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70"/>
  </p:notesMasterIdLst>
  <p:handoutMasterIdLst>
    <p:handoutMasterId r:id="rId71"/>
  </p:handoutMasterIdLst>
  <p:sldIdLst>
    <p:sldId id="349" r:id="rId3"/>
    <p:sldId id="265" r:id="rId4"/>
    <p:sldId id="323" r:id="rId5"/>
    <p:sldId id="261" r:id="rId6"/>
    <p:sldId id="277" r:id="rId7"/>
    <p:sldId id="276" r:id="rId8"/>
    <p:sldId id="341" r:id="rId9"/>
    <p:sldId id="280" r:id="rId10"/>
    <p:sldId id="353" r:id="rId11"/>
    <p:sldId id="351" r:id="rId12"/>
    <p:sldId id="354" r:id="rId13"/>
    <p:sldId id="342" r:id="rId14"/>
    <p:sldId id="262" r:id="rId15"/>
    <p:sldId id="267" r:id="rId16"/>
    <p:sldId id="268" r:id="rId17"/>
    <p:sldId id="269" r:id="rId18"/>
    <p:sldId id="263" r:id="rId19"/>
    <p:sldId id="343" r:id="rId20"/>
    <p:sldId id="270" r:id="rId21"/>
    <p:sldId id="281" r:id="rId22"/>
    <p:sldId id="344" r:id="rId23"/>
    <p:sldId id="347" r:id="rId24"/>
    <p:sldId id="355" r:id="rId25"/>
    <p:sldId id="359" r:id="rId26"/>
    <p:sldId id="358" r:id="rId27"/>
    <p:sldId id="288" r:id="rId28"/>
    <p:sldId id="284" r:id="rId29"/>
    <p:sldId id="286" r:id="rId30"/>
    <p:sldId id="294" r:id="rId31"/>
    <p:sldId id="293" r:id="rId32"/>
    <p:sldId id="302" r:id="rId33"/>
    <p:sldId id="282" r:id="rId34"/>
    <p:sldId id="356" r:id="rId35"/>
    <p:sldId id="324" r:id="rId36"/>
    <p:sldId id="335" r:id="rId37"/>
    <p:sldId id="325" r:id="rId38"/>
    <p:sldId id="326" r:id="rId39"/>
    <p:sldId id="327" r:id="rId40"/>
    <p:sldId id="328" r:id="rId41"/>
    <p:sldId id="352" r:id="rId42"/>
    <p:sldId id="329" r:id="rId43"/>
    <p:sldId id="330" r:id="rId44"/>
    <p:sldId id="331" r:id="rId45"/>
    <p:sldId id="357" r:id="rId46"/>
    <p:sldId id="287" r:id="rId47"/>
    <p:sldId id="297" r:id="rId48"/>
    <p:sldId id="299" r:id="rId49"/>
    <p:sldId id="303" r:id="rId50"/>
    <p:sldId id="304" r:id="rId51"/>
    <p:sldId id="305" r:id="rId52"/>
    <p:sldId id="318" r:id="rId53"/>
    <p:sldId id="319" r:id="rId54"/>
    <p:sldId id="313" r:id="rId55"/>
    <p:sldId id="316" r:id="rId56"/>
    <p:sldId id="320" r:id="rId57"/>
    <p:sldId id="312" r:id="rId58"/>
    <p:sldId id="315" r:id="rId59"/>
    <p:sldId id="314" r:id="rId60"/>
    <p:sldId id="273" r:id="rId61"/>
    <p:sldId id="340" r:id="rId62"/>
    <p:sldId id="333" r:id="rId63"/>
    <p:sldId id="336" r:id="rId64"/>
    <p:sldId id="337" r:id="rId65"/>
    <p:sldId id="338" r:id="rId66"/>
    <p:sldId id="339" r:id="rId67"/>
    <p:sldId id="360" r:id="rId68"/>
    <p:sldId id="334" r:id="rId69"/>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32DED"/>
    <a:srgbClr val="006600"/>
    <a:srgbClr val="E4BD2C"/>
    <a:srgbClr val="44B2F6"/>
    <a:srgbClr val="C8A0FE"/>
    <a:srgbClr val="DAE3BB"/>
    <a:srgbClr val="FCA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9C43C8-5867-4F31-A3BC-1E29898065B5}" v="3" vWet="4" dt="2021-09-14T02:30:24.338"/>
    <p1510:client id="{7257ACA6-4762-4242-ACD8-0314A70170E5}" v="7" dt="2021-09-13T15:23:33.161"/>
    <p1510:client id="{775107A3-F18E-4693-997D-1C28435D9236}" v="6" dt="2021-09-13T03:49:03.481"/>
    <p1510:client id="{B510F17C-4C2A-4AFA-9FC3-A5137337A766}" v="18" dt="2021-09-14T02:47:14.638"/>
    <p1510:client id="{C1A37FD9-FD90-4833-8F68-09ED8D211F52}" v="3" dt="2021-09-14T14:24:11.080"/>
    <p1510:client id="{C4468EF3-126F-4EBE-ABE5-98FA883979FB}" v="1" dt="2021-09-13T16:50:16.062"/>
    <p1510:client id="{C55E5FBF-32A9-4B30-B083-5128F1CB6509}" v="4" dt="2021-09-13T14:51:10.837"/>
    <p1510:client id="{CA929D8F-4605-47AF-BC3B-18E0B6F14D77}" v="47" dt="2021-09-14T00:30:52.083"/>
    <p1510:client id="{CAFA15EE-EFEE-4F27-BDB8-F8DB174EEBA5}" v="4" dt="2021-09-14T02:42:44.117"/>
    <p1510:client id="{E12AC096-B94F-4360-8DA4-CA4FDB4ADF3B}" v="6" dt="2021-09-14T00:32:00.767"/>
    <p1510:client id="{E4716B77-F031-4BD6-88C9-88CFFAA8E304}" v="8" dt="2021-09-13T14:17:04.115"/>
    <p1510:client id="{FA511C72-FBF3-4904-A537-E5EB76AFF9F7}" v="21" dt="2021-09-13T14:04:58.002"/>
    <p1510:client id="{FAE1FE70-AEB5-4214-B593-1DE3AEAE6CE1}" v="2177" dt="2021-09-14T02:38:14.41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950"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8965492E-617F-44AF-B4A4-24526909BE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xmlns="" id="{2FB1E778-980E-4D07-A90C-53A30880D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06E386-41F6-43D6-AF31-1E00B0A43C2D}" type="datetimeFigureOut">
              <a:rPr lang="es-EC" smtClean="0"/>
              <a:t>22/9/2021</a:t>
            </a:fld>
            <a:endParaRPr lang="es-EC"/>
          </a:p>
        </p:txBody>
      </p:sp>
      <p:sp>
        <p:nvSpPr>
          <p:cNvPr id="4" name="Marcador de pie de página 3">
            <a:extLst>
              <a:ext uri="{FF2B5EF4-FFF2-40B4-BE49-F238E27FC236}">
                <a16:creationId xmlns:a16="http://schemas.microsoft.com/office/drawing/2014/main" xmlns="" id="{6164CC11-6278-4FDA-8606-87252371EC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C"/>
              <a:t>No.</a:t>
            </a:r>
          </a:p>
        </p:txBody>
      </p:sp>
      <p:sp>
        <p:nvSpPr>
          <p:cNvPr id="5" name="Marcador de número de diapositiva 4">
            <a:extLst>
              <a:ext uri="{FF2B5EF4-FFF2-40B4-BE49-F238E27FC236}">
                <a16:creationId xmlns:a16="http://schemas.microsoft.com/office/drawing/2014/main" xmlns="" id="{3B93D645-B321-47F7-95E5-DABE822F98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969A06-E9EC-4028-8A50-0C379C9A7C21}" type="slidenum">
              <a:rPr lang="es-EC" smtClean="0"/>
              <a:t>‹Nº›</a:t>
            </a:fld>
            <a:endParaRPr lang="es-EC"/>
          </a:p>
        </p:txBody>
      </p:sp>
    </p:spTree>
    <p:extLst>
      <p:ext uri="{BB962C8B-B14F-4D97-AF65-F5344CB8AC3E}">
        <p14:creationId xmlns:p14="http://schemas.microsoft.com/office/powerpoint/2010/main" val="3225696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4218F-AC05-43E5-8478-7DF3B796DA40}" type="datetimeFigureOut">
              <a:rPr lang="en-US" smtClean="0"/>
              <a:t>9/22/2021</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No.</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5F22-5737-4F09-84FD-01274378B0FA}" type="slidenum">
              <a:rPr lang="en-US" smtClean="0"/>
              <a:t>‹Nº›</a:t>
            </a:fld>
            <a:endParaRPr lang="en-US"/>
          </a:p>
        </p:txBody>
      </p:sp>
    </p:spTree>
    <p:extLst>
      <p:ext uri="{BB962C8B-B14F-4D97-AF65-F5344CB8AC3E}">
        <p14:creationId xmlns:p14="http://schemas.microsoft.com/office/powerpoint/2010/main" val="16640498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n-US"/>
          </a:p>
        </p:txBody>
      </p:sp>
      <p:sp>
        <p:nvSpPr>
          <p:cNvPr id="4" name="Marcador de pie de página 3">
            <a:extLst>
              <a:ext uri="{FF2B5EF4-FFF2-40B4-BE49-F238E27FC236}">
                <a16:creationId xmlns:a16="http://schemas.microsoft.com/office/drawing/2014/main" xmlns="" id="{8D15AEC2-5348-4CEA-833D-A4AB1DB1E69B}"/>
              </a:ext>
            </a:extLst>
          </p:cNvPr>
          <p:cNvSpPr>
            <a:spLocks noGrp="1"/>
          </p:cNvSpPr>
          <p:nvPr>
            <p:ph type="ftr" sz="quarter" idx="4"/>
          </p:nvPr>
        </p:nvSpPr>
        <p:spPr/>
        <p:txBody>
          <a:bodyPr/>
          <a:lstStyle/>
          <a:p>
            <a:r>
              <a:rPr lang="en-US"/>
              <a:t>No.</a:t>
            </a:r>
          </a:p>
        </p:txBody>
      </p:sp>
    </p:spTree>
    <p:extLst>
      <p:ext uri="{BB962C8B-B14F-4D97-AF65-F5344CB8AC3E}">
        <p14:creationId xmlns:p14="http://schemas.microsoft.com/office/powerpoint/2010/main" val="22326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88595F22-5737-4F09-84FD-01274378B0FA}" type="slidenum">
              <a:rPr lang="en-US" smtClean="0"/>
              <a:t>31</a:t>
            </a:fld>
            <a:endParaRPr lang="en-US"/>
          </a:p>
        </p:txBody>
      </p:sp>
      <p:sp>
        <p:nvSpPr>
          <p:cNvPr id="5" name="Marcador de pie de página 4">
            <a:extLst>
              <a:ext uri="{FF2B5EF4-FFF2-40B4-BE49-F238E27FC236}">
                <a16:creationId xmlns:a16="http://schemas.microsoft.com/office/drawing/2014/main" xmlns="" id="{B62D7979-A001-4298-B323-BD0FB76BCC2F}"/>
              </a:ext>
            </a:extLst>
          </p:cNvPr>
          <p:cNvSpPr>
            <a:spLocks noGrp="1"/>
          </p:cNvSpPr>
          <p:nvPr>
            <p:ph type="ftr" sz="quarter" idx="4"/>
          </p:nvPr>
        </p:nvSpPr>
        <p:spPr/>
        <p:txBody>
          <a:bodyPr/>
          <a:lstStyle/>
          <a:p>
            <a:r>
              <a:rPr lang="en-US"/>
              <a:t>No.</a:t>
            </a:r>
          </a:p>
        </p:txBody>
      </p:sp>
    </p:spTree>
    <p:extLst>
      <p:ext uri="{BB962C8B-B14F-4D97-AF65-F5344CB8AC3E}">
        <p14:creationId xmlns:p14="http://schemas.microsoft.com/office/powerpoint/2010/main" val="21206202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52" name="CorelDRAW" r:id="rId3" imgW="7748626" imgH="4759452" progId="CorelDRAW.Graphic.12">
                  <p:embed/>
                </p:oleObj>
              </mc:Choice>
              <mc:Fallback>
                <p:oleObj name="CorelDRAW" r:id="rId3" imgW="7748626" imgH="4759452" progId="CorelDRAW.Graphic.12">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43534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4289943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61123044"/>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3076" name="CorelDRAW" r:id="rId3" imgW="7748626" imgH="4759452" progId="CorelDRAW.Graphic.12">
                  <p:embed/>
                </p:oleObj>
              </mc:Choice>
              <mc:Fallback>
                <p:oleObj name="CorelDRAW" r:id="rId3" imgW="7748626" imgH="4759452" progId="CorelDRAW.Graphic.12">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552224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91011021"/>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05202805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10488089"/>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36207251"/>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657805647"/>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611026"/>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6190943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51982205"/>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149469043"/>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86325736"/>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6568274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343131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2515991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1980730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69306235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82080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46216060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4612837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spd="med">
    <p:pull/>
  </p:transition>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10889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spd="med">
    <p:pull/>
  </p:transition>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10.pn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0.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2.emf"/><Relationship Id="rId12" Type="http://schemas.openxmlformats.org/officeDocument/2006/relationships/image" Target="../media/image8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8.png"/><Relationship Id="rId4" Type="http://schemas.openxmlformats.org/officeDocument/2006/relationships/image" Target="../media/image83.png"/><Relationship Id="rId9"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4.emf"/><Relationship Id="rId5" Type="http://schemas.openxmlformats.org/officeDocument/2006/relationships/image" Target="../media/image93.emf"/><Relationship Id="rId4" Type="http://schemas.openxmlformats.org/officeDocument/2006/relationships/image" Target="../media/image92.emf"/><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99.png"/><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7.png"/><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04.png"/><Relationship Id="rId7" Type="http://schemas.openxmlformats.org/officeDocument/2006/relationships/image" Target="../media/image1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3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0.png"/><Relationship Id="rId4" Type="http://schemas.openxmlformats.org/officeDocument/2006/relationships/image" Target="../media/image10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21.png"/></Relationships>
</file>

<file path=ppt/slides/_rels/slide4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5.png"/></Relationships>
</file>

<file path=ppt/slides/_rels/slide42.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9.png"/><Relationship Id="rId7" Type="http://schemas.openxmlformats.org/officeDocument/2006/relationships/image" Target="../media/image126.png"/><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5.png"/><Relationship Id="rId4" Type="http://schemas.openxmlformats.org/officeDocument/2006/relationships/image" Target="../media/image130.png"/><Relationship Id="rId9" Type="http://schemas.openxmlformats.org/officeDocument/2006/relationships/image" Target="../media/image133.png"/></Relationships>
</file>

<file path=ppt/slides/_rels/slide4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40.png"/></Relationships>
</file>

<file path=ppt/slides/_rels/slide4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44.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5.png"/><Relationship Id="rId2" Type="http://schemas.openxmlformats.org/officeDocument/2006/relationships/image" Target="../media/image141.png"/><Relationship Id="rId1" Type="http://schemas.openxmlformats.org/officeDocument/2006/relationships/slideLayout" Target="../slideLayouts/slideLayout13.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5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50.png"/></Relationships>
</file>

<file path=ppt/slides/_rels/slide5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56.png"/><Relationship Id="rId5" Type="http://schemas.microsoft.com/office/2007/relationships/hdphoto" Target="../media/hdphoto3.wdp"/><Relationship Id="rId4" Type="http://schemas.openxmlformats.org/officeDocument/2006/relationships/image" Target="../media/image155.png"/></Relationships>
</file>

<file path=ppt/slides/_rels/slide54.xml.rels><?xml version="1.0" encoding="UTF-8" standalone="yes"?>
<Relationships xmlns="http://schemas.openxmlformats.org/package/2006/relationships"><Relationship Id="rId8" Type="http://schemas.openxmlformats.org/officeDocument/2006/relationships/image" Target="../media/image162.emf"/><Relationship Id="rId3" Type="http://schemas.openxmlformats.org/officeDocument/2006/relationships/image" Target="../media/image157.emf"/><Relationship Id="rId7" Type="http://schemas.openxmlformats.org/officeDocument/2006/relationships/image" Target="../media/image161.emf"/><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60.emf"/><Relationship Id="rId5" Type="http://schemas.openxmlformats.org/officeDocument/2006/relationships/image" Target="../media/image159.emf"/><Relationship Id="rId10" Type="http://schemas.openxmlformats.org/officeDocument/2006/relationships/image" Target="../media/image164.emf"/><Relationship Id="rId4" Type="http://schemas.openxmlformats.org/officeDocument/2006/relationships/image" Target="../media/image158.emf"/><Relationship Id="rId9" Type="http://schemas.openxmlformats.org/officeDocument/2006/relationships/image" Target="../media/image163.emf"/></Relationships>
</file>

<file path=ppt/slides/_rels/slide55.xml.rels><?xml version="1.0" encoding="UTF-8" standalone="yes"?>
<Relationships xmlns="http://schemas.openxmlformats.org/package/2006/relationships"><Relationship Id="rId3" Type="http://schemas.openxmlformats.org/officeDocument/2006/relationships/image" Target="../media/image165.emf"/><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66.emf"/></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8.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9.png"/><Relationship Id="rId1" Type="http://schemas.openxmlformats.org/officeDocument/2006/relationships/slideLayout" Target="../slideLayouts/slideLayout13.xml"/><Relationship Id="rId4" Type="http://schemas.openxmlformats.org/officeDocument/2006/relationships/image" Target="../media/image170.png"/></Relationships>
</file>

<file path=ppt/slides/_rels/slide59.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251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xmlns="" id="{08962FB9-5082-4368-8639-C1AA5E4783F4}"/>
              </a:ext>
            </a:extLst>
          </p:cNvPr>
          <p:cNvSpPr txBox="1"/>
          <p:nvPr/>
        </p:nvSpPr>
        <p:spPr>
          <a:xfrm>
            <a:off x="1691679" y="1090613"/>
            <a:ext cx="6598538" cy="523220"/>
          </a:xfrm>
          <a:prstGeom prst="rect">
            <a:avLst/>
          </a:prstGeom>
          <a:noFill/>
        </p:spPr>
        <p:txBody>
          <a:bodyPr wrap="square">
            <a:spAutoFit/>
          </a:bodyPr>
          <a:lstStyle/>
          <a:p>
            <a:pPr algn="ctr"/>
            <a:r>
              <a:rPr lang="es-EC" sz="1400" b="1"/>
              <a:t>DEPARTAMENTO DE CIENCIAS DE LA TIERRA Y DE LA CONSTRUCCIÓN </a:t>
            </a:r>
            <a:br>
              <a:rPr lang="es-EC" sz="1400" b="1"/>
            </a:br>
            <a:r>
              <a:rPr lang="es-EC" sz="1400" b="1"/>
              <a:t>CARRERA DE INGENIERÍA CIVIL </a:t>
            </a:r>
          </a:p>
        </p:txBody>
      </p:sp>
      <p:sp>
        <p:nvSpPr>
          <p:cNvPr id="5" name="Rectángulo 4"/>
          <p:cNvSpPr/>
          <p:nvPr/>
        </p:nvSpPr>
        <p:spPr>
          <a:xfrm>
            <a:off x="683568" y="1676223"/>
            <a:ext cx="7966689" cy="523220"/>
          </a:xfrm>
          <a:prstGeom prst="rect">
            <a:avLst/>
          </a:prstGeom>
        </p:spPr>
        <p:txBody>
          <a:bodyPr wrap="square">
            <a:spAutoFit/>
          </a:bodyPr>
          <a:lstStyle/>
          <a:p>
            <a:pPr algn="ctr"/>
            <a:r>
              <a:rPr lang="es-EC" sz="1400"/>
              <a:t>TRABAJO DE INTEGRACIÓN CURRICULAR PREVIO A LA OBTENCIÓN DEL TÍTULO DE INGENIERO CIVIL</a:t>
            </a:r>
          </a:p>
        </p:txBody>
      </p:sp>
      <p:sp>
        <p:nvSpPr>
          <p:cNvPr id="7" name="Google Shape;59;p1"/>
          <p:cNvSpPr txBox="1"/>
          <p:nvPr/>
        </p:nvSpPr>
        <p:spPr>
          <a:xfrm>
            <a:off x="759325" y="2304499"/>
            <a:ext cx="8352928" cy="954067"/>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buClr>
                <a:schemeClr val="dk1"/>
              </a:buClr>
              <a:buSzPts val="2800"/>
            </a:pPr>
            <a:r>
              <a:rPr lang="es-MX" sz="1400" b="1" i="0" u="none" dirty="0">
                <a:solidFill>
                  <a:schemeClr val="dk1"/>
                </a:solidFill>
                <a:latin typeface="+mn-lt"/>
                <a:ea typeface="Times New Roman"/>
                <a:cs typeface="Arial" panose="020B0604020202020204" pitchFamily="34" charset="0"/>
                <a:sym typeface="Times New Roman"/>
              </a:rPr>
              <a:t>“</a:t>
            </a:r>
            <a:r>
              <a:rPr lang="es-419" sz="1400" b="1" dirty="0">
                <a:effectLst/>
                <a:latin typeface="+mn-lt"/>
                <a:ea typeface="Calibri" panose="020F0502020204030204" pitchFamily="34" charset="0"/>
                <a:cs typeface="Times New Roman" panose="02020603050405020304" pitchFamily="18" charset="0"/>
              </a:rPr>
              <a:t>ANÁLISIS COMPARATIVO DEL</a:t>
            </a:r>
            <a:r>
              <a:rPr lang="x-none" sz="1400" b="1" dirty="0">
                <a:effectLst/>
                <a:latin typeface="+mn-lt"/>
                <a:ea typeface="Calibri" panose="020F0502020204030204" pitchFamily="34" charset="0"/>
                <a:cs typeface="Times New Roman" panose="02020603050405020304" pitchFamily="18" charset="0"/>
              </a:rPr>
              <a:t> DISEÑO Y CONSTRUCCIÓN DE UNA VIVIENDA DE PLANTA REGULAR, Y </a:t>
            </a:r>
            <a:r>
              <a:rPr lang="x-none" sz="1400" b="1" dirty="0" smtClean="0">
                <a:effectLst/>
                <a:latin typeface="+mn-lt"/>
                <a:ea typeface="Calibri" panose="020F0502020204030204" pitchFamily="34" charset="0"/>
                <a:cs typeface="Times New Roman" panose="02020603050405020304" pitchFamily="18" charset="0"/>
              </a:rPr>
              <a:t>OTRA</a:t>
            </a:r>
            <a:r>
              <a:rPr lang="es-EC" sz="1400" b="1" smtClean="0">
                <a:effectLst/>
                <a:latin typeface="+mn-lt"/>
                <a:ea typeface="Calibri" panose="020F0502020204030204" pitchFamily="34" charset="0"/>
                <a:cs typeface="Times New Roman" panose="02020603050405020304" pitchFamily="18" charset="0"/>
              </a:rPr>
              <a:t> DE</a:t>
            </a:r>
            <a:r>
              <a:rPr lang="x-none" sz="1400" b="1" smtClean="0">
                <a:effectLst/>
                <a:latin typeface="+mn-lt"/>
                <a:ea typeface="Calibri" panose="020F0502020204030204" pitchFamily="34" charset="0"/>
                <a:cs typeface="Times New Roman" panose="02020603050405020304" pitchFamily="18" charset="0"/>
              </a:rPr>
              <a:t> </a:t>
            </a:r>
            <a:r>
              <a:rPr lang="x-none" sz="1400" b="1">
                <a:effectLst/>
                <a:latin typeface="+mn-lt"/>
                <a:ea typeface="Calibri" panose="020F0502020204030204" pitchFamily="34" charset="0"/>
                <a:cs typeface="Times New Roman" panose="02020603050405020304" pitchFamily="18" charset="0"/>
              </a:rPr>
              <a:t>PLANTA IRREGULAR. </a:t>
            </a:r>
            <a:r>
              <a:rPr lang="x-none" sz="1400" b="1" dirty="0">
                <a:latin typeface="+mn-lt"/>
                <a:ea typeface="Calibri" panose="020F0502020204030204" pitchFamily="34" charset="0"/>
                <a:cs typeface="Times New Roman" panose="02020603050405020304" pitchFamily="18" charset="0"/>
              </a:rPr>
              <a:t>CON SU CÁLCULO, SU DISEÑO Y EL PRESUPUESTO RESPECTIVO, CONSIDERANDO COMO: A.-UN SISTEMA APORTICADO, B. UN SISTEMA DE MAMPOSTERÍA CONFINADA, Y C.- UN SISTEMA DE MAPOSTERÍA ARMADA</a:t>
            </a:r>
            <a:r>
              <a:rPr lang="es-MX" sz="1400" b="1" i="0" u="none" dirty="0">
                <a:solidFill>
                  <a:schemeClr val="dk1"/>
                </a:solidFill>
                <a:latin typeface="+mn-lt"/>
                <a:ea typeface="Times New Roman"/>
                <a:cs typeface="Arial" panose="020B0604020202020204" pitchFamily="34" charset="0"/>
                <a:sym typeface="Times New Roman"/>
              </a:rPr>
              <a:t>”</a:t>
            </a:r>
            <a:endParaRPr lang="es-MX" sz="1600" b="1" dirty="0">
              <a:latin typeface="+mn-lt"/>
              <a:cs typeface="Arial" panose="020B0604020202020204" pitchFamily="34" charset="0"/>
            </a:endParaRPr>
          </a:p>
        </p:txBody>
      </p:sp>
      <p:sp>
        <p:nvSpPr>
          <p:cNvPr id="8" name="CuadroTexto 7">
            <a:extLst>
              <a:ext uri="{FF2B5EF4-FFF2-40B4-BE49-F238E27FC236}">
                <a16:creationId xmlns:a16="http://schemas.microsoft.com/office/drawing/2014/main" xmlns="" id="{89A29095-7F0E-43C4-9F36-63AFE6EB50D3}"/>
              </a:ext>
            </a:extLst>
          </p:cNvPr>
          <p:cNvSpPr txBox="1"/>
          <p:nvPr/>
        </p:nvSpPr>
        <p:spPr>
          <a:xfrm>
            <a:off x="2915816" y="3505801"/>
            <a:ext cx="4572000" cy="307777"/>
          </a:xfrm>
          <a:prstGeom prst="rect">
            <a:avLst/>
          </a:prstGeom>
          <a:noFill/>
        </p:spPr>
        <p:txBody>
          <a:bodyPr wrap="square">
            <a:spAutoFit/>
          </a:bodyPr>
          <a:lstStyle/>
          <a:p>
            <a:pPr marL="0" marR="0" lvl="0" indent="0" algn="ctr" rtl="0">
              <a:lnSpc>
                <a:spcPct val="100000"/>
              </a:lnSpc>
              <a:spcBef>
                <a:spcPts val="0"/>
              </a:spcBef>
              <a:spcAft>
                <a:spcPts val="0"/>
              </a:spcAft>
              <a:buClr>
                <a:srgbClr val="262626"/>
              </a:buClr>
              <a:buSzPts val="2800"/>
              <a:buFont typeface="Arial"/>
              <a:buNone/>
            </a:pPr>
            <a:r>
              <a:rPr lang="pt-BR" sz="1400">
                <a:latin typeface="Arial" panose="020B0604020202020204" pitchFamily="34" charset="0"/>
                <a:ea typeface="Times New Roman"/>
                <a:cs typeface="Arial" panose="020B0604020202020204" pitchFamily="34" charset="0"/>
                <a:sym typeface="Times New Roman"/>
              </a:rPr>
              <a:t>ING</a:t>
            </a:r>
            <a:r>
              <a:rPr lang="pt-BR" sz="1400" i="0" u="none" strike="noStrike" cap="none">
                <a:latin typeface="Arial" panose="020B0604020202020204" pitchFamily="34" charset="0"/>
                <a:ea typeface="Times New Roman"/>
                <a:cs typeface="Arial" panose="020B0604020202020204" pitchFamily="34" charset="0"/>
                <a:sym typeface="Times New Roman"/>
              </a:rPr>
              <a:t>. </a:t>
            </a:r>
            <a:r>
              <a:rPr lang="es-419" sz="1400">
                <a:latin typeface="Arial" panose="020B0604020202020204" pitchFamily="34" charset="0"/>
                <a:cs typeface="Arial" panose="020B0604020202020204" pitchFamily="34" charset="0"/>
              </a:rPr>
              <a:t>RA</a:t>
            </a:r>
            <a:r>
              <a:rPr lang="x-none" sz="1400">
                <a:latin typeface="Arial" panose="020B0604020202020204" pitchFamily="34" charset="0"/>
                <a:cs typeface="Arial" panose="020B0604020202020204" pitchFamily="34" charset="0"/>
              </a:rPr>
              <a:t>Ú</a:t>
            </a:r>
            <a:r>
              <a:rPr lang="es-419" sz="1400">
                <a:latin typeface="Arial" panose="020B0604020202020204" pitchFamily="34" charset="0"/>
                <a:cs typeface="Arial" panose="020B0604020202020204" pitchFamily="34" charset="0"/>
              </a:rPr>
              <a:t>L ERNESTO PRO ZAMBRANO</a:t>
            </a:r>
            <a:endParaRPr lang="es-EC" sz="1400">
              <a:latin typeface="Arial" panose="020B0604020202020204" pitchFamily="34" charset="0"/>
              <a:cs typeface="Arial" panose="020B0604020202020204" pitchFamily="34" charset="0"/>
            </a:endParaRPr>
          </a:p>
        </p:txBody>
      </p:sp>
      <p:sp>
        <p:nvSpPr>
          <p:cNvPr id="9" name="Google Shape;60;p1"/>
          <p:cNvSpPr/>
          <p:nvPr/>
        </p:nvSpPr>
        <p:spPr>
          <a:xfrm>
            <a:off x="2478809" y="4235297"/>
            <a:ext cx="5472608" cy="1384954"/>
          </a:xfrm>
          <a:prstGeom prst="rect">
            <a:avLst/>
          </a:prstGeom>
          <a:noFill/>
          <a:ln>
            <a:noFill/>
          </a:ln>
        </p:spPr>
        <p:txBody>
          <a:bodyPr spcFirstLastPara="1" wrap="square" lIns="91425" tIns="45700" rIns="91425" bIns="45700" numCol="2" anchor="t" anchorCtr="0">
            <a:spAutoFit/>
          </a:bodyPr>
          <a:lstStyle/>
          <a:p>
            <a:pPr marR="0" lvl="0" algn="ctr" rtl="0">
              <a:lnSpc>
                <a:spcPct val="150000"/>
              </a:lnSpc>
              <a:spcBef>
                <a:spcPts val="0"/>
              </a:spcBef>
              <a:spcAft>
                <a:spcPts val="0"/>
              </a:spcAft>
              <a:buClr>
                <a:srgbClr val="262626"/>
              </a:buClr>
              <a:buSzPts val="2800"/>
            </a:pPr>
            <a:r>
              <a:rPr lang="x-none" sz="1400" i="0" u="none" strike="noStrike" cap="none">
                <a:latin typeface="+mn-lt"/>
                <a:ea typeface="Times New Roman"/>
                <a:cs typeface="Arial" panose="020B0604020202020204" pitchFamily="34" charset="0"/>
                <a:sym typeface="Times New Roman"/>
              </a:rPr>
              <a:t>ESTEFANY ABALCO </a:t>
            </a:r>
          </a:p>
          <a:p>
            <a:pPr marR="0" lvl="0" algn="ctr" rtl="0">
              <a:lnSpc>
                <a:spcPct val="150000"/>
              </a:lnSpc>
              <a:spcBef>
                <a:spcPts val="0"/>
              </a:spcBef>
              <a:spcAft>
                <a:spcPts val="0"/>
              </a:spcAft>
              <a:buClr>
                <a:srgbClr val="262626"/>
              </a:buClr>
              <a:buSzPts val="2800"/>
            </a:pPr>
            <a:r>
              <a:rPr lang="x-none" sz="1400" i="0" u="none" strike="noStrike" cap="none">
                <a:latin typeface="+mn-lt"/>
                <a:ea typeface="Times New Roman"/>
                <a:cs typeface="Arial" panose="020B0604020202020204" pitchFamily="34" charset="0"/>
                <a:sym typeface="Times New Roman"/>
              </a:rPr>
              <a:t>DIEGO BRAVO </a:t>
            </a:r>
          </a:p>
          <a:p>
            <a:pPr marR="0" lvl="0" algn="ctr" rtl="0">
              <a:lnSpc>
                <a:spcPct val="150000"/>
              </a:lnSpc>
              <a:spcBef>
                <a:spcPts val="0"/>
              </a:spcBef>
              <a:spcAft>
                <a:spcPts val="0"/>
              </a:spcAft>
              <a:buClr>
                <a:srgbClr val="262626"/>
              </a:buClr>
              <a:buSzPts val="2800"/>
            </a:pPr>
            <a:r>
              <a:rPr lang="x-none" sz="1400">
                <a:latin typeface="+mn-lt"/>
                <a:ea typeface="Times New Roman"/>
                <a:cs typeface="Arial" panose="020B0604020202020204" pitchFamily="34" charset="0"/>
                <a:sym typeface="Times New Roman"/>
              </a:rPr>
              <a:t>ANDRÉS LÓPEZ </a:t>
            </a:r>
          </a:p>
          <a:p>
            <a:pPr marR="0" lvl="0" algn="ctr" rtl="0">
              <a:lnSpc>
                <a:spcPct val="150000"/>
              </a:lnSpc>
              <a:spcBef>
                <a:spcPts val="0"/>
              </a:spcBef>
              <a:spcAft>
                <a:spcPts val="0"/>
              </a:spcAft>
              <a:buClr>
                <a:srgbClr val="262626"/>
              </a:buClr>
              <a:buSzPts val="2800"/>
            </a:pPr>
            <a:endParaRPr lang="x-none" sz="1400">
              <a:latin typeface="+mn-lt"/>
              <a:ea typeface="Times New Roman"/>
              <a:cs typeface="Arial" panose="020B0604020202020204" pitchFamily="34" charset="0"/>
              <a:sym typeface="Times New Roman"/>
            </a:endParaRPr>
          </a:p>
          <a:p>
            <a:pPr marR="0" lvl="0" algn="ctr" rtl="0">
              <a:lnSpc>
                <a:spcPct val="150000"/>
              </a:lnSpc>
              <a:spcBef>
                <a:spcPts val="0"/>
              </a:spcBef>
              <a:spcAft>
                <a:spcPts val="0"/>
              </a:spcAft>
              <a:buClr>
                <a:srgbClr val="262626"/>
              </a:buClr>
              <a:buSzPts val="2800"/>
            </a:pPr>
            <a:r>
              <a:rPr lang="x-none" sz="1400">
                <a:latin typeface="+mn-lt"/>
                <a:ea typeface="Times New Roman"/>
                <a:cs typeface="Arial" panose="020B0604020202020204" pitchFamily="34" charset="0"/>
                <a:sym typeface="Times New Roman"/>
              </a:rPr>
              <a:t>CHARLES PIEDRA</a:t>
            </a:r>
          </a:p>
          <a:p>
            <a:pPr marR="0" lvl="0" algn="ctr" rtl="0">
              <a:lnSpc>
                <a:spcPct val="150000"/>
              </a:lnSpc>
              <a:spcBef>
                <a:spcPts val="0"/>
              </a:spcBef>
              <a:spcAft>
                <a:spcPts val="0"/>
              </a:spcAft>
              <a:buClr>
                <a:srgbClr val="262626"/>
              </a:buClr>
              <a:buSzPts val="2800"/>
            </a:pPr>
            <a:r>
              <a:rPr lang="x-none" sz="1400">
                <a:latin typeface="+mn-lt"/>
                <a:ea typeface="Times New Roman"/>
                <a:cs typeface="Arial" panose="020B0604020202020204" pitchFamily="34" charset="0"/>
                <a:sym typeface="Times New Roman"/>
              </a:rPr>
              <a:t>WLADIMIR RIVADENEIRA DANIELA VIVANCO</a:t>
            </a:r>
          </a:p>
        </p:txBody>
      </p:sp>
      <p:sp>
        <p:nvSpPr>
          <p:cNvPr id="6" name="Rectángulo 5"/>
          <p:cNvSpPr/>
          <p:nvPr/>
        </p:nvSpPr>
        <p:spPr>
          <a:xfrm>
            <a:off x="1878356" y="3986580"/>
            <a:ext cx="1200906" cy="369332"/>
          </a:xfrm>
          <a:prstGeom prst="rect">
            <a:avLst/>
          </a:prstGeom>
        </p:spPr>
        <p:txBody>
          <a:bodyPr wrap="none">
            <a:spAutoFit/>
          </a:bodyPr>
          <a:lstStyle/>
          <a:p>
            <a:pPr lvl="0" algn="ctr">
              <a:spcBef>
                <a:spcPts val="0"/>
              </a:spcBef>
              <a:spcAft>
                <a:spcPts val="0"/>
              </a:spcAft>
              <a:buClr>
                <a:srgbClr val="262626"/>
              </a:buClr>
              <a:buSzPts val="2800"/>
            </a:pPr>
            <a:r>
              <a:rPr lang="pt-BR" sz="1400" b="1">
                <a:ea typeface="Times New Roman"/>
                <a:cs typeface="Arial" panose="020B0604020202020204" pitchFamily="34" charset="0"/>
                <a:sym typeface="Times New Roman"/>
              </a:rPr>
              <a:t>AUTORES</a:t>
            </a:r>
            <a:r>
              <a:rPr lang="pt-BR" b="1">
                <a:ea typeface="Times New Roman"/>
                <a:cs typeface="Arial" panose="020B0604020202020204" pitchFamily="34" charset="0"/>
                <a:sym typeface="Times New Roman"/>
              </a:rPr>
              <a:t>:</a:t>
            </a:r>
            <a:r>
              <a:rPr lang="x-none" b="1">
                <a:ea typeface="Times New Roman"/>
                <a:cs typeface="Arial" panose="020B0604020202020204" pitchFamily="34" charset="0"/>
                <a:sym typeface="Times New Roman"/>
              </a:rPr>
              <a:t> </a:t>
            </a:r>
          </a:p>
        </p:txBody>
      </p:sp>
      <p:sp>
        <p:nvSpPr>
          <p:cNvPr id="11" name="Rectángulo 10"/>
          <p:cNvSpPr/>
          <p:nvPr/>
        </p:nvSpPr>
        <p:spPr>
          <a:xfrm>
            <a:off x="1878356" y="3435054"/>
            <a:ext cx="939616" cy="369332"/>
          </a:xfrm>
          <a:prstGeom prst="rect">
            <a:avLst/>
          </a:prstGeom>
        </p:spPr>
        <p:txBody>
          <a:bodyPr wrap="none">
            <a:spAutoFit/>
          </a:bodyPr>
          <a:lstStyle/>
          <a:p>
            <a:pPr lvl="0" algn="ctr">
              <a:spcBef>
                <a:spcPts val="0"/>
              </a:spcBef>
              <a:spcAft>
                <a:spcPts val="0"/>
              </a:spcAft>
              <a:buClr>
                <a:srgbClr val="262626"/>
              </a:buClr>
              <a:buSzPts val="2800"/>
            </a:pPr>
            <a:r>
              <a:rPr lang="x-none" sz="1400" b="1">
                <a:ea typeface="Times New Roman"/>
                <a:cs typeface="Arial" panose="020B0604020202020204" pitchFamily="34" charset="0"/>
                <a:sym typeface="Times New Roman"/>
              </a:rPr>
              <a:t>TUTOR</a:t>
            </a:r>
            <a:r>
              <a:rPr lang="pt-BR" b="1">
                <a:ea typeface="Times New Roman"/>
                <a:cs typeface="Arial" panose="020B0604020202020204" pitchFamily="34" charset="0"/>
                <a:sym typeface="Times New Roman"/>
              </a:rPr>
              <a:t>:</a:t>
            </a:r>
            <a:r>
              <a:rPr lang="x-none" b="1">
                <a:ea typeface="Times New Roman"/>
                <a:cs typeface="Arial" panose="020B0604020202020204" pitchFamily="34" charset="0"/>
                <a:sym typeface="Times New Roman"/>
              </a:rPr>
              <a:t> </a:t>
            </a:r>
          </a:p>
        </p:txBody>
      </p:sp>
      <p:sp>
        <p:nvSpPr>
          <p:cNvPr id="12" name="Google Shape;59;p1"/>
          <p:cNvSpPr txBox="1"/>
          <p:nvPr/>
        </p:nvSpPr>
        <p:spPr>
          <a:xfrm>
            <a:off x="7350061" y="5319757"/>
            <a:ext cx="18312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s-EC" sz="1400">
                <a:latin typeface="+mn-lt"/>
                <a:cs typeface="Times New Roman" panose="02020603050405020304" pitchFamily="18" charset="0"/>
              </a:rPr>
              <a:t>Septiembre - </a:t>
            </a:r>
            <a:r>
              <a:rPr lang="x-none" sz="1400">
                <a:latin typeface="+mn-lt"/>
                <a:cs typeface="Times New Roman" panose="02020603050405020304" pitchFamily="18" charset="0"/>
              </a:rPr>
              <a:t>2021</a:t>
            </a:r>
            <a:endParaRPr lang="es-MX" sz="1400">
              <a:latin typeface="+mn-lt"/>
              <a:cs typeface="Arial" panose="020B0604020202020204" pitchFamily="34" charset="0"/>
            </a:endParaRPr>
          </a:p>
        </p:txBody>
      </p:sp>
    </p:spTree>
    <p:extLst>
      <p:ext uri="{BB962C8B-B14F-4D97-AF65-F5344CB8AC3E}">
        <p14:creationId xmlns:p14="http://schemas.microsoft.com/office/powerpoint/2010/main" val="18821794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783" name="Google Shape;3411;p29"/>
          <p:cNvSpPr txBox="1"/>
          <p:nvPr/>
        </p:nvSpPr>
        <p:spPr>
          <a:xfrm>
            <a:off x="6832147" y="1194907"/>
            <a:ext cx="1453500" cy="336000"/>
          </a:xfrm>
          <a:prstGeom prst="rect">
            <a:avLst/>
          </a:prstGeom>
          <a:noFill/>
          <a:ln>
            <a:noFill/>
          </a:ln>
        </p:spPr>
        <p:txBody>
          <a:bodyPr spcFirstLastPara="1" wrap="square" lIns="91425" tIns="91425" rIns="91425" bIns="91425" anchor="ctr" anchorCtr="0">
            <a:noAutofit/>
          </a:bodyPr>
          <a:lstStyle/>
          <a:p>
            <a:pPr marL="12700" marR="0" lvl="0" indent="0" algn="r" rtl="0">
              <a:lnSpc>
                <a:spcPct val="100000"/>
              </a:lnSpc>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Floor</a:t>
            </a:r>
            <a:endParaRPr sz="1600" b="1">
              <a:solidFill>
                <a:schemeClr val="accent3"/>
              </a:solidFill>
              <a:latin typeface="Fira Sans Extra Condensed"/>
              <a:ea typeface="Fira Sans Extra Condensed"/>
              <a:cs typeface="Fira Sans Extra Condensed"/>
              <a:sym typeface="Fira Sans Extra Condensed"/>
            </a:endParaRPr>
          </a:p>
        </p:txBody>
      </p:sp>
      <p:sp>
        <p:nvSpPr>
          <p:cNvPr id="56" name="Google Shape;3410;p29">
            <a:extLst>
              <a:ext uri="{FF2B5EF4-FFF2-40B4-BE49-F238E27FC236}">
                <a16:creationId xmlns:a16="http://schemas.microsoft.com/office/drawing/2014/main" xmlns="" id="{D8980F5F-3704-498E-BC53-C12D1992E15C}"/>
              </a:ext>
            </a:extLst>
          </p:cNvPr>
          <p:cNvSpPr txBox="1"/>
          <p:nvPr/>
        </p:nvSpPr>
        <p:spPr>
          <a:xfrm>
            <a:off x="5958290" y="164288"/>
            <a:ext cx="3812817"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MAMPOSTERÍA ARMADA</a:t>
            </a:r>
            <a:endParaRPr sz="1600" b="1">
              <a:solidFill>
                <a:schemeClr val="accent6"/>
              </a:solidFill>
              <a:latin typeface="Fira Sans Extra Condensed"/>
              <a:ea typeface="Fira Sans Extra Condensed"/>
              <a:cs typeface="Fira Sans Extra Condensed"/>
              <a:sym typeface="Fira Sans Extra Condensed"/>
            </a:endParaRPr>
          </a:p>
        </p:txBody>
      </p:sp>
      <p:pic>
        <p:nvPicPr>
          <p:cNvPr id="57" name="Imagen 56" descr="Imagen que contiene Dibujo de ingeniería&#10;&#10;Descripción generada automáticamente">
            <a:extLst>
              <a:ext uri="{FF2B5EF4-FFF2-40B4-BE49-F238E27FC236}">
                <a16:creationId xmlns:a16="http://schemas.microsoft.com/office/drawing/2014/main" xmlns="" id="{E5466CE4-33CD-4E61-A1CD-080D5B94CD9F}"/>
              </a:ext>
            </a:extLst>
          </p:cNvPr>
          <p:cNvPicPr/>
          <p:nvPr/>
        </p:nvPicPr>
        <p:blipFill rotWithShape="1">
          <a:blip r:embed="rId2"/>
          <a:srcRect l="54097" t="14063" b="10162"/>
          <a:stretch/>
        </p:blipFill>
        <p:spPr>
          <a:xfrm>
            <a:off x="350153" y="1225296"/>
            <a:ext cx="3005818" cy="1983243"/>
          </a:xfrm>
          <a:prstGeom prst="rect">
            <a:avLst/>
          </a:prstGeom>
        </p:spPr>
      </p:pic>
      <p:pic>
        <p:nvPicPr>
          <p:cNvPr id="58" name="Imagen 57" descr="Diagrama, Dibujo de ingeniería&#10;&#10;Descripción generada automáticamente">
            <a:extLst>
              <a:ext uri="{FF2B5EF4-FFF2-40B4-BE49-F238E27FC236}">
                <a16:creationId xmlns:a16="http://schemas.microsoft.com/office/drawing/2014/main" xmlns="" id="{36CDAD62-0325-4284-A26B-1DB378C0DE79}"/>
              </a:ext>
            </a:extLst>
          </p:cNvPr>
          <p:cNvPicPr/>
          <p:nvPr/>
        </p:nvPicPr>
        <p:blipFill rotWithShape="1">
          <a:blip r:embed="rId3"/>
          <a:srcRect r="47722"/>
          <a:stretch/>
        </p:blipFill>
        <p:spPr>
          <a:xfrm>
            <a:off x="365595" y="3429000"/>
            <a:ext cx="2868194" cy="2016760"/>
          </a:xfrm>
          <a:prstGeom prst="rect">
            <a:avLst/>
          </a:prstGeom>
        </p:spPr>
      </p:pic>
      <p:pic>
        <p:nvPicPr>
          <p:cNvPr id="59" name="Imagen 58" descr="Diagrama, Dibujo de ingeniería&#10;&#10;Descripción generada automáticamente">
            <a:extLst>
              <a:ext uri="{FF2B5EF4-FFF2-40B4-BE49-F238E27FC236}">
                <a16:creationId xmlns:a16="http://schemas.microsoft.com/office/drawing/2014/main" xmlns="" id="{56867E82-F4B2-4EA5-9674-0A762B2A5541}"/>
              </a:ext>
            </a:extLst>
          </p:cNvPr>
          <p:cNvPicPr/>
          <p:nvPr/>
        </p:nvPicPr>
        <p:blipFill rotWithShape="1">
          <a:blip r:embed="rId3"/>
          <a:srcRect l="52283"/>
          <a:stretch/>
        </p:blipFill>
        <p:spPr>
          <a:xfrm>
            <a:off x="3052349" y="3947868"/>
            <a:ext cx="2617940" cy="2162810"/>
          </a:xfrm>
          <a:prstGeom prst="rect">
            <a:avLst/>
          </a:prstGeom>
        </p:spPr>
      </p:pic>
      <p:pic>
        <p:nvPicPr>
          <p:cNvPr id="60" name="Imagen 59" descr="Diagrama, Dibujo de ingeniería&#10;&#10;Descripción generada automáticamente">
            <a:extLst>
              <a:ext uri="{FF2B5EF4-FFF2-40B4-BE49-F238E27FC236}">
                <a16:creationId xmlns:a16="http://schemas.microsoft.com/office/drawing/2014/main" xmlns="" id="{F92352E3-F876-4708-924D-DF7677F2CC5A}"/>
              </a:ext>
            </a:extLst>
          </p:cNvPr>
          <p:cNvPicPr/>
          <p:nvPr/>
        </p:nvPicPr>
        <p:blipFill rotWithShape="1">
          <a:blip r:embed="rId4"/>
          <a:srcRect l="50351" t="10116"/>
          <a:stretch/>
        </p:blipFill>
        <p:spPr>
          <a:xfrm>
            <a:off x="4165609" y="1139556"/>
            <a:ext cx="3005818" cy="2316894"/>
          </a:xfrm>
          <a:prstGeom prst="rect">
            <a:avLst/>
          </a:prstGeom>
        </p:spPr>
      </p:pic>
      <p:pic>
        <p:nvPicPr>
          <p:cNvPr id="61" name="Imagen 60" descr="Dibujo en blanco y negro&#10;&#10;Descripción generada automáticamente con confianza media">
            <a:extLst>
              <a:ext uri="{FF2B5EF4-FFF2-40B4-BE49-F238E27FC236}">
                <a16:creationId xmlns:a16="http://schemas.microsoft.com/office/drawing/2014/main" xmlns="" id="{176EF81F-BB3D-4A1A-B8C5-865AA1B3FE48}"/>
              </a:ext>
            </a:extLst>
          </p:cNvPr>
          <p:cNvPicPr/>
          <p:nvPr/>
        </p:nvPicPr>
        <p:blipFill>
          <a:blip r:embed="rId5"/>
          <a:stretch>
            <a:fillRect/>
          </a:stretch>
        </p:blipFill>
        <p:spPr>
          <a:xfrm>
            <a:off x="5272242" y="3908860"/>
            <a:ext cx="3695700" cy="1653540"/>
          </a:xfrm>
          <a:prstGeom prst="rect">
            <a:avLst/>
          </a:prstGeom>
        </p:spPr>
      </p:pic>
      <p:sp>
        <p:nvSpPr>
          <p:cNvPr id="63" name="Google Shape;3406;p29">
            <a:extLst>
              <a:ext uri="{FF2B5EF4-FFF2-40B4-BE49-F238E27FC236}">
                <a16:creationId xmlns:a16="http://schemas.microsoft.com/office/drawing/2014/main" xmlns="" id="{0C9A3359-E965-4A6C-B2A1-220B23D5CA00}"/>
              </a:ext>
            </a:extLst>
          </p:cNvPr>
          <p:cNvSpPr txBox="1"/>
          <p:nvPr/>
        </p:nvSpPr>
        <p:spPr>
          <a:xfrm>
            <a:off x="474780" y="818578"/>
            <a:ext cx="1817335" cy="320978"/>
          </a:xfrm>
          <a:prstGeom prst="rect">
            <a:avLst/>
          </a:prstGeom>
          <a:noFill/>
          <a:ln>
            <a:noFill/>
          </a:ln>
        </p:spPr>
        <p:txBody>
          <a:bodyPr spcFirstLastPara="1" wrap="square" lIns="91425" tIns="91425" rIns="91425" bIns="91425" anchor="ctr" anchorCtr="0">
            <a:noAutofit/>
          </a:bodyPr>
          <a:lstStyle/>
          <a:p>
            <a:pPr algn="just">
              <a:spcAft>
                <a:spcPts val="800"/>
              </a:spcAft>
            </a:pPr>
            <a:r>
              <a:rPr lang="es-ES" sz="1400">
                <a:latin typeface="Roboto" panose="02000000000000000000" pitchFamily="2" charset="0"/>
                <a:ea typeface="Roboto" panose="02000000000000000000" pitchFamily="2" charset="0"/>
                <a:cs typeface="Times New Roman" panose="02020603050405020304" pitchFamily="18" charset="0"/>
              </a:rPr>
              <a:t>C</a:t>
            </a:r>
            <a:r>
              <a:rPr lang="es-EC" sz="1400" err="1">
                <a:latin typeface="Roboto" panose="02000000000000000000" pitchFamily="2" charset="0"/>
                <a:ea typeface="Roboto" panose="02000000000000000000" pitchFamily="2" charset="0"/>
                <a:cs typeface="Times New Roman" panose="02020603050405020304" pitchFamily="18" charset="0"/>
              </a:rPr>
              <a:t>ontinuidad</a:t>
            </a:r>
            <a:r>
              <a:rPr lang="es-EC" sz="1400">
                <a:latin typeface="Roboto" panose="02000000000000000000" pitchFamily="2" charset="0"/>
                <a:ea typeface="Roboto" panose="02000000000000000000" pitchFamily="2" charset="0"/>
                <a:cs typeface="Times New Roman" panose="02020603050405020304" pitchFamily="18" charset="0"/>
              </a:rPr>
              <a:t> vertical</a:t>
            </a:r>
          </a:p>
        </p:txBody>
      </p:sp>
      <p:sp>
        <p:nvSpPr>
          <p:cNvPr id="66" name="Google Shape;3406;p29">
            <a:extLst>
              <a:ext uri="{FF2B5EF4-FFF2-40B4-BE49-F238E27FC236}">
                <a16:creationId xmlns:a16="http://schemas.microsoft.com/office/drawing/2014/main" xmlns="" id="{5C772CB9-B8AB-439B-94F8-E445EB890AD0}"/>
              </a:ext>
            </a:extLst>
          </p:cNvPr>
          <p:cNvSpPr txBox="1"/>
          <p:nvPr/>
        </p:nvSpPr>
        <p:spPr>
          <a:xfrm>
            <a:off x="4359058" y="827574"/>
            <a:ext cx="1817335" cy="320978"/>
          </a:xfrm>
          <a:prstGeom prst="rect">
            <a:avLst/>
          </a:prstGeom>
          <a:noFill/>
          <a:ln>
            <a:noFill/>
          </a:ln>
        </p:spPr>
        <p:txBody>
          <a:bodyPr spcFirstLastPara="1" wrap="square" lIns="91425" tIns="91425" rIns="91425" bIns="91425" anchor="ctr" anchorCtr="0">
            <a:noAutofit/>
          </a:bodyPr>
          <a:lstStyle/>
          <a:p>
            <a:pPr algn="just">
              <a:spcAft>
                <a:spcPts val="800"/>
              </a:spcAft>
            </a:pPr>
            <a:r>
              <a:rPr lang="es-ES" sz="1400">
                <a:latin typeface="Roboto" panose="02000000000000000000" pitchFamily="2" charset="0"/>
                <a:ea typeface="Roboto" panose="02000000000000000000" pitchFamily="2" charset="0"/>
                <a:cs typeface="Times New Roman" panose="02020603050405020304" pitchFamily="18" charset="0"/>
              </a:rPr>
              <a:t>Regularidad</a:t>
            </a:r>
            <a:endParaRPr lang="es-EC" sz="1400">
              <a:latin typeface="Roboto" panose="02000000000000000000" pitchFamily="2" charset="0"/>
              <a:ea typeface="Roboto" panose="02000000000000000000" pitchFamily="2" charset="0"/>
              <a:cs typeface="Times New Roman" panose="02020603050405020304" pitchFamily="18" charset="0"/>
            </a:endParaRPr>
          </a:p>
        </p:txBody>
      </p:sp>
      <p:sp>
        <p:nvSpPr>
          <p:cNvPr id="67" name="Google Shape;3406;p29">
            <a:extLst>
              <a:ext uri="{FF2B5EF4-FFF2-40B4-BE49-F238E27FC236}">
                <a16:creationId xmlns:a16="http://schemas.microsoft.com/office/drawing/2014/main" xmlns="" id="{AE00E70D-6B3E-46FA-A0FE-B85450C691B3}"/>
              </a:ext>
            </a:extLst>
          </p:cNvPr>
          <p:cNvSpPr txBox="1"/>
          <p:nvPr/>
        </p:nvSpPr>
        <p:spPr>
          <a:xfrm>
            <a:off x="5438382" y="3597908"/>
            <a:ext cx="2270360" cy="349960"/>
          </a:xfrm>
          <a:prstGeom prst="rect">
            <a:avLst/>
          </a:prstGeom>
          <a:noFill/>
          <a:ln>
            <a:noFill/>
          </a:ln>
        </p:spPr>
        <p:txBody>
          <a:bodyPr spcFirstLastPara="1" wrap="square" lIns="91425" tIns="91425" rIns="91425" bIns="91425" anchor="ctr" anchorCtr="0">
            <a:noAutofit/>
          </a:bodyPr>
          <a:lstStyle/>
          <a:p>
            <a:pPr algn="just">
              <a:spcAft>
                <a:spcPts val="800"/>
              </a:spcAft>
            </a:pPr>
            <a:r>
              <a:rPr lang="es-ES" sz="1400">
                <a:latin typeface="Roboto" panose="02000000000000000000" pitchFamily="2" charset="0"/>
                <a:ea typeface="Roboto" panose="02000000000000000000" pitchFamily="2" charset="0"/>
                <a:cs typeface="Times New Roman" panose="02020603050405020304" pitchFamily="18" charset="0"/>
              </a:rPr>
              <a:t>Simetría y disposición</a:t>
            </a:r>
            <a:endParaRPr lang="es-EC" sz="1400">
              <a:latin typeface="Roboto" panose="02000000000000000000" pitchFamily="2" charset="0"/>
              <a:ea typeface="Roboto" panose="02000000000000000000" pitchFamily="2" charset="0"/>
              <a:cs typeface="Times New Roman" panose="02020603050405020304" pitchFamily="18" charset="0"/>
            </a:endParaRPr>
          </a:p>
        </p:txBody>
      </p:sp>
      <p:pic>
        <p:nvPicPr>
          <p:cNvPr id="2" name="Picture 4">
            <a:extLst>
              <a:ext uri="{FF2B5EF4-FFF2-40B4-BE49-F238E27FC236}">
                <a16:creationId xmlns:a16="http://schemas.microsoft.com/office/drawing/2014/main" xmlns="" id="{483FF394-1361-46DA-9483-55253FE787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588" y="5960485"/>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ángulo 67">
            <a:extLst>
              <a:ext uri="{FF2B5EF4-FFF2-40B4-BE49-F238E27FC236}">
                <a16:creationId xmlns:a16="http://schemas.microsoft.com/office/drawing/2014/main" xmlns="" id="{5D82190A-6028-4A31-9127-EC473CAE9146}"/>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10</a:t>
            </a:r>
            <a:endParaRPr lang="en-US" b="1" u="sng"/>
          </a:p>
        </p:txBody>
      </p:sp>
    </p:spTree>
    <p:extLst>
      <p:ext uri="{BB962C8B-B14F-4D97-AF65-F5344CB8AC3E}">
        <p14:creationId xmlns:p14="http://schemas.microsoft.com/office/powerpoint/2010/main" val="255588189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783" name="Google Shape;3411;p29"/>
          <p:cNvSpPr txBox="1"/>
          <p:nvPr/>
        </p:nvSpPr>
        <p:spPr>
          <a:xfrm>
            <a:off x="6832147" y="1194907"/>
            <a:ext cx="1453500" cy="336000"/>
          </a:xfrm>
          <a:prstGeom prst="rect">
            <a:avLst/>
          </a:prstGeom>
          <a:noFill/>
          <a:ln>
            <a:noFill/>
          </a:ln>
        </p:spPr>
        <p:txBody>
          <a:bodyPr spcFirstLastPara="1" wrap="square" lIns="91425" tIns="91425" rIns="91425" bIns="91425" anchor="ctr" anchorCtr="0">
            <a:noAutofit/>
          </a:bodyPr>
          <a:lstStyle/>
          <a:p>
            <a:pPr marL="12700" marR="0" lvl="0" indent="0" algn="r" rtl="0">
              <a:lnSpc>
                <a:spcPct val="100000"/>
              </a:lnSpc>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Floor</a:t>
            </a:r>
            <a:endParaRPr sz="1600" b="1">
              <a:solidFill>
                <a:schemeClr val="accent3"/>
              </a:solidFill>
              <a:latin typeface="Fira Sans Extra Condensed"/>
              <a:ea typeface="Fira Sans Extra Condensed"/>
              <a:cs typeface="Fira Sans Extra Condensed"/>
              <a:sym typeface="Fira Sans Extra Condensed"/>
            </a:endParaRPr>
          </a:p>
        </p:txBody>
      </p:sp>
      <p:sp>
        <p:nvSpPr>
          <p:cNvPr id="56" name="Google Shape;3410;p29">
            <a:extLst>
              <a:ext uri="{FF2B5EF4-FFF2-40B4-BE49-F238E27FC236}">
                <a16:creationId xmlns:a16="http://schemas.microsoft.com/office/drawing/2014/main" xmlns="" id="{D8980F5F-3704-498E-BC53-C12D1992E15C}"/>
              </a:ext>
            </a:extLst>
          </p:cNvPr>
          <p:cNvSpPr txBox="1"/>
          <p:nvPr/>
        </p:nvSpPr>
        <p:spPr>
          <a:xfrm>
            <a:off x="5294412" y="164288"/>
            <a:ext cx="3812817"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MAMPOSTERÍA CONFINADA Y ARMADA</a:t>
            </a:r>
            <a:endParaRPr sz="1600" b="1">
              <a:solidFill>
                <a:schemeClr val="accent6"/>
              </a:solidFill>
              <a:latin typeface="Fira Sans Extra Condensed"/>
              <a:ea typeface="Fira Sans Extra Condensed"/>
              <a:cs typeface="Fira Sans Extra Condensed"/>
              <a:sym typeface="Fira Sans Extra Condensed"/>
            </a:endParaRPr>
          </a:p>
        </p:txBody>
      </p:sp>
      <p:sp>
        <p:nvSpPr>
          <p:cNvPr id="13" name="Google Shape;3412;p29">
            <a:extLst>
              <a:ext uri="{FF2B5EF4-FFF2-40B4-BE49-F238E27FC236}">
                <a16:creationId xmlns:a16="http://schemas.microsoft.com/office/drawing/2014/main" xmlns="" id="{982A4FAC-62D6-48CD-8265-F4BCD05E5679}"/>
              </a:ext>
            </a:extLst>
          </p:cNvPr>
          <p:cNvSpPr txBox="1"/>
          <p:nvPr/>
        </p:nvSpPr>
        <p:spPr>
          <a:xfrm>
            <a:off x="371810" y="814331"/>
            <a:ext cx="2048117"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ES" sz="1600" b="1">
                <a:solidFill>
                  <a:schemeClr val="accent2"/>
                </a:solidFill>
                <a:latin typeface="Fira Sans Extra Condensed"/>
                <a:ea typeface="Fira Sans Extra Condensed"/>
                <a:cs typeface="Fira Sans Extra Condensed"/>
                <a:sym typeface="Fira Sans Extra Condensed"/>
              </a:rPr>
              <a:t>COMPARACIÓN</a:t>
            </a:r>
            <a:endParaRPr sz="1600" b="1">
              <a:solidFill>
                <a:schemeClr val="accent2"/>
              </a:solidFill>
              <a:latin typeface="Fira Sans Extra Condensed"/>
              <a:ea typeface="Fira Sans Extra Condensed"/>
              <a:cs typeface="Fira Sans Extra Condensed"/>
              <a:sym typeface="Fira Sans Extra Condensed"/>
            </a:endParaRPr>
          </a:p>
        </p:txBody>
      </p:sp>
      <p:pic>
        <p:nvPicPr>
          <p:cNvPr id="14" name="Imagen 13">
            <a:extLst>
              <a:ext uri="{FF2B5EF4-FFF2-40B4-BE49-F238E27FC236}">
                <a16:creationId xmlns:a16="http://schemas.microsoft.com/office/drawing/2014/main" xmlns="" id="{DD2B3AAC-667A-4296-A3AC-7F9C9E974235}"/>
              </a:ext>
            </a:extLst>
          </p:cNvPr>
          <p:cNvPicPr>
            <a:picLocks noChangeAspect="1"/>
          </p:cNvPicPr>
          <p:nvPr/>
        </p:nvPicPr>
        <p:blipFill>
          <a:blip r:embed="rId2"/>
          <a:stretch>
            <a:fillRect/>
          </a:stretch>
        </p:blipFill>
        <p:spPr>
          <a:xfrm>
            <a:off x="5269360" y="2157207"/>
            <a:ext cx="3403944" cy="1529922"/>
          </a:xfrm>
          <a:prstGeom prst="rect">
            <a:avLst/>
          </a:prstGeom>
        </p:spPr>
      </p:pic>
      <p:pic>
        <p:nvPicPr>
          <p:cNvPr id="15" name="Imagen 14">
            <a:extLst>
              <a:ext uri="{FF2B5EF4-FFF2-40B4-BE49-F238E27FC236}">
                <a16:creationId xmlns:a16="http://schemas.microsoft.com/office/drawing/2014/main" xmlns="" id="{B1CD565B-1DB9-450D-88C0-41D0C8F2B43B}"/>
              </a:ext>
            </a:extLst>
          </p:cNvPr>
          <p:cNvPicPr>
            <a:picLocks noChangeAspect="1"/>
          </p:cNvPicPr>
          <p:nvPr/>
        </p:nvPicPr>
        <p:blipFill>
          <a:blip r:embed="rId3"/>
          <a:stretch>
            <a:fillRect/>
          </a:stretch>
        </p:blipFill>
        <p:spPr>
          <a:xfrm>
            <a:off x="443252" y="1771570"/>
            <a:ext cx="4379269" cy="4226186"/>
          </a:xfrm>
          <a:prstGeom prst="rect">
            <a:avLst/>
          </a:prstGeom>
          <a:solidFill>
            <a:schemeClr val="tx1"/>
          </a:solidFill>
        </p:spPr>
      </p:pic>
      <p:sp>
        <p:nvSpPr>
          <p:cNvPr id="16" name="Google Shape;3406;p29">
            <a:extLst>
              <a:ext uri="{FF2B5EF4-FFF2-40B4-BE49-F238E27FC236}">
                <a16:creationId xmlns:a16="http://schemas.microsoft.com/office/drawing/2014/main" xmlns="" id="{0F08E4D0-90E0-4621-A0E5-1536CC7375B5}"/>
              </a:ext>
            </a:extLst>
          </p:cNvPr>
          <p:cNvSpPr txBox="1"/>
          <p:nvPr/>
        </p:nvSpPr>
        <p:spPr>
          <a:xfrm>
            <a:off x="365352" y="1355754"/>
            <a:ext cx="2270360" cy="349960"/>
          </a:xfrm>
          <a:prstGeom prst="rect">
            <a:avLst/>
          </a:prstGeom>
          <a:noFill/>
          <a:ln>
            <a:noFill/>
          </a:ln>
        </p:spPr>
        <p:txBody>
          <a:bodyPr spcFirstLastPara="1" wrap="square" lIns="91425" tIns="91425" rIns="91425" bIns="91425" anchor="ctr" anchorCtr="0">
            <a:noAutofit/>
          </a:bodyPr>
          <a:lstStyle/>
          <a:p>
            <a:pPr algn="just">
              <a:spcAft>
                <a:spcPts val="800"/>
              </a:spcAft>
            </a:pPr>
            <a:r>
              <a:rPr lang="es-ES" sz="1400">
                <a:latin typeface="Roboto" panose="02000000000000000000" pitchFamily="2" charset="0"/>
                <a:ea typeface="Roboto" panose="02000000000000000000" pitchFamily="2" charset="0"/>
                <a:cs typeface="Times New Roman" panose="02020603050405020304" pitchFamily="18" charset="0"/>
              </a:rPr>
              <a:t>Mampostería armada</a:t>
            </a:r>
            <a:endParaRPr lang="es-EC" sz="1400">
              <a:latin typeface="Roboto" panose="02000000000000000000" pitchFamily="2" charset="0"/>
              <a:ea typeface="Roboto" panose="02000000000000000000" pitchFamily="2" charset="0"/>
              <a:cs typeface="Times New Roman" panose="02020603050405020304" pitchFamily="18" charset="0"/>
            </a:endParaRPr>
          </a:p>
        </p:txBody>
      </p:sp>
      <p:sp>
        <p:nvSpPr>
          <p:cNvPr id="17" name="Google Shape;3406;p29">
            <a:extLst>
              <a:ext uri="{FF2B5EF4-FFF2-40B4-BE49-F238E27FC236}">
                <a16:creationId xmlns:a16="http://schemas.microsoft.com/office/drawing/2014/main" xmlns="" id="{BBBA1913-E5D5-4FFA-9EB4-025CF2616643}"/>
              </a:ext>
            </a:extLst>
          </p:cNvPr>
          <p:cNvSpPr txBox="1"/>
          <p:nvPr/>
        </p:nvSpPr>
        <p:spPr>
          <a:xfrm>
            <a:off x="5252580" y="1357842"/>
            <a:ext cx="2270360" cy="349960"/>
          </a:xfrm>
          <a:prstGeom prst="rect">
            <a:avLst/>
          </a:prstGeom>
          <a:noFill/>
          <a:ln>
            <a:noFill/>
          </a:ln>
        </p:spPr>
        <p:txBody>
          <a:bodyPr spcFirstLastPara="1" wrap="square" lIns="91425" tIns="91425" rIns="91425" bIns="91425" anchor="ctr" anchorCtr="0">
            <a:noAutofit/>
          </a:bodyPr>
          <a:lstStyle/>
          <a:p>
            <a:pPr algn="just">
              <a:spcAft>
                <a:spcPts val="800"/>
              </a:spcAft>
            </a:pPr>
            <a:r>
              <a:rPr lang="es-ES" sz="1400">
                <a:latin typeface="Roboto" panose="02000000000000000000" pitchFamily="2" charset="0"/>
                <a:ea typeface="Roboto" panose="02000000000000000000" pitchFamily="2" charset="0"/>
                <a:cs typeface="Times New Roman" panose="02020603050405020304" pitchFamily="18" charset="0"/>
              </a:rPr>
              <a:t>Mampostería confinada</a:t>
            </a:r>
            <a:endParaRPr lang="es-EC" sz="1400">
              <a:latin typeface="Roboto" panose="02000000000000000000" pitchFamily="2" charset="0"/>
              <a:ea typeface="Roboto" panose="02000000000000000000" pitchFamily="2" charset="0"/>
              <a:cs typeface="Times New Roman" panose="02020603050405020304" pitchFamily="18" charset="0"/>
            </a:endParaRPr>
          </a:p>
        </p:txBody>
      </p:sp>
      <p:pic>
        <p:nvPicPr>
          <p:cNvPr id="2" name="Picture 4">
            <a:extLst>
              <a:ext uri="{FF2B5EF4-FFF2-40B4-BE49-F238E27FC236}">
                <a16:creationId xmlns:a16="http://schemas.microsoft.com/office/drawing/2014/main" xmlns="" id="{B8F734B9-DC37-4FCB-A907-2419353D36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ángulo 18">
            <a:extLst>
              <a:ext uri="{FF2B5EF4-FFF2-40B4-BE49-F238E27FC236}">
                <a16:creationId xmlns:a16="http://schemas.microsoft.com/office/drawing/2014/main" xmlns="" id="{5E868109-C3DA-40BA-B256-FF753E47B67C}"/>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11</a:t>
            </a:r>
            <a:endParaRPr lang="en-US" b="1" u="sng"/>
          </a:p>
        </p:txBody>
      </p:sp>
    </p:spTree>
    <p:extLst>
      <p:ext uri="{BB962C8B-B14F-4D97-AF65-F5344CB8AC3E}">
        <p14:creationId xmlns:p14="http://schemas.microsoft.com/office/powerpoint/2010/main" val="78244449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324544" y="116632"/>
            <a:ext cx="56166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04. </a:t>
            </a:r>
            <a:r>
              <a:rPr lang="x-none" b="1" u="sng"/>
              <a:t>GEOMETRÍA DE LAS ESTRUCTURAS </a:t>
            </a:r>
            <a:endParaRPr lang="en-US" b="1" u="sng"/>
          </a:p>
        </p:txBody>
      </p:sp>
      <p:sp>
        <p:nvSpPr>
          <p:cNvPr id="10" name="CuadroTexto 9"/>
          <p:cNvSpPr txBox="1"/>
          <p:nvPr/>
        </p:nvSpPr>
        <p:spPr>
          <a:xfrm>
            <a:off x="2987824" y="1268760"/>
            <a:ext cx="3312368" cy="369332"/>
          </a:xfrm>
          <a:prstGeom prst="rect">
            <a:avLst/>
          </a:prstGeom>
          <a:noFill/>
        </p:spPr>
        <p:txBody>
          <a:bodyPr wrap="square" rtlCol="0">
            <a:spAutoFit/>
          </a:bodyPr>
          <a:lstStyle/>
          <a:p>
            <a:pPr algn="ctr"/>
            <a:r>
              <a:rPr lang="x-none"/>
              <a:t>Consideraciones Iniciales</a:t>
            </a:r>
            <a:endParaRPr lang="en-US"/>
          </a:p>
        </p:txBody>
      </p:sp>
      <p:pic>
        <p:nvPicPr>
          <p:cNvPr id="11" name="Imagen 10">
            <a:extLst>
              <a:ext uri="{FF2B5EF4-FFF2-40B4-BE49-F238E27FC236}">
                <a16:creationId xmlns:a16="http://schemas.microsoft.com/office/drawing/2014/main" xmlns="" id="{CEC95C92-6638-4342-A944-5224EC11F1EB}"/>
              </a:ext>
            </a:extLst>
          </p:cNvPr>
          <p:cNvPicPr>
            <a:picLocks noChangeAspect="1"/>
          </p:cNvPicPr>
          <p:nvPr/>
        </p:nvPicPr>
        <p:blipFill>
          <a:blip r:embed="rId3"/>
          <a:stretch>
            <a:fillRect/>
          </a:stretch>
        </p:blipFill>
        <p:spPr>
          <a:xfrm>
            <a:off x="2555776" y="1638092"/>
            <a:ext cx="4464496" cy="2864438"/>
          </a:xfrm>
          <a:prstGeom prst="rect">
            <a:avLst/>
          </a:prstGeom>
        </p:spPr>
      </p:pic>
      <p:sp>
        <p:nvSpPr>
          <p:cNvPr id="6" name="Rectángulo 5">
            <a:extLst>
              <a:ext uri="{FF2B5EF4-FFF2-40B4-BE49-F238E27FC236}">
                <a16:creationId xmlns:a16="http://schemas.microsoft.com/office/drawing/2014/main" xmlns="" id="{2EEF1C0A-E19D-4711-BCF4-6518E09C4BD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12</a:t>
            </a:r>
            <a:endParaRPr lang="en-US" b="1" u="sng"/>
          </a:p>
        </p:txBody>
      </p:sp>
    </p:spTree>
    <p:extLst>
      <p:ext uri="{BB962C8B-B14F-4D97-AF65-F5344CB8AC3E}">
        <p14:creationId xmlns:p14="http://schemas.microsoft.com/office/powerpoint/2010/main" val="111614006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324544" y="116632"/>
            <a:ext cx="56166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04. </a:t>
            </a:r>
            <a:r>
              <a:rPr lang="x-none" b="1" u="sng"/>
              <a:t>GEOMETRÍA DE LAS ESTRUCTURAS </a:t>
            </a:r>
            <a:endParaRPr lang="en-US" b="1" u="sng"/>
          </a:p>
        </p:txBody>
      </p:sp>
      <p:sp>
        <p:nvSpPr>
          <p:cNvPr id="2" name="CuadroTexto 1"/>
          <p:cNvSpPr txBox="1"/>
          <p:nvPr/>
        </p:nvSpPr>
        <p:spPr>
          <a:xfrm>
            <a:off x="5985193" y="659706"/>
            <a:ext cx="2592288" cy="369332"/>
          </a:xfrm>
          <a:prstGeom prst="rect">
            <a:avLst/>
          </a:prstGeom>
          <a:noFill/>
        </p:spPr>
        <p:txBody>
          <a:bodyPr wrap="square" rtlCol="0">
            <a:spAutoFit/>
          </a:bodyPr>
          <a:lstStyle/>
          <a:p>
            <a:r>
              <a:rPr lang="x-none" b="1">
                <a:latin typeface="Times New Roman" panose="02020603050405020304" pitchFamily="18" charset="0"/>
                <a:cs typeface="Times New Roman" panose="02020603050405020304" pitchFamily="18" charset="0"/>
              </a:rPr>
              <a:t>Estructura Regular</a:t>
            </a:r>
            <a:endParaRPr lang="en-US" b="1">
              <a:latin typeface="Times New Roman" panose="02020603050405020304" pitchFamily="18" charset="0"/>
              <a:cs typeface="Times New Roman" panose="02020603050405020304" pitchFamily="18" charset="0"/>
            </a:endParaRPr>
          </a:p>
        </p:txBody>
      </p:sp>
      <p:pic>
        <p:nvPicPr>
          <p:cNvPr id="5" name="Imagen 4"/>
          <p:cNvPicPr/>
          <p:nvPr/>
        </p:nvPicPr>
        <p:blipFill>
          <a:blip r:embed="rId3"/>
          <a:stretch>
            <a:fillRect/>
          </a:stretch>
        </p:blipFill>
        <p:spPr>
          <a:xfrm>
            <a:off x="363144" y="650324"/>
            <a:ext cx="4241247" cy="2999442"/>
          </a:xfrm>
          <a:prstGeom prst="rect">
            <a:avLst/>
          </a:prstGeom>
        </p:spPr>
      </p:pic>
      <p:pic>
        <p:nvPicPr>
          <p:cNvPr id="6" name="Imagen 5"/>
          <p:cNvPicPr/>
          <p:nvPr/>
        </p:nvPicPr>
        <p:blipFill>
          <a:blip r:embed="rId3"/>
          <a:stretch>
            <a:fillRect/>
          </a:stretch>
        </p:blipFill>
        <p:spPr>
          <a:xfrm>
            <a:off x="4650191" y="2083695"/>
            <a:ext cx="4431109" cy="3019249"/>
          </a:xfrm>
          <a:prstGeom prst="rect">
            <a:avLst/>
          </a:prstGeom>
        </p:spPr>
      </p:pic>
      <p:sp>
        <p:nvSpPr>
          <p:cNvPr id="4" name="CuadroTexto 3"/>
          <p:cNvSpPr txBox="1"/>
          <p:nvPr/>
        </p:nvSpPr>
        <p:spPr>
          <a:xfrm>
            <a:off x="827584" y="3751410"/>
            <a:ext cx="3312368" cy="307777"/>
          </a:xfrm>
          <a:prstGeom prst="rect">
            <a:avLst/>
          </a:prstGeom>
          <a:noFill/>
        </p:spPr>
        <p:txBody>
          <a:bodyPr wrap="square" rtlCol="0">
            <a:spAutoFit/>
          </a:bodyPr>
          <a:lstStyle/>
          <a:p>
            <a:pPr algn="ctr"/>
            <a:r>
              <a:rPr lang="x-none" sz="1400" i="1"/>
              <a:t>Distribución Arquitectónica Planta Baja</a:t>
            </a:r>
            <a:endParaRPr lang="en-US" sz="1400" i="1"/>
          </a:p>
        </p:txBody>
      </p:sp>
      <p:sp>
        <p:nvSpPr>
          <p:cNvPr id="8" name="CuadroTexto 7"/>
          <p:cNvSpPr txBox="1"/>
          <p:nvPr/>
        </p:nvSpPr>
        <p:spPr>
          <a:xfrm>
            <a:off x="5292080" y="5282687"/>
            <a:ext cx="3312368" cy="307777"/>
          </a:xfrm>
          <a:prstGeom prst="rect">
            <a:avLst/>
          </a:prstGeom>
          <a:noFill/>
        </p:spPr>
        <p:txBody>
          <a:bodyPr wrap="square" rtlCol="0">
            <a:spAutoFit/>
          </a:bodyPr>
          <a:lstStyle/>
          <a:p>
            <a:pPr algn="ctr"/>
            <a:r>
              <a:rPr lang="x-none" sz="1400" i="1"/>
              <a:t>Distribución Arquitectónica Planta Alta</a:t>
            </a:r>
            <a:endParaRPr lang="en-US" sz="1400" i="1"/>
          </a:p>
        </p:txBody>
      </p:sp>
      <p:sp>
        <p:nvSpPr>
          <p:cNvPr id="9" name="CuadroTexto 8"/>
          <p:cNvSpPr txBox="1"/>
          <p:nvPr/>
        </p:nvSpPr>
        <p:spPr>
          <a:xfrm>
            <a:off x="971600" y="4589885"/>
            <a:ext cx="3312368" cy="307777"/>
          </a:xfrm>
          <a:prstGeom prst="rect">
            <a:avLst/>
          </a:prstGeom>
          <a:noFill/>
        </p:spPr>
        <p:txBody>
          <a:bodyPr wrap="square" rtlCol="0">
            <a:spAutoFit/>
          </a:bodyPr>
          <a:lstStyle/>
          <a:p>
            <a:pPr algn="ctr"/>
            <a:r>
              <a:rPr lang="x-none" sz="1400" i="1"/>
              <a:t>Área</a:t>
            </a:r>
            <a:r>
              <a:rPr lang="en-US" sz="1400" i="1"/>
              <a:t>: 239.35 m2</a:t>
            </a:r>
            <a:r>
              <a:rPr lang="x-none" sz="1400" i="1"/>
              <a:t> </a:t>
            </a:r>
            <a:endParaRPr lang="en-US" sz="1400" i="1"/>
          </a:p>
        </p:txBody>
      </p:sp>
      <p:sp>
        <p:nvSpPr>
          <p:cNvPr id="10" name="Rectángulo 9">
            <a:extLst>
              <a:ext uri="{FF2B5EF4-FFF2-40B4-BE49-F238E27FC236}">
                <a16:creationId xmlns:a16="http://schemas.microsoft.com/office/drawing/2014/main" xmlns="" id="{74512743-723A-481C-ADF1-5C3DC0862DB5}"/>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13</a:t>
            </a:r>
            <a:endParaRPr lang="en-US" b="1" u="sng"/>
          </a:p>
        </p:txBody>
      </p:sp>
    </p:spTree>
    <p:extLst>
      <p:ext uri="{BB962C8B-B14F-4D97-AF65-F5344CB8AC3E}">
        <p14:creationId xmlns:p14="http://schemas.microsoft.com/office/powerpoint/2010/main" val="151051894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324544" y="116632"/>
            <a:ext cx="56166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a:t>
            </a:r>
            <a:r>
              <a:rPr lang="x-none" b="1" u="sng"/>
              <a:t>4</a:t>
            </a:r>
            <a:r>
              <a:rPr lang="es-ES" b="1" u="sng"/>
              <a:t>. </a:t>
            </a:r>
            <a:r>
              <a:rPr lang="x-none" b="1" u="sng"/>
              <a:t>GEOMETRÍA DE LAS ESTRUCTURAS </a:t>
            </a:r>
            <a:endParaRPr lang="en-US" b="1" u="sng"/>
          </a:p>
        </p:txBody>
      </p:sp>
      <p:pic>
        <p:nvPicPr>
          <p:cNvPr id="7" name="Imagen 6"/>
          <p:cNvPicPr/>
          <p:nvPr/>
        </p:nvPicPr>
        <p:blipFill rotWithShape="1">
          <a:blip r:embed="rId3"/>
          <a:srcRect l="-1694" t="-8229" r="1694" b="67218"/>
          <a:stretch/>
        </p:blipFill>
        <p:spPr>
          <a:xfrm>
            <a:off x="4138993" y="2719641"/>
            <a:ext cx="4824536" cy="2379916"/>
          </a:xfrm>
          <a:prstGeom prst="rect">
            <a:avLst/>
          </a:prstGeom>
        </p:spPr>
      </p:pic>
      <p:pic>
        <p:nvPicPr>
          <p:cNvPr id="8" name="Imagen 7"/>
          <p:cNvPicPr/>
          <p:nvPr/>
        </p:nvPicPr>
        <p:blipFill rotWithShape="1">
          <a:blip r:embed="rId3"/>
          <a:srcRect t="32170" b="33542"/>
          <a:stretch/>
        </p:blipFill>
        <p:spPr>
          <a:xfrm>
            <a:off x="539552" y="1051823"/>
            <a:ext cx="4752528" cy="2162066"/>
          </a:xfrm>
          <a:prstGeom prst="rect">
            <a:avLst/>
          </a:prstGeom>
        </p:spPr>
      </p:pic>
      <p:pic>
        <p:nvPicPr>
          <p:cNvPr id="9" name="Imagen 8"/>
          <p:cNvPicPr/>
          <p:nvPr/>
        </p:nvPicPr>
        <p:blipFill rotWithShape="1">
          <a:blip r:embed="rId3"/>
          <a:srcRect l="12732" t="66459" r="21201"/>
          <a:stretch/>
        </p:blipFill>
        <p:spPr>
          <a:xfrm>
            <a:off x="719572" y="3717032"/>
            <a:ext cx="3528392" cy="2376264"/>
          </a:xfrm>
          <a:prstGeom prst="rect">
            <a:avLst/>
          </a:prstGeom>
        </p:spPr>
      </p:pic>
      <p:sp>
        <p:nvSpPr>
          <p:cNvPr id="10" name="CuadroTexto 9"/>
          <p:cNvSpPr txBox="1"/>
          <p:nvPr/>
        </p:nvSpPr>
        <p:spPr>
          <a:xfrm>
            <a:off x="6084168" y="711944"/>
            <a:ext cx="2592288" cy="369332"/>
          </a:xfrm>
          <a:prstGeom prst="rect">
            <a:avLst/>
          </a:prstGeom>
          <a:noFill/>
        </p:spPr>
        <p:txBody>
          <a:bodyPr wrap="square" rtlCol="0">
            <a:spAutoFit/>
          </a:bodyPr>
          <a:lstStyle/>
          <a:p>
            <a:r>
              <a:rPr lang="x-none" b="1">
                <a:latin typeface="Times New Roman" panose="02020603050405020304" pitchFamily="18" charset="0"/>
                <a:cs typeface="Times New Roman" panose="02020603050405020304" pitchFamily="18" charset="0"/>
              </a:rPr>
              <a:t>Estructura Regular</a:t>
            </a:r>
            <a:endParaRPr lang="en-US" b="1">
              <a:latin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xmlns="" id="{AA4A2E99-1073-4930-85BE-2A642F23184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14</a:t>
            </a:r>
            <a:endParaRPr lang="en-US" b="1" u="sng"/>
          </a:p>
        </p:txBody>
      </p:sp>
    </p:spTree>
    <p:extLst>
      <p:ext uri="{BB962C8B-B14F-4D97-AF65-F5344CB8AC3E}">
        <p14:creationId xmlns:p14="http://schemas.microsoft.com/office/powerpoint/2010/main" val="317359544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324544" y="116632"/>
            <a:ext cx="56166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a:t>
            </a:r>
            <a:r>
              <a:rPr lang="x-none" b="1" u="sng"/>
              <a:t>4</a:t>
            </a:r>
            <a:r>
              <a:rPr lang="es-ES" b="1" u="sng"/>
              <a:t>. </a:t>
            </a:r>
            <a:r>
              <a:rPr lang="x-none" b="1" u="sng"/>
              <a:t>GEOMETRÍA DE LAS ESTRUCTURAS </a:t>
            </a:r>
            <a:endParaRPr lang="en-US" b="1" u="sng"/>
          </a:p>
        </p:txBody>
      </p:sp>
      <p:sp>
        <p:nvSpPr>
          <p:cNvPr id="2" name="CuadroTexto 1"/>
          <p:cNvSpPr txBox="1"/>
          <p:nvPr/>
        </p:nvSpPr>
        <p:spPr>
          <a:xfrm>
            <a:off x="3851920" y="826514"/>
            <a:ext cx="2592288" cy="369332"/>
          </a:xfrm>
          <a:prstGeom prst="rect">
            <a:avLst/>
          </a:prstGeom>
          <a:noFill/>
        </p:spPr>
        <p:txBody>
          <a:bodyPr wrap="square" rtlCol="0">
            <a:spAutoFit/>
          </a:bodyPr>
          <a:lstStyle/>
          <a:p>
            <a:r>
              <a:rPr lang="x-none" b="1">
                <a:latin typeface="Times New Roman" panose="02020603050405020304" pitchFamily="18" charset="0"/>
                <a:cs typeface="Times New Roman" panose="02020603050405020304" pitchFamily="18" charset="0"/>
              </a:rPr>
              <a:t>Estructura Irregular</a:t>
            </a:r>
            <a:endParaRPr lang="en-US" b="1">
              <a:latin typeface="Times New Roman" panose="02020603050405020304" pitchFamily="18" charset="0"/>
              <a:cs typeface="Times New Roman" panose="02020603050405020304" pitchFamily="18" charset="0"/>
            </a:endParaRPr>
          </a:p>
        </p:txBody>
      </p:sp>
      <p:pic>
        <p:nvPicPr>
          <p:cNvPr id="10" name="Imagen 9"/>
          <p:cNvPicPr/>
          <p:nvPr/>
        </p:nvPicPr>
        <p:blipFill>
          <a:blip r:embed="rId3"/>
          <a:stretch>
            <a:fillRect/>
          </a:stretch>
        </p:blipFill>
        <p:spPr>
          <a:xfrm>
            <a:off x="539552" y="1345112"/>
            <a:ext cx="3960440" cy="3672408"/>
          </a:xfrm>
          <a:prstGeom prst="rect">
            <a:avLst/>
          </a:prstGeom>
        </p:spPr>
      </p:pic>
      <p:pic>
        <p:nvPicPr>
          <p:cNvPr id="11" name="Imagen 10"/>
          <p:cNvPicPr/>
          <p:nvPr/>
        </p:nvPicPr>
        <p:blipFill>
          <a:blip r:embed="rId4"/>
          <a:stretch>
            <a:fillRect/>
          </a:stretch>
        </p:blipFill>
        <p:spPr>
          <a:xfrm>
            <a:off x="4788024" y="1345112"/>
            <a:ext cx="3672408" cy="3679838"/>
          </a:xfrm>
          <a:prstGeom prst="rect">
            <a:avLst/>
          </a:prstGeom>
        </p:spPr>
      </p:pic>
      <p:sp>
        <p:nvSpPr>
          <p:cNvPr id="12" name="CuadroTexto 11"/>
          <p:cNvSpPr txBox="1"/>
          <p:nvPr/>
        </p:nvSpPr>
        <p:spPr>
          <a:xfrm>
            <a:off x="827584" y="5005648"/>
            <a:ext cx="3312368" cy="307777"/>
          </a:xfrm>
          <a:prstGeom prst="rect">
            <a:avLst/>
          </a:prstGeom>
          <a:noFill/>
        </p:spPr>
        <p:txBody>
          <a:bodyPr wrap="square" rtlCol="0">
            <a:spAutoFit/>
          </a:bodyPr>
          <a:lstStyle/>
          <a:p>
            <a:pPr algn="ctr"/>
            <a:r>
              <a:rPr lang="x-none" sz="1400" i="1"/>
              <a:t>Distribución Arquitectónica Planta Baja</a:t>
            </a:r>
            <a:endParaRPr lang="en-US" sz="1400" i="1"/>
          </a:p>
        </p:txBody>
      </p:sp>
      <p:sp>
        <p:nvSpPr>
          <p:cNvPr id="13" name="CuadroTexto 12"/>
          <p:cNvSpPr txBox="1"/>
          <p:nvPr/>
        </p:nvSpPr>
        <p:spPr>
          <a:xfrm>
            <a:off x="4896036" y="5067881"/>
            <a:ext cx="3312368" cy="307777"/>
          </a:xfrm>
          <a:prstGeom prst="rect">
            <a:avLst/>
          </a:prstGeom>
          <a:noFill/>
        </p:spPr>
        <p:txBody>
          <a:bodyPr wrap="square" rtlCol="0">
            <a:spAutoFit/>
          </a:bodyPr>
          <a:lstStyle/>
          <a:p>
            <a:pPr algn="ctr"/>
            <a:r>
              <a:rPr lang="x-none" sz="1400" i="1"/>
              <a:t>Distribución Arquitectónica Planta Alta</a:t>
            </a:r>
            <a:endParaRPr lang="en-US" sz="1400" i="1"/>
          </a:p>
        </p:txBody>
      </p:sp>
      <p:sp>
        <p:nvSpPr>
          <p:cNvPr id="14" name="CuadroTexto 13"/>
          <p:cNvSpPr txBox="1"/>
          <p:nvPr/>
        </p:nvSpPr>
        <p:spPr>
          <a:xfrm>
            <a:off x="2843808" y="5593928"/>
            <a:ext cx="3312368" cy="307777"/>
          </a:xfrm>
          <a:prstGeom prst="rect">
            <a:avLst/>
          </a:prstGeom>
          <a:noFill/>
        </p:spPr>
        <p:txBody>
          <a:bodyPr wrap="square" rtlCol="0">
            <a:spAutoFit/>
          </a:bodyPr>
          <a:lstStyle/>
          <a:p>
            <a:pPr algn="ctr"/>
            <a:r>
              <a:rPr lang="x-none" sz="1400" i="1"/>
              <a:t>Área</a:t>
            </a:r>
            <a:r>
              <a:rPr lang="en-US" sz="1400" i="1"/>
              <a:t>: 129,30 m2</a:t>
            </a:r>
            <a:r>
              <a:rPr lang="x-none" sz="1400" i="1"/>
              <a:t> </a:t>
            </a:r>
            <a:endParaRPr lang="en-US" sz="1400" i="1"/>
          </a:p>
        </p:txBody>
      </p:sp>
      <p:sp>
        <p:nvSpPr>
          <p:cNvPr id="15" name="Rectángulo 14">
            <a:extLst>
              <a:ext uri="{FF2B5EF4-FFF2-40B4-BE49-F238E27FC236}">
                <a16:creationId xmlns:a16="http://schemas.microsoft.com/office/drawing/2014/main" xmlns="" id="{0C308213-14EC-4E0D-A384-19EACDD163C8}"/>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15</a:t>
            </a:r>
            <a:endParaRPr lang="en-US" b="1" u="sng"/>
          </a:p>
        </p:txBody>
      </p:sp>
    </p:spTree>
    <p:extLst>
      <p:ext uri="{BB962C8B-B14F-4D97-AF65-F5344CB8AC3E}">
        <p14:creationId xmlns:p14="http://schemas.microsoft.com/office/powerpoint/2010/main" val="1645544294"/>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324544" y="116632"/>
            <a:ext cx="56166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a:t>
            </a:r>
            <a:r>
              <a:rPr lang="x-none" b="1" u="sng"/>
              <a:t>4</a:t>
            </a:r>
            <a:r>
              <a:rPr lang="es-ES" b="1" u="sng"/>
              <a:t>. </a:t>
            </a:r>
            <a:r>
              <a:rPr lang="x-none" b="1" u="sng"/>
              <a:t>GEOMETRÍA DE LAS ESTRUCTURAS </a:t>
            </a:r>
            <a:endParaRPr lang="en-US" b="1" u="sng"/>
          </a:p>
        </p:txBody>
      </p:sp>
      <p:grpSp>
        <p:nvGrpSpPr>
          <p:cNvPr id="4" name="Grupo 3"/>
          <p:cNvGrpSpPr/>
          <p:nvPr/>
        </p:nvGrpSpPr>
        <p:grpSpPr>
          <a:xfrm>
            <a:off x="847806" y="723728"/>
            <a:ext cx="7775406" cy="2554079"/>
            <a:chOff x="847806" y="723728"/>
            <a:chExt cx="7775406" cy="2554079"/>
          </a:xfrm>
        </p:grpSpPr>
        <p:pic>
          <p:nvPicPr>
            <p:cNvPr id="9" name="Imagen 8"/>
            <p:cNvPicPr/>
            <p:nvPr/>
          </p:nvPicPr>
          <p:blipFill rotWithShape="1">
            <a:blip r:embed="rId3"/>
            <a:srcRect t="46970" r="47619"/>
            <a:stretch/>
          </p:blipFill>
          <p:spPr>
            <a:xfrm>
              <a:off x="847806" y="723728"/>
              <a:ext cx="3960440" cy="2520280"/>
            </a:xfrm>
            <a:prstGeom prst="rect">
              <a:avLst/>
            </a:prstGeom>
          </p:spPr>
        </p:pic>
        <p:pic>
          <p:nvPicPr>
            <p:cNvPr id="7" name="Imagen 6"/>
            <p:cNvPicPr/>
            <p:nvPr/>
          </p:nvPicPr>
          <p:blipFill rotWithShape="1">
            <a:blip r:embed="rId3"/>
            <a:srcRect r="49097" b="51515"/>
            <a:stretch/>
          </p:blipFill>
          <p:spPr>
            <a:xfrm>
              <a:off x="4774528" y="973551"/>
              <a:ext cx="3848684" cy="2304256"/>
            </a:xfrm>
            <a:prstGeom prst="rect">
              <a:avLst/>
            </a:prstGeom>
          </p:spPr>
        </p:pic>
      </p:grpSp>
      <p:grpSp>
        <p:nvGrpSpPr>
          <p:cNvPr id="5" name="Grupo 4"/>
          <p:cNvGrpSpPr/>
          <p:nvPr/>
        </p:nvGrpSpPr>
        <p:grpSpPr>
          <a:xfrm>
            <a:off x="683568" y="3374505"/>
            <a:ext cx="7801565" cy="2669466"/>
            <a:chOff x="683568" y="3374505"/>
            <a:chExt cx="7801565" cy="2669466"/>
          </a:xfrm>
        </p:grpSpPr>
        <p:pic>
          <p:nvPicPr>
            <p:cNvPr id="6" name="Imagen 5"/>
            <p:cNvPicPr/>
            <p:nvPr/>
          </p:nvPicPr>
          <p:blipFill rotWithShape="1">
            <a:blip r:embed="rId3"/>
            <a:srcRect l="55714" b="50000"/>
            <a:stretch/>
          </p:blipFill>
          <p:spPr>
            <a:xfrm>
              <a:off x="683568" y="3442520"/>
              <a:ext cx="3600400" cy="2601451"/>
            </a:xfrm>
            <a:prstGeom prst="rect">
              <a:avLst/>
            </a:prstGeom>
          </p:spPr>
        </p:pic>
        <p:pic>
          <p:nvPicPr>
            <p:cNvPr id="8" name="Imagen 7"/>
            <p:cNvPicPr/>
            <p:nvPr/>
          </p:nvPicPr>
          <p:blipFill rotWithShape="1">
            <a:blip r:embed="rId3"/>
            <a:srcRect l="55714" t="51361"/>
            <a:stretch/>
          </p:blipFill>
          <p:spPr>
            <a:xfrm>
              <a:off x="4980042" y="3374505"/>
              <a:ext cx="3505091" cy="2575445"/>
            </a:xfrm>
            <a:prstGeom prst="rect">
              <a:avLst/>
            </a:prstGeom>
          </p:spPr>
        </p:pic>
      </p:grpSp>
      <p:sp>
        <p:nvSpPr>
          <p:cNvPr id="10" name="CuadroTexto 9"/>
          <p:cNvSpPr txBox="1"/>
          <p:nvPr/>
        </p:nvSpPr>
        <p:spPr>
          <a:xfrm>
            <a:off x="5280284" y="553054"/>
            <a:ext cx="2592288" cy="369332"/>
          </a:xfrm>
          <a:prstGeom prst="rect">
            <a:avLst/>
          </a:prstGeom>
          <a:noFill/>
        </p:spPr>
        <p:txBody>
          <a:bodyPr wrap="square" rtlCol="0">
            <a:spAutoFit/>
          </a:bodyPr>
          <a:lstStyle/>
          <a:p>
            <a:r>
              <a:rPr lang="x-none" b="1">
                <a:latin typeface="Times New Roman" panose="02020603050405020304" pitchFamily="18" charset="0"/>
                <a:cs typeface="Times New Roman" panose="02020603050405020304" pitchFamily="18" charset="0"/>
              </a:rPr>
              <a:t>Estructura Irregular</a:t>
            </a:r>
            <a:endParaRPr lang="en-US" b="1">
              <a:latin typeface="Times New Roman" panose="02020603050405020304" pitchFamily="18" charset="0"/>
              <a:cs typeface="Times New Roman" panose="02020603050405020304" pitchFamily="18" charset="0"/>
            </a:endParaRPr>
          </a:p>
        </p:txBody>
      </p:sp>
      <p:sp>
        <p:nvSpPr>
          <p:cNvPr id="11" name="Rectángulo 10">
            <a:extLst>
              <a:ext uri="{FF2B5EF4-FFF2-40B4-BE49-F238E27FC236}">
                <a16:creationId xmlns:a16="http://schemas.microsoft.com/office/drawing/2014/main" xmlns="" id="{BFCA4947-C9F7-45FF-92A2-41AE2980945A}"/>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16</a:t>
            </a:r>
            <a:endParaRPr lang="en-US" b="1" u="sng"/>
          </a:p>
        </p:txBody>
      </p:sp>
    </p:spTree>
    <p:extLst>
      <p:ext uri="{BB962C8B-B14F-4D97-AF65-F5344CB8AC3E}">
        <p14:creationId xmlns:p14="http://schemas.microsoft.com/office/powerpoint/2010/main" val="1796076666"/>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05. MODELAMIENTO </a:t>
            </a:r>
            <a:endParaRPr lang="en-US" b="1" u="sng"/>
          </a:p>
        </p:txBody>
      </p:sp>
      <p:pic>
        <p:nvPicPr>
          <p:cNvPr id="5" name="Imagen 4">
            <a:extLst>
              <a:ext uri="{FF2B5EF4-FFF2-40B4-BE49-F238E27FC236}">
                <a16:creationId xmlns:a16="http://schemas.microsoft.com/office/drawing/2014/main" xmlns="" id="{4EDD4A36-7F05-4C98-A2F1-96AB03639020}"/>
              </a:ext>
            </a:extLst>
          </p:cNvPr>
          <p:cNvPicPr>
            <a:picLocks noChangeAspect="1"/>
          </p:cNvPicPr>
          <p:nvPr/>
        </p:nvPicPr>
        <p:blipFill>
          <a:blip r:embed="rId3"/>
          <a:stretch>
            <a:fillRect/>
          </a:stretch>
        </p:blipFill>
        <p:spPr>
          <a:xfrm>
            <a:off x="502785" y="1058818"/>
            <a:ext cx="4285240" cy="3865046"/>
          </a:xfrm>
          <a:prstGeom prst="rect">
            <a:avLst/>
          </a:prstGeom>
        </p:spPr>
      </p:pic>
      <p:sp>
        <p:nvSpPr>
          <p:cNvPr id="7" name="CuadroTexto 6"/>
          <p:cNvSpPr txBox="1"/>
          <p:nvPr/>
        </p:nvSpPr>
        <p:spPr>
          <a:xfrm>
            <a:off x="-108520" y="585451"/>
            <a:ext cx="4176464" cy="369332"/>
          </a:xfrm>
          <a:prstGeom prst="rect">
            <a:avLst/>
          </a:prstGeom>
          <a:noFill/>
        </p:spPr>
        <p:txBody>
          <a:bodyPr wrap="square" rtlCol="0">
            <a:spAutoFit/>
          </a:bodyPr>
          <a:lstStyle/>
          <a:p>
            <a:pPr algn="ctr"/>
            <a:r>
              <a:rPr lang="x-none"/>
              <a:t>Propiedades de los Materiales</a:t>
            </a:r>
            <a:endParaRPr lang="en-US"/>
          </a:p>
        </p:txBody>
      </p:sp>
      <p:pic>
        <p:nvPicPr>
          <p:cNvPr id="10" name="Imagen 9"/>
          <p:cNvPicPr/>
          <p:nvPr/>
        </p:nvPicPr>
        <p:blipFill>
          <a:blip r:embed="rId4">
            <a:extLst>
              <a:ext uri="{28A0092B-C50C-407E-A947-70E740481C1C}">
                <a14:useLocalDpi xmlns:a14="http://schemas.microsoft.com/office/drawing/2010/main" val="0"/>
              </a:ext>
            </a:extLst>
          </a:blip>
          <a:stretch>
            <a:fillRect/>
          </a:stretch>
        </p:blipFill>
        <p:spPr>
          <a:xfrm>
            <a:off x="5508105" y="954783"/>
            <a:ext cx="3096344" cy="4130401"/>
          </a:xfrm>
          <a:prstGeom prst="rect">
            <a:avLst/>
          </a:prstGeom>
        </p:spPr>
      </p:pic>
      <p:sp>
        <p:nvSpPr>
          <p:cNvPr id="13" name="CuadroTexto 12">
            <a:extLst>
              <a:ext uri="{FF2B5EF4-FFF2-40B4-BE49-F238E27FC236}">
                <a16:creationId xmlns:a16="http://schemas.microsoft.com/office/drawing/2014/main" xmlns="" id="{024B8036-9CBE-4FB9-9497-057F848D6D2B}"/>
              </a:ext>
            </a:extLst>
          </p:cNvPr>
          <p:cNvSpPr txBox="1"/>
          <p:nvPr/>
        </p:nvSpPr>
        <p:spPr>
          <a:xfrm>
            <a:off x="5364089" y="5291961"/>
            <a:ext cx="3240360" cy="523220"/>
          </a:xfrm>
          <a:prstGeom prst="rect">
            <a:avLst/>
          </a:prstGeom>
          <a:noFill/>
        </p:spPr>
        <p:txBody>
          <a:bodyPr wrap="square">
            <a:spAutoFit/>
          </a:bodyPr>
          <a:lstStyle/>
          <a:p>
            <a:pPr algn="ctr"/>
            <a:r>
              <a:rPr lang="es-419" sz="1400" dirty="0">
                <a:effectLst/>
                <a:latin typeface="Arial" panose="020B0604020202020204" pitchFamily="34" charset="0"/>
                <a:ea typeface="Calibri" panose="020F0502020204030204" pitchFamily="34" charset="0"/>
              </a:rPr>
              <a:t>Definición de las propiedades del </a:t>
            </a:r>
            <a:endParaRPr lang="x-none" sz="1400" dirty="0">
              <a:ea typeface="Calibri" panose="020F0502020204030204" pitchFamily="34" charset="0"/>
            </a:endParaRPr>
          </a:p>
          <a:p>
            <a:pPr algn="ctr"/>
            <a:r>
              <a:rPr lang="x-none" sz="1400" dirty="0"/>
              <a:t>acero de refuerzo</a:t>
            </a:r>
            <a:endParaRPr lang="es-419" dirty="0"/>
          </a:p>
        </p:txBody>
      </p:sp>
      <p:sp>
        <p:nvSpPr>
          <p:cNvPr id="8" name="Rectángulo 7">
            <a:extLst>
              <a:ext uri="{FF2B5EF4-FFF2-40B4-BE49-F238E27FC236}">
                <a16:creationId xmlns:a16="http://schemas.microsoft.com/office/drawing/2014/main" xmlns="" id="{9ECD604C-E296-4A5B-9A44-443DF2B3092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17</a:t>
            </a:r>
            <a:endParaRPr lang="en-US" b="1" u="sng"/>
          </a:p>
        </p:txBody>
      </p:sp>
    </p:spTree>
    <p:extLst>
      <p:ext uri="{BB962C8B-B14F-4D97-AF65-F5344CB8AC3E}">
        <p14:creationId xmlns:p14="http://schemas.microsoft.com/office/powerpoint/2010/main" val="103138080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05. MODELAMIENTO </a:t>
            </a:r>
            <a:endParaRPr lang="en-US" b="1" u="sng"/>
          </a:p>
        </p:txBody>
      </p:sp>
      <p:pic>
        <p:nvPicPr>
          <p:cNvPr id="8" name="Imagen 7"/>
          <p:cNvPicPr/>
          <p:nvPr/>
        </p:nvPicPr>
        <p:blipFill>
          <a:blip r:embed="rId3"/>
          <a:stretch>
            <a:fillRect/>
          </a:stretch>
        </p:blipFill>
        <p:spPr>
          <a:xfrm>
            <a:off x="875177" y="1184901"/>
            <a:ext cx="3593042" cy="2375175"/>
          </a:xfrm>
          <a:prstGeom prst="rect">
            <a:avLst/>
          </a:prstGeom>
        </p:spPr>
      </p:pic>
      <p:pic>
        <p:nvPicPr>
          <p:cNvPr id="2" name="Imagen 1"/>
          <p:cNvPicPr>
            <a:picLocks noChangeAspect="1"/>
          </p:cNvPicPr>
          <p:nvPr/>
        </p:nvPicPr>
        <p:blipFill rotWithShape="1">
          <a:blip r:embed="rId4"/>
          <a:srcRect r="27369"/>
          <a:stretch/>
        </p:blipFill>
        <p:spPr>
          <a:xfrm>
            <a:off x="691646" y="3573243"/>
            <a:ext cx="3776573" cy="1839715"/>
          </a:xfrm>
          <a:prstGeom prst="rect">
            <a:avLst/>
          </a:prstGeom>
        </p:spPr>
      </p:pic>
      <p:sp>
        <p:nvSpPr>
          <p:cNvPr id="14" name="CuadroTexto 13"/>
          <p:cNvSpPr txBox="1"/>
          <p:nvPr/>
        </p:nvSpPr>
        <p:spPr>
          <a:xfrm>
            <a:off x="-252536" y="611396"/>
            <a:ext cx="4176464" cy="369332"/>
          </a:xfrm>
          <a:prstGeom prst="rect">
            <a:avLst/>
          </a:prstGeom>
          <a:noFill/>
        </p:spPr>
        <p:txBody>
          <a:bodyPr wrap="square" rtlCol="0">
            <a:spAutoFit/>
          </a:bodyPr>
          <a:lstStyle/>
          <a:p>
            <a:pPr algn="ctr"/>
            <a:r>
              <a:rPr lang="x-none" b="1"/>
              <a:t>Combinaciones de Cargas</a:t>
            </a:r>
            <a:endParaRPr lang="en-US" b="1"/>
          </a:p>
        </p:txBody>
      </p:sp>
      <p:sp>
        <p:nvSpPr>
          <p:cNvPr id="7" name="Rectángulo 6">
            <a:extLst>
              <a:ext uri="{FF2B5EF4-FFF2-40B4-BE49-F238E27FC236}">
                <a16:creationId xmlns:a16="http://schemas.microsoft.com/office/drawing/2014/main" xmlns="" id="{9D86C96A-5FD2-4A48-8A6C-9D04FAD78E3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18</a:t>
            </a:r>
            <a:endParaRPr lang="en-US" b="1" u="sng"/>
          </a:p>
        </p:txBody>
      </p:sp>
      <p:pic>
        <p:nvPicPr>
          <p:cNvPr id="4" name="Imagen 3"/>
          <p:cNvPicPr>
            <a:picLocks noChangeAspect="1"/>
          </p:cNvPicPr>
          <p:nvPr/>
        </p:nvPicPr>
        <p:blipFill rotWithShape="1">
          <a:blip r:embed="rId5"/>
          <a:srcRect r="24471"/>
          <a:stretch/>
        </p:blipFill>
        <p:spPr>
          <a:xfrm>
            <a:off x="4802188" y="3597033"/>
            <a:ext cx="4223199" cy="1837535"/>
          </a:xfrm>
          <a:prstGeom prst="rect">
            <a:avLst/>
          </a:prstGeom>
        </p:spPr>
      </p:pic>
      <p:pic>
        <p:nvPicPr>
          <p:cNvPr id="10" name="Imagen 9"/>
          <p:cNvPicPr/>
          <p:nvPr/>
        </p:nvPicPr>
        <p:blipFill>
          <a:blip r:embed="rId6"/>
          <a:stretch>
            <a:fillRect/>
          </a:stretch>
        </p:blipFill>
        <p:spPr>
          <a:xfrm>
            <a:off x="5006599" y="1198068"/>
            <a:ext cx="3684819" cy="2348843"/>
          </a:xfrm>
          <a:prstGeom prst="rect">
            <a:avLst/>
          </a:prstGeom>
        </p:spPr>
      </p:pic>
      <p:sp>
        <p:nvSpPr>
          <p:cNvPr id="11" name="CuadroTexto 10">
            <a:extLst>
              <a:ext uri="{FF2B5EF4-FFF2-40B4-BE49-F238E27FC236}">
                <a16:creationId xmlns:a16="http://schemas.microsoft.com/office/drawing/2014/main" xmlns="" id="{024B8036-9CBE-4FB9-9497-057F848D6D2B}"/>
              </a:ext>
            </a:extLst>
          </p:cNvPr>
          <p:cNvSpPr txBox="1"/>
          <p:nvPr/>
        </p:nvSpPr>
        <p:spPr>
          <a:xfrm>
            <a:off x="1227859" y="5570045"/>
            <a:ext cx="3240360" cy="338554"/>
          </a:xfrm>
          <a:prstGeom prst="rect">
            <a:avLst/>
          </a:prstGeom>
          <a:noFill/>
        </p:spPr>
        <p:txBody>
          <a:bodyPr wrap="square">
            <a:spAutoFit/>
          </a:bodyPr>
          <a:lstStyle/>
          <a:p>
            <a:pPr algn="ctr"/>
            <a:r>
              <a:rPr lang="x-none" sz="1600" dirty="0" smtClean="0"/>
              <a:t>Sistema Aporticado</a:t>
            </a:r>
            <a:endParaRPr lang="es-419" sz="1600" dirty="0"/>
          </a:p>
        </p:txBody>
      </p:sp>
      <p:sp>
        <p:nvSpPr>
          <p:cNvPr id="12" name="CuadroTexto 11">
            <a:extLst>
              <a:ext uri="{FF2B5EF4-FFF2-40B4-BE49-F238E27FC236}">
                <a16:creationId xmlns:a16="http://schemas.microsoft.com/office/drawing/2014/main" xmlns="" id="{024B8036-9CBE-4FB9-9497-057F848D6D2B}"/>
              </a:ext>
            </a:extLst>
          </p:cNvPr>
          <p:cNvSpPr txBox="1"/>
          <p:nvPr/>
        </p:nvSpPr>
        <p:spPr>
          <a:xfrm>
            <a:off x="5293607" y="5570045"/>
            <a:ext cx="3240360" cy="338554"/>
          </a:xfrm>
          <a:prstGeom prst="rect">
            <a:avLst/>
          </a:prstGeom>
          <a:noFill/>
        </p:spPr>
        <p:txBody>
          <a:bodyPr wrap="square">
            <a:spAutoFit/>
          </a:bodyPr>
          <a:lstStyle/>
          <a:p>
            <a:pPr algn="ctr"/>
            <a:r>
              <a:rPr lang="x-none" sz="1600" dirty="0" smtClean="0"/>
              <a:t>Sistema de Mampostería Armada</a:t>
            </a:r>
            <a:endParaRPr lang="es-419" sz="1600" dirty="0"/>
          </a:p>
        </p:txBody>
      </p:sp>
    </p:spTree>
    <p:extLst>
      <p:ext uri="{BB962C8B-B14F-4D97-AF65-F5344CB8AC3E}">
        <p14:creationId xmlns:p14="http://schemas.microsoft.com/office/powerpoint/2010/main" val="325928309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0" y="16044"/>
            <a:ext cx="29878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u="sng"/>
              <a:t>05</a:t>
            </a:r>
            <a:r>
              <a:rPr lang="es-ES" b="1" u="sng"/>
              <a:t>. </a:t>
            </a:r>
            <a:r>
              <a:rPr lang="es-EC" b="1" u="sng"/>
              <a:t>MODELAMIENTO</a:t>
            </a:r>
            <a:endParaRPr lang="en-US" b="1" u="sng"/>
          </a:p>
        </p:txBody>
      </p:sp>
      <p:pic>
        <p:nvPicPr>
          <p:cNvPr id="6" name="Imagen 5">
            <a:extLst>
              <a:ext uri="{FF2B5EF4-FFF2-40B4-BE49-F238E27FC236}">
                <a16:creationId xmlns:a16="http://schemas.microsoft.com/office/drawing/2014/main" xmlns="" id="{D72B88FF-0BC0-4399-8CB0-3666983D02F1}"/>
              </a:ext>
            </a:extLst>
          </p:cNvPr>
          <p:cNvPicPr>
            <a:picLocks noChangeAspect="1"/>
          </p:cNvPicPr>
          <p:nvPr/>
        </p:nvPicPr>
        <p:blipFill>
          <a:blip r:embed="rId3"/>
          <a:stretch>
            <a:fillRect/>
          </a:stretch>
        </p:blipFill>
        <p:spPr>
          <a:xfrm>
            <a:off x="301568" y="954016"/>
            <a:ext cx="4090776" cy="2264389"/>
          </a:xfrm>
          <a:prstGeom prst="rect">
            <a:avLst/>
          </a:prstGeom>
        </p:spPr>
      </p:pic>
      <p:pic>
        <p:nvPicPr>
          <p:cNvPr id="8" name="Imagen 7">
            <a:extLst>
              <a:ext uri="{FF2B5EF4-FFF2-40B4-BE49-F238E27FC236}">
                <a16:creationId xmlns:a16="http://schemas.microsoft.com/office/drawing/2014/main" xmlns="" id="{9FEFD5F2-58A1-4F48-914A-FA147D21B3F9}"/>
              </a:ext>
            </a:extLst>
          </p:cNvPr>
          <p:cNvPicPr>
            <a:picLocks noChangeAspect="1"/>
          </p:cNvPicPr>
          <p:nvPr/>
        </p:nvPicPr>
        <p:blipFill>
          <a:blip r:embed="rId4"/>
          <a:stretch>
            <a:fillRect/>
          </a:stretch>
        </p:blipFill>
        <p:spPr>
          <a:xfrm>
            <a:off x="4782232" y="838224"/>
            <a:ext cx="3362293" cy="2495972"/>
          </a:xfrm>
          <a:prstGeom prst="rect">
            <a:avLst/>
          </a:prstGeom>
        </p:spPr>
      </p:pic>
      <p:pic>
        <p:nvPicPr>
          <p:cNvPr id="10" name="Imagen 9">
            <a:extLst>
              <a:ext uri="{FF2B5EF4-FFF2-40B4-BE49-F238E27FC236}">
                <a16:creationId xmlns:a16="http://schemas.microsoft.com/office/drawing/2014/main" xmlns="" id="{B018EBD8-74AA-4C97-A237-DEE51ECA3A8B}"/>
              </a:ext>
            </a:extLst>
          </p:cNvPr>
          <p:cNvPicPr>
            <a:picLocks noChangeAspect="1"/>
          </p:cNvPicPr>
          <p:nvPr/>
        </p:nvPicPr>
        <p:blipFill>
          <a:blip r:embed="rId5"/>
          <a:stretch>
            <a:fillRect/>
          </a:stretch>
        </p:blipFill>
        <p:spPr>
          <a:xfrm>
            <a:off x="301568" y="3719611"/>
            <a:ext cx="3298832" cy="2038054"/>
          </a:xfrm>
          <a:prstGeom prst="rect">
            <a:avLst/>
          </a:prstGeom>
        </p:spPr>
      </p:pic>
      <p:sp>
        <p:nvSpPr>
          <p:cNvPr id="16" name="Rectángulo 15">
            <a:extLst>
              <a:ext uri="{FF2B5EF4-FFF2-40B4-BE49-F238E27FC236}">
                <a16:creationId xmlns:a16="http://schemas.microsoft.com/office/drawing/2014/main" xmlns="" id="{D8DA8E03-9DCB-436A-ACD9-7F010C786898}"/>
              </a:ext>
            </a:extLst>
          </p:cNvPr>
          <p:cNvSpPr/>
          <p:nvPr/>
        </p:nvSpPr>
        <p:spPr>
          <a:xfrm>
            <a:off x="729630" y="570838"/>
            <a:ext cx="360040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b="1" i="1"/>
              <a:t>Sistema Aporticado</a:t>
            </a:r>
            <a:endParaRPr lang="en-US" sz="1200" b="1" i="1"/>
          </a:p>
        </p:txBody>
      </p:sp>
      <p:sp>
        <p:nvSpPr>
          <p:cNvPr id="17" name="Rectángulo 16">
            <a:extLst>
              <a:ext uri="{FF2B5EF4-FFF2-40B4-BE49-F238E27FC236}">
                <a16:creationId xmlns:a16="http://schemas.microsoft.com/office/drawing/2014/main" xmlns="" id="{C4AD048B-0979-4547-A821-26E40037CBF9}"/>
              </a:ext>
            </a:extLst>
          </p:cNvPr>
          <p:cNvSpPr/>
          <p:nvPr/>
        </p:nvSpPr>
        <p:spPr>
          <a:xfrm>
            <a:off x="4544125" y="588829"/>
            <a:ext cx="360040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b="1" i="1"/>
              <a:t>Mampostería Confinada</a:t>
            </a:r>
            <a:endParaRPr lang="en-US" sz="1200" b="1" i="1"/>
          </a:p>
        </p:txBody>
      </p:sp>
      <p:sp>
        <p:nvSpPr>
          <p:cNvPr id="18" name="Rectángulo 17">
            <a:extLst>
              <a:ext uri="{FF2B5EF4-FFF2-40B4-BE49-F238E27FC236}">
                <a16:creationId xmlns:a16="http://schemas.microsoft.com/office/drawing/2014/main" xmlns="" id="{EC4D0127-8C11-4122-982A-F9367DCFC8AF}"/>
              </a:ext>
            </a:extLst>
          </p:cNvPr>
          <p:cNvSpPr/>
          <p:nvPr/>
        </p:nvSpPr>
        <p:spPr>
          <a:xfrm>
            <a:off x="292802" y="3267429"/>
            <a:ext cx="360040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b="1" i="1"/>
              <a:t>Mampostería Armada</a:t>
            </a:r>
            <a:endParaRPr lang="en-US" sz="1200" b="1" i="1"/>
          </a:p>
        </p:txBody>
      </p:sp>
      <p:sp>
        <p:nvSpPr>
          <p:cNvPr id="11" name="Rectángulo 10"/>
          <p:cNvSpPr/>
          <p:nvPr/>
        </p:nvSpPr>
        <p:spPr>
          <a:xfrm>
            <a:off x="5436096" y="63608"/>
            <a:ext cx="29878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a:t>ESTRUCTURA REGULAR</a:t>
            </a:r>
            <a:endParaRPr lang="en-US" b="1"/>
          </a:p>
        </p:txBody>
      </p:sp>
      <p:pic>
        <p:nvPicPr>
          <p:cNvPr id="15" name="Imagen 14">
            <a:extLst>
              <a:ext uri="{FF2B5EF4-FFF2-40B4-BE49-F238E27FC236}">
                <a16:creationId xmlns:a16="http://schemas.microsoft.com/office/drawing/2014/main" xmlns="" id="{1BE35732-DBDD-4506-87FF-859A67A9573D}"/>
              </a:ext>
            </a:extLst>
          </p:cNvPr>
          <p:cNvPicPr>
            <a:picLocks noChangeAspect="1"/>
          </p:cNvPicPr>
          <p:nvPr/>
        </p:nvPicPr>
        <p:blipFill>
          <a:blip r:embed="rId6"/>
          <a:stretch>
            <a:fillRect/>
          </a:stretch>
        </p:blipFill>
        <p:spPr>
          <a:xfrm>
            <a:off x="3738099" y="3623714"/>
            <a:ext cx="5212452" cy="2193925"/>
          </a:xfrm>
          <a:prstGeom prst="rect">
            <a:avLst/>
          </a:prstGeom>
        </p:spPr>
      </p:pic>
      <p:sp>
        <p:nvSpPr>
          <p:cNvPr id="12" name="Rectángulo 11">
            <a:extLst>
              <a:ext uri="{FF2B5EF4-FFF2-40B4-BE49-F238E27FC236}">
                <a16:creationId xmlns:a16="http://schemas.microsoft.com/office/drawing/2014/main" xmlns="" id="{1A7A97E4-3E9B-4C6E-95F2-42C24D20B2C3}"/>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19</a:t>
            </a:r>
            <a:endParaRPr lang="en-US" b="1" u="sng"/>
          </a:p>
        </p:txBody>
      </p:sp>
    </p:spTree>
    <p:extLst>
      <p:ext uri="{BB962C8B-B14F-4D97-AF65-F5344CB8AC3E}">
        <p14:creationId xmlns:p14="http://schemas.microsoft.com/office/powerpoint/2010/main" val="351336277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81FFF4E-67BF-4267-81AA-37F49CE5CB37}"/>
              </a:ext>
            </a:extLst>
          </p:cNvPr>
          <p:cNvSpPr>
            <a:spLocks noGrp="1"/>
          </p:cNvSpPr>
          <p:nvPr>
            <p:ph type="title"/>
          </p:nvPr>
        </p:nvSpPr>
        <p:spPr>
          <a:xfrm>
            <a:off x="3792190" y="763598"/>
            <a:ext cx="2379859" cy="601662"/>
          </a:xfrm>
        </p:spPr>
        <p:txBody>
          <a:bodyPr/>
          <a:lstStyle/>
          <a:p>
            <a:pPr algn="ctr"/>
            <a:r>
              <a:rPr lang="es-EC" sz="2400" i="0">
                <a:solidFill>
                  <a:schemeClr val="tx1"/>
                </a:solidFill>
                <a:latin typeface="Oswald" panose="02000503000000000000"/>
              </a:rPr>
              <a:t>CONTENIDO</a:t>
            </a:r>
          </a:p>
        </p:txBody>
      </p:sp>
      <p:sp>
        <p:nvSpPr>
          <p:cNvPr id="7" name="CuadroTexto 6">
            <a:extLst>
              <a:ext uri="{FF2B5EF4-FFF2-40B4-BE49-F238E27FC236}">
                <a16:creationId xmlns:a16="http://schemas.microsoft.com/office/drawing/2014/main" xmlns="" id="{0C42112F-943B-47D9-8D28-123565BDA526}"/>
              </a:ext>
            </a:extLst>
          </p:cNvPr>
          <p:cNvSpPr txBox="1"/>
          <p:nvPr/>
        </p:nvSpPr>
        <p:spPr>
          <a:xfrm>
            <a:off x="4610394" y="1375789"/>
            <a:ext cx="4572000" cy="369332"/>
          </a:xfrm>
          <a:prstGeom prst="rect">
            <a:avLst/>
          </a:prstGeom>
          <a:noFill/>
        </p:spPr>
        <p:txBody>
          <a:bodyPr wrap="square">
            <a:spAutoFit/>
          </a:bodyPr>
          <a:lstStyle/>
          <a:p>
            <a:r>
              <a:rPr lang="es-ES"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J</a:t>
            </a:r>
            <a:r>
              <a:rPr lang="x-none"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USTIFICACIÓN E IMPORTANCIA</a:t>
            </a:r>
            <a:endPar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endParaRPr>
          </a:p>
        </p:txBody>
      </p:sp>
      <p:sp>
        <p:nvSpPr>
          <p:cNvPr id="8" name="Rectángulo 7">
            <a:extLst>
              <a:ext uri="{FF2B5EF4-FFF2-40B4-BE49-F238E27FC236}">
                <a16:creationId xmlns:a16="http://schemas.microsoft.com/office/drawing/2014/main" xmlns="" id="{45FC7173-EEC1-4D98-BED7-6FC32CDD22F0}"/>
              </a:ext>
            </a:extLst>
          </p:cNvPr>
          <p:cNvSpPr/>
          <p:nvPr/>
        </p:nvSpPr>
        <p:spPr>
          <a:xfrm>
            <a:off x="4022980" y="1700658"/>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02</a:t>
            </a:r>
          </a:p>
        </p:txBody>
      </p:sp>
      <p:sp>
        <p:nvSpPr>
          <p:cNvPr id="13" name="CuadroTexto 12">
            <a:extLst>
              <a:ext uri="{FF2B5EF4-FFF2-40B4-BE49-F238E27FC236}">
                <a16:creationId xmlns:a16="http://schemas.microsoft.com/office/drawing/2014/main" xmlns="" id="{ADCBF07A-CAB7-4F95-9805-51A210F832E9}"/>
              </a:ext>
            </a:extLst>
          </p:cNvPr>
          <p:cNvSpPr txBox="1"/>
          <p:nvPr/>
        </p:nvSpPr>
        <p:spPr>
          <a:xfrm>
            <a:off x="4592414" y="1767663"/>
            <a:ext cx="4572000" cy="369332"/>
          </a:xfrm>
          <a:prstGeom prst="rect">
            <a:avLst/>
          </a:prstGeom>
          <a:noFill/>
        </p:spPr>
        <p:txBody>
          <a:bodyPr wrap="square">
            <a:spAutoFit/>
          </a:bodyPr>
          <a:lstStyle/>
          <a:p>
            <a:r>
              <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OBJETIVOS</a:t>
            </a:r>
          </a:p>
        </p:txBody>
      </p:sp>
      <p:sp>
        <p:nvSpPr>
          <p:cNvPr id="16" name="CuadroTexto 15">
            <a:extLst>
              <a:ext uri="{FF2B5EF4-FFF2-40B4-BE49-F238E27FC236}">
                <a16:creationId xmlns:a16="http://schemas.microsoft.com/office/drawing/2014/main" xmlns="" id="{C9BBE27A-4AAC-4B3A-BF0D-8CC0F1538C63}"/>
              </a:ext>
            </a:extLst>
          </p:cNvPr>
          <p:cNvSpPr txBox="1"/>
          <p:nvPr/>
        </p:nvSpPr>
        <p:spPr>
          <a:xfrm>
            <a:off x="4594681" y="2579455"/>
            <a:ext cx="4572000" cy="369332"/>
          </a:xfrm>
          <a:prstGeom prst="rect">
            <a:avLst/>
          </a:prstGeom>
          <a:noFill/>
        </p:spPr>
        <p:txBody>
          <a:bodyPr wrap="square">
            <a:spAutoFit/>
          </a:bodyPr>
          <a:lstStyle/>
          <a:p>
            <a:r>
              <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GEOMETRÍA DE LAS ESTRUCTURAS</a:t>
            </a:r>
          </a:p>
        </p:txBody>
      </p:sp>
      <p:sp>
        <p:nvSpPr>
          <p:cNvPr id="18" name="CuadroTexto 17">
            <a:extLst>
              <a:ext uri="{FF2B5EF4-FFF2-40B4-BE49-F238E27FC236}">
                <a16:creationId xmlns:a16="http://schemas.microsoft.com/office/drawing/2014/main" xmlns="" id="{4B257FDF-ECD8-42EC-982B-B9A30250C947}"/>
              </a:ext>
            </a:extLst>
          </p:cNvPr>
          <p:cNvSpPr txBox="1"/>
          <p:nvPr/>
        </p:nvSpPr>
        <p:spPr>
          <a:xfrm>
            <a:off x="4592263" y="2964560"/>
            <a:ext cx="4572000" cy="369332"/>
          </a:xfrm>
          <a:prstGeom prst="rect">
            <a:avLst/>
          </a:prstGeom>
          <a:noFill/>
        </p:spPr>
        <p:txBody>
          <a:bodyPr wrap="square">
            <a:spAutoFit/>
          </a:bodyPr>
          <a:lstStyle/>
          <a:p>
            <a:r>
              <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MODELAMIENTO DE LAS ESTRUCTURAS</a:t>
            </a:r>
          </a:p>
        </p:txBody>
      </p:sp>
      <p:sp>
        <p:nvSpPr>
          <p:cNvPr id="20" name="CuadroTexto 19">
            <a:extLst>
              <a:ext uri="{FF2B5EF4-FFF2-40B4-BE49-F238E27FC236}">
                <a16:creationId xmlns:a16="http://schemas.microsoft.com/office/drawing/2014/main" xmlns="" id="{EB009065-F254-41AC-B239-AEF438C6F0C2}"/>
              </a:ext>
            </a:extLst>
          </p:cNvPr>
          <p:cNvSpPr txBox="1"/>
          <p:nvPr/>
        </p:nvSpPr>
        <p:spPr>
          <a:xfrm>
            <a:off x="4587627" y="3432295"/>
            <a:ext cx="4572000" cy="369332"/>
          </a:xfrm>
          <a:prstGeom prst="rect">
            <a:avLst/>
          </a:prstGeom>
          <a:noFill/>
        </p:spPr>
        <p:txBody>
          <a:bodyPr wrap="square">
            <a:spAutoFit/>
          </a:bodyPr>
          <a:lstStyle/>
          <a:p>
            <a:r>
              <a:rPr lang="x-none"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DISEÑO ESTRUCTURAL</a:t>
            </a:r>
            <a:endPar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endParaRPr>
          </a:p>
        </p:txBody>
      </p:sp>
      <p:sp>
        <p:nvSpPr>
          <p:cNvPr id="22" name="CuadroTexto 21">
            <a:extLst>
              <a:ext uri="{FF2B5EF4-FFF2-40B4-BE49-F238E27FC236}">
                <a16:creationId xmlns:a16="http://schemas.microsoft.com/office/drawing/2014/main" xmlns="" id="{79FD2305-EED4-42BD-8C14-BFC9104585FC}"/>
              </a:ext>
            </a:extLst>
          </p:cNvPr>
          <p:cNvSpPr txBox="1"/>
          <p:nvPr/>
        </p:nvSpPr>
        <p:spPr>
          <a:xfrm>
            <a:off x="4610394" y="3871775"/>
            <a:ext cx="4572000" cy="369332"/>
          </a:xfrm>
          <a:prstGeom prst="rect">
            <a:avLst/>
          </a:prstGeom>
          <a:noFill/>
        </p:spPr>
        <p:txBody>
          <a:bodyPr wrap="square">
            <a:spAutoFit/>
          </a:bodyPr>
          <a:lstStyle/>
          <a:p>
            <a:r>
              <a:rPr lang="x-none"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PRESUPUESTO REFERENCIAL</a:t>
            </a:r>
            <a:endPar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endParaRPr>
          </a:p>
        </p:txBody>
      </p:sp>
      <p:sp>
        <p:nvSpPr>
          <p:cNvPr id="24" name="CuadroTexto 23">
            <a:extLst>
              <a:ext uri="{FF2B5EF4-FFF2-40B4-BE49-F238E27FC236}">
                <a16:creationId xmlns:a16="http://schemas.microsoft.com/office/drawing/2014/main" xmlns="" id="{C73E3561-7A3D-4C8E-A41E-74A7C346629C}"/>
              </a:ext>
            </a:extLst>
          </p:cNvPr>
          <p:cNvSpPr txBox="1"/>
          <p:nvPr/>
        </p:nvSpPr>
        <p:spPr>
          <a:xfrm>
            <a:off x="4610394" y="4316135"/>
            <a:ext cx="4572000" cy="369332"/>
          </a:xfrm>
          <a:prstGeom prst="rect">
            <a:avLst/>
          </a:prstGeom>
          <a:noFill/>
        </p:spPr>
        <p:txBody>
          <a:bodyPr wrap="square">
            <a:spAutoFit/>
          </a:bodyPr>
          <a:lstStyle/>
          <a:p>
            <a:r>
              <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CONCLUSIONES Y RECOMENDACIONES </a:t>
            </a:r>
          </a:p>
        </p:txBody>
      </p:sp>
      <p:sp>
        <p:nvSpPr>
          <p:cNvPr id="349" name="Rectángulo 348">
            <a:extLst>
              <a:ext uri="{FF2B5EF4-FFF2-40B4-BE49-F238E27FC236}">
                <a16:creationId xmlns:a16="http://schemas.microsoft.com/office/drawing/2014/main" xmlns="" id="{45FC7173-EEC1-4D98-BED7-6FC32CDD22F0}"/>
              </a:ext>
            </a:extLst>
          </p:cNvPr>
          <p:cNvSpPr/>
          <p:nvPr/>
        </p:nvSpPr>
        <p:spPr>
          <a:xfrm>
            <a:off x="4022980" y="1306432"/>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01</a:t>
            </a:r>
          </a:p>
        </p:txBody>
      </p:sp>
      <p:sp>
        <p:nvSpPr>
          <p:cNvPr id="353" name="Rectángulo 352">
            <a:extLst>
              <a:ext uri="{FF2B5EF4-FFF2-40B4-BE49-F238E27FC236}">
                <a16:creationId xmlns:a16="http://schemas.microsoft.com/office/drawing/2014/main" xmlns="" id="{45FC7173-EEC1-4D98-BED7-6FC32CDD22F0}"/>
              </a:ext>
            </a:extLst>
          </p:cNvPr>
          <p:cNvSpPr/>
          <p:nvPr/>
        </p:nvSpPr>
        <p:spPr>
          <a:xfrm>
            <a:off x="4027033" y="2103239"/>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03</a:t>
            </a:r>
          </a:p>
        </p:txBody>
      </p:sp>
      <p:sp>
        <p:nvSpPr>
          <p:cNvPr id="354" name="Rectángulo 353">
            <a:extLst>
              <a:ext uri="{FF2B5EF4-FFF2-40B4-BE49-F238E27FC236}">
                <a16:creationId xmlns:a16="http://schemas.microsoft.com/office/drawing/2014/main" xmlns="" id="{45FC7173-EEC1-4D98-BED7-6FC32CDD22F0}"/>
              </a:ext>
            </a:extLst>
          </p:cNvPr>
          <p:cNvSpPr/>
          <p:nvPr/>
        </p:nvSpPr>
        <p:spPr>
          <a:xfrm>
            <a:off x="4032478" y="2546856"/>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04</a:t>
            </a:r>
          </a:p>
        </p:txBody>
      </p:sp>
      <p:sp>
        <p:nvSpPr>
          <p:cNvPr id="355" name="Rectángulo 354">
            <a:extLst>
              <a:ext uri="{FF2B5EF4-FFF2-40B4-BE49-F238E27FC236}">
                <a16:creationId xmlns:a16="http://schemas.microsoft.com/office/drawing/2014/main" xmlns="" id="{45FC7173-EEC1-4D98-BED7-6FC32CDD22F0}"/>
              </a:ext>
            </a:extLst>
          </p:cNvPr>
          <p:cNvSpPr/>
          <p:nvPr/>
        </p:nvSpPr>
        <p:spPr>
          <a:xfrm>
            <a:off x="4027366" y="2938062"/>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05</a:t>
            </a:r>
          </a:p>
        </p:txBody>
      </p:sp>
      <p:sp>
        <p:nvSpPr>
          <p:cNvPr id="356" name="Rectángulo 355">
            <a:extLst>
              <a:ext uri="{FF2B5EF4-FFF2-40B4-BE49-F238E27FC236}">
                <a16:creationId xmlns:a16="http://schemas.microsoft.com/office/drawing/2014/main" xmlns="" id="{45FC7173-EEC1-4D98-BED7-6FC32CDD22F0}"/>
              </a:ext>
            </a:extLst>
          </p:cNvPr>
          <p:cNvSpPr/>
          <p:nvPr/>
        </p:nvSpPr>
        <p:spPr>
          <a:xfrm>
            <a:off x="4029989" y="3422681"/>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06</a:t>
            </a:r>
          </a:p>
        </p:txBody>
      </p:sp>
      <p:sp>
        <p:nvSpPr>
          <p:cNvPr id="357" name="Rectángulo 356">
            <a:extLst>
              <a:ext uri="{FF2B5EF4-FFF2-40B4-BE49-F238E27FC236}">
                <a16:creationId xmlns:a16="http://schemas.microsoft.com/office/drawing/2014/main" xmlns="" id="{45FC7173-EEC1-4D98-BED7-6FC32CDD22F0}"/>
              </a:ext>
            </a:extLst>
          </p:cNvPr>
          <p:cNvSpPr/>
          <p:nvPr/>
        </p:nvSpPr>
        <p:spPr>
          <a:xfrm>
            <a:off x="4027069" y="3808288"/>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07</a:t>
            </a:r>
          </a:p>
        </p:txBody>
      </p:sp>
      <p:sp>
        <p:nvSpPr>
          <p:cNvPr id="422" name="CuadroTexto 421">
            <a:extLst>
              <a:ext uri="{FF2B5EF4-FFF2-40B4-BE49-F238E27FC236}">
                <a16:creationId xmlns:a16="http://schemas.microsoft.com/office/drawing/2014/main" xmlns="" id="{C9BBE27A-4AAC-4B3A-BF0D-8CC0F1538C63}"/>
              </a:ext>
            </a:extLst>
          </p:cNvPr>
          <p:cNvSpPr txBox="1"/>
          <p:nvPr/>
        </p:nvSpPr>
        <p:spPr>
          <a:xfrm>
            <a:off x="4594681" y="2120915"/>
            <a:ext cx="4572000" cy="369332"/>
          </a:xfrm>
          <a:prstGeom prst="rect">
            <a:avLst/>
          </a:prstGeom>
          <a:noFill/>
        </p:spPr>
        <p:txBody>
          <a:bodyPr wrap="square">
            <a:spAutoFit/>
          </a:bodyPr>
          <a:lstStyle/>
          <a:p>
            <a:r>
              <a:rPr lang="x-none"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rPr>
              <a:t>MARCO TEÓRICO</a:t>
            </a:r>
            <a:endParaRPr lang="es-ES" sz="1800" b="1" spc="67">
              <a:ln w="13500">
                <a:solidFill>
                  <a:srgbClr val="1D9A78">
                    <a:shade val="2500"/>
                    <a:alpha val="6500"/>
                  </a:srgbClr>
                </a:solidFill>
                <a:prstDash val="solid"/>
              </a:ln>
              <a:effectLst>
                <a:innerShdw blurRad="50900" dist="38500" dir="13500000">
                  <a:srgbClr val="000000">
                    <a:alpha val="60000"/>
                  </a:srgbClr>
                </a:innerShdw>
              </a:effectLst>
              <a:latin typeface="Oswald" panose="02000503000000000000" pitchFamily="2" charset="0"/>
              <a:ea typeface="Batang" panose="02030600000101010101" pitchFamily="18" charset="-127"/>
            </a:endParaRPr>
          </a:p>
        </p:txBody>
      </p:sp>
      <p:sp>
        <p:nvSpPr>
          <p:cNvPr id="423" name="Rectángulo 422">
            <a:extLst>
              <a:ext uri="{FF2B5EF4-FFF2-40B4-BE49-F238E27FC236}">
                <a16:creationId xmlns:a16="http://schemas.microsoft.com/office/drawing/2014/main" xmlns="" id="{45FC7173-EEC1-4D98-BED7-6FC32CDD22F0}"/>
              </a:ext>
            </a:extLst>
          </p:cNvPr>
          <p:cNvSpPr/>
          <p:nvPr/>
        </p:nvSpPr>
        <p:spPr>
          <a:xfrm>
            <a:off x="3995936" y="4265928"/>
            <a:ext cx="587414" cy="461665"/>
          </a:xfrm>
          <a:prstGeom prst="rect">
            <a:avLst/>
          </a:prstGeom>
        </p:spPr>
        <p:txBody>
          <a:bodyPr wrap="square">
            <a:spAutoFit/>
          </a:bodyPr>
          <a:lstStyle/>
          <a:p>
            <a:pPr algn="ctr"/>
            <a:r>
              <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0</a:t>
            </a:r>
            <a:r>
              <a:rPr lang="x-none"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rPr>
              <a:t>8</a:t>
            </a:r>
            <a:endParaRPr lang="es-ES" sz="2400" b="1" spc="67">
              <a:ln w="13500">
                <a:solidFill>
                  <a:srgbClr val="FFC000">
                    <a:alpha val="6500"/>
                  </a:srgbClr>
                </a:solidFill>
                <a:prstDash val="solid"/>
              </a:ln>
              <a:solidFill>
                <a:schemeClr val="accent1">
                  <a:lumMod val="50000"/>
                </a:schemeClr>
              </a:solidFill>
              <a:effectLst>
                <a:innerShdw blurRad="50900" dist="38500" dir="13500000">
                  <a:srgbClr val="000000">
                    <a:alpha val="60000"/>
                  </a:srgbClr>
                </a:innerShdw>
              </a:effectLst>
              <a:latin typeface="Oswald" panose="02000503000000000000" pitchFamily="2" charset="0"/>
              <a:ea typeface="Batang" panose="02030600000101010101" pitchFamily="18" charset="-127"/>
              <a:cs typeface="Times New Roman" panose="02020603050405020304" pitchFamily="18" charset="0"/>
            </a:endParaRPr>
          </a:p>
        </p:txBody>
      </p:sp>
      <p:grpSp>
        <p:nvGrpSpPr>
          <p:cNvPr id="21" name="Google Shape;3733;p32"/>
          <p:cNvGrpSpPr/>
          <p:nvPr/>
        </p:nvGrpSpPr>
        <p:grpSpPr>
          <a:xfrm>
            <a:off x="223643" y="1421742"/>
            <a:ext cx="3808831" cy="3955973"/>
            <a:chOff x="3156434" y="1159063"/>
            <a:chExt cx="3504022" cy="3570017"/>
          </a:xfrm>
          <a:solidFill>
            <a:schemeClr val="accent3">
              <a:lumMod val="75000"/>
            </a:schemeClr>
          </a:solidFill>
        </p:grpSpPr>
        <p:sp>
          <p:nvSpPr>
            <p:cNvPr id="23" name="Google Shape;3734;p32"/>
            <p:cNvSpPr/>
            <p:nvPr/>
          </p:nvSpPr>
          <p:spPr>
            <a:xfrm>
              <a:off x="4343882" y="2055911"/>
              <a:ext cx="2294575" cy="627415"/>
            </a:xfrm>
            <a:custGeom>
              <a:avLst/>
              <a:gdLst/>
              <a:ahLst/>
              <a:cxnLst/>
              <a:rect l="l" t="t" r="r" b="b"/>
              <a:pathLst>
                <a:path w="24825" h="6788" extrusionOk="0">
                  <a:moveTo>
                    <a:pt x="24801" y="1"/>
                  </a:moveTo>
                  <a:lnTo>
                    <a:pt x="12" y="6775"/>
                  </a:lnTo>
                  <a:cubicBezTo>
                    <a:pt x="0" y="6775"/>
                    <a:pt x="0" y="6787"/>
                    <a:pt x="12" y="6787"/>
                  </a:cubicBezTo>
                  <a:lnTo>
                    <a:pt x="24813" y="13"/>
                  </a:lnTo>
                  <a:cubicBezTo>
                    <a:pt x="24825" y="13"/>
                    <a:pt x="24813" y="1"/>
                    <a:pt x="248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25" name="Google Shape;3735;p32"/>
            <p:cNvSpPr/>
            <p:nvPr/>
          </p:nvSpPr>
          <p:spPr>
            <a:xfrm>
              <a:off x="6175105" y="1473787"/>
              <a:ext cx="484241" cy="861725"/>
            </a:xfrm>
            <a:custGeom>
              <a:avLst/>
              <a:gdLst/>
              <a:ahLst/>
              <a:cxnLst/>
              <a:rect l="l" t="t" r="r" b="b"/>
              <a:pathLst>
                <a:path w="5239" h="9323" extrusionOk="0">
                  <a:moveTo>
                    <a:pt x="12" y="0"/>
                  </a:moveTo>
                  <a:cubicBezTo>
                    <a:pt x="0" y="0"/>
                    <a:pt x="0" y="12"/>
                    <a:pt x="0" y="12"/>
                  </a:cubicBezTo>
                  <a:lnTo>
                    <a:pt x="5215" y="9311"/>
                  </a:lnTo>
                  <a:cubicBezTo>
                    <a:pt x="5215" y="9323"/>
                    <a:pt x="5227" y="9323"/>
                    <a:pt x="5227" y="9323"/>
                  </a:cubicBezTo>
                  <a:lnTo>
                    <a:pt x="5239" y="9323"/>
                  </a:lnTo>
                  <a:cubicBezTo>
                    <a:pt x="5239" y="9311"/>
                    <a:pt x="5239" y="9311"/>
                    <a:pt x="5239" y="9299"/>
                  </a:cubicBezTo>
                  <a:lnTo>
                    <a:pt x="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26" name="Google Shape;3736;p32"/>
            <p:cNvSpPr/>
            <p:nvPr/>
          </p:nvSpPr>
          <p:spPr>
            <a:xfrm>
              <a:off x="5202280" y="3313791"/>
              <a:ext cx="1457067" cy="1371291"/>
            </a:xfrm>
            <a:custGeom>
              <a:avLst/>
              <a:gdLst/>
              <a:ahLst/>
              <a:cxnLst/>
              <a:rect l="l" t="t" r="r" b="b"/>
              <a:pathLst>
                <a:path w="15764" h="14836" extrusionOk="0">
                  <a:moveTo>
                    <a:pt x="15740" y="0"/>
                  </a:moveTo>
                  <a:lnTo>
                    <a:pt x="0" y="14812"/>
                  </a:lnTo>
                  <a:cubicBezTo>
                    <a:pt x="0" y="14812"/>
                    <a:pt x="0" y="14824"/>
                    <a:pt x="0" y="14824"/>
                  </a:cubicBezTo>
                  <a:cubicBezTo>
                    <a:pt x="0" y="14836"/>
                    <a:pt x="0" y="14836"/>
                    <a:pt x="12" y="14836"/>
                  </a:cubicBezTo>
                  <a:cubicBezTo>
                    <a:pt x="12" y="14836"/>
                    <a:pt x="12" y="14836"/>
                    <a:pt x="12" y="14824"/>
                  </a:cubicBezTo>
                  <a:lnTo>
                    <a:pt x="15764" y="24"/>
                  </a:lnTo>
                  <a:cubicBezTo>
                    <a:pt x="15764" y="24"/>
                    <a:pt x="15764" y="12"/>
                    <a:pt x="15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27" name="Google Shape;3737;p32"/>
            <p:cNvSpPr/>
            <p:nvPr/>
          </p:nvSpPr>
          <p:spPr>
            <a:xfrm>
              <a:off x="5202280" y="3259350"/>
              <a:ext cx="1457067" cy="1172659"/>
            </a:xfrm>
            <a:custGeom>
              <a:avLst/>
              <a:gdLst/>
              <a:ahLst/>
              <a:cxnLst/>
              <a:rect l="l" t="t" r="r" b="b"/>
              <a:pathLst>
                <a:path w="15764" h="12687" extrusionOk="0">
                  <a:moveTo>
                    <a:pt x="15755" y="1"/>
                  </a:moveTo>
                  <a:cubicBezTo>
                    <a:pt x="15753" y="1"/>
                    <a:pt x="15752" y="2"/>
                    <a:pt x="15752" y="6"/>
                  </a:cubicBezTo>
                  <a:lnTo>
                    <a:pt x="0" y="12662"/>
                  </a:lnTo>
                  <a:cubicBezTo>
                    <a:pt x="0" y="12662"/>
                    <a:pt x="0" y="12674"/>
                    <a:pt x="0" y="12674"/>
                  </a:cubicBezTo>
                  <a:cubicBezTo>
                    <a:pt x="0" y="12674"/>
                    <a:pt x="0" y="12686"/>
                    <a:pt x="12" y="12686"/>
                  </a:cubicBezTo>
                  <a:cubicBezTo>
                    <a:pt x="12" y="12686"/>
                    <a:pt x="12" y="12674"/>
                    <a:pt x="12" y="12674"/>
                  </a:cubicBezTo>
                  <a:lnTo>
                    <a:pt x="15764" y="18"/>
                  </a:lnTo>
                  <a:cubicBezTo>
                    <a:pt x="15764" y="18"/>
                    <a:pt x="15764" y="6"/>
                    <a:pt x="15764" y="6"/>
                  </a:cubicBezTo>
                  <a:cubicBezTo>
                    <a:pt x="15764" y="6"/>
                    <a:pt x="15759" y="1"/>
                    <a:pt x="157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28" name="Google Shape;3738;p32"/>
            <p:cNvSpPr/>
            <p:nvPr/>
          </p:nvSpPr>
          <p:spPr>
            <a:xfrm>
              <a:off x="3157543" y="2147232"/>
              <a:ext cx="1101673" cy="412792"/>
            </a:xfrm>
            <a:custGeom>
              <a:avLst/>
              <a:gdLst/>
              <a:ahLst/>
              <a:cxnLst/>
              <a:rect l="l" t="t" r="r" b="b"/>
              <a:pathLst>
                <a:path w="11919" h="4466" extrusionOk="0">
                  <a:moveTo>
                    <a:pt x="11895" y="1"/>
                  </a:moveTo>
                  <a:lnTo>
                    <a:pt x="0" y="4454"/>
                  </a:lnTo>
                  <a:cubicBezTo>
                    <a:pt x="0" y="4454"/>
                    <a:pt x="0" y="4454"/>
                    <a:pt x="0" y="4466"/>
                  </a:cubicBezTo>
                  <a:lnTo>
                    <a:pt x="12" y="4466"/>
                  </a:lnTo>
                  <a:lnTo>
                    <a:pt x="11906" y="25"/>
                  </a:lnTo>
                  <a:cubicBezTo>
                    <a:pt x="11918" y="25"/>
                    <a:pt x="11918" y="1"/>
                    <a:pt x="118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29" name="Google Shape;3739;p32"/>
            <p:cNvSpPr/>
            <p:nvPr/>
          </p:nvSpPr>
          <p:spPr>
            <a:xfrm>
              <a:off x="4133696" y="2147232"/>
              <a:ext cx="2044736" cy="570201"/>
            </a:xfrm>
            <a:custGeom>
              <a:avLst/>
              <a:gdLst/>
              <a:ahLst/>
              <a:cxnLst/>
              <a:rect l="l" t="t" r="r" b="b"/>
              <a:pathLst>
                <a:path w="22122" h="6169" extrusionOk="0">
                  <a:moveTo>
                    <a:pt x="24" y="1"/>
                  </a:moveTo>
                  <a:cubicBezTo>
                    <a:pt x="12" y="1"/>
                    <a:pt x="12" y="13"/>
                    <a:pt x="0" y="13"/>
                  </a:cubicBezTo>
                  <a:cubicBezTo>
                    <a:pt x="0" y="25"/>
                    <a:pt x="12" y="25"/>
                    <a:pt x="12" y="25"/>
                  </a:cubicBezTo>
                  <a:lnTo>
                    <a:pt x="22098" y="6168"/>
                  </a:lnTo>
                  <a:cubicBezTo>
                    <a:pt x="22122" y="6168"/>
                    <a:pt x="22122" y="6156"/>
                    <a:pt x="22110" y="6144"/>
                  </a:cubicBezTo>
                  <a:lnTo>
                    <a:pt x="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0" name="Google Shape;3740;p32"/>
            <p:cNvSpPr/>
            <p:nvPr/>
          </p:nvSpPr>
          <p:spPr>
            <a:xfrm>
              <a:off x="3157543" y="3341335"/>
              <a:ext cx="1179777" cy="367594"/>
            </a:xfrm>
            <a:custGeom>
              <a:avLst/>
              <a:gdLst/>
              <a:ahLst/>
              <a:cxnLst/>
              <a:rect l="l" t="t" r="r" b="b"/>
              <a:pathLst>
                <a:path w="12764" h="3977" extrusionOk="0">
                  <a:moveTo>
                    <a:pt x="12" y="0"/>
                  </a:moveTo>
                  <a:cubicBezTo>
                    <a:pt x="0" y="0"/>
                    <a:pt x="0" y="0"/>
                    <a:pt x="0" y="12"/>
                  </a:cubicBezTo>
                  <a:cubicBezTo>
                    <a:pt x="0" y="12"/>
                    <a:pt x="0" y="24"/>
                    <a:pt x="0" y="24"/>
                  </a:cubicBezTo>
                  <a:lnTo>
                    <a:pt x="12740" y="3977"/>
                  </a:lnTo>
                  <a:cubicBezTo>
                    <a:pt x="12752" y="3977"/>
                    <a:pt x="12764" y="3953"/>
                    <a:pt x="12740" y="3953"/>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1" name="Google Shape;3741;p32"/>
            <p:cNvSpPr/>
            <p:nvPr/>
          </p:nvSpPr>
          <p:spPr>
            <a:xfrm>
              <a:off x="3157543" y="3445873"/>
              <a:ext cx="2230798" cy="986136"/>
            </a:xfrm>
            <a:custGeom>
              <a:avLst/>
              <a:gdLst/>
              <a:ahLst/>
              <a:cxnLst/>
              <a:rect l="l" t="t" r="r" b="b"/>
              <a:pathLst>
                <a:path w="24135" h="10669" extrusionOk="0">
                  <a:moveTo>
                    <a:pt x="0" y="0"/>
                  </a:moveTo>
                  <a:cubicBezTo>
                    <a:pt x="0" y="12"/>
                    <a:pt x="0" y="24"/>
                    <a:pt x="0" y="24"/>
                  </a:cubicBezTo>
                  <a:lnTo>
                    <a:pt x="24110" y="10656"/>
                  </a:lnTo>
                  <a:cubicBezTo>
                    <a:pt x="24110" y="10656"/>
                    <a:pt x="24122" y="10668"/>
                    <a:pt x="24122" y="10668"/>
                  </a:cubicBezTo>
                  <a:cubicBezTo>
                    <a:pt x="24122" y="10668"/>
                    <a:pt x="24122" y="10656"/>
                    <a:pt x="24134" y="10656"/>
                  </a:cubicBezTo>
                  <a:cubicBezTo>
                    <a:pt x="24134" y="10644"/>
                    <a:pt x="24134" y="10644"/>
                    <a:pt x="24122" y="10644"/>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2" name="Google Shape;3742;p32"/>
            <p:cNvSpPr/>
            <p:nvPr/>
          </p:nvSpPr>
          <p:spPr>
            <a:xfrm>
              <a:off x="3156434" y="3549857"/>
              <a:ext cx="2231907" cy="1135225"/>
            </a:xfrm>
            <a:custGeom>
              <a:avLst/>
              <a:gdLst/>
              <a:ahLst/>
              <a:cxnLst/>
              <a:rect l="l" t="t" r="r" b="b"/>
              <a:pathLst>
                <a:path w="24147" h="12282" extrusionOk="0">
                  <a:moveTo>
                    <a:pt x="21" y="1"/>
                  </a:moveTo>
                  <a:cubicBezTo>
                    <a:pt x="18" y="1"/>
                    <a:pt x="12" y="6"/>
                    <a:pt x="12" y="6"/>
                  </a:cubicBezTo>
                  <a:cubicBezTo>
                    <a:pt x="0" y="18"/>
                    <a:pt x="12" y="18"/>
                    <a:pt x="12" y="30"/>
                  </a:cubicBezTo>
                  <a:lnTo>
                    <a:pt x="24122" y="12282"/>
                  </a:lnTo>
                  <a:lnTo>
                    <a:pt x="24134" y="12282"/>
                  </a:lnTo>
                  <a:cubicBezTo>
                    <a:pt x="24134" y="12282"/>
                    <a:pt x="24134" y="12270"/>
                    <a:pt x="24146" y="12270"/>
                  </a:cubicBezTo>
                  <a:cubicBezTo>
                    <a:pt x="24146" y="12270"/>
                    <a:pt x="24146" y="12258"/>
                    <a:pt x="24134" y="12258"/>
                  </a:cubicBezTo>
                  <a:lnTo>
                    <a:pt x="24" y="6"/>
                  </a:lnTo>
                  <a:cubicBezTo>
                    <a:pt x="24" y="2"/>
                    <a:pt x="23" y="1"/>
                    <a:pt x="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3" name="Google Shape;3743;p32"/>
            <p:cNvSpPr/>
            <p:nvPr/>
          </p:nvSpPr>
          <p:spPr>
            <a:xfrm>
              <a:off x="5301365" y="2571763"/>
              <a:ext cx="1359091" cy="282096"/>
            </a:xfrm>
            <a:custGeom>
              <a:avLst/>
              <a:gdLst/>
              <a:ahLst/>
              <a:cxnLst/>
              <a:rect l="l" t="t" r="r" b="b"/>
              <a:pathLst>
                <a:path w="14704" h="3052" extrusionOk="0">
                  <a:moveTo>
                    <a:pt x="6" y="0"/>
                  </a:moveTo>
                  <a:cubicBezTo>
                    <a:pt x="0" y="0"/>
                    <a:pt x="2" y="18"/>
                    <a:pt x="12" y="27"/>
                  </a:cubicBezTo>
                  <a:lnTo>
                    <a:pt x="14680" y="3052"/>
                  </a:lnTo>
                  <a:cubicBezTo>
                    <a:pt x="14692" y="3052"/>
                    <a:pt x="14704" y="3028"/>
                    <a:pt x="14680" y="3028"/>
                  </a:cubicBezTo>
                  <a:lnTo>
                    <a:pt x="12" y="4"/>
                  </a:lnTo>
                  <a:cubicBezTo>
                    <a:pt x="9" y="1"/>
                    <a:pt x="7" y="0"/>
                    <a:pt x="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4" name="Google Shape;3744;p32"/>
            <p:cNvSpPr/>
            <p:nvPr/>
          </p:nvSpPr>
          <p:spPr>
            <a:xfrm>
              <a:off x="3156434" y="2580821"/>
              <a:ext cx="2292449" cy="310472"/>
            </a:xfrm>
            <a:custGeom>
              <a:avLst/>
              <a:gdLst/>
              <a:ahLst/>
              <a:cxnLst/>
              <a:rect l="l" t="t" r="r" b="b"/>
              <a:pathLst>
                <a:path w="24802" h="3359" extrusionOk="0">
                  <a:moveTo>
                    <a:pt x="24789" y="1"/>
                  </a:moveTo>
                  <a:lnTo>
                    <a:pt x="24" y="3335"/>
                  </a:lnTo>
                  <a:cubicBezTo>
                    <a:pt x="0" y="3335"/>
                    <a:pt x="0" y="3358"/>
                    <a:pt x="24" y="3358"/>
                  </a:cubicBezTo>
                  <a:lnTo>
                    <a:pt x="24801" y="25"/>
                  </a:lnTo>
                  <a:cubicBezTo>
                    <a:pt x="24801" y="25"/>
                    <a:pt x="24801" y="25"/>
                    <a:pt x="24801" y="13"/>
                  </a:cubicBezTo>
                  <a:cubicBezTo>
                    <a:pt x="24801" y="13"/>
                    <a:pt x="24801" y="1"/>
                    <a:pt x="24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5" name="Google Shape;3745;p32"/>
            <p:cNvSpPr/>
            <p:nvPr/>
          </p:nvSpPr>
          <p:spPr>
            <a:xfrm>
              <a:off x="3157543" y="3319891"/>
              <a:ext cx="2356226" cy="644330"/>
            </a:xfrm>
            <a:custGeom>
              <a:avLst/>
              <a:gdLst/>
              <a:ahLst/>
              <a:cxnLst/>
              <a:rect l="l" t="t" r="r" b="b"/>
              <a:pathLst>
                <a:path w="25492" h="6971" extrusionOk="0">
                  <a:moveTo>
                    <a:pt x="4" y="1"/>
                  </a:moveTo>
                  <a:cubicBezTo>
                    <a:pt x="0" y="1"/>
                    <a:pt x="0" y="6"/>
                    <a:pt x="0" y="6"/>
                  </a:cubicBezTo>
                  <a:cubicBezTo>
                    <a:pt x="0" y="18"/>
                    <a:pt x="0" y="18"/>
                    <a:pt x="0" y="30"/>
                  </a:cubicBezTo>
                  <a:lnTo>
                    <a:pt x="25468" y="6971"/>
                  </a:lnTo>
                  <a:lnTo>
                    <a:pt x="25480" y="6971"/>
                  </a:lnTo>
                  <a:cubicBezTo>
                    <a:pt x="25492" y="6971"/>
                    <a:pt x="25492" y="6959"/>
                    <a:pt x="25480" y="6947"/>
                  </a:cubicBezTo>
                  <a:lnTo>
                    <a:pt x="12" y="6"/>
                  </a:lnTo>
                  <a:cubicBezTo>
                    <a:pt x="8" y="2"/>
                    <a:pt x="6" y="1"/>
                    <a:pt x="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6" name="Google Shape;3746;p32"/>
            <p:cNvSpPr/>
            <p:nvPr/>
          </p:nvSpPr>
          <p:spPr>
            <a:xfrm>
              <a:off x="5333161" y="3183927"/>
              <a:ext cx="1326186" cy="780294"/>
            </a:xfrm>
            <a:custGeom>
              <a:avLst/>
              <a:gdLst/>
              <a:ahLst/>
              <a:cxnLst/>
              <a:rect l="l" t="t" r="r" b="b"/>
              <a:pathLst>
                <a:path w="14348" h="8442" extrusionOk="0">
                  <a:moveTo>
                    <a:pt x="14336" y="0"/>
                  </a:moveTo>
                  <a:lnTo>
                    <a:pt x="13" y="8418"/>
                  </a:lnTo>
                  <a:cubicBezTo>
                    <a:pt x="1" y="8430"/>
                    <a:pt x="1" y="8430"/>
                    <a:pt x="1" y="8442"/>
                  </a:cubicBezTo>
                  <a:lnTo>
                    <a:pt x="25" y="8442"/>
                  </a:lnTo>
                  <a:lnTo>
                    <a:pt x="14348" y="24"/>
                  </a:lnTo>
                  <a:cubicBezTo>
                    <a:pt x="14348" y="24"/>
                    <a:pt x="14348" y="12"/>
                    <a:pt x="14348" y="12"/>
                  </a:cubicBezTo>
                  <a:cubicBezTo>
                    <a:pt x="14348" y="0"/>
                    <a:pt x="14336" y="0"/>
                    <a:pt x="143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7" name="Google Shape;3747;p32"/>
            <p:cNvSpPr/>
            <p:nvPr/>
          </p:nvSpPr>
          <p:spPr>
            <a:xfrm>
              <a:off x="3156434" y="1548563"/>
              <a:ext cx="3245402" cy="1165542"/>
            </a:xfrm>
            <a:custGeom>
              <a:avLst/>
              <a:gdLst/>
              <a:ahLst/>
              <a:cxnLst/>
              <a:rect l="l" t="t" r="r" b="b"/>
              <a:pathLst>
                <a:path w="35112" h="12610" extrusionOk="0">
                  <a:moveTo>
                    <a:pt x="35088" y="1"/>
                  </a:moveTo>
                  <a:lnTo>
                    <a:pt x="12" y="12586"/>
                  </a:lnTo>
                  <a:cubicBezTo>
                    <a:pt x="0" y="12586"/>
                    <a:pt x="12" y="12610"/>
                    <a:pt x="24" y="12610"/>
                  </a:cubicBezTo>
                  <a:lnTo>
                    <a:pt x="35100" y="25"/>
                  </a:lnTo>
                  <a:cubicBezTo>
                    <a:pt x="35100" y="13"/>
                    <a:pt x="35112" y="13"/>
                    <a:pt x="351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8" name="Google Shape;3748;p32"/>
            <p:cNvSpPr/>
            <p:nvPr/>
          </p:nvSpPr>
          <p:spPr>
            <a:xfrm>
              <a:off x="3157543" y="2961633"/>
              <a:ext cx="1178667" cy="26527"/>
            </a:xfrm>
            <a:custGeom>
              <a:avLst/>
              <a:gdLst/>
              <a:ahLst/>
              <a:cxnLst/>
              <a:rect l="l" t="t" r="r" b="b"/>
              <a:pathLst>
                <a:path w="12752" h="287" extrusionOk="0">
                  <a:moveTo>
                    <a:pt x="12740" y="0"/>
                  </a:moveTo>
                  <a:lnTo>
                    <a:pt x="12" y="262"/>
                  </a:lnTo>
                  <a:cubicBezTo>
                    <a:pt x="0" y="262"/>
                    <a:pt x="0" y="262"/>
                    <a:pt x="0" y="274"/>
                  </a:cubicBezTo>
                  <a:cubicBezTo>
                    <a:pt x="0" y="274"/>
                    <a:pt x="0" y="286"/>
                    <a:pt x="12" y="286"/>
                  </a:cubicBezTo>
                  <a:lnTo>
                    <a:pt x="12740" y="24"/>
                  </a:lnTo>
                  <a:cubicBezTo>
                    <a:pt x="12752" y="24"/>
                    <a:pt x="12752" y="0"/>
                    <a:pt x="127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39" name="Google Shape;3749;p32"/>
            <p:cNvSpPr/>
            <p:nvPr/>
          </p:nvSpPr>
          <p:spPr>
            <a:xfrm>
              <a:off x="4133696" y="2961633"/>
              <a:ext cx="2526759" cy="46307"/>
            </a:xfrm>
            <a:custGeom>
              <a:avLst/>
              <a:gdLst/>
              <a:ahLst/>
              <a:cxnLst/>
              <a:rect l="l" t="t" r="r" b="b"/>
              <a:pathLst>
                <a:path w="27337" h="501" extrusionOk="0">
                  <a:moveTo>
                    <a:pt x="12" y="0"/>
                  </a:moveTo>
                  <a:cubicBezTo>
                    <a:pt x="0" y="0"/>
                    <a:pt x="0" y="24"/>
                    <a:pt x="12" y="24"/>
                  </a:cubicBezTo>
                  <a:lnTo>
                    <a:pt x="27313" y="500"/>
                  </a:lnTo>
                  <a:cubicBezTo>
                    <a:pt x="27337" y="500"/>
                    <a:pt x="27337" y="477"/>
                    <a:pt x="27313" y="477"/>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0" name="Google Shape;3750;p32"/>
            <p:cNvSpPr/>
            <p:nvPr/>
          </p:nvSpPr>
          <p:spPr>
            <a:xfrm>
              <a:off x="4193129" y="3082716"/>
              <a:ext cx="2467326" cy="626213"/>
            </a:xfrm>
            <a:custGeom>
              <a:avLst/>
              <a:gdLst/>
              <a:ahLst/>
              <a:cxnLst/>
              <a:rect l="l" t="t" r="r" b="b"/>
              <a:pathLst>
                <a:path w="26694" h="6775" extrusionOk="0">
                  <a:moveTo>
                    <a:pt x="26670" y="0"/>
                  </a:moveTo>
                  <a:lnTo>
                    <a:pt x="12" y="6751"/>
                  </a:lnTo>
                  <a:cubicBezTo>
                    <a:pt x="12" y="6751"/>
                    <a:pt x="0" y="6751"/>
                    <a:pt x="12" y="6763"/>
                  </a:cubicBezTo>
                  <a:cubicBezTo>
                    <a:pt x="12" y="6763"/>
                    <a:pt x="12" y="6775"/>
                    <a:pt x="12" y="6775"/>
                  </a:cubicBezTo>
                  <a:lnTo>
                    <a:pt x="24" y="6775"/>
                  </a:lnTo>
                  <a:lnTo>
                    <a:pt x="26670" y="24"/>
                  </a:lnTo>
                  <a:cubicBezTo>
                    <a:pt x="26694" y="24"/>
                    <a:pt x="26682" y="0"/>
                    <a:pt x="26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1" name="Google Shape;3751;p32"/>
            <p:cNvSpPr/>
            <p:nvPr/>
          </p:nvSpPr>
          <p:spPr>
            <a:xfrm>
              <a:off x="6176215" y="1447352"/>
              <a:ext cx="483132" cy="860708"/>
            </a:xfrm>
            <a:custGeom>
              <a:avLst/>
              <a:gdLst/>
              <a:ahLst/>
              <a:cxnLst/>
              <a:rect l="l" t="t" r="r" b="b"/>
              <a:pathLst>
                <a:path w="5227" h="9312" extrusionOk="0">
                  <a:moveTo>
                    <a:pt x="0" y="0"/>
                  </a:moveTo>
                  <a:cubicBezTo>
                    <a:pt x="0" y="0"/>
                    <a:pt x="0" y="12"/>
                    <a:pt x="0" y="12"/>
                  </a:cubicBezTo>
                  <a:lnTo>
                    <a:pt x="5215" y="9311"/>
                  </a:lnTo>
                  <a:cubicBezTo>
                    <a:pt x="5227" y="9311"/>
                    <a:pt x="5227" y="9299"/>
                    <a:pt x="5227" y="9299"/>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2" name="Google Shape;3752;p32"/>
            <p:cNvSpPr/>
            <p:nvPr/>
          </p:nvSpPr>
          <p:spPr>
            <a:xfrm>
              <a:off x="5202280" y="3287356"/>
              <a:ext cx="1457067" cy="1370182"/>
            </a:xfrm>
            <a:custGeom>
              <a:avLst/>
              <a:gdLst/>
              <a:ahLst/>
              <a:cxnLst/>
              <a:rect l="l" t="t" r="r" b="b"/>
              <a:pathLst>
                <a:path w="15764" h="14824" extrusionOk="0">
                  <a:moveTo>
                    <a:pt x="15752" y="1"/>
                  </a:moveTo>
                  <a:lnTo>
                    <a:pt x="0" y="14812"/>
                  </a:lnTo>
                  <a:cubicBezTo>
                    <a:pt x="0" y="14812"/>
                    <a:pt x="0" y="14812"/>
                    <a:pt x="0" y="14824"/>
                  </a:cubicBezTo>
                  <a:lnTo>
                    <a:pt x="12" y="14824"/>
                  </a:lnTo>
                  <a:lnTo>
                    <a:pt x="15764" y="13"/>
                  </a:lnTo>
                  <a:cubicBezTo>
                    <a:pt x="15764" y="13"/>
                    <a:pt x="15764" y="13"/>
                    <a:pt x="15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3" name="Google Shape;3753;p32"/>
            <p:cNvSpPr/>
            <p:nvPr/>
          </p:nvSpPr>
          <p:spPr>
            <a:xfrm>
              <a:off x="5202280" y="3233007"/>
              <a:ext cx="1457067" cy="1171458"/>
            </a:xfrm>
            <a:custGeom>
              <a:avLst/>
              <a:gdLst/>
              <a:ahLst/>
              <a:cxnLst/>
              <a:rect l="l" t="t" r="r" b="b"/>
              <a:pathLst>
                <a:path w="15764" h="12674" extrusionOk="0">
                  <a:moveTo>
                    <a:pt x="15754" y="0"/>
                  </a:moveTo>
                  <a:cubicBezTo>
                    <a:pt x="15753" y="0"/>
                    <a:pt x="15752" y="2"/>
                    <a:pt x="15752" y="5"/>
                  </a:cubicBezTo>
                  <a:lnTo>
                    <a:pt x="0" y="12662"/>
                  </a:lnTo>
                  <a:cubicBezTo>
                    <a:pt x="0" y="12673"/>
                    <a:pt x="12" y="12673"/>
                    <a:pt x="12" y="12673"/>
                  </a:cubicBezTo>
                  <a:lnTo>
                    <a:pt x="15764" y="17"/>
                  </a:lnTo>
                  <a:cubicBezTo>
                    <a:pt x="15764" y="9"/>
                    <a:pt x="15758" y="0"/>
                    <a:pt x="157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4" name="Google Shape;3754;p32"/>
            <p:cNvSpPr/>
            <p:nvPr/>
          </p:nvSpPr>
          <p:spPr>
            <a:xfrm>
              <a:off x="3157543" y="2120889"/>
              <a:ext cx="1100564" cy="412700"/>
            </a:xfrm>
            <a:custGeom>
              <a:avLst/>
              <a:gdLst/>
              <a:ahLst/>
              <a:cxnLst/>
              <a:rect l="l" t="t" r="r" b="b"/>
              <a:pathLst>
                <a:path w="11907" h="4465" extrusionOk="0">
                  <a:moveTo>
                    <a:pt x="11895" y="0"/>
                  </a:moveTo>
                  <a:lnTo>
                    <a:pt x="0" y="4441"/>
                  </a:lnTo>
                  <a:cubicBezTo>
                    <a:pt x="0" y="4453"/>
                    <a:pt x="0" y="4453"/>
                    <a:pt x="0" y="4453"/>
                  </a:cubicBezTo>
                  <a:cubicBezTo>
                    <a:pt x="0" y="4453"/>
                    <a:pt x="0" y="4465"/>
                    <a:pt x="12" y="4465"/>
                  </a:cubicBezTo>
                  <a:lnTo>
                    <a:pt x="11906" y="12"/>
                  </a:lnTo>
                  <a:cubicBezTo>
                    <a:pt x="11906" y="0"/>
                    <a:pt x="11906" y="0"/>
                    <a:pt x="118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5" name="Google Shape;3755;p32"/>
            <p:cNvSpPr/>
            <p:nvPr/>
          </p:nvSpPr>
          <p:spPr>
            <a:xfrm>
              <a:off x="4134713" y="2120889"/>
              <a:ext cx="2042611" cy="570108"/>
            </a:xfrm>
            <a:custGeom>
              <a:avLst/>
              <a:gdLst/>
              <a:ahLst/>
              <a:cxnLst/>
              <a:rect l="l" t="t" r="r" b="b"/>
              <a:pathLst>
                <a:path w="22099" h="6168" extrusionOk="0">
                  <a:moveTo>
                    <a:pt x="13" y="0"/>
                  </a:moveTo>
                  <a:cubicBezTo>
                    <a:pt x="1" y="0"/>
                    <a:pt x="1" y="0"/>
                    <a:pt x="1" y="12"/>
                  </a:cubicBezTo>
                  <a:cubicBezTo>
                    <a:pt x="1" y="12"/>
                    <a:pt x="1" y="12"/>
                    <a:pt x="1" y="24"/>
                  </a:cubicBezTo>
                  <a:lnTo>
                    <a:pt x="22087" y="6167"/>
                  </a:lnTo>
                  <a:cubicBezTo>
                    <a:pt x="22099" y="6167"/>
                    <a:pt x="22099" y="6156"/>
                    <a:pt x="22099" y="6156"/>
                  </a:cubicBezTo>
                  <a:cubicBezTo>
                    <a:pt x="22099" y="6156"/>
                    <a:pt x="22099" y="6144"/>
                    <a:pt x="22099" y="6144"/>
                  </a:cubicBezTo>
                  <a:lnTo>
                    <a:pt x="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6" name="Google Shape;3756;p32"/>
            <p:cNvSpPr/>
            <p:nvPr/>
          </p:nvSpPr>
          <p:spPr>
            <a:xfrm>
              <a:off x="3157543" y="3314900"/>
              <a:ext cx="1178667" cy="366577"/>
            </a:xfrm>
            <a:custGeom>
              <a:avLst/>
              <a:gdLst/>
              <a:ahLst/>
              <a:cxnLst/>
              <a:rect l="l" t="t" r="r" b="b"/>
              <a:pathLst>
                <a:path w="12752" h="3966" extrusionOk="0">
                  <a:moveTo>
                    <a:pt x="12" y="0"/>
                  </a:moveTo>
                  <a:cubicBezTo>
                    <a:pt x="12" y="0"/>
                    <a:pt x="0" y="0"/>
                    <a:pt x="0" y="12"/>
                  </a:cubicBezTo>
                  <a:lnTo>
                    <a:pt x="12740" y="3965"/>
                  </a:lnTo>
                  <a:cubicBezTo>
                    <a:pt x="12752" y="3965"/>
                    <a:pt x="12752" y="3953"/>
                    <a:pt x="12740" y="3953"/>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7" name="Google Shape;3757;p32"/>
            <p:cNvSpPr/>
            <p:nvPr/>
          </p:nvSpPr>
          <p:spPr>
            <a:xfrm>
              <a:off x="3157543" y="3419439"/>
              <a:ext cx="2229689" cy="985027"/>
            </a:xfrm>
            <a:custGeom>
              <a:avLst/>
              <a:gdLst/>
              <a:ahLst/>
              <a:cxnLst/>
              <a:rect l="l" t="t" r="r" b="b"/>
              <a:pathLst>
                <a:path w="24123" h="10657" extrusionOk="0">
                  <a:moveTo>
                    <a:pt x="0" y="0"/>
                  </a:moveTo>
                  <a:cubicBezTo>
                    <a:pt x="0" y="12"/>
                    <a:pt x="0" y="12"/>
                    <a:pt x="0" y="12"/>
                  </a:cubicBezTo>
                  <a:lnTo>
                    <a:pt x="24110" y="10656"/>
                  </a:lnTo>
                  <a:lnTo>
                    <a:pt x="24122" y="10656"/>
                  </a:lnTo>
                  <a:cubicBezTo>
                    <a:pt x="24122" y="10656"/>
                    <a:pt x="24122" y="10656"/>
                    <a:pt x="24122" y="10645"/>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8" name="Google Shape;3758;p32"/>
            <p:cNvSpPr/>
            <p:nvPr/>
          </p:nvSpPr>
          <p:spPr>
            <a:xfrm>
              <a:off x="3157543" y="3523977"/>
              <a:ext cx="2229689" cy="1133562"/>
            </a:xfrm>
            <a:custGeom>
              <a:avLst/>
              <a:gdLst/>
              <a:ahLst/>
              <a:cxnLst/>
              <a:rect l="l" t="t" r="r" b="b"/>
              <a:pathLst>
                <a:path w="24123" h="12264" extrusionOk="0">
                  <a:moveTo>
                    <a:pt x="0" y="0"/>
                  </a:moveTo>
                  <a:cubicBezTo>
                    <a:pt x="0" y="0"/>
                    <a:pt x="0" y="12"/>
                    <a:pt x="0" y="12"/>
                  </a:cubicBezTo>
                  <a:lnTo>
                    <a:pt x="24110" y="12264"/>
                  </a:lnTo>
                  <a:lnTo>
                    <a:pt x="24122" y="12264"/>
                  </a:lnTo>
                  <a:cubicBezTo>
                    <a:pt x="24122" y="12264"/>
                    <a:pt x="24122" y="12252"/>
                    <a:pt x="24122" y="12252"/>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49" name="Google Shape;3759;p32"/>
            <p:cNvSpPr/>
            <p:nvPr/>
          </p:nvSpPr>
          <p:spPr>
            <a:xfrm>
              <a:off x="5301272" y="2545143"/>
              <a:ext cx="1358074" cy="281172"/>
            </a:xfrm>
            <a:custGeom>
              <a:avLst/>
              <a:gdLst/>
              <a:ahLst/>
              <a:cxnLst/>
              <a:rect l="l" t="t" r="r" b="b"/>
              <a:pathLst>
                <a:path w="14693" h="3042" extrusionOk="0">
                  <a:moveTo>
                    <a:pt x="12" y="1"/>
                  </a:moveTo>
                  <a:cubicBezTo>
                    <a:pt x="11" y="1"/>
                    <a:pt x="9" y="6"/>
                    <a:pt x="1" y="6"/>
                  </a:cubicBezTo>
                  <a:cubicBezTo>
                    <a:pt x="1" y="6"/>
                    <a:pt x="13" y="18"/>
                    <a:pt x="13" y="18"/>
                  </a:cubicBezTo>
                  <a:lnTo>
                    <a:pt x="14681" y="3042"/>
                  </a:lnTo>
                  <a:lnTo>
                    <a:pt x="14693" y="3042"/>
                  </a:lnTo>
                  <a:cubicBezTo>
                    <a:pt x="14693" y="3030"/>
                    <a:pt x="14693" y="3030"/>
                    <a:pt x="14681" y="3030"/>
                  </a:cubicBezTo>
                  <a:lnTo>
                    <a:pt x="13" y="6"/>
                  </a:lnTo>
                  <a:cubicBezTo>
                    <a:pt x="13" y="2"/>
                    <a:pt x="13" y="1"/>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0" name="Google Shape;3760;p32"/>
            <p:cNvSpPr/>
            <p:nvPr/>
          </p:nvSpPr>
          <p:spPr>
            <a:xfrm>
              <a:off x="3157543" y="2554479"/>
              <a:ext cx="2291340" cy="310380"/>
            </a:xfrm>
            <a:custGeom>
              <a:avLst/>
              <a:gdLst/>
              <a:ahLst/>
              <a:cxnLst/>
              <a:rect l="l" t="t" r="r" b="b"/>
              <a:pathLst>
                <a:path w="24790" h="3358" extrusionOk="0">
                  <a:moveTo>
                    <a:pt x="24777" y="0"/>
                  </a:moveTo>
                  <a:lnTo>
                    <a:pt x="12" y="3334"/>
                  </a:lnTo>
                  <a:cubicBezTo>
                    <a:pt x="0" y="3334"/>
                    <a:pt x="0" y="3358"/>
                    <a:pt x="12" y="3358"/>
                  </a:cubicBezTo>
                  <a:lnTo>
                    <a:pt x="24777" y="24"/>
                  </a:lnTo>
                  <a:cubicBezTo>
                    <a:pt x="24789" y="24"/>
                    <a:pt x="24789" y="0"/>
                    <a:pt x="247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1" name="Google Shape;3761;p32"/>
            <p:cNvSpPr/>
            <p:nvPr/>
          </p:nvSpPr>
          <p:spPr>
            <a:xfrm>
              <a:off x="3157543" y="3293641"/>
              <a:ext cx="2355116" cy="643128"/>
            </a:xfrm>
            <a:custGeom>
              <a:avLst/>
              <a:gdLst/>
              <a:ahLst/>
              <a:cxnLst/>
              <a:rect l="l" t="t" r="r" b="b"/>
              <a:pathLst>
                <a:path w="25480" h="6958" extrusionOk="0">
                  <a:moveTo>
                    <a:pt x="6" y="1"/>
                  </a:moveTo>
                  <a:cubicBezTo>
                    <a:pt x="1" y="1"/>
                    <a:pt x="3" y="16"/>
                    <a:pt x="12" y="16"/>
                  </a:cubicBezTo>
                  <a:lnTo>
                    <a:pt x="25468" y="6957"/>
                  </a:lnTo>
                  <a:lnTo>
                    <a:pt x="25480" y="6957"/>
                  </a:lnTo>
                  <a:cubicBezTo>
                    <a:pt x="25480" y="6957"/>
                    <a:pt x="25480" y="6945"/>
                    <a:pt x="25480" y="6945"/>
                  </a:cubicBezTo>
                  <a:lnTo>
                    <a:pt x="12" y="4"/>
                  </a:lnTo>
                  <a:cubicBezTo>
                    <a:pt x="10" y="2"/>
                    <a:pt x="8" y="1"/>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2" name="Google Shape;3762;p32"/>
            <p:cNvSpPr/>
            <p:nvPr/>
          </p:nvSpPr>
          <p:spPr>
            <a:xfrm>
              <a:off x="5334270" y="3157492"/>
              <a:ext cx="1325076" cy="779277"/>
            </a:xfrm>
            <a:custGeom>
              <a:avLst/>
              <a:gdLst/>
              <a:ahLst/>
              <a:cxnLst/>
              <a:rect l="l" t="t" r="r" b="b"/>
              <a:pathLst>
                <a:path w="14336" h="8431" extrusionOk="0">
                  <a:moveTo>
                    <a:pt x="14324" y="1"/>
                  </a:moveTo>
                  <a:lnTo>
                    <a:pt x="1" y="8418"/>
                  </a:lnTo>
                  <a:cubicBezTo>
                    <a:pt x="1" y="8418"/>
                    <a:pt x="1" y="8430"/>
                    <a:pt x="1" y="8430"/>
                  </a:cubicBezTo>
                  <a:lnTo>
                    <a:pt x="13" y="8430"/>
                  </a:lnTo>
                  <a:lnTo>
                    <a:pt x="14324" y="13"/>
                  </a:lnTo>
                  <a:cubicBezTo>
                    <a:pt x="14336" y="13"/>
                    <a:pt x="14336" y="13"/>
                    <a:pt x="143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3" name="Google Shape;3763;p32"/>
            <p:cNvSpPr/>
            <p:nvPr/>
          </p:nvSpPr>
          <p:spPr>
            <a:xfrm>
              <a:off x="3157543" y="1522220"/>
              <a:ext cx="3243184" cy="1164341"/>
            </a:xfrm>
            <a:custGeom>
              <a:avLst/>
              <a:gdLst/>
              <a:ahLst/>
              <a:cxnLst/>
              <a:rect l="l" t="t" r="r" b="b"/>
              <a:pathLst>
                <a:path w="35088" h="12597" extrusionOk="0">
                  <a:moveTo>
                    <a:pt x="35076" y="0"/>
                  </a:moveTo>
                  <a:lnTo>
                    <a:pt x="0" y="12585"/>
                  </a:lnTo>
                  <a:cubicBezTo>
                    <a:pt x="0" y="12585"/>
                    <a:pt x="0" y="12597"/>
                    <a:pt x="12" y="12597"/>
                  </a:cubicBezTo>
                  <a:lnTo>
                    <a:pt x="35088" y="12"/>
                  </a:lnTo>
                  <a:cubicBezTo>
                    <a:pt x="35088" y="12"/>
                    <a:pt x="35088" y="0"/>
                    <a:pt x="35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4" name="Google Shape;3764;p32"/>
            <p:cNvSpPr/>
            <p:nvPr/>
          </p:nvSpPr>
          <p:spPr>
            <a:xfrm>
              <a:off x="3157543" y="2935198"/>
              <a:ext cx="1178667" cy="25418"/>
            </a:xfrm>
            <a:custGeom>
              <a:avLst/>
              <a:gdLst/>
              <a:ahLst/>
              <a:cxnLst/>
              <a:rect l="l" t="t" r="r" b="b"/>
              <a:pathLst>
                <a:path w="12752" h="275" extrusionOk="0">
                  <a:moveTo>
                    <a:pt x="12740" y="1"/>
                  </a:moveTo>
                  <a:lnTo>
                    <a:pt x="12" y="263"/>
                  </a:lnTo>
                  <a:lnTo>
                    <a:pt x="0" y="263"/>
                  </a:lnTo>
                  <a:cubicBezTo>
                    <a:pt x="0" y="275"/>
                    <a:pt x="0" y="275"/>
                    <a:pt x="12" y="275"/>
                  </a:cubicBezTo>
                  <a:lnTo>
                    <a:pt x="12740" y="13"/>
                  </a:lnTo>
                  <a:lnTo>
                    <a:pt x="12752" y="13"/>
                  </a:lnTo>
                  <a:cubicBezTo>
                    <a:pt x="12752" y="1"/>
                    <a:pt x="12740" y="1"/>
                    <a:pt x="127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5" name="Google Shape;3765;p32"/>
            <p:cNvSpPr/>
            <p:nvPr/>
          </p:nvSpPr>
          <p:spPr>
            <a:xfrm>
              <a:off x="4134713" y="2935198"/>
              <a:ext cx="2524633" cy="45198"/>
            </a:xfrm>
            <a:custGeom>
              <a:avLst/>
              <a:gdLst/>
              <a:ahLst/>
              <a:cxnLst/>
              <a:rect l="l" t="t" r="r" b="b"/>
              <a:pathLst>
                <a:path w="27314" h="489" extrusionOk="0">
                  <a:moveTo>
                    <a:pt x="1" y="1"/>
                  </a:moveTo>
                  <a:cubicBezTo>
                    <a:pt x="1" y="1"/>
                    <a:pt x="1" y="1"/>
                    <a:pt x="1" y="13"/>
                  </a:cubicBezTo>
                  <a:lnTo>
                    <a:pt x="27302" y="489"/>
                  </a:lnTo>
                  <a:lnTo>
                    <a:pt x="27314" y="489"/>
                  </a:lnTo>
                  <a:cubicBezTo>
                    <a:pt x="27314" y="477"/>
                    <a:pt x="27314" y="477"/>
                    <a:pt x="27302" y="477"/>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6" name="Google Shape;3766;p32"/>
            <p:cNvSpPr/>
            <p:nvPr/>
          </p:nvSpPr>
          <p:spPr>
            <a:xfrm>
              <a:off x="4194146" y="3056281"/>
              <a:ext cx="2465201" cy="625197"/>
            </a:xfrm>
            <a:custGeom>
              <a:avLst/>
              <a:gdLst/>
              <a:ahLst/>
              <a:cxnLst/>
              <a:rect l="l" t="t" r="r" b="b"/>
              <a:pathLst>
                <a:path w="26671" h="6764" extrusionOk="0">
                  <a:moveTo>
                    <a:pt x="26659" y="0"/>
                  </a:moveTo>
                  <a:lnTo>
                    <a:pt x="1" y="6751"/>
                  </a:lnTo>
                  <a:cubicBezTo>
                    <a:pt x="1" y="6751"/>
                    <a:pt x="1" y="6751"/>
                    <a:pt x="1" y="6763"/>
                  </a:cubicBezTo>
                  <a:lnTo>
                    <a:pt x="13" y="6763"/>
                  </a:lnTo>
                  <a:lnTo>
                    <a:pt x="26659" y="24"/>
                  </a:lnTo>
                  <a:cubicBezTo>
                    <a:pt x="26671" y="24"/>
                    <a:pt x="26671" y="12"/>
                    <a:pt x="26671" y="12"/>
                  </a:cubicBezTo>
                  <a:cubicBezTo>
                    <a:pt x="26671" y="12"/>
                    <a:pt x="26659" y="0"/>
                    <a:pt x="266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7" name="Google Shape;3767;p32"/>
            <p:cNvSpPr/>
            <p:nvPr/>
          </p:nvSpPr>
          <p:spPr>
            <a:xfrm>
              <a:off x="6176215" y="1494676"/>
              <a:ext cx="483132" cy="860708"/>
            </a:xfrm>
            <a:custGeom>
              <a:avLst/>
              <a:gdLst/>
              <a:ahLst/>
              <a:cxnLst/>
              <a:rect l="l" t="t" r="r" b="b"/>
              <a:pathLst>
                <a:path w="5227" h="9312" extrusionOk="0">
                  <a:moveTo>
                    <a:pt x="0" y="0"/>
                  </a:moveTo>
                  <a:cubicBezTo>
                    <a:pt x="0" y="0"/>
                    <a:pt x="0" y="12"/>
                    <a:pt x="0" y="12"/>
                  </a:cubicBezTo>
                  <a:lnTo>
                    <a:pt x="5215" y="9311"/>
                  </a:lnTo>
                  <a:cubicBezTo>
                    <a:pt x="5227" y="9311"/>
                    <a:pt x="5227" y="9299"/>
                    <a:pt x="5227" y="9299"/>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8" name="Google Shape;3768;p32"/>
            <p:cNvSpPr/>
            <p:nvPr/>
          </p:nvSpPr>
          <p:spPr>
            <a:xfrm>
              <a:off x="5202280" y="3334957"/>
              <a:ext cx="1457067" cy="1369905"/>
            </a:xfrm>
            <a:custGeom>
              <a:avLst/>
              <a:gdLst/>
              <a:ahLst/>
              <a:cxnLst/>
              <a:rect l="l" t="t" r="r" b="b"/>
              <a:pathLst>
                <a:path w="15764" h="14821" extrusionOk="0">
                  <a:moveTo>
                    <a:pt x="15753" y="1"/>
                  </a:moveTo>
                  <a:cubicBezTo>
                    <a:pt x="15752" y="1"/>
                    <a:pt x="15752" y="4"/>
                    <a:pt x="15752" y="10"/>
                  </a:cubicBezTo>
                  <a:lnTo>
                    <a:pt x="0" y="14809"/>
                  </a:lnTo>
                  <a:cubicBezTo>
                    <a:pt x="0" y="14809"/>
                    <a:pt x="0" y="14821"/>
                    <a:pt x="12" y="14821"/>
                  </a:cubicBezTo>
                  <a:lnTo>
                    <a:pt x="15764" y="10"/>
                  </a:lnTo>
                  <a:cubicBezTo>
                    <a:pt x="15758" y="4"/>
                    <a:pt x="15755" y="1"/>
                    <a:pt x="157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59" name="Google Shape;3769;p32"/>
            <p:cNvSpPr/>
            <p:nvPr/>
          </p:nvSpPr>
          <p:spPr>
            <a:xfrm>
              <a:off x="5202280" y="3280793"/>
              <a:ext cx="1457067" cy="1170996"/>
            </a:xfrm>
            <a:custGeom>
              <a:avLst/>
              <a:gdLst/>
              <a:ahLst/>
              <a:cxnLst/>
              <a:rect l="l" t="t" r="r" b="b"/>
              <a:pathLst>
                <a:path w="15764" h="12669" extrusionOk="0">
                  <a:moveTo>
                    <a:pt x="15752" y="0"/>
                  </a:moveTo>
                  <a:lnTo>
                    <a:pt x="0" y="12657"/>
                  </a:lnTo>
                  <a:cubicBezTo>
                    <a:pt x="0" y="12657"/>
                    <a:pt x="0" y="12657"/>
                    <a:pt x="0" y="12668"/>
                  </a:cubicBezTo>
                  <a:lnTo>
                    <a:pt x="12" y="12668"/>
                  </a:lnTo>
                  <a:lnTo>
                    <a:pt x="15764" y="12"/>
                  </a:lnTo>
                  <a:cubicBezTo>
                    <a:pt x="15764" y="12"/>
                    <a:pt x="15764" y="0"/>
                    <a:pt x="157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0" name="Google Shape;3770;p32"/>
            <p:cNvSpPr/>
            <p:nvPr/>
          </p:nvSpPr>
          <p:spPr>
            <a:xfrm>
              <a:off x="3157543" y="2168214"/>
              <a:ext cx="1101673" cy="412700"/>
            </a:xfrm>
            <a:custGeom>
              <a:avLst/>
              <a:gdLst/>
              <a:ahLst/>
              <a:cxnLst/>
              <a:rect l="l" t="t" r="r" b="b"/>
              <a:pathLst>
                <a:path w="11919" h="4465" extrusionOk="0">
                  <a:moveTo>
                    <a:pt x="11895" y="0"/>
                  </a:moveTo>
                  <a:lnTo>
                    <a:pt x="0" y="4453"/>
                  </a:lnTo>
                  <a:cubicBezTo>
                    <a:pt x="0" y="4465"/>
                    <a:pt x="0" y="4465"/>
                    <a:pt x="12" y="4465"/>
                  </a:cubicBezTo>
                  <a:lnTo>
                    <a:pt x="11906" y="24"/>
                  </a:lnTo>
                  <a:cubicBezTo>
                    <a:pt x="11918" y="12"/>
                    <a:pt x="11906" y="0"/>
                    <a:pt x="118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1" name="Google Shape;3771;p32"/>
            <p:cNvSpPr/>
            <p:nvPr/>
          </p:nvSpPr>
          <p:spPr>
            <a:xfrm>
              <a:off x="4133696" y="2168214"/>
              <a:ext cx="2043627" cy="570108"/>
            </a:xfrm>
            <a:custGeom>
              <a:avLst/>
              <a:gdLst/>
              <a:ahLst/>
              <a:cxnLst/>
              <a:rect l="l" t="t" r="r" b="b"/>
              <a:pathLst>
                <a:path w="22110" h="6168" extrusionOk="0">
                  <a:moveTo>
                    <a:pt x="24" y="0"/>
                  </a:moveTo>
                  <a:cubicBezTo>
                    <a:pt x="12" y="0"/>
                    <a:pt x="0" y="12"/>
                    <a:pt x="12" y="24"/>
                  </a:cubicBezTo>
                  <a:lnTo>
                    <a:pt x="22098" y="6167"/>
                  </a:lnTo>
                  <a:cubicBezTo>
                    <a:pt x="22110" y="6167"/>
                    <a:pt x="22110" y="6156"/>
                    <a:pt x="22110" y="6156"/>
                  </a:cubicBezTo>
                  <a:cubicBezTo>
                    <a:pt x="22110" y="6156"/>
                    <a:pt x="22110" y="6156"/>
                    <a:pt x="22110" y="6144"/>
                  </a:cubicBezTo>
                  <a:lnTo>
                    <a:pt x="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2" name="Google Shape;3772;p32"/>
            <p:cNvSpPr/>
            <p:nvPr/>
          </p:nvSpPr>
          <p:spPr>
            <a:xfrm>
              <a:off x="3157543" y="3362224"/>
              <a:ext cx="1178667" cy="366577"/>
            </a:xfrm>
            <a:custGeom>
              <a:avLst/>
              <a:gdLst/>
              <a:ahLst/>
              <a:cxnLst/>
              <a:rect l="l" t="t" r="r" b="b"/>
              <a:pathLst>
                <a:path w="12752" h="3966" extrusionOk="0">
                  <a:moveTo>
                    <a:pt x="12" y="0"/>
                  </a:moveTo>
                  <a:cubicBezTo>
                    <a:pt x="12" y="0"/>
                    <a:pt x="0" y="0"/>
                    <a:pt x="0" y="12"/>
                  </a:cubicBezTo>
                  <a:lnTo>
                    <a:pt x="12740" y="3965"/>
                  </a:lnTo>
                  <a:lnTo>
                    <a:pt x="12752" y="3965"/>
                  </a:lnTo>
                  <a:cubicBezTo>
                    <a:pt x="12752" y="3953"/>
                    <a:pt x="12752" y="3953"/>
                    <a:pt x="12740" y="3953"/>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3" name="Google Shape;3773;p32"/>
            <p:cNvSpPr/>
            <p:nvPr/>
          </p:nvSpPr>
          <p:spPr>
            <a:xfrm>
              <a:off x="3157543" y="3466763"/>
              <a:ext cx="2229689" cy="985027"/>
            </a:xfrm>
            <a:custGeom>
              <a:avLst/>
              <a:gdLst/>
              <a:ahLst/>
              <a:cxnLst/>
              <a:rect l="l" t="t" r="r" b="b"/>
              <a:pathLst>
                <a:path w="24123" h="10657" extrusionOk="0">
                  <a:moveTo>
                    <a:pt x="0" y="0"/>
                  </a:moveTo>
                  <a:cubicBezTo>
                    <a:pt x="0" y="12"/>
                    <a:pt x="0" y="12"/>
                    <a:pt x="0" y="12"/>
                  </a:cubicBezTo>
                  <a:lnTo>
                    <a:pt x="24110" y="10656"/>
                  </a:lnTo>
                  <a:lnTo>
                    <a:pt x="24122" y="10656"/>
                  </a:lnTo>
                  <a:cubicBezTo>
                    <a:pt x="24122" y="10656"/>
                    <a:pt x="24122" y="10645"/>
                    <a:pt x="24122" y="10645"/>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4" name="Google Shape;3774;p32"/>
            <p:cNvSpPr/>
            <p:nvPr/>
          </p:nvSpPr>
          <p:spPr>
            <a:xfrm>
              <a:off x="3157543" y="3571301"/>
              <a:ext cx="2229689" cy="1133562"/>
            </a:xfrm>
            <a:custGeom>
              <a:avLst/>
              <a:gdLst/>
              <a:ahLst/>
              <a:cxnLst/>
              <a:rect l="l" t="t" r="r" b="b"/>
              <a:pathLst>
                <a:path w="24123" h="12264" extrusionOk="0">
                  <a:moveTo>
                    <a:pt x="12" y="0"/>
                  </a:moveTo>
                  <a:cubicBezTo>
                    <a:pt x="0" y="0"/>
                    <a:pt x="0" y="12"/>
                    <a:pt x="0" y="12"/>
                  </a:cubicBezTo>
                  <a:lnTo>
                    <a:pt x="24110" y="12264"/>
                  </a:lnTo>
                  <a:lnTo>
                    <a:pt x="24122" y="12264"/>
                  </a:lnTo>
                  <a:cubicBezTo>
                    <a:pt x="24122" y="12252"/>
                    <a:pt x="24122" y="12252"/>
                    <a:pt x="24122" y="12252"/>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5" name="Google Shape;3775;p32"/>
            <p:cNvSpPr/>
            <p:nvPr/>
          </p:nvSpPr>
          <p:spPr>
            <a:xfrm>
              <a:off x="5301272" y="2592929"/>
              <a:ext cx="1358074" cy="280710"/>
            </a:xfrm>
            <a:custGeom>
              <a:avLst/>
              <a:gdLst/>
              <a:ahLst/>
              <a:cxnLst/>
              <a:rect l="l" t="t" r="r" b="b"/>
              <a:pathLst>
                <a:path w="14693" h="3037" extrusionOk="0">
                  <a:moveTo>
                    <a:pt x="1" y="1"/>
                  </a:moveTo>
                  <a:cubicBezTo>
                    <a:pt x="1" y="1"/>
                    <a:pt x="13" y="13"/>
                    <a:pt x="13" y="13"/>
                  </a:cubicBezTo>
                  <a:lnTo>
                    <a:pt x="14681" y="3037"/>
                  </a:lnTo>
                  <a:lnTo>
                    <a:pt x="14693" y="3037"/>
                  </a:lnTo>
                  <a:cubicBezTo>
                    <a:pt x="14693" y="3025"/>
                    <a:pt x="14693" y="3025"/>
                    <a:pt x="14681" y="3025"/>
                  </a:cubicBezTo>
                  <a:lnTo>
                    <a:pt x="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6" name="Google Shape;3776;p32"/>
            <p:cNvSpPr/>
            <p:nvPr/>
          </p:nvSpPr>
          <p:spPr>
            <a:xfrm>
              <a:off x="3157543" y="2602912"/>
              <a:ext cx="2291340" cy="309271"/>
            </a:xfrm>
            <a:custGeom>
              <a:avLst/>
              <a:gdLst/>
              <a:ahLst/>
              <a:cxnLst/>
              <a:rect l="l" t="t" r="r" b="b"/>
              <a:pathLst>
                <a:path w="24790" h="3346" extrusionOk="0">
                  <a:moveTo>
                    <a:pt x="24777" y="0"/>
                  </a:moveTo>
                  <a:lnTo>
                    <a:pt x="12" y="3322"/>
                  </a:lnTo>
                  <a:cubicBezTo>
                    <a:pt x="0" y="3322"/>
                    <a:pt x="0" y="3334"/>
                    <a:pt x="0" y="3334"/>
                  </a:cubicBezTo>
                  <a:cubicBezTo>
                    <a:pt x="0" y="3334"/>
                    <a:pt x="0" y="3346"/>
                    <a:pt x="12" y="3346"/>
                  </a:cubicBezTo>
                  <a:lnTo>
                    <a:pt x="24777" y="12"/>
                  </a:lnTo>
                  <a:cubicBezTo>
                    <a:pt x="24789" y="12"/>
                    <a:pt x="24789" y="0"/>
                    <a:pt x="247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7" name="Google Shape;3777;p32"/>
            <p:cNvSpPr/>
            <p:nvPr/>
          </p:nvSpPr>
          <p:spPr>
            <a:xfrm>
              <a:off x="3157543" y="3340965"/>
              <a:ext cx="2355116" cy="644237"/>
            </a:xfrm>
            <a:custGeom>
              <a:avLst/>
              <a:gdLst/>
              <a:ahLst/>
              <a:cxnLst/>
              <a:rect l="l" t="t" r="r" b="b"/>
              <a:pathLst>
                <a:path w="25480" h="6970" extrusionOk="0">
                  <a:moveTo>
                    <a:pt x="6" y="1"/>
                  </a:moveTo>
                  <a:cubicBezTo>
                    <a:pt x="1" y="1"/>
                    <a:pt x="3" y="16"/>
                    <a:pt x="12" y="16"/>
                  </a:cubicBezTo>
                  <a:lnTo>
                    <a:pt x="25468" y="6969"/>
                  </a:lnTo>
                  <a:lnTo>
                    <a:pt x="25480" y="6969"/>
                  </a:lnTo>
                  <a:cubicBezTo>
                    <a:pt x="25480" y="6969"/>
                    <a:pt x="25480" y="6957"/>
                    <a:pt x="25480" y="6957"/>
                  </a:cubicBezTo>
                  <a:cubicBezTo>
                    <a:pt x="25480" y="6957"/>
                    <a:pt x="25480" y="6945"/>
                    <a:pt x="25480" y="6945"/>
                  </a:cubicBezTo>
                  <a:lnTo>
                    <a:pt x="12" y="4"/>
                  </a:lnTo>
                  <a:cubicBezTo>
                    <a:pt x="10" y="2"/>
                    <a:pt x="8" y="1"/>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8" name="Google Shape;3778;p32"/>
            <p:cNvSpPr/>
            <p:nvPr/>
          </p:nvSpPr>
          <p:spPr>
            <a:xfrm>
              <a:off x="5334270" y="3204816"/>
              <a:ext cx="1325076" cy="780386"/>
            </a:xfrm>
            <a:custGeom>
              <a:avLst/>
              <a:gdLst/>
              <a:ahLst/>
              <a:cxnLst/>
              <a:rect l="l" t="t" r="r" b="b"/>
              <a:pathLst>
                <a:path w="14336" h="8443" extrusionOk="0">
                  <a:moveTo>
                    <a:pt x="14324" y="1"/>
                  </a:moveTo>
                  <a:lnTo>
                    <a:pt x="1" y="8418"/>
                  </a:lnTo>
                  <a:cubicBezTo>
                    <a:pt x="1" y="8430"/>
                    <a:pt x="1" y="8430"/>
                    <a:pt x="1" y="8430"/>
                  </a:cubicBezTo>
                  <a:cubicBezTo>
                    <a:pt x="1" y="8430"/>
                    <a:pt x="1" y="8442"/>
                    <a:pt x="1" y="8442"/>
                  </a:cubicBezTo>
                  <a:cubicBezTo>
                    <a:pt x="1" y="8442"/>
                    <a:pt x="13" y="8442"/>
                    <a:pt x="13" y="8430"/>
                  </a:cubicBezTo>
                  <a:lnTo>
                    <a:pt x="14324" y="13"/>
                  </a:lnTo>
                  <a:lnTo>
                    <a:pt x="14336" y="13"/>
                  </a:lnTo>
                  <a:cubicBezTo>
                    <a:pt x="14336" y="1"/>
                    <a:pt x="14324" y="1"/>
                    <a:pt x="14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69" name="Google Shape;3779;p32"/>
            <p:cNvSpPr/>
            <p:nvPr/>
          </p:nvSpPr>
          <p:spPr>
            <a:xfrm>
              <a:off x="3157543" y="1569544"/>
              <a:ext cx="3243184" cy="1164341"/>
            </a:xfrm>
            <a:custGeom>
              <a:avLst/>
              <a:gdLst/>
              <a:ahLst/>
              <a:cxnLst/>
              <a:rect l="l" t="t" r="r" b="b"/>
              <a:pathLst>
                <a:path w="35088" h="12597" extrusionOk="0">
                  <a:moveTo>
                    <a:pt x="35076" y="0"/>
                  </a:moveTo>
                  <a:lnTo>
                    <a:pt x="0" y="12585"/>
                  </a:lnTo>
                  <a:cubicBezTo>
                    <a:pt x="0" y="12585"/>
                    <a:pt x="0" y="12585"/>
                    <a:pt x="0" y="12597"/>
                  </a:cubicBezTo>
                  <a:lnTo>
                    <a:pt x="12" y="12597"/>
                  </a:lnTo>
                  <a:lnTo>
                    <a:pt x="35088" y="12"/>
                  </a:lnTo>
                  <a:cubicBezTo>
                    <a:pt x="35088" y="12"/>
                    <a:pt x="35088" y="0"/>
                    <a:pt x="35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0" name="Google Shape;3780;p32"/>
            <p:cNvSpPr/>
            <p:nvPr/>
          </p:nvSpPr>
          <p:spPr>
            <a:xfrm>
              <a:off x="3157543" y="2982522"/>
              <a:ext cx="1178667" cy="25418"/>
            </a:xfrm>
            <a:custGeom>
              <a:avLst/>
              <a:gdLst/>
              <a:ahLst/>
              <a:cxnLst/>
              <a:rect l="l" t="t" r="r" b="b"/>
              <a:pathLst>
                <a:path w="12752" h="275" extrusionOk="0">
                  <a:moveTo>
                    <a:pt x="12740" y="1"/>
                  </a:moveTo>
                  <a:lnTo>
                    <a:pt x="12" y="263"/>
                  </a:lnTo>
                  <a:lnTo>
                    <a:pt x="0" y="263"/>
                  </a:lnTo>
                  <a:cubicBezTo>
                    <a:pt x="0" y="274"/>
                    <a:pt x="0" y="274"/>
                    <a:pt x="12" y="274"/>
                  </a:cubicBezTo>
                  <a:lnTo>
                    <a:pt x="12740" y="13"/>
                  </a:lnTo>
                  <a:lnTo>
                    <a:pt x="12752" y="13"/>
                  </a:lnTo>
                  <a:cubicBezTo>
                    <a:pt x="12752" y="1"/>
                    <a:pt x="12740" y="1"/>
                    <a:pt x="127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1" name="Google Shape;3781;p32"/>
            <p:cNvSpPr/>
            <p:nvPr/>
          </p:nvSpPr>
          <p:spPr>
            <a:xfrm>
              <a:off x="4134713" y="2982522"/>
              <a:ext cx="2524633" cy="45198"/>
            </a:xfrm>
            <a:custGeom>
              <a:avLst/>
              <a:gdLst/>
              <a:ahLst/>
              <a:cxnLst/>
              <a:rect l="l" t="t" r="r" b="b"/>
              <a:pathLst>
                <a:path w="27314" h="489" extrusionOk="0">
                  <a:moveTo>
                    <a:pt x="1" y="1"/>
                  </a:moveTo>
                  <a:cubicBezTo>
                    <a:pt x="1" y="1"/>
                    <a:pt x="1" y="1"/>
                    <a:pt x="1" y="13"/>
                  </a:cubicBezTo>
                  <a:lnTo>
                    <a:pt x="27302" y="489"/>
                  </a:lnTo>
                  <a:lnTo>
                    <a:pt x="27314" y="489"/>
                  </a:lnTo>
                  <a:cubicBezTo>
                    <a:pt x="27314" y="477"/>
                    <a:pt x="27314" y="477"/>
                    <a:pt x="27302" y="477"/>
                  </a:cubicBez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2" name="Google Shape;3782;p32"/>
            <p:cNvSpPr/>
            <p:nvPr/>
          </p:nvSpPr>
          <p:spPr>
            <a:xfrm>
              <a:off x="4194146" y="3103605"/>
              <a:ext cx="2465201" cy="625197"/>
            </a:xfrm>
            <a:custGeom>
              <a:avLst/>
              <a:gdLst/>
              <a:ahLst/>
              <a:cxnLst/>
              <a:rect l="l" t="t" r="r" b="b"/>
              <a:pathLst>
                <a:path w="26671" h="6764" extrusionOk="0">
                  <a:moveTo>
                    <a:pt x="26659" y="0"/>
                  </a:moveTo>
                  <a:lnTo>
                    <a:pt x="1" y="6751"/>
                  </a:lnTo>
                  <a:cubicBezTo>
                    <a:pt x="1" y="6751"/>
                    <a:pt x="1" y="6751"/>
                    <a:pt x="1" y="6763"/>
                  </a:cubicBezTo>
                  <a:lnTo>
                    <a:pt x="13" y="6763"/>
                  </a:lnTo>
                  <a:lnTo>
                    <a:pt x="26659" y="24"/>
                  </a:lnTo>
                  <a:cubicBezTo>
                    <a:pt x="26671" y="24"/>
                    <a:pt x="26671" y="12"/>
                    <a:pt x="26671" y="12"/>
                  </a:cubicBezTo>
                  <a:cubicBezTo>
                    <a:pt x="26671" y="12"/>
                    <a:pt x="26659" y="0"/>
                    <a:pt x="266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3" name="Google Shape;3783;p32"/>
            <p:cNvSpPr/>
            <p:nvPr/>
          </p:nvSpPr>
          <p:spPr>
            <a:xfrm>
              <a:off x="3195994" y="2533497"/>
              <a:ext cx="34292" cy="1055458"/>
            </a:xfrm>
            <a:custGeom>
              <a:avLst/>
              <a:gdLst/>
              <a:ahLst/>
              <a:cxnLst/>
              <a:rect l="l" t="t" r="r" b="b"/>
              <a:pathLst>
                <a:path w="371" h="11419" extrusionOk="0">
                  <a:moveTo>
                    <a:pt x="346" y="37"/>
                  </a:moveTo>
                  <a:lnTo>
                    <a:pt x="346" y="11383"/>
                  </a:lnTo>
                  <a:lnTo>
                    <a:pt x="25" y="11217"/>
                  </a:lnTo>
                  <a:lnTo>
                    <a:pt x="25" y="156"/>
                  </a:lnTo>
                  <a:lnTo>
                    <a:pt x="346" y="37"/>
                  </a:lnTo>
                  <a:close/>
                  <a:moveTo>
                    <a:pt x="370" y="1"/>
                  </a:moveTo>
                  <a:lnTo>
                    <a:pt x="1" y="144"/>
                  </a:lnTo>
                  <a:lnTo>
                    <a:pt x="1" y="11228"/>
                  </a:lnTo>
                  <a:lnTo>
                    <a:pt x="370" y="11419"/>
                  </a:lnTo>
                  <a:lnTo>
                    <a:pt x="3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4" name="Google Shape;3784;p32"/>
            <p:cNvSpPr/>
            <p:nvPr/>
          </p:nvSpPr>
          <p:spPr>
            <a:xfrm>
              <a:off x="3227975" y="2534144"/>
              <a:ext cx="37527" cy="1053794"/>
            </a:xfrm>
            <a:custGeom>
              <a:avLst/>
              <a:gdLst/>
              <a:ahLst/>
              <a:cxnLst/>
              <a:rect l="l" t="t" r="r" b="b"/>
              <a:pathLst>
                <a:path w="406" h="11401" extrusionOk="0">
                  <a:moveTo>
                    <a:pt x="9" y="1"/>
                  </a:moveTo>
                  <a:cubicBezTo>
                    <a:pt x="6" y="1"/>
                    <a:pt x="0" y="6"/>
                    <a:pt x="0" y="6"/>
                  </a:cubicBezTo>
                  <a:cubicBezTo>
                    <a:pt x="0" y="18"/>
                    <a:pt x="0" y="18"/>
                    <a:pt x="12" y="30"/>
                  </a:cubicBezTo>
                  <a:lnTo>
                    <a:pt x="381" y="101"/>
                  </a:lnTo>
                  <a:lnTo>
                    <a:pt x="381" y="11269"/>
                  </a:lnTo>
                  <a:lnTo>
                    <a:pt x="12" y="11376"/>
                  </a:lnTo>
                  <a:cubicBezTo>
                    <a:pt x="0" y="11388"/>
                    <a:pt x="0" y="11388"/>
                    <a:pt x="0" y="11400"/>
                  </a:cubicBezTo>
                  <a:lnTo>
                    <a:pt x="24" y="11400"/>
                  </a:lnTo>
                  <a:lnTo>
                    <a:pt x="405" y="11281"/>
                  </a:lnTo>
                  <a:lnTo>
                    <a:pt x="405" y="89"/>
                  </a:lnTo>
                  <a:lnTo>
                    <a:pt x="12" y="6"/>
                  </a:lnTo>
                  <a:cubicBezTo>
                    <a:pt x="12" y="2"/>
                    <a:pt x="11" y="1"/>
                    <a:pt x="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5" name="Google Shape;3785;p32"/>
            <p:cNvSpPr/>
            <p:nvPr/>
          </p:nvSpPr>
          <p:spPr>
            <a:xfrm>
              <a:off x="4271232" y="2185775"/>
              <a:ext cx="74868" cy="1503374"/>
            </a:xfrm>
            <a:custGeom>
              <a:avLst/>
              <a:gdLst/>
              <a:ahLst/>
              <a:cxnLst/>
              <a:rect l="l" t="t" r="r" b="b"/>
              <a:pathLst>
                <a:path w="810" h="16265" extrusionOk="0">
                  <a:moveTo>
                    <a:pt x="24" y="24"/>
                  </a:moveTo>
                  <a:lnTo>
                    <a:pt x="786" y="239"/>
                  </a:lnTo>
                  <a:lnTo>
                    <a:pt x="786" y="16038"/>
                  </a:lnTo>
                  <a:lnTo>
                    <a:pt x="24" y="16241"/>
                  </a:lnTo>
                  <a:lnTo>
                    <a:pt x="24" y="24"/>
                  </a:lnTo>
                  <a:close/>
                  <a:moveTo>
                    <a:pt x="0" y="1"/>
                  </a:moveTo>
                  <a:lnTo>
                    <a:pt x="0" y="16264"/>
                  </a:lnTo>
                  <a:lnTo>
                    <a:pt x="798" y="16062"/>
                  </a:lnTo>
                  <a:lnTo>
                    <a:pt x="810" y="16062"/>
                  </a:lnTo>
                  <a:lnTo>
                    <a:pt x="810" y="227"/>
                  </a:lnTo>
                  <a:lnTo>
                    <a:pt x="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6" name="Google Shape;3786;p32"/>
            <p:cNvSpPr/>
            <p:nvPr/>
          </p:nvSpPr>
          <p:spPr>
            <a:xfrm>
              <a:off x="4201910" y="2185775"/>
              <a:ext cx="71633" cy="1503374"/>
            </a:xfrm>
            <a:custGeom>
              <a:avLst/>
              <a:gdLst/>
              <a:ahLst/>
              <a:cxnLst/>
              <a:rect l="l" t="t" r="r" b="b"/>
              <a:pathLst>
                <a:path w="775" h="16265" extrusionOk="0">
                  <a:moveTo>
                    <a:pt x="750" y="24"/>
                  </a:moveTo>
                  <a:lnTo>
                    <a:pt x="750" y="16241"/>
                  </a:lnTo>
                  <a:lnTo>
                    <a:pt x="24" y="16014"/>
                  </a:lnTo>
                  <a:lnTo>
                    <a:pt x="24" y="251"/>
                  </a:lnTo>
                  <a:lnTo>
                    <a:pt x="750" y="24"/>
                  </a:lnTo>
                  <a:close/>
                  <a:moveTo>
                    <a:pt x="774" y="1"/>
                  </a:moveTo>
                  <a:lnTo>
                    <a:pt x="12" y="239"/>
                  </a:lnTo>
                  <a:lnTo>
                    <a:pt x="0" y="239"/>
                  </a:lnTo>
                  <a:lnTo>
                    <a:pt x="0" y="16026"/>
                  </a:lnTo>
                  <a:lnTo>
                    <a:pt x="774" y="16264"/>
                  </a:lnTo>
                  <a:lnTo>
                    <a:pt x="77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7" name="Google Shape;3787;p32"/>
            <p:cNvSpPr/>
            <p:nvPr/>
          </p:nvSpPr>
          <p:spPr>
            <a:xfrm>
              <a:off x="4611282" y="2692014"/>
              <a:ext cx="53979" cy="1041132"/>
            </a:xfrm>
            <a:custGeom>
              <a:avLst/>
              <a:gdLst/>
              <a:ahLst/>
              <a:cxnLst/>
              <a:rect l="l" t="t" r="r" b="b"/>
              <a:pathLst>
                <a:path w="584" h="11264" extrusionOk="0">
                  <a:moveTo>
                    <a:pt x="560" y="24"/>
                  </a:moveTo>
                  <a:lnTo>
                    <a:pt x="560" y="11240"/>
                  </a:lnTo>
                  <a:lnTo>
                    <a:pt x="24" y="11085"/>
                  </a:lnTo>
                  <a:lnTo>
                    <a:pt x="24" y="96"/>
                  </a:lnTo>
                  <a:lnTo>
                    <a:pt x="560" y="24"/>
                  </a:lnTo>
                  <a:close/>
                  <a:moveTo>
                    <a:pt x="584" y="0"/>
                  </a:moveTo>
                  <a:lnTo>
                    <a:pt x="0" y="84"/>
                  </a:lnTo>
                  <a:lnTo>
                    <a:pt x="0" y="11109"/>
                  </a:lnTo>
                  <a:lnTo>
                    <a:pt x="584" y="11264"/>
                  </a:lnTo>
                  <a:lnTo>
                    <a:pt x="5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8" name="Google Shape;3788;p32"/>
            <p:cNvSpPr/>
            <p:nvPr/>
          </p:nvSpPr>
          <p:spPr>
            <a:xfrm>
              <a:off x="4662951" y="2692014"/>
              <a:ext cx="56290" cy="1041132"/>
            </a:xfrm>
            <a:custGeom>
              <a:avLst/>
              <a:gdLst/>
              <a:ahLst/>
              <a:cxnLst/>
              <a:rect l="l" t="t" r="r" b="b"/>
              <a:pathLst>
                <a:path w="609" h="11264" extrusionOk="0">
                  <a:moveTo>
                    <a:pt x="25" y="0"/>
                  </a:moveTo>
                  <a:cubicBezTo>
                    <a:pt x="13" y="0"/>
                    <a:pt x="1" y="12"/>
                    <a:pt x="1" y="12"/>
                  </a:cubicBezTo>
                  <a:cubicBezTo>
                    <a:pt x="1" y="24"/>
                    <a:pt x="13" y="24"/>
                    <a:pt x="13" y="24"/>
                  </a:cubicBezTo>
                  <a:lnTo>
                    <a:pt x="584" y="119"/>
                  </a:lnTo>
                  <a:lnTo>
                    <a:pt x="584" y="11037"/>
                  </a:lnTo>
                  <a:lnTo>
                    <a:pt x="13" y="11240"/>
                  </a:lnTo>
                  <a:cubicBezTo>
                    <a:pt x="1" y="11240"/>
                    <a:pt x="1" y="11264"/>
                    <a:pt x="13" y="11264"/>
                  </a:cubicBezTo>
                  <a:lnTo>
                    <a:pt x="25" y="11264"/>
                  </a:lnTo>
                  <a:lnTo>
                    <a:pt x="596" y="11049"/>
                  </a:lnTo>
                  <a:lnTo>
                    <a:pt x="608" y="11049"/>
                  </a:lnTo>
                  <a:lnTo>
                    <a:pt x="608" y="96"/>
                  </a:lnTo>
                  <a:lnTo>
                    <a:pt x="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79" name="Google Shape;3789;p32"/>
            <p:cNvSpPr/>
            <p:nvPr/>
          </p:nvSpPr>
          <p:spPr>
            <a:xfrm>
              <a:off x="5315599" y="2589694"/>
              <a:ext cx="75977" cy="1342638"/>
            </a:xfrm>
            <a:custGeom>
              <a:avLst/>
              <a:gdLst/>
              <a:ahLst/>
              <a:cxnLst/>
              <a:rect l="l" t="t" r="r" b="b"/>
              <a:pathLst>
                <a:path w="822" h="14526" extrusionOk="0">
                  <a:moveTo>
                    <a:pt x="798" y="24"/>
                  </a:moveTo>
                  <a:lnTo>
                    <a:pt x="798" y="14490"/>
                  </a:lnTo>
                  <a:lnTo>
                    <a:pt x="24" y="14276"/>
                  </a:lnTo>
                  <a:lnTo>
                    <a:pt x="24" y="119"/>
                  </a:lnTo>
                  <a:lnTo>
                    <a:pt x="798" y="24"/>
                  </a:lnTo>
                  <a:close/>
                  <a:moveTo>
                    <a:pt x="822" y="0"/>
                  </a:moveTo>
                  <a:lnTo>
                    <a:pt x="12" y="107"/>
                  </a:lnTo>
                  <a:lnTo>
                    <a:pt x="0" y="107"/>
                  </a:lnTo>
                  <a:lnTo>
                    <a:pt x="0" y="14299"/>
                  </a:lnTo>
                  <a:lnTo>
                    <a:pt x="810" y="14514"/>
                  </a:lnTo>
                  <a:lnTo>
                    <a:pt x="822" y="14526"/>
                  </a:lnTo>
                  <a:lnTo>
                    <a:pt x="8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0" name="Google Shape;3790;p32"/>
            <p:cNvSpPr/>
            <p:nvPr/>
          </p:nvSpPr>
          <p:spPr>
            <a:xfrm>
              <a:off x="5389358" y="2589694"/>
              <a:ext cx="70524" cy="1342638"/>
            </a:xfrm>
            <a:custGeom>
              <a:avLst/>
              <a:gdLst/>
              <a:ahLst/>
              <a:cxnLst/>
              <a:rect l="l" t="t" r="r" b="b"/>
              <a:pathLst>
                <a:path w="763" h="14526" extrusionOk="0">
                  <a:moveTo>
                    <a:pt x="24" y="24"/>
                  </a:moveTo>
                  <a:lnTo>
                    <a:pt x="738" y="179"/>
                  </a:lnTo>
                  <a:lnTo>
                    <a:pt x="738" y="14073"/>
                  </a:lnTo>
                  <a:lnTo>
                    <a:pt x="24" y="14478"/>
                  </a:lnTo>
                  <a:lnTo>
                    <a:pt x="24" y="24"/>
                  </a:lnTo>
                  <a:close/>
                  <a:moveTo>
                    <a:pt x="0" y="0"/>
                  </a:moveTo>
                  <a:lnTo>
                    <a:pt x="0" y="14526"/>
                  </a:lnTo>
                  <a:lnTo>
                    <a:pt x="750" y="14085"/>
                  </a:lnTo>
                  <a:lnTo>
                    <a:pt x="762" y="14085"/>
                  </a:lnTo>
                  <a:lnTo>
                    <a:pt x="762" y="15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1" name="Google Shape;3791;p32"/>
            <p:cNvSpPr/>
            <p:nvPr/>
          </p:nvSpPr>
          <p:spPr>
            <a:xfrm>
              <a:off x="6246646" y="1594778"/>
              <a:ext cx="45198" cy="2110916"/>
            </a:xfrm>
            <a:custGeom>
              <a:avLst/>
              <a:gdLst/>
              <a:ahLst/>
              <a:cxnLst/>
              <a:rect l="l" t="t" r="r" b="b"/>
              <a:pathLst>
                <a:path w="489" h="22838" extrusionOk="0">
                  <a:moveTo>
                    <a:pt x="48" y="191"/>
                  </a:moveTo>
                  <a:lnTo>
                    <a:pt x="441" y="882"/>
                  </a:lnTo>
                  <a:lnTo>
                    <a:pt x="441" y="22361"/>
                  </a:lnTo>
                  <a:lnTo>
                    <a:pt x="48" y="22730"/>
                  </a:lnTo>
                  <a:lnTo>
                    <a:pt x="48" y="191"/>
                  </a:lnTo>
                  <a:close/>
                  <a:moveTo>
                    <a:pt x="0" y="1"/>
                  </a:moveTo>
                  <a:lnTo>
                    <a:pt x="0" y="22837"/>
                  </a:lnTo>
                  <a:lnTo>
                    <a:pt x="488" y="22385"/>
                  </a:lnTo>
                  <a:lnTo>
                    <a:pt x="488" y="87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2" name="Google Shape;3792;p32"/>
            <p:cNvSpPr/>
            <p:nvPr/>
          </p:nvSpPr>
          <p:spPr>
            <a:xfrm>
              <a:off x="6183886" y="1600324"/>
              <a:ext cx="67197" cy="2102043"/>
            </a:xfrm>
            <a:custGeom>
              <a:avLst/>
              <a:gdLst/>
              <a:ahLst/>
              <a:cxnLst/>
              <a:rect l="l" t="t" r="r" b="b"/>
              <a:pathLst>
                <a:path w="727" h="22742" extrusionOk="0">
                  <a:moveTo>
                    <a:pt x="679" y="72"/>
                  </a:moveTo>
                  <a:lnTo>
                    <a:pt x="679" y="22694"/>
                  </a:lnTo>
                  <a:lnTo>
                    <a:pt x="48" y="22610"/>
                  </a:lnTo>
                  <a:lnTo>
                    <a:pt x="48" y="298"/>
                  </a:lnTo>
                  <a:lnTo>
                    <a:pt x="679" y="72"/>
                  </a:lnTo>
                  <a:close/>
                  <a:moveTo>
                    <a:pt x="727" y="0"/>
                  </a:moveTo>
                  <a:lnTo>
                    <a:pt x="0" y="262"/>
                  </a:lnTo>
                  <a:lnTo>
                    <a:pt x="0" y="22646"/>
                  </a:lnTo>
                  <a:lnTo>
                    <a:pt x="727" y="22741"/>
                  </a:lnTo>
                  <a:lnTo>
                    <a:pt x="7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3" name="Google Shape;3793;p32"/>
            <p:cNvSpPr/>
            <p:nvPr/>
          </p:nvSpPr>
          <p:spPr>
            <a:xfrm>
              <a:off x="6571260" y="2176994"/>
              <a:ext cx="26527" cy="1221647"/>
            </a:xfrm>
            <a:custGeom>
              <a:avLst/>
              <a:gdLst/>
              <a:ahLst/>
              <a:cxnLst/>
              <a:rect l="l" t="t" r="r" b="b"/>
              <a:pathLst>
                <a:path w="287" h="13217" extrusionOk="0">
                  <a:moveTo>
                    <a:pt x="24" y="96"/>
                  </a:moveTo>
                  <a:lnTo>
                    <a:pt x="262" y="512"/>
                  </a:lnTo>
                  <a:lnTo>
                    <a:pt x="262" y="12942"/>
                  </a:lnTo>
                  <a:lnTo>
                    <a:pt x="24" y="13157"/>
                  </a:lnTo>
                  <a:lnTo>
                    <a:pt x="24" y="96"/>
                  </a:lnTo>
                  <a:close/>
                  <a:moveTo>
                    <a:pt x="0" y="0"/>
                  </a:moveTo>
                  <a:lnTo>
                    <a:pt x="0" y="13216"/>
                  </a:lnTo>
                  <a:lnTo>
                    <a:pt x="286" y="12954"/>
                  </a:lnTo>
                  <a:lnTo>
                    <a:pt x="286" y="12942"/>
                  </a:lnTo>
                  <a:lnTo>
                    <a:pt x="286" y="512"/>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4" name="Google Shape;3794;p32"/>
            <p:cNvSpPr/>
            <p:nvPr/>
          </p:nvSpPr>
          <p:spPr>
            <a:xfrm>
              <a:off x="6533826" y="2179952"/>
              <a:ext cx="40762" cy="1217580"/>
            </a:xfrm>
            <a:custGeom>
              <a:avLst/>
              <a:gdLst/>
              <a:ahLst/>
              <a:cxnLst/>
              <a:rect l="l" t="t" r="r" b="b"/>
              <a:pathLst>
                <a:path w="441" h="13173" extrusionOk="0">
                  <a:moveTo>
                    <a:pt x="424" y="1"/>
                  </a:moveTo>
                  <a:cubicBezTo>
                    <a:pt x="422" y="1"/>
                    <a:pt x="420" y="2"/>
                    <a:pt x="417" y="4"/>
                  </a:cubicBezTo>
                  <a:lnTo>
                    <a:pt x="1" y="135"/>
                  </a:lnTo>
                  <a:lnTo>
                    <a:pt x="1" y="147"/>
                  </a:lnTo>
                  <a:lnTo>
                    <a:pt x="1" y="13172"/>
                  </a:lnTo>
                  <a:lnTo>
                    <a:pt x="417" y="13172"/>
                  </a:lnTo>
                  <a:cubicBezTo>
                    <a:pt x="438" y="13172"/>
                    <a:pt x="441" y="13146"/>
                    <a:pt x="426" y="13146"/>
                  </a:cubicBezTo>
                  <a:cubicBezTo>
                    <a:pt x="424" y="13146"/>
                    <a:pt x="421" y="13147"/>
                    <a:pt x="417" y="13148"/>
                  </a:cubicBezTo>
                  <a:lnTo>
                    <a:pt x="24" y="13148"/>
                  </a:lnTo>
                  <a:lnTo>
                    <a:pt x="24" y="159"/>
                  </a:lnTo>
                  <a:lnTo>
                    <a:pt x="429" y="28"/>
                  </a:lnTo>
                  <a:cubicBezTo>
                    <a:pt x="439" y="18"/>
                    <a:pt x="433" y="1"/>
                    <a:pt x="4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5" name="Google Shape;3795;p32"/>
            <p:cNvSpPr/>
            <p:nvPr/>
          </p:nvSpPr>
          <p:spPr>
            <a:xfrm>
              <a:off x="5092196" y="1997588"/>
              <a:ext cx="56197" cy="1555135"/>
            </a:xfrm>
            <a:custGeom>
              <a:avLst/>
              <a:gdLst/>
              <a:ahLst/>
              <a:cxnLst/>
              <a:rect l="l" t="t" r="r" b="b"/>
              <a:pathLst>
                <a:path w="608" h="16825" extrusionOk="0">
                  <a:moveTo>
                    <a:pt x="584" y="36"/>
                  </a:moveTo>
                  <a:lnTo>
                    <a:pt x="584" y="16788"/>
                  </a:lnTo>
                  <a:lnTo>
                    <a:pt x="24" y="16693"/>
                  </a:lnTo>
                  <a:lnTo>
                    <a:pt x="24" y="239"/>
                  </a:lnTo>
                  <a:lnTo>
                    <a:pt x="584" y="36"/>
                  </a:lnTo>
                  <a:close/>
                  <a:moveTo>
                    <a:pt x="608" y="1"/>
                  </a:moveTo>
                  <a:lnTo>
                    <a:pt x="0" y="215"/>
                  </a:lnTo>
                  <a:lnTo>
                    <a:pt x="0" y="16705"/>
                  </a:lnTo>
                  <a:lnTo>
                    <a:pt x="608" y="16824"/>
                  </a:lnTo>
                  <a:lnTo>
                    <a:pt x="6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6" name="Google Shape;3796;p32"/>
            <p:cNvSpPr/>
            <p:nvPr/>
          </p:nvSpPr>
          <p:spPr>
            <a:xfrm>
              <a:off x="5146082" y="1996479"/>
              <a:ext cx="58416" cy="1556244"/>
            </a:xfrm>
            <a:custGeom>
              <a:avLst/>
              <a:gdLst/>
              <a:ahLst/>
              <a:cxnLst/>
              <a:rect l="l" t="t" r="r" b="b"/>
              <a:pathLst>
                <a:path w="632" h="16837" extrusionOk="0">
                  <a:moveTo>
                    <a:pt x="25" y="48"/>
                  </a:moveTo>
                  <a:lnTo>
                    <a:pt x="608" y="358"/>
                  </a:lnTo>
                  <a:lnTo>
                    <a:pt x="608" y="16526"/>
                  </a:lnTo>
                  <a:lnTo>
                    <a:pt x="25" y="16800"/>
                  </a:lnTo>
                  <a:lnTo>
                    <a:pt x="25" y="48"/>
                  </a:lnTo>
                  <a:close/>
                  <a:moveTo>
                    <a:pt x="1" y="1"/>
                  </a:moveTo>
                  <a:lnTo>
                    <a:pt x="1" y="16836"/>
                  </a:lnTo>
                  <a:lnTo>
                    <a:pt x="620" y="16550"/>
                  </a:lnTo>
                  <a:lnTo>
                    <a:pt x="632" y="16550"/>
                  </a:lnTo>
                  <a:lnTo>
                    <a:pt x="632" y="346"/>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7" name="Google Shape;3797;p32"/>
            <p:cNvSpPr/>
            <p:nvPr/>
          </p:nvSpPr>
          <p:spPr>
            <a:xfrm>
              <a:off x="3157543" y="3274139"/>
              <a:ext cx="3146410" cy="434791"/>
            </a:xfrm>
            <a:custGeom>
              <a:avLst/>
              <a:gdLst/>
              <a:ahLst/>
              <a:cxnLst/>
              <a:rect l="l" t="t" r="r" b="b"/>
              <a:pathLst>
                <a:path w="34041" h="4704" extrusionOk="0">
                  <a:moveTo>
                    <a:pt x="12" y="1"/>
                  </a:moveTo>
                  <a:cubicBezTo>
                    <a:pt x="0" y="1"/>
                    <a:pt x="0" y="1"/>
                    <a:pt x="0" y="13"/>
                  </a:cubicBezTo>
                  <a:cubicBezTo>
                    <a:pt x="0" y="13"/>
                    <a:pt x="0" y="25"/>
                    <a:pt x="12" y="25"/>
                  </a:cubicBezTo>
                  <a:lnTo>
                    <a:pt x="34016" y="4704"/>
                  </a:lnTo>
                  <a:cubicBezTo>
                    <a:pt x="34028" y="4704"/>
                    <a:pt x="34040" y="4680"/>
                    <a:pt x="34016" y="4680"/>
                  </a:cubicBezTo>
                  <a:lnTo>
                    <a:pt x="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8" name="Google Shape;3798;p32"/>
            <p:cNvSpPr/>
            <p:nvPr/>
          </p:nvSpPr>
          <p:spPr>
            <a:xfrm>
              <a:off x="6011135" y="2715954"/>
              <a:ext cx="527221" cy="904982"/>
            </a:xfrm>
            <a:custGeom>
              <a:avLst/>
              <a:gdLst/>
              <a:ahLst/>
              <a:cxnLst/>
              <a:rect l="l" t="t" r="r" b="b"/>
              <a:pathLst>
                <a:path w="5704" h="9791" extrusionOk="0">
                  <a:moveTo>
                    <a:pt x="24" y="0"/>
                  </a:moveTo>
                  <a:cubicBezTo>
                    <a:pt x="12" y="0"/>
                    <a:pt x="0" y="9"/>
                    <a:pt x="0" y="27"/>
                  </a:cubicBezTo>
                  <a:lnTo>
                    <a:pt x="0" y="9195"/>
                  </a:lnTo>
                  <a:lnTo>
                    <a:pt x="5668" y="9790"/>
                  </a:lnTo>
                  <a:cubicBezTo>
                    <a:pt x="5691" y="9790"/>
                    <a:pt x="5703" y="9743"/>
                    <a:pt x="5668" y="9743"/>
                  </a:cubicBezTo>
                  <a:lnTo>
                    <a:pt x="48" y="9159"/>
                  </a:lnTo>
                  <a:lnTo>
                    <a:pt x="48" y="27"/>
                  </a:lnTo>
                  <a:cubicBezTo>
                    <a:pt x="48" y="9"/>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89" name="Google Shape;3799;p32"/>
            <p:cNvSpPr/>
            <p:nvPr/>
          </p:nvSpPr>
          <p:spPr>
            <a:xfrm>
              <a:off x="5361814" y="1834726"/>
              <a:ext cx="589981" cy="198170"/>
            </a:xfrm>
            <a:custGeom>
              <a:avLst/>
              <a:gdLst/>
              <a:ahLst/>
              <a:cxnLst/>
              <a:rect l="l" t="t" r="r" b="b"/>
              <a:pathLst>
                <a:path w="6383" h="2144" extrusionOk="0">
                  <a:moveTo>
                    <a:pt x="6335" y="0"/>
                  </a:moveTo>
                  <a:lnTo>
                    <a:pt x="24" y="2096"/>
                  </a:lnTo>
                  <a:cubicBezTo>
                    <a:pt x="0" y="2108"/>
                    <a:pt x="12" y="2144"/>
                    <a:pt x="36" y="2144"/>
                  </a:cubicBezTo>
                  <a:lnTo>
                    <a:pt x="48" y="2144"/>
                  </a:lnTo>
                  <a:lnTo>
                    <a:pt x="6358" y="48"/>
                  </a:lnTo>
                  <a:cubicBezTo>
                    <a:pt x="6382" y="36"/>
                    <a:pt x="6370" y="0"/>
                    <a:pt x="6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0" name="Google Shape;3800;p32"/>
            <p:cNvSpPr/>
            <p:nvPr/>
          </p:nvSpPr>
          <p:spPr>
            <a:xfrm>
              <a:off x="5399248" y="1988530"/>
              <a:ext cx="4991" cy="604492"/>
            </a:xfrm>
            <a:custGeom>
              <a:avLst/>
              <a:gdLst/>
              <a:ahLst/>
              <a:cxnLst/>
              <a:rect l="l" t="t" r="r" b="b"/>
              <a:pathLst>
                <a:path w="54" h="6540" extrusionOk="0">
                  <a:moveTo>
                    <a:pt x="29" y="0"/>
                  </a:moveTo>
                  <a:cubicBezTo>
                    <a:pt x="15" y="0"/>
                    <a:pt x="0" y="9"/>
                    <a:pt x="0" y="27"/>
                  </a:cubicBezTo>
                  <a:lnTo>
                    <a:pt x="0" y="6516"/>
                  </a:lnTo>
                  <a:cubicBezTo>
                    <a:pt x="0" y="6528"/>
                    <a:pt x="12" y="6540"/>
                    <a:pt x="24" y="6540"/>
                  </a:cubicBezTo>
                  <a:cubicBezTo>
                    <a:pt x="48" y="6540"/>
                    <a:pt x="48" y="6528"/>
                    <a:pt x="48" y="6516"/>
                  </a:cubicBezTo>
                  <a:lnTo>
                    <a:pt x="48" y="27"/>
                  </a:lnTo>
                  <a:cubicBezTo>
                    <a:pt x="54" y="9"/>
                    <a:pt x="42" y="0"/>
                    <a:pt x="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1" name="Google Shape;3801;p32"/>
            <p:cNvSpPr/>
            <p:nvPr/>
          </p:nvSpPr>
          <p:spPr>
            <a:xfrm>
              <a:off x="5399248" y="1943701"/>
              <a:ext cx="525002" cy="128847"/>
            </a:xfrm>
            <a:custGeom>
              <a:avLst/>
              <a:gdLst/>
              <a:ahLst/>
              <a:cxnLst/>
              <a:rect l="l" t="t" r="r" b="b"/>
              <a:pathLst>
                <a:path w="5680" h="1394" extrusionOk="0">
                  <a:moveTo>
                    <a:pt x="5632" y="0"/>
                  </a:moveTo>
                  <a:lnTo>
                    <a:pt x="1322" y="1346"/>
                  </a:lnTo>
                  <a:lnTo>
                    <a:pt x="36" y="786"/>
                  </a:lnTo>
                  <a:cubicBezTo>
                    <a:pt x="24" y="786"/>
                    <a:pt x="12" y="786"/>
                    <a:pt x="12" y="798"/>
                  </a:cubicBezTo>
                  <a:cubicBezTo>
                    <a:pt x="0" y="810"/>
                    <a:pt x="12" y="822"/>
                    <a:pt x="24" y="834"/>
                  </a:cubicBezTo>
                  <a:lnTo>
                    <a:pt x="1310" y="1393"/>
                  </a:lnTo>
                  <a:lnTo>
                    <a:pt x="1322" y="1393"/>
                  </a:lnTo>
                  <a:lnTo>
                    <a:pt x="5644" y="48"/>
                  </a:lnTo>
                  <a:cubicBezTo>
                    <a:pt x="5680" y="36"/>
                    <a:pt x="5656" y="0"/>
                    <a:pt x="5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2" name="Google Shape;3802;p32"/>
            <p:cNvSpPr/>
            <p:nvPr/>
          </p:nvSpPr>
          <p:spPr>
            <a:xfrm>
              <a:off x="5519222" y="2068574"/>
              <a:ext cx="4437" cy="544320"/>
            </a:xfrm>
            <a:custGeom>
              <a:avLst/>
              <a:gdLst/>
              <a:ahLst/>
              <a:cxnLst/>
              <a:rect l="l" t="t" r="r" b="b"/>
              <a:pathLst>
                <a:path w="48" h="5889" extrusionOk="0">
                  <a:moveTo>
                    <a:pt x="24" y="1"/>
                  </a:moveTo>
                  <a:cubicBezTo>
                    <a:pt x="12" y="1"/>
                    <a:pt x="0" y="6"/>
                    <a:pt x="0" y="18"/>
                  </a:cubicBezTo>
                  <a:lnTo>
                    <a:pt x="0" y="5864"/>
                  </a:lnTo>
                  <a:cubicBezTo>
                    <a:pt x="0" y="5876"/>
                    <a:pt x="12" y="5888"/>
                    <a:pt x="24" y="5888"/>
                  </a:cubicBezTo>
                  <a:cubicBezTo>
                    <a:pt x="36" y="5888"/>
                    <a:pt x="48" y="5876"/>
                    <a:pt x="48" y="5864"/>
                  </a:cubicBezTo>
                  <a:lnTo>
                    <a:pt x="48" y="18"/>
                  </a:lnTo>
                  <a:cubicBezTo>
                    <a:pt x="48" y="6"/>
                    <a:pt x="36" y="1"/>
                    <a:pt x="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3" name="Google Shape;3803;p32"/>
            <p:cNvSpPr/>
            <p:nvPr/>
          </p:nvSpPr>
          <p:spPr>
            <a:xfrm>
              <a:off x="5561001" y="1988622"/>
              <a:ext cx="362880" cy="639616"/>
            </a:xfrm>
            <a:custGeom>
              <a:avLst/>
              <a:gdLst/>
              <a:ahLst/>
              <a:cxnLst/>
              <a:rect l="l" t="t" r="r" b="b"/>
              <a:pathLst>
                <a:path w="3926" h="6920" extrusionOk="0">
                  <a:moveTo>
                    <a:pt x="3890" y="0"/>
                  </a:moveTo>
                  <a:cubicBezTo>
                    <a:pt x="3887" y="0"/>
                    <a:pt x="3885" y="1"/>
                    <a:pt x="3882" y="2"/>
                  </a:cubicBezTo>
                  <a:lnTo>
                    <a:pt x="24" y="1181"/>
                  </a:lnTo>
                  <a:lnTo>
                    <a:pt x="0" y="1193"/>
                  </a:lnTo>
                  <a:lnTo>
                    <a:pt x="0" y="6896"/>
                  </a:lnTo>
                  <a:cubicBezTo>
                    <a:pt x="0" y="6908"/>
                    <a:pt x="12" y="6920"/>
                    <a:pt x="24" y="6920"/>
                  </a:cubicBezTo>
                  <a:cubicBezTo>
                    <a:pt x="36" y="6920"/>
                    <a:pt x="48" y="6908"/>
                    <a:pt x="48" y="6896"/>
                  </a:cubicBezTo>
                  <a:lnTo>
                    <a:pt x="48" y="1229"/>
                  </a:lnTo>
                  <a:lnTo>
                    <a:pt x="3894" y="50"/>
                  </a:lnTo>
                  <a:cubicBezTo>
                    <a:pt x="3926" y="39"/>
                    <a:pt x="3910" y="0"/>
                    <a:pt x="38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4" name="Google Shape;3804;p32"/>
            <p:cNvSpPr/>
            <p:nvPr/>
          </p:nvSpPr>
          <p:spPr>
            <a:xfrm>
              <a:off x="5560169" y="2016166"/>
              <a:ext cx="363712" cy="103706"/>
            </a:xfrm>
            <a:custGeom>
              <a:avLst/>
              <a:gdLst/>
              <a:ahLst/>
              <a:cxnLst/>
              <a:rect l="l" t="t" r="r" b="b"/>
              <a:pathLst>
                <a:path w="3935" h="1122" extrusionOk="0">
                  <a:moveTo>
                    <a:pt x="3899" y="0"/>
                  </a:moveTo>
                  <a:cubicBezTo>
                    <a:pt x="3896" y="0"/>
                    <a:pt x="3894" y="1"/>
                    <a:pt x="3891" y="2"/>
                  </a:cubicBezTo>
                  <a:lnTo>
                    <a:pt x="355" y="1074"/>
                  </a:lnTo>
                  <a:lnTo>
                    <a:pt x="45" y="883"/>
                  </a:lnTo>
                  <a:cubicBezTo>
                    <a:pt x="43" y="882"/>
                    <a:pt x="40" y="881"/>
                    <a:pt x="37" y="881"/>
                  </a:cubicBezTo>
                  <a:cubicBezTo>
                    <a:pt x="17" y="881"/>
                    <a:pt x="0" y="920"/>
                    <a:pt x="21" y="931"/>
                  </a:cubicBezTo>
                  <a:lnTo>
                    <a:pt x="355" y="1121"/>
                  </a:lnTo>
                  <a:lnTo>
                    <a:pt x="3903" y="50"/>
                  </a:lnTo>
                  <a:cubicBezTo>
                    <a:pt x="3935" y="39"/>
                    <a:pt x="3919" y="0"/>
                    <a:pt x="3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5" name="Google Shape;3805;p32"/>
            <p:cNvSpPr/>
            <p:nvPr/>
          </p:nvSpPr>
          <p:spPr>
            <a:xfrm>
              <a:off x="5590671" y="2115898"/>
              <a:ext cx="4529" cy="518994"/>
            </a:xfrm>
            <a:custGeom>
              <a:avLst/>
              <a:gdLst/>
              <a:ahLst/>
              <a:cxnLst/>
              <a:rect l="l" t="t" r="r" b="b"/>
              <a:pathLst>
                <a:path w="49" h="5615" extrusionOk="0">
                  <a:moveTo>
                    <a:pt x="25" y="1"/>
                  </a:moveTo>
                  <a:cubicBezTo>
                    <a:pt x="13" y="1"/>
                    <a:pt x="1" y="6"/>
                    <a:pt x="1" y="18"/>
                  </a:cubicBezTo>
                  <a:lnTo>
                    <a:pt x="1" y="5590"/>
                  </a:lnTo>
                  <a:cubicBezTo>
                    <a:pt x="1" y="5602"/>
                    <a:pt x="13" y="5614"/>
                    <a:pt x="25" y="5614"/>
                  </a:cubicBezTo>
                  <a:cubicBezTo>
                    <a:pt x="37" y="5614"/>
                    <a:pt x="49" y="5602"/>
                    <a:pt x="49" y="5590"/>
                  </a:cubicBezTo>
                  <a:lnTo>
                    <a:pt x="49" y="18"/>
                  </a:lnTo>
                  <a:cubicBezTo>
                    <a:pt x="49" y="6"/>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6" name="Google Shape;3806;p32"/>
            <p:cNvSpPr/>
            <p:nvPr/>
          </p:nvSpPr>
          <p:spPr>
            <a:xfrm>
              <a:off x="5778858" y="2031417"/>
              <a:ext cx="4529" cy="641926"/>
            </a:xfrm>
            <a:custGeom>
              <a:avLst/>
              <a:gdLst/>
              <a:ahLst/>
              <a:cxnLst/>
              <a:rect l="l" t="t" r="r" b="b"/>
              <a:pathLst>
                <a:path w="49" h="6945" extrusionOk="0">
                  <a:moveTo>
                    <a:pt x="25" y="1"/>
                  </a:moveTo>
                  <a:cubicBezTo>
                    <a:pt x="13" y="1"/>
                    <a:pt x="1" y="10"/>
                    <a:pt x="1" y="27"/>
                  </a:cubicBezTo>
                  <a:lnTo>
                    <a:pt x="1" y="6921"/>
                  </a:lnTo>
                  <a:cubicBezTo>
                    <a:pt x="1" y="6933"/>
                    <a:pt x="13" y="6945"/>
                    <a:pt x="25" y="6945"/>
                  </a:cubicBezTo>
                  <a:cubicBezTo>
                    <a:pt x="37" y="6945"/>
                    <a:pt x="49" y="6933"/>
                    <a:pt x="49" y="6921"/>
                  </a:cubicBezTo>
                  <a:lnTo>
                    <a:pt x="49" y="27"/>
                  </a:lnTo>
                  <a:cubicBezTo>
                    <a:pt x="49" y="10"/>
                    <a:pt x="37" y="1"/>
                    <a:pt x="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7" name="Google Shape;3807;p32"/>
            <p:cNvSpPr/>
            <p:nvPr/>
          </p:nvSpPr>
          <p:spPr>
            <a:xfrm>
              <a:off x="5806402" y="2022821"/>
              <a:ext cx="26527" cy="660967"/>
            </a:xfrm>
            <a:custGeom>
              <a:avLst/>
              <a:gdLst/>
              <a:ahLst/>
              <a:cxnLst/>
              <a:rect l="l" t="t" r="r" b="b"/>
              <a:pathLst>
                <a:path w="287" h="7151" extrusionOk="0">
                  <a:moveTo>
                    <a:pt x="19" y="0"/>
                  </a:moveTo>
                  <a:cubicBezTo>
                    <a:pt x="10" y="0"/>
                    <a:pt x="1" y="11"/>
                    <a:pt x="1" y="25"/>
                  </a:cubicBezTo>
                  <a:lnTo>
                    <a:pt x="1" y="7074"/>
                  </a:lnTo>
                  <a:cubicBezTo>
                    <a:pt x="1" y="7092"/>
                    <a:pt x="12" y="7101"/>
                    <a:pt x="24" y="7101"/>
                  </a:cubicBezTo>
                  <a:cubicBezTo>
                    <a:pt x="36" y="7101"/>
                    <a:pt x="48" y="7092"/>
                    <a:pt x="48" y="7074"/>
                  </a:cubicBezTo>
                  <a:lnTo>
                    <a:pt x="48" y="85"/>
                  </a:lnTo>
                  <a:lnTo>
                    <a:pt x="239" y="251"/>
                  </a:lnTo>
                  <a:lnTo>
                    <a:pt x="239" y="7121"/>
                  </a:lnTo>
                  <a:cubicBezTo>
                    <a:pt x="239" y="7139"/>
                    <a:pt x="245" y="7150"/>
                    <a:pt x="253" y="7150"/>
                  </a:cubicBezTo>
                  <a:cubicBezTo>
                    <a:pt x="256" y="7150"/>
                    <a:pt x="259" y="7148"/>
                    <a:pt x="263" y="7145"/>
                  </a:cubicBezTo>
                  <a:cubicBezTo>
                    <a:pt x="266" y="7149"/>
                    <a:pt x="269" y="7150"/>
                    <a:pt x="273" y="7150"/>
                  </a:cubicBezTo>
                  <a:cubicBezTo>
                    <a:pt x="280" y="7150"/>
                    <a:pt x="286" y="7142"/>
                    <a:pt x="286" y="7133"/>
                  </a:cubicBezTo>
                  <a:lnTo>
                    <a:pt x="286" y="251"/>
                  </a:lnTo>
                  <a:cubicBezTo>
                    <a:pt x="286" y="240"/>
                    <a:pt x="286" y="228"/>
                    <a:pt x="274" y="228"/>
                  </a:cubicBezTo>
                  <a:lnTo>
                    <a:pt x="36" y="13"/>
                  </a:lnTo>
                  <a:cubicBezTo>
                    <a:pt x="32" y="4"/>
                    <a:pt x="25"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8" name="Google Shape;3808;p32"/>
            <p:cNvSpPr/>
            <p:nvPr/>
          </p:nvSpPr>
          <p:spPr>
            <a:xfrm>
              <a:off x="6341295" y="2029476"/>
              <a:ext cx="159627" cy="643867"/>
            </a:xfrm>
            <a:custGeom>
              <a:avLst/>
              <a:gdLst/>
              <a:ahLst/>
              <a:cxnLst/>
              <a:rect l="l" t="t" r="r" b="b"/>
              <a:pathLst>
                <a:path w="1727" h="6966" extrusionOk="0">
                  <a:moveTo>
                    <a:pt x="48" y="144"/>
                  </a:moveTo>
                  <a:lnTo>
                    <a:pt x="1679" y="2287"/>
                  </a:lnTo>
                  <a:lnTo>
                    <a:pt x="1679" y="6883"/>
                  </a:lnTo>
                  <a:lnTo>
                    <a:pt x="48" y="6061"/>
                  </a:lnTo>
                  <a:lnTo>
                    <a:pt x="48" y="144"/>
                  </a:lnTo>
                  <a:close/>
                  <a:moveTo>
                    <a:pt x="0" y="1"/>
                  </a:moveTo>
                  <a:lnTo>
                    <a:pt x="0" y="6085"/>
                  </a:lnTo>
                  <a:lnTo>
                    <a:pt x="1726" y="6966"/>
                  </a:lnTo>
                  <a:lnTo>
                    <a:pt x="1726" y="2263"/>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99" name="Google Shape;3809;p32"/>
            <p:cNvSpPr/>
            <p:nvPr/>
          </p:nvSpPr>
          <p:spPr>
            <a:xfrm>
              <a:off x="6340648" y="2121259"/>
              <a:ext cx="161383" cy="120714"/>
            </a:xfrm>
            <a:custGeom>
              <a:avLst/>
              <a:gdLst/>
              <a:ahLst/>
              <a:cxnLst/>
              <a:rect l="l" t="t" r="r" b="b"/>
              <a:pathLst>
                <a:path w="1746" h="1306" extrusionOk="0">
                  <a:moveTo>
                    <a:pt x="37" y="0"/>
                  </a:moveTo>
                  <a:cubicBezTo>
                    <a:pt x="17" y="0"/>
                    <a:pt x="1" y="25"/>
                    <a:pt x="19" y="44"/>
                  </a:cubicBezTo>
                  <a:lnTo>
                    <a:pt x="1221" y="1294"/>
                  </a:lnTo>
                  <a:lnTo>
                    <a:pt x="1221" y="1306"/>
                  </a:lnTo>
                  <a:lnTo>
                    <a:pt x="1710" y="1306"/>
                  </a:lnTo>
                  <a:cubicBezTo>
                    <a:pt x="1745" y="1306"/>
                    <a:pt x="1745" y="1258"/>
                    <a:pt x="1710" y="1258"/>
                  </a:cubicBezTo>
                  <a:lnTo>
                    <a:pt x="1245" y="1258"/>
                  </a:lnTo>
                  <a:lnTo>
                    <a:pt x="55" y="8"/>
                  </a:lnTo>
                  <a:cubicBezTo>
                    <a:pt x="49" y="2"/>
                    <a:pt x="43" y="0"/>
                    <a:pt x="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0" name="Google Shape;3810;p32"/>
            <p:cNvSpPr/>
            <p:nvPr/>
          </p:nvSpPr>
          <p:spPr>
            <a:xfrm>
              <a:off x="6452395" y="2237259"/>
              <a:ext cx="4529" cy="410851"/>
            </a:xfrm>
            <a:custGeom>
              <a:avLst/>
              <a:gdLst/>
              <a:ahLst/>
              <a:cxnLst/>
              <a:rect l="l" t="t" r="r" b="b"/>
              <a:pathLst>
                <a:path w="49" h="4445" extrusionOk="0">
                  <a:moveTo>
                    <a:pt x="24" y="0"/>
                  </a:moveTo>
                  <a:cubicBezTo>
                    <a:pt x="12" y="0"/>
                    <a:pt x="1" y="9"/>
                    <a:pt x="1" y="27"/>
                  </a:cubicBezTo>
                  <a:lnTo>
                    <a:pt x="1" y="4420"/>
                  </a:lnTo>
                  <a:cubicBezTo>
                    <a:pt x="1" y="4432"/>
                    <a:pt x="12" y="4444"/>
                    <a:pt x="24" y="4444"/>
                  </a:cubicBezTo>
                  <a:cubicBezTo>
                    <a:pt x="36" y="4444"/>
                    <a:pt x="48" y="4432"/>
                    <a:pt x="48" y="4420"/>
                  </a:cubicBezTo>
                  <a:lnTo>
                    <a:pt x="48" y="27"/>
                  </a:lnTo>
                  <a:cubicBezTo>
                    <a:pt x="48" y="9"/>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1" name="Google Shape;3811;p32"/>
            <p:cNvSpPr/>
            <p:nvPr/>
          </p:nvSpPr>
          <p:spPr>
            <a:xfrm>
              <a:off x="6340648" y="2146493"/>
              <a:ext cx="101950" cy="494963"/>
            </a:xfrm>
            <a:custGeom>
              <a:avLst/>
              <a:gdLst/>
              <a:ahLst/>
              <a:cxnLst/>
              <a:rect l="l" t="t" r="r" b="b"/>
              <a:pathLst>
                <a:path w="1103" h="5355" extrusionOk="0">
                  <a:moveTo>
                    <a:pt x="37" y="1"/>
                  </a:moveTo>
                  <a:cubicBezTo>
                    <a:pt x="17" y="1"/>
                    <a:pt x="1" y="26"/>
                    <a:pt x="19" y="45"/>
                  </a:cubicBezTo>
                  <a:lnTo>
                    <a:pt x="1055" y="1128"/>
                  </a:lnTo>
                  <a:lnTo>
                    <a:pt x="1055" y="5331"/>
                  </a:lnTo>
                  <a:cubicBezTo>
                    <a:pt x="1055" y="5343"/>
                    <a:pt x="1055" y="5355"/>
                    <a:pt x="1079" y="5355"/>
                  </a:cubicBezTo>
                  <a:cubicBezTo>
                    <a:pt x="1090" y="5355"/>
                    <a:pt x="1102" y="5343"/>
                    <a:pt x="1102" y="5331"/>
                  </a:cubicBezTo>
                  <a:lnTo>
                    <a:pt x="1102" y="1104"/>
                  </a:lnTo>
                  <a:lnTo>
                    <a:pt x="55" y="9"/>
                  </a:lnTo>
                  <a:cubicBezTo>
                    <a:pt x="49" y="3"/>
                    <a:pt x="43" y="1"/>
                    <a:pt x="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2" name="Google Shape;3812;p32"/>
            <p:cNvSpPr/>
            <p:nvPr/>
          </p:nvSpPr>
          <p:spPr>
            <a:xfrm>
              <a:off x="6340555" y="2166735"/>
              <a:ext cx="102043" cy="85128"/>
            </a:xfrm>
            <a:custGeom>
              <a:avLst/>
              <a:gdLst/>
              <a:ahLst/>
              <a:cxnLst/>
              <a:rect l="l" t="t" r="r" b="b"/>
              <a:pathLst>
                <a:path w="1104" h="921" extrusionOk="0">
                  <a:moveTo>
                    <a:pt x="42" y="1"/>
                  </a:moveTo>
                  <a:cubicBezTo>
                    <a:pt x="21" y="1"/>
                    <a:pt x="0" y="20"/>
                    <a:pt x="20" y="40"/>
                  </a:cubicBezTo>
                  <a:lnTo>
                    <a:pt x="937" y="921"/>
                  </a:lnTo>
                  <a:lnTo>
                    <a:pt x="1080" y="921"/>
                  </a:lnTo>
                  <a:cubicBezTo>
                    <a:pt x="1103" y="921"/>
                    <a:pt x="1103" y="873"/>
                    <a:pt x="1080" y="873"/>
                  </a:cubicBezTo>
                  <a:lnTo>
                    <a:pt x="949" y="873"/>
                  </a:lnTo>
                  <a:lnTo>
                    <a:pt x="56" y="4"/>
                  </a:lnTo>
                  <a:cubicBezTo>
                    <a:pt x="51" y="2"/>
                    <a:pt x="46" y="1"/>
                    <a:pt x="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3" name="Google Shape;3813;p32"/>
            <p:cNvSpPr/>
            <p:nvPr/>
          </p:nvSpPr>
          <p:spPr>
            <a:xfrm>
              <a:off x="6425960" y="2247981"/>
              <a:ext cx="4529" cy="388021"/>
            </a:xfrm>
            <a:custGeom>
              <a:avLst/>
              <a:gdLst/>
              <a:ahLst/>
              <a:cxnLst/>
              <a:rect l="l" t="t" r="r" b="b"/>
              <a:pathLst>
                <a:path w="49" h="4198" extrusionOk="0">
                  <a:moveTo>
                    <a:pt x="20" y="0"/>
                  </a:moveTo>
                  <a:cubicBezTo>
                    <a:pt x="10" y="0"/>
                    <a:pt x="1" y="6"/>
                    <a:pt x="1" y="18"/>
                  </a:cubicBezTo>
                  <a:lnTo>
                    <a:pt x="1" y="4173"/>
                  </a:lnTo>
                  <a:cubicBezTo>
                    <a:pt x="1" y="4185"/>
                    <a:pt x="13" y="4197"/>
                    <a:pt x="25" y="4197"/>
                  </a:cubicBezTo>
                  <a:cubicBezTo>
                    <a:pt x="37" y="4197"/>
                    <a:pt x="48" y="4185"/>
                    <a:pt x="48" y="4173"/>
                  </a:cubicBezTo>
                  <a:lnTo>
                    <a:pt x="48" y="18"/>
                  </a:lnTo>
                  <a:cubicBezTo>
                    <a:pt x="42" y="6"/>
                    <a:pt x="31" y="0"/>
                    <a:pt x="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4" name="Google Shape;3814;p32"/>
            <p:cNvSpPr/>
            <p:nvPr/>
          </p:nvSpPr>
          <p:spPr>
            <a:xfrm>
              <a:off x="6013261" y="3564738"/>
              <a:ext cx="92" cy="92"/>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5" name="Google Shape;3815;p32"/>
            <p:cNvSpPr/>
            <p:nvPr/>
          </p:nvSpPr>
          <p:spPr>
            <a:xfrm>
              <a:off x="4756582" y="2772336"/>
              <a:ext cx="493022" cy="1123672"/>
            </a:xfrm>
            <a:custGeom>
              <a:avLst/>
              <a:gdLst/>
              <a:ahLst/>
              <a:cxnLst/>
              <a:rect l="l" t="t" r="r" b="b"/>
              <a:pathLst>
                <a:path w="5334" h="12157" extrusionOk="0">
                  <a:moveTo>
                    <a:pt x="1357" y="465"/>
                  </a:moveTo>
                  <a:lnTo>
                    <a:pt x="1357" y="10097"/>
                  </a:lnTo>
                  <a:lnTo>
                    <a:pt x="48" y="10633"/>
                  </a:lnTo>
                  <a:lnTo>
                    <a:pt x="48" y="596"/>
                  </a:lnTo>
                  <a:lnTo>
                    <a:pt x="1357" y="465"/>
                  </a:lnTo>
                  <a:close/>
                  <a:moveTo>
                    <a:pt x="5334" y="1"/>
                  </a:moveTo>
                  <a:lnTo>
                    <a:pt x="24" y="560"/>
                  </a:lnTo>
                  <a:lnTo>
                    <a:pt x="0" y="560"/>
                  </a:lnTo>
                  <a:lnTo>
                    <a:pt x="0" y="10692"/>
                  </a:lnTo>
                  <a:lnTo>
                    <a:pt x="1405" y="10133"/>
                  </a:lnTo>
                  <a:lnTo>
                    <a:pt x="1405" y="465"/>
                  </a:lnTo>
                  <a:lnTo>
                    <a:pt x="5286" y="60"/>
                  </a:lnTo>
                  <a:lnTo>
                    <a:pt x="5286" y="12133"/>
                  </a:lnTo>
                  <a:cubicBezTo>
                    <a:pt x="5286" y="12145"/>
                    <a:pt x="5286" y="12157"/>
                    <a:pt x="5310" y="12157"/>
                  </a:cubicBezTo>
                  <a:cubicBezTo>
                    <a:pt x="5322" y="12157"/>
                    <a:pt x="5334" y="12145"/>
                    <a:pt x="5334" y="12133"/>
                  </a:cubicBezTo>
                  <a:lnTo>
                    <a:pt x="53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6" name="Google Shape;3816;p32"/>
            <p:cNvSpPr/>
            <p:nvPr/>
          </p:nvSpPr>
          <p:spPr>
            <a:xfrm>
              <a:off x="4882010" y="3705602"/>
              <a:ext cx="367594" cy="97976"/>
            </a:xfrm>
            <a:custGeom>
              <a:avLst/>
              <a:gdLst/>
              <a:ahLst/>
              <a:cxnLst/>
              <a:rect l="l" t="t" r="r" b="b"/>
              <a:pathLst>
                <a:path w="3977" h="1060" extrusionOk="0">
                  <a:moveTo>
                    <a:pt x="36" y="0"/>
                  </a:moveTo>
                  <a:cubicBezTo>
                    <a:pt x="12" y="0"/>
                    <a:pt x="0" y="0"/>
                    <a:pt x="0" y="12"/>
                  </a:cubicBezTo>
                  <a:cubicBezTo>
                    <a:pt x="0" y="24"/>
                    <a:pt x="0" y="48"/>
                    <a:pt x="24" y="48"/>
                  </a:cubicBezTo>
                  <a:lnTo>
                    <a:pt x="3941" y="1060"/>
                  </a:lnTo>
                  <a:lnTo>
                    <a:pt x="3953" y="1060"/>
                  </a:lnTo>
                  <a:cubicBezTo>
                    <a:pt x="3977" y="1060"/>
                    <a:pt x="3977" y="1012"/>
                    <a:pt x="3953" y="1012"/>
                  </a:cubicBezTo>
                  <a:lnTo>
                    <a:pt x="3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7" name="Google Shape;3817;p32"/>
            <p:cNvSpPr/>
            <p:nvPr/>
          </p:nvSpPr>
          <p:spPr>
            <a:xfrm>
              <a:off x="4922679" y="2899982"/>
              <a:ext cx="126722" cy="241150"/>
            </a:xfrm>
            <a:custGeom>
              <a:avLst/>
              <a:gdLst/>
              <a:ahLst/>
              <a:cxnLst/>
              <a:rect l="l" t="t" r="r" b="b"/>
              <a:pathLst>
                <a:path w="1371" h="2609" extrusionOk="0">
                  <a:moveTo>
                    <a:pt x="1322" y="48"/>
                  </a:moveTo>
                  <a:lnTo>
                    <a:pt x="1322" y="2561"/>
                  </a:lnTo>
                  <a:lnTo>
                    <a:pt x="48" y="2561"/>
                  </a:lnTo>
                  <a:lnTo>
                    <a:pt x="48" y="155"/>
                  </a:lnTo>
                  <a:lnTo>
                    <a:pt x="1322" y="48"/>
                  </a:lnTo>
                  <a:close/>
                  <a:moveTo>
                    <a:pt x="1370" y="1"/>
                  </a:moveTo>
                  <a:lnTo>
                    <a:pt x="1" y="108"/>
                  </a:lnTo>
                  <a:lnTo>
                    <a:pt x="1" y="2608"/>
                  </a:lnTo>
                  <a:lnTo>
                    <a:pt x="1370" y="2608"/>
                  </a:lnTo>
                  <a:lnTo>
                    <a:pt x="13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8" name="Google Shape;3818;p32"/>
            <p:cNvSpPr/>
            <p:nvPr/>
          </p:nvSpPr>
          <p:spPr>
            <a:xfrm>
              <a:off x="5071306" y="2887874"/>
              <a:ext cx="155190" cy="253258"/>
            </a:xfrm>
            <a:custGeom>
              <a:avLst/>
              <a:gdLst/>
              <a:ahLst/>
              <a:cxnLst/>
              <a:rect l="l" t="t" r="r" b="b"/>
              <a:pathLst>
                <a:path w="1679" h="2740" extrusionOk="0">
                  <a:moveTo>
                    <a:pt x="1631" y="48"/>
                  </a:moveTo>
                  <a:lnTo>
                    <a:pt x="1631" y="2692"/>
                  </a:lnTo>
                  <a:lnTo>
                    <a:pt x="48" y="2692"/>
                  </a:lnTo>
                  <a:lnTo>
                    <a:pt x="48" y="179"/>
                  </a:lnTo>
                  <a:lnTo>
                    <a:pt x="1631" y="48"/>
                  </a:lnTo>
                  <a:close/>
                  <a:moveTo>
                    <a:pt x="1679" y="1"/>
                  </a:moveTo>
                  <a:lnTo>
                    <a:pt x="0" y="132"/>
                  </a:lnTo>
                  <a:lnTo>
                    <a:pt x="0" y="2739"/>
                  </a:lnTo>
                  <a:lnTo>
                    <a:pt x="1679" y="2739"/>
                  </a:lnTo>
                  <a:lnTo>
                    <a:pt x="16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09" name="Google Shape;3819;p32"/>
            <p:cNvSpPr/>
            <p:nvPr/>
          </p:nvSpPr>
          <p:spPr>
            <a:xfrm>
              <a:off x="4922679" y="3166273"/>
              <a:ext cx="126722" cy="223496"/>
            </a:xfrm>
            <a:custGeom>
              <a:avLst/>
              <a:gdLst/>
              <a:ahLst/>
              <a:cxnLst/>
              <a:rect l="l" t="t" r="r" b="b"/>
              <a:pathLst>
                <a:path w="1371" h="2418" extrusionOk="0">
                  <a:moveTo>
                    <a:pt x="1322" y="49"/>
                  </a:moveTo>
                  <a:lnTo>
                    <a:pt x="1322" y="2370"/>
                  </a:lnTo>
                  <a:lnTo>
                    <a:pt x="48" y="2275"/>
                  </a:lnTo>
                  <a:lnTo>
                    <a:pt x="48" y="49"/>
                  </a:lnTo>
                  <a:close/>
                  <a:moveTo>
                    <a:pt x="1" y="1"/>
                  </a:moveTo>
                  <a:lnTo>
                    <a:pt x="1" y="2323"/>
                  </a:lnTo>
                  <a:lnTo>
                    <a:pt x="1370" y="2418"/>
                  </a:lnTo>
                  <a:lnTo>
                    <a:pt x="13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0" name="Google Shape;3820;p32"/>
            <p:cNvSpPr/>
            <p:nvPr/>
          </p:nvSpPr>
          <p:spPr>
            <a:xfrm>
              <a:off x="5071306" y="3166273"/>
              <a:ext cx="155190" cy="232369"/>
            </a:xfrm>
            <a:custGeom>
              <a:avLst/>
              <a:gdLst/>
              <a:ahLst/>
              <a:cxnLst/>
              <a:rect l="l" t="t" r="r" b="b"/>
              <a:pathLst>
                <a:path w="1679" h="2514" extrusionOk="0">
                  <a:moveTo>
                    <a:pt x="48" y="49"/>
                  </a:moveTo>
                  <a:lnTo>
                    <a:pt x="1631" y="84"/>
                  </a:lnTo>
                  <a:lnTo>
                    <a:pt x="1631" y="2454"/>
                  </a:lnTo>
                  <a:lnTo>
                    <a:pt x="48" y="2370"/>
                  </a:lnTo>
                  <a:lnTo>
                    <a:pt x="48" y="49"/>
                  </a:lnTo>
                  <a:close/>
                  <a:moveTo>
                    <a:pt x="0" y="1"/>
                  </a:moveTo>
                  <a:lnTo>
                    <a:pt x="0" y="2418"/>
                  </a:lnTo>
                  <a:lnTo>
                    <a:pt x="1679" y="2513"/>
                  </a:lnTo>
                  <a:lnTo>
                    <a:pt x="1679" y="37"/>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1" name="Google Shape;3821;p32"/>
            <p:cNvSpPr/>
            <p:nvPr/>
          </p:nvSpPr>
          <p:spPr>
            <a:xfrm>
              <a:off x="5532347" y="2772336"/>
              <a:ext cx="430447" cy="224605"/>
            </a:xfrm>
            <a:custGeom>
              <a:avLst/>
              <a:gdLst/>
              <a:ahLst/>
              <a:cxnLst/>
              <a:rect l="l" t="t" r="r" b="b"/>
              <a:pathLst>
                <a:path w="4657" h="2430" extrusionOk="0">
                  <a:moveTo>
                    <a:pt x="49" y="60"/>
                  </a:moveTo>
                  <a:lnTo>
                    <a:pt x="4609" y="632"/>
                  </a:lnTo>
                  <a:lnTo>
                    <a:pt x="4609" y="2382"/>
                  </a:lnTo>
                  <a:lnTo>
                    <a:pt x="49" y="2298"/>
                  </a:lnTo>
                  <a:lnTo>
                    <a:pt x="49" y="60"/>
                  </a:lnTo>
                  <a:close/>
                  <a:moveTo>
                    <a:pt x="1" y="1"/>
                  </a:moveTo>
                  <a:lnTo>
                    <a:pt x="1" y="2346"/>
                  </a:lnTo>
                  <a:lnTo>
                    <a:pt x="4632" y="2429"/>
                  </a:lnTo>
                  <a:lnTo>
                    <a:pt x="4656" y="2429"/>
                  </a:lnTo>
                  <a:lnTo>
                    <a:pt x="4656" y="584"/>
                  </a:lnTo>
                  <a:lnTo>
                    <a:pt x="3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2" name="Google Shape;3822;p32"/>
            <p:cNvSpPr/>
            <p:nvPr/>
          </p:nvSpPr>
          <p:spPr>
            <a:xfrm>
              <a:off x="5910940" y="2820215"/>
              <a:ext cx="4529" cy="175617"/>
            </a:xfrm>
            <a:custGeom>
              <a:avLst/>
              <a:gdLst/>
              <a:ahLst/>
              <a:cxnLst/>
              <a:rect l="l" t="t" r="r" b="b"/>
              <a:pathLst>
                <a:path w="49" h="1900" extrusionOk="0">
                  <a:moveTo>
                    <a:pt x="24" y="0"/>
                  </a:moveTo>
                  <a:cubicBezTo>
                    <a:pt x="13" y="0"/>
                    <a:pt x="1" y="6"/>
                    <a:pt x="1" y="18"/>
                  </a:cubicBezTo>
                  <a:lnTo>
                    <a:pt x="1" y="1876"/>
                  </a:lnTo>
                  <a:cubicBezTo>
                    <a:pt x="1" y="1888"/>
                    <a:pt x="13" y="1900"/>
                    <a:pt x="24" y="1900"/>
                  </a:cubicBezTo>
                  <a:cubicBezTo>
                    <a:pt x="36" y="1900"/>
                    <a:pt x="48" y="1888"/>
                    <a:pt x="48" y="1876"/>
                  </a:cubicBezTo>
                  <a:lnTo>
                    <a:pt x="48" y="18"/>
                  </a:lnTo>
                  <a:cubicBezTo>
                    <a:pt x="48" y="6"/>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3" name="Google Shape;3823;p32"/>
            <p:cNvSpPr/>
            <p:nvPr/>
          </p:nvSpPr>
          <p:spPr>
            <a:xfrm>
              <a:off x="5730517" y="2797385"/>
              <a:ext cx="4437" cy="195120"/>
            </a:xfrm>
            <a:custGeom>
              <a:avLst/>
              <a:gdLst/>
              <a:ahLst/>
              <a:cxnLst/>
              <a:rect l="l" t="t" r="r" b="b"/>
              <a:pathLst>
                <a:path w="48" h="2111" extrusionOk="0">
                  <a:moveTo>
                    <a:pt x="24" y="0"/>
                  </a:moveTo>
                  <a:cubicBezTo>
                    <a:pt x="12" y="0"/>
                    <a:pt x="0" y="9"/>
                    <a:pt x="0" y="27"/>
                  </a:cubicBezTo>
                  <a:lnTo>
                    <a:pt x="0" y="2087"/>
                  </a:lnTo>
                  <a:cubicBezTo>
                    <a:pt x="0" y="2099"/>
                    <a:pt x="12" y="2111"/>
                    <a:pt x="24" y="2111"/>
                  </a:cubicBezTo>
                  <a:cubicBezTo>
                    <a:pt x="36" y="2111"/>
                    <a:pt x="48" y="2099"/>
                    <a:pt x="48" y="2087"/>
                  </a:cubicBezTo>
                  <a:lnTo>
                    <a:pt x="48" y="27"/>
                  </a:lnTo>
                  <a:cubicBezTo>
                    <a:pt x="48" y="9"/>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4" name="Google Shape;3824;p32"/>
            <p:cNvSpPr/>
            <p:nvPr/>
          </p:nvSpPr>
          <p:spPr>
            <a:xfrm>
              <a:off x="5765733" y="2801821"/>
              <a:ext cx="4437" cy="190683"/>
            </a:xfrm>
            <a:custGeom>
              <a:avLst/>
              <a:gdLst/>
              <a:ahLst/>
              <a:cxnLst/>
              <a:rect l="l" t="t" r="r" b="b"/>
              <a:pathLst>
                <a:path w="48" h="2063" extrusionOk="0">
                  <a:moveTo>
                    <a:pt x="24" y="0"/>
                  </a:moveTo>
                  <a:cubicBezTo>
                    <a:pt x="12" y="0"/>
                    <a:pt x="0" y="9"/>
                    <a:pt x="0" y="27"/>
                  </a:cubicBezTo>
                  <a:lnTo>
                    <a:pt x="0" y="2039"/>
                  </a:lnTo>
                  <a:cubicBezTo>
                    <a:pt x="0" y="2051"/>
                    <a:pt x="12" y="2063"/>
                    <a:pt x="24" y="2063"/>
                  </a:cubicBezTo>
                  <a:cubicBezTo>
                    <a:pt x="36" y="2063"/>
                    <a:pt x="48" y="2051"/>
                    <a:pt x="48" y="2039"/>
                  </a:cubicBezTo>
                  <a:lnTo>
                    <a:pt x="48" y="27"/>
                  </a:lnTo>
                  <a:cubicBezTo>
                    <a:pt x="48" y="9"/>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5" name="Google Shape;3825;p32"/>
            <p:cNvSpPr/>
            <p:nvPr/>
          </p:nvSpPr>
          <p:spPr>
            <a:xfrm>
              <a:off x="5706300" y="2797385"/>
              <a:ext cx="4437" cy="195120"/>
            </a:xfrm>
            <a:custGeom>
              <a:avLst/>
              <a:gdLst/>
              <a:ahLst/>
              <a:cxnLst/>
              <a:rect l="l" t="t" r="r" b="b"/>
              <a:pathLst>
                <a:path w="48" h="2111" extrusionOk="0">
                  <a:moveTo>
                    <a:pt x="19" y="0"/>
                  </a:moveTo>
                  <a:cubicBezTo>
                    <a:pt x="9" y="0"/>
                    <a:pt x="0" y="9"/>
                    <a:pt x="0" y="27"/>
                  </a:cubicBezTo>
                  <a:lnTo>
                    <a:pt x="0" y="2087"/>
                  </a:lnTo>
                  <a:cubicBezTo>
                    <a:pt x="0" y="2099"/>
                    <a:pt x="0" y="2111"/>
                    <a:pt x="24" y="2111"/>
                  </a:cubicBezTo>
                  <a:cubicBezTo>
                    <a:pt x="36" y="2111"/>
                    <a:pt x="48" y="2099"/>
                    <a:pt x="48" y="2087"/>
                  </a:cubicBezTo>
                  <a:lnTo>
                    <a:pt x="48" y="27"/>
                  </a:lnTo>
                  <a:cubicBezTo>
                    <a:pt x="42" y="9"/>
                    <a:pt x="30"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6" name="Google Shape;3826;p32"/>
            <p:cNvSpPr/>
            <p:nvPr/>
          </p:nvSpPr>
          <p:spPr>
            <a:xfrm>
              <a:off x="6341295" y="2873547"/>
              <a:ext cx="159627" cy="133284"/>
            </a:xfrm>
            <a:custGeom>
              <a:avLst/>
              <a:gdLst/>
              <a:ahLst/>
              <a:cxnLst/>
              <a:rect l="l" t="t" r="r" b="b"/>
              <a:pathLst>
                <a:path w="1727" h="1442" extrusionOk="0">
                  <a:moveTo>
                    <a:pt x="48" y="49"/>
                  </a:moveTo>
                  <a:lnTo>
                    <a:pt x="1679" y="275"/>
                  </a:lnTo>
                  <a:lnTo>
                    <a:pt x="1679" y="1394"/>
                  </a:lnTo>
                  <a:lnTo>
                    <a:pt x="48" y="1358"/>
                  </a:lnTo>
                  <a:lnTo>
                    <a:pt x="48" y="49"/>
                  </a:lnTo>
                  <a:close/>
                  <a:moveTo>
                    <a:pt x="0" y="1"/>
                  </a:moveTo>
                  <a:lnTo>
                    <a:pt x="0" y="1406"/>
                  </a:lnTo>
                  <a:lnTo>
                    <a:pt x="1703" y="1442"/>
                  </a:lnTo>
                  <a:lnTo>
                    <a:pt x="1726" y="1442"/>
                  </a:lnTo>
                  <a:lnTo>
                    <a:pt x="1726" y="239"/>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7" name="Google Shape;3827;p32"/>
            <p:cNvSpPr/>
            <p:nvPr/>
          </p:nvSpPr>
          <p:spPr>
            <a:xfrm>
              <a:off x="6472175" y="2892033"/>
              <a:ext cx="4529" cy="113689"/>
            </a:xfrm>
            <a:custGeom>
              <a:avLst/>
              <a:gdLst/>
              <a:ahLst/>
              <a:cxnLst/>
              <a:rect l="l" t="t" r="r" b="b"/>
              <a:pathLst>
                <a:path w="49" h="1230" extrusionOk="0">
                  <a:moveTo>
                    <a:pt x="29" y="0"/>
                  </a:moveTo>
                  <a:cubicBezTo>
                    <a:pt x="19" y="0"/>
                    <a:pt x="7" y="9"/>
                    <a:pt x="1" y="27"/>
                  </a:cubicBezTo>
                  <a:lnTo>
                    <a:pt x="1" y="1206"/>
                  </a:lnTo>
                  <a:cubicBezTo>
                    <a:pt x="1" y="1218"/>
                    <a:pt x="13" y="1230"/>
                    <a:pt x="25" y="1230"/>
                  </a:cubicBezTo>
                  <a:cubicBezTo>
                    <a:pt x="48" y="1230"/>
                    <a:pt x="48" y="1218"/>
                    <a:pt x="48" y="1206"/>
                  </a:cubicBezTo>
                  <a:lnTo>
                    <a:pt x="48" y="27"/>
                  </a:lnTo>
                  <a:cubicBezTo>
                    <a:pt x="48" y="9"/>
                    <a:pt x="40" y="0"/>
                    <a:pt x="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8" name="Google Shape;3828;p32"/>
            <p:cNvSpPr/>
            <p:nvPr/>
          </p:nvSpPr>
          <p:spPr>
            <a:xfrm>
              <a:off x="6419398" y="2884361"/>
              <a:ext cx="4437" cy="120251"/>
            </a:xfrm>
            <a:custGeom>
              <a:avLst/>
              <a:gdLst/>
              <a:ahLst/>
              <a:cxnLst/>
              <a:rect l="l" t="t" r="r" b="b"/>
              <a:pathLst>
                <a:path w="48" h="1301" extrusionOk="0">
                  <a:moveTo>
                    <a:pt x="20" y="0"/>
                  </a:moveTo>
                  <a:cubicBezTo>
                    <a:pt x="9" y="0"/>
                    <a:pt x="0" y="9"/>
                    <a:pt x="0" y="27"/>
                  </a:cubicBezTo>
                  <a:lnTo>
                    <a:pt x="0" y="1277"/>
                  </a:lnTo>
                  <a:cubicBezTo>
                    <a:pt x="0" y="1289"/>
                    <a:pt x="12" y="1301"/>
                    <a:pt x="24" y="1301"/>
                  </a:cubicBezTo>
                  <a:cubicBezTo>
                    <a:pt x="36" y="1301"/>
                    <a:pt x="48" y="1289"/>
                    <a:pt x="48" y="1277"/>
                  </a:cubicBezTo>
                  <a:lnTo>
                    <a:pt x="48" y="27"/>
                  </a:lnTo>
                  <a:cubicBezTo>
                    <a:pt x="42" y="9"/>
                    <a:pt x="30" y="0"/>
                    <a:pt x="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19" name="Google Shape;3829;p32"/>
            <p:cNvSpPr/>
            <p:nvPr/>
          </p:nvSpPr>
          <p:spPr>
            <a:xfrm>
              <a:off x="6397400" y="2882975"/>
              <a:ext cx="5546" cy="121638"/>
            </a:xfrm>
            <a:custGeom>
              <a:avLst/>
              <a:gdLst/>
              <a:ahLst/>
              <a:cxnLst/>
              <a:rect l="l" t="t" r="r" b="b"/>
              <a:pathLst>
                <a:path w="60" h="1316" extrusionOk="0">
                  <a:moveTo>
                    <a:pt x="29" y="0"/>
                  </a:moveTo>
                  <a:cubicBezTo>
                    <a:pt x="18" y="0"/>
                    <a:pt x="6" y="6"/>
                    <a:pt x="0" y="18"/>
                  </a:cubicBezTo>
                  <a:lnTo>
                    <a:pt x="0" y="1292"/>
                  </a:lnTo>
                  <a:cubicBezTo>
                    <a:pt x="0" y="1304"/>
                    <a:pt x="12" y="1316"/>
                    <a:pt x="24" y="1316"/>
                  </a:cubicBezTo>
                  <a:cubicBezTo>
                    <a:pt x="48" y="1316"/>
                    <a:pt x="60" y="1304"/>
                    <a:pt x="48" y="1292"/>
                  </a:cubicBezTo>
                  <a:lnTo>
                    <a:pt x="48" y="18"/>
                  </a:lnTo>
                  <a:cubicBezTo>
                    <a:pt x="48" y="6"/>
                    <a:pt x="39" y="0"/>
                    <a:pt x="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0" name="Google Shape;3830;p32"/>
            <p:cNvSpPr/>
            <p:nvPr/>
          </p:nvSpPr>
          <p:spPr>
            <a:xfrm>
              <a:off x="6384737" y="2878815"/>
              <a:ext cx="4991" cy="125797"/>
            </a:xfrm>
            <a:custGeom>
              <a:avLst/>
              <a:gdLst/>
              <a:ahLst/>
              <a:cxnLst/>
              <a:rect l="l" t="t" r="r" b="b"/>
              <a:pathLst>
                <a:path w="54" h="1361" extrusionOk="0">
                  <a:moveTo>
                    <a:pt x="26" y="0"/>
                  </a:moveTo>
                  <a:cubicBezTo>
                    <a:pt x="12" y="0"/>
                    <a:pt x="0" y="9"/>
                    <a:pt x="6" y="27"/>
                  </a:cubicBezTo>
                  <a:lnTo>
                    <a:pt x="6" y="1337"/>
                  </a:lnTo>
                  <a:cubicBezTo>
                    <a:pt x="6" y="1349"/>
                    <a:pt x="6" y="1361"/>
                    <a:pt x="30" y="1361"/>
                  </a:cubicBezTo>
                  <a:cubicBezTo>
                    <a:pt x="42" y="1361"/>
                    <a:pt x="54" y="1349"/>
                    <a:pt x="54" y="1337"/>
                  </a:cubicBezTo>
                  <a:lnTo>
                    <a:pt x="54" y="27"/>
                  </a:lnTo>
                  <a:cubicBezTo>
                    <a:pt x="54" y="9"/>
                    <a:pt x="39" y="0"/>
                    <a:pt x="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1" name="Google Shape;3831;p32"/>
            <p:cNvSpPr/>
            <p:nvPr/>
          </p:nvSpPr>
          <p:spPr>
            <a:xfrm>
              <a:off x="3192759" y="2518431"/>
              <a:ext cx="3067105" cy="1865145"/>
            </a:xfrm>
            <a:custGeom>
              <a:avLst/>
              <a:gdLst/>
              <a:ahLst/>
              <a:cxnLst/>
              <a:rect l="l" t="t" r="r" b="b"/>
              <a:pathLst>
                <a:path w="33183" h="20179" extrusionOk="0">
                  <a:moveTo>
                    <a:pt x="48" y="0"/>
                  </a:moveTo>
                  <a:cubicBezTo>
                    <a:pt x="24" y="0"/>
                    <a:pt x="0" y="15"/>
                    <a:pt x="0" y="45"/>
                  </a:cubicBezTo>
                  <a:lnTo>
                    <a:pt x="0" y="10260"/>
                  </a:lnTo>
                  <a:lnTo>
                    <a:pt x="22432" y="20166"/>
                  </a:lnTo>
                  <a:lnTo>
                    <a:pt x="22455" y="20178"/>
                  </a:lnTo>
                  <a:lnTo>
                    <a:pt x="33088" y="11618"/>
                  </a:lnTo>
                  <a:lnTo>
                    <a:pt x="33183" y="11546"/>
                  </a:lnTo>
                  <a:lnTo>
                    <a:pt x="30528" y="11272"/>
                  </a:lnTo>
                  <a:lnTo>
                    <a:pt x="30504" y="11272"/>
                  </a:lnTo>
                  <a:lnTo>
                    <a:pt x="23825" y="15190"/>
                  </a:lnTo>
                  <a:lnTo>
                    <a:pt x="23825" y="724"/>
                  </a:lnTo>
                  <a:lnTo>
                    <a:pt x="12966" y="2188"/>
                  </a:lnTo>
                  <a:lnTo>
                    <a:pt x="12930" y="2188"/>
                  </a:lnTo>
                  <a:lnTo>
                    <a:pt x="12930" y="12320"/>
                  </a:lnTo>
                  <a:cubicBezTo>
                    <a:pt x="12924" y="12356"/>
                    <a:pt x="12948" y="12374"/>
                    <a:pt x="12974" y="12374"/>
                  </a:cubicBezTo>
                  <a:cubicBezTo>
                    <a:pt x="12999" y="12374"/>
                    <a:pt x="13026" y="12356"/>
                    <a:pt x="13026" y="12320"/>
                  </a:cubicBezTo>
                  <a:lnTo>
                    <a:pt x="13026" y="2271"/>
                  </a:lnTo>
                  <a:lnTo>
                    <a:pt x="23729" y="843"/>
                  </a:lnTo>
                  <a:lnTo>
                    <a:pt x="23729" y="15356"/>
                  </a:lnTo>
                  <a:lnTo>
                    <a:pt x="30528" y="11368"/>
                  </a:lnTo>
                  <a:lnTo>
                    <a:pt x="32945" y="11618"/>
                  </a:lnTo>
                  <a:lnTo>
                    <a:pt x="22444" y="20059"/>
                  </a:lnTo>
                  <a:lnTo>
                    <a:pt x="95" y="10201"/>
                  </a:lnTo>
                  <a:lnTo>
                    <a:pt x="95" y="45"/>
                  </a:lnTo>
                  <a:cubicBezTo>
                    <a:pt x="95" y="15"/>
                    <a:pt x="72"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2" name="Google Shape;3832;p32"/>
            <p:cNvSpPr/>
            <p:nvPr/>
          </p:nvSpPr>
          <p:spPr>
            <a:xfrm>
              <a:off x="6244428" y="1544773"/>
              <a:ext cx="8873" cy="1227655"/>
            </a:xfrm>
            <a:custGeom>
              <a:avLst/>
              <a:gdLst/>
              <a:ahLst/>
              <a:cxnLst/>
              <a:rect l="l" t="t" r="r" b="b"/>
              <a:pathLst>
                <a:path w="96" h="13282" extrusionOk="0">
                  <a:moveTo>
                    <a:pt x="48" y="0"/>
                  </a:moveTo>
                  <a:cubicBezTo>
                    <a:pt x="24" y="0"/>
                    <a:pt x="0" y="18"/>
                    <a:pt x="0" y="54"/>
                  </a:cubicBezTo>
                  <a:lnTo>
                    <a:pt x="0" y="13234"/>
                  </a:lnTo>
                  <a:cubicBezTo>
                    <a:pt x="0" y="13258"/>
                    <a:pt x="24" y="13282"/>
                    <a:pt x="48" y="13282"/>
                  </a:cubicBezTo>
                  <a:cubicBezTo>
                    <a:pt x="72" y="13282"/>
                    <a:pt x="96" y="13258"/>
                    <a:pt x="96" y="13234"/>
                  </a:cubicBezTo>
                  <a:lnTo>
                    <a:pt x="96" y="54"/>
                  </a:lnTo>
                  <a:cubicBezTo>
                    <a:pt x="96" y="18"/>
                    <a:pt x="72"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3" name="Google Shape;3833;p32"/>
            <p:cNvSpPr/>
            <p:nvPr/>
          </p:nvSpPr>
          <p:spPr>
            <a:xfrm>
              <a:off x="4200801" y="2164054"/>
              <a:ext cx="564655" cy="1598854"/>
            </a:xfrm>
            <a:custGeom>
              <a:avLst/>
              <a:gdLst/>
              <a:ahLst/>
              <a:cxnLst/>
              <a:rect l="l" t="t" r="r" b="b"/>
              <a:pathLst>
                <a:path w="6109" h="17298" extrusionOk="0">
                  <a:moveTo>
                    <a:pt x="48" y="0"/>
                  </a:moveTo>
                  <a:cubicBezTo>
                    <a:pt x="24" y="0"/>
                    <a:pt x="0" y="15"/>
                    <a:pt x="0" y="45"/>
                  </a:cubicBezTo>
                  <a:lnTo>
                    <a:pt x="0" y="8713"/>
                  </a:lnTo>
                  <a:lnTo>
                    <a:pt x="727" y="8713"/>
                  </a:lnTo>
                  <a:lnTo>
                    <a:pt x="727" y="16547"/>
                  </a:lnTo>
                  <a:lnTo>
                    <a:pt x="2072" y="16214"/>
                  </a:lnTo>
                  <a:lnTo>
                    <a:pt x="6025" y="17285"/>
                  </a:lnTo>
                  <a:cubicBezTo>
                    <a:pt x="6037" y="17285"/>
                    <a:pt x="6037" y="17297"/>
                    <a:pt x="6037" y="17297"/>
                  </a:cubicBezTo>
                  <a:lnTo>
                    <a:pt x="6049" y="17297"/>
                  </a:lnTo>
                  <a:cubicBezTo>
                    <a:pt x="6096" y="17285"/>
                    <a:pt x="6108" y="17214"/>
                    <a:pt x="6061" y="17202"/>
                  </a:cubicBezTo>
                  <a:lnTo>
                    <a:pt x="2084" y="16118"/>
                  </a:lnTo>
                  <a:lnTo>
                    <a:pt x="2072" y="16107"/>
                  </a:lnTo>
                  <a:lnTo>
                    <a:pt x="822" y="16428"/>
                  </a:lnTo>
                  <a:lnTo>
                    <a:pt x="822" y="8618"/>
                  </a:lnTo>
                  <a:lnTo>
                    <a:pt x="96" y="8618"/>
                  </a:lnTo>
                  <a:lnTo>
                    <a:pt x="96" y="45"/>
                  </a:lnTo>
                  <a:cubicBezTo>
                    <a:pt x="96" y="15"/>
                    <a:pt x="72"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4" name="Google Shape;3834;p32"/>
            <p:cNvSpPr/>
            <p:nvPr/>
          </p:nvSpPr>
          <p:spPr>
            <a:xfrm>
              <a:off x="3259863" y="2974850"/>
              <a:ext cx="1019133" cy="717627"/>
            </a:xfrm>
            <a:custGeom>
              <a:avLst/>
              <a:gdLst/>
              <a:ahLst/>
              <a:cxnLst/>
              <a:rect l="l" t="t" r="r" b="b"/>
              <a:pathLst>
                <a:path w="11026" h="7764" extrusionOk="0">
                  <a:moveTo>
                    <a:pt x="2727" y="96"/>
                  </a:moveTo>
                  <a:lnTo>
                    <a:pt x="2787" y="5156"/>
                  </a:lnTo>
                  <a:lnTo>
                    <a:pt x="96" y="5537"/>
                  </a:lnTo>
                  <a:lnTo>
                    <a:pt x="96" y="167"/>
                  </a:lnTo>
                  <a:lnTo>
                    <a:pt x="2727" y="96"/>
                  </a:lnTo>
                  <a:close/>
                  <a:moveTo>
                    <a:pt x="2822" y="0"/>
                  </a:moveTo>
                  <a:lnTo>
                    <a:pt x="1" y="84"/>
                  </a:lnTo>
                  <a:lnTo>
                    <a:pt x="1" y="5644"/>
                  </a:lnTo>
                  <a:lnTo>
                    <a:pt x="2822" y="5239"/>
                  </a:lnTo>
                  <a:lnTo>
                    <a:pt x="10942" y="7763"/>
                  </a:lnTo>
                  <a:lnTo>
                    <a:pt x="10954" y="7763"/>
                  </a:lnTo>
                  <a:cubicBezTo>
                    <a:pt x="11014" y="7763"/>
                    <a:pt x="11026" y="7680"/>
                    <a:pt x="10966" y="7668"/>
                  </a:cubicBezTo>
                  <a:lnTo>
                    <a:pt x="2870" y="5156"/>
                  </a:lnTo>
                  <a:lnTo>
                    <a:pt x="2822" y="48"/>
                  </a:lnTo>
                  <a:lnTo>
                    <a:pt x="282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5" name="Google Shape;3835;p32"/>
            <p:cNvSpPr/>
            <p:nvPr/>
          </p:nvSpPr>
          <p:spPr>
            <a:xfrm>
              <a:off x="3192759" y="3459368"/>
              <a:ext cx="2078936" cy="1170718"/>
            </a:xfrm>
            <a:custGeom>
              <a:avLst/>
              <a:gdLst/>
              <a:ahLst/>
              <a:cxnLst/>
              <a:rect l="l" t="t" r="r" b="b"/>
              <a:pathLst>
                <a:path w="22492" h="12666" extrusionOk="0">
                  <a:moveTo>
                    <a:pt x="48" y="0"/>
                  </a:moveTo>
                  <a:cubicBezTo>
                    <a:pt x="24" y="0"/>
                    <a:pt x="0" y="15"/>
                    <a:pt x="0" y="45"/>
                  </a:cubicBezTo>
                  <a:lnTo>
                    <a:pt x="0" y="1235"/>
                  </a:lnTo>
                  <a:lnTo>
                    <a:pt x="22420" y="12630"/>
                  </a:lnTo>
                  <a:lnTo>
                    <a:pt x="22491" y="12665"/>
                  </a:lnTo>
                  <a:lnTo>
                    <a:pt x="22491" y="9939"/>
                  </a:lnTo>
                  <a:cubicBezTo>
                    <a:pt x="22491" y="9909"/>
                    <a:pt x="22470" y="9894"/>
                    <a:pt x="22448" y="9894"/>
                  </a:cubicBezTo>
                  <a:cubicBezTo>
                    <a:pt x="22426" y="9894"/>
                    <a:pt x="22402" y="9909"/>
                    <a:pt x="22396" y="9939"/>
                  </a:cubicBezTo>
                  <a:lnTo>
                    <a:pt x="22396" y="12510"/>
                  </a:lnTo>
                  <a:lnTo>
                    <a:pt x="95" y="1176"/>
                  </a:lnTo>
                  <a:lnTo>
                    <a:pt x="95" y="45"/>
                  </a:lnTo>
                  <a:cubicBezTo>
                    <a:pt x="95" y="15"/>
                    <a:pt x="72"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6" name="Google Shape;3836;p32"/>
            <p:cNvSpPr/>
            <p:nvPr/>
          </p:nvSpPr>
          <p:spPr>
            <a:xfrm>
              <a:off x="3190079" y="1598105"/>
              <a:ext cx="3410944" cy="3029763"/>
            </a:xfrm>
            <a:custGeom>
              <a:avLst/>
              <a:gdLst/>
              <a:ahLst/>
              <a:cxnLst/>
              <a:rect l="l" t="t" r="r" b="b"/>
              <a:pathLst>
                <a:path w="36903" h="32779" extrusionOk="0">
                  <a:moveTo>
                    <a:pt x="33117" y="1"/>
                  </a:moveTo>
                  <a:lnTo>
                    <a:pt x="20568" y="4501"/>
                  </a:lnTo>
                  <a:lnTo>
                    <a:pt x="20544" y="4513"/>
                  </a:lnTo>
                  <a:lnTo>
                    <a:pt x="20544" y="8776"/>
                  </a:lnTo>
                  <a:lnTo>
                    <a:pt x="10995" y="6120"/>
                  </a:lnTo>
                  <a:lnTo>
                    <a:pt x="10983" y="6120"/>
                  </a:lnTo>
                  <a:lnTo>
                    <a:pt x="53" y="10228"/>
                  </a:lnTo>
                  <a:cubicBezTo>
                    <a:pt x="1" y="10249"/>
                    <a:pt x="22" y="10316"/>
                    <a:pt x="68" y="10316"/>
                  </a:cubicBezTo>
                  <a:cubicBezTo>
                    <a:pt x="74" y="10316"/>
                    <a:pt x="81" y="10314"/>
                    <a:pt x="89" y="10311"/>
                  </a:cubicBezTo>
                  <a:lnTo>
                    <a:pt x="10983" y="6216"/>
                  </a:lnTo>
                  <a:lnTo>
                    <a:pt x="20639" y="8906"/>
                  </a:lnTo>
                  <a:lnTo>
                    <a:pt x="20639" y="4585"/>
                  </a:lnTo>
                  <a:lnTo>
                    <a:pt x="33069" y="120"/>
                  </a:lnTo>
                  <a:lnTo>
                    <a:pt x="36808" y="6787"/>
                  </a:lnTo>
                  <a:lnTo>
                    <a:pt x="36808" y="19182"/>
                  </a:lnTo>
                  <a:lnTo>
                    <a:pt x="22449" y="32695"/>
                  </a:lnTo>
                  <a:cubicBezTo>
                    <a:pt x="22413" y="32719"/>
                    <a:pt x="22437" y="32778"/>
                    <a:pt x="22473" y="32778"/>
                  </a:cubicBezTo>
                  <a:cubicBezTo>
                    <a:pt x="22484" y="32778"/>
                    <a:pt x="22496" y="32767"/>
                    <a:pt x="22508" y="32767"/>
                  </a:cubicBezTo>
                  <a:lnTo>
                    <a:pt x="36891" y="19241"/>
                  </a:lnTo>
                  <a:lnTo>
                    <a:pt x="36903" y="19229"/>
                  </a:lnTo>
                  <a:lnTo>
                    <a:pt x="36903" y="6763"/>
                  </a:lnTo>
                  <a:lnTo>
                    <a:pt x="331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7" name="Google Shape;3837;p32"/>
            <p:cNvSpPr/>
            <p:nvPr/>
          </p:nvSpPr>
          <p:spPr>
            <a:xfrm>
              <a:off x="5088313" y="2410565"/>
              <a:ext cx="9428" cy="224328"/>
            </a:xfrm>
            <a:custGeom>
              <a:avLst/>
              <a:gdLst/>
              <a:ahLst/>
              <a:cxnLst/>
              <a:rect l="l" t="t" r="r" b="b"/>
              <a:pathLst>
                <a:path w="102" h="2427" extrusionOk="0">
                  <a:moveTo>
                    <a:pt x="50" y="0"/>
                  </a:moveTo>
                  <a:cubicBezTo>
                    <a:pt x="25" y="0"/>
                    <a:pt x="1" y="15"/>
                    <a:pt x="7" y="45"/>
                  </a:cubicBezTo>
                  <a:lnTo>
                    <a:pt x="7" y="2379"/>
                  </a:lnTo>
                  <a:cubicBezTo>
                    <a:pt x="7" y="2402"/>
                    <a:pt x="19" y="2426"/>
                    <a:pt x="54" y="2426"/>
                  </a:cubicBezTo>
                  <a:cubicBezTo>
                    <a:pt x="78" y="2426"/>
                    <a:pt x="102" y="2402"/>
                    <a:pt x="102" y="2379"/>
                  </a:cubicBezTo>
                  <a:lnTo>
                    <a:pt x="102" y="45"/>
                  </a:lnTo>
                  <a:cubicBezTo>
                    <a:pt x="102" y="15"/>
                    <a:pt x="75" y="0"/>
                    <a:pt x="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8" name="Google Shape;3838;p32"/>
            <p:cNvSpPr/>
            <p:nvPr/>
          </p:nvSpPr>
          <p:spPr>
            <a:xfrm>
              <a:off x="6244428" y="2763833"/>
              <a:ext cx="8873" cy="829559"/>
            </a:xfrm>
            <a:custGeom>
              <a:avLst/>
              <a:gdLst/>
              <a:ahLst/>
              <a:cxnLst/>
              <a:rect l="l" t="t" r="r" b="b"/>
              <a:pathLst>
                <a:path w="96" h="8975" extrusionOk="0">
                  <a:moveTo>
                    <a:pt x="48" y="0"/>
                  </a:moveTo>
                  <a:cubicBezTo>
                    <a:pt x="24" y="0"/>
                    <a:pt x="0" y="15"/>
                    <a:pt x="0" y="45"/>
                  </a:cubicBezTo>
                  <a:lnTo>
                    <a:pt x="0" y="8927"/>
                  </a:lnTo>
                  <a:cubicBezTo>
                    <a:pt x="0" y="8951"/>
                    <a:pt x="24" y="8975"/>
                    <a:pt x="48" y="8975"/>
                  </a:cubicBezTo>
                  <a:cubicBezTo>
                    <a:pt x="72" y="8975"/>
                    <a:pt x="96" y="8951"/>
                    <a:pt x="96" y="8927"/>
                  </a:cubicBezTo>
                  <a:lnTo>
                    <a:pt x="96" y="45"/>
                  </a:lnTo>
                  <a:cubicBezTo>
                    <a:pt x="96" y="15"/>
                    <a:pt x="72" y="0"/>
                    <a:pt x="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29" name="Google Shape;3839;p32"/>
            <p:cNvSpPr/>
            <p:nvPr/>
          </p:nvSpPr>
          <p:spPr>
            <a:xfrm>
              <a:off x="5384182" y="2586274"/>
              <a:ext cx="633608" cy="982901"/>
            </a:xfrm>
            <a:custGeom>
              <a:avLst/>
              <a:gdLst/>
              <a:ahLst/>
              <a:cxnLst/>
              <a:rect l="l" t="t" r="r" b="b"/>
              <a:pathLst>
                <a:path w="6855" h="10634" extrusionOk="0">
                  <a:moveTo>
                    <a:pt x="70" y="0"/>
                  </a:moveTo>
                  <a:cubicBezTo>
                    <a:pt x="18" y="0"/>
                    <a:pt x="1" y="85"/>
                    <a:pt x="68" y="97"/>
                  </a:cubicBezTo>
                  <a:lnTo>
                    <a:pt x="6724" y="1466"/>
                  </a:lnTo>
                  <a:lnTo>
                    <a:pt x="6759" y="10586"/>
                  </a:lnTo>
                  <a:cubicBezTo>
                    <a:pt x="6759" y="10610"/>
                    <a:pt x="6783" y="10634"/>
                    <a:pt x="6807" y="10634"/>
                  </a:cubicBezTo>
                  <a:cubicBezTo>
                    <a:pt x="6831" y="10634"/>
                    <a:pt x="6855" y="10610"/>
                    <a:pt x="6855" y="10586"/>
                  </a:cubicBezTo>
                  <a:lnTo>
                    <a:pt x="6819" y="1430"/>
                  </a:lnTo>
                  <a:lnTo>
                    <a:pt x="6819" y="1394"/>
                  </a:lnTo>
                  <a:lnTo>
                    <a:pt x="80" y="1"/>
                  </a:lnTo>
                  <a:cubicBezTo>
                    <a:pt x="76" y="1"/>
                    <a:pt x="73" y="0"/>
                    <a:pt x="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0" name="Google Shape;3840;p32"/>
            <p:cNvSpPr/>
            <p:nvPr/>
          </p:nvSpPr>
          <p:spPr>
            <a:xfrm>
              <a:off x="4397769" y="2355292"/>
              <a:ext cx="627415" cy="359922"/>
            </a:xfrm>
            <a:custGeom>
              <a:avLst/>
              <a:gdLst/>
              <a:ahLst/>
              <a:cxnLst/>
              <a:rect l="l" t="t" r="r" b="b"/>
              <a:pathLst>
                <a:path w="6788" h="3894" extrusionOk="0">
                  <a:moveTo>
                    <a:pt x="48" y="60"/>
                  </a:moveTo>
                  <a:lnTo>
                    <a:pt x="6740" y="1786"/>
                  </a:lnTo>
                  <a:lnTo>
                    <a:pt x="6740" y="3834"/>
                  </a:lnTo>
                  <a:lnTo>
                    <a:pt x="48" y="2524"/>
                  </a:lnTo>
                  <a:lnTo>
                    <a:pt x="48" y="60"/>
                  </a:lnTo>
                  <a:close/>
                  <a:moveTo>
                    <a:pt x="1" y="0"/>
                  </a:moveTo>
                  <a:lnTo>
                    <a:pt x="1" y="2572"/>
                  </a:lnTo>
                  <a:lnTo>
                    <a:pt x="6751" y="3893"/>
                  </a:lnTo>
                  <a:lnTo>
                    <a:pt x="6787" y="3893"/>
                  </a:lnTo>
                  <a:lnTo>
                    <a:pt x="6787" y="175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1" name="Google Shape;3841;p32"/>
            <p:cNvSpPr/>
            <p:nvPr/>
          </p:nvSpPr>
          <p:spPr>
            <a:xfrm>
              <a:off x="4970003" y="2515935"/>
              <a:ext cx="56290" cy="189389"/>
            </a:xfrm>
            <a:custGeom>
              <a:avLst/>
              <a:gdLst/>
              <a:ahLst/>
              <a:cxnLst/>
              <a:rect l="l" t="t" r="r" b="b"/>
              <a:pathLst>
                <a:path w="609" h="2049" extrusionOk="0">
                  <a:moveTo>
                    <a:pt x="560" y="0"/>
                  </a:moveTo>
                  <a:lnTo>
                    <a:pt x="1" y="143"/>
                  </a:lnTo>
                  <a:lnTo>
                    <a:pt x="25" y="2024"/>
                  </a:lnTo>
                  <a:cubicBezTo>
                    <a:pt x="25" y="2036"/>
                    <a:pt x="37" y="2048"/>
                    <a:pt x="48" y="2048"/>
                  </a:cubicBezTo>
                  <a:cubicBezTo>
                    <a:pt x="72" y="2048"/>
                    <a:pt x="72" y="2036"/>
                    <a:pt x="72" y="2024"/>
                  </a:cubicBezTo>
                  <a:lnTo>
                    <a:pt x="48" y="179"/>
                  </a:lnTo>
                  <a:lnTo>
                    <a:pt x="572" y="48"/>
                  </a:lnTo>
                  <a:cubicBezTo>
                    <a:pt x="608" y="48"/>
                    <a:pt x="596" y="0"/>
                    <a:pt x="5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2" name="Google Shape;3842;p32"/>
            <p:cNvSpPr/>
            <p:nvPr/>
          </p:nvSpPr>
          <p:spPr>
            <a:xfrm>
              <a:off x="4397030" y="2386995"/>
              <a:ext cx="578612" cy="146594"/>
            </a:xfrm>
            <a:custGeom>
              <a:avLst/>
              <a:gdLst/>
              <a:ahLst/>
              <a:cxnLst/>
              <a:rect l="l" t="t" r="r" b="b"/>
              <a:pathLst>
                <a:path w="6260" h="1586" extrusionOk="0">
                  <a:moveTo>
                    <a:pt x="33" y="0"/>
                  </a:moveTo>
                  <a:cubicBezTo>
                    <a:pt x="7" y="0"/>
                    <a:pt x="1" y="38"/>
                    <a:pt x="32" y="38"/>
                  </a:cubicBezTo>
                  <a:lnTo>
                    <a:pt x="6224" y="1586"/>
                  </a:lnTo>
                  <a:cubicBezTo>
                    <a:pt x="6259" y="1586"/>
                    <a:pt x="6259" y="1538"/>
                    <a:pt x="6236" y="1538"/>
                  </a:cubicBezTo>
                  <a:lnTo>
                    <a:pt x="44" y="2"/>
                  </a:lnTo>
                  <a:cubicBezTo>
                    <a:pt x="40" y="1"/>
                    <a:pt x="37" y="0"/>
                    <a:pt x="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3" name="Google Shape;3843;p32"/>
            <p:cNvSpPr/>
            <p:nvPr/>
          </p:nvSpPr>
          <p:spPr>
            <a:xfrm>
              <a:off x="4397030" y="2403540"/>
              <a:ext cx="559849" cy="298456"/>
            </a:xfrm>
            <a:custGeom>
              <a:avLst/>
              <a:gdLst/>
              <a:ahLst/>
              <a:cxnLst/>
              <a:rect l="l" t="t" r="r" b="b"/>
              <a:pathLst>
                <a:path w="6057" h="3229" extrusionOk="0">
                  <a:moveTo>
                    <a:pt x="33" y="0"/>
                  </a:moveTo>
                  <a:cubicBezTo>
                    <a:pt x="7" y="0"/>
                    <a:pt x="1" y="38"/>
                    <a:pt x="32" y="38"/>
                  </a:cubicBezTo>
                  <a:lnTo>
                    <a:pt x="6009" y="1514"/>
                  </a:lnTo>
                  <a:lnTo>
                    <a:pt x="6009" y="3205"/>
                  </a:lnTo>
                  <a:cubicBezTo>
                    <a:pt x="6009" y="3217"/>
                    <a:pt x="6021" y="3229"/>
                    <a:pt x="6033" y="3229"/>
                  </a:cubicBezTo>
                  <a:cubicBezTo>
                    <a:pt x="6057" y="3229"/>
                    <a:pt x="6057" y="3217"/>
                    <a:pt x="6057" y="3205"/>
                  </a:cubicBezTo>
                  <a:lnTo>
                    <a:pt x="6057" y="1478"/>
                  </a:lnTo>
                  <a:lnTo>
                    <a:pt x="44" y="2"/>
                  </a:lnTo>
                  <a:cubicBezTo>
                    <a:pt x="40" y="1"/>
                    <a:pt x="37" y="0"/>
                    <a:pt x="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4" name="Google Shape;3844;p32"/>
            <p:cNvSpPr/>
            <p:nvPr/>
          </p:nvSpPr>
          <p:spPr>
            <a:xfrm>
              <a:off x="4939224" y="2540152"/>
              <a:ext cx="18763" cy="158517"/>
            </a:xfrm>
            <a:custGeom>
              <a:avLst/>
              <a:gdLst/>
              <a:ahLst/>
              <a:cxnLst/>
              <a:rect l="l" t="t" r="r" b="b"/>
              <a:pathLst>
                <a:path w="203" h="1715" extrusionOk="0">
                  <a:moveTo>
                    <a:pt x="0" y="0"/>
                  </a:moveTo>
                  <a:lnTo>
                    <a:pt x="0" y="1691"/>
                  </a:lnTo>
                  <a:cubicBezTo>
                    <a:pt x="0" y="1703"/>
                    <a:pt x="12" y="1715"/>
                    <a:pt x="24" y="1715"/>
                  </a:cubicBezTo>
                  <a:cubicBezTo>
                    <a:pt x="36" y="1715"/>
                    <a:pt x="48" y="1703"/>
                    <a:pt x="48" y="1691"/>
                  </a:cubicBezTo>
                  <a:lnTo>
                    <a:pt x="48" y="48"/>
                  </a:lnTo>
                  <a:lnTo>
                    <a:pt x="167" y="48"/>
                  </a:lnTo>
                  <a:cubicBezTo>
                    <a:pt x="203" y="36"/>
                    <a:pt x="203"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5" name="Google Shape;3845;p32"/>
            <p:cNvSpPr/>
            <p:nvPr/>
          </p:nvSpPr>
          <p:spPr>
            <a:xfrm>
              <a:off x="4823686" y="2507986"/>
              <a:ext cx="4437" cy="168685"/>
            </a:xfrm>
            <a:custGeom>
              <a:avLst/>
              <a:gdLst/>
              <a:ahLst/>
              <a:cxnLst/>
              <a:rect l="l" t="t" r="r" b="b"/>
              <a:pathLst>
                <a:path w="48" h="1825" extrusionOk="0">
                  <a:moveTo>
                    <a:pt x="24" y="0"/>
                  </a:moveTo>
                  <a:cubicBezTo>
                    <a:pt x="12" y="0"/>
                    <a:pt x="0" y="9"/>
                    <a:pt x="0" y="27"/>
                  </a:cubicBezTo>
                  <a:lnTo>
                    <a:pt x="0" y="1801"/>
                  </a:lnTo>
                  <a:cubicBezTo>
                    <a:pt x="0" y="1813"/>
                    <a:pt x="12" y="1825"/>
                    <a:pt x="24" y="1825"/>
                  </a:cubicBezTo>
                  <a:cubicBezTo>
                    <a:pt x="36" y="1825"/>
                    <a:pt x="48" y="1813"/>
                    <a:pt x="48" y="1801"/>
                  </a:cubicBezTo>
                  <a:lnTo>
                    <a:pt x="48" y="27"/>
                  </a:lnTo>
                  <a:cubicBezTo>
                    <a:pt x="48" y="9"/>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6" name="Google Shape;3846;p32"/>
            <p:cNvSpPr/>
            <p:nvPr/>
          </p:nvSpPr>
          <p:spPr>
            <a:xfrm>
              <a:off x="4803814" y="2503272"/>
              <a:ext cx="4529" cy="167945"/>
            </a:xfrm>
            <a:custGeom>
              <a:avLst/>
              <a:gdLst/>
              <a:ahLst/>
              <a:cxnLst/>
              <a:rect l="l" t="t" r="r" b="b"/>
              <a:pathLst>
                <a:path w="49" h="1817" extrusionOk="0">
                  <a:moveTo>
                    <a:pt x="29" y="0"/>
                  </a:moveTo>
                  <a:cubicBezTo>
                    <a:pt x="19" y="0"/>
                    <a:pt x="7" y="6"/>
                    <a:pt x="1" y="18"/>
                  </a:cubicBezTo>
                  <a:lnTo>
                    <a:pt x="1" y="1792"/>
                  </a:lnTo>
                  <a:cubicBezTo>
                    <a:pt x="1" y="1804"/>
                    <a:pt x="13" y="1816"/>
                    <a:pt x="25" y="1816"/>
                  </a:cubicBezTo>
                  <a:cubicBezTo>
                    <a:pt x="49" y="1816"/>
                    <a:pt x="49" y="1804"/>
                    <a:pt x="49" y="1792"/>
                  </a:cubicBezTo>
                  <a:lnTo>
                    <a:pt x="49" y="18"/>
                  </a:lnTo>
                  <a:cubicBezTo>
                    <a:pt x="49" y="6"/>
                    <a:pt x="40" y="0"/>
                    <a:pt x="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7" name="Google Shape;3847;p32"/>
            <p:cNvSpPr/>
            <p:nvPr/>
          </p:nvSpPr>
          <p:spPr>
            <a:xfrm>
              <a:off x="4790689" y="2503272"/>
              <a:ext cx="4437" cy="166836"/>
            </a:xfrm>
            <a:custGeom>
              <a:avLst/>
              <a:gdLst/>
              <a:ahLst/>
              <a:cxnLst/>
              <a:rect l="l" t="t" r="r" b="b"/>
              <a:pathLst>
                <a:path w="48" h="1805" extrusionOk="0">
                  <a:moveTo>
                    <a:pt x="28" y="0"/>
                  </a:moveTo>
                  <a:cubicBezTo>
                    <a:pt x="18" y="0"/>
                    <a:pt x="6" y="6"/>
                    <a:pt x="0" y="18"/>
                  </a:cubicBezTo>
                  <a:lnTo>
                    <a:pt x="0" y="1780"/>
                  </a:lnTo>
                  <a:cubicBezTo>
                    <a:pt x="0" y="1804"/>
                    <a:pt x="12" y="1804"/>
                    <a:pt x="24" y="1804"/>
                  </a:cubicBezTo>
                  <a:cubicBezTo>
                    <a:pt x="36" y="1804"/>
                    <a:pt x="48" y="1804"/>
                    <a:pt x="48" y="1780"/>
                  </a:cubicBezTo>
                  <a:lnTo>
                    <a:pt x="48" y="18"/>
                  </a:lnTo>
                  <a:cubicBezTo>
                    <a:pt x="48" y="6"/>
                    <a:pt x="39"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8" name="Google Shape;3848;p32"/>
            <p:cNvSpPr/>
            <p:nvPr/>
          </p:nvSpPr>
          <p:spPr>
            <a:xfrm>
              <a:off x="4609619" y="2457335"/>
              <a:ext cx="5084" cy="177558"/>
            </a:xfrm>
            <a:custGeom>
              <a:avLst/>
              <a:gdLst/>
              <a:ahLst/>
              <a:cxnLst/>
              <a:rect l="l" t="t" r="r" b="b"/>
              <a:pathLst>
                <a:path w="55" h="1921" extrusionOk="0">
                  <a:moveTo>
                    <a:pt x="26" y="0"/>
                  </a:moveTo>
                  <a:cubicBezTo>
                    <a:pt x="12" y="0"/>
                    <a:pt x="1" y="9"/>
                    <a:pt x="6" y="27"/>
                  </a:cubicBezTo>
                  <a:lnTo>
                    <a:pt x="6" y="1896"/>
                  </a:lnTo>
                  <a:cubicBezTo>
                    <a:pt x="6" y="1908"/>
                    <a:pt x="18" y="1920"/>
                    <a:pt x="30" y="1920"/>
                  </a:cubicBezTo>
                  <a:cubicBezTo>
                    <a:pt x="42" y="1920"/>
                    <a:pt x="54" y="1908"/>
                    <a:pt x="54" y="1896"/>
                  </a:cubicBezTo>
                  <a:lnTo>
                    <a:pt x="54" y="27"/>
                  </a:lnTo>
                  <a:cubicBezTo>
                    <a:pt x="54" y="9"/>
                    <a:pt x="39" y="0"/>
                    <a:pt x="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39" name="Google Shape;3849;p32"/>
            <p:cNvSpPr/>
            <p:nvPr/>
          </p:nvSpPr>
          <p:spPr>
            <a:xfrm>
              <a:off x="4583738" y="2448554"/>
              <a:ext cx="4529" cy="180793"/>
            </a:xfrm>
            <a:custGeom>
              <a:avLst/>
              <a:gdLst/>
              <a:ahLst/>
              <a:cxnLst/>
              <a:rect l="l" t="t" r="r" b="b"/>
              <a:pathLst>
                <a:path w="49" h="1956" extrusionOk="0">
                  <a:moveTo>
                    <a:pt x="20" y="0"/>
                  </a:moveTo>
                  <a:cubicBezTo>
                    <a:pt x="10" y="0"/>
                    <a:pt x="1" y="9"/>
                    <a:pt x="1" y="27"/>
                  </a:cubicBezTo>
                  <a:lnTo>
                    <a:pt x="1" y="1932"/>
                  </a:lnTo>
                  <a:cubicBezTo>
                    <a:pt x="1" y="1944"/>
                    <a:pt x="1" y="1956"/>
                    <a:pt x="25" y="1956"/>
                  </a:cubicBezTo>
                  <a:cubicBezTo>
                    <a:pt x="36" y="1956"/>
                    <a:pt x="48" y="1944"/>
                    <a:pt x="48" y="1932"/>
                  </a:cubicBezTo>
                  <a:lnTo>
                    <a:pt x="48" y="27"/>
                  </a:lnTo>
                  <a:cubicBezTo>
                    <a:pt x="42" y="9"/>
                    <a:pt x="30" y="0"/>
                    <a:pt x="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0" name="Google Shape;3850;p32"/>
            <p:cNvSpPr/>
            <p:nvPr/>
          </p:nvSpPr>
          <p:spPr>
            <a:xfrm>
              <a:off x="4567286" y="2444949"/>
              <a:ext cx="4437" cy="181163"/>
            </a:xfrm>
            <a:custGeom>
              <a:avLst/>
              <a:gdLst/>
              <a:ahLst/>
              <a:cxnLst/>
              <a:rect l="l" t="t" r="r" b="b"/>
              <a:pathLst>
                <a:path w="48" h="1960" extrusionOk="0">
                  <a:moveTo>
                    <a:pt x="28" y="0"/>
                  </a:moveTo>
                  <a:cubicBezTo>
                    <a:pt x="18" y="0"/>
                    <a:pt x="6" y="6"/>
                    <a:pt x="0" y="18"/>
                  </a:cubicBezTo>
                  <a:lnTo>
                    <a:pt x="0" y="1935"/>
                  </a:lnTo>
                  <a:cubicBezTo>
                    <a:pt x="0" y="1947"/>
                    <a:pt x="12" y="1959"/>
                    <a:pt x="24" y="1959"/>
                  </a:cubicBezTo>
                  <a:cubicBezTo>
                    <a:pt x="36" y="1959"/>
                    <a:pt x="48" y="1947"/>
                    <a:pt x="48" y="1935"/>
                  </a:cubicBezTo>
                  <a:lnTo>
                    <a:pt x="48" y="18"/>
                  </a:lnTo>
                  <a:cubicBezTo>
                    <a:pt x="48" y="6"/>
                    <a:pt x="39"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1" name="Google Shape;3851;p32"/>
            <p:cNvSpPr/>
            <p:nvPr/>
          </p:nvSpPr>
          <p:spPr>
            <a:xfrm>
              <a:off x="3510811" y="2960524"/>
              <a:ext cx="699972" cy="23200"/>
            </a:xfrm>
            <a:custGeom>
              <a:avLst/>
              <a:gdLst/>
              <a:ahLst/>
              <a:cxnLst/>
              <a:rect l="l" t="t" r="r" b="b"/>
              <a:pathLst>
                <a:path w="7573" h="251" extrusionOk="0">
                  <a:moveTo>
                    <a:pt x="7513" y="1"/>
                  </a:moveTo>
                  <a:lnTo>
                    <a:pt x="60" y="155"/>
                  </a:lnTo>
                  <a:cubicBezTo>
                    <a:pt x="0" y="155"/>
                    <a:pt x="0" y="251"/>
                    <a:pt x="60" y="251"/>
                  </a:cubicBezTo>
                  <a:lnTo>
                    <a:pt x="7513" y="96"/>
                  </a:lnTo>
                  <a:cubicBezTo>
                    <a:pt x="7573" y="96"/>
                    <a:pt x="7573" y="12"/>
                    <a:pt x="7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2" name="Google Shape;3852;p32"/>
            <p:cNvSpPr/>
            <p:nvPr/>
          </p:nvSpPr>
          <p:spPr>
            <a:xfrm>
              <a:off x="4020285" y="2400120"/>
              <a:ext cx="4529" cy="376745"/>
            </a:xfrm>
            <a:custGeom>
              <a:avLst/>
              <a:gdLst/>
              <a:ahLst/>
              <a:cxnLst/>
              <a:rect l="l" t="t" r="r" b="b"/>
              <a:pathLst>
                <a:path w="49" h="4076" extrusionOk="0">
                  <a:moveTo>
                    <a:pt x="25" y="0"/>
                  </a:moveTo>
                  <a:cubicBezTo>
                    <a:pt x="13" y="0"/>
                    <a:pt x="1" y="9"/>
                    <a:pt x="1" y="27"/>
                  </a:cubicBezTo>
                  <a:lnTo>
                    <a:pt x="1" y="4051"/>
                  </a:lnTo>
                  <a:cubicBezTo>
                    <a:pt x="1" y="4063"/>
                    <a:pt x="13" y="4075"/>
                    <a:pt x="25" y="4075"/>
                  </a:cubicBezTo>
                  <a:cubicBezTo>
                    <a:pt x="36" y="4075"/>
                    <a:pt x="48" y="4063"/>
                    <a:pt x="48" y="4051"/>
                  </a:cubicBezTo>
                  <a:lnTo>
                    <a:pt x="48" y="27"/>
                  </a:lnTo>
                  <a:cubicBezTo>
                    <a:pt x="48" y="9"/>
                    <a:pt x="36"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3" name="Google Shape;3853;p32"/>
            <p:cNvSpPr/>
            <p:nvPr/>
          </p:nvSpPr>
          <p:spPr>
            <a:xfrm>
              <a:off x="3744104" y="2499113"/>
              <a:ext cx="4991" cy="314077"/>
            </a:xfrm>
            <a:custGeom>
              <a:avLst/>
              <a:gdLst/>
              <a:ahLst/>
              <a:cxnLst/>
              <a:rect l="l" t="t" r="r" b="b"/>
              <a:pathLst>
                <a:path w="54" h="3398" extrusionOk="0">
                  <a:moveTo>
                    <a:pt x="29" y="1"/>
                  </a:moveTo>
                  <a:cubicBezTo>
                    <a:pt x="15" y="1"/>
                    <a:pt x="0" y="10"/>
                    <a:pt x="0" y="28"/>
                  </a:cubicBezTo>
                  <a:lnTo>
                    <a:pt x="0" y="3373"/>
                  </a:lnTo>
                  <a:cubicBezTo>
                    <a:pt x="0" y="3397"/>
                    <a:pt x="12" y="3397"/>
                    <a:pt x="24" y="3397"/>
                  </a:cubicBezTo>
                  <a:cubicBezTo>
                    <a:pt x="48" y="3397"/>
                    <a:pt x="48" y="3397"/>
                    <a:pt x="48" y="3373"/>
                  </a:cubicBezTo>
                  <a:lnTo>
                    <a:pt x="48" y="28"/>
                  </a:lnTo>
                  <a:cubicBezTo>
                    <a:pt x="54" y="10"/>
                    <a:pt x="42" y="1"/>
                    <a:pt x="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4" name="Google Shape;3854;p32"/>
            <p:cNvSpPr/>
            <p:nvPr/>
          </p:nvSpPr>
          <p:spPr>
            <a:xfrm>
              <a:off x="3576806" y="2558545"/>
              <a:ext cx="4529" cy="277752"/>
            </a:xfrm>
            <a:custGeom>
              <a:avLst/>
              <a:gdLst/>
              <a:ahLst/>
              <a:cxnLst/>
              <a:rect l="l" t="t" r="r" b="b"/>
              <a:pathLst>
                <a:path w="49" h="3005" extrusionOk="0">
                  <a:moveTo>
                    <a:pt x="24" y="1"/>
                  </a:moveTo>
                  <a:cubicBezTo>
                    <a:pt x="12" y="1"/>
                    <a:pt x="1" y="10"/>
                    <a:pt x="1" y="28"/>
                  </a:cubicBezTo>
                  <a:lnTo>
                    <a:pt x="1" y="2980"/>
                  </a:lnTo>
                  <a:cubicBezTo>
                    <a:pt x="1" y="2992"/>
                    <a:pt x="12" y="3004"/>
                    <a:pt x="24" y="3004"/>
                  </a:cubicBezTo>
                  <a:cubicBezTo>
                    <a:pt x="36" y="3004"/>
                    <a:pt x="48" y="2992"/>
                    <a:pt x="48" y="2980"/>
                  </a:cubicBezTo>
                  <a:lnTo>
                    <a:pt x="48" y="28"/>
                  </a:lnTo>
                  <a:cubicBezTo>
                    <a:pt x="48" y="10"/>
                    <a:pt x="36" y="1"/>
                    <a:pt x="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5" name="Google Shape;3855;p32"/>
            <p:cNvSpPr/>
            <p:nvPr/>
          </p:nvSpPr>
          <p:spPr>
            <a:xfrm>
              <a:off x="3354512" y="2638867"/>
              <a:ext cx="4529" cy="233755"/>
            </a:xfrm>
            <a:custGeom>
              <a:avLst/>
              <a:gdLst/>
              <a:ahLst/>
              <a:cxnLst/>
              <a:rect l="l" t="t" r="r" b="b"/>
              <a:pathLst>
                <a:path w="49" h="2529" extrusionOk="0">
                  <a:moveTo>
                    <a:pt x="24" y="1"/>
                  </a:moveTo>
                  <a:cubicBezTo>
                    <a:pt x="12" y="1"/>
                    <a:pt x="0" y="10"/>
                    <a:pt x="0" y="28"/>
                  </a:cubicBezTo>
                  <a:lnTo>
                    <a:pt x="0" y="2504"/>
                  </a:lnTo>
                  <a:cubicBezTo>
                    <a:pt x="0" y="2516"/>
                    <a:pt x="12" y="2528"/>
                    <a:pt x="24" y="2528"/>
                  </a:cubicBezTo>
                  <a:cubicBezTo>
                    <a:pt x="36" y="2528"/>
                    <a:pt x="48" y="2516"/>
                    <a:pt x="48" y="2504"/>
                  </a:cubicBezTo>
                  <a:lnTo>
                    <a:pt x="48" y="28"/>
                  </a:lnTo>
                  <a:cubicBezTo>
                    <a:pt x="48" y="10"/>
                    <a:pt x="36" y="1"/>
                    <a:pt x="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6" name="Google Shape;3856;p32"/>
            <p:cNvSpPr/>
            <p:nvPr/>
          </p:nvSpPr>
          <p:spPr>
            <a:xfrm>
              <a:off x="3354512" y="2639144"/>
              <a:ext cx="37527" cy="222387"/>
            </a:xfrm>
            <a:custGeom>
              <a:avLst/>
              <a:gdLst/>
              <a:ahLst/>
              <a:cxnLst/>
              <a:rect l="l" t="t" r="r" b="b"/>
              <a:pathLst>
                <a:path w="406" h="2406" extrusionOk="0">
                  <a:moveTo>
                    <a:pt x="24" y="1"/>
                  </a:moveTo>
                  <a:cubicBezTo>
                    <a:pt x="12" y="1"/>
                    <a:pt x="0" y="13"/>
                    <a:pt x="0" y="25"/>
                  </a:cubicBezTo>
                  <a:cubicBezTo>
                    <a:pt x="0" y="37"/>
                    <a:pt x="12" y="49"/>
                    <a:pt x="24" y="49"/>
                  </a:cubicBezTo>
                  <a:lnTo>
                    <a:pt x="358" y="96"/>
                  </a:lnTo>
                  <a:lnTo>
                    <a:pt x="358" y="2382"/>
                  </a:lnTo>
                  <a:cubicBezTo>
                    <a:pt x="358" y="2394"/>
                    <a:pt x="370" y="2406"/>
                    <a:pt x="381" y="2406"/>
                  </a:cubicBezTo>
                  <a:cubicBezTo>
                    <a:pt x="393" y="2406"/>
                    <a:pt x="405" y="2394"/>
                    <a:pt x="405" y="2382"/>
                  </a:cubicBezTo>
                  <a:lnTo>
                    <a:pt x="405" y="49"/>
                  </a:lnTo>
                  <a:lnTo>
                    <a:pt x="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7" name="Google Shape;3857;p32"/>
            <p:cNvSpPr/>
            <p:nvPr/>
          </p:nvSpPr>
          <p:spPr>
            <a:xfrm>
              <a:off x="3386400" y="2582855"/>
              <a:ext cx="195767" cy="65256"/>
            </a:xfrm>
            <a:custGeom>
              <a:avLst/>
              <a:gdLst/>
              <a:ahLst/>
              <a:cxnLst/>
              <a:rect l="l" t="t" r="r" b="b"/>
              <a:pathLst>
                <a:path w="2118" h="706" extrusionOk="0">
                  <a:moveTo>
                    <a:pt x="2092" y="1"/>
                  </a:moveTo>
                  <a:cubicBezTo>
                    <a:pt x="2089" y="1"/>
                    <a:pt x="2087" y="1"/>
                    <a:pt x="2084" y="3"/>
                  </a:cubicBezTo>
                  <a:lnTo>
                    <a:pt x="36" y="658"/>
                  </a:lnTo>
                  <a:cubicBezTo>
                    <a:pt x="1" y="669"/>
                    <a:pt x="13" y="705"/>
                    <a:pt x="36" y="705"/>
                  </a:cubicBezTo>
                  <a:lnTo>
                    <a:pt x="48" y="705"/>
                  </a:lnTo>
                  <a:lnTo>
                    <a:pt x="2096" y="50"/>
                  </a:lnTo>
                  <a:cubicBezTo>
                    <a:pt x="2117" y="40"/>
                    <a:pt x="2110" y="1"/>
                    <a:pt x="20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8" name="Google Shape;3858;p32"/>
            <p:cNvSpPr/>
            <p:nvPr/>
          </p:nvSpPr>
          <p:spPr>
            <a:xfrm>
              <a:off x="3744104" y="2499390"/>
              <a:ext cx="49635" cy="307145"/>
            </a:xfrm>
            <a:custGeom>
              <a:avLst/>
              <a:gdLst/>
              <a:ahLst/>
              <a:cxnLst/>
              <a:rect l="l" t="t" r="r" b="b"/>
              <a:pathLst>
                <a:path w="537" h="3323" extrusionOk="0">
                  <a:moveTo>
                    <a:pt x="36" y="1"/>
                  </a:moveTo>
                  <a:cubicBezTo>
                    <a:pt x="24" y="1"/>
                    <a:pt x="12" y="1"/>
                    <a:pt x="0" y="25"/>
                  </a:cubicBezTo>
                  <a:cubicBezTo>
                    <a:pt x="0" y="37"/>
                    <a:pt x="12" y="48"/>
                    <a:pt x="24" y="48"/>
                  </a:cubicBezTo>
                  <a:lnTo>
                    <a:pt x="488" y="96"/>
                  </a:lnTo>
                  <a:lnTo>
                    <a:pt x="488" y="3299"/>
                  </a:lnTo>
                  <a:cubicBezTo>
                    <a:pt x="488" y="3311"/>
                    <a:pt x="500" y="3323"/>
                    <a:pt x="512" y="3323"/>
                  </a:cubicBezTo>
                  <a:cubicBezTo>
                    <a:pt x="524" y="3323"/>
                    <a:pt x="536" y="3311"/>
                    <a:pt x="536" y="3299"/>
                  </a:cubicBezTo>
                  <a:lnTo>
                    <a:pt x="536" y="60"/>
                  </a:lnTo>
                  <a:lnTo>
                    <a:pt x="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49" name="Google Shape;3859;p32"/>
            <p:cNvSpPr/>
            <p:nvPr/>
          </p:nvSpPr>
          <p:spPr>
            <a:xfrm>
              <a:off x="3788101" y="2425446"/>
              <a:ext cx="237453" cy="83926"/>
            </a:xfrm>
            <a:custGeom>
              <a:avLst/>
              <a:gdLst/>
              <a:ahLst/>
              <a:cxnLst/>
              <a:rect l="l" t="t" r="r" b="b"/>
              <a:pathLst>
                <a:path w="2569" h="908" extrusionOk="0">
                  <a:moveTo>
                    <a:pt x="2538" y="1"/>
                  </a:moveTo>
                  <a:cubicBezTo>
                    <a:pt x="2534" y="1"/>
                    <a:pt x="2530" y="1"/>
                    <a:pt x="2525" y="3"/>
                  </a:cubicBezTo>
                  <a:lnTo>
                    <a:pt x="24" y="860"/>
                  </a:lnTo>
                  <a:cubicBezTo>
                    <a:pt x="1" y="872"/>
                    <a:pt x="12" y="908"/>
                    <a:pt x="36" y="908"/>
                  </a:cubicBezTo>
                  <a:lnTo>
                    <a:pt x="48" y="908"/>
                  </a:lnTo>
                  <a:lnTo>
                    <a:pt x="2548" y="39"/>
                  </a:lnTo>
                  <a:cubicBezTo>
                    <a:pt x="2569" y="29"/>
                    <a:pt x="2563" y="1"/>
                    <a:pt x="2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0" name="Google Shape;3860;p32"/>
            <p:cNvSpPr/>
            <p:nvPr/>
          </p:nvSpPr>
          <p:spPr>
            <a:xfrm>
              <a:off x="3803536" y="2439958"/>
              <a:ext cx="221277" cy="365468"/>
            </a:xfrm>
            <a:custGeom>
              <a:avLst/>
              <a:gdLst/>
              <a:ahLst/>
              <a:cxnLst/>
              <a:rect l="l" t="t" r="r" b="b"/>
              <a:pathLst>
                <a:path w="2394" h="3954" extrusionOk="0">
                  <a:moveTo>
                    <a:pt x="2358" y="1"/>
                  </a:moveTo>
                  <a:lnTo>
                    <a:pt x="12" y="799"/>
                  </a:lnTo>
                  <a:lnTo>
                    <a:pt x="0" y="799"/>
                  </a:lnTo>
                  <a:lnTo>
                    <a:pt x="0" y="3930"/>
                  </a:lnTo>
                  <a:cubicBezTo>
                    <a:pt x="0" y="3942"/>
                    <a:pt x="12" y="3954"/>
                    <a:pt x="24" y="3954"/>
                  </a:cubicBezTo>
                  <a:cubicBezTo>
                    <a:pt x="36" y="3954"/>
                    <a:pt x="48" y="3942"/>
                    <a:pt x="48" y="3930"/>
                  </a:cubicBezTo>
                  <a:lnTo>
                    <a:pt x="48" y="834"/>
                  </a:lnTo>
                  <a:lnTo>
                    <a:pt x="2381" y="49"/>
                  </a:lnTo>
                  <a:cubicBezTo>
                    <a:pt x="2393" y="49"/>
                    <a:pt x="2393" y="37"/>
                    <a:pt x="2393" y="25"/>
                  </a:cubicBezTo>
                  <a:cubicBezTo>
                    <a:pt x="2393" y="13"/>
                    <a:pt x="2370" y="1"/>
                    <a:pt x="2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1" name="Google Shape;3861;p32"/>
            <p:cNvSpPr/>
            <p:nvPr/>
          </p:nvSpPr>
          <p:spPr>
            <a:xfrm>
              <a:off x="3926746" y="2471661"/>
              <a:ext cx="4529" cy="317312"/>
            </a:xfrm>
            <a:custGeom>
              <a:avLst/>
              <a:gdLst/>
              <a:ahLst/>
              <a:cxnLst/>
              <a:rect l="l" t="t" r="r" b="b"/>
              <a:pathLst>
                <a:path w="49" h="3433" extrusionOk="0">
                  <a:moveTo>
                    <a:pt x="25" y="0"/>
                  </a:moveTo>
                  <a:cubicBezTo>
                    <a:pt x="13" y="0"/>
                    <a:pt x="1" y="9"/>
                    <a:pt x="1" y="27"/>
                  </a:cubicBezTo>
                  <a:lnTo>
                    <a:pt x="1" y="3408"/>
                  </a:lnTo>
                  <a:cubicBezTo>
                    <a:pt x="1" y="3420"/>
                    <a:pt x="13" y="3432"/>
                    <a:pt x="25" y="3432"/>
                  </a:cubicBezTo>
                  <a:cubicBezTo>
                    <a:pt x="36" y="3432"/>
                    <a:pt x="48" y="3420"/>
                    <a:pt x="48" y="3408"/>
                  </a:cubicBezTo>
                  <a:lnTo>
                    <a:pt x="48" y="27"/>
                  </a:lnTo>
                  <a:cubicBezTo>
                    <a:pt x="48" y="9"/>
                    <a:pt x="36" y="0"/>
                    <a:pt x="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2" name="Google Shape;3862;p32"/>
            <p:cNvSpPr/>
            <p:nvPr/>
          </p:nvSpPr>
          <p:spPr>
            <a:xfrm>
              <a:off x="3944400" y="2464174"/>
              <a:ext cx="17654" cy="322581"/>
            </a:xfrm>
            <a:custGeom>
              <a:avLst/>
              <a:gdLst/>
              <a:ahLst/>
              <a:cxnLst/>
              <a:rect l="l" t="t" r="r" b="b"/>
              <a:pathLst>
                <a:path w="191" h="3490" extrusionOk="0">
                  <a:moveTo>
                    <a:pt x="0" y="1"/>
                  </a:moveTo>
                  <a:lnTo>
                    <a:pt x="0" y="3466"/>
                  </a:lnTo>
                  <a:cubicBezTo>
                    <a:pt x="0" y="3477"/>
                    <a:pt x="12" y="3489"/>
                    <a:pt x="24" y="3489"/>
                  </a:cubicBezTo>
                  <a:cubicBezTo>
                    <a:pt x="36" y="3489"/>
                    <a:pt x="48" y="3477"/>
                    <a:pt x="48" y="3466"/>
                  </a:cubicBezTo>
                  <a:lnTo>
                    <a:pt x="48" y="84"/>
                  </a:lnTo>
                  <a:lnTo>
                    <a:pt x="143" y="120"/>
                  </a:lnTo>
                  <a:lnTo>
                    <a:pt x="143" y="3442"/>
                  </a:lnTo>
                  <a:cubicBezTo>
                    <a:pt x="143" y="3460"/>
                    <a:pt x="155" y="3469"/>
                    <a:pt x="167" y="3469"/>
                  </a:cubicBezTo>
                  <a:cubicBezTo>
                    <a:pt x="179" y="3469"/>
                    <a:pt x="191" y="3460"/>
                    <a:pt x="191" y="3442"/>
                  </a:cubicBezTo>
                  <a:lnTo>
                    <a:pt x="191" y="96"/>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3" name="Google Shape;3863;p32"/>
            <p:cNvSpPr/>
            <p:nvPr/>
          </p:nvSpPr>
          <p:spPr>
            <a:xfrm>
              <a:off x="3802705" y="2513532"/>
              <a:ext cx="15159" cy="290785"/>
            </a:xfrm>
            <a:custGeom>
              <a:avLst/>
              <a:gdLst/>
              <a:ahLst/>
              <a:cxnLst/>
              <a:rect l="l" t="t" r="r" b="b"/>
              <a:pathLst>
                <a:path w="164" h="3146" extrusionOk="0">
                  <a:moveTo>
                    <a:pt x="31" y="0"/>
                  </a:moveTo>
                  <a:cubicBezTo>
                    <a:pt x="7" y="0"/>
                    <a:pt x="1" y="28"/>
                    <a:pt x="21" y="38"/>
                  </a:cubicBezTo>
                  <a:lnTo>
                    <a:pt x="116" y="86"/>
                  </a:lnTo>
                  <a:lnTo>
                    <a:pt x="116" y="3122"/>
                  </a:lnTo>
                  <a:cubicBezTo>
                    <a:pt x="116" y="3134"/>
                    <a:pt x="128" y="3146"/>
                    <a:pt x="140" y="3146"/>
                  </a:cubicBezTo>
                  <a:cubicBezTo>
                    <a:pt x="152" y="3146"/>
                    <a:pt x="164" y="3134"/>
                    <a:pt x="164" y="3122"/>
                  </a:cubicBezTo>
                  <a:lnTo>
                    <a:pt x="164" y="50"/>
                  </a:lnTo>
                  <a:lnTo>
                    <a:pt x="45" y="3"/>
                  </a:lnTo>
                  <a:cubicBezTo>
                    <a:pt x="40" y="1"/>
                    <a:pt x="35" y="0"/>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4" name="Google Shape;3864;p32"/>
            <p:cNvSpPr/>
            <p:nvPr/>
          </p:nvSpPr>
          <p:spPr>
            <a:xfrm>
              <a:off x="3812317" y="2480535"/>
              <a:ext cx="119789" cy="40946"/>
            </a:xfrm>
            <a:custGeom>
              <a:avLst/>
              <a:gdLst/>
              <a:ahLst/>
              <a:cxnLst/>
              <a:rect l="l" t="t" r="r" b="b"/>
              <a:pathLst>
                <a:path w="1296" h="443" extrusionOk="0">
                  <a:moveTo>
                    <a:pt x="1261" y="1"/>
                  </a:moveTo>
                  <a:cubicBezTo>
                    <a:pt x="1258" y="1"/>
                    <a:pt x="1255" y="1"/>
                    <a:pt x="1251" y="2"/>
                  </a:cubicBezTo>
                  <a:lnTo>
                    <a:pt x="24" y="395"/>
                  </a:lnTo>
                  <a:cubicBezTo>
                    <a:pt x="0" y="407"/>
                    <a:pt x="12" y="443"/>
                    <a:pt x="36" y="443"/>
                  </a:cubicBezTo>
                  <a:lnTo>
                    <a:pt x="48" y="443"/>
                  </a:lnTo>
                  <a:lnTo>
                    <a:pt x="1274" y="50"/>
                  </a:lnTo>
                  <a:cubicBezTo>
                    <a:pt x="1296" y="39"/>
                    <a:pt x="1289"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5" name="Google Shape;3865;p32"/>
            <p:cNvSpPr/>
            <p:nvPr/>
          </p:nvSpPr>
          <p:spPr>
            <a:xfrm>
              <a:off x="3956508" y="2449940"/>
              <a:ext cx="68306" cy="26435"/>
            </a:xfrm>
            <a:custGeom>
              <a:avLst/>
              <a:gdLst/>
              <a:ahLst/>
              <a:cxnLst/>
              <a:rect l="l" t="t" r="r" b="b"/>
              <a:pathLst>
                <a:path w="739" h="286" extrusionOk="0">
                  <a:moveTo>
                    <a:pt x="703" y="0"/>
                  </a:moveTo>
                  <a:lnTo>
                    <a:pt x="24" y="238"/>
                  </a:lnTo>
                  <a:cubicBezTo>
                    <a:pt x="0" y="250"/>
                    <a:pt x="12" y="286"/>
                    <a:pt x="36" y="286"/>
                  </a:cubicBezTo>
                  <a:lnTo>
                    <a:pt x="726" y="48"/>
                  </a:lnTo>
                  <a:cubicBezTo>
                    <a:pt x="738" y="48"/>
                    <a:pt x="738" y="36"/>
                    <a:pt x="738" y="24"/>
                  </a:cubicBezTo>
                  <a:cubicBezTo>
                    <a:pt x="738" y="12"/>
                    <a:pt x="715" y="0"/>
                    <a:pt x="7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6" name="Google Shape;3866;p32"/>
            <p:cNvSpPr/>
            <p:nvPr/>
          </p:nvSpPr>
          <p:spPr>
            <a:xfrm>
              <a:off x="3399617" y="2597366"/>
              <a:ext cx="182827" cy="263148"/>
            </a:xfrm>
            <a:custGeom>
              <a:avLst/>
              <a:gdLst/>
              <a:ahLst/>
              <a:cxnLst/>
              <a:rect l="l" t="t" r="r" b="b"/>
              <a:pathLst>
                <a:path w="1978" h="2847" extrusionOk="0">
                  <a:moveTo>
                    <a:pt x="1941" y="0"/>
                  </a:moveTo>
                  <a:lnTo>
                    <a:pt x="13" y="584"/>
                  </a:lnTo>
                  <a:lnTo>
                    <a:pt x="1" y="584"/>
                  </a:lnTo>
                  <a:lnTo>
                    <a:pt x="1" y="2822"/>
                  </a:lnTo>
                  <a:cubicBezTo>
                    <a:pt x="1" y="2834"/>
                    <a:pt x="13" y="2846"/>
                    <a:pt x="24" y="2846"/>
                  </a:cubicBezTo>
                  <a:cubicBezTo>
                    <a:pt x="36" y="2846"/>
                    <a:pt x="48" y="2834"/>
                    <a:pt x="48" y="2822"/>
                  </a:cubicBezTo>
                  <a:lnTo>
                    <a:pt x="48" y="620"/>
                  </a:lnTo>
                  <a:lnTo>
                    <a:pt x="1953" y="48"/>
                  </a:lnTo>
                  <a:cubicBezTo>
                    <a:pt x="1965" y="48"/>
                    <a:pt x="1977" y="36"/>
                    <a:pt x="1965" y="24"/>
                  </a:cubicBezTo>
                  <a:cubicBezTo>
                    <a:pt x="1965" y="12"/>
                    <a:pt x="1953" y="0"/>
                    <a:pt x="19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7" name="Google Shape;3867;p32"/>
            <p:cNvSpPr/>
            <p:nvPr/>
          </p:nvSpPr>
          <p:spPr>
            <a:xfrm>
              <a:off x="3488812" y="2624356"/>
              <a:ext cx="4437" cy="224050"/>
            </a:xfrm>
            <a:custGeom>
              <a:avLst/>
              <a:gdLst/>
              <a:ahLst/>
              <a:cxnLst/>
              <a:rect l="l" t="t" r="r" b="b"/>
              <a:pathLst>
                <a:path w="48" h="2424" extrusionOk="0">
                  <a:moveTo>
                    <a:pt x="19" y="0"/>
                  </a:moveTo>
                  <a:cubicBezTo>
                    <a:pt x="9" y="0"/>
                    <a:pt x="0" y="6"/>
                    <a:pt x="0" y="18"/>
                  </a:cubicBezTo>
                  <a:lnTo>
                    <a:pt x="0" y="2399"/>
                  </a:lnTo>
                  <a:cubicBezTo>
                    <a:pt x="0" y="2411"/>
                    <a:pt x="0" y="2423"/>
                    <a:pt x="24" y="2423"/>
                  </a:cubicBezTo>
                  <a:cubicBezTo>
                    <a:pt x="36" y="2423"/>
                    <a:pt x="48" y="2411"/>
                    <a:pt x="48" y="2399"/>
                  </a:cubicBezTo>
                  <a:lnTo>
                    <a:pt x="48" y="18"/>
                  </a:lnTo>
                  <a:cubicBezTo>
                    <a:pt x="42" y="6"/>
                    <a:pt x="30" y="0"/>
                    <a:pt x="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8" name="Google Shape;3868;p32"/>
            <p:cNvSpPr/>
            <p:nvPr/>
          </p:nvSpPr>
          <p:spPr>
            <a:xfrm>
              <a:off x="3499812" y="2619364"/>
              <a:ext cx="13217" cy="226823"/>
            </a:xfrm>
            <a:custGeom>
              <a:avLst/>
              <a:gdLst/>
              <a:ahLst/>
              <a:cxnLst/>
              <a:rect l="l" t="t" r="r" b="b"/>
              <a:pathLst>
                <a:path w="143" h="2454" extrusionOk="0">
                  <a:moveTo>
                    <a:pt x="0" y="1"/>
                  </a:moveTo>
                  <a:lnTo>
                    <a:pt x="0" y="2429"/>
                  </a:lnTo>
                  <a:cubicBezTo>
                    <a:pt x="0" y="2441"/>
                    <a:pt x="12" y="2453"/>
                    <a:pt x="24" y="2453"/>
                  </a:cubicBezTo>
                  <a:cubicBezTo>
                    <a:pt x="36" y="2453"/>
                    <a:pt x="48" y="2441"/>
                    <a:pt x="48" y="2429"/>
                  </a:cubicBezTo>
                  <a:lnTo>
                    <a:pt x="48" y="72"/>
                  </a:lnTo>
                  <a:lnTo>
                    <a:pt x="95" y="96"/>
                  </a:lnTo>
                  <a:lnTo>
                    <a:pt x="95" y="2418"/>
                  </a:lnTo>
                  <a:cubicBezTo>
                    <a:pt x="95" y="2435"/>
                    <a:pt x="107" y="2444"/>
                    <a:pt x="119" y="2444"/>
                  </a:cubicBezTo>
                  <a:cubicBezTo>
                    <a:pt x="131" y="2444"/>
                    <a:pt x="143" y="2435"/>
                    <a:pt x="143" y="2418"/>
                  </a:cubicBezTo>
                  <a:lnTo>
                    <a:pt x="143" y="60"/>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59" name="Google Shape;3869;p32"/>
            <p:cNvSpPr/>
            <p:nvPr/>
          </p:nvSpPr>
          <p:spPr>
            <a:xfrm>
              <a:off x="3398878" y="2651068"/>
              <a:ext cx="12940" cy="208337"/>
            </a:xfrm>
            <a:custGeom>
              <a:avLst/>
              <a:gdLst/>
              <a:ahLst/>
              <a:cxnLst/>
              <a:rect l="l" t="t" r="r" b="b"/>
              <a:pathLst>
                <a:path w="140" h="2254" extrusionOk="0">
                  <a:moveTo>
                    <a:pt x="31" y="0"/>
                  </a:moveTo>
                  <a:cubicBezTo>
                    <a:pt x="6" y="0"/>
                    <a:pt x="0" y="28"/>
                    <a:pt x="21" y="39"/>
                  </a:cubicBezTo>
                  <a:lnTo>
                    <a:pt x="92" y="62"/>
                  </a:lnTo>
                  <a:lnTo>
                    <a:pt x="92" y="2229"/>
                  </a:lnTo>
                  <a:cubicBezTo>
                    <a:pt x="92" y="2241"/>
                    <a:pt x="104" y="2253"/>
                    <a:pt x="116" y="2253"/>
                  </a:cubicBezTo>
                  <a:cubicBezTo>
                    <a:pt x="128" y="2253"/>
                    <a:pt x="140" y="2241"/>
                    <a:pt x="140" y="2229"/>
                  </a:cubicBezTo>
                  <a:lnTo>
                    <a:pt x="140" y="39"/>
                  </a:lnTo>
                  <a:lnTo>
                    <a:pt x="44" y="3"/>
                  </a:lnTo>
                  <a:cubicBezTo>
                    <a:pt x="39" y="1"/>
                    <a:pt x="35" y="0"/>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0" name="Google Shape;3870;p32"/>
            <p:cNvSpPr/>
            <p:nvPr/>
          </p:nvSpPr>
          <p:spPr>
            <a:xfrm>
              <a:off x="3406272" y="2630179"/>
              <a:ext cx="87716" cy="27821"/>
            </a:xfrm>
            <a:custGeom>
              <a:avLst/>
              <a:gdLst/>
              <a:ahLst/>
              <a:cxnLst/>
              <a:rect l="l" t="t" r="r" b="b"/>
              <a:pathLst>
                <a:path w="949" h="301" extrusionOk="0">
                  <a:moveTo>
                    <a:pt x="916" y="1"/>
                  </a:moveTo>
                  <a:cubicBezTo>
                    <a:pt x="912" y="1"/>
                    <a:pt x="909" y="1"/>
                    <a:pt x="905" y="3"/>
                  </a:cubicBezTo>
                  <a:lnTo>
                    <a:pt x="36" y="253"/>
                  </a:lnTo>
                  <a:cubicBezTo>
                    <a:pt x="0" y="265"/>
                    <a:pt x="12" y="300"/>
                    <a:pt x="36" y="300"/>
                  </a:cubicBezTo>
                  <a:lnTo>
                    <a:pt x="48" y="300"/>
                  </a:lnTo>
                  <a:lnTo>
                    <a:pt x="917" y="50"/>
                  </a:lnTo>
                  <a:cubicBezTo>
                    <a:pt x="949" y="40"/>
                    <a:pt x="943" y="1"/>
                    <a:pt x="9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1" name="Google Shape;3871;p32"/>
            <p:cNvSpPr/>
            <p:nvPr/>
          </p:nvSpPr>
          <p:spPr>
            <a:xfrm>
              <a:off x="3507483" y="2603836"/>
              <a:ext cx="75700" cy="24402"/>
            </a:xfrm>
            <a:custGeom>
              <a:avLst/>
              <a:gdLst/>
              <a:ahLst/>
              <a:cxnLst/>
              <a:rect l="l" t="t" r="r" b="b"/>
              <a:pathLst>
                <a:path w="819" h="264" extrusionOk="0">
                  <a:moveTo>
                    <a:pt x="782" y="0"/>
                  </a:moveTo>
                  <a:cubicBezTo>
                    <a:pt x="780" y="0"/>
                    <a:pt x="777" y="1"/>
                    <a:pt x="774" y="2"/>
                  </a:cubicBezTo>
                  <a:lnTo>
                    <a:pt x="36" y="216"/>
                  </a:lnTo>
                  <a:cubicBezTo>
                    <a:pt x="0" y="228"/>
                    <a:pt x="12" y="264"/>
                    <a:pt x="36" y="264"/>
                  </a:cubicBezTo>
                  <a:lnTo>
                    <a:pt x="48" y="264"/>
                  </a:lnTo>
                  <a:lnTo>
                    <a:pt x="786" y="50"/>
                  </a:lnTo>
                  <a:cubicBezTo>
                    <a:pt x="818" y="39"/>
                    <a:pt x="803" y="0"/>
                    <a:pt x="7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2" name="Google Shape;3872;p32"/>
            <p:cNvSpPr/>
            <p:nvPr/>
          </p:nvSpPr>
          <p:spPr>
            <a:xfrm>
              <a:off x="3229084" y="2248813"/>
              <a:ext cx="1202" cy="1663740"/>
            </a:xfrm>
            <a:custGeom>
              <a:avLst/>
              <a:gdLst/>
              <a:ahLst/>
              <a:cxnLst/>
              <a:rect l="l" t="t" r="r" b="b"/>
              <a:pathLst>
                <a:path w="13" h="18000" extrusionOk="0">
                  <a:moveTo>
                    <a:pt x="6" y="0"/>
                  </a:moveTo>
                  <a:cubicBezTo>
                    <a:pt x="3" y="0"/>
                    <a:pt x="0" y="3"/>
                    <a:pt x="0" y="9"/>
                  </a:cubicBezTo>
                  <a:lnTo>
                    <a:pt x="0" y="17987"/>
                  </a:lnTo>
                  <a:cubicBezTo>
                    <a:pt x="0" y="17999"/>
                    <a:pt x="0" y="17999"/>
                    <a:pt x="0" y="17999"/>
                  </a:cubicBezTo>
                  <a:cubicBezTo>
                    <a:pt x="12" y="17999"/>
                    <a:pt x="12" y="17999"/>
                    <a:pt x="12" y="17987"/>
                  </a:cubicBezTo>
                  <a:lnTo>
                    <a:pt x="12" y="9"/>
                  </a:lnTo>
                  <a:cubicBezTo>
                    <a:pt x="12" y="3"/>
                    <a:pt x="9" y="0"/>
                    <a:pt x="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3" name="Google Shape;3873;p32"/>
            <p:cNvSpPr/>
            <p:nvPr/>
          </p:nvSpPr>
          <p:spPr>
            <a:xfrm>
              <a:off x="4201910" y="1938433"/>
              <a:ext cx="2311" cy="2480359"/>
            </a:xfrm>
            <a:custGeom>
              <a:avLst/>
              <a:gdLst/>
              <a:ahLst/>
              <a:cxnLst/>
              <a:rect l="l" t="t" r="r" b="b"/>
              <a:pathLst>
                <a:path w="25" h="26835" extrusionOk="0">
                  <a:moveTo>
                    <a:pt x="12" y="1"/>
                  </a:moveTo>
                  <a:cubicBezTo>
                    <a:pt x="6" y="1"/>
                    <a:pt x="0" y="4"/>
                    <a:pt x="0" y="10"/>
                  </a:cubicBezTo>
                  <a:lnTo>
                    <a:pt x="0" y="26822"/>
                  </a:lnTo>
                  <a:cubicBezTo>
                    <a:pt x="0" y="26834"/>
                    <a:pt x="12" y="26834"/>
                    <a:pt x="12" y="26834"/>
                  </a:cubicBezTo>
                  <a:cubicBezTo>
                    <a:pt x="12" y="26834"/>
                    <a:pt x="24" y="26834"/>
                    <a:pt x="24" y="26822"/>
                  </a:cubicBezTo>
                  <a:lnTo>
                    <a:pt x="24" y="10"/>
                  </a:lnTo>
                  <a:cubicBezTo>
                    <a:pt x="24" y="4"/>
                    <a:pt x="18" y="1"/>
                    <a:pt x="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4" name="Google Shape;3874;p32"/>
            <p:cNvSpPr/>
            <p:nvPr/>
          </p:nvSpPr>
          <p:spPr>
            <a:xfrm>
              <a:off x="4272341" y="1965977"/>
              <a:ext cx="1202" cy="2524356"/>
            </a:xfrm>
            <a:custGeom>
              <a:avLst/>
              <a:gdLst/>
              <a:ahLst/>
              <a:cxnLst/>
              <a:rect l="l" t="t" r="r" b="b"/>
              <a:pathLst>
                <a:path w="13" h="27311" extrusionOk="0">
                  <a:moveTo>
                    <a:pt x="6" y="0"/>
                  </a:moveTo>
                  <a:cubicBezTo>
                    <a:pt x="3" y="0"/>
                    <a:pt x="0" y="3"/>
                    <a:pt x="0" y="9"/>
                  </a:cubicBezTo>
                  <a:lnTo>
                    <a:pt x="0" y="27310"/>
                  </a:lnTo>
                  <a:lnTo>
                    <a:pt x="12" y="27310"/>
                  </a:lnTo>
                  <a:lnTo>
                    <a:pt x="12" y="9"/>
                  </a:lnTo>
                  <a:cubicBezTo>
                    <a:pt x="12" y="3"/>
                    <a:pt x="9" y="0"/>
                    <a:pt x="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5" name="Google Shape;3875;p32"/>
            <p:cNvSpPr/>
            <p:nvPr/>
          </p:nvSpPr>
          <p:spPr>
            <a:xfrm>
              <a:off x="5088868" y="1912830"/>
              <a:ext cx="2311" cy="2816250"/>
            </a:xfrm>
            <a:custGeom>
              <a:avLst/>
              <a:gdLst/>
              <a:ahLst/>
              <a:cxnLst/>
              <a:rect l="l" t="t" r="r" b="b"/>
              <a:pathLst>
                <a:path w="25" h="30469" extrusionOk="0">
                  <a:moveTo>
                    <a:pt x="13" y="1"/>
                  </a:moveTo>
                  <a:cubicBezTo>
                    <a:pt x="13" y="1"/>
                    <a:pt x="1" y="13"/>
                    <a:pt x="1" y="13"/>
                  </a:cubicBezTo>
                  <a:lnTo>
                    <a:pt x="1" y="30457"/>
                  </a:lnTo>
                  <a:cubicBezTo>
                    <a:pt x="1" y="30457"/>
                    <a:pt x="13" y="30469"/>
                    <a:pt x="13" y="30469"/>
                  </a:cubicBezTo>
                  <a:cubicBezTo>
                    <a:pt x="13" y="30469"/>
                    <a:pt x="25" y="30457"/>
                    <a:pt x="25" y="30457"/>
                  </a:cubicBezTo>
                  <a:lnTo>
                    <a:pt x="25" y="13"/>
                  </a:lnTo>
                  <a:cubicBezTo>
                    <a:pt x="25" y="13"/>
                    <a:pt x="13" y="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6" name="Google Shape;3876;p32"/>
            <p:cNvSpPr/>
            <p:nvPr/>
          </p:nvSpPr>
          <p:spPr>
            <a:xfrm>
              <a:off x="6247663" y="1417867"/>
              <a:ext cx="2311" cy="2542010"/>
            </a:xfrm>
            <a:custGeom>
              <a:avLst/>
              <a:gdLst/>
              <a:ahLst/>
              <a:cxnLst/>
              <a:rect l="l" t="t" r="r" b="b"/>
              <a:pathLst>
                <a:path w="25" h="27502" extrusionOk="0">
                  <a:moveTo>
                    <a:pt x="13" y="1"/>
                  </a:moveTo>
                  <a:cubicBezTo>
                    <a:pt x="7" y="1"/>
                    <a:pt x="1" y="4"/>
                    <a:pt x="1" y="10"/>
                  </a:cubicBezTo>
                  <a:lnTo>
                    <a:pt x="1" y="27489"/>
                  </a:lnTo>
                  <a:cubicBezTo>
                    <a:pt x="1" y="27501"/>
                    <a:pt x="13" y="27501"/>
                    <a:pt x="13" y="27501"/>
                  </a:cubicBezTo>
                  <a:cubicBezTo>
                    <a:pt x="13" y="27501"/>
                    <a:pt x="25" y="27501"/>
                    <a:pt x="25" y="27489"/>
                  </a:cubicBezTo>
                  <a:lnTo>
                    <a:pt x="25" y="10"/>
                  </a:lnTo>
                  <a:cubicBezTo>
                    <a:pt x="25" y="4"/>
                    <a:pt x="19" y="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7" name="Google Shape;3877;p32"/>
            <p:cNvSpPr/>
            <p:nvPr/>
          </p:nvSpPr>
          <p:spPr>
            <a:xfrm>
              <a:off x="4664060" y="1741464"/>
              <a:ext cx="1202" cy="2114983"/>
            </a:xfrm>
            <a:custGeom>
              <a:avLst/>
              <a:gdLst/>
              <a:ahLst/>
              <a:cxnLst/>
              <a:rect l="l" t="t" r="r" b="b"/>
              <a:pathLst>
                <a:path w="13" h="22882" extrusionOk="0">
                  <a:moveTo>
                    <a:pt x="7" y="0"/>
                  </a:moveTo>
                  <a:cubicBezTo>
                    <a:pt x="4" y="0"/>
                    <a:pt x="1" y="3"/>
                    <a:pt x="1" y="9"/>
                  </a:cubicBezTo>
                  <a:lnTo>
                    <a:pt x="1" y="22869"/>
                  </a:lnTo>
                  <a:cubicBezTo>
                    <a:pt x="1" y="22869"/>
                    <a:pt x="1" y="22881"/>
                    <a:pt x="1" y="22881"/>
                  </a:cubicBezTo>
                  <a:cubicBezTo>
                    <a:pt x="13" y="22881"/>
                    <a:pt x="13" y="22869"/>
                    <a:pt x="13" y="22869"/>
                  </a:cubicBezTo>
                  <a:lnTo>
                    <a:pt x="13" y="9"/>
                  </a:lnTo>
                  <a:cubicBezTo>
                    <a:pt x="13" y="3"/>
                    <a:pt x="10" y="0"/>
                    <a:pt x="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8" name="Google Shape;3878;p32"/>
            <p:cNvSpPr/>
            <p:nvPr/>
          </p:nvSpPr>
          <p:spPr>
            <a:xfrm>
              <a:off x="6596586" y="1985757"/>
              <a:ext cx="1202" cy="1639523"/>
            </a:xfrm>
            <a:custGeom>
              <a:avLst/>
              <a:gdLst/>
              <a:ahLst/>
              <a:cxnLst/>
              <a:rect l="l" t="t" r="r" b="b"/>
              <a:pathLst>
                <a:path w="13" h="17738" extrusionOk="0">
                  <a:moveTo>
                    <a:pt x="6" y="1"/>
                  </a:moveTo>
                  <a:cubicBezTo>
                    <a:pt x="3" y="1"/>
                    <a:pt x="0" y="4"/>
                    <a:pt x="0" y="10"/>
                  </a:cubicBezTo>
                  <a:lnTo>
                    <a:pt x="0" y="17738"/>
                  </a:lnTo>
                  <a:lnTo>
                    <a:pt x="12" y="17738"/>
                  </a:lnTo>
                  <a:lnTo>
                    <a:pt x="12" y="10"/>
                  </a:lnTo>
                  <a:cubicBezTo>
                    <a:pt x="12" y="4"/>
                    <a:pt x="9" y="1"/>
                    <a:pt x="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69" name="Google Shape;3879;p32"/>
            <p:cNvSpPr/>
            <p:nvPr/>
          </p:nvSpPr>
          <p:spPr>
            <a:xfrm>
              <a:off x="5392593" y="2392634"/>
              <a:ext cx="1202" cy="1639893"/>
            </a:xfrm>
            <a:custGeom>
              <a:avLst/>
              <a:gdLst/>
              <a:ahLst/>
              <a:cxnLst/>
              <a:rect l="l" t="t" r="r" b="b"/>
              <a:pathLst>
                <a:path w="13" h="17742" extrusionOk="0">
                  <a:moveTo>
                    <a:pt x="13" y="1"/>
                  </a:moveTo>
                  <a:cubicBezTo>
                    <a:pt x="1" y="1"/>
                    <a:pt x="1" y="1"/>
                    <a:pt x="1" y="13"/>
                  </a:cubicBezTo>
                  <a:lnTo>
                    <a:pt x="1" y="17741"/>
                  </a:lnTo>
                  <a:lnTo>
                    <a:pt x="13" y="17741"/>
                  </a:lnTo>
                  <a:lnTo>
                    <a:pt x="13" y="13"/>
                  </a:lnTo>
                  <a:cubicBezTo>
                    <a:pt x="13" y="1"/>
                    <a:pt x="13" y="1"/>
                    <a:pt x="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0" name="Google Shape;3880;p32"/>
            <p:cNvSpPr/>
            <p:nvPr/>
          </p:nvSpPr>
          <p:spPr>
            <a:xfrm>
              <a:off x="3157543" y="1159063"/>
              <a:ext cx="3230059" cy="1284315"/>
            </a:xfrm>
            <a:custGeom>
              <a:avLst/>
              <a:gdLst/>
              <a:ahLst/>
              <a:cxnLst/>
              <a:rect l="l" t="t" r="r" b="b"/>
              <a:pathLst>
                <a:path w="34946" h="13895" extrusionOk="0">
                  <a:moveTo>
                    <a:pt x="34933" y="0"/>
                  </a:moveTo>
                  <a:lnTo>
                    <a:pt x="0" y="13883"/>
                  </a:lnTo>
                  <a:cubicBezTo>
                    <a:pt x="0" y="13883"/>
                    <a:pt x="0" y="13883"/>
                    <a:pt x="0" y="13895"/>
                  </a:cubicBezTo>
                  <a:lnTo>
                    <a:pt x="12" y="13895"/>
                  </a:lnTo>
                  <a:lnTo>
                    <a:pt x="34945" y="12"/>
                  </a:lnTo>
                  <a:cubicBezTo>
                    <a:pt x="34945" y="0"/>
                    <a:pt x="34945" y="0"/>
                    <a:pt x="34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1" name="Google Shape;3881;p32"/>
            <p:cNvSpPr/>
            <p:nvPr/>
          </p:nvSpPr>
          <p:spPr>
            <a:xfrm>
              <a:off x="6070567" y="1159063"/>
              <a:ext cx="588779" cy="1022368"/>
            </a:xfrm>
            <a:custGeom>
              <a:avLst/>
              <a:gdLst/>
              <a:ahLst/>
              <a:cxnLst/>
              <a:rect l="l" t="t" r="r" b="b"/>
              <a:pathLst>
                <a:path w="6370" h="11061" extrusionOk="0">
                  <a:moveTo>
                    <a:pt x="12" y="0"/>
                  </a:moveTo>
                  <a:cubicBezTo>
                    <a:pt x="12" y="0"/>
                    <a:pt x="0" y="0"/>
                    <a:pt x="0" y="12"/>
                  </a:cubicBezTo>
                  <a:lnTo>
                    <a:pt x="6358" y="11061"/>
                  </a:lnTo>
                  <a:cubicBezTo>
                    <a:pt x="6370" y="11061"/>
                    <a:pt x="6370" y="11061"/>
                    <a:pt x="6370" y="11049"/>
                  </a:cubicBezTo>
                  <a:lnTo>
                    <a:pt x="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2" name="Google Shape;3882;p32"/>
            <p:cNvSpPr/>
            <p:nvPr/>
          </p:nvSpPr>
          <p:spPr>
            <a:xfrm>
              <a:off x="5917595" y="1818736"/>
              <a:ext cx="4991" cy="881043"/>
            </a:xfrm>
            <a:custGeom>
              <a:avLst/>
              <a:gdLst/>
              <a:ahLst/>
              <a:cxnLst/>
              <a:rect l="l" t="t" r="r" b="b"/>
              <a:pathLst>
                <a:path w="54" h="9532" extrusionOk="0">
                  <a:moveTo>
                    <a:pt x="28" y="1"/>
                  </a:moveTo>
                  <a:cubicBezTo>
                    <a:pt x="15" y="1"/>
                    <a:pt x="0" y="7"/>
                    <a:pt x="0" y="19"/>
                  </a:cubicBezTo>
                  <a:lnTo>
                    <a:pt x="0" y="9508"/>
                  </a:lnTo>
                  <a:cubicBezTo>
                    <a:pt x="0" y="9532"/>
                    <a:pt x="12" y="9532"/>
                    <a:pt x="24" y="9532"/>
                  </a:cubicBezTo>
                  <a:cubicBezTo>
                    <a:pt x="36" y="9532"/>
                    <a:pt x="48" y="9532"/>
                    <a:pt x="48" y="9508"/>
                  </a:cubicBezTo>
                  <a:lnTo>
                    <a:pt x="48" y="19"/>
                  </a:lnTo>
                  <a:cubicBezTo>
                    <a:pt x="54" y="7"/>
                    <a:pt x="42" y="1"/>
                    <a:pt x="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3" name="Google Shape;3883;p32"/>
            <p:cNvSpPr/>
            <p:nvPr/>
          </p:nvSpPr>
          <p:spPr>
            <a:xfrm>
              <a:off x="3583368" y="3025409"/>
              <a:ext cx="621869" cy="397449"/>
            </a:xfrm>
            <a:custGeom>
              <a:avLst/>
              <a:gdLst/>
              <a:ahLst/>
              <a:cxnLst/>
              <a:rect l="l" t="t" r="r" b="b"/>
              <a:pathLst>
                <a:path w="6728" h="4300" extrusionOk="0">
                  <a:moveTo>
                    <a:pt x="6680" y="49"/>
                  </a:moveTo>
                  <a:lnTo>
                    <a:pt x="6680" y="4240"/>
                  </a:lnTo>
                  <a:lnTo>
                    <a:pt x="49" y="3311"/>
                  </a:lnTo>
                  <a:lnTo>
                    <a:pt x="49" y="49"/>
                  </a:lnTo>
                  <a:close/>
                  <a:moveTo>
                    <a:pt x="1" y="1"/>
                  </a:moveTo>
                  <a:lnTo>
                    <a:pt x="1" y="3359"/>
                  </a:lnTo>
                  <a:lnTo>
                    <a:pt x="6728" y="4299"/>
                  </a:lnTo>
                  <a:lnTo>
                    <a:pt x="67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4" name="Google Shape;3884;p32"/>
            <p:cNvSpPr/>
            <p:nvPr/>
          </p:nvSpPr>
          <p:spPr>
            <a:xfrm>
              <a:off x="3582352" y="3025225"/>
              <a:ext cx="44089" cy="310657"/>
            </a:xfrm>
            <a:custGeom>
              <a:avLst/>
              <a:gdLst/>
              <a:ahLst/>
              <a:cxnLst/>
              <a:rect l="l" t="t" r="r" b="b"/>
              <a:pathLst>
                <a:path w="477" h="3361" extrusionOk="0">
                  <a:moveTo>
                    <a:pt x="457" y="0"/>
                  </a:moveTo>
                  <a:cubicBezTo>
                    <a:pt x="447" y="0"/>
                    <a:pt x="435" y="9"/>
                    <a:pt x="429" y="27"/>
                  </a:cubicBezTo>
                  <a:lnTo>
                    <a:pt x="429" y="3253"/>
                  </a:lnTo>
                  <a:lnTo>
                    <a:pt x="36" y="3313"/>
                  </a:lnTo>
                  <a:cubicBezTo>
                    <a:pt x="0" y="3325"/>
                    <a:pt x="0" y="3361"/>
                    <a:pt x="36" y="3361"/>
                  </a:cubicBezTo>
                  <a:lnTo>
                    <a:pt x="476" y="3289"/>
                  </a:lnTo>
                  <a:lnTo>
                    <a:pt x="476" y="27"/>
                  </a:lnTo>
                  <a:cubicBezTo>
                    <a:pt x="476" y="9"/>
                    <a:pt x="467"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5" name="Google Shape;3885;p32"/>
            <p:cNvSpPr/>
            <p:nvPr/>
          </p:nvSpPr>
          <p:spPr>
            <a:xfrm>
              <a:off x="3621912" y="3325437"/>
              <a:ext cx="584435" cy="80876"/>
            </a:xfrm>
            <a:custGeom>
              <a:avLst/>
              <a:gdLst/>
              <a:ahLst/>
              <a:cxnLst/>
              <a:rect l="l" t="t" r="r" b="b"/>
              <a:pathLst>
                <a:path w="6323" h="875" extrusionOk="0">
                  <a:moveTo>
                    <a:pt x="26" y="0"/>
                  </a:moveTo>
                  <a:cubicBezTo>
                    <a:pt x="18" y="0"/>
                    <a:pt x="9" y="9"/>
                    <a:pt x="1" y="17"/>
                  </a:cubicBezTo>
                  <a:cubicBezTo>
                    <a:pt x="1" y="29"/>
                    <a:pt x="13" y="41"/>
                    <a:pt x="24" y="53"/>
                  </a:cubicBezTo>
                  <a:lnTo>
                    <a:pt x="6287" y="875"/>
                  </a:lnTo>
                  <a:cubicBezTo>
                    <a:pt x="6311" y="875"/>
                    <a:pt x="6323" y="827"/>
                    <a:pt x="6287" y="827"/>
                  </a:cubicBezTo>
                  <a:lnTo>
                    <a:pt x="36" y="5"/>
                  </a:lnTo>
                  <a:cubicBezTo>
                    <a:pt x="33" y="2"/>
                    <a:pt x="29" y="0"/>
                    <a:pt x="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6" name="Google Shape;3886;p32"/>
            <p:cNvSpPr/>
            <p:nvPr/>
          </p:nvSpPr>
          <p:spPr>
            <a:xfrm>
              <a:off x="3640675" y="3025225"/>
              <a:ext cx="565672" cy="357981"/>
            </a:xfrm>
            <a:custGeom>
              <a:avLst/>
              <a:gdLst/>
              <a:ahLst/>
              <a:cxnLst/>
              <a:rect l="l" t="t" r="r" b="b"/>
              <a:pathLst>
                <a:path w="6120" h="3873" extrusionOk="0">
                  <a:moveTo>
                    <a:pt x="28" y="0"/>
                  </a:moveTo>
                  <a:cubicBezTo>
                    <a:pt x="18" y="0"/>
                    <a:pt x="6" y="9"/>
                    <a:pt x="0" y="27"/>
                  </a:cubicBezTo>
                  <a:lnTo>
                    <a:pt x="0" y="3158"/>
                  </a:lnTo>
                  <a:lnTo>
                    <a:pt x="6084" y="3872"/>
                  </a:lnTo>
                  <a:cubicBezTo>
                    <a:pt x="6108" y="3872"/>
                    <a:pt x="6120" y="3825"/>
                    <a:pt x="6084" y="3825"/>
                  </a:cubicBezTo>
                  <a:lnTo>
                    <a:pt x="48" y="3122"/>
                  </a:lnTo>
                  <a:lnTo>
                    <a:pt x="48" y="27"/>
                  </a:lnTo>
                  <a:cubicBezTo>
                    <a:pt x="48" y="9"/>
                    <a:pt x="39" y="0"/>
                    <a:pt x="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7" name="Google Shape;3887;p32"/>
            <p:cNvSpPr/>
            <p:nvPr/>
          </p:nvSpPr>
          <p:spPr>
            <a:xfrm>
              <a:off x="3891530" y="3025225"/>
              <a:ext cx="4529" cy="321656"/>
            </a:xfrm>
            <a:custGeom>
              <a:avLst/>
              <a:gdLst/>
              <a:ahLst/>
              <a:cxnLst/>
              <a:rect l="l" t="t" r="r" b="b"/>
              <a:pathLst>
                <a:path w="49" h="3480" extrusionOk="0">
                  <a:moveTo>
                    <a:pt x="29" y="0"/>
                  </a:moveTo>
                  <a:cubicBezTo>
                    <a:pt x="19" y="0"/>
                    <a:pt x="7" y="9"/>
                    <a:pt x="1" y="27"/>
                  </a:cubicBezTo>
                  <a:lnTo>
                    <a:pt x="1" y="3456"/>
                  </a:lnTo>
                  <a:cubicBezTo>
                    <a:pt x="1" y="3468"/>
                    <a:pt x="13" y="3480"/>
                    <a:pt x="25" y="3480"/>
                  </a:cubicBezTo>
                  <a:cubicBezTo>
                    <a:pt x="48" y="3480"/>
                    <a:pt x="48" y="3468"/>
                    <a:pt x="48" y="3456"/>
                  </a:cubicBezTo>
                  <a:lnTo>
                    <a:pt x="48" y="27"/>
                  </a:lnTo>
                  <a:cubicBezTo>
                    <a:pt x="48" y="9"/>
                    <a:pt x="39" y="0"/>
                    <a:pt x="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8" name="Google Shape;3888;p32"/>
            <p:cNvSpPr/>
            <p:nvPr/>
          </p:nvSpPr>
          <p:spPr>
            <a:xfrm>
              <a:off x="3938854" y="3025225"/>
              <a:ext cx="4529" cy="324984"/>
            </a:xfrm>
            <a:custGeom>
              <a:avLst/>
              <a:gdLst/>
              <a:ahLst/>
              <a:cxnLst/>
              <a:rect l="l" t="t" r="r" b="b"/>
              <a:pathLst>
                <a:path w="49" h="3516" extrusionOk="0">
                  <a:moveTo>
                    <a:pt x="20" y="0"/>
                  </a:moveTo>
                  <a:cubicBezTo>
                    <a:pt x="10" y="0"/>
                    <a:pt x="1" y="9"/>
                    <a:pt x="1" y="27"/>
                  </a:cubicBezTo>
                  <a:lnTo>
                    <a:pt x="1" y="3491"/>
                  </a:lnTo>
                  <a:cubicBezTo>
                    <a:pt x="1" y="3503"/>
                    <a:pt x="1" y="3515"/>
                    <a:pt x="24" y="3515"/>
                  </a:cubicBezTo>
                  <a:cubicBezTo>
                    <a:pt x="36" y="3515"/>
                    <a:pt x="48" y="3503"/>
                    <a:pt x="48" y="3491"/>
                  </a:cubicBezTo>
                  <a:lnTo>
                    <a:pt x="48" y="27"/>
                  </a:lnTo>
                  <a:cubicBezTo>
                    <a:pt x="42" y="9"/>
                    <a:pt x="30" y="0"/>
                    <a:pt x="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79" name="Google Shape;3889;p32"/>
            <p:cNvSpPr/>
            <p:nvPr/>
          </p:nvSpPr>
          <p:spPr>
            <a:xfrm>
              <a:off x="3921292" y="3025225"/>
              <a:ext cx="4437" cy="324984"/>
            </a:xfrm>
            <a:custGeom>
              <a:avLst/>
              <a:gdLst/>
              <a:ahLst/>
              <a:cxnLst/>
              <a:rect l="l" t="t" r="r" b="b"/>
              <a:pathLst>
                <a:path w="48" h="3516" extrusionOk="0">
                  <a:moveTo>
                    <a:pt x="24" y="0"/>
                  </a:moveTo>
                  <a:cubicBezTo>
                    <a:pt x="12" y="0"/>
                    <a:pt x="0" y="9"/>
                    <a:pt x="0" y="27"/>
                  </a:cubicBezTo>
                  <a:lnTo>
                    <a:pt x="0" y="3491"/>
                  </a:lnTo>
                  <a:cubicBezTo>
                    <a:pt x="0" y="3503"/>
                    <a:pt x="12" y="3515"/>
                    <a:pt x="24" y="3515"/>
                  </a:cubicBezTo>
                  <a:cubicBezTo>
                    <a:pt x="36" y="3515"/>
                    <a:pt x="48" y="3503"/>
                    <a:pt x="48" y="3491"/>
                  </a:cubicBezTo>
                  <a:lnTo>
                    <a:pt x="48" y="27"/>
                  </a:lnTo>
                  <a:cubicBezTo>
                    <a:pt x="48" y="9"/>
                    <a:pt x="36" y="0"/>
                    <a:pt x="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sp>
          <p:nvSpPr>
            <p:cNvPr id="180" name="Google Shape;3890;p32"/>
            <p:cNvSpPr/>
            <p:nvPr/>
          </p:nvSpPr>
          <p:spPr>
            <a:xfrm>
              <a:off x="3640675" y="3025225"/>
              <a:ext cx="18763" cy="293096"/>
            </a:xfrm>
            <a:custGeom>
              <a:avLst/>
              <a:gdLst/>
              <a:ahLst/>
              <a:cxnLst/>
              <a:rect l="l" t="t" r="r" b="b"/>
              <a:pathLst>
                <a:path w="203" h="3171" extrusionOk="0">
                  <a:moveTo>
                    <a:pt x="179" y="0"/>
                  </a:moveTo>
                  <a:cubicBezTo>
                    <a:pt x="167" y="0"/>
                    <a:pt x="155" y="9"/>
                    <a:pt x="155" y="27"/>
                  </a:cubicBezTo>
                  <a:lnTo>
                    <a:pt x="155" y="3122"/>
                  </a:lnTo>
                  <a:lnTo>
                    <a:pt x="24" y="3122"/>
                  </a:lnTo>
                  <a:cubicBezTo>
                    <a:pt x="22" y="3121"/>
                    <a:pt x="20" y="3121"/>
                    <a:pt x="18" y="3121"/>
                  </a:cubicBezTo>
                  <a:cubicBezTo>
                    <a:pt x="0" y="3121"/>
                    <a:pt x="2" y="3170"/>
                    <a:pt x="24" y="3170"/>
                  </a:cubicBezTo>
                  <a:lnTo>
                    <a:pt x="202" y="3170"/>
                  </a:lnTo>
                  <a:lnTo>
                    <a:pt x="202" y="27"/>
                  </a:lnTo>
                  <a:cubicBezTo>
                    <a:pt x="202" y="9"/>
                    <a:pt x="191" y="0"/>
                    <a:pt x="1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57150">
                  <a:solidFill>
                    <a:srgbClr val="003300"/>
                  </a:solidFill>
                </a:ln>
              </a:endParaRPr>
            </a:p>
          </p:txBody>
        </p:sp>
      </p:grpSp>
      <p:pic>
        <p:nvPicPr>
          <p:cNvPr id="3" name="Picture 4">
            <a:extLst>
              <a:ext uri="{FF2B5EF4-FFF2-40B4-BE49-F238E27FC236}">
                <a16:creationId xmlns:a16="http://schemas.microsoft.com/office/drawing/2014/main" xmlns="" id="{4C62E9E4-0AC4-4AF9-A2FA-980043EDF7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26" y="5971019"/>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 name="Picture 4">
            <a:extLst>
              <a:ext uri="{FF2B5EF4-FFF2-40B4-BE49-F238E27FC236}">
                <a16:creationId xmlns:a16="http://schemas.microsoft.com/office/drawing/2014/main" xmlns="" id="{6BE6B96D-DD98-4F6D-A607-314FA1C6F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66153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0" y="16044"/>
            <a:ext cx="313184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u="sng"/>
              <a:t>05</a:t>
            </a:r>
            <a:r>
              <a:rPr lang="es-ES" b="1" u="sng"/>
              <a:t>. </a:t>
            </a:r>
            <a:r>
              <a:rPr lang="es-EC" b="1" u="sng"/>
              <a:t>MODELAMIENTO</a:t>
            </a:r>
            <a:endParaRPr lang="en-US" b="1" u="sng"/>
          </a:p>
        </p:txBody>
      </p:sp>
      <p:sp>
        <p:nvSpPr>
          <p:cNvPr id="16" name="Rectángulo 15">
            <a:extLst>
              <a:ext uri="{FF2B5EF4-FFF2-40B4-BE49-F238E27FC236}">
                <a16:creationId xmlns:a16="http://schemas.microsoft.com/office/drawing/2014/main" xmlns="" id="{D8DA8E03-9DCB-436A-ACD9-7F010C786898}"/>
              </a:ext>
            </a:extLst>
          </p:cNvPr>
          <p:cNvSpPr/>
          <p:nvPr/>
        </p:nvSpPr>
        <p:spPr>
          <a:xfrm>
            <a:off x="729630" y="570838"/>
            <a:ext cx="360040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b="1" i="1"/>
              <a:t>Sistema Aporticado</a:t>
            </a:r>
            <a:endParaRPr lang="en-US" sz="1200" b="1" i="1"/>
          </a:p>
        </p:txBody>
      </p:sp>
      <p:sp>
        <p:nvSpPr>
          <p:cNvPr id="17" name="Rectángulo 16">
            <a:extLst>
              <a:ext uri="{FF2B5EF4-FFF2-40B4-BE49-F238E27FC236}">
                <a16:creationId xmlns:a16="http://schemas.microsoft.com/office/drawing/2014/main" xmlns="" id="{C4AD048B-0979-4547-A821-26E40037CBF9}"/>
              </a:ext>
            </a:extLst>
          </p:cNvPr>
          <p:cNvSpPr/>
          <p:nvPr/>
        </p:nvSpPr>
        <p:spPr>
          <a:xfrm>
            <a:off x="4544125" y="588829"/>
            <a:ext cx="360040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b="1" i="1"/>
              <a:t>Mampostería Confinada</a:t>
            </a:r>
            <a:endParaRPr lang="en-US" sz="1200" b="1" i="1"/>
          </a:p>
        </p:txBody>
      </p:sp>
      <p:sp>
        <p:nvSpPr>
          <p:cNvPr id="18" name="Rectángulo 17">
            <a:extLst>
              <a:ext uri="{FF2B5EF4-FFF2-40B4-BE49-F238E27FC236}">
                <a16:creationId xmlns:a16="http://schemas.microsoft.com/office/drawing/2014/main" xmlns="" id="{EC4D0127-8C11-4122-982A-F9367DCFC8AF}"/>
              </a:ext>
            </a:extLst>
          </p:cNvPr>
          <p:cNvSpPr/>
          <p:nvPr/>
        </p:nvSpPr>
        <p:spPr>
          <a:xfrm>
            <a:off x="292802" y="3267429"/>
            <a:ext cx="360040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b="1" i="1"/>
              <a:t>Mampostería Armada</a:t>
            </a:r>
            <a:endParaRPr lang="en-US" sz="1200" b="1" i="1"/>
          </a:p>
        </p:txBody>
      </p:sp>
      <p:pic>
        <p:nvPicPr>
          <p:cNvPr id="7" name="Imagen 6">
            <a:extLst>
              <a:ext uri="{FF2B5EF4-FFF2-40B4-BE49-F238E27FC236}">
                <a16:creationId xmlns:a16="http://schemas.microsoft.com/office/drawing/2014/main" xmlns="" id="{108BCCEF-DED9-480F-967C-3F4274BBA5A0}"/>
              </a:ext>
            </a:extLst>
          </p:cNvPr>
          <p:cNvPicPr>
            <a:picLocks noChangeAspect="1"/>
          </p:cNvPicPr>
          <p:nvPr/>
        </p:nvPicPr>
        <p:blipFill>
          <a:blip r:embed="rId3"/>
          <a:stretch>
            <a:fillRect/>
          </a:stretch>
        </p:blipFill>
        <p:spPr>
          <a:xfrm>
            <a:off x="737518" y="926580"/>
            <a:ext cx="3107822" cy="2304968"/>
          </a:xfrm>
          <a:prstGeom prst="rect">
            <a:avLst/>
          </a:prstGeom>
        </p:spPr>
      </p:pic>
      <p:pic>
        <p:nvPicPr>
          <p:cNvPr id="11" name="Imagen 10">
            <a:extLst>
              <a:ext uri="{FF2B5EF4-FFF2-40B4-BE49-F238E27FC236}">
                <a16:creationId xmlns:a16="http://schemas.microsoft.com/office/drawing/2014/main" xmlns="" id="{EDAF6FEE-3235-40FF-8B01-7EF4C4DC9A1C}"/>
              </a:ext>
            </a:extLst>
          </p:cNvPr>
          <p:cNvPicPr>
            <a:picLocks noChangeAspect="1"/>
          </p:cNvPicPr>
          <p:nvPr/>
        </p:nvPicPr>
        <p:blipFill>
          <a:blip r:embed="rId4"/>
          <a:stretch>
            <a:fillRect/>
          </a:stretch>
        </p:blipFill>
        <p:spPr>
          <a:xfrm>
            <a:off x="4765209" y="942327"/>
            <a:ext cx="3205215" cy="2596976"/>
          </a:xfrm>
          <a:prstGeom prst="rect">
            <a:avLst/>
          </a:prstGeom>
        </p:spPr>
      </p:pic>
      <p:pic>
        <p:nvPicPr>
          <p:cNvPr id="13" name="Imagen 12">
            <a:extLst>
              <a:ext uri="{FF2B5EF4-FFF2-40B4-BE49-F238E27FC236}">
                <a16:creationId xmlns:a16="http://schemas.microsoft.com/office/drawing/2014/main" xmlns="" id="{18FBD6EB-E9D4-4248-9D2D-C006B29E9FCB}"/>
              </a:ext>
            </a:extLst>
          </p:cNvPr>
          <p:cNvPicPr>
            <a:picLocks noChangeAspect="1"/>
          </p:cNvPicPr>
          <p:nvPr/>
        </p:nvPicPr>
        <p:blipFill>
          <a:blip r:embed="rId5"/>
          <a:stretch>
            <a:fillRect/>
          </a:stretch>
        </p:blipFill>
        <p:spPr>
          <a:xfrm>
            <a:off x="539552" y="3719611"/>
            <a:ext cx="2818793" cy="1928349"/>
          </a:xfrm>
          <a:prstGeom prst="rect">
            <a:avLst/>
          </a:prstGeom>
        </p:spPr>
      </p:pic>
      <p:sp>
        <p:nvSpPr>
          <p:cNvPr id="12" name="Rectángulo 11"/>
          <p:cNvSpPr/>
          <p:nvPr/>
        </p:nvSpPr>
        <p:spPr>
          <a:xfrm>
            <a:off x="5166668" y="63643"/>
            <a:ext cx="367576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a:t>ESTRUCTURA IRREGULAR</a:t>
            </a:r>
            <a:endParaRPr lang="en-US" b="1"/>
          </a:p>
        </p:txBody>
      </p:sp>
      <p:pic>
        <p:nvPicPr>
          <p:cNvPr id="15" name="Imagen 14">
            <a:extLst>
              <a:ext uri="{FF2B5EF4-FFF2-40B4-BE49-F238E27FC236}">
                <a16:creationId xmlns:a16="http://schemas.microsoft.com/office/drawing/2014/main" xmlns="" id="{53F58E6D-3457-40F4-B10D-FAC2B82A6189}"/>
              </a:ext>
            </a:extLst>
          </p:cNvPr>
          <p:cNvPicPr>
            <a:picLocks noChangeAspect="1"/>
          </p:cNvPicPr>
          <p:nvPr/>
        </p:nvPicPr>
        <p:blipFill>
          <a:blip r:embed="rId6"/>
          <a:stretch>
            <a:fillRect/>
          </a:stretch>
        </p:blipFill>
        <p:spPr>
          <a:xfrm>
            <a:off x="3796757" y="3840214"/>
            <a:ext cx="5095136" cy="2038054"/>
          </a:xfrm>
          <a:prstGeom prst="rect">
            <a:avLst/>
          </a:prstGeom>
        </p:spPr>
      </p:pic>
      <p:sp>
        <p:nvSpPr>
          <p:cNvPr id="14" name="Rectángulo 13">
            <a:extLst>
              <a:ext uri="{FF2B5EF4-FFF2-40B4-BE49-F238E27FC236}">
                <a16:creationId xmlns:a16="http://schemas.microsoft.com/office/drawing/2014/main" xmlns="" id="{A5810753-07CB-4140-8CA4-05CEB25A767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20</a:t>
            </a:r>
            <a:endParaRPr lang="en-US" b="1" u="sng"/>
          </a:p>
        </p:txBody>
      </p:sp>
    </p:spTree>
    <p:extLst>
      <p:ext uri="{BB962C8B-B14F-4D97-AF65-F5344CB8AC3E}">
        <p14:creationId xmlns:p14="http://schemas.microsoft.com/office/powerpoint/2010/main" val="3778305638"/>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05. MODELAMIENTO </a:t>
            </a:r>
            <a:endParaRPr lang="en-US" b="1" u="sng"/>
          </a:p>
        </p:txBody>
      </p:sp>
      <p:sp>
        <p:nvSpPr>
          <p:cNvPr id="7" name="CuadroTexto 6"/>
          <p:cNvSpPr txBox="1"/>
          <p:nvPr/>
        </p:nvSpPr>
        <p:spPr>
          <a:xfrm>
            <a:off x="323528" y="611655"/>
            <a:ext cx="3537042" cy="369332"/>
          </a:xfrm>
          <a:prstGeom prst="rect">
            <a:avLst/>
          </a:prstGeom>
          <a:noFill/>
        </p:spPr>
        <p:txBody>
          <a:bodyPr wrap="square" rtlCol="0">
            <a:spAutoFit/>
          </a:bodyPr>
          <a:lstStyle/>
          <a:p>
            <a:pPr algn="ctr"/>
            <a:r>
              <a:rPr lang="x-none" b="1"/>
              <a:t>Espectro de Respuesta</a:t>
            </a:r>
            <a:endParaRPr lang="en-US" b="1"/>
          </a:p>
        </p:txBody>
      </p:sp>
      <p:pic>
        <p:nvPicPr>
          <p:cNvPr id="8" name="Imagen 7"/>
          <p:cNvPicPr/>
          <p:nvPr/>
        </p:nvPicPr>
        <p:blipFill>
          <a:blip r:embed="rId3" cstate="print">
            <a:extLst>
              <a:ext uri="{28A0092B-C50C-407E-A947-70E740481C1C}">
                <a14:useLocalDpi xmlns:a14="http://schemas.microsoft.com/office/drawing/2010/main" val="0"/>
              </a:ext>
            </a:extLst>
          </a:blip>
          <a:stretch>
            <a:fillRect/>
          </a:stretch>
        </p:blipFill>
        <p:spPr>
          <a:xfrm>
            <a:off x="899592" y="1088563"/>
            <a:ext cx="3312368" cy="4212646"/>
          </a:xfrm>
          <a:prstGeom prst="rect">
            <a:avLst/>
          </a:prstGeom>
        </p:spPr>
      </p:pic>
      <p:sp>
        <p:nvSpPr>
          <p:cNvPr id="9" name="CuadroTexto 8">
            <a:extLst>
              <a:ext uri="{FF2B5EF4-FFF2-40B4-BE49-F238E27FC236}">
                <a16:creationId xmlns:a16="http://schemas.microsoft.com/office/drawing/2014/main" xmlns="" id="{024B8036-9CBE-4FB9-9497-057F848D6D2B}"/>
              </a:ext>
            </a:extLst>
          </p:cNvPr>
          <p:cNvSpPr txBox="1"/>
          <p:nvPr/>
        </p:nvSpPr>
        <p:spPr>
          <a:xfrm>
            <a:off x="899592" y="5431736"/>
            <a:ext cx="3527349" cy="523220"/>
          </a:xfrm>
          <a:prstGeom prst="rect">
            <a:avLst/>
          </a:prstGeom>
          <a:noFill/>
        </p:spPr>
        <p:txBody>
          <a:bodyPr wrap="square" lIns="91440" tIns="45720" rIns="91440" bIns="45720" anchor="t">
            <a:spAutoFit/>
          </a:bodyPr>
          <a:lstStyle/>
          <a:p>
            <a:pPr algn="ctr"/>
            <a:r>
              <a:rPr lang="x-none" sz="1400" dirty="0">
                <a:latin typeface="Arial"/>
                <a:cs typeface="Arial"/>
              </a:rPr>
              <a:t>Espectro de Respuesta Sistema Aporticado</a:t>
            </a:r>
            <a:endParaRPr lang="es-419" sz="1400" dirty="0"/>
          </a:p>
        </p:txBody>
      </p:sp>
      <p:sp>
        <p:nvSpPr>
          <p:cNvPr id="4" name="Rectángulo 3"/>
          <p:cNvSpPr/>
          <p:nvPr/>
        </p:nvSpPr>
        <p:spPr>
          <a:xfrm>
            <a:off x="2195736" y="2852936"/>
            <a:ext cx="720081" cy="21602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19" name="Imagen 18"/>
          <p:cNvPicPr/>
          <p:nvPr/>
        </p:nvPicPr>
        <p:blipFill>
          <a:blip r:embed="rId4" cstate="print">
            <a:extLst>
              <a:ext uri="{28A0092B-C50C-407E-A947-70E740481C1C}">
                <a14:useLocalDpi xmlns:a14="http://schemas.microsoft.com/office/drawing/2010/main" val="0"/>
              </a:ext>
            </a:extLst>
          </a:blip>
          <a:stretch>
            <a:fillRect/>
          </a:stretch>
        </p:blipFill>
        <p:spPr>
          <a:xfrm>
            <a:off x="4999164" y="1162034"/>
            <a:ext cx="3533275" cy="4139174"/>
          </a:xfrm>
          <a:prstGeom prst="rect">
            <a:avLst/>
          </a:prstGeom>
        </p:spPr>
      </p:pic>
      <p:sp>
        <p:nvSpPr>
          <p:cNvPr id="20" name="Rectángulo 19"/>
          <p:cNvSpPr/>
          <p:nvPr/>
        </p:nvSpPr>
        <p:spPr>
          <a:xfrm>
            <a:off x="6372547" y="2877330"/>
            <a:ext cx="720081" cy="21602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21" name="CuadroTexto 20">
            <a:extLst>
              <a:ext uri="{FF2B5EF4-FFF2-40B4-BE49-F238E27FC236}">
                <a16:creationId xmlns:a16="http://schemas.microsoft.com/office/drawing/2014/main" xmlns="" id="{024B8036-9CBE-4FB9-9497-057F848D6D2B}"/>
              </a:ext>
            </a:extLst>
          </p:cNvPr>
          <p:cNvSpPr txBox="1"/>
          <p:nvPr/>
        </p:nvSpPr>
        <p:spPr>
          <a:xfrm>
            <a:off x="5076056" y="5431736"/>
            <a:ext cx="3527349" cy="523220"/>
          </a:xfrm>
          <a:prstGeom prst="rect">
            <a:avLst/>
          </a:prstGeom>
          <a:noFill/>
        </p:spPr>
        <p:txBody>
          <a:bodyPr wrap="square">
            <a:spAutoFit/>
          </a:bodyPr>
          <a:lstStyle/>
          <a:p>
            <a:pPr algn="ctr"/>
            <a:r>
              <a:rPr lang="x-none" sz="1400"/>
              <a:t>Espectro de Respuesta Mampostería Confinada y Mampostería Armada</a:t>
            </a:r>
            <a:endParaRPr lang="es-419" sz="1400"/>
          </a:p>
        </p:txBody>
      </p:sp>
      <p:sp>
        <p:nvSpPr>
          <p:cNvPr id="11" name="Rectángulo 10">
            <a:extLst>
              <a:ext uri="{FF2B5EF4-FFF2-40B4-BE49-F238E27FC236}">
                <a16:creationId xmlns:a16="http://schemas.microsoft.com/office/drawing/2014/main" xmlns="" id="{A31F924B-EBC2-4AD1-8CBC-C7D965D8492A}"/>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21</a:t>
            </a:r>
            <a:endParaRPr lang="en-US" b="1" u="sng"/>
          </a:p>
        </p:txBody>
      </p:sp>
    </p:spTree>
    <p:extLst>
      <p:ext uri="{BB962C8B-B14F-4D97-AF65-F5344CB8AC3E}">
        <p14:creationId xmlns:p14="http://schemas.microsoft.com/office/powerpoint/2010/main" val="2361599658"/>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p:cNvSpPr/>
          <p:nvPr/>
        </p:nvSpPr>
        <p:spPr>
          <a:xfrm>
            <a:off x="0" y="16044"/>
            <a:ext cx="29878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u="sng"/>
              <a:t>05</a:t>
            </a:r>
            <a:r>
              <a:rPr lang="es-ES" b="1" u="sng"/>
              <a:t>. </a:t>
            </a:r>
            <a:r>
              <a:rPr lang="es-EC" b="1" u="sng"/>
              <a:t>MODELAMIENTO</a:t>
            </a:r>
            <a:endParaRPr lang="en-US" b="1" u="sng"/>
          </a:p>
        </p:txBody>
      </p:sp>
      <p:sp>
        <p:nvSpPr>
          <p:cNvPr id="13" name="CuadroTexto 12"/>
          <p:cNvSpPr txBox="1"/>
          <p:nvPr/>
        </p:nvSpPr>
        <p:spPr>
          <a:xfrm>
            <a:off x="179512" y="613721"/>
            <a:ext cx="2376264" cy="369332"/>
          </a:xfrm>
          <a:prstGeom prst="rect">
            <a:avLst/>
          </a:prstGeom>
          <a:noFill/>
        </p:spPr>
        <p:txBody>
          <a:bodyPr wrap="square" rtlCol="0">
            <a:spAutoFit/>
          </a:bodyPr>
          <a:lstStyle/>
          <a:p>
            <a:pPr algn="ctr"/>
            <a:r>
              <a:rPr lang="x-none" b="1"/>
              <a:t>Derivas de Piso  </a:t>
            </a:r>
            <a:endParaRPr lang="en-US" b="1"/>
          </a:p>
        </p:txBody>
      </p:sp>
      <p:pic>
        <p:nvPicPr>
          <p:cNvPr id="15" name="Imagen 14">
            <a:extLst>
              <a:ext uri="{FF2B5EF4-FFF2-40B4-BE49-F238E27FC236}">
                <a16:creationId xmlns:a16="http://schemas.microsoft.com/office/drawing/2014/main" xmlns="" id="{873827CF-D7BB-4950-9EDF-3863E9991AEB}"/>
              </a:ext>
            </a:extLst>
          </p:cNvPr>
          <p:cNvPicPr/>
          <p:nvPr/>
        </p:nvPicPr>
        <p:blipFill>
          <a:blip r:embed="rId3">
            <a:extLst>
              <a:ext uri="{28A0092B-C50C-407E-A947-70E740481C1C}">
                <a14:useLocalDpi xmlns:a14="http://schemas.microsoft.com/office/drawing/2010/main" val="0"/>
              </a:ext>
            </a:extLst>
          </a:blip>
          <a:stretch>
            <a:fillRect/>
          </a:stretch>
        </p:blipFill>
        <p:spPr>
          <a:xfrm>
            <a:off x="2321494" y="1084041"/>
            <a:ext cx="4338737" cy="1214081"/>
          </a:xfrm>
          <a:prstGeom prst="rect">
            <a:avLst/>
          </a:prstGeom>
        </p:spPr>
      </p:pic>
      <p:sp>
        <p:nvSpPr>
          <p:cNvPr id="20" name="CuadroTexto 19">
            <a:extLst>
              <a:ext uri="{FF2B5EF4-FFF2-40B4-BE49-F238E27FC236}">
                <a16:creationId xmlns:a16="http://schemas.microsoft.com/office/drawing/2014/main" xmlns="" id="{54D9115C-8254-4CC9-9B62-5E1A995A31A8}"/>
              </a:ext>
            </a:extLst>
          </p:cNvPr>
          <p:cNvSpPr txBox="1"/>
          <p:nvPr/>
        </p:nvSpPr>
        <p:spPr>
          <a:xfrm>
            <a:off x="2483768" y="2399110"/>
            <a:ext cx="4572000" cy="276999"/>
          </a:xfrm>
          <a:prstGeom prst="rect">
            <a:avLst/>
          </a:prstGeom>
          <a:noFill/>
        </p:spPr>
        <p:txBody>
          <a:bodyPr wrap="square">
            <a:spAutoFit/>
          </a:bodyPr>
          <a:lstStyle/>
          <a:p>
            <a:r>
              <a:rPr lang="es-419" sz="1200">
                <a:effectLst/>
                <a:latin typeface="Arial" panose="020B0604020202020204" pitchFamily="34" charset="0"/>
                <a:ea typeface="Calibri" panose="020F0502020204030204" pitchFamily="34" charset="0"/>
              </a:rPr>
              <a:t>(Ministerio de desarrollo Urbano y Vivienda, 2015)</a:t>
            </a:r>
            <a:endParaRPr lang="es-419" sz="1200"/>
          </a:p>
        </p:txBody>
      </p:sp>
      <p:pic>
        <p:nvPicPr>
          <p:cNvPr id="21" name="Imagen 20">
            <a:extLst>
              <a:ext uri="{FF2B5EF4-FFF2-40B4-BE49-F238E27FC236}">
                <a16:creationId xmlns:a16="http://schemas.microsoft.com/office/drawing/2014/main" xmlns="" id="{560E36BA-429F-42AA-96AC-C23708BCA947}"/>
              </a:ext>
            </a:extLst>
          </p:cNvPr>
          <p:cNvPicPr>
            <a:picLocks noChangeAspect="1"/>
          </p:cNvPicPr>
          <p:nvPr/>
        </p:nvPicPr>
        <p:blipFill rotWithShape="1">
          <a:blip r:embed="rId4"/>
          <a:srcRect b="68688"/>
          <a:stretch/>
        </p:blipFill>
        <p:spPr>
          <a:xfrm>
            <a:off x="3270462" y="2777097"/>
            <a:ext cx="2315043" cy="47571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478756277"/>
              </p:ext>
            </p:extLst>
          </p:nvPr>
        </p:nvGraphicFramePr>
        <p:xfrm>
          <a:off x="1835696" y="3464805"/>
          <a:ext cx="5760640" cy="1584177"/>
        </p:xfrm>
        <a:graphic>
          <a:graphicData uri="http://schemas.openxmlformats.org/drawingml/2006/table">
            <a:tbl>
              <a:tblPr>
                <a:tableStyleId>{17292A2E-F333-43FB-9621-5CBBE7FDCDCB}</a:tableStyleId>
              </a:tblPr>
              <a:tblGrid>
                <a:gridCol w="1179079">
                  <a:extLst>
                    <a:ext uri="{9D8B030D-6E8A-4147-A177-3AD203B41FA5}">
                      <a16:colId xmlns:a16="http://schemas.microsoft.com/office/drawing/2014/main" xmlns="" val="2311770290"/>
                    </a:ext>
                  </a:extLst>
                </a:gridCol>
                <a:gridCol w="1061170">
                  <a:extLst>
                    <a:ext uri="{9D8B030D-6E8A-4147-A177-3AD203B41FA5}">
                      <a16:colId xmlns:a16="http://schemas.microsoft.com/office/drawing/2014/main" xmlns="" val="3036766227"/>
                    </a:ext>
                  </a:extLst>
                </a:gridCol>
                <a:gridCol w="1044327">
                  <a:extLst>
                    <a:ext uri="{9D8B030D-6E8A-4147-A177-3AD203B41FA5}">
                      <a16:colId xmlns:a16="http://schemas.microsoft.com/office/drawing/2014/main" xmlns="" val="3505618077"/>
                    </a:ext>
                  </a:extLst>
                </a:gridCol>
                <a:gridCol w="1296985">
                  <a:extLst>
                    <a:ext uri="{9D8B030D-6E8A-4147-A177-3AD203B41FA5}">
                      <a16:colId xmlns:a16="http://schemas.microsoft.com/office/drawing/2014/main" xmlns="" val="1816018111"/>
                    </a:ext>
                  </a:extLst>
                </a:gridCol>
                <a:gridCol w="1179079">
                  <a:extLst>
                    <a:ext uri="{9D8B030D-6E8A-4147-A177-3AD203B41FA5}">
                      <a16:colId xmlns:a16="http://schemas.microsoft.com/office/drawing/2014/main" xmlns="" val="3405231350"/>
                    </a:ext>
                  </a:extLst>
                </a:gridCol>
              </a:tblGrid>
              <a:tr h="483834">
                <a:tc>
                  <a:txBody>
                    <a:bodyPr/>
                    <a:lstStyle/>
                    <a:p>
                      <a:pPr algn="ctr" fontAlgn="ctr"/>
                      <a:r>
                        <a:rPr lang="en-US" sz="1400" b="1" u="none" strike="noStrike">
                          <a:effectLst/>
                        </a:rPr>
                        <a:t>Estructura</a:t>
                      </a: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b="1" u="none" strike="noStrike">
                          <a:effectLst/>
                        </a:rPr>
                        <a:t>Sentido</a:t>
                      </a: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b="1" u="none" strike="noStrike">
                          <a:effectLst/>
                        </a:rPr>
                        <a:t>Aporticado </a:t>
                      </a: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b="1" u="none" strike="noStrike">
                          <a:effectLst/>
                        </a:rPr>
                        <a:t>Mampostería Confinada</a:t>
                      </a: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b="1" u="none" strike="noStrike">
                          <a:effectLst/>
                        </a:rPr>
                        <a:t>Mampostería  Armada</a:t>
                      </a:r>
                      <a:endParaRPr lang="en-US" sz="14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589905436"/>
                  </a:ext>
                </a:extLst>
              </a:tr>
              <a:tr h="272250">
                <a:tc rowSpan="2">
                  <a:txBody>
                    <a:bodyPr/>
                    <a:lstStyle/>
                    <a:p>
                      <a:pPr algn="ctr" fontAlgn="ctr"/>
                      <a:r>
                        <a:rPr lang="en-US" sz="1400" b="1" u="none" strike="noStrike">
                          <a:effectLst/>
                        </a:rPr>
                        <a:t>Regular </a:t>
                      </a: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x</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0,77%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a:effectLst/>
                        </a:rPr>
                        <a:t>0,038%</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400" u="none" strike="noStrike">
                          <a:effectLst/>
                        </a:rPr>
                        <a:t>0,027%</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52365712"/>
                  </a:ext>
                </a:extLst>
              </a:tr>
              <a:tr h="272250">
                <a:tc vMerge="1">
                  <a:txBody>
                    <a:bodyPr/>
                    <a:lstStyle/>
                    <a:p>
                      <a:endParaRPr lang="en-US"/>
                    </a:p>
                  </a:txBody>
                  <a:tcPr/>
                </a:tc>
                <a:tc>
                  <a:txBody>
                    <a:bodyPr/>
                    <a:lstStyle/>
                    <a:p>
                      <a:pPr algn="ctr" fontAlgn="ctr"/>
                      <a:r>
                        <a:rPr lang="en-US" sz="1400" u="none" strike="noStrike">
                          <a:effectLst/>
                        </a:rPr>
                        <a:t>y</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0,95%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a:effectLst/>
                        </a:rPr>
                        <a:t>0,016%</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400" u="none" strike="noStrike">
                          <a:effectLst/>
                        </a:rPr>
                        <a:t>0,013%</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913912932"/>
                  </a:ext>
                </a:extLst>
              </a:tr>
              <a:tr h="272250">
                <a:tc rowSpan="2">
                  <a:txBody>
                    <a:bodyPr/>
                    <a:lstStyle/>
                    <a:p>
                      <a:pPr algn="ctr" fontAlgn="ctr"/>
                      <a:r>
                        <a:rPr lang="en-US" sz="1400" b="1" u="none" strike="noStrike">
                          <a:effectLst/>
                        </a:rPr>
                        <a:t>Irregular</a:t>
                      </a:r>
                      <a:endParaRPr lang="en-US"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x</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0,77%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a:effectLst/>
                        </a:rPr>
                        <a:t>0,027%</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400" u="none" strike="noStrike">
                          <a:effectLst/>
                        </a:rPr>
                        <a:t>0,032%</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502376613"/>
                  </a:ext>
                </a:extLst>
              </a:tr>
              <a:tr h="283593">
                <a:tc vMerge="1">
                  <a:txBody>
                    <a:bodyPr/>
                    <a:lstStyle/>
                    <a:p>
                      <a:endParaRPr lang="en-US"/>
                    </a:p>
                  </a:txBody>
                  <a:tcPr/>
                </a:tc>
                <a:tc>
                  <a:txBody>
                    <a:bodyPr/>
                    <a:lstStyle/>
                    <a:p>
                      <a:pPr algn="ctr" fontAlgn="ctr"/>
                      <a:r>
                        <a:rPr lang="en-US" sz="1400" u="none" strike="noStrike">
                          <a:effectLst/>
                        </a:rPr>
                        <a:t>y</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0,87%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400" u="none" strike="noStrike">
                          <a:effectLst/>
                        </a:rPr>
                        <a:t>0,043%</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160648710"/>
                  </a:ext>
                </a:extLst>
              </a:tr>
            </a:tbl>
          </a:graphicData>
        </a:graphic>
      </p:graphicFrame>
      <p:sp>
        <p:nvSpPr>
          <p:cNvPr id="9" name="Rectángulo 8">
            <a:extLst>
              <a:ext uri="{FF2B5EF4-FFF2-40B4-BE49-F238E27FC236}">
                <a16:creationId xmlns:a16="http://schemas.microsoft.com/office/drawing/2014/main" xmlns="" id="{F0ED2FF4-C945-4BED-BCAB-492F18D964BC}"/>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22</a:t>
            </a:r>
            <a:endParaRPr lang="en-US" b="1" u="sng"/>
          </a:p>
        </p:txBody>
      </p:sp>
    </p:spTree>
    <p:extLst>
      <p:ext uri="{BB962C8B-B14F-4D97-AF65-F5344CB8AC3E}">
        <p14:creationId xmlns:p14="http://schemas.microsoft.com/office/powerpoint/2010/main" val="183335195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402378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13889" y="2271894"/>
            <a:ext cx="8116222" cy="16134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sz="6600" b="1"/>
              <a:t>Sistema</a:t>
            </a:r>
            <a:endParaRPr lang="es-ES" sz="6600" b="1"/>
          </a:p>
          <a:p>
            <a:pPr algn="ctr"/>
            <a:r>
              <a:rPr lang="x-none" sz="6600" b="1"/>
              <a:t>Aporticado</a:t>
            </a:r>
            <a:endParaRPr lang="en-US" sz="6600" b="1"/>
          </a:p>
        </p:txBody>
      </p:sp>
      <p:sp>
        <p:nvSpPr>
          <p:cNvPr id="24" name="Rectángulo 23">
            <a:extLst>
              <a:ext uri="{FF2B5EF4-FFF2-40B4-BE49-F238E27FC236}">
                <a16:creationId xmlns:a16="http://schemas.microsoft.com/office/drawing/2014/main" xmlns=""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23</a:t>
            </a:r>
            <a:endParaRPr lang="en-US" b="1" u="sng"/>
          </a:p>
        </p:txBody>
      </p:sp>
    </p:spTree>
    <p:extLst>
      <p:ext uri="{BB962C8B-B14F-4D97-AF65-F5344CB8AC3E}">
        <p14:creationId xmlns:p14="http://schemas.microsoft.com/office/powerpoint/2010/main" val="1993107137"/>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402378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5" name="Rectángulo 4">
            <a:extLst>
              <a:ext uri="{FF2B5EF4-FFF2-40B4-BE49-F238E27FC236}">
                <a16:creationId xmlns:a16="http://schemas.microsoft.com/office/drawing/2014/main" xmlns="" id="{0482E106-790A-4B19-8F4E-CA84C5AC76B0}"/>
              </a:ext>
            </a:extLst>
          </p:cNvPr>
          <p:cNvSpPr/>
          <p:nvPr/>
        </p:nvSpPr>
        <p:spPr>
          <a:xfrm>
            <a:off x="-25132" y="620688"/>
            <a:ext cx="551343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1. Losa Alivianada Bidireccional h=20cm </a:t>
            </a:r>
            <a:endParaRPr lang="en-US" b="1"/>
          </a:p>
        </p:txBody>
      </p:sp>
      <p:pic>
        <p:nvPicPr>
          <p:cNvPr id="20" name="Imagen 19"/>
          <p:cNvPicPr/>
          <p:nvPr/>
        </p:nvPicPr>
        <p:blipFill>
          <a:blip r:embed="rId3"/>
          <a:stretch>
            <a:fillRect/>
          </a:stretch>
        </p:blipFill>
        <p:spPr>
          <a:xfrm>
            <a:off x="649138" y="958327"/>
            <a:ext cx="4164892" cy="2110518"/>
          </a:xfrm>
          <a:prstGeom prst="rect">
            <a:avLst/>
          </a:prstGeom>
        </p:spPr>
      </p:pic>
      <p:pic>
        <p:nvPicPr>
          <p:cNvPr id="6" name="Imagen 5"/>
          <p:cNvPicPr>
            <a:picLocks noChangeAspect="1"/>
          </p:cNvPicPr>
          <p:nvPr/>
        </p:nvPicPr>
        <p:blipFill rotWithShape="1">
          <a:blip r:embed="rId4"/>
          <a:srcRect l="10748" r="9812" b="39939"/>
          <a:stretch/>
        </p:blipFill>
        <p:spPr>
          <a:xfrm>
            <a:off x="473413" y="3272738"/>
            <a:ext cx="4710546" cy="887728"/>
          </a:xfrm>
          <a:prstGeom prst="rect">
            <a:avLst/>
          </a:prstGeom>
        </p:spPr>
      </p:pic>
      <mc:AlternateContent xmlns:mc="http://schemas.openxmlformats.org/markup-compatibility/2006" xmlns:a14="http://schemas.microsoft.com/office/drawing/2010/main">
        <mc:Choice Requires="a14">
          <p:sp>
            <p:nvSpPr>
              <p:cNvPr id="12" name="Rectángulo 11"/>
              <p:cNvSpPr/>
              <p:nvPr/>
            </p:nvSpPr>
            <p:spPr>
              <a:xfrm>
                <a:off x="1846275" y="4669436"/>
                <a:ext cx="2116285" cy="757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h</m:t>
                      </m:r>
                      <m:r>
                        <a:rPr lang="en-US" sz="1400" i="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𝑙𝑛</m:t>
                          </m:r>
                          <m:r>
                            <a:rPr lang="en-US" sz="1400" i="0">
                              <a:latin typeface="Cambria Math" panose="02040503050406030204" pitchFamily="18" charset="0"/>
                            </a:rPr>
                            <m:t>∗</m:t>
                          </m:r>
                          <m:d>
                            <m:dPr>
                              <m:ctrlPr>
                                <a:rPr lang="en-US" sz="1400" i="1">
                                  <a:latin typeface="Cambria Math" panose="02040503050406030204" pitchFamily="18" charset="0"/>
                                </a:rPr>
                              </m:ctrlPr>
                            </m:dPr>
                            <m:e>
                              <m:r>
                                <a:rPr lang="en-US" sz="1400" i="0">
                                  <a:latin typeface="Cambria Math" panose="02040503050406030204" pitchFamily="18" charset="0"/>
                                </a:rPr>
                                <m:t>0.8+</m:t>
                              </m:r>
                              <m:f>
                                <m:fPr>
                                  <m:ctrlPr>
                                    <a:rPr lang="en-US" sz="1400" i="1">
                                      <a:latin typeface="Cambria Math" panose="02040503050406030204" pitchFamily="18" charset="0"/>
                                    </a:rPr>
                                  </m:ctrlPr>
                                </m:fPr>
                                <m:num>
                                  <m:r>
                                    <a:rPr lang="en-US" sz="1400" i="1">
                                      <a:latin typeface="Cambria Math" panose="02040503050406030204" pitchFamily="18" charset="0"/>
                                    </a:rPr>
                                    <m:t>𝑓𝑦</m:t>
                                  </m:r>
                                </m:num>
                                <m:den>
                                  <m:r>
                                    <a:rPr lang="en-US" sz="1400" i="0">
                                      <a:latin typeface="Cambria Math" panose="02040503050406030204" pitchFamily="18" charset="0"/>
                                    </a:rPr>
                                    <m:t>1400</m:t>
                                  </m:r>
                                </m:den>
                              </m:f>
                            </m:e>
                          </m:d>
                        </m:num>
                        <m:den>
                          <m:r>
                            <a:rPr lang="en-US" sz="1400" i="0">
                              <a:latin typeface="Cambria Math" panose="02040503050406030204" pitchFamily="18" charset="0"/>
                            </a:rPr>
                            <m:t>36+5</m:t>
                          </m:r>
                          <m:r>
                            <a:rPr lang="en-US" sz="1400" i="1">
                              <a:latin typeface="Cambria Math" panose="02040503050406030204" pitchFamily="18" charset="0"/>
                            </a:rPr>
                            <m:t>𝛽</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𝛼</m:t>
                                  </m:r>
                                </m:e>
                                <m:sub>
                                  <m:r>
                                    <a:rPr lang="en-US" sz="1400" i="1">
                                      <a:latin typeface="Cambria Math" panose="02040503050406030204" pitchFamily="18" charset="0"/>
                                    </a:rPr>
                                    <m:t>𝑓𝑚</m:t>
                                  </m:r>
                                </m:sub>
                              </m:sSub>
                              <m:r>
                                <a:rPr lang="en-US" sz="1400" i="0">
                                  <a:latin typeface="Cambria Math" panose="02040503050406030204" pitchFamily="18" charset="0"/>
                                </a:rPr>
                                <m:t>−0.2</m:t>
                              </m:r>
                            </m:e>
                          </m:d>
                        </m:den>
                      </m:f>
                    </m:oMath>
                  </m:oMathPara>
                </a14:m>
                <a:endParaRPr lang="en-US" sz="1400"/>
              </a:p>
            </p:txBody>
          </p:sp>
        </mc:Choice>
        <mc:Fallback xmlns="">
          <p:sp>
            <p:nvSpPr>
              <p:cNvPr id="12" name="Rectángulo 11"/>
              <p:cNvSpPr>
                <a:spLocks noRot="1" noChangeAspect="1" noMove="1" noResize="1" noEditPoints="1" noAdjustHandles="1" noChangeArrowheads="1" noChangeShapeType="1" noTextEdit="1"/>
              </p:cNvSpPr>
              <p:nvPr/>
            </p:nvSpPr>
            <p:spPr>
              <a:xfrm>
                <a:off x="1846275" y="4669436"/>
                <a:ext cx="2116285" cy="757515"/>
              </a:xfrm>
              <a:prstGeom prst="rect">
                <a:avLst/>
              </a:prstGeom>
              <a:blipFill>
                <a:blip r:embed="rId5"/>
                <a:stretch>
                  <a:fillRect/>
                </a:stretch>
              </a:blipFill>
            </p:spPr>
            <p:txBody>
              <a:bodyPr/>
              <a:lstStyle/>
              <a:p>
                <a:r>
                  <a:rPr lang="en-US">
                    <a:noFill/>
                  </a:rPr>
                  <a:t> </a:t>
                </a:r>
              </a:p>
            </p:txBody>
          </p:sp>
        </mc:Fallback>
      </mc:AlternateContent>
      <p:sp>
        <p:nvSpPr>
          <p:cNvPr id="14" name="Rectángulo 13"/>
          <p:cNvSpPr/>
          <p:nvPr/>
        </p:nvSpPr>
        <p:spPr>
          <a:xfrm>
            <a:off x="583519" y="4160466"/>
            <a:ext cx="4273927" cy="523220"/>
          </a:xfrm>
          <a:prstGeom prst="rect">
            <a:avLst/>
          </a:prstGeom>
        </p:spPr>
        <p:txBody>
          <a:bodyPr wrap="none">
            <a:spAutoFit/>
          </a:bodyPr>
          <a:lstStyle/>
          <a:p>
            <a:r>
              <a:rPr lang="x-none" sz="1400">
                <a:latin typeface="+mn-lt"/>
                <a:ea typeface="Calibri" panose="020F0502020204030204" pitchFamily="34" charset="0"/>
                <a:cs typeface="Arial" panose="020B0604020202020204" pitchFamily="34" charset="0"/>
              </a:rPr>
              <a:t>Ecuación </a:t>
            </a:r>
            <a:r>
              <a:rPr lang="en-US" sz="1400">
                <a:latin typeface="+mn-lt"/>
                <a:ea typeface="Calibri" panose="020F0502020204030204" pitchFamily="34" charset="0"/>
                <a:cs typeface="Arial" panose="020B0604020202020204" pitchFamily="34" charset="0"/>
              </a:rPr>
              <a:t> </a:t>
            </a:r>
            <a:r>
              <a:rPr lang="x-none" sz="1400">
                <a:latin typeface="+mn-lt"/>
                <a:ea typeface="Calibri" panose="020F0502020204030204" pitchFamily="34" charset="0"/>
                <a:cs typeface="Arial" panose="020B0604020202020204" pitchFamily="34" charset="0"/>
              </a:rPr>
              <a:t>espesor mínimo de losa en 2 direcciones</a:t>
            </a:r>
          </a:p>
          <a:p>
            <a:r>
              <a:rPr lang="es-EC" sz="1400">
                <a:latin typeface="+mn-lt"/>
                <a:ea typeface="Calibri" panose="020F0502020204030204" pitchFamily="34" charset="0"/>
                <a:cs typeface="Arial" panose="020B0604020202020204" pitchFamily="34" charset="0"/>
              </a:rPr>
              <a:t>(ACI 318S-14, 2014)</a:t>
            </a:r>
            <a:endParaRPr lang="en-US" sz="1400">
              <a:latin typeface="+mn-lt"/>
            </a:endParaRPr>
          </a:p>
        </p:txBody>
      </p:sp>
      <p:sp>
        <p:nvSpPr>
          <p:cNvPr id="27" name="Rectángulo 26"/>
          <p:cNvSpPr/>
          <p:nvPr/>
        </p:nvSpPr>
        <p:spPr>
          <a:xfrm>
            <a:off x="932474" y="5582537"/>
            <a:ext cx="4251485" cy="523220"/>
          </a:xfrm>
          <a:prstGeom prst="rect">
            <a:avLst/>
          </a:prstGeom>
        </p:spPr>
        <p:txBody>
          <a:bodyPr wrap="none">
            <a:spAutoFit/>
          </a:bodyPr>
          <a:lstStyle/>
          <a:p>
            <a:r>
              <a:rPr lang="x-none" sz="1400">
                <a:latin typeface="+mn-lt"/>
              </a:rPr>
              <a:t>Estructura regular    h=14cm  h equivalente=20cm</a:t>
            </a:r>
          </a:p>
          <a:p>
            <a:r>
              <a:rPr lang="x-none" sz="1400">
                <a:latin typeface="+mn-lt"/>
              </a:rPr>
              <a:t>Estructura irregular  h=13cm   h equivalente=20cm</a:t>
            </a:r>
            <a:endParaRPr lang="en-US" sz="1400">
              <a:latin typeface="+mn-lt"/>
            </a:endParaRPr>
          </a:p>
        </p:txBody>
      </p:sp>
      <p:pic>
        <p:nvPicPr>
          <p:cNvPr id="29" name="Imagen 28"/>
          <p:cNvPicPr/>
          <p:nvPr/>
        </p:nvPicPr>
        <p:blipFill>
          <a:blip r:embed="rId6" cstate="print">
            <a:extLst>
              <a:ext uri="{28A0092B-C50C-407E-A947-70E740481C1C}">
                <a14:useLocalDpi xmlns:a14="http://schemas.microsoft.com/office/drawing/2010/main" val="0"/>
              </a:ext>
            </a:extLst>
          </a:blip>
          <a:stretch>
            <a:fillRect/>
          </a:stretch>
        </p:blipFill>
        <p:spPr>
          <a:xfrm>
            <a:off x="5107492" y="1676278"/>
            <a:ext cx="3877352" cy="1359202"/>
          </a:xfrm>
          <a:prstGeom prst="rect">
            <a:avLst/>
          </a:prstGeom>
        </p:spPr>
      </p:pic>
      <p:pic>
        <p:nvPicPr>
          <p:cNvPr id="30" name="Imagen 29"/>
          <p:cNvPicPr/>
          <p:nvPr/>
        </p:nvPicPr>
        <p:blipFill>
          <a:blip r:embed="rId7" cstate="print">
            <a:extLst>
              <a:ext uri="{28A0092B-C50C-407E-A947-70E740481C1C}">
                <a14:useLocalDpi xmlns:a14="http://schemas.microsoft.com/office/drawing/2010/main" val="0"/>
              </a:ext>
            </a:extLst>
          </a:blip>
          <a:stretch>
            <a:fillRect/>
          </a:stretch>
        </p:blipFill>
        <p:spPr>
          <a:xfrm>
            <a:off x="5888499" y="3272738"/>
            <a:ext cx="2636664" cy="2439954"/>
          </a:xfrm>
          <a:prstGeom prst="rect">
            <a:avLst/>
          </a:prstGeom>
        </p:spPr>
      </p:pic>
      <p:sp>
        <p:nvSpPr>
          <p:cNvPr id="15" name="CuadroTexto 14"/>
          <p:cNvSpPr txBox="1"/>
          <p:nvPr/>
        </p:nvSpPr>
        <p:spPr>
          <a:xfrm>
            <a:off x="6174584" y="1114048"/>
            <a:ext cx="1635384" cy="307777"/>
          </a:xfrm>
          <a:prstGeom prst="rect">
            <a:avLst/>
          </a:prstGeom>
          <a:noFill/>
        </p:spPr>
        <p:txBody>
          <a:bodyPr wrap="none" rtlCol="0">
            <a:spAutoFit/>
          </a:bodyPr>
          <a:lstStyle/>
          <a:p>
            <a:r>
              <a:rPr lang="x-none" sz="1400" b="1"/>
              <a:t>Detalle de la losa</a:t>
            </a:r>
            <a:endParaRPr lang="en-US" sz="1400" b="1"/>
          </a:p>
        </p:txBody>
      </p:sp>
      <p:sp>
        <p:nvSpPr>
          <p:cNvPr id="16" name="Rectángulo 15">
            <a:extLst>
              <a:ext uri="{FF2B5EF4-FFF2-40B4-BE49-F238E27FC236}">
                <a16:creationId xmlns:a16="http://schemas.microsoft.com/office/drawing/2014/main" xmlns="" id="{E262C920-35D0-4394-95F7-B986CD44886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24</a:t>
            </a:r>
            <a:endParaRPr lang="en-US" b="1" u="sng"/>
          </a:p>
        </p:txBody>
      </p:sp>
    </p:spTree>
    <p:extLst>
      <p:ext uri="{BB962C8B-B14F-4D97-AF65-F5344CB8AC3E}">
        <p14:creationId xmlns:p14="http://schemas.microsoft.com/office/powerpoint/2010/main" val="3211184336"/>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402378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5" name="Rectángulo 4">
            <a:extLst>
              <a:ext uri="{FF2B5EF4-FFF2-40B4-BE49-F238E27FC236}">
                <a16:creationId xmlns:a16="http://schemas.microsoft.com/office/drawing/2014/main" xmlns="" id="{0482E106-790A-4B19-8F4E-CA84C5AC76B0}"/>
              </a:ext>
            </a:extLst>
          </p:cNvPr>
          <p:cNvSpPr/>
          <p:nvPr/>
        </p:nvSpPr>
        <p:spPr>
          <a:xfrm>
            <a:off x="-25132" y="620688"/>
            <a:ext cx="551343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1. Losa Alivianada Bidireccional h=20cm </a:t>
            </a:r>
            <a:endParaRPr lang="en-US" b="1"/>
          </a:p>
        </p:txBody>
      </p:sp>
      <p:pic>
        <p:nvPicPr>
          <p:cNvPr id="8" name="Imagen 7"/>
          <p:cNvPicPr/>
          <p:nvPr/>
        </p:nvPicPr>
        <p:blipFill>
          <a:blip r:embed="rId3"/>
          <a:stretch>
            <a:fillRect/>
          </a:stretch>
        </p:blipFill>
        <p:spPr>
          <a:xfrm>
            <a:off x="781753" y="1309966"/>
            <a:ext cx="3197991" cy="2349161"/>
          </a:xfrm>
          <a:prstGeom prst="rect">
            <a:avLst/>
          </a:prstGeom>
        </p:spPr>
      </p:pic>
      <p:sp>
        <p:nvSpPr>
          <p:cNvPr id="7" name="CuadroTexto 6"/>
          <p:cNvSpPr txBox="1"/>
          <p:nvPr/>
        </p:nvSpPr>
        <p:spPr>
          <a:xfrm>
            <a:off x="689771" y="1081727"/>
            <a:ext cx="1843774" cy="307777"/>
          </a:xfrm>
          <a:prstGeom prst="rect">
            <a:avLst/>
          </a:prstGeom>
          <a:noFill/>
        </p:spPr>
        <p:txBody>
          <a:bodyPr wrap="none" rtlCol="0">
            <a:spAutoFit/>
          </a:bodyPr>
          <a:lstStyle/>
          <a:p>
            <a:pPr marL="285750" indent="-285750">
              <a:buFont typeface="Arial" panose="020B0604020202020204" pitchFamily="34" charset="0"/>
              <a:buChar char="•"/>
            </a:pPr>
            <a:r>
              <a:rPr lang="x-none" sz="1400" b="1"/>
              <a:t>Diseño a flexión</a:t>
            </a:r>
            <a:endParaRPr lang="en-US" sz="1400" b="1"/>
          </a:p>
        </p:txBody>
      </p:sp>
      <p:sp>
        <p:nvSpPr>
          <p:cNvPr id="10" name="CuadroTexto 9"/>
          <p:cNvSpPr txBox="1"/>
          <p:nvPr/>
        </p:nvSpPr>
        <p:spPr>
          <a:xfrm>
            <a:off x="611560" y="4226808"/>
            <a:ext cx="2004075" cy="307777"/>
          </a:xfrm>
          <a:prstGeom prst="rect">
            <a:avLst/>
          </a:prstGeom>
          <a:noFill/>
        </p:spPr>
        <p:txBody>
          <a:bodyPr wrap="none" rtlCol="0">
            <a:spAutoFit/>
          </a:bodyPr>
          <a:lstStyle/>
          <a:p>
            <a:pPr marL="285750" indent="-285750">
              <a:buFont typeface="Arial" panose="020B0604020202020204" pitchFamily="34" charset="0"/>
              <a:buChar char="•"/>
            </a:pPr>
            <a:r>
              <a:rPr lang="x-none" sz="1400" b="1"/>
              <a:t>Diseño a Cortante</a:t>
            </a:r>
            <a:endParaRPr lang="en-US" sz="1400" b="1"/>
          </a:p>
        </p:txBody>
      </p:sp>
      <mc:AlternateContent xmlns:mc="http://schemas.openxmlformats.org/markup-compatibility/2006" xmlns:a14="http://schemas.microsoft.com/office/drawing/2010/main">
        <mc:Choice Requires="a14">
          <p:sp>
            <p:nvSpPr>
              <p:cNvPr id="9" name="Rectángulo 8"/>
              <p:cNvSpPr/>
              <p:nvPr/>
            </p:nvSpPr>
            <p:spPr>
              <a:xfrm>
                <a:off x="4275306" y="1844824"/>
                <a:ext cx="1150058" cy="4651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𝑠</m:t>
                          </m:r>
                        </m:sub>
                      </m:sSub>
                      <m:r>
                        <a:rPr lang="en-US" sz="1200" i="0">
                          <a:latin typeface="Cambria Math" panose="02040503050406030204" pitchFamily="18" charset="0"/>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panose="02040503050406030204" pitchFamily="18" charset="0"/>
                                </a:rPr>
                                <m:t>𝐿</m:t>
                              </m:r>
                            </m:e>
                            <m:sup>
                              <m:r>
                                <a:rPr lang="en-US" sz="1200" i="0">
                                  <a:latin typeface="Cambria Math" panose="02040503050406030204" pitchFamily="18" charset="0"/>
                                </a:rPr>
                                <m:t>4</m:t>
                              </m:r>
                            </m:sup>
                          </m:sSup>
                        </m:num>
                        <m:den>
                          <m:sSup>
                            <m:sSupPr>
                              <m:ctrlPr>
                                <a:rPr lang="en-US" sz="1200" i="1">
                                  <a:latin typeface="Cambria Math" panose="02040503050406030204" pitchFamily="18" charset="0"/>
                                </a:rPr>
                              </m:ctrlPr>
                            </m:sSupPr>
                            <m:e>
                              <m:r>
                                <a:rPr lang="en-US" sz="1200" i="1">
                                  <a:latin typeface="Cambria Math" panose="02040503050406030204" pitchFamily="18" charset="0"/>
                                </a:rPr>
                                <m:t>𝑠</m:t>
                              </m:r>
                            </m:e>
                            <m:sup>
                              <m:r>
                                <a:rPr lang="en-US" sz="1200" i="0">
                                  <a:latin typeface="Cambria Math" panose="02040503050406030204" pitchFamily="18" charset="0"/>
                                </a:rPr>
                                <m:t>4</m:t>
                              </m:r>
                            </m:sup>
                          </m:sSup>
                          <m:r>
                            <a:rPr lang="en-US" sz="1200" i="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𝐿</m:t>
                              </m:r>
                            </m:e>
                            <m:sup>
                              <m:r>
                                <a:rPr lang="en-US" sz="1200" i="0">
                                  <a:latin typeface="Cambria Math" panose="02040503050406030204" pitchFamily="18" charset="0"/>
                                </a:rPr>
                                <m:t>4</m:t>
                              </m:r>
                            </m:sup>
                          </m:sSup>
                        </m:den>
                      </m:f>
                    </m:oMath>
                  </m:oMathPara>
                </a14:m>
                <a:endParaRPr lang="en-US" sz="1000"/>
              </a:p>
            </p:txBody>
          </p:sp>
        </mc:Choice>
        <mc:Fallback xmlns="">
          <p:sp>
            <p:nvSpPr>
              <p:cNvPr id="9" name="Rectángulo 8"/>
              <p:cNvSpPr>
                <a:spLocks noRot="1" noChangeAspect="1" noMove="1" noResize="1" noEditPoints="1" noAdjustHandles="1" noChangeArrowheads="1" noChangeShapeType="1" noTextEdit="1"/>
              </p:cNvSpPr>
              <p:nvPr/>
            </p:nvSpPr>
            <p:spPr>
              <a:xfrm>
                <a:off x="4275306" y="1844824"/>
                <a:ext cx="1150058" cy="465192"/>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4275306" y="2557475"/>
                <a:ext cx="1157176" cy="4651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𝑓</m:t>
                      </m:r>
                      <m:sSub>
                        <m:sSubPr>
                          <m:ctrlPr>
                            <a:rPr lang="en-US" sz="1200" i="1">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𝐿</m:t>
                          </m:r>
                        </m:sub>
                      </m:sSub>
                      <m:r>
                        <a:rPr lang="en-US" sz="1200" i="0">
                          <a:latin typeface="Cambria Math" panose="02040503050406030204" pitchFamily="18" charset="0"/>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panose="02040503050406030204" pitchFamily="18" charset="0"/>
                                </a:rPr>
                                <m:t>𝑠</m:t>
                              </m:r>
                            </m:e>
                            <m:sup>
                              <m:r>
                                <a:rPr lang="en-US" sz="1200" i="0">
                                  <a:latin typeface="Cambria Math" panose="02040503050406030204" pitchFamily="18" charset="0"/>
                                </a:rPr>
                                <m:t>4</m:t>
                              </m:r>
                            </m:sup>
                          </m:sSup>
                        </m:num>
                        <m:den>
                          <m:sSup>
                            <m:sSupPr>
                              <m:ctrlPr>
                                <a:rPr lang="en-US" sz="1200" i="1">
                                  <a:latin typeface="Cambria Math" panose="02040503050406030204" pitchFamily="18" charset="0"/>
                                </a:rPr>
                              </m:ctrlPr>
                            </m:sSupPr>
                            <m:e>
                              <m:r>
                                <a:rPr lang="en-US" sz="1200" i="1">
                                  <a:latin typeface="Cambria Math" panose="02040503050406030204" pitchFamily="18" charset="0"/>
                                </a:rPr>
                                <m:t>𝑠</m:t>
                              </m:r>
                            </m:e>
                            <m:sup>
                              <m:r>
                                <a:rPr lang="en-US" sz="1200" i="0">
                                  <a:latin typeface="Cambria Math" panose="02040503050406030204" pitchFamily="18" charset="0"/>
                                </a:rPr>
                                <m:t>4</m:t>
                              </m:r>
                            </m:sup>
                          </m:sSup>
                          <m:r>
                            <a:rPr lang="en-US" sz="1200" i="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𝐿</m:t>
                              </m:r>
                            </m:e>
                            <m:sup>
                              <m:r>
                                <a:rPr lang="en-US" sz="1200" i="0">
                                  <a:latin typeface="Cambria Math" panose="02040503050406030204" pitchFamily="18" charset="0"/>
                                </a:rPr>
                                <m:t>4</m:t>
                              </m:r>
                            </m:sup>
                          </m:sSup>
                        </m:den>
                      </m:f>
                    </m:oMath>
                  </m:oMathPara>
                </a14:m>
                <a:endParaRPr lang="en-US" sz="1000"/>
              </a:p>
            </p:txBody>
          </p:sp>
        </mc:Choice>
        <mc:Fallback xmlns="">
          <p:sp>
            <p:nvSpPr>
              <p:cNvPr id="11" name="Rectángulo 10"/>
              <p:cNvSpPr>
                <a:spLocks noRot="1" noChangeAspect="1" noMove="1" noResize="1" noEditPoints="1" noAdjustHandles="1" noChangeArrowheads="1" noChangeShapeType="1" noTextEdit="1"/>
              </p:cNvSpPr>
              <p:nvPr/>
            </p:nvSpPr>
            <p:spPr>
              <a:xfrm>
                <a:off x="4275306" y="2557475"/>
                <a:ext cx="1157176" cy="465192"/>
              </a:xfrm>
              <a:prstGeom prst="rect">
                <a:avLst/>
              </a:prstGeom>
              <a:blipFill>
                <a:blip r:embed="rId5"/>
                <a:stretch>
                  <a:fillRect b="-1316"/>
                </a:stretch>
              </a:blipFill>
            </p:spPr>
            <p:txBody>
              <a:bodyPr/>
              <a:lstStyle/>
              <a:p>
                <a:r>
                  <a:rPr lang="en-US">
                    <a:noFill/>
                  </a:rPr>
                  <a:t> </a:t>
                </a:r>
              </a:p>
            </p:txBody>
          </p:sp>
        </mc:Fallback>
      </mc:AlternateContent>
      <p:pic>
        <p:nvPicPr>
          <p:cNvPr id="13" name="Imagen 12"/>
          <p:cNvPicPr/>
          <p:nvPr/>
        </p:nvPicPr>
        <p:blipFill>
          <a:blip r:embed="rId6"/>
          <a:stretch>
            <a:fillRect/>
          </a:stretch>
        </p:blipFill>
        <p:spPr>
          <a:xfrm>
            <a:off x="5940152" y="1235615"/>
            <a:ext cx="2632360" cy="2423461"/>
          </a:xfrm>
          <a:prstGeom prst="rect">
            <a:avLst/>
          </a:prstGeom>
        </p:spPr>
      </p:pic>
      <p:graphicFrame>
        <p:nvGraphicFramePr>
          <p:cNvPr id="16" name="Tabla 15"/>
          <p:cNvGraphicFramePr>
            <a:graphicFrameLocks noGrp="1"/>
          </p:cNvGraphicFramePr>
          <p:nvPr/>
        </p:nvGraphicFramePr>
        <p:xfrm>
          <a:off x="5580112" y="3717032"/>
          <a:ext cx="3149600" cy="365760"/>
        </p:xfrm>
        <a:graphic>
          <a:graphicData uri="http://schemas.openxmlformats.org/drawingml/2006/table">
            <a:tbl>
              <a:tblPr>
                <a:tableStyleId>{17292A2E-F333-43FB-9621-5CBBE7FDCDCB}</a:tableStyleId>
              </a:tblPr>
              <a:tblGrid>
                <a:gridCol w="787400">
                  <a:extLst>
                    <a:ext uri="{9D8B030D-6E8A-4147-A177-3AD203B41FA5}">
                      <a16:colId xmlns:a16="http://schemas.microsoft.com/office/drawing/2014/main" xmlns="" val="238647115"/>
                    </a:ext>
                  </a:extLst>
                </a:gridCol>
                <a:gridCol w="787400">
                  <a:extLst>
                    <a:ext uri="{9D8B030D-6E8A-4147-A177-3AD203B41FA5}">
                      <a16:colId xmlns:a16="http://schemas.microsoft.com/office/drawing/2014/main" xmlns="" val="797350080"/>
                    </a:ext>
                  </a:extLst>
                </a:gridCol>
                <a:gridCol w="787400">
                  <a:extLst>
                    <a:ext uri="{9D8B030D-6E8A-4147-A177-3AD203B41FA5}">
                      <a16:colId xmlns:a16="http://schemas.microsoft.com/office/drawing/2014/main" xmlns="" val="2789576796"/>
                    </a:ext>
                  </a:extLst>
                </a:gridCol>
                <a:gridCol w="787400">
                  <a:extLst>
                    <a:ext uri="{9D8B030D-6E8A-4147-A177-3AD203B41FA5}">
                      <a16:colId xmlns:a16="http://schemas.microsoft.com/office/drawing/2014/main" xmlns="" val="3997671171"/>
                    </a:ext>
                  </a:extLst>
                </a:gridCol>
              </a:tblGrid>
              <a:tr h="182880">
                <a:tc>
                  <a:txBody>
                    <a:bodyPr/>
                    <a:lstStyle/>
                    <a:p>
                      <a:pPr algn="ctr" fontAlgn="ctr"/>
                      <a:r>
                        <a:rPr lang="en-US" sz="1100" u="none" strike="noStrike">
                          <a:effectLst/>
                        </a:rPr>
                        <a:t>Asy(-)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Asx(-)</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Asy(+)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Asx(+)</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252017344"/>
                  </a:ext>
                </a:extLst>
              </a:tr>
              <a:tr h="182880">
                <a:tc>
                  <a:txBody>
                    <a:bodyPr/>
                    <a:lstStyle/>
                    <a:p>
                      <a:pPr algn="ctr" fontAlgn="ctr"/>
                      <a:r>
                        <a:rPr lang="es-EC" sz="1100" u="none" strike="noStrike">
                          <a:effectLst/>
                        </a:rPr>
                        <a:t>1 Ø 12 mm</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1 Ø 12 mm</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1 Ø 10 mm</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1 Ø 10 mm</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75266220"/>
                  </a:ext>
                </a:extLst>
              </a:tr>
            </a:tbl>
          </a:graphicData>
        </a:graphic>
      </p:graphicFrame>
      <p:graphicFrame>
        <p:nvGraphicFramePr>
          <p:cNvPr id="17" name="Tabla 16"/>
          <p:cNvGraphicFramePr>
            <a:graphicFrameLocks noGrp="1"/>
          </p:cNvGraphicFramePr>
          <p:nvPr/>
        </p:nvGraphicFramePr>
        <p:xfrm>
          <a:off x="830145" y="3717032"/>
          <a:ext cx="3149600" cy="365760"/>
        </p:xfrm>
        <a:graphic>
          <a:graphicData uri="http://schemas.openxmlformats.org/drawingml/2006/table">
            <a:tbl>
              <a:tblPr>
                <a:tableStyleId>{17292A2E-F333-43FB-9621-5CBBE7FDCDCB}</a:tableStyleId>
              </a:tblPr>
              <a:tblGrid>
                <a:gridCol w="787400">
                  <a:extLst>
                    <a:ext uri="{9D8B030D-6E8A-4147-A177-3AD203B41FA5}">
                      <a16:colId xmlns:a16="http://schemas.microsoft.com/office/drawing/2014/main" xmlns="" val="3550795333"/>
                    </a:ext>
                  </a:extLst>
                </a:gridCol>
                <a:gridCol w="787400">
                  <a:extLst>
                    <a:ext uri="{9D8B030D-6E8A-4147-A177-3AD203B41FA5}">
                      <a16:colId xmlns:a16="http://schemas.microsoft.com/office/drawing/2014/main" xmlns="" val="1395268001"/>
                    </a:ext>
                  </a:extLst>
                </a:gridCol>
                <a:gridCol w="787400">
                  <a:extLst>
                    <a:ext uri="{9D8B030D-6E8A-4147-A177-3AD203B41FA5}">
                      <a16:colId xmlns:a16="http://schemas.microsoft.com/office/drawing/2014/main" xmlns="" val="2809071884"/>
                    </a:ext>
                  </a:extLst>
                </a:gridCol>
                <a:gridCol w="787400">
                  <a:extLst>
                    <a:ext uri="{9D8B030D-6E8A-4147-A177-3AD203B41FA5}">
                      <a16:colId xmlns:a16="http://schemas.microsoft.com/office/drawing/2014/main" xmlns="" val="2490882808"/>
                    </a:ext>
                  </a:extLst>
                </a:gridCol>
              </a:tblGrid>
              <a:tr h="182880">
                <a:tc>
                  <a:txBody>
                    <a:bodyPr/>
                    <a:lstStyle/>
                    <a:p>
                      <a:pPr algn="ctr" fontAlgn="ctr"/>
                      <a:r>
                        <a:rPr lang="en-US" sz="1100" u="none" strike="noStrike">
                          <a:effectLst/>
                        </a:rPr>
                        <a:t>Asy(-)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Asx(-)</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Asy(+)</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Asx(+)</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4029606471"/>
                  </a:ext>
                </a:extLst>
              </a:tr>
              <a:tr h="182880">
                <a:tc>
                  <a:txBody>
                    <a:bodyPr/>
                    <a:lstStyle/>
                    <a:p>
                      <a:pPr algn="ctr" fontAlgn="ctr"/>
                      <a:r>
                        <a:rPr lang="es-EC" sz="1100" u="none" strike="noStrike">
                          <a:effectLst/>
                        </a:rPr>
                        <a:t>1 Ø 10 mm</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1 Ø 10 mm</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1 Ø 10 mm</a:t>
                      </a:r>
                      <a:endParaRPr lang="es-EC"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a:effectLst/>
                        </a:rPr>
                        <a:t>1 Ø 10 mm</a:t>
                      </a:r>
                      <a:endParaRPr lang="es-EC"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347045320"/>
                  </a:ext>
                </a:extLst>
              </a:tr>
            </a:tbl>
          </a:graphicData>
        </a:graphic>
      </p:graphicFrame>
      <p:sp>
        <p:nvSpPr>
          <p:cNvPr id="18" name="Rectángulo 17"/>
          <p:cNvSpPr/>
          <p:nvPr/>
        </p:nvSpPr>
        <p:spPr>
          <a:xfrm>
            <a:off x="491399" y="4509975"/>
            <a:ext cx="4248472" cy="738664"/>
          </a:xfrm>
          <a:prstGeom prst="rect">
            <a:avLst/>
          </a:prstGeom>
        </p:spPr>
        <p:txBody>
          <a:bodyPr wrap="square">
            <a:spAutoFit/>
          </a:bodyPr>
          <a:lstStyle/>
          <a:p>
            <a:r>
              <a:rPr lang="x-none" sz="1400">
                <a:effectLst/>
                <a:latin typeface="+mj-lt"/>
                <a:ea typeface="Yu Mincho"/>
                <a:cs typeface="Arial" panose="020B0604020202020204" pitchFamily="34" charset="0"/>
              </a:rPr>
              <a:t>Para </a:t>
            </a:r>
            <a:r>
              <a:rPr lang="es-EC" sz="1400">
                <a:effectLst/>
                <a:latin typeface="+mj-lt"/>
                <a:ea typeface="Yu Mincho"/>
                <a:cs typeface="Arial" panose="020B0604020202020204" pitchFamily="34" charset="0"/>
              </a:rPr>
              <a:t>análisis a cortante </a:t>
            </a:r>
            <a:r>
              <a:rPr lang="x-none" sz="1400">
                <a:effectLst/>
                <a:latin typeface="+mj-lt"/>
                <a:ea typeface="Yu Mincho"/>
                <a:cs typeface="Arial" panose="020B0604020202020204" pitchFamily="34" charset="0"/>
              </a:rPr>
              <a:t>en</a:t>
            </a:r>
            <a:r>
              <a:rPr lang="es-EC" sz="1400">
                <a:effectLst/>
                <a:latin typeface="+mj-lt"/>
                <a:ea typeface="Yu Mincho"/>
                <a:cs typeface="Arial" panose="020B0604020202020204" pitchFamily="34" charset="0"/>
              </a:rPr>
              <a:t> los nervios,</a:t>
            </a:r>
            <a:r>
              <a:rPr lang="x-none" sz="1400">
                <a:effectLst/>
                <a:latin typeface="+mj-lt"/>
                <a:ea typeface="Yu Mincho"/>
                <a:cs typeface="Arial" panose="020B0604020202020204" pitchFamily="34" charset="0"/>
              </a:rPr>
              <a:t> se realizó</a:t>
            </a:r>
            <a:r>
              <a:rPr lang="es-EC" sz="1400">
                <a:effectLst/>
                <a:latin typeface="+mj-lt"/>
                <a:ea typeface="Yu Mincho"/>
                <a:cs typeface="Arial" panose="020B0604020202020204" pitchFamily="34" charset="0"/>
              </a:rPr>
              <a:t> de acuerdo a la sección 22.5 de la norma ACI 318S-14</a:t>
            </a:r>
            <a:endParaRPr lang="en-US" sz="1400">
              <a:latin typeface="+mj-lt"/>
            </a:endParaRPr>
          </a:p>
        </p:txBody>
      </p:sp>
      <mc:AlternateContent xmlns:mc="http://schemas.openxmlformats.org/markup-compatibility/2006" xmlns:a14="http://schemas.microsoft.com/office/drawing/2010/main">
        <mc:Choice Requires="a14">
          <p:sp>
            <p:nvSpPr>
              <p:cNvPr id="21" name="Rectángulo 20"/>
              <p:cNvSpPr/>
              <p:nvPr/>
            </p:nvSpPr>
            <p:spPr>
              <a:xfrm>
                <a:off x="689771" y="5272642"/>
                <a:ext cx="2608343" cy="324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𝑉𝑢</m:t>
                      </m:r>
                      <m:r>
                        <a:rPr lang="en-US" sz="1400" i="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𝑖𝑠𝑜𝑠𝑡𝑎𝑡𝑖𝑐𝑜</m:t>
                          </m:r>
                        </m:sub>
                      </m:sSub>
                      <m:r>
                        <a:rPr lang="en-US" sz="1400" i="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h𝑖𝑝𝑒𝑟𝑒𝑠𝑡𝑎𝑡𝑖𝑐𝑜</m:t>
                          </m:r>
                        </m:sub>
                      </m:sSub>
                    </m:oMath>
                  </m:oMathPara>
                </a14:m>
                <a:endParaRPr lang="en-US" sz="1400"/>
              </a:p>
            </p:txBody>
          </p:sp>
        </mc:Choice>
        <mc:Fallback xmlns="">
          <p:sp>
            <p:nvSpPr>
              <p:cNvPr id="21" name="Rectángulo 20"/>
              <p:cNvSpPr>
                <a:spLocks noRot="1" noChangeAspect="1" noMove="1" noResize="1" noEditPoints="1" noAdjustHandles="1" noChangeArrowheads="1" noChangeShapeType="1" noTextEdit="1"/>
              </p:cNvSpPr>
              <p:nvPr/>
            </p:nvSpPr>
            <p:spPr>
              <a:xfrm>
                <a:off x="689771" y="5272642"/>
                <a:ext cx="2608343" cy="324384"/>
              </a:xfrm>
              <a:prstGeom prst="rect">
                <a:avLst/>
              </a:prstGeom>
              <a:blipFill>
                <a:blip r:embed="rId7"/>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3353917" y="5296852"/>
                <a:ext cx="1344407" cy="315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rPr>
                        <m:t>𝑣𝑝</m:t>
                      </m:r>
                      <m:r>
                        <a:rPr lang="en-US" sz="1200" i="0">
                          <a:latin typeface="Cambria Math" panose="02040503050406030204" pitchFamily="18" charset="0"/>
                        </a:rPr>
                        <m:t>=0.53∗</m:t>
                      </m:r>
                      <m:rad>
                        <m:radPr>
                          <m:degHide m:val="on"/>
                          <m:ctrlPr>
                            <a:rPr lang="en-US" sz="1200" i="1">
                              <a:latin typeface="Cambria Math" panose="02040503050406030204" pitchFamily="18" charset="0"/>
                            </a:rPr>
                          </m:ctrlPr>
                        </m:radPr>
                        <m:deg/>
                        <m:e>
                          <m:r>
                            <a:rPr lang="en-US" sz="1200" i="1">
                              <a:latin typeface="Cambria Math" panose="02040503050406030204" pitchFamily="18" charset="0"/>
                            </a:rPr>
                            <m:t>𝑓</m:t>
                          </m:r>
                          <m:r>
                            <a:rPr lang="en-US" sz="1200" i="0">
                              <a:latin typeface="Cambria Math" panose="02040503050406030204" pitchFamily="18" charset="0"/>
                            </a:rPr>
                            <m:t>′</m:t>
                          </m:r>
                          <m:r>
                            <a:rPr lang="en-US" sz="1200" i="1">
                              <a:latin typeface="Cambria Math" panose="02040503050406030204" pitchFamily="18" charset="0"/>
                            </a:rPr>
                            <m:t>𝑐</m:t>
                          </m:r>
                        </m:e>
                      </m:rad>
                    </m:oMath>
                  </m:oMathPara>
                </a14:m>
                <a:endParaRPr lang="en-US"/>
              </a:p>
            </p:txBody>
          </p:sp>
        </mc:Choice>
        <mc:Fallback xmlns="">
          <p:sp>
            <p:nvSpPr>
              <p:cNvPr id="22" name="Rectángulo 21"/>
              <p:cNvSpPr>
                <a:spLocks noRot="1" noChangeAspect="1" noMove="1" noResize="1" noEditPoints="1" noAdjustHandles="1" noChangeArrowheads="1" noChangeShapeType="1" noTextEdit="1"/>
              </p:cNvSpPr>
              <p:nvPr/>
            </p:nvSpPr>
            <p:spPr>
              <a:xfrm>
                <a:off x="3353917" y="5296852"/>
                <a:ext cx="1344407" cy="315984"/>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251520" y="5713437"/>
                <a:ext cx="4572000" cy="29129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x-none" sz="1200" b="0" i="1" smtClean="0">
                              <a:latin typeface="Cambria Math" panose="02040503050406030204" pitchFamily="18" charset="0"/>
                            </a:rPr>
                            <m:t>𝑉</m:t>
                          </m:r>
                        </m:e>
                        <m:sub>
                          <m:r>
                            <a:rPr lang="en-US" sz="1200" i="1">
                              <a:latin typeface="Cambria Math" panose="02040503050406030204" pitchFamily="18" charset="0"/>
                            </a:rPr>
                            <m:t>𝑢</m:t>
                          </m:r>
                        </m:sub>
                      </m:sSub>
                      <m:r>
                        <a:rPr lang="en-US" sz="1200" i="0">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𝜐</m:t>
                          </m:r>
                        </m:e>
                        <m:sub>
                          <m:r>
                            <a:rPr lang="en-US" sz="1200" i="1">
                              <a:latin typeface="Cambria Math" panose="02040503050406030204" pitchFamily="18" charset="0"/>
                            </a:rPr>
                            <m:t>𝑝</m:t>
                          </m:r>
                        </m:sub>
                      </m:sSub>
                      <m:r>
                        <a:rPr lang="en-US" sz="1200" i="0">
                          <a:latin typeface="Cambria Math" panose="02040503050406030204" pitchFamily="18" charset="0"/>
                        </a:rPr>
                        <m:t>→</m:t>
                      </m:r>
                      <m:r>
                        <a:rPr lang="en-US" sz="1200" i="1">
                          <a:latin typeface="Cambria Math" panose="02040503050406030204" pitchFamily="18" charset="0"/>
                        </a:rPr>
                        <m:t>𝑂𝐾</m:t>
                      </m:r>
                      <m:r>
                        <a:rPr lang="en-US" sz="1200" i="0">
                          <a:latin typeface="Cambria Math" panose="02040503050406030204" pitchFamily="18" charset="0"/>
                        </a:rPr>
                        <m:t> (</m:t>
                      </m:r>
                      <m:r>
                        <a:rPr lang="en-US" sz="1200" i="1">
                          <a:latin typeface="Cambria Math" panose="02040503050406030204" pitchFamily="18" charset="0"/>
                        </a:rPr>
                        <m:t>𝑁𝑂</m:t>
                      </m:r>
                      <m:r>
                        <a:rPr lang="en-US" sz="1200" i="0">
                          <a:latin typeface="Cambria Math" panose="02040503050406030204" pitchFamily="18" charset="0"/>
                        </a:rPr>
                        <m:t>) </m:t>
                      </m:r>
                      <m:r>
                        <a:rPr lang="en-US" sz="1200" i="1">
                          <a:latin typeface="Cambria Math" panose="02040503050406030204" pitchFamily="18" charset="0"/>
                        </a:rPr>
                        <m:t>𝑟𝑒𝑞𝑢𝑖𝑒𝑟𝑒</m:t>
                      </m:r>
                      <m:r>
                        <a:rPr lang="en-US" sz="1200" i="0">
                          <a:latin typeface="Cambria Math" panose="02040503050406030204" pitchFamily="18" charset="0"/>
                        </a:rPr>
                        <m:t> </m:t>
                      </m:r>
                      <m:r>
                        <a:rPr lang="en-US" sz="1200" i="1">
                          <a:latin typeface="Cambria Math" panose="02040503050406030204" pitchFamily="18" charset="0"/>
                        </a:rPr>
                        <m:t>𝑟𝑒𝑓𝑢𝑒𝑟𝑧𝑜</m:t>
                      </m:r>
                      <m:r>
                        <a:rPr lang="en-US" sz="1200" i="0">
                          <a:latin typeface="Cambria Math" panose="02040503050406030204" pitchFamily="18" charset="0"/>
                        </a:rPr>
                        <m:t> </m:t>
                      </m:r>
                      <m:r>
                        <a:rPr lang="en-US" sz="1200" i="1">
                          <a:latin typeface="Cambria Math" panose="02040503050406030204" pitchFamily="18" charset="0"/>
                        </a:rPr>
                        <m:t>𝑎</m:t>
                      </m:r>
                      <m:r>
                        <a:rPr lang="en-US" sz="1200" i="0">
                          <a:latin typeface="Cambria Math" panose="02040503050406030204" pitchFamily="18" charset="0"/>
                        </a:rPr>
                        <m:t> </m:t>
                      </m:r>
                      <m:r>
                        <a:rPr lang="en-US" sz="1200" i="1">
                          <a:latin typeface="Cambria Math" panose="02040503050406030204" pitchFamily="18" charset="0"/>
                        </a:rPr>
                        <m:t>𝑐𝑜𝑟𝑡𝑎𝑛𝑡𝑒</m:t>
                      </m:r>
                    </m:oMath>
                  </m:oMathPara>
                </a14:m>
                <a:endParaRPr lang="en-US" sz="1200"/>
              </a:p>
            </p:txBody>
          </p:sp>
        </mc:Choice>
        <mc:Fallback xmlns="">
          <p:sp>
            <p:nvSpPr>
              <p:cNvPr id="23" name="Rectángulo 22"/>
              <p:cNvSpPr>
                <a:spLocks noRot="1" noChangeAspect="1" noMove="1" noResize="1" noEditPoints="1" noAdjustHandles="1" noChangeArrowheads="1" noChangeShapeType="1" noTextEdit="1"/>
              </p:cNvSpPr>
              <p:nvPr/>
            </p:nvSpPr>
            <p:spPr>
              <a:xfrm>
                <a:off x="251520" y="5713437"/>
                <a:ext cx="4572000" cy="291298"/>
              </a:xfrm>
              <a:prstGeom prst="rect">
                <a:avLst/>
              </a:prstGeom>
              <a:blipFill>
                <a:blip r:embed="rId9"/>
                <a:stretch>
                  <a:fillRect b="-4167"/>
                </a:stretch>
              </a:blipFill>
            </p:spPr>
            <p:txBody>
              <a:bodyPr/>
              <a:lstStyle/>
              <a:p>
                <a:r>
                  <a:rPr lang="en-US">
                    <a:noFill/>
                  </a:rPr>
                  <a:t> </a:t>
                </a:r>
              </a:p>
            </p:txBody>
          </p:sp>
        </mc:Fallback>
      </mc:AlternateContent>
      <p:sp>
        <p:nvSpPr>
          <p:cNvPr id="25" name="CuadroTexto 24"/>
          <p:cNvSpPr txBox="1"/>
          <p:nvPr/>
        </p:nvSpPr>
        <p:spPr>
          <a:xfrm>
            <a:off x="5360641" y="4242086"/>
            <a:ext cx="2743893" cy="307777"/>
          </a:xfrm>
          <a:prstGeom prst="rect">
            <a:avLst/>
          </a:prstGeom>
          <a:noFill/>
        </p:spPr>
        <p:txBody>
          <a:bodyPr wrap="none" rtlCol="0">
            <a:spAutoFit/>
          </a:bodyPr>
          <a:lstStyle/>
          <a:p>
            <a:pPr marL="285750" indent="-285750">
              <a:buFont typeface="Arial" panose="020B0604020202020204" pitchFamily="34" charset="0"/>
              <a:buChar char="•"/>
            </a:pPr>
            <a:r>
              <a:rPr lang="x-none" sz="1400" b="1"/>
              <a:t> Armadura de Temperatura</a:t>
            </a:r>
            <a:endParaRPr lang="en-US" sz="1400" b="1"/>
          </a:p>
        </p:txBody>
      </p:sp>
      <mc:AlternateContent xmlns:mc="http://schemas.openxmlformats.org/markup-compatibility/2006" xmlns:a14="http://schemas.microsoft.com/office/drawing/2010/main">
        <mc:Choice Requires="a14">
          <p:sp>
            <p:nvSpPr>
              <p:cNvPr id="26" name="Rectángulo 25"/>
              <p:cNvSpPr/>
              <p:nvPr/>
            </p:nvSpPr>
            <p:spPr>
              <a:xfrm>
                <a:off x="5311608" y="4550586"/>
                <a:ext cx="3832392" cy="1138773"/>
              </a:xfrm>
              <a:prstGeom prst="rect">
                <a:avLst/>
              </a:prstGeom>
            </p:spPr>
            <p:txBody>
              <a:bodyPr wrap="square">
                <a:spAutoFit/>
              </a:bodyPr>
              <a:lstStyle/>
              <a:p>
                <a:r>
                  <a:rPr lang="x-none" sz="1400">
                    <a:latin typeface="+mj-lt"/>
                  </a:rPr>
                  <a:t>De acuerdo a la norma ACI 318 S-14 se estableción un espaciamiento de 25cm.</a:t>
                </a:r>
              </a:p>
              <a:p>
                <a:r>
                  <a:rPr lang="x-none" sz="1400">
                    <a:latin typeface="+mj-lt"/>
                  </a:rPr>
                  <a:t>Para  1m de ancho de losas </a:t>
                </a:r>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1∅5</m:t>
                      </m:r>
                      <m:r>
                        <a:rPr lang="es-EC" sz="1400" i="1">
                          <a:latin typeface="Cambria Math" panose="02040503050406030204" pitchFamily="18" charset="0"/>
                        </a:rPr>
                        <m:t>𝑚𝑚</m:t>
                      </m:r>
                      <m:r>
                        <a:rPr lang="es-EC" sz="1400" i="1">
                          <a:latin typeface="Cambria Math" panose="02040503050406030204" pitchFamily="18" charset="0"/>
                        </a:rPr>
                        <m:t> @25 </m:t>
                      </m:r>
                      <m:r>
                        <a:rPr lang="es-EC" sz="1400" i="1">
                          <a:latin typeface="Cambria Math" panose="02040503050406030204" pitchFamily="18" charset="0"/>
                        </a:rPr>
                        <m:t>𝑐𝑚</m:t>
                      </m:r>
                    </m:oMath>
                  </m:oMathPara>
                </a14:m>
                <a:endParaRPr lang="en-US" sz="1400"/>
              </a:p>
              <a:p>
                <a:r>
                  <a:rPr lang="x-none" sz="1200">
                    <a:latin typeface="+mj-lt"/>
                  </a:rPr>
                  <a:t> </a:t>
                </a:r>
                <a:endParaRPr lang="en-US" sz="1200">
                  <a:latin typeface="+mj-lt"/>
                </a:endParaRPr>
              </a:p>
            </p:txBody>
          </p:sp>
        </mc:Choice>
        <mc:Fallback xmlns="">
          <p:sp>
            <p:nvSpPr>
              <p:cNvPr id="26" name="Rectángulo 25"/>
              <p:cNvSpPr>
                <a:spLocks noRot="1" noChangeAspect="1" noMove="1" noResize="1" noEditPoints="1" noAdjustHandles="1" noChangeArrowheads="1" noChangeShapeType="1" noTextEdit="1"/>
              </p:cNvSpPr>
              <p:nvPr/>
            </p:nvSpPr>
            <p:spPr>
              <a:xfrm>
                <a:off x="5311608" y="4550586"/>
                <a:ext cx="3832392" cy="1138773"/>
              </a:xfrm>
              <a:prstGeom prst="rect">
                <a:avLst/>
              </a:prstGeom>
              <a:blipFill>
                <a:blip r:embed="rId10"/>
                <a:stretch>
                  <a:fillRect l="-477" t="-535"/>
                </a:stretch>
              </a:blipFill>
            </p:spPr>
            <p:txBody>
              <a:bodyPr/>
              <a:lstStyle/>
              <a:p>
                <a:r>
                  <a:rPr lang="en-US">
                    <a:noFill/>
                  </a:rPr>
                  <a:t> </a:t>
                </a:r>
              </a:p>
            </p:txBody>
          </p:sp>
        </mc:Fallback>
      </mc:AlternateContent>
      <p:sp>
        <p:nvSpPr>
          <p:cNvPr id="20" name="Rectángulo 19">
            <a:extLst>
              <a:ext uri="{FF2B5EF4-FFF2-40B4-BE49-F238E27FC236}">
                <a16:creationId xmlns:a16="http://schemas.microsoft.com/office/drawing/2014/main" xmlns="" id="{22FDE12D-C709-4D99-9F9E-A8C5B1BF68C4}"/>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25</a:t>
            </a:r>
            <a:endParaRPr lang="en-US" b="1" u="sng"/>
          </a:p>
        </p:txBody>
      </p:sp>
    </p:spTree>
    <p:extLst>
      <p:ext uri="{BB962C8B-B14F-4D97-AF65-F5344CB8AC3E}">
        <p14:creationId xmlns:p14="http://schemas.microsoft.com/office/powerpoint/2010/main" val="240698739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0" y="116632"/>
            <a:ext cx="38164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6" name="Rectángulo 5">
            <a:extLst>
              <a:ext uri="{FF2B5EF4-FFF2-40B4-BE49-F238E27FC236}">
                <a16:creationId xmlns:a16="http://schemas.microsoft.com/office/drawing/2014/main" xmlns="" id="{0482E106-790A-4B19-8F4E-CA84C5AC76B0}"/>
              </a:ext>
            </a:extLst>
          </p:cNvPr>
          <p:cNvSpPr/>
          <p:nvPr/>
        </p:nvSpPr>
        <p:spPr>
          <a:xfrm>
            <a:off x="395536" y="656692"/>
            <a:ext cx="197971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x-none" b="1"/>
              <a:t>2. Vigas</a:t>
            </a:r>
            <a:endParaRPr lang="en-US" b="1"/>
          </a:p>
        </p:txBody>
      </p:sp>
      <p:sp>
        <p:nvSpPr>
          <p:cNvPr id="2" name="CuadroTexto 1"/>
          <p:cNvSpPr txBox="1"/>
          <p:nvPr/>
        </p:nvSpPr>
        <p:spPr>
          <a:xfrm>
            <a:off x="251520" y="1069482"/>
            <a:ext cx="2441694" cy="307777"/>
          </a:xfrm>
          <a:prstGeom prst="rect">
            <a:avLst/>
          </a:prstGeom>
          <a:noFill/>
        </p:spPr>
        <p:txBody>
          <a:bodyPr wrap="none" rtlCol="0">
            <a:spAutoFit/>
          </a:bodyPr>
          <a:lstStyle/>
          <a:p>
            <a:pPr marL="285750" indent="-285750">
              <a:buFont typeface="Arial" panose="020B0604020202020204" pitchFamily="34" charset="0"/>
              <a:buChar char="•"/>
            </a:pPr>
            <a:r>
              <a:rPr lang="x-none" sz="1400" b="1"/>
              <a:t>Armadura Longitudinal</a:t>
            </a:r>
            <a:endParaRPr lang="en-US" sz="1400" b="1"/>
          </a:p>
        </p:txBody>
      </p:sp>
      <p:sp>
        <p:nvSpPr>
          <p:cNvPr id="12" name="Rectángulo 11"/>
          <p:cNvSpPr/>
          <p:nvPr/>
        </p:nvSpPr>
        <p:spPr>
          <a:xfrm>
            <a:off x="368503" y="1421007"/>
            <a:ext cx="3870325" cy="1077218"/>
          </a:xfrm>
          <a:prstGeom prst="rect">
            <a:avLst/>
          </a:prstGeom>
        </p:spPr>
        <p:txBody>
          <a:bodyPr wrap="square">
            <a:spAutoFit/>
          </a:bodyPr>
          <a:lstStyle/>
          <a:p>
            <a:pPr algn="just"/>
            <a:r>
              <a:rPr lang="es-EC" sz="1600">
                <a:latin typeface="+mn-lt"/>
                <a:ea typeface="Roboto" panose="02000000000000000000" pitchFamily="2" charset="0"/>
                <a:cs typeface="Times New Roman" panose="02020603050405020304" pitchFamily="18" charset="0"/>
              </a:rPr>
              <a:t>Para el armado de la</a:t>
            </a:r>
            <a:r>
              <a:rPr lang="x-none" sz="1600">
                <a:latin typeface="+mn-lt"/>
                <a:ea typeface="Roboto" panose="02000000000000000000" pitchFamily="2" charset="0"/>
                <a:cs typeface="Times New Roman" panose="02020603050405020304" pitchFamily="18" charset="0"/>
              </a:rPr>
              <a:t>s</a:t>
            </a:r>
            <a:r>
              <a:rPr lang="es-EC" sz="1600">
                <a:latin typeface="+mn-lt"/>
                <a:ea typeface="Roboto" panose="02000000000000000000" pitchFamily="2" charset="0"/>
                <a:cs typeface="Times New Roman" panose="02020603050405020304" pitchFamily="18" charset="0"/>
              </a:rPr>
              <a:t> </a:t>
            </a:r>
            <a:r>
              <a:rPr lang="x-none" sz="1600">
                <a:latin typeface="+mn-lt"/>
                <a:ea typeface="Roboto" panose="02000000000000000000" pitchFamily="2" charset="0"/>
                <a:cs typeface="Times New Roman" panose="02020603050405020304" pitchFamily="18" charset="0"/>
              </a:rPr>
              <a:t>vigas</a:t>
            </a:r>
            <a:r>
              <a:rPr lang="es-EC" sz="1600">
                <a:latin typeface="+mn-lt"/>
                <a:ea typeface="Roboto" panose="02000000000000000000" pitchFamily="2" charset="0"/>
                <a:cs typeface="Times New Roman" panose="02020603050405020304" pitchFamily="18" charset="0"/>
              </a:rPr>
              <a:t> se las diseño en base a las regulaciones código ACI 318S-14, las dos estructuras tienen </a:t>
            </a:r>
            <a:r>
              <a:rPr lang="x-none" sz="1600">
                <a:latin typeface="+mn-lt"/>
                <a:ea typeface="Roboto" panose="02000000000000000000" pitchFamily="2" charset="0"/>
                <a:cs typeface="Times New Roman" panose="02020603050405020304" pitchFamily="18" charset="0"/>
              </a:rPr>
              <a:t>vigas </a:t>
            </a:r>
            <a:r>
              <a:rPr lang="es-EC" sz="1600">
                <a:latin typeface="+mn-lt"/>
                <a:ea typeface="Roboto" panose="02000000000000000000" pitchFamily="2" charset="0"/>
                <a:cs typeface="Times New Roman" panose="02020603050405020304" pitchFamily="18" charset="0"/>
              </a:rPr>
              <a:t>de </a:t>
            </a:r>
            <a:r>
              <a:rPr lang="x-none" sz="1600">
                <a:latin typeface="+mn-lt"/>
                <a:ea typeface="Roboto" panose="02000000000000000000" pitchFamily="2" charset="0"/>
                <a:cs typeface="Times New Roman" panose="02020603050405020304" pitchFamily="18" charset="0"/>
              </a:rPr>
              <a:t>25</a:t>
            </a:r>
            <a:r>
              <a:rPr lang="es-EC" sz="1600">
                <a:latin typeface="+mn-lt"/>
                <a:ea typeface="Roboto" panose="02000000000000000000" pitchFamily="2" charset="0"/>
                <a:cs typeface="Times New Roman" panose="02020603050405020304" pitchFamily="18" charset="0"/>
              </a:rPr>
              <a:t>x</a:t>
            </a:r>
            <a:r>
              <a:rPr lang="x-none" sz="1600">
                <a:latin typeface="+mn-lt"/>
                <a:ea typeface="Roboto" panose="02000000000000000000" pitchFamily="2" charset="0"/>
                <a:cs typeface="Times New Roman" panose="02020603050405020304" pitchFamily="18" charset="0"/>
              </a:rPr>
              <a:t>35</a:t>
            </a:r>
            <a:r>
              <a:rPr lang="es-EC" sz="1600">
                <a:latin typeface="+mn-lt"/>
                <a:ea typeface="Roboto" panose="02000000000000000000" pitchFamily="2" charset="0"/>
                <a:cs typeface="Times New Roman" panose="02020603050405020304" pitchFamily="18" charset="0"/>
              </a:rPr>
              <a:t> cm</a:t>
            </a:r>
            <a:endParaRPr lang="en-US" sz="1600">
              <a:latin typeface="+mn-lt"/>
            </a:endParaRPr>
          </a:p>
        </p:txBody>
      </p:sp>
      <mc:AlternateContent xmlns:mc="http://schemas.openxmlformats.org/markup-compatibility/2006" xmlns:a14="http://schemas.microsoft.com/office/drawing/2010/main">
        <mc:Choice Requires="a14">
          <p:sp>
            <p:nvSpPr>
              <p:cNvPr id="13" name="Rectángulo 12"/>
              <p:cNvSpPr/>
              <p:nvPr/>
            </p:nvSpPr>
            <p:spPr>
              <a:xfrm>
                <a:off x="251520" y="2892864"/>
                <a:ext cx="3987309" cy="1072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x-none" sz="1400" b="1" i="0" smtClean="0">
                          <a:latin typeface="Cambria Math" panose="02040503050406030204" pitchFamily="18" charset="0"/>
                        </a:rPr>
                        <m:t>𝐀𝐬</m:t>
                      </m:r>
                      <m:r>
                        <a:rPr lang="x-none" sz="1400" b="1" i="0" smtClean="0">
                          <a:latin typeface="Cambria Math" panose="02040503050406030204" pitchFamily="18" charset="0"/>
                        </a:rPr>
                        <m:t> </m:t>
                      </m:r>
                      <m:r>
                        <a:rPr lang="x-none" sz="1400" b="1" i="0" smtClean="0">
                          <a:latin typeface="Cambria Math" panose="02040503050406030204" pitchFamily="18" charset="0"/>
                        </a:rPr>
                        <m:t>𝐦</m:t>
                      </m:r>
                      <m:r>
                        <a:rPr lang="x-none" sz="1400" b="1" i="0" smtClean="0">
                          <a:latin typeface="Cambria Math" panose="02040503050406030204" pitchFamily="18" charset="0"/>
                        </a:rPr>
                        <m:t>í</m:t>
                      </m:r>
                      <m:r>
                        <a:rPr lang="x-none" sz="1400" b="1" i="0" smtClean="0">
                          <a:latin typeface="Cambria Math" panose="02040503050406030204" pitchFamily="18" charset="0"/>
                        </a:rPr>
                        <m:t>𝐧</m:t>
                      </m:r>
                      <m:r>
                        <a:rPr lang="en-US" sz="1400" i="0">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0">
                                  <a:latin typeface="Cambria Math" panose="02040503050406030204" pitchFamily="18" charset="0"/>
                                </a:rPr>
                                <m:t>&amp;</m:t>
                              </m:r>
                              <m:sSub>
                                <m:sSubPr>
                                  <m:ctrlPr>
                                    <a:rPr lang="en-US" sz="1400" i="1">
                                      <a:latin typeface="Cambria Math" panose="02040503050406030204" pitchFamily="18" charset="0"/>
                                    </a:rPr>
                                  </m:ctrlPr>
                                </m:sSubPr>
                                <m:e>
                                  <m:r>
                                    <a:rPr lang="en-US" sz="1400" i="1">
                                      <a:latin typeface="Cambria Math" panose="02040503050406030204" pitchFamily="18" charset="0"/>
                                    </a:rPr>
                                    <m:t>𝐴𝑠</m:t>
                                  </m:r>
                                </m:e>
                                <m:sub>
                                  <m:d>
                                    <m:dPr>
                                      <m:begChr m:val=""/>
                                      <m:ctrlPr>
                                        <a:rPr lang="en-US" sz="1400" i="1">
                                          <a:latin typeface="Cambria Math" panose="02040503050406030204" pitchFamily="18" charset="0"/>
                                        </a:rPr>
                                      </m:ctrlPr>
                                    </m:dPr>
                                    <m:e>
                                      <m:r>
                                        <a:rPr lang="en-US" sz="1400" i="1">
                                          <a:latin typeface="Cambria Math" panose="02040503050406030204" pitchFamily="18" charset="0"/>
                                        </a:rPr>
                                        <m:t>𝑚𝑖𝑛</m:t>
                                      </m:r>
                                      <m:r>
                                        <a:rPr lang="en-US" sz="1400" i="0">
                                          <a:latin typeface="Cambria Math" panose="02040503050406030204" pitchFamily="18" charset="0"/>
                                        </a:rPr>
                                        <m:t>(</m:t>
                                      </m:r>
                                      <m:r>
                                        <a:rPr lang="en-US" sz="1400" i="1">
                                          <a:latin typeface="Cambria Math" panose="02040503050406030204" pitchFamily="18" charset="0"/>
                                        </a:rPr>
                                        <m:t>𝑎</m:t>
                                      </m:r>
                                    </m:e>
                                  </m:d>
                                </m:sub>
                              </m:sSub>
                              <m:r>
                                <a:rPr lang="en-US" sz="1400" i="0">
                                  <a:latin typeface="Cambria Math" panose="02040503050406030204" pitchFamily="18" charset="0"/>
                                </a:rPr>
                                <m:t>=</m:t>
                              </m:r>
                              <m:f>
                                <m:fPr>
                                  <m:ctrlPr>
                                    <a:rPr lang="en-US" sz="1400" i="1">
                                      <a:latin typeface="Cambria Math" panose="02040503050406030204" pitchFamily="18" charset="0"/>
                                    </a:rPr>
                                  </m:ctrlPr>
                                </m:fPr>
                                <m:num>
                                  <m:r>
                                    <a:rPr lang="en-US" sz="1400" i="0">
                                      <a:latin typeface="Cambria Math" panose="02040503050406030204" pitchFamily="18" charset="0"/>
                                    </a:rPr>
                                    <m:t>0,80</m:t>
                                  </m:r>
                                  <m:rad>
                                    <m:radPr>
                                      <m:degHide m:val="on"/>
                                      <m:ctrlPr>
                                        <a:rPr lang="en-US" sz="1400" i="1">
                                          <a:latin typeface="Cambria Math" panose="02040503050406030204" pitchFamily="18" charset="0"/>
                                        </a:rPr>
                                      </m:ctrlPr>
                                    </m:radPr>
                                    <m:deg/>
                                    <m:e>
                                      <m:r>
                                        <a:rPr lang="en-US" sz="1400" i="1">
                                          <a:latin typeface="Cambria Math" panose="02040503050406030204" pitchFamily="18" charset="0"/>
                                        </a:rPr>
                                        <m:t>𝑓𝑐</m:t>
                                      </m:r>
                                    </m:e>
                                  </m:rad>
                                </m:num>
                                <m:den>
                                  <m:r>
                                    <a:rPr lang="en-US" sz="1400" i="0">
                                      <a:latin typeface="Cambria Math" panose="02040503050406030204" pitchFamily="18" charset="0"/>
                                    </a:rPr>
                                    <m:t>4200</m:t>
                                  </m:r>
                                </m:den>
                              </m:f>
                              <m:r>
                                <a:rPr lang="en-US" sz="1400" i="0">
                                  <a:latin typeface="Cambria Math" panose="02040503050406030204" pitchFamily="18" charset="0"/>
                                </a:rPr>
                                <m:t>∗</m:t>
                              </m:r>
                              <m:r>
                                <a:rPr lang="en-US" sz="1400" i="1">
                                  <a:latin typeface="Cambria Math" panose="02040503050406030204" pitchFamily="18" charset="0"/>
                                </a:rPr>
                                <m:t>𝑏</m:t>
                              </m:r>
                              <m:r>
                                <a:rPr lang="en-US" sz="1400" i="0">
                                  <a:latin typeface="Cambria Math" panose="02040503050406030204" pitchFamily="18" charset="0"/>
                                </a:rPr>
                                <m:t>∗</m:t>
                              </m:r>
                              <m:r>
                                <a:rPr lang="en-US" sz="1400" i="1">
                                  <a:latin typeface="Cambria Math" panose="02040503050406030204" pitchFamily="18" charset="0"/>
                                </a:rPr>
                                <m:t>𝑑</m:t>
                              </m:r>
                              <m:r>
                                <a:rPr lang="en-US" sz="1400" i="0">
                                  <a:latin typeface="Cambria Math" panose="02040503050406030204" pitchFamily="18" charset="0"/>
                                </a:rPr>
                                <m:t>=2.21</m:t>
                              </m:r>
                              <m:r>
                                <a:rPr lang="en-US" sz="1400" i="1">
                                  <a:latin typeface="Cambria Math" panose="02040503050406030204" pitchFamily="18" charset="0"/>
                                </a:rPr>
                                <m:t>𝑐</m:t>
                              </m:r>
                              <m:sSup>
                                <m:sSupPr>
                                  <m:ctrlPr>
                                    <a:rPr lang="en-US" sz="1400" i="1">
                                      <a:latin typeface="Cambria Math" panose="02040503050406030204" pitchFamily="18" charset="0"/>
                                    </a:rPr>
                                  </m:ctrlPr>
                                </m:sSupPr>
                                <m:e>
                                  <m:r>
                                    <a:rPr lang="en-US" sz="1400" i="1">
                                      <a:latin typeface="Cambria Math" panose="02040503050406030204" pitchFamily="18" charset="0"/>
                                    </a:rPr>
                                    <m:t>𝑚</m:t>
                                  </m:r>
                                </m:e>
                                <m:sup>
                                  <m:r>
                                    <a:rPr lang="en-US" sz="1400" i="0">
                                      <a:latin typeface="Cambria Math" panose="02040503050406030204" pitchFamily="18" charset="0"/>
                                    </a:rPr>
                                    <m:t>2</m:t>
                                  </m:r>
                                </m:sup>
                              </m:sSup>
                            </m:e>
                            <m:e>
                              <m:r>
                                <a:rPr lang="en-US" sz="1400" i="0">
                                  <a:latin typeface="Cambria Math" panose="02040503050406030204" pitchFamily="18" charset="0"/>
                                </a:rPr>
                                <m:t>&amp;</m:t>
                              </m:r>
                              <m:r>
                                <a:rPr lang="en-US" sz="1400" i="1">
                                  <a:latin typeface="Cambria Math" panose="02040503050406030204" pitchFamily="18" charset="0"/>
                                </a:rPr>
                                <m:t>𝐴</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func>
                                    <m:funcPr>
                                      <m:ctrlPr>
                                        <a:rPr lang="en-US" sz="1400" i="1">
                                          <a:latin typeface="Cambria Math" panose="02040503050406030204" pitchFamily="18" charset="0"/>
                                        </a:rPr>
                                      </m:ctrlPr>
                                    </m:funcPr>
                                    <m:fName>
                                      <m:r>
                                        <m:rPr>
                                          <m:sty m:val="p"/>
                                        </m:rPr>
                                        <a:rPr lang="en-US" sz="1400" i="0">
                                          <a:latin typeface="Cambria Math" panose="02040503050406030204" pitchFamily="18" charset="0"/>
                                        </a:rPr>
                                        <m:t>min</m:t>
                                      </m:r>
                                    </m:fName>
                                    <m:e>
                                      <m:d>
                                        <m:dPr>
                                          <m:ctrlPr>
                                            <a:rPr lang="en-US" sz="1400" i="1">
                                              <a:latin typeface="Cambria Math" panose="02040503050406030204" pitchFamily="18" charset="0"/>
                                            </a:rPr>
                                          </m:ctrlPr>
                                        </m:dPr>
                                        <m:e>
                                          <m:r>
                                            <a:rPr lang="en-US" sz="1400" i="1">
                                              <a:latin typeface="Cambria Math" panose="02040503050406030204" pitchFamily="18" charset="0"/>
                                            </a:rPr>
                                            <m:t>𝑏</m:t>
                                          </m:r>
                                        </m:e>
                                      </m:d>
                                    </m:e>
                                  </m:func>
                                </m:sub>
                              </m:sSub>
                              <m:r>
                                <a:rPr lang="en-US" sz="1400" i="0">
                                  <a:latin typeface="Cambria Math" panose="02040503050406030204" pitchFamily="18" charset="0"/>
                                </a:rPr>
                                <m:t>=</m:t>
                              </m:r>
                              <m:f>
                                <m:fPr>
                                  <m:ctrlPr>
                                    <a:rPr lang="en-US" sz="1400" i="1">
                                      <a:latin typeface="Cambria Math" panose="02040503050406030204" pitchFamily="18" charset="0"/>
                                    </a:rPr>
                                  </m:ctrlPr>
                                </m:fPr>
                                <m:num>
                                  <m:r>
                                    <a:rPr lang="en-US" sz="1400" i="0">
                                      <a:latin typeface="Cambria Math" panose="02040503050406030204" pitchFamily="18" charset="0"/>
                                    </a:rPr>
                                    <m:t>14</m:t>
                                  </m:r>
                                </m:num>
                                <m:den>
                                  <m:r>
                                    <a:rPr lang="en-US" sz="1400" i="1">
                                      <a:latin typeface="Cambria Math" panose="02040503050406030204" pitchFamily="18" charset="0"/>
                                    </a:rPr>
                                    <m:t>𝑓𝑦</m:t>
                                  </m:r>
                                </m:den>
                              </m:f>
                              <m:r>
                                <a:rPr lang="en-US" sz="1400" i="0">
                                  <a:latin typeface="Cambria Math" panose="02040503050406030204" pitchFamily="18" charset="0"/>
                                </a:rPr>
                                <m:t>∗</m:t>
                              </m:r>
                              <m:r>
                                <a:rPr lang="en-US" sz="1400" i="1">
                                  <a:latin typeface="Cambria Math" panose="02040503050406030204" pitchFamily="18" charset="0"/>
                                </a:rPr>
                                <m:t>𝑏</m:t>
                              </m:r>
                              <m:r>
                                <a:rPr lang="en-US" sz="1400" i="0">
                                  <a:latin typeface="Cambria Math" panose="02040503050406030204" pitchFamily="18" charset="0"/>
                                </a:rPr>
                                <m:t>∗</m:t>
                              </m:r>
                              <m:r>
                                <a:rPr lang="en-US" sz="1400" i="1">
                                  <a:latin typeface="Cambria Math" panose="02040503050406030204" pitchFamily="18" charset="0"/>
                                </a:rPr>
                                <m:t>𝑑</m:t>
                              </m:r>
                              <m:r>
                                <a:rPr lang="en-US" sz="1400" i="0">
                                  <a:latin typeface="Cambria Math" panose="02040503050406030204" pitchFamily="18" charset="0"/>
                                </a:rPr>
                                <m:t>=</m:t>
                              </m:r>
                              <m:r>
                                <a:rPr lang="en-US" sz="1400" b="1" i="0">
                                  <a:latin typeface="Cambria Math" panose="02040503050406030204" pitchFamily="18" charset="0"/>
                                </a:rPr>
                                <m:t>𝟐</m:t>
                              </m:r>
                              <m:r>
                                <a:rPr lang="en-US" sz="1400" b="1" i="0">
                                  <a:latin typeface="Cambria Math" panose="02040503050406030204" pitchFamily="18" charset="0"/>
                                </a:rPr>
                                <m:t>,</m:t>
                              </m:r>
                              <m:r>
                                <a:rPr lang="en-US" sz="1400" b="1" i="0">
                                  <a:latin typeface="Cambria Math" panose="02040503050406030204" pitchFamily="18" charset="0"/>
                                </a:rPr>
                                <m:t>𝟔𝟕</m:t>
                              </m:r>
                              <m:r>
                                <a:rPr lang="en-US" sz="1400" b="1" i="1">
                                  <a:latin typeface="Cambria Math" panose="02040503050406030204" pitchFamily="18" charset="0"/>
                                </a:rPr>
                                <m:t>𝒄</m:t>
                              </m:r>
                              <m:sSup>
                                <m:sSupPr>
                                  <m:ctrlPr>
                                    <a:rPr lang="en-US" sz="1400" b="1" i="1">
                                      <a:latin typeface="Cambria Math" panose="02040503050406030204" pitchFamily="18" charset="0"/>
                                    </a:rPr>
                                  </m:ctrlPr>
                                </m:sSupPr>
                                <m:e>
                                  <m:r>
                                    <a:rPr lang="en-US" sz="1400" b="1" i="1">
                                      <a:latin typeface="Cambria Math" panose="02040503050406030204" pitchFamily="18" charset="0"/>
                                    </a:rPr>
                                    <m:t>𝒎</m:t>
                                  </m:r>
                                </m:e>
                                <m:sup>
                                  <m:r>
                                    <a:rPr lang="en-US" sz="1400" b="1" i="0">
                                      <a:latin typeface="Cambria Math" panose="02040503050406030204" pitchFamily="18" charset="0"/>
                                    </a:rPr>
                                    <m:t>𝟐</m:t>
                                  </m:r>
                                </m:sup>
                              </m:sSup>
                            </m:e>
                          </m:eqArr>
                        </m:e>
                      </m:d>
                    </m:oMath>
                  </m:oMathPara>
                </a14:m>
                <a:endParaRPr lang="en-US"/>
              </a:p>
            </p:txBody>
          </p:sp>
        </mc:Choice>
        <mc:Fallback xmlns="">
          <p:sp>
            <p:nvSpPr>
              <p:cNvPr id="13" name="Rectángulo 12"/>
              <p:cNvSpPr>
                <a:spLocks noRot="1" noChangeAspect="1" noMove="1" noResize="1" noEditPoints="1" noAdjustHandles="1" noChangeArrowheads="1" noChangeShapeType="1" noTextEdit="1"/>
              </p:cNvSpPr>
              <p:nvPr/>
            </p:nvSpPr>
            <p:spPr>
              <a:xfrm>
                <a:off x="251520" y="2892864"/>
                <a:ext cx="3987309" cy="10725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20362" y="2477696"/>
                <a:ext cx="2880660" cy="312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x-none" sz="1400" b="1" i="1" smtClean="0">
                          <a:latin typeface="Cambria Math" panose="02040503050406030204" pitchFamily="18" charset="0"/>
                        </a:rPr>
                        <m:t>𝑨𝒔</m:t>
                      </m:r>
                      <m:r>
                        <a:rPr lang="x-none" sz="1400" b="1" i="1" smtClean="0">
                          <a:latin typeface="Cambria Math" panose="02040503050406030204" pitchFamily="18" charset="0"/>
                        </a:rPr>
                        <m:t> </m:t>
                      </m:r>
                      <m:r>
                        <a:rPr lang="x-none" sz="1400" b="1" i="1" smtClean="0">
                          <a:latin typeface="Cambria Math" panose="02040503050406030204" pitchFamily="18" charset="0"/>
                        </a:rPr>
                        <m:t>𝒎</m:t>
                      </m:r>
                      <m:r>
                        <a:rPr lang="x-none" sz="1400" b="1" i="1" smtClean="0">
                          <a:latin typeface="Cambria Math" panose="02040503050406030204" pitchFamily="18" charset="0"/>
                        </a:rPr>
                        <m:t>á</m:t>
                      </m:r>
                      <m:r>
                        <a:rPr lang="x-none" sz="1400" b="1" i="1" smtClean="0">
                          <a:latin typeface="Cambria Math" panose="02040503050406030204" pitchFamily="18" charset="0"/>
                        </a:rPr>
                        <m:t>𝒙</m:t>
                      </m:r>
                      <m:r>
                        <a:rPr lang="x-none" sz="1400" b="0" i="1" smtClean="0">
                          <a:latin typeface="Cambria Math" panose="02040503050406030204" pitchFamily="18" charset="0"/>
                        </a:rPr>
                        <m:t>=0,5∗</m:t>
                      </m:r>
                      <m:sSub>
                        <m:sSubPr>
                          <m:ctrlPr>
                            <a:rPr lang="x-none" sz="1400" b="0" i="1" smtClean="0">
                              <a:latin typeface="Cambria Math" panose="02040503050406030204" pitchFamily="18" charset="0"/>
                              <a:ea typeface="Cambria Math" panose="02040503050406030204" pitchFamily="18" charset="0"/>
                            </a:rPr>
                          </m:ctrlPr>
                        </m:sSubPr>
                        <m:e>
                          <m:r>
                            <a:rPr lang="x-none" sz="1400" b="0" i="1" smtClean="0">
                              <a:latin typeface="Cambria Math" panose="02040503050406030204" pitchFamily="18" charset="0"/>
                              <a:ea typeface="Cambria Math" panose="02040503050406030204" pitchFamily="18" charset="0"/>
                            </a:rPr>
                            <m:t>𝜌</m:t>
                          </m:r>
                        </m:e>
                        <m:sub>
                          <m:r>
                            <a:rPr lang="x-none" sz="1400" b="0" i="1" smtClean="0">
                              <a:latin typeface="Cambria Math" panose="02040503050406030204" pitchFamily="18" charset="0"/>
                              <a:ea typeface="Cambria Math" panose="02040503050406030204" pitchFamily="18" charset="0"/>
                            </a:rPr>
                            <m:t>𝑏</m:t>
                          </m:r>
                        </m:sub>
                      </m:sSub>
                      <m:r>
                        <a:rPr lang="x-none" sz="1400" b="0" i="1" smtClean="0">
                          <a:latin typeface="Cambria Math" panose="02040503050406030204" pitchFamily="18" charset="0"/>
                          <a:ea typeface="Cambria Math" panose="02040503050406030204" pitchFamily="18" charset="0"/>
                        </a:rPr>
                        <m:t>∗</m:t>
                      </m:r>
                      <m:r>
                        <a:rPr lang="x-none" sz="1400" b="0" i="1" smtClean="0">
                          <a:latin typeface="Cambria Math" panose="02040503050406030204" pitchFamily="18" charset="0"/>
                          <a:ea typeface="Cambria Math" panose="02040503050406030204" pitchFamily="18" charset="0"/>
                        </a:rPr>
                        <m:t>𝑑</m:t>
                      </m:r>
                      <m:r>
                        <a:rPr lang="x-none" sz="1400" b="0" i="1" smtClean="0">
                          <a:latin typeface="Cambria Math" panose="02040503050406030204" pitchFamily="18" charset="0"/>
                          <a:ea typeface="Cambria Math" panose="02040503050406030204" pitchFamily="18" charset="0"/>
                        </a:rPr>
                        <m:t>=</m:t>
                      </m:r>
                      <m:r>
                        <a:rPr lang="x-none" sz="1400" b="1" i="1" smtClean="0">
                          <a:latin typeface="Cambria Math" panose="02040503050406030204" pitchFamily="18" charset="0"/>
                          <a:ea typeface="Cambria Math" panose="02040503050406030204" pitchFamily="18" charset="0"/>
                        </a:rPr>
                        <m:t>𝟖</m:t>
                      </m:r>
                      <m:r>
                        <a:rPr lang="x-none" sz="1400" b="1" i="1" smtClean="0">
                          <a:latin typeface="Cambria Math" panose="02040503050406030204" pitchFamily="18" charset="0"/>
                          <a:ea typeface="Cambria Math" panose="02040503050406030204" pitchFamily="18" charset="0"/>
                        </a:rPr>
                        <m:t>,</m:t>
                      </m:r>
                      <m:r>
                        <a:rPr lang="x-none" sz="1400" b="1" i="1" smtClean="0">
                          <a:latin typeface="Cambria Math" panose="02040503050406030204" pitchFamily="18" charset="0"/>
                          <a:ea typeface="Cambria Math" panose="02040503050406030204" pitchFamily="18" charset="0"/>
                        </a:rPr>
                        <m:t>𝟑𝟎</m:t>
                      </m:r>
                      <m:r>
                        <a:rPr lang="x-none" sz="1400" b="1" i="1" smtClean="0">
                          <a:latin typeface="Cambria Math" panose="02040503050406030204" pitchFamily="18" charset="0"/>
                          <a:ea typeface="Cambria Math" panose="02040503050406030204" pitchFamily="18" charset="0"/>
                        </a:rPr>
                        <m:t>𝒄</m:t>
                      </m:r>
                      <m:sSup>
                        <m:sSupPr>
                          <m:ctrlPr>
                            <a:rPr lang="x-none" sz="1400" b="1" i="1" smtClean="0">
                              <a:latin typeface="Cambria Math" panose="02040503050406030204" pitchFamily="18" charset="0"/>
                              <a:ea typeface="Cambria Math" panose="02040503050406030204" pitchFamily="18" charset="0"/>
                            </a:rPr>
                          </m:ctrlPr>
                        </m:sSupPr>
                        <m:e>
                          <m:r>
                            <a:rPr lang="x-none" sz="1400" b="1" i="1" smtClean="0">
                              <a:latin typeface="Cambria Math" panose="02040503050406030204" pitchFamily="18" charset="0"/>
                              <a:ea typeface="Cambria Math" panose="02040503050406030204" pitchFamily="18" charset="0"/>
                            </a:rPr>
                            <m:t>𝒎</m:t>
                          </m:r>
                        </m:e>
                        <m:sup>
                          <m:r>
                            <a:rPr lang="x-none" sz="1400" b="1" i="1" smtClean="0">
                              <a:latin typeface="Cambria Math" panose="02040503050406030204" pitchFamily="18" charset="0"/>
                              <a:ea typeface="Cambria Math" panose="02040503050406030204" pitchFamily="18" charset="0"/>
                            </a:rPr>
                            <m:t>𝟐</m:t>
                          </m:r>
                        </m:sup>
                      </m:sSup>
                    </m:oMath>
                  </m:oMathPara>
                </a14:m>
                <a:endParaRPr lang="en-US" sz="1400" b="1"/>
              </a:p>
            </p:txBody>
          </p:sp>
        </mc:Choice>
        <mc:Fallback xmlns="">
          <p:sp>
            <p:nvSpPr>
              <p:cNvPr id="15" name="Rectángulo 14"/>
              <p:cNvSpPr>
                <a:spLocks noRot="1" noChangeAspect="1" noMove="1" noResize="1" noEditPoints="1" noAdjustHandles="1" noChangeArrowheads="1" noChangeShapeType="1" noTextEdit="1"/>
              </p:cNvSpPr>
              <p:nvPr/>
            </p:nvSpPr>
            <p:spPr>
              <a:xfrm>
                <a:off x="620362" y="2477696"/>
                <a:ext cx="2880660" cy="312586"/>
              </a:xfrm>
              <a:prstGeom prst="rect">
                <a:avLst/>
              </a:prstGeom>
              <a:blipFill>
                <a:blip r:embed="rId4"/>
                <a:stretch>
                  <a:fillRect b="-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20362" y="4067984"/>
                <a:ext cx="3384376" cy="1446550"/>
              </a:xfrm>
              <a:prstGeom prst="rect">
                <a:avLst/>
              </a:prstGeom>
            </p:spPr>
            <p:txBody>
              <a:bodyPr wrap="square">
                <a:spAutoFit/>
              </a:bodyPr>
              <a:lstStyle/>
              <a:p>
                <a:pPr algn="just"/>
                <a:endParaRPr lang="x-none" sz="1400"/>
              </a:p>
              <a:p>
                <a:pPr marL="285750" indent="-285750" algn="just">
                  <a:buFont typeface="Arial" panose="020B0604020202020204" pitchFamily="34" charset="0"/>
                  <a:buChar char="•"/>
                </a:pPr>
                <a:r>
                  <a:rPr lang="x-none" sz="1400"/>
                  <a:t> Vigas de entrepiso: </a:t>
                </a:r>
                <a14:m>
                  <m:oMath xmlns:m="http://schemas.openxmlformats.org/officeDocument/2006/math">
                    <m:r>
                      <a:rPr lang="x-none" sz="1400" i="1" dirty="0">
                        <a:latin typeface="Cambria Math" panose="02040503050406030204" pitchFamily="18" charset="0"/>
                      </a:rPr>
                      <m:t>4</m:t>
                    </m:r>
                    <m:r>
                      <a:rPr lang="es-EC" sz="1400" i="1" smtClean="0">
                        <a:latin typeface="Cambria Math" panose="02040503050406030204" pitchFamily="18" charset="0"/>
                      </a:rPr>
                      <m:t>∅</m:t>
                    </m:r>
                    <m:r>
                      <a:rPr lang="x-none" sz="1400" b="0" i="1" smtClean="0">
                        <a:latin typeface="Cambria Math" panose="02040503050406030204" pitchFamily="18" charset="0"/>
                      </a:rPr>
                      <m:t>14 </m:t>
                    </m:r>
                    <m:r>
                      <a:rPr lang="es-EC" sz="1400" i="1" smtClean="0">
                        <a:latin typeface="Cambria Math" panose="02040503050406030204" pitchFamily="18" charset="0"/>
                      </a:rPr>
                      <m:t>𝑚𝑚</m:t>
                    </m:r>
                  </m:oMath>
                </a14:m>
                <a:endParaRPr lang="x-none" sz="1400"/>
              </a:p>
              <a:p>
                <a:pPr marL="285750" indent="-285750" algn="just">
                  <a:buFont typeface="Arial" panose="020B0604020202020204" pitchFamily="34" charset="0"/>
                  <a:buChar char="•"/>
                </a:pPr>
                <a:r>
                  <a:rPr lang="x-none" sz="1400"/>
                  <a:t>Vigas de cubierta: </a:t>
                </a:r>
                <a14:m>
                  <m:oMath xmlns:m="http://schemas.openxmlformats.org/officeDocument/2006/math">
                    <m:r>
                      <a:rPr lang="x-none" sz="1400" i="1" dirty="0" smtClean="0">
                        <a:latin typeface="Cambria Math" panose="02040503050406030204" pitchFamily="18" charset="0"/>
                      </a:rPr>
                      <m:t>4</m:t>
                    </m:r>
                    <m:r>
                      <a:rPr lang="es-EC" sz="1400" i="1" smtClean="0">
                        <a:latin typeface="Cambria Math" panose="02040503050406030204" pitchFamily="18" charset="0"/>
                      </a:rPr>
                      <m:t>∅</m:t>
                    </m:r>
                    <m:r>
                      <a:rPr lang="x-none" sz="1400" b="0" i="1" smtClean="0">
                        <a:latin typeface="Cambria Math" panose="02040503050406030204" pitchFamily="18" charset="0"/>
                      </a:rPr>
                      <m:t>12 </m:t>
                    </m:r>
                    <m:r>
                      <a:rPr lang="es-EC" sz="1400" i="1" smtClean="0">
                        <a:latin typeface="Cambria Math" panose="02040503050406030204" pitchFamily="18" charset="0"/>
                      </a:rPr>
                      <m:t>𝑚𝑚</m:t>
                    </m:r>
                  </m:oMath>
                </a14:m>
                <a:endParaRPr lang="x-none" sz="1400"/>
              </a:p>
              <a:p>
                <a:pPr algn="just"/>
                <a:endParaRPr lang="x-none" sz="1400"/>
              </a:p>
              <a:p>
                <a:pPr algn="just"/>
                <a:r>
                  <a:rPr lang="x-none" sz="1600"/>
                  <a:t>Se colocó  armaduras de refuerzo en las zonas requeridas</a:t>
                </a:r>
                <a:endParaRPr lang="en-US" sz="1600">
                  <a:latin typeface="+mn-lt"/>
                </a:endParaRPr>
              </a:p>
            </p:txBody>
          </p:sp>
        </mc:Choice>
        <mc:Fallback xmlns="">
          <p:sp>
            <p:nvSpPr>
              <p:cNvPr id="16" name="Rectángulo 15"/>
              <p:cNvSpPr>
                <a:spLocks noRot="1" noChangeAspect="1" noMove="1" noResize="1" noEditPoints="1" noAdjustHandles="1" noChangeArrowheads="1" noChangeShapeType="1" noTextEdit="1"/>
              </p:cNvSpPr>
              <p:nvPr/>
            </p:nvSpPr>
            <p:spPr>
              <a:xfrm>
                <a:off x="620362" y="4067984"/>
                <a:ext cx="3384376" cy="1446550"/>
              </a:xfrm>
              <a:prstGeom prst="rect">
                <a:avLst/>
              </a:prstGeom>
              <a:blipFill>
                <a:blip r:embed="rId5"/>
                <a:stretch>
                  <a:fillRect l="-1081" r="-901" b="-4202"/>
                </a:stretch>
              </a:blipFill>
            </p:spPr>
            <p:txBody>
              <a:bodyPr/>
              <a:lstStyle/>
              <a:p>
                <a:r>
                  <a:rPr lang="en-US">
                    <a:noFill/>
                  </a:rPr>
                  <a:t> </a:t>
                </a:r>
              </a:p>
            </p:txBody>
          </p:sp>
        </mc:Fallback>
      </mc:AlternateContent>
      <p:sp>
        <p:nvSpPr>
          <p:cNvPr id="17" name="CuadroTexto 16"/>
          <p:cNvSpPr txBox="1"/>
          <p:nvPr/>
        </p:nvSpPr>
        <p:spPr>
          <a:xfrm>
            <a:off x="4788024" y="1112310"/>
            <a:ext cx="3291029" cy="307777"/>
          </a:xfrm>
          <a:prstGeom prst="rect">
            <a:avLst/>
          </a:prstGeom>
          <a:noFill/>
        </p:spPr>
        <p:txBody>
          <a:bodyPr wrap="none" rtlCol="0">
            <a:spAutoFit/>
          </a:bodyPr>
          <a:lstStyle/>
          <a:p>
            <a:pPr marL="285750" indent="-285750">
              <a:buFont typeface="Arial" panose="020B0604020202020204" pitchFamily="34" charset="0"/>
              <a:buChar char="•"/>
            </a:pPr>
            <a:r>
              <a:rPr lang="x-none" sz="1400" b="1"/>
              <a:t>Armadura Transversal o Estribos</a:t>
            </a:r>
            <a:endParaRPr lang="en-US" sz="1400" b="1"/>
          </a:p>
        </p:txBody>
      </p:sp>
      <mc:AlternateContent xmlns:mc="http://schemas.openxmlformats.org/markup-compatibility/2006" xmlns:a14="http://schemas.microsoft.com/office/drawing/2010/main">
        <mc:Choice Requires="a14">
          <p:sp>
            <p:nvSpPr>
              <p:cNvPr id="14" name="Rectángulo 13"/>
              <p:cNvSpPr/>
              <p:nvPr/>
            </p:nvSpPr>
            <p:spPr>
              <a:xfrm>
                <a:off x="6532360" y="1452033"/>
                <a:ext cx="2448170" cy="10633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𝑠</m:t>
                      </m:r>
                      <m:r>
                        <a:rPr lang="en-US" sz="1400" i="0">
                          <a:latin typeface="Cambria Math" panose="02040503050406030204" pitchFamily="18" charset="0"/>
                        </a:rPr>
                        <m:t>&lt;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r>
                                <a:rPr lang="en-US" sz="1400" i="0">
                                  <a:latin typeface="Cambria Math" panose="02040503050406030204" pitchFamily="18" charset="0"/>
                                </a:rPr>
                                <m:t>&amp;</m:t>
                              </m:r>
                              <m:f>
                                <m:fPr>
                                  <m:ctrlPr>
                                    <a:rPr lang="en-US" sz="1400" i="1">
                                      <a:latin typeface="Cambria Math" panose="02040503050406030204" pitchFamily="18" charset="0"/>
                                    </a:rPr>
                                  </m:ctrlPr>
                                </m:fPr>
                                <m:num>
                                  <m:r>
                                    <a:rPr lang="en-US" sz="1400" i="1">
                                      <a:latin typeface="Cambria Math" panose="02040503050406030204" pitchFamily="18" charset="0"/>
                                    </a:rPr>
                                    <m:t>𝑑</m:t>
                                  </m:r>
                                </m:num>
                                <m:den>
                                  <m:r>
                                    <a:rPr lang="en-US" sz="1400" i="0">
                                      <a:latin typeface="Cambria Math" panose="02040503050406030204" pitchFamily="18" charset="0"/>
                                    </a:rPr>
                                    <m:t>4</m:t>
                                  </m:r>
                                </m:den>
                              </m:f>
                              <m:r>
                                <a:rPr lang="en-US" sz="1400" i="0">
                                  <a:latin typeface="Cambria Math" panose="02040503050406030204" pitchFamily="18" charset="0"/>
                                </a:rPr>
                                <m:t>=8</m:t>
                              </m:r>
                              <m:r>
                                <a:rPr lang="en-US" sz="1400" i="1">
                                  <a:latin typeface="Cambria Math" panose="02040503050406030204" pitchFamily="18" charset="0"/>
                                </a:rPr>
                                <m:t>𝑐𝑚</m:t>
                              </m:r>
                            </m:e>
                            <m:e>
                              <m:r>
                                <a:rPr lang="en-US" sz="1400" i="0">
                                  <a:latin typeface="Cambria Math" panose="02040503050406030204" pitchFamily="18" charset="0"/>
                                </a:rPr>
                                <m:t>&amp;6</m:t>
                              </m:r>
                              <m:r>
                                <a:rPr lang="en-US" sz="1400" i="1">
                                  <a:latin typeface="Cambria Math" panose="02040503050406030204" pitchFamily="18" charset="0"/>
                                </a:rPr>
                                <m:t>𝑑𝑏</m:t>
                              </m:r>
                              <m:r>
                                <a:rPr lang="en-US" sz="1400" i="0">
                                  <a:latin typeface="Cambria Math" panose="02040503050406030204" pitchFamily="18" charset="0"/>
                                </a:rPr>
                                <m:t>=6</m:t>
                              </m:r>
                              <m:d>
                                <m:dPr>
                                  <m:ctrlPr>
                                    <a:rPr lang="en-US" sz="1400" i="1">
                                      <a:latin typeface="Cambria Math" panose="02040503050406030204" pitchFamily="18" charset="0"/>
                                    </a:rPr>
                                  </m:ctrlPr>
                                </m:dPr>
                                <m:e>
                                  <m:r>
                                    <a:rPr lang="en-US" sz="1400" i="0">
                                      <a:latin typeface="Cambria Math" panose="02040503050406030204" pitchFamily="18" charset="0"/>
                                    </a:rPr>
                                    <m:t>1.4</m:t>
                                  </m:r>
                                </m:e>
                              </m:d>
                              <m:r>
                                <a:rPr lang="en-US" sz="1400" i="0">
                                  <a:latin typeface="Cambria Math" panose="02040503050406030204" pitchFamily="18" charset="0"/>
                                </a:rPr>
                                <m:t>=8.4 </m:t>
                              </m:r>
                              <m:r>
                                <a:rPr lang="en-US" sz="1400" i="1">
                                  <a:latin typeface="Cambria Math" panose="02040503050406030204" pitchFamily="18" charset="0"/>
                                </a:rPr>
                                <m:t>𝑐𝑚</m:t>
                              </m:r>
                            </m:e>
                            <m:e>
                              <m:r>
                                <a:rPr lang="x-none" sz="1400" b="0" i="1" smtClean="0">
                                  <a:latin typeface="Cambria Math" panose="02040503050406030204" pitchFamily="18" charset="0"/>
                                </a:rPr>
                                <m:t>20</m:t>
                              </m:r>
                              <m:r>
                                <a:rPr lang="x-none" sz="1400" b="0" i="1" smtClean="0">
                                  <a:latin typeface="Cambria Math" panose="02040503050406030204" pitchFamily="18" charset="0"/>
                                </a:rPr>
                                <m:t>𝑐𝑚</m:t>
                              </m:r>
                            </m:e>
                          </m:eqArr>
                        </m:e>
                      </m:d>
                    </m:oMath>
                  </m:oMathPara>
                </a14:m>
                <a:endParaRPr lang="en-US" sz="1400"/>
              </a:p>
            </p:txBody>
          </p:sp>
        </mc:Choice>
        <mc:Fallback xmlns="">
          <p:sp>
            <p:nvSpPr>
              <p:cNvPr id="14" name="Rectángulo 13"/>
              <p:cNvSpPr>
                <a:spLocks noRot="1" noChangeAspect="1" noMove="1" noResize="1" noEditPoints="1" noAdjustHandles="1" noChangeArrowheads="1" noChangeShapeType="1" noTextEdit="1"/>
              </p:cNvSpPr>
              <p:nvPr/>
            </p:nvSpPr>
            <p:spPr>
              <a:xfrm>
                <a:off x="6532360" y="1452033"/>
                <a:ext cx="2448170" cy="10633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4788024" y="1512787"/>
                <a:ext cx="1343701" cy="5319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𝑣𝑢</m:t>
                      </m:r>
                      <m:r>
                        <a:rPr lang="en-US" sz="1400" i="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𝑉𝑢</m:t>
                          </m:r>
                        </m:num>
                        <m:den>
                          <m:r>
                            <a:rPr lang="en-US" sz="1400" i="1">
                              <a:latin typeface="Cambria Math" panose="02040503050406030204" pitchFamily="18" charset="0"/>
                            </a:rPr>
                            <m:t>𝜙</m:t>
                          </m:r>
                          <m:r>
                            <a:rPr lang="en-US" sz="1400" i="0">
                              <a:latin typeface="Cambria Math" panose="02040503050406030204" pitchFamily="18" charset="0"/>
                            </a:rPr>
                            <m:t>∗</m:t>
                          </m:r>
                          <m:r>
                            <a:rPr lang="en-US" sz="1400" i="1">
                              <a:latin typeface="Cambria Math" panose="02040503050406030204" pitchFamily="18" charset="0"/>
                            </a:rPr>
                            <m:t>𝑏</m:t>
                          </m:r>
                          <m:r>
                            <a:rPr lang="en-US" sz="1400" i="0">
                              <a:latin typeface="Cambria Math" panose="02040503050406030204" pitchFamily="18" charset="0"/>
                            </a:rPr>
                            <m:t>∗</m:t>
                          </m:r>
                          <m:r>
                            <a:rPr lang="en-US" sz="1400" i="1">
                              <a:latin typeface="Cambria Math" panose="02040503050406030204" pitchFamily="18" charset="0"/>
                            </a:rPr>
                            <m:t>𝑑</m:t>
                          </m:r>
                        </m:den>
                      </m:f>
                    </m:oMath>
                  </m:oMathPara>
                </a14:m>
                <a:endParaRPr lang="en-US" sz="1400"/>
              </a:p>
            </p:txBody>
          </p:sp>
        </mc:Choice>
        <mc:Fallback xmlns="">
          <p:sp>
            <p:nvSpPr>
              <p:cNvPr id="18" name="Rectángulo 17"/>
              <p:cNvSpPr>
                <a:spLocks noRot="1" noChangeAspect="1" noMove="1" noResize="1" noEditPoints="1" noAdjustHandles="1" noChangeArrowheads="1" noChangeShapeType="1" noTextEdit="1"/>
              </p:cNvSpPr>
              <p:nvPr/>
            </p:nvSpPr>
            <p:spPr>
              <a:xfrm>
                <a:off x="4788024" y="1512787"/>
                <a:ext cx="1343701" cy="531940"/>
              </a:xfrm>
              <a:prstGeom prst="rect">
                <a:avLst/>
              </a:prstGeom>
              <a:blipFill>
                <a:blip r:embed="rId7"/>
                <a:stretch>
                  <a:fillRect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4345177" y="2145637"/>
                <a:ext cx="2138855" cy="9995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𝑣𝑢</m:t>
                      </m:r>
                      <m:r>
                        <a:rPr lang="x-none" sz="1400" b="0" i="0" smtClean="0">
                          <a:latin typeface="Cambria Math" panose="02040503050406030204" pitchFamily="18" charset="0"/>
                        </a:rPr>
                        <m:t>&lt;</m:t>
                      </m:r>
                      <m:r>
                        <a:rPr lang="es-EC" sz="1400" i="1">
                          <a:latin typeface="Cambria Math" panose="02040503050406030204" pitchFamily="18" charset="0"/>
                        </a:rPr>
                        <m:t>𝑣𝑝</m:t>
                      </m:r>
                      <m:r>
                        <a:rPr lang="es-EC" sz="1400" i="1">
                          <a:latin typeface="Cambria Math" panose="02040503050406030204" pitchFamily="18" charset="0"/>
                        </a:rPr>
                        <m:t>=0.53∗</m:t>
                      </m:r>
                      <m:rad>
                        <m:radPr>
                          <m:degHide m:val="on"/>
                          <m:ctrlPr>
                            <a:rPr lang="en-US" sz="1400" i="1">
                              <a:latin typeface="Cambria Math" panose="02040503050406030204" pitchFamily="18" charset="0"/>
                            </a:rPr>
                          </m:ctrlPr>
                        </m:radPr>
                        <m:deg/>
                        <m:e>
                          <m:r>
                            <a:rPr lang="es-EC" sz="1400" i="1">
                              <a:latin typeface="Cambria Math" panose="02040503050406030204" pitchFamily="18" charset="0"/>
                            </a:rPr>
                            <m:t>𝑓</m:t>
                          </m:r>
                          <m:r>
                            <a:rPr lang="es-EC" sz="1400" i="1">
                              <a:latin typeface="Cambria Math" panose="02040503050406030204" pitchFamily="18" charset="0"/>
                            </a:rPr>
                            <m:t>′</m:t>
                          </m:r>
                          <m:r>
                            <a:rPr lang="es-EC" sz="1400" i="1">
                              <a:latin typeface="Cambria Math" panose="02040503050406030204" pitchFamily="18" charset="0"/>
                            </a:rPr>
                            <m:t>𝑐</m:t>
                          </m:r>
                        </m:e>
                      </m:rad>
                    </m:oMath>
                  </m:oMathPara>
                </a14:m>
                <a:endParaRPr lang="x-none" sz="1400"/>
              </a:p>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m:t>
                      </m:r>
                      <m:r>
                        <a:rPr lang="es-EC" sz="1400" i="1">
                          <a:latin typeface="Cambria Math" panose="02040503050406030204" pitchFamily="18" charset="0"/>
                        </a:rPr>
                        <m:t>𝑆𝑒</m:t>
                      </m:r>
                      <m:r>
                        <a:rPr lang="es-EC" sz="1400" i="1">
                          <a:latin typeface="Cambria Math" panose="02040503050406030204" pitchFamily="18" charset="0"/>
                        </a:rPr>
                        <m:t> </m:t>
                      </m:r>
                      <m:r>
                        <a:rPr lang="es-EC" sz="1400" i="1">
                          <a:latin typeface="Cambria Math" panose="02040503050406030204" pitchFamily="18" charset="0"/>
                        </a:rPr>
                        <m:t>𝑟𝑒𝑞𝑢𝑖𝑒𝑟𝑒</m:t>
                      </m:r>
                      <m:r>
                        <a:rPr lang="es-EC" sz="1400" i="1">
                          <a:latin typeface="Cambria Math" panose="02040503050406030204" pitchFamily="18" charset="0"/>
                        </a:rPr>
                        <m:t> </m:t>
                      </m:r>
                      <m:r>
                        <a:rPr lang="es-EC" sz="1400" i="1">
                          <a:latin typeface="Cambria Math" panose="02040503050406030204" pitchFamily="18" charset="0"/>
                        </a:rPr>
                        <m:t>𝐴𝑣</m:t>
                      </m:r>
                      <m:r>
                        <a:rPr lang="es-EC" sz="1400" i="1">
                          <a:latin typeface="Cambria Math" panose="02040503050406030204" pitchFamily="18" charset="0"/>
                        </a:rPr>
                        <m:t> </m:t>
                      </m:r>
                      <m:r>
                        <a:rPr lang="es-EC" sz="1400" i="1">
                          <a:latin typeface="Cambria Math" panose="02040503050406030204" pitchFamily="18" charset="0"/>
                        </a:rPr>
                        <m:t>𝑚</m:t>
                      </m:r>
                      <m:r>
                        <a:rPr lang="es-EC" sz="1400" i="1">
                          <a:latin typeface="Cambria Math" panose="02040503050406030204" pitchFamily="18" charset="0"/>
                        </a:rPr>
                        <m:t>í</m:t>
                      </m:r>
                      <m:r>
                        <a:rPr lang="es-EC" sz="1400" i="1">
                          <a:latin typeface="Cambria Math" panose="02040503050406030204" pitchFamily="18" charset="0"/>
                        </a:rPr>
                        <m:t>𝑛</m:t>
                      </m:r>
                    </m:oMath>
                  </m:oMathPara>
                </a14:m>
                <a:endParaRPr lang="en-US" sz="1400"/>
              </a:p>
              <a:p>
                <a:endParaRPr lang="en-US" sz="1400"/>
              </a:p>
              <a:p>
                <a:endParaRPr lang="en-US" sz="1400"/>
              </a:p>
            </p:txBody>
          </p:sp>
        </mc:Choice>
        <mc:Fallback xmlns="">
          <p:sp>
            <p:nvSpPr>
              <p:cNvPr id="21" name="Rectángulo 20"/>
              <p:cNvSpPr>
                <a:spLocks noRot="1" noChangeAspect="1" noMove="1" noResize="1" noEditPoints="1" noAdjustHandles="1" noChangeArrowheads="1" noChangeShapeType="1" noTextEdit="1"/>
              </p:cNvSpPr>
              <p:nvPr/>
            </p:nvSpPr>
            <p:spPr>
              <a:xfrm>
                <a:off x="4345177" y="2145637"/>
                <a:ext cx="2138855" cy="99956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5395872" y="2813442"/>
                <a:ext cx="3010248" cy="929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x-none" sz="1200" b="0" i="0" smtClean="0">
                          <a:latin typeface="Cambria Math" panose="02040503050406030204" pitchFamily="18" charset="0"/>
                        </a:rPr>
                        <m:t>Av</m:t>
                      </m:r>
                      <m:r>
                        <a:rPr lang="x-none" sz="1200" b="0" i="0" smtClean="0">
                          <a:latin typeface="Cambria Math" panose="02040503050406030204" pitchFamily="18" charset="0"/>
                        </a:rPr>
                        <m:t> </m:t>
                      </m:r>
                      <m:r>
                        <m:rPr>
                          <m:sty m:val="p"/>
                        </m:rPr>
                        <a:rPr lang="x-none" sz="1200" b="0" i="0" smtClean="0">
                          <a:latin typeface="Cambria Math" panose="02040503050406030204" pitchFamily="18" charset="0"/>
                        </a:rPr>
                        <m:t>m</m:t>
                      </m:r>
                      <m:r>
                        <a:rPr lang="x-none" sz="1200" b="0" i="0" smtClean="0">
                          <a:latin typeface="Cambria Math" panose="02040503050406030204" pitchFamily="18" charset="0"/>
                        </a:rPr>
                        <m:t>í</m:t>
                      </m:r>
                      <m:r>
                        <m:rPr>
                          <m:sty m:val="p"/>
                        </m:rPr>
                        <a:rPr lang="x-none" sz="1200" b="0" i="0" smtClean="0">
                          <a:latin typeface="Cambria Math" panose="02040503050406030204" pitchFamily="18" charset="0"/>
                        </a:rPr>
                        <m:t>n</m:t>
                      </m:r>
                      <m:r>
                        <a:rPr lang="x-none" sz="1200" b="0" i="0" smtClean="0">
                          <a:latin typeface="Cambria Math" panose="02040503050406030204" pitchFamily="18" charset="0"/>
                        </a:rPr>
                        <m:t>:</m:t>
                      </m:r>
                      <m:d>
                        <m:dPr>
                          <m:begChr m:val="{"/>
                          <m:endChr m:val=""/>
                          <m:ctrlPr>
                            <a:rPr lang="en-US" sz="1200" i="1">
                              <a:latin typeface="Cambria Math" panose="02040503050406030204" pitchFamily="18" charset="0"/>
                            </a:rPr>
                          </m:ctrlPr>
                        </m:dPr>
                        <m:e>
                          <m:eqArr>
                            <m:eqArrPr>
                              <m:ctrlPr>
                                <a:rPr lang="en-US" sz="1200" i="1">
                                  <a:latin typeface="Cambria Math" panose="02040503050406030204" pitchFamily="18" charset="0"/>
                                </a:rPr>
                              </m:ctrlPr>
                            </m:eqArrPr>
                            <m:e>
                              <m:r>
                                <a:rPr lang="en-US" sz="1200" i="0">
                                  <a:latin typeface="Cambria Math" panose="02040503050406030204" pitchFamily="18" charset="0"/>
                                </a:rPr>
                                <m:t>&amp;</m:t>
                              </m:r>
                              <m:f>
                                <m:fPr>
                                  <m:ctrlPr>
                                    <a:rPr lang="en-US" sz="1200" i="1">
                                      <a:latin typeface="Cambria Math" panose="02040503050406030204" pitchFamily="18" charset="0"/>
                                    </a:rPr>
                                  </m:ctrlPr>
                                </m:fPr>
                                <m:num>
                                  <m:r>
                                    <a:rPr lang="en-US" sz="1200" i="0">
                                      <a:latin typeface="Cambria Math" panose="02040503050406030204" pitchFamily="18" charset="0"/>
                                    </a:rPr>
                                    <m:t>0,2</m:t>
                                  </m:r>
                                  <m:rad>
                                    <m:radPr>
                                      <m:degHide m:val="on"/>
                                      <m:ctrlPr>
                                        <a:rPr lang="en-US" sz="1200" i="1">
                                          <a:latin typeface="Cambria Math" panose="02040503050406030204" pitchFamily="18" charset="0"/>
                                        </a:rPr>
                                      </m:ctrlPr>
                                    </m:radPr>
                                    <m:deg/>
                                    <m:e>
                                      <m:r>
                                        <m:rPr>
                                          <m:sty m:val="p"/>
                                        </m:rPr>
                                        <a:rPr lang="en-US" sz="1200" i="0">
                                          <a:latin typeface="Cambria Math" panose="02040503050406030204" pitchFamily="18" charset="0"/>
                                        </a:rPr>
                                        <m:t>fc</m:t>
                                      </m:r>
                                    </m:e>
                                  </m:rad>
                                  <m:r>
                                    <a:rPr lang="en-US" sz="1200" i="0">
                                      <a:latin typeface="Cambria Math" panose="02040503050406030204" pitchFamily="18" charset="0"/>
                                    </a:rPr>
                                    <m:t>∗</m:t>
                                  </m:r>
                                  <m:r>
                                    <m:rPr>
                                      <m:sty m:val="p"/>
                                    </m:rPr>
                                    <a:rPr lang="en-US" sz="1200" i="0">
                                      <a:latin typeface="Cambria Math" panose="02040503050406030204" pitchFamily="18" charset="0"/>
                                    </a:rPr>
                                    <m:t>b</m:t>
                                  </m:r>
                                  <m:r>
                                    <a:rPr lang="en-US" sz="1200" i="0">
                                      <a:latin typeface="Cambria Math" panose="02040503050406030204" pitchFamily="18" charset="0"/>
                                    </a:rPr>
                                    <m:t>∗</m:t>
                                  </m:r>
                                  <m:r>
                                    <m:rPr>
                                      <m:sty m:val="p"/>
                                    </m:rPr>
                                    <a:rPr lang="en-US" sz="1200" i="0">
                                      <a:latin typeface="Cambria Math" panose="02040503050406030204" pitchFamily="18" charset="0"/>
                                    </a:rPr>
                                    <m:t>s</m:t>
                                  </m:r>
                                </m:num>
                                <m:den>
                                  <m:r>
                                    <a:rPr lang="en-US" sz="1200" i="0">
                                      <a:latin typeface="Cambria Math" panose="02040503050406030204" pitchFamily="18" charset="0"/>
                                    </a:rPr>
                                    <m:t>4200</m:t>
                                  </m:r>
                                </m:den>
                              </m:f>
                              <m:r>
                                <a:rPr lang="en-US" sz="1200" i="0">
                                  <a:latin typeface="Cambria Math" panose="02040503050406030204" pitchFamily="18" charset="0"/>
                                </a:rPr>
                                <m:t>∗</m:t>
                              </m:r>
                              <m:r>
                                <m:rPr>
                                  <m:sty m:val="p"/>
                                </m:rPr>
                                <a:rPr lang="en-US" sz="1200" i="0">
                                  <a:latin typeface="Cambria Math" panose="02040503050406030204" pitchFamily="18" charset="0"/>
                                </a:rPr>
                                <m:t>b</m:t>
                              </m:r>
                              <m:r>
                                <a:rPr lang="en-US" sz="1200" i="0">
                                  <a:latin typeface="Cambria Math" panose="02040503050406030204" pitchFamily="18" charset="0"/>
                                </a:rPr>
                                <m:t>∗</m:t>
                              </m:r>
                              <m:r>
                                <m:rPr>
                                  <m:sty m:val="p"/>
                                </m:rPr>
                                <a:rPr lang="en-US" sz="1200" i="0">
                                  <a:latin typeface="Cambria Math" panose="02040503050406030204" pitchFamily="18" charset="0"/>
                                </a:rPr>
                                <m:t>d</m:t>
                              </m:r>
                              <m:r>
                                <a:rPr lang="en-US" sz="1200" i="0">
                                  <a:latin typeface="Cambria Math" panose="02040503050406030204" pitchFamily="18" charset="0"/>
                                </a:rPr>
                                <m:t>=0,086</m:t>
                              </m:r>
                              <m:r>
                                <m:rPr>
                                  <m:sty m:val="p"/>
                                </m:rPr>
                                <a:rPr lang="en-US" sz="1200" i="0">
                                  <a:latin typeface="Cambria Math" panose="02040503050406030204" pitchFamily="18" charset="0"/>
                                </a:rPr>
                                <m:t>c</m:t>
                              </m:r>
                              <m:sSup>
                                <m:sSupPr>
                                  <m:ctrlPr>
                                    <a:rPr lang="en-US" sz="1200" i="1">
                                      <a:latin typeface="Cambria Math" panose="02040503050406030204" pitchFamily="18" charset="0"/>
                                    </a:rPr>
                                  </m:ctrlPr>
                                </m:sSupPr>
                                <m:e>
                                  <m:r>
                                    <m:rPr>
                                      <m:sty m:val="p"/>
                                    </m:rPr>
                                    <a:rPr lang="en-US" sz="1200" i="0">
                                      <a:latin typeface="Cambria Math" panose="02040503050406030204" pitchFamily="18" charset="0"/>
                                    </a:rPr>
                                    <m:t>m</m:t>
                                  </m:r>
                                </m:e>
                                <m:sup>
                                  <m:r>
                                    <a:rPr lang="en-US" sz="1200" i="0">
                                      <a:latin typeface="Cambria Math" panose="02040503050406030204" pitchFamily="18" charset="0"/>
                                    </a:rPr>
                                    <m:t>2</m:t>
                                  </m:r>
                                </m:sup>
                              </m:sSup>
                            </m:e>
                            <m:e>
                              <m:r>
                                <a:rPr lang="en-US" sz="1200" i="0">
                                  <a:latin typeface="Cambria Math" panose="02040503050406030204" pitchFamily="18" charset="0"/>
                                </a:rPr>
                                <m:t>&amp;</m:t>
                              </m:r>
                              <m:f>
                                <m:fPr>
                                  <m:ctrlPr>
                                    <a:rPr lang="en-US" sz="1200" i="1">
                                      <a:latin typeface="Cambria Math" panose="02040503050406030204" pitchFamily="18" charset="0"/>
                                    </a:rPr>
                                  </m:ctrlPr>
                                </m:fPr>
                                <m:num>
                                  <m:r>
                                    <a:rPr lang="en-US" sz="1200" i="0">
                                      <a:latin typeface="Cambria Math" panose="02040503050406030204" pitchFamily="18" charset="0"/>
                                    </a:rPr>
                                    <m:t>3,5∗</m:t>
                                  </m:r>
                                  <m:r>
                                    <m:rPr>
                                      <m:sty m:val="p"/>
                                    </m:rPr>
                                    <a:rPr lang="en-US" sz="1200" i="0">
                                      <a:latin typeface="Cambria Math" panose="02040503050406030204" pitchFamily="18" charset="0"/>
                                    </a:rPr>
                                    <m:t>b</m:t>
                                  </m:r>
                                  <m:r>
                                    <a:rPr lang="en-US" sz="1200" i="0">
                                      <a:latin typeface="Cambria Math" panose="02040503050406030204" pitchFamily="18" charset="0"/>
                                    </a:rPr>
                                    <m:t>∗</m:t>
                                  </m:r>
                                  <m:r>
                                    <m:rPr>
                                      <m:sty m:val="p"/>
                                    </m:rPr>
                                    <a:rPr lang="en-US" sz="1200" i="0">
                                      <a:latin typeface="Cambria Math" panose="02040503050406030204" pitchFamily="18" charset="0"/>
                                    </a:rPr>
                                    <m:t>s</m:t>
                                  </m:r>
                                </m:num>
                                <m:den>
                                  <m:r>
                                    <m:rPr>
                                      <m:sty m:val="p"/>
                                    </m:rPr>
                                    <a:rPr lang="en-US" sz="1200" i="0">
                                      <a:latin typeface="Cambria Math" panose="02040503050406030204" pitchFamily="18" charset="0"/>
                                    </a:rPr>
                                    <m:t>fy</m:t>
                                  </m:r>
                                </m:den>
                              </m:f>
                              <m:r>
                                <a:rPr lang="en-US" sz="1200" i="0">
                                  <a:latin typeface="Cambria Math" panose="02040503050406030204" pitchFamily="18" charset="0"/>
                                </a:rPr>
                                <m:t>=</m:t>
                              </m:r>
                              <m:r>
                                <a:rPr lang="en-US" sz="1200" b="1" i="0">
                                  <a:latin typeface="Cambria Math" panose="02040503050406030204" pitchFamily="18" charset="0"/>
                                </a:rPr>
                                <m:t>𝟎</m:t>
                              </m:r>
                              <m:r>
                                <a:rPr lang="en-US" sz="1200" b="1" i="0">
                                  <a:latin typeface="Cambria Math" panose="02040503050406030204" pitchFamily="18" charset="0"/>
                                </a:rPr>
                                <m:t>,</m:t>
                              </m:r>
                              <m:r>
                                <a:rPr lang="en-US" sz="1200" b="1" i="0">
                                  <a:latin typeface="Cambria Math" panose="02040503050406030204" pitchFamily="18" charset="0"/>
                                </a:rPr>
                                <m:t>𝟏𝟎𝐜</m:t>
                              </m:r>
                              <m:sSup>
                                <m:sSupPr>
                                  <m:ctrlPr>
                                    <a:rPr lang="en-US" sz="1200" b="1" i="1">
                                      <a:latin typeface="Cambria Math" panose="02040503050406030204" pitchFamily="18" charset="0"/>
                                    </a:rPr>
                                  </m:ctrlPr>
                                </m:sSupPr>
                                <m:e>
                                  <m:r>
                                    <a:rPr lang="en-US" sz="1200" b="1" i="0">
                                      <a:latin typeface="Cambria Math" panose="02040503050406030204" pitchFamily="18" charset="0"/>
                                    </a:rPr>
                                    <m:t>𝐦</m:t>
                                  </m:r>
                                </m:e>
                                <m:sup>
                                  <m:r>
                                    <a:rPr lang="en-US" sz="1200" b="1" i="0">
                                      <a:latin typeface="Cambria Math" panose="02040503050406030204" pitchFamily="18" charset="0"/>
                                    </a:rPr>
                                    <m:t>𝟐</m:t>
                                  </m:r>
                                </m:sup>
                              </m:sSup>
                            </m:e>
                          </m:eqArr>
                        </m:e>
                      </m:d>
                    </m:oMath>
                  </m:oMathPara>
                </a14:m>
                <a:endParaRPr lang="en-US" sz="1400"/>
              </a:p>
            </p:txBody>
          </p:sp>
        </mc:Choice>
        <mc:Fallback xmlns="">
          <p:sp>
            <p:nvSpPr>
              <p:cNvPr id="20" name="Rectángulo 19"/>
              <p:cNvSpPr>
                <a:spLocks noRot="1" noChangeAspect="1" noMove="1" noResize="1" noEditPoints="1" noAdjustHandles="1" noChangeArrowheads="1" noChangeShapeType="1" noTextEdit="1"/>
              </p:cNvSpPr>
              <p:nvPr/>
            </p:nvSpPr>
            <p:spPr>
              <a:xfrm>
                <a:off x="5395872" y="2813442"/>
                <a:ext cx="3010248" cy="9299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7481287" y="2473930"/>
                <a:ext cx="87273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x-none" sz="1400" b="0" i="0" smtClean="0">
                          <a:latin typeface="Cambria Math" panose="02040503050406030204" pitchFamily="18" charset="0"/>
                        </a:rPr>
                        <m:t>s</m:t>
                      </m:r>
                      <m:r>
                        <a:rPr lang="x-none" sz="1400" b="0" i="0" smtClean="0">
                          <a:latin typeface="Cambria Math" panose="02040503050406030204" pitchFamily="18" charset="0"/>
                        </a:rPr>
                        <m:t>=5</m:t>
                      </m:r>
                      <m:r>
                        <m:rPr>
                          <m:sty m:val="p"/>
                        </m:rPr>
                        <a:rPr lang="x-none" sz="1400" b="0" i="0" smtClean="0">
                          <a:latin typeface="Cambria Math" panose="02040503050406030204" pitchFamily="18" charset="0"/>
                        </a:rPr>
                        <m:t>cm</m:t>
                      </m:r>
                    </m:oMath>
                  </m:oMathPara>
                </a14:m>
                <a:endParaRPr lang="en-US" sz="1400"/>
              </a:p>
            </p:txBody>
          </p:sp>
        </mc:Choice>
        <mc:Fallback xmlns="">
          <p:sp>
            <p:nvSpPr>
              <p:cNvPr id="22" name="Rectángulo 21"/>
              <p:cNvSpPr>
                <a:spLocks noRot="1" noChangeAspect="1" noMove="1" noResize="1" noEditPoints="1" noAdjustHandles="1" noChangeArrowheads="1" noChangeShapeType="1" noTextEdit="1"/>
              </p:cNvSpPr>
              <p:nvPr/>
            </p:nvSpPr>
            <p:spPr>
              <a:xfrm>
                <a:off x="7481287" y="2473930"/>
                <a:ext cx="87273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5794764" y="3743440"/>
                <a:ext cx="221246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𝟏</m:t>
                      </m:r>
                      <m:r>
                        <a:rPr lang="en-US" sz="1400" b="1" i="1">
                          <a:latin typeface="Cambria Math" panose="02040503050406030204" pitchFamily="18" charset="0"/>
                        </a:rPr>
                        <m:t>𝝓</m:t>
                      </m:r>
                      <m:r>
                        <a:rPr lang="en-US" sz="1400" b="1" i="0">
                          <a:latin typeface="Cambria Math" panose="02040503050406030204" pitchFamily="18" charset="0"/>
                        </a:rPr>
                        <m:t>𝟏𝟎</m:t>
                      </m:r>
                      <m:r>
                        <a:rPr lang="en-US" sz="1400" b="1" i="1">
                          <a:latin typeface="Cambria Math" panose="02040503050406030204" pitchFamily="18" charset="0"/>
                        </a:rPr>
                        <m:t>𝒎𝒎</m:t>
                      </m:r>
                      <m:r>
                        <a:rPr lang="en-US" sz="1400" b="1" i="0">
                          <a:latin typeface="Cambria Math" panose="02040503050406030204" pitchFamily="18" charset="0"/>
                        </a:rPr>
                        <m:t>@</m:t>
                      </m:r>
                      <m:r>
                        <a:rPr lang="en-US" sz="1400" b="1" i="0">
                          <a:latin typeface="Cambria Math" panose="02040503050406030204" pitchFamily="18" charset="0"/>
                        </a:rPr>
                        <m:t>𝟓</m:t>
                      </m:r>
                      <m:r>
                        <a:rPr lang="en-US" sz="1400" b="1" i="1">
                          <a:latin typeface="Cambria Math" panose="02040503050406030204" pitchFamily="18" charset="0"/>
                        </a:rPr>
                        <m:t>𝒄𝒎</m:t>
                      </m:r>
                      <m:r>
                        <a:rPr lang="en-US" sz="1400" b="1" i="0">
                          <a:latin typeface="Cambria Math" panose="02040503050406030204" pitchFamily="18" charset="0"/>
                        </a:rPr>
                        <m:t> </m:t>
                      </m:r>
                      <m:r>
                        <a:rPr lang="en-US" sz="1400" b="1" i="1">
                          <a:latin typeface="Cambria Math" panose="02040503050406030204" pitchFamily="18" charset="0"/>
                        </a:rPr>
                        <m:t>𝒚</m:t>
                      </m:r>
                      <m:r>
                        <a:rPr lang="en-US" sz="1400" b="1" i="0">
                          <a:latin typeface="Cambria Math" panose="02040503050406030204" pitchFamily="18" charset="0"/>
                        </a:rPr>
                        <m:t> </m:t>
                      </m:r>
                      <m:r>
                        <a:rPr lang="en-US" sz="1400" b="1" i="0">
                          <a:latin typeface="Cambria Math" panose="02040503050406030204" pitchFamily="18" charset="0"/>
                        </a:rPr>
                        <m:t>𝟏𝟓</m:t>
                      </m:r>
                      <m:r>
                        <a:rPr lang="en-US" sz="1400" b="1" i="1">
                          <a:latin typeface="Cambria Math" panose="02040503050406030204" pitchFamily="18" charset="0"/>
                        </a:rPr>
                        <m:t>𝒄𝒎</m:t>
                      </m:r>
                    </m:oMath>
                  </m:oMathPara>
                </a14:m>
                <a:endParaRPr lang="en-US" sz="1400" b="1"/>
              </a:p>
            </p:txBody>
          </p:sp>
        </mc:Choice>
        <mc:Fallback xmlns="">
          <p:sp>
            <p:nvSpPr>
              <p:cNvPr id="23" name="Rectángulo 22"/>
              <p:cNvSpPr>
                <a:spLocks noRot="1" noChangeAspect="1" noMove="1" noResize="1" noEditPoints="1" noAdjustHandles="1" noChangeArrowheads="1" noChangeShapeType="1" noTextEdit="1"/>
              </p:cNvSpPr>
              <p:nvPr/>
            </p:nvSpPr>
            <p:spPr>
              <a:xfrm>
                <a:off x="5794764" y="3743440"/>
                <a:ext cx="2212464" cy="307777"/>
              </a:xfrm>
              <a:prstGeom prst="rect">
                <a:avLst/>
              </a:prstGeom>
              <a:blipFill>
                <a:blip r:embed="rId11"/>
                <a:stretch>
                  <a:fillRect b="-7843"/>
                </a:stretch>
              </a:blipFill>
            </p:spPr>
            <p:txBody>
              <a:bodyPr/>
              <a:lstStyle/>
              <a:p>
                <a:r>
                  <a:rPr lang="en-US">
                    <a:noFill/>
                  </a:rPr>
                  <a:t> </a:t>
                </a:r>
              </a:p>
            </p:txBody>
          </p:sp>
        </mc:Fallback>
      </mc:AlternateContent>
      <p:pic>
        <p:nvPicPr>
          <p:cNvPr id="24" name="Imagen 23"/>
          <p:cNvPicPr>
            <a:picLocks noChangeAspect="1"/>
          </p:cNvPicPr>
          <p:nvPr/>
        </p:nvPicPr>
        <p:blipFill>
          <a:blip r:embed="rId12"/>
          <a:stretch>
            <a:fillRect/>
          </a:stretch>
        </p:blipFill>
        <p:spPr>
          <a:xfrm>
            <a:off x="4097953" y="4299081"/>
            <a:ext cx="4794527" cy="1565053"/>
          </a:xfrm>
          <a:prstGeom prst="rect">
            <a:avLst/>
          </a:prstGeom>
        </p:spPr>
      </p:pic>
      <p:sp>
        <p:nvSpPr>
          <p:cNvPr id="19" name="Rectángulo 18">
            <a:extLst>
              <a:ext uri="{FF2B5EF4-FFF2-40B4-BE49-F238E27FC236}">
                <a16:creationId xmlns:a16="http://schemas.microsoft.com/office/drawing/2014/main" xmlns="" id="{6BFF1AA3-5F7D-494F-967A-DE424CD8A0E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26</a:t>
            </a:r>
            <a:endParaRPr lang="en-US" b="1" u="sng"/>
          </a:p>
        </p:txBody>
      </p:sp>
    </p:spTree>
    <p:extLst>
      <p:ext uri="{BB962C8B-B14F-4D97-AF65-F5344CB8AC3E}">
        <p14:creationId xmlns:p14="http://schemas.microsoft.com/office/powerpoint/2010/main" val="593437186"/>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xmlns="" id="{A883576E-EDD9-47C3-9D23-83726852729A}"/>
              </a:ext>
            </a:extLst>
          </p:cNvPr>
          <p:cNvSpPr/>
          <p:nvPr/>
        </p:nvSpPr>
        <p:spPr>
          <a:xfrm>
            <a:off x="6928219" y="2139901"/>
            <a:ext cx="1292852" cy="51655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a16="http://schemas.microsoft.com/office/drawing/2014/main" xmlns="" id="{0482E106-790A-4B19-8F4E-CA84C5AC76B0}"/>
              </a:ext>
            </a:extLst>
          </p:cNvPr>
          <p:cNvSpPr/>
          <p:nvPr/>
        </p:nvSpPr>
        <p:spPr>
          <a:xfrm>
            <a:off x="5730397" y="6406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5" name="Rectángulo 4">
            <a:extLst>
              <a:ext uri="{FF2B5EF4-FFF2-40B4-BE49-F238E27FC236}">
                <a16:creationId xmlns:a16="http://schemas.microsoft.com/office/drawing/2014/main" xmlns="" id="{0482E106-790A-4B19-8F4E-CA84C5AC76B0}"/>
              </a:ext>
            </a:extLst>
          </p:cNvPr>
          <p:cNvSpPr/>
          <p:nvPr/>
        </p:nvSpPr>
        <p:spPr>
          <a:xfrm>
            <a:off x="85548" y="470336"/>
            <a:ext cx="194421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3. Columnas </a:t>
            </a:r>
            <a:endParaRPr lang="en-US" b="1"/>
          </a:p>
        </p:txBody>
      </p:sp>
      <p:sp>
        <p:nvSpPr>
          <p:cNvPr id="9" name="CuadroTexto 8">
            <a:extLst>
              <a:ext uri="{FF2B5EF4-FFF2-40B4-BE49-F238E27FC236}">
                <a16:creationId xmlns:a16="http://schemas.microsoft.com/office/drawing/2014/main" xmlns="" id="{4240ECBD-788D-4AF6-8459-7C44B2FF3C5D}"/>
              </a:ext>
            </a:extLst>
          </p:cNvPr>
          <p:cNvSpPr txBox="1"/>
          <p:nvPr/>
        </p:nvSpPr>
        <p:spPr>
          <a:xfrm>
            <a:off x="362333" y="1102233"/>
            <a:ext cx="8775946" cy="707886"/>
          </a:xfrm>
          <a:prstGeom prst="rect">
            <a:avLst/>
          </a:prstGeom>
          <a:noFill/>
        </p:spPr>
        <p:txBody>
          <a:bodyPr wrap="square">
            <a:spAutoFit/>
          </a:bodyPr>
          <a:lstStyle/>
          <a:p>
            <a:pPr algn="just"/>
            <a:r>
              <a:rPr lang="es-EC" sz="1600">
                <a:latin typeface="Roboto" panose="02000000000000000000" pitchFamily="2" charset="0"/>
                <a:ea typeface="Roboto" panose="02000000000000000000" pitchFamily="2" charset="0"/>
                <a:cs typeface="Times New Roman" panose="02020603050405020304" pitchFamily="18" charset="0"/>
              </a:rPr>
              <a:t>Código ACI 318S-14 y la norma NEC-15, las dos estructuras tienen columnas de 30x30 cm, por lo que el proceso de diseño del armado será igual para las dos estructuras</a:t>
            </a:r>
            <a:r>
              <a:rPr lang="es-EC" sz="2400"/>
              <a:t>.</a:t>
            </a:r>
          </a:p>
        </p:txBody>
      </p:sp>
      <p:sp>
        <p:nvSpPr>
          <p:cNvPr id="10" name="CuadroTexto 9">
            <a:extLst>
              <a:ext uri="{FF2B5EF4-FFF2-40B4-BE49-F238E27FC236}">
                <a16:creationId xmlns:a16="http://schemas.microsoft.com/office/drawing/2014/main" xmlns="" id="{8418118B-383C-4EEF-A395-183FBAD2F397}"/>
              </a:ext>
            </a:extLst>
          </p:cNvPr>
          <p:cNvSpPr txBox="1"/>
          <p:nvPr/>
        </p:nvSpPr>
        <p:spPr>
          <a:xfrm>
            <a:off x="243632" y="789725"/>
            <a:ext cx="2794355" cy="369332"/>
          </a:xfrm>
          <a:prstGeom prst="rect">
            <a:avLst/>
          </a:prstGeom>
          <a:noFill/>
        </p:spPr>
        <p:txBody>
          <a:bodyPr wrap="none" rtlCol="0">
            <a:spAutoFit/>
          </a:bodyPr>
          <a:lstStyle/>
          <a:p>
            <a:pPr marL="285750" indent="-285750">
              <a:buFont typeface="Arial" panose="020B0604020202020204" pitchFamily="34" charset="0"/>
              <a:buChar char="•"/>
            </a:pPr>
            <a:r>
              <a:rPr lang="x-none"/>
              <a:t>Armadura Longitudinal</a:t>
            </a:r>
            <a:endParaRPr lang="en-US"/>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xmlns="" id="{1BDAA5F9-56BC-4D80-AE5B-7D173C049135}"/>
                  </a:ext>
                </a:extLst>
              </p:cNvPr>
              <p:cNvSpPr txBox="1"/>
              <p:nvPr/>
            </p:nvSpPr>
            <p:spPr>
              <a:xfrm>
                <a:off x="362333" y="2125803"/>
                <a:ext cx="4572000" cy="615746"/>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s-EC" smtClean="0">
                          <a:latin typeface="Cambria Math" panose="02040503050406030204" pitchFamily="18" charset="0"/>
                        </a:rPr>
                        <m:t>0.01≤</m:t>
                      </m:r>
                      <m:f>
                        <m:fPr>
                          <m:ctrlPr>
                            <a:rPr lang="es-EC" i="1">
                              <a:latin typeface="Cambria Math" panose="02040503050406030204" pitchFamily="18" charset="0"/>
                            </a:rPr>
                          </m:ctrlPr>
                        </m:fPr>
                        <m:num>
                          <m:r>
                            <m:rPr>
                              <m:sty m:val="p"/>
                            </m:rPr>
                            <a:rPr lang="es-EC">
                              <a:latin typeface="Cambria Math" panose="02040503050406030204" pitchFamily="18" charset="0"/>
                            </a:rPr>
                            <m:t>ρg</m:t>
                          </m:r>
                        </m:num>
                        <m:den>
                          <m:r>
                            <m:rPr>
                              <m:sty m:val="p"/>
                            </m:rPr>
                            <a:rPr lang="es-EC">
                              <a:latin typeface="Cambria Math" panose="02040503050406030204" pitchFamily="18" charset="0"/>
                            </a:rPr>
                            <m:t>Ag</m:t>
                          </m:r>
                        </m:den>
                      </m:f>
                      <m:r>
                        <a:rPr lang="es-EC">
                          <a:latin typeface="Cambria Math" panose="02040503050406030204" pitchFamily="18" charset="0"/>
                        </a:rPr>
                        <m:t>≤0.03</m:t>
                      </m:r>
                    </m:oMath>
                  </m:oMathPara>
                </a14:m>
                <a:endParaRPr lang="es-EC">
                  <a:latin typeface="+mj-lt"/>
                </a:endParaRPr>
              </a:p>
            </p:txBody>
          </p:sp>
        </mc:Choice>
        <mc:Fallback xmlns="">
          <p:sp>
            <p:nvSpPr>
              <p:cNvPr id="13" name="CuadroTexto 12">
                <a:extLst>
                  <a:ext uri="{FF2B5EF4-FFF2-40B4-BE49-F238E27FC236}">
                    <a16:creationId xmlns:a16="http://schemas.microsoft.com/office/drawing/2014/main" id="{1BDAA5F9-56BC-4D80-AE5B-7D173C049135}"/>
                  </a:ext>
                </a:extLst>
              </p:cNvPr>
              <p:cNvSpPr txBox="1">
                <a:spLocks noRot="1" noChangeAspect="1" noMove="1" noResize="1" noEditPoints="1" noAdjustHandles="1" noChangeArrowheads="1" noChangeShapeType="1" noTextEdit="1"/>
              </p:cNvSpPr>
              <p:nvPr/>
            </p:nvSpPr>
            <p:spPr>
              <a:xfrm>
                <a:off x="362333" y="2125803"/>
                <a:ext cx="4572000" cy="6157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xmlns="" id="{30CAEB6C-EB2E-4B5C-A84F-0CD1051BE65B}"/>
                  </a:ext>
                </a:extLst>
              </p:cNvPr>
              <p:cNvSpPr txBox="1"/>
              <p:nvPr/>
            </p:nvSpPr>
            <p:spPr>
              <a:xfrm>
                <a:off x="2846019" y="2210211"/>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𝐴𝑔</m:t>
                      </m:r>
                      <m:r>
                        <a:rPr lang="es-EC" b="0" i="1" smtClean="0">
                          <a:latin typeface="Cambria Math" panose="02040503050406030204" pitchFamily="18" charset="0"/>
                        </a:rPr>
                        <m:t>=1%∗</m:t>
                      </m:r>
                      <m:d>
                        <m:dPr>
                          <m:ctrlPr>
                            <a:rPr lang="es-EC" b="0" i="1" smtClean="0">
                              <a:latin typeface="Cambria Math" panose="02040503050406030204" pitchFamily="18" charset="0"/>
                            </a:rPr>
                          </m:ctrlPr>
                        </m:dPr>
                        <m:e>
                          <m:r>
                            <a:rPr lang="es-EC" b="0" i="1" smtClean="0">
                              <a:latin typeface="Cambria Math" panose="02040503050406030204" pitchFamily="18" charset="0"/>
                            </a:rPr>
                            <m:t>30</m:t>
                          </m:r>
                          <m:r>
                            <a:rPr lang="es-EC" b="0" i="1" smtClean="0">
                              <a:latin typeface="Cambria Math" panose="02040503050406030204" pitchFamily="18" charset="0"/>
                            </a:rPr>
                            <m:t>𝑥</m:t>
                          </m:r>
                          <m:r>
                            <a:rPr lang="es-EC" b="0" i="1" smtClean="0">
                              <a:latin typeface="Cambria Math" panose="02040503050406030204" pitchFamily="18" charset="0"/>
                            </a:rPr>
                            <m:t>30</m:t>
                          </m:r>
                        </m:e>
                      </m:d>
                      <m:r>
                        <a:rPr lang="es-EC" b="0" i="1" smtClean="0">
                          <a:latin typeface="Cambria Math" panose="02040503050406030204" pitchFamily="18" charset="0"/>
                        </a:rPr>
                        <m:t>=9 </m:t>
                      </m:r>
                      <m:r>
                        <a:rPr lang="es-EC" b="0" i="1" smtClean="0">
                          <a:latin typeface="Cambria Math" panose="02040503050406030204" pitchFamily="18" charset="0"/>
                        </a:rPr>
                        <m:t>𝑐</m:t>
                      </m:r>
                      <m:sSup>
                        <m:sSupPr>
                          <m:ctrlPr>
                            <a:rPr lang="es-EC" b="0" i="1" smtClean="0">
                              <a:latin typeface="Cambria Math" panose="02040503050406030204" pitchFamily="18" charset="0"/>
                            </a:rPr>
                          </m:ctrlPr>
                        </m:sSupPr>
                        <m:e>
                          <m:r>
                            <a:rPr lang="es-EC" b="0" i="1" smtClean="0">
                              <a:latin typeface="Cambria Math" panose="02040503050406030204" pitchFamily="18" charset="0"/>
                            </a:rPr>
                            <m:t>𝑚</m:t>
                          </m:r>
                        </m:e>
                        <m:sup>
                          <m:r>
                            <a:rPr lang="es-EC" b="0" i="1" smtClean="0">
                              <a:latin typeface="Cambria Math" panose="02040503050406030204" pitchFamily="18" charset="0"/>
                            </a:rPr>
                            <m:t>2</m:t>
                          </m:r>
                        </m:sup>
                      </m:sSup>
                    </m:oMath>
                  </m:oMathPara>
                </a14:m>
                <a:endParaRPr lang="es-EC"/>
              </a:p>
            </p:txBody>
          </p:sp>
        </mc:Choice>
        <mc:Fallback xmlns="">
          <p:sp>
            <p:nvSpPr>
              <p:cNvPr id="15" name="CuadroTexto 14">
                <a:extLst>
                  <a:ext uri="{FF2B5EF4-FFF2-40B4-BE49-F238E27FC236}">
                    <a16:creationId xmlns:a16="http://schemas.microsoft.com/office/drawing/2014/main" id="{30CAEB6C-EB2E-4B5C-A84F-0CD1051BE65B}"/>
                  </a:ext>
                </a:extLst>
              </p:cNvPr>
              <p:cNvSpPr txBox="1">
                <a:spLocks noRot="1" noChangeAspect="1" noMove="1" noResize="1" noEditPoints="1" noAdjustHandles="1" noChangeArrowheads="1" noChangeShapeType="1" noTextEdit="1"/>
              </p:cNvSpPr>
              <p:nvPr/>
            </p:nvSpPr>
            <p:spPr>
              <a:xfrm>
                <a:off x="2846019" y="2210211"/>
                <a:ext cx="4572000"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xmlns="" id="{491CCEB7-6263-4526-8B60-C2EE360B4153}"/>
                  </a:ext>
                </a:extLst>
              </p:cNvPr>
              <p:cNvSpPr txBox="1"/>
              <p:nvPr/>
            </p:nvSpPr>
            <p:spPr>
              <a:xfrm>
                <a:off x="6358486" y="2209477"/>
                <a:ext cx="251234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u="sng" smtClean="0">
                          <a:latin typeface="Cambria Math" panose="02040503050406030204" pitchFamily="18" charset="0"/>
                        </a:rPr>
                        <m:t>𝟒</m:t>
                      </m:r>
                      <m:r>
                        <a:rPr lang="es-EC" b="1" i="1" u="sng" smtClean="0">
                          <a:latin typeface="Cambria Math" panose="02040503050406030204" pitchFamily="18" charset="0"/>
                        </a:rPr>
                        <m:t> ∅ </m:t>
                      </m:r>
                      <m:r>
                        <a:rPr lang="es-EC" b="1" i="1" u="sng" smtClean="0">
                          <a:latin typeface="Cambria Math" panose="02040503050406030204" pitchFamily="18" charset="0"/>
                          <a:ea typeface="Cambria Math" panose="02040503050406030204" pitchFamily="18" charset="0"/>
                        </a:rPr>
                        <m:t>𝟏𝟖</m:t>
                      </m:r>
                      <m:r>
                        <a:rPr lang="es-EC" b="1" i="1" u="sng" smtClean="0">
                          <a:latin typeface="Cambria Math" panose="02040503050406030204" pitchFamily="18" charset="0"/>
                          <a:ea typeface="Cambria Math" panose="02040503050406030204" pitchFamily="18" charset="0"/>
                        </a:rPr>
                        <m:t> </m:t>
                      </m:r>
                      <m:r>
                        <a:rPr lang="es-EC" b="1" i="1" u="sng" smtClean="0">
                          <a:latin typeface="Cambria Math" panose="02040503050406030204" pitchFamily="18" charset="0"/>
                          <a:ea typeface="Cambria Math" panose="02040503050406030204" pitchFamily="18" charset="0"/>
                        </a:rPr>
                        <m:t>𝒎𝒎</m:t>
                      </m:r>
                    </m:oMath>
                  </m:oMathPara>
                </a14:m>
                <a:endParaRPr lang="es-EC" b="1" u="sng"/>
              </a:p>
            </p:txBody>
          </p:sp>
        </mc:Choice>
        <mc:Fallback xmlns="">
          <p:sp>
            <p:nvSpPr>
              <p:cNvPr id="17" name="CuadroTexto 16">
                <a:extLst>
                  <a:ext uri="{FF2B5EF4-FFF2-40B4-BE49-F238E27FC236}">
                    <a16:creationId xmlns:a16="http://schemas.microsoft.com/office/drawing/2014/main" id="{491CCEB7-6263-4526-8B60-C2EE360B4153}"/>
                  </a:ext>
                </a:extLst>
              </p:cNvPr>
              <p:cNvSpPr txBox="1">
                <a:spLocks noRot="1" noChangeAspect="1" noMove="1" noResize="1" noEditPoints="1" noAdjustHandles="1" noChangeArrowheads="1" noChangeShapeType="1" noTextEdit="1"/>
              </p:cNvSpPr>
              <p:nvPr/>
            </p:nvSpPr>
            <p:spPr>
              <a:xfrm>
                <a:off x="6358486" y="2209477"/>
                <a:ext cx="2512345" cy="369332"/>
              </a:xfrm>
              <a:prstGeom prst="rect">
                <a:avLst/>
              </a:prstGeom>
              <a:blipFill>
                <a:blip r:embed="rId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xmlns="" id="{26D5F518-37AA-42F4-B4E8-3E6AD825033B}"/>
                  </a:ext>
                </a:extLst>
              </p:cNvPr>
              <p:cNvSpPr txBox="1"/>
              <p:nvPr/>
            </p:nvSpPr>
            <p:spPr>
              <a:xfrm>
                <a:off x="6320156" y="2168560"/>
                <a:ext cx="7606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u="sng" smtClean="0">
                          <a:latin typeface="Cambria Math" panose="02040503050406030204" pitchFamily="18" charset="0"/>
                          <a:ea typeface="Cambria Math" panose="02040503050406030204" pitchFamily="18" charset="0"/>
                        </a:rPr>
                        <m:t>→</m:t>
                      </m:r>
                    </m:oMath>
                  </m:oMathPara>
                </a14:m>
                <a:endParaRPr lang="es-EC" b="1" u="sng"/>
              </a:p>
            </p:txBody>
          </p:sp>
        </mc:Choice>
        <mc:Fallback xmlns="">
          <p:sp>
            <p:nvSpPr>
              <p:cNvPr id="20" name="CuadroTexto 19">
                <a:extLst>
                  <a:ext uri="{FF2B5EF4-FFF2-40B4-BE49-F238E27FC236}">
                    <a16:creationId xmlns:a16="http://schemas.microsoft.com/office/drawing/2014/main" id="{26D5F518-37AA-42F4-B4E8-3E6AD825033B}"/>
                  </a:ext>
                </a:extLst>
              </p:cNvPr>
              <p:cNvSpPr txBox="1">
                <a:spLocks noRot="1" noChangeAspect="1" noMove="1" noResize="1" noEditPoints="1" noAdjustHandles="1" noChangeArrowheads="1" noChangeShapeType="1" noTextEdit="1"/>
              </p:cNvSpPr>
              <p:nvPr/>
            </p:nvSpPr>
            <p:spPr>
              <a:xfrm>
                <a:off x="6320156" y="2168560"/>
                <a:ext cx="760689" cy="369332"/>
              </a:xfrm>
              <a:prstGeom prst="rect">
                <a:avLst/>
              </a:prstGeom>
              <a:blipFill>
                <a:blip r:embed="rId6"/>
                <a:stretch>
                  <a:fillRect/>
                </a:stretch>
              </a:blipFill>
            </p:spPr>
            <p:txBody>
              <a:bodyPr/>
              <a:lstStyle/>
              <a:p>
                <a:r>
                  <a:rPr lang="en-US">
                    <a:noFill/>
                  </a:rPr>
                  <a:t> </a:t>
                </a:r>
              </a:p>
            </p:txBody>
          </p:sp>
        </mc:Fallback>
      </mc:AlternateContent>
      <p:pic>
        <p:nvPicPr>
          <p:cNvPr id="33" name="Imagen 32">
            <a:extLst>
              <a:ext uri="{FF2B5EF4-FFF2-40B4-BE49-F238E27FC236}">
                <a16:creationId xmlns:a16="http://schemas.microsoft.com/office/drawing/2014/main" xmlns="" id="{AE7413D1-82C4-4E77-8DB3-2507C8F5DC7C}"/>
              </a:ext>
            </a:extLst>
          </p:cNvPr>
          <p:cNvPicPr>
            <a:picLocks noChangeAspect="1"/>
          </p:cNvPicPr>
          <p:nvPr/>
        </p:nvPicPr>
        <p:blipFill>
          <a:blip r:embed="rId7"/>
          <a:stretch>
            <a:fillRect/>
          </a:stretch>
        </p:blipFill>
        <p:spPr>
          <a:xfrm>
            <a:off x="85548" y="3294338"/>
            <a:ext cx="3419091" cy="2913204"/>
          </a:xfrm>
          <a:prstGeom prst="rect">
            <a:avLst/>
          </a:prstGeom>
        </p:spPr>
      </p:pic>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xmlns="" id="{C4EA54B3-7921-4F31-A463-30EFF631D007}"/>
                  </a:ext>
                </a:extLst>
              </p:cNvPr>
              <p:cNvSpPr txBox="1"/>
              <p:nvPr/>
            </p:nvSpPr>
            <p:spPr>
              <a:xfrm>
                <a:off x="3742354" y="3148119"/>
                <a:ext cx="2779330" cy="1963486"/>
              </a:xfrm>
              <a:prstGeom prst="rect">
                <a:avLst/>
              </a:prstGeom>
              <a:noFill/>
            </p:spPr>
            <p:txBody>
              <a:bodyPr wrap="square">
                <a:spAutoFit/>
              </a:bodyPr>
              <a:lstStyle/>
              <a:p>
                <a:pPr indent="457200">
                  <a:lnSpc>
                    <a:spcPct val="200000"/>
                  </a:lnSpc>
                  <a:spcBef>
                    <a:spcPts val="600"/>
                  </a:spcBef>
                  <a:spcAft>
                    <a:spcPts val="800"/>
                  </a:spcAft>
                </a:pPr>
                <a14:m>
                  <m:oMathPara xmlns:m="http://schemas.openxmlformats.org/officeDocument/2006/math">
                    <m:oMathParaPr>
                      <m:jc m:val="centerGroup"/>
                    </m:oMathParaPr>
                    <m:oMath xmlns:m="http://schemas.openxmlformats.org/officeDocument/2006/math">
                      <m:r>
                        <a:rPr lang="es-EC" sz="1800" i="1" smtClean="0">
                          <a:effectLst/>
                          <a:latin typeface="Cambria Math" panose="02040503050406030204" pitchFamily="18" charset="0"/>
                          <a:ea typeface="Calibri" panose="020F0502020204030204" pitchFamily="34" charset="0"/>
                          <a:cs typeface="Arial" panose="020B0604020202020204" pitchFamily="34" charset="0"/>
                        </a:rPr>
                        <m:t>𝐿𝑜</m:t>
                      </m:r>
                      <m:r>
                        <a:rPr lang="es-EC" sz="1800" i="1" smtClean="0">
                          <a:effectLst/>
                          <a:latin typeface="Cambria Math" panose="02040503050406030204" pitchFamily="18" charset="0"/>
                          <a:ea typeface="Calibri" panose="020F0502020204030204" pitchFamily="34" charset="0"/>
                          <a:cs typeface="Arial" panose="020B0604020202020204" pitchFamily="34" charset="0"/>
                        </a:rPr>
                        <m:t>≥ </m:t>
                      </m:r>
                      <m:d>
                        <m:dPr>
                          <m:begChr m:val="{"/>
                          <m:endChr m:val=""/>
                          <m:ctrlPr>
                            <a:rPr lang="es-EC" sz="1800"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es-EC" sz="1800" i="1">
                                  <a:effectLst/>
                                  <a:latin typeface="Cambria Math" panose="02040503050406030204" pitchFamily="18" charset="0"/>
                                  <a:ea typeface="Calibri" panose="020F0502020204030204" pitchFamily="34" charset="0"/>
                                  <a:cs typeface="Arial" panose="020B0604020202020204" pitchFamily="34" charset="0"/>
                                </a:rPr>
                              </m:ctrlPr>
                            </m:eqArrPr>
                            <m:e>
                              <m:r>
                                <a:rPr lang="es-EC" sz="1800" i="1">
                                  <a:effectLst/>
                                  <a:latin typeface="Cambria Math" panose="02040503050406030204" pitchFamily="18" charset="0"/>
                                  <a:ea typeface="Calibri" panose="020F0502020204030204" pitchFamily="34" charset="0"/>
                                  <a:cs typeface="Arial" panose="020B0604020202020204" pitchFamily="34" charset="0"/>
                                </a:rPr>
                                <m:t>300 </m:t>
                              </m:r>
                              <m:r>
                                <a:rPr lang="es-EC" sz="1800" i="1">
                                  <a:effectLst/>
                                  <a:latin typeface="Cambria Math" panose="02040503050406030204" pitchFamily="18" charset="0"/>
                                  <a:ea typeface="Calibri" panose="020F0502020204030204" pitchFamily="34" charset="0"/>
                                  <a:cs typeface="Arial" panose="020B0604020202020204" pitchFamily="34" charset="0"/>
                                </a:rPr>
                                <m:t>𝑚𝑚</m:t>
                              </m:r>
                            </m:e>
                            <m:e>
                              <m:r>
                                <a:rPr lang="es-EC" sz="1800" i="1">
                                  <a:effectLst/>
                                  <a:latin typeface="Cambria Math" panose="02040503050406030204" pitchFamily="18" charset="0"/>
                                  <a:ea typeface="Calibri" panose="020F0502020204030204" pitchFamily="34" charset="0"/>
                                  <a:cs typeface="Arial" panose="020B0604020202020204" pitchFamily="34" charset="0"/>
                                </a:rPr>
                                <m:t>416.67 </m:t>
                              </m:r>
                              <m:r>
                                <a:rPr lang="es-EC" sz="1800" i="1">
                                  <a:effectLst/>
                                  <a:latin typeface="Cambria Math" panose="02040503050406030204" pitchFamily="18" charset="0"/>
                                  <a:ea typeface="Calibri" panose="020F0502020204030204" pitchFamily="34" charset="0"/>
                                  <a:cs typeface="Arial" panose="020B0604020202020204" pitchFamily="34" charset="0"/>
                                </a:rPr>
                                <m:t>𝑚𝑚</m:t>
                              </m:r>
                            </m:e>
                            <m:e>
                              <m:r>
                                <a:rPr lang="es-EC" sz="1800" i="1">
                                  <a:effectLst/>
                                  <a:latin typeface="Cambria Math" panose="02040503050406030204" pitchFamily="18" charset="0"/>
                                  <a:ea typeface="Calibri" panose="020F0502020204030204" pitchFamily="34" charset="0"/>
                                  <a:cs typeface="Arial" panose="020B0604020202020204" pitchFamily="34" charset="0"/>
                                </a:rPr>
                                <m:t>450 </m:t>
                              </m:r>
                              <m:r>
                                <a:rPr lang="es-EC" sz="1800" i="1">
                                  <a:effectLst/>
                                  <a:latin typeface="Cambria Math" panose="02040503050406030204" pitchFamily="18" charset="0"/>
                                  <a:ea typeface="Calibri" panose="020F0502020204030204" pitchFamily="34" charset="0"/>
                                  <a:cs typeface="Arial" panose="020B0604020202020204" pitchFamily="34" charset="0"/>
                                </a:rPr>
                                <m:t>𝑚𝑚</m:t>
                              </m:r>
                            </m:e>
                          </m:eqArr>
                        </m:e>
                      </m:d>
                    </m:oMath>
                  </m:oMathPara>
                </a14:m>
                <a:endParaRPr lang="es-EC" sz="18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4" name="CuadroTexto 33">
                <a:extLst>
                  <a:ext uri="{FF2B5EF4-FFF2-40B4-BE49-F238E27FC236}">
                    <a16:creationId xmlns:a16="http://schemas.microsoft.com/office/drawing/2014/main" id="{C4EA54B3-7921-4F31-A463-30EFF631D007}"/>
                  </a:ext>
                </a:extLst>
              </p:cNvPr>
              <p:cNvSpPr txBox="1">
                <a:spLocks noRot="1" noChangeAspect="1" noMove="1" noResize="1" noEditPoints="1" noAdjustHandles="1" noChangeArrowheads="1" noChangeShapeType="1" noTextEdit="1"/>
              </p:cNvSpPr>
              <p:nvPr/>
            </p:nvSpPr>
            <p:spPr>
              <a:xfrm>
                <a:off x="3742354" y="3148119"/>
                <a:ext cx="2779330" cy="196348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xmlns="" id="{15F6E0B4-51CB-435E-9B26-6A3644BBEB64}"/>
                  </a:ext>
                </a:extLst>
              </p:cNvPr>
              <p:cNvSpPr txBox="1"/>
              <p:nvPr/>
            </p:nvSpPr>
            <p:spPr>
              <a:xfrm>
                <a:off x="6184980" y="4084720"/>
                <a:ext cx="2240950" cy="748923"/>
              </a:xfrm>
              <a:prstGeom prst="rect">
                <a:avLst/>
              </a:prstGeom>
              <a:noFill/>
            </p:spPr>
            <p:txBody>
              <a:bodyPr wrap="square">
                <a:spAutoFit/>
              </a:bodyPr>
              <a:lstStyle/>
              <a:p>
                <a:pPr indent="457200">
                  <a:lnSpc>
                    <a:spcPct val="200000"/>
                  </a:lnSpc>
                  <a:spcBef>
                    <a:spcPts val="600"/>
                  </a:spcBef>
                  <a:spcAft>
                    <a:spcPts val="800"/>
                  </a:spcAft>
                </a:pPr>
                <a14:m>
                  <m:oMathPara xmlns:m="http://schemas.openxmlformats.org/officeDocument/2006/math">
                    <m:oMathParaPr>
                      <m:jc m:val="center"/>
                    </m:oMathParaPr>
                    <m:oMath xmlns:m="http://schemas.openxmlformats.org/officeDocument/2006/math">
                      <m:r>
                        <a:rPr lang="es-EC" sz="1800" b="1" i="1" smtClean="0">
                          <a:effectLst/>
                          <a:latin typeface="Cambria Math" panose="02040503050406030204" pitchFamily="18" charset="0"/>
                          <a:ea typeface="Calibri" panose="020F0502020204030204" pitchFamily="34" charset="0"/>
                          <a:cs typeface="Arial" panose="020B0604020202020204" pitchFamily="34" charset="0"/>
                        </a:rPr>
                        <m:t>𝒔</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𝟓𝟎</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 </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𝒎𝒎</m:t>
                      </m:r>
                    </m:oMath>
                  </m:oMathPara>
                </a14:m>
                <a:endParaRPr lang="es-EC" sz="18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5" name="CuadroTexto 34">
                <a:extLst>
                  <a:ext uri="{FF2B5EF4-FFF2-40B4-BE49-F238E27FC236}">
                    <a16:creationId xmlns:a16="http://schemas.microsoft.com/office/drawing/2014/main" id="{15F6E0B4-51CB-435E-9B26-6A3644BBEB64}"/>
                  </a:ext>
                </a:extLst>
              </p:cNvPr>
              <p:cNvSpPr txBox="1">
                <a:spLocks noRot="1" noChangeAspect="1" noMove="1" noResize="1" noEditPoints="1" noAdjustHandles="1" noChangeArrowheads="1" noChangeShapeType="1" noTextEdit="1"/>
              </p:cNvSpPr>
              <p:nvPr/>
            </p:nvSpPr>
            <p:spPr>
              <a:xfrm>
                <a:off x="6184980" y="4084720"/>
                <a:ext cx="2240950" cy="74892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xmlns="" id="{D3417A5E-D84F-4656-B33A-D3C951B64863}"/>
                  </a:ext>
                </a:extLst>
              </p:cNvPr>
              <p:cNvSpPr txBox="1"/>
              <p:nvPr/>
            </p:nvSpPr>
            <p:spPr>
              <a:xfrm>
                <a:off x="6096917" y="3756671"/>
                <a:ext cx="2279164" cy="748923"/>
              </a:xfrm>
              <a:prstGeom prst="rect">
                <a:avLst/>
              </a:prstGeom>
              <a:noFill/>
            </p:spPr>
            <p:txBody>
              <a:bodyPr wrap="square">
                <a:spAutoFit/>
              </a:bodyPr>
              <a:lstStyle/>
              <a:p>
                <a:pPr indent="457200">
                  <a:lnSpc>
                    <a:spcPct val="200000"/>
                  </a:lnSpc>
                  <a:spcBef>
                    <a:spcPts val="600"/>
                  </a:spcBef>
                  <a:spcAft>
                    <a:spcPts val="800"/>
                  </a:spcAft>
                </a:pPr>
                <a14:m>
                  <m:oMathPara xmlns:m="http://schemas.openxmlformats.org/officeDocument/2006/math">
                    <m:oMathParaPr>
                      <m:jc m:val="center"/>
                    </m:oMathParaPr>
                    <m:oMath xmlns:m="http://schemas.openxmlformats.org/officeDocument/2006/math">
                      <m:r>
                        <a:rPr lang="es-EC" sz="1800" b="1" i="1" smtClean="0">
                          <a:effectLst/>
                          <a:latin typeface="Cambria Math" panose="02040503050406030204" pitchFamily="18" charset="0"/>
                          <a:ea typeface="Calibri" panose="020F0502020204030204" pitchFamily="34" charset="0"/>
                          <a:cs typeface="Arial" panose="020B0604020202020204" pitchFamily="34" charset="0"/>
                        </a:rPr>
                        <m:t>𝑳𝒐</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𝟓𝟎𝟎</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 </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𝒎𝒎</m:t>
                      </m:r>
                    </m:oMath>
                  </m:oMathPara>
                </a14:m>
                <a:endParaRPr lang="es-EC" sz="18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6" name="CuadroTexto 35">
                <a:extLst>
                  <a:ext uri="{FF2B5EF4-FFF2-40B4-BE49-F238E27FC236}">
                    <a16:creationId xmlns:a16="http://schemas.microsoft.com/office/drawing/2014/main" id="{D3417A5E-D84F-4656-B33A-D3C951B64863}"/>
                  </a:ext>
                </a:extLst>
              </p:cNvPr>
              <p:cNvSpPr txBox="1">
                <a:spLocks noRot="1" noChangeAspect="1" noMove="1" noResize="1" noEditPoints="1" noAdjustHandles="1" noChangeArrowheads="1" noChangeShapeType="1" noTextEdit="1"/>
              </p:cNvSpPr>
              <p:nvPr/>
            </p:nvSpPr>
            <p:spPr>
              <a:xfrm>
                <a:off x="6096917" y="3756671"/>
                <a:ext cx="2279164" cy="74892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xmlns="" id="{A78F33B8-50F6-4E75-9857-A750AC18A9DA}"/>
                  </a:ext>
                </a:extLst>
              </p:cNvPr>
              <p:cNvSpPr txBox="1"/>
              <p:nvPr/>
            </p:nvSpPr>
            <p:spPr>
              <a:xfrm>
                <a:off x="3597360" y="5161693"/>
                <a:ext cx="3365460" cy="7101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𝑠</m:t>
                      </m:r>
                      <m:r>
                        <a:rPr lang="es-EC" i="0">
                          <a:latin typeface="Cambria Math" panose="02040503050406030204" pitchFamily="18" charset="0"/>
                        </a:rPr>
                        <m:t>≤ </m:t>
                      </m:r>
                      <m:d>
                        <m:dPr>
                          <m:begChr m:val="{"/>
                          <m:endChr m:val=""/>
                          <m:ctrlPr>
                            <a:rPr lang="es-EC" i="1">
                              <a:solidFill>
                                <a:srgbClr val="836967"/>
                              </a:solidFill>
                              <a:latin typeface="Cambria Math" panose="02040503050406030204" pitchFamily="18" charset="0"/>
                            </a:rPr>
                          </m:ctrlPr>
                        </m:dPr>
                        <m:e>
                          <m:eqArr>
                            <m:eqArrPr>
                              <m:ctrlPr>
                                <a:rPr lang="es-EC" i="1">
                                  <a:solidFill>
                                    <a:srgbClr val="836967"/>
                                  </a:solidFill>
                                  <a:latin typeface="Cambria Math" panose="02040503050406030204" pitchFamily="18" charset="0"/>
                                </a:rPr>
                              </m:ctrlPr>
                            </m:eqArrPr>
                            <m:e>
                              <m:r>
                                <a:rPr lang="es-EC" i="0">
                                  <a:latin typeface="Cambria Math" panose="02040503050406030204" pitchFamily="18" charset="0"/>
                                </a:rPr>
                                <m:t>&amp;6 </m:t>
                              </m:r>
                              <m:d>
                                <m:dPr>
                                  <m:ctrlPr>
                                    <a:rPr lang="es-EC" b="0" i="1" smtClean="0">
                                      <a:latin typeface="Cambria Math" panose="02040503050406030204" pitchFamily="18" charset="0"/>
                                    </a:rPr>
                                  </m:ctrlPr>
                                </m:dPr>
                                <m:e>
                                  <m:r>
                                    <a:rPr lang="es-EC" b="0" i="1" smtClean="0">
                                      <a:latin typeface="Cambria Math" panose="02040503050406030204" pitchFamily="18" charset="0"/>
                                    </a:rPr>
                                    <m:t>18</m:t>
                                  </m:r>
                                </m:e>
                              </m:d>
                              <m:r>
                                <a:rPr lang="es-EC" b="0" i="1" smtClean="0">
                                  <a:latin typeface="Cambria Math" panose="02040503050406030204" pitchFamily="18" charset="0"/>
                                </a:rPr>
                                <m:t>=108 </m:t>
                              </m:r>
                              <m:r>
                                <a:rPr lang="es-EC" b="0" i="1" smtClean="0">
                                  <a:latin typeface="Cambria Math" panose="02040503050406030204" pitchFamily="18" charset="0"/>
                                </a:rPr>
                                <m:t>𝑚𝑚</m:t>
                              </m:r>
                            </m:e>
                            <m:e>
                              <m:r>
                                <a:rPr lang="es-EC" i="0">
                                  <a:latin typeface="Cambria Math" panose="02040503050406030204" pitchFamily="18" charset="0"/>
                                </a:rPr>
                                <m:t>&amp;150 </m:t>
                              </m:r>
                              <m:r>
                                <a:rPr lang="es-EC" i="1">
                                  <a:latin typeface="Cambria Math" panose="02040503050406030204" pitchFamily="18" charset="0"/>
                                </a:rPr>
                                <m:t>𝑚𝑚</m:t>
                              </m:r>
                            </m:e>
                          </m:eqArr>
                        </m:e>
                      </m:d>
                    </m:oMath>
                  </m:oMathPara>
                </a14:m>
                <a:endParaRPr lang="es-EC"/>
              </a:p>
            </p:txBody>
          </p:sp>
        </mc:Choice>
        <mc:Fallback xmlns="">
          <p:sp>
            <p:nvSpPr>
              <p:cNvPr id="37" name="CuadroTexto 36">
                <a:extLst>
                  <a:ext uri="{FF2B5EF4-FFF2-40B4-BE49-F238E27FC236}">
                    <a16:creationId xmlns:a16="http://schemas.microsoft.com/office/drawing/2014/main" id="{A78F33B8-50F6-4E75-9857-A750AC18A9DA}"/>
                  </a:ext>
                </a:extLst>
              </p:cNvPr>
              <p:cNvSpPr txBox="1">
                <a:spLocks noRot="1" noChangeAspect="1" noMove="1" noResize="1" noEditPoints="1" noAdjustHandles="1" noChangeArrowheads="1" noChangeShapeType="1" noTextEdit="1"/>
              </p:cNvSpPr>
              <p:nvPr/>
            </p:nvSpPr>
            <p:spPr>
              <a:xfrm>
                <a:off x="3597360" y="5161693"/>
                <a:ext cx="3365460" cy="71019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xmlns="" id="{0B3F5D67-8158-432B-8256-947832382858}"/>
                  </a:ext>
                </a:extLst>
              </p:cNvPr>
              <p:cNvSpPr txBox="1"/>
              <p:nvPr/>
            </p:nvSpPr>
            <p:spPr>
              <a:xfrm>
                <a:off x="6184980" y="5201027"/>
                <a:ext cx="2779331" cy="748923"/>
              </a:xfrm>
              <a:prstGeom prst="rect">
                <a:avLst/>
              </a:prstGeom>
              <a:noFill/>
            </p:spPr>
            <p:txBody>
              <a:bodyPr wrap="square">
                <a:spAutoFit/>
              </a:bodyPr>
              <a:lstStyle/>
              <a:p>
                <a:pPr indent="457200">
                  <a:lnSpc>
                    <a:spcPct val="200000"/>
                  </a:lnSpc>
                  <a:spcBef>
                    <a:spcPts val="600"/>
                  </a:spcBef>
                  <a:spcAft>
                    <a:spcPts val="800"/>
                  </a:spcAft>
                </a:pPr>
                <a14:m>
                  <m:oMathPara xmlns:m="http://schemas.openxmlformats.org/officeDocument/2006/math">
                    <m:oMathParaPr>
                      <m:jc m:val="center"/>
                    </m:oMathParaPr>
                    <m:oMath xmlns:m="http://schemas.openxmlformats.org/officeDocument/2006/math">
                      <m:r>
                        <a:rPr lang="es-EC" sz="1800" b="1" i="1" smtClean="0">
                          <a:effectLst/>
                          <a:latin typeface="Cambria Math" panose="02040503050406030204" pitchFamily="18" charset="0"/>
                          <a:ea typeface="Calibri" panose="020F0502020204030204" pitchFamily="34" charset="0"/>
                          <a:cs typeface="Arial" panose="020B0604020202020204" pitchFamily="34" charset="0"/>
                        </a:rPr>
                        <m:t>𝒔</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𝟏𝟎𝟎</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 </m:t>
                      </m:r>
                      <m:r>
                        <a:rPr lang="es-EC" sz="1800" b="1" i="1" smtClean="0">
                          <a:effectLst/>
                          <a:latin typeface="Cambria Math" panose="02040503050406030204" pitchFamily="18" charset="0"/>
                          <a:ea typeface="Calibri" panose="020F0502020204030204" pitchFamily="34" charset="0"/>
                          <a:cs typeface="Arial" panose="020B0604020202020204" pitchFamily="34" charset="0"/>
                        </a:rPr>
                        <m:t>𝒎𝒎</m:t>
                      </m:r>
                    </m:oMath>
                  </m:oMathPara>
                </a14:m>
                <a:endParaRPr lang="es-EC" sz="18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8" name="CuadroTexto 37">
                <a:extLst>
                  <a:ext uri="{FF2B5EF4-FFF2-40B4-BE49-F238E27FC236}">
                    <a16:creationId xmlns:a16="http://schemas.microsoft.com/office/drawing/2014/main" id="{0B3F5D67-8158-432B-8256-947832382858}"/>
                  </a:ext>
                </a:extLst>
              </p:cNvPr>
              <p:cNvSpPr txBox="1">
                <a:spLocks noRot="1" noChangeAspect="1" noMove="1" noResize="1" noEditPoints="1" noAdjustHandles="1" noChangeArrowheads="1" noChangeShapeType="1" noTextEdit="1"/>
              </p:cNvSpPr>
              <p:nvPr/>
            </p:nvSpPr>
            <p:spPr>
              <a:xfrm>
                <a:off x="6184980" y="5201027"/>
                <a:ext cx="2779331" cy="748923"/>
              </a:xfrm>
              <a:prstGeom prst="rect">
                <a:avLst/>
              </a:prstGeom>
              <a:blipFill>
                <a:blip r:embed="rId12"/>
                <a:stretch>
                  <a:fillRect/>
                </a:stretch>
              </a:blipFill>
            </p:spPr>
            <p:txBody>
              <a:bodyPr/>
              <a:lstStyle/>
              <a:p>
                <a:r>
                  <a:rPr lang="en-US">
                    <a:noFill/>
                  </a:rPr>
                  <a:t> </a:t>
                </a:r>
              </a:p>
            </p:txBody>
          </p:sp>
        </mc:Fallback>
      </mc:AlternateContent>
      <p:sp>
        <p:nvSpPr>
          <p:cNvPr id="41" name="CuadroTexto 40">
            <a:extLst>
              <a:ext uri="{FF2B5EF4-FFF2-40B4-BE49-F238E27FC236}">
                <a16:creationId xmlns:a16="http://schemas.microsoft.com/office/drawing/2014/main" xmlns="" id="{8714DFD7-90D7-4F13-9EFF-E498DFD930EE}"/>
              </a:ext>
            </a:extLst>
          </p:cNvPr>
          <p:cNvSpPr txBox="1"/>
          <p:nvPr/>
        </p:nvSpPr>
        <p:spPr>
          <a:xfrm>
            <a:off x="179512" y="2821641"/>
            <a:ext cx="2858475" cy="369332"/>
          </a:xfrm>
          <a:prstGeom prst="rect">
            <a:avLst/>
          </a:prstGeom>
          <a:noFill/>
        </p:spPr>
        <p:txBody>
          <a:bodyPr wrap="none" rtlCol="0">
            <a:spAutoFit/>
          </a:bodyPr>
          <a:lstStyle/>
          <a:p>
            <a:pPr marL="285750" indent="-285750">
              <a:buFont typeface="Arial" panose="020B0604020202020204" pitchFamily="34" charset="0"/>
              <a:buChar char="•"/>
            </a:pPr>
            <a:r>
              <a:rPr lang="es-EC"/>
              <a:t>Separación de Estribos</a:t>
            </a:r>
            <a:endParaRPr lang="en-US"/>
          </a:p>
        </p:txBody>
      </p:sp>
      <p:sp>
        <p:nvSpPr>
          <p:cNvPr id="21" name="Rectángulo 20">
            <a:extLst>
              <a:ext uri="{FF2B5EF4-FFF2-40B4-BE49-F238E27FC236}">
                <a16:creationId xmlns:a16="http://schemas.microsoft.com/office/drawing/2014/main" xmlns="" id="{5080F9BF-3CF0-4ECC-8174-5CB154BEDD8D}"/>
              </a:ext>
            </a:extLst>
          </p:cNvPr>
          <p:cNvSpPr/>
          <p:nvPr/>
        </p:nvSpPr>
        <p:spPr>
          <a:xfrm>
            <a:off x="0" y="116632"/>
            <a:ext cx="38164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22" name="Rectángulo 21">
            <a:extLst>
              <a:ext uri="{FF2B5EF4-FFF2-40B4-BE49-F238E27FC236}">
                <a16:creationId xmlns:a16="http://schemas.microsoft.com/office/drawing/2014/main" xmlns="" id="{9F45BBB0-B512-4AA1-8CF7-B6CD87CFFDA8}"/>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27</a:t>
            </a:r>
            <a:endParaRPr lang="en-US" b="1" u="sng"/>
          </a:p>
        </p:txBody>
      </p:sp>
    </p:spTree>
    <p:extLst>
      <p:ext uri="{BB962C8B-B14F-4D97-AF65-F5344CB8AC3E}">
        <p14:creationId xmlns:p14="http://schemas.microsoft.com/office/powerpoint/2010/main" val="31891113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10" name="CuadroTexto 9">
            <a:extLst>
              <a:ext uri="{FF2B5EF4-FFF2-40B4-BE49-F238E27FC236}">
                <a16:creationId xmlns:a16="http://schemas.microsoft.com/office/drawing/2014/main" xmlns="" id="{8418118B-383C-4EEF-A395-183FBAD2F397}"/>
              </a:ext>
            </a:extLst>
          </p:cNvPr>
          <p:cNvSpPr txBox="1"/>
          <p:nvPr/>
        </p:nvSpPr>
        <p:spPr>
          <a:xfrm>
            <a:off x="228912" y="891684"/>
            <a:ext cx="3089307" cy="369332"/>
          </a:xfrm>
          <a:prstGeom prst="rect">
            <a:avLst/>
          </a:prstGeom>
          <a:noFill/>
        </p:spPr>
        <p:txBody>
          <a:bodyPr wrap="none" rtlCol="0">
            <a:spAutoFit/>
          </a:bodyPr>
          <a:lstStyle/>
          <a:p>
            <a:pPr marL="285750" indent="-285750">
              <a:buFont typeface="Arial" panose="020B0604020202020204" pitchFamily="34" charset="0"/>
              <a:buChar char="•"/>
            </a:pPr>
            <a:r>
              <a:rPr lang="es-EC"/>
              <a:t>Diseño por confinamiento</a:t>
            </a:r>
            <a:endParaRPr lang="en-US"/>
          </a:p>
        </p:txBody>
      </p:sp>
      <p:sp>
        <p:nvSpPr>
          <p:cNvPr id="12" name="Rectángulo 11">
            <a:extLst>
              <a:ext uri="{FF2B5EF4-FFF2-40B4-BE49-F238E27FC236}">
                <a16:creationId xmlns:a16="http://schemas.microsoft.com/office/drawing/2014/main" xmlns="" id="{52681B6A-8606-467D-A68E-281789E8E3A7}"/>
              </a:ext>
            </a:extLst>
          </p:cNvPr>
          <p:cNvSpPr/>
          <p:nvPr/>
        </p:nvSpPr>
        <p:spPr>
          <a:xfrm>
            <a:off x="108962" y="538579"/>
            <a:ext cx="194421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3. Columnas </a:t>
            </a:r>
            <a:endParaRPr lang="en-US" b="1"/>
          </a:p>
        </p:txBody>
      </p:sp>
      <p:sp>
        <p:nvSpPr>
          <p:cNvPr id="14" name="CuadroTexto 13">
            <a:extLst>
              <a:ext uri="{FF2B5EF4-FFF2-40B4-BE49-F238E27FC236}">
                <a16:creationId xmlns:a16="http://schemas.microsoft.com/office/drawing/2014/main" xmlns="" id="{5206509A-A4D5-419C-AD32-25647CA5FBA3}"/>
              </a:ext>
            </a:extLst>
          </p:cNvPr>
          <p:cNvSpPr txBox="1"/>
          <p:nvPr/>
        </p:nvSpPr>
        <p:spPr>
          <a:xfrm>
            <a:off x="400287" y="1234605"/>
            <a:ext cx="8379859" cy="369332"/>
          </a:xfrm>
          <a:prstGeom prst="rect">
            <a:avLst/>
          </a:prstGeom>
          <a:noFill/>
        </p:spPr>
        <p:txBody>
          <a:bodyPr wrap="square">
            <a:spAutoFit/>
          </a:bodyPr>
          <a:lstStyle/>
          <a:p>
            <a:pPr indent="457200" algn="just">
              <a:spcBef>
                <a:spcPts val="600"/>
              </a:spcBef>
              <a:spcAft>
                <a:spcPts val="800"/>
              </a:spcAft>
            </a:pPr>
            <a:endParaRPr lang="es-EC" sz="180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xmlns="" id="{EEDC31D6-F1ED-4B1F-82D0-78C5B7EEDE77}"/>
                  </a:ext>
                </a:extLst>
              </p:cNvPr>
              <p:cNvSpPr txBox="1"/>
              <p:nvPr/>
            </p:nvSpPr>
            <p:spPr>
              <a:xfrm>
                <a:off x="193634" y="3183294"/>
                <a:ext cx="4572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𝐴𝑠h</m:t>
                      </m:r>
                      <m:r>
                        <a:rPr lang="es-EC" i="0">
                          <a:latin typeface="Cambria Math" panose="02040503050406030204" pitchFamily="18" charset="0"/>
                        </a:rPr>
                        <m:t>=2,83 </m:t>
                      </m:r>
                      <m:r>
                        <a:rPr lang="es-EC" i="1">
                          <a:latin typeface="Cambria Math" panose="02040503050406030204" pitchFamily="18" charset="0"/>
                        </a:rPr>
                        <m:t>𝑐</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oMath>
                  </m:oMathPara>
                </a14:m>
                <a:endParaRPr lang="es-EC"/>
              </a:p>
            </p:txBody>
          </p:sp>
        </mc:Choice>
        <mc:Fallback xmlns="">
          <p:sp>
            <p:nvSpPr>
              <p:cNvPr id="15" name="CuadroTexto 14">
                <a:extLst>
                  <a:ext uri="{FF2B5EF4-FFF2-40B4-BE49-F238E27FC236}">
                    <a16:creationId xmlns:a16="http://schemas.microsoft.com/office/drawing/2014/main" id="{EEDC31D6-F1ED-4B1F-82D0-78C5B7EEDE77}"/>
                  </a:ext>
                </a:extLst>
              </p:cNvPr>
              <p:cNvSpPr txBox="1">
                <a:spLocks noRot="1" noChangeAspect="1" noMove="1" noResize="1" noEditPoints="1" noAdjustHandles="1" noChangeArrowheads="1" noChangeShapeType="1" noTextEdit="1"/>
              </p:cNvSpPr>
              <p:nvPr/>
            </p:nvSpPr>
            <p:spPr>
              <a:xfrm>
                <a:off x="193634" y="3183294"/>
                <a:ext cx="4572000"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xmlns="" id="{34234F0A-EB67-4B4B-B85A-FF576D101D4A}"/>
                  </a:ext>
                </a:extLst>
              </p:cNvPr>
              <p:cNvSpPr txBox="1"/>
              <p:nvPr/>
            </p:nvSpPr>
            <p:spPr>
              <a:xfrm>
                <a:off x="1081070" y="2833816"/>
                <a:ext cx="295645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𝐴𝑠h</m:t>
                      </m:r>
                      <m:r>
                        <a:rPr lang="es-EC" i="0">
                          <a:latin typeface="Cambria Math" panose="02040503050406030204" pitchFamily="18" charset="0"/>
                        </a:rPr>
                        <m:t>=0,99 </m:t>
                      </m:r>
                      <m:r>
                        <a:rPr lang="es-EC" i="1">
                          <a:latin typeface="Cambria Math" panose="02040503050406030204" pitchFamily="18" charset="0"/>
                        </a:rPr>
                        <m:t>𝑐</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oMath>
                  </m:oMathPara>
                </a14:m>
                <a:endParaRPr lang="es-EC"/>
              </a:p>
            </p:txBody>
          </p:sp>
        </mc:Choice>
        <mc:Fallback xmlns="">
          <p:sp>
            <p:nvSpPr>
              <p:cNvPr id="17" name="CuadroTexto 16">
                <a:extLst>
                  <a:ext uri="{FF2B5EF4-FFF2-40B4-BE49-F238E27FC236}">
                    <a16:creationId xmlns:a16="http://schemas.microsoft.com/office/drawing/2014/main" id="{34234F0A-EB67-4B4B-B85A-FF576D101D4A}"/>
                  </a:ext>
                </a:extLst>
              </p:cNvPr>
              <p:cNvSpPr txBox="1">
                <a:spLocks noRot="1" noChangeAspect="1" noMove="1" noResize="1" noEditPoints="1" noAdjustHandles="1" noChangeArrowheads="1" noChangeShapeType="1" noTextEdit="1"/>
              </p:cNvSpPr>
              <p:nvPr/>
            </p:nvSpPr>
            <p:spPr>
              <a:xfrm>
                <a:off x="1081070" y="2833816"/>
                <a:ext cx="295645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xmlns="" id="{FF221D32-9048-4A6C-A176-A6BF635D7D8C}"/>
                  </a:ext>
                </a:extLst>
              </p:cNvPr>
              <p:cNvSpPr txBox="1"/>
              <p:nvPr/>
            </p:nvSpPr>
            <p:spPr>
              <a:xfrm>
                <a:off x="4104401" y="2083991"/>
                <a:ext cx="4572000" cy="6823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800" i="1" smtClean="0">
                          <a:effectLst/>
                          <a:latin typeface="Cambria Math" panose="02040503050406030204" pitchFamily="18" charset="0"/>
                          <a:ea typeface="Calibri" panose="020F0502020204030204" pitchFamily="34" charset="0"/>
                          <a:cs typeface="Arial" panose="020B0604020202020204" pitchFamily="34" charset="0"/>
                        </a:rPr>
                        <m:t>𝐴𝑠h</m:t>
                      </m:r>
                      <m:r>
                        <a:rPr lang="es-EC" sz="1800" i="1" smtClean="0">
                          <a:effectLst/>
                          <a:latin typeface="Cambria Math" panose="02040503050406030204" pitchFamily="18" charset="0"/>
                          <a:ea typeface="Calibri" panose="020F0502020204030204" pitchFamily="34" charset="0"/>
                          <a:cs typeface="Arial" panose="020B0604020202020204" pitchFamily="34" charset="0"/>
                        </a:rPr>
                        <m:t>=0.09∗</m:t>
                      </m:r>
                      <m:f>
                        <m:fPr>
                          <m:ctrlPr>
                            <a:rPr lang="es-EC" sz="1800" i="1">
                              <a:effectLst/>
                              <a:latin typeface="Cambria Math" panose="02040503050406030204" pitchFamily="18" charset="0"/>
                              <a:ea typeface="Calibri" panose="020F0502020204030204" pitchFamily="34" charset="0"/>
                              <a:cs typeface="Arial" panose="020B0604020202020204" pitchFamily="34"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𝑠</m:t>
                          </m:r>
                          <m:r>
                            <a:rPr lang="es-EC" sz="1800"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sz="1800" i="1">
                                  <a:effectLst/>
                                  <a:latin typeface="Cambria Math" panose="02040503050406030204" pitchFamily="18" charset="0"/>
                                  <a:ea typeface="Calibri" panose="020F0502020204030204" pitchFamily="34" charset="0"/>
                                  <a:cs typeface="Arial" panose="020B0604020202020204" pitchFamily="34" charset="0"/>
                                </a:rPr>
                              </m:ctrlPr>
                            </m:sSubPr>
                            <m:e>
                              <m:r>
                                <a:rPr lang="es-EC" sz="1800" i="1">
                                  <a:effectLst/>
                                  <a:latin typeface="Cambria Math" panose="02040503050406030204" pitchFamily="18" charset="0"/>
                                  <a:ea typeface="Calibri" panose="020F0502020204030204" pitchFamily="34" charset="0"/>
                                  <a:cs typeface="Arial" panose="020B0604020202020204" pitchFamily="34" charset="0"/>
                                </a:rPr>
                                <m:t>𝑏</m:t>
                              </m:r>
                            </m:e>
                            <m:sub>
                              <m:r>
                                <a:rPr lang="es-EC" sz="1800" i="1">
                                  <a:effectLst/>
                                  <a:latin typeface="Cambria Math" panose="02040503050406030204" pitchFamily="18" charset="0"/>
                                  <a:ea typeface="Calibri" panose="020F0502020204030204" pitchFamily="34" charset="0"/>
                                  <a:cs typeface="Arial" panose="020B0604020202020204" pitchFamily="34" charset="0"/>
                                </a:rPr>
                                <m:t>𝑐h</m:t>
                              </m:r>
                            </m:sub>
                          </m:sSub>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𝑓</m:t>
                          </m:r>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𝑐</m:t>
                          </m:r>
                        </m:num>
                        <m:den>
                          <m:r>
                            <a:rPr lang="es-EC" sz="1800" i="1">
                              <a:effectLst/>
                              <a:latin typeface="Cambria Math" panose="02040503050406030204" pitchFamily="18" charset="0"/>
                              <a:ea typeface="Calibri" panose="020F0502020204030204" pitchFamily="34" charset="0"/>
                              <a:cs typeface="Arial" panose="020B0604020202020204" pitchFamily="34" charset="0"/>
                            </a:rPr>
                            <m:t>𝑓𝑦𝑡</m:t>
                          </m:r>
                        </m:den>
                      </m:f>
                    </m:oMath>
                  </m:oMathPara>
                </a14:m>
                <a:endParaRPr lang="es-EC"/>
              </a:p>
            </p:txBody>
          </p:sp>
        </mc:Choice>
        <mc:Fallback xmlns="">
          <p:sp>
            <p:nvSpPr>
              <p:cNvPr id="19" name="CuadroTexto 18">
                <a:extLst>
                  <a:ext uri="{FF2B5EF4-FFF2-40B4-BE49-F238E27FC236}">
                    <a16:creationId xmlns:a16="http://schemas.microsoft.com/office/drawing/2014/main" id="{FF221D32-9048-4A6C-A176-A6BF635D7D8C}"/>
                  </a:ext>
                </a:extLst>
              </p:cNvPr>
              <p:cNvSpPr txBox="1">
                <a:spLocks noRot="1" noChangeAspect="1" noMove="1" noResize="1" noEditPoints="1" noAdjustHandles="1" noChangeArrowheads="1" noChangeShapeType="1" noTextEdit="1"/>
              </p:cNvSpPr>
              <p:nvPr/>
            </p:nvSpPr>
            <p:spPr>
              <a:xfrm>
                <a:off x="4104401" y="2083991"/>
                <a:ext cx="4572000" cy="68236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xmlns="" id="{A733DEB1-D8A1-4FB1-8BD7-58C03E3F5F55}"/>
                  </a:ext>
                </a:extLst>
              </p:cNvPr>
              <p:cNvSpPr txBox="1"/>
              <p:nvPr/>
            </p:nvSpPr>
            <p:spPr>
              <a:xfrm>
                <a:off x="400287" y="1724447"/>
                <a:ext cx="4572000" cy="1290866"/>
              </a:xfrm>
              <a:prstGeom prst="rect">
                <a:avLst/>
              </a:prstGeom>
              <a:noFill/>
            </p:spPr>
            <p:txBody>
              <a:bodyPr wrap="square">
                <a:spAutoFit/>
              </a:bodyPr>
              <a:lstStyle/>
              <a:p>
                <a:pPr indent="457200" algn="just">
                  <a:lnSpc>
                    <a:spcPct val="200000"/>
                  </a:lnSpc>
                  <a:spcBef>
                    <a:spcPts val="600"/>
                  </a:spcBef>
                  <a:spcAft>
                    <a:spcPts val="800"/>
                  </a:spcAft>
                </a:pPr>
                <a14:m>
                  <m:oMathPara xmlns:m="http://schemas.openxmlformats.org/officeDocument/2006/math">
                    <m:oMathParaPr>
                      <m:jc m:val="centerGroup"/>
                    </m:oMathParaPr>
                    <m:oMath xmlns:m="http://schemas.openxmlformats.org/officeDocument/2006/math">
                      <m:r>
                        <a:rPr lang="es-EC" sz="1600" i="1" smtClean="0">
                          <a:effectLst/>
                          <a:latin typeface="Cambria Math" panose="02040503050406030204" pitchFamily="18" charset="0"/>
                          <a:ea typeface="Calibri" panose="020F0502020204030204" pitchFamily="34" charset="0"/>
                          <a:cs typeface="Arial" panose="020B0604020202020204" pitchFamily="34" charset="0"/>
                        </a:rPr>
                        <m:t>𝐴𝑠h</m:t>
                      </m:r>
                      <m:r>
                        <a:rPr lang="es-EC" sz="1600" i="1" smtClean="0">
                          <a:effectLst/>
                          <a:latin typeface="Cambria Math" panose="02040503050406030204" pitchFamily="18" charset="0"/>
                          <a:ea typeface="Calibri" panose="020F0502020204030204" pitchFamily="34" charset="0"/>
                          <a:cs typeface="Arial" panose="020B0604020202020204" pitchFamily="34" charset="0"/>
                        </a:rPr>
                        <m:t>=0.3∗</m:t>
                      </m:r>
                      <m:f>
                        <m:fPr>
                          <m:ctrlPr>
                            <a:rPr lang="es-EC" sz="1600" i="1">
                              <a:effectLst/>
                              <a:latin typeface="Cambria Math" panose="02040503050406030204" pitchFamily="18" charset="0"/>
                              <a:ea typeface="Calibri" panose="020F0502020204030204" pitchFamily="34" charset="0"/>
                              <a:cs typeface="Arial" panose="020B0604020202020204" pitchFamily="34" charset="0"/>
                            </a:rPr>
                          </m:ctrlPr>
                        </m:fPr>
                        <m:num>
                          <m:r>
                            <a:rPr lang="es-EC" sz="1600" i="1">
                              <a:effectLst/>
                              <a:latin typeface="Cambria Math" panose="02040503050406030204" pitchFamily="18" charset="0"/>
                              <a:ea typeface="Calibri" panose="020F0502020204030204" pitchFamily="34" charset="0"/>
                              <a:cs typeface="Arial" panose="020B0604020202020204" pitchFamily="34" charset="0"/>
                            </a:rPr>
                            <m:t>𝑠</m:t>
                          </m:r>
                          <m:r>
                            <a:rPr lang="es-EC" sz="1600" i="1">
                              <a:effectLst/>
                              <a:latin typeface="Cambria Math" panose="02040503050406030204" pitchFamily="18" charset="0"/>
                              <a:ea typeface="Calibri" panose="020F0502020204030204" pitchFamily="34" charset="0"/>
                              <a:cs typeface="Arial" panose="020B0604020202020204" pitchFamily="34" charset="0"/>
                            </a:rPr>
                            <m:t>∗</m:t>
                          </m:r>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𝑏</m:t>
                              </m:r>
                            </m:e>
                            <m:sub>
                              <m:r>
                                <a:rPr lang="es-EC" sz="1600" i="1">
                                  <a:effectLst/>
                                  <a:latin typeface="Cambria Math" panose="02040503050406030204" pitchFamily="18" charset="0"/>
                                  <a:ea typeface="Calibri" panose="020F0502020204030204" pitchFamily="34" charset="0"/>
                                  <a:cs typeface="Arial" panose="020B0604020202020204" pitchFamily="34" charset="0"/>
                                </a:rPr>
                                <m:t>𝑐h</m:t>
                              </m:r>
                            </m:sub>
                          </m:sSub>
                          <m:r>
                            <a:rPr lang="es-EC" sz="1600" i="1">
                              <a:effectLst/>
                              <a:latin typeface="Cambria Math" panose="02040503050406030204" pitchFamily="18" charset="0"/>
                              <a:ea typeface="Calibri" panose="020F0502020204030204" pitchFamily="34" charset="0"/>
                              <a:cs typeface="Arial" panose="020B060402020202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𝑓</m:t>
                          </m:r>
                          <m:r>
                            <a:rPr lang="es-EC" sz="1600" i="1">
                              <a:effectLst/>
                              <a:latin typeface="Cambria Math" panose="02040503050406030204" pitchFamily="18" charset="0"/>
                              <a:ea typeface="Calibri" panose="020F0502020204030204" pitchFamily="34" charset="0"/>
                              <a:cs typeface="Arial" panose="020B0604020202020204" pitchFamily="34" charset="0"/>
                            </a:rPr>
                            <m:t>´</m:t>
                          </m:r>
                          <m:r>
                            <a:rPr lang="es-EC" sz="1600" i="1">
                              <a:effectLst/>
                              <a:latin typeface="Cambria Math" panose="02040503050406030204" pitchFamily="18" charset="0"/>
                              <a:ea typeface="Calibri" panose="020F0502020204030204" pitchFamily="34" charset="0"/>
                              <a:cs typeface="Arial" panose="020B0604020202020204" pitchFamily="34" charset="0"/>
                            </a:rPr>
                            <m:t>𝑐</m:t>
                          </m:r>
                        </m:num>
                        <m:den>
                          <m:r>
                            <a:rPr lang="es-EC" sz="1600" i="1">
                              <a:effectLst/>
                              <a:latin typeface="Cambria Math" panose="02040503050406030204" pitchFamily="18" charset="0"/>
                              <a:ea typeface="Calibri" panose="020F0502020204030204" pitchFamily="34" charset="0"/>
                              <a:cs typeface="Arial" panose="020B0604020202020204" pitchFamily="34" charset="0"/>
                            </a:rPr>
                            <m:t>𝑓𝑦𝑡</m:t>
                          </m:r>
                        </m:den>
                      </m:f>
                      <m:r>
                        <a:rPr lang="es-EC" sz="1600"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sz="16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s-EC" sz="16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𝐴</m:t>
                                  </m:r>
                                </m:e>
                                <m:sub>
                                  <m:r>
                                    <a:rPr lang="es-EC" sz="1600" i="1">
                                      <a:effectLst/>
                                      <a:latin typeface="Cambria Math" panose="02040503050406030204" pitchFamily="18" charset="0"/>
                                      <a:ea typeface="Calibri" panose="020F0502020204030204" pitchFamily="34" charset="0"/>
                                      <a:cs typeface="Arial" panose="020B0604020202020204" pitchFamily="34" charset="0"/>
                                    </a:rPr>
                                    <m:t>𝑔</m:t>
                                  </m:r>
                                </m:sub>
                              </m:sSub>
                            </m:num>
                            <m:den>
                              <m:sSub>
                                <m:sSubPr>
                                  <m:ctrlPr>
                                    <a:rPr lang="es-EC" sz="1600" i="1">
                                      <a:effectLst/>
                                      <a:latin typeface="Cambria Math" panose="02040503050406030204" pitchFamily="18" charset="0"/>
                                      <a:ea typeface="Calibri" panose="020F0502020204030204" pitchFamily="34" charset="0"/>
                                      <a:cs typeface="Arial" panose="020B0604020202020204" pitchFamily="34" charset="0"/>
                                    </a:rPr>
                                  </m:ctrlPr>
                                </m:sSubPr>
                                <m:e>
                                  <m:r>
                                    <a:rPr lang="es-EC" sz="1600" i="1">
                                      <a:effectLst/>
                                      <a:latin typeface="Cambria Math" panose="02040503050406030204" pitchFamily="18" charset="0"/>
                                      <a:ea typeface="Calibri" panose="020F0502020204030204" pitchFamily="34" charset="0"/>
                                      <a:cs typeface="Arial" panose="020B0604020202020204" pitchFamily="34" charset="0"/>
                                    </a:rPr>
                                    <m:t>𝐴</m:t>
                                  </m:r>
                                </m:e>
                                <m:sub>
                                  <m:r>
                                    <a:rPr lang="es-EC" sz="1600" i="1">
                                      <a:effectLst/>
                                      <a:latin typeface="Cambria Math" panose="02040503050406030204" pitchFamily="18" charset="0"/>
                                      <a:ea typeface="Calibri" panose="020F0502020204030204" pitchFamily="34" charset="0"/>
                                      <a:cs typeface="Arial" panose="020B0604020202020204" pitchFamily="34" charset="0"/>
                                    </a:rPr>
                                    <m:t>𝑐h</m:t>
                                  </m:r>
                                </m:sub>
                              </m:sSub>
                            </m:den>
                          </m:f>
                          <m:r>
                            <a:rPr lang="es-EC" sz="1600" i="1">
                              <a:effectLst/>
                              <a:latin typeface="Cambria Math" panose="02040503050406030204" pitchFamily="18" charset="0"/>
                              <a:ea typeface="Calibri" panose="020F0502020204030204" pitchFamily="34" charset="0"/>
                              <a:cs typeface="Arial" panose="020B0604020202020204" pitchFamily="34" charset="0"/>
                            </a:rPr>
                            <m:t>−1</m:t>
                          </m:r>
                        </m:e>
                      </m:d>
                    </m:oMath>
                  </m:oMathPara>
                </a14:m>
                <a:endParaRPr lang="es-EC" sz="16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1" name="CuadroTexto 20">
                <a:extLst>
                  <a:ext uri="{FF2B5EF4-FFF2-40B4-BE49-F238E27FC236}">
                    <a16:creationId xmlns:a16="http://schemas.microsoft.com/office/drawing/2014/main" id="{A733DEB1-D8A1-4FB1-8BD7-58C03E3F5F55}"/>
                  </a:ext>
                </a:extLst>
              </p:cNvPr>
              <p:cNvSpPr txBox="1">
                <a:spLocks noRot="1" noChangeAspect="1" noMove="1" noResize="1" noEditPoints="1" noAdjustHandles="1" noChangeArrowheads="1" noChangeShapeType="1" noTextEdit="1"/>
              </p:cNvSpPr>
              <p:nvPr/>
            </p:nvSpPr>
            <p:spPr>
              <a:xfrm>
                <a:off x="400287" y="1724447"/>
                <a:ext cx="4572000" cy="12908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xmlns="" id="{F54FE4AF-9324-44F9-A1AC-6EE21A3E3A3B}"/>
                  </a:ext>
                </a:extLst>
              </p:cNvPr>
              <p:cNvSpPr txBox="1"/>
              <p:nvPr/>
            </p:nvSpPr>
            <p:spPr>
              <a:xfrm>
                <a:off x="3707904" y="2822712"/>
                <a:ext cx="4572000" cy="795539"/>
              </a:xfrm>
              <a:prstGeom prst="rect">
                <a:avLst/>
              </a:prstGeom>
              <a:noFill/>
            </p:spPr>
            <p:txBody>
              <a:bodyPr wrap="square">
                <a:spAutoFit/>
              </a:bodyPr>
              <a:lstStyle/>
              <a:p>
                <a:pPr indent="457200">
                  <a:spcBef>
                    <a:spcPts val="600"/>
                  </a:spcBef>
                  <a:spcAft>
                    <a:spcPts val="800"/>
                  </a:spcAft>
                </a:pPr>
                <a14:m>
                  <m:oMathPara xmlns:m="http://schemas.openxmlformats.org/officeDocument/2006/math">
                    <m:oMathParaPr>
                      <m:jc m:val="centerGroup"/>
                    </m:oMathParaPr>
                    <m:oMath xmlns:m="http://schemas.openxmlformats.org/officeDocument/2006/math">
                      <m:r>
                        <a:rPr lang="es-EC" sz="1600" b="1" i="1">
                          <a:latin typeface="Cambria Math" panose="02040503050406030204" pitchFamily="18" charset="0"/>
                          <a:ea typeface="Calibri" panose="020F0502020204030204" pitchFamily="34" charset="0"/>
                          <a:cs typeface="Arial" panose="020B0604020202020204" pitchFamily="34" charset="0"/>
                        </a:rPr>
                        <m:t>𝑨𝒔𝒉</m:t>
                      </m:r>
                      <m:r>
                        <a:rPr lang="es-EC" sz="1600" b="1" i="1">
                          <a:latin typeface="Cambria Math" panose="02040503050406030204" pitchFamily="18" charset="0"/>
                          <a:ea typeface="Calibri" panose="020F0502020204030204" pitchFamily="34" charset="0"/>
                          <a:cs typeface="Arial" panose="020B0604020202020204" pitchFamily="34" charset="0"/>
                        </a:rPr>
                        <m:t>=</m:t>
                      </m:r>
                      <m:r>
                        <a:rPr lang="es-EC" sz="1600" b="1" i="1">
                          <a:latin typeface="Cambria Math" panose="02040503050406030204" pitchFamily="18" charset="0"/>
                          <a:ea typeface="Calibri" panose="020F0502020204030204" pitchFamily="34" charset="0"/>
                          <a:cs typeface="Arial" panose="020B0604020202020204" pitchFamily="34" charset="0"/>
                        </a:rPr>
                        <m:t>𝟐</m:t>
                      </m:r>
                      <m:r>
                        <a:rPr lang="es-EC" sz="1600" b="1" i="1">
                          <a:latin typeface="Cambria Math" panose="02040503050406030204" pitchFamily="18" charset="0"/>
                          <a:ea typeface="Calibri" panose="020F0502020204030204" pitchFamily="34" charset="0"/>
                          <a:cs typeface="Arial" panose="020B0604020202020204" pitchFamily="34" charset="0"/>
                        </a:rPr>
                        <m:t>,</m:t>
                      </m:r>
                      <m:r>
                        <a:rPr lang="es-EC" sz="1600" b="1" i="1">
                          <a:latin typeface="Cambria Math" panose="02040503050406030204" pitchFamily="18" charset="0"/>
                          <a:ea typeface="Calibri" panose="020F0502020204030204" pitchFamily="34" charset="0"/>
                          <a:cs typeface="Arial" panose="020B0604020202020204" pitchFamily="34" charset="0"/>
                        </a:rPr>
                        <m:t>𝟖𝟑</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𝒄</m:t>
                      </m:r>
                      <m:sSup>
                        <m:sSupPr>
                          <m:ctrlPr>
                            <a:rPr lang="es-EC" sz="1600" b="1" i="1">
                              <a:latin typeface="Cambria Math" panose="02040503050406030204" pitchFamily="18" charset="0"/>
                              <a:ea typeface="Calibri" panose="020F0502020204030204" pitchFamily="34" charset="0"/>
                              <a:cs typeface="Arial" panose="020B0604020202020204" pitchFamily="34" charset="0"/>
                            </a:rPr>
                          </m:ctrlPr>
                        </m:sSupPr>
                        <m:e>
                          <m:r>
                            <a:rPr lang="es-EC" sz="1600" b="1" i="1">
                              <a:latin typeface="Cambria Math" panose="02040503050406030204" pitchFamily="18" charset="0"/>
                              <a:ea typeface="Calibri" panose="020F0502020204030204" pitchFamily="34" charset="0"/>
                              <a:cs typeface="Arial" panose="020B0604020202020204" pitchFamily="34" charset="0"/>
                            </a:rPr>
                            <m:t>𝒎</m:t>
                          </m:r>
                        </m:e>
                        <m:sup>
                          <m:r>
                            <a:rPr lang="es-EC" sz="1600" b="1" i="1">
                              <a:latin typeface="Cambria Math" panose="02040503050406030204" pitchFamily="18" charset="0"/>
                              <a:ea typeface="Calibri" panose="020F0502020204030204" pitchFamily="34" charset="0"/>
                              <a:cs typeface="Arial" panose="020B0604020202020204" pitchFamily="34" charset="0"/>
                            </a:rPr>
                            <m:t>𝟐</m:t>
                          </m:r>
                        </m:sup>
                      </m:sSup>
                    </m:oMath>
                  </m:oMathPara>
                </a14:m>
                <a:endParaRPr lang="es-EC" sz="1600">
                  <a:latin typeface="Calibri" panose="020F0502020204030204" pitchFamily="34" charset="0"/>
                  <a:ea typeface="Calibri" panose="020F0502020204030204" pitchFamily="34" charset="0"/>
                  <a:cs typeface="Arial" panose="020B0604020202020204" pitchFamily="34" charset="0"/>
                </a:endParaRPr>
              </a:p>
              <a:p>
                <a:pPr indent="457200">
                  <a:spcBef>
                    <a:spcPts val="600"/>
                  </a:spcBef>
                  <a:spcAft>
                    <a:spcPts val="800"/>
                  </a:spcAft>
                </a:pPr>
                <a14:m>
                  <m:oMathPara xmlns:m="http://schemas.openxmlformats.org/officeDocument/2006/math">
                    <m:oMathParaPr>
                      <m:jc m:val="centerGroup"/>
                    </m:oMathParaPr>
                    <m:oMath xmlns:m="http://schemas.openxmlformats.org/officeDocument/2006/math">
                      <m:r>
                        <a:rPr lang="es-EC" sz="1600" b="1" i="1">
                          <a:latin typeface="Cambria Math" panose="02040503050406030204" pitchFamily="18" charset="0"/>
                          <a:ea typeface="Calibri" panose="020F0502020204030204" pitchFamily="34" charset="0"/>
                          <a:cs typeface="Arial" panose="020B0604020202020204" pitchFamily="34" charset="0"/>
                        </a:rPr>
                        <m:t>𝑺𝒆</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𝒓𝒆𝒒𝒖𝒊𝒆𝒓𝒆</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𝟐</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𝒓𝒂𝒎𝒂𝒔</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𝝓</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𝟏𝟐</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𝒎𝒎</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𝒆𝒏</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𝒄𝒂𝒅𝒂</m:t>
                      </m:r>
                      <m:r>
                        <a:rPr lang="es-EC" sz="1600" b="1" i="1">
                          <a:latin typeface="Cambria Math" panose="02040503050406030204" pitchFamily="18" charset="0"/>
                          <a:ea typeface="Calibri" panose="020F0502020204030204" pitchFamily="34" charset="0"/>
                          <a:cs typeface="Arial" panose="020B0604020202020204" pitchFamily="34" charset="0"/>
                        </a:rPr>
                        <m:t> </m:t>
                      </m:r>
                      <m:r>
                        <a:rPr lang="es-EC" sz="1600" b="1" i="1">
                          <a:latin typeface="Cambria Math" panose="02040503050406030204" pitchFamily="18" charset="0"/>
                          <a:ea typeface="Calibri" panose="020F0502020204030204" pitchFamily="34" charset="0"/>
                          <a:cs typeface="Arial" panose="020B0604020202020204" pitchFamily="34" charset="0"/>
                        </a:rPr>
                        <m:t>𝒔𝒆𝒏𝒕𝒊𝒅𝒐</m:t>
                      </m:r>
                    </m:oMath>
                  </m:oMathPara>
                </a14:m>
                <a:endParaRPr lang="es-EC" sz="160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3" name="CuadroTexto 22">
                <a:extLst>
                  <a:ext uri="{FF2B5EF4-FFF2-40B4-BE49-F238E27FC236}">
                    <a16:creationId xmlns:a16="http://schemas.microsoft.com/office/drawing/2014/main" id="{F54FE4AF-9324-44F9-A1AC-6EE21A3E3A3B}"/>
                  </a:ext>
                </a:extLst>
              </p:cNvPr>
              <p:cNvSpPr txBox="1">
                <a:spLocks noRot="1" noChangeAspect="1" noMove="1" noResize="1" noEditPoints="1" noAdjustHandles="1" noChangeArrowheads="1" noChangeShapeType="1" noTextEdit="1"/>
              </p:cNvSpPr>
              <p:nvPr/>
            </p:nvSpPr>
            <p:spPr>
              <a:xfrm>
                <a:off x="3707904" y="2822712"/>
                <a:ext cx="4572000" cy="795539"/>
              </a:xfrm>
              <a:prstGeom prst="rect">
                <a:avLst/>
              </a:prstGeom>
              <a:blipFill>
                <a:blip r:embed="rId7"/>
                <a:stretch>
                  <a:fillRect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xmlns="" id="{0CF14F60-2605-4783-B19C-4A51BCDE8DEC}"/>
                  </a:ext>
                </a:extLst>
              </p:cNvPr>
              <p:cNvSpPr txBox="1"/>
              <p:nvPr/>
            </p:nvSpPr>
            <p:spPr>
              <a:xfrm>
                <a:off x="3174078" y="2967054"/>
                <a:ext cx="69827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ea typeface="Cambria Math" panose="02040503050406030204" pitchFamily="18" charset="0"/>
                        </a:rPr>
                        <m:t>→</m:t>
                      </m:r>
                    </m:oMath>
                  </m:oMathPara>
                </a14:m>
                <a:endParaRPr lang="es-EC"/>
              </a:p>
            </p:txBody>
          </p:sp>
        </mc:Choice>
        <mc:Fallback xmlns="">
          <p:sp>
            <p:nvSpPr>
              <p:cNvPr id="27" name="CuadroTexto 26">
                <a:extLst>
                  <a:ext uri="{FF2B5EF4-FFF2-40B4-BE49-F238E27FC236}">
                    <a16:creationId xmlns:a16="http://schemas.microsoft.com/office/drawing/2014/main" id="{0CF14F60-2605-4783-B19C-4A51BCDE8DEC}"/>
                  </a:ext>
                </a:extLst>
              </p:cNvPr>
              <p:cNvSpPr txBox="1">
                <a:spLocks noRot="1" noChangeAspect="1" noMove="1" noResize="1" noEditPoints="1" noAdjustHandles="1" noChangeArrowheads="1" noChangeShapeType="1" noTextEdit="1"/>
              </p:cNvSpPr>
              <p:nvPr/>
            </p:nvSpPr>
            <p:spPr>
              <a:xfrm>
                <a:off x="3174078" y="2967054"/>
                <a:ext cx="698278" cy="369332"/>
              </a:xfrm>
              <a:prstGeom prst="rect">
                <a:avLst/>
              </a:prstGeom>
              <a:blipFill>
                <a:blip r:embed="rId8"/>
                <a:stretch>
                  <a:fillRect/>
                </a:stretch>
              </a:blipFill>
            </p:spPr>
            <p:txBody>
              <a:bodyPr/>
              <a:lstStyle/>
              <a:p>
                <a:r>
                  <a:rPr lang="en-US">
                    <a:noFill/>
                  </a:rPr>
                  <a:t> </a:t>
                </a:r>
              </a:p>
            </p:txBody>
          </p:sp>
        </mc:Fallback>
      </mc:AlternateContent>
      <p:pic>
        <p:nvPicPr>
          <p:cNvPr id="28" name="Imagen 27">
            <a:extLst>
              <a:ext uri="{FF2B5EF4-FFF2-40B4-BE49-F238E27FC236}">
                <a16:creationId xmlns:a16="http://schemas.microsoft.com/office/drawing/2014/main" xmlns="" id="{7556A383-B0D5-4E8C-8DED-BF454B3AD035}"/>
              </a:ext>
            </a:extLst>
          </p:cNvPr>
          <p:cNvPicPr>
            <a:picLocks noChangeAspect="1"/>
          </p:cNvPicPr>
          <p:nvPr/>
        </p:nvPicPr>
        <p:blipFill>
          <a:blip r:embed="rId9"/>
          <a:stretch>
            <a:fillRect/>
          </a:stretch>
        </p:blipFill>
        <p:spPr>
          <a:xfrm>
            <a:off x="1414486" y="3706003"/>
            <a:ext cx="2543601" cy="2521673"/>
          </a:xfrm>
          <a:prstGeom prst="rect">
            <a:avLst/>
          </a:prstGeom>
        </p:spPr>
      </p:pic>
      <p:pic>
        <p:nvPicPr>
          <p:cNvPr id="30" name="Imagen 29">
            <a:extLst>
              <a:ext uri="{FF2B5EF4-FFF2-40B4-BE49-F238E27FC236}">
                <a16:creationId xmlns:a16="http://schemas.microsoft.com/office/drawing/2014/main" xmlns="" id="{726A499B-E1CD-45C3-92A0-3F2D90FD44D2}"/>
              </a:ext>
            </a:extLst>
          </p:cNvPr>
          <p:cNvPicPr/>
          <p:nvPr/>
        </p:nvPicPr>
        <p:blipFill rotWithShape="1">
          <a:blip r:embed="rId10" cstate="print">
            <a:extLst>
              <a:ext uri="{28A0092B-C50C-407E-A947-70E740481C1C}">
                <a14:useLocalDpi xmlns:a14="http://schemas.microsoft.com/office/drawing/2010/main" val="0"/>
              </a:ext>
            </a:extLst>
          </a:blip>
          <a:srcRect r="37076"/>
          <a:stretch/>
        </p:blipFill>
        <p:spPr>
          <a:xfrm>
            <a:off x="3967587" y="3609776"/>
            <a:ext cx="2565901" cy="2597929"/>
          </a:xfrm>
          <a:prstGeom prst="rect">
            <a:avLst/>
          </a:prstGeom>
        </p:spPr>
      </p:pic>
      <p:sp>
        <p:nvSpPr>
          <p:cNvPr id="16" name="CuadroTexto 15">
            <a:extLst>
              <a:ext uri="{FF2B5EF4-FFF2-40B4-BE49-F238E27FC236}">
                <a16:creationId xmlns:a16="http://schemas.microsoft.com/office/drawing/2014/main" xmlns="" id="{EE71BCD7-7A83-4E2F-911C-CD1E29D3CA28}"/>
              </a:ext>
            </a:extLst>
          </p:cNvPr>
          <p:cNvSpPr txBox="1"/>
          <p:nvPr/>
        </p:nvSpPr>
        <p:spPr>
          <a:xfrm>
            <a:off x="567874" y="1264872"/>
            <a:ext cx="8324605" cy="646331"/>
          </a:xfrm>
          <a:prstGeom prst="rect">
            <a:avLst/>
          </a:prstGeom>
          <a:noFill/>
        </p:spPr>
        <p:txBody>
          <a:bodyPr wrap="square">
            <a:spAutoFit/>
          </a:bodyPr>
          <a:lstStyle/>
          <a:p>
            <a:pPr algn="just"/>
            <a:r>
              <a:rPr lang="es-EC" sz="1600"/>
              <a:t>Para el diseño por confinamiento en columnas rectangulares, código ACI, 18.7.5.4</a:t>
            </a:r>
            <a:r>
              <a:rPr lang="es-EC"/>
              <a:t>. NEC-SE-HM, 4.3.4c </a:t>
            </a:r>
          </a:p>
        </p:txBody>
      </p:sp>
      <p:sp>
        <p:nvSpPr>
          <p:cNvPr id="18" name="Rectángulo 17">
            <a:extLst>
              <a:ext uri="{FF2B5EF4-FFF2-40B4-BE49-F238E27FC236}">
                <a16:creationId xmlns:a16="http://schemas.microsoft.com/office/drawing/2014/main" xmlns="" id="{6212BED9-B891-489A-8902-1945A81095C5}"/>
              </a:ext>
            </a:extLst>
          </p:cNvPr>
          <p:cNvSpPr/>
          <p:nvPr/>
        </p:nvSpPr>
        <p:spPr>
          <a:xfrm>
            <a:off x="0" y="116632"/>
            <a:ext cx="38164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20" name="Rectángulo 19">
            <a:extLst>
              <a:ext uri="{FF2B5EF4-FFF2-40B4-BE49-F238E27FC236}">
                <a16:creationId xmlns:a16="http://schemas.microsoft.com/office/drawing/2014/main" xmlns="" id="{02886ABA-115D-456A-9B93-5714158E27F7}"/>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28</a:t>
            </a:r>
            <a:endParaRPr lang="en-US" b="1" u="sng"/>
          </a:p>
        </p:txBody>
      </p:sp>
    </p:spTree>
    <p:extLst>
      <p:ext uri="{BB962C8B-B14F-4D97-AF65-F5344CB8AC3E}">
        <p14:creationId xmlns:p14="http://schemas.microsoft.com/office/powerpoint/2010/main" val="3389120606"/>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E4CA19E6-6E79-46EE-95AD-F0AE954016B8}"/>
              </a:ext>
            </a:extLst>
          </p:cNvPr>
          <p:cNvSpPr txBox="1"/>
          <p:nvPr/>
        </p:nvSpPr>
        <p:spPr>
          <a:xfrm>
            <a:off x="176748" y="516241"/>
            <a:ext cx="2550698" cy="369332"/>
          </a:xfrm>
          <a:prstGeom prst="rect">
            <a:avLst/>
          </a:prstGeom>
          <a:noFill/>
        </p:spPr>
        <p:txBody>
          <a:bodyPr wrap="none" rtlCol="0">
            <a:spAutoFit/>
          </a:bodyPr>
          <a:lstStyle/>
          <a:p>
            <a:pPr marL="285750" indent="-285750">
              <a:buFont typeface="Arial" panose="020B0604020202020204" pitchFamily="34" charset="0"/>
              <a:buChar char="•"/>
            </a:pPr>
            <a:r>
              <a:rPr lang="es-EC"/>
              <a:t>Chequeo de cuantía</a:t>
            </a:r>
            <a:endParaRPr lang="en-US"/>
          </a:p>
        </p:txBody>
      </p:sp>
      <p:pic>
        <p:nvPicPr>
          <p:cNvPr id="7" name="Imagen 6">
            <a:extLst>
              <a:ext uri="{FF2B5EF4-FFF2-40B4-BE49-F238E27FC236}">
                <a16:creationId xmlns:a16="http://schemas.microsoft.com/office/drawing/2014/main" xmlns="" id="{65364CD5-8C12-4DF7-A934-83A4F2EF29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975221"/>
            <a:ext cx="4702427" cy="5178327"/>
          </a:xfrm>
          <a:prstGeom prst="rect">
            <a:avLst/>
          </a:prstGeom>
          <a:noFill/>
          <a:ln>
            <a:noFill/>
          </a:ln>
        </p:spPr>
      </p:pic>
      <p:sp>
        <p:nvSpPr>
          <p:cNvPr id="11" name="Rectángulo 10">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12" name="Rectángulo 11"/>
          <p:cNvSpPr/>
          <p:nvPr/>
        </p:nvSpPr>
        <p:spPr>
          <a:xfrm>
            <a:off x="0" y="89700"/>
            <a:ext cx="38164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pic>
        <p:nvPicPr>
          <p:cNvPr id="6" name="Picture 4">
            <a:extLst>
              <a:ext uri="{FF2B5EF4-FFF2-40B4-BE49-F238E27FC236}">
                <a16:creationId xmlns:a16="http://schemas.microsoft.com/office/drawing/2014/main" xmlns="" id="{98C91B9E-BC4C-4491-A1F7-734D28E815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xmlns="" id="{1E3BA04A-9F26-4596-867C-49A72DA9569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29</a:t>
            </a:r>
            <a:endParaRPr lang="en-US" b="1" u="sng"/>
          </a:p>
        </p:txBody>
      </p:sp>
    </p:spTree>
    <p:extLst>
      <p:ext uri="{BB962C8B-B14F-4D97-AF65-F5344CB8AC3E}">
        <p14:creationId xmlns:p14="http://schemas.microsoft.com/office/powerpoint/2010/main" val="305635925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4464496"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01. JUSTIFICACIÓN E IMPORTANCIA</a:t>
            </a:r>
            <a:r>
              <a:rPr lang="x-none" b="1" u="sng"/>
              <a:t> </a:t>
            </a:r>
            <a:endParaRPr lang="en-US" b="1" u="sng"/>
          </a:p>
        </p:txBody>
      </p:sp>
      <p:grpSp>
        <p:nvGrpSpPr>
          <p:cNvPr id="669" name="Google Shape;2491;p26"/>
          <p:cNvGrpSpPr/>
          <p:nvPr/>
        </p:nvGrpSpPr>
        <p:grpSpPr>
          <a:xfrm>
            <a:off x="4961229" y="4156898"/>
            <a:ext cx="487345" cy="356306"/>
            <a:chOff x="3139569" y="4102218"/>
            <a:chExt cx="469486" cy="355281"/>
          </a:xfrm>
        </p:grpSpPr>
        <p:sp>
          <p:nvSpPr>
            <p:cNvPr id="670" name="Google Shape;2492;p26"/>
            <p:cNvSpPr/>
            <p:nvPr/>
          </p:nvSpPr>
          <p:spPr>
            <a:xfrm>
              <a:off x="3139569" y="4102218"/>
              <a:ext cx="469486" cy="355281"/>
            </a:xfrm>
            <a:custGeom>
              <a:avLst/>
              <a:gdLst/>
              <a:ahLst/>
              <a:cxnLst/>
              <a:rect l="l" t="t" r="r" b="b"/>
              <a:pathLst>
                <a:path w="4966" h="3758" extrusionOk="0">
                  <a:moveTo>
                    <a:pt x="4105" y="125"/>
                  </a:moveTo>
                  <a:cubicBezTo>
                    <a:pt x="4116" y="125"/>
                    <a:pt x="4128" y="127"/>
                    <a:pt x="4140" y="131"/>
                  </a:cubicBezTo>
                  <a:cubicBezTo>
                    <a:pt x="4188" y="149"/>
                    <a:pt x="4261" y="290"/>
                    <a:pt x="4285" y="333"/>
                  </a:cubicBezTo>
                  <a:cubicBezTo>
                    <a:pt x="4318" y="394"/>
                    <a:pt x="4359" y="445"/>
                    <a:pt x="4388" y="510"/>
                  </a:cubicBezTo>
                  <a:cubicBezTo>
                    <a:pt x="4421" y="585"/>
                    <a:pt x="4442" y="664"/>
                    <a:pt x="4478" y="736"/>
                  </a:cubicBezTo>
                  <a:cubicBezTo>
                    <a:pt x="4522" y="824"/>
                    <a:pt x="4572" y="908"/>
                    <a:pt x="4609" y="997"/>
                  </a:cubicBezTo>
                  <a:cubicBezTo>
                    <a:pt x="4639" y="1067"/>
                    <a:pt x="4680" y="1133"/>
                    <a:pt x="4706" y="1202"/>
                  </a:cubicBezTo>
                  <a:cubicBezTo>
                    <a:pt x="4735" y="1276"/>
                    <a:pt x="4804" y="1368"/>
                    <a:pt x="4775" y="1450"/>
                  </a:cubicBezTo>
                  <a:cubicBezTo>
                    <a:pt x="4751" y="1518"/>
                    <a:pt x="4685" y="1569"/>
                    <a:pt x="4641" y="1625"/>
                  </a:cubicBezTo>
                  <a:cubicBezTo>
                    <a:pt x="4591" y="1690"/>
                    <a:pt x="4534" y="1750"/>
                    <a:pt x="4471" y="1803"/>
                  </a:cubicBezTo>
                  <a:cubicBezTo>
                    <a:pt x="4338" y="1916"/>
                    <a:pt x="4202" y="2020"/>
                    <a:pt x="4068" y="2130"/>
                  </a:cubicBezTo>
                  <a:cubicBezTo>
                    <a:pt x="4012" y="2177"/>
                    <a:pt x="3953" y="2219"/>
                    <a:pt x="3891" y="2257"/>
                  </a:cubicBezTo>
                  <a:cubicBezTo>
                    <a:pt x="3858" y="2277"/>
                    <a:pt x="3825" y="2298"/>
                    <a:pt x="3792" y="2319"/>
                  </a:cubicBezTo>
                  <a:cubicBezTo>
                    <a:pt x="3787" y="2322"/>
                    <a:pt x="3781" y="2325"/>
                    <a:pt x="3777" y="2329"/>
                  </a:cubicBezTo>
                  <a:cubicBezTo>
                    <a:pt x="3748" y="2313"/>
                    <a:pt x="3718" y="2299"/>
                    <a:pt x="3686" y="2289"/>
                  </a:cubicBezTo>
                  <a:cubicBezTo>
                    <a:pt x="3651" y="2278"/>
                    <a:pt x="3603" y="2280"/>
                    <a:pt x="3571" y="2259"/>
                  </a:cubicBezTo>
                  <a:cubicBezTo>
                    <a:pt x="3565" y="2254"/>
                    <a:pt x="3558" y="2249"/>
                    <a:pt x="3550" y="2246"/>
                  </a:cubicBezTo>
                  <a:cubicBezTo>
                    <a:pt x="3520" y="2225"/>
                    <a:pt x="3491" y="2194"/>
                    <a:pt x="3466" y="2171"/>
                  </a:cubicBezTo>
                  <a:cubicBezTo>
                    <a:pt x="3357" y="2081"/>
                    <a:pt x="3280" y="1970"/>
                    <a:pt x="3175" y="1880"/>
                  </a:cubicBezTo>
                  <a:cubicBezTo>
                    <a:pt x="3117" y="1829"/>
                    <a:pt x="3069" y="1761"/>
                    <a:pt x="3016" y="1705"/>
                  </a:cubicBezTo>
                  <a:cubicBezTo>
                    <a:pt x="2956" y="1641"/>
                    <a:pt x="2895" y="1578"/>
                    <a:pt x="2838" y="1512"/>
                  </a:cubicBezTo>
                  <a:cubicBezTo>
                    <a:pt x="2790" y="1456"/>
                    <a:pt x="2743" y="1400"/>
                    <a:pt x="2696" y="1344"/>
                  </a:cubicBezTo>
                  <a:cubicBezTo>
                    <a:pt x="2659" y="1298"/>
                    <a:pt x="2628" y="1246"/>
                    <a:pt x="2591" y="1199"/>
                  </a:cubicBezTo>
                  <a:cubicBezTo>
                    <a:pt x="2601" y="1193"/>
                    <a:pt x="2612" y="1184"/>
                    <a:pt x="2621" y="1175"/>
                  </a:cubicBezTo>
                  <a:cubicBezTo>
                    <a:pt x="2687" y="1112"/>
                    <a:pt x="2764" y="1067"/>
                    <a:pt x="2832" y="1005"/>
                  </a:cubicBezTo>
                  <a:cubicBezTo>
                    <a:pt x="2957" y="899"/>
                    <a:pt x="3089" y="803"/>
                    <a:pt x="3227" y="717"/>
                  </a:cubicBezTo>
                  <a:cubicBezTo>
                    <a:pt x="3374" y="623"/>
                    <a:pt x="3517" y="525"/>
                    <a:pt x="3663" y="430"/>
                  </a:cubicBezTo>
                  <a:cubicBezTo>
                    <a:pt x="3742" y="379"/>
                    <a:pt x="3826" y="332"/>
                    <a:pt x="3900" y="272"/>
                  </a:cubicBezTo>
                  <a:cubicBezTo>
                    <a:pt x="3960" y="224"/>
                    <a:pt x="4025" y="125"/>
                    <a:pt x="4105" y="125"/>
                  </a:cubicBezTo>
                  <a:close/>
                  <a:moveTo>
                    <a:pt x="2680" y="1498"/>
                  </a:moveTo>
                  <a:cubicBezTo>
                    <a:pt x="2707" y="1537"/>
                    <a:pt x="2736" y="1574"/>
                    <a:pt x="2767" y="1610"/>
                  </a:cubicBezTo>
                  <a:cubicBezTo>
                    <a:pt x="2822" y="1675"/>
                    <a:pt x="2880" y="1735"/>
                    <a:pt x="2938" y="1798"/>
                  </a:cubicBezTo>
                  <a:cubicBezTo>
                    <a:pt x="2994" y="1859"/>
                    <a:pt x="3042" y="1936"/>
                    <a:pt x="3107" y="1990"/>
                  </a:cubicBezTo>
                  <a:cubicBezTo>
                    <a:pt x="3166" y="2040"/>
                    <a:pt x="3188" y="2091"/>
                    <a:pt x="3241" y="2148"/>
                  </a:cubicBezTo>
                  <a:cubicBezTo>
                    <a:pt x="3294" y="2204"/>
                    <a:pt x="3377" y="2266"/>
                    <a:pt x="3413" y="2299"/>
                  </a:cubicBezTo>
                  <a:cubicBezTo>
                    <a:pt x="3410" y="2304"/>
                    <a:pt x="3416" y="2314"/>
                    <a:pt x="3413" y="2319"/>
                  </a:cubicBezTo>
                  <a:cubicBezTo>
                    <a:pt x="3413" y="2320"/>
                    <a:pt x="3413" y="2332"/>
                    <a:pt x="3411" y="2334"/>
                  </a:cubicBezTo>
                  <a:cubicBezTo>
                    <a:pt x="3411" y="2335"/>
                    <a:pt x="3413" y="2337"/>
                    <a:pt x="3413" y="2337"/>
                  </a:cubicBezTo>
                  <a:cubicBezTo>
                    <a:pt x="3410" y="2335"/>
                    <a:pt x="3408" y="2334"/>
                    <a:pt x="3405" y="2331"/>
                  </a:cubicBezTo>
                  <a:cubicBezTo>
                    <a:pt x="3348" y="2289"/>
                    <a:pt x="3285" y="2257"/>
                    <a:pt x="3215" y="2237"/>
                  </a:cubicBezTo>
                  <a:cubicBezTo>
                    <a:pt x="3175" y="2227"/>
                    <a:pt x="3132" y="2227"/>
                    <a:pt x="3092" y="2218"/>
                  </a:cubicBezTo>
                  <a:cubicBezTo>
                    <a:pt x="3046" y="2209"/>
                    <a:pt x="3007" y="2188"/>
                    <a:pt x="2963" y="2176"/>
                  </a:cubicBezTo>
                  <a:cubicBezTo>
                    <a:pt x="2909" y="2160"/>
                    <a:pt x="2855" y="2148"/>
                    <a:pt x="2800" y="2138"/>
                  </a:cubicBezTo>
                  <a:cubicBezTo>
                    <a:pt x="2843" y="2105"/>
                    <a:pt x="2879" y="2056"/>
                    <a:pt x="2879" y="2007"/>
                  </a:cubicBezTo>
                  <a:cubicBezTo>
                    <a:pt x="2880" y="1985"/>
                    <a:pt x="2864" y="1975"/>
                    <a:pt x="2847" y="1975"/>
                  </a:cubicBezTo>
                  <a:cubicBezTo>
                    <a:pt x="2831" y="1975"/>
                    <a:pt x="2814" y="1984"/>
                    <a:pt x="2809" y="2002"/>
                  </a:cubicBezTo>
                  <a:cubicBezTo>
                    <a:pt x="2802" y="2035"/>
                    <a:pt x="2680" y="2061"/>
                    <a:pt x="2660" y="2064"/>
                  </a:cubicBezTo>
                  <a:cubicBezTo>
                    <a:pt x="2620" y="2072"/>
                    <a:pt x="2585" y="2078"/>
                    <a:pt x="2553" y="2078"/>
                  </a:cubicBezTo>
                  <a:cubicBezTo>
                    <a:pt x="2503" y="2078"/>
                    <a:pt x="2459" y="2064"/>
                    <a:pt x="2408" y="2022"/>
                  </a:cubicBezTo>
                  <a:cubicBezTo>
                    <a:pt x="2378" y="1996"/>
                    <a:pt x="2353" y="1984"/>
                    <a:pt x="2330" y="1984"/>
                  </a:cubicBezTo>
                  <a:cubicBezTo>
                    <a:pt x="2299" y="1984"/>
                    <a:pt x="2272" y="2007"/>
                    <a:pt x="2245" y="2050"/>
                  </a:cubicBezTo>
                  <a:cubicBezTo>
                    <a:pt x="2170" y="2168"/>
                    <a:pt x="2028" y="2265"/>
                    <a:pt x="1901" y="2328"/>
                  </a:cubicBezTo>
                  <a:cubicBezTo>
                    <a:pt x="1836" y="2360"/>
                    <a:pt x="1768" y="2393"/>
                    <a:pt x="1698" y="2400"/>
                  </a:cubicBezTo>
                  <a:cubicBezTo>
                    <a:pt x="1700" y="2399"/>
                    <a:pt x="1666" y="2398"/>
                    <a:pt x="1638" y="2398"/>
                  </a:cubicBezTo>
                  <a:cubicBezTo>
                    <a:pt x="1616" y="2398"/>
                    <a:pt x="1597" y="2399"/>
                    <a:pt x="1598" y="2402"/>
                  </a:cubicBezTo>
                  <a:cubicBezTo>
                    <a:pt x="1596" y="2396"/>
                    <a:pt x="1663" y="2363"/>
                    <a:pt x="1670" y="2357"/>
                  </a:cubicBezTo>
                  <a:cubicBezTo>
                    <a:pt x="1759" y="2289"/>
                    <a:pt x="1847" y="2192"/>
                    <a:pt x="1888" y="2088"/>
                  </a:cubicBezTo>
                  <a:cubicBezTo>
                    <a:pt x="1939" y="1963"/>
                    <a:pt x="1950" y="1752"/>
                    <a:pt x="2099" y="1709"/>
                  </a:cubicBezTo>
                  <a:cubicBezTo>
                    <a:pt x="2125" y="1702"/>
                    <a:pt x="2152" y="1699"/>
                    <a:pt x="2178" y="1699"/>
                  </a:cubicBezTo>
                  <a:cubicBezTo>
                    <a:pt x="2256" y="1699"/>
                    <a:pt x="2333" y="1723"/>
                    <a:pt x="2410" y="1723"/>
                  </a:cubicBezTo>
                  <a:cubicBezTo>
                    <a:pt x="2447" y="1723"/>
                    <a:pt x="2483" y="1718"/>
                    <a:pt x="2518" y="1702"/>
                  </a:cubicBezTo>
                  <a:cubicBezTo>
                    <a:pt x="2567" y="1679"/>
                    <a:pt x="2607" y="1643"/>
                    <a:pt x="2637" y="1598"/>
                  </a:cubicBezTo>
                  <a:cubicBezTo>
                    <a:pt x="2657" y="1568"/>
                    <a:pt x="2671" y="1534"/>
                    <a:pt x="2680" y="1498"/>
                  </a:cubicBezTo>
                  <a:close/>
                  <a:moveTo>
                    <a:pt x="341" y="1242"/>
                  </a:moveTo>
                  <a:cubicBezTo>
                    <a:pt x="436" y="1302"/>
                    <a:pt x="549" y="1334"/>
                    <a:pt x="657" y="1367"/>
                  </a:cubicBezTo>
                  <a:cubicBezTo>
                    <a:pt x="737" y="1394"/>
                    <a:pt x="820" y="1415"/>
                    <a:pt x="902" y="1432"/>
                  </a:cubicBezTo>
                  <a:cubicBezTo>
                    <a:pt x="981" y="1447"/>
                    <a:pt x="1071" y="1436"/>
                    <a:pt x="1145" y="1466"/>
                  </a:cubicBezTo>
                  <a:cubicBezTo>
                    <a:pt x="1271" y="1518"/>
                    <a:pt x="1249" y="1697"/>
                    <a:pt x="1254" y="1812"/>
                  </a:cubicBezTo>
                  <a:cubicBezTo>
                    <a:pt x="1262" y="1985"/>
                    <a:pt x="1245" y="2160"/>
                    <a:pt x="1228" y="2334"/>
                  </a:cubicBezTo>
                  <a:cubicBezTo>
                    <a:pt x="1197" y="2640"/>
                    <a:pt x="1142" y="2990"/>
                    <a:pt x="996" y="3266"/>
                  </a:cubicBezTo>
                  <a:cubicBezTo>
                    <a:pt x="962" y="3331"/>
                    <a:pt x="926" y="3347"/>
                    <a:pt x="881" y="3347"/>
                  </a:cubicBezTo>
                  <a:cubicBezTo>
                    <a:pt x="846" y="3347"/>
                    <a:pt x="806" y="3337"/>
                    <a:pt x="758" y="3333"/>
                  </a:cubicBezTo>
                  <a:cubicBezTo>
                    <a:pt x="693" y="3325"/>
                    <a:pt x="629" y="3318"/>
                    <a:pt x="565" y="3316"/>
                  </a:cubicBezTo>
                  <a:cubicBezTo>
                    <a:pt x="485" y="3315"/>
                    <a:pt x="406" y="3309"/>
                    <a:pt x="329" y="3295"/>
                  </a:cubicBezTo>
                  <a:cubicBezTo>
                    <a:pt x="301" y="3287"/>
                    <a:pt x="272" y="3277"/>
                    <a:pt x="245" y="3266"/>
                  </a:cubicBezTo>
                  <a:cubicBezTo>
                    <a:pt x="233" y="3239"/>
                    <a:pt x="213" y="3214"/>
                    <a:pt x="199" y="3180"/>
                  </a:cubicBezTo>
                  <a:cubicBezTo>
                    <a:pt x="165" y="3088"/>
                    <a:pt x="163" y="2977"/>
                    <a:pt x="154" y="2879"/>
                  </a:cubicBezTo>
                  <a:cubicBezTo>
                    <a:pt x="139" y="2689"/>
                    <a:pt x="147" y="2504"/>
                    <a:pt x="157" y="2314"/>
                  </a:cubicBezTo>
                  <a:cubicBezTo>
                    <a:pt x="169" y="2115"/>
                    <a:pt x="184" y="1924"/>
                    <a:pt x="225" y="1727"/>
                  </a:cubicBezTo>
                  <a:cubicBezTo>
                    <a:pt x="246" y="1629"/>
                    <a:pt x="266" y="1528"/>
                    <a:pt x="294" y="1432"/>
                  </a:cubicBezTo>
                  <a:cubicBezTo>
                    <a:pt x="311" y="1377"/>
                    <a:pt x="310" y="1293"/>
                    <a:pt x="341" y="1242"/>
                  </a:cubicBezTo>
                  <a:close/>
                  <a:moveTo>
                    <a:pt x="1732" y="2837"/>
                  </a:moveTo>
                  <a:cubicBezTo>
                    <a:pt x="1756" y="2837"/>
                    <a:pt x="1778" y="2849"/>
                    <a:pt x="1796" y="2882"/>
                  </a:cubicBezTo>
                  <a:cubicBezTo>
                    <a:pt x="1818" y="2924"/>
                    <a:pt x="1790" y="2978"/>
                    <a:pt x="1781" y="3020"/>
                  </a:cubicBezTo>
                  <a:cubicBezTo>
                    <a:pt x="1764" y="3087"/>
                    <a:pt x="1752" y="3150"/>
                    <a:pt x="1731" y="3215"/>
                  </a:cubicBezTo>
                  <a:cubicBezTo>
                    <a:pt x="1704" y="3303"/>
                    <a:pt x="1661" y="3384"/>
                    <a:pt x="1609" y="3459"/>
                  </a:cubicBezTo>
                  <a:cubicBezTo>
                    <a:pt x="1590" y="3450"/>
                    <a:pt x="1574" y="3435"/>
                    <a:pt x="1562" y="3419"/>
                  </a:cubicBezTo>
                  <a:cubicBezTo>
                    <a:pt x="1551" y="3402"/>
                    <a:pt x="1542" y="3384"/>
                    <a:pt x="1535" y="3364"/>
                  </a:cubicBezTo>
                  <a:cubicBezTo>
                    <a:pt x="1544" y="3271"/>
                    <a:pt x="1527" y="3173"/>
                    <a:pt x="1550" y="3082"/>
                  </a:cubicBezTo>
                  <a:cubicBezTo>
                    <a:pt x="1562" y="3028"/>
                    <a:pt x="1581" y="2977"/>
                    <a:pt x="1607" y="2928"/>
                  </a:cubicBezTo>
                  <a:cubicBezTo>
                    <a:pt x="1628" y="2892"/>
                    <a:pt x="1682" y="2837"/>
                    <a:pt x="1732" y="2837"/>
                  </a:cubicBezTo>
                  <a:close/>
                  <a:moveTo>
                    <a:pt x="1385" y="1783"/>
                  </a:moveTo>
                  <a:lnTo>
                    <a:pt x="1385" y="1783"/>
                  </a:lnTo>
                  <a:cubicBezTo>
                    <a:pt x="1394" y="1789"/>
                    <a:pt x="1405" y="1795"/>
                    <a:pt x="1414" y="1803"/>
                  </a:cubicBezTo>
                  <a:cubicBezTo>
                    <a:pt x="1431" y="1816"/>
                    <a:pt x="1440" y="1830"/>
                    <a:pt x="1456" y="1844"/>
                  </a:cubicBezTo>
                  <a:cubicBezTo>
                    <a:pt x="1476" y="1860"/>
                    <a:pt x="1498" y="1857"/>
                    <a:pt x="1521" y="1862"/>
                  </a:cubicBezTo>
                  <a:cubicBezTo>
                    <a:pt x="1550" y="1869"/>
                    <a:pt x="1577" y="1883"/>
                    <a:pt x="1606" y="1889"/>
                  </a:cubicBezTo>
                  <a:cubicBezTo>
                    <a:pt x="1651" y="1901"/>
                    <a:pt x="1715" y="1915"/>
                    <a:pt x="1766" y="1915"/>
                  </a:cubicBezTo>
                  <a:cubicBezTo>
                    <a:pt x="1771" y="1915"/>
                    <a:pt x="1776" y="1915"/>
                    <a:pt x="1781" y="1915"/>
                  </a:cubicBezTo>
                  <a:cubicBezTo>
                    <a:pt x="1802" y="1915"/>
                    <a:pt x="1821" y="1906"/>
                    <a:pt x="1836" y="1890"/>
                  </a:cubicBezTo>
                  <a:lnTo>
                    <a:pt x="1836" y="1890"/>
                  </a:lnTo>
                  <a:cubicBezTo>
                    <a:pt x="1826" y="1921"/>
                    <a:pt x="1815" y="1951"/>
                    <a:pt x="1805" y="1978"/>
                  </a:cubicBezTo>
                  <a:cubicBezTo>
                    <a:pt x="1758" y="2100"/>
                    <a:pt x="1666" y="2204"/>
                    <a:pt x="1562" y="2281"/>
                  </a:cubicBezTo>
                  <a:cubicBezTo>
                    <a:pt x="1498" y="2328"/>
                    <a:pt x="1456" y="2388"/>
                    <a:pt x="1532" y="2446"/>
                  </a:cubicBezTo>
                  <a:cubicBezTo>
                    <a:pt x="1585" y="2488"/>
                    <a:pt x="1648" y="2506"/>
                    <a:pt x="1712" y="2506"/>
                  </a:cubicBezTo>
                  <a:cubicBezTo>
                    <a:pt x="1743" y="2506"/>
                    <a:pt x="1774" y="2502"/>
                    <a:pt x="1805" y="2494"/>
                  </a:cubicBezTo>
                  <a:cubicBezTo>
                    <a:pt x="1943" y="2459"/>
                    <a:pt x="2081" y="2378"/>
                    <a:pt x="2191" y="2286"/>
                  </a:cubicBezTo>
                  <a:cubicBezTo>
                    <a:pt x="2239" y="2246"/>
                    <a:pt x="2286" y="2203"/>
                    <a:pt x="2328" y="2156"/>
                  </a:cubicBezTo>
                  <a:cubicBezTo>
                    <a:pt x="2333" y="2151"/>
                    <a:pt x="2337" y="2148"/>
                    <a:pt x="2340" y="2144"/>
                  </a:cubicBezTo>
                  <a:cubicBezTo>
                    <a:pt x="2378" y="2183"/>
                    <a:pt x="2469" y="2207"/>
                    <a:pt x="2511" y="2210"/>
                  </a:cubicBezTo>
                  <a:cubicBezTo>
                    <a:pt x="2521" y="2211"/>
                    <a:pt x="2532" y="2211"/>
                    <a:pt x="2542" y="2211"/>
                  </a:cubicBezTo>
                  <a:cubicBezTo>
                    <a:pt x="2574" y="2211"/>
                    <a:pt x="2606" y="2208"/>
                    <a:pt x="2637" y="2201"/>
                  </a:cubicBezTo>
                  <a:cubicBezTo>
                    <a:pt x="2687" y="2219"/>
                    <a:pt x="2739" y="2236"/>
                    <a:pt x="2790" y="2249"/>
                  </a:cubicBezTo>
                  <a:cubicBezTo>
                    <a:pt x="2905" y="2281"/>
                    <a:pt x="3013" y="2328"/>
                    <a:pt x="3131" y="2351"/>
                  </a:cubicBezTo>
                  <a:cubicBezTo>
                    <a:pt x="3218" y="2367"/>
                    <a:pt x="3452" y="2462"/>
                    <a:pt x="3372" y="2590"/>
                  </a:cubicBezTo>
                  <a:cubicBezTo>
                    <a:pt x="3351" y="2624"/>
                    <a:pt x="3317" y="2634"/>
                    <a:pt x="3279" y="2634"/>
                  </a:cubicBezTo>
                  <a:cubicBezTo>
                    <a:pt x="3221" y="2634"/>
                    <a:pt x="3151" y="2611"/>
                    <a:pt x="3096" y="2607"/>
                  </a:cubicBezTo>
                  <a:cubicBezTo>
                    <a:pt x="3092" y="2607"/>
                    <a:pt x="3089" y="2606"/>
                    <a:pt x="3086" y="2606"/>
                  </a:cubicBezTo>
                  <a:cubicBezTo>
                    <a:pt x="3016" y="2581"/>
                    <a:pt x="2956" y="2554"/>
                    <a:pt x="2882" y="2545"/>
                  </a:cubicBezTo>
                  <a:cubicBezTo>
                    <a:pt x="2809" y="2536"/>
                    <a:pt x="2739" y="2520"/>
                    <a:pt x="2671" y="2492"/>
                  </a:cubicBezTo>
                  <a:cubicBezTo>
                    <a:pt x="2628" y="2476"/>
                    <a:pt x="2583" y="2461"/>
                    <a:pt x="2536" y="2461"/>
                  </a:cubicBezTo>
                  <a:cubicBezTo>
                    <a:pt x="2530" y="2461"/>
                    <a:pt x="2524" y="2462"/>
                    <a:pt x="2518" y="2462"/>
                  </a:cubicBezTo>
                  <a:cubicBezTo>
                    <a:pt x="2512" y="2464"/>
                    <a:pt x="2509" y="2473"/>
                    <a:pt x="2517" y="2477"/>
                  </a:cubicBezTo>
                  <a:cubicBezTo>
                    <a:pt x="2576" y="2512"/>
                    <a:pt x="2625" y="2565"/>
                    <a:pt x="2686" y="2598"/>
                  </a:cubicBezTo>
                  <a:cubicBezTo>
                    <a:pt x="2746" y="2630"/>
                    <a:pt x="2814" y="2640"/>
                    <a:pt x="2877" y="2657"/>
                  </a:cubicBezTo>
                  <a:cubicBezTo>
                    <a:pt x="2971" y="2679"/>
                    <a:pt x="3051" y="2723"/>
                    <a:pt x="3138" y="2735"/>
                  </a:cubicBezTo>
                  <a:cubicBezTo>
                    <a:pt x="3170" y="2747"/>
                    <a:pt x="3205" y="2755"/>
                    <a:pt x="3239" y="2759"/>
                  </a:cubicBezTo>
                  <a:cubicBezTo>
                    <a:pt x="3245" y="2793"/>
                    <a:pt x="3238" y="2827"/>
                    <a:pt x="3218" y="2841"/>
                  </a:cubicBezTo>
                  <a:cubicBezTo>
                    <a:pt x="3202" y="2852"/>
                    <a:pt x="3163" y="2854"/>
                    <a:pt x="3127" y="2854"/>
                  </a:cubicBezTo>
                  <a:cubicBezTo>
                    <a:pt x="3113" y="2854"/>
                    <a:pt x="3100" y="2854"/>
                    <a:pt x="3088" y="2854"/>
                  </a:cubicBezTo>
                  <a:cubicBezTo>
                    <a:pt x="3079" y="2854"/>
                    <a:pt x="3072" y="2854"/>
                    <a:pt x="3066" y="2854"/>
                  </a:cubicBezTo>
                  <a:cubicBezTo>
                    <a:pt x="3030" y="2860"/>
                    <a:pt x="2995" y="2862"/>
                    <a:pt x="2959" y="2862"/>
                  </a:cubicBezTo>
                  <a:cubicBezTo>
                    <a:pt x="2923" y="2862"/>
                    <a:pt x="2886" y="2860"/>
                    <a:pt x="2850" y="2854"/>
                  </a:cubicBezTo>
                  <a:cubicBezTo>
                    <a:pt x="2804" y="2846"/>
                    <a:pt x="2762" y="2835"/>
                    <a:pt x="2718" y="2835"/>
                  </a:cubicBezTo>
                  <a:cubicBezTo>
                    <a:pt x="2705" y="2835"/>
                    <a:pt x="2693" y="2836"/>
                    <a:pt x="2680" y="2838"/>
                  </a:cubicBezTo>
                  <a:cubicBezTo>
                    <a:pt x="2657" y="2839"/>
                    <a:pt x="2648" y="2868"/>
                    <a:pt x="2665" y="2882"/>
                  </a:cubicBezTo>
                  <a:cubicBezTo>
                    <a:pt x="2748" y="2960"/>
                    <a:pt x="2846" y="2994"/>
                    <a:pt x="2958" y="2994"/>
                  </a:cubicBezTo>
                  <a:cubicBezTo>
                    <a:pt x="2967" y="2994"/>
                    <a:pt x="2977" y="2994"/>
                    <a:pt x="2986" y="2993"/>
                  </a:cubicBezTo>
                  <a:cubicBezTo>
                    <a:pt x="3034" y="2992"/>
                    <a:pt x="3098" y="2992"/>
                    <a:pt x="3158" y="2984"/>
                  </a:cubicBezTo>
                  <a:lnTo>
                    <a:pt x="3158" y="2984"/>
                  </a:lnTo>
                  <a:cubicBezTo>
                    <a:pt x="3147" y="3039"/>
                    <a:pt x="3141" y="3094"/>
                    <a:pt x="3104" y="3138"/>
                  </a:cubicBezTo>
                  <a:cubicBezTo>
                    <a:pt x="3069" y="3182"/>
                    <a:pt x="3021" y="3211"/>
                    <a:pt x="2966" y="3220"/>
                  </a:cubicBezTo>
                  <a:cubicBezTo>
                    <a:pt x="2948" y="3221"/>
                    <a:pt x="2910" y="3228"/>
                    <a:pt x="2879" y="3228"/>
                  </a:cubicBezTo>
                  <a:cubicBezTo>
                    <a:pt x="2860" y="3228"/>
                    <a:pt x="2844" y="3226"/>
                    <a:pt x="2835" y="3218"/>
                  </a:cubicBezTo>
                  <a:cubicBezTo>
                    <a:pt x="2833" y="3216"/>
                    <a:pt x="2830" y="3216"/>
                    <a:pt x="2827" y="3216"/>
                  </a:cubicBezTo>
                  <a:cubicBezTo>
                    <a:pt x="2820" y="3216"/>
                    <a:pt x="2814" y="3221"/>
                    <a:pt x="2814" y="3229"/>
                  </a:cubicBezTo>
                  <a:cubicBezTo>
                    <a:pt x="2820" y="3277"/>
                    <a:pt x="2861" y="3290"/>
                    <a:pt x="2901" y="3304"/>
                  </a:cubicBezTo>
                  <a:cubicBezTo>
                    <a:pt x="2929" y="3314"/>
                    <a:pt x="2958" y="3320"/>
                    <a:pt x="2987" y="3320"/>
                  </a:cubicBezTo>
                  <a:cubicBezTo>
                    <a:pt x="3001" y="3320"/>
                    <a:pt x="3015" y="3319"/>
                    <a:pt x="3028" y="3316"/>
                  </a:cubicBezTo>
                  <a:lnTo>
                    <a:pt x="3028" y="3316"/>
                  </a:lnTo>
                  <a:cubicBezTo>
                    <a:pt x="3024" y="3325"/>
                    <a:pt x="3021" y="3336"/>
                    <a:pt x="3016" y="3345"/>
                  </a:cubicBezTo>
                  <a:cubicBezTo>
                    <a:pt x="3003" y="3370"/>
                    <a:pt x="2983" y="3379"/>
                    <a:pt x="2965" y="3398"/>
                  </a:cubicBezTo>
                  <a:cubicBezTo>
                    <a:pt x="2944" y="3422"/>
                    <a:pt x="2921" y="3441"/>
                    <a:pt x="2897" y="3459"/>
                  </a:cubicBezTo>
                  <a:cubicBezTo>
                    <a:pt x="2873" y="3475"/>
                    <a:pt x="2850" y="3488"/>
                    <a:pt x="2826" y="3500"/>
                  </a:cubicBezTo>
                  <a:cubicBezTo>
                    <a:pt x="2835" y="3470"/>
                    <a:pt x="2841" y="3438"/>
                    <a:pt x="2843" y="3407"/>
                  </a:cubicBezTo>
                  <a:cubicBezTo>
                    <a:pt x="2850" y="3318"/>
                    <a:pt x="2834" y="3214"/>
                    <a:pt x="2737" y="3182"/>
                  </a:cubicBezTo>
                  <a:cubicBezTo>
                    <a:pt x="2720" y="3177"/>
                    <a:pt x="2687" y="3171"/>
                    <a:pt x="2655" y="3171"/>
                  </a:cubicBezTo>
                  <a:cubicBezTo>
                    <a:pt x="2637" y="3171"/>
                    <a:pt x="2619" y="3173"/>
                    <a:pt x="2604" y="3179"/>
                  </a:cubicBezTo>
                  <a:cubicBezTo>
                    <a:pt x="2604" y="3176"/>
                    <a:pt x="2604" y="3171"/>
                    <a:pt x="2604" y="3168"/>
                  </a:cubicBezTo>
                  <a:cubicBezTo>
                    <a:pt x="2604" y="3073"/>
                    <a:pt x="2548" y="2953"/>
                    <a:pt x="2444" y="2940"/>
                  </a:cubicBezTo>
                  <a:cubicBezTo>
                    <a:pt x="2439" y="2940"/>
                    <a:pt x="2434" y="2940"/>
                    <a:pt x="2428" y="2940"/>
                  </a:cubicBezTo>
                  <a:cubicBezTo>
                    <a:pt x="2376" y="2940"/>
                    <a:pt x="2326" y="2959"/>
                    <a:pt x="2287" y="2995"/>
                  </a:cubicBezTo>
                  <a:cubicBezTo>
                    <a:pt x="2289" y="2972"/>
                    <a:pt x="2290" y="2951"/>
                    <a:pt x="2290" y="2930"/>
                  </a:cubicBezTo>
                  <a:cubicBezTo>
                    <a:pt x="2290" y="2850"/>
                    <a:pt x="2253" y="2784"/>
                    <a:pt x="2176" y="2755"/>
                  </a:cubicBezTo>
                  <a:cubicBezTo>
                    <a:pt x="2153" y="2746"/>
                    <a:pt x="2132" y="2742"/>
                    <a:pt x="2112" y="2742"/>
                  </a:cubicBezTo>
                  <a:cubicBezTo>
                    <a:pt x="2054" y="2742"/>
                    <a:pt x="2004" y="2773"/>
                    <a:pt x="1954" y="2812"/>
                  </a:cubicBezTo>
                  <a:cubicBezTo>
                    <a:pt x="1936" y="2826"/>
                    <a:pt x="1919" y="2842"/>
                    <a:pt x="1904" y="2857"/>
                  </a:cubicBezTo>
                  <a:cubicBezTo>
                    <a:pt x="1891" y="2818"/>
                    <a:pt x="1867" y="2784"/>
                    <a:pt x="1833" y="2756"/>
                  </a:cubicBezTo>
                  <a:cubicBezTo>
                    <a:pt x="1807" y="2736"/>
                    <a:pt x="1777" y="2727"/>
                    <a:pt x="1745" y="2727"/>
                  </a:cubicBezTo>
                  <a:cubicBezTo>
                    <a:pt x="1656" y="2727"/>
                    <a:pt x="1558" y="2798"/>
                    <a:pt x="1521" y="2870"/>
                  </a:cubicBezTo>
                  <a:cubicBezTo>
                    <a:pt x="1479" y="2947"/>
                    <a:pt x="1453" y="3031"/>
                    <a:pt x="1446" y="3118"/>
                  </a:cubicBezTo>
                  <a:cubicBezTo>
                    <a:pt x="1420" y="3100"/>
                    <a:pt x="1393" y="3085"/>
                    <a:pt x="1363" y="3075"/>
                  </a:cubicBezTo>
                  <a:cubicBezTo>
                    <a:pt x="1337" y="3066"/>
                    <a:pt x="1310" y="3061"/>
                    <a:pt x="1284" y="3054"/>
                  </a:cubicBezTo>
                  <a:cubicBezTo>
                    <a:pt x="1266" y="3046"/>
                    <a:pt x="1248" y="3040"/>
                    <a:pt x="1228" y="3036"/>
                  </a:cubicBezTo>
                  <a:cubicBezTo>
                    <a:pt x="1239" y="2996"/>
                    <a:pt x="1248" y="2960"/>
                    <a:pt x="1256" y="2933"/>
                  </a:cubicBezTo>
                  <a:cubicBezTo>
                    <a:pt x="1338" y="2622"/>
                    <a:pt x="1376" y="2296"/>
                    <a:pt x="1385" y="1976"/>
                  </a:cubicBezTo>
                  <a:cubicBezTo>
                    <a:pt x="1387" y="1913"/>
                    <a:pt x="1388" y="1848"/>
                    <a:pt x="1385" y="1783"/>
                  </a:cubicBezTo>
                  <a:close/>
                  <a:moveTo>
                    <a:pt x="2111" y="2843"/>
                  </a:moveTo>
                  <a:cubicBezTo>
                    <a:pt x="2141" y="2843"/>
                    <a:pt x="2168" y="2857"/>
                    <a:pt x="2182" y="2897"/>
                  </a:cubicBezTo>
                  <a:cubicBezTo>
                    <a:pt x="2191" y="2922"/>
                    <a:pt x="2177" y="2957"/>
                    <a:pt x="2171" y="2981"/>
                  </a:cubicBezTo>
                  <a:cubicBezTo>
                    <a:pt x="2144" y="3109"/>
                    <a:pt x="2129" y="3242"/>
                    <a:pt x="2072" y="3363"/>
                  </a:cubicBezTo>
                  <a:cubicBezTo>
                    <a:pt x="2048" y="3412"/>
                    <a:pt x="1930" y="3533"/>
                    <a:pt x="1850" y="3533"/>
                  </a:cubicBezTo>
                  <a:cubicBezTo>
                    <a:pt x="1832" y="3533"/>
                    <a:pt x="1816" y="3526"/>
                    <a:pt x="1803" y="3511"/>
                  </a:cubicBezTo>
                  <a:cubicBezTo>
                    <a:pt x="1817" y="3493"/>
                    <a:pt x="1827" y="3470"/>
                    <a:pt x="1832" y="3447"/>
                  </a:cubicBezTo>
                  <a:cubicBezTo>
                    <a:pt x="1834" y="3430"/>
                    <a:pt x="1819" y="3410"/>
                    <a:pt x="1802" y="3410"/>
                  </a:cubicBezTo>
                  <a:cubicBezTo>
                    <a:pt x="1798" y="3410"/>
                    <a:pt x="1794" y="3411"/>
                    <a:pt x="1790" y="3413"/>
                  </a:cubicBezTo>
                  <a:cubicBezTo>
                    <a:pt x="1788" y="3413"/>
                    <a:pt x="1785" y="3414"/>
                    <a:pt x="1782" y="3416"/>
                  </a:cubicBezTo>
                  <a:cubicBezTo>
                    <a:pt x="1814" y="3351"/>
                    <a:pt x="1841" y="3284"/>
                    <a:pt x="1861" y="3215"/>
                  </a:cubicBezTo>
                  <a:cubicBezTo>
                    <a:pt x="1886" y="3143"/>
                    <a:pt x="1906" y="3067"/>
                    <a:pt x="1916" y="2990"/>
                  </a:cubicBezTo>
                  <a:cubicBezTo>
                    <a:pt x="1916" y="2990"/>
                    <a:pt x="1916" y="2989"/>
                    <a:pt x="1918" y="2987"/>
                  </a:cubicBezTo>
                  <a:cubicBezTo>
                    <a:pt x="1945" y="2934"/>
                    <a:pt x="1989" y="2891"/>
                    <a:pt x="2042" y="2864"/>
                  </a:cubicBezTo>
                  <a:cubicBezTo>
                    <a:pt x="2062" y="2852"/>
                    <a:pt x="2088" y="2843"/>
                    <a:pt x="2111" y="2843"/>
                  </a:cubicBezTo>
                  <a:close/>
                  <a:moveTo>
                    <a:pt x="2423" y="3029"/>
                  </a:moveTo>
                  <a:cubicBezTo>
                    <a:pt x="2510" y="3029"/>
                    <a:pt x="2497" y="3166"/>
                    <a:pt x="2479" y="3232"/>
                  </a:cubicBezTo>
                  <a:cubicBezTo>
                    <a:pt x="2455" y="3327"/>
                    <a:pt x="2422" y="3450"/>
                    <a:pt x="2330" y="3502"/>
                  </a:cubicBezTo>
                  <a:cubicBezTo>
                    <a:pt x="2260" y="3539"/>
                    <a:pt x="2155" y="3542"/>
                    <a:pt x="2072" y="3551"/>
                  </a:cubicBezTo>
                  <a:cubicBezTo>
                    <a:pt x="2156" y="3482"/>
                    <a:pt x="2188" y="3402"/>
                    <a:pt x="2220" y="3300"/>
                  </a:cubicBezTo>
                  <a:cubicBezTo>
                    <a:pt x="2235" y="3247"/>
                    <a:pt x="2251" y="3189"/>
                    <a:pt x="2265" y="3132"/>
                  </a:cubicBezTo>
                  <a:cubicBezTo>
                    <a:pt x="2300" y="3090"/>
                    <a:pt x="2345" y="3049"/>
                    <a:pt x="2387" y="3036"/>
                  </a:cubicBezTo>
                  <a:cubicBezTo>
                    <a:pt x="2401" y="3031"/>
                    <a:pt x="2413" y="3029"/>
                    <a:pt x="2423" y="3029"/>
                  </a:cubicBezTo>
                  <a:close/>
                  <a:moveTo>
                    <a:pt x="4101" y="0"/>
                  </a:moveTo>
                  <a:cubicBezTo>
                    <a:pt x="3972" y="0"/>
                    <a:pt x="3870" y="150"/>
                    <a:pt x="3766" y="222"/>
                  </a:cubicBezTo>
                  <a:cubicBezTo>
                    <a:pt x="3571" y="355"/>
                    <a:pt x="3374" y="486"/>
                    <a:pt x="3173" y="610"/>
                  </a:cubicBezTo>
                  <a:cubicBezTo>
                    <a:pt x="2978" y="733"/>
                    <a:pt x="2794" y="872"/>
                    <a:pt x="2621" y="1024"/>
                  </a:cubicBezTo>
                  <a:cubicBezTo>
                    <a:pt x="2576" y="1062"/>
                    <a:pt x="2490" y="1147"/>
                    <a:pt x="2497" y="1215"/>
                  </a:cubicBezTo>
                  <a:cubicBezTo>
                    <a:pt x="2503" y="1266"/>
                    <a:pt x="2527" y="1258"/>
                    <a:pt x="2564" y="1261"/>
                  </a:cubicBezTo>
                  <a:cubicBezTo>
                    <a:pt x="2570" y="1305"/>
                    <a:pt x="2585" y="1347"/>
                    <a:pt x="2606" y="1387"/>
                  </a:cubicBezTo>
                  <a:cubicBezTo>
                    <a:pt x="2613" y="1400"/>
                    <a:pt x="2622" y="1412"/>
                    <a:pt x="2630" y="1426"/>
                  </a:cubicBezTo>
                  <a:cubicBezTo>
                    <a:pt x="2610" y="1450"/>
                    <a:pt x="2595" y="1477"/>
                    <a:pt x="2576" y="1504"/>
                  </a:cubicBezTo>
                  <a:cubicBezTo>
                    <a:pt x="2523" y="1572"/>
                    <a:pt x="2466" y="1600"/>
                    <a:pt x="2392" y="1600"/>
                  </a:cubicBezTo>
                  <a:cubicBezTo>
                    <a:pt x="2373" y="1600"/>
                    <a:pt x="2354" y="1598"/>
                    <a:pt x="2333" y="1595"/>
                  </a:cubicBezTo>
                  <a:cubicBezTo>
                    <a:pt x="2289" y="1587"/>
                    <a:pt x="2242" y="1582"/>
                    <a:pt x="2197" y="1582"/>
                  </a:cubicBezTo>
                  <a:cubicBezTo>
                    <a:pt x="2112" y="1582"/>
                    <a:pt x="2028" y="1601"/>
                    <a:pt x="1962" y="1660"/>
                  </a:cubicBezTo>
                  <a:cubicBezTo>
                    <a:pt x="1907" y="1706"/>
                    <a:pt x="1876" y="1779"/>
                    <a:pt x="1850" y="1851"/>
                  </a:cubicBezTo>
                  <a:cubicBezTo>
                    <a:pt x="1850" y="1827"/>
                    <a:pt x="1835" y="1804"/>
                    <a:pt x="1814" y="1794"/>
                  </a:cubicBezTo>
                  <a:cubicBezTo>
                    <a:pt x="1758" y="1767"/>
                    <a:pt x="1702" y="1770"/>
                    <a:pt x="1643" y="1759"/>
                  </a:cubicBezTo>
                  <a:cubicBezTo>
                    <a:pt x="1600" y="1753"/>
                    <a:pt x="1562" y="1741"/>
                    <a:pt x="1521" y="1737"/>
                  </a:cubicBezTo>
                  <a:cubicBezTo>
                    <a:pt x="1480" y="1706"/>
                    <a:pt x="1434" y="1699"/>
                    <a:pt x="1381" y="1697"/>
                  </a:cubicBezTo>
                  <a:cubicBezTo>
                    <a:pt x="1378" y="1654"/>
                    <a:pt x="1373" y="1611"/>
                    <a:pt x="1366" y="1571"/>
                  </a:cubicBezTo>
                  <a:cubicBezTo>
                    <a:pt x="1349" y="1474"/>
                    <a:pt x="1305" y="1396"/>
                    <a:pt x="1213" y="1356"/>
                  </a:cubicBezTo>
                  <a:cubicBezTo>
                    <a:pt x="1159" y="1332"/>
                    <a:pt x="1099" y="1320"/>
                    <a:pt x="1038" y="1320"/>
                  </a:cubicBezTo>
                  <a:cubicBezTo>
                    <a:pt x="940" y="1319"/>
                    <a:pt x="841" y="1294"/>
                    <a:pt x="744" y="1270"/>
                  </a:cubicBezTo>
                  <a:cubicBezTo>
                    <a:pt x="603" y="1236"/>
                    <a:pt x="443" y="1177"/>
                    <a:pt x="295" y="1177"/>
                  </a:cubicBezTo>
                  <a:cubicBezTo>
                    <a:pt x="291" y="1177"/>
                    <a:pt x="287" y="1177"/>
                    <a:pt x="284" y="1177"/>
                  </a:cubicBezTo>
                  <a:cubicBezTo>
                    <a:pt x="275" y="1178"/>
                    <a:pt x="272" y="1189"/>
                    <a:pt x="278" y="1195"/>
                  </a:cubicBezTo>
                  <a:cubicBezTo>
                    <a:pt x="281" y="1196"/>
                    <a:pt x="284" y="1199"/>
                    <a:pt x="287" y="1202"/>
                  </a:cubicBezTo>
                  <a:cubicBezTo>
                    <a:pt x="260" y="1222"/>
                    <a:pt x="239" y="1251"/>
                    <a:pt x="230" y="1284"/>
                  </a:cubicBezTo>
                  <a:cubicBezTo>
                    <a:pt x="204" y="1358"/>
                    <a:pt x="175" y="1433"/>
                    <a:pt x="154" y="1509"/>
                  </a:cubicBezTo>
                  <a:cubicBezTo>
                    <a:pt x="94" y="1731"/>
                    <a:pt x="46" y="1951"/>
                    <a:pt x="33" y="2182"/>
                  </a:cubicBezTo>
                  <a:cubicBezTo>
                    <a:pt x="21" y="2396"/>
                    <a:pt x="0" y="2609"/>
                    <a:pt x="17" y="2823"/>
                  </a:cubicBezTo>
                  <a:cubicBezTo>
                    <a:pt x="30" y="2984"/>
                    <a:pt x="33" y="3162"/>
                    <a:pt x="115" y="3304"/>
                  </a:cubicBezTo>
                  <a:cubicBezTo>
                    <a:pt x="113" y="3328"/>
                    <a:pt x="126" y="3349"/>
                    <a:pt x="145" y="3360"/>
                  </a:cubicBezTo>
                  <a:cubicBezTo>
                    <a:pt x="150" y="3361"/>
                    <a:pt x="156" y="3363"/>
                    <a:pt x="157" y="3366"/>
                  </a:cubicBezTo>
                  <a:lnTo>
                    <a:pt x="159" y="3367"/>
                  </a:lnTo>
                  <a:cubicBezTo>
                    <a:pt x="165" y="3376"/>
                    <a:pt x="175" y="3384"/>
                    <a:pt x="187" y="3386"/>
                  </a:cubicBezTo>
                  <a:cubicBezTo>
                    <a:pt x="213" y="3405"/>
                    <a:pt x="242" y="3419"/>
                    <a:pt x="272" y="3426"/>
                  </a:cubicBezTo>
                  <a:cubicBezTo>
                    <a:pt x="337" y="3438"/>
                    <a:pt x="403" y="3444"/>
                    <a:pt x="469" y="3446"/>
                  </a:cubicBezTo>
                  <a:cubicBezTo>
                    <a:pt x="619" y="3452"/>
                    <a:pt x="764" y="3484"/>
                    <a:pt x="912" y="3493"/>
                  </a:cubicBezTo>
                  <a:cubicBezTo>
                    <a:pt x="916" y="3493"/>
                    <a:pt x="920" y="3493"/>
                    <a:pt x="924" y="3493"/>
                  </a:cubicBezTo>
                  <a:cubicBezTo>
                    <a:pt x="1073" y="3493"/>
                    <a:pt x="1153" y="3304"/>
                    <a:pt x="1203" y="3134"/>
                  </a:cubicBezTo>
                  <a:cubicBezTo>
                    <a:pt x="1206" y="3138"/>
                    <a:pt x="1209" y="3141"/>
                    <a:pt x="1210" y="3141"/>
                  </a:cubicBezTo>
                  <a:cubicBezTo>
                    <a:pt x="1218" y="3150"/>
                    <a:pt x="1227" y="3158"/>
                    <a:pt x="1237" y="3162"/>
                  </a:cubicBezTo>
                  <a:cubicBezTo>
                    <a:pt x="1260" y="3173"/>
                    <a:pt x="1284" y="3183"/>
                    <a:pt x="1307" y="3191"/>
                  </a:cubicBezTo>
                  <a:cubicBezTo>
                    <a:pt x="1348" y="3207"/>
                    <a:pt x="1395" y="3235"/>
                    <a:pt x="1439" y="3235"/>
                  </a:cubicBezTo>
                  <a:cubicBezTo>
                    <a:pt x="1440" y="3235"/>
                    <a:pt x="1441" y="3235"/>
                    <a:pt x="1443" y="3235"/>
                  </a:cubicBezTo>
                  <a:lnTo>
                    <a:pt x="1443" y="3235"/>
                  </a:lnTo>
                  <a:cubicBezTo>
                    <a:pt x="1435" y="3346"/>
                    <a:pt x="1461" y="3469"/>
                    <a:pt x="1524" y="3538"/>
                  </a:cubicBezTo>
                  <a:cubicBezTo>
                    <a:pt x="1558" y="3572"/>
                    <a:pt x="1603" y="3590"/>
                    <a:pt x="1649" y="3590"/>
                  </a:cubicBezTo>
                  <a:cubicBezTo>
                    <a:pt x="1675" y="3590"/>
                    <a:pt x="1700" y="3584"/>
                    <a:pt x="1725" y="3573"/>
                  </a:cubicBezTo>
                  <a:cubicBezTo>
                    <a:pt x="1736" y="3633"/>
                    <a:pt x="1776" y="3654"/>
                    <a:pt x="1826" y="3654"/>
                  </a:cubicBezTo>
                  <a:cubicBezTo>
                    <a:pt x="1880" y="3654"/>
                    <a:pt x="1946" y="3629"/>
                    <a:pt x="1999" y="3600"/>
                  </a:cubicBezTo>
                  <a:lnTo>
                    <a:pt x="1999" y="3600"/>
                  </a:lnTo>
                  <a:cubicBezTo>
                    <a:pt x="1992" y="3622"/>
                    <a:pt x="2004" y="3648"/>
                    <a:pt x="2028" y="3656"/>
                  </a:cubicBezTo>
                  <a:cubicBezTo>
                    <a:pt x="2062" y="3668"/>
                    <a:pt x="2103" y="3674"/>
                    <a:pt x="2146" y="3674"/>
                  </a:cubicBezTo>
                  <a:cubicBezTo>
                    <a:pt x="2253" y="3674"/>
                    <a:pt x="2375" y="3638"/>
                    <a:pt x="2443" y="3577"/>
                  </a:cubicBezTo>
                  <a:cubicBezTo>
                    <a:pt x="2527" y="3500"/>
                    <a:pt x="2586" y="3358"/>
                    <a:pt x="2601" y="3235"/>
                  </a:cubicBezTo>
                  <a:cubicBezTo>
                    <a:pt x="2603" y="3233"/>
                    <a:pt x="2606" y="3232"/>
                    <a:pt x="2607" y="3229"/>
                  </a:cubicBezTo>
                  <a:cubicBezTo>
                    <a:pt x="2609" y="3226"/>
                    <a:pt x="2612" y="3225"/>
                    <a:pt x="2615" y="3225"/>
                  </a:cubicBezTo>
                  <a:cubicBezTo>
                    <a:pt x="2643" y="3225"/>
                    <a:pt x="2715" y="3299"/>
                    <a:pt x="2720" y="3315"/>
                  </a:cubicBezTo>
                  <a:cubicBezTo>
                    <a:pt x="2740" y="3384"/>
                    <a:pt x="2717" y="3493"/>
                    <a:pt x="2663" y="3541"/>
                  </a:cubicBezTo>
                  <a:cubicBezTo>
                    <a:pt x="2631" y="3570"/>
                    <a:pt x="2589" y="3574"/>
                    <a:pt x="2550" y="3588"/>
                  </a:cubicBezTo>
                  <a:cubicBezTo>
                    <a:pt x="2505" y="3604"/>
                    <a:pt x="2467" y="3630"/>
                    <a:pt x="2419" y="3633"/>
                  </a:cubicBezTo>
                  <a:cubicBezTo>
                    <a:pt x="2416" y="3633"/>
                    <a:pt x="2413" y="3633"/>
                    <a:pt x="2410" y="3633"/>
                  </a:cubicBezTo>
                  <a:cubicBezTo>
                    <a:pt x="2401" y="3633"/>
                    <a:pt x="2392" y="3633"/>
                    <a:pt x="2384" y="3633"/>
                  </a:cubicBezTo>
                  <a:cubicBezTo>
                    <a:pt x="2358" y="3633"/>
                    <a:pt x="2337" y="3637"/>
                    <a:pt x="2327" y="3674"/>
                  </a:cubicBezTo>
                  <a:cubicBezTo>
                    <a:pt x="2324" y="3693"/>
                    <a:pt x="2330" y="3714"/>
                    <a:pt x="2346" y="3726"/>
                  </a:cubicBezTo>
                  <a:cubicBezTo>
                    <a:pt x="2372" y="3748"/>
                    <a:pt x="2401" y="3757"/>
                    <a:pt x="2433" y="3757"/>
                  </a:cubicBezTo>
                  <a:cubicBezTo>
                    <a:pt x="2449" y="3757"/>
                    <a:pt x="2466" y="3755"/>
                    <a:pt x="2484" y="3751"/>
                  </a:cubicBezTo>
                  <a:cubicBezTo>
                    <a:pt x="2553" y="3731"/>
                    <a:pt x="2619" y="3705"/>
                    <a:pt x="2686" y="3675"/>
                  </a:cubicBezTo>
                  <a:cubicBezTo>
                    <a:pt x="2725" y="3656"/>
                    <a:pt x="2760" y="3625"/>
                    <a:pt x="2784" y="3588"/>
                  </a:cubicBezTo>
                  <a:cubicBezTo>
                    <a:pt x="2791" y="3590"/>
                    <a:pt x="2799" y="3590"/>
                    <a:pt x="2807" y="3590"/>
                  </a:cubicBezTo>
                  <a:cubicBezTo>
                    <a:pt x="2855" y="3590"/>
                    <a:pt x="2917" y="3559"/>
                    <a:pt x="2947" y="3542"/>
                  </a:cubicBezTo>
                  <a:cubicBezTo>
                    <a:pt x="3019" y="3503"/>
                    <a:pt x="3162" y="3386"/>
                    <a:pt x="3092" y="3295"/>
                  </a:cubicBezTo>
                  <a:cubicBezTo>
                    <a:pt x="3098" y="3292"/>
                    <a:pt x="3104" y="3289"/>
                    <a:pt x="3110" y="3284"/>
                  </a:cubicBezTo>
                  <a:cubicBezTo>
                    <a:pt x="3178" y="3245"/>
                    <a:pt x="3230" y="3183"/>
                    <a:pt x="3259" y="3109"/>
                  </a:cubicBezTo>
                  <a:cubicBezTo>
                    <a:pt x="3276" y="3060"/>
                    <a:pt x="3295" y="3001"/>
                    <a:pt x="3292" y="2948"/>
                  </a:cubicBezTo>
                  <a:cubicBezTo>
                    <a:pt x="3363" y="2907"/>
                    <a:pt x="3374" y="2820"/>
                    <a:pt x="3344" y="2752"/>
                  </a:cubicBezTo>
                  <a:cubicBezTo>
                    <a:pt x="3383" y="2746"/>
                    <a:pt x="3420" y="2729"/>
                    <a:pt x="3454" y="2705"/>
                  </a:cubicBezTo>
                  <a:cubicBezTo>
                    <a:pt x="3534" y="2630"/>
                    <a:pt x="3532" y="2510"/>
                    <a:pt x="3484" y="2420"/>
                  </a:cubicBezTo>
                  <a:cubicBezTo>
                    <a:pt x="3497" y="2411"/>
                    <a:pt x="3509" y="2399"/>
                    <a:pt x="3520" y="2387"/>
                  </a:cubicBezTo>
                  <a:cubicBezTo>
                    <a:pt x="3523" y="2384"/>
                    <a:pt x="3525" y="2381"/>
                    <a:pt x="3528" y="2378"/>
                  </a:cubicBezTo>
                  <a:cubicBezTo>
                    <a:pt x="3529" y="2378"/>
                    <a:pt x="3531" y="2376"/>
                    <a:pt x="3532" y="2375"/>
                  </a:cubicBezTo>
                  <a:cubicBezTo>
                    <a:pt x="3561" y="2385"/>
                    <a:pt x="3591" y="2394"/>
                    <a:pt x="3623" y="2399"/>
                  </a:cubicBezTo>
                  <a:cubicBezTo>
                    <a:pt x="3639" y="2402"/>
                    <a:pt x="3656" y="2406"/>
                    <a:pt x="3671" y="2411"/>
                  </a:cubicBezTo>
                  <a:cubicBezTo>
                    <a:pt x="3661" y="2449"/>
                    <a:pt x="3681" y="2497"/>
                    <a:pt x="3730" y="2497"/>
                  </a:cubicBezTo>
                  <a:cubicBezTo>
                    <a:pt x="3733" y="2497"/>
                    <a:pt x="3736" y="2497"/>
                    <a:pt x="3739" y="2497"/>
                  </a:cubicBezTo>
                  <a:cubicBezTo>
                    <a:pt x="3802" y="2491"/>
                    <a:pt x="3861" y="2441"/>
                    <a:pt x="3914" y="2408"/>
                  </a:cubicBezTo>
                  <a:cubicBezTo>
                    <a:pt x="3986" y="2363"/>
                    <a:pt x="4056" y="2314"/>
                    <a:pt x="4125" y="2263"/>
                  </a:cubicBezTo>
                  <a:cubicBezTo>
                    <a:pt x="4282" y="2147"/>
                    <a:pt x="4428" y="2025"/>
                    <a:pt x="4578" y="1898"/>
                  </a:cubicBezTo>
                  <a:cubicBezTo>
                    <a:pt x="4644" y="1839"/>
                    <a:pt x="4704" y="1776"/>
                    <a:pt x="4757" y="1705"/>
                  </a:cubicBezTo>
                  <a:cubicBezTo>
                    <a:pt x="4815" y="1635"/>
                    <a:pt x="4884" y="1574"/>
                    <a:pt x="4911" y="1485"/>
                  </a:cubicBezTo>
                  <a:cubicBezTo>
                    <a:pt x="4965" y="1311"/>
                    <a:pt x="4816" y="1130"/>
                    <a:pt x="4753" y="979"/>
                  </a:cubicBezTo>
                  <a:cubicBezTo>
                    <a:pt x="4715" y="892"/>
                    <a:pt x="4673" y="807"/>
                    <a:pt x="4626" y="724"/>
                  </a:cubicBezTo>
                  <a:cubicBezTo>
                    <a:pt x="4567" y="614"/>
                    <a:pt x="4529" y="495"/>
                    <a:pt x="4474" y="382"/>
                  </a:cubicBezTo>
                  <a:cubicBezTo>
                    <a:pt x="4446" y="326"/>
                    <a:pt x="4406" y="281"/>
                    <a:pt x="4372" y="229"/>
                  </a:cubicBezTo>
                  <a:cubicBezTo>
                    <a:pt x="4345" y="187"/>
                    <a:pt x="4311" y="149"/>
                    <a:pt x="4282" y="109"/>
                  </a:cubicBezTo>
                  <a:cubicBezTo>
                    <a:pt x="4259" y="75"/>
                    <a:pt x="4231" y="48"/>
                    <a:pt x="4197" y="29"/>
                  </a:cubicBezTo>
                  <a:cubicBezTo>
                    <a:pt x="4164" y="9"/>
                    <a:pt x="4131" y="0"/>
                    <a:pt x="4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2493;p26"/>
            <p:cNvSpPr/>
            <p:nvPr/>
          </p:nvSpPr>
          <p:spPr>
            <a:xfrm>
              <a:off x="3177669" y="4356625"/>
              <a:ext cx="42448" cy="41976"/>
            </a:xfrm>
            <a:custGeom>
              <a:avLst/>
              <a:gdLst/>
              <a:ahLst/>
              <a:cxnLst/>
              <a:rect l="l" t="t" r="r" b="b"/>
              <a:pathLst>
                <a:path w="449" h="444" extrusionOk="0">
                  <a:moveTo>
                    <a:pt x="140" y="84"/>
                  </a:moveTo>
                  <a:cubicBezTo>
                    <a:pt x="142" y="87"/>
                    <a:pt x="146" y="88"/>
                    <a:pt x="149" y="90"/>
                  </a:cubicBezTo>
                  <a:cubicBezTo>
                    <a:pt x="161" y="92"/>
                    <a:pt x="172" y="93"/>
                    <a:pt x="183" y="93"/>
                  </a:cubicBezTo>
                  <a:cubicBezTo>
                    <a:pt x="194" y="93"/>
                    <a:pt x="205" y="92"/>
                    <a:pt x="216" y="90"/>
                  </a:cubicBezTo>
                  <a:cubicBezTo>
                    <a:pt x="224" y="89"/>
                    <a:pt x="231" y="88"/>
                    <a:pt x="237" y="88"/>
                  </a:cubicBezTo>
                  <a:cubicBezTo>
                    <a:pt x="271" y="88"/>
                    <a:pt x="286" y="102"/>
                    <a:pt x="311" y="136"/>
                  </a:cubicBezTo>
                  <a:cubicBezTo>
                    <a:pt x="368" y="209"/>
                    <a:pt x="359" y="293"/>
                    <a:pt x="281" y="348"/>
                  </a:cubicBezTo>
                  <a:cubicBezTo>
                    <a:pt x="259" y="363"/>
                    <a:pt x="236" y="369"/>
                    <a:pt x="213" y="369"/>
                  </a:cubicBezTo>
                  <a:cubicBezTo>
                    <a:pt x="142" y="369"/>
                    <a:pt x="76" y="302"/>
                    <a:pt x="70" y="228"/>
                  </a:cubicBezTo>
                  <a:cubicBezTo>
                    <a:pt x="65" y="177"/>
                    <a:pt x="94" y="109"/>
                    <a:pt x="140" y="84"/>
                  </a:cubicBezTo>
                  <a:close/>
                  <a:moveTo>
                    <a:pt x="251" y="0"/>
                  </a:moveTo>
                  <a:cubicBezTo>
                    <a:pt x="208" y="0"/>
                    <a:pt x="189" y="36"/>
                    <a:pt x="146" y="49"/>
                  </a:cubicBezTo>
                  <a:cubicBezTo>
                    <a:pt x="140" y="50"/>
                    <a:pt x="134" y="55"/>
                    <a:pt x="133" y="61"/>
                  </a:cubicBezTo>
                  <a:cubicBezTo>
                    <a:pt x="110" y="64"/>
                    <a:pt x="97" y="77"/>
                    <a:pt x="71" y="84"/>
                  </a:cubicBezTo>
                  <a:cubicBezTo>
                    <a:pt x="60" y="84"/>
                    <a:pt x="51" y="91"/>
                    <a:pt x="50" y="102"/>
                  </a:cubicBezTo>
                  <a:cubicBezTo>
                    <a:pt x="42" y="130"/>
                    <a:pt x="17" y="151"/>
                    <a:pt x="9" y="180"/>
                  </a:cubicBezTo>
                  <a:cubicBezTo>
                    <a:pt x="2" y="207"/>
                    <a:pt x="0" y="237"/>
                    <a:pt x="6" y="265"/>
                  </a:cubicBezTo>
                  <a:cubicBezTo>
                    <a:pt x="15" y="311"/>
                    <a:pt x="39" y="355"/>
                    <a:pt x="73" y="390"/>
                  </a:cubicBezTo>
                  <a:cubicBezTo>
                    <a:pt x="112" y="427"/>
                    <a:pt x="161" y="444"/>
                    <a:pt x="209" y="444"/>
                  </a:cubicBezTo>
                  <a:cubicBezTo>
                    <a:pt x="268" y="444"/>
                    <a:pt x="327" y="419"/>
                    <a:pt x="370" y="373"/>
                  </a:cubicBezTo>
                  <a:cubicBezTo>
                    <a:pt x="447" y="290"/>
                    <a:pt x="448" y="185"/>
                    <a:pt x="382" y="97"/>
                  </a:cubicBezTo>
                  <a:cubicBezTo>
                    <a:pt x="355" y="61"/>
                    <a:pt x="321" y="17"/>
                    <a:pt x="276" y="4"/>
                  </a:cubicBezTo>
                  <a:cubicBezTo>
                    <a:pt x="267" y="1"/>
                    <a:pt x="25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2494;p26"/>
            <p:cNvSpPr/>
            <p:nvPr/>
          </p:nvSpPr>
          <p:spPr>
            <a:xfrm>
              <a:off x="3476417" y="4265299"/>
              <a:ext cx="42070" cy="42259"/>
            </a:xfrm>
            <a:custGeom>
              <a:avLst/>
              <a:gdLst/>
              <a:ahLst/>
              <a:cxnLst/>
              <a:rect l="l" t="t" r="r" b="b"/>
              <a:pathLst>
                <a:path w="445" h="447" extrusionOk="0">
                  <a:moveTo>
                    <a:pt x="174" y="104"/>
                  </a:moveTo>
                  <a:cubicBezTo>
                    <a:pt x="200" y="104"/>
                    <a:pt x="224" y="116"/>
                    <a:pt x="245" y="150"/>
                  </a:cubicBezTo>
                  <a:cubicBezTo>
                    <a:pt x="278" y="203"/>
                    <a:pt x="334" y="300"/>
                    <a:pt x="257" y="337"/>
                  </a:cubicBezTo>
                  <a:cubicBezTo>
                    <a:pt x="236" y="347"/>
                    <a:pt x="216" y="352"/>
                    <a:pt x="197" y="352"/>
                  </a:cubicBezTo>
                  <a:cubicBezTo>
                    <a:pt x="147" y="352"/>
                    <a:pt x="106" y="318"/>
                    <a:pt x="88" y="259"/>
                  </a:cubicBezTo>
                  <a:cubicBezTo>
                    <a:pt x="79" y="224"/>
                    <a:pt x="72" y="167"/>
                    <a:pt x="90" y="129"/>
                  </a:cubicBezTo>
                  <a:cubicBezTo>
                    <a:pt x="121" y="115"/>
                    <a:pt x="149" y="104"/>
                    <a:pt x="174" y="104"/>
                  </a:cubicBezTo>
                  <a:close/>
                  <a:moveTo>
                    <a:pt x="192" y="1"/>
                  </a:moveTo>
                  <a:cubicBezTo>
                    <a:pt x="137" y="1"/>
                    <a:pt x="73" y="37"/>
                    <a:pt x="54" y="91"/>
                  </a:cubicBezTo>
                  <a:cubicBezTo>
                    <a:pt x="54" y="93"/>
                    <a:pt x="52" y="95"/>
                    <a:pt x="52" y="96"/>
                  </a:cubicBezTo>
                  <a:cubicBezTo>
                    <a:pt x="42" y="108"/>
                    <a:pt x="32" y="122"/>
                    <a:pt x="25" y="137"/>
                  </a:cubicBezTo>
                  <a:cubicBezTo>
                    <a:pt x="5" y="185"/>
                    <a:pt x="1" y="238"/>
                    <a:pt x="11" y="288"/>
                  </a:cubicBezTo>
                  <a:cubicBezTo>
                    <a:pt x="33" y="391"/>
                    <a:pt x="109" y="447"/>
                    <a:pt x="198" y="447"/>
                  </a:cubicBezTo>
                  <a:cubicBezTo>
                    <a:pt x="233" y="447"/>
                    <a:pt x="269" y="438"/>
                    <a:pt x="306" y="420"/>
                  </a:cubicBezTo>
                  <a:cubicBezTo>
                    <a:pt x="444" y="353"/>
                    <a:pt x="390" y="197"/>
                    <a:pt x="327" y="95"/>
                  </a:cubicBezTo>
                  <a:cubicBezTo>
                    <a:pt x="298" y="46"/>
                    <a:pt x="256" y="2"/>
                    <a:pt x="195" y="1"/>
                  </a:cubicBezTo>
                  <a:cubicBezTo>
                    <a:pt x="194" y="1"/>
                    <a:pt x="193"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2477;p26"/>
          <p:cNvGrpSpPr/>
          <p:nvPr/>
        </p:nvGrpSpPr>
        <p:grpSpPr>
          <a:xfrm>
            <a:off x="4050171" y="4154039"/>
            <a:ext cx="196175" cy="74997"/>
            <a:chOff x="2422102" y="4080001"/>
            <a:chExt cx="188986" cy="74781"/>
          </a:xfrm>
        </p:grpSpPr>
        <p:sp>
          <p:nvSpPr>
            <p:cNvPr id="657" name="Google Shape;2479;p26"/>
            <p:cNvSpPr/>
            <p:nvPr/>
          </p:nvSpPr>
          <p:spPr>
            <a:xfrm>
              <a:off x="2559564" y="4106188"/>
              <a:ext cx="51524" cy="48594"/>
            </a:xfrm>
            <a:custGeom>
              <a:avLst/>
              <a:gdLst/>
              <a:ahLst/>
              <a:cxnLst/>
              <a:rect l="l" t="t" r="r" b="b"/>
              <a:pathLst>
                <a:path w="545" h="514" extrusionOk="0">
                  <a:moveTo>
                    <a:pt x="149" y="74"/>
                  </a:moveTo>
                  <a:lnTo>
                    <a:pt x="149" y="74"/>
                  </a:lnTo>
                  <a:cubicBezTo>
                    <a:pt x="144" y="92"/>
                    <a:pt x="156" y="110"/>
                    <a:pt x="176" y="112"/>
                  </a:cubicBezTo>
                  <a:cubicBezTo>
                    <a:pt x="189" y="114"/>
                    <a:pt x="203" y="115"/>
                    <a:pt x="217" y="115"/>
                  </a:cubicBezTo>
                  <a:cubicBezTo>
                    <a:pt x="240" y="115"/>
                    <a:pt x="264" y="113"/>
                    <a:pt x="287" y="113"/>
                  </a:cubicBezTo>
                  <a:cubicBezTo>
                    <a:pt x="335" y="113"/>
                    <a:pt x="378" y="122"/>
                    <a:pt x="402" y="178"/>
                  </a:cubicBezTo>
                  <a:cubicBezTo>
                    <a:pt x="431" y="251"/>
                    <a:pt x="426" y="353"/>
                    <a:pt x="350" y="393"/>
                  </a:cubicBezTo>
                  <a:lnTo>
                    <a:pt x="351" y="393"/>
                  </a:lnTo>
                  <a:cubicBezTo>
                    <a:pt x="335" y="401"/>
                    <a:pt x="317" y="404"/>
                    <a:pt x="300" y="404"/>
                  </a:cubicBezTo>
                  <a:cubicBezTo>
                    <a:pt x="233" y="404"/>
                    <a:pt x="162" y="353"/>
                    <a:pt x="122" y="307"/>
                  </a:cubicBezTo>
                  <a:cubicBezTo>
                    <a:pt x="85" y="269"/>
                    <a:pt x="75" y="213"/>
                    <a:pt x="92" y="163"/>
                  </a:cubicBezTo>
                  <a:cubicBezTo>
                    <a:pt x="104" y="130"/>
                    <a:pt x="123" y="98"/>
                    <a:pt x="149" y="74"/>
                  </a:cubicBezTo>
                  <a:close/>
                  <a:moveTo>
                    <a:pt x="315" y="1"/>
                  </a:moveTo>
                  <a:cubicBezTo>
                    <a:pt x="273" y="1"/>
                    <a:pt x="231" y="15"/>
                    <a:pt x="188" y="33"/>
                  </a:cubicBezTo>
                  <a:cubicBezTo>
                    <a:pt x="187" y="32"/>
                    <a:pt x="185" y="32"/>
                    <a:pt x="182" y="32"/>
                  </a:cubicBezTo>
                  <a:cubicBezTo>
                    <a:pt x="180" y="32"/>
                    <a:pt x="178" y="32"/>
                    <a:pt x="176" y="32"/>
                  </a:cubicBezTo>
                  <a:cubicBezTo>
                    <a:pt x="118" y="32"/>
                    <a:pt x="81" y="73"/>
                    <a:pt x="48" y="118"/>
                  </a:cubicBezTo>
                  <a:cubicBezTo>
                    <a:pt x="4" y="178"/>
                    <a:pt x="1" y="233"/>
                    <a:pt x="15" y="304"/>
                  </a:cubicBezTo>
                  <a:cubicBezTo>
                    <a:pt x="35" y="416"/>
                    <a:pt x="187" y="513"/>
                    <a:pt x="306" y="513"/>
                  </a:cubicBezTo>
                  <a:cubicBezTo>
                    <a:pt x="320" y="513"/>
                    <a:pt x="335" y="512"/>
                    <a:pt x="348" y="509"/>
                  </a:cubicBezTo>
                  <a:cubicBezTo>
                    <a:pt x="503" y="473"/>
                    <a:pt x="544" y="329"/>
                    <a:pt x="518" y="189"/>
                  </a:cubicBezTo>
                  <a:cubicBezTo>
                    <a:pt x="509" y="122"/>
                    <a:pt x="470" y="64"/>
                    <a:pt x="411" y="27"/>
                  </a:cubicBezTo>
                  <a:cubicBezTo>
                    <a:pt x="378" y="9"/>
                    <a:pt x="346"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2480;p26"/>
            <p:cNvSpPr/>
            <p:nvPr/>
          </p:nvSpPr>
          <p:spPr>
            <a:xfrm>
              <a:off x="2506810" y="4080001"/>
              <a:ext cx="35074" cy="36492"/>
            </a:xfrm>
            <a:custGeom>
              <a:avLst/>
              <a:gdLst/>
              <a:ahLst/>
              <a:cxnLst/>
              <a:rect l="l" t="t" r="r" b="b"/>
              <a:pathLst>
                <a:path w="371" h="386" extrusionOk="0">
                  <a:moveTo>
                    <a:pt x="212" y="108"/>
                  </a:moveTo>
                  <a:cubicBezTo>
                    <a:pt x="221" y="128"/>
                    <a:pt x="230" y="146"/>
                    <a:pt x="241" y="163"/>
                  </a:cubicBezTo>
                  <a:cubicBezTo>
                    <a:pt x="260" y="194"/>
                    <a:pt x="259" y="235"/>
                    <a:pt x="236" y="264"/>
                  </a:cubicBezTo>
                  <a:cubicBezTo>
                    <a:pt x="220" y="289"/>
                    <a:pt x="197" y="299"/>
                    <a:pt x="174" y="299"/>
                  </a:cubicBezTo>
                  <a:cubicBezTo>
                    <a:pt x="136" y="299"/>
                    <a:pt x="95" y="272"/>
                    <a:pt x="78" y="234"/>
                  </a:cubicBezTo>
                  <a:cubicBezTo>
                    <a:pt x="66" y="203"/>
                    <a:pt x="61" y="170"/>
                    <a:pt x="63" y="138"/>
                  </a:cubicBezTo>
                  <a:lnTo>
                    <a:pt x="63" y="138"/>
                  </a:lnTo>
                  <a:cubicBezTo>
                    <a:pt x="69" y="146"/>
                    <a:pt x="78" y="151"/>
                    <a:pt x="88" y="151"/>
                  </a:cubicBezTo>
                  <a:cubicBezTo>
                    <a:pt x="112" y="151"/>
                    <a:pt x="135" y="146"/>
                    <a:pt x="156" y="137"/>
                  </a:cubicBezTo>
                  <a:cubicBezTo>
                    <a:pt x="168" y="131"/>
                    <a:pt x="200" y="108"/>
                    <a:pt x="212" y="108"/>
                  </a:cubicBezTo>
                  <a:close/>
                  <a:moveTo>
                    <a:pt x="209" y="1"/>
                  </a:moveTo>
                  <a:cubicBezTo>
                    <a:pt x="199" y="1"/>
                    <a:pt x="189" y="2"/>
                    <a:pt x="179" y="6"/>
                  </a:cubicBezTo>
                  <a:cubicBezTo>
                    <a:pt x="143" y="18"/>
                    <a:pt x="118" y="43"/>
                    <a:pt x="94" y="69"/>
                  </a:cubicBezTo>
                  <a:cubicBezTo>
                    <a:pt x="93" y="65"/>
                    <a:pt x="91" y="63"/>
                    <a:pt x="88" y="63"/>
                  </a:cubicBezTo>
                  <a:cubicBezTo>
                    <a:pt x="87" y="63"/>
                    <a:pt x="86" y="63"/>
                    <a:pt x="85" y="63"/>
                  </a:cubicBezTo>
                  <a:cubicBezTo>
                    <a:pt x="7" y="66"/>
                    <a:pt x="1" y="197"/>
                    <a:pt x="11" y="253"/>
                  </a:cubicBezTo>
                  <a:cubicBezTo>
                    <a:pt x="28" y="331"/>
                    <a:pt x="106" y="386"/>
                    <a:pt x="183" y="386"/>
                  </a:cubicBezTo>
                  <a:cubicBezTo>
                    <a:pt x="213" y="386"/>
                    <a:pt x="242" y="377"/>
                    <a:pt x="268" y="359"/>
                  </a:cubicBezTo>
                  <a:cubicBezTo>
                    <a:pt x="370" y="283"/>
                    <a:pt x="358" y="151"/>
                    <a:pt x="296" y="52"/>
                  </a:cubicBezTo>
                  <a:cubicBezTo>
                    <a:pt x="279" y="21"/>
                    <a:pt x="245" y="1"/>
                    <a:pt x="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2481;p26"/>
            <p:cNvSpPr/>
            <p:nvPr/>
          </p:nvSpPr>
          <p:spPr>
            <a:xfrm>
              <a:off x="2422102" y="4095127"/>
              <a:ext cx="39045" cy="37816"/>
            </a:xfrm>
            <a:custGeom>
              <a:avLst/>
              <a:gdLst/>
              <a:ahLst/>
              <a:cxnLst/>
              <a:rect l="l" t="t" r="r" b="b"/>
              <a:pathLst>
                <a:path w="413" h="400" extrusionOk="0">
                  <a:moveTo>
                    <a:pt x="194" y="108"/>
                  </a:moveTo>
                  <a:cubicBezTo>
                    <a:pt x="198" y="108"/>
                    <a:pt x="201" y="108"/>
                    <a:pt x="204" y="110"/>
                  </a:cubicBezTo>
                  <a:cubicBezTo>
                    <a:pt x="227" y="119"/>
                    <a:pt x="245" y="158"/>
                    <a:pt x="256" y="178"/>
                  </a:cubicBezTo>
                  <a:cubicBezTo>
                    <a:pt x="278" y="218"/>
                    <a:pt x="289" y="267"/>
                    <a:pt x="236" y="286"/>
                  </a:cubicBezTo>
                  <a:cubicBezTo>
                    <a:pt x="221" y="291"/>
                    <a:pt x="204" y="294"/>
                    <a:pt x="187" y="294"/>
                  </a:cubicBezTo>
                  <a:cubicBezTo>
                    <a:pt x="177" y="294"/>
                    <a:pt x="167" y="293"/>
                    <a:pt x="158" y="291"/>
                  </a:cubicBezTo>
                  <a:cubicBezTo>
                    <a:pt x="123" y="285"/>
                    <a:pt x="115" y="250"/>
                    <a:pt x="108" y="218"/>
                  </a:cubicBezTo>
                  <a:cubicBezTo>
                    <a:pt x="100" y="197"/>
                    <a:pt x="102" y="176"/>
                    <a:pt x="111" y="157"/>
                  </a:cubicBezTo>
                  <a:cubicBezTo>
                    <a:pt x="112" y="150"/>
                    <a:pt x="115" y="146"/>
                    <a:pt x="118" y="141"/>
                  </a:cubicBezTo>
                  <a:cubicBezTo>
                    <a:pt x="124" y="141"/>
                    <a:pt x="130" y="140"/>
                    <a:pt x="136" y="137"/>
                  </a:cubicBezTo>
                  <a:cubicBezTo>
                    <a:pt x="156" y="128"/>
                    <a:pt x="175" y="108"/>
                    <a:pt x="194" y="108"/>
                  </a:cubicBezTo>
                  <a:close/>
                  <a:moveTo>
                    <a:pt x="199" y="1"/>
                  </a:moveTo>
                  <a:cubicBezTo>
                    <a:pt x="160" y="1"/>
                    <a:pt x="124" y="21"/>
                    <a:pt x="103" y="54"/>
                  </a:cubicBezTo>
                  <a:cubicBezTo>
                    <a:pt x="97" y="55"/>
                    <a:pt x="93" y="57"/>
                    <a:pt x="88" y="60"/>
                  </a:cubicBezTo>
                  <a:cubicBezTo>
                    <a:pt x="52" y="78"/>
                    <a:pt x="20" y="128"/>
                    <a:pt x="11" y="167"/>
                  </a:cubicBezTo>
                  <a:cubicBezTo>
                    <a:pt x="1" y="229"/>
                    <a:pt x="16" y="294"/>
                    <a:pt x="53" y="345"/>
                  </a:cubicBezTo>
                  <a:cubicBezTo>
                    <a:pt x="85" y="387"/>
                    <a:pt x="138" y="399"/>
                    <a:pt x="189" y="399"/>
                  </a:cubicBezTo>
                  <a:cubicBezTo>
                    <a:pt x="205" y="399"/>
                    <a:pt x="220" y="398"/>
                    <a:pt x="234" y="396"/>
                  </a:cubicBezTo>
                  <a:cubicBezTo>
                    <a:pt x="373" y="380"/>
                    <a:pt x="413" y="246"/>
                    <a:pt x="354" y="132"/>
                  </a:cubicBezTo>
                  <a:cubicBezTo>
                    <a:pt x="325" y="80"/>
                    <a:pt x="283" y="16"/>
                    <a:pt x="221" y="3"/>
                  </a:cubicBezTo>
                  <a:cubicBezTo>
                    <a:pt x="214" y="1"/>
                    <a:pt x="20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upo 6"/>
          <p:cNvGrpSpPr/>
          <p:nvPr/>
        </p:nvGrpSpPr>
        <p:grpSpPr>
          <a:xfrm>
            <a:off x="608631" y="1162178"/>
            <a:ext cx="2531832" cy="4211768"/>
            <a:chOff x="179512" y="1597429"/>
            <a:chExt cx="2531832" cy="3991811"/>
          </a:xfrm>
          <a:effectLst>
            <a:outerShdw blurRad="50800" dist="38100" dir="10800000" algn="r" rotWithShape="0">
              <a:prstClr val="black">
                <a:alpha val="40000"/>
              </a:prstClr>
            </a:outerShdw>
          </a:effectLst>
        </p:grpSpPr>
        <p:sp>
          <p:nvSpPr>
            <p:cNvPr id="126" name="Google Shape;3923;p33"/>
            <p:cNvSpPr/>
            <p:nvPr/>
          </p:nvSpPr>
          <p:spPr>
            <a:xfrm>
              <a:off x="179512" y="1597429"/>
              <a:ext cx="2531832" cy="3991811"/>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24;p33"/>
            <p:cNvSpPr/>
            <p:nvPr/>
          </p:nvSpPr>
          <p:spPr>
            <a:xfrm>
              <a:off x="179512" y="1597430"/>
              <a:ext cx="2531832" cy="814757"/>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962;p33"/>
            <p:cNvSpPr txBox="1"/>
            <p:nvPr/>
          </p:nvSpPr>
          <p:spPr>
            <a:xfrm>
              <a:off x="352233" y="4257147"/>
              <a:ext cx="2258182" cy="1075614"/>
            </a:xfrm>
            <a:prstGeom prst="rect">
              <a:avLst/>
            </a:prstGeom>
            <a:noFill/>
            <a:ln>
              <a:noFill/>
            </a:ln>
          </p:spPr>
          <p:txBody>
            <a:bodyPr spcFirstLastPara="1" wrap="square" lIns="0" tIns="6700" rIns="0" bIns="0" anchor="ctr" anchorCtr="0">
              <a:noAutofit/>
            </a:bodyPr>
            <a:lstStyle/>
            <a:p>
              <a:pPr algn="ctr"/>
              <a:r>
                <a:rPr lang="es-ES" sz="1600"/>
                <a:t>En el Ecuador más del  70% son</a:t>
              </a:r>
              <a:r>
                <a:rPr lang="x-none" sz="1600"/>
                <a:t> </a:t>
              </a:r>
              <a:r>
                <a:rPr lang="es-ES" sz="1600"/>
                <a:t>construcciones informales</a:t>
              </a:r>
              <a:r>
                <a:rPr lang="x-none" sz="1600"/>
                <a:t>.</a:t>
              </a:r>
              <a:endParaRPr lang="en-US" sz="1600"/>
            </a:p>
          </p:txBody>
        </p:sp>
        <p:sp>
          <p:nvSpPr>
            <p:cNvPr id="168" name="Google Shape;3987;p33"/>
            <p:cNvSpPr txBox="1"/>
            <p:nvPr/>
          </p:nvSpPr>
          <p:spPr>
            <a:xfrm>
              <a:off x="572800" y="1829647"/>
              <a:ext cx="1745257" cy="363737"/>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01</a:t>
              </a:r>
              <a:endParaRPr sz="2400" b="1">
                <a:solidFill>
                  <a:schemeClr val="lt1"/>
                </a:solidFill>
                <a:latin typeface="Fira Sans Extra Condensed"/>
                <a:ea typeface="Fira Sans Extra Condensed"/>
                <a:cs typeface="Fira Sans Extra Condensed"/>
                <a:sym typeface="Fira Sans Extra Condensed"/>
              </a:endParaRPr>
            </a:p>
          </p:txBody>
        </p:sp>
      </p:grpSp>
      <p:grpSp>
        <p:nvGrpSpPr>
          <p:cNvPr id="6" name="Grupo 5"/>
          <p:cNvGrpSpPr/>
          <p:nvPr/>
        </p:nvGrpSpPr>
        <p:grpSpPr>
          <a:xfrm>
            <a:off x="6213274" y="1162178"/>
            <a:ext cx="2598228" cy="4320480"/>
            <a:chOff x="2874302" y="1665788"/>
            <a:chExt cx="2349412" cy="3995460"/>
          </a:xfrm>
          <a:effectLst>
            <a:outerShdw blurRad="50800" dist="38100" dir="10800000" algn="r" rotWithShape="0">
              <a:prstClr val="black">
                <a:alpha val="40000"/>
              </a:prstClr>
            </a:outerShdw>
          </a:effectLst>
        </p:grpSpPr>
        <p:sp>
          <p:nvSpPr>
            <p:cNvPr id="124" name="Google Shape;3919;p33"/>
            <p:cNvSpPr/>
            <p:nvPr/>
          </p:nvSpPr>
          <p:spPr>
            <a:xfrm>
              <a:off x="2874302" y="1665788"/>
              <a:ext cx="2349412" cy="399546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21;p33"/>
            <p:cNvSpPr/>
            <p:nvPr/>
          </p:nvSpPr>
          <p:spPr>
            <a:xfrm>
              <a:off x="2874303" y="1665788"/>
              <a:ext cx="2349411" cy="760141"/>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85;p33"/>
            <p:cNvSpPr txBox="1"/>
            <p:nvPr/>
          </p:nvSpPr>
          <p:spPr>
            <a:xfrm>
              <a:off x="3228690" y="1874185"/>
              <a:ext cx="1572631" cy="333574"/>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03</a:t>
              </a:r>
              <a:endParaRPr sz="2400" b="1">
                <a:solidFill>
                  <a:schemeClr val="lt1"/>
                </a:solidFill>
                <a:latin typeface="Fira Sans Extra Condensed"/>
                <a:ea typeface="Fira Sans Extra Condensed"/>
                <a:cs typeface="Fira Sans Extra Condensed"/>
                <a:sym typeface="Fira Sans Extra Condensed"/>
              </a:endParaRPr>
            </a:p>
          </p:txBody>
        </p:sp>
      </p:grpSp>
      <p:pic>
        <p:nvPicPr>
          <p:cNvPr id="217" name="Picture 2" descr="CONSTRUCCIONES U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494" y="2038459"/>
            <a:ext cx="1973420" cy="92199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18" name="Picture 4" descr="NEC-SE-MP MAMPOSTERÍA ESTRUCTURAL by gpca88 - issu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009" y="2995334"/>
            <a:ext cx="1536137" cy="218703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3431453" y="1107821"/>
            <a:ext cx="2531832" cy="4320481"/>
            <a:chOff x="5945417" y="1598439"/>
            <a:chExt cx="2531832" cy="3991811"/>
          </a:xfrm>
          <a:effectLst>
            <a:outerShdw blurRad="50800" dist="38100" dir="13500000" algn="br" rotWithShape="0">
              <a:prstClr val="black">
                <a:alpha val="40000"/>
              </a:prstClr>
            </a:outerShdw>
          </a:effectLst>
        </p:grpSpPr>
        <p:sp>
          <p:nvSpPr>
            <p:cNvPr id="239" name="Google Shape;3923;p33"/>
            <p:cNvSpPr/>
            <p:nvPr/>
          </p:nvSpPr>
          <p:spPr>
            <a:xfrm>
              <a:off x="5945417" y="1598439"/>
              <a:ext cx="2531832" cy="3991811"/>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924;p33"/>
            <p:cNvSpPr/>
            <p:nvPr/>
          </p:nvSpPr>
          <p:spPr>
            <a:xfrm>
              <a:off x="5945417" y="1598440"/>
              <a:ext cx="2531832" cy="814757"/>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987;p33"/>
            <p:cNvSpPr txBox="1"/>
            <p:nvPr/>
          </p:nvSpPr>
          <p:spPr>
            <a:xfrm>
              <a:off x="6338705" y="1830657"/>
              <a:ext cx="1745257" cy="363737"/>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2400" b="1">
                  <a:solidFill>
                    <a:schemeClr val="lt1"/>
                  </a:solidFill>
                  <a:latin typeface="Fira Sans Extra Condensed"/>
                  <a:ea typeface="Fira Sans Extra Condensed"/>
                  <a:cs typeface="Fira Sans Extra Condensed"/>
                  <a:sym typeface="Fira Sans Extra Condensed"/>
                </a:rPr>
                <a:t>02</a:t>
              </a:r>
              <a:endParaRPr sz="2400" b="1">
                <a:solidFill>
                  <a:schemeClr val="lt1"/>
                </a:solidFill>
                <a:latin typeface="Fira Sans Extra Condensed"/>
                <a:ea typeface="Fira Sans Extra Condensed"/>
                <a:cs typeface="Fira Sans Extra Condensed"/>
                <a:sym typeface="Fira Sans Extra Condensed"/>
              </a:endParaRPr>
            </a:p>
          </p:txBody>
        </p:sp>
        <p:sp>
          <p:nvSpPr>
            <p:cNvPr id="247" name="Google Shape;3962;p33"/>
            <p:cNvSpPr txBox="1"/>
            <p:nvPr/>
          </p:nvSpPr>
          <p:spPr>
            <a:xfrm>
              <a:off x="6012875" y="3340317"/>
              <a:ext cx="2464373" cy="2070283"/>
            </a:xfrm>
            <a:prstGeom prst="rect">
              <a:avLst/>
            </a:prstGeom>
            <a:noFill/>
            <a:ln>
              <a:noFill/>
            </a:ln>
          </p:spPr>
          <p:txBody>
            <a:bodyPr spcFirstLastPara="1" wrap="square" lIns="0" tIns="6700" rIns="0" bIns="0" anchor="ctr" anchorCtr="0">
              <a:noAutofit/>
            </a:bodyPr>
            <a:lstStyle/>
            <a:p>
              <a:pPr algn="ctr"/>
              <a:r>
                <a:rPr lang="es-ES" sz="1600"/>
                <a:t>¿Qué es más económico para una casa de dos pisos, construir como  un sistema </a:t>
              </a:r>
              <a:r>
                <a:rPr lang="es-ES" sz="1600" err="1"/>
                <a:t>aporticado</a:t>
              </a:r>
              <a:r>
                <a:rPr lang="es-ES" sz="1600"/>
                <a:t>, una mampostería confinada o una mampostería </a:t>
              </a:r>
              <a:r>
                <a:rPr lang="x-none" sz="1600"/>
                <a:t>armada</a:t>
              </a:r>
              <a:r>
                <a:rPr lang="es-ES" sz="1600"/>
                <a:t>? </a:t>
              </a:r>
              <a:endParaRPr lang="en-US" sz="1600"/>
            </a:p>
          </p:txBody>
        </p:sp>
      </p:grpSp>
      <p:pic>
        <p:nvPicPr>
          <p:cNvPr id="3" name="Imagen 2">
            <a:extLst>
              <a:ext uri="{FF2B5EF4-FFF2-40B4-BE49-F238E27FC236}">
                <a16:creationId xmlns:a16="http://schemas.microsoft.com/office/drawing/2014/main" xmlns="" id="{18D36983-F8F4-47B1-87C4-A123B1E710A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217" b="100000" l="1489" r="97519"/>
                    </a14:imgEffect>
                  </a14:imgLayer>
                </a14:imgProps>
              </a:ext>
            </a:extLst>
          </a:blip>
          <a:stretch>
            <a:fillRect/>
          </a:stretch>
        </p:blipFill>
        <p:spPr>
          <a:xfrm>
            <a:off x="932929" y="2179552"/>
            <a:ext cx="1841889" cy="1855600"/>
          </a:xfrm>
          <a:prstGeom prst="ellipse">
            <a:avLst/>
          </a:prstGeom>
        </p:spPr>
      </p:pic>
      <p:pic>
        <p:nvPicPr>
          <p:cNvPr id="9" name="Imagen 8">
            <a:extLst>
              <a:ext uri="{FF2B5EF4-FFF2-40B4-BE49-F238E27FC236}">
                <a16:creationId xmlns:a16="http://schemas.microsoft.com/office/drawing/2014/main" xmlns="" id="{13236656-6220-4AE0-945D-1EF171547DE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474" b="100000" l="3647" r="99424"/>
                    </a14:imgEffect>
                  </a14:imgLayer>
                </a14:imgProps>
              </a:ext>
            </a:extLst>
          </a:blip>
          <a:stretch>
            <a:fillRect/>
          </a:stretch>
        </p:blipFill>
        <p:spPr>
          <a:xfrm>
            <a:off x="3848045" y="1947581"/>
            <a:ext cx="1587430" cy="1227897"/>
          </a:xfrm>
          <a:prstGeom prst="rect">
            <a:avLst/>
          </a:prstGeom>
        </p:spPr>
      </p:pic>
      <p:pic>
        <p:nvPicPr>
          <p:cNvPr id="2" name="Picture 4">
            <a:extLst>
              <a:ext uri="{FF2B5EF4-FFF2-40B4-BE49-F238E27FC236}">
                <a16:creationId xmlns:a16="http://schemas.microsoft.com/office/drawing/2014/main" xmlns="" id="{CE64096F-9F0E-4837-9719-5DC4435A53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ángulo 29">
            <a:extLst>
              <a:ext uri="{FF2B5EF4-FFF2-40B4-BE49-F238E27FC236}">
                <a16:creationId xmlns:a16="http://schemas.microsoft.com/office/drawing/2014/main" xmlns="" id="{1BFD1ACE-DB42-4A69-8988-B4F309C026FB}"/>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s-ES" b="1" u="sng"/>
              <a:t>03</a:t>
            </a:r>
            <a:endParaRPr lang="en-US" b="1" u="sng"/>
          </a:p>
        </p:txBody>
      </p:sp>
      <p:pic>
        <p:nvPicPr>
          <p:cNvPr id="29" name="Picture 4">
            <a:extLst>
              <a:ext uri="{FF2B5EF4-FFF2-40B4-BE49-F238E27FC236}">
                <a16:creationId xmlns:a16="http://schemas.microsoft.com/office/drawing/2014/main" xmlns="" id="{939D793E-EAEA-479D-98F0-5DEE439171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588" y="5958828"/>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368828"/>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8458204B-6CDF-4504-AB66-9A3A7D0E31E3}"/>
              </a:ext>
            </a:extLst>
          </p:cNvPr>
          <p:cNvPicPr/>
          <p:nvPr/>
        </p:nvPicPr>
        <p:blipFill rotWithShape="1">
          <a:blip r:embed="rId2">
            <a:extLst>
              <a:ext uri="{28A0092B-C50C-407E-A947-70E740481C1C}">
                <a14:useLocalDpi xmlns:a14="http://schemas.microsoft.com/office/drawing/2010/main" val="0"/>
              </a:ext>
            </a:extLst>
          </a:blip>
          <a:srcRect t="4491" b="51980"/>
          <a:stretch/>
        </p:blipFill>
        <p:spPr bwMode="auto">
          <a:xfrm>
            <a:off x="2006686" y="2190572"/>
            <a:ext cx="4391980" cy="3634660"/>
          </a:xfrm>
          <a:prstGeom prst="rect">
            <a:avLst/>
          </a:prstGeom>
          <a:noFill/>
          <a:ln>
            <a:noFill/>
          </a:ln>
        </p:spPr>
      </p:pic>
      <p:sp>
        <p:nvSpPr>
          <p:cNvPr id="6" name="Rectángulo 5">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7" name="Rectángulo 6"/>
          <p:cNvSpPr/>
          <p:nvPr/>
        </p:nvSpPr>
        <p:spPr>
          <a:xfrm>
            <a:off x="0" y="89700"/>
            <a:ext cx="381642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EBF2BA7C-6044-4131-AD98-F1AD29DED480}"/>
                  </a:ext>
                </a:extLst>
              </p:cNvPr>
              <p:cNvSpPr txBox="1"/>
              <p:nvPr/>
            </p:nvSpPr>
            <p:spPr>
              <a:xfrm>
                <a:off x="47981" y="751984"/>
                <a:ext cx="9170437" cy="1138773"/>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m:rPr>
                          <m:sty m:val="p"/>
                        </m:rPr>
                        <a:rPr lang="es-EC" sz="1800" i="0" dirty="0" smtClean="0">
                          <a:latin typeface="Cambria Math" panose="02040503050406030204" pitchFamily="18" charset="0"/>
                        </a:rPr>
                        <m:t>Σ</m:t>
                      </m:r>
                      <m:r>
                        <a:rPr lang="es-EC" sz="1800" i="1" dirty="0" err="1">
                          <a:latin typeface="Cambria Math" panose="02040503050406030204" pitchFamily="18" charset="0"/>
                        </a:rPr>
                        <m:t>𝑀𝑛𝑐</m:t>
                      </m:r>
                      <m:r>
                        <a:rPr lang="es-EC" sz="1800" i="1" dirty="0">
                          <a:latin typeface="Cambria Math" panose="02040503050406030204" pitchFamily="18" charset="0"/>
                        </a:rPr>
                        <m:t> ≥ (6/5)</m:t>
                      </m:r>
                      <m:r>
                        <m:rPr>
                          <m:sty m:val="p"/>
                        </m:rPr>
                        <a:rPr lang="es-EC" sz="1800" i="0" dirty="0" err="1">
                          <a:latin typeface="Cambria Math" panose="02040503050406030204" pitchFamily="18" charset="0"/>
                        </a:rPr>
                        <m:t>Σ</m:t>
                      </m:r>
                      <m:r>
                        <a:rPr lang="es-EC" sz="1800" i="1" dirty="0" err="1">
                          <a:latin typeface="Cambria Math" panose="02040503050406030204" pitchFamily="18" charset="0"/>
                        </a:rPr>
                        <m:t>𝑀𝑛𝑏</m:t>
                      </m:r>
                    </m:oMath>
                  </m:oMathPara>
                </a14:m>
                <a:endParaRPr lang="es-EC" sz="1800"/>
              </a:p>
              <a:p>
                <a:pPr algn="just"/>
                <a:r>
                  <a:rPr lang="es-EC" sz="1600"/>
                  <a:t>Para la evaluación de la expresión indicada, los momentos resistentes de las vigas deberán oponerse a los momentos resistentes de las columnas</a:t>
                </a:r>
                <a:r>
                  <a:rPr lang="es-EC" sz="1800"/>
                  <a:t>. </a:t>
                </a:r>
                <a:r>
                  <a:rPr lang="es-EC" sz="1600"/>
                  <a:t>Para que se cumpla esta revisión, todos los valores deben ser mayores a 1,20.</a:t>
                </a:r>
              </a:p>
            </p:txBody>
          </p:sp>
        </mc:Choice>
        <mc:Fallback xmlns="">
          <p:sp>
            <p:nvSpPr>
              <p:cNvPr id="10" name="CuadroTexto 9">
                <a:extLst>
                  <a:ext uri="{FF2B5EF4-FFF2-40B4-BE49-F238E27FC236}">
                    <a16:creationId xmlns:a16="http://schemas.microsoft.com/office/drawing/2014/main" id="{EBF2BA7C-6044-4131-AD98-F1AD29DED480}"/>
                  </a:ext>
                </a:extLst>
              </p:cNvPr>
              <p:cNvSpPr txBox="1">
                <a:spLocks noRot="1" noChangeAspect="1" noMove="1" noResize="1" noEditPoints="1" noAdjustHandles="1" noChangeArrowheads="1" noChangeShapeType="1" noTextEdit="1"/>
              </p:cNvSpPr>
              <p:nvPr/>
            </p:nvSpPr>
            <p:spPr>
              <a:xfrm>
                <a:off x="47981" y="751984"/>
                <a:ext cx="9170437" cy="1138773"/>
              </a:xfrm>
              <a:prstGeom prst="rect">
                <a:avLst/>
              </a:prstGeom>
              <a:blipFill>
                <a:blip r:embed="rId3"/>
                <a:stretch>
                  <a:fillRect l="-399" r="-332" b="-5882"/>
                </a:stretch>
              </a:blipFill>
            </p:spPr>
            <p:txBody>
              <a:bodyPr/>
              <a:lstStyle/>
              <a:p>
                <a:r>
                  <a:rPr lang="en-US">
                    <a:noFill/>
                  </a:rPr>
                  <a:t> </a:t>
                </a:r>
              </a:p>
            </p:txBody>
          </p:sp>
        </mc:Fallback>
      </mc:AlternateContent>
      <p:sp>
        <p:nvSpPr>
          <p:cNvPr id="11" name="CuadroTexto 10">
            <a:extLst>
              <a:ext uri="{FF2B5EF4-FFF2-40B4-BE49-F238E27FC236}">
                <a16:creationId xmlns:a16="http://schemas.microsoft.com/office/drawing/2014/main" xmlns="" id="{9D4FAC3E-F84A-44AC-BBF4-11E012662059}"/>
              </a:ext>
            </a:extLst>
          </p:cNvPr>
          <p:cNvSpPr txBox="1"/>
          <p:nvPr/>
        </p:nvSpPr>
        <p:spPr>
          <a:xfrm>
            <a:off x="0" y="452169"/>
            <a:ext cx="4371710" cy="369332"/>
          </a:xfrm>
          <a:prstGeom prst="rect">
            <a:avLst/>
          </a:prstGeom>
          <a:noFill/>
        </p:spPr>
        <p:txBody>
          <a:bodyPr wrap="none" rtlCol="0">
            <a:spAutoFit/>
          </a:bodyPr>
          <a:lstStyle/>
          <a:p>
            <a:pPr marL="285750" indent="-285750">
              <a:buFont typeface="Arial" panose="020B0604020202020204" pitchFamily="34" charset="0"/>
              <a:buChar char="•"/>
            </a:pPr>
            <a:r>
              <a:rPr lang="es-EC"/>
              <a:t>Chequeo de columna fuerte-viga débil</a:t>
            </a:r>
            <a:endParaRPr lang="en-US"/>
          </a:p>
        </p:txBody>
      </p:sp>
      <p:pic>
        <p:nvPicPr>
          <p:cNvPr id="9" name="Picture 4">
            <a:extLst>
              <a:ext uri="{FF2B5EF4-FFF2-40B4-BE49-F238E27FC236}">
                <a16:creationId xmlns:a16="http://schemas.microsoft.com/office/drawing/2014/main" xmlns="" id="{7EE1E3C7-8B5D-4DAE-8A38-2C5702F4CC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ángulo 11">
            <a:extLst>
              <a:ext uri="{FF2B5EF4-FFF2-40B4-BE49-F238E27FC236}">
                <a16:creationId xmlns:a16="http://schemas.microsoft.com/office/drawing/2014/main" xmlns="" id="{37884A60-6F1E-47FA-AB34-CD0BC8856958}"/>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30</a:t>
            </a:r>
            <a:endParaRPr lang="en-US" b="1" u="sng"/>
          </a:p>
        </p:txBody>
      </p:sp>
    </p:spTree>
    <p:extLst>
      <p:ext uri="{BB962C8B-B14F-4D97-AF65-F5344CB8AC3E}">
        <p14:creationId xmlns:p14="http://schemas.microsoft.com/office/powerpoint/2010/main" val="3748194195"/>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F07F781-9578-4B33-8AF6-754894849EC2}"/>
              </a:ext>
            </a:extLst>
          </p:cNvPr>
          <p:cNvSpPr/>
          <p:nvPr/>
        </p:nvSpPr>
        <p:spPr>
          <a:xfrm>
            <a:off x="251519" y="116632"/>
            <a:ext cx="3859281"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5" name="Rectángulo 4">
            <a:extLst>
              <a:ext uri="{FF2B5EF4-FFF2-40B4-BE49-F238E27FC236}">
                <a16:creationId xmlns:a16="http://schemas.microsoft.com/office/drawing/2014/main" xmlns="" id="{37A80EBE-86C5-4328-B82C-40CFE308BFCF}"/>
              </a:ext>
            </a:extLst>
          </p:cNvPr>
          <p:cNvSpPr/>
          <p:nvPr/>
        </p:nvSpPr>
        <p:spPr>
          <a:xfrm>
            <a:off x="384320" y="548680"/>
            <a:ext cx="380038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b="1"/>
              <a:t>4. Cimentaciones</a:t>
            </a:r>
            <a:endParaRPr lang="en-US" b="1"/>
          </a:p>
        </p:txBody>
      </p:sp>
      <p:sp>
        <p:nvSpPr>
          <p:cNvPr id="6" name="Rectángulo 5">
            <a:extLst>
              <a:ext uri="{FF2B5EF4-FFF2-40B4-BE49-F238E27FC236}">
                <a16:creationId xmlns:a16="http://schemas.microsoft.com/office/drawing/2014/main" xmlns="" id="{4F81A8BA-B9BD-40A1-AF87-2264AAB46DAF}"/>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10" name="CuadroTexto 9">
            <a:extLst>
              <a:ext uri="{FF2B5EF4-FFF2-40B4-BE49-F238E27FC236}">
                <a16:creationId xmlns:a16="http://schemas.microsoft.com/office/drawing/2014/main" xmlns="" id="{A9075DCD-51B1-44B0-A676-DDE451BC4C61}"/>
              </a:ext>
            </a:extLst>
          </p:cNvPr>
          <p:cNvSpPr txBox="1"/>
          <p:nvPr/>
        </p:nvSpPr>
        <p:spPr>
          <a:xfrm>
            <a:off x="385312" y="889517"/>
            <a:ext cx="8651184" cy="584775"/>
          </a:xfrm>
          <a:prstGeom prst="rect">
            <a:avLst/>
          </a:prstGeom>
          <a:noFill/>
        </p:spPr>
        <p:txBody>
          <a:bodyPr wrap="square">
            <a:spAutoFit/>
          </a:bodyPr>
          <a:lstStyle/>
          <a:p>
            <a:pPr algn="just"/>
            <a:r>
              <a:rPr lang="es-EC" sz="1600"/>
              <a:t>En las dos estructuras se diseñaron plintos aislados cuadrados. Se realizó chequeo de cortante, punzonamiento y diseño a flexión para cada uno de los cimientos.  </a:t>
            </a:r>
          </a:p>
        </p:txBody>
      </p:sp>
      <p:pic>
        <p:nvPicPr>
          <p:cNvPr id="18" name="Imagen 17">
            <a:extLst>
              <a:ext uri="{FF2B5EF4-FFF2-40B4-BE49-F238E27FC236}">
                <a16:creationId xmlns:a16="http://schemas.microsoft.com/office/drawing/2014/main" xmlns="" id="{F7A6E55B-61D2-438D-A76A-B54BB38F6056}"/>
              </a:ext>
            </a:extLst>
          </p:cNvPr>
          <p:cNvPicPr>
            <a:picLocks noChangeAspect="1"/>
          </p:cNvPicPr>
          <p:nvPr/>
        </p:nvPicPr>
        <p:blipFill>
          <a:blip r:embed="rId3"/>
          <a:stretch>
            <a:fillRect/>
          </a:stretch>
        </p:blipFill>
        <p:spPr>
          <a:xfrm>
            <a:off x="4305213" y="5111424"/>
            <a:ext cx="2403524" cy="970591"/>
          </a:xfrm>
          <a:prstGeom prst="rect">
            <a:avLst/>
          </a:prstGeom>
        </p:spPr>
      </p:pic>
      <p:pic>
        <p:nvPicPr>
          <p:cNvPr id="21" name="Imagen 20">
            <a:extLst>
              <a:ext uri="{FF2B5EF4-FFF2-40B4-BE49-F238E27FC236}">
                <a16:creationId xmlns:a16="http://schemas.microsoft.com/office/drawing/2014/main" xmlns="" id="{07EDBF56-5752-4CBF-8352-3DCE159CD93B}"/>
              </a:ext>
            </a:extLst>
          </p:cNvPr>
          <p:cNvPicPr>
            <a:picLocks noChangeAspect="1"/>
          </p:cNvPicPr>
          <p:nvPr/>
        </p:nvPicPr>
        <p:blipFill>
          <a:blip r:embed="rId4"/>
          <a:stretch>
            <a:fillRect/>
          </a:stretch>
        </p:blipFill>
        <p:spPr>
          <a:xfrm>
            <a:off x="97718" y="1627719"/>
            <a:ext cx="4181475" cy="781050"/>
          </a:xfrm>
          <a:prstGeom prst="rect">
            <a:avLst/>
          </a:prstGeom>
        </p:spPr>
      </p:pic>
      <p:pic>
        <p:nvPicPr>
          <p:cNvPr id="22" name="Imagen 21">
            <a:extLst>
              <a:ext uri="{FF2B5EF4-FFF2-40B4-BE49-F238E27FC236}">
                <a16:creationId xmlns:a16="http://schemas.microsoft.com/office/drawing/2014/main" xmlns="" id="{AD521B3E-C3BC-45FB-84FA-25A08BA429F7}"/>
              </a:ext>
            </a:extLst>
          </p:cNvPr>
          <p:cNvPicPr>
            <a:picLocks noChangeAspect="1"/>
          </p:cNvPicPr>
          <p:nvPr/>
        </p:nvPicPr>
        <p:blipFill>
          <a:blip r:embed="rId5"/>
          <a:stretch>
            <a:fillRect/>
          </a:stretch>
        </p:blipFill>
        <p:spPr>
          <a:xfrm>
            <a:off x="4928309" y="1627719"/>
            <a:ext cx="4181475" cy="781050"/>
          </a:xfrm>
          <a:prstGeom prst="rect">
            <a:avLst/>
          </a:prstGeom>
        </p:spPr>
      </p:pic>
      <p:pic>
        <p:nvPicPr>
          <p:cNvPr id="23" name="Imagen 22">
            <a:extLst>
              <a:ext uri="{FF2B5EF4-FFF2-40B4-BE49-F238E27FC236}">
                <a16:creationId xmlns:a16="http://schemas.microsoft.com/office/drawing/2014/main" xmlns="" id="{E0DA2AAE-029D-4230-914F-F8A66718BE08}"/>
              </a:ext>
            </a:extLst>
          </p:cNvPr>
          <p:cNvPicPr>
            <a:picLocks noChangeAspect="1"/>
          </p:cNvPicPr>
          <p:nvPr/>
        </p:nvPicPr>
        <p:blipFill>
          <a:blip r:embed="rId6"/>
          <a:stretch>
            <a:fillRect/>
          </a:stretch>
        </p:blipFill>
        <p:spPr>
          <a:xfrm>
            <a:off x="29086" y="5377933"/>
            <a:ext cx="4181475" cy="590550"/>
          </a:xfrm>
          <a:prstGeom prst="rect">
            <a:avLst/>
          </a:prstGeom>
        </p:spPr>
      </p:pic>
      <p:pic>
        <p:nvPicPr>
          <p:cNvPr id="11" name="Imagen 10">
            <a:extLst>
              <a:ext uri="{FF2B5EF4-FFF2-40B4-BE49-F238E27FC236}">
                <a16:creationId xmlns:a16="http://schemas.microsoft.com/office/drawing/2014/main" xmlns="" id="{D1AE2F5D-91A9-499D-9720-519B603F55BC}"/>
              </a:ext>
            </a:extLst>
          </p:cNvPr>
          <p:cNvPicPr>
            <a:picLocks noChangeAspect="1"/>
          </p:cNvPicPr>
          <p:nvPr/>
        </p:nvPicPr>
        <p:blipFill>
          <a:blip r:embed="rId7"/>
          <a:stretch>
            <a:fillRect/>
          </a:stretch>
        </p:blipFill>
        <p:spPr>
          <a:xfrm>
            <a:off x="2119823" y="2857575"/>
            <a:ext cx="2746774" cy="2071552"/>
          </a:xfrm>
          <a:prstGeom prst="rect">
            <a:avLst/>
          </a:prstGeom>
        </p:spPr>
      </p:pic>
      <p:pic>
        <p:nvPicPr>
          <p:cNvPr id="20" name="Imagen 19">
            <a:extLst>
              <a:ext uri="{FF2B5EF4-FFF2-40B4-BE49-F238E27FC236}">
                <a16:creationId xmlns:a16="http://schemas.microsoft.com/office/drawing/2014/main" xmlns="" id="{0EA56D0F-0636-4F4C-B79B-763F0BAF292E}"/>
              </a:ext>
            </a:extLst>
          </p:cNvPr>
          <p:cNvPicPr>
            <a:picLocks noChangeAspect="1"/>
          </p:cNvPicPr>
          <p:nvPr/>
        </p:nvPicPr>
        <p:blipFill>
          <a:blip r:embed="rId8"/>
          <a:stretch>
            <a:fillRect/>
          </a:stretch>
        </p:blipFill>
        <p:spPr>
          <a:xfrm>
            <a:off x="4928309" y="2701241"/>
            <a:ext cx="1944160" cy="2253849"/>
          </a:xfrm>
          <a:prstGeom prst="rect">
            <a:avLst/>
          </a:prstGeom>
        </p:spPr>
      </p:pic>
      <p:pic>
        <p:nvPicPr>
          <p:cNvPr id="12" name="Picture 4">
            <a:extLst>
              <a:ext uri="{FF2B5EF4-FFF2-40B4-BE49-F238E27FC236}">
                <a16:creationId xmlns:a16="http://schemas.microsoft.com/office/drawing/2014/main" xmlns="" id="{D99269CF-98C7-4C64-8A54-2A29174462D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32588" y="5958828"/>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a:extLst>
              <a:ext uri="{FF2B5EF4-FFF2-40B4-BE49-F238E27FC236}">
                <a16:creationId xmlns:a16="http://schemas.microsoft.com/office/drawing/2014/main" xmlns="" id="{230B2686-B15A-4E1E-A736-1BD6E6D06FD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31</a:t>
            </a:r>
            <a:endParaRPr lang="en-US" b="1" u="sng"/>
          </a:p>
        </p:txBody>
      </p:sp>
    </p:spTree>
    <p:extLst>
      <p:ext uri="{BB962C8B-B14F-4D97-AF65-F5344CB8AC3E}">
        <p14:creationId xmlns:p14="http://schemas.microsoft.com/office/powerpoint/2010/main" val="903847059"/>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88843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411580" y="476159"/>
            <a:ext cx="151216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x-none" b="1"/>
              <a:t>5. Escalera </a:t>
            </a:r>
            <a:endParaRPr lang="en-US" b="1"/>
          </a:p>
        </p:txBody>
      </p:sp>
      <p:sp>
        <p:nvSpPr>
          <p:cNvPr id="9" name="Rectángulo 8">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Sistema Aporticado</a:t>
            </a:r>
            <a:endParaRPr lang="en-US" b="1"/>
          </a:p>
        </p:txBody>
      </p:sp>
      <p:sp>
        <p:nvSpPr>
          <p:cNvPr id="10" name="CuadroTexto 9"/>
          <p:cNvSpPr txBox="1"/>
          <p:nvPr/>
        </p:nvSpPr>
        <p:spPr>
          <a:xfrm>
            <a:off x="5191483" y="4917754"/>
            <a:ext cx="3276538" cy="954107"/>
          </a:xfrm>
          <a:prstGeom prst="rect">
            <a:avLst/>
          </a:prstGeom>
          <a:noFill/>
        </p:spPr>
        <p:txBody>
          <a:bodyPr wrap="square" rtlCol="0">
            <a:spAutoFit/>
          </a:bodyPr>
          <a:lstStyle/>
          <a:p>
            <a:pPr marL="285750" indent="-285750" algn="just">
              <a:buFont typeface="Arial" panose="020B0604020202020204" pitchFamily="34" charset="0"/>
              <a:buChar char="•"/>
            </a:pPr>
            <a:r>
              <a:rPr lang="x-none" sz="1400"/>
              <a:t>El diseño de gradas se lo realizó de forma aislada de la estructura. </a:t>
            </a:r>
          </a:p>
          <a:p>
            <a:pPr marL="285750" indent="-285750" algn="just">
              <a:buFont typeface="Arial" panose="020B0604020202020204" pitchFamily="34" charset="0"/>
              <a:buChar char="•"/>
            </a:pPr>
            <a:r>
              <a:rPr lang="x-none" sz="1400"/>
              <a:t>La losa de descanso esta apoyada </a:t>
            </a:r>
            <a:r>
              <a:rPr lang="es-EC" sz="1400"/>
              <a:t>en dos columnas</a:t>
            </a:r>
            <a:endParaRPr lang="en-US" sz="1400"/>
          </a:p>
        </p:txBody>
      </p:sp>
      <p:graphicFrame>
        <p:nvGraphicFramePr>
          <p:cNvPr id="11" name="Tabla 10"/>
          <p:cNvGraphicFramePr>
            <a:graphicFrameLocks noGrp="1"/>
          </p:cNvGraphicFramePr>
          <p:nvPr>
            <p:extLst>
              <p:ext uri="{D42A27DB-BD31-4B8C-83A1-F6EECF244321}">
                <p14:modId xmlns:p14="http://schemas.microsoft.com/office/powerpoint/2010/main" val="1906132719"/>
              </p:ext>
            </p:extLst>
          </p:nvPr>
        </p:nvGraphicFramePr>
        <p:xfrm>
          <a:off x="62598" y="4098405"/>
          <a:ext cx="4949843" cy="1915800"/>
        </p:xfrm>
        <a:graphic>
          <a:graphicData uri="http://schemas.openxmlformats.org/drawingml/2006/table">
            <a:tbl>
              <a:tblPr>
                <a:tableStyleId>{0E3FDE45-AF77-4B5C-9715-49D594BDF05E}</a:tableStyleId>
              </a:tblPr>
              <a:tblGrid>
                <a:gridCol w="1988521">
                  <a:extLst>
                    <a:ext uri="{9D8B030D-6E8A-4147-A177-3AD203B41FA5}">
                      <a16:colId xmlns:a16="http://schemas.microsoft.com/office/drawing/2014/main" xmlns="" val="949895707"/>
                    </a:ext>
                  </a:extLst>
                </a:gridCol>
                <a:gridCol w="1487814">
                  <a:extLst>
                    <a:ext uri="{9D8B030D-6E8A-4147-A177-3AD203B41FA5}">
                      <a16:colId xmlns:a16="http://schemas.microsoft.com/office/drawing/2014/main" xmlns="" val="4021787560"/>
                    </a:ext>
                  </a:extLst>
                </a:gridCol>
                <a:gridCol w="1473508">
                  <a:extLst>
                    <a:ext uri="{9D8B030D-6E8A-4147-A177-3AD203B41FA5}">
                      <a16:colId xmlns:a16="http://schemas.microsoft.com/office/drawing/2014/main" xmlns="" val="104233121"/>
                    </a:ext>
                  </a:extLst>
                </a:gridCol>
              </a:tblGrid>
              <a:tr h="187103">
                <a:tc>
                  <a:txBody>
                    <a:bodyPr/>
                    <a:lstStyle/>
                    <a:p>
                      <a:pPr algn="ctr" fontAlgn="b"/>
                      <a:r>
                        <a:rPr lang="es-EC" sz="1100" b="1" u="none" strike="noStrike" noProof="0">
                          <a:effectLst/>
                        </a:rPr>
                        <a:t>Elemento</a:t>
                      </a:r>
                      <a:endParaRPr lang="es-EC" sz="1100" b="1" i="0" u="none" strike="noStrike" noProof="0">
                        <a:solidFill>
                          <a:srgbClr val="000000"/>
                        </a:solidFill>
                        <a:effectLst/>
                        <a:latin typeface="Calibri" panose="020F0502020204030204" pitchFamily="34" charset="0"/>
                      </a:endParaRPr>
                    </a:p>
                  </a:txBody>
                  <a:tcPr marL="0" marR="0" marT="0" marB="0" anchor="b"/>
                </a:tc>
                <a:tc>
                  <a:txBody>
                    <a:bodyPr/>
                    <a:lstStyle/>
                    <a:p>
                      <a:pPr algn="ctr" fontAlgn="b"/>
                      <a:r>
                        <a:rPr lang="es-EC" sz="1100" b="1" u="none" strike="noStrike" noProof="0">
                          <a:effectLst/>
                        </a:rPr>
                        <a:t>Estructura Regular </a:t>
                      </a:r>
                      <a:endParaRPr lang="es-EC" sz="1100" b="1" i="0" u="none" strike="noStrike" noProof="0">
                        <a:solidFill>
                          <a:srgbClr val="000000"/>
                        </a:solidFill>
                        <a:effectLst/>
                        <a:latin typeface="Calibri" panose="020F0502020204030204" pitchFamily="34" charset="0"/>
                      </a:endParaRPr>
                    </a:p>
                  </a:txBody>
                  <a:tcPr marL="0" marR="0" marT="0" marB="0" anchor="b"/>
                </a:tc>
                <a:tc>
                  <a:txBody>
                    <a:bodyPr/>
                    <a:lstStyle/>
                    <a:p>
                      <a:pPr algn="ctr" fontAlgn="b"/>
                      <a:r>
                        <a:rPr lang="es-EC" sz="1100" b="1" u="none" strike="noStrike" noProof="0">
                          <a:effectLst/>
                        </a:rPr>
                        <a:t>Estructura Irregular</a:t>
                      </a:r>
                      <a:endParaRPr lang="es-EC" sz="1100" b="1" i="0" u="none" strike="noStrike" noProof="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850608402"/>
                  </a:ext>
                </a:extLst>
              </a:tr>
              <a:tr h="187103">
                <a:tc>
                  <a:txBody>
                    <a:bodyPr/>
                    <a:lstStyle/>
                    <a:p>
                      <a:pPr algn="ctr" fontAlgn="ctr"/>
                      <a:r>
                        <a:rPr lang="es-EC" sz="1100" u="none" strike="noStrike" noProof="0">
                          <a:effectLst/>
                        </a:rPr>
                        <a:t>Dimensión de huella impuesta</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30 cm</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28 cm</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504816086"/>
                  </a:ext>
                </a:extLst>
              </a:tr>
              <a:tr h="187103">
                <a:tc>
                  <a:txBody>
                    <a:bodyPr/>
                    <a:lstStyle/>
                    <a:p>
                      <a:pPr algn="ctr" fontAlgn="ctr"/>
                      <a:r>
                        <a:rPr lang="es-EC" sz="1100" u="none" strike="noStrike" noProof="0">
                          <a:effectLst/>
                        </a:rPr>
                        <a:t>Dimensión de contrahuella</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18 cm</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18 cm</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67302912"/>
                  </a:ext>
                </a:extLst>
              </a:tr>
              <a:tr h="231873">
                <a:tc>
                  <a:txBody>
                    <a:bodyPr/>
                    <a:lstStyle/>
                    <a:p>
                      <a:pPr algn="ctr" fontAlgn="ctr"/>
                      <a:r>
                        <a:rPr lang="es-EC" sz="1100" u="none" strike="noStrike" noProof="0">
                          <a:effectLst/>
                        </a:rPr>
                        <a:t>Espesor de losa de grada</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15 cm </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15 cm</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514076317"/>
                  </a:ext>
                </a:extLst>
              </a:tr>
              <a:tr h="187103">
                <a:tc>
                  <a:txBody>
                    <a:bodyPr/>
                    <a:lstStyle/>
                    <a:p>
                      <a:pPr algn="ctr" fontAlgn="ctr"/>
                      <a:r>
                        <a:rPr lang="es-EC" sz="1100" u="none" strike="noStrike" noProof="0">
                          <a:effectLst/>
                        </a:rPr>
                        <a:t>Armadura superior e inferior</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7 Ø 10 mm</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8 Ø 10 mm</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8264663"/>
                  </a:ext>
                </a:extLst>
              </a:tr>
              <a:tr h="187103">
                <a:tc>
                  <a:txBody>
                    <a:bodyPr/>
                    <a:lstStyle/>
                    <a:p>
                      <a:pPr algn="ctr" fontAlgn="ctr"/>
                      <a:r>
                        <a:rPr lang="es-EC" sz="1100" u="none" strike="noStrike" noProof="0">
                          <a:effectLst/>
                        </a:rPr>
                        <a:t>Armadura por temperatura</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1 Ø 8 mm@ 20cm </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1 Ø 8 mm@ 20cm </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713429387"/>
                  </a:ext>
                </a:extLst>
              </a:tr>
              <a:tr h="374206">
                <a:tc>
                  <a:txBody>
                    <a:bodyPr/>
                    <a:lstStyle/>
                    <a:p>
                      <a:pPr algn="ctr" fontAlgn="ctr"/>
                      <a:r>
                        <a:rPr lang="es-EC" sz="1100" u="none" strike="noStrike" noProof="0">
                          <a:effectLst/>
                        </a:rPr>
                        <a:t>Armado de  viga</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4 Ø 12 mm </a:t>
                      </a:r>
                      <a:br>
                        <a:rPr lang="es-EC" sz="1100" u="none" strike="noStrike" noProof="0">
                          <a:effectLst/>
                        </a:rPr>
                      </a:br>
                      <a:r>
                        <a:rPr lang="es-EC" sz="1100" u="none" strike="noStrike" noProof="0">
                          <a:effectLst/>
                        </a:rPr>
                        <a:t>1 E 8mm @ 10 cm</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4 Ø 12 mm </a:t>
                      </a:r>
                      <a:br>
                        <a:rPr lang="es-EC" sz="1100" u="none" strike="noStrike" noProof="0">
                          <a:effectLst/>
                        </a:rPr>
                      </a:br>
                      <a:r>
                        <a:rPr lang="es-EC" sz="1100" u="none" strike="noStrike" noProof="0">
                          <a:effectLst/>
                        </a:rPr>
                        <a:t>1 E 8mm @ 10 cm</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819038860"/>
                  </a:ext>
                </a:extLst>
              </a:tr>
              <a:tr h="374206">
                <a:tc>
                  <a:txBody>
                    <a:bodyPr/>
                    <a:lstStyle/>
                    <a:p>
                      <a:pPr algn="ctr" fontAlgn="ctr"/>
                      <a:r>
                        <a:rPr lang="es-EC" sz="1100" u="none" strike="noStrike" noProof="0">
                          <a:effectLst/>
                        </a:rPr>
                        <a:t>Armado de la columna</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4 Ø 12 mm </a:t>
                      </a:r>
                      <a:br>
                        <a:rPr lang="es-EC" sz="1100" u="none" strike="noStrike" noProof="0">
                          <a:effectLst/>
                        </a:rPr>
                      </a:br>
                      <a:r>
                        <a:rPr lang="es-EC" sz="1100" u="none" strike="noStrike" noProof="0">
                          <a:effectLst/>
                        </a:rPr>
                        <a:t>1 E 8mm @ 10 cm</a:t>
                      </a:r>
                      <a:endParaRPr lang="es-EC" sz="1100" b="0" i="0" u="none" strike="noStrike" noProof="0">
                        <a:solidFill>
                          <a:srgbClr val="000000"/>
                        </a:solidFill>
                        <a:effectLst/>
                        <a:latin typeface="Calibri" panose="020F0502020204030204" pitchFamily="34" charset="0"/>
                      </a:endParaRPr>
                    </a:p>
                  </a:txBody>
                  <a:tcPr marL="0" marR="0" marT="0" marB="0" anchor="ctr"/>
                </a:tc>
                <a:tc>
                  <a:txBody>
                    <a:bodyPr/>
                    <a:lstStyle/>
                    <a:p>
                      <a:pPr algn="ctr" fontAlgn="ctr"/>
                      <a:r>
                        <a:rPr lang="es-EC" sz="1100" u="none" strike="noStrike" noProof="0">
                          <a:effectLst/>
                        </a:rPr>
                        <a:t>4 Ø 12 mm </a:t>
                      </a:r>
                      <a:br>
                        <a:rPr lang="es-EC" sz="1100" u="none" strike="noStrike" noProof="0">
                          <a:effectLst/>
                        </a:rPr>
                      </a:br>
                      <a:r>
                        <a:rPr lang="es-EC" sz="1100" u="none" strike="noStrike" noProof="0">
                          <a:effectLst/>
                        </a:rPr>
                        <a:t>1 E 8mm @ 10 cm</a:t>
                      </a:r>
                      <a:endParaRPr lang="es-EC" sz="1100" b="0" i="0" u="none" strike="noStrike" noProof="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2698741046"/>
                  </a:ext>
                </a:extLst>
              </a:tr>
            </a:tbl>
          </a:graphicData>
        </a:graphic>
      </p:graphicFrame>
      <p:pic>
        <p:nvPicPr>
          <p:cNvPr id="14" name="Imagen 13"/>
          <p:cNvPicPr>
            <a:picLocks noChangeAspect="1"/>
          </p:cNvPicPr>
          <p:nvPr/>
        </p:nvPicPr>
        <p:blipFill rotWithShape="1">
          <a:blip r:embed="rId3"/>
          <a:srcRect l="43341"/>
          <a:stretch/>
        </p:blipFill>
        <p:spPr>
          <a:xfrm>
            <a:off x="4661806" y="987216"/>
            <a:ext cx="2494256" cy="2349387"/>
          </a:xfrm>
          <a:prstGeom prst="rect">
            <a:avLst/>
          </a:prstGeom>
        </p:spPr>
      </p:pic>
      <p:pic>
        <p:nvPicPr>
          <p:cNvPr id="6" name="Imagen 5">
            <a:extLst>
              <a:ext uri="{FF2B5EF4-FFF2-40B4-BE49-F238E27FC236}">
                <a16:creationId xmlns:a16="http://schemas.microsoft.com/office/drawing/2014/main" xmlns="" id="{B8DD7860-31C8-4F18-9F8C-4657436207BD}"/>
              </a:ext>
            </a:extLst>
          </p:cNvPr>
          <p:cNvPicPr>
            <a:picLocks noChangeAspect="1"/>
          </p:cNvPicPr>
          <p:nvPr/>
        </p:nvPicPr>
        <p:blipFill>
          <a:blip r:embed="rId4"/>
          <a:stretch>
            <a:fillRect/>
          </a:stretch>
        </p:blipFill>
        <p:spPr>
          <a:xfrm>
            <a:off x="7156062" y="1377786"/>
            <a:ext cx="1860662" cy="2013255"/>
          </a:xfrm>
          <a:prstGeom prst="rect">
            <a:avLst/>
          </a:prstGeom>
        </p:spPr>
      </p:pic>
      <p:pic>
        <p:nvPicPr>
          <p:cNvPr id="12" name="Imagen 11">
            <a:extLst>
              <a:ext uri="{FF2B5EF4-FFF2-40B4-BE49-F238E27FC236}">
                <a16:creationId xmlns:a16="http://schemas.microsoft.com/office/drawing/2014/main" xmlns="" id="{65B1B52C-927C-46D3-B730-657BF2C31054}"/>
              </a:ext>
            </a:extLst>
          </p:cNvPr>
          <p:cNvPicPr>
            <a:picLocks noChangeAspect="1"/>
          </p:cNvPicPr>
          <p:nvPr/>
        </p:nvPicPr>
        <p:blipFill>
          <a:blip r:embed="rId5"/>
          <a:stretch>
            <a:fillRect/>
          </a:stretch>
        </p:blipFill>
        <p:spPr>
          <a:xfrm>
            <a:off x="252696" y="987216"/>
            <a:ext cx="4330154" cy="2580418"/>
          </a:xfrm>
          <a:prstGeom prst="rect">
            <a:avLst/>
          </a:prstGeom>
        </p:spPr>
      </p:pic>
      <p:sp>
        <p:nvSpPr>
          <p:cNvPr id="17" name="CuadroTexto 16">
            <a:extLst>
              <a:ext uri="{FF2B5EF4-FFF2-40B4-BE49-F238E27FC236}">
                <a16:creationId xmlns:a16="http://schemas.microsoft.com/office/drawing/2014/main" xmlns="" id="{9D39B22C-C9CA-4BC5-9452-1BEAAF36FA9E}"/>
              </a:ext>
            </a:extLst>
          </p:cNvPr>
          <p:cNvSpPr txBox="1"/>
          <p:nvPr/>
        </p:nvSpPr>
        <p:spPr>
          <a:xfrm>
            <a:off x="251520" y="3433787"/>
            <a:ext cx="4572000" cy="338554"/>
          </a:xfrm>
          <a:prstGeom prst="rect">
            <a:avLst/>
          </a:prstGeom>
          <a:noFill/>
        </p:spPr>
        <p:txBody>
          <a:bodyPr wrap="square">
            <a:spAutoFit/>
          </a:bodyPr>
          <a:lstStyle/>
          <a:p>
            <a:pPr algn="ctr" fontAlgn="b"/>
            <a:r>
              <a:rPr lang="es-EC" sz="1600" i="1" u="none" strike="noStrike" noProof="0">
                <a:effectLst/>
              </a:rPr>
              <a:t>Estructura Regular </a:t>
            </a:r>
            <a:endParaRPr lang="es-EC" sz="1600" i="1" u="none" strike="noStrike" noProof="0">
              <a:solidFill>
                <a:srgbClr val="000000"/>
              </a:solidFill>
              <a:effectLst/>
              <a:latin typeface="Calibri" panose="020F0502020204030204" pitchFamily="34" charset="0"/>
            </a:endParaRPr>
          </a:p>
        </p:txBody>
      </p:sp>
      <p:sp>
        <p:nvSpPr>
          <p:cNvPr id="18" name="CuadroTexto 17">
            <a:extLst>
              <a:ext uri="{FF2B5EF4-FFF2-40B4-BE49-F238E27FC236}">
                <a16:creationId xmlns:a16="http://schemas.microsoft.com/office/drawing/2014/main" xmlns="" id="{9F4E2659-882C-4B19-9AC5-A550CAA3D0B4}"/>
              </a:ext>
            </a:extLst>
          </p:cNvPr>
          <p:cNvSpPr txBox="1"/>
          <p:nvPr/>
        </p:nvSpPr>
        <p:spPr>
          <a:xfrm>
            <a:off x="4319304" y="3415612"/>
            <a:ext cx="4572000" cy="338554"/>
          </a:xfrm>
          <a:prstGeom prst="rect">
            <a:avLst/>
          </a:prstGeom>
          <a:noFill/>
        </p:spPr>
        <p:txBody>
          <a:bodyPr wrap="square">
            <a:spAutoFit/>
          </a:bodyPr>
          <a:lstStyle/>
          <a:p>
            <a:pPr algn="ctr" fontAlgn="b"/>
            <a:r>
              <a:rPr lang="es-EC" sz="1600" i="1" u="none" strike="noStrike" noProof="0">
                <a:effectLst/>
              </a:rPr>
              <a:t>Estructura Irregular</a:t>
            </a:r>
            <a:endParaRPr lang="es-EC" sz="1600" i="1" u="none" strike="noStrike" noProof="0">
              <a:solidFill>
                <a:srgbClr val="000000"/>
              </a:solidFill>
              <a:effectLst/>
              <a:latin typeface="Calibri" panose="020F0502020204030204" pitchFamily="34" charset="0"/>
            </a:endParaRP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7655281E-20CB-4F72-9A82-4877823ED96C}"/>
                  </a:ext>
                </a:extLst>
              </p:cNvPr>
              <p:cNvSpPr txBox="1"/>
              <p:nvPr/>
            </p:nvSpPr>
            <p:spPr>
              <a:xfrm>
                <a:off x="5205047" y="4323809"/>
                <a:ext cx="3938953" cy="50135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64 </m:t>
                      </m:r>
                      <m:r>
                        <a:rPr lang="es-EC" b="0" i="1" smtClean="0">
                          <a:latin typeface="Cambria Math" panose="02040503050406030204" pitchFamily="18" charset="0"/>
                        </a:rPr>
                        <m:t>𝑐𝑚</m:t>
                      </m:r>
                      <m:r>
                        <a:rPr lang="es-EC" b="0" i="1" smtClean="0">
                          <a:latin typeface="Cambria Math" panose="02040503050406030204" pitchFamily="18" charset="0"/>
                        </a:rPr>
                        <m:t>=</m:t>
                      </m:r>
                      <m:r>
                        <a:rPr lang="es-EC" b="0" i="1" smtClean="0">
                          <a:latin typeface="Cambria Math" panose="02040503050406030204" pitchFamily="18" charset="0"/>
                        </a:rPr>
                        <m:t>h𝑢𝑒𝑙𝑙𝑎</m:t>
                      </m:r>
                      <m:r>
                        <a:rPr lang="es-EC" b="0" i="1" smtClean="0">
                          <a:latin typeface="Cambria Math" panose="02040503050406030204" pitchFamily="18" charset="0"/>
                        </a:rPr>
                        <m:t>+2∗</m:t>
                      </m:r>
                      <m:r>
                        <a:rPr lang="es-EC" b="0" i="1" smtClean="0">
                          <a:latin typeface="Cambria Math" panose="02040503050406030204" pitchFamily="18" charset="0"/>
                        </a:rPr>
                        <m:t>𝑐𝑜𝑛𝑡𝑟𝑎h𝑢𝑒𝑙𝑙𝑎</m:t>
                      </m:r>
                      <m:f>
                        <m:fPr>
                          <m:ctrlPr>
                            <a:rPr lang="es-EC" b="0" i="1" smtClean="0">
                              <a:latin typeface="Cambria Math" panose="02040503050406030204" pitchFamily="18" charset="0"/>
                            </a:rPr>
                          </m:ctrlPr>
                        </m:fPr>
                        <m:num>
                          <m:r>
                            <a:rPr lang="es-EC" b="0" i="1" smtClean="0">
                              <a:latin typeface="Cambria Math" panose="02040503050406030204" pitchFamily="18" charset="0"/>
                            </a:rPr>
                            <m:t>+</m:t>
                          </m:r>
                        </m:num>
                        <m:den>
                          <m:r>
                            <a:rPr lang="es-EC" b="0" i="1" smtClean="0">
                              <a:latin typeface="Cambria Math" panose="02040503050406030204" pitchFamily="18" charset="0"/>
                            </a:rPr>
                            <m:t>−</m:t>
                          </m:r>
                        </m:den>
                      </m:f>
                      <m:r>
                        <a:rPr lang="es-EC" b="0" i="1" smtClean="0">
                          <a:latin typeface="Cambria Math" panose="02040503050406030204" pitchFamily="18" charset="0"/>
                        </a:rPr>
                        <m:t>1</m:t>
                      </m:r>
                    </m:oMath>
                  </m:oMathPara>
                </a14:m>
                <a:endParaRPr lang="es-EC"/>
              </a:p>
            </p:txBody>
          </p:sp>
        </mc:Choice>
        <mc:Fallback xmlns="">
          <p:sp>
            <p:nvSpPr>
              <p:cNvPr id="16" name="CuadroTexto 15">
                <a:extLst>
                  <a:ext uri="{FF2B5EF4-FFF2-40B4-BE49-F238E27FC236}">
                    <a16:creationId xmlns:a16="http://schemas.microsoft.com/office/drawing/2014/main" id="{7655281E-20CB-4F72-9A82-4877823ED96C}"/>
                  </a:ext>
                </a:extLst>
              </p:cNvPr>
              <p:cNvSpPr txBox="1">
                <a:spLocks noRot="1" noChangeAspect="1" noMove="1" noResize="1" noEditPoints="1" noAdjustHandles="1" noChangeArrowheads="1" noChangeShapeType="1" noTextEdit="1"/>
              </p:cNvSpPr>
              <p:nvPr/>
            </p:nvSpPr>
            <p:spPr>
              <a:xfrm>
                <a:off x="5205047" y="4323809"/>
                <a:ext cx="3938953" cy="501356"/>
              </a:xfrm>
              <a:prstGeom prst="rect">
                <a:avLst/>
              </a:prstGeom>
              <a:blipFill>
                <a:blip r:embed="rId6"/>
                <a:stretch>
                  <a:fillRect/>
                </a:stretch>
              </a:blipFill>
            </p:spPr>
            <p:txBody>
              <a:bodyPr/>
              <a:lstStyle/>
              <a:p>
                <a:r>
                  <a:rPr lang="en-US">
                    <a:noFill/>
                  </a:rPr>
                  <a:t> </a:t>
                </a:r>
              </a:p>
            </p:txBody>
          </p:sp>
        </mc:Fallback>
      </mc:AlternateContent>
      <p:sp>
        <p:nvSpPr>
          <p:cNvPr id="19" name="Rectángulo 18">
            <a:extLst>
              <a:ext uri="{FF2B5EF4-FFF2-40B4-BE49-F238E27FC236}">
                <a16:creationId xmlns:a16="http://schemas.microsoft.com/office/drawing/2014/main" xmlns="" id="{1541C475-CD73-4F7D-8E51-4548A53F8B77}"/>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32</a:t>
            </a:r>
            <a:endParaRPr lang="en-US" b="1" u="sng"/>
          </a:p>
        </p:txBody>
      </p:sp>
    </p:spTree>
    <p:extLst>
      <p:ext uri="{BB962C8B-B14F-4D97-AF65-F5344CB8AC3E}">
        <p14:creationId xmlns:p14="http://schemas.microsoft.com/office/powerpoint/2010/main" val="2827854849"/>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402378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1614087" y="2109453"/>
            <a:ext cx="5915825" cy="263909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6600" b="1"/>
              <a:t>Mampostería</a:t>
            </a:r>
            <a:r>
              <a:rPr lang="x-none" sz="6600" b="1"/>
              <a:t> </a:t>
            </a:r>
            <a:r>
              <a:rPr lang="es-ES" sz="6600" b="1"/>
              <a:t>Confinada</a:t>
            </a:r>
            <a:endParaRPr lang="en-US" sz="6600" b="1"/>
          </a:p>
        </p:txBody>
      </p:sp>
      <p:sp>
        <p:nvSpPr>
          <p:cNvPr id="5" name="Rectángulo 4">
            <a:extLst>
              <a:ext uri="{FF2B5EF4-FFF2-40B4-BE49-F238E27FC236}">
                <a16:creationId xmlns:a16="http://schemas.microsoft.com/office/drawing/2014/main" xmlns="" id="{6B4EA6C5-D3C2-421B-8CD1-5DB44ECB181B}"/>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33</a:t>
            </a:r>
            <a:endParaRPr lang="en-US" b="1" u="sng"/>
          </a:p>
        </p:txBody>
      </p:sp>
    </p:spTree>
    <p:extLst>
      <p:ext uri="{BB962C8B-B14F-4D97-AF65-F5344CB8AC3E}">
        <p14:creationId xmlns:p14="http://schemas.microsoft.com/office/powerpoint/2010/main" val="642645600"/>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a:t>
            </a:r>
            <a:r>
              <a:rPr lang="es-EC" b="1" u="sng"/>
              <a:t> </a:t>
            </a:r>
            <a:r>
              <a:rPr lang="x-none" b="1" u="sng"/>
              <a:t> </a:t>
            </a:r>
            <a:endParaRPr lang="en-US" b="1" u="sng"/>
          </a:p>
        </p:txBody>
      </p:sp>
      <p:sp>
        <p:nvSpPr>
          <p:cNvPr id="6" name="Rectángulo 5">
            <a:extLst>
              <a:ext uri="{FF2B5EF4-FFF2-40B4-BE49-F238E27FC236}">
                <a16:creationId xmlns:a16="http://schemas.microsoft.com/office/drawing/2014/main" xmlns="" id="{169FD177-D8E3-4F1A-AD26-AA0FF5A85B60}"/>
              </a:ext>
            </a:extLst>
          </p:cNvPr>
          <p:cNvSpPr/>
          <p:nvPr/>
        </p:nvSpPr>
        <p:spPr>
          <a:xfrm>
            <a:off x="-108520" y="620688"/>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a:t>1. Diseño de muros</a:t>
            </a:r>
            <a:endParaRPr lang="en-US" b="1"/>
          </a:p>
        </p:txBody>
      </p:sp>
      <p:sp>
        <p:nvSpPr>
          <p:cNvPr id="7" name="Rectángulo 6">
            <a:extLst>
              <a:ext uri="{FF2B5EF4-FFF2-40B4-BE49-F238E27FC236}">
                <a16:creationId xmlns:a16="http://schemas.microsoft.com/office/drawing/2014/main" xmlns="" id="{1399B50A-9B20-4DD6-93DB-7E37D37C35AB}"/>
              </a:ext>
            </a:extLst>
          </p:cNvPr>
          <p:cNvSpPr/>
          <p:nvPr/>
        </p:nvSpPr>
        <p:spPr>
          <a:xfrm>
            <a:off x="6259556" y="1808820"/>
            <a:ext cx="2952328" cy="324036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342900" indent="-342900">
              <a:lnSpc>
                <a:spcPct val="150000"/>
              </a:lnSpc>
              <a:buFont typeface="+mj-lt"/>
              <a:buAutoNum type="alphaLcParenR"/>
            </a:pPr>
            <a:r>
              <a:rPr lang="en-US" sz="1600" i="1"/>
              <a:t>Resistencia a la </a:t>
            </a:r>
            <a:r>
              <a:rPr lang="es-EC" sz="1600" i="1"/>
              <a:t>compresión</a:t>
            </a:r>
          </a:p>
          <a:p>
            <a:pPr marL="342900" indent="-342900">
              <a:lnSpc>
                <a:spcPct val="150000"/>
              </a:lnSpc>
              <a:buFont typeface="+mj-lt"/>
              <a:buAutoNum type="alphaLcParenR"/>
            </a:pPr>
            <a:r>
              <a:rPr lang="en-US" sz="1600" i="1"/>
              <a:t>Resistencia a cargas </a:t>
            </a:r>
            <a:r>
              <a:rPr lang="es-EC" sz="1600" i="1"/>
              <a:t>laterales</a:t>
            </a:r>
          </a:p>
          <a:p>
            <a:pPr marL="342900" indent="-342900">
              <a:lnSpc>
                <a:spcPct val="150000"/>
              </a:lnSpc>
              <a:buFont typeface="+mj-lt"/>
              <a:buAutoNum type="alphaLcParenR"/>
            </a:pPr>
            <a:r>
              <a:rPr lang="en-US" sz="1600" i="1"/>
              <a:t>Resistencia a </a:t>
            </a:r>
            <a:r>
              <a:rPr lang="es-EC" sz="1600" i="1"/>
              <a:t>flexo-compresión</a:t>
            </a:r>
          </a:p>
          <a:p>
            <a:pPr marL="342900" indent="-342900" algn="ctr">
              <a:buFont typeface="+mj-lt"/>
              <a:buAutoNum type="alphaLcParenR"/>
            </a:pPr>
            <a:endParaRPr lang="en-US" i="1"/>
          </a:p>
        </p:txBody>
      </p:sp>
      <p:sp>
        <p:nvSpPr>
          <p:cNvPr id="8" name="Rectángulo 7">
            <a:extLst>
              <a:ext uri="{FF2B5EF4-FFF2-40B4-BE49-F238E27FC236}">
                <a16:creationId xmlns:a16="http://schemas.microsoft.com/office/drawing/2014/main" xmlns="" id="{248C3CAB-F751-4E8E-B749-D3AF75748DE7}"/>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pic>
        <p:nvPicPr>
          <p:cNvPr id="14" name="Imagen 13">
            <a:extLst>
              <a:ext uri="{FF2B5EF4-FFF2-40B4-BE49-F238E27FC236}">
                <a16:creationId xmlns:a16="http://schemas.microsoft.com/office/drawing/2014/main" xmlns="" id="{0E9B61CF-99C6-4B86-A780-58809604C41F}"/>
              </a:ext>
            </a:extLst>
          </p:cNvPr>
          <p:cNvPicPr>
            <a:picLocks noChangeAspect="1"/>
          </p:cNvPicPr>
          <p:nvPr/>
        </p:nvPicPr>
        <p:blipFill>
          <a:blip r:embed="rId3"/>
          <a:stretch>
            <a:fillRect/>
          </a:stretch>
        </p:blipFill>
        <p:spPr>
          <a:xfrm>
            <a:off x="251520" y="1568046"/>
            <a:ext cx="5896503" cy="3721907"/>
          </a:xfrm>
          <a:prstGeom prst="rect">
            <a:avLst/>
          </a:prstGeom>
        </p:spPr>
      </p:pic>
      <p:sp>
        <p:nvSpPr>
          <p:cNvPr id="9" name="Rectángulo 8">
            <a:extLst>
              <a:ext uri="{FF2B5EF4-FFF2-40B4-BE49-F238E27FC236}">
                <a16:creationId xmlns:a16="http://schemas.microsoft.com/office/drawing/2014/main" xmlns="" id="{89BEBD60-0A5E-448D-B33F-C80E8C1DE63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34</a:t>
            </a:r>
            <a:endParaRPr lang="en-US" b="1" u="sng"/>
          </a:p>
        </p:txBody>
      </p:sp>
    </p:spTree>
    <p:extLst>
      <p:ext uri="{BB962C8B-B14F-4D97-AF65-F5344CB8AC3E}">
        <p14:creationId xmlns:p14="http://schemas.microsoft.com/office/powerpoint/2010/main" val="546683149"/>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a:t>
            </a:r>
            <a:r>
              <a:rPr lang="es-EC" b="1" u="sng"/>
              <a:t> </a:t>
            </a:r>
            <a:r>
              <a:rPr lang="x-none" b="1" u="sng"/>
              <a:t> </a:t>
            </a:r>
            <a:endParaRPr lang="en-US" b="1" u="sng"/>
          </a:p>
        </p:txBody>
      </p:sp>
      <p:sp>
        <p:nvSpPr>
          <p:cNvPr id="6" name="Rectángulo 5">
            <a:extLst>
              <a:ext uri="{FF2B5EF4-FFF2-40B4-BE49-F238E27FC236}">
                <a16:creationId xmlns:a16="http://schemas.microsoft.com/office/drawing/2014/main" xmlns="" id="{169FD177-D8E3-4F1A-AD26-AA0FF5A85B60}"/>
              </a:ext>
            </a:extLst>
          </p:cNvPr>
          <p:cNvSpPr/>
          <p:nvPr/>
        </p:nvSpPr>
        <p:spPr>
          <a:xfrm>
            <a:off x="-108520" y="620688"/>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a:t>1. Diseño de muros</a:t>
            </a:r>
            <a:endParaRPr lang="en-US" b="1"/>
          </a:p>
        </p:txBody>
      </p:sp>
      <p:sp>
        <p:nvSpPr>
          <p:cNvPr id="8" name="Rectángulo 7">
            <a:extLst>
              <a:ext uri="{FF2B5EF4-FFF2-40B4-BE49-F238E27FC236}">
                <a16:creationId xmlns:a16="http://schemas.microsoft.com/office/drawing/2014/main" xmlns="" id="{248C3CAB-F751-4E8E-B749-D3AF75748DE7}"/>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pic>
        <p:nvPicPr>
          <p:cNvPr id="4" name="Imagen 3">
            <a:extLst>
              <a:ext uri="{FF2B5EF4-FFF2-40B4-BE49-F238E27FC236}">
                <a16:creationId xmlns:a16="http://schemas.microsoft.com/office/drawing/2014/main" xmlns="" id="{66EA65A6-A7C2-4607-A33E-E7581F8BCD1C}"/>
              </a:ext>
            </a:extLst>
          </p:cNvPr>
          <p:cNvPicPr>
            <a:picLocks noChangeAspect="1"/>
          </p:cNvPicPr>
          <p:nvPr/>
        </p:nvPicPr>
        <p:blipFill>
          <a:blip r:embed="rId3"/>
          <a:stretch>
            <a:fillRect/>
          </a:stretch>
        </p:blipFill>
        <p:spPr>
          <a:xfrm>
            <a:off x="1411421" y="1124744"/>
            <a:ext cx="5932887" cy="4744843"/>
          </a:xfrm>
          <a:prstGeom prst="rect">
            <a:avLst/>
          </a:prstGeom>
        </p:spPr>
      </p:pic>
      <p:sp>
        <p:nvSpPr>
          <p:cNvPr id="7" name="Rectángulo 6">
            <a:extLst>
              <a:ext uri="{FF2B5EF4-FFF2-40B4-BE49-F238E27FC236}">
                <a16:creationId xmlns:a16="http://schemas.microsoft.com/office/drawing/2014/main" xmlns="" id="{5DC58628-9712-44C4-890B-9817231555C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35</a:t>
            </a:r>
            <a:endParaRPr lang="en-US" b="1" u="sng"/>
          </a:p>
        </p:txBody>
      </p:sp>
    </p:spTree>
    <p:extLst>
      <p:ext uri="{BB962C8B-B14F-4D97-AF65-F5344CB8AC3E}">
        <p14:creationId xmlns:p14="http://schemas.microsoft.com/office/powerpoint/2010/main" val="4164188306"/>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67240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06. DISEÑO ESTRUCTURAL </a:t>
            </a:r>
            <a:endParaRPr lang="en-US" b="1" u="sng"/>
          </a:p>
        </p:txBody>
      </p:sp>
      <p:sp>
        <p:nvSpPr>
          <p:cNvPr id="4" name="Rectángulo 3">
            <a:extLst>
              <a:ext uri="{FF2B5EF4-FFF2-40B4-BE49-F238E27FC236}">
                <a16:creationId xmlns:a16="http://schemas.microsoft.com/office/drawing/2014/main" xmlns="" id="{E80DD0C7-EA56-473D-8A2A-B6322EAC48EA}"/>
              </a:ext>
            </a:extLst>
          </p:cNvPr>
          <p:cNvSpPr/>
          <p:nvPr/>
        </p:nvSpPr>
        <p:spPr>
          <a:xfrm>
            <a:off x="302437" y="729858"/>
            <a:ext cx="4053539"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b="1" i="1"/>
              <a:t>a</a:t>
            </a:r>
            <a:r>
              <a:rPr lang="x-none" b="1" i="1"/>
              <a:t>) </a:t>
            </a:r>
            <a:r>
              <a:rPr lang="es-EC" b="1" i="1"/>
              <a:t>Resistencia a la compresión</a:t>
            </a:r>
            <a:endParaRPr lang="en-US" b="1" i="1"/>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xmlns="" id="{B4DD0BFA-152F-4712-9A10-B7415D309DD9}"/>
                  </a:ext>
                </a:extLst>
              </p:cNvPr>
              <p:cNvSpPr txBox="1"/>
              <p:nvPr/>
            </p:nvSpPr>
            <p:spPr>
              <a:xfrm>
                <a:off x="302437" y="1702829"/>
                <a:ext cx="6430152" cy="2479268"/>
              </a:xfrm>
              <a:prstGeom prst="rect">
                <a:avLst/>
              </a:prstGeom>
              <a:noFill/>
            </p:spPr>
            <p:txBody>
              <a:bodyPr wrap="square" rtlCol="0">
                <a:spAutoFit/>
              </a:bodyPr>
              <a:lstStyle/>
              <a:p>
                <a:pPr algn="just">
                  <a:lnSpc>
                    <a:spcPct val="150000"/>
                  </a:lnSpc>
                  <a:spcAft>
                    <a:spcPts val="800"/>
                  </a:spcAft>
                </a:pPr>
                <a:r>
                  <a:rPr lang="es-MX" sz="1800">
                    <a:effectLst/>
                    <a:latin typeface="Calibri" panose="020F0502020204030204" pitchFamily="34" charset="0"/>
                    <a:ea typeface="Times New Roman" panose="02020603050405020304" pitchFamily="18" charset="0"/>
                    <a:cs typeface="Times New Roman" panose="02020603050405020304" pitchFamily="18" charset="0"/>
                  </a:rPr>
                  <a:t>Dónde: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b="1" i="1">
                              <a:latin typeface="Cambria Math" panose="02040503050406030204" pitchFamily="18" charset="0"/>
                              <a:cs typeface="Times New Roman" panose="02020603050405020304" pitchFamily="18" charset="0"/>
                            </a:rPr>
                          </m:ctrlPr>
                        </m:sSubPr>
                        <m:e>
                          <m:r>
                            <a:rPr lang="es-EC" sz="1600" b="1" i="1">
                              <a:latin typeface="Cambria Math" panose="02040503050406030204" pitchFamily="18" charset="0"/>
                              <a:cs typeface="Times New Roman" panose="02020603050405020304" pitchFamily="18" charset="0"/>
                            </a:rPr>
                            <m:t>𝑭</m:t>
                          </m:r>
                        </m:e>
                        <m:sub>
                          <m:r>
                            <a:rPr lang="es-EC" sz="1600" b="1" i="1">
                              <a:latin typeface="Cambria Math" panose="02040503050406030204" pitchFamily="18" charset="0"/>
                              <a:cs typeface="Times New Roman" panose="02020603050405020304" pitchFamily="18" charset="0"/>
                            </a:rPr>
                            <m:t>𝑹</m:t>
                          </m:r>
                        </m:sub>
                      </m:sSub>
                      <m:r>
                        <a:rPr lang="es-EC" sz="1600" b="1" i="1">
                          <a:latin typeface="Cambria Math" panose="020405030504060302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𝐹𝑎𝑐𝑡𝑜𝑟</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𝑟𝑒𝑑𝑢𝑐𝑐𝑖</m:t>
                      </m:r>
                      <m:r>
                        <a:rPr lang="es-EC" sz="1600" i="1">
                          <a:latin typeface="Cambria Math" panose="02040503050406030204" pitchFamily="18" charset="0"/>
                          <a:ea typeface="Times New Roman" panose="02020603050405020304" pitchFamily="18" charset="0"/>
                          <a:cs typeface="Times New Roman" panose="02020603050405020304" pitchFamily="18" charset="0"/>
                        </a:rPr>
                        <m:t>ó</m:t>
                      </m:r>
                      <m:r>
                        <a:rPr lang="es-EC" sz="1600" i="1">
                          <a:latin typeface="Cambria Math" panose="02040503050406030204" pitchFamily="18" charset="0"/>
                          <a:ea typeface="Times New Roman" panose="02020603050405020304" pitchFamily="18" charset="0"/>
                          <a:cs typeface="Times New Roman" panose="02020603050405020304" pitchFamily="18" charset="0"/>
                        </a:rPr>
                        <m:t>𝑛</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𝑟𝑒𝑠𝑖𝑠𝑡𝑒𝑛𝑐𝑖𝑎</m:t>
                      </m:r>
                      <m:r>
                        <a:rPr lang="es-MX" sz="1600" i="1">
                          <a:latin typeface="Cambria Math" panose="02040503050406030204" pitchFamily="18" charset="0"/>
                          <a:ea typeface="Times New Roman" panose="02020603050405020304" pitchFamily="18" charset="0"/>
                          <a:cs typeface="Times New Roman" panose="02020603050405020304" pitchFamily="18" charset="0"/>
                        </a:rPr>
                        <m:t> (0,6)</m:t>
                      </m:r>
                    </m:oMath>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b="1" i="1">
                              <a:latin typeface="Cambria Math" panose="02040503050406030204" pitchFamily="18" charset="0"/>
                              <a:ea typeface="Times New Roman" panose="02020603050405020304" pitchFamily="18" charset="0"/>
                              <a:cs typeface="Times New Roman" panose="02020603050405020304" pitchFamily="18" charset="0"/>
                            </a:rPr>
                            <m:t>𝑭</m:t>
                          </m:r>
                        </m:e>
                        <m:sub>
                          <m:r>
                            <a:rPr lang="es-MX" sz="1600" i="1">
                              <a:latin typeface="Cambria Math" panose="02040503050406030204" pitchFamily="18" charset="0"/>
                              <a:ea typeface="Times New Roman" panose="02020603050405020304" pitchFamily="18" charset="0"/>
                              <a:cs typeface="Times New Roman" panose="02020603050405020304" pitchFamily="18" charset="0"/>
                            </a:rPr>
                            <m:t>𝐸</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𝐹𝑎𝑐𝑡𝑜𝑟</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𝑟𝑒𝑑𝑢𝑐𝑐𝑖</m:t>
                      </m:r>
                      <m:r>
                        <a:rPr lang="es-MX" sz="1600" i="1">
                          <a:latin typeface="Cambria Math" panose="02040503050406030204" pitchFamily="18" charset="0"/>
                          <a:ea typeface="Times New Roman" panose="02020603050405020304" pitchFamily="18" charset="0"/>
                          <a:cs typeface="Times New Roman" panose="02020603050405020304" pitchFamily="18" charset="0"/>
                        </a:rPr>
                        <m:t>ó</m:t>
                      </m:r>
                      <m:r>
                        <a:rPr lang="es-MX" sz="1600" i="1">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𝑝𝑜𝑟</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𝑒𝑓𝑒𝑐𝑡𝑜</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𝑒𝑥𝑐𝑒𝑛𝑡𝑟𝑖𝑐𝑖𝑑𝑎𝑑</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𝑦</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𝑒𝑠𝑏𝑒𝑙𝑡𝑒𝑧</m:t>
                      </m:r>
                    </m:oMath>
                    <m:oMath xmlns:m="http://schemas.openxmlformats.org/officeDocument/2006/math">
                      <m:sSup>
                        <m:sSupPr>
                          <m:ctrlPr>
                            <a:rPr lang="es-EC" sz="16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b="1" i="1">
                              <a:latin typeface="Cambria Math" panose="02040503050406030204" pitchFamily="18" charset="0"/>
                              <a:ea typeface="Times New Roman" panose="02020603050405020304" pitchFamily="18" charset="0"/>
                              <a:cs typeface="Times New Roman" panose="02020603050405020304" pitchFamily="18" charset="0"/>
                            </a:rPr>
                            <m:t>𝒇</m:t>
                          </m:r>
                        </m:e>
                        <m:sup>
                          <m:r>
                            <a:rPr lang="es-MX" sz="1600" b="1" i="1">
                              <a:latin typeface="Cambria Math" panose="02040503050406030204" pitchFamily="18" charset="0"/>
                              <a:ea typeface="Times New Roman" panose="02020603050405020304" pitchFamily="18" charset="0"/>
                              <a:cs typeface="Times New Roman" panose="02020603050405020304" pitchFamily="18" charset="0"/>
                            </a:rPr>
                            <m:t>′</m:t>
                          </m:r>
                        </m:sup>
                      </m:sSup>
                      <m:r>
                        <a:rPr lang="es-MX" sz="1600" b="1" i="1">
                          <a:latin typeface="Cambria Math" panose="02040503050406030204" pitchFamily="18" charset="0"/>
                          <a:ea typeface="Times New Roman" panose="02020603050405020304" pitchFamily="18" charset="0"/>
                          <a:cs typeface="Times New Roman" panose="02020603050405020304" pitchFamily="18" charset="0"/>
                        </a:rPr>
                        <m:t>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𝑅𝑒𝑠𝑖𝑠𝑡𝑒𝑛𝑐𝑖𝑎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𝑙𝑎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𝑐𝑜𝑚𝑝𝑟𝑒𝑠𝑖</m:t>
                      </m:r>
                      <m:r>
                        <a:rPr lang="es-MX" sz="1600" i="1">
                          <a:latin typeface="Cambria Math" panose="02040503050406030204" pitchFamily="18" charset="0"/>
                          <a:ea typeface="Times New Roman" panose="02020603050405020304" pitchFamily="18" charset="0"/>
                          <a:cs typeface="Times New Roman" panose="02020603050405020304" pitchFamily="18" charset="0"/>
                        </a:rPr>
                        <m:t>ó</m:t>
                      </m:r>
                      <m:r>
                        <a:rPr lang="es-MX" sz="1600" i="1">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𝑙𝑎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𝑚𝑎𝑚𝑝𝑜𝑠𝑡𝑒𝑟</m:t>
                      </m:r>
                      <m:r>
                        <a:rPr lang="es-MX" sz="1600" i="1">
                          <a:latin typeface="Cambria Math" panose="02040503050406030204" pitchFamily="18" charset="0"/>
                          <a:ea typeface="Times New Roman" panose="02020603050405020304" pitchFamily="18" charset="0"/>
                          <a:cs typeface="Times New Roman" panose="02020603050405020304" pitchFamily="18" charset="0"/>
                        </a:rPr>
                        <m:t>í</m:t>
                      </m:r>
                      <m:r>
                        <a:rPr lang="es-MX" sz="1600" i="1">
                          <a:latin typeface="Cambria Math" panose="02040503050406030204" pitchFamily="18" charset="0"/>
                          <a:ea typeface="Times New Roman" panose="02020603050405020304" pitchFamily="18" charset="0"/>
                          <a:cs typeface="Times New Roman" panose="02020603050405020304" pitchFamily="18" charset="0"/>
                        </a:rPr>
                        <m:t>𝑎</m:t>
                      </m:r>
                    </m:oMath>
                    <m:oMath xmlns:m="http://schemas.openxmlformats.org/officeDocument/2006/math">
                      <m:sSub>
                        <m:sSubPr>
                          <m:ctrlPr>
                            <a:rPr lang="es-EC" sz="16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b="1" i="1">
                              <a:latin typeface="Cambria Math" panose="02040503050406030204" pitchFamily="18" charset="0"/>
                              <a:ea typeface="Times New Roman" panose="02020603050405020304" pitchFamily="18" charset="0"/>
                              <a:cs typeface="Times New Roman" panose="02020603050405020304" pitchFamily="18" charset="0"/>
                            </a:rPr>
                            <m:t>𝑨</m:t>
                          </m:r>
                        </m:e>
                        <m:sub>
                          <m:r>
                            <a:rPr lang="es-MX" sz="1600" b="1" i="1">
                              <a:latin typeface="Cambria Math" panose="02040503050406030204" pitchFamily="18" charset="0"/>
                              <a:ea typeface="Times New Roman" panose="02020603050405020304" pitchFamily="18" charset="0"/>
                              <a:cs typeface="Times New Roman" panose="02020603050405020304" pitchFamily="18" charset="0"/>
                            </a:rPr>
                            <m:t>𝑻</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 Á</m:t>
                      </m:r>
                      <m:r>
                        <a:rPr lang="es-MX" sz="1600" i="1">
                          <a:latin typeface="Cambria Math" panose="02040503050406030204" pitchFamily="18" charset="0"/>
                          <a:ea typeface="Times New Roman" panose="02020603050405020304" pitchFamily="18" charset="0"/>
                          <a:cs typeface="Times New Roman" panose="02020603050405020304" pitchFamily="18" charset="0"/>
                        </a:rPr>
                        <m:t>𝑟𝑒𝑎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𝑡𝑜𝑡𝑎𝑙</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𝑚𝑢𝑟𝑜</m:t>
                      </m:r>
                    </m:oMath>
                  </m:oMathPara>
                </a14:m>
                <a:endParaRPr lang="es-EC" sz="1600">
                  <a:latin typeface="Calibri" panose="020F0502020204030204" pitchFamily="34" charset="0"/>
                  <a:ea typeface="Calibri" panose="020F0502020204030204" pitchFamily="34" charset="0"/>
                  <a:cs typeface="Times New Roman" panose="02020603050405020304" pitchFamily="18" charset="0"/>
                </a:endParaRPr>
              </a:p>
              <a:p>
                <a:endParaRPr lang="es-EC"/>
              </a:p>
            </p:txBody>
          </p:sp>
        </mc:Choice>
        <mc:Fallback xmlns="">
          <p:sp>
            <p:nvSpPr>
              <p:cNvPr id="6" name="CuadroTexto 5">
                <a:extLst>
                  <a:ext uri="{FF2B5EF4-FFF2-40B4-BE49-F238E27FC236}">
                    <a16:creationId xmlns:a16="http://schemas.microsoft.com/office/drawing/2014/main" id="{B4DD0BFA-152F-4712-9A10-B7415D309DD9}"/>
                  </a:ext>
                </a:extLst>
              </p:cNvPr>
              <p:cNvSpPr txBox="1">
                <a:spLocks noRot="1" noChangeAspect="1" noMove="1" noResize="1" noEditPoints="1" noAdjustHandles="1" noChangeArrowheads="1" noChangeShapeType="1" noTextEdit="1"/>
              </p:cNvSpPr>
              <p:nvPr/>
            </p:nvSpPr>
            <p:spPr>
              <a:xfrm>
                <a:off x="302437" y="1702829"/>
                <a:ext cx="6430152" cy="2479268"/>
              </a:xfrm>
              <a:prstGeom prst="rect">
                <a:avLst/>
              </a:prstGeom>
              <a:blipFill>
                <a:blip r:embed="rId3"/>
                <a:stretch>
                  <a:fillRect l="-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32E8BD5B-C53E-44F1-AD64-346914570584}"/>
                  </a:ext>
                </a:extLst>
              </p:cNvPr>
              <p:cNvSpPr txBox="1"/>
              <p:nvPr/>
            </p:nvSpPr>
            <p:spPr>
              <a:xfrm>
                <a:off x="1331640" y="1283363"/>
                <a:ext cx="6984776" cy="8894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600" i="1">
                              <a:latin typeface="Cambria Math" panose="02040503050406030204" pitchFamily="18" charset="0"/>
                            </a:rPr>
                            <m:t>𝐴𝑠</m:t>
                          </m:r>
                          <m:r>
                            <a:rPr lang="es-EC" sz="1600">
                              <a:latin typeface="Cambria Math" panose="02040503050406030204" pitchFamily="18" charset="0"/>
                            </a:rPr>
                            <m:t>=0,2∗</m:t>
                          </m:r>
                          <m:f>
                            <m:fPr>
                              <m:ctrlPr>
                                <a:rPr lang="es-EC" sz="1600" i="1">
                                  <a:solidFill>
                                    <a:srgbClr val="836967"/>
                                  </a:solidFill>
                                  <a:latin typeface="Cambria Math" panose="02040503050406030204" pitchFamily="18" charset="0"/>
                                </a:rPr>
                              </m:ctrlPr>
                            </m:fPr>
                            <m:num>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𝑓</m:t>
                                  </m:r>
                                </m:e>
                                <m:sup>
                                  <m:r>
                                    <a:rPr lang="es-EC" sz="1600">
                                      <a:latin typeface="Cambria Math" panose="02040503050406030204" pitchFamily="18" charset="0"/>
                                    </a:rPr>
                                    <m:t>′</m:t>
                                  </m:r>
                                </m:sup>
                              </m:sSup>
                              <m:r>
                                <a:rPr lang="es-EC" sz="1600" i="1">
                                  <a:latin typeface="Cambria Math" panose="02040503050406030204" pitchFamily="18" charset="0"/>
                                </a:rPr>
                                <m:t>𝑐</m:t>
                              </m:r>
                            </m:num>
                            <m:den>
                              <m:r>
                                <a:rPr lang="es-EC" sz="1600" i="1">
                                  <a:latin typeface="Cambria Math" panose="02040503050406030204" pitchFamily="18" charset="0"/>
                                </a:rPr>
                                <m:t>𝑓𝑦</m:t>
                              </m:r>
                            </m:den>
                          </m:f>
                          <m:r>
                            <a:rPr lang="es-EC" sz="1600">
                              <a:latin typeface="Cambria Math" panose="02040503050406030204" pitchFamily="18" charset="0"/>
                            </a:rPr>
                            <m:t>∗</m:t>
                          </m:r>
                          <m:r>
                            <a:rPr lang="es-EC" sz="1600" i="1">
                              <a:latin typeface="Cambria Math" panose="02040503050406030204" pitchFamily="18" charset="0"/>
                            </a:rPr>
                            <m:t>𝑏𝑐</m:t>
                          </m:r>
                          <m:r>
                            <a:rPr lang="es-EC" sz="1600">
                              <a:latin typeface="Cambria Math" panose="02040503050406030204" pitchFamily="18" charset="0"/>
                            </a:rPr>
                            <m:t>∗</m:t>
                          </m:r>
                          <m:r>
                            <a:rPr lang="es-EC" sz="1600" i="1">
                              <a:latin typeface="Cambria Math" panose="02040503050406030204" pitchFamily="18" charset="0"/>
                            </a:rPr>
                            <m:t>h𝑐</m:t>
                          </m:r>
                          <m:r>
                            <a:rPr lang="es-EC" sz="1600">
                              <a:latin typeface="Cambria Math" panose="02040503050406030204" pitchFamily="18" charset="0"/>
                            </a:rPr>
                            <m:t> </m:t>
                          </m:r>
                          <m:r>
                            <m:rPr>
                              <m:nor/>
                            </m:rPr>
                            <a:rPr lang="es-EC" sz="1600" dirty="0"/>
                            <m:t> ;</m:t>
                          </m:r>
                          <m:r>
                            <a:rPr lang="es-EC" sz="1600" i="1" dirty="0">
                              <a:latin typeface="Cambria Math" panose="020405030504060302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𝑃</m:t>
                          </m:r>
                        </m:e>
                        <m:sub>
                          <m:r>
                            <a:rPr lang="es-MX" sz="1600" i="1">
                              <a:latin typeface="Cambria Math" panose="02040503050406030204" pitchFamily="18" charset="0"/>
                              <a:ea typeface="Times New Roman" panose="02020603050405020304" pitchFamily="18" charset="0"/>
                              <a:cs typeface="Times New Roman" panose="02020603050405020304" pitchFamily="18" charset="0"/>
                            </a:rPr>
                            <m:t>𝑅</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latin typeface="Cambria Math" panose="02040503050406030204" pitchFamily="18" charset="0"/>
                              <a:ea typeface="Times New Roman" panose="02020603050405020304" pitchFamily="18" charset="0"/>
                              <a:cs typeface="Times New Roman" panose="02020603050405020304" pitchFamily="18" charset="0"/>
                            </a:rPr>
                            <m:t>𝐹</m:t>
                          </m:r>
                        </m:e>
                        <m:sub>
                          <m:r>
                            <a:rPr lang="es-MX" sz="1600" i="1">
                              <a:latin typeface="Cambria Math" panose="02040503050406030204" pitchFamily="18" charset="0"/>
                              <a:ea typeface="Times New Roman" panose="02020603050405020304" pitchFamily="18" charset="0"/>
                              <a:cs typeface="Times New Roman" panose="02020603050405020304" pitchFamily="18" charset="0"/>
                            </a:rPr>
                            <m:t>𝑅</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latin typeface="Cambria Math" panose="02040503050406030204" pitchFamily="18" charset="0"/>
                              <a:ea typeface="Times New Roman" panose="02020603050405020304" pitchFamily="18" charset="0"/>
                              <a:cs typeface="Times New Roman" panose="02020603050405020304" pitchFamily="18" charset="0"/>
                            </a:rPr>
                            <m:t>𝐹</m:t>
                          </m:r>
                        </m:e>
                        <m:sub>
                          <m:r>
                            <a:rPr lang="es-MX" sz="1600" i="1">
                              <a:latin typeface="Cambria Math" panose="02040503050406030204" pitchFamily="18" charset="0"/>
                              <a:ea typeface="Times New Roman" panose="02020603050405020304" pitchFamily="18" charset="0"/>
                              <a:cs typeface="Times New Roman" panose="02020603050405020304" pitchFamily="18" charset="0"/>
                            </a:rPr>
                            <m:t>𝐸</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i="1">
                              <a:latin typeface="Cambria Math" panose="02040503050406030204" pitchFamily="18" charset="0"/>
                              <a:ea typeface="Times New Roman" panose="02020603050405020304" pitchFamily="18" charset="0"/>
                              <a:cs typeface="Times New Roman" panose="02020603050405020304" pitchFamily="18" charset="0"/>
                            </a:rPr>
                            <m:t>𝑓</m:t>
                          </m:r>
                        </m:e>
                        <m:sup>
                          <m:r>
                            <a:rPr lang="es-MX" sz="1600" i="1">
                              <a:latin typeface="Cambria Math" panose="02040503050406030204" pitchFamily="18" charset="0"/>
                              <a:ea typeface="Times New Roman" panose="02020603050405020304" pitchFamily="18" charset="0"/>
                              <a:cs typeface="Times New Roman" panose="02020603050405020304" pitchFamily="18" charset="0"/>
                            </a:rPr>
                            <m:t>′</m:t>
                          </m:r>
                        </m:sup>
                      </m:sSup>
                      <m:r>
                        <a:rPr lang="es-MX" sz="1600" i="1">
                          <a:latin typeface="Cambria Math" panose="02040503050406030204" pitchFamily="18" charset="0"/>
                          <a:ea typeface="Times New Roman" panose="02020603050405020304" pitchFamily="18" charset="0"/>
                          <a:cs typeface="Times New Roman" panose="02020603050405020304" pitchFamily="18" charset="0"/>
                        </a:rPr>
                        <m:t>𝑚</m:t>
                      </m:r>
                      <m:r>
                        <a:rPr lang="es-MX"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latin typeface="Cambria Math" panose="02040503050406030204" pitchFamily="18" charset="0"/>
                              <a:ea typeface="Times New Roman" panose="02020603050405020304" pitchFamily="18" charset="0"/>
                              <a:cs typeface="Times New Roman" panose="02020603050405020304" pitchFamily="18" charset="0"/>
                            </a:rPr>
                            <m:t>𝐴</m:t>
                          </m:r>
                        </m:e>
                        <m:sub>
                          <m:r>
                            <a:rPr lang="es-MX" sz="1600" i="1">
                              <a:latin typeface="Cambria Math" panose="02040503050406030204" pitchFamily="18" charset="0"/>
                              <a:ea typeface="Times New Roman" panose="02020603050405020304" pitchFamily="18" charset="0"/>
                              <a:cs typeface="Times New Roman" panose="02020603050405020304" pitchFamily="18" charset="0"/>
                            </a:rPr>
                            <m:t>𝑇</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MX" sz="1600" i="1">
                              <a:latin typeface="Cambria Math" panose="02040503050406030204" pitchFamily="18" charset="0"/>
                              <a:ea typeface="Times New Roman" panose="02020603050405020304" pitchFamily="18" charset="0"/>
                              <a:cs typeface="Times New Roman" panose="02020603050405020304" pitchFamily="18" charset="0"/>
                            </a:rPr>
                            <m:t>𝐴𝑠</m:t>
                          </m:r>
                          <m:r>
                            <a:rPr lang="es-MX" sz="1600" i="1">
                              <a:latin typeface="Cambria Math" panose="02040503050406030204" pitchFamily="18" charset="0"/>
                              <a:ea typeface="Times New Roman" panose="02020603050405020304" pitchFamily="18" charset="0"/>
                              <a:cs typeface="Times New Roman" panose="02020603050405020304" pitchFamily="18" charset="0"/>
                            </a:rPr>
                            <m:t>∗</m:t>
                          </m:r>
                          <m:r>
                            <a:rPr lang="es-MX" sz="1600" i="1">
                              <a:latin typeface="Cambria Math" panose="02040503050406030204" pitchFamily="18" charset="0"/>
                              <a:ea typeface="Times New Roman" panose="02020603050405020304" pitchFamily="18" charset="0"/>
                              <a:cs typeface="Times New Roman" panose="02020603050405020304" pitchFamily="18" charset="0"/>
                            </a:rPr>
                            <m:t>𝑓𝑦</m:t>
                          </m:r>
                        </m:e>
                      </m:d>
                    </m:oMath>
                  </m:oMathPara>
                </a14:m>
                <a:endParaRPr lang="es-EC" sz="1600">
                  <a:latin typeface="Calibri" panose="020F0502020204030204" pitchFamily="34" charset="0"/>
                  <a:ea typeface="Calibri" panose="020F0502020204030204" pitchFamily="34" charset="0"/>
                  <a:cs typeface="Times New Roman" panose="02020603050405020304" pitchFamily="18" charset="0"/>
                </a:endParaRPr>
              </a:p>
              <a:p>
                <a:endParaRPr lang="es-EC"/>
              </a:p>
            </p:txBody>
          </p:sp>
        </mc:Choice>
        <mc:Fallback xmlns="">
          <p:sp>
            <p:nvSpPr>
              <p:cNvPr id="10" name="CuadroTexto 9">
                <a:extLst>
                  <a:ext uri="{FF2B5EF4-FFF2-40B4-BE49-F238E27FC236}">
                    <a16:creationId xmlns:a16="http://schemas.microsoft.com/office/drawing/2014/main" id="{32E8BD5B-C53E-44F1-AD64-346914570584}"/>
                  </a:ext>
                </a:extLst>
              </p:cNvPr>
              <p:cNvSpPr txBox="1">
                <a:spLocks noRot="1" noChangeAspect="1" noMove="1" noResize="1" noEditPoints="1" noAdjustHandles="1" noChangeArrowheads="1" noChangeShapeType="1" noTextEdit="1"/>
              </p:cNvSpPr>
              <p:nvPr/>
            </p:nvSpPr>
            <p:spPr>
              <a:xfrm>
                <a:off x="1331640" y="1283363"/>
                <a:ext cx="6984776" cy="88941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xmlns="" id="{7CBEACF6-FA1D-4ECA-94C9-69BEDC774FE4}"/>
                  </a:ext>
                </a:extLst>
              </p:cNvPr>
              <p:cNvSpPr txBox="1"/>
              <p:nvPr/>
            </p:nvSpPr>
            <p:spPr>
              <a:xfrm>
                <a:off x="5481637" y="2493176"/>
                <a:ext cx="4572000" cy="641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b="1" i="1" smtClean="0">
                              <a:solidFill>
                                <a:srgbClr val="836967"/>
                              </a:solidFill>
                              <a:latin typeface="Cambria Math" panose="02040503050406030204" pitchFamily="18" charset="0"/>
                            </a:rPr>
                          </m:ctrlPr>
                        </m:sSubPr>
                        <m:e>
                          <m:r>
                            <a:rPr lang="es-EC" sz="1600" b="1" i="1">
                              <a:latin typeface="Cambria Math" panose="02040503050406030204" pitchFamily="18" charset="0"/>
                            </a:rPr>
                            <m:t>𝑭</m:t>
                          </m:r>
                        </m:e>
                        <m:sub>
                          <m:r>
                            <a:rPr lang="es-EC" sz="1600" b="1" i="1">
                              <a:latin typeface="Cambria Math" panose="02040503050406030204" pitchFamily="18" charset="0"/>
                            </a:rPr>
                            <m:t>𝑬</m:t>
                          </m:r>
                        </m:sub>
                      </m:sSub>
                      <m:d>
                        <m:dPr>
                          <m:begChr m:val="{"/>
                          <m:endChr m:val=""/>
                          <m:ctrlPr>
                            <a:rPr lang="es-EC" sz="1600" i="1">
                              <a:solidFill>
                                <a:srgbClr val="836967"/>
                              </a:solidFill>
                              <a:latin typeface="Cambria Math" panose="02040503050406030204" pitchFamily="18" charset="0"/>
                            </a:rPr>
                          </m:ctrlPr>
                        </m:dPr>
                        <m:e>
                          <m:eqArr>
                            <m:eqArrPr>
                              <m:ctrlPr>
                                <a:rPr lang="es-EC" sz="1600" i="1">
                                  <a:solidFill>
                                    <a:srgbClr val="836967"/>
                                  </a:solidFill>
                                  <a:latin typeface="Cambria Math" panose="02040503050406030204" pitchFamily="18" charset="0"/>
                                </a:rPr>
                              </m:ctrlPr>
                            </m:eqArrPr>
                            <m:e>
                              <m:r>
                                <a:rPr lang="es-EC" sz="1600" i="0">
                                  <a:latin typeface="Cambria Math" panose="02040503050406030204" pitchFamily="18" charset="0"/>
                                </a:rPr>
                                <m:t>&amp;0,7 </m:t>
                              </m:r>
                              <m:r>
                                <a:rPr lang="es-EC" sz="1600" i="1">
                                  <a:latin typeface="Cambria Math" panose="02040503050406030204" pitchFamily="18" charset="0"/>
                                </a:rPr>
                                <m:t>𝑚𝑢𝑟𝑜𝑠</m:t>
                              </m:r>
                              <m:r>
                                <a:rPr lang="es-EC" sz="1600" i="0">
                                  <a:latin typeface="Cambria Math" panose="02040503050406030204" pitchFamily="18" charset="0"/>
                                </a:rPr>
                                <m:t> </m:t>
                              </m:r>
                              <m:r>
                                <a:rPr lang="es-EC" sz="1600" i="1">
                                  <a:latin typeface="Cambria Math" panose="02040503050406030204" pitchFamily="18" charset="0"/>
                                </a:rPr>
                                <m:t>𝑖𝑛𝑡𝑒𝑟𝑖𝑜𝑟𝑒𝑠</m:t>
                              </m:r>
                            </m:e>
                            <m:e>
                              <m:r>
                                <a:rPr lang="es-EC" sz="1600" i="0">
                                  <a:latin typeface="Cambria Math" panose="02040503050406030204" pitchFamily="18" charset="0"/>
                                </a:rPr>
                                <m:t>&amp;0,6 </m:t>
                              </m:r>
                              <m:r>
                                <a:rPr lang="es-EC" sz="1600" i="1">
                                  <a:latin typeface="Cambria Math" panose="02040503050406030204" pitchFamily="18" charset="0"/>
                                </a:rPr>
                                <m:t>𝑚𝑢𝑟𝑜𝑠</m:t>
                              </m:r>
                              <m:r>
                                <a:rPr lang="es-EC" sz="1600" i="0">
                                  <a:latin typeface="Cambria Math" panose="02040503050406030204" pitchFamily="18" charset="0"/>
                                </a:rPr>
                                <m:t> </m:t>
                              </m:r>
                              <m:r>
                                <a:rPr lang="es-EC" sz="1600" i="1">
                                  <a:latin typeface="Cambria Math" panose="02040503050406030204" pitchFamily="18" charset="0"/>
                                </a:rPr>
                                <m:t>𝑒𝑥𝑡𝑒𝑟𝑛𝑜𝑠</m:t>
                              </m:r>
                            </m:e>
                          </m:eqArr>
                        </m:e>
                      </m:d>
                    </m:oMath>
                  </m:oMathPara>
                </a14:m>
                <a:endParaRPr lang="es-EC" sz="1600"/>
              </a:p>
            </p:txBody>
          </p:sp>
        </mc:Choice>
        <mc:Fallback xmlns="">
          <p:sp>
            <p:nvSpPr>
              <p:cNvPr id="17" name="CuadroTexto 16">
                <a:extLst>
                  <a:ext uri="{FF2B5EF4-FFF2-40B4-BE49-F238E27FC236}">
                    <a16:creationId xmlns:a16="http://schemas.microsoft.com/office/drawing/2014/main" id="{7CBEACF6-FA1D-4ECA-94C9-69BEDC774FE4}"/>
                  </a:ext>
                </a:extLst>
              </p:cNvPr>
              <p:cNvSpPr txBox="1">
                <a:spLocks noRot="1" noChangeAspect="1" noMove="1" noResize="1" noEditPoints="1" noAdjustHandles="1" noChangeArrowheads="1" noChangeShapeType="1" noTextEdit="1"/>
              </p:cNvSpPr>
              <p:nvPr/>
            </p:nvSpPr>
            <p:spPr>
              <a:xfrm>
                <a:off x="5481637" y="2493176"/>
                <a:ext cx="4572000" cy="641586"/>
              </a:xfrm>
              <a:prstGeom prst="rect">
                <a:avLst/>
              </a:prstGeom>
              <a:blipFill>
                <a:blip r:embed="rId5"/>
                <a:stretch>
                  <a:fillRect/>
                </a:stretch>
              </a:blipFill>
            </p:spPr>
            <p:txBody>
              <a:bodyPr/>
              <a:lstStyle/>
              <a:p>
                <a:r>
                  <a:rPr lang="en-US">
                    <a:noFill/>
                  </a:rPr>
                  <a:t> </a:t>
                </a:r>
              </a:p>
            </p:txBody>
          </p:sp>
        </mc:Fallback>
      </mc:AlternateContent>
      <p:pic>
        <p:nvPicPr>
          <p:cNvPr id="18" name="Imagen 17">
            <a:extLst>
              <a:ext uri="{FF2B5EF4-FFF2-40B4-BE49-F238E27FC236}">
                <a16:creationId xmlns:a16="http://schemas.microsoft.com/office/drawing/2014/main" xmlns="" id="{081B25BF-205D-41D5-804A-D0B84FA65282}"/>
              </a:ext>
            </a:extLst>
          </p:cNvPr>
          <p:cNvPicPr>
            <a:picLocks noChangeAspect="1"/>
          </p:cNvPicPr>
          <p:nvPr/>
        </p:nvPicPr>
        <p:blipFill>
          <a:blip r:embed="rId6"/>
          <a:stretch>
            <a:fillRect/>
          </a:stretch>
        </p:blipFill>
        <p:spPr>
          <a:xfrm>
            <a:off x="1331640" y="3826960"/>
            <a:ext cx="6796971" cy="1944886"/>
          </a:xfrm>
          <a:prstGeom prst="rect">
            <a:avLst/>
          </a:prstGeom>
        </p:spPr>
      </p:pic>
      <p:sp>
        <p:nvSpPr>
          <p:cNvPr id="22" name="Rectángulo 21">
            <a:extLst>
              <a:ext uri="{FF2B5EF4-FFF2-40B4-BE49-F238E27FC236}">
                <a16:creationId xmlns:a16="http://schemas.microsoft.com/office/drawing/2014/main" xmlns="" id="{547FBB3E-A202-48B0-A3B4-7893449EB619}"/>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sp>
        <p:nvSpPr>
          <p:cNvPr id="11" name="Rectángulo 10">
            <a:extLst>
              <a:ext uri="{FF2B5EF4-FFF2-40B4-BE49-F238E27FC236}">
                <a16:creationId xmlns:a16="http://schemas.microsoft.com/office/drawing/2014/main" xmlns="" id="{FCAF8583-83EC-45B1-992A-3F0E28B32F6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36</a:t>
            </a:r>
            <a:endParaRPr lang="en-US" b="1" u="sng"/>
          </a:p>
        </p:txBody>
      </p:sp>
    </p:spTree>
    <p:extLst>
      <p:ext uri="{BB962C8B-B14F-4D97-AF65-F5344CB8AC3E}">
        <p14:creationId xmlns:p14="http://schemas.microsoft.com/office/powerpoint/2010/main" val="3041043872"/>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74441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06. DISEÑO ESTRUCTURAL </a:t>
            </a:r>
            <a:endParaRPr lang="en-US" b="1" u="sng"/>
          </a:p>
        </p:txBody>
      </p:sp>
      <p:sp>
        <p:nvSpPr>
          <p:cNvPr id="4" name="Rectángulo 3">
            <a:extLst>
              <a:ext uri="{FF2B5EF4-FFF2-40B4-BE49-F238E27FC236}">
                <a16:creationId xmlns:a16="http://schemas.microsoft.com/office/drawing/2014/main" xmlns="" id="{697299EA-09BB-47D1-B17F-94A24F0B714E}"/>
              </a:ext>
            </a:extLst>
          </p:cNvPr>
          <p:cNvSpPr/>
          <p:nvPr/>
        </p:nvSpPr>
        <p:spPr>
          <a:xfrm>
            <a:off x="251520" y="733599"/>
            <a:ext cx="40324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i="1"/>
              <a:t>b) </a:t>
            </a:r>
            <a:r>
              <a:rPr lang="es-EC" b="1" i="1"/>
              <a:t>Resistencia a cargas laterales</a:t>
            </a:r>
            <a:endParaRPr lang="en-US" b="1" i="1"/>
          </a:p>
        </p:txBody>
      </p:sp>
      <p:sp>
        <p:nvSpPr>
          <p:cNvPr id="5" name="Rectángulo 4">
            <a:extLst>
              <a:ext uri="{FF2B5EF4-FFF2-40B4-BE49-F238E27FC236}">
                <a16:creationId xmlns:a16="http://schemas.microsoft.com/office/drawing/2014/main" xmlns="" id="{099E4486-B8D9-45D7-9A9A-F507455D2F83}"/>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xmlns="" id="{300FBED1-8D48-4CE7-8691-19DC5E1C3A9E}"/>
                  </a:ext>
                </a:extLst>
              </p:cNvPr>
              <p:cNvSpPr txBox="1"/>
              <p:nvPr/>
            </p:nvSpPr>
            <p:spPr>
              <a:xfrm>
                <a:off x="251520" y="1285451"/>
                <a:ext cx="8640960" cy="4539256"/>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𝑅</m:t>
                          </m:r>
                        </m:sub>
                      </m:s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𝑚𝑅</m:t>
                          </m:r>
                        </m:sub>
                      </m:s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𝑠𝑅</m:t>
                          </m:r>
                        </m:sub>
                      </m:sSub>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𝑚𝑅</m:t>
                          </m:r>
                        </m:sub>
                      </m:s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𝑅</m:t>
                          </m:r>
                        </m:sub>
                      </m:sSub>
                      <m:d>
                        <m:dPr>
                          <m:begChr m:val="["/>
                          <m:endChr m:val="]"/>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dPr>
                        <m:e>
                          <m:d>
                            <m:d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0,5∗</m:t>
                              </m:r>
                              <m:sSup>
                                <m:sSup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+0,3∗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𝑃</m:t>
                              </m:r>
                            </m:e>
                          </m:d>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𝑓</m:t>
                          </m:r>
                        </m:e>
                      </m:d>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≤1,5∗</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𝑅</m:t>
                          </m:r>
                        </m:sub>
                      </m:s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MX"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𝑣</m:t>
                          </m:r>
                        </m:e>
                        <m:sup>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𝑇</m:t>
                          </m:r>
                        </m:sub>
                      </m:s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𝑓</m:t>
                      </m:r>
                    </m:oMath>
                  </m:oMathPara>
                </a14:m>
                <a:endParaRPr lang="es-EC" sz="1600" i="1">
                  <a:effectLst/>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600" b="1" i="1">
                              <a:latin typeface="Cambria Math" panose="02040503050406030204" pitchFamily="18" charset="0"/>
                              <a:cs typeface="Times New Roman" panose="02020603050405020304" pitchFamily="18" charset="0"/>
                            </a:rPr>
                          </m:ctrlPr>
                        </m:sSubPr>
                        <m:e>
                          <m:r>
                            <a:rPr lang="es-EC" sz="1600" b="1" i="1">
                              <a:latin typeface="Cambria Math" panose="02040503050406030204" pitchFamily="18" charset="0"/>
                              <a:cs typeface="Times New Roman" panose="02020603050405020304" pitchFamily="18" charset="0"/>
                            </a:rPr>
                            <m:t>𝑭</m:t>
                          </m:r>
                        </m:e>
                        <m:sub>
                          <m:r>
                            <a:rPr lang="es-EC" sz="1600" b="1" i="1">
                              <a:latin typeface="Cambria Math" panose="02040503050406030204" pitchFamily="18" charset="0"/>
                              <a:cs typeface="Times New Roman" panose="02020603050405020304" pitchFamily="18" charset="0"/>
                            </a:rPr>
                            <m:t>𝑹</m:t>
                          </m:r>
                        </m:sub>
                      </m:sSub>
                      <m:r>
                        <a:rPr lang="es-EC" sz="1600" b="1" i="1">
                          <a:latin typeface="Cambria Math" panose="020405030504060302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𝐹𝑎𝑐𝑡𝑜𝑟</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𝑟𝑒𝑑𝑢𝑐𝑐𝑖</m:t>
                      </m:r>
                      <m:r>
                        <a:rPr lang="es-EC" sz="1600" i="1">
                          <a:latin typeface="Cambria Math" panose="02040503050406030204" pitchFamily="18" charset="0"/>
                          <a:ea typeface="Times New Roman" panose="02020603050405020304" pitchFamily="18" charset="0"/>
                          <a:cs typeface="Times New Roman" panose="02020603050405020304" pitchFamily="18" charset="0"/>
                        </a:rPr>
                        <m:t>ó</m:t>
                      </m:r>
                      <m:r>
                        <a:rPr lang="es-EC" sz="1600" i="1">
                          <a:latin typeface="Cambria Math" panose="02040503050406030204" pitchFamily="18" charset="0"/>
                          <a:ea typeface="Times New Roman" panose="02020603050405020304" pitchFamily="18" charset="0"/>
                          <a:cs typeface="Times New Roman" panose="02020603050405020304" pitchFamily="18" charset="0"/>
                        </a:rPr>
                        <m:t>𝑛</m:t>
                      </m:r>
                      <m:r>
                        <a:rPr lang="es-EC" sz="1600" i="1">
                          <a:latin typeface="Cambria Math" panose="02040503050406030204" pitchFamily="18" charset="0"/>
                          <a:ea typeface="Times New Roman" panose="02020603050405020304" pitchFamily="18" charset="0"/>
                          <a:cs typeface="Times New Roman" panose="02020603050405020304" pitchFamily="18" charset="0"/>
                        </a:rPr>
                        <m:t> </m:t>
                      </m:r>
                      <m:r>
                        <a:rPr lang="es-EC"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𝑟𝑒𝑠𝑖𝑠𝑡𝑒𝑛𝑐𝑖𝑎</m:t>
                      </m:r>
                      <m:r>
                        <a:rPr lang="es-EC" sz="1600" b="0" i="1" smtClean="0">
                          <a:latin typeface="Cambria Math" panose="02040503050406030204" pitchFamily="18" charset="0"/>
                          <a:ea typeface="Times New Roman" panose="02020603050405020304" pitchFamily="18" charset="0"/>
                          <a:cs typeface="Times New Roman" panose="02020603050405020304" pitchFamily="18" charset="0"/>
                        </a:rPr>
                        <m:t> </m:t>
                      </m:r>
                      <m:d>
                        <m:dPr>
                          <m:ctrlPr>
                            <a:rPr lang="es-EC" sz="1600" i="1">
                              <a:effectLst/>
                              <a:latin typeface="Cambria Math" panose="02040503050406030204" pitchFamily="18" charset="0"/>
                              <a:ea typeface="Yu Mincho" panose="02020400000000000000" pitchFamily="18" charset="-128"/>
                              <a:cs typeface="Arial" panose="020B0604020202020204" pitchFamily="34" charset="0"/>
                            </a:rPr>
                          </m:ctrlPr>
                        </m:dPr>
                        <m:e>
                          <m:r>
                            <a:rPr lang="es-MX" sz="1600" i="1">
                              <a:effectLst/>
                              <a:latin typeface="Cambria Math" panose="02040503050406030204" pitchFamily="18" charset="0"/>
                              <a:ea typeface="Yu Mincho" panose="02020400000000000000" pitchFamily="18" charset="-128"/>
                              <a:cs typeface="Arial" panose="020B0604020202020204" pitchFamily="34" charset="0"/>
                            </a:rPr>
                            <m:t>0,7</m:t>
                          </m:r>
                        </m:e>
                      </m:d>
                    </m:oMath>
                    <m:oMath xmlns:m="http://schemas.openxmlformats.org/officeDocument/2006/math">
                      <m:sSup>
                        <m:sSupPr>
                          <m:ctrlPr>
                            <a:rPr lang="es-EC" sz="1600" b="1" i="1">
                              <a:effectLst/>
                              <a:latin typeface="Cambria Math" panose="02040503050406030204" pitchFamily="18" charset="0"/>
                              <a:ea typeface="Calibri" panose="020F0502020204030204" pitchFamily="34" charset="0"/>
                              <a:cs typeface="Arial" panose="020B0604020202020204" pitchFamily="34" charset="0"/>
                            </a:rPr>
                          </m:ctrlPr>
                        </m:sSupPr>
                        <m:e>
                          <m:r>
                            <a:rPr lang="es-EC" sz="1600" b="1" i="1">
                              <a:effectLst/>
                              <a:latin typeface="Cambria Math" panose="02040503050406030204" pitchFamily="18" charset="0"/>
                              <a:ea typeface="Calibri" panose="020F0502020204030204" pitchFamily="34" charset="0"/>
                              <a:cs typeface="Arial" panose="020B0604020202020204" pitchFamily="34" charset="0"/>
                            </a:rPr>
                            <m:t>𝒗</m:t>
                          </m:r>
                        </m:e>
                        <m:sup>
                          <m:r>
                            <a:rPr lang="es-EC" sz="1600" b="1" i="1">
                              <a:effectLst/>
                              <a:latin typeface="Cambria Math" panose="02040503050406030204" pitchFamily="18" charset="0"/>
                              <a:ea typeface="Calibri" panose="020F0502020204030204" pitchFamily="34" charset="0"/>
                              <a:cs typeface="Arial" panose="020B0604020202020204" pitchFamily="34" charset="0"/>
                            </a:rPr>
                            <m:t>′</m:t>
                          </m:r>
                        </m:sup>
                      </m:sSup>
                      <m:r>
                        <a:rPr lang="es-EC" sz="1600" b="1" i="1">
                          <a:effectLst/>
                          <a:latin typeface="Cambria Math" panose="02040503050406030204" pitchFamily="18" charset="0"/>
                          <a:ea typeface="Calibri" panose="020F0502020204030204" pitchFamily="34" charset="0"/>
                          <a:cs typeface="Arial" panose="020B0604020202020204" pitchFamily="34" charset="0"/>
                        </a:rPr>
                        <m:t>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𝑅𝑒𝑠𝑖𝑠𝑡𝑒𝑛𝑐𝑖𝑎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𝑑𝑖𝑠𝑒</m:t>
                      </m:r>
                      <m:r>
                        <a:rPr lang="es-EC" sz="1600" i="1">
                          <a:effectLst/>
                          <a:latin typeface="Cambria Math" panose="02040503050406030204" pitchFamily="18" charset="0"/>
                          <a:ea typeface="Calibri" panose="020F0502020204030204" pitchFamily="34" charset="0"/>
                          <a:cs typeface="Arial" panose="020B0604020202020204" pitchFamily="34" charset="0"/>
                        </a:rPr>
                        <m:t>ñ</m:t>
                      </m:r>
                      <m:r>
                        <a:rPr lang="es-EC" sz="1600" i="1">
                          <a:effectLst/>
                          <a:latin typeface="Cambria Math" panose="02040503050406030204" pitchFamily="18" charset="0"/>
                          <a:ea typeface="Calibri" panose="020F0502020204030204" pitchFamily="34" charset="0"/>
                          <a:cs typeface="Arial" panose="020B0604020202020204" pitchFamily="34" charset="0"/>
                        </a:rPr>
                        <m:t>𝑜</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𝑙𝑎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𝑡𝑒𝑛𝑠𝑖</m:t>
                      </m:r>
                      <m:r>
                        <a:rPr lang="es-EC" sz="1600" i="1">
                          <a:effectLst/>
                          <a:latin typeface="Cambria Math" panose="02040503050406030204" pitchFamily="18" charset="0"/>
                          <a:ea typeface="Calibri" panose="020F0502020204030204" pitchFamily="34" charset="0"/>
                          <a:cs typeface="Arial" panose="020B0604020202020204" pitchFamily="34" charset="0"/>
                        </a:rPr>
                        <m:t>ó</m:t>
                      </m:r>
                      <m:r>
                        <a:rPr lang="es-EC" sz="1600" i="1">
                          <a:effectLst/>
                          <a:latin typeface="Cambria Math" panose="02040503050406030204" pitchFamily="18" charset="0"/>
                          <a:ea typeface="Calibri" panose="020F0502020204030204" pitchFamily="34" charset="0"/>
                          <a:cs typeface="Arial" panose="020B0604020202020204" pitchFamily="34" charset="0"/>
                        </a:rPr>
                        <m:t>𝑛</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𝑑𝑖𝑎𝑔𝑜𝑛𝑎𝑙</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𝑙𝑎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𝑚𝑎𝑚𝑝𝑜𝑠𝑡𝑒𝑟</m:t>
                      </m:r>
                      <m:r>
                        <a:rPr lang="es-EC" sz="1600" i="1">
                          <a:effectLst/>
                          <a:latin typeface="Cambria Math" panose="02040503050406030204" pitchFamily="18" charset="0"/>
                          <a:ea typeface="Calibri" panose="020F0502020204030204" pitchFamily="34" charset="0"/>
                          <a:cs typeface="Arial" panose="020B0604020202020204" pitchFamily="34" charset="0"/>
                        </a:rPr>
                        <m:t>í</m:t>
                      </m:r>
                      <m:r>
                        <a:rPr lang="es-EC" sz="1600" i="1">
                          <a:effectLst/>
                          <a:latin typeface="Cambria Math" panose="02040503050406030204" pitchFamily="18" charset="0"/>
                          <a:ea typeface="Calibri" panose="020F0502020204030204" pitchFamily="34" charset="0"/>
                          <a:cs typeface="Arial" panose="020B0604020202020204" pitchFamily="34" charset="0"/>
                        </a:rPr>
                        <m:t>𝑎</m:t>
                      </m:r>
                    </m:oMath>
                    <m:oMath xmlns:m="http://schemas.openxmlformats.org/officeDocument/2006/math">
                      <m:sSub>
                        <m:sSubPr>
                          <m:ctrlPr>
                            <a:rPr lang="es-EC" sz="1600" b="1" i="1">
                              <a:effectLst/>
                              <a:latin typeface="Cambria Math" panose="02040503050406030204" pitchFamily="18" charset="0"/>
                              <a:ea typeface="Calibri" panose="020F0502020204030204" pitchFamily="34" charset="0"/>
                              <a:cs typeface="Arial" panose="020B0604020202020204" pitchFamily="34" charset="0"/>
                            </a:rPr>
                          </m:ctrlPr>
                        </m:sSubPr>
                        <m:e>
                          <m:r>
                            <a:rPr lang="es-EC" sz="1600" b="1" i="1">
                              <a:effectLst/>
                              <a:latin typeface="Cambria Math" panose="02040503050406030204" pitchFamily="18" charset="0"/>
                              <a:ea typeface="Calibri" panose="020F0502020204030204" pitchFamily="34" charset="0"/>
                              <a:cs typeface="Arial" panose="020B0604020202020204" pitchFamily="34" charset="0"/>
                            </a:rPr>
                            <m:t>𝑨</m:t>
                          </m:r>
                        </m:e>
                        <m:sub>
                          <m:r>
                            <a:rPr lang="es-EC" sz="1600" b="1" i="1">
                              <a:effectLst/>
                              <a:latin typeface="Cambria Math" panose="02040503050406030204" pitchFamily="18" charset="0"/>
                              <a:ea typeface="Calibri" panose="020F0502020204030204" pitchFamily="34" charset="0"/>
                              <a:cs typeface="Arial" panose="020B0604020202020204" pitchFamily="34" charset="0"/>
                            </a:rPr>
                            <m:t>𝑻</m:t>
                          </m:r>
                        </m:sub>
                      </m:sSub>
                      <m:r>
                        <a:rPr lang="es-EC" sz="1600" i="1">
                          <a:effectLst/>
                          <a:latin typeface="Cambria Math" panose="02040503050406030204" pitchFamily="18" charset="0"/>
                          <a:ea typeface="Calibri" panose="020F0502020204030204" pitchFamily="34" charset="0"/>
                          <a:cs typeface="Arial" panose="020B0604020202020204" pitchFamily="34" charset="0"/>
                        </a:rPr>
                        <m:t> Á</m:t>
                      </m:r>
                      <m:r>
                        <a:rPr lang="es-EC" sz="1600" i="1">
                          <a:effectLst/>
                          <a:latin typeface="Cambria Math" panose="02040503050406030204" pitchFamily="18" charset="0"/>
                          <a:ea typeface="Calibri" panose="020F0502020204030204" pitchFamily="34" charset="0"/>
                          <a:cs typeface="Arial" panose="020B0604020202020204" pitchFamily="34" charset="0"/>
                        </a:rPr>
                        <m:t>𝑟𝑒𝑎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𝑙𝑎</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𝑠𝑒𝑐𝑐𝑖</m:t>
                      </m:r>
                      <m:r>
                        <a:rPr lang="es-EC" sz="1600" i="1">
                          <a:effectLst/>
                          <a:latin typeface="Cambria Math" panose="02040503050406030204" pitchFamily="18" charset="0"/>
                          <a:ea typeface="Calibri" panose="020F0502020204030204" pitchFamily="34" charset="0"/>
                          <a:cs typeface="Arial" panose="020B0604020202020204" pitchFamily="34" charset="0"/>
                        </a:rPr>
                        <m:t>ó</m:t>
                      </m:r>
                      <m:r>
                        <a:rPr lang="es-EC" sz="1600" i="1">
                          <a:effectLst/>
                          <a:latin typeface="Cambria Math" panose="02040503050406030204" pitchFamily="18" charset="0"/>
                          <a:ea typeface="Calibri" panose="020F0502020204030204" pitchFamily="34" charset="0"/>
                          <a:cs typeface="Arial" panose="020B0604020202020204" pitchFamily="34" charset="0"/>
                        </a:rPr>
                        <m:t>𝑛</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𝑡𝑟𝑎𝑛𝑠𝑣𝑒𝑟𝑠𝑎𝑙</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𝑑𝑒𝑙</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𝑚𝑢𝑟𝑜</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𝑖𝑐𝑙𝑢𝑦𝑒𝑛𝑑𝑜</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𝑐𝑜𝑙𝑢𝑚𝑛𝑎𝑠</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𝑎𝑚𝑎𝑟𝑟𝑒</m:t>
                      </m:r>
                    </m:oMath>
                    <m:oMath xmlns:m="http://schemas.openxmlformats.org/officeDocument/2006/math">
                      <m:r>
                        <a:rPr lang="es-EC" sz="1600" b="1" i="1">
                          <a:effectLst/>
                          <a:latin typeface="Cambria Math" panose="02040503050406030204" pitchFamily="18" charset="0"/>
                          <a:ea typeface="Calibri" panose="020F0502020204030204" pitchFamily="34" charset="0"/>
                          <a:cs typeface="Arial" panose="020B0604020202020204" pitchFamily="34" charset="0"/>
                        </a:rPr>
                        <m:t>𝒇</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𝑅𝑒𝑙𝑎𝑐𝑖</m:t>
                      </m:r>
                      <m:r>
                        <a:rPr lang="es-EC" sz="1600" i="1">
                          <a:effectLst/>
                          <a:latin typeface="Cambria Math" panose="02040503050406030204" pitchFamily="18" charset="0"/>
                          <a:ea typeface="Calibri" panose="020F0502020204030204" pitchFamily="34" charset="0"/>
                          <a:cs typeface="Arial" panose="020B0604020202020204" pitchFamily="34" charset="0"/>
                        </a:rPr>
                        <m:t>ó</m:t>
                      </m:r>
                      <m:r>
                        <a:rPr lang="es-EC" sz="1600" i="1">
                          <a:effectLst/>
                          <a:latin typeface="Cambria Math" panose="02040503050406030204" pitchFamily="18" charset="0"/>
                          <a:ea typeface="Calibri" panose="020F0502020204030204" pitchFamily="34" charset="0"/>
                          <a:cs typeface="Arial" panose="020B0604020202020204" pitchFamily="34" charset="0"/>
                        </a:rPr>
                        <m:t>𝑛</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𝑎𝑠𝑝𝑒𝑐𝑡𝑜</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𝑑𝑒𝑙</m:t>
                      </m:r>
                      <m:r>
                        <a:rPr lang="es-EC" sz="1600" i="1">
                          <a:effectLst/>
                          <a:latin typeface="Cambria Math" panose="02040503050406030204" pitchFamily="18" charset="0"/>
                          <a:ea typeface="Calibri" panose="020F0502020204030204" pitchFamily="34" charset="0"/>
                          <a:cs typeface="Arial" panose="020B0604020202020204" pitchFamily="34" charset="0"/>
                        </a:rPr>
                        <m:t> </m:t>
                      </m:r>
                      <m:r>
                        <a:rPr lang="es-EC" sz="1600" i="1">
                          <a:effectLst/>
                          <a:latin typeface="Cambria Math" panose="02040503050406030204" pitchFamily="18" charset="0"/>
                          <a:ea typeface="Calibri" panose="020F0502020204030204" pitchFamily="34" charset="0"/>
                          <a:cs typeface="Arial" panose="020B0604020202020204" pitchFamily="34" charset="0"/>
                        </a:rPr>
                        <m:t>𝑚𝑢𝑟𝑜</m:t>
                      </m:r>
                    </m:oMath>
                  </m:oMathPara>
                </a14:m>
                <a:endParaRPr lang="es-EC" sz="16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𝑓</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eqArrPr>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1,5       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𝑠𝑖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𝐻</m:t>
                                  </m:r>
                                </m:num>
                                <m:den>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𝐿</m:t>
                                  </m:r>
                                </m:den>
                              </m:f>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&lt;0,2</m:t>
                              </m:r>
                            </m:e>
                            <m:e>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1,0     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𝑠𝑖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𝐻</m:t>
                                  </m:r>
                                </m:num>
                                <m:den>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𝐿</m:t>
                                  </m:r>
                                </m:den>
                              </m:f>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&gt;1.0</m:t>
                              </m:r>
                            </m:e>
                          </m:eqArr>
                        </m:e>
                      </m:d>
                    </m:oMath>
                  </m:oMathPara>
                </a14:m>
                <a:endParaRPr lang="es-MX" sz="16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600" b="1" i="1" smtClean="0">
                          <a:latin typeface="Cambria Math" panose="02040503050406030204" pitchFamily="18" charset="0"/>
                          <a:ea typeface="Calibri" panose="020F0502020204030204" pitchFamily="34" charset="0"/>
                          <a:cs typeface="Times New Roman" panose="02020603050405020304" pitchFamily="18" charset="0"/>
                        </a:rPr>
                        <m:t>𝑯</m:t>
                      </m:r>
                      <m:r>
                        <a:rPr lang="es-EC" sz="1600" i="1">
                          <a:latin typeface="Cambria Math" panose="02040503050406030204" pitchFamily="18" charset="0"/>
                          <a:ea typeface="Calibri" panose="020F0502020204030204" pitchFamily="34" charset="0"/>
                          <a:cs typeface="Times New Roman" panose="02020603050405020304" pitchFamily="18" charset="0"/>
                        </a:rPr>
                        <m:t> </m:t>
                      </m:r>
                      <m:r>
                        <a:rPr lang="es-EC" sz="1600" b="0" i="1" smtClean="0">
                          <a:latin typeface="Cambria Math" panose="02040503050406030204" pitchFamily="18" charset="0"/>
                          <a:ea typeface="Calibri" panose="020F0502020204030204" pitchFamily="34" charset="0"/>
                          <a:cs typeface="Times New Roman" panose="02020603050405020304" pitchFamily="18" charset="0"/>
                        </a:rPr>
                        <m:t>𝐴𝑙𝑡𝑢𝑟𝑎</m:t>
                      </m:r>
                      <m:r>
                        <a:rPr lang="es-EC" sz="1600" b="0" i="1" smtClean="0">
                          <a:latin typeface="Cambria Math" panose="02040503050406030204" pitchFamily="18" charset="0"/>
                          <a:ea typeface="Calibri" panose="020F0502020204030204" pitchFamily="34" charset="0"/>
                          <a:cs typeface="Times New Roman" panose="02020603050405020304" pitchFamily="18" charset="0"/>
                        </a:rPr>
                        <m:t> </m:t>
                      </m:r>
                      <m:r>
                        <a:rPr lang="es-EC" sz="1600" b="0" i="1" smtClean="0">
                          <a:latin typeface="Cambria Math" panose="02040503050406030204" pitchFamily="18" charset="0"/>
                          <a:ea typeface="Calibri" panose="020F0502020204030204" pitchFamily="34" charset="0"/>
                          <a:cs typeface="Times New Roman" panose="02020603050405020304" pitchFamily="18" charset="0"/>
                        </a:rPr>
                        <m:t>𝑑𝑒𝑙</m:t>
                      </m:r>
                      <m:r>
                        <a:rPr lang="es-EC" sz="1600" b="0" i="1" smtClean="0">
                          <a:latin typeface="Cambria Math" panose="02040503050406030204" pitchFamily="18" charset="0"/>
                          <a:ea typeface="Calibri" panose="020F0502020204030204" pitchFamily="34" charset="0"/>
                          <a:cs typeface="Times New Roman" panose="02020603050405020304" pitchFamily="18" charset="0"/>
                        </a:rPr>
                        <m:t> </m:t>
                      </m:r>
                      <m:r>
                        <a:rPr lang="es-EC" sz="1600" b="0" i="1" smtClean="0">
                          <a:latin typeface="Cambria Math" panose="02040503050406030204" pitchFamily="18" charset="0"/>
                          <a:ea typeface="Calibri" panose="020F0502020204030204" pitchFamily="34" charset="0"/>
                          <a:cs typeface="Times New Roman" panose="02020603050405020304" pitchFamily="18" charset="0"/>
                        </a:rPr>
                        <m:t>𝑚𝑢𝑟𝑜</m:t>
                      </m:r>
                    </m:oMath>
                    <m:oMath xmlns:m="http://schemas.openxmlformats.org/officeDocument/2006/math">
                      <m:r>
                        <a:rPr lang="es-EC" sz="1600" b="1" i="1">
                          <a:effectLst/>
                          <a:latin typeface="Cambria Math" panose="02040503050406030204" pitchFamily="18" charset="0"/>
                          <a:ea typeface="Calibri" panose="020F0502020204030204" pitchFamily="34" charset="0"/>
                          <a:cs typeface="Times New Roman" panose="02020603050405020304" pitchFamily="18" charset="0"/>
                        </a:rPr>
                        <m:t>𝑳</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𝐿𝑜𝑛𝑔𝑖𝑡𝑢𝑑</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𝑑𝑒𝑙</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𝑚𝑢𝑟𝑜</m:t>
                      </m:r>
                      <m:func>
                        <m:funcPr>
                          <m:ctrlPr>
                            <a:rPr lang="es-EC" sz="1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1600">
                              <a:effectLst/>
                              <a:latin typeface="Cambria Math" panose="02040503050406030204" pitchFamily="18" charset="0"/>
                              <a:ea typeface="Calibri" panose="020F0502020204030204" pitchFamily="34" charset="0"/>
                              <a:cs typeface="Times New Roman" panose="02020603050405020304" pitchFamily="18" charset="0"/>
                            </a:rPr>
                            <m:t>sin</m:t>
                          </m:r>
                        </m:fName>
                        <m:e>
                          <m:r>
                            <a:rPr lang="es-EC" sz="1600" i="1">
                              <a:effectLst/>
                              <a:latin typeface="Cambria Math" panose="02040503050406030204" pitchFamily="18" charset="0"/>
                              <a:ea typeface="Calibri" panose="020F0502020204030204" pitchFamily="34" charset="0"/>
                              <a:cs typeface="Times New Roman" panose="02020603050405020304" pitchFamily="18" charset="0"/>
                            </a:rPr>
                            <m:t>𝑐𝑜𝑛𝑠𝑖𝑑𝑒𝑟𝑎𝑟</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𝑙𝑎𝑠</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𝑐𝑜𝑙𝑢𝑚𝑛𝑎𝑠</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𝑑𝑒</m:t>
                          </m:r>
                          <m:r>
                            <a:rPr lang="es-EC" sz="1600" i="1">
                              <a:effectLst/>
                              <a:latin typeface="Cambria Math" panose="02040503050406030204" pitchFamily="18" charset="0"/>
                              <a:ea typeface="Calibri" panose="020F0502020204030204" pitchFamily="34" charset="0"/>
                              <a:cs typeface="Times New Roman" panose="02020603050405020304" pitchFamily="18" charset="0"/>
                            </a:rPr>
                            <m:t> </m:t>
                          </m:r>
                          <m:r>
                            <a:rPr lang="es-EC" sz="1600" i="1">
                              <a:effectLst/>
                              <a:latin typeface="Cambria Math" panose="02040503050406030204" pitchFamily="18" charset="0"/>
                              <a:ea typeface="Calibri" panose="020F0502020204030204" pitchFamily="34" charset="0"/>
                              <a:cs typeface="Times New Roman" panose="02020603050405020304" pitchFamily="18" charset="0"/>
                            </a:rPr>
                            <m:t>𝑎𝑚𝑎𝑟𝑟𝑒</m:t>
                          </m:r>
                        </m:e>
                      </m:func>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300FBED1-8D48-4CE7-8691-19DC5E1C3A9E}"/>
                  </a:ext>
                </a:extLst>
              </p:cNvPr>
              <p:cNvSpPr txBox="1">
                <a:spLocks noRot="1" noChangeAspect="1" noMove="1" noResize="1" noEditPoints="1" noAdjustHandles="1" noChangeArrowheads="1" noChangeShapeType="1" noTextEdit="1"/>
              </p:cNvSpPr>
              <p:nvPr/>
            </p:nvSpPr>
            <p:spPr>
              <a:xfrm>
                <a:off x="251520" y="1285451"/>
                <a:ext cx="8640960" cy="4539256"/>
              </a:xfrm>
              <a:prstGeom prst="rect">
                <a:avLst/>
              </a:prstGeom>
              <a:blipFill>
                <a:blip r:embed="rId3"/>
                <a:stretch>
                  <a:fillRect/>
                </a:stretch>
              </a:blipFill>
            </p:spPr>
            <p:txBody>
              <a:bodyPr/>
              <a:lstStyle/>
              <a:p>
                <a:r>
                  <a:rPr lang="en-US">
                    <a:noFill/>
                  </a:rPr>
                  <a:t> </a:t>
                </a:r>
              </a:p>
            </p:txBody>
          </p:sp>
        </mc:Fallback>
      </mc:AlternateContent>
      <p:sp>
        <p:nvSpPr>
          <p:cNvPr id="8" name="Rectángulo 7">
            <a:extLst>
              <a:ext uri="{FF2B5EF4-FFF2-40B4-BE49-F238E27FC236}">
                <a16:creationId xmlns:a16="http://schemas.microsoft.com/office/drawing/2014/main" xmlns="" id="{E71210D5-9D38-496D-84E8-BADC0FA54D0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37</a:t>
            </a:r>
            <a:endParaRPr lang="en-US" b="1" u="sng"/>
          </a:p>
        </p:txBody>
      </p:sp>
    </p:spTree>
    <p:extLst>
      <p:ext uri="{BB962C8B-B14F-4D97-AF65-F5344CB8AC3E}">
        <p14:creationId xmlns:p14="http://schemas.microsoft.com/office/powerpoint/2010/main" val="3143961278"/>
      </p:ext>
    </p:extLst>
  </p:cSld>
  <p:clrMapOvr>
    <a:masterClrMapping/>
  </p:clrMapOvr>
  <p:transition spd="med">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697299EA-09BB-47D1-B17F-94A24F0B714E}"/>
              </a:ext>
            </a:extLst>
          </p:cNvPr>
          <p:cNvSpPr/>
          <p:nvPr/>
        </p:nvSpPr>
        <p:spPr>
          <a:xfrm>
            <a:off x="89171" y="646655"/>
            <a:ext cx="41399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i="1"/>
              <a:t>b)</a:t>
            </a:r>
            <a:r>
              <a:rPr lang="es-EC" b="1" i="1"/>
              <a:t>Resistencia a cargas laterales</a:t>
            </a:r>
            <a:endParaRPr lang="en-US" b="1" i="1"/>
          </a:p>
        </p:txBody>
      </p:sp>
      <p:sp>
        <p:nvSpPr>
          <p:cNvPr id="5" name="Rectángulo 4">
            <a:extLst>
              <a:ext uri="{FF2B5EF4-FFF2-40B4-BE49-F238E27FC236}">
                <a16:creationId xmlns:a16="http://schemas.microsoft.com/office/drawing/2014/main" xmlns="" id="{099E4486-B8D9-45D7-9A9A-F507455D2F83}"/>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pic>
        <p:nvPicPr>
          <p:cNvPr id="6" name="Imagen 5">
            <a:extLst>
              <a:ext uri="{FF2B5EF4-FFF2-40B4-BE49-F238E27FC236}">
                <a16:creationId xmlns:a16="http://schemas.microsoft.com/office/drawing/2014/main" xmlns="" id="{08F3EA61-FF0F-4C8C-830F-FD5FA47DE67A}"/>
              </a:ext>
            </a:extLst>
          </p:cNvPr>
          <p:cNvPicPr>
            <a:picLocks noChangeAspect="1"/>
          </p:cNvPicPr>
          <p:nvPr/>
        </p:nvPicPr>
        <p:blipFill>
          <a:blip r:embed="rId3"/>
          <a:stretch>
            <a:fillRect/>
          </a:stretch>
        </p:blipFill>
        <p:spPr>
          <a:xfrm>
            <a:off x="1346758" y="1136017"/>
            <a:ext cx="6450484" cy="1833722"/>
          </a:xfrm>
          <a:prstGeom prst="rect">
            <a:avLst/>
          </a:prstGeom>
        </p:spPr>
      </p:pic>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xmlns="" id="{6D631BD0-A086-4258-92F4-8B4463BB93D9}"/>
                  </a:ext>
                </a:extLst>
              </p:cNvPr>
              <p:cNvSpPr txBox="1"/>
              <p:nvPr/>
            </p:nvSpPr>
            <p:spPr>
              <a:xfrm>
                <a:off x="2286000" y="3071017"/>
                <a:ext cx="4572000" cy="357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rgbClr val="836967"/>
                              </a:solidFill>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𝑠𝑅</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𝐹</m:t>
                          </m:r>
                        </m:e>
                        <m:sub>
                          <m:r>
                            <a:rPr lang="es-EC" sz="1600" i="1">
                              <a:latin typeface="Cambria Math" panose="02040503050406030204" pitchFamily="18" charset="0"/>
                            </a:rPr>
                            <m:t>𝑅</m:t>
                          </m:r>
                        </m:sub>
                      </m:sSub>
                      <m:r>
                        <a:rPr lang="es-EC" sz="1600" i="0">
                          <a:latin typeface="Cambria Math" panose="02040503050406030204" pitchFamily="18" charset="0"/>
                        </a:rPr>
                        <m:t>∗</m:t>
                      </m:r>
                      <m:r>
                        <a:rPr lang="es-EC" sz="1600" i="1">
                          <a:latin typeface="Cambria Math" panose="02040503050406030204" pitchFamily="18" charset="0"/>
                        </a:rPr>
                        <m:t>𝑛</m:t>
                      </m:r>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𝜌</m:t>
                          </m:r>
                        </m:e>
                        <m:sub>
                          <m:r>
                            <a:rPr lang="es-EC" sz="1600" i="1">
                              <a:latin typeface="Cambria Math" panose="02040503050406030204" pitchFamily="18" charset="0"/>
                            </a:rPr>
                            <m:t>h</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𝑓</m:t>
                          </m:r>
                        </m:e>
                        <m:sub>
                          <m:r>
                            <a:rPr lang="es-EC" sz="1600" i="1">
                              <a:latin typeface="Cambria Math" panose="02040503050406030204" pitchFamily="18" charset="0"/>
                            </a:rPr>
                            <m:t>𝑦h</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𝐴</m:t>
                          </m:r>
                        </m:e>
                        <m:sub>
                          <m:r>
                            <a:rPr lang="es-EC" sz="1600" i="1">
                              <a:latin typeface="Cambria Math" panose="02040503050406030204" pitchFamily="18" charset="0"/>
                            </a:rPr>
                            <m:t>𝑇</m:t>
                          </m:r>
                        </m:sub>
                      </m:sSub>
                    </m:oMath>
                  </m:oMathPara>
                </a14:m>
                <a:endParaRPr lang="es-EC" sz="1600"/>
              </a:p>
            </p:txBody>
          </p:sp>
        </mc:Choice>
        <mc:Fallback xmlns="">
          <p:sp>
            <p:nvSpPr>
              <p:cNvPr id="12" name="CuadroTexto 11">
                <a:extLst>
                  <a:ext uri="{FF2B5EF4-FFF2-40B4-BE49-F238E27FC236}">
                    <a16:creationId xmlns:a16="http://schemas.microsoft.com/office/drawing/2014/main" id="{6D631BD0-A086-4258-92F4-8B4463BB93D9}"/>
                  </a:ext>
                </a:extLst>
              </p:cNvPr>
              <p:cNvSpPr txBox="1">
                <a:spLocks noRot="1" noChangeAspect="1" noMove="1" noResize="1" noEditPoints="1" noAdjustHandles="1" noChangeArrowheads="1" noChangeShapeType="1" noTextEdit="1"/>
              </p:cNvSpPr>
              <p:nvPr/>
            </p:nvSpPr>
            <p:spPr>
              <a:xfrm>
                <a:off x="2286000" y="3071017"/>
                <a:ext cx="4572000" cy="357983"/>
              </a:xfrm>
              <a:prstGeom prst="rect">
                <a:avLst/>
              </a:prstGeom>
              <a:blipFill>
                <a:blip r:embed="rId4"/>
                <a:stretch>
                  <a:fillRect b="-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xmlns="" id="{555B05FB-B924-4F83-BAEF-52BE9D1267F1}"/>
                  </a:ext>
                </a:extLst>
              </p:cNvPr>
              <p:cNvSpPr txBox="1"/>
              <p:nvPr/>
            </p:nvSpPr>
            <p:spPr>
              <a:xfrm>
                <a:off x="2298863" y="3531554"/>
                <a:ext cx="4572000" cy="6224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sz="1600" i="1" smtClean="0">
                          <a:latin typeface="Cambria Math" panose="02040503050406030204" pitchFamily="18" charset="0"/>
                        </a:rPr>
                        <m:t>𝑛</m:t>
                      </m:r>
                      <m:r>
                        <a:rPr lang="es-EC" sz="1600" i="0">
                          <a:latin typeface="Cambria Math" panose="02040503050406030204" pitchFamily="18" charset="0"/>
                        </a:rPr>
                        <m:t>=</m:t>
                      </m:r>
                      <m:f>
                        <m:fPr>
                          <m:ctrlPr>
                            <a:rPr lang="es-EC" sz="1600" i="1">
                              <a:solidFill>
                                <a:srgbClr val="836967"/>
                              </a:solidFill>
                              <a:latin typeface="Cambria Math" panose="02040503050406030204" pitchFamily="18" charset="0"/>
                            </a:rPr>
                          </m:ctrlPr>
                        </m:fPr>
                        <m:num>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𝑉</m:t>
                              </m:r>
                            </m:e>
                            <m:sub>
                              <m:r>
                                <a:rPr lang="es-EC" sz="1600" i="1">
                                  <a:latin typeface="Cambria Math" panose="02040503050406030204" pitchFamily="18" charset="0"/>
                                </a:rPr>
                                <m:t>𝑚𝑅</m:t>
                              </m:r>
                            </m:sub>
                          </m:sSub>
                        </m:num>
                        <m:den>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𝐹</m:t>
                              </m:r>
                            </m:e>
                            <m:sub>
                              <m:r>
                                <a:rPr lang="es-EC" sz="1600" i="1">
                                  <a:latin typeface="Cambria Math" panose="02040503050406030204" pitchFamily="18" charset="0"/>
                                </a:rPr>
                                <m:t>𝑅</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𝜌</m:t>
                              </m:r>
                            </m:e>
                            <m:sub>
                              <m:r>
                                <a:rPr lang="es-EC" sz="1600" i="1">
                                  <a:latin typeface="Cambria Math" panose="02040503050406030204" pitchFamily="18" charset="0"/>
                                </a:rPr>
                                <m:t>h</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𝑓</m:t>
                              </m:r>
                            </m:e>
                            <m:sub>
                              <m:r>
                                <a:rPr lang="es-EC" sz="1600" i="1">
                                  <a:latin typeface="Cambria Math" panose="02040503050406030204" pitchFamily="18" charset="0"/>
                                </a:rPr>
                                <m:t>𝑦h</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𝐴</m:t>
                              </m:r>
                            </m:e>
                            <m:sub>
                              <m:r>
                                <a:rPr lang="es-EC" sz="1600" i="1">
                                  <a:latin typeface="Cambria Math" panose="02040503050406030204" pitchFamily="18" charset="0"/>
                                </a:rPr>
                                <m:t>𝑇</m:t>
                              </m:r>
                            </m:sub>
                          </m:sSub>
                        </m:den>
                      </m:f>
                      <m:r>
                        <a:rPr lang="es-EC" sz="1600" i="0">
                          <a:latin typeface="Cambria Math" panose="02040503050406030204" pitchFamily="18" charset="0"/>
                        </a:rPr>
                        <m:t>∗</m:t>
                      </m:r>
                      <m:d>
                        <m:dPr>
                          <m:ctrlPr>
                            <a:rPr lang="es-EC" sz="1600" i="1">
                              <a:solidFill>
                                <a:srgbClr val="836967"/>
                              </a:solidFill>
                              <a:latin typeface="Cambria Math" panose="02040503050406030204" pitchFamily="18" charset="0"/>
                            </a:rPr>
                          </m:ctrlPr>
                        </m:dPr>
                        <m:e>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𝑜</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𝑘</m:t>
                              </m:r>
                            </m:e>
                            <m:sub>
                              <m:r>
                                <a:rPr lang="es-EC" sz="1600" i="0">
                                  <a:latin typeface="Cambria Math" panose="02040503050406030204" pitchFamily="18" charset="0"/>
                                </a:rPr>
                                <m:t>1</m:t>
                              </m:r>
                            </m:sub>
                          </m:sSub>
                          <m:r>
                            <a:rPr lang="es-EC" sz="1600" i="0">
                              <a:latin typeface="Cambria Math" panose="02040503050406030204" pitchFamily="18" charset="0"/>
                            </a:rPr>
                            <m:t>−1</m:t>
                          </m:r>
                        </m:e>
                      </m:d>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𝑛</m:t>
                          </m:r>
                        </m:e>
                        <m:sub>
                          <m:r>
                            <a:rPr lang="es-EC" sz="1600" i="1">
                              <a:latin typeface="Cambria Math" panose="02040503050406030204" pitchFamily="18" charset="0"/>
                            </a:rPr>
                            <m:t>𝑠</m:t>
                          </m:r>
                        </m:sub>
                      </m:sSub>
                    </m:oMath>
                  </m:oMathPara>
                </a14:m>
                <a:endParaRPr lang="es-EC" sz="1600"/>
              </a:p>
            </p:txBody>
          </p:sp>
        </mc:Choice>
        <mc:Fallback xmlns="">
          <p:sp>
            <p:nvSpPr>
              <p:cNvPr id="14" name="CuadroTexto 13">
                <a:extLst>
                  <a:ext uri="{FF2B5EF4-FFF2-40B4-BE49-F238E27FC236}">
                    <a16:creationId xmlns:a16="http://schemas.microsoft.com/office/drawing/2014/main" id="{555B05FB-B924-4F83-BAEF-52BE9D1267F1}"/>
                  </a:ext>
                </a:extLst>
              </p:cNvPr>
              <p:cNvSpPr txBox="1">
                <a:spLocks noRot="1" noChangeAspect="1" noMove="1" noResize="1" noEditPoints="1" noAdjustHandles="1" noChangeArrowheads="1" noChangeShapeType="1" noTextEdit="1"/>
              </p:cNvSpPr>
              <p:nvPr/>
            </p:nvSpPr>
            <p:spPr>
              <a:xfrm>
                <a:off x="2298863" y="3531554"/>
                <a:ext cx="4572000" cy="6224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xmlns="" id="{C9F4CF21-D1DB-4CA9-BBEF-C2D88D8EAB9E}"/>
                  </a:ext>
                </a:extLst>
              </p:cNvPr>
              <p:cNvSpPr txBox="1"/>
              <p:nvPr/>
            </p:nvSpPr>
            <p:spPr>
              <a:xfrm>
                <a:off x="-180528" y="4470993"/>
                <a:ext cx="4572000" cy="6415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rgbClr val="836967"/>
                              </a:solidFill>
                              <a:latin typeface="Cambria Math" panose="02040503050406030204" pitchFamily="18" charset="0"/>
                            </a:rPr>
                          </m:ctrlPr>
                        </m:sSubPr>
                        <m:e>
                          <m:r>
                            <a:rPr lang="es-EC" sz="1600" i="1">
                              <a:latin typeface="Cambria Math" panose="02040503050406030204" pitchFamily="18" charset="0"/>
                            </a:rPr>
                            <m:t>𝑘</m:t>
                          </m:r>
                        </m:e>
                        <m:sub>
                          <m:r>
                            <a:rPr lang="es-EC" sz="1600" i="1">
                              <a:latin typeface="Cambria Math" panose="02040503050406030204" pitchFamily="18" charset="0"/>
                            </a:rPr>
                            <m:t>𝑜</m:t>
                          </m:r>
                        </m:sub>
                      </m:sSub>
                      <m:r>
                        <a:rPr lang="es-EC" sz="1600" i="0">
                          <a:latin typeface="Cambria Math" panose="02040503050406030204" pitchFamily="18" charset="0"/>
                        </a:rPr>
                        <m:t>=</m:t>
                      </m:r>
                      <m:d>
                        <m:dPr>
                          <m:begChr m:val="{"/>
                          <m:endChr m:val=""/>
                          <m:ctrlPr>
                            <a:rPr lang="es-EC" sz="1600" i="1">
                              <a:solidFill>
                                <a:srgbClr val="836967"/>
                              </a:solidFill>
                              <a:latin typeface="Cambria Math" panose="02040503050406030204" pitchFamily="18" charset="0"/>
                            </a:rPr>
                          </m:ctrlPr>
                        </m:dPr>
                        <m:e>
                          <m:eqArr>
                            <m:eqArrPr>
                              <m:ctrlPr>
                                <a:rPr lang="es-EC" sz="1600" i="1">
                                  <a:solidFill>
                                    <a:srgbClr val="836967"/>
                                  </a:solidFill>
                                  <a:latin typeface="Cambria Math" panose="02040503050406030204" pitchFamily="18" charset="0"/>
                                </a:rPr>
                              </m:ctrlPr>
                            </m:eqArrPr>
                            <m:e>
                              <m:r>
                                <a:rPr lang="es-EC" sz="1600" i="0">
                                  <a:latin typeface="Cambria Math" panose="02040503050406030204" pitchFamily="18" charset="0"/>
                                </a:rPr>
                                <m:t>&amp;1,3  </m:t>
                              </m:r>
                              <m:r>
                                <a:rPr lang="es-EC" sz="1600" i="1">
                                  <a:latin typeface="Cambria Math" panose="02040503050406030204" pitchFamily="18" charset="0"/>
                                </a:rPr>
                                <m:t>𝑠𝑖</m:t>
                              </m:r>
                              <m:r>
                                <a:rPr lang="es-EC" sz="1600" i="0">
                                  <a:latin typeface="Cambria Math" panose="02040503050406030204" pitchFamily="18" charset="0"/>
                                </a:rPr>
                                <m:t> </m:t>
                              </m:r>
                              <m:f>
                                <m:fPr>
                                  <m:type m:val="lin"/>
                                  <m:ctrlPr>
                                    <a:rPr lang="es-EC" sz="1600" i="1">
                                      <a:latin typeface="Cambria Math" panose="02040503050406030204" pitchFamily="18" charset="0"/>
                                    </a:rPr>
                                  </m:ctrlPr>
                                </m:fPr>
                                <m:num>
                                  <m:r>
                                    <a:rPr lang="es-EC" sz="1600" i="1">
                                      <a:latin typeface="Cambria Math" panose="02040503050406030204" pitchFamily="18" charset="0"/>
                                    </a:rPr>
                                    <m:t>𝐻</m:t>
                                  </m:r>
                                </m:num>
                                <m:den>
                                  <m:r>
                                    <a:rPr lang="es-EC" sz="1600" i="1">
                                      <a:latin typeface="Cambria Math" panose="02040503050406030204" pitchFamily="18" charset="0"/>
                                    </a:rPr>
                                    <m:t>𝐿</m:t>
                                  </m:r>
                                </m:den>
                              </m:f>
                              <m:r>
                                <a:rPr lang="es-EC" sz="1600" i="0">
                                  <a:latin typeface="Cambria Math" panose="02040503050406030204" pitchFamily="18" charset="0"/>
                                </a:rPr>
                                <m:t>≤1,0</m:t>
                              </m:r>
                            </m:e>
                            <m:e>
                              <m:r>
                                <a:rPr lang="es-EC" sz="1600" i="0">
                                  <a:latin typeface="Cambria Math" panose="02040503050406030204" pitchFamily="18" charset="0"/>
                                </a:rPr>
                                <m:t>&amp;1,0  </m:t>
                              </m:r>
                              <m:r>
                                <a:rPr lang="es-EC" sz="1600" i="1">
                                  <a:latin typeface="Cambria Math" panose="02040503050406030204" pitchFamily="18" charset="0"/>
                                </a:rPr>
                                <m:t>𝑠𝑖</m:t>
                              </m:r>
                              <m:r>
                                <a:rPr lang="es-EC" sz="1600" i="0">
                                  <a:latin typeface="Cambria Math" panose="02040503050406030204" pitchFamily="18" charset="0"/>
                                </a:rPr>
                                <m:t> </m:t>
                              </m:r>
                              <m:f>
                                <m:fPr>
                                  <m:type m:val="lin"/>
                                  <m:ctrlPr>
                                    <a:rPr lang="es-EC" sz="1600" i="1">
                                      <a:latin typeface="Cambria Math" panose="02040503050406030204" pitchFamily="18" charset="0"/>
                                    </a:rPr>
                                  </m:ctrlPr>
                                </m:fPr>
                                <m:num>
                                  <m:r>
                                    <a:rPr lang="es-EC" sz="1600" i="1">
                                      <a:latin typeface="Cambria Math" panose="02040503050406030204" pitchFamily="18" charset="0"/>
                                    </a:rPr>
                                    <m:t>𝐻</m:t>
                                  </m:r>
                                </m:num>
                                <m:den>
                                  <m:r>
                                    <a:rPr lang="es-EC" sz="1600" i="1">
                                      <a:latin typeface="Cambria Math" panose="02040503050406030204" pitchFamily="18" charset="0"/>
                                    </a:rPr>
                                    <m:t>𝐿</m:t>
                                  </m:r>
                                </m:den>
                              </m:f>
                              <m:r>
                                <a:rPr lang="es-EC" sz="1600" i="0">
                                  <a:latin typeface="Cambria Math" panose="02040503050406030204" pitchFamily="18" charset="0"/>
                                </a:rPr>
                                <m:t>≥1,5</m:t>
                              </m:r>
                            </m:e>
                          </m:eqArr>
                        </m:e>
                      </m:d>
                    </m:oMath>
                  </m:oMathPara>
                </a14:m>
                <a:endParaRPr lang="es-EC" sz="1600"/>
              </a:p>
            </p:txBody>
          </p:sp>
        </mc:Choice>
        <mc:Fallback xmlns="">
          <p:sp>
            <p:nvSpPr>
              <p:cNvPr id="16" name="CuadroTexto 15">
                <a:extLst>
                  <a:ext uri="{FF2B5EF4-FFF2-40B4-BE49-F238E27FC236}">
                    <a16:creationId xmlns:a16="http://schemas.microsoft.com/office/drawing/2014/main" id="{C9F4CF21-D1DB-4CA9-BBEF-C2D88D8EAB9E}"/>
                  </a:ext>
                </a:extLst>
              </p:cNvPr>
              <p:cNvSpPr txBox="1">
                <a:spLocks noRot="1" noChangeAspect="1" noMove="1" noResize="1" noEditPoints="1" noAdjustHandles="1" noChangeArrowheads="1" noChangeShapeType="1" noTextEdit="1"/>
              </p:cNvSpPr>
              <p:nvPr/>
            </p:nvSpPr>
            <p:spPr>
              <a:xfrm>
                <a:off x="-180528" y="4470993"/>
                <a:ext cx="4572000" cy="64158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xmlns="" id="{00425DFA-BB30-47E9-A9C6-2ECE32332881}"/>
                  </a:ext>
                </a:extLst>
              </p:cNvPr>
              <p:cNvSpPr txBox="1"/>
              <p:nvPr/>
            </p:nvSpPr>
            <p:spPr>
              <a:xfrm>
                <a:off x="3635896" y="4142762"/>
                <a:ext cx="4572000" cy="129804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rgbClr val="836967"/>
                              </a:solidFill>
                              <a:latin typeface="Cambria Math" panose="02040503050406030204" pitchFamily="18" charset="0"/>
                            </a:rPr>
                          </m:ctrlPr>
                        </m:sSubPr>
                        <m:e>
                          <m:r>
                            <a:rPr lang="es-EC" sz="1600" i="1">
                              <a:latin typeface="Cambria Math" panose="02040503050406030204" pitchFamily="18" charset="0"/>
                            </a:rPr>
                            <m:t>𝑛</m:t>
                          </m:r>
                        </m:e>
                        <m:sub>
                          <m:r>
                            <a:rPr lang="es-EC" sz="1600" i="1">
                              <a:latin typeface="Cambria Math" panose="02040503050406030204" pitchFamily="18" charset="0"/>
                            </a:rPr>
                            <m:t>𝑠</m:t>
                          </m:r>
                        </m:sub>
                      </m:sSub>
                      <m:r>
                        <a:rPr lang="es-EC" sz="1600" i="0">
                          <a:latin typeface="Cambria Math" panose="02040503050406030204" pitchFamily="18" charset="0"/>
                        </a:rPr>
                        <m:t>=</m:t>
                      </m:r>
                      <m:d>
                        <m:dPr>
                          <m:begChr m:val="{"/>
                          <m:endChr m:val=""/>
                          <m:ctrlPr>
                            <a:rPr lang="es-EC" sz="1600" i="1">
                              <a:solidFill>
                                <a:srgbClr val="836967"/>
                              </a:solidFill>
                              <a:latin typeface="Cambria Math" panose="02040503050406030204" pitchFamily="18" charset="0"/>
                            </a:rPr>
                          </m:ctrlPr>
                        </m:dPr>
                        <m:e>
                          <m:eqArr>
                            <m:eqArrPr>
                              <m:ctrlPr>
                                <a:rPr lang="es-EC" sz="1600" i="1">
                                  <a:solidFill>
                                    <a:srgbClr val="836967"/>
                                  </a:solidFill>
                                  <a:latin typeface="Cambria Math" panose="02040503050406030204" pitchFamily="18" charset="0"/>
                                </a:rPr>
                              </m:ctrlPr>
                            </m:eqArrPr>
                            <m:e>
                              <m:r>
                                <a:rPr lang="es-EC" sz="1600" i="0">
                                  <a:latin typeface="Cambria Math" panose="02040503050406030204" pitchFamily="18" charset="0"/>
                                </a:rPr>
                                <m:t>&amp;0,75       </m:t>
                              </m:r>
                              <m:r>
                                <a:rPr lang="es-EC" sz="1600" i="1">
                                  <a:latin typeface="Cambria Math" panose="02040503050406030204" pitchFamily="18" charset="0"/>
                                </a:rPr>
                                <m:t>𝑠𝑖</m:t>
                              </m:r>
                              <m:r>
                                <a:rPr lang="es-EC" sz="1600" i="0">
                                  <a:latin typeface="Cambria Math" panose="02040503050406030204" pitchFamily="18" charset="0"/>
                                </a:rPr>
                                <m:t>    </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𝑓</m:t>
                                  </m:r>
                                </m:e>
                                <m:sup>
                                  <m:r>
                                    <a:rPr lang="es-EC" sz="1600" i="0">
                                      <a:latin typeface="Cambria Math" panose="02040503050406030204" pitchFamily="18" charset="0"/>
                                    </a:rPr>
                                    <m:t>′</m:t>
                                  </m:r>
                                </m:sup>
                              </m:sSup>
                              <m:r>
                                <a:rPr lang="es-EC" sz="1600" i="1">
                                  <a:latin typeface="Cambria Math" panose="02040503050406030204" pitchFamily="18" charset="0"/>
                                </a:rPr>
                                <m:t>𝑚</m:t>
                              </m:r>
                              <m:r>
                                <a:rPr lang="es-EC" sz="1600" i="0">
                                  <a:latin typeface="Cambria Math" panose="02040503050406030204" pitchFamily="18" charset="0"/>
                                </a:rPr>
                                <m:t>≥9</m:t>
                              </m:r>
                              <m:r>
                                <a:rPr lang="es-EC" sz="1600" i="1">
                                  <a:latin typeface="Cambria Math" panose="02040503050406030204" pitchFamily="18" charset="0"/>
                                </a:rPr>
                                <m:t>𝑀𝑃𝑎</m:t>
                              </m:r>
                              <m:d>
                                <m:dPr>
                                  <m:ctrlPr>
                                    <a:rPr lang="es-EC" sz="1600" i="1">
                                      <a:solidFill>
                                        <a:srgbClr val="836967"/>
                                      </a:solidFill>
                                      <a:latin typeface="Cambria Math" panose="02040503050406030204" pitchFamily="18" charset="0"/>
                                    </a:rPr>
                                  </m:ctrlPr>
                                </m:dPr>
                                <m:e>
                                  <m:r>
                                    <a:rPr lang="es-EC" sz="1600" i="0">
                                      <a:latin typeface="Cambria Math" panose="02040503050406030204" pitchFamily="18" charset="0"/>
                                    </a:rPr>
                                    <m:t>90</m:t>
                                  </m:r>
                                  <m:f>
                                    <m:fPr>
                                      <m:ctrlPr>
                                        <a:rPr lang="es-EC" sz="1600" i="1">
                                          <a:solidFill>
                                            <a:srgbClr val="836967"/>
                                          </a:solidFill>
                                          <a:latin typeface="Cambria Math" panose="02040503050406030204" pitchFamily="18" charset="0"/>
                                        </a:rPr>
                                      </m:ctrlPr>
                                    </m:fPr>
                                    <m:num>
                                      <m:r>
                                        <a:rPr lang="es-EC" sz="1600" i="1">
                                          <a:latin typeface="Cambria Math" panose="02040503050406030204" pitchFamily="18" charset="0"/>
                                        </a:rPr>
                                        <m:t>𝑘𝑔</m:t>
                                      </m:r>
                                    </m:num>
                                    <m:den>
                                      <m:r>
                                        <a:rPr lang="es-EC" sz="1600" i="1">
                                          <a:latin typeface="Cambria Math" panose="02040503050406030204" pitchFamily="18" charset="0"/>
                                        </a:rPr>
                                        <m:t>𝑐</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2</m:t>
                                          </m:r>
                                        </m:sup>
                                      </m:sSup>
                                    </m:den>
                                  </m:f>
                                </m:e>
                              </m:d>
                            </m:e>
                            <m:e>
                              <m:r>
                                <a:rPr lang="es-EC" sz="1600" i="0">
                                  <a:latin typeface="Cambria Math" panose="02040503050406030204" pitchFamily="18" charset="0"/>
                                </a:rPr>
                                <m:t>&amp;0,55       </m:t>
                              </m:r>
                              <m:r>
                                <a:rPr lang="es-EC" sz="1600" i="1">
                                  <a:latin typeface="Cambria Math" panose="02040503050406030204" pitchFamily="18" charset="0"/>
                                </a:rPr>
                                <m:t>𝑠𝑖</m:t>
                              </m:r>
                              <m:r>
                                <a:rPr lang="es-EC" sz="1600" i="0">
                                  <a:latin typeface="Cambria Math" panose="02040503050406030204" pitchFamily="18" charset="0"/>
                                </a:rPr>
                                <m:t>    </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𝑓</m:t>
                                  </m:r>
                                </m:e>
                                <m:sup>
                                  <m:r>
                                    <a:rPr lang="es-EC" sz="1600" i="0">
                                      <a:latin typeface="Cambria Math" panose="02040503050406030204" pitchFamily="18" charset="0"/>
                                    </a:rPr>
                                    <m:t>′</m:t>
                                  </m:r>
                                </m:sup>
                              </m:sSup>
                              <m:r>
                                <a:rPr lang="es-EC" sz="1600" i="1">
                                  <a:latin typeface="Cambria Math" panose="02040503050406030204" pitchFamily="18" charset="0"/>
                                </a:rPr>
                                <m:t>𝑚</m:t>
                              </m:r>
                              <m:r>
                                <a:rPr lang="es-EC" sz="1600" i="0">
                                  <a:latin typeface="Cambria Math" panose="02040503050406030204" pitchFamily="18" charset="0"/>
                                </a:rPr>
                                <m:t>≤6</m:t>
                              </m:r>
                              <m:r>
                                <a:rPr lang="es-EC" sz="1600" i="1">
                                  <a:latin typeface="Cambria Math" panose="02040503050406030204" pitchFamily="18" charset="0"/>
                                </a:rPr>
                                <m:t>𝑀𝑃𝑎</m:t>
                              </m:r>
                              <m:d>
                                <m:dPr>
                                  <m:ctrlPr>
                                    <a:rPr lang="es-EC" sz="1600" i="1">
                                      <a:solidFill>
                                        <a:srgbClr val="836967"/>
                                      </a:solidFill>
                                      <a:latin typeface="Cambria Math" panose="02040503050406030204" pitchFamily="18" charset="0"/>
                                    </a:rPr>
                                  </m:ctrlPr>
                                </m:dPr>
                                <m:e>
                                  <m:r>
                                    <a:rPr lang="es-EC" sz="1600" i="0">
                                      <a:latin typeface="Cambria Math" panose="02040503050406030204" pitchFamily="18" charset="0"/>
                                    </a:rPr>
                                    <m:t>60</m:t>
                                  </m:r>
                                  <m:f>
                                    <m:fPr>
                                      <m:ctrlPr>
                                        <a:rPr lang="es-EC" sz="1600" i="1">
                                          <a:solidFill>
                                            <a:srgbClr val="836967"/>
                                          </a:solidFill>
                                          <a:latin typeface="Cambria Math" panose="02040503050406030204" pitchFamily="18" charset="0"/>
                                        </a:rPr>
                                      </m:ctrlPr>
                                    </m:fPr>
                                    <m:num>
                                      <m:r>
                                        <a:rPr lang="es-EC" sz="1600" i="1">
                                          <a:latin typeface="Cambria Math" panose="02040503050406030204" pitchFamily="18" charset="0"/>
                                        </a:rPr>
                                        <m:t>𝑘𝑔</m:t>
                                      </m:r>
                                    </m:num>
                                    <m:den>
                                      <m:r>
                                        <a:rPr lang="es-EC" sz="1600" i="1">
                                          <a:latin typeface="Cambria Math" panose="02040503050406030204" pitchFamily="18" charset="0"/>
                                        </a:rPr>
                                        <m:t>𝑐</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2</m:t>
                                          </m:r>
                                        </m:sup>
                                      </m:sSup>
                                    </m:den>
                                  </m:f>
                                </m:e>
                              </m:d>
                            </m:e>
                          </m:eqArr>
                        </m:e>
                      </m:d>
                    </m:oMath>
                  </m:oMathPara>
                </a14:m>
                <a:endParaRPr lang="es-EC" sz="1600"/>
              </a:p>
            </p:txBody>
          </p:sp>
        </mc:Choice>
        <mc:Fallback xmlns="">
          <p:sp>
            <p:nvSpPr>
              <p:cNvPr id="18" name="CuadroTexto 17">
                <a:extLst>
                  <a:ext uri="{FF2B5EF4-FFF2-40B4-BE49-F238E27FC236}">
                    <a16:creationId xmlns:a16="http://schemas.microsoft.com/office/drawing/2014/main" id="{00425DFA-BB30-47E9-A9C6-2ECE32332881}"/>
                  </a:ext>
                </a:extLst>
              </p:cNvPr>
              <p:cNvSpPr txBox="1">
                <a:spLocks noRot="1" noChangeAspect="1" noMove="1" noResize="1" noEditPoints="1" noAdjustHandles="1" noChangeArrowheads="1" noChangeShapeType="1" noTextEdit="1"/>
              </p:cNvSpPr>
              <p:nvPr/>
            </p:nvSpPr>
            <p:spPr>
              <a:xfrm>
                <a:off x="3635896" y="4142762"/>
                <a:ext cx="4572000" cy="129804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xmlns="" id="{DF09E3ED-5DEB-4755-9C1C-06374D51B1DC}"/>
                  </a:ext>
                </a:extLst>
              </p:cNvPr>
              <p:cNvSpPr txBox="1"/>
              <p:nvPr/>
            </p:nvSpPr>
            <p:spPr>
              <a:xfrm>
                <a:off x="1187624" y="5375157"/>
                <a:ext cx="6012160" cy="6936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rgbClr val="836967"/>
                              </a:solidFill>
                              <a:latin typeface="Cambria Math" panose="02040503050406030204" pitchFamily="18" charset="0"/>
                            </a:rPr>
                          </m:ctrlPr>
                        </m:sSubPr>
                        <m:e>
                          <m:r>
                            <a:rPr lang="es-EC" sz="1600" i="1">
                              <a:latin typeface="Cambria Math" panose="02040503050406030204" pitchFamily="18" charset="0"/>
                            </a:rPr>
                            <m:t>𝑘</m:t>
                          </m:r>
                        </m:e>
                        <m:sub>
                          <m:r>
                            <a:rPr lang="es-EC" sz="1600" i="0">
                              <a:latin typeface="Cambria Math" panose="02040503050406030204" pitchFamily="18" charset="0"/>
                            </a:rPr>
                            <m:t>1</m:t>
                          </m:r>
                        </m:sub>
                      </m:sSub>
                      <m:r>
                        <a:rPr lang="es-EC" sz="1600" i="0">
                          <a:latin typeface="Cambria Math" panose="02040503050406030204" pitchFamily="18" charset="0"/>
                        </a:rPr>
                        <m:t>=1−</m:t>
                      </m:r>
                      <m:r>
                        <a:rPr lang="es-EC" sz="1600" i="1">
                          <a:latin typeface="Cambria Math" panose="02040503050406030204" pitchFamily="18" charset="0"/>
                        </a:rPr>
                        <m:t>𝛼</m:t>
                      </m:r>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𝜌</m:t>
                          </m:r>
                        </m:e>
                        <m:sub>
                          <m:r>
                            <a:rPr lang="es-EC" sz="1600" i="1">
                              <a:latin typeface="Cambria Math" panose="02040503050406030204" pitchFamily="18" charset="0"/>
                            </a:rPr>
                            <m:t>h</m:t>
                          </m:r>
                        </m:sub>
                      </m:sSub>
                      <m:r>
                        <a:rPr lang="es-EC" sz="1600" i="0">
                          <a:latin typeface="Cambria Math" panose="02040503050406030204" pitchFamily="18" charset="0"/>
                        </a:rPr>
                        <m:t>∗</m:t>
                      </m:r>
                      <m:sSub>
                        <m:sSubPr>
                          <m:ctrlPr>
                            <a:rPr lang="es-EC" sz="1600" i="1">
                              <a:solidFill>
                                <a:srgbClr val="836967"/>
                              </a:solidFill>
                              <a:latin typeface="Cambria Math" panose="02040503050406030204" pitchFamily="18" charset="0"/>
                            </a:rPr>
                          </m:ctrlPr>
                        </m:sSubPr>
                        <m:e>
                          <m:r>
                            <a:rPr lang="es-EC" sz="1600" i="1">
                              <a:latin typeface="Cambria Math" panose="02040503050406030204" pitchFamily="18" charset="0"/>
                            </a:rPr>
                            <m:t>𝑓</m:t>
                          </m:r>
                        </m:e>
                        <m:sub>
                          <m:r>
                            <a:rPr lang="es-EC" sz="1600" i="1">
                              <a:latin typeface="Cambria Math" panose="02040503050406030204" pitchFamily="18" charset="0"/>
                            </a:rPr>
                            <m:t>𝑦h</m:t>
                          </m:r>
                        </m:sub>
                      </m:sSub>
                      <m:r>
                        <a:rPr lang="es-EC" sz="1600" i="0">
                          <a:latin typeface="Cambria Math" panose="02040503050406030204" pitchFamily="18" charset="0"/>
                        </a:rPr>
                        <m:t> ; </m:t>
                      </m:r>
                      <m:r>
                        <a:rPr lang="es-EC" sz="1600" i="1">
                          <a:latin typeface="Cambria Math" panose="02040503050406030204" pitchFamily="18" charset="0"/>
                        </a:rPr>
                        <m:t>𝛼</m:t>
                      </m:r>
                      <m:r>
                        <a:rPr lang="es-EC" sz="1600" i="0">
                          <a:latin typeface="Cambria Math" panose="02040503050406030204" pitchFamily="18" charset="0"/>
                        </a:rPr>
                        <m:t>=0,45 </m:t>
                      </m:r>
                      <m:r>
                        <a:rPr lang="es-EC" sz="1600" i="1">
                          <a:latin typeface="Cambria Math" panose="02040503050406030204" pitchFamily="18" charset="0"/>
                        </a:rPr>
                        <m:t>𝑀𝑃</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𝑎</m:t>
                          </m:r>
                        </m:e>
                        <m:sup>
                          <m:r>
                            <a:rPr lang="es-EC" sz="1600" i="0">
                              <a:latin typeface="Cambria Math" panose="02040503050406030204" pitchFamily="18" charset="0"/>
                            </a:rPr>
                            <m:t>−1</m:t>
                          </m:r>
                        </m:sup>
                      </m:sSup>
                      <m:r>
                        <a:rPr lang="es-EC" sz="1600" i="0">
                          <a:latin typeface="Cambria Math" panose="02040503050406030204" pitchFamily="18" charset="0"/>
                        </a:rPr>
                        <m:t>=</m:t>
                      </m:r>
                      <m:sSup>
                        <m:sSupPr>
                          <m:ctrlPr>
                            <a:rPr lang="es-EC" sz="1600" i="1">
                              <a:solidFill>
                                <a:srgbClr val="836967"/>
                              </a:solidFill>
                              <a:latin typeface="Cambria Math" panose="02040503050406030204" pitchFamily="18" charset="0"/>
                            </a:rPr>
                          </m:ctrlPr>
                        </m:sSupPr>
                        <m:e>
                          <m:d>
                            <m:dPr>
                              <m:ctrlPr>
                                <a:rPr lang="es-EC" sz="1600" i="1">
                                  <a:solidFill>
                                    <a:srgbClr val="836967"/>
                                  </a:solidFill>
                                  <a:latin typeface="Cambria Math" panose="02040503050406030204" pitchFamily="18" charset="0"/>
                                </a:rPr>
                              </m:ctrlPr>
                            </m:dPr>
                            <m:e>
                              <m:r>
                                <a:rPr lang="es-EC" sz="1600" i="0">
                                  <a:latin typeface="Cambria Math" panose="02040503050406030204" pitchFamily="18" charset="0"/>
                                </a:rPr>
                                <m:t>0,045</m:t>
                              </m:r>
                              <m:f>
                                <m:fPr>
                                  <m:ctrlPr>
                                    <a:rPr lang="es-EC" sz="1600" i="1">
                                      <a:solidFill>
                                        <a:srgbClr val="836967"/>
                                      </a:solidFill>
                                      <a:latin typeface="Cambria Math" panose="02040503050406030204" pitchFamily="18" charset="0"/>
                                    </a:rPr>
                                  </m:ctrlPr>
                                </m:fPr>
                                <m:num>
                                  <m:r>
                                    <a:rPr lang="es-EC" sz="1600" i="1">
                                      <a:latin typeface="Cambria Math" panose="02040503050406030204" pitchFamily="18" charset="0"/>
                                    </a:rPr>
                                    <m:t>𝑘𝑔</m:t>
                                  </m:r>
                                </m:num>
                                <m:den>
                                  <m:r>
                                    <a:rPr lang="es-EC" sz="1600" i="1">
                                      <a:latin typeface="Cambria Math" panose="02040503050406030204" pitchFamily="18" charset="0"/>
                                    </a:rPr>
                                    <m:t>𝑐</m:t>
                                  </m:r>
                                  <m:sSup>
                                    <m:sSupPr>
                                      <m:ctrlPr>
                                        <a:rPr lang="es-EC" sz="1600" i="1">
                                          <a:solidFill>
                                            <a:srgbClr val="836967"/>
                                          </a:solidFill>
                                          <a:latin typeface="Cambria Math" panose="02040503050406030204" pitchFamily="18" charset="0"/>
                                        </a:rPr>
                                      </m:ctrlPr>
                                    </m:sSupPr>
                                    <m:e>
                                      <m:r>
                                        <a:rPr lang="es-EC" sz="1600" i="1">
                                          <a:latin typeface="Cambria Math" panose="02040503050406030204" pitchFamily="18" charset="0"/>
                                        </a:rPr>
                                        <m:t>𝑚</m:t>
                                      </m:r>
                                    </m:e>
                                    <m:sup>
                                      <m:r>
                                        <a:rPr lang="es-EC" sz="1600" i="0">
                                          <a:latin typeface="Cambria Math" panose="02040503050406030204" pitchFamily="18" charset="0"/>
                                        </a:rPr>
                                        <m:t>2</m:t>
                                      </m:r>
                                    </m:sup>
                                  </m:sSup>
                                </m:den>
                              </m:f>
                            </m:e>
                          </m:d>
                        </m:e>
                        <m:sup>
                          <m:r>
                            <a:rPr lang="es-EC" sz="1600" i="0">
                              <a:latin typeface="Cambria Math" panose="02040503050406030204" pitchFamily="18" charset="0"/>
                            </a:rPr>
                            <m:t>−1</m:t>
                          </m:r>
                        </m:sup>
                      </m:sSup>
                    </m:oMath>
                  </m:oMathPara>
                </a14:m>
                <a:endParaRPr lang="es-EC" sz="1600"/>
              </a:p>
            </p:txBody>
          </p:sp>
        </mc:Choice>
        <mc:Fallback xmlns="">
          <p:sp>
            <p:nvSpPr>
              <p:cNvPr id="20" name="CuadroTexto 19">
                <a:extLst>
                  <a:ext uri="{FF2B5EF4-FFF2-40B4-BE49-F238E27FC236}">
                    <a16:creationId xmlns:a16="http://schemas.microsoft.com/office/drawing/2014/main" id="{DF09E3ED-5DEB-4755-9C1C-06374D51B1DC}"/>
                  </a:ext>
                </a:extLst>
              </p:cNvPr>
              <p:cNvSpPr txBox="1">
                <a:spLocks noRot="1" noChangeAspect="1" noMove="1" noResize="1" noEditPoints="1" noAdjustHandles="1" noChangeArrowheads="1" noChangeShapeType="1" noTextEdit="1"/>
              </p:cNvSpPr>
              <p:nvPr/>
            </p:nvSpPr>
            <p:spPr>
              <a:xfrm>
                <a:off x="1187624" y="5375157"/>
                <a:ext cx="6012160" cy="693651"/>
              </a:xfrm>
              <a:prstGeom prst="rect">
                <a:avLst/>
              </a:prstGeom>
              <a:blipFill>
                <a:blip r:embed="rId8"/>
                <a:stretch>
                  <a:fillRect/>
                </a:stretch>
              </a:blipFill>
            </p:spPr>
            <p:txBody>
              <a:bodyPr/>
              <a:lstStyle/>
              <a:p>
                <a:r>
                  <a:rPr lang="en-US">
                    <a:noFill/>
                  </a:rPr>
                  <a:t> </a:t>
                </a:r>
              </a:p>
            </p:txBody>
          </p:sp>
        </mc:Fallback>
      </mc:AlternateContent>
      <p:sp>
        <p:nvSpPr>
          <p:cNvPr id="13" name="Rectángulo 12">
            <a:extLst>
              <a:ext uri="{FF2B5EF4-FFF2-40B4-BE49-F238E27FC236}">
                <a16:creationId xmlns:a16="http://schemas.microsoft.com/office/drawing/2014/main" xmlns="" id="{55B4BEAD-4DD8-41CF-B637-0C1F442CED1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38</a:t>
            </a:r>
            <a:endParaRPr lang="en-US" b="1" u="sng"/>
          </a:p>
        </p:txBody>
      </p:sp>
    </p:spTree>
    <p:extLst>
      <p:ext uri="{BB962C8B-B14F-4D97-AF65-F5344CB8AC3E}">
        <p14:creationId xmlns:p14="http://schemas.microsoft.com/office/powerpoint/2010/main" val="3272473740"/>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67240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06. DISEÑO ESTRUCTURAL </a:t>
            </a:r>
            <a:endParaRPr lang="en-US" b="1" u="sng"/>
          </a:p>
        </p:txBody>
      </p:sp>
      <p:sp>
        <p:nvSpPr>
          <p:cNvPr id="4" name="Rectángulo 3">
            <a:extLst>
              <a:ext uri="{FF2B5EF4-FFF2-40B4-BE49-F238E27FC236}">
                <a16:creationId xmlns:a16="http://schemas.microsoft.com/office/drawing/2014/main" xmlns="" id="{697299EA-09BB-47D1-B17F-94A24F0B714E}"/>
              </a:ext>
            </a:extLst>
          </p:cNvPr>
          <p:cNvSpPr/>
          <p:nvPr/>
        </p:nvSpPr>
        <p:spPr>
          <a:xfrm>
            <a:off x="251520" y="670659"/>
            <a:ext cx="453650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i="1"/>
              <a:t>b) </a:t>
            </a:r>
            <a:r>
              <a:rPr lang="es-EC" b="1" i="1"/>
              <a:t>Resistencia a cargas laterales</a:t>
            </a:r>
            <a:endParaRPr lang="en-US" b="1" i="1"/>
          </a:p>
        </p:txBody>
      </p:sp>
      <p:sp>
        <p:nvSpPr>
          <p:cNvPr id="5" name="Rectángulo 4">
            <a:extLst>
              <a:ext uri="{FF2B5EF4-FFF2-40B4-BE49-F238E27FC236}">
                <a16:creationId xmlns:a16="http://schemas.microsoft.com/office/drawing/2014/main" xmlns="" id="{099E4486-B8D9-45D7-9A9A-F507455D2F83}"/>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xmlns="" id="{6720C6D6-F83B-4AA6-92E3-537CCA99C3BF}"/>
                  </a:ext>
                </a:extLst>
              </p:cNvPr>
              <p:cNvSpPr txBox="1"/>
              <p:nvPr/>
            </p:nvSpPr>
            <p:spPr>
              <a:xfrm>
                <a:off x="251520" y="1087529"/>
                <a:ext cx="8496944" cy="1412181"/>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sz="1600" i="1" smtClean="0">
                              <a:latin typeface="Cambria Math" panose="02040503050406030204" pitchFamily="18" charset="0"/>
                            </a:rPr>
                          </m:ctrlPr>
                        </m:sSubPr>
                        <m:e>
                          <m:r>
                            <a:rPr lang="es-MX" sz="1600" i="1">
                              <a:latin typeface="Cambria Math" panose="02040503050406030204" pitchFamily="18" charset="0"/>
                            </a:rPr>
                            <m:t>𝜌</m:t>
                          </m:r>
                        </m:e>
                        <m:sub>
                          <m:r>
                            <a:rPr lang="es-MX" sz="1600" i="1">
                              <a:latin typeface="Cambria Math" panose="02040503050406030204" pitchFamily="18" charset="0"/>
                            </a:rPr>
                            <m:t>h</m:t>
                          </m:r>
                        </m:sub>
                      </m:sSub>
                      <m:r>
                        <a:rPr lang="es-MX" sz="1600" i="1">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MX" sz="1600" i="1">
                                  <a:latin typeface="Cambria Math" panose="02040503050406030204" pitchFamily="18" charset="0"/>
                                </a:rPr>
                                <m:t>𝐴𝑠</m:t>
                              </m:r>
                            </m:e>
                            <m:sub>
                              <m:r>
                                <a:rPr lang="es-MX" sz="1600" i="1">
                                  <a:latin typeface="Cambria Math" panose="02040503050406030204" pitchFamily="18" charset="0"/>
                                </a:rPr>
                                <m:t>h</m:t>
                              </m:r>
                            </m:sub>
                          </m:sSub>
                        </m:num>
                        <m:den>
                          <m:sSub>
                            <m:sSubPr>
                              <m:ctrlPr>
                                <a:rPr lang="es-EC" sz="1600" i="1">
                                  <a:latin typeface="Cambria Math" panose="02040503050406030204" pitchFamily="18" charset="0"/>
                                </a:rPr>
                              </m:ctrlPr>
                            </m:sSubPr>
                            <m:e>
                              <m:r>
                                <a:rPr lang="es-MX" sz="1600" i="1">
                                  <a:latin typeface="Cambria Math" panose="02040503050406030204" pitchFamily="18" charset="0"/>
                                </a:rPr>
                                <m:t>𝑆</m:t>
                              </m:r>
                            </m:e>
                            <m:sub>
                              <m:r>
                                <a:rPr lang="es-MX" sz="1600" i="1">
                                  <a:latin typeface="Cambria Math" panose="02040503050406030204" pitchFamily="18" charset="0"/>
                                </a:rPr>
                                <m:t>h</m:t>
                              </m:r>
                            </m:sub>
                          </m:sSub>
                          <m:r>
                            <a:rPr lang="es-MX" sz="1600" i="1">
                              <a:latin typeface="Cambria Math" panose="02040503050406030204" pitchFamily="18" charset="0"/>
                            </a:rPr>
                            <m:t>∗</m:t>
                          </m:r>
                          <m:r>
                            <a:rPr lang="es-MX" sz="1600" i="1">
                              <a:latin typeface="Cambria Math" panose="02040503050406030204" pitchFamily="18" charset="0"/>
                            </a:rPr>
                            <m:t>𝑡</m:t>
                          </m:r>
                        </m:den>
                      </m:f>
                      <m:r>
                        <a:rPr lang="es-MX" sz="1600" i="1">
                          <a:latin typeface="Cambria Math" panose="02040503050406030204" pitchFamily="18" charset="0"/>
                        </a:rPr>
                        <m:t> ; </m:t>
                      </m:r>
                      <m:sSub>
                        <m:sSubPr>
                          <m:ctrlPr>
                            <a:rPr lang="es-EC" sz="1600" i="1">
                              <a:latin typeface="Cambria Math" panose="02040503050406030204" pitchFamily="18" charset="0"/>
                            </a:rPr>
                          </m:ctrlPr>
                        </m:sSubPr>
                        <m:e>
                          <m:r>
                            <a:rPr lang="es-MX" sz="1600" i="1">
                              <a:latin typeface="Cambria Math" panose="02040503050406030204" pitchFamily="18" charset="0"/>
                            </a:rPr>
                            <m:t>𝑆</m:t>
                          </m:r>
                        </m:e>
                        <m:sub>
                          <m:r>
                            <a:rPr lang="es-MX" sz="1600" i="1">
                              <a:latin typeface="Cambria Math" panose="02040503050406030204" pitchFamily="18" charset="0"/>
                            </a:rPr>
                            <m:t>h</m:t>
                          </m:r>
                        </m:sub>
                      </m:sSub>
                      <m:r>
                        <a:rPr lang="es-MX" sz="1600" i="1">
                          <a:latin typeface="Cambria Math" panose="02040503050406030204" pitchFamily="18" charset="0"/>
                        </a:rPr>
                        <m:t>≤</m:t>
                      </m:r>
                      <m:d>
                        <m:dPr>
                          <m:begChr m:val="{"/>
                          <m:endChr m:val=""/>
                          <m:ctrlPr>
                            <a:rPr lang="es-EC" sz="1600" b="1" i="1">
                              <a:latin typeface="Cambria Math" panose="02040503050406030204" pitchFamily="18" charset="0"/>
                            </a:rPr>
                          </m:ctrlPr>
                        </m:dPr>
                        <m:e>
                          <m:r>
                            <a:rPr lang="es-EC" sz="1600" b="0" i="1" smtClean="0">
                              <a:latin typeface="Cambria Math" panose="02040503050406030204" pitchFamily="18" charset="0"/>
                            </a:rPr>
                            <m:t>450 </m:t>
                          </m:r>
                          <m:r>
                            <a:rPr lang="es-EC" sz="1600" b="0" i="1" smtClean="0">
                              <a:latin typeface="Cambria Math" panose="02040503050406030204" pitchFamily="18" charset="0"/>
                            </a:rPr>
                            <m:t>𝑚𝑚</m:t>
                          </m:r>
                        </m:e>
                      </m:d>
                    </m:oMath>
                  </m:oMathPara>
                </a14:m>
                <a:endParaRPr lang="es-EC" sz="1600"/>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EC"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𝑺</m:t>
                          </m:r>
                        </m:e>
                        <m:sub>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𝒉</m:t>
                          </m:r>
                        </m:sub>
                      </m:sSub>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𝑆𝑒𝑝𝑎𝑟𝑎𝑐𝑖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𝑒𝑛𝑡𝑟𝑒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𝑣𝑎𝑟𝑖𝑙𝑙𝑎𝑠</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h𝑜𝑟𝑖𝑧𝑜𝑛𝑡𝑎𝑙𝑒𝑠</m:t>
                      </m:r>
                    </m:oMath>
                    <m:oMath xmlns:m="http://schemas.openxmlformats.org/officeDocument/2006/math">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𝒕</m:t>
                      </m:r>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𝐸𝑠𝑝𝑒𝑠𝑜𝑟</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𝑚𝑢𝑟𝑜</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6720C6D6-F83B-4AA6-92E3-537CCA99C3BF}"/>
                  </a:ext>
                </a:extLst>
              </p:cNvPr>
              <p:cNvSpPr txBox="1">
                <a:spLocks noRot="1" noChangeAspect="1" noMove="1" noResize="1" noEditPoints="1" noAdjustHandles="1" noChangeArrowheads="1" noChangeShapeType="1" noTextEdit="1"/>
              </p:cNvSpPr>
              <p:nvPr/>
            </p:nvSpPr>
            <p:spPr>
              <a:xfrm>
                <a:off x="251520" y="1087529"/>
                <a:ext cx="8496944" cy="1412181"/>
              </a:xfrm>
              <a:prstGeom prst="rect">
                <a:avLst/>
              </a:prstGeom>
              <a:blipFill>
                <a:blip r:embed="rId3"/>
                <a:stretch>
                  <a:fillRect/>
                </a:stretch>
              </a:blipFill>
            </p:spPr>
            <p:txBody>
              <a:bodyPr/>
              <a:lstStyle/>
              <a:p>
                <a:r>
                  <a:rPr lang="en-US">
                    <a:noFill/>
                  </a:rPr>
                  <a:t> </a:t>
                </a:r>
              </a:p>
            </p:txBody>
          </p:sp>
        </mc:Fallback>
      </mc:AlternateContent>
      <p:pic>
        <p:nvPicPr>
          <p:cNvPr id="15" name="Imagen 14">
            <a:extLst>
              <a:ext uri="{FF2B5EF4-FFF2-40B4-BE49-F238E27FC236}">
                <a16:creationId xmlns:a16="http://schemas.microsoft.com/office/drawing/2014/main" xmlns="" id="{04A42FB2-268F-4EF4-8E36-2A5C97D34A24}"/>
              </a:ext>
            </a:extLst>
          </p:cNvPr>
          <p:cNvPicPr/>
          <p:nvPr/>
        </p:nvPicPr>
        <p:blipFill>
          <a:blip r:embed="rId4"/>
          <a:stretch>
            <a:fillRect/>
          </a:stretch>
        </p:blipFill>
        <p:spPr>
          <a:xfrm>
            <a:off x="395536" y="2348880"/>
            <a:ext cx="2586835" cy="3838461"/>
          </a:xfrm>
          <a:prstGeom prst="rect">
            <a:avLst/>
          </a:prstGeom>
        </p:spPr>
      </p:pic>
      <p:pic>
        <p:nvPicPr>
          <p:cNvPr id="8" name="Imagen 7">
            <a:extLst>
              <a:ext uri="{FF2B5EF4-FFF2-40B4-BE49-F238E27FC236}">
                <a16:creationId xmlns:a16="http://schemas.microsoft.com/office/drawing/2014/main" xmlns="" id="{3804B2BC-8AA1-41AD-8564-E2BFFA8E84DE}"/>
              </a:ext>
            </a:extLst>
          </p:cNvPr>
          <p:cNvPicPr>
            <a:picLocks noChangeAspect="1"/>
          </p:cNvPicPr>
          <p:nvPr/>
        </p:nvPicPr>
        <p:blipFill>
          <a:blip r:embed="rId5"/>
          <a:stretch>
            <a:fillRect/>
          </a:stretch>
        </p:blipFill>
        <p:spPr>
          <a:xfrm>
            <a:off x="2982370" y="2593195"/>
            <a:ext cx="5766094" cy="1551386"/>
          </a:xfrm>
          <a:prstGeom prst="rect">
            <a:avLst/>
          </a:prstGeom>
        </p:spPr>
      </p:pic>
      <p:pic>
        <p:nvPicPr>
          <p:cNvPr id="6" name="Imagen 5">
            <a:extLst>
              <a:ext uri="{FF2B5EF4-FFF2-40B4-BE49-F238E27FC236}">
                <a16:creationId xmlns:a16="http://schemas.microsoft.com/office/drawing/2014/main" xmlns="" id="{5D667581-6A8C-4DB3-8A91-47BC10B3FA34}"/>
              </a:ext>
            </a:extLst>
          </p:cNvPr>
          <p:cNvPicPr>
            <a:picLocks noChangeAspect="1"/>
          </p:cNvPicPr>
          <p:nvPr/>
        </p:nvPicPr>
        <p:blipFill>
          <a:blip r:embed="rId6"/>
          <a:stretch>
            <a:fillRect/>
          </a:stretch>
        </p:blipFill>
        <p:spPr>
          <a:xfrm>
            <a:off x="3418126" y="4176850"/>
            <a:ext cx="4894582" cy="1674275"/>
          </a:xfrm>
          <a:prstGeom prst="rect">
            <a:avLst/>
          </a:prstGeom>
        </p:spPr>
      </p:pic>
      <p:sp>
        <p:nvSpPr>
          <p:cNvPr id="10" name="Rectángulo 9">
            <a:extLst>
              <a:ext uri="{FF2B5EF4-FFF2-40B4-BE49-F238E27FC236}">
                <a16:creationId xmlns:a16="http://schemas.microsoft.com/office/drawing/2014/main" xmlns="" id="{EA71F039-77B7-4A54-8DE3-AAFE9F165B1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39</a:t>
            </a:r>
            <a:endParaRPr lang="en-US" b="1" u="sng"/>
          </a:p>
        </p:txBody>
      </p:sp>
    </p:spTree>
    <p:extLst>
      <p:ext uri="{BB962C8B-B14F-4D97-AF65-F5344CB8AC3E}">
        <p14:creationId xmlns:p14="http://schemas.microsoft.com/office/powerpoint/2010/main" val="76767290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3059832" y="764704"/>
            <a:ext cx="331236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OBJETIVO GENERAL </a:t>
            </a:r>
            <a:endParaRPr lang="en-US" b="1" u="sng"/>
          </a:p>
        </p:txBody>
      </p:sp>
      <p:sp>
        <p:nvSpPr>
          <p:cNvPr id="3" name="Rectángulo 2"/>
          <p:cNvSpPr/>
          <p:nvPr/>
        </p:nvSpPr>
        <p:spPr>
          <a:xfrm>
            <a:off x="539552" y="1340768"/>
            <a:ext cx="8352928" cy="93610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a:t>Realizar un análisis comparativo para una vivienda de dos pisos con planta regular y otra de planta irregular, a través del cálculo, diseño y presupuesto, con los sistemas: aporticado, mampostería confinada y mampostería armada, para determinar en qué situaciones cada sistema resultaría conveniente.</a:t>
            </a:r>
            <a:endParaRPr lang="en-US" sz="1600"/>
          </a:p>
        </p:txBody>
      </p:sp>
      <p:sp>
        <p:nvSpPr>
          <p:cNvPr id="5" name="Rectángulo 4"/>
          <p:cNvSpPr/>
          <p:nvPr/>
        </p:nvSpPr>
        <p:spPr>
          <a:xfrm>
            <a:off x="3131840" y="2420888"/>
            <a:ext cx="331236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OBJETIVOS  ESPECÍFICOS </a:t>
            </a:r>
            <a:endParaRPr lang="en-US" b="1" u="sng"/>
          </a:p>
        </p:txBody>
      </p:sp>
      <p:sp>
        <p:nvSpPr>
          <p:cNvPr id="6" name="Rectángulo 5"/>
          <p:cNvSpPr/>
          <p:nvPr/>
        </p:nvSpPr>
        <p:spPr>
          <a:xfrm>
            <a:off x="539552" y="2996952"/>
            <a:ext cx="2736304" cy="2232248"/>
          </a:xfrm>
          <a:prstGeom prst="rect">
            <a:avLst/>
          </a:prstGeom>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a:t>Diseñar dos estructuras una de planta regular y otra de planta irregular, como sistema: aporticado, mampostería confinada y mampostería armada.</a:t>
            </a:r>
            <a:endParaRPr lang="en-US" sz="1600"/>
          </a:p>
          <a:p>
            <a:pPr algn="just"/>
            <a:endParaRPr lang="en-US" sz="1600"/>
          </a:p>
        </p:txBody>
      </p:sp>
      <p:sp>
        <p:nvSpPr>
          <p:cNvPr id="7" name="Rectángulo 6"/>
          <p:cNvSpPr/>
          <p:nvPr/>
        </p:nvSpPr>
        <p:spPr>
          <a:xfrm>
            <a:off x="3507514" y="3025691"/>
            <a:ext cx="2592288" cy="2203509"/>
          </a:xfrm>
          <a:prstGeom prst="rect">
            <a:avLst/>
          </a:prstGeom>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a:t>Presentar el presupuesto de cada vivienda, como sistema: aporticado, mampostería confinada y mampostería armada</a:t>
            </a:r>
            <a:r>
              <a:rPr lang="es-EC" sz="1600"/>
              <a:t>.</a:t>
            </a:r>
            <a:endParaRPr lang="en-US" sz="1600"/>
          </a:p>
          <a:p>
            <a:pPr algn="just"/>
            <a:endParaRPr lang="en-US" sz="1600"/>
          </a:p>
        </p:txBody>
      </p:sp>
      <p:sp>
        <p:nvSpPr>
          <p:cNvPr id="8" name="Rectángulo 7"/>
          <p:cNvSpPr/>
          <p:nvPr/>
        </p:nvSpPr>
        <p:spPr>
          <a:xfrm>
            <a:off x="6331460" y="3025087"/>
            <a:ext cx="2561020" cy="2204113"/>
          </a:xfrm>
          <a:prstGeom prst="rect">
            <a:avLst/>
          </a:prstGeom>
          <a:ln/>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600"/>
              <a:t>Realizar el análisis comparativo a nivel de presupuesto de cada vivienda, como sistema: aporticado, mampostería confinada y mampostería armada</a:t>
            </a:r>
            <a:r>
              <a:rPr lang="x-none" sz="1600"/>
              <a:t>.</a:t>
            </a:r>
            <a:endParaRPr lang="en-US"/>
          </a:p>
          <a:p>
            <a:pPr algn="just"/>
            <a:endParaRPr lang="en-US" sz="1600"/>
          </a:p>
        </p:txBody>
      </p:sp>
      <p:sp>
        <p:nvSpPr>
          <p:cNvPr id="64" name="Google Shape;285;p18"/>
          <p:cNvSpPr/>
          <p:nvPr/>
        </p:nvSpPr>
        <p:spPr>
          <a:xfrm>
            <a:off x="3563888" y="4734992"/>
            <a:ext cx="504056" cy="494208"/>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solidFill>
            <a:schemeClr val="accent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 name="Google Shape;320;p18"/>
          <p:cNvSpPr/>
          <p:nvPr/>
        </p:nvSpPr>
        <p:spPr>
          <a:xfrm rot="10800000">
            <a:off x="611560" y="4734992"/>
            <a:ext cx="552589" cy="486392"/>
          </a:xfrm>
          <a:custGeom>
            <a:avLst/>
            <a:gdLst/>
            <a:ahLst/>
            <a:cxnLst/>
            <a:rect l="l" t="t" r="r" b="b"/>
            <a:pathLst>
              <a:path w="17046" h="15004" extrusionOk="0">
                <a:moveTo>
                  <a:pt x="3703" y="1"/>
                </a:moveTo>
                <a:cubicBezTo>
                  <a:pt x="3469" y="1"/>
                  <a:pt x="3303" y="168"/>
                  <a:pt x="3303" y="401"/>
                </a:cubicBezTo>
                <a:lnTo>
                  <a:pt x="3303" y="5471"/>
                </a:lnTo>
                <a:cubicBezTo>
                  <a:pt x="3303" y="5705"/>
                  <a:pt x="3436" y="6005"/>
                  <a:pt x="3603" y="6139"/>
                </a:cubicBezTo>
                <a:lnTo>
                  <a:pt x="8239" y="10809"/>
                </a:lnTo>
                <a:cubicBezTo>
                  <a:pt x="8323" y="10892"/>
                  <a:pt x="8423" y="10934"/>
                  <a:pt x="8523" y="10934"/>
                </a:cubicBezTo>
                <a:cubicBezTo>
                  <a:pt x="8623" y="10934"/>
                  <a:pt x="8723" y="10892"/>
                  <a:pt x="8806" y="10809"/>
                </a:cubicBezTo>
                <a:lnTo>
                  <a:pt x="13276" y="6339"/>
                </a:lnTo>
                <a:cubicBezTo>
                  <a:pt x="13443" y="6172"/>
                  <a:pt x="13577" y="5872"/>
                  <a:pt x="13577" y="5638"/>
                </a:cubicBezTo>
                <a:lnTo>
                  <a:pt x="13577" y="401"/>
                </a:lnTo>
                <a:cubicBezTo>
                  <a:pt x="13577" y="168"/>
                  <a:pt x="13376" y="1"/>
                  <a:pt x="13176" y="1"/>
                </a:cubicBezTo>
                <a:lnTo>
                  <a:pt x="10674" y="1"/>
                </a:lnTo>
                <a:cubicBezTo>
                  <a:pt x="10474" y="1"/>
                  <a:pt x="10274" y="168"/>
                  <a:pt x="10274" y="401"/>
                </a:cubicBezTo>
                <a:lnTo>
                  <a:pt x="10274" y="4037"/>
                </a:lnTo>
                <a:cubicBezTo>
                  <a:pt x="10274" y="4237"/>
                  <a:pt x="10107" y="4437"/>
                  <a:pt x="9874" y="4437"/>
                </a:cubicBezTo>
                <a:lnTo>
                  <a:pt x="7172" y="4437"/>
                </a:lnTo>
                <a:cubicBezTo>
                  <a:pt x="6938" y="4437"/>
                  <a:pt x="6772" y="4237"/>
                  <a:pt x="6772" y="4037"/>
                </a:cubicBezTo>
                <a:lnTo>
                  <a:pt x="6772" y="401"/>
                </a:lnTo>
                <a:cubicBezTo>
                  <a:pt x="6772" y="168"/>
                  <a:pt x="6572" y="1"/>
                  <a:pt x="6371" y="1"/>
                </a:cubicBezTo>
                <a:close/>
                <a:moveTo>
                  <a:pt x="1305" y="5246"/>
                </a:moveTo>
                <a:cubicBezTo>
                  <a:pt x="1201" y="5246"/>
                  <a:pt x="1101" y="5288"/>
                  <a:pt x="1034" y="5371"/>
                </a:cubicBezTo>
                <a:lnTo>
                  <a:pt x="167" y="6239"/>
                </a:lnTo>
                <a:cubicBezTo>
                  <a:pt x="0" y="6405"/>
                  <a:pt x="0" y="6639"/>
                  <a:pt x="167" y="6806"/>
                </a:cubicBezTo>
                <a:lnTo>
                  <a:pt x="8239" y="14878"/>
                </a:lnTo>
                <a:cubicBezTo>
                  <a:pt x="8306" y="14962"/>
                  <a:pt x="8406" y="15003"/>
                  <a:pt x="8510" y="15003"/>
                </a:cubicBezTo>
                <a:cubicBezTo>
                  <a:pt x="8615" y="15003"/>
                  <a:pt x="8723" y="14962"/>
                  <a:pt x="8806" y="14878"/>
                </a:cubicBezTo>
                <a:lnTo>
                  <a:pt x="11308" y="12376"/>
                </a:lnTo>
                <a:lnTo>
                  <a:pt x="11308" y="13811"/>
                </a:lnTo>
                <a:cubicBezTo>
                  <a:pt x="11308" y="14044"/>
                  <a:pt x="11475" y="14211"/>
                  <a:pt x="11709" y="14211"/>
                </a:cubicBezTo>
                <a:lnTo>
                  <a:pt x="13176" y="14211"/>
                </a:lnTo>
                <a:cubicBezTo>
                  <a:pt x="13376" y="14211"/>
                  <a:pt x="13577" y="14044"/>
                  <a:pt x="13577" y="13811"/>
                </a:cubicBezTo>
                <a:lnTo>
                  <a:pt x="13577" y="10141"/>
                </a:lnTo>
                <a:lnTo>
                  <a:pt x="16879" y="6806"/>
                </a:lnTo>
                <a:cubicBezTo>
                  <a:pt x="17046" y="6639"/>
                  <a:pt x="17046" y="6405"/>
                  <a:pt x="16879" y="6239"/>
                </a:cubicBezTo>
                <a:lnTo>
                  <a:pt x="16012" y="5371"/>
                </a:lnTo>
                <a:cubicBezTo>
                  <a:pt x="15928" y="5288"/>
                  <a:pt x="15820" y="5246"/>
                  <a:pt x="15716" y="5246"/>
                </a:cubicBezTo>
                <a:cubicBezTo>
                  <a:pt x="15611" y="5246"/>
                  <a:pt x="15511" y="5288"/>
                  <a:pt x="15445" y="5371"/>
                </a:cubicBezTo>
                <a:lnTo>
                  <a:pt x="8806" y="12009"/>
                </a:lnTo>
                <a:cubicBezTo>
                  <a:pt x="8723" y="12093"/>
                  <a:pt x="8615" y="12135"/>
                  <a:pt x="8510" y="12135"/>
                </a:cubicBezTo>
                <a:cubicBezTo>
                  <a:pt x="8406" y="12135"/>
                  <a:pt x="8306" y="12093"/>
                  <a:pt x="8239" y="12009"/>
                </a:cubicBezTo>
                <a:lnTo>
                  <a:pt x="1601" y="5371"/>
                </a:lnTo>
                <a:cubicBezTo>
                  <a:pt x="1518" y="5288"/>
                  <a:pt x="1410" y="5246"/>
                  <a:pt x="1305" y="5246"/>
                </a:cubicBezTo>
                <a:close/>
              </a:path>
            </a:pathLst>
          </a:custGeom>
          <a:solidFill>
            <a:schemeClr val="accent4">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p18"/>
          <p:cNvSpPr/>
          <p:nvPr/>
        </p:nvSpPr>
        <p:spPr>
          <a:xfrm>
            <a:off x="6444208" y="4653136"/>
            <a:ext cx="543983" cy="520253"/>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chemeClr val="accent4">
              <a:lumMod val="65000"/>
              <a:lumOff val="3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 name="Rectángulo 66"/>
          <p:cNvSpPr/>
          <p:nvPr/>
        </p:nvSpPr>
        <p:spPr>
          <a:xfrm>
            <a:off x="-3968" y="121486"/>
            <a:ext cx="3312368"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02. OBJETIVOS</a:t>
            </a:r>
            <a:r>
              <a:rPr lang="x-none" b="1" u="sng"/>
              <a:t> </a:t>
            </a:r>
            <a:endParaRPr lang="en-US" b="1" u="sng"/>
          </a:p>
        </p:txBody>
      </p:sp>
      <p:sp>
        <p:nvSpPr>
          <p:cNvPr id="13" name="Rectángulo 12">
            <a:extLst>
              <a:ext uri="{FF2B5EF4-FFF2-40B4-BE49-F238E27FC236}">
                <a16:creationId xmlns:a16="http://schemas.microsoft.com/office/drawing/2014/main" xmlns="" id="{BF48AE3E-D42D-4DE7-A441-F983DEE09634}"/>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s-ES" b="1" u="sng"/>
              <a:t>04</a:t>
            </a:r>
            <a:endParaRPr lang="en-US" b="1" u="sng"/>
          </a:p>
        </p:txBody>
      </p:sp>
    </p:spTree>
    <p:extLst>
      <p:ext uri="{BB962C8B-B14F-4D97-AF65-F5344CB8AC3E}">
        <p14:creationId xmlns:p14="http://schemas.microsoft.com/office/powerpoint/2010/main" val="1626332775"/>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6008342"/>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E80DD0C7-EA56-473D-8A2A-B6322EAC48EA}"/>
              </a:ext>
            </a:extLst>
          </p:cNvPr>
          <p:cNvSpPr/>
          <p:nvPr/>
        </p:nvSpPr>
        <p:spPr>
          <a:xfrm>
            <a:off x="156371" y="641124"/>
            <a:ext cx="417646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i="1"/>
              <a:t>c) </a:t>
            </a:r>
            <a:r>
              <a:rPr lang="es-EC" b="1" i="1"/>
              <a:t>Resistencia a Flexo-Compresión</a:t>
            </a:r>
            <a:endParaRPr lang="en-US" b="1" i="1"/>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32E8BD5B-C53E-44F1-AD64-346914570584}"/>
                  </a:ext>
                </a:extLst>
              </p:cNvPr>
              <p:cNvSpPr txBox="1"/>
              <p:nvPr/>
            </p:nvSpPr>
            <p:spPr>
              <a:xfrm>
                <a:off x="575556" y="936590"/>
                <a:ext cx="7992888" cy="13835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MX" sz="1600" i="1" smtClean="0">
                          <a:latin typeface="Cambria Math" panose="02040503050406030204" pitchFamily="18" charset="0"/>
                        </a:rPr>
                        <m:t>𝐸𝑐𝑢</m:t>
                      </m:r>
                      <m:r>
                        <a:rPr lang="es-MX" sz="1600" i="1" smtClean="0">
                          <a:latin typeface="Cambria Math" panose="02040503050406030204" pitchFamily="18" charset="0"/>
                        </a:rPr>
                        <m:t> 1 →</m:t>
                      </m:r>
                      <m:r>
                        <a:rPr lang="es-MX" sz="1600" i="1" smtClean="0">
                          <a:latin typeface="Cambria Math" panose="02040503050406030204" pitchFamily="18" charset="0"/>
                        </a:rPr>
                        <m:t>𝑀𝑅</m:t>
                      </m:r>
                      <m:r>
                        <a:rPr lang="es-MX" sz="1600" i="1" smtClean="0">
                          <a:latin typeface="Cambria Math" panose="02040503050406030204" pitchFamily="18" charset="0"/>
                        </a:rPr>
                        <m:t>=</m:t>
                      </m:r>
                      <m:sSub>
                        <m:sSubPr>
                          <m:ctrlPr>
                            <a:rPr lang="es-EC" sz="1600" i="1">
                              <a:latin typeface="Cambria Math" panose="02040503050406030204" pitchFamily="18" charset="0"/>
                            </a:rPr>
                          </m:ctrlPr>
                        </m:sSubPr>
                        <m:e>
                          <m:r>
                            <a:rPr lang="es-MX" sz="1600" i="1">
                              <a:latin typeface="Cambria Math" panose="02040503050406030204" pitchFamily="18" charset="0"/>
                            </a:rPr>
                            <m:t>𝐹</m:t>
                          </m:r>
                        </m:e>
                        <m:sub>
                          <m:r>
                            <a:rPr lang="es-MX" sz="1600" i="1">
                              <a:latin typeface="Cambria Math" panose="02040503050406030204" pitchFamily="18" charset="0"/>
                            </a:rPr>
                            <m:t>𝑅</m:t>
                          </m:r>
                        </m:sub>
                      </m:sSub>
                      <m:r>
                        <a:rPr lang="es-MX" sz="1600" i="1">
                          <a:latin typeface="Cambria Math" panose="02040503050406030204" pitchFamily="18" charset="0"/>
                        </a:rPr>
                        <m:t>∗</m:t>
                      </m:r>
                      <m:sSub>
                        <m:sSubPr>
                          <m:ctrlPr>
                            <a:rPr lang="es-EC" sz="1600" i="1">
                              <a:latin typeface="Cambria Math" panose="02040503050406030204" pitchFamily="18" charset="0"/>
                            </a:rPr>
                          </m:ctrlPr>
                        </m:sSubPr>
                        <m:e>
                          <m:r>
                            <a:rPr lang="es-MX" sz="1600" i="1">
                              <a:latin typeface="Cambria Math" panose="02040503050406030204" pitchFamily="18" charset="0"/>
                            </a:rPr>
                            <m:t>𝑀</m:t>
                          </m:r>
                        </m:e>
                        <m:sub>
                          <m:r>
                            <a:rPr lang="es-MX" sz="1600" i="1">
                              <a:latin typeface="Cambria Math" panose="02040503050406030204" pitchFamily="18" charset="0"/>
                            </a:rPr>
                            <m:t>𝑜</m:t>
                          </m:r>
                        </m:sub>
                      </m:sSub>
                      <m:r>
                        <a:rPr lang="es-MX" sz="1600" i="1">
                          <a:latin typeface="Cambria Math" panose="02040503050406030204" pitchFamily="18" charset="0"/>
                        </a:rPr>
                        <m:t>+0,3∗</m:t>
                      </m:r>
                      <m:r>
                        <a:rPr lang="es-MX" sz="1600" i="1">
                          <a:latin typeface="Cambria Math" panose="02040503050406030204" pitchFamily="18" charset="0"/>
                        </a:rPr>
                        <m:t>𝑃𝑢</m:t>
                      </m:r>
                      <m:r>
                        <a:rPr lang="es-MX" sz="1600" i="1">
                          <a:latin typeface="Cambria Math" panose="02040503050406030204" pitchFamily="18" charset="0"/>
                        </a:rPr>
                        <m:t>∗</m:t>
                      </m:r>
                      <m:r>
                        <a:rPr lang="es-MX" sz="1600" i="1">
                          <a:latin typeface="Cambria Math" panose="02040503050406030204" pitchFamily="18" charset="0"/>
                        </a:rPr>
                        <m:t>𝑑</m:t>
                      </m:r>
                      <m:r>
                        <a:rPr lang="es-MX" sz="1600" i="1">
                          <a:latin typeface="Cambria Math" panose="02040503050406030204" pitchFamily="18" charset="0"/>
                        </a:rPr>
                        <m:t>;  </m:t>
                      </m:r>
                      <m:r>
                        <a:rPr lang="es-MX" sz="1600" i="1">
                          <a:latin typeface="Cambria Math" panose="02040503050406030204" pitchFamily="18" charset="0"/>
                        </a:rPr>
                        <m:t>𝑠𝑖</m:t>
                      </m:r>
                      <m:r>
                        <a:rPr lang="es-MX" sz="1600" i="1">
                          <a:latin typeface="Cambria Math" panose="02040503050406030204" pitchFamily="18" charset="0"/>
                        </a:rPr>
                        <m:t>   0≤</m:t>
                      </m:r>
                      <m:r>
                        <a:rPr lang="es-MX" sz="1600" i="1">
                          <a:latin typeface="Cambria Math" panose="02040503050406030204" pitchFamily="18" charset="0"/>
                        </a:rPr>
                        <m:t>𝑃𝑢</m:t>
                      </m:r>
                      <m:r>
                        <a:rPr lang="es-MX" sz="1600" i="1">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MX" sz="1600" i="1">
                                  <a:latin typeface="Cambria Math" panose="02040503050406030204" pitchFamily="18" charset="0"/>
                                </a:rPr>
                                <m:t>𝑃</m:t>
                              </m:r>
                            </m:e>
                            <m:sub>
                              <m:r>
                                <a:rPr lang="es-MX" sz="1600" i="1">
                                  <a:latin typeface="Cambria Math" panose="02040503050406030204" pitchFamily="18" charset="0"/>
                                </a:rPr>
                                <m:t>𝑅</m:t>
                              </m:r>
                            </m:sub>
                          </m:sSub>
                        </m:num>
                        <m:den>
                          <m:r>
                            <a:rPr lang="es-MX" sz="1600" i="1">
                              <a:latin typeface="Cambria Math" panose="02040503050406030204" pitchFamily="18" charset="0"/>
                            </a:rPr>
                            <m:t>3</m:t>
                          </m:r>
                        </m:den>
                      </m:f>
                    </m:oMath>
                  </m:oMathPara>
                </a14:m>
                <a:endParaRPr lang="es-EC" sz="1600"/>
              </a:p>
              <a:p>
                <a:pPr/>
                <a14:m>
                  <m:oMathPara xmlns:m="http://schemas.openxmlformats.org/officeDocument/2006/math">
                    <m:oMathParaPr>
                      <m:jc m:val="centerGroup"/>
                    </m:oMathParaPr>
                    <m:oMath xmlns:m="http://schemas.openxmlformats.org/officeDocument/2006/math">
                      <m:r>
                        <a:rPr lang="es-MX" sz="1600" i="1">
                          <a:latin typeface="Cambria Math" panose="02040503050406030204" pitchFamily="18" charset="0"/>
                        </a:rPr>
                        <m:t>𝐸𝑐𝑢</m:t>
                      </m:r>
                      <m:r>
                        <a:rPr lang="es-MX" sz="1600" i="1">
                          <a:latin typeface="Cambria Math" panose="02040503050406030204" pitchFamily="18" charset="0"/>
                        </a:rPr>
                        <m:t> 2 →</m:t>
                      </m:r>
                      <m:r>
                        <a:rPr lang="es-MX" sz="1600" i="1">
                          <a:latin typeface="Cambria Math" panose="02040503050406030204" pitchFamily="18" charset="0"/>
                        </a:rPr>
                        <m:t>𝑀𝑅</m:t>
                      </m:r>
                      <m:r>
                        <a:rPr lang="es-MX" sz="1600" i="1">
                          <a:latin typeface="Cambria Math" panose="02040503050406030204" pitchFamily="18" charset="0"/>
                        </a:rPr>
                        <m:t>=</m:t>
                      </m:r>
                      <m:d>
                        <m:dPr>
                          <m:ctrlPr>
                            <a:rPr lang="es-EC" sz="1600" i="1">
                              <a:latin typeface="Cambria Math" panose="02040503050406030204" pitchFamily="18" charset="0"/>
                            </a:rPr>
                          </m:ctrlPr>
                        </m:dPr>
                        <m:e>
                          <m:r>
                            <a:rPr lang="es-MX" sz="1600" i="1">
                              <a:latin typeface="Cambria Math" panose="02040503050406030204" pitchFamily="18" charset="0"/>
                            </a:rPr>
                            <m:t>1,5∗</m:t>
                          </m:r>
                          <m:sSub>
                            <m:sSubPr>
                              <m:ctrlPr>
                                <a:rPr lang="es-EC" sz="1600" i="1">
                                  <a:latin typeface="Cambria Math" panose="02040503050406030204" pitchFamily="18" charset="0"/>
                                </a:rPr>
                              </m:ctrlPr>
                            </m:sSubPr>
                            <m:e>
                              <m:r>
                                <a:rPr lang="es-MX" sz="1600" i="1">
                                  <a:latin typeface="Cambria Math" panose="02040503050406030204" pitchFamily="18" charset="0"/>
                                </a:rPr>
                                <m:t>𝐹</m:t>
                              </m:r>
                            </m:e>
                            <m:sub>
                              <m:r>
                                <a:rPr lang="es-MX" sz="1600" i="1">
                                  <a:latin typeface="Cambria Math" panose="02040503050406030204" pitchFamily="18" charset="0"/>
                                </a:rPr>
                                <m:t>𝑅</m:t>
                              </m:r>
                            </m:sub>
                          </m:sSub>
                          <m:r>
                            <a:rPr lang="es-MX" sz="1600" i="1">
                              <a:latin typeface="Cambria Math" panose="02040503050406030204" pitchFamily="18" charset="0"/>
                            </a:rPr>
                            <m:t>∗</m:t>
                          </m:r>
                          <m:sSub>
                            <m:sSubPr>
                              <m:ctrlPr>
                                <a:rPr lang="es-EC" sz="1600" i="1">
                                  <a:latin typeface="Cambria Math" panose="02040503050406030204" pitchFamily="18" charset="0"/>
                                </a:rPr>
                              </m:ctrlPr>
                            </m:sSubPr>
                            <m:e>
                              <m:r>
                                <a:rPr lang="es-MX" sz="1600" i="1">
                                  <a:latin typeface="Cambria Math" panose="02040503050406030204" pitchFamily="18" charset="0"/>
                                </a:rPr>
                                <m:t>𝑀</m:t>
                              </m:r>
                            </m:e>
                            <m:sub>
                              <m:r>
                                <a:rPr lang="es-MX" sz="1600" i="1">
                                  <a:latin typeface="Cambria Math" panose="02040503050406030204" pitchFamily="18" charset="0"/>
                                </a:rPr>
                                <m:t>𝑜</m:t>
                              </m:r>
                            </m:sub>
                          </m:sSub>
                          <m:r>
                            <a:rPr lang="es-MX" sz="1600" i="1">
                              <a:latin typeface="Cambria Math" panose="02040503050406030204" pitchFamily="18" charset="0"/>
                            </a:rPr>
                            <m:t>+0,15∗</m:t>
                          </m:r>
                          <m:sSub>
                            <m:sSubPr>
                              <m:ctrlPr>
                                <a:rPr lang="es-EC" sz="1600" i="1">
                                  <a:latin typeface="Cambria Math" panose="02040503050406030204" pitchFamily="18" charset="0"/>
                                </a:rPr>
                              </m:ctrlPr>
                            </m:sSubPr>
                            <m:e>
                              <m:r>
                                <a:rPr lang="es-MX" sz="1600" i="1">
                                  <a:latin typeface="Cambria Math" panose="02040503050406030204" pitchFamily="18" charset="0"/>
                                </a:rPr>
                                <m:t>𝑃</m:t>
                              </m:r>
                            </m:e>
                            <m:sub>
                              <m:r>
                                <a:rPr lang="es-MX" sz="1600" i="1">
                                  <a:latin typeface="Cambria Math" panose="02040503050406030204" pitchFamily="18" charset="0"/>
                                </a:rPr>
                                <m:t>𝑅</m:t>
                              </m:r>
                            </m:sub>
                          </m:sSub>
                          <m:r>
                            <a:rPr lang="es-MX" sz="1600" i="1">
                              <a:latin typeface="Cambria Math" panose="02040503050406030204" pitchFamily="18" charset="0"/>
                            </a:rPr>
                            <m:t>∗</m:t>
                          </m:r>
                          <m:r>
                            <a:rPr lang="es-MX" sz="1600" i="1">
                              <a:latin typeface="Cambria Math" panose="02040503050406030204" pitchFamily="18" charset="0"/>
                            </a:rPr>
                            <m:t>𝑑</m:t>
                          </m:r>
                        </m:e>
                      </m:d>
                      <m:r>
                        <a:rPr lang="es-MX" sz="1600" i="1">
                          <a:latin typeface="Cambria Math" panose="02040503050406030204" pitchFamily="18" charset="0"/>
                        </a:rPr>
                        <m:t>∗</m:t>
                      </m:r>
                      <m:d>
                        <m:dPr>
                          <m:ctrlPr>
                            <a:rPr lang="es-EC" sz="1600" i="1">
                              <a:latin typeface="Cambria Math" panose="02040503050406030204" pitchFamily="18" charset="0"/>
                            </a:rPr>
                          </m:ctrlPr>
                        </m:dPr>
                        <m:e>
                          <m:r>
                            <a:rPr lang="es-MX" sz="1600" i="1">
                              <a:latin typeface="Cambria Math" panose="02040503050406030204" pitchFamily="18" charset="0"/>
                            </a:rPr>
                            <m:t>1−</m:t>
                          </m:r>
                          <m:f>
                            <m:fPr>
                              <m:ctrlPr>
                                <a:rPr lang="es-EC" sz="1600" i="1">
                                  <a:latin typeface="Cambria Math" panose="02040503050406030204" pitchFamily="18" charset="0"/>
                                </a:rPr>
                              </m:ctrlPr>
                            </m:fPr>
                            <m:num>
                              <m:r>
                                <a:rPr lang="es-MX" sz="1600" i="1">
                                  <a:latin typeface="Cambria Math" panose="02040503050406030204" pitchFamily="18" charset="0"/>
                                </a:rPr>
                                <m:t>𝑃𝑢</m:t>
                              </m:r>
                            </m:num>
                            <m:den>
                              <m:sSub>
                                <m:sSubPr>
                                  <m:ctrlPr>
                                    <a:rPr lang="es-EC" sz="1600" i="1">
                                      <a:latin typeface="Cambria Math" panose="02040503050406030204" pitchFamily="18" charset="0"/>
                                    </a:rPr>
                                  </m:ctrlPr>
                                </m:sSubPr>
                                <m:e>
                                  <m:r>
                                    <a:rPr lang="es-MX" sz="1600" i="1">
                                      <a:latin typeface="Cambria Math" panose="02040503050406030204" pitchFamily="18" charset="0"/>
                                    </a:rPr>
                                    <m:t>𝑃</m:t>
                                  </m:r>
                                </m:e>
                                <m:sub>
                                  <m:r>
                                    <a:rPr lang="es-MX" sz="1600" i="1">
                                      <a:latin typeface="Cambria Math" panose="02040503050406030204" pitchFamily="18" charset="0"/>
                                    </a:rPr>
                                    <m:t>𝑅</m:t>
                                  </m:r>
                                </m:sub>
                              </m:sSub>
                            </m:den>
                          </m:f>
                        </m:e>
                      </m:d>
                      <m:r>
                        <a:rPr lang="es-MX" sz="1600" i="1">
                          <a:latin typeface="Cambria Math" panose="02040503050406030204" pitchFamily="18" charset="0"/>
                        </a:rPr>
                        <m:t>;    </m:t>
                      </m:r>
                      <m:r>
                        <a:rPr lang="es-MX" sz="1600" i="1">
                          <a:latin typeface="Cambria Math" panose="02040503050406030204" pitchFamily="18" charset="0"/>
                        </a:rPr>
                        <m:t>𝑠𝑖</m:t>
                      </m:r>
                      <m:r>
                        <a:rPr lang="es-MX" sz="1600" i="1">
                          <a:latin typeface="Cambria Math" panose="02040503050406030204" pitchFamily="18" charset="0"/>
                        </a:rPr>
                        <m:t>   </m:t>
                      </m:r>
                      <m:r>
                        <a:rPr lang="es-MX" sz="1600" i="1">
                          <a:latin typeface="Cambria Math" panose="02040503050406030204" pitchFamily="18" charset="0"/>
                        </a:rPr>
                        <m:t>𝑃𝑢</m:t>
                      </m:r>
                      <m:r>
                        <a:rPr lang="es-MX" sz="1600" i="1">
                          <a:latin typeface="Cambria Math" panose="02040503050406030204" pitchFamily="18" charset="0"/>
                        </a:rPr>
                        <m:t>&gt;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a:rPr lang="es-MX" sz="1600" i="1">
                                  <a:latin typeface="Cambria Math" panose="02040503050406030204" pitchFamily="18" charset="0"/>
                                </a:rPr>
                                <m:t>𝑃</m:t>
                              </m:r>
                            </m:e>
                            <m:sub>
                              <m:r>
                                <a:rPr lang="es-MX" sz="1600" i="1">
                                  <a:latin typeface="Cambria Math" panose="02040503050406030204" pitchFamily="18" charset="0"/>
                                </a:rPr>
                                <m:t>𝑅</m:t>
                              </m:r>
                            </m:sub>
                          </m:sSub>
                        </m:num>
                        <m:den>
                          <m:r>
                            <a:rPr lang="es-MX" sz="1600" i="1">
                              <a:latin typeface="Cambria Math" panose="02040503050406030204" pitchFamily="18" charset="0"/>
                            </a:rPr>
                            <m:t>3</m:t>
                          </m:r>
                        </m:den>
                      </m:f>
                    </m:oMath>
                  </m:oMathPara>
                </a14:m>
                <a:endParaRPr lang="es-EC" sz="1600"/>
              </a:p>
              <a:p>
                <a:endParaRPr lang="es-EC"/>
              </a:p>
            </p:txBody>
          </p:sp>
        </mc:Choice>
        <mc:Fallback xmlns="">
          <p:sp>
            <p:nvSpPr>
              <p:cNvPr id="10" name="CuadroTexto 9">
                <a:extLst>
                  <a:ext uri="{FF2B5EF4-FFF2-40B4-BE49-F238E27FC236}">
                    <a16:creationId xmlns:a16="http://schemas.microsoft.com/office/drawing/2014/main" id="{32E8BD5B-C53E-44F1-AD64-346914570584}"/>
                  </a:ext>
                </a:extLst>
              </p:cNvPr>
              <p:cNvSpPr txBox="1">
                <a:spLocks noRot="1" noChangeAspect="1" noMove="1" noResize="1" noEditPoints="1" noAdjustHandles="1" noChangeArrowheads="1" noChangeShapeType="1" noTextEdit="1"/>
              </p:cNvSpPr>
              <p:nvPr/>
            </p:nvSpPr>
            <p:spPr>
              <a:xfrm>
                <a:off x="575556" y="936590"/>
                <a:ext cx="7992888" cy="13835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xmlns="" id="{DC9789F8-A5EA-4FC7-BF95-0EA346762450}"/>
                  </a:ext>
                </a:extLst>
              </p:cNvPr>
              <p:cNvSpPr txBox="1"/>
              <p:nvPr/>
            </p:nvSpPr>
            <p:spPr>
              <a:xfrm>
                <a:off x="395536" y="1876915"/>
                <a:ext cx="9000238" cy="2833211"/>
              </a:xfrm>
              <a:prstGeom prst="rect">
                <a:avLst/>
              </a:prstGeom>
              <a:noFill/>
            </p:spPr>
            <p:txBody>
              <a:bodyPr wrap="square">
                <a:spAutoFit/>
              </a:bodyPr>
              <a:lstStyle/>
              <a:p>
                <a:pPr>
                  <a:lnSpc>
                    <a:spcPct val="150000"/>
                  </a:lnSpc>
                  <a:spcAft>
                    <a:spcPts val="800"/>
                  </a:spcAft>
                </a:pPr>
                <a14:m>
                  <m:oMathPara xmlns:m="http://schemas.openxmlformats.org/officeDocument/2006/math">
                    <m:oMathParaPr>
                      <m:jc m:val="left"/>
                    </m:oMathParaPr>
                    <m:oMath xmlns:m="http://schemas.openxmlformats.org/officeDocument/2006/math">
                      <m:sSub>
                        <m:sSubPr>
                          <m:ctrlPr>
                            <a:rPr lang="es-EC"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𝑴</m:t>
                          </m:r>
                        </m:e>
                        <m:sub>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𝒐</m:t>
                          </m:r>
                        </m:sub>
                      </m:sSub>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𝑨𝒔</m:t>
                      </m:r>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𝒇𝒚</m:t>
                      </m:r>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s-EC" sz="16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𝒅</m:t>
                          </m:r>
                        </m:e>
                        <m:sup>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𝑅𝑒𝑠𝑖𝑠𝑡𝑒𝑛𝑐𝑖𝑎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𝑓𝑙𝑒𝑥𝑖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𝑝𝑢𝑟𝑎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𝑚𝑢𝑟𝑜</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a:rPr lang="es-MX" sz="1600" b="1" i="1" smtClean="0">
                          <a:effectLst/>
                          <a:latin typeface="Cambria Math" panose="02040503050406030204" pitchFamily="18" charset="0"/>
                          <a:ea typeface="Times New Roman" panose="02020603050405020304" pitchFamily="18" charset="0"/>
                          <a:cs typeface="Times New Roman" panose="02020603050405020304" pitchFamily="18" charset="0"/>
                        </a:rPr>
                        <m:t>𝑨𝒔</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Á</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𝑟𝑒𝑎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𝑎𝑐𝑒𝑟𝑜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𝑟𝑒𝑓𝑢𝑒𝑟𝑧𝑜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𝑙𝑜𝑛𝑔𝑖𝑡𝑢𝑑𝑖𝑛𝑎𝑙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𝑐𝑜𝑙𝑜𝑐𝑎𝑑𝑎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𝑐𝑎𝑑𝑎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𝑢𝑛𝑜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𝑙𝑜𝑠</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𝑐𝑎𝑠𝑡𝑖𝑙𝑙𝑜𝑠</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oMath>
                    <m:oMath xmlns:m="http://schemas.openxmlformats.org/officeDocument/2006/math">
                      <m:sSup>
                        <m:sSupPr>
                          <m:ctrlPr>
                            <a:rPr lang="es-EC" sz="16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𝒅</m:t>
                          </m:r>
                        </m:e>
                        <m:sup>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𝐷𝑖𝑠𝑡𝑎𝑛𝑐𝑖𝑎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𝑒𝑛𝑡𝑟𝑒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𝑐𝑒𝑛𝑡𝑟𝑜𝑖𝑑𝑒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𝑎𝑐𝑒𝑟𝑜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𝑐𝑜𝑙𝑜𝑐𝑎𝑑𝑜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𝑒𝑛</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𝑎𝑚𝑏𝑜𝑠</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𝑒𝑥𝑡𝑟𝑒𝑚𝑜𝑠</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𝑚𝑢𝑟𝑜</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𝒅</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𝐷𝑖𝑠𝑡𝑎𝑛𝑐𝑖𝑎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𝑒𝑛𝑡𝑟𝑒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𝑐𝑒𝑛𝑡𝑟𝑜𝑖𝑑𝑒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𝑎𝑐𝑒𝑟𝑜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𝑡𝑒𝑛𝑠𝑖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𝑙𝑎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𝑓𝑖𝑏𝑟𝑎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𝑐𝑜𝑚𝑝𝑟𝑒𝑠𝑖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á</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𝑥𝑖𝑚𝑎</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left"/>
                    </m:oMathParaPr>
                    <m:oMath xmlns:m="http://schemas.openxmlformats.org/officeDocument/2006/math">
                      <m:r>
                        <a:rPr lang="es-MX" sz="1600" b="1" i="1">
                          <a:effectLst/>
                          <a:latin typeface="Cambria Math" panose="02040503050406030204" pitchFamily="18" charset="0"/>
                          <a:ea typeface="Times New Roman" panose="02020603050405020304" pitchFamily="18" charset="0"/>
                          <a:cs typeface="Times New Roman" panose="02020603050405020304" pitchFamily="18" charset="0"/>
                        </a:rPr>
                        <m:t>𝑷𝒖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𝐶𝑎𝑟𝑔𝑎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𝑎𝑥𝑖𝑎𝑙</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𝑑𝑖𝑠𝑒</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ñ</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𝑜</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𝑐𝑜𝑚𝑝𝑟𝑒𝑠𝑖</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ó</m:t>
                      </m:r>
                      <m:r>
                        <a:rPr lang="es-MX" sz="1600" i="1">
                          <a:effectLst/>
                          <a:latin typeface="Cambria Math" panose="02040503050406030204" pitchFamily="18" charset="0"/>
                          <a:ea typeface="Times New Roman" panose="02020603050405020304" pitchFamily="18" charset="0"/>
                          <a:cs typeface="Times New Roman" panose="02020603050405020304" pitchFamily="18" charset="0"/>
                        </a:rPr>
                        <m:t>𝑛</m:t>
                      </m:r>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14:m>
                  <m:oMathPara xmlns:m="http://schemas.openxmlformats.org/officeDocument/2006/math">
                    <m:oMathParaPr>
                      <m:jc m:val="left"/>
                    </m:oMathParaPr>
                    <m:oMath xmlns:m="http://schemas.openxmlformats.org/officeDocument/2006/math">
                      <m:sSub>
                        <m:sSub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s-MX" sz="1600" i="1">
                              <a:latin typeface="Cambria Math" panose="02040503050406030204" pitchFamily="18" charset="0"/>
                              <a:ea typeface="Times New Roman" panose="02020603050405020304" pitchFamily="18" charset="0"/>
                              <a:cs typeface="Times New Roman" panose="02020603050405020304" pitchFamily="18" charset="0"/>
                            </a:rPr>
                            <m:t>𝑭</m:t>
                          </m:r>
                        </m:e>
                        <m:sub>
                          <m:r>
                            <a:rPr lang="es-MX" sz="1600" i="1">
                              <a:latin typeface="Cambria Math" panose="02040503050406030204" pitchFamily="18" charset="0"/>
                              <a:ea typeface="Times New Roman" panose="02020603050405020304" pitchFamily="18" charset="0"/>
                              <a:cs typeface="Times New Roman" panose="02020603050405020304" pitchFamily="18" charset="0"/>
                            </a:rPr>
                            <m:t>𝑹</m:t>
                          </m:r>
                        </m:sub>
                      </m:sSub>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𝐹𝑎𝑐𝑡𝑜𝑟</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𝑟𝑒𝑑𝑢𝑐𝑐𝑖</m:t>
                      </m:r>
                      <m:r>
                        <a:rPr lang="es-MX" sz="1600" i="1">
                          <a:latin typeface="Cambria Math" panose="02040503050406030204" pitchFamily="18" charset="0"/>
                          <a:ea typeface="Times New Roman" panose="02020603050405020304" pitchFamily="18" charset="0"/>
                          <a:cs typeface="Times New Roman" panose="02020603050405020304" pitchFamily="18" charset="0"/>
                        </a:rPr>
                        <m:t>ó</m:t>
                      </m:r>
                      <m:r>
                        <a:rPr lang="es-MX" sz="1600" i="1">
                          <a:latin typeface="Cambria Math" panose="02040503050406030204" pitchFamily="18" charset="0"/>
                          <a:ea typeface="Times New Roman" panose="02020603050405020304" pitchFamily="18" charset="0"/>
                          <a:cs typeface="Times New Roman" panose="02020603050405020304" pitchFamily="18" charset="0"/>
                        </a:rPr>
                        <m:t>𝑛</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𝑑𝑒</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r>
                        <a:rPr lang="es-MX" sz="1600" i="1">
                          <a:latin typeface="Cambria Math" panose="02040503050406030204" pitchFamily="18" charset="0"/>
                          <a:ea typeface="Times New Roman" panose="02020603050405020304" pitchFamily="18" charset="0"/>
                          <a:cs typeface="Times New Roman" panose="02020603050405020304" pitchFamily="18" charset="0"/>
                        </a:rPr>
                        <m:t>𝑟𝑒𝑠𝑖𝑠𝑡𝑒𝑛𝑐𝑖𝑎</m:t>
                      </m:r>
                      <m:r>
                        <a:rPr lang="es-MX" sz="16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s-EC" sz="1600" i="1">
                              <a:latin typeface="Cambria Math" panose="02040503050406030204" pitchFamily="18" charset="0"/>
                              <a:ea typeface="Times New Roman" panose="02020603050405020304" pitchFamily="18" charset="0"/>
                              <a:cs typeface="Times New Roman" panose="02020603050405020304" pitchFamily="18" charset="0"/>
                            </a:rPr>
                          </m:ctrlPr>
                        </m:dPr>
                        <m:e>
                          <m:r>
                            <a:rPr lang="es-MX" sz="1600" i="1">
                              <a:latin typeface="Cambria Math" panose="02040503050406030204" pitchFamily="18" charset="0"/>
                              <a:ea typeface="Times New Roman" panose="02020603050405020304" pitchFamily="18" charset="0"/>
                              <a:cs typeface="Times New Roman" panose="02020603050405020304" pitchFamily="18" charset="0"/>
                            </a:rPr>
                            <m:t>0,8</m:t>
                          </m:r>
                        </m:e>
                      </m:d>
                    </m:oMath>
                  </m:oMathPara>
                </a14:m>
                <a:endParaRPr lang="es-EC" sz="1600" i="1">
                  <a:latin typeface="Cambria Math" panose="02040503050406030204" pitchFamily="18" charset="0"/>
                  <a:ea typeface="Times New Roman" panose="02020603050405020304" pitchFamily="18" charset="0"/>
                  <a:cs typeface="Times New Roman" panose="02020603050405020304" pitchFamily="18" charset="0"/>
                </a:endParaRPr>
              </a:p>
            </p:txBody>
          </p:sp>
        </mc:Choice>
        <mc:Fallback xmlns="">
          <p:sp>
            <p:nvSpPr>
              <p:cNvPr id="13" name="CuadroTexto 12">
                <a:extLst>
                  <a:ext uri="{FF2B5EF4-FFF2-40B4-BE49-F238E27FC236}">
                    <a16:creationId xmlns:a16="http://schemas.microsoft.com/office/drawing/2014/main" id="{DC9789F8-A5EA-4FC7-BF95-0EA346762450}"/>
                  </a:ext>
                </a:extLst>
              </p:cNvPr>
              <p:cNvSpPr txBox="1">
                <a:spLocks noRot="1" noChangeAspect="1" noMove="1" noResize="1" noEditPoints="1" noAdjustHandles="1" noChangeArrowheads="1" noChangeShapeType="1" noTextEdit="1"/>
              </p:cNvSpPr>
              <p:nvPr/>
            </p:nvSpPr>
            <p:spPr>
              <a:xfrm>
                <a:off x="395536" y="1876915"/>
                <a:ext cx="9000238" cy="2833211"/>
              </a:xfrm>
              <a:prstGeom prst="rect">
                <a:avLst/>
              </a:prstGeom>
              <a:blipFill>
                <a:blip r:embed="rId4"/>
                <a:stretch>
                  <a:fillRect/>
                </a:stretch>
              </a:blipFill>
            </p:spPr>
            <p:txBody>
              <a:bodyPr/>
              <a:lstStyle/>
              <a:p>
                <a:r>
                  <a:rPr lang="en-US">
                    <a:noFill/>
                  </a:rPr>
                  <a:t> </a:t>
                </a:r>
              </a:p>
            </p:txBody>
          </p:sp>
        </mc:Fallback>
      </mc:AlternateContent>
      <p:pic>
        <p:nvPicPr>
          <p:cNvPr id="14" name="Imagen 13">
            <a:extLst>
              <a:ext uri="{FF2B5EF4-FFF2-40B4-BE49-F238E27FC236}">
                <a16:creationId xmlns:a16="http://schemas.microsoft.com/office/drawing/2014/main" xmlns="" id="{C5D6CC13-C16D-40E9-951B-ABD44A944CFD}"/>
              </a:ext>
            </a:extLst>
          </p:cNvPr>
          <p:cNvPicPr/>
          <p:nvPr/>
        </p:nvPicPr>
        <p:blipFill>
          <a:blip r:embed="rId5"/>
          <a:stretch>
            <a:fillRect/>
          </a:stretch>
        </p:blipFill>
        <p:spPr>
          <a:xfrm>
            <a:off x="4435324" y="3598307"/>
            <a:ext cx="4667401" cy="981696"/>
          </a:xfrm>
          <a:prstGeom prst="rect">
            <a:avLst/>
          </a:prstGeom>
        </p:spPr>
      </p:pic>
      <p:sp>
        <p:nvSpPr>
          <p:cNvPr id="9" name="Rectángulo 8">
            <a:extLst>
              <a:ext uri="{FF2B5EF4-FFF2-40B4-BE49-F238E27FC236}">
                <a16:creationId xmlns:a16="http://schemas.microsoft.com/office/drawing/2014/main" xmlns="" id="{8FF57271-8E5B-46A0-859A-279C3E6E2CAF}"/>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pic>
        <p:nvPicPr>
          <p:cNvPr id="5" name="Imagen 4">
            <a:extLst>
              <a:ext uri="{FF2B5EF4-FFF2-40B4-BE49-F238E27FC236}">
                <a16:creationId xmlns:a16="http://schemas.microsoft.com/office/drawing/2014/main" xmlns="" id="{2139EB8D-1A3C-411C-B716-E14EF324F81C}"/>
              </a:ext>
            </a:extLst>
          </p:cNvPr>
          <p:cNvPicPr>
            <a:picLocks noChangeAspect="1"/>
          </p:cNvPicPr>
          <p:nvPr/>
        </p:nvPicPr>
        <p:blipFill>
          <a:blip r:embed="rId6"/>
          <a:stretch>
            <a:fillRect/>
          </a:stretch>
        </p:blipFill>
        <p:spPr>
          <a:xfrm>
            <a:off x="307777" y="4600086"/>
            <a:ext cx="8572500" cy="1438275"/>
          </a:xfrm>
          <a:prstGeom prst="rect">
            <a:avLst/>
          </a:prstGeom>
        </p:spPr>
      </p:pic>
      <p:sp>
        <p:nvSpPr>
          <p:cNvPr id="11" name="Rectángulo 10">
            <a:extLst>
              <a:ext uri="{FF2B5EF4-FFF2-40B4-BE49-F238E27FC236}">
                <a16:creationId xmlns:a16="http://schemas.microsoft.com/office/drawing/2014/main" xmlns="" id="{D5FA1534-9167-4115-AFCF-BCBF8A3D58E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40</a:t>
            </a:r>
            <a:endParaRPr lang="en-US" b="1" u="sng"/>
          </a:p>
        </p:txBody>
      </p:sp>
    </p:spTree>
    <p:extLst>
      <p:ext uri="{BB962C8B-B14F-4D97-AF65-F5344CB8AC3E}">
        <p14:creationId xmlns:p14="http://schemas.microsoft.com/office/powerpoint/2010/main" val="3647931551"/>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6008342"/>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E80DD0C7-EA56-473D-8A2A-B6322EAC48EA}"/>
              </a:ext>
            </a:extLst>
          </p:cNvPr>
          <p:cNvSpPr/>
          <p:nvPr/>
        </p:nvSpPr>
        <p:spPr>
          <a:xfrm>
            <a:off x="156371" y="641124"/>
            <a:ext cx="417646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b="1" i="1" err="1"/>
              <a:t>Diseño</a:t>
            </a:r>
            <a:r>
              <a:rPr lang="en-US" b="1" i="1"/>
              <a:t> de </a:t>
            </a:r>
            <a:r>
              <a:rPr lang="en-US" b="1" i="1" err="1"/>
              <a:t>Dalas</a:t>
            </a:r>
            <a:endParaRPr lang="en-US" b="1" i="1"/>
          </a:p>
        </p:txBody>
      </p:sp>
      <p:sp>
        <p:nvSpPr>
          <p:cNvPr id="9" name="Rectángulo 8">
            <a:extLst>
              <a:ext uri="{FF2B5EF4-FFF2-40B4-BE49-F238E27FC236}">
                <a16:creationId xmlns:a16="http://schemas.microsoft.com/office/drawing/2014/main" xmlns="" id="{8FF57271-8E5B-46A0-859A-279C3E6E2CAF}"/>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xmlns="" id="{6E554DD2-C50B-4F80-92E7-9394BC2EA533}"/>
                  </a:ext>
                </a:extLst>
              </p:cNvPr>
              <p:cNvSpPr txBox="1"/>
              <p:nvPr/>
            </p:nvSpPr>
            <p:spPr>
              <a:xfrm>
                <a:off x="4354508" y="2256968"/>
                <a:ext cx="3349537" cy="87267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EC" sz="1600">
                    <a:effectLst/>
                    <a:latin typeface="Calibri" panose="020F0502020204030204" pitchFamily="34" charset="0"/>
                    <a:ea typeface="Times New Roman" panose="02020603050405020304" pitchFamily="18" charset="0"/>
                    <a:cs typeface="Times New Roman" panose="02020603050405020304" pitchFamily="18" charset="0"/>
                  </a:rPr>
                  <a:t>Estribos: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C" sz="1600" err="1">
                    <a:ea typeface="Times New Roman" panose="02020603050405020304" pitchFamily="18" charset="0"/>
                    <a:cs typeface="Times New Roman" panose="02020603050405020304" pitchFamily="18" charset="0"/>
                  </a:rPr>
                  <a:t>A</a:t>
                </a:r>
                <a:r>
                  <a:rPr lang="es-EC" sz="1600" err="1"/>
                  <a:t>_sc</a:t>
                </a:r>
                <a:r>
                  <a:rPr lang="es-EC" sz="1600"/>
                  <a:t> </a:t>
                </a:r>
                <a14:m>
                  <m:oMath xmlns:m="http://schemas.openxmlformats.org/officeDocument/2006/math">
                    <m:r>
                      <a:rPr lang="es-EC" sz="1600">
                        <a:latin typeface="Cambria Math" panose="02040503050406030204" pitchFamily="18" charset="0"/>
                      </a:rPr>
                      <m:t>≥</m:t>
                    </m:r>
                  </m:oMath>
                </a14:m>
                <a:r>
                  <a:rPr lang="es-EC" sz="1600"/>
                  <a:t> </a:t>
                </a:r>
                <a14:m>
                  <m:oMath xmlns:m="http://schemas.openxmlformats.org/officeDocument/2006/math">
                    <m:f>
                      <m:fPr>
                        <m:ctrlPr>
                          <a:rPr lang="es-EC" sz="1600" i="1">
                            <a:latin typeface="Cambria Math" panose="02040503050406030204" pitchFamily="18" charset="0"/>
                          </a:rPr>
                        </m:ctrlPr>
                      </m:fPr>
                      <m:num>
                        <m:r>
                          <a:rPr lang="es-MX" sz="1600">
                            <a:latin typeface="Cambria Math" panose="02040503050406030204" pitchFamily="18" charset="0"/>
                          </a:rPr>
                          <m:t>1000 ∗</m:t>
                        </m:r>
                        <m:r>
                          <a:rPr lang="es-MX" sz="1600" b="0" i="0" smtClean="0">
                            <a:latin typeface="Cambria Math" panose="02040503050406030204" pitchFamily="18" charset="0"/>
                          </a:rPr>
                          <m:t> </m:t>
                        </m:r>
                        <m:r>
                          <a:rPr lang="es-MX" sz="1600">
                            <a:latin typeface="Cambria Math" panose="02040503050406030204" pitchFamily="18" charset="0"/>
                          </a:rPr>
                          <m:t>𝑆</m:t>
                        </m:r>
                      </m:num>
                      <m:den>
                        <m:r>
                          <a:rPr lang="es-MX" sz="1600">
                            <a:latin typeface="Cambria Math" panose="02040503050406030204" pitchFamily="18" charset="0"/>
                          </a:rPr>
                          <m:t>𝑓𝑦</m:t>
                        </m:r>
                        <m:r>
                          <a:rPr lang="es-MX" sz="1600" b="0" i="0" smtClean="0">
                            <a:latin typeface="Cambria Math" panose="02040503050406030204" pitchFamily="18" charset="0"/>
                          </a:rPr>
                          <m:t> </m:t>
                        </m:r>
                        <m:r>
                          <a:rPr lang="es-MX" sz="1600">
                            <a:latin typeface="Cambria Math" panose="02040503050406030204" pitchFamily="18" charset="0"/>
                          </a:rPr>
                          <m:t>∗</m:t>
                        </m:r>
                        <m:r>
                          <a:rPr lang="es-MX" sz="1600" b="0" i="0" smtClean="0">
                            <a:latin typeface="Cambria Math" panose="02040503050406030204" pitchFamily="18" charset="0"/>
                          </a:rPr>
                          <m:t> </m:t>
                        </m:r>
                        <m:r>
                          <a:rPr lang="es-MX" sz="1600">
                            <a:latin typeface="Cambria Math" panose="02040503050406030204" pitchFamily="18" charset="0"/>
                          </a:rPr>
                          <m:t>h𝑐</m:t>
                        </m:r>
                      </m:den>
                    </m:f>
                  </m:oMath>
                </a14:m>
                <a:endParaRPr lang="es-EC" sz="1600"/>
              </a:p>
            </p:txBody>
          </p:sp>
        </mc:Choice>
        <mc:Fallback xmlns="">
          <p:sp>
            <p:nvSpPr>
              <p:cNvPr id="11" name="CuadroTexto 10">
                <a:extLst>
                  <a:ext uri="{FF2B5EF4-FFF2-40B4-BE49-F238E27FC236}">
                    <a16:creationId xmlns:a16="http://schemas.microsoft.com/office/drawing/2014/main" id="{6E554DD2-C50B-4F80-92E7-9394BC2EA533}"/>
                  </a:ext>
                </a:extLst>
              </p:cNvPr>
              <p:cNvSpPr txBox="1">
                <a:spLocks noRot="1" noChangeAspect="1" noMove="1" noResize="1" noEditPoints="1" noAdjustHandles="1" noChangeArrowheads="1" noChangeShapeType="1" noTextEdit="1"/>
              </p:cNvSpPr>
              <p:nvPr/>
            </p:nvSpPr>
            <p:spPr>
              <a:xfrm>
                <a:off x="4354508" y="2256968"/>
                <a:ext cx="3349537" cy="872675"/>
              </a:xfrm>
              <a:prstGeom prst="rect">
                <a:avLst/>
              </a:prstGeom>
              <a:blipFill>
                <a:blip r:embed="rId3"/>
                <a:stretch>
                  <a:fillRect l="-909" t="-1399" b="-13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xmlns="" id="{04F4447C-F161-4EBA-8034-18F4F79B96D6}"/>
                  </a:ext>
                </a:extLst>
              </p:cNvPr>
              <p:cNvSpPr txBox="1"/>
              <p:nvPr/>
            </p:nvSpPr>
            <p:spPr>
              <a:xfrm>
                <a:off x="4415629" y="1072212"/>
                <a:ext cx="4572000" cy="128451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EC" sz="1600">
                    <a:latin typeface="Calibri" panose="020F0502020204030204" pitchFamily="34" charset="0"/>
                    <a:cs typeface="Times New Roman" panose="02020603050405020304" pitchFamily="18" charset="0"/>
                  </a:rPr>
                  <a:t>Refuerzo Longitudinal</a:t>
                </a:r>
              </a:p>
              <a:p>
                <a:pPr algn="just">
                  <a:lnSpc>
                    <a:spcPct val="107000"/>
                  </a:lnSpc>
                  <a:spcAft>
                    <a:spcPts val="800"/>
                  </a:spcAft>
                </a:pPr>
                <a14:m>
                  <m:oMath xmlns:m="http://schemas.openxmlformats.org/officeDocument/2006/math">
                    <m:r>
                      <a:rPr lang="es-MX" sz="1600">
                        <a:latin typeface="Cambria Math" panose="02040503050406030204" pitchFamily="18" charset="0"/>
                      </a:rPr>
                      <m:t>𝐴𝑠</m:t>
                    </m:r>
                    <m:r>
                      <a:rPr lang="es-EC" sz="1600">
                        <a:latin typeface="Cambria Math" panose="02040503050406030204" pitchFamily="18" charset="0"/>
                      </a:rPr>
                      <m:t>≥</m:t>
                    </m:r>
                    <m:r>
                      <a:rPr lang="es-MX" sz="1600">
                        <a:latin typeface="Cambria Math" panose="02040503050406030204" pitchFamily="18" charset="0"/>
                      </a:rPr>
                      <m:t>0,2</m:t>
                    </m:r>
                    <m:f>
                      <m:fPr>
                        <m:ctrlPr>
                          <a:rPr lang="es-EC" sz="1600" i="1">
                            <a:latin typeface="Cambria Math" panose="02040503050406030204" pitchFamily="18" charset="0"/>
                          </a:rPr>
                        </m:ctrlPr>
                      </m:fPr>
                      <m:num>
                        <m:sSup>
                          <m:sSupPr>
                            <m:ctrlPr>
                              <a:rPr lang="es-MX" sz="1600" i="1">
                                <a:latin typeface="Cambria Math" panose="02040503050406030204" pitchFamily="18" charset="0"/>
                              </a:rPr>
                            </m:ctrlPr>
                          </m:sSupPr>
                          <m:e>
                            <m:r>
                              <a:rPr lang="es-MX" sz="1600">
                                <a:latin typeface="Cambria Math" panose="02040503050406030204" pitchFamily="18" charset="0"/>
                              </a:rPr>
                              <m:t>𝑓</m:t>
                            </m:r>
                          </m:e>
                          <m:sup>
                            <m:r>
                              <a:rPr lang="es-MX" sz="1600">
                                <a:latin typeface="Cambria Math" panose="02040503050406030204" pitchFamily="18" charset="0"/>
                              </a:rPr>
                              <m:t>′</m:t>
                            </m:r>
                          </m:sup>
                        </m:sSup>
                        <m:r>
                          <a:rPr lang="es-MX" sz="1600">
                            <a:latin typeface="Cambria Math" panose="02040503050406030204" pitchFamily="18" charset="0"/>
                          </a:rPr>
                          <m:t>𝑐</m:t>
                        </m:r>
                      </m:num>
                      <m:den>
                        <m:r>
                          <a:rPr lang="es-MX" sz="1600">
                            <a:latin typeface="Cambria Math" panose="02040503050406030204" pitchFamily="18" charset="0"/>
                          </a:rPr>
                          <m:t>𝑓𝑦</m:t>
                        </m:r>
                      </m:den>
                    </m:f>
                    <m:sSup>
                      <m:sSupPr>
                        <m:ctrlPr>
                          <a:rPr lang="es-MX" sz="1600" i="1">
                            <a:latin typeface="Cambria Math" panose="02040503050406030204" pitchFamily="18" charset="0"/>
                          </a:rPr>
                        </m:ctrlPr>
                      </m:sSupPr>
                      <m:e>
                        <m:r>
                          <a:rPr lang="es-MX" sz="1600">
                            <a:latin typeface="Cambria Math" panose="02040503050406030204" pitchFamily="18" charset="0"/>
                          </a:rPr>
                          <m:t>𝑡</m:t>
                        </m:r>
                      </m:e>
                      <m:sup>
                        <m:r>
                          <a:rPr lang="es-MX" sz="1600">
                            <a:latin typeface="Cambria Math" panose="02040503050406030204" pitchFamily="18" charset="0"/>
                          </a:rPr>
                          <m:t>2</m:t>
                        </m:r>
                      </m:sup>
                    </m:sSup>
                    <m:r>
                      <a:rPr lang="es-MX" sz="1600">
                        <a:latin typeface="Cambria Math" panose="02040503050406030204" pitchFamily="18" charset="0"/>
                      </a:rPr>
                      <m:t>        </m:t>
                    </m:r>
                  </m:oMath>
                </a14:m>
                <a:r>
                  <a:rPr lang="es-EC" sz="1600">
                    <a:latin typeface="Calibri" panose="020F0502020204030204" pitchFamily="34" charset="0"/>
                    <a:cs typeface="Times New Roman" panose="02020603050405020304" pitchFamily="18" charset="0"/>
                  </a:rPr>
                  <a:t>  </a:t>
                </a:r>
              </a:p>
              <a:p>
                <a:pPr algn="just">
                  <a:lnSpc>
                    <a:spcPct val="107000"/>
                  </a:lnSpc>
                  <a:spcAft>
                    <a:spcPts val="800"/>
                  </a:spcAft>
                </a:pPr>
                <a:r>
                  <a:rPr lang="es-EC" sz="1600">
                    <a:latin typeface="Calibri" panose="020F0502020204030204" pitchFamily="34" charset="0"/>
                    <a:cs typeface="Times New Roman" panose="02020603050405020304" pitchFamily="18" charset="0"/>
                  </a:rPr>
                  <a:t>debe tener más de tres barras</a:t>
                </a:r>
              </a:p>
            </p:txBody>
          </p:sp>
        </mc:Choice>
        <mc:Fallback xmlns="">
          <p:sp>
            <p:nvSpPr>
              <p:cNvPr id="12" name="CuadroTexto 11">
                <a:extLst>
                  <a:ext uri="{FF2B5EF4-FFF2-40B4-BE49-F238E27FC236}">
                    <a16:creationId xmlns:a16="http://schemas.microsoft.com/office/drawing/2014/main" id="{04F4447C-F161-4EBA-8034-18F4F79B96D6}"/>
                  </a:ext>
                </a:extLst>
              </p:cNvPr>
              <p:cNvSpPr txBox="1">
                <a:spLocks noRot="1" noChangeAspect="1" noMove="1" noResize="1" noEditPoints="1" noAdjustHandles="1" noChangeArrowheads="1" noChangeShapeType="1" noTextEdit="1"/>
              </p:cNvSpPr>
              <p:nvPr/>
            </p:nvSpPr>
            <p:spPr>
              <a:xfrm>
                <a:off x="4415629" y="1072212"/>
                <a:ext cx="4572000" cy="1284519"/>
              </a:xfrm>
              <a:prstGeom prst="rect">
                <a:avLst/>
              </a:prstGeom>
              <a:blipFill>
                <a:blip r:embed="rId4"/>
                <a:stretch>
                  <a:fillRect l="-667" t="-948" b="-2844"/>
                </a:stretch>
              </a:blipFill>
            </p:spPr>
            <p:txBody>
              <a:bodyPr/>
              <a:lstStyle/>
              <a:p>
                <a:r>
                  <a:rPr lang="en-US">
                    <a:noFill/>
                  </a:rPr>
                  <a:t> </a:t>
                </a:r>
              </a:p>
            </p:txBody>
          </p:sp>
        </mc:Fallback>
      </mc:AlternateContent>
      <p:pic>
        <p:nvPicPr>
          <p:cNvPr id="6" name="Imagen 5">
            <a:extLst>
              <a:ext uri="{FF2B5EF4-FFF2-40B4-BE49-F238E27FC236}">
                <a16:creationId xmlns:a16="http://schemas.microsoft.com/office/drawing/2014/main" xmlns="" id="{CE73AA91-BC5B-41C2-87AD-0F05C66A8B8D}"/>
              </a:ext>
            </a:extLst>
          </p:cNvPr>
          <p:cNvPicPr>
            <a:picLocks noChangeAspect="1"/>
          </p:cNvPicPr>
          <p:nvPr/>
        </p:nvPicPr>
        <p:blipFill>
          <a:blip r:embed="rId5"/>
          <a:stretch>
            <a:fillRect/>
          </a:stretch>
        </p:blipFill>
        <p:spPr>
          <a:xfrm>
            <a:off x="1185910" y="1022307"/>
            <a:ext cx="2654570" cy="2374274"/>
          </a:xfrm>
          <a:prstGeom prst="rect">
            <a:avLst/>
          </a:prstGeom>
        </p:spPr>
      </p:pic>
      <p:pic>
        <p:nvPicPr>
          <p:cNvPr id="8" name="Imagen 7">
            <a:extLst>
              <a:ext uri="{FF2B5EF4-FFF2-40B4-BE49-F238E27FC236}">
                <a16:creationId xmlns:a16="http://schemas.microsoft.com/office/drawing/2014/main" xmlns="" id="{703B2F99-B89C-4169-B2D6-F1433BCC0ADA}"/>
              </a:ext>
            </a:extLst>
          </p:cNvPr>
          <p:cNvPicPr>
            <a:picLocks noChangeAspect="1"/>
          </p:cNvPicPr>
          <p:nvPr/>
        </p:nvPicPr>
        <p:blipFill>
          <a:blip r:embed="rId6"/>
          <a:stretch>
            <a:fillRect/>
          </a:stretch>
        </p:blipFill>
        <p:spPr>
          <a:xfrm>
            <a:off x="1899557" y="3920113"/>
            <a:ext cx="3459847" cy="2137663"/>
          </a:xfrm>
          <a:prstGeom prst="rect">
            <a:avLst/>
          </a:prstGeom>
        </p:spPr>
      </p:pic>
      <p:sp>
        <p:nvSpPr>
          <p:cNvPr id="16" name="Rectángulo 15">
            <a:extLst>
              <a:ext uri="{FF2B5EF4-FFF2-40B4-BE49-F238E27FC236}">
                <a16:creationId xmlns:a16="http://schemas.microsoft.com/office/drawing/2014/main" xmlns="" id="{508FBAAC-2317-4075-BE61-8A30CBEB96E9}"/>
              </a:ext>
            </a:extLst>
          </p:cNvPr>
          <p:cNvSpPr/>
          <p:nvPr/>
        </p:nvSpPr>
        <p:spPr>
          <a:xfrm>
            <a:off x="176260" y="3396581"/>
            <a:ext cx="417646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b="1" i="1" err="1"/>
              <a:t>Diseño</a:t>
            </a:r>
            <a:r>
              <a:rPr lang="en-US" b="1" i="1"/>
              <a:t> de </a:t>
            </a:r>
            <a:r>
              <a:rPr lang="en-US" b="1" i="1" err="1"/>
              <a:t>Losas</a:t>
            </a:r>
            <a:endParaRPr lang="en-US" b="1" i="1"/>
          </a:p>
        </p:txBody>
      </p:sp>
      <p:sp>
        <p:nvSpPr>
          <p:cNvPr id="18" name="CuadroTexto 17">
            <a:extLst>
              <a:ext uri="{FF2B5EF4-FFF2-40B4-BE49-F238E27FC236}">
                <a16:creationId xmlns:a16="http://schemas.microsoft.com/office/drawing/2014/main" xmlns="" id="{9998DF3A-983F-43D3-BE73-C73FC7D7349E}"/>
              </a:ext>
            </a:extLst>
          </p:cNvPr>
          <p:cNvSpPr txBox="1"/>
          <p:nvPr/>
        </p:nvSpPr>
        <p:spPr>
          <a:xfrm>
            <a:off x="4353645" y="3132840"/>
            <a:ext cx="4572000" cy="369332"/>
          </a:xfrm>
          <a:prstGeom prst="rect">
            <a:avLst/>
          </a:prstGeom>
          <a:noFill/>
        </p:spPr>
        <p:txBody>
          <a:bodyPr wrap="square">
            <a:spAutoFit/>
          </a:bodyPr>
          <a:lstStyle/>
          <a:p>
            <a:r>
              <a:rPr lang="fr-FR"/>
              <a:t>s ≤  200 mm ó 1.5 </a:t>
            </a:r>
            <a:r>
              <a:rPr lang="fr-FR" err="1"/>
              <a:t>veces</a:t>
            </a:r>
            <a:r>
              <a:rPr lang="fr-FR"/>
              <a:t> t</a:t>
            </a:r>
            <a:endParaRPr lang="es-EC"/>
          </a:p>
        </p:txBody>
      </p:sp>
      <p:sp>
        <p:nvSpPr>
          <p:cNvPr id="17" name="Rectángulo 16">
            <a:extLst>
              <a:ext uri="{FF2B5EF4-FFF2-40B4-BE49-F238E27FC236}">
                <a16:creationId xmlns:a16="http://schemas.microsoft.com/office/drawing/2014/main" xmlns="" id="{32E302BA-4D64-4D1C-B18C-8CB061DA9F03}"/>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41</a:t>
            </a:r>
            <a:endParaRPr lang="en-US" b="1" u="sng"/>
          </a:p>
        </p:txBody>
      </p:sp>
    </p:spTree>
    <p:extLst>
      <p:ext uri="{BB962C8B-B14F-4D97-AF65-F5344CB8AC3E}">
        <p14:creationId xmlns:p14="http://schemas.microsoft.com/office/powerpoint/2010/main" val="1879017898"/>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F07F781-9578-4B33-8AF6-754894849EC2}"/>
              </a:ext>
            </a:extLst>
          </p:cNvPr>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5" name="Rectángulo 4">
            <a:extLst>
              <a:ext uri="{FF2B5EF4-FFF2-40B4-BE49-F238E27FC236}">
                <a16:creationId xmlns:a16="http://schemas.microsoft.com/office/drawing/2014/main" xmlns="" id="{37A80EBE-86C5-4328-B82C-40CFE308BFCF}"/>
              </a:ext>
            </a:extLst>
          </p:cNvPr>
          <p:cNvSpPr/>
          <p:nvPr/>
        </p:nvSpPr>
        <p:spPr>
          <a:xfrm>
            <a:off x="265341" y="545816"/>
            <a:ext cx="380038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x-none" b="1"/>
              <a:t>2. </a:t>
            </a:r>
            <a:r>
              <a:rPr lang="es-EC" b="1"/>
              <a:t>C</a:t>
            </a:r>
            <a:r>
              <a:rPr lang="x-none" b="1"/>
              <a:t>imentación</a:t>
            </a:r>
            <a:endParaRPr lang="en-US" b="1"/>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xmlns="" id="{792D0B1C-8F34-4387-8FDD-12287DE593EF}"/>
                  </a:ext>
                </a:extLst>
              </p:cNvPr>
              <p:cNvSpPr txBox="1"/>
              <p:nvPr/>
            </p:nvSpPr>
            <p:spPr>
              <a:xfrm>
                <a:off x="411580" y="1041582"/>
                <a:ext cx="4572000" cy="110748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EC" sz="1600">
                    <a:effectLst/>
                    <a:latin typeface="Calibri" panose="020F0502020204030204" pitchFamily="34" charset="0"/>
                    <a:ea typeface="Times New Roman" panose="02020603050405020304" pitchFamily="18" charset="0"/>
                    <a:cs typeface="Times New Roman" panose="02020603050405020304" pitchFamily="18" charset="0"/>
                  </a:rPr>
                  <a:t>Carga distribuida en el muro: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left"/>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𝑃𝑒𝑠𝑜</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𝑡𝑜𝑡𝑎𝑙</m:t>
                          </m:r>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𝐿𝑜𝑛𝑔</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𝑀𝑢𝑟𝑜</m:t>
                          </m:r>
                        </m:den>
                      </m:f>
                    </m:oMath>
                  </m:oMathPara>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Texto 6">
                <a:extLst>
                  <a:ext uri="{FF2B5EF4-FFF2-40B4-BE49-F238E27FC236}">
                    <a16:creationId xmlns:a16="http://schemas.microsoft.com/office/drawing/2014/main" id="{792D0B1C-8F34-4387-8FDD-12287DE593EF}"/>
                  </a:ext>
                </a:extLst>
              </p:cNvPr>
              <p:cNvSpPr txBox="1">
                <a:spLocks noRot="1" noChangeAspect="1" noMove="1" noResize="1" noEditPoints="1" noAdjustHandles="1" noChangeArrowheads="1" noChangeShapeType="1" noTextEdit="1"/>
              </p:cNvSpPr>
              <p:nvPr/>
            </p:nvSpPr>
            <p:spPr>
              <a:xfrm>
                <a:off x="411580" y="1041582"/>
                <a:ext cx="4572000" cy="1107483"/>
              </a:xfrm>
              <a:prstGeom prst="rect">
                <a:avLst/>
              </a:prstGeom>
              <a:blipFill>
                <a:blip r:embed="rId2"/>
                <a:stretch>
                  <a:fillRect l="-533" t="-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xmlns="" id="{CE185701-A722-4BFA-841B-DB80E53945DE}"/>
                  </a:ext>
                </a:extLst>
              </p:cNvPr>
              <p:cNvSpPr txBox="1"/>
              <p:nvPr/>
            </p:nvSpPr>
            <p:spPr>
              <a:xfrm>
                <a:off x="407254" y="2542658"/>
                <a:ext cx="2016224" cy="1045864"/>
              </a:xfrm>
              <a:prstGeom prst="rect">
                <a:avLst/>
              </a:prstGeom>
              <a:noFill/>
            </p:spPr>
            <p:txBody>
              <a:bodyPr wrap="square">
                <a:spAutoFit/>
              </a:bodyPr>
              <a:lstStyle/>
              <a:p>
                <a:pPr marL="285750" indent="-285750">
                  <a:buFont typeface="Arial" panose="020B0604020202020204" pitchFamily="34" charset="0"/>
                  <a:buChar char="•"/>
                </a:pPr>
                <a:r>
                  <a:rPr lang="es-EC" sz="1600" i="1">
                    <a:latin typeface="Cambria Math" panose="02040503050406030204" pitchFamily="18" charset="0"/>
                  </a:rPr>
                  <a:t>Base la Viga:</a:t>
                </a:r>
              </a:p>
              <a:p>
                <a:endParaRPr lang="es-EC" sz="1600" i="1">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s-EC" sz="1600" i="1" smtClean="0">
                          <a:latin typeface="Cambria Math" panose="02040503050406030204" pitchFamily="18" charset="0"/>
                        </a:rPr>
                        <m:t>𝐵</m:t>
                      </m:r>
                      <m:r>
                        <a:rPr lang="es-EC" sz="1600" i="0">
                          <a:latin typeface="Cambria Math" panose="02040503050406030204" pitchFamily="18" charset="0"/>
                        </a:rPr>
                        <m:t>=</m:t>
                      </m:r>
                      <m:f>
                        <m:fPr>
                          <m:ctrlPr>
                            <a:rPr lang="es-EC" sz="1600" i="1">
                              <a:solidFill>
                                <a:srgbClr val="836967"/>
                              </a:solidFill>
                              <a:latin typeface="Cambria Math" panose="02040503050406030204" pitchFamily="18" charset="0"/>
                            </a:rPr>
                          </m:ctrlPr>
                        </m:fPr>
                        <m:num>
                          <m:r>
                            <a:rPr lang="es-EC" sz="1600" i="1">
                              <a:latin typeface="Cambria Math" panose="02040503050406030204" pitchFamily="18" charset="0"/>
                            </a:rPr>
                            <m:t>𝑊</m:t>
                          </m:r>
                        </m:num>
                        <m:den>
                          <m:r>
                            <a:rPr lang="es-EC" sz="1600" i="1">
                              <a:latin typeface="Cambria Math" panose="02040503050406030204" pitchFamily="18" charset="0"/>
                            </a:rPr>
                            <m:t>𝜎</m:t>
                          </m:r>
                          <m:r>
                            <a:rPr lang="es-EC" sz="1600" i="0">
                              <a:latin typeface="Cambria Math" panose="02040503050406030204" pitchFamily="18" charset="0"/>
                            </a:rPr>
                            <m:t> </m:t>
                          </m:r>
                          <m:r>
                            <a:rPr lang="es-EC" sz="1600" i="1">
                              <a:latin typeface="Cambria Math" panose="02040503050406030204" pitchFamily="18" charset="0"/>
                            </a:rPr>
                            <m:t>𝑠𝑢𝑒𝑙𝑜</m:t>
                          </m:r>
                        </m:den>
                      </m:f>
                    </m:oMath>
                  </m:oMathPara>
                </a14:m>
                <a:endParaRPr lang="es-EC"/>
              </a:p>
            </p:txBody>
          </p:sp>
        </mc:Choice>
        <mc:Fallback xmlns="">
          <p:sp>
            <p:nvSpPr>
              <p:cNvPr id="8" name="CuadroTexto 7">
                <a:extLst>
                  <a:ext uri="{FF2B5EF4-FFF2-40B4-BE49-F238E27FC236}">
                    <a16:creationId xmlns:a16="http://schemas.microsoft.com/office/drawing/2014/main" id="{CE185701-A722-4BFA-841B-DB80E53945DE}"/>
                  </a:ext>
                </a:extLst>
              </p:cNvPr>
              <p:cNvSpPr txBox="1">
                <a:spLocks noRot="1" noChangeAspect="1" noMove="1" noResize="1" noEditPoints="1" noAdjustHandles="1" noChangeArrowheads="1" noChangeShapeType="1" noTextEdit="1"/>
              </p:cNvSpPr>
              <p:nvPr/>
            </p:nvSpPr>
            <p:spPr>
              <a:xfrm>
                <a:off x="407254" y="2542658"/>
                <a:ext cx="2016224" cy="1045864"/>
              </a:xfrm>
              <a:prstGeom prst="rect">
                <a:avLst/>
              </a:prstGeom>
              <a:blipFill>
                <a:blip r:embed="rId3"/>
                <a:stretch>
                  <a:fillRect l="-1208" t="-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xmlns="" id="{883DF587-8D5E-4D39-BC09-F4222D1F7874}"/>
                  </a:ext>
                </a:extLst>
              </p:cNvPr>
              <p:cNvSpPr txBox="1"/>
              <p:nvPr/>
            </p:nvSpPr>
            <p:spPr>
              <a:xfrm>
                <a:off x="407254" y="3612004"/>
                <a:ext cx="2862064" cy="131773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s-EC" sz="1600">
                    <a:effectLst/>
                    <a:latin typeface="Calibri" panose="020F0502020204030204" pitchFamily="34" charset="0"/>
                    <a:ea typeface="Times New Roman" panose="02020603050405020304" pitchFamily="18" charset="0"/>
                    <a:cs typeface="Times New Roman" panose="02020603050405020304" pitchFamily="18" charset="0"/>
                  </a:rPr>
                  <a:t>Comprobación Presión Bruta del suelo:</a:t>
                </a:r>
              </a:p>
              <a:p>
                <a:pPr>
                  <a:lnSpc>
                    <a:spcPct val="107000"/>
                  </a:lnSpc>
                  <a:spcAft>
                    <a:spcPts val="800"/>
                  </a:spcAft>
                </a:pPr>
                <a14:m>
                  <m:oMathPara xmlns:m="http://schemas.openxmlformats.org/officeDocument/2006/math">
                    <m:oMathParaPr>
                      <m:jc m:val="left"/>
                    </m:oMathParaPr>
                    <m:oMath xmlns:m="http://schemas.openxmlformats.org/officeDocument/2006/math">
                      <m:r>
                        <m:rPr>
                          <m:sty m:val="p"/>
                        </m:rPr>
                        <a:rPr lang="es-EC" sz="1600">
                          <a:effectLst/>
                          <a:latin typeface="Cambria Math" panose="02040503050406030204" pitchFamily="18" charset="0"/>
                          <a:ea typeface="Times New Roman" panose="02020603050405020304" pitchFamily="18" charset="0"/>
                          <a:cs typeface="Times New Roman" panose="02020603050405020304" pitchFamily="18" charset="0"/>
                        </a:rPr>
                        <m:t>PBS</m:t>
                      </m:r>
                      <m:r>
                        <a:rPr lang="es-EC" sz="16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∗1,1</m:t>
                          </m:r>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𝐵</m:t>
                          </m:r>
                        </m:den>
                      </m:f>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CuadroTexto 9">
                <a:extLst>
                  <a:ext uri="{FF2B5EF4-FFF2-40B4-BE49-F238E27FC236}">
                    <a16:creationId xmlns:a16="http://schemas.microsoft.com/office/drawing/2014/main" id="{883DF587-8D5E-4D39-BC09-F4222D1F7874}"/>
                  </a:ext>
                </a:extLst>
              </p:cNvPr>
              <p:cNvSpPr txBox="1">
                <a:spLocks noRot="1" noChangeAspect="1" noMove="1" noResize="1" noEditPoints="1" noAdjustHandles="1" noChangeArrowheads="1" noChangeShapeType="1" noTextEdit="1"/>
              </p:cNvSpPr>
              <p:nvPr/>
            </p:nvSpPr>
            <p:spPr>
              <a:xfrm>
                <a:off x="407254" y="3612004"/>
                <a:ext cx="2862064" cy="1317733"/>
              </a:xfrm>
              <a:prstGeom prst="rect">
                <a:avLst/>
              </a:prstGeom>
              <a:blipFill>
                <a:blip r:embed="rId4"/>
                <a:stretch>
                  <a:fillRect l="-853" t="-926" r="-1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xmlns="" id="{90DF0552-C065-4B33-B0B4-59C813484C3C}"/>
                  </a:ext>
                </a:extLst>
              </p:cNvPr>
              <p:cNvSpPr txBox="1"/>
              <p:nvPr/>
            </p:nvSpPr>
            <p:spPr>
              <a:xfrm>
                <a:off x="409417" y="2066347"/>
                <a:ext cx="4572000" cy="440633"/>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a:rPr lang="es-EC" sz="1600" i="1" smtClean="0">
                        <a:latin typeface="Cambria Math" panose="02040503050406030204" pitchFamily="18" charset="0"/>
                      </a:rPr>
                      <m:t>𝑅𝑒𝑐𝑐𝑖𝑜𝑛</m:t>
                    </m:r>
                    <m:r>
                      <a:rPr lang="es-EC" sz="1600" i="0">
                        <a:latin typeface="Cambria Math" panose="02040503050406030204" pitchFamily="18" charset="0"/>
                      </a:rPr>
                      <m:t> </m:t>
                    </m:r>
                    <m:r>
                      <a:rPr lang="es-EC" sz="1600" i="1">
                        <a:latin typeface="Cambria Math" panose="02040503050406030204" pitchFamily="18" charset="0"/>
                      </a:rPr>
                      <m:t>𝑑𝑒𝑙</m:t>
                    </m:r>
                    <m:r>
                      <a:rPr lang="es-EC" sz="1600" i="0">
                        <a:latin typeface="Cambria Math" panose="02040503050406030204" pitchFamily="18" charset="0"/>
                      </a:rPr>
                      <m:t> </m:t>
                    </m:r>
                    <m:r>
                      <a:rPr lang="es-EC" sz="1600" i="1">
                        <a:latin typeface="Cambria Math" panose="02040503050406030204" pitchFamily="18" charset="0"/>
                      </a:rPr>
                      <m:t>𝑠𝑢𝑒𝑙𝑜</m:t>
                    </m:r>
                    <m:r>
                      <a:rPr lang="es-EC" sz="1600" i="0">
                        <a:latin typeface="Cambria Math" panose="02040503050406030204" pitchFamily="18" charset="0"/>
                      </a:rPr>
                      <m:t>=</m:t>
                    </m:r>
                    <m:f>
                      <m:fPr>
                        <m:ctrlPr>
                          <a:rPr lang="es-EC" sz="1600" i="1">
                            <a:solidFill>
                              <a:srgbClr val="836967"/>
                            </a:solidFill>
                            <a:latin typeface="Cambria Math" panose="02040503050406030204" pitchFamily="18" charset="0"/>
                          </a:rPr>
                        </m:ctrlPr>
                      </m:fPr>
                      <m:num>
                        <m:r>
                          <a:rPr lang="es-EC" sz="1600" i="1">
                            <a:latin typeface="Cambria Math" panose="02040503050406030204" pitchFamily="18" charset="0"/>
                          </a:rPr>
                          <m:t>𝑊</m:t>
                        </m:r>
                        <m:r>
                          <a:rPr lang="es-EC" sz="1600" i="0">
                            <a:latin typeface="Cambria Math" panose="02040503050406030204" pitchFamily="18" charset="0"/>
                          </a:rPr>
                          <m:t>∗1,0 </m:t>
                        </m:r>
                        <m:r>
                          <a:rPr lang="es-EC" sz="1600" i="1">
                            <a:latin typeface="Cambria Math" panose="02040503050406030204" pitchFamily="18" charset="0"/>
                          </a:rPr>
                          <m:t>𝑚</m:t>
                        </m:r>
                      </m:num>
                      <m:den>
                        <m:r>
                          <a:rPr lang="es-EC" sz="1600" i="1">
                            <a:latin typeface="Cambria Math" panose="02040503050406030204" pitchFamily="18" charset="0"/>
                          </a:rPr>
                          <m:t>𝐵</m:t>
                        </m:r>
                      </m:den>
                    </m:f>
                  </m:oMath>
                </a14:m>
                <a:endParaRPr lang="es-EC"/>
              </a:p>
            </p:txBody>
          </p:sp>
        </mc:Choice>
        <mc:Fallback xmlns="">
          <p:sp>
            <p:nvSpPr>
              <p:cNvPr id="12" name="CuadroTexto 11">
                <a:extLst>
                  <a:ext uri="{FF2B5EF4-FFF2-40B4-BE49-F238E27FC236}">
                    <a16:creationId xmlns:a16="http://schemas.microsoft.com/office/drawing/2014/main" id="{90DF0552-C065-4B33-B0B4-59C813484C3C}"/>
                  </a:ext>
                </a:extLst>
              </p:cNvPr>
              <p:cNvSpPr txBox="1">
                <a:spLocks noRot="1" noChangeAspect="1" noMove="1" noResize="1" noEditPoints="1" noAdjustHandles="1" noChangeArrowheads="1" noChangeShapeType="1" noTextEdit="1"/>
              </p:cNvSpPr>
              <p:nvPr/>
            </p:nvSpPr>
            <p:spPr>
              <a:xfrm>
                <a:off x="409417" y="2066347"/>
                <a:ext cx="4572000" cy="440633"/>
              </a:xfrm>
              <a:prstGeom prst="rect">
                <a:avLst/>
              </a:prstGeom>
              <a:blipFill>
                <a:blip r:embed="rId5"/>
                <a:stretch>
                  <a:fillRect l="-533" b="-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xmlns="" id="{5DD21B06-EAE5-4DE0-9E71-E397E7B246C3}"/>
                  </a:ext>
                </a:extLst>
              </p:cNvPr>
              <p:cNvSpPr txBox="1"/>
              <p:nvPr/>
            </p:nvSpPr>
            <p:spPr>
              <a:xfrm>
                <a:off x="407254" y="4953863"/>
                <a:ext cx="4754880" cy="135832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EC" sz="1600">
                    <a:effectLst/>
                    <a:latin typeface="Calibri" panose="020F0502020204030204" pitchFamily="34" charset="0"/>
                    <a:ea typeface="Times New Roman" panose="02020603050405020304" pitchFamily="18" charset="0"/>
                    <a:cs typeface="Times New Roman" panose="02020603050405020304" pitchFamily="18" charset="0"/>
                  </a:rPr>
                  <a:t>Momento que actúa sobre las alas de la cimentación: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left"/>
                    </m:oMathParaPr>
                    <m:oMath xmlns:m="http://schemas.openxmlformats.org/officeDocument/2006/math">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𝑀</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𝑅𝑒𝑎𝑐𝑐𝑖𝑜𝑛</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𝑑𝑒𝑙</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𝑠𝑢𝑒𝑙𝑜</m:t>
                          </m:r>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es-EC" sz="1600"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𝐵</m:t>
                              </m:r>
                            </m:e>
                            <m:sub>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𝑎𝑙𝑎</m:t>
                              </m:r>
                            </m:sub>
                            <m:sup>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sup>
                          </m:sSubSup>
                        </m:num>
                        <m:den>
                          <m:r>
                            <a:rPr lang="es-EC" sz="16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m:oMathPara>
                </a14:m>
                <a:endParaRPr lang="es-EC" sz="1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5DD21B06-EAE5-4DE0-9E71-E397E7B246C3}"/>
                  </a:ext>
                </a:extLst>
              </p:cNvPr>
              <p:cNvSpPr txBox="1">
                <a:spLocks noRot="1" noChangeAspect="1" noMove="1" noResize="1" noEditPoints="1" noAdjustHandles="1" noChangeArrowheads="1" noChangeShapeType="1" noTextEdit="1"/>
              </p:cNvSpPr>
              <p:nvPr/>
            </p:nvSpPr>
            <p:spPr>
              <a:xfrm>
                <a:off x="407254" y="4953863"/>
                <a:ext cx="4754880" cy="1358321"/>
              </a:xfrm>
              <a:prstGeom prst="rect">
                <a:avLst/>
              </a:prstGeom>
              <a:blipFill>
                <a:blip r:embed="rId6"/>
                <a:stretch>
                  <a:fillRect l="-513" t="-901" r="-641"/>
                </a:stretch>
              </a:blipFill>
            </p:spPr>
            <p:txBody>
              <a:bodyPr/>
              <a:lstStyle/>
              <a:p>
                <a:r>
                  <a:rPr lang="en-US">
                    <a:noFill/>
                  </a:rPr>
                  <a:t> </a:t>
                </a:r>
              </a:p>
            </p:txBody>
          </p:sp>
        </mc:Fallback>
      </mc:AlternateContent>
      <p:pic>
        <p:nvPicPr>
          <p:cNvPr id="16" name="Imagen 15">
            <a:extLst>
              <a:ext uri="{FF2B5EF4-FFF2-40B4-BE49-F238E27FC236}">
                <a16:creationId xmlns:a16="http://schemas.microsoft.com/office/drawing/2014/main" xmlns="" id="{A166CC1B-8494-4AAE-B951-F438B9BDB8E6}"/>
              </a:ext>
            </a:extLst>
          </p:cNvPr>
          <p:cNvPicPr>
            <a:picLocks noChangeAspect="1"/>
          </p:cNvPicPr>
          <p:nvPr/>
        </p:nvPicPr>
        <p:blipFill>
          <a:blip r:embed="rId7"/>
          <a:stretch>
            <a:fillRect/>
          </a:stretch>
        </p:blipFill>
        <p:spPr>
          <a:xfrm>
            <a:off x="3556142" y="909664"/>
            <a:ext cx="5553075" cy="1428750"/>
          </a:xfrm>
          <a:prstGeom prst="rect">
            <a:avLst/>
          </a:prstGeom>
        </p:spPr>
      </p:pic>
      <p:pic>
        <p:nvPicPr>
          <p:cNvPr id="19" name="Imagen 18">
            <a:extLst>
              <a:ext uri="{FF2B5EF4-FFF2-40B4-BE49-F238E27FC236}">
                <a16:creationId xmlns:a16="http://schemas.microsoft.com/office/drawing/2014/main" xmlns="" id="{50D82309-267C-43DB-A5D5-4A8716FB953C}"/>
              </a:ext>
            </a:extLst>
          </p:cNvPr>
          <p:cNvPicPr>
            <a:picLocks noChangeAspect="1"/>
          </p:cNvPicPr>
          <p:nvPr/>
        </p:nvPicPr>
        <p:blipFill>
          <a:blip r:embed="rId8"/>
          <a:stretch>
            <a:fillRect/>
          </a:stretch>
        </p:blipFill>
        <p:spPr>
          <a:xfrm>
            <a:off x="3491880" y="2527762"/>
            <a:ext cx="5486400" cy="1419225"/>
          </a:xfrm>
          <a:prstGeom prst="rect">
            <a:avLst/>
          </a:prstGeom>
        </p:spPr>
      </p:pic>
      <p:sp>
        <p:nvSpPr>
          <p:cNvPr id="13" name="Rectángulo 12">
            <a:extLst>
              <a:ext uri="{FF2B5EF4-FFF2-40B4-BE49-F238E27FC236}">
                <a16:creationId xmlns:a16="http://schemas.microsoft.com/office/drawing/2014/main" xmlns="" id="{E60E4A27-E80B-460C-8840-1490CBB9BE8F}"/>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pic>
        <p:nvPicPr>
          <p:cNvPr id="27" name="Imagen 26">
            <a:extLst>
              <a:ext uri="{FF2B5EF4-FFF2-40B4-BE49-F238E27FC236}">
                <a16:creationId xmlns:a16="http://schemas.microsoft.com/office/drawing/2014/main" xmlns="" id="{398511DB-3BC6-48CE-A497-B68AA464C2D2}"/>
              </a:ext>
            </a:extLst>
          </p:cNvPr>
          <p:cNvPicPr>
            <a:picLocks noChangeAspect="1"/>
          </p:cNvPicPr>
          <p:nvPr/>
        </p:nvPicPr>
        <p:blipFill>
          <a:blip r:embed="rId9"/>
          <a:stretch>
            <a:fillRect/>
          </a:stretch>
        </p:blipFill>
        <p:spPr>
          <a:xfrm>
            <a:off x="5588427" y="4026525"/>
            <a:ext cx="3148319" cy="1903545"/>
          </a:xfrm>
          <a:prstGeom prst="rect">
            <a:avLst/>
          </a:prstGeom>
        </p:spPr>
      </p:pic>
      <p:pic>
        <p:nvPicPr>
          <p:cNvPr id="15" name="Picture 4">
            <a:extLst>
              <a:ext uri="{FF2B5EF4-FFF2-40B4-BE49-F238E27FC236}">
                <a16:creationId xmlns:a16="http://schemas.microsoft.com/office/drawing/2014/main" xmlns="" id="{A49B1173-59E8-43A2-9A5A-728AA15B73C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32588" y="5967706"/>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ángulo 16">
            <a:extLst>
              <a:ext uri="{FF2B5EF4-FFF2-40B4-BE49-F238E27FC236}">
                <a16:creationId xmlns:a16="http://schemas.microsoft.com/office/drawing/2014/main" xmlns="" id="{17DB896D-6399-4535-BD24-8C4E2B6A7B0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42</a:t>
            </a:r>
            <a:endParaRPr lang="en-US" b="1" u="sng"/>
          </a:p>
        </p:txBody>
      </p:sp>
    </p:spTree>
    <p:extLst>
      <p:ext uri="{BB962C8B-B14F-4D97-AF65-F5344CB8AC3E}">
        <p14:creationId xmlns:p14="http://schemas.microsoft.com/office/powerpoint/2010/main" val="1647834822"/>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365737" y="530381"/>
            <a:ext cx="151216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x-none" b="1"/>
              <a:t>3. Escalera </a:t>
            </a:r>
            <a:endParaRPr lang="en-US" b="1"/>
          </a:p>
        </p:txBody>
      </p:sp>
      <p:sp>
        <p:nvSpPr>
          <p:cNvPr id="2" name="CuadroTexto 1"/>
          <p:cNvSpPr txBox="1"/>
          <p:nvPr/>
        </p:nvSpPr>
        <p:spPr>
          <a:xfrm>
            <a:off x="1670802" y="3473748"/>
            <a:ext cx="1677062" cy="307777"/>
          </a:xfrm>
          <a:prstGeom prst="rect">
            <a:avLst/>
          </a:prstGeom>
          <a:noFill/>
        </p:spPr>
        <p:txBody>
          <a:bodyPr wrap="none" rtlCol="0">
            <a:spAutoFit/>
          </a:bodyPr>
          <a:lstStyle/>
          <a:p>
            <a:r>
              <a:rPr lang="x-none" sz="1400" i="1"/>
              <a:t>Estructura Regular</a:t>
            </a:r>
            <a:endParaRPr lang="en-US" sz="1400" i="1"/>
          </a:p>
        </p:txBody>
      </p:sp>
      <p:sp>
        <p:nvSpPr>
          <p:cNvPr id="8" name="CuadroTexto 7"/>
          <p:cNvSpPr txBox="1"/>
          <p:nvPr/>
        </p:nvSpPr>
        <p:spPr>
          <a:xfrm>
            <a:off x="6174959" y="3473748"/>
            <a:ext cx="1715534" cy="307777"/>
          </a:xfrm>
          <a:prstGeom prst="rect">
            <a:avLst/>
          </a:prstGeom>
          <a:noFill/>
        </p:spPr>
        <p:txBody>
          <a:bodyPr wrap="none" rtlCol="0">
            <a:spAutoFit/>
          </a:bodyPr>
          <a:lstStyle/>
          <a:p>
            <a:r>
              <a:rPr lang="x-none" sz="1400" i="1"/>
              <a:t>Estructura Irregular</a:t>
            </a:r>
            <a:endParaRPr lang="en-US" sz="1400" i="1"/>
          </a:p>
        </p:txBody>
      </p:sp>
      <p:pic>
        <p:nvPicPr>
          <p:cNvPr id="18" name="Imagen 17">
            <a:extLst>
              <a:ext uri="{FF2B5EF4-FFF2-40B4-BE49-F238E27FC236}">
                <a16:creationId xmlns:a16="http://schemas.microsoft.com/office/drawing/2014/main" xmlns="" id="{796C5FB5-2B4D-40E3-97D1-3C18ACCEA4A4}"/>
              </a:ext>
            </a:extLst>
          </p:cNvPr>
          <p:cNvPicPr>
            <a:picLocks noChangeAspect="1"/>
          </p:cNvPicPr>
          <p:nvPr/>
        </p:nvPicPr>
        <p:blipFill>
          <a:blip r:embed="rId3"/>
          <a:stretch>
            <a:fillRect/>
          </a:stretch>
        </p:blipFill>
        <p:spPr>
          <a:xfrm>
            <a:off x="2306091" y="3886872"/>
            <a:ext cx="4531818" cy="2183275"/>
          </a:xfrm>
          <a:prstGeom prst="rect">
            <a:avLst/>
          </a:prstGeom>
        </p:spPr>
      </p:pic>
      <p:pic>
        <p:nvPicPr>
          <p:cNvPr id="7" name="Imagen 6">
            <a:extLst>
              <a:ext uri="{FF2B5EF4-FFF2-40B4-BE49-F238E27FC236}">
                <a16:creationId xmlns:a16="http://schemas.microsoft.com/office/drawing/2014/main" xmlns="" id="{729152BD-069C-4914-A697-678C2E72E36E}"/>
              </a:ext>
            </a:extLst>
          </p:cNvPr>
          <p:cNvPicPr>
            <a:picLocks noChangeAspect="1"/>
          </p:cNvPicPr>
          <p:nvPr/>
        </p:nvPicPr>
        <p:blipFill>
          <a:blip r:embed="rId4"/>
          <a:stretch>
            <a:fillRect/>
          </a:stretch>
        </p:blipFill>
        <p:spPr>
          <a:xfrm>
            <a:off x="4682038" y="1023028"/>
            <a:ext cx="4112941" cy="2313280"/>
          </a:xfrm>
          <a:prstGeom prst="rect">
            <a:avLst/>
          </a:prstGeom>
        </p:spPr>
      </p:pic>
      <p:pic>
        <p:nvPicPr>
          <p:cNvPr id="13" name="Imagen 12">
            <a:extLst>
              <a:ext uri="{FF2B5EF4-FFF2-40B4-BE49-F238E27FC236}">
                <a16:creationId xmlns:a16="http://schemas.microsoft.com/office/drawing/2014/main" xmlns="" id="{A31A51BD-6545-454F-A422-F7C1FB032D54}"/>
              </a:ext>
            </a:extLst>
          </p:cNvPr>
          <p:cNvPicPr>
            <a:picLocks noChangeAspect="1"/>
          </p:cNvPicPr>
          <p:nvPr/>
        </p:nvPicPr>
        <p:blipFill>
          <a:blip r:embed="rId5"/>
          <a:stretch>
            <a:fillRect/>
          </a:stretch>
        </p:blipFill>
        <p:spPr>
          <a:xfrm>
            <a:off x="347544" y="944130"/>
            <a:ext cx="4277593" cy="2424271"/>
          </a:xfrm>
          <a:prstGeom prst="rect">
            <a:avLst/>
          </a:prstGeom>
        </p:spPr>
      </p:pic>
      <p:sp>
        <p:nvSpPr>
          <p:cNvPr id="17" name="Rectángulo 16">
            <a:extLst>
              <a:ext uri="{FF2B5EF4-FFF2-40B4-BE49-F238E27FC236}">
                <a16:creationId xmlns:a16="http://schemas.microsoft.com/office/drawing/2014/main" xmlns="" id="{792C66C6-7884-406A-8171-DF369A1EAF1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Confinada</a:t>
            </a:r>
            <a:endParaRPr lang="en-US" b="1"/>
          </a:p>
        </p:txBody>
      </p:sp>
      <p:sp>
        <p:nvSpPr>
          <p:cNvPr id="11" name="Rectángulo 10">
            <a:extLst>
              <a:ext uri="{FF2B5EF4-FFF2-40B4-BE49-F238E27FC236}">
                <a16:creationId xmlns:a16="http://schemas.microsoft.com/office/drawing/2014/main" xmlns="" id="{2CB8ED41-97CD-49BD-B910-9435BD3DB43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43</a:t>
            </a:r>
            <a:endParaRPr lang="en-US" b="1" u="sng"/>
          </a:p>
        </p:txBody>
      </p:sp>
    </p:spTree>
    <p:extLst>
      <p:ext uri="{BB962C8B-B14F-4D97-AF65-F5344CB8AC3E}">
        <p14:creationId xmlns:p14="http://schemas.microsoft.com/office/powerpoint/2010/main" val="1973862038"/>
      </p:ext>
    </p:extLst>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402378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 </a:t>
            </a: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1317393" y="1770068"/>
            <a:ext cx="5915825" cy="263909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6600" b="1"/>
              <a:t>Mampostería</a:t>
            </a:r>
            <a:r>
              <a:rPr lang="x-none" sz="6600" b="1"/>
              <a:t> </a:t>
            </a:r>
            <a:r>
              <a:rPr lang="es-ES" sz="6600" b="1"/>
              <a:t>Armada</a:t>
            </a:r>
            <a:endParaRPr lang="en-US" sz="6600" b="1"/>
          </a:p>
        </p:txBody>
      </p:sp>
      <p:sp>
        <p:nvSpPr>
          <p:cNvPr id="5" name="Rectángulo 4">
            <a:extLst>
              <a:ext uri="{FF2B5EF4-FFF2-40B4-BE49-F238E27FC236}">
                <a16:creationId xmlns:a16="http://schemas.microsoft.com/office/drawing/2014/main" xmlns="" id="{7AFDA234-B8A2-41CE-832E-984B3BFB2CAC}"/>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44</a:t>
            </a:r>
            <a:endParaRPr lang="en-US" b="1" u="sng"/>
          </a:p>
        </p:txBody>
      </p:sp>
    </p:spTree>
    <p:extLst>
      <p:ext uri="{BB962C8B-B14F-4D97-AF65-F5344CB8AC3E}">
        <p14:creationId xmlns:p14="http://schemas.microsoft.com/office/powerpoint/2010/main" val="1991370459"/>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5" name="Rectángulo 4">
            <a:extLst>
              <a:ext uri="{FF2B5EF4-FFF2-40B4-BE49-F238E27FC236}">
                <a16:creationId xmlns:a16="http://schemas.microsoft.com/office/drawing/2014/main" xmlns="" id="{0482E106-790A-4B19-8F4E-CA84C5AC76B0}"/>
              </a:ext>
            </a:extLst>
          </p:cNvPr>
          <p:cNvSpPr/>
          <p:nvPr/>
        </p:nvSpPr>
        <p:spPr>
          <a:xfrm>
            <a:off x="179512" y="927714"/>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a) </a:t>
            </a:r>
            <a:r>
              <a:rPr lang="es-419" b="1"/>
              <a:t>Resistencia a compresión</a:t>
            </a:r>
            <a:endParaRPr lang="en-US" b="1"/>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xmlns="" id="{11246939-38BB-40D8-94BA-C8455E49F5C2}"/>
                  </a:ext>
                </a:extLst>
              </p:cNvPr>
              <p:cNvSpPr txBox="1"/>
              <p:nvPr/>
            </p:nvSpPr>
            <p:spPr>
              <a:xfrm>
                <a:off x="683568" y="1362619"/>
                <a:ext cx="8020509" cy="2648674"/>
              </a:xfrm>
              <a:prstGeom prst="rect">
                <a:avLst/>
              </a:prstGeom>
              <a:noFill/>
            </p:spPr>
            <p:txBody>
              <a:bodyPr wrap="square">
                <a:spAutoFit/>
              </a:bodyPr>
              <a:lstStyle/>
              <a:p>
                <a:pPr indent="457200">
                  <a:spcAft>
                    <a:spcPts val="800"/>
                  </a:spcAft>
                </a:pPr>
                <a:r>
                  <a:rPr lang="es-ES" sz="1400">
                    <a:latin typeface="Calibri" panose="020F0502020204030204" pitchFamily="34" charset="0"/>
                    <a:ea typeface="Yu Mincho" panose="02020400000000000000" pitchFamily="18" charset="-128"/>
                    <a:cs typeface="Calibri" panose="020F0502020204030204" pitchFamily="34" charset="0"/>
                  </a:rPr>
                  <a:t>Condición de resistencia para cargas axiales a compresión</a:t>
                </a:r>
                <a:endParaRPr lang="es-419" sz="1400">
                  <a:latin typeface="Calibri" panose="020F0502020204030204" pitchFamily="34" charset="0"/>
                  <a:ea typeface="Yu Mincho" panose="02020400000000000000" pitchFamily="18" charset="-128"/>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𝑢</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𝑛</m:t>
                          </m:r>
                        </m:sub>
                      </m:sSub>
                    </m:oMath>
                  </m:oMathPara>
                </a14:m>
                <a:endParaRPr lang="es-ES"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𝑃</m:t>
                          </m:r>
                        </m:e>
                        <m:sub>
                          <m:r>
                            <a:rPr lang="es-EC" sz="1400" i="1">
                              <a:latin typeface="Cambria Math" panose="02040503050406030204" pitchFamily="18" charset="0"/>
                              <a:ea typeface="Yu Gothic Light" panose="020B0300000000000000" pitchFamily="34" charset="-128"/>
                              <a:cs typeface="Arial" panose="020B0604020202020204" pitchFamily="34" charset="0"/>
                            </a:rPr>
                            <m:t>𝑢</m:t>
                          </m:r>
                        </m:sub>
                      </m:sSub>
                      <m:r>
                        <a:rPr lang="es-EC" sz="1400" i="1">
                          <a:latin typeface="Cambria Math" panose="02040503050406030204" pitchFamily="18" charset="0"/>
                          <a:ea typeface="Yu Gothic Light" panose="020B0300000000000000" pitchFamily="34" charset="-128"/>
                          <a:cs typeface="Arial" panose="020B0604020202020204" pitchFamily="34" charset="0"/>
                        </a:rPr>
                        <m:t>=0.80∗</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𝑃</m:t>
                          </m:r>
                        </m:e>
                        <m:sub>
                          <m:r>
                            <a:rPr lang="es-EC" sz="1400" i="1">
                              <a:latin typeface="Cambria Math" panose="02040503050406030204" pitchFamily="18" charset="0"/>
                              <a:ea typeface="Yu Gothic Light" panose="020B0300000000000000" pitchFamily="34" charset="-128"/>
                              <a:cs typeface="Arial" panose="020B0604020202020204" pitchFamily="34" charset="0"/>
                            </a:rPr>
                            <m:t>𝑜</m:t>
                          </m:r>
                        </m:sub>
                      </m:sSub>
                      <m:r>
                        <a:rPr lang="es-EC" sz="1400" i="1">
                          <a:latin typeface="Cambria Math" panose="02040503050406030204" pitchFamily="18" charset="0"/>
                          <a:ea typeface="Yu Gothic Light" panose="020B0300000000000000" pitchFamily="34" charset="-128"/>
                          <a:cs typeface="Arial" panose="020B0604020202020204" pitchFamily="34" charset="0"/>
                        </a:rPr>
                        <m:t>∗</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𝑅</m:t>
                          </m:r>
                        </m:e>
                        <m:sub>
                          <m:r>
                            <a:rPr lang="es-EC" sz="1400" i="1">
                              <a:latin typeface="Cambria Math" panose="02040503050406030204" pitchFamily="18" charset="0"/>
                              <a:ea typeface="Yu Gothic Light" panose="020B0300000000000000" pitchFamily="34" charset="-128"/>
                              <a:cs typeface="Arial" panose="020B0604020202020204" pitchFamily="34" charset="0"/>
                            </a:rPr>
                            <m:t>𝑒</m:t>
                          </m:r>
                        </m:sub>
                      </m:sSub>
                    </m:oMath>
                  </m:oMathPara>
                </a14:m>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r>
                  <a:rPr lang="es-ES" sz="1400">
                    <a:latin typeface="Calibri" panose="020F0502020204030204" pitchFamily="34" charset="0"/>
                    <a:ea typeface="Yu Mincho" panose="02020400000000000000" pitchFamily="18" charset="-128"/>
                    <a:cs typeface="Calibri" panose="020F0502020204030204" pitchFamily="34" charset="0"/>
                  </a:rPr>
                  <a:t>Reducción de resistencia axial por esbeltez</a:t>
                </a:r>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sSubPr>
                        <m:e>
                          <m:r>
                            <a:rPr lang="es-EC" sz="1400" i="1">
                              <a:effectLst/>
                              <a:latin typeface="Cambria Math" panose="02040503050406030204" pitchFamily="18" charset="0"/>
                              <a:ea typeface="Yu Gothic Light" panose="020B0300000000000000" pitchFamily="34" charset="-128"/>
                              <a:cs typeface="Arial" panose="020B0604020202020204" pitchFamily="34" charset="0"/>
                            </a:rPr>
                            <m:t>𝑅</m:t>
                          </m:r>
                        </m:e>
                        <m:sub>
                          <m:r>
                            <a:rPr lang="es-EC" sz="1400" i="1">
                              <a:effectLst/>
                              <a:latin typeface="Cambria Math" panose="02040503050406030204" pitchFamily="18" charset="0"/>
                              <a:ea typeface="Yu Gothic Light" panose="020B0300000000000000" pitchFamily="34" charset="-128"/>
                              <a:cs typeface="Arial" panose="020B0604020202020204" pitchFamily="34" charset="0"/>
                            </a:rPr>
                            <m:t>𝑒</m:t>
                          </m:r>
                        </m:sub>
                      </m:sSub>
                      <m:r>
                        <a:rPr lang="es-EC" sz="1400" i="1">
                          <a:effectLst/>
                          <a:latin typeface="Cambria Math" panose="02040503050406030204" pitchFamily="18" charset="0"/>
                          <a:ea typeface="Yu Gothic Light" panose="020B0300000000000000" pitchFamily="34" charset="-128"/>
                          <a:cs typeface="Arial" panose="020B0604020202020204" pitchFamily="34" charset="0"/>
                        </a:rPr>
                        <m:t>=1−</m:t>
                      </m:r>
                      <m:sSup>
                        <m:sSup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sSupPr>
                        <m:e>
                          <m:d>
                            <m:dPr>
                              <m:begChr m:val="["/>
                              <m:endChr m:val="]"/>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dPr>
                            <m:e>
                              <m:f>
                                <m:f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fPr>
                                <m:num>
                                  <m:sSup>
                                    <m:sSup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sSupPr>
                                    <m:e>
                                      <m:r>
                                        <a:rPr lang="es-EC" sz="1400" i="1">
                                          <a:effectLst/>
                                          <a:latin typeface="Cambria Math" panose="02040503050406030204" pitchFamily="18" charset="0"/>
                                          <a:ea typeface="Yu Gothic Light" panose="020B0300000000000000" pitchFamily="34" charset="-128"/>
                                          <a:cs typeface="Arial" panose="020B0604020202020204" pitchFamily="34" charset="0"/>
                                        </a:rPr>
                                        <m:t>h</m:t>
                                      </m:r>
                                    </m:e>
                                    <m:sup>
                                      <m:r>
                                        <a:rPr lang="es-EC" sz="1400" i="1">
                                          <a:effectLst/>
                                          <a:latin typeface="Cambria Math" panose="02040503050406030204" pitchFamily="18" charset="0"/>
                                          <a:ea typeface="Yu Gothic Light" panose="020B0300000000000000" pitchFamily="34" charset="-128"/>
                                          <a:cs typeface="Arial" panose="020B0604020202020204" pitchFamily="34" charset="0"/>
                                        </a:rPr>
                                        <m:t>′</m:t>
                                      </m:r>
                                    </m:sup>
                                  </m:sSup>
                                </m:num>
                                <m:den>
                                  <m:r>
                                    <a:rPr lang="es-EC" sz="1400" i="1">
                                      <a:effectLst/>
                                      <a:latin typeface="Cambria Math" panose="02040503050406030204" pitchFamily="18" charset="0"/>
                                      <a:ea typeface="Yu Gothic Light" panose="020B0300000000000000" pitchFamily="34" charset="-128"/>
                                      <a:cs typeface="Arial" panose="020B0604020202020204" pitchFamily="34" charset="0"/>
                                    </a:rPr>
                                    <m:t>40</m:t>
                                  </m:r>
                                  <m:r>
                                    <a:rPr lang="es-EC" sz="1400" i="1">
                                      <a:effectLst/>
                                      <a:latin typeface="Cambria Math" panose="02040503050406030204" pitchFamily="18" charset="0"/>
                                      <a:ea typeface="Yu Gothic Light" panose="020B0300000000000000" pitchFamily="34" charset="-128"/>
                                      <a:cs typeface="Arial" panose="020B0604020202020204" pitchFamily="34" charset="0"/>
                                    </a:rPr>
                                    <m:t>𝑡</m:t>
                                  </m:r>
                                </m:den>
                              </m:f>
                            </m:e>
                          </m:d>
                        </m:e>
                        <m:sup>
                          <m:r>
                            <a:rPr lang="es-EC" sz="1400" i="1">
                              <a:effectLst/>
                              <a:latin typeface="Cambria Math" panose="02040503050406030204" pitchFamily="18" charset="0"/>
                              <a:ea typeface="Yu Gothic Light" panose="020B0300000000000000" pitchFamily="34" charset="-128"/>
                              <a:cs typeface="Arial" panose="020B0604020202020204" pitchFamily="34" charset="0"/>
                            </a:rPr>
                            <m:t>3</m:t>
                          </m:r>
                        </m:sup>
                      </m:sSup>
                    </m:oMath>
                  </m:oMathPara>
                </a14:m>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r>
                  <a:rPr lang="es-ES" sz="1400">
                    <a:latin typeface="Calibri" panose="020F0502020204030204" pitchFamily="34" charset="0"/>
                    <a:ea typeface="Yu Mincho" panose="02020400000000000000" pitchFamily="18" charset="-128"/>
                    <a:cs typeface="Calibri" panose="020F0502020204030204" pitchFamily="34" charset="0"/>
                  </a:rPr>
                  <a:t>Máxima resistencia axial</a:t>
                </a:r>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𝑃</m:t>
                          </m:r>
                        </m:e>
                        <m:sub>
                          <m:r>
                            <a:rPr lang="es-EC" sz="1400" i="1">
                              <a:latin typeface="Cambria Math" panose="02040503050406030204" pitchFamily="18" charset="0"/>
                              <a:ea typeface="Yu Gothic Light" panose="020B0300000000000000" pitchFamily="34" charset="-128"/>
                              <a:cs typeface="Arial" panose="020B0604020202020204" pitchFamily="34" charset="0"/>
                            </a:rPr>
                            <m:t>𝑜</m:t>
                          </m:r>
                        </m:sub>
                      </m:sSub>
                      <m:r>
                        <a:rPr lang="es-EC" sz="1400" i="1">
                          <a:latin typeface="Cambria Math" panose="02040503050406030204" pitchFamily="18" charset="0"/>
                          <a:ea typeface="Yu Gothic Light" panose="020B0300000000000000" pitchFamily="34" charset="-128"/>
                          <a:cs typeface="Arial" panose="020B0604020202020204" pitchFamily="34" charset="0"/>
                        </a:rPr>
                        <m:t>=0.85∗</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sSup>
                            <m:sSupPr>
                              <m:ctrlPr>
                                <a:rPr lang="es-419" sz="1400" i="1">
                                  <a:latin typeface="Cambria Math" panose="02040503050406030204" pitchFamily="18" charset="0"/>
                                  <a:ea typeface="Yu Gothic Light" panose="020B0300000000000000" pitchFamily="34" charset="-128"/>
                                  <a:cs typeface="Arial" panose="020B0604020202020204" pitchFamily="34" charset="0"/>
                                </a:rPr>
                              </m:ctrlPr>
                            </m:sSupPr>
                            <m:e>
                              <m:r>
                                <a:rPr lang="es-EC" sz="1400" i="1">
                                  <a:latin typeface="Cambria Math" panose="02040503050406030204" pitchFamily="18" charset="0"/>
                                  <a:ea typeface="Yu Gothic Light" panose="020B0300000000000000" pitchFamily="34" charset="-128"/>
                                  <a:cs typeface="Arial" panose="020B0604020202020204" pitchFamily="34" charset="0"/>
                                </a:rPr>
                                <m:t>𝑓</m:t>
                              </m:r>
                            </m:e>
                            <m:sup>
                              <m:r>
                                <a:rPr lang="es-EC" sz="1400" i="1">
                                  <a:latin typeface="Cambria Math" panose="02040503050406030204" pitchFamily="18" charset="0"/>
                                  <a:ea typeface="Yu Gothic Light" panose="020B0300000000000000" pitchFamily="34" charset="-128"/>
                                  <a:cs typeface="Arial" panose="020B0604020202020204" pitchFamily="34" charset="0"/>
                                </a:rPr>
                                <m:t>′</m:t>
                              </m:r>
                            </m:sup>
                          </m:sSup>
                        </m:e>
                        <m:sub>
                          <m:r>
                            <a:rPr lang="es-EC" sz="1400" i="1">
                              <a:latin typeface="Cambria Math" panose="02040503050406030204" pitchFamily="18" charset="0"/>
                              <a:ea typeface="Yu Gothic Light" panose="020B0300000000000000" pitchFamily="34" charset="-128"/>
                              <a:cs typeface="Arial" panose="020B0604020202020204" pitchFamily="34" charset="0"/>
                            </a:rPr>
                            <m:t>𝑚</m:t>
                          </m:r>
                        </m:sub>
                      </m:sSub>
                      <m:r>
                        <a:rPr lang="es-EC" sz="1400" i="1">
                          <a:latin typeface="Cambria Math" panose="02040503050406030204" pitchFamily="18" charset="0"/>
                          <a:ea typeface="Yu Gothic Light" panose="020B0300000000000000" pitchFamily="34" charset="-128"/>
                          <a:cs typeface="Arial" panose="020B0604020202020204" pitchFamily="34" charset="0"/>
                        </a:rPr>
                        <m:t>∗</m:t>
                      </m:r>
                      <m:d>
                        <m:dPr>
                          <m:ctrlPr>
                            <a:rPr lang="es-419" sz="1400" i="1">
                              <a:latin typeface="Cambria Math" panose="02040503050406030204" pitchFamily="18" charset="0"/>
                              <a:ea typeface="Yu Gothic Light" panose="020B0300000000000000" pitchFamily="34" charset="-128"/>
                              <a:cs typeface="Arial" panose="020B0604020202020204" pitchFamily="34" charset="0"/>
                            </a:rPr>
                          </m:ctrlPr>
                        </m:dPr>
                        <m:e>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𝐴</m:t>
                              </m:r>
                            </m:e>
                            <m:sub>
                              <m:r>
                                <a:rPr lang="es-EC" sz="1400" i="1">
                                  <a:latin typeface="Cambria Math" panose="02040503050406030204" pitchFamily="18" charset="0"/>
                                  <a:ea typeface="Yu Gothic Light" panose="020B0300000000000000" pitchFamily="34" charset="-128"/>
                                  <a:cs typeface="Arial" panose="020B0604020202020204" pitchFamily="34" charset="0"/>
                                </a:rPr>
                                <m:t>𝑒</m:t>
                              </m:r>
                            </m:sub>
                          </m:sSub>
                          <m:r>
                            <a:rPr lang="es-EC" sz="1400" i="1">
                              <a:latin typeface="Cambria Math" panose="02040503050406030204" pitchFamily="18" charset="0"/>
                              <a:ea typeface="Yu Gothic Light" panose="020B0300000000000000" pitchFamily="34" charset="-128"/>
                              <a:cs typeface="Arial" panose="020B0604020202020204" pitchFamily="34" charset="0"/>
                            </a:rPr>
                            <m:t>−</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𝐴</m:t>
                              </m:r>
                            </m:e>
                            <m:sub>
                              <m:r>
                                <a:rPr lang="es-EC" sz="1400" i="1">
                                  <a:latin typeface="Cambria Math" panose="02040503050406030204" pitchFamily="18" charset="0"/>
                                  <a:ea typeface="Yu Gothic Light" panose="020B0300000000000000" pitchFamily="34" charset="-128"/>
                                  <a:cs typeface="Arial" panose="020B0604020202020204" pitchFamily="34" charset="0"/>
                                </a:rPr>
                                <m:t>𝑠𝑡</m:t>
                              </m:r>
                            </m:sub>
                          </m:sSub>
                        </m:e>
                      </m:d>
                      <m:r>
                        <a:rPr lang="es-EC" sz="1400" i="1">
                          <a:latin typeface="Cambria Math" panose="02040503050406030204" pitchFamily="18" charset="0"/>
                          <a:ea typeface="Yu Gothic Light" panose="020B0300000000000000" pitchFamily="34" charset="-128"/>
                          <a:cs typeface="Arial" panose="020B0604020202020204" pitchFamily="34" charset="0"/>
                        </a:rPr>
                        <m:t>+</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𝐴</m:t>
                          </m:r>
                        </m:e>
                        <m:sub>
                          <m:r>
                            <a:rPr lang="es-EC" sz="1400" i="1">
                              <a:latin typeface="Cambria Math" panose="02040503050406030204" pitchFamily="18" charset="0"/>
                              <a:ea typeface="Yu Gothic Light" panose="020B0300000000000000" pitchFamily="34" charset="-128"/>
                              <a:cs typeface="Arial" panose="020B0604020202020204" pitchFamily="34" charset="0"/>
                            </a:rPr>
                            <m:t>𝑠𝑡</m:t>
                          </m:r>
                        </m:sub>
                      </m:sSub>
                      <m:r>
                        <a:rPr lang="es-EC" sz="1400" i="1">
                          <a:latin typeface="Cambria Math" panose="02040503050406030204" pitchFamily="18" charset="0"/>
                          <a:ea typeface="Yu Gothic Light" panose="020B0300000000000000" pitchFamily="34" charset="-128"/>
                          <a:cs typeface="Arial" panose="020B0604020202020204" pitchFamily="34" charset="0"/>
                        </a:rPr>
                        <m:t>∗</m:t>
                      </m:r>
                      <m:r>
                        <a:rPr lang="es-EC" sz="1400" i="1">
                          <a:latin typeface="Cambria Math" panose="02040503050406030204" pitchFamily="18" charset="0"/>
                          <a:ea typeface="Yu Gothic Light" panose="020B0300000000000000" pitchFamily="34" charset="-128"/>
                          <a:cs typeface="Arial" panose="020B0604020202020204" pitchFamily="34" charset="0"/>
                        </a:rPr>
                        <m:t>𝑓𝑦</m:t>
                      </m:r>
                      <m:r>
                        <a:rPr lang="es-EC" sz="1400" i="1">
                          <a:latin typeface="Cambria Math" panose="02040503050406030204" pitchFamily="18" charset="0"/>
                          <a:ea typeface="Yu Gothic Light" panose="020B0300000000000000" pitchFamily="34" charset="-128"/>
                          <a:cs typeface="Arial" panose="020B0604020202020204" pitchFamily="34" charset="0"/>
                        </a:rPr>
                        <m:t>≤</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sSup>
                            <m:sSupPr>
                              <m:ctrlPr>
                                <a:rPr lang="es-419" sz="1400" i="1">
                                  <a:latin typeface="Cambria Math" panose="02040503050406030204" pitchFamily="18" charset="0"/>
                                  <a:ea typeface="Yu Gothic Light" panose="020B0300000000000000" pitchFamily="34" charset="-128"/>
                                  <a:cs typeface="Arial" panose="020B0604020202020204" pitchFamily="34" charset="0"/>
                                </a:rPr>
                              </m:ctrlPr>
                            </m:sSupPr>
                            <m:e>
                              <m:r>
                                <a:rPr lang="es-EC" sz="1400" i="1">
                                  <a:latin typeface="Cambria Math" panose="02040503050406030204" pitchFamily="18" charset="0"/>
                                  <a:ea typeface="Yu Gothic Light" panose="020B0300000000000000" pitchFamily="34" charset="-128"/>
                                  <a:cs typeface="Arial" panose="020B0604020202020204" pitchFamily="34" charset="0"/>
                                </a:rPr>
                                <m:t>𝑓</m:t>
                              </m:r>
                            </m:e>
                            <m:sup>
                              <m:r>
                                <a:rPr lang="es-EC" sz="1400" i="1">
                                  <a:latin typeface="Cambria Math" panose="02040503050406030204" pitchFamily="18" charset="0"/>
                                  <a:ea typeface="Yu Gothic Light" panose="020B0300000000000000" pitchFamily="34" charset="-128"/>
                                  <a:cs typeface="Arial" panose="020B0604020202020204" pitchFamily="34" charset="0"/>
                                </a:rPr>
                                <m:t>′</m:t>
                              </m:r>
                            </m:sup>
                          </m:sSup>
                        </m:e>
                        <m:sub>
                          <m:r>
                            <a:rPr lang="es-EC" sz="1400" i="1">
                              <a:latin typeface="Cambria Math" panose="02040503050406030204" pitchFamily="18" charset="0"/>
                              <a:ea typeface="Yu Gothic Light" panose="020B0300000000000000" pitchFamily="34" charset="-128"/>
                              <a:cs typeface="Arial" panose="020B0604020202020204" pitchFamily="34" charset="0"/>
                            </a:rPr>
                            <m:t>𝑚</m:t>
                          </m:r>
                        </m:sub>
                      </m:sSub>
                      <m:r>
                        <a:rPr lang="es-EC" sz="1400" i="1">
                          <a:latin typeface="Cambria Math" panose="02040503050406030204" pitchFamily="18" charset="0"/>
                          <a:ea typeface="Yu Gothic Light" panose="020B0300000000000000" pitchFamily="34" charset="-128"/>
                          <a:cs typeface="Arial" panose="020B0604020202020204" pitchFamily="34" charset="0"/>
                        </a:rPr>
                        <m:t>∗ </m:t>
                      </m:r>
                      <m:sSub>
                        <m:sSubPr>
                          <m:ctrlPr>
                            <a:rPr lang="es-419" sz="1400" i="1">
                              <a:latin typeface="Cambria Math" panose="02040503050406030204" pitchFamily="18" charset="0"/>
                              <a:ea typeface="Yu Gothic Light" panose="020B0300000000000000" pitchFamily="34" charset="-128"/>
                              <a:cs typeface="Arial" panose="020B0604020202020204" pitchFamily="34" charset="0"/>
                            </a:rPr>
                          </m:ctrlPr>
                        </m:sSubPr>
                        <m:e>
                          <m:r>
                            <a:rPr lang="es-EC" sz="1400" i="1">
                              <a:latin typeface="Cambria Math" panose="02040503050406030204" pitchFamily="18" charset="0"/>
                              <a:ea typeface="Yu Gothic Light" panose="020B0300000000000000" pitchFamily="34" charset="-128"/>
                              <a:cs typeface="Arial" panose="020B0604020202020204" pitchFamily="34" charset="0"/>
                            </a:rPr>
                            <m:t>𝐴</m:t>
                          </m:r>
                        </m:e>
                        <m:sub>
                          <m:r>
                            <a:rPr lang="es-EC" sz="1400" i="1">
                              <a:latin typeface="Cambria Math" panose="02040503050406030204" pitchFamily="18" charset="0"/>
                              <a:ea typeface="Yu Gothic Light" panose="020B0300000000000000" pitchFamily="34" charset="-128"/>
                              <a:cs typeface="Arial" panose="020B0604020202020204" pitchFamily="34" charset="0"/>
                            </a:rPr>
                            <m:t>𝑒</m:t>
                          </m:r>
                        </m:sub>
                      </m:sSub>
                    </m:oMath>
                  </m:oMathPara>
                </a14:m>
                <a:endParaRPr lang="es-419" sz="140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2" name="CuadroTexto 11">
                <a:extLst>
                  <a:ext uri="{FF2B5EF4-FFF2-40B4-BE49-F238E27FC236}">
                    <a16:creationId xmlns:a16="http://schemas.microsoft.com/office/drawing/2014/main" id="{11246939-38BB-40D8-94BA-C8455E49F5C2}"/>
                  </a:ext>
                </a:extLst>
              </p:cNvPr>
              <p:cNvSpPr txBox="1">
                <a:spLocks noRot="1" noChangeAspect="1" noMove="1" noResize="1" noEditPoints="1" noAdjustHandles="1" noChangeArrowheads="1" noChangeShapeType="1" noTextEdit="1"/>
              </p:cNvSpPr>
              <p:nvPr/>
            </p:nvSpPr>
            <p:spPr>
              <a:xfrm>
                <a:off x="683568" y="1362619"/>
                <a:ext cx="8020509" cy="2648674"/>
              </a:xfrm>
              <a:prstGeom prst="rect">
                <a:avLst/>
              </a:prstGeom>
              <a:blipFill>
                <a:blip r:embed="rId3"/>
                <a:stretch>
                  <a:fillRect t="-461"/>
                </a:stretch>
              </a:blipFill>
            </p:spPr>
            <p:txBody>
              <a:bodyPr/>
              <a:lstStyle/>
              <a:p>
                <a:r>
                  <a:rPr lang="en-US">
                    <a:noFill/>
                  </a:rPr>
                  <a:t> </a:t>
                </a:r>
              </a:p>
            </p:txBody>
          </p:sp>
        </mc:Fallback>
      </mc:AlternateContent>
      <p:sp>
        <p:nvSpPr>
          <p:cNvPr id="7" name="Rectángulo 6">
            <a:extLst>
              <a:ext uri="{FF2B5EF4-FFF2-40B4-BE49-F238E27FC236}">
                <a16:creationId xmlns:a16="http://schemas.microsoft.com/office/drawing/2014/main" xmlns="" id="{BDC74CFF-9AE0-4A1C-ABF4-AD741BA27B4A}"/>
              </a:ext>
            </a:extLst>
          </p:cNvPr>
          <p:cNvSpPr/>
          <p:nvPr/>
        </p:nvSpPr>
        <p:spPr>
          <a:xfrm>
            <a:off x="-566214" y="3933056"/>
            <a:ext cx="449014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b) </a:t>
            </a:r>
            <a:r>
              <a:rPr lang="es-419" b="1"/>
              <a:t>Resistencia a flexión </a:t>
            </a:r>
            <a:endParaRPr lang="en-US" b="1"/>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xmlns="" id="{D5493BB4-606A-468A-A8CF-3B0F6356477C}"/>
                  </a:ext>
                </a:extLst>
              </p:cNvPr>
              <p:cNvSpPr txBox="1"/>
              <p:nvPr/>
            </p:nvSpPr>
            <p:spPr>
              <a:xfrm>
                <a:off x="683568" y="4365104"/>
                <a:ext cx="7848872" cy="1796967"/>
              </a:xfrm>
              <a:prstGeom prst="rect">
                <a:avLst/>
              </a:prstGeom>
              <a:noFill/>
            </p:spPr>
            <p:txBody>
              <a:bodyPr wrap="square">
                <a:spAutoFit/>
              </a:bodyPr>
              <a:lstStyle/>
              <a:p>
                <a:pPr indent="457200">
                  <a:spcAft>
                    <a:spcPts val="800"/>
                  </a:spcAft>
                </a:pPr>
                <a:r>
                  <a:rPr lang="es-ES" sz="1400">
                    <a:effectLst/>
                    <a:latin typeface="Calibri" panose="020F0502020204030204" pitchFamily="34" charset="0"/>
                    <a:ea typeface="Yu Mincho" panose="02020400000000000000" pitchFamily="18" charset="-128"/>
                    <a:cs typeface="Calibri" panose="020F0502020204030204" pitchFamily="34" charset="0"/>
                  </a:rPr>
                  <a:t>Condición de resistencia a flexión sin carga axial</a:t>
                </a:r>
                <a:endParaRPr lang="es-419" sz="1400">
                  <a:effectLst/>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𝑢</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𝑛</m:t>
                          </m:r>
                        </m:sub>
                      </m:sSub>
                    </m:oMath>
                  </m:oMathPara>
                </a14:m>
                <a:endParaRPr lang="es-419" sz="1400">
                  <a:effectLst/>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𝑛</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𝐴</m:t>
                          </m:r>
                        </m:e>
                        <m:sub>
                          <m:r>
                            <a:rPr lang="es-EC" sz="1400" i="1">
                              <a:effectLst/>
                              <a:latin typeface="Cambria Math" panose="02040503050406030204" pitchFamily="18" charset="0"/>
                              <a:ea typeface="Calibri" panose="020F0502020204030204" pitchFamily="34" charset="0"/>
                              <a:cs typeface="Arial" panose="020B0604020202020204" pitchFamily="34" charset="0"/>
                            </a:rPr>
                            <m:t>𝑠</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𝑓</m:t>
                          </m:r>
                        </m:e>
                        <m:sub>
                          <m:r>
                            <a:rPr lang="es-EC" sz="1400" i="1">
                              <a:effectLst/>
                              <a:latin typeface="Cambria Math" panose="02040503050406030204" pitchFamily="18" charset="0"/>
                              <a:ea typeface="Calibri" panose="020F0502020204030204" pitchFamily="34" charset="0"/>
                              <a:cs typeface="Arial" panose="020B0604020202020204" pitchFamily="34" charset="0"/>
                            </a:rPr>
                            <m:t>𝑦</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d>
                        <m:dPr>
                          <m:ctrlPr>
                            <a:rPr lang="es-419" sz="1400" i="1">
                              <a:effectLst/>
                              <a:latin typeface="Cambria Math" panose="02040503050406030204" pitchFamily="18" charset="0"/>
                              <a:ea typeface="Calibri" panose="020F0502020204030204" pitchFamily="34" charset="0"/>
                              <a:cs typeface="Arial" panose="020B0604020202020204" pitchFamily="34" charset="0"/>
                            </a:rPr>
                          </m:ctrlPr>
                        </m:dPr>
                        <m:e>
                          <m:r>
                            <a:rPr lang="es-EC" sz="1400" i="1">
                              <a:effectLst/>
                              <a:latin typeface="Cambria Math" panose="02040503050406030204" pitchFamily="18" charset="0"/>
                              <a:ea typeface="Calibri" panose="020F0502020204030204" pitchFamily="34" charset="0"/>
                              <a:cs typeface="Arial" panose="020B0604020202020204" pitchFamily="34" charset="0"/>
                            </a:rPr>
                            <m:t>𝑑</m:t>
                          </m:r>
                          <m:r>
                            <a:rPr lang="es-EC" sz="1400" i="1">
                              <a:effectLst/>
                              <a:latin typeface="Cambria Math" panose="02040503050406030204" pitchFamily="18" charset="0"/>
                              <a:ea typeface="Calibri" panose="020F0502020204030204" pitchFamily="34" charset="0"/>
                              <a:cs typeface="Arial" panose="020B0604020202020204" pitchFamily="34" charset="0"/>
                            </a:rPr>
                            <m:t>−</m:t>
                          </m:r>
                          <m:f>
                            <m:fPr>
                              <m:ctrlPr>
                                <a:rPr lang="es-419" sz="1400" i="1">
                                  <a:effectLst/>
                                  <a:latin typeface="Cambria Math" panose="02040503050406030204" pitchFamily="18" charset="0"/>
                                  <a:ea typeface="Calibri" panose="020F0502020204030204" pitchFamily="34" charset="0"/>
                                  <a:cs typeface="Arial" panose="020B0604020202020204" pitchFamily="34" charset="0"/>
                                </a:rPr>
                              </m:ctrlPr>
                            </m:fPr>
                            <m:num>
                              <m:r>
                                <a:rPr lang="es-EC" sz="1400" i="1">
                                  <a:effectLst/>
                                  <a:latin typeface="Cambria Math" panose="02040503050406030204" pitchFamily="18" charset="0"/>
                                  <a:ea typeface="Calibri" panose="020F0502020204030204" pitchFamily="34" charset="0"/>
                                  <a:cs typeface="Arial" panose="020B0604020202020204" pitchFamily="34" charset="0"/>
                                </a:rPr>
                                <m:t>𝑎</m:t>
                              </m:r>
                            </m:num>
                            <m:den>
                              <m:r>
                                <a:rPr lang="es-EC" sz="1400" i="1">
                                  <a:effectLst/>
                                  <a:latin typeface="Cambria Math" panose="02040503050406030204" pitchFamily="18" charset="0"/>
                                  <a:ea typeface="Calibri" panose="020F0502020204030204" pitchFamily="34" charset="0"/>
                                  <a:cs typeface="Arial" panose="020B0604020202020204" pitchFamily="34" charset="0"/>
                                </a:rPr>
                                <m:t>2</m:t>
                              </m:r>
                            </m:den>
                          </m:f>
                        </m:e>
                      </m:d>
                    </m:oMath>
                  </m:oMathPara>
                </a14:m>
                <a:endParaRPr lang="es-419" sz="1400">
                  <a:effectLst/>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Calibri" panose="020F0502020204030204" pitchFamily="34" charset="0"/>
                          <a:cs typeface="Arial" panose="020B0604020202020204" pitchFamily="34" charset="0"/>
                        </a:rPr>
                        <m:t>𝑎</m:t>
                      </m:r>
                      <m:r>
                        <a:rPr lang="es-EC" sz="1400" i="1">
                          <a:effectLst/>
                          <a:latin typeface="Cambria Math" panose="02040503050406030204" pitchFamily="18" charset="0"/>
                          <a:ea typeface="Calibri" panose="020F0502020204030204" pitchFamily="34" charset="0"/>
                          <a:cs typeface="Arial" panose="020B0604020202020204" pitchFamily="34" charset="0"/>
                        </a:rPr>
                        <m:t>=</m:t>
                      </m:r>
                      <m:f>
                        <m:fPr>
                          <m:ctrlPr>
                            <a:rPr lang="es-419" sz="14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𝐴</m:t>
                              </m:r>
                            </m:e>
                            <m:sub>
                              <m:r>
                                <a:rPr lang="es-EC" sz="1400" i="1">
                                  <a:effectLst/>
                                  <a:latin typeface="Cambria Math" panose="02040503050406030204" pitchFamily="18" charset="0"/>
                                  <a:ea typeface="Calibri" panose="020F0502020204030204" pitchFamily="34" charset="0"/>
                                  <a:cs typeface="Arial" panose="020B0604020202020204" pitchFamily="34" charset="0"/>
                                </a:rPr>
                                <m:t>𝑠</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𝑓</m:t>
                              </m:r>
                            </m:e>
                            <m:sub>
                              <m:r>
                                <a:rPr lang="es-EC" sz="1400" i="1">
                                  <a:effectLst/>
                                  <a:latin typeface="Cambria Math" panose="02040503050406030204" pitchFamily="18" charset="0"/>
                                  <a:ea typeface="Calibri" panose="020F0502020204030204" pitchFamily="34" charset="0"/>
                                  <a:cs typeface="Arial" panose="020B0604020202020204" pitchFamily="34" charset="0"/>
                                </a:rPr>
                                <m:t>𝑦</m:t>
                              </m:r>
                            </m:sub>
                          </m:sSub>
                        </m:num>
                        <m:den>
                          <m:r>
                            <a:rPr lang="es-EC" sz="1400" i="1">
                              <a:effectLst/>
                              <a:latin typeface="Cambria Math" panose="02040503050406030204" pitchFamily="18" charset="0"/>
                              <a:ea typeface="Calibri" panose="020F0502020204030204" pitchFamily="34" charset="0"/>
                              <a:cs typeface="Arial" panose="020B0604020202020204" pitchFamily="34" charset="0"/>
                            </a:rPr>
                            <m:t>0.85∗</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sSup>
                                <m:sSup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pPr>
                                <m:e>
                                  <m:r>
                                    <a:rPr lang="es-EC" sz="1400" i="1">
                                      <a:effectLst/>
                                      <a:latin typeface="Cambria Math" panose="02040503050406030204" pitchFamily="18" charset="0"/>
                                      <a:ea typeface="Calibri" panose="020F0502020204030204" pitchFamily="34" charset="0"/>
                                      <a:cs typeface="Arial" panose="020B0604020202020204" pitchFamily="34" charset="0"/>
                                    </a:rPr>
                                    <m:t>𝑓</m:t>
                                  </m:r>
                                </m:e>
                                <m:sup>
                                  <m:r>
                                    <a:rPr lang="es-EC" sz="1400" i="1">
                                      <a:effectLst/>
                                      <a:latin typeface="Cambria Math" panose="02040503050406030204" pitchFamily="18" charset="0"/>
                                      <a:ea typeface="Calibri" panose="020F0502020204030204" pitchFamily="34" charset="0"/>
                                      <a:cs typeface="Arial" panose="020B0604020202020204" pitchFamily="34" charset="0"/>
                                    </a:rPr>
                                    <m:t>′</m:t>
                                  </m:r>
                                </m:sup>
                              </m:sSup>
                            </m:e>
                            <m:sub>
                              <m:r>
                                <a:rPr lang="es-EC" sz="1400" i="1">
                                  <a:effectLst/>
                                  <a:latin typeface="Cambria Math" panose="02040503050406030204" pitchFamily="18" charset="0"/>
                                  <a:ea typeface="Calibri" panose="020F0502020204030204" pitchFamily="34" charset="0"/>
                                  <a:cs typeface="Arial" panose="020B0604020202020204" pitchFamily="34" charset="0"/>
                                </a:rPr>
                                <m:t>𝑚</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𝑏</m:t>
                          </m:r>
                        </m:den>
                      </m:f>
                    </m:oMath>
                  </m:oMathPara>
                </a14:m>
                <a:endParaRPr lang="es-419" sz="1400">
                  <a:effectLst/>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8" name="CuadroTexto 7">
                <a:extLst>
                  <a:ext uri="{FF2B5EF4-FFF2-40B4-BE49-F238E27FC236}">
                    <a16:creationId xmlns:a16="http://schemas.microsoft.com/office/drawing/2014/main" id="{D5493BB4-606A-468A-A8CF-3B0F6356477C}"/>
                  </a:ext>
                </a:extLst>
              </p:cNvPr>
              <p:cNvSpPr txBox="1">
                <a:spLocks noRot="1" noChangeAspect="1" noMove="1" noResize="1" noEditPoints="1" noAdjustHandles="1" noChangeArrowheads="1" noChangeShapeType="1" noTextEdit="1"/>
              </p:cNvSpPr>
              <p:nvPr/>
            </p:nvSpPr>
            <p:spPr>
              <a:xfrm>
                <a:off x="683568" y="4365104"/>
                <a:ext cx="7848872" cy="1796967"/>
              </a:xfrm>
              <a:prstGeom prst="rect">
                <a:avLst/>
              </a:prstGeom>
              <a:blipFill>
                <a:blip r:embed="rId4"/>
                <a:stretch>
                  <a:fillRect t="-678"/>
                </a:stretch>
              </a:blipFill>
            </p:spPr>
            <p:txBody>
              <a:bodyPr/>
              <a:lstStyle/>
              <a:p>
                <a:r>
                  <a:rPr lang="en-US">
                    <a:noFill/>
                  </a:rPr>
                  <a:t> </a:t>
                </a:r>
              </a:p>
            </p:txBody>
          </p:sp>
        </mc:Fallback>
      </mc:AlternateContent>
      <p:sp>
        <p:nvSpPr>
          <p:cNvPr id="9" name="Rectángulo 8">
            <a:extLst>
              <a:ext uri="{FF2B5EF4-FFF2-40B4-BE49-F238E27FC236}">
                <a16:creationId xmlns:a16="http://schemas.microsoft.com/office/drawing/2014/main" xmlns="" id="{C4ABA6CC-15A2-468A-9173-758B669523F2}"/>
              </a:ext>
            </a:extLst>
          </p:cNvPr>
          <p:cNvSpPr/>
          <p:nvPr/>
        </p:nvSpPr>
        <p:spPr>
          <a:xfrm>
            <a:off x="179512" y="534785"/>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1</a:t>
            </a:r>
            <a:r>
              <a:rPr lang="x-none" b="1"/>
              <a:t>. </a:t>
            </a:r>
            <a:r>
              <a:rPr lang="es-419" b="1"/>
              <a:t>Consideraciones de diseño</a:t>
            </a:r>
            <a:endParaRPr lang="en-US" b="1"/>
          </a:p>
        </p:txBody>
      </p:sp>
      <p:pic>
        <p:nvPicPr>
          <p:cNvPr id="11" name="Imagen 10">
            <a:extLst>
              <a:ext uri="{FF2B5EF4-FFF2-40B4-BE49-F238E27FC236}">
                <a16:creationId xmlns:a16="http://schemas.microsoft.com/office/drawing/2014/main" xmlns="" id="{D9333F0C-6363-4C36-8205-E3B058D5A949}"/>
              </a:ext>
            </a:extLst>
          </p:cNvPr>
          <p:cNvPicPr>
            <a:picLocks noChangeAspect="1"/>
          </p:cNvPicPr>
          <p:nvPr/>
        </p:nvPicPr>
        <p:blipFill>
          <a:blip r:embed="rId5"/>
          <a:stretch>
            <a:fillRect/>
          </a:stretch>
        </p:blipFill>
        <p:spPr>
          <a:xfrm>
            <a:off x="5455648" y="2686956"/>
            <a:ext cx="3435178" cy="482372"/>
          </a:xfrm>
          <a:prstGeom prst="rect">
            <a:avLst/>
          </a:prstGeom>
        </p:spPr>
      </p:pic>
      <p:sp>
        <p:nvSpPr>
          <p:cNvPr id="13" name="Rectángulo 12">
            <a:extLst>
              <a:ext uri="{FF2B5EF4-FFF2-40B4-BE49-F238E27FC236}">
                <a16:creationId xmlns:a16="http://schemas.microsoft.com/office/drawing/2014/main" xmlns="" id="{B6FDD85F-CE42-46D9-8C70-34018EFD3AB8}"/>
              </a:ext>
            </a:extLst>
          </p:cNvPr>
          <p:cNvSpPr/>
          <p:nvPr/>
        </p:nvSpPr>
        <p:spPr>
          <a:xfrm>
            <a:off x="5637320" y="2823099"/>
            <a:ext cx="639193" cy="29296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sp>
        <p:nvSpPr>
          <p:cNvPr id="15" name="Rectángulo 14">
            <a:extLst>
              <a:ext uri="{FF2B5EF4-FFF2-40B4-BE49-F238E27FC236}">
                <a16:creationId xmlns:a16="http://schemas.microsoft.com/office/drawing/2014/main" xmlns="" id="{7B28EDDD-A10C-4AF6-8FF8-C3C274176ADA}"/>
              </a:ext>
            </a:extLst>
          </p:cNvPr>
          <p:cNvSpPr/>
          <p:nvPr/>
        </p:nvSpPr>
        <p:spPr>
          <a:xfrm>
            <a:off x="8064884" y="2823099"/>
            <a:ext cx="639193" cy="292963"/>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pic>
        <p:nvPicPr>
          <p:cNvPr id="16" name="Imagen 15">
            <a:extLst>
              <a:ext uri="{FF2B5EF4-FFF2-40B4-BE49-F238E27FC236}">
                <a16:creationId xmlns:a16="http://schemas.microsoft.com/office/drawing/2014/main" xmlns="" id="{49E148CD-50EC-4D1D-A465-020B576A3866}"/>
              </a:ext>
            </a:extLst>
          </p:cNvPr>
          <p:cNvPicPr>
            <a:picLocks noChangeAspect="1"/>
          </p:cNvPicPr>
          <p:nvPr/>
        </p:nvPicPr>
        <p:blipFill>
          <a:blip r:embed="rId6"/>
          <a:stretch>
            <a:fillRect/>
          </a:stretch>
        </p:blipFill>
        <p:spPr>
          <a:xfrm flipV="1">
            <a:off x="5637320" y="4754174"/>
            <a:ext cx="3451241" cy="432048"/>
          </a:xfrm>
          <a:prstGeom prst="rect">
            <a:avLst/>
          </a:prstGeom>
        </p:spPr>
      </p:pic>
      <p:sp>
        <p:nvSpPr>
          <p:cNvPr id="18" name="Rectángulo 17">
            <a:extLst>
              <a:ext uri="{FF2B5EF4-FFF2-40B4-BE49-F238E27FC236}">
                <a16:creationId xmlns:a16="http://schemas.microsoft.com/office/drawing/2014/main" xmlns="" id="{B1FE9861-37C4-4855-9CCF-EFAA66F39254}"/>
              </a:ext>
            </a:extLst>
          </p:cNvPr>
          <p:cNvSpPr/>
          <p:nvPr/>
        </p:nvSpPr>
        <p:spPr>
          <a:xfrm>
            <a:off x="6377482" y="4835687"/>
            <a:ext cx="289648" cy="22616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sp>
        <p:nvSpPr>
          <p:cNvPr id="22" name="Rectángulo 21">
            <a:extLst>
              <a:ext uri="{FF2B5EF4-FFF2-40B4-BE49-F238E27FC236}">
                <a16:creationId xmlns:a16="http://schemas.microsoft.com/office/drawing/2014/main" xmlns="" id="{1DD9DDF8-2281-4419-8174-A800BE7625FC}"/>
              </a:ext>
            </a:extLst>
          </p:cNvPr>
          <p:cNvSpPr/>
          <p:nvPr/>
        </p:nvSpPr>
        <p:spPr>
          <a:xfrm>
            <a:off x="7362940" y="4835687"/>
            <a:ext cx="289648" cy="22616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sp>
        <p:nvSpPr>
          <p:cNvPr id="23" name="Rectángulo 22">
            <a:extLst>
              <a:ext uri="{FF2B5EF4-FFF2-40B4-BE49-F238E27FC236}">
                <a16:creationId xmlns:a16="http://schemas.microsoft.com/office/drawing/2014/main" xmlns="" id="{BF5F251B-B323-4FF2-B3F4-C741C8A80D80}"/>
              </a:ext>
            </a:extLst>
          </p:cNvPr>
          <p:cNvSpPr/>
          <p:nvPr/>
        </p:nvSpPr>
        <p:spPr>
          <a:xfrm>
            <a:off x="8040995" y="4832065"/>
            <a:ext cx="289648" cy="226162"/>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sp>
        <p:nvSpPr>
          <p:cNvPr id="17" name="Rectángulo 16">
            <a:extLst>
              <a:ext uri="{FF2B5EF4-FFF2-40B4-BE49-F238E27FC236}">
                <a16:creationId xmlns:a16="http://schemas.microsoft.com/office/drawing/2014/main" xmlns="" id="{BE321A41-E426-474A-B06E-5A2BB0A1652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45</a:t>
            </a:r>
            <a:endParaRPr lang="en-US" b="1" u="sng"/>
          </a:p>
        </p:txBody>
      </p:sp>
    </p:spTree>
    <p:extLst>
      <p:ext uri="{BB962C8B-B14F-4D97-AF65-F5344CB8AC3E}">
        <p14:creationId xmlns:p14="http://schemas.microsoft.com/office/powerpoint/2010/main" val="421986822"/>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5" name="Rectángulo 4">
            <a:extLst>
              <a:ext uri="{FF2B5EF4-FFF2-40B4-BE49-F238E27FC236}">
                <a16:creationId xmlns:a16="http://schemas.microsoft.com/office/drawing/2014/main" xmlns="" id="{0482E106-790A-4B19-8F4E-CA84C5AC76B0}"/>
              </a:ext>
            </a:extLst>
          </p:cNvPr>
          <p:cNvSpPr/>
          <p:nvPr/>
        </p:nvSpPr>
        <p:spPr>
          <a:xfrm>
            <a:off x="-445379" y="802991"/>
            <a:ext cx="449014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b) </a:t>
            </a:r>
            <a:r>
              <a:rPr lang="es-419" b="1"/>
              <a:t>Resistencia a flexión </a:t>
            </a:r>
            <a:endParaRPr lang="en-US" b="1"/>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xmlns="" id="{A7A8DBA9-52DB-4B98-84C8-F4D1A8FF5C23}"/>
                  </a:ext>
                </a:extLst>
              </p:cNvPr>
              <p:cNvSpPr txBox="1"/>
              <p:nvPr/>
            </p:nvSpPr>
            <p:spPr>
              <a:xfrm>
                <a:off x="1043608" y="1241642"/>
                <a:ext cx="6939392" cy="2141548"/>
              </a:xfrm>
              <a:prstGeom prst="rect">
                <a:avLst/>
              </a:prstGeom>
              <a:noFill/>
            </p:spPr>
            <p:txBody>
              <a:bodyPr wrap="square">
                <a:spAutoFit/>
              </a:bodyPr>
              <a:lstStyle/>
              <a:p>
                <a:pPr indent="457200">
                  <a:spcAft>
                    <a:spcPts val="800"/>
                  </a:spcAft>
                </a:pPr>
                <a:r>
                  <a:rPr lang="es-ES" sz="1400">
                    <a:latin typeface="Calibri" panose="020F0502020204030204" pitchFamily="34" charset="0"/>
                    <a:ea typeface="Yu Mincho" panose="02020400000000000000" pitchFamily="18" charset="-128"/>
                    <a:cs typeface="Calibri" panose="020F0502020204030204" pitchFamily="34" charset="0"/>
                  </a:rPr>
                  <a:t>Resistencia mínima a la flexión</a:t>
                </a:r>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r>
                            <a:rPr lang="es-EC" sz="1400" i="1">
                              <a:latin typeface="Cambria Math" panose="02040503050406030204" pitchFamily="18" charset="0"/>
                              <a:ea typeface="Calibri" panose="020F0502020204030204" pitchFamily="34" charset="0"/>
                              <a:cs typeface="Arial" panose="020B0604020202020204" pitchFamily="34" charset="0"/>
                            </a:rPr>
                            <m:t>𝑀</m:t>
                          </m:r>
                        </m:e>
                        <m:sub>
                          <m:r>
                            <a:rPr lang="es-EC" sz="1400" i="1">
                              <a:latin typeface="Cambria Math" panose="02040503050406030204" pitchFamily="18" charset="0"/>
                              <a:ea typeface="Calibri" panose="020F0502020204030204" pitchFamily="34" charset="0"/>
                              <a:cs typeface="Arial" panose="020B0604020202020204" pitchFamily="34" charset="0"/>
                            </a:rPr>
                            <m:t>𝑛</m:t>
                          </m:r>
                        </m:sub>
                      </m:sSub>
                      <m:r>
                        <a:rPr lang="es-EC" sz="1400" i="1">
                          <a:latin typeface="Cambria Math" panose="02040503050406030204" pitchFamily="18" charset="0"/>
                          <a:ea typeface="Calibri" panose="020F0502020204030204" pitchFamily="34" charset="0"/>
                          <a:cs typeface="Arial" panose="020B0604020202020204" pitchFamily="34" charset="0"/>
                        </a:rPr>
                        <m:t>≥</m:t>
                      </m:r>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r>
                            <a:rPr lang="es-EC" sz="1400" i="1">
                              <a:latin typeface="Cambria Math" panose="02040503050406030204" pitchFamily="18" charset="0"/>
                              <a:ea typeface="Calibri" panose="020F0502020204030204" pitchFamily="34" charset="0"/>
                              <a:cs typeface="Arial" panose="020B0604020202020204" pitchFamily="34" charset="0"/>
                            </a:rPr>
                            <m:t>∝</m:t>
                          </m:r>
                          <m:r>
                            <a:rPr lang="es-EC" sz="1400" i="1">
                              <a:latin typeface="Cambria Math" panose="02040503050406030204" pitchFamily="18" charset="0"/>
                              <a:ea typeface="Calibri" panose="020F0502020204030204" pitchFamily="34" charset="0"/>
                              <a:cs typeface="Arial" panose="020B0604020202020204" pitchFamily="34" charset="0"/>
                            </a:rPr>
                            <m:t>𝑀</m:t>
                          </m:r>
                        </m:e>
                        <m:sub>
                          <m:r>
                            <a:rPr lang="es-EC" sz="1400" i="1">
                              <a:latin typeface="Cambria Math" panose="02040503050406030204" pitchFamily="18" charset="0"/>
                              <a:ea typeface="Calibri" panose="020F0502020204030204" pitchFamily="34" charset="0"/>
                              <a:cs typeface="Arial" panose="020B0604020202020204" pitchFamily="34" charset="0"/>
                            </a:rPr>
                            <m:t>𝑐𝑟</m:t>
                          </m:r>
                        </m:sub>
                      </m:sSub>
                    </m:oMath>
                  </m:oMathPara>
                </a14:m>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r>
                  <a:rPr lang="es-ES" sz="1400">
                    <a:latin typeface="Calibri" panose="020F0502020204030204" pitchFamily="34" charset="0"/>
                    <a:ea typeface="Yu Mincho" panose="02020400000000000000" pitchFamily="18" charset="-128"/>
                    <a:cs typeface="Calibri" panose="020F0502020204030204" pitchFamily="34" charset="0"/>
                  </a:rPr>
                  <a:t>∝=1.8 todas sus celdas con mortero de relleno ∝=3.0 mortero en celdas con refuerzo</a:t>
                </a:r>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r>
                            <a:rPr lang="es-EC" sz="1400" i="1">
                              <a:latin typeface="Cambria Math" panose="02040503050406030204" pitchFamily="18" charset="0"/>
                              <a:ea typeface="Calibri" panose="020F0502020204030204" pitchFamily="34" charset="0"/>
                              <a:cs typeface="Arial" panose="020B0604020202020204" pitchFamily="34" charset="0"/>
                            </a:rPr>
                            <m:t>𝑀</m:t>
                          </m:r>
                        </m:e>
                        <m:sub>
                          <m:r>
                            <a:rPr lang="es-EC" sz="1400" i="1">
                              <a:latin typeface="Cambria Math" panose="02040503050406030204" pitchFamily="18" charset="0"/>
                              <a:ea typeface="Calibri" panose="020F0502020204030204" pitchFamily="34" charset="0"/>
                              <a:cs typeface="Arial" panose="020B0604020202020204" pitchFamily="34" charset="0"/>
                            </a:rPr>
                            <m:t>𝑐𝑟</m:t>
                          </m:r>
                        </m:sub>
                      </m:sSub>
                      <m:r>
                        <a:rPr lang="es-EC" sz="1400" i="1">
                          <a:latin typeface="Cambria Math" panose="02040503050406030204" pitchFamily="18" charset="0"/>
                          <a:ea typeface="Calibri" panose="020F0502020204030204" pitchFamily="34" charset="0"/>
                          <a:cs typeface="Arial" panose="020B0604020202020204" pitchFamily="34" charset="0"/>
                        </a:rPr>
                        <m:t>=</m:t>
                      </m:r>
                      <m:f>
                        <m:fPr>
                          <m:ctrlPr>
                            <a:rPr lang="es-419" sz="1400" i="1">
                              <a:latin typeface="Cambria Math" panose="02040503050406030204" pitchFamily="18" charset="0"/>
                              <a:ea typeface="Calibri" panose="020F0502020204030204" pitchFamily="34" charset="0"/>
                              <a:cs typeface="Arial" panose="020B0604020202020204" pitchFamily="34" charset="0"/>
                            </a:rPr>
                          </m:ctrlPr>
                        </m:fPr>
                        <m:num>
                          <m:r>
                            <a:rPr lang="es-EC" sz="1400" i="1">
                              <a:latin typeface="Cambria Math" panose="02040503050406030204" pitchFamily="18" charset="0"/>
                              <a:ea typeface="Calibri" panose="020F0502020204030204" pitchFamily="34" charset="0"/>
                              <a:cs typeface="Arial" panose="020B0604020202020204" pitchFamily="34" charset="0"/>
                            </a:rPr>
                            <m:t>𝑏</m:t>
                          </m:r>
                          <m:r>
                            <a:rPr lang="es-EC" sz="1400" i="1">
                              <a:latin typeface="Cambria Math" panose="02040503050406030204" pitchFamily="18" charset="0"/>
                              <a:ea typeface="Calibri" panose="020F0502020204030204" pitchFamily="34" charset="0"/>
                              <a:cs typeface="Arial" panose="020B0604020202020204" pitchFamily="34" charset="0"/>
                            </a:rPr>
                            <m:t>∗</m:t>
                          </m:r>
                          <m:sSup>
                            <m:sSupPr>
                              <m:ctrlPr>
                                <a:rPr lang="es-419" sz="1400" i="1">
                                  <a:latin typeface="Cambria Math" panose="02040503050406030204" pitchFamily="18" charset="0"/>
                                  <a:ea typeface="Calibri" panose="020F0502020204030204" pitchFamily="34" charset="0"/>
                                  <a:cs typeface="Arial" panose="020B0604020202020204" pitchFamily="34" charset="0"/>
                                </a:rPr>
                              </m:ctrlPr>
                            </m:sSupPr>
                            <m:e>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r>
                                    <a:rPr lang="es-EC" sz="1400" i="1">
                                      <a:latin typeface="Cambria Math" panose="02040503050406030204" pitchFamily="18" charset="0"/>
                                      <a:ea typeface="Calibri" panose="020F0502020204030204" pitchFamily="34" charset="0"/>
                                      <a:cs typeface="Arial" panose="020B0604020202020204" pitchFamily="34" charset="0"/>
                                    </a:rPr>
                                    <m:t>𝑙</m:t>
                                  </m:r>
                                </m:e>
                                <m:sub>
                                  <m:r>
                                    <a:rPr lang="es-EC" sz="1400" i="1">
                                      <a:latin typeface="Cambria Math" panose="02040503050406030204" pitchFamily="18" charset="0"/>
                                      <a:ea typeface="Calibri" panose="020F0502020204030204" pitchFamily="34" charset="0"/>
                                      <a:cs typeface="Arial" panose="020B0604020202020204" pitchFamily="34" charset="0"/>
                                    </a:rPr>
                                    <m:t>𝑤</m:t>
                                  </m:r>
                                </m:sub>
                              </m:sSub>
                            </m:e>
                            <m:sup>
                              <m:r>
                                <a:rPr lang="es-EC" sz="1400" i="1">
                                  <a:latin typeface="Cambria Math" panose="02040503050406030204" pitchFamily="18" charset="0"/>
                                  <a:ea typeface="Calibri" panose="020F0502020204030204" pitchFamily="34" charset="0"/>
                                  <a:cs typeface="Arial" panose="020B0604020202020204" pitchFamily="34" charset="0"/>
                                </a:rPr>
                                <m:t>2</m:t>
                              </m:r>
                            </m:sup>
                          </m:sSup>
                        </m:num>
                        <m:den>
                          <m:r>
                            <a:rPr lang="es-EC" sz="1400" i="1">
                              <a:latin typeface="Cambria Math" panose="02040503050406030204" pitchFamily="18" charset="0"/>
                              <a:ea typeface="Calibri" panose="020F0502020204030204" pitchFamily="34" charset="0"/>
                              <a:cs typeface="Arial" panose="020B0604020202020204" pitchFamily="34" charset="0"/>
                            </a:rPr>
                            <m:t>6</m:t>
                          </m:r>
                        </m:den>
                      </m:f>
                      <m:r>
                        <a:rPr lang="es-EC" sz="1400" i="1">
                          <a:latin typeface="Cambria Math" panose="02040503050406030204" pitchFamily="18" charset="0"/>
                          <a:ea typeface="Calibri" panose="020F0502020204030204" pitchFamily="34" charset="0"/>
                          <a:cs typeface="Arial" panose="020B0604020202020204" pitchFamily="34" charset="0"/>
                        </a:rPr>
                        <m:t>∗</m:t>
                      </m:r>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r>
                            <a:rPr lang="es-EC" sz="1400" i="1">
                              <a:latin typeface="Cambria Math" panose="02040503050406030204" pitchFamily="18" charset="0"/>
                              <a:ea typeface="Calibri" panose="020F0502020204030204" pitchFamily="34" charset="0"/>
                              <a:cs typeface="Arial" panose="020B0604020202020204" pitchFamily="34" charset="0"/>
                            </a:rPr>
                            <m:t>𝑓</m:t>
                          </m:r>
                        </m:e>
                        <m:sub>
                          <m:r>
                            <a:rPr lang="es-EC" sz="1400" i="1">
                              <a:latin typeface="Cambria Math" panose="02040503050406030204" pitchFamily="18" charset="0"/>
                              <a:ea typeface="Calibri" panose="020F0502020204030204" pitchFamily="34" charset="0"/>
                              <a:cs typeface="Arial" panose="020B0604020202020204" pitchFamily="34" charset="0"/>
                            </a:rPr>
                            <m:t>𝑟</m:t>
                          </m:r>
                        </m:sub>
                      </m:sSub>
                    </m:oMath>
                  </m:oMathPara>
                </a14:m>
                <a:endParaRPr lang="es-419" sz="1400">
                  <a:latin typeface="Calibri" panose="020F0502020204030204" pitchFamily="34" charset="0"/>
                  <a:ea typeface="Calibri" panose="020F0502020204030204" pitchFamily="34" charset="0"/>
                  <a:cs typeface="Calibri" panose="020F050202020403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r>
                            <a:rPr lang="es-EC" sz="1400" i="1">
                              <a:latin typeface="Cambria Math" panose="02040503050406030204" pitchFamily="18" charset="0"/>
                              <a:ea typeface="Calibri" panose="020F0502020204030204" pitchFamily="34" charset="0"/>
                              <a:cs typeface="Arial" panose="020B0604020202020204" pitchFamily="34" charset="0"/>
                            </a:rPr>
                            <m:t>𝑓</m:t>
                          </m:r>
                        </m:e>
                        <m:sub>
                          <m:r>
                            <a:rPr lang="es-EC" sz="1400" i="1">
                              <a:latin typeface="Cambria Math" panose="02040503050406030204" pitchFamily="18" charset="0"/>
                              <a:ea typeface="Calibri" panose="020F0502020204030204" pitchFamily="34" charset="0"/>
                              <a:cs typeface="Arial" panose="020B0604020202020204" pitchFamily="34" charset="0"/>
                            </a:rPr>
                            <m:t>𝑟</m:t>
                          </m:r>
                        </m:sub>
                      </m:sSub>
                      <m:r>
                        <a:rPr lang="es-EC" sz="1400" i="1">
                          <a:latin typeface="Cambria Math" panose="02040503050406030204" pitchFamily="18" charset="0"/>
                          <a:ea typeface="Calibri" panose="020F0502020204030204" pitchFamily="34" charset="0"/>
                          <a:cs typeface="Arial" panose="020B0604020202020204" pitchFamily="34" charset="0"/>
                        </a:rPr>
                        <m:t>=0.21∗</m:t>
                      </m:r>
                      <m:rad>
                        <m:radPr>
                          <m:degHide m:val="on"/>
                          <m:ctrlPr>
                            <a:rPr lang="es-419" sz="1400" i="1">
                              <a:latin typeface="Cambria Math" panose="02040503050406030204" pitchFamily="18" charset="0"/>
                              <a:ea typeface="Calibri" panose="020F0502020204030204" pitchFamily="34" charset="0"/>
                              <a:cs typeface="Arial" panose="020B0604020202020204" pitchFamily="34" charset="0"/>
                            </a:rPr>
                          </m:ctrlPr>
                        </m:radPr>
                        <m:deg/>
                        <m:e>
                          <m:sSub>
                            <m:sSubPr>
                              <m:ctrlPr>
                                <a:rPr lang="es-419" sz="1400" i="1">
                                  <a:latin typeface="Cambria Math" panose="02040503050406030204" pitchFamily="18" charset="0"/>
                                  <a:ea typeface="Calibri" panose="020F0502020204030204" pitchFamily="34" charset="0"/>
                                  <a:cs typeface="Arial" panose="020B0604020202020204" pitchFamily="34" charset="0"/>
                                </a:rPr>
                              </m:ctrlPr>
                            </m:sSubPr>
                            <m:e>
                              <m:sSup>
                                <m:sSupPr>
                                  <m:ctrlPr>
                                    <a:rPr lang="es-419" sz="1400" i="1">
                                      <a:latin typeface="Cambria Math" panose="02040503050406030204" pitchFamily="18" charset="0"/>
                                      <a:ea typeface="Calibri" panose="020F0502020204030204" pitchFamily="34" charset="0"/>
                                      <a:cs typeface="Arial" panose="020B0604020202020204" pitchFamily="34" charset="0"/>
                                    </a:rPr>
                                  </m:ctrlPr>
                                </m:sSupPr>
                                <m:e>
                                  <m:r>
                                    <a:rPr lang="es-EC" sz="1400" i="1">
                                      <a:latin typeface="Cambria Math" panose="02040503050406030204" pitchFamily="18" charset="0"/>
                                      <a:ea typeface="Calibri" panose="020F0502020204030204" pitchFamily="34" charset="0"/>
                                      <a:cs typeface="Arial" panose="020B0604020202020204" pitchFamily="34" charset="0"/>
                                    </a:rPr>
                                    <m:t>𝑓</m:t>
                                  </m:r>
                                </m:e>
                                <m:sup>
                                  <m:r>
                                    <a:rPr lang="es-EC" sz="1400" i="1">
                                      <a:latin typeface="Cambria Math" panose="02040503050406030204" pitchFamily="18" charset="0"/>
                                      <a:ea typeface="Calibri" panose="020F0502020204030204" pitchFamily="34" charset="0"/>
                                      <a:cs typeface="Arial" panose="020B0604020202020204" pitchFamily="34" charset="0"/>
                                    </a:rPr>
                                    <m:t>′</m:t>
                                  </m:r>
                                </m:sup>
                              </m:sSup>
                            </m:e>
                            <m:sub>
                              <m:r>
                                <a:rPr lang="es-EC" sz="1400" i="1">
                                  <a:latin typeface="Cambria Math" panose="02040503050406030204" pitchFamily="18" charset="0"/>
                                  <a:ea typeface="Calibri" panose="020F0502020204030204" pitchFamily="34" charset="0"/>
                                  <a:cs typeface="Arial" panose="020B0604020202020204" pitchFamily="34" charset="0"/>
                                </a:rPr>
                                <m:t>𝑚</m:t>
                              </m:r>
                            </m:sub>
                          </m:sSub>
                        </m:e>
                      </m:rad>
                      <m:r>
                        <a:rPr lang="es-EC" sz="1400" i="1">
                          <a:latin typeface="Cambria Math" panose="02040503050406030204" pitchFamily="18" charset="0"/>
                          <a:ea typeface="Calibri" panose="020F0502020204030204" pitchFamily="34" charset="0"/>
                          <a:cs typeface="Arial" panose="020B0604020202020204" pitchFamily="34" charset="0"/>
                        </a:rPr>
                        <m:t>≤0.80</m:t>
                      </m:r>
                      <m:r>
                        <a:rPr lang="es-EC" sz="1400" i="1">
                          <a:latin typeface="Cambria Math" panose="02040503050406030204" pitchFamily="18" charset="0"/>
                          <a:ea typeface="Calibri" panose="020F0502020204030204" pitchFamily="34" charset="0"/>
                          <a:cs typeface="Arial" panose="020B0604020202020204" pitchFamily="34" charset="0"/>
                        </a:rPr>
                        <m:t>𝑀𝑃𝑎</m:t>
                      </m:r>
                    </m:oMath>
                  </m:oMathPara>
                </a14:m>
                <a:endParaRPr lang="es-419" sz="140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CuadroTexto 8">
                <a:extLst>
                  <a:ext uri="{FF2B5EF4-FFF2-40B4-BE49-F238E27FC236}">
                    <a16:creationId xmlns:a16="http://schemas.microsoft.com/office/drawing/2014/main" id="{A7A8DBA9-52DB-4B98-84C8-F4D1A8FF5C23}"/>
                  </a:ext>
                </a:extLst>
              </p:cNvPr>
              <p:cNvSpPr txBox="1">
                <a:spLocks noRot="1" noChangeAspect="1" noMove="1" noResize="1" noEditPoints="1" noAdjustHandles="1" noChangeArrowheads="1" noChangeShapeType="1" noTextEdit="1"/>
              </p:cNvSpPr>
              <p:nvPr/>
            </p:nvSpPr>
            <p:spPr>
              <a:xfrm>
                <a:off x="1043608" y="1241642"/>
                <a:ext cx="6939392" cy="2141548"/>
              </a:xfrm>
              <a:prstGeom prst="rect">
                <a:avLst/>
              </a:prstGeom>
              <a:blipFill>
                <a:blip r:embed="rId3"/>
                <a:stretch>
                  <a:fillRect t="-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xmlns="" id="{040D2EB8-B989-4435-8F4F-1E12AFA8B1B4}"/>
                  </a:ext>
                </a:extLst>
              </p:cNvPr>
              <p:cNvSpPr txBox="1"/>
              <p:nvPr/>
            </p:nvSpPr>
            <p:spPr>
              <a:xfrm>
                <a:off x="1062661" y="4005064"/>
                <a:ext cx="7072187" cy="1829860"/>
              </a:xfrm>
              <a:prstGeom prst="rect">
                <a:avLst/>
              </a:prstGeom>
              <a:noFill/>
            </p:spPr>
            <p:txBody>
              <a:bodyPr wrap="square">
                <a:spAutoFit/>
              </a:bodyPr>
              <a:lstStyle/>
              <a:p>
                <a:pPr indent="457200">
                  <a:spcAft>
                    <a:spcPts val="800"/>
                  </a:spcAft>
                </a:pPr>
                <a:r>
                  <a:rPr lang="es-ES" sz="1400">
                    <a:effectLst/>
                    <a:latin typeface="Calibri" panose="020F0502020204030204" pitchFamily="34" charset="0"/>
                    <a:ea typeface="Yu Mincho" panose="02020400000000000000" pitchFamily="18" charset="-128"/>
                    <a:cs typeface="Arial" panose="020B0604020202020204" pitchFamily="34" charset="0"/>
                  </a:rPr>
                  <a:t>Chequeo de deflexiones</a:t>
                </a:r>
                <a:r>
                  <a:rPr lang="es-EC" sz="1400">
                    <a:effectLst/>
                    <a:latin typeface="Cambria Math" panose="02040503050406030204" pitchFamily="18" charset="0"/>
                    <a:ea typeface="Calibri" panose="020F0502020204030204" pitchFamily="34" charset="0"/>
                    <a:cs typeface="Arial" panose="020B0604020202020204" pitchFamily="34" charset="0"/>
                  </a:rPr>
                  <a:t/>
                </a:r>
                <a:br>
                  <a:rPr lang="es-EC" sz="1400">
                    <a:effectLst/>
                    <a:latin typeface="Cambria Math" panose="02040503050406030204" pitchFamily="18" charset="0"/>
                    <a:ea typeface="Calibri" panose="020F050202020403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Calibri" panose="020F0502020204030204" pitchFamily="34" charset="0"/>
                          <a:cs typeface="Arial" panose="020B0604020202020204" pitchFamily="34" charset="0"/>
                        </a:rPr>
                        <m:t>𝑆𝑖</m:t>
                      </m:r>
                      <m:r>
                        <a:rPr lang="es-EC" sz="1400" i="1">
                          <a:effectLst/>
                          <a:latin typeface="Cambria Math" panose="02040503050406030204" pitchFamily="18" charset="0"/>
                          <a:ea typeface="Calibri" panose="020F0502020204030204" pitchFamily="34" charset="0"/>
                          <a:cs typeface="Arial" panose="020B0604020202020204" pitchFamily="34" charset="0"/>
                        </a:rPr>
                        <m:t> </m:t>
                      </m:r>
                      <m:f>
                        <m:fPr>
                          <m:ctrlPr>
                            <a:rPr lang="es-419" sz="1400" i="1">
                              <a:effectLst/>
                              <a:latin typeface="Cambria Math" panose="02040503050406030204" pitchFamily="18" charset="0"/>
                              <a:ea typeface="Calibri" panose="020F0502020204030204" pitchFamily="34" charset="0"/>
                              <a:cs typeface="Arial" panose="020B0604020202020204" pitchFamily="34" charset="0"/>
                            </a:rPr>
                          </m:ctrlPr>
                        </m:fPr>
                        <m:num>
                          <m:r>
                            <a:rPr lang="es-EC" sz="1400" i="1">
                              <a:effectLst/>
                              <a:latin typeface="Cambria Math" panose="02040503050406030204" pitchFamily="18" charset="0"/>
                              <a:ea typeface="Calibri" panose="020F0502020204030204" pitchFamily="34" charset="0"/>
                              <a:cs typeface="Arial" panose="020B0604020202020204" pitchFamily="34" charset="0"/>
                            </a:rPr>
                            <m:t>h</m:t>
                          </m:r>
                        </m:num>
                        <m:den>
                          <m:r>
                            <a:rPr lang="es-EC" sz="1400" i="1">
                              <a:effectLst/>
                              <a:latin typeface="Cambria Math" panose="02040503050406030204" pitchFamily="18" charset="0"/>
                              <a:ea typeface="Calibri" panose="020F0502020204030204" pitchFamily="34" charset="0"/>
                              <a:cs typeface="Arial" panose="020B0604020202020204" pitchFamily="34" charset="0"/>
                            </a:rPr>
                            <m:t>𝑡</m:t>
                          </m:r>
                        </m:den>
                      </m:f>
                      <m:r>
                        <a:rPr lang="es-EC" sz="1400" i="1">
                          <a:effectLst/>
                          <a:latin typeface="Cambria Math" panose="02040503050406030204" pitchFamily="18" charset="0"/>
                          <a:ea typeface="Calibri" panose="020F0502020204030204" pitchFamily="34" charset="0"/>
                          <a:cs typeface="Arial" panose="020B0604020202020204" pitchFamily="34" charset="0"/>
                        </a:rPr>
                        <m:t>≥30</m:t>
                      </m:r>
                      <m:r>
                        <a:rPr lang="es-419" sz="1400" b="0" i="0" smtClean="0">
                          <a:effectLst/>
                          <a:latin typeface="Cambria Math" panose="02040503050406030204" pitchFamily="18" charset="0"/>
                          <a:ea typeface="Calibri" panose="020F0502020204030204" pitchFamily="34" charset="0"/>
                          <a:cs typeface="Arial" panose="020B0604020202020204" pitchFamily="34" charset="0"/>
                        </a:rPr>
                        <m:t>    </m:t>
                      </m:r>
                      <m:r>
                        <a:rPr lang="es-419" sz="1400" b="0" i="1" smtClean="0">
                          <a:effectLst/>
                          <a:latin typeface="Cambria Math" panose="02040503050406030204" pitchFamily="18" charset="0"/>
                          <a:ea typeface="Cambria Math" panose="02040503050406030204" pitchFamily="18" charset="0"/>
                          <a:cs typeface="Arial" panose="020B0604020202020204" pitchFamily="34" charset="0"/>
                        </a:rPr>
                        <m:t>→</m:t>
                      </m:r>
                      <m:r>
                        <a:rPr lang="es-419" sz="1400" b="0" i="0" smtClean="0">
                          <a:effectLst/>
                          <a:latin typeface="Cambria Math" panose="02040503050406030204" pitchFamily="18" charset="0"/>
                          <a:ea typeface="Calibri" panose="020F0502020204030204" pitchFamily="34" charset="0"/>
                          <a:cs typeface="Arial" panose="020B0604020202020204" pitchFamily="34" charset="0"/>
                        </a:rPr>
                        <m:t>            </m:t>
                      </m:r>
                      <m:d>
                        <m:d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dPr>
                        <m:e>
                          <m:f>
                            <m:f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fPr>
                            <m:num>
                              <m:r>
                                <a:rPr lang="es-ES" sz="1400" i="1">
                                  <a:effectLst/>
                                  <a:latin typeface="Cambria Math" panose="02040503050406030204" pitchFamily="18" charset="0"/>
                                  <a:ea typeface="Yu Gothic Light" panose="020B0300000000000000" pitchFamily="34" charset="-128"/>
                                  <a:cs typeface="Arial" panose="020B0604020202020204" pitchFamily="34" charset="0"/>
                                </a:rPr>
                                <m:t>𝑃𝑢</m:t>
                              </m:r>
                            </m:num>
                            <m:den>
                              <m:r>
                                <a:rPr lang="es-ES" sz="1400" i="1">
                                  <a:effectLst/>
                                  <a:latin typeface="Cambria Math" panose="02040503050406030204" pitchFamily="18" charset="0"/>
                                  <a:ea typeface="Yu Gothic Light" panose="020B0300000000000000" pitchFamily="34" charset="-128"/>
                                  <a:cs typeface="Arial" panose="020B0604020202020204" pitchFamily="34" charset="0"/>
                                </a:rPr>
                                <m:t>𝐴𝑔</m:t>
                              </m:r>
                            </m:den>
                          </m:f>
                        </m:e>
                      </m:d>
                      <m:r>
                        <a:rPr lang="es-ES" sz="1400" i="1">
                          <a:effectLst/>
                          <a:latin typeface="Cambria Math" panose="02040503050406030204" pitchFamily="18" charset="0"/>
                          <a:ea typeface="Yu Gothic Light" panose="020B0300000000000000" pitchFamily="34" charset="-128"/>
                          <a:cs typeface="Arial" panose="020B0604020202020204" pitchFamily="34" charset="0"/>
                        </a:rPr>
                        <m:t>≤0,20∗</m:t>
                      </m:r>
                      <m:sSup>
                        <m:sSup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sSupPr>
                        <m:e>
                          <m:r>
                            <a:rPr lang="es-ES" sz="1400" i="1">
                              <a:effectLst/>
                              <a:latin typeface="Cambria Math" panose="02040503050406030204" pitchFamily="18" charset="0"/>
                              <a:ea typeface="Yu Gothic Light" panose="020B0300000000000000" pitchFamily="34" charset="-128"/>
                              <a:cs typeface="Arial" panose="020B0604020202020204" pitchFamily="34" charset="0"/>
                            </a:rPr>
                            <m:t>𝑓</m:t>
                          </m:r>
                        </m:e>
                        <m:sup>
                          <m:r>
                            <a:rPr lang="es-ES" sz="1400" i="1">
                              <a:effectLst/>
                              <a:latin typeface="Cambria Math" panose="02040503050406030204" pitchFamily="18" charset="0"/>
                              <a:ea typeface="Yu Gothic Light" panose="020B0300000000000000" pitchFamily="34" charset="-128"/>
                              <a:cs typeface="Arial" panose="020B0604020202020204" pitchFamily="34" charset="0"/>
                            </a:rPr>
                            <m:t>′</m:t>
                          </m:r>
                        </m:sup>
                      </m:sSup>
                      <m:r>
                        <a:rPr lang="es-ES" sz="1400" i="1">
                          <a:effectLst/>
                          <a:latin typeface="Cambria Math" panose="02040503050406030204" pitchFamily="18" charset="0"/>
                          <a:ea typeface="Yu Gothic Light" panose="020B0300000000000000" pitchFamily="34" charset="-128"/>
                          <a:cs typeface="Arial" panose="020B0604020202020204" pitchFamily="34" charset="0"/>
                        </a:rPr>
                        <m:t>𝑚</m:t>
                      </m:r>
                    </m:oMath>
                  </m:oMathPara>
                </a14:m>
                <a:endParaRPr lang="es-419" sz="1400" i="1">
                  <a:effectLst/>
                  <a:latin typeface="Cambria Math" panose="02040503050406030204" pitchFamily="18" charset="0"/>
                  <a:ea typeface="Yu Gothic Light" panose="020B0300000000000000" pitchFamily="34" charset="-128"/>
                  <a:cs typeface="Arial" panose="020B060402020202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Calibri" panose="020F0502020204030204" pitchFamily="34" charset="0"/>
                          <a:cs typeface="Arial" panose="020B0604020202020204" pitchFamily="34" charset="0"/>
                        </a:rPr>
                        <m:t>𝑆𝑖</m:t>
                      </m:r>
                      <m:r>
                        <a:rPr lang="es-EC" sz="1400" i="1">
                          <a:effectLst/>
                          <a:latin typeface="Cambria Math" panose="02040503050406030204" pitchFamily="18" charset="0"/>
                          <a:ea typeface="Calibri" panose="020F0502020204030204" pitchFamily="34" charset="0"/>
                          <a:cs typeface="Arial" panose="020B0604020202020204" pitchFamily="34" charset="0"/>
                        </a:rPr>
                        <m:t> </m:t>
                      </m:r>
                      <m:f>
                        <m:fPr>
                          <m:ctrlPr>
                            <a:rPr lang="es-419" sz="1400" i="1">
                              <a:effectLst/>
                              <a:latin typeface="Cambria Math" panose="02040503050406030204" pitchFamily="18" charset="0"/>
                              <a:ea typeface="Calibri" panose="020F0502020204030204" pitchFamily="34" charset="0"/>
                              <a:cs typeface="Arial" panose="020B0604020202020204" pitchFamily="34" charset="0"/>
                            </a:rPr>
                          </m:ctrlPr>
                        </m:fPr>
                        <m:num>
                          <m:r>
                            <a:rPr lang="es-EC" sz="1400" i="1">
                              <a:effectLst/>
                              <a:latin typeface="Cambria Math" panose="02040503050406030204" pitchFamily="18" charset="0"/>
                              <a:ea typeface="Calibri" panose="020F0502020204030204" pitchFamily="34" charset="0"/>
                              <a:cs typeface="Arial" panose="020B0604020202020204" pitchFamily="34" charset="0"/>
                            </a:rPr>
                            <m:t>h</m:t>
                          </m:r>
                        </m:num>
                        <m:den>
                          <m:r>
                            <a:rPr lang="es-EC" sz="1400" i="1">
                              <a:effectLst/>
                              <a:latin typeface="Cambria Math" panose="02040503050406030204" pitchFamily="18" charset="0"/>
                              <a:ea typeface="Calibri" panose="020F0502020204030204" pitchFamily="34" charset="0"/>
                              <a:cs typeface="Arial" panose="020B0604020202020204" pitchFamily="34" charset="0"/>
                            </a:rPr>
                            <m:t>𝑡</m:t>
                          </m:r>
                        </m:den>
                      </m:f>
                      <m:r>
                        <a:rPr lang="es-EC" sz="1400" i="1">
                          <a:effectLst/>
                          <a:latin typeface="Cambria Math" panose="02040503050406030204" pitchFamily="18" charset="0"/>
                          <a:ea typeface="Calibri" panose="020F0502020204030204" pitchFamily="34" charset="0"/>
                          <a:cs typeface="Arial" panose="020B0604020202020204" pitchFamily="34" charset="0"/>
                        </a:rPr>
                        <m:t>&lt;30</m:t>
                      </m:r>
                      <m:r>
                        <a:rPr lang="es-419" sz="1400" b="0" i="0" smtClean="0">
                          <a:effectLst/>
                          <a:latin typeface="Cambria Math" panose="02040503050406030204" pitchFamily="18" charset="0"/>
                          <a:ea typeface="Calibri" panose="020F0502020204030204" pitchFamily="34" charset="0"/>
                          <a:cs typeface="Arial" panose="020B0604020202020204" pitchFamily="34" charset="0"/>
                        </a:rPr>
                        <m:t>           </m:t>
                      </m:r>
                      <m:r>
                        <a:rPr lang="es-419" sz="1400" b="0" i="1" smtClean="0">
                          <a:effectLst/>
                          <a:latin typeface="Cambria Math" panose="02040503050406030204" pitchFamily="18" charset="0"/>
                          <a:ea typeface="Cambria Math" panose="02040503050406030204" pitchFamily="18" charset="0"/>
                          <a:cs typeface="Arial" panose="020B0604020202020204" pitchFamily="34" charset="0"/>
                        </a:rPr>
                        <m:t>→</m:t>
                      </m:r>
                      <m:r>
                        <a:rPr lang="es-419" sz="1400" b="0" i="0" smtClean="0">
                          <a:effectLst/>
                          <a:latin typeface="Cambria Math" panose="02040503050406030204" pitchFamily="18" charset="0"/>
                          <a:ea typeface="Calibri" panose="020F0502020204030204" pitchFamily="34" charset="0"/>
                          <a:cs typeface="Arial" panose="020B0604020202020204" pitchFamily="34" charset="0"/>
                        </a:rPr>
                        <m:t>      </m:t>
                      </m:r>
                      <m:d>
                        <m:d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dPr>
                        <m:e>
                          <m:f>
                            <m:f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fPr>
                            <m:num>
                              <m:r>
                                <a:rPr lang="es-ES" sz="1400" i="1">
                                  <a:effectLst/>
                                  <a:latin typeface="Cambria Math" panose="02040503050406030204" pitchFamily="18" charset="0"/>
                                  <a:ea typeface="Yu Gothic Light" panose="020B0300000000000000" pitchFamily="34" charset="-128"/>
                                  <a:cs typeface="Arial" panose="020B0604020202020204" pitchFamily="34" charset="0"/>
                                </a:rPr>
                                <m:t>𝑃𝑢</m:t>
                              </m:r>
                            </m:num>
                            <m:den>
                              <m:r>
                                <a:rPr lang="es-ES" sz="1400" i="1">
                                  <a:effectLst/>
                                  <a:latin typeface="Cambria Math" panose="02040503050406030204" pitchFamily="18" charset="0"/>
                                  <a:ea typeface="Yu Gothic Light" panose="020B0300000000000000" pitchFamily="34" charset="-128"/>
                                  <a:cs typeface="Arial" panose="020B0604020202020204" pitchFamily="34" charset="0"/>
                                </a:rPr>
                                <m:t>𝐴𝑔</m:t>
                              </m:r>
                            </m:den>
                          </m:f>
                        </m:e>
                      </m:d>
                      <m:r>
                        <a:rPr lang="es-ES" sz="1400" i="1">
                          <a:effectLst/>
                          <a:latin typeface="Cambria Math" panose="02040503050406030204" pitchFamily="18" charset="0"/>
                          <a:ea typeface="Yu Gothic Light" panose="020B0300000000000000" pitchFamily="34" charset="-128"/>
                          <a:cs typeface="Arial" panose="020B0604020202020204" pitchFamily="34" charset="0"/>
                        </a:rPr>
                        <m:t>≤0,05∗</m:t>
                      </m:r>
                      <m:sSup>
                        <m:sSupPr>
                          <m:ctrlPr>
                            <a:rPr lang="es-419" sz="1400" i="1">
                              <a:effectLst/>
                              <a:latin typeface="Cambria Math" panose="02040503050406030204" pitchFamily="18" charset="0"/>
                              <a:ea typeface="Yu Gothic Light" panose="020B0300000000000000" pitchFamily="34" charset="-128"/>
                              <a:cs typeface="Arial" panose="020B0604020202020204" pitchFamily="34" charset="0"/>
                            </a:rPr>
                          </m:ctrlPr>
                        </m:sSupPr>
                        <m:e>
                          <m:r>
                            <a:rPr lang="es-ES" sz="1400" i="1">
                              <a:effectLst/>
                              <a:latin typeface="Cambria Math" panose="02040503050406030204" pitchFamily="18" charset="0"/>
                              <a:ea typeface="Yu Gothic Light" panose="020B0300000000000000" pitchFamily="34" charset="-128"/>
                              <a:cs typeface="Arial" panose="020B0604020202020204" pitchFamily="34" charset="0"/>
                            </a:rPr>
                            <m:t>𝑓</m:t>
                          </m:r>
                        </m:e>
                        <m:sup>
                          <m:r>
                            <a:rPr lang="es-ES" sz="1400" i="1">
                              <a:effectLst/>
                              <a:latin typeface="Cambria Math" panose="02040503050406030204" pitchFamily="18" charset="0"/>
                              <a:ea typeface="Yu Gothic Light" panose="020B0300000000000000" pitchFamily="34" charset="-128"/>
                              <a:cs typeface="Arial" panose="020B0604020202020204" pitchFamily="34" charset="0"/>
                            </a:rPr>
                            <m:t>′</m:t>
                          </m:r>
                        </m:sup>
                      </m:sSup>
                      <m:r>
                        <a:rPr lang="es-ES" sz="1400" i="1">
                          <a:effectLst/>
                          <a:latin typeface="Cambria Math" panose="02040503050406030204" pitchFamily="18" charset="0"/>
                          <a:ea typeface="Yu Gothic Light" panose="020B0300000000000000" pitchFamily="34" charset="-128"/>
                          <a:cs typeface="Arial" panose="020B0604020202020204" pitchFamily="34" charset="0"/>
                        </a:rPr>
                        <m:t>𝑚</m:t>
                      </m:r>
                    </m:oMath>
                  </m:oMathPara>
                </a14:m>
                <a:endParaRPr lang="es-419" sz="1400">
                  <a:effectLst/>
                  <a:latin typeface="Calibri" panose="020F0502020204030204" pitchFamily="34" charset="0"/>
                  <a:ea typeface="Calibri" panose="020F0502020204030204" pitchFamily="34" charset="0"/>
                  <a:cs typeface="Arial" panose="020B060402020202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r>
                        <a:rPr lang="es-EC" sz="1400" b="1" i="1">
                          <a:effectLst/>
                          <a:latin typeface="Cambria Math" panose="02040503050406030204" pitchFamily="18" charset="0"/>
                          <a:ea typeface="Yu Gothic Light" panose="020B0300000000000000" pitchFamily="34" charset="-128"/>
                          <a:cs typeface="Arial" panose="020B0604020202020204" pitchFamily="34" charset="0"/>
                        </a:rPr>
                        <m:t>𝜹</m:t>
                      </m:r>
                      <m:r>
                        <a:rPr lang="es-EC" sz="1400" b="1" i="1">
                          <a:effectLst/>
                          <a:latin typeface="Cambria Math" panose="02040503050406030204" pitchFamily="18" charset="0"/>
                          <a:ea typeface="Yu Gothic Light" panose="020B0300000000000000" pitchFamily="34" charset="-128"/>
                          <a:cs typeface="Arial" panose="020B0604020202020204" pitchFamily="34" charset="0"/>
                        </a:rPr>
                        <m:t>≤</m:t>
                      </m:r>
                      <m:r>
                        <a:rPr lang="es-EC" sz="1400" b="1" i="1">
                          <a:effectLst/>
                          <a:latin typeface="Cambria Math" panose="02040503050406030204" pitchFamily="18" charset="0"/>
                          <a:ea typeface="Yu Gothic Light" panose="020B0300000000000000" pitchFamily="34" charset="-128"/>
                          <a:cs typeface="Arial" panose="020B0604020202020204" pitchFamily="34" charset="0"/>
                        </a:rPr>
                        <m:t>𝟎</m:t>
                      </m:r>
                      <m:r>
                        <a:rPr lang="es-EC" sz="1400" b="1" i="1">
                          <a:effectLst/>
                          <a:latin typeface="Cambria Math" panose="02040503050406030204" pitchFamily="18" charset="0"/>
                          <a:ea typeface="Yu Gothic Light" panose="020B0300000000000000" pitchFamily="34" charset="-128"/>
                          <a:cs typeface="Arial" panose="020B0604020202020204" pitchFamily="34" charset="0"/>
                        </a:rPr>
                        <m:t>,</m:t>
                      </m:r>
                      <m:r>
                        <a:rPr lang="es-EC" sz="1400" b="1" i="1">
                          <a:effectLst/>
                          <a:latin typeface="Cambria Math" panose="02040503050406030204" pitchFamily="18" charset="0"/>
                          <a:ea typeface="Yu Gothic Light" panose="020B0300000000000000" pitchFamily="34" charset="-128"/>
                          <a:cs typeface="Arial" panose="020B0604020202020204" pitchFamily="34" charset="0"/>
                        </a:rPr>
                        <m:t>𝟎𝟎𝟕</m:t>
                      </m:r>
                      <m:r>
                        <a:rPr lang="es-ES" sz="1400" b="1" i="1">
                          <a:effectLst/>
                          <a:latin typeface="Cambria Math" panose="02040503050406030204" pitchFamily="18" charset="0"/>
                          <a:ea typeface="Yu Gothic Light" panose="020B0300000000000000" pitchFamily="34" charset="-128"/>
                          <a:cs typeface="Arial" panose="020B0604020202020204" pitchFamily="34" charset="0"/>
                        </a:rPr>
                        <m:t>𝒉</m:t>
                      </m:r>
                    </m:oMath>
                  </m:oMathPara>
                </a14:m>
                <a:endParaRPr lang="es-419" sz="1400" b="1">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CuadroTexto 6">
                <a:extLst>
                  <a:ext uri="{FF2B5EF4-FFF2-40B4-BE49-F238E27FC236}">
                    <a16:creationId xmlns:a16="http://schemas.microsoft.com/office/drawing/2014/main" id="{040D2EB8-B989-4435-8F4F-1E12AFA8B1B4}"/>
                  </a:ext>
                </a:extLst>
              </p:cNvPr>
              <p:cNvSpPr txBox="1">
                <a:spLocks noRot="1" noChangeAspect="1" noMove="1" noResize="1" noEditPoints="1" noAdjustHandles="1" noChangeArrowheads="1" noChangeShapeType="1" noTextEdit="1"/>
              </p:cNvSpPr>
              <p:nvPr/>
            </p:nvSpPr>
            <p:spPr>
              <a:xfrm>
                <a:off x="1062661" y="4005064"/>
                <a:ext cx="7072187" cy="1829860"/>
              </a:xfrm>
              <a:prstGeom prst="rect">
                <a:avLst/>
              </a:prstGeom>
              <a:blipFill>
                <a:blip r:embed="rId4"/>
                <a:stretch>
                  <a:fillRect t="-333"/>
                </a:stretch>
              </a:blipFill>
            </p:spPr>
            <p:txBody>
              <a:bodyPr/>
              <a:lstStyle/>
              <a:p>
                <a:r>
                  <a:rPr lang="en-US">
                    <a:noFill/>
                  </a:rPr>
                  <a:t> </a:t>
                </a:r>
              </a:p>
            </p:txBody>
          </p:sp>
        </mc:Fallback>
      </mc:AlternateContent>
      <p:sp>
        <p:nvSpPr>
          <p:cNvPr id="8" name="Rectángulo 7">
            <a:extLst>
              <a:ext uri="{FF2B5EF4-FFF2-40B4-BE49-F238E27FC236}">
                <a16:creationId xmlns:a16="http://schemas.microsoft.com/office/drawing/2014/main" xmlns="" id="{0BFB68B0-BE98-4A07-873C-4A44FF41CB79}"/>
              </a:ext>
            </a:extLst>
          </p:cNvPr>
          <p:cNvSpPr/>
          <p:nvPr/>
        </p:nvSpPr>
        <p:spPr>
          <a:xfrm>
            <a:off x="-252536" y="3356992"/>
            <a:ext cx="449014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c) </a:t>
            </a:r>
            <a:r>
              <a:rPr lang="es-419" b="1"/>
              <a:t>Chequeo de deflexiones</a:t>
            </a:r>
            <a:endParaRPr lang="en-US" b="1"/>
          </a:p>
        </p:txBody>
      </p:sp>
      <p:sp>
        <p:nvSpPr>
          <p:cNvPr id="10" name="Rectángulo 9">
            <a:extLst>
              <a:ext uri="{FF2B5EF4-FFF2-40B4-BE49-F238E27FC236}">
                <a16:creationId xmlns:a16="http://schemas.microsoft.com/office/drawing/2014/main" xmlns="" id="{0963074C-6F52-4357-BEA8-02CB8A26CAD8}"/>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46</a:t>
            </a:r>
            <a:endParaRPr lang="en-US" b="1" u="sng"/>
          </a:p>
        </p:txBody>
      </p:sp>
    </p:spTree>
    <p:extLst>
      <p:ext uri="{BB962C8B-B14F-4D97-AF65-F5344CB8AC3E}">
        <p14:creationId xmlns:p14="http://schemas.microsoft.com/office/powerpoint/2010/main" val="3841085678"/>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273C1557-F4F1-4593-8F92-A044B0F31A8D}"/>
              </a:ext>
            </a:extLst>
          </p:cNvPr>
          <p:cNvPicPr>
            <a:picLocks noChangeAspect="1"/>
          </p:cNvPicPr>
          <p:nvPr/>
        </p:nvPicPr>
        <p:blipFill>
          <a:blip r:embed="rId2"/>
          <a:stretch>
            <a:fillRect/>
          </a:stretch>
        </p:blipFill>
        <p:spPr>
          <a:xfrm>
            <a:off x="5320867" y="2060817"/>
            <a:ext cx="1600170" cy="1410128"/>
          </a:xfrm>
          <a:prstGeom prst="rect">
            <a:avLst/>
          </a:prstGeom>
        </p:spPr>
      </p:pic>
      <p:pic>
        <p:nvPicPr>
          <p:cNvPr id="40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5" name="Rectángulo 4">
            <a:extLst>
              <a:ext uri="{FF2B5EF4-FFF2-40B4-BE49-F238E27FC236}">
                <a16:creationId xmlns:a16="http://schemas.microsoft.com/office/drawing/2014/main" xmlns="" id="{0482E106-790A-4B19-8F4E-CA84C5AC76B0}"/>
              </a:ext>
            </a:extLst>
          </p:cNvPr>
          <p:cNvSpPr/>
          <p:nvPr/>
        </p:nvSpPr>
        <p:spPr>
          <a:xfrm>
            <a:off x="-445379" y="802991"/>
            <a:ext cx="449014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c) </a:t>
            </a:r>
            <a:r>
              <a:rPr lang="es-419" b="1"/>
              <a:t>Resistencia al corte</a:t>
            </a:r>
            <a:endParaRPr lang="en-US" b="1"/>
          </a:p>
        </p:txBody>
      </p:sp>
      <p:pic>
        <p:nvPicPr>
          <p:cNvPr id="11" name="Imagen 10">
            <a:extLst>
              <a:ext uri="{FF2B5EF4-FFF2-40B4-BE49-F238E27FC236}">
                <a16:creationId xmlns:a16="http://schemas.microsoft.com/office/drawing/2014/main" xmlns="" id="{E647FE4B-659E-4827-8E08-8498DCE182BF}"/>
              </a:ext>
            </a:extLst>
          </p:cNvPr>
          <p:cNvPicPr>
            <a:picLocks noChangeAspect="1"/>
          </p:cNvPicPr>
          <p:nvPr/>
        </p:nvPicPr>
        <p:blipFill>
          <a:blip r:embed="rId4"/>
          <a:stretch>
            <a:fillRect/>
          </a:stretch>
        </p:blipFill>
        <p:spPr>
          <a:xfrm>
            <a:off x="4255075" y="653450"/>
            <a:ext cx="3997652" cy="1360903"/>
          </a:xfrm>
          <a:prstGeom prst="rect">
            <a:avLst/>
          </a:prstGeom>
        </p:spPr>
      </p:pic>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xmlns="" id="{037F1E9C-041E-42AA-99BF-562654C0E8F0}"/>
                  </a:ext>
                </a:extLst>
              </p:cNvPr>
              <p:cNvSpPr txBox="1"/>
              <p:nvPr/>
            </p:nvSpPr>
            <p:spPr>
              <a:xfrm>
                <a:off x="683568" y="1412776"/>
                <a:ext cx="2880320" cy="1806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C" sz="140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𝑢</m:t>
                          </m:r>
                        </m:sub>
                      </m:sSub>
                      <m:r>
                        <a:rPr lang="es-EC" sz="1400" i="1" smtClean="0">
                          <a:latin typeface="Cambria Math" panose="02040503050406030204" pitchFamily="18" charset="0"/>
                          <a:ea typeface="Cambria Math" panose="02040503050406030204" pitchFamily="18" charset="0"/>
                        </a:rPr>
                        <m:t>≤∅</m:t>
                      </m:r>
                      <m:sSub>
                        <m:sSubPr>
                          <m:ctrlPr>
                            <a:rPr lang="es-EC" sz="1400" i="1" smtClean="0">
                              <a:latin typeface="Cambria Math" panose="02040503050406030204" pitchFamily="18" charset="0"/>
                              <a:ea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𝑉</m:t>
                          </m:r>
                        </m:e>
                        <m:sub>
                          <m:r>
                            <a:rPr lang="es-ES" sz="1400" b="0" i="1" smtClean="0">
                              <a:latin typeface="Cambria Math" panose="02040503050406030204" pitchFamily="18" charset="0"/>
                              <a:ea typeface="Cambria Math" panose="02040503050406030204" pitchFamily="18" charset="0"/>
                            </a:rPr>
                            <m:t>𝑛</m:t>
                          </m:r>
                        </m:sub>
                      </m:sSub>
                    </m:oMath>
                  </m:oMathPara>
                </a14:m>
                <a:endParaRPr lang="es-ES" sz="1400">
                  <a:ea typeface="Cambria Math" panose="02040503050406030204" pitchFamily="18" charset="0"/>
                </a:endParaRPr>
              </a:p>
              <a:p>
                <a:endParaRPr lang="es-ES" sz="140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C" sz="140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𝑛</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𝑚</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𝑠</m:t>
                          </m:r>
                        </m:sub>
                      </m:sSub>
                    </m:oMath>
                  </m:oMathPara>
                </a14:m>
                <a:endParaRPr lang="es-ES" sz="1400" b="0"/>
              </a:p>
              <a:p>
                <a:endParaRPr lang="es-ES" sz="1400" b="0"/>
              </a:p>
              <a:p>
                <a:pPr/>
                <a14:m>
                  <m:oMathPara xmlns:m="http://schemas.openxmlformats.org/officeDocument/2006/math">
                    <m:oMathParaPr>
                      <m:jc m:val="centerGroup"/>
                    </m:oMathParaPr>
                    <m:oMath xmlns:m="http://schemas.openxmlformats.org/officeDocument/2006/math">
                      <m:sSub>
                        <m:sSubPr>
                          <m:ctrlPr>
                            <a:rPr lang="es-EC" sz="140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𝑠</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𝜌</m:t>
                          </m:r>
                        </m:e>
                        <m:sub>
                          <m:r>
                            <a:rPr lang="es-ES" sz="1400" b="0" i="1" smtClean="0">
                              <a:latin typeface="Cambria Math" panose="02040503050406030204" pitchFamily="18" charset="0"/>
                            </a:rPr>
                            <m:t>𝑣</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𝐴</m:t>
                          </m:r>
                        </m:e>
                        <m:sub>
                          <m:r>
                            <a:rPr lang="es-ES" sz="1400" b="0" i="1" smtClean="0">
                              <a:latin typeface="Cambria Math" panose="02040503050406030204" pitchFamily="18" charset="0"/>
                            </a:rPr>
                            <m:t>𝑚𝑣</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𝑓</m:t>
                          </m:r>
                        </m:e>
                        <m:sub>
                          <m:r>
                            <a:rPr lang="es-ES" sz="1400" b="0" i="1" smtClean="0">
                              <a:latin typeface="Cambria Math" panose="02040503050406030204" pitchFamily="18" charset="0"/>
                            </a:rPr>
                            <m:t>𝑦</m:t>
                          </m:r>
                        </m:sub>
                      </m:sSub>
                    </m:oMath>
                  </m:oMathPara>
                </a14:m>
                <a:endParaRPr lang="es-ES" sz="1400" b="0"/>
              </a:p>
              <a:p>
                <a:endParaRPr lang="es-ES" sz="1400" b="0"/>
              </a:p>
              <a:p>
                <a:pPr/>
                <a14:m>
                  <m:oMathPara xmlns:m="http://schemas.openxmlformats.org/officeDocument/2006/math">
                    <m:oMathParaPr>
                      <m:jc m:val="centerGroup"/>
                    </m:oMathParaPr>
                    <m:oMath xmlns:m="http://schemas.openxmlformats.org/officeDocument/2006/math">
                      <m:sSub>
                        <m:sSubPr>
                          <m:ctrlPr>
                            <a:rPr lang="es-EC" sz="1400" i="1" smtClean="0">
                              <a:latin typeface="Cambria Math" panose="02040503050406030204" pitchFamily="18" charset="0"/>
                            </a:rPr>
                          </m:ctrlPr>
                        </m:sSubPr>
                        <m:e>
                          <m:r>
                            <a:rPr lang="es-ES" sz="1400" b="0" i="1" smtClean="0">
                              <a:latin typeface="Cambria Math" panose="02040503050406030204" pitchFamily="18" charset="0"/>
                            </a:rPr>
                            <m:t>𝐴</m:t>
                          </m:r>
                        </m:e>
                        <m:sub>
                          <m:r>
                            <a:rPr lang="es-ES" sz="1400" b="0" i="1" smtClean="0">
                              <a:latin typeface="Cambria Math" panose="02040503050406030204" pitchFamily="18" charset="0"/>
                            </a:rPr>
                            <m:t>𝑚𝑣</m:t>
                          </m:r>
                        </m:sub>
                      </m:sSub>
                      <m:r>
                        <a:rPr lang="es-ES" sz="1400" b="0" i="1" smtClean="0">
                          <a:latin typeface="Cambria Math" panose="02040503050406030204" pitchFamily="18" charset="0"/>
                        </a:rPr>
                        <m:t>=</m:t>
                      </m:r>
                      <m:r>
                        <a:rPr lang="es-ES" sz="1400" b="0" i="1" smtClean="0">
                          <a:latin typeface="Cambria Math" panose="02040503050406030204" pitchFamily="18" charset="0"/>
                        </a:rPr>
                        <m:t>𝑏</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𝑙</m:t>
                          </m:r>
                        </m:e>
                        <m:sub>
                          <m:r>
                            <a:rPr lang="es-ES" sz="1400" b="0" i="1" smtClean="0">
                              <a:latin typeface="Cambria Math" panose="02040503050406030204" pitchFamily="18" charset="0"/>
                            </a:rPr>
                            <m:t>𝑤</m:t>
                          </m:r>
                        </m:sub>
                      </m:sSub>
                      <m:r>
                        <a:rPr lang="es-ES" sz="1400" b="0" i="0" smtClean="0">
                          <a:latin typeface="Cambria Math" panose="02040503050406030204" pitchFamily="18" charset="0"/>
                        </a:rPr>
                        <m:t>               </m:t>
                      </m:r>
                      <m:sSub>
                        <m:sSubPr>
                          <m:ctrlPr>
                            <a:rPr lang="es-EC" sz="1400" i="1" smtClean="0">
                              <a:latin typeface="Cambria Math" panose="02040503050406030204" pitchFamily="18" charset="0"/>
                            </a:rPr>
                          </m:ctrlPr>
                        </m:sSubPr>
                        <m:e>
                          <m:r>
                            <a:rPr lang="es-EC" sz="1400" i="1" smtClean="0">
                              <a:latin typeface="Cambria Math" panose="02040503050406030204" pitchFamily="18" charset="0"/>
                              <a:ea typeface="Cambria Math" panose="02040503050406030204" pitchFamily="18" charset="0"/>
                            </a:rPr>
                            <m:t>𝜌</m:t>
                          </m:r>
                        </m:e>
                        <m:sub>
                          <m:r>
                            <a:rPr lang="es-ES" sz="1400" b="0" i="1" smtClean="0">
                              <a:latin typeface="Cambria Math" panose="02040503050406030204" pitchFamily="18" charset="0"/>
                            </a:rPr>
                            <m:t>𝑣</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𝐴</m:t>
                              </m:r>
                            </m:e>
                            <m:sub>
                              <m:r>
                                <a:rPr lang="es-ES" sz="1400" b="0" i="1" smtClean="0">
                                  <a:latin typeface="Cambria Math" panose="02040503050406030204" pitchFamily="18" charset="0"/>
                                </a:rPr>
                                <m:t>𝑣</m:t>
                              </m:r>
                            </m:sub>
                          </m:sSub>
                        </m:num>
                        <m:den>
                          <m:r>
                            <a:rPr lang="es-ES" sz="1400" b="0" i="1" smtClean="0">
                              <a:latin typeface="Cambria Math" panose="02040503050406030204" pitchFamily="18" charset="0"/>
                            </a:rPr>
                            <m:t>𝑠</m:t>
                          </m:r>
                          <m:r>
                            <a:rPr lang="es-ES" sz="1400" b="0" i="1" smtClean="0">
                              <a:latin typeface="Cambria Math" panose="02040503050406030204" pitchFamily="18" charset="0"/>
                            </a:rPr>
                            <m:t>∗</m:t>
                          </m:r>
                          <m:r>
                            <a:rPr lang="es-ES" sz="1400" b="0" i="1" smtClean="0">
                              <a:latin typeface="Cambria Math" panose="02040503050406030204" pitchFamily="18" charset="0"/>
                            </a:rPr>
                            <m:t>𝑏</m:t>
                          </m:r>
                        </m:den>
                      </m:f>
                    </m:oMath>
                  </m:oMathPara>
                </a14:m>
                <a:endParaRPr lang="es-EC" sz="1400"/>
              </a:p>
            </p:txBody>
          </p:sp>
        </mc:Choice>
        <mc:Fallback xmlns="">
          <p:sp>
            <p:nvSpPr>
              <p:cNvPr id="2" name="CuadroTexto 1">
                <a:extLst>
                  <a:ext uri="{FF2B5EF4-FFF2-40B4-BE49-F238E27FC236}">
                    <a16:creationId xmlns:a16="http://schemas.microsoft.com/office/drawing/2014/main" id="{037F1E9C-041E-42AA-99BF-562654C0E8F0}"/>
                  </a:ext>
                </a:extLst>
              </p:cNvPr>
              <p:cNvSpPr txBox="1">
                <a:spLocks noRot="1" noChangeAspect="1" noMove="1" noResize="1" noEditPoints="1" noAdjustHandles="1" noChangeArrowheads="1" noChangeShapeType="1" noTextEdit="1"/>
              </p:cNvSpPr>
              <p:nvPr/>
            </p:nvSpPr>
            <p:spPr>
              <a:xfrm>
                <a:off x="683568" y="1412776"/>
                <a:ext cx="2880320" cy="1806777"/>
              </a:xfrm>
              <a:prstGeom prst="rect">
                <a:avLst/>
              </a:prstGeom>
              <a:blipFill>
                <a:blip r:embed="rId5"/>
                <a:stretch>
                  <a:fillRect/>
                </a:stretch>
              </a:blipFill>
            </p:spPr>
            <p:txBody>
              <a:bodyPr/>
              <a:lstStyle/>
              <a:p>
                <a:r>
                  <a:rPr lang="en-US">
                    <a:noFill/>
                  </a:rPr>
                  <a:t> </a:t>
                </a:r>
              </a:p>
            </p:txBody>
          </p:sp>
        </mc:Fallback>
      </mc:AlternateContent>
      <p:sp>
        <p:nvSpPr>
          <p:cNvPr id="12" name="Rectángulo 11">
            <a:extLst>
              <a:ext uri="{FF2B5EF4-FFF2-40B4-BE49-F238E27FC236}">
                <a16:creationId xmlns:a16="http://schemas.microsoft.com/office/drawing/2014/main" xmlns="" id="{5644EF97-249D-4BC7-9AD1-F67D484111B9}"/>
              </a:ext>
            </a:extLst>
          </p:cNvPr>
          <p:cNvSpPr/>
          <p:nvPr/>
        </p:nvSpPr>
        <p:spPr>
          <a:xfrm>
            <a:off x="251520" y="3429000"/>
            <a:ext cx="449014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a:t>d) </a:t>
            </a:r>
            <a:r>
              <a:rPr lang="es-419" b="1"/>
              <a:t>Resistencia a la flexocompresión</a:t>
            </a:r>
            <a:endParaRPr lang="en-US" b="1"/>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xmlns="" id="{E05D187E-77E1-4023-B744-03A0367840B1}"/>
                  </a:ext>
                </a:extLst>
              </p:cNvPr>
              <p:cNvSpPr txBox="1"/>
              <p:nvPr/>
            </p:nvSpPr>
            <p:spPr>
              <a:xfrm>
                <a:off x="-141362" y="4185261"/>
                <a:ext cx="7066626" cy="1894942"/>
              </a:xfrm>
              <a:prstGeom prst="rect">
                <a:avLst/>
              </a:prstGeom>
              <a:noFill/>
            </p:spPr>
            <p:txBody>
              <a:bodyPr wrap="square">
                <a:spAutoFit/>
              </a:bodyPr>
              <a:lstStyle/>
              <a:p>
                <a:pPr indent="457200">
                  <a:spcAft>
                    <a:spcPts val="800"/>
                  </a:spcAft>
                </a:pPr>
                <a14:m>
                  <m:oMathPara xmlns:m="http://schemas.openxmlformats.org/officeDocument/2006/math">
                    <m:oMathParaPr>
                      <m:jc m:val="centerGroup"/>
                    </m:oMathParaPr>
                    <m:oMath xmlns:m="http://schemas.openxmlformats.org/officeDocument/2006/math">
                      <m:sSub>
                        <m:sSubPr>
                          <m:ctrlPr>
                            <a:rPr lang="es-419" sz="1400" i="1" smtClean="0">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𝑢</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smtClean="0">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oMath>
                  </m:oMathPara>
                </a14:m>
                <a:endParaRPr lang="es-419" sz="1400">
                  <a:effectLst/>
                  <a:latin typeface="Calibri" panose="020F0502020204030204" pitchFamily="34" charset="0"/>
                  <a:ea typeface="Calibri" panose="020F0502020204030204" pitchFamily="34" charset="0"/>
                  <a:cs typeface="Arial" panose="020B0604020202020204" pitchFamily="34" charset="0"/>
                </a:endParaRPr>
              </a:p>
              <a:p>
                <a:pPr indent="457200">
                  <a:spcAft>
                    <a:spcPts val="800"/>
                  </a:spcAft>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Yu Mincho" panose="02020400000000000000" pitchFamily="18" charset="-128"/>
                          <a:cs typeface="Arial" panose="020B0604020202020204" pitchFamily="34" charset="0"/>
                        </a:rPr>
                        <m:t>𝑠𝑖</m:t>
                      </m:r>
                      <m:r>
                        <a:rPr lang="es-EC" sz="1400" i="1">
                          <a:effectLst/>
                          <a:latin typeface="Cambria Math" panose="02040503050406030204" pitchFamily="18" charset="0"/>
                          <a:ea typeface="Yu Mincho" panose="02020400000000000000" pitchFamily="18" charset="-128"/>
                          <a:cs typeface="Arial" panose="020B0604020202020204" pitchFamily="34" charset="0"/>
                        </a:rPr>
                        <m:t> 0≤</m:t>
                      </m:r>
                      <m:r>
                        <a:rPr lang="es-EC" sz="1400" i="1">
                          <a:effectLst/>
                          <a:latin typeface="Cambria Math" panose="02040503050406030204" pitchFamily="18" charset="0"/>
                          <a:ea typeface="Yu Mincho" panose="02020400000000000000" pitchFamily="18" charset="-128"/>
                          <a:cs typeface="Arial" panose="020B0604020202020204" pitchFamily="34" charset="0"/>
                        </a:rPr>
                        <m:t>𝑃𝑢</m:t>
                      </m:r>
                      <m:r>
                        <a:rPr lang="es-EC" sz="1400" i="1">
                          <a:effectLst/>
                          <a:latin typeface="Cambria Math" panose="02040503050406030204" pitchFamily="18" charset="0"/>
                          <a:ea typeface="Yu Mincho" panose="02020400000000000000" pitchFamily="18" charset="-128"/>
                          <a:cs typeface="Arial" panose="020B0604020202020204" pitchFamily="34" charset="0"/>
                        </a:rPr>
                        <m:t>≤</m:t>
                      </m:r>
                      <m:f>
                        <m:fPr>
                          <m:ctrlPr>
                            <a:rPr lang="es-419" sz="1400" i="1">
                              <a:effectLst/>
                              <a:latin typeface="Cambria Math" panose="02040503050406030204" pitchFamily="18" charset="0"/>
                              <a:ea typeface="Yu Mincho" panose="02020400000000000000" pitchFamily="18" charset="-128"/>
                              <a:cs typeface="Arial" panose="020B0604020202020204" pitchFamily="34" charset="0"/>
                            </a:rPr>
                          </m:ctrlPr>
                        </m:fPr>
                        <m:num>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num>
                        <m:den>
                          <m:r>
                            <a:rPr lang="es-EC" sz="1400" i="1">
                              <a:effectLst/>
                              <a:latin typeface="Cambria Math" panose="02040503050406030204" pitchFamily="18" charset="0"/>
                              <a:ea typeface="Yu Mincho" panose="02020400000000000000" pitchFamily="18" charset="-128"/>
                              <a:cs typeface="Arial" panose="020B0604020202020204" pitchFamily="34" charset="0"/>
                            </a:rPr>
                            <m:t>3</m:t>
                          </m:r>
                        </m:den>
                      </m:f>
                      <m:r>
                        <a:rPr lang="es-419" sz="1400" b="0" i="0" smtClean="0">
                          <a:effectLst/>
                          <a:latin typeface="Cambria Math" panose="02040503050406030204" pitchFamily="18" charset="0"/>
                          <a:ea typeface="Yu Mincho" panose="02020400000000000000" pitchFamily="18" charset="-128"/>
                          <a:cs typeface="Arial" panose="020B0604020202020204" pitchFamily="34" charset="0"/>
                        </a:rPr>
                        <m:t>        </m:t>
                      </m:r>
                      <m:r>
                        <a:rPr lang="es-419" sz="1400" b="0" i="1" smtClean="0">
                          <a:effectLst/>
                          <a:latin typeface="Cambria Math" panose="02040503050406030204" pitchFamily="18" charset="0"/>
                          <a:ea typeface="Cambria Math" panose="02040503050406030204" pitchFamily="18" charset="0"/>
                          <a:cs typeface="Arial" panose="020B0604020202020204" pitchFamily="34" charset="0"/>
                        </a:rPr>
                        <m:t>→</m:t>
                      </m:r>
                      <m:r>
                        <a:rPr lang="es-419" sz="1400" b="0" i="0" smtClean="0">
                          <a:effectLst/>
                          <a:latin typeface="Cambria Math" panose="02040503050406030204" pitchFamily="18" charset="0"/>
                          <a:ea typeface="Yu Mincho" panose="02020400000000000000" pitchFamily="18" charset="-128"/>
                          <a:cs typeface="Arial" panose="020B0604020202020204" pitchFamily="34" charset="0"/>
                        </a:rPr>
                        <m:t>       </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𝐹</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𝑜</m:t>
                          </m:r>
                        </m:sub>
                      </m:sSub>
                      <m:r>
                        <a:rPr lang="es-EC" sz="1400" i="1">
                          <a:effectLst/>
                          <a:latin typeface="Cambria Math" panose="02040503050406030204" pitchFamily="18" charset="0"/>
                          <a:ea typeface="Calibri" panose="020F0502020204030204" pitchFamily="34" charset="0"/>
                          <a:cs typeface="Arial" panose="020B0604020202020204" pitchFamily="34" charset="0"/>
                        </a:rPr>
                        <m:t>+0.3∗</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𝑢</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𝑑</m:t>
                      </m:r>
                    </m:oMath>
                  </m:oMathPara>
                </a14:m>
                <a:endParaRPr lang="es-419" sz="1400">
                  <a:effectLst/>
                  <a:latin typeface="Calibri" panose="020F0502020204030204" pitchFamily="34" charset="0"/>
                  <a:ea typeface="Calibri" panose="020F0502020204030204" pitchFamily="34" charset="0"/>
                  <a:cs typeface="Arial" panose="020B0604020202020204" pitchFamily="34" charset="0"/>
                </a:endParaRPr>
              </a:p>
              <a:p>
                <a:pPr indent="457200">
                  <a:spcAft>
                    <a:spcPts val="800"/>
                  </a:spcAft>
                </a:pPr>
                <a:r>
                  <a:rPr lang="es-EC" sz="1400">
                    <a:ea typeface="Yu Mincho" panose="02020400000000000000" pitchFamily="18" charset="-128"/>
                    <a:cs typeface="Arial" panose="020B0604020202020204" pitchFamily="34" charset="0"/>
                  </a:rPr>
                  <a:t>             </a:t>
                </a:r>
                <a14:m>
                  <m:oMath xmlns:m="http://schemas.openxmlformats.org/officeDocument/2006/math">
                    <m:r>
                      <a:rPr lang="es-EC" sz="1400" i="1">
                        <a:effectLst/>
                        <a:latin typeface="Cambria Math" panose="02040503050406030204" pitchFamily="18" charset="0"/>
                        <a:ea typeface="Yu Mincho" panose="02020400000000000000" pitchFamily="18" charset="-128"/>
                        <a:cs typeface="Arial" panose="020B0604020202020204" pitchFamily="34" charset="0"/>
                      </a:rPr>
                      <m:t>𝑠𝑖</m:t>
                    </m:r>
                    <m:r>
                      <a:rPr lang="es-EC" sz="1400" i="1">
                        <a:effectLst/>
                        <a:latin typeface="Cambria Math" panose="02040503050406030204" pitchFamily="18" charset="0"/>
                        <a:ea typeface="Yu Mincho" panose="02020400000000000000" pitchFamily="18" charset="-128"/>
                        <a:cs typeface="Arial" panose="020B0604020202020204" pitchFamily="34" charset="0"/>
                      </a:rPr>
                      <m:t> </m:t>
                    </m:r>
                    <m:r>
                      <a:rPr lang="es-EC" sz="1400" i="1">
                        <a:effectLst/>
                        <a:latin typeface="Cambria Math" panose="02040503050406030204" pitchFamily="18" charset="0"/>
                        <a:ea typeface="Yu Mincho" panose="02020400000000000000" pitchFamily="18" charset="-128"/>
                        <a:cs typeface="Arial" panose="020B0604020202020204" pitchFamily="34" charset="0"/>
                      </a:rPr>
                      <m:t>𝑃𝑢</m:t>
                    </m:r>
                    <m:r>
                      <a:rPr lang="es-EC" sz="1400" i="1">
                        <a:effectLst/>
                        <a:latin typeface="Cambria Math" panose="02040503050406030204" pitchFamily="18" charset="0"/>
                        <a:ea typeface="Yu Mincho" panose="02020400000000000000" pitchFamily="18" charset="-128"/>
                        <a:cs typeface="Arial" panose="020B0604020202020204" pitchFamily="34" charset="0"/>
                      </a:rPr>
                      <m:t>&gt;</m:t>
                    </m:r>
                    <m:f>
                      <m:fPr>
                        <m:ctrlPr>
                          <a:rPr lang="es-419" sz="1400" i="1">
                            <a:effectLst/>
                            <a:latin typeface="Cambria Math" panose="02040503050406030204" pitchFamily="18" charset="0"/>
                            <a:ea typeface="Yu Mincho" panose="02020400000000000000" pitchFamily="18" charset="-128"/>
                            <a:cs typeface="Arial" panose="020B0604020202020204" pitchFamily="34" charset="0"/>
                          </a:rPr>
                        </m:ctrlPr>
                      </m:fPr>
                      <m:num>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num>
                      <m:den>
                        <m:r>
                          <a:rPr lang="es-EC" sz="1400" i="1">
                            <a:effectLst/>
                            <a:latin typeface="Cambria Math" panose="02040503050406030204" pitchFamily="18" charset="0"/>
                            <a:ea typeface="Yu Mincho" panose="02020400000000000000" pitchFamily="18" charset="-128"/>
                            <a:cs typeface="Arial" panose="020B0604020202020204" pitchFamily="34" charset="0"/>
                          </a:rPr>
                          <m:t>3</m:t>
                        </m:r>
                      </m:den>
                    </m:f>
                    <m:r>
                      <a:rPr lang="es-419" sz="1400" b="0" i="0" smtClean="0">
                        <a:effectLst/>
                        <a:latin typeface="Cambria Math" panose="02040503050406030204" pitchFamily="18" charset="0"/>
                        <a:ea typeface="Yu Mincho" panose="02020400000000000000" pitchFamily="18" charset="-128"/>
                        <a:cs typeface="Arial" panose="020B0604020202020204" pitchFamily="34" charset="0"/>
                      </a:rPr>
                      <m:t>      </m:t>
                    </m:r>
                    <m:r>
                      <a:rPr lang="es-419" sz="1400" b="0" i="1" smtClean="0">
                        <a:effectLst/>
                        <a:latin typeface="Cambria Math" panose="02040503050406030204" pitchFamily="18" charset="0"/>
                        <a:ea typeface="Cambria Math" panose="02040503050406030204" pitchFamily="18" charset="0"/>
                        <a:cs typeface="Arial" panose="020B0604020202020204" pitchFamily="34" charset="0"/>
                      </a:rPr>
                      <m:t>→</m:t>
                    </m:r>
                    <m:r>
                      <a:rPr lang="es-419" sz="1400" b="0" i="0" smtClean="0">
                        <a:effectLst/>
                        <a:latin typeface="Cambria Math" panose="02040503050406030204" pitchFamily="18" charset="0"/>
                        <a:ea typeface="Yu Mincho" panose="02020400000000000000" pitchFamily="18" charset="-128"/>
                        <a:cs typeface="Arial" panose="020B0604020202020204" pitchFamily="34" charset="0"/>
                      </a:rPr>
                      <m:t>     </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d>
                      <m:dPr>
                        <m:ctrlPr>
                          <a:rPr lang="es-419" sz="1400" i="1">
                            <a:effectLst/>
                            <a:latin typeface="Cambria Math" panose="02040503050406030204" pitchFamily="18" charset="0"/>
                            <a:ea typeface="Calibri" panose="020F0502020204030204" pitchFamily="34" charset="0"/>
                            <a:cs typeface="Arial" panose="020B0604020202020204" pitchFamily="34" charset="0"/>
                          </a:rPr>
                        </m:ctrlPr>
                      </m:dPr>
                      <m:e>
                        <m:r>
                          <a:rPr lang="es-EC" sz="1400" i="1">
                            <a:effectLst/>
                            <a:latin typeface="Cambria Math" panose="02040503050406030204" pitchFamily="18" charset="0"/>
                            <a:ea typeface="Calibri" panose="020F0502020204030204" pitchFamily="34" charset="0"/>
                            <a:cs typeface="Arial" panose="020B0604020202020204" pitchFamily="34" charset="0"/>
                          </a:rPr>
                          <m:t>1.5∗</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𝐹</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𝑀</m:t>
                            </m:r>
                          </m:e>
                          <m:sub>
                            <m:r>
                              <a:rPr lang="es-EC" sz="1400" i="1">
                                <a:effectLst/>
                                <a:latin typeface="Cambria Math" panose="02040503050406030204" pitchFamily="18" charset="0"/>
                                <a:ea typeface="Calibri" panose="020F0502020204030204" pitchFamily="34" charset="0"/>
                                <a:cs typeface="Arial" panose="020B0604020202020204" pitchFamily="34" charset="0"/>
                              </a:rPr>
                              <m:t>𝑜</m:t>
                            </m:r>
                          </m:sub>
                        </m:sSub>
                        <m:r>
                          <a:rPr lang="es-EC" sz="1400" i="1">
                            <a:effectLst/>
                            <a:latin typeface="Cambria Math" panose="02040503050406030204" pitchFamily="18" charset="0"/>
                            <a:ea typeface="Calibri" panose="020F0502020204030204" pitchFamily="34" charset="0"/>
                            <a:cs typeface="Arial" panose="020B0604020202020204" pitchFamily="34" charset="0"/>
                          </a:rPr>
                          <m:t>+1.5∗</m:t>
                        </m:r>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𝑑</m:t>
                        </m:r>
                      </m:e>
                    </m:d>
                    <m:r>
                      <a:rPr lang="es-EC" sz="1400" i="1">
                        <a:effectLst/>
                        <a:latin typeface="Cambria Math" panose="02040503050406030204" pitchFamily="18" charset="0"/>
                        <a:ea typeface="Calibri" panose="020F0502020204030204" pitchFamily="34" charset="0"/>
                        <a:cs typeface="Arial" panose="020B0604020202020204" pitchFamily="34" charset="0"/>
                      </a:rPr>
                      <m:t>∗</m:t>
                    </m:r>
                    <m:d>
                      <m:dPr>
                        <m:ctrlPr>
                          <a:rPr lang="es-419" sz="1400" i="1">
                            <a:effectLst/>
                            <a:latin typeface="Cambria Math" panose="02040503050406030204" pitchFamily="18" charset="0"/>
                            <a:ea typeface="Calibri" panose="020F0502020204030204" pitchFamily="34" charset="0"/>
                            <a:cs typeface="Arial" panose="020B0604020202020204" pitchFamily="34" charset="0"/>
                          </a:rPr>
                        </m:ctrlPr>
                      </m:dPr>
                      <m:e>
                        <m:r>
                          <a:rPr lang="es-EC" sz="1400" i="1">
                            <a:effectLst/>
                            <a:latin typeface="Cambria Math" panose="02040503050406030204" pitchFamily="18" charset="0"/>
                            <a:ea typeface="Calibri" panose="020F0502020204030204" pitchFamily="34" charset="0"/>
                            <a:cs typeface="Arial" panose="020B0604020202020204" pitchFamily="34" charset="0"/>
                          </a:rPr>
                          <m:t>1−</m:t>
                        </m:r>
                        <m:f>
                          <m:fPr>
                            <m:ctrlPr>
                              <a:rPr lang="es-419" sz="14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𝑢</m:t>
                                </m:r>
                              </m:sub>
                            </m:sSub>
                          </m:num>
                          <m:den>
                            <m:sSub>
                              <m:sSubPr>
                                <m:ctrlPr>
                                  <a:rPr lang="es-419" sz="1400" i="1">
                                    <a:effectLst/>
                                    <a:latin typeface="Cambria Math" panose="02040503050406030204" pitchFamily="18" charset="0"/>
                                    <a:ea typeface="Calibri" panose="020F0502020204030204" pitchFamily="34" charset="0"/>
                                    <a:cs typeface="Arial" panose="020B0604020202020204" pitchFamily="34" charset="0"/>
                                  </a:rPr>
                                </m:ctrlPr>
                              </m:sSubPr>
                              <m:e>
                                <m:r>
                                  <a:rPr lang="es-EC" sz="1400" i="1">
                                    <a:effectLst/>
                                    <a:latin typeface="Cambria Math" panose="02040503050406030204" pitchFamily="18" charset="0"/>
                                    <a:ea typeface="Calibri" panose="020F0502020204030204" pitchFamily="34" charset="0"/>
                                    <a:cs typeface="Arial" panose="020B0604020202020204" pitchFamily="34" charset="0"/>
                                  </a:rPr>
                                  <m:t>𝑃</m:t>
                                </m:r>
                              </m:e>
                              <m:sub>
                                <m:r>
                                  <a:rPr lang="es-EC" sz="1400" i="1">
                                    <a:effectLst/>
                                    <a:latin typeface="Cambria Math" panose="02040503050406030204" pitchFamily="18" charset="0"/>
                                    <a:ea typeface="Calibri" panose="020F0502020204030204" pitchFamily="34" charset="0"/>
                                    <a:cs typeface="Arial" panose="020B0604020202020204" pitchFamily="34" charset="0"/>
                                  </a:rPr>
                                  <m:t>𝑅</m:t>
                                </m:r>
                              </m:sub>
                            </m:sSub>
                          </m:den>
                        </m:f>
                      </m:e>
                    </m:d>
                  </m:oMath>
                </a14:m>
                <a:endParaRPr lang="es-419" sz="1400">
                  <a:effectLst/>
                  <a:latin typeface="Calibri" panose="020F0502020204030204" pitchFamily="34" charset="0"/>
                  <a:ea typeface="Calibri" panose="020F0502020204030204" pitchFamily="34" charset="0"/>
                  <a:cs typeface="Arial" panose="020B0604020202020204" pitchFamily="34" charset="0"/>
                </a:endParaRPr>
              </a:p>
              <a:p>
                <a:pPr indent="457200">
                  <a:spcAft>
                    <a:spcPts val="800"/>
                  </a:spcAft>
                  <a:tabLst>
                    <a:tab pos="2743200" algn="ctr"/>
                  </a:tabLst>
                </a:pPr>
                <a14:m>
                  <m:oMathPara xmlns:m="http://schemas.openxmlformats.org/officeDocument/2006/math">
                    <m:oMathParaPr>
                      <m:jc m:val="centerGroup"/>
                    </m:oMathParaPr>
                    <m:oMath xmlns:m="http://schemas.openxmlformats.org/officeDocument/2006/math">
                      <m:r>
                        <a:rPr lang="es-EC" sz="1400" b="1" i="1">
                          <a:effectLst/>
                          <a:latin typeface="Cambria Math" panose="02040503050406030204" pitchFamily="18" charset="0"/>
                          <a:ea typeface="Yu Mincho" panose="02020400000000000000" pitchFamily="18" charset="-128"/>
                          <a:cs typeface="Arial" panose="020B0604020202020204" pitchFamily="34" charset="0"/>
                        </a:rPr>
                        <m:t>𝑴𝒐</m:t>
                      </m:r>
                      <m:r>
                        <a:rPr lang="es-EC" sz="1400" b="1" i="1">
                          <a:effectLst/>
                          <a:latin typeface="Cambria Math" panose="02040503050406030204" pitchFamily="18" charset="0"/>
                          <a:ea typeface="Yu Mincho" panose="02020400000000000000" pitchFamily="18" charset="-128"/>
                          <a:cs typeface="Arial" panose="020B0604020202020204" pitchFamily="34" charset="0"/>
                        </a:rPr>
                        <m:t>=</m:t>
                      </m:r>
                      <m:r>
                        <a:rPr lang="es-EC" sz="1400" b="1" i="1">
                          <a:effectLst/>
                          <a:latin typeface="Cambria Math" panose="02040503050406030204" pitchFamily="18" charset="0"/>
                          <a:ea typeface="Yu Mincho" panose="02020400000000000000" pitchFamily="18" charset="-128"/>
                          <a:cs typeface="Arial" panose="020B0604020202020204" pitchFamily="34" charset="0"/>
                        </a:rPr>
                        <m:t>𝑨𝒔</m:t>
                      </m:r>
                      <m:r>
                        <a:rPr lang="es-EC" sz="1400" b="1" i="1">
                          <a:effectLst/>
                          <a:latin typeface="Cambria Math" panose="02040503050406030204" pitchFamily="18" charset="0"/>
                          <a:ea typeface="Yu Mincho" panose="02020400000000000000" pitchFamily="18" charset="-128"/>
                          <a:cs typeface="Arial" panose="020B0604020202020204" pitchFamily="34" charset="0"/>
                        </a:rPr>
                        <m:t>∗</m:t>
                      </m:r>
                      <m:r>
                        <a:rPr lang="es-EC" sz="1400" b="1" i="1">
                          <a:effectLst/>
                          <a:latin typeface="Cambria Math" panose="02040503050406030204" pitchFamily="18" charset="0"/>
                          <a:ea typeface="Yu Mincho" panose="02020400000000000000" pitchFamily="18" charset="-128"/>
                          <a:cs typeface="Arial" panose="020B0604020202020204" pitchFamily="34" charset="0"/>
                        </a:rPr>
                        <m:t>𝒇𝒚</m:t>
                      </m:r>
                      <m:r>
                        <a:rPr lang="es-EC" sz="1400" b="1" i="1">
                          <a:effectLst/>
                          <a:latin typeface="Cambria Math" panose="02040503050406030204" pitchFamily="18" charset="0"/>
                          <a:ea typeface="Yu Mincho" panose="02020400000000000000" pitchFamily="18" charset="-128"/>
                          <a:cs typeface="Arial" panose="020B0604020202020204" pitchFamily="34" charset="0"/>
                        </a:rPr>
                        <m:t>∗</m:t>
                      </m:r>
                      <m:r>
                        <a:rPr lang="es-EC" sz="1400" b="1" i="1">
                          <a:effectLst/>
                          <a:latin typeface="Cambria Math" panose="02040503050406030204" pitchFamily="18" charset="0"/>
                          <a:ea typeface="Yu Mincho" panose="02020400000000000000" pitchFamily="18" charset="-128"/>
                          <a:cs typeface="Arial" panose="020B0604020202020204" pitchFamily="34" charset="0"/>
                        </a:rPr>
                        <m:t>𝒅</m:t>
                      </m:r>
                      <m:r>
                        <a:rPr lang="es-EC" sz="1400" b="1" i="1">
                          <a:effectLst/>
                          <a:latin typeface="Cambria Math" panose="02040503050406030204" pitchFamily="18" charset="0"/>
                          <a:ea typeface="Yu Mincho" panose="02020400000000000000" pitchFamily="18" charset="-128"/>
                          <a:cs typeface="Arial" panose="020B0604020202020204" pitchFamily="34" charset="0"/>
                        </a:rPr>
                        <m:t>′</m:t>
                      </m:r>
                    </m:oMath>
                  </m:oMathPara>
                </a14:m>
                <a:endParaRPr lang="es-419" sz="1400" b="1">
                  <a:effectLst/>
                  <a:latin typeface="Calibri" panose="020F0502020204030204" pitchFamily="34" charset="0"/>
                  <a:ea typeface="Calibri" panose="020F0502020204030204" pitchFamily="34" charset="0"/>
                  <a:cs typeface="Arial" panose="020B0604020202020204" pitchFamily="34" charset="0"/>
                </a:endParaRPr>
              </a:p>
              <a:p>
                <a:pPr indent="457200">
                  <a:spcAft>
                    <a:spcPts val="800"/>
                  </a:spcAft>
                </a:pPr>
                <a:r>
                  <a:rPr lang="es-ES" sz="1400">
                    <a:effectLst/>
                    <a:latin typeface="Calibri" panose="020F0502020204030204" pitchFamily="34" charset="0"/>
                    <a:ea typeface="Yu Mincho" panose="02020400000000000000" pitchFamily="18" charset="-128"/>
                    <a:cs typeface="Arial" panose="020B0604020202020204" pitchFamily="34" charset="0"/>
                  </a:rPr>
                  <a:t>d': distancia entre </a:t>
                </a:r>
                <a:r>
                  <a:rPr lang="es-EC" sz="1400">
                    <a:effectLst/>
                    <a:latin typeface="Calibri" panose="020F0502020204030204" pitchFamily="34" charset="0"/>
                    <a:ea typeface="Yu Mincho" panose="02020400000000000000" pitchFamily="18" charset="-128"/>
                    <a:cs typeface="Arial" panose="020B0604020202020204" pitchFamily="34" charset="0"/>
                  </a:rPr>
                  <a:t>centroides</a:t>
                </a:r>
                <a:r>
                  <a:rPr lang="es-ES" sz="1400">
                    <a:effectLst/>
                    <a:latin typeface="Calibri" panose="020F0502020204030204" pitchFamily="34" charset="0"/>
                    <a:ea typeface="Yu Mincho" panose="02020400000000000000" pitchFamily="18" charset="-128"/>
                    <a:cs typeface="Arial" panose="020B0604020202020204" pitchFamily="34" charset="0"/>
                  </a:rPr>
                  <a:t> del acero en los extremos</a:t>
                </a:r>
                <a:endParaRPr lang="es-419" sz="140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3" name="CuadroTexto 12">
                <a:extLst>
                  <a:ext uri="{FF2B5EF4-FFF2-40B4-BE49-F238E27FC236}">
                    <a16:creationId xmlns:a16="http://schemas.microsoft.com/office/drawing/2014/main" id="{E05D187E-77E1-4023-B744-03A0367840B1}"/>
                  </a:ext>
                </a:extLst>
              </p:cNvPr>
              <p:cNvSpPr txBox="1">
                <a:spLocks noRot="1" noChangeAspect="1" noMove="1" noResize="1" noEditPoints="1" noAdjustHandles="1" noChangeArrowheads="1" noChangeShapeType="1" noTextEdit="1"/>
              </p:cNvSpPr>
              <p:nvPr/>
            </p:nvSpPr>
            <p:spPr>
              <a:xfrm>
                <a:off x="-141362" y="4185261"/>
                <a:ext cx="7066626" cy="1894942"/>
              </a:xfrm>
              <a:prstGeom prst="rect">
                <a:avLst/>
              </a:prstGeom>
              <a:blipFill>
                <a:blip r:embed="rId6"/>
                <a:stretch>
                  <a:fillRect b="-2581"/>
                </a:stretch>
              </a:blipFill>
            </p:spPr>
            <p:txBody>
              <a:bodyPr/>
              <a:lstStyle/>
              <a:p>
                <a:r>
                  <a:rPr lang="en-US">
                    <a:noFill/>
                  </a:rPr>
                  <a:t> </a:t>
                </a:r>
              </a:p>
            </p:txBody>
          </p:sp>
        </mc:Fallback>
      </mc:AlternateContent>
      <p:pic>
        <p:nvPicPr>
          <p:cNvPr id="7" name="Imagen 6">
            <a:extLst>
              <a:ext uri="{FF2B5EF4-FFF2-40B4-BE49-F238E27FC236}">
                <a16:creationId xmlns:a16="http://schemas.microsoft.com/office/drawing/2014/main" xmlns="" id="{1E1C88A1-5BB0-4457-9D72-751D1FAA4EE1}"/>
              </a:ext>
            </a:extLst>
          </p:cNvPr>
          <p:cNvPicPr>
            <a:picLocks noChangeAspect="1"/>
          </p:cNvPicPr>
          <p:nvPr/>
        </p:nvPicPr>
        <p:blipFill>
          <a:blip r:embed="rId7"/>
          <a:stretch>
            <a:fillRect/>
          </a:stretch>
        </p:blipFill>
        <p:spPr>
          <a:xfrm>
            <a:off x="5687322" y="3797838"/>
            <a:ext cx="2724458" cy="774846"/>
          </a:xfrm>
          <a:prstGeom prst="rect">
            <a:avLst/>
          </a:prstGeom>
        </p:spPr>
      </p:pic>
      <p:sp>
        <p:nvSpPr>
          <p:cNvPr id="15" name="Rectángulo 14">
            <a:extLst>
              <a:ext uri="{FF2B5EF4-FFF2-40B4-BE49-F238E27FC236}">
                <a16:creationId xmlns:a16="http://schemas.microsoft.com/office/drawing/2014/main" xmlns="" id="{84F89633-7CEC-4D15-B1B2-F92790EF89C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47</a:t>
            </a:r>
            <a:endParaRPr lang="en-US" b="1" u="sng"/>
          </a:p>
        </p:txBody>
      </p:sp>
    </p:spTree>
    <p:extLst>
      <p:ext uri="{BB962C8B-B14F-4D97-AF65-F5344CB8AC3E}">
        <p14:creationId xmlns:p14="http://schemas.microsoft.com/office/powerpoint/2010/main" val="3405575044"/>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179512" y="764704"/>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Disposición de muros</a:t>
            </a:r>
            <a:endParaRPr lang="en-US" b="1"/>
          </a:p>
        </p:txBody>
      </p:sp>
      <p:pic>
        <p:nvPicPr>
          <p:cNvPr id="6" name="Imagen 5">
            <a:extLst>
              <a:ext uri="{FF2B5EF4-FFF2-40B4-BE49-F238E27FC236}">
                <a16:creationId xmlns:a16="http://schemas.microsoft.com/office/drawing/2014/main" xmlns="" id="{DDD17612-FE25-4F1C-98B9-F4E6699CACAA}"/>
              </a:ext>
            </a:extLst>
          </p:cNvPr>
          <p:cNvPicPr>
            <a:picLocks noChangeAspect="1"/>
          </p:cNvPicPr>
          <p:nvPr/>
        </p:nvPicPr>
        <p:blipFill>
          <a:blip r:embed="rId3"/>
          <a:stretch>
            <a:fillRect/>
          </a:stretch>
        </p:blipFill>
        <p:spPr>
          <a:xfrm>
            <a:off x="1291701" y="1670228"/>
            <a:ext cx="6560598" cy="4050138"/>
          </a:xfrm>
          <a:prstGeom prst="rect">
            <a:avLst/>
          </a:prstGeom>
        </p:spPr>
      </p:pic>
      <p:sp>
        <p:nvSpPr>
          <p:cNvPr id="10" name="Rectángulo 9">
            <a:extLst>
              <a:ext uri="{FF2B5EF4-FFF2-40B4-BE49-F238E27FC236}">
                <a16:creationId xmlns:a16="http://schemas.microsoft.com/office/drawing/2014/main" xmlns="" id="{9D593A21-17E0-4177-A5DD-B232A24CA549}"/>
              </a:ext>
            </a:extLst>
          </p:cNvPr>
          <p:cNvSpPr/>
          <p:nvPr/>
        </p:nvSpPr>
        <p:spPr>
          <a:xfrm>
            <a:off x="-76957" y="1137634"/>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Regular</a:t>
            </a:r>
            <a:endParaRPr lang="en-US" b="1"/>
          </a:p>
        </p:txBody>
      </p:sp>
      <p:sp>
        <p:nvSpPr>
          <p:cNvPr id="8" name="Rectángulo 7">
            <a:extLst>
              <a:ext uri="{FF2B5EF4-FFF2-40B4-BE49-F238E27FC236}">
                <a16:creationId xmlns:a16="http://schemas.microsoft.com/office/drawing/2014/main" xmlns="" id="{1A44D0FC-E55B-415A-BE6E-DA7A15DB22AC}"/>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48</a:t>
            </a:r>
            <a:endParaRPr lang="en-US" b="1" u="sng"/>
          </a:p>
        </p:txBody>
      </p:sp>
    </p:spTree>
    <p:extLst>
      <p:ext uri="{BB962C8B-B14F-4D97-AF65-F5344CB8AC3E}">
        <p14:creationId xmlns:p14="http://schemas.microsoft.com/office/powerpoint/2010/main" val="2379162922"/>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353148" y="802125"/>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Diseño de muros</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47012" y="1144871"/>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Regular</a:t>
            </a:r>
            <a:endParaRPr lang="en-US" b="1"/>
          </a:p>
        </p:txBody>
      </p:sp>
      <p:pic>
        <p:nvPicPr>
          <p:cNvPr id="5" name="Imagen 4">
            <a:extLst>
              <a:ext uri="{FF2B5EF4-FFF2-40B4-BE49-F238E27FC236}">
                <a16:creationId xmlns:a16="http://schemas.microsoft.com/office/drawing/2014/main" xmlns="" id="{AFF90A47-2ED8-4B78-AA9E-E7A321D8B69B}"/>
              </a:ext>
            </a:extLst>
          </p:cNvPr>
          <p:cNvPicPr>
            <a:picLocks noChangeAspect="1"/>
          </p:cNvPicPr>
          <p:nvPr/>
        </p:nvPicPr>
        <p:blipFill>
          <a:blip r:embed="rId3"/>
          <a:stretch>
            <a:fillRect/>
          </a:stretch>
        </p:blipFill>
        <p:spPr>
          <a:xfrm>
            <a:off x="360384" y="1919666"/>
            <a:ext cx="6372204" cy="3692439"/>
          </a:xfrm>
          <a:prstGeom prst="rect">
            <a:avLst/>
          </a:prstGeom>
        </p:spPr>
      </p:pic>
      <p:pic>
        <p:nvPicPr>
          <p:cNvPr id="9" name="Imagen 8">
            <a:extLst>
              <a:ext uri="{FF2B5EF4-FFF2-40B4-BE49-F238E27FC236}">
                <a16:creationId xmlns:a16="http://schemas.microsoft.com/office/drawing/2014/main" xmlns="" id="{3F56897A-1E67-409A-8723-EC18A2892ED4}"/>
              </a:ext>
            </a:extLst>
          </p:cNvPr>
          <p:cNvPicPr>
            <a:picLocks noChangeAspect="1"/>
          </p:cNvPicPr>
          <p:nvPr/>
        </p:nvPicPr>
        <p:blipFill>
          <a:blip r:embed="rId4"/>
          <a:stretch>
            <a:fillRect/>
          </a:stretch>
        </p:blipFill>
        <p:spPr>
          <a:xfrm>
            <a:off x="7208043" y="2052221"/>
            <a:ext cx="1419225" cy="1066800"/>
          </a:xfrm>
          <a:prstGeom prst="rect">
            <a:avLst/>
          </a:prstGeom>
        </p:spPr>
      </p:pic>
      <p:sp>
        <p:nvSpPr>
          <p:cNvPr id="11" name="Rectángulo 10">
            <a:extLst>
              <a:ext uri="{FF2B5EF4-FFF2-40B4-BE49-F238E27FC236}">
                <a16:creationId xmlns:a16="http://schemas.microsoft.com/office/drawing/2014/main" xmlns="" id="{C8550DEC-E1DB-4D08-878B-4B2ACC559E76}"/>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49</a:t>
            </a:r>
            <a:endParaRPr lang="en-US" b="1" u="sng"/>
          </a:p>
        </p:txBody>
      </p:sp>
    </p:spTree>
    <p:extLst>
      <p:ext uri="{BB962C8B-B14F-4D97-AF65-F5344CB8AC3E}">
        <p14:creationId xmlns:p14="http://schemas.microsoft.com/office/powerpoint/2010/main" val="1231251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779" name="Google Shape;3407;p29"/>
          <p:cNvSpPr txBox="1"/>
          <p:nvPr/>
        </p:nvSpPr>
        <p:spPr>
          <a:xfrm>
            <a:off x="5819076" y="1193370"/>
            <a:ext cx="3182342" cy="1196467"/>
          </a:xfrm>
          <a:prstGeom prst="rect">
            <a:avLst/>
          </a:prstGeom>
          <a:noFill/>
          <a:ln>
            <a:noFill/>
          </a:ln>
        </p:spPr>
        <p:txBody>
          <a:bodyPr spcFirstLastPara="1" wrap="square" lIns="91425" tIns="91425" rIns="91425" bIns="91425" anchor="ctr" anchorCtr="0">
            <a:noAutofit/>
          </a:bodyPr>
          <a:lstStyle/>
          <a:p>
            <a:pPr marL="12700" marR="0" lvl="0" algn="just" rtl="0">
              <a:lnSpc>
                <a:spcPct val="100000"/>
              </a:lnSpc>
              <a:spcBef>
                <a:spcPts val="0"/>
              </a:spcBef>
              <a:spcAft>
                <a:spcPts val="0"/>
              </a:spcAft>
            </a:pPr>
            <a:r>
              <a:rPr lang="es-ES" sz="1400">
                <a:solidFill>
                  <a:schemeClr val="dk1"/>
                </a:solidFill>
                <a:latin typeface="Roboto"/>
                <a:ea typeface="Roboto"/>
                <a:cs typeface="Roboto"/>
                <a:sym typeface="Roboto"/>
              </a:rPr>
              <a:t>Estructura conformada por columnas y vigas del sistema de piso, que resiste cargas verticales y de origen sísmico, en el cual tanto el pórtico como la conexión viga</a:t>
            </a:r>
            <a:r>
              <a:rPr lang="x-none" sz="1400">
                <a:solidFill>
                  <a:schemeClr val="dk1"/>
                </a:solidFill>
                <a:latin typeface="Roboto"/>
                <a:ea typeface="Roboto"/>
                <a:cs typeface="Roboto"/>
                <a:sym typeface="Roboto"/>
              </a:rPr>
              <a:t>-columna son capaces de resistir tales fuerzas</a:t>
            </a:r>
            <a:r>
              <a:rPr lang="es-ES" sz="1400">
                <a:solidFill>
                  <a:schemeClr val="dk1"/>
                </a:solidFill>
                <a:latin typeface="Roboto"/>
                <a:ea typeface="Roboto"/>
                <a:cs typeface="Roboto"/>
                <a:sym typeface="Roboto"/>
              </a:rPr>
              <a:t>  </a:t>
            </a:r>
          </a:p>
        </p:txBody>
      </p:sp>
      <p:sp>
        <p:nvSpPr>
          <p:cNvPr id="789" name="Google Shape;3412;p29"/>
          <p:cNvSpPr txBox="1"/>
          <p:nvPr/>
        </p:nvSpPr>
        <p:spPr>
          <a:xfrm>
            <a:off x="5745464" y="814331"/>
            <a:ext cx="1689091"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ES" sz="1600" b="1">
                <a:solidFill>
                  <a:schemeClr val="accent2"/>
                </a:solidFill>
                <a:latin typeface="Fira Sans Extra Condensed"/>
                <a:ea typeface="Fira Sans Extra Condensed"/>
                <a:cs typeface="Fira Sans Extra Condensed"/>
                <a:sym typeface="Fira Sans Extra Condensed"/>
              </a:rPr>
              <a:t>DEFINICIÓN</a:t>
            </a:r>
            <a:endParaRPr sz="1600" b="1">
              <a:solidFill>
                <a:schemeClr val="accent2"/>
              </a:solidFill>
              <a:latin typeface="Fira Sans Extra Condensed"/>
              <a:ea typeface="Fira Sans Extra Condensed"/>
              <a:cs typeface="Fira Sans Extra Condensed"/>
              <a:sym typeface="Fira Sans Extra Condensed"/>
            </a:endParaRPr>
          </a:p>
        </p:txBody>
      </p:sp>
      <p:sp>
        <p:nvSpPr>
          <p:cNvPr id="786" name="Google Shape;3410;p29"/>
          <p:cNvSpPr txBox="1"/>
          <p:nvPr/>
        </p:nvSpPr>
        <p:spPr>
          <a:xfrm>
            <a:off x="501709" y="876894"/>
            <a:ext cx="2822850"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SISTEMA APORTICADO</a:t>
            </a:r>
            <a:endParaRPr sz="1600" b="1">
              <a:solidFill>
                <a:schemeClr val="accent6"/>
              </a:solidFill>
              <a:latin typeface="Fira Sans Extra Condensed"/>
              <a:ea typeface="Fira Sans Extra Condensed"/>
              <a:cs typeface="Fira Sans Extra Condensed"/>
              <a:sym typeface="Fira Sans Extra Condensed"/>
            </a:endParaRPr>
          </a:p>
        </p:txBody>
      </p:sp>
      <p:pic>
        <p:nvPicPr>
          <p:cNvPr id="23554" name="Picture 2" descr="Acadity | Sistema Aporticado y Sistema Confin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00" y="1984358"/>
            <a:ext cx="4040779" cy="3030585"/>
          </a:xfrm>
          <a:prstGeom prst="rect">
            <a:avLst/>
          </a:prstGeom>
          <a:noFill/>
          <a:extLst>
            <a:ext uri="{909E8E84-426E-40DD-AFC4-6F175D3DCCD1}">
              <a14:hiddenFill xmlns:a14="http://schemas.microsoft.com/office/drawing/2010/main">
                <a:solidFill>
                  <a:srgbClr val="FFFFFF"/>
                </a:solidFill>
              </a14:hiddenFill>
            </a:ext>
          </a:extLst>
        </p:spPr>
      </p:pic>
      <p:sp>
        <p:nvSpPr>
          <p:cNvPr id="791" name="Google Shape;3891;p32"/>
          <p:cNvSpPr/>
          <p:nvPr/>
        </p:nvSpPr>
        <p:spPr>
          <a:xfrm rot="-5400000">
            <a:off x="2457097" y="3739463"/>
            <a:ext cx="133200" cy="133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2" name="Google Shape;3896;p32"/>
          <p:cNvCxnSpPr>
            <a:cxnSpLocks/>
          </p:cNvCxnSpPr>
          <p:nvPr/>
        </p:nvCxnSpPr>
        <p:spPr>
          <a:xfrm rot="10800000">
            <a:off x="3464580" y="4317416"/>
            <a:ext cx="1971523" cy="1286131"/>
          </a:xfrm>
          <a:prstGeom prst="bentConnector3">
            <a:avLst>
              <a:gd name="adj1" fmla="val 50000"/>
            </a:avLst>
          </a:prstGeom>
          <a:noFill/>
          <a:ln w="19050" cap="flat" cmpd="sng">
            <a:solidFill>
              <a:srgbClr val="869FB2"/>
            </a:solidFill>
            <a:prstDash val="solid"/>
            <a:round/>
            <a:headEnd type="none" w="med" len="med"/>
            <a:tailEnd type="none" w="med" len="med"/>
          </a:ln>
        </p:spPr>
      </p:cxnSp>
      <p:sp>
        <p:nvSpPr>
          <p:cNvPr id="793" name="Google Shape;3904;p32"/>
          <p:cNvSpPr/>
          <p:nvPr/>
        </p:nvSpPr>
        <p:spPr>
          <a:xfrm rot="-5400000">
            <a:off x="3877944" y="3244377"/>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3412;p29"/>
          <p:cNvSpPr txBox="1"/>
          <p:nvPr/>
        </p:nvSpPr>
        <p:spPr>
          <a:xfrm>
            <a:off x="5137209" y="4383208"/>
            <a:ext cx="1689091"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Vigas</a:t>
            </a:r>
          </a:p>
        </p:txBody>
      </p:sp>
      <p:sp>
        <p:nvSpPr>
          <p:cNvPr id="796" name="Google Shape;3412;p29"/>
          <p:cNvSpPr txBox="1"/>
          <p:nvPr/>
        </p:nvSpPr>
        <p:spPr>
          <a:xfrm>
            <a:off x="5274673" y="5150698"/>
            <a:ext cx="1689091"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Columnas</a:t>
            </a:r>
          </a:p>
        </p:txBody>
      </p:sp>
      <p:sp>
        <p:nvSpPr>
          <p:cNvPr id="797" name="Google Shape;3412;p29"/>
          <p:cNvSpPr txBox="1"/>
          <p:nvPr/>
        </p:nvSpPr>
        <p:spPr>
          <a:xfrm>
            <a:off x="4799405" y="3498604"/>
            <a:ext cx="2811612"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Sistema de </a:t>
            </a:r>
          </a:p>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Entrepiso</a:t>
            </a:r>
          </a:p>
        </p:txBody>
      </p:sp>
      <p:grpSp>
        <p:nvGrpSpPr>
          <p:cNvPr id="11" name="Grupo 10"/>
          <p:cNvGrpSpPr/>
          <p:nvPr/>
        </p:nvGrpSpPr>
        <p:grpSpPr>
          <a:xfrm>
            <a:off x="4023181" y="982271"/>
            <a:ext cx="1772601" cy="1144278"/>
            <a:chOff x="4020408" y="1406752"/>
            <a:chExt cx="1772601" cy="1144278"/>
          </a:xfrm>
        </p:grpSpPr>
        <p:sp>
          <p:nvSpPr>
            <p:cNvPr id="715" name="Google Shape;3343;p29"/>
            <p:cNvSpPr/>
            <p:nvPr/>
          </p:nvSpPr>
          <p:spPr>
            <a:xfrm rot="3748334">
              <a:off x="4388738" y="1146759"/>
              <a:ext cx="1035941" cy="1772601"/>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3344;p29"/>
            <p:cNvSpPr/>
            <p:nvPr/>
          </p:nvSpPr>
          <p:spPr>
            <a:xfrm rot="3748334">
              <a:off x="4811914" y="1419330"/>
              <a:ext cx="850362" cy="825205"/>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8" name="Imagen 797">
              <a:extLst>
                <a:ext uri="{FF2B5EF4-FFF2-40B4-BE49-F238E27FC236}">
                  <a16:creationId xmlns:a16="http://schemas.microsoft.com/office/drawing/2014/main" xmlns="" id="{3DA13648-1AA7-4533-AC26-661D8B73EC4A}"/>
                </a:ext>
              </a:extLst>
            </p:cNvPr>
            <p:cNvPicPr>
              <a:picLocks noChangeAspect="1"/>
            </p:cNvPicPr>
            <p:nvPr/>
          </p:nvPicPr>
          <p:blipFill>
            <a:blip r:embed="rId3"/>
            <a:stretch>
              <a:fillRect/>
            </a:stretch>
          </p:blipFill>
          <p:spPr>
            <a:xfrm>
              <a:off x="4973223" y="1539826"/>
              <a:ext cx="527743" cy="583621"/>
            </a:xfrm>
            <a:prstGeom prst="rect">
              <a:avLst/>
            </a:prstGeom>
          </p:spPr>
        </p:pic>
      </p:grpSp>
      <p:cxnSp>
        <p:nvCxnSpPr>
          <p:cNvPr id="799" name="Google Shape;3898;p32"/>
          <p:cNvCxnSpPr/>
          <p:nvPr/>
        </p:nvCxnSpPr>
        <p:spPr>
          <a:xfrm rot="10800000">
            <a:off x="3998000" y="4031706"/>
            <a:ext cx="1438102" cy="747680"/>
          </a:xfrm>
          <a:prstGeom prst="bentConnector3">
            <a:avLst>
              <a:gd name="adj1" fmla="val 50000"/>
            </a:avLst>
          </a:prstGeom>
          <a:noFill/>
          <a:ln w="19050" cap="flat" cmpd="sng">
            <a:solidFill>
              <a:srgbClr val="869FB2"/>
            </a:solidFill>
            <a:prstDash val="solid"/>
            <a:round/>
            <a:headEnd type="none" w="med" len="med"/>
            <a:tailEnd type="none" w="med" len="med"/>
          </a:ln>
        </p:spPr>
      </p:cxnSp>
      <p:sp>
        <p:nvSpPr>
          <p:cNvPr id="800" name="Google Shape;3904;p32"/>
          <p:cNvSpPr/>
          <p:nvPr/>
        </p:nvSpPr>
        <p:spPr>
          <a:xfrm rot="-5400000">
            <a:off x="3353272" y="4250813"/>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3904;p32"/>
          <p:cNvSpPr/>
          <p:nvPr/>
        </p:nvSpPr>
        <p:spPr>
          <a:xfrm rot="-5400000">
            <a:off x="3877944" y="3974758"/>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rupo 11"/>
          <p:cNvGrpSpPr/>
          <p:nvPr/>
        </p:nvGrpSpPr>
        <p:grpSpPr>
          <a:xfrm>
            <a:off x="3986798" y="2275196"/>
            <a:ext cx="1772601" cy="1134141"/>
            <a:chOff x="3907420" y="2556229"/>
            <a:chExt cx="1772601" cy="1134141"/>
          </a:xfrm>
        </p:grpSpPr>
        <p:sp>
          <p:nvSpPr>
            <p:cNvPr id="802" name="Google Shape;3343;p29"/>
            <p:cNvSpPr/>
            <p:nvPr/>
          </p:nvSpPr>
          <p:spPr>
            <a:xfrm rot="3748334">
              <a:off x="4275750" y="2286099"/>
              <a:ext cx="1035941" cy="1772601"/>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3344;p29"/>
            <p:cNvSpPr/>
            <p:nvPr/>
          </p:nvSpPr>
          <p:spPr>
            <a:xfrm rot="3748334">
              <a:off x="4723692" y="2568807"/>
              <a:ext cx="850362" cy="825205"/>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3" name="Imagen 802">
              <a:extLst>
                <a:ext uri="{FF2B5EF4-FFF2-40B4-BE49-F238E27FC236}">
                  <a16:creationId xmlns:a16="http://schemas.microsoft.com/office/drawing/2014/main" xmlns="" id="{AB2854DC-2282-4903-963D-0CA4304D3DD9}"/>
                </a:ext>
              </a:extLst>
            </p:cNvPr>
            <p:cNvPicPr>
              <a:picLocks noChangeAspect="1"/>
            </p:cNvPicPr>
            <p:nvPr/>
          </p:nvPicPr>
          <p:blipFill>
            <a:blip r:embed="rId4"/>
            <a:stretch>
              <a:fillRect/>
            </a:stretch>
          </p:blipFill>
          <p:spPr>
            <a:xfrm>
              <a:off x="4909482" y="2772229"/>
              <a:ext cx="514879" cy="455116"/>
            </a:xfrm>
            <a:prstGeom prst="rect">
              <a:avLst/>
            </a:prstGeom>
          </p:spPr>
        </p:pic>
      </p:grpSp>
      <p:sp>
        <p:nvSpPr>
          <p:cNvPr id="806" name="Google Shape;3412;p29"/>
          <p:cNvSpPr txBox="1"/>
          <p:nvPr/>
        </p:nvSpPr>
        <p:spPr>
          <a:xfrm>
            <a:off x="5826031" y="2674591"/>
            <a:ext cx="1689091"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x-none" sz="1600" b="1">
                <a:solidFill>
                  <a:schemeClr val="accent2"/>
                </a:solidFill>
                <a:latin typeface="Fira Sans Extra Condensed"/>
                <a:ea typeface="Fira Sans Extra Condensed"/>
                <a:cs typeface="Fira Sans Extra Condensed"/>
                <a:sym typeface="Fira Sans Extra Condensed"/>
              </a:rPr>
              <a:t>ELEMENTOS</a:t>
            </a:r>
            <a:endParaRPr sz="1600" b="1">
              <a:solidFill>
                <a:schemeClr val="accent2"/>
              </a:solidFill>
              <a:latin typeface="Fira Sans Extra Condensed"/>
              <a:ea typeface="Fira Sans Extra Condensed"/>
              <a:cs typeface="Fira Sans Extra Condensed"/>
              <a:sym typeface="Fira Sans Extra Condensed"/>
            </a:endParaRPr>
          </a:p>
        </p:txBody>
      </p:sp>
      <p:cxnSp>
        <p:nvCxnSpPr>
          <p:cNvPr id="24" name="Google Shape;3898;p32"/>
          <p:cNvCxnSpPr/>
          <p:nvPr/>
        </p:nvCxnSpPr>
        <p:spPr>
          <a:xfrm rot="10800000">
            <a:off x="4027292" y="3292546"/>
            <a:ext cx="1408810" cy="669125"/>
          </a:xfrm>
          <a:prstGeom prst="bentConnector3">
            <a:avLst>
              <a:gd name="adj1" fmla="val 50000"/>
            </a:avLst>
          </a:prstGeom>
          <a:noFill/>
          <a:ln w="19050" cap="flat" cmpd="sng">
            <a:solidFill>
              <a:srgbClr val="869FB2"/>
            </a:solidFill>
            <a:prstDash val="solid"/>
            <a:round/>
            <a:headEnd type="none" w="med" len="med"/>
            <a:tailEnd type="none" w="med" len="med"/>
          </a:ln>
        </p:spPr>
      </p:cxnSp>
      <p:grpSp>
        <p:nvGrpSpPr>
          <p:cNvPr id="26" name="Google Shape;4180;p36"/>
          <p:cNvGrpSpPr/>
          <p:nvPr/>
        </p:nvGrpSpPr>
        <p:grpSpPr>
          <a:xfrm>
            <a:off x="5620014" y="3939676"/>
            <a:ext cx="1044057" cy="80700"/>
            <a:chOff x="4049973" y="1158757"/>
            <a:chExt cx="1044057" cy="80700"/>
          </a:xfrm>
          <a:solidFill>
            <a:schemeClr val="accent2"/>
          </a:solidFill>
        </p:grpSpPr>
        <p:sp>
          <p:nvSpPr>
            <p:cNvPr id="27" name="Google Shape;4181;p36"/>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82;p36"/>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83;p36"/>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84;p36"/>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85;p36"/>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86;p36"/>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87;p36"/>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180;p36"/>
          <p:cNvGrpSpPr/>
          <p:nvPr/>
        </p:nvGrpSpPr>
        <p:grpSpPr>
          <a:xfrm>
            <a:off x="5619604" y="4712008"/>
            <a:ext cx="1044057" cy="80700"/>
            <a:chOff x="4049973" y="1158757"/>
            <a:chExt cx="1044057" cy="80700"/>
          </a:xfrm>
          <a:solidFill>
            <a:schemeClr val="accent2"/>
          </a:solidFill>
        </p:grpSpPr>
        <p:sp>
          <p:nvSpPr>
            <p:cNvPr id="36" name="Google Shape;4181;p36"/>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82;p36"/>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83;p36"/>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184;p36"/>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85;p36"/>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86;p36"/>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87;p36"/>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180;p36"/>
          <p:cNvGrpSpPr/>
          <p:nvPr/>
        </p:nvGrpSpPr>
        <p:grpSpPr>
          <a:xfrm>
            <a:off x="5616952" y="5541941"/>
            <a:ext cx="1044057" cy="80700"/>
            <a:chOff x="4049973" y="1158757"/>
            <a:chExt cx="1044057" cy="80700"/>
          </a:xfrm>
          <a:solidFill>
            <a:schemeClr val="accent2"/>
          </a:solidFill>
        </p:grpSpPr>
        <p:sp>
          <p:nvSpPr>
            <p:cNvPr id="44" name="Google Shape;4181;p36"/>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182;p36"/>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183;p36"/>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184;p36"/>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85;p36"/>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86;p36"/>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87;p36"/>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 name="Google Shape;3896;p32">
            <a:extLst>
              <a:ext uri="{FF2B5EF4-FFF2-40B4-BE49-F238E27FC236}">
                <a16:creationId xmlns:a16="http://schemas.microsoft.com/office/drawing/2014/main" xmlns="" id="{2E50D3E4-21A8-4083-87F5-3C402C30D535}"/>
              </a:ext>
            </a:extLst>
          </p:cNvPr>
          <p:cNvCxnSpPr>
            <a:cxnSpLocks/>
          </p:cNvCxnSpPr>
          <p:nvPr/>
        </p:nvCxnSpPr>
        <p:spPr>
          <a:xfrm rot="10800000">
            <a:off x="1309555" y="4836334"/>
            <a:ext cx="1971523" cy="1286131"/>
          </a:xfrm>
          <a:prstGeom prst="bentConnector3">
            <a:avLst>
              <a:gd name="adj1" fmla="val 50000"/>
            </a:avLst>
          </a:prstGeom>
          <a:noFill/>
          <a:ln w="19050" cap="flat" cmpd="sng">
            <a:solidFill>
              <a:srgbClr val="869FB2"/>
            </a:solidFill>
            <a:prstDash val="solid"/>
            <a:round/>
            <a:headEnd type="none" w="med" len="med"/>
            <a:tailEnd type="none" w="med" len="med"/>
          </a:ln>
        </p:spPr>
      </p:cxnSp>
      <p:sp>
        <p:nvSpPr>
          <p:cNvPr id="52" name="Google Shape;3412;p29">
            <a:extLst>
              <a:ext uri="{FF2B5EF4-FFF2-40B4-BE49-F238E27FC236}">
                <a16:creationId xmlns:a16="http://schemas.microsoft.com/office/drawing/2014/main" xmlns="" id="{37451814-90AF-4582-BD7A-4FE5ECEA0683}"/>
              </a:ext>
            </a:extLst>
          </p:cNvPr>
          <p:cNvSpPr txBox="1"/>
          <p:nvPr/>
        </p:nvSpPr>
        <p:spPr>
          <a:xfrm>
            <a:off x="3119648" y="5669616"/>
            <a:ext cx="1689091"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Cimentaciones</a:t>
            </a:r>
          </a:p>
        </p:txBody>
      </p:sp>
      <p:sp>
        <p:nvSpPr>
          <p:cNvPr id="53" name="Google Shape;3904;p32">
            <a:extLst>
              <a:ext uri="{FF2B5EF4-FFF2-40B4-BE49-F238E27FC236}">
                <a16:creationId xmlns:a16="http://schemas.microsoft.com/office/drawing/2014/main" xmlns="" id="{AAC79F5B-3705-43E2-B52E-2E1A7880749C}"/>
              </a:ext>
            </a:extLst>
          </p:cNvPr>
          <p:cNvSpPr/>
          <p:nvPr/>
        </p:nvSpPr>
        <p:spPr>
          <a:xfrm rot="-5400000">
            <a:off x="1198247" y="4769731"/>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4180;p36">
            <a:extLst>
              <a:ext uri="{FF2B5EF4-FFF2-40B4-BE49-F238E27FC236}">
                <a16:creationId xmlns:a16="http://schemas.microsoft.com/office/drawing/2014/main" xmlns="" id="{6E496FF8-4397-4CD5-9967-9226BE3F8EB4}"/>
              </a:ext>
            </a:extLst>
          </p:cNvPr>
          <p:cNvGrpSpPr/>
          <p:nvPr/>
        </p:nvGrpSpPr>
        <p:grpSpPr>
          <a:xfrm>
            <a:off x="3461927" y="6060859"/>
            <a:ext cx="1044057" cy="80700"/>
            <a:chOff x="4049973" y="1158757"/>
            <a:chExt cx="1044057" cy="80700"/>
          </a:xfrm>
          <a:solidFill>
            <a:schemeClr val="accent2"/>
          </a:solidFill>
        </p:grpSpPr>
        <p:sp>
          <p:nvSpPr>
            <p:cNvPr id="55" name="Google Shape;4181;p36">
              <a:extLst>
                <a:ext uri="{FF2B5EF4-FFF2-40B4-BE49-F238E27FC236}">
                  <a16:creationId xmlns:a16="http://schemas.microsoft.com/office/drawing/2014/main" xmlns="" id="{FE1A936A-7550-4B56-B75E-7B58DEB874E4}"/>
                </a:ext>
              </a:extLst>
            </p:cNvPr>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82;p36">
              <a:extLst>
                <a:ext uri="{FF2B5EF4-FFF2-40B4-BE49-F238E27FC236}">
                  <a16:creationId xmlns:a16="http://schemas.microsoft.com/office/drawing/2014/main" xmlns="" id="{D83843AC-2231-4320-8AD8-7E932614E1D4}"/>
                </a:ext>
              </a:extLst>
            </p:cNvPr>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83;p36">
              <a:extLst>
                <a:ext uri="{FF2B5EF4-FFF2-40B4-BE49-F238E27FC236}">
                  <a16:creationId xmlns:a16="http://schemas.microsoft.com/office/drawing/2014/main" xmlns="" id="{4A6D0F54-3737-4759-B2FB-DFF5CBE3A953}"/>
                </a:ext>
              </a:extLst>
            </p:cNvPr>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84;p36">
              <a:extLst>
                <a:ext uri="{FF2B5EF4-FFF2-40B4-BE49-F238E27FC236}">
                  <a16:creationId xmlns:a16="http://schemas.microsoft.com/office/drawing/2014/main" xmlns="" id="{73BEB5C5-B0C6-4136-8043-ED7E769B4216}"/>
                </a:ext>
              </a:extLst>
            </p:cNvPr>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85;p36">
              <a:extLst>
                <a:ext uri="{FF2B5EF4-FFF2-40B4-BE49-F238E27FC236}">
                  <a16:creationId xmlns:a16="http://schemas.microsoft.com/office/drawing/2014/main" xmlns="" id="{824AE348-3521-453B-8226-5B604508FBAC}"/>
                </a:ext>
              </a:extLst>
            </p:cNvPr>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86;p36">
              <a:extLst>
                <a:ext uri="{FF2B5EF4-FFF2-40B4-BE49-F238E27FC236}">
                  <a16:creationId xmlns:a16="http://schemas.microsoft.com/office/drawing/2014/main" xmlns="" id="{5DEAB2D0-E2CD-4237-AEE8-9EBCEB7BB05A}"/>
                </a:ext>
              </a:extLst>
            </p:cNvPr>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87;p36">
              <a:extLst>
                <a:ext uri="{FF2B5EF4-FFF2-40B4-BE49-F238E27FC236}">
                  <a16:creationId xmlns:a16="http://schemas.microsoft.com/office/drawing/2014/main" xmlns="" id="{492CD9F6-2BEA-4400-8102-656687EAE600}"/>
                </a:ext>
              </a:extLst>
            </p:cNvPr>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4">
            <a:extLst>
              <a:ext uri="{FF2B5EF4-FFF2-40B4-BE49-F238E27FC236}">
                <a16:creationId xmlns:a16="http://schemas.microsoft.com/office/drawing/2014/main" xmlns="" id="{C1FE8570-448A-49E6-AFBB-6D2C16259C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ángulo 61">
            <a:extLst>
              <a:ext uri="{FF2B5EF4-FFF2-40B4-BE49-F238E27FC236}">
                <a16:creationId xmlns:a16="http://schemas.microsoft.com/office/drawing/2014/main" xmlns="" id="{5EDD1EF0-FC78-4A1B-ABD5-694822807CDA}"/>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05</a:t>
            </a:r>
            <a:endParaRPr lang="en-US" b="1" u="sng"/>
          </a:p>
        </p:txBody>
      </p:sp>
    </p:spTree>
    <p:extLst>
      <p:ext uri="{BB962C8B-B14F-4D97-AF65-F5344CB8AC3E}">
        <p14:creationId xmlns:p14="http://schemas.microsoft.com/office/powerpoint/2010/main" val="525063176"/>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388658" y="793048"/>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Diseño de muros</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251520" y="1171344"/>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Regular Primer Piso</a:t>
            </a:r>
            <a:endParaRPr lang="en-US" b="1"/>
          </a:p>
        </p:txBody>
      </p:sp>
      <p:pic>
        <p:nvPicPr>
          <p:cNvPr id="5" name="Imagen 4">
            <a:extLst>
              <a:ext uri="{FF2B5EF4-FFF2-40B4-BE49-F238E27FC236}">
                <a16:creationId xmlns:a16="http://schemas.microsoft.com/office/drawing/2014/main" xmlns="" id="{8C1A0F1C-EAB2-492A-81AB-C4A79858EF7D}"/>
              </a:ext>
            </a:extLst>
          </p:cNvPr>
          <p:cNvPicPr>
            <a:picLocks noChangeAspect="1"/>
          </p:cNvPicPr>
          <p:nvPr/>
        </p:nvPicPr>
        <p:blipFill>
          <a:blip r:embed="rId3"/>
          <a:stretch>
            <a:fillRect/>
          </a:stretch>
        </p:blipFill>
        <p:spPr>
          <a:xfrm>
            <a:off x="251520" y="1960872"/>
            <a:ext cx="7386221" cy="3068294"/>
          </a:xfrm>
          <a:prstGeom prst="rect">
            <a:avLst/>
          </a:prstGeom>
        </p:spPr>
      </p:pic>
      <p:pic>
        <p:nvPicPr>
          <p:cNvPr id="9" name="Imagen 8">
            <a:extLst>
              <a:ext uri="{FF2B5EF4-FFF2-40B4-BE49-F238E27FC236}">
                <a16:creationId xmlns:a16="http://schemas.microsoft.com/office/drawing/2014/main" xmlns="" id="{3F56897A-1E67-409A-8723-EC18A2892ED4}"/>
              </a:ext>
            </a:extLst>
          </p:cNvPr>
          <p:cNvPicPr>
            <a:picLocks noChangeAspect="1"/>
          </p:cNvPicPr>
          <p:nvPr/>
        </p:nvPicPr>
        <p:blipFill>
          <a:blip r:embed="rId4"/>
          <a:stretch>
            <a:fillRect/>
          </a:stretch>
        </p:blipFill>
        <p:spPr>
          <a:xfrm>
            <a:off x="6022975" y="3685712"/>
            <a:ext cx="1419225" cy="1066800"/>
          </a:xfrm>
          <a:prstGeom prst="rect">
            <a:avLst/>
          </a:prstGeom>
        </p:spPr>
      </p:pic>
      <p:sp>
        <p:nvSpPr>
          <p:cNvPr id="11" name="Rectángulo 10">
            <a:extLst>
              <a:ext uri="{FF2B5EF4-FFF2-40B4-BE49-F238E27FC236}">
                <a16:creationId xmlns:a16="http://schemas.microsoft.com/office/drawing/2014/main" xmlns="" id="{F83228E1-5F9D-4744-AEFE-9C8199C4B447}"/>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50</a:t>
            </a:r>
            <a:endParaRPr lang="en-US" b="1" u="sng"/>
          </a:p>
        </p:txBody>
      </p:sp>
    </p:spTree>
    <p:extLst>
      <p:ext uri="{BB962C8B-B14F-4D97-AF65-F5344CB8AC3E}">
        <p14:creationId xmlns:p14="http://schemas.microsoft.com/office/powerpoint/2010/main" val="851000143"/>
      </p:ext>
    </p:extLst>
  </p:cSld>
  <p:clrMapOvr>
    <a:masterClrMapping/>
  </p:clrMapOvr>
  <p:transition spd="med">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179512" y="764704"/>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Disposición de muros</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323528" y="1124273"/>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Irregular</a:t>
            </a:r>
            <a:endParaRPr lang="en-US" b="1"/>
          </a:p>
        </p:txBody>
      </p:sp>
      <p:pic>
        <p:nvPicPr>
          <p:cNvPr id="5" name="Imagen 4">
            <a:extLst>
              <a:ext uri="{FF2B5EF4-FFF2-40B4-BE49-F238E27FC236}">
                <a16:creationId xmlns:a16="http://schemas.microsoft.com/office/drawing/2014/main" xmlns="" id="{310D7824-C3A8-4755-AD10-F78DCBDAECEC}"/>
              </a:ext>
            </a:extLst>
          </p:cNvPr>
          <p:cNvPicPr>
            <a:picLocks noChangeAspect="1"/>
          </p:cNvPicPr>
          <p:nvPr/>
        </p:nvPicPr>
        <p:blipFill>
          <a:blip r:embed="rId3"/>
          <a:stretch>
            <a:fillRect/>
          </a:stretch>
        </p:blipFill>
        <p:spPr>
          <a:xfrm>
            <a:off x="2003183" y="1683343"/>
            <a:ext cx="5135128" cy="4266607"/>
          </a:xfrm>
          <a:prstGeom prst="rect">
            <a:avLst/>
          </a:prstGeom>
        </p:spPr>
      </p:pic>
      <p:sp>
        <p:nvSpPr>
          <p:cNvPr id="8" name="Rectángulo 7">
            <a:extLst>
              <a:ext uri="{FF2B5EF4-FFF2-40B4-BE49-F238E27FC236}">
                <a16:creationId xmlns:a16="http://schemas.microsoft.com/office/drawing/2014/main" xmlns="" id="{162B4F77-8642-4E3D-999D-2DD6FF0C574A}"/>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51</a:t>
            </a:r>
            <a:endParaRPr lang="en-US" b="1" u="sng"/>
          </a:p>
        </p:txBody>
      </p:sp>
    </p:spTree>
    <p:extLst>
      <p:ext uri="{BB962C8B-B14F-4D97-AF65-F5344CB8AC3E}">
        <p14:creationId xmlns:p14="http://schemas.microsoft.com/office/powerpoint/2010/main" val="3923874250"/>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353148" y="802125"/>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Diseño de muros</a:t>
            </a:r>
            <a:endParaRPr lang="en-US" b="1"/>
          </a:p>
        </p:txBody>
      </p:sp>
      <p:sp>
        <p:nvSpPr>
          <p:cNvPr id="8" name="Rectángulo 7">
            <a:extLst>
              <a:ext uri="{FF2B5EF4-FFF2-40B4-BE49-F238E27FC236}">
                <a16:creationId xmlns:a16="http://schemas.microsoft.com/office/drawing/2014/main" xmlns="" id="{8D356BC3-50F9-4D37-A28C-E964A71F1F2E}"/>
              </a:ext>
            </a:extLst>
          </p:cNvPr>
          <p:cNvSpPr/>
          <p:nvPr/>
        </p:nvSpPr>
        <p:spPr>
          <a:xfrm>
            <a:off x="323528" y="1124273"/>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Irregular</a:t>
            </a:r>
            <a:endParaRPr lang="en-US" b="1"/>
          </a:p>
        </p:txBody>
      </p:sp>
      <p:pic>
        <p:nvPicPr>
          <p:cNvPr id="6" name="Imagen 5">
            <a:extLst>
              <a:ext uri="{FF2B5EF4-FFF2-40B4-BE49-F238E27FC236}">
                <a16:creationId xmlns:a16="http://schemas.microsoft.com/office/drawing/2014/main" xmlns="" id="{ACCD5183-3523-4FEC-BD94-19C20BC0AC35}"/>
              </a:ext>
            </a:extLst>
          </p:cNvPr>
          <p:cNvPicPr>
            <a:picLocks noChangeAspect="1"/>
          </p:cNvPicPr>
          <p:nvPr/>
        </p:nvPicPr>
        <p:blipFill>
          <a:blip r:embed="rId3"/>
          <a:stretch>
            <a:fillRect/>
          </a:stretch>
        </p:blipFill>
        <p:spPr>
          <a:xfrm>
            <a:off x="2068016" y="1773068"/>
            <a:ext cx="5007968" cy="4176882"/>
          </a:xfrm>
          <a:prstGeom prst="rect">
            <a:avLst/>
          </a:prstGeom>
        </p:spPr>
      </p:pic>
      <p:sp>
        <p:nvSpPr>
          <p:cNvPr id="9" name="Rectángulo 8">
            <a:extLst>
              <a:ext uri="{FF2B5EF4-FFF2-40B4-BE49-F238E27FC236}">
                <a16:creationId xmlns:a16="http://schemas.microsoft.com/office/drawing/2014/main" xmlns="" id="{8E2A1247-063D-4727-9316-E347810495A7}"/>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52</a:t>
            </a:r>
            <a:endParaRPr lang="en-US" b="1" u="sng"/>
          </a:p>
        </p:txBody>
      </p:sp>
    </p:spTree>
    <p:extLst>
      <p:ext uri="{BB962C8B-B14F-4D97-AF65-F5344CB8AC3E}">
        <p14:creationId xmlns:p14="http://schemas.microsoft.com/office/powerpoint/2010/main" val="941622071"/>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353148" y="802125"/>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Diseño de muros</a:t>
            </a:r>
            <a:endParaRPr lang="en-US" b="1"/>
          </a:p>
        </p:txBody>
      </p:sp>
      <p:sp>
        <p:nvSpPr>
          <p:cNvPr id="8" name="Rectángulo 7">
            <a:extLst>
              <a:ext uri="{FF2B5EF4-FFF2-40B4-BE49-F238E27FC236}">
                <a16:creationId xmlns:a16="http://schemas.microsoft.com/office/drawing/2014/main" xmlns="" id="{8D356BC3-50F9-4D37-A28C-E964A71F1F2E}"/>
              </a:ext>
            </a:extLst>
          </p:cNvPr>
          <p:cNvSpPr/>
          <p:nvPr/>
        </p:nvSpPr>
        <p:spPr>
          <a:xfrm>
            <a:off x="323528" y="1124273"/>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Irregular</a:t>
            </a:r>
            <a:endParaRPr lang="en-US" b="1"/>
          </a:p>
        </p:txBody>
      </p:sp>
      <p:pic>
        <p:nvPicPr>
          <p:cNvPr id="5" name="Imagen 4">
            <a:extLst>
              <a:ext uri="{FF2B5EF4-FFF2-40B4-BE49-F238E27FC236}">
                <a16:creationId xmlns:a16="http://schemas.microsoft.com/office/drawing/2014/main" xmlns="" id="{3E13DA9B-18B1-4994-AD46-467749873612}"/>
              </a:ext>
            </a:extLst>
          </p:cNvPr>
          <p:cNvPicPr>
            <a:picLocks noChangeAspect="1"/>
          </p:cNvPicPr>
          <p:nvPr/>
        </p:nvPicPr>
        <p:blipFill>
          <a:blip r:embed="rId3"/>
          <a:stretch>
            <a:fillRect/>
          </a:stretch>
        </p:blipFill>
        <p:spPr>
          <a:xfrm>
            <a:off x="323528" y="1700808"/>
            <a:ext cx="3897045" cy="4143499"/>
          </a:xfrm>
          <a:prstGeom prst="rect">
            <a:avLst/>
          </a:prstGeom>
        </p:spPr>
      </p:pic>
      <p:pic>
        <p:nvPicPr>
          <p:cNvPr id="12" name="Imagen 11">
            <a:extLst>
              <a:ext uri="{FF2B5EF4-FFF2-40B4-BE49-F238E27FC236}">
                <a16:creationId xmlns:a16="http://schemas.microsoft.com/office/drawing/2014/main" xmlns="" id="{A9887CDA-9279-44D1-A0C0-CF7EBC5C0BB9}"/>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r="42125"/>
          <a:stretch/>
        </p:blipFill>
        <p:spPr>
          <a:xfrm>
            <a:off x="5362064" y="1700808"/>
            <a:ext cx="2885854" cy="2134788"/>
          </a:xfrm>
          <a:prstGeom prst="rect">
            <a:avLst/>
          </a:prstGeom>
        </p:spPr>
      </p:pic>
      <p:pic>
        <p:nvPicPr>
          <p:cNvPr id="10" name="Imagen 9">
            <a:extLst>
              <a:ext uri="{FF2B5EF4-FFF2-40B4-BE49-F238E27FC236}">
                <a16:creationId xmlns:a16="http://schemas.microsoft.com/office/drawing/2014/main" xmlns="" id="{C4F610ED-59C4-4F59-A5D3-68F458EDFA5B}"/>
              </a:ext>
            </a:extLst>
          </p:cNvPr>
          <p:cNvPicPr>
            <a:picLocks noChangeAspect="1"/>
          </p:cNvPicPr>
          <p:nvPr/>
        </p:nvPicPr>
        <p:blipFill>
          <a:blip r:embed="rId6"/>
          <a:stretch>
            <a:fillRect/>
          </a:stretch>
        </p:blipFill>
        <p:spPr>
          <a:xfrm>
            <a:off x="1443601" y="3141943"/>
            <a:ext cx="1279649" cy="574113"/>
          </a:xfrm>
          <a:prstGeom prst="rect">
            <a:avLst/>
          </a:prstGeom>
        </p:spPr>
      </p:pic>
      <p:pic>
        <p:nvPicPr>
          <p:cNvPr id="14" name="Imagen 13">
            <a:extLst>
              <a:ext uri="{FF2B5EF4-FFF2-40B4-BE49-F238E27FC236}">
                <a16:creationId xmlns:a16="http://schemas.microsoft.com/office/drawing/2014/main" xmlns="" id="{8AA3CA1D-C6B4-41D1-BA6D-A74109EAE659}"/>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Lst>
          </a:blip>
          <a:srcRect l="58406"/>
          <a:stretch/>
        </p:blipFill>
        <p:spPr>
          <a:xfrm>
            <a:off x="5940152" y="4005382"/>
            <a:ext cx="1889222" cy="1944568"/>
          </a:xfrm>
          <a:prstGeom prst="rect">
            <a:avLst/>
          </a:prstGeom>
        </p:spPr>
      </p:pic>
      <p:sp>
        <p:nvSpPr>
          <p:cNvPr id="11" name="Rectángulo 10">
            <a:extLst>
              <a:ext uri="{FF2B5EF4-FFF2-40B4-BE49-F238E27FC236}">
                <a16:creationId xmlns:a16="http://schemas.microsoft.com/office/drawing/2014/main" xmlns="" id="{84BB220B-AFC9-41C6-8143-968635930F00}"/>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53</a:t>
            </a:r>
            <a:endParaRPr lang="en-US" b="1" u="sng"/>
          </a:p>
        </p:txBody>
      </p:sp>
    </p:spTree>
    <p:extLst>
      <p:ext uri="{BB962C8B-B14F-4D97-AF65-F5344CB8AC3E}">
        <p14:creationId xmlns:p14="http://schemas.microsoft.com/office/powerpoint/2010/main" val="4185256694"/>
      </p:ext>
    </p:extLst>
  </p:cSld>
  <p:clrMapOvr>
    <a:masterClrMapping/>
  </p:clrMapOvr>
  <p:transition spd="med">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388658" y="793048"/>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Diseño de muros</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611560" y="1219130"/>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Regular Primer Piso</a:t>
            </a:r>
            <a:endParaRPr lang="en-US" b="1"/>
          </a:p>
        </p:txBody>
      </p:sp>
      <p:pic>
        <p:nvPicPr>
          <p:cNvPr id="24" name="Imagen 23">
            <a:extLst>
              <a:ext uri="{FF2B5EF4-FFF2-40B4-BE49-F238E27FC236}">
                <a16:creationId xmlns:a16="http://schemas.microsoft.com/office/drawing/2014/main" xmlns="" id="{4E296A79-A38D-4E83-9FCE-66DA64413D51}"/>
              </a:ext>
            </a:extLst>
          </p:cNvPr>
          <p:cNvPicPr>
            <a:picLocks noChangeAspect="1"/>
          </p:cNvPicPr>
          <p:nvPr/>
        </p:nvPicPr>
        <p:blipFill rotWithShape="1">
          <a:blip r:embed="rId3"/>
          <a:srcRect l="1" t="1" r="9564" b="73562"/>
          <a:stretch/>
        </p:blipFill>
        <p:spPr>
          <a:xfrm>
            <a:off x="2091175" y="1784005"/>
            <a:ext cx="4961650" cy="1522162"/>
          </a:xfrm>
          <a:prstGeom prst="rect">
            <a:avLst/>
          </a:prstGeom>
        </p:spPr>
      </p:pic>
      <p:pic>
        <p:nvPicPr>
          <p:cNvPr id="11" name="Imagen 10">
            <a:extLst>
              <a:ext uri="{FF2B5EF4-FFF2-40B4-BE49-F238E27FC236}">
                <a16:creationId xmlns:a16="http://schemas.microsoft.com/office/drawing/2014/main" xmlns="" id="{353B362E-13E3-4170-8540-3E869B971CB9}"/>
              </a:ext>
            </a:extLst>
          </p:cNvPr>
          <p:cNvPicPr>
            <a:picLocks noChangeAspect="1"/>
          </p:cNvPicPr>
          <p:nvPr/>
        </p:nvPicPr>
        <p:blipFill rotWithShape="1">
          <a:blip r:embed="rId4"/>
          <a:srcRect l="1" r="376" b="84483"/>
          <a:stretch/>
        </p:blipFill>
        <p:spPr>
          <a:xfrm>
            <a:off x="1871700" y="4187578"/>
            <a:ext cx="5400600" cy="1013883"/>
          </a:xfrm>
          <a:prstGeom prst="rect">
            <a:avLst/>
          </a:prstGeom>
        </p:spPr>
      </p:pic>
      <p:pic>
        <p:nvPicPr>
          <p:cNvPr id="20" name="Imagen 19">
            <a:extLst>
              <a:ext uri="{FF2B5EF4-FFF2-40B4-BE49-F238E27FC236}">
                <a16:creationId xmlns:a16="http://schemas.microsoft.com/office/drawing/2014/main" xmlns="" id="{CAFED2D8-4691-4C2C-9195-B8C91463AEC3}"/>
              </a:ext>
            </a:extLst>
          </p:cNvPr>
          <p:cNvPicPr>
            <a:picLocks noChangeAspect="1"/>
          </p:cNvPicPr>
          <p:nvPr/>
        </p:nvPicPr>
        <p:blipFill rotWithShape="1">
          <a:blip r:embed="rId5"/>
          <a:srcRect l="77094" b="30797"/>
          <a:stretch/>
        </p:blipFill>
        <p:spPr>
          <a:xfrm>
            <a:off x="5796135" y="3328088"/>
            <a:ext cx="1256689" cy="780449"/>
          </a:xfrm>
          <a:prstGeom prst="rect">
            <a:avLst/>
          </a:prstGeom>
        </p:spPr>
      </p:pic>
      <p:pic>
        <p:nvPicPr>
          <p:cNvPr id="22" name="Imagen 21">
            <a:extLst>
              <a:ext uri="{FF2B5EF4-FFF2-40B4-BE49-F238E27FC236}">
                <a16:creationId xmlns:a16="http://schemas.microsoft.com/office/drawing/2014/main" xmlns="" id="{C7E7B0CE-F693-48D5-BD54-B9DA8B021859}"/>
              </a:ext>
            </a:extLst>
          </p:cNvPr>
          <p:cNvPicPr>
            <a:picLocks noChangeAspect="1"/>
          </p:cNvPicPr>
          <p:nvPr/>
        </p:nvPicPr>
        <p:blipFill rotWithShape="1">
          <a:blip r:embed="rId6"/>
          <a:srcRect l="47779" r="26256"/>
          <a:stretch/>
        </p:blipFill>
        <p:spPr>
          <a:xfrm>
            <a:off x="4359058" y="3339071"/>
            <a:ext cx="1424551" cy="1127760"/>
          </a:xfrm>
          <a:prstGeom prst="rect">
            <a:avLst/>
          </a:prstGeom>
        </p:spPr>
      </p:pic>
      <p:pic>
        <p:nvPicPr>
          <p:cNvPr id="25" name="Imagen 24">
            <a:extLst>
              <a:ext uri="{FF2B5EF4-FFF2-40B4-BE49-F238E27FC236}">
                <a16:creationId xmlns:a16="http://schemas.microsoft.com/office/drawing/2014/main" xmlns="" id="{21793295-638D-47A1-AE72-6E36E8D26EF9}"/>
              </a:ext>
            </a:extLst>
          </p:cNvPr>
          <p:cNvPicPr>
            <a:picLocks noChangeAspect="1"/>
          </p:cNvPicPr>
          <p:nvPr/>
        </p:nvPicPr>
        <p:blipFill rotWithShape="1">
          <a:blip r:embed="rId7"/>
          <a:srcRect l="24415" r="56926" b="40279"/>
          <a:stretch/>
        </p:blipFill>
        <p:spPr>
          <a:xfrm>
            <a:off x="3335338" y="3342697"/>
            <a:ext cx="1023720" cy="673507"/>
          </a:xfrm>
          <a:prstGeom prst="rect">
            <a:avLst/>
          </a:prstGeom>
        </p:spPr>
      </p:pic>
      <p:pic>
        <p:nvPicPr>
          <p:cNvPr id="27" name="Imagen 26">
            <a:extLst>
              <a:ext uri="{FF2B5EF4-FFF2-40B4-BE49-F238E27FC236}">
                <a16:creationId xmlns:a16="http://schemas.microsoft.com/office/drawing/2014/main" xmlns="" id="{F6E1608F-C640-49D1-9E55-7955A94ACECD}"/>
              </a:ext>
            </a:extLst>
          </p:cNvPr>
          <p:cNvPicPr>
            <a:picLocks noChangeAspect="1"/>
          </p:cNvPicPr>
          <p:nvPr/>
        </p:nvPicPr>
        <p:blipFill rotWithShape="1">
          <a:blip r:embed="rId8"/>
          <a:srcRect r="79701" b="33237"/>
          <a:stretch/>
        </p:blipFill>
        <p:spPr>
          <a:xfrm>
            <a:off x="2078649" y="3355614"/>
            <a:ext cx="1113665" cy="752923"/>
          </a:xfrm>
          <a:prstGeom prst="rect">
            <a:avLst/>
          </a:prstGeom>
        </p:spPr>
      </p:pic>
      <p:pic>
        <p:nvPicPr>
          <p:cNvPr id="29" name="Imagen 28">
            <a:extLst>
              <a:ext uri="{FF2B5EF4-FFF2-40B4-BE49-F238E27FC236}">
                <a16:creationId xmlns:a16="http://schemas.microsoft.com/office/drawing/2014/main" xmlns="" id="{083323BA-403B-4D3A-BA7C-ADE834CB564B}"/>
              </a:ext>
            </a:extLst>
          </p:cNvPr>
          <p:cNvPicPr>
            <a:picLocks noChangeAspect="1"/>
          </p:cNvPicPr>
          <p:nvPr/>
        </p:nvPicPr>
        <p:blipFill rotWithShape="1">
          <a:blip r:embed="rId9"/>
          <a:srcRect l="44756" b="59851"/>
          <a:stretch/>
        </p:blipFill>
        <p:spPr>
          <a:xfrm>
            <a:off x="4288920" y="5248566"/>
            <a:ext cx="3030930" cy="325516"/>
          </a:xfrm>
          <a:prstGeom prst="rect">
            <a:avLst/>
          </a:prstGeom>
        </p:spPr>
      </p:pic>
      <p:pic>
        <p:nvPicPr>
          <p:cNvPr id="31" name="Imagen 30">
            <a:extLst>
              <a:ext uri="{FF2B5EF4-FFF2-40B4-BE49-F238E27FC236}">
                <a16:creationId xmlns:a16="http://schemas.microsoft.com/office/drawing/2014/main" xmlns="" id="{A2251EB8-8C21-4F8A-ABF8-8C1B09F157CD}"/>
              </a:ext>
            </a:extLst>
          </p:cNvPr>
          <p:cNvPicPr>
            <a:picLocks noChangeAspect="1"/>
          </p:cNvPicPr>
          <p:nvPr/>
        </p:nvPicPr>
        <p:blipFill rotWithShape="1">
          <a:blip r:embed="rId10"/>
          <a:srcRect r="58386" b="29235"/>
          <a:stretch/>
        </p:blipFill>
        <p:spPr>
          <a:xfrm>
            <a:off x="1859174" y="5268825"/>
            <a:ext cx="2283121" cy="573741"/>
          </a:xfrm>
          <a:prstGeom prst="rect">
            <a:avLst/>
          </a:prstGeom>
        </p:spPr>
      </p:pic>
      <p:sp>
        <p:nvSpPr>
          <p:cNvPr id="33" name="Rectángulo 32">
            <a:extLst>
              <a:ext uri="{FF2B5EF4-FFF2-40B4-BE49-F238E27FC236}">
                <a16:creationId xmlns:a16="http://schemas.microsoft.com/office/drawing/2014/main" xmlns="" id="{9FDC5F27-15AC-4857-9CB1-0F69B0DA085B}"/>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54</a:t>
            </a:r>
            <a:endParaRPr lang="en-US" b="1" u="sng"/>
          </a:p>
        </p:txBody>
      </p:sp>
    </p:spTree>
    <p:extLst>
      <p:ext uri="{BB962C8B-B14F-4D97-AF65-F5344CB8AC3E}">
        <p14:creationId xmlns:p14="http://schemas.microsoft.com/office/powerpoint/2010/main" val="2335576138"/>
      </p:ext>
    </p:extLst>
  </p:cSld>
  <p:clrMapOvr>
    <a:masterClrMapping/>
  </p:clrMapOvr>
  <p:transition spd="med">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388658" y="793048"/>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2</a:t>
            </a:r>
            <a:r>
              <a:rPr lang="x-none" b="1"/>
              <a:t>. </a:t>
            </a:r>
            <a:r>
              <a:rPr lang="es-419" b="1"/>
              <a:t>Diseño de muros</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251520" y="1171344"/>
            <a:ext cx="568764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Irregular Primer y Segundo Piso</a:t>
            </a:r>
            <a:endParaRPr lang="en-US" b="1"/>
          </a:p>
        </p:txBody>
      </p:sp>
      <p:pic>
        <p:nvPicPr>
          <p:cNvPr id="5" name="Imagen 4">
            <a:extLst>
              <a:ext uri="{FF2B5EF4-FFF2-40B4-BE49-F238E27FC236}">
                <a16:creationId xmlns:a16="http://schemas.microsoft.com/office/drawing/2014/main" xmlns="" id="{4E94033B-2DC7-4252-ACAA-360C7332A167}"/>
              </a:ext>
            </a:extLst>
          </p:cNvPr>
          <p:cNvPicPr>
            <a:picLocks noChangeAspect="1"/>
          </p:cNvPicPr>
          <p:nvPr/>
        </p:nvPicPr>
        <p:blipFill rotWithShape="1">
          <a:blip r:embed="rId3"/>
          <a:srcRect l="1" r="1341" b="68215"/>
          <a:stretch/>
        </p:blipFill>
        <p:spPr>
          <a:xfrm>
            <a:off x="1728179" y="1866686"/>
            <a:ext cx="5687642" cy="1466951"/>
          </a:xfrm>
          <a:prstGeom prst="rect">
            <a:avLst/>
          </a:prstGeom>
        </p:spPr>
      </p:pic>
      <p:pic>
        <p:nvPicPr>
          <p:cNvPr id="9" name="Imagen 8">
            <a:extLst>
              <a:ext uri="{FF2B5EF4-FFF2-40B4-BE49-F238E27FC236}">
                <a16:creationId xmlns:a16="http://schemas.microsoft.com/office/drawing/2014/main" xmlns="" id="{034A9881-0C94-4644-A220-B4C4882C17E4}"/>
              </a:ext>
            </a:extLst>
          </p:cNvPr>
          <p:cNvPicPr>
            <a:picLocks noChangeAspect="1"/>
          </p:cNvPicPr>
          <p:nvPr/>
        </p:nvPicPr>
        <p:blipFill rotWithShape="1">
          <a:blip r:embed="rId4"/>
          <a:srcRect r="2633" b="57937"/>
          <a:stretch/>
        </p:blipFill>
        <p:spPr>
          <a:xfrm>
            <a:off x="1781937" y="3681785"/>
            <a:ext cx="5580125" cy="2004871"/>
          </a:xfrm>
          <a:prstGeom prst="rect">
            <a:avLst/>
          </a:prstGeom>
        </p:spPr>
      </p:pic>
      <p:sp>
        <p:nvSpPr>
          <p:cNvPr id="11" name="Rectángulo 10">
            <a:extLst>
              <a:ext uri="{FF2B5EF4-FFF2-40B4-BE49-F238E27FC236}">
                <a16:creationId xmlns:a16="http://schemas.microsoft.com/office/drawing/2014/main" xmlns="" id="{1A1C6CDD-78C7-4663-86F1-6B496A5088D6}"/>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55</a:t>
            </a:r>
            <a:endParaRPr lang="en-US" b="1" u="sng"/>
          </a:p>
        </p:txBody>
      </p:sp>
    </p:spTree>
    <p:extLst>
      <p:ext uri="{BB962C8B-B14F-4D97-AF65-F5344CB8AC3E}">
        <p14:creationId xmlns:p14="http://schemas.microsoft.com/office/powerpoint/2010/main" val="2903589777"/>
      </p:ext>
    </p:extLst>
  </p:cSld>
  <p:clrMapOvr>
    <a:masterClrMapping/>
  </p:clrMapOvr>
  <p:transition spd="med">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2027A130-687A-4A4F-A7F6-3A2C42B9E212}"/>
              </a:ext>
            </a:extLst>
          </p:cNvPr>
          <p:cNvPicPr>
            <a:picLocks noChangeAspect="1"/>
          </p:cNvPicPr>
          <p:nvPr/>
        </p:nvPicPr>
        <p:blipFill>
          <a:blip r:embed="rId2"/>
          <a:stretch>
            <a:fillRect/>
          </a:stretch>
        </p:blipFill>
        <p:spPr>
          <a:xfrm>
            <a:off x="1403648" y="2406588"/>
            <a:ext cx="6228184" cy="3770971"/>
          </a:xfrm>
          <a:prstGeom prst="rect">
            <a:avLst/>
          </a:prstGeom>
        </p:spPr>
      </p:pic>
      <p:pic>
        <p:nvPicPr>
          <p:cNvPr id="40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180528" y="793048"/>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3</a:t>
            </a:r>
            <a:r>
              <a:rPr lang="x-none" b="1"/>
              <a:t>. </a:t>
            </a:r>
            <a:r>
              <a:rPr lang="es-419" b="1"/>
              <a:t>Diseño de cimentación</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251520" y="1171344"/>
            <a:ext cx="266429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Regular</a:t>
            </a:r>
            <a:endParaRPr lang="en-US" b="1"/>
          </a:p>
        </p:txBody>
      </p:sp>
      <p:sp>
        <p:nvSpPr>
          <p:cNvPr id="12" name="CuadroTexto 11">
            <a:extLst>
              <a:ext uri="{FF2B5EF4-FFF2-40B4-BE49-F238E27FC236}">
                <a16:creationId xmlns:a16="http://schemas.microsoft.com/office/drawing/2014/main" xmlns="" id="{9E291DCF-8973-4534-9E76-5A7DB54F49FF}"/>
              </a:ext>
            </a:extLst>
          </p:cNvPr>
          <p:cNvSpPr txBox="1"/>
          <p:nvPr/>
        </p:nvSpPr>
        <p:spPr>
          <a:xfrm>
            <a:off x="899592" y="1700808"/>
            <a:ext cx="7416824" cy="584775"/>
          </a:xfrm>
          <a:prstGeom prst="rect">
            <a:avLst/>
          </a:prstGeom>
          <a:noFill/>
        </p:spPr>
        <p:txBody>
          <a:bodyPr wrap="square" lIns="91440" tIns="45720" rIns="91440" bIns="45720" rtlCol="0" anchor="t">
            <a:spAutoFit/>
          </a:bodyPr>
          <a:lstStyle/>
          <a:p>
            <a:r>
              <a:rPr lang="es-ES" sz="1600">
                <a:latin typeface="Arial"/>
                <a:cs typeface="Calibri"/>
              </a:rPr>
              <a:t>Para el diseño de cimentación se optó por una cimentación corrida, dadas las condiciones de cargas transmitidas desde los muros.</a:t>
            </a:r>
          </a:p>
        </p:txBody>
      </p:sp>
      <p:sp>
        <p:nvSpPr>
          <p:cNvPr id="11" name="Rectángulo 10">
            <a:extLst>
              <a:ext uri="{FF2B5EF4-FFF2-40B4-BE49-F238E27FC236}">
                <a16:creationId xmlns:a16="http://schemas.microsoft.com/office/drawing/2014/main" xmlns="" id="{CB8F052C-BEBC-4D55-A091-B3022911DDFA}"/>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56</a:t>
            </a:r>
            <a:endParaRPr lang="en-US" b="1" u="sng"/>
          </a:p>
        </p:txBody>
      </p:sp>
    </p:spTree>
    <p:extLst>
      <p:ext uri="{BB962C8B-B14F-4D97-AF65-F5344CB8AC3E}">
        <p14:creationId xmlns:p14="http://schemas.microsoft.com/office/powerpoint/2010/main" val="1744923762"/>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C85D742-35C5-469B-979E-F96F7EA7DE8B}"/>
              </a:ext>
            </a:extLst>
          </p:cNvPr>
          <p:cNvPicPr>
            <a:picLocks noChangeAspect="1"/>
          </p:cNvPicPr>
          <p:nvPr/>
        </p:nvPicPr>
        <p:blipFill>
          <a:blip r:embed="rId2"/>
          <a:stretch>
            <a:fillRect/>
          </a:stretch>
        </p:blipFill>
        <p:spPr>
          <a:xfrm>
            <a:off x="2052514" y="2308868"/>
            <a:ext cx="5038972" cy="3933510"/>
          </a:xfrm>
          <a:prstGeom prst="rect">
            <a:avLst/>
          </a:prstGeom>
        </p:spPr>
      </p:pic>
      <p:pic>
        <p:nvPicPr>
          <p:cNvPr id="40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180528" y="793048"/>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3</a:t>
            </a:r>
            <a:r>
              <a:rPr lang="x-none" b="1"/>
              <a:t>. </a:t>
            </a:r>
            <a:r>
              <a:rPr lang="es-419" b="1"/>
              <a:t>Diseño de cimentación</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251520" y="1171344"/>
            <a:ext cx="280831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Irregular</a:t>
            </a:r>
            <a:endParaRPr lang="en-US" b="1"/>
          </a:p>
        </p:txBody>
      </p:sp>
      <p:sp>
        <p:nvSpPr>
          <p:cNvPr id="12" name="CuadroTexto 11">
            <a:extLst>
              <a:ext uri="{FF2B5EF4-FFF2-40B4-BE49-F238E27FC236}">
                <a16:creationId xmlns:a16="http://schemas.microsoft.com/office/drawing/2014/main" xmlns="" id="{9E291DCF-8973-4534-9E76-5A7DB54F49FF}"/>
              </a:ext>
            </a:extLst>
          </p:cNvPr>
          <p:cNvSpPr txBox="1"/>
          <p:nvPr/>
        </p:nvSpPr>
        <p:spPr>
          <a:xfrm>
            <a:off x="899592" y="1700808"/>
            <a:ext cx="7416824" cy="584775"/>
          </a:xfrm>
          <a:prstGeom prst="rect">
            <a:avLst/>
          </a:prstGeom>
          <a:noFill/>
        </p:spPr>
        <p:txBody>
          <a:bodyPr wrap="square" lIns="91440" tIns="45720" rIns="91440" bIns="45720" rtlCol="0" anchor="t">
            <a:spAutoFit/>
          </a:bodyPr>
          <a:lstStyle/>
          <a:p>
            <a:r>
              <a:rPr lang="es-ES" sz="1600">
                <a:latin typeface="Arial"/>
                <a:cs typeface="Calibri"/>
              </a:rPr>
              <a:t>Para el diseño de cimentación se optó por una cimentación corrida, dadas las condiciones de cargas transmitidas desde los muros.</a:t>
            </a:r>
          </a:p>
        </p:txBody>
      </p:sp>
      <p:sp>
        <p:nvSpPr>
          <p:cNvPr id="9" name="Rectángulo 8">
            <a:extLst>
              <a:ext uri="{FF2B5EF4-FFF2-40B4-BE49-F238E27FC236}">
                <a16:creationId xmlns:a16="http://schemas.microsoft.com/office/drawing/2014/main" xmlns="" id="{922B3AB4-5926-462F-BB9D-996400E51F8B}"/>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57</a:t>
            </a:r>
            <a:endParaRPr lang="en-US" b="1" u="sng"/>
          </a:p>
        </p:txBody>
      </p:sp>
    </p:spTree>
    <p:extLst>
      <p:ext uri="{BB962C8B-B14F-4D97-AF65-F5344CB8AC3E}">
        <p14:creationId xmlns:p14="http://schemas.microsoft.com/office/powerpoint/2010/main" val="4092151031"/>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5DBB96B-34A4-4580-BC5D-4760C66FA256}"/>
              </a:ext>
            </a:extLst>
          </p:cNvPr>
          <p:cNvPicPr>
            <a:picLocks noChangeAspect="1"/>
          </p:cNvPicPr>
          <p:nvPr/>
        </p:nvPicPr>
        <p:blipFill>
          <a:blip r:embed="rId2"/>
          <a:stretch>
            <a:fillRect/>
          </a:stretch>
        </p:blipFill>
        <p:spPr>
          <a:xfrm>
            <a:off x="1735658" y="3391992"/>
            <a:ext cx="5672682" cy="2794393"/>
          </a:xfrm>
          <a:prstGeom prst="rect">
            <a:avLst/>
          </a:prstGeom>
        </p:spPr>
      </p:pic>
      <p:pic>
        <p:nvPicPr>
          <p:cNvPr id="409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DISEÑO ESTRUCTURAL </a:t>
            </a:r>
            <a:endParaRPr lang="en-US" b="1" u="sng"/>
          </a:p>
        </p:txBody>
      </p:sp>
      <p:sp>
        <p:nvSpPr>
          <p:cNvPr id="4" name="Rectángulo 3">
            <a:extLst>
              <a:ext uri="{FF2B5EF4-FFF2-40B4-BE49-F238E27FC236}">
                <a16:creationId xmlns:a16="http://schemas.microsoft.com/office/drawing/2014/main" xmlns="" id="{0482E106-790A-4B19-8F4E-CA84C5AC76B0}"/>
              </a:ext>
            </a:extLst>
          </p:cNvPr>
          <p:cNvSpPr/>
          <p:nvPr/>
        </p:nvSpPr>
        <p:spPr>
          <a:xfrm>
            <a:off x="5796136" y="116632"/>
            <a:ext cx="3096344"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Mampostería Armada</a:t>
            </a:r>
            <a:endParaRPr lang="en-US" b="1"/>
          </a:p>
        </p:txBody>
      </p:sp>
      <p:sp>
        <p:nvSpPr>
          <p:cNvPr id="7" name="Rectángulo 6">
            <a:extLst>
              <a:ext uri="{FF2B5EF4-FFF2-40B4-BE49-F238E27FC236}">
                <a16:creationId xmlns:a16="http://schemas.microsoft.com/office/drawing/2014/main" xmlns="" id="{7F88134E-0970-4E17-937D-DD50623EE701}"/>
              </a:ext>
            </a:extLst>
          </p:cNvPr>
          <p:cNvSpPr/>
          <p:nvPr/>
        </p:nvSpPr>
        <p:spPr>
          <a:xfrm>
            <a:off x="-180528" y="793048"/>
            <a:ext cx="359349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3</a:t>
            </a:r>
            <a:r>
              <a:rPr lang="x-none" b="1"/>
              <a:t>. </a:t>
            </a:r>
            <a:r>
              <a:rPr lang="es-419" b="1"/>
              <a:t>Diseño de cimentación</a:t>
            </a:r>
            <a:endParaRPr lang="en-US" b="1"/>
          </a:p>
        </p:txBody>
      </p:sp>
      <p:sp>
        <p:nvSpPr>
          <p:cNvPr id="10" name="Rectángulo 9">
            <a:extLst>
              <a:ext uri="{FF2B5EF4-FFF2-40B4-BE49-F238E27FC236}">
                <a16:creationId xmlns:a16="http://schemas.microsoft.com/office/drawing/2014/main" xmlns="" id="{9D593A21-17E0-4177-A5DD-B232A24CA549}"/>
              </a:ext>
            </a:extLst>
          </p:cNvPr>
          <p:cNvSpPr/>
          <p:nvPr/>
        </p:nvSpPr>
        <p:spPr>
          <a:xfrm>
            <a:off x="251520" y="1171344"/>
            <a:ext cx="3960440"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419" b="1"/>
              <a:t>Estructura Regular e Irregular</a:t>
            </a:r>
            <a:endParaRPr lang="en-US" b="1"/>
          </a:p>
        </p:txBody>
      </p:sp>
      <p:sp>
        <p:nvSpPr>
          <p:cNvPr id="12" name="CuadroTexto 11">
            <a:extLst>
              <a:ext uri="{FF2B5EF4-FFF2-40B4-BE49-F238E27FC236}">
                <a16:creationId xmlns:a16="http://schemas.microsoft.com/office/drawing/2014/main" xmlns="" id="{9E291DCF-8973-4534-9E76-5A7DB54F49FF}"/>
              </a:ext>
            </a:extLst>
          </p:cNvPr>
          <p:cNvSpPr txBox="1"/>
          <p:nvPr/>
        </p:nvSpPr>
        <p:spPr>
          <a:xfrm>
            <a:off x="899592" y="1700808"/>
            <a:ext cx="7416824" cy="338554"/>
          </a:xfrm>
          <a:prstGeom prst="rect">
            <a:avLst/>
          </a:prstGeom>
          <a:noFill/>
        </p:spPr>
        <p:txBody>
          <a:bodyPr wrap="square" lIns="91440" tIns="45720" rIns="91440" bIns="45720" rtlCol="0" anchor="t">
            <a:spAutoFit/>
          </a:bodyPr>
          <a:lstStyle/>
          <a:p>
            <a:r>
              <a:rPr lang="es-ES" sz="1600">
                <a:latin typeface="Arial"/>
                <a:cs typeface="Calibri"/>
              </a:rPr>
              <a:t>Dimensiones y armadura de la cimentación de ambas estructuras:</a:t>
            </a:r>
          </a:p>
        </p:txBody>
      </p:sp>
      <p:pic>
        <p:nvPicPr>
          <p:cNvPr id="5" name="Imagen 4">
            <a:extLst>
              <a:ext uri="{FF2B5EF4-FFF2-40B4-BE49-F238E27FC236}">
                <a16:creationId xmlns:a16="http://schemas.microsoft.com/office/drawing/2014/main" xmlns="" id="{03170C95-3CE0-4705-A62E-5360DA255117}"/>
              </a:ext>
            </a:extLst>
          </p:cNvPr>
          <p:cNvPicPr>
            <a:picLocks noChangeAspect="1"/>
          </p:cNvPicPr>
          <p:nvPr/>
        </p:nvPicPr>
        <p:blipFill>
          <a:blip r:embed="rId4"/>
          <a:stretch>
            <a:fillRect/>
          </a:stretch>
        </p:blipFill>
        <p:spPr>
          <a:xfrm>
            <a:off x="1798297" y="2132856"/>
            <a:ext cx="5546011" cy="1136703"/>
          </a:xfrm>
          <a:prstGeom prst="rect">
            <a:avLst/>
          </a:prstGeom>
        </p:spPr>
      </p:pic>
      <p:sp>
        <p:nvSpPr>
          <p:cNvPr id="11" name="Rectángulo 10">
            <a:extLst>
              <a:ext uri="{FF2B5EF4-FFF2-40B4-BE49-F238E27FC236}">
                <a16:creationId xmlns:a16="http://schemas.microsoft.com/office/drawing/2014/main" xmlns="" id="{32576C06-1B69-4EA7-9127-26416A84272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58</a:t>
            </a:r>
            <a:endParaRPr lang="en-US" b="1" u="sng"/>
          </a:p>
        </p:txBody>
      </p:sp>
    </p:spTree>
    <p:extLst>
      <p:ext uri="{BB962C8B-B14F-4D97-AF65-F5344CB8AC3E}">
        <p14:creationId xmlns:p14="http://schemas.microsoft.com/office/powerpoint/2010/main" val="3453784520"/>
      </p:ext>
    </p:extLst>
  </p:cSld>
  <p:clrMapOvr>
    <a:masterClrMapping/>
  </p:clrMapOvr>
  <p:transition spd="med">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475252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07. PRESUPUESTO REFERENCIAL </a:t>
            </a:r>
            <a:endParaRPr lang="en-US" b="1" u="sng"/>
          </a:p>
        </p:txBody>
      </p:sp>
      <mc:AlternateContent xmlns:mc="http://schemas.openxmlformats.org/markup-compatibility/2006" xmlns:a14="http://schemas.microsoft.com/office/drawing/2010/main">
        <mc:Choice Requires="a14">
          <p:graphicFrame>
            <p:nvGraphicFramePr>
              <p:cNvPr id="6" name="Tabla 5"/>
              <p:cNvGraphicFramePr>
                <a:graphicFrameLocks noGrp="1"/>
              </p:cNvGraphicFramePr>
              <p:nvPr>
                <p:extLst>
                  <p:ext uri="{D42A27DB-BD31-4B8C-83A1-F6EECF244321}">
                    <p14:modId xmlns:p14="http://schemas.microsoft.com/office/powerpoint/2010/main" val="692438159"/>
                  </p:ext>
                </p:extLst>
              </p:nvPr>
            </p:nvGraphicFramePr>
            <p:xfrm>
              <a:off x="539550" y="1535174"/>
              <a:ext cx="8280920" cy="1893826"/>
            </p:xfrm>
            <a:graphic>
              <a:graphicData uri="http://schemas.openxmlformats.org/drawingml/2006/table">
                <a:tbl>
                  <a:tblPr firstCol="1" bandRow="1"/>
                  <a:tblGrid>
                    <a:gridCol w="2333714">
                      <a:extLst>
                        <a:ext uri="{9D8B030D-6E8A-4147-A177-3AD203B41FA5}">
                          <a16:colId xmlns:a16="http://schemas.microsoft.com/office/drawing/2014/main" xmlns="" val="2395722755"/>
                        </a:ext>
                      </a:extLst>
                    </a:gridCol>
                    <a:gridCol w="2274798">
                      <a:extLst>
                        <a:ext uri="{9D8B030D-6E8A-4147-A177-3AD203B41FA5}">
                          <a16:colId xmlns:a16="http://schemas.microsoft.com/office/drawing/2014/main" xmlns="" val="3446874807"/>
                        </a:ext>
                      </a:extLst>
                    </a:gridCol>
                    <a:gridCol w="1944216">
                      <a:extLst>
                        <a:ext uri="{9D8B030D-6E8A-4147-A177-3AD203B41FA5}">
                          <a16:colId xmlns:a16="http://schemas.microsoft.com/office/drawing/2014/main" xmlns="" val="235082571"/>
                        </a:ext>
                      </a:extLst>
                    </a:gridCol>
                    <a:gridCol w="1728192">
                      <a:extLst>
                        <a:ext uri="{9D8B030D-6E8A-4147-A177-3AD203B41FA5}">
                          <a16:colId xmlns:a16="http://schemas.microsoft.com/office/drawing/2014/main" xmlns="" val="1921088138"/>
                        </a:ext>
                      </a:extLst>
                    </a:gridCol>
                  </a:tblGrid>
                  <a:tr h="356845">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Modelo </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Mampostería Confinada</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Mampostería </a:t>
                          </a:r>
                          <a:r>
                            <a:rPr lang="en-US" sz="1400" b="1">
                              <a:effectLst/>
                              <a:latin typeface="+mn-lt"/>
                              <a:ea typeface="Calibri" panose="020F0502020204030204" pitchFamily="34" charset="0"/>
                              <a:cs typeface="Arial" panose="020B0604020202020204" pitchFamily="34" charset="0"/>
                            </a:rPr>
                            <a:t>Armada</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Aporticado</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7492834"/>
                      </a:ext>
                    </a:extLst>
                  </a:tr>
                  <a:tr h="306833">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Estructura Regular</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$57.585,96</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$62.268,67</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$7</a:t>
                          </a:r>
                          <a:r>
                            <a:rPr lang="en-US" sz="1400">
                              <a:effectLst/>
                              <a:latin typeface="+mn-lt"/>
                              <a:ea typeface="Calibri" panose="020F0502020204030204" pitchFamily="34" charset="0"/>
                              <a:cs typeface="Arial" panose="020B0604020202020204" pitchFamily="34" charset="0"/>
                            </a:rPr>
                            <a:t>0</a:t>
                          </a:r>
                          <a:r>
                            <a:rPr lang="es-EC" sz="1400">
                              <a:effectLst/>
                              <a:latin typeface="+mn-lt"/>
                              <a:ea typeface="Calibri" panose="020F0502020204030204" pitchFamily="34" charset="0"/>
                              <a:cs typeface="Arial" panose="020B0604020202020204" pitchFamily="34" charset="0"/>
                            </a:rPr>
                            <a:t>.</a:t>
                          </a:r>
                          <a:r>
                            <a:rPr lang="en-US" sz="1400">
                              <a:effectLst/>
                              <a:latin typeface="+mn-lt"/>
                              <a:ea typeface="Calibri" panose="020F0502020204030204" pitchFamily="34" charset="0"/>
                              <a:cs typeface="Arial" panose="020B0604020202020204" pitchFamily="34" charset="0"/>
                            </a:rPr>
                            <a:t>834</a:t>
                          </a:r>
                          <a:r>
                            <a:rPr lang="es-EC" sz="1400">
                              <a:effectLst/>
                              <a:latin typeface="+mn-lt"/>
                              <a:ea typeface="Calibri" panose="020F0502020204030204" pitchFamily="34" charset="0"/>
                              <a:cs typeface="Arial" panose="020B0604020202020204" pitchFamily="34" charset="0"/>
                            </a:rPr>
                            <a:t>,</a:t>
                          </a:r>
                          <a:r>
                            <a:rPr lang="en-US" sz="1400">
                              <a:effectLst/>
                              <a:latin typeface="+mn-lt"/>
                              <a:ea typeface="Calibri" panose="020F0502020204030204" pitchFamily="34" charset="0"/>
                              <a:cs typeface="Arial" panose="020B0604020202020204" pitchFamily="34" charset="0"/>
                            </a:rPr>
                            <a:t>04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76657584"/>
                      </a:ext>
                    </a:extLst>
                  </a:tr>
                  <a:tr h="306833">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Estructura Irregular</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$36.143,07</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$36.713,92</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$44.201,20</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xmlns="" val="2942195810"/>
                      </a:ext>
                    </a:extLst>
                  </a:tr>
                  <a:tr h="306833">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Estructura Regular por </a:t>
                          </a:r>
                          <a14:m>
                            <m:oMath xmlns:m="http://schemas.openxmlformats.org/officeDocument/2006/math">
                              <m:sSup>
                                <m:sSupPr>
                                  <m:ctrlPr>
                                    <a:rPr lang="en-US" sz="14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s-EC" sz="1400">
                                      <a:effectLst/>
                                      <a:latin typeface="Cambria Math" panose="02040503050406030204" pitchFamily="18" charset="0"/>
                                      <a:ea typeface="Calibri" panose="020F0502020204030204" pitchFamily="34" charset="0"/>
                                      <a:cs typeface="Arial" panose="020B0604020202020204" pitchFamily="34" charset="0"/>
                                    </a:rPr>
                                    <m:t>m</m:t>
                                  </m:r>
                                </m:e>
                                <m:sup>
                                  <m:r>
                                    <a:rPr lang="es-EC" sz="1400" i="1">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$120,30</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$130,08</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a:t>
                          </a:r>
                          <a:r>
                            <a:rPr lang="en-US" sz="1400">
                              <a:effectLst/>
                              <a:latin typeface="+mn-lt"/>
                              <a:ea typeface="Calibri" panose="020F0502020204030204" pitchFamily="34" charset="0"/>
                              <a:cs typeface="Arial" panose="020B0604020202020204" pitchFamily="34" charset="0"/>
                            </a:rPr>
                            <a:t>4</a:t>
                          </a:r>
                          <a:r>
                            <a:rPr lang="es-EC" sz="1400">
                              <a:effectLst/>
                              <a:latin typeface="+mn-lt"/>
                              <a:ea typeface="Calibri" panose="020F0502020204030204" pitchFamily="34" charset="0"/>
                              <a:cs typeface="Arial" panose="020B0604020202020204" pitchFamily="34" charset="0"/>
                            </a:rPr>
                            <a:t>7,</a:t>
                          </a:r>
                          <a:r>
                            <a:rPr lang="en-US" sz="1400">
                              <a:effectLst/>
                              <a:latin typeface="+mn-lt"/>
                              <a:ea typeface="Calibri" panose="020F0502020204030204" pitchFamily="34" charset="0"/>
                              <a:cs typeface="Arial" panose="020B0604020202020204" pitchFamily="34" charset="0"/>
                            </a:rPr>
                            <a:t>97</a:t>
                          </a:r>
                        </a:p>
                      </a:txBody>
                      <a:tcPr marL="68580" marR="68580" marT="0" marB="0" anchor="ctr">
                        <a:lnL>
                          <a:noFill/>
                        </a:lnL>
                        <a:lnR>
                          <a:noFill/>
                        </a:lnR>
                        <a:lnT>
                          <a:noFill/>
                        </a:lnT>
                        <a:lnB>
                          <a:noFill/>
                        </a:lnB>
                      </a:tcPr>
                    </a:tc>
                    <a:extLst>
                      <a:ext uri="{0D108BD9-81ED-4DB2-BD59-A6C34878D82A}">
                        <a16:rowId xmlns:a16="http://schemas.microsoft.com/office/drawing/2014/main" xmlns="" val="610213697"/>
                      </a:ext>
                    </a:extLst>
                  </a:tr>
                  <a:tr h="306833">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Estructura Irregular por </a:t>
                          </a:r>
                          <a14:m>
                            <m:oMath xmlns:m="http://schemas.openxmlformats.org/officeDocument/2006/math">
                              <m:sSup>
                                <m:sSupPr>
                                  <m:ctrlPr>
                                    <a:rPr lang="en-US" sz="1400" i="1">
                                      <a:effectLst/>
                                      <a:latin typeface="Cambria Math" panose="02040503050406030204" pitchFamily="18" charset="0"/>
                                      <a:ea typeface="Calibri" panose="020F0502020204030204" pitchFamily="34" charset="0"/>
                                      <a:cs typeface="Arial" panose="020B0604020202020204" pitchFamily="34" charset="0"/>
                                    </a:rPr>
                                  </m:ctrlPr>
                                </m:sSupPr>
                                <m:e>
                                  <m:r>
                                    <m:rPr>
                                      <m:sty m:val="p"/>
                                    </m:rPr>
                                    <a:rPr lang="es-EC" sz="1400">
                                      <a:effectLst/>
                                      <a:latin typeface="Cambria Math" panose="02040503050406030204" pitchFamily="18" charset="0"/>
                                      <a:ea typeface="Calibri" panose="020F0502020204030204" pitchFamily="34" charset="0"/>
                                      <a:cs typeface="Arial" panose="020B0604020202020204" pitchFamily="34" charset="0"/>
                                    </a:rPr>
                                    <m:t>m</m:t>
                                  </m:r>
                                </m:e>
                                <m:sup>
                                  <m:r>
                                    <a:rPr lang="es-EC" sz="1400" i="1">
                                      <a:effectLst/>
                                      <a:latin typeface="Cambria Math" panose="02040503050406030204" pitchFamily="18" charset="0"/>
                                      <a:ea typeface="Calibri" panose="020F0502020204030204" pitchFamily="34" charset="0"/>
                                      <a:cs typeface="Arial" panose="020B0604020202020204" pitchFamily="34" charset="0"/>
                                    </a:rPr>
                                    <m:t>2</m:t>
                                  </m:r>
                                </m:sup>
                              </m:sSup>
                            </m:oMath>
                          </a14:m>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$139,78</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$141,98</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$170,94</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5922183"/>
                      </a:ext>
                    </a:extLst>
                  </a:tr>
                </a:tbl>
              </a:graphicData>
            </a:graphic>
          </p:graphicFrame>
        </mc:Choice>
        <mc:Fallback xmlns="">
          <p:graphicFrame>
            <p:nvGraphicFramePr>
              <p:cNvPr id="6" name="Tabla 5"/>
              <p:cNvGraphicFramePr>
                <a:graphicFrameLocks noGrp="1"/>
              </p:cNvGraphicFramePr>
              <p:nvPr>
                <p:extLst>
                  <p:ext uri="{D42A27DB-BD31-4B8C-83A1-F6EECF244321}">
                    <p14:modId xmlns:p14="http://schemas.microsoft.com/office/powerpoint/2010/main" val="692438159"/>
                  </p:ext>
                </p:extLst>
              </p:nvPr>
            </p:nvGraphicFramePr>
            <p:xfrm>
              <a:off x="539550" y="1535174"/>
              <a:ext cx="8280920" cy="1893826"/>
            </p:xfrm>
            <a:graphic>
              <a:graphicData uri="http://schemas.openxmlformats.org/drawingml/2006/table">
                <a:tbl>
                  <a:tblPr firstCol="1" bandRow="1"/>
                  <a:tblGrid>
                    <a:gridCol w="2333714">
                      <a:extLst>
                        <a:ext uri="{9D8B030D-6E8A-4147-A177-3AD203B41FA5}">
                          <a16:colId xmlns:a16="http://schemas.microsoft.com/office/drawing/2014/main" val="2395722755"/>
                        </a:ext>
                      </a:extLst>
                    </a:gridCol>
                    <a:gridCol w="2274798">
                      <a:extLst>
                        <a:ext uri="{9D8B030D-6E8A-4147-A177-3AD203B41FA5}">
                          <a16:colId xmlns:a16="http://schemas.microsoft.com/office/drawing/2014/main" val="3446874807"/>
                        </a:ext>
                      </a:extLst>
                    </a:gridCol>
                    <a:gridCol w="1944216">
                      <a:extLst>
                        <a:ext uri="{9D8B030D-6E8A-4147-A177-3AD203B41FA5}">
                          <a16:colId xmlns:a16="http://schemas.microsoft.com/office/drawing/2014/main" val="235082571"/>
                        </a:ext>
                      </a:extLst>
                    </a:gridCol>
                    <a:gridCol w="1728192">
                      <a:extLst>
                        <a:ext uri="{9D8B030D-6E8A-4147-A177-3AD203B41FA5}">
                          <a16:colId xmlns:a16="http://schemas.microsoft.com/office/drawing/2014/main" val="1921088138"/>
                        </a:ext>
                      </a:extLst>
                    </a:gridCol>
                  </a:tblGrid>
                  <a:tr h="426720">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Modelo </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Mampostería Confinada</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Mampostería </a:t>
                          </a:r>
                          <a:r>
                            <a:rPr lang="en-US" sz="1400" b="1">
                              <a:effectLst/>
                              <a:latin typeface="+mn-lt"/>
                              <a:ea typeface="Calibri" panose="020F0502020204030204" pitchFamily="34" charset="0"/>
                              <a:cs typeface="Arial" panose="020B0604020202020204" pitchFamily="34" charset="0"/>
                            </a:rPr>
                            <a:t>Armada</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b="1">
                              <a:effectLst/>
                              <a:latin typeface="+mn-lt"/>
                              <a:ea typeface="Calibri" panose="020F0502020204030204" pitchFamily="34" charset="0"/>
                              <a:cs typeface="Arial" panose="020B0604020202020204" pitchFamily="34" charset="0"/>
                            </a:rPr>
                            <a:t>Aporticado</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492834"/>
                      </a:ext>
                    </a:extLst>
                  </a:tr>
                  <a:tr h="306833">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Estructura Regular</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$57.585,96</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$62.268,67</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$7</a:t>
                          </a:r>
                          <a:r>
                            <a:rPr lang="en-US" sz="1400">
                              <a:effectLst/>
                              <a:latin typeface="+mn-lt"/>
                              <a:ea typeface="Calibri" panose="020F0502020204030204" pitchFamily="34" charset="0"/>
                              <a:cs typeface="Arial" panose="020B0604020202020204" pitchFamily="34" charset="0"/>
                            </a:rPr>
                            <a:t>0</a:t>
                          </a:r>
                          <a:r>
                            <a:rPr lang="es-EC" sz="1400">
                              <a:effectLst/>
                              <a:latin typeface="+mn-lt"/>
                              <a:ea typeface="Calibri" panose="020F0502020204030204" pitchFamily="34" charset="0"/>
                              <a:cs typeface="Arial" panose="020B0604020202020204" pitchFamily="34" charset="0"/>
                            </a:rPr>
                            <a:t>.</a:t>
                          </a:r>
                          <a:r>
                            <a:rPr lang="en-US" sz="1400">
                              <a:effectLst/>
                              <a:latin typeface="+mn-lt"/>
                              <a:ea typeface="Calibri" panose="020F0502020204030204" pitchFamily="34" charset="0"/>
                              <a:cs typeface="Arial" panose="020B0604020202020204" pitchFamily="34" charset="0"/>
                            </a:rPr>
                            <a:t>834</a:t>
                          </a:r>
                          <a:r>
                            <a:rPr lang="es-EC" sz="1400">
                              <a:effectLst/>
                              <a:latin typeface="+mn-lt"/>
                              <a:ea typeface="Calibri" panose="020F0502020204030204" pitchFamily="34" charset="0"/>
                              <a:cs typeface="Arial" panose="020B0604020202020204" pitchFamily="34" charset="0"/>
                            </a:rPr>
                            <a:t>,</a:t>
                          </a:r>
                          <a:r>
                            <a:rPr lang="en-US" sz="1400">
                              <a:effectLst/>
                              <a:latin typeface="+mn-lt"/>
                              <a:ea typeface="Calibri" panose="020F0502020204030204" pitchFamily="34" charset="0"/>
                              <a:cs typeface="Arial" panose="020B0604020202020204" pitchFamily="34" charset="0"/>
                            </a:rPr>
                            <a:t>04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6657584"/>
                      </a:ext>
                    </a:extLst>
                  </a:tr>
                  <a:tr h="306833">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Estructura Irregular</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$36.143,07</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$36.713,92</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$44.201,20</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2942195810"/>
                      </a:ext>
                    </a:extLst>
                  </a:tr>
                  <a:tr h="426720">
                    <a:tc>
                      <a:txBody>
                        <a:bodyPr/>
                        <a:lstStyle/>
                        <a:p>
                          <a:endParaRPr lang="en-US"/>
                        </a:p>
                      </a:txBody>
                      <a:tcPr marL="68580" marR="68580" marT="0" marB="0" anchor="ctr">
                        <a:lnL>
                          <a:noFill/>
                        </a:lnL>
                        <a:lnR>
                          <a:noFill/>
                        </a:lnR>
                        <a:lnT>
                          <a:noFill/>
                        </a:lnT>
                        <a:lnB>
                          <a:noFill/>
                        </a:lnB>
                        <a:blipFill>
                          <a:blip r:embed="rId3"/>
                          <a:stretch>
                            <a:fillRect t="-252113" r="-255091" b="-122535"/>
                          </a:stretch>
                        </a:blipFill>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$120,30</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$130,08</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a:noFill/>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a:t>
                          </a:r>
                          <a:r>
                            <a:rPr lang="en-US" sz="1400">
                              <a:effectLst/>
                              <a:latin typeface="+mn-lt"/>
                              <a:ea typeface="Calibri" panose="020F0502020204030204" pitchFamily="34" charset="0"/>
                              <a:cs typeface="Arial" panose="020B0604020202020204" pitchFamily="34" charset="0"/>
                            </a:rPr>
                            <a:t>4</a:t>
                          </a:r>
                          <a:r>
                            <a:rPr lang="es-EC" sz="1400">
                              <a:effectLst/>
                              <a:latin typeface="+mn-lt"/>
                              <a:ea typeface="Calibri" panose="020F0502020204030204" pitchFamily="34" charset="0"/>
                              <a:cs typeface="Arial" panose="020B0604020202020204" pitchFamily="34" charset="0"/>
                            </a:rPr>
                            <a:t>7,</a:t>
                          </a:r>
                          <a:r>
                            <a:rPr lang="en-US" sz="1400">
                              <a:effectLst/>
                              <a:latin typeface="+mn-lt"/>
                              <a:ea typeface="Calibri" panose="020F0502020204030204" pitchFamily="34" charset="0"/>
                              <a:cs typeface="Arial" panose="020B0604020202020204" pitchFamily="34" charset="0"/>
                            </a:rPr>
                            <a:t>97</a:t>
                          </a:r>
                        </a:p>
                      </a:txBody>
                      <a:tcPr marL="68580" marR="68580" marT="0" marB="0" anchor="ctr">
                        <a:lnL>
                          <a:noFill/>
                        </a:lnL>
                        <a:lnR>
                          <a:noFill/>
                        </a:lnR>
                        <a:lnT>
                          <a:noFill/>
                        </a:lnT>
                        <a:lnB>
                          <a:noFill/>
                        </a:lnB>
                      </a:tcPr>
                    </a:tc>
                    <a:extLst>
                      <a:ext uri="{0D108BD9-81ED-4DB2-BD59-A6C34878D82A}">
                        <a16:rowId xmlns:a16="http://schemas.microsoft.com/office/drawing/2014/main" val="610213697"/>
                      </a:ext>
                    </a:extLst>
                  </a:tr>
                  <a:tr h="426720">
                    <a:tc>
                      <a:txBody>
                        <a:bodyPr/>
                        <a:lstStyle/>
                        <a:p>
                          <a:endParaRPr lang="en-US"/>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a:blip r:embed="rId3"/>
                          <a:stretch>
                            <a:fillRect t="-357143" r="-255091" b="-24286"/>
                          </a:stretch>
                        </a:blipFill>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$139,78</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$141,98</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457200" algn="ctr">
                            <a:lnSpc>
                              <a:spcPct val="100000"/>
                            </a:lnSpc>
                            <a:spcAft>
                              <a:spcPts val="0"/>
                            </a:spcAft>
                          </a:pPr>
                          <a:r>
                            <a:rPr lang="es-EC" sz="1400">
                              <a:effectLst/>
                              <a:latin typeface="+mn-lt"/>
                              <a:ea typeface="Calibri" panose="020F0502020204030204" pitchFamily="34" charset="0"/>
                              <a:cs typeface="Arial" panose="020B0604020202020204" pitchFamily="34" charset="0"/>
                            </a:rPr>
                            <a:t>$170,94</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5922183"/>
                      </a:ext>
                    </a:extLst>
                  </a:tr>
                </a:tbl>
              </a:graphicData>
            </a:graphic>
          </p:graphicFrame>
        </mc:Fallback>
      </mc:AlternateContent>
      <p:graphicFrame>
        <p:nvGraphicFramePr>
          <p:cNvPr id="11" name="Tabla 10"/>
          <p:cNvGraphicFramePr>
            <a:graphicFrameLocks noGrp="1"/>
          </p:cNvGraphicFramePr>
          <p:nvPr>
            <p:extLst>
              <p:ext uri="{D42A27DB-BD31-4B8C-83A1-F6EECF244321}">
                <p14:modId xmlns:p14="http://schemas.microsoft.com/office/powerpoint/2010/main" val="2741687150"/>
              </p:ext>
            </p:extLst>
          </p:nvPr>
        </p:nvGraphicFramePr>
        <p:xfrm>
          <a:off x="755575" y="4085955"/>
          <a:ext cx="7848871" cy="1161480"/>
        </p:xfrm>
        <a:graphic>
          <a:graphicData uri="http://schemas.openxmlformats.org/drawingml/2006/table">
            <a:tbl>
              <a:tblPr firstCol="1" bandRow="1"/>
              <a:tblGrid>
                <a:gridCol w="2153230">
                  <a:extLst>
                    <a:ext uri="{9D8B030D-6E8A-4147-A177-3AD203B41FA5}">
                      <a16:colId xmlns:a16="http://schemas.microsoft.com/office/drawing/2014/main" xmlns="" val="4256590820"/>
                    </a:ext>
                  </a:extLst>
                </a:gridCol>
                <a:gridCol w="1875394">
                  <a:extLst>
                    <a:ext uri="{9D8B030D-6E8A-4147-A177-3AD203B41FA5}">
                      <a16:colId xmlns:a16="http://schemas.microsoft.com/office/drawing/2014/main" xmlns="" val="2882197694"/>
                    </a:ext>
                  </a:extLst>
                </a:gridCol>
                <a:gridCol w="1736476">
                  <a:extLst>
                    <a:ext uri="{9D8B030D-6E8A-4147-A177-3AD203B41FA5}">
                      <a16:colId xmlns:a16="http://schemas.microsoft.com/office/drawing/2014/main" xmlns="" val="3792340962"/>
                    </a:ext>
                  </a:extLst>
                </a:gridCol>
                <a:gridCol w="2083771">
                  <a:extLst>
                    <a:ext uri="{9D8B030D-6E8A-4147-A177-3AD203B41FA5}">
                      <a16:colId xmlns:a16="http://schemas.microsoft.com/office/drawing/2014/main" xmlns="" val="2974210491"/>
                    </a:ext>
                  </a:extLst>
                </a:gridCol>
              </a:tblGrid>
              <a:tr h="308184">
                <a:tc>
                  <a:txBody>
                    <a:bodyPr/>
                    <a:lstStyle/>
                    <a:p>
                      <a:pPr indent="457200" algn="ctr">
                        <a:lnSpc>
                          <a:spcPct val="150000"/>
                        </a:lnSpc>
                        <a:spcAft>
                          <a:spcPts val="0"/>
                        </a:spcAft>
                      </a:pPr>
                      <a:r>
                        <a:rPr lang="es-EC" sz="1400" b="1">
                          <a:effectLst/>
                          <a:latin typeface="+mn-lt"/>
                          <a:ea typeface="Calibri" panose="020F0502020204030204" pitchFamily="34" charset="0"/>
                          <a:cs typeface="Arial" panose="020B0604020202020204" pitchFamily="34" charset="0"/>
                        </a:rPr>
                        <a:t>Modelo</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s-EC" sz="1400" b="1">
                          <a:effectLst/>
                          <a:latin typeface="+mn-lt"/>
                          <a:ea typeface="Calibri" panose="020F0502020204030204" pitchFamily="34" charset="0"/>
                          <a:cs typeface="Arial" panose="020B0604020202020204" pitchFamily="34" charset="0"/>
                        </a:rPr>
                        <a:t>Mampostería Confinada</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s-EC" sz="1400" b="1">
                          <a:effectLst/>
                          <a:latin typeface="+mn-lt"/>
                          <a:ea typeface="Calibri" panose="020F0502020204030204" pitchFamily="34" charset="0"/>
                          <a:cs typeface="Arial" panose="020B0604020202020204" pitchFamily="34" charset="0"/>
                        </a:rPr>
                        <a:t>Mampostería </a:t>
                      </a:r>
                      <a:r>
                        <a:rPr lang="en-US" sz="1400" b="1">
                          <a:effectLst/>
                          <a:latin typeface="+mn-lt"/>
                          <a:ea typeface="Calibri" panose="020F0502020204030204" pitchFamily="34" charset="0"/>
                          <a:cs typeface="Arial" panose="020B0604020202020204" pitchFamily="34" charset="0"/>
                        </a:rPr>
                        <a:t>Armada</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50000"/>
                        </a:lnSpc>
                        <a:spcAft>
                          <a:spcPts val="0"/>
                        </a:spcAft>
                      </a:pPr>
                      <a:r>
                        <a:rPr lang="es-EC" sz="1400" b="1">
                          <a:effectLst/>
                          <a:latin typeface="+mn-lt"/>
                          <a:ea typeface="Calibri" panose="020F0502020204030204" pitchFamily="34" charset="0"/>
                          <a:cs typeface="Arial" panose="020B0604020202020204" pitchFamily="34" charset="0"/>
                        </a:rPr>
                        <a:t>Aporticado</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4985451"/>
                  </a:ext>
                </a:extLst>
              </a:tr>
              <a:tr h="264992">
                <a:tc>
                  <a:txBody>
                    <a:bodyPr/>
                    <a:lstStyle/>
                    <a:p>
                      <a:pPr indent="457200" algn="ctr">
                        <a:lnSpc>
                          <a:spcPct val="150000"/>
                        </a:lnSpc>
                        <a:spcAft>
                          <a:spcPts val="0"/>
                        </a:spcAft>
                      </a:pPr>
                      <a:r>
                        <a:rPr lang="es-EC" sz="1400">
                          <a:effectLst/>
                          <a:latin typeface="+mn-lt"/>
                          <a:ea typeface="Calibri" panose="020F0502020204030204" pitchFamily="34" charset="0"/>
                          <a:cs typeface="Arial" panose="020B0604020202020204" pitchFamily="34" charset="0"/>
                        </a:rPr>
                        <a:t>Estructura Regular</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spcAft>
                          <a:spcPts val="0"/>
                        </a:spcAft>
                      </a:pPr>
                      <a:r>
                        <a:rPr lang="en-US" sz="1400">
                          <a:effectLst/>
                          <a:latin typeface="+mn-lt"/>
                          <a:ea typeface="Calibri" panose="020F0502020204030204" pitchFamily="34" charset="0"/>
                          <a:cs typeface="Arial" panose="020B0604020202020204" pitchFamily="34" charset="0"/>
                        </a:rPr>
                        <a:t>81%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spcAft>
                          <a:spcPts val="0"/>
                        </a:spcAft>
                      </a:pPr>
                      <a:r>
                        <a:rPr lang="en-US" sz="1400">
                          <a:effectLst/>
                          <a:latin typeface="+mn-lt"/>
                          <a:ea typeface="Calibri" panose="020F0502020204030204" pitchFamily="34" charset="0"/>
                          <a:cs typeface="Arial" panose="020B0604020202020204" pitchFamily="34" charset="0"/>
                        </a:rPr>
                        <a:t>88%</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457200" algn="ctr">
                        <a:lnSpc>
                          <a:spcPct val="150000"/>
                        </a:lnSpc>
                        <a:spcAft>
                          <a:spcPts val="0"/>
                        </a:spcAft>
                      </a:pPr>
                      <a:r>
                        <a:rPr lang="en-US" sz="1400">
                          <a:effectLst/>
                          <a:latin typeface="+mn-lt"/>
                          <a:ea typeface="Calibri" panose="020F0502020204030204" pitchFamily="34" charset="0"/>
                          <a:cs typeface="Arial" panose="020B0604020202020204" pitchFamily="34" charset="0"/>
                        </a:rPr>
                        <a:t>100%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615201016"/>
                  </a:ext>
                </a:extLst>
              </a:tr>
              <a:tr h="264992">
                <a:tc>
                  <a:txBody>
                    <a:bodyPr/>
                    <a:lstStyle/>
                    <a:p>
                      <a:pPr indent="457200" algn="ctr">
                        <a:lnSpc>
                          <a:spcPct val="150000"/>
                        </a:lnSpc>
                        <a:spcAft>
                          <a:spcPts val="0"/>
                        </a:spcAft>
                      </a:pPr>
                      <a:r>
                        <a:rPr lang="es-EC" sz="1400">
                          <a:effectLst/>
                          <a:latin typeface="+mn-lt"/>
                          <a:ea typeface="Calibri" panose="020F0502020204030204" pitchFamily="34" charset="0"/>
                          <a:cs typeface="Arial" panose="020B0604020202020204" pitchFamily="34" charset="0"/>
                        </a:rPr>
                        <a:t>Estructura Irregular</a:t>
                      </a:r>
                      <a:endParaRPr lang="en-US" sz="1400">
                        <a:effectLst/>
                        <a:latin typeface="+mn-lt"/>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400">
                          <a:effectLst/>
                          <a:latin typeface="+mn-lt"/>
                          <a:ea typeface="Calibri" panose="020F0502020204030204" pitchFamily="34" charset="0"/>
                          <a:cs typeface="Arial" panose="020B0604020202020204" pitchFamily="34" charset="0"/>
                        </a:rPr>
                        <a:t>82%</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400">
                          <a:effectLst/>
                          <a:latin typeface="+mn-lt"/>
                          <a:ea typeface="Calibri" panose="020F0502020204030204" pitchFamily="34" charset="0"/>
                          <a:cs typeface="Arial" panose="020B0604020202020204" pitchFamily="34" charset="0"/>
                        </a:rPr>
                        <a:t>83%</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indent="457200" algn="ctr">
                        <a:lnSpc>
                          <a:spcPct val="150000"/>
                        </a:lnSpc>
                        <a:spcAft>
                          <a:spcPts val="0"/>
                        </a:spcAft>
                      </a:pPr>
                      <a:r>
                        <a:rPr lang="en-US" sz="1400">
                          <a:effectLst/>
                          <a:latin typeface="+mn-lt"/>
                          <a:ea typeface="Calibri" panose="020F0502020204030204" pitchFamily="34" charset="0"/>
                          <a:cs typeface="Arial" panose="020B0604020202020204" pitchFamily="34" charset="0"/>
                        </a:rPr>
                        <a:t>100%</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82891688"/>
                  </a:ext>
                </a:extLst>
              </a:tr>
            </a:tbl>
          </a:graphicData>
        </a:graphic>
      </p:graphicFrame>
      <p:sp>
        <p:nvSpPr>
          <p:cNvPr id="7" name="Rectángulo 6">
            <a:extLst>
              <a:ext uri="{FF2B5EF4-FFF2-40B4-BE49-F238E27FC236}">
                <a16:creationId xmlns:a16="http://schemas.microsoft.com/office/drawing/2014/main" xmlns="" id="{06953D20-E840-484A-B828-4468DE1283B7}"/>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59</a:t>
            </a:r>
            <a:endParaRPr lang="en-US" b="1" u="sng"/>
          </a:p>
        </p:txBody>
      </p:sp>
    </p:spTree>
    <p:extLst>
      <p:ext uri="{BB962C8B-B14F-4D97-AF65-F5344CB8AC3E}">
        <p14:creationId xmlns:p14="http://schemas.microsoft.com/office/powerpoint/2010/main" val="92649006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86CFF810-03E0-45BF-B856-F42ED7DEBA39}"/>
              </a:ext>
            </a:extLst>
          </p:cNvPr>
          <p:cNvPicPr>
            <a:picLocks noChangeAspect="1"/>
          </p:cNvPicPr>
          <p:nvPr/>
        </p:nvPicPr>
        <p:blipFill>
          <a:blip r:embed="rId2"/>
          <a:stretch>
            <a:fillRect/>
          </a:stretch>
        </p:blipFill>
        <p:spPr>
          <a:xfrm>
            <a:off x="3766551" y="998052"/>
            <a:ext cx="4767987" cy="4614181"/>
          </a:xfrm>
          <a:prstGeom prst="rect">
            <a:avLst/>
          </a:prstGeom>
        </p:spPr>
      </p:pic>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664" name="Google Shape;3292;p29"/>
          <p:cNvSpPr/>
          <p:nvPr/>
        </p:nvSpPr>
        <p:spPr>
          <a:xfrm rot="-7200008" flipH="1">
            <a:off x="2734152" y="2914382"/>
            <a:ext cx="1035905" cy="1772540"/>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3293;p29"/>
          <p:cNvSpPr/>
          <p:nvPr/>
        </p:nvSpPr>
        <p:spPr>
          <a:xfrm rot="-7200008" flipH="1">
            <a:off x="2494814" y="3579954"/>
            <a:ext cx="850332" cy="825176"/>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3294;p29"/>
          <p:cNvSpPr/>
          <p:nvPr/>
        </p:nvSpPr>
        <p:spPr>
          <a:xfrm rot="-3748334" flipH="1">
            <a:off x="2824082" y="509743"/>
            <a:ext cx="1035941" cy="1772601"/>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3295;p29"/>
          <p:cNvSpPr/>
          <p:nvPr/>
        </p:nvSpPr>
        <p:spPr>
          <a:xfrm rot="-3748334" flipH="1">
            <a:off x="2576663" y="806236"/>
            <a:ext cx="850362" cy="825205"/>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3406;p29"/>
          <p:cNvSpPr txBox="1"/>
          <p:nvPr/>
        </p:nvSpPr>
        <p:spPr>
          <a:xfrm>
            <a:off x="695681" y="1495296"/>
            <a:ext cx="1817335" cy="1809847"/>
          </a:xfrm>
          <a:prstGeom prst="rect">
            <a:avLst/>
          </a:prstGeom>
          <a:noFill/>
          <a:ln>
            <a:noFill/>
          </a:ln>
        </p:spPr>
        <p:txBody>
          <a:bodyPr spcFirstLastPara="1" wrap="square" lIns="91425" tIns="91425" rIns="91425" bIns="91425" anchor="ctr" anchorCtr="0">
            <a:noAutofit/>
          </a:bodyPr>
          <a:lstStyle/>
          <a:p>
            <a:pPr algn="just">
              <a:spcAft>
                <a:spcPts val="800"/>
              </a:spcAft>
            </a:pPr>
            <a:r>
              <a:rPr lang="es-EC" sz="1400">
                <a:latin typeface="Roboto" panose="02000000000000000000" pitchFamily="2" charset="0"/>
                <a:ea typeface="Roboto" panose="02000000000000000000" pitchFamily="2" charset="0"/>
                <a:cs typeface="Times New Roman" panose="02020603050405020304" pitchFamily="18" charset="0"/>
              </a:rPr>
              <a:t>Los muros deben ser más fuertes estructuralmente, soportan la carga como un solo cuerpo monolítico, robusto y resistente.</a:t>
            </a:r>
          </a:p>
        </p:txBody>
      </p:sp>
      <p:sp>
        <p:nvSpPr>
          <p:cNvPr id="780" name="Google Shape;3408;p29"/>
          <p:cNvSpPr txBox="1"/>
          <p:nvPr/>
        </p:nvSpPr>
        <p:spPr>
          <a:xfrm>
            <a:off x="690541" y="4210815"/>
            <a:ext cx="1817336" cy="1568634"/>
          </a:xfrm>
          <a:prstGeom prst="rect">
            <a:avLst/>
          </a:prstGeom>
          <a:noFill/>
          <a:ln>
            <a:noFill/>
          </a:ln>
        </p:spPr>
        <p:txBody>
          <a:bodyPr spcFirstLastPara="1" wrap="square" lIns="91425" tIns="91425" rIns="91425" bIns="91425" anchor="ctr" anchorCtr="0">
            <a:noAutofit/>
          </a:bodyPr>
          <a:lstStyle/>
          <a:p>
            <a:pPr marL="184150" indent="-171450">
              <a:spcBef>
                <a:spcPts val="0"/>
              </a:spcBef>
              <a:spcAft>
                <a:spcPts val="0"/>
              </a:spcAft>
              <a:buFont typeface="Arial" panose="020B0604020202020204" pitchFamily="34" charset="0"/>
              <a:buChar char="•"/>
            </a:pPr>
            <a:r>
              <a:rPr lang="en" sz="1400">
                <a:solidFill>
                  <a:schemeClr val="dk1"/>
                </a:solidFill>
                <a:latin typeface="Roboto"/>
                <a:ea typeface="Roboto"/>
                <a:cs typeface="Roboto"/>
                <a:sym typeface="Roboto"/>
              </a:rPr>
              <a:t>Muros de mampostería</a:t>
            </a:r>
          </a:p>
          <a:p>
            <a:pPr marL="184150" indent="-171450">
              <a:spcBef>
                <a:spcPts val="0"/>
              </a:spcBef>
              <a:spcAft>
                <a:spcPts val="0"/>
              </a:spcAft>
              <a:buFont typeface="Arial" panose="020B0604020202020204" pitchFamily="34" charset="0"/>
              <a:buChar char="•"/>
            </a:pPr>
            <a:r>
              <a:rPr lang="es-EC" sz="1400">
                <a:solidFill>
                  <a:schemeClr val="dk1"/>
                </a:solidFill>
                <a:latin typeface="Roboto"/>
                <a:ea typeface="Roboto"/>
                <a:cs typeface="Roboto"/>
                <a:sym typeface="Roboto"/>
              </a:rPr>
              <a:t>C</a:t>
            </a:r>
            <a:r>
              <a:rPr lang="en" sz="1400">
                <a:solidFill>
                  <a:schemeClr val="dk1"/>
                </a:solidFill>
                <a:latin typeface="Roboto"/>
                <a:ea typeface="Roboto"/>
                <a:cs typeface="Roboto"/>
                <a:sym typeface="Roboto"/>
              </a:rPr>
              <a:t>olumnas de amarre o castillos</a:t>
            </a:r>
          </a:p>
          <a:p>
            <a:pPr marL="184150" indent="-171450">
              <a:spcBef>
                <a:spcPts val="0"/>
              </a:spcBef>
              <a:spcAft>
                <a:spcPts val="0"/>
              </a:spcAft>
              <a:buFont typeface="Arial" panose="020B0604020202020204" pitchFamily="34" charset="0"/>
              <a:buChar char="•"/>
            </a:pPr>
            <a:r>
              <a:rPr lang="en" sz="1400">
                <a:solidFill>
                  <a:schemeClr val="dk1"/>
                </a:solidFill>
                <a:latin typeface="Roboto"/>
                <a:ea typeface="Roboto"/>
                <a:cs typeface="Roboto"/>
                <a:sym typeface="Roboto"/>
              </a:rPr>
              <a:t>Vigas de amarre a </a:t>
            </a:r>
            <a:r>
              <a:rPr lang="es-419" sz="1400">
                <a:solidFill>
                  <a:schemeClr val="dk1"/>
                </a:solidFill>
                <a:latin typeface="Roboto"/>
                <a:ea typeface="Roboto"/>
                <a:cs typeface="Roboto"/>
                <a:sym typeface="Roboto"/>
              </a:rPr>
              <a:t>dalas</a:t>
            </a:r>
          </a:p>
          <a:p>
            <a:pPr marL="184150" indent="-171450">
              <a:spcBef>
                <a:spcPts val="0"/>
              </a:spcBef>
              <a:spcAft>
                <a:spcPts val="0"/>
              </a:spcAft>
              <a:buFont typeface="Arial" panose="020B0604020202020204" pitchFamily="34" charset="0"/>
              <a:buChar char="•"/>
            </a:pPr>
            <a:endParaRPr lang="es-419" sz="1200">
              <a:solidFill>
                <a:schemeClr val="dk1"/>
              </a:solidFill>
              <a:latin typeface="Roboto"/>
              <a:ea typeface="Roboto"/>
              <a:cs typeface="Roboto"/>
              <a:sym typeface="Roboto"/>
            </a:endParaRPr>
          </a:p>
        </p:txBody>
      </p:sp>
      <p:sp>
        <p:nvSpPr>
          <p:cNvPr id="782" name="Google Shape;3410;p29"/>
          <p:cNvSpPr txBox="1"/>
          <p:nvPr/>
        </p:nvSpPr>
        <p:spPr>
          <a:xfrm>
            <a:off x="868398" y="933992"/>
            <a:ext cx="1425969" cy="4564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x-none" sz="1600" b="1">
                <a:solidFill>
                  <a:schemeClr val="accent6"/>
                </a:solidFill>
                <a:latin typeface="Fira Sans Extra Condensed"/>
                <a:ea typeface="Fira Sans Extra Condensed"/>
                <a:cs typeface="Fira Sans Extra Condensed"/>
                <a:sym typeface="Fira Sans Extra Condensed"/>
              </a:rPr>
              <a:t>DEFINICIÓN</a:t>
            </a:r>
            <a:endParaRPr lang="es-EC" sz="1600" b="1">
              <a:solidFill>
                <a:schemeClr val="accent6"/>
              </a:solidFill>
              <a:latin typeface="Fira Sans Extra Condensed"/>
              <a:ea typeface="Fira Sans Extra Condensed"/>
              <a:cs typeface="Fira Sans Extra Condensed"/>
              <a:sym typeface="Fira Sans Extra Condensed"/>
            </a:endParaRPr>
          </a:p>
        </p:txBody>
      </p:sp>
      <p:sp>
        <p:nvSpPr>
          <p:cNvPr id="784" name="Google Shape;3412;p29"/>
          <p:cNvSpPr txBox="1"/>
          <p:nvPr/>
        </p:nvSpPr>
        <p:spPr>
          <a:xfrm>
            <a:off x="869649" y="3717318"/>
            <a:ext cx="1469400"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EC" sz="1600" b="1">
                <a:solidFill>
                  <a:schemeClr val="accent2"/>
                </a:solidFill>
                <a:latin typeface="Fira Sans Extra Condensed"/>
                <a:ea typeface="Fira Sans Extra Condensed"/>
                <a:cs typeface="Fira Sans Extra Condensed"/>
                <a:sym typeface="Fira Sans Extra Condensed"/>
              </a:rPr>
              <a:t>ELEMENTOS</a:t>
            </a:r>
          </a:p>
        </p:txBody>
      </p:sp>
      <p:sp>
        <p:nvSpPr>
          <p:cNvPr id="786" name="Google Shape;3410;p29">
            <a:extLst>
              <a:ext uri="{FF2B5EF4-FFF2-40B4-BE49-F238E27FC236}">
                <a16:creationId xmlns:a16="http://schemas.microsoft.com/office/drawing/2014/main" xmlns="" id="{6B840627-EBFA-466D-9DFF-F92A8E992C7B}"/>
              </a:ext>
            </a:extLst>
          </p:cNvPr>
          <p:cNvSpPr txBox="1"/>
          <p:nvPr/>
        </p:nvSpPr>
        <p:spPr>
          <a:xfrm>
            <a:off x="4143558" y="686040"/>
            <a:ext cx="3812817"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MAMPOSTERÍA CONFINADA</a:t>
            </a:r>
            <a:endParaRPr sz="1600" b="1">
              <a:solidFill>
                <a:schemeClr val="accent6"/>
              </a:solidFill>
              <a:latin typeface="Fira Sans Extra Condensed"/>
              <a:ea typeface="Fira Sans Extra Condensed"/>
              <a:cs typeface="Fira Sans Extra Condensed"/>
              <a:sym typeface="Fira Sans Extra Condensed"/>
            </a:endParaRPr>
          </a:p>
        </p:txBody>
      </p:sp>
      <p:pic>
        <p:nvPicPr>
          <p:cNvPr id="3" name="Imagen 2">
            <a:extLst>
              <a:ext uri="{FF2B5EF4-FFF2-40B4-BE49-F238E27FC236}">
                <a16:creationId xmlns:a16="http://schemas.microsoft.com/office/drawing/2014/main" xmlns="" id="{AB2854DC-2282-4903-963D-0CA4304D3DD9}"/>
              </a:ext>
            </a:extLst>
          </p:cNvPr>
          <p:cNvPicPr>
            <a:picLocks noChangeAspect="1"/>
          </p:cNvPicPr>
          <p:nvPr/>
        </p:nvPicPr>
        <p:blipFill>
          <a:blip r:embed="rId3"/>
          <a:stretch>
            <a:fillRect/>
          </a:stretch>
        </p:blipFill>
        <p:spPr>
          <a:xfrm>
            <a:off x="2643985" y="3717318"/>
            <a:ext cx="571627" cy="505277"/>
          </a:xfrm>
          <a:prstGeom prst="rect">
            <a:avLst/>
          </a:prstGeom>
        </p:spPr>
      </p:pic>
      <p:pic>
        <p:nvPicPr>
          <p:cNvPr id="10" name="Imagen 9">
            <a:extLst>
              <a:ext uri="{FF2B5EF4-FFF2-40B4-BE49-F238E27FC236}">
                <a16:creationId xmlns:a16="http://schemas.microsoft.com/office/drawing/2014/main" xmlns="" id="{3DA13648-1AA7-4533-AC26-661D8B73EC4A}"/>
              </a:ext>
            </a:extLst>
          </p:cNvPr>
          <p:cNvPicPr>
            <a:picLocks noChangeAspect="1"/>
          </p:cNvPicPr>
          <p:nvPr/>
        </p:nvPicPr>
        <p:blipFill>
          <a:blip r:embed="rId4"/>
          <a:stretch>
            <a:fillRect/>
          </a:stretch>
        </p:blipFill>
        <p:spPr>
          <a:xfrm>
            <a:off x="2724363" y="911459"/>
            <a:ext cx="527743" cy="583621"/>
          </a:xfrm>
          <a:prstGeom prst="rect">
            <a:avLst/>
          </a:prstGeom>
        </p:spPr>
      </p:pic>
      <p:pic>
        <p:nvPicPr>
          <p:cNvPr id="2" name="Picture 4">
            <a:extLst>
              <a:ext uri="{FF2B5EF4-FFF2-40B4-BE49-F238E27FC236}">
                <a16:creationId xmlns:a16="http://schemas.microsoft.com/office/drawing/2014/main" xmlns="" id="{E4FBCD0A-D549-41CE-A3D6-C8D82C0B74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ángulo 15">
            <a:extLst>
              <a:ext uri="{FF2B5EF4-FFF2-40B4-BE49-F238E27FC236}">
                <a16:creationId xmlns:a16="http://schemas.microsoft.com/office/drawing/2014/main" xmlns="" id="{C2A6E442-5861-4C74-900F-309742F4C0B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06</a:t>
            </a:r>
            <a:endParaRPr lang="en-US" b="1" u="sng"/>
          </a:p>
        </p:txBody>
      </p:sp>
    </p:spTree>
    <p:extLst>
      <p:ext uri="{BB962C8B-B14F-4D97-AF65-F5344CB8AC3E}">
        <p14:creationId xmlns:p14="http://schemas.microsoft.com/office/powerpoint/2010/main" val="4248931011"/>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88FF441F-CF24-4F53-8632-E486D7568241}"/>
              </a:ext>
            </a:extLst>
          </p:cNvPr>
          <p:cNvSpPr/>
          <p:nvPr/>
        </p:nvSpPr>
        <p:spPr>
          <a:xfrm>
            <a:off x="251520" y="116632"/>
            <a:ext cx="475252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07. PRESUPUESTO REFERENCIAL </a:t>
            </a:r>
            <a:endParaRPr lang="en-US" b="1" u="sng"/>
          </a:p>
        </p:txBody>
      </p:sp>
      <p:graphicFrame>
        <p:nvGraphicFramePr>
          <p:cNvPr id="7" name="Tabla 6">
            <a:extLst>
              <a:ext uri="{FF2B5EF4-FFF2-40B4-BE49-F238E27FC236}">
                <a16:creationId xmlns:a16="http://schemas.microsoft.com/office/drawing/2014/main" xmlns="" id="{BAB7F25D-C90F-4BE0-A4F9-DE0A5A2CFA72}"/>
              </a:ext>
            </a:extLst>
          </p:cNvPr>
          <p:cNvGraphicFramePr>
            <a:graphicFrameLocks noGrp="1"/>
          </p:cNvGraphicFramePr>
          <p:nvPr>
            <p:extLst>
              <p:ext uri="{D42A27DB-BD31-4B8C-83A1-F6EECF244321}">
                <p14:modId xmlns:p14="http://schemas.microsoft.com/office/powerpoint/2010/main" val="1670112586"/>
              </p:ext>
            </p:extLst>
          </p:nvPr>
        </p:nvGraphicFramePr>
        <p:xfrm>
          <a:off x="801859" y="2077388"/>
          <a:ext cx="7540282" cy="2251992"/>
        </p:xfrm>
        <a:graphic>
          <a:graphicData uri="http://schemas.openxmlformats.org/drawingml/2006/table">
            <a:tbl>
              <a:tblPr/>
              <a:tblGrid>
                <a:gridCol w="3510316">
                  <a:extLst>
                    <a:ext uri="{9D8B030D-6E8A-4147-A177-3AD203B41FA5}">
                      <a16:colId xmlns:a16="http://schemas.microsoft.com/office/drawing/2014/main" xmlns="" val="2085870045"/>
                    </a:ext>
                  </a:extLst>
                </a:gridCol>
                <a:gridCol w="1343322">
                  <a:extLst>
                    <a:ext uri="{9D8B030D-6E8A-4147-A177-3AD203B41FA5}">
                      <a16:colId xmlns:a16="http://schemas.microsoft.com/office/drawing/2014/main" xmlns="" val="1511605941"/>
                    </a:ext>
                  </a:extLst>
                </a:gridCol>
                <a:gridCol w="1343322">
                  <a:extLst>
                    <a:ext uri="{9D8B030D-6E8A-4147-A177-3AD203B41FA5}">
                      <a16:colId xmlns:a16="http://schemas.microsoft.com/office/drawing/2014/main" xmlns="" val="2221172045"/>
                    </a:ext>
                  </a:extLst>
                </a:gridCol>
                <a:gridCol w="1343322">
                  <a:extLst>
                    <a:ext uri="{9D8B030D-6E8A-4147-A177-3AD203B41FA5}">
                      <a16:colId xmlns:a16="http://schemas.microsoft.com/office/drawing/2014/main" xmlns="" val="3530333517"/>
                    </a:ext>
                  </a:extLst>
                </a:gridCol>
              </a:tblGrid>
              <a:tr h="400778">
                <a:tc>
                  <a:txBody>
                    <a:bodyPr/>
                    <a:lstStyle/>
                    <a:p>
                      <a:pPr algn="ctr" fontAlgn="ctr">
                        <a:lnSpc>
                          <a:spcPct val="150000"/>
                        </a:lnSpc>
                      </a:pPr>
                      <a:r>
                        <a:rPr lang="es-EC" sz="1400" b="1" i="0" u="none" strike="noStrike">
                          <a:solidFill>
                            <a:srgbClr val="000000"/>
                          </a:solidFill>
                          <a:effectLst/>
                          <a:latin typeface="+mn-lt"/>
                        </a:rPr>
                        <a:t>Rubro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Confinada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Armada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1" i="0" u="none" strike="noStrike">
                          <a:solidFill>
                            <a:srgbClr val="000000"/>
                          </a:solidFill>
                          <a:effectLst/>
                          <a:latin typeface="+mn-lt"/>
                        </a:rPr>
                        <a:t>Aporticado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2010991"/>
                  </a:ext>
                </a:extLst>
              </a:tr>
              <a:tr h="524829">
                <a:tc>
                  <a:txBody>
                    <a:bodyPr/>
                    <a:lstStyle/>
                    <a:p>
                      <a:pPr algn="ctr" fontAlgn="ctr">
                        <a:lnSpc>
                          <a:spcPct val="150000"/>
                        </a:lnSpc>
                      </a:pPr>
                      <a:r>
                        <a:rPr lang="es-EC" sz="1400" b="0" i="0" u="none" strike="noStrike">
                          <a:solidFill>
                            <a:srgbClr val="000000"/>
                          </a:solidFill>
                          <a:effectLst/>
                          <a:latin typeface="+mn-lt"/>
                        </a:rPr>
                        <a:t>Excavación y Desalojo de Material</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60%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52%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lnSpc>
                          <a:spcPct val="150000"/>
                        </a:lnSpc>
                      </a:pPr>
                      <a:r>
                        <a:rPr lang="es-EC" sz="1400" b="0" i="0" u="none" strike="noStrike">
                          <a:solidFill>
                            <a:srgbClr val="000000"/>
                          </a:solidFill>
                          <a:effectLst/>
                          <a:latin typeface="+mn-lt"/>
                        </a:rPr>
                        <a:t>100%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966299351"/>
                  </a:ext>
                </a:extLst>
              </a:tr>
              <a:tr h="801556">
                <a:tc>
                  <a:txBody>
                    <a:bodyPr/>
                    <a:lstStyle/>
                    <a:p>
                      <a:pPr algn="ctr" fontAlgn="ctr">
                        <a:lnSpc>
                          <a:spcPct val="150000"/>
                        </a:lnSpc>
                      </a:pPr>
                      <a:r>
                        <a:rPr lang="es-EC" sz="1400" b="0" i="0" u="none" strike="noStrike">
                          <a:solidFill>
                            <a:srgbClr val="000000"/>
                          </a:solidFill>
                          <a:effectLst/>
                          <a:latin typeface="+mn-lt"/>
                        </a:rPr>
                        <a:t>Hormigón en columnas, castillos y huecos de hormigón</a:t>
                      </a:r>
                    </a:p>
                  </a:txBody>
                  <a:tcPr marL="0" marR="0" marT="0"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61%</a:t>
                      </a:r>
                    </a:p>
                  </a:txBody>
                  <a:tcPr marL="0" marR="0" marT="0"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83%</a:t>
                      </a:r>
                    </a:p>
                  </a:txBody>
                  <a:tcPr marL="0" marR="0" marT="0" marB="0" anchor="ctr">
                    <a:lnL>
                      <a:noFill/>
                    </a:lnL>
                    <a:lnR>
                      <a:noFill/>
                    </a:lnR>
                    <a:lnT>
                      <a:noFill/>
                    </a:lnT>
                    <a:lnB>
                      <a:noFill/>
                    </a:lnB>
                  </a:tcPr>
                </a:tc>
                <a:tc>
                  <a:txBody>
                    <a:bodyPr/>
                    <a:lstStyle/>
                    <a:p>
                      <a:pPr algn="ctr" fontAlgn="ctr">
                        <a:lnSpc>
                          <a:spcPct val="150000"/>
                        </a:lnSpc>
                      </a:pPr>
                      <a:r>
                        <a:rPr lang="es-EC" sz="1400" b="0" i="0" u="none" strike="noStrike">
                          <a:solidFill>
                            <a:srgbClr val="000000"/>
                          </a:solidFill>
                          <a:effectLst/>
                          <a:latin typeface="+mn-lt"/>
                        </a:rPr>
                        <a:t>100%</a:t>
                      </a:r>
                    </a:p>
                  </a:txBody>
                  <a:tcPr marL="0" marR="0" marT="0" marB="0" anchor="ctr">
                    <a:lnL>
                      <a:noFill/>
                    </a:lnL>
                    <a:lnR>
                      <a:noFill/>
                    </a:lnR>
                    <a:lnT>
                      <a:noFill/>
                    </a:lnT>
                    <a:lnB>
                      <a:noFill/>
                    </a:lnB>
                  </a:tcPr>
                </a:tc>
                <a:extLst>
                  <a:ext uri="{0D108BD9-81ED-4DB2-BD59-A6C34878D82A}">
                    <a16:rowId xmlns:a16="http://schemas.microsoft.com/office/drawing/2014/main" xmlns="" val="798053945"/>
                  </a:ext>
                </a:extLst>
              </a:tr>
              <a:tr h="524829">
                <a:tc>
                  <a:txBody>
                    <a:bodyPr/>
                    <a:lstStyle/>
                    <a:p>
                      <a:pPr algn="ctr" fontAlgn="ctr">
                        <a:lnSpc>
                          <a:spcPct val="150000"/>
                        </a:lnSpc>
                      </a:pPr>
                      <a:r>
                        <a:rPr lang="es-EC" sz="1400" b="0" i="0" u="none" strike="noStrike">
                          <a:solidFill>
                            <a:srgbClr val="000000"/>
                          </a:solidFill>
                          <a:effectLst/>
                          <a:latin typeface="+mn-lt"/>
                        </a:rPr>
                        <a:t>Bloques de Mamposteria</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132%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140%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lnSpc>
                          <a:spcPct val="150000"/>
                        </a:lnSpc>
                      </a:pPr>
                      <a:r>
                        <a:rPr lang="es-EC" sz="1400" b="0" i="0" u="none" strike="noStrike">
                          <a:solidFill>
                            <a:srgbClr val="000000"/>
                          </a:solidFill>
                          <a:effectLst/>
                          <a:latin typeface="+mn-lt"/>
                        </a:rPr>
                        <a:t>100%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6155667"/>
                  </a:ext>
                </a:extLst>
              </a:tr>
            </a:tbl>
          </a:graphicData>
        </a:graphic>
      </p:graphicFrame>
      <p:pic>
        <p:nvPicPr>
          <p:cNvPr id="4" name="Picture 4">
            <a:extLst>
              <a:ext uri="{FF2B5EF4-FFF2-40B4-BE49-F238E27FC236}">
                <a16:creationId xmlns:a16="http://schemas.microsoft.com/office/drawing/2014/main" xmlns="" id="{7B95CB06-1AF3-4C4F-88C5-44DDB4EDE9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ángulo 4">
            <a:extLst>
              <a:ext uri="{FF2B5EF4-FFF2-40B4-BE49-F238E27FC236}">
                <a16:creationId xmlns:a16="http://schemas.microsoft.com/office/drawing/2014/main" xmlns="" id="{74112FEC-89D9-449D-B117-94680E02A770}"/>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60</a:t>
            </a:r>
            <a:endParaRPr lang="en-US" b="1" u="sng"/>
          </a:p>
        </p:txBody>
      </p:sp>
    </p:spTree>
    <p:extLst>
      <p:ext uri="{BB962C8B-B14F-4D97-AF65-F5344CB8AC3E}">
        <p14:creationId xmlns:p14="http://schemas.microsoft.com/office/powerpoint/2010/main" val="1945508386"/>
      </p:ext>
    </p:extLst>
  </p:cSld>
  <p:clrMapOvr>
    <a:masterClrMapping/>
  </p:clrMapOvr>
  <p:transition spd="med">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08. CONCLUSIONES Y RECOMENDACIONES </a:t>
            </a:r>
            <a:endParaRPr lang="en-US" b="1" u="sng"/>
          </a:p>
        </p:txBody>
      </p:sp>
      <p:sp>
        <p:nvSpPr>
          <p:cNvPr id="2" name="Rectángulo 1"/>
          <p:cNvSpPr/>
          <p:nvPr/>
        </p:nvSpPr>
        <p:spPr>
          <a:xfrm>
            <a:off x="3522444" y="686351"/>
            <a:ext cx="2044149" cy="369332"/>
          </a:xfrm>
          <a:prstGeom prst="rect">
            <a:avLst/>
          </a:prstGeom>
        </p:spPr>
        <p:txBody>
          <a:bodyPr wrap="none">
            <a:spAutoFit/>
          </a:bodyPr>
          <a:lstStyle/>
          <a:p>
            <a:r>
              <a:rPr lang="x-none" b="1" u="sng"/>
              <a:t>CONCLUSIONES</a:t>
            </a:r>
            <a:endParaRPr lang="en-US"/>
          </a:p>
        </p:txBody>
      </p:sp>
      <p:sp>
        <p:nvSpPr>
          <p:cNvPr id="4" name="Rectángulo 3"/>
          <p:cNvSpPr/>
          <p:nvPr/>
        </p:nvSpPr>
        <p:spPr>
          <a:xfrm>
            <a:off x="556597" y="1413311"/>
            <a:ext cx="7992888" cy="1754326"/>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 dirty="0">
                <a:latin typeface="+mn-lt"/>
                <a:ea typeface="Calibri" panose="020F0502020204030204" pitchFamily="34" charset="0"/>
                <a:cs typeface="Arial" panose="020B0604020202020204" pitchFamily="34" charset="0"/>
              </a:rPr>
              <a:t>El sistema constructivo con mampostería confinada y armada, depende mucho de la proyección en altura de la edificación, ya que, a nivel Nacional, la </a:t>
            </a:r>
            <a:r>
              <a:rPr lang="es-EC" dirty="0">
                <a:solidFill>
                  <a:srgbClr val="241F1F"/>
                </a:solidFill>
                <a:latin typeface="+mn-lt"/>
                <a:ea typeface="Calibri" panose="020F0502020204030204" pitchFamily="34" charset="0"/>
                <a:cs typeface="Swiss721BT-Light"/>
              </a:rPr>
              <a:t>guía práctica de implementación de la Norma Ecuatoriana de la Construcción (NEC-15), limita dichas construcciones a dos pisos, siendo el sistema aporticado más utilizado para edificaciones superiores a los dos pisos. </a:t>
            </a:r>
            <a:r>
              <a:rPr lang="es-EC" dirty="0">
                <a:latin typeface="+mn-lt"/>
                <a:ea typeface="Calibri" panose="020F0502020204030204" pitchFamily="34" charset="0"/>
                <a:cs typeface="Arial" panose="020B0604020202020204" pitchFamily="34" charset="0"/>
              </a:rPr>
              <a:t> </a:t>
            </a:r>
            <a:endParaRPr lang="en-US" sz="1800" dirty="0">
              <a:effectLst/>
              <a:latin typeface="+mn-lt"/>
              <a:ea typeface="Calibri" panose="020F0502020204030204" pitchFamily="34" charset="0"/>
              <a:cs typeface="Arial" panose="020B0604020202020204" pitchFamily="34" charset="0"/>
            </a:endParaRPr>
          </a:p>
        </p:txBody>
      </p:sp>
      <p:sp>
        <p:nvSpPr>
          <p:cNvPr id="5" name="Rectángulo 4"/>
          <p:cNvSpPr/>
          <p:nvPr/>
        </p:nvSpPr>
        <p:spPr>
          <a:xfrm>
            <a:off x="556597" y="3140968"/>
            <a:ext cx="7975841" cy="2585323"/>
          </a:xfrm>
          <a:prstGeom prst="rect">
            <a:avLst/>
          </a:prstGeom>
        </p:spPr>
        <p:txBody>
          <a:bodyPr wrap="square">
            <a:spAutoFit/>
          </a:bodyPr>
          <a:lstStyle/>
          <a:p>
            <a:pPr marL="342900" indent="-342900" algn="just">
              <a:spcAft>
                <a:spcPts val="0"/>
              </a:spcAft>
              <a:buFont typeface="Symbol" panose="05050102010706020507" pitchFamily="18" charset="2"/>
              <a:buChar char=""/>
            </a:pPr>
            <a:r>
              <a:rPr lang="es-ES" dirty="0">
                <a:latin typeface="+mn-lt"/>
                <a:cs typeface="Arial" panose="020B0604020202020204" pitchFamily="34" charset="0"/>
              </a:rPr>
              <a:t>El precio de construcción por metro cuadrado de la estructura regular para el sistema aporticado es de 1</a:t>
            </a:r>
            <a:r>
              <a:rPr lang="es-EC" dirty="0">
                <a:latin typeface="+mn-lt"/>
                <a:cs typeface="Arial" panose="020B0604020202020204" pitchFamily="34" charset="0"/>
              </a:rPr>
              <a:t>4</a:t>
            </a:r>
            <a:r>
              <a:rPr lang="es-ES" dirty="0">
                <a:latin typeface="+mn-lt"/>
                <a:cs typeface="Arial" panose="020B0604020202020204" pitchFamily="34" charset="0"/>
              </a:rPr>
              <a:t>7,</a:t>
            </a:r>
            <a:r>
              <a:rPr lang="es-EC" dirty="0">
                <a:latin typeface="+mn-lt"/>
                <a:cs typeface="Arial" panose="020B0604020202020204" pitchFamily="34" charset="0"/>
              </a:rPr>
              <a:t>9</a:t>
            </a:r>
            <a:r>
              <a:rPr lang="es-ES" dirty="0">
                <a:latin typeface="+mn-lt"/>
                <a:cs typeface="Arial" panose="020B0604020202020204" pitchFamily="34" charset="0"/>
              </a:rPr>
              <a:t>7 USD, en mampostería armada 130,08 USD y en mampostería confinada 120,30 USD, concluyendo que, para este proyecto, la que es de menor costo es el sistema con mampostería confinada, por cuanto, en el sistema de mamposterías confinada o armada, las paredes son parte de la estructura y por ende capaces de resistir cargas, mientras que en el sistema aporticado las paredes son un complemento que no influye significativamente en la estructura.</a:t>
            </a:r>
            <a:endParaRPr lang="en-US" dirty="0">
              <a:latin typeface="+mn-lt"/>
              <a:cs typeface="Arial" panose="020B0604020202020204" pitchFamily="34" charset="0"/>
            </a:endParaRPr>
          </a:p>
        </p:txBody>
      </p:sp>
      <p:sp>
        <p:nvSpPr>
          <p:cNvPr id="7" name="Rectángulo 6">
            <a:extLst>
              <a:ext uri="{FF2B5EF4-FFF2-40B4-BE49-F238E27FC236}">
                <a16:creationId xmlns:a16="http://schemas.microsoft.com/office/drawing/2014/main" xmlns="" id="{399F94F3-39BB-4A4E-BECE-6E1F6BDC12F7}"/>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61</a:t>
            </a:r>
            <a:endParaRPr lang="en-US" b="1" u="sng"/>
          </a:p>
        </p:txBody>
      </p:sp>
    </p:spTree>
    <p:extLst>
      <p:ext uri="{BB962C8B-B14F-4D97-AF65-F5344CB8AC3E}">
        <p14:creationId xmlns:p14="http://schemas.microsoft.com/office/powerpoint/2010/main" val="2846555599"/>
      </p:ext>
    </p:extLst>
  </p:cSld>
  <p:clrMapOvr>
    <a:masterClrMapping/>
  </p:clrMapOvr>
  <p:transition spd="med">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08. CONCLUSIONES Y RECOMENDACIONES </a:t>
            </a:r>
            <a:endParaRPr lang="en-US" b="1" u="sng"/>
          </a:p>
        </p:txBody>
      </p:sp>
      <p:sp>
        <p:nvSpPr>
          <p:cNvPr id="2" name="Rectángulo 1"/>
          <p:cNvSpPr/>
          <p:nvPr/>
        </p:nvSpPr>
        <p:spPr>
          <a:xfrm>
            <a:off x="3563888" y="764704"/>
            <a:ext cx="2044149" cy="369332"/>
          </a:xfrm>
          <a:prstGeom prst="rect">
            <a:avLst/>
          </a:prstGeom>
        </p:spPr>
        <p:txBody>
          <a:bodyPr wrap="none">
            <a:spAutoFit/>
          </a:bodyPr>
          <a:lstStyle/>
          <a:p>
            <a:r>
              <a:rPr lang="x-none" b="1" u="sng"/>
              <a:t>CONCLUSIONES</a:t>
            </a:r>
            <a:endParaRPr lang="en-US"/>
          </a:p>
        </p:txBody>
      </p:sp>
      <p:sp>
        <p:nvSpPr>
          <p:cNvPr id="6" name="Rectángulo 5"/>
          <p:cNvSpPr/>
          <p:nvPr/>
        </p:nvSpPr>
        <p:spPr>
          <a:xfrm>
            <a:off x="391896" y="1276332"/>
            <a:ext cx="8122476" cy="1754326"/>
          </a:xfrm>
          <a:prstGeom prst="rect">
            <a:avLst/>
          </a:prstGeom>
        </p:spPr>
        <p:txBody>
          <a:bodyPr wrap="square">
            <a:spAutoFit/>
          </a:bodyPr>
          <a:lstStyle/>
          <a:p>
            <a:pPr marL="342900" indent="-342900" algn="just">
              <a:spcAft>
                <a:spcPts val="0"/>
              </a:spcAft>
              <a:buFont typeface="Symbol" panose="05050102010706020507" pitchFamily="18" charset="2"/>
              <a:buChar char=""/>
            </a:pPr>
            <a:r>
              <a:rPr lang="es-ES">
                <a:latin typeface="+mn-lt"/>
                <a:cs typeface="Arial" panose="020B0604020202020204" pitchFamily="34" charset="0"/>
              </a:rPr>
              <a:t>La construcción de viviendas con mampostería confinada como armada, representan un ahorro del </a:t>
            </a:r>
            <a:r>
              <a:rPr lang="es-EC">
                <a:latin typeface="+mn-lt"/>
                <a:cs typeface="Arial" panose="020B0604020202020204" pitchFamily="34" charset="0"/>
              </a:rPr>
              <a:t>19</a:t>
            </a:r>
            <a:r>
              <a:rPr lang="es-ES">
                <a:latin typeface="+mn-lt"/>
                <a:cs typeface="Arial" panose="020B0604020202020204" pitchFamily="34" charset="0"/>
              </a:rPr>
              <a:t>% y 1</a:t>
            </a:r>
            <a:r>
              <a:rPr lang="es-EC">
                <a:latin typeface="+mn-lt"/>
                <a:cs typeface="Arial" panose="020B0604020202020204" pitchFamily="34" charset="0"/>
              </a:rPr>
              <a:t>2</a:t>
            </a:r>
            <a:r>
              <a:rPr lang="es-ES">
                <a:latin typeface="+mn-lt"/>
                <a:cs typeface="Arial" panose="020B0604020202020204" pitchFamily="34" charset="0"/>
              </a:rPr>
              <a:t>% respectivamente, en comparación con el sistema aporticado, pero el uso de un sistema con respecto a otro, no depende exclusivamente del factor económico, más bien, depende de múltiples factores como pueden ser: realidad social, sistema constructivo tradicional y la localidad</a:t>
            </a:r>
            <a:r>
              <a:rPr lang="x-none">
                <a:latin typeface="+mn-lt"/>
                <a:cs typeface="Arial" panose="020B0604020202020204" pitchFamily="34" charset="0"/>
              </a:rPr>
              <a:t>.</a:t>
            </a:r>
            <a:endParaRPr lang="en-US">
              <a:latin typeface="+mn-lt"/>
              <a:cs typeface="Arial" panose="020B0604020202020204" pitchFamily="34" charset="0"/>
            </a:endParaRPr>
          </a:p>
        </p:txBody>
      </p:sp>
      <p:sp>
        <p:nvSpPr>
          <p:cNvPr id="7" name="Rectángulo 6"/>
          <p:cNvSpPr/>
          <p:nvPr/>
        </p:nvSpPr>
        <p:spPr>
          <a:xfrm>
            <a:off x="391896" y="3070667"/>
            <a:ext cx="8299235" cy="147732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S" dirty="0">
                <a:latin typeface="+mn-lt"/>
                <a:ea typeface="Calibri" panose="020F0502020204030204" pitchFamily="34" charset="0"/>
                <a:cs typeface="Arial" panose="020B0604020202020204" pitchFamily="34" charset="0"/>
              </a:rPr>
              <a:t>La mampostería en el sistema aporticado, no se considera dentro del cálculo, ya que la misma permite una libre distribución de los espacios en el interior, mientras que, en los sistemas de mampostería confinada y armada, las paredes son parte del cálculo y de la estructura, las cuales deben ser plantas típicas en todos los niveles. </a:t>
            </a:r>
            <a:endParaRPr lang="en-US" sz="1800" dirty="0">
              <a:effectLst/>
              <a:latin typeface="+mn-lt"/>
              <a:ea typeface="Calibri" panose="020F0502020204030204" pitchFamily="34" charset="0"/>
              <a:cs typeface="Arial" panose="020B0604020202020204" pitchFamily="34" charset="0"/>
            </a:endParaRPr>
          </a:p>
        </p:txBody>
      </p:sp>
      <p:sp>
        <p:nvSpPr>
          <p:cNvPr id="8" name="Rectángulo 7"/>
          <p:cNvSpPr/>
          <p:nvPr/>
        </p:nvSpPr>
        <p:spPr>
          <a:xfrm>
            <a:off x="395164" y="4683608"/>
            <a:ext cx="8280920" cy="1477328"/>
          </a:xfrm>
          <a:prstGeom prst="rect">
            <a:avLst/>
          </a:prstGeom>
        </p:spPr>
        <p:txBody>
          <a:bodyPr wrap="square">
            <a:spAutoFit/>
          </a:bodyPr>
          <a:lstStyle/>
          <a:p>
            <a:pPr marL="342900" indent="-342900" algn="just">
              <a:spcAft>
                <a:spcPts val="0"/>
              </a:spcAft>
              <a:buFont typeface="Symbol" panose="05050102010706020507" pitchFamily="18" charset="2"/>
              <a:buChar char=""/>
            </a:pPr>
            <a:r>
              <a:rPr lang="es-ES">
                <a:latin typeface="+mn-lt"/>
                <a:cs typeface="Arial" panose="020B0604020202020204" pitchFamily="34" charset="0"/>
              </a:rPr>
              <a:t>En la mampostería estructural o confinada al considerar muros portantes, su distribución o diseño arquitectónico no podrá ser modificado de ninguna manera, en el caso de sistema aporticado los diseños arquitectónicos, pueden ser modificados siempre y cuando la ubicación de las columnas no se vea afecta.</a:t>
            </a:r>
            <a:endParaRPr lang="en-US">
              <a:latin typeface="+mn-lt"/>
              <a:cs typeface="Arial" panose="020B0604020202020204" pitchFamily="34" charset="0"/>
            </a:endParaRPr>
          </a:p>
        </p:txBody>
      </p:sp>
      <p:sp>
        <p:nvSpPr>
          <p:cNvPr id="9" name="Rectángulo 8">
            <a:extLst>
              <a:ext uri="{FF2B5EF4-FFF2-40B4-BE49-F238E27FC236}">
                <a16:creationId xmlns:a16="http://schemas.microsoft.com/office/drawing/2014/main" xmlns="" id="{E89A9E56-C70B-4002-AB1D-781E64ADE5AE}"/>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62</a:t>
            </a:r>
            <a:endParaRPr lang="en-US" b="1" u="sng"/>
          </a:p>
        </p:txBody>
      </p:sp>
    </p:spTree>
    <p:extLst>
      <p:ext uri="{BB962C8B-B14F-4D97-AF65-F5344CB8AC3E}">
        <p14:creationId xmlns:p14="http://schemas.microsoft.com/office/powerpoint/2010/main" val="280510589"/>
      </p:ext>
    </p:extLst>
  </p:cSld>
  <p:clrMapOvr>
    <a:masterClrMapping/>
  </p:clrMapOvr>
  <p:transition spd="med">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08. CONCLUSIONES Y RECOMENDACIONES </a:t>
            </a:r>
            <a:endParaRPr lang="en-US" b="1" u="sng"/>
          </a:p>
        </p:txBody>
      </p:sp>
      <p:sp>
        <p:nvSpPr>
          <p:cNvPr id="2" name="Rectángulo 1"/>
          <p:cNvSpPr/>
          <p:nvPr/>
        </p:nvSpPr>
        <p:spPr>
          <a:xfrm>
            <a:off x="3563888" y="764704"/>
            <a:ext cx="2044149" cy="369332"/>
          </a:xfrm>
          <a:prstGeom prst="rect">
            <a:avLst/>
          </a:prstGeom>
        </p:spPr>
        <p:txBody>
          <a:bodyPr wrap="none">
            <a:spAutoFit/>
          </a:bodyPr>
          <a:lstStyle/>
          <a:p>
            <a:r>
              <a:rPr lang="x-none" b="1" u="sng"/>
              <a:t>CONCLUSIONES</a:t>
            </a:r>
            <a:endParaRPr lang="en-US"/>
          </a:p>
        </p:txBody>
      </p:sp>
      <p:sp>
        <p:nvSpPr>
          <p:cNvPr id="4" name="Rectángulo 3"/>
          <p:cNvSpPr/>
          <p:nvPr/>
        </p:nvSpPr>
        <p:spPr>
          <a:xfrm>
            <a:off x="755576" y="1382852"/>
            <a:ext cx="7848872" cy="1200329"/>
          </a:xfrm>
          <a:prstGeom prst="rect">
            <a:avLst/>
          </a:prstGeom>
        </p:spPr>
        <p:txBody>
          <a:bodyPr wrap="square">
            <a:spAutoFit/>
          </a:bodyPr>
          <a:lstStyle/>
          <a:p>
            <a:pPr marL="342900" lvl="0" indent="-342900" algn="just">
              <a:spcAft>
                <a:spcPts val="800"/>
              </a:spcAft>
              <a:buFont typeface="Symbol" panose="05050102010706020507" pitchFamily="18" charset="2"/>
              <a:buChar char=""/>
            </a:pPr>
            <a:r>
              <a:rPr lang="es-ES" dirty="0">
                <a:latin typeface="+mn-lt"/>
                <a:ea typeface="Calibri" panose="020F0502020204030204" pitchFamily="34" charset="0"/>
                <a:cs typeface="Arial" panose="020B0604020202020204" pitchFamily="34" charset="0"/>
              </a:rPr>
              <a:t>Al utilizar el valor del factor de reducción de resistencia sísmica R=3, para las estructuras de mampostería, se puede concluir que, para la normativa (NEC-15), este tipo de estructuras, no tiene una adecuada respuesta sísmica.   </a:t>
            </a:r>
            <a:endParaRPr lang="en-US" sz="1800" dirty="0">
              <a:effectLst/>
              <a:latin typeface="+mn-lt"/>
              <a:ea typeface="Calibri" panose="020F050202020403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xmlns="" id="{2170B464-6DBC-4B9F-81D5-039E3C8DDA23}"/>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63</a:t>
            </a:r>
            <a:endParaRPr lang="en-US" b="1" u="sng"/>
          </a:p>
        </p:txBody>
      </p:sp>
    </p:spTree>
    <p:extLst>
      <p:ext uri="{BB962C8B-B14F-4D97-AF65-F5344CB8AC3E}">
        <p14:creationId xmlns:p14="http://schemas.microsoft.com/office/powerpoint/2010/main" val="1691542512"/>
      </p:ext>
    </p:extLst>
  </p:cSld>
  <p:clrMapOvr>
    <a:masterClrMapping/>
  </p:clrMapOvr>
  <p:transition spd="med">
    <p:pul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08. CONCLUSIONES Y RECOMENDACIONES </a:t>
            </a:r>
            <a:endParaRPr lang="en-US" b="1" u="sng"/>
          </a:p>
        </p:txBody>
      </p:sp>
      <p:sp>
        <p:nvSpPr>
          <p:cNvPr id="2" name="Rectángulo 1"/>
          <p:cNvSpPr/>
          <p:nvPr/>
        </p:nvSpPr>
        <p:spPr>
          <a:xfrm>
            <a:off x="3563888" y="764704"/>
            <a:ext cx="2582758" cy="369332"/>
          </a:xfrm>
          <a:prstGeom prst="rect">
            <a:avLst/>
          </a:prstGeom>
        </p:spPr>
        <p:txBody>
          <a:bodyPr wrap="none">
            <a:spAutoFit/>
          </a:bodyPr>
          <a:lstStyle/>
          <a:p>
            <a:r>
              <a:rPr lang="x-none" b="1" u="sng"/>
              <a:t>RECOMENDACIONES</a:t>
            </a:r>
            <a:endParaRPr lang="en-US"/>
          </a:p>
        </p:txBody>
      </p:sp>
      <p:sp>
        <p:nvSpPr>
          <p:cNvPr id="7" name="Rectángulo 6"/>
          <p:cNvSpPr/>
          <p:nvPr/>
        </p:nvSpPr>
        <p:spPr>
          <a:xfrm>
            <a:off x="473901" y="1295249"/>
            <a:ext cx="8277487" cy="1200329"/>
          </a:xfrm>
          <a:prstGeom prst="rect">
            <a:avLst/>
          </a:prstGeom>
        </p:spPr>
        <p:txBody>
          <a:bodyPr wrap="square">
            <a:spAutoFit/>
          </a:bodyPr>
          <a:lstStyle/>
          <a:p>
            <a:pPr marL="285750" indent="-285750" algn="just">
              <a:buFont typeface="Arial" panose="020B0604020202020204" pitchFamily="34" charset="0"/>
              <a:buChar char="•"/>
            </a:pPr>
            <a:r>
              <a:rPr lang="es-ES">
                <a:latin typeface="+mn-lt"/>
              </a:rPr>
              <a:t>Es importante que el diseño arquitectónico, desde un comienzo, esté enfocado al sistema estructural el cual quiere desarrollarse, puesto que existen limitaciones arquitectónicas en un sistema de mampostería estructural debido a la distribución de muros</a:t>
            </a:r>
            <a:r>
              <a:rPr lang="es-ES"/>
              <a:t>.</a:t>
            </a:r>
            <a:endParaRPr lang="en-US"/>
          </a:p>
        </p:txBody>
      </p:sp>
      <p:sp>
        <p:nvSpPr>
          <p:cNvPr id="8" name="Rectángulo 7"/>
          <p:cNvSpPr/>
          <p:nvPr/>
        </p:nvSpPr>
        <p:spPr>
          <a:xfrm>
            <a:off x="473901" y="2560790"/>
            <a:ext cx="8175832" cy="1200329"/>
          </a:xfrm>
          <a:prstGeom prst="rect">
            <a:avLst/>
          </a:prstGeom>
        </p:spPr>
        <p:txBody>
          <a:bodyPr wrap="square">
            <a:spAutoFit/>
          </a:bodyPr>
          <a:lstStyle/>
          <a:p>
            <a:pPr marL="285750" indent="-285750">
              <a:spcAft>
                <a:spcPts val="800"/>
              </a:spcAft>
              <a:buFont typeface="Arial" panose="020B0604020202020204" pitchFamily="34" charset="0"/>
              <a:buChar char="•"/>
            </a:pPr>
            <a:r>
              <a:rPr lang="es-ES" dirty="0">
                <a:latin typeface="+mn-lt"/>
                <a:ea typeface="Calibri" panose="020F0502020204030204" pitchFamily="34" charset="0"/>
                <a:cs typeface="Arial" panose="020B0604020202020204" pitchFamily="34" charset="0"/>
              </a:rPr>
              <a:t>Se debe tener precaución en los sistemas de mampostería, al momento de generar las aberturas de las ventanas en los muros, las mismas que deben ser pequeñas y fuera de las diagonales del muro, para asegurar que sea un muro de corte.</a:t>
            </a:r>
            <a:endParaRPr lang="en-US" dirty="0">
              <a:latin typeface="+mn-lt"/>
              <a:ea typeface="Calibri" panose="020F050202020403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FC6CAB77-CAE8-4C80-B35A-76D449C3B63C}"/>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64</a:t>
            </a:r>
            <a:endParaRPr lang="en-US" b="1" u="sng"/>
          </a:p>
        </p:txBody>
      </p:sp>
      <p:sp>
        <p:nvSpPr>
          <p:cNvPr id="10" name="Rectángulo 9">
            <a:extLst>
              <a:ext uri="{FF2B5EF4-FFF2-40B4-BE49-F238E27FC236}">
                <a16:creationId xmlns:a16="http://schemas.microsoft.com/office/drawing/2014/main" xmlns="" id="{A7096535-5CB7-4D4A-A1CC-7D747AEE8E93}"/>
              </a:ext>
            </a:extLst>
          </p:cNvPr>
          <p:cNvSpPr/>
          <p:nvPr/>
        </p:nvSpPr>
        <p:spPr>
          <a:xfrm>
            <a:off x="480560" y="3814801"/>
            <a:ext cx="8127098" cy="1200329"/>
          </a:xfrm>
          <a:prstGeom prst="rect">
            <a:avLst/>
          </a:prstGeom>
        </p:spPr>
        <p:txBody>
          <a:bodyPr wrap="square">
            <a:spAutoFit/>
          </a:bodyPr>
          <a:lstStyle/>
          <a:p>
            <a:pPr marL="285750" indent="-285750" algn="just">
              <a:buFont typeface="Arial" panose="020B0604020202020204" pitchFamily="34" charset="0"/>
              <a:buChar char="•"/>
            </a:pPr>
            <a:r>
              <a:rPr lang="es-ES"/>
              <a:t>Las estructuras con sistemas de mampostería, deben tener un diseño simple, de preferencia que su largo sea tres veces su ancho, y en elevación sin volados, en el caso de una estructura con una geometría más compleja se deberán generar juntas sísmicas entre las mismas. </a:t>
            </a:r>
            <a:endParaRPr lang="en-US"/>
          </a:p>
        </p:txBody>
      </p:sp>
    </p:spTree>
    <p:extLst>
      <p:ext uri="{BB962C8B-B14F-4D97-AF65-F5344CB8AC3E}">
        <p14:creationId xmlns:p14="http://schemas.microsoft.com/office/powerpoint/2010/main" val="1549212260"/>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08. CONCLUSIONES Y RECOMENDACIONES </a:t>
            </a:r>
            <a:endParaRPr lang="en-US" b="1" u="sng"/>
          </a:p>
        </p:txBody>
      </p:sp>
      <p:sp>
        <p:nvSpPr>
          <p:cNvPr id="10" name="Rectángulo 9"/>
          <p:cNvSpPr/>
          <p:nvPr/>
        </p:nvSpPr>
        <p:spPr>
          <a:xfrm>
            <a:off x="539552" y="1269441"/>
            <a:ext cx="8199108" cy="1200329"/>
          </a:xfrm>
          <a:prstGeom prst="rect">
            <a:avLst/>
          </a:prstGeom>
        </p:spPr>
        <p:txBody>
          <a:bodyPr wrap="square">
            <a:spAutoFit/>
          </a:bodyPr>
          <a:lstStyle/>
          <a:p>
            <a:pPr marL="285750" indent="-285750" algn="just">
              <a:buFont typeface="Arial" panose="020B0604020202020204" pitchFamily="34" charset="0"/>
              <a:buChar char="•"/>
            </a:pPr>
            <a:r>
              <a:rPr lang="es-ES"/>
              <a:t>Para mampostería, tanto la confinada y armada, es necesario los ensayos de muretes y ensayo a compresión de prismas, para un mejor análisis tanto a cortante como a compresión de esfuerzos en los muros y un mejor comportamiento estructural de los mismos.</a:t>
            </a:r>
            <a:endParaRPr lang="en-US"/>
          </a:p>
        </p:txBody>
      </p:sp>
      <p:sp>
        <p:nvSpPr>
          <p:cNvPr id="12" name="Rectángulo 11"/>
          <p:cNvSpPr/>
          <p:nvPr/>
        </p:nvSpPr>
        <p:spPr>
          <a:xfrm>
            <a:off x="539552" y="2617239"/>
            <a:ext cx="8301709" cy="923330"/>
          </a:xfrm>
          <a:prstGeom prst="rect">
            <a:avLst/>
          </a:prstGeom>
        </p:spPr>
        <p:txBody>
          <a:bodyPr wrap="square">
            <a:spAutoFit/>
          </a:bodyPr>
          <a:lstStyle/>
          <a:p>
            <a:pPr marL="285750" indent="-285750" algn="just">
              <a:buFont typeface="Arial" panose="020B0604020202020204" pitchFamily="34" charset="0"/>
              <a:buChar char="•"/>
            </a:pPr>
            <a:r>
              <a:rPr lang="es-ES"/>
              <a:t>Una distribución de muros correcta, ayudara a que los esfuerzos en los muros no sean grandes y que los muros no lleguen a tener un espesor de dimensiones mayores a los de los bloques convencionales.</a:t>
            </a:r>
            <a:endParaRPr lang="en-US"/>
          </a:p>
        </p:txBody>
      </p:sp>
      <p:sp>
        <p:nvSpPr>
          <p:cNvPr id="14" name="Rectángulo 13"/>
          <p:cNvSpPr/>
          <p:nvPr/>
        </p:nvSpPr>
        <p:spPr>
          <a:xfrm>
            <a:off x="541536" y="3747024"/>
            <a:ext cx="8299725" cy="1477328"/>
          </a:xfrm>
          <a:prstGeom prst="rect">
            <a:avLst/>
          </a:prstGeom>
        </p:spPr>
        <p:txBody>
          <a:bodyPr wrap="square">
            <a:spAutoFit/>
          </a:bodyPr>
          <a:lstStyle/>
          <a:p>
            <a:pPr marL="285750" indent="-285750" algn="just">
              <a:buFont typeface="Arial" panose="020B0604020202020204" pitchFamily="34" charset="0"/>
              <a:buChar char="•"/>
            </a:pPr>
            <a:r>
              <a:rPr lang="es-ES"/>
              <a:t>En el sistema aporticado es muy importante realizar los chequeos correspondientes al principio de columna fuerte - viga débil, debido que esto me permite conocer que elementos estructurales, serán parte del sistema que resistirán las cargas laterales, a las cuales va a estar sometida la estructura. </a:t>
            </a:r>
            <a:endParaRPr lang="en-US"/>
          </a:p>
        </p:txBody>
      </p:sp>
      <p:sp>
        <p:nvSpPr>
          <p:cNvPr id="9" name="Rectángulo 8">
            <a:extLst>
              <a:ext uri="{FF2B5EF4-FFF2-40B4-BE49-F238E27FC236}">
                <a16:creationId xmlns:a16="http://schemas.microsoft.com/office/drawing/2014/main" xmlns="" id="{33AFA5F7-058A-4D92-B605-15CEAD44943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65</a:t>
            </a:r>
            <a:endParaRPr lang="en-US" b="1" u="sng"/>
          </a:p>
        </p:txBody>
      </p:sp>
      <p:sp>
        <p:nvSpPr>
          <p:cNvPr id="11" name="Rectángulo 10">
            <a:extLst>
              <a:ext uri="{FF2B5EF4-FFF2-40B4-BE49-F238E27FC236}">
                <a16:creationId xmlns:a16="http://schemas.microsoft.com/office/drawing/2014/main" xmlns="" id="{2B47FA77-E62C-4690-AB10-0EDBC546A254}"/>
              </a:ext>
            </a:extLst>
          </p:cNvPr>
          <p:cNvSpPr/>
          <p:nvPr/>
        </p:nvSpPr>
        <p:spPr>
          <a:xfrm>
            <a:off x="3563888" y="764704"/>
            <a:ext cx="2582758" cy="369332"/>
          </a:xfrm>
          <a:prstGeom prst="rect">
            <a:avLst/>
          </a:prstGeom>
        </p:spPr>
        <p:txBody>
          <a:bodyPr wrap="none">
            <a:spAutoFit/>
          </a:bodyPr>
          <a:lstStyle/>
          <a:p>
            <a:r>
              <a:rPr lang="x-none" b="1" u="sng"/>
              <a:t>RECOMENDACIONES</a:t>
            </a:r>
            <a:endParaRPr lang="en-US"/>
          </a:p>
        </p:txBody>
      </p:sp>
    </p:spTree>
    <p:extLst>
      <p:ext uri="{BB962C8B-B14F-4D97-AF65-F5344CB8AC3E}">
        <p14:creationId xmlns:p14="http://schemas.microsoft.com/office/powerpoint/2010/main" val="3725101612"/>
      </p:ext>
    </p:extLst>
  </p:cSld>
  <p:clrMapOvr>
    <a:masterClrMapping/>
  </p:clrMapOvr>
  <p:transition spd="med">
    <p:pull/>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x-none" b="1" u="sng"/>
              <a:t>08. CONCLUSIONES Y RECOMENDACIONES </a:t>
            </a:r>
            <a:endParaRPr lang="en-US" b="1" u="sng"/>
          </a:p>
        </p:txBody>
      </p:sp>
      <p:sp>
        <p:nvSpPr>
          <p:cNvPr id="2" name="Rectángulo 1"/>
          <p:cNvSpPr/>
          <p:nvPr/>
        </p:nvSpPr>
        <p:spPr>
          <a:xfrm>
            <a:off x="3635896" y="605395"/>
            <a:ext cx="2582758" cy="369332"/>
          </a:xfrm>
          <a:prstGeom prst="rect">
            <a:avLst/>
          </a:prstGeom>
        </p:spPr>
        <p:txBody>
          <a:bodyPr wrap="none">
            <a:spAutoFit/>
          </a:bodyPr>
          <a:lstStyle/>
          <a:p>
            <a:r>
              <a:rPr lang="x-none" b="1" u="sng"/>
              <a:t>RECOMENDACIONES</a:t>
            </a:r>
            <a:endParaRPr lang="en-US"/>
          </a:p>
        </p:txBody>
      </p:sp>
      <p:sp>
        <p:nvSpPr>
          <p:cNvPr id="9" name="Rectángulo 8">
            <a:extLst>
              <a:ext uri="{FF2B5EF4-FFF2-40B4-BE49-F238E27FC236}">
                <a16:creationId xmlns:a16="http://schemas.microsoft.com/office/drawing/2014/main" xmlns="" id="{33AFA5F7-058A-4D92-B605-15CEAD449431}"/>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s-ES" b="1" u="sng">
                <a:cs typeface="Arial"/>
              </a:rPr>
              <a:t>66</a:t>
            </a:r>
          </a:p>
        </p:txBody>
      </p:sp>
      <p:sp>
        <p:nvSpPr>
          <p:cNvPr id="11" name="Rectángulo 10">
            <a:extLst>
              <a:ext uri="{FF2B5EF4-FFF2-40B4-BE49-F238E27FC236}">
                <a16:creationId xmlns:a16="http://schemas.microsoft.com/office/drawing/2014/main" xmlns="" id="{CD865D7D-12B5-4E99-A25D-BC4C5E0A44E1}"/>
              </a:ext>
            </a:extLst>
          </p:cNvPr>
          <p:cNvSpPr/>
          <p:nvPr/>
        </p:nvSpPr>
        <p:spPr>
          <a:xfrm>
            <a:off x="524729" y="1153370"/>
            <a:ext cx="8406680" cy="1477328"/>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s-ES">
                <a:latin typeface="+mn-lt"/>
                <a:ea typeface="Calibri" panose="020F0502020204030204" pitchFamily="34" charset="0"/>
                <a:cs typeface="Arial" panose="020B0604020202020204" pitchFamily="34" charset="0"/>
              </a:rPr>
              <a:t>Se debe tener precaución con los sistemas de mampostería, ya que, en el medio ecuatoriano, muchos de los propietarios, una vez construida la edificación, deciden realizar una remodelación la misma que consta en muchas ocasiones con el derribo de paredes internas, lo que nunca se debe hacer en este tipo de sistemas siendo los muros los que soportan las cargas.</a:t>
            </a:r>
            <a:endParaRPr lang="en-US">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3253756"/>
      </p:ext>
    </p:extLst>
  </p:cSld>
  <p:clrMapOvr>
    <a:masterClrMapping/>
  </p:clrMapOvr>
  <p:transition spd="med">
    <p:pull/>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xmlns="" id="{D2703984-338B-47C9-B144-B812180A2DC3}"/>
              </a:ext>
            </a:extLst>
          </p:cNvPr>
          <p:cNvSpPr txBox="1"/>
          <p:nvPr/>
        </p:nvSpPr>
        <p:spPr>
          <a:xfrm>
            <a:off x="1151620" y="2169520"/>
            <a:ext cx="6840760" cy="1200329"/>
          </a:xfrm>
          <a:prstGeom prst="rect">
            <a:avLst/>
          </a:prstGeom>
          <a:noFill/>
        </p:spPr>
        <p:txBody>
          <a:bodyPr wrap="square" rtlCol="0">
            <a:spAutoFit/>
          </a:bodyPr>
          <a:lstStyle/>
          <a:p>
            <a:pPr algn="ctr"/>
            <a:r>
              <a:rPr lang="es-ES" sz="7200"/>
              <a:t>¡GRACIAS!</a:t>
            </a:r>
            <a:endParaRPr lang="es-EC" sz="7200"/>
          </a:p>
        </p:txBody>
      </p:sp>
    </p:spTree>
    <p:extLst>
      <p:ext uri="{BB962C8B-B14F-4D97-AF65-F5344CB8AC3E}">
        <p14:creationId xmlns:p14="http://schemas.microsoft.com/office/powerpoint/2010/main" val="429404333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667" name="Google Shape;3295;p29"/>
          <p:cNvSpPr/>
          <p:nvPr/>
        </p:nvSpPr>
        <p:spPr>
          <a:xfrm rot="-3748334" flipH="1">
            <a:off x="2576663" y="806236"/>
            <a:ext cx="850362" cy="825205"/>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3410;p29">
            <a:extLst>
              <a:ext uri="{FF2B5EF4-FFF2-40B4-BE49-F238E27FC236}">
                <a16:creationId xmlns:a16="http://schemas.microsoft.com/office/drawing/2014/main" xmlns="" id="{6B840627-EBFA-466D-9DFF-F92A8E992C7B}"/>
              </a:ext>
            </a:extLst>
          </p:cNvPr>
          <p:cNvSpPr txBox="1"/>
          <p:nvPr/>
        </p:nvSpPr>
        <p:spPr>
          <a:xfrm>
            <a:off x="5958290" y="164288"/>
            <a:ext cx="3812817"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MAMPOSTERÍA CONFINADA</a:t>
            </a:r>
            <a:endParaRPr sz="1600" b="1">
              <a:solidFill>
                <a:schemeClr val="accent6"/>
              </a:solidFill>
              <a:latin typeface="Fira Sans Extra Condensed"/>
              <a:ea typeface="Fira Sans Extra Condensed"/>
              <a:cs typeface="Fira Sans Extra Condensed"/>
              <a:sym typeface="Fira Sans Extra Condensed"/>
            </a:endParaRPr>
          </a:p>
        </p:txBody>
      </p:sp>
      <p:pic>
        <p:nvPicPr>
          <p:cNvPr id="5" name="Imagen 4">
            <a:extLst>
              <a:ext uri="{FF2B5EF4-FFF2-40B4-BE49-F238E27FC236}">
                <a16:creationId xmlns:a16="http://schemas.microsoft.com/office/drawing/2014/main" xmlns="" id="{2562B5C8-1B9B-413B-A007-937C3382149E}"/>
              </a:ext>
            </a:extLst>
          </p:cNvPr>
          <p:cNvPicPr>
            <a:picLocks noChangeAspect="1"/>
          </p:cNvPicPr>
          <p:nvPr/>
        </p:nvPicPr>
        <p:blipFill rotWithShape="1">
          <a:blip r:embed="rId2"/>
          <a:srcRect l="26678" t="22431" r="29538" b="14905"/>
          <a:stretch/>
        </p:blipFill>
        <p:spPr>
          <a:xfrm>
            <a:off x="1125415" y="764964"/>
            <a:ext cx="3718099" cy="2991804"/>
          </a:xfrm>
          <a:prstGeom prst="rect">
            <a:avLst/>
          </a:prstGeom>
        </p:spPr>
      </p:pic>
      <p:pic>
        <p:nvPicPr>
          <p:cNvPr id="9" name="Imagen 8">
            <a:extLst>
              <a:ext uri="{FF2B5EF4-FFF2-40B4-BE49-F238E27FC236}">
                <a16:creationId xmlns:a16="http://schemas.microsoft.com/office/drawing/2014/main" xmlns="" id="{7F685A04-03B0-41D7-9AC3-3BF77C930035}"/>
              </a:ext>
            </a:extLst>
          </p:cNvPr>
          <p:cNvPicPr>
            <a:picLocks noChangeAspect="1"/>
          </p:cNvPicPr>
          <p:nvPr/>
        </p:nvPicPr>
        <p:blipFill rotWithShape="1">
          <a:blip r:embed="rId3"/>
          <a:srcRect l="15693" t="33711" r="49385" b="5274"/>
          <a:stretch/>
        </p:blipFill>
        <p:spPr>
          <a:xfrm>
            <a:off x="5634773" y="1689807"/>
            <a:ext cx="3062286" cy="3008176"/>
          </a:xfrm>
          <a:prstGeom prst="rect">
            <a:avLst/>
          </a:prstGeom>
        </p:spPr>
      </p:pic>
      <mc:AlternateContent xmlns:mc="http://schemas.openxmlformats.org/markup-compatibility/2006" xmlns:a14="http://schemas.microsoft.com/office/drawing/2010/main">
        <mc:Choice Requires="a14">
          <p:sp>
            <p:nvSpPr>
              <p:cNvPr id="21" name="Google Shape;3408;p29">
                <a:extLst>
                  <a:ext uri="{FF2B5EF4-FFF2-40B4-BE49-F238E27FC236}">
                    <a16:creationId xmlns:a16="http://schemas.microsoft.com/office/drawing/2014/main" xmlns="" id="{0DE6C67A-1B07-4724-B09F-75D4F4A92192}"/>
                  </a:ext>
                </a:extLst>
              </p:cNvPr>
              <p:cNvSpPr txBox="1"/>
              <p:nvPr/>
            </p:nvSpPr>
            <p:spPr>
              <a:xfrm>
                <a:off x="5138198" y="606603"/>
                <a:ext cx="4080906" cy="1529922"/>
              </a:xfrm>
              <a:prstGeom prst="rect">
                <a:avLst/>
              </a:prstGeom>
              <a:noFill/>
              <a:ln>
                <a:noFill/>
              </a:ln>
            </p:spPr>
            <p:txBody>
              <a:bodyPr spcFirstLastPara="1" wrap="square" lIns="91425" tIns="91425" rIns="91425" bIns="91425" anchor="ctr" anchorCtr="0">
                <a:noAutofit/>
              </a:bodyPr>
              <a:lstStyle/>
              <a:p>
                <a:pPr marL="12700">
                  <a:spcBef>
                    <a:spcPts val="0"/>
                  </a:spcBef>
                  <a:spcAft>
                    <a:spcPts val="0"/>
                  </a:spcAft>
                </a:pPr>
                <a14:m>
                  <m:oMathPara xmlns:m="http://schemas.openxmlformats.org/officeDocument/2006/math">
                    <m:oMathParaPr>
                      <m:jc m:val="centerGroup"/>
                    </m:oMathParaPr>
                    <m:oMath xmlns:m="http://schemas.openxmlformats.org/officeDocument/2006/math">
                      <m:f>
                        <m:fPr>
                          <m:ctrlPr>
                            <a:rPr lang="en" sz="1200" i="1" smtClean="0">
                              <a:solidFill>
                                <a:schemeClr val="dk1"/>
                              </a:solidFill>
                              <a:latin typeface="Cambria Math" panose="02040503050406030204" pitchFamily="18" charset="0"/>
                              <a:ea typeface="Roboto"/>
                              <a:sym typeface="Roboto"/>
                            </a:rPr>
                          </m:ctrlPr>
                        </m:fPr>
                        <m:num>
                          <m:r>
                            <a:rPr lang="es-EC" sz="1200" b="0" i="1" smtClean="0">
                              <a:solidFill>
                                <a:schemeClr val="dk1"/>
                              </a:solidFill>
                              <a:latin typeface="Cambria Math" panose="02040503050406030204" pitchFamily="18" charset="0"/>
                              <a:ea typeface="Roboto"/>
                              <a:sym typeface="Roboto"/>
                            </a:rPr>
                            <m:t>𝑎𝑙𝑡𝑢𝑟𝑎</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𝑑𝑒𝑙</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𝑚𝑢𝑟𝑜</m:t>
                          </m:r>
                        </m:num>
                        <m:den>
                          <m:r>
                            <a:rPr lang="es-EC" sz="1200" b="0" i="1" smtClean="0">
                              <a:solidFill>
                                <a:schemeClr val="dk1"/>
                              </a:solidFill>
                              <a:latin typeface="Cambria Math" panose="02040503050406030204" pitchFamily="18" charset="0"/>
                              <a:ea typeface="Roboto"/>
                              <a:sym typeface="Roboto"/>
                            </a:rPr>
                            <m:t>𝑒𝑠𝑝𝑒𝑠𝑜𝑟</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𝑑𝑒𝑙</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𝑚𝑢𝑟𝑜</m:t>
                          </m:r>
                        </m:den>
                      </m:f>
                      <m:r>
                        <a:rPr lang="en" sz="1200" i="1" smtClean="0">
                          <a:solidFill>
                            <a:schemeClr val="dk1"/>
                          </a:solidFill>
                          <a:latin typeface="Cambria Math" panose="02040503050406030204" pitchFamily="18" charset="0"/>
                          <a:ea typeface="Cambria Math" panose="02040503050406030204" pitchFamily="18" charset="0"/>
                          <a:sym typeface="Roboto"/>
                        </a:rPr>
                        <m:t>&gt;</m:t>
                      </m:r>
                      <m:r>
                        <a:rPr lang="es-EC" sz="1200" b="0" i="1" smtClean="0">
                          <a:solidFill>
                            <a:schemeClr val="dk1"/>
                          </a:solidFill>
                          <a:latin typeface="Cambria Math" panose="02040503050406030204" pitchFamily="18" charset="0"/>
                          <a:ea typeface="Cambria Math" panose="02040503050406030204" pitchFamily="18" charset="0"/>
                          <a:sym typeface="Roboto"/>
                        </a:rPr>
                        <m:t>25 ó </m:t>
                      </m:r>
                      <m:r>
                        <a:rPr lang="es-EC" sz="1200" b="0" i="1" smtClean="0">
                          <a:solidFill>
                            <a:schemeClr val="dk1"/>
                          </a:solidFill>
                          <a:latin typeface="Cambria Math" panose="02040503050406030204" pitchFamily="18" charset="0"/>
                          <a:ea typeface="Cambria Math" panose="02040503050406030204" pitchFamily="18" charset="0"/>
                          <a:sym typeface="Roboto"/>
                        </a:rPr>
                        <m:t>𝑛𝑜</m:t>
                      </m:r>
                      <m:r>
                        <a:rPr lang="es-EC" sz="1200" b="0" i="1" smtClean="0">
                          <a:solidFill>
                            <a:schemeClr val="dk1"/>
                          </a:solidFill>
                          <a:latin typeface="Cambria Math" panose="02040503050406030204" pitchFamily="18" charset="0"/>
                          <a:ea typeface="Cambria Math" panose="02040503050406030204" pitchFamily="18" charset="0"/>
                          <a:sym typeface="Roboto"/>
                        </a:rPr>
                        <m:t> </m:t>
                      </m:r>
                      <m:r>
                        <a:rPr lang="es-EC" sz="1200" b="0" i="1" smtClean="0">
                          <a:solidFill>
                            <a:schemeClr val="dk1"/>
                          </a:solidFill>
                          <a:latin typeface="Cambria Math" panose="02040503050406030204" pitchFamily="18" charset="0"/>
                          <a:ea typeface="Cambria Math" panose="02040503050406030204" pitchFamily="18" charset="0"/>
                          <a:sym typeface="Roboto"/>
                        </a:rPr>
                        <m:t>𝑚𝑒𝑛𝑜𝑟</m:t>
                      </m:r>
                      <m:r>
                        <a:rPr lang="es-EC" sz="1200" b="0" i="1" smtClean="0">
                          <a:solidFill>
                            <a:schemeClr val="dk1"/>
                          </a:solidFill>
                          <a:latin typeface="Cambria Math" panose="02040503050406030204" pitchFamily="18" charset="0"/>
                          <a:ea typeface="Cambria Math" panose="02040503050406030204" pitchFamily="18" charset="0"/>
                          <a:sym typeface="Roboto"/>
                        </a:rPr>
                        <m:t> </m:t>
                      </m:r>
                      <m:r>
                        <a:rPr lang="es-EC" sz="1200" b="0" i="1" smtClean="0">
                          <a:solidFill>
                            <a:schemeClr val="dk1"/>
                          </a:solidFill>
                          <a:latin typeface="Cambria Math" panose="02040503050406030204" pitchFamily="18" charset="0"/>
                          <a:ea typeface="Cambria Math" panose="02040503050406030204" pitchFamily="18" charset="0"/>
                          <a:sym typeface="Roboto"/>
                        </a:rPr>
                        <m:t>𝑑𝑒</m:t>
                      </m:r>
                      <m:r>
                        <a:rPr lang="es-EC" sz="1200" b="0" i="1" smtClean="0">
                          <a:solidFill>
                            <a:schemeClr val="dk1"/>
                          </a:solidFill>
                          <a:latin typeface="Cambria Math" panose="02040503050406030204" pitchFamily="18" charset="0"/>
                          <a:ea typeface="Cambria Math" panose="02040503050406030204" pitchFamily="18" charset="0"/>
                          <a:sym typeface="Roboto"/>
                        </a:rPr>
                        <m:t> 110</m:t>
                      </m:r>
                      <m:r>
                        <a:rPr lang="es-EC" sz="1200" b="0" i="1" smtClean="0">
                          <a:solidFill>
                            <a:schemeClr val="dk1"/>
                          </a:solidFill>
                          <a:latin typeface="Cambria Math" panose="02040503050406030204" pitchFamily="18" charset="0"/>
                          <a:ea typeface="Cambria Math" panose="02040503050406030204" pitchFamily="18" charset="0"/>
                          <a:sym typeface="Roboto"/>
                        </a:rPr>
                        <m:t>𝑚𝑚</m:t>
                      </m:r>
                    </m:oMath>
                  </m:oMathPara>
                </a14:m>
                <a:endParaRPr lang="es-419" sz="1200">
                  <a:solidFill>
                    <a:schemeClr val="dk1"/>
                  </a:solidFill>
                  <a:latin typeface="Roboto"/>
                  <a:ea typeface="Roboto"/>
                  <a:cs typeface="Roboto"/>
                  <a:sym typeface="Roboto"/>
                </a:endParaRPr>
              </a:p>
            </p:txBody>
          </p:sp>
        </mc:Choice>
        <mc:Fallback xmlns="">
          <p:sp>
            <p:nvSpPr>
              <p:cNvPr id="21" name="Google Shape;3408;p29">
                <a:extLst>
                  <a:ext uri="{FF2B5EF4-FFF2-40B4-BE49-F238E27FC236}">
                    <a16:creationId xmlns:a16="http://schemas.microsoft.com/office/drawing/2014/main" id="{0DE6C67A-1B07-4724-B09F-75D4F4A92192}"/>
                  </a:ext>
                </a:extLst>
              </p:cNvPr>
              <p:cNvSpPr txBox="1">
                <a:spLocks noRot="1" noChangeAspect="1" noMove="1" noResize="1" noEditPoints="1" noAdjustHandles="1" noChangeArrowheads="1" noChangeShapeType="1" noTextEdit="1"/>
              </p:cNvSpPr>
              <p:nvPr/>
            </p:nvSpPr>
            <p:spPr>
              <a:xfrm>
                <a:off x="5138198" y="606603"/>
                <a:ext cx="4080906" cy="1529922"/>
              </a:xfrm>
              <a:prstGeom prst="rect">
                <a:avLst/>
              </a:prstGeom>
              <a:blipFill>
                <a:blip r:embed="rId4"/>
                <a:stretch>
                  <a:fillRect/>
                </a:stretch>
              </a:blipFill>
              <a:ln>
                <a:noFill/>
              </a:ln>
            </p:spPr>
            <p:txBody>
              <a:bodyPr/>
              <a:lstStyle/>
              <a:p>
                <a:r>
                  <a:rPr lang="en-US">
                    <a:noFill/>
                  </a:rPr>
                  <a:t> </a:t>
                </a:r>
              </a:p>
            </p:txBody>
          </p:sp>
        </mc:Fallback>
      </mc:AlternateContent>
      <p:cxnSp>
        <p:nvCxnSpPr>
          <p:cNvPr id="12" name="Conector: angular 11">
            <a:extLst>
              <a:ext uri="{FF2B5EF4-FFF2-40B4-BE49-F238E27FC236}">
                <a16:creationId xmlns:a16="http://schemas.microsoft.com/office/drawing/2014/main" xmlns="" id="{6501FEAE-CD35-4D5A-AA07-C61BCA0613FB}"/>
              </a:ext>
            </a:extLst>
          </p:cNvPr>
          <p:cNvCxnSpPr>
            <a:cxnSpLocks/>
          </p:cNvCxnSpPr>
          <p:nvPr/>
        </p:nvCxnSpPr>
        <p:spPr>
          <a:xfrm flipV="1">
            <a:off x="4571999" y="1392531"/>
            <a:ext cx="997154" cy="854352"/>
          </a:xfrm>
          <a:prstGeom prst="bentConnector3">
            <a:avLst>
              <a:gd name="adj1" fmla="val 50000"/>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n 18">
            <a:extLst>
              <a:ext uri="{FF2B5EF4-FFF2-40B4-BE49-F238E27FC236}">
                <a16:creationId xmlns:a16="http://schemas.microsoft.com/office/drawing/2014/main" xmlns="" id="{EEC30AE9-969E-484E-A3DE-E4D75188AEFD}"/>
              </a:ext>
            </a:extLst>
          </p:cNvPr>
          <p:cNvPicPr>
            <a:picLocks noChangeAspect="1"/>
          </p:cNvPicPr>
          <p:nvPr/>
        </p:nvPicPr>
        <p:blipFill>
          <a:blip r:embed="rId5"/>
          <a:stretch>
            <a:fillRect/>
          </a:stretch>
        </p:blipFill>
        <p:spPr>
          <a:xfrm>
            <a:off x="179512" y="3808253"/>
            <a:ext cx="3589166" cy="2369833"/>
          </a:xfrm>
          <a:prstGeom prst="rect">
            <a:avLst/>
          </a:prstGeom>
        </p:spPr>
      </p:pic>
      <p:pic>
        <p:nvPicPr>
          <p:cNvPr id="22" name="Imagen 21">
            <a:extLst>
              <a:ext uri="{FF2B5EF4-FFF2-40B4-BE49-F238E27FC236}">
                <a16:creationId xmlns:a16="http://schemas.microsoft.com/office/drawing/2014/main" xmlns="" id="{84920741-7142-429A-B0C2-F603D17A158C}"/>
              </a:ext>
            </a:extLst>
          </p:cNvPr>
          <p:cNvPicPr>
            <a:picLocks noChangeAspect="1"/>
          </p:cNvPicPr>
          <p:nvPr/>
        </p:nvPicPr>
        <p:blipFill>
          <a:blip r:embed="rId6"/>
          <a:stretch>
            <a:fillRect/>
          </a:stretch>
        </p:blipFill>
        <p:spPr>
          <a:xfrm>
            <a:off x="4038010" y="4474391"/>
            <a:ext cx="3403944" cy="1529922"/>
          </a:xfrm>
          <a:prstGeom prst="rect">
            <a:avLst/>
          </a:prstGeom>
        </p:spPr>
      </p:pic>
      <p:pic>
        <p:nvPicPr>
          <p:cNvPr id="2" name="Picture 4">
            <a:extLst>
              <a:ext uri="{FF2B5EF4-FFF2-40B4-BE49-F238E27FC236}">
                <a16:creationId xmlns:a16="http://schemas.microsoft.com/office/drawing/2014/main" xmlns="" id="{E1AEE9C3-C147-483F-8389-BC9F1A8B75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ángulo 12">
            <a:extLst>
              <a:ext uri="{FF2B5EF4-FFF2-40B4-BE49-F238E27FC236}">
                <a16:creationId xmlns:a16="http://schemas.microsoft.com/office/drawing/2014/main" xmlns="" id="{31B3975D-52A5-4C3C-BA7A-2079488BD2E3}"/>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07</a:t>
            </a:r>
            <a:endParaRPr lang="en-US" b="1" u="sng"/>
          </a:p>
        </p:txBody>
      </p:sp>
    </p:spTree>
    <p:extLst>
      <p:ext uri="{BB962C8B-B14F-4D97-AF65-F5344CB8AC3E}">
        <p14:creationId xmlns:p14="http://schemas.microsoft.com/office/powerpoint/2010/main" val="937756818"/>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BF7C1370-A0F9-48A7-B9FB-CB6A09CA6F44}"/>
              </a:ext>
            </a:extLst>
          </p:cNvPr>
          <p:cNvPicPr>
            <a:picLocks noChangeAspect="1"/>
          </p:cNvPicPr>
          <p:nvPr/>
        </p:nvPicPr>
        <p:blipFill>
          <a:blip r:embed="rId2"/>
          <a:stretch>
            <a:fillRect/>
          </a:stretch>
        </p:blipFill>
        <p:spPr>
          <a:xfrm>
            <a:off x="205693" y="2390328"/>
            <a:ext cx="4293671" cy="2556355"/>
          </a:xfrm>
          <a:prstGeom prst="rect">
            <a:avLst/>
          </a:prstGeom>
          <a:ln>
            <a:noFill/>
          </a:ln>
        </p:spPr>
      </p:pic>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715" name="Google Shape;3343;p29"/>
          <p:cNvSpPr/>
          <p:nvPr/>
        </p:nvSpPr>
        <p:spPr>
          <a:xfrm rot="3748334">
            <a:off x="4456784" y="1056286"/>
            <a:ext cx="1035941" cy="1772601"/>
          </a:xfrm>
          <a:custGeom>
            <a:avLst/>
            <a:gdLst/>
            <a:ahLst/>
            <a:cxnLst/>
            <a:rect l="l" t="t" r="r" b="b"/>
            <a:pathLst>
              <a:path w="24478" h="41881" extrusionOk="0">
                <a:moveTo>
                  <a:pt x="12239" y="1"/>
                </a:moveTo>
                <a:cubicBezTo>
                  <a:pt x="5480" y="1"/>
                  <a:pt x="0" y="5320"/>
                  <a:pt x="0" y="11875"/>
                </a:cubicBezTo>
                <a:cubicBezTo>
                  <a:pt x="0" y="17537"/>
                  <a:pt x="4080" y="22270"/>
                  <a:pt x="9537" y="23461"/>
                </a:cubicBezTo>
                <a:cubicBezTo>
                  <a:pt x="10235" y="23616"/>
                  <a:pt x="10190" y="24114"/>
                  <a:pt x="10270" y="24825"/>
                </a:cubicBezTo>
                <a:lnTo>
                  <a:pt x="12239" y="41881"/>
                </a:lnTo>
                <a:lnTo>
                  <a:pt x="14181" y="25065"/>
                </a:lnTo>
                <a:cubicBezTo>
                  <a:pt x="14257" y="24385"/>
                  <a:pt x="14230" y="23612"/>
                  <a:pt x="14897" y="23469"/>
                </a:cubicBezTo>
                <a:cubicBezTo>
                  <a:pt x="20381" y="22296"/>
                  <a:pt x="24478" y="17550"/>
                  <a:pt x="24478" y="11875"/>
                </a:cubicBezTo>
                <a:cubicBezTo>
                  <a:pt x="24478" y="5320"/>
                  <a:pt x="18998" y="1"/>
                  <a:pt x="12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3344;p29"/>
          <p:cNvSpPr/>
          <p:nvPr/>
        </p:nvSpPr>
        <p:spPr>
          <a:xfrm rot="3748334">
            <a:off x="4924370" y="1343365"/>
            <a:ext cx="850362" cy="825205"/>
          </a:xfrm>
          <a:custGeom>
            <a:avLst/>
            <a:gdLst/>
            <a:ahLst/>
            <a:cxnLst/>
            <a:rect l="l" t="t" r="r" b="b"/>
            <a:pathLst>
              <a:path w="20093" h="19497" extrusionOk="0">
                <a:moveTo>
                  <a:pt x="10044" y="19496"/>
                </a:moveTo>
                <a:cubicBezTo>
                  <a:pt x="15577" y="19496"/>
                  <a:pt x="20092" y="15119"/>
                  <a:pt x="20092" y="9751"/>
                </a:cubicBezTo>
                <a:cubicBezTo>
                  <a:pt x="20092" y="4378"/>
                  <a:pt x="15577" y="0"/>
                  <a:pt x="10044" y="0"/>
                </a:cubicBezTo>
                <a:cubicBezTo>
                  <a:pt x="4511" y="0"/>
                  <a:pt x="1" y="4378"/>
                  <a:pt x="1" y="9751"/>
                </a:cubicBezTo>
                <a:cubicBezTo>
                  <a:pt x="1" y="15119"/>
                  <a:pt x="4511" y="19496"/>
                  <a:pt x="10044" y="19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3407;p29"/>
          <p:cNvSpPr txBox="1"/>
          <p:nvPr/>
        </p:nvSpPr>
        <p:spPr>
          <a:xfrm>
            <a:off x="5854154" y="1407455"/>
            <a:ext cx="2678285" cy="868548"/>
          </a:xfrm>
          <a:prstGeom prst="rect">
            <a:avLst/>
          </a:prstGeom>
          <a:noFill/>
          <a:ln>
            <a:noFill/>
          </a:ln>
        </p:spPr>
        <p:txBody>
          <a:bodyPr spcFirstLastPara="1" wrap="square" lIns="91425" tIns="91425" rIns="91425" bIns="91425" anchor="ctr" anchorCtr="0">
            <a:noAutofit/>
          </a:bodyPr>
          <a:lstStyle/>
          <a:p>
            <a:pPr marL="184150" marR="0" lvl="0" indent="-171450" rtl="0">
              <a:lnSpc>
                <a:spcPct val="100000"/>
              </a:lnSpc>
              <a:spcBef>
                <a:spcPts val="0"/>
              </a:spcBef>
              <a:spcAft>
                <a:spcPts val="0"/>
              </a:spcAft>
              <a:buFont typeface="Arial" panose="020B0604020202020204" pitchFamily="34" charset="0"/>
              <a:buChar char="•"/>
            </a:pPr>
            <a:r>
              <a:rPr lang="es-ES" sz="1400">
                <a:solidFill>
                  <a:schemeClr val="dk1"/>
                </a:solidFill>
                <a:latin typeface="Roboto"/>
                <a:ea typeface="Roboto"/>
                <a:cs typeface="Roboto"/>
                <a:sym typeface="Roboto"/>
              </a:rPr>
              <a:t>Conjunto de unidades de mampostería reforzada con varillas y hormigón de relleno</a:t>
            </a:r>
          </a:p>
        </p:txBody>
      </p:sp>
      <p:sp>
        <p:nvSpPr>
          <p:cNvPr id="783" name="Google Shape;3411;p29"/>
          <p:cNvSpPr txBox="1"/>
          <p:nvPr/>
        </p:nvSpPr>
        <p:spPr>
          <a:xfrm>
            <a:off x="6832147" y="1194907"/>
            <a:ext cx="1453500" cy="336000"/>
          </a:xfrm>
          <a:prstGeom prst="rect">
            <a:avLst/>
          </a:prstGeom>
          <a:noFill/>
          <a:ln>
            <a:noFill/>
          </a:ln>
        </p:spPr>
        <p:txBody>
          <a:bodyPr spcFirstLastPara="1" wrap="square" lIns="91425" tIns="91425" rIns="91425" bIns="91425" anchor="ctr" anchorCtr="0">
            <a:noAutofit/>
          </a:bodyPr>
          <a:lstStyle/>
          <a:p>
            <a:pPr marL="12700" marR="0" lvl="0" indent="0" algn="r" rtl="0">
              <a:lnSpc>
                <a:spcPct val="100000"/>
              </a:lnSpc>
              <a:spcBef>
                <a:spcPts val="0"/>
              </a:spcBef>
              <a:spcAft>
                <a:spcPts val="0"/>
              </a:spcAft>
              <a:buNone/>
            </a:pPr>
            <a:r>
              <a:rPr lang="en" sz="1600" b="1">
                <a:solidFill>
                  <a:schemeClr val="accent3"/>
                </a:solidFill>
                <a:latin typeface="Fira Sans Extra Condensed"/>
                <a:ea typeface="Fira Sans Extra Condensed"/>
                <a:cs typeface="Fira Sans Extra Condensed"/>
                <a:sym typeface="Fira Sans Extra Condensed"/>
              </a:rPr>
              <a:t>Floor</a:t>
            </a:r>
            <a:endParaRPr sz="1600" b="1">
              <a:solidFill>
                <a:schemeClr val="accent3"/>
              </a:solidFill>
              <a:latin typeface="Fira Sans Extra Condensed"/>
              <a:ea typeface="Fira Sans Extra Condensed"/>
              <a:cs typeface="Fira Sans Extra Condensed"/>
              <a:sym typeface="Fira Sans Extra Condensed"/>
            </a:endParaRPr>
          </a:p>
        </p:txBody>
      </p:sp>
      <p:sp>
        <p:nvSpPr>
          <p:cNvPr id="789" name="Google Shape;3412;p29"/>
          <p:cNvSpPr txBox="1"/>
          <p:nvPr/>
        </p:nvSpPr>
        <p:spPr>
          <a:xfrm>
            <a:off x="5886042" y="999701"/>
            <a:ext cx="1689091"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ES" sz="1600" b="1">
                <a:solidFill>
                  <a:schemeClr val="accent2"/>
                </a:solidFill>
                <a:latin typeface="Fira Sans Extra Condensed"/>
                <a:ea typeface="Fira Sans Extra Condensed"/>
                <a:cs typeface="Fira Sans Extra Condensed"/>
                <a:sym typeface="Fira Sans Extra Condensed"/>
              </a:rPr>
              <a:t>DEFINICIÓN</a:t>
            </a:r>
            <a:endParaRPr sz="1600" b="1">
              <a:solidFill>
                <a:schemeClr val="accent2"/>
              </a:solidFill>
              <a:latin typeface="Fira Sans Extra Condensed"/>
              <a:ea typeface="Fira Sans Extra Condensed"/>
              <a:cs typeface="Fira Sans Extra Condensed"/>
              <a:sym typeface="Fira Sans Extra Condensed"/>
            </a:endParaRPr>
          </a:p>
        </p:txBody>
      </p:sp>
      <p:sp>
        <p:nvSpPr>
          <p:cNvPr id="786" name="Google Shape;3410;p29"/>
          <p:cNvSpPr txBox="1"/>
          <p:nvPr/>
        </p:nvSpPr>
        <p:spPr>
          <a:xfrm>
            <a:off x="501709" y="876894"/>
            <a:ext cx="2822850"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MAMPOSTERÍA ARMADA</a:t>
            </a:r>
            <a:endParaRPr sz="1600" b="1">
              <a:solidFill>
                <a:schemeClr val="accent6"/>
              </a:solidFill>
              <a:latin typeface="Fira Sans Extra Condensed"/>
              <a:ea typeface="Fira Sans Extra Condensed"/>
              <a:cs typeface="Fira Sans Extra Condensed"/>
              <a:sym typeface="Fira Sans Extra Condensed"/>
            </a:endParaRPr>
          </a:p>
        </p:txBody>
      </p:sp>
      <p:cxnSp>
        <p:nvCxnSpPr>
          <p:cNvPr id="790" name="Google Shape;3898;p32"/>
          <p:cNvCxnSpPr>
            <a:cxnSpLocks/>
          </p:cNvCxnSpPr>
          <p:nvPr/>
        </p:nvCxnSpPr>
        <p:spPr>
          <a:xfrm rot="10800000">
            <a:off x="3324560" y="2599479"/>
            <a:ext cx="2432335" cy="418458"/>
          </a:xfrm>
          <a:prstGeom prst="bentConnector3">
            <a:avLst>
              <a:gd name="adj1" fmla="val 42700"/>
            </a:avLst>
          </a:prstGeom>
          <a:noFill/>
          <a:ln w="19050" cap="flat" cmpd="sng">
            <a:solidFill>
              <a:srgbClr val="869FB2"/>
            </a:solidFill>
            <a:prstDash val="solid"/>
            <a:round/>
            <a:headEnd type="none" w="med" len="med"/>
            <a:tailEnd type="none" w="med" len="med"/>
          </a:ln>
        </p:spPr>
      </p:cxnSp>
      <p:cxnSp>
        <p:nvCxnSpPr>
          <p:cNvPr id="792" name="Google Shape;3896;p32"/>
          <p:cNvCxnSpPr>
            <a:cxnSpLocks/>
          </p:cNvCxnSpPr>
          <p:nvPr/>
        </p:nvCxnSpPr>
        <p:spPr>
          <a:xfrm rot="16200000" flipV="1">
            <a:off x="2579620" y="3719763"/>
            <a:ext cx="1761879" cy="1445070"/>
          </a:xfrm>
          <a:prstGeom prst="bentConnector3">
            <a:avLst>
              <a:gd name="adj1" fmla="val 48992"/>
            </a:avLst>
          </a:prstGeom>
          <a:noFill/>
          <a:ln w="19050" cap="flat" cmpd="sng">
            <a:solidFill>
              <a:srgbClr val="869FB2"/>
            </a:solidFill>
            <a:prstDash val="solid"/>
            <a:round/>
            <a:headEnd type="none" w="med" len="med"/>
            <a:tailEnd type="none" w="med" len="med"/>
          </a:ln>
        </p:spPr>
      </p:cxnSp>
      <p:sp>
        <p:nvSpPr>
          <p:cNvPr id="793" name="Google Shape;3904;p32"/>
          <p:cNvSpPr/>
          <p:nvPr/>
        </p:nvSpPr>
        <p:spPr>
          <a:xfrm rot="-5400000">
            <a:off x="3978305" y="3602368"/>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4" name="Google Shape;3906;p32"/>
          <p:cNvCxnSpPr>
            <a:cxnSpLocks/>
            <a:stCxn id="793" idx="4"/>
          </p:cNvCxnSpPr>
          <p:nvPr/>
        </p:nvCxnSpPr>
        <p:spPr>
          <a:xfrm>
            <a:off x="4111505" y="3668968"/>
            <a:ext cx="1221480" cy="590772"/>
          </a:xfrm>
          <a:prstGeom prst="bentConnector3">
            <a:avLst>
              <a:gd name="adj1" fmla="val 50000"/>
            </a:avLst>
          </a:prstGeom>
          <a:noFill/>
          <a:ln w="19050" cap="flat" cmpd="sng">
            <a:solidFill>
              <a:srgbClr val="869FB2"/>
            </a:solidFill>
            <a:prstDash val="solid"/>
            <a:round/>
            <a:headEnd type="none" w="med" len="med"/>
            <a:tailEnd type="none" w="med" len="med"/>
          </a:ln>
        </p:spPr>
      </p:cxnSp>
      <p:pic>
        <p:nvPicPr>
          <p:cNvPr id="798" name="Imagen 797">
            <a:extLst>
              <a:ext uri="{FF2B5EF4-FFF2-40B4-BE49-F238E27FC236}">
                <a16:creationId xmlns:a16="http://schemas.microsoft.com/office/drawing/2014/main" xmlns="" id="{3DA13648-1AA7-4533-AC26-661D8B73EC4A}"/>
              </a:ext>
            </a:extLst>
          </p:cNvPr>
          <p:cNvPicPr>
            <a:picLocks noChangeAspect="1"/>
          </p:cNvPicPr>
          <p:nvPr/>
        </p:nvPicPr>
        <p:blipFill>
          <a:blip r:embed="rId3"/>
          <a:stretch>
            <a:fillRect/>
          </a:stretch>
        </p:blipFill>
        <p:spPr>
          <a:xfrm>
            <a:off x="5056781" y="1463998"/>
            <a:ext cx="527743" cy="583621"/>
          </a:xfrm>
          <a:prstGeom prst="rect">
            <a:avLst/>
          </a:prstGeom>
        </p:spPr>
      </p:pic>
      <p:sp>
        <p:nvSpPr>
          <p:cNvPr id="30" name="Google Shape;3412;p29">
            <a:extLst>
              <a:ext uri="{FF2B5EF4-FFF2-40B4-BE49-F238E27FC236}">
                <a16:creationId xmlns:a16="http://schemas.microsoft.com/office/drawing/2014/main" xmlns="" id="{7EC28C93-C3BA-4261-B21B-C7E2DD377D6E}"/>
              </a:ext>
            </a:extLst>
          </p:cNvPr>
          <p:cNvSpPr txBox="1"/>
          <p:nvPr/>
        </p:nvSpPr>
        <p:spPr>
          <a:xfrm>
            <a:off x="5916465" y="2353109"/>
            <a:ext cx="1689091"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x-none" sz="1600" b="1">
                <a:solidFill>
                  <a:schemeClr val="accent2"/>
                </a:solidFill>
                <a:latin typeface="Fira Sans Extra Condensed"/>
                <a:ea typeface="Fira Sans Extra Condensed"/>
                <a:cs typeface="Fira Sans Extra Condensed"/>
                <a:sym typeface="Fira Sans Extra Condensed"/>
              </a:rPr>
              <a:t>ELEMENTOS</a:t>
            </a:r>
            <a:endParaRPr sz="1600" b="1">
              <a:solidFill>
                <a:schemeClr val="accent2"/>
              </a:solidFill>
              <a:latin typeface="Fira Sans Extra Condensed"/>
              <a:ea typeface="Fira Sans Extra Condensed"/>
              <a:cs typeface="Fira Sans Extra Condensed"/>
              <a:sym typeface="Fira Sans Extra Condensed"/>
            </a:endParaRPr>
          </a:p>
        </p:txBody>
      </p:sp>
      <p:sp>
        <p:nvSpPr>
          <p:cNvPr id="32" name="Google Shape;3412;p29">
            <a:extLst>
              <a:ext uri="{FF2B5EF4-FFF2-40B4-BE49-F238E27FC236}">
                <a16:creationId xmlns:a16="http://schemas.microsoft.com/office/drawing/2014/main" xmlns="" id="{5ECF3E3F-0CE9-439C-B453-533F02D7A79A}"/>
              </a:ext>
            </a:extLst>
          </p:cNvPr>
          <p:cNvSpPr txBox="1"/>
          <p:nvPr/>
        </p:nvSpPr>
        <p:spPr>
          <a:xfrm>
            <a:off x="5652120" y="2722053"/>
            <a:ext cx="1784042" cy="850963"/>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Refuerzo vertical y horizontal</a:t>
            </a:r>
          </a:p>
        </p:txBody>
      </p:sp>
      <p:cxnSp>
        <p:nvCxnSpPr>
          <p:cNvPr id="33" name="Google Shape;3898;p32">
            <a:extLst>
              <a:ext uri="{FF2B5EF4-FFF2-40B4-BE49-F238E27FC236}">
                <a16:creationId xmlns:a16="http://schemas.microsoft.com/office/drawing/2014/main" xmlns="" id="{F4ABDC39-ED9D-4763-8507-1F0F919034C7}"/>
              </a:ext>
            </a:extLst>
          </p:cNvPr>
          <p:cNvCxnSpPr>
            <a:cxnSpLocks/>
          </p:cNvCxnSpPr>
          <p:nvPr/>
        </p:nvCxnSpPr>
        <p:spPr>
          <a:xfrm rot="10800000">
            <a:off x="3829982" y="2914501"/>
            <a:ext cx="1914338" cy="112897"/>
          </a:xfrm>
          <a:prstGeom prst="bentConnector3">
            <a:avLst>
              <a:gd name="adj1" fmla="val 53709"/>
            </a:avLst>
          </a:prstGeom>
          <a:noFill/>
          <a:ln w="19050" cap="flat" cmpd="sng">
            <a:solidFill>
              <a:srgbClr val="869FB2"/>
            </a:solidFill>
            <a:prstDash val="solid"/>
            <a:round/>
            <a:headEnd type="none" w="med" len="med"/>
            <a:tailEnd type="none" w="med" len="med"/>
          </a:ln>
        </p:spPr>
      </p:cxnSp>
      <p:sp>
        <p:nvSpPr>
          <p:cNvPr id="39" name="Google Shape;3412;p29">
            <a:extLst>
              <a:ext uri="{FF2B5EF4-FFF2-40B4-BE49-F238E27FC236}">
                <a16:creationId xmlns:a16="http://schemas.microsoft.com/office/drawing/2014/main" xmlns="" id="{D873A46E-3370-4B56-BDCB-7E44C4321E03}"/>
              </a:ext>
            </a:extLst>
          </p:cNvPr>
          <p:cNvSpPr txBox="1"/>
          <p:nvPr/>
        </p:nvSpPr>
        <p:spPr>
          <a:xfrm>
            <a:off x="4991174" y="4018612"/>
            <a:ext cx="2811612"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Bloque de mampostería</a:t>
            </a:r>
          </a:p>
        </p:txBody>
      </p:sp>
      <p:sp>
        <p:nvSpPr>
          <p:cNvPr id="44" name="Google Shape;3412;p29">
            <a:extLst>
              <a:ext uri="{FF2B5EF4-FFF2-40B4-BE49-F238E27FC236}">
                <a16:creationId xmlns:a16="http://schemas.microsoft.com/office/drawing/2014/main" xmlns="" id="{6E752F4C-466D-43B5-91E0-ADD3742D0608}"/>
              </a:ext>
            </a:extLst>
          </p:cNvPr>
          <p:cNvSpPr txBox="1"/>
          <p:nvPr/>
        </p:nvSpPr>
        <p:spPr>
          <a:xfrm>
            <a:off x="3980185" y="5138235"/>
            <a:ext cx="2811612" cy="328800"/>
          </a:xfrm>
          <a:prstGeom prst="rect">
            <a:avLst/>
          </a:prstGeom>
          <a:noFill/>
          <a:ln>
            <a:noFill/>
          </a:ln>
        </p:spPr>
        <p:txBody>
          <a:bodyPr spcFirstLastPara="1" wrap="square" lIns="91425" tIns="91425" rIns="91425" bIns="91425" anchor="ctr" anchorCtr="0">
            <a:noAutofit/>
          </a:bodyPr>
          <a:lstStyle/>
          <a:p>
            <a:pPr marL="12700" algn="ctr">
              <a:spcBef>
                <a:spcPts val="0"/>
              </a:spcBef>
              <a:spcAft>
                <a:spcPts val="0"/>
              </a:spcAft>
            </a:pPr>
            <a:r>
              <a:rPr lang="es-419" sz="1600" b="1">
                <a:solidFill>
                  <a:schemeClr val="tx2"/>
                </a:solidFill>
                <a:latin typeface="Fira Sans Extra Condensed"/>
                <a:ea typeface="Fira Sans Extra Condensed"/>
                <a:cs typeface="Fira Sans Extra Condensed"/>
                <a:sym typeface="Fira Sans Extra Condensed"/>
              </a:rPr>
              <a:t>Relleno de hormigón fluido</a:t>
            </a:r>
          </a:p>
        </p:txBody>
      </p:sp>
      <p:sp>
        <p:nvSpPr>
          <p:cNvPr id="45" name="Google Shape;3904;p32">
            <a:extLst>
              <a:ext uri="{FF2B5EF4-FFF2-40B4-BE49-F238E27FC236}">
                <a16:creationId xmlns:a16="http://schemas.microsoft.com/office/drawing/2014/main" xmlns="" id="{2DC784A0-4ADA-4677-A4A5-C6C6D2FAFBE7}"/>
              </a:ext>
            </a:extLst>
          </p:cNvPr>
          <p:cNvSpPr/>
          <p:nvPr/>
        </p:nvSpPr>
        <p:spPr>
          <a:xfrm rot="-5400000">
            <a:off x="3242204" y="2532877"/>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04;p32">
            <a:extLst>
              <a:ext uri="{FF2B5EF4-FFF2-40B4-BE49-F238E27FC236}">
                <a16:creationId xmlns:a16="http://schemas.microsoft.com/office/drawing/2014/main" xmlns="" id="{34F9C2A2-FC35-4329-A5CA-1B2F4DE4B281}"/>
              </a:ext>
            </a:extLst>
          </p:cNvPr>
          <p:cNvSpPr/>
          <p:nvPr/>
        </p:nvSpPr>
        <p:spPr>
          <a:xfrm rot="-5400000">
            <a:off x="3779367" y="2828291"/>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4180;p36">
            <a:extLst>
              <a:ext uri="{FF2B5EF4-FFF2-40B4-BE49-F238E27FC236}">
                <a16:creationId xmlns:a16="http://schemas.microsoft.com/office/drawing/2014/main" xmlns="" id="{1BF6BE68-C88A-4507-9A20-C9F84505FD33}"/>
              </a:ext>
            </a:extLst>
          </p:cNvPr>
          <p:cNvGrpSpPr/>
          <p:nvPr/>
        </p:nvGrpSpPr>
        <p:grpSpPr>
          <a:xfrm>
            <a:off x="5904207" y="3492316"/>
            <a:ext cx="1044057" cy="80700"/>
            <a:chOff x="4049973" y="1158757"/>
            <a:chExt cx="1044057" cy="80700"/>
          </a:xfrm>
          <a:solidFill>
            <a:schemeClr val="accent2"/>
          </a:solidFill>
        </p:grpSpPr>
        <p:sp>
          <p:nvSpPr>
            <p:cNvPr id="24" name="Google Shape;4181;p36">
              <a:extLst>
                <a:ext uri="{FF2B5EF4-FFF2-40B4-BE49-F238E27FC236}">
                  <a16:creationId xmlns:a16="http://schemas.microsoft.com/office/drawing/2014/main" xmlns="" id="{5F14E5B3-1FF8-49D7-A4B7-31BACD0F43BA}"/>
                </a:ext>
              </a:extLst>
            </p:cNvPr>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82;p36">
              <a:extLst>
                <a:ext uri="{FF2B5EF4-FFF2-40B4-BE49-F238E27FC236}">
                  <a16:creationId xmlns:a16="http://schemas.microsoft.com/office/drawing/2014/main" xmlns="" id="{B1B4397D-E17B-465A-A487-D0B449AF9AD0}"/>
                </a:ext>
              </a:extLst>
            </p:cNvPr>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83;p36">
              <a:extLst>
                <a:ext uri="{FF2B5EF4-FFF2-40B4-BE49-F238E27FC236}">
                  <a16:creationId xmlns:a16="http://schemas.microsoft.com/office/drawing/2014/main" xmlns="" id="{897DBFAF-CC25-46A8-AEA6-6817479DE121}"/>
                </a:ext>
              </a:extLst>
            </p:cNvPr>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84;p36">
              <a:extLst>
                <a:ext uri="{FF2B5EF4-FFF2-40B4-BE49-F238E27FC236}">
                  <a16:creationId xmlns:a16="http://schemas.microsoft.com/office/drawing/2014/main" xmlns="" id="{C14E70C5-01C4-4D44-8E6D-C58799E11659}"/>
                </a:ext>
              </a:extLst>
            </p:cNvPr>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85;p36">
              <a:extLst>
                <a:ext uri="{FF2B5EF4-FFF2-40B4-BE49-F238E27FC236}">
                  <a16:creationId xmlns:a16="http://schemas.microsoft.com/office/drawing/2014/main" xmlns="" id="{C5E4A974-0B99-44AA-B621-47953921734D}"/>
                </a:ext>
              </a:extLst>
            </p:cNvPr>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86;p36">
              <a:extLst>
                <a:ext uri="{FF2B5EF4-FFF2-40B4-BE49-F238E27FC236}">
                  <a16:creationId xmlns:a16="http://schemas.microsoft.com/office/drawing/2014/main" xmlns="" id="{4371AEAD-50D0-43B0-B097-F841EFCAD9EA}"/>
                </a:ext>
              </a:extLst>
            </p:cNvPr>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87;p36">
              <a:extLst>
                <a:ext uri="{FF2B5EF4-FFF2-40B4-BE49-F238E27FC236}">
                  <a16:creationId xmlns:a16="http://schemas.microsoft.com/office/drawing/2014/main" xmlns="" id="{2A7AE2C0-A993-477E-9A7C-4B48EAA045BF}"/>
                </a:ext>
              </a:extLst>
            </p:cNvPr>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180;p36">
            <a:extLst>
              <a:ext uri="{FF2B5EF4-FFF2-40B4-BE49-F238E27FC236}">
                <a16:creationId xmlns:a16="http://schemas.microsoft.com/office/drawing/2014/main" xmlns="" id="{48985AC7-1CA8-4F97-BC25-E583D9C522BB}"/>
              </a:ext>
            </a:extLst>
          </p:cNvPr>
          <p:cNvGrpSpPr/>
          <p:nvPr/>
        </p:nvGrpSpPr>
        <p:grpSpPr>
          <a:xfrm>
            <a:off x="5466698" y="4442298"/>
            <a:ext cx="1044057" cy="80700"/>
            <a:chOff x="4049973" y="1158757"/>
            <a:chExt cx="1044057" cy="80700"/>
          </a:xfrm>
          <a:solidFill>
            <a:schemeClr val="accent2"/>
          </a:solidFill>
        </p:grpSpPr>
        <p:sp>
          <p:nvSpPr>
            <p:cNvPr id="36" name="Google Shape;4181;p36">
              <a:extLst>
                <a:ext uri="{FF2B5EF4-FFF2-40B4-BE49-F238E27FC236}">
                  <a16:creationId xmlns:a16="http://schemas.microsoft.com/office/drawing/2014/main" xmlns="" id="{C129D478-3C4E-4096-B00E-C5D5CB229E4C}"/>
                </a:ext>
              </a:extLst>
            </p:cNvPr>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82;p36">
              <a:extLst>
                <a:ext uri="{FF2B5EF4-FFF2-40B4-BE49-F238E27FC236}">
                  <a16:creationId xmlns:a16="http://schemas.microsoft.com/office/drawing/2014/main" xmlns="" id="{831AA228-1B35-454D-AE0E-A7F2558B0ABD}"/>
                </a:ext>
              </a:extLst>
            </p:cNvPr>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183;p36">
              <a:extLst>
                <a:ext uri="{FF2B5EF4-FFF2-40B4-BE49-F238E27FC236}">
                  <a16:creationId xmlns:a16="http://schemas.microsoft.com/office/drawing/2014/main" xmlns="" id="{DA3CD9E5-BA90-46F8-9E14-A77224481CE4}"/>
                </a:ext>
              </a:extLst>
            </p:cNvPr>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184;p36">
              <a:extLst>
                <a:ext uri="{FF2B5EF4-FFF2-40B4-BE49-F238E27FC236}">
                  <a16:creationId xmlns:a16="http://schemas.microsoft.com/office/drawing/2014/main" xmlns="" id="{551809D0-8592-479B-8034-44AE96668379}"/>
                </a:ext>
              </a:extLst>
            </p:cNvPr>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85;p36">
              <a:extLst>
                <a:ext uri="{FF2B5EF4-FFF2-40B4-BE49-F238E27FC236}">
                  <a16:creationId xmlns:a16="http://schemas.microsoft.com/office/drawing/2014/main" xmlns="" id="{13095083-B68B-4784-8977-8BFB3444FAED}"/>
                </a:ext>
              </a:extLst>
            </p:cNvPr>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186;p36">
              <a:extLst>
                <a:ext uri="{FF2B5EF4-FFF2-40B4-BE49-F238E27FC236}">
                  <a16:creationId xmlns:a16="http://schemas.microsoft.com/office/drawing/2014/main" xmlns="" id="{77F05DF6-3940-4080-9182-622798874ADE}"/>
                </a:ext>
              </a:extLst>
            </p:cNvPr>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187;p36">
              <a:extLst>
                <a:ext uri="{FF2B5EF4-FFF2-40B4-BE49-F238E27FC236}">
                  <a16:creationId xmlns:a16="http://schemas.microsoft.com/office/drawing/2014/main" xmlns="" id="{DD72CD39-32FD-40E3-B275-98F59DEDA610}"/>
                </a:ext>
              </a:extLst>
            </p:cNvPr>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180;p36">
            <a:extLst>
              <a:ext uri="{FF2B5EF4-FFF2-40B4-BE49-F238E27FC236}">
                <a16:creationId xmlns:a16="http://schemas.microsoft.com/office/drawing/2014/main" xmlns="" id="{D0DE371B-2B1F-4768-BF06-9D2F9C385078}"/>
              </a:ext>
            </a:extLst>
          </p:cNvPr>
          <p:cNvGrpSpPr/>
          <p:nvPr/>
        </p:nvGrpSpPr>
        <p:grpSpPr>
          <a:xfrm>
            <a:off x="4308859" y="5561921"/>
            <a:ext cx="1044057" cy="80700"/>
            <a:chOff x="4049973" y="1158757"/>
            <a:chExt cx="1044057" cy="80700"/>
          </a:xfrm>
          <a:solidFill>
            <a:schemeClr val="accent2"/>
          </a:solidFill>
        </p:grpSpPr>
        <p:sp>
          <p:nvSpPr>
            <p:cNvPr id="48" name="Google Shape;4181;p36">
              <a:extLst>
                <a:ext uri="{FF2B5EF4-FFF2-40B4-BE49-F238E27FC236}">
                  <a16:creationId xmlns:a16="http://schemas.microsoft.com/office/drawing/2014/main" xmlns="" id="{8D57C9D0-C957-4526-9105-B28D860E57A4}"/>
                </a:ext>
              </a:extLst>
            </p:cNvPr>
            <p:cNvSpPr/>
            <p:nvPr/>
          </p:nvSpPr>
          <p:spPr>
            <a:xfrm rot="-5400000">
              <a:off x="4049973"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82;p36">
              <a:extLst>
                <a:ext uri="{FF2B5EF4-FFF2-40B4-BE49-F238E27FC236}">
                  <a16:creationId xmlns:a16="http://schemas.microsoft.com/office/drawing/2014/main" xmlns="" id="{946509DC-85CE-4D5A-B394-3F09B524A4BB}"/>
                </a:ext>
              </a:extLst>
            </p:cNvPr>
            <p:cNvSpPr/>
            <p:nvPr/>
          </p:nvSpPr>
          <p:spPr>
            <a:xfrm rot="-5400000">
              <a:off x="4210669"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83;p36">
              <a:extLst>
                <a:ext uri="{FF2B5EF4-FFF2-40B4-BE49-F238E27FC236}">
                  <a16:creationId xmlns:a16="http://schemas.microsoft.com/office/drawing/2014/main" xmlns="" id="{858043D1-ECF2-4FD8-8179-FE74A4D38867}"/>
                </a:ext>
              </a:extLst>
            </p:cNvPr>
            <p:cNvSpPr/>
            <p:nvPr/>
          </p:nvSpPr>
          <p:spPr>
            <a:xfrm rot="-5400000">
              <a:off x="437136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84;p36">
              <a:extLst>
                <a:ext uri="{FF2B5EF4-FFF2-40B4-BE49-F238E27FC236}">
                  <a16:creationId xmlns:a16="http://schemas.microsoft.com/office/drawing/2014/main" xmlns="" id="{0D985E3B-CA17-4974-8A8A-C631364BF60D}"/>
                </a:ext>
              </a:extLst>
            </p:cNvPr>
            <p:cNvSpPr/>
            <p:nvPr/>
          </p:nvSpPr>
          <p:spPr>
            <a:xfrm rot="-5400000">
              <a:off x="4531242"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85;p36">
              <a:extLst>
                <a:ext uri="{FF2B5EF4-FFF2-40B4-BE49-F238E27FC236}">
                  <a16:creationId xmlns:a16="http://schemas.microsoft.com/office/drawing/2014/main" xmlns="" id="{5BEE4CFF-F6E7-438C-B68E-F538FAEFDAA3}"/>
                </a:ext>
              </a:extLst>
            </p:cNvPr>
            <p:cNvSpPr/>
            <p:nvPr/>
          </p:nvSpPr>
          <p:spPr>
            <a:xfrm rot="-5400000">
              <a:off x="4691938"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86;p36">
              <a:extLst>
                <a:ext uri="{FF2B5EF4-FFF2-40B4-BE49-F238E27FC236}">
                  <a16:creationId xmlns:a16="http://schemas.microsoft.com/office/drawing/2014/main" xmlns="" id="{51762F32-7582-4BF2-8187-93186146909A}"/>
                </a:ext>
              </a:extLst>
            </p:cNvPr>
            <p:cNvSpPr/>
            <p:nvPr/>
          </p:nvSpPr>
          <p:spPr>
            <a:xfrm rot="-5400000">
              <a:off x="4852634"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87;p36">
              <a:extLst>
                <a:ext uri="{FF2B5EF4-FFF2-40B4-BE49-F238E27FC236}">
                  <a16:creationId xmlns:a16="http://schemas.microsoft.com/office/drawing/2014/main" xmlns="" id="{E1E2BF3B-443E-4A29-B2BE-C160717066D4}"/>
                </a:ext>
              </a:extLst>
            </p:cNvPr>
            <p:cNvSpPr/>
            <p:nvPr/>
          </p:nvSpPr>
          <p:spPr>
            <a:xfrm rot="-5400000">
              <a:off x="5013330" y="1158757"/>
              <a:ext cx="80700" cy="807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3904;p32">
            <a:extLst>
              <a:ext uri="{FF2B5EF4-FFF2-40B4-BE49-F238E27FC236}">
                <a16:creationId xmlns:a16="http://schemas.microsoft.com/office/drawing/2014/main" xmlns="" id="{B091192C-3530-4B4B-AB7C-8767591622F2}"/>
              </a:ext>
            </a:extLst>
          </p:cNvPr>
          <p:cNvSpPr/>
          <p:nvPr/>
        </p:nvSpPr>
        <p:spPr>
          <a:xfrm rot="-5400000">
            <a:off x="2638600" y="3429000"/>
            <a:ext cx="133200" cy="1332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4">
            <a:extLst>
              <a:ext uri="{FF2B5EF4-FFF2-40B4-BE49-F238E27FC236}">
                <a16:creationId xmlns:a16="http://schemas.microsoft.com/office/drawing/2014/main" xmlns="" id="{5FF8A548-D894-4326-AE23-F81F960252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ángulo 56">
            <a:extLst>
              <a:ext uri="{FF2B5EF4-FFF2-40B4-BE49-F238E27FC236}">
                <a16:creationId xmlns:a16="http://schemas.microsoft.com/office/drawing/2014/main" xmlns="" id="{419CB408-CEF4-4357-B85D-4C2E5B2BD194}"/>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08</a:t>
            </a:r>
            <a:endParaRPr lang="en-US" b="1" u="sng"/>
          </a:p>
        </p:txBody>
      </p:sp>
    </p:spTree>
    <p:extLst>
      <p:ext uri="{BB962C8B-B14F-4D97-AF65-F5344CB8AC3E}">
        <p14:creationId xmlns:p14="http://schemas.microsoft.com/office/powerpoint/2010/main" val="316496749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a:extLst>
              <a:ext uri="{FF2B5EF4-FFF2-40B4-BE49-F238E27FC236}">
                <a16:creationId xmlns:a16="http://schemas.microsoft.com/office/drawing/2014/main" xmlns="" id="{D7C63AE6-02F4-43B9-BEEF-E68676EEA895}"/>
              </a:ext>
            </a:extLst>
          </p:cNvPr>
          <p:cNvPicPr>
            <a:picLocks noChangeAspect="1"/>
          </p:cNvPicPr>
          <p:nvPr/>
        </p:nvPicPr>
        <p:blipFill>
          <a:blip r:embed="rId3"/>
          <a:stretch>
            <a:fillRect/>
          </a:stretch>
        </p:blipFill>
        <p:spPr>
          <a:xfrm>
            <a:off x="443252" y="1195374"/>
            <a:ext cx="4379269" cy="4226186"/>
          </a:xfrm>
          <a:prstGeom prst="rect">
            <a:avLst/>
          </a:prstGeom>
          <a:solidFill>
            <a:schemeClr val="tx1"/>
          </a:solidFill>
        </p:spPr>
      </p:pic>
      <p:pic>
        <p:nvPicPr>
          <p:cNvPr id="11" name="Imagen 10">
            <a:extLst>
              <a:ext uri="{FF2B5EF4-FFF2-40B4-BE49-F238E27FC236}">
                <a16:creationId xmlns:a16="http://schemas.microsoft.com/office/drawing/2014/main" xmlns="" id="{47ACC342-3411-49EE-B96A-5A01E253F4B7}"/>
              </a:ext>
            </a:extLst>
          </p:cNvPr>
          <p:cNvPicPr>
            <a:picLocks noChangeAspect="1"/>
          </p:cNvPicPr>
          <p:nvPr/>
        </p:nvPicPr>
        <p:blipFill>
          <a:blip r:embed="rId4"/>
          <a:stretch>
            <a:fillRect/>
          </a:stretch>
        </p:blipFill>
        <p:spPr>
          <a:xfrm>
            <a:off x="4701650" y="1835883"/>
            <a:ext cx="4061876" cy="2945167"/>
          </a:xfrm>
          <a:prstGeom prst="rect">
            <a:avLst/>
          </a:prstGeom>
        </p:spPr>
      </p:pic>
      <p:sp>
        <p:nvSpPr>
          <p:cNvPr id="10" name="Rectángulo 9">
            <a:extLst>
              <a:ext uri="{FF2B5EF4-FFF2-40B4-BE49-F238E27FC236}">
                <a16:creationId xmlns:a16="http://schemas.microsoft.com/office/drawing/2014/main" xmlns="" id="{5959BDA3-3546-414B-8319-571591731AB6}"/>
              </a:ext>
            </a:extLst>
          </p:cNvPr>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03. MARCO TEÓRICO</a:t>
            </a:r>
            <a:r>
              <a:rPr lang="x-none" b="1" u="sng"/>
              <a:t> </a:t>
            </a:r>
            <a:endParaRPr lang="en-US" b="1" u="sng"/>
          </a:p>
        </p:txBody>
      </p:sp>
      <p:sp>
        <p:nvSpPr>
          <p:cNvPr id="12" name="Google Shape;3410;p29">
            <a:extLst>
              <a:ext uri="{FF2B5EF4-FFF2-40B4-BE49-F238E27FC236}">
                <a16:creationId xmlns:a16="http://schemas.microsoft.com/office/drawing/2014/main" xmlns="" id="{43752D31-E1AD-4D81-AB0D-D1E8DEAF6AD5}"/>
              </a:ext>
            </a:extLst>
          </p:cNvPr>
          <p:cNvSpPr txBox="1"/>
          <p:nvPr/>
        </p:nvSpPr>
        <p:spPr>
          <a:xfrm>
            <a:off x="5958290" y="164288"/>
            <a:ext cx="3812817" cy="4564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1600" b="1">
                <a:solidFill>
                  <a:schemeClr val="accent6"/>
                </a:solidFill>
                <a:latin typeface="Fira Sans Extra Condensed"/>
                <a:ea typeface="Fira Sans Extra Condensed"/>
                <a:cs typeface="Fira Sans Extra Condensed"/>
                <a:sym typeface="Fira Sans Extra Condensed"/>
              </a:rPr>
              <a:t>MAMPOSTERÍA ARMADA</a:t>
            </a:r>
            <a:endParaRPr sz="1600" b="1">
              <a:solidFill>
                <a:schemeClr val="accent6"/>
              </a:solidFill>
              <a:latin typeface="Fira Sans Extra Condensed"/>
              <a:ea typeface="Fira Sans Extra Condensed"/>
              <a:cs typeface="Fira Sans Extra Condensed"/>
              <a:sym typeface="Fira Sans Extra Condensed"/>
            </a:endParaRPr>
          </a:p>
        </p:txBody>
      </p:sp>
      <mc:AlternateContent xmlns:mc="http://schemas.openxmlformats.org/markup-compatibility/2006" xmlns:a14="http://schemas.microsoft.com/office/drawing/2010/main">
        <mc:Choice Requires="a14">
          <p:sp>
            <p:nvSpPr>
              <p:cNvPr id="14" name="Google Shape;3408;p29">
                <a:extLst>
                  <a:ext uri="{FF2B5EF4-FFF2-40B4-BE49-F238E27FC236}">
                    <a16:creationId xmlns:a16="http://schemas.microsoft.com/office/drawing/2014/main" xmlns="" id="{1821AFA0-FDB1-466A-988E-EAB838A6702B}"/>
                  </a:ext>
                </a:extLst>
              </p:cNvPr>
              <p:cNvSpPr txBox="1"/>
              <p:nvPr/>
            </p:nvSpPr>
            <p:spPr>
              <a:xfrm>
                <a:off x="1501664" y="4398941"/>
                <a:ext cx="1918208" cy="764218"/>
              </a:xfrm>
              <a:prstGeom prst="rect">
                <a:avLst/>
              </a:prstGeom>
              <a:noFill/>
              <a:ln>
                <a:noFill/>
              </a:ln>
            </p:spPr>
            <p:txBody>
              <a:bodyPr spcFirstLastPara="1" wrap="square" lIns="91425" tIns="91425" rIns="91425" bIns="91425" anchor="ctr" anchorCtr="0">
                <a:noAutofit/>
              </a:bodyPr>
              <a:lstStyle/>
              <a:p>
                <a:pPr marL="12700">
                  <a:spcBef>
                    <a:spcPts val="0"/>
                  </a:spcBef>
                  <a:spcAft>
                    <a:spcPts val="0"/>
                  </a:spcAft>
                </a:pPr>
                <a14:m>
                  <m:oMathPara xmlns:m="http://schemas.openxmlformats.org/officeDocument/2006/math">
                    <m:oMathParaPr>
                      <m:jc m:val="centerGroup"/>
                    </m:oMathParaPr>
                    <m:oMath xmlns:m="http://schemas.openxmlformats.org/officeDocument/2006/math">
                      <m:f>
                        <m:fPr>
                          <m:ctrlPr>
                            <a:rPr lang="en" sz="1200" i="1" smtClean="0">
                              <a:solidFill>
                                <a:schemeClr val="dk1"/>
                              </a:solidFill>
                              <a:latin typeface="Cambria Math" panose="02040503050406030204" pitchFamily="18" charset="0"/>
                              <a:ea typeface="Roboto"/>
                              <a:sym typeface="Roboto"/>
                            </a:rPr>
                          </m:ctrlPr>
                        </m:fPr>
                        <m:num>
                          <m:r>
                            <a:rPr lang="es-ES" sz="1200" b="0" i="1" smtClean="0">
                              <a:solidFill>
                                <a:schemeClr val="dk1"/>
                              </a:solidFill>
                              <a:latin typeface="Cambria Math" panose="02040503050406030204" pitchFamily="18" charset="0"/>
                              <a:ea typeface="Roboto"/>
                              <a:sym typeface="Roboto"/>
                            </a:rPr>
                            <m:t>𝑎𝑙𝑡𝑢𝑟𝑎</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𝑑𝑒𝑙</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𝑚𝑢𝑟𝑜</m:t>
                          </m:r>
                        </m:num>
                        <m:den>
                          <m:r>
                            <a:rPr lang="es-ES" sz="1200" b="0" i="1" smtClean="0">
                              <a:solidFill>
                                <a:schemeClr val="dk1"/>
                              </a:solidFill>
                              <a:latin typeface="Cambria Math" panose="02040503050406030204" pitchFamily="18" charset="0"/>
                              <a:ea typeface="Roboto"/>
                              <a:sym typeface="Roboto"/>
                            </a:rPr>
                            <m:t>𝑙𝑜𝑛𝑔𝑖𝑡𝑢𝑑</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𝑑𝑒𝑙</m:t>
                          </m:r>
                          <m:r>
                            <a:rPr lang="es-EC" sz="1200" b="0" i="1" smtClean="0">
                              <a:solidFill>
                                <a:schemeClr val="dk1"/>
                              </a:solidFill>
                              <a:latin typeface="Cambria Math" panose="02040503050406030204" pitchFamily="18" charset="0"/>
                              <a:ea typeface="Roboto"/>
                              <a:sym typeface="Roboto"/>
                            </a:rPr>
                            <m:t> </m:t>
                          </m:r>
                          <m:r>
                            <a:rPr lang="es-EC" sz="1200" b="0" i="1" smtClean="0">
                              <a:solidFill>
                                <a:schemeClr val="dk1"/>
                              </a:solidFill>
                              <a:latin typeface="Cambria Math" panose="02040503050406030204" pitchFamily="18" charset="0"/>
                              <a:ea typeface="Roboto"/>
                              <a:sym typeface="Roboto"/>
                            </a:rPr>
                            <m:t>𝑚𝑢𝑟𝑜</m:t>
                          </m:r>
                        </m:den>
                      </m:f>
                      <m:r>
                        <a:rPr lang="en" sz="1200" i="1">
                          <a:solidFill>
                            <a:schemeClr val="dk1"/>
                          </a:solidFill>
                          <a:latin typeface="Cambria Math" panose="02040503050406030204" pitchFamily="18" charset="0"/>
                          <a:ea typeface="Cambria Math" panose="02040503050406030204" pitchFamily="18" charset="0"/>
                          <a:sym typeface="Roboto"/>
                        </a:rPr>
                        <m:t>≤</m:t>
                      </m:r>
                      <m:r>
                        <a:rPr lang="es-ES" sz="1200" b="0" i="1" smtClean="0">
                          <a:solidFill>
                            <a:schemeClr val="dk1"/>
                          </a:solidFill>
                          <a:latin typeface="Cambria Math" panose="02040503050406030204" pitchFamily="18" charset="0"/>
                          <a:ea typeface="Cambria Math" panose="02040503050406030204" pitchFamily="18" charset="0"/>
                          <a:sym typeface="Roboto"/>
                        </a:rPr>
                        <m:t>4</m:t>
                      </m:r>
                    </m:oMath>
                  </m:oMathPara>
                </a14:m>
                <a:endParaRPr lang="es-419" sz="1200">
                  <a:solidFill>
                    <a:schemeClr val="dk1"/>
                  </a:solidFill>
                  <a:latin typeface="Roboto"/>
                  <a:ea typeface="Roboto"/>
                  <a:cs typeface="Roboto"/>
                  <a:sym typeface="Roboto"/>
                </a:endParaRPr>
              </a:p>
            </p:txBody>
          </p:sp>
        </mc:Choice>
        <mc:Fallback xmlns="">
          <p:sp>
            <p:nvSpPr>
              <p:cNvPr id="14" name="Google Shape;3408;p29">
                <a:extLst>
                  <a:ext uri="{FF2B5EF4-FFF2-40B4-BE49-F238E27FC236}">
                    <a16:creationId xmlns:a16="http://schemas.microsoft.com/office/drawing/2014/main" id="{1821AFA0-FDB1-466A-988E-EAB838A6702B}"/>
                  </a:ext>
                </a:extLst>
              </p:cNvPr>
              <p:cNvSpPr txBox="1">
                <a:spLocks noRot="1" noChangeAspect="1" noMove="1" noResize="1" noEditPoints="1" noAdjustHandles="1" noChangeArrowheads="1" noChangeShapeType="1" noTextEdit="1"/>
              </p:cNvSpPr>
              <p:nvPr/>
            </p:nvSpPr>
            <p:spPr>
              <a:xfrm>
                <a:off x="1501664" y="4398941"/>
                <a:ext cx="1918208" cy="764218"/>
              </a:xfrm>
              <a:prstGeom prst="rect">
                <a:avLst/>
              </a:prstGeom>
              <a:blipFill>
                <a:blip r:embed="rId5"/>
                <a:stretch>
                  <a:fillRect/>
                </a:stretch>
              </a:blipFill>
              <a:ln>
                <a:noFill/>
              </a:ln>
            </p:spPr>
            <p:txBody>
              <a:bodyPr/>
              <a:lstStyle/>
              <a:p>
                <a:r>
                  <a:rPr lang="en-US">
                    <a:noFill/>
                  </a:rPr>
                  <a:t> </a:t>
                </a:r>
              </a:p>
            </p:txBody>
          </p:sp>
        </mc:Fallback>
      </mc:AlternateContent>
      <p:sp>
        <p:nvSpPr>
          <p:cNvPr id="15" name="Rectángulo 14">
            <a:extLst>
              <a:ext uri="{FF2B5EF4-FFF2-40B4-BE49-F238E27FC236}">
                <a16:creationId xmlns:a16="http://schemas.microsoft.com/office/drawing/2014/main" xmlns="" id="{D8C21E54-5D31-4621-A2D6-C55A5C174DC0}"/>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a:t>09</a:t>
            </a:r>
            <a:endParaRPr lang="en-US" b="1" u="sng"/>
          </a:p>
        </p:txBody>
      </p:sp>
    </p:spTree>
    <p:extLst>
      <p:ext uri="{BB962C8B-B14F-4D97-AF65-F5344CB8AC3E}">
        <p14:creationId xmlns:p14="http://schemas.microsoft.com/office/powerpoint/2010/main" val="500073688"/>
      </p:ext>
    </p:extLst>
  </p:cSld>
  <p:clrMapOvr>
    <a:masterClrMapping/>
  </p:clrMapOvr>
  <p:transition spd="med">
    <p:pull/>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2711</Words>
  <Application>Microsoft Office PowerPoint</Application>
  <PresentationFormat>Presentación en pantalla (4:3)</PresentationFormat>
  <Paragraphs>600</Paragraphs>
  <Slides>67</Slides>
  <Notes>2</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67</vt:i4>
      </vt:variant>
    </vt:vector>
  </HeadingPairs>
  <TitlesOfParts>
    <vt:vector size="82" baseType="lpstr">
      <vt:lpstr>Yu Gothic Light</vt:lpstr>
      <vt:lpstr>Arial</vt:lpstr>
      <vt:lpstr>Batang</vt:lpstr>
      <vt:lpstr>Calibri</vt:lpstr>
      <vt:lpstr>Cambria Math</vt:lpstr>
      <vt:lpstr>Fira Sans Extra Condensed</vt:lpstr>
      <vt:lpstr>Oswald</vt:lpstr>
      <vt:lpstr>Roboto</vt:lpstr>
      <vt:lpstr>Swiss721BT-Light</vt:lpstr>
      <vt:lpstr>Symbol</vt:lpstr>
      <vt:lpstr>Times New Roman</vt:lpstr>
      <vt:lpstr>Yu Mincho</vt:lpstr>
      <vt:lpstr>Diseño predeterminado</vt:lpstr>
      <vt:lpstr>Diseño predeterminado</vt:lpstr>
      <vt:lpstr>CorelDRAW</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David Calderón</cp:lastModifiedBy>
  <cp:revision>7</cp:revision>
  <dcterms:created xsi:type="dcterms:W3CDTF">2008-02-13T16:07:44Z</dcterms:created>
  <dcterms:modified xsi:type="dcterms:W3CDTF">2021-09-22T15:26:05Z</dcterms:modified>
</cp:coreProperties>
</file>