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8" r:id="rId2"/>
    <p:sldId id="260" r:id="rId3"/>
    <p:sldId id="261" r:id="rId4"/>
    <p:sldId id="264" r:id="rId5"/>
    <p:sldId id="262" r:id="rId6"/>
    <p:sldId id="263" r:id="rId7"/>
    <p:sldId id="265" r:id="rId8"/>
    <p:sldId id="266" r:id="rId9"/>
    <p:sldId id="267" r:id="rId10"/>
    <p:sldId id="268" r:id="rId11"/>
    <p:sldId id="269" r:id="rId12"/>
    <p:sldId id="271" r:id="rId13"/>
    <p:sldId id="270" r:id="rId14"/>
    <p:sldId id="272" r:id="rId15"/>
    <p:sldId id="273" r:id="rId16"/>
    <p:sldId id="274" r:id="rId17"/>
    <p:sldId id="275" r:id="rId18"/>
    <p:sldId id="276" r:id="rId19"/>
    <p:sldId id="277" r:id="rId20"/>
    <p:sldId id="278" r:id="rId21"/>
    <p:sldId id="279" r:id="rId22"/>
    <p:sldId id="292" r:id="rId23"/>
    <p:sldId id="280" r:id="rId24"/>
    <p:sldId id="281" r:id="rId25"/>
    <p:sldId id="282" r:id="rId26"/>
    <p:sldId id="283" r:id="rId27"/>
    <p:sldId id="284" r:id="rId28"/>
    <p:sldId id="285" r:id="rId29"/>
    <p:sldId id="286" r:id="rId30"/>
    <p:sldId id="287" r:id="rId31"/>
    <p:sldId id="288" r:id="rId32"/>
    <p:sldId id="290" r:id="rId33"/>
    <p:sldId id="291" r:id="rId34"/>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88"/>
    <a:srgbClr val="DAE3BB"/>
    <a:srgbClr val="006600"/>
    <a:srgbClr val="232DED"/>
    <a:srgbClr val="003300"/>
    <a:srgbClr val="E4BD2C"/>
    <a:srgbClr val="44B2F6"/>
    <a:srgbClr val="C8A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9481" autoAdjust="0"/>
    <p:restoredTop sz="94660"/>
  </p:normalViewPr>
  <p:slideViewPr>
    <p:cSldViewPr>
      <p:cViewPr varScale="1">
        <p:scale>
          <a:sx n="60" d="100"/>
          <a:sy n="60" d="100"/>
        </p:scale>
        <p:origin x="90" y="3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DANIEL\Downloads\Precipitaci&#243;n_y_FACTOR_R%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Arial" panose="020B0604020202020204" pitchFamily="34" charset="0"/>
                <a:ea typeface="+mn-ea"/>
                <a:cs typeface="Arial" panose="020B0604020202020204" pitchFamily="34" charset="0"/>
              </a:defRPr>
            </a:pPr>
            <a:r>
              <a:rPr lang="es-EC" noProof="0" dirty="0"/>
              <a:t>Distribución</a:t>
            </a:r>
            <a:r>
              <a:rPr lang="en-US" dirty="0"/>
              <a:t> temporal de la precipitación media anual de la </a:t>
            </a:r>
            <a:r>
              <a:rPr lang="es-EC" noProof="0" dirty="0"/>
              <a:t>microcuenca</a:t>
            </a:r>
            <a:r>
              <a:rPr lang="en-US" dirty="0"/>
              <a:t> Urcuhuaycu</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Arial" panose="020B0604020202020204" pitchFamily="34" charset="0"/>
              <a:ea typeface="+mn-ea"/>
              <a:cs typeface="Arial" panose="020B0604020202020204" pitchFamily="34" charset="0"/>
            </a:defRPr>
          </a:pPr>
          <a:endParaRPr lang="es-ES"/>
        </a:p>
      </c:txPr>
    </c:title>
    <c:autoTitleDeleted val="0"/>
    <c:plotArea>
      <c:layout/>
      <c:lineChart>
        <c:grouping val="standard"/>
        <c:varyColors val="0"/>
        <c:ser>
          <c:idx val="0"/>
          <c:order val="0"/>
          <c:tx>
            <c:v>Distribución temporal de la precipitación media mensual de la microcuenca Urcuhuaycu</c:v>
          </c:tx>
          <c:spPr>
            <a:ln w="31750" cap="rnd">
              <a:solidFill>
                <a:schemeClr val="accent2"/>
              </a:solidFill>
              <a:round/>
            </a:ln>
            <a:effectLst/>
          </c:spPr>
          <c:marker>
            <c:symbol val="none"/>
          </c:marker>
          <c:cat>
            <c:numRef>
              <c:f>'PP Estaciones'!$C$83:$C$98</c:f>
              <c:numCache>
                <c:formatCode>General</c:formatCode>
                <c:ptCount val="16"/>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numCache>
            </c:numRef>
          </c:cat>
          <c:val>
            <c:numRef>
              <c:f>'PP Estaciones'!$D$83:$D$98</c:f>
              <c:numCache>
                <c:formatCode>0.00</c:formatCode>
                <c:ptCount val="16"/>
                <c:pt idx="0">
                  <c:v>765.1</c:v>
                </c:pt>
                <c:pt idx="1">
                  <c:v>796.83333333333337</c:v>
                </c:pt>
                <c:pt idx="2">
                  <c:v>1180.9666666666665</c:v>
                </c:pt>
                <c:pt idx="3">
                  <c:v>1002.8666666666667</c:v>
                </c:pt>
                <c:pt idx="4">
                  <c:v>1482.3</c:v>
                </c:pt>
                <c:pt idx="5">
                  <c:v>902.26666666666677</c:v>
                </c:pt>
                <c:pt idx="6">
                  <c:v>1249.1333333333332</c:v>
                </c:pt>
                <c:pt idx="7">
                  <c:v>1321.1666666666667</c:v>
                </c:pt>
                <c:pt idx="8">
                  <c:v>1092.2250000000001</c:v>
                </c:pt>
                <c:pt idx="9">
                  <c:v>995.93333333333339</c:v>
                </c:pt>
                <c:pt idx="10">
                  <c:v>1100.3666666666668</c:v>
                </c:pt>
                <c:pt idx="11">
                  <c:v>859.54999999999984</c:v>
                </c:pt>
                <c:pt idx="12">
                  <c:v>1138.73</c:v>
                </c:pt>
                <c:pt idx="13">
                  <c:v>1423.1666666666667</c:v>
                </c:pt>
                <c:pt idx="14">
                  <c:v>1057.7666666666667</c:v>
                </c:pt>
                <c:pt idx="15">
                  <c:v>1150.9016666666669</c:v>
                </c:pt>
              </c:numCache>
            </c:numRef>
          </c:val>
          <c:smooth val="0"/>
          <c:extLst>
            <c:ext xmlns:c16="http://schemas.microsoft.com/office/drawing/2014/chart" uri="{C3380CC4-5D6E-409C-BE32-E72D297353CC}">
              <c16:uniqueId val="{00000000-CCA8-42CA-BC9C-6A638581E9DD}"/>
            </c:ext>
          </c:extLst>
        </c:ser>
        <c:dLbls>
          <c:showLegendKey val="0"/>
          <c:showVal val="0"/>
          <c:showCatName val="0"/>
          <c:showSerName val="0"/>
          <c:showPercent val="0"/>
          <c:showBubbleSize val="0"/>
        </c:dLbls>
        <c:smooth val="0"/>
        <c:axId val="772924480"/>
        <c:axId val="772929184"/>
      </c:lineChart>
      <c:catAx>
        <c:axId val="772924480"/>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r>
                  <a:rPr lang="es-EC" dirty="0"/>
                  <a:t>Años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s-ES"/>
            </a:p>
          </c:txPr>
        </c:title>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s-ES"/>
          </a:p>
        </c:txPr>
        <c:crossAx val="772929184"/>
        <c:crosses val="autoZero"/>
        <c:auto val="1"/>
        <c:lblAlgn val="ctr"/>
        <c:lblOffset val="100"/>
        <c:noMultiLvlLbl val="0"/>
      </c:catAx>
      <c:valAx>
        <c:axId val="772929184"/>
        <c:scaling>
          <c:orientation val="minMax"/>
          <c:max val="1500"/>
          <c:min val="7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r>
                  <a:rPr lang="es-EC" dirty="0"/>
                  <a:t>Precipitación</a:t>
                </a:r>
                <a:r>
                  <a:rPr lang="es-EC" baseline="0" dirty="0"/>
                  <a:t> (mm)</a:t>
                </a:r>
                <a:endParaRPr lang="es-EC" dirty="0"/>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s-E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s-ES"/>
          </a:p>
        </c:txPr>
        <c:crossAx val="772924480"/>
        <c:crosses val="autoZero"/>
        <c:crossBetween val="between"/>
        <c:majorUnit val="40"/>
      </c:valAx>
      <c:spPr>
        <a:noFill/>
        <a:ln>
          <a:noFill/>
        </a:ln>
        <a:effectLst/>
      </c:spPr>
    </c:plotArea>
    <c:plotVisOnly val="1"/>
    <c:dispBlanksAs val="gap"/>
    <c:showDLblsOverMax val="0"/>
  </c:chart>
  <c:spPr>
    <a:noFill/>
    <a:ln>
      <a:solidFill>
        <a:schemeClr val="tx2"/>
      </a:solidFill>
    </a:ln>
    <a:effectLst/>
  </c:spPr>
  <c:txPr>
    <a:bodyPr/>
    <a:lstStyle/>
    <a:p>
      <a:pPr>
        <a:defRPr>
          <a:latin typeface="Arial" panose="020B0604020202020204" pitchFamily="34" charset="0"/>
          <a:cs typeface="Arial" panose="020B0604020202020204" pitchFamily="34" charset="0"/>
        </a:defRPr>
      </a:pPr>
      <a:endParaRPr lang="es-E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_rels/data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ata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hyperlink" Target="https://www.youtube.com/watch?v=yBUn5Gb-zSo" TargetMode="External"/></Relationships>
</file>

<file path=ppt/diagrams/_rels/data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hyperlink" Target="https://redambientalecuador.org/index.html"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34.jpeg"/><Relationship Id="rId4" Type="http://schemas.openxmlformats.org/officeDocument/2006/relationships/image" Target="../media/image37.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image" Target="../media/image43.jpeg"/></Relationships>
</file>

<file path=ppt/diagrams/_rels/drawing5.xml.rels><?xml version="1.0" encoding="UTF-8" standalone="yes"?>
<Relationships xmlns="http://schemas.openxmlformats.org/package/2006/relationships"><Relationship Id="rId2" Type="http://schemas.openxmlformats.org/officeDocument/2006/relationships/hyperlink" Target="https://www.youtube.com/watch?v=yBUn5Gb-zSo" TargetMode="External"/><Relationship Id="rId1" Type="http://schemas.openxmlformats.org/officeDocument/2006/relationships/image" Target="../media/image67.jpeg"/></Relationships>
</file>

<file path=ppt/diagrams/_rels/drawing6.xml.rels><?xml version="1.0" encoding="UTF-8" standalone="yes"?>
<Relationships xmlns="http://schemas.openxmlformats.org/package/2006/relationships"><Relationship Id="rId2" Type="http://schemas.openxmlformats.org/officeDocument/2006/relationships/hyperlink" Target="https://redambientalecuador.org/index.html" TargetMode="External"/><Relationship Id="rId1" Type="http://schemas.openxmlformats.org/officeDocument/2006/relationships/image" Target="../media/image68.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83B93-4A51-4D7C-814D-CF73ABCF069A}" type="doc">
      <dgm:prSet loTypeId="urn:microsoft.com/office/officeart/2005/8/layout/chevron2" loCatId="list" qsTypeId="urn:microsoft.com/office/officeart/2005/8/quickstyle/simple1" qsCatId="simple" csTypeId="urn:microsoft.com/office/officeart/2005/8/colors/accent2_5" csCatId="accent2" phldr="1"/>
      <dgm:spPr/>
      <dgm:t>
        <a:bodyPr/>
        <a:lstStyle/>
        <a:p>
          <a:endParaRPr lang="es-ES"/>
        </a:p>
      </dgm:t>
    </dgm:pt>
    <dgm:pt modelId="{02947639-17DD-43EE-B609-1302072133EB}">
      <dgm:prSet phldrT="[Texto]"/>
      <dgm:spPr>
        <a:solidFill>
          <a:srgbClr val="75BD88"/>
        </a:solidFill>
        <a:ln>
          <a:solidFill>
            <a:srgbClr val="006600"/>
          </a:solidFill>
        </a:ln>
      </dgm:spPr>
      <dgm:t>
        <a:bodyPr/>
        <a:lstStyle/>
        <a:p>
          <a:r>
            <a:rPr lang="es-EC" dirty="0"/>
            <a:t>1</a:t>
          </a:r>
          <a:endParaRPr lang="es-ES" dirty="0"/>
        </a:p>
      </dgm:t>
    </dgm:pt>
    <dgm:pt modelId="{231277A6-1A82-4770-9E60-7679A3DCC380}" type="parTrans" cxnId="{C31D07DA-FACC-477E-AEC0-30AB597746ED}">
      <dgm:prSet/>
      <dgm:spPr/>
      <dgm:t>
        <a:bodyPr/>
        <a:lstStyle/>
        <a:p>
          <a:endParaRPr lang="es-ES"/>
        </a:p>
      </dgm:t>
    </dgm:pt>
    <dgm:pt modelId="{7B430C79-00E2-4A83-A421-0D0F4716A7A9}" type="sibTrans" cxnId="{C31D07DA-FACC-477E-AEC0-30AB597746ED}">
      <dgm:prSet/>
      <dgm:spPr/>
      <dgm:t>
        <a:bodyPr/>
        <a:lstStyle/>
        <a:p>
          <a:endParaRPr lang="es-ES"/>
        </a:p>
      </dgm:t>
    </dgm:pt>
    <dgm:pt modelId="{90C9ABD4-B944-4061-BF2F-EBB5A10646CF}">
      <dgm:prSet phldrT="[Texto]"/>
      <dgm:spPr>
        <a:ln>
          <a:solidFill>
            <a:srgbClr val="006600"/>
          </a:solidFill>
        </a:ln>
      </dgm:spPr>
      <dgm:t>
        <a:bodyPr/>
        <a:lstStyle/>
        <a:p>
          <a:pPr>
            <a:buNone/>
          </a:pPr>
          <a:r>
            <a:rPr lang="es-EC" dirty="0"/>
            <a:t>Aspectos Generales</a:t>
          </a:r>
          <a:endParaRPr lang="es-ES" dirty="0"/>
        </a:p>
      </dgm:t>
    </dgm:pt>
    <dgm:pt modelId="{93EBF4B2-BD2D-4938-8D34-336BF5A9698F}" type="parTrans" cxnId="{8291A6CF-E69E-401D-9AD6-7419ED65D414}">
      <dgm:prSet/>
      <dgm:spPr/>
      <dgm:t>
        <a:bodyPr/>
        <a:lstStyle/>
        <a:p>
          <a:endParaRPr lang="es-ES"/>
        </a:p>
      </dgm:t>
    </dgm:pt>
    <dgm:pt modelId="{966F180A-655F-433B-A396-3433A9F4371A}" type="sibTrans" cxnId="{8291A6CF-E69E-401D-9AD6-7419ED65D414}">
      <dgm:prSet/>
      <dgm:spPr/>
      <dgm:t>
        <a:bodyPr/>
        <a:lstStyle/>
        <a:p>
          <a:endParaRPr lang="es-ES"/>
        </a:p>
      </dgm:t>
    </dgm:pt>
    <dgm:pt modelId="{BC90632C-122C-4E88-A43D-32586933F63B}">
      <dgm:prSet phldrT="[Texto]"/>
      <dgm:spPr>
        <a:solidFill>
          <a:srgbClr val="75BD88"/>
        </a:solidFill>
        <a:ln>
          <a:solidFill>
            <a:srgbClr val="006600"/>
          </a:solidFill>
        </a:ln>
      </dgm:spPr>
      <dgm:t>
        <a:bodyPr/>
        <a:lstStyle/>
        <a:p>
          <a:r>
            <a:rPr lang="es-EC" dirty="0"/>
            <a:t>2</a:t>
          </a:r>
          <a:endParaRPr lang="es-ES" dirty="0"/>
        </a:p>
      </dgm:t>
    </dgm:pt>
    <dgm:pt modelId="{DF5C0439-FF24-4C6E-8285-2F7A713D1E70}" type="parTrans" cxnId="{BFFDD415-3D18-40DD-ACB8-91668A3AE683}">
      <dgm:prSet/>
      <dgm:spPr/>
      <dgm:t>
        <a:bodyPr/>
        <a:lstStyle/>
        <a:p>
          <a:endParaRPr lang="es-ES"/>
        </a:p>
      </dgm:t>
    </dgm:pt>
    <dgm:pt modelId="{8304F0A8-2617-4FC5-8C59-20863B3635CA}" type="sibTrans" cxnId="{BFFDD415-3D18-40DD-ACB8-91668A3AE683}">
      <dgm:prSet/>
      <dgm:spPr/>
      <dgm:t>
        <a:bodyPr/>
        <a:lstStyle/>
        <a:p>
          <a:endParaRPr lang="es-ES"/>
        </a:p>
      </dgm:t>
    </dgm:pt>
    <dgm:pt modelId="{5A63085B-CB45-478C-BA34-2BF56FBB3B48}">
      <dgm:prSet phldrT="[Texto]"/>
      <dgm:spPr>
        <a:ln>
          <a:solidFill>
            <a:srgbClr val="006600"/>
          </a:solidFill>
        </a:ln>
      </dgm:spPr>
      <dgm:t>
        <a:bodyPr/>
        <a:lstStyle/>
        <a:p>
          <a:pPr>
            <a:buNone/>
          </a:pPr>
          <a:r>
            <a:rPr lang="es-EC" dirty="0"/>
            <a:t>Objetivos</a:t>
          </a:r>
          <a:endParaRPr lang="es-ES" dirty="0"/>
        </a:p>
      </dgm:t>
    </dgm:pt>
    <dgm:pt modelId="{91A67145-B60B-40AB-AD6D-04FCD0657C28}" type="parTrans" cxnId="{3A6B0455-FD9D-4C45-A539-CD8F8141609B}">
      <dgm:prSet/>
      <dgm:spPr/>
      <dgm:t>
        <a:bodyPr/>
        <a:lstStyle/>
        <a:p>
          <a:endParaRPr lang="es-ES"/>
        </a:p>
      </dgm:t>
    </dgm:pt>
    <dgm:pt modelId="{A46D99A9-60B1-49A2-8177-C1F0E7CC9FD1}" type="sibTrans" cxnId="{3A6B0455-FD9D-4C45-A539-CD8F8141609B}">
      <dgm:prSet/>
      <dgm:spPr/>
      <dgm:t>
        <a:bodyPr/>
        <a:lstStyle/>
        <a:p>
          <a:endParaRPr lang="es-ES"/>
        </a:p>
      </dgm:t>
    </dgm:pt>
    <dgm:pt modelId="{EBC8519E-B407-4A7A-9A82-29BE193C5309}">
      <dgm:prSet phldrT="[Texto]"/>
      <dgm:spPr>
        <a:solidFill>
          <a:srgbClr val="75BD88"/>
        </a:solidFill>
        <a:ln>
          <a:solidFill>
            <a:srgbClr val="006600"/>
          </a:solidFill>
        </a:ln>
      </dgm:spPr>
      <dgm:t>
        <a:bodyPr/>
        <a:lstStyle/>
        <a:p>
          <a:r>
            <a:rPr lang="es-EC" dirty="0"/>
            <a:t>3</a:t>
          </a:r>
          <a:endParaRPr lang="es-ES" dirty="0"/>
        </a:p>
      </dgm:t>
    </dgm:pt>
    <dgm:pt modelId="{2F3612F9-A474-4B5D-A999-F825E7346C38}" type="parTrans" cxnId="{DBE353A3-BDF4-4BD0-A4B5-310093634DBB}">
      <dgm:prSet/>
      <dgm:spPr/>
      <dgm:t>
        <a:bodyPr/>
        <a:lstStyle/>
        <a:p>
          <a:endParaRPr lang="es-ES"/>
        </a:p>
      </dgm:t>
    </dgm:pt>
    <dgm:pt modelId="{D752D859-0BB9-4E0C-9FDB-0E0323586189}" type="sibTrans" cxnId="{DBE353A3-BDF4-4BD0-A4B5-310093634DBB}">
      <dgm:prSet/>
      <dgm:spPr/>
      <dgm:t>
        <a:bodyPr/>
        <a:lstStyle/>
        <a:p>
          <a:endParaRPr lang="es-ES"/>
        </a:p>
      </dgm:t>
    </dgm:pt>
    <dgm:pt modelId="{A544CF11-0BFE-41DA-BEAD-5D4788499607}">
      <dgm:prSet phldrT="[Texto]"/>
      <dgm:spPr>
        <a:ln>
          <a:solidFill>
            <a:srgbClr val="006600"/>
          </a:solidFill>
        </a:ln>
      </dgm:spPr>
      <dgm:t>
        <a:bodyPr/>
        <a:lstStyle/>
        <a:p>
          <a:pPr>
            <a:buNone/>
          </a:pPr>
          <a:r>
            <a:rPr lang="es-EC" dirty="0"/>
            <a:t>Parámetros Morfométricos</a:t>
          </a:r>
          <a:endParaRPr lang="es-ES" dirty="0"/>
        </a:p>
      </dgm:t>
    </dgm:pt>
    <dgm:pt modelId="{075719C4-F57B-4B6B-9262-341AD86A3887}" type="parTrans" cxnId="{A02B20F1-E5EC-47B8-BDE9-85928B1D5118}">
      <dgm:prSet/>
      <dgm:spPr/>
      <dgm:t>
        <a:bodyPr/>
        <a:lstStyle/>
        <a:p>
          <a:endParaRPr lang="es-ES"/>
        </a:p>
      </dgm:t>
    </dgm:pt>
    <dgm:pt modelId="{84044F5D-8B73-476C-A02D-F7EC358F6902}" type="sibTrans" cxnId="{A02B20F1-E5EC-47B8-BDE9-85928B1D5118}">
      <dgm:prSet/>
      <dgm:spPr/>
      <dgm:t>
        <a:bodyPr/>
        <a:lstStyle/>
        <a:p>
          <a:endParaRPr lang="es-ES"/>
        </a:p>
      </dgm:t>
    </dgm:pt>
    <dgm:pt modelId="{F8446303-ED23-476F-927E-D5C56441630A}">
      <dgm:prSet phldrT="[Texto]"/>
      <dgm:spPr>
        <a:solidFill>
          <a:srgbClr val="75BD88"/>
        </a:solidFill>
        <a:ln>
          <a:solidFill>
            <a:srgbClr val="006600"/>
          </a:solidFill>
        </a:ln>
      </dgm:spPr>
      <dgm:t>
        <a:bodyPr/>
        <a:lstStyle/>
        <a:p>
          <a:r>
            <a:rPr lang="es-EC" dirty="0"/>
            <a:t>4 </a:t>
          </a:r>
          <a:endParaRPr lang="es-ES" dirty="0"/>
        </a:p>
      </dgm:t>
    </dgm:pt>
    <dgm:pt modelId="{B8E86ED3-15B7-4257-82B9-51329FA9E44C}" type="parTrans" cxnId="{E67F418D-79F6-4081-AF40-2250EF74653D}">
      <dgm:prSet/>
      <dgm:spPr/>
      <dgm:t>
        <a:bodyPr/>
        <a:lstStyle/>
        <a:p>
          <a:endParaRPr lang="es-ES"/>
        </a:p>
      </dgm:t>
    </dgm:pt>
    <dgm:pt modelId="{7F95BBBD-C3CB-4C1C-B477-CD21AA11F62C}" type="sibTrans" cxnId="{E67F418D-79F6-4081-AF40-2250EF74653D}">
      <dgm:prSet/>
      <dgm:spPr/>
      <dgm:t>
        <a:bodyPr/>
        <a:lstStyle/>
        <a:p>
          <a:endParaRPr lang="es-ES"/>
        </a:p>
      </dgm:t>
    </dgm:pt>
    <dgm:pt modelId="{32DE56B3-5D4E-4C3B-A87A-8CDDB30B86AE}">
      <dgm:prSet phldrT="[Texto]"/>
      <dgm:spPr>
        <a:ln>
          <a:solidFill>
            <a:srgbClr val="006600"/>
          </a:solidFill>
        </a:ln>
      </dgm:spPr>
      <dgm:t>
        <a:bodyPr/>
        <a:lstStyle/>
        <a:p>
          <a:pPr>
            <a:buNone/>
          </a:pPr>
          <a:r>
            <a:rPr lang="es-EC" dirty="0"/>
            <a:t>Parámetros Hidrológicos</a:t>
          </a:r>
          <a:endParaRPr lang="es-ES" dirty="0"/>
        </a:p>
      </dgm:t>
    </dgm:pt>
    <dgm:pt modelId="{C07124C3-2BC2-4B3C-9266-BD8FE5A5694D}" type="parTrans" cxnId="{D5C0487E-A6D1-432B-BD1F-D3A536E46B3F}">
      <dgm:prSet/>
      <dgm:spPr/>
      <dgm:t>
        <a:bodyPr/>
        <a:lstStyle/>
        <a:p>
          <a:endParaRPr lang="es-ES"/>
        </a:p>
      </dgm:t>
    </dgm:pt>
    <dgm:pt modelId="{DCA7893B-305E-4752-BFE9-E9CF4FFDAFB2}" type="sibTrans" cxnId="{D5C0487E-A6D1-432B-BD1F-D3A536E46B3F}">
      <dgm:prSet/>
      <dgm:spPr/>
      <dgm:t>
        <a:bodyPr/>
        <a:lstStyle/>
        <a:p>
          <a:endParaRPr lang="es-ES"/>
        </a:p>
      </dgm:t>
    </dgm:pt>
    <dgm:pt modelId="{A3CC8689-A5A6-4733-B986-B4227ED7EF6F}">
      <dgm:prSet phldrT="[Texto]"/>
      <dgm:spPr>
        <a:solidFill>
          <a:srgbClr val="75BD88"/>
        </a:solidFill>
        <a:ln>
          <a:solidFill>
            <a:srgbClr val="006600"/>
          </a:solidFill>
        </a:ln>
      </dgm:spPr>
      <dgm:t>
        <a:bodyPr/>
        <a:lstStyle/>
        <a:p>
          <a:r>
            <a:rPr lang="es-EC" dirty="0"/>
            <a:t>5</a:t>
          </a:r>
          <a:endParaRPr lang="es-ES" dirty="0"/>
        </a:p>
      </dgm:t>
    </dgm:pt>
    <dgm:pt modelId="{6781BFA1-6B98-43FB-BF6F-394A3D400F71}" type="parTrans" cxnId="{676D3AE7-C86C-4DE5-996A-E53460562640}">
      <dgm:prSet/>
      <dgm:spPr/>
      <dgm:t>
        <a:bodyPr/>
        <a:lstStyle/>
        <a:p>
          <a:endParaRPr lang="es-ES"/>
        </a:p>
      </dgm:t>
    </dgm:pt>
    <dgm:pt modelId="{F931C6E0-03E5-4EA8-91E9-8D01FFEF75C2}" type="sibTrans" cxnId="{676D3AE7-C86C-4DE5-996A-E53460562640}">
      <dgm:prSet/>
      <dgm:spPr/>
      <dgm:t>
        <a:bodyPr/>
        <a:lstStyle/>
        <a:p>
          <a:endParaRPr lang="es-ES"/>
        </a:p>
      </dgm:t>
    </dgm:pt>
    <dgm:pt modelId="{DDF72D4B-93BC-4E87-844F-97A03A8449CA}">
      <dgm:prSet phldrT="[Texto]"/>
      <dgm:spPr>
        <a:ln>
          <a:solidFill>
            <a:srgbClr val="006600"/>
          </a:solidFill>
        </a:ln>
      </dgm:spPr>
      <dgm:t>
        <a:bodyPr/>
        <a:lstStyle/>
        <a:p>
          <a:pPr>
            <a:buNone/>
          </a:pPr>
          <a:r>
            <a:rPr lang="es-EC" dirty="0"/>
            <a:t>Parámetros Hidrométricos</a:t>
          </a:r>
          <a:endParaRPr lang="es-ES" dirty="0"/>
        </a:p>
      </dgm:t>
    </dgm:pt>
    <dgm:pt modelId="{548A9359-8EFA-4AE0-86BB-1F5387A20623}" type="parTrans" cxnId="{606F6653-69E8-45DE-B818-CF1A167AD179}">
      <dgm:prSet/>
      <dgm:spPr/>
      <dgm:t>
        <a:bodyPr/>
        <a:lstStyle/>
        <a:p>
          <a:endParaRPr lang="es-ES"/>
        </a:p>
      </dgm:t>
    </dgm:pt>
    <dgm:pt modelId="{FCD4A5DE-0737-47D6-9662-826130867CA0}" type="sibTrans" cxnId="{606F6653-69E8-45DE-B818-CF1A167AD179}">
      <dgm:prSet/>
      <dgm:spPr/>
      <dgm:t>
        <a:bodyPr/>
        <a:lstStyle/>
        <a:p>
          <a:endParaRPr lang="es-ES"/>
        </a:p>
      </dgm:t>
    </dgm:pt>
    <dgm:pt modelId="{2322C9BD-1EBB-4BEF-9BFA-5D190F894E30}">
      <dgm:prSet phldrT="[Texto]"/>
      <dgm:spPr>
        <a:solidFill>
          <a:srgbClr val="75BD88"/>
        </a:solidFill>
        <a:ln>
          <a:solidFill>
            <a:srgbClr val="006600"/>
          </a:solidFill>
        </a:ln>
      </dgm:spPr>
      <dgm:t>
        <a:bodyPr/>
        <a:lstStyle/>
        <a:p>
          <a:r>
            <a:rPr lang="es-EC" dirty="0"/>
            <a:t>6</a:t>
          </a:r>
          <a:endParaRPr lang="es-ES" dirty="0"/>
        </a:p>
      </dgm:t>
    </dgm:pt>
    <dgm:pt modelId="{28EE7FCC-31E6-4474-8DF7-DDD92058509B}" type="parTrans" cxnId="{92B10C12-D7DF-4A73-942D-87AA7DE10B2A}">
      <dgm:prSet/>
      <dgm:spPr/>
      <dgm:t>
        <a:bodyPr/>
        <a:lstStyle/>
        <a:p>
          <a:endParaRPr lang="es-ES"/>
        </a:p>
      </dgm:t>
    </dgm:pt>
    <dgm:pt modelId="{1CCDEAF4-1A3B-4BB1-A60D-CCF841F4B677}" type="sibTrans" cxnId="{92B10C12-D7DF-4A73-942D-87AA7DE10B2A}">
      <dgm:prSet/>
      <dgm:spPr/>
      <dgm:t>
        <a:bodyPr/>
        <a:lstStyle/>
        <a:p>
          <a:endParaRPr lang="es-ES"/>
        </a:p>
      </dgm:t>
    </dgm:pt>
    <dgm:pt modelId="{38A74831-D10E-42AF-AE7A-EEC3D7CC6CB2}">
      <dgm:prSet phldrT="[Texto]"/>
      <dgm:spPr>
        <a:ln>
          <a:solidFill>
            <a:srgbClr val="006600"/>
          </a:solidFill>
        </a:ln>
      </dgm:spPr>
      <dgm:t>
        <a:bodyPr/>
        <a:lstStyle/>
        <a:p>
          <a:pPr>
            <a:buNone/>
          </a:pPr>
          <a:r>
            <a:rPr lang="es-EC" dirty="0"/>
            <a:t>Ecuación universal de pérdida de suelo (USLE)</a:t>
          </a:r>
          <a:endParaRPr lang="es-ES" dirty="0"/>
        </a:p>
      </dgm:t>
    </dgm:pt>
    <dgm:pt modelId="{7D5EF850-6C3C-4F6C-86BB-6692ABE822FF}" type="parTrans" cxnId="{A2A3B9DC-57BB-4FCF-89FA-0A766642B12F}">
      <dgm:prSet/>
      <dgm:spPr/>
      <dgm:t>
        <a:bodyPr/>
        <a:lstStyle/>
        <a:p>
          <a:endParaRPr lang="es-ES"/>
        </a:p>
      </dgm:t>
    </dgm:pt>
    <dgm:pt modelId="{A7AA7153-32F6-4D8B-BD99-61B5809BD51F}" type="sibTrans" cxnId="{A2A3B9DC-57BB-4FCF-89FA-0A766642B12F}">
      <dgm:prSet/>
      <dgm:spPr/>
      <dgm:t>
        <a:bodyPr/>
        <a:lstStyle/>
        <a:p>
          <a:endParaRPr lang="es-ES"/>
        </a:p>
      </dgm:t>
    </dgm:pt>
    <dgm:pt modelId="{D050E98A-AFCB-4510-8B0D-2FA0A81E7EE2}">
      <dgm:prSet phldrT="[Texto]"/>
      <dgm:spPr>
        <a:solidFill>
          <a:srgbClr val="75BD88"/>
        </a:solidFill>
        <a:ln>
          <a:solidFill>
            <a:srgbClr val="006600"/>
          </a:solidFill>
        </a:ln>
      </dgm:spPr>
      <dgm:t>
        <a:bodyPr/>
        <a:lstStyle/>
        <a:p>
          <a:r>
            <a:rPr lang="es-EC" dirty="0"/>
            <a:t>7</a:t>
          </a:r>
          <a:endParaRPr lang="es-ES" dirty="0"/>
        </a:p>
      </dgm:t>
    </dgm:pt>
    <dgm:pt modelId="{2399D213-EB2E-4EC6-BAEB-723E9BEDC8C6}" type="parTrans" cxnId="{C4B2DD13-8E08-47B9-AD3B-5123E6263E60}">
      <dgm:prSet/>
      <dgm:spPr/>
      <dgm:t>
        <a:bodyPr/>
        <a:lstStyle/>
        <a:p>
          <a:endParaRPr lang="es-ES"/>
        </a:p>
      </dgm:t>
    </dgm:pt>
    <dgm:pt modelId="{86F47CF8-436B-4E06-B4E6-0A2E8C95A5F6}" type="sibTrans" cxnId="{C4B2DD13-8E08-47B9-AD3B-5123E6263E60}">
      <dgm:prSet/>
      <dgm:spPr/>
      <dgm:t>
        <a:bodyPr/>
        <a:lstStyle/>
        <a:p>
          <a:endParaRPr lang="es-ES"/>
        </a:p>
      </dgm:t>
    </dgm:pt>
    <dgm:pt modelId="{73A3FEF3-0997-4F9B-B0B4-C00888E5638D}">
      <dgm:prSet phldrT="[Texto]"/>
      <dgm:spPr>
        <a:ln>
          <a:solidFill>
            <a:srgbClr val="006600"/>
          </a:solidFill>
        </a:ln>
      </dgm:spPr>
      <dgm:t>
        <a:bodyPr/>
        <a:lstStyle/>
        <a:p>
          <a:pPr>
            <a:buNone/>
          </a:pPr>
          <a:r>
            <a:rPr lang="es-EC" dirty="0"/>
            <a:t>Plan piloto de recuperación</a:t>
          </a:r>
          <a:endParaRPr lang="es-ES" dirty="0"/>
        </a:p>
      </dgm:t>
    </dgm:pt>
    <dgm:pt modelId="{6B27E40A-C9AF-4B3F-98EA-94410F2E6D73}" type="parTrans" cxnId="{564460A7-5CDE-47A1-8026-BB8DA12946F8}">
      <dgm:prSet/>
      <dgm:spPr/>
      <dgm:t>
        <a:bodyPr/>
        <a:lstStyle/>
        <a:p>
          <a:endParaRPr lang="es-ES"/>
        </a:p>
      </dgm:t>
    </dgm:pt>
    <dgm:pt modelId="{733ACA54-7806-4CFE-A88E-05F3EFAB5EB0}" type="sibTrans" cxnId="{564460A7-5CDE-47A1-8026-BB8DA12946F8}">
      <dgm:prSet/>
      <dgm:spPr/>
      <dgm:t>
        <a:bodyPr/>
        <a:lstStyle/>
        <a:p>
          <a:endParaRPr lang="es-ES"/>
        </a:p>
      </dgm:t>
    </dgm:pt>
    <dgm:pt modelId="{2C413720-834A-453E-80AD-29A9873DE47B}">
      <dgm:prSet phldrT="[Texto]"/>
      <dgm:spPr>
        <a:solidFill>
          <a:srgbClr val="75BD88"/>
        </a:solidFill>
        <a:ln>
          <a:solidFill>
            <a:srgbClr val="006600"/>
          </a:solidFill>
        </a:ln>
      </dgm:spPr>
      <dgm:t>
        <a:bodyPr/>
        <a:lstStyle/>
        <a:p>
          <a:r>
            <a:rPr lang="es-EC" dirty="0"/>
            <a:t>9</a:t>
          </a:r>
          <a:endParaRPr lang="es-ES" dirty="0"/>
        </a:p>
      </dgm:t>
    </dgm:pt>
    <dgm:pt modelId="{B5DBC4D2-CF21-414D-837F-40FD9931AF5E}" type="parTrans" cxnId="{EAA6835E-606E-49C4-848E-0D703DE9CCBB}">
      <dgm:prSet/>
      <dgm:spPr/>
      <dgm:t>
        <a:bodyPr/>
        <a:lstStyle/>
        <a:p>
          <a:endParaRPr lang="es-ES"/>
        </a:p>
      </dgm:t>
    </dgm:pt>
    <dgm:pt modelId="{8DE95F6A-4A61-4DA7-9CD5-74DED899615B}" type="sibTrans" cxnId="{EAA6835E-606E-49C4-848E-0D703DE9CCBB}">
      <dgm:prSet/>
      <dgm:spPr/>
      <dgm:t>
        <a:bodyPr/>
        <a:lstStyle/>
        <a:p>
          <a:endParaRPr lang="es-ES"/>
        </a:p>
      </dgm:t>
    </dgm:pt>
    <dgm:pt modelId="{040D3BE7-36DC-4788-BD49-C6F3064562A5}">
      <dgm:prSet phldrT="[Texto]"/>
      <dgm:spPr>
        <a:ln>
          <a:solidFill>
            <a:srgbClr val="006600"/>
          </a:solidFill>
        </a:ln>
      </dgm:spPr>
      <dgm:t>
        <a:bodyPr/>
        <a:lstStyle/>
        <a:p>
          <a:pPr>
            <a:buNone/>
          </a:pPr>
          <a:r>
            <a:rPr lang="es-EC" dirty="0"/>
            <a:t>Conclusiones y Recomendaciones </a:t>
          </a:r>
          <a:endParaRPr lang="es-ES" dirty="0"/>
        </a:p>
      </dgm:t>
    </dgm:pt>
    <dgm:pt modelId="{F4F78E48-EBEA-4B6D-9059-BC394BF8C0E6}" type="parTrans" cxnId="{BD118EB2-674C-45DB-B0E6-89C11AA27E65}">
      <dgm:prSet/>
      <dgm:spPr/>
      <dgm:t>
        <a:bodyPr/>
        <a:lstStyle/>
        <a:p>
          <a:endParaRPr lang="es-ES"/>
        </a:p>
      </dgm:t>
    </dgm:pt>
    <dgm:pt modelId="{D78A09E7-A8D0-49A4-85A6-837E9622D3DB}" type="sibTrans" cxnId="{BD118EB2-674C-45DB-B0E6-89C11AA27E65}">
      <dgm:prSet/>
      <dgm:spPr/>
      <dgm:t>
        <a:bodyPr/>
        <a:lstStyle/>
        <a:p>
          <a:endParaRPr lang="es-ES"/>
        </a:p>
      </dgm:t>
    </dgm:pt>
    <dgm:pt modelId="{3DC9E2F3-798D-42A3-B859-1AEBF8C0587E}">
      <dgm:prSet phldrT="[Texto]"/>
      <dgm:spPr>
        <a:solidFill>
          <a:srgbClr val="75BD88"/>
        </a:solidFill>
        <a:ln>
          <a:solidFill>
            <a:srgbClr val="006600"/>
          </a:solidFill>
        </a:ln>
      </dgm:spPr>
      <dgm:t>
        <a:bodyPr/>
        <a:lstStyle/>
        <a:p>
          <a:r>
            <a:rPr lang="es-EC" dirty="0"/>
            <a:t>8</a:t>
          </a:r>
          <a:endParaRPr lang="es-ES" dirty="0"/>
        </a:p>
      </dgm:t>
    </dgm:pt>
    <dgm:pt modelId="{2AC085FC-24E4-4D4E-8989-02E639EDD128}" type="parTrans" cxnId="{CE395167-847F-48B2-8856-B677B326F01A}">
      <dgm:prSet/>
      <dgm:spPr/>
      <dgm:t>
        <a:bodyPr/>
        <a:lstStyle/>
        <a:p>
          <a:endParaRPr lang="es-ES"/>
        </a:p>
      </dgm:t>
    </dgm:pt>
    <dgm:pt modelId="{46E52EE8-B61F-4ABF-9552-72D07051729E}" type="sibTrans" cxnId="{CE395167-847F-48B2-8856-B677B326F01A}">
      <dgm:prSet/>
      <dgm:spPr/>
      <dgm:t>
        <a:bodyPr/>
        <a:lstStyle/>
        <a:p>
          <a:endParaRPr lang="es-ES"/>
        </a:p>
      </dgm:t>
    </dgm:pt>
    <dgm:pt modelId="{2591FF62-FFB8-443D-AE60-3D205763E7A2}">
      <dgm:prSet phldrT="[Texto]"/>
      <dgm:spPr>
        <a:ln>
          <a:solidFill>
            <a:srgbClr val="006600"/>
          </a:solidFill>
        </a:ln>
      </dgm:spPr>
      <dgm:t>
        <a:bodyPr/>
        <a:lstStyle/>
        <a:p>
          <a:pPr>
            <a:buNone/>
          </a:pPr>
          <a:r>
            <a:rPr lang="es-EC" dirty="0"/>
            <a:t>Socialización mediante plataformas virtuales</a:t>
          </a:r>
          <a:endParaRPr lang="es-ES" dirty="0"/>
        </a:p>
      </dgm:t>
    </dgm:pt>
    <dgm:pt modelId="{AA0FB66B-7AD9-4B47-8AD5-6E13A300893C}" type="parTrans" cxnId="{576280B1-3412-491A-8910-7764CEA2B9C6}">
      <dgm:prSet/>
      <dgm:spPr/>
      <dgm:t>
        <a:bodyPr/>
        <a:lstStyle/>
        <a:p>
          <a:endParaRPr lang="es-ES"/>
        </a:p>
      </dgm:t>
    </dgm:pt>
    <dgm:pt modelId="{8734C498-8AC6-47DC-B18F-A26234B0EA7E}" type="sibTrans" cxnId="{576280B1-3412-491A-8910-7764CEA2B9C6}">
      <dgm:prSet/>
      <dgm:spPr/>
      <dgm:t>
        <a:bodyPr/>
        <a:lstStyle/>
        <a:p>
          <a:endParaRPr lang="es-ES"/>
        </a:p>
      </dgm:t>
    </dgm:pt>
    <dgm:pt modelId="{6582257F-9D84-431F-AC74-260EFD2E19F7}" type="pres">
      <dgm:prSet presAssocID="{88883B93-4A51-4D7C-814D-CF73ABCF069A}" presName="linearFlow" presStyleCnt="0">
        <dgm:presLayoutVars>
          <dgm:dir/>
          <dgm:animLvl val="lvl"/>
          <dgm:resizeHandles val="exact"/>
        </dgm:presLayoutVars>
      </dgm:prSet>
      <dgm:spPr/>
    </dgm:pt>
    <dgm:pt modelId="{B270C256-A8A8-46F3-9E24-2ACA7FA95C77}" type="pres">
      <dgm:prSet presAssocID="{02947639-17DD-43EE-B609-1302072133EB}" presName="composite" presStyleCnt="0"/>
      <dgm:spPr/>
    </dgm:pt>
    <dgm:pt modelId="{5F495457-0E27-4FF5-A31D-3E3B08117731}" type="pres">
      <dgm:prSet presAssocID="{02947639-17DD-43EE-B609-1302072133EB}" presName="parentText" presStyleLbl="alignNode1" presStyleIdx="0" presStyleCnt="9">
        <dgm:presLayoutVars>
          <dgm:chMax val="1"/>
          <dgm:bulletEnabled val="1"/>
        </dgm:presLayoutVars>
      </dgm:prSet>
      <dgm:spPr/>
    </dgm:pt>
    <dgm:pt modelId="{950CE1FE-1215-426F-A3E4-4369BEC46240}" type="pres">
      <dgm:prSet presAssocID="{02947639-17DD-43EE-B609-1302072133EB}" presName="descendantText" presStyleLbl="alignAcc1" presStyleIdx="0" presStyleCnt="9">
        <dgm:presLayoutVars>
          <dgm:bulletEnabled val="1"/>
        </dgm:presLayoutVars>
      </dgm:prSet>
      <dgm:spPr/>
    </dgm:pt>
    <dgm:pt modelId="{ACB08FF1-A49A-4637-9B3A-E24D37269B0F}" type="pres">
      <dgm:prSet presAssocID="{7B430C79-00E2-4A83-A421-0D0F4716A7A9}" presName="sp" presStyleCnt="0"/>
      <dgm:spPr/>
    </dgm:pt>
    <dgm:pt modelId="{6EBCBEA7-01F8-48E3-A9A3-1F8CA6BDD1F3}" type="pres">
      <dgm:prSet presAssocID="{BC90632C-122C-4E88-A43D-32586933F63B}" presName="composite" presStyleCnt="0"/>
      <dgm:spPr/>
    </dgm:pt>
    <dgm:pt modelId="{51393EF8-BD1B-4281-A372-CE886F3B84C5}" type="pres">
      <dgm:prSet presAssocID="{BC90632C-122C-4E88-A43D-32586933F63B}" presName="parentText" presStyleLbl="alignNode1" presStyleIdx="1" presStyleCnt="9">
        <dgm:presLayoutVars>
          <dgm:chMax val="1"/>
          <dgm:bulletEnabled val="1"/>
        </dgm:presLayoutVars>
      </dgm:prSet>
      <dgm:spPr/>
    </dgm:pt>
    <dgm:pt modelId="{AE23DE6D-26F2-4797-BA0D-DE56F319ECF8}" type="pres">
      <dgm:prSet presAssocID="{BC90632C-122C-4E88-A43D-32586933F63B}" presName="descendantText" presStyleLbl="alignAcc1" presStyleIdx="1" presStyleCnt="9">
        <dgm:presLayoutVars>
          <dgm:bulletEnabled val="1"/>
        </dgm:presLayoutVars>
      </dgm:prSet>
      <dgm:spPr/>
    </dgm:pt>
    <dgm:pt modelId="{794955A4-328B-4D7B-86A8-6AC9838B650C}" type="pres">
      <dgm:prSet presAssocID="{8304F0A8-2617-4FC5-8C59-20863B3635CA}" presName="sp" presStyleCnt="0"/>
      <dgm:spPr/>
    </dgm:pt>
    <dgm:pt modelId="{4B7C27E5-6719-4155-8F22-88BD0B4686B9}" type="pres">
      <dgm:prSet presAssocID="{EBC8519E-B407-4A7A-9A82-29BE193C5309}" presName="composite" presStyleCnt="0"/>
      <dgm:spPr/>
    </dgm:pt>
    <dgm:pt modelId="{1A185D0E-1921-4538-BDA0-1962482033ED}" type="pres">
      <dgm:prSet presAssocID="{EBC8519E-B407-4A7A-9A82-29BE193C5309}" presName="parentText" presStyleLbl="alignNode1" presStyleIdx="2" presStyleCnt="9">
        <dgm:presLayoutVars>
          <dgm:chMax val="1"/>
          <dgm:bulletEnabled val="1"/>
        </dgm:presLayoutVars>
      </dgm:prSet>
      <dgm:spPr/>
    </dgm:pt>
    <dgm:pt modelId="{4077F1EB-1874-4560-A512-2283BA967D03}" type="pres">
      <dgm:prSet presAssocID="{EBC8519E-B407-4A7A-9A82-29BE193C5309}" presName="descendantText" presStyleLbl="alignAcc1" presStyleIdx="2" presStyleCnt="9">
        <dgm:presLayoutVars>
          <dgm:bulletEnabled val="1"/>
        </dgm:presLayoutVars>
      </dgm:prSet>
      <dgm:spPr/>
    </dgm:pt>
    <dgm:pt modelId="{E2B1B475-FC19-4D4D-A5F8-5DE2559EFF80}" type="pres">
      <dgm:prSet presAssocID="{D752D859-0BB9-4E0C-9FDB-0E0323586189}" presName="sp" presStyleCnt="0"/>
      <dgm:spPr/>
    </dgm:pt>
    <dgm:pt modelId="{FE49CB80-B6A8-4B81-A357-526E01ED1B31}" type="pres">
      <dgm:prSet presAssocID="{F8446303-ED23-476F-927E-D5C56441630A}" presName="composite" presStyleCnt="0"/>
      <dgm:spPr/>
    </dgm:pt>
    <dgm:pt modelId="{2829F81F-6F3C-47CA-ACFE-A764DEAC7B29}" type="pres">
      <dgm:prSet presAssocID="{F8446303-ED23-476F-927E-D5C56441630A}" presName="parentText" presStyleLbl="alignNode1" presStyleIdx="3" presStyleCnt="9">
        <dgm:presLayoutVars>
          <dgm:chMax val="1"/>
          <dgm:bulletEnabled val="1"/>
        </dgm:presLayoutVars>
      </dgm:prSet>
      <dgm:spPr/>
    </dgm:pt>
    <dgm:pt modelId="{C438F72D-4E37-4F0E-839E-95F784CE7217}" type="pres">
      <dgm:prSet presAssocID="{F8446303-ED23-476F-927E-D5C56441630A}" presName="descendantText" presStyleLbl="alignAcc1" presStyleIdx="3" presStyleCnt="9">
        <dgm:presLayoutVars>
          <dgm:bulletEnabled val="1"/>
        </dgm:presLayoutVars>
      </dgm:prSet>
      <dgm:spPr/>
    </dgm:pt>
    <dgm:pt modelId="{FE5683FD-528A-4660-AB40-ECB05876553F}" type="pres">
      <dgm:prSet presAssocID="{7F95BBBD-C3CB-4C1C-B477-CD21AA11F62C}" presName="sp" presStyleCnt="0"/>
      <dgm:spPr/>
    </dgm:pt>
    <dgm:pt modelId="{25042A8D-C424-4063-8E94-36AC920123C4}" type="pres">
      <dgm:prSet presAssocID="{A3CC8689-A5A6-4733-B986-B4227ED7EF6F}" presName="composite" presStyleCnt="0"/>
      <dgm:spPr/>
    </dgm:pt>
    <dgm:pt modelId="{ED096848-EF84-4C15-BBD1-E0BFFC00EB8E}" type="pres">
      <dgm:prSet presAssocID="{A3CC8689-A5A6-4733-B986-B4227ED7EF6F}" presName="parentText" presStyleLbl="alignNode1" presStyleIdx="4" presStyleCnt="9">
        <dgm:presLayoutVars>
          <dgm:chMax val="1"/>
          <dgm:bulletEnabled val="1"/>
        </dgm:presLayoutVars>
      </dgm:prSet>
      <dgm:spPr/>
    </dgm:pt>
    <dgm:pt modelId="{7B03A76B-8D98-4700-B38F-159650738DA7}" type="pres">
      <dgm:prSet presAssocID="{A3CC8689-A5A6-4733-B986-B4227ED7EF6F}" presName="descendantText" presStyleLbl="alignAcc1" presStyleIdx="4" presStyleCnt="9">
        <dgm:presLayoutVars>
          <dgm:bulletEnabled val="1"/>
        </dgm:presLayoutVars>
      </dgm:prSet>
      <dgm:spPr/>
    </dgm:pt>
    <dgm:pt modelId="{6E32585E-3FFC-4E55-B39F-F4128537A195}" type="pres">
      <dgm:prSet presAssocID="{F931C6E0-03E5-4EA8-91E9-8D01FFEF75C2}" presName="sp" presStyleCnt="0"/>
      <dgm:spPr/>
    </dgm:pt>
    <dgm:pt modelId="{A09CFC16-BAE1-449C-9084-CB965EC95C16}" type="pres">
      <dgm:prSet presAssocID="{2322C9BD-1EBB-4BEF-9BFA-5D190F894E30}" presName="composite" presStyleCnt="0"/>
      <dgm:spPr/>
    </dgm:pt>
    <dgm:pt modelId="{B9B6BB4E-9443-4CC2-9F1A-9C36B2D32776}" type="pres">
      <dgm:prSet presAssocID="{2322C9BD-1EBB-4BEF-9BFA-5D190F894E30}" presName="parentText" presStyleLbl="alignNode1" presStyleIdx="5" presStyleCnt="9">
        <dgm:presLayoutVars>
          <dgm:chMax val="1"/>
          <dgm:bulletEnabled val="1"/>
        </dgm:presLayoutVars>
      </dgm:prSet>
      <dgm:spPr/>
    </dgm:pt>
    <dgm:pt modelId="{4D686941-216A-4ECB-AECF-DF7109AFB5FD}" type="pres">
      <dgm:prSet presAssocID="{2322C9BD-1EBB-4BEF-9BFA-5D190F894E30}" presName="descendantText" presStyleLbl="alignAcc1" presStyleIdx="5" presStyleCnt="9">
        <dgm:presLayoutVars>
          <dgm:bulletEnabled val="1"/>
        </dgm:presLayoutVars>
      </dgm:prSet>
      <dgm:spPr/>
    </dgm:pt>
    <dgm:pt modelId="{668015E2-5AF6-42E6-875D-9455DE33D5EE}" type="pres">
      <dgm:prSet presAssocID="{1CCDEAF4-1A3B-4BB1-A60D-CCF841F4B677}" presName="sp" presStyleCnt="0"/>
      <dgm:spPr/>
    </dgm:pt>
    <dgm:pt modelId="{29CE12BA-0A57-4401-9B91-8CE91E888D69}" type="pres">
      <dgm:prSet presAssocID="{D050E98A-AFCB-4510-8B0D-2FA0A81E7EE2}" presName="composite" presStyleCnt="0"/>
      <dgm:spPr/>
    </dgm:pt>
    <dgm:pt modelId="{B9CA29D0-2181-4B5F-A34B-A145A84269BF}" type="pres">
      <dgm:prSet presAssocID="{D050E98A-AFCB-4510-8B0D-2FA0A81E7EE2}" presName="parentText" presStyleLbl="alignNode1" presStyleIdx="6" presStyleCnt="9">
        <dgm:presLayoutVars>
          <dgm:chMax val="1"/>
          <dgm:bulletEnabled val="1"/>
        </dgm:presLayoutVars>
      </dgm:prSet>
      <dgm:spPr/>
    </dgm:pt>
    <dgm:pt modelId="{F83FBEB1-3415-4695-95FA-8491D8E6C708}" type="pres">
      <dgm:prSet presAssocID="{D050E98A-AFCB-4510-8B0D-2FA0A81E7EE2}" presName="descendantText" presStyleLbl="alignAcc1" presStyleIdx="6" presStyleCnt="9">
        <dgm:presLayoutVars>
          <dgm:bulletEnabled val="1"/>
        </dgm:presLayoutVars>
      </dgm:prSet>
      <dgm:spPr/>
    </dgm:pt>
    <dgm:pt modelId="{67B4C620-ECC0-478C-89AA-E11C24BA18CE}" type="pres">
      <dgm:prSet presAssocID="{86F47CF8-436B-4E06-B4E6-0A2E8C95A5F6}" presName="sp" presStyleCnt="0"/>
      <dgm:spPr/>
    </dgm:pt>
    <dgm:pt modelId="{75971B0E-5559-4B30-8BCA-7C9F086047FC}" type="pres">
      <dgm:prSet presAssocID="{3DC9E2F3-798D-42A3-B859-1AEBF8C0587E}" presName="composite" presStyleCnt="0"/>
      <dgm:spPr/>
    </dgm:pt>
    <dgm:pt modelId="{3EE384AA-F3CC-4E59-9964-2A927ECB5A5A}" type="pres">
      <dgm:prSet presAssocID="{3DC9E2F3-798D-42A3-B859-1AEBF8C0587E}" presName="parentText" presStyleLbl="alignNode1" presStyleIdx="7" presStyleCnt="9">
        <dgm:presLayoutVars>
          <dgm:chMax val="1"/>
          <dgm:bulletEnabled val="1"/>
        </dgm:presLayoutVars>
      </dgm:prSet>
      <dgm:spPr/>
    </dgm:pt>
    <dgm:pt modelId="{61786E5B-0C03-4696-BDFD-B1251552572A}" type="pres">
      <dgm:prSet presAssocID="{3DC9E2F3-798D-42A3-B859-1AEBF8C0587E}" presName="descendantText" presStyleLbl="alignAcc1" presStyleIdx="7" presStyleCnt="9">
        <dgm:presLayoutVars>
          <dgm:bulletEnabled val="1"/>
        </dgm:presLayoutVars>
      </dgm:prSet>
      <dgm:spPr/>
    </dgm:pt>
    <dgm:pt modelId="{B3AF4758-56ED-4738-8971-3B0E9DD8A568}" type="pres">
      <dgm:prSet presAssocID="{46E52EE8-B61F-4ABF-9552-72D07051729E}" presName="sp" presStyleCnt="0"/>
      <dgm:spPr/>
    </dgm:pt>
    <dgm:pt modelId="{401570AE-372F-4CD1-935A-53AC50910340}" type="pres">
      <dgm:prSet presAssocID="{2C413720-834A-453E-80AD-29A9873DE47B}" presName="composite" presStyleCnt="0"/>
      <dgm:spPr/>
    </dgm:pt>
    <dgm:pt modelId="{3AEA75D0-E541-417F-8BD5-2AC73A8C8C52}" type="pres">
      <dgm:prSet presAssocID="{2C413720-834A-453E-80AD-29A9873DE47B}" presName="parentText" presStyleLbl="alignNode1" presStyleIdx="8" presStyleCnt="9">
        <dgm:presLayoutVars>
          <dgm:chMax val="1"/>
          <dgm:bulletEnabled val="1"/>
        </dgm:presLayoutVars>
      </dgm:prSet>
      <dgm:spPr/>
    </dgm:pt>
    <dgm:pt modelId="{F2D64617-9962-4733-B597-63367D1C6293}" type="pres">
      <dgm:prSet presAssocID="{2C413720-834A-453E-80AD-29A9873DE47B}" presName="descendantText" presStyleLbl="alignAcc1" presStyleIdx="8" presStyleCnt="9">
        <dgm:presLayoutVars>
          <dgm:bulletEnabled val="1"/>
        </dgm:presLayoutVars>
      </dgm:prSet>
      <dgm:spPr/>
    </dgm:pt>
  </dgm:ptLst>
  <dgm:cxnLst>
    <dgm:cxn modelId="{92B10C12-D7DF-4A73-942D-87AA7DE10B2A}" srcId="{88883B93-4A51-4D7C-814D-CF73ABCF069A}" destId="{2322C9BD-1EBB-4BEF-9BFA-5D190F894E30}" srcOrd="5" destOrd="0" parTransId="{28EE7FCC-31E6-4474-8DF7-DDD92058509B}" sibTransId="{1CCDEAF4-1A3B-4BB1-A60D-CCF841F4B677}"/>
    <dgm:cxn modelId="{C4B2DD13-8E08-47B9-AD3B-5123E6263E60}" srcId="{88883B93-4A51-4D7C-814D-CF73ABCF069A}" destId="{D050E98A-AFCB-4510-8B0D-2FA0A81E7EE2}" srcOrd="6" destOrd="0" parTransId="{2399D213-EB2E-4EC6-BAEB-723E9BEDC8C6}" sibTransId="{86F47CF8-436B-4E06-B4E6-0A2E8C95A5F6}"/>
    <dgm:cxn modelId="{BFFDD415-3D18-40DD-ACB8-91668A3AE683}" srcId="{88883B93-4A51-4D7C-814D-CF73ABCF069A}" destId="{BC90632C-122C-4E88-A43D-32586933F63B}" srcOrd="1" destOrd="0" parTransId="{DF5C0439-FF24-4C6E-8285-2F7A713D1E70}" sibTransId="{8304F0A8-2617-4FC5-8C59-20863B3635CA}"/>
    <dgm:cxn modelId="{6E66301D-ECF7-4EB0-A215-DA4FEFA79EF1}" type="presOf" srcId="{D050E98A-AFCB-4510-8B0D-2FA0A81E7EE2}" destId="{B9CA29D0-2181-4B5F-A34B-A145A84269BF}" srcOrd="0" destOrd="0" presId="urn:microsoft.com/office/officeart/2005/8/layout/chevron2"/>
    <dgm:cxn modelId="{EAA6835E-606E-49C4-848E-0D703DE9CCBB}" srcId="{88883B93-4A51-4D7C-814D-CF73ABCF069A}" destId="{2C413720-834A-453E-80AD-29A9873DE47B}" srcOrd="8" destOrd="0" parTransId="{B5DBC4D2-CF21-414D-837F-40FD9931AF5E}" sibTransId="{8DE95F6A-4A61-4DA7-9CD5-74DED899615B}"/>
    <dgm:cxn modelId="{BA1FB643-8A64-44DC-AB19-A416C6BBC947}" type="presOf" srcId="{040D3BE7-36DC-4788-BD49-C6F3064562A5}" destId="{F2D64617-9962-4733-B597-63367D1C6293}" srcOrd="0" destOrd="0" presId="urn:microsoft.com/office/officeart/2005/8/layout/chevron2"/>
    <dgm:cxn modelId="{CE395167-847F-48B2-8856-B677B326F01A}" srcId="{88883B93-4A51-4D7C-814D-CF73ABCF069A}" destId="{3DC9E2F3-798D-42A3-B859-1AEBF8C0587E}" srcOrd="7" destOrd="0" parTransId="{2AC085FC-24E4-4D4E-8989-02E639EDD128}" sibTransId="{46E52EE8-B61F-4ABF-9552-72D07051729E}"/>
    <dgm:cxn modelId="{37D46C48-1114-4A9F-A0CE-C102E9BC135B}" type="presOf" srcId="{32DE56B3-5D4E-4C3B-A87A-8CDDB30B86AE}" destId="{C438F72D-4E37-4F0E-839E-95F784CE7217}" srcOrd="0" destOrd="0" presId="urn:microsoft.com/office/officeart/2005/8/layout/chevron2"/>
    <dgm:cxn modelId="{DDAC484C-D1DB-40F9-8EB2-2CFE5DB9EBE0}" type="presOf" srcId="{A544CF11-0BFE-41DA-BEAD-5D4788499607}" destId="{4077F1EB-1874-4560-A512-2283BA967D03}" srcOrd="0" destOrd="0" presId="urn:microsoft.com/office/officeart/2005/8/layout/chevron2"/>
    <dgm:cxn modelId="{99D0E670-0CA4-45E4-BFE6-FA579918A1AE}" type="presOf" srcId="{EBC8519E-B407-4A7A-9A82-29BE193C5309}" destId="{1A185D0E-1921-4538-BDA0-1962482033ED}" srcOrd="0" destOrd="0" presId="urn:microsoft.com/office/officeart/2005/8/layout/chevron2"/>
    <dgm:cxn modelId="{606F6653-69E8-45DE-B818-CF1A167AD179}" srcId="{A3CC8689-A5A6-4733-B986-B4227ED7EF6F}" destId="{DDF72D4B-93BC-4E87-844F-97A03A8449CA}" srcOrd="0" destOrd="0" parTransId="{548A9359-8EFA-4AE0-86BB-1F5387A20623}" sibTransId="{FCD4A5DE-0737-47D6-9662-826130867CA0}"/>
    <dgm:cxn modelId="{3A6B0455-FD9D-4C45-A539-CD8F8141609B}" srcId="{BC90632C-122C-4E88-A43D-32586933F63B}" destId="{5A63085B-CB45-478C-BA34-2BF56FBB3B48}" srcOrd="0" destOrd="0" parTransId="{91A67145-B60B-40AB-AD6D-04FCD0657C28}" sibTransId="{A46D99A9-60B1-49A2-8177-C1F0E7CC9FD1}"/>
    <dgm:cxn modelId="{D9ACBD75-426D-4D60-9BC6-5A173A8C0A64}" type="presOf" srcId="{38A74831-D10E-42AF-AE7A-EEC3D7CC6CB2}" destId="{4D686941-216A-4ECB-AECF-DF7109AFB5FD}" srcOrd="0" destOrd="0" presId="urn:microsoft.com/office/officeart/2005/8/layout/chevron2"/>
    <dgm:cxn modelId="{D5C0487E-A6D1-432B-BD1F-D3A536E46B3F}" srcId="{F8446303-ED23-476F-927E-D5C56441630A}" destId="{32DE56B3-5D4E-4C3B-A87A-8CDDB30B86AE}" srcOrd="0" destOrd="0" parTransId="{C07124C3-2BC2-4B3C-9266-BD8FE5A5694D}" sibTransId="{DCA7893B-305E-4752-BFE9-E9CF4FFDAFB2}"/>
    <dgm:cxn modelId="{4D475183-BEC2-4FC5-B61A-7056C26E4F81}" type="presOf" srcId="{88883B93-4A51-4D7C-814D-CF73ABCF069A}" destId="{6582257F-9D84-431F-AC74-260EFD2E19F7}" srcOrd="0" destOrd="0" presId="urn:microsoft.com/office/officeart/2005/8/layout/chevron2"/>
    <dgm:cxn modelId="{95EFE686-F712-4335-B67A-CC61D73F7A47}" type="presOf" srcId="{73A3FEF3-0997-4F9B-B0B4-C00888E5638D}" destId="{F83FBEB1-3415-4695-95FA-8491D8E6C708}" srcOrd="0" destOrd="0" presId="urn:microsoft.com/office/officeart/2005/8/layout/chevron2"/>
    <dgm:cxn modelId="{18F35487-C0BD-49D2-B2F2-2C8ECCE7AA3E}" type="presOf" srcId="{DDF72D4B-93BC-4E87-844F-97A03A8449CA}" destId="{7B03A76B-8D98-4700-B38F-159650738DA7}" srcOrd="0" destOrd="0" presId="urn:microsoft.com/office/officeart/2005/8/layout/chevron2"/>
    <dgm:cxn modelId="{E67F418D-79F6-4081-AF40-2250EF74653D}" srcId="{88883B93-4A51-4D7C-814D-CF73ABCF069A}" destId="{F8446303-ED23-476F-927E-D5C56441630A}" srcOrd="3" destOrd="0" parTransId="{B8E86ED3-15B7-4257-82B9-51329FA9E44C}" sibTransId="{7F95BBBD-C3CB-4C1C-B477-CD21AA11F62C}"/>
    <dgm:cxn modelId="{672CFCA1-159C-4E4C-B9FE-7D9CAAE92C13}" type="presOf" srcId="{02947639-17DD-43EE-B609-1302072133EB}" destId="{5F495457-0E27-4FF5-A31D-3E3B08117731}" srcOrd="0" destOrd="0" presId="urn:microsoft.com/office/officeart/2005/8/layout/chevron2"/>
    <dgm:cxn modelId="{DBE353A3-BDF4-4BD0-A4B5-310093634DBB}" srcId="{88883B93-4A51-4D7C-814D-CF73ABCF069A}" destId="{EBC8519E-B407-4A7A-9A82-29BE193C5309}" srcOrd="2" destOrd="0" parTransId="{2F3612F9-A474-4B5D-A999-F825E7346C38}" sibTransId="{D752D859-0BB9-4E0C-9FDB-0E0323586189}"/>
    <dgm:cxn modelId="{564460A7-5CDE-47A1-8026-BB8DA12946F8}" srcId="{D050E98A-AFCB-4510-8B0D-2FA0A81E7EE2}" destId="{73A3FEF3-0997-4F9B-B0B4-C00888E5638D}" srcOrd="0" destOrd="0" parTransId="{6B27E40A-C9AF-4B3F-98EA-94410F2E6D73}" sibTransId="{733ACA54-7806-4CFE-A88E-05F3EFAB5EB0}"/>
    <dgm:cxn modelId="{576280B1-3412-491A-8910-7764CEA2B9C6}" srcId="{3DC9E2F3-798D-42A3-B859-1AEBF8C0587E}" destId="{2591FF62-FFB8-443D-AE60-3D205763E7A2}" srcOrd="0" destOrd="0" parTransId="{AA0FB66B-7AD9-4B47-8AD5-6E13A300893C}" sibTransId="{8734C498-8AC6-47DC-B18F-A26234B0EA7E}"/>
    <dgm:cxn modelId="{BD118EB2-674C-45DB-B0E6-89C11AA27E65}" srcId="{2C413720-834A-453E-80AD-29A9873DE47B}" destId="{040D3BE7-36DC-4788-BD49-C6F3064562A5}" srcOrd="0" destOrd="0" parTransId="{F4F78E48-EBEA-4B6D-9059-BC394BF8C0E6}" sibTransId="{D78A09E7-A8D0-49A4-85A6-837E9622D3DB}"/>
    <dgm:cxn modelId="{5B5EEAC3-8780-46B3-A049-1FCD19023DD9}" type="presOf" srcId="{3DC9E2F3-798D-42A3-B859-1AEBF8C0587E}" destId="{3EE384AA-F3CC-4E59-9964-2A927ECB5A5A}" srcOrd="0" destOrd="0" presId="urn:microsoft.com/office/officeart/2005/8/layout/chevron2"/>
    <dgm:cxn modelId="{A69976C4-472F-4331-A65E-1AACA8E5B342}" type="presOf" srcId="{A3CC8689-A5A6-4733-B986-B4227ED7EF6F}" destId="{ED096848-EF84-4C15-BBD1-E0BFFC00EB8E}" srcOrd="0" destOrd="0" presId="urn:microsoft.com/office/officeart/2005/8/layout/chevron2"/>
    <dgm:cxn modelId="{9FF3B8C4-8620-4C9C-96B0-A6062017959C}" type="presOf" srcId="{F8446303-ED23-476F-927E-D5C56441630A}" destId="{2829F81F-6F3C-47CA-ACFE-A764DEAC7B29}" srcOrd="0" destOrd="0" presId="urn:microsoft.com/office/officeart/2005/8/layout/chevron2"/>
    <dgm:cxn modelId="{8DB563CA-E6C3-42F3-97FB-786541A9CBA3}" type="presOf" srcId="{90C9ABD4-B944-4061-BF2F-EBB5A10646CF}" destId="{950CE1FE-1215-426F-A3E4-4369BEC46240}" srcOrd="0" destOrd="0" presId="urn:microsoft.com/office/officeart/2005/8/layout/chevron2"/>
    <dgm:cxn modelId="{8291A6CF-E69E-401D-9AD6-7419ED65D414}" srcId="{02947639-17DD-43EE-B609-1302072133EB}" destId="{90C9ABD4-B944-4061-BF2F-EBB5A10646CF}" srcOrd="0" destOrd="0" parTransId="{93EBF4B2-BD2D-4938-8D34-336BF5A9698F}" sibTransId="{966F180A-655F-433B-A396-3433A9F4371A}"/>
    <dgm:cxn modelId="{B58FC2D3-376F-4401-AB1E-3D6AF80670D2}" type="presOf" srcId="{BC90632C-122C-4E88-A43D-32586933F63B}" destId="{51393EF8-BD1B-4281-A372-CE886F3B84C5}" srcOrd="0" destOrd="0" presId="urn:microsoft.com/office/officeart/2005/8/layout/chevron2"/>
    <dgm:cxn modelId="{C31D07DA-FACC-477E-AEC0-30AB597746ED}" srcId="{88883B93-4A51-4D7C-814D-CF73ABCF069A}" destId="{02947639-17DD-43EE-B609-1302072133EB}" srcOrd="0" destOrd="0" parTransId="{231277A6-1A82-4770-9E60-7679A3DCC380}" sibTransId="{7B430C79-00E2-4A83-A421-0D0F4716A7A9}"/>
    <dgm:cxn modelId="{A2A3B9DC-57BB-4FCF-89FA-0A766642B12F}" srcId="{2322C9BD-1EBB-4BEF-9BFA-5D190F894E30}" destId="{38A74831-D10E-42AF-AE7A-EEC3D7CC6CB2}" srcOrd="0" destOrd="0" parTransId="{7D5EF850-6C3C-4F6C-86BB-6692ABE822FF}" sibTransId="{A7AA7153-32F6-4D8B-BD99-61B5809BD51F}"/>
    <dgm:cxn modelId="{F72164E3-4AC4-4726-9410-A5574C8A1EDA}" type="presOf" srcId="{2591FF62-FFB8-443D-AE60-3D205763E7A2}" destId="{61786E5B-0C03-4696-BDFD-B1251552572A}" srcOrd="0" destOrd="0" presId="urn:microsoft.com/office/officeart/2005/8/layout/chevron2"/>
    <dgm:cxn modelId="{676D3AE7-C86C-4DE5-996A-E53460562640}" srcId="{88883B93-4A51-4D7C-814D-CF73ABCF069A}" destId="{A3CC8689-A5A6-4733-B986-B4227ED7EF6F}" srcOrd="4" destOrd="0" parTransId="{6781BFA1-6B98-43FB-BF6F-394A3D400F71}" sibTransId="{F931C6E0-03E5-4EA8-91E9-8D01FFEF75C2}"/>
    <dgm:cxn modelId="{8C03DDEE-EC75-4B37-92DA-FFCC6F9979B8}" type="presOf" srcId="{2C413720-834A-453E-80AD-29A9873DE47B}" destId="{3AEA75D0-E541-417F-8BD5-2AC73A8C8C52}" srcOrd="0" destOrd="0" presId="urn:microsoft.com/office/officeart/2005/8/layout/chevron2"/>
    <dgm:cxn modelId="{A02B20F1-E5EC-47B8-BDE9-85928B1D5118}" srcId="{EBC8519E-B407-4A7A-9A82-29BE193C5309}" destId="{A544CF11-0BFE-41DA-BEAD-5D4788499607}" srcOrd="0" destOrd="0" parTransId="{075719C4-F57B-4B6B-9262-341AD86A3887}" sibTransId="{84044F5D-8B73-476C-A02D-F7EC358F6902}"/>
    <dgm:cxn modelId="{D73819F5-13C3-42B6-93ED-9687A1DB8B2D}" type="presOf" srcId="{2322C9BD-1EBB-4BEF-9BFA-5D190F894E30}" destId="{B9B6BB4E-9443-4CC2-9F1A-9C36B2D32776}" srcOrd="0" destOrd="0" presId="urn:microsoft.com/office/officeart/2005/8/layout/chevron2"/>
    <dgm:cxn modelId="{C9F1A8F9-3A58-4D5B-88B5-27E55BD3E97C}" type="presOf" srcId="{5A63085B-CB45-478C-BA34-2BF56FBB3B48}" destId="{AE23DE6D-26F2-4797-BA0D-DE56F319ECF8}" srcOrd="0" destOrd="0" presId="urn:microsoft.com/office/officeart/2005/8/layout/chevron2"/>
    <dgm:cxn modelId="{91F4BF9E-9D18-49AA-B818-4D76D71786CB}" type="presParOf" srcId="{6582257F-9D84-431F-AC74-260EFD2E19F7}" destId="{B270C256-A8A8-46F3-9E24-2ACA7FA95C77}" srcOrd="0" destOrd="0" presId="urn:microsoft.com/office/officeart/2005/8/layout/chevron2"/>
    <dgm:cxn modelId="{30A98F04-55A0-4AF2-ABD9-65623C29567F}" type="presParOf" srcId="{B270C256-A8A8-46F3-9E24-2ACA7FA95C77}" destId="{5F495457-0E27-4FF5-A31D-3E3B08117731}" srcOrd="0" destOrd="0" presId="urn:microsoft.com/office/officeart/2005/8/layout/chevron2"/>
    <dgm:cxn modelId="{88889C3E-6297-4B93-BAD0-E8D58FDF8720}" type="presParOf" srcId="{B270C256-A8A8-46F3-9E24-2ACA7FA95C77}" destId="{950CE1FE-1215-426F-A3E4-4369BEC46240}" srcOrd="1" destOrd="0" presId="urn:microsoft.com/office/officeart/2005/8/layout/chevron2"/>
    <dgm:cxn modelId="{D75AF949-EE58-42CE-B640-2DD0DA7A4AF8}" type="presParOf" srcId="{6582257F-9D84-431F-AC74-260EFD2E19F7}" destId="{ACB08FF1-A49A-4637-9B3A-E24D37269B0F}" srcOrd="1" destOrd="0" presId="urn:microsoft.com/office/officeart/2005/8/layout/chevron2"/>
    <dgm:cxn modelId="{84EFE051-76DD-49DB-8548-12EA1BBF09E8}" type="presParOf" srcId="{6582257F-9D84-431F-AC74-260EFD2E19F7}" destId="{6EBCBEA7-01F8-48E3-A9A3-1F8CA6BDD1F3}" srcOrd="2" destOrd="0" presId="urn:microsoft.com/office/officeart/2005/8/layout/chevron2"/>
    <dgm:cxn modelId="{07D3DD3F-7770-46F8-B8FB-E5B25DACB5C9}" type="presParOf" srcId="{6EBCBEA7-01F8-48E3-A9A3-1F8CA6BDD1F3}" destId="{51393EF8-BD1B-4281-A372-CE886F3B84C5}" srcOrd="0" destOrd="0" presId="urn:microsoft.com/office/officeart/2005/8/layout/chevron2"/>
    <dgm:cxn modelId="{58CF30F1-06C3-4B25-934F-513C788FB965}" type="presParOf" srcId="{6EBCBEA7-01F8-48E3-A9A3-1F8CA6BDD1F3}" destId="{AE23DE6D-26F2-4797-BA0D-DE56F319ECF8}" srcOrd="1" destOrd="0" presId="urn:microsoft.com/office/officeart/2005/8/layout/chevron2"/>
    <dgm:cxn modelId="{E266EF86-878E-4CC2-A7C2-F0B3932FBE94}" type="presParOf" srcId="{6582257F-9D84-431F-AC74-260EFD2E19F7}" destId="{794955A4-328B-4D7B-86A8-6AC9838B650C}" srcOrd="3" destOrd="0" presId="urn:microsoft.com/office/officeart/2005/8/layout/chevron2"/>
    <dgm:cxn modelId="{72C0DC7D-C4EA-406B-A98F-395C73FA4FD0}" type="presParOf" srcId="{6582257F-9D84-431F-AC74-260EFD2E19F7}" destId="{4B7C27E5-6719-4155-8F22-88BD0B4686B9}" srcOrd="4" destOrd="0" presId="urn:microsoft.com/office/officeart/2005/8/layout/chevron2"/>
    <dgm:cxn modelId="{E2EC174C-E225-429A-9463-F717012196F5}" type="presParOf" srcId="{4B7C27E5-6719-4155-8F22-88BD0B4686B9}" destId="{1A185D0E-1921-4538-BDA0-1962482033ED}" srcOrd="0" destOrd="0" presId="urn:microsoft.com/office/officeart/2005/8/layout/chevron2"/>
    <dgm:cxn modelId="{1D8848E1-F6E1-47F6-97CD-0C35394E0685}" type="presParOf" srcId="{4B7C27E5-6719-4155-8F22-88BD0B4686B9}" destId="{4077F1EB-1874-4560-A512-2283BA967D03}" srcOrd="1" destOrd="0" presId="urn:microsoft.com/office/officeart/2005/8/layout/chevron2"/>
    <dgm:cxn modelId="{9FCE6E5B-4841-4FEE-85CB-651F47888F11}" type="presParOf" srcId="{6582257F-9D84-431F-AC74-260EFD2E19F7}" destId="{E2B1B475-FC19-4D4D-A5F8-5DE2559EFF80}" srcOrd="5" destOrd="0" presId="urn:microsoft.com/office/officeart/2005/8/layout/chevron2"/>
    <dgm:cxn modelId="{EA546560-A422-409E-BF65-E0AB16B58F6D}" type="presParOf" srcId="{6582257F-9D84-431F-AC74-260EFD2E19F7}" destId="{FE49CB80-B6A8-4B81-A357-526E01ED1B31}" srcOrd="6" destOrd="0" presId="urn:microsoft.com/office/officeart/2005/8/layout/chevron2"/>
    <dgm:cxn modelId="{100C4E3C-BA05-4849-B00F-011FF873E9E0}" type="presParOf" srcId="{FE49CB80-B6A8-4B81-A357-526E01ED1B31}" destId="{2829F81F-6F3C-47CA-ACFE-A764DEAC7B29}" srcOrd="0" destOrd="0" presId="urn:microsoft.com/office/officeart/2005/8/layout/chevron2"/>
    <dgm:cxn modelId="{195433C2-7C48-440F-BF84-2904005E5DE8}" type="presParOf" srcId="{FE49CB80-B6A8-4B81-A357-526E01ED1B31}" destId="{C438F72D-4E37-4F0E-839E-95F784CE7217}" srcOrd="1" destOrd="0" presId="urn:microsoft.com/office/officeart/2005/8/layout/chevron2"/>
    <dgm:cxn modelId="{7127B09D-C3B1-4E0E-8709-4597B1FBAD30}" type="presParOf" srcId="{6582257F-9D84-431F-AC74-260EFD2E19F7}" destId="{FE5683FD-528A-4660-AB40-ECB05876553F}" srcOrd="7" destOrd="0" presId="urn:microsoft.com/office/officeart/2005/8/layout/chevron2"/>
    <dgm:cxn modelId="{B8080BEA-3C22-4B50-B342-BA3E3FF6E8D7}" type="presParOf" srcId="{6582257F-9D84-431F-AC74-260EFD2E19F7}" destId="{25042A8D-C424-4063-8E94-36AC920123C4}" srcOrd="8" destOrd="0" presId="urn:microsoft.com/office/officeart/2005/8/layout/chevron2"/>
    <dgm:cxn modelId="{BE3C19AC-24F7-4D98-BA40-99ECE147806B}" type="presParOf" srcId="{25042A8D-C424-4063-8E94-36AC920123C4}" destId="{ED096848-EF84-4C15-BBD1-E0BFFC00EB8E}" srcOrd="0" destOrd="0" presId="urn:microsoft.com/office/officeart/2005/8/layout/chevron2"/>
    <dgm:cxn modelId="{AC05AAE1-E951-49DA-8BDF-31FB8BA0CC5E}" type="presParOf" srcId="{25042A8D-C424-4063-8E94-36AC920123C4}" destId="{7B03A76B-8D98-4700-B38F-159650738DA7}" srcOrd="1" destOrd="0" presId="urn:microsoft.com/office/officeart/2005/8/layout/chevron2"/>
    <dgm:cxn modelId="{6AFEC7FF-6CCB-42A6-8CA8-7493D250C54E}" type="presParOf" srcId="{6582257F-9D84-431F-AC74-260EFD2E19F7}" destId="{6E32585E-3FFC-4E55-B39F-F4128537A195}" srcOrd="9" destOrd="0" presId="urn:microsoft.com/office/officeart/2005/8/layout/chevron2"/>
    <dgm:cxn modelId="{E590DA51-D967-4CD2-85C1-40F9B2662BBF}" type="presParOf" srcId="{6582257F-9D84-431F-AC74-260EFD2E19F7}" destId="{A09CFC16-BAE1-449C-9084-CB965EC95C16}" srcOrd="10" destOrd="0" presId="urn:microsoft.com/office/officeart/2005/8/layout/chevron2"/>
    <dgm:cxn modelId="{70CDFCD3-1D10-47DE-BCC3-114F03A39F0B}" type="presParOf" srcId="{A09CFC16-BAE1-449C-9084-CB965EC95C16}" destId="{B9B6BB4E-9443-4CC2-9F1A-9C36B2D32776}" srcOrd="0" destOrd="0" presId="urn:microsoft.com/office/officeart/2005/8/layout/chevron2"/>
    <dgm:cxn modelId="{3F147103-447B-456A-AE21-A85E30A98FA1}" type="presParOf" srcId="{A09CFC16-BAE1-449C-9084-CB965EC95C16}" destId="{4D686941-216A-4ECB-AECF-DF7109AFB5FD}" srcOrd="1" destOrd="0" presId="urn:microsoft.com/office/officeart/2005/8/layout/chevron2"/>
    <dgm:cxn modelId="{B77C6302-E58E-4552-8F3A-016837BECB24}" type="presParOf" srcId="{6582257F-9D84-431F-AC74-260EFD2E19F7}" destId="{668015E2-5AF6-42E6-875D-9455DE33D5EE}" srcOrd="11" destOrd="0" presId="urn:microsoft.com/office/officeart/2005/8/layout/chevron2"/>
    <dgm:cxn modelId="{BD719FBD-5C12-4751-A589-5A377D3A7553}" type="presParOf" srcId="{6582257F-9D84-431F-AC74-260EFD2E19F7}" destId="{29CE12BA-0A57-4401-9B91-8CE91E888D69}" srcOrd="12" destOrd="0" presId="urn:microsoft.com/office/officeart/2005/8/layout/chevron2"/>
    <dgm:cxn modelId="{CBF04B1D-18CC-47FD-87C1-0EB5B89CF992}" type="presParOf" srcId="{29CE12BA-0A57-4401-9B91-8CE91E888D69}" destId="{B9CA29D0-2181-4B5F-A34B-A145A84269BF}" srcOrd="0" destOrd="0" presId="urn:microsoft.com/office/officeart/2005/8/layout/chevron2"/>
    <dgm:cxn modelId="{BE949DE0-F3D8-40F5-A1E4-94428B10BAEB}" type="presParOf" srcId="{29CE12BA-0A57-4401-9B91-8CE91E888D69}" destId="{F83FBEB1-3415-4695-95FA-8491D8E6C708}" srcOrd="1" destOrd="0" presId="urn:microsoft.com/office/officeart/2005/8/layout/chevron2"/>
    <dgm:cxn modelId="{DA87CDEC-9B28-48D5-B77F-922B466A1A76}" type="presParOf" srcId="{6582257F-9D84-431F-AC74-260EFD2E19F7}" destId="{67B4C620-ECC0-478C-89AA-E11C24BA18CE}" srcOrd="13" destOrd="0" presId="urn:microsoft.com/office/officeart/2005/8/layout/chevron2"/>
    <dgm:cxn modelId="{3904A7F5-1871-4BA4-8912-50D06BEEC7F9}" type="presParOf" srcId="{6582257F-9D84-431F-AC74-260EFD2E19F7}" destId="{75971B0E-5559-4B30-8BCA-7C9F086047FC}" srcOrd="14" destOrd="0" presId="urn:microsoft.com/office/officeart/2005/8/layout/chevron2"/>
    <dgm:cxn modelId="{815B71C6-FF17-479B-B5CA-EC63626125F2}" type="presParOf" srcId="{75971B0E-5559-4B30-8BCA-7C9F086047FC}" destId="{3EE384AA-F3CC-4E59-9964-2A927ECB5A5A}" srcOrd="0" destOrd="0" presId="urn:microsoft.com/office/officeart/2005/8/layout/chevron2"/>
    <dgm:cxn modelId="{C016A90D-A34F-433B-B87B-83C1B1BE6E95}" type="presParOf" srcId="{75971B0E-5559-4B30-8BCA-7C9F086047FC}" destId="{61786E5B-0C03-4696-BDFD-B1251552572A}" srcOrd="1" destOrd="0" presId="urn:microsoft.com/office/officeart/2005/8/layout/chevron2"/>
    <dgm:cxn modelId="{3609DDDD-DB27-424B-87B6-589E95C03D00}" type="presParOf" srcId="{6582257F-9D84-431F-AC74-260EFD2E19F7}" destId="{B3AF4758-56ED-4738-8971-3B0E9DD8A568}" srcOrd="15" destOrd="0" presId="urn:microsoft.com/office/officeart/2005/8/layout/chevron2"/>
    <dgm:cxn modelId="{4579FC35-71F0-4339-8AC0-CC656C185421}" type="presParOf" srcId="{6582257F-9D84-431F-AC74-260EFD2E19F7}" destId="{401570AE-372F-4CD1-935A-53AC50910340}" srcOrd="16" destOrd="0" presId="urn:microsoft.com/office/officeart/2005/8/layout/chevron2"/>
    <dgm:cxn modelId="{5258D199-D6B7-447B-9C81-8465DFC39E60}" type="presParOf" srcId="{401570AE-372F-4CD1-935A-53AC50910340}" destId="{3AEA75D0-E541-417F-8BD5-2AC73A8C8C52}" srcOrd="0" destOrd="0" presId="urn:microsoft.com/office/officeart/2005/8/layout/chevron2"/>
    <dgm:cxn modelId="{D82B7E6B-F386-407D-965C-85C490A16FA8}" type="presParOf" srcId="{401570AE-372F-4CD1-935A-53AC50910340}" destId="{F2D64617-9962-4733-B597-63367D1C629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72EF3-F9E6-4288-AA9C-C14E8FDB0B3A}" type="doc">
      <dgm:prSet loTypeId="urn:microsoft.com/office/officeart/2005/8/layout/vProcess5" loCatId="process" qsTypeId="urn:microsoft.com/office/officeart/2005/8/quickstyle/simple3" qsCatId="simple" csTypeId="urn:microsoft.com/office/officeart/2005/8/colors/accent2_2" csCatId="accent2" phldr="1"/>
      <dgm:spPr/>
    </dgm:pt>
    <dgm:pt modelId="{24B349B1-FA84-45C2-9D2D-4B324DC0DBA1}">
      <dgm:prSet phldrT="[Texto]" custT="1"/>
      <dgm:spPr>
        <a:solidFill>
          <a:srgbClr val="DAE3BB"/>
        </a:solidFill>
        <a:ln>
          <a:solidFill>
            <a:schemeClr val="tx2"/>
          </a:solidFill>
        </a:ln>
      </dgm:spPr>
      <dgm:t>
        <a:bodyPr/>
        <a:lstStyle/>
        <a:p>
          <a:pPr algn="ctr"/>
          <a:r>
            <a:rPr lang="es-ES" sz="1600" dirty="0">
              <a:effectLst/>
              <a:latin typeface="Arial" panose="020B0604020202020204" pitchFamily="34" charset="0"/>
              <a:ea typeface="Calibri" panose="020F0502020204030204" pitchFamily="34" charset="0"/>
              <a:cs typeface="Times New Roman" panose="02020603050405020304" pitchFamily="18" charset="0"/>
            </a:rPr>
            <a:t>Realizar el levantamiento de datos morfométricos, hidrológicos e hidrométricos mediante estaciones meteorológicas y la visita técnica a la microcuenca hidrográfica Urcuhuaycu para la obtención de registros históricos e información para su modelamiento.</a:t>
          </a:r>
          <a:endParaRPr lang="es-ES" sz="1600" dirty="0"/>
        </a:p>
      </dgm:t>
    </dgm:pt>
    <dgm:pt modelId="{F2AD7250-BDF9-4753-99EB-0B026A7DA7C5}" type="parTrans" cxnId="{802FAB38-A09E-4F91-ABCB-E505FCA5E128}">
      <dgm:prSet/>
      <dgm:spPr/>
      <dgm:t>
        <a:bodyPr/>
        <a:lstStyle/>
        <a:p>
          <a:pPr algn="ctr"/>
          <a:endParaRPr lang="es-ES" sz="1600"/>
        </a:p>
      </dgm:t>
    </dgm:pt>
    <dgm:pt modelId="{00FE7828-1576-4CD9-9D78-62B961246FF3}" type="sibTrans" cxnId="{802FAB38-A09E-4F91-ABCB-E505FCA5E128}">
      <dgm:prSet custT="1"/>
      <dgm:spPr>
        <a:solidFill>
          <a:schemeClr val="bg2">
            <a:lumMod val="75000"/>
            <a:alpha val="90000"/>
          </a:schemeClr>
        </a:solidFill>
        <a:ln>
          <a:solidFill>
            <a:schemeClr val="tx2">
              <a:alpha val="90000"/>
            </a:schemeClr>
          </a:solidFill>
        </a:ln>
      </dgm:spPr>
      <dgm:t>
        <a:bodyPr/>
        <a:lstStyle/>
        <a:p>
          <a:pPr algn="ctr"/>
          <a:endParaRPr lang="es-ES" sz="1600" dirty="0"/>
        </a:p>
      </dgm:t>
    </dgm:pt>
    <dgm:pt modelId="{E88D6BB7-D099-464A-8BAE-4E7A7C80AD57}">
      <dgm:prSet phldrT="[Texto]" custT="1"/>
      <dgm:spPr>
        <a:solidFill>
          <a:srgbClr val="DAE3BB"/>
        </a:solidFill>
        <a:ln>
          <a:solidFill>
            <a:schemeClr val="tx2"/>
          </a:solidFill>
        </a:ln>
      </dgm:spPr>
      <dgm:t>
        <a:bodyPr/>
        <a:lstStyle/>
        <a:p>
          <a:pPr algn="ctr"/>
          <a:r>
            <a:rPr lang="es-ES" sz="1600" dirty="0">
              <a:effectLst/>
              <a:latin typeface="Arial" panose="020B0604020202020204" pitchFamily="34" charset="0"/>
              <a:ea typeface="Times New Roman" panose="02020603050405020304" pitchFamily="18" charset="0"/>
              <a:cs typeface="Times New Roman" panose="02020603050405020304" pitchFamily="18" charset="0"/>
            </a:rPr>
            <a:t>Desarrollar el modelamiento de la microcuenca hidrográfica Urcuhuaycu mediante el software libre QGIS 3.18.3 y sus complementos GRASS GIS 7.8.5 y SAGA GIS 2.3.2 para evaluar sus parámetros morfométricos, hidrológicos e hidrométricos.</a:t>
          </a:r>
          <a:endParaRPr lang="es-ES" sz="1600" dirty="0"/>
        </a:p>
      </dgm:t>
    </dgm:pt>
    <dgm:pt modelId="{71972F8E-2427-461C-8B65-A97EA81741BC}" type="parTrans" cxnId="{E6B83907-7BB3-4ED9-A1CF-C65BEFA7509A}">
      <dgm:prSet/>
      <dgm:spPr/>
      <dgm:t>
        <a:bodyPr/>
        <a:lstStyle/>
        <a:p>
          <a:pPr algn="ctr"/>
          <a:endParaRPr lang="es-ES" sz="1600"/>
        </a:p>
      </dgm:t>
    </dgm:pt>
    <dgm:pt modelId="{C9388007-65A4-424C-9D07-B991F3F819BF}" type="sibTrans" cxnId="{E6B83907-7BB3-4ED9-A1CF-C65BEFA7509A}">
      <dgm:prSet custT="1"/>
      <dgm:spPr>
        <a:solidFill>
          <a:schemeClr val="bg2">
            <a:lumMod val="75000"/>
            <a:alpha val="90000"/>
          </a:schemeClr>
        </a:solidFill>
        <a:ln>
          <a:solidFill>
            <a:schemeClr val="tx2">
              <a:alpha val="90000"/>
            </a:schemeClr>
          </a:solidFill>
        </a:ln>
      </dgm:spPr>
      <dgm:t>
        <a:bodyPr/>
        <a:lstStyle/>
        <a:p>
          <a:pPr algn="ctr"/>
          <a:endParaRPr lang="es-ES" sz="1600" dirty="0"/>
        </a:p>
      </dgm:t>
    </dgm:pt>
    <dgm:pt modelId="{DAF2FB24-8F20-44B7-9D57-105270410693}">
      <dgm:prSet phldrT="[Texto]" custT="1"/>
      <dgm:spPr>
        <a:solidFill>
          <a:srgbClr val="DAE3BB"/>
        </a:solidFill>
        <a:ln>
          <a:solidFill>
            <a:schemeClr val="tx2"/>
          </a:solidFill>
        </a:ln>
      </dgm:spPr>
      <dgm:t>
        <a:bodyPr/>
        <a:lstStyle/>
        <a:p>
          <a:pPr algn="ctr"/>
          <a:r>
            <a:rPr lang="es-ES" sz="1600" dirty="0">
              <a:effectLst/>
              <a:latin typeface="Arial" panose="020B0604020202020204" pitchFamily="34" charset="0"/>
              <a:ea typeface="Times New Roman" panose="02020603050405020304" pitchFamily="18" charset="0"/>
              <a:cs typeface="Times New Roman" panose="02020603050405020304" pitchFamily="18" charset="0"/>
            </a:rPr>
            <a:t>Analizar muestras de terreno de la microcuenca Urcuhuaycu mediante la ecuación universal de la pérdida de suelo (USLE) para determinar su erosión en el Laboratorio de Mecánica de Suelos de la Universidad de las Fuerzas Armadas ESPE. </a:t>
          </a:r>
          <a:endParaRPr lang="es-ES" sz="1600" dirty="0"/>
        </a:p>
      </dgm:t>
    </dgm:pt>
    <dgm:pt modelId="{63F90627-F7CD-4CB1-98B5-1DDB05DDE5AB}" type="parTrans" cxnId="{4193D583-38F8-4632-B2F5-FC6A75977036}">
      <dgm:prSet/>
      <dgm:spPr/>
      <dgm:t>
        <a:bodyPr/>
        <a:lstStyle/>
        <a:p>
          <a:pPr algn="ctr"/>
          <a:endParaRPr lang="es-ES" sz="1600"/>
        </a:p>
      </dgm:t>
    </dgm:pt>
    <dgm:pt modelId="{9EB6232D-104A-46E8-B7EC-A1F57C42CFF0}" type="sibTrans" cxnId="{4193D583-38F8-4632-B2F5-FC6A75977036}">
      <dgm:prSet custT="1"/>
      <dgm:spPr>
        <a:solidFill>
          <a:schemeClr val="bg2">
            <a:lumMod val="75000"/>
            <a:alpha val="90000"/>
          </a:schemeClr>
        </a:solidFill>
        <a:ln>
          <a:solidFill>
            <a:schemeClr val="tx2">
              <a:alpha val="90000"/>
            </a:schemeClr>
          </a:solidFill>
        </a:ln>
      </dgm:spPr>
      <dgm:t>
        <a:bodyPr/>
        <a:lstStyle/>
        <a:p>
          <a:pPr algn="ctr"/>
          <a:endParaRPr lang="es-ES" sz="1600" dirty="0"/>
        </a:p>
      </dgm:t>
    </dgm:pt>
    <dgm:pt modelId="{D5DD743D-A81E-49D8-BA77-29E9C3F43AF7}">
      <dgm:prSet phldrT="[Texto]" custT="1"/>
      <dgm:spPr>
        <a:solidFill>
          <a:srgbClr val="DAE3BB"/>
        </a:solidFill>
        <a:ln>
          <a:solidFill>
            <a:schemeClr val="tx2"/>
          </a:solidFill>
        </a:ln>
      </dgm:spPr>
      <dgm:t>
        <a:bodyPr/>
        <a:lstStyle/>
        <a:p>
          <a:pPr algn="ctr"/>
          <a:r>
            <a:rPr lang="es-ES" sz="1600" dirty="0">
              <a:effectLst/>
              <a:latin typeface="Arial" panose="020B0604020202020204" pitchFamily="34" charset="0"/>
              <a:ea typeface="Times New Roman" panose="02020603050405020304" pitchFamily="18" charset="0"/>
              <a:cs typeface="Times New Roman" panose="02020603050405020304" pitchFamily="18" charset="0"/>
            </a:rPr>
            <a:t>Socializar el plan piloto implementado de recuperación de la microcuenca Urcuhuaycu a través de medios virtuales con la comuna San Francisco de Baños ubicada en el volcán Ilaló para generar un espacio de conocimiento, participación y responsabilidad compartida.</a:t>
          </a:r>
          <a:endParaRPr lang="es-ES" sz="1600" dirty="0"/>
        </a:p>
      </dgm:t>
    </dgm:pt>
    <dgm:pt modelId="{BCE6C9AD-0224-4F7E-8DF2-AF7A23B2FB13}" type="parTrans" cxnId="{D56A0CD4-8058-4308-B0F4-A06733C75CE4}">
      <dgm:prSet/>
      <dgm:spPr/>
      <dgm:t>
        <a:bodyPr/>
        <a:lstStyle/>
        <a:p>
          <a:pPr algn="ctr"/>
          <a:endParaRPr lang="es-ES" sz="1600"/>
        </a:p>
      </dgm:t>
    </dgm:pt>
    <dgm:pt modelId="{9BCEC827-9318-414C-92A7-BE4256B4E450}" type="sibTrans" cxnId="{D56A0CD4-8058-4308-B0F4-A06733C75CE4}">
      <dgm:prSet/>
      <dgm:spPr/>
      <dgm:t>
        <a:bodyPr/>
        <a:lstStyle/>
        <a:p>
          <a:pPr algn="ctr"/>
          <a:endParaRPr lang="es-ES" sz="1600"/>
        </a:p>
      </dgm:t>
    </dgm:pt>
    <dgm:pt modelId="{459B83C5-8728-4941-839C-556C00673A57}">
      <dgm:prSet phldrT="[Texto]" custT="1"/>
      <dgm:spPr>
        <a:solidFill>
          <a:srgbClr val="DAE3BB"/>
        </a:solidFill>
        <a:ln>
          <a:solidFill>
            <a:schemeClr val="tx2"/>
          </a:solidFill>
        </a:ln>
      </dgm:spPr>
      <dgm:t>
        <a:bodyPr/>
        <a:lstStyle/>
        <a:p>
          <a:pPr algn="ctr"/>
          <a:r>
            <a:rPr lang="es-ES" sz="1600" dirty="0">
              <a:effectLst/>
              <a:latin typeface="Arial" panose="020B0604020202020204" pitchFamily="34" charset="0"/>
              <a:ea typeface="Times New Roman" panose="02020603050405020304" pitchFamily="18" charset="0"/>
              <a:cs typeface="Times New Roman" panose="02020603050405020304" pitchFamily="18" charset="0"/>
            </a:rPr>
            <a:t>Diseñar y construir una técnica de recuperación en la microcuenca Urcuhuaycu como plan piloto mediante el análisis de diferentes alternativas, para su conservación.</a:t>
          </a:r>
          <a:endParaRPr lang="es-ES" sz="1600" dirty="0"/>
        </a:p>
      </dgm:t>
    </dgm:pt>
    <dgm:pt modelId="{49F9E3BF-711E-4939-A20D-5519655B3797}" type="parTrans" cxnId="{843B1957-66A8-4F99-BCC6-AC5075C5CB13}">
      <dgm:prSet/>
      <dgm:spPr/>
      <dgm:t>
        <a:bodyPr/>
        <a:lstStyle/>
        <a:p>
          <a:pPr algn="ctr"/>
          <a:endParaRPr lang="es-ES" sz="1600"/>
        </a:p>
      </dgm:t>
    </dgm:pt>
    <dgm:pt modelId="{1603C352-2078-45DB-BA4B-DC6E98E5C6AA}" type="sibTrans" cxnId="{843B1957-66A8-4F99-BCC6-AC5075C5CB13}">
      <dgm:prSet custT="1"/>
      <dgm:spPr>
        <a:solidFill>
          <a:schemeClr val="bg2">
            <a:lumMod val="75000"/>
            <a:alpha val="90000"/>
          </a:schemeClr>
        </a:solidFill>
        <a:ln>
          <a:solidFill>
            <a:schemeClr val="tx2">
              <a:alpha val="90000"/>
            </a:schemeClr>
          </a:solidFill>
        </a:ln>
      </dgm:spPr>
      <dgm:t>
        <a:bodyPr/>
        <a:lstStyle/>
        <a:p>
          <a:pPr algn="ctr"/>
          <a:endParaRPr lang="es-ES" sz="1600" dirty="0"/>
        </a:p>
      </dgm:t>
    </dgm:pt>
    <dgm:pt modelId="{08F05CF7-8785-4C6F-8BFB-7FFC9661ED22}" type="pres">
      <dgm:prSet presAssocID="{CB372EF3-F9E6-4288-AA9C-C14E8FDB0B3A}" presName="outerComposite" presStyleCnt="0">
        <dgm:presLayoutVars>
          <dgm:chMax val="5"/>
          <dgm:dir/>
          <dgm:resizeHandles val="exact"/>
        </dgm:presLayoutVars>
      </dgm:prSet>
      <dgm:spPr/>
    </dgm:pt>
    <dgm:pt modelId="{29645606-1408-4706-AD44-2FEB59CD5CFB}" type="pres">
      <dgm:prSet presAssocID="{CB372EF3-F9E6-4288-AA9C-C14E8FDB0B3A}" presName="dummyMaxCanvas" presStyleCnt="0">
        <dgm:presLayoutVars/>
      </dgm:prSet>
      <dgm:spPr/>
    </dgm:pt>
    <dgm:pt modelId="{41F40E7B-B518-40F6-9F3D-1AFB2389F653}" type="pres">
      <dgm:prSet presAssocID="{CB372EF3-F9E6-4288-AA9C-C14E8FDB0B3A}" presName="FiveNodes_1" presStyleLbl="node1" presStyleIdx="0" presStyleCnt="5">
        <dgm:presLayoutVars>
          <dgm:bulletEnabled val="1"/>
        </dgm:presLayoutVars>
      </dgm:prSet>
      <dgm:spPr/>
    </dgm:pt>
    <dgm:pt modelId="{F5F8B560-CA25-460E-9908-F4CD7F49EA5C}" type="pres">
      <dgm:prSet presAssocID="{CB372EF3-F9E6-4288-AA9C-C14E8FDB0B3A}" presName="FiveNodes_2" presStyleLbl="node1" presStyleIdx="1" presStyleCnt="5">
        <dgm:presLayoutVars>
          <dgm:bulletEnabled val="1"/>
        </dgm:presLayoutVars>
      </dgm:prSet>
      <dgm:spPr/>
    </dgm:pt>
    <dgm:pt modelId="{109112D0-D25F-4C12-93AD-9B7019FD56EF}" type="pres">
      <dgm:prSet presAssocID="{CB372EF3-F9E6-4288-AA9C-C14E8FDB0B3A}" presName="FiveNodes_3" presStyleLbl="node1" presStyleIdx="2" presStyleCnt="5">
        <dgm:presLayoutVars>
          <dgm:bulletEnabled val="1"/>
        </dgm:presLayoutVars>
      </dgm:prSet>
      <dgm:spPr/>
    </dgm:pt>
    <dgm:pt modelId="{B3D5C829-2F03-4EF0-A871-DAC71CE13C69}" type="pres">
      <dgm:prSet presAssocID="{CB372EF3-F9E6-4288-AA9C-C14E8FDB0B3A}" presName="FiveNodes_4" presStyleLbl="node1" presStyleIdx="3" presStyleCnt="5" custScaleY="80464" custLinFactNeighborX="27" custLinFactNeighborY="-6435">
        <dgm:presLayoutVars>
          <dgm:bulletEnabled val="1"/>
        </dgm:presLayoutVars>
      </dgm:prSet>
      <dgm:spPr/>
    </dgm:pt>
    <dgm:pt modelId="{4D587E4A-8412-4908-8E2B-FC80660041B7}" type="pres">
      <dgm:prSet presAssocID="{CB372EF3-F9E6-4288-AA9C-C14E8FDB0B3A}" presName="FiveNodes_5" presStyleLbl="node1" presStyleIdx="4" presStyleCnt="5" custScaleX="94359" custScaleY="121967" custLinFactNeighborX="-38" custLinFactNeighborY="-5832">
        <dgm:presLayoutVars>
          <dgm:bulletEnabled val="1"/>
        </dgm:presLayoutVars>
      </dgm:prSet>
      <dgm:spPr/>
    </dgm:pt>
    <dgm:pt modelId="{ACC6DD43-3FC5-437B-8534-8DAAC2AF0AB5}" type="pres">
      <dgm:prSet presAssocID="{CB372EF3-F9E6-4288-AA9C-C14E8FDB0B3A}" presName="FiveConn_1-2" presStyleLbl="fgAccFollowNode1" presStyleIdx="0" presStyleCnt="4">
        <dgm:presLayoutVars>
          <dgm:bulletEnabled val="1"/>
        </dgm:presLayoutVars>
      </dgm:prSet>
      <dgm:spPr/>
    </dgm:pt>
    <dgm:pt modelId="{51350471-B947-467B-91BA-29DDD676609A}" type="pres">
      <dgm:prSet presAssocID="{CB372EF3-F9E6-4288-AA9C-C14E8FDB0B3A}" presName="FiveConn_2-3" presStyleLbl="fgAccFollowNode1" presStyleIdx="1" presStyleCnt="4">
        <dgm:presLayoutVars>
          <dgm:bulletEnabled val="1"/>
        </dgm:presLayoutVars>
      </dgm:prSet>
      <dgm:spPr/>
    </dgm:pt>
    <dgm:pt modelId="{600793E7-FADA-4F31-A2A0-C5851C92921F}" type="pres">
      <dgm:prSet presAssocID="{CB372EF3-F9E6-4288-AA9C-C14E8FDB0B3A}" presName="FiveConn_3-4" presStyleLbl="fgAccFollowNode1" presStyleIdx="2" presStyleCnt="4">
        <dgm:presLayoutVars>
          <dgm:bulletEnabled val="1"/>
        </dgm:presLayoutVars>
      </dgm:prSet>
      <dgm:spPr/>
    </dgm:pt>
    <dgm:pt modelId="{6B8D56C8-92ED-4DD2-96AC-52035EE45BCE}" type="pres">
      <dgm:prSet presAssocID="{CB372EF3-F9E6-4288-AA9C-C14E8FDB0B3A}" presName="FiveConn_4-5" presStyleLbl="fgAccFollowNode1" presStyleIdx="3" presStyleCnt="4">
        <dgm:presLayoutVars>
          <dgm:bulletEnabled val="1"/>
        </dgm:presLayoutVars>
      </dgm:prSet>
      <dgm:spPr/>
    </dgm:pt>
    <dgm:pt modelId="{BC7F51B3-9A3A-47D6-BBEB-92D252B97473}" type="pres">
      <dgm:prSet presAssocID="{CB372EF3-F9E6-4288-AA9C-C14E8FDB0B3A}" presName="FiveNodes_1_text" presStyleLbl="node1" presStyleIdx="4" presStyleCnt="5">
        <dgm:presLayoutVars>
          <dgm:bulletEnabled val="1"/>
        </dgm:presLayoutVars>
      </dgm:prSet>
      <dgm:spPr/>
    </dgm:pt>
    <dgm:pt modelId="{212E063C-BAE3-4E9B-B3DA-FD43490B2E40}" type="pres">
      <dgm:prSet presAssocID="{CB372EF3-F9E6-4288-AA9C-C14E8FDB0B3A}" presName="FiveNodes_2_text" presStyleLbl="node1" presStyleIdx="4" presStyleCnt="5">
        <dgm:presLayoutVars>
          <dgm:bulletEnabled val="1"/>
        </dgm:presLayoutVars>
      </dgm:prSet>
      <dgm:spPr/>
    </dgm:pt>
    <dgm:pt modelId="{29A34F4B-3BA7-463A-87A7-F714CBF97674}" type="pres">
      <dgm:prSet presAssocID="{CB372EF3-F9E6-4288-AA9C-C14E8FDB0B3A}" presName="FiveNodes_3_text" presStyleLbl="node1" presStyleIdx="4" presStyleCnt="5">
        <dgm:presLayoutVars>
          <dgm:bulletEnabled val="1"/>
        </dgm:presLayoutVars>
      </dgm:prSet>
      <dgm:spPr/>
    </dgm:pt>
    <dgm:pt modelId="{1E93485E-1DF8-4F91-8786-79570DCFB70A}" type="pres">
      <dgm:prSet presAssocID="{CB372EF3-F9E6-4288-AA9C-C14E8FDB0B3A}" presName="FiveNodes_4_text" presStyleLbl="node1" presStyleIdx="4" presStyleCnt="5">
        <dgm:presLayoutVars>
          <dgm:bulletEnabled val="1"/>
        </dgm:presLayoutVars>
      </dgm:prSet>
      <dgm:spPr/>
    </dgm:pt>
    <dgm:pt modelId="{4C8BB552-5FCD-4226-BC75-000547337653}" type="pres">
      <dgm:prSet presAssocID="{CB372EF3-F9E6-4288-AA9C-C14E8FDB0B3A}" presName="FiveNodes_5_text" presStyleLbl="node1" presStyleIdx="4" presStyleCnt="5">
        <dgm:presLayoutVars>
          <dgm:bulletEnabled val="1"/>
        </dgm:presLayoutVars>
      </dgm:prSet>
      <dgm:spPr/>
    </dgm:pt>
  </dgm:ptLst>
  <dgm:cxnLst>
    <dgm:cxn modelId="{E6B83907-7BB3-4ED9-A1CF-C65BEFA7509A}" srcId="{CB372EF3-F9E6-4288-AA9C-C14E8FDB0B3A}" destId="{E88D6BB7-D099-464A-8BAE-4E7A7C80AD57}" srcOrd="1" destOrd="0" parTransId="{71972F8E-2427-461C-8B65-A97EA81741BC}" sibTransId="{C9388007-65A4-424C-9D07-B991F3F819BF}"/>
    <dgm:cxn modelId="{69B9A907-1AF1-49F8-8EAA-C88885F86883}" type="presOf" srcId="{E88D6BB7-D099-464A-8BAE-4E7A7C80AD57}" destId="{212E063C-BAE3-4E9B-B3DA-FD43490B2E40}" srcOrd="1" destOrd="0" presId="urn:microsoft.com/office/officeart/2005/8/layout/vProcess5"/>
    <dgm:cxn modelId="{5D48EE09-B783-4721-BA82-EA8364A83178}" type="presOf" srcId="{D5DD743D-A81E-49D8-BA77-29E9C3F43AF7}" destId="{4C8BB552-5FCD-4226-BC75-000547337653}" srcOrd="1" destOrd="0" presId="urn:microsoft.com/office/officeart/2005/8/layout/vProcess5"/>
    <dgm:cxn modelId="{AF14972B-6DA2-4997-B8E3-7AC58EA3DDB0}" type="presOf" srcId="{E88D6BB7-D099-464A-8BAE-4E7A7C80AD57}" destId="{F5F8B560-CA25-460E-9908-F4CD7F49EA5C}" srcOrd="0" destOrd="0" presId="urn:microsoft.com/office/officeart/2005/8/layout/vProcess5"/>
    <dgm:cxn modelId="{C897342E-D7AE-4505-A000-05845DE94116}" type="presOf" srcId="{DAF2FB24-8F20-44B7-9D57-105270410693}" destId="{29A34F4B-3BA7-463A-87A7-F714CBF97674}" srcOrd="1" destOrd="0" presId="urn:microsoft.com/office/officeart/2005/8/layout/vProcess5"/>
    <dgm:cxn modelId="{3F9AF837-2DDE-4D3C-AE8F-E36694A61222}" type="presOf" srcId="{459B83C5-8728-4941-839C-556C00673A57}" destId="{B3D5C829-2F03-4EF0-A871-DAC71CE13C69}" srcOrd="0" destOrd="0" presId="urn:microsoft.com/office/officeart/2005/8/layout/vProcess5"/>
    <dgm:cxn modelId="{802FAB38-A09E-4F91-ABCB-E505FCA5E128}" srcId="{CB372EF3-F9E6-4288-AA9C-C14E8FDB0B3A}" destId="{24B349B1-FA84-45C2-9D2D-4B324DC0DBA1}" srcOrd="0" destOrd="0" parTransId="{F2AD7250-BDF9-4753-99EB-0B026A7DA7C5}" sibTransId="{00FE7828-1576-4CD9-9D78-62B961246FF3}"/>
    <dgm:cxn modelId="{813A703B-3891-44C6-8154-D4F4A36D34D8}" type="presOf" srcId="{DAF2FB24-8F20-44B7-9D57-105270410693}" destId="{109112D0-D25F-4C12-93AD-9B7019FD56EF}" srcOrd="0" destOrd="0" presId="urn:microsoft.com/office/officeart/2005/8/layout/vProcess5"/>
    <dgm:cxn modelId="{38155652-5AC5-44A7-9E37-3E49B9CD96B6}" type="presOf" srcId="{24B349B1-FA84-45C2-9D2D-4B324DC0DBA1}" destId="{BC7F51B3-9A3A-47D6-BBEB-92D252B97473}" srcOrd="1" destOrd="0" presId="urn:microsoft.com/office/officeart/2005/8/layout/vProcess5"/>
    <dgm:cxn modelId="{192DA655-3BF5-453C-B086-5BAE5DC0D7AB}" type="presOf" srcId="{D5DD743D-A81E-49D8-BA77-29E9C3F43AF7}" destId="{4D587E4A-8412-4908-8E2B-FC80660041B7}" srcOrd="0" destOrd="0" presId="urn:microsoft.com/office/officeart/2005/8/layout/vProcess5"/>
    <dgm:cxn modelId="{843B1957-66A8-4F99-BCC6-AC5075C5CB13}" srcId="{CB372EF3-F9E6-4288-AA9C-C14E8FDB0B3A}" destId="{459B83C5-8728-4941-839C-556C00673A57}" srcOrd="3" destOrd="0" parTransId="{49F9E3BF-711E-4939-A20D-5519655B3797}" sibTransId="{1603C352-2078-45DB-BA4B-DC6E98E5C6AA}"/>
    <dgm:cxn modelId="{7CA29D7C-6CD2-4047-8141-FDEFF4310A78}" type="presOf" srcId="{C9388007-65A4-424C-9D07-B991F3F819BF}" destId="{51350471-B947-467B-91BA-29DDD676609A}" srcOrd="0" destOrd="0" presId="urn:microsoft.com/office/officeart/2005/8/layout/vProcess5"/>
    <dgm:cxn modelId="{4193D583-38F8-4632-B2F5-FC6A75977036}" srcId="{CB372EF3-F9E6-4288-AA9C-C14E8FDB0B3A}" destId="{DAF2FB24-8F20-44B7-9D57-105270410693}" srcOrd="2" destOrd="0" parTransId="{63F90627-F7CD-4CB1-98B5-1DDB05DDE5AB}" sibTransId="{9EB6232D-104A-46E8-B7EC-A1F57C42CFF0}"/>
    <dgm:cxn modelId="{118FDA90-9BE8-41E0-8AF5-DFC2BDEEDD25}" type="presOf" srcId="{9EB6232D-104A-46E8-B7EC-A1F57C42CFF0}" destId="{600793E7-FADA-4F31-A2A0-C5851C92921F}" srcOrd="0" destOrd="0" presId="urn:microsoft.com/office/officeart/2005/8/layout/vProcess5"/>
    <dgm:cxn modelId="{E7FE70B8-E76F-4677-9966-9F80C6928A8E}" type="presOf" srcId="{CB372EF3-F9E6-4288-AA9C-C14E8FDB0B3A}" destId="{08F05CF7-8785-4C6F-8BFB-7FFC9661ED22}" srcOrd="0" destOrd="0" presId="urn:microsoft.com/office/officeart/2005/8/layout/vProcess5"/>
    <dgm:cxn modelId="{20A47AC8-D2A2-461A-9D0A-CEA667AE0AAD}" type="presOf" srcId="{459B83C5-8728-4941-839C-556C00673A57}" destId="{1E93485E-1DF8-4F91-8786-79570DCFB70A}" srcOrd="1" destOrd="0" presId="urn:microsoft.com/office/officeart/2005/8/layout/vProcess5"/>
    <dgm:cxn modelId="{D56A0CD4-8058-4308-B0F4-A06733C75CE4}" srcId="{CB372EF3-F9E6-4288-AA9C-C14E8FDB0B3A}" destId="{D5DD743D-A81E-49D8-BA77-29E9C3F43AF7}" srcOrd="4" destOrd="0" parTransId="{BCE6C9AD-0224-4F7E-8DF2-AF7A23B2FB13}" sibTransId="{9BCEC827-9318-414C-92A7-BE4256B4E450}"/>
    <dgm:cxn modelId="{4CA891EF-EE94-4282-843B-31DF97BD3013}" type="presOf" srcId="{1603C352-2078-45DB-BA4B-DC6E98E5C6AA}" destId="{6B8D56C8-92ED-4DD2-96AC-52035EE45BCE}" srcOrd="0" destOrd="0" presId="urn:microsoft.com/office/officeart/2005/8/layout/vProcess5"/>
    <dgm:cxn modelId="{16B2CDF6-04A2-4D3F-A5DF-831DC5A5B1CB}" type="presOf" srcId="{24B349B1-FA84-45C2-9D2D-4B324DC0DBA1}" destId="{41F40E7B-B518-40F6-9F3D-1AFB2389F653}" srcOrd="0" destOrd="0" presId="urn:microsoft.com/office/officeart/2005/8/layout/vProcess5"/>
    <dgm:cxn modelId="{761DA1FA-51BA-4F36-BF98-58E7ABC3BECA}" type="presOf" srcId="{00FE7828-1576-4CD9-9D78-62B961246FF3}" destId="{ACC6DD43-3FC5-437B-8534-8DAAC2AF0AB5}" srcOrd="0" destOrd="0" presId="urn:microsoft.com/office/officeart/2005/8/layout/vProcess5"/>
    <dgm:cxn modelId="{16ABDD2F-D01C-4CC6-9246-35F8B1BC8520}" type="presParOf" srcId="{08F05CF7-8785-4C6F-8BFB-7FFC9661ED22}" destId="{29645606-1408-4706-AD44-2FEB59CD5CFB}" srcOrd="0" destOrd="0" presId="urn:microsoft.com/office/officeart/2005/8/layout/vProcess5"/>
    <dgm:cxn modelId="{D5B8E3EB-956B-444A-A72E-FEEF9591F81C}" type="presParOf" srcId="{08F05CF7-8785-4C6F-8BFB-7FFC9661ED22}" destId="{41F40E7B-B518-40F6-9F3D-1AFB2389F653}" srcOrd="1" destOrd="0" presId="urn:microsoft.com/office/officeart/2005/8/layout/vProcess5"/>
    <dgm:cxn modelId="{C721765C-FBBB-4A27-8152-28D844A6CB3C}" type="presParOf" srcId="{08F05CF7-8785-4C6F-8BFB-7FFC9661ED22}" destId="{F5F8B560-CA25-460E-9908-F4CD7F49EA5C}" srcOrd="2" destOrd="0" presId="urn:microsoft.com/office/officeart/2005/8/layout/vProcess5"/>
    <dgm:cxn modelId="{6B3E550E-A012-4182-AF1D-0973B6182FA7}" type="presParOf" srcId="{08F05CF7-8785-4C6F-8BFB-7FFC9661ED22}" destId="{109112D0-D25F-4C12-93AD-9B7019FD56EF}" srcOrd="3" destOrd="0" presId="urn:microsoft.com/office/officeart/2005/8/layout/vProcess5"/>
    <dgm:cxn modelId="{4E25DB2D-3DCC-4151-B8D0-D45D889EDD9A}" type="presParOf" srcId="{08F05CF7-8785-4C6F-8BFB-7FFC9661ED22}" destId="{B3D5C829-2F03-4EF0-A871-DAC71CE13C69}" srcOrd="4" destOrd="0" presId="urn:microsoft.com/office/officeart/2005/8/layout/vProcess5"/>
    <dgm:cxn modelId="{2FE564A1-1419-4078-B9F0-685D241D4B32}" type="presParOf" srcId="{08F05CF7-8785-4C6F-8BFB-7FFC9661ED22}" destId="{4D587E4A-8412-4908-8E2B-FC80660041B7}" srcOrd="5" destOrd="0" presId="urn:microsoft.com/office/officeart/2005/8/layout/vProcess5"/>
    <dgm:cxn modelId="{6F63CCF4-E0C4-46A2-8DFB-FADFB8A96120}" type="presParOf" srcId="{08F05CF7-8785-4C6F-8BFB-7FFC9661ED22}" destId="{ACC6DD43-3FC5-437B-8534-8DAAC2AF0AB5}" srcOrd="6" destOrd="0" presId="urn:microsoft.com/office/officeart/2005/8/layout/vProcess5"/>
    <dgm:cxn modelId="{C357A3DA-DFDE-4C4C-ADCF-86DC4E284C31}" type="presParOf" srcId="{08F05CF7-8785-4C6F-8BFB-7FFC9661ED22}" destId="{51350471-B947-467B-91BA-29DDD676609A}" srcOrd="7" destOrd="0" presId="urn:microsoft.com/office/officeart/2005/8/layout/vProcess5"/>
    <dgm:cxn modelId="{B5140815-859B-4952-98A2-6F9BF7F5C7AE}" type="presParOf" srcId="{08F05CF7-8785-4C6F-8BFB-7FFC9661ED22}" destId="{600793E7-FADA-4F31-A2A0-C5851C92921F}" srcOrd="8" destOrd="0" presId="urn:microsoft.com/office/officeart/2005/8/layout/vProcess5"/>
    <dgm:cxn modelId="{3E488FDA-176E-4D71-8794-74293E5B52AB}" type="presParOf" srcId="{08F05CF7-8785-4C6F-8BFB-7FFC9661ED22}" destId="{6B8D56C8-92ED-4DD2-96AC-52035EE45BCE}" srcOrd="9" destOrd="0" presId="urn:microsoft.com/office/officeart/2005/8/layout/vProcess5"/>
    <dgm:cxn modelId="{2D2EDD9F-809F-4679-9CCC-54D7C5233E1D}" type="presParOf" srcId="{08F05CF7-8785-4C6F-8BFB-7FFC9661ED22}" destId="{BC7F51B3-9A3A-47D6-BBEB-92D252B97473}" srcOrd="10" destOrd="0" presId="urn:microsoft.com/office/officeart/2005/8/layout/vProcess5"/>
    <dgm:cxn modelId="{F31C5B09-962B-49B9-903F-8F15428DA76B}" type="presParOf" srcId="{08F05CF7-8785-4C6F-8BFB-7FFC9661ED22}" destId="{212E063C-BAE3-4E9B-B3DA-FD43490B2E40}" srcOrd="11" destOrd="0" presId="urn:microsoft.com/office/officeart/2005/8/layout/vProcess5"/>
    <dgm:cxn modelId="{F7A010C0-6965-49A8-82FA-5390DC865029}" type="presParOf" srcId="{08F05CF7-8785-4C6F-8BFB-7FFC9661ED22}" destId="{29A34F4B-3BA7-463A-87A7-F714CBF97674}" srcOrd="12" destOrd="0" presId="urn:microsoft.com/office/officeart/2005/8/layout/vProcess5"/>
    <dgm:cxn modelId="{E47CC17F-AA1D-44D4-83EB-9CA3F461A857}" type="presParOf" srcId="{08F05CF7-8785-4C6F-8BFB-7FFC9661ED22}" destId="{1E93485E-1DF8-4F91-8786-79570DCFB70A}" srcOrd="13" destOrd="0" presId="urn:microsoft.com/office/officeart/2005/8/layout/vProcess5"/>
    <dgm:cxn modelId="{FF9E8C37-2096-4BFA-A077-5E2674C5AF01}" type="presParOf" srcId="{08F05CF7-8785-4C6F-8BFB-7FFC9661ED22}" destId="{4C8BB552-5FCD-4226-BC75-00054733765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6A54BA-221B-443D-AB3A-4C89B34BCF98}" type="doc">
      <dgm:prSet loTypeId="urn:microsoft.com/office/officeart/2005/8/layout/hList7" loCatId="process" qsTypeId="urn:microsoft.com/office/officeart/2005/8/quickstyle/simple1" qsCatId="simple" csTypeId="urn:microsoft.com/office/officeart/2005/8/colors/accent2_3" csCatId="accent2" phldr="1"/>
      <dgm:spPr/>
    </dgm:pt>
    <dgm:pt modelId="{ACABED1F-8A30-47BF-BF40-60AC67CA4B4A}">
      <dgm:prSet phldrT="[Texto]"/>
      <dgm:spPr>
        <a:solidFill>
          <a:srgbClr val="75BD88"/>
        </a:solidFill>
      </dgm:spPr>
      <dgm:t>
        <a:bodyPr/>
        <a:lstStyle/>
        <a:p>
          <a:r>
            <a:rPr lang="es-EC" dirty="0"/>
            <a:t>                                                 </a:t>
          </a:r>
          <a:r>
            <a:rPr lang="es-EC" dirty="0">
              <a:solidFill>
                <a:schemeClr val="tx2"/>
              </a:solidFill>
            </a:rPr>
            <a:t>Ensayo Triaxial (UU)                 ASTM D 2850</a:t>
          </a:r>
          <a:endParaRPr lang="es-ES" dirty="0">
            <a:solidFill>
              <a:schemeClr val="tx2"/>
            </a:solidFill>
          </a:endParaRPr>
        </a:p>
      </dgm:t>
    </dgm:pt>
    <dgm:pt modelId="{CDF74D99-4028-4C4C-B524-4108B5C79489}" type="parTrans" cxnId="{AD874CB9-44AE-43E9-9942-E8F057133310}">
      <dgm:prSet/>
      <dgm:spPr/>
      <dgm:t>
        <a:bodyPr/>
        <a:lstStyle/>
        <a:p>
          <a:endParaRPr lang="es-ES"/>
        </a:p>
      </dgm:t>
    </dgm:pt>
    <dgm:pt modelId="{9EF267C9-21D4-4650-BDF6-953D2CBCA5EF}" type="sibTrans" cxnId="{AD874CB9-44AE-43E9-9942-E8F057133310}">
      <dgm:prSet/>
      <dgm:spPr/>
      <dgm:t>
        <a:bodyPr/>
        <a:lstStyle/>
        <a:p>
          <a:endParaRPr lang="es-ES"/>
        </a:p>
      </dgm:t>
    </dgm:pt>
    <dgm:pt modelId="{5DFB436C-EDAA-4947-A86A-28596F3790A2}">
      <dgm:prSet phldrT="[Texto]"/>
      <dgm:spPr>
        <a:solidFill>
          <a:srgbClr val="75BD88"/>
        </a:solidFill>
      </dgm:spPr>
      <dgm:t>
        <a:bodyPr/>
        <a:lstStyle/>
        <a:p>
          <a:r>
            <a:rPr lang="es-EC" dirty="0"/>
            <a:t>                                                       </a:t>
          </a:r>
          <a:r>
            <a:rPr lang="es-EC" dirty="0">
              <a:solidFill>
                <a:schemeClr val="tx2"/>
              </a:solidFill>
            </a:rPr>
            <a:t>Ensayo de determinación de materia orgánica    INEN 160</a:t>
          </a:r>
          <a:endParaRPr lang="es-ES" dirty="0">
            <a:solidFill>
              <a:schemeClr val="tx2"/>
            </a:solidFill>
          </a:endParaRPr>
        </a:p>
      </dgm:t>
    </dgm:pt>
    <dgm:pt modelId="{2E29B0CD-A3BB-46C0-8DAE-C6F8241EDD6E}" type="parTrans" cxnId="{7F6704F5-7CA9-4500-AAED-3C49F28328F1}">
      <dgm:prSet/>
      <dgm:spPr/>
      <dgm:t>
        <a:bodyPr/>
        <a:lstStyle/>
        <a:p>
          <a:endParaRPr lang="es-ES"/>
        </a:p>
      </dgm:t>
    </dgm:pt>
    <dgm:pt modelId="{0A164F00-F874-4858-89EE-4D4F46EB050F}" type="sibTrans" cxnId="{7F6704F5-7CA9-4500-AAED-3C49F28328F1}">
      <dgm:prSet/>
      <dgm:spPr/>
      <dgm:t>
        <a:bodyPr/>
        <a:lstStyle/>
        <a:p>
          <a:endParaRPr lang="es-ES"/>
        </a:p>
      </dgm:t>
    </dgm:pt>
    <dgm:pt modelId="{D4A179C4-3A59-40DC-9B67-8D30F39D995C}">
      <dgm:prSet phldrT="[Texto]"/>
      <dgm:spPr>
        <a:solidFill>
          <a:srgbClr val="75BD88"/>
        </a:solidFill>
      </dgm:spPr>
      <dgm:t>
        <a:bodyPr/>
        <a:lstStyle/>
        <a:p>
          <a:r>
            <a:rPr lang="es-EC" dirty="0"/>
            <a:t>                             </a:t>
          </a:r>
          <a:r>
            <a:rPr lang="es-EC" dirty="0">
              <a:solidFill>
                <a:schemeClr val="tx2"/>
              </a:solidFill>
            </a:rPr>
            <a:t>Ensayos de Granulometría (Lavado y Sedimentación)    INEN 696,                  ASTM D 422-63</a:t>
          </a:r>
          <a:endParaRPr lang="es-ES" dirty="0">
            <a:solidFill>
              <a:schemeClr val="tx2"/>
            </a:solidFill>
          </a:endParaRPr>
        </a:p>
      </dgm:t>
    </dgm:pt>
    <dgm:pt modelId="{672D356D-144D-47C5-B61E-C32D64A2B27D}" type="parTrans" cxnId="{FC5472B8-0CD2-46AF-BA3D-0707AC3EDD6E}">
      <dgm:prSet/>
      <dgm:spPr/>
      <dgm:t>
        <a:bodyPr/>
        <a:lstStyle/>
        <a:p>
          <a:endParaRPr lang="es-ES"/>
        </a:p>
      </dgm:t>
    </dgm:pt>
    <dgm:pt modelId="{250CD16C-6D72-479C-BFA2-8D26C9A961C7}" type="sibTrans" cxnId="{FC5472B8-0CD2-46AF-BA3D-0707AC3EDD6E}">
      <dgm:prSet/>
      <dgm:spPr/>
      <dgm:t>
        <a:bodyPr/>
        <a:lstStyle/>
        <a:p>
          <a:endParaRPr lang="es-ES"/>
        </a:p>
      </dgm:t>
    </dgm:pt>
    <dgm:pt modelId="{2B4AE69D-A126-4EBF-BCF0-ED7E0331954C}">
      <dgm:prSet phldrT="[Texto]"/>
      <dgm:spPr>
        <a:solidFill>
          <a:srgbClr val="75BD88"/>
        </a:solidFill>
      </dgm:spPr>
      <dgm:t>
        <a:bodyPr/>
        <a:lstStyle/>
        <a:p>
          <a:r>
            <a:rPr lang="es-EC" dirty="0"/>
            <a:t>                                    </a:t>
          </a:r>
          <a:r>
            <a:rPr lang="es-EC" dirty="0">
              <a:solidFill>
                <a:schemeClr val="tx2"/>
              </a:solidFill>
            </a:rPr>
            <a:t>Ensayo Permeabilidad (In situ)                     ASTM 2434-68</a:t>
          </a:r>
          <a:endParaRPr lang="es-ES" dirty="0">
            <a:solidFill>
              <a:schemeClr val="tx2"/>
            </a:solidFill>
          </a:endParaRPr>
        </a:p>
      </dgm:t>
    </dgm:pt>
    <dgm:pt modelId="{529C7B88-0B54-4B21-B765-C28C87F4E82D}" type="parTrans" cxnId="{5A5DDC6E-F9E3-4993-ADFA-A593304CE81C}">
      <dgm:prSet/>
      <dgm:spPr/>
      <dgm:t>
        <a:bodyPr/>
        <a:lstStyle/>
        <a:p>
          <a:endParaRPr lang="es-ES"/>
        </a:p>
      </dgm:t>
    </dgm:pt>
    <dgm:pt modelId="{F02F1C9F-AD7D-4374-B3FF-CBF27DAAE983}" type="sibTrans" cxnId="{5A5DDC6E-F9E3-4993-ADFA-A593304CE81C}">
      <dgm:prSet/>
      <dgm:spPr/>
      <dgm:t>
        <a:bodyPr/>
        <a:lstStyle/>
        <a:p>
          <a:endParaRPr lang="es-ES"/>
        </a:p>
      </dgm:t>
    </dgm:pt>
    <dgm:pt modelId="{D7DEE8B5-3759-4E40-BC79-8CF015390DC8}" type="pres">
      <dgm:prSet presAssocID="{0B6A54BA-221B-443D-AB3A-4C89B34BCF98}" presName="Name0" presStyleCnt="0">
        <dgm:presLayoutVars>
          <dgm:dir/>
          <dgm:resizeHandles val="exact"/>
        </dgm:presLayoutVars>
      </dgm:prSet>
      <dgm:spPr/>
    </dgm:pt>
    <dgm:pt modelId="{A3E7BCAC-7B1A-472B-906D-A4BFC1DE5016}" type="pres">
      <dgm:prSet presAssocID="{0B6A54BA-221B-443D-AB3A-4C89B34BCF98}" presName="fgShape" presStyleLbl="fgShp" presStyleIdx="0" presStyleCnt="1"/>
      <dgm:spPr>
        <a:solidFill>
          <a:srgbClr val="DAE3BB"/>
        </a:solidFill>
        <a:ln>
          <a:solidFill>
            <a:schemeClr val="tx1"/>
          </a:solidFill>
        </a:ln>
      </dgm:spPr>
    </dgm:pt>
    <dgm:pt modelId="{203A73A8-B68E-479D-991F-82688F9BE431}" type="pres">
      <dgm:prSet presAssocID="{0B6A54BA-221B-443D-AB3A-4C89B34BCF98}" presName="linComp" presStyleCnt="0"/>
      <dgm:spPr/>
    </dgm:pt>
    <dgm:pt modelId="{ECC4FBB5-4A13-4B8F-BF89-97FE2DACF7A5}" type="pres">
      <dgm:prSet presAssocID="{ACABED1F-8A30-47BF-BF40-60AC67CA4B4A}" presName="compNode" presStyleCnt="0"/>
      <dgm:spPr/>
    </dgm:pt>
    <dgm:pt modelId="{D86887B9-55F7-4111-8E03-120526C98A6F}" type="pres">
      <dgm:prSet presAssocID="{ACABED1F-8A30-47BF-BF40-60AC67CA4B4A}" presName="bkgdShape" presStyleLbl="node1" presStyleIdx="0" presStyleCnt="4"/>
      <dgm:spPr/>
    </dgm:pt>
    <dgm:pt modelId="{C5BA5FD4-9366-4BBF-A2DF-3C022C87C85B}" type="pres">
      <dgm:prSet presAssocID="{ACABED1F-8A30-47BF-BF40-60AC67CA4B4A}" presName="nodeTx" presStyleLbl="node1" presStyleIdx="0" presStyleCnt="4">
        <dgm:presLayoutVars>
          <dgm:bulletEnabled val="1"/>
        </dgm:presLayoutVars>
      </dgm:prSet>
      <dgm:spPr/>
    </dgm:pt>
    <dgm:pt modelId="{EFA13CDF-96C1-403D-8681-881F3F74173A}" type="pres">
      <dgm:prSet presAssocID="{ACABED1F-8A30-47BF-BF40-60AC67CA4B4A}" presName="invisiNode" presStyleLbl="node1" presStyleIdx="0" presStyleCnt="4"/>
      <dgm:spPr/>
    </dgm:pt>
    <dgm:pt modelId="{4D2767B1-B52B-4068-9DB3-48F3DD2D8192}" type="pres">
      <dgm:prSet presAssocID="{ACABED1F-8A30-47BF-BF40-60AC67CA4B4A}" presName="imagNode" presStyleLbl="fgImgPlace1" presStyleIdx="0" presStyleCnt="4" custScaleX="151202" custScaleY="141765" custLinFactNeighborX="4046" custLinFactNeighborY="1056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C9F479F6-FBBB-4A85-9CFB-B8D8319690FB}" type="pres">
      <dgm:prSet presAssocID="{9EF267C9-21D4-4650-BDF6-953D2CBCA5EF}" presName="sibTrans" presStyleLbl="sibTrans2D1" presStyleIdx="0" presStyleCnt="0"/>
      <dgm:spPr/>
    </dgm:pt>
    <dgm:pt modelId="{10EE0BFB-F5CD-4D12-B1E3-512B46E96FEB}" type="pres">
      <dgm:prSet presAssocID="{2B4AE69D-A126-4EBF-BCF0-ED7E0331954C}" presName="compNode" presStyleCnt="0"/>
      <dgm:spPr/>
    </dgm:pt>
    <dgm:pt modelId="{06969A0E-B5E3-4C78-9437-A3865622623C}" type="pres">
      <dgm:prSet presAssocID="{2B4AE69D-A126-4EBF-BCF0-ED7E0331954C}" presName="bkgdShape" presStyleLbl="node1" presStyleIdx="1" presStyleCnt="4"/>
      <dgm:spPr/>
    </dgm:pt>
    <dgm:pt modelId="{644F54C0-1C12-4D2E-8D68-67A53A13E72A}" type="pres">
      <dgm:prSet presAssocID="{2B4AE69D-A126-4EBF-BCF0-ED7E0331954C}" presName="nodeTx" presStyleLbl="node1" presStyleIdx="1" presStyleCnt="4">
        <dgm:presLayoutVars>
          <dgm:bulletEnabled val="1"/>
        </dgm:presLayoutVars>
      </dgm:prSet>
      <dgm:spPr/>
    </dgm:pt>
    <dgm:pt modelId="{5066E314-E28E-41AC-858A-0AE8153A1B53}" type="pres">
      <dgm:prSet presAssocID="{2B4AE69D-A126-4EBF-BCF0-ED7E0331954C}" presName="invisiNode" presStyleLbl="node1" presStyleIdx="1" presStyleCnt="4"/>
      <dgm:spPr/>
    </dgm:pt>
    <dgm:pt modelId="{C29C617E-F36C-4DDE-92F2-1B72527686BB}" type="pres">
      <dgm:prSet presAssocID="{2B4AE69D-A126-4EBF-BCF0-ED7E0331954C}" presName="imagNode" presStyleLbl="fgImgPlace1" presStyleIdx="1" presStyleCnt="4" custScaleX="151177" custScaleY="141684" custLinFactNeighborX="3599" custLinFactNeighborY="11334"/>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E6DB2143-52A5-48DF-BEAC-1FC3834C062E}" type="pres">
      <dgm:prSet presAssocID="{F02F1C9F-AD7D-4374-B3FF-CBF27DAAE983}" presName="sibTrans" presStyleLbl="sibTrans2D1" presStyleIdx="0" presStyleCnt="0"/>
      <dgm:spPr/>
    </dgm:pt>
    <dgm:pt modelId="{6725AAE6-D517-4B7D-A250-75363B961624}" type="pres">
      <dgm:prSet presAssocID="{5DFB436C-EDAA-4947-A86A-28596F3790A2}" presName="compNode" presStyleCnt="0"/>
      <dgm:spPr/>
    </dgm:pt>
    <dgm:pt modelId="{8B552C80-77AB-423D-9CE3-C32A0BA3297F}" type="pres">
      <dgm:prSet presAssocID="{5DFB436C-EDAA-4947-A86A-28596F3790A2}" presName="bkgdShape" presStyleLbl="node1" presStyleIdx="2" presStyleCnt="4"/>
      <dgm:spPr/>
    </dgm:pt>
    <dgm:pt modelId="{76D7AB88-0EAE-4916-8EC1-724D1F1D121F}" type="pres">
      <dgm:prSet presAssocID="{5DFB436C-EDAA-4947-A86A-28596F3790A2}" presName="nodeTx" presStyleLbl="node1" presStyleIdx="2" presStyleCnt="4">
        <dgm:presLayoutVars>
          <dgm:bulletEnabled val="1"/>
        </dgm:presLayoutVars>
      </dgm:prSet>
      <dgm:spPr/>
    </dgm:pt>
    <dgm:pt modelId="{60F81550-9401-4F1C-A580-A9D298C0362A}" type="pres">
      <dgm:prSet presAssocID="{5DFB436C-EDAA-4947-A86A-28596F3790A2}" presName="invisiNode" presStyleLbl="node1" presStyleIdx="2" presStyleCnt="4"/>
      <dgm:spPr/>
    </dgm:pt>
    <dgm:pt modelId="{B5BF0ED1-4CD2-4C2D-AC2A-2EA1AE7090A2}" type="pres">
      <dgm:prSet presAssocID="{5DFB436C-EDAA-4947-A86A-28596F3790A2}" presName="imagNode" presStyleLbl="fgImgPlace1" presStyleIdx="2" presStyleCnt="4" custScaleX="151177" custScaleY="141684" custLinFactNeighborX="1400" custLinFactNeighborY="7395"/>
      <dgm:spPr>
        <a:blipFill>
          <a:blip xmlns:r="http://schemas.openxmlformats.org/officeDocument/2006/relationships" r:embed="rId3">
            <a:extLst>
              <a:ext uri="{28A0092B-C50C-407E-A947-70E740481C1C}">
                <a14:useLocalDpi xmlns:a14="http://schemas.microsoft.com/office/drawing/2010/main" val="0"/>
              </a:ext>
            </a:extLst>
          </a:blip>
          <a:srcRect/>
          <a:stretch>
            <a:fillRect t="-26000" b="-26000"/>
          </a:stretch>
        </a:blipFill>
      </dgm:spPr>
    </dgm:pt>
    <dgm:pt modelId="{16AEFDA5-25ED-4A46-80A5-30D3093E49E7}" type="pres">
      <dgm:prSet presAssocID="{0A164F00-F874-4858-89EE-4D4F46EB050F}" presName="sibTrans" presStyleLbl="sibTrans2D1" presStyleIdx="0" presStyleCnt="0"/>
      <dgm:spPr/>
    </dgm:pt>
    <dgm:pt modelId="{AE295144-8D60-43E7-9BC1-7DB7169F92AF}" type="pres">
      <dgm:prSet presAssocID="{D4A179C4-3A59-40DC-9B67-8D30F39D995C}" presName="compNode" presStyleCnt="0"/>
      <dgm:spPr/>
    </dgm:pt>
    <dgm:pt modelId="{48E27322-2CEA-4BCA-9548-0FB931D24ECE}" type="pres">
      <dgm:prSet presAssocID="{D4A179C4-3A59-40DC-9B67-8D30F39D995C}" presName="bkgdShape" presStyleLbl="node1" presStyleIdx="3" presStyleCnt="4"/>
      <dgm:spPr/>
    </dgm:pt>
    <dgm:pt modelId="{BF301BDB-3F75-4F56-8C68-99743FCE429E}" type="pres">
      <dgm:prSet presAssocID="{D4A179C4-3A59-40DC-9B67-8D30F39D995C}" presName="nodeTx" presStyleLbl="node1" presStyleIdx="3" presStyleCnt="4">
        <dgm:presLayoutVars>
          <dgm:bulletEnabled val="1"/>
        </dgm:presLayoutVars>
      </dgm:prSet>
      <dgm:spPr/>
    </dgm:pt>
    <dgm:pt modelId="{00F5F8FF-8298-4164-A3EB-E556718AF0AB}" type="pres">
      <dgm:prSet presAssocID="{D4A179C4-3A59-40DC-9B67-8D30F39D995C}" presName="invisiNode" presStyleLbl="node1" presStyleIdx="3" presStyleCnt="4"/>
      <dgm:spPr/>
    </dgm:pt>
    <dgm:pt modelId="{04396D0C-9FE5-4C5E-B44E-4BF3BC066400}" type="pres">
      <dgm:prSet presAssocID="{D4A179C4-3A59-40DC-9B67-8D30F39D995C}" presName="imagNode" presStyleLbl="fgImgPlace1" presStyleIdx="3" presStyleCnt="4" custScaleX="151177" custScaleY="141684" custLinFactNeighborX="-1972" custLinFactNeighborY="7395"/>
      <dgm:spPr>
        <a:blipFill>
          <a:blip xmlns:r="http://schemas.openxmlformats.org/officeDocument/2006/relationships" r:embed="rId4">
            <a:extLst>
              <a:ext uri="{28A0092B-C50C-407E-A947-70E740481C1C}">
                <a14:useLocalDpi xmlns:a14="http://schemas.microsoft.com/office/drawing/2010/main" val="0"/>
              </a:ext>
            </a:extLst>
          </a:blip>
          <a:srcRect/>
          <a:stretch>
            <a:fillRect l="-58000" r="-58000"/>
          </a:stretch>
        </a:blipFill>
      </dgm:spPr>
    </dgm:pt>
  </dgm:ptLst>
  <dgm:cxnLst>
    <dgm:cxn modelId="{E345E005-16D8-4F52-81EF-6E43B2204B8B}" type="presOf" srcId="{9EF267C9-21D4-4650-BDF6-953D2CBCA5EF}" destId="{C9F479F6-FBBB-4A85-9CFB-B8D8319690FB}" srcOrd="0" destOrd="0" presId="urn:microsoft.com/office/officeart/2005/8/layout/hList7"/>
    <dgm:cxn modelId="{F428442C-F89F-427C-87B6-D83E8DBA6239}" type="presOf" srcId="{5DFB436C-EDAA-4947-A86A-28596F3790A2}" destId="{76D7AB88-0EAE-4916-8EC1-724D1F1D121F}" srcOrd="1" destOrd="0" presId="urn:microsoft.com/office/officeart/2005/8/layout/hList7"/>
    <dgm:cxn modelId="{C68E8B3C-8745-4584-AB49-EFBB7C5AA1B8}" type="presOf" srcId="{F02F1C9F-AD7D-4374-B3FF-CBF27DAAE983}" destId="{E6DB2143-52A5-48DF-BEAC-1FC3834C062E}" srcOrd="0" destOrd="0" presId="urn:microsoft.com/office/officeart/2005/8/layout/hList7"/>
    <dgm:cxn modelId="{AEB0BA40-F459-41F0-AA1D-2EC4FC9665B3}" type="presOf" srcId="{0A164F00-F874-4858-89EE-4D4F46EB050F}" destId="{16AEFDA5-25ED-4A46-80A5-30D3093E49E7}" srcOrd="0" destOrd="0" presId="urn:microsoft.com/office/officeart/2005/8/layout/hList7"/>
    <dgm:cxn modelId="{1F09FD5D-3582-4916-8C27-62D59E9ACA61}" type="presOf" srcId="{0B6A54BA-221B-443D-AB3A-4C89B34BCF98}" destId="{D7DEE8B5-3759-4E40-BC79-8CF015390DC8}" srcOrd="0" destOrd="0" presId="urn:microsoft.com/office/officeart/2005/8/layout/hList7"/>
    <dgm:cxn modelId="{4732F846-3E7D-4272-A9AB-7F3B3797ABAB}" type="presOf" srcId="{5DFB436C-EDAA-4947-A86A-28596F3790A2}" destId="{8B552C80-77AB-423D-9CE3-C32A0BA3297F}" srcOrd="0" destOrd="0" presId="urn:microsoft.com/office/officeart/2005/8/layout/hList7"/>
    <dgm:cxn modelId="{4D932D47-848B-4CC9-B212-D9BDBCB26486}" type="presOf" srcId="{D4A179C4-3A59-40DC-9B67-8D30F39D995C}" destId="{48E27322-2CEA-4BCA-9548-0FB931D24ECE}" srcOrd="0" destOrd="0" presId="urn:microsoft.com/office/officeart/2005/8/layout/hList7"/>
    <dgm:cxn modelId="{E4B8FB47-EA53-49F4-BB5D-1021BB33AA3E}" type="presOf" srcId="{D4A179C4-3A59-40DC-9B67-8D30F39D995C}" destId="{BF301BDB-3F75-4F56-8C68-99743FCE429E}" srcOrd="1" destOrd="0" presId="urn:microsoft.com/office/officeart/2005/8/layout/hList7"/>
    <dgm:cxn modelId="{5A5DDC6E-F9E3-4993-ADFA-A593304CE81C}" srcId="{0B6A54BA-221B-443D-AB3A-4C89B34BCF98}" destId="{2B4AE69D-A126-4EBF-BCF0-ED7E0331954C}" srcOrd="1" destOrd="0" parTransId="{529C7B88-0B54-4B21-B765-C28C87F4E82D}" sibTransId="{F02F1C9F-AD7D-4374-B3FF-CBF27DAAE983}"/>
    <dgm:cxn modelId="{55638982-EDD7-4F99-863A-FA81063BA363}" type="presOf" srcId="{2B4AE69D-A126-4EBF-BCF0-ED7E0331954C}" destId="{644F54C0-1C12-4D2E-8D68-67A53A13E72A}" srcOrd="1" destOrd="0" presId="urn:microsoft.com/office/officeart/2005/8/layout/hList7"/>
    <dgm:cxn modelId="{FBF7D1A5-A986-4B83-9BE3-7A0762403E23}" type="presOf" srcId="{2B4AE69D-A126-4EBF-BCF0-ED7E0331954C}" destId="{06969A0E-B5E3-4C78-9437-A3865622623C}" srcOrd="0" destOrd="0" presId="urn:microsoft.com/office/officeart/2005/8/layout/hList7"/>
    <dgm:cxn modelId="{FC5472B8-0CD2-46AF-BA3D-0707AC3EDD6E}" srcId="{0B6A54BA-221B-443D-AB3A-4C89B34BCF98}" destId="{D4A179C4-3A59-40DC-9B67-8D30F39D995C}" srcOrd="3" destOrd="0" parTransId="{672D356D-144D-47C5-B61E-C32D64A2B27D}" sibTransId="{250CD16C-6D72-479C-BFA2-8D26C9A961C7}"/>
    <dgm:cxn modelId="{AD874CB9-44AE-43E9-9942-E8F057133310}" srcId="{0B6A54BA-221B-443D-AB3A-4C89B34BCF98}" destId="{ACABED1F-8A30-47BF-BF40-60AC67CA4B4A}" srcOrd="0" destOrd="0" parTransId="{CDF74D99-4028-4C4C-B524-4108B5C79489}" sibTransId="{9EF267C9-21D4-4650-BDF6-953D2CBCA5EF}"/>
    <dgm:cxn modelId="{9E4A36C9-8020-4B0C-87CE-0DAEF1E8A3C7}" type="presOf" srcId="{ACABED1F-8A30-47BF-BF40-60AC67CA4B4A}" destId="{C5BA5FD4-9366-4BBF-A2DF-3C022C87C85B}" srcOrd="1" destOrd="0" presId="urn:microsoft.com/office/officeart/2005/8/layout/hList7"/>
    <dgm:cxn modelId="{9BD0D1CE-CA4C-4421-9A4F-AA17ED02C171}" type="presOf" srcId="{ACABED1F-8A30-47BF-BF40-60AC67CA4B4A}" destId="{D86887B9-55F7-4111-8E03-120526C98A6F}" srcOrd="0" destOrd="0" presId="urn:microsoft.com/office/officeart/2005/8/layout/hList7"/>
    <dgm:cxn modelId="{7F6704F5-7CA9-4500-AAED-3C49F28328F1}" srcId="{0B6A54BA-221B-443D-AB3A-4C89B34BCF98}" destId="{5DFB436C-EDAA-4947-A86A-28596F3790A2}" srcOrd="2" destOrd="0" parTransId="{2E29B0CD-A3BB-46C0-8DAE-C6F8241EDD6E}" sibTransId="{0A164F00-F874-4858-89EE-4D4F46EB050F}"/>
    <dgm:cxn modelId="{FA69E904-2E86-476B-A791-CB2FD41D6B89}" type="presParOf" srcId="{D7DEE8B5-3759-4E40-BC79-8CF015390DC8}" destId="{A3E7BCAC-7B1A-472B-906D-A4BFC1DE5016}" srcOrd="0" destOrd="0" presId="urn:microsoft.com/office/officeart/2005/8/layout/hList7"/>
    <dgm:cxn modelId="{304F89D1-E90F-485C-AE18-D3509A515D99}" type="presParOf" srcId="{D7DEE8B5-3759-4E40-BC79-8CF015390DC8}" destId="{203A73A8-B68E-479D-991F-82688F9BE431}" srcOrd="1" destOrd="0" presId="urn:microsoft.com/office/officeart/2005/8/layout/hList7"/>
    <dgm:cxn modelId="{5E8C58A2-7D9B-4A38-B597-9D91915B4B61}" type="presParOf" srcId="{203A73A8-B68E-479D-991F-82688F9BE431}" destId="{ECC4FBB5-4A13-4B8F-BF89-97FE2DACF7A5}" srcOrd="0" destOrd="0" presId="urn:microsoft.com/office/officeart/2005/8/layout/hList7"/>
    <dgm:cxn modelId="{0750C6AB-9E1A-4319-98B7-61F45B9918F6}" type="presParOf" srcId="{ECC4FBB5-4A13-4B8F-BF89-97FE2DACF7A5}" destId="{D86887B9-55F7-4111-8E03-120526C98A6F}" srcOrd="0" destOrd="0" presId="urn:microsoft.com/office/officeart/2005/8/layout/hList7"/>
    <dgm:cxn modelId="{B833B166-3E18-4D17-8CEC-6587DEEE371D}" type="presParOf" srcId="{ECC4FBB5-4A13-4B8F-BF89-97FE2DACF7A5}" destId="{C5BA5FD4-9366-4BBF-A2DF-3C022C87C85B}" srcOrd="1" destOrd="0" presId="urn:microsoft.com/office/officeart/2005/8/layout/hList7"/>
    <dgm:cxn modelId="{5EE3F565-C9BF-44C8-9C8A-B9B67FC857D4}" type="presParOf" srcId="{ECC4FBB5-4A13-4B8F-BF89-97FE2DACF7A5}" destId="{EFA13CDF-96C1-403D-8681-881F3F74173A}" srcOrd="2" destOrd="0" presId="urn:microsoft.com/office/officeart/2005/8/layout/hList7"/>
    <dgm:cxn modelId="{697BC9E7-45C4-4D83-BB5B-078280E8D2E5}" type="presParOf" srcId="{ECC4FBB5-4A13-4B8F-BF89-97FE2DACF7A5}" destId="{4D2767B1-B52B-4068-9DB3-48F3DD2D8192}" srcOrd="3" destOrd="0" presId="urn:microsoft.com/office/officeart/2005/8/layout/hList7"/>
    <dgm:cxn modelId="{304D3272-76F5-4E63-ABEF-415CE8B4909A}" type="presParOf" srcId="{203A73A8-B68E-479D-991F-82688F9BE431}" destId="{C9F479F6-FBBB-4A85-9CFB-B8D8319690FB}" srcOrd="1" destOrd="0" presId="urn:microsoft.com/office/officeart/2005/8/layout/hList7"/>
    <dgm:cxn modelId="{D208EA1E-DBC5-455E-A655-8550DF4FD845}" type="presParOf" srcId="{203A73A8-B68E-479D-991F-82688F9BE431}" destId="{10EE0BFB-F5CD-4D12-B1E3-512B46E96FEB}" srcOrd="2" destOrd="0" presId="urn:microsoft.com/office/officeart/2005/8/layout/hList7"/>
    <dgm:cxn modelId="{BB3BD89F-6C02-458A-89AB-F6F505830ADA}" type="presParOf" srcId="{10EE0BFB-F5CD-4D12-B1E3-512B46E96FEB}" destId="{06969A0E-B5E3-4C78-9437-A3865622623C}" srcOrd="0" destOrd="0" presId="urn:microsoft.com/office/officeart/2005/8/layout/hList7"/>
    <dgm:cxn modelId="{A41C2B8B-6858-411A-BA42-66CFA365A7C5}" type="presParOf" srcId="{10EE0BFB-F5CD-4D12-B1E3-512B46E96FEB}" destId="{644F54C0-1C12-4D2E-8D68-67A53A13E72A}" srcOrd="1" destOrd="0" presId="urn:microsoft.com/office/officeart/2005/8/layout/hList7"/>
    <dgm:cxn modelId="{D99AAC62-A5B3-4FCC-A977-07D94D2E46D7}" type="presParOf" srcId="{10EE0BFB-F5CD-4D12-B1E3-512B46E96FEB}" destId="{5066E314-E28E-41AC-858A-0AE8153A1B53}" srcOrd="2" destOrd="0" presId="urn:microsoft.com/office/officeart/2005/8/layout/hList7"/>
    <dgm:cxn modelId="{86BA8ECE-4634-48FE-8522-394992E1CE89}" type="presParOf" srcId="{10EE0BFB-F5CD-4D12-B1E3-512B46E96FEB}" destId="{C29C617E-F36C-4DDE-92F2-1B72527686BB}" srcOrd="3" destOrd="0" presId="urn:microsoft.com/office/officeart/2005/8/layout/hList7"/>
    <dgm:cxn modelId="{76489613-AC4E-424D-8EB4-549F945991A4}" type="presParOf" srcId="{203A73A8-B68E-479D-991F-82688F9BE431}" destId="{E6DB2143-52A5-48DF-BEAC-1FC3834C062E}" srcOrd="3" destOrd="0" presId="urn:microsoft.com/office/officeart/2005/8/layout/hList7"/>
    <dgm:cxn modelId="{E5D28717-B5D0-4EA4-A6C5-6585C13DB5BE}" type="presParOf" srcId="{203A73A8-B68E-479D-991F-82688F9BE431}" destId="{6725AAE6-D517-4B7D-A250-75363B961624}" srcOrd="4" destOrd="0" presId="urn:microsoft.com/office/officeart/2005/8/layout/hList7"/>
    <dgm:cxn modelId="{43D40E49-67E8-445F-B092-A74831FC0111}" type="presParOf" srcId="{6725AAE6-D517-4B7D-A250-75363B961624}" destId="{8B552C80-77AB-423D-9CE3-C32A0BA3297F}" srcOrd="0" destOrd="0" presId="urn:microsoft.com/office/officeart/2005/8/layout/hList7"/>
    <dgm:cxn modelId="{034E6D51-6A49-420D-B15D-BEE67F9423B7}" type="presParOf" srcId="{6725AAE6-D517-4B7D-A250-75363B961624}" destId="{76D7AB88-0EAE-4916-8EC1-724D1F1D121F}" srcOrd="1" destOrd="0" presId="urn:microsoft.com/office/officeart/2005/8/layout/hList7"/>
    <dgm:cxn modelId="{8B592EFF-E774-4E49-9264-8D4ECF5BE509}" type="presParOf" srcId="{6725AAE6-D517-4B7D-A250-75363B961624}" destId="{60F81550-9401-4F1C-A580-A9D298C0362A}" srcOrd="2" destOrd="0" presId="urn:microsoft.com/office/officeart/2005/8/layout/hList7"/>
    <dgm:cxn modelId="{EA7D38C2-0ED4-4098-B172-2C1F5571A6CC}" type="presParOf" srcId="{6725AAE6-D517-4B7D-A250-75363B961624}" destId="{B5BF0ED1-4CD2-4C2D-AC2A-2EA1AE7090A2}" srcOrd="3" destOrd="0" presId="urn:microsoft.com/office/officeart/2005/8/layout/hList7"/>
    <dgm:cxn modelId="{E336DD11-C310-43DA-B3F3-FC318D9F2458}" type="presParOf" srcId="{203A73A8-B68E-479D-991F-82688F9BE431}" destId="{16AEFDA5-25ED-4A46-80A5-30D3093E49E7}" srcOrd="5" destOrd="0" presId="urn:microsoft.com/office/officeart/2005/8/layout/hList7"/>
    <dgm:cxn modelId="{75136C2A-E81F-492D-9B1D-1BBABD720112}" type="presParOf" srcId="{203A73A8-B68E-479D-991F-82688F9BE431}" destId="{AE295144-8D60-43E7-9BC1-7DB7169F92AF}" srcOrd="6" destOrd="0" presId="urn:microsoft.com/office/officeart/2005/8/layout/hList7"/>
    <dgm:cxn modelId="{8187AAD5-E367-4F14-BF90-9BA063B259CD}" type="presParOf" srcId="{AE295144-8D60-43E7-9BC1-7DB7169F92AF}" destId="{48E27322-2CEA-4BCA-9548-0FB931D24ECE}" srcOrd="0" destOrd="0" presId="urn:microsoft.com/office/officeart/2005/8/layout/hList7"/>
    <dgm:cxn modelId="{54DDC3D9-D464-48CE-B7AE-945E9B45A066}" type="presParOf" srcId="{AE295144-8D60-43E7-9BC1-7DB7169F92AF}" destId="{BF301BDB-3F75-4F56-8C68-99743FCE429E}" srcOrd="1" destOrd="0" presId="urn:microsoft.com/office/officeart/2005/8/layout/hList7"/>
    <dgm:cxn modelId="{0CE2161C-E129-4E7D-8219-9D85F6C273DA}" type="presParOf" srcId="{AE295144-8D60-43E7-9BC1-7DB7169F92AF}" destId="{00F5F8FF-8298-4164-A3EB-E556718AF0AB}" srcOrd="2" destOrd="0" presId="urn:microsoft.com/office/officeart/2005/8/layout/hList7"/>
    <dgm:cxn modelId="{61F4B016-615B-4F85-A34C-1A82AACB3879}" type="presParOf" srcId="{AE295144-8D60-43E7-9BC1-7DB7169F92AF}" destId="{04396D0C-9FE5-4C5E-B44E-4BF3BC06640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883EE0-06CA-4D4C-96D3-B7FD73A6B2C8}" type="doc">
      <dgm:prSet loTypeId="urn:microsoft.com/office/officeart/2005/8/layout/vList3" loCatId="list" qsTypeId="urn:microsoft.com/office/officeart/2005/8/quickstyle/simple1" qsCatId="simple" csTypeId="urn:microsoft.com/office/officeart/2005/8/colors/accent1_2" csCatId="accent1" phldr="1"/>
      <dgm:spPr/>
    </dgm:pt>
    <dgm:pt modelId="{5838DFAD-6A06-4FAC-BC5A-A22C04522E0B}">
      <dgm:prSet phldrT="[Texto]" custT="1"/>
      <dgm:spPr>
        <a:solidFill>
          <a:srgbClr val="75BD88"/>
        </a:solidFill>
      </dgm:spPr>
      <dgm:t>
        <a:bodyPr/>
        <a:lstStyle/>
        <a:p>
          <a:pPr algn="just"/>
          <a:r>
            <a:rPr lang="es-EC" sz="1400" dirty="0">
              <a:solidFill>
                <a:schemeClr val="tx2"/>
              </a:solidFill>
            </a:rPr>
            <a:t>Aplicable en terrenos afectados por incendios forestales.</a:t>
          </a:r>
        </a:p>
        <a:p>
          <a:pPr algn="just"/>
          <a:r>
            <a:rPr lang="es-EC" sz="1400" dirty="0">
              <a:solidFill>
                <a:schemeClr val="tx2"/>
              </a:solidFill>
            </a:rPr>
            <a:t>Ayuda a la filtración de agua en el terreno, no se sugiere para suelos con baja permeabilidad.</a:t>
          </a:r>
        </a:p>
        <a:p>
          <a:pPr algn="just"/>
          <a:r>
            <a:rPr lang="es-EC" sz="1400" dirty="0">
              <a:solidFill>
                <a:schemeClr val="tx2"/>
              </a:solidFill>
            </a:rPr>
            <a:t>Económica y ambientalmente viable, sus materiales de construcción pueden ser de la zona.</a:t>
          </a:r>
          <a:endParaRPr lang="es-ES" sz="1400" dirty="0">
            <a:solidFill>
              <a:schemeClr val="tx2"/>
            </a:solidFill>
          </a:endParaRPr>
        </a:p>
      </dgm:t>
    </dgm:pt>
    <dgm:pt modelId="{3E01A04E-E081-4F79-AB71-FD976890307D}" type="parTrans" cxnId="{C08D79D5-BFC3-488B-A598-D8032978C595}">
      <dgm:prSet/>
      <dgm:spPr/>
      <dgm:t>
        <a:bodyPr/>
        <a:lstStyle/>
        <a:p>
          <a:endParaRPr lang="es-ES"/>
        </a:p>
      </dgm:t>
    </dgm:pt>
    <dgm:pt modelId="{B39F5E28-5B11-4206-840F-16198E5EBB6C}" type="sibTrans" cxnId="{C08D79D5-BFC3-488B-A598-D8032978C595}">
      <dgm:prSet/>
      <dgm:spPr/>
      <dgm:t>
        <a:bodyPr/>
        <a:lstStyle/>
        <a:p>
          <a:endParaRPr lang="es-ES"/>
        </a:p>
      </dgm:t>
    </dgm:pt>
    <dgm:pt modelId="{1A5E11B7-D385-493E-881D-A3A85198ECB3}">
      <dgm:prSet phldrT="[Texto]" custT="1"/>
      <dgm:spPr>
        <a:solidFill>
          <a:srgbClr val="75BD88"/>
        </a:solidFill>
      </dgm:spPr>
      <dgm:t>
        <a:bodyPr/>
        <a:lstStyle/>
        <a:p>
          <a:pPr algn="just">
            <a:buFont typeface="Symbol" panose="05050102010706020507" pitchFamily="18" charset="2"/>
            <a:buChar char=""/>
          </a:pPr>
          <a:r>
            <a:rPr lang="es-EC" sz="1400" dirty="0">
              <a:solidFill>
                <a:schemeClr val="tx2"/>
              </a:solidFill>
            </a:rPr>
            <a:t>  Aplicable en terrenos afectados por incendios forestales.</a:t>
          </a:r>
        </a:p>
        <a:p>
          <a:pPr algn="just"/>
          <a:r>
            <a:rPr lang="es-ES" sz="1400" dirty="0">
              <a:solidFill>
                <a:schemeClr val="tx2"/>
              </a:solidFill>
            </a:rPr>
            <a:t>  Ayuda a la disminuir la velocidad de la erosión reduciendo la velocidad del agua.</a:t>
          </a:r>
          <a:endParaRPr lang="es-EC" sz="1400" dirty="0">
            <a:solidFill>
              <a:schemeClr val="tx2"/>
            </a:solidFill>
          </a:endParaRPr>
        </a:p>
        <a:p>
          <a:pPr algn="just"/>
          <a:r>
            <a:rPr lang="es-EC" sz="1400" dirty="0">
              <a:solidFill>
                <a:schemeClr val="tx2"/>
              </a:solidFill>
            </a:rPr>
            <a:t>  Económica y ambientalmente viable, sus materiales de construcción pueden ser de la zona</a:t>
          </a:r>
          <a:r>
            <a:rPr lang="es-EC" sz="1400" dirty="0"/>
            <a:t>.</a:t>
          </a:r>
          <a:endParaRPr lang="es-ES" sz="1400" dirty="0"/>
        </a:p>
      </dgm:t>
    </dgm:pt>
    <dgm:pt modelId="{FE91622A-59F4-4435-ACBB-9A5619D8F063}" type="parTrans" cxnId="{524B48FD-0F2E-4734-A1C1-B479EDD5A143}">
      <dgm:prSet/>
      <dgm:spPr/>
      <dgm:t>
        <a:bodyPr/>
        <a:lstStyle/>
        <a:p>
          <a:endParaRPr lang="es-ES"/>
        </a:p>
      </dgm:t>
    </dgm:pt>
    <dgm:pt modelId="{A14B2070-DA16-4A0E-B511-312F3A66F42B}" type="sibTrans" cxnId="{524B48FD-0F2E-4734-A1C1-B479EDD5A143}">
      <dgm:prSet/>
      <dgm:spPr/>
      <dgm:t>
        <a:bodyPr/>
        <a:lstStyle/>
        <a:p>
          <a:endParaRPr lang="es-ES"/>
        </a:p>
      </dgm:t>
    </dgm:pt>
    <dgm:pt modelId="{690589B1-4BAD-4D2F-AA30-64F87741F9BF}">
      <dgm:prSet phldrT="[Texto]" custT="1"/>
      <dgm:spPr>
        <a:solidFill>
          <a:srgbClr val="75BD88"/>
        </a:solidFill>
      </dgm:spPr>
      <dgm:t>
        <a:bodyPr/>
        <a:lstStyle/>
        <a:p>
          <a:pPr algn="just">
            <a:buFont typeface="Symbol" panose="05050102010706020507" pitchFamily="18" charset="2"/>
            <a:buChar char=""/>
          </a:pPr>
          <a:r>
            <a:rPr lang="es-ES" sz="1400" dirty="0">
              <a:solidFill>
                <a:schemeClr val="tx2"/>
              </a:solidFill>
            </a:rPr>
            <a:t>Son altamente efectivos para suelos con alto nivel de cohesión entre sus partículas debido a que tienen que soportar a la estructura.</a:t>
          </a:r>
        </a:p>
        <a:p>
          <a:pPr algn="just">
            <a:buFont typeface="Symbol" panose="05050102010706020507" pitchFamily="18" charset="2"/>
            <a:buChar char=""/>
          </a:pPr>
          <a:r>
            <a:rPr lang="es-ES" sz="1400" dirty="0">
              <a:solidFill>
                <a:schemeClr val="tx2"/>
              </a:solidFill>
            </a:rPr>
            <a:t>Se los utilizan en terrenos con altas pendientes para frenar las velocidades críticas del agua y así evitar erosiones hídricas.</a:t>
          </a:r>
        </a:p>
        <a:p>
          <a:pPr algn="just">
            <a:buFont typeface="Symbol" panose="05050102010706020507" pitchFamily="18" charset="2"/>
            <a:buChar char=""/>
          </a:pPr>
          <a:r>
            <a:rPr lang="es-ES" sz="1400" dirty="0">
              <a:solidFill>
                <a:schemeClr val="tx2"/>
              </a:solidFill>
            </a:rPr>
            <a:t>Son viables económicamente y ambientalmente ya que sus materiales constructivos pueden tomarse de la zona o si se requiere materiales de mayor resistencia sus costos no son elevados.</a:t>
          </a:r>
        </a:p>
      </dgm:t>
    </dgm:pt>
    <dgm:pt modelId="{1EF45D57-49B1-4DFD-95A5-7A2B6E59368C}" type="parTrans" cxnId="{7D2E8D5D-A6D0-4FD8-B17C-EA3EC6E36CC2}">
      <dgm:prSet/>
      <dgm:spPr/>
      <dgm:t>
        <a:bodyPr/>
        <a:lstStyle/>
        <a:p>
          <a:endParaRPr lang="es-ES"/>
        </a:p>
      </dgm:t>
    </dgm:pt>
    <dgm:pt modelId="{12C40998-CAB9-431D-8AB9-C1E38A456574}" type="sibTrans" cxnId="{7D2E8D5D-A6D0-4FD8-B17C-EA3EC6E36CC2}">
      <dgm:prSet/>
      <dgm:spPr/>
      <dgm:t>
        <a:bodyPr/>
        <a:lstStyle/>
        <a:p>
          <a:endParaRPr lang="es-ES"/>
        </a:p>
      </dgm:t>
    </dgm:pt>
    <dgm:pt modelId="{6AA076B5-081C-42E9-B20F-DD02E0DC6920}" type="pres">
      <dgm:prSet presAssocID="{6F883EE0-06CA-4D4C-96D3-B7FD73A6B2C8}" presName="linearFlow" presStyleCnt="0">
        <dgm:presLayoutVars>
          <dgm:dir/>
          <dgm:resizeHandles val="exact"/>
        </dgm:presLayoutVars>
      </dgm:prSet>
      <dgm:spPr/>
    </dgm:pt>
    <dgm:pt modelId="{C0CD5F80-B5FE-47AD-BB70-6E46BCF7983E}" type="pres">
      <dgm:prSet presAssocID="{5838DFAD-6A06-4FAC-BC5A-A22C04522E0B}" presName="composite" presStyleCnt="0"/>
      <dgm:spPr/>
    </dgm:pt>
    <dgm:pt modelId="{0F4D71D3-4109-453F-A2CF-D7B4300FCAD3}" type="pres">
      <dgm:prSet presAssocID="{5838DFAD-6A06-4FAC-BC5A-A22C04522E0B}" presName="imgShp" presStyleLbl="fgImgPlace1" presStyleIdx="0" presStyleCnt="3" custScaleX="121000" custScaleY="121000"/>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51A3B064-C1D4-47A1-8551-9719CD318188}" type="pres">
      <dgm:prSet presAssocID="{5838DFAD-6A06-4FAC-BC5A-A22C04522E0B}" presName="txShp" presStyleLbl="node1" presStyleIdx="0" presStyleCnt="3" custScaleX="97339" custScaleY="107498">
        <dgm:presLayoutVars>
          <dgm:bulletEnabled val="1"/>
        </dgm:presLayoutVars>
      </dgm:prSet>
      <dgm:spPr/>
    </dgm:pt>
    <dgm:pt modelId="{1ADBDB2D-053B-4667-808A-F4A146927571}" type="pres">
      <dgm:prSet presAssocID="{B39F5E28-5B11-4206-840F-16198E5EBB6C}" presName="spacing" presStyleCnt="0"/>
      <dgm:spPr/>
    </dgm:pt>
    <dgm:pt modelId="{C9FDAF62-AF29-40F0-A86A-2B2E02318AE6}" type="pres">
      <dgm:prSet presAssocID="{1A5E11B7-D385-493E-881D-A3A85198ECB3}" presName="composite" presStyleCnt="0"/>
      <dgm:spPr/>
    </dgm:pt>
    <dgm:pt modelId="{8B2714EE-F5D4-4994-99B3-E1EEEADFFBA7}" type="pres">
      <dgm:prSet presAssocID="{1A5E11B7-D385-493E-881D-A3A85198ECB3}" presName="imgShp" presStyleLbl="fgImgPlace1" presStyleIdx="1" presStyleCnt="3" custScaleX="121000" custScaleY="121000"/>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ACA034C7-EABF-4D7B-B805-483B8F11F409}" type="pres">
      <dgm:prSet presAssocID="{1A5E11B7-D385-493E-881D-A3A85198ECB3}" presName="txShp" presStyleLbl="node1" presStyleIdx="1" presStyleCnt="3" custScaleY="107498">
        <dgm:presLayoutVars>
          <dgm:bulletEnabled val="1"/>
        </dgm:presLayoutVars>
      </dgm:prSet>
      <dgm:spPr/>
    </dgm:pt>
    <dgm:pt modelId="{832856E0-803D-424D-BDEB-D31C39D2BAE3}" type="pres">
      <dgm:prSet presAssocID="{A14B2070-DA16-4A0E-B511-312F3A66F42B}" presName="spacing" presStyleCnt="0"/>
      <dgm:spPr/>
    </dgm:pt>
    <dgm:pt modelId="{6BCD8DA3-B53D-47AC-BD88-930E47716D95}" type="pres">
      <dgm:prSet presAssocID="{690589B1-4BAD-4D2F-AA30-64F87741F9BF}" presName="composite" presStyleCnt="0"/>
      <dgm:spPr/>
    </dgm:pt>
    <dgm:pt modelId="{34CF6036-C470-4262-A72A-6F43C8484342}" type="pres">
      <dgm:prSet presAssocID="{690589B1-4BAD-4D2F-AA30-64F87741F9BF}" presName="imgShp" presStyleLbl="fgImgPlace1" presStyleIdx="2" presStyleCnt="3" custScaleX="121000" custScaleY="121000"/>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2A5C09FA-B04B-468E-BC00-1D672EE02695}" type="pres">
      <dgm:prSet presAssocID="{690589B1-4BAD-4D2F-AA30-64F87741F9BF}" presName="txShp" presStyleLbl="node1" presStyleIdx="2" presStyleCnt="3" custScaleY="147388">
        <dgm:presLayoutVars>
          <dgm:bulletEnabled val="1"/>
        </dgm:presLayoutVars>
      </dgm:prSet>
      <dgm:spPr/>
    </dgm:pt>
  </dgm:ptLst>
  <dgm:cxnLst>
    <dgm:cxn modelId="{A6A9BB39-2B4B-4E1E-ACCB-CDA1B29B6741}" type="presOf" srcId="{6F883EE0-06CA-4D4C-96D3-B7FD73A6B2C8}" destId="{6AA076B5-081C-42E9-B20F-DD02E0DC6920}" srcOrd="0" destOrd="0" presId="urn:microsoft.com/office/officeart/2005/8/layout/vList3"/>
    <dgm:cxn modelId="{7D2E8D5D-A6D0-4FD8-B17C-EA3EC6E36CC2}" srcId="{6F883EE0-06CA-4D4C-96D3-B7FD73A6B2C8}" destId="{690589B1-4BAD-4D2F-AA30-64F87741F9BF}" srcOrd="2" destOrd="0" parTransId="{1EF45D57-49B1-4DFD-95A5-7A2B6E59368C}" sibTransId="{12C40998-CAB9-431D-8AB9-C1E38A456574}"/>
    <dgm:cxn modelId="{6D684071-7AD6-4AF9-9881-CF6792647BA5}" type="presOf" srcId="{5838DFAD-6A06-4FAC-BC5A-A22C04522E0B}" destId="{51A3B064-C1D4-47A1-8551-9719CD318188}" srcOrd="0" destOrd="0" presId="urn:microsoft.com/office/officeart/2005/8/layout/vList3"/>
    <dgm:cxn modelId="{23F99952-598C-425B-9375-224069B3C909}" type="presOf" srcId="{1A5E11B7-D385-493E-881D-A3A85198ECB3}" destId="{ACA034C7-EABF-4D7B-B805-483B8F11F409}" srcOrd="0" destOrd="0" presId="urn:microsoft.com/office/officeart/2005/8/layout/vList3"/>
    <dgm:cxn modelId="{C08D79D5-BFC3-488B-A598-D8032978C595}" srcId="{6F883EE0-06CA-4D4C-96D3-B7FD73A6B2C8}" destId="{5838DFAD-6A06-4FAC-BC5A-A22C04522E0B}" srcOrd="0" destOrd="0" parTransId="{3E01A04E-E081-4F79-AB71-FD976890307D}" sibTransId="{B39F5E28-5B11-4206-840F-16198E5EBB6C}"/>
    <dgm:cxn modelId="{8F09A7DD-F6EA-4FC8-8930-F155526EA4FE}" type="presOf" srcId="{690589B1-4BAD-4D2F-AA30-64F87741F9BF}" destId="{2A5C09FA-B04B-468E-BC00-1D672EE02695}" srcOrd="0" destOrd="0" presId="urn:microsoft.com/office/officeart/2005/8/layout/vList3"/>
    <dgm:cxn modelId="{524B48FD-0F2E-4734-A1C1-B479EDD5A143}" srcId="{6F883EE0-06CA-4D4C-96D3-B7FD73A6B2C8}" destId="{1A5E11B7-D385-493E-881D-A3A85198ECB3}" srcOrd="1" destOrd="0" parTransId="{FE91622A-59F4-4435-ACBB-9A5619D8F063}" sibTransId="{A14B2070-DA16-4A0E-B511-312F3A66F42B}"/>
    <dgm:cxn modelId="{CDE3B8C9-C8F9-4913-8CC8-C6D36CAA7BE7}" type="presParOf" srcId="{6AA076B5-081C-42E9-B20F-DD02E0DC6920}" destId="{C0CD5F80-B5FE-47AD-BB70-6E46BCF7983E}" srcOrd="0" destOrd="0" presId="urn:microsoft.com/office/officeart/2005/8/layout/vList3"/>
    <dgm:cxn modelId="{3BD4EBBF-F377-4EC6-BD7A-E0787CE527FC}" type="presParOf" srcId="{C0CD5F80-B5FE-47AD-BB70-6E46BCF7983E}" destId="{0F4D71D3-4109-453F-A2CF-D7B4300FCAD3}" srcOrd="0" destOrd="0" presId="urn:microsoft.com/office/officeart/2005/8/layout/vList3"/>
    <dgm:cxn modelId="{3E0C9250-31E8-47A7-BF6F-376EE30A894A}" type="presParOf" srcId="{C0CD5F80-B5FE-47AD-BB70-6E46BCF7983E}" destId="{51A3B064-C1D4-47A1-8551-9719CD318188}" srcOrd="1" destOrd="0" presId="urn:microsoft.com/office/officeart/2005/8/layout/vList3"/>
    <dgm:cxn modelId="{3ECB059F-FBF2-42D6-8815-5781495A4133}" type="presParOf" srcId="{6AA076B5-081C-42E9-B20F-DD02E0DC6920}" destId="{1ADBDB2D-053B-4667-808A-F4A146927571}" srcOrd="1" destOrd="0" presId="urn:microsoft.com/office/officeart/2005/8/layout/vList3"/>
    <dgm:cxn modelId="{F127954C-6D99-4D6D-9E33-5CD5F058667E}" type="presParOf" srcId="{6AA076B5-081C-42E9-B20F-DD02E0DC6920}" destId="{C9FDAF62-AF29-40F0-A86A-2B2E02318AE6}" srcOrd="2" destOrd="0" presId="urn:microsoft.com/office/officeart/2005/8/layout/vList3"/>
    <dgm:cxn modelId="{045B135C-E555-4E55-8E09-5D3160196686}" type="presParOf" srcId="{C9FDAF62-AF29-40F0-A86A-2B2E02318AE6}" destId="{8B2714EE-F5D4-4994-99B3-E1EEEADFFBA7}" srcOrd="0" destOrd="0" presId="urn:microsoft.com/office/officeart/2005/8/layout/vList3"/>
    <dgm:cxn modelId="{F2357A2F-C49A-4CCE-A331-1D1A9AA0C845}" type="presParOf" srcId="{C9FDAF62-AF29-40F0-A86A-2B2E02318AE6}" destId="{ACA034C7-EABF-4D7B-B805-483B8F11F409}" srcOrd="1" destOrd="0" presId="urn:microsoft.com/office/officeart/2005/8/layout/vList3"/>
    <dgm:cxn modelId="{08F31924-6B35-4F99-B948-8A3A5EC73AC3}" type="presParOf" srcId="{6AA076B5-081C-42E9-B20F-DD02E0DC6920}" destId="{832856E0-803D-424D-BDEB-D31C39D2BAE3}" srcOrd="3" destOrd="0" presId="urn:microsoft.com/office/officeart/2005/8/layout/vList3"/>
    <dgm:cxn modelId="{EE36F532-D182-4CCE-8BC1-AC9C8E613CB0}" type="presParOf" srcId="{6AA076B5-081C-42E9-B20F-DD02E0DC6920}" destId="{6BCD8DA3-B53D-47AC-BD88-930E47716D95}" srcOrd="4" destOrd="0" presId="urn:microsoft.com/office/officeart/2005/8/layout/vList3"/>
    <dgm:cxn modelId="{2B20E766-E30E-4A93-816F-DC2EBDBD6104}" type="presParOf" srcId="{6BCD8DA3-B53D-47AC-BD88-930E47716D95}" destId="{34CF6036-C470-4262-A72A-6F43C8484342}" srcOrd="0" destOrd="0" presId="urn:microsoft.com/office/officeart/2005/8/layout/vList3"/>
    <dgm:cxn modelId="{1B4F08B1-DA69-4BF4-8D3D-D9DA85C71B38}" type="presParOf" srcId="{6BCD8DA3-B53D-47AC-BD88-930E47716D95}" destId="{2A5C09FA-B04B-468E-BC00-1D672EE0269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67B72D-995F-44F3-B671-DC9692ADAF8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S"/>
        </a:p>
      </dgm:t>
    </dgm:pt>
    <dgm:pt modelId="{1A265997-90FF-406B-B171-CAC553A7B196}">
      <dgm:prSet phldrT="[Texto]" custT="1"/>
      <dgm:spPr/>
      <dgm:t>
        <a:bodyPr/>
        <a:lstStyle/>
        <a:p>
          <a:pPr algn="just"/>
          <a:r>
            <a:rPr lang="es-ES" sz="1100" dirty="0"/>
            <a:t>Entrevista por parte de Marcelo Aizaga y Eliana Estrella, la cual fue transmitida por “Minga por la Pachamama”, (12 de agosto de 2021). 🎤 #Cosecha De Agua y #Riego Por Goteo [Archivo de video], YouTube, </a:t>
          </a:r>
          <a:r>
            <a:rPr lang="es-ES" sz="1100" dirty="0">
              <a:hlinkClick xmlns:r="http://schemas.openxmlformats.org/officeDocument/2006/relationships" r:id="rId1"/>
            </a:rPr>
            <a:t>https://www.youtube.com/watch?v=yBUn5Gb-zSo</a:t>
          </a:r>
          <a:r>
            <a:rPr lang="es-ES" sz="1100" dirty="0"/>
            <a:t>.</a:t>
          </a:r>
        </a:p>
      </dgm:t>
    </dgm:pt>
    <dgm:pt modelId="{6546C19E-546E-4233-A2B0-84F77153B0BE}" type="parTrans" cxnId="{D766BDC2-9B93-4DC3-812B-8B7676073BCB}">
      <dgm:prSet/>
      <dgm:spPr/>
      <dgm:t>
        <a:bodyPr/>
        <a:lstStyle/>
        <a:p>
          <a:endParaRPr lang="es-ES"/>
        </a:p>
      </dgm:t>
    </dgm:pt>
    <dgm:pt modelId="{57357656-66F5-409E-8B59-72AD1A1F55F4}" type="sibTrans" cxnId="{D766BDC2-9B93-4DC3-812B-8B7676073BCB}">
      <dgm:prSet/>
      <dgm:spPr/>
      <dgm:t>
        <a:bodyPr/>
        <a:lstStyle/>
        <a:p>
          <a:endParaRPr lang="es-ES"/>
        </a:p>
      </dgm:t>
    </dgm:pt>
    <dgm:pt modelId="{21AECE7D-6E75-4711-B626-42C02E0F1DDD}" type="pres">
      <dgm:prSet presAssocID="{3467B72D-995F-44F3-B671-DC9692ADAF80}" presName="Name0" presStyleCnt="0">
        <dgm:presLayoutVars>
          <dgm:chMax/>
          <dgm:chPref/>
          <dgm:dir/>
        </dgm:presLayoutVars>
      </dgm:prSet>
      <dgm:spPr/>
    </dgm:pt>
    <dgm:pt modelId="{4493341A-4BC1-484A-9216-51A859CF47DF}" type="pres">
      <dgm:prSet presAssocID="{1A265997-90FF-406B-B171-CAC553A7B196}" presName="composite" presStyleCnt="0">
        <dgm:presLayoutVars>
          <dgm:chMax/>
          <dgm:chPref/>
        </dgm:presLayoutVars>
      </dgm:prSet>
      <dgm:spPr/>
    </dgm:pt>
    <dgm:pt modelId="{9AD794EC-5031-457E-8635-3DA6248A851F}" type="pres">
      <dgm:prSet presAssocID="{1A265997-90FF-406B-B171-CAC553A7B196}" presName="Image" presStyleLbl="bgImgPlace1" presStyleIdx="0" presStyleCnt="1" custScaleX="168262" custScaleY="211468" custLinFactNeighborX="785" custLinFactNeighborY="-5759"/>
      <dgm:spPr>
        <a:blipFill>
          <a:blip xmlns:r="http://schemas.openxmlformats.org/officeDocument/2006/relationships" r:embed="rId2">
            <a:extLst>
              <a:ext uri="{28A0092B-C50C-407E-A947-70E740481C1C}">
                <a14:useLocalDpi xmlns:a14="http://schemas.microsoft.com/office/drawing/2010/main" val="0"/>
              </a:ext>
            </a:extLst>
          </a:blip>
          <a:srcRect/>
          <a:stretch>
            <a:fillRect t="-6000" b="-6000"/>
          </a:stretch>
        </a:blipFill>
        <a:ln w="38100">
          <a:solidFill>
            <a:schemeClr val="tx2"/>
          </a:solidFill>
        </a:ln>
      </dgm:spPr>
    </dgm:pt>
    <dgm:pt modelId="{C815A226-E6B3-434D-9A4C-9B73F330AE15}" type="pres">
      <dgm:prSet presAssocID="{1A265997-90FF-406B-B171-CAC553A7B196}" presName="ParentText" presStyleLbl="revTx" presStyleIdx="0" presStyleCnt="1" custScaleX="82081" custScaleY="61330" custLinFactNeighborX="-27027" custLinFactNeighborY="28779">
        <dgm:presLayoutVars>
          <dgm:chMax val="0"/>
          <dgm:chPref val="0"/>
          <dgm:bulletEnabled val="1"/>
        </dgm:presLayoutVars>
      </dgm:prSet>
      <dgm:spPr/>
    </dgm:pt>
    <dgm:pt modelId="{EFEF707B-CBA8-4C96-8F29-4D273C4B9ED6}" type="pres">
      <dgm:prSet presAssocID="{1A265997-90FF-406B-B171-CAC553A7B196}" presName="tlFrame" presStyleLbl="node1" presStyleIdx="0" presStyleCnt="4" custLinFactY="30859" custLinFactNeighborX="-75883" custLinFactNeighborY="100000"/>
      <dgm:spPr>
        <a:solidFill>
          <a:srgbClr val="75BD88"/>
        </a:solidFill>
      </dgm:spPr>
    </dgm:pt>
    <dgm:pt modelId="{51904D2B-238F-4245-9D18-C9D50A5BC584}" type="pres">
      <dgm:prSet presAssocID="{1A265997-90FF-406B-B171-CAC553A7B196}" presName="trFrame" presStyleLbl="node1" presStyleIdx="1" presStyleCnt="4" custLinFactX="-59276" custLinFactY="23774" custLinFactNeighborX="-100000" custLinFactNeighborY="100000"/>
      <dgm:spPr>
        <a:solidFill>
          <a:srgbClr val="75BD88"/>
        </a:solidFill>
      </dgm:spPr>
    </dgm:pt>
    <dgm:pt modelId="{EC2ECFCA-7D8D-47AD-97CF-9A74A68626F7}" type="pres">
      <dgm:prSet presAssocID="{1A265997-90FF-406B-B171-CAC553A7B196}" presName="blFrame" presStyleLbl="node1" presStyleIdx="2" presStyleCnt="4" custLinFactNeighborX="-75883" custLinFactNeighborY="13019"/>
      <dgm:spPr>
        <a:solidFill>
          <a:srgbClr val="75BD88"/>
        </a:solidFill>
      </dgm:spPr>
    </dgm:pt>
    <dgm:pt modelId="{80CACC94-4510-4072-8FAB-56DD799E7A6B}" type="pres">
      <dgm:prSet presAssocID="{1A265997-90FF-406B-B171-CAC553A7B196}" presName="brFrame" presStyleLbl="node1" presStyleIdx="3" presStyleCnt="4" custLinFactX="-59276" custLinFactNeighborX="-100000" custLinFactNeighborY="10335"/>
      <dgm:spPr>
        <a:solidFill>
          <a:srgbClr val="75BD88"/>
        </a:solidFill>
      </dgm:spPr>
    </dgm:pt>
  </dgm:ptLst>
  <dgm:cxnLst>
    <dgm:cxn modelId="{A3A5719A-B55B-4CF9-A90F-D97017A8736B}" type="presOf" srcId="{3467B72D-995F-44F3-B671-DC9692ADAF80}" destId="{21AECE7D-6E75-4711-B626-42C02E0F1DDD}" srcOrd="0" destOrd="0" presId="urn:microsoft.com/office/officeart/2009/3/layout/FramedTextPicture"/>
    <dgm:cxn modelId="{D766BDC2-9B93-4DC3-812B-8B7676073BCB}" srcId="{3467B72D-995F-44F3-B671-DC9692ADAF80}" destId="{1A265997-90FF-406B-B171-CAC553A7B196}" srcOrd="0" destOrd="0" parTransId="{6546C19E-546E-4233-A2B0-84F77153B0BE}" sibTransId="{57357656-66F5-409E-8B59-72AD1A1F55F4}"/>
    <dgm:cxn modelId="{B4D408DC-A67E-4D5B-910C-74F2E6B33237}" type="presOf" srcId="{1A265997-90FF-406B-B171-CAC553A7B196}" destId="{C815A226-E6B3-434D-9A4C-9B73F330AE15}" srcOrd="0" destOrd="0" presId="urn:microsoft.com/office/officeart/2009/3/layout/FramedTextPicture"/>
    <dgm:cxn modelId="{06F5B00F-B362-4D9B-9972-F585DA489D19}" type="presParOf" srcId="{21AECE7D-6E75-4711-B626-42C02E0F1DDD}" destId="{4493341A-4BC1-484A-9216-51A859CF47DF}" srcOrd="0" destOrd="0" presId="urn:microsoft.com/office/officeart/2009/3/layout/FramedTextPicture"/>
    <dgm:cxn modelId="{0DC26ADC-BC3F-4BB8-A959-934E84F2B219}" type="presParOf" srcId="{4493341A-4BC1-484A-9216-51A859CF47DF}" destId="{9AD794EC-5031-457E-8635-3DA6248A851F}" srcOrd="0" destOrd="0" presId="urn:microsoft.com/office/officeart/2009/3/layout/FramedTextPicture"/>
    <dgm:cxn modelId="{BC74F84F-F6E7-425E-8E62-B21C49123CE7}" type="presParOf" srcId="{4493341A-4BC1-484A-9216-51A859CF47DF}" destId="{C815A226-E6B3-434D-9A4C-9B73F330AE15}" srcOrd="1" destOrd="0" presId="urn:microsoft.com/office/officeart/2009/3/layout/FramedTextPicture"/>
    <dgm:cxn modelId="{BCC81BDF-690B-4F3B-B5CD-5CD150773A49}" type="presParOf" srcId="{4493341A-4BC1-484A-9216-51A859CF47DF}" destId="{EFEF707B-CBA8-4C96-8F29-4D273C4B9ED6}" srcOrd="2" destOrd="0" presId="urn:microsoft.com/office/officeart/2009/3/layout/FramedTextPicture"/>
    <dgm:cxn modelId="{23BD3DEC-4BB0-4F87-AAFC-8818A440B2C9}" type="presParOf" srcId="{4493341A-4BC1-484A-9216-51A859CF47DF}" destId="{51904D2B-238F-4245-9D18-C9D50A5BC584}" srcOrd="3" destOrd="0" presId="urn:microsoft.com/office/officeart/2009/3/layout/FramedTextPicture"/>
    <dgm:cxn modelId="{ADF2B55B-B330-43F6-8483-0458FA8CA289}" type="presParOf" srcId="{4493341A-4BC1-484A-9216-51A859CF47DF}" destId="{EC2ECFCA-7D8D-47AD-97CF-9A74A68626F7}" srcOrd="4" destOrd="0" presId="urn:microsoft.com/office/officeart/2009/3/layout/FramedTextPicture"/>
    <dgm:cxn modelId="{E570DC90-F787-48E5-AB35-2F49CA8FEBC9}" type="presParOf" srcId="{4493341A-4BC1-484A-9216-51A859CF47DF}" destId="{80CACC94-4510-4072-8FAB-56DD799E7A6B}" srcOrd="5" destOrd="0" presId="urn:microsoft.com/office/officeart/2009/3/layout/FramedText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467B72D-995F-44F3-B671-DC9692ADAF80}"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endParaRPr lang="es-ES"/>
        </a:p>
      </dgm:t>
    </dgm:pt>
    <dgm:pt modelId="{1A265997-90FF-406B-B171-CAC553A7B196}">
      <dgm:prSet phldrT="[Texto]" custT="1"/>
      <dgm:spPr/>
      <dgm:t>
        <a:bodyPr/>
        <a:lstStyle/>
        <a:p>
          <a:pPr algn="just"/>
          <a:r>
            <a:rPr lang="es-ES" sz="1100" dirty="0"/>
            <a:t>Difusión de la construcción del dique por medio de la Ing. Cinthya Peñaherrera, Directora de la Corporación Red Ambiental, a través de la página “Red Ambiental”, </a:t>
          </a:r>
          <a:r>
            <a:rPr lang="es-ES" sz="1100" dirty="0">
              <a:hlinkClick xmlns:r="http://schemas.openxmlformats.org/officeDocument/2006/relationships" r:id="rId1"/>
            </a:rPr>
            <a:t>https://redambientalecuador.org/index.html</a:t>
          </a:r>
          <a:r>
            <a:rPr lang="es-ES" sz="1100" dirty="0"/>
            <a:t>.</a:t>
          </a:r>
        </a:p>
      </dgm:t>
    </dgm:pt>
    <dgm:pt modelId="{6546C19E-546E-4233-A2B0-84F77153B0BE}" type="parTrans" cxnId="{D766BDC2-9B93-4DC3-812B-8B7676073BCB}">
      <dgm:prSet/>
      <dgm:spPr/>
      <dgm:t>
        <a:bodyPr/>
        <a:lstStyle/>
        <a:p>
          <a:endParaRPr lang="es-ES"/>
        </a:p>
      </dgm:t>
    </dgm:pt>
    <dgm:pt modelId="{57357656-66F5-409E-8B59-72AD1A1F55F4}" type="sibTrans" cxnId="{D766BDC2-9B93-4DC3-812B-8B7676073BCB}">
      <dgm:prSet/>
      <dgm:spPr/>
      <dgm:t>
        <a:bodyPr/>
        <a:lstStyle/>
        <a:p>
          <a:endParaRPr lang="es-ES"/>
        </a:p>
      </dgm:t>
    </dgm:pt>
    <dgm:pt modelId="{21AECE7D-6E75-4711-B626-42C02E0F1DDD}" type="pres">
      <dgm:prSet presAssocID="{3467B72D-995F-44F3-B671-DC9692ADAF80}" presName="Name0" presStyleCnt="0">
        <dgm:presLayoutVars>
          <dgm:chMax/>
          <dgm:chPref/>
          <dgm:dir/>
        </dgm:presLayoutVars>
      </dgm:prSet>
      <dgm:spPr/>
    </dgm:pt>
    <dgm:pt modelId="{4493341A-4BC1-484A-9216-51A859CF47DF}" type="pres">
      <dgm:prSet presAssocID="{1A265997-90FF-406B-B171-CAC553A7B196}" presName="composite" presStyleCnt="0">
        <dgm:presLayoutVars>
          <dgm:chMax/>
          <dgm:chPref/>
        </dgm:presLayoutVars>
      </dgm:prSet>
      <dgm:spPr/>
    </dgm:pt>
    <dgm:pt modelId="{9AD794EC-5031-457E-8635-3DA6248A851F}" type="pres">
      <dgm:prSet presAssocID="{1A265997-90FF-406B-B171-CAC553A7B196}" presName="Image" presStyleLbl="bgImgPlace1" presStyleIdx="0" presStyleCnt="1" custScaleX="168262" custScaleY="210368"/>
      <dgm:spPr>
        <a:blipFill rotWithShape="1">
          <a:blip xmlns:r="http://schemas.openxmlformats.org/officeDocument/2006/relationships" r:embed="rId2"/>
          <a:stretch>
            <a:fillRect/>
          </a:stretch>
        </a:blipFill>
        <a:ln w="3175">
          <a:solidFill>
            <a:schemeClr val="tx1"/>
          </a:solidFill>
        </a:ln>
      </dgm:spPr>
    </dgm:pt>
    <dgm:pt modelId="{C815A226-E6B3-434D-9A4C-9B73F330AE15}" type="pres">
      <dgm:prSet presAssocID="{1A265997-90FF-406B-B171-CAC553A7B196}" presName="ParentText" presStyleLbl="revTx" presStyleIdx="0" presStyleCnt="1" custScaleX="82081" custScaleY="61330" custLinFactNeighborX="-28924" custLinFactNeighborY="30898">
        <dgm:presLayoutVars>
          <dgm:chMax val="0"/>
          <dgm:chPref val="0"/>
          <dgm:bulletEnabled val="1"/>
        </dgm:presLayoutVars>
      </dgm:prSet>
      <dgm:spPr/>
    </dgm:pt>
    <dgm:pt modelId="{EFEF707B-CBA8-4C96-8F29-4D273C4B9ED6}" type="pres">
      <dgm:prSet presAssocID="{1A265997-90FF-406B-B171-CAC553A7B196}" presName="tlFrame" presStyleLbl="node1" presStyleIdx="0" presStyleCnt="4" custLinFactY="36307" custLinFactNeighborX="-83784" custLinFactNeighborY="100000"/>
      <dgm:spPr>
        <a:solidFill>
          <a:srgbClr val="75BD88"/>
        </a:solidFill>
      </dgm:spPr>
    </dgm:pt>
    <dgm:pt modelId="{51904D2B-238F-4245-9D18-C9D50A5BC584}" type="pres">
      <dgm:prSet presAssocID="{1A265997-90FF-406B-B171-CAC553A7B196}" presName="trFrame" presStyleLbl="node1" presStyleIdx="1" presStyleCnt="4" custLinFactX="-67177" custLinFactY="29222" custLinFactNeighborX="-100000" custLinFactNeighborY="100000"/>
      <dgm:spPr>
        <a:solidFill>
          <a:srgbClr val="75BD88"/>
        </a:solidFill>
      </dgm:spPr>
    </dgm:pt>
    <dgm:pt modelId="{EC2ECFCA-7D8D-47AD-97CF-9A74A68626F7}" type="pres">
      <dgm:prSet presAssocID="{1A265997-90FF-406B-B171-CAC553A7B196}" presName="blFrame" presStyleLbl="node1" presStyleIdx="2" presStyleCnt="4" custLinFactNeighborX="-83784" custLinFactNeighborY="18467"/>
      <dgm:spPr>
        <a:solidFill>
          <a:srgbClr val="75BD88"/>
        </a:solidFill>
      </dgm:spPr>
    </dgm:pt>
    <dgm:pt modelId="{80CACC94-4510-4072-8FAB-56DD799E7A6B}" type="pres">
      <dgm:prSet presAssocID="{1A265997-90FF-406B-B171-CAC553A7B196}" presName="brFrame" presStyleLbl="node1" presStyleIdx="3" presStyleCnt="4" custLinFactX="-67177" custLinFactNeighborX="-100000" custLinFactNeighborY="15783"/>
      <dgm:spPr>
        <a:solidFill>
          <a:srgbClr val="75BD88"/>
        </a:solidFill>
      </dgm:spPr>
    </dgm:pt>
  </dgm:ptLst>
  <dgm:cxnLst>
    <dgm:cxn modelId="{FD053940-9C96-44FB-8A62-3CF68A00599E}" type="presOf" srcId="{1A265997-90FF-406B-B171-CAC553A7B196}" destId="{C815A226-E6B3-434D-9A4C-9B73F330AE15}" srcOrd="0" destOrd="0" presId="urn:microsoft.com/office/officeart/2009/3/layout/FramedTextPicture"/>
    <dgm:cxn modelId="{F7CFBF5D-E1FE-4558-984A-4A5257CD7B95}" type="presOf" srcId="{3467B72D-995F-44F3-B671-DC9692ADAF80}" destId="{21AECE7D-6E75-4711-B626-42C02E0F1DDD}" srcOrd="0" destOrd="0" presId="urn:microsoft.com/office/officeart/2009/3/layout/FramedTextPicture"/>
    <dgm:cxn modelId="{D766BDC2-9B93-4DC3-812B-8B7676073BCB}" srcId="{3467B72D-995F-44F3-B671-DC9692ADAF80}" destId="{1A265997-90FF-406B-B171-CAC553A7B196}" srcOrd="0" destOrd="0" parTransId="{6546C19E-546E-4233-A2B0-84F77153B0BE}" sibTransId="{57357656-66F5-409E-8B59-72AD1A1F55F4}"/>
    <dgm:cxn modelId="{F3E7F5EB-D98B-4849-BDE0-274411F4006D}" type="presParOf" srcId="{21AECE7D-6E75-4711-B626-42C02E0F1DDD}" destId="{4493341A-4BC1-484A-9216-51A859CF47DF}" srcOrd="0" destOrd="0" presId="urn:microsoft.com/office/officeart/2009/3/layout/FramedTextPicture"/>
    <dgm:cxn modelId="{C5581840-1D99-4C89-BD76-AD205DD41BEA}" type="presParOf" srcId="{4493341A-4BC1-484A-9216-51A859CF47DF}" destId="{9AD794EC-5031-457E-8635-3DA6248A851F}" srcOrd="0" destOrd="0" presId="urn:microsoft.com/office/officeart/2009/3/layout/FramedTextPicture"/>
    <dgm:cxn modelId="{A22BD334-5DB0-4294-A49C-9FF7F94E9D2F}" type="presParOf" srcId="{4493341A-4BC1-484A-9216-51A859CF47DF}" destId="{C815A226-E6B3-434D-9A4C-9B73F330AE15}" srcOrd="1" destOrd="0" presId="urn:microsoft.com/office/officeart/2009/3/layout/FramedTextPicture"/>
    <dgm:cxn modelId="{53CAF159-D2DB-4643-A4FC-7F1AC90BF69F}" type="presParOf" srcId="{4493341A-4BC1-484A-9216-51A859CF47DF}" destId="{EFEF707B-CBA8-4C96-8F29-4D273C4B9ED6}" srcOrd="2" destOrd="0" presId="urn:microsoft.com/office/officeart/2009/3/layout/FramedTextPicture"/>
    <dgm:cxn modelId="{86B4E6FA-0465-439B-B098-997658FB2051}" type="presParOf" srcId="{4493341A-4BC1-484A-9216-51A859CF47DF}" destId="{51904D2B-238F-4245-9D18-C9D50A5BC584}" srcOrd="3" destOrd="0" presId="urn:microsoft.com/office/officeart/2009/3/layout/FramedTextPicture"/>
    <dgm:cxn modelId="{F13D7444-D106-48CA-9F15-763CC98EBC63}" type="presParOf" srcId="{4493341A-4BC1-484A-9216-51A859CF47DF}" destId="{EC2ECFCA-7D8D-47AD-97CF-9A74A68626F7}" srcOrd="4" destOrd="0" presId="urn:microsoft.com/office/officeart/2009/3/layout/FramedTextPicture"/>
    <dgm:cxn modelId="{148B7F51-FE2B-4CB9-A7BB-3020D929E04C}" type="presParOf" srcId="{4493341A-4BC1-484A-9216-51A859CF47DF}" destId="{80CACC94-4510-4072-8FAB-56DD799E7A6B}" srcOrd="5" destOrd="0" presId="urn:microsoft.com/office/officeart/2009/3/layout/FramedTextPictur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95457-0E27-4FF5-A31D-3E3B08117731}">
      <dsp:nvSpPr>
        <dsp:cNvPr id="0" name=""/>
        <dsp:cNvSpPr/>
      </dsp:nvSpPr>
      <dsp:spPr>
        <a:xfrm rot="5400000">
          <a:off x="-98921" y="101399"/>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1</a:t>
          </a:r>
          <a:endParaRPr lang="es-ES" sz="1300" kern="1200" dirty="0"/>
        </a:p>
      </dsp:txBody>
      <dsp:txXfrm rot="-5400000">
        <a:off x="1" y="233294"/>
        <a:ext cx="461631" cy="197842"/>
      </dsp:txXfrm>
    </dsp:sp>
    <dsp:sp modelId="{950CE1FE-1215-426F-A3E4-4369BEC46240}">
      <dsp:nvSpPr>
        <dsp:cNvPr id="0" name=""/>
        <dsp:cNvSpPr/>
      </dsp:nvSpPr>
      <dsp:spPr>
        <a:xfrm rot="5400000">
          <a:off x="3760902" y="-3296792"/>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Aspectos Generales</a:t>
          </a:r>
          <a:endParaRPr lang="es-ES" sz="2500" kern="1200" dirty="0"/>
        </a:p>
      </dsp:txBody>
      <dsp:txXfrm rot="-5400000">
        <a:off x="461632" y="23403"/>
        <a:ext cx="7006275" cy="386808"/>
      </dsp:txXfrm>
    </dsp:sp>
    <dsp:sp modelId="{51393EF8-BD1B-4281-A372-CE886F3B84C5}">
      <dsp:nvSpPr>
        <dsp:cNvPr id="0" name=""/>
        <dsp:cNvSpPr/>
      </dsp:nvSpPr>
      <dsp:spPr>
        <a:xfrm rot="5400000">
          <a:off x="-98921" y="695678"/>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2</a:t>
          </a:r>
          <a:endParaRPr lang="es-ES" sz="1300" kern="1200" dirty="0"/>
        </a:p>
      </dsp:txBody>
      <dsp:txXfrm rot="-5400000">
        <a:off x="1" y="827573"/>
        <a:ext cx="461631" cy="197842"/>
      </dsp:txXfrm>
    </dsp:sp>
    <dsp:sp modelId="{AE23DE6D-26F2-4797-BA0D-DE56F319ECF8}">
      <dsp:nvSpPr>
        <dsp:cNvPr id="0" name=""/>
        <dsp:cNvSpPr/>
      </dsp:nvSpPr>
      <dsp:spPr>
        <a:xfrm rot="5400000">
          <a:off x="3760902" y="-2702513"/>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Objetivos</a:t>
          </a:r>
          <a:endParaRPr lang="es-ES" sz="2500" kern="1200" dirty="0"/>
        </a:p>
      </dsp:txBody>
      <dsp:txXfrm rot="-5400000">
        <a:off x="461632" y="617682"/>
        <a:ext cx="7006275" cy="386808"/>
      </dsp:txXfrm>
    </dsp:sp>
    <dsp:sp modelId="{1A185D0E-1921-4538-BDA0-1962482033ED}">
      <dsp:nvSpPr>
        <dsp:cNvPr id="0" name=""/>
        <dsp:cNvSpPr/>
      </dsp:nvSpPr>
      <dsp:spPr>
        <a:xfrm rot="5400000">
          <a:off x="-98921" y="1289958"/>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3</a:t>
          </a:r>
          <a:endParaRPr lang="es-ES" sz="1300" kern="1200" dirty="0"/>
        </a:p>
      </dsp:txBody>
      <dsp:txXfrm rot="-5400000">
        <a:off x="1" y="1421853"/>
        <a:ext cx="461631" cy="197842"/>
      </dsp:txXfrm>
    </dsp:sp>
    <dsp:sp modelId="{4077F1EB-1874-4560-A512-2283BA967D03}">
      <dsp:nvSpPr>
        <dsp:cNvPr id="0" name=""/>
        <dsp:cNvSpPr/>
      </dsp:nvSpPr>
      <dsp:spPr>
        <a:xfrm rot="5400000">
          <a:off x="3760902" y="-2108233"/>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Parámetros Morfométricos</a:t>
          </a:r>
          <a:endParaRPr lang="es-ES" sz="2500" kern="1200" dirty="0"/>
        </a:p>
      </dsp:txBody>
      <dsp:txXfrm rot="-5400000">
        <a:off x="461632" y="1211962"/>
        <a:ext cx="7006275" cy="386808"/>
      </dsp:txXfrm>
    </dsp:sp>
    <dsp:sp modelId="{2829F81F-6F3C-47CA-ACFE-A764DEAC7B29}">
      <dsp:nvSpPr>
        <dsp:cNvPr id="0" name=""/>
        <dsp:cNvSpPr/>
      </dsp:nvSpPr>
      <dsp:spPr>
        <a:xfrm rot="5400000">
          <a:off x="-98921" y="1884238"/>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4 </a:t>
          </a:r>
          <a:endParaRPr lang="es-ES" sz="1300" kern="1200" dirty="0"/>
        </a:p>
      </dsp:txBody>
      <dsp:txXfrm rot="-5400000">
        <a:off x="1" y="2016133"/>
        <a:ext cx="461631" cy="197842"/>
      </dsp:txXfrm>
    </dsp:sp>
    <dsp:sp modelId="{C438F72D-4E37-4F0E-839E-95F784CE7217}">
      <dsp:nvSpPr>
        <dsp:cNvPr id="0" name=""/>
        <dsp:cNvSpPr/>
      </dsp:nvSpPr>
      <dsp:spPr>
        <a:xfrm rot="5400000">
          <a:off x="3760902" y="-1513954"/>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Parámetros Hidrológicos</a:t>
          </a:r>
          <a:endParaRPr lang="es-ES" sz="2500" kern="1200" dirty="0"/>
        </a:p>
      </dsp:txBody>
      <dsp:txXfrm rot="-5400000">
        <a:off x="461632" y="1806241"/>
        <a:ext cx="7006275" cy="386808"/>
      </dsp:txXfrm>
    </dsp:sp>
    <dsp:sp modelId="{ED096848-EF84-4C15-BBD1-E0BFFC00EB8E}">
      <dsp:nvSpPr>
        <dsp:cNvPr id="0" name=""/>
        <dsp:cNvSpPr/>
      </dsp:nvSpPr>
      <dsp:spPr>
        <a:xfrm rot="5400000">
          <a:off x="-98921" y="2478517"/>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5</a:t>
          </a:r>
          <a:endParaRPr lang="es-ES" sz="1300" kern="1200" dirty="0"/>
        </a:p>
      </dsp:txBody>
      <dsp:txXfrm rot="-5400000">
        <a:off x="1" y="2610412"/>
        <a:ext cx="461631" cy="197842"/>
      </dsp:txXfrm>
    </dsp:sp>
    <dsp:sp modelId="{7B03A76B-8D98-4700-B38F-159650738DA7}">
      <dsp:nvSpPr>
        <dsp:cNvPr id="0" name=""/>
        <dsp:cNvSpPr/>
      </dsp:nvSpPr>
      <dsp:spPr>
        <a:xfrm rot="5400000">
          <a:off x="3760902" y="-919674"/>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Parámetros Hidrométricos</a:t>
          </a:r>
          <a:endParaRPr lang="es-ES" sz="2500" kern="1200" dirty="0"/>
        </a:p>
      </dsp:txBody>
      <dsp:txXfrm rot="-5400000">
        <a:off x="461632" y="2400521"/>
        <a:ext cx="7006275" cy="386808"/>
      </dsp:txXfrm>
    </dsp:sp>
    <dsp:sp modelId="{B9B6BB4E-9443-4CC2-9F1A-9C36B2D32776}">
      <dsp:nvSpPr>
        <dsp:cNvPr id="0" name=""/>
        <dsp:cNvSpPr/>
      </dsp:nvSpPr>
      <dsp:spPr>
        <a:xfrm rot="5400000">
          <a:off x="-98921" y="3072797"/>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6</a:t>
          </a:r>
          <a:endParaRPr lang="es-ES" sz="1300" kern="1200" dirty="0"/>
        </a:p>
      </dsp:txBody>
      <dsp:txXfrm rot="-5400000">
        <a:off x="1" y="3204692"/>
        <a:ext cx="461631" cy="197842"/>
      </dsp:txXfrm>
    </dsp:sp>
    <dsp:sp modelId="{4D686941-216A-4ECB-AECF-DF7109AFB5FD}">
      <dsp:nvSpPr>
        <dsp:cNvPr id="0" name=""/>
        <dsp:cNvSpPr/>
      </dsp:nvSpPr>
      <dsp:spPr>
        <a:xfrm rot="5400000">
          <a:off x="3760902" y="-325395"/>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Ecuación universal de pérdida de suelo (USLE)</a:t>
          </a:r>
          <a:endParaRPr lang="es-ES" sz="2500" kern="1200" dirty="0"/>
        </a:p>
      </dsp:txBody>
      <dsp:txXfrm rot="-5400000">
        <a:off x="461632" y="2994800"/>
        <a:ext cx="7006275" cy="386808"/>
      </dsp:txXfrm>
    </dsp:sp>
    <dsp:sp modelId="{B9CA29D0-2181-4B5F-A34B-A145A84269BF}">
      <dsp:nvSpPr>
        <dsp:cNvPr id="0" name=""/>
        <dsp:cNvSpPr/>
      </dsp:nvSpPr>
      <dsp:spPr>
        <a:xfrm rot="5400000">
          <a:off x="-98921" y="3667076"/>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7</a:t>
          </a:r>
          <a:endParaRPr lang="es-ES" sz="1300" kern="1200" dirty="0"/>
        </a:p>
      </dsp:txBody>
      <dsp:txXfrm rot="-5400000">
        <a:off x="1" y="3798971"/>
        <a:ext cx="461631" cy="197842"/>
      </dsp:txXfrm>
    </dsp:sp>
    <dsp:sp modelId="{F83FBEB1-3415-4695-95FA-8491D8E6C708}">
      <dsp:nvSpPr>
        <dsp:cNvPr id="0" name=""/>
        <dsp:cNvSpPr/>
      </dsp:nvSpPr>
      <dsp:spPr>
        <a:xfrm rot="5400000">
          <a:off x="3760902" y="268884"/>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Plan piloto de recuperación</a:t>
          </a:r>
          <a:endParaRPr lang="es-ES" sz="2500" kern="1200" dirty="0"/>
        </a:p>
      </dsp:txBody>
      <dsp:txXfrm rot="-5400000">
        <a:off x="461632" y="3589080"/>
        <a:ext cx="7006275" cy="386808"/>
      </dsp:txXfrm>
    </dsp:sp>
    <dsp:sp modelId="{3EE384AA-F3CC-4E59-9964-2A927ECB5A5A}">
      <dsp:nvSpPr>
        <dsp:cNvPr id="0" name=""/>
        <dsp:cNvSpPr/>
      </dsp:nvSpPr>
      <dsp:spPr>
        <a:xfrm rot="5400000">
          <a:off x="-98921" y="4261356"/>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8</a:t>
          </a:r>
          <a:endParaRPr lang="es-ES" sz="1300" kern="1200" dirty="0"/>
        </a:p>
      </dsp:txBody>
      <dsp:txXfrm rot="-5400000">
        <a:off x="1" y="4393251"/>
        <a:ext cx="461631" cy="197842"/>
      </dsp:txXfrm>
    </dsp:sp>
    <dsp:sp modelId="{61786E5B-0C03-4696-BDFD-B1251552572A}">
      <dsp:nvSpPr>
        <dsp:cNvPr id="0" name=""/>
        <dsp:cNvSpPr/>
      </dsp:nvSpPr>
      <dsp:spPr>
        <a:xfrm rot="5400000">
          <a:off x="3760902" y="863164"/>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Socialización mediante plataformas virtuales</a:t>
          </a:r>
          <a:endParaRPr lang="es-ES" sz="2500" kern="1200" dirty="0"/>
        </a:p>
      </dsp:txBody>
      <dsp:txXfrm rot="-5400000">
        <a:off x="461632" y="4183360"/>
        <a:ext cx="7006275" cy="386808"/>
      </dsp:txXfrm>
    </dsp:sp>
    <dsp:sp modelId="{3AEA75D0-E541-417F-8BD5-2AC73A8C8C52}">
      <dsp:nvSpPr>
        <dsp:cNvPr id="0" name=""/>
        <dsp:cNvSpPr/>
      </dsp:nvSpPr>
      <dsp:spPr>
        <a:xfrm rot="5400000">
          <a:off x="-98921" y="4855635"/>
          <a:ext cx="659473" cy="461631"/>
        </a:xfrm>
        <a:prstGeom prst="chevron">
          <a:avLst/>
        </a:prstGeom>
        <a:solidFill>
          <a:srgbClr val="75BD88"/>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EC" sz="1300" kern="1200" dirty="0"/>
            <a:t>9</a:t>
          </a:r>
          <a:endParaRPr lang="es-ES" sz="1300" kern="1200" dirty="0"/>
        </a:p>
      </dsp:txBody>
      <dsp:txXfrm rot="-5400000">
        <a:off x="1" y="4987530"/>
        <a:ext cx="461631" cy="197842"/>
      </dsp:txXfrm>
    </dsp:sp>
    <dsp:sp modelId="{F2D64617-9962-4733-B597-63367D1C6293}">
      <dsp:nvSpPr>
        <dsp:cNvPr id="0" name=""/>
        <dsp:cNvSpPr/>
      </dsp:nvSpPr>
      <dsp:spPr>
        <a:xfrm rot="5400000">
          <a:off x="3760902" y="1457443"/>
          <a:ext cx="428658" cy="7027200"/>
        </a:xfrm>
        <a:prstGeom prst="round2SameRect">
          <a:avLst/>
        </a:prstGeom>
        <a:solidFill>
          <a:schemeClr val="lt1">
            <a:alpha val="90000"/>
            <a:hueOff val="0"/>
            <a:satOff val="0"/>
            <a:lumOff val="0"/>
            <a:alphaOff val="0"/>
          </a:scheme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None/>
          </a:pPr>
          <a:r>
            <a:rPr lang="es-EC" sz="2500" kern="1200" dirty="0"/>
            <a:t>Conclusiones y Recomendaciones </a:t>
          </a:r>
          <a:endParaRPr lang="es-ES" sz="2500" kern="1200" dirty="0"/>
        </a:p>
      </dsp:txBody>
      <dsp:txXfrm rot="-5400000">
        <a:off x="461632" y="4777639"/>
        <a:ext cx="7006275" cy="3868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40E7B-B518-40F6-9F3D-1AFB2389F653}">
      <dsp:nvSpPr>
        <dsp:cNvPr id="0" name=""/>
        <dsp:cNvSpPr/>
      </dsp:nvSpPr>
      <dsp:spPr>
        <a:xfrm>
          <a:off x="0" y="-46730"/>
          <a:ext cx="9449965" cy="850929"/>
        </a:xfrm>
        <a:prstGeom prst="roundRect">
          <a:avLst>
            <a:gd name="adj" fmla="val 10000"/>
          </a:avLst>
        </a:prstGeom>
        <a:solidFill>
          <a:srgbClr val="DAE3BB"/>
        </a:solidFill>
        <a:ln>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Arial" panose="020B0604020202020204" pitchFamily="34" charset="0"/>
              <a:ea typeface="Calibri" panose="020F0502020204030204" pitchFamily="34" charset="0"/>
              <a:cs typeface="Times New Roman" panose="02020603050405020304" pitchFamily="18" charset="0"/>
            </a:rPr>
            <a:t>Realizar el levantamiento de datos morfométricos, hidrológicos e hidrométricos mediante estaciones meteorológicas y la visita técnica a la microcuenca hidrográfica Urcuhuaycu para la obtención de registros históricos e información para su modelamiento.</a:t>
          </a:r>
          <a:endParaRPr lang="es-ES" sz="1600" kern="1200" dirty="0"/>
        </a:p>
      </dsp:txBody>
      <dsp:txXfrm>
        <a:off x="24923" y="-21807"/>
        <a:ext cx="8432186" cy="801083"/>
      </dsp:txXfrm>
    </dsp:sp>
    <dsp:sp modelId="{F5F8B560-CA25-460E-9908-F4CD7F49EA5C}">
      <dsp:nvSpPr>
        <dsp:cNvPr id="0" name=""/>
        <dsp:cNvSpPr/>
      </dsp:nvSpPr>
      <dsp:spPr>
        <a:xfrm>
          <a:off x="705679" y="922383"/>
          <a:ext cx="9449965" cy="850929"/>
        </a:xfrm>
        <a:prstGeom prst="roundRect">
          <a:avLst>
            <a:gd name="adj" fmla="val 10000"/>
          </a:avLst>
        </a:prstGeom>
        <a:solidFill>
          <a:srgbClr val="DAE3BB"/>
        </a:solidFill>
        <a:ln>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Arial" panose="020B0604020202020204" pitchFamily="34" charset="0"/>
              <a:ea typeface="Times New Roman" panose="02020603050405020304" pitchFamily="18" charset="0"/>
              <a:cs typeface="Times New Roman" panose="02020603050405020304" pitchFamily="18" charset="0"/>
            </a:rPr>
            <a:t>Desarrollar el modelamiento de la microcuenca hidrográfica Urcuhuaycu mediante el software libre QGIS 3.18.3 y sus complementos GRASS GIS 7.8.5 y SAGA GIS 2.3.2 para evaluar sus parámetros morfométricos, hidrológicos e hidrométricos.</a:t>
          </a:r>
          <a:endParaRPr lang="es-ES" sz="1600" kern="1200" dirty="0"/>
        </a:p>
      </dsp:txBody>
      <dsp:txXfrm>
        <a:off x="730602" y="947306"/>
        <a:ext cx="8141335" cy="801083"/>
      </dsp:txXfrm>
    </dsp:sp>
    <dsp:sp modelId="{109112D0-D25F-4C12-93AD-9B7019FD56EF}">
      <dsp:nvSpPr>
        <dsp:cNvPr id="0" name=""/>
        <dsp:cNvSpPr/>
      </dsp:nvSpPr>
      <dsp:spPr>
        <a:xfrm>
          <a:off x="1411358" y="1891498"/>
          <a:ext cx="9449965" cy="850929"/>
        </a:xfrm>
        <a:prstGeom prst="roundRect">
          <a:avLst>
            <a:gd name="adj" fmla="val 10000"/>
          </a:avLst>
        </a:prstGeom>
        <a:solidFill>
          <a:srgbClr val="DAE3BB"/>
        </a:solidFill>
        <a:ln>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Arial" panose="020B0604020202020204" pitchFamily="34" charset="0"/>
              <a:ea typeface="Times New Roman" panose="02020603050405020304" pitchFamily="18" charset="0"/>
              <a:cs typeface="Times New Roman" panose="02020603050405020304" pitchFamily="18" charset="0"/>
            </a:rPr>
            <a:t>Analizar muestras de terreno de la microcuenca Urcuhuaycu mediante la ecuación universal de la pérdida de suelo (USLE) para determinar su erosión en el Laboratorio de Mecánica de Suelos de la Universidad de las Fuerzas Armadas ESPE. </a:t>
          </a:r>
          <a:endParaRPr lang="es-ES" sz="1600" kern="1200" dirty="0"/>
        </a:p>
      </dsp:txBody>
      <dsp:txXfrm>
        <a:off x="1436281" y="1916421"/>
        <a:ext cx="8141335" cy="801083"/>
      </dsp:txXfrm>
    </dsp:sp>
    <dsp:sp modelId="{B3D5C829-2F03-4EF0-A871-DAC71CE13C69}">
      <dsp:nvSpPr>
        <dsp:cNvPr id="0" name=""/>
        <dsp:cNvSpPr/>
      </dsp:nvSpPr>
      <dsp:spPr>
        <a:xfrm>
          <a:off x="2119589" y="2888974"/>
          <a:ext cx="9449965" cy="684692"/>
        </a:xfrm>
        <a:prstGeom prst="roundRect">
          <a:avLst>
            <a:gd name="adj" fmla="val 10000"/>
          </a:avLst>
        </a:prstGeom>
        <a:solidFill>
          <a:srgbClr val="DAE3BB"/>
        </a:solidFill>
        <a:ln>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Arial" panose="020B0604020202020204" pitchFamily="34" charset="0"/>
              <a:ea typeface="Times New Roman" panose="02020603050405020304" pitchFamily="18" charset="0"/>
              <a:cs typeface="Times New Roman" panose="02020603050405020304" pitchFamily="18" charset="0"/>
            </a:rPr>
            <a:t>Diseñar y construir una técnica de recuperación en la microcuenca Urcuhuaycu como plan piloto mediante el análisis de diferentes alternativas, para su conservación.</a:t>
          </a:r>
          <a:endParaRPr lang="es-ES" sz="1600" kern="1200" dirty="0"/>
        </a:p>
      </dsp:txBody>
      <dsp:txXfrm>
        <a:off x="2139643" y="2909028"/>
        <a:ext cx="8151073" cy="644584"/>
      </dsp:txXfrm>
    </dsp:sp>
    <dsp:sp modelId="{4D587E4A-8412-4908-8E2B-FC80660041B7}">
      <dsp:nvSpPr>
        <dsp:cNvPr id="0" name=""/>
        <dsp:cNvSpPr/>
      </dsp:nvSpPr>
      <dsp:spPr>
        <a:xfrm>
          <a:off x="3085662" y="3686639"/>
          <a:ext cx="8916892" cy="1037853"/>
        </a:xfrm>
        <a:prstGeom prst="roundRect">
          <a:avLst>
            <a:gd name="adj" fmla="val 10000"/>
          </a:avLst>
        </a:prstGeom>
        <a:solidFill>
          <a:srgbClr val="DAE3BB"/>
        </a:solidFill>
        <a:ln>
          <a:solidFill>
            <a:schemeClr val="tx2"/>
          </a:solid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effectLst/>
              <a:latin typeface="Arial" panose="020B0604020202020204" pitchFamily="34" charset="0"/>
              <a:ea typeface="Times New Roman" panose="02020603050405020304" pitchFamily="18" charset="0"/>
              <a:cs typeface="Times New Roman" panose="02020603050405020304" pitchFamily="18" charset="0"/>
            </a:rPr>
            <a:t>Socializar el plan piloto implementado de recuperación de la microcuenca Urcuhuaycu a través de medios virtuales con la comuna San Francisco de Baños ubicada en el volcán Ilaló para generar un espacio de conocimiento, participación y responsabilidad compartida.</a:t>
          </a:r>
          <a:endParaRPr lang="es-ES" sz="1600" kern="1200" dirty="0"/>
        </a:p>
      </dsp:txBody>
      <dsp:txXfrm>
        <a:off x="3116060" y="3717037"/>
        <a:ext cx="7668320" cy="977057"/>
      </dsp:txXfrm>
    </dsp:sp>
    <dsp:sp modelId="{ACC6DD43-3FC5-437B-8534-8DAAC2AF0AB5}">
      <dsp:nvSpPr>
        <dsp:cNvPr id="0" name=""/>
        <dsp:cNvSpPr/>
      </dsp:nvSpPr>
      <dsp:spPr>
        <a:xfrm>
          <a:off x="8896860" y="574920"/>
          <a:ext cx="553104" cy="553104"/>
        </a:xfrm>
        <a:prstGeom prst="downArrow">
          <a:avLst>
            <a:gd name="adj1" fmla="val 55000"/>
            <a:gd name="adj2" fmla="val 45000"/>
          </a:avLst>
        </a:prstGeom>
        <a:solidFill>
          <a:schemeClr val="bg2">
            <a:lumMod val="75000"/>
            <a:alpha val="90000"/>
          </a:schemeClr>
        </a:solidFill>
        <a:ln w="9525" cap="flat" cmpd="sng" algn="ctr">
          <a:solidFill>
            <a:schemeClr val="tx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9021308" y="574920"/>
        <a:ext cx="304208" cy="416211"/>
      </dsp:txXfrm>
    </dsp:sp>
    <dsp:sp modelId="{51350471-B947-467B-91BA-29DDD676609A}">
      <dsp:nvSpPr>
        <dsp:cNvPr id="0" name=""/>
        <dsp:cNvSpPr/>
      </dsp:nvSpPr>
      <dsp:spPr>
        <a:xfrm>
          <a:off x="9602539" y="1544035"/>
          <a:ext cx="553104" cy="553104"/>
        </a:xfrm>
        <a:prstGeom prst="downArrow">
          <a:avLst>
            <a:gd name="adj1" fmla="val 55000"/>
            <a:gd name="adj2" fmla="val 45000"/>
          </a:avLst>
        </a:prstGeom>
        <a:solidFill>
          <a:schemeClr val="bg2">
            <a:lumMod val="75000"/>
            <a:alpha val="90000"/>
          </a:schemeClr>
        </a:solidFill>
        <a:ln w="9525" cap="flat" cmpd="sng" algn="ctr">
          <a:solidFill>
            <a:schemeClr val="tx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9726987" y="1544035"/>
        <a:ext cx="304208" cy="416211"/>
      </dsp:txXfrm>
    </dsp:sp>
    <dsp:sp modelId="{600793E7-FADA-4F31-A2A0-C5851C92921F}">
      <dsp:nvSpPr>
        <dsp:cNvPr id="0" name=""/>
        <dsp:cNvSpPr/>
      </dsp:nvSpPr>
      <dsp:spPr>
        <a:xfrm>
          <a:off x="10308219" y="2498967"/>
          <a:ext cx="553104" cy="553104"/>
        </a:xfrm>
        <a:prstGeom prst="downArrow">
          <a:avLst>
            <a:gd name="adj1" fmla="val 55000"/>
            <a:gd name="adj2" fmla="val 45000"/>
          </a:avLst>
        </a:prstGeom>
        <a:solidFill>
          <a:schemeClr val="bg2">
            <a:lumMod val="75000"/>
            <a:alpha val="90000"/>
          </a:schemeClr>
        </a:solidFill>
        <a:ln w="9525" cap="flat" cmpd="sng" algn="ctr">
          <a:solidFill>
            <a:schemeClr val="tx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10432667" y="2498967"/>
        <a:ext cx="304208" cy="416211"/>
      </dsp:txXfrm>
    </dsp:sp>
    <dsp:sp modelId="{6B8D56C8-92ED-4DD2-96AC-52035EE45BCE}">
      <dsp:nvSpPr>
        <dsp:cNvPr id="0" name=""/>
        <dsp:cNvSpPr/>
      </dsp:nvSpPr>
      <dsp:spPr>
        <a:xfrm>
          <a:off x="11013898" y="3477536"/>
          <a:ext cx="553104" cy="553104"/>
        </a:xfrm>
        <a:prstGeom prst="downArrow">
          <a:avLst>
            <a:gd name="adj1" fmla="val 55000"/>
            <a:gd name="adj2" fmla="val 45000"/>
          </a:avLst>
        </a:prstGeom>
        <a:solidFill>
          <a:schemeClr val="bg2">
            <a:lumMod val="75000"/>
            <a:alpha val="90000"/>
          </a:schemeClr>
        </a:solidFill>
        <a:ln w="9525" cap="flat" cmpd="sng" algn="ctr">
          <a:solidFill>
            <a:schemeClr val="tx2">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s-ES" sz="1600" kern="1200" dirty="0"/>
        </a:p>
      </dsp:txBody>
      <dsp:txXfrm>
        <a:off x="11138346" y="3477536"/>
        <a:ext cx="304208" cy="416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887B9-55F7-4111-8E03-120526C98A6F}">
      <dsp:nvSpPr>
        <dsp:cNvPr id="0" name=""/>
        <dsp:cNvSpPr/>
      </dsp:nvSpPr>
      <dsp:spPr>
        <a:xfrm>
          <a:off x="2753" y="21725"/>
          <a:ext cx="2886040" cy="4555249"/>
        </a:xfrm>
        <a:prstGeom prst="roundRect">
          <a:avLst>
            <a:gd name="adj" fmla="val 1000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C" sz="1900" kern="1200" dirty="0"/>
            <a:t>                                                 </a:t>
          </a:r>
          <a:r>
            <a:rPr lang="es-EC" sz="1900" kern="1200" dirty="0">
              <a:solidFill>
                <a:schemeClr val="tx2"/>
              </a:solidFill>
            </a:rPr>
            <a:t>Ensayo Triaxial (UU)                 ASTM D 2850</a:t>
          </a:r>
          <a:endParaRPr lang="es-ES" sz="1900" kern="1200" dirty="0">
            <a:solidFill>
              <a:schemeClr val="tx2"/>
            </a:solidFill>
          </a:endParaRPr>
        </a:p>
      </dsp:txBody>
      <dsp:txXfrm>
        <a:off x="2753" y="1843825"/>
        <a:ext cx="2886040" cy="1822099"/>
      </dsp:txXfrm>
    </dsp:sp>
    <dsp:sp modelId="{4D2767B1-B52B-4068-9DB3-48F3DD2D8192}">
      <dsp:nvSpPr>
        <dsp:cNvPr id="0" name=""/>
        <dsp:cNvSpPr/>
      </dsp:nvSpPr>
      <dsp:spPr>
        <a:xfrm>
          <a:off x="360357" y="138504"/>
          <a:ext cx="2293579" cy="21504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69A0E-B5E3-4C78-9437-A3865622623C}">
      <dsp:nvSpPr>
        <dsp:cNvPr id="0" name=""/>
        <dsp:cNvSpPr/>
      </dsp:nvSpPr>
      <dsp:spPr>
        <a:xfrm>
          <a:off x="2975375" y="21418"/>
          <a:ext cx="2886040" cy="4555249"/>
        </a:xfrm>
        <a:prstGeom prst="roundRect">
          <a:avLst>
            <a:gd name="adj" fmla="val 1000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C" sz="1900" kern="1200" dirty="0"/>
            <a:t>                                    </a:t>
          </a:r>
          <a:r>
            <a:rPr lang="es-EC" sz="1900" kern="1200" dirty="0">
              <a:solidFill>
                <a:schemeClr val="tx2"/>
              </a:solidFill>
            </a:rPr>
            <a:t>Ensayo Permeabilidad (In situ)                     ASTM 2434-68</a:t>
          </a:r>
          <a:endParaRPr lang="es-ES" sz="1900" kern="1200" dirty="0">
            <a:solidFill>
              <a:schemeClr val="tx2"/>
            </a:solidFill>
          </a:endParaRPr>
        </a:p>
      </dsp:txBody>
      <dsp:txXfrm>
        <a:off x="2975375" y="1843518"/>
        <a:ext cx="2886040" cy="1822099"/>
      </dsp:txXfrm>
    </dsp:sp>
    <dsp:sp modelId="{C29C617E-F36C-4DDE-92F2-1B72527686BB}">
      <dsp:nvSpPr>
        <dsp:cNvPr id="0" name=""/>
        <dsp:cNvSpPr/>
      </dsp:nvSpPr>
      <dsp:spPr>
        <a:xfrm>
          <a:off x="3326387" y="150506"/>
          <a:ext cx="2293200" cy="21492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2C80-77AB-423D-9CE3-C32A0BA3297F}">
      <dsp:nvSpPr>
        <dsp:cNvPr id="0" name=""/>
        <dsp:cNvSpPr/>
      </dsp:nvSpPr>
      <dsp:spPr>
        <a:xfrm>
          <a:off x="5947996" y="21418"/>
          <a:ext cx="2886040" cy="4555249"/>
        </a:xfrm>
        <a:prstGeom prst="roundRect">
          <a:avLst>
            <a:gd name="adj" fmla="val 1000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C" sz="1900" kern="1200" dirty="0"/>
            <a:t>                                                       </a:t>
          </a:r>
          <a:r>
            <a:rPr lang="es-EC" sz="1900" kern="1200" dirty="0">
              <a:solidFill>
                <a:schemeClr val="tx2"/>
              </a:solidFill>
            </a:rPr>
            <a:t>Ensayo de determinación de materia orgánica    INEN 160</a:t>
          </a:r>
          <a:endParaRPr lang="es-ES" sz="1900" kern="1200" dirty="0">
            <a:solidFill>
              <a:schemeClr val="tx2"/>
            </a:solidFill>
          </a:endParaRPr>
        </a:p>
      </dsp:txBody>
      <dsp:txXfrm>
        <a:off x="5947996" y="1843518"/>
        <a:ext cx="2886040" cy="1822099"/>
      </dsp:txXfrm>
    </dsp:sp>
    <dsp:sp modelId="{B5BF0ED1-4CD2-4C2D-AC2A-2EA1AE7090A2}">
      <dsp:nvSpPr>
        <dsp:cNvPr id="0" name=""/>
        <dsp:cNvSpPr/>
      </dsp:nvSpPr>
      <dsp:spPr>
        <a:xfrm>
          <a:off x="6265652" y="90756"/>
          <a:ext cx="2293200" cy="21492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6000" b="-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E27322-2CEA-4BCA-9548-0FB931D24ECE}">
      <dsp:nvSpPr>
        <dsp:cNvPr id="0" name=""/>
        <dsp:cNvSpPr/>
      </dsp:nvSpPr>
      <dsp:spPr>
        <a:xfrm>
          <a:off x="8920618" y="21418"/>
          <a:ext cx="2886040" cy="4555249"/>
        </a:xfrm>
        <a:prstGeom prst="roundRect">
          <a:avLst>
            <a:gd name="adj" fmla="val 1000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s-EC" sz="1900" kern="1200" dirty="0"/>
            <a:t>                             </a:t>
          </a:r>
          <a:r>
            <a:rPr lang="es-EC" sz="1900" kern="1200" dirty="0">
              <a:solidFill>
                <a:schemeClr val="tx2"/>
              </a:solidFill>
            </a:rPr>
            <a:t>Ensayos de Granulometría (Lavado y Sedimentación)    INEN 696,                  ASTM D 422-63</a:t>
          </a:r>
          <a:endParaRPr lang="es-ES" sz="1900" kern="1200" dirty="0">
            <a:solidFill>
              <a:schemeClr val="tx2"/>
            </a:solidFill>
          </a:endParaRPr>
        </a:p>
      </dsp:txBody>
      <dsp:txXfrm>
        <a:off x="8920618" y="1843518"/>
        <a:ext cx="2886040" cy="1822099"/>
      </dsp:txXfrm>
    </dsp:sp>
    <dsp:sp modelId="{04396D0C-9FE5-4C5E-B44E-4BF3BC066400}">
      <dsp:nvSpPr>
        <dsp:cNvPr id="0" name=""/>
        <dsp:cNvSpPr/>
      </dsp:nvSpPr>
      <dsp:spPr>
        <a:xfrm>
          <a:off x="9187124" y="90756"/>
          <a:ext cx="2293200" cy="21492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E7BCAC-7B1A-472B-906D-A4BFC1DE5016}">
      <dsp:nvSpPr>
        <dsp:cNvPr id="0" name=""/>
        <dsp:cNvSpPr/>
      </dsp:nvSpPr>
      <dsp:spPr>
        <a:xfrm>
          <a:off x="472376" y="3644199"/>
          <a:ext cx="10864659" cy="683287"/>
        </a:xfrm>
        <a:prstGeom prst="leftRightArrow">
          <a:avLst/>
        </a:prstGeom>
        <a:solidFill>
          <a:srgbClr val="DAE3BB"/>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A3B064-C1D4-47A1-8551-9719CD318188}">
      <dsp:nvSpPr>
        <dsp:cNvPr id="0" name=""/>
        <dsp:cNvSpPr/>
      </dsp:nvSpPr>
      <dsp:spPr>
        <a:xfrm rot="10800000">
          <a:off x="2705532" y="66627"/>
          <a:ext cx="8626516" cy="1053365"/>
        </a:xfrm>
        <a:prstGeom prst="homePlate">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06" tIns="53340" rIns="99568" bIns="53340" numCol="1" spcCol="1270" anchor="ctr" anchorCtr="0">
          <a:noAutofit/>
        </a:bodyPr>
        <a:lstStyle/>
        <a:p>
          <a:pPr marL="0" lvl="0" indent="0" algn="just" defTabSz="622300">
            <a:lnSpc>
              <a:spcPct val="90000"/>
            </a:lnSpc>
            <a:spcBef>
              <a:spcPct val="0"/>
            </a:spcBef>
            <a:spcAft>
              <a:spcPct val="35000"/>
            </a:spcAft>
            <a:buNone/>
          </a:pPr>
          <a:r>
            <a:rPr lang="es-EC" sz="1400" kern="1200" dirty="0">
              <a:solidFill>
                <a:schemeClr val="tx2"/>
              </a:solidFill>
            </a:rPr>
            <a:t>Aplicable en terrenos afectados por incendios forestales.</a:t>
          </a:r>
        </a:p>
        <a:p>
          <a:pPr marL="0" lvl="0" indent="0" algn="just" defTabSz="622300">
            <a:lnSpc>
              <a:spcPct val="90000"/>
            </a:lnSpc>
            <a:spcBef>
              <a:spcPct val="0"/>
            </a:spcBef>
            <a:spcAft>
              <a:spcPct val="35000"/>
            </a:spcAft>
            <a:buNone/>
          </a:pPr>
          <a:r>
            <a:rPr lang="es-EC" sz="1400" kern="1200" dirty="0">
              <a:solidFill>
                <a:schemeClr val="tx2"/>
              </a:solidFill>
            </a:rPr>
            <a:t>Ayuda a la filtración de agua en el terreno, no se sugiere para suelos con baja permeabilidad.</a:t>
          </a:r>
        </a:p>
        <a:p>
          <a:pPr marL="0" lvl="0" indent="0" algn="just" defTabSz="622300">
            <a:lnSpc>
              <a:spcPct val="90000"/>
            </a:lnSpc>
            <a:spcBef>
              <a:spcPct val="0"/>
            </a:spcBef>
            <a:spcAft>
              <a:spcPct val="35000"/>
            </a:spcAft>
            <a:buNone/>
          </a:pPr>
          <a:r>
            <a:rPr lang="es-EC" sz="1400" kern="1200" dirty="0">
              <a:solidFill>
                <a:schemeClr val="tx2"/>
              </a:solidFill>
            </a:rPr>
            <a:t>Económica y ambientalmente viable, sus materiales de construcción pueden ser de la zona.</a:t>
          </a:r>
          <a:endParaRPr lang="es-ES" sz="1400" kern="1200" dirty="0">
            <a:solidFill>
              <a:schemeClr val="tx2"/>
            </a:solidFill>
          </a:endParaRPr>
        </a:p>
      </dsp:txBody>
      <dsp:txXfrm rot="10800000">
        <a:off x="2968873" y="66627"/>
        <a:ext cx="8363175" cy="1053365"/>
      </dsp:txXfrm>
    </dsp:sp>
    <dsp:sp modelId="{0F4D71D3-4109-453F-A2CF-D7B4300FCAD3}">
      <dsp:nvSpPr>
        <dsp:cNvPr id="0" name=""/>
        <dsp:cNvSpPr/>
      </dsp:nvSpPr>
      <dsp:spPr>
        <a:xfrm>
          <a:off x="1994783" y="475"/>
          <a:ext cx="1185670" cy="11856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A034C7-EABF-4D7B-B805-483B8F11F409}">
      <dsp:nvSpPr>
        <dsp:cNvPr id="0" name=""/>
        <dsp:cNvSpPr/>
      </dsp:nvSpPr>
      <dsp:spPr>
        <a:xfrm rot="10800000">
          <a:off x="2528662" y="1497271"/>
          <a:ext cx="8862343" cy="1053365"/>
        </a:xfrm>
        <a:prstGeom prst="homePlate">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06" tIns="53340" rIns="99568" bIns="53340" numCol="1" spcCol="1270" anchor="ctr" anchorCtr="0">
          <a:noAutofit/>
        </a:bodyPr>
        <a:lstStyle/>
        <a:p>
          <a:pPr marL="0" lvl="0" indent="0" algn="just" defTabSz="622300">
            <a:lnSpc>
              <a:spcPct val="90000"/>
            </a:lnSpc>
            <a:spcBef>
              <a:spcPct val="0"/>
            </a:spcBef>
            <a:spcAft>
              <a:spcPct val="35000"/>
            </a:spcAft>
            <a:buFont typeface="Symbol" panose="05050102010706020507" pitchFamily="18" charset="2"/>
            <a:buNone/>
          </a:pPr>
          <a:r>
            <a:rPr lang="es-EC" sz="1400" kern="1200" dirty="0">
              <a:solidFill>
                <a:schemeClr val="tx2"/>
              </a:solidFill>
            </a:rPr>
            <a:t>  Aplicable en terrenos afectados por incendios forestales.</a:t>
          </a:r>
        </a:p>
        <a:p>
          <a:pPr marL="0" lvl="0" indent="0" algn="just" defTabSz="622300">
            <a:lnSpc>
              <a:spcPct val="90000"/>
            </a:lnSpc>
            <a:spcBef>
              <a:spcPct val="0"/>
            </a:spcBef>
            <a:spcAft>
              <a:spcPct val="35000"/>
            </a:spcAft>
            <a:buNone/>
          </a:pPr>
          <a:r>
            <a:rPr lang="es-ES" sz="1400" kern="1200" dirty="0">
              <a:solidFill>
                <a:schemeClr val="tx2"/>
              </a:solidFill>
            </a:rPr>
            <a:t>  Ayuda a la disminuir la velocidad de la erosión reduciendo la velocidad del agua.</a:t>
          </a:r>
          <a:endParaRPr lang="es-EC" sz="1400" kern="1200" dirty="0">
            <a:solidFill>
              <a:schemeClr val="tx2"/>
            </a:solidFill>
          </a:endParaRPr>
        </a:p>
        <a:p>
          <a:pPr marL="0" lvl="0" indent="0" algn="just" defTabSz="622300">
            <a:lnSpc>
              <a:spcPct val="90000"/>
            </a:lnSpc>
            <a:spcBef>
              <a:spcPct val="0"/>
            </a:spcBef>
            <a:spcAft>
              <a:spcPct val="35000"/>
            </a:spcAft>
            <a:buNone/>
          </a:pPr>
          <a:r>
            <a:rPr lang="es-EC" sz="1400" kern="1200" dirty="0">
              <a:solidFill>
                <a:schemeClr val="tx2"/>
              </a:solidFill>
            </a:rPr>
            <a:t>  Económica y ambientalmente viable, sus materiales de construcción pueden ser de la zona</a:t>
          </a:r>
          <a:r>
            <a:rPr lang="es-EC" sz="1400" kern="1200" dirty="0"/>
            <a:t>.</a:t>
          </a:r>
          <a:endParaRPr lang="es-ES" sz="1400" kern="1200" dirty="0"/>
        </a:p>
      </dsp:txBody>
      <dsp:txXfrm rot="10800000">
        <a:off x="2792003" y="1497271"/>
        <a:ext cx="8599002" cy="1053365"/>
      </dsp:txXfrm>
    </dsp:sp>
    <dsp:sp modelId="{8B2714EE-F5D4-4994-99B3-E1EEEADFFBA7}">
      <dsp:nvSpPr>
        <dsp:cNvPr id="0" name=""/>
        <dsp:cNvSpPr/>
      </dsp:nvSpPr>
      <dsp:spPr>
        <a:xfrm>
          <a:off x="1935826" y="1431119"/>
          <a:ext cx="1185670" cy="118567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5C09FA-B04B-468E-BC00-1D672EE02695}">
      <dsp:nvSpPr>
        <dsp:cNvPr id="0" name=""/>
        <dsp:cNvSpPr/>
      </dsp:nvSpPr>
      <dsp:spPr>
        <a:xfrm rot="10800000">
          <a:off x="2528662" y="2861763"/>
          <a:ext cx="8862343" cy="1444244"/>
        </a:xfrm>
        <a:prstGeom prst="homePlate">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2106" tIns="53340" rIns="99568" bIns="53340" numCol="1" spcCol="1270" anchor="ctr" anchorCtr="0">
          <a:noAutofit/>
        </a:bodyPr>
        <a:lstStyle/>
        <a:p>
          <a:pPr marL="0" lvl="0" indent="0" algn="just" defTabSz="622300">
            <a:lnSpc>
              <a:spcPct val="90000"/>
            </a:lnSpc>
            <a:spcBef>
              <a:spcPct val="0"/>
            </a:spcBef>
            <a:spcAft>
              <a:spcPct val="35000"/>
            </a:spcAft>
            <a:buFont typeface="Symbol" panose="05050102010706020507" pitchFamily="18" charset="2"/>
            <a:buNone/>
          </a:pPr>
          <a:r>
            <a:rPr lang="es-ES" sz="1400" kern="1200" dirty="0">
              <a:solidFill>
                <a:schemeClr val="tx2"/>
              </a:solidFill>
            </a:rPr>
            <a:t>Son altamente efectivos para suelos con alto nivel de cohesión entre sus partículas debido a que tienen que soportar a la estructura.</a:t>
          </a:r>
        </a:p>
        <a:p>
          <a:pPr marL="0" lvl="0" indent="0" algn="just" defTabSz="622300">
            <a:lnSpc>
              <a:spcPct val="90000"/>
            </a:lnSpc>
            <a:spcBef>
              <a:spcPct val="0"/>
            </a:spcBef>
            <a:spcAft>
              <a:spcPct val="35000"/>
            </a:spcAft>
            <a:buFont typeface="Symbol" panose="05050102010706020507" pitchFamily="18" charset="2"/>
            <a:buNone/>
          </a:pPr>
          <a:r>
            <a:rPr lang="es-ES" sz="1400" kern="1200" dirty="0">
              <a:solidFill>
                <a:schemeClr val="tx2"/>
              </a:solidFill>
            </a:rPr>
            <a:t>Se los utilizan en terrenos con altas pendientes para frenar las velocidades críticas del agua y así evitar erosiones hídricas.</a:t>
          </a:r>
        </a:p>
        <a:p>
          <a:pPr marL="0" lvl="0" indent="0" algn="just" defTabSz="622300">
            <a:lnSpc>
              <a:spcPct val="90000"/>
            </a:lnSpc>
            <a:spcBef>
              <a:spcPct val="0"/>
            </a:spcBef>
            <a:spcAft>
              <a:spcPct val="35000"/>
            </a:spcAft>
            <a:buFont typeface="Symbol" panose="05050102010706020507" pitchFamily="18" charset="2"/>
            <a:buNone/>
          </a:pPr>
          <a:r>
            <a:rPr lang="es-ES" sz="1400" kern="1200" dirty="0">
              <a:solidFill>
                <a:schemeClr val="tx2"/>
              </a:solidFill>
            </a:rPr>
            <a:t>Son viables económicamente y ambientalmente ya que sus materiales constructivos pueden tomarse de la zona o si se requiere materiales de mayor resistencia sus costos no son elevados.</a:t>
          </a:r>
        </a:p>
      </dsp:txBody>
      <dsp:txXfrm rot="10800000">
        <a:off x="2889723" y="2861763"/>
        <a:ext cx="8501282" cy="1444244"/>
      </dsp:txXfrm>
    </dsp:sp>
    <dsp:sp modelId="{34CF6036-C470-4262-A72A-6F43C8484342}">
      <dsp:nvSpPr>
        <dsp:cNvPr id="0" name=""/>
        <dsp:cNvSpPr/>
      </dsp:nvSpPr>
      <dsp:spPr>
        <a:xfrm>
          <a:off x="1935826" y="2991050"/>
          <a:ext cx="1185670" cy="118567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94EC-5031-457E-8635-3DA6248A851F}">
      <dsp:nvSpPr>
        <dsp:cNvPr id="0" name=""/>
        <dsp:cNvSpPr/>
      </dsp:nvSpPr>
      <dsp:spPr>
        <a:xfrm>
          <a:off x="20662" y="129548"/>
          <a:ext cx="3730130" cy="312528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000" b="-6000"/>
          </a:stretch>
        </a:blipFill>
        <a:ln w="38100" cap="flat" cmpd="sng" algn="ctr">
          <a:solidFill>
            <a:schemeClr val="tx2"/>
          </a:solidFill>
          <a:prstDash val="solid"/>
        </a:ln>
        <a:effectLst/>
      </dsp:spPr>
      <dsp:style>
        <a:lnRef idx="2">
          <a:scrgbClr r="0" g="0" b="0"/>
        </a:lnRef>
        <a:fillRef idx="1">
          <a:scrgbClr r="0" g="0" b="0"/>
        </a:fillRef>
        <a:effectRef idx="0">
          <a:scrgbClr r="0" g="0" b="0"/>
        </a:effectRef>
        <a:fontRef idx="minor"/>
      </dsp:style>
    </dsp:sp>
    <dsp:sp modelId="{C815A226-E6B3-434D-9A4C-9B73F330AE15}">
      <dsp:nvSpPr>
        <dsp:cNvPr id="0" name=""/>
        <dsp:cNvSpPr/>
      </dsp:nvSpPr>
      <dsp:spPr>
        <a:xfrm>
          <a:off x="2501862" y="3542072"/>
          <a:ext cx="2577952" cy="11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Entrevista por parte de Marcelo Aizaga y Eliana Estrella, la cual fue transmitida por “Minga por la Pachamama”, (12 de agosto de 2021). 🎤 #Cosecha De Agua y #Riego Por Goteo [Archivo de video], YouTube, </a:t>
          </a:r>
          <a:r>
            <a:rPr lang="es-ES" sz="1100" kern="1200" dirty="0">
              <a:hlinkClick xmlns:r="http://schemas.openxmlformats.org/officeDocument/2006/relationships" r:id="rId2"/>
            </a:rPr>
            <a:t>https://www.youtube.com/watch?v=yBUn5Gb-zSo</a:t>
          </a:r>
          <a:r>
            <a:rPr lang="es-ES" sz="1100" kern="1200" dirty="0"/>
            <a:t>.</a:t>
          </a:r>
        </a:p>
      </dsp:txBody>
      <dsp:txXfrm>
        <a:off x="2501862" y="3542072"/>
        <a:ext cx="2577952" cy="1189790"/>
      </dsp:txXfrm>
    </dsp:sp>
    <dsp:sp modelId="{EFEF707B-CBA8-4C96-8F29-4D273C4B9ED6}">
      <dsp:nvSpPr>
        <dsp:cNvPr id="0" name=""/>
        <dsp:cNvSpPr/>
      </dsp:nvSpPr>
      <dsp:spPr>
        <a:xfrm>
          <a:off x="2219835" y="3319104"/>
          <a:ext cx="754283" cy="754479"/>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04D2B-238F-4245-9D18-C9D50A5BC584}">
      <dsp:nvSpPr>
        <dsp:cNvPr id="0" name=""/>
        <dsp:cNvSpPr/>
      </dsp:nvSpPr>
      <dsp:spPr>
        <a:xfrm rot="5400000">
          <a:off x="4553236" y="3265746"/>
          <a:ext cx="754479" cy="754283"/>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ECFCA-7D8D-47AD-97CF-9A74A68626F7}">
      <dsp:nvSpPr>
        <dsp:cNvPr id="0" name=""/>
        <dsp:cNvSpPr/>
      </dsp:nvSpPr>
      <dsp:spPr>
        <a:xfrm rot="16200000">
          <a:off x="2219737" y="4169743"/>
          <a:ext cx="754479" cy="754283"/>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ACC94-4510-4072-8FAB-56DD799E7A6B}">
      <dsp:nvSpPr>
        <dsp:cNvPr id="0" name=""/>
        <dsp:cNvSpPr/>
      </dsp:nvSpPr>
      <dsp:spPr>
        <a:xfrm rot="10800000">
          <a:off x="4553334" y="4149395"/>
          <a:ext cx="754283" cy="754479"/>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D794EC-5031-457E-8635-3DA6248A851F}">
      <dsp:nvSpPr>
        <dsp:cNvPr id="0" name=""/>
        <dsp:cNvSpPr/>
      </dsp:nvSpPr>
      <dsp:spPr>
        <a:xfrm>
          <a:off x="3260" y="117381"/>
          <a:ext cx="3730130" cy="3109029"/>
        </a:xfrm>
        <a:prstGeom prst="rect">
          <a:avLst/>
        </a:prstGeom>
        <a:blipFill rotWithShape="1">
          <a:blip xmlns:r="http://schemas.openxmlformats.org/officeDocument/2006/relationships" r:embed="rId1"/>
          <a:stretch>
            <a:fillRect/>
          </a:stretch>
        </a:blipFill>
        <a:ln w="3175"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C815A226-E6B3-434D-9A4C-9B73F330AE15}">
      <dsp:nvSpPr>
        <dsp:cNvPr id="0" name=""/>
        <dsp:cNvSpPr/>
      </dsp:nvSpPr>
      <dsp:spPr>
        <a:xfrm>
          <a:off x="2442282" y="3477772"/>
          <a:ext cx="2577952" cy="11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just" defTabSz="488950">
            <a:lnSpc>
              <a:spcPct val="90000"/>
            </a:lnSpc>
            <a:spcBef>
              <a:spcPct val="0"/>
            </a:spcBef>
            <a:spcAft>
              <a:spcPct val="35000"/>
            </a:spcAft>
            <a:buNone/>
          </a:pPr>
          <a:r>
            <a:rPr lang="es-ES" sz="1100" kern="1200" dirty="0"/>
            <a:t>Difusión de la construcción del dique por medio de la Ing. Cinthya Peñaherrera, Directora de la Corporación Red Ambiental, a través de la página “Red Ambiental”, </a:t>
          </a:r>
          <a:r>
            <a:rPr lang="es-ES" sz="1100" kern="1200" dirty="0">
              <a:hlinkClick xmlns:r="http://schemas.openxmlformats.org/officeDocument/2006/relationships" r:id="rId2"/>
            </a:rPr>
            <a:t>https://redambientalecuador.org/index.html</a:t>
          </a:r>
          <a:r>
            <a:rPr lang="es-ES" sz="1100" kern="1200" dirty="0"/>
            <a:t>.</a:t>
          </a:r>
        </a:p>
      </dsp:txBody>
      <dsp:txXfrm>
        <a:off x="2442282" y="3477772"/>
        <a:ext cx="2577952" cy="1189790"/>
      </dsp:txXfrm>
    </dsp:sp>
    <dsp:sp modelId="{EFEF707B-CBA8-4C96-8F29-4D273C4B9ED6}">
      <dsp:nvSpPr>
        <dsp:cNvPr id="0" name=""/>
        <dsp:cNvSpPr/>
      </dsp:nvSpPr>
      <dsp:spPr>
        <a:xfrm>
          <a:off x="2160239" y="3254800"/>
          <a:ext cx="754283" cy="754479"/>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904D2B-238F-4245-9D18-C9D50A5BC584}">
      <dsp:nvSpPr>
        <dsp:cNvPr id="0" name=""/>
        <dsp:cNvSpPr/>
      </dsp:nvSpPr>
      <dsp:spPr>
        <a:xfrm rot="5400000">
          <a:off x="4493640" y="3201443"/>
          <a:ext cx="754479" cy="754283"/>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2ECFCA-7D8D-47AD-97CF-9A74A68626F7}">
      <dsp:nvSpPr>
        <dsp:cNvPr id="0" name=""/>
        <dsp:cNvSpPr/>
      </dsp:nvSpPr>
      <dsp:spPr>
        <a:xfrm rot="16200000">
          <a:off x="2160141" y="4105439"/>
          <a:ext cx="754479" cy="754283"/>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CACC94-4510-4072-8FAB-56DD799E7A6B}">
      <dsp:nvSpPr>
        <dsp:cNvPr id="0" name=""/>
        <dsp:cNvSpPr/>
      </dsp:nvSpPr>
      <dsp:spPr>
        <a:xfrm rot="10800000">
          <a:off x="4493738" y="4085091"/>
          <a:ext cx="754283" cy="754479"/>
        </a:xfrm>
        <a:prstGeom prst="halfFrame">
          <a:avLst>
            <a:gd name="adj1" fmla="val 25770"/>
            <a:gd name="adj2" fmla="val 25770"/>
          </a:avLst>
        </a:prstGeom>
        <a:solidFill>
          <a:srgbClr val="75BD8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FC8C70C-F531-4F8F-8FE4-7013EA12B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18BDD533-2B22-4876-B38B-CAA1E616121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C38D1DA5-6D17-4EEB-AB35-D20E4419263A}" type="datetimeFigureOut">
              <a:rPr lang="es-ES"/>
              <a:pPr>
                <a:defRPr/>
              </a:pPr>
              <a:t>17/09/2021</a:t>
            </a:fld>
            <a:endParaRPr lang="es-ES" dirty="0"/>
          </a:p>
        </p:txBody>
      </p:sp>
      <p:sp>
        <p:nvSpPr>
          <p:cNvPr id="4" name="Marcador de imagen de diapositiva 3">
            <a:extLst>
              <a:ext uri="{FF2B5EF4-FFF2-40B4-BE49-F238E27FC236}">
                <a16:creationId xmlns:a16="http://schemas.microsoft.com/office/drawing/2014/main" id="{1D67468F-275A-4A65-BDF1-D53F2329718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Marcador de notas 4">
            <a:extLst>
              <a:ext uri="{FF2B5EF4-FFF2-40B4-BE49-F238E27FC236}">
                <a16:creationId xmlns:a16="http://schemas.microsoft.com/office/drawing/2014/main" id="{7E27D76B-6FDF-4D0F-9D9F-6E3C864358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8C7946BE-E426-4F59-919C-DFE61875011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7889853A-6427-4109-B74C-4253D44BA6F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94E8735F-0F48-4601-998A-63B4F9213BA6}" type="slidenum">
              <a:rPr lang="es-ES" altLang="es-ES"/>
              <a:pPr>
                <a:defRPr/>
              </a:pPr>
              <a:t>‹Nº›</a:t>
            </a:fld>
            <a:endParaRPr lang="es-ES" altLang="es-E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imagen de diapositiva 1">
            <a:extLst>
              <a:ext uri="{FF2B5EF4-FFF2-40B4-BE49-F238E27FC236}">
                <a16:creationId xmlns:a16="http://schemas.microsoft.com/office/drawing/2014/main" id="{13444F63-42ED-4495-A612-178EEFBDF9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Marcador de notas 2">
            <a:extLst>
              <a:ext uri="{FF2B5EF4-FFF2-40B4-BE49-F238E27FC236}">
                <a16:creationId xmlns:a16="http://schemas.microsoft.com/office/drawing/2014/main" id="{9A2A4215-E44F-4A97-9BDC-7AC1D6E5C5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altLang="es-ES"/>
          </a:p>
        </p:txBody>
      </p:sp>
      <p:sp>
        <p:nvSpPr>
          <p:cNvPr id="30724" name="Marcador de número de diapositiva 3">
            <a:extLst>
              <a:ext uri="{FF2B5EF4-FFF2-40B4-BE49-F238E27FC236}">
                <a16:creationId xmlns:a16="http://schemas.microsoft.com/office/drawing/2014/main" id="{6D15ED4B-AD17-4249-90AB-F36DC89239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815F0C-A89C-4DBD-9FBA-9148292C6690}" type="slidenum">
              <a:rPr lang="es-ES" altLang="es-ES" smtClean="0"/>
              <a:pPr/>
              <a:t>26</a:t>
            </a:fld>
            <a:endParaRPr lang="es-ES" altLang="es-E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a:extLst>
              <a:ext uri="{FF2B5EF4-FFF2-40B4-BE49-F238E27FC236}">
                <a16:creationId xmlns:a16="http://schemas.microsoft.com/office/drawing/2014/main" id="{6321CDCF-09F8-4064-B41F-664904FC9803}"/>
              </a:ext>
            </a:extLst>
          </p:cNvPr>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CorelDRAW.Graphic.12">
                  <p:embed/>
                </p:oleObj>
              </mc:Choice>
              <mc:Fallback>
                <p:oleObj name="CorelDRAW" r:id="rId2" imgW="7748626" imgH="4759452" progId="CorelDRAW.Graphic.12">
                  <p:embed/>
                  <p:pic>
                    <p:nvPicPr>
                      <p:cNvPr id="2050" name="Object 46">
                        <a:extLst>
                          <a:ext uri="{FF2B5EF4-FFF2-40B4-BE49-F238E27FC236}">
                            <a16:creationId xmlns:a16="http://schemas.microsoft.com/office/drawing/2014/main" id="{C85445F5-DBF3-404F-B0F2-505329CE7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a:extLst>
              <a:ext uri="{FF2B5EF4-FFF2-40B4-BE49-F238E27FC236}">
                <a16:creationId xmlns:a16="http://schemas.microsoft.com/office/drawing/2014/main" id="{A30DAFDA-E18E-4CB9-ADA9-F649A4FB6A99}"/>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4" name="Rectangle 25">
            <a:extLst>
              <a:ext uri="{FF2B5EF4-FFF2-40B4-BE49-F238E27FC236}">
                <a16:creationId xmlns:a16="http://schemas.microsoft.com/office/drawing/2014/main" id="{271426F1-CD5C-454D-8066-2B7B5DCB0AA4}"/>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sp>
        <p:nvSpPr>
          <p:cNvPr id="5" name="Rectangle 26">
            <a:extLst>
              <a:ext uri="{FF2B5EF4-FFF2-40B4-BE49-F238E27FC236}">
                <a16:creationId xmlns:a16="http://schemas.microsoft.com/office/drawing/2014/main" id="{EA339FF0-C7F7-4C8F-95B7-3F320DE6EC37}"/>
              </a:ext>
            </a:extLst>
          </p:cNvPr>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sz="1400" dirty="0"/>
          </a:p>
        </p:txBody>
      </p:sp>
      <p:sp>
        <p:nvSpPr>
          <p:cNvPr id="6" name="Rectangle 27">
            <a:extLst>
              <a:ext uri="{FF2B5EF4-FFF2-40B4-BE49-F238E27FC236}">
                <a16:creationId xmlns:a16="http://schemas.microsoft.com/office/drawing/2014/main" id="{2A9B8F13-F3AF-4A28-93A6-7361A4940AD3}"/>
              </a:ext>
            </a:extLst>
          </p:cNvPr>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s-EC" altLang="es-EC" sz="1400" dirty="0"/>
          </a:p>
        </p:txBody>
      </p:sp>
      <p:pic>
        <p:nvPicPr>
          <p:cNvPr id="7" name="Picture 48" descr="bannner 2">
            <a:extLst>
              <a:ext uri="{FF2B5EF4-FFF2-40B4-BE49-F238E27FC236}">
                <a16:creationId xmlns:a16="http://schemas.microsoft.com/office/drawing/2014/main" id="{EAA9F670-1888-4A49-AEF2-63F23C778AB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a:extLst>
              <a:ext uri="{FF2B5EF4-FFF2-40B4-BE49-F238E27FC236}">
                <a16:creationId xmlns:a16="http://schemas.microsoft.com/office/drawing/2014/main" id="{908244DE-7189-460C-BFF5-8C09E9CE4EC9}"/>
              </a:ext>
            </a:extLst>
          </p:cNvPr>
          <p:cNvSpPr>
            <a:spLocks noChangeArrowheads="1"/>
          </p:cNvSpPr>
          <p:nvPr userDrawn="1"/>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pic>
        <p:nvPicPr>
          <p:cNvPr id="9" name="Picture 49" descr="LOGO ESPE ORIGINAL copia">
            <a:extLst>
              <a:ext uri="{FF2B5EF4-FFF2-40B4-BE49-F238E27FC236}">
                <a16:creationId xmlns:a16="http://schemas.microsoft.com/office/drawing/2014/main" id="{BC489462-F86F-48F7-B398-8F2CE8CA6188}"/>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078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5"/>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8760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3"/>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3"/>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9555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5"/>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08565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65322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802649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18100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79155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09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84301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3331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a:extLst>
              <a:ext uri="{FF2B5EF4-FFF2-40B4-BE49-F238E27FC236}">
                <a16:creationId xmlns:a16="http://schemas.microsoft.com/office/drawing/2014/main" id="{C45F237D-6C1E-435B-BDD5-B266B91D2F88}"/>
              </a:ext>
            </a:extLst>
          </p:cNvPr>
          <p:cNvSpPr>
            <a:spLocks noChangeArrowheads="1"/>
          </p:cNvSpPr>
          <p:nvPr userDrawn="1"/>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7" name="Rectangle 21">
            <a:extLst>
              <a:ext uri="{FF2B5EF4-FFF2-40B4-BE49-F238E27FC236}">
                <a16:creationId xmlns:a16="http://schemas.microsoft.com/office/drawing/2014/main" id="{6937E64F-986C-4AEE-B0C4-F9DD258E9D7E}"/>
              </a:ext>
            </a:extLst>
          </p:cNvPr>
          <p:cNvSpPr>
            <a:spLocks noChangeArrowheads="1"/>
          </p:cNvSpPr>
          <p:nvPr userDrawn="1"/>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s-EC" altLang="es-EC" dirty="0"/>
          </a:p>
        </p:txBody>
      </p:sp>
      <p:sp>
        <p:nvSpPr>
          <p:cNvPr id="1028" name="Line 23">
            <a:extLst>
              <a:ext uri="{FF2B5EF4-FFF2-40B4-BE49-F238E27FC236}">
                <a16:creationId xmlns:a16="http://schemas.microsoft.com/office/drawing/2014/main" id="{007149CF-0D7E-4385-B8E3-FDB802386EC9}"/>
              </a:ext>
            </a:extLst>
          </p:cNvPr>
          <p:cNvSpPr>
            <a:spLocks noChangeShapeType="1"/>
          </p:cNvSpPr>
          <p:nvPr userDrawn="1"/>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a:extLst>
              <a:ext uri="{FF2B5EF4-FFF2-40B4-BE49-F238E27FC236}">
                <a16:creationId xmlns:a16="http://schemas.microsoft.com/office/drawing/2014/main" id="{47A925DA-E618-40F4-A987-D1EA5F50BB94}"/>
              </a:ext>
            </a:extLst>
          </p:cNvPr>
          <p:cNvSpPr>
            <a:spLocks noChangeShapeType="1"/>
          </p:cNvSpPr>
          <p:nvPr userDrawn="1"/>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a:extLst>
              <a:ext uri="{FF2B5EF4-FFF2-40B4-BE49-F238E27FC236}">
                <a16:creationId xmlns:a16="http://schemas.microsoft.com/office/drawing/2014/main" id="{C9DEE2B3-7FE9-400C-9473-DBAC97E667E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87"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189"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377"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566"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754"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1313" indent="-341313" algn="l" rtl="0" eaLnBrk="0" fontAlgn="base" hangingPunct="0">
        <a:spcBef>
          <a:spcPct val="20000"/>
        </a:spcBef>
        <a:spcAft>
          <a:spcPct val="0"/>
        </a:spcAft>
        <a:buChar char="•"/>
        <a:defRPr sz="2400">
          <a:solidFill>
            <a:schemeClr val="bg1"/>
          </a:solidFill>
          <a:latin typeface="+mn-lt"/>
          <a:ea typeface="+mn-ea"/>
          <a:cs typeface="+mn-cs"/>
        </a:defRPr>
      </a:lvl1pPr>
      <a:lvl2pPr marL="741363" indent="-284163" algn="l" rtl="0" eaLnBrk="0" fontAlgn="base" hangingPunct="0">
        <a:spcBef>
          <a:spcPct val="20000"/>
        </a:spcBef>
        <a:spcAft>
          <a:spcPct val="0"/>
        </a:spcAft>
        <a:buChar char="–"/>
        <a:defRPr sz="2400">
          <a:solidFill>
            <a:schemeClr val="bg1"/>
          </a:solidFill>
          <a:latin typeface="+mn-lt"/>
        </a:defRPr>
      </a:lvl2pPr>
      <a:lvl3pPr marL="1141413" indent="-227013" algn="l" rtl="0" eaLnBrk="0" fontAlgn="base" hangingPunct="0">
        <a:spcBef>
          <a:spcPct val="20000"/>
        </a:spcBef>
        <a:spcAft>
          <a:spcPct val="0"/>
        </a:spcAft>
        <a:buChar char="•"/>
        <a:defRPr sz="2400">
          <a:solidFill>
            <a:schemeClr val="bg1"/>
          </a:solidFill>
          <a:latin typeface="+mn-lt"/>
        </a:defRPr>
      </a:lvl3pPr>
      <a:lvl4pPr marL="1598613" indent="-227013" algn="l" rtl="0" eaLnBrk="0" fontAlgn="base" hangingPunct="0">
        <a:spcBef>
          <a:spcPct val="20000"/>
        </a:spcBef>
        <a:spcAft>
          <a:spcPct val="0"/>
        </a:spcAft>
        <a:buChar char="–"/>
        <a:defRPr sz="2400">
          <a:solidFill>
            <a:schemeClr val="bg1"/>
          </a:solidFill>
          <a:latin typeface="+mn-lt"/>
        </a:defRPr>
      </a:lvl4pPr>
      <a:lvl5pPr marL="2055813" indent="-227013" algn="l" rtl="0" eaLnBrk="0" fontAlgn="base" hangingPunct="0">
        <a:spcBef>
          <a:spcPct val="20000"/>
        </a:spcBef>
        <a:spcAft>
          <a:spcPct val="0"/>
        </a:spcAft>
        <a:buChar char="»"/>
        <a:defRPr sz="2400">
          <a:solidFill>
            <a:schemeClr val="bg1"/>
          </a:solidFill>
          <a:latin typeface="+mn-lt"/>
        </a:defRPr>
      </a:lvl5pPr>
      <a:lvl6pPr marL="2514537" indent="-228594" algn="l" rtl="0" fontAlgn="base">
        <a:spcBef>
          <a:spcPct val="20000"/>
        </a:spcBef>
        <a:spcAft>
          <a:spcPct val="0"/>
        </a:spcAft>
        <a:buChar char="»"/>
        <a:defRPr sz="2400">
          <a:solidFill>
            <a:schemeClr val="bg1"/>
          </a:solidFill>
          <a:latin typeface="+mn-lt"/>
        </a:defRPr>
      </a:lvl6pPr>
      <a:lvl7pPr marL="2971726" indent="-228594" algn="l" rtl="0" fontAlgn="base">
        <a:spcBef>
          <a:spcPct val="20000"/>
        </a:spcBef>
        <a:spcAft>
          <a:spcPct val="0"/>
        </a:spcAft>
        <a:buChar char="»"/>
        <a:defRPr sz="2400">
          <a:solidFill>
            <a:schemeClr val="bg1"/>
          </a:solidFill>
          <a:latin typeface="+mn-lt"/>
        </a:defRPr>
      </a:lvl7pPr>
      <a:lvl8pPr marL="3428914" indent="-228594" algn="l" rtl="0" fontAlgn="base">
        <a:spcBef>
          <a:spcPct val="20000"/>
        </a:spcBef>
        <a:spcAft>
          <a:spcPct val="0"/>
        </a:spcAft>
        <a:buChar char="»"/>
        <a:defRPr sz="2400">
          <a:solidFill>
            <a:schemeClr val="bg1"/>
          </a:solidFill>
          <a:latin typeface="+mn-lt"/>
        </a:defRPr>
      </a:lvl8pPr>
      <a:lvl9pPr marL="3886103" indent="-228594"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oleObject" Target="../embeddings/oleObject3.bin"/><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48.png"/><Relationship Id="rId4" Type="http://schemas.openxmlformats.org/officeDocument/2006/relationships/diagramLayout" Target="../diagrams/layout4.xm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0.jpeg"/><Relationship Id="rId7" Type="http://schemas.openxmlformats.org/officeDocument/2006/relationships/image" Target="../media/image63.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2.jpeg"/><Relationship Id="rId10" Type="http://schemas.openxmlformats.org/officeDocument/2006/relationships/image" Target="../media/image66.jpeg"/><Relationship Id="rId4" Type="http://schemas.openxmlformats.org/officeDocument/2006/relationships/image" Target="../media/image61.jpeg"/><Relationship Id="rId9" Type="http://schemas.openxmlformats.org/officeDocument/2006/relationships/image" Target="../media/image65.jpe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a:extLst>
              <a:ext uri="{FF2B5EF4-FFF2-40B4-BE49-F238E27FC236}">
                <a16:creationId xmlns:a16="http://schemas.microsoft.com/office/drawing/2014/main" id="{01E8F650-B0D5-41AE-BAB8-B578A1DFD1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4550"/>
          <a:stretch>
            <a:fillRect/>
          </a:stretch>
        </p:blipFill>
        <p:spPr bwMode="auto">
          <a:xfrm>
            <a:off x="142875" y="73025"/>
            <a:ext cx="4368800"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1 Rectángulo">
            <a:extLst>
              <a:ext uri="{FF2B5EF4-FFF2-40B4-BE49-F238E27FC236}">
                <a16:creationId xmlns:a16="http://schemas.microsoft.com/office/drawing/2014/main" id="{B69C5B8F-EE9B-4003-8C65-9408BB2C1551}"/>
              </a:ext>
            </a:extLst>
          </p:cNvPr>
          <p:cNvSpPr/>
          <p:nvPr/>
        </p:nvSpPr>
        <p:spPr>
          <a:xfrm>
            <a:off x="1326987" y="880839"/>
            <a:ext cx="10457645" cy="4924425"/>
          </a:xfrm>
          <a:prstGeom prst="rect">
            <a:avLst/>
          </a:prstGeom>
          <a:noFill/>
        </p:spPr>
        <p:txBody>
          <a:bodyPr>
            <a:spAutoFit/>
          </a:bodyPr>
          <a:lstStyle/>
          <a:p>
            <a:pPr algn="ctr">
              <a:defRPr/>
            </a:pPr>
            <a:r>
              <a:rPr lang="es-ES" b="1" dirty="0">
                <a:solidFill>
                  <a:prstClr val="black"/>
                </a:solidFill>
                <a:cs typeface="Arial" panose="020B0604020202020204" pitchFamily="34" charset="0"/>
              </a:rPr>
              <a:t>DEPARTAMENTO DE CIENCIAS DE LA TIERRA Y DE LA CONSTRUCCIÓN</a:t>
            </a:r>
            <a:endParaRPr lang="es-EC"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CARRERA DE INGENIERÍA CIVIL</a:t>
            </a:r>
          </a:p>
          <a:p>
            <a:pPr algn="ctr">
              <a:defRPr/>
            </a:pPr>
            <a:r>
              <a:rPr lang="es-ES" b="1"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r>
              <a:rPr lang="es-EC" dirty="0">
                <a:solidFill>
                  <a:prstClr val="black"/>
                </a:solidFill>
                <a:cs typeface="Arial" panose="020B0604020202020204" pitchFamily="34" charset="0"/>
              </a:rPr>
              <a:t>TRABAJO DE INTEGRACIÓN CURRICULAR PREVIO A LA OBTENCIÓN DEL TÍTULO DE INGENIERO CIVIL</a:t>
            </a:r>
            <a:r>
              <a:rPr lang="es-ES" dirty="0">
                <a:solidFill>
                  <a:prstClr val="black"/>
                </a:solidFill>
                <a:cs typeface="Arial" panose="020B0604020202020204" pitchFamily="34" charset="0"/>
              </a:rPr>
              <a:t> </a:t>
            </a:r>
            <a:endParaRPr lang="es-EC" dirty="0">
              <a:solidFill>
                <a:prstClr val="black"/>
              </a:solidFill>
              <a:cs typeface="Arial" panose="020B0604020202020204" pitchFamily="34" charset="0"/>
            </a:endParaRPr>
          </a:p>
          <a:p>
            <a:pPr algn="ctr">
              <a:defRPr/>
            </a:pPr>
            <a:endParaRPr lang="es-ES" b="1" dirty="0">
              <a:solidFill>
                <a:prstClr val="black"/>
              </a:solidFill>
              <a:cs typeface="Arial" panose="020B0604020202020204" pitchFamily="34" charset="0"/>
            </a:endParaRPr>
          </a:p>
          <a:p>
            <a:pPr algn="ctr">
              <a:defRPr/>
            </a:pPr>
            <a:r>
              <a:rPr lang="es-ES" b="1" dirty="0">
                <a:solidFill>
                  <a:prstClr val="black"/>
                </a:solidFill>
                <a:cs typeface="Arial" panose="020B0604020202020204" pitchFamily="34" charset="0"/>
              </a:rPr>
              <a:t> </a:t>
            </a:r>
            <a:r>
              <a:rPr lang="es-ES" dirty="0">
                <a:solidFill>
                  <a:prstClr val="black"/>
                </a:solidFill>
                <a:cs typeface="Arial" panose="020B0604020202020204" pitchFamily="34" charset="0"/>
              </a:rPr>
              <a:t>TEMA:</a:t>
            </a:r>
            <a:endParaRPr lang="es-EC" dirty="0">
              <a:solidFill>
                <a:prstClr val="black"/>
              </a:solidFill>
              <a:cs typeface="Arial" panose="020B0604020202020204" pitchFamily="34" charset="0"/>
            </a:endParaRPr>
          </a:p>
          <a:p>
            <a:pPr algn="ctr">
              <a:defRPr/>
            </a:pPr>
            <a:r>
              <a:rPr lang="es-EC" b="1" dirty="0">
                <a:solidFill>
                  <a:prstClr val="black"/>
                </a:solidFill>
                <a:cs typeface="Arial" panose="020B0604020202020204" pitchFamily="34" charset="0"/>
              </a:rPr>
              <a:t>“MORFOMETRÍA, HIDROLOGÍA E HIDROMETRÍA DE LA CUENCA URCUHUAYCU Y PROPUESTA DE RECUPERACIÓN”</a:t>
            </a:r>
          </a:p>
          <a:p>
            <a:pPr algn="ctr">
              <a:defRPr/>
            </a:pPr>
            <a:r>
              <a:rPr lang="es-ES" b="1" dirty="0">
                <a:solidFill>
                  <a:prstClr val="black"/>
                </a:solidFill>
                <a:cs typeface="Arial" panose="020B0604020202020204" pitchFamily="34" charset="0"/>
              </a:rPr>
              <a:t> </a:t>
            </a:r>
            <a:endParaRPr lang="es-EC" b="1"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AUTORES:  </a:t>
            </a:r>
            <a:r>
              <a:rPr lang="es-EC" dirty="0">
                <a:solidFill>
                  <a:prstClr val="black"/>
                </a:solidFill>
                <a:cs typeface="Arial" panose="020B0604020202020204" pitchFamily="34" charset="0"/>
              </a:rPr>
              <a:t>HURTADO BOLAÑOS WILLIAM DAVID</a:t>
            </a:r>
          </a:p>
          <a:p>
            <a:pPr algn="ctr">
              <a:defRPr/>
            </a:pPr>
            <a:r>
              <a:rPr lang="es-EC" dirty="0">
                <a:solidFill>
                  <a:prstClr val="black"/>
                </a:solidFill>
                <a:cs typeface="Arial" panose="020B0604020202020204" pitchFamily="34" charset="0"/>
              </a:rPr>
              <a:t>                     JIMÉNEZ ALVAREZ PATRICIO DANIEL</a:t>
            </a:r>
          </a:p>
          <a:p>
            <a:pPr algn="ctr">
              <a:defRPr/>
            </a:pPr>
            <a:endParaRPr lang="es-EC"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TUTORES:  ING. CARRERA VILLACRÉS DAVID VINICIO</a:t>
            </a:r>
            <a:r>
              <a:rPr lang="es-EC" dirty="0">
                <a:solidFill>
                  <a:prstClr val="black"/>
                </a:solidFill>
                <a:cs typeface="Arial" panose="020B0604020202020204" pitchFamily="34" charset="0"/>
              </a:rPr>
              <a:t>, PhD.</a:t>
            </a:r>
            <a:r>
              <a:rPr lang="es-ES" dirty="0">
                <a:solidFill>
                  <a:prstClr val="black"/>
                </a:solidFill>
                <a:cs typeface="Arial" panose="020B0604020202020204" pitchFamily="34" charset="0"/>
              </a:rPr>
              <a:t> </a:t>
            </a:r>
          </a:p>
          <a:p>
            <a:pPr algn="ctr">
              <a:defRPr/>
            </a:pPr>
            <a:r>
              <a:rPr lang="es-ES" dirty="0">
                <a:solidFill>
                  <a:prstClr val="black"/>
                </a:solidFill>
                <a:cs typeface="Arial" panose="020B0604020202020204" pitchFamily="34" charset="0"/>
              </a:rPr>
              <a:t>                 ING. GUERRÓN VARELA EDGAR RAMIRO, Mgs.</a:t>
            </a:r>
          </a:p>
          <a:p>
            <a:pPr algn="ctr">
              <a:defRPr/>
            </a:pPr>
            <a:endParaRPr lang="es-ES" dirty="0">
              <a:solidFill>
                <a:prstClr val="black"/>
              </a:solidFill>
              <a:cs typeface="Arial" panose="020B0604020202020204" pitchFamily="34" charset="0"/>
            </a:endParaRPr>
          </a:p>
          <a:p>
            <a:pPr algn="ctr">
              <a:defRPr/>
            </a:pPr>
            <a:r>
              <a:rPr lang="es-ES" dirty="0">
                <a:solidFill>
                  <a:prstClr val="black"/>
                </a:solidFill>
                <a:cs typeface="Arial" panose="020B0604020202020204" pitchFamily="34" charset="0"/>
              </a:rPr>
              <a:t>SANGOLQUÍ – </a:t>
            </a:r>
            <a:r>
              <a:rPr lang="es-ES_tradnl" dirty="0">
                <a:solidFill>
                  <a:prstClr val="black"/>
                </a:solidFill>
                <a:cs typeface="Arial" panose="020B0604020202020204" pitchFamily="34" charset="0"/>
              </a:rPr>
              <a:t>2021</a:t>
            </a:r>
            <a:endParaRPr lang="es-EC" dirty="0">
              <a:solidFill>
                <a:prstClr val="black"/>
              </a:solidFill>
              <a:cs typeface="Arial" panose="020B0604020202020204" pitchFamily="34" charset="0"/>
            </a:endParaRPr>
          </a:p>
          <a:p>
            <a:pPr algn="ctr">
              <a:defRPr/>
            </a:pPr>
            <a:endParaRPr lang="es-ES" sz="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4100" name="Imagen 3">
            <a:extLst>
              <a:ext uri="{FF2B5EF4-FFF2-40B4-BE49-F238E27FC236}">
                <a16:creationId xmlns:a16="http://schemas.microsoft.com/office/drawing/2014/main" id="{3BB51170-DE27-46B5-B71C-2005EF8D7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2663" y="115888"/>
            <a:ext cx="9302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AC1F3449-7DB3-4395-8CFB-32156A01E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ángulo 6">
            <a:extLst>
              <a:ext uri="{FF2B5EF4-FFF2-40B4-BE49-F238E27FC236}">
                <a16:creationId xmlns:a16="http://schemas.microsoft.com/office/drawing/2014/main" id="{F5055F4B-40B6-4C1C-AFC5-E09FDF64CF67}"/>
              </a:ext>
            </a:extLst>
          </p:cNvPr>
          <p:cNvSpPr>
            <a:spLocks noChangeArrowheads="1"/>
          </p:cNvSpPr>
          <p:nvPr/>
        </p:nvSpPr>
        <p:spPr bwMode="auto">
          <a:xfrm>
            <a:off x="146050" y="692150"/>
            <a:ext cx="416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de Relieve:</a:t>
            </a:r>
            <a:endParaRPr lang="es-EC" altLang="es-EC" sz="2800"/>
          </a:p>
        </p:txBody>
      </p:sp>
      <p:sp>
        <p:nvSpPr>
          <p:cNvPr id="13316" name="Rectángulo 8">
            <a:extLst>
              <a:ext uri="{FF2B5EF4-FFF2-40B4-BE49-F238E27FC236}">
                <a16:creationId xmlns:a16="http://schemas.microsoft.com/office/drawing/2014/main" id="{956956A3-5885-47A8-AC51-0DE376732768}"/>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3317" name="CuadroTexto 9">
            <a:extLst>
              <a:ext uri="{FF2B5EF4-FFF2-40B4-BE49-F238E27FC236}">
                <a16:creationId xmlns:a16="http://schemas.microsoft.com/office/drawing/2014/main" id="{6607AABC-C712-4916-A20B-B0B435CC4B66}"/>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10</a:t>
            </a:r>
            <a:endParaRPr lang="es-EC" altLang="es-ES"/>
          </a:p>
        </p:txBody>
      </p:sp>
      <p:graphicFrame>
        <p:nvGraphicFramePr>
          <p:cNvPr id="13319" name="Gráfico 8">
            <a:extLst>
              <a:ext uri="{FF2B5EF4-FFF2-40B4-BE49-F238E27FC236}">
                <a16:creationId xmlns:a16="http://schemas.microsoft.com/office/drawing/2014/main" id="{84311A2C-1ACB-4025-8A3C-A9C2C5B6782F}"/>
              </a:ext>
            </a:extLst>
          </p:cNvPr>
          <p:cNvGraphicFramePr>
            <a:graphicFrameLocks/>
          </p:cNvGraphicFramePr>
          <p:nvPr/>
        </p:nvGraphicFramePr>
        <p:xfrm>
          <a:off x="190500" y="1506538"/>
          <a:ext cx="5934075" cy="3789362"/>
        </p:xfrm>
        <a:graphic>
          <a:graphicData uri="http://schemas.openxmlformats.org/presentationml/2006/ole">
            <mc:AlternateContent xmlns:mc="http://schemas.openxmlformats.org/markup-compatibility/2006">
              <mc:Choice xmlns:v="urn:schemas-microsoft-com:vml" Requires="v">
                <p:oleObj name="Chart" r:id="rId3" imgW="5938019" imgH="3792041" progId="Excel.Chart.8">
                  <p:embed/>
                </p:oleObj>
              </mc:Choice>
              <mc:Fallback>
                <p:oleObj name="Chart" r:id="rId3" imgW="5938019" imgH="3792041" progId="Excel.Chart.8">
                  <p:embed/>
                  <p:pic>
                    <p:nvPicPr>
                      <p:cNvPr id="0" name="Gráfico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506538"/>
                        <a:ext cx="59340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320" name="Gráfico 9">
            <a:extLst>
              <a:ext uri="{FF2B5EF4-FFF2-40B4-BE49-F238E27FC236}">
                <a16:creationId xmlns:a16="http://schemas.microsoft.com/office/drawing/2014/main" id="{CFFDEA79-6816-43DF-88B9-4CF0DCC210CE}"/>
              </a:ext>
            </a:extLst>
          </p:cNvPr>
          <p:cNvGraphicFramePr>
            <a:graphicFrameLocks/>
          </p:cNvGraphicFramePr>
          <p:nvPr/>
        </p:nvGraphicFramePr>
        <p:xfrm>
          <a:off x="6116638" y="1506538"/>
          <a:ext cx="5934075" cy="3789362"/>
        </p:xfrm>
        <a:graphic>
          <a:graphicData uri="http://schemas.openxmlformats.org/presentationml/2006/ole">
            <mc:AlternateContent xmlns:mc="http://schemas.openxmlformats.org/markup-compatibility/2006">
              <mc:Choice xmlns:v="urn:schemas-microsoft-com:vml" Requires="v">
                <p:oleObj name="Chart" r:id="rId5" imgW="5938019" imgH="3792041" progId="Excel.Chart.8">
                  <p:embed/>
                </p:oleObj>
              </mc:Choice>
              <mc:Fallback>
                <p:oleObj name="Chart" r:id="rId5" imgW="5938019" imgH="3792041" progId="Excel.Chart.8">
                  <p:embed/>
                  <p:pic>
                    <p:nvPicPr>
                      <p:cNvPr id="0" name="Gráfico 9"/>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6638" y="1506538"/>
                        <a:ext cx="59340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a:extLst>
              <a:ext uri="{FF2B5EF4-FFF2-40B4-BE49-F238E27FC236}">
                <a16:creationId xmlns:a16="http://schemas.microsoft.com/office/drawing/2014/main" id="{CB6DC543-B83F-4406-A8F4-58F3E18B9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ángulo 6">
            <a:extLst>
              <a:ext uri="{FF2B5EF4-FFF2-40B4-BE49-F238E27FC236}">
                <a16:creationId xmlns:a16="http://schemas.microsoft.com/office/drawing/2014/main" id="{9E3C4050-167E-46AF-800C-3C9EFB68D227}"/>
              </a:ext>
            </a:extLst>
          </p:cNvPr>
          <p:cNvSpPr>
            <a:spLocks noChangeArrowheads="1"/>
          </p:cNvSpPr>
          <p:nvPr/>
        </p:nvSpPr>
        <p:spPr bwMode="auto">
          <a:xfrm>
            <a:off x="146050" y="692150"/>
            <a:ext cx="5297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de la Red Hídrica:</a:t>
            </a:r>
            <a:endParaRPr lang="es-EC" altLang="es-EC" sz="2800"/>
          </a:p>
        </p:txBody>
      </p:sp>
      <p:sp>
        <p:nvSpPr>
          <p:cNvPr id="14340" name="Rectángulo 8">
            <a:extLst>
              <a:ext uri="{FF2B5EF4-FFF2-40B4-BE49-F238E27FC236}">
                <a16:creationId xmlns:a16="http://schemas.microsoft.com/office/drawing/2014/main" id="{9B4ED218-F0C4-43DA-80A9-8E4BD912EC53}"/>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4341" name="CuadroTexto 9">
            <a:extLst>
              <a:ext uri="{FF2B5EF4-FFF2-40B4-BE49-F238E27FC236}">
                <a16:creationId xmlns:a16="http://schemas.microsoft.com/office/drawing/2014/main" id="{4DED1C57-C654-49B3-9938-120DE05D026D}"/>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11</a:t>
            </a:r>
            <a:endParaRPr lang="es-EC" altLang="es-ES"/>
          </a:p>
        </p:txBody>
      </p:sp>
      <p:graphicFrame>
        <p:nvGraphicFramePr>
          <p:cNvPr id="2" name="Tabla 1">
            <a:extLst>
              <a:ext uri="{FF2B5EF4-FFF2-40B4-BE49-F238E27FC236}">
                <a16:creationId xmlns:a16="http://schemas.microsoft.com/office/drawing/2014/main" id="{E1E4CF7A-06CF-4C2A-9F0E-FD2A0227AE40}"/>
              </a:ext>
            </a:extLst>
          </p:cNvPr>
          <p:cNvGraphicFramePr>
            <a:graphicFrameLocks noGrp="1"/>
          </p:cNvGraphicFramePr>
          <p:nvPr/>
        </p:nvGraphicFramePr>
        <p:xfrm>
          <a:off x="6997700" y="2700338"/>
          <a:ext cx="4948238" cy="1108175"/>
        </p:xfrm>
        <a:graphic>
          <a:graphicData uri="http://schemas.openxmlformats.org/drawingml/2006/table">
            <a:tbl>
              <a:tblPr/>
              <a:tblGrid>
                <a:gridCol w="1978551">
                  <a:extLst>
                    <a:ext uri="{9D8B030D-6E8A-4147-A177-3AD203B41FA5}">
                      <a16:colId xmlns:a16="http://schemas.microsoft.com/office/drawing/2014/main" val="20000"/>
                    </a:ext>
                  </a:extLst>
                </a:gridCol>
                <a:gridCol w="621031">
                  <a:extLst>
                    <a:ext uri="{9D8B030D-6E8A-4147-A177-3AD203B41FA5}">
                      <a16:colId xmlns:a16="http://schemas.microsoft.com/office/drawing/2014/main" val="20001"/>
                    </a:ext>
                  </a:extLst>
                </a:gridCol>
                <a:gridCol w="1179106">
                  <a:extLst>
                    <a:ext uri="{9D8B030D-6E8A-4147-A177-3AD203B41FA5}">
                      <a16:colId xmlns:a16="http://schemas.microsoft.com/office/drawing/2014/main" val="20002"/>
                    </a:ext>
                  </a:extLst>
                </a:gridCol>
                <a:gridCol w="1169550">
                  <a:extLst>
                    <a:ext uri="{9D8B030D-6E8A-4147-A177-3AD203B41FA5}">
                      <a16:colId xmlns:a16="http://schemas.microsoft.com/office/drawing/2014/main" val="20003"/>
                    </a:ext>
                  </a:extLst>
                </a:gridCol>
              </a:tblGrid>
              <a:tr h="222842">
                <a:tc>
                  <a:txBody>
                    <a:bodyPr/>
                    <a:lstStyle/>
                    <a:p>
                      <a:pPr algn="ctr" fontAlgn="ctr"/>
                      <a:r>
                        <a:rPr lang="es-ES" sz="1400" b="1" i="0" u="none" strike="noStrike" dirty="0">
                          <a:solidFill>
                            <a:srgbClr val="000000"/>
                          </a:solidFill>
                          <a:effectLst/>
                          <a:latin typeface="Arial" panose="020B0604020202020204" pitchFamily="34" charset="0"/>
                        </a:rPr>
                        <a:t>Parámetro</a:t>
                      </a:r>
                    </a:p>
                  </a:txBody>
                  <a:tcPr marL="9525" marR="9525" marT="950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Valor</a:t>
                      </a:r>
                    </a:p>
                  </a:txBody>
                  <a:tcPr marL="9525" marR="9525" marT="950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Unidad</a:t>
                      </a:r>
                    </a:p>
                  </a:txBody>
                  <a:tcPr marL="9525" marR="9525" marT="950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Clasificación</a:t>
                      </a:r>
                    </a:p>
                  </a:txBody>
                  <a:tcPr marL="9525" marR="9525" marT="950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6214">
                <a:tc>
                  <a:txBody>
                    <a:bodyPr/>
                    <a:lstStyle/>
                    <a:p>
                      <a:pPr algn="l" fontAlgn="ctr"/>
                      <a:r>
                        <a:rPr lang="es-ES" sz="1400" b="0" i="0" u="none" strike="noStrike" dirty="0">
                          <a:solidFill>
                            <a:srgbClr val="000000"/>
                          </a:solidFill>
                          <a:effectLst/>
                          <a:latin typeface="Arial" panose="020B0604020202020204" pitchFamily="34" charset="0"/>
                        </a:rPr>
                        <a:t>Orden de la cuenca</a:t>
                      </a:r>
                    </a:p>
                  </a:txBody>
                  <a:tcPr marL="9525" marR="9525" marT="950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a:t>
                      </a:r>
                    </a:p>
                  </a:txBody>
                  <a:tcPr marL="9525" marR="9525" marT="950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5" marR="9525" marT="9507" marB="0" anchor="ctr">
                    <a:lnL>
                      <a:noFill/>
                    </a:lnL>
                    <a:lnR>
                      <a:noFill/>
                    </a:lnR>
                    <a:lnT w="12700" cap="flat" cmpd="sng" algn="ctr">
                      <a:solidFill>
                        <a:schemeClr val="tx1"/>
                      </a:solidFill>
                      <a:prstDash val="solid"/>
                      <a:round/>
                      <a:headEnd type="none" w="med" len="med"/>
                      <a:tailEnd type="none" w="med" len="med"/>
                    </a:lnT>
                    <a:lnB>
                      <a:noFill/>
                    </a:lnB>
                  </a:tcPr>
                </a:tc>
                <a:tc rowSpan="3">
                  <a:txBody>
                    <a:bodyPr/>
                    <a:lstStyle/>
                    <a:p>
                      <a:pPr algn="ctr" fontAlgn="ctr"/>
                      <a:r>
                        <a:rPr lang="es-ES" sz="1400" b="0" i="0" u="none" strike="noStrike" dirty="0">
                          <a:solidFill>
                            <a:srgbClr val="000000"/>
                          </a:solidFill>
                          <a:effectLst/>
                          <a:latin typeface="Arial" panose="020B0604020202020204" pitchFamily="34" charset="0"/>
                        </a:rPr>
                        <a:t>Cuenca bien drenada</a:t>
                      </a:r>
                    </a:p>
                  </a:txBody>
                  <a:tcPr marL="9525" marR="9525" marT="950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2842">
                <a:tc>
                  <a:txBody>
                    <a:bodyPr/>
                    <a:lstStyle/>
                    <a:p>
                      <a:pPr algn="l" fontAlgn="ctr"/>
                      <a:r>
                        <a:rPr lang="es-ES" sz="1400" b="0" i="0" u="none" strike="noStrike" dirty="0">
                          <a:solidFill>
                            <a:srgbClr val="000000"/>
                          </a:solidFill>
                          <a:effectLst/>
                          <a:latin typeface="Arial" panose="020B0604020202020204" pitchFamily="34" charset="0"/>
                        </a:rPr>
                        <a:t>Longitud total drenajes </a:t>
                      </a:r>
                    </a:p>
                  </a:txBody>
                  <a:tcPr marL="9525" marR="9525" marT="9507"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22,099</a:t>
                      </a:r>
                    </a:p>
                  </a:txBody>
                  <a:tcPr marL="9525" marR="9525" marT="9507"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a:t>
                      </a:r>
                    </a:p>
                  </a:txBody>
                  <a:tcPr marL="9525" marR="9525" marT="9507" marB="0" anchor="ctr">
                    <a:lnL>
                      <a:noFill/>
                    </a:lnL>
                    <a:lnR>
                      <a:noFill/>
                    </a:lnR>
                    <a:lnT>
                      <a:noFill/>
                    </a:lnT>
                    <a:lnB>
                      <a:noFill/>
                    </a:lnB>
                  </a:tcPr>
                </a:tc>
                <a:tc vMerge="1">
                  <a:txBody>
                    <a:bodyPr/>
                    <a:lstStyle/>
                    <a:p>
                      <a:endParaRPr lang="es-ES"/>
                    </a:p>
                  </a:txBody>
                  <a:tcPr/>
                </a:tc>
                <a:extLst>
                  <a:ext uri="{0D108BD9-81ED-4DB2-BD59-A6C34878D82A}">
                    <a16:rowId xmlns:a16="http://schemas.microsoft.com/office/drawing/2014/main" val="10002"/>
                  </a:ext>
                </a:extLst>
              </a:tr>
              <a:tr h="436177">
                <a:tc>
                  <a:txBody>
                    <a:bodyPr/>
                    <a:lstStyle/>
                    <a:p>
                      <a:pPr algn="l" fontAlgn="ctr"/>
                      <a:r>
                        <a:rPr lang="es-ES" sz="1400" b="0" i="0" u="none" strike="noStrike" dirty="0">
                          <a:solidFill>
                            <a:srgbClr val="000000"/>
                          </a:solidFill>
                          <a:effectLst/>
                          <a:latin typeface="Arial" panose="020B0604020202020204" pitchFamily="34" charset="0"/>
                        </a:rPr>
                        <a:t>Densidad de Drenaje (Dd)</a:t>
                      </a:r>
                    </a:p>
                  </a:txBody>
                  <a:tcPr marL="9525" marR="9525" marT="950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8,850</a:t>
                      </a:r>
                    </a:p>
                  </a:txBody>
                  <a:tcPr marL="9525" marR="9525" marT="950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/km2</a:t>
                      </a:r>
                    </a:p>
                  </a:txBody>
                  <a:tcPr marL="9525" marR="9525" marT="9507"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10003"/>
                  </a:ext>
                </a:extLst>
              </a:tr>
            </a:tbl>
          </a:graphicData>
        </a:graphic>
      </p:graphicFrame>
      <p:pic>
        <p:nvPicPr>
          <p:cNvPr id="14361" name="Imagen 2">
            <a:extLst>
              <a:ext uri="{FF2B5EF4-FFF2-40B4-BE49-F238E27FC236}">
                <a16:creationId xmlns:a16="http://schemas.microsoft.com/office/drawing/2014/main" id="{CDDB05AA-3B2A-4DE9-B7D9-081342FE057E}"/>
              </a:ext>
            </a:extLst>
          </p:cNvPr>
          <p:cNvPicPr>
            <a:picLocks noChangeAspect="1"/>
          </p:cNvPicPr>
          <p:nvPr/>
        </p:nvPicPr>
        <p:blipFill>
          <a:blip r:embed="rId3">
            <a:extLst>
              <a:ext uri="{28A0092B-C50C-407E-A947-70E740481C1C}">
                <a14:useLocalDpi xmlns:a14="http://schemas.microsoft.com/office/drawing/2010/main" val="0"/>
              </a:ext>
            </a:extLst>
          </a:blip>
          <a:srcRect t="1724" r="957" b="-1482"/>
          <a:stretch>
            <a:fillRect/>
          </a:stretch>
        </p:blipFill>
        <p:spPr bwMode="auto">
          <a:xfrm>
            <a:off x="263525" y="1223963"/>
            <a:ext cx="6604000" cy="46894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a:extLst>
              <a:ext uri="{FF2B5EF4-FFF2-40B4-BE49-F238E27FC236}">
                <a16:creationId xmlns:a16="http://schemas.microsoft.com/office/drawing/2014/main" id="{5FC9E700-E0CA-4366-9A47-40F82532BC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Rectángulo 6">
            <a:extLst>
              <a:ext uri="{FF2B5EF4-FFF2-40B4-BE49-F238E27FC236}">
                <a16:creationId xmlns:a16="http://schemas.microsoft.com/office/drawing/2014/main" id="{FE3FE3B9-74CB-4564-AE18-38248F6FC8B3}"/>
              </a:ext>
            </a:extLst>
          </p:cNvPr>
          <p:cNvSpPr>
            <a:spLocks noChangeArrowheads="1"/>
          </p:cNvSpPr>
          <p:nvPr/>
        </p:nvSpPr>
        <p:spPr bwMode="auto">
          <a:xfrm>
            <a:off x="146050" y="692150"/>
            <a:ext cx="5297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de la Red Hídrica:</a:t>
            </a:r>
            <a:endParaRPr lang="es-EC" altLang="es-EC" sz="2800"/>
          </a:p>
        </p:txBody>
      </p:sp>
      <p:sp>
        <p:nvSpPr>
          <p:cNvPr id="15364" name="Rectángulo 8">
            <a:extLst>
              <a:ext uri="{FF2B5EF4-FFF2-40B4-BE49-F238E27FC236}">
                <a16:creationId xmlns:a16="http://schemas.microsoft.com/office/drawing/2014/main" id="{9C16DDB0-E020-4E76-A38F-FC4D9936497C}"/>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5365" name="CuadroTexto 9">
            <a:extLst>
              <a:ext uri="{FF2B5EF4-FFF2-40B4-BE49-F238E27FC236}">
                <a16:creationId xmlns:a16="http://schemas.microsoft.com/office/drawing/2014/main" id="{4DB12B1A-48ED-4CF3-A457-B2A1E7C2D7B6}"/>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12</a:t>
            </a:r>
            <a:endParaRPr lang="es-EC" altLang="es-ES"/>
          </a:p>
        </p:txBody>
      </p:sp>
      <p:graphicFrame>
        <p:nvGraphicFramePr>
          <p:cNvPr id="4" name="Tabla 3">
            <a:extLst>
              <a:ext uri="{FF2B5EF4-FFF2-40B4-BE49-F238E27FC236}">
                <a16:creationId xmlns:a16="http://schemas.microsoft.com/office/drawing/2014/main" id="{A0952623-CEEE-4A43-BBB0-0097F715D889}"/>
              </a:ext>
            </a:extLst>
          </p:cNvPr>
          <p:cNvGraphicFramePr>
            <a:graphicFrameLocks noGrp="1"/>
          </p:cNvGraphicFramePr>
          <p:nvPr/>
        </p:nvGraphicFramePr>
        <p:xfrm>
          <a:off x="7016750" y="2765425"/>
          <a:ext cx="4930774" cy="1327640"/>
        </p:xfrm>
        <a:graphic>
          <a:graphicData uri="http://schemas.openxmlformats.org/drawingml/2006/table">
            <a:tbl>
              <a:tblPr/>
              <a:tblGrid>
                <a:gridCol w="1200603">
                  <a:extLst>
                    <a:ext uri="{9D8B030D-6E8A-4147-A177-3AD203B41FA5}">
                      <a16:colId xmlns:a16="http://schemas.microsoft.com/office/drawing/2014/main" val="20000"/>
                    </a:ext>
                  </a:extLst>
                </a:gridCol>
                <a:gridCol w="610422">
                  <a:extLst>
                    <a:ext uri="{9D8B030D-6E8A-4147-A177-3AD203B41FA5}">
                      <a16:colId xmlns:a16="http://schemas.microsoft.com/office/drawing/2014/main" val="20001"/>
                    </a:ext>
                  </a:extLst>
                </a:gridCol>
                <a:gridCol w="1031690">
                  <a:extLst>
                    <a:ext uri="{9D8B030D-6E8A-4147-A177-3AD203B41FA5}">
                      <a16:colId xmlns:a16="http://schemas.microsoft.com/office/drawing/2014/main" val="20002"/>
                    </a:ext>
                  </a:extLst>
                </a:gridCol>
                <a:gridCol w="973984">
                  <a:extLst>
                    <a:ext uri="{9D8B030D-6E8A-4147-A177-3AD203B41FA5}">
                      <a16:colId xmlns:a16="http://schemas.microsoft.com/office/drawing/2014/main" val="20003"/>
                    </a:ext>
                  </a:extLst>
                </a:gridCol>
                <a:gridCol w="1114075">
                  <a:extLst>
                    <a:ext uri="{9D8B030D-6E8A-4147-A177-3AD203B41FA5}">
                      <a16:colId xmlns:a16="http://schemas.microsoft.com/office/drawing/2014/main" val="20004"/>
                    </a:ext>
                  </a:extLst>
                </a:gridCol>
              </a:tblGrid>
              <a:tr h="222774">
                <a:tc gridSpan="5">
                  <a:txBody>
                    <a:bodyPr/>
                    <a:lstStyle/>
                    <a:p>
                      <a:pPr algn="ctr" fontAlgn="ctr"/>
                      <a:r>
                        <a:rPr lang="es-ES" sz="1400" b="1" i="0" u="none" strike="noStrike" dirty="0">
                          <a:solidFill>
                            <a:srgbClr val="000000"/>
                          </a:solidFill>
                          <a:effectLst/>
                          <a:latin typeface="Arial" panose="020B0604020202020204" pitchFamily="34" charset="0"/>
                        </a:rPr>
                        <a:t>Tiempos de Concentración</a:t>
                      </a:r>
                    </a:p>
                  </a:txBody>
                  <a:tcPr marL="9525" marR="9525" marT="9496"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436052">
                <a:tc>
                  <a:txBody>
                    <a:bodyPr/>
                    <a:lstStyle/>
                    <a:p>
                      <a:pPr algn="ctr" fontAlgn="ctr"/>
                      <a:r>
                        <a:rPr lang="es-ES" sz="1400" b="1" i="0" u="none" strike="noStrike" dirty="0">
                          <a:solidFill>
                            <a:srgbClr val="000000"/>
                          </a:solidFill>
                          <a:effectLst/>
                          <a:latin typeface="Arial" panose="020B0604020202020204" pitchFamily="34" charset="0"/>
                        </a:rPr>
                        <a:t>Fórmulas (Tc)</a:t>
                      </a:r>
                    </a:p>
                  </a:txBody>
                  <a:tcPr marL="9525" marR="9525" marT="9496"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Valor</a:t>
                      </a:r>
                    </a:p>
                  </a:txBody>
                  <a:tcPr marL="9525" marR="9525" marT="9496"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Unidad</a:t>
                      </a:r>
                    </a:p>
                  </a:txBody>
                  <a:tcPr marL="9525" marR="9525" marT="9496"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Promedio (min)</a:t>
                      </a:r>
                    </a:p>
                  </a:txBody>
                  <a:tcPr marL="9525" marR="9525" marT="9496"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Clasificación</a:t>
                      </a:r>
                    </a:p>
                  </a:txBody>
                  <a:tcPr marL="9525" marR="9525" marT="9496"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2774">
                <a:tc>
                  <a:txBody>
                    <a:bodyPr/>
                    <a:lstStyle/>
                    <a:p>
                      <a:pPr algn="l" fontAlgn="ctr"/>
                      <a:r>
                        <a:rPr lang="es-ES" sz="1400" b="0" i="0" u="none" strike="noStrike" dirty="0">
                          <a:solidFill>
                            <a:srgbClr val="000000"/>
                          </a:solidFill>
                          <a:effectLst/>
                          <a:latin typeface="Arial" panose="020B0604020202020204" pitchFamily="34" charset="0"/>
                        </a:rPr>
                        <a:t>Kirpich</a:t>
                      </a:r>
                    </a:p>
                  </a:txBody>
                  <a:tcPr marL="9525" marR="9525" marT="94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0,406</a:t>
                      </a:r>
                    </a:p>
                  </a:txBody>
                  <a:tcPr marL="9525" marR="9525" marT="9496"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h</a:t>
                      </a:r>
                    </a:p>
                  </a:txBody>
                  <a:tcPr marL="9525" marR="9525" marT="9496" marB="0" anchor="ctr">
                    <a:lnL>
                      <a:noFill/>
                    </a:lnL>
                    <a:lnR>
                      <a:noFill/>
                    </a:lnR>
                    <a:lnT w="6350" cap="flat" cmpd="sng" algn="ctr">
                      <a:solidFill>
                        <a:srgbClr val="000000"/>
                      </a:solidFill>
                      <a:prstDash val="solid"/>
                      <a:round/>
                      <a:headEnd type="none" w="med" len="med"/>
                      <a:tailEnd type="none" w="med" len="med"/>
                    </a:lnT>
                    <a:lnB>
                      <a:noFill/>
                    </a:lnB>
                  </a:tcPr>
                </a:tc>
                <a:tc rowSpan="3">
                  <a:txBody>
                    <a:bodyPr/>
                    <a:lstStyle/>
                    <a:p>
                      <a:pPr algn="ctr" fontAlgn="ctr"/>
                      <a:r>
                        <a:rPr lang="es-ES" sz="1400" b="0" i="0" u="none" strike="noStrike" dirty="0">
                          <a:solidFill>
                            <a:srgbClr val="000000"/>
                          </a:solidFill>
                          <a:effectLst/>
                          <a:latin typeface="Arial" panose="020B0604020202020204" pitchFamily="34" charset="0"/>
                        </a:rPr>
                        <a:t>30,64</a:t>
                      </a:r>
                    </a:p>
                  </a:txBody>
                  <a:tcPr marL="9525" marR="9525" marT="9496"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es-ES" sz="1400" b="0" i="0" u="none" strike="noStrike" dirty="0">
                          <a:solidFill>
                            <a:srgbClr val="000000"/>
                          </a:solidFill>
                          <a:effectLst/>
                          <a:latin typeface="Arial" panose="020B0604020202020204" pitchFamily="34" charset="0"/>
                        </a:rPr>
                        <a:t>Rápido </a:t>
                      </a:r>
                    </a:p>
                  </a:txBody>
                  <a:tcPr marL="9525" marR="9525" marT="9496" marB="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2774">
                <a:tc>
                  <a:txBody>
                    <a:bodyPr/>
                    <a:lstStyle/>
                    <a:p>
                      <a:pPr algn="l" fontAlgn="ctr"/>
                      <a:r>
                        <a:rPr lang="es-ES" sz="1400" b="0" i="0" u="none" strike="noStrike" dirty="0">
                          <a:solidFill>
                            <a:srgbClr val="000000"/>
                          </a:solidFill>
                          <a:effectLst/>
                          <a:latin typeface="Arial" panose="020B0604020202020204" pitchFamily="34" charset="0"/>
                        </a:rPr>
                        <a:t>Giandotti</a:t>
                      </a:r>
                    </a:p>
                  </a:txBody>
                  <a:tcPr marL="9525" marR="9525" marT="9496"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0,604</a:t>
                      </a:r>
                    </a:p>
                  </a:txBody>
                  <a:tcPr marL="9525" marR="9525" marT="9496"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h</a:t>
                      </a:r>
                    </a:p>
                  </a:txBody>
                  <a:tcPr marL="9525" marR="9525" marT="9496" marB="0" anchor="ctr">
                    <a:lnL>
                      <a:noFill/>
                    </a:lnL>
                    <a:lnR>
                      <a:noFill/>
                    </a:lnR>
                    <a:lnT>
                      <a:noFill/>
                    </a:lnT>
                    <a:lnB>
                      <a:noFill/>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3"/>
                  </a:ext>
                </a:extLst>
              </a:tr>
              <a:tr h="222774">
                <a:tc>
                  <a:txBody>
                    <a:bodyPr/>
                    <a:lstStyle/>
                    <a:p>
                      <a:pPr algn="l" fontAlgn="ctr"/>
                      <a:r>
                        <a:rPr lang="es-ES" sz="1400" b="0" i="0" u="none" strike="noStrike" dirty="0">
                          <a:solidFill>
                            <a:srgbClr val="000000"/>
                          </a:solidFill>
                          <a:effectLst/>
                          <a:latin typeface="Arial" panose="020B0604020202020204" pitchFamily="34" charset="0"/>
                        </a:rPr>
                        <a:t>Témez</a:t>
                      </a:r>
                    </a:p>
                  </a:txBody>
                  <a:tcPr marL="9525" marR="9525" marT="9496"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0,522</a:t>
                      </a:r>
                    </a:p>
                  </a:txBody>
                  <a:tcPr marL="9525" marR="9525" marT="9496"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h</a:t>
                      </a:r>
                    </a:p>
                  </a:txBody>
                  <a:tcPr marL="9525" marR="9525" marT="9496"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0004"/>
                  </a:ext>
                </a:extLst>
              </a:tr>
            </a:tbl>
          </a:graphicData>
        </a:graphic>
      </p:graphicFrame>
      <p:pic>
        <p:nvPicPr>
          <p:cNvPr id="15389" name="Imagen 5">
            <a:extLst>
              <a:ext uri="{FF2B5EF4-FFF2-40B4-BE49-F238E27FC236}">
                <a16:creationId xmlns:a16="http://schemas.microsoft.com/office/drawing/2014/main" id="{BE7F3D88-F641-488C-A174-7C2F4734E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216025"/>
            <a:ext cx="6554787" cy="46339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AEC77E9C-450E-4EA2-927A-9A84421CD9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Rectángulo 6">
            <a:extLst>
              <a:ext uri="{FF2B5EF4-FFF2-40B4-BE49-F238E27FC236}">
                <a16:creationId xmlns:a16="http://schemas.microsoft.com/office/drawing/2014/main" id="{BF38FC03-F912-4CE9-BF5C-74D18D496430}"/>
              </a:ext>
            </a:extLst>
          </p:cNvPr>
          <p:cNvSpPr>
            <a:spLocks noChangeArrowheads="1"/>
          </p:cNvSpPr>
          <p:nvPr/>
        </p:nvSpPr>
        <p:spPr bwMode="auto">
          <a:xfrm>
            <a:off x="146050" y="692150"/>
            <a:ext cx="483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Precipitación media anual :</a:t>
            </a:r>
            <a:endParaRPr lang="es-EC" altLang="es-EC" sz="2800"/>
          </a:p>
        </p:txBody>
      </p:sp>
      <p:sp>
        <p:nvSpPr>
          <p:cNvPr id="16388" name="Rectángulo 8">
            <a:extLst>
              <a:ext uri="{FF2B5EF4-FFF2-40B4-BE49-F238E27FC236}">
                <a16:creationId xmlns:a16="http://schemas.microsoft.com/office/drawing/2014/main" id="{3D4F86B9-5F65-44BD-9FCC-B81481498ECD}"/>
              </a:ext>
            </a:extLst>
          </p:cNvPr>
          <p:cNvSpPr>
            <a:spLocks noChangeArrowheads="1"/>
          </p:cNvSpPr>
          <p:nvPr/>
        </p:nvSpPr>
        <p:spPr bwMode="auto">
          <a:xfrm>
            <a:off x="119063" y="254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HIDROLÓGICOS</a:t>
            </a:r>
            <a:endParaRPr lang="es-EC" altLang="es-EC" sz="3200" i="1"/>
          </a:p>
        </p:txBody>
      </p:sp>
      <p:sp>
        <p:nvSpPr>
          <p:cNvPr id="16389" name="CuadroTexto 9">
            <a:extLst>
              <a:ext uri="{FF2B5EF4-FFF2-40B4-BE49-F238E27FC236}">
                <a16:creationId xmlns:a16="http://schemas.microsoft.com/office/drawing/2014/main" id="{0C6593A2-413C-415F-A1FC-537E72B5692A}"/>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13</a:t>
            </a:r>
            <a:endParaRPr lang="es-EC" altLang="es-ES"/>
          </a:p>
        </p:txBody>
      </p:sp>
      <p:pic>
        <p:nvPicPr>
          <p:cNvPr id="16391" name="Imagen 6">
            <a:extLst>
              <a:ext uri="{FF2B5EF4-FFF2-40B4-BE49-F238E27FC236}">
                <a16:creationId xmlns:a16="http://schemas.microsoft.com/office/drawing/2014/main" id="{1A8736C3-97D4-4287-870F-5EA2852BC6F6}"/>
              </a:ext>
            </a:extLst>
          </p:cNvPr>
          <p:cNvPicPr>
            <a:picLocks noChangeAspect="1"/>
          </p:cNvPicPr>
          <p:nvPr/>
        </p:nvPicPr>
        <p:blipFill>
          <a:blip r:embed="rId3">
            <a:extLst>
              <a:ext uri="{28A0092B-C50C-407E-A947-70E740481C1C}">
                <a14:useLocalDpi xmlns:a14="http://schemas.microsoft.com/office/drawing/2010/main" val="0"/>
              </a:ext>
            </a:extLst>
          </a:blip>
          <a:srcRect l="1736" t="4851" r="1736" b="5901"/>
          <a:stretch>
            <a:fillRect/>
          </a:stretch>
        </p:blipFill>
        <p:spPr bwMode="auto">
          <a:xfrm>
            <a:off x="4984750" y="1193800"/>
            <a:ext cx="7056438" cy="46148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Tabla 7">
            <a:extLst>
              <a:ext uri="{FF2B5EF4-FFF2-40B4-BE49-F238E27FC236}">
                <a16:creationId xmlns:a16="http://schemas.microsoft.com/office/drawing/2014/main" id="{4E38F988-6092-47BF-BBE9-CF311732293A}"/>
              </a:ext>
            </a:extLst>
          </p:cNvPr>
          <p:cNvGraphicFramePr>
            <a:graphicFrameLocks noGrp="1"/>
          </p:cNvGraphicFramePr>
          <p:nvPr/>
        </p:nvGraphicFramePr>
        <p:xfrm>
          <a:off x="179388" y="2700338"/>
          <a:ext cx="4583113" cy="1662198"/>
        </p:xfrm>
        <a:graphic>
          <a:graphicData uri="http://schemas.openxmlformats.org/drawingml/2006/table">
            <a:tbl>
              <a:tblPr/>
              <a:tblGrid>
                <a:gridCol w="1267003">
                  <a:extLst>
                    <a:ext uri="{9D8B030D-6E8A-4147-A177-3AD203B41FA5}">
                      <a16:colId xmlns:a16="http://schemas.microsoft.com/office/drawing/2014/main" val="20000"/>
                    </a:ext>
                  </a:extLst>
                </a:gridCol>
                <a:gridCol w="735176">
                  <a:extLst>
                    <a:ext uri="{9D8B030D-6E8A-4147-A177-3AD203B41FA5}">
                      <a16:colId xmlns:a16="http://schemas.microsoft.com/office/drawing/2014/main" val="20001"/>
                    </a:ext>
                  </a:extLst>
                </a:gridCol>
                <a:gridCol w="1235719">
                  <a:extLst>
                    <a:ext uri="{9D8B030D-6E8A-4147-A177-3AD203B41FA5}">
                      <a16:colId xmlns:a16="http://schemas.microsoft.com/office/drawing/2014/main" val="20002"/>
                    </a:ext>
                  </a:extLst>
                </a:gridCol>
                <a:gridCol w="1345215">
                  <a:extLst>
                    <a:ext uri="{9D8B030D-6E8A-4147-A177-3AD203B41FA5}">
                      <a16:colId xmlns:a16="http://schemas.microsoft.com/office/drawing/2014/main" val="20003"/>
                    </a:ext>
                  </a:extLst>
                </a:gridCol>
              </a:tblGrid>
              <a:tr h="343982">
                <a:tc gridSpan="4">
                  <a:txBody>
                    <a:bodyPr/>
                    <a:lstStyle/>
                    <a:p>
                      <a:pPr algn="ctr" fontAlgn="ctr"/>
                      <a:r>
                        <a:rPr lang="es-EC" sz="1400" b="1" i="0" u="none" strike="noStrike" dirty="0">
                          <a:solidFill>
                            <a:srgbClr val="000000"/>
                          </a:solidFill>
                          <a:effectLst/>
                          <a:latin typeface="Arial" panose="020B0604020202020204" pitchFamily="34" charset="0"/>
                        </a:rPr>
                        <a:t>Método Aritmético</a:t>
                      </a:r>
                      <a:endParaRPr lang="es-ES" sz="1400" b="1" i="0" u="none" strike="noStrike" dirty="0">
                        <a:solidFill>
                          <a:srgbClr val="000000"/>
                        </a:solidFill>
                        <a:effectLst/>
                        <a:latin typeface="Arial" panose="020B0604020202020204" pitchFamily="34" charset="0"/>
                      </a:endParaRP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49551">
                <a:tc>
                  <a:txBody>
                    <a:bodyPr/>
                    <a:lstStyle/>
                    <a:p>
                      <a:pPr algn="ctr" fontAlgn="ctr"/>
                      <a:r>
                        <a:rPr lang="es-ES" sz="1400" b="1" i="0" u="none" strike="noStrike" dirty="0">
                          <a:solidFill>
                            <a:srgbClr val="000000"/>
                          </a:solidFill>
                          <a:effectLst/>
                          <a:latin typeface="Arial" panose="020B0604020202020204" pitchFamily="34" charset="0"/>
                        </a:rPr>
                        <a:t>Estación</a:t>
                      </a: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Código</a:t>
                      </a:r>
                      <a:br>
                        <a:rPr lang="es-ES" sz="1400" b="1" i="0" u="none" strike="noStrike" dirty="0">
                          <a:solidFill>
                            <a:srgbClr val="000000"/>
                          </a:solidFill>
                          <a:effectLst/>
                          <a:latin typeface="Arial" panose="020B0604020202020204" pitchFamily="34" charset="0"/>
                        </a:rPr>
                      </a:br>
                      <a:r>
                        <a:rPr lang="es-ES" sz="1400" b="1" i="0" u="none" strike="noStrike" dirty="0">
                          <a:solidFill>
                            <a:srgbClr val="000000"/>
                          </a:solidFill>
                          <a:effectLst/>
                          <a:latin typeface="Arial" panose="020B0604020202020204" pitchFamily="34" charset="0"/>
                        </a:rPr>
                        <a:t>INAMHI</a:t>
                      </a: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Precipitación</a:t>
                      </a:r>
                      <a:br>
                        <a:rPr lang="es-ES" sz="1400" b="1" i="0" u="none" strike="noStrike" dirty="0">
                          <a:solidFill>
                            <a:srgbClr val="000000"/>
                          </a:solidFill>
                          <a:effectLst/>
                          <a:latin typeface="Arial" panose="020B0604020202020204" pitchFamily="34" charset="0"/>
                        </a:rPr>
                      </a:br>
                      <a:r>
                        <a:rPr lang="es-ES" sz="1400" b="1" i="0" u="none" strike="noStrike" dirty="0">
                          <a:solidFill>
                            <a:srgbClr val="000000"/>
                          </a:solidFill>
                          <a:effectLst/>
                          <a:latin typeface="Arial" panose="020B0604020202020204" pitchFamily="34" charset="0"/>
                        </a:rPr>
                        <a:t>media anual</a:t>
                      </a:r>
                      <a:br>
                        <a:rPr lang="es-ES" sz="1400" b="1" i="0" u="none" strike="noStrike" dirty="0">
                          <a:solidFill>
                            <a:srgbClr val="000000"/>
                          </a:solidFill>
                          <a:effectLst/>
                          <a:latin typeface="Arial" panose="020B0604020202020204" pitchFamily="34" charset="0"/>
                        </a:rPr>
                      </a:br>
                      <a:r>
                        <a:rPr lang="es-ES" sz="1400" b="1" i="0" u="none" strike="noStrike" dirty="0">
                          <a:solidFill>
                            <a:srgbClr val="000000"/>
                          </a:solidFill>
                          <a:effectLst/>
                          <a:latin typeface="Arial" panose="020B0604020202020204" pitchFamily="34" charset="0"/>
                        </a:rPr>
                        <a:t>(mm)</a:t>
                      </a: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Precipitación Promedio</a:t>
                      </a:r>
                      <a:br>
                        <a:rPr lang="es-ES" sz="1400" b="1" i="0" u="none" strike="noStrike" dirty="0">
                          <a:solidFill>
                            <a:srgbClr val="000000"/>
                          </a:solidFill>
                          <a:effectLst/>
                          <a:latin typeface="Arial" panose="020B0604020202020204" pitchFamily="34" charset="0"/>
                        </a:rPr>
                      </a:br>
                      <a:r>
                        <a:rPr lang="es-ES" sz="1400" b="1" i="0" u="none" strike="noStrike" dirty="0">
                          <a:solidFill>
                            <a:srgbClr val="000000"/>
                          </a:solidFill>
                          <a:effectLst/>
                          <a:latin typeface="Arial" panose="020B0604020202020204" pitchFamily="34" charset="0"/>
                        </a:rPr>
                        <a:t>(mm)</a:t>
                      </a: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2860">
                <a:tc>
                  <a:txBody>
                    <a:bodyPr/>
                    <a:lstStyle/>
                    <a:p>
                      <a:pPr algn="ctr" fontAlgn="ctr"/>
                      <a:r>
                        <a:rPr lang="es-ES" sz="1400" b="0" i="0" u="none" strike="noStrike" dirty="0">
                          <a:solidFill>
                            <a:srgbClr val="000000"/>
                          </a:solidFill>
                          <a:effectLst/>
                          <a:latin typeface="Arial" panose="020B0604020202020204" pitchFamily="34" charset="0"/>
                        </a:rPr>
                        <a:t>Los Chillos</a:t>
                      </a:r>
                    </a:p>
                  </a:txBody>
                  <a:tcPr marL="9524" marR="9524" marT="951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M5041</a:t>
                      </a:r>
                    </a:p>
                  </a:txBody>
                  <a:tcPr marL="9524" marR="9524" marT="9514"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1236,32</a:t>
                      </a:r>
                    </a:p>
                  </a:txBody>
                  <a:tcPr marL="9524" marR="9524" marT="9514" marB="0" anchor="ctr">
                    <a:lnL>
                      <a:noFill/>
                    </a:lnL>
                    <a:lnR>
                      <a:noFill/>
                    </a:lnR>
                    <a:lnT w="12700" cap="flat" cmpd="sng" algn="ctr">
                      <a:solidFill>
                        <a:schemeClr val="tx1"/>
                      </a:solidFill>
                      <a:prstDash val="solid"/>
                      <a:round/>
                      <a:headEnd type="none" w="med" len="med"/>
                      <a:tailEnd type="none" w="med" len="med"/>
                    </a:lnT>
                    <a:lnB>
                      <a:noFill/>
                    </a:lnB>
                  </a:tcPr>
                </a:tc>
                <a:tc rowSpan="3">
                  <a:txBody>
                    <a:bodyPr/>
                    <a:lstStyle/>
                    <a:p>
                      <a:pPr algn="ctr" fontAlgn="ctr"/>
                      <a:r>
                        <a:rPr lang="es-ES" sz="1400" b="0" i="0" u="none" strike="noStrike" dirty="0">
                          <a:solidFill>
                            <a:srgbClr val="000000"/>
                          </a:solidFill>
                          <a:effectLst/>
                          <a:latin typeface="Arial" panose="020B0604020202020204" pitchFamily="34" charset="0"/>
                        </a:rPr>
                        <a:t>1094,95</a:t>
                      </a:r>
                    </a:p>
                  </a:txBody>
                  <a:tcPr marL="9524" marR="9524" marT="9514"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22860">
                <a:tc>
                  <a:txBody>
                    <a:bodyPr/>
                    <a:lstStyle/>
                    <a:p>
                      <a:pPr algn="ctr" fontAlgn="ctr"/>
                      <a:r>
                        <a:rPr lang="es-ES" sz="1400" b="0" i="0" u="none" strike="noStrike" dirty="0">
                          <a:solidFill>
                            <a:srgbClr val="000000"/>
                          </a:solidFill>
                          <a:effectLst/>
                          <a:latin typeface="Arial" panose="020B0604020202020204" pitchFamily="34" charset="0"/>
                        </a:rPr>
                        <a:t>Tumbaco</a:t>
                      </a:r>
                    </a:p>
                  </a:txBody>
                  <a:tcPr marL="9524" marR="9524" marT="9514"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M5040</a:t>
                      </a:r>
                    </a:p>
                  </a:txBody>
                  <a:tcPr marL="9524" marR="9524" marT="9514"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740,22</a:t>
                      </a:r>
                    </a:p>
                  </a:txBody>
                  <a:tcPr marL="9524" marR="9524" marT="9514" marB="0" anchor="ctr">
                    <a:lnL>
                      <a:noFill/>
                    </a:lnL>
                    <a:lnR>
                      <a:noFill/>
                    </a:lnR>
                    <a:lnT>
                      <a:noFill/>
                    </a:lnT>
                    <a:lnB>
                      <a:noFill/>
                    </a:lnB>
                  </a:tcPr>
                </a:tc>
                <a:tc vMerge="1">
                  <a:txBody>
                    <a:bodyPr/>
                    <a:lstStyle/>
                    <a:p>
                      <a:endParaRPr lang="es-ES"/>
                    </a:p>
                  </a:txBody>
                  <a:tcPr/>
                </a:tc>
                <a:extLst>
                  <a:ext uri="{0D108BD9-81ED-4DB2-BD59-A6C34878D82A}">
                    <a16:rowId xmlns:a16="http://schemas.microsoft.com/office/drawing/2014/main" val="10003"/>
                  </a:ext>
                </a:extLst>
              </a:tr>
              <a:tr h="222860">
                <a:tc>
                  <a:txBody>
                    <a:bodyPr/>
                    <a:lstStyle/>
                    <a:p>
                      <a:pPr algn="ctr" fontAlgn="ctr"/>
                      <a:r>
                        <a:rPr lang="es-ES" sz="1400" b="0" i="0" u="none" strike="noStrike" dirty="0">
                          <a:solidFill>
                            <a:srgbClr val="000000"/>
                          </a:solidFill>
                          <a:effectLst/>
                          <a:latin typeface="Arial" panose="020B0604020202020204" pitchFamily="34" charset="0"/>
                        </a:rPr>
                        <a:t>IASA</a:t>
                      </a:r>
                    </a:p>
                  </a:txBody>
                  <a:tcPr marL="9524" marR="9524" marT="951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a:t>
                      </a:r>
                    </a:p>
                  </a:txBody>
                  <a:tcPr marL="9524" marR="9524" marT="9514"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1308,32</a:t>
                      </a:r>
                    </a:p>
                  </a:txBody>
                  <a:tcPr marL="9524" marR="9524" marT="9514" marB="0" anchor="ctr">
                    <a:lnL>
                      <a:noFill/>
                    </a:lnL>
                    <a:lnR>
                      <a:noFill/>
                    </a:lnR>
                    <a:lnT>
                      <a:noFill/>
                    </a:lnT>
                    <a:lnB w="12700" cap="flat" cmpd="sng" algn="ctr">
                      <a:solidFill>
                        <a:schemeClr val="tx1"/>
                      </a:solidFill>
                      <a:prstDash val="solid"/>
                      <a:round/>
                      <a:headEnd type="none" w="med" len="med"/>
                      <a:tailEnd type="none" w="med" len="med"/>
                    </a:lnB>
                  </a:tcPr>
                </a:tc>
                <a:tc vMerge="1">
                  <a:txBody>
                    <a:bodyPr/>
                    <a:lstStyle/>
                    <a:p>
                      <a:endParaRPr lang="es-ES"/>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a:extLst>
              <a:ext uri="{FF2B5EF4-FFF2-40B4-BE49-F238E27FC236}">
                <a16:creationId xmlns:a16="http://schemas.microsoft.com/office/drawing/2014/main" id="{D28DA50F-D4F1-4F2A-A6F7-3F98DA755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ángulo 6">
            <a:extLst>
              <a:ext uri="{FF2B5EF4-FFF2-40B4-BE49-F238E27FC236}">
                <a16:creationId xmlns:a16="http://schemas.microsoft.com/office/drawing/2014/main" id="{EE039A8B-ABAE-462D-BD95-F662C7CA9145}"/>
              </a:ext>
            </a:extLst>
          </p:cNvPr>
          <p:cNvSpPr>
            <a:spLocks noChangeArrowheads="1"/>
          </p:cNvSpPr>
          <p:nvPr/>
        </p:nvSpPr>
        <p:spPr bwMode="auto">
          <a:xfrm>
            <a:off x="146050" y="692150"/>
            <a:ext cx="483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Precipitación media anual :</a:t>
            </a:r>
            <a:endParaRPr lang="es-EC" altLang="es-EC" sz="2800"/>
          </a:p>
        </p:txBody>
      </p:sp>
      <p:sp>
        <p:nvSpPr>
          <p:cNvPr id="17412" name="Rectángulo 8">
            <a:extLst>
              <a:ext uri="{FF2B5EF4-FFF2-40B4-BE49-F238E27FC236}">
                <a16:creationId xmlns:a16="http://schemas.microsoft.com/office/drawing/2014/main" id="{9D27516E-3382-4C85-A0E6-3A96736CEAE0}"/>
              </a:ext>
            </a:extLst>
          </p:cNvPr>
          <p:cNvSpPr>
            <a:spLocks noChangeArrowheads="1"/>
          </p:cNvSpPr>
          <p:nvPr/>
        </p:nvSpPr>
        <p:spPr bwMode="auto">
          <a:xfrm>
            <a:off x="119063" y="254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HIDROLÓGICOS</a:t>
            </a:r>
            <a:endParaRPr lang="es-EC" altLang="es-EC" sz="3200" i="1"/>
          </a:p>
        </p:txBody>
      </p:sp>
      <p:sp>
        <p:nvSpPr>
          <p:cNvPr id="17413" name="CuadroTexto 9">
            <a:extLst>
              <a:ext uri="{FF2B5EF4-FFF2-40B4-BE49-F238E27FC236}">
                <a16:creationId xmlns:a16="http://schemas.microsoft.com/office/drawing/2014/main" id="{1503C85E-D777-460E-8ECC-3D377C17F3E7}"/>
              </a:ext>
            </a:extLst>
          </p:cNvPr>
          <p:cNvSpPr txBox="1">
            <a:spLocks noChangeArrowheads="1"/>
          </p:cNvSpPr>
          <p:nvPr/>
        </p:nvSpPr>
        <p:spPr bwMode="auto">
          <a:xfrm>
            <a:off x="161925" y="6381750"/>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14</a:t>
            </a:r>
          </a:p>
        </p:txBody>
      </p:sp>
      <p:pic>
        <p:nvPicPr>
          <p:cNvPr id="17415" name="Imagen 4">
            <a:extLst>
              <a:ext uri="{FF2B5EF4-FFF2-40B4-BE49-F238E27FC236}">
                <a16:creationId xmlns:a16="http://schemas.microsoft.com/office/drawing/2014/main" id="{65E9708E-7063-41D7-891A-FB8D10E928C0}"/>
              </a:ext>
            </a:extLst>
          </p:cNvPr>
          <p:cNvPicPr>
            <a:picLocks noChangeAspect="1"/>
          </p:cNvPicPr>
          <p:nvPr/>
        </p:nvPicPr>
        <p:blipFill>
          <a:blip r:embed="rId3">
            <a:extLst>
              <a:ext uri="{28A0092B-C50C-407E-A947-70E740481C1C}">
                <a14:useLocalDpi xmlns:a14="http://schemas.microsoft.com/office/drawing/2010/main" val="0"/>
              </a:ext>
            </a:extLst>
          </a:blip>
          <a:srcRect l="4707" t="1196" r="5449" b="2197"/>
          <a:stretch>
            <a:fillRect/>
          </a:stretch>
        </p:blipFill>
        <p:spPr bwMode="auto">
          <a:xfrm>
            <a:off x="5530850" y="1122363"/>
            <a:ext cx="6551613" cy="47021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7EC77C2F-48B4-4C16-AF5B-9414BC119872}"/>
              </a:ext>
            </a:extLst>
          </p:cNvPr>
          <p:cNvGraphicFramePr>
            <a:graphicFrameLocks noGrp="1"/>
          </p:cNvGraphicFramePr>
          <p:nvPr/>
        </p:nvGraphicFramePr>
        <p:xfrm>
          <a:off x="44450" y="2705100"/>
          <a:ext cx="5370513" cy="1447799"/>
        </p:xfrm>
        <a:graphic>
          <a:graphicData uri="http://schemas.openxmlformats.org/drawingml/2006/table">
            <a:tbl>
              <a:tblPr/>
              <a:tblGrid>
                <a:gridCol w="824704">
                  <a:extLst>
                    <a:ext uri="{9D8B030D-6E8A-4147-A177-3AD203B41FA5}">
                      <a16:colId xmlns:a16="http://schemas.microsoft.com/office/drawing/2014/main" val="20000"/>
                    </a:ext>
                  </a:extLst>
                </a:gridCol>
                <a:gridCol w="674525">
                  <a:extLst>
                    <a:ext uri="{9D8B030D-6E8A-4147-A177-3AD203B41FA5}">
                      <a16:colId xmlns:a16="http://schemas.microsoft.com/office/drawing/2014/main" val="20001"/>
                    </a:ext>
                  </a:extLst>
                </a:gridCol>
                <a:gridCol w="1199156">
                  <a:extLst>
                    <a:ext uri="{9D8B030D-6E8A-4147-A177-3AD203B41FA5}">
                      <a16:colId xmlns:a16="http://schemas.microsoft.com/office/drawing/2014/main" val="20002"/>
                    </a:ext>
                  </a:extLst>
                </a:gridCol>
                <a:gridCol w="449683">
                  <a:extLst>
                    <a:ext uri="{9D8B030D-6E8A-4147-A177-3AD203B41FA5}">
                      <a16:colId xmlns:a16="http://schemas.microsoft.com/office/drawing/2014/main" val="20003"/>
                    </a:ext>
                  </a:extLst>
                </a:gridCol>
                <a:gridCol w="1199156">
                  <a:extLst>
                    <a:ext uri="{9D8B030D-6E8A-4147-A177-3AD203B41FA5}">
                      <a16:colId xmlns:a16="http://schemas.microsoft.com/office/drawing/2014/main" val="20004"/>
                    </a:ext>
                  </a:extLst>
                </a:gridCol>
                <a:gridCol w="1023289">
                  <a:extLst>
                    <a:ext uri="{9D8B030D-6E8A-4147-A177-3AD203B41FA5}">
                      <a16:colId xmlns:a16="http://schemas.microsoft.com/office/drawing/2014/main" val="20005"/>
                    </a:ext>
                  </a:extLst>
                </a:gridCol>
              </a:tblGrid>
              <a:tr h="297871">
                <a:tc gridSpan="6">
                  <a:txBody>
                    <a:bodyPr/>
                    <a:lstStyle/>
                    <a:p>
                      <a:pPr algn="ctr" fontAlgn="ctr"/>
                      <a:r>
                        <a:rPr lang="es-EC" sz="1400" b="1" i="0" u="none" strike="noStrike" dirty="0">
                          <a:solidFill>
                            <a:srgbClr val="000000"/>
                          </a:solidFill>
                          <a:effectLst/>
                          <a:latin typeface="Arial" panose="020B0604020202020204" pitchFamily="34" charset="0"/>
                        </a:rPr>
                        <a:t>Método de Polígonos de Thiessen</a:t>
                      </a:r>
                      <a:endParaRPr lang="es-ES" sz="1400" b="1" i="0" u="none" strike="noStrike" dirty="0">
                        <a:solidFill>
                          <a:srgbClr val="000000"/>
                        </a:solidFill>
                        <a:effectLst/>
                        <a:latin typeface="Arial" panose="020B0604020202020204" pitchFamily="34" charset="0"/>
                      </a:endParaRP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1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1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1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1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1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2104">
                <a:tc>
                  <a:txBody>
                    <a:bodyPr/>
                    <a:lstStyle/>
                    <a:p>
                      <a:pPr algn="ctr" fontAlgn="ctr"/>
                      <a:r>
                        <a:rPr lang="es-ES" sz="1200" b="1" i="0" u="none" strike="noStrike" dirty="0">
                          <a:solidFill>
                            <a:srgbClr val="000000"/>
                          </a:solidFill>
                          <a:effectLst/>
                          <a:latin typeface="Arial" panose="020B0604020202020204" pitchFamily="34" charset="0"/>
                        </a:rPr>
                        <a:t>Estación</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Código</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INAMHI</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Precipitación</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(mm)</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Área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(km2)</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Área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Ponderada</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Precipitación Ponderada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(mm)</a:t>
                      </a:r>
                    </a:p>
                  </a:txBody>
                  <a:tcPr marL="9527" marR="9527" marT="953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2608">
                <a:tc>
                  <a:txBody>
                    <a:bodyPr/>
                    <a:lstStyle/>
                    <a:p>
                      <a:pPr algn="ctr" fontAlgn="ctr"/>
                      <a:r>
                        <a:rPr lang="es-ES" sz="1200" b="0" i="0" u="none" strike="noStrike" dirty="0">
                          <a:solidFill>
                            <a:srgbClr val="000000"/>
                          </a:solidFill>
                          <a:effectLst/>
                          <a:latin typeface="Arial" panose="020B0604020202020204" pitchFamily="34" charset="0"/>
                        </a:rPr>
                        <a:t>Los Chillos</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M5041</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1236,32</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0,428</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0,17</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212,00</a:t>
                      </a:r>
                    </a:p>
                  </a:txBody>
                  <a:tcPr marL="9527" marR="9527" marT="9535"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2"/>
                  </a:ext>
                </a:extLst>
              </a:tr>
              <a:tr h="192608">
                <a:tc>
                  <a:txBody>
                    <a:bodyPr/>
                    <a:lstStyle/>
                    <a:p>
                      <a:pPr algn="ctr" fontAlgn="ctr"/>
                      <a:r>
                        <a:rPr lang="es-ES" sz="1200" b="0" i="0" u="none" strike="noStrike" dirty="0">
                          <a:solidFill>
                            <a:srgbClr val="000000"/>
                          </a:solidFill>
                          <a:effectLst/>
                          <a:latin typeface="Arial" panose="020B0604020202020204" pitchFamily="34" charset="0"/>
                        </a:rPr>
                        <a:t>Tumbaco</a:t>
                      </a:r>
                    </a:p>
                  </a:txBody>
                  <a:tcPr marL="9527" marR="9527" marT="9535"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M5040</a:t>
                      </a:r>
                    </a:p>
                  </a:txBody>
                  <a:tcPr marL="9527" marR="9527" marT="9535"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740,22</a:t>
                      </a:r>
                    </a:p>
                  </a:txBody>
                  <a:tcPr marL="9527" marR="9527" marT="9535"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2,068</a:t>
                      </a:r>
                    </a:p>
                  </a:txBody>
                  <a:tcPr marL="9527" marR="9527" marT="9535"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0,83</a:t>
                      </a:r>
                    </a:p>
                  </a:txBody>
                  <a:tcPr marL="9527" marR="9527" marT="9535"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613,29</a:t>
                      </a:r>
                    </a:p>
                  </a:txBody>
                  <a:tcPr marL="9527" marR="9527" marT="9535" marB="0" anchor="ctr">
                    <a:lnL>
                      <a:noFill/>
                    </a:lnL>
                    <a:lnR>
                      <a:noFill/>
                    </a:lnR>
                    <a:lnT>
                      <a:noFill/>
                    </a:lnT>
                    <a:lnB>
                      <a:noFill/>
                    </a:lnB>
                  </a:tcPr>
                </a:tc>
                <a:extLst>
                  <a:ext uri="{0D108BD9-81ED-4DB2-BD59-A6C34878D82A}">
                    <a16:rowId xmlns:a16="http://schemas.microsoft.com/office/drawing/2014/main" val="10003"/>
                  </a:ext>
                </a:extLst>
              </a:tr>
              <a:tr h="192608">
                <a:tc>
                  <a:txBody>
                    <a:bodyPr/>
                    <a:lstStyle/>
                    <a:p>
                      <a:pPr algn="ctr" fontAlgn="ctr"/>
                      <a:r>
                        <a:rPr lang="es-ES" sz="1200" b="0" i="0" u="none" strike="noStrike" dirty="0">
                          <a:solidFill>
                            <a:srgbClr val="000000"/>
                          </a:solidFill>
                          <a:effectLst/>
                          <a:latin typeface="Arial" panose="020B0604020202020204" pitchFamily="34" charset="0"/>
                        </a:rPr>
                        <a:t> </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 </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Suma:</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2,496</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1</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825,29</a:t>
                      </a:r>
                    </a:p>
                  </a:txBody>
                  <a:tcPr marL="9527" marR="9527" marT="953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DCF95C0F-F783-4EC3-89E1-6DBC0E4A7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Rectángulo 6">
            <a:extLst>
              <a:ext uri="{FF2B5EF4-FFF2-40B4-BE49-F238E27FC236}">
                <a16:creationId xmlns:a16="http://schemas.microsoft.com/office/drawing/2014/main" id="{2DE91030-230F-4DF8-A60A-9CFD44389A10}"/>
              </a:ext>
            </a:extLst>
          </p:cNvPr>
          <p:cNvSpPr>
            <a:spLocks noChangeArrowheads="1"/>
          </p:cNvSpPr>
          <p:nvPr/>
        </p:nvSpPr>
        <p:spPr bwMode="auto">
          <a:xfrm>
            <a:off x="146050" y="692150"/>
            <a:ext cx="4838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Precipitación media anual :</a:t>
            </a:r>
            <a:endParaRPr lang="es-EC" altLang="es-EC" sz="2800"/>
          </a:p>
        </p:txBody>
      </p:sp>
      <p:sp>
        <p:nvSpPr>
          <p:cNvPr id="18436" name="Rectángulo 8">
            <a:extLst>
              <a:ext uri="{FF2B5EF4-FFF2-40B4-BE49-F238E27FC236}">
                <a16:creationId xmlns:a16="http://schemas.microsoft.com/office/drawing/2014/main" id="{933B3D1B-620A-4ED6-A252-33C658705FCF}"/>
              </a:ext>
            </a:extLst>
          </p:cNvPr>
          <p:cNvSpPr>
            <a:spLocks noChangeArrowheads="1"/>
          </p:cNvSpPr>
          <p:nvPr/>
        </p:nvSpPr>
        <p:spPr bwMode="auto">
          <a:xfrm>
            <a:off x="119063" y="254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HIDROLÓGICOS</a:t>
            </a:r>
            <a:endParaRPr lang="es-EC" altLang="es-EC" sz="3200" i="1"/>
          </a:p>
        </p:txBody>
      </p:sp>
      <p:sp>
        <p:nvSpPr>
          <p:cNvPr id="18437" name="CuadroTexto 9">
            <a:extLst>
              <a:ext uri="{FF2B5EF4-FFF2-40B4-BE49-F238E27FC236}">
                <a16:creationId xmlns:a16="http://schemas.microsoft.com/office/drawing/2014/main" id="{779A1722-4D88-4CF6-83B2-E9835B0AEA1C}"/>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15</a:t>
            </a:r>
            <a:endParaRPr lang="es-EC" altLang="es-ES"/>
          </a:p>
        </p:txBody>
      </p:sp>
      <p:graphicFrame>
        <p:nvGraphicFramePr>
          <p:cNvPr id="6" name="Tabla 5">
            <a:extLst>
              <a:ext uri="{FF2B5EF4-FFF2-40B4-BE49-F238E27FC236}">
                <a16:creationId xmlns:a16="http://schemas.microsoft.com/office/drawing/2014/main" id="{2B3D3AB5-CED8-4FA2-8635-DA17460E8FEB}"/>
              </a:ext>
            </a:extLst>
          </p:cNvPr>
          <p:cNvGraphicFramePr>
            <a:graphicFrameLocks noGrp="1"/>
          </p:cNvGraphicFramePr>
          <p:nvPr/>
        </p:nvGraphicFramePr>
        <p:xfrm>
          <a:off x="69850" y="1544638"/>
          <a:ext cx="5395913" cy="1638302"/>
        </p:xfrm>
        <a:graphic>
          <a:graphicData uri="http://schemas.openxmlformats.org/drawingml/2006/table">
            <a:tbl>
              <a:tblPr/>
              <a:tblGrid>
                <a:gridCol w="518702">
                  <a:extLst>
                    <a:ext uri="{9D8B030D-6E8A-4147-A177-3AD203B41FA5}">
                      <a16:colId xmlns:a16="http://schemas.microsoft.com/office/drawing/2014/main" val="20000"/>
                    </a:ext>
                  </a:extLst>
                </a:gridCol>
                <a:gridCol w="750787">
                  <a:extLst>
                    <a:ext uri="{9D8B030D-6E8A-4147-A177-3AD203B41FA5}">
                      <a16:colId xmlns:a16="http://schemas.microsoft.com/office/drawing/2014/main" val="20001"/>
                    </a:ext>
                  </a:extLst>
                </a:gridCol>
                <a:gridCol w="951028">
                  <a:extLst>
                    <a:ext uri="{9D8B030D-6E8A-4147-A177-3AD203B41FA5}">
                      <a16:colId xmlns:a16="http://schemas.microsoft.com/office/drawing/2014/main" val="20002"/>
                    </a:ext>
                  </a:extLst>
                </a:gridCol>
                <a:gridCol w="792525">
                  <a:extLst>
                    <a:ext uri="{9D8B030D-6E8A-4147-A177-3AD203B41FA5}">
                      <a16:colId xmlns:a16="http://schemas.microsoft.com/office/drawing/2014/main" val="20003"/>
                    </a:ext>
                  </a:extLst>
                </a:gridCol>
                <a:gridCol w="475514">
                  <a:extLst>
                    <a:ext uri="{9D8B030D-6E8A-4147-A177-3AD203B41FA5}">
                      <a16:colId xmlns:a16="http://schemas.microsoft.com/office/drawing/2014/main" val="20004"/>
                    </a:ext>
                  </a:extLst>
                </a:gridCol>
                <a:gridCol w="871776">
                  <a:extLst>
                    <a:ext uri="{9D8B030D-6E8A-4147-A177-3AD203B41FA5}">
                      <a16:colId xmlns:a16="http://schemas.microsoft.com/office/drawing/2014/main" val="20005"/>
                    </a:ext>
                  </a:extLst>
                </a:gridCol>
                <a:gridCol w="1035581">
                  <a:extLst>
                    <a:ext uri="{9D8B030D-6E8A-4147-A177-3AD203B41FA5}">
                      <a16:colId xmlns:a16="http://schemas.microsoft.com/office/drawing/2014/main" val="20006"/>
                    </a:ext>
                  </a:extLst>
                </a:gridCol>
              </a:tblGrid>
              <a:tr h="297415">
                <a:tc gridSpan="7">
                  <a:txBody>
                    <a:bodyPr/>
                    <a:lstStyle/>
                    <a:p>
                      <a:pPr algn="ctr" fontAlgn="ctr"/>
                      <a:r>
                        <a:rPr lang="es-EC" sz="1200" b="1" i="0" u="none" strike="noStrike" dirty="0">
                          <a:solidFill>
                            <a:srgbClr val="000000"/>
                          </a:solidFill>
                          <a:effectLst/>
                          <a:latin typeface="Arial" panose="020B0604020202020204" pitchFamily="34" charset="0"/>
                        </a:rPr>
                        <a:t>Método de Isoyetas</a:t>
                      </a:r>
                      <a:endParaRPr lang="es-ES" sz="1200" b="1" i="0" u="none" strike="noStrike" dirty="0">
                        <a:solidFill>
                          <a:srgbClr val="000000"/>
                        </a:solidFill>
                        <a:effectLst/>
                        <a:latin typeface="Arial" panose="020B0604020202020204" pitchFamily="34" charset="0"/>
                      </a:endParaRP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2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71279">
                <a:tc>
                  <a:txBody>
                    <a:bodyPr/>
                    <a:lstStyle/>
                    <a:p>
                      <a:pPr algn="ctr" fontAlgn="ctr"/>
                      <a:r>
                        <a:rPr lang="es-ES" sz="1200" b="1" i="0" u="none" strike="noStrike" dirty="0">
                          <a:solidFill>
                            <a:srgbClr val="000000"/>
                          </a:solidFill>
                          <a:effectLst/>
                          <a:latin typeface="Arial" panose="020B0604020202020204" pitchFamily="34" charset="0"/>
                        </a:rPr>
                        <a:t>Zona</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Isoyeta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mín.</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Isoyeta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máx.</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Isoyeta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Promedio</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Área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(km2)</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Área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Ponderada</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Precipitación Ponderada</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(mm)</a:t>
                      </a:r>
                    </a:p>
                  </a:txBody>
                  <a:tcPr marL="9526" marR="9526" marT="952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2402">
                <a:tc>
                  <a:txBody>
                    <a:bodyPr/>
                    <a:lstStyle/>
                    <a:p>
                      <a:pPr algn="ctr" fontAlgn="ctr"/>
                      <a:r>
                        <a:rPr lang="es-ES" sz="1200" b="0" i="0" u="none" strike="noStrike" dirty="0">
                          <a:solidFill>
                            <a:srgbClr val="000000"/>
                          </a:solidFill>
                          <a:effectLst/>
                          <a:latin typeface="Arial" panose="020B0604020202020204" pitchFamily="34" charset="0"/>
                        </a:rPr>
                        <a:t>4</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908,563</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930,499</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919,531</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0,304</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111,99</a:t>
                      </a:r>
                    </a:p>
                  </a:txBody>
                  <a:tcPr marL="9526" marR="9526" marT="9522"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2"/>
                  </a:ext>
                </a:extLst>
              </a:tr>
              <a:tr h="192402">
                <a:tc>
                  <a:txBody>
                    <a:bodyPr/>
                    <a:lstStyle/>
                    <a:p>
                      <a:pPr algn="ctr" fontAlgn="ctr"/>
                      <a:r>
                        <a:rPr lang="es-ES" sz="1200" b="0" i="0" u="none" strike="noStrike" dirty="0">
                          <a:solidFill>
                            <a:srgbClr val="000000"/>
                          </a:solidFill>
                          <a:effectLst/>
                          <a:latin typeface="Arial" panose="020B0604020202020204" pitchFamily="34" charset="0"/>
                        </a:rPr>
                        <a:t>5</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930,501</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1010,499</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970,500</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1,410</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0,56</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548,24</a:t>
                      </a:r>
                    </a:p>
                  </a:txBody>
                  <a:tcPr marL="9526" marR="9526" marT="9522" marB="0" anchor="ctr">
                    <a:lnL>
                      <a:noFill/>
                    </a:lnL>
                    <a:lnR>
                      <a:noFill/>
                    </a:lnR>
                    <a:lnT>
                      <a:noFill/>
                    </a:lnT>
                    <a:lnB>
                      <a:noFill/>
                    </a:lnB>
                  </a:tcPr>
                </a:tc>
                <a:extLst>
                  <a:ext uri="{0D108BD9-81ED-4DB2-BD59-A6C34878D82A}">
                    <a16:rowId xmlns:a16="http://schemas.microsoft.com/office/drawing/2014/main" val="10003"/>
                  </a:ext>
                </a:extLst>
              </a:tr>
              <a:tr h="192402">
                <a:tc>
                  <a:txBody>
                    <a:bodyPr/>
                    <a:lstStyle/>
                    <a:p>
                      <a:pPr algn="ctr" fontAlgn="ctr"/>
                      <a:r>
                        <a:rPr lang="es-ES" sz="1200" b="0" i="0" u="none" strike="noStrike" dirty="0">
                          <a:solidFill>
                            <a:srgbClr val="000000"/>
                          </a:solidFill>
                          <a:effectLst/>
                          <a:latin typeface="Arial" panose="020B0604020202020204" pitchFamily="34" charset="0"/>
                        </a:rPr>
                        <a:t>6</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1010,500</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1068,812</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1039,656</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0,782</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0,31</a:t>
                      </a:r>
                    </a:p>
                  </a:txBody>
                  <a:tcPr marL="9526" marR="9526" marT="9522"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325,73</a:t>
                      </a:r>
                    </a:p>
                  </a:txBody>
                  <a:tcPr marL="9526" marR="9526" marT="9522" marB="0" anchor="ctr">
                    <a:lnL>
                      <a:noFill/>
                    </a:lnL>
                    <a:lnR>
                      <a:noFill/>
                    </a:lnR>
                    <a:lnT>
                      <a:noFill/>
                    </a:lnT>
                    <a:lnB>
                      <a:noFill/>
                    </a:lnB>
                  </a:tcPr>
                </a:tc>
                <a:extLst>
                  <a:ext uri="{0D108BD9-81ED-4DB2-BD59-A6C34878D82A}">
                    <a16:rowId xmlns:a16="http://schemas.microsoft.com/office/drawing/2014/main" val="10004"/>
                  </a:ext>
                </a:extLst>
              </a:tr>
              <a:tr h="192402">
                <a:tc>
                  <a:txBody>
                    <a:bodyPr/>
                    <a:lstStyle/>
                    <a:p>
                      <a:pPr algn="ctr" fontAlgn="ctr"/>
                      <a:r>
                        <a:rPr lang="es-ES" sz="1200" b="0" i="0" u="none" strike="noStrike" dirty="0">
                          <a:solidFill>
                            <a:srgbClr val="000000"/>
                          </a:solidFill>
                          <a:effectLst/>
                          <a:latin typeface="Arial" panose="020B0604020202020204" pitchFamily="34" charset="0"/>
                        </a:rPr>
                        <a:t> </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 </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 </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Suma:</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2,496</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1</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985,96</a:t>
                      </a:r>
                    </a:p>
                  </a:txBody>
                  <a:tcPr marL="9526" marR="9526" marT="9522"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7" name="Tabla 6">
            <a:extLst>
              <a:ext uri="{FF2B5EF4-FFF2-40B4-BE49-F238E27FC236}">
                <a16:creationId xmlns:a16="http://schemas.microsoft.com/office/drawing/2014/main" id="{BE5FE4DB-7D79-4635-869A-6581F5015AB2}"/>
              </a:ext>
            </a:extLst>
          </p:cNvPr>
          <p:cNvGraphicFramePr>
            <a:graphicFrameLocks noGrp="1"/>
          </p:cNvGraphicFramePr>
          <p:nvPr/>
        </p:nvGraphicFramePr>
        <p:xfrm>
          <a:off x="550863" y="3752850"/>
          <a:ext cx="4433887" cy="1428751"/>
        </p:xfrm>
        <a:graphic>
          <a:graphicData uri="http://schemas.openxmlformats.org/drawingml/2006/table">
            <a:tbl>
              <a:tblPr/>
              <a:tblGrid>
                <a:gridCol w="1932720">
                  <a:extLst>
                    <a:ext uri="{9D8B030D-6E8A-4147-A177-3AD203B41FA5}">
                      <a16:colId xmlns:a16="http://schemas.microsoft.com/office/drawing/2014/main" val="20000"/>
                    </a:ext>
                  </a:extLst>
                </a:gridCol>
                <a:gridCol w="1197528">
                  <a:extLst>
                    <a:ext uri="{9D8B030D-6E8A-4147-A177-3AD203B41FA5}">
                      <a16:colId xmlns:a16="http://schemas.microsoft.com/office/drawing/2014/main" val="20001"/>
                    </a:ext>
                  </a:extLst>
                </a:gridCol>
                <a:gridCol w="1303639">
                  <a:extLst>
                    <a:ext uri="{9D8B030D-6E8A-4147-A177-3AD203B41FA5}">
                      <a16:colId xmlns:a16="http://schemas.microsoft.com/office/drawing/2014/main" val="20002"/>
                    </a:ext>
                  </a:extLst>
                </a:gridCol>
              </a:tblGrid>
              <a:tr h="436466">
                <a:tc gridSpan="3">
                  <a:txBody>
                    <a:bodyPr/>
                    <a:lstStyle/>
                    <a:p>
                      <a:pPr algn="ctr" fontAlgn="ctr"/>
                      <a:r>
                        <a:rPr lang="es-EC" sz="1400" b="1" i="0" u="none" strike="noStrike" dirty="0">
                          <a:solidFill>
                            <a:srgbClr val="000000"/>
                          </a:solidFill>
                          <a:effectLst/>
                          <a:latin typeface="Arial" panose="020B0604020202020204" pitchFamily="34" charset="0"/>
                        </a:rPr>
                        <a:t>Precipitación media anual evaluado por los tres métodos</a:t>
                      </a:r>
                      <a:endParaRPr lang="es-ES" sz="1400" b="1" i="0" u="none" strike="noStrike" dirty="0">
                        <a:solidFill>
                          <a:srgbClr val="000000"/>
                        </a:solidFill>
                        <a:effectLst/>
                        <a:latin typeface="Arial" panose="020B0604020202020204" pitchFamily="34" charset="0"/>
                      </a:endParaRPr>
                    </a:p>
                  </a:txBody>
                  <a:tcPr marL="9527" marR="9527"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22995">
                <a:tc>
                  <a:txBody>
                    <a:bodyPr/>
                    <a:lstStyle/>
                    <a:p>
                      <a:pPr algn="ctr" fontAlgn="ctr"/>
                      <a:r>
                        <a:rPr lang="es-ES" sz="1400" b="1" i="0" u="none" strike="noStrike" dirty="0">
                          <a:solidFill>
                            <a:srgbClr val="000000"/>
                          </a:solidFill>
                          <a:effectLst/>
                          <a:latin typeface="Arial" panose="020B0604020202020204" pitchFamily="34" charset="0"/>
                        </a:rPr>
                        <a:t>Estación</a:t>
                      </a:r>
                    </a:p>
                  </a:txBody>
                  <a:tcPr marL="9527" marR="9527"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Pm (mm)</a:t>
                      </a:r>
                    </a:p>
                  </a:txBody>
                  <a:tcPr marL="9527" marR="9527"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Error (%)</a:t>
                      </a:r>
                    </a:p>
                  </a:txBody>
                  <a:tcPr marL="9527" marR="9527"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2995">
                <a:tc>
                  <a:txBody>
                    <a:bodyPr/>
                    <a:lstStyle/>
                    <a:p>
                      <a:pPr algn="ctr" fontAlgn="ctr"/>
                      <a:r>
                        <a:rPr lang="es-ES" sz="1400" b="0" i="0" u="none" strike="noStrike" dirty="0">
                          <a:solidFill>
                            <a:srgbClr val="000000"/>
                          </a:solidFill>
                          <a:effectLst/>
                          <a:latin typeface="Arial" panose="020B0604020202020204" pitchFamily="34" charset="0"/>
                        </a:rPr>
                        <a:t>Aritmético</a:t>
                      </a:r>
                    </a:p>
                  </a:txBody>
                  <a:tcPr marL="9527" marR="9527" marT="952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1094,95</a:t>
                      </a:r>
                    </a:p>
                  </a:txBody>
                  <a:tcPr marL="9527" marR="9527" marT="952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11,05</a:t>
                      </a:r>
                    </a:p>
                  </a:txBody>
                  <a:tcPr marL="9527" marR="9527" marT="9523"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2"/>
                  </a:ext>
                </a:extLst>
              </a:tr>
              <a:tr h="323300">
                <a:tc>
                  <a:txBody>
                    <a:bodyPr/>
                    <a:lstStyle/>
                    <a:p>
                      <a:pPr algn="ctr" fontAlgn="ctr"/>
                      <a:r>
                        <a:rPr lang="es-ES" sz="1400" b="0" i="0" u="none" strike="noStrike" dirty="0">
                          <a:solidFill>
                            <a:srgbClr val="000000"/>
                          </a:solidFill>
                          <a:effectLst/>
                          <a:latin typeface="Arial" panose="020B0604020202020204" pitchFamily="34" charset="0"/>
                        </a:rPr>
                        <a:t>Polígonos de Thiessen</a:t>
                      </a:r>
                    </a:p>
                  </a:txBody>
                  <a:tcPr marL="9527" marR="9527"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825,29</a:t>
                      </a:r>
                    </a:p>
                  </a:txBody>
                  <a:tcPr marL="9527" marR="9527"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16,30</a:t>
                      </a:r>
                    </a:p>
                  </a:txBody>
                  <a:tcPr marL="9527" marR="9527" marT="9523" marB="0" anchor="ctr">
                    <a:lnL>
                      <a:noFill/>
                    </a:lnL>
                    <a:lnR>
                      <a:noFill/>
                    </a:lnR>
                    <a:lnT>
                      <a:noFill/>
                    </a:lnT>
                    <a:lnB>
                      <a:noFill/>
                    </a:lnB>
                  </a:tcPr>
                </a:tc>
                <a:extLst>
                  <a:ext uri="{0D108BD9-81ED-4DB2-BD59-A6C34878D82A}">
                    <a16:rowId xmlns:a16="http://schemas.microsoft.com/office/drawing/2014/main" val="10003"/>
                  </a:ext>
                </a:extLst>
              </a:tr>
              <a:tr h="222995">
                <a:tc>
                  <a:txBody>
                    <a:bodyPr/>
                    <a:lstStyle/>
                    <a:p>
                      <a:pPr algn="ctr" fontAlgn="ctr"/>
                      <a:r>
                        <a:rPr lang="es-ES" sz="1400" b="0" i="0" u="none" strike="noStrike" dirty="0">
                          <a:solidFill>
                            <a:srgbClr val="000000"/>
                          </a:solidFill>
                          <a:effectLst/>
                          <a:latin typeface="Arial" panose="020B0604020202020204" pitchFamily="34" charset="0"/>
                        </a:rPr>
                        <a:t>Isoyetas</a:t>
                      </a:r>
                    </a:p>
                  </a:txBody>
                  <a:tcPr marL="9527" marR="9527" marT="9523"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985,96</a:t>
                      </a:r>
                    </a:p>
                  </a:txBody>
                  <a:tcPr marL="9527" marR="9527" marT="9523"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a:t>
                      </a:r>
                    </a:p>
                  </a:txBody>
                  <a:tcPr marL="9527" marR="9527" marT="9523"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18498" name="Imagen 8">
            <a:extLst>
              <a:ext uri="{FF2B5EF4-FFF2-40B4-BE49-F238E27FC236}">
                <a16:creationId xmlns:a16="http://schemas.microsoft.com/office/drawing/2014/main" id="{DA11BA20-8A45-47DC-A3E0-5F2FCB9CA0AA}"/>
              </a:ext>
            </a:extLst>
          </p:cNvPr>
          <p:cNvPicPr>
            <a:picLocks noChangeAspect="1"/>
          </p:cNvPicPr>
          <p:nvPr/>
        </p:nvPicPr>
        <p:blipFill>
          <a:blip r:embed="rId3">
            <a:extLst>
              <a:ext uri="{28A0092B-C50C-407E-A947-70E740481C1C}">
                <a14:useLocalDpi xmlns:a14="http://schemas.microsoft.com/office/drawing/2010/main" val="0"/>
              </a:ext>
            </a:extLst>
          </a:blip>
          <a:srcRect l="1736" t="1482" r="1736" b="1482"/>
          <a:stretch>
            <a:fillRect/>
          </a:stretch>
        </p:blipFill>
        <p:spPr bwMode="auto">
          <a:xfrm>
            <a:off x="5591175" y="1216025"/>
            <a:ext cx="6551613" cy="45021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a:extLst>
              <a:ext uri="{FF2B5EF4-FFF2-40B4-BE49-F238E27FC236}">
                <a16:creationId xmlns:a16="http://schemas.microsoft.com/office/drawing/2014/main" id="{3E1C6CF7-DE1F-40AD-BFA9-649419DF2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Rectángulo 6">
            <a:extLst>
              <a:ext uri="{FF2B5EF4-FFF2-40B4-BE49-F238E27FC236}">
                <a16:creationId xmlns:a16="http://schemas.microsoft.com/office/drawing/2014/main" id="{A829B951-BD64-408C-9E02-62726C486187}"/>
              </a:ext>
            </a:extLst>
          </p:cNvPr>
          <p:cNvSpPr>
            <a:spLocks noChangeArrowheads="1"/>
          </p:cNvSpPr>
          <p:nvPr/>
        </p:nvSpPr>
        <p:spPr bwMode="auto">
          <a:xfrm>
            <a:off x="146050" y="692150"/>
            <a:ext cx="6356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Precipitación media anual temporal:</a:t>
            </a:r>
            <a:endParaRPr lang="es-EC" altLang="es-EC" sz="2800"/>
          </a:p>
        </p:txBody>
      </p:sp>
      <p:sp>
        <p:nvSpPr>
          <p:cNvPr id="19460" name="Rectángulo 8">
            <a:extLst>
              <a:ext uri="{FF2B5EF4-FFF2-40B4-BE49-F238E27FC236}">
                <a16:creationId xmlns:a16="http://schemas.microsoft.com/office/drawing/2014/main" id="{EE4D7869-1A1C-44BD-A402-54FB562CE5A6}"/>
              </a:ext>
            </a:extLst>
          </p:cNvPr>
          <p:cNvSpPr>
            <a:spLocks noChangeArrowheads="1"/>
          </p:cNvSpPr>
          <p:nvPr/>
        </p:nvSpPr>
        <p:spPr bwMode="auto">
          <a:xfrm>
            <a:off x="119063" y="254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HIDROLÓGICOS</a:t>
            </a:r>
            <a:endParaRPr lang="es-EC" altLang="es-EC" sz="3200" i="1"/>
          </a:p>
        </p:txBody>
      </p:sp>
      <p:sp>
        <p:nvSpPr>
          <p:cNvPr id="19461" name="CuadroTexto 9">
            <a:extLst>
              <a:ext uri="{FF2B5EF4-FFF2-40B4-BE49-F238E27FC236}">
                <a16:creationId xmlns:a16="http://schemas.microsoft.com/office/drawing/2014/main" id="{3D4CD2E4-2856-475E-A023-8E08D814CAF7}"/>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16</a:t>
            </a:r>
            <a:endParaRPr lang="es-EC" altLang="es-ES"/>
          </a:p>
        </p:txBody>
      </p:sp>
      <p:graphicFrame>
        <p:nvGraphicFramePr>
          <p:cNvPr id="5" name="Tabla 4">
            <a:extLst>
              <a:ext uri="{FF2B5EF4-FFF2-40B4-BE49-F238E27FC236}">
                <a16:creationId xmlns:a16="http://schemas.microsoft.com/office/drawing/2014/main" id="{751187AC-1616-4B05-85BF-3CAC2723114A}"/>
              </a:ext>
            </a:extLst>
          </p:cNvPr>
          <p:cNvGraphicFramePr>
            <a:graphicFrameLocks noGrp="1"/>
          </p:cNvGraphicFramePr>
          <p:nvPr/>
        </p:nvGraphicFramePr>
        <p:xfrm>
          <a:off x="1428750" y="1398588"/>
          <a:ext cx="1223964" cy="4060927"/>
        </p:xfrm>
        <a:graphic>
          <a:graphicData uri="http://schemas.openxmlformats.org/drawingml/2006/table">
            <a:tbl>
              <a:tblPr/>
              <a:tblGrid>
                <a:gridCol w="611982">
                  <a:extLst>
                    <a:ext uri="{9D8B030D-6E8A-4147-A177-3AD203B41FA5}">
                      <a16:colId xmlns:a16="http://schemas.microsoft.com/office/drawing/2014/main" val="20000"/>
                    </a:ext>
                  </a:extLst>
                </a:gridCol>
                <a:gridCol w="611982">
                  <a:extLst>
                    <a:ext uri="{9D8B030D-6E8A-4147-A177-3AD203B41FA5}">
                      <a16:colId xmlns:a16="http://schemas.microsoft.com/office/drawing/2014/main" val="20001"/>
                    </a:ext>
                  </a:extLst>
                </a:gridCol>
              </a:tblGrid>
              <a:tr h="790127">
                <a:tc gridSpan="2">
                  <a:txBody>
                    <a:bodyPr/>
                    <a:lstStyle/>
                    <a:p>
                      <a:pPr algn="ctr" fontAlgn="ctr"/>
                      <a:r>
                        <a:rPr lang="es-ES" sz="1200" b="1" i="0" u="none" strike="noStrike" dirty="0">
                          <a:solidFill>
                            <a:srgbClr val="000000"/>
                          </a:solidFill>
                          <a:effectLst/>
                          <a:latin typeface="Arial" panose="020B0604020202020204" pitchFamily="34" charset="0"/>
                        </a:rPr>
                        <a:t>Precipitación media anual</a:t>
                      </a:r>
                      <a:br>
                        <a:rPr lang="es-ES" sz="1200" b="1" i="0" u="none" strike="noStrike" dirty="0">
                          <a:solidFill>
                            <a:srgbClr val="000000"/>
                          </a:solidFill>
                          <a:effectLst/>
                          <a:latin typeface="Arial" panose="020B0604020202020204" pitchFamily="34" charset="0"/>
                        </a:rPr>
                      </a:br>
                      <a:r>
                        <a:rPr lang="es-ES" sz="1200" b="1" i="0" u="none" strike="noStrike" dirty="0">
                          <a:solidFill>
                            <a:srgbClr val="000000"/>
                          </a:solidFill>
                          <a:effectLst/>
                          <a:latin typeface="Arial" panose="020B0604020202020204" pitchFamily="34" charset="0"/>
                        </a:rPr>
                        <a:t>Microcuenca Urcuhuaycu</a:t>
                      </a:r>
                    </a:p>
                  </a:txBody>
                  <a:tcPr marL="9524" marR="9524" marT="952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192394">
                <a:tc>
                  <a:txBody>
                    <a:bodyPr/>
                    <a:lstStyle/>
                    <a:p>
                      <a:pPr algn="ctr" fontAlgn="ctr"/>
                      <a:r>
                        <a:rPr lang="es-ES" sz="1200" b="1" i="0" u="none" strike="noStrike" dirty="0">
                          <a:solidFill>
                            <a:srgbClr val="000000"/>
                          </a:solidFill>
                          <a:effectLst/>
                          <a:latin typeface="Arial" panose="020B0604020202020204" pitchFamily="34" charset="0"/>
                        </a:rPr>
                        <a:t>Años</a:t>
                      </a:r>
                    </a:p>
                  </a:txBody>
                  <a:tcPr marL="9524" marR="9524" marT="95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 (mm)</a:t>
                      </a:r>
                    </a:p>
                  </a:txBody>
                  <a:tcPr marL="9524" marR="9524" marT="952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2394">
                <a:tc>
                  <a:txBody>
                    <a:bodyPr/>
                    <a:lstStyle/>
                    <a:p>
                      <a:pPr algn="ctr" fontAlgn="ctr"/>
                      <a:r>
                        <a:rPr lang="es-ES" sz="1200" b="1" i="0" u="none" strike="noStrike" dirty="0">
                          <a:solidFill>
                            <a:srgbClr val="000000"/>
                          </a:solidFill>
                          <a:effectLst/>
                          <a:latin typeface="Arial" panose="020B0604020202020204" pitchFamily="34" charset="0"/>
                        </a:rPr>
                        <a:t>2004</a:t>
                      </a:r>
                    </a:p>
                  </a:txBody>
                  <a:tcPr marL="9524" marR="9524" marT="95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765,10</a:t>
                      </a:r>
                    </a:p>
                  </a:txBody>
                  <a:tcPr marL="9524" marR="9524" marT="95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92394">
                <a:tc>
                  <a:txBody>
                    <a:bodyPr/>
                    <a:lstStyle/>
                    <a:p>
                      <a:pPr algn="ctr" fontAlgn="ctr"/>
                      <a:r>
                        <a:rPr lang="es-ES" sz="1200" b="1" i="0" u="none" strike="noStrike" dirty="0">
                          <a:solidFill>
                            <a:srgbClr val="000000"/>
                          </a:solidFill>
                          <a:effectLst/>
                          <a:latin typeface="Arial" panose="020B0604020202020204" pitchFamily="34" charset="0"/>
                        </a:rPr>
                        <a:t>2005</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796,83</a:t>
                      </a:r>
                    </a:p>
                  </a:txBody>
                  <a:tcPr marL="9524" marR="9524" marT="9520" marB="0" anchor="ctr">
                    <a:lnL>
                      <a:noFill/>
                    </a:lnL>
                    <a:lnR>
                      <a:noFill/>
                    </a:lnR>
                    <a:lnT>
                      <a:noFill/>
                    </a:lnT>
                    <a:lnB>
                      <a:noFill/>
                    </a:lnB>
                  </a:tcPr>
                </a:tc>
                <a:extLst>
                  <a:ext uri="{0D108BD9-81ED-4DB2-BD59-A6C34878D82A}">
                    <a16:rowId xmlns:a16="http://schemas.microsoft.com/office/drawing/2014/main" val="10003"/>
                  </a:ext>
                </a:extLst>
              </a:tr>
              <a:tr h="192394">
                <a:tc>
                  <a:txBody>
                    <a:bodyPr/>
                    <a:lstStyle/>
                    <a:p>
                      <a:pPr algn="ctr" fontAlgn="ctr"/>
                      <a:r>
                        <a:rPr lang="es-ES" sz="1200" b="1" i="0" u="none" strike="noStrike" dirty="0">
                          <a:solidFill>
                            <a:srgbClr val="000000"/>
                          </a:solidFill>
                          <a:effectLst/>
                          <a:latin typeface="Arial" panose="020B0604020202020204" pitchFamily="34" charset="0"/>
                        </a:rPr>
                        <a:t>2006</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1180,97</a:t>
                      </a:r>
                    </a:p>
                  </a:txBody>
                  <a:tcPr marL="9524" marR="9524" marT="9520" marB="0" anchor="ctr">
                    <a:lnL>
                      <a:noFill/>
                    </a:lnL>
                    <a:lnR>
                      <a:noFill/>
                    </a:lnR>
                    <a:lnT>
                      <a:noFill/>
                    </a:lnT>
                    <a:lnB>
                      <a:noFill/>
                    </a:lnB>
                  </a:tcPr>
                </a:tc>
                <a:extLst>
                  <a:ext uri="{0D108BD9-81ED-4DB2-BD59-A6C34878D82A}">
                    <a16:rowId xmlns:a16="http://schemas.microsoft.com/office/drawing/2014/main" val="10004"/>
                  </a:ext>
                </a:extLst>
              </a:tr>
              <a:tr h="192394">
                <a:tc>
                  <a:txBody>
                    <a:bodyPr/>
                    <a:lstStyle/>
                    <a:p>
                      <a:pPr algn="ctr" fontAlgn="ctr"/>
                      <a:r>
                        <a:rPr lang="es-ES" sz="1200" b="1" i="0" u="none" strike="noStrike" dirty="0">
                          <a:solidFill>
                            <a:srgbClr val="000000"/>
                          </a:solidFill>
                          <a:effectLst/>
                          <a:latin typeface="Arial" panose="020B0604020202020204" pitchFamily="34" charset="0"/>
                        </a:rPr>
                        <a:t>2007</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1002,87</a:t>
                      </a:r>
                    </a:p>
                  </a:txBody>
                  <a:tcPr marL="9524" marR="9524" marT="9520" marB="0" anchor="ctr">
                    <a:lnL>
                      <a:noFill/>
                    </a:lnL>
                    <a:lnR>
                      <a:noFill/>
                    </a:lnR>
                    <a:lnT>
                      <a:noFill/>
                    </a:lnT>
                    <a:lnB>
                      <a:noFill/>
                    </a:lnB>
                  </a:tcPr>
                </a:tc>
                <a:extLst>
                  <a:ext uri="{0D108BD9-81ED-4DB2-BD59-A6C34878D82A}">
                    <a16:rowId xmlns:a16="http://schemas.microsoft.com/office/drawing/2014/main" val="10005"/>
                  </a:ext>
                </a:extLst>
              </a:tr>
              <a:tr h="192394">
                <a:tc>
                  <a:txBody>
                    <a:bodyPr/>
                    <a:lstStyle/>
                    <a:p>
                      <a:pPr algn="ctr" fontAlgn="ctr"/>
                      <a:r>
                        <a:rPr lang="es-ES" sz="1200" b="1" i="0" u="none" strike="noStrike" dirty="0">
                          <a:solidFill>
                            <a:srgbClr val="000000"/>
                          </a:solidFill>
                          <a:effectLst/>
                          <a:latin typeface="Arial" panose="020B0604020202020204" pitchFamily="34" charset="0"/>
                        </a:rPr>
                        <a:t>2008</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1482,30</a:t>
                      </a:r>
                    </a:p>
                  </a:txBody>
                  <a:tcPr marL="9524" marR="9524" marT="9520" marB="0" anchor="ctr">
                    <a:lnL>
                      <a:noFill/>
                    </a:lnL>
                    <a:lnR>
                      <a:noFill/>
                    </a:lnR>
                    <a:lnT>
                      <a:noFill/>
                    </a:lnT>
                    <a:lnB>
                      <a:noFill/>
                    </a:lnB>
                  </a:tcPr>
                </a:tc>
                <a:extLst>
                  <a:ext uri="{0D108BD9-81ED-4DB2-BD59-A6C34878D82A}">
                    <a16:rowId xmlns:a16="http://schemas.microsoft.com/office/drawing/2014/main" val="10006"/>
                  </a:ext>
                </a:extLst>
              </a:tr>
              <a:tr h="192394">
                <a:tc>
                  <a:txBody>
                    <a:bodyPr/>
                    <a:lstStyle/>
                    <a:p>
                      <a:pPr algn="ctr" fontAlgn="ctr"/>
                      <a:r>
                        <a:rPr lang="es-ES" sz="1200" b="1" i="0" u="none" strike="noStrike" dirty="0">
                          <a:solidFill>
                            <a:srgbClr val="000000"/>
                          </a:solidFill>
                          <a:effectLst/>
                          <a:latin typeface="Arial" panose="020B0604020202020204" pitchFamily="34" charset="0"/>
                        </a:rPr>
                        <a:t>2009</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902,27</a:t>
                      </a:r>
                    </a:p>
                  </a:txBody>
                  <a:tcPr marL="9524" marR="9524" marT="9520" marB="0" anchor="ctr">
                    <a:lnL>
                      <a:noFill/>
                    </a:lnL>
                    <a:lnR>
                      <a:noFill/>
                    </a:lnR>
                    <a:lnT>
                      <a:noFill/>
                    </a:lnT>
                    <a:lnB>
                      <a:noFill/>
                    </a:lnB>
                  </a:tcPr>
                </a:tc>
                <a:extLst>
                  <a:ext uri="{0D108BD9-81ED-4DB2-BD59-A6C34878D82A}">
                    <a16:rowId xmlns:a16="http://schemas.microsoft.com/office/drawing/2014/main" val="10007"/>
                  </a:ext>
                </a:extLst>
              </a:tr>
              <a:tr h="192394">
                <a:tc>
                  <a:txBody>
                    <a:bodyPr/>
                    <a:lstStyle/>
                    <a:p>
                      <a:pPr algn="ctr" fontAlgn="ctr"/>
                      <a:r>
                        <a:rPr lang="es-ES" sz="1200" b="1" i="0" u="none" strike="noStrike" dirty="0">
                          <a:solidFill>
                            <a:srgbClr val="000000"/>
                          </a:solidFill>
                          <a:effectLst/>
                          <a:latin typeface="Arial" panose="020B0604020202020204" pitchFamily="34" charset="0"/>
                        </a:rPr>
                        <a:t>2010</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1249,13</a:t>
                      </a:r>
                    </a:p>
                  </a:txBody>
                  <a:tcPr marL="9524" marR="9524" marT="9520" marB="0" anchor="ctr">
                    <a:lnL>
                      <a:noFill/>
                    </a:lnL>
                    <a:lnR>
                      <a:noFill/>
                    </a:lnR>
                    <a:lnT>
                      <a:noFill/>
                    </a:lnT>
                    <a:lnB>
                      <a:noFill/>
                    </a:lnB>
                  </a:tcPr>
                </a:tc>
                <a:extLst>
                  <a:ext uri="{0D108BD9-81ED-4DB2-BD59-A6C34878D82A}">
                    <a16:rowId xmlns:a16="http://schemas.microsoft.com/office/drawing/2014/main" val="10008"/>
                  </a:ext>
                </a:extLst>
              </a:tr>
              <a:tr h="192394">
                <a:tc>
                  <a:txBody>
                    <a:bodyPr/>
                    <a:lstStyle/>
                    <a:p>
                      <a:pPr algn="ctr" fontAlgn="ctr"/>
                      <a:r>
                        <a:rPr lang="es-ES" sz="1200" b="1" i="0" u="none" strike="noStrike" dirty="0">
                          <a:solidFill>
                            <a:srgbClr val="000000"/>
                          </a:solidFill>
                          <a:effectLst/>
                          <a:latin typeface="Arial" panose="020B0604020202020204" pitchFamily="34" charset="0"/>
                        </a:rPr>
                        <a:t>2011</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1321,17</a:t>
                      </a:r>
                    </a:p>
                  </a:txBody>
                  <a:tcPr marL="9524" marR="9524" marT="9520" marB="0" anchor="ctr">
                    <a:lnL>
                      <a:noFill/>
                    </a:lnL>
                    <a:lnR>
                      <a:noFill/>
                    </a:lnR>
                    <a:lnT>
                      <a:noFill/>
                    </a:lnT>
                    <a:lnB>
                      <a:noFill/>
                    </a:lnB>
                  </a:tcPr>
                </a:tc>
                <a:extLst>
                  <a:ext uri="{0D108BD9-81ED-4DB2-BD59-A6C34878D82A}">
                    <a16:rowId xmlns:a16="http://schemas.microsoft.com/office/drawing/2014/main" val="10009"/>
                  </a:ext>
                </a:extLst>
              </a:tr>
              <a:tr h="192394">
                <a:tc>
                  <a:txBody>
                    <a:bodyPr/>
                    <a:lstStyle/>
                    <a:p>
                      <a:pPr algn="ctr" fontAlgn="ctr"/>
                      <a:r>
                        <a:rPr lang="es-ES" sz="1200" b="1" i="0" u="none" strike="noStrike" dirty="0">
                          <a:solidFill>
                            <a:srgbClr val="000000"/>
                          </a:solidFill>
                          <a:effectLst/>
                          <a:latin typeface="Arial" panose="020B0604020202020204" pitchFamily="34" charset="0"/>
                        </a:rPr>
                        <a:t>2012</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1092,23</a:t>
                      </a:r>
                    </a:p>
                  </a:txBody>
                  <a:tcPr marL="9524" marR="9524" marT="9520" marB="0" anchor="ctr">
                    <a:lnL>
                      <a:noFill/>
                    </a:lnL>
                    <a:lnR>
                      <a:noFill/>
                    </a:lnR>
                    <a:lnT>
                      <a:noFill/>
                    </a:lnT>
                    <a:lnB>
                      <a:noFill/>
                    </a:lnB>
                  </a:tcPr>
                </a:tc>
                <a:extLst>
                  <a:ext uri="{0D108BD9-81ED-4DB2-BD59-A6C34878D82A}">
                    <a16:rowId xmlns:a16="http://schemas.microsoft.com/office/drawing/2014/main" val="10010"/>
                  </a:ext>
                </a:extLst>
              </a:tr>
              <a:tr h="192394">
                <a:tc>
                  <a:txBody>
                    <a:bodyPr/>
                    <a:lstStyle/>
                    <a:p>
                      <a:pPr algn="ctr" fontAlgn="ctr"/>
                      <a:r>
                        <a:rPr lang="es-ES" sz="1200" b="1" i="0" u="none" strike="noStrike" dirty="0">
                          <a:solidFill>
                            <a:srgbClr val="000000"/>
                          </a:solidFill>
                          <a:effectLst/>
                          <a:latin typeface="Arial" panose="020B0604020202020204" pitchFamily="34" charset="0"/>
                        </a:rPr>
                        <a:t>2013</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995,93</a:t>
                      </a:r>
                    </a:p>
                  </a:txBody>
                  <a:tcPr marL="9524" marR="9524" marT="9520" marB="0" anchor="ctr">
                    <a:lnL>
                      <a:noFill/>
                    </a:lnL>
                    <a:lnR>
                      <a:noFill/>
                    </a:lnR>
                    <a:lnT>
                      <a:noFill/>
                    </a:lnT>
                    <a:lnB>
                      <a:noFill/>
                    </a:lnB>
                  </a:tcPr>
                </a:tc>
                <a:extLst>
                  <a:ext uri="{0D108BD9-81ED-4DB2-BD59-A6C34878D82A}">
                    <a16:rowId xmlns:a16="http://schemas.microsoft.com/office/drawing/2014/main" val="10011"/>
                  </a:ext>
                </a:extLst>
              </a:tr>
              <a:tr h="192394">
                <a:tc>
                  <a:txBody>
                    <a:bodyPr/>
                    <a:lstStyle/>
                    <a:p>
                      <a:pPr algn="ctr" fontAlgn="ctr"/>
                      <a:r>
                        <a:rPr lang="es-ES" sz="1200" b="1" i="0" u="none" strike="noStrike" dirty="0">
                          <a:solidFill>
                            <a:srgbClr val="000000"/>
                          </a:solidFill>
                          <a:effectLst/>
                          <a:latin typeface="Arial" panose="020B0604020202020204" pitchFamily="34" charset="0"/>
                        </a:rPr>
                        <a:t>2014</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1100,37</a:t>
                      </a:r>
                    </a:p>
                  </a:txBody>
                  <a:tcPr marL="9524" marR="9524" marT="9520" marB="0" anchor="ctr">
                    <a:lnL>
                      <a:noFill/>
                    </a:lnL>
                    <a:lnR>
                      <a:noFill/>
                    </a:lnR>
                    <a:lnT>
                      <a:noFill/>
                    </a:lnT>
                    <a:lnB>
                      <a:noFill/>
                    </a:lnB>
                  </a:tcPr>
                </a:tc>
                <a:extLst>
                  <a:ext uri="{0D108BD9-81ED-4DB2-BD59-A6C34878D82A}">
                    <a16:rowId xmlns:a16="http://schemas.microsoft.com/office/drawing/2014/main" val="10012"/>
                  </a:ext>
                </a:extLst>
              </a:tr>
              <a:tr h="192394">
                <a:tc>
                  <a:txBody>
                    <a:bodyPr/>
                    <a:lstStyle/>
                    <a:p>
                      <a:pPr algn="ctr" fontAlgn="ctr"/>
                      <a:r>
                        <a:rPr lang="es-ES" sz="1200" b="1" i="0" u="none" strike="noStrike" dirty="0">
                          <a:solidFill>
                            <a:srgbClr val="000000"/>
                          </a:solidFill>
                          <a:effectLst/>
                          <a:latin typeface="Arial" panose="020B0604020202020204" pitchFamily="34" charset="0"/>
                        </a:rPr>
                        <a:t>2015</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859,55</a:t>
                      </a:r>
                    </a:p>
                  </a:txBody>
                  <a:tcPr marL="9524" marR="9524" marT="9520" marB="0" anchor="ctr">
                    <a:lnL>
                      <a:noFill/>
                    </a:lnL>
                    <a:lnR>
                      <a:noFill/>
                    </a:lnR>
                    <a:lnT>
                      <a:noFill/>
                    </a:lnT>
                    <a:lnB>
                      <a:noFill/>
                    </a:lnB>
                  </a:tcPr>
                </a:tc>
                <a:extLst>
                  <a:ext uri="{0D108BD9-81ED-4DB2-BD59-A6C34878D82A}">
                    <a16:rowId xmlns:a16="http://schemas.microsoft.com/office/drawing/2014/main" val="10013"/>
                  </a:ext>
                </a:extLst>
              </a:tr>
              <a:tr h="192394">
                <a:tc>
                  <a:txBody>
                    <a:bodyPr/>
                    <a:lstStyle/>
                    <a:p>
                      <a:pPr algn="ctr" fontAlgn="ctr"/>
                      <a:r>
                        <a:rPr lang="es-ES" sz="1200" b="1" i="0" u="none" strike="noStrike" dirty="0">
                          <a:solidFill>
                            <a:srgbClr val="000000"/>
                          </a:solidFill>
                          <a:effectLst/>
                          <a:latin typeface="Arial" panose="020B0604020202020204" pitchFamily="34" charset="0"/>
                        </a:rPr>
                        <a:t>2016</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1138,73</a:t>
                      </a:r>
                    </a:p>
                  </a:txBody>
                  <a:tcPr marL="9524" marR="9524" marT="9520" marB="0" anchor="ctr">
                    <a:lnL>
                      <a:noFill/>
                    </a:lnL>
                    <a:lnR>
                      <a:noFill/>
                    </a:lnR>
                    <a:lnT>
                      <a:noFill/>
                    </a:lnT>
                    <a:lnB>
                      <a:noFill/>
                    </a:lnB>
                  </a:tcPr>
                </a:tc>
                <a:extLst>
                  <a:ext uri="{0D108BD9-81ED-4DB2-BD59-A6C34878D82A}">
                    <a16:rowId xmlns:a16="http://schemas.microsoft.com/office/drawing/2014/main" val="10014"/>
                  </a:ext>
                </a:extLst>
              </a:tr>
              <a:tr h="192394">
                <a:tc>
                  <a:txBody>
                    <a:bodyPr/>
                    <a:lstStyle/>
                    <a:p>
                      <a:pPr algn="ctr" fontAlgn="ctr"/>
                      <a:r>
                        <a:rPr lang="es-ES" sz="1200" b="1" i="0" u="none" strike="noStrike" dirty="0">
                          <a:solidFill>
                            <a:srgbClr val="000000"/>
                          </a:solidFill>
                          <a:effectLst/>
                          <a:latin typeface="Arial" panose="020B0604020202020204" pitchFamily="34" charset="0"/>
                        </a:rPr>
                        <a:t>2017</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1423,17</a:t>
                      </a:r>
                    </a:p>
                  </a:txBody>
                  <a:tcPr marL="9524" marR="9524" marT="9520" marB="0" anchor="ctr">
                    <a:lnL>
                      <a:noFill/>
                    </a:lnL>
                    <a:lnR>
                      <a:noFill/>
                    </a:lnR>
                    <a:lnT>
                      <a:noFill/>
                    </a:lnT>
                    <a:lnB>
                      <a:noFill/>
                    </a:lnB>
                  </a:tcPr>
                </a:tc>
                <a:extLst>
                  <a:ext uri="{0D108BD9-81ED-4DB2-BD59-A6C34878D82A}">
                    <a16:rowId xmlns:a16="http://schemas.microsoft.com/office/drawing/2014/main" val="10015"/>
                  </a:ext>
                </a:extLst>
              </a:tr>
              <a:tr h="192394">
                <a:tc>
                  <a:txBody>
                    <a:bodyPr/>
                    <a:lstStyle/>
                    <a:p>
                      <a:pPr algn="ctr" fontAlgn="ctr"/>
                      <a:r>
                        <a:rPr lang="es-ES" sz="1200" b="1" i="0" u="none" strike="noStrike" dirty="0">
                          <a:solidFill>
                            <a:srgbClr val="000000"/>
                          </a:solidFill>
                          <a:effectLst/>
                          <a:latin typeface="Arial" panose="020B0604020202020204" pitchFamily="34" charset="0"/>
                        </a:rPr>
                        <a:t>2018</a:t>
                      </a:r>
                    </a:p>
                  </a:txBody>
                  <a:tcPr marL="9524" marR="9524" marT="9520"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1057,77</a:t>
                      </a:r>
                    </a:p>
                  </a:txBody>
                  <a:tcPr marL="9524" marR="9524" marT="9520" marB="0" anchor="ctr">
                    <a:lnL>
                      <a:noFill/>
                    </a:lnL>
                    <a:lnR>
                      <a:noFill/>
                    </a:lnR>
                    <a:lnT>
                      <a:noFill/>
                    </a:lnT>
                    <a:lnB>
                      <a:noFill/>
                    </a:lnB>
                  </a:tcPr>
                </a:tc>
                <a:extLst>
                  <a:ext uri="{0D108BD9-81ED-4DB2-BD59-A6C34878D82A}">
                    <a16:rowId xmlns:a16="http://schemas.microsoft.com/office/drawing/2014/main" val="10016"/>
                  </a:ext>
                </a:extLst>
              </a:tr>
              <a:tr h="192394">
                <a:tc>
                  <a:txBody>
                    <a:bodyPr/>
                    <a:lstStyle/>
                    <a:p>
                      <a:pPr algn="ctr" fontAlgn="ctr"/>
                      <a:r>
                        <a:rPr lang="es-ES" sz="1200" b="1" i="0" u="none" strike="noStrike" dirty="0">
                          <a:solidFill>
                            <a:srgbClr val="000000"/>
                          </a:solidFill>
                          <a:effectLst/>
                          <a:latin typeface="Arial" panose="020B0604020202020204" pitchFamily="34" charset="0"/>
                        </a:rPr>
                        <a:t>2019</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1150,90</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graphicFrame>
        <p:nvGraphicFramePr>
          <p:cNvPr id="14" name="Gráfico 13">
            <a:extLst>
              <a:ext uri="{FF2B5EF4-FFF2-40B4-BE49-F238E27FC236}">
                <a16:creationId xmlns:a16="http://schemas.microsoft.com/office/drawing/2014/main" id="{B8DE3D31-88C1-4156-8EC1-93059C81F16F}"/>
              </a:ext>
            </a:extLst>
          </p:cNvPr>
          <p:cNvGraphicFramePr>
            <a:graphicFrameLocks/>
          </p:cNvGraphicFramePr>
          <p:nvPr/>
        </p:nvGraphicFramePr>
        <p:xfrm>
          <a:off x="3535360" y="1215370"/>
          <a:ext cx="7344816" cy="454925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a:extLst>
              <a:ext uri="{FF2B5EF4-FFF2-40B4-BE49-F238E27FC236}">
                <a16:creationId xmlns:a16="http://schemas.microsoft.com/office/drawing/2014/main" id="{B174CAAA-655B-40DD-9D00-26FE5D24E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ángulo 6">
            <a:extLst>
              <a:ext uri="{FF2B5EF4-FFF2-40B4-BE49-F238E27FC236}">
                <a16:creationId xmlns:a16="http://schemas.microsoft.com/office/drawing/2014/main" id="{8B278D5E-8773-4EB5-B409-3A26E4077349}"/>
              </a:ext>
            </a:extLst>
          </p:cNvPr>
          <p:cNvSpPr>
            <a:spLocks noChangeArrowheads="1"/>
          </p:cNvSpPr>
          <p:nvPr/>
        </p:nvSpPr>
        <p:spPr bwMode="auto">
          <a:xfrm>
            <a:off x="146050" y="530225"/>
            <a:ext cx="3108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Calidad de Agua:</a:t>
            </a:r>
            <a:endParaRPr lang="es-EC" altLang="es-EC" sz="2800"/>
          </a:p>
        </p:txBody>
      </p:sp>
      <p:sp>
        <p:nvSpPr>
          <p:cNvPr id="20484" name="Rectángulo 8">
            <a:extLst>
              <a:ext uri="{FF2B5EF4-FFF2-40B4-BE49-F238E27FC236}">
                <a16:creationId xmlns:a16="http://schemas.microsoft.com/office/drawing/2014/main" id="{876EAC42-F9AF-49B6-AE46-2EB6A5728599}"/>
              </a:ext>
            </a:extLst>
          </p:cNvPr>
          <p:cNvSpPr>
            <a:spLocks noChangeArrowheads="1"/>
          </p:cNvSpPr>
          <p:nvPr/>
        </p:nvSpPr>
        <p:spPr bwMode="auto">
          <a:xfrm>
            <a:off x="119063" y="25400"/>
            <a:ext cx="6400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HIDROLÓGICOS</a:t>
            </a:r>
            <a:endParaRPr lang="es-EC" altLang="es-EC" sz="3200" i="1"/>
          </a:p>
        </p:txBody>
      </p:sp>
      <p:sp>
        <p:nvSpPr>
          <p:cNvPr id="20485" name="CuadroTexto 9">
            <a:extLst>
              <a:ext uri="{FF2B5EF4-FFF2-40B4-BE49-F238E27FC236}">
                <a16:creationId xmlns:a16="http://schemas.microsoft.com/office/drawing/2014/main" id="{DAB6CC0B-9CC5-42B0-889C-24B9BC3E27AE}"/>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17</a:t>
            </a:r>
            <a:endParaRPr lang="es-EC" altLang="es-ES"/>
          </a:p>
        </p:txBody>
      </p:sp>
      <p:pic>
        <p:nvPicPr>
          <p:cNvPr id="20487" name="Imagen 3">
            <a:extLst>
              <a:ext uri="{FF2B5EF4-FFF2-40B4-BE49-F238E27FC236}">
                <a16:creationId xmlns:a16="http://schemas.microsoft.com/office/drawing/2014/main" id="{46F8CD5C-1ED7-466D-BF5C-C45C0B80A06F}"/>
              </a:ext>
            </a:extLst>
          </p:cNvPr>
          <p:cNvPicPr>
            <a:picLocks noChangeAspect="1"/>
          </p:cNvPicPr>
          <p:nvPr/>
        </p:nvPicPr>
        <p:blipFill>
          <a:blip r:embed="rId3">
            <a:extLst>
              <a:ext uri="{28A0092B-C50C-407E-A947-70E740481C1C}">
                <a14:useLocalDpi xmlns:a14="http://schemas.microsoft.com/office/drawing/2010/main" val="0"/>
              </a:ext>
            </a:extLst>
          </a:blip>
          <a:srcRect l="1736" t="5901" r="1736" b="4851"/>
          <a:stretch>
            <a:fillRect/>
          </a:stretch>
        </p:blipFill>
        <p:spPr bwMode="auto">
          <a:xfrm>
            <a:off x="5016500" y="1052513"/>
            <a:ext cx="7046913" cy="46085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3" name="Tabla 12">
            <a:extLst>
              <a:ext uri="{FF2B5EF4-FFF2-40B4-BE49-F238E27FC236}">
                <a16:creationId xmlns:a16="http://schemas.microsoft.com/office/drawing/2014/main" id="{3A50D4E2-8D3F-42E4-B724-552996F75AE8}"/>
              </a:ext>
            </a:extLst>
          </p:cNvPr>
          <p:cNvGraphicFramePr>
            <a:graphicFrameLocks noGrp="1"/>
          </p:cNvGraphicFramePr>
          <p:nvPr/>
        </p:nvGraphicFramePr>
        <p:xfrm>
          <a:off x="128588" y="2427288"/>
          <a:ext cx="4752975" cy="1693861"/>
        </p:xfrm>
        <a:graphic>
          <a:graphicData uri="http://schemas.openxmlformats.org/drawingml/2006/table">
            <a:tbl>
              <a:tblPr/>
              <a:tblGrid>
                <a:gridCol w="936377">
                  <a:extLst>
                    <a:ext uri="{9D8B030D-6E8A-4147-A177-3AD203B41FA5}">
                      <a16:colId xmlns:a16="http://schemas.microsoft.com/office/drawing/2014/main" val="20000"/>
                    </a:ext>
                  </a:extLst>
                </a:gridCol>
                <a:gridCol w="432048">
                  <a:extLst>
                    <a:ext uri="{9D8B030D-6E8A-4147-A177-3AD203B41FA5}">
                      <a16:colId xmlns:a16="http://schemas.microsoft.com/office/drawing/2014/main" val="20001"/>
                    </a:ext>
                  </a:extLst>
                </a:gridCol>
                <a:gridCol w="432048">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504056">
                  <a:extLst>
                    <a:ext uri="{9D8B030D-6E8A-4147-A177-3AD203B41FA5}">
                      <a16:colId xmlns:a16="http://schemas.microsoft.com/office/drawing/2014/main" val="20006"/>
                    </a:ext>
                  </a:extLst>
                </a:gridCol>
                <a:gridCol w="864270">
                  <a:extLst>
                    <a:ext uri="{9D8B030D-6E8A-4147-A177-3AD203B41FA5}">
                      <a16:colId xmlns:a16="http://schemas.microsoft.com/office/drawing/2014/main" val="20007"/>
                    </a:ext>
                  </a:extLst>
                </a:gridCol>
              </a:tblGrid>
              <a:tr h="375355">
                <a:tc>
                  <a:txBody>
                    <a:bodyPr/>
                    <a:lstStyle/>
                    <a:p>
                      <a:pPr algn="ctr" fontAlgn="ctr"/>
                      <a:r>
                        <a:rPr lang="es-ES" sz="1200" b="1" i="0" u="none" strike="noStrike" dirty="0">
                          <a:solidFill>
                            <a:srgbClr val="000000"/>
                          </a:solidFill>
                          <a:effectLst/>
                          <a:latin typeface="Arial" panose="020B0604020202020204" pitchFamily="34" charset="0"/>
                        </a:rPr>
                        <a:t>Muestras y Normas</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P003</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P005</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P006</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P007</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Límites TULSMA</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INEN 1108</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200" b="1" i="0" u="none" strike="noStrike" dirty="0">
                          <a:solidFill>
                            <a:srgbClr val="000000"/>
                          </a:solidFill>
                          <a:effectLst/>
                          <a:latin typeface="Arial" panose="020B0604020202020204" pitchFamily="34" charset="0"/>
                        </a:rPr>
                        <a:t>Cumple/No Cumple</a:t>
                      </a:r>
                    </a:p>
                  </a:txBody>
                  <a:tcPr marL="9525" marR="9525" marT="9527" marB="0" anchor="ctr">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5355">
                <a:tc>
                  <a:txBody>
                    <a:bodyPr/>
                    <a:lstStyle/>
                    <a:p>
                      <a:pPr algn="ctr" fontAlgn="ctr"/>
                      <a:r>
                        <a:rPr lang="es-ES" sz="1200" b="0" i="0" u="none" strike="noStrike" dirty="0">
                          <a:solidFill>
                            <a:srgbClr val="000000"/>
                          </a:solidFill>
                          <a:effectLst/>
                          <a:latin typeface="Arial" panose="020B0604020202020204" pitchFamily="34" charset="0"/>
                        </a:rPr>
                        <a:t>pH</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6,9</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7,6</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7,3</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7,2</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6 - 9 </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6,5 – 8,5</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Cumple </a:t>
                      </a:r>
                    </a:p>
                  </a:txBody>
                  <a:tcPr marL="9525" marR="9525" marT="9527"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375355">
                <a:tc>
                  <a:txBody>
                    <a:bodyPr/>
                    <a:lstStyle/>
                    <a:p>
                      <a:pPr algn="ctr" fontAlgn="ctr"/>
                      <a:r>
                        <a:rPr lang="es-ES" sz="1200" b="0" i="0" u="none" strike="noStrike" dirty="0">
                          <a:solidFill>
                            <a:srgbClr val="000000"/>
                          </a:solidFill>
                          <a:effectLst/>
                          <a:latin typeface="Arial" panose="020B0604020202020204" pitchFamily="34" charset="0"/>
                        </a:rPr>
                        <a:t>Temperatura (°C)</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14,4</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15,7</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13,5</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13,1</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cs typeface="Arial" panose="020B0604020202020204" pitchFamily="34" charset="0"/>
                        </a:rPr>
                        <a:t>-</a:t>
                      </a:r>
                      <a:endParaRPr lang="es-ES" sz="1200" b="0" i="0" u="none" strike="noStrike" dirty="0">
                        <a:solidFill>
                          <a:srgbClr val="000000"/>
                        </a:solidFill>
                        <a:effectLst/>
                        <a:latin typeface="Arial" panose="020B0604020202020204" pitchFamily="34" charset="0"/>
                      </a:endParaRP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No aplica </a:t>
                      </a:r>
                    </a:p>
                  </a:txBody>
                  <a:tcPr marL="9525" marR="9525" marT="9527" marB="0" anchor="ctr">
                    <a:lnL>
                      <a:noFill/>
                    </a:lnL>
                    <a:lnR>
                      <a:noFill/>
                    </a:lnR>
                    <a:lnT>
                      <a:noFill/>
                    </a:lnT>
                    <a:lnB>
                      <a:noFill/>
                    </a:lnB>
                  </a:tcPr>
                </a:tc>
                <a:extLst>
                  <a:ext uri="{0D108BD9-81ED-4DB2-BD59-A6C34878D82A}">
                    <a16:rowId xmlns:a16="http://schemas.microsoft.com/office/drawing/2014/main" val="10002"/>
                  </a:ext>
                </a:extLst>
              </a:tr>
              <a:tr h="192441">
                <a:tc>
                  <a:txBody>
                    <a:bodyPr/>
                    <a:lstStyle/>
                    <a:p>
                      <a:pPr algn="ctr" fontAlgn="ctr"/>
                      <a:r>
                        <a:rPr lang="es-ES" sz="1200" b="0" i="0" u="none" strike="noStrike" dirty="0">
                          <a:solidFill>
                            <a:srgbClr val="000000"/>
                          </a:solidFill>
                          <a:effectLst/>
                          <a:latin typeface="Arial" panose="020B0604020202020204" pitchFamily="34" charset="0"/>
                        </a:rPr>
                        <a:t> CE (mS/cm)</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0,125</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a:t>
                      </a:r>
                    </a:p>
                  </a:txBody>
                  <a:tcPr marL="9525" marR="9525" marT="9527" marB="0" anchor="ctr">
                    <a:lnL>
                      <a:noFill/>
                    </a:lnL>
                    <a:lnR>
                      <a:noFill/>
                    </a:lnR>
                    <a:lnT>
                      <a:noFill/>
                    </a:lnT>
                    <a:lnB>
                      <a:noFill/>
                    </a:lnB>
                  </a:tcPr>
                </a:tc>
                <a:tc>
                  <a:txBody>
                    <a:bodyPr/>
                    <a:lstStyle/>
                    <a:p>
                      <a:pPr algn="ctr" fontAlgn="ctr"/>
                      <a:r>
                        <a:rPr lang="es-ES" sz="1200" b="0" i="0" u="none" strike="noStrike" dirty="0">
                          <a:solidFill>
                            <a:srgbClr val="000000"/>
                          </a:solidFill>
                          <a:effectLst/>
                          <a:latin typeface="Arial" panose="020B0604020202020204" pitchFamily="34" charset="0"/>
                        </a:rPr>
                        <a:t>Cumple</a:t>
                      </a:r>
                    </a:p>
                  </a:txBody>
                  <a:tcPr marL="9525" marR="9525" marT="9527" marB="0" anchor="ctr">
                    <a:lnL>
                      <a:noFill/>
                    </a:lnL>
                    <a:lnR>
                      <a:noFill/>
                    </a:lnR>
                    <a:lnT>
                      <a:noFill/>
                    </a:lnT>
                    <a:lnB>
                      <a:noFill/>
                    </a:lnB>
                  </a:tcPr>
                </a:tc>
                <a:extLst>
                  <a:ext uri="{0D108BD9-81ED-4DB2-BD59-A6C34878D82A}">
                    <a16:rowId xmlns:a16="http://schemas.microsoft.com/office/drawing/2014/main" val="10003"/>
                  </a:ext>
                </a:extLst>
              </a:tr>
              <a:tr h="375355">
                <a:tc>
                  <a:txBody>
                    <a:bodyPr/>
                    <a:lstStyle/>
                    <a:p>
                      <a:pPr algn="ctr" fontAlgn="ctr"/>
                      <a:r>
                        <a:rPr lang="es-ES" sz="1200" b="0" i="0" u="none" strike="noStrike" dirty="0">
                          <a:solidFill>
                            <a:srgbClr val="000000"/>
                          </a:solidFill>
                          <a:effectLst/>
                          <a:latin typeface="Arial" panose="020B0604020202020204" pitchFamily="34" charset="0"/>
                        </a:rPr>
                        <a:t>TDS ppm (mg/L)</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93</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89</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92</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110</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1000</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500</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200" b="0" i="0" u="none" strike="noStrike" dirty="0">
                          <a:solidFill>
                            <a:srgbClr val="000000"/>
                          </a:solidFill>
                          <a:effectLst/>
                          <a:latin typeface="Arial" panose="020B0604020202020204" pitchFamily="34" charset="0"/>
                        </a:rPr>
                        <a:t>Cumple </a:t>
                      </a:r>
                    </a:p>
                  </a:txBody>
                  <a:tcPr marL="9525" marR="9525" marT="9527"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0E899457-838D-4634-A486-AFF0D087FA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Rectángulo 6">
            <a:extLst>
              <a:ext uri="{FF2B5EF4-FFF2-40B4-BE49-F238E27FC236}">
                <a16:creationId xmlns:a16="http://schemas.microsoft.com/office/drawing/2014/main" id="{BADBDDB6-DB0F-4F75-923B-4FEF864DC43B}"/>
              </a:ext>
            </a:extLst>
          </p:cNvPr>
          <p:cNvSpPr>
            <a:spLocks noChangeArrowheads="1"/>
          </p:cNvSpPr>
          <p:nvPr/>
        </p:nvSpPr>
        <p:spPr bwMode="auto">
          <a:xfrm>
            <a:off x="146050" y="530225"/>
            <a:ext cx="15033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Caudal:</a:t>
            </a:r>
            <a:endParaRPr lang="es-EC" altLang="es-EC" sz="2800"/>
          </a:p>
        </p:txBody>
      </p:sp>
      <p:sp>
        <p:nvSpPr>
          <p:cNvPr id="21508" name="Rectángulo 8">
            <a:extLst>
              <a:ext uri="{FF2B5EF4-FFF2-40B4-BE49-F238E27FC236}">
                <a16:creationId xmlns:a16="http://schemas.microsoft.com/office/drawing/2014/main" id="{37CD6AE2-74DD-4D08-BABC-6BCF03F7A379}"/>
              </a:ext>
            </a:extLst>
          </p:cNvPr>
          <p:cNvSpPr>
            <a:spLocks noChangeArrowheads="1"/>
          </p:cNvSpPr>
          <p:nvPr/>
        </p:nvSpPr>
        <p:spPr bwMode="auto">
          <a:xfrm>
            <a:off x="119063" y="25400"/>
            <a:ext cx="6675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HIDROMÉTRICOS</a:t>
            </a:r>
            <a:endParaRPr lang="es-EC" altLang="es-EC" sz="3200" i="1"/>
          </a:p>
        </p:txBody>
      </p:sp>
      <p:sp>
        <p:nvSpPr>
          <p:cNvPr id="21509" name="CuadroTexto 9">
            <a:extLst>
              <a:ext uri="{FF2B5EF4-FFF2-40B4-BE49-F238E27FC236}">
                <a16:creationId xmlns:a16="http://schemas.microsoft.com/office/drawing/2014/main" id="{C1D12F43-8DA6-4475-9BAB-B5131A6FE661}"/>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18</a:t>
            </a:r>
            <a:endParaRPr lang="es-EC" altLang="es-ES"/>
          </a:p>
        </p:txBody>
      </p:sp>
      <p:pic>
        <p:nvPicPr>
          <p:cNvPr id="21511" name="Imagen 8">
            <a:extLst>
              <a:ext uri="{FF2B5EF4-FFF2-40B4-BE49-F238E27FC236}">
                <a16:creationId xmlns:a16="http://schemas.microsoft.com/office/drawing/2014/main" id="{16159D1F-48B8-41F9-A4DB-BEDA32EAC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 t="27193" r="696" b="21251"/>
          <a:stretch>
            <a:fillRect/>
          </a:stretch>
        </p:blipFill>
        <p:spPr bwMode="auto">
          <a:xfrm>
            <a:off x="552450" y="1233488"/>
            <a:ext cx="2209800" cy="2514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512" name="Imagen 9">
            <a:extLst>
              <a:ext uri="{FF2B5EF4-FFF2-40B4-BE49-F238E27FC236}">
                <a16:creationId xmlns:a16="http://schemas.microsoft.com/office/drawing/2014/main" id="{BB5D2225-8B27-4BAC-8AF0-86FCA1737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920" r="16730"/>
          <a:stretch>
            <a:fillRect/>
          </a:stretch>
        </p:blipFill>
        <p:spPr bwMode="auto">
          <a:xfrm>
            <a:off x="2884488" y="3905250"/>
            <a:ext cx="2305050" cy="17462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513" name="Imagen 2">
            <a:extLst>
              <a:ext uri="{FF2B5EF4-FFF2-40B4-BE49-F238E27FC236}">
                <a16:creationId xmlns:a16="http://schemas.microsoft.com/office/drawing/2014/main" id="{2665AF9A-BFAE-47A9-A012-13186121740F}"/>
              </a:ext>
            </a:extLst>
          </p:cNvPr>
          <p:cNvPicPr>
            <a:picLocks noChangeAspect="1"/>
          </p:cNvPicPr>
          <p:nvPr/>
        </p:nvPicPr>
        <p:blipFill>
          <a:blip r:embed="rId5">
            <a:extLst>
              <a:ext uri="{28A0092B-C50C-407E-A947-70E740481C1C}">
                <a14:useLocalDpi xmlns:a14="http://schemas.microsoft.com/office/drawing/2010/main" val="0"/>
              </a:ext>
            </a:extLst>
          </a:blip>
          <a:srcRect l="36267" t="37257" r="28050" b="2185"/>
          <a:stretch>
            <a:fillRect/>
          </a:stretch>
        </p:blipFill>
        <p:spPr bwMode="auto">
          <a:xfrm>
            <a:off x="550863" y="3905250"/>
            <a:ext cx="2227262" cy="17462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514" name="Imagen 6">
            <a:extLst>
              <a:ext uri="{FF2B5EF4-FFF2-40B4-BE49-F238E27FC236}">
                <a16:creationId xmlns:a16="http://schemas.microsoft.com/office/drawing/2014/main" id="{6EBE3D6E-DABA-4A6A-8300-35C3F6E1EEA2}"/>
              </a:ext>
            </a:extLst>
          </p:cNvPr>
          <p:cNvPicPr>
            <a:picLocks noChangeAspect="1"/>
          </p:cNvPicPr>
          <p:nvPr/>
        </p:nvPicPr>
        <p:blipFill>
          <a:blip r:embed="rId6">
            <a:extLst>
              <a:ext uri="{28A0092B-C50C-407E-A947-70E740481C1C}">
                <a14:useLocalDpi xmlns:a14="http://schemas.microsoft.com/office/drawing/2010/main" val="0"/>
              </a:ext>
            </a:extLst>
          </a:blip>
          <a:srcRect t="27493" b="6203"/>
          <a:stretch>
            <a:fillRect/>
          </a:stretch>
        </p:blipFill>
        <p:spPr bwMode="auto">
          <a:xfrm>
            <a:off x="2884488" y="1233488"/>
            <a:ext cx="2305050" cy="25146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Tabla 7">
            <a:extLst>
              <a:ext uri="{FF2B5EF4-FFF2-40B4-BE49-F238E27FC236}">
                <a16:creationId xmlns:a16="http://schemas.microsoft.com/office/drawing/2014/main" id="{4FB13C4E-09E3-4C83-97E9-6502ECC9A65E}"/>
              </a:ext>
            </a:extLst>
          </p:cNvPr>
          <p:cNvGraphicFramePr>
            <a:graphicFrameLocks noGrp="1"/>
          </p:cNvGraphicFramePr>
          <p:nvPr/>
        </p:nvGraphicFramePr>
        <p:xfrm>
          <a:off x="6172200" y="4222750"/>
          <a:ext cx="4824414" cy="1398587"/>
        </p:xfrm>
        <a:graphic>
          <a:graphicData uri="http://schemas.openxmlformats.org/drawingml/2006/table">
            <a:tbl>
              <a:tblPr/>
              <a:tblGrid>
                <a:gridCol w="1976452">
                  <a:extLst>
                    <a:ext uri="{9D8B030D-6E8A-4147-A177-3AD203B41FA5}">
                      <a16:colId xmlns:a16="http://schemas.microsoft.com/office/drawing/2014/main" val="20000"/>
                    </a:ext>
                  </a:extLst>
                </a:gridCol>
                <a:gridCol w="688647">
                  <a:extLst>
                    <a:ext uri="{9D8B030D-6E8A-4147-A177-3AD203B41FA5}">
                      <a16:colId xmlns:a16="http://schemas.microsoft.com/office/drawing/2014/main" val="20001"/>
                    </a:ext>
                  </a:extLst>
                </a:gridCol>
                <a:gridCol w="688647">
                  <a:extLst>
                    <a:ext uri="{9D8B030D-6E8A-4147-A177-3AD203B41FA5}">
                      <a16:colId xmlns:a16="http://schemas.microsoft.com/office/drawing/2014/main" val="20002"/>
                    </a:ext>
                  </a:extLst>
                </a:gridCol>
                <a:gridCol w="688647">
                  <a:extLst>
                    <a:ext uri="{9D8B030D-6E8A-4147-A177-3AD203B41FA5}">
                      <a16:colId xmlns:a16="http://schemas.microsoft.com/office/drawing/2014/main" val="20003"/>
                    </a:ext>
                  </a:extLst>
                </a:gridCol>
                <a:gridCol w="782021">
                  <a:extLst>
                    <a:ext uri="{9D8B030D-6E8A-4147-A177-3AD203B41FA5}">
                      <a16:colId xmlns:a16="http://schemas.microsoft.com/office/drawing/2014/main" val="20004"/>
                    </a:ext>
                  </a:extLst>
                </a:gridCol>
              </a:tblGrid>
              <a:tr h="287944">
                <a:tc>
                  <a:txBody>
                    <a:bodyPr/>
                    <a:lstStyle/>
                    <a:p>
                      <a:pPr algn="ctr" fontAlgn="ctr"/>
                      <a:r>
                        <a:rPr lang="es-ES" sz="1400" b="1" i="0" u="none" strike="noStrike" dirty="0">
                          <a:solidFill>
                            <a:srgbClr val="000000"/>
                          </a:solidFill>
                          <a:effectLst/>
                          <a:latin typeface="Arial" panose="020B0604020202020204" pitchFamily="34" charset="0"/>
                        </a:rPr>
                        <a:t>Muestra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233">
                <a:tc>
                  <a:txBody>
                    <a:bodyPr/>
                    <a:lstStyle/>
                    <a:p>
                      <a:pPr algn="just" fontAlgn="ctr"/>
                      <a:r>
                        <a:rPr lang="es-ES" sz="1400" b="0" i="0" u="none" strike="noStrike" dirty="0">
                          <a:solidFill>
                            <a:srgbClr val="000000"/>
                          </a:solidFill>
                          <a:effectLst/>
                          <a:latin typeface="Arial" panose="020B0604020202020204" pitchFamily="34" charset="0"/>
                        </a:rPr>
                        <a:t>Tirante de agua (H) (m)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0,07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0,04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0,035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0,05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74233">
                <a:tc>
                  <a:txBody>
                    <a:bodyPr/>
                    <a:lstStyle/>
                    <a:p>
                      <a:pPr algn="ctr" fontAlgn="ctr"/>
                      <a:r>
                        <a:rPr lang="es-ES" sz="1400" b="0" i="0" u="none" strike="noStrike" dirty="0">
                          <a:solidFill>
                            <a:srgbClr val="000000"/>
                          </a:solidFill>
                          <a:effectLst/>
                          <a:latin typeface="Arial" panose="020B0604020202020204" pitchFamily="34" charset="0"/>
                        </a:rPr>
                        <a:t>Cd</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2,652</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8,011</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10,463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5,133</a:t>
                      </a: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274233">
                <a:tc>
                  <a:txBody>
                    <a:bodyPr/>
                    <a:lstStyle/>
                    <a:p>
                      <a:pPr algn="ctr" fontAlgn="ctr"/>
                      <a:r>
                        <a:rPr lang="es-ES" sz="1400" b="0" i="0" u="none" strike="noStrike" dirty="0">
                          <a:solidFill>
                            <a:srgbClr val="000000"/>
                          </a:solidFill>
                          <a:effectLst/>
                          <a:latin typeface="Arial" panose="020B0604020202020204" pitchFamily="34" charset="0"/>
                        </a:rPr>
                        <a:t>Caudal (L/s)</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5,412</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4,035</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3,775</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4,517</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87944">
                <a:tc>
                  <a:txBody>
                    <a:bodyPr/>
                    <a:lstStyle/>
                    <a:p>
                      <a:pPr algn="ctr" fontAlgn="ctr"/>
                      <a:r>
                        <a:rPr lang="es-ES" sz="1400" b="0" i="0" u="none" strike="noStrike" dirty="0">
                          <a:solidFill>
                            <a:srgbClr val="000000"/>
                          </a:solidFill>
                          <a:effectLst/>
                          <a:latin typeface="Arial" panose="020B0604020202020204" pitchFamily="34" charset="0"/>
                        </a:rPr>
                        <a:t>Caudal Promedio (L/s)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4">
                  <a:txBody>
                    <a:bodyPr/>
                    <a:lstStyle/>
                    <a:p>
                      <a:pPr algn="ctr" fontAlgn="ctr"/>
                      <a:r>
                        <a:rPr lang="es-ES" sz="1400" b="1" i="0" u="none" strike="noStrike" dirty="0">
                          <a:solidFill>
                            <a:srgbClr val="000000"/>
                          </a:solidFill>
                          <a:effectLst/>
                          <a:latin typeface="Arial" panose="020B0604020202020204" pitchFamily="34" charset="0"/>
                        </a:rPr>
                        <a:t>4,43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4"/>
                  </a:ext>
                </a:extLst>
              </a:tr>
            </a:tbl>
          </a:graphicData>
        </a:graphic>
      </p:graphicFrame>
      <p:sp>
        <p:nvSpPr>
          <p:cNvPr id="17" name="CuadroTexto 16">
            <a:extLst>
              <a:ext uri="{FF2B5EF4-FFF2-40B4-BE49-F238E27FC236}">
                <a16:creationId xmlns:a16="http://schemas.microsoft.com/office/drawing/2014/main" id="{3238CFA8-BE32-49AB-ACFA-99A5F5C16869}"/>
              </a:ext>
            </a:extLst>
          </p:cNvPr>
          <p:cNvSpPr txBox="1">
            <a:spLocks noRot="1" noChangeAspect="1" noMove="1" noResize="1" noEditPoints="1" noAdjustHandles="1" noChangeArrowheads="1" noChangeShapeType="1" noTextEdit="1"/>
          </p:cNvSpPr>
          <p:nvPr/>
        </p:nvSpPr>
        <p:spPr>
          <a:xfrm>
            <a:off x="5668575" y="1215347"/>
            <a:ext cx="6111432" cy="498919"/>
          </a:xfrm>
          <a:prstGeom prst="rect">
            <a:avLst/>
          </a:prstGeom>
          <a:blipFill>
            <a:blip r:embed="rId7"/>
            <a:stretch>
              <a:fillRect t="-21951" b="-32927"/>
            </a:stretch>
          </a:blipFill>
        </p:spPr>
        <p:txBody>
          <a:bodyPr/>
          <a:lstStyle/>
          <a:p>
            <a:pPr>
              <a:defRPr/>
            </a:pPr>
            <a:r>
              <a:rPr lang="es-ES" dirty="0">
                <a:noFill/>
              </a:rPr>
              <a:t> </a:t>
            </a:r>
          </a:p>
        </p:txBody>
      </p:sp>
      <p:sp>
        <p:nvSpPr>
          <p:cNvPr id="19" name="CuadroTexto 18">
            <a:extLst>
              <a:ext uri="{FF2B5EF4-FFF2-40B4-BE49-F238E27FC236}">
                <a16:creationId xmlns:a16="http://schemas.microsoft.com/office/drawing/2014/main" id="{E190AA8C-A3C5-4918-A4A7-84EB5E6B5C87}"/>
              </a:ext>
            </a:extLst>
          </p:cNvPr>
          <p:cNvSpPr txBox="1">
            <a:spLocks noRot="1" noChangeAspect="1" noMove="1" noResize="1" noEditPoints="1" noAdjustHandles="1" noChangeArrowheads="1" noChangeShapeType="1" noTextEdit="1"/>
          </p:cNvSpPr>
          <p:nvPr/>
        </p:nvSpPr>
        <p:spPr>
          <a:xfrm>
            <a:off x="4979875" y="1709398"/>
            <a:ext cx="7488832" cy="500009"/>
          </a:xfrm>
          <a:prstGeom prst="rect">
            <a:avLst/>
          </a:prstGeom>
          <a:blipFill>
            <a:blip r:embed="rId8"/>
            <a:stretch>
              <a:fillRect b="-2439"/>
            </a:stretch>
          </a:blipFill>
        </p:spPr>
        <p:txBody>
          <a:bodyPr/>
          <a:lstStyle/>
          <a:p>
            <a:pPr>
              <a:defRPr/>
            </a:pPr>
            <a:r>
              <a:rPr lang="es-ES" dirty="0">
                <a:noFill/>
              </a:rPr>
              <a:t> </a:t>
            </a:r>
          </a:p>
        </p:txBody>
      </p:sp>
      <p:sp>
        <p:nvSpPr>
          <p:cNvPr id="21" name="CuadroTexto 20">
            <a:extLst>
              <a:ext uri="{FF2B5EF4-FFF2-40B4-BE49-F238E27FC236}">
                <a16:creationId xmlns:a16="http://schemas.microsoft.com/office/drawing/2014/main" id="{179358B6-1892-4A2E-A572-CE6007195E60}"/>
              </a:ext>
            </a:extLst>
          </p:cNvPr>
          <p:cNvSpPr txBox="1">
            <a:spLocks noRot="1" noChangeAspect="1" noMove="1" noResize="1" noEditPoints="1" noAdjustHandles="1" noChangeArrowheads="1" noChangeShapeType="1" noTextEdit="1"/>
          </p:cNvSpPr>
          <p:nvPr/>
        </p:nvSpPr>
        <p:spPr>
          <a:xfrm>
            <a:off x="5668575" y="2208317"/>
            <a:ext cx="5328593" cy="1820178"/>
          </a:xfrm>
          <a:prstGeom prst="rect">
            <a:avLst/>
          </a:prstGeom>
          <a:blipFill>
            <a:blip r:embed="rId9"/>
            <a:stretch>
              <a:fillRect b="-1338"/>
            </a:stretch>
          </a:blipFill>
        </p:spPr>
        <p:txBody>
          <a:bodyPr/>
          <a:lstStyle/>
          <a:p>
            <a:pPr>
              <a:defRPr/>
            </a:pPr>
            <a:r>
              <a:rPr lang="es-ES" dirty="0">
                <a:noFill/>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3D8A77D9-5387-4A63-8B21-412F2ACFF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ángulo 6">
            <a:extLst>
              <a:ext uri="{FF2B5EF4-FFF2-40B4-BE49-F238E27FC236}">
                <a16:creationId xmlns:a16="http://schemas.microsoft.com/office/drawing/2014/main" id="{38DA99E9-312D-4FAD-A389-907EBE7DF35A}"/>
              </a:ext>
            </a:extLst>
          </p:cNvPr>
          <p:cNvSpPr>
            <a:spLocks noChangeArrowheads="1"/>
          </p:cNvSpPr>
          <p:nvPr/>
        </p:nvSpPr>
        <p:spPr bwMode="auto">
          <a:xfrm>
            <a:off x="146050" y="530225"/>
            <a:ext cx="464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Caracterización del suelo:</a:t>
            </a:r>
            <a:endParaRPr lang="es-EC" altLang="es-EC" sz="2800"/>
          </a:p>
        </p:txBody>
      </p:sp>
      <p:sp>
        <p:nvSpPr>
          <p:cNvPr id="22532" name="Rectángulo 8">
            <a:extLst>
              <a:ext uri="{FF2B5EF4-FFF2-40B4-BE49-F238E27FC236}">
                <a16:creationId xmlns:a16="http://schemas.microsoft.com/office/drawing/2014/main" id="{1D263149-0D03-4F30-9362-DCB8EC264D44}"/>
              </a:ext>
            </a:extLst>
          </p:cNvPr>
          <p:cNvSpPr>
            <a:spLocks noChangeArrowheads="1"/>
          </p:cNvSpPr>
          <p:nvPr/>
        </p:nvSpPr>
        <p:spPr bwMode="auto">
          <a:xfrm>
            <a:off x="119063" y="25400"/>
            <a:ext cx="1117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ECUACIÓN UNIVERSAL DE PÉRDIDA DE SUELO (USLE)</a:t>
            </a:r>
            <a:endParaRPr lang="es-ES" altLang="es-ES" sz="3200" b="1" i="1"/>
          </a:p>
        </p:txBody>
      </p:sp>
      <p:sp>
        <p:nvSpPr>
          <p:cNvPr id="22533" name="CuadroTexto 9">
            <a:extLst>
              <a:ext uri="{FF2B5EF4-FFF2-40B4-BE49-F238E27FC236}">
                <a16:creationId xmlns:a16="http://schemas.microsoft.com/office/drawing/2014/main" id="{BA1D21A7-D3C4-4F73-9D30-A68E00123270}"/>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19</a:t>
            </a:r>
            <a:endParaRPr lang="es-EC" altLang="es-ES"/>
          </a:p>
        </p:txBody>
      </p:sp>
      <p:graphicFrame>
        <p:nvGraphicFramePr>
          <p:cNvPr id="2" name="Diagrama 1">
            <a:extLst>
              <a:ext uri="{FF2B5EF4-FFF2-40B4-BE49-F238E27FC236}">
                <a16:creationId xmlns:a16="http://schemas.microsoft.com/office/drawing/2014/main" id="{97B1805C-CA1F-41F8-ABAE-C65A9E08027F}"/>
              </a:ext>
            </a:extLst>
          </p:cNvPr>
          <p:cNvGraphicFramePr/>
          <p:nvPr/>
        </p:nvGraphicFramePr>
        <p:xfrm>
          <a:off x="119063" y="1033991"/>
          <a:ext cx="11809412" cy="45552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a:extLst>
              <a:ext uri="{FF2B5EF4-FFF2-40B4-BE49-F238E27FC236}">
                <a16:creationId xmlns:a16="http://schemas.microsoft.com/office/drawing/2014/main" id="{49F26187-FF95-4398-86E8-F27466AC4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0" y="5805488"/>
            <a:ext cx="2951163"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Rectángulo 3">
            <a:extLst>
              <a:ext uri="{FF2B5EF4-FFF2-40B4-BE49-F238E27FC236}">
                <a16:creationId xmlns:a16="http://schemas.microsoft.com/office/drawing/2014/main" id="{7D1988E8-938B-421D-B768-2D4907C6F344}"/>
              </a:ext>
            </a:extLst>
          </p:cNvPr>
          <p:cNvSpPr>
            <a:spLocks noChangeArrowheads="1"/>
          </p:cNvSpPr>
          <p:nvPr/>
        </p:nvSpPr>
        <p:spPr bwMode="auto">
          <a:xfrm>
            <a:off x="119063" y="25400"/>
            <a:ext cx="4325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a:t>Índice de Contenidos</a:t>
            </a:r>
            <a:endParaRPr lang="es-EC" altLang="es-EC" sz="3200"/>
          </a:p>
        </p:txBody>
      </p:sp>
      <p:graphicFrame>
        <p:nvGraphicFramePr>
          <p:cNvPr id="2" name="Diagrama 1">
            <a:extLst>
              <a:ext uri="{FF2B5EF4-FFF2-40B4-BE49-F238E27FC236}">
                <a16:creationId xmlns:a16="http://schemas.microsoft.com/office/drawing/2014/main" id="{E453B8F1-8E46-4339-88C7-93EE613638B1}"/>
              </a:ext>
            </a:extLst>
          </p:cNvPr>
          <p:cNvGraphicFramePr/>
          <p:nvPr/>
        </p:nvGraphicFramePr>
        <p:xfrm>
          <a:off x="191344" y="719666"/>
          <a:ext cx="748883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5" name="Imagen 9">
            <a:extLst>
              <a:ext uri="{FF2B5EF4-FFF2-40B4-BE49-F238E27FC236}">
                <a16:creationId xmlns:a16="http://schemas.microsoft.com/office/drawing/2014/main" id="{30226108-29ED-4C32-8AC3-A69D285CBA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7663" y="1268413"/>
            <a:ext cx="3941762" cy="39131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5126" name="CuadroTexto 11">
            <a:extLst>
              <a:ext uri="{FF2B5EF4-FFF2-40B4-BE49-F238E27FC236}">
                <a16:creationId xmlns:a16="http://schemas.microsoft.com/office/drawing/2014/main" id="{DEB86291-BC6B-408A-84A8-143B1FDADF42}"/>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a:t>
            </a:r>
            <a:endParaRPr lang="es-EC" altLang="es-ES"/>
          </a:p>
        </p:txBody>
      </p:sp>
      <p:sp>
        <p:nvSpPr>
          <p:cNvPr id="5127" name="CuadroTexto 12">
            <a:extLst>
              <a:ext uri="{FF2B5EF4-FFF2-40B4-BE49-F238E27FC236}">
                <a16:creationId xmlns:a16="http://schemas.microsoft.com/office/drawing/2014/main" id="{D2DE9AA6-886C-4F6C-98DB-6EF8EA2C6752}"/>
              </a:ext>
            </a:extLst>
          </p:cNvPr>
          <p:cNvSpPr txBox="1">
            <a:spLocks noChangeArrowheads="1"/>
          </p:cNvSpPr>
          <p:nvPr/>
        </p:nvSpPr>
        <p:spPr bwMode="auto">
          <a:xfrm>
            <a:off x="8183563" y="5238750"/>
            <a:ext cx="34829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S" sz="1200"/>
              <a:t>Microcuenca Urcuhuaycu, Fuente: Google Earth.</a:t>
            </a:r>
            <a:endParaRPr lang="es-EC" altLang="es-ES" sz="1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a:extLst>
              <a:ext uri="{FF2B5EF4-FFF2-40B4-BE49-F238E27FC236}">
                <a16:creationId xmlns:a16="http://schemas.microsoft.com/office/drawing/2014/main" id="{E5FEB7FA-B005-4A0B-A864-ECD94F9F7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Rectángulo 6">
            <a:extLst>
              <a:ext uri="{FF2B5EF4-FFF2-40B4-BE49-F238E27FC236}">
                <a16:creationId xmlns:a16="http://schemas.microsoft.com/office/drawing/2014/main" id="{4AB00BF8-4181-4835-857B-FF2CA06D0ECC}"/>
              </a:ext>
            </a:extLst>
          </p:cNvPr>
          <p:cNvSpPr>
            <a:spLocks noChangeArrowheads="1"/>
          </p:cNvSpPr>
          <p:nvPr/>
        </p:nvSpPr>
        <p:spPr bwMode="auto">
          <a:xfrm>
            <a:off x="146050" y="530225"/>
            <a:ext cx="46402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Caracterización del suelo:</a:t>
            </a:r>
            <a:endParaRPr lang="es-EC" altLang="es-EC" sz="2800"/>
          </a:p>
        </p:txBody>
      </p:sp>
      <p:sp>
        <p:nvSpPr>
          <p:cNvPr id="23556" name="Rectángulo 8">
            <a:extLst>
              <a:ext uri="{FF2B5EF4-FFF2-40B4-BE49-F238E27FC236}">
                <a16:creationId xmlns:a16="http://schemas.microsoft.com/office/drawing/2014/main" id="{3E6067E1-B06B-41AE-9EE7-233D7498D2B0}"/>
              </a:ext>
            </a:extLst>
          </p:cNvPr>
          <p:cNvSpPr>
            <a:spLocks noChangeArrowheads="1"/>
          </p:cNvSpPr>
          <p:nvPr/>
        </p:nvSpPr>
        <p:spPr bwMode="auto">
          <a:xfrm>
            <a:off x="119063" y="25400"/>
            <a:ext cx="1117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ECUACIÓN UNIVERSAL DE PÉRDIDA DE SUELO (USLE)</a:t>
            </a:r>
            <a:endParaRPr lang="es-ES" altLang="es-ES" sz="3200" b="1" i="1"/>
          </a:p>
        </p:txBody>
      </p:sp>
      <p:sp>
        <p:nvSpPr>
          <p:cNvPr id="23557" name="CuadroTexto 9">
            <a:extLst>
              <a:ext uri="{FF2B5EF4-FFF2-40B4-BE49-F238E27FC236}">
                <a16:creationId xmlns:a16="http://schemas.microsoft.com/office/drawing/2014/main" id="{333BACAB-3273-477C-948E-DFC54B172742}"/>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20</a:t>
            </a:r>
            <a:endParaRPr lang="es-EC" altLang="es-ES"/>
          </a:p>
        </p:txBody>
      </p:sp>
      <p:graphicFrame>
        <p:nvGraphicFramePr>
          <p:cNvPr id="4" name="Tabla 3">
            <a:extLst>
              <a:ext uri="{FF2B5EF4-FFF2-40B4-BE49-F238E27FC236}">
                <a16:creationId xmlns:a16="http://schemas.microsoft.com/office/drawing/2014/main" id="{E3494C1D-0E91-4832-B69A-283AB2F2CA83}"/>
              </a:ext>
            </a:extLst>
          </p:cNvPr>
          <p:cNvGraphicFramePr>
            <a:graphicFrameLocks noGrp="1"/>
          </p:cNvGraphicFramePr>
          <p:nvPr/>
        </p:nvGraphicFramePr>
        <p:xfrm>
          <a:off x="1582738" y="1306513"/>
          <a:ext cx="3556000" cy="1295400"/>
        </p:xfrm>
        <a:graphic>
          <a:graphicData uri="http://schemas.openxmlformats.org/drawingml/2006/table">
            <a:tbl>
              <a:tblPr/>
              <a:tblGrid>
                <a:gridCol w="2926788">
                  <a:extLst>
                    <a:ext uri="{9D8B030D-6E8A-4147-A177-3AD203B41FA5}">
                      <a16:colId xmlns:a16="http://schemas.microsoft.com/office/drawing/2014/main" val="20000"/>
                    </a:ext>
                  </a:extLst>
                </a:gridCol>
                <a:gridCol w="629212">
                  <a:extLst>
                    <a:ext uri="{9D8B030D-6E8A-4147-A177-3AD203B41FA5}">
                      <a16:colId xmlns:a16="http://schemas.microsoft.com/office/drawing/2014/main" val="20001"/>
                    </a:ext>
                  </a:extLst>
                </a:gridCol>
              </a:tblGrid>
              <a:tr h="238125">
                <a:tc gridSpan="2">
                  <a:txBody>
                    <a:bodyPr/>
                    <a:lstStyle/>
                    <a:p>
                      <a:pPr algn="ctr" fontAlgn="ctr"/>
                      <a:r>
                        <a:rPr lang="es-ES" sz="1400" b="1" i="0" u="none" strike="noStrike" dirty="0">
                          <a:solidFill>
                            <a:srgbClr val="000000"/>
                          </a:solidFill>
                          <a:effectLst/>
                          <a:latin typeface="Arial" panose="020B0604020202020204" pitchFamily="34" charset="0"/>
                        </a:rPr>
                        <a:t>Ensayo Triaxial (UU)</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00"/>
                  </a:ext>
                </a:extLst>
              </a:tr>
              <a:tr h="238125">
                <a:tc>
                  <a:txBody>
                    <a:bodyPr/>
                    <a:lstStyle/>
                    <a:p>
                      <a:pPr algn="ctr" fontAlgn="ctr"/>
                      <a:r>
                        <a:rPr lang="es-ES" sz="1400" b="1" i="0" u="none" strike="noStrike" dirty="0">
                          <a:solidFill>
                            <a:srgbClr val="000000"/>
                          </a:solidFill>
                          <a:effectLst/>
                          <a:latin typeface="Arial" panose="020B0604020202020204" pitchFamily="34" charset="0"/>
                        </a:rPr>
                        <a:t>Muestra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225">
                <a:tc>
                  <a:txBody>
                    <a:bodyPr/>
                    <a:lstStyle/>
                    <a:p>
                      <a:pPr algn="ctr" fontAlgn="ctr"/>
                      <a:r>
                        <a:rPr lang="es-ES" sz="1400" b="0" i="0" u="none" strike="noStrike" dirty="0">
                          <a:solidFill>
                            <a:srgbClr val="000000"/>
                          </a:solidFill>
                          <a:effectLst/>
                          <a:latin typeface="Arial" panose="020B0604020202020204" pitchFamily="34" charset="0"/>
                        </a:rPr>
                        <a:t>Ángulo de fricción</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34,69°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66700">
                <a:tc>
                  <a:txBody>
                    <a:bodyPr/>
                    <a:lstStyle/>
                    <a:p>
                      <a:pPr algn="ctr" fontAlgn="ctr"/>
                      <a:r>
                        <a:rPr lang="es-ES" sz="1400" b="0" i="0" u="none" strike="noStrike" dirty="0">
                          <a:solidFill>
                            <a:srgbClr val="000000"/>
                          </a:solidFill>
                          <a:effectLst/>
                          <a:latin typeface="Arial" panose="020B0604020202020204" pitchFamily="34" charset="0"/>
                        </a:rPr>
                        <a:t>Cohesión (kg/cm</a:t>
                      </a:r>
                      <a:r>
                        <a:rPr lang="es-ES" sz="1400" b="0" i="0" u="none" strike="noStrike" baseline="30000" dirty="0">
                          <a:solidFill>
                            <a:srgbClr val="000000"/>
                          </a:solidFill>
                          <a:effectLst/>
                          <a:latin typeface="Arial" panose="020B0604020202020204" pitchFamily="34" charset="0"/>
                        </a:rPr>
                        <a:t>2</a:t>
                      </a:r>
                      <a:r>
                        <a:rPr lang="es-ES" sz="1400" b="0"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0,35</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76225">
                <a:tc>
                  <a:txBody>
                    <a:bodyPr/>
                    <a:lstStyle/>
                    <a:p>
                      <a:pPr algn="ctr" fontAlgn="ctr"/>
                      <a:r>
                        <a:rPr lang="es-ES" sz="1400" b="0" i="0" u="none" strike="noStrike" dirty="0">
                          <a:solidFill>
                            <a:srgbClr val="000000"/>
                          </a:solidFill>
                          <a:effectLst/>
                          <a:latin typeface="Arial" panose="020B0604020202020204" pitchFamily="34" charset="0"/>
                        </a:rPr>
                        <a:t>Compresión no confinada (kg/cm</a:t>
                      </a:r>
                      <a:r>
                        <a:rPr lang="es-ES" sz="1400" b="0" i="0" u="none" strike="noStrike" baseline="30000" dirty="0">
                          <a:solidFill>
                            <a:srgbClr val="000000"/>
                          </a:solidFill>
                          <a:effectLst/>
                          <a:latin typeface="Arial" panose="020B0604020202020204" pitchFamily="34" charset="0"/>
                        </a:rPr>
                        <a:t>2</a:t>
                      </a:r>
                      <a:r>
                        <a:rPr lang="es-ES" sz="1400" b="0" i="0" u="none" strike="noStrike" dirty="0">
                          <a:solidFill>
                            <a:srgbClr val="000000"/>
                          </a:solidFill>
                          <a:effectLst/>
                          <a:latin typeface="Arial" panose="020B0604020202020204" pitchFamily="34" charset="0"/>
                        </a:rPr>
                        <a: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1,36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5" name="Tabla 4">
            <a:extLst>
              <a:ext uri="{FF2B5EF4-FFF2-40B4-BE49-F238E27FC236}">
                <a16:creationId xmlns:a16="http://schemas.microsoft.com/office/drawing/2014/main" id="{80DF000B-39F8-4266-96A5-8E00A6F134CB}"/>
              </a:ext>
            </a:extLst>
          </p:cNvPr>
          <p:cNvGraphicFramePr>
            <a:graphicFrameLocks noGrp="1"/>
          </p:cNvGraphicFramePr>
          <p:nvPr/>
        </p:nvGraphicFramePr>
        <p:xfrm>
          <a:off x="6303963" y="1306513"/>
          <a:ext cx="5219699" cy="1571625"/>
        </p:xfrm>
        <a:graphic>
          <a:graphicData uri="http://schemas.openxmlformats.org/drawingml/2006/table">
            <a:tbl>
              <a:tblPr/>
              <a:tblGrid>
                <a:gridCol w="1816379">
                  <a:extLst>
                    <a:ext uri="{9D8B030D-6E8A-4147-A177-3AD203B41FA5}">
                      <a16:colId xmlns:a16="http://schemas.microsoft.com/office/drawing/2014/main" val="20000"/>
                    </a:ext>
                  </a:extLst>
                </a:gridCol>
                <a:gridCol w="850830">
                  <a:extLst>
                    <a:ext uri="{9D8B030D-6E8A-4147-A177-3AD203B41FA5}">
                      <a16:colId xmlns:a16="http://schemas.microsoft.com/office/drawing/2014/main" val="20001"/>
                    </a:ext>
                  </a:extLst>
                </a:gridCol>
                <a:gridCol w="850830">
                  <a:extLst>
                    <a:ext uri="{9D8B030D-6E8A-4147-A177-3AD203B41FA5}">
                      <a16:colId xmlns:a16="http://schemas.microsoft.com/office/drawing/2014/main" val="20002"/>
                    </a:ext>
                  </a:extLst>
                </a:gridCol>
                <a:gridCol w="850830">
                  <a:extLst>
                    <a:ext uri="{9D8B030D-6E8A-4147-A177-3AD203B41FA5}">
                      <a16:colId xmlns:a16="http://schemas.microsoft.com/office/drawing/2014/main" val="20003"/>
                    </a:ext>
                  </a:extLst>
                </a:gridCol>
                <a:gridCol w="850830">
                  <a:extLst>
                    <a:ext uri="{9D8B030D-6E8A-4147-A177-3AD203B41FA5}">
                      <a16:colId xmlns:a16="http://schemas.microsoft.com/office/drawing/2014/main" val="20004"/>
                    </a:ext>
                  </a:extLst>
                </a:gridCol>
              </a:tblGrid>
              <a:tr h="238125">
                <a:tc gridSpan="5">
                  <a:txBody>
                    <a:bodyPr/>
                    <a:lstStyle/>
                    <a:p>
                      <a:pPr algn="ctr" fontAlgn="ctr"/>
                      <a:r>
                        <a:rPr lang="es-ES" sz="1400" b="1" i="0" u="none" strike="noStrike" dirty="0">
                          <a:solidFill>
                            <a:srgbClr val="000000"/>
                          </a:solidFill>
                          <a:effectLst/>
                          <a:latin typeface="Arial" panose="020B0604020202020204" pitchFamily="34" charset="0"/>
                        </a:rPr>
                        <a:t>Ensayo de Permeabilidad In situ</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8125">
                <a:tc>
                  <a:txBody>
                    <a:bodyPr/>
                    <a:lstStyle/>
                    <a:p>
                      <a:pPr algn="ctr" fontAlgn="ctr"/>
                      <a:r>
                        <a:rPr lang="es-ES" sz="1400" b="1" i="0" u="none" strike="noStrike" dirty="0">
                          <a:solidFill>
                            <a:srgbClr val="000000"/>
                          </a:solidFill>
                          <a:effectLst/>
                          <a:latin typeface="Arial" panose="020B0604020202020204" pitchFamily="34" charset="0"/>
                        </a:rPr>
                        <a:t>Muestra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225">
                <a:tc>
                  <a:txBody>
                    <a:bodyPr/>
                    <a:lstStyle/>
                    <a:p>
                      <a:pPr algn="ctr" fontAlgn="ctr"/>
                      <a:r>
                        <a:rPr lang="es-ES" sz="1400" b="0" i="0" u="none" strike="noStrike" dirty="0">
                          <a:solidFill>
                            <a:srgbClr val="000000"/>
                          </a:solidFill>
                          <a:effectLst/>
                          <a:latin typeface="Arial" panose="020B0604020202020204" pitchFamily="34" charset="0"/>
                        </a:rPr>
                        <a:t>K, primera medición</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2,65x10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2,11x10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4,68x10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4,68x10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66700">
                <a:tc>
                  <a:txBody>
                    <a:bodyPr/>
                    <a:lstStyle/>
                    <a:p>
                      <a:pPr algn="ctr" fontAlgn="ctr"/>
                      <a:r>
                        <a:rPr lang="es-ES" sz="1400" b="0" i="0" u="none" strike="noStrike" dirty="0">
                          <a:solidFill>
                            <a:srgbClr val="000000"/>
                          </a:solidFill>
                          <a:effectLst/>
                          <a:latin typeface="Arial" panose="020B0604020202020204" pitchFamily="34" charset="0"/>
                        </a:rPr>
                        <a:t>K, segunda medición</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1,59x10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2,30x10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2,80x10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2,80x10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76225">
                <a:tc>
                  <a:txBody>
                    <a:bodyPr/>
                    <a:lstStyle/>
                    <a:p>
                      <a:pPr algn="ctr" fontAlgn="ctr"/>
                      <a:r>
                        <a:rPr lang="es-ES" sz="1400" b="0" i="0" u="none" strike="noStrike" dirty="0">
                          <a:solidFill>
                            <a:srgbClr val="000000"/>
                          </a:solidFill>
                          <a:effectLst/>
                          <a:latin typeface="Arial" panose="020B0604020202020204" pitchFamily="34" charset="0"/>
                        </a:rPr>
                        <a:t>K, tercera medición</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5,30x10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2,30x10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2,24x10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2,24x10</a:t>
                      </a:r>
                      <a:r>
                        <a:rPr lang="es-ES" sz="1400" b="0" i="0" u="none" strike="noStrike" baseline="30000" dirty="0">
                          <a:solidFill>
                            <a:srgbClr val="000000"/>
                          </a:solidFill>
                          <a:effectLst/>
                          <a:latin typeface="Arial" panose="020B0604020202020204" pitchFamily="34" charset="0"/>
                        </a:rPr>
                        <a:t>-6</a:t>
                      </a:r>
                      <a:endParaRPr lang="es-ES" sz="1400" b="0"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76225">
                <a:tc>
                  <a:txBody>
                    <a:bodyPr/>
                    <a:lstStyle/>
                    <a:p>
                      <a:pPr algn="ctr" fontAlgn="ctr"/>
                      <a:r>
                        <a:rPr lang="es-ES" sz="1400" b="0" i="0" u="none" strike="noStrike" dirty="0">
                          <a:solidFill>
                            <a:srgbClr val="000000"/>
                          </a:solidFill>
                          <a:effectLst/>
                          <a:latin typeface="Arial" panose="020B0604020202020204" pitchFamily="34" charset="0"/>
                        </a:rPr>
                        <a:t>K Promedio</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4">
                  <a:txBody>
                    <a:bodyPr/>
                    <a:lstStyle/>
                    <a:p>
                      <a:pPr algn="ctr" fontAlgn="ctr"/>
                      <a:r>
                        <a:rPr lang="es-ES" sz="1400" b="1" i="0" u="none" strike="noStrike" dirty="0">
                          <a:solidFill>
                            <a:srgbClr val="000000"/>
                          </a:solidFill>
                          <a:effectLst/>
                          <a:latin typeface="Arial" panose="020B0604020202020204" pitchFamily="34" charset="0"/>
                        </a:rPr>
                        <a:t>3,48x10</a:t>
                      </a:r>
                      <a:r>
                        <a:rPr lang="es-ES" sz="1400" b="1" i="0" u="none" strike="noStrike" baseline="30000" dirty="0">
                          <a:solidFill>
                            <a:srgbClr val="000000"/>
                          </a:solidFill>
                          <a:effectLst/>
                          <a:latin typeface="Arial" panose="020B0604020202020204" pitchFamily="34" charset="0"/>
                        </a:rPr>
                        <a:t>-6</a:t>
                      </a:r>
                      <a:endParaRPr lang="es-ES" sz="1400" b="1" i="0" u="none" strike="noStrike" dirty="0">
                        <a:solidFill>
                          <a:srgbClr val="000000"/>
                        </a:solidFill>
                        <a:effectLst/>
                        <a:latin typeface="Arial" panose="020B060402020202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5"/>
                  </a:ext>
                </a:extLst>
              </a:tr>
            </a:tbl>
          </a:graphicData>
        </a:graphic>
      </p:graphicFrame>
      <p:graphicFrame>
        <p:nvGraphicFramePr>
          <p:cNvPr id="8" name="Tabla 7">
            <a:extLst>
              <a:ext uri="{FF2B5EF4-FFF2-40B4-BE49-F238E27FC236}">
                <a16:creationId xmlns:a16="http://schemas.microsoft.com/office/drawing/2014/main" id="{F22C7748-1339-4CD4-A206-26995D5CAF59}"/>
              </a:ext>
            </a:extLst>
          </p:cNvPr>
          <p:cNvGraphicFramePr>
            <a:graphicFrameLocks noGrp="1"/>
          </p:cNvGraphicFramePr>
          <p:nvPr/>
        </p:nvGraphicFramePr>
        <p:xfrm>
          <a:off x="681038" y="3173413"/>
          <a:ext cx="5359399" cy="1809750"/>
        </p:xfrm>
        <a:graphic>
          <a:graphicData uri="http://schemas.openxmlformats.org/drawingml/2006/table">
            <a:tbl>
              <a:tblPr/>
              <a:tblGrid>
                <a:gridCol w="2508655">
                  <a:extLst>
                    <a:ext uri="{9D8B030D-6E8A-4147-A177-3AD203B41FA5}">
                      <a16:colId xmlns:a16="http://schemas.microsoft.com/office/drawing/2014/main" val="20000"/>
                    </a:ext>
                  </a:extLst>
                </a:gridCol>
                <a:gridCol w="712686">
                  <a:extLst>
                    <a:ext uri="{9D8B030D-6E8A-4147-A177-3AD203B41FA5}">
                      <a16:colId xmlns:a16="http://schemas.microsoft.com/office/drawing/2014/main" val="20001"/>
                    </a:ext>
                  </a:extLst>
                </a:gridCol>
                <a:gridCol w="712686">
                  <a:extLst>
                    <a:ext uri="{9D8B030D-6E8A-4147-A177-3AD203B41FA5}">
                      <a16:colId xmlns:a16="http://schemas.microsoft.com/office/drawing/2014/main" val="20002"/>
                    </a:ext>
                  </a:extLst>
                </a:gridCol>
                <a:gridCol w="712686">
                  <a:extLst>
                    <a:ext uri="{9D8B030D-6E8A-4147-A177-3AD203B41FA5}">
                      <a16:colId xmlns:a16="http://schemas.microsoft.com/office/drawing/2014/main" val="20003"/>
                    </a:ext>
                  </a:extLst>
                </a:gridCol>
                <a:gridCol w="712686">
                  <a:extLst>
                    <a:ext uri="{9D8B030D-6E8A-4147-A177-3AD203B41FA5}">
                      <a16:colId xmlns:a16="http://schemas.microsoft.com/office/drawing/2014/main" val="20004"/>
                    </a:ext>
                  </a:extLst>
                </a:gridCol>
              </a:tblGrid>
              <a:tr h="238125">
                <a:tc gridSpan="5">
                  <a:txBody>
                    <a:bodyPr/>
                    <a:lstStyle/>
                    <a:p>
                      <a:pPr algn="ctr" fontAlgn="ctr"/>
                      <a:r>
                        <a:rPr lang="es-ES" sz="1400" b="1" i="0" u="none" strike="noStrike" dirty="0">
                          <a:solidFill>
                            <a:srgbClr val="000000"/>
                          </a:solidFill>
                          <a:effectLst/>
                          <a:latin typeface="Arial" panose="020B0604020202020204" pitchFamily="34" charset="0"/>
                        </a:rPr>
                        <a:t>Ensayo de contenido de materia orgánica</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8125">
                <a:tc>
                  <a:txBody>
                    <a:bodyPr/>
                    <a:lstStyle/>
                    <a:p>
                      <a:pPr algn="ctr" fontAlgn="ctr"/>
                      <a:r>
                        <a:rPr lang="es-ES" sz="1400" b="1" i="0" u="none" strike="noStrike" dirty="0">
                          <a:solidFill>
                            <a:srgbClr val="000000"/>
                          </a:solidFill>
                          <a:effectLst/>
                          <a:latin typeface="Arial" panose="020B0604020202020204" pitchFamily="34" charset="0"/>
                        </a:rPr>
                        <a:t>Muestra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225">
                <a:tc>
                  <a:txBody>
                    <a:bodyPr/>
                    <a:lstStyle/>
                    <a:p>
                      <a:pPr algn="ctr" fontAlgn="ctr"/>
                      <a:r>
                        <a:rPr lang="es-ES" sz="1400" b="0" i="0" u="none" strike="noStrike" dirty="0">
                          <a:solidFill>
                            <a:srgbClr val="000000"/>
                          </a:solidFill>
                          <a:effectLst/>
                          <a:latin typeface="Arial" panose="020B0604020202020204" pitchFamily="34" charset="0"/>
                        </a:rPr>
                        <a:t>Peso crisol (g)</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99,33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145,76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150,13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160,28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266700">
                <a:tc>
                  <a:txBody>
                    <a:bodyPr/>
                    <a:lstStyle/>
                    <a:p>
                      <a:pPr algn="ctr" fontAlgn="ctr"/>
                      <a:r>
                        <a:rPr lang="es-ES" sz="1400" b="0" i="0" u="none" strike="noStrike" dirty="0">
                          <a:solidFill>
                            <a:srgbClr val="000000"/>
                          </a:solidFill>
                          <a:effectLst/>
                          <a:latin typeface="Arial" panose="020B0604020202020204" pitchFamily="34" charset="0"/>
                        </a:rPr>
                        <a:t>Crisol + muestra (g)</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104,33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150,78</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150,13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160,28</a:t>
                      </a: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76225">
                <a:tc>
                  <a:txBody>
                    <a:bodyPr/>
                    <a:lstStyle/>
                    <a:p>
                      <a:pPr algn="ctr" fontAlgn="ctr"/>
                      <a:r>
                        <a:rPr lang="es-ES" sz="1400" b="0" i="0" u="none" strike="noStrike" dirty="0">
                          <a:solidFill>
                            <a:srgbClr val="000000"/>
                          </a:solidFill>
                          <a:effectLst/>
                          <a:latin typeface="Arial" panose="020B0604020202020204" pitchFamily="34" charset="0"/>
                        </a:rPr>
                        <a:t>Crisol + muestra calcinada (g)</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104,02</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150,52</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154,89</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164,96</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76225">
                <a:tc>
                  <a:txBody>
                    <a:bodyPr/>
                    <a:lstStyle/>
                    <a:p>
                      <a:pPr algn="ctr" fontAlgn="ctr"/>
                      <a:r>
                        <a:rPr lang="es-ES" sz="1400" b="0" i="0" u="none" strike="noStrike" dirty="0">
                          <a:solidFill>
                            <a:srgbClr val="000000"/>
                          </a:solidFill>
                          <a:effectLst/>
                          <a:latin typeface="Arial" panose="020B0604020202020204" pitchFamily="34" charset="0"/>
                        </a:rPr>
                        <a:t>Porcentaje (%)</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0,17</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0,2</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0,1</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38125">
                <a:tc>
                  <a:txBody>
                    <a:bodyPr/>
                    <a:lstStyle/>
                    <a:p>
                      <a:pPr algn="ctr" fontAlgn="ctr"/>
                      <a:r>
                        <a:rPr lang="es-ES" sz="1400" b="0" i="0" u="none" strike="noStrike" dirty="0">
                          <a:solidFill>
                            <a:srgbClr val="000000"/>
                          </a:solidFill>
                          <a:effectLst/>
                          <a:latin typeface="Arial" panose="020B0604020202020204" pitchFamily="34" charset="0"/>
                        </a:rPr>
                        <a:t>Porcentaje promedio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4">
                  <a:txBody>
                    <a:bodyPr/>
                    <a:lstStyle/>
                    <a:p>
                      <a:pPr algn="ctr" fontAlgn="ctr"/>
                      <a:r>
                        <a:rPr lang="es-ES" sz="1400" b="0" i="0" u="none" strike="noStrike" dirty="0">
                          <a:solidFill>
                            <a:srgbClr val="000000"/>
                          </a:solidFill>
                          <a:effectLst/>
                          <a:latin typeface="Arial" panose="020B0604020202020204" pitchFamily="34" charset="0"/>
                        </a:rPr>
                        <a:t>0,2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6"/>
                  </a:ext>
                </a:extLst>
              </a:tr>
            </a:tbl>
          </a:graphicData>
        </a:graphic>
      </p:graphicFrame>
      <p:graphicFrame>
        <p:nvGraphicFramePr>
          <p:cNvPr id="9" name="Tabla 8">
            <a:extLst>
              <a:ext uri="{FF2B5EF4-FFF2-40B4-BE49-F238E27FC236}">
                <a16:creationId xmlns:a16="http://schemas.microsoft.com/office/drawing/2014/main" id="{AB1FDD74-BAB5-474A-8C01-09FCD96D495E}"/>
              </a:ext>
            </a:extLst>
          </p:cNvPr>
          <p:cNvGraphicFramePr>
            <a:graphicFrameLocks noGrp="1"/>
          </p:cNvGraphicFramePr>
          <p:nvPr/>
        </p:nvGraphicFramePr>
        <p:xfrm>
          <a:off x="7345363" y="3173413"/>
          <a:ext cx="3136899" cy="1809750"/>
        </p:xfrm>
        <a:graphic>
          <a:graphicData uri="http://schemas.openxmlformats.org/drawingml/2006/table">
            <a:tbl>
              <a:tblPr/>
              <a:tblGrid>
                <a:gridCol w="1051951">
                  <a:extLst>
                    <a:ext uri="{9D8B030D-6E8A-4147-A177-3AD203B41FA5}">
                      <a16:colId xmlns:a16="http://schemas.microsoft.com/office/drawing/2014/main" val="20000"/>
                    </a:ext>
                  </a:extLst>
                </a:gridCol>
                <a:gridCol w="521237">
                  <a:extLst>
                    <a:ext uri="{9D8B030D-6E8A-4147-A177-3AD203B41FA5}">
                      <a16:colId xmlns:a16="http://schemas.microsoft.com/office/drawing/2014/main" val="20001"/>
                    </a:ext>
                  </a:extLst>
                </a:gridCol>
                <a:gridCol w="521237">
                  <a:extLst>
                    <a:ext uri="{9D8B030D-6E8A-4147-A177-3AD203B41FA5}">
                      <a16:colId xmlns:a16="http://schemas.microsoft.com/office/drawing/2014/main" val="20002"/>
                    </a:ext>
                  </a:extLst>
                </a:gridCol>
                <a:gridCol w="521237">
                  <a:extLst>
                    <a:ext uri="{9D8B030D-6E8A-4147-A177-3AD203B41FA5}">
                      <a16:colId xmlns:a16="http://schemas.microsoft.com/office/drawing/2014/main" val="20003"/>
                    </a:ext>
                  </a:extLst>
                </a:gridCol>
                <a:gridCol w="521237">
                  <a:extLst>
                    <a:ext uri="{9D8B030D-6E8A-4147-A177-3AD203B41FA5}">
                      <a16:colId xmlns:a16="http://schemas.microsoft.com/office/drawing/2014/main" val="20004"/>
                    </a:ext>
                  </a:extLst>
                </a:gridCol>
              </a:tblGrid>
              <a:tr h="238125">
                <a:tc gridSpan="5">
                  <a:txBody>
                    <a:bodyPr/>
                    <a:lstStyle/>
                    <a:p>
                      <a:pPr algn="ctr" fontAlgn="ctr"/>
                      <a:r>
                        <a:rPr lang="es-ES" sz="1400" b="1" i="0" u="none" strike="noStrike" dirty="0">
                          <a:solidFill>
                            <a:srgbClr val="000000"/>
                          </a:solidFill>
                          <a:effectLst/>
                          <a:latin typeface="Arial" panose="020B0604020202020204" pitchFamily="34" charset="0"/>
                        </a:rPr>
                        <a:t>Ensayo de Granulometría</a:t>
                      </a: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38125">
                <a:tc>
                  <a:txBody>
                    <a:bodyPr/>
                    <a:lstStyle/>
                    <a:p>
                      <a:pPr algn="ctr" fontAlgn="ctr"/>
                      <a:r>
                        <a:rPr lang="es-ES" sz="1400" b="1" i="0" u="none" strike="noStrike" dirty="0">
                          <a:solidFill>
                            <a:srgbClr val="000000"/>
                          </a:solidFill>
                          <a:effectLst/>
                          <a:latin typeface="Arial" panose="020B0604020202020204" pitchFamily="34" charset="0"/>
                        </a:rPr>
                        <a:t>Muestra</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P007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6225">
                <a:tc>
                  <a:txBody>
                    <a:bodyPr/>
                    <a:lstStyle/>
                    <a:p>
                      <a:pPr algn="ctr" fontAlgn="ctr"/>
                      <a:r>
                        <a:rPr lang="es-ES" sz="1400" b="1" i="0" u="none" strike="noStrike" dirty="0">
                          <a:solidFill>
                            <a:srgbClr val="000000"/>
                          </a:solidFill>
                          <a:effectLst/>
                          <a:latin typeface="Arial" panose="020B0604020202020204" pitchFamily="34" charset="0"/>
                        </a:rPr>
                        <a:t>Agregados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6700">
                <a:tc>
                  <a:txBody>
                    <a:bodyPr/>
                    <a:lstStyle/>
                    <a:p>
                      <a:pPr algn="ctr" fontAlgn="ctr"/>
                      <a:r>
                        <a:rPr lang="es-ES" sz="1400" b="0" i="0" u="none" strike="noStrike" dirty="0">
                          <a:solidFill>
                            <a:srgbClr val="000000"/>
                          </a:solidFill>
                          <a:effectLst/>
                          <a:latin typeface="Arial" panose="020B0604020202020204" pitchFamily="34" charset="0"/>
                        </a:rPr>
                        <a:t>Grava</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276225">
                <a:tc>
                  <a:txBody>
                    <a:bodyPr/>
                    <a:lstStyle/>
                    <a:p>
                      <a:pPr algn="ctr" fontAlgn="ctr"/>
                      <a:r>
                        <a:rPr lang="es-ES" sz="1400" b="0" i="0" u="none" strike="noStrike" dirty="0">
                          <a:solidFill>
                            <a:srgbClr val="000000"/>
                          </a:solidFill>
                          <a:effectLst/>
                          <a:latin typeface="Arial" panose="020B0604020202020204" pitchFamily="34" charset="0"/>
                        </a:rPr>
                        <a:t>Arena</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73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67</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69</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78</a:t>
                      </a: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76225">
                <a:tc>
                  <a:txBody>
                    <a:bodyPr/>
                    <a:lstStyle/>
                    <a:p>
                      <a:pPr algn="ctr" fontAlgn="ctr"/>
                      <a:r>
                        <a:rPr lang="es-ES" sz="1400" b="0" i="0" u="none" strike="noStrike" dirty="0">
                          <a:solidFill>
                            <a:srgbClr val="000000"/>
                          </a:solidFill>
                          <a:effectLst/>
                          <a:latin typeface="Arial" panose="020B0604020202020204" pitchFamily="34" charset="0"/>
                        </a:rPr>
                        <a:t>Limo</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7</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5</a:t>
                      </a:r>
                    </a:p>
                  </a:txBody>
                  <a:tcPr marL="9525" marR="9525"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7</a:t>
                      </a: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38125">
                <a:tc>
                  <a:txBody>
                    <a:bodyPr/>
                    <a:lstStyle/>
                    <a:p>
                      <a:pPr algn="ctr" fontAlgn="ctr"/>
                      <a:r>
                        <a:rPr lang="es-ES" sz="1400" b="0" i="0" u="none" strike="noStrike" dirty="0">
                          <a:solidFill>
                            <a:srgbClr val="000000"/>
                          </a:solidFill>
                          <a:effectLst/>
                          <a:latin typeface="Arial" panose="020B0604020202020204" pitchFamily="34" charset="0"/>
                        </a:rPr>
                        <a:t>Arcilla</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2D313F29-6AB0-4140-9CCE-1AB859CE5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0175" y="585470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79" name="Rectángulo 8">
            <a:extLst>
              <a:ext uri="{FF2B5EF4-FFF2-40B4-BE49-F238E27FC236}">
                <a16:creationId xmlns:a16="http://schemas.microsoft.com/office/drawing/2014/main" id="{2DC3B032-07C5-4767-A1E5-E6896EB04DD3}"/>
              </a:ext>
            </a:extLst>
          </p:cNvPr>
          <p:cNvSpPr>
            <a:spLocks noChangeArrowheads="1"/>
          </p:cNvSpPr>
          <p:nvPr/>
        </p:nvSpPr>
        <p:spPr bwMode="auto">
          <a:xfrm>
            <a:off x="119063" y="25400"/>
            <a:ext cx="1117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ECUACIÓN UNIVERSAL DE PÉRDIDA DE SUELO (USLE)</a:t>
            </a:r>
            <a:endParaRPr lang="es-ES" altLang="es-ES" sz="3200" b="1" i="1"/>
          </a:p>
        </p:txBody>
      </p:sp>
      <p:sp>
        <p:nvSpPr>
          <p:cNvPr id="24580" name="CuadroTexto 9">
            <a:extLst>
              <a:ext uri="{FF2B5EF4-FFF2-40B4-BE49-F238E27FC236}">
                <a16:creationId xmlns:a16="http://schemas.microsoft.com/office/drawing/2014/main" id="{DAECB7BD-14A9-41A7-BA56-E9E73B320BC8}"/>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21</a:t>
            </a:r>
            <a:endParaRPr lang="es-EC" altLang="es-ES"/>
          </a:p>
        </p:txBody>
      </p:sp>
      <p:sp>
        <p:nvSpPr>
          <p:cNvPr id="24581" name="Rectángulo 6">
            <a:extLst>
              <a:ext uri="{FF2B5EF4-FFF2-40B4-BE49-F238E27FC236}">
                <a16:creationId xmlns:a16="http://schemas.microsoft.com/office/drawing/2014/main" id="{D0FF6AB2-3641-4F2B-BF6E-DACB85432476}"/>
              </a:ext>
            </a:extLst>
          </p:cNvPr>
          <p:cNvSpPr>
            <a:spLocks noChangeArrowheads="1"/>
          </p:cNvSpPr>
          <p:nvPr/>
        </p:nvSpPr>
        <p:spPr bwMode="auto">
          <a:xfrm>
            <a:off x="1127125" y="642938"/>
            <a:ext cx="1536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a:t>Factor R:</a:t>
            </a:r>
            <a:endParaRPr lang="es-EC" altLang="es-EC" sz="2400"/>
          </a:p>
        </p:txBody>
      </p:sp>
      <p:sp>
        <p:nvSpPr>
          <p:cNvPr id="8" name="CuadroTexto 1">
            <a:extLst>
              <a:ext uri="{FF2B5EF4-FFF2-40B4-BE49-F238E27FC236}">
                <a16:creationId xmlns:a16="http://schemas.microsoft.com/office/drawing/2014/main" id="{0E273344-AA36-46E6-86BF-EEF8101B3EF2}"/>
              </a:ext>
            </a:extLst>
          </p:cNvPr>
          <p:cNvSpPr txBox="1">
            <a:spLocks noRot="1" noChangeAspect="1" noMove="1" noResize="1" noEditPoints="1" noAdjustHandles="1" noChangeArrowheads="1" noChangeShapeType="1" noTextEdit="1"/>
          </p:cNvSpPr>
          <p:nvPr/>
        </p:nvSpPr>
        <p:spPr>
          <a:xfrm>
            <a:off x="1290538" y="1162750"/>
            <a:ext cx="1209818" cy="372731"/>
          </a:xfrm>
          <a:prstGeom prst="rect">
            <a:avLst/>
          </a:prstGeom>
          <a:blipFill>
            <a:blip r:embed="rId3"/>
            <a:stretch>
              <a:fillRect l="-2525" t="-77049" r="-1010" b="-65574"/>
            </a:stretch>
          </a:blipFill>
        </p:spPr>
        <p:txBody>
          <a:bodyPr/>
          <a:lstStyle/>
          <a:p>
            <a:pPr>
              <a:defRPr/>
            </a:pPr>
            <a:r>
              <a:rPr lang="es-ES">
                <a:noFill/>
              </a:rPr>
              <a:t> </a:t>
            </a:r>
          </a:p>
        </p:txBody>
      </p:sp>
      <p:sp>
        <p:nvSpPr>
          <p:cNvPr id="24583" name="Rectángulo 8">
            <a:extLst>
              <a:ext uri="{FF2B5EF4-FFF2-40B4-BE49-F238E27FC236}">
                <a16:creationId xmlns:a16="http://schemas.microsoft.com/office/drawing/2014/main" id="{B2D6B883-130F-44AF-A864-B00AB03F7FB6}"/>
              </a:ext>
            </a:extLst>
          </p:cNvPr>
          <p:cNvSpPr>
            <a:spLocks noChangeArrowheads="1"/>
          </p:cNvSpPr>
          <p:nvPr/>
        </p:nvSpPr>
        <p:spPr bwMode="auto">
          <a:xfrm>
            <a:off x="2814638" y="2805113"/>
            <a:ext cx="1535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a:t>Factor K:</a:t>
            </a:r>
            <a:endParaRPr lang="es-EC" altLang="es-EC" sz="2400"/>
          </a:p>
        </p:txBody>
      </p:sp>
      <p:sp>
        <p:nvSpPr>
          <p:cNvPr id="11" name="CuadroTexto 2">
            <a:extLst>
              <a:ext uri="{FF2B5EF4-FFF2-40B4-BE49-F238E27FC236}">
                <a16:creationId xmlns:a16="http://schemas.microsoft.com/office/drawing/2014/main" id="{AEDA3060-FF95-4EB4-9CEF-089422F617D3}"/>
              </a:ext>
            </a:extLst>
          </p:cNvPr>
          <p:cNvSpPr txBox="1">
            <a:spLocks noRot="1" noChangeAspect="1" noMove="1" noResize="1" noEditPoints="1" noAdjustHandles="1" noChangeArrowheads="1" noChangeShapeType="1" noTextEdit="1"/>
          </p:cNvSpPr>
          <p:nvPr/>
        </p:nvSpPr>
        <p:spPr>
          <a:xfrm>
            <a:off x="1308698" y="1777490"/>
            <a:ext cx="1247073" cy="409920"/>
          </a:xfrm>
          <a:prstGeom prst="rect">
            <a:avLst/>
          </a:prstGeom>
          <a:blipFill>
            <a:blip r:embed="rId4"/>
            <a:stretch>
              <a:fillRect l="-2451" t="-153731" r="-60784" b="-207463"/>
            </a:stretch>
          </a:blipFill>
        </p:spPr>
        <p:txBody>
          <a:bodyPr/>
          <a:lstStyle/>
          <a:p>
            <a:pPr>
              <a:defRPr/>
            </a:pPr>
            <a:r>
              <a:rPr lang="es-ES">
                <a:noFill/>
              </a:rPr>
              <a:t> </a:t>
            </a:r>
          </a:p>
        </p:txBody>
      </p:sp>
      <p:pic>
        <p:nvPicPr>
          <p:cNvPr id="24585" name="Imagen 2">
            <a:extLst>
              <a:ext uri="{FF2B5EF4-FFF2-40B4-BE49-F238E27FC236}">
                <a16:creationId xmlns:a16="http://schemas.microsoft.com/office/drawing/2014/main" id="{7B2E9066-8D6C-493F-8DFD-0A712C1FE3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6550" y="3232150"/>
            <a:ext cx="4078288"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6" name="Rectángulo 13">
            <a:extLst>
              <a:ext uri="{FF2B5EF4-FFF2-40B4-BE49-F238E27FC236}">
                <a16:creationId xmlns:a16="http://schemas.microsoft.com/office/drawing/2014/main" id="{97AA3566-A483-48F1-BA45-985B47AAC870}"/>
              </a:ext>
            </a:extLst>
          </p:cNvPr>
          <p:cNvSpPr>
            <a:spLocks noChangeArrowheads="1"/>
          </p:cNvSpPr>
          <p:nvPr/>
        </p:nvSpPr>
        <p:spPr bwMode="auto">
          <a:xfrm>
            <a:off x="7313613" y="2803525"/>
            <a:ext cx="17065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a:t>Factor LS:</a:t>
            </a:r>
            <a:endParaRPr lang="es-EC" altLang="es-EC" sz="2400"/>
          </a:p>
        </p:txBody>
      </p:sp>
      <p:pic>
        <p:nvPicPr>
          <p:cNvPr id="24587" name="Imagen 4">
            <a:extLst>
              <a:ext uri="{FF2B5EF4-FFF2-40B4-BE49-F238E27FC236}">
                <a16:creationId xmlns:a16="http://schemas.microsoft.com/office/drawing/2014/main" id="{19F785E7-FAB4-4A0D-BF6C-0C9FB2788055}"/>
              </a:ext>
            </a:extLst>
          </p:cNvPr>
          <p:cNvPicPr>
            <a:picLocks noChangeAspect="1"/>
          </p:cNvPicPr>
          <p:nvPr/>
        </p:nvPicPr>
        <p:blipFill>
          <a:blip r:embed="rId6">
            <a:extLst>
              <a:ext uri="{28A0092B-C50C-407E-A947-70E740481C1C}">
                <a14:useLocalDpi xmlns:a14="http://schemas.microsoft.com/office/drawing/2010/main" val="0"/>
              </a:ext>
            </a:extLst>
          </a:blip>
          <a:srcRect l="1736" t="5901" r="1736" b="5901"/>
          <a:stretch>
            <a:fillRect/>
          </a:stretch>
        </p:blipFill>
        <p:spPr bwMode="auto">
          <a:xfrm>
            <a:off x="6278563" y="3249613"/>
            <a:ext cx="4241800" cy="2740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8" name="Rectángulo 16">
            <a:extLst>
              <a:ext uri="{FF2B5EF4-FFF2-40B4-BE49-F238E27FC236}">
                <a16:creationId xmlns:a16="http://schemas.microsoft.com/office/drawing/2014/main" id="{DD335F35-B985-4A91-83D1-354F86E6C320}"/>
              </a:ext>
            </a:extLst>
          </p:cNvPr>
          <p:cNvSpPr>
            <a:spLocks noChangeArrowheads="1"/>
          </p:cNvSpPr>
          <p:nvPr/>
        </p:nvSpPr>
        <p:spPr bwMode="auto">
          <a:xfrm>
            <a:off x="8847138" y="609600"/>
            <a:ext cx="15192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a:t>Factor P:</a:t>
            </a:r>
            <a:endParaRPr lang="es-EC" altLang="es-EC" sz="2400"/>
          </a:p>
        </p:txBody>
      </p:sp>
      <p:sp>
        <p:nvSpPr>
          <p:cNvPr id="24589" name="Rectángulo 17">
            <a:extLst>
              <a:ext uri="{FF2B5EF4-FFF2-40B4-BE49-F238E27FC236}">
                <a16:creationId xmlns:a16="http://schemas.microsoft.com/office/drawing/2014/main" id="{C5AFA9BE-32A2-4D6A-B928-048A7C5ACA8F}"/>
              </a:ext>
            </a:extLst>
          </p:cNvPr>
          <p:cNvSpPr>
            <a:spLocks noChangeArrowheads="1"/>
          </p:cNvSpPr>
          <p:nvPr/>
        </p:nvSpPr>
        <p:spPr bwMode="auto">
          <a:xfrm>
            <a:off x="5200650" y="609600"/>
            <a:ext cx="1536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400" b="1"/>
              <a:t>Factor C:</a:t>
            </a:r>
            <a:endParaRPr lang="es-EC" altLang="es-EC" sz="2400"/>
          </a:p>
        </p:txBody>
      </p:sp>
      <p:sp>
        <p:nvSpPr>
          <p:cNvPr id="19" name="CuadroTexto 1">
            <a:extLst>
              <a:ext uri="{FF2B5EF4-FFF2-40B4-BE49-F238E27FC236}">
                <a16:creationId xmlns:a16="http://schemas.microsoft.com/office/drawing/2014/main" id="{4F063CEF-56D7-4012-B57F-DE62637EB2B0}"/>
              </a:ext>
            </a:extLst>
          </p:cNvPr>
          <p:cNvSpPr txBox="1">
            <a:spLocks noRot="1" noChangeAspect="1" noMove="1" noResize="1" noEditPoints="1" noAdjustHandles="1" noChangeArrowheads="1" noChangeShapeType="1" noTextEdit="1"/>
          </p:cNvSpPr>
          <p:nvPr/>
        </p:nvSpPr>
        <p:spPr>
          <a:xfrm>
            <a:off x="8657002" y="1115458"/>
            <a:ext cx="1898984" cy="665375"/>
          </a:xfrm>
          <a:prstGeom prst="rect">
            <a:avLst/>
          </a:prstGeom>
          <a:blipFill>
            <a:blip r:embed="rId7"/>
            <a:stretch>
              <a:fillRect t="-917" b="-2752"/>
            </a:stretch>
          </a:blipFill>
        </p:spPr>
        <p:txBody>
          <a:bodyPr/>
          <a:lstStyle/>
          <a:p>
            <a:pPr>
              <a:defRPr/>
            </a:pPr>
            <a:r>
              <a:rPr lang="es-ES">
                <a:noFill/>
              </a:rPr>
              <a:t> </a:t>
            </a:r>
          </a:p>
        </p:txBody>
      </p:sp>
      <p:graphicFrame>
        <p:nvGraphicFramePr>
          <p:cNvPr id="13" name="Tabla 12">
            <a:extLst>
              <a:ext uri="{FF2B5EF4-FFF2-40B4-BE49-F238E27FC236}">
                <a16:creationId xmlns:a16="http://schemas.microsoft.com/office/drawing/2014/main" id="{439BF078-51B5-4B10-A8F8-D308D82C0C6A}"/>
              </a:ext>
            </a:extLst>
          </p:cNvPr>
          <p:cNvGraphicFramePr>
            <a:graphicFrameLocks noGrp="1"/>
          </p:cNvGraphicFramePr>
          <p:nvPr/>
        </p:nvGraphicFramePr>
        <p:xfrm>
          <a:off x="4349750" y="1135063"/>
          <a:ext cx="3238500" cy="1565273"/>
        </p:xfrm>
        <a:graphic>
          <a:graphicData uri="http://schemas.openxmlformats.org/drawingml/2006/table">
            <a:tbl>
              <a:tblPr/>
              <a:tblGrid>
                <a:gridCol w="2335782">
                  <a:extLst>
                    <a:ext uri="{9D8B030D-6E8A-4147-A177-3AD203B41FA5}">
                      <a16:colId xmlns:a16="http://schemas.microsoft.com/office/drawing/2014/main" val="20000"/>
                    </a:ext>
                  </a:extLst>
                </a:gridCol>
                <a:gridCol w="902718">
                  <a:extLst>
                    <a:ext uri="{9D8B030D-6E8A-4147-A177-3AD203B41FA5}">
                      <a16:colId xmlns:a16="http://schemas.microsoft.com/office/drawing/2014/main" val="20001"/>
                    </a:ext>
                  </a:extLst>
                </a:gridCol>
              </a:tblGrid>
              <a:tr h="200032">
                <a:tc>
                  <a:txBody>
                    <a:bodyPr/>
                    <a:lstStyle/>
                    <a:p>
                      <a:pPr algn="ctr" fontAlgn="ctr"/>
                      <a:r>
                        <a:rPr lang="es-EC" sz="1100" b="1" i="0" u="none" strike="noStrike" dirty="0">
                          <a:solidFill>
                            <a:srgbClr val="000000"/>
                          </a:solidFill>
                          <a:effectLst/>
                          <a:latin typeface="Arial" panose="020B0604020202020204" pitchFamily="34" charset="0"/>
                        </a:rPr>
                        <a:t>Cobertura</a:t>
                      </a:r>
                      <a:endParaRPr lang="es-ES" sz="1100" b="1" i="0" u="none" strike="noStrike" dirty="0">
                        <a:solidFill>
                          <a:srgbClr val="000000"/>
                        </a:solidFill>
                        <a:effectLst/>
                        <a:latin typeface="Arial" panose="020B0604020202020204" pitchFamily="34" charset="0"/>
                      </a:endParaRPr>
                    </a:p>
                  </a:txBody>
                  <a:tcPr marL="9528" marR="9528"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C" sz="1100" b="1" i="0" u="none" strike="noStrike" dirty="0">
                          <a:solidFill>
                            <a:srgbClr val="000000"/>
                          </a:solidFill>
                          <a:effectLst/>
                          <a:latin typeface="Arial" panose="020B0604020202020204" pitchFamily="34" charset="0"/>
                        </a:rPr>
                        <a:t>Factor C</a:t>
                      </a:r>
                      <a:endParaRPr lang="es-ES" sz="1100" b="1" i="0" u="none" strike="noStrike" dirty="0">
                        <a:solidFill>
                          <a:srgbClr val="000000"/>
                        </a:solidFill>
                        <a:effectLst/>
                        <a:latin typeface="Arial" panose="020B0604020202020204" pitchFamily="34" charset="0"/>
                      </a:endParaRPr>
                    </a:p>
                  </a:txBody>
                  <a:tcPr marL="9528" marR="9528"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2679">
                <a:tc>
                  <a:txBody>
                    <a:bodyPr/>
                    <a:lstStyle/>
                    <a:p>
                      <a:pPr algn="ctr" fontAlgn="ctr"/>
                      <a:r>
                        <a:rPr lang="es-EC" sz="1100" b="0" i="0" u="none" strike="noStrike" dirty="0">
                          <a:solidFill>
                            <a:srgbClr val="000000"/>
                          </a:solidFill>
                          <a:effectLst/>
                          <a:latin typeface="Arial" panose="020B0604020202020204" pitchFamily="34" charset="0"/>
                        </a:rPr>
                        <a:t>Arbolado forestal denso </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0,001</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90506">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Arbolado forestal claro </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0,03</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extLst>
                  <a:ext uri="{0D108BD9-81ED-4DB2-BD59-A6C34878D82A}">
                    <a16:rowId xmlns:a16="http://schemas.microsoft.com/office/drawing/2014/main" val="10002"/>
                  </a:ext>
                </a:extLst>
              </a:tr>
              <a:tr h="190506">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Matorral con buena cobertura</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0,08</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extLst>
                  <a:ext uri="{0D108BD9-81ED-4DB2-BD59-A6C34878D82A}">
                    <a16:rowId xmlns:a16="http://schemas.microsoft.com/office/drawing/2014/main" val="10003"/>
                  </a:ext>
                </a:extLst>
              </a:tr>
              <a:tr h="190506">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Matorral ralo y eriales</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0,2</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extLst>
                  <a:ext uri="{0D108BD9-81ED-4DB2-BD59-A6C34878D82A}">
                    <a16:rowId xmlns:a16="http://schemas.microsoft.com/office/drawing/2014/main" val="10004"/>
                  </a:ext>
                </a:extLst>
              </a:tr>
              <a:tr h="190506">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Cultivos arbóreos y viñedos</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0,4</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extLst>
                  <a:ext uri="{0D108BD9-81ED-4DB2-BD59-A6C34878D82A}">
                    <a16:rowId xmlns:a16="http://schemas.microsoft.com/office/drawing/2014/main" val="10005"/>
                  </a:ext>
                </a:extLst>
              </a:tr>
              <a:tr h="190506">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Cultivos anuales y herbáceos</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tc>
                  <a:txBody>
                    <a:bodyPr/>
                    <a:lstStyle/>
                    <a:p>
                      <a:pPr algn="ctr" fontAlgn="ctr"/>
                      <a:r>
                        <a:rPr lang="es-EC" sz="1100" b="0" i="0" u="none" strike="noStrike" dirty="0">
                          <a:solidFill>
                            <a:srgbClr val="000000"/>
                          </a:solidFill>
                          <a:effectLst/>
                          <a:latin typeface="Arial" panose="020B0604020202020204" pitchFamily="34" charset="0"/>
                        </a:rPr>
                        <a:t>0,25</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a:noFill/>
                    </a:lnB>
                  </a:tcPr>
                </a:tc>
                <a:extLst>
                  <a:ext uri="{0D108BD9-81ED-4DB2-BD59-A6C34878D82A}">
                    <a16:rowId xmlns:a16="http://schemas.microsoft.com/office/drawing/2014/main" val="10006"/>
                  </a:ext>
                </a:extLst>
              </a:tr>
              <a:tr h="200032">
                <a:tc>
                  <a:txBody>
                    <a:bodyPr/>
                    <a:lstStyle/>
                    <a:p>
                      <a:pPr algn="ctr" fontAlgn="ctr"/>
                      <a:r>
                        <a:rPr lang="es-EC" sz="1100" b="0" i="0" u="none" strike="noStrike" dirty="0">
                          <a:solidFill>
                            <a:srgbClr val="000000"/>
                          </a:solidFill>
                          <a:effectLst/>
                          <a:latin typeface="Arial" panose="020B0604020202020204" pitchFamily="34" charset="0"/>
                          <a:cs typeface="Arial" panose="020B0604020202020204" pitchFamily="34" charset="0"/>
                        </a:rPr>
                        <a:t>Cultivos en regadío</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C" sz="1100" b="0" i="0" u="none" strike="noStrike" dirty="0">
                          <a:solidFill>
                            <a:srgbClr val="000000"/>
                          </a:solidFill>
                          <a:effectLst/>
                          <a:latin typeface="Arial" panose="020B0604020202020204" pitchFamily="34" charset="0"/>
                        </a:rPr>
                        <a:t>0,04</a:t>
                      </a:r>
                      <a:endParaRPr lang="es-ES" sz="1100" b="0" i="0" u="none" strike="noStrike" dirty="0">
                        <a:solidFill>
                          <a:srgbClr val="000000"/>
                        </a:solidFill>
                        <a:effectLst/>
                        <a:latin typeface="Arial" panose="020B0604020202020204" pitchFamily="34" charset="0"/>
                      </a:endParaRPr>
                    </a:p>
                  </a:txBody>
                  <a:tcPr marL="9528" marR="9528"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a:extLst>
              <a:ext uri="{FF2B5EF4-FFF2-40B4-BE49-F238E27FC236}">
                <a16:creationId xmlns:a16="http://schemas.microsoft.com/office/drawing/2014/main" id="{9E670239-F0A1-4586-A99F-A3A8DB492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3" name="Rectángulo 8">
            <a:extLst>
              <a:ext uri="{FF2B5EF4-FFF2-40B4-BE49-F238E27FC236}">
                <a16:creationId xmlns:a16="http://schemas.microsoft.com/office/drawing/2014/main" id="{7235C2B4-4F3B-4B28-9B99-06CBD29EDFC3}"/>
              </a:ext>
            </a:extLst>
          </p:cNvPr>
          <p:cNvSpPr>
            <a:spLocks noChangeArrowheads="1"/>
          </p:cNvSpPr>
          <p:nvPr/>
        </p:nvSpPr>
        <p:spPr bwMode="auto">
          <a:xfrm>
            <a:off x="119063" y="25400"/>
            <a:ext cx="111775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ECUACIÓN UNIVERSAL DE PÉRDIDA DE SUELO (USLE)</a:t>
            </a:r>
            <a:endParaRPr lang="es-ES" altLang="es-ES" sz="3200" b="1" i="1"/>
          </a:p>
        </p:txBody>
      </p:sp>
      <p:sp>
        <p:nvSpPr>
          <p:cNvPr id="25604" name="CuadroTexto 9">
            <a:extLst>
              <a:ext uri="{FF2B5EF4-FFF2-40B4-BE49-F238E27FC236}">
                <a16:creationId xmlns:a16="http://schemas.microsoft.com/office/drawing/2014/main" id="{7AA18D99-5C19-418D-A041-07C2DA088594}"/>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22</a:t>
            </a:r>
            <a:endParaRPr lang="es-EC" altLang="es-ES"/>
          </a:p>
        </p:txBody>
      </p:sp>
      <p:graphicFrame>
        <p:nvGraphicFramePr>
          <p:cNvPr id="6" name="Tabla 5">
            <a:extLst>
              <a:ext uri="{FF2B5EF4-FFF2-40B4-BE49-F238E27FC236}">
                <a16:creationId xmlns:a16="http://schemas.microsoft.com/office/drawing/2014/main" id="{6ED5EF72-659B-4030-83B2-DABC2507EEF9}"/>
              </a:ext>
            </a:extLst>
          </p:cNvPr>
          <p:cNvGraphicFramePr>
            <a:graphicFrameLocks noGrp="1"/>
          </p:cNvGraphicFramePr>
          <p:nvPr/>
        </p:nvGraphicFramePr>
        <p:xfrm>
          <a:off x="1768475" y="1847850"/>
          <a:ext cx="7878763" cy="2774951"/>
        </p:xfrm>
        <a:graphic>
          <a:graphicData uri="http://schemas.openxmlformats.org/drawingml/2006/table">
            <a:tbl>
              <a:tblPr/>
              <a:tblGrid>
                <a:gridCol w="3073601">
                  <a:extLst>
                    <a:ext uri="{9D8B030D-6E8A-4147-A177-3AD203B41FA5}">
                      <a16:colId xmlns:a16="http://schemas.microsoft.com/office/drawing/2014/main" val="20000"/>
                    </a:ext>
                  </a:extLst>
                </a:gridCol>
                <a:gridCol w="834684">
                  <a:extLst>
                    <a:ext uri="{9D8B030D-6E8A-4147-A177-3AD203B41FA5}">
                      <a16:colId xmlns:a16="http://schemas.microsoft.com/office/drawing/2014/main" val="20001"/>
                    </a:ext>
                  </a:extLst>
                </a:gridCol>
                <a:gridCol w="628469">
                  <a:extLst>
                    <a:ext uri="{9D8B030D-6E8A-4147-A177-3AD203B41FA5}">
                      <a16:colId xmlns:a16="http://schemas.microsoft.com/office/drawing/2014/main" val="20002"/>
                    </a:ext>
                  </a:extLst>
                </a:gridCol>
                <a:gridCol w="1620269">
                  <a:extLst>
                    <a:ext uri="{9D8B030D-6E8A-4147-A177-3AD203B41FA5}">
                      <a16:colId xmlns:a16="http://schemas.microsoft.com/office/drawing/2014/main" val="20003"/>
                    </a:ext>
                  </a:extLst>
                </a:gridCol>
                <a:gridCol w="1721740">
                  <a:extLst>
                    <a:ext uri="{9D8B030D-6E8A-4147-A177-3AD203B41FA5}">
                      <a16:colId xmlns:a16="http://schemas.microsoft.com/office/drawing/2014/main" val="20004"/>
                    </a:ext>
                  </a:extLst>
                </a:gridCol>
              </a:tblGrid>
              <a:tr h="293574">
                <a:tc gridSpan="5">
                  <a:txBody>
                    <a:bodyPr/>
                    <a:lstStyle/>
                    <a:p>
                      <a:pPr algn="ctr" fontAlgn="ctr"/>
                      <a:r>
                        <a:rPr lang="es-ES" sz="1400" b="1" i="0" u="none" strike="noStrike" dirty="0">
                          <a:solidFill>
                            <a:srgbClr val="000000"/>
                          </a:solidFill>
                          <a:effectLst/>
                          <a:latin typeface="Arial" panose="020B0604020202020204" pitchFamily="34" charset="0"/>
                        </a:rPr>
                        <a:t>Ecuación Universal de pérdida de suelo (USLE)</a:t>
                      </a:r>
                    </a:p>
                  </a:txBody>
                  <a:tcPr marL="9527" marR="9527" marT="9525" marB="0" anchor="ctr">
                    <a:lnL>
                      <a:noFill/>
                    </a:lnL>
                    <a:lnR>
                      <a:noFill/>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0000"/>
                  </a:ext>
                </a:extLst>
              </a:tr>
              <a:tr h="293574">
                <a:tc>
                  <a:txBody>
                    <a:bodyPr/>
                    <a:lstStyle/>
                    <a:p>
                      <a:pPr algn="ctr" fontAlgn="ctr"/>
                      <a:r>
                        <a:rPr lang="es-ES" sz="1400" b="1" i="0" u="none" strike="noStrike" dirty="0">
                          <a:solidFill>
                            <a:srgbClr val="000000"/>
                          </a:solidFill>
                          <a:effectLst/>
                          <a:latin typeface="Arial" panose="020B0604020202020204" pitchFamily="34" charset="0"/>
                        </a:rPr>
                        <a:t>Factor</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Símbolo</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Valor</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Unidad</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Categoría</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547">
                <a:tc>
                  <a:txBody>
                    <a:bodyPr/>
                    <a:lstStyle/>
                    <a:p>
                      <a:pPr algn="l" fontAlgn="ctr"/>
                      <a:r>
                        <a:rPr lang="es-ES" sz="1400" b="0" i="0" u="none" strike="noStrike" dirty="0">
                          <a:solidFill>
                            <a:srgbClr val="000000"/>
                          </a:solidFill>
                          <a:effectLst/>
                          <a:latin typeface="Arial" panose="020B0604020202020204" pitchFamily="34" charset="0"/>
                        </a:rPr>
                        <a:t>Erosividad de las lluvias</a:t>
                      </a:r>
                    </a:p>
                  </a:txBody>
                  <a:tcPr marL="9527" marR="9527"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1" u="none" strike="noStrike" dirty="0">
                          <a:solidFill>
                            <a:srgbClr val="000000"/>
                          </a:solidFill>
                          <a:effectLst/>
                          <a:latin typeface="Arial" panose="020B0604020202020204" pitchFamily="34" charset="0"/>
                        </a:rPr>
                        <a:t>R</a:t>
                      </a:r>
                    </a:p>
                  </a:txBody>
                  <a:tcPr marL="9527" marR="9527"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115,6</a:t>
                      </a:r>
                    </a:p>
                  </a:txBody>
                  <a:tcPr marL="9527" marR="9527"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t/ha/año</a:t>
                      </a:r>
                    </a:p>
                  </a:txBody>
                  <a:tcPr marL="9527" marR="9527"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Moderado</a:t>
                      </a:r>
                    </a:p>
                  </a:txBody>
                  <a:tcPr marL="9527" marR="9527"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328803">
                <a:tc>
                  <a:txBody>
                    <a:bodyPr/>
                    <a:lstStyle/>
                    <a:p>
                      <a:pPr algn="l" fontAlgn="ctr"/>
                      <a:r>
                        <a:rPr lang="es-ES" sz="1400" b="0" i="0" u="none" strike="noStrike" dirty="0">
                          <a:solidFill>
                            <a:srgbClr val="000000"/>
                          </a:solidFill>
                          <a:effectLst/>
                          <a:latin typeface="Arial" panose="020B0604020202020204" pitchFamily="34" charset="0"/>
                        </a:rPr>
                        <a:t>Erodabilidad del suelo</a:t>
                      </a:r>
                    </a:p>
                  </a:txBody>
                  <a:tcPr marL="9527" marR="9527" marT="9525" marB="0" anchor="ctr">
                    <a:lnL>
                      <a:noFill/>
                    </a:lnL>
                    <a:lnR>
                      <a:noFill/>
                    </a:lnR>
                    <a:lnT>
                      <a:noFill/>
                    </a:lnT>
                    <a:lnB>
                      <a:noFill/>
                    </a:lnB>
                  </a:tcPr>
                </a:tc>
                <a:tc>
                  <a:txBody>
                    <a:bodyPr/>
                    <a:lstStyle/>
                    <a:p>
                      <a:pPr algn="ctr" fontAlgn="ctr"/>
                      <a:r>
                        <a:rPr lang="es-ES" sz="1400" b="0" i="1" u="none" strike="noStrike" dirty="0">
                          <a:solidFill>
                            <a:srgbClr val="000000"/>
                          </a:solidFill>
                          <a:effectLst/>
                          <a:latin typeface="Arial" panose="020B0604020202020204" pitchFamily="34" charset="0"/>
                        </a:rPr>
                        <a:t>K</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0,275</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MJ/ha*mm/hr</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Bajo</a:t>
                      </a:r>
                    </a:p>
                  </a:txBody>
                  <a:tcPr marL="9527" marR="9527" marT="9525" marB="0" anchor="ctr">
                    <a:lnL>
                      <a:noFill/>
                    </a:lnL>
                    <a:lnR>
                      <a:noFill/>
                    </a:lnR>
                    <a:lnT>
                      <a:noFill/>
                    </a:lnT>
                    <a:lnB>
                      <a:noFill/>
                    </a:lnB>
                  </a:tcPr>
                </a:tc>
                <a:extLst>
                  <a:ext uri="{0D108BD9-81ED-4DB2-BD59-A6C34878D82A}">
                    <a16:rowId xmlns:a16="http://schemas.microsoft.com/office/drawing/2014/main" val="10003"/>
                  </a:ext>
                </a:extLst>
              </a:tr>
              <a:tr h="340547">
                <a:tc>
                  <a:txBody>
                    <a:bodyPr/>
                    <a:lstStyle/>
                    <a:p>
                      <a:pPr algn="l" fontAlgn="ctr"/>
                      <a:r>
                        <a:rPr lang="es-ES" sz="1400" b="0" i="0" u="none" strike="noStrike" dirty="0">
                          <a:solidFill>
                            <a:srgbClr val="000000"/>
                          </a:solidFill>
                          <a:effectLst/>
                          <a:latin typeface="Arial" panose="020B0604020202020204" pitchFamily="34" charset="0"/>
                        </a:rPr>
                        <a:t>Topográfico (Longitud y Pendiente)</a:t>
                      </a:r>
                    </a:p>
                  </a:txBody>
                  <a:tcPr marL="9527" marR="9527" marT="9525" marB="0" anchor="ctr">
                    <a:lnL>
                      <a:noFill/>
                    </a:lnL>
                    <a:lnR>
                      <a:noFill/>
                    </a:lnR>
                    <a:lnT>
                      <a:noFill/>
                    </a:lnT>
                    <a:lnB>
                      <a:noFill/>
                    </a:lnB>
                  </a:tcPr>
                </a:tc>
                <a:tc>
                  <a:txBody>
                    <a:bodyPr/>
                    <a:lstStyle/>
                    <a:p>
                      <a:pPr algn="ctr" fontAlgn="ctr"/>
                      <a:r>
                        <a:rPr lang="es-ES" sz="1400" b="0" i="1" u="none" strike="noStrike" dirty="0">
                          <a:solidFill>
                            <a:srgbClr val="000000"/>
                          </a:solidFill>
                          <a:effectLst/>
                          <a:latin typeface="Arial" panose="020B0604020202020204" pitchFamily="34" charset="0"/>
                        </a:rPr>
                        <a:t>LS</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2,817</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t/ha. MJ*ha/mm*hr</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Ondulado a Plano</a:t>
                      </a:r>
                    </a:p>
                  </a:txBody>
                  <a:tcPr marL="9527" marR="9527" marT="9525" marB="0" anchor="ctr">
                    <a:lnL>
                      <a:noFill/>
                    </a:lnL>
                    <a:lnR>
                      <a:noFill/>
                    </a:lnR>
                    <a:lnT>
                      <a:noFill/>
                    </a:lnT>
                    <a:lnB>
                      <a:noFill/>
                    </a:lnB>
                  </a:tcPr>
                </a:tc>
                <a:extLst>
                  <a:ext uri="{0D108BD9-81ED-4DB2-BD59-A6C34878D82A}">
                    <a16:rowId xmlns:a16="http://schemas.microsoft.com/office/drawing/2014/main" val="10004"/>
                  </a:ext>
                </a:extLst>
              </a:tr>
              <a:tr h="436294">
                <a:tc>
                  <a:txBody>
                    <a:bodyPr/>
                    <a:lstStyle/>
                    <a:p>
                      <a:pPr algn="l" fontAlgn="ctr"/>
                      <a:r>
                        <a:rPr lang="es-ES" sz="1400" b="0" i="0" u="none" strike="noStrike" dirty="0">
                          <a:solidFill>
                            <a:srgbClr val="000000"/>
                          </a:solidFill>
                          <a:effectLst/>
                          <a:latin typeface="Arial" panose="020B0604020202020204" pitchFamily="34" charset="0"/>
                        </a:rPr>
                        <a:t>Cobertura vegetal</a:t>
                      </a:r>
                    </a:p>
                  </a:txBody>
                  <a:tcPr marL="9527" marR="9527" marT="9525" marB="0" anchor="ctr">
                    <a:lnL>
                      <a:noFill/>
                    </a:lnL>
                    <a:lnR>
                      <a:noFill/>
                    </a:lnR>
                    <a:lnT>
                      <a:noFill/>
                    </a:lnT>
                    <a:lnB>
                      <a:noFill/>
                    </a:lnB>
                  </a:tcPr>
                </a:tc>
                <a:tc>
                  <a:txBody>
                    <a:bodyPr/>
                    <a:lstStyle/>
                    <a:p>
                      <a:pPr algn="ctr" fontAlgn="ctr"/>
                      <a:r>
                        <a:rPr lang="es-ES" sz="1400" b="0" i="1" u="none" strike="noStrike" dirty="0">
                          <a:solidFill>
                            <a:srgbClr val="000000"/>
                          </a:solidFill>
                          <a:effectLst/>
                          <a:latin typeface="Arial" panose="020B0604020202020204" pitchFamily="34" charset="0"/>
                        </a:rPr>
                        <a:t>C</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0,03</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7" marR="9527" marT="9525"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Arbolado forestal claro</a:t>
                      </a:r>
                    </a:p>
                  </a:txBody>
                  <a:tcPr marL="9527" marR="9527" marT="9525" marB="0" anchor="ctr">
                    <a:lnL>
                      <a:noFill/>
                    </a:lnL>
                    <a:lnR>
                      <a:noFill/>
                    </a:lnR>
                    <a:lnT>
                      <a:noFill/>
                    </a:lnT>
                    <a:lnB>
                      <a:noFill/>
                    </a:lnB>
                  </a:tcPr>
                </a:tc>
                <a:extLst>
                  <a:ext uri="{0D108BD9-81ED-4DB2-BD59-A6C34878D82A}">
                    <a16:rowId xmlns:a16="http://schemas.microsoft.com/office/drawing/2014/main" val="10005"/>
                  </a:ext>
                </a:extLst>
              </a:tr>
              <a:tr h="436294">
                <a:tc>
                  <a:txBody>
                    <a:bodyPr/>
                    <a:lstStyle/>
                    <a:p>
                      <a:pPr algn="l" fontAlgn="ctr"/>
                      <a:r>
                        <a:rPr lang="es-ES" sz="1400" b="0" i="0" u="none" strike="noStrike" dirty="0">
                          <a:solidFill>
                            <a:srgbClr val="000000"/>
                          </a:solidFill>
                          <a:effectLst/>
                          <a:latin typeface="Arial" panose="020B0604020202020204" pitchFamily="34" charset="0"/>
                        </a:rPr>
                        <a:t>Conservación de suelos</a:t>
                      </a:r>
                    </a:p>
                  </a:txBody>
                  <a:tcPr marL="9527" marR="9527"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1" u="none" strike="noStrike" dirty="0">
                          <a:solidFill>
                            <a:srgbClr val="000000"/>
                          </a:solidFill>
                          <a:effectLst/>
                          <a:latin typeface="Arial" panose="020B0604020202020204" pitchFamily="34" charset="0"/>
                        </a:rPr>
                        <a:t>P</a:t>
                      </a:r>
                    </a:p>
                  </a:txBody>
                  <a:tcPr marL="9527" marR="9527"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1</a:t>
                      </a:r>
                    </a:p>
                  </a:txBody>
                  <a:tcPr marL="9527" marR="9527"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7" marR="9527"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No se realizan prácticas</a:t>
                      </a:r>
                    </a:p>
                  </a:txBody>
                  <a:tcPr marL="9527" marR="9527"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5318">
                <a:tc>
                  <a:txBody>
                    <a:bodyPr/>
                    <a:lstStyle/>
                    <a:p>
                      <a:pPr algn="l" fontAlgn="ctr"/>
                      <a:r>
                        <a:rPr lang="es-ES" sz="1400" b="1" i="1" u="none" strike="noStrike" dirty="0">
                          <a:solidFill>
                            <a:srgbClr val="000000"/>
                          </a:solidFill>
                          <a:effectLst/>
                          <a:latin typeface="Arial" panose="020B0604020202020204" pitchFamily="34" charset="0"/>
                        </a:rPr>
                        <a:t>Erosión de los suelos</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1" u="none" strike="noStrike" dirty="0">
                          <a:solidFill>
                            <a:srgbClr val="000000"/>
                          </a:solidFill>
                          <a:effectLst/>
                          <a:latin typeface="Arial" panose="020B0604020202020204" pitchFamily="34" charset="0"/>
                        </a:rPr>
                        <a:t>A</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2,687</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t/ha/año</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Ligera</a:t>
                      </a:r>
                    </a:p>
                  </a:txBody>
                  <a:tcPr marL="9527" marR="9527"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A6179E7C-D68B-49C3-A38C-AC853E093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7" name="Rectángulo 8">
            <a:extLst>
              <a:ext uri="{FF2B5EF4-FFF2-40B4-BE49-F238E27FC236}">
                <a16:creationId xmlns:a16="http://schemas.microsoft.com/office/drawing/2014/main" id="{A647E04C-A2D6-4984-9C96-0C588E3DABA8}"/>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26628" name="CuadroTexto 9">
            <a:extLst>
              <a:ext uri="{FF2B5EF4-FFF2-40B4-BE49-F238E27FC236}">
                <a16:creationId xmlns:a16="http://schemas.microsoft.com/office/drawing/2014/main" id="{8EC439FF-5E2F-4E41-B16C-8C80BB868F9D}"/>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23</a:t>
            </a:r>
            <a:endParaRPr lang="es-EC" altLang="es-ES"/>
          </a:p>
        </p:txBody>
      </p:sp>
      <p:sp>
        <p:nvSpPr>
          <p:cNvPr id="26629" name="CuadroTexto 7">
            <a:extLst>
              <a:ext uri="{FF2B5EF4-FFF2-40B4-BE49-F238E27FC236}">
                <a16:creationId xmlns:a16="http://schemas.microsoft.com/office/drawing/2014/main" id="{2AE3AC94-35A8-4A66-B14B-0794A95896BA}"/>
              </a:ext>
            </a:extLst>
          </p:cNvPr>
          <p:cNvSpPr txBox="1">
            <a:spLocks noChangeArrowheads="1"/>
          </p:cNvSpPr>
          <p:nvPr/>
        </p:nvSpPr>
        <p:spPr bwMode="auto">
          <a:xfrm>
            <a:off x="119063" y="617538"/>
            <a:ext cx="611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Alternativas:</a:t>
            </a:r>
            <a:endParaRPr lang="es-EC" altLang="es-EC" sz="2800"/>
          </a:p>
        </p:txBody>
      </p:sp>
      <p:graphicFrame>
        <p:nvGraphicFramePr>
          <p:cNvPr id="3" name="Diagrama 2">
            <a:extLst>
              <a:ext uri="{FF2B5EF4-FFF2-40B4-BE49-F238E27FC236}">
                <a16:creationId xmlns:a16="http://schemas.microsoft.com/office/drawing/2014/main" id="{E33A7372-4B26-4080-854E-53FEDB738141}"/>
              </a:ext>
            </a:extLst>
          </p:cNvPr>
          <p:cNvGraphicFramePr/>
          <p:nvPr/>
        </p:nvGraphicFramePr>
        <p:xfrm>
          <a:off x="-30033" y="1412776"/>
          <a:ext cx="13326833" cy="4306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adroTexto 9">
            <a:extLst>
              <a:ext uri="{FF2B5EF4-FFF2-40B4-BE49-F238E27FC236}">
                <a16:creationId xmlns:a16="http://schemas.microsoft.com/office/drawing/2014/main" id="{FA28E017-7D79-435A-8724-B8204CA95E3C}"/>
              </a:ext>
            </a:extLst>
          </p:cNvPr>
          <p:cNvSpPr txBox="1">
            <a:spLocks noRot="1" noChangeAspect="1" noMove="1" noResize="1" noEditPoints="1" noAdjustHandles="1" noChangeArrowheads="1" noChangeShapeType="1" noTextEdit="1"/>
          </p:cNvSpPr>
          <p:nvPr/>
        </p:nvSpPr>
        <p:spPr>
          <a:xfrm>
            <a:off x="585776" y="1841449"/>
            <a:ext cx="1008112" cy="307777"/>
          </a:xfrm>
          <a:prstGeom prst="rect">
            <a:avLst/>
          </a:prstGeom>
          <a:blipFill>
            <a:blip r:embed="rId8"/>
            <a:stretch>
              <a:fillRect b="-7843"/>
            </a:stretch>
          </a:blipFill>
        </p:spPr>
        <p:txBody>
          <a:bodyPr/>
          <a:lstStyle/>
          <a:p>
            <a:pPr>
              <a:defRPr/>
            </a:pPr>
            <a:r>
              <a:rPr lang="es-ES" sz="2000" dirty="0">
                <a:noFill/>
              </a:rPr>
              <a:t> </a:t>
            </a:r>
          </a:p>
        </p:txBody>
      </p:sp>
      <p:sp>
        <p:nvSpPr>
          <p:cNvPr id="11" name="CuadroTexto 10">
            <a:extLst>
              <a:ext uri="{FF2B5EF4-FFF2-40B4-BE49-F238E27FC236}">
                <a16:creationId xmlns:a16="http://schemas.microsoft.com/office/drawing/2014/main" id="{F87B746B-87D3-4D56-8B63-969CFEEEA12D}"/>
              </a:ext>
            </a:extLst>
          </p:cNvPr>
          <p:cNvSpPr txBox="1">
            <a:spLocks noRot="1" noChangeAspect="1" noMove="1" noResize="1" noEditPoints="1" noAdjustHandles="1" noChangeArrowheads="1" noChangeShapeType="1" noTextEdit="1"/>
          </p:cNvSpPr>
          <p:nvPr/>
        </p:nvSpPr>
        <p:spPr>
          <a:xfrm>
            <a:off x="585776" y="3412128"/>
            <a:ext cx="1008112" cy="307777"/>
          </a:xfrm>
          <a:prstGeom prst="rect">
            <a:avLst/>
          </a:prstGeom>
          <a:blipFill>
            <a:blip r:embed="rId9"/>
            <a:stretch>
              <a:fillRect r="-17576"/>
            </a:stretch>
          </a:blipFill>
        </p:spPr>
        <p:txBody>
          <a:bodyPr/>
          <a:lstStyle/>
          <a:p>
            <a:pPr>
              <a:defRPr/>
            </a:pPr>
            <a:r>
              <a:rPr lang="es-ES" sz="2000" dirty="0">
                <a:noFill/>
              </a:rPr>
              <a:t> </a:t>
            </a:r>
          </a:p>
        </p:txBody>
      </p:sp>
      <p:sp>
        <p:nvSpPr>
          <p:cNvPr id="12" name="CuadroTexto 11">
            <a:extLst>
              <a:ext uri="{FF2B5EF4-FFF2-40B4-BE49-F238E27FC236}">
                <a16:creationId xmlns:a16="http://schemas.microsoft.com/office/drawing/2014/main" id="{47D1EC18-E198-4725-BE3B-1A76DCFF6FB8}"/>
              </a:ext>
            </a:extLst>
          </p:cNvPr>
          <p:cNvSpPr txBox="1">
            <a:spLocks noRot="1" noChangeAspect="1" noMove="1" noResize="1" noEditPoints="1" noAdjustHandles="1" noChangeArrowheads="1" noChangeShapeType="1" noTextEdit="1"/>
          </p:cNvSpPr>
          <p:nvPr/>
        </p:nvSpPr>
        <p:spPr>
          <a:xfrm>
            <a:off x="585776" y="4982807"/>
            <a:ext cx="1008112" cy="307777"/>
          </a:xfrm>
          <a:prstGeom prst="rect">
            <a:avLst/>
          </a:prstGeom>
          <a:blipFill>
            <a:blip r:embed="rId10"/>
            <a:stretch>
              <a:fillRect b="-7843"/>
            </a:stretch>
          </a:blipFill>
        </p:spPr>
        <p:txBody>
          <a:bodyPr/>
          <a:lstStyle/>
          <a:p>
            <a:pPr>
              <a:defRPr/>
            </a:pPr>
            <a:r>
              <a:rPr lang="es-ES" sz="2000" dirty="0">
                <a:noFill/>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37C0F9AC-5845-4523-B638-6B2E9873FE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ángulo 8">
            <a:extLst>
              <a:ext uri="{FF2B5EF4-FFF2-40B4-BE49-F238E27FC236}">
                <a16:creationId xmlns:a16="http://schemas.microsoft.com/office/drawing/2014/main" id="{EA34A850-9B28-4713-8E7F-3B076C461F94}"/>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27652" name="CuadroTexto 9">
            <a:extLst>
              <a:ext uri="{FF2B5EF4-FFF2-40B4-BE49-F238E27FC236}">
                <a16:creationId xmlns:a16="http://schemas.microsoft.com/office/drawing/2014/main" id="{457EF451-2687-4CC1-8067-7419D9FFF95D}"/>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24</a:t>
            </a:r>
            <a:endParaRPr lang="es-EC" altLang="es-ES"/>
          </a:p>
        </p:txBody>
      </p:sp>
      <p:sp>
        <p:nvSpPr>
          <p:cNvPr id="27653" name="CuadroTexto 7">
            <a:extLst>
              <a:ext uri="{FF2B5EF4-FFF2-40B4-BE49-F238E27FC236}">
                <a16:creationId xmlns:a16="http://schemas.microsoft.com/office/drawing/2014/main" id="{771B2FDF-DBA8-4659-A1AD-E2793E3D12D0}"/>
              </a:ext>
            </a:extLst>
          </p:cNvPr>
          <p:cNvSpPr txBox="1">
            <a:spLocks noChangeArrowheads="1"/>
          </p:cNvSpPr>
          <p:nvPr/>
        </p:nvSpPr>
        <p:spPr bwMode="auto">
          <a:xfrm>
            <a:off x="119063" y="617538"/>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Selección del lugar y levantamiento de perfil transversal:</a:t>
            </a:r>
            <a:endParaRPr lang="es-EC" altLang="es-EC" sz="2800"/>
          </a:p>
        </p:txBody>
      </p:sp>
      <p:pic>
        <p:nvPicPr>
          <p:cNvPr id="27654" name="Imagen 3">
            <a:extLst>
              <a:ext uri="{FF2B5EF4-FFF2-40B4-BE49-F238E27FC236}">
                <a16:creationId xmlns:a16="http://schemas.microsoft.com/office/drawing/2014/main" id="{B25645F1-697B-4E82-9D57-2C96CC3E1B42}"/>
              </a:ext>
            </a:extLst>
          </p:cNvPr>
          <p:cNvPicPr>
            <a:picLocks noChangeAspect="1"/>
          </p:cNvPicPr>
          <p:nvPr/>
        </p:nvPicPr>
        <p:blipFill>
          <a:blip r:embed="rId3">
            <a:extLst>
              <a:ext uri="{28A0092B-C50C-407E-A947-70E740481C1C}">
                <a14:useLocalDpi xmlns:a14="http://schemas.microsoft.com/office/drawing/2010/main" val="0"/>
              </a:ext>
            </a:extLst>
          </a:blip>
          <a:srcRect l="2480" t="5901" r="1736" b="5901"/>
          <a:stretch>
            <a:fillRect/>
          </a:stretch>
        </p:blipFill>
        <p:spPr bwMode="auto">
          <a:xfrm>
            <a:off x="739775" y="1533525"/>
            <a:ext cx="5821363" cy="37909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7655" name="Imagen 10">
            <a:extLst>
              <a:ext uri="{FF2B5EF4-FFF2-40B4-BE49-F238E27FC236}">
                <a16:creationId xmlns:a16="http://schemas.microsoft.com/office/drawing/2014/main" id="{B3630527-8B0A-4E6A-BF21-16535697A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442" r="17641"/>
          <a:stretch>
            <a:fillRect/>
          </a:stretch>
        </p:blipFill>
        <p:spPr bwMode="auto">
          <a:xfrm>
            <a:off x="7219950" y="1533525"/>
            <a:ext cx="4032250" cy="201771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7656" name="Imagen 11">
            <a:extLst>
              <a:ext uri="{FF2B5EF4-FFF2-40B4-BE49-F238E27FC236}">
                <a16:creationId xmlns:a16="http://schemas.microsoft.com/office/drawing/2014/main" id="{D4B0843E-F144-4DA8-91FD-1AF62A58B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514" t="7407" r="4536" b="18535"/>
          <a:stretch>
            <a:fillRect/>
          </a:stretch>
        </p:blipFill>
        <p:spPr bwMode="auto">
          <a:xfrm>
            <a:off x="7219950" y="3605213"/>
            <a:ext cx="4032250" cy="17192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a:extLst>
              <a:ext uri="{FF2B5EF4-FFF2-40B4-BE49-F238E27FC236}">
                <a16:creationId xmlns:a16="http://schemas.microsoft.com/office/drawing/2014/main" id="{4644ED7F-F4EF-44B9-8727-0EBC4320B6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Rectángulo 8">
            <a:extLst>
              <a:ext uri="{FF2B5EF4-FFF2-40B4-BE49-F238E27FC236}">
                <a16:creationId xmlns:a16="http://schemas.microsoft.com/office/drawing/2014/main" id="{568AC2A8-23F9-4AEA-9500-53EA6504974F}"/>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28676" name="CuadroTexto 9">
            <a:extLst>
              <a:ext uri="{FF2B5EF4-FFF2-40B4-BE49-F238E27FC236}">
                <a16:creationId xmlns:a16="http://schemas.microsoft.com/office/drawing/2014/main" id="{8EE2E6AA-5547-4FFC-925B-9BE6F9C1EE6D}"/>
              </a:ext>
            </a:extLst>
          </p:cNvPr>
          <p:cNvSpPr txBox="1">
            <a:spLocks noChangeArrowheads="1"/>
          </p:cNvSpPr>
          <p:nvPr/>
        </p:nvSpPr>
        <p:spPr bwMode="auto">
          <a:xfrm>
            <a:off x="161925" y="6381750"/>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25</a:t>
            </a:r>
            <a:endParaRPr lang="es-EC" altLang="es-ES"/>
          </a:p>
        </p:txBody>
      </p:sp>
      <p:sp>
        <p:nvSpPr>
          <p:cNvPr id="28677" name="CuadroTexto 7">
            <a:extLst>
              <a:ext uri="{FF2B5EF4-FFF2-40B4-BE49-F238E27FC236}">
                <a16:creationId xmlns:a16="http://schemas.microsoft.com/office/drawing/2014/main" id="{D2D4CB27-63F4-426B-932B-C5B6E120F047}"/>
              </a:ext>
            </a:extLst>
          </p:cNvPr>
          <p:cNvSpPr txBox="1">
            <a:spLocks noChangeArrowheads="1"/>
          </p:cNvSpPr>
          <p:nvPr/>
        </p:nvSpPr>
        <p:spPr bwMode="auto">
          <a:xfrm>
            <a:off x="119063" y="617538"/>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Diseño del Dique:</a:t>
            </a:r>
            <a:endParaRPr lang="es-EC" altLang="es-EC" sz="2800"/>
          </a:p>
        </p:txBody>
      </p:sp>
      <p:pic>
        <p:nvPicPr>
          <p:cNvPr id="28679" name="Imagen 9">
            <a:extLst>
              <a:ext uri="{FF2B5EF4-FFF2-40B4-BE49-F238E27FC236}">
                <a16:creationId xmlns:a16="http://schemas.microsoft.com/office/drawing/2014/main" id="{6F798EE5-1209-4401-A3CD-C0126C61E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230313"/>
            <a:ext cx="5140325" cy="2078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0" name="Imagen 13">
            <a:extLst>
              <a:ext uri="{FF2B5EF4-FFF2-40B4-BE49-F238E27FC236}">
                <a16:creationId xmlns:a16="http://schemas.microsoft.com/office/drawing/2014/main" id="{60845D89-7A17-4F74-B003-50F18FB02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38" y="3460750"/>
            <a:ext cx="5140325" cy="2389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81" name="Imagen 14">
            <a:extLst>
              <a:ext uri="{FF2B5EF4-FFF2-40B4-BE49-F238E27FC236}">
                <a16:creationId xmlns:a16="http://schemas.microsoft.com/office/drawing/2014/main" id="{2AC4173A-9B92-484B-A56E-D1510F364A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738" y="1957388"/>
            <a:ext cx="6519862" cy="294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a:extLst>
              <a:ext uri="{FF2B5EF4-FFF2-40B4-BE49-F238E27FC236}">
                <a16:creationId xmlns:a16="http://schemas.microsoft.com/office/drawing/2014/main" id="{6B087672-6DF3-41AB-AF71-007EAF6B8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5100"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ángulo 8">
            <a:extLst>
              <a:ext uri="{FF2B5EF4-FFF2-40B4-BE49-F238E27FC236}">
                <a16:creationId xmlns:a16="http://schemas.microsoft.com/office/drawing/2014/main" id="{2963A54A-740A-4B2B-958E-772E6E197884}"/>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29700" name="CuadroTexto 9">
            <a:extLst>
              <a:ext uri="{FF2B5EF4-FFF2-40B4-BE49-F238E27FC236}">
                <a16:creationId xmlns:a16="http://schemas.microsoft.com/office/drawing/2014/main" id="{9C2FC1F3-C1FF-446F-A4F5-7421C4DF86B8}"/>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26</a:t>
            </a:r>
            <a:endParaRPr lang="es-EC" altLang="es-ES"/>
          </a:p>
        </p:txBody>
      </p:sp>
      <p:sp>
        <p:nvSpPr>
          <p:cNvPr id="29701" name="CuadroTexto 7">
            <a:extLst>
              <a:ext uri="{FF2B5EF4-FFF2-40B4-BE49-F238E27FC236}">
                <a16:creationId xmlns:a16="http://schemas.microsoft.com/office/drawing/2014/main" id="{EA425CBE-62FC-4967-821B-EFA9659AD04D}"/>
              </a:ext>
            </a:extLst>
          </p:cNvPr>
          <p:cNvSpPr txBox="1">
            <a:spLocks noChangeArrowheads="1"/>
          </p:cNvSpPr>
          <p:nvPr/>
        </p:nvSpPr>
        <p:spPr bwMode="auto">
          <a:xfrm>
            <a:off x="119063" y="617538"/>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Resistencia Estructural del Dique:</a:t>
            </a:r>
            <a:endParaRPr lang="es-EC" altLang="es-EC" sz="2800"/>
          </a:p>
        </p:txBody>
      </p:sp>
      <p:sp>
        <p:nvSpPr>
          <p:cNvPr id="29702" name="CuadroTexto 25">
            <a:extLst>
              <a:ext uri="{FF2B5EF4-FFF2-40B4-BE49-F238E27FC236}">
                <a16:creationId xmlns:a16="http://schemas.microsoft.com/office/drawing/2014/main" id="{A94C0139-40C7-44D2-8066-F350292B894B}"/>
              </a:ext>
            </a:extLst>
          </p:cNvPr>
          <p:cNvSpPr txBox="1">
            <a:spLocks noChangeArrowheads="1"/>
          </p:cNvSpPr>
          <p:nvPr/>
        </p:nvSpPr>
        <p:spPr bwMode="auto">
          <a:xfrm>
            <a:off x="-26988" y="5946775"/>
            <a:ext cx="943292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S" sz="1200"/>
              <a:t>Fuente: Procedimiento,</a:t>
            </a:r>
            <a:r>
              <a:rPr lang="es-ES" altLang="es-ES" sz="1200">
                <a:solidFill>
                  <a:srgbClr val="000000"/>
                </a:solidFill>
                <a:ea typeface="Calibri" panose="020F0502020204030204" pitchFamily="34" charset="0"/>
                <a:cs typeface="Times New Roman" panose="02020603050405020304" pitchFamily="18" charset="0"/>
              </a:rPr>
              <a:t> “Nuevo elemento para controlar la erosión” de (Tardío Cerrillo, 2008), Dato Guadua, (NEC-SE-GUADÚA, 2016) </a:t>
            </a:r>
            <a:endParaRPr lang="es-EC" altLang="es-ES" sz="1200"/>
          </a:p>
        </p:txBody>
      </p:sp>
      <p:sp>
        <p:nvSpPr>
          <p:cNvPr id="11" name="CuadroTexto 10">
            <a:extLst>
              <a:ext uri="{FF2B5EF4-FFF2-40B4-BE49-F238E27FC236}">
                <a16:creationId xmlns:a16="http://schemas.microsoft.com/office/drawing/2014/main" id="{417240F7-EF06-46F4-9291-45B519AC8257}"/>
              </a:ext>
            </a:extLst>
          </p:cNvPr>
          <p:cNvSpPr txBox="1">
            <a:spLocks noRot="1" noChangeAspect="1" noMove="1" noResize="1" noEditPoints="1" noAdjustHandles="1" noChangeArrowheads="1" noChangeShapeType="1" noTextEdit="1"/>
          </p:cNvSpPr>
          <p:nvPr/>
        </p:nvSpPr>
        <p:spPr>
          <a:xfrm>
            <a:off x="1343967" y="1094440"/>
            <a:ext cx="3023840" cy="1384995"/>
          </a:xfrm>
          <a:prstGeom prst="rect">
            <a:avLst/>
          </a:prstGeom>
          <a:blipFill>
            <a:blip r:embed="rId4"/>
            <a:stretch>
              <a:fillRect l="-604"/>
            </a:stretch>
          </a:blipFill>
        </p:spPr>
        <p:txBody>
          <a:bodyPr/>
          <a:lstStyle/>
          <a:p>
            <a:pPr>
              <a:defRPr/>
            </a:pPr>
            <a:r>
              <a:rPr lang="es-ES" dirty="0">
                <a:noFill/>
              </a:rPr>
              <a:t> </a:t>
            </a:r>
          </a:p>
        </p:txBody>
      </p:sp>
      <p:sp>
        <p:nvSpPr>
          <p:cNvPr id="16" name="CuadroTexto 15">
            <a:extLst>
              <a:ext uri="{FF2B5EF4-FFF2-40B4-BE49-F238E27FC236}">
                <a16:creationId xmlns:a16="http://schemas.microsoft.com/office/drawing/2014/main" id="{7F673AE8-F7B5-4EE7-AC5B-8B8A44B52D22}"/>
              </a:ext>
            </a:extLst>
          </p:cNvPr>
          <p:cNvSpPr txBox="1">
            <a:spLocks noRot="1" noChangeAspect="1" noMove="1" noResize="1" noEditPoints="1" noAdjustHandles="1" noChangeArrowheads="1" noChangeShapeType="1" noTextEdit="1"/>
          </p:cNvSpPr>
          <p:nvPr/>
        </p:nvSpPr>
        <p:spPr>
          <a:xfrm>
            <a:off x="803767" y="2340214"/>
            <a:ext cx="4176738" cy="3520836"/>
          </a:xfrm>
          <a:prstGeom prst="rect">
            <a:avLst/>
          </a:prstGeom>
          <a:blipFill>
            <a:blip r:embed="rId5"/>
            <a:stretch>
              <a:fillRect l="-438" b="-347"/>
            </a:stretch>
          </a:blipFill>
        </p:spPr>
        <p:txBody>
          <a:bodyPr/>
          <a:lstStyle/>
          <a:p>
            <a:pPr>
              <a:defRPr/>
            </a:pPr>
            <a:r>
              <a:rPr lang="es-ES" dirty="0">
                <a:noFill/>
              </a:rPr>
              <a:t> </a:t>
            </a:r>
          </a:p>
        </p:txBody>
      </p:sp>
      <p:sp>
        <p:nvSpPr>
          <p:cNvPr id="17" name="CuadroTexto 16">
            <a:extLst>
              <a:ext uri="{FF2B5EF4-FFF2-40B4-BE49-F238E27FC236}">
                <a16:creationId xmlns:a16="http://schemas.microsoft.com/office/drawing/2014/main" id="{2D74A5D2-B6A0-4C41-B31E-280A07F986B1}"/>
              </a:ext>
            </a:extLst>
          </p:cNvPr>
          <p:cNvSpPr txBox="1">
            <a:spLocks noRot="1" noChangeAspect="1" noMove="1" noResize="1" noEditPoints="1" noAdjustHandles="1" noChangeArrowheads="1" noChangeShapeType="1" noTextEdit="1"/>
          </p:cNvSpPr>
          <p:nvPr/>
        </p:nvSpPr>
        <p:spPr>
          <a:xfrm>
            <a:off x="6455274" y="1140739"/>
            <a:ext cx="4969318" cy="3540649"/>
          </a:xfrm>
          <a:prstGeom prst="rect">
            <a:avLst/>
          </a:prstGeom>
          <a:blipFill>
            <a:blip r:embed="rId6"/>
            <a:stretch>
              <a:fillRect/>
            </a:stretch>
          </a:blipFill>
        </p:spPr>
        <p:txBody>
          <a:bodyPr/>
          <a:lstStyle/>
          <a:p>
            <a:pPr>
              <a:defRPr/>
            </a:pPr>
            <a:r>
              <a:rPr lang="es-ES" dirty="0">
                <a:noFill/>
              </a:rPr>
              <a:t> </a:t>
            </a:r>
          </a:p>
        </p:txBody>
      </p:sp>
      <p:sp>
        <p:nvSpPr>
          <p:cNvPr id="18" name="CuadroTexto 17">
            <a:extLst>
              <a:ext uri="{FF2B5EF4-FFF2-40B4-BE49-F238E27FC236}">
                <a16:creationId xmlns:a16="http://schemas.microsoft.com/office/drawing/2014/main" id="{D0244C8E-21CB-4E82-A59D-5B25D8771E24}"/>
              </a:ext>
            </a:extLst>
          </p:cNvPr>
          <p:cNvSpPr txBox="1">
            <a:spLocks noRot="1" noChangeAspect="1" noMove="1" noResize="1" noEditPoints="1" noAdjustHandles="1" noChangeArrowheads="1" noChangeShapeType="1" noTextEdit="1"/>
          </p:cNvSpPr>
          <p:nvPr/>
        </p:nvSpPr>
        <p:spPr>
          <a:xfrm>
            <a:off x="7507528" y="4963869"/>
            <a:ext cx="3023840" cy="481478"/>
          </a:xfrm>
          <a:prstGeom prst="rect">
            <a:avLst/>
          </a:prstGeom>
          <a:blipFill>
            <a:blip r:embed="rId7"/>
            <a:stretch>
              <a:fillRect/>
            </a:stretch>
          </a:blipFill>
        </p:spPr>
        <p:txBody>
          <a:bodyPr/>
          <a:lstStyle/>
          <a:p>
            <a:pPr>
              <a:defRPr/>
            </a:pPr>
            <a:r>
              <a:rPr lang="es-ES" dirty="0">
                <a:no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a:extLst>
              <a:ext uri="{FF2B5EF4-FFF2-40B4-BE49-F238E27FC236}">
                <a16:creationId xmlns:a16="http://schemas.microsoft.com/office/drawing/2014/main" id="{8FE48365-C1D7-4703-8790-4C2925CEAF44}"/>
              </a:ext>
            </a:extLst>
          </p:cNvPr>
          <p:cNvSpPr/>
          <p:nvPr/>
        </p:nvSpPr>
        <p:spPr>
          <a:xfrm>
            <a:off x="8651999" y="4174417"/>
            <a:ext cx="2196529" cy="1808895"/>
          </a:xfrm>
          <a:prstGeom prst="rect">
            <a:avLst/>
          </a:prstGeom>
          <a:blipFill>
            <a:blip r:embed="rId2" cstate="print"/>
            <a:srcRect/>
            <a:stretch>
              <a:fillRect l="-42000" r="-42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5" name="Rectángulo 44">
            <a:extLst>
              <a:ext uri="{FF2B5EF4-FFF2-40B4-BE49-F238E27FC236}">
                <a16:creationId xmlns:a16="http://schemas.microsoft.com/office/drawing/2014/main" id="{DAFCB783-5FAF-419E-A74E-7D73087DF5EA}"/>
              </a:ext>
            </a:extLst>
          </p:cNvPr>
          <p:cNvSpPr/>
          <p:nvPr/>
        </p:nvSpPr>
        <p:spPr>
          <a:xfrm>
            <a:off x="6234604" y="3534464"/>
            <a:ext cx="2093644" cy="1844979"/>
          </a:xfrm>
          <a:prstGeom prst="rect">
            <a:avLst/>
          </a:prstGeom>
          <a:blipFill>
            <a:blip r:embed="rId3"/>
            <a:srcRect/>
            <a:stretch>
              <a:fillRect l="-59000" r="-59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Rectángulo 43">
            <a:extLst>
              <a:ext uri="{FF2B5EF4-FFF2-40B4-BE49-F238E27FC236}">
                <a16:creationId xmlns:a16="http://schemas.microsoft.com/office/drawing/2014/main" id="{26662240-03B5-439C-A39F-058B3A327874}"/>
              </a:ext>
            </a:extLst>
          </p:cNvPr>
          <p:cNvSpPr/>
          <p:nvPr/>
        </p:nvSpPr>
        <p:spPr>
          <a:xfrm>
            <a:off x="8637699" y="1597137"/>
            <a:ext cx="2210829" cy="1855400"/>
          </a:xfrm>
          <a:prstGeom prst="rect">
            <a:avLst/>
          </a:prstGeom>
          <a:blipFill>
            <a:blip r:embed="rId4"/>
            <a:srcRect/>
            <a:stretch>
              <a:fillRect l="-52000" r="-52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ángulo 42">
            <a:extLst>
              <a:ext uri="{FF2B5EF4-FFF2-40B4-BE49-F238E27FC236}">
                <a16:creationId xmlns:a16="http://schemas.microsoft.com/office/drawing/2014/main" id="{29362B74-BA5D-4B39-85DA-0399C1E833E6}"/>
              </a:ext>
            </a:extLst>
          </p:cNvPr>
          <p:cNvSpPr/>
          <p:nvPr/>
        </p:nvSpPr>
        <p:spPr>
          <a:xfrm>
            <a:off x="6240017" y="993319"/>
            <a:ext cx="2088232" cy="1817048"/>
          </a:xfrm>
          <a:prstGeom prst="rect">
            <a:avLst/>
          </a:prstGeom>
          <a:blipFill>
            <a:blip r:embed="rId5"/>
            <a:srcRect/>
            <a:stretch>
              <a:fillRect l="-31000" r="-31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cxnSp>
        <p:nvCxnSpPr>
          <p:cNvPr id="5" name="Conector recto de flecha 4">
            <a:extLst>
              <a:ext uri="{FF2B5EF4-FFF2-40B4-BE49-F238E27FC236}">
                <a16:creationId xmlns:a16="http://schemas.microsoft.com/office/drawing/2014/main" id="{B7939E9A-291D-4F13-9966-CC50D3E42412}"/>
              </a:ext>
            </a:extLst>
          </p:cNvPr>
          <p:cNvCxnSpPr/>
          <p:nvPr/>
        </p:nvCxnSpPr>
        <p:spPr>
          <a:xfrm flipH="1">
            <a:off x="3346450" y="1295400"/>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31759" name="Picture 4">
            <a:extLst>
              <a:ext uri="{FF2B5EF4-FFF2-40B4-BE49-F238E27FC236}">
                <a16:creationId xmlns:a16="http://schemas.microsoft.com/office/drawing/2014/main" id="{6AE736A0-FCE9-4ADC-9424-C337ADBADF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5725" y="5997575"/>
            <a:ext cx="2952750" cy="7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60" name="Rectángulo 8">
            <a:extLst>
              <a:ext uri="{FF2B5EF4-FFF2-40B4-BE49-F238E27FC236}">
                <a16:creationId xmlns:a16="http://schemas.microsoft.com/office/drawing/2014/main" id="{5362F85E-6366-4EDD-B5B2-6326F06619DA}"/>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31761" name="CuadroTexto 9">
            <a:extLst>
              <a:ext uri="{FF2B5EF4-FFF2-40B4-BE49-F238E27FC236}">
                <a16:creationId xmlns:a16="http://schemas.microsoft.com/office/drawing/2014/main" id="{77495331-90AD-4B45-8230-13B5941BB274}"/>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27</a:t>
            </a:r>
            <a:endParaRPr lang="es-EC" altLang="es-ES"/>
          </a:p>
        </p:txBody>
      </p:sp>
      <p:sp>
        <p:nvSpPr>
          <p:cNvPr id="31762" name="CuadroTexto 7">
            <a:extLst>
              <a:ext uri="{FF2B5EF4-FFF2-40B4-BE49-F238E27FC236}">
                <a16:creationId xmlns:a16="http://schemas.microsoft.com/office/drawing/2014/main" id="{06BE5752-6615-474A-9DEB-F7522D1A8D1C}"/>
              </a:ext>
            </a:extLst>
          </p:cNvPr>
          <p:cNvSpPr txBox="1">
            <a:spLocks noChangeArrowheads="1"/>
          </p:cNvSpPr>
          <p:nvPr/>
        </p:nvSpPr>
        <p:spPr bwMode="auto">
          <a:xfrm>
            <a:off x="119063" y="476250"/>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Construcción del Dique:</a:t>
            </a:r>
            <a:endParaRPr lang="es-EC" altLang="es-EC" sz="2800"/>
          </a:p>
        </p:txBody>
      </p:sp>
      <p:sp>
        <p:nvSpPr>
          <p:cNvPr id="3" name="Rectángulo 2">
            <a:extLst>
              <a:ext uri="{FF2B5EF4-FFF2-40B4-BE49-F238E27FC236}">
                <a16:creationId xmlns:a16="http://schemas.microsoft.com/office/drawing/2014/main" id="{22F8A0DC-5CF3-4524-BA4B-9A5C989D217D}"/>
              </a:ext>
            </a:extLst>
          </p:cNvPr>
          <p:cNvSpPr/>
          <p:nvPr/>
        </p:nvSpPr>
        <p:spPr>
          <a:xfrm>
            <a:off x="3646488" y="981075"/>
            <a:ext cx="2219325"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Selección de cañas guaduas</a:t>
            </a:r>
          </a:p>
        </p:txBody>
      </p:sp>
      <p:sp>
        <p:nvSpPr>
          <p:cNvPr id="10" name="Rectángulo 9">
            <a:extLst>
              <a:ext uri="{FF2B5EF4-FFF2-40B4-BE49-F238E27FC236}">
                <a16:creationId xmlns:a16="http://schemas.microsoft.com/office/drawing/2014/main" id="{F3B3B44F-F4F7-4FFD-9605-8890192C49AE}"/>
              </a:ext>
            </a:extLst>
          </p:cNvPr>
          <p:cNvSpPr/>
          <p:nvPr/>
        </p:nvSpPr>
        <p:spPr>
          <a:xfrm>
            <a:off x="1257845" y="980728"/>
            <a:ext cx="2099617" cy="1829640"/>
          </a:xfrm>
          <a:prstGeom prst="rect">
            <a:avLst/>
          </a:prstGeom>
          <a:blipFill>
            <a:blip r:embed="rId7"/>
            <a:srcRect/>
            <a:stretch>
              <a:fillRect l="-6000" r="-6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ángulo 10">
            <a:extLst>
              <a:ext uri="{FF2B5EF4-FFF2-40B4-BE49-F238E27FC236}">
                <a16:creationId xmlns:a16="http://schemas.microsoft.com/office/drawing/2014/main" id="{D9264414-376A-4569-9066-A2A2BC092BC2}"/>
              </a:ext>
            </a:extLst>
          </p:cNvPr>
          <p:cNvSpPr/>
          <p:nvPr/>
        </p:nvSpPr>
        <p:spPr>
          <a:xfrm>
            <a:off x="1258888" y="2916238"/>
            <a:ext cx="2087562"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Excavación de zanja</a:t>
            </a:r>
          </a:p>
        </p:txBody>
      </p:sp>
      <p:sp>
        <p:nvSpPr>
          <p:cNvPr id="12" name="Rectángulo 11">
            <a:extLst>
              <a:ext uri="{FF2B5EF4-FFF2-40B4-BE49-F238E27FC236}">
                <a16:creationId xmlns:a16="http://schemas.microsoft.com/office/drawing/2014/main" id="{FC6F4C08-5D18-44B5-9948-7E04E02E11A6}"/>
              </a:ext>
            </a:extLst>
          </p:cNvPr>
          <p:cNvSpPr/>
          <p:nvPr/>
        </p:nvSpPr>
        <p:spPr>
          <a:xfrm>
            <a:off x="3669828" y="1606976"/>
            <a:ext cx="2196529" cy="1845562"/>
          </a:xfrm>
          <a:prstGeom prst="rect">
            <a:avLst/>
          </a:prstGeom>
          <a:blipFill>
            <a:blip r:embed="rId8"/>
            <a:srcRect/>
            <a:stretch>
              <a:fillRect t="-1000" b="-1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ángulo 12">
            <a:extLst>
              <a:ext uri="{FF2B5EF4-FFF2-40B4-BE49-F238E27FC236}">
                <a16:creationId xmlns:a16="http://schemas.microsoft.com/office/drawing/2014/main" id="{2002767C-FC51-47E0-94BC-02F2E462042E}"/>
              </a:ext>
            </a:extLst>
          </p:cNvPr>
          <p:cNvSpPr/>
          <p:nvPr/>
        </p:nvSpPr>
        <p:spPr>
          <a:xfrm>
            <a:off x="1257846" y="3543166"/>
            <a:ext cx="2099616" cy="1836278"/>
          </a:xfrm>
          <a:prstGeom prst="rect">
            <a:avLst/>
          </a:prstGeom>
          <a:blipFill>
            <a:blip r:embed="rId9"/>
            <a:srcRect/>
            <a:stretch>
              <a:fillRect l="-14000" r="-14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cxnSp>
        <p:nvCxnSpPr>
          <p:cNvPr id="16" name="Conector recto de flecha 15">
            <a:extLst>
              <a:ext uri="{FF2B5EF4-FFF2-40B4-BE49-F238E27FC236}">
                <a16:creationId xmlns:a16="http://schemas.microsoft.com/office/drawing/2014/main" id="{32920C0B-15CF-4458-9F7C-6D5507F0DB2A}"/>
              </a:ext>
            </a:extLst>
          </p:cNvPr>
          <p:cNvCxnSpPr/>
          <p:nvPr/>
        </p:nvCxnSpPr>
        <p:spPr>
          <a:xfrm rot="10800000" flipH="1" flipV="1">
            <a:off x="3376613" y="3224213"/>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9" name="Rectángulo 18">
            <a:extLst>
              <a:ext uri="{FF2B5EF4-FFF2-40B4-BE49-F238E27FC236}">
                <a16:creationId xmlns:a16="http://schemas.microsoft.com/office/drawing/2014/main" id="{AA085AAE-6105-4703-9B09-B24FE73C9A52}"/>
              </a:ext>
            </a:extLst>
          </p:cNvPr>
          <p:cNvSpPr/>
          <p:nvPr/>
        </p:nvSpPr>
        <p:spPr>
          <a:xfrm>
            <a:off x="3670300" y="3543300"/>
            <a:ext cx="2195513" cy="538163"/>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Preparación de cañas guaduas</a:t>
            </a:r>
          </a:p>
        </p:txBody>
      </p:sp>
      <p:sp>
        <p:nvSpPr>
          <p:cNvPr id="20" name="Rectángulo 19">
            <a:extLst>
              <a:ext uri="{FF2B5EF4-FFF2-40B4-BE49-F238E27FC236}">
                <a16:creationId xmlns:a16="http://schemas.microsoft.com/office/drawing/2014/main" id="{092B96FF-790B-4134-BC13-F6B5A23ECB12}"/>
              </a:ext>
            </a:extLst>
          </p:cNvPr>
          <p:cNvSpPr/>
          <p:nvPr/>
        </p:nvSpPr>
        <p:spPr>
          <a:xfrm>
            <a:off x="3669828" y="4172409"/>
            <a:ext cx="2196529" cy="1810904"/>
          </a:xfrm>
          <a:prstGeom prst="rect">
            <a:avLst/>
          </a:prstGeom>
          <a:blipFill>
            <a:blip r:embed="rId10"/>
            <a:srcRect/>
            <a:stretch>
              <a:fillRect l="-27000" r="-27000"/>
            </a:stretch>
          </a:blip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3" name="Rectángulo 22">
            <a:extLst>
              <a:ext uri="{FF2B5EF4-FFF2-40B4-BE49-F238E27FC236}">
                <a16:creationId xmlns:a16="http://schemas.microsoft.com/office/drawing/2014/main" id="{92374968-B44E-4352-850F-03C434755500}"/>
              </a:ext>
            </a:extLst>
          </p:cNvPr>
          <p:cNvSpPr/>
          <p:nvPr/>
        </p:nvSpPr>
        <p:spPr>
          <a:xfrm>
            <a:off x="1257300" y="5476875"/>
            <a:ext cx="2100263"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Anclaje en el cauce</a:t>
            </a:r>
          </a:p>
        </p:txBody>
      </p:sp>
      <p:cxnSp>
        <p:nvCxnSpPr>
          <p:cNvPr id="28" name="Conector recto de flecha 27">
            <a:extLst>
              <a:ext uri="{FF2B5EF4-FFF2-40B4-BE49-F238E27FC236}">
                <a16:creationId xmlns:a16="http://schemas.microsoft.com/office/drawing/2014/main" id="{674F941D-1295-4764-9667-3E2F8EDDC1A6}"/>
              </a:ext>
            </a:extLst>
          </p:cNvPr>
          <p:cNvCxnSpPr/>
          <p:nvPr/>
        </p:nvCxnSpPr>
        <p:spPr>
          <a:xfrm flipH="1">
            <a:off x="3357563" y="3841750"/>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9" name="Conector recto de flecha 28">
            <a:extLst>
              <a:ext uri="{FF2B5EF4-FFF2-40B4-BE49-F238E27FC236}">
                <a16:creationId xmlns:a16="http://schemas.microsoft.com/office/drawing/2014/main" id="{FE652707-5F3E-40FA-9044-AA8E5E41084A}"/>
              </a:ext>
            </a:extLst>
          </p:cNvPr>
          <p:cNvCxnSpPr/>
          <p:nvPr/>
        </p:nvCxnSpPr>
        <p:spPr>
          <a:xfrm rot="10800000" flipH="1" flipV="1">
            <a:off x="3382963" y="5764213"/>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31" name="Conector recto de flecha 30">
            <a:extLst>
              <a:ext uri="{FF2B5EF4-FFF2-40B4-BE49-F238E27FC236}">
                <a16:creationId xmlns:a16="http://schemas.microsoft.com/office/drawing/2014/main" id="{847DA958-DA94-47C9-B85D-9F66EB30A014}"/>
              </a:ext>
            </a:extLst>
          </p:cNvPr>
          <p:cNvCxnSpPr/>
          <p:nvPr/>
        </p:nvCxnSpPr>
        <p:spPr>
          <a:xfrm flipH="1">
            <a:off x="8328025" y="1295400"/>
            <a:ext cx="271463"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2" name="Rectángulo 31">
            <a:extLst>
              <a:ext uri="{FF2B5EF4-FFF2-40B4-BE49-F238E27FC236}">
                <a16:creationId xmlns:a16="http://schemas.microsoft.com/office/drawing/2014/main" id="{C9787973-AEC7-4AC3-914D-847FD9D0199B}"/>
              </a:ext>
            </a:extLst>
          </p:cNvPr>
          <p:cNvSpPr/>
          <p:nvPr/>
        </p:nvSpPr>
        <p:spPr>
          <a:xfrm>
            <a:off x="8628063" y="981075"/>
            <a:ext cx="2220912"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Amarre juntas con alambre galvanizado</a:t>
            </a:r>
          </a:p>
        </p:txBody>
      </p:sp>
      <p:sp>
        <p:nvSpPr>
          <p:cNvPr id="34" name="Rectángulo 33">
            <a:extLst>
              <a:ext uri="{FF2B5EF4-FFF2-40B4-BE49-F238E27FC236}">
                <a16:creationId xmlns:a16="http://schemas.microsoft.com/office/drawing/2014/main" id="{167C29E9-E24F-4DEF-B152-A1BBA767EF26}"/>
              </a:ext>
            </a:extLst>
          </p:cNvPr>
          <p:cNvSpPr/>
          <p:nvPr/>
        </p:nvSpPr>
        <p:spPr>
          <a:xfrm>
            <a:off x="6240463" y="2916238"/>
            <a:ext cx="2087562"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Relleno y ubicación costales</a:t>
            </a:r>
          </a:p>
        </p:txBody>
      </p:sp>
      <p:cxnSp>
        <p:nvCxnSpPr>
          <p:cNvPr id="37" name="Conector recto de flecha 36">
            <a:extLst>
              <a:ext uri="{FF2B5EF4-FFF2-40B4-BE49-F238E27FC236}">
                <a16:creationId xmlns:a16="http://schemas.microsoft.com/office/drawing/2014/main" id="{B19CB2FD-4B3D-42A3-A818-D7FCFB20D2BB}"/>
              </a:ext>
            </a:extLst>
          </p:cNvPr>
          <p:cNvCxnSpPr/>
          <p:nvPr/>
        </p:nvCxnSpPr>
        <p:spPr>
          <a:xfrm rot="10800000" flipH="1" flipV="1">
            <a:off x="8358188" y="3224213"/>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8" name="Rectángulo 37">
            <a:extLst>
              <a:ext uri="{FF2B5EF4-FFF2-40B4-BE49-F238E27FC236}">
                <a16:creationId xmlns:a16="http://schemas.microsoft.com/office/drawing/2014/main" id="{FD653941-E267-429E-85A3-3562ECF3C451}"/>
              </a:ext>
            </a:extLst>
          </p:cNvPr>
          <p:cNvSpPr/>
          <p:nvPr/>
        </p:nvSpPr>
        <p:spPr>
          <a:xfrm>
            <a:off x="8651875" y="3543300"/>
            <a:ext cx="2197100" cy="538163"/>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Dique aguas arriba</a:t>
            </a:r>
          </a:p>
        </p:txBody>
      </p:sp>
      <p:sp>
        <p:nvSpPr>
          <p:cNvPr id="40" name="Rectángulo 39">
            <a:extLst>
              <a:ext uri="{FF2B5EF4-FFF2-40B4-BE49-F238E27FC236}">
                <a16:creationId xmlns:a16="http://schemas.microsoft.com/office/drawing/2014/main" id="{F7EC7A2D-04FF-42DE-AAAC-28DEFA535002}"/>
              </a:ext>
            </a:extLst>
          </p:cNvPr>
          <p:cNvSpPr/>
          <p:nvPr/>
        </p:nvSpPr>
        <p:spPr>
          <a:xfrm>
            <a:off x="6240463" y="5476875"/>
            <a:ext cx="2098675" cy="520700"/>
          </a:xfrm>
          <a:prstGeom prst="rect">
            <a:avLst/>
          </a:prstGeom>
          <a:ln>
            <a:solidFill>
              <a:srgbClr val="75BD8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rgbClr val="002060"/>
                </a:solidFill>
              </a:rPr>
              <a:t>Dique aguas abajo</a:t>
            </a:r>
          </a:p>
        </p:txBody>
      </p:sp>
      <p:cxnSp>
        <p:nvCxnSpPr>
          <p:cNvPr id="41" name="Conector recto de flecha 40">
            <a:extLst>
              <a:ext uri="{FF2B5EF4-FFF2-40B4-BE49-F238E27FC236}">
                <a16:creationId xmlns:a16="http://schemas.microsoft.com/office/drawing/2014/main" id="{22F80E92-FC2E-4847-8169-2B2238AF7CC6}"/>
              </a:ext>
            </a:extLst>
          </p:cNvPr>
          <p:cNvCxnSpPr/>
          <p:nvPr/>
        </p:nvCxnSpPr>
        <p:spPr>
          <a:xfrm flipH="1">
            <a:off x="8339138" y="3841750"/>
            <a:ext cx="271462"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2" name="Conector recto de flecha 41">
            <a:extLst>
              <a:ext uri="{FF2B5EF4-FFF2-40B4-BE49-F238E27FC236}">
                <a16:creationId xmlns:a16="http://schemas.microsoft.com/office/drawing/2014/main" id="{B6BAB160-3608-4801-8690-F5CC9405D05E}"/>
              </a:ext>
            </a:extLst>
          </p:cNvPr>
          <p:cNvCxnSpPr/>
          <p:nvPr/>
        </p:nvCxnSpPr>
        <p:spPr>
          <a:xfrm rot="10800000" flipH="1" flipV="1">
            <a:off x="8364538" y="5764213"/>
            <a:ext cx="269875" cy="0"/>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a:extLst>
              <a:ext uri="{FF2B5EF4-FFF2-40B4-BE49-F238E27FC236}">
                <a16:creationId xmlns:a16="http://schemas.microsoft.com/office/drawing/2014/main" id="{FBE3CF81-C225-42C7-A08E-E1CABF8601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Rectángulo 8">
            <a:extLst>
              <a:ext uri="{FF2B5EF4-FFF2-40B4-BE49-F238E27FC236}">
                <a16:creationId xmlns:a16="http://schemas.microsoft.com/office/drawing/2014/main" id="{08949E08-83E0-4A3C-A9C1-0EC978B4FA6D}"/>
              </a:ext>
            </a:extLst>
          </p:cNvPr>
          <p:cNvSpPr>
            <a:spLocks noChangeArrowheads="1"/>
          </p:cNvSpPr>
          <p:nvPr/>
        </p:nvSpPr>
        <p:spPr bwMode="auto">
          <a:xfrm>
            <a:off x="119063" y="25400"/>
            <a:ext cx="7064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PLAN PILOTO DE RECUPERACIÓN</a:t>
            </a:r>
            <a:endParaRPr lang="es-ES" altLang="es-ES" sz="3200" b="1" i="1"/>
          </a:p>
        </p:txBody>
      </p:sp>
      <p:sp>
        <p:nvSpPr>
          <p:cNvPr id="32772" name="CuadroTexto 9">
            <a:extLst>
              <a:ext uri="{FF2B5EF4-FFF2-40B4-BE49-F238E27FC236}">
                <a16:creationId xmlns:a16="http://schemas.microsoft.com/office/drawing/2014/main" id="{9EDC3C6A-0712-4F95-B9F1-20E0CBC43A93}"/>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28</a:t>
            </a:r>
            <a:endParaRPr lang="es-EC" altLang="es-ES"/>
          </a:p>
        </p:txBody>
      </p:sp>
      <p:sp>
        <p:nvSpPr>
          <p:cNvPr id="32773" name="CuadroTexto 7">
            <a:extLst>
              <a:ext uri="{FF2B5EF4-FFF2-40B4-BE49-F238E27FC236}">
                <a16:creationId xmlns:a16="http://schemas.microsoft.com/office/drawing/2014/main" id="{4432D79C-B73F-40AB-B969-523A3D300364}"/>
              </a:ext>
            </a:extLst>
          </p:cNvPr>
          <p:cNvSpPr txBox="1">
            <a:spLocks noChangeArrowheads="1"/>
          </p:cNvSpPr>
          <p:nvPr/>
        </p:nvSpPr>
        <p:spPr bwMode="auto">
          <a:xfrm>
            <a:off x="119063" y="601663"/>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Presupuesto Referencial:</a:t>
            </a:r>
            <a:endParaRPr lang="es-EC" altLang="es-EC" sz="2800"/>
          </a:p>
        </p:txBody>
      </p:sp>
      <p:graphicFrame>
        <p:nvGraphicFramePr>
          <p:cNvPr id="2" name="Tabla 1">
            <a:extLst>
              <a:ext uri="{FF2B5EF4-FFF2-40B4-BE49-F238E27FC236}">
                <a16:creationId xmlns:a16="http://schemas.microsoft.com/office/drawing/2014/main" id="{89DEA81F-31FD-4FD8-ACFF-C395AC213F74}"/>
              </a:ext>
            </a:extLst>
          </p:cNvPr>
          <p:cNvGraphicFramePr>
            <a:graphicFrameLocks noGrp="1"/>
          </p:cNvGraphicFramePr>
          <p:nvPr>
            <p:extLst>
              <p:ext uri="{D42A27DB-BD31-4B8C-83A1-F6EECF244321}">
                <p14:modId xmlns:p14="http://schemas.microsoft.com/office/powerpoint/2010/main" val="2375365528"/>
              </p:ext>
            </p:extLst>
          </p:nvPr>
        </p:nvGraphicFramePr>
        <p:xfrm>
          <a:off x="392113" y="1130300"/>
          <a:ext cx="11209338" cy="4672890"/>
        </p:xfrm>
        <a:graphic>
          <a:graphicData uri="http://schemas.openxmlformats.org/drawingml/2006/table">
            <a:tbl>
              <a:tblPr/>
              <a:tblGrid>
                <a:gridCol w="1126566">
                  <a:extLst>
                    <a:ext uri="{9D8B030D-6E8A-4147-A177-3AD203B41FA5}">
                      <a16:colId xmlns:a16="http://schemas.microsoft.com/office/drawing/2014/main" val="20000"/>
                    </a:ext>
                  </a:extLst>
                </a:gridCol>
                <a:gridCol w="2872745">
                  <a:extLst>
                    <a:ext uri="{9D8B030D-6E8A-4147-A177-3AD203B41FA5}">
                      <a16:colId xmlns:a16="http://schemas.microsoft.com/office/drawing/2014/main" val="20001"/>
                    </a:ext>
                  </a:extLst>
                </a:gridCol>
                <a:gridCol w="1106084">
                  <a:extLst>
                    <a:ext uri="{9D8B030D-6E8A-4147-A177-3AD203B41FA5}">
                      <a16:colId xmlns:a16="http://schemas.microsoft.com/office/drawing/2014/main" val="20002"/>
                    </a:ext>
                  </a:extLst>
                </a:gridCol>
                <a:gridCol w="1433812">
                  <a:extLst>
                    <a:ext uri="{9D8B030D-6E8A-4147-A177-3AD203B41FA5}">
                      <a16:colId xmlns:a16="http://schemas.microsoft.com/office/drawing/2014/main" val="20003"/>
                    </a:ext>
                  </a:extLst>
                </a:gridCol>
                <a:gridCol w="1331398">
                  <a:extLst>
                    <a:ext uri="{9D8B030D-6E8A-4147-A177-3AD203B41FA5}">
                      <a16:colId xmlns:a16="http://schemas.microsoft.com/office/drawing/2014/main" val="20004"/>
                    </a:ext>
                  </a:extLst>
                </a:gridCol>
                <a:gridCol w="1065117">
                  <a:extLst>
                    <a:ext uri="{9D8B030D-6E8A-4147-A177-3AD203B41FA5}">
                      <a16:colId xmlns:a16="http://schemas.microsoft.com/office/drawing/2014/main" val="20005"/>
                    </a:ext>
                  </a:extLst>
                </a:gridCol>
                <a:gridCol w="1147050">
                  <a:extLst>
                    <a:ext uri="{9D8B030D-6E8A-4147-A177-3AD203B41FA5}">
                      <a16:colId xmlns:a16="http://schemas.microsoft.com/office/drawing/2014/main" val="20006"/>
                    </a:ext>
                  </a:extLst>
                </a:gridCol>
                <a:gridCol w="1126566">
                  <a:extLst>
                    <a:ext uri="{9D8B030D-6E8A-4147-A177-3AD203B41FA5}">
                      <a16:colId xmlns:a16="http://schemas.microsoft.com/office/drawing/2014/main" val="20007"/>
                    </a:ext>
                  </a:extLst>
                </a:gridCol>
              </a:tblGrid>
              <a:tr h="436064">
                <a:tc>
                  <a:txBody>
                    <a:bodyPr/>
                    <a:lstStyle/>
                    <a:p>
                      <a:pPr algn="ctr" fontAlgn="ctr"/>
                      <a:r>
                        <a:rPr lang="es-ES" sz="1400" b="1" i="0" u="none" strike="noStrike" dirty="0">
                          <a:solidFill>
                            <a:srgbClr val="000000"/>
                          </a:solidFill>
                          <a:effectLst/>
                          <a:latin typeface="Arial" panose="020B0604020202020204" pitchFamily="34" charset="0"/>
                        </a:rPr>
                        <a:t>CÓDIGO</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DETALLE</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UNIDAD</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CANTIDAD</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VALOR UNITARIO</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PRECIO SIN IVA</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PRECIO IVA 12%</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ES" sz="1400" b="1" i="0" u="none" strike="noStrike">
                          <a:solidFill>
                            <a:srgbClr val="000000"/>
                          </a:solidFill>
                          <a:effectLst/>
                          <a:latin typeface="Arial" panose="020B0604020202020204" pitchFamily="34" charset="0"/>
                        </a:rPr>
                        <a:t>PRECIO TOTAL</a:t>
                      </a:r>
                    </a:p>
                  </a:txBody>
                  <a:tcPr marL="9455" marR="9455" marT="945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2758">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s-ES" sz="1400" b="1" i="0" u="none" strike="noStrike">
                          <a:solidFill>
                            <a:srgbClr val="000000"/>
                          </a:solidFill>
                          <a:effectLst/>
                          <a:latin typeface="Arial" panose="020B0604020202020204" pitchFamily="34" charset="0"/>
                        </a:rPr>
                        <a:t>CAÑA GUADÚA</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22758">
                <a:tc>
                  <a:txBody>
                    <a:bodyPr/>
                    <a:lstStyle/>
                    <a:p>
                      <a:pPr algn="ctr" fontAlgn="b"/>
                      <a:r>
                        <a:rPr lang="es-ES" sz="1400" b="0" i="0" u="none" strike="noStrike">
                          <a:solidFill>
                            <a:srgbClr val="000000"/>
                          </a:solidFill>
                          <a:effectLst/>
                          <a:latin typeface="Arial" panose="020B0604020202020204" pitchFamily="34" charset="0"/>
                        </a:rPr>
                        <a:t>1</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Cañas guadúas 7 metros</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u</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5,00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$4,00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$20,00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$20,00</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72445">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dirty="0">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SUBTOTAL</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FF0000"/>
                          </a:solidFill>
                          <a:effectLst/>
                          <a:latin typeface="Arial" panose="020B0604020202020204" pitchFamily="34" charset="0"/>
                        </a:rPr>
                        <a:t>$20,00</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222758">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222758">
                <a:tc>
                  <a:txBody>
                    <a:bodyPr/>
                    <a:lstStyle/>
                    <a:p>
                      <a:pPr algn="ctr" fontAlgn="b"/>
                      <a:r>
                        <a:rPr lang="es-ES" sz="1400" b="0" i="0" u="none" strike="noStrike" dirty="0">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s-ES" sz="1400" b="1" i="0" u="none" strike="noStrike">
                          <a:solidFill>
                            <a:srgbClr val="000000"/>
                          </a:solidFill>
                          <a:effectLst/>
                          <a:latin typeface="Arial" panose="020B0604020202020204" pitchFamily="34" charset="0"/>
                        </a:rPr>
                        <a:t>DELANTAL DE COSTALES Y MATERIALES VARIOS</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222758">
                <a:tc>
                  <a:txBody>
                    <a:bodyPr/>
                    <a:lstStyle/>
                    <a:p>
                      <a:pPr algn="ctr" fontAlgn="b"/>
                      <a:r>
                        <a:rPr lang="es-ES" sz="1400" b="0" i="0" u="none" strike="noStrike">
                          <a:solidFill>
                            <a:srgbClr val="000000"/>
                          </a:solidFill>
                          <a:effectLst/>
                          <a:latin typeface="Arial" panose="020B0604020202020204" pitchFamily="34" charset="0"/>
                        </a:rPr>
                        <a:t>2</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Cemento holcim 50 KG</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saco</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$6,83</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$6,83</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$0,82</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$7,65</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6"/>
                  </a:ext>
                </a:extLst>
              </a:tr>
              <a:tr h="222758">
                <a:tc>
                  <a:txBody>
                    <a:bodyPr/>
                    <a:lstStyle/>
                    <a:p>
                      <a:pPr algn="ctr" fontAlgn="b"/>
                      <a:r>
                        <a:rPr lang="es-ES" sz="1400" b="0" i="0" u="none" strike="noStrike">
                          <a:solidFill>
                            <a:srgbClr val="000000"/>
                          </a:solidFill>
                          <a:effectLst/>
                          <a:latin typeface="Arial" panose="020B0604020202020204" pitchFamily="34" charset="0"/>
                        </a:rPr>
                        <a:t>3</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Costales</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u</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24,00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$0,15</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$3,60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$0,43</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$4,03</a:t>
                      </a:r>
                    </a:p>
                  </a:txBody>
                  <a:tcPr marL="9455" marR="9455" marT="9453" marB="0" anchor="b">
                    <a:lnL>
                      <a:noFill/>
                    </a:lnL>
                    <a:lnR>
                      <a:noFill/>
                    </a:lnR>
                    <a:lnT>
                      <a:noFill/>
                    </a:lnT>
                    <a:lnB>
                      <a:noFill/>
                    </a:lnB>
                    <a:solidFill>
                      <a:srgbClr val="FFFFFF"/>
                    </a:solidFill>
                  </a:tcPr>
                </a:tc>
                <a:extLst>
                  <a:ext uri="{0D108BD9-81ED-4DB2-BD59-A6C34878D82A}">
                    <a16:rowId xmlns:a16="http://schemas.microsoft.com/office/drawing/2014/main" val="10007"/>
                  </a:ext>
                </a:extLst>
              </a:tr>
              <a:tr h="222758">
                <a:tc>
                  <a:txBody>
                    <a:bodyPr/>
                    <a:lstStyle/>
                    <a:p>
                      <a:pPr algn="ctr" fontAlgn="b"/>
                      <a:r>
                        <a:rPr lang="es-ES" sz="1400" b="0" i="0" u="none" strike="noStrike">
                          <a:solidFill>
                            <a:srgbClr val="000000"/>
                          </a:solidFill>
                          <a:effectLst/>
                          <a:latin typeface="Arial" panose="020B0604020202020204" pitchFamily="34" charset="0"/>
                        </a:rPr>
                        <a:t>4</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Alambre galvanizado 14</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Kg</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4,00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$4,00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$0,48</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$4,48</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372445">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SUBTOTAL</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FF0000"/>
                          </a:solidFill>
                          <a:effectLst/>
                          <a:latin typeface="Arial" panose="020B0604020202020204" pitchFamily="34" charset="0"/>
                        </a:rPr>
                        <a:t>$16,16</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222758">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0"/>
                  </a:ext>
                </a:extLst>
              </a:tr>
              <a:tr h="222758">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22758">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5">
                  <a:txBody>
                    <a:bodyPr/>
                    <a:lstStyle/>
                    <a:p>
                      <a:pPr algn="ctr" fontAlgn="b"/>
                      <a:r>
                        <a:rPr lang="es-ES" sz="1400" b="1" i="0" u="none" strike="noStrike">
                          <a:solidFill>
                            <a:srgbClr val="000000"/>
                          </a:solidFill>
                          <a:effectLst/>
                          <a:latin typeface="Arial" panose="020B0604020202020204" pitchFamily="34" charset="0"/>
                        </a:rPr>
                        <a:t>TRANSPORTE Y MANO DE OBRA</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22758">
                <a:tc>
                  <a:txBody>
                    <a:bodyPr/>
                    <a:lstStyle/>
                    <a:p>
                      <a:pPr algn="ctr" fontAlgn="b"/>
                      <a:r>
                        <a:rPr lang="es-ES" sz="1400" b="0" i="0" u="none" strike="noStrike">
                          <a:solidFill>
                            <a:srgbClr val="000000"/>
                          </a:solidFill>
                          <a:effectLst/>
                          <a:latin typeface="Arial" panose="020B0604020202020204" pitchFamily="34" charset="0"/>
                        </a:rPr>
                        <a:t>5</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Obra civil</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diario</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$60,00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$60,00</a:t>
                      </a:r>
                    </a:p>
                  </a:txBody>
                  <a:tcPr marL="9455" marR="9455" marT="945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13"/>
                  </a:ext>
                </a:extLst>
              </a:tr>
              <a:tr h="222758">
                <a:tc>
                  <a:txBody>
                    <a:bodyPr/>
                    <a:lstStyle/>
                    <a:p>
                      <a:pPr algn="ctr" fontAlgn="b"/>
                      <a:r>
                        <a:rPr lang="es-ES" sz="1400" b="0" i="0" u="none" strike="noStrike">
                          <a:solidFill>
                            <a:srgbClr val="000000"/>
                          </a:solidFill>
                          <a:effectLst/>
                          <a:latin typeface="Arial" panose="020B0604020202020204" pitchFamily="34" charset="0"/>
                        </a:rPr>
                        <a:t>6</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Transporte de cañas </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viaje</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$10,00</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$10,00</a:t>
                      </a:r>
                    </a:p>
                  </a:txBody>
                  <a:tcPr marL="9455" marR="9455" marT="9453" marB="0" anchor="b">
                    <a:lnL>
                      <a:noFill/>
                    </a:lnL>
                    <a:lnR>
                      <a:noFill/>
                    </a:lnR>
                    <a:lnT>
                      <a:noFill/>
                    </a:lnT>
                    <a:lnB>
                      <a:noFill/>
                    </a:lnB>
                    <a:solidFill>
                      <a:srgbClr val="FFFFFF"/>
                    </a:solidFill>
                  </a:tcPr>
                </a:tc>
                <a:extLst>
                  <a:ext uri="{0D108BD9-81ED-4DB2-BD59-A6C34878D82A}">
                    <a16:rowId xmlns:a16="http://schemas.microsoft.com/office/drawing/2014/main" val="10014"/>
                  </a:ext>
                </a:extLst>
              </a:tr>
              <a:tr h="222758">
                <a:tc>
                  <a:txBody>
                    <a:bodyPr/>
                    <a:lstStyle/>
                    <a:p>
                      <a:pPr algn="ctr" fontAlgn="b"/>
                      <a:r>
                        <a:rPr lang="es-ES" sz="1400" b="0" i="0" u="none" strike="noStrike">
                          <a:solidFill>
                            <a:srgbClr val="000000"/>
                          </a:solidFill>
                          <a:effectLst/>
                          <a:latin typeface="Arial" panose="020B0604020202020204" pitchFamily="34" charset="0"/>
                        </a:rPr>
                        <a:t>7</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Diseño del Dique</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diario</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1,00</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$90,00</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$90,00</a:t>
                      </a:r>
                    </a:p>
                  </a:txBody>
                  <a:tcPr marL="9455" marR="9455" marT="9453"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r h="372445">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l" fontAlgn="b"/>
                      <a:r>
                        <a:rPr lang="es-ES" sz="1400" b="0" i="0" u="none" strike="noStrike">
                          <a:solidFill>
                            <a:srgbClr val="000000"/>
                          </a:solidFill>
                          <a:effectLst/>
                          <a:latin typeface="Arial" panose="020B0604020202020204" pitchFamily="34" charset="0"/>
                        </a:rPr>
                        <a:t> </a:t>
                      </a:r>
                    </a:p>
                  </a:txBody>
                  <a:tcPr marL="9455" marR="9455" marT="9453" marB="0" anchor="b">
                    <a:lnL>
                      <a:noFill/>
                    </a:lnL>
                    <a:lnR>
                      <a:noFill/>
                    </a:lnR>
                    <a:lnT>
                      <a:noFill/>
                    </a:lnT>
                    <a:lnB>
                      <a:noFill/>
                    </a:lnB>
                    <a:solidFill>
                      <a:srgbClr val="FFFFFF"/>
                    </a:solidFill>
                  </a:tcPr>
                </a:tc>
                <a:tc>
                  <a:txBody>
                    <a:bodyPr/>
                    <a:lstStyle/>
                    <a:p>
                      <a:pPr algn="ctr" fontAlgn="b"/>
                      <a:r>
                        <a:rPr lang="es-ES" sz="1400" b="1" i="0" u="none" strike="noStrike">
                          <a:solidFill>
                            <a:srgbClr val="000000"/>
                          </a:solidFill>
                          <a:effectLst/>
                          <a:latin typeface="Arial" panose="020B0604020202020204" pitchFamily="34" charset="0"/>
                        </a:rPr>
                        <a:t>SUBTOTAL</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ES" sz="1400" b="0" i="0" u="none" strike="noStrike">
                          <a:solidFill>
                            <a:srgbClr val="FF0000"/>
                          </a:solidFill>
                          <a:effectLst/>
                          <a:latin typeface="Arial" panose="020B0604020202020204" pitchFamily="34" charset="0"/>
                        </a:rPr>
                        <a:t>$160,00</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6"/>
                  </a:ext>
                </a:extLst>
              </a:tr>
              <a:tr h="222758">
                <a:tc>
                  <a:txBody>
                    <a:bodyPr/>
                    <a:lstStyle/>
                    <a:p>
                      <a:pPr algn="l" fontAlgn="b"/>
                      <a:endParaRPr lang="es-ES" sz="1400" b="0" i="0" u="none" strike="noStrike" dirty="0">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l" fontAlgn="b"/>
                      <a:endParaRPr lang="es-ES" sz="1400" b="0" i="0" u="none" strike="noStrike">
                        <a:solidFill>
                          <a:srgbClr val="000000"/>
                        </a:solidFill>
                        <a:effectLst/>
                        <a:latin typeface="Arial" panose="020B0604020202020204" pitchFamily="34" charset="0"/>
                      </a:endParaRPr>
                    </a:p>
                  </a:txBody>
                  <a:tcPr marL="9455" marR="9455" marT="9453" marB="0" anchor="b">
                    <a:lnL>
                      <a:noFill/>
                    </a:lnL>
                    <a:lnR>
                      <a:noFill/>
                    </a:lnR>
                    <a:lnT>
                      <a:noFill/>
                    </a:lnT>
                    <a:lnB>
                      <a:noFill/>
                    </a:lnB>
                  </a:tcPr>
                </a:tc>
                <a:tc>
                  <a:txBody>
                    <a:bodyPr/>
                    <a:lstStyle/>
                    <a:p>
                      <a:pPr algn="ctr" fontAlgn="b"/>
                      <a:r>
                        <a:rPr lang="es-ES" sz="1400" b="1" i="0" u="none" strike="noStrike">
                          <a:solidFill>
                            <a:srgbClr val="000000"/>
                          </a:solidFill>
                          <a:effectLst/>
                          <a:latin typeface="Arial" panose="020B0604020202020204" pitchFamily="34" charset="0"/>
                        </a:rPr>
                        <a:t>TOTAL</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tc>
                  <a:txBody>
                    <a:bodyPr/>
                    <a:lstStyle/>
                    <a:p>
                      <a:pPr algn="ctr" fontAlgn="b"/>
                      <a:r>
                        <a:rPr lang="es-ES" sz="1400" b="1" i="0" u="none" strike="noStrike" dirty="0">
                          <a:solidFill>
                            <a:srgbClr val="000000"/>
                          </a:solidFill>
                          <a:effectLst/>
                          <a:latin typeface="Arial" panose="020B0604020202020204" pitchFamily="34" charset="0"/>
                        </a:rPr>
                        <a:t>$196,16</a:t>
                      </a:r>
                    </a:p>
                  </a:txBody>
                  <a:tcPr marL="9455" marR="9455" marT="945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CB9CA"/>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090B669F-249E-4112-80A7-F83EA8DF4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ángulo 8">
            <a:extLst>
              <a:ext uri="{FF2B5EF4-FFF2-40B4-BE49-F238E27FC236}">
                <a16:creationId xmlns:a16="http://schemas.microsoft.com/office/drawing/2014/main" id="{D3B19642-945F-444B-AA77-CD95F00FB5C7}"/>
              </a:ext>
            </a:extLst>
          </p:cNvPr>
          <p:cNvSpPr>
            <a:spLocks noChangeArrowheads="1"/>
          </p:cNvSpPr>
          <p:nvPr/>
        </p:nvSpPr>
        <p:spPr bwMode="auto">
          <a:xfrm>
            <a:off x="119063" y="25400"/>
            <a:ext cx="11307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SOCIALIZACIÓN MEDIANTE PLATAFORMAS VIRTUALES</a:t>
            </a:r>
            <a:endParaRPr lang="es-ES" altLang="es-ES" sz="3200" b="1" i="1"/>
          </a:p>
        </p:txBody>
      </p:sp>
      <p:sp>
        <p:nvSpPr>
          <p:cNvPr id="33796" name="CuadroTexto 9">
            <a:extLst>
              <a:ext uri="{FF2B5EF4-FFF2-40B4-BE49-F238E27FC236}">
                <a16:creationId xmlns:a16="http://schemas.microsoft.com/office/drawing/2014/main" id="{55D8B92D-39B4-4185-B456-27FFD78807FC}"/>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29</a:t>
            </a:r>
            <a:endParaRPr lang="es-EC" altLang="es-ES"/>
          </a:p>
        </p:txBody>
      </p:sp>
      <p:sp>
        <p:nvSpPr>
          <p:cNvPr id="33797" name="CuadroTexto 7">
            <a:extLst>
              <a:ext uri="{FF2B5EF4-FFF2-40B4-BE49-F238E27FC236}">
                <a16:creationId xmlns:a16="http://schemas.microsoft.com/office/drawing/2014/main" id="{48D9E1C0-7762-4B98-9C4B-79260E610258}"/>
              </a:ext>
            </a:extLst>
          </p:cNvPr>
          <p:cNvSpPr txBox="1">
            <a:spLocks noChangeArrowheads="1"/>
          </p:cNvSpPr>
          <p:nvPr/>
        </p:nvSpPr>
        <p:spPr bwMode="auto">
          <a:xfrm>
            <a:off x="119063" y="601663"/>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Entrevistas:</a:t>
            </a:r>
            <a:endParaRPr lang="es-EC" altLang="es-EC" sz="2800"/>
          </a:p>
        </p:txBody>
      </p:sp>
      <p:graphicFrame>
        <p:nvGraphicFramePr>
          <p:cNvPr id="2" name="Diagrama 1">
            <a:extLst>
              <a:ext uri="{FF2B5EF4-FFF2-40B4-BE49-F238E27FC236}">
                <a16:creationId xmlns:a16="http://schemas.microsoft.com/office/drawing/2014/main" id="{74F7940E-65D8-4069-89E2-E89CD2AB1B63}"/>
              </a:ext>
            </a:extLst>
          </p:cNvPr>
          <p:cNvGraphicFramePr/>
          <p:nvPr/>
        </p:nvGraphicFramePr>
        <p:xfrm>
          <a:off x="612815" y="980728"/>
          <a:ext cx="6512272"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a:extLst>
              <a:ext uri="{FF2B5EF4-FFF2-40B4-BE49-F238E27FC236}">
                <a16:creationId xmlns:a16="http://schemas.microsoft.com/office/drawing/2014/main" id="{D5DFEF2C-6933-46B3-A0D9-1823917A4D6D}"/>
              </a:ext>
            </a:extLst>
          </p:cNvPr>
          <p:cNvGraphicFramePr/>
          <p:nvPr/>
        </p:nvGraphicFramePr>
        <p:xfrm>
          <a:off x="6424488" y="986873"/>
          <a:ext cx="6512272" cy="48378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738C01BF-D8E5-4A9B-B910-F5B4CC411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7" name="Rectángulo 5">
            <a:extLst>
              <a:ext uri="{FF2B5EF4-FFF2-40B4-BE49-F238E27FC236}">
                <a16:creationId xmlns:a16="http://schemas.microsoft.com/office/drawing/2014/main" id="{8EC16896-629D-43BB-9533-7470E88791B7}"/>
              </a:ext>
            </a:extLst>
          </p:cNvPr>
          <p:cNvSpPr>
            <a:spLocks noChangeArrowheads="1"/>
          </p:cNvSpPr>
          <p:nvPr/>
        </p:nvSpPr>
        <p:spPr bwMode="auto">
          <a:xfrm>
            <a:off x="119063" y="25400"/>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ASPECTOS GENERALES</a:t>
            </a:r>
            <a:endParaRPr lang="es-EC" altLang="es-EC" sz="3200" i="1"/>
          </a:p>
        </p:txBody>
      </p:sp>
      <p:pic>
        <p:nvPicPr>
          <p:cNvPr id="9" name="Imagen 8">
            <a:extLst>
              <a:ext uri="{FF2B5EF4-FFF2-40B4-BE49-F238E27FC236}">
                <a16:creationId xmlns:a16="http://schemas.microsoft.com/office/drawing/2014/main" id="{2B4C8561-E099-4AE0-B96D-DCA871F7229F}"/>
              </a:ext>
            </a:extLst>
          </p:cNvPr>
          <p:cNvPicPr>
            <a:picLocks noChangeAspect="1"/>
          </p:cNvPicPr>
          <p:nvPr/>
        </p:nvPicPr>
        <p:blipFill rotWithShape="1">
          <a:blip r:embed="rId3"/>
          <a:srcRect l="5530" r="11415"/>
          <a:stretch/>
        </p:blipFill>
        <p:spPr>
          <a:xfrm>
            <a:off x="1014413" y="869950"/>
            <a:ext cx="5178425" cy="2278063"/>
          </a:xfrm>
          <a:prstGeom prst="rect">
            <a:avLst/>
          </a:prstGeom>
          <a:solidFill>
            <a:schemeClr val="bg2">
              <a:lumMod val="75000"/>
            </a:schemeClr>
          </a:solidFill>
          <a:ln>
            <a:solidFill>
              <a:schemeClr val="tx2"/>
            </a:solidFill>
          </a:ln>
        </p:spPr>
      </p:pic>
      <p:pic>
        <p:nvPicPr>
          <p:cNvPr id="6149" name="Imagen 12">
            <a:extLst>
              <a:ext uri="{FF2B5EF4-FFF2-40B4-BE49-F238E27FC236}">
                <a16:creationId xmlns:a16="http://schemas.microsoft.com/office/drawing/2014/main" id="{F23E9369-0894-4FDC-BFE5-F5315E6D2803}"/>
              </a:ext>
            </a:extLst>
          </p:cNvPr>
          <p:cNvPicPr>
            <a:picLocks noChangeAspect="1"/>
          </p:cNvPicPr>
          <p:nvPr/>
        </p:nvPicPr>
        <p:blipFill>
          <a:blip r:embed="rId4">
            <a:extLst>
              <a:ext uri="{28A0092B-C50C-407E-A947-70E740481C1C}">
                <a14:useLocalDpi xmlns:a14="http://schemas.microsoft.com/office/drawing/2010/main" val="0"/>
              </a:ext>
            </a:extLst>
          </a:blip>
          <a:srcRect l="5801" t="23958" b="25775"/>
          <a:stretch>
            <a:fillRect/>
          </a:stretch>
        </p:blipFill>
        <p:spPr bwMode="auto">
          <a:xfrm>
            <a:off x="6254750" y="3197225"/>
            <a:ext cx="2430463" cy="2392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150" name="Imagen 16">
            <a:extLst>
              <a:ext uri="{FF2B5EF4-FFF2-40B4-BE49-F238E27FC236}">
                <a16:creationId xmlns:a16="http://schemas.microsoft.com/office/drawing/2014/main" id="{8FEF1851-7D2F-48A0-BCCB-7B2394BC6C68}"/>
              </a:ext>
            </a:extLst>
          </p:cNvPr>
          <p:cNvPicPr>
            <a:picLocks noChangeAspect="1"/>
          </p:cNvPicPr>
          <p:nvPr/>
        </p:nvPicPr>
        <p:blipFill>
          <a:blip r:embed="rId5">
            <a:extLst>
              <a:ext uri="{28A0092B-C50C-407E-A947-70E740481C1C}">
                <a14:useLocalDpi xmlns:a14="http://schemas.microsoft.com/office/drawing/2010/main" val="0"/>
              </a:ext>
            </a:extLst>
          </a:blip>
          <a:srcRect l="49452"/>
          <a:stretch>
            <a:fillRect/>
          </a:stretch>
        </p:blipFill>
        <p:spPr bwMode="auto">
          <a:xfrm>
            <a:off x="3575050" y="3197225"/>
            <a:ext cx="2617788" cy="2392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3AB45050-94DD-4915-A89B-33449D25253E}"/>
              </a:ext>
            </a:extLst>
          </p:cNvPr>
          <p:cNvPicPr>
            <a:picLocks noChangeAspect="1"/>
          </p:cNvPicPr>
          <p:nvPr/>
        </p:nvPicPr>
        <p:blipFill>
          <a:blip r:embed="rId6"/>
          <a:stretch>
            <a:fillRect/>
          </a:stretch>
        </p:blipFill>
        <p:spPr>
          <a:xfrm>
            <a:off x="6240463" y="869950"/>
            <a:ext cx="4933950" cy="2278063"/>
          </a:xfrm>
          <a:prstGeom prst="rect">
            <a:avLst/>
          </a:prstGeom>
          <a:solidFill>
            <a:schemeClr val="bg2">
              <a:lumMod val="75000"/>
            </a:schemeClr>
          </a:solidFill>
          <a:ln>
            <a:solidFill>
              <a:schemeClr val="tx2"/>
            </a:solidFill>
          </a:ln>
        </p:spPr>
      </p:pic>
      <p:pic>
        <p:nvPicPr>
          <p:cNvPr id="6152" name="Imagen 22">
            <a:extLst>
              <a:ext uri="{FF2B5EF4-FFF2-40B4-BE49-F238E27FC236}">
                <a16:creationId xmlns:a16="http://schemas.microsoft.com/office/drawing/2014/main" id="{32F3E24A-F402-499C-8EA7-BA006721ABAA}"/>
              </a:ext>
            </a:extLst>
          </p:cNvPr>
          <p:cNvPicPr>
            <a:picLocks noChangeAspect="1"/>
          </p:cNvPicPr>
          <p:nvPr/>
        </p:nvPicPr>
        <p:blipFill>
          <a:blip r:embed="rId7">
            <a:extLst>
              <a:ext uri="{28A0092B-C50C-407E-A947-70E740481C1C}">
                <a14:useLocalDpi xmlns:a14="http://schemas.microsoft.com/office/drawing/2010/main" val="0"/>
              </a:ext>
            </a:extLst>
          </a:blip>
          <a:srcRect t="28407" b="22722"/>
          <a:stretch>
            <a:fillRect/>
          </a:stretch>
        </p:blipFill>
        <p:spPr bwMode="auto">
          <a:xfrm>
            <a:off x="8729663" y="3197225"/>
            <a:ext cx="2444750" cy="2392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41CF66D7-972D-4CBE-A03F-7D41D50EB48A}"/>
              </a:ext>
            </a:extLst>
          </p:cNvPr>
          <p:cNvPicPr>
            <a:picLocks noChangeAspect="1"/>
          </p:cNvPicPr>
          <p:nvPr/>
        </p:nvPicPr>
        <p:blipFill rotWithShape="1">
          <a:blip r:embed="rId8"/>
          <a:srcRect l="22719" r="14677"/>
          <a:stretch/>
        </p:blipFill>
        <p:spPr>
          <a:xfrm>
            <a:off x="1014413" y="3197225"/>
            <a:ext cx="2500312" cy="2392363"/>
          </a:xfrm>
          <a:prstGeom prst="rect">
            <a:avLst/>
          </a:prstGeom>
          <a:solidFill>
            <a:schemeClr val="bg2">
              <a:lumMod val="75000"/>
            </a:schemeClr>
          </a:solidFill>
          <a:ln>
            <a:solidFill>
              <a:schemeClr val="tx2"/>
            </a:solidFill>
          </a:ln>
        </p:spPr>
      </p:pic>
      <p:sp>
        <p:nvSpPr>
          <p:cNvPr id="6155" name="CuadroTexto 26">
            <a:extLst>
              <a:ext uri="{FF2B5EF4-FFF2-40B4-BE49-F238E27FC236}">
                <a16:creationId xmlns:a16="http://schemas.microsoft.com/office/drawing/2014/main" id="{3F22930A-190C-465F-A793-968E3D1EA408}"/>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3</a:t>
            </a:r>
            <a:endParaRPr lang="es-EC" altLang="es-E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a:extLst>
              <a:ext uri="{FF2B5EF4-FFF2-40B4-BE49-F238E27FC236}">
                <a16:creationId xmlns:a16="http://schemas.microsoft.com/office/drawing/2014/main" id="{6897F2D0-588F-4EEC-818F-5F997ECD05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ángulo 8">
            <a:extLst>
              <a:ext uri="{FF2B5EF4-FFF2-40B4-BE49-F238E27FC236}">
                <a16:creationId xmlns:a16="http://schemas.microsoft.com/office/drawing/2014/main" id="{F18CDC8E-42F5-43E1-A487-FBA241538418}"/>
              </a:ext>
            </a:extLst>
          </p:cNvPr>
          <p:cNvSpPr>
            <a:spLocks noChangeArrowheads="1"/>
          </p:cNvSpPr>
          <p:nvPr/>
        </p:nvSpPr>
        <p:spPr bwMode="auto">
          <a:xfrm>
            <a:off x="119063" y="25400"/>
            <a:ext cx="8243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CONCLUSIONES Y RECOMENDACIONES</a:t>
            </a:r>
            <a:endParaRPr lang="es-ES" altLang="es-ES" sz="3200" b="1" i="1"/>
          </a:p>
        </p:txBody>
      </p:sp>
      <p:sp>
        <p:nvSpPr>
          <p:cNvPr id="34820" name="CuadroTexto 9">
            <a:extLst>
              <a:ext uri="{FF2B5EF4-FFF2-40B4-BE49-F238E27FC236}">
                <a16:creationId xmlns:a16="http://schemas.microsoft.com/office/drawing/2014/main" id="{DDB48738-2D12-4D4D-A0DC-228099FCEBD7}"/>
              </a:ext>
            </a:extLst>
          </p:cNvPr>
          <p:cNvSpPr txBox="1">
            <a:spLocks noChangeArrowheads="1"/>
          </p:cNvSpPr>
          <p:nvPr/>
        </p:nvSpPr>
        <p:spPr bwMode="auto">
          <a:xfrm>
            <a:off x="161925" y="6381750"/>
            <a:ext cx="461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30</a:t>
            </a:r>
            <a:endParaRPr lang="es-EC" altLang="es-ES"/>
          </a:p>
        </p:txBody>
      </p:sp>
      <p:sp>
        <p:nvSpPr>
          <p:cNvPr id="34821" name="CuadroTexto 7">
            <a:extLst>
              <a:ext uri="{FF2B5EF4-FFF2-40B4-BE49-F238E27FC236}">
                <a16:creationId xmlns:a16="http://schemas.microsoft.com/office/drawing/2014/main" id="{F89E7057-17A7-4A0B-BAE9-4C1F630F1C06}"/>
              </a:ext>
            </a:extLst>
          </p:cNvPr>
          <p:cNvSpPr txBox="1">
            <a:spLocks noChangeArrowheads="1"/>
          </p:cNvSpPr>
          <p:nvPr/>
        </p:nvSpPr>
        <p:spPr bwMode="auto">
          <a:xfrm>
            <a:off x="119063" y="601663"/>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Conclusiones:</a:t>
            </a:r>
            <a:endParaRPr lang="es-EC" altLang="es-EC" sz="2800"/>
          </a:p>
        </p:txBody>
      </p:sp>
      <p:sp>
        <p:nvSpPr>
          <p:cNvPr id="12" name="Marcador de contenido 2">
            <a:extLst>
              <a:ext uri="{FF2B5EF4-FFF2-40B4-BE49-F238E27FC236}">
                <a16:creationId xmlns:a16="http://schemas.microsoft.com/office/drawing/2014/main" id="{19A34A38-F022-4E27-94B2-AA248B5D7E48}"/>
              </a:ext>
            </a:extLst>
          </p:cNvPr>
          <p:cNvSpPr>
            <a:spLocks noGrp="1"/>
          </p:cNvSpPr>
          <p:nvPr>
            <p:ph idx="1"/>
          </p:nvPr>
        </p:nvSpPr>
        <p:spPr>
          <a:xfrm>
            <a:off x="0" y="981075"/>
            <a:ext cx="11809413" cy="4632325"/>
          </a:xfrm>
        </p:spPr>
        <p:txBody>
          <a:bodyPr/>
          <a:lstStyle/>
          <a:p>
            <a:pPr marL="514341" indent="-1714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Se delimitó la microcuenca Urcuhuaycu, con el modelo digital de elevación en el software QGIS 3.18.3 y sus complementos GRASS GIS 7.8.5 y SAGA GIS 2.3.2, se generó mapas de ubicación y de resultados, se identificó los parámetros morfométricos e hidrométricos, que permitió caracterizar la forma en base a su topografía y su comportamiento hidráulico.  </a:t>
            </a:r>
          </a:p>
          <a:p>
            <a:pPr marL="514341" indent="-171450" algn="just">
              <a:lnSpc>
                <a:spcPct val="200000"/>
              </a:lnSpc>
              <a:spcAft>
                <a:spcPts val="800"/>
              </a:spcAft>
              <a:defRPr/>
            </a:pPr>
            <a:r>
              <a:rPr lang="es-ES" sz="1400" dirty="0">
                <a:solidFill>
                  <a:srgbClr val="000000"/>
                </a:solidFill>
                <a:ea typeface="Times New Roman" panose="02020603050405020304" pitchFamily="18" charset="0"/>
                <a:cs typeface="Arial" panose="020B0604020202020204" pitchFamily="34" charset="0"/>
              </a:rPr>
              <a:t>Los parámetros hidrológicos de la microcuenca Urcuhuaycu, se basaron en las estaciones meteorológicas Tumbaco - M5040, Los Chillos – M5041 y la del Instituto Agropecuario Superior Andino (IASA) desde el año 2004 a 2019, los datos faltantes se rellenaron con una interpolación y reflejaron 3 métodos de cálculo para la precipitación media anual, el método aritmético, polígonos de Thiessen y el de Isoyetas, siendo este último el método de mayor precisión para la base de datos.</a:t>
            </a:r>
          </a:p>
          <a:p>
            <a:pPr marL="514341" indent="-1714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Los estudios de la caracterización del suelo en base a los resultados de cohesión, ángulo de fricción, contenido de materia orgánica, permeabilidad y granulometría, afirmaron que las características geomecánicas del suelo son de tipo cangahua, poco permeable, con una estructura “franco arenosa”.</a:t>
            </a:r>
          </a:p>
          <a:p>
            <a:pPr marL="514341" indent="-171450" algn="just">
              <a:lnSpc>
                <a:spcPct val="200000"/>
              </a:lnSpc>
              <a:spcAft>
                <a:spcPts val="800"/>
              </a:spcAft>
              <a:defRPr/>
            </a:pPr>
            <a:endParaRPr lang="es-ES" sz="1400" dirty="0">
              <a:solidFill>
                <a:srgbClr val="000000"/>
              </a:solidFill>
              <a:ea typeface="Calibri" panose="020F0502020204030204" pitchFamily="34" charset="0"/>
              <a:cs typeface="Times New Roman" panose="02020603050405020304" pitchFamily="18" charset="0"/>
            </a:endParaRPr>
          </a:p>
          <a:p>
            <a:pPr marL="342891" indent="-342891" algn="just">
              <a:lnSpc>
                <a:spcPct val="200000"/>
              </a:lnSpc>
              <a:defRPr/>
            </a:pPr>
            <a:endParaRPr lang="es-ES" sz="1400" dirty="0">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21B49BFC-34E7-450B-A669-BFEFBFBA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Rectángulo 8">
            <a:extLst>
              <a:ext uri="{FF2B5EF4-FFF2-40B4-BE49-F238E27FC236}">
                <a16:creationId xmlns:a16="http://schemas.microsoft.com/office/drawing/2014/main" id="{5C0E3C3C-40FD-487F-9E71-CA0E3205915D}"/>
              </a:ext>
            </a:extLst>
          </p:cNvPr>
          <p:cNvSpPr>
            <a:spLocks noChangeArrowheads="1"/>
          </p:cNvSpPr>
          <p:nvPr/>
        </p:nvSpPr>
        <p:spPr bwMode="auto">
          <a:xfrm>
            <a:off x="119063" y="25400"/>
            <a:ext cx="8243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CONCLUSIONES Y RECOMENDACIONES</a:t>
            </a:r>
            <a:endParaRPr lang="es-ES" altLang="es-ES" sz="3200" b="1" i="1"/>
          </a:p>
        </p:txBody>
      </p:sp>
      <p:sp>
        <p:nvSpPr>
          <p:cNvPr id="35844" name="CuadroTexto 9">
            <a:extLst>
              <a:ext uri="{FF2B5EF4-FFF2-40B4-BE49-F238E27FC236}">
                <a16:creationId xmlns:a16="http://schemas.microsoft.com/office/drawing/2014/main" id="{3F4D54AE-7524-47E2-8B4E-1ABCE3DB0D43}"/>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31</a:t>
            </a:r>
            <a:endParaRPr lang="es-EC" altLang="es-ES"/>
          </a:p>
        </p:txBody>
      </p:sp>
      <p:sp>
        <p:nvSpPr>
          <p:cNvPr id="35845" name="CuadroTexto 7">
            <a:extLst>
              <a:ext uri="{FF2B5EF4-FFF2-40B4-BE49-F238E27FC236}">
                <a16:creationId xmlns:a16="http://schemas.microsoft.com/office/drawing/2014/main" id="{71B29C5F-12C7-411F-B3AA-499AC55919DA}"/>
              </a:ext>
            </a:extLst>
          </p:cNvPr>
          <p:cNvSpPr txBox="1">
            <a:spLocks noChangeArrowheads="1"/>
          </p:cNvSpPr>
          <p:nvPr/>
        </p:nvSpPr>
        <p:spPr bwMode="auto">
          <a:xfrm>
            <a:off x="119063" y="601663"/>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Conclusiones:</a:t>
            </a:r>
            <a:endParaRPr lang="es-EC" altLang="es-EC" sz="2800"/>
          </a:p>
        </p:txBody>
      </p:sp>
      <p:sp>
        <p:nvSpPr>
          <p:cNvPr id="35846" name="Marcador de contenido 2">
            <a:extLst>
              <a:ext uri="{FF2B5EF4-FFF2-40B4-BE49-F238E27FC236}">
                <a16:creationId xmlns:a16="http://schemas.microsoft.com/office/drawing/2014/main" id="{21A0BB97-32FB-4853-83C3-21199A47DB57}"/>
              </a:ext>
            </a:extLst>
          </p:cNvPr>
          <p:cNvSpPr>
            <a:spLocks noGrp="1" noChangeArrowheads="1"/>
          </p:cNvSpPr>
          <p:nvPr>
            <p:ph idx="1"/>
          </p:nvPr>
        </p:nvSpPr>
        <p:spPr bwMode="auto">
          <a:xfrm>
            <a:off x="0" y="1233488"/>
            <a:ext cx="11809413" cy="4632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627063" indent="-285750" algn="just">
              <a:lnSpc>
                <a:spcPct val="200000"/>
              </a:lnSpc>
              <a:spcAft>
                <a:spcPts val="800"/>
              </a:spcAft>
            </a:pPr>
            <a:r>
              <a:rPr lang="es-ES" altLang="es-ES" sz="1400">
                <a:solidFill>
                  <a:srgbClr val="000000"/>
                </a:solidFill>
                <a:ea typeface="Calibri" panose="020F0502020204030204" pitchFamily="34" charset="0"/>
                <a:cs typeface="Times New Roman" panose="02020603050405020304" pitchFamily="18" charset="0"/>
              </a:rPr>
              <a:t>El factor de erosión basado en la ecuación de pérdida de suelo universal (USLE), </a:t>
            </a:r>
            <a:r>
              <a:rPr lang="es-ES" altLang="es-ES" sz="1400">
                <a:solidFill>
                  <a:srgbClr val="000000"/>
                </a:solidFill>
                <a:ea typeface="Times New Roman" panose="02020603050405020304" pitchFamily="18" charset="0"/>
                <a:cs typeface="Arial" panose="020B0604020202020204" pitchFamily="34" charset="0"/>
              </a:rPr>
              <a:t>indicó una categoría ligera de erosión de suelo, en el cual se comparó el resultado obtenido con los estudios realizados en la comunidad la Toglla, perteneciente a la zona del Ilaló, evidenciando la similitud del mismo aprobando la fidelidad de este método.</a:t>
            </a:r>
          </a:p>
          <a:p>
            <a:pPr marL="627063" indent="-285750" algn="just">
              <a:lnSpc>
                <a:spcPct val="200000"/>
              </a:lnSpc>
              <a:spcAft>
                <a:spcPts val="800"/>
              </a:spcAft>
            </a:pPr>
            <a:r>
              <a:rPr lang="es-ES" altLang="es-ES" sz="1400">
                <a:solidFill>
                  <a:srgbClr val="000000"/>
                </a:solidFill>
                <a:ea typeface="Times New Roman" panose="02020603050405020304" pitchFamily="18" charset="0"/>
                <a:cs typeface="Arial" panose="020B0604020202020204" pitchFamily="34" charset="0"/>
              </a:rPr>
              <a:t>La construcción del dique reflejó un funcionamiento óptimo esperado, ya que la estructura permitió disminuir</a:t>
            </a:r>
            <a:r>
              <a:rPr lang="es-ES" altLang="es-ES" sz="1400">
                <a:solidFill>
                  <a:srgbClr val="000000"/>
                </a:solidFill>
                <a:ea typeface="Calibri" panose="020F0502020204030204" pitchFamily="34" charset="0"/>
                <a:cs typeface="Times New Roman" panose="02020603050405020304" pitchFamily="18" charset="0"/>
              </a:rPr>
              <a:t> la velocidad del agua, evitando erosiones hídricas en el cauce, siendo favorable para futuras épocas de lluvias,</a:t>
            </a:r>
            <a:r>
              <a:rPr lang="es-ES" altLang="es-ES" sz="1400">
                <a:solidFill>
                  <a:srgbClr val="000000"/>
                </a:solidFill>
                <a:ea typeface="Times New Roman" panose="02020603050405020304" pitchFamily="18" charset="0"/>
                <a:cs typeface="Arial" panose="020B0604020202020204" pitchFamily="34" charset="0"/>
              </a:rPr>
              <a:t> y a su vez con la retención de agua ayuda a la revegetación de las laderas, además de que se podrá cosechar agua para los tiempos de sequía.</a:t>
            </a:r>
            <a:endParaRPr lang="es-ES" altLang="es-ES" sz="1400">
              <a:solidFill>
                <a:srgbClr val="000000"/>
              </a:solidFill>
              <a:ea typeface="Calibri" panose="020F0502020204030204" pitchFamily="34" charset="0"/>
              <a:cs typeface="Times New Roman" panose="02020603050405020304" pitchFamily="18" charset="0"/>
            </a:endParaRPr>
          </a:p>
          <a:p>
            <a:pPr marL="627063" indent="-285750" algn="just">
              <a:lnSpc>
                <a:spcPct val="200000"/>
              </a:lnSpc>
              <a:spcAft>
                <a:spcPts val="800"/>
              </a:spcAft>
            </a:pPr>
            <a:r>
              <a:rPr lang="es-ES" altLang="es-ES" sz="1400">
                <a:solidFill>
                  <a:srgbClr val="000000"/>
                </a:solidFill>
                <a:ea typeface="Times New Roman" panose="02020603050405020304" pitchFamily="18" charset="0"/>
                <a:cs typeface="Arial" panose="020B0604020202020204" pitchFamily="34" charset="0"/>
              </a:rPr>
              <a:t>Finalmente, la socialización se llevó a cabo de plataformas virtuales por medio de entrevistas, fotografías y videos, con el fin de llegar a la conciencia de la comunidad en lo que respecta la recuperación de una cuenca hidrográfica, motivando a replicar el plan piloto propuesto de recuperación.</a:t>
            </a:r>
            <a:endParaRPr lang="es-ES" altLang="es-ES" sz="1400">
              <a:solidFill>
                <a:srgbClr val="000000"/>
              </a:solidFill>
              <a:ea typeface="Calibri" panose="020F0502020204030204" pitchFamily="34" charset="0"/>
              <a:cs typeface="Times New Roman" panose="02020603050405020304" pitchFamily="18" charset="0"/>
            </a:endParaRPr>
          </a:p>
          <a:p>
            <a:pPr marL="627063" indent="-285750" algn="just">
              <a:lnSpc>
                <a:spcPct val="200000"/>
              </a:lnSpc>
              <a:spcAft>
                <a:spcPts val="800"/>
              </a:spcAft>
            </a:pPr>
            <a:endParaRPr lang="es-ES" altLang="es-ES" sz="1400">
              <a:solidFill>
                <a:srgbClr val="000000"/>
              </a:solidFill>
              <a:ea typeface="Calibri" panose="020F0502020204030204" pitchFamily="34"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52C8D895-076C-4587-890C-CFF53813C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ángulo 8">
            <a:extLst>
              <a:ext uri="{FF2B5EF4-FFF2-40B4-BE49-F238E27FC236}">
                <a16:creationId xmlns:a16="http://schemas.microsoft.com/office/drawing/2014/main" id="{8F0CF516-5699-4691-86DE-6F3C4170F5CD}"/>
              </a:ext>
            </a:extLst>
          </p:cNvPr>
          <p:cNvSpPr>
            <a:spLocks noChangeArrowheads="1"/>
          </p:cNvSpPr>
          <p:nvPr/>
        </p:nvSpPr>
        <p:spPr bwMode="auto">
          <a:xfrm>
            <a:off x="119063" y="25400"/>
            <a:ext cx="8243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CONCLUSIONES Y RECOMENDACIONES</a:t>
            </a:r>
            <a:endParaRPr lang="es-ES" altLang="es-ES" sz="3200" b="1" i="1"/>
          </a:p>
        </p:txBody>
      </p:sp>
      <p:sp>
        <p:nvSpPr>
          <p:cNvPr id="36868" name="CuadroTexto 9">
            <a:extLst>
              <a:ext uri="{FF2B5EF4-FFF2-40B4-BE49-F238E27FC236}">
                <a16:creationId xmlns:a16="http://schemas.microsoft.com/office/drawing/2014/main" id="{80D6A62F-A224-4A5A-897B-B5D508818A69}"/>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32</a:t>
            </a:r>
            <a:endParaRPr lang="es-EC" altLang="es-ES"/>
          </a:p>
        </p:txBody>
      </p:sp>
      <p:sp>
        <p:nvSpPr>
          <p:cNvPr id="36869" name="CuadroTexto 7">
            <a:extLst>
              <a:ext uri="{FF2B5EF4-FFF2-40B4-BE49-F238E27FC236}">
                <a16:creationId xmlns:a16="http://schemas.microsoft.com/office/drawing/2014/main" id="{A985FCF3-1364-46E5-ACF2-AC63F702C2B2}"/>
              </a:ext>
            </a:extLst>
          </p:cNvPr>
          <p:cNvSpPr txBox="1">
            <a:spLocks noChangeArrowheads="1"/>
          </p:cNvSpPr>
          <p:nvPr/>
        </p:nvSpPr>
        <p:spPr bwMode="auto">
          <a:xfrm>
            <a:off x="119063" y="601663"/>
            <a:ext cx="105140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Recomendaciones:</a:t>
            </a:r>
            <a:endParaRPr lang="es-EC" altLang="es-EC" sz="2800"/>
          </a:p>
        </p:txBody>
      </p:sp>
      <p:sp>
        <p:nvSpPr>
          <p:cNvPr id="12" name="Marcador de contenido 2">
            <a:extLst>
              <a:ext uri="{FF2B5EF4-FFF2-40B4-BE49-F238E27FC236}">
                <a16:creationId xmlns:a16="http://schemas.microsoft.com/office/drawing/2014/main" id="{2E480BD2-F721-4F62-882D-6F5F75065B03}"/>
              </a:ext>
            </a:extLst>
          </p:cNvPr>
          <p:cNvSpPr>
            <a:spLocks noGrp="1"/>
          </p:cNvSpPr>
          <p:nvPr>
            <p:ph idx="1"/>
          </p:nvPr>
        </p:nvSpPr>
        <p:spPr>
          <a:xfrm>
            <a:off x="0" y="1233488"/>
            <a:ext cx="11784013" cy="4572000"/>
          </a:xfrm>
        </p:spPr>
        <p:txBody>
          <a:bodyPr/>
          <a:lstStyle/>
          <a:p>
            <a:pPr marL="628641" indent="-2857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Se recomienda realizar el cálculo de los parámetros morfométricos, hidrológicos e hidrométricos de la microcuenca Urcuhuaycu aplicando distintas metodologías para corroborar los resultados obtenidos dentro del área de estudio.</a:t>
            </a:r>
          </a:p>
          <a:p>
            <a:pPr marL="628641" indent="-2857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Instalar una estación meteorológica convencional en la zona del Ilaló para registrar diversas variables climáticas, enfocarse más en la toma de decisiones y demostrar la importancia del área de estudio que es una fuente de agua para la parroquia la Merced.</a:t>
            </a:r>
          </a:p>
          <a:p>
            <a:pPr marL="628641" indent="-2857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Proteger el cauce de la microcuenca Urcuhuaycu, con la ayuda de cerramientos, construcción de puentes peatonales y bebederos adecuados para el ganado, para poder mantener una calidad de agua óptima y la protección de la zona.</a:t>
            </a:r>
          </a:p>
          <a:p>
            <a:pPr marL="628641" indent="-285750" algn="just">
              <a:lnSpc>
                <a:spcPct val="200000"/>
              </a:lnSpc>
              <a:spcAft>
                <a:spcPts val="800"/>
              </a:spcAft>
              <a:defRPr/>
            </a:pPr>
            <a:r>
              <a:rPr lang="es-ES" sz="1400" dirty="0">
                <a:solidFill>
                  <a:srgbClr val="000000"/>
                </a:solidFill>
                <a:ea typeface="Calibri" panose="020F0502020204030204" pitchFamily="34" charset="0"/>
                <a:cs typeface="Times New Roman" panose="02020603050405020304" pitchFamily="18" charset="0"/>
              </a:rPr>
              <a:t>Se recomienda realizar un mantenimiento periódico para la obra de recuperación de la microcuenca Urcuhuaycu, al menos una vez al año, verificando la altura de los sedimentos para no comprometer el funcionamiento de la estructura.</a:t>
            </a:r>
          </a:p>
          <a:p>
            <a:pPr marL="342891" indent="-342891" algn="just">
              <a:defRPr/>
            </a:pPr>
            <a:endParaRPr lang="es-ES" sz="1400"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7FB4515A-153C-494C-BA93-D048E8C84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1" name="Rectángulo 8">
            <a:extLst>
              <a:ext uri="{FF2B5EF4-FFF2-40B4-BE49-F238E27FC236}">
                <a16:creationId xmlns:a16="http://schemas.microsoft.com/office/drawing/2014/main" id="{09B64F96-D932-49AA-8CFB-DD93812F7ACD}"/>
              </a:ext>
            </a:extLst>
          </p:cNvPr>
          <p:cNvSpPr>
            <a:spLocks noChangeArrowheads="1"/>
          </p:cNvSpPr>
          <p:nvPr/>
        </p:nvSpPr>
        <p:spPr bwMode="auto">
          <a:xfrm>
            <a:off x="119063" y="25400"/>
            <a:ext cx="2078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C" altLang="es-ES" sz="3200" b="1" i="1"/>
              <a:t>GRACIAS</a:t>
            </a:r>
            <a:endParaRPr lang="es-ES" altLang="es-ES" sz="3200" b="1" i="1"/>
          </a:p>
        </p:txBody>
      </p:sp>
      <p:sp>
        <p:nvSpPr>
          <p:cNvPr id="37892" name="CuadroTexto 9">
            <a:extLst>
              <a:ext uri="{FF2B5EF4-FFF2-40B4-BE49-F238E27FC236}">
                <a16:creationId xmlns:a16="http://schemas.microsoft.com/office/drawing/2014/main" id="{9BE0F078-8198-4875-8C5B-3D84C4C30392}"/>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33</a:t>
            </a:r>
            <a:endParaRPr lang="es-EC" altLang="es-ES"/>
          </a:p>
        </p:txBody>
      </p:sp>
      <p:pic>
        <p:nvPicPr>
          <p:cNvPr id="37893" name="Imagen 10">
            <a:extLst>
              <a:ext uri="{FF2B5EF4-FFF2-40B4-BE49-F238E27FC236}">
                <a16:creationId xmlns:a16="http://schemas.microsoft.com/office/drawing/2014/main" id="{15FB0C54-40B1-4CD5-B1D7-BFB2EBC7C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442" r="17641"/>
          <a:stretch>
            <a:fillRect/>
          </a:stretch>
        </p:blipFill>
        <p:spPr bwMode="auto">
          <a:xfrm>
            <a:off x="976313" y="935038"/>
            <a:ext cx="4700587" cy="246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4" name="Imagen 2">
            <a:extLst>
              <a:ext uri="{FF2B5EF4-FFF2-40B4-BE49-F238E27FC236}">
                <a16:creationId xmlns:a16="http://schemas.microsoft.com/office/drawing/2014/main" id="{5180C764-9998-412A-82A9-24193E23B6D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99125" y="935038"/>
            <a:ext cx="5329238" cy="2460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5" name="Imagen 4">
            <a:extLst>
              <a:ext uri="{FF2B5EF4-FFF2-40B4-BE49-F238E27FC236}">
                <a16:creationId xmlns:a16="http://schemas.microsoft.com/office/drawing/2014/main" id="{671BA4C3-AA44-4C91-B030-1B38D5F584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5200" y="3395663"/>
            <a:ext cx="5351463" cy="2487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7896" name="Imagen 8">
            <a:extLst>
              <a:ext uri="{FF2B5EF4-FFF2-40B4-BE49-F238E27FC236}">
                <a16:creationId xmlns:a16="http://schemas.microsoft.com/office/drawing/2014/main" id="{B0916B3A-DE15-4C72-AA1C-4155F299102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16663" y="3395663"/>
            <a:ext cx="4711700" cy="2487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57CE32F1-3FA5-4E85-AA4F-0CDCE3656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ángulo 5">
            <a:extLst>
              <a:ext uri="{FF2B5EF4-FFF2-40B4-BE49-F238E27FC236}">
                <a16:creationId xmlns:a16="http://schemas.microsoft.com/office/drawing/2014/main" id="{069E2705-0AD4-4EC5-AB27-88AF0D6C7F24}"/>
              </a:ext>
            </a:extLst>
          </p:cNvPr>
          <p:cNvSpPr>
            <a:spLocks noChangeArrowheads="1"/>
          </p:cNvSpPr>
          <p:nvPr/>
        </p:nvSpPr>
        <p:spPr bwMode="auto">
          <a:xfrm>
            <a:off x="119063" y="25400"/>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ASPECTOS GENERALES</a:t>
            </a:r>
            <a:endParaRPr lang="es-EC" altLang="es-EC" sz="3200" i="1"/>
          </a:p>
        </p:txBody>
      </p:sp>
      <p:sp>
        <p:nvSpPr>
          <p:cNvPr id="7172" name="Rectángulo 6">
            <a:extLst>
              <a:ext uri="{FF2B5EF4-FFF2-40B4-BE49-F238E27FC236}">
                <a16:creationId xmlns:a16="http://schemas.microsoft.com/office/drawing/2014/main" id="{9F23A84E-2FBF-4AAB-B1D6-8C2CEB1E5816}"/>
              </a:ext>
            </a:extLst>
          </p:cNvPr>
          <p:cNvSpPr>
            <a:spLocks noChangeArrowheads="1"/>
          </p:cNvSpPr>
          <p:nvPr/>
        </p:nvSpPr>
        <p:spPr bwMode="auto">
          <a:xfrm>
            <a:off x="119063" y="549275"/>
            <a:ext cx="72993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Ubicación de la Microcuenca Urcuhuaycu</a:t>
            </a:r>
            <a:endParaRPr lang="es-EC" altLang="es-EC" sz="2800" b="1"/>
          </a:p>
        </p:txBody>
      </p:sp>
      <p:pic>
        <p:nvPicPr>
          <p:cNvPr id="7174" name="Imagen 2">
            <a:extLst>
              <a:ext uri="{FF2B5EF4-FFF2-40B4-BE49-F238E27FC236}">
                <a16:creationId xmlns:a16="http://schemas.microsoft.com/office/drawing/2014/main" id="{06AA3C8E-16E6-4D2A-A0B5-79BACDABA6A6}"/>
              </a:ext>
            </a:extLst>
          </p:cNvPr>
          <p:cNvPicPr>
            <a:picLocks noChangeAspect="1"/>
          </p:cNvPicPr>
          <p:nvPr/>
        </p:nvPicPr>
        <p:blipFill>
          <a:blip r:embed="rId3">
            <a:extLst>
              <a:ext uri="{28A0092B-C50C-407E-A947-70E740481C1C}">
                <a14:useLocalDpi xmlns:a14="http://schemas.microsoft.com/office/drawing/2010/main" val="0"/>
              </a:ext>
            </a:extLst>
          </a:blip>
          <a:srcRect l="2480" t="1479" r="2480" b="1479"/>
          <a:stretch>
            <a:fillRect/>
          </a:stretch>
        </p:blipFill>
        <p:spPr bwMode="auto">
          <a:xfrm>
            <a:off x="2927350" y="1068388"/>
            <a:ext cx="6840538" cy="47767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7175" name="CuadroTexto 13">
            <a:extLst>
              <a:ext uri="{FF2B5EF4-FFF2-40B4-BE49-F238E27FC236}">
                <a16:creationId xmlns:a16="http://schemas.microsoft.com/office/drawing/2014/main" id="{5EA2B174-E953-4242-B387-3AA501E0BC14}"/>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4</a:t>
            </a:r>
            <a:endParaRPr lang="es-EC" altLang="es-E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A3F450B-B635-4D34-A1E3-13AE77EFDE13}"/>
              </a:ext>
            </a:extLst>
          </p:cNvPr>
          <p:cNvSpPr>
            <a:spLocks noGrp="1"/>
          </p:cNvSpPr>
          <p:nvPr>
            <p:ph idx="1"/>
          </p:nvPr>
        </p:nvSpPr>
        <p:spPr>
          <a:xfrm>
            <a:off x="560388" y="2420938"/>
            <a:ext cx="11071225" cy="1593850"/>
          </a:xfrm>
        </p:spPr>
        <p:txBody>
          <a:bodyPr/>
          <a:lstStyle/>
          <a:p>
            <a:pPr marL="0" indent="0" algn="just">
              <a:buFontTx/>
              <a:buNone/>
              <a:defRPr/>
            </a:pPr>
            <a:r>
              <a:rPr lang="es-ES" sz="2600" dirty="0">
                <a:solidFill>
                  <a:srgbClr val="000000"/>
                </a:solidFill>
                <a:ea typeface="Calibri" panose="020F0502020204030204" pitchFamily="34" charset="0"/>
                <a:cs typeface="Times New Roman" panose="02020603050405020304" pitchFamily="18" charset="0"/>
              </a:rPr>
              <a:t>Determinar los parámetros de morfometría, hidrología e hidrometría de la cuenca Urcuhuaycu, ubicada en el volcán Ilaló, sector La Merced, cantón Quito, con el propósito de generar una propuesta global para rescatar la cuenca y un plan piloto de implementación.</a:t>
            </a:r>
          </a:p>
          <a:p>
            <a:pPr marL="342891" indent="-342891" algn="just">
              <a:defRPr/>
            </a:pPr>
            <a:endParaRPr lang="es-ES" sz="2600" dirty="0"/>
          </a:p>
        </p:txBody>
      </p:sp>
      <p:pic>
        <p:nvPicPr>
          <p:cNvPr id="8195" name="Picture 4">
            <a:extLst>
              <a:ext uri="{FF2B5EF4-FFF2-40B4-BE49-F238E27FC236}">
                <a16:creationId xmlns:a16="http://schemas.microsoft.com/office/drawing/2014/main" id="{5314CE31-DDEE-4584-9A65-FB4C4FEF6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Rectángulo 4">
            <a:extLst>
              <a:ext uri="{FF2B5EF4-FFF2-40B4-BE49-F238E27FC236}">
                <a16:creationId xmlns:a16="http://schemas.microsoft.com/office/drawing/2014/main" id="{689D27E4-E6EA-4DFD-BB92-159930A850D5}"/>
              </a:ext>
            </a:extLst>
          </p:cNvPr>
          <p:cNvSpPr>
            <a:spLocks noChangeArrowheads="1"/>
          </p:cNvSpPr>
          <p:nvPr/>
        </p:nvSpPr>
        <p:spPr bwMode="auto">
          <a:xfrm>
            <a:off x="119063" y="25400"/>
            <a:ext cx="2533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OBJETIVOS</a:t>
            </a:r>
            <a:endParaRPr lang="es-EC" altLang="es-EC" sz="3200" i="1"/>
          </a:p>
        </p:txBody>
      </p:sp>
      <p:sp>
        <p:nvSpPr>
          <p:cNvPr id="8197" name="Rectángulo 14">
            <a:extLst>
              <a:ext uri="{FF2B5EF4-FFF2-40B4-BE49-F238E27FC236}">
                <a16:creationId xmlns:a16="http://schemas.microsoft.com/office/drawing/2014/main" id="{127F3238-F067-41E2-A2F1-20604D0CCE34}"/>
              </a:ext>
            </a:extLst>
          </p:cNvPr>
          <p:cNvSpPr>
            <a:spLocks noChangeArrowheads="1"/>
          </p:cNvSpPr>
          <p:nvPr/>
        </p:nvSpPr>
        <p:spPr bwMode="auto">
          <a:xfrm>
            <a:off x="560388" y="1484313"/>
            <a:ext cx="3179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Objetivo General:</a:t>
            </a:r>
            <a:endParaRPr lang="es-EC" altLang="es-EC" sz="2800" b="1"/>
          </a:p>
        </p:txBody>
      </p:sp>
      <p:sp>
        <p:nvSpPr>
          <p:cNvPr id="8198" name="CuadroTexto 15">
            <a:extLst>
              <a:ext uri="{FF2B5EF4-FFF2-40B4-BE49-F238E27FC236}">
                <a16:creationId xmlns:a16="http://schemas.microsoft.com/office/drawing/2014/main" id="{185F859A-D707-46D1-87A3-36D8C830A1B1}"/>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5</a:t>
            </a:r>
            <a:endParaRPr lang="es-EC" altLang="es-E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id="{841C9F57-F8C4-4997-9543-A23917F44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ángulo 6">
            <a:extLst>
              <a:ext uri="{FF2B5EF4-FFF2-40B4-BE49-F238E27FC236}">
                <a16:creationId xmlns:a16="http://schemas.microsoft.com/office/drawing/2014/main" id="{A9B3BB2B-84C5-4FF9-B6C0-A191F6E82B4F}"/>
              </a:ext>
            </a:extLst>
          </p:cNvPr>
          <p:cNvSpPr>
            <a:spLocks noChangeArrowheads="1"/>
          </p:cNvSpPr>
          <p:nvPr/>
        </p:nvSpPr>
        <p:spPr bwMode="auto">
          <a:xfrm>
            <a:off x="119063" y="549275"/>
            <a:ext cx="40417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Objetivos Específicos:</a:t>
            </a:r>
            <a:endParaRPr lang="es-EC" altLang="es-EC" sz="2800"/>
          </a:p>
        </p:txBody>
      </p:sp>
      <p:graphicFrame>
        <p:nvGraphicFramePr>
          <p:cNvPr id="14" name="Diagrama 13">
            <a:extLst>
              <a:ext uri="{FF2B5EF4-FFF2-40B4-BE49-F238E27FC236}">
                <a16:creationId xmlns:a16="http://schemas.microsoft.com/office/drawing/2014/main" id="{288F9582-9B9B-44C1-8BBE-86B0AD5F9B18}"/>
              </a:ext>
            </a:extLst>
          </p:cNvPr>
          <p:cNvGraphicFramePr/>
          <p:nvPr/>
        </p:nvGraphicFramePr>
        <p:xfrm>
          <a:off x="119336" y="1133456"/>
          <a:ext cx="12272682" cy="47273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1" name="Rectángulo 8">
            <a:extLst>
              <a:ext uri="{FF2B5EF4-FFF2-40B4-BE49-F238E27FC236}">
                <a16:creationId xmlns:a16="http://schemas.microsoft.com/office/drawing/2014/main" id="{11A42A7E-E28F-48DE-B039-BEB01D5ED80F}"/>
              </a:ext>
            </a:extLst>
          </p:cNvPr>
          <p:cNvSpPr>
            <a:spLocks noChangeArrowheads="1"/>
          </p:cNvSpPr>
          <p:nvPr/>
        </p:nvSpPr>
        <p:spPr bwMode="auto">
          <a:xfrm>
            <a:off x="119063" y="25400"/>
            <a:ext cx="2533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OBJETIVOS</a:t>
            </a:r>
            <a:endParaRPr lang="es-EC" altLang="es-EC" sz="3200" i="1"/>
          </a:p>
        </p:txBody>
      </p:sp>
      <p:sp>
        <p:nvSpPr>
          <p:cNvPr id="9222" name="CuadroTexto 9">
            <a:extLst>
              <a:ext uri="{FF2B5EF4-FFF2-40B4-BE49-F238E27FC236}">
                <a16:creationId xmlns:a16="http://schemas.microsoft.com/office/drawing/2014/main" id="{672CE2BC-2385-47F4-80EB-A01C1489B22D}"/>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6</a:t>
            </a:r>
            <a:endParaRPr lang="es-EC" altLang="es-E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a:extLst>
              <a:ext uri="{FF2B5EF4-FFF2-40B4-BE49-F238E27FC236}">
                <a16:creationId xmlns:a16="http://schemas.microsoft.com/office/drawing/2014/main" id="{5F4AAFBB-15F8-4C1E-916A-3E0915F85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Rectángulo 6">
            <a:extLst>
              <a:ext uri="{FF2B5EF4-FFF2-40B4-BE49-F238E27FC236}">
                <a16:creationId xmlns:a16="http://schemas.microsoft.com/office/drawing/2014/main" id="{C12DF756-FB9E-4B96-B520-3AD89D1FE629}"/>
              </a:ext>
            </a:extLst>
          </p:cNvPr>
          <p:cNvSpPr>
            <a:spLocks noChangeArrowheads="1"/>
          </p:cNvSpPr>
          <p:nvPr/>
        </p:nvSpPr>
        <p:spPr bwMode="auto">
          <a:xfrm>
            <a:off x="146050" y="765175"/>
            <a:ext cx="41211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Generales:</a:t>
            </a:r>
            <a:endParaRPr lang="es-EC" altLang="es-EC" sz="2800"/>
          </a:p>
        </p:txBody>
      </p:sp>
      <p:sp>
        <p:nvSpPr>
          <p:cNvPr id="10244" name="Rectángulo 8">
            <a:extLst>
              <a:ext uri="{FF2B5EF4-FFF2-40B4-BE49-F238E27FC236}">
                <a16:creationId xmlns:a16="http://schemas.microsoft.com/office/drawing/2014/main" id="{80F6D186-1428-441E-9311-2D98D39F9A6D}"/>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0245" name="CuadroTexto 9">
            <a:extLst>
              <a:ext uri="{FF2B5EF4-FFF2-40B4-BE49-F238E27FC236}">
                <a16:creationId xmlns:a16="http://schemas.microsoft.com/office/drawing/2014/main" id="{02964307-D83A-4D2C-9D5A-513FC3FE40AB}"/>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7</a:t>
            </a:r>
            <a:endParaRPr lang="es-EC" altLang="es-ES"/>
          </a:p>
        </p:txBody>
      </p:sp>
      <p:pic>
        <p:nvPicPr>
          <p:cNvPr id="10246" name="Imagen 7">
            <a:extLst>
              <a:ext uri="{FF2B5EF4-FFF2-40B4-BE49-F238E27FC236}">
                <a16:creationId xmlns:a16="http://schemas.microsoft.com/office/drawing/2014/main" id="{A1DA8C10-8800-4BDA-83D7-98B44FE5E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1443038"/>
            <a:ext cx="5846762" cy="44180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2" name="Tabla 11">
            <a:extLst>
              <a:ext uri="{FF2B5EF4-FFF2-40B4-BE49-F238E27FC236}">
                <a16:creationId xmlns:a16="http://schemas.microsoft.com/office/drawing/2014/main" id="{3D596FC6-0CDF-4F2F-A985-0559AEE2F687}"/>
              </a:ext>
            </a:extLst>
          </p:cNvPr>
          <p:cNvGraphicFramePr>
            <a:graphicFrameLocks noGrp="1"/>
          </p:cNvGraphicFramePr>
          <p:nvPr/>
        </p:nvGraphicFramePr>
        <p:xfrm>
          <a:off x="6448425" y="2087563"/>
          <a:ext cx="5480050" cy="2771779"/>
        </p:xfrm>
        <a:graphic>
          <a:graphicData uri="http://schemas.openxmlformats.org/drawingml/2006/table">
            <a:tbl>
              <a:tblPr/>
              <a:tblGrid>
                <a:gridCol w="3121088">
                  <a:extLst>
                    <a:ext uri="{9D8B030D-6E8A-4147-A177-3AD203B41FA5}">
                      <a16:colId xmlns:a16="http://schemas.microsoft.com/office/drawing/2014/main" val="20000"/>
                    </a:ext>
                  </a:extLst>
                </a:gridCol>
                <a:gridCol w="1088751">
                  <a:extLst>
                    <a:ext uri="{9D8B030D-6E8A-4147-A177-3AD203B41FA5}">
                      <a16:colId xmlns:a16="http://schemas.microsoft.com/office/drawing/2014/main" val="20001"/>
                    </a:ext>
                  </a:extLst>
                </a:gridCol>
                <a:gridCol w="1270211">
                  <a:extLst>
                    <a:ext uri="{9D8B030D-6E8A-4147-A177-3AD203B41FA5}">
                      <a16:colId xmlns:a16="http://schemas.microsoft.com/office/drawing/2014/main" val="20002"/>
                    </a:ext>
                  </a:extLst>
                </a:gridCol>
              </a:tblGrid>
              <a:tr h="263979">
                <a:tc>
                  <a:txBody>
                    <a:bodyPr/>
                    <a:lstStyle/>
                    <a:p>
                      <a:pPr algn="ctr" fontAlgn="ctr"/>
                      <a:r>
                        <a:rPr lang="es-ES" sz="1400" b="1" i="0" u="none" strike="noStrike" dirty="0">
                          <a:solidFill>
                            <a:srgbClr val="000000"/>
                          </a:solidFill>
                          <a:effectLst/>
                          <a:latin typeface="Arial" panose="020B0604020202020204" pitchFamily="34" charset="0"/>
                        </a:rPr>
                        <a:t>Parámetro</a:t>
                      </a:r>
                    </a:p>
                  </a:txBody>
                  <a:tcPr marL="9525" marR="9525"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Valor</a:t>
                      </a:r>
                    </a:p>
                  </a:txBody>
                  <a:tcPr marL="9525" marR="9525"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Unidad</a:t>
                      </a:r>
                    </a:p>
                  </a:txBody>
                  <a:tcPr marL="9525" marR="9525" marT="9523"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50780">
                <a:tc>
                  <a:txBody>
                    <a:bodyPr/>
                    <a:lstStyle/>
                    <a:p>
                      <a:pPr algn="l" fontAlgn="ctr"/>
                      <a:r>
                        <a:rPr lang="es-ES" sz="1400" b="0" i="0" u="none" strike="noStrike" dirty="0">
                          <a:solidFill>
                            <a:srgbClr val="000000"/>
                          </a:solidFill>
                          <a:effectLst/>
                          <a:latin typeface="Arial" panose="020B0604020202020204" pitchFamily="34" charset="0"/>
                        </a:rPr>
                        <a:t>Área (A)</a:t>
                      </a:r>
                    </a:p>
                  </a:txBody>
                  <a:tcPr marL="9525" marR="9525" marT="952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2,497</a:t>
                      </a:r>
                    </a:p>
                  </a:txBody>
                  <a:tcPr marL="9525" marR="9525" marT="9523"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km2</a:t>
                      </a:r>
                    </a:p>
                  </a:txBody>
                  <a:tcPr marL="9525" marR="9525" marT="9523"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250780">
                <a:tc>
                  <a:txBody>
                    <a:bodyPr/>
                    <a:lstStyle/>
                    <a:p>
                      <a:pPr algn="l" fontAlgn="ctr"/>
                      <a:r>
                        <a:rPr lang="es-ES" sz="1400" b="0" i="0" u="none" strike="noStrike" dirty="0">
                          <a:solidFill>
                            <a:srgbClr val="000000"/>
                          </a:solidFill>
                          <a:effectLst/>
                          <a:latin typeface="Arial" panose="020B0604020202020204" pitchFamily="34" charset="0"/>
                        </a:rPr>
                        <a:t>Perímetro (P)</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8,760</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a:t>
                      </a:r>
                    </a:p>
                  </a:txBody>
                  <a:tcPr marL="9525" marR="9525" marT="9523" marB="0" anchor="ctr">
                    <a:lnL>
                      <a:noFill/>
                    </a:lnL>
                    <a:lnR>
                      <a:noFill/>
                    </a:lnR>
                    <a:lnT>
                      <a:noFill/>
                    </a:lnT>
                    <a:lnB>
                      <a:noFill/>
                    </a:lnB>
                  </a:tcPr>
                </a:tc>
                <a:extLst>
                  <a:ext uri="{0D108BD9-81ED-4DB2-BD59-A6C34878D82A}">
                    <a16:rowId xmlns:a16="http://schemas.microsoft.com/office/drawing/2014/main" val="10002"/>
                  </a:ext>
                </a:extLst>
              </a:tr>
              <a:tr h="250780">
                <a:tc>
                  <a:txBody>
                    <a:bodyPr/>
                    <a:lstStyle/>
                    <a:p>
                      <a:pPr algn="l" fontAlgn="ctr"/>
                      <a:r>
                        <a:rPr lang="es-ES" sz="1400" b="0" i="0" u="none" strike="noStrike" dirty="0">
                          <a:solidFill>
                            <a:srgbClr val="000000"/>
                          </a:solidFill>
                          <a:effectLst/>
                          <a:latin typeface="Arial" panose="020B0604020202020204" pitchFamily="34" charset="0"/>
                        </a:rPr>
                        <a:t>Longitud del cauce principal (Lcp)</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4,085</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a:t>
                      </a:r>
                    </a:p>
                  </a:txBody>
                  <a:tcPr marL="9525" marR="9525" marT="9523" marB="0" anchor="ctr">
                    <a:lnL>
                      <a:noFill/>
                    </a:lnL>
                    <a:lnR>
                      <a:noFill/>
                    </a:lnR>
                    <a:lnT>
                      <a:noFill/>
                    </a:lnT>
                    <a:lnB>
                      <a:noFill/>
                    </a:lnB>
                  </a:tcPr>
                </a:tc>
                <a:extLst>
                  <a:ext uri="{0D108BD9-81ED-4DB2-BD59-A6C34878D82A}">
                    <a16:rowId xmlns:a16="http://schemas.microsoft.com/office/drawing/2014/main" val="10003"/>
                  </a:ext>
                </a:extLst>
              </a:tr>
              <a:tr h="250780">
                <a:tc>
                  <a:txBody>
                    <a:bodyPr/>
                    <a:lstStyle/>
                    <a:p>
                      <a:pPr algn="l" fontAlgn="ctr"/>
                      <a:r>
                        <a:rPr lang="es-ES" sz="1400" b="0" i="0" u="none" strike="noStrike" dirty="0">
                          <a:solidFill>
                            <a:srgbClr val="000000"/>
                          </a:solidFill>
                          <a:effectLst/>
                          <a:latin typeface="Arial" panose="020B0604020202020204" pitchFamily="34" charset="0"/>
                        </a:rPr>
                        <a:t>Longitud axial de la cuenca (Lc)</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2,970</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a:t>
                      </a:r>
                    </a:p>
                  </a:txBody>
                  <a:tcPr marL="9525" marR="9525" marT="9523" marB="0" anchor="ctr">
                    <a:lnL>
                      <a:noFill/>
                    </a:lnL>
                    <a:lnR>
                      <a:noFill/>
                    </a:lnR>
                    <a:lnT>
                      <a:noFill/>
                    </a:lnT>
                    <a:lnB>
                      <a:noFill/>
                    </a:lnB>
                  </a:tcPr>
                </a:tc>
                <a:extLst>
                  <a:ext uri="{0D108BD9-81ED-4DB2-BD59-A6C34878D82A}">
                    <a16:rowId xmlns:a16="http://schemas.microsoft.com/office/drawing/2014/main" val="10004"/>
                  </a:ext>
                </a:extLst>
              </a:tr>
              <a:tr h="250780">
                <a:tc>
                  <a:txBody>
                    <a:bodyPr/>
                    <a:lstStyle/>
                    <a:p>
                      <a:pPr algn="l" fontAlgn="ctr"/>
                      <a:r>
                        <a:rPr lang="es-ES" sz="1400" b="0" i="0" u="none" strike="noStrike" dirty="0">
                          <a:solidFill>
                            <a:srgbClr val="000000"/>
                          </a:solidFill>
                          <a:effectLst/>
                          <a:latin typeface="Arial" panose="020B0604020202020204" pitchFamily="34" charset="0"/>
                        </a:rPr>
                        <a:t>Ancho de la cuenca (Ac)</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0,841</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km</a:t>
                      </a:r>
                    </a:p>
                  </a:txBody>
                  <a:tcPr marL="9525" marR="9525" marT="9523" marB="0" anchor="ctr">
                    <a:lnL>
                      <a:noFill/>
                    </a:lnL>
                    <a:lnR>
                      <a:noFill/>
                    </a:lnR>
                    <a:lnT>
                      <a:noFill/>
                    </a:lnT>
                    <a:lnB>
                      <a:noFill/>
                    </a:lnB>
                  </a:tcPr>
                </a:tc>
                <a:extLst>
                  <a:ext uri="{0D108BD9-81ED-4DB2-BD59-A6C34878D82A}">
                    <a16:rowId xmlns:a16="http://schemas.microsoft.com/office/drawing/2014/main" val="10005"/>
                  </a:ext>
                </a:extLst>
              </a:tr>
              <a:tr h="250780">
                <a:tc>
                  <a:txBody>
                    <a:bodyPr/>
                    <a:lstStyle/>
                    <a:p>
                      <a:pPr algn="l" fontAlgn="ctr"/>
                      <a:r>
                        <a:rPr lang="es-ES" sz="1400" b="0" i="0" u="none" strike="noStrike" dirty="0">
                          <a:solidFill>
                            <a:srgbClr val="000000"/>
                          </a:solidFill>
                          <a:effectLst/>
                          <a:latin typeface="Arial" panose="020B0604020202020204" pitchFamily="34" charset="0"/>
                        </a:rPr>
                        <a:t>Desnivel altitudinal (Da)</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664,389</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msnm</a:t>
                      </a:r>
                    </a:p>
                  </a:txBody>
                  <a:tcPr marL="9525" marR="9525" marT="9523" marB="0" anchor="ctr">
                    <a:lnL>
                      <a:noFill/>
                    </a:lnL>
                    <a:lnR>
                      <a:noFill/>
                    </a:lnR>
                    <a:lnT>
                      <a:noFill/>
                    </a:lnT>
                    <a:lnB>
                      <a:noFill/>
                    </a:lnB>
                  </a:tcPr>
                </a:tc>
                <a:extLst>
                  <a:ext uri="{0D108BD9-81ED-4DB2-BD59-A6C34878D82A}">
                    <a16:rowId xmlns:a16="http://schemas.microsoft.com/office/drawing/2014/main" val="10006"/>
                  </a:ext>
                </a:extLst>
              </a:tr>
              <a:tr h="250780">
                <a:tc>
                  <a:txBody>
                    <a:bodyPr/>
                    <a:lstStyle/>
                    <a:p>
                      <a:pPr algn="l" fontAlgn="ctr"/>
                      <a:r>
                        <a:rPr lang="es-ES" sz="1400" b="0" i="0" u="none" strike="noStrike" dirty="0">
                          <a:solidFill>
                            <a:srgbClr val="000000"/>
                          </a:solidFill>
                          <a:effectLst/>
                          <a:latin typeface="Arial" panose="020B0604020202020204" pitchFamily="34" charset="0"/>
                        </a:rPr>
                        <a:t>Cota máxima (Cmáx)</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3186,867</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msnm</a:t>
                      </a:r>
                    </a:p>
                  </a:txBody>
                  <a:tcPr marL="9525" marR="9525" marT="9523" marB="0" anchor="ctr">
                    <a:lnL>
                      <a:noFill/>
                    </a:lnL>
                    <a:lnR>
                      <a:noFill/>
                    </a:lnR>
                    <a:lnT>
                      <a:noFill/>
                    </a:lnT>
                    <a:lnB>
                      <a:noFill/>
                    </a:lnB>
                  </a:tcPr>
                </a:tc>
                <a:extLst>
                  <a:ext uri="{0D108BD9-81ED-4DB2-BD59-A6C34878D82A}">
                    <a16:rowId xmlns:a16="http://schemas.microsoft.com/office/drawing/2014/main" val="10007"/>
                  </a:ext>
                </a:extLst>
              </a:tr>
              <a:tr h="250780">
                <a:tc>
                  <a:txBody>
                    <a:bodyPr/>
                    <a:lstStyle/>
                    <a:p>
                      <a:pPr algn="l" fontAlgn="ctr"/>
                      <a:r>
                        <a:rPr lang="es-ES" sz="1400" b="0" i="0" u="none" strike="noStrike" dirty="0">
                          <a:solidFill>
                            <a:srgbClr val="000000"/>
                          </a:solidFill>
                          <a:effectLst/>
                          <a:latin typeface="Arial" panose="020B0604020202020204" pitchFamily="34" charset="0"/>
                        </a:rPr>
                        <a:t>Cota mínima (Cmín)</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2522,478</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msnm</a:t>
                      </a:r>
                    </a:p>
                  </a:txBody>
                  <a:tcPr marL="9525" marR="9525" marT="9523" marB="0" anchor="ctr">
                    <a:lnL>
                      <a:noFill/>
                    </a:lnL>
                    <a:lnR>
                      <a:noFill/>
                    </a:lnR>
                    <a:lnT>
                      <a:noFill/>
                    </a:lnT>
                    <a:lnB>
                      <a:noFill/>
                    </a:lnB>
                  </a:tcPr>
                </a:tc>
                <a:extLst>
                  <a:ext uri="{0D108BD9-81ED-4DB2-BD59-A6C34878D82A}">
                    <a16:rowId xmlns:a16="http://schemas.microsoft.com/office/drawing/2014/main" val="10008"/>
                  </a:ext>
                </a:extLst>
              </a:tr>
              <a:tr h="250780">
                <a:tc>
                  <a:txBody>
                    <a:bodyPr/>
                    <a:lstStyle/>
                    <a:p>
                      <a:pPr algn="l" fontAlgn="ctr"/>
                      <a:r>
                        <a:rPr lang="es-ES" sz="1400" b="0" i="0" u="none" strike="noStrike" dirty="0">
                          <a:solidFill>
                            <a:srgbClr val="000000"/>
                          </a:solidFill>
                          <a:effectLst/>
                          <a:latin typeface="Arial" panose="020B0604020202020204" pitchFamily="34" charset="0"/>
                        </a:rPr>
                        <a:t>Altura media de la cuenca (Amc)</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2854,225</a:t>
                      </a:r>
                    </a:p>
                  </a:txBody>
                  <a:tcPr marL="9525" marR="9525" marT="9523"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msnm</a:t>
                      </a:r>
                    </a:p>
                  </a:txBody>
                  <a:tcPr marL="9525" marR="9525" marT="9523" marB="0" anchor="ctr">
                    <a:lnL>
                      <a:noFill/>
                    </a:lnL>
                    <a:lnR>
                      <a:noFill/>
                    </a:lnR>
                    <a:lnT>
                      <a:noFill/>
                    </a:lnT>
                    <a:lnB>
                      <a:noFill/>
                    </a:lnB>
                  </a:tcPr>
                </a:tc>
                <a:extLst>
                  <a:ext uri="{0D108BD9-81ED-4DB2-BD59-A6C34878D82A}">
                    <a16:rowId xmlns:a16="http://schemas.microsoft.com/office/drawing/2014/main" val="10009"/>
                  </a:ext>
                </a:extLst>
              </a:tr>
              <a:tr h="250780">
                <a:tc>
                  <a:txBody>
                    <a:bodyPr/>
                    <a:lstStyle/>
                    <a:p>
                      <a:pPr algn="l" fontAlgn="ctr"/>
                      <a:r>
                        <a:rPr lang="es-ES" sz="1400" b="0" i="0" u="none" strike="noStrike" dirty="0">
                          <a:solidFill>
                            <a:srgbClr val="000000"/>
                          </a:solidFill>
                          <a:effectLst/>
                          <a:latin typeface="Arial" panose="020B0604020202020204" pitchFamily="34" charset="0"/>
                        </a:rPr>
                        <a:t>Altura mas frecuente (Amf)</a:t>
                      </a:r>
                    </a:p>
                  </a:txBody>
                  <a:tcPr marL="9525" marR="9525" marT="9523"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2588,917</a:t>
                      </a:r>
                    </a:p>
                  </a:txBody>
                  <a:tcPr marL="9525" marR="9525" marT="9523"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msnm</a:t>
                      </a:r>
                    </a:p>
                  </a:txBody>
                  <a:tcPr marL="9525" marR="9525" marT="9523"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pic>
        <p:nvPicPr>
          <p:cNvPr id="10285" name="Imagen 2">
            <a:extLst>
              <a:ext uri="{FF2B5EF4-FFF2-40B4-BE49-F238E27FC236}">
                <a16:creationId xmlns:a16="http://schemas.microsoft.com/office/drawing/2014/main" id="{231D8F31-2314-4B43-AE46-47268CEA0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b="-7922"/>
          <a:stretch>
            <a:fillRect/>
          </a:stretch>
        </p:blipFill>
        <p:spPr bwMode="auto">
          <a:xfrm>
            <a:off x="917575" y="3392488"/>
            <a:ext cx="136207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a:extLst>
              <a:ext uri="{FF2B5EF4-FFF2-40B4-BE49-F238E27FC236}">
                <a16:creationId xmlns:a16="http://schemas.microsoft.com/office/drawing/2014/main" id="{ADDF7495-9A49-4FA6-8CE4-D35739820D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7" name="Rectángulo 6">
            <a:extLst>
              <a:ext uri="{FF2B5EF4-FFF2-40B4-BE49-F238E27FC236}">
                <a16:creationId xmlns:a16="http://schemas.microsoft.com/office/drawing/2014/main" id="{3970FC43-EC8A-41E4-BE6A-20303A9C6AE0}"/>
              </a:ext>
            </a:extLst>
          </p:cNvPr>
          <p:cNvSpPr>
            <a:spLocks noChangeArrowheads="1"/>
          </p:cNvSpPr>
          <p:nvPr/>
        </p:nvSpPr>
        <p:spPr bwMode="auto">
          <a:xfrm>
            <a:off x="146050" y="765175"/>
            <a:ext cx="4098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de Forma:</a:t>
            </a:r>
            <a:endParaRPr lang="es-EC" altLang="es-EC" sz="2800"/>
          </a:p>
        </p:txBody>
      </p:sp>
      <p:sp>
        <p:nvSpPr>
          <p:cNvPr id="11268" name="Rectángulo 8">
            <a:extLst>
              <a:ext uri="{FF2B5EF4-FFF2-40B4-BE49-F238E27FC236}">
                <a16:creationId xmlns:a16="http://schemas.microsoft.com/office/drawing/2014/main" id="{CC8E2483-EDEE-451E-9CF4-33083B3A09FB}"/>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1269" name="CuadroTexto 9">
            <a:extLst>
              <a:ext uri="{FF2B5EF4-FFF2-40B4-BE49-F238E27FC236}">
                <a16:creationId xmlns:a16="http://schemas.microsoft.com/office/drawing/2014/main" id="{8C07B4F9-0FAB-4232-A3B4-F639AE8F256F}"/>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8</a:t>
            </a:r>
            <a:endParaRPr lang="es-EC" altLang="es-ES"/>
          </a:p>
        </p:txBody>
      </p:sp>
      <p:graphicFrame>
        <p:nvGraphicFramePr>
          <p:cNvPr id="5" name="Tabla 4">
            <a:extLst>
              <a:ext uri="{FF2B5EF4-FFF2-40B4-BE49-F238E27FC236}">
                <a16:creationId xmlns:a16="http://schemas.microsoft.com/office/drawing/2014/main" id="{17CBA157-580E-4721-B608-66FE7E0B055C}"/>
              </a:ext>
            </a:extLst>
          </p:cNvPr>
          <p:cNvGraphicFramePr>
            <a:graphicFrameLocks noGrp="1"/>
          </p:cNvGraphicFramePr>
          <p:nvPr/>
        </p:nvGraphicFramePr>
        <p:xfrm>
          <a:off x="6096000" y="2724150"/>
          <a:ext cx="5992814" cy="1727200"/>
        </p:xfrm>
        <a:graphic>
          <a:graphicData uri="http://schemas.openxmlformats.org/drawingml/2006/table">
            <a:tbl>
              <a:tblPr/>
              <a:tblGrid>
                <a:gridCol w="2592010">
                  <a:extLst>
                    <a:ext uri="{9D8B030D-6E8A-4147-A177-3AD203B41FA5}">
                      <a16:colId xmlns:a16="http://schemas.microsoft.com/office/drawing/2014/main" val="20000"/>
                    </a:ext>
                  </a:extLst>
                </a:gridCol>
                <a:gridCol w="720003">
                  <a:extLst>
                    <a:ext uri="{9D8B030D-6E8A-4147-A177-3AD203B41FA5}">
                      <a16:colId xmlns:a16="http://schemas.microsoft.com/office/drawing/2014/main" val="20001"/>
                    </a:ext>
                  </a:extLst>
                </a:gridCol>
                <a:gridCol w="1224005">
                  <a:extLst>
                    <a:ext uri="{9D8B030D-6E8A-4147-A177-3AD203B41FA5}">
                      <a16:colId xmlns:a16="http://schemas.microsoft.com/office/drawing/2014/main" val="20002"/>
                    </a:ext>
                  </a:extLst>
                </a:gridCol>
                <a:gridCol w="1456796">
                  <a:extLst>
                    <a:ext uri="{9D8B030D-6E8A-4147-A177-3AD203B41FA5}">
                      <a16:colId xmlns:a16="http://schemas.microsoft.com/office/drawing/2014/main" val="20003"/>
                    </a:ext>
                  </a:extLst>
                </a:gridCol>
              </a:tblGrid>
              <a:tr h="337603">
                <a:tc>
                  <a:txBody>
                    <a:bodyPr/>
                    <a:lstStyle/>
                    <a:p>
                      <a:pPr algn="ctr" fontAlgn="ctr"/>
                      <a:r>
                        <a:rPr lang="es-ES" sz="1400" b="1" i="0" u="none" strike="noStrike" dirty="0">
                          <a:solidFill>
                            <a:srgbClr val="000000"/>
                          </a:solidFill>
                          <a:effectLst/>
                          <a:latin typeface="Arial" panose="020B0604020202020204" pitchFamily="34" charset="0"/>
                        </a:rPr>
                        <a:t>Parámetro</a:t>
                      </a:r>
                    </a:p>
                  </a:txBody>
                  <a:tcPr marL="9524" marR="9524" marT="95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Valor</a:t>
                      </a:r>
                    </a:p>
                  </a:txBody>
                  <a:tcPr marL="9524" marR="9524" marT="95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Unidad</a:t>
                      </a:r>
                    </a:p>
                  </a:txBody>
                  <a:tcPr marL="9524" marR="9524" marT="95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Arial" panose="020B0604020202020204" pitchFamily="34" charset="0"/>
                        </a:rPr>
                        <a:t>Clasificación</a:t>
                      </a:r>
                    </a:p>
                  </a:txBody>
                  <a:tcPr marL="9524" marR="9524" marT="95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3199">
                <a:tc>
                  <a:txBody>
                    <a:bodyPr/>
                    <a:lstStyle/>
                    <a:p>
                      <a:pPr algn="l" fontAlgn="ctr"/>
                      <a:r>
                        <a:rPr lang="es-ES" sz="1400" b="0" i="0" u="none" strike="noStrike" dirty="0">
                          <a:solidFill>
                            <a:srgbClr val="000000"/>
                          </a:solidFill>
                          <a:effectLst/>
                          <a:latin typeface="Arial" panose="020B0604020202020204" pitchFamily="34" charset="0"/>
                        </a:rPr>
                        <a:t>Factor de forma (Rf)</a:t>
                      </a:r>
                    </a:p>
                  </a:txBody>
                  <a:tcPr marL="9524" marR="9524" marT="952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0,283</a:t>
                      </a:r>
                    </a:p>
                  </a:txBody>
                  <a:tcPr marL="9524" marR="9524" marT="952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4" marR="9524" marT="952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Alargada</a:t>
                      </a:r>
                    </a:p>
                  </a:txBody>
                  <a:tcPr marL="9524" marR="9524" marT="952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463199">
                <a:tc>
                  <a:txBody>
                    <a:bodyPr/>
                    <a:lstStyle/>
                    <a:p>
                      <a:pPr algn="l" fontAlgn="ctr"/>
                      <a:r>
                        <a:rPr lang="es-ES" sz="1400" b="0" i="0" u="none" strike="noStrike" dirty="0">
                          <a:solidFill>
                            <a:srgbClr val="000000"/>
                          </a:solidFill>
                          <a:effectLst/>
                          <a:latin typeface="Arial" panose="020B0604020202020204" pitchFamily="34" charset="0"/>
                        </a:rPr>
                        <a:t>Coeficiente de compacidad (kc)</a:t>
                      </a:r>
                    </a:p>
                  </a:txBody>
                  <a:tcPr marL="9524" marR="9524" marT="9520"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1,552</a:t>
                      </a:r>
                    </a:p>
                  </a:txBody>
                  <a:tcPr marL="9524" marR="9524" marT="9520"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4" marR="9524" marT="9520" marB="0" anchor="ctr">
                    <a:lnL>
                      <a:noFill/>
                    </a:lnL>
                    <a:lnR>
                      <a:noFill/>
                    </a:lnR>
                    <a:lnT>
                      <a:noFill/>
                    </a:lnT>
                    <a:lnB>
                      <a:noFill/>
                    </a:lnB>
                  </a:tcPr>
                </a:tc>
                <a:tc>
                  <a:txBody>
                    <a:bodyPr/>
                    <a:lstStyle/>
                    <a:p>
                      <a:pPr algn="ctr" fontAlgn="ctr"/>
                      <a:r>
                        <a:rPr lang="es-ES" sz="1400" b="0" i="0" u="none" strike="noStrike" dirty="0">
                          <a:solidFill>
                            <a:srgbClr val="000000"/>
                          </a:solidFill>
                          <a:effectLst/>
                          <a:latin typeface="Arial" panose="020B0604020202020204" pitchFamily="34" charset="0"/>
                        </a:rPr>
                        <a:t>Alargada</a:t>
                      </a:r>
                    </a:p>
                  </a:txBody>
                  <a:tcPr marL="9524" marR="9524" marT="9520" marB="0" anchor="ctr">
                    <a:lnL>
                      <a:noFill/>
                    </a:lnL>
                    <a:lnR>
                      <a:noFill/>
                    </a:lnR>
                    <a:lnT>
                      <a:noFill/>
                    </a:lnT>
                    <a:lnB>
                      <a:noFill/>
                    </a:lnB>
                  </a:tcPr>
                </a:tc>
                <a:extLst>
                  <a:ext uri="{0D108BD9-81ED-4DB2-BD59-A6C34878D82A}">
                    <a16:rowId xmlns:a16="http://schemas.microsoft.com/office/drawing/2014/main" val="10002"/>
                  </a:ext>
                </a:extLst>
              </a:tr>
              <a:tr h="463199">
                <a:tc>
                  <a:txBody>
                    <a:bodyPr/>
                    <a:lstStyle/>
                    <a:p>
                      <a:pPr algn="l" fontAlgn="ctr"/>
                      <a:r>
                        <a:rPr lang="es-ES" sz="1400" b="0" i="0" u="none" strike="noStrike" dirty="0">
                          <a:solidFill>
                            <a:srgbClr val="000000"/>
                          </a:solidFill>
                          <a:effectLst/>
                          <a:latin typeface="Arial" panose="020B0604020202020204" pitchFamily="34" charset="0"/>
                        </a:rPr>
                        <a:t>Coeficiente de circularidad (Cc)</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0,409</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adimensional</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S" sz="1400" b="0" i="0" u="none" strike="noStrike" dirty="0">
                          <a:solidFill>
                            <a:srgbClr val="000000"/>
                          </a:solidFill>
                          <a:effectLst/>
                          <a:latin typeface="Arial" panose="020B0604020202020204" pitchFamily="34" charset="0"/>
                        </a:rPr>
                        <a:t>Alargada</a:t>
                      </a:r>
                    </a:p>
                  </a:txBody>
                  <a:tcPr marL="9524" marR="9524" marT="952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1291" name="Imagen 14">
            <a:extLst>
              <a:ext uri="{FF2B5EF4-FFF2-40B4-BE49-F238E27FC236}">
                <a16:creationId xmlns:a16="http://schemas.microsoft.com/office/drawing/2014/main" id="{A20C5A12-7F64-4A45-A94D-629EC1F9C6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 y="1435100"/>
            <a:ext cx="5692775" cy="42164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a:extLst>
              <a:ext uri="{FF2B5EF4-FFF2-40B4-BE49-F238E27FC236}">
                <a16:creationId xmlns:a16="http://schemas.microsoft.com/office/drawing/2014/main" id="{3AE0D0D3-9BCC-4938-9D51-2E2885630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725" y="5861050"/>
            <a:ext cx="295275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ángulo 6">
            <a:extLst>
              <a:ext uri="{FF2B5EF4-FFF2-40B4-BE49-F238E27FC236}">
                <a16:creationId xmlns:a16="http://schemas.microsoft.com/office/drawing/2014/main" id="{16AE940C-10A6-414B-B552-D555E1EF187C}"/>
              </a:ext>
            </a:extLst>
          </p:cNvPr>
          <p:cNvSpPr>
            <a:spLocks noChangeArrowheads="1"/>
          </p:cNvSpPr>
          <p:nvPr/>
        </p:nvSpPr>
        <p:spPr bwMode="auto">
          <a:xfrm>
            <a:off x="146050" y="692150"/>
            <a:ext cx="4162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2800" b="1"/>
              <a:t>Parámetros de Relieve:</a:t>
            </a:r>
            <a:endParaRPr lang="es-EC" altLang="es-EC" sz="2800"/>
          </a:p>
        </p:txBody>
      </p:sp>
      <p:sp>
        <p:nvSpPr>
          <p:cNvPr id="12292" name="Rectángulo 8">
            <a:extLst>
              <a:ext uri="{FF2B5EF4-FFF2-40B4-BE49-F238E27FC236}">
                <a16:creationId xmlns:a16="http://schemas.microsoft.com/office/drawing/2014/main" id="{27310001-64D0-4C70-8D75-3A6D4B6C3CCE}"/>
              </a:ext>
            </a:extLst>
          </p:cNvPr>
          <p:cNvSpPr>
            <a:spLocks noChangeArrowheads="1"/>
          </p:cNvSpPr>
          <p:nvPr/>
        </p:nvSpPr>
        <p:spPr bwMode="auto">
          <a:xfrm>
            <a:off x="119063" y="25400"/>
            <a:ext cx="6878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MX" altLang="es-EC" sz="3200" b="1" i="1"/>
              <a:t>PARÁMETROS MORFOMÉTRICOS</a:t>
            </a:r>
            <a:endParaRPr lang="es-EC" altLang="es-EC" sz="3200" i="1"/>
          </a:p>
        </p:txBody>
      </p:sp>
      <p:sp>
        <p:nvSpPr>
          <p:cNvPr id="12293" name="CuadroTexto 9">
            <a:extLst>
              <a:ext uri="{FF2B5EF4-FFF2-40B4-BE49-F238E27FC236}">
                <a16:creationId xmlns:a16="http://schemas.microsoft.com/office/drawing/2014/main" id="{F0F79016-C4F0-45AE-AAE0-5F5CE30B458A}"/>
              </a:ext>
            </a:extLst>
          </p:cNvPr>
          <p:cNvSpPr txBox="1">
            <a:spLocks noChangeArrowheads="1"/>
          </p:cNvSpPr>
          <p:nvPr/>
        </p:nvSpPr>
        <p:spPr bwMode="auto">
          <a:xfrm>
            <a:off x="161925" y="63817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MX" altLang="es-ES"/>
              <a:t>9</a:t>
            </a:r>
            <a:endParaRPr lang="es-EC" altLang="es-ES"/>
          </a:p>
        </p:txBody>
      </p:sp>
      <p:graphicFrame>
        <p:nvGraphicFramePr>
          <p:cNvPr id="5" name="Tabla 4">
            <a:extLst>
              <a:ext uri="{FF2B5EF4-FFF2-40B4-BE49-F238E27FC236}">
                <a16:creationId xmlns:a16="http://schemas.microsoft.com/office/drawing/2014/main" id="{E8124467-8F83-4994-9D58-883EDA947AE6}"/>
              </a:ext>
            </a:extLst>
          </p:cNvPr>
          <p:cNvGraphicFramePr>
            <a:graphicFrameLocks noGrp="1"/>
          </p:cNvGraphicFramePr>
          <p:nvPr/>
        </p:nvGraphicFramePr>
        <p:xfrm>
          <a:off x="6743700" y="2492375"/>
          <a:ext cx="5329238" cy="2160588"/>
        </p:xfrm>
        <a:graphic>
          <a:graphicData uri="http://schemas.openxmlformats.org/drawingml/2006/table">
            <a:tbl>
              <a:tblPr/>
              <a:tblGrid>
                <a:gridCol w="2072481">
                  <a:extLst>
                    <a:ext uri="{9D8B030D-6E8A-4147-A177-3AD203B41FA5}">
                      <a16:colId xmlns:a16="http://schemas.microsoft.com/office/drawing/2014/main" val="20000"/>
                    </a:ext>
                  </a:extLst>
                </a:gridCol>
                <a:gridCol w="962224">
                  <a:extLst>
                    <a:ext uri="{9D8B030D-6E8A-4147-A177-3AD203B41FA5}">
                      <a16:colId xmlns:a16="http://schemas.microsoft.com/office/drawing/2014/main" val="20001"/>
                    </a:ext>
                  </a:extLst>
                </a:gridCol>
                <a:gridCol w="740172">
                  <a:extLst>
                    <a:ext uri="{9D8B030D-6E8A-4147-A177-3AD203B41FA5}">
                      <a16:colId xmlns:a16="http://schemas.microsoft.com/office/drawing/2014/main" val="20002"/>
                    </a:ext>
                  </a:extLst>
                </a:gridCol>
                <a:gridCol w="1554361">
                  <a:extLst>
                    <a:ext uri="{9D8B030D-6E8A-4147-A177-3AD203B41FA5}">
                      <a16:colId xmlns:a16="http://schemas.microsoft.com/office/drawing/2014/main" val="20003"/>
                    </a:ext>
                  </a:extLst>
                </a:gridCol>
              </a:tblGrid>
              <a:tr h="243535">
                <a:tc>
                  <a:txBody>
                    <a:bodyPr/>
                    <a:lstStyle/>
                    <a:p>
                      <a:pPr algn="ctr" fontAlgn="ctr"/>
                      <a:r>
                        <a:rPr lang="es-EC" sz="1400" b="1" i="0" u="none" strike="noStrike" dirty="0">
                          <a:solidFill>
                            <a:srgbClr val="000000"/>
                          </a:solidFill>
                          <a:effectLst/>
                          <a:latin typeface="Arial" panose="020B0604020202020204" pitchFamily="34" charset="0"/>
                        </a:rPr>
                        <a:t>Parámetro</a:t>
                      </a:r>
                    </a:p>
                  </a:txBody>
                  <a:tcPr marL="9526" marR="9526" marT="9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400" b="1" i="0" u="none" strike="noStrike" dirty="0">
                          <a:solidFill>
                            <a:srgbClr val="000000"/>
                          </a:solidFill>
                          <a:effectLst/>
                          <a:latin typeface="Arial" panose="020B0604020202020204" pitchFamily="34" charset="0"/>
                        </a:rPr>
                        <a:t>Valor</a:t>
                      </a:r>
                    </a:p>
                  </a:txBody>
                  <a:tcPr marL="9526" marR="9526" marT="9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400" b="1" i="0" u="none" strike="noStrike" dirty="0">
                          <a:solidFill>
                            <a:srgbClr val="000000"/>
                          </a:solidFill>
                          <a:effectLst/>
                          <a:latin typeface="Arial" panose="020B0604020202020204" pitchFamily="34" charset="0"/>
                        </a:rPr>
                        <a:t>Unidad</a:t>
                      </a:r>
                    </a:p>
                  </a:txBody>
                  <a:tcPr marL="9526" marR="9526" marT="9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C" sz="1400" b="1" i="0" u="none" strike="noStrike" dirty="0">
                          <a:solidFill>
                            <a:srgbClr val="000000"/>
                          </a:solidFill>
                          <a:effectLst/>
                          <a:latin typeface="Arial" panose="020B0604020202020204" pitchFamily="34" charset="0"/>
                        </a:rPr>
                        <a:t>Clasificación</a:t>
                      </a:r>
                    </a:p>
                  </a:txBody>
                  <a:tcPr marL="9526" marR="9526" marT="9527"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3535">
                <a:tc>
                  <a:txBody>
                    <a:bodyPr/>
                    <a:lstStyle/>
                    <a:p>
                      <a:pPr algn="l" fontAlgn="ctr"/>
                      <a:r>
                        <a:rPr lang="es-EC" sz="1400" b="0" i="0" u="none" strike="noStrike" dirty="0">
                          <a:solidFill>
                            <a:srgbClr val="000000"/>
                          </a:solidFill>
                          <a:effectLst/>
                          <a:latin typeface="Arial" panose="020B0604020202020204" pitchFamily="34" charset="0"/>
                        </a:rPr>
                        <a:t>Altitud mayor del cauce </a:t>
                      </a:r>
                    </a:p>
                  </a:txBody>
                  <a:tcPr marL="9526" marR="9526"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3147,763</a:t>
                      </a:r>
                    </a:p>
                  </a:txBody>
                  <a:tcPr marL="9526" marR="9526"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msnm</a:t>
                      </a:r>
                    </a:p>
                  </a:txBody>
                  <a:tcPr marL="9526" marR="9526" marT="9527"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a:t>
                      </a:r>
                    </a:p>
                  </a:txBody>
                  <a:tcPr marL="9526" marR="9526" marT="9527"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243535">
                <a:tc>
                  <a:txBody>
                    <a:bodyPr/>
                    <a:lstStyle/>
                    <a:p>
                      <a:pPr algn="l" fontAlgn="ctr"/>
                      <a:r>
                        <a:rPr lang="es-EC" sz="1400" b="0" i="0" u="none" strike="noStrike" dirty="0">
                          <a:solidFill>
                            <a:srgbClr val="000000"/>
                          </a:solidFill>
                          <a:effectLst/>
                          <a:latin typeface="Arial" panose="020B0604020202020204" pitchFamily="34" charset="0"/>
                        </a:rPr>
                        <a:t>Altitud menor del cauce</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2532,502</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msnm</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a:t>
                      </a:r>
                    </a:p>
                  </a:txBody>
                  <a:tcPr marL="9526" marR="9526" marT="9527" marB="0" anchor="ctr">
                    <a:lnL>
                      <a:noFill/>
                    </a:lnL>
                    <a:lnR>
                      <a:noFill/>
                    </a:lnR>
                    <a:lnT>
                      <a:noFill/>
                    </a:lnT>
                    <a:lnB>
                      <a:noFill/>
                    </a:lnB>
                  </a:tcPr>
                </a:tc>
                <a:extLst>
                  <a:ext uri="{0D108BD9-81ED-4DB2-BD59-A6C34878D82A}">
                    <a16:rowId xmlns:a16="http://schemas.microsoft.com/office/drawing/2014/main" val="10002"/>
                  </a:ext>
                </a:extLst>
              </a:tr>
              <a:tr h="476661">
                <a:tc>
                  <a:txBody>
                    <a:bodyPr/>
                    <a:lstStyle/>
                    <a:p>
                      <a:pPr algn="l" fontAlgn="ctr"/>
                      <a:r>
                        <a:rPr lang="es-EC" sz="1400" b="0" i="0" u="none" strike="noStrike" dirty="0">
                          <a:solidFill>
                            <a:srgbClr val="000000"/>
                          </a:solidFill>
                          <a:effectLst/>
                          <a:latin typeface="Arial" panose="020B0604020202020204" pitchFamily="34" charset="0"/>
                        </a:rPr>
                        <a:t>Pendiente media de la cuenca</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16,26</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Moderadamente empinada</a:t>
                      </a:r>
                    </a:p>
                  </a:txBody>
                  <a:tcPr marL="9526" marR="9526" marT="9527" marB="0" anchor="ctr">
                    <a:lnL>
                      <a:noFill/>
                    </a:lnL>
                    <a:lnR>
                      <a:noFill/>
                    </a:lnR>
                    <a:lnT>
                      <a:noFill/>
                    </a:lnT>
                    <a:lnB>
                      <a:noFill/>
                    </a:lnB>
                  </a:tcPr>
                </a:tc>
                <a:extLst>
                  <a:ext uri="{0D108BD9-81ED-4DB2-BD59-A6C34878D82A}">
                    <a16:rowId xmlns:a16="http://schemas.microsoft.com/office/drawing/2014/main" val="10003"/>
                  </a:ext>
                </a:extLst>
              </a:tr>
              <a:tr h="476661">
                <a:tc>
                  <a:txBody>
                    <a:bodyPr/>
                    <a:lstStyle/>
                    <a:p>
                      <a:pPr algn="l" fontAlgn="ctr"/>
                      <a:r>
                        <a:rPr lang="es-EC" sz="1400" b="0" i="0" u="none" strike="noStrike" dirty="0">
                          <a:solidFill>
                            <a:srgbClr val="000000"/>
                          </a:solidFill>
                          <a:effectLst/>
                          <a:latin typeface="Arial" panose="020B0604020202020204" pitchFamily="34" charset="0"/>
                        </a:rPr>
                        <a:t>Pendiente media del cauce </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15,06</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a:t>
                      </a:r>
                    </a:p>
                  </a:txBody>
                  <a:tcPr marL="9526" marR="9526" marT="9527" marB="0" anchor="ctr">
                    <a:lnL>
                      <a:noFill/>
                    </a:lnL>
                    <a:lnR>
                      <a:noFill/>
                    </a:lnR>
                    <a:lnT>
                      <a:noFill/>
                    </a:lnT>
                    <a:lnB>
                      <a:noFill/>
                    </a:lnB>
                  </a:tcPr>
                </a:tc>
                <a:tc>
                  <a:txBody>
                    <a:bodyPr/>
                    <a:lstStyle/>
                    <a:p>
                      <a:pPr algn="ctr" fontAlgn="ctr"/>
                      <a:r>
                        <a:rPr lang="es-EC" sz="1400" b="0" i="0" u="none" strike="noStrike" dirty="0">
                          <a:solidFill>
                            <a:srgbClr val="000000"/>
                          </a:solidFill>
                          <a:effectLst/>
                          <a:latin typeface="Arial" panose="020B0604020202020204" pitchFamily="34" charset="0"/>
                        </a:rPr>
                        <a:t>Moderada</a:t>
                      </a:r>
                    </a:p>
                  </a:txBody>
                  <a:tcPr marL="9526" marR="9526" marT="9527" marB="0" anchor="ctr">
                    <a:lnL>
                      <a:noFill/>
                    </a:lnL>
                    <a:lnR>
                      <a:noFill/>
                    </a:lnR>
                    <a:lnT>
                      <a:noFill/>
                    </a:lnT>
                    <a:lnB>
                      <a:noFill/>
                    </a:lnB>
                  </a:tcPr>
                </a:tc>
                <a:extLst>
                  <a:ext uri="{0D108BD9-81ED-4DB2-BD59-A6C34878D82A}">
                    <a16:rowId xmlns:a16="http://schemas.microsoft.com/office/drawing/2014/main" val="10004"/>
                  </a:ext>
                </a:extLst>
              </a:tr>
              <a:tr h="476661">
                <a:tc>
                  <a:txBody>
                    <a:bodyPr/>
                    <a:lstStyle/>
                    <a:p>
                      <a:pPr algn="l" fontAlgn="ctr"/>
                      <a:r>
                        <a:rPr lang="es-EC" sz="1400" b="0" i="0" u="none" strike="noStrike" dirty="0">
                          <a:solidFill>
                            <a:srgbClr val="000000"/>
                          </a:solidFill>
                          <a:effectLst/>
                          <a:latin typeface="Arial" panose="020B0604020202020204" pitchFamily="34" charset="0"/>
                        </a:rPr>
                        <a:t>Coeficiente de masividad (Km)</a:t>
                      </a:r>
                    </a:p>
                  </a:txBody>
                  <a:tcPr marL="9526" marR="9526" marT="952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C" sz="1400" b="0" i="0" u="none" strike="noStrike" dirty="0">
                          <a:solidFill>
                            <a:srgbClr val="000000"/>
                          </a:solidFill>
                          <a:effectLst/>
                          <a:latin typeface="Arial" panose="020B0604020202020204" pitchFamily="34" charset="0"/>
                        </a:rPr>
                        <a:t>1143,520</a:t>
                      </a:r>
                    </a:p>
                  </a:txBody>
                  <a:tcPr marL="9526" marR="9526" marT="952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C" sz="1400" b="0" i="0" u="none" strike="noStrike" dirty="0">
                          <a:solidFill>
                            <a:srgbClr val="000000"/>
                          </a:solidFill>
                          <a:effectLst/>
                          <a:latin typeface="Arial" panose="020B0604020202020204" pitchFamily="34" charset="0"/>
                        </a:rPr>
                        <a:t>m/km2</a:t>
                      </a:r>
                    </a:p>
                  </a:txBody>
                  <a:tcPr marL="9526" marR="9526" marT="9527"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s-EC" sz="1400" b="0" i="0" u="none" strike="noStrike" dirty="0">
                          <a:solidFill>
                            <a:srgbClr val="000000"/>
                          </a:solidFill>
                          <a:effectLst/>
                          <a:latin typeface="Arial" panose="020B0604020202020204" pitchFamily="34" charset="0"/>
                        </a:rPr>
                        <a:t>Moderadamente montañosa</a:t>
                      </a:r>
                    </a:p>
                  </a:txBody>
                  <a:tcPr marL="9526" marR="9526" marT="9527"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2322" name="Imagen 5">
            <a:extLst>
              <a:ext uri="{FF2B5EF4-FFF2-40B4-BE49-F238E27FC236}">
                <a16:creationId xmlns:a16="http://schemas.microsoft.com/office/drawing/2014/main" id="{1F3AD555-44DB-482F-9884-C36D448AA3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063" y="1341438"/>
            <a:ext cx="6481762" cy="4583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3143</TotalTime>
  <Words>2500</Words>
  <Application>Microsoft Office PowerPoint</Application>
  <PresentationFormat>Panorámica</PresentationFormat>
  <Paragraphs>746</Paragraphs>
  <Slides>33</Slides>
  <Notes>1</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2</vt:i4>
      </vt:variant>
      <vt:variant>
        <vt:lpstr>Títulos de diapositiva</vt:lpstr>
      </vt:variant>
      <vt:variant>
        <vt:i4>33</vt:i4>
      </vt:variant>
    </vt:vector>
  </HeadingPairs>
  <TitlesOfParts>
    <vt:vector size="39" baseType="lpstr">
      <vt:lpstr>Arial</vt:lpstr>
      <vt:lpstr>Calibri</vt:lpstr>
      <vt:lpstr>Symbol</vt:lpstr>
      <vt:lpstr>Diseño predeterminado</vt:lpstr>
      <vt:lpstr>CorelDRAW</vt:lpstr>
      <vt:lpstr>Chart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ESPE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lcifuentes</dc:creator>
  <cp:lastModifiedBy>Pato Daniel</cp:lastModifiedBy>
  <cp:revision>200</cp:revision>
  <dcterms:created xsi:type="dcterms:W3CDTF">2008-02-13T16:07:44Z</dcterms:created>
  <dcterms:modified xsi:type="dcterms:W3CDTF">2021-09-17T19:44:52Z</dcterms:modified>
</cp:coreProperties>
</file>