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8" r:id="rId2"/>
    <p:sldId id="260" r:id="rId3"/>
    <p:sldId id="261" r:id="rId4"/>
    <p:sldId id="263" r:id="rId5"/>
    <p:sldId id="267" r:id="rId6"/>
    <p:sldId id="268" r:id="rId7"/>
    <p:sldId id="264" r:id="rId8"/>
    <p:sldId id="265" r:id="rId9"/>
    <p:sldId id="266" r:id="rId10"/>
    <p:sldId id="326" r:id="rId11"/>
    <p:sldId id="327" r:id="rId12"/>
    <p:sldId id="332" r:id="rId13"/>
    <p:sldId id="269" r:id="rId14"/>
    <p:sldId id="270" r:id="rId15"/>
    <p:sldId id="305" r:id="rId16"/>
    <p:sldId id="306" r:id="rId17"/>
    <p:sldId id="307" r:id="rId18"/>
    <p:sldId id="325" r:id="rId19"/>
    <p:sldId id="271" r:id="rId20"/>
    <p:sldId id="272" r:id="rId21"/>
    <p:sldId id="274" r:id="rId22"/>
    <p:sldId id="273" r:id="rId23"/>
    <p:sldId id="275" r:id="rId24"/>
    <p:sldId id="276" r:id="rId25"/>
    <p:sldId id="308" r:id="rId26"/>
    <p:sldId id="277" r:id="rId27"/>
    <p:sldId id="278" r:id="rId28"/>
    <p:sldId id="309" r:id="rId29"/>
    <p:sldId id="310" r:id="rId30"/>
    <p:sldId id="319" r:id="rId31"/>
    <p:sldId id="311" r:id="rId32"/>
    <p:sldId id="312" r:id="rId33"/>
    <p:sldId id="313" r:id="rId34"/>
    <p:sldId id="314" r:id="rId35"/>
    <p:sldId id="321" r:id="rId36"/>
    <p:sldId id="322" r:id="rId37"/>
    <p:sldId id="315" r:id="rId38"/>
    <p:sldId id="317" r:id="rId39"/>
    <p:sldId id="318" r:id="rId40"/>
    <p:sldId id="324" r:id="rId41"/>
    <p:sldId id="335" r:id="rId42"/>
    <p:sldId id="328" r:id="rId43"/>
    <p:sldId id="329" r:id="rId44"/>
    <p:sldId id="334" r:id="rId45"/>
    <p:sldId id="330" r:id="rId46"/>
    <p:sldId id="331" r:id="rId47"/>
    <p:sldId id="333" r:id="rId4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DED"/>
    <a:srgbClr val="006600"/>
    <a:srgbClr val="0033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B9825-F924-42E6-9455-4300BA7BEABE}" v="378" dt="2021-09-10T03:46:54.55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80" d="100"/>
          <a:sy n="80" d="100"/>
        </p:scale>
        <p:origin x="60" y="7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0BC9A07C-1EF9-4556-986B-021BE1EF54EC}"/>
              </a:ext>
            </a:extLst>
          </p:cNvPr>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CorelDRAW.Graphic.12">
                  <p:embed/>
                </p:oleObj>
              </mc:Choice>
              <mc:Fallback>
                <p:oleObj name="CorelDRAW" r:id="rId2" imgW="7748626" imgH="4759452" progId="CorelDRAW.Graphic.12">
                  <p:embed/>
                  <p:pic>
                    <p:nvPicPr>
                      <p:cNvPr id="2" name="Object 46">
                        <a:extLst>
                          <a:ext uri="{FF2B5EF4-FFF2-40B4-BE49-F238E27FC236}">
                            <a16:creationId xmlns:a16="http://schemas.microsoft.com/office/drawing/2014/main" id="{0BC9A07C-1EF9-4556-986B-021BE1EF5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9400C875-D056-429B-8E0A-9FCF7555C73A}"/>
              </a:ext>
            </a:extLst>
          </p:cNvPr>
          <p:cNvSpPr>
            <a:spLocks noChangeArrowheads="1"/>
          </p:cNvSpPr>
          <p:nvPr userDrawn="1"/>
        </p:nvSpPr>
        <p:spPr bwMode="auto">
          <a:xfrm>
            <a:off x="457200" y="6245225"/>
            <a:ext cx="21336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23782A35-B314-4C39-9E4D-44EA893454E0}"/>
              </a:ext>
            </a:extLst>
          </p:cNvPr>
          <p:cNvSpPr>
            <a:spLocks noChangeArrowheads="1"/>
          </p:cNvSpPr>
          <p:nvPr userDrawn="1"/>
        </p:nvSpPr>
        <p:spPr bwMode="auto">
          <a:xfrm>
            <a:off x="3124200" y="6245225"/>
            <a:ext cx="28956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0FAF25EA-2170-46E7-9776-696C781353DE}"/>
              </a:ext>
            </a:extLst>
          </p:cNvPr>
          <p:cNvSpPr>
            <a:spLocks noChangeArrowheads="1"/>
          </p:cNvSpPr>
          <p:nvPr userDrawn="1"/>
        </p:nvSpPr>
        <p:spPr bwMode="auto">
          <a:xfrm>
            <a:off x="457200" y="6245225"/>
            <a:ext cx="21336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2A529253-98F3-4D3E-8806-92FF84695042}"/>
              </a:ext>
            </a:extLst>
          </p:cNvPr>
          <p:cNvSpPr>
            <a:spLocks noChangeArrowheads="1"/>
          </p:cNvSpPr>
          <p:nvPr userDrawn="1"/>
        </p:nvSpPr>
        <p:spPr bwMode="auto">
          <a:xfrm>
            <a:off x="3124200" y="6245225"/>
            <a:ext cx="28956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337E9E4D-66BE-495C-920E-A77523F811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B6DEF477-1FF9-4C56-978C-51333AD17E1A}"/>
              </a:ext>
            </a:extLst>
          </p:cNvPr>
          <p:cNvSpPr>
            <a:spLocks noChangeArrowheads="1"/>
          </p:cNvSpPr>
          <p:nvPr userDrawn="1"/>
        </p:nvSpPr>
        <p:spPr bwMode="auto">
          <a:xfrm>
            <a:off x="217488" y="260350"/>
            <a:ext cx="792162"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a16="http://schemas.microsoft.com/office/drawing/2014/main" id="{7B107B76-5BA3-46EC-823B-DA8B29C6394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02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5820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8672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5950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408016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8925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7039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63751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49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5968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52430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A16694BE-94F5-4B0F-B932-B6318DDC1277}"/>
              </a:ext>
            </a:extLst>
          </p:cNvPr>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a:extLst>
              <a:ext uri="{FF2B5EF4-FFF2-40B4-BE49-F238E27FC236}">
                <a16:creationId xmlns:a16="http://schemas.microsoft.com/office/drawing/2014/main" id="{98DEC9E7-C1D0-482A-BA24-9AB60AB2D35E}"/>
              </a:ext>
            </a:extLst>
          </p:cNvPr>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a:extLst>
              <a:ext uri="{FF2B5EF4-FFF2-40B4-BE49-F238E27FC236}">
                <a16:creationId xmlns:a16="http://schemas.microsoft.com/office/drawing/2014/main" id="{81E1AA30-9FE0-46A5-B7A3-B83EC6E2C70B}"/>
              </a:ext>
            </a:extLst>
          </p:cNvPr>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a:extLst>
              <a:ext uri="{FF2B5EF4-FFF2-40B4-BE49-F238E27FC236}">
                <a16:creationId xmlns:a16="http://schemas.microsoft.com/office/drawing/2014/main" id="{F688960A-85D5-4197-970D-1B6E3DCE67CF}"/>
              </a:ext>
            </a:extLst>
          </p:cNvPr>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a:extLst>
              <a:ext uri="{FF2B5EF4-FFF2-40B4-BE49-F238E27FC236}">
                <a16:creationId xmlns:a16="http://schemas.microsoft.com/office/drawing/2014/main" id="{6B734C05-B0D8-422D-86D2-88E2EEE8C5C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9301BD6F-4502-4464-AD67-FE175D763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36DACC95-DED5-4FA7-9813-9E22C1240316}"/>
              </a:ext>
            </a:extLst>
          </p:cNvPr>
          <p:cNvSpPr txBox="1"/>
          <p:nvPr/>
        </p:nvSpPr>
        <p:spPr>
          <a:xfrm>
            <a:off x="1249363" y="1090613"/>
            <a:ext cx="6645275" cy="2330574"/>
          </a:xfrm>
          <a:prstGeom prst="rect">
            <a:avLst/>
          </a:prstGeom>
          <a:noFill/>
        </p:spPr>
        <p:txBody>
          <a:bodyPr>
            <a:spAutoFit/>
          </a:bodyPr>
          <a:lstStyle/>
          <a:p>
            <a:pPr algn="ctr">
              <a:defRPr/>
            </a:pPr>
            <a:r>
              <a:rPr lang="es-EC" sz="2000" dirty="0">
                <a:ln w="0"/>
                <a:effectLst>
                  <a:outerShdw blurRad="38100" dist="19050" dir="2700000" algn="tl" rotWithShape="0">
                    <a:schemeClr val="dk1">
                      <a:alpha val="40000"/>
                    </a:schemeClr>
                  </a:outerShdw>
                </a:effectLst>
                <a:latin typeface="+mj-lt"/>
                <a:cs typeface="Arial" panose="020B0604020202020204" pitchFamily="34" charset="0"/>
              </a:rPr>
              <a:t>CARRERA DE INGENIERÍA CIVIL</a:t>
            </a:r>
          </a:p>
          <a:p>
            <a:pPr algn="ctr">
              <a:defRPr/>
            </a:pPr>
            <a:endParaRPr lang="es-EC" sz="2000" dirty="0">
              <a:ln w="0"/>
              <a:effectLst>
                <a:outerShdw blurRad="38100" dist="19050" dir="2700000" algn="tl" rotWithShape="0">
                  <a:schemeClr val="dk1">
                    <a:alpha val="40000"/>
                  </a:schemeClr>
                </a:outerShdw>
              </a:effectLst>
              <a:latin typeface="+mj-lt"/>
              <a:cs typeface="Arial" panose="020B0604020202020204" pitchFamily="34" charset="0"/>
            </a:endParaRPr>
          </a:p>
          <a:p>
            <a:pPr algn="ctr">
              <a:lnSpc>
                <a:spcPct val="107000"/>
              </a:lnSpc>
              <a:spcAft>
                <a:spcPts val="800"/>
              </a:spcAft>
              <a:defRPr/>
            </a:pPr>
            <a:r>
              <a:rPr lang="es-EC" sz="2000" b="1" dirty="0">
                <a:solidFill>
                  <a:srgbClr val="000000"/>
                </a:solidFill>
                <a:latin typeface="+mj-lt"/>
                <a:ea typeface="Times New Roman" panose="02020603050405020304" pitchFamily="18" charset="0"/>
                <a:cs typeface="Arial" panose="020B0604020202020204" pitchFamily="34" charset="0"/>
              </a:rPr>
              <a:t>Diseño de la planta de tratamiento de agua potable en el campus matriz de la ESPE considerando que los procesos sean visibles y analizables desde la perspectiva académica para estudiantes e investigadores</a:t>
            </a:r>
            <a:r>
              <a:rPr lang="es-EC" sz="2000" b="1" dirty="0">
                <a:solidFill>
                  <a:srgbClr val="000000"/>
                </a:solidFill>
                <a:ea typeface="Times New Roman" panose="02020603050405020304" pitchFamily="18" charset="0"/>
                <a:cs typeface="Arial" panose="020B0604020202020204" pitchFamily="34" charset="0"/>
              </a:rPr>
              <a:t>.</a:t>
            </a:r>
            <a:endParaRPr lang="es-ES" sz="2000" dirty="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4CA5B65D-C62D-43DF-A5FC-C8418696E328}"/>
              </a:ext>
            </a:extLst>
          </p:cNvPr>
          <p:cNvSpPr txBox="1"/>
          <p:nvPr/>
        </p:nvSpPr>
        <p:spPr>
          <a:xfrm>
            <a:off x="1926091" y="3656856"/>
            <a:ext cx="6629400" cy="1892826"/>
          </a:xfrm>
          <a:prstGeom prst="rect">
            <a:avLst/>
          </a:prstGeom>
          <a:noFill/>
        </p:spPr>
        <p:txBody>
          <a:bodyPr>
            <a:spAutoFit/>
          </a:bodyPr>
          <a:lstStyle/>
          <a:p>
            <a:pPr algn="just">
              <a:lnSpc>
                <a:spcPct val="150000"/>
              </a:lnSpc>
              <a:defRPr/>
            </a:pPr>
            <a:r>
              <a:rPr lang="es-EC" dirty="0">
                <a:ln w="0"/>
                <a:effectLst>
                  <a:outerShdw blurRad="38100" dist="19050" dir="2700000" algn="tl" rotWithShape="0">
                    <a:schemeClr val="dk1">
                      <a:alpha val="40000"/>
                    </a:schemeClr>
                  </a:outerShdw>
                </a:effectLst>
                <a:latin typeface="+mj-lt"/>
                <a:cs typeface="Arial" panose="020B0604020202020204" pitchFamily="34" charset="0"/>
              </a:rPr>
              <a:t>AUTORES:</a:t>
            </a:r>
          </a:p>
          <a:p>
            <a:pPr algn="just">
              <a:defRPr/>
            </a:pPr>
            <a:r>
              <a:rPr lang="es-EC" dirty="0">
                <a:ln w="0"/>
                <a:effectLst>
                  <a:outerShdw blurRad="38100" dist="19050" dir="2700000" algn="tl" rotWithShape="0">
                    <a:schemeClr val="dk1">
                      <a:alpha val="40000"/>
                    </a:schemeClr>
                  </a:outerShdw>
                </a:effectLst>
                <a:latin typeface="+mj-lt"/>
                <a:cs typeface="Arial" panose="020B0604020202020204" pitchFamily="34" charset="0"/>
              </a:rPr>
              <a:t>GARNICA DOMÍNGUEZ DIEGO ALEJANDRO </a:t>
            </a:r>
          </a:p>
          <a:p>
            <a:pPr algn="just">
              <a:defRPr/>
            </a:pPr>
            <a:r>
              <a:rPr lang="es-EC" dirty="0">
                <a:ln w="0"/>
                <a:effectLst>
                  <a:outerShdw blurRad="38100" dist="19050" dir="2700000" algn="tl" rotWithShape="0">
                    <a:schemeClr val="dk1">
                      <a:alpha val="40000"/>
                    </a:schemeClr>
                  </a:outerShdw>
                </a:effectLst>
                <a:latin typeface="+mj-lt"/>
                <a:cs typeface="Arial" panose="020B0604020202020204" pitchFamily="34" charset="0"/>
              </a:rPr>
              <a:t>VÁSQUEZ GUERRERO MAYRA ALEJANDRA</a:t>
            </a:r>
          </a:p>
          <a:p>
            <a:pPr algn="just">
              <a:defRPr/>
            </a:pPr>
            <a:endParaRPr lang="es-EC" dirty="0">
              <a:ln w="0"/>
              <a:effectLst>
                <a:outerShdw blurRad="38100" dist="19050" dir="2700000" algn="tl" rotWithShape="0">
                  <a:schemeClr val="dk1">
                    <a:alpha val="40000"/>
                  </a:schemeClr>
                </a:outerShdw>
              </a:effectLst>
              <a:latin typeface="+mj-lt"/>
              <a:cs typeface="Arial" panose="020B0604020202020204" pitchFamily="34" charset="0"/>
            </a:endParaRPr>
          </a:p>
          <a:p>
            <a:pPr algn="just">
              <a:defRPr/>
            </a:pPr>
            <a:r>
              <a:rPr lang="es-EC" dirty="0">
                <a:ln w="0"/>
                <a:effectLst>
                  <a:outerShdw blurRad="38100" dist="19050" dir="2700000" algn="tl" rotWithShape="0">
                    <a:schemeClr val="dk1">
                      <a:alpha val="40000"/>
                    </a:schemeClr>
                  </a:outerShdw>
                </a:effectLst>
                <a:latin typeface="+mj-lt"/>
                <a:cs typeface="Arial" panose="020B0604020202020204" pitchFamily="34" charset="0"/>
              </a:rPr>
              <a:t>DIRECTOR:</a:t>
            </a:r>
          </a:p>
          <a:p>
            <a:pPr algn="just">
              <a:defRPr/>
            </a:pPr>
            <a:r>
              <a:rPr lang="es-EC" dirty="0">
                <a:ln w="0"/>
                <a:effectLst>
                  <a:outerShdw blurRad="38100" dist="19050" dir="2700000" algn="tl" rotWithShape="0">
                    <a:schemeClr val="dk1">
                      <a:alpha val="40000"/>
                    </a:schemeClr>
                  </a:outerShdw>
                </a:effectLst>
                <a:latin typeface="+mj-lt"/>
                <a:cs typeface="Arial" panose="020B0604020202020204" pitchFamily="34" charset="0"/>
              </a:rPr>
              <a:t>ING. DARÍO BOLAÑOS </a:t>
            </a:r>
            <a:r>
              <a:rPr lang="es-EC" dirty="0" err="1">
                <a:ln w="0"/>
                <a:effectLst>
                  <a:outerShdw blurRad="38100" dist="19050" dir="2700000" algn="tl" rotWithShape="0">
                    <a:schemeClr val="dk1">
                      <a:alpha val="40000"/>
                    </a:schemeClr>
                  </a:outerShdw>
                </a:effectLst>
                <a:latin typeface="+mj-lt"/>
                <a:cs typeface="Arial" panose="020B0604020202020204" pitchFamily="34" charset="0"/>
              </a:rPr>
              <a:t>Ph.D</a:t>
            </a:r>
            <a:r>
              <a:rPr lang="es-EC" dirty="0">
                <a:ln w="0"/>
                <a:effectLst>
                  <a:outerShdw blurRad="38100" dist="19050" dir="2700000" algn="tl" rotWithShape="0">
                    <a:schemeClr val="dk1">
                      <a:alpha val="40000"/>
                    </a:schemeClr>
                  </a:outerShdw>
                </a:effectLst>
                <a:latin typeface="+mj-lt"/>
                <a:cs typeface="Arial" panose="020B0604020202020204" pitchFamily="34" charset="0"/>
              </a:rPr>
              <a:t>.</a:t>
            </a:r>
          </a:p>
        </p:txBody>
      </p:sp>
      <p:sp>
        <p:nvSpPr>
          <p:cNvPr id="5" name="CuadroTexto 4">
            <a:extLst>
              <a:ext uri="{FF2B5EF4-FFF2-40B4-BE49-F238E27FC236}">
                <a16:creationId xmlns:a16="http://schemas.microsoft.com/office/drawing/2014/main" id="{6ED51431-94EA-483D-9B01-C17DD555655C}"/>
              </a:ext>
            </a:extLst>
          </p:cNvPr>
          <p:cNvSpPr txBox="1"/>
          <p:nvPr/>
        </p:nvSpPr>
        <p:spPr>
          <a:xfrm>
            <a:off x="6459538" y="5214938"/>
            <a:ext cx="2870200" cy="400050"/>
          </a:xfrm>
          <a:prstGeom prst="rect">
            <a:avLst/>
          </a:prstGeom>
          <a:noFill/>
        </p:spPr>
        <p:txBody>
          <a:bodyPr>
            <a:spAutoFit/>
          </a:bodyPr>
          <a:lstStyle/>
          <a:p>
            <a:pPr algn="ctr">
              <a:defRPr/>
            </a:pPr>
            <a:r>
              <a:rPr lang="es-EC" sz="2000" b="1" spc="150" dirty="0">
                <a:ln w="11430"/>
                <a:effectLst>
                  <a:outerShdw blurRad="50800" dist="38100" dir="2700000" algn="tl" rotWithShape="0">
                    <a:prstClr val="black">
                      <a:alpha val="40000"/>
                    </a:prstClr>
                  </a:outerShdw>
                  <a:reflection blurRad="6350" stA="55000" endA="300" endPos="45500" dir="5400000" sy="-100000" algn="bl" rotWithShape="0"/>
                </a:effectLst>
                <a:latin typeface="+mj-lt"/>
                <a:cs typeface="Arial" panose="020B0604020202020204" pitchFamily="34" charset="0"/>
              </a:rPr>
              <a:t>Septiembre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4CBF05FD-1108-4F74-B735-DBEA20E8F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707FD201-0F93-423A-A196-FB9C5EA3BA98}"/>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46EEB0FB-140A-4F61-81F6-FB0FFB379D3C}"/>
              </a:ext>
            </a:extLst>
          </p:cNvPr>
          <p:cNvSpPr/>
          <p:nvPr/>
        </p:nvSpPr>
        <p:spPr>
          <a:xfrm>
            <a:off x="1418159" y="992792"/>
            <a:ext cx="2633345" cy="516640"/>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oAutofit/>
          </a:bodyPr>
          <a:lstStyle/>
          <a:p>
            <a:pPr>
              <a:lnSpc>
                <a:spcPct val="150000"/>
              </a:lnSpc>
            </a:pPr>
            <a:r>
              <a:rPr lang="es-ES" sz="2200" b="1" dirty="0">
                <a:solidFill>
                  <a:schemeClr val="bg1"/>
                </a:solidFill>
              </a:rPr>
              <a:t>DATOS DE DISEÑO</a:t>
            </a:r>
          </a:p>
          <a:p>
            <a:endParaRPr dirty="0"/>
          </a:p>
        </p:txBody>
      </p:sp>
      <p:pic>
        <p:nvPicPr>
          <p:cNvPr id="5" name="Picture 4">
            <a:extLst>
              <a:ext uri="{FF2B5EF4-FFF2-40B4-BE49-F238E27FC236}">
                <a16:creationId xmlns:a16="http://schemas.microsoft.com/office/drawing/2014/main" id="{C455865E-E372-4FB1-9878-68D97C6D7444}"/>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66A8461D-A237-4585-BF21-7C69ADA89BBE}"/>
              </a:ext>
            </a:extLst>
          </p:cNvPr>
          <p:cNvSpPr>
            <a:spLocks noGrp="1"/>
          </p:cNvSpPr>
          <p:nvPr>
            <p:ph idx="1"/>
          </p:nvPr>
        </p:nvSpPr>
        <p:spPr>
          <a:xfrm>
            <a:off x="457200" y="1600200"/>
            <a:ext cx="8272272" cy="4525963"/>
          </a:xfrm>
        </p:spPr>
        <p:txBody>
          <a:bodyPr/>
          <a:lstStyle/>
          <a:p>
            <a:pPr algn="just">
              <a:lnSpc>
                <a:spcPct val="107000"/>
              </a:lnSpc>
              <a:spcAft>
                <a:spcPts val="800"/>
              </a:spcAft>
            </a:pPr>
            <a:r>
              <a:rPr lang="es-ES" sz="2200" dirty="0">
                <a:solidFill>
                  <a:schemeClr val="tx1"/>
                </a:solidFill>
                <a:effectLst/>
                <a:latin typeface="+mj-lt"/>
                <a:ea typeface="Calibri" panose="020F0502020204030204" pitchFamily="34" charset="0"/>
                <a:cs typeface="Arial" panose="020B0604020202020204" pitchFamily="34" charset="0"/>
              </a:rPr>
              <a:t>El tanque elevado cuenta con las siguientes dimensiones: </a:t>
            </a:r>
            <a:r>
              <a:rPr lang="es-E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10 metros de perímetro y 4 metros de alto, con estos datos se obtiene el volumen del tanque y por lo tanto, el caudal.</a:t>
            </a:r>
            <a:endParaRPr lang="es-EC" sz="22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es-EC" sz="2200" dirty="0">
              <a:solidFill>
                <a:schemeClr val="tx1"/>
              </a:solidFill>
            </a:endParaRPr>
          </a:p>
        </p:txBody>
      </p:sp>
      <p:pic>
        <p:nvPicPr>
          <p:cNvPr id="7" name="Imagen 6">
            <a:extLst>
              <a:ext uri="{FF2B5EF4-FFF2-40B4-BE49-F238E27FC236}">
                <a16:creationId xmlns:a16="http://schemas.microsoft.com/office/drawing/2014/main" id="{E3F045F7-DD58-4D98-96F7-C90DFA895DB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57607" y="2873027"/>
            <a:ext cx="2191068" cy="3076923"/>
          </a:xfrm>
          <a:prstGeom prst="rect">
            <a:avLst/>
          </a:prstGeom>
          <a:noFill/>
          <a:ln>
            <a:noFill/>
          </a:ln>
        </p:spPr>
      </p:pic>
      <p:pic>
        <p:nvPicPr>
          <p:cNvPr id="8" name="Imagen 7">
            <a:extLst>
              <a:ext uri="{FF2B5EF4-FFF2-40B4-BE49-F238E27FC236}">
                <a16:creationId xmlns:a16="http://schemas.microsoft.com/office/drawing/2014/main" id="{4F67BAE1-77B1-4175-A55C-F52E3578C5E7}"/>
              </a:ext>
            </a:extLst>
          </p:cNvPr>
          <p:cNvPicPr/>
          <p:nvPr/>
        </p:nvPicPr>
        <p:blipFill rotWithShape="1">
          <a:blip r:embed="rId6" cstate="print">
            <a:extLst>
              <a:ext uri="{28A0092B-C50C-407E-A947-70E740481C1C}">
                <a14:useLocalDpi xmlns:a14="http://schemas.microsoft.com/office/drawing/2010/main" val="0"/>
              </a:ext>
            </a:extLst>
          </a:blip>
          <a:srcRect t="8230" b="7980"/>
          <a:stretch/>
        </p:blipFill>
        <p:spPr>
          <a:xfrm>
            <a:off x="4849082" y="3053222"/>
            <a:ext cx="2542318" cy="2896727"/>
          </a:xfrm>
          <a:prstGeom prst="rect">
            <a:avLst/>
          </a:prstGeom>
        </p:spPr>
      </p:pic>
    </p:spTree>
    <p:extLst>
      <p:ext uri="{BB962C8B-B14F-4D97-AF65-F5344CB8AC3E}">
        <p14:creationId xmlns:p14="http://schemas.microsoft.com/office/powerpoint/2010/main" val="2819201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4CBF05FD-1108-4F74-B735-DBEA20E8F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707FD201-0F93-423A-A196-FB9C5EA3BA98}"/>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46EEB0FB-140A-4F61-81F6-FB0FFB379D3C}"/>
              </a:ext>
            </a:extLst>
          </p:cNvPr>
          <p:cNvSpPr/>
          <p:nvPr/>
        </p:nvSpPr>
        <p:spPr>
          <a:xfrm>
            <a:off x="1418159" y="992792"/>
            <a:ext cx="2633345" cy="516640"/>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oAutofit/>
          </a:bodyPr>
          <a:lstStyle/>
          <a:p>
            <a:pPr>
              <a:lnSpc>
                <a:spcPct val="150000"/>
              </a:lnSpc>
            </a:pPr>
            <a:r>
              <a:rPr lang="es-ES" sz="2200" b="1" dirty="0">
                <a:solidFill>
                  <a:schemeClr val="bg1"/>
                </a:solidFill>
              </a:rPr>
              <a:t>DATOS DE DISEÑO</a:t>
            </a:r>
          </a:p>
          <a:p>
            <a:endParaRPr dirty="0"/>
          </a:p>
        </p:txBody>
      </p:sp>
      <p:pic>
        <p:nvPicPr>
          <p:cNvPr id="5" name="Picture 4">
            <a:extLst>
              <a:ext uri="{FF2B5EF4-FFF2-40B4-BE49-F238E27FC236}">
                <a16:creationId xmlns:a16="http://schemas.microsoft.com/office/drawing/2014/main" id="{C455865E-E372-4FB1-9878-68D97C6D7444}"/>
              </a:ext>
            </a:extLst>
          </p:cNvPr>
          <p:cNvPicPr>
            <a:picLocks noChangeAspect="1"/>
          </p:cNvPicPr>
          <p:nvPr/>
        </p:nvPicPr>
        <p:blipFill>
          <a:blip r:embed="rId4"/>
          <a:stretch>
            <a:fillRect/>
          </a:stretch>
        </p:blipFill>
        <p:spPr>
          <a:xfrm rot="10800000">
            <a:off x="0" y="-1"/>
            <a:ext cx="1341120" cy="890729"/>
          </a:xfrm>
          <a:prstGeom prst="rect">
            <a:avLst/>
          </a:prstGeom>
        </p:spPr>
      </p:pic>
      <mc:AlternateContent xmlns:mc="http://schemas.openxmlformats.org/markup-compatibility/2006" xmlns:a14="http://schemas.microsoft.com/office/drawing/2010/main">
        <mc:Choice Requires="a14">
          <p:sp>
            <p:nvSpPr>
              <p:cNvPr id="6" name="Marcador de contenido 2">
                <a:extLst>
                  <a:ext uri="{FF2B5EF4-FFF2-40B4-BE49-F238E27FC236}">
                    <a16:creationId xmlns:a16="http://schemas.microsoft.com/office/drawing/2014/main" id="{66A8461D-A237-4585-BF21-7C69ADA89BBE}"/>
                  </a:ext>
                </a:extLst>
              </p:cNvPr>
              <p:cNvSpPr>
                <a:spLocks noGrp="1"/>
              </p:cNvSpPr>
              <p:nvPr>
                <p:ph idx="1"/>
              </p:nvPr>
            </p:nvSpPr>
            <p:spPr>
              <a:xfrm>
                <a:off x="457200" y="1600200"/>
                <a:ext cx="8272272" cy="4525963"/>
              </a:xfrm>
            </p:spPr>
            <p:txBody>
              <a:bodyPr/>
              <a:lstStyle/>
              <a:p>
                <a:r>
                  <a:rPr lang="es-ES"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Caudal de diseño</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sz="18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𝑝</m:t>
                    </m:r>
                    <m:r>
                      <a:rPr lang="es-EC" sz="18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s-EC" sz="18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𝜋</m:t>
                    </m:r>
                    <m:r>
                      <a:rPr lang="es-EC" sz="18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s-EC" sz="18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𝑟</m:t>
                    </m:r>
                  </m:oMath>
                </a14:m>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sz="18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𝑟</m:t>
                    </m:r>
                    <m:r>
                      <a:rPr lang="es-EC" sz="18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=1,5915 </m:t>
                    </m:r>
                    <m:r>
                      <a:rPr lang="es-EC" sz="18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𝑚𝑒𝑡𝑟𝑜𝑠</m:t>
                    </m:r>
                  </m:oMath>
                </a14:m>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𝜋</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𝑟</m:t>
                        </m:r>
                      </m:e>
                      <m:sup>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h</m:t>
                    </m:r>
                  </m:oMath>
                </a14:m>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𝜋</m:t>
                    </m:r>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1,5915</m:t>
                        </m:r>
                      </m:e>
                      <m:sup>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s-EC" sz="1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s-ES" sz="2200" i="1" dirty="0">
                  <a:solidFill>
                    <a:schemeClr val="tx1"/>
                  </a:solidFill>
                  <a:effectLst/>
                  <a:latin typeface="Cambria Math" panose="02040503050406030204" pitchFamily="18" charset="0"/>
                  <a:ea typeface="Calibri" panose="020F0502020204030204" pitchFamily="34" charset="0"/>
                  <a:cs typeface="Arial" panose="020B0604020202020204" pitchFamily="34" charset="0"/>
                </a:endParaRPr>
              </a:p>
              <a:p>
                <a:pPr algn="just">
                  <a:lnSpc>
                    <a:spcPct val="107000"/>
                  </a:lnSpc>
                  <a:spcAft>
                    <a:spcPts val="800"/>
                  </a:spcAft>
                </a:pPr>
                <a14:m>
                  <m:oMath xmlns:m="http://schemas.openxmlformats.org/officeDocument/2006/math">
                    <m:r>
                      <a:rPr lang="es-ES"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s-EC" sz="22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𝑡𝑎𝑛𝑞𝑢𝑒</m:t>
                    </m:r>
                    <m:r>
                      <a:rPr lang="es-ES"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=31,83 </m:t>
                    </m:r>
                    <m:sSup>
                      <m:sSup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s-ES"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s-ES"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s-EC" sz="2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s-ES" sz="22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𝑄</m:t>
                    </m:r>
                    <m:r>
                      <a:rPr lang="es-ES" sz="22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=95,49</m:t>
                    </m:r>
                    <m:f>
                      <m:f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num>
                      <m:den>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𝑑</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í</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𝑎</m:t>
                        </m:r>
                      </m:den>
                    </m:f>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𝑄</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=0,0011</m:t>
                    </m:r>
                    <m:f>
                      <m:f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num>
                      <m:den>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𝑠𝑒𝑔</m:t>
                        </m:r>
                      </m:den>
                    </m:f>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𝑄</m:t>
                    </m:r>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1,105</m:t>
                    </m:r>
                    <m:f>
                      <m:fPr>
                        <m:ctrlPr>
                          <a:rPr lang="es-EC" sz="2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𝑙</m:t>
                        </m:r>
                      </m:num>
                      <m:den>
                        <m:r>
                          <a:rPr lang="es-ES" sz="22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𝑠</m:t>
                        </m:r>
                      </m:den>
                    </m:f>
                  </m:oMath>
                </a14:m>
                <a:endParaRPr lang="es-EC"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es-EC" dirty="0">
                  <a:solidFill>
                    <a:schemeClr val="tx1"/>
                  </a:solidFill>
                </a:endParaRPr>
              </a:p>
            </p:txBody>
          </p:sp>
        </mc:Choice>
        <mc:Fallback xmlns="">
          <p:sp>
            <p:nvSpPr>
              <p:cNvPr id="6" name="Marcador de contenido 2">
                <a:extLst>
                  <a:ext uri="{FF2B5EF4-FFF2-40B4-BE49-F238E27FC236}">
                    <a16:creationId xmlns:a16="http://schemas.microsoft.com/office/drawing/2014/main" xmlns:a14="http://schemas.microsoft.com/office/drawing/2010/main" xmlns="" id="{66A8461D-A237-4585-BF21-7C69ADA89BBE}"/>
                  </a:ext>
                </a:extLst>
              </p:cNvPr>
              <p:cNvSpPr>
                <a:spLocks noGrp="1" noRot="1" noChangeAspect="1" noMove="1" noResize="1" noEditPoints="1" noAdjustHandles="1" noChangeArrowheads="1" noChangeShapeType="1" noTextEdit="1"/>
              </p:cNvSpPr>
              <p:nvPr>
                <p:ph idx="1"/>
              </p:nvPr>
            </p:nvSpPr>
            <p:spPr>
              <a:xfrm>
                <a:off x="457200" y="1600200"/>
                <a:ext cx="8272272" cy="4525963"/>
              </a:xfrm>
              <a:blipFill rotWithShape="0">
                <a:blip r:embed="rId5"/>
                <a:stretch>
                  <a:fillRect l="-884" t="-809"/>
                </a:stretch>
              </a:blipFill>
            </p:spPr>
            <p:txBody>
              <a:bodyPr/>
              <a:lstStyle/>
              <a:p>
                <a:r>
                  <a:rPr lang="es-EC">
                    <a:noFill/>
                  </a:rPr>
                  <a:t> </a:t>
                </a:r>
              </a:p>
            </p:txBody>
          </p:sp>
        </mc:Fallback>
      </mc:AlternateContent>
    </p:spTree>
    <p:extLst>
      <p:ext uri="{BB962C8B-B14F-4D97-AF65-F5344CB8AC3E}">
        <p14:creationId xmlns:p14="http://schemas.microsoft.com/office/powerpoint/2010/main" val="44422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D65DADE-35EF-4892-A043-0638928B5A91}"/>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28190070-2C56-41C1-985C-F157D6AC4FB3}"/>
              </a:ext>
            </a:extLst>
          </p:cNvPr>
          <p:cNvSpPr/>
          <p:nvPr/>
        </p:nvSpPr>
        <p:spPr>
          <a:xfrm>
            <a:off x="1418159" y="992791"/>
            <a:ext cx="2633345" cy="640066"/>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RECOLECCIÓN DE MUESTRAS</a:t>
            </a:r>
            <a:endParaRPr sz="2200" b="1" dirty="0">
              <a:solidFill>
                <a:schemeClr val="bg1"/>
              </a:solidFill>
            </a:endParaRPr>
          </a:p>
        </p:txBody>
      </p:sp>
      <p:pic>
        <p:nvPicPr>
          <p:cNvPr id="6" name="Picture 4">
            <a:extLst>
              <a:ext uri="{FF2B5EF4-FFF2-40B4-BE49-F238E27FC236}">
                <a16:creationId xmlns:a16="http://schemas.microsoft.com/office/drawing/2014/main" id="{77E72F55-61A7-4A6B-AFF0-F47431B34539}"/>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8" name="Imagen 7">
            <a:extLst>
              <a:ext uri="{FF2B5EF4-FFF2-40B4-BE49-F238E27FC236}">
                <a16:creationId xmlns:a16="http://schemas.microsoft.com/office/drawing/2014/main" id="{CB82647E-23F5-45A4-B826-09E7DCE46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763" y="1866121"/>
            <a:ext cx="2884136" cy="3853543"/>
          </a:xfrm>
          <a:prstGeom prst="rect">
            <a:avLst/>
          </a:prstGeom>
        </p:spPr>
      </p:pic>
      <p:pic>
        <p:nvPicPr>
          <p:cNvPr id="10" name="Imagen 9">
            <a:extLst>
              <a:ext uri="{FF2B5EF4-FFF2-40B4-BE49-F238E27FC236}">
                <a16:creationId xmlns:a16="http://schemas.microsoft.com/office/drawing/2014/main" id="{47124FC2-8574-484D-A7C0-B8706C76FC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987" y="1866121"/>
            <a:ext cx="2884135" cy="3845513"/>
          </a:xfrm>
          <a:prstGeom prst="rect">
            <a:avLst/>
          </a:prstGeom>
        </p:spPr>
      </p:pic>
      <p:pic>
        <p:nvPicPr>
          <p:cNvPr id="11" name="Picture 4">
            <a:extLst>
              <a:ext uri="{FF2B5EF4-FFF2-40B4-BE49-F238E27FC236}">
                <a16:creationId xmlns:a16="http://schemas.microsoft.com/office/drawing/2014/main" id="{62746EDC-B32C-4FE5-9B5A-C58340E0E0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63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C803D5F5-DF37-4A52-AA8C-0CF0462E51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455DD288-32FF-4A60-AF59-29CBFEC1DC20}"/>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64762738-BBB9-46DE-B915-1468EA523B06}"/>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COAGULANTE</a:t>
            </a:r>
            <a:endParaRPr sz="2200" b="1" dirty="0">
              <a:solidFill>
                <a:schemeClr val="bg1"/>
              </a:solidFill>
            </a:endParaRPr>
          </a:p>
        </p:txBody>
      </p:sp>
      <p:pic>
        <p:nvPicPr>
          <p:cNvPr id="5" name="Picture 4">
            <a:extLst>
              <a:ext uri="{FF2B5EF4-FFF2-40B4-BE49-F238E27FC236}">
                <a16:creationId xmlns:a16="http://schemas.microsoft.com/office/drawing/2014/main" id="{D72E1D06-6ECA-4F08-8E00-1666A131A878}"/>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1C8BBD4E-B35F-4BB1-80BF-596FCD6D7578}"/>
              </a:ext>
            </a:extLst>
          </p:cNvPr>
          <p:cNvSpPr>
            <a:spLocks noGrp="1"/>
          </p:cNvSpPr>
          <p:nvPr>
            <p:ph idx="1"/>
          </p:nvPr>
        </p:nvSpPr>
        <p:spPr>
          <a:xfrm>
            <a:off x="457200" y="1600200"/>
            <a:ext cx="8229600" cy="4525963"/>
          </a:xfrm>
        </p:spPr>
        <p:txBody>
          <a:bodyPr/>
          <a:lstStyle/>
          <a:p>
            <a:r>
              <a:rPr lang="es-ES"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Policloruro de aluminio</a:t>
            </a:r>
          </a:p>
          <a:p>
            <a:endParaRPr lang="es-EC" sz="2200" dirty="0">
              <a:solidFill>
                <a:schemeClr val="tx1"/>
              </a:solidFill>
            </a:endParaRPr>
          </a:p>
        </p:txBody>
      </p:sp>
      <p:pic>
        <p:nvPicPr>
          <p:cNvPr id="7" name="Imagen 6">
            <a:extLst>
              <a:ext uri="{FF2B5EF4-FFF2-40B4-BE49-F238E27FC236}">
                <a16:creationId xmlns:a16="http://schemas.microsoft.com/office/drawing/2014/main" id="{07AC0E0F-982A-406B-8541-BB572A90283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1120" y="2265393"/>
            <a:ext cx="2700655" cy="3599815"/>
          </a:xfrm>
          <a:prstGeom prst="rect">
            <a:avLst/>
          </a:prstGeom>
          <a:noFill/>
          <a:ln>
            <a:noFill/>
          </a:ln>
        </p:spPr>
      </p:pic>
      <p:pic>
        <p:nvPicPr>
          <p:cNvPr id="8" name="Imagen 7">
            <a:extLst>
              <a:ext uri="{FF2B5EF4-FFF2-40B4-BE49-F238E27FC236}">
                <a16:creationId xmlns:a16="http://schemas.microsoft.com/office/drawing/2014/main" id="{346E5798-FB3D-41CA-B9E4-49F179D705F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124" y="2265393"/>
            <a:ext cx="2696845" cy="35998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F074CB-FA0A-4047-B216-2C4870771F5C}"/>
              </a:ext>
            </a:extLst>
          </p:cNvPr>
          <p:cNvSpPr>
            <a:spLocks noGrp="1"/>
          </p:cNvSpPr>
          <p:nvPr>
            <p:ph idx="1"/>
          </p:nvPr>
        </p:nvSpPr>
        <p:spPr/>
        <p:txBody>
          <a:bodyPr/>
          <a:lstStyle/>
          <a:p>
            <a:pPr algn="just"/>
            <a:r>
              <a:rPr lang="es-ES"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 realizaron pruebas con 6 jarras. En estas se fue colocando diferentes dosis de coagulante de manera simultánea mientras las paletas de la máquina giraban.</a:t>
            </a:r>
            <a:endParaRPr lang="es-EC" dirty="0">
              <a:solidFill>
                <a:schemeClr val="tx1"/>
              </a:solidFill>
            </a:endParaRPr>
          </a:p>
        </p:txBody>
      </p:sp>
      <p:sp>
        <p:nvSpPr>
          <p:cNvPr id="4" name="object 2">
            <a:extLst>
              <a:ext uri="{FF2B5EF4-FFF2-40B4-BE49-F238E27FC236}">
                <a16:creationId xmlns:a16="http://schemas.microsoft.com/office/drawing/2014/main" id="{565D0384-3F65-454B-8629-B170EC179DBF}"/>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B796AF4A-0B5A-4B64-A5CF-4B051F7CC881}"/>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r>
              <a:rPr lang="es-ES" sz="2000" b="1" dirty="0">
                <a:solidFill>
                  <a:schemeClr val="bg1"/>
                </a:solidFill>
              </a:rPr>
              <a:t>PRUEBA DE JARRAS</a:t>
            </a:r>
            <a:endParaRPr sz="2000" b="1" dirty="0">
              <a:solidFill>
                <a:schemeClr val="bg1"/>
              </a:solidFill>
            </a:endParaRPr>
          </a:p>
        </p:txBody>
      </p:sp>
      <p:pic>
        <p:nvPicPr>
          <p:cNvPr id="6" name="Picture 4">
            <a:extLst>
              <a:ext uri="{FF2B5EF4-FFF2-40B4-BE49-F238E27FC236}">
                <a16:creationId xmlns:a16="http://schemas.microsoft.com/office/drawing/2014/main" id="{DD8BA153-73DC-44E6-8C5E-406235F54C74}"/>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C51E87C0-0A17-434F-9708-F52DFDB3A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descr="Imagen que contiene tabla, pequeño, mostrador, escritorio&#10;&#10;Descripción generada automáticamente">
            <a:extLst>
              <a:ext uri="{FF2B5EF4-FFF2-40B4-BE49-F238E27FC236}">
                <a16:creationId xmlns:a16="http://schemas.microsoft.com/office/drawing/2014/main" id="{47E8A237-8221-4101-8088-B85988A49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351" y="2860308"/>
            <a:ext cx="4942449" cy="2780128"/>
          </a:xfrm>
          <a:prstGeom prst="rect">
            <a:avLst/>
          </a:prstGeom>
        </p:spPr>
      </p:pic>
      <p:pic>
        <p:nvPicPr>
          <p:cNvPr id="4098" name="Picture 2" descr="ISA – Ingeniería y Servicios Ambientales">
            <a:extLst>
              <a:ext uri="{FF2B5EF4-FFF2-40B4-BE49-F238E27FC236}">
                <a16:creationId xmlns:a16="http://schemas.microsoft.com/office/drawing/2014/main" id="{3D3B9993-51E3-47C5-B8A3-7FCCF1A0F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544" y="3800668"/>
            <a:ext cx="3213882" cy="89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462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C734B14-16AC-4C26-87F5-2AC1019A98D3}"/>
              </a:ext>
            </a:extLst>
          </p:cNvPr>
          <p:cNvSpPr/>
          <p:nvPr/>
        </p:nvSpPr>
        <p:spPr>
          <a:xfrm>
            <a:off x="792303" y="977987"/>
            <a:ext cx="559816" cy="531444"/>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DF0ED45A-6910-4928-AD34-843286E13953}"/>
              </a:ext>
            </a:extLst>
          </p:cNvPr>
          <p:cNvSpPr/>
          <p:nvPr/>
        </p:nvSpPr>
        <p:spPr>
          <a:xfrm>
            <a:off x="1418159" y="992791"/>
            <a:ext cx="4954506"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r>
              <a:rPr lang="es-ES" sz="2000" b="1">
                <a:solidFill>
                  <a:schemeClr val="bg1"/>
                </a:solidFill>
              </a:rPr>
              <a:t>PRUEBA DE JARRAS MEZCLA RÁPIDA</a:t>
            </a:r>
            <a:endParaRPr sz="2000" b="1">
              <a:solidFill>
                <a:schemeClr val="bg1"/>
              </a:solidFill>
            </a:endParaRPr>
          </a:p>
        </p:txBody>
      </p:sp>
      <p:pic>
        <p:nvPicPr>
          <p:cNvPr id="6" name="Picture 4">
            <a:extLst>
              <a:ext uri="{FF2B5EF4-FFF2-40B4-BE49-F238E27FC236}">
                <a16:creationId xmlns:a16="http://schemas.microsoft.com/office/drawing/2014/main" id="{7302D8EF-232D-497C-9201-9580BE398D77}"/>
              </a:ext>
            </a:extLst>
          </p:cNvPr>
          <p:cNvPicPr>
            <a:picLocks noChangeAspect="1"/>
          </p:cNvPicPr>
          <p:nvPr/>
        </p:nvPicPr>
        <p:blipFill>
          <a:blip r:embed="rId5"/>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12FB0E73-0B9B-4DAF-A08A-6C88BC8923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WhatsApp Video 2021-09-09 at 22.31.09">
            <a:hlinkClick r:id="" action="ppaction://media"/>
            <a:extLst>
              <a:ext uri="{FF2B5EF4-FFF2-40B4-BE49-F238E27FC236}">
                <a16:creationId xmlns:a16="http://schemas.microsoft.com/office/drawing/2014/main" id="{8667F1CD-C88E-4E4E-8196-EDF1295FCA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73088" y="1600200"/>
            <a:ext cx="7996237" cy="4525963"/>
          </a:xfrm>
        </p:spPr>
      </p:pic>
    </p:spTree>
    <p:extLst>
      <p:ext uri="{BB962C8B-B14F-4D97-AF65-F5344CB8AC3E}">
        <p14:creationId xmlns:p14="http://schemas.microsoft.com/office/powerpoint/2010/main" val="6706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C734B14-16AC-4C26-87F5-2AC1019A98D3}"/>
              </a:ext>
            </a:extLst>
          </p:cNvPr>
          <p:cNvSpPr/>
          <p:nvPr/>
        </p:nvSpPr>
        <p:spPr>
          <a:xfrm>
            <a:off x="792303" y="977987"/>
            <a:ext cx="559816" cy="531444"/>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DF0ED45A-6910-4928-AD34-843286E13953}"/>
              </a:ext>
            </a:extLst>
          </p:cNvPr>
          <p:cNvSpPr/>
          <p:nvPr/>
        </p:nvSpPr>
        <p:spPr>
          <a:xfrm>
            <a:off x="1418159" y="992791"/>
            <a:ext cx="5033441"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000" b="1" dirty="0">
                <a:solidFill>
                  <a:schemeClr val="bg1"/>
                </a:solidFill>
              </a:rPr>
              <a:t>PRUEBA DE JARRAS MEZCLA LENTA</a:t>
            </a:r>
            <a:endParaRPr sz="2000" b="1" dirty="0">
              <a:solidFill>
                <a:schemeClr val="bg1"/>
              </a:solidFill>
            </a:endParaRPr>
          </a:p>
        </p:txBody>
      </p:sp>
      <p:pic>
        <p:nvPicPr>
          <p:cNvPr id="6" name="Picture 4">
            <a:extLst>
              <a:ext uri="{FF2B5EF4-FFF2-40B4-BE49-F238E27FC236}">
                <a16:creationId xmlns:a16="http://schemas.microsoft.com/office/drawing/2014/main" id="{7302D8EF-232D-497C-9201-9580BE398D77}"/>
              </a:ext>
            </a:extLst>
          </p:cNvPr>
          <p:cNvPicPr>
            <a:picLocks noChangeAspect="1"/>
          </p:cNvPicPr>
          <p:nvPr/>
        </p:nvPicPr>
        <p:blipFill>
          <a:blip r:embed="rId5"/>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12FB0E73-0B9B-4DAF-A08A-6C88BC8923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WhatsApp Video 2021-08-13 at 11.34.47">
            <a:hlinkClick r:id="" action="ppaction://media"/>
            <a:extLst>
              <a:ext uri="{FF2B5EF4-FFF2-40B4-BE49-F238E27FC236}">
                <a16:creationId xmlns:a16="http://schemas.microsoft.com/office/drawing/2014/main" id="{6733DAC6-2F16-4D9F-81D8-6227540634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73088" y="1600200"/>
            <a:ext cx="7996237" cy="4525963"/>
          </a:xfrm>
        </p:spPr>
      </p:pic>
    </p:spTree>
    <p:extLst>
      <p:ext uri="{BB962C8B-B14F-4D97-AF65-F5344CB8AC3E}">
        <p14:creationId xmlns:p14="http://schemas.microsoft.com/office/powerpoint/2010/main" val="2748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F074CB-FA0A-4047-B216-2C4870771F5C}"/>
              </a:ext>
            </a:extLst>
          </p:cNvPr>
          <p:cNvSpPr>
            <a:spLocks noGrp="1"/>
          </p:cNvSpPr>
          <p:nvPr>
            <p:ph idx="1"/>
          </p:nvPr>
        </p:nvSpPr>
        <p:spPr/>
        <p:txBody>
          <a:bodyPr/>
          <a:lstStyle/>
          <a:p>
            <a:pPr algn="just"/>
            <a:r>
              <a:rPr lang="es-EC" sz="2200">
                <a:solidFill>
                  <a:schemeClr val="tx1"/>
                </a:solidFill>
                <a:latin typeface="Arial" panose="020B0604020202020204" pitchFamily="34" charset="0"/>
                <a:ea typeface="Calibri" panose="020F0502020204030204" pitchFamily="34" charset="0"/>
                <a:cs typeface="Times New Roman" panose="02020603050405020304" pitchFamily="18" charset="0"/>
              </a:rPr>
              <a:t>Tras dejar al agua que sedimente por 20 minutos, se concluye que la dosis con la que se obtuvo mejores resultados fue de 0,5 ml de coagulante por cada litro de agua.</a:t>
            </a:r>
            <a:endParaRPr lang="es-EC" sz="2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s-EC">
              <a:solidFill>
                <a:schemeClr val="tx1"/>
              </a:solidFill>
            </a:endParaRPr>
          </a:p>
        </p:txBody>
      </p:sp>
      <p:sp>
        <p:nvSpPr>
          <p:cNvPr id="4" name="object 2">
            <a:extLst>
              <a:ext uri="{FF2B5EF4-FFF2-40B4-BE49-F238E27FC236}">
                <a16:creationId xmlns:a16="http://schemas.microsoft.com/office/drawing/2014/main" id="{565D0384-3F65-454B-8629-B170EC179DBF}"/>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B796AF4A-0B5A-4B64-A5CF-4B051F7CC881}"/>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r>
              <a:rPr lang="es-ES" sz="2000" b="1">
                <a:solidFill>
                  <a:schemeClr val="bg1"/>
                </a:solidFill>
              </a:rPr>
              <a:t>PRUEBA DE JARRAS</a:t>
            </a:r>
            <a:endParaRPr sz="2000" b="1">
              <a:solidFill>
                <a:schemeClr val="bg1"/>
              </a:solidFill>
            </a:endParaRPr>
          </a:p>
        </p:txBody>
      </p:sp>
      <p:pic>
        <p:nvPicPr>
          <p:cNvPr id="6" name="Picture 4">
            <a:extLst>
              <a:ext uri="{FF2B5EF4-FFF2-40B4-BE49-F238E27FC236}">
                <a16:creationId xmlns:a16="http://schemas.microsoft.com/office/drawing/2014/main" id="{DD8BA153-73DC-44E6-8C5E-406235F54C74}"/>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C51E87C0-0A17-434F-9708-F52DFDB3A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n 10" descr="Botella de vidrio con líquido dentro&#10;&#10;Descripción generada automáticamente con confianza baja">
            <a:extLst>
              <a:ext uri="{FF2B5EF4-FFF2-40B4-BE49-F238E27FC236}">
                <a16:creationId xmlns:a16="http://schemas.microsoft.com/office/drawing/2014/main" id="{04363B9A-B35B-4A67-AF40-625A58774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7" y="3100287"/>
            <a:ext cx="2049487" cy="2732649"/>
          </a:xfrm>
          <a:prstGeom prst="rect">
            <a:avLst/>
          </a:prstGeom>
        </p:spPr>
      </p:pic>
      <p:pic>
        <p:nvPicPr>
          <p:cNvPr id="13" name="Imagen 12" descr="Botella de vidrio con líquido dentro&#10;&#10;Descripción generada automáticamente con confianza media">
            <a:extLst>
              <a:ext uri="{FF2B5EF4-FFF2-40B4-BE49-F238E27FC236}">
                <a16:creationId xmlns:a16="http://schemas.microsoft.com/office/drawing/2014/main" id="{F6141BBB-78CB-4404-AE8D-6E04EC405D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139" y="3117132"/>
            <a:ext cx="2049487" cy="2732649"/>
          </a:xfrm>
          <a:prstGeom prst="rect">
            <a:avLst/>
          </a:prstGeom>
        </p:spPr>
      </p:pic>
      <p:pic>
        <p:nvPicPr>
          <p:cNvPr id="15" name="Imagen 14" descr="Botella de vidrio&#10;&#10;Descripción generada automáticamente con confianza media">
            <a:extLst>
              <a:ext uri="{FF2B5EF4-FFF2-40B4-BE49-F238E27FC236}">
                <a16:creationId xmlns:a16="http://schemas.microsoft.com/office/drawing/2014/main" id="{D0EB83E5-43EE-4343-BC83-7CECF36CE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6207" y="3117132"/>
            <a:ext cx="2049487" cy="2732649"/>
          </a:xfrm>
          <a:prstGeom prst="rect">
            <a:avLst/>
          </a:prstGeom>
        </p:spPr>
      </p:pic>
      <p:pic>
        <p:nvPicPr>
          <p:cNvPr id="17" name="Imagen 16" descr="Botella y copa de cristal&#10;&#10;Descripción generada automáticamente con confianza media">
            <a:extLst>
              <a:ext uri="{FF2B5EF4-FFF2-40B4-BE49-F238E27FC236}">
                <a16:creationId xmlns:a16="http://schemas.microsoft.com/office/drawing/2014/main" id="{FE7A2CD2-4377-4142-8BAA-905E6504B1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3275" y="3117132"/>
            <a:ext cx="2049487" cy="2732649"/>
          </a:xfrm>
          <a:prstGeom prst="rect">
            <a:avLst/>
          </a:prstGeom>
        </p:spPr>
      </p:pic>
    </p:spTree>
    <p:extLst>
      <p:ext uri="{BB962C8B-B14F-4D97-AF65-F5344CB8AC3E}">
        <p14:creationId xmlns:p14="http://schemas.microsoft.com/office/powerpoint/2010/main" val="351248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65D0384-3F65-454B-8629-B170EC179DBF}"/>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B796AF4A-0B5A-4B64-A5CF-4B051F7CC881}"/>
              </a:ext>
            </a:extLst>
          </p:cNvPr>
          <p:cNvSpPr/>
          <p:nvPr/>
        </p:nvSpPr>
        <p:spPr>
          <a:xfrm>
            <a:off x="1418159" y="992791"/>
            <a:ext cx="5223941"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000" b="1" dirty="0">
                <a:solidFill>
                  <a:schemeClr val="bg1"/>
                </a:solidFill>
              </a:rPr>
              <a:t>RESULTADOS PRUEBA DE JARRAS</a:t>
            </a:r>
            <a:endParaRPr sz="2000" b="1" dirty="0">
              <a:solidFill>
                <a:schemeClr val="bg1"/>
              </a:solidFill>
            </a:endParaRPr>
          </a:p>
        </p:txBody>
      </p:sp>
      <p:pic>
        <p:nvPicPr>
          <p:cNvPr id="6" name="Picture 4">
            <a:extLst>
              <a:ext uri="{FF2B5EF4-FFF2-40B4-BE49-F238E27FC236}">
                <a16:creationId xmlns:a16="http://schemas.microsoft.com/office/drawing/2014/main" id="{DD8BA153-73DC-44E6-8C5E-406235F54C74}"/>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C51E87C0-0A17-434F-9708-F52DFDB3AC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a 8">
            <a:extLst>
              <a:ext uri="{FF2B5EF4-FFF2-40B4-BE49-F238E27FC236}">
                <a16:creationId xmlns:a16="http://schemas.microsoft.com/office/drawing/2014/main" id="{2B0ACF3D-920C-43D8-AB14-5A0B8A645F81}"/>
              </a:ext>
            </a:extLst>
          </p:cNvPr>
          <p:cNvGraphicFramePr>
            <a:graphicFrameLocks noGrp="1"/>
          </p:cNvGraphicFramePr>
          <p:nvPr>
            <p:extLst>
              <p:ext uri="{D42A27DB-BD31-4B8C-83A1-F6EECF244321}">
                <p14:modId xmlns:p14="http://schemas.microsoft.com/office/powerpoint/2010/main" val="3914486763"/>
              </p:ext>
            </p:extLst>
          </p:nvPr>
        </p:nvGraphicFramePr>
        <p:xfrm>
          <a:off x="2112187" y="1590674"/>
          <a:ext cx="4993518" cy="4467355"/>
        </p:xfrm>
        <a:graphic>
          <a:graphicData uri="http://schemas.openxmlformats.org/drawingml/2006/table">
            <a:tbl>
              <a:tblPr firstRow="1" firstCol="1" bandRow="1">
                <a:tableStyleId>{5C22544A-7EE6-4342-B048-85BDC9FD1C3A}</a:tableStyleId>
              </a:tblPr>
              <a:tblGrid>
                <a:gridCol w="1274218">
                  <a:extLst>
                    <a:ext uri="{9D8B030D-6E8A-4147-A177-3AD203B41FA5}">
                      <a16:colId xmlns:a16="http://schemas.microsoft.com/office/drawing/2014/main" val="2260972816"/>
                    </a:ext>
                  </a:extLst>
                </a:gridCol>
                <a:gridCol w="659153">
                  <a:extLst>
                    <a:ext uri="{9D8B030D-6E8A-4147-A177-3AD203B41FA5}">
                      <a16:colId xmlns:a16="http://schemas.microsoft.com/office/drawing/2014/main" val="782298940"/>
                    </a:ext>
                  </a:extLst>
                </a:gridCol>
                <a:gridCol w="512434">
                  <a:extLst>
                    <a:ext uri="{9D8B030D-6E8A-4147-A177-3AD203B41FA5}">
                      <a16:colId xmlns:a16="http://schemas.microsoft.com/office/drawing/2014/main" val="2878576991"/>
                    </a:ext>
                  </a:extLst>
                </a:gridCol>
                <a:gridCol w="614342">
                  <a:extLst>
                    <a:ext uri="{9D8B030D-6E8A-4147-A177-3AD203B41FA5}">
                      <a16:colId xmlns:a16="http://schemas.microsoft.com/office/drawing/2014/main" val="3390009177"/>
                    </a:ext>
                  </a:extLst>
                </a:gridCol>
                <a:gridCol w="615065">
                  <a:extLst>
                    <a:ext uri="{9D8B030D-6E8A-4147-A177-3AD203B41FA5}">
                      <a16:colId xmlns:a16="http://schemas.microsoft.com/office/drawing/2014/main" val="220488255"/>
                    </a:ext>
                  </a:extLst>
                </a:gridCol>
                <a:gridCol w="659153">
                  <a:extLst>
                    <a:ext uri="{9D8B030D-6E8A-4147-A177-3AD203B41FA5}">
                      <a16:colId xmlns:a16="http://schemas.microsoft.com/office/drawing/2014/main" val="2088243583"/>
                    </a:ext>
                  </a:extLst>
                </a:gridCol>
                <a:gridCol w="659153">
                  <a:extLst>
                    <a:ext uri="{9D8B030D-6E8A-4147-A177-3AD203B41FA5}">
                      <a16:colId xmlns:a16="http://schemas.microsoft.com/office/drawing/2014/main" val="204273101"/>
                    </a:ext>
                  </a:extLst>
                </a:gridCol>
              </a:tblGrid>
              <a:tr h="227136">
                <a:tc gridSpan="7">
                  <a:txBody>
                    <a:bodyPr/>
                    <a:lstStyle/>
                    <a:p>
                      <a:pPr algn="ctr">
                        <a:lnSpc>
                          <a:spcPct val="150000"/>
                        </a:lnSpc>
                        <a:spcAft>
                          <a:spcPts val="800"/>
                        </a:spcAft>
                      </a:pPr>
                      <a:r>
                        <a:rPr lang="es-EC" sz="1100" b="1" dirty="0">
                          <a:solidFill>
                            <a:schemeClr val="tx1"/>
                          </a:solidFill>
                          <a:effectLst/>
                        </a:rPr>
                        <a:t>Gradiente de velocidad 40 rpm</a:t>
                      </a:r>
                      <a:endPar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05655572"/>
                  </a:ext>
                </a:extLst>
              </a:tr>
              <a:tr h="227136">
                <a:tc>
                  <a:txBody>
                    <a:bodyPr/>
                    <a:lstStyle/>
                    <a:p>
                      <a:pPr algn="ctr">
                        <a:lnSpc>
                          <a:spcPct val="150000"/>
                        </a:lnSpc>
                        <a:spcAft>
                          <a:spcPts val="800"/>
                        </a:spcAft>
                      </a:pPr>
                      <a:r>
                        <a:rPr lang="es-EC" sz="1100" dirty="0">
                          <a:solidFill>
                            <a:schemeClr val="tx1"/>
                          </a:solidFill>
                          <a:effectLst/>
                        </a:rPr>
                        <a:t>Fecha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6">
                  <a:txBody>
                    <a:bodyPr/>
                    <a:lstStyle/>
                    <a:p>
                      <a:pPr algn="ctr">
                        <a:lnSpc>
                          <a:spcPct val="150000"/>
                        </a:lnSpc>
                        <a:spcAft>
                          <a:spcPts val="800"/>
                        </a:spcAft>
                      </a:pPr>
                      <a:r>
                        <a:rPr lang="es-EC" sz="1100">
                          <a:effectLst/>
                        </a:rPr>
                        <a:t>13/08/2021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64780577"/>
                  </a:ext>
                </a:extLst>
              </a:tr>
              <a:tr h="227136">
                <a:tc>
                  <a:txBody>
                    <a:bodyPr/>
                    <a:lstStyle/>
                    <a:p>
                      <a:pPr algn="ctr">
                        <a:lnSpc>
                          <a:spcPct val="150000"/>
                        </a:lnSpc>
                        <a:spcAft>
                          <a:spcPts val="800"/>
                        </a:spcAft>
                      </a:pPr>
                      <a:r>
                        <a:rPr lang="es-EC" sz="1100" dirty="0">
                          <a:solidFill>
                            <a:schemeClr val="tx1"/>
                          </a:solidFill>
                          <a:effectLst/>
                        </a:rPr>
                        <a:t>Muestra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6">
                  <a:txBody>
                    <a:bodyPr/>
                    <a:lstStyle/>
                    <a:p>
                      <a:pPr algn="ctr">
                        <a:lnSpc>
                          <a:spcPct val="150000"/>
                        </a:lnSpc>
                        <a:spcAft>
                          <a:spcPts val="800"/>
                        </a:spcAft>
                      </a:pPr>
                      <a:r>
                        <a:rPr lang="es-EC" sz="1100">
                          <a:effectLst/>
                        </a:rPr>
                        <a:t>Agua de pozo de ESPE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18053"/>
                  </a:ext>
                </a:extLst>
              </a:tr>
              <a:tr h="227136">
                <a:tc>
                  <a:txBody>
                    <a:bodyPr/>
                    <a:lstStyle/>
                    <a:p>
                      <a:pPr algn="ctr">
                        <a:lnSpc>
                          <a:spcPct val="150000"/>
                        </a:lnSpc>
                        <a:spcAft>
                          <a:spcPts val="800"/>
                        </a:spcAft>
                      </a:pPr>
                      <a:r>
                        <a:rPr lang="es-EC" sz="1100" dirty="0">
                          <a:solidFill>
                            <a:schemeClr val="tx1"/>
                          </a:solidFill>
                          <a:effectLst/>
                        </a:rPr>
                        <a:t>Lugar</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6">
                  <a:txBody>
                    <a:bodyPr/>
                    <a:lstStyle/>
                    <a:p>
                      <a:pPr algn="ctr">
                        <a:lnSpc>
                          <a:spcPct val="150000"/>
                        </a:lnSpc>
                        <a:spcAft>
                          <a:spcPts val="800"/>
                        </a:spcAft>
                      </a:pPr>
                      <a:r>
                        <a:rPr lang="es-EC" sz="1100">
                          <a:effectLst/>
                        </a:rPr>
                        <a:t>ISA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66945653"/>
                  </a:ext>
                </a:extLst>
              </a:tr>
              <a:tr h="227136">
                <a:tc>
                  <a:txBody>
                    <a:bodyPr/>
                    <a:lstStyle/>
                    <a:p>
                      <a:pPr>
                        <a:lnSpc>
                          <a:spcPct val="107000"/>
                        </a:lnSpc>
                      </a:pPr>
                      <a:endParaRPr lang="es-EC" sz="11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gridSpan="6">
                  <a:txBody>
                    <a:bodyPr/>
                    <a:lstStyle/>
                    <a:p>
                      <a:pPr algn="ctr">
                        <a:lnSpc>
                          <a:spcPct val="150000"/>
                        </a:lnSpc>
                        <a:spcAft>
                          <a:spcPts val="800"/>
                        </a:spcAft>
                      </a:pPr>
                      <a:r>
                        <a:rPr lang="es-EC" sz="1100">
                          <a:effectLst/>
                        </a:rPr>
                        <a:t>Número de Jarras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30213337"/>
                  </a:ext>
                </a:extLst>
              </a:tr>
              <a:tr h="227136">
                <a:tc>
                  <a:txBody>
                    <a:bodyPr/>
                    <a:lstStyle/>
                    <a:p>
                      <a:pPr>
                        <a:lnSpc>
                          <a:spcPct val="107000"/>
                        </a:lnSpc>
                      </a:pPr>
                      <a:endParaRPr lang="es-EC" sz="11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1006613"/>
                  </a:ext>
                </a:extLst>
              </a:tr>
              <a:tr h="227136">
                <a:tc>
                  <a:txBody>
                    <a:bodyPr/>
                    <a:lstStyle/>
                    <a:p>
                      <a:pPr algn="ctr">
                        <a:lnSpc>
                          <a:spcPct val="150000"/>
                        </a:lnSpc>
                        <a:spcAft>
                          <a:spcPts val="800"/>
                        </a:spcAft>
                      </a:pPr>
                      <a:r>
                        <a:rPr lang="es-EC" sz="1100" dirty="0">
                          <a:solidFill>
                            <a:schemeClr val="tx1"/>
                          </a:solidFill>
                          <a:effectLst/>
                        </a:rPr>
                        <a:t>Químico ml/L</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0,7</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08589518"/>
                  </a:ext>
                </a:extLst>
              </a:tr>
              <a:tr h="486270">
                <a:tc>
                  <a:txBody>
                    <a:bodyPr/>
                    <a:lstStyle/>
                    <a:p>
                      <a:pPr algn="ctr">
                        <a:lnSpc>
                          <a:spcPct val="150000"/>
                        </a:lnSpc>
                        <a:spcAft>
                          <a:spcPts val="800"/>
                        </a:spcAft>
                      </a:pPr>
                      <a:r>
                        <a:rPr lang="es-EC" sz="1100" dirty="0">
                          <a:solidFill>
                            <a:schemeClr val="tx1"/>
                          </a:solidFill>
                          <a:effectLst/>
                        </a:rPr>
                        <a:t>Velocidad mezcla rápida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0,025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97139950"/>
                  </a:ext>
                </a:extLst>
              </a:tr>
              <a:tr h="486270">
                <a:tc>
                  <a:txBody>
                    <a:bodyPr/>
                    <a:lstStyle/>
                    <a:p>
                      <a:pPr algn="ctr">
                        <a:lnSpc>
                          <a:spcPct val="150000"/>
                        </a:lnSpc>
                        <a:spcAft>
                          <a:spcPts val="800"/>
                        </a:spcAft>
                      </a:pPr>
                      <a:r>
                        <a:rPr lang="es-EC" sz="1100" dirty="0">
                          <a:solidFill>
                            <a:schemeClr val="tx1"/>
                          </a:solidFill>
                          <a:effectLst/>
                        </a:rPr>
                        <a:t>Tiempo de mezcla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434627"/>
                  </a:ext>
                </a:extLst>
              </a:tr>
              <a:tr h="1004539">
                <a:tc>
                  <a:txBody>
                    <a:bodyPr/>
                    <a:lstStyle/>
                    <a:p>
                      <a:pPr algn="ctr">
                        <a:lnSpc>
                          <a:spcPct val="150000"/>
                        </a:lnSpc>
                        <a:spcAft>
                          <a:spcPts val="800"/>
                        </a:spcAft>
                      </a:pPr>
                      <a:r>
                        <a:rPr lang="es-EC" sz="1100" dirty="0">
                          <a:solidFill>
                            <a:schemeClr val="tx1"/>
                          </a:solidFill>
                          <a:effectLst/>
                        </a:rPr>
                        <a:t>Tiempo en el que se observa los primeros </a:t>
                      </a:r>
                      <a:r>
                        <a:rPr lang="es-EC" sz="1100" dirty="0" err="1">
                          <a:solidFill>
                            <a:schemeClr val="tx1"/>
                          </a:solidFill>
                          <a:effectLst/>
                        </a:rPr>
                        <a:t>flóculos</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25345978"/>
                  </a:ext>
                </a:extLst>
              </a:tr>
              <a:tr h="227136">
                <a:tc>
                  <a:txBody>
                    <a:bodyPr/>
                    <a:lstStyle/>
                    <a:p>
                      <a:pPr algn="ctr">
                        <a:lnSpc>
                          <a:spcPct val="150000"/>
                        </a:lnSpc>
                        <a:spcAft>
                          <a:spcPts val="800"/>
                        </a:spcAft>
                      </a:pPr>
                      <a:r>
                        <a:rPr lang="es-EC" sz="1100" dirty="0" err="1">
                          <a:solidFill>
                            <a:schemeClr val="tx1"/>
                          </a:solidFill>
                          <a:effectLst/>
                        </a:rPr>
                        <a:t>Ph</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7,28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7,33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7,36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7,41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7,24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7,25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83478696"/>
                  </a:ext>
                </a:extLst>
              </a:tr>
              <a:tr h="227136">
                <a:tc>
                  <a:txBody>
                    <a:bodyPr/>
                    <a:lstStyle/>
                    <a:p>
                      <a:pPr algn="ctr">
                        <a:lnSpc>
                          <a:spcPct val="150000"/>
                        </a:lnSpc>
                        <a:spcAft>
                          <a:spcPts val="800"/>
                        </a:spcAft>
                      </a:pPr>
                      <a:r>
                        <a:rPr lang="es-EC" sz="1100" dirty="0">
                          <a:solidFill>
                            <a:schemeClr val="tx1"/>
                          </a:solidFill>
                          <a:effectLst/>
                        </a:rPr>
                        <a:t>Turbiedad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1,25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0,95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0,8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1,3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36736966"/>
                  </a:ext>
                </a:extLst>
              </a:tr>
              <a:tr h="227136">
                <a:tc>
                  <a:txBody>
                    <a:bodyPr/>
                    <a:lstStyle/>
                    <a:p>
                      <a:pPr algn="ctr">
                        <a:lnSpc>
                          <a:spcPct val="150000"/>
                        </a:lnSpc>
                        <a:spcAft>
                          <a:spcPts val="800"/>
                        </a:spcAft>
                      </a:pPr>
                      <a:r>
                        <a:rPr lang="es-EC" sz="1100" dirty="0">
                          <a:solidFill>
                            <a:schemeClr val="tx1"/>
                          </a:solidFill>
                          <a:effectLst/>
                        </a:rPr>
                        <a:t>Color</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dirty="0">
                          <a:effectLst/>
                        </a:rPr>
                        <a:t>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a:effectLst/>
                        </a:rPr>
                        <a:t>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C" sz="1100" dirty="0">
                          <a:effectLst/>
                        </a:rPr>
                        <a:t>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8066238"/>
                  </a:ext>
                </a:extLst>
              </a:tr>
            </a:tbl>
          </a:graphicData>
        </a:graphic>
      </p:graphicFrame>
    </p:spTree>
    <p:extLst>
      <p:ext uri="{BB962C8B-B14F-4D97-AF65-F5344CB8AC3E}">
        <p14:creationId xmlns:p14="http://schemas.microsoft.com/office/powerpoint/2010/main" val="95778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C2E2CE9-B7B4-4BF0-BB64-7372612A4CAF}"/>
              </a:ext>
            </a:extLst>
          </p:cNvPr>
          <p:cNvSpPr/>
          <p:nvPr/>
        </p:nvSpPr>
        <p:spPr>
          <a:xfrm>
            <a:off x="792303" y="98731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71975EFD-BA66-41FD-AB57-DDE89A36360F}"/>
              </a:ext>
            </a:extLst>
          </p:cNvPr>
          <p:cNvSpPr/>
          <p:nvPr/>
        </p:nvSpPr>
        <p:spPr>
          <a:xfrm>
            <a:off x="1418159" y="1002122"/>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COAGULACIÓN</a:t>
            </a:r>
            <a:endParaRPr sz="2200" b="1" dirty="0">
              <a:solidFill>
                <a:schemeClr val="bg1"/>
              </a:solidFill>
            </a:endParaRPr>
          </a:p>
        </p:txBody>
      </p:sp>
      <p:pic>
        <p:nvPicPr>
          <p:cNvPr id="6" name="Picture 4">
            <a:extLst>
              <a:ext uri="{FF2B5EF4-FFF2-40B4-BE49-F238E27FC236}">
                <a16:creationId xmlns:a16="http://schemas.microsoft.com/office/drawing/2014/main" id="{058EC3CF-E88F-476C-A70F-900D87A97D0C}"/>
              </a:ext>
            </a:extLst>
          </p:cNvPr>
          <p:cNvPicPr>
            <a:picLocks noChangeAspect="1"/>
          </p:cNvPicPr>
          <p:nvPr/>
        </p:nvPicPr>
        <p:blipFill>
          <a:blip r:embed="rId3"/>
          <a:stretch>
            <a:fillRect/>
          </a:stretch>
        </p:blipFill>
        <p:spPr>
          <a:xfrm rot="10800000">
            <a:off x="0" y="9330"/>
            <a:ext cx="1341120" cy="890729"/>
          </a:xfrm>
          <a:prstGeom prst="rect">
            <a:avLst/>
          </a:prstGeom>
        </p:spPr>
      </p:pic>
      <p:pic>
        <p:nvPicPr>
          <p:cNvPr id="7" name="Picture 4">
            <a:extLst>
              <a:ext uri="{FF2B5EF4-FFF2-40B4-BE49-F238E27FC236}">
                <a16:creationId xmlns:a16="http://schemas.microsoft.com/office/drawing/2014/main" id="{B664A440-A6AA-42DA-81E9-D8C7A42CED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a 9">
            <a:extLst>
              <a:ext uri="{FF2B5EF4-FFF2-40B4-BE49-F238E27FC236}">
                <a16:creationId xmlns:a16="http://schemas.microsoft.com/office/drawing/2014/main" id="{33FD7939-BDD8-4FBC-AD51-561FDD9F33CC}"/>
              </a:ext>
            </a:extLst>
          </p:cNvPr>
          <p:cNvGraphicFramePr>
            <a:graphicFrameLocks noGrp="1"/>
          </p:cNvGraphicFramePr>
          <p:nvPr>
            <p:extLst>
              <p:ext uri="{D42A27DB-BD31-4B8C-83A1-F6EECF244321}">
                <p14:modId xmlns:p14="http://schemas.microsoft.com/office/powerpoint/2010/main" val="2840364416"/>
              </p:ext>
            </p:extLst>
          </p:nvPr>
        </p:nvGraphicFramePr>
        <p:xfrm>
          <a:off x="1938020" y="4464118"/>
          <a:ext cx="5267960" cy="1450658"/>
        </p:xfrm>
        <a:graphic>
          <a:graphicData uri="http://schemas.openxmlformats.org/drawingml/2006/table">
            <a:tbl>
              <a:tblPr firstRow="1" firstCol="1" bandRow="1">
                <a:tableStyleId>{5C22544A-7EE6-4342-B048-85BDC9FD1C3A}</a:tableStyleId>
              </a:tblPr>
              <a:tblGrid>
                <a:gridCol w="2633980">
                  <a:extLst>
                    <a:ext uri="{9D8B030D-6E8A-4147-A177-3AD203B41FA5}">
                      <a16:colId xmlns:a16="http://schemas.microsoft.com/office/drawing/2014/main" val="3495493971"/>
                    </a:ext>
                  </a:extLst>
                </a:gridCol>
                <a:gridCol w="2633980">
                  <a:extLst>
                    <a:ext uri="{9D8B030D-6E8A-4147-A177-3AD203B41FA5}">
                      <a16:colId xmlns:a16="http://schemas.microsoft.com/office/drawing/2014/main" val="1437210479"/>
                    </a:ext>
                  </a:extLst>
                </a:gridCol>
              </a:tblGrid>
              <a:tr h="0">
                <a:tc gridSpan="2">
                  <a:txBody>
                    <a:bodyPr/>
                    <a:lstStyle/>
                    <a:p>
                      <a:pPr algn="ctr">
                        <a:lnSpc>
                          <a:spcPct val="150000"/>
                        </a:lnSpc>
                        <a:spcBef>
                          <a:spcPts val="1400"/>
                        </a:spcBef>
                        <a:spcAft>
                          <a:spcPts val="1200"/>
                        </a:spcAft>
                      </a:pPr>
                      <a:r>
                        <a:rPr lang="es-EC" sz="1100" dirty="0">
                          <a:solidFill>
                            <a:schemeClr val="tx1"/>
                          </a:solidFill>
                          <a:effectLst/>
                        </a:rPr>
                        <a:t>Mezcla rápida (Coagulación)</a:t>
                      </a:r>
                      <a:endParaRPr lang="es-EC" sz="1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721811971"/>
                  </a:ext>
                </a:extLst>
              </a:tr>
              <a:tr h="0">
                <a:tc>
                  <a:txBody>
                    <a:bodyPr/>
                    <a:lstStyle/>
                    <a:p>
                      <a:pPr algn="ctr">
                        <a:lnSpc>
                          <a:spcPct val="150000"/>
                        </a:lnSpc>
                        <a:spcAft>
                          <a:spcPts val="800"/>
                        </a:spcAft>
                      </a:pPr>
                      <a:r>
                        <a:rPr lang="es-EC" sz="1100" dirty="0">
                          <a:solidFill>
                            <a:schemeClr val="tx1"/>
                          </a:solidFill>
                          <a:effectLst/>
                        </a:rPr>
                        <a:t>Ancho del vertedero</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1,00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0605658"/>
                  </a:ext>
                </a:extLst>
              </a:tr>
              <a:tr h="0">
                <a:tc>
                  <a:txBody>
                    <a:bodyPr/>
                    <a:lstStyle/>
                    <a:p>
                      <a:pPr algn="ctr">
                        <a:lnSpc>
                          <a:spcPct val="150000"/>
                        </a:lnSpc>
                        <a:spcAft>
                          <a:spcPts val="800"/>
                        </a:spcAft>
                      </a:pPr>
                      <a:r>
                        <a:rPr lang="es-EC" sz="1100" dirty="0">
                          <a:solidFill>
                            <a:schemeClr val="tx1"/>
                          </a:solidFill>
                          <a:effectLst/>
                        </a:rPr>
                        <a:t>Altura del vertedero</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0,80 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9647614"/>
                  </a:ext>
                </a:extLst>
              </a:tr>
              <a:tr h="0">
                <a:tc>
                  <a:txBody>
                    <a:bodyPr/>
                    <a:lstStyle/>
                    <a:p>
                      <a:pPr algn="ctr">
                        <a:lnSpc>
                          <a:spcPct val="150000"/>
                        </a:lnSpc>
                        <a:spcAft>
                          <a:spcPts val="800"/>
                        </a:spcAft>
                      </a:pPr>
                      <a:r>
                        <a:rPr lang="es-EC" sz="1100" dirty="0">
                          <a:solidFill>
                            <a:schemeClr val="tx1"/>
                          </a:solidFill>
                          <a:effectLst/>
                        </a:rPr>
                        <a:t>Distancia al punto de aplicación del coagulante</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0,30 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9550726"/>
                  </a:ext>
                </a:extLst>
              </a:tr>
              <a:tr h="0">
                <a:tc>
                  <a:txBody>
                    <a:bodyPr/>
                    <a:lstStyle/>
                    <a:p>
                      <a:pPr algn="ctr">
                        <a:lnSpc>
                          <a:spcPct val="150000"/>
                        </a:lnSpc>
                        <a:spcAft>
                          <a:spcPts val="800"/>
                        </a:spcAft>
                      </a:pPr>
                      <a:r>
                        <a:rPr lang="es-EC" sz="1100" dirty="0">
                          <a:solidFill>
                            <a:schemeClr val="tx1"/>
                          </a:solidFill>
                          <a:effectLst/>
                        </a:rPr>
                        <a:t>Longitud de resalto hidráulico</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0,25 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296271"/>
                  </a:ext>
                </a:extLst>
              </a:tr>
            </a:tbl>
          </a:graphicData>
        </a:graphic>
      </p:graphicFrame>
      <p:pic>
        <p:nvPicPr>
          <p:cNvPr id="3" name="Imagen 2">
            <a:extLst>
              <a:ext uri="{FF2B5EF4-FFF2-40B4-BE49-F238E27FC236}">
                <a16:creationId xmlns:a16="http://schemas.microsoft.com/office/drawing/2014/main" id="{68F62447-51F4-472A-8811-BAE601DE56CD}"/>
              </a:ext>
            </a:extLst>
          </p:cNvPr>
          <p:cNvPicPr>
            <a:picLocks noChangeAspect="1"/>
          </p:cNvPicPr>
          <p:nvPr/>
        </p:nvPicPr>
        <p:blipFill>
          <a:blip r:embed="rId5"/>
          <a:stretch>
            <a:fillRect/>
          </a:stretch>
        </p:blipFill>
        <p:spPr>
          <a:xfrm>
            <a:off x="792303" y="1685120"/>
            <a:ext cx="3676650" cy="2600325"/>
          </a:xfrm>
          <a:prstGeom prst="rect">
            <a:avLst/>
          </a:prstGeom>
        </p:spPr>
      </p:pic>
      <p:pic>
        <p:nvPicPr>
          <p:cNvPr id="11" name="Imagen 10">
            <a:extLst>
              <a:ext uri="{FF2B5EF4-FFF2-40B4-BE49-F238E27FC236}">
                <a16:creationId xmlns:a16="http://schemas.microsoft.com/office/drawing/2014/main" id="{3DDAC982-94FD-43A0-855E-671D76E6716B}"/>
              </a:ext>
            </a:extLst>
          </p:cNvPr>
          <p:cNvPicPr>
            <a:picLocks noChangeAspect="1"/>
          </p:cNvPicPr>
          <p:nvPr/>
        </p:nvPicPr>
        <p:blipFill>
          <a:blip r:embed="rId6"/>
          <a:stretch>
            <a:fillRect/>
          </a:stretch>
        </p:blipFill>
        <p:spPr>
          <a:xfrm>
            <a:off x="5243927" y="1659946"/>
            <a:ext cx="3552825" cy="2650671"/>
          </a:xfrm>
          <a:prstGeom prst="rect">
            <a:avLst/>
          </a:prstGeom>
        </p:spPr>
      </p:pic>
    </p:spTree>
    <p:extLst>
      <p:ext uri="{BB962C8B-B14F-4D97-AF65-F5344CB8AC3E}">
        <p14:creationId xmlns:p14="http://schemas.microsoft.com/office/powerpoint/2010/main" val="135179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3370419-08C0-4D29-B608-D320A3A109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Imagen 18">
            <a:extLst>
              <a:ext uri="{FF2B5EF4-FFF2-40B4-BE49-F238E27FC236}">
                <a16:creationId xmlns:a16="http://schemas.microsoft.com/office/drawing/2014/main" id="{49719064-651E-4104-920A-93359AD90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804863"/>
            <a:ext cx="31099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agen 34">
            <a:extLst>
              <a:ext uri="{FF2B5EF4-FFF2-40B4-BE49-F238E27FC236}">
                <a16:creationId xmlns:a16="http://schemas.microsoft.com/office/drawing/2014/main" id="{E732EB1C-5665-423E-B24E-A26DF7D39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8" y="3044825"/>
            <a:ext cx="3438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object 8">
            <a:extLst>
              <a:ext uri="{FF2B5EF4-FFF2-40B4-BE49-F238E27FC236}">
                <a16:creationId xmlns:a16="http://schemas.microsoft.com/office/drawing/2014/main" id="{E895D8D4-1499-4E4F-9D94-D1CE1C4417D7}"/>
              </a:ext>
            </a:extLst>
          </p:cNvPr>
          <p:cNvSpPr txBox="1">
            <a:spLocks noChangeArrowheads="1"/>
          </p:cNvSpPr>
          <p:nvPr/>
        </p:nvSpPr>
        <p:spPr bwMode="auto">
          <a:xfrm>
            <a:off x="533400" y="1465263"/>
            <a:ext cx="80518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1000"/>
              </a:lnSpc>
              <a:spcBef>
                <a:spcPts val="100"/>
              </a:spcBef>
            </a:pPr>
            <a:r>
              <a:rPr lang="es-ES" altLang="es-ES">
                <a:cs typeface="Calibri" panose="020F0502020204030204" pitchFamily="34" charset="0"/>
              </a:rPr>
              <a:t>Diseñar una planta de tratamiento de potabilización de agua de pozo en la Universidad de las Fuerzas Armadas “ESPE”, usando materiales que permitan evidenciar el proceso y analizarlo desde la perspectiva académica e investigativa.</a:t>
            </a:r>
            <a:endParaRPr lang="es-ES" altLang="es-ES" sz="1600">
              <a:cs typeface="Arial" panose="020B0604020202020204" pitchFamily="34" charset="0"/>
            </a:endParaRPr>
          </a:p>
        </p:txBody>
      </p:sp>
      <p:sp>
        <p:nvSpPr>
          <p:cNvPr id="4102" name="CuadroTexto 41">
            <a:extLst>
              <a:ext uri="{FF2B5EF4-FFF2-40B4-BE49-F238E27FC236}">
                <a16:creationId xmlns:a16="http://schemas.microsoft.com/office/drawing/2014/main" id="{8BE720D2-C995-4E92-8E20-310F413A6AFB}"/>
              </a:ext>
            </a:extLst>
          </p:cNvPr>
          <p:cNvSpPr txBox="1">
            <a:spLocks noChangeArrowheads="1"/>
          </p:cNvSpPr>
          <p:nvPr/>
        </p:nvSpPr>
        <p:spPr bwMode="auto">
          <a:xfrm>
            <a:off x="541338" y="3738563"/>
            <a:ext cx="80660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800"/>
              </a:spcAft>
              <a:buFont typeface="Symbol" panose="05050102010706020507" pitchFamily="18" charset="2"/>
              <a:buChar char=""/>
            </a:pPr>
            <a:r>
              <a:rPr lang="es-EC" altLang="es-ES">
                <a:solidFill>
                  <a:srgbClr val="000000"/>
                </a:solidFill>
                <a:ea typeface="Times New Roman" panose="02020603050405020304" pitchFamily="18" charset="0"/>
                <a:cs typeface="Arial" panose="020B0604020202020204" pitchFamily="34" charset="0"/>
              </a:rPr>
              <a:t>Definir la calidad de agua de fuente de los pozos en comparación a las normativas vigente del país.</a:t>
            </a:r>
            <a:endParaRPr lang="es-ES" altLang="es-ES">
              <a:ea typeface="Calibri" panose="020F0502020204030204" pitchFamily="34" charset="0"/>
              <a:cs typeface="Times New Roman" panose="02020603050405020304" pitchFamily="18" charset="0"/>
            </a:endParaRPr>
          </a:p>
          <a:p>
            <a:pPr algn="just">
              <a:spcAft>
                <a:spcPts val="800"/>
              </a:spcAft>
              <a:buFont typeface="Symbol" panose="05050102010706020507" pitchFamily="18" charset="2"/>
              <a:buChar char=""/>
            </a:pPr>
            <a:r>
              <a:rPr lang="es-EC" altLang="es-ES">
                <a:solidFill>
                  <a:srgbClr val="000000"/>
                </a:solidFill>
                <a:ea typeface="Times New Roman" panose="02020603050405020304" pitchFamily="18" charset="0"/>
                <a:cs typeface="Arial" panose="020B0604020202020204" pitchFamily="34" charset="0"/>
              </a:rPr>
              <a:t>Definir los parámetros de diseño, así como los procesos unitarios correspondientes de manera que se permita el correcto diseño de la planta de tratamiento.</a:t>
            </a:r>
            <a:endParaRPr lang="es-ES" altLang="es-ES">
              <a:ea typeface="Calibri" panose="020F0502020204030204" pitchFamily="34" charset="0"/>
              <a:cs typeface="Times New Roman" panose="02020603050405020304" pitchFamily="18" charset="0"/>
            </a:endParaRPr>
          </a:p>
          <a:p>
            <a:pPr algn="just">
              <a:spcAft>
                <a:spcPts val="800"/>
              </a:spcAft>
              <a:buFont typeface="Symbol" panose="05050102010706020507" pitchFamily="18" charset="2"/>
              <a:buChar char=""/>
            </a:pPr>
            <a:r>
              <a:rPr lang="es-EC" altLang="es-ES">
                <a:solidFill>
                  <a:srgbClr val="000000"/>
                </a:solidFill>
                <a:ea typeface="Times New Roman" panose="02020603050405020304" pitchFamily="18" charset="0"/>
                <a:cs typeface="Arial" panose="020B0604020202020204" pitchFamily="34" charset="0"/>
              </a:rPr>
              <a:t>Elaborar planos y presupuestos requeridos para la realización del proyecto.</a:t>
            </a:r>
            <a:endParaRPr lang="es-ES" altLang="es-ES">
              <a:ea typeface="Calibri" panose="020F0502020204030204" pitchFamily="34" charset="0"/>
              <a:cs typeface="Times New Roman" panose="02020603050405020304" pitchFamily="18" charset="0"/>
            </a:endParaRPr>
          </a:p>
        </p:txBody>
      </p:sp>
      <p:pic>
        <p:nvPicPr>
          <p:cNvPr id="4103" name="Picture 4">
            <a:extLst>
              <a:ext uri="{FF2B5EF4-FFF2-40B4-BE49-F238E27FC236}">
                <a16:creationId xmlns:a16="http://schemas.microsoft.com/office/drawing/2014/main" id="{2B8A2A82-61F1-4C46-A725-AAB8E241B4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1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21B87B2-48AE-49E4-B9B0-F57D85BAB9AC}"/>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D4048D1E-561C-47D4-8B24-063E47A4D7E0}"/>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accent3"/>
                </a:solidFill>
              </a:rPr>
              <a:t>FLOCULACIÓN</a:t>
            </a:r>
            <a:endParaRPr sz="2200" b="1" dirty="0">
              <a:solidFill>
                <a:schemeClr val="accent3"/>
              </a:solidFill>
            </a:endParaRPr>
          </a:p>
        </p:txBody>
      </p:sp>
      <p:pic>
        <p:nvPicPr>
          <p:cNvPr id="6" name="Picture 4">
            <a:extLst>
              <a:ext uri="{FF2B5EF4-FFF2-40B4-BE49-F238E27FC236}">
                <a16:creationId xmlns:a16="http://schemas.microsoft.com/office/drawing/2014/main" id="{6CCC23D8-DC67-467E-97C7-066FA6FE74EC}"/>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FB08DDD0-C132-4267-9EF7-F92970BFA9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a:extLst>
              <a:ext uri="{FF2B5EF4-FFF2-40B4-BE49-F238E27FC236}">
                <a16:creationId xmlns:a16="http://schemas.microsoft.com/office/drawing/2014/main" id="{79D828ED-3CE4-4BB0-94F2-765E50663137}"/>
              </a:ext>
            </a:extLst>
          </p:cNvPr>
          <p:cNvPicPr>
            <a:picLocks noChangeAspect="1"/>
          </p:cNvPicPr>
          <p:nvPr/>
        </p:nvPicPr>
        <p:blipFill>
          <a:blip r:embed="rId5"/>
          <a:stretch>
            <a:fillRect/>
          </a:stretch>
        </p:blipFill>
        <p:spPr>
          <a:xfrm>
            <a:off x="526230" y="2071396"/>
            <a:ext cx="1783858" cy="3592286"/>
          </a:xfrm>
          <a:prstGeom prst="rect">
            <a:avLst/>
          </a:prstGeom>
        </p:spPr>
      </p:pic>
      <p:pic>
        <p:nvPicPr>
          <p:cNvPr id="14" name="Imagen 13">
            <a:extLst>
              <a:ext uri="{FF2B5EF4-FFF2-40B4-BE49-F238E27FC236}">
                <a16:creationId xmlns:a16="http://schemas.microsoft.com/office/drawing/2014/main" id="{9BD2E7FA-4B1F-438A-A1CA-DF10DA01038F}"/>
              </a:ext>
            </a:extLst>
          </p:cNvPr>
          <p:cNvPicPr>
            <a:picLocks noChangeAspect="1"/>
          </p:cNvPicPr>
          <p:nvPr/>
        </p:nvPicPr>
        <p:blipFill>
          <a:blip r:embed="rId6"/>
          <a:stretch>
            <a:fillRect/>
          </a:stretch>
        </p:blipFill>
        <p:spPr>
          <a:xfrm rot="16200000">
            <a:off x="5619118" y="3832104"/>
            <a:ext cx="1190140" cy="2736718"/>
          </a:xfrm>
          <a:prstGeom prst="rect">
            <a:avLst/>
          </a:prstGeom>
        </p:spPr>
      </p:pic>
      <p:graphicFrame>
        <p:nvGraphicFramePr>
          <p:cNvPr id="15" name="Tabla 14">
            <a:extLst>
              <a:ext uri="{FF2B5EF4-FFF2-40B4-BE49-F238E27FC236}">
                <a16:creationId xmlns:a16="http://schemas.microsoft.com/office/drawing/2014/main" id="{66D7BA27-3E7C-4268-80F2-6F38629CC975}"/>
              </a:ext>
            </a:extLst>
          </p:cNvPr>
          <p:cNvGraphicFramePr>
            <a:graphicFrameLocks noGrp="1"/>
          </p:cNvGraphicFramePr>
          <p:nvPr>
            <p:extLst>
              <p:ext uri="{D42A27DB-BD31-4B8C-83A1-F6EECF244321}">
                <p14:modId xmlns:p14="http://schemas.microsoft.com/office/powerpoint/2010/main" val="2090923966"/>
              </p:ext>
            </p:extLst>
          </p:nvPr>
        </p:nvGraphicFramePr>
        <p:xfrm>
          <a:off x="3144537" y="2229281"/>
          <a:ext cx="5267960" cy="2011680"/>
        </p:xfrm>
        <a:graphic>
          <a:graphicData uri="http://schemas.openxmlformats.org/drawingml/2006/table">
            <a:tbl>
              <a:tblPr firstRow="1" firstCol="1" bandRow="1">
                <a:tableStyleId>{5C22544A-7EE6-4342-B048-85BDC9FD1C3A}</a:tableStyleId>
              </a:tblPr>
              <a:tblGrid>
                <a:gridCol w="2633980">
                  <a:extLst>
                    <a:ext uri="{9D8B030D-6E8A-4147-A177-3AD203B41FA5}">
                      <a16:colId xmlns:a16="http://schemas.microsoft.com/office/drawing/2014/main" val="3338986237"/>
                    </a:ext>
                  </a:extLst>
                </a:gridCol>
                <a:gridCol w="2633980">
                  <a:extLst>
                    <a:ext uri="{9D8B030D-6E8A-4147-A177-3AD203B41FA5}">
                      <a16:colId xmlns:a16="http://schemas.microsoft.com/office/drawing/2014/main" val="3115252049"/>
                    </a:ext>
                  </a:extLst>
                </a:gridCol>
              </a:tblGrid>
              <a:tr h="0">
                <a:tc gridSpan="2">
                  <a:txBody>
                    <a:bodyPr/>
                    <a:lstStyle/>
                    <a:p>
                      <a:pPr algn="ctr">
                        <a:lnSpc>
                          <a:spcPct val="150000"/>
                        </a:lnSpc>
                        <a:spcBef>
                          <a:spcPts val="1400"/>
                        </a:spcBef>
                        <a:spcAft>
                          <a:spcPts val="1200"/>
                        </a:spcAft>
                      </a:pPr>
                      <a:r>
                        <a:rPr lang="es-EC" sz="1100">
                          <a:effectLst/>
                        </a:rPr>
                        <a:t>Mezcla Lenta (Floculación)</a:t>
                      </a:r>
                      <a:endParaRPr lang="es-EC"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4196981137"/>
                  </a:ext>
                </a:extLst>
              </a:tr>
              <a:tr h="0">
                <a:tc>
                  <a:txBody>
                    <a:bodyPr/>
                    <a:lstStyle/>
                    <a:p>
                      <a:pPr algn="ctr">
                        <a:lnSpc>
                          <a:spcPct val="150000"/>
                        </a:lnSpc>
                        <a:spcAft>
                          <a:spcPts val="800"/>
                        </a:spcAft>
                      </a:pPr>
                      <a:r>
                        <a:rPr lang="es-EC" sz="1100">
                          <a:effectLst/>
                        </a:rPr>
                        <a:t>Tiempo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10 min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7336904"/>
                  </a:ext>
                </a:extLst>
              </a:tr>
              <a:tr h="0">
                <a:tc>
                  <a:txBody>
                    <a:bodyPr/>
                    <a:lstStyle/>
                    <a:p>
                      <a:pPr algn="ctr">
                        <a:lnSpc>
                          <a:spcPct val="150000"/>
                        </a:lnSpc>
                        <a:spcAft>
                          <a:spcPts val="800"/>
                        </a:spcAft>
                      </a:pPr>
                      <a:r>
                        <a:rPr lang="es-EC" sz="1100">
                          <a:effectLst/>
                        </a:rPr>
                        <a:t>V2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0,10 m/s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9193697"/>
                  </a:ext>
                </a:extLst>
              </a:tr>
              <a:tr h="0">
                <a:tc>
                  <a:txBody>
                    <a:bodyPr/>
                    <a:lstStyle/>
                    <a:p>
                      <a:pPr algn="ctr">
                        <a:lnSpc>
                          <a:spcPct val="150000"/>
                        </a:lnSpc>
                        <a:spcAft>
                          <a:spcPts val="800"/>
                        </a:spcAft>
                      </a:pPr>
                      <a:r>
                        <a:rPr lang="es-EC" sz="1100">
                          <a:effectLst/>
                        </a:rPr>
                        <a:t>Gradiente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40 S-1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4945645"/>
                  </a:ext>
                </a:extLst>
              </a:tr>
              <a:tr h="0">
                <a:tc>
                  <a:txBody>
                    <a:bodyPr/>
                    <a:lstStyle/>
                    <a:p>
                      <a:pPr algn="ctr">
                        <a:lnSpc>
                          <a:spcPct val="150000"/>
                        </a:lnSpc>
                        <a:spcAft>
                          <a:spcPts val="80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1890229"/>
                  </a:ext>
                </a:extLst>
              </a:tr>
              <a:tr h="0">
                <a:tc>
                  <a:txBody>
                    <a:bodyPr/>
                    <a:lstStyle/>
                    <a:p>
                      <a:pPr algn="ctr">
                        <a:lnSpc>
                          <a:spcPct val="150000"/>
                        </a:lnSpc>
                        <a:spcAft>
                          <a:spcPts val="800"/>
                        </a:spcAft>
                      </a:pPr>
                      <a:r>
                        <a:rPr lang="es-EC" sz="1100">
                          <a:effectLst/>
                        </a:rPr>
                        <a:t>Número de tabiques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24 u</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7539744"/>
                  </a:ext>
                </a:extLst>
              </a:tr>
              <a:tr h="0">
                <a:tc>
                  <a:txBody>
                    <a:bodyPr/>
                    <a:lstStyle/>
                    <a:p>
                      <a:pPr algn="ctr">
                        <a:lnSpc>
                          <a:spcPct val="150000"/>
                        </a:lnSpc>
                        <a:spcAft>
                          <a:spcPts val="800"/>
                        </a:spcAft>
                      </a:pPr>
                      <a:r>
                        <a:rPr lang="es-EC" sz="1100">
                          <a:effectLst/>
                        </a:rPr>
                        <a:t>Espaciamiento entre tabiques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0,10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5649155"/>
                  </a:ext>
                </a:extLst>
              </a:tr>
              <a:tr h="0">
                <a:tc>
                  <a:txBody>
                    <a:bodyPr/>
                    <a:lstStyle/>
                    <a:p>
                      <a:pPr algn="ctr">
                        <a:lnSpc>
                          <a:spcPct val="150000"/>
                        </a:lnSpc>
                        <a:spcAft>
                          <a:spcPts val="800"/>
                        </a:spcAft>
                      </a:pPr>
                      <a:r>
                        <a:rPr lang="es-EC" sz="1100">
                          <a:effectLst/>
                        </a:rPr>
                        <a:t>Ancho teórico de cada tabique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0,10 m</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4755762"/>
                  </a:ext>
                </a:extLst>
              </a:tr>
            </a:tbl>
          </a:graphicData>
        </a:graphic>
      </p:graphicFrame>
    </p:spTree>
    <p:extLst>
      <p:ext uri="{BB962C8B-B14F-4D97-AF65-F5344CB8AC3E}">
        <p14:creationId xmlns:p14="http://schemas.microsoft.com/office/powerpoint/2010/main" val="41269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73621B7-AEEC-4806-B802-2D84E28D356F}"/>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D7A714B6-80AE-4005-94D0-56565FA34DD2}"/>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SEDIMENTADOR</a:t>
            </a:r>
            <a:endParaRPr sz="2200" b="1" dirty="0">
              <a:solidFill>
                <a:schemeClr val="bg1"/>
              </a:solidFill>
            </a:endParaRPr>
          </a:p>
        </p:txBody>
      </p:sp>
      <p:pic>
        <p:nvPicPr>
          <p:cNvPr id="6" name="Picture 4">
            <a:extLst>
              <a:ext uri="{FF2B5EF4-FFF2-40B4-BE49-F238E27FC236}">
                <a16:creationId xmlns:a16="http://schemas.microsoft.com/office/drawing/2014/main" id="{68E36FB7-3F76-4C1C-8B81-D4165CFAA8CE}"/>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170DD8EB-D2D0-424D-AE0B-D97E25E46B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a 9">
            <a:extLst>
              <a:ext uri="{FF2B5EF4-FFF2-40B4-BE49-F238E27FC236}">
                <a16:creationId xmlns:a16="http://schemas.microsoft.com/office/drawing/2014/main" id="{89972BBA-18FC-4831-A2BF-2FD65D7987DC}"/>
              </a:ext>
            </a:extLst>
          </p:cNvPr>
          <p:cNvGraphicFramePr>
            <a:graphicFrameLocks noGrp="1"/>
          </p:cNvGraphicFramePr>
          <p:nvPr>
            <p:extLst>
              <p:ext uri="{D42A27DB-BD31-4B8C-83A1-F6EECF244321}">
                <p14:modId xmlns:p14="http://schemas.microsoft.com/office/powerpoint/2010/main" val="636733470"/>
              </p:ext>
            </p:extLst>
          </p:nvPr>
        </p:nvGraphicFramePr>
        <p:xfrm>
          <a:off x="329184" y="2210812"/>
          <a:ext cx="5816362" cy="3168370"/>
        </p:xfrm>
        <a:graphic>
          <a:graphicData uri="http://schemas.openxmlformats.org/drawingml/2006/table">
            <a:tbl>
              <a:tblPr firstRow="1" firstCol="1" bandRow="1">
                <a:tableStyleId>{5C22544A-7EE6-4342-B048-85BDC9FD1C3A}</a:tableStyleId>
              </a:tblPr>
              <a:tblGrid>
                <a:gridCol w="2908181">
                  <a:extLst>
                    <a:ext uri="{9D8B030D-6E8A-4147-A177-3AD203B41FA5}">
                      <a16:colId xmlns:a16="http://schemas.microsoft.com/office/drawing/2014/main" val="3232369519"/>
                    </a:ext>
                  </a:extLst>
                </a:gridCol>
                <a:gridCol w="2908181">
                  <a:extLst>
                    <a:ext uri="{9D8B030D-6E8A-4147-A177-3AD203B41FA5}">
                      <a16:colId xmlns:a16="http://schemas.microsoft.com/office/drawing/2014/main" val="565413491"/>
                    </a:ext>
                  </a:extLst>
                </a:gridCol>
              </a:tblGrid>
              <a:tr h="402310">
                <a:tc gridSpan="2">
                  <a:txBody>
                    <a:bodyPr/>
                    <a:lstStyle/>
                    <a:p>
                      <a:pPr algn="ctr">
                        <a:lnSpc>
                          <a:spcPct val="150000"/>
                        </a:lnSpc>
                        <a:spcBef>
                          <a:spcPts val="1400"/>
                        </a:spcBef>
                        <a:spcAft>
                          <a:spcPts val="1200"/>
                        </a:spcAft>
                      </a:pPr>
                      <a:r>
                        <a:rPr lang="es-EC" sz="1100" dirty="0">
                          <a:effectLst/>
                        </a:rPr>
                        <a:t>Sedimentación</a:t>
                      </a:r>
                      <a:endParaRPr lang="es-EC"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111938402"/>
                  </a:ext>
                </a:extLst>
              </a:tr>
              <a:tr h="234692">
                <a:tc>
                  <a:txBody>
                    <a:bodyPr/>
                    <a:lstStyle/>
                    <a:p>
                      <a:pPr algn="ctr">
                        <a:lnSpc>
                          <a:spcPct val="150000"/>
                        </a:lnSpc>
                        <a:spcAft>
                          <a:spcPts val="800"/>
                        </a:spcAft>
                      </a:pPr>
                      <a:r>
                        <a:rPr lang="es-EC" sz="1100">
                          <a:effectLst/>
                        </a:rPr>
                        <a:t>Ángulo de inclinación de placas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60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8121737"/>
                  </a:ext>
                </a:extLst>
              </a:tr>
              <a:tr h="234692">
                <a:tc>
                  <a:txBody>
                    <a:bodyPr/>
                    <a:lstStyle/>
                    <a:p>
                      <a:pPr algn="ctr">
                        <a:lnSpc>
                          <a:spcPct val="150000"/>
                        </a:lnSpc>
                        <a:spcAft>
                          <a:spcPts val="800"/>
                        </a:spcAft>
                      </a:pPr>
                      <a:r>
                        <a:rPr lang="es-EC" sz="1100">
                          <a:effectLst/>
                        </a:rPr>
                        <a:t>Separación entre placas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0,10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99671"/>
                  </a:ext>
                </a:extLst>
              </a:tr>
              <a:tr h="234692">
                <a:tc>
                  <a:txBody>
                    <a:bodyPr/>
                    <a:lstStyle/>
                    <a:p>
                      <a:pPr algn="ctr">
                        <a:lnSpc>
                          <a:spcPct val="150000"/>
                        </a:lnSpc>
                        <a:spcAft>
                          <a:spcPts val="800"/>
                        </a:spcAft>
                      </a:pPr>
                      <a:r>
                        <a:rPr lang="es-EC" sz="1100" dirty="0">
                          <a:effectLst/>
                        </a:rPr>
                        <a:t>Ancho de la placa</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0,80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697369"/>
                  </a:ext>
                </a:extLst>
              </a:tr>
              <a:tr h="234692">
                <a:tc>
                  <a:txBody>
                    <a:bodyPr/>
                    <a:lstStyle/>
                    <a:p>
                      <a:pPr algn="ctr">
                        <a:lnSpc>
                          <a:spcPct val="150000"/>
                        </a:lnSpc>
                        <a:spcAft>
                          <a:spcPts val="800"/>
                        </a:spcAft>
                      </a:pPr>
                      <a:r>
                        <a:rPr lang="es-EC" sz="1100">
                          <a:effectLst/>
                        </a:rPr>
                        <a:t>Largo de la placa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0,50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61464"/>
                  </a:ext>
                </a:extLst>
              </a:tr>
              <a:tr h="234692">
                <a:tc>
                  <a:txBody>
                    <a:bodyPr/>
                    <a:lstStyle/>
                    <a:p>
                      <a:pPr algn="ctr">
                        <a:lnSpc>
                          <a:spcPct val="150000"/>
                        </a:lnSpc>
                        <a:spcAft>
                          <a:spcPts val="800"/>
                        </a:spcAft>
                      </a:pPr>
                      <a:r>
                        <a:rPr lang="es-EC" sz="1100">
                          <a:effectLst/>
                        </a:rPr>
                        <a:t>Espesor de la placa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0,003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9943012"/>
                  </a:ext>
                </a:extLst>
              </a:tr>
              <a:tr h="234692">
                <a:tc>
                  <a:txBody>
                    <a:bodyPr/>
                    <a:lstStyle/>
                    <a:p>
                      <a:pPr algn="ctr">
                        <a:lnSpc>
                          <a:spcPct val="150000"/>
                        </a:lnSpc>
                        <a:spcAft>
                          <a:spcPts val="800"/>
                        </a:spcAft>
                      </a:pPr>
                      <a:r>
                        <a:rPr lang="es-EC" sz="1100">
                          <a:effectLst/>
                        </a:rPr>
                        <a:t>Ancho del sedimentador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0,80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0465414"/>
                  </a:ext>
                </a:extLst>
              </a:tr>
              <a:tr h="234692">
                <a:tc>
                  <a:txBody>
                    <a:bodyPr/>
                    <a:lstStyle/>
                    <a:p>
                      <a:pPr algn="ctr">
                        <a:lnSpc>
                          <a:spcPct val="150000"/>
                        </a:lnSpc>
                        <a:spcAft>
                          <a:spcPts val="800"/>
                        </a:spcAft>
                      </a:pPr>
                      <a:r>
                        <a:rPr lang="es-EC" sz="1100">
                          <a:effectLst/>
                        </a:rPr>
                        <a:t>Ancho 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1,90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0013552"/>
                  </a:ext>
                </a:extLst>
              </a:tr>
              <a:tr h="234692">
                <a:tc>
                  <a:txBody>
                    <a:bodyPr/>
                    <a:lstStyle/>
                    <a:p>
                      <a:pPr algn="ctr">
                        <a:lnSpc>
                          <a:spcPct val="150000"/>
                        </a:lnSpc>
                        <a:spcAft>
                          <a:spcPts val="800"/>
                        </a:spcAft>
                      </a:pPr>
                      <a:r>
                        <a:rPr lang="es-EC" sz="1100">
                          <a:effectLst/>
                        </a:rPr>
                        <a:t>Distancia larga del sedimentador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1,30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4550706"/>
                  </a:ext>
                </a:extLst>
              </a:tr>
              <a:tr h="234692">
                <a:tc>
                  <a:txBody>
                    <a:bodyPr/>
                    <a:lstStyle/>
                    <a:p>
                      <a:pPr algn="ctr">
                        <a:lnSpc>
                          <a:spcPct val="150000"/>
                        </a:lnSpc>
                        <a:spcAft>
                          <a:spcPts val="800"/>
                        </a:spcAft>
                      </a:pPr>
                      <a:r>
                        <a:rPr lang="es-EC" sz="1100">
                          <a:effectLst/>
                        </a:rPr>
                        <a:t>Altura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2,50 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0559516"/>
                  </a:ext>
                </a:extLst>
              </a:tr>
              <a:tr h="234692">
                <a:tc>
                  <a:txBody>
                    <a:bodyPr/>
                    <a:lstStyle/>
                    <a:p>
                      <a:pPr algn="ctr">
                        <a:lnSpc>
                          <a:spcPct val="150000"/>
                        </a:lnSpc>
                        <a:spcAft>
                          <a:spcPts val="800"/>
                        </a:spcAft>
                      </a:pPr>
                      <a:r>
                        <a:rPr lang="es-EC" sz="1100">
                          <a:effectLst/>
                        </a:rPr>
                        <a:t>Número de orificios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5 u</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1665967"/>
                  </a:ext>
                </a:extLst>
              </a:tr>
              <a:tr h="234692">
                <a:tc>
                  <a:txBody>
                    <a:bodyPr/>
                    <a:lstStyle/>
                    <a:p>
                      <a:pPr algn="ctr">
                        <a:lnSpc>
                          <a:spcPct val="150000"/>
                        </a:lnSpc>
                        <a:spcAft>
                          <a:spcPts val="800"/>
                        </a:spcAft>
                      </a:pPr>
                      <a:r>
                        <a:rPr lang="es-EC" sz="1100">
                          <a:effectLst/>
                        </a:rPr>
                        <a:t>Diámetro de los orificios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ctr">
                        <a:lnSpc>
                          <a:spcPct val="150000"/>
                        </a:lnSpc>
                        <a:spcAft>
                          <a:spcPts val="800"/>
                        </a:spcAft>
                        <a:buFont typeface="+mj-lt"/>
                        <a:buAutoNum type="arabicPeriod" startAt="2"/>
                      </a:pPr>
                      <a:r>
                        <a:rPr lang="es-EC" sz="1100" dirty="0">
                          <a:effectLst/>
                        </a:rPr>
                        <a:t>pulg</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934921"/>
                  </a:ext>
                </a:extLst>
              </a:tr>
            </a:tbl>
          </a:graphicData>
        </a:graphic>
      </p:graphicFrame>
      <p:pic>
        <p:nvPicPr>
          <p:cNvPr id="14" name="Imagen 13">
            <a:extLst>
              <a:ext uri="{FF2B5EF4-FFF2-40B4-BE49-F238E27FC236}">
                <a16:creationId xmlns:a16="http://schemas.microsoft.com/office/drawing/2014/main" id="{D48B0241-F125-4DAA-84AC-1625A929B0C1}"/>
              </a:ext>
            </a:extLst>
          </p:cNvPr>
          <p:cNvPicPr>
            <a:picLocks noChangeAspect="1"/>
          </p:cNvPicPr>
          <p:nvPr/>
        </p:nvPicPr>
        <p:blipFill>
          <a:blip r:embed="rId5"/>
          <a:stretch>
            <a:fillRect/>
          </a:stretch>
        </p:blipFill>
        <p:spPr>
          <a:xfrm>
            <a:off x="6256074" y="3886332"/>
            <a:ext cx="2813325" cy="1880059"/>
          </a:xfrm>
          <a:prstGeom prst="rect">
            <a:avLst/>
          </a:prstGeom>
        </p:spPr>
      </p:pic>
      <p:pic>
        <p:nvPicPr>
          <p:cNvPr id="16" name="Imagen 15">
            <a:extLst>
              <a:ext uri="{FF2B5EF4-FFF2-40B4-BE49-F238E27FC236}">
                <a16:creationId xmlns:a16="http://schemas.microsoft.com/office/drawing/2014/main" id="{00640754-8E1F-4597-BDF5-3F9168F6683B}"/>
              </a:ext>
            </a:extLst>
          </p:cNvPr>
          <p:cNvPicPr>
            <a:picLocks noChangeAspect="1"/>
          </p:cNvPicPr>
          <p:nvPr/>
        </p:nvPicPr>
        <p:blipFill>
          <a:blip r:embed="rId6"/>
          <a:stretch>
            <a:fillRect/>
          </a:stretch>
        </p:blipFill>
        <p:spPr>
          <a:xfrm>
            <a:off x="6256074" y="1734515"/>
            <a:ext cx="2813325" cy="1968258"/>
          </a:xfrm>
          <a:prstGeom prst="rect">
            <a:avLst/>
          </a:prstGeom>
        </p:spPr>
      </p:pic>
    </p:spTree>
    <p:extLst>
      <p:ext uri="{BB962C8B-B14F-4D97-AF65-F5344CB8AC3E}">
        <p14:creationId xmlns:p14="http://schemas.microsoft.com/office/powerpoint/2010/main" val="367309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C7268F4-2047-4EF8-88F7-DDC074DEF164}"/>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39EEAD63-80F0-4310-AE49-F0FEB777D3E7}"/>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SEDIMENTADOR</a:t>
            </a:r>
            <a:endParaRPr sz="2200" b="1" dirty="0">
              <a:solidFill>
                <a:schemeClr val="bg1"/>
              </a:solidFill>
            </a:endParaRPr>
          </a:p>
        </p:txBody>
      </p:sp>
      <p:pic>
        <p:nvPicPr>
          <p:cNvPr id="6" name="Picture 4">
            <a:extLst>
              <a:ext uri="{FF2B5EF4-FFF2-40B4-BE49-F238E27FC236}">
                <a16:creationId xmlns:a16="http://schemas.microsoft.com/office/drawing/2014/main" id="{7E0438A8-D106-462F-9DA7-6332E6160349}"/>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5BB55BDF-D969-4ED1-A792-9B396A891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a:extLst>
              <a:ext uri="{FF2B5EF4-FFF2-40B4-BE49-F238E27FC236}">
                <a16:creationId xmlns:a16="http://schemas.microsoft.com/office/drawing/2014/main" id="{AB7E9226-043C-4FD2-87D4-932C1F4A4B5E}"/>
              </a:ext>
            </a:extLst>
          </p:cNvPr>
          <p:cNvPicPr>
            <a:picLocks noChangeAspect="1"/>
          </p:cNvPicPr>
          <p:nvPr/>
        </p:nvPicPr>
        <p:blipFill rotWithShape="1">
          <a:blip r:embed="rId5"/>
          <a:srcRect r="1137"/>
          <a:stretch/>
        </p:blipFill>
        <p:spPr>
          <a:xfrm>
            <a:off x="1072211" y="1927209"/>
            <a:ext cx="3486174" cy="2562274"/>
          </a:xfrm>
          <a:prstGeom prst="rect">
            <a:avLst/>
          </a:prstGeom>
        </p:spPr>
      </p:pic>
      <p:pic>
        <p:nvPicPr>
          <p:cNvPr id="11" name="Marcador de contenido 8">
            <a:extLst>
              <a:ext uri="{FF2B5EF4-FFF2-40B4-BE49-F238E27FC236}">
                <a16:creationId xmlns:a16="http://schemas.microsoft.com/office/drawing/2014/main" id="{5081339B-7E19-47F4-A8E4-709C0D3CE58B}"/>
              </a:ext>
            </a:extLst>
          </p:cNvPr>
          <p:cNvPicPr>
            <a:picLocks noGrp="1" noChangeAspect="1"/>
          </p:cNvPicPr>
          <p:nvPr>
            <p:ph idx="1"/>
          </p:nvPr>
        </p:nvPicPr>
        <p:blipFill rotWithShape="1">
          <a:blip r:embed="rId6"/>
          <a:srcRect r="472"/>
          <a:stretch/>
        </p:blipFill>
        <p:spPr>
          <a:xfrm>
            <a:off x="4912074" y="1423987"/>
            <a:ext cx="2633345" cy="4525963"/>
          </a:xfrm>
        </p:spPr>
      </p:pic>
    </p:spTree>
    <p:extLst>
      <p:ext uri="{BB962C8B-B14F-4D97-AF65-F5344CB8AC3E}">
        <p14:creationId xmlns:p14="http://schemas.microsoft.com/office/powerpoint/2010/main" val="157121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FC0CCE9-73FC-493C-977E-027D4188DCED}"/>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46A3B921-EF7B-4904-8F55-69CF1F60F12D}"/>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ABLANDADOR</a:t>
            </a:r>
            <a:endParaRPr sz="2200" b="1" dirty="0">
              <a:solidFill>
                <a:schemeClr val="bg1"/>
              </a:solidFill>
            </a:endParaRPr>
          </a:p>
        </p:txBody>
      </p:sp>
      <p:pic>
        <p:nvPicPr>
          <p:cNvPr id="6" name="Picture 4">
            <a:extLst>
              <a:ext uri="{FF2B5EF4-FFF2-40B4-BE49-F238E27FC236}">
                <a16:creationId xmlns:a16="http://schemas.microsoft.com/office/drawing/2014/main" id="{8ACCCFAF-C934-4166-87C5-599B9B8565E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AD66B644-1400-4252-9CAF-51F937396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0A1B7D33-60C7-417E-A52E-23DA47DDE684}"/>
              </a:ext>
            </a:extLst>
          </p:cNvPr>
          <p:cNvPicPr>
            <a:picLocks noChangeAspect="1"/>
          </p:cNvPicPr>
          <p:nvPr/>
        </p:nvPicPr>
        <p:blipFill>
          <a:blip r:embed="rId5"/>
          <a:stretch>
            <a:fillRect/>
          </a:stretch>
        </p:blipFill>
        <p:spPr>
          <a:xfrm>
            <a:off x="117402" y="1829903"/>
            <a:ext cx="2991615" cy="4142236"/>
          </a:xfrm>
          <a:prstGeom prst="rect">
            <a:avLst/>
          </a:prstGeom>
        </p:spPr>
      </p:pic>
      <p:pic>
        <p:nvPicPr>
          <p:cNvPr id="10" name="Imagen 9">
            <a:extLst>
              <a:ext uri="{FF2B5EF4-FFF2-40B4-BE49-F238E27FC236}">
                <a16:creationId xmlns:a16="http://schemas.microsoft.com/office/drawing/2014/main" id="{FF6EEA9E-658E-452D-AAEB-E7F9D4E717DC}"/>
              </a:ext>
            </a:extLst>
          </p:cNvPr>
          <p:cNvPicPr>
            <a:picLocks noChangeAspect="1"/>
          </p:cNvPicPr>
          <p:nvPr/>
        </p:nvPicPr>
        <p:blipFill>
          <a:blip r:embed="rId6"/>
          <a:stretch>
            <a:fillRect/>
          </a:stretch>
        </p:blipFill>
        <p:spPr>
          <a:xfrm>
            <a:off x="4051504" y="2111375"/>
            <a:ext cx="2933700" cy="3838575"/>
          </a:xfrm>
          <a:prstGeom prst="rect">
            <a:avLst/>
          </a:prstGeom>
        </p:spPr>
      </p:pic>
      <p:pic>
        <p:nvPicPr>
          <p:cNvPr id="15" name="Imagen 14">
            <a:extLst>
              <a:ext uri="{FF2B5EF4-FFF2-40B4-BE49-F238E27FC236}">
                <a16:creationId xmlns:a16="http://schemas.microsoft.com/office/drawing/2014/main" id="{FDD30470-9060-4F59-8A07-2796F16425A5}"/>
              </a:ext>
            </a:extLst>
          </p:cNvPr>
          <p:cNvPicPr>
            <a:picLocks noChangeAspect="1"/>
          </p:cNvPicPr>
          <p:nvPr/>
        </p:nvPicPr>
        <p:blipFill rotWithShape="1">
          <a:blip r:embed="rId7"/>
          <a:srcRect t="3931"/>
          <a:stretch/>
        </p:blipFill>
        <p:spPr>
          <a:xfrm>
            <a:off x="6303246" y="2738100"/>
            <a:ext cx="2587536" cy="2167902"/>
          </a:xfrm>
          <a:prstGeom prst="rect">
            <a:avLst/>
          </a:prstGeom>
        </p:spPr>
      </p:pic>
    </p:spTree>
    <p:extLst>
      <p:ext uri="{BB962C8B-B14F-4D97-AF65-F5344CB8AC3E}">
        <p14:creationId xmlns:p14="http://schemas.microsoft.com/office/powerpoint/2010/main" val="6480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866BAAC4-88DF-41B5-9C19-1A1EB012C564}"/>
              </a:ext>
            </a:extLst>
          </p:cNvPr>
          <p:cNvGraphicFramePr>
            <a:graphicFrameLocks noGrp="1"/>
          </p:cNvGraphicFramePr>
          <p:nvPr>
            <p:ph idx="1"/>
            <p:extLst>
              <p:ext uri="{D42A27DB-BD31-4B8C-83A1-F6EECF244321}">
                <p14:modId xmlns:p14="http://schemas.microsoft.com/office/powerpoint/2010/main" val="312858844"/>
              </p:ext>
            </p:extLst>
          </p:nvPr>
        </p:nvGraphicFramePr>
        <p:xfrm>
          <a:off x="1755140" y="2031172"/>
          <a:ext cx="5962396" cy="3016321"/>
        </p:xfrm>
        <a:graphic>
          <a:graphicData uri="http://schemas.openxmlformats.org/drawingml/2006/table">
            <a:tbl>
              <a:tblPr firstRow="1" firstCol="1" bandRow="1">
                <a:tableStyleId>{5C22544A-7EE6-4342-B048-85BDC9FD1C3A}</a:tableStyleId>
              </a:tblPr>
              <a:tblGrid>
                <a:gridCol w="2981198">
                  <a:extLst>
                    <a:ext uri="{9D8B030D-6E8A-4147-A177-3AD203B41FA5}">
                      <a16:colId xmlns:a16="http://schemas.microsoft.com/office/drawing/2014/main" val="2873755580"/>
                    </a:ext>
                  </a:extLst>
                </a:gridCol>
                <a:gridCol w="2981198">
                  <a:extLst>
                    <a:ext uri="{9D8B030D-6E8A-4147-A177-3AD203B41FA5}">
                      <a16:colId xmlns:a16="http://schemas.microsoft.com/office/drawing/2014/main" val="2961378413"/>
                    </a:ext>
                  </a:extLst>
                </a:gridCol>
              </a:tblGrid>
              <a:tr h="371801">
                <a:tc gridSpan="2">
                  <a:txBody>
                    <a:bodyPr/>
                    <a:lstStyle/>
                    <a:p>
                      <a:pPr algn="ctr">
                        <a:lnSpc>
                          <a:spcPct val="150000"/>
                        </a:lnSpc>
                        <a:spcBef>
                          <a:spcPts val="1400"/>
                        </a:spcBef>
                        <a:spcAft>
                          <a:spcPts val="1200"/>
                        </a:spcAft>
                      </a:pPr>
                      <a:r>
                        <a:rPr lang="es-EC" sz="1100" dirty="0">
                          <a:effectLst/>
                        </a:rPr>
                        <a:t>Ablandador</a:t>
                      </a:r>
                      <a:endParaRPr lang="es-EC"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826364967"/>
                  </a:ext>
                </a:extLst>
              </a:tr>
              <a:tr h="264452">
                <a:tc>
                  <a:txBody>
                    <a:bodyPr/>
                    <a:lstStyle/>
                    <a:p>
                      <a:pPr algn="ctr">
                        <a:lnSpc>
                          <a:spcPct val="150000"/>
                        </a:lnSpc>
                        <a:spcAft>
                          <a:spcPts val="800"/>
                        </a:spcAft>
                        <a:tabLst>
                          <a:tab pos="805815" algn="l"/>
                        </a:tabLst>
                      </a:pPr>
                      <a:r>
                        <a:rPr lang="es-EC" sz="1100">
                          <a:effectLst/>
                        </a:rPr>
                        <a:t>Altura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72 pulg</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6761436"/>
                  </a:ext>
                </a:extLst>
              </a:tr>
              <a:tr h="264452">
                <a:tc>
                  <a:txBody>
                    <a:bodyPr/>
                    <a:lstStyle/>
                    <a:p>
                      <a:pPr algn="ctr">
                        <a:lnSpc>
                          <a:spcPct val="150000"/>
                        </a:lnSpc>
                        <a:spcAft>
                          <a:spcPts val="800"/>
                        </a:spcAft>
                      </a:pPr>
                      <a:r>
                        <a:rPr lang="es-EC" sz="1100">
                          <a:effectLst/>
                        </a:rPr>
                        <a:t>Ancho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36 pulg</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2943455"/>
                  </a:ext>
                </a:extLst>
              </a:tr>
              <a:tr h="264452">
                <a:tc>
                  <a:txBody>
                    <a:bodyPr/>
                    <a:lstStyle/>
                    <a:p>
                      <a:pPr algn="ctr">
                        <a:lnSpc>
                          <a:spcPct val="150000"/>
                        </a:lnSpc>
                        <a:spcAft>
                          <a:spcPts val="800"/>
                        </a:spcAft>
                      </a:pPr>
                      <a:r>
                        <a:rPr lang="es-EC" sz="1100">
                          <a:effectLst/>
                        </a:rPr>
                        <a:t>Volumen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969,2 lt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455445"/>
                  </a:ext>
                </a:extLst>
              </a:tr>
              <a:tr h="264452">
                <a:tc>
                  <a:txBody>
                    <a:bodyPr/>
                    <a:lstStyle/>
                    <a:p>
                      <a:pPr algn="ctr">
                        <a:lnSpc>
                          <a:spcPct val="150000"/>
                        </a:lnSpc>
                        <a:spcAft>
                          <a:spcPts val="800"/>
                        </a:spcAft>
                      </a:pPr>
                      <a:r>
                        <a:rPr lang="es-EC" sz="1100">
                          <a:effectLst/>
                        </a:rPr>
                        <a:t>Peso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95,5 kg</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2379111"/>
                  </a:ext>
                </a:extLst>
              </a:tr>
              <a:tr h="264452">
                <a:tc>
                  <a:txBody>
                    <a:bodyPr/>
                    <a:lstStyle/>
                    <a:p>
                      <a:pPr algn="ctr">
                        <a:lnSpc>
                          <a:spcPct val="150000"/>
                        </a:lnSpc>
                        <a:spcAft>
                          <a:spcPts val="800"/>
                        </a:spcAft>
                      </a:pPr>
                      <a:r>
                        <a:rPr lang="es-EC" sz="1100">
                          <a:effectLst/>
                        </a:rPr>
                        <a:t>Base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Tipo trípode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2574726"/>
                  </a:ext>
                </a:extLst>
              </a:tr>
              <a:tr h="264452">
                <a:tc>
                  <a:txBody>
                    <a:bodyPr/>
                    <a:lstStyle/>
                    <a:p>
                      <a:pPr algn="ctr">
                        <a:lnSpc>
                          <a:spcPct val="150000"/>
                        </a:lnSpc>
                        <a:spcAft>
                          <a:spcPts val="800"/>
                        </a:spcAft>
                      </a:pPr>
                      <a:r>
                        <a:rPr lang="es-EC" sz="1100">
                          <a:effectLst/>
                        </a:rPr>
                        <a:t>Presión máxima de trabajo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150 Psi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0686324"/>
                  </a:ext>
                </a:extLst>
              </a:tr>
              <a:tr h="264452">
                <a:tc>
                  <a:txBody>
                    <a:bodyPr/>
                    <a:lstStyle/>
                    <a:p>
                      <a:pPr algn="ctr">
                        <a:lnSpc>
                          <a:spcPct val="150000"/>
                        </a:lnSpc>
                        <a:spcAft>
                          <a:spcPts val="800"/>
                        </a:spcAft>
                      </a:pPr>
                      <a:r>
                        <a:rPr lang="es-EC" sz="1100">
                          <a:effectLst/>
                        </a:rPr>
                        <a:t>Temperatura de trabajo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 C a 50°C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27773"/>
                  </a:ext>
                </a:extLst>
              </a:tr>
              <a:tr h="264452">
                <a:tc>
                  <a:txBody>
                    <a:bodyPr/>
                    <a:lstStyle/>
                    <a:p>
                      <a:pPr algn="ctr">
                        <a:lnSpc>
                          <a:spcPct val="150000"/>
                        </a:lnSpc>
                        <a:spcAft>
                          <a:spcPts val="800"/>
                        </a:spcAft>
                      </a:pPr>
                      <a:r>
                        <a:rPr lang="es-EC" sz="1100">
                          <a:effectLst/>
                        </a:rPr>
                        <a:t>Material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Polímeros reforzados con fibra (FRP)</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6010167"/>
                  </a:ext>
                </a:extLst>
              </a:tr>
              <a:tr h="264452">
                <a:tc>
                  <a:txBody>
                    <a:bodyPr/>
                    <a:lstStyle/>
                    <a:p>
                      <a:pPr algn="ctr">
                        <a:lnSpc>
                          <a:spcPct val="150000"/>
                        </a:lnSpc>
                        <a:spcAft>
                          <a:spcPts val="800"/>
                        </a:spcAft>
                      </a:pPr>
                      <a:r>
                        <a:rPr lang="es-EC" sz="1100">
                          <a:effectLst/>
                        </a:rPr>
                        <a:t>Tipo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Resina catiónica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2624114"/>
                  </a:ext>
                </a:extLst>
              </a:tr>
              <a:tr h="264452">
                <a:tc>
                  <a:txBody>
                    <a:bodyPr/>
                    <a:lstStyle/>
                    <a:p>
                      <a:pPr algn="ctr">
                        <a:lnSpc>
                          <a:spcPct val="150000"/>
                        </a:lnSpc>
                        <a:spcAft>
                          <a:spcPts val="800"/>
                        </a:spcAft>
                      </a:pPr>
                      <a:r>
                        <a:rPr lang="es-EC" sz="1100">
                          <a:effectLst/>
                        </a:rPr>
                        <a:t>Caudal Máximo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50 GPM23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1501135"/>
                  </a:ext>
                </a:extLst>
              </a:tr>
            </a:tbl>
          </a:graphicData>
        </a:graphic>
      </p:graphicFrame>
      <p:sp>
        <p:nvSpPr>
          <p:cNvPr id="4" name="object 2">
            <a:extLst>
              <a:ext uri="{FF2B5EF4-FFF2-40B4-BE49-F238E27FC236}">
                <a16:creationId xmlns:a16="http://schemas.microsoft.com/office/drawing/2014/main" id="{5EF3B8A7-7F44-4E28-A7CC-4F2C862EE7C6}"/>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62C3165B-7488-40DE-8B65-E1FD4B2CC31D}"/>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ABLANDADOR</a:t>
            </a:r>
            <a:endParaRPr sz="2200" b="1" dirty="0">
              <a:solidFill>
                <a:schemeClr val="bg1"/>
              </a:solidFill>
            </a:endParaRPr>
          </a:p>
        </p:txBody>
      </p:sp>
      <p:pic>
        <p:nvPicPr>
          <p:cNvPr id="6" name="Picture 4">
            <a:extLst>
              <a:ext uri="{FF2B5EF4-FFF2-40B4-BE49-F238E27FC236}">
                <a16:creationId xmlns:a16="http://schemas.microsoft.com/office/drawing/2014/main" id="{FF2A89C9-2BD8-4B87-A91A-B04EFE7C4A30}"/>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D0AAA90A-4EF3-4B2C-9699-C8B5F9BCEB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23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EF3B8A7-7F44-4E28-A7CC-4F2C862EE7C6}"/>
              </a:ext>
            </a:extLst>
          </p:cNvPr>
          <p:cNvSpPr/>
          <p:nvPr/>
        </p:nvSpPr>
        <p:spPr>
          <a:xfrm>
            <a:off x="828968" y="779990"/>
            <a:ext cx="559816" cy="531444"/>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62C3165B-7488-40DE-8B65-E1FD4B2CC31D}"/>
              </a:ext>
            </a:extLst>
          </p:cNvPr>
          <p:cNvSpPr/>
          <p:nvPr/>
        </p:nvSpPr>
        <p:spPr>
          <a:xfrm>
            <a:off x="1436447" y="782479"/>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ABLANDADOR</a:t>
            </a:r>
            <a:endParaRPr sz="2200" b="1" dirty="0">
              <a:solidFill>
                <a:schemeClr val="bg1"/>
              </a:solidFill>
            </a:endParaRPr>
          </a:p>
        </p:txBody>
      </p:sp>
      <p:pic>
        <p:nvPicPr>
          <p:cNvPr id="6" name="Picture 4">
            <a:extLst>
              <a:ext uri="{FF2B5EF4-FFF2-40B4-BE49-F238E27FC236}">
                <a16:creationId xmlns:a16="http://schemas.microsoft.com/office/drawing/2014/main" id="{FF2A89C9-2BD8-4B87-A91A-B04EFE7C4A30}"/>
              </a:ext>
            </a:extLst>
          </p:cNvPr>
          <p:cNvPicPr>
            <a:picLocks noChangeAspect="1"/>
          </p:cNvPicPr>
          <p:nvPr/>
        </p:nvPicPr>
        <p:blipFill>
          <a:blip r:embed="rId5"/>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D0AAA90A-4EF3-4B2C-9699-C8B5F9BCEB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WhatsApp Video 2021-08-13 at 11.39.15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rot="5400000">
            <a:off x="2047859" y="2404698"/>
            <a:ext cx="5039521" cy="2852993"/>
          </a:xfrm>
        </p:spPr>
      </p:pic>
    </p:spTree>
    <p:extLst>
      <p:ext uri="{BB962C8B-B14F-4D97-AF65-F5344CB8AC3E}">
        <p14:creationId xmlns:p14="http://schemas.microsoft.com/office/powerpoint/2010/main" val="1616112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7F1B01D-1DDE-408F-93D6-3B69ADF91D8D}"/>
              </a:ext>
            </a:extLst>
          </p:cNvPr>
          <p:cNvSpPr>
            <a:spLocks noGrp="1"/>
          </p:cNvSpPr>
          <p:nvPr>
            <p:ph idx="1"/>
          </p:nvPr>
        </p:nvSpPr>
        <p:spPr/>
        <p:txBody>
          <a:bodyPr/>
          <a:lstStyle/>
          <a:p>
            <a:pPr algn="just"/>
            <a:r>
              <a:rPr lang="es-ES" dirty="0">
                <a:solidFill>
                  <a:schemeClr val="tx1"/>
                </a:solidFill>
              </a:rPr>
              <a:t>Se establecen 3 opciones de manera que se pueda corroborar cuál es la más factible para la zona de estudio y cuál se apega más a la investigación. Así, también se analiza cuál es la opción más conveniente en cuanto a costo – beneficio.</a:t>
            </a:r>
          </a:p>
          <a:p>
            <a:pPr algn="just"/>
            <a:r>
              <a:rPr lang="es-ES" dirty="0">
                <a:solidFill>
                  <a:schemeClr val="tx1"/>
                </a:solidFill>
              </a:rPr>
              <a:t>Opción 1: Planta de agua potable convencional.</a:t>
            </a:r>
          </a:p>
          <a:p>
            <a:pPr algn="just"/>
            <a:r>
              <a:rPr lang="es-ES" dirty="0">
                <a:solidFill>
                  <a:schemeClr val="tx1"/>
                </a:solidFill>
              </a:rPr>
              <a:t>Opción 2: Planta potabilizadora compacta.</a:t>
            </a:r>
          </a:p>
          <a:p>
            <a:pPr algn="just"/>
            <a:r>
              <a:rPr lang="es-ES" dirty="0">
                <a:solidFill>
                  <a:schemeClr val="tx1"/>
                </a:solidFill>
              </a:rPr>
              <a:t>Opción 3: Tanque ablandador.</a:t>
            </a:r>
          </a:p>
          <a:p>
            <a:pPr algn="just"/>
            <a:endParaRPr lang="es-EC" dirty="0">
              <a:solidFill>
                <a:schemeClr val="tx1"/>
              </a:solidFill>
            </a:endParaRPr>
          </a:p>
        </p:txBody>
      </p:sp>
      <p:sp>
        <p:nvSpPr>
          <p:cNvPr id="4" name="object 2">
            <a:extLst>
              <a:ext uri="{FF2B5EF4-FFF2-40B4-BE49-F238E27FC236}">
                <a16:creationId xmlns:a16="http://schemas.microsoft.com/office/drawing/2014/main" id="{313FB19C-92AF-4940-BD5A-66B7E2EFD682}"/>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ABCACBF2-1B45-4C85-B241-AFCB86A38B49}"/>
              </a:ext>
            </a:extLst>
          </p:cNvPr>
          <p:cNvSpPr/>
          <p:nvPr/>
        </p:nvSpPr>
        <p:spPr>
          <a:xfrm>
            <a:off x="1417436" y="992806"/>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PRESUPUESTO</a:t>
            </a:r>
            <a:endParaRPr sz="2200" b="1" dirty="0">
              <a:solidFill>
                <a:schemeClr val="bg1"/>
              </a:solidFill>
            </a:endParaRPr>
          </a:p>
        </p:txBody>
      </p:sp>
      <p:pic>
        <p:nvPicPr>
          <p:cNvPr id="6" name="Picture 4">
            <a:extLst>
              <a:ext uri="{FF2B5EF4-FFF2-40B4-BE49-F238E27FC236}">
                <a16:creationId xmlns:a16="http://schemas.microsoft.com/office/drawing/2014/main" id="{CE2DD54F-5D1F-4F3B-8370-E2FAD93DCFFC}"/>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64071EA1-F7D7-4EE8-8A1F-3D06EF8974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098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39D5A1E-9774-4F29-A9D5-83ED0E796AC8}"/>
              </a:ext>
            </a:extLst>
          </p:cNvPr>
          <p:cNvSpPr>
            <a:spLocks noGrp="1"/>
          </p:cNvSpPr>
          <p:nvPr>
            <p:ph idx="1"/>
          </p:nvPr>
        </p:nvSpPr>
        <p:spPr/>
        <p:txBody>
          <a:bodyPr/>
          <a:lstStyle/>
          <a:p>
            <a:pPr marL="0" indent="0" algn="just">
              <a:buNone/>
            </a:pPr>
            <a:endParaRPr lang="es-ES" dirty="0">
              <a:solidFill>
                <a:schemeClr val="tx1"/>
              </a:solidFill>
            </a:endParaRPr>
          </a:p>
          <a:p>
            <a:pPr marL="0" indent="0" algn="just">
              <a:buNone/>
            </a:pPr>
            <a:r>
              <a:rPr lang="es-ES" dirty="0">
                <a:solidFill>
                  <a:schemeClr val="tx1"/>
                </a:solidFill>
              </a:rPr>
              <a:t>Se realizó el presupuesto mediante el análisis de precios unitarios (APU), definiendo costos de materiales, mano de obra y maquinaria necesaria para la construcción de la PTAP. Los rubros y precios referenciales fueron tomados de la Cámara de Construcción de Quito, período enero-marzo 2021.</a:t>
            </a:r>
            <a:endParaRPr lang="es-EC" dirty="0">
              <a:solidFill>
                <a:schemeClr val="tx1"/>
              </a:solidFill>
            </a:endParaRPr>
          </a:p>
        </p:txBody>
      </p:sp>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DE AGUA POTABLE CONVENCIONAL</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AMICON a los candidatos a la Alcaldía del DMQ – CAMICON">
            <a:extLst>
              <a:ext uri="{FF2B5EF4-FFF2-40B4-BE49-F238E27FC236}">
                <a16:creationId xmlns:a16="http://schemas.microsoft.com/office/drawing/2014/main" id="{AEC3997C-4D78-4A69-A4D6-253AB88F6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130675"/>
            <a:ext cx="295275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2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81304" y="824075"/>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71738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DE AGUA POTABLE CONVENCIONAL</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Marcador de contenido 11">
            <a:extLst>
              <a:ext uri="{FF2B5EF4-FFF2-40B4-BE49-F238E27FC236}">
                <a16:creationId xmlns:a16="http://schemas.microsoft.com/office/drawing/2014/main" id="{37E18FD8-D765-4D73-BCAB-2612DEAF1509}"/>
              </a:ext>
            </a:extLst>
          </p:cNvPr>
          <p:cNvGraphicFramePr>
            <a:graphicFrameLocks noGrp="1"/>
          </p:cNvGraphicFramePr>
          <p:nvPr>
            <p:ph idx="1"/>
            <p:extLst>
              <p:ext uri="{D42A27DB-BD31-4B8C-83A1-F6EECF244321}">
                <p14:modId xmlns:p14="http://schemas.microsoft.com/office/powerpoint/2010/main" val="728354539"/>
              </p:ext>
            </p:extLst>
          </p:nvPr>
        </p:nvGraphicFramePr>
        <p:xfrm>
          <a:off x="2909706" y="1281317"/>
          <a:ext cx="3324586" cy="5143500"/>
        </p:xfrm>
        <a:graphic>
          <a:graphicData uri="http://schemas.openxmlformats.org/drawingml/2006/table">
            <a:tbl>
              <a:tblPr firstRow="1" firstCol="1" bandRow="1">
                <a:tableStyleId>{5C22544A-7EE6-4342-B048-85BDC9FD1C3A}</a:tableStyleId>
              </a:tblPr>
              <a:tblGrid>
                <a:gridCol w="1105596">
                  <a:extLst>
                    <a:ext uri="{9D8B030D-6E8A-4147-A177-3AD203B41FA5}">
                      <a16:colId xmlns:a16="http://schemas.microsoft.com/office/drawing/2014/main" val="2360272092"/>
                    </a:ext>
                  </a:extLst>
                </a:gridCol>
                <a:gridCol w="324921">
                  <a:extLst>
                    <a:ext uri="{9D8B030D-6E8A-4147-A177-3AD203B41FA5}">
                      <a16:colId xmlns:a16="http://schemas.microsoft.com/office/drawing/2014/main" val="4190319214"/>
                    </a:ext>
                  </a:extLst>
                </a:gridCol>
                <a:gridCol w="394670">
                  <a:extLst>
                    <a:ext uri="{9D8B030D-6E8A-4147-A177-3AD203B41FA5}">
                      <a16:colId xmlns:a16="http://schemas.microsoft.com/office/drawing/2014/main" val="20775903"/>
                    </a:ext>
                  </a:extLst>
                </a:gridCol>
                <a:gridCol w="576625">
                  <a:extLst>
                    <a:ext uri="{9D8B030D-6E8A-4147-A177-3AD203B41FA5}">
                      <a16:colId xmlns:a16="http://schemas.microsoft.com/office/drawing/2014/main" val="3722509755"/>
                    </a:ext>
                  </a:extLst>
                </a:gridCol>
                <a:gridCol w="636844">
                  <a:extLst>
                    <a:ext uri="{9D8B030D-6E8A-4147-A177-3AD203B41FA5}">
                      <a16:colId xmlns:a16="http://schemas.microsoft.com/office/drawing/2014/main" val="3706310333"/>
                    </a:ext>
                  </a:extLst>
                </a:gridCol>
                <a:gridCol w="285930">
                  <a:extLst>
                    <a:ext uri="{9D8B030D-6E8A-4147-A177-3AD203B41FA5}">
                      <a16:colId xmlns:a16="http://schemas.microsoft.com/office/drawing/2014/main" val="555525490"/>
                    </a:ext>
                  </a:extLst>
                </a:gridCol>
              </a:tblGrid>
              <a:tr h="159394">
                <a:tc gridSpan="6">
                  <a:txBody>
                    <a:bodyPr/>
                    <a:lstStyle/>
                    <a:p>
                      <a:pPr algn="ctr">
                        <a:lnSpc>
                          <a:spcPct val="150000"/>
                        </a:lnSpc>
                        <a:spcAft>
                          <a:spcPts val="800"/>
                        </a:spcAft>
                      </a:pPr>
                      <a:r>
                        <a:rPr lang="es-EC" sz="800" dirty="0">
                          <a:solidFill>
                            <a:schemeClr val="tx1"/>
                          </a:solidFill>
                          <a:effectLst/>
                        </a:rPr>
                        <a:t>Proyecto: PLANTA DE TRATAMIENTO DE AGUA POTABLE - ESPE</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126313072"/>
                  </a:ext>
                </a:extLst>
              </a:tr>
              <a:tr h="298018">
                <a:tc>
                  <a:txBody>
                    <a:bodyPr/>
                    <a:lstStyle/>
                    <a:p>
                      <a:pPr algn="ctr">
                        <a:lnSpc>
                          <a:spcPct val="150000"/>
                        </a:lnSpc>
                        <a:spcAft>
                          <a:spcPts val="800"/>
                        </a:spcAft>
                      </a:pPr>
                      <a:r>
                        <a:rPr lang="es-EC" sz="700" dirty="0">
                          <a:solidFill>
                            <a:schemeClr val="tx1"/>
                          </a:solidFill>
                          <a:effectLst/>
                        </a:rPr>
                        <a:t>Descripción</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Unidad</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Cantidad</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Precio </a:t>
                      </a:r>
                      <a:br>
                        <a:rPr lang="es-EC" sz="700">
                          <a:effectLst/>
                        </a:rPr>
                      </a:br>
                      <a:r>
                        <a:rPr lang="es-EC" sz="700">
                          <a:effectLst/>
                        </a:rPr>
                        <a:t>UNITARIO</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Precio </a:t>
                      </a:r>
                      <a:br>
                        <a:rPr lang="es-EC" sz="700">
                          <a:effectLst/>
                        </a:rPr>
                      </a:br>
                      <a:r>
                        <a:rPr lang="es-EC" sz="700">
                          <a:effectLst/>
                        </a:rPr>
                        <a:t>TOTAL</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8836408"/>
                  </a:ext>
                </a:extLst>
              </a:tr>
              <a:tr h="298018">
                <a:tc>
                  <a:txBody>
                    <a:bodyPr/>
                    <a:lstStyle/>
                    <a:p>
                      <a:pPr algn="ctr">
                        <a:lnSpc>
                          <a:spcPct val="150000"/>
                        </a:lnSpc>
                        <a:spcAft>
                          <a:spcPts val="800"/>
                        </a:spcAft>
                      </a:pPr>
                      <a:r>
                        <a:rPr lang="es-EC" sz="700" dirty="0">
                          <a:solidFill>
                            <a:schemeClr val="tx1"/>
                          </a:solidFill>
                          <a:effectLst/>
                        </a:rPr>
                        <a:t>TRABAJOS PRELIMINARES</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9048558"/>
                  </a:ext>
                </a:extLst>
              </a:tr>
              <a:tr h="475192">
                <a:tc>
                  <a:txBody>
                    <a:bodyPr/>
                    <a:lstStyle/>
                    <a:p>
                      <a:pPr algn="ctr">
                        <a:lnSpc>
                          <a:spcPct val="150000"/>
                        </a:lnSpc>
                        <a:spcAft>
                          <a:spcPts val="800"/>
                        </a:spcAft>
                      </a:pPr>
                      <a:r>
                        <a:rPr lang="es-EC" sz="700" dirty="0">
                          <a:solidFill>
                            <a:schemeClr val="tx1"/>
                          </a:solidFill>
                          <a:effectLst/>
                        </a:rPr>
                        <a:t>REPLANTEO Y NIVELACIÓN CON EQUIPO TOPOGRÁFICO</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M2</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7,76</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2,68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20,77</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37939653"/>
                  </a:ext>
                </a:extLst>
              </a:tr>
              <a:tr h="139210">
                <a:tc gridSpan="6">
                  <a:txBody>
                    <a:bodyPr/>
                    <a:lstStyle/>
                    <a:p>
                      <a:pPr algn="ctr">
                        <a:lnSpc>
                          <a:spcPct val="150000"/>
                        </a:lnSpc>
                        <a:spcAft>
                          <a:spcPts val="800"/>
                        </a:spcAft>
                      </a:pPr>
                      <a:r>
                        <a:rPr lang="es-EC" sz="700" dirty="0">
                          <a:solidFill>
                            <a:schemeClr val="tx1"/>
                          </a:solidFill>
                          <a:effectLst/>
                        </a:rPr>
                        <a:t>SEDIMENTADOR</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03025426"/>
                  </a:ext>
                </a:extLst>
              </a:tr>
              <a:tr h="298018">
                <a:tc>
                  <a:txBody>
                    <a:bodyPr/>
                    <a:lstStyle/>
                    <a:p>
                      <a:pPr algn="ctr">
                        <a:lnSpc>
                          <a:spcPct val="150000"/>
                        </a:lnSpc>
                        <a:spcAft>
                          <a:spcPts val="800"/>
                        </a:spcAft>
                      </a:pPr>
                      <a:r>
                        <a:rPr lang="es-EC" sz="700" dirty="0">
                          <a:solidFill>
                            <a:schemeClr val="tx1"/>
                          </a:solidFill>
                          <a:effectLst/>
                        </a:rPr>
                        <a:t>EXCAVACIÓN EN SUELO A MÁQUINA</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M3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7,79</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7,97</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62,14</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4077683"/>
                  </a:ext>
                </a:extLst>
              </a:tr>
              <a:tr h="456827">
                <a:tc>
                  <a:txBody>
                    <a:bodyPr/>
                    <a:lstStyle/>
                    <a:p>
                      <a:pPr algn="ctr">
                        <a:lnSpc>
                          <a:spcPct val="150000"/>
                        </a:lnSpc>
                        <a:spcAft>
                          <a:spcPts val="800"/>
                        </a:spcAft>
                      </a:pPr>
                      <a:r>
                        <a:rPr lang="es-EC" sz="700">
                          <a:solidFill>
                            <a:schemeClr val="tx1"/>
                          </a:solidFill>
                          <a:effectLst/>
                        </a:rPr>
                        <a:t>DESALOJO DE MATERIAL (VOLQUETA Y CARGADORA)</a:t>
                      </a:r>
                      <a:endParaRPr lang="es-EC" sz="7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M3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7,50</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8,62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64,65</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22326285"/>
                  </a:ext>
                </a:extLst>
              </a:tr>
              <a:tr h="298018">
                <a:tc>
                  <a:txBody>
                    <a:bodyPr/>
                    <a:lstStyle/>
                    <a:p>
                      <a:pPr algn="ctr">
                        <a:lnSpc>
                          <a:spcPct val="150000"/>
                        </a:lnSpc>
                        <a:spcAft>
                          <a:spcPts val="800"/>
                        </a:spcAft>
                      </a:pPr>
                      <a:r>
                        <a:rPr lang="es-EC" sz="700" dirty="0">
                          <a:solidFill>
                            <a:schemeClr val="tx1"/>
                          </a:solidFill>
                          <a:effectLst/>
                        </a:rPr>
                        <a:t>HORMIGÓN F'C = 210 KG/CM2</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M3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93,22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93,2244</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356205"/>
                  </a:ext>
                </a:extLst>
              </a:tr>
              <a:tr h="298018">
                <a:tc>
                  <a:txBody>
                    <a:bodyPr/>
                    <a:lstStyle/>
                    <a:p>
                      <a:pPr algn="ctr">
                        <a:lnSpc>
                          <a:spcPct val="150000"/>
                        </a:lnSpc>
                        <a:spcAft>
                          <a:spcPts val="800"/>
                        </a:spcAft>
                      </a:pPr>
                      <a:r>
                        <a:rPr lang="es-EC" sz="700" dirty="0">
                          <a:solidFill>
                            <a:schemeClr val="tx1"/>
                          </a:solidFill>
                          <a:effectLst/>
                        </a:rPr>
                        <a:t>VARILLA CORRUGADA ANTISÍSMICA f 12mm</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Kg</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75,00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1,91</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143,01</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87246634"/>
                  </a:ext>
                </a:extLst>
              </a:tr>
              <a:tr h="139210">
                <a:tc>
                  <a:txBody>
                    <a:bodyPr/>
                    <a:lstStyle/>
                    <a:p>
                      <a:pPr algn="ctr">
                        <a:lnSpc>
                          <a:spcPct val="150000"/>
                        </a:lnSpc>
                        <a:spcAft>
                          <a:spcPts val="800"/>
                        </a:spcAft>
                      </a:pPr>
                      <a:r>
                        <a:rPr lang="es-EC" sz="700">
                          <a:solidFill>
                            <a:schemeClr val="tx1"/>
                          </a:solidFill>
                          <a:effectLst/>
                        </a:rPr>
                        <a:t>VÁLVULAS DE PASO</a:t>
                      </a:r>
                      <a:endParaRPr lang="es-EC" sz="7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U</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4,00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103,43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413,73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31553565"/>
                  </a:ext>
                </a:extLst>
              </a:tr>
              <a:tr h="298018">
                <a:tc>
                  <a:txBody>
                    <a:bodyPr/>
                    <a:lstStyle/>
                    <a:p>
                      <a:pPr algn="ctr">
                        <a:lnSpc>
                          <a:spcPct val="150000"/>
                        </a:lnSpc>
                        <a:spcAft>
                          <a:spcPts val="800"/>
                        </a:spcAft>
                      </a:pPr>
                      <a:r>
                        <a:rPr lang="es-EC" sz="700">
                          <a:solidFill>
                            <a:schemeClr val="tx1"/>
                          </a:solidFill>
                          <a:effectLst/>
                        </a:rPr>
                        <a:t>TUBERÍA PARA REMOCIÓN DE LODOS</a:t>
                      </a:r>
                      <a:endParaRPr lang="es-EC" sz="7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M</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1,60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33,20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53,1</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63366331"/>
                  </a:ext>
                </a:extLst>
              </a:tr>
              <a:tr h="139210">
                <a:tc gridSpan="6">
                  <a:txBody>
                    <a:bodyPr/>
                    <a:lstStyle/>
                    <a:p>
                      <a:pPr algn="ctr">
                        <a:lnSpc>
                          <a:spcPct val="150000"/>
                        </a:lnSpc>
                        <a:spcAft>
                          <a:spcPts val="800"/>
                        </a:spcAft>
                      </a:pPr>
                      <a:r>
                        <a:rPr lang="es-EC" sz="700" dirty="0">
                          <a:solidFill>
                            <a:schemeClr val="tx1"/>
                          </a:solidFill>
                          <a:effectLst/>
                        </a:rPr>
                        <a:t>ABLANDADOR</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90173713"/>
                  </a:ext>
                </a:extLst>
              </a:tr>
              <a:tr h="298018">
                <a:tc>
                  <a:txBody>
                    <a:bodyPr/>
                    <a:lstStyle/>
                    <a:p>
                      <a:pPr algn="ctr">
                        <a:lnSpc>
                          <a:spcPct val="150000"/>
                        </a:lnSpc>
                        <a:spcAft>
                          <a:spcPts val="800"/>
                        </a:spcAft>
                      </a:pPr>
                      <a:r>
                        <a:rPr lang="es-EC" sz="700" dirty="0">
                          <a:solidFill>
                            <a:schemeClr val="tx1"/>
                          </a:solidFill>
                          <a:effectLst/>
                        </a:rPr>
                        <a:t>EXCAVACIÓN EN SUELO A MÁQUINA</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M3</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7,79</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7,97</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62,14</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81090688"/>
                  </a:ext>
                </a:extLst>
              </a:tr>
              <a:tr h="456827">
                <a:tc>
                  <a:txBody>
                    <a:bodyPr/>
                    <a:lstStyle/>
                    <a:p>
                      <a:pPr algn="ctr">
                        <a:lnSpc>
                          <a:spcPct val="150000"/>
                        </a:lnSpc>
                        <a:spcAft>
                          <a:spcPts val="800"/>
                        </a:spcAft>
                      </a:pPr>
                      <a:r>
                        <a:rPr lang="es-EC" sz="700">
                          <a:solidFill>
                            <a:schemeClr val="tx1"/>
                          </a:solidFill>
                          <a:effectLst/>
                        </a:rPr>
                        <a:t>DESALOJO DE MATERIAL (VOLQUETA Y CARGADORA)</a:t>
                      </a:r>
                      <a:endParaRPr lang="es-EC" sz="7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M3</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7,50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8,62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64,65</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a:effectLst/>
                        </a:rPr>
                        <a:t> </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12775833"/>
                  </a:ext>
                </a:extLst>
              </a:tr>
              <a:tr h="774443">
                <a:tc>
                  <a:txBody>
                    <a:bodyPr/>
                    <a:lstStyle/>
                    <a:p>
                      <a:pPr algn="ctr">
                        <a:lnSpc>
                          <a:spcPct val="150000"/>
                        </a:lnSpc>
                        <a:spcAft>
                          <a:spcPts val="800"/>
                        </a:spcAft>
                      </a:pPr>
                      <a:r>
                        <a:rPr lang="es-EC" sz="700" dirty="0">
                          <a:solidFill>
                            <a:schemeClr val="tx1"/>
                          </a:solidFill>
                          <a:effectLst/>
                        </a:rPr>
                        <a:t>TANQUE ESTRUCTURAL PENTAIR 36X72" @6" TF 6" BF BASE TRÍPODE NATURAL</a:t>
                      </a:r>
                      <a:endParaRPr lang="es-EC"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dirty="0">
                          <a:effectLst/>
                        </a:rPr>
                        <a:t>U</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1,00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27.430,88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gn="ctr">
                        <a:lnSpc>
                          <a:spcPct val="150000"/>
                        </a:lnSpc>
                        <a:spcAft>
                          <a:spcPts val="800"/>
                        </a:spcAft>
                      </a:pPr>
                      <a:r>
                        <a:rPr lang="es-EC" sz="700">
                          <a:effectLst/>
                        </a:rPr>
                        <a:t>27430,88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9688" marR="29688" marT="0" marB="0" anchor="ctr"/>
                </a:tc>
                <a:tc>
                  <a:txBody>
                    <a:bodyPr/>
                    <a:lstStyle/>
                    <a:p>
                      <a:pPr>
                        <a:lnSpc>
                          <a:spcPct val="107000"/>
                        </a:lnSpc>
                        <a:spcAft>
                          <a:spcPts val="800"/>
                        </a:spcAft>
                      </a:pPr>
                      <a:r>
                        <a:rPr lang="es-EC" sz="700" dirty="0">
                          <a:effectLst/>
                        </a:rPr>
                        <a:t> </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79221546"/>
                  </a:ext>
                </a:extLst>
              </a:tr>
            </a:tbl>
          </a:graphicData>
        </a:graphic>
      </p:graphicFrame>
    </p:spTree>
    <p:extLst>
      <p:ext uri="{BB962C8B-B14F-4D97-AF65-F5344CB8AC3E}">
        <p14:creationId xmlns:p14="http://schemas.microsoft.com/office/powerpoint/2010/main" val="547256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DE AGUA POTABLE CONVENCIONAL</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Marcador de contenido 7">
            <a:extLst>
              <a:ext uri="{FF2B5EF4-FFF2-40B4-BE49-F238E27FC236}">
                <a16:creationId xmlns:a16="http://schemas.microsoft.com/office/drawing/2014/main" id="{88E3860C-AF5B-4AB6-A642-841EE29D23F4}"/>
              </a:ext>
            </a:extLst>
          </p:cNvPr>
          <p:cNvGraphicFramePr>
            <a:graphicFrameLocks noGrp="1"/>
          </p:cNvGraphicFramePr>
          <p:nvPr>
            <p:ph idx="1"/>
            <p:extLst>
              <p:ext uri="{D42A27DB-BD31-4B8C-83A1-F6EECF244321}">
                <p14:modId xmlns:p14="http://schemas.microsoft.com/office/powerpoint/2010/main" val="70030039"/>
              </p:ext>
            </p:extLst>
          </p:nvPr>
        </p:nvGraphicFramePr>
        <p:xfrm>
          <a:off x="2629023" y="1600200"/>
          <a:ext cx="3938607" cy="4937760"/>
        </p:xfrm>
        <a:graphic>
          <a:graphicData uri="http://schemas.openxmlformats.org/drawingml/2006/table">
            <a:tbl>
              <a:tblPr firstRow="1" firstCol="1" bandRow="1">
                <a:tableStyleId>{5C22544A-7EE6-4342-B048-85BDC9FD1C3A}</a:tableStyleId>
              </a:tblPr>
              <a:tblGrid>
                <a:gridCol w="414511">
                  <a:extLst>
                    <a:ext uri="{9D8B030D-6E8A-4147-A177-3AD203B41FA5}">
                      <a16:colId xmlns:a16="http://schemas.microsoft.com/office/drawing/2014/main" val="1813809476"/>
                    </a:ext>
                  </a:extLst>
                </a:gridCol>
                <a:gridCol w="1282220">
                  <a:extLst>
                    <a:ext uri="{9D8B030D-6E8A-4147-A177-3AD203B41FA5}">
                      <a16:colId xmlns:a16="http://schemas.microsoft.com/office/drawing/2014/main" val="3396539126"/>
                    </a:ext>
                  </a:extLst>
                </a:gridCol>
                <a:gridCol w="376828">
                  <a:extLst>
                    <a:ext uri="{9D8B030D-6E8A-4147-A177-3AD203B41FA5}">
                      <a16:colId xmlns:a16="http://schemas.microsoft.com/office/drawing/2014/main" val="1303790429"/>
                    </a:ext>
                  </a:extLst>
                </a:gridCol>
                <a:gridCol w="457721">
                  <a:extLst>
                    <a:ext uri="{9D8B030D-6E8A-4147-A177-3AD203B41FA5}">
                      <a16:colId xmlns:a16="http://schemas.microsoft.com/office/drawing/2014/main" val="1053079731"/>
                    </a:ext>
                  </a:extLst>
                </a:gridCol>
                <a:gridCol w="668744">
                  <a:extLst>
                    <a:ext uri="{9D8B030D-6E8A-4147-A177-3AD203B41FA5}">
                      <a16:colId xmlns:a16="http://schemas.microsoft.com/office/drawing/2014/main" val="537868805"/>
                    </a:ext>
                  </a:extLst>
                </a:gridCol>
                <a:gridCol w="738583">
                  <a:extLst>
                    <a:ext uri="{9D8B030D-6E8A-4147-A177-3AD203B41FA5}">
                      <a16:colId xmlns:a16="http://schemas.microsoft.com/office/drawing/2014/main" val="547234762"/>
                    </a:ext>
                  </a:extLst>
                </a:gridCol>
              </a:tblGrid>
              <a:tr h="158519">
                <a:tc gridSpan="6">
                  <a:txBody>
                    <a:bodyPr/>
                    <a:lstStyle/>
                    <a:p>
                      <a:pPr algn="ctr">
                        <a:lnSpc>
                          <a:spcPct val="150000"/>
                        </a:lnSpc>
                        <a:spcAft>
                          <a:spcPts val="800"/>
                        </a:spcAft>
                      </a:pPr>
                      <a:r>
                        <a:rPr lang="es-EC" sz="800" dirty="0">
                          <a:solidFill>
                            <a:schemeClr val="tx1"/>
                          </a:solidFill>
                          <a:effectLst/>
                        </a:rPr>
                        <a:t>COAGULACIÓN</a:t>
                      </a:r>
                      <a:endParaRPr lang="es-EC" sz="9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898001959"/>
                  </a:ext>
                </a:extLst>
              </a:tr>
              <a:tr h="339397">
                <a:tc>
                  <a:txBody>
                    <a:bodyPr/>
                    <a:lstStyle/>
                    <a:p>
                      <a:pPr algn="ctr">
                        <a:lnSpc>
                          <a:spcPct val="150000"/>
                        </a:lnSpc>
                        <a:spcAft>
                          <a:spcPts val="800"/>
                        </a:spcAft>
                      </a:pPr>
                      <a:r>
                        <a:rPr lang="es-EC" sz="800">
                          <a:effectLst/>
                        </a:rPr>
                        <a:t>11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EXCAVACION EN SUELO A MÁQUINA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0,64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6,25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3,99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3128830493"/>
                  </a:ext>
                </a:extLst>
              </a:tr>
              <a:tr h="520274">
                <a:tc>
                  <a:txBody>
                    <a:bodyPr/>
                    <a:lstStyle/>
                    <a:p>
                      <a:pPr algn="ctr">
                        <a:lnSpc>
                          <a:spcPct val="150000"/>
                        </a:lnSpc>
                        <a:spcAft>
                          <a:spcPts val="800"/>
                        </a:spcAft>
                      </a:pPr>
                      <a:r>
                        <a:rPr lang="es-EC" sz="800">
                          <a:effectLst/>
                        </a:rPr>
                        <a:t>12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DESALOJO DE MATERIAL (VOLQUETA Y CARGADORA)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0,64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8,62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5,52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3120572141"/>
                  </a:ext>
                </a:extLst>
              </a:tr>
              <a:tr h="339397">
                <a:tc>
                  <a:txBody>
                    <a:bodyPr/>
                    <a:lstStyle/>
                    <a:p>
                      <a:pPr algn="ctr">
                        <a:lnSpc>
                          <a:spcPct val="150000"/>
                        </a:lnSpc>
                        <a:spcAft>
                          <a:spcPts val="800"/>
                        </a:spcAft>
                      </a:pPr>
                      <a:r>
                        <a:rPr lang="es-EC" sz="800">
                          <a:effectLst/>
                        </a:rPr>
                        <a:t>13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HORMIGÓN F'C = 210 KG/CM2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0,04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96,38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4,24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1004681959"/>
                  </a:ext>
                </a:extLst>
              </a:tr>
              <a:tr h="339397">
                <a:tc>
                  <a:txBody>
                    <a:bodyPr/>
                    <a:lstStyle/>
                    <a:p>
                      <a:pPr algn="ctr">
                        <a:lnSpc>
                          <a:spcPct val="150000"/>
                        </a:lnSpc>
                        <a:spcAft>
                          <a:spcPts val="800"/>
                        </a:spcAft>
                      </a:pPr>
                      <a:r>
                        <a:rPr lang="es-EC" sz="800">
                          <a:effectLst/>
                        </a:rPr>
                        <a:t>14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VARILLA CORRUGADA ANTISÍSMICA f 12mm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Kg</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7,00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1,98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13,85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965356357"/>
                  </a:ext>
                </a:extLst>
              </a:tr>
              <a:tr h="158519">
                <a:tc>
                  <a:txBody>
                    <a:bodyPr/>
                    <a:lstStyle/>
                    <a:p>
                      <a:pPr algn="ctr">
                        <a:lnSpc>
                          <a:spcPct val="150000"/>
                        </a:lnSpc>
                        <a:spcAft>
                          <a:spcPts val="800"/>
                        </a:spcAft>
                      </a:pPr>
                      <a:r>
                        <a:rPr lang="es-EC" sz="800">
                          <a:effectLst/>
                        </a:rPr>
                        <a:t>15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VÁLVULAS DE PASO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U</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103,43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310,30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2230576350"/>
                  </a:ext>
                </a:extLst>
              </a:tr>
              <a:tr h="158519">
                <a:tc gridSpan="6">
                  <a:txBody>
                    <a:bodyPr/>
                    <a:lstStyle/>
                    <a:p>
                      <a:pPr algn="ctr">
                        <a:lnSpc>
                          <a:spcPct val="150000"/>
                        </a:lnSpc>
                        <a:spcAft>
                          <a:spcPts val="800"/>
                        </a:spcAft>
                      </a:pPr>
                      <a:r>
                        <a:rPr lang="es-EC" sz="800" dirty="0">
                          <a:solidFill>
                            <a:schemeClr val="tx1"/>
                          </a:solidFill>
                          <a:effectLst/>
                        </a:rPr>
                        <a:t>FLOCULACIÓN</a:t>
                      </a:r>
                      <a:endParaRPr lang="es-EC" sz="9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19828894"/>
                  </a:ext>
                </a:extLst>
              </a:tr>
              <a:tr h="339397">
                <a:tc>
                  <a:txBody>
                    <a:bodyPr/>
                    <a:lstStyle/>
                    <a:p>
                      <a:pPr algn="ctr">
                        <a:lnSpc>
                          <a:spcPct val="150000"/>
                        </a:lnSpc>
                        <a:spcAft>
                          <a:spcPts val="800"/>
                        </a:spcAft>
                      </a:pPr>
                      <a:r>
                        <a:rPr lang="es-EC" sz="800">
                          <a:effectLst/>
                        </a:rPr>
                        <a:t>16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EXCAVACION EN SUELO A MÁQUINA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3,63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6,25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22,64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2516301409"/>
                  </a:ext>
                </a:extLst>
              </a:tr>
              <a:tr h="520274">
                <a:tc>
                  <a:txBody>
                    <a:bodyPr/>
                    <a:lstStyle/>
                    <a:p>
                      <a:pPr algn="ctr">
                        <a:lnSpc>
                          <a:spcPct val="150000"/>
                        </a:lnSpc>
                        <a:spcAft>
                          <a:spcPts val="800"/>
                        </a:spcAft>
                      </a:pPr>
                      <a:r>
                        <a:rPr lang="es-EC" sz="800">
                          <a:effectLst/>
                        </a:rPr>
                        <a:t>17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DESALOJO DE MATERIAL (VOLQUETA Y CARGADORA)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3,63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8,62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31,25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425954410"/>
                  </a:ext>
                </a:extLst>
              </a:tr>
              <a:tr h="339397">
                <a:tc>
                  <a:txBody>
                    <a:bodyPr/>
                    <a:lstStyle/>
                    <a:p>
                      <a:pPr algn="ctr">
                        <a:lnSpc>
                          <a:spcPct val="150000"/>
                        </a:lnSpc>
                        <a:spcAft>
                          <a:spcPts val="800"/>
                        </a:spcAft>
                      </a:pPr>
                      <a:r>
                        <a:rPr lang="es-EC" sz="800">
                          <a:effectLst/>
                        </a:rPr>
                        <a:t>18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HORMIGÓN F'C = 210 KG/CM2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M3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0,50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96,38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48,19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1476305176"/>
                  </a:ext>
                </a:extLst>
              </a:tr>
              <a:tr h="339397">
                <a:tc>
                  <a:txBody>
                    <a:bodyPr/>
                    <a:lstStyle/>
                    <a:p>
                      <a:pPr algn="ctr">
                        <a:lnSpc>
                          <a:spcPct val="150000"/>
                        </a:lnSpc>
                        <a:spcAft>
                          <a:spcPts val="800"/>
                        </a:spcAft>
                      </a:pPr>
                      <a:r>
                        <a:rPr lang="es-EC" sz="800">
                          <a:effectLst/>
                        </a:rPr>
                        <a:t>19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VARILLA CORRUGADA ANTISÍSMICA f 12mm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Kg</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31,00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1,98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61,34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1592103330"/>
                  </a:ext>
                </a:extLst>
              </a:tr>
              <a:tr h="158519">
                <a:tc>
                  <a:txBody>
                    <a:bodyPr/>
                    <a:lstStyle/>
                    <a:p>
                      <a:pPr algn="ctr">
                        <a:lnSpc>
                          <a:spcPct val="150000"/>
                        </a:lnSpc>
                        <a:spcAft>
                          <a:spcPts val="800"/>
                        </a:spcAft>
                      </a:pPr>
                      <a:r>
                        <a:rPr lang="es-EC" sz="800">
                          <a:effectLst/>
                        </a:rPr>
                        <a:t>20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VÁLVULAS DE PASO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U</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103,43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310,30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1713585706"/>
                  </a:ext>
                </a:extLst>
              </a:tr>
              <a:tr h="158519">
                <a:tc>
                  <a:txBody>
                    <a:bodyPr/>
                    <a:lstStyle/>
                    <a:p>
                      <a:pPr algn="ctr">
                        <a:lnSpc>
                          <a:spcPct val="150000"/>
                        </a:lnSpc>
                        <a:spcAft>
                          <a:spcPts val="800"/>
                        </a:spcAft>
                      </a:pPr>
                      <a:r>
                        <a:rPr lang="es-EC" sz="800">
                          <a:effectLst/>
                        </a:rPr>
                        <a:t>21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b"/>
                </a:tc>
                <a:tc>
                  <a:txBody>
                    <a:bodyPr/>
                    <a:lstStyle/>
                    <a:p>
                      <a:pPr algn="ctr">
                        <a:lnSpc>
                          <a:spcPct val="150000"/>
                        </a:lnSpc>
                        <a:spcAft>
                          <a:spcPts val="800"/>
                        </a:spcAft>
                      </a:pPr>
                      <a:r>
                        <a:rPr lang="es-EC" sz="800">
                          <a:effectLst/>
                        </a:rPr>
                        <a:t>TUBERÍA DESAGUE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b"/>
                </a:tc>
                <a:tc>
                  <a:txBody>
                    <a:bodyPr/>
                    <a:lstStyle/>
                    <a:p>
                      <a:pPr algn="ctr">
                        <a:lnSpc>
                          <a:spcPct val="150000"/>
                        </a:lnSpc>
                        <a:spcAft>
                          <a:spcPts val="800"/>
                        </a:spcAft>
                      </a:pPr>
                      <a:r>
                        <a:rPr lang="es-EC" sz="800">
                          <a:effectLst/>
                        </a:rPr>
                        <a:t>M</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b"/>
                </a:tc>
                <a:tc>
                  <a:txBody>
                    <a:bodyPr/>
                    <a:lstStyle/>
                    <a:p>
                      <a:pPr algn="ctr">
                        <a:lnSpc>
                          <a:spcPct val="150000"/>
                        </a:lnSpc>
                        <a:spcAft>
                          <a:spcPts val="800"/>
                        </a:spcAft>
                      </a:pPr>
                      <a:r>
                        <a:rPr lang="es-EC" sz="800">
                          <a:effectLst/>
                        </a:rPr>
                        <a:t>1,00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15,42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15,42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34178089"/>
                  </a:ext>
                </a:extLst>
              </a:tr>
              <a:tr h="158519">
                <a:tc gridSpan="4">
                  <a:txBody>
                    <a:bodyPr/>
                    <a:lstStyle/>
                    <a:p>
                      <a:pPr algn="r">
                        <a:lnSpc>
                          <a:spcPct val="150000"/>
                        </a:lnSpc>
                        <a:spcAft>
                          <a:spcPts val="800"/>
                        </a:spcAft>
                      </a:pPr>
                      <a:r>
                        <a:rPr lang="es-EC" sz="800">
                          <a:effectLst/>
                        </a:rPr>
                        <a:t>TOTAL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50000"/>
                        </a:lnSpc>
                        <a:spcAft>
                          <a:spcPts val="800"/>
                        </a:spcAft>
                      </a:pPr>
                      <a:r>
                        <a:rPr lang="es-EC" sz="800">
                          <a:effectLst/>
                        </a:rPr>
                        <a:t> $        29.235,36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hMerge="1">
                  <a:txBody>
                    <a:bodyPr/>
                    <a:lstStyle/>
                    <a:p>
                      <a:endParaRPr lang="es-EC"/>
                    </a:p>
                  </a:txBody>
                  <a:tcPr/>
                </a:tc>
                <a:extLst>
                  <a:ext uri="{0D108BD9-81ED-4DB2-BD59-A6C34878D82A}">
                    <a16:rowId xmlns:a16="http://schemas.microsoft.com/office/drawing/2014/main" val="23347769"/>
                  </a:ext>
                </a:extLst>
              </a:tr>
              <a:tr h="158519">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 </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IVA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3508,24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4004418550"/>
                  </a:ext>
                </a:extLst>
              </a:tr>
              <a:tr h="339397">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a:effectLst/>
                        </a:rPr>
                        <a:t>TOTAL + IVA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tc>
                  <a:txBody>
                    <a:bodyPr/>
                    <a:lstStyle/>
                    <a:p>
                      <a:pPr algn="ctr">
                        <a:lnSpc>
                          <a:spcPct val="150000"/>
                        </a:lnSpc>
                        <a:spcAft>
                          <a:spcPts val="800"/>
                        </a:spcAft>
                      </a:pPr>
                      <a:r>
                        <a:rPr lang="es-EC" sz="800" dirty="0">
                          <a:effectLst/>
                        </a:rPr>
                        <a:t> $        32.743,60 </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35171" marR="35171" marT="0" marB="0" anchor="ctr"/>
                </a:tc>
                <a:extLst>
                  <a:ext uri="{0D108BD9-81ED-4DB2-BD59-A6C34878D82A}">
                    <a16:rowId xmlns:a16="http://schemas.microsoft.com/office/drawing/2014/main" val="3498093941"/>
                  </a:ext>
                </a:extLst>
              </a:tr>
            </a:tbl>
          </a:graphicData>
        </a:graphic>
      </p:graphicFrame>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Tree>
    <p:extLst>
      <p:ext uri="{BB962C8B-B14F-4D97-AF65-F5344CB8AC3E}">
        <p14:creationId xmlns:p14="http://schemas.microsoft.com/office/powerpoint/2010/main" val="332782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952535FB-201C-4BF2-B47C-90747DD493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Imagen 1">
            <a:extLst>
              <a:ext uri="{FF2B5EF4-FFF2-40B4-BE49-F238E27FC236}">
                <a16:creationId xmlns:a16="http://schemas.microsoft.com/office/drawing/2014/main" id="{6F7526E6-55A4-4D41-AD00-97E00327D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787400"/>
            <a:ext cx="32607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agen 6">
            <a:extLst>
              <a:ext uri="{FF2B5EF4-FFF2-40B4-BE49-F238E27FC236}">
                <a16:creationId xmlns:a16="http://schemas.microsoft.com/office/drawing/2014/main" id="{2F45350F-E1E8-4E1F-8724-23554214E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8" y="1501220"/>
            <a:ext cx="6279804" cy="465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1F155902-9EAB-43E2-ADAA-95362AA63AB1}"/>
              </a:ext>
            </a:extLst>
          </p:cNvPr>
          <p:cNvSpPr txBox="1"/>
          <p:nvPr/>
        </p:nvSpPr>
        <p:spPr>
          <a:xfrm>
            <a:off x="6346822" y="2771140"/>
            <a:ext cx="2529324" cy="1499385"/>
          </a:xfrm>
          <a:prstGeom prst="rect">
            <a:avLst/>
          </a:prstGeom>
        </p:spPr>
        <p:txBody>
          <a:bodyPr wrap="square" lIns="0" tIns="5461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88"/>
              </a:spcBef>
            </a:pPr>
            <a:r>
              <a:rPr lang="es-ES" altLang="es-ES" dirty="0">
                <a:ea typeface="Impact" panose="020B0806030902050204" pitchFamily="34" charset="0"/>
                <a:cs typeface="Impact" panose="020B0806030902050204" pitchFamily="34" charset="0"/>
              </a:rPr>
              <a:t>Ubicación</a:t>
            </a:r>
          </a:p>
          <a:p>
            <a:pPr algn="ctr">
              <a:lnSpc>
                <a:spcPct val="111000"/>
              </a:lnSpc>
              <a:spcBef>
                <a:spcPts val="425"/>
              </a:spcBef>
              <a:buFont typeface="Arial" panose="020B0604020202020204" pitchFamily="34" charset="0"/>
              <a:buChar char="•"/>
            </a:pPr>
            <a:r>
              <a:rPr lang="es-ES" altLang="es-ES" sz="1600" b="1" dirty="0">
                <a:cs typeface="Arial" panose="020B0604020202020204" pitchFamily="34" charset="0"/>
              </a:rPr>
              <a:t>Cantón Rumiñahui </a:t>
            </a:r>
            <a:endParaRPr lang="es-EC" altLang="es-ES" sz="1600" b="1" dirty="0">
              <a:cs typeface="Arial" panose="020B0604020202020204" pitchFamily="34" charset="0"/>
            </a:endParaRPr>
          </a:p>
          <a:p>
            <a:pPr algn="ctr">
              <a:lnSpc>
                <a:spcPct val="111000"/>
              </a:lnSpc>
              <a:spcBef>
                <a:spcPts val="425"/>
              </a:spcBef>
              <a:buFont typeface="Arial" panose="020B0604020202020204" pitchFamily="34" charset="0"/>
              <a:buChar char="•"/>
            </a:pPr>
            <a:r>
              <a:rPr lang="es-ES" altLang="es-ES" sz="1600" b="1" dirty="0">
                <a:cs typeface="Arial" panose="020B0604020202020204" pitchFamily="34" charset="0"/>
              </a:rPr>
              <a:t>Parroquia </a:t>
            </a:r>
            <a:r>
              <a:rPr lang="es-EC" altLang="es-ES" sz="1600" b="1" dirty="0">
                <a:cs typeface="Arial" panose="020B0604020202020204" pitchFamily="34" charset="0"/>
              </a:rPr>
              <a:t>S</a:t>
            </a:r>
            <a:r>
              <a:rPr lang="es-ES" altLang="es-ES" sz="1600" b="1" dirty="0">
                <a:cs typeface="Arial" panose="020B0604020202020204" pitchFamily="34" charset="0"/>
              </a:rPr>
              <a:t>angolquí</a:t>
            </a:r>
            <a:endParaRPr lang="es-ES" altLang="es-ES" sz="1600" dirty="0">
              <a:cs typeface="Arial" panose="020B0604020202020204" pitchFamily="34" charset="0"/>
            </a:endParaRPr>
          </a:p>
          <a:p>
            <a:pPr algn="ctr">
              <a:spcBef>
                <a:spcPts val="163"/>
              </a:spcBef>
              <a:buFont typeface="Arial" panose="020B0604020202020204" pitchFamily="34" charset="0"/>
              <a:buChar char="•"/>
            </a:pPr>
            <a:r>
              <a:rPr lang="es-EC" altLang="es-ES" sz="1600" b="1" dirty="0">
                <a:cs typeface="Arial" panose="020B0604020202020204" pitchFamily="34" charset="0"/>
              </a:rPr>
              <a:t>Universidad de las Fuerzas Armadas - ESPE</a:t>
            </a:r>
            <a:endParaRPr lang="es-ES" altLang="es-ES" sz="1600" dirty="0">
              <a:cs typeface="Arial" panose="020B0604020202020204" pitchFamily="34" charset="0"/>
            </a:endParaRPr>
          </a:p>
        </p:txBody>
      </p:sp>
      <p:pic>
        <p:nvPicPr>
          <p:cNvPr id="5126" name="Picture 4">
            <a:extLst>
              <a:ext uri="{FF2B5EF4-FFF2-40B4-BE49-F238E27FC236}">
                <a16:creationId xmlns:a16="http://schemas.microsoft.com/office/drawing/2014/main" id="{E6C36C20-7590-4D12-9D55-9A04D3E4E4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1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81304" y="890729"/>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868363"/>
            <a:ext cx="7725841"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PLANO DE PLANTA DE AGUA POTABLE CONVENCIONAL</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pic>
        <p:nvPicPr>
          <p:cNvPr id="8" name="Marcador de contenido 7" descr="Diagrama, Dibujo de ingeniería&#10;&#10;Descripción generada automáticamente">
            <a:extLst>
              <a:ext uri="{FF2B5EF4-FFF2-40B4-BE49-F238E27FC236}">
                <a16:creationId xmlns:a16="http://schemas.microsoft.com/office/drawing/2014/main" id="{F5306991-C0F3-4681-96F6-91FC385F82E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6007" b="7149"/>
          <a:stretch/>
        </p:blipFill>
        <p:spPr>
          <a:xfrm>
            <a:off x="0" y="1526261"/>
            <a:ext cx="9144000" cy="5331739"/>
          </a:xfrm>
        </p:spPr>
      </p:pic>
    </p:spTree>
    <p:extLst>
      <p:ext uri="{BB962C8B-B14F-4D97-AF65-F5344CB8AC3E}">
        <p14:creationId xmlns:p14="http://schemas.microsoft.com/office/powerpoint/2010/main" val="179164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contenido 2">
            <a:extLst>
              <a:ext uri="{FF2B5EF4-FFF2-40B4-BE49-F238E27FC236}">
                <a16:creationId xmlns:a16="http://schemas.microsoft.com/office/drawing/2014/main" id="{732EA042-6270-467C-88A2-41EEB588BEE4}"/>
              </a:ext>
            </a:extLst>
          </p:cNvPr>
          <p:cNvSpPr>
            <a:spLocks noGrp="1"/>
          </p:cNvSpPr>
          <p:nvPr>
            <p:ph idx="1"/>
          </p:nvPr>
        </p:nvSpPr>
        <p:spPr/>
        <p:txBody>
          <a:bodyPr/>
          <a:lstStyle/>
          <a:p>
            <a:pPr algn="just"/>
            <a:r>
              <a:rPr lang="es-ES" dirty="0">
                <a:solidFill>
                  <a:schemeClr val="tx1"/>
                </a:solidFill>
              </a:rPr>
              <a:t>Otra opción es colocar una planta potabilizadora compacta, estos tipos de equipos suelen ser más convenientes en el sentido de instalación, mano de obra y mantenimiento, sin embargo, el costo es más elevado. A continuación, se realizó una cotización mediante la empresa </a:t>
            </a:r>
            <a:r>
              <a:rPr lang="es-ES" dirty="0" err="1">
                <a:solidFill>
                  <a:schemeClr val="tx1"/>
                </a:solidFill>
              </a:rPr>
              <a:t>Andean</a:t>
            </a:r>
            <a:r>
              <a:rPr lang="es-ES" dirty="0">
                <a:solidFill>
                  <a:schemeClr val="tx1"/>
                </a:solidFill>
              </a:rPr>
              <a:t> </a:t>
            </a:r>
            <a:r>
              <a:rPr lang="es-ES" dirty="0" err="1">
                <a:solidFill>
                  <a:schemeClr val="tx1"/>
                </a:solidFill>
              </a:rPr>
              <a:t>Water</a:t>
            </a:r>
            <a:r>
              <a:rPr lang="es-ES" dirty="0">
                <a:solidFill>
                  <a:schemeClr val="tx1"/>
                </a:solidFill>
              </a:rPr>
              <a:t> </a:t>
            </a:r>
            <a:r>
              <a:rPr lang="es-ES" dirty="0" err="1">
                <a:solidFill>
                  <a:schemeClr val="tx1"/>
                </a:solidFill>
              </a:rPr>
              <a:t>Trearment</a:t>
            </a:r>
            <a:r>
              <a:rPr lang="es-ES" dirty="0">
                <a:solidFill>
                  <a:schemeClr val="tx1"/>
                </a:solidFill>
              </a:rPr>
              <a:t> (AWT), misma que se dedica al diseño y construcción de plantas de agua potable en la ciudad de Quito y los valles aledaños.</a:t>
            </a:r>
            <a:endParaRPr lang="es-EC" dirty="0">
              <a:solidFill>
                <a:schemeClr val="tx1"/>
              </a:solidFill>
            </a:endParaRPr>
          </a:p>
        </p:txBody>
      </p:sp>
      <p:pic>
        <p:nvPicPr>
          <p:cNvPr id="2050" name="Picture 2" descr="AWT S.A. - Home | Facebook">
            <a:extLst>
              <a:ext uri="{FF2B5EF4-FFF2-40B4-BE49-F238E27FC236}">
                <a16:creationId xmlns:a16="http://schemas.microsoft.com/office/drawing/2014/main" id="{12D2C8B8-32DD-4EFA-BF66-4747CCC86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899" y="4594416"/>
            <a:ext cx="1610201" cy="161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72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3" name="Marcador de contenido 2">
            <a:extLst>
              <a:ext uri="{FF2B5EF4-FFF2-40B4-BE49-F238E27FC236}">
                <a16:creationId xmlns:a16="http://schemas.microsoft.com/office/drawing/2014/main" id="{732EA042-6270-467C-88A2-41EEB588BEE4}"/>
              </a:ext>
            </a:extLst>
          </p:cNvPr>
          <p:cNvSpPr>
            <a:spLocks noGrp="1"/>
          </p:cNvSpPr>
          <p:nvPr>
            <p:ph idx="1"/>
          </p:nvPr>
        </p:nvSpPr>
        <p:spPr/>
        <p:txBody>
          <a:bodyPr/>
          <a:lstStyle/>
          <a:p>
            <a:pPr marL="0" indent="0">
              <a:buNone/>
            </a:pPr>
            <a:r>
              <a:rPr lang="es-ES" dirty="0">
                <a:solidFill>
                  <a:schemeClr val="tx1"/>
                </a:solidFill>
              </a:rPr>
              <a:t>La planta potabilizadora cuenta con:</a:t>
            </a:r>
          </a:p>
          <a:p>
            <a:r>
              <a:rPr lang="es-ES" dirty="0">
                <a:solidFill>
                  <a:schemeClr val="tx1"/>
                </a:solidFill>
              </a:rPr>
              <a:t>Tanque de oxidación y coagulación.</a:t>
            </a:r>
          </a:p>
          <a:p>
            <a:r>
              <a:rPr lang="es-ES" dirty="0">
                <a:solidFill>
                  <a:schemeClr val="tx1"/>
                </a:solidFill>
              </a:rPr>
              <a:t>Sistema de floculación.</a:t>
            </a:r>
          </a:p>
          <a:p>
            <a:r>
              <a:rPr lang="es-ES" dirty="0">
                <a:solidFill>
                  <a:schemeClr val="tx1"/>
                </a:solidFill>
              </a:rPr>
              <a:t>Clarificador o sedimentador.</a:t>
            </a:r>
          </a:p>
          <a:p>
            <a:r>
              <a:rPr lang="es-ES" dirty="0">
                <a:solidFill>
                  <a:schemeClr val="tx1"/>
                </a:solidFill>
              </a:rPr>
              <a:t>Desinfección.</a:t>
            </a:r>
          </a:p>
          <a:p>
            <a:r>
              <a:rPr lang="es-ES" dirty="0">
                <a:solidFill>
                  <a:schemeClr val="tx1"/>
                </a:solidFill>
              </a:rPr>
              <a:t>Filtración.</a:t>
            </a:r>
          </a:p>
          <a:p>
            <a:r>
              <a:rPr lang="es-ES" dirty="0">
                <a:solidFill>
                  <a:schemeClr val="tx1"/>
                </a:solidFill>
              </a:rPr>
              <a:t>Ablandador.</a:t>
            </a:r>
          </a:p>
          <a:p>
            <a:r>
              <a:rPr lang="es-ES" dirty="0">
                <a:solidFill>
                  <a:schemeClr val="tx1"/>
                </a:solidFill>
              </a:rPr>
              <a:t>Obras civiles y obras eléctricas.</a:t>
            </a:r>
            <a:endParaRPr lang="es-EC" dirty="0">
              <a:solidFill>
                <a:schemeClr val="tx1"/>
              </a:solidFill>
            </a:endParaRPr>
          </a:p>
        </p:txBody>
      </p:sp>
    </p:spTree>
    <p:extLst>
      <p:ext uri="{BB962C8B-B14F-4D97-AF65-F5344CB8AC3E}">
        <p14:creationId xmlns:p14="http://schemas.microsoft.com/office/powerpoint/2010/main" val="243659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graphicFrame>
        <p:nvGraphicFramePr>
          <p:cNvPr id="11" name="Marcador de contenido 10">
            <a:extLst>
              <a:ext uri="{FF2B5EF4-FFF2-40B4-BE49-F238E27FC236}">
                <a16:creationId xmlns:a16="http://schemas.microsoft.com/office/drawing/2014/main" id="{38F4F41B-AAD9-4C6F-A78D-47140609A7BF}"/>
              </a:ext>
            </a:extLst>
          </p:cNvPr>
          <p:cNvGraphicFramePr>
            <a:graphicFrameLocks noGrp="1"/>
          </p:cNvGraphicFramePr>
          <p:nvPr>
            <p:ph idx="1"/>
            <p:extLst>
              <p:ext uri="{D42A27DB-BD31-4B8C-83A1-F6EECF244321}">
                <p14:modId xmlns:p14="http://schemas.microsoft.com/office/powerpoint/2010/main" val="3358666944"/>
              </p:ext>
            </p:extLst>
          </p:nvPr>
        </p:nvGraphicFramePr>
        <p:xfrm>
          <a:off x="1938020" y="1739770"/>
          <a:ext cx="5267960" cy="4246821"/>
        </p:xfrm>
        <a:graphic>
          <a:graphicData uri="http://schemas.openxmlformats.org/drawingml/2006/table">
            <a:tbl>
              <a:tblPr firstRow="1" firstCol="1" bandRow="1">
                <a:tableStyleId>{69CF1AB2-1976-4502-BF36-3FF5EA218861}</a:tableStyleId>
              </a:tblPr>
              <a:tblGrid>
                <a:gridCol w="1755775">
                  <a:extLst>
                    <a:ext uri="{9D8B030D-6E8A-4147-A177-3AD203B41FA5}">
                      <a16:colId xmlns:a16="http://schemas.microsoft.com/office/drawing/2014/main" val="330486926"/>
                    </a:ext>
                  </a:extLst>
                </a:gridCol>
                <a:gridCol w="1755775">
                  <a:extLst>
                    <a:ext uri="{9D8B030D-6E8A-4147-A177-3AD203B41FA5}">
                      <a16:colId xmlns:a16="http://schemas.microsoft.com/office/drawing/2014/main" val="121926977"/>
                    </a:ext>
                  </a:extLst>
                </a:gridCol>
                <a:gridCol w="1756410">
                  <a:extLst>
                    <a:ext uri="{9D8B030D-6E8A-4147-A177-3AD203B41FA5}">
                      <a16:colId xmlns:a16="http://schemas.microsoft.com/office/drawing/2014/main" val="408998395"/>
                    </a:ext>
                  </a:extLst>
                </a:gridCol>
              </a:tblGrid>
              <a:tr h="0">
                <a:tc>
                  <a:txBody>
                    <a:bodyPr/>
                    <a:lstStyle/>
                    <a:p>
                      <a:pPr algn="ctr">
                        <a:lnSpc>
                          <a:spcPct val="150000"/>
                        </a:lnSpc>
                        <a:spcAft>
                          <a:spcPts val="800"/>
                        </a:spcAft>
                      </a:pPr>
                      <a:r>
                        <a:rPr lang="es-EC" sz="1100" dirty="0">
                          <a:effectLst/>
                        </a:rPr>
                        <a:t>Nombre</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Parámetro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Cantidad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8535306"/>
                  </a:ext>
                </a:extLst>
              </a:tr>
              <a:tr h="0">
                <a:tc>
                  <a:txBody>
                    <a:bodyPr/>
                    <a:lstStyle/>
                    <a:p>
                      <a:pPr algn="ctr">
                        <a:lnSpc>
                          <a:spcPct val="150000"/>
                        </a:lnSpc>
                        <a:spcAft>
                          <a:spcPts val="800"/>
                        </a:spcAft>
                      </a:pPr>
                      <a:r>
                        <a:rPr lang="es-EC" sz="1100">
                          <a:effectLst/>
                        </a:rPr>
                        <a:t>Tipo de planta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Modular, para agua potable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1499060"/>
                  </a:ext>
                </a:extLst>
              </a:tr>
              <a:tr h="0">
                <a:tc>
                  <a:txBody>
                    <a:bodyPr/>
                    <a:lstStyle/>
                    <a:p>
                      <a:pPr algn="ctr">
                        <a:lnSpc>
                          <a:spcPct val="150000"/>
                        </a:lnSpc>
                        <a:spcAft>
                          <a:spcPts val="800"/>
                        </a:spcAft>
                      </a:pPr>
                      <a:r>
                        <a:rPr lang="es-EC" sz="1100">
                          <a:effectLst/>
                        </a:rPr>
                        <a:t>Tratamiento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Coagulación, floculación, sedimentación, equilibrio, filtración, desinfección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N/A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412608"/>
                  </a:ext>
                </a:extLst>
              </a:tr>
              <a:tr h="0">
                <a:tc>
                  <a:txBody>
                    <a:bodyPr/>
                    <a:lstStyle/>
                    <a:p>
                      <a:pPr algn="ctr">
                        <a:lnSpc>
                          <a:spcPct val="150000"/>
                        </a:lnSpc>
                        <a:spcAft>
                          <a:spcPts val="800"/>
                        </a:spcAft>
                      </a:pPr>
                      <a:r>
                        <a:rPr lang="es-EC" sz="1100" dirty="0">
                          <a:effectLst/>
                        </a:rPr>
                        <a:t>Dimensiones totales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14,00m x 2,20m x 2,30m de alto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4648670"/>
                  </a:ext>
                </a:extLst>
              </a:tr>
              <a:tr h="0">
                <a:tc>
                  <a:txBody>
                    <a:bodyPr/>
                    <a:lstStyle/>
                    <a:p>
                      <a:pPr algn="ctr">
                        <a:lnSpc>
                          <a:spcPct val="150000"/>
                        </a:lnSpc>
                        <a:spcAft>
                          <a:spcPts val="800"/>
                        </a:spcAft>
                      </a:pPr>
                      <a:r>
                        <a:rPr lang="es-EC" sz="1100">
                          <a:effectLst/>
                        </a:rPr>
                        <a:t>Capacidad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1,105 litros por segundo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3530662"/>
                  </a:ext>
                </a:extLst>
              </a:tr>
              <a:tr h="0">
                <a:tc>
                  <a:txBody>
                    <a:bodyPr/>
                    <a:lstStyle/>
                    <a:p>
                      <a:pPr algn="ctr">
                        <a:lnSpc>
                          <a:spcPct val="150000"/>
                        </a:lnSpc>
                        <a:spcAft>
                          <a:spcPts val="800"/>
                        </a:spcAft>
                      </a:pPr>
                      <a:r>
                        <a:rPr lang="es-EC" sz="1100">
                          <a:effectLst/>
                        </a:rPr>
                        <a:t>Dimensiones del área requerida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12,50m x 9,60m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N/A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1225185"/>
                  </a:ext>
                </a:extLst>
              </a:tr>
              <a:tr h="0">
                <a:tc>
                  <a:txBody>
                    <a:bodyPr/>
                    <a:lstStyle/>
                    <a:p>
                      <a:pPr algn="ctr">
                        <a:lnSpc>
                          <a:spcPct val="150000"/>
                        </a:lnSpc>
                        <a:spcAft>
                          <a:spcPts val="800"/>
                        </a:spcAft>
                      </a:pPr>
                      <a:r>
                        <a:rPr lang="es-EC" sz="1100">
                          <a:effectLst/>
                        </a:rPr>
                        <a:t>PAC Tanque de floculación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SS304: 0,8m x 1,5m x 2,2m, 4mm de espesor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652167"/>
                  </a:ext>
                </a:extLst>
              </a:tr>
              <a:tr h="0">
                <a:tc>
                  <a:txBody>
                    <a:bodyPr/>
                    <a:lstStyle/>
                    <a:p>
                      <a:pPr algn="ctr">
                        <a:lnSpc>
                          <a:spcPct val="150000"/>
                        </a:lnSpc>
                        <a:spcAft>
                          <a:spcPts val="800"/>
                        </a:spcAft>
                      </a:pPr>
                      <a:r>
                        <a:rPr lang="es-EC" sz="1100">
                          <a:effectLst/>
                        </a:rPr>
                        <a:t>PAM Tanque de floculación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SS304: 0c8m x 0,7m x 2,2m, 4mm de espesor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7881587"/>
                  </a:ext>
                </a:extLst>
              </a:tr>
              <a:tr h="0">
                <a:tc>
                  <a:txBody>
                    <a:bodyPr/>
                    <a:lstStyle/>
                    <a:p>
                      <a:pPr algn="ctr">
                        <a:lnSpc>
                          <a:spcPct val="150000"/>
                        </a:lnSpc>
                        <a:spcAft>
                          <a:spcPts val="800"/>
                        </a:spcAft>
                      </a:pPr>
                      <a:r>
                        <a:rPr lang="es-EC" sz="1100">
                          <a:effectLst/>
                        </a:rPr>
                        <a:t>Clarificador Lamella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SS304: Tamaño del tanque: 5,0m x 2,2m x 2,2m, 4mm de espesor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1pc</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1384810"/>
                  </a:ext>
                </a:extLst>
              </a:tr>
            </a:tbl>
          </a:graphicData>
        </a:graphic>
      </p:graphicFrame>
    </p:spTree>
    <p:extLst>
      <p:ext uri="{BB962C8B-B14F-4D97-AF65-F5344CB8AC3E}">
        <p14:creationId xmlns:p14="http://schemas.microsoft.com/office/powerpoint/2010/main" val="3530816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graphicFrame>
        <p:nvGraphicFramePr>
          <p:cNvPr id="8" name="Marcador de contenido 7">
            <a:extLst>
              <a:ext uri="{FF2B5EF4-FFF2-40B4-BE49-F238E27FC236}">
                <a16:creationId xmlns:a16="http://schemas.microsoft.com/office/drawing/2014/main" id="{299965AE-D68F-40BD-9A6D-AC1370B64D52}"/>
              </a:ext>
            </a:extLst>
          </p:cNvPr>
          <p:cNvGraphicFramePr>
            <a:graphicFrameLocks noGrp="1"/>
          </p:cNvGraphicFramePr>
          <p:nvPr>
            <p:ph idx="1"/>
            <p:extLst>
              <p:ext uri="{D42A27DB-BD31-4B8C-83A1-F6EECF244321}">
                <p14:modId xmlns:p14="http://schemas.microsoft.com/office/powerpoint/2010/main" val="252821978"/>
              </p:ext>
            </p:extLst>
          </p:nvPr>
        </p:nvGraphicFramePr>
        <p:xfrm>
          <a:off x="1938020" y="2227165"/>
          <a:ext cx="5267960" cy="3272032"/>
        </p:xfrm>
        <a:graphic>
          <a:graphicData uri="http://schemas.openxmlformats.org/drawingml/2006/table">
            <a:tbl>
              <a:tblPr firstRow="1" firstCol="1" bandRow="1">
                <a:tableStyleId>{69CF1AB2-1976-4502-BF36-3FF5EA218861}</a:tableStyleId>
              </a:tblPr>
              <a:tblGrid>
                <a:gridCol w="1755775">
                  <a:extLst>
                    <a:ext uri="{9D8B030D-6E8A-4147-A177-3AD203B41FA5}">
                      <a16:colId xmlns:a16="http://schemas.microsoft.com/office/drawing/2014/main" val="1303875359"/>
                    </a:ext>
                  </a:extLst>
                </a:gridCol>
                <a:gridCol w="1755775">
                  <a:extLst>
                    <a:ext uri="{9D8B030D-6E8A-4147-A177-3AD203B41FA5}">
                      <a16:colId xmlns:a16="http://schemas.microsoft.com/office/drawing/2014/main" val="3631273209"/>
                    </a:ext>
                  </a:extLst>
                </a:gridCol>
                <a:gridCol w="1756410">
                  <a:extLst>
                    <a:ext uri="{9D8B030D-6E8A-4147-A177-3AD203B41FA5}">
                      <a16:colId xmlns:a16="http://schemas.microsoft.com/office/drawing/2014/main" val="2780042001"/>
                    </a:ext>
                  </a:extLst>
                </a:gridCol>
              </a:tblGrid>
              <a:tr h="0">
                <a:tc>
                  <a:txBody>
                    <a:bodyPr/>
                    <a:lstStyle/>
                    <a:p>
                      <a:pPr algn="ctr">
                        <a:lnSpc>
                          <a:spcPct val="150000"/>
                        </a:lnSpc>
                        <a:spcAft>
                          <a:spcPts val="800"/>
                        </a:spcAft>
                      </a:pPr>
                      <a:r>
                        <a:rPr lang="es-EC" sz="1100" dirty="0">
                          <a:effectLst/>
                        </a:rPr>
                        <a:t>Tanque de desinfección</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2,2m x 1,2m x 2,2m, 4mm de espesor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5599768"/>
                  </a:ext>
                </a:extLst>
              </a:tr>
              <a:tr h="0">
                <a:tc>
                  <a:txBody>
                    <a:bodyPr/>
                    <a:lstStyle/>
                    <a:p>
                      <a:pPr algn="ctr">
                        <a:lnSpc>
                          <a:spcPct val="150000"/>
                        </a:lnSpc>
                        <a:spcAft>
                          <a:spcPts val="800"/>
                        </a:spcAft>
                      </a:pPr>
                      <a:r>
                        <a:rPr lang="es-EC" sz="1100">
                          <a:effectLst/>
                        </a:rPr>
                        <a:t>Tanque ablandador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Tk. Struc pentair 36” x 72”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4692229"/>
                  </a:ext>
                </a:extLst>
              </a:tr>
              <a:tr h="0">
                <a:tc>
                  <a:txBody>
                    <a:bodyPr/>
                    <a:lstStyle/>
                    <a:p>
                      <a:pPr algn="ctr">
                        <a:lnSpc>
                          <a:spcPct val="150000"/>
                        </a:lnSpc>
                        <a:spcAft>
                          <a:spcPts val="800"/>
                        </a:spcAft>
                      </a:pPr>
                      <a:r>
                        <a:rPr lang="es-EC" sz="1100">
                          <a:effectLst/>
                        </a:rPr>
                        <a:t>Filtros de sedimentos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0,85m de diâmetro x 2,6m de altura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4955749"/>
                  </a:ext>
                </a:extLst>
              </a:tr>
              <a:tr h="0">
                <a:tc>
                  <a:txBody>
                    <a:bodyPr/>
                    <a:lstStyle/>
                    <a:p>
                      <a:pPr algn="ctr">
                        <a:lnSpc>
                          <a:spcPct val="150000"/>
                        </a:lnSpc>
                        <a:spcAft>
                          <a:spcPts val="800"/>
                        </a:spcAft>
                      </a:pPr>
                      <a:r>
                        <a:rPr lang="es-EC" sz="1100">
                          <a:effectLst/>
                        </a:rPr>
                        <a:t>Mezclador tanques de floculación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1,1kw y 0,75kw, agitación de acero inoxidable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2pc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5731769"/>
                  </a:ext>
                </a:extLst>
              </a:tr>
              <a:tr h="0">
                <a:tc>
                  <a:txBody>
                    <a:bodyPr/>
                    <a:lstStyle/>
                    <a:p>
                      <a:pPr algn="ctr">
                        <a:lnSpc>
                          <a:spcPct val="150000"/>
                        </a:lnSpc>
                        <a:spcAft>
                          <a:spcPts val="800"/>
                        </a:spcAft>
                      </a:pPr>
                      <a:r>
                        <a:rPr lang="es-EC" sz="1100">
                          <a:effectLst/>
                        </a:rPr>
                        <a:t>Sistema de control electrónico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Tipo impermeable al aire libre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1set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063439"/>
                  </a:ext>
                </a:extLst>
              </a:tr>
              <a:tr h="0">
                <a:tc>
                  <a:txBody>
                    <a:bodyPr/>
                    <a:lstStyle/>
                    <a:p>
                      <a:pPr algn="ctr">
                        <a:lnSpc>
                          <a:spcPct val="150000"/>
                        </a:lnSpc>
                        <a:spcAft>
                          <a:spcPts val="800"/>
                        </a:spcAft>
                      </a:pPr>
                      <a:r>
                        <a:rPr lang="es-EC" sz="1100">
                          <a:effectLst/>
                        </a:rPr>
                        <a:t>Tuberías y válvulas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Tuberías de PVC, cédula 80, tuberías internas SS304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1set</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7951485"/>
                  </a:ext>
                </a:extLst>
              </a:tr>
              <a:tr h="0">
                <a:tc gridSpan="3">
                  <a:txBody>
                    <a:bodyPr/>
                    <a:lstStyle/>
                    <a:p>
                      <a:pPr algn="ctr">
                        <a:lnSpc>
                          <a:spcPct val="150000"/>
                        </a:lnSpc>
                        <a:spcAft>
                          <a:spcPts val="800"/>
                        </a:spcAft>
                      </a:pPr>
                      <a:r>
                        <a:rPr lang="es-EC" sz="1100">
                          <a:effectLst/>
                        </a:rPr>
                        <a:t>220v 60hz 3ph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29790647"/>
                  </a:ext>
                </a:extLst>
              </a:tr>
              <a:tr h="0">
                <a:tc gridSpan="3">
                  <a:txBody>
                    <a:bodyPr/>
                    <a:lstStyle/>
                    <a:p>
                      <a:pPr algn="ctr">
                        <a:lnSpc>
                          <a:spcPct val="150000"/>
                        </a:lnSpc>
                        <a:spcAft>
                          <a:spcPts val="800"/>
                        </a:spcAft>
                      </a:pPr>
                      <a:r>
                        <a:rPr lang="es-EC" sz="1100" dirty="0">
                          <a:effectLst/>
                        </a:rPr>
                        <a:t>Precio: $91.840,00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4013657"/>
                  </a:ext>
                </a:extLst>
              </a:tr>
            </a:tbl>
          </a:graphicData>
        </a:graphic>
      </p:graphicFrame>
    </p:spTree>
    <p:extLst>
      <p:ext uri="{BB962C8B-B14F-4D97-AF65-F5344CB8AC3E}">
        <p14:creationId xmlns:p14="http://schemas.microsoft.com/office/powerpoint/2010/main" val="3919015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81304" y="890729"/>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68959" y="890729"/>
            <a:ext cx="6659041"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PLANO 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pic>
        <p:nvPicPr>
          <p:cNvPr id="11" name="Marcador de contenido 4">
            <a:extLst>
              <a:ext uri="{FF2B5EF4-FFF2-40B4-BE49-F238E27FC236}">
                <a16:creationId xmlns:a16="http://schemas.microsoft.com/office/drawing/2014/main" id="{17071EF2-02F3-42CB-AD37-F71180DC20E6}"/>
              </a:ext>
            </a:extLst>
          </p:cNvPr>
          <p:cNvPicPr>
            <a:picLocks noChangeAspect="1"/>
          </p:cNvPicPr>
          <p:nvPr/>
        </p:nvPicPr>
        <p:blipFill>
          <a:blip r:embed="rId5"/>
          <a:stretch>
            <a:fillRect/>
          </a:stretch>
        </p:blipFill>
        <p:spPr>
          <a:xfrm>
            <a:off x="1409591" y="1600200"/>
            <a:ext cx="6324817" cy="4525963"/>
          </a:xfrm>
          <a:prstGeom prst="rect">
            <a:avLst/>
          </a:prstGeom>
        </p:spPr>
      </p:pic>
    </p:spTree>
    <p:extLst>
      <p:ext uri="{BB962C8B-B14F-4D97-AF65-F5344CB8AC3E}">
        <p14:creationId xmlns:p14="http://schemas.microsoft.com/office/powerpoint/2010/main" val="2955579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81304" y="97470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68959" y="974708"/>
            <a:ext cx="6659041"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PLANO PLANTA POTABILIZADORA COMPACTA</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pic>
        <p:nvPicPr>
          <p:cNvPr id="12" name="Imagen 11">
            <a:extLst>
              <a:ext uri="{FF2B5EF4-FFF2-40B4-BE49-F238E27FC236}">
                <a16:creationId xmlns:a16="http://schemas.microsoft.com/office/drawing/2014/main" id="{6AC265E6-2E23-46A1-8BDC-7B776E7E1054}"/>
              </a:ext>
            </a:extLst>
          </p:cNvPr>
          <p:cNvPicPr>
            <a:picLocks noChangeAspect="1"/>
          </p:cNvPicPr>
          <p:nvPr/>
        </p:nvPicPr>
        <p:blipFill>
          <a:blip r:embed="rId5"/>
          <a:stretch>
            <a:fillRect/>
          </a:stretch>
        </p:blipFill>
        <p:spPr>
          <a:xfrm>
            <a:off x="165100" y="1978797"/>
            <a:ext cx="8813800" cy="3161664"/>
          </a:xfrm>
          <a:prstGeom prst="rect">
            <a:avLst/>
          </a:prstGeom>
        </p:spPr>
      </p:pic>
    </p:spTree>
    <p:extLst>
      <p:ext uri="{BB962C8B-B14F-4D97-AF65-F5344CB8AC3E}">
        <p14:creationId xmlns:p14="http://schemas.microsoft.com/office/powerpoint/2010/main" val="3388800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TANQUE ABLANDADOR</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3" name="Marcador de contenido 2">
            <a:extLst>
              <a:ext uri="{FF2B5EF4-FFF2-40B4-BE49-F238E27FC236}">
                <a16:creationId xmlns:a16="http://schemas.microsoft.com/office/drawing/2014/main" id="{4F5951A6-1AE6-45A2-A0D4-AE80BC340593}"/>
              </a:ext>
            </a:extLst>
          </p:cNvPr>
          <p:cNvSpPr>
            <a:spLocks noGrp="1"/>
          </p:cNvSpPr>
          <p:nvPr>
            <p:ph idx="1"/>
          </p:nvPr>
        </p:nvSpPr>
        <p:spPr/>
        <p:txBody>
          <a:bodyPr/>
          <a:lstStyle/>
          <a:p>
            <a:pPr algn="just"/>
            <a:r>
              <a:rPr lang="es-ES" dirty="0">
                <a:solidFill>
                  <a:schemeClr val="tx1"/>
                </a:solidFill>
              </a:rPr>
              <a:t>Esta opción es posible debido al alto contenido de dureza que existe en el agua subterránea, con la gran ventaja de que no se debe hacer un previo tratamiento.</a:t>
            </a:r>
          </a:p>
          <a:p>
            <a:pPr algn="just"/>
            <a:r>
              <a:rPr lang="es-ES" dirty="0">
                <a:solidFill>
                  <a:schemeClr val="tx1"/>
                </a:solidFill>
              </a:rPr>
              <a:t>Es así que se hace uso de dos tanques ablandadores para que cada uno tenga un periodo de uso y también de descanso, de esta manera se podrá hacer mantenimiento sin ningún tipo de problema.</a:t>
            </a:r>
          </a:p>
          <a:p>
            <a:pPr algn="just"/>
            <a:r>
              <a:rPr lang="es-ES" dirty="0">
                <a:solidFill>
                  <a:schemeClr val="tx1"/>
                </a:solidFill>
              </a:rPr>
              <a:t>Se cotizó este proceso mediante la empresa </a:t>
            </a:r>
            <a:r>
              <a:rPr lang="es-ES" dirty="0" err="1">
                <a:solidFill>
                  <a:schemeClr val="tx1"/>
                </a:solidFill>
              </a:rPr>
              <a:t>Sanitron</a:t>
            </a:r>
            <a:r>
              <a:rPr lang="es-ES" dirty="0">
                <a:solidFill>
                  <a:schemeClr val="tx1"/>
                </a:solidFill>
              </a:rPr>
              <a:t>, que diseña y construye plantas de tratamiento de agua potable en el país.</a:t>
            </a:r>
            <a:endParaRPr lang="es-EC" dirty="0">
              <a:solidFill>
                <a:schemeClr val="tx1"/>
              </a:solidFill>
            </a:endParaRPr>
          </a:p>
        </p:txBody>
      </p:sp>
      <p:pic>
        <p:nvPicPr>
          <p:cNvPr id="3074" name="Picture 2" descr="Inicio | Sanitron Ecuador - Soluciones en tratamientos de agua">
            <a:extLst>
              <a:ext uri="{FF2B5EF4-FFF2-40B4-BE49-F238E27FC236}">
                <a16:creationId xmlns:a16="http://schemas.microsoft.com/office/drawing/2014/main" id="{27F6D38D-465E-45E8-A9B1-984F29CD2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2998" y="5399435"/>
            <a:ext cx="2630658" cy="80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705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TANQUE ABLANDADOR</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graphicFrame>
        <p:nvGraphicFramePr>
          <p:cNvPr id="9" name="Marcador de contenido 8">
            <a:extLst>
              <a:ext uri="{FF2B5EF4-FFF2-40B4-BE49-F238E27FC236}">
                <a16:creationId xmlns:a16="http://schemas.microsoft.com/office/drawing/2014/main" id="{0EDB1C75-24AE-489E-BB17-D1E231A762EC}"/>
              </a:ext>
            </a:extLst>
          </p:cNvPr>
          <p:cNvGraphicFramePr>
            <a:graphicFrameLocks noGrp="1"/>
          </p:cNvGraphicFramePr>
          <p:nvPr>
            <p:ph idx="1"/>
            <p:extLst>
              <p:ext uri="{D42A27DB-BD31-4B8C-83A1-F6EECF244321}">
                <p14:modId xmlns:p14="http://schemas.microsoft.com/office/powerpoint/2010/main" val="179608975"/>
              </p:ext>
            </p:extLst>
          </p:nvPr>
        </p:nvGraphicFramePr>
        <p:xfrm>
          <a:off x="2411412" y="1599278"/>
          <a:ext cx="4192587" cy="4525960"/>
        </p:xfrm>
        <a:graphic>
          <a:graphicData uri="http://schemas.openxmlformats.org/drawingml/2006/table">
            <a:tbl>
              <a:tblPr firstRow="1" firstCol="1" bandRow="1">
                <a:tableStyleId>{69CF1AB2-1976-4502-BF36-3FF5EA218861}</a:tableStyleId>
              </a:tblPr>
              <a:tblGrid>
                <a:gridCol w="1105180">
                  <a:extLst>
                    <a:ext uri="{9D8B030D-6E8A-4147-A177-3AD203B41FA5}">
                      <a16:colId xmlns:a16="http://schemas.microsoft.com/office/drawing/2014/main" val="138207528"/>
                    </a:ext>
                  </a:extLst>
                </a:gridCol>
                <a:gridCol w="767906">
                  <a:extLst>
                    <a:ext uri="{9D8B030D-6E8A-4147-A177-3AD203B41FA5}">
                      <a16:colId xmlns:a16="http://schemas.microsoft.com/office/drawing/2014/main" val="3764814060"/>
                    </a:ext>
                  </a:extLst>
                </a:gridCol>
                <a:gridCol w="735691">
                  <a:extLst>
                    <a:ext uri="{9D8B030D-6E8A-4147-A177-3AD203B41FA5}">
                      <a16:colId xmlns:a16="http://schemas.microsoft.com/office/drawing/2014/main" val="3583496478"/>
                    </a:ext>
                  </a:extLst>
                </a:gridCol>
                <a:gridCol w="930956">
                  <a:extLst>
                    <a:ext uri="{9D8B030D-6E8A-4147-A177-3AD203B41FA5}">
                      <a16:colId xmlns:a16="http://schemas.microsoft.com/office/drawing/2014/main" val="953146487"/>
                    </a:ext>
                  </a:extLst>
                </a:gridCol>
                <a:gridCol w="652854">
                  <a:extLst>
                    <a:ext uri="{9D8B030D-6E8A-4147-A177-3AD203B41FA5}">
                      <a16:colId xmlns:a16="http://schemas.microsoft.com/office/drawing/2014/main" val="2796745070"/>
                    </a:ext>
                  </a:extLst>
                </a:gridCol>
              </a:tblGrid>
              <a:tr h="257270">
                <a:tc>
                  <a:txBody>
                    <a:bodyPr/>
                    <a:lstStyle/>
                    <a:p>
                      <a:pPr algn="ctr">
                        <a:lnSpc>
                          <a:spcPct val="150000"/>
                        </a:lnSpc>
                        <a:spcAft>
                          <a:spcPts val="800"/>
                        </a:spcAft>
                      </a:pPr>
                      <a:r>
                        <a:rPr lang="es-EC" sz="700" dirty="0">
                          <a:effectLst/>
                        </a:rPr>
                        <a:t>Descripción</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Cantidad</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Precio unitario</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Descuento</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Precio total</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4000289980"/>
                  </a:ext>
                </a:extLst>
              </a:tr>
              <a:tr h="805670">
                <a:tc>
                  <a:txBody>
                    <a:bodyPr/>
                    <a:lstStyle/>
                    <a:p>
                      <a:pPr algn="ctr">
                        <a:lnSpc>
                          <a:spcPct val="150000"/>
                        </a:lnSpc>
                        <a:spcAft>
                          <a:spcPts val="800"/>
                        </a:spcAft>
                      </a:pPr>
                      <a:r>
                        <a:rPr lang="en-US" sz="700" dirty="0">
                          <a:effectLst/>
                        </a:rPr>
                        <a:t>TK. STRUC. PENTAIR 36"X 72" @ 6"TF 6"BF BASE TRIP.  </a:t>
                      </a:r>
                      <a:r>
                        <a:rPr lang="pt-PT" sz="700" dirty="0">
                          <a:effectLst/>
                        </a:rPr>
                        <a:t>NATURAL</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4498,30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7.197,28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3087700750"/>
                  </a:ext>
                </a:extLst>
              </a:tr>
              <a:tr h="257270">
                <a:tc>
                  <a:txBody>
                    <a:bodyPr/>
                    <a:lstStyle/>
                    <a:p>
                      <a:pPr algn="ctr">
                        <a:lnSpc>
                          <a:spcPct val="150000"/>
                        </a:lnSpc>
                        <a:spcAft>
                          <a:spcPts val="800"/>
                        </a:spcAft>
                      </a:pPr>
                      <a:r>
                        <a:rPr lang="es-EC" sz="700">
                          <a:effectLst/>
                        </a:rPr>
                        <a:t>BAJANTE TK 3672 PVC</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99,38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159,01</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889794983"/>
                  </a:ext>
                </a:extLst>
              </a:tr>
              <a:tr h="1079870">
                <a:tc>
                  <a:txBody>
                    <a:bodyPr/>
                    <a:lstStyle/>
                    <a:p>
                      <a:pPr algn="ctr">
                        <a:lnSpc>
                          <a:spcPct val="150000"/>
                        </a:lnSpc>
                        <a:spcAft>
                          <a:spcPts val="800"/>
                        </a:spcAft>
                      </a:pPr>
                      <a:r>
                        <a:rPr lang="en-US" sz="700">
                          <a:effectLst/>
                        </a:rPr>
                        <a:t>DIST. SUP. INST.SUP. SANITRON 4"-8 VAL. </a:t>
                      </a:r>
                      <a:r>
                        <a:rPr lang="es-EC" sz="700">
                          <a:effectLst/>
                        </a:rPr>
                        <a:t>MAGNUM BAJANTE 1 1/2" CON PERNOS</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102,53</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205,06</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1493281400"/>
                  </a:ext>
                </a:extLst>
              </a:tr>
              <a:tr h="668570">
                <a:tc>
                  <a:txBody>
                    <a:bodyPr/>
                    <a:lstStyle/>
                    <a:p>
                      <a:pPr algn="ctr">
                        <a:lnSpc>
                          <a:spcPct val="150000"/>
                        </a:lnSpc>
                        <a:spcAft>
                          <a:spcPts val="800"/>
                        </a:spcAft>
                      </a:pPr>
                      <a:r>
                        <a:rPr lang="en-US" sz="700">
                          <a:effectLst/>
                        </a:rPr>
                        <a:t>DIST. INFE. INST. INF. PENTAIR 6"BF TK. 36" 167 GPM 3"  FNPT</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2243,35</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3.589,36</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4049501570"/>
                  </a:ext>
                </a:extLst>
              </a:tr>
              <a:tr h="394370">
                <a:tc>
                  <a:txBody>
                    <a:bodyPr/>
                    <a:lstStyle/>
                    <a:p>
                      <a:pPr algn="ctr">
                        <a:lnSpc>
                          <a:spcPct val="150000"/>
                        </a:lnSpc>
                        <a:spcAft>
                          <a:spcPts val="800"/>
                        </a:spcAft>
                      </a:pPr>
                      <a:r>
                        <a:rPr lang="es-EC" sz="700">
                          <a:effectLst/>
                        </a:rPr>
                        <a:t>MAGNUM- 40- 764- V- AB- 20- (100)- 30- 2- 76</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3060,75</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4.897,20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3260381905"/>
                  </a:ext>
                </a:extLst>
              </a:tr>
              <a:tr h="668570">
                <a:tc>
                  <a:txBody>
                    <a:bodyPr/>
                    <a:lstStyle/>
                    <a:p>
                      <a:pPr algn="ctr">
                        <a:lnSpc>
                          <a:spcPct val="150000"/>
                        </a:lnSpc>
                        <a:spcAft>
                          <a:spcPts val="800"/>
                        </a:spcAft>
                      </a:pPr>
                      <a:r>
                        <a:rPr lang="es-EC" sz="700">
                          <a:effectLst/>
                        </a:rPr>
                        <a:t>VALV. SALMYERA 3/4" TK MAYOR A 21" MAX 7,8 GPM</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167,98</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16,00%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282,21</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3086548770"/>
                  </a:ext>
                </a:extLst>
              </a:tr>
              <a:tr h="394370">
                <a:tc>
                  <a:txBody>
                    <a:bodyPr/>
                    <a:lstStyle/>
                    <a:p>
                      <a:pPr algn="ctr">
                        <a:lnSpc>
                          <a:spcPct val="150000"/>
                        </a:lnSpc>
                        <a:spcAft>
                          <a:spcPts val="800"/>
                        </a:spcAft>
                      </a:pPr>
                      <a:r>
                        <a:rPr lang="es-EC" sz="700">
                          <a:effectLst/>
                        </a:rPr>
                        <a:t>TK. BLANCO 500LT CON TAPA</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277,20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a:effectLst/>
                        </a:rPr>
                        <a:t>20,00%</a:t>
                      </a:r>
                      <a:endParaRPr lang="es-EC" sz="70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tc>
                  <a:txBody>
                    <a:bodyPr/>
                    <a:lstStyle/>
                    <a:p>
                      <a:pPr algn="ctr">
                        <a:lnSpc>
                          <a:spcPct val="150000"/>
                        </a:lnSpc>
                        <a:spcAft>
                          <a:spcPts val="800"/>
                        </a:spcAft>
                      </a:pPr>
                      <a:r>
                        <a:rPr lang="es-EC" sz="700" dirty="0">
                          <a:effectLst/>
                        </a:rPr>
                        <a:t>443,52</a:t>
                      </a:r>
                      <a:endParaRPr lang="es-EC" sz="700" dirty="0">
                        <a:effectLst/>
                        <a:latin typeface="Arial" panose="020B0604020202020204" pitchFamily="34" charset="0"/>
                        <a:ea typeface="Calibri" panose="020F0502020204030204" pitchFamily="34" charset="0"/>
                        <a:cs typeface="Times New Roman" panose="02020603050405020304" pitchFamily="18" charset="0"/>
                      </a:endParaRPr>
                    </a:p>
                  </a:txBody>
                  <a:tcPr marL="24235" marR="24235" marT="0" marB="0" anchor="ctr"/>
                </a:tc>
                <a:extLst>
                  <a:ext uri="{0D108BD9-81ED-4DB2-BD59-A6C34878D82A}">
                    <a16:rowId xmlns:a16="http://schemas.microsoft.com/office/drawing/2014/main" val="3512372004"/>
                  </a:ext>
                </a:extLst>
              </a:tr>
            </a:tbl>
          </a:graphicData>
        </a:graphic>
      </p:graphicFrame>
    </p:spTree>
    <p:extLst>
      <p:ext uri="{BB962C8B-B14F-4D97-AF65-F5344CB8AC3E}">
        <p14:creationId xmlns:p14="http://schemas.microsoft.com/office/powerpoint/2010/main" val="412175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303" y="977987"/>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418159" y="992791"/>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TANQUE ABLANDADOR</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graphicFrame>
        <p:nvGraphicFramePr>
          <p:cNvPr id="8" name="Marcador de contenido 7">
            <a:extLst>
              <a:ext uri="{FF2B5EF4-FFF2-40B4-BE49-F238E27FC236}">
                <a16:creationId xmlns:a16="http://schemas.microsoft.com/office/drawing/2014/main" id="{88C92D5E-C2C4-4DD2-BA3A-260EB87B5B92}"/>
              </a:ext>
            </a:extLst>
          </p:cNvPr>
          <p:cNvGraphicFramePr>
            <a:graphicFrameLocks noGrp="1"/>
          </p:cNvGraphicFramePr>
          <p:nvPr>
            <p:ph idx="1"/>
            <p:extLst>
              <p:ext uri="{D42A27DB-BD31-4B8C-83A1-F6EECF244321}">
                <p14:modId xmlns:p14="http://schemas.microsoft.com/office/powerpoint/2010/main" val="3547182969"/>
              </p:ext>
            </p:extLst>
          </p:nvPr>
        </p:nvGraphicFramePr>
        <p:xfrm>
          <a:off x="1962150" y="1600200"/>
          <a:ext cx="5219700" cy="4557805"/>
        </p:xfrm>
        <a:graphic>
          <a:graphicData uri="http://schemas.openxmlformats.org/drawingml/2006/table">
            <a:tbl>
              <a:tblPr firstRow="1" firstCol="1" bandRow="1">
                <a:tableStyleId>{69CF1AB2-1976-4502-BF36-3FF5EA218861}</a:tableStyleId>
              </a:tblPr>
              <a:tblGrid>
                <a:gridCol w="1375933">
                  <a:extLst>
                    <a:ext uri="{9D8B030D-6E8A-4147-A177-3AD203B41FA5}">
                      <a16:colId xmlns:a16="http://schemas.microsoft.com/office/drawing/2014/main" val="298464411"/>
                    </a:ext>
                  </a:extLst>
                </a:gridCol>
                <a:gridCol w="956031">
                  <a:extLst>
                    <a:ext uri="{9D8B030D-6E8A-4147-A177-3AD203B41FA5}">
                      <a16:colId xmlns:a16="http://schemas.microsoft.com/office/drawing/2014/main" val="1847994192"/>
                    </a:ext>
                  </a:extLst>
                </a:gridCol>
                <a:gridCol w="915922">
                  <a:extLst>
                    <a:ext uri="{9D8B030D-6E8A-4147-A177-3AD203B41FA5}">
                      <a16:colId xmlns:a16="http://schemas.microsoft.com/office/drawing/2014/main" val="2353596778"/>
                    </a:ext>
                  </a:extLst>
                </a:gridCol>
                <a:gridCol w="1159023">
                  <a:extLst>
                    <a:ext uri="{9D8B030D-6E8A-4147-A177-3AD203B41FA5}">
                      <a16:colId xmlns:a16="http://schemas.microsoft.com/office/drawing/2014/main" val="1328218427"/>
                    </a:ext>
                  </a:extLst>
                </a:gridCol>
                <a:gridCol w="812791">
                  <a:extLst>
                    <a:ext uri="{9D8B030D-6E8A-4147-A177-3AD203B41FA5}">
                      <a16:colId xmlns:a16="http://schemas.microsoft.com/office/drawing/2014/main" val="1885120608"/>
                    </a:ext>
                  </a:extLst>
                </a:gridCol>
              </a:tblGrid>
              <a:tr h="1007582">
                <a:tc>
                  <a:txBody>
                    <a:bodyPr/>
                    <a:lstStyle/>
                    <a:p>
                      <a:pPr algn="ctr">
                        <a:lnSpc>
                          <a:spcPct val="150000"/>
                        </a:lnSpc>
                        <a:spcAft>
                          <a:spcPts val="800"/>
                        </a:spcAft>
                      </a:pPr>
                      <a:r>
                        <a:rPr lang="es-EC" sz="800" dirty="0">
                          <a:effectLst/>
                        </a:rPr>
                        <a:t>RESINA CATIONICA SANIEXCHANGE ABLANDAMIENTO FORMA NA+POR LT</a:t>
                      </a:r>
                      <a:endParaRPr lang="es-EC" sz="800" dirty="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1.000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3,60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10,00%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3.240,00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3972694639"/>
                  </a:ext>
                </a:extLst>
              </a:tr>
              <a:tr h="421482">
                <a:tc>
                  <a:txBody>
                    <a:bodyPr/>
                    <a:lstStyle/>
                    <a:p>
                      <a:pPr algn="ctr">
                        <a:lnSpc>
                          <a:spcPct val="150000"/>
                        </a:lnSpc>
                        <a:spcAft>
                          <a:spcPts val="800"/>
                        </a:spcAft>
                      </a:pPr>
                      <a:r>
                        <a:rPr lang="es-EC" sz="800">
                          <a:effectLst/>
                        </a:rPr>
                        <a:t>SAL PARA ABLANDAMIENTO +98%</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100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0,45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5,00%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42,75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4267786406"/>
                  </a:ext>
                </a:extLst>
              </a:tr>
              <a:tr h="1007582">
                <a:tc>
                  <a:txBody>
                    <a:bodyPr/>
                    <a:lstStyle/>
                    <a:p>
                      <a:pPr algn="ctr">
                        <a:lnSpc>
                          <a:spcPct val="150000"/>
                        </a:lnSpc>
                        <a:spcAft>
                          <a:spcPts val="800"/>
                        </a:spcAft>
                      </a:pPr>
                      <a:r>
                        <a:rPr lang="es-EC" sz="800">
                          <a:effectLst/>
                        </a:rPr>
                        <a:t>KIT BRIDA PLASTICA 6" MAG (INC. BRIDA, ORING TORNILLOS, TUERCAS, ARANDELAS)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303,40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606,80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1740774906"/>
                  </a:ext>
                </a:extLst>
              </a:tr>
              <a:tr h="714532">
                <a:tc>
                  <a:txBody>
                    <a:bodyPr/>
                    <a:lstStyle/>
                    <a:p>
                      <a:pPr algn="ctr">
                        <a:lnSpc>
                          <a:spcPct val="150000"/>
                        </a:lnSpc>
                        <a:spcAft>
                          <a:spcPts val="800"/>
                        </a:spcAft>
                      </a:pPr>
                      <a:r>
                        <a:rPr lang="es-EC" sz="800">
                          <a:effectLst/>
                        </a:rPr>
                        <a:t>CABLE BLOQUEO Y ARRANQUE REMOTO LOXIG 7XX</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97,78</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195,56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1849108194"/>
                  </a:ext>
                </a:extLst>
              </a:tr>
              <a:tr h="421482">
                <a:tc>
                  <a:txBody>
                    <a:bodyPr/>
                    <a:lstStyle/>
                    <a:p>
                      <a:pPr algn="ctr">
                        <a:lnSpc>
                          <a:spcPct val="150000"/>
                        </a:lnSpc>
                        <a:spcAft>
                          <a:spcPts val="800"/>
                        </a:spcAft>
                      </a:pPr>
                      <a:r>
                        <a:rPr lang="es-EC" sz="800">
                          <a:effectLst/>
                        </a:rPr>
                        <a:t>SERVICIO TÉCNICO E INSTALACIÓN</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2000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2000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1544118861"/>
                  </a:ext>
                </a:extLst>
              </a:tr>
              <a:tr h="274957">
                <a:tc>
                  <a:txBody>
                    <a:bodyPr/>
                    <a:lstStyle/>
                    <a:p>
                      <a:pPr algn="ctr">
                        <a:lnSpc>
                          <a:spcPct val="150000"/>
                        </a:lnSpc>
                        <a:spcAft>
                          <a:spcPts val="800"/>
                        </a:spcAft>
                      </a:pPr>
                      <a:r>
                        <a:rPr lang="es-EC" sz="800">
                          <a:effectLst/>
                        </a:rPr>
                        <a:t> </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 </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 </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SUBTOTAL</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a:txBody>
                    <a:bodyPr/>
                    <a:lstStyle/>
                    <a:p>
                      <a:pPr algn="ctr">
                        <a:lnSpc>
                          <a:spcPct val="150000"/>
                        </a:lnSpc>
                        <a:spcAft>
                          <a:spcPts val="800"/>
                        </a:spcAft>
                      </a:pPr>
                      <a:r>
                        <a:rPr lang="es-EC" sz="800">
                          <a:effectLst/>
                        </a:rPr>
                        <a:t>22.858,75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904388140"/>
                  </a:ext>
                </a:extLst>
              </a:tr>
              <a:tr h="128432">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gridSpan="2">
                  <a:txBody>
                    <a:bodyPr/>
                    <a:lstStyle/>
                    <a:p>
                      <a:pPr algn="ctr">
                        <a:lnSpc>
                          <a:spcPct val="150000"/>
                        </a:lnSpc>
                        <a:spcAft>
                          <a:spcPts val="800"/>
                        </a:spcAft>
                      </a:pPr>
                      <a:r>
                        <a:rPr lang="es-EC" sz="800">
                          <a:effectLst/>
                        </a:rPr>
                        <a:t>DESCUENTO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hMerge="1">
                  <a:txBody>
                    <a:bodyPr/>
                    <a:lstStyle/>
                    <a:p>
                      <a:endParaRPr lang="es-EC"/>
                    </a:p>
                  </a:txBody>
                  <a:tcPr/>
                </a:tc>
                <a:tc>
                  <a:txBody>
                    <a:bodyPr/>
                    <a:lstStyle/>
                    <a:p>
                      <a:pPr algn="ctr">
                        <a:lnSpc>
                          <a:spcPct val="150000"/>
                        </a:lnSpc>
                        <a:spcAft>
                          <a:spcPts val="800"/>
                        </a:spcAft>
                      </a:pPr>
                      <a:r>
                        <a:rPr lang="es-EC" sz="800">
                          <a:effectLst/>
                        </a:rPr>
                        <a:t>0,00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2017758672"/>
                  </a:ext>
                </a:extLst>
              </a:tr>
              <a:tr h="274957">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gridSpan="2">
                  <a:txBody>
                    <a:bodyPr/>
                    <a:lstStyle/>
                    <a:p>
                      <a:pPr algn="ctr">
                        <a:lnSpc>
                          <a:spcPct val="150000"/>
                        </a:lnSpc>
                        <a:spcAft>
                          <a:spcPts val="800"/>
                        </a:spcAft>
                      </a:pPr>
                      <a:r>
                        <a:rPr lang="es-EC" sz="800">
                          <a:effectLst/>
                        </a:rPr>
                        <a:t>IVA 12%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hMerge="1">
                  <a:txBody>
                    <a:bodyPr/>
                    <a:lstStyle/>
                    <a:p>
                      <a:endParaRPr lang="es-EC"/>
                    </a:p>
                  </a:txBody>
                  <a:tcPr/>
                </a:tc>
                <a:tc>
                  <a:txBody>
                    <a:bodyPr/>
                    <a:lstStyle/>
                    <a:p>
                      <a:pPr algn="ctr">
                        <a:lnSpc>
                          <a:spcPct val="150000"/>
                        </a:lnSpc>
                        <a:spcAft>
                          <a:spcPts val="800"/>
                        </a:spcAft>
                      </a:pPr>
                      <a:r>
                        <a:rPr lang="es-EC" sz="800">
                          <a:effectLst/>
                        </a:rPr>
                        <a:t>2.743,05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1675558767"/>
                  </a:ext>
                </a:extLst>
              </a:tr>
              <a:tr h="274957">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25901" marR="25901" marT="0" marB="0" anchor="ctr"/>
                </a:tc>
                <a:tc gridSpan="2">
                  <a:txBody>
                    <a:bodyPr/>
                    <a:lstStyle/>
                    <a:p>
                      <a:pPr algn="ctr">
                        <a:lnSpc>
                          <a:spcPct val="150000"/>
                        </a:lnSpc>
                        <a:spcAft>
                          <a:spcPts val="800"/>
                        </a:spcAft>
                      </a:pPr>
                      <a:r>
                        <a:rPr lang="es-EC" sz="800">
                          <a:effectLst/>
                        </a:rPr>
                        <a:t>TOTAL</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tc hMerge="1">
                  <a:txBody>
                    <a:bodyPr/>
                    <a:lstStyle/>
                    <a:p>
                      <a:endParaRPr lang="es-EC"/>
                    </a:p>
                  </a:txBody>
                  <a:tcPr/>
                </a:tc>
                <a:tc>
                  <a:txBody>
                    <a:bodyPr/>
                    <a:lstStyle/>
                    <a:p>
                      <a:pPr algn="ctr">
                        <a:lnSpc>
                          <a:spcPct val="150000"/>
                        </a:lnSpc>
                        <a:spcAft>
                          <a:spcPts val="800"/>
                        </a:spcAft>
                      </a:pPr>
                      <a:r>
                        <a:rPr lang="es-EC" sz="800" dirty="0">
                          <a:effectLst/>
                        </a:rPr>
                        <a:t>25.601,80</a:t>
                      </a:r>
                      <a:endParaRPr lang="es-EC" sz="800" dirty="0">
                        <a:effectLst/>
                        <a:latin typeface="Arial" panose="020B0604020202020204" pitchFamily="34" charset="0"/>
                        <a:ea typeface="Calibri" panose="020F0502020204030204" pitchFamily="34" charset="0"/>
                        <a:cs typeface="Times New Roman" panose="02020603050405020304" pitchFamily="18" charset="0"/>
                      </a:endParaRPr>
                    </a:p>
                  </a:txBody>
                  <a:tcPr marL="25901" marR="25901" marT="0" marB="0" anchor="ctr"/>
                </a:tc>
                <a:extLst>
                  <a:ext uri="{0D108BD9-81ED-4DB2-BD59-A6C34878D82A}">
                    <a16:rowId xmlns:a16="http://schemas.microsoft.com/office/drawing/2014/main" val="4290172363"/>
                  </a:ext>
                </a:extLst>
              </a:tr>
            </a:tbl>
          </a:graphicData>
        </a:graphic>
      </p:graphicFrame>
    </p:spTree>
    <p:extLst>
      <p:ext uri="{BB962C8B-B14F-4D97-AF65-F5344CB8AC3E}">
        <p14:creationId xmlns:p14="http://schemas.microsoft.com/office/powerpoint/2010/main" val="28954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C0C9416F-700D-4392-B1A4-CA969E0316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508DD198-E915-4EBA-83FB-02D3B195D003}"/>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620370CE-369C-4C32-A463-249C46E85B3C}"/>
              </a:ext>
            </a:extLst>
          </p:cNvPr>
          <p:cNvSpPr/>
          <p:nvPr/>
        </p:nvSpPr>
        <p:spPr>
          <a:xfrm>
            <a:off x="1418159" y="992791"/>
            <a:ext cx="2702737" cy="653129"/>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NORMAS DE POTABILIZACIÓN</a:t>
            </a:r>
            <a:endParaRPr sz="2200" b="1" dirty="0">
              <a:solidFill>
                <a:schemeClr val="bg1"/>
              </a:solidFill>
            </a:endParaRPr>
          </a:p>
        </p:txBody>
      </p:sp>
      <p:pic>
        <p:nvPicPr>
          <p:cNvPr id="5" name="Picture 4">
            <a:extLst>
              <a:ext uri="{FF2B5EF4-FFF2-40B4-BE49-F238E27FC236}">
                <a16:creationId xmlns:a16="http://schemas.microsoft.com/office/drawing/2014/main" id="{71DD2112-93FB-41FC-947F-727E350DA1DA}"/>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A0500FFC-A2DC-439B-A980-4BFD832BD86B}"/>
              </a:ext>
            </a:extLst>
          </p:cNvPr>
          <p:cNvSpPr>
            <a:spLocks noGrp="1"/>
          </p:cNvSpPr>
          <p:nvPr>
            <p:ph idx="1"/>
          </p:nvPr>
        </p:nvSpPr>
        <p:spPr>
          <a:xfrm>
            <a:off x="457200" y="1645920"/>
            <a:ext cx="8229600" cy="4480243"/>
          </a:xfrm>
        </p:spPr>
        <p:txBody>
          <a:bodyPr/>
          <a:lstStyle/>
          <a:p>
            <a:pPr marL="0" indent="0" algn="just">
              <a:buNone/>
            </a:pPr>
            <a:r>
              <a:rPr lang="es-EC"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 agua potable que está apta para el consumo humano debe tener características que estén dentro de los límites permisibles que se establecen en las normas mencionadas.</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C" sz="2200" dirty="0">
                <a:solidFill>
                  <a:srgbClr val="000000"/>
                </a:solidFill>
                <a:effectLst/>
                <a:latin typeface="Arial" panose="020B0604020202020204" pitchFamily="34" charset="0"/>
                <a:ea typeface="Times New Roman" panose="02020603050405020304" pitchFamily="18" charset="0"/>
              </a:rPr>
              <a:t>Ecuador: INEN 1108 – Requisitos de Agua Potable.</a:t>
            </a:r>
          </a:p>
          <a:p>
            <a:pPr marL="342900" lvl="0" indent="-342900" algn="just">
              <a:lnSpc>
                <a:spcPct val="150000"/>
              </a:lnSpc>
              <a:buFont typeface="Symbol" panose="05050102010706020507" pitchFamily="18" charset="2"/>
              <a:buChar char=""/>
            </a:pPr>
            <a:r>
              <a:rPr lang="es-EC" sz="2200" dirty="0">
                <a:solidFill>
                  <a:srgbClr val="000000"/>
                </a:solidFill>
                <a:effectLst/>
                <a:latin typeface="Arial" panose="020B0604020202020204" pitchFamily="34" charset="0"/>
                <a:ea typeface="Times New Roman" panose="02020603050405020304" pitchFamily="18" charset="0"/>
              </a:rPr>
              <a:t>AM 097-A.</a:t>
            </a:r>
            <a:endParaRPr lang="es-EC" sz="2200" dirty="0">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s-ES" sz="2200" dirty="0">
                <a:solidFill>
                  <a:srgbClr val="000000"/>
                </a:solidFill>
                <a:effectLst/>
                <a:latin typeface="Arial" panose="020B0604020202020204" pitchFamily="34" charset="0"/>
                <a:ea typeface="Calibri" panose="020F0502020204030204" pitchFamily="34" charset="0"/>
              </a:rPr>
              <a:t>AM 028.</a:t>
            </a:r>
            <a:endParaRPr lang="es-EC" sz="2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938" y="78447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792797"/>
            <a:ext cx="6360337"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PLANO TANQUE ABLANDADOR</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pic>
        <p:nvPicPr>
          <p:cNvPr id="11" name="Imagen 10">
            <a:extLst>
              <a:ext uri="{FF2B5EF4-FFF2-40B4-BE49-F238E27FC236}">
                <a16:creationId xmlns:a16="http://schemas.microsoft.com/office/drawing/2014/main" id="{3C3E2DFD-0795-4F5F-A3B2-7DF55AEE3031}"/>
              </a:ext>
            </a:extLst>
          </p:cNvPr>
          <p:cNvPicPr>
            <a:picLocks noChangeAspect="1"/>
          </p:cNvPicPr>
          <p:nvPr/>
        </p:nvPicPr>
        <p:blipFill>
          <a:blip r:embed="rId5"/>
          <a:stretch>
            <a:fillRect/>
          </a:stretch>
        </p:blipFill>
        <p:spPr>
          <a:xfrm>
            <a:off x="168812" y="1401960"/>
            <a:ext cx="8665699" cy="5456040"/>
          </a:xfrm>
          <a:prstGeom prst="rect">
            <a:avLst/>
          </a:prstGeom>
        </p:spPr>
      </p:pic>
    </p:spTree>
    <p:extLst>
      <p:ext uri="{BB962C8B-B14F-4D97-AF65-F5344CB8AC3E}">
        <p14:creationId xmlns:p14="http://schemas.microsoft.com/office/powerpoint/2010/main" val="1615005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7AB7D2D-FAC3-4394-AF59-1A9730E1AAFC}"/>
              </a:ext>
            </a:extLst>
          </p:cNvPr>
          <p:cNvSpPr/>
          <p:nvPr/>
        </p:nvSpPr>
        <p:spPr>
          <a:xfrm>
            <a:off x="792938" y="952436"/>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AF45C0EA-512D-4CE8-A8E9-EDAB897648E0}"/>
              </a:ext>
            </a:extLst>
          </p:cNvPr>
          <p:cNvSpPr/>
          <p:nvPr/>
        </p:nvSpPr>
        <p:spPr>
          <a:xfrm>
            <a:off x="1391831" y="960755"/>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ALTERNATIVA </a:t>
            </a:r>
            <a:endParaRPr sz="2200" b="1" dirty="0">
              <a:solidFill>
                <a:schemeClr val="bg1"/>
              </a:solidFill>
            </a:endParaRPr>
          </a:p>
        </p:txBody>
      </p:sp>
      <p:pic>
        <p:nvPicPr>
          <p:cNvPr id="6" name="Picture 4">
            <a:extLst>
              <a:ext uri="{FF2B5EF4-FFF2-40B4-BE49-F238E27FC236}">
                <a16:creationId xmlns:a16="http://schemas.microsoft.com/office/drawing/2014/main" id="{4B498C37-D20F-42B2-AD5B-36D30D2E77FE}"/>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78C14094-D2D1-4A56-BF0B-62BE295C4E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arcador de contenido 2">
            <a:extLst>
              <a:ext uri="{FF2B5EF4-FFF2-40B4-BE49-F238E27FC236}">
                <a16:creationId xmlns:a16="http://schemas.microsoft.com/office/drawing/2014/main" id="{90C99508-A24C-4614-9F11-AFA431D7D712}"/>
              </a:ext>
            </a:extLst>
          </p:cNvPr>
          <p:cNvSpPr>
            <a:spLocks noGrp="1"/>
          </p:cNvSpPr>
          <p:nvPr>
            <p:ph idx="1"/>
          </p:nvPr>
        </p:nvSpPr>
        <p:spPr>
          <a:xfrm>
            <a:off x="457200" y="1600200"/>
            <a:ext cx="8229600" cy="4525963"/>
          </a:xfrm>
        </p:spPr>
        <p:txBody>
          <a:bodyPr/>
          <a:lstStyle/>
          <a:p>
            <a:pPr marL="0" lvl="0" indent="0" algn="just">
              <a:lnSpc>
                <a:spcPct val="150000"/>
              </a:lnSpc>
              <a:spcAft>
                <a:spcPts val="800"/>
              </a:spcAft>
              <a:buNone/>
            </a:pPr>
            <a:r>
              <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La alternativa por la que se optó finalmente es por la planta de tratamiento convencional, por las siguientes razones:</a:t>
            </a:r>
          </a:p>
          <a:p>
            <a:pPr lvl="0" algn="just">
              <a:lnSpc>
                <a:spcPct val="150000"/>
              </a:lnSpc>
              <a:spcAft>
                <a:spcPts val="800"/>
              </a:spcAft>
              <a:buFont typeface="Wingdings" panose="05000000000000000000" pitchFamily="2" charset="2"/>
              <a:buChar char="§"/>
            </a:pPr>
            <a:r>
              <a:rPr lang="es-ES"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Los procesos son visibles y evidenciables.</a:t>
            </a:r>
          </a:p>
          <a:p>
            <a:pPr lvl="0" algn="just">
              <a:lnSpc>
                <a:spcPct val="150000"/>
              </a:lnSpc>
              <a:spcAft>
                <a:spcPts val="800"/>
              </a:spcAft>
              <a:buFont typeface="Wingdings" panose="05000000000000000000" pitchFamily="2" charset="2"/>
              <a:buChar char="§"/>
            </a:pPr>
            <a:r>
              <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 costo-beneficio a comparación de una planta compacta.</a:t>
            </a:r>
          </a:p>
          <a:p>
            <a:pPr lvl="0" algn="just">
              <a:lnSpc>
                <a:spcPct val="150000"/>
              </a:lnSpc>
              <a:spcAft>
                <a:spcPts val="800"/>
              </a:spcAft>
              <a:buFont typeface="Wingdings" panose="05000000000000000000" pitchFamily="2" charset="2"/>
              <a:buChar char="§"/>
            </a:pPr>
            <a:r>
              <a:rPr lang="es-ES"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Proceso completo, ayuda a mejorar las características del agua que no están sobre el límite.</a:t>
            </a: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buFont typeface="Wingdings" panose="05000000000000000000" pitchFamily="2" charset="2"/>
              <a:buChar char="§"/>
            </a:pP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buFont typeface="Wingdings" panose="05000000000000000000" pitchFamily="2" charset="2"/>
              <a:buChar char="§"/>
            </a:pP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buFont typeface="Wingdings" panose="05000000000000000000" pitchFamily="2" charset="2"/>
              <a:buChar char="§"/>
            </a:pPr>
            <a:endParaRPr lang="es-ES"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buFont typeface="Wingdings" panose="05000000000000000000" pitchFamily="2" charset="2"/>
              <a:buChar char="§"/>
            </a:pPr>
            <a:endPar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991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938" y="952436"/>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960755"/>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CONCLUSIONES</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8" name="Marcador de contenido 2">
            <a:extLst>
              <a:ext uri="{FF2B5EF4-FFF2-40B4-BE49-F238E27FC236}">
                <a16:creationId xmlns:a16="http://schemas.microsoft.com/office/drawing/2014/main" id="{C1E5BD22-EF7F-4586-B0EF-197C1AD4D26B}"/>
              </a:ext>
            </a:extLst>
          </p:cNvPr>
          <p:cNvSpPr>
            <a:spLocks noGrp="1"/>
          </p:cNvSpPr>
          <p:nvPr>
            <p:ph idx="1"/>
          </p:nvPr>
        </p:nvSpPr>
        <p:spPr>
          <a:xfrm>
            <a:off x="457200" y="1600200"/>
            <a:ext cx="8229600" cy="4525963"/>
          </a:xfrm>
        </p:spPr>
        <p:txBody>
          <a:bodyPr/>
          <a:lstStyle/>
          <a:p>
            <a:pPr marL="342900" lvl="0" indent="-342900" algn="just">
              <a:lnSpc>
                <a:spcPct val="150000"/>
              </a:lnSpc>
              <a:spcAft>
                <a:spcPts val="800"/>
              </a:spcAft>
              <a:buFont typeface="Symbol" panose="05050102010706020507" pitchFamily="18" charset="2"/>
              <a:buChar char=""/>
            </a:pPr>
            <a:r>
              <a:rPr lang="es-EC"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Se diseñó una planta de tratamiento convencional para el agua proveniente de pozo que se consume en la Universidad de las Fuerzas Armadas ESPE, </a:t>
            </a:r>
            <a:r>
              <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 el diseño se optó por aplicar los procesos unitarios de: coagulación, floculación, sedimentación y un tanque ablandador. El espacio necesario es de 5,35 m. de largo, 1,45 m. de ancho y 2,50 m. de alto; lo que genera un área de 7,76 metros cuadrados, misma que será colocada junto a la cisterna y el tanque elevado, el</a:t>
            </a:r>
            <a:r>
              <a:rPr lang="es-EC"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 caudal de diseño es de 1,105 litros por segundo, beneficiará a </a:t>
            </a:r>
            <a:r>
              <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28.974</a:t>
            </a:r>
            <a:r>
              <a:rPr lang="es-EC"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personas, con un periodo de diseño de 25 años y el material de la PTAP es hormigón armado.</a:t>
            </a:r>
            <a:endPar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9152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938" y="78447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792797"/>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CONCLUSIONES</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8" name="Marcador de contenido 2">
            <a:extLst>
              <a:ext uri="{FF2B5EF4-FFF2-40B4-BE49-F238E27FC236}">
                <a16:creationId xmlns:a16="http://schemas.microsoft.com/office/drawing/2014/main" id="{C1E5BD22-EF7F-4586-B0EF-197C1AD4D26B}"/>
              </a:ext>
            </a:extLst>
          </p:cNvPr>
          <p:cNvSpPr>
            <a:spLocks noGrp="1"/>
          </p:cNvSpPr>
          <p:nvPr>
            <p:ph idx="1"/>
          </p:nvPr>
        </p:nvSpPr>
        <p:spPr>
          <a:xfrm>
            <a:off x="457200" y="1423987"/>
            <a:ext cx="8229600" cy="4525963"/>
          </a:xfrm>
        </p:spPr>
        <p:txBody>
          <a:bodyPr/>
          <a:lstStyle/>
          <a:p>
            <a:pPr marL="342900" lvl="0" indent="-342900" algn="just">
              <a:lnSpc>
                <a:spcPct val="150000"/>
              </a:lnSpc>
              <a:spcAft>
                <a:spcPts val="800"/>
              </a:spcAft>
              <a:buFont typeface="Symbol" panose="05050102010706020507" pitchFamily="18" charset="2"/>
              <a:buChar char=""/>
            </a:pPr>
            <a:r>
              <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Tras haber analizado los parámetros de calidad de agua que excedían el límite permisible en base a la norma INEN 1108, dureza total con un valor de 533 mg/l y de sólidos disueltos totales con 1321,14 mg/l, razón por la cual no es apta para el consumo humano.</a:t>
            </a:r>
          </a:p>
          <a:p>
            <a:pPr algn="just">
              <a:lnSpc>
                <a:spcPct val="150000"/>
              </a:lnSpc>
              <a:spcAft>
                <a:spcPts val="800"/>
              </a:spcAft>
              <a:buFont typeface="Symbol" panose="05050102010706020507" pitchFamily="18" charset="2"/>
              <a:buChar char=""/>
            </a:pPr>
            <a:r>
              <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 realizar el análisis del presupuesto y cotizaciones de cada propuesta, se plantea que la mejor opción es la planta de tratamiento de agua potable convencional, para esto se realizó el análisis de precios unitarios con volúmenes de obra y rubros referenciales de la CAMICON periodo enero-marzo 2021, es así como el costo de ejecución es de 32.743,60 dólares americanos. Adjunto se anexa cada APU detallado y el plano de diseño de la PTAP.</a:t>
            </a:r>
          </a:p>
          <a:p>
            <a:pPr marL="342900" lvl="0" indent="-342900" algn="just">
              <a:lnSpc>
                <a:spcPct val="150000"/>
              </a:lnSpc>
              <a:spcAft>
                <a:spcPts val="800"/>
              </a:spcAft>
              <a:buFont typeface="Symbol" panose="05050102010706020507" pitchFamily="18" charset="2"/>
              <a:buChar char=""/>
            </a:pPr>
            <a:endPar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2613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1797B49-CE04-4FD8-9169-07D9B513D37D}"/>
              </a:ext>
            </a:extLst>
          </p:cNvPr>
          <p:cNvSpPr>
            <a:spLocks noGrp="1"/>
          </p:cNvSpPr>
          <p:nvPr>
            <p:ph idx="1"/>
          </p:nvPr>
        </p:nvSpPr>
        <p:spPr/>
        <p:txBody>
          <a:bodyPr/>
          <a:lstStyle/>
          <a:p>
            <a:pPr algn="just"/>
            <a:r>
              <a:rPr lang="es-ES" sz="2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Mediante la prueba de jarras que se realizó en las muestras de agua subterránea, se concluyó que el químico a utilizar en el proceso de coagulación será el policloruro de aluminio, y la dosis con la que se evidenció los mejores resultados fue de 0,5 ml por cada litro.</a:t>
            </a:r>
            <a:endParaRPr lang="es-EC" sz="2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
        <p:nvSpPr>
          <p:cNvPr id="4" name="object 2">
            <a:extLst>
              <a:ext uri="{FF2B5EF4-FFF2-40B4-BE49-F238E27FC236}">
                <a16:creationId xmlns:a16="http://schemas.microsoft.com/office/drawing/2014/main" id="{2A00E6E8-BA56-4898-B786-D222917DA633}"/>
              </a:ext>
            </a:extLst>
          </p:cNvPr>
          <p:cNvSpPr/>
          <p:nvPr/>
        </p:nvSpPr>
        <p:spPr>
          <a:xfrm>
            <a:off x="792938" y="78447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2858C645-3650-4458-9A44-391D5F82FA04}"/>
              </a:ext>
            </a:extLst>
          </p:cNvPr>
          <p:cNvSpPr/>
          <p:nvPr/>
        </p:nvSpPr>
        <p:spPr>
          <a:xfrm>
            <a:off x="1391831" y="792797"/>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CONCLUSIONES</a:t>
            </a:r>
            <a:endParaRPr sz="2200" b="1" dirty="0">
              <a:solidFill>
                <a:schemeClr val="bg1"/>
              </a:solidFill>
            </a:endParaRPr>
          </a:p>
        </p:txBody>
      </p:sp>
      <p:pic>
        <p:nvPicPr>
          <p:cNvPr id="6" name="Picture 4">
            <a:extLst>
              <a:ext uri="{FF2B5EF4-FFF2-40B4-BE49-F238E27FC236}">
                <a16:creationId xmlns:a16="http://schemas.microsoft.com/office/drawing/2014/main" id="{C08C5BC7-C820-4A54-BDD1-19A029631865}"/>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8B5B5EB3-2F11-47BE-8F3A-4F72B289B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872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938" y="78447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792797"/>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RECOMENDACIONES</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8" name="Marcador de contenido 2">
            <a:extLst>
              <a:ext uri="{FF2B5EF4-FFF2-40B4-BE49-F238E27FC236}">
                <a16:creationId xmlns:a16="http://schemas.microsoft.com/office/drawing/2014/main" id="{C1E5BD22-EF7F-4586-B0EF-197C1AD4D26B}"/>
              </a:ext>
            </a:extLst>
          </p:cNvPr>
          <p:cNvSpPr>
            <a:spLocks noGrp="1"/>
          </p:cNvSpPr>
          <p:nvPr>
            <p:ph idx="1"/>
          </p:nvPr>
        </p:nvSpPr>
        <p:spPr>
          <a:xfrm>
            <a:off x="457200" y="1675208"/>
            <a:ext cx="8229600" cy="3731817"/>
          </a:xfrm>
        </p:spPr>
        <p:txBody>
          <a:bodyPr/>
          <a:lstStyle/>
          <a:p>
            <a:pPr marL="342900" lvl="0" indent="-342900" algn="just">
              <a:lnSpc>
                <a:spcPct val="150000"/>
              </a:lnSpc>
              <a:buFont typeface="Symbol" panose="05050102010706020507" pitchFamily="18" charset="2"/>
              <a:buChar char=""/>
            </a:pPr>
            <a:r>
              <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Es importante realizar el análisis de calidad de agua por lo menos una vez al año, pues al ser agua subterránea, puede cambiar las propiedades, por lo que se debe conocer para mejorar o cambiar los procesos de potabilización.</a:t>
            </a:r>
          </a:p>
          <a:p>
            <a:pPr marL="342900" lvl="0" indent="-342900" algn="just">
              <a:lnSpc>
                <a:spcPct val="150000"/>
              </a:lnSpc>
              <a:spcAft>
                <a:spcPts val="800"/>
              </a:spcAft>
              <a:buFont typeface="Symbol" panose="05050102010706020507" pitchFamily="18" charset="2"/>
              <a:buChar char=""/>
            </a:pPr>
            <a:r>
              <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Hay que brindar mantenimiento a los elementos de una planta potabilizadora, para comprobar y mantener su vida útil, y para que esta funcione correctamente.</a:t>
            </a:r>
          </a:p>
        </p:txBody>
      </p:sp>
    </p:spTree>
    <p:extLst>
      <p:ext uri="{BB962C8B-B14F-4D97-AF65-F5344CB8AC3E}">
        <p14:creationId xmlns:p14="http://schemas.microsoft.com/office/powerpoint/2010/main" val="1860528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74EAC23-479C-4455-BD92-0D32A1C7B598}"/>
              </a:ext>
            </a:extLst>
          </p:cNvPr>
          <p:cNvSpPr/>
          <p:nvPr/>
        </p:nvSpPr>
        <p:spPr>
          <a:xfrm>
            <a:off x="792938" y="784478"/>
            <a:ext cx="559816" cy="53144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D3542EB-3FD6-43D5-9270-6D99E21BADF9}"/>
              </a:ext>
            </a:extLst>
          </p:cNvPr>
          <p:cNvSpPr/>
          <p:nvPr/>
        </p:nvSpPr>
        <p:spPr>
          <a:xfrm>
            <a:off x="1391831" y="792797"/>
            <a:ext cx="3700869"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RECOMENDACIONES</a:t>
            </a:r>
            <a:endParaRPr sz="2200" b="1" dirty="0">
              <a:solidFill>
                <a:schemeClr val="bg1"/>
              </a:solidFill>
            </a:endParaRPr>
          </a:p>
        </p:txBody>
      </p:sp>
      <p:pic>
        <p:nvPicPr>
          <p:cNvPr id="6" name="Picture 4">
            <a:extLst>
              <a:ext uri="{FF2B5EF4-FFF2-40B4-BE49-F238E27FC236}">
                <a16:creationId xmlns:a16="http://schemas.microsoft.com/office/drawing/2014/main" id="{A41718A5-826E-4996-9CFA-7CDEF5BB620B}"/>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7" name="Picture 4">
            <a:extLst>
              <a:ext uri="{FF2B5EF4-FFF2-40B4-BE49-F238E27FC236}">
                <a16:creationId xmlns:a16="http://schemas.microsoft.com/office/drawing/2014/main" id="{E30B9B93-C1D9-4347-AB37-3A1738168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arcador de contenido 2">
            <a:extLst>
              <a:ext uri="{FF2B5EF4-FFF2-40B4-BE49-F238E27FC236}">
                <a16:creationId xmlns:a16="http://schemas.microsoft.com/office/drawing/2014/main" id="{35593AD9-9ECD-449D-88B3-AE828CEA6404}"/>
              </a:ext>
            </a:extLst>
          </p:cNvPr>
          <p:cNvSpPr txBox="1">
            <a:spLocks/>
          </p:cNvSpPr>
          <p:nvPr/>
        </p:nvSpPr>
        <p:spPr>
          <a:xfrm>
            <a:off x="6156960" y="1600200"/>
            <a:ext cx="2529840" cy="4525963"/>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FontTx/>
              <a:buNone/>
            </a:pPr>
            <a:endParaRPr lang="es-EC" kern="0" dirty="0">
              <a:solidFill>
                <a:schemeClr val="tx1"/>
              </a:solidFill>
            </a:endParaRPr>
          </a:p>
        </p:txBody>
      </p:sp>
      <p:sp>
        <p:nvSpPr>
          <p:cNvPr id="8" name="Marcador de contenido 2">
            <a:extLst>
              <a:ext uri="{FF2B5EF4-FFF2-40B4-BE49-F238E27FC236}">
                <a16:creationId xmlns:a16="http://schemas.microsoft.com/office/drawing/2014/main" id="{C1E5BD22-EF7F-4586-B0EF-197C1AD4D26B}"/>
              </a:ext>
            </a:extLst>
          </p:cNvPr>
          <p:cNvSpPr>
            <a:spLocks noGrp="1"/>
          </p:cNvSpPr>
          <p:nvPr>
            <p:ph idx="1"/>
          </p:nvPr>
        </p:nvSpPr>
        <p:spPr>
          <a:xfrm>
            <a:off x="457200" y="1411087"/>
            <a:ext cx="8229600" cy="4700192"/>
          </a:xfrm>
        </p:spPr>
        <p:txBody>
          <a:bodyPr/>
          <a:lstStyle/>
          <a:p>
            <a:pPr marL="342900" lvl="0" indent="-342900" algn="just">
              <a:lnSpc>
                <a:spcPct val="150000"/>
              </a:lnSpc>
              <a:buFont typeface="Symbol" panose="05050102010706020507" pitchFamily="18" charset="2"/>
              <a:buChar char=""/>
            </a:pPr>
            <a:r>
              <a:rPr lang="es-EC"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Se recomienda la construcción de una planta de tratamiento de agua potable en el campus matriz ESPE, primero para que el agua subterránea ya pueda ser consumida directamente y otro beneficio es el gran ahorro que se tendrá a largo plazo en las planillas de pago en caso de que se lleguen a conectar a la red de agua potable del municipio de Rumiñahui.</a:t>
            </a:r>
            <a:endPar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Debido a que no se tienen valores exactos de la cantidad de agua que se consume a diario, se debería utilizar medidores o caudalímetros en cada entrada de agua potable para todos los edificios del campus matriz.</a:t>
            </a:r>
          </a:p>
          <a:p>
            <a:pPr marL="342900" lvl="0" indent="-342900" algn="just">
              <a:lnSpc>
                <a:spcPct val="150000"/>
              </a:lnSpc>
              <a:buFont typeface="Symbol" panose="05050102010706020507" pitchFamily="18" charset="2"/>
              <a:buChar char=""/>
            </a:pPr>
            <a:endParaRPr lang="es-EC"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8412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D1B9388-95D1-4B98-B2D6-B416298B0D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21B3DE8F-ACAC-4545-8B22-A17A51B9CAF9}"/>
              </a:ext>
            </a:extLst>
          </p:cNvPr>
          <p:cNvSpPr txBox="1"/>
          <p:nvPr/>
        </p:nvSpPr>
        <p:spPr>
          <a:xfrm>
            <a:off x="2295331" y="2659225"/>
            <a:ext cx="5505061" cy="1323439"/>
          </a:xfrm>
          <a:prstGeom prst="rect">
            <a:avLst/>
          </a:prstGeom>
          <a:noFill/>
        </p:spPr>
        <p:txBody>
          <a:bodyPr wrap="square" rtlCol="0">
            <a:spAutoFit/>
          </a:bodyPr>
          <a:lstStyle/>
          <a:p>
            <a:r>
              <a:rPr lang="es-ES" sz="8000" dirty="0">
                <a:solidFill>
                  <a:srgbClr val="232DED"/>
                </a:solidFill>
              </a:rPr>
              <a:t>GRACIAS</a:t>
            </a:r>
            <a:endParaRPr lang="es-EC" sz="8000" dirty="0">
              <a:solidFill>
                <a:srgbClr val="232DED"/>
              </a:solidFill>
            </a:endParaRPr>
          </a:p>
        </p:txBody>
      </p:sp>
    </p:spTree>
    <p:extLst>
      <p:ext uri="{BB962C8B-B14F-4D97-AF65-F5344CB8AC3E}">
        <p14:creationId xmlns:p14="http://schemas.microsoft.com/office/powerpoint/2010/main" val="3904519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433168AA-287D-4366-8C76-5BA197CB8C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0CABA6C-36FA-418C-95A1-F6E94F9E2DD2}"/>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2" name="Marcador de contenido 1">
            <a:extLst>
              <a:ext uri="{FF2B5EF4-FFF2-40B4-BE49-F238E27FC236}">
                <a16:creationId xmlns:a16="http://schemas.microsoft.com/office/drawing/2014/main" id="{C6473768-10C3-4988-8030-6F4CF8C81CA2}"/>
              </a:ext>
            </a:extLst>
          </p:cNvPr>
          <p:cNvPicPr>
            <a:picLocks noGrp="1" noChangeAspect="1"/>
          </p:cNvPicPr>
          <p:nvPr>
            <p:ph idx="1"/>
          </p:nvPr>
        </p:nvPicPr>
        <p:blipFill rotWithShape="1">
          <a:blip r:embed="rId4"/>
          <a:srcRect r="46718" b="43101"/>
          <a:stretch/>
        </p:blipFill>
        <p:spPr>
          <a:xfrm>
            <a:off x="41275" y="2109384"/>
            <a:ext cx="4535103" cy="3105437"/>
          </a:xfrm>
          <a:prstGeom prst="rect">
            <a:avLst/>
          </a:prstGeom>
          <a:ln>
            <a:solidFill>
              <a:schemeClr val="tx1"/>
            </a:solidFill>
          </a:ln>
        </p:spPr>
      </p:pic>
      <p:pic>
        <p:nvPicPr>
          <p:cNvPr id="20" name="Imagen 19">
            <a:extLst>
              <a:ext uri="{FF2B5EF4-FFF2-40B4-BE49-F238E27FC236}">
                <a16:creationId xmlns:a16="http://schemas.microsoft.com/office/drawing/2014/main" id="{B36DEC99-1D6A-476D-A220-B9257B58CC72}"/>
              </a:ext>
            </a:extLst>
          </p:cNvPr>
          <p:cNvPicPr>
            <a:picLocks noChangeAspect="1"/>
          </p:cNvPicPr>
          <p:nvPr/>
        </p:nvPicPr>
        <p:blipFill>
          <a:blip r:embed="rId5"/>
          <a:stretch>
            <a:fillRect/>
          </a:stretch>
        </p:blipFill>
        <p:spPr>
          <a:xfrm>
            <a:off x="538357" y="1059156"/>
            <a:ext cx="2834886" cy="548688"/>
          </a:xfrm>
          <a:prstGeom prst="rect">
            <a:avLst/>
          </a:prstGeom>
        </p:spPr>
      </p:pic>
      <p:sp>
        <p:nvSpPr>
          <p:cNvPr id="3" name="CuadroTexto 2">
            <a:extLst>
              <a:ext uri="{FF2B5EF4-FFF2-40B4-BE49-F238E27FC236}">
                <a16:creationId xmlns:a16="http://schemas.microsoft.com/office/drawing/2014/main" id="{34D5D0AC-DEFC-4907-A14B-325E9AEA9330}"/>
              </a:ext>
            </a:extLst>
          </p:cNvPr>
          <p:cNvSpPr txBox="1"/>
          <p:nvPr/>
        </p:nvSpPr>
        <p:spPr>
          <a:xfrm>
            <a:off x="2164702" y="5295716"/>
            <a:ext cx="7507190" cy="246221"/>
          </a:xfrm>
          <a:prstGeom prst="rect">
            <a:avLst/>
          </a:prstGeom>
          <a:noFill/>
        </p:spPr>
        <p:txBody>
          <a:bodyPr wrap="square" rtlCol="0">
            <a:spAutoFit/>
          </a:bodyPr>
          <a:lstStyle/>
          <a:p>
            <a:r>
              <a:rPr lang="es-ES" sz="1000" dirty="0"/>
              <a:t>Fuente: Unidad de Desarrollo Físico de la Universidad de las Fuerzas Armadas ESPE.</a:t>
            </a:r>
            <a:endParaRPr lang="es-EC" sz="1000" dirty="0"/>
          </a:p>
        </p:txBody>
      </p:sp>
      <p:pic>
        <p:nvPicPr>
          <p:cNvPr id="6" name="Imagen 5">
            <a:extLst>
              <a:ext uri="{FF2B5EF4-FFF2-40B4-BE49-F238E27FC236}">
                <a16:creationId xmlns:a16="http://schemas.microsoft.com/office/drawing/2014/main" id="{B7D29A05-2948-4585-8EE1-95447838F1E8}"/>
              </a:ext>
            </a:extLst>
          </p:cNvPr>
          <p:cNvPicPr>
            <a:picLocks noChangeAspect="1"/>
          </p:cNvPicPr>
          <p:nvPr/>
        </p:nvPicPr>
        <p:blipFill>
          <a:blip r:embed="rId6"/>
          <a:stretch>
            <a:fillRect/>
          </a:stretch>
        </p:blipFill>
        <p:spPr>
          <a:xfrm>
            <a:off x="4758111" y="2109384"/>
            <a:ext cx="4344614" cy="29499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39D200FB-D1BA-4E1C-BCCA-A785A02991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AE3F513D-C532-4A43-AD35-AEBF9D6C2F23}"/>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517D3506-2474-4547-85FD-099F73C14AA3}"/>
              </a:ext>
            </a:extLst>
          </p:cNvPr>
          <p:cNvSpPr/>
          <p:nvPr/>
        </p:nvSpPr>
        <p:spPr>
          <a:xfrm>
            <a:off x="1418159" y="890729"/>
            <a:ext cx="2633345" cy="631017"/>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pPr algn="ctr"/>
            <a:r>
              <a:rPr lang="es-ES" sz="2200" b="1" dirty="0">
                <a:solidFill>
                  <a:schemeClr val="bg1"/>
                </a:solidFill>
              </a:rPr>
              <a:t>PROCESOS UNITARIOS</a:t>
            </a:r>
            <a:endParaRPr sz="2200" b="1" dirty="0">
              <a:solidFill>
                <a:schemeClr val="bg1"/>
              </a:solidFill>
            </a:endParaRPr>
          </a:p>
        </p:txBody>
      </p:sp>
      <p:pic>
        <p:nvPicPr>
          <p:cNvPr id="5" name="Picture 4">
            <a:extLst>
              <a:ext uri="{FF2B5EF4-FFF2-40B4-BE49-F238E27FC236}">
                <a16:creationId xmlns:a16="http://schemas.microsoft.com/office/drawing/2014/main" id="{86955D08-AE64-4541-A49C-56BB8F79F834}"/>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A300B38A-4EA5-40B4-A377-CE021595C087}"/>
              </a:ext>
            </a:extLst>
          </p:cNvPr>
          <p:cNvSpPr>
            <a:spLocks noGrp="1"/>
          </p:cNvSpPr>
          <p:nvPr>
            <p:ph idx="1"/>
          </p:nvPr>
        </p:nvSpPr>
        <p:spPr>
          <a:xfrm>
            <a:off x="457200" y="1600200"/>
            <a:ext cx="8229600" cy="4525963"/>
          </a:xfrm>
        </p:spPr>
        <p:txBody>
          <a:bodyPr/>
          <a:lstStyle/>
          <a:p>
            <a:pPr marL="0" indent="0" algn="just">
              <a:lnSpc>
                <a:spcPct val="150000"/>
              </a:lnSpc>
              <a:buNone/>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partir del análisis de las características del agua cruda, son dos parámetros los que se hallan fuera de los límites normados: Dureza total y Sólidos disueltos totales.</a:t>
            </a:r>
          </a:p>
          <a:p>
            <a:pPr algn="just">
              <a:lnSpc>
                <a:spcPct val="150000"/>
              </a:lnSpc>
            </a:pP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La Planta de Tratamiento constará de los siguientes procesos:</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Mezcla Rápida (Coagulación).</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Mezcla Lenta (Floculación).</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Sedimentación.</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Ablandador para tratar la dureza total y sólidos disueltos.</a:t>
            </a: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s-EC"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0BE0F68A-3B01-4346-A936-13D9B51AC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1D1C3882-41F5-4110-99F6-6274309FC242}"/>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2E678A7C-2058-4241-86D8-2642E5A483F4}"/>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chor="ctr"/>
          <a:lstStyle/>
          <a:p>
            <a:r>
              <a:rPr lang="es-ES" sz="2200" b="1" dirty="0">
                <a:solidFill>
                  <a:schemeClr val="bg1"/>
                </a:solidFill>
              </a:rPr>
              <a:t>DATOS DE DISEÑO</a:t>
            </a:r>
            <a:endParaRPr sz="2200" b="1" dirty="0">
              <a:solidFill>
                <a:schemeClr val="bg1"/>
              </a:solidFill>
            </a:endParaRPr>
          </a:p>
        </p:txBody>
      </p:sp>
      <p:pic>
        <p:nvPicPr>
          <p:cNvPr id="5" name="Picture 4">
            <a:extLst>
              <a:ext uri="{FF2B5EF4-FFF2-40B4-BE49-F238E27FC236}">
                <a16:creationId xmlns:a16="http://schemas.microsoft.com/office/drawing/2014/main" id="{C4C67E7B-B372-4761-8DD3-160E9EDB676F}"/>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ABA19674-992F-449D-BDF9-182218C5D78E}"/>
              </a:ext>
            </a:extLst>
          </p:cNvPr>
          <p:cNvSpPr>
            <a:spLocks noGrp="1"/>
          </p:cNvSpPr>
          <p:nvPr>
            <p:ph idx="1"/>
          </p:nvPr>
        </p:nvSpPr>
        <p:spPr>
          <a:xfrm>
            <a:off x="457200" y="1600200"/>
            <a:ext cx="8229600" cy="4525963"/>
          </a:xfrm>
        </p:spPr>
        <p:txBody>
          <a:bodyPr/>
          <a:lstStyle/>
          <a:p>
            <a:r>
              <a:rPr lang="es-ES" sz="2200" dirty="0">
                <a:solidFill>
                  <a:schemeClr val="tx1"/>
                </a:solidFill>
              </a:rPr>
              <a:t>Período de diseño de la PTAP</a:t>
            </a:r>
          </a:p>
          <a:p>
            <a:pPr marL="0" indent="0" algn="just">
              <a:buNone/>
            </a:pPr>
            <a:r>
              <a:rPr lang="es-ES" sz="2200" dirty="0">
                <a:solidFill>
                  <a:schemeClr val="tx1"/>
                </a:solidFill>
              </a:rPr>
              <a:t>Se establece un período de 25 años, como óptimo para el diseño de agua potable.</a:t>
            </a:r>
          </a:p>
          <a:p>
            <a:r>
              <a:rPr lang="es-ES" sz="2200" dirty="0">
                <a:solidFill>
                  <a:schemeClr val="tx1"/>
                </a:solidFill>
              </a:rPr>
              <a:t>Población a servir</a:t>
            </a:r>
          </a:p>
          <a:p>
            <a:pPr marL="0" indent="0">
              <a:buNone/>
            </a:pPr>
            <a:endParaRPr lang="es-ES" sz="2200" dirty="0">
              <a:solidFill>
                <a:schemeClr val="tx1"/>
              </a:solidFill>
            </a:endParaRPr>
          </a:p>
          <a:p>
            <a:pPr marL="0" indent="0">
              <a:buNone/>
            </a:pPr>
            <a:endParaRPr lang="es-ES" sz="2200" dirty="0">
              <a:solidFill>
                <a:schemeClr val="tx1"/>
              </a:solidFill>
            </a:endParaRPr>
          </a:p>
          <a:p>
            <a:pPr marL="0" indent="0">
              <a:buNone/>
            </a:pPr>
            <a:endParaRPr lang="es-ES" sz="2200" dirty="0">
              <a:solidFill>
                <a:schemeClr val="tx1"/>
              </a:solidFill>
            </a:endParaRPr>
          </a:p>
          <a:p>
            <a:r>
              <a:rPr lang="es-ES" sz="2200" dirty="0">
                <a:solidFill>
                  <a:schemeClr val="tx1"/>
                </a:solidFill>
              </a:rPr>
              <a:t>Tasa de Crecimiento Poblacional</a:t>
            </a:r>
          </a:p>
          <a:p>
            <a:pPr marL="0" indent="0" algn="just">
              <a:buNone/>
            </a:pPr>
            <a:r>
              <a:rPr lang="es-ES"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0,20% debido a que no hay proyección para construcciones futuras, lo que implica que no hay mayor número de crecimiento de la población estudiantil.</a:t>
            </a:r>
            <a:endParaRPr lang="es-ES" sz="2200" dirty="0">
              <a:solidFill>
                <a:schemeClr val="tx1"/>
              </a:solidFill>
            </a:endParaRPr>
          </a:p>
        </p:txBody>
      </p:sp>
      <p:graphicFrame>
        <p:nvGraphicFramePr>
          <p:cNvPr id="2" name="Tabla 1">
            <a:extLst>
              <a:ext uri="{FF2B5EF4-FFF2-40B4-BE49-F238E27FC236}">
                <a16:creationId xmlns:a16="http://schemas.microsoft.com/office/drawing/2014/main" id="{C55ABA55-624E-412F-9596-0B6D2291ED51}"/>
              </a:ext>
            </a:extLst>
          </p:cNvPr>
          <p:cNvGraphicFramePr>
            <a:graphicFrameLocks noGrp="1"/>
          </p:cNvGraphicFramePr>
          <p:nvPr>
            <p:extLst>
              <p:ext uri="{D42A27DB-BD31-4B8C-83A1-F6EECF244321}">
                <p14:modId xmlns:p14="http://schemas.microsoft.com/office/powerpoint/2010/main" val="2255765290"/>
              </p:ext>
            </p:extLst>
          </p:nvPr>
        </p:nvGraphicFramePr>
        <p:xfrm>
          <a:off x="1072211" y="3310140"/>
          <a:ext cx="6876288" cy="1127354"/>
        </p:xfrm>
        <a:graphic>
          <a:graphicData uri="http://schemas.openxmlformats.org/drawingml/2006/table">
            <a:tbl>
              <a:tblPr firstRow="1" firstCol="1" bandRow="1">
                <a:tableStyleId>{5C22544A-7EE6-4342-B048-85BDC9FD1C3A}</a:tableStyleId>
              </a:tblPr>
              <a:tblGrid>
                <a:gridCol w="2292096">
                  <a:extLst>
                    <a:ext uri="{9D8B030D-6E8A-4147-A177-3AD203B41FA5}">
                      <a16:colId xmlns:a16="http://schemas.microsoft.com/office/drawing/2014/main" val="3156456354"/>
                    </a:ext>
                  </a:extLst>
                </a:gridCol>
                <a:gridCol w="2292096">
                  <a:extLst>
                    <a:ext uri="{9D8B030D-6E8A-4147-A177-3AD203B41FA5}">
                      <a16:colId xmlns:a16="http://schemas.microsoft.com/office/drawing/2014/main" val="2139685257"/>
                    </a:ext>
                  </a:extLst>
                </a:gridCol>
                <a:gridCol w="2292096">
                  <a:extLst>
                    <a:ext uri="{9D8B030D-6E8A-4147-A177-3AD203B41FA5}">
                      <a16:colId xmlns:a16="http://schemas.microsoft.com/office/drawing/2014/main" val="652702936"/>
                    </a:ext>
                  </a:extLst>
                </a:gridCol>
              </a:tblGrid>
              <a:tr h="488950">
                <a:tc>
                  <a:txBody>
                    <a:bodyPr/>
                    <a:lstStyle/>
                    <a:p>
                      <a:pPr algn="ctr">
                        <a:lnSpc>
                          <a:spcPct val="107000"/>
                        </a:lnSpc>
                        <a:spcAft>
                          <a:spcPts val="800"/>
                        </a:spcAft>
                      </a:pPr>
                      <a:r>
                        <a:rPr lang="es-EC" sz="1800" b="1" dirty="0">
                          <a:solidFill>
                            <a:schemeClr val="tx1"/>
                          </a:solidFill>
                          <a:effectLst/>
                        </a:rPr>
                        <a:t>Población estudiantil</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800" b="1" dirty="0">
                          <a:solidFill>
                            <a:schemeClr val="tx1"/>
                          </a:solidFill>
                          <a:effectLst/>
                        </a:rPr>
                        <a:t>Población Administrativa</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800" b="1" dirty="0">
                          <a:solidFill>
                            <a:schemeClr val="tx1"/>
                          </a:solidFill>
                          <a:effectLst/>
                        </a:rPr>
                        <a:t>Total</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7992527"/>
                  </a:ext>
                </a:extLst>
              </a:tr>
              <a:tr h="540360">
                <a:tc>
                  <a:txBody>
                    <a:bodyPr/>
                    <a:lstStyle/>
                    <a:p>
                      <a:pPr algn="ctr">
                        <a:lnSpc>
                          <a:spcPct val="107000"/>
                        </a:lnSpc>
                        <a:spcAft>
                          <a:spcPts val="800"/>
                        </a:spcAft>
                      </a:pPr>
                      <a:r>
                        <a:rPr lang="es-EC" sz="1800" b="1" dirty="0">
                          <a:solidFill>
                            <a:schemeClr val="tx1"/>
                          </a:solidFill>
                          <a:effectLst/>
                        </a:rPr>
                        <a:t>27109</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800" b="1" dirty="0">
                          <a:solidFill>
                            <a:schemeClr val="tx1"/>
                          </a:solidFill>
                          <a:effectLst/>
                        </a:rPr>
                        <a:t>1865</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800" b="1" dirty="0">
                          <a:solidFill>
                            <a:schemeClr val="tx1"/>
                          </a:solidFill>
                          <a:effectLst/>
                        </a:rPr>
                        <a:t>28974</a:t>
                      </a:r>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749578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9C29C125-9356-4EB9-B4C7-7F862782F5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2FBD26F4-BC39-42BB-8FFF-D785BBEDC841}"/>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534B7423-A553-4F6D-B351-867468B161E8}"/>
              </a:ext>
            </a:extLst>
          </p:cNvPr>
          <p:cNvSpPr/>
          <p:nvPr/>
        </p:nvSpPr>
        <p:spPr>
          <a:xfrm>
            <a:off x="1418159" y="992791"/>
            <a:ext cx="2633345" cy="528955"/>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lstStyle/>
          <a:p>
            <a:pPr algn="ctr">
              <a:lnSpc>
                <a:spcPct val="150000"/>
              </a:lnSpc>
            </a:pPr>
            <a:r>
              <a:rPr lang="es-ES" sz="2200" b="1" dirty="0">
                <a:solidFill>
                  <a:schemeClr val="bg1"/>
                </a:solidFill>
              </a:rPr>
              <a:t>DATOS DE DISEÑO</a:t>
            </a:r>
          </a:p>
          <a:p>
            <a:endParaRPr dirty="0"/>
          </a:p>
        </p:txBody>
      </p:sp>
      <p:pic>
        <p:nvPicPr>
          <p:cNvPr id="5" name="Picture 4">
            <a:extLst>
              <a:ext uri="{FF2B5EF4-FFF2-40B4-BE49-F238E27FC236}">
                <a16:creationId xmlns:a16="http://schemas.microsoft.com/office/drawing/2014/main" id="{B5469327-D1C3-4010-9027-F7DB5FF10B73}"/>
              </a:ext>
            </a:extLst>
          </p:cNvPr>
          <p:cNvPicPr>
            <a:picLocks noChangeAspect="1"/>
          </p:cNvPicPr>
          <p:nvPr/>
        </p:nvPicPr>
        <p:blipFill>
          <a:blip r:embed="rId4"/>
          <a:stretch>
            <a:fillRect/>
          </a:stretch>
        </p:blipFill>
        <p:spPr>
          <a:xfrm rot="10800000">
            <a:off x="0" y="-1"/>
            <a:ext cx="1341120" cy="890729"/>
          </a:xfrm>
          <a:prstGeom prst="rect">
            <a:avLst/>
          </a:prstGeom>
        </p:spPr>
      </p:pic>
      <mc:AlternateContent xmlns:mc="http://schemas.openxmlformats.org/markup-compatibility/2006" xmlns:a14="http://schemas.microsoft.com/office/drawing/2010/main">
        <mc:Choice Requires="a14">
          <p:sp>
            <p:nvSpPr>
              <p:cNvPr id="6" name="Marcador de contenido 2">
                <a:extLst>
                  <a:ext uri="{FF2B5EF4-FFF2-40B4-BE49-F238E27FC236}">
                    <a16:creationId xmlns:a16="http://schemas.microsoft.com/office/drawing/2014/main" id="{1BD880D3-5A3D-41DD-900A-44067499E41E}"/>
                  </a:ext>
                </a:extLst>
              </p:cNvPr>
              <p:cNvSpPr>
                <a:spLocks noGrp="1"/>
              </p:cNvSpPr>
              <p:nvPr>
                <p:ph idx="1"/>
              </p:nvPr>
            </p:nvSpPr>
            <p:spPr>
              <a:xfrm>
                <a:off x="457200" y="1600200"/>
                <a:ext cx="8229600" cy="4525963"/>
              </a:xfrm>
            </p:spPr>
            <p:txBody>
              <a:bodyPr/>
              <a:lstStyle/>
              <a:p>
                <a:r>
                  <a:rPr lang="es-ES" dirty="0">
                    <a:solidFill>
                      <a:schemeClr val="tx1"/>
                    </a:solidFill>
                  </a:rPr>
                  <a:t>Población Futura</a:t>
                </a:r>
              </a:p>
              <a:p>
                <a:pPr marL="0" indent="0">
                  <a:buNone/>
                </a:pPr>
                <a14:m>
                  <m:oMathPara xmlns:m="http://schemas.openxmlformats.org/officeDocument/2006/math">
                    <m:oMathParaPr>
                      <m:jc m:val="centerGroup"/>
                    </m:oMathParaPr>
                    <m:oMath xmlns:m="http://schemas.openxmlformats.org/officeDocument/2006/math">
                      <m:sSub>
                        <m:sSubPr>
                          <m:ctrlPr>
                            <a:rPr lang="es-EC"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𝑓</m:t>
                          </m:r>
                        </m:sub>
                      </m:s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s-EC"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𝑟</m:t>
                              </m:r>
                            </m:e>
                          </m:d>
                        </m:e>
                        <m:sup>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𝑛</m:t>
                          </m:r>
                        </m:sup>
                      </m:sSup>
                    </m:oMath>
                  </m:oMathPara>
                </a14:m>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sSub>
                      <m:sSubPr>
                        <m:ctrlPr>
                          <a:rPr lang="es-EC"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𝑓</m:t>
                        </m:r>
                      </m:sub>
                    </m:sSub>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=28974</m:t>
                    </m:r>
                    <m:r>
                      <a:rPr lang="es-ES"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s-EC"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1+0.2%</m:t>
                            </m:r>
                          </m:e>
                        </m:d>
                      </m:e>
                      <m:sup>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25</m:t>
                        </m:r>
                      </m:sup>
                    </m:sSup>
                  </m:oMath>
                </a14:m>
                <a:endPar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𝑃𝑓</m:t>
                    </m:r>
                    <m:r>
                      <a:rPr lang="es-E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=30458,00 ≈ </m:t>
                    </m:r>
                    <m:r>
                      <a:rPr lang="es-ES" sz="1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𝟑𝟎𝟒𝟓𝟖</m:t>
                    </m:r>
                    <m:r>
                      <a:rPr lang="es-ES" sz="1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s-ES" sz="1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𝒉𝒂𝒃𝒊𝒕𝒂𝒏𝒕𝒆𝒔</m:t>
                    </m:r>
                  </m:oMath>
                </a14:m>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r>
                  <a:rPr lang="es-EC"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Dotación</a:t>
                </a:r>
              </a:p>
              <a:p>
                <a:pPr marL="0" indent="0" algn="ctr">
                  <a:buNone/>
                </a:pPr>
                <a:r>
                  <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Dotaciones</a:t>
                </a:r>
                <a:r>
                  <a:rPr lang="es-EC" sz="180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para</a:t>
                </a:r>
                <a:r>
                  <a:rPr lang="es-EC" sz="180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Edificaciones de Uso Específico</a:t>
                </a:r>
              </a:p>
              <a:p>
                <a:pPr marL="0" indent="0" algn="ctr">
                  <a:buNone/>
                </a:pPr>
                <a:endParaRPr lang="es-EC" sz="18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s-EC" sz="18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endParaRPr lang="es-EC" sz="180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s-ES"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𝐷𝑜𝑡𝑎𝑐𝑖</m:t>
                      </m:r>
                      <m:r>
                        <a:rPr lang="es-ES"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ó</m:t>
                      </m:r>
                      <m:r>
                        <a:rPr lang="es-ES"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s-ES" sz="18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𝟓</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𝟎</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𝒍</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𝒉𝒂𝒃</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𝒅</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í</m:t>
                      </m:r>
                      <m:r>
                        <a:rPr lang="es-ES" sz="18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𝒂</m:t>
                      </m:r>
                    </m:oMath>
                  </m:oMathPara>
                </a14:m>
                <a:endParaRPr lang="es-EC"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ctr">
                  <a:buNone/>
                </a:pPr>
                <a:endParaRPr lang="es-EC" sz="1800" u="none" strike="noStrike"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6" name="Marcador de contenido 2">
                <a:extLst>
                  <a:ext uri="{FF2B5EF4-FFF2-40B4-BE49-F238E27FC236}">
                    <a16:creationId xmlns:a16="http://schemas.microsoft.com/office/drawing/2014/main" id="{1BD880D3-5A3D-41DD-900A-44067499E41E}"/>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5"/>
                <a:stretch>
                  <a:fillRect l="-963" t="-943"/>
                </a:stretch>
              </a:blipFill>
            </p:spPr>
            <p:txBody>
              <a:bodyPr/>
              <a:lstStyle/>
              <a:p>
                <a:r>
                  <a:rPr lang="es-ES">
                    <a:noFill/>
                  </a:rPr>
                  <a:t> </a:t>
                </a:r>
              </a:p>
            </p:txBody>
          </p:sp>
        </mc:Fallback>
      </mc:AlternateContent>
      <p:graphicFrame>
        <p:nvGraphicFramePr>
          <p:cNvPr id="2" name="Tabla 1">
            <a:extLst>
              <a:ext uri="{FF2B5EF4-FFF2-40B4-BE49-F238E27FC236}">
                <a16:creationId xmlns:a16="http://schemas.microsoft.com/office/drawing/2014/main" id="{104629BB-BE5B-45B6-B9B3-B7FFA078DAFB}"/>
              </a:ext>
            </a:extLst>
          </p:cNvPr>
          <p:cNvGraphicFramePr>
            <a:graphicFrameLocks noGrp="1"/>
          </p:cNvGraphicFramePr>
          <p:nvPr>
            <p:extLst>
              <p:ext uri="{D42A27DB-BD31-4B8C-83A1-F6EECF244321}">
                <p14:modId xmlns:p14="http://schemas.microsoft.com/office/powerpoint/2010/main" val="3278430341"/>
              </p:ext>
            </p:extLst>
          </p:nvPr>
        </p:nvGraphicFramePr>
        <p:xfrm>
          <a:off x="987552" y="4130615"/>
          <a:ext cx="7229857" cy="989903"/>
        </p:xfrm>
        <a:graphic>
          <a:graphicData uri="http://schemas.openxmlformats.org/drawingml/2006/table">
            <a:tbl>
              <a:tblPr firstRow="1" firstCol="1" bandRow="1">
                <a:tableStyleId>{5C22544A-7EE6-4342-B048-85BDC9FD1C3A}</a:tableStyleId>
              </a:tblPr>
              <a:tblGrid>
                <a:gridCol w="2409685">
                  <a:extLst>
                    <a:ext uri="{9D8B030D-6E8A-4147-A177-3AD203B41FA5}">
                      <a16:colId xmlns:a16="http://schemas.microsoft.com/office/drawing/2014/main" val="1352647328"/>
                    </a:ext>
                  </a:extLst>
                </a:gridCol>
                <a:gridCol w="2667894">
                  <a:extLst>
                    <a:ext uri="{9D8B030D-6E8A-4147-A177-3AD203B41FA5}">
                      <a16:colId xmlns:a16="http://schemas.microsoft.com/office/drawing/2014/main" val="1055759679"/>
                    </a:ext>
                  </a:extLst>
                </a:gridCol>
                <a:gridCol w="2152278">
                  <a:extLst>
                    <a:ext uri="{9D8B030D-6E8A-4147-A177-3AD203B41FA5}">
                      <a16:colId xmlns:a16="http://schemas.microsoft.com/office/drawing/2014/main" val="4219622046"/>
                    </a:ext>
                  </a:extLst>
                </a:gridCol>
              </a:tblGrid>
              <a:tr h="638236">
                <a:tc>
                  <a:txBody>
                    <a:bodyPr/>
                    <a:lstStyle/>
                    <a:p>
                      <a:pPr algn="ctr">
                        <a:lnSpc>
                          <a:spcPct val="107000"/>
                        </a:lnSpc>
                        <a:spcAft>
                          <a:spcPts val="800"/>
                        </a:spcAft>
                      </a:pPr>
                      <a:r>
                        <a:rPr lang="es-EC" sz="1800" dirty="0">
                          <a:effectLst/>
                        </a:rPr>
                        <a:t>Tipo de edificación</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800" dirty="0">
                          <a:effectLst/>
                        </a:rPr>
                        <a:t>Unidad</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800" dirty="0">
                          <a:effectLst/>
                        </a:rPr>
                        <a:t>Dotación</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9931544"/>
                  </a:ext>
                </a:extLst>
              </a:tr>
              <a:tr h="351667">
                <a:tc>
                  <a:txBody>
                    <a:bodyPr/>
                    <a:lstStyle/>
                    <a:p>
                      <a:pPr algn="ctr">
                        <a:lnSpc>
                          <a:spcPct val="107000"/>
                        </a:lnSpc>
                        <a:spcAft>
                          <a:spcPts val="800"/>
                        </a:spcAft>
                      </a:pPr>
                      <a:r>
                        <a:rPr lang="es-EC" sz="1800" dirty="0">
                          <a:effectLst/>
                        </a:rPr>
                        <a:t>Universidades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800" b="1" dirty="0">
                          <a:effectLst/>
                        </a:rPr>
                        <a:t>L/estudiante/día</a:t>
                      </a:r>
                      <a:endParaRPr lang="es-EC"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800" b="1" dirty="0">
                          <a:effectLst/>
                        </a:rPr>
                        <a:t>40 a 60</a:t>
                      </a:r>
                      <a:endParaRPr lang="es-EC"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1085929"/>
                  </a:ext>
                </a:extLst>
              </a:tr>
            </a:tbl>
          </a:graphicData>
        </a:graphic>
      </p:graphicFrame>
      <p:sp>
        <p:nvSpPr>
          <p:cNvPr id="7" name="Rectangle 1">
            <a:extLst>
              <a:ext uri="{FF2B5EF4-FFF2-40B4-BE49-F238E27FC236}">
                <a16:creationId xmlns:a16="http://schemas.microsoft.com/office/drawing/2014/main" id="{1B58429C-4372-42F9-9BEB-505D785BDCA2}"/>
              </a:ext>
            </a:extLst>
          </p:cNvPr>
          <p:cNvSpPr>
            <a:spLocks noChangeArrowheads="1"/>
          </p:cNvSpPr>
          <p:nvPr/>
        </p:nvSpPr>
        <p:spPr bwMode="auto">
          <a:xfrm>
            <a:off x="1737029" y="5140407"/>
            <a:ext cx="54390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C"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Código Ecuatoriano de la Construcción NEC-11</a:t>
            </a:r>
            <a:r>
              <a:rPr kumimoji="0" lang="es-ES" altLang="es-EC"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4CBF05FD-1108-4F74-B735-DBEA20E8F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2">
            <a:extLst>
              <a:ext uri="{FF2B5EF4-FFF2-40B4-BE49-F238E27FC236}">
                <a16:creationId xmlns:a16="http://schemas.microsoft.com/office/drawing/2014/main" id="{707FD201-0F93-423A-A196-FB9C5EA3BA98}"/>
              </a:ext>
            </a:extLst>
          </p:cNvPr>
          <p:cNvSpPr/>
          <p:nvPr/>
        </p:nvSpPr>
        <p:spPr>
          <a:xfrm>
            <a:off x="792303" y="977987"/>
            <a:ext cx="559816" cy="531444"/>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46EEB0FB-140A-4F61-81F6-FB0FFB379D3C}"/>
              </a:ext>
            </a:extLst>
          </p:cNvPr>
          <p:cNvSpPr/>
          <p:nvPr/>
        </p:nvSpPr>
        <p:spPr>
          <a:xfrm>
            <a:off x="1418159" y="992792"/>
            <a:ext cx="2633345" cy="516640"/>
          </a:xfrm>
          <a:custGeom>
            <a:avLst/>
            <a:gdLst/>
            <a:ahLst/>
            <a:cxnLst/>
            <a:rect l="l" t="t" r="r" b="b"/>
            <a:pathLst>
              <a:path w="2633345" h="528955">
                <a:moveTo>
                  <a:pt x="2576083" y="0"/>
                </a:moveTo>
                <a:lnTo>
                  <a:pt x="57035" y="0"/>
                </a:lnTo>
                <a:lnTo>
                  <a:pt x="34836" y="7692"/>
                </a:lnTo>
                <a:lnTo>
                  <a:pt x="16706" y="28670"/>
                </a:lnTo>
                <a:lnTo>
                  <a:pt x="4482" y="59782"/>
                </a:lnTo>
                <a:lnTo>
                  <a:pt x="0" y="97878"/>
                </a:lnTo>
                <a:lnTo>
                  <a:pt x="0" y="430961"/>
                </a:lnTo>
                <a:lnTo>
                  <a:pt x="4482" y="469058"/>
                </a:lnTo>
                <a:lnTo>
                  <a:pt x="16706" y="500170"/>
                </a:lnTo>
                <a:lnTo>
                  <a:pt x="34836" y="521148"/>
                </a:lnTo>
                <a:lnTo>
                  <a:pt x="57035" y="528840"/>
                </a:lnTo>
                <a:lnTo>
                  <a:pt x="2576083" y="528840"/>
                </a:lnTo>
                <a:lnTo>
                  <a:pt x="2598280" y="521148"/>
                </a:lnTo>
                <a:lnTo>
                  <a:pt x="2616405" y="500170"/>
                </a:lnTo>
                <a:lnTo>
                  <a:pt x="2628625" y="469058"/>
                </a:lnTo>
                <a:lnTo>
                  <a:pt x="2633106" y="430961"/>
                </a:lnTo>
                <a:lnTo>
                  <a:pt x="2633106" y="97878"/>
                </a:lnTo>
                <a:lnTo>
                  <a:pt x="2628625" y="59782"/>
                </a:lnTo>
                <a:lnTo>
                  <a:pt x="2616405" y="28670"/>
                </a:lnTo>
                <a:lnTo>
                  <a:pt x="2598280" y="7692"/>
                </a:lnTo>
                <a:lnTo>
                  <a:pt x="2576083" y="0"/>
                </a:lnTo>
                <a:close/>
              </a:path>
            </a:pathLst>
          </a:custGeom>
          <a:solidFill>
            <a:srgbClr val="2050BC"/>
          </a:solidFill>
        </p:spPr>
        <p:txBody>
          <a:bodyPr wrap="square" lIns="0" tIns="0" rIns="0" bIns="0" rtlCol="0">
            <a:noAutofit/>
          </a:bodyPr>
          <a:lstStyle/>
          <a:p>
            <a:pPr>
              <a:lnSpc>
                <a:spcPct val="150000"/>
              </a:lnSpc>
            </a:pPr>
            <a:r>
              <a:rPr lang="es-ES" sz="2200" b="1" dirty="0">
                <a:solidFill>
                  <a:schemeClr val="bg1"/>
                </a:solidFill>
              </a:rPr>
              <a:t>DATOS DE DISEÑO</a:t>
            </a:r>
          </a:p>
          <a:p>
            <a:endParaRPr dirty="0"/>
          </a:p>
        </p:txBody>
      </p:sp>
      <p:pic>
        <p:nvPicPr>
          <p:cNvPr id="5" name="Picture 4">
            <a:extLst>
              <a:ext uri="{FF2B5EF4-FFF2-40B4-BE49-F238E27FC236}">
                <a16:creationId xmlns:a16="http://schemas.microsoft.com/office/drawing/2014/main" id="{C455865E-E372-4FB1-9878-68D97C6D7444}"/>
              </a:ext>
            </a:extLst>
          </p:cNvPr>
          <p:cNvPicPr>
            <a:picLocks noChangeAspect="1"/>
          </p:cNvPicPr>
          <p:nvPr/>
        </p:nvPicPr>
        <p:blipFill>
          <a:blip r:embed="rId4"/>
          <a:stretch>
            <a:fillRect/>
          </a:stretch>
        </p:blipFill>
        <p:spPr>
          <a:xfrm rot="10800000">
            <a:off x="0" y="-1"/>
            <a:ext cx="1341120" cy="890729"/>
          </a:xfrm>
          <a:prstGeom prst="rect">
            <a:avLst/>
          </a:prstGeom>
        </p:spPr>
      </p:pic>
      <p:sp>
        <p:nvSpPr>
          <p:cNvPr id="6" name="Marcador de contenido 2">
            <a:extLst>
              <a:ext uri="{FF2B5EF4-FFF2-40B4-BE49-F238E27FC236}">
                <a16:creationId xmlns:a16="http://schemas.microsoft.com/office/drawing/2014/main" id="{66A8461D-A237-4585-BF21-7C69ADA89BBE}"/>
              </a:ext>
            </a:extLst>
          </p:cNvPr>
          <p:cNvSpPr>
            <a:spLocks noGrp="1"/>
          </p:cNvSpPr>
          <p:nvPr>
            <p:ph idx="1"/>
          </p:nvPr>
        </p:nvSpPr>
        <p:spPr>
          <a:xfrm>
            <a:off x="435864" y="1924234"/>
            <a:ext cx="8272272" cy="3421490"/>
          </a:xfrm>
        </p:spPr>
        <p:txBody>
          <a:bodyPr/>
          <a:lstStyle/>
          <a:p>
            <a:r>
              <a:rPr lang="es-ES"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Caudal de diseño</a:t>
            </a:r>
            <a:endParaRPr lang="es-E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r>
              <a:rPr lang="es-ES" sz="2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La cantidad de agua que aporte la fuente debe ser la suficiente para que garantice el abastecimiento ininterrumpido de agua. </a:t>
            </a:r>
          </a:p>
          <a:p>
            <a:pPr algn="just">
              <a:lnSpc>
                <a:spcPct val="107000"/>
              </a:lnSpc>
              <a:spcAft>
                <a:spcPts val="800"/>
              </a:spcAft>
            </a:pPr>
            <a:r>
              <a:rPr lang="es-ES" sz="2200" dirty="0">
                <a:solidFill>
                  <a:schemeClr val="tx1"/>
                </a:solidFill>
                <a:latin typeface="+mj-lt"/>
                <a:ea typeface="Calibri" panose="020F0502020204030204" pitchFamily="34" charset="0"/>
                <a:cs typeface="Arial" panose="020B0604020202020204" pitchFamily="34" charset="0"/>
              </a:rPr>
              <a:t>Al no contar con medidores en el campus matriz, se calculó el caudal y consumo de la siguiente manera.</a:t>
            </a:r>
          </a:p>
          <a:p>
            <a:pPr algn="just">
              <a:lnSpc>
                <a:spcPct val="107000"/>
              </a:lnSpc>
              <a:spcAft>
                <a:spcPts val="800"/>
              </a:spcAft>
            </a:pPr>
            <a:r>
              <a:rPr lang="es-ES" sz="2200" dirty="0">
                <a:solidFill>
                  <a:schemeClr val="tx1"/>
                </a:solidFill>
                <a:effectLst/>
                <a:latin typeface="+mj-lt"/>
                <a:ea typeface="Calibri" panose="020F0502020204030204" pitchFamily="34" charset="0"/>
                <a:cs typeface="Arial" panose="020B0604020202020204" pitchFamily="34" charset="0"/>
              </a:rPr>
              <a:t>Se tiene como dato que, el consumo diario de agua es de 3 tanques elevados.</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es-EC" dirty="0">
              <a:solidFill>
                <a:schemeClr val="tx1"/>
              </a:solidFill>
            </a:endParaRPr>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3481</TotalTime>
  <Words>2536</Words>
  <Application>Microsoft Office PowerPoint</Application>
  <PresentationFormat>Apresentação no Ecrã (4:3)</PresentationFormat>
  <Paragraphs>557</Paragraphs>
  <Slides>47</Slides>
  <Notes>0</Notes>
  <HiddenSlides>0</HiddenSlides>
  <MMClips>3</MMClips>
  <ScaleCrop>false</ScaleCrop>
  <HeadingPairs>
    <vt:vector size="8" baseType="variant">
      <vt:variant>
        <vt:lpstr>Tipos de letra usados</vt:lpstr>
      </vt:variant>
      <vt:variant>
        <vt:i4>6</vt:i4>
      </vt:variant>
      <vt:variant>
        <vt:lpstr>Tema</vt:lpstr>
      </vt:variant>
      <vt:variant>
        <vt:i4>1</vt:i4>
      </vt:variant>
      <vt:variant>
        <vt:lpstr>Servidores OLE incorporados</vt:lpstr>
      </vt:variant>
      <vt:variant>
        <vt:i4>1</vt:i4>
      </vt:variant>
      <vt:variant>
        <vt:lpstr>Títulos dos diapositivos</vt:lpstr>
      </vt:variant>
      <vt:variant>
        <vt:i4>47</vt:i4>
      </vt:variant>
    </vt:vector>
  </HeadingPairs>
  <TitlesOfParts>
    <vt:vector size="55" baseType="lpstr">
      <vt:lpstr>Arial</vt:lpstr>
      <vt:lpstr>Calibri</vt:lpstr>
      <vt:lpstr>Cambria Math</vt:lpstr>
      <vt:lpstr>Symbol</vt:lpstr>
      <vt:lpstr>Times New Roman</vt:lpstr>
      <vt:lpstr>Wingdings</vt:lpstr>
      <vt:lpstr>Diseño predeterminado</vt:lpstr>
      <vt:lpstr>CorelDRAW</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Diego Garnica</dc:creator>
  <cp:lastModifiedBy>Diego Garnica</cp:lastModifiedBy>
  <cp:revision>40</cp:revision>
  <dcterms:created xsi:type="dcterms:W3CDTF">2008-02-13T16:07:44Z</dcterms:created>
  <dcterms:modified xsi:type="dcterms:W3CDTF">2021-09-23T17:46:53Z</dcterms:modified>
</cp:coreProperties>
</file>