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8" r:id="rId2"/>
    <p:sldId id="437" r:id="rId3"/>
    <p:sldId id="438" r:id="rId4"/>
    <p:sldId id="440" r:id="rId5"/>
    <p:sldId id="459" r:id="rId6"/>
    <p:sldId id="454" r:id="rId7"/>
    <p:sldId id="439" r:id="rId8"/>
    <p:sldId id="442" r:id="rId9"/>
    <p:sldId id="447" r:id="rId10"/>
    <p:sldId id="460" r:id="rId11"/>
    <p:sldId id="443" r:id="rId12"/>
    <p:sldId id="461" r:id="rId13"/>
    <p:sldId id="446" r:id="rId14"/>
    <p:sldId id="462" r:id="rId15"/>
    <p:sldId id="448" r:id="rId16"/>
    <p:sldId id="463" r:id="rId17"/>
    <p:sldId id="408" r:id="rId18"/>
    <p:sldId id="458" r:id="rId19"/>
    <p:sldId id="435" r:id="rId20"/>
    <p:sldId id="452" r:id="rId21"/>
    <p:sldId id="424" r:id="rId22"/>
    <p:sldId id="455" r:id="rId23"/>
    <p:sldId id="453" r:id="rId24"/>
    <p:sldId id="264" r:id="rId25"/>
    <p:sldId id="260" r:id="rId26"/>
    <p:sldId id="257" r:id="rId27"/>
    <p:sldId id="464" r:id="rId28"/>
    <p:sldId id="466" r:id="rId29"/>
    <p:sldId id="467" r:id="rId30"/>
    <p:sldId id="469" r:id="rId3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6F9500"/>
    <a:srgbClr val="4A4A5A"/>
    <a:srgbClr val="94B6D2"/>
    <a:srgbClr val="A9F916"/>
    <a:srgbClr val="D9D9D9"/>
    <a:srgbClr val="FFF2CC"/>
    <a:srgbClr val="FFDE65"/>
    <a:srgbClr val="A8D18D"/>
    <a:srgbClr val="DBDB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8" d="100"/>
          <a:sy n="78" d="100"/>
        </p:scale>
        <p:origin x="45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aphicFrame>
        <p:nvGraphicFramePr>
          <p:cNvPr id="2" name="Object 46">
            <a:extLst>
              <a:ext uri="{FF2B5EF4-FFF2-40B4-BE49-F238E27FC236}">
                <a16:creationId xmlns:a16="http://schemas.microsoft.com/office/drawing/2014/main" id="{246D32C3-EA2F-4D68-9658-DCD909151F64}"/>
              </a:ext>
            </a:extLst>
          </p:cNvPr>
          <p:cNvGraphicFramePr>
            <a:graphicFrameLocks noChangeAspect="1"/>
          </p:cNvGraphicFramePr>
          <p:nvPr userDrawn="1"/>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name="CorelDRAW" r:id="rId2" imgW="7748626" imgH="4759452" progId="CorelDRAW.Graphic.12">
                  <p:embed/>
                </p:oleObj>
              </mc:Choice>
              <mc:Fallback>
                <p:oleObj name="CorelDRAW" r:id="rId2" imgW="7748626" imgH="4759452" progId="CorelDRAW.Graphic.12">
                  <p:embed/>
                  <p:pic>
                    <p:nvPicPr>
                      <p:cNvPr id="2" name="Object 46">
                        <a:extLst>
                          <a:ext uri="{FF2B5EF4-FFF2-40B4-BE49-F238E27FC236}">
                            <a16:creationId xmlns:a16="http://schemas.microsoft.com/office/drawing/2014/main" id="{246D32C3-EA2F-4D68-9658-DCD909151F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a:extLst>
              <a:ext uri="{FF2B5EF4-FFF2-40B4-BE49-F238E27FC236}">
                <a16:creationId xmlns:a16="http://schemas.microsoft.com/office/drawing/2014/main" id="{FFA74F7B-E6D3-447A-860E-D084B8498357}"/>
              </a:ext>
            </a:extLst>
          </p:cNvPr>
          <p:cNvSpPr>
            <a:spLocks noChangeArrowheads="1"/>
          </p:cNvSpPr>
          <p:nvPr userDrawn="1"/>
        </p:nvSpPr>
        <p:spPr bwMode="auto">
          <a:xfrm>
            <a:off x="609600" y="6245225"/>
            <a:ext cx="2844800" cy="476250"/>
          </a:xfrm>
          <a:prstGeom prst="rect">
            <a:avLst/>
          </a:prstGeom>
          <a:no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s-EC" altLang="es-EC" sz="1400" dirty="0"/>
          </a:p>
        </p:txBody>
      </p:sp>
      <p:sp>
        <p:nvSpPr>
          <p:cNvPr id="4" name="Rectangle 25">
            <a:extLst>
              <a:ext uri="{FF2B5EF4-FFF2-40B4-BE49-F238E27FC236}">
                <a16:creationId xmlns:a16="http://schemas.microsoft.com/office/drawing/2014/main" id="{6322514C-DF48-4978-8D38-CDE3DAA48DC5}"/>
              </a:ext>
            </a:extLst>
          </p:cNvPr>
          <p:cNvSpPr>
            <a:spLocks noChangeArrowheads="1"/>
          </p:cNvSpPr>
          <p:nvPr userDrawn="1"/>
        </p:nvSpPr>
        <p:spPr bwMode="auto">
          <a:xfrm>
            <a:off x="4165600" y="6245225"/>
            <a:ext cx="3860800" cy="476250"/>
          </a:xfrm>
          <a:prstGeom prst="rect">
            <a:avLst/>
          </a:prstGeom>
          <a:no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s-EC" altLang="es-EC" sz="1400" dirty="0"/>
          </a:p>
        </p:txBody>
      </p:sp>
      <p:sp>
        <p:nvSpPr>
          <p:cNvPr id="5" name="Rectangle 26">
            <a:extLst>
              <a:ext uri="{FF2B5EF4-FFF2-40B4-BE49-F238E27FC236}">
                <a16:creationId xmlns:a16="http://schemas.microsoft.com/office/drawing/2014/main" id="{D31E0812-568E-41E2-9EF2-14BC6C1FC6A8}"/>
              </a:ext>
            </a:extLst>
          </p:cNvPr>
          <p:cNvSpPr>
            <a:spLocks noChangeArrowheads="1"/>
          </p:cNvSpPr>
          <p:nvPr userDrawn="1"/>
        </p:nvSpPr>
        <p:spPr bwMode="auto">
          <a:xfrm>
            <a:off x="609600" y="6245225"/>
            <a:ext cx="2844800" cy="476250"/>
          </a:xfrm>
          <a:prstGeom prst="rect">
            <a:avLst/>
          </a:prstGeom>
          <a:no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s-EC" altLang="es-EC" sz="1400" dirty="0"/>
          </a:p>
        </p:txBody>
      </p:sp>
      <p:sp>
        <p:nvSpPr>
          <p:cNvPr id="6" name="Rectangle 27">
            <a:extLst>
              <a:ext uri="{FF2B5EF4-FFF2-40B4-BE49-F238E27FC236}">
                <a16:creationId xmlns:a16="http://schemas.microsoft.com/office/drawing/2014/main" id="{16A6A330-94CA-4B48-B876-369568B99D02}"/>
              </a:ext>
            </a:extLst>
          </p:cNvPr>
          <p:cNvSpPr>
            <a:spLocks noChangeArrowheads="1"/>
          </p:cNvSpPr>
          <p:nvPr userDrawn="1"/>
        </p:nvSpPr>
        <p:spPr bwMode="auto">
          <a:xfrm>
            <a:off x="4165600" y="6245225"/>
            <a:ext cx="3860800" cy="476250"/>
          </a:xfrm>
          <a:prstGeom prst="rect">
            <a:avLst/>
          </a:prstGeom>
          <a:no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s-EC" altLang="es-EC" sz="1400" dirty="0"/>
          </a:p>
        </p:txBody>
      </p:sp>
      <p:pic>
        <p:nvPicPr>
          <p:cNvPr id="7" name="Picture 48" descr="bannner 2">
            <a:extLst>
              <a:ext uri="{FF2B5EF4-FFF2-40B4-BE49-F238E27FC236}">
                <a16:creationId xmlns:a16="http://schemas.microsoft.com/office/drawing/2014/main" id="{52E8F7CB-1875-498B-919F-75218EFF9B4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a:extLst>
              <a:ext uri="{FF2B5EF4-FFF2-40B4-BE49-F238E27FC236}">
                <a16:creationId xmlns:a16="http://schemas.microsoft.com/office/drawing/2014/main" id="{1AF0E56B-4DCF-4723-83EC-A12706DD6BD6}"/>
              </a:ext>
            </a:extLst>
          </p:cNvPr>
          <p:cNvSpPr>
            <a:spLocks noChangeArrowheads="1"/>
          </p:cNvSpPr>
          <p:nvPr userDrawn="1"/>
        </p:nvSpPr>
        <p:spPr bwMode="auto">
          <a:xfrm>
            <a:off x="289984" y="260351"/>
            <a:ext cx="1056216" cy="792163"/>
          </a:xfrm>
          <a:prstGeom prst="ellipse">
            <a:avLst/>
          </a:prstGeom>
          <a:solidFill>
            <a:schemeClr val="bg1"/>
          </a:soli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s-EC" altLang="es-EC" sz="1800" dirty="0"/>
          </a:p>
        </p:txBody>
      </p:sp>
      <p:pic>
        <p:nvPicPr>
          <p:cNvPr id="9" name="Picture 49" descr="LOGO ESPE ORIGINAL copia">
            <a:extLst>
              <a:ext uri="{FF2B5EF4-FFF2-40B4-BE49-F238E27FC236}">
                <a16:creationId xmlns:a16="http://schemas.microsoft.com/office/drawing/2014/main" id="{16AF9A6D-161E-40C6-9726-2FDA39C66A3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43934" y="115888"/>
            <a:ext cx="4417484"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300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994282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39780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A74EAC-CE30-4A14-AD6D-9A4E6ABF226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FBD582DC-1CC2-4223-9898-D5D2AE113D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A3F119FD-8842-4E5D-9988-48D4D5B7E7C0}"/>
              </a:ext>
            </a:extLst>
          </p:cNvPr>
          <p:cNvSpPr>
            <a:spLocks noGrp="1"/>
          </p:cNvSpPr>
          <p:nvPr>
            <p:ph type="dt" sz="half" idx="10"/>
          </p:nvPr>
        </p:nvSpPr>
        <p:spPr/>
        <p:txBody>
          <a:bodyPr/>
          <a:lstStyle/>
          <a:p>
            <a:fld id="{86511CE6-AA09-485B-A206-E44DA564835C}" type="datetimeFigureOut">
              <a:rPr lang="es-EC" smtClean="0"/>
              <a:t>21/9/2021</a:t>
            </a:fld>
            <a:endParaRPr lang="es-EC" dirty="0"/>
          </a:p>
        </p:txBody>
      </p:sp>
      <p:sp>
        <p:nvSpPr>
          <p:cNvPr id="5" name="Marcador de pie de página 4">
            <a:extLst>
              <a:ext uri="{FF2B5EF4-FFF2-40B4-BE49-F238E27FC236}">
                <a16:creationId xmlns:a16="http://schemas.microsoft.com/office/drawing/2014/main" id="{0D66FA48-FCC9-420D-8C6A-43E9C6E33872}"/>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C2CF39D6-499E-4ABB-8A1A-C9B4BCC46D98}"/>
              </a:ext>
            </a:extLst>
          </p:cNvPr>
          <p:cNvSpPr>
            <a:spLocks noGrp="1"/>
          </p:cNvSpPr>
          <p:nvPr>
            <p:ph type="sldNum" sz="quarter" idx="12"/>
          </p:nvPr>
        </p:nvSpPr>
        <p:spPr/>
        <p:txBody>
          <a:bodyPr/>
          <a:lstStyle/>
          <a:p>
            <a:fld id="{00CBFF67-5263-4C91-974C-5DC1571CE373}" type="slidenum">
              <a:rPr lang="es-EC" smtClean="0"/>
              <a:t>‹Nº›</a:t>
            </a:fld>
            <a:endParaRPr lang="es-EC" dirty="0"/>
          </a:p>
        </p:txBody>
      </p:sp>
    </p:spTree>
    <p:extLst>
      <p:ext uri="{BB962C8B-B14F-4D97-AF65-F5344CB8AC3E}">
        <p14:creationId xmlns:p14="http://schemas.microsoft.com/office/powerpoint/2010/main" val="2356736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547728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3553722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858916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782851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3500511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818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975137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738105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a:extLst>
              <a:ext uri="{FF2B5EF4-FFF2-40B4-BE49-F238E27FC236}">
                <a16:creationId xmlns:a16="http://schemas.microsoft.com/office/drawing/2014/main" id="{FEF5D20F-A6B8-4EA7-9773-3B86BAD46C1E}"/>
              </a:ext>
            </a:extLst>
          </p:cNvPr>
          <p:cNvSpPr>
            <a:spLocks noChangeArrowheads="1"/>
          </p:cNvSpPr>
          <p:nvPr userDrawn="1"/>
        </p:nvSpPr>
        <p:spPr bwMode="auto">
          <a:xfrm>
            <a:off x="0" y="1"/>
            <a:ext cx="12192000" cy="620713"/>
          </a:xfrm>
          <a:prstGeom prst="rect">
            <a:avLst/>
          </a:prstGeom>
          <a:gradFill rotWithShape="1">
            <a:gsLst>
              <a:gs pos="0">
                <a:schemeClr val="bg1"/>
              </a:gs>
              <a:gs pos="100000">
                <a:srgbClr val="9EB786"/>
              </a:gs>
            </a:gsLst>
            <a:lin ang="0" scaled="1"/>
          </a:gra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s-EC" altLang="es-EC" sz="1800" dirty="0"/>
          </a:p>
        </p:txBody>
      </p:sp>
      <p:sp>
        <p:nvSpPr>
          <p:cNvPr id="1027" name="Rectangle 21">
            <a:extLst>
              <a:ext uri="{FF2B5EF4-FFF2-40B4-BE49-F238E27FC236}">
                <a16:creationId xmlns:a16="http://schemas.microsoft.com/office/drawing/2014/main" id="{13B60C38-3C1B-450C-9D98-8472E580299C}"/>
              </a:ext>
            </a:extLst>
          </p:cNvPr>
          <p:cNvSpPr>
            <a:spLocks noChangeArrowheads="1"/>
          </p:cNvSpPr>
          <p:nvPr userDrawn="1"/>
        </p:nvSpPr>
        <p:spPr bwMode="auto">
          <a:xfrm rot="10800000">
            <a:off x="1" y="6308726"/>
            <a:ext cx="10513484" cy="549275"/>
          </a:xfrm>
          <a:prstGeom prst="rect">
            <a:avLst/>
          </a:prstGeom>
          <a:gradFill rotWithShape="1">
            <a:gsLst>
              <a:gs pos="0">
                <a:schemeClr val="bg1"/>
              </a:gs>
              <a:gs pos="100000">
                <a:srgbClr val="9EB786"/>
              </a:gs>
            </a:gsLst>
            <a:lin ang="0" scaled="1"/>
          </a:gra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s-EC" altLang="es-EC" sz="1800" dirty="0"/>
          </a:p>
        </p:txBody>
      </p:sp>
      <p:sp>
        <p:nvSpPr>
          <p:cNvPr id="1028" name="Line 23">
            <a:extLst>
              <a:ext uri="{FF2B5EF4-FFF2-40B4-BE49-F238E27FC236}">
                <a16:creationId xmlns:a16="http://schemas.microsoft.com/office/drawing/2014/main" id="{AA7E4F29-0698-4F9A-963B-476D2AEC85A7}"/>
              </a:ext>
            </a:extLst>
          </p:cNvPr>
          <p:cNvSpPr>
            <a:spLocks noChangeShapeType="1"/>
          </p:cNvSpPr>
          <p:nvPr userDrawn="1"/>
        </p:nvSpPr>
        <p:spPr bwMode="auto">
          <a:xfrm rot="10800000" flipH="1">
            <a:off x="33868" y="6296025"/>
            <a:ext cx="887941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800" dirty="0"/>
          </a:p>
        </p:txBody>
      </p:sp>
      <p:sp>
        <p:nvSpPr>
          <p:cNvPr id="1029" name="Line 24">
            <a:extLst>
              <a:ext uri="{FF2B5EF4-FFF2-40B4-BE49-F238E27FC236}">
                <a16:creationId xmlns:a16="http://schemas.microsoft.com/office/drawing/2014/main" id="{746810C6-6423-4849-AD12-121A215FE9F9}"/>
              </a:ext>
            </a:extLst>
          </p:cNvPr>
          <p:cNvSpPr>
            <a:spLocks noChangeShapeType="1"/>
          </p:cNvSpPr>
          <p:nvPr userDrawn="1"/>
        </p:nvSpPr>
        <p:spPr bwMode="auto">
          <a:xfrm rot="10800000" flipH="1">
            <a:off x="33868" y="6245225"/>
            <a:ext cx="8879417"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sz="1800" dirty="0"/>
          </a:p>
        </p:txBody>
      </p:sp>
      <p:pic>
        <p:nvPicPr>
          <p:cNvPr id="1030" name="Picture 26" descr="LOGO ESPE ORIGINAL copia">
            <a:extLst>
              <a:ext uri="{FF2B5EF4-FFF2-40B4-BE49-F238E27FC236}">
                <a16:creationId xmlns:a16="http://schemas.microsoft.com/office/drawing/2014/main" id="{D909BF96-A8B4-4838-B61A-F1D30B6E0423}"/>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l="3070"/>
          <a:stretch>
            <a:fillRect/>
          </a:stretch>
        </p:blipFill>
        <p:spPr bwMode="auto">
          <a:xfrm>
            <a:off x="8976784" y="5949950"/>
            <a:ext cx="30734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56506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5.jp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image" Target="../media/image6.png"/><Relationship Id="rId16" Type="http://schemas.openxmlformats.org/officeDocument/2006/relationships/image" Target="../media/image19.svg"/><Relationship Id="rId1" Type="http://schemas.openxmlformats.org/officeDocument/2006/relationships/slideLayout" Target="../slideLayouts/slideLayout6.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19" Type="http://schemas.openxmlformats.org/officeDocument/2006/relationships/image" Target="../media/image43.JPG"/><Relationship Id="rId4" Type="http://schemas.openxmlformats.org/officeDocument/2006/relationships/slide" Target="slide11.xml"/><Relationship Id="rId9" Type="http://schemas.openxmlformats.org/officeDocument/2006/relationships/image" Target="../media/image12.png"/><Relationship Id="rId14" Type="http://schemas.openxmlformats.org/officeDocument/2006/relationships/image" Target="../media/image17.svg"/></Relationships>
</file>

<file path=ppt/slides/_rels/slide11.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45.jpg"/><Relationship Id="rId7" Type="http://schemas.openxmlformats.org/officeDocument/2006/relationships/image" Target="../media/image47.webp"/><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6.webp"/><Relationship Id="rId11" Type="http://schemas.openxmlformats.org/officeDocument/2006/relationships/image" Target="../media/image51.jpeg"/><Relationship Id="rId5" Type="http://schemas.openxmlformats.org/officeDocument/2006/relationships/image" Target="../media/image5.jpg"/><Relationship Id="rId10" Type="http://schemas.openxmlformats.org/officeDocument/2006/relationships/image" Target="../media/image50.png"/><Relationship Id="rId4" Type="http://schemas.openxmlformats.org/officeDocument/2006/relationships/image" Target="../media/image6.png"/><Relationship Id="rId9" Type="http://schemas.openxmlformats.org/officeDocument/2006/relationships/image" Target="../media/image49.jpg"/></Relationships>
</file>

<file path=ppt/slides/_rels/slide1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5.jp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image" Target="../media/image6.png"/><Relationship Id="rId16" Type="http://schemas.openxmlformats.org/officeDocument/2006/relationships/image" Target="../media/image19.svg"/><Relationship Id="rId1" Type="http://schemas.openxmlformats.org/officeDocument/2006/relationships/slideLayout" Target="../slideLayouts/slideLayout6.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19" Type="http://schemas.openxmlformats.org/officeDocument/2006/relationships/image" Target="../media/image52.jpg"/><Relationship Id="rId4" Type="http://schemas.openxmlformats.org/officeDocument/2006/relationships/slide" Target="slide13.xml"/><Relationship Id="rId9" Type="http://schemas.openxmlformats.org/officeDocument/2006/relationships/image" Target="../media/image12.png"/><Relationship Id="rId14"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56.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jpg"/></Relationships>
</file>

<file path=ppt/slides/_rels/slide1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5.jp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image" Target="../media/image6.png"/><Relationship Id="rId16" Type="http://schemas.openxmlformats.org/officeDocument/2006/relationships/image" Target="../media/image19.svg"/><Relationship Id="rId1" Type="http://schemas.openxmlformats.org/officeDocument/2006/relationships/slideLayout" Target="../slideLayouts/slideLayout6.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19" Type="http://schemas.openxmlformats.org/officeDocument/2006/relationships/image" Target="../media/image57.jpg"/><Relationship Id="rId4" Type="http://schemas.openxmlformats.org/officeDocument/2006/relationships/slide" Target="slide15.xml"/><Relationship Id="rId9" Type="http://schemas.openxmlformats.org/officeDocument/2006/relationships/image" Target="../media/image12.png"/><Relationship Id="rId14" Type="http://schemas.openxmlformats.org/officeDocument/2006/relationships/image" Target="../media/image17.svg"/></Relationships>
</file>

<file path=ppt/slides/_rels/slide15.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6.png"/><Relationship Id="rId7" Type="http://schemas.openxmlformats.org/officeDocument/2006/relationships/image" Target="../media/image62.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59.jpeg"/><Relationship Id="rId9" Type="http://schemas.openxmlformats.org/officeDocument/2006/relationships/image" Target="../media/image63.png"/></Relationships>
</file>

<file path=ppt/slides/_rels/slide1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5.jp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image" Target="../media/image6.png"/><Relationship Id="rId16" Type="http://schemas.openxmlformats.org/officeDocument/2006/relationships/image" Target="../media/image19.svg"/><Relationship Id="rId1" Type="http://schemas.openxmlformats.org/officeDocument/2006/relationships/slideLayout" Target="../slideLayouts/slideLayout6.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19" Type="http://schemas.openxmlformats.org/officeDocument/2006/relationships/image" Target="../media/image64.jpeg"/><Relationship Id="rId4" Type="http://schemas.openxmlformats.org/officeDocument/2006/relationships/slide" Target="slide17.xml"/><Relationship Id="rId9" Type="http://schemas.openxmlformats.org/officeDocument/2006/relationships/image" Target="../media/image12.png"/><Relationship Id="rId14" Type="http://schemas.openxmlformats.org/officeDocument/2006/relationships/image" Target="../media/image17.svg"/></Relationships>
</file>

<file path=ppt/slides/_rels/slide17.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image" Target="../media/image6.pn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emf"/><Relationship Id="rId10" Type="http://schemas.openxmlformats.org/officeDocument/2006/relationships/image" Target="../media/image71.png"/><Relationship Id="rId4" Type="http://schemas.openxmlformats.org/officeDocument/2006/relationships/image" Target="../media/image5.jpg"/><Relationship Id="rId9" Type="http://schemas.openxmlformats.org/officeDocument/2006/relationships/image" Target="../media/image70.pn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8.emf"/><Relationship Id="rId1" Type="http://schemas.openxmlformats.org/officeDocument/2006/relationships/slideLayout" Target="../slideLayouts/slideLayout7.xml"/><Relationship Id="rId5" Type="http://schemas.openxmlformats.org/officeDocument/2006/relationships/image" Target="../media/image80.emf"/><Relationship Id="rId4" Type="http://schemas.openxmlformats.org/officeDocument/2006/relationships/image" Target="../media/image79.emf"/></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png"/><Relationship Id="rId3" Type="http://schemas.openxmlformats.org/officeDocument/2006/relationships/image" Target="../media/image5.jp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image" Target="../media/image6.png"/><Relationship Id="rId16"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slide" Target="slide3.xml"/><Relationship Id="rId15" Type="http://schemas.openxmlformats.org/officeDocument/2006/relationships/image" Target="../media/image17.svg"/><Relationship Id="rId10" Type="http://schemas.openxmlformats.org/officeDocument/2006/relationships/image" Target="../media/image12.png"/><Relationship Id="rId19" Type="http://schemas.openxmlformats.org/officeDocument/2006/relationships/image" Target="../media/image21.svg"/><Relationship Id="rId4" Type="http://schemas.openxmlformats.org/officeDocument/2006/relationships/image" Target="../media/image7.jpg"/><Relationship Id="rId9" Type="http://schemas.openxmlformats.org/officeDocument/2006/relationships/image" Target="../media/image11.sv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84.jpeg"/><Relationship Id="rId2" Type="http://schemas.openxmlformats.org/officeDocument/2006/relationships/image" Target="../media/image81.jpeg"/><Relationship Id="rId1" Type="http://schemas.openxmlformats.org/officeDocument/2006/relationships/slideLayout" Target="../slideLayouts/slideLayout7.xml"/><Relationship Id="rId6" Type="http://schemas.openxmlformats.org/officeDocument/2006/relationships/image" Target="../media/image83.jpeg"/><Relationship Id="rId5" Type="http://schemas.openxmlformats.org/officeDocument/2006/relationships/image" Target="../media/image82.emf"/><Relationship Id="rId4" Type="http://schemas.openxmlformats.org/officeDocument/2006/relationships/image" Target="../media/image79.emf"/></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87.jpeg"/><Relationship Id="rId5" Type="http://schemas.openxmlformats.org/officeDocument/2006/relationships/image" Target="../media/image86.jpg"/><Relationship Id="rId4" Type="http://schemas.openxmlformats.org/officeDocument/2006/relationships/image" Target="../media/image85.jpg"/></Relationships>
</file>

<file path=ppt/slides/_rels/slide22.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5.jpg"/><Relationship Id="rId7" Type="http://schemas.openxmlformats.org/officeDocument/2006/relationships/image" Target="../media/image91.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90.jpg"/><Relationship Id="rId5" Type="http://schemas.openxmlformats.org/officeDocument/2006/relationships/image" Target="../media/image89.png"/><Relationship Id="rId10" Type="http://schemas.openxmlformats.org/officeDocument/2006/relationships/image" Target="../media/image94.jpg"/><Relationship Id="rId4" Type="http://schemas.openxmlformats.org/officeDocument/2006/relationships/image" Target="../media/image88.png"/><Relationship Id="rId9" Type="http://schemas.openxmlformats.org/officeDocument/2006/relationships/image" Target="../media/image93.jpg"/></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12.xml"/><Relationship Id="rId5" Type="http://schemas.openxmlformats.org/officeDocument/2006/relationships/image" Target="../media/image97.png"/><Relationship Id="rId4" Type="http://schemas.openxmlformats.org/officeDocument/2006/relationships/image" Target="../media/image5.jpg"/></Relationships>
</file>

<file path=ppt/slides/_rels/slide2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12.xml"/><Relationship Id="rId5" Type="http://schemas.openxmlformats.org/officeDocument/2006/relationships/image" Target="../media/image5.jpg"/><Relationship Id="rId4" Type="http://schemas.openxmlformats.org/officeDocument/2006/relationships/image" Target="../media/image100.png"/></Relationships>
</file>

<file path=ppt/slides/_rels/slide2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12.xml"/><Relationship Id="rId5" Type="http://schemas.openxmlformats.org/officeDocument/2006/relationships/image" Target="../media/image5.jpg"/><Relationship Id="rId4" Type="http://schemas.openxmlformats.org/officeDocument/2006/relationships/image" Target="../media/image103.png"/></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1.svg"/><Relationship Id="rId3" Type="http://schemas.openxmlformats.org/officeDocument/2006/relationships/image" Target="../media/image5.jp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0.png"/><Relationship Id="rId2" Type="http://schemas.openxmlformats.org/officeDocument/2006/relationships/image" Target="../media/image6.png"/><Relationship Id="rId16" Type="http://schemas.openxmlformats.org/officeDocument/2006/relationships/slide" Target="slide28.xml"/><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14.png"/><Relationship Id="rId19" Type="http://schemas.openxmlformats.org/officeDocument/2006/relationships/image" Target="../media/image10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29.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5.jp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image" Target="../media/image6.png"/><Relationship Id="rId16" Type="http://schemas.openxmlformats.org/officeDocument/2006/relationships/image" Target="../media/image19.svg"/><Relationship Id="rId1" Type="http://schemas.openxmlformats.org/officeDocument/2006/relationships/slideLayout" Target="../slideLayouts/slideLayout6.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19" Type="http://schemas.openxmlformats.org/officeDocument/2006/relationships/image" Target="../media/image30.jpg"/><Relationship Id="rId4" Type="http://schemas.openxmlformats.org/officeDocument/2006/relationships/slide" Target="slide6.xml"/><Relationship Id="rId9" Type="http://schemas.openxmlformats.org/officeDocument/2006/relationships/image" Target="../media/image12.png"/><Relationship Id="rId14" Type="http://schemas.openxmlformats.org/officeDocument/2006/relationships/image" Target="../media/image17.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754D4F9-7565-5048-961F-60E80B5E3BFF}"/>
              </a:ext>
            </a:extLst>
          </p:cNvPr>
          <p:cNvSpPr txBox="1"/>
          <p:nvPr/>
        </p:nvSpPr>
        <p:spPr>
          <a:xfrm>
            <a:off x="2106827" y="1194949"/>
            <a:ext cx="9111660" cy="400110"/>
          </a:xfrm>
          <a:prstGeom prst="rect">
            <a:avLst/>
          </a:prstGeom>
          <a:noFill/>
        </p:spPr>
        <p:txBody>
          <a:bodyPr wrap="square" rtlCol="0">
            <a:spAutoFit/>
          </a:bodyPr>
          <a:lstStyle/>
          <a:p>
            <a:pPr algn="ctr"/>
            <a:r>
              <a:rPr lang="es-EC" sz="2000" dirty="0"/>
              <a:t>DEPARTAMENTO DE CIENCIAS DE LA TIERRA Y DE LA CONSTRUCCIÓN</a:t>
            </a:r>
          </a:p>
        </p:txBody>
      </p:sp>
      <p:sp>
        <p:nvSpPr>
          <p:cNvPr id="5" name="CuadroTexto 4">
            <a:extLst>
              <a:ext uri="{FF2B5EF4-FFF2-40B4-BE49-F238E27FC236}">
                <a16:creationId xmlns:a16="http://schemas.microsoft.com/office/drawing/2014/main" id="{0117456C-D39D-5647-8C6E-79655634FB65}"/>
              </a:ext>
            </a:extLst>
          </p:cNvPr>
          <p:cNvSpPr txBox="1"/>
          <p:nvPr/>
        </p:nvSpPr>
        <p:spPr>
          <a:xfrm>
            <a:off x="2515489" y="2964666"/>
            <a:ext cx="7913613" cy="2923877"/>
          </a:xfrm>
          <a:prstGeom prst="rect">
            <a:avLst/>
          </a:prstGeom>
          <a:noFill/>
        </p:spPr>
        <p:txBody>
          <a:bodyPr wrap="square" rtlCol="0">
            <a:spAutoFit/>
          </a:bodyPr>
          <a:lstStyle/>
          <a:p>
            <a:pPr algn="ctr"/>
            <a:r>
              <a:rPr lang="es-MX" sz="1500" b="1" dirty="0"/>
              <a:t>DETERMINACIÓN DE LA PRESENCIA DE SARS-CoV2 EN AGUAS RESIDUALES DEL ALCANTARILLADO DE LA CIUDAD DE QUITO</a:t>
            </a:r>
          </a:p>
          <a:p>
            <a:pPr algn="ctr"/>
            <a:endParaRPr lang="es-EC" sz="1600" b="1" dirty="0"/>
          </a:p>
          <a:p>
            <a:pPr algn="ctr"/>
            <a:r>
              <a:rPr lang="es-EC" sz="1400" dirty="0"/>
              <a:t>AUTOR:</a:t>
            </a:r>
          </a:p>
          <a:p>
            <a:pPr algn="ctr"/>
            <a:r>
              <a:rPr lang="es-EC" sz="1400" dirty="0"/>
              <a:t>CAÑARTE RUIZ JOSÉ JAVIER</a:t>
            </a:r>
          </a:p>
          <a:p>
            <a:pPr algn="ctr"/>
            <a:r>
              <a:rPr lang="es-EC" sz="1400" dirty="0"/>
              <a:t> </a:t>
            </a:r>
          </a:p>
          <a:p>
            <a:pPr algn="ctr"/>
            <a:r>
              <a:rPr lang="es-EC" sz="1400" dirty="0"/>
              <a:t>TUTOR:</a:t>
            </a:r>
          </a:p>
          <a:p>
            <a:pPr algn="ctr"/>
            <a:r>
              <a:rPr lang="es-EC" sz="1400" dirty="0"/>
              <a:t>ING. BOLAÑOS GUERRÓN DARÍO ROBERTO, Ph.D. </a:t>
            </a:r>
          </a:p>
          <a:p>
            <a:pPr algn="ctr"/>
            <a:endParaRPr lang="es-EC" sz="1400" dirty="0"/>
          </a:p>
          <a:p>
            <a:pPr algn="ctr"/>
            <a:r>
              <a:rPr lang="es-EC" sz="1400" b="1" dirty="0"/>
              <a:t>SANGOLQUÍ 2021</a:t>
            </a:r>
          </a:p>
          <a:p>
            <a:pPr algn="ctr"/>
            <a:endParaRPr lang="es-EC" sz="2000" b="1" dirty="0"/>
          </a:p>
          <a:p>
            <a:pPr algn="ctr"/>
            <a:endParaRPr lang="es-EC" sz="2000" b="1" dirty="0"/>
          </a:p>
        </p:txBody>
      </p:sp>
      <p:sp>
        <p:nvSpPr>
          <p:cNvPr id="6" name="Rectángulo 5">
            <a:extLst>
              <a:ext uri="{FF2B5EF4-FFF2-40B4-BE49-F238E27FC236}">
                <a16:creationId xmlns:a16="http://schemas.microsoft.com/office/drawing/2014/main" id="{FFECCFA5-2DED-4F23-BCCF-7EC89DA0DFBC}"/>
              </a:ext>
            </a:extLst>
          </p:cNvPr>
          <p:cNvSpPr/>
          <p:nvPr/>
        </p:nvSpPr>
        <p:spPr>
          <a:xfrm>
            <a:off x="4213654" y="0"/>
            <a:ext cx="7978346" cy="691978"/>
          </a:xfrm>
          <a:prstGeom prst="rect">
            <a:avLst/>
          </a:prstGeom>
          <a:solidFill>
            <a:srgbClr val="9EB786"/>
          </a:solidFill>
          <a:ln>
            <a:solidFill>
              <a:srgbClr val="9EB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Rectángulo 9">
            <a:extLst>
              <a:ext uri="{FF2B5EF4-FFF2-40B4-BE49-F238E27FC236}">
                <a16:creationId xmlns:a16="http://schemas.microsoft.com/office/drawing/2014/main" id="{8D649EE3-5488-4E4F-A7D3-3472A7581286}"/>
              </a:ext>
            </a:extLst>
          </p:cNvPr>
          <p:cNvSpPr/>
          <p:nvPr/>
        </p:nvSpPr>
        <p:spPr>
          <a:xfrm>
            <a:off x="0" y="691978"/>
            <a:ext cx="12192000" cy="269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8" name="Imagen 7">
            <a:extLst>
              <a:ext uri="{FF2B5EF4-FFF2-40B4-BE49-F238E27FC236}">
                <a16:creationId xmlns:a16="http://schemas.microsoft.com/office/drawing/2014/main" id="{20AC1F78-C2EE-45AF-926C-CD54996B6CC2}"/>
              </a:ext>
            </a:extLst>
          </p:cNvPr>
          <p:cNvPicPr>
            <a:picLocks noChangeAspect="1"/>
          </p:cNvPicPr>
          <p:nvPr/>
        </p:nvPicPr>
        <p:blipFill>
          <a:blip r:embed="rId2">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1007081" y="88856"/>
            <a:ext cx="1086065" cy="1002522"/>
          </a:xfrm>
          <a:prstGeom prst="rect">
            <a:avLst/>
          </a:prstGeom>
        </p:spPr>
      </p:pic>
      <p:sp>
        <p:nvSpPr>
          <p:cNvPr id="12" name="Rectángulo 11">
            <a:extLst>
              <a:ext uri="{FF2B5EF4-FFF2-40B4-BE49-F238E27FC236}">
                <a16:creationId xmlns:a16="http://schemas.microsoft.com/office/drawing/2014/main" id="{AF280C94-E1B4-49B8-B4E4-FA5256CAA2CF}"/>
              </a:ext>
            </a:extLst>
          </p:cNvPr>
          <p:cNvSpPr/>
          <p:nvPr/>
        </p:nvSpPr>
        <p:spPr>
          <a:xfrm>
            <a:off x="1" y="-6396"/>
            <a:ext cx="4213653" cy="69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3" name="Picture 4">
            <a:extLst>
              <a:ext uri="{FF2B5EF4-FFF2-40B4-BE49-F238E27FC236}">
                <a16:creationId xmlns:a16="http://schemas.microsoft.com/office/drawing/2014/main" id="{DFB5DD3D-55FA-40B8-A102-5BEEEFBF6F49}"/>
              </a:ext>
            </a:extLst>
          </p:cNvPr>
          <p:cNvPicPr>
            <a:picLocks noChangeAspect="1" noChangeArrowheads="1"/>
          </p:cNvPicPr>
          <p:nvPr/>
        </p:nvPicPr>
        <p:blipFill rotWithShape="1">
          <a:blip r:embed="rId3">
            <a:clrChange>
              <a:clrFrom>
                <a:srgbClr val="7E7E7E"/>
              </a:clrFrom>
              <a:clrTo>
                <a:srgbClr val="7E7E7E">
                  <a:alpha val="0"/>
                </a:srgbClr>
              </a:clrTo>
            </a:clrChange>
            <a:extLst>
              <a:ext uri="{28A0092B-C50C-407E-A947-70E740481C1C}">
                <a14:useLocalDpi xmlns:a14="http://schemas.microsoft.com/office/drawing/2010/main" val="0"/>
              </a:ext>
            </a:extLst>
          </a:blip>
          <a:srcRect b="7036"/>
          <a:stretch/>
        </p:blipFill>
        <p:spPr bwMode="auto">
          <a:xfrm>
            <a:off x="225331" y="-6395"/>
            <a:ext cx="3988323" cy="9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uadroTexto 8">
            <a:extLst>
              <a:ext uri="{FF2B5EF4-FFF2-40B4-BE49-F238E27FC236}">
                <a16:creationId xmlns:a16="http://schemas.microsoft.com/office/drawing/2014/main" id="{4A942499-4833-44B5-9376-272DDC5F1677}"/>
              </a:ext>
            </a:extLst>
          </p:cNvPr>
          <p:cNvSpPr txBox="1"/>
          <p:nvPr/>
        </p:nvSpPr>
        <p:spPr>
          <a:xfrm>
            <a:off x="4250445" y="1628023"/>
            <a:ext cx="4824423" cy="400110"/>
          </a:xfrm>
          <a:prstGeom prst="rect">
            <a:avLst/>
          </a:prstGeom>
          <a:noFill/>
        </p:spPr>
        <p:txBody>
          <a:bodyPr wrap="square" rtlCol="0">
            <a:spAutoFit/>
          </a:bodyPr>
          <a:lstStyle/>
          <a:p>
            <a:pPr algn="ctr"/>
            <a:r>
              <a:rPr lang="es-EC" sz="2000" dirty="0"/>
              <a:t>CARRERA DE INGENIERÍA CIVIL</a:t>
            </a:r>
          </a:p>
        </p:txBody>
      </p:sp>
      <p:sp>
        <p:nvSpPr>
          <p:cNvPr id="11" name="CuadroTexto 10">
            <a:extLst>
              <a:ext uri="{FF2B5EF4-FFF2-40B4-BE49-F238E27FC236}">
                <a16:creationId xmlns:a16="http://schemas.microsoft.com/office/drawing/2014/main" id="{7F772138-7D9F-4D7D-9AED-DDBA82D12AEE}"/>
              </a:ext>
            </a:extLst>
          </p:cNvPr>
          <p:cNvSpPr txBox="1"/>
          <p:nvPr/>
        </p:nvSpPr>
        <p:spPr>
          <a:xfrm>
            <a:off x="1061510" y="2327122"/>
            <a:ext cx="10821569" cy="338554"/>
          </a:xfrm>
          <a:prstGeom prst="rect">
            <a:avLst/>
          </a:prstGeom>
          <a:noFill/>
        </p:spPr>
        <p:txBody>
          <a:bodyPr wrap="square" rtlCol="0">
            <a:spAutoFit/>
          </a:bodyPr>
          <a:lstStyle/>
          <a:p>
            <a:pPr algn="ctr"/>
            <a:r>
              <a:rPr lang="es-EC" sz="1600" dirty="0"/>
              <a:t>TRABAJO DE INTEGRACIÓN CURRICULAR PREVIO A LA OBTENCIÓN DEL TÍTULO DE INGENIERO CIVIL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FC265A49-C265-4A7A-BDD8-568499281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5731" y="5949951"/>
            <a:ext cx="29256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6">
            <a:extLst>
              <a:ext uri="{FF2B5EF4-FFF2-40B4-BE49-F238E27FC236}">
                <a16:creationId xmlns:a16="http://schemas.microsoft.com/office/drawing/2014/main" id="{2ACB2169-00DF-43CE-ADB1-F5AA5451F270}"/>
              </a:ext>
            </a:extLst>
          </p:cNvPr>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1105935" y="0"/>
            <a:ext cx="1086065" cy="1002522"/>
          </a:xfrm>
          <a:prstGeom prst="rect">
            <a:avLst/>
          </a:prstGeom>
        </p:spPr>
      </p:pic>
      <p:sp>
        <p:nvSpPr>
          <p:cNvPr id="13" name="Elipse 12">
            <a:extLst>
              <a:ext uri="{FF2B5EF4-FFF2-40B4-BE49-F238E27FC236}">
                <a16:creationId xmlns:a16="http://schemas.microsoft.com/office/drawing/2014/main" id="{2ED17F4B-B009-4E69-82FE-ED06DFD5615A}"/>
              </a:ext>
            </a:extLst>
          </p:cNvPr>
          <p:cNvSpPr/>
          <p:nvPr/>
        </p:nvSpPr>
        <p:spPr>
          <a:xfrm>
            <a:off x="3273914" y="422841"/>
            <a:ext cx="794491" cy="785525"/>
          </a:xfrm>
          <a:prstGeom prst="ellipse">
            <a:avLst/>
          </a:prstGeom>
          <a:solidFill>
            <a:srgbClr val="C0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 name="Elipse 14">
            <a:extLst>
              <a:ext uri="{FF2B5EF4-FFF2-40B4-BE49-F238E27FC236}">
                <a16:creationId xmlns:a16="http://schemas.microsoft.com/office/drawing/2014/main" id="{908D8920-FBE6-4FA5-8C8D-329140CEBBCF}"/>
              </a:ext>
            </a:extLst>
          </p:cNvPr>
          <p:cNvSpPr/>
          <p:nvPr/>
        </p:nvSpPr>
        <p:spPr>
          <a:xfrm>
            <a:off x="4049864" y="1131168"/>
            <a:ext cx="766119" cy="753762"/>
          </a:xfrm>
          <a:prstGeom prst="ellipse">
            <a:avLst/>
          </a:prstGeom>
          <a:solidFill>
            <a:srgbClr val="9ADC54"/>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Elipse 15">
            <a:extLst>
              <a:ext uri="{FF2B5EF4-FFF2-40B4-BE49-F238E27FC236}">
                <a16:creationId xmlns:a16="http://schemas.microsoft.com/office/drawing/2014/main" id="{A8945575-309D-4763-9D7D-7DB54AF706E4}"/>
              </a:ext>
            </a:extLst>
          </p:cNvPr>
          <p:cNvSpPr/>
          <p:nvPr/>
        </p:nvSpPr>
        <p:spPr>
          <a:xfrm>
            <a:off x="4715598" y="1928031"/>
            <a:ext cx="766119" cy="753762"/>
          </a:xfrm>
          <a:prstGeom prst="ellipse">
            <a:avLst/>
          </a:prstGeom>
          <a:solidFill>
            <a:srgbClr val="FB35C7"/>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Elipse 16">
            <a:extLst>
              <a:ext uri="{FF2B5EF4-FFF2-40B4-BE49-F238E27FC236}">
                <a16:creationId xmlns:a16="http://schemas.microsoft.com/office/drawing/2014/main" id="{83F912A3-4658-465D-B1B4-4483B38DA1C5}"/>
              </a:ext>
            </a:extLst>
          </p:cNvPr>
          <p:cNvSpPr/>
          <p:nvPr/>
        </p:nvSpPr>
        <p:spPr>
          <a:xfrm>
            <a:off x="4956619" y="2800760"/>
            <a:ext cx="766119" cy="753762"/>
          </a:xfrm>
          <a:prstGeom prst="ellipse">
            <a:avLst/>
          </a:prstGeom>
          <a:solidFill>
            <a:schemeClr val="accent1">
              <a:lumMod val="5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Elipse 17">
            <a:extLst>
              <a:ext uri="{FF2B5EF4-FFF2-40B4-BE49-F238E27FC236}">
                <a16:creationId xmlns:a16="http://schemas.microsoft.com/office/drawing/2014/main" id="{52F13177-5E9B-4492-AA31-D5708B29017D}"/>
              </a:ext>
            </a:extLst>
          </p:cNvPr>
          <p:cNvSpPr/>
          <p:nvPr/>
        </p:nvSpPr>
        <p:spPr>
          <a:xfrm>
            <a:off x="4725520" y="3726677"/>
            <a:ext cx="766119" cy="753762"/>
          </a:xfrm>
          <a:prstGeom prst="ellipse">
            <a:avLst/>
          </a:prstGeom>
          <a:solidFill>
            <a:srgbClr val="7030A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Elipse 18">
            <a:extLst>
              <a:ext uri="{FF2B5EF4-FFF2-40B4-BE49-F238E27FC236}">
                <a16:creationId xmlns:a16="http://schemas.microsoft.com/office/drawing/2014/main" id="{EA5B9EC0-51FA-407C-B051-1695537DFF65}"/>
              </a:ext>
            </a:extLst>
          </p:cNvPr>
          <p:cNvSpPr/>
          <p:nvPr/>
        </p:nvSpPr>
        <p:spPr>
          <a:xfrm>
            <a:off x="4049864" y="4563621"/>
            <a:ext cx="766119" cy="753762"/>
          </a:xfrm>
          <a:prstGeom prst="ellipse">
            <a:avLst/>
          </a:prstGeom>
          <a:solidFill>
            <a:schemeClr val="bg1">
              <a:lumMod val="6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Diagrama de flujo: terminador 13">
            <a:extLst>
              <a:ext uri="{FF2B5EF4-FFF2-40B4-BE49-F238E27FC236}">
                <a16:creationId xmlns:a16="http://schemas.microsoft.com/office/drawing/2014/main" id="{594ECA88-4E9F-4EA7-A281-E68D31742DF0}"/>
              </a:ext>
            </a:extLst>
          </p:cNvPr>
          <p:cNvSpPr/>
          <p:nvPr/>
        </p:nvSpPr>
        <p:spPr>
          <a:xfrm>
            <a:off x="5770602" y="643522"/>
            <a:ext cx="4868563" cy="444843"/>
          </a:xfrm>
          <a:prstGeom prst="flowChartTerminator">
            <a:avLst/>
          </a:prstGeom>
          <a:solidFill>
            <a:srgbClr val="C0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Introducción</a:t>
            </a:r>
            <a:endParaRPr lang="es-MX" dirty="0"/>
          </a:p>
        </p:txBody>
      </p:sp>
      <p:sp>
        <p:nvSpPr>
          <p:cNvPr id="21" name="Diagrama de flujo: terminador 20">
            <a:extLst>
              <a:ext uri="{FF2B5EF4-FFF2-40B4-BE49-F238E27FC236}">
                <a16:creationId xmlns:a16="http://schemas.microsoft.com/office/drawing/2014/main" id="{EFAB3413-2D59-476B-AE43-2FF4D3193E80}"/>
              </a:ext>
            </a:extLst>
          </p:cNvPr>
          <p:cNvSpPr/>
          <p:nvPr/>
        </p:nvSpPr>
        <p:spPr>
          <a:xfrm>
            <a:off x="5770603" y="1440087"/>
            <a:ext cx="4868563" cy="444843"/>
          </a:xfrm>
          <a:prstGeom prst="flowChartTerminator">
            <a:avLst/>
          </a:prstGeom>
          <a:solidFill>
            <a:srgbClr val="9ADC54"/>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Antecedentes</a:t>
            </a:r>
            <a:endParaRPr lang="es-MX" dirty="0"/>
          </a:p>
        </p:txBody>
      </p:sp>
      <p:sp>
        <p:nvSpPr>
          <p:cNvPr id="22" name="Diagrama de flujo: terminador 21">
            <a:extLst>
              <a:ext uri="{FF2B5EF4-FFF2-40B4-BE49-F238E27FC236}">
                <a16:creationId xmlns:a16="http://schemas.microsoft.com/office/drawing/2014/main" id="{EDE38828-0B10-4608-BC13-4D508478D017}"/>
              </a:ext>
            </a:extLst>
          </p:cNvPr>
          <p:cNvSpPr/>
          <p:nvPr/>
        </p:nvSpPr>
        <p:spPr>
          <a:xfrm>
            <a:off x="5797321" y="2239392"/>
            <a:ext cx="4868563" cy="444843"/>
          </a:xfrm>
          <a:prstGeom prst="flowChartTerminator">
            <a:avLst/>
          </a:prstGeom>
          <a:solidFill>
            <a:srgbClr val="FB35C7"/>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latin typeface="Eras Bold ITC" panose="020B0907030504020204" pitchFamily="34" charset="0"/>
                <a:hlinkClick r:id="rId4" action="ppaction://hlinksldjump">
                  <a:extLst>
                    <a:ext uri="{A12FA001-AC4F-418D-AE19-62706E023703}">
                      <ahyp:hlinkClr xmlns:ahyp="http://schemas.microsoft.com/office/drawing/2018/hyperlinkcolor" val="tx"/>
                    </a:ext>
                  </a:extLst>
                </a:hlinkClick>
              </a:rPr>
              <a:t>PLANTEAMIENTO DEL PROBLEMA</a:t>
            </a:r>
            <a:endParaRPr lang="es-MX" dirty="0">
              <a:solidFill>
                <a:schemeClr val="tx1"/>
              </a:solidFill>
              <a:latin typeface="Eras Bold ITC" panose="020B0907030504020204" pitchFamily="34" charset="0"/>
            </a:endParaRPr>
          </a:p>
        </p:txBody>
      </p:sp>
      <p:sp>
        <p:nvSpPr>
          <p:cNvPr id="23" name="Diagrama de flujo: terminador 22">
            <a:extLst>
              <a:ext uri="{FF2B5EF4-FFF2-40B4-BE49-F238E27FC236}">
                <a16:creationId xmlns:a16="http://schemas.microsoft.com/office/drawing/2014/main" id="{95C54990-3525-4BF1-8EE3-F9B4DE961E1E}"/>
              </a:ext>
            </a:extLst>
          </p:cNvPr>
          <p:cNvSpPr/>
          <p:nvPr/>
        </p:nvSpPr>
        <p:spPr>
          <a:xfrm>
            <a:off x="5797320" y="3035957"/>
            <a:ext cx="4868563" cy="444843"/>
          </a:xfrm>
          <a:prstGeom prst="flowChartTerminator">
            <a:avLst/>
          </a:prstGeom>
          <a:solidFill>
            <a:srgbClr val="3C8C93"/>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Objetivos</a:t>
            </a:r>
            <a:endParaRPr lang="es-MX" dirty="0"/>
          </a:p>
        </p:txBody>
      </p:sp>
      <p:sp>
        <p:nvSpPr>
          <p:cNvPr id="24" name="Diagrama de flujo: terminador 23">
            <a:extLst>
              <a:ext uri="{FF2B5EF4-FFF2-40B4-BE49-F238E27FC236}">
                <a16:creationId xmlns:a16="http://schemas.microsoft.com/office/drawing/2014/main" id="{DE0C7827-4079-4194-A0B0-4AB4C5ACFCF2}"/>
              </a:ext>
            </a:extLst>
          </p:cNvPr>
          <p:cNvSpPr/>
          <p:nvPr/>
        </p:nvSpPr>
        <p:spPr>
          <a:xfrm>
            <a:off x="5797320" y="3832522"/>
            <a:ext cx="4868563" cy="444843"/>
          </a:xfrm>
          <a:prstGeom prst="flowChartTerminator">
            <a:avLst/>
          </a:prstGeom>
          <a:solidFill>
            <a:srgbClr val="7030A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Materiales y métodos</a:t>
            </a:r>
            <a:endParaRPr lang="es-MX" dirty="0"/>
          </a:p>
        </p:txBody>
      </p:sp>
      <p:sp>
        <p:nvSpPr>
          <p:cNvPr id="25" name="Diagrama de flujo: terminador 24">
            <a:extLst>
              <a:ext uri="{FF2B5EF4-FFF2-40B4-BE49-F238E27FC236}">
                <a16:creationId xmlns:a16="http://schemas.microsoft.com/office/drawing/2014/main" id="{80697777-E469-43E2-A6A4-BDEEF4F09E20}"/>
              </a:ext>
            </a:extLst>
          </p:cNvPr>
          <p:cNvSpPr/>
          <p:nvPr/>
        </p:nvSpPr>
        <p:spPr>
          <a:xfrm>
            <a:off x="5797320" y="4615422"/>
            <a:ext cx="4868563" cy="444843"/>
          </a:xfrm>
          <a:prstGeom prst="flowChartTerminator">
            <a:avLst/>
          </a:prstGeom>
          <a:solidFill>
            <a:schemeClr val="bg1">
              <a:lumMod val="6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Discusión y Resultados</a:t>
            </a:r>
            <a:endParaRPr lang="es-MX" dirty="0"/>
          </a:p>
        </p:txBody>
      </p:sp>
      <p:pic>
        <p:nvPicPr>
          <p:cNvPr id="34" name="Gráfico 33" descr="Presentación con lista de comprobación RTL">
            <a:extLst>
              <a:ext uri="{FF2B5EF4-FFF2-40B4-BE49-F238E27FC236}">
                <a16:creationId xmlns:a16="http://schemas.microsoft.com/office/drawing/2014/main" id="{73C2DB27-5DDB-4830-A8D7-2903260A51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56618" y="2863491"/>
            <a:ext cx="766119" cy="766119"/>
          </a:xfrm>
          <a:prstGeom prst="rect">
            <a:avLst/>
          </a:prstGeom>
        </p:spPr>
      </p:pic>
      <p:pic>
        <p:nvPicPr>
          <p:cNvPr id="36" name="Gráfico 35" descr="Cabeza con engranajes">
            <a:extLst>
              <a:ext uri="{FF2B5EF4-FFF2-40B4-BE49-F238E27FC236}">
                <a16:creationId xmlns:a16="http://schemas.microsoft.com/office/drawing/2014/main" id="{4AED7DFD-4A56-45E1-99C7-6B2F32CD437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25521" y="1919784"/>
            <a:ext cx="766119" cy="766119"/>
          </a:xfrm>
          <a:prstGeom prst="rect">
            <a:avLst/>
          </a:prstGeom>
        </p:spPr>
      </p:pic>
      <p:pic>
        <p:nvPicPr>
          <p:cNvPr id="39" name="Gráfico 38" descr="Periódico">
            <a:extLst>
              <a:ext uri="{FF2B5EF4-FFF2-40B4-BE49-F238E27FC236}">
                <a16:creationId xmlns:a16="http://schemas.microsoft.com/office/drawing/2014/main" id="{D430A816-D500-4B69-9390-7B01AAE0DB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78312" y="1096314"/>
            <a:ext cx="766119" cy="766119"/>
          </a:xfrm>
          <a:prstGeom prst="rect">
            <a:avLst/>
          </a:prstGeom>
        </p:spPr>
      </p:pic>
      <p:pic>
        <p:nvPicPr>
          <p:cNvPr id="41" name="Gráfico 40" descr="Probetas">
            <a:extLst>
              <a:ext uri="{FF2B5EF4-FFF2-40B4-BE49-F238E27FC236}">
                <a16:creationId xmlns:a16="http://schemas.microsoft.com/office/drawing/2014/main" id="{21556517-B525-4842-B549-89D40A57EF8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815983" y="3852162"/>
            <a:ext cx="585974" cy="585974"/>
          </a:xfrm>
          <a:prstGeom prst="rect">
            <a:avLst/>
          </a:prstGeom>
        </p:spPr>
      </p:pic>
      <p:pic>
        <p:nvPicPr>
          <p:cNvPr id="43" name="Gráfico 42" descr="Aula">
            <a:extLst>
              <a:ext uri="{FF2B5EF4-FFF2-40B4-BE49-F238E27FC236}">
                <a16:creationId xmlns:a16="http://schemas.microsoft.com/office/drawing/2014/main" id="{F8CF8C10-6A22-4E63-B8C3-0BA37757AE2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053957" y="4614592"/>
            <a:ext cx="679621" cy="679621"/>
          </a:xfrm>
          <a:prstGeom prst="rect">
            <a:avLst/>
          </a:prstGeom>
        </p:spPr>
      </p:pic>
      <p:pic>
        <p:nvPicPr>
          <p:cNvPr id="45" name="Gráfico 44" descr="Presentación con gráfico de barras">
            <a:extLst>
              <a:ext uri="{FF2B5EF4-FFF2-40B4-BE49-F238E27FC236}">
                <a16:creationId xmlns:a16="http://schemas.microsoft.com/office/drawing/2014/main" id="{48519302-B89B-4B6B-870A-D842680D053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328683" y="505788"/>
            <a:ext cx="691976" cy="691976"/>
          </a:xfrm>
          <a:prstGeom prst="rect">
            <a:avLst/>
          </a:prstGeom>
        </p:spPr>
      </p:pic>
      <p:sp>
        <p:nvSpPr>
          <p:cNvPr id="26" name="Diagrama de flujo: terminador 25">
            <a:extLst>
              <a:ext uri="{FF2B5EF4-FFF2-40B4-BE49-F238E27FC236}">
                <a16:creationId xmlns:a16="http://schemas.microsoft.com/office/drawing/2014/main" id="{38B08D97-2EF8-4C22-814F-EFB3F3E83A1C}"/>
              </a:ext>
            </a:extLst>
          </p:cNvPr>
          <p:cNvSpPr/>
          <p:nvPr/>
        </p:nvSpPr>
        <p:spPr>
          <a:xfrm>
            <a:off x="5812971" y="5417913"/>
            <a:ext cx="4868563" cy="444843"/>
          </a:xfrm>
          <a:prstGeom prst="flowChartTerminator">
            <a:avLst/>
          </a:prstGeom>
          <a:solidFill>
            <a:srgbClr val="00B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Conclusiones</a:t>
            </a:r>
            <a:endParaRPr lang="es-MX" dirty="0"/>
          </a:p>
        </p:txBody>
      </p:sp>
      <p:sp>
        <p:nvSpPr>
          <p:cNvPr id="27" name="Elipse 26">
            <a:extLst>
              <a:ext uri="{FF2B5EF4-FFF2-40B4-BE49-F238E27FC236}">
                <a16:creationId xmlns:a16="http://schemas.microsoft.com/office/drawing/2014/main" id="{7AEBE87A-38AC-41E3-A408-C84167871D8A}"/>
              </a:ext>
            </a:extLst>
          </p:cNvPr>
          <p:cNvSpPr/>
          <p:nvPr/>
        </p:nvSpPr>
        <p:spPr>
          <a:xfrm>
            <a:off x="3273914" y="5294213"/>
            <a:ext cx="766119" cy="753762"/>
          </a:xfrm>
          <a:prstGeom prst="ellipse">
            <a:avLst/>
          </a:prstGeom>
          <a:solidFill>
            <a:srgbClr val="00B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3" name="Gráfico 2" descr="Filtro">
            <a:extLst>
              <a:ext uri="{FF2B5EF4-FFF2-40B4-BE49-F238E27FC236}">
                <a16:creationId xmlns:a16="http://schemas.microsoft.com/office/drawing/2014/main" id="{29D4032F-B492-486D-83E5-54E51101E4B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353116" y="5374248"/>
            <a:ext cx="673727" cy="673727"/>
          </a:xfrm>
          <a:prstGeom prst="rect">
            <a:avLst/>
          </a:prstGeom>
        </p:spPr>
      </p:pic>
      <p:pic>
        <p:nvPicPr>
          <p:cNvPr id="29" name="Imagen 28">
            <a:extLst>
              <a:ext uri="{FF2B5EF4-FFF2-40B4-BE49-F238E27FC236}">
                <a16:creationId xmlns:a16="http://schemas.microsoft.com/office/drawing/2014/main" id="{C392A69B-B6E5-40A1-898B-174BAB00328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37015" y="1131168"/>
            <a:ext cx="4295908" cy="4225225"/>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90053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99ECC892-996E-4952-89A4-C5E8DEBD9633}"/>
              </a:ext>
            </a:extLst>
          </p:cNvPr>
          <p:cNvPicPr>
            <a:picLocks noChangeAspect="1"/>
          </p:cNvPicPr>
          <p:nvPr/>
        </p:nvPicPr>
        <p:blipFill>
          <a:blip r:embed="rId2"/>
          <a:stretch>
            <a:fillRect/>
          </a:stretch>
        </p:blipFill>
        <p:spPr>
          <a:xfrm>
            <a:off x="946562" y="3400942"/>
            <a:ext cx="3655070" cy="2624425"/>
          </a:xfrm>
          <a:prstGeom prst="rect">
            <a:avLst/>
          </a:prstGeom>
        </p:spPr>
      </p:pic>
      <p:pic>
        <p:nvPicPr>
          <p:cNvPr id="16" name="Imagen 15">
            <a:extLst>
              <a:ext uri="{FF2B5EF4-FFF2-40B4-BE49-F238E27FC236}">
                <a16:creationId xmlns:a16="http://schemas.microsoft.com/office/drawing/2014/main" id="{BF81EEF8-CB26-47D1-A19D-3CB5178AB99D}"/>
              </a:ext>
            </a:extLst>
          </p:cNvPr>
          <p:cNvPicPr>
            <a:picLocks noChangeAspect="1"/>
          </p:cNvPicPr>
          <p:nvPr/>
        </p:nvPicPr>
        <p:blipFill rotWithShape="1">
          <a:blip r:embed="rId3">
            <a:extLst>
              <a:ext uri="{28A0092B-C50C-407E-A947-70E740481C1C}">
                <a14:useLocalDpi xmlns:a14="http://schemas.microsoft.com/office/drawing/2010/main" val="0"/>
              </a:ext>
            </a:extLst>
          </a:blip>
          <a:srcRect l="20931" t="3784" r="21231" b="2754"/>
          <a:stretch/>
        </p:blipFill>
        <p:spPr>
          <a:xfrm>
            <a:off x="9184316" y="795667"/>
            <a:ext cx="2119013" cy="3424166"/>
          </a:xfrm>
          <a:prstGeom prst="rect">
            <a:avLst/>
          </a:prstGeom>
        </p:spPr>
      </p:pic>
      <p:pic>
        <p:nvPicPr>
          <p:cNvPr id="2" name="Picture 4">
            <a:extLst>
              <a:ext uri="{FF2B5EF4-FFF2-40B4-BE49-F238E27FC236}">
                <a16:creationId xmlns:a16="http://schemas.microsoft.com/office/drawing/2014/main" id="{8C971F3A-6F94-4E79-8CB1-73B866C9B1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5731" y="5949951"/>
            <a:ext cx="29256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a:extLst>
              <a:ext uri="{FF2B5EF4-FFF2-40B4-BE49-F238E27FC236}">
                <a16:creationId xmlns:a16="http://schemas.microsoft.com/office/drawing/2014/main" id="{FC86742B-48B6-4069-B70E-74CC9D6E1519}"/>
              </a:ext>
            </a:extLst>
          </p:cNvPr>
          <p:cNvPicPr>
            <a:picLocks noChangeAspect="1"/>
          </p:cNvPicPr>
          <p:nvPr/>
        </p:nvPicPr>
        <p:blipFill>
          <a:blip r:embed="rId5">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1105935" y="0"/>
            <a:ext cx="1086065" cy="1002522"/>
          </a:xfrm>
          <a:prstGeom prst="rect">
            <a:avLst/>
          </a:prstGeom>
        </p:spPr>
      </p:pic>
      <p:sp>
        <p:nvSpPr>
          <p:cNvPr id="4" name="CuadroTexto 3">
            <a:extLst>
              <a:ext uri="{FF2B5EF4-FFF2-40B4-BE49-F238E27FC236}">
                <a16:creationId xmlns:a16="http://schemas.microsoft.com/office/drawing/2014/main" id="{ED586C76-B5AC-46EA-BE48-83DDF7EDD402}"/>
              </a:ext>
            </a:extLst>
          </p:cNvPr>
          <p:cNvSpPr txBox="1"/>
          <p:nvPr/>
        </p:nvSpPr>
        <p:spPr>
          <a:xfrm>
            <a:off x="321519" y="72429"/>
            <a:ext cx="8058206" cy="584775"/>
          </a:xfrm>
          <a:prstGeom prst="rect">
            <a:avLst/>
          </a:prstGeom>
          <a:noFill/>
        </p:spPr>
        <p:txBody>
          <a:bodyPr wrap="square">
            <a:spAutoFit/>
          </a:bodyPr>
          <a:lstStyle/>
          <a:p>
            <a:r>
              <a:rPr kumimoji="0" lang="es-MX" sz="3200" b="1" i="1" u="none" strike="noStrike" kern="0" cap="none" spc="0" normalizeH="0" baseline="0" noProof="0" dirty="0">
                <a:ln>
                  <a:noFill/>
                </a:ln>
                <a:solidFill>
                  <a:srgbClr val="000000"/>
                </a:solidFill>
                <a:effectLst>
                  <a:outerShdw blurRad="38100" dist="38100" dir="2700000" algn="tl">
                    <a:srgbClr val="C0C0C0"/>
                  </a:outerShdw>
                </a:effectLst>
                <a:uLnTx/>
                <a:uFillTx/>
                <a:latin typeface="Arial"/>
                <a:ea typeface="+mj-ea"/>
                <a:cs typeface="+mj-cs"/>
              </a:rPr>
              <a:t>3. PLANTEAMIENTO DEL PROBLEMA</a:t>
            </a:r>
            <a:endParaRPr lang="es-MX" dirty="0"/>
          </a:p>
        </p:txBody>
      </p:sp>
      <p:pic>
        <p:nvPicPr>
          <p:cNvPr id="10" name="Imagen 9">
            <a:extLst>
              <a:ext uri="{FF2B5EF4-FFF2-40B4-BE49-F238E27FC236}">
                <a16:creationId xmlns:a16="http://schemas.microsoft.com/office/drawing/2014/main" id="{817B9634-1302-4862-BCF5-8B7881659D4F}"/>
              </a:ext>
            </a:extLst>
          </p:cNvPr>
          <p:cNvPicPr>
            <a:picLocks noChangeAspect="1"/>
          </p:cNvPicPr>
          <p:nvPr/>
        </p:nvPicPr>
        <p:blipFill rotWithShape="1">
          <a:blip r:embed="rId6">
            <a:clrChange>
              <a:clrFrom>
                <a:srgbClr val="F8FAFB"/>
              </a:clrFrom>
              <a:clrTo>
                <a:srgbClr val="F8FAFB">
                  <a:alpha val="0"/>
                </a:srgbClr>
              </a:clrTo>
            </a:clrChange>
            <a:extLst>
              <a:ext uri="{28A0092B-C50C-407E-A947-70E740481C1C}">
                <a14:useLocalDpi xmlns:a14="http://schemas.microsoft.com/office/drawing/2010/main" val="0"/>
              </a:ext>
            </a:extLst>
          </a:blip>
          <a:srcRect l="38735" t="17228" r="7620" b="12518"/>
          <a:stretch/>
        </p:blipFill>
        <p:spPr>
          <a:xfrm>
            <a:off x="195235" y="832633"/>
            <a:ext cx="3444153" cy="22551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D929BABB-8DAD-405F-BDD0-DDB39B7BC108}"/>
              </a:ext>
            </a:extLst>
          </p:cNvPr>
          <p:cNvPicPr>
            <a:picLocks noChangeAspect="1"/>
          </p:cNvPicPr>
          <p:nvPr/>
        </p:nvPicPr>
        <p:blipFill rotWithShape="1">
          <a:blip r:embed="rId7">
            <a:clrChange>
              <a:clrFrom>
                <a:srgbClr val="F7D8DC"/>
              </a:clrFrom>
              <a:clrTo>
                <a:srgbClr val="F7D8DC">
                  <a:alpha val="0"/>
                </a:srgbClr>
              </a:clrTo>
            </a:clrChange>
            <a:extLst>
              <a:ext uri="{28A0092B-C50C-407E-A947-70E740481C1C}">
                <a14:useLocalDpi xmlns:a14="http://schemas.microsoft.com/office/drawing/2010/main" val="0"/>
              </a:ext>
            </a:extLst>
          </a:blip>
          <a:srcRect l="320" r="-320"/>
          <a:stretch/>
        </p:blipFill>
        <p:spPr>
          <a:xfrm>
            <a:off x="3928508" y="1277558"/>
            <a:ext cx="3444153" cy="22942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agen 13">
            <a:extLst>
              <a:ext uri="{FF2B5EF4-FFF2-40B4-BE49-F238E27FC236}">
                <a16:creationId xmlns:a16="http://schemas.microsoft.com/office/drawing/2014/main" id="{66CCDCC3-0D39-4C9A-BC4C-96F505E8AF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10003" y="1873323"/>
            <a:ext cx="1371600" cy="1371600"/>
          </a:xfrm>
          <a:prstGeom prst="rect">
            <a:avLst/>
          </a:prstGeom>
        </p:spPr>
      </p:pic>
      <p:pic>
        <p:nvPicPr>
          <p:cNvPr id="20" name="Imagen 19">
            <a:extLst>
              <a:ext uri="{FF2B5EF4-FFF2-40B4-BE49-F238E27FC236}">
                <a16:creationId xmlns:a16="http://schemas.microsoft.com/office/drawing/2014/main" id="{F36FEEAD-D105-4EDE-B2AF-BC8398A6111C}"/>
              </a:ext>
            </a:extLst>
          </p:cNvPr>
          <p:cNvPicPr>
            <a:picLocks noChangeAspect="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r="5314" b="21128"/>
          <a:stretch/>
        </p:blipFill>
        <p:spPr>
          <a:xfrm rot="210839">
            <a:off x="354116" y="4765512"/>
            <a:ext cx="1742754" cy="1117116"/>
          </a:xfrm>
          <a:prstGeom prst="rect">
            <a:avLst/>
          </a:prstGeom>
        </p:spPr>
      </p:pic>
      <p:pic>
        <p:nvPicPr>
          <p:cNvPr id="22" name="Imagen 21">
            <a:extLst>
              <a:ext uri="{FF2B5EF4-FFF2-40B4-BE49-F238E27FC236}">
                <a16:creationId xmlns:a16="http://schemas.microsoft.com/office/drawing/2014/main" id="{5415C01C-3A1C-4B3E-B85C-0577A8C021F7}"/>
              </a:ext>
            </a:extLst>
          </p:cNvPr>
          <p:cNvPicPr>
            <a:picLocks noChangeAspect="1"/>
          </p:cNvPicPr>
          <p:nvPr/>
        </p:nvPicPr>
        <p:blipFill rotWithShape="1">
          <a:blip r:embed="rId10">
            <a:extLst>
              <a:ext uri="{28A0092B-C50C-407E-A947-70E740481C1C}">
                <a14:useLocalDpi xmlns:a14="http://schemas.microsoft.com/office/drawing/2010/main" val="0"/>
              </a:ext>
            </a:extLst>
          </a:blip>
          <a:srcRect l="7610" t="6048" r="7655" b="35054"/>
          <a:stretch/>
        </p:blipFill>
        <p:spPr>
          <a:xfrm>
            <a:off x="4895404" y="3923219"/>
            <a:ext cx="4954514" cy="2011768"/>
          </a:xfrm>
          <a:prstGeom prst="roundRect">
            <a:avLst>
              <a:gd name="adj" fmla="val 8594"/>
            </a:avLst>
          </a:prstGeom>
          <a:solidFill>
            <a:srgbClr val="FFFFFF">
              <a:shade val="85000"/>
            </a:srgbClr>
          </a:solidFill>
          <a:ln>
            <a:noFill/>
          </a:ln>
          <a:effectLst/>
        </p:spPr>
      </p:pic>
      <p:pic>
        <p:nvPicPr>
          <p:cNvPr id="1028" name="Picture 4" descr="Coronavirus COVID-19 – Ministerio de Salud Pública">
            <a:extLst>
              <a:ext uri="{FF2B5EF4-FFF2-40B4-BE49-F238E27FC236}">
                <a16:creationId xmlns:a16="http://schemas.microsoft.com/office/drawing/2014/main" id="{6ABDA3D1-3DFE-41AD-AF16-11C7A1AFAF8A}"/>
              </a:ext>
            </a:extLst>
          </p:cNvPr>
          <p:cNvPicPr>
            <a:picLocks noChangeAspect="1" noChangeArrowheads="1"/>
          </p:cNvPicPr>
          <p:nvPr/>
        </p:nvPicPr>
        <p:blipFill>
          <a:blip r:embed="rId1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769411" y="2368690"/>
            <a:ext cx="719138" cy="71913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oronavirus COVID-19 – Ministerio de Salud Pública">
            <a:extLst>
              <a:ext uri="{FF2B5EF4-FFF2-40B4-BE49-F238E27FC236}">
                <a16:creationId xmlns:a16="http://schemas.microsoft.com/office/drawing/2014/main" id="{2EB51F72-B06A-4799-A013-F042DFB9CB3D}"/>
              </a:ext>
            </a:extLst>
          </p:cNvPr>
          <p:cNvPicPr>
            <a:picLocks noChangeAspect="1" noChangeArrowheads="1"/>
          </p:cNvPicPr>
          <p:nvPr/>
        </p:nvPicPr>
        <p:blipFill>
          <a:blip r:embed="rId1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526300" y="2757098"/>
            <a:ext cx="719138" cy="71913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Coronavirus COVID-19 – Ministerio de Salud Pública">
            <a:extLst>
              <a:ext uri="{FF2B5EF4-FFF2-40B4-BE49-F238E27FC236}">
                <a16:creationId xmlns:a16="http://schemas.microsoft.com/office/drawing/2014/main" id="{1DDF1820-C2D9-4EC6-8A7C-9C06E82E90BA}"/>
              </a:ext>
            </a:extLst>
          </p:cNvPr>
          <p:cNvPicPr>
            <a:picLocks noChangeAspect="1" noChangeArrowheads="1"/>
          </p:cNvPicPr>
          <p:nvPr/>
        </p:nvPicPr>
        <p:blipFill>
          <a:blip r:embed="rId1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417203" y="2149351"/>
            <a:ext cx="719138" cy="71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488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FC265A49-C265-4A7A-BDD8-568499281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5731" y="5949951"/>
            <a:ext cx="29256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6">
            <a:extLst>
              <a:ext uri="{FF2B5EF4-FFF2-40B4-BE49-F238E27FC236}">
                <a16:creationId xmlns:a16="http://schemas.microsoft.com/office/drawing/2014/main" id="{2ACB2169-00DF-43CE-ADB1-F5AA5451F270}"/>
              </a:ext>
            </a:extLst>
          </p:cNvPr>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1105935" y="0"/>
            <a:ext cx="1086065" cy="1002522"/>
          </a:xfrm>
          <a:prstGeom prst="rect">
            <a:avLst/>
          </a:prstGeom>
        </p:spPr>
      </p:pic>
      <p:sp>
        <p:nvSpPr>
          <p:cNvPr id="13" name="Elipse 12">
            <a:extLst>
              <a:ext uri="{FF2B5EF4-FFF2-40B4-BE49-F238E27FC236}">
                <a16:creationId xmlns:a16="http://schemas.microsoft.com/office/drawing/2014/main" id="{2ED17F4B-B009-4E69-82FE-ED06DFD5615A}"/>
              </a:ext>
            </a:extLst>
          </p:cNvPr>
          <p:cNvSpPr/>
          <p:nvPr/>
        </p:nvSpPr>
        <p:spPr>
          <a:xfrm>
            <a:off x="3273914" y="422841"/>
            <a:ext cx="794491" cy="785525"/>
          </a:xfrm>
          <a:prstGeom prst="ellipse">
            <a:avLst/>
          </a:prstGeom>
          <a:solidFill>
            <a:srgbClr val="C0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 name="Elipse 14">
            <a:extLst>
              <a:ext uri="{FF2B5EF4-FFF2-40B4-BE49-F238E27FC236}">
                <a16:creationId xmlns:a16="http://schemas.microsoft.com/office/drawing/2014/main" id="{908D8920-FBE6-4FA5-8C8D-329140CEBBCF}"/>
              </a:ext>
            </a:extLst>
          </p:cNvPr>
          <p:cNvSpPr/>
          <p:nvPr/>
        </p:nvSpPr>
        <p:spPr>
          <a:xfrm>
            <a:off x="4049864" y="1131168"/>
            <a:ext cx="766119" cy="753762"/>
          </a:xfrm>
          <a:prstGeom prst="ellipse">
            <a:avLst/>
          </a:prstGeom>
          <a:solidFill>
            <a:srgbClr val="9ADC54"/>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Elipse 15">
            <a:extLst>
              <a:ext uri="{FF2B5EF4-FFF2-40B4-BE49-F238E27FC236}">
                <a16:creationId xmlns:a16="http://schemas.microsoft.com/office/drawing/2014/main" id="{A8945575-309D-4763-9D7D-7DB54AF706E4}"/>
              </a:ext>
            </a:extLst>
          </p:cNvPr>
          <p:cNvSpPr/>
          <p:nvPr/>
        </p:nvSpPr>
        <p:spPr>
          <a:xfrm>
            <a:off x="4715598" y="1928031"/>
            <a:ext cx="766119" cy="753762"/>
          </a:xfrm>
          <a:prstGeom prst="ellipse">
            <a:avLst/>
          </a:prstGeom>
          <a:solidFill>
            <a:srgbClr val="FB35C7"/>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Elipse 16">
            <a:extLst>
              <a:ext uri="{FF2B5EF4-FFF2-40B4-BE49-F238E27FC236}">
                <a16:creationId xmlns:a16="http://schemas.microsoft.com/office/drawing/2014/main" id="{83F912A3-4658-465D-B1B4-4483B38DA1C5}"/>
              </a:ext>
            </a:extLst>
          </p:cNvPr>
          <p:cNvSpPr/>
          <p:nvPr/>
        </p:nvSpPr>
        <p:spPr>
          <a:xfrm>
            <a:off x="4956619" y="2800760"/>
            <a:ext cx="766119" cy="753762"/>
          </a:xfrm>
          <a:prstGeom prst="ellipse">
            <a:avLst/>
          </a:prstGeom>
          <a:solidFill>
            <a:schemeClr val="accent1">
              <a:lumMod val="5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Elipse 17">
            <a:extLst>
              <a:ext uri="{FF2B5EF4-FFF2-40B4-BE49-F238E27FC236}">
                <a16:creationId xmlns:a16="http://schemas.microsoft.com/office/drawing/2014/main" id="{52F13177-5E9B-4492-AA31-D5708B29017D}"/>
              </a:ext>
            </a:extLst>
          </p:cNvPr>
          <p:cNvSpPr/>
          <p:nvPr/>
        </p:nvSpPr>
        <p:spPr>
          <a:xfrm>
            <a:off x="4725520" y="3726677"/>
            <a:ext cx="766119" cy="753762"/>
          </a:xfrm>
          <a:prstGeom prst="ellipse">
            <a:avLst/>
          </a:prstGeom>
          <a:solidFill>
            <a:srgbClr val="7030A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Elipse 18">
            <a:extLst>
              <a:ext uri="{FF2B5EF4-FFF2-40B4-BE49-F238E27FC236}">
                <a16:creationId xmlns:a16="http://schemas.microsoft.com/office/drawing/2014/main" id="{EA5B9EC0-51FA-407C-B051-1695537DFF65}"/>
              </a:ext>
            </a:extLst>
          </p:cNvPr>
          <p:cNvSpPr/>
          <p:nvPr/>
        </p:nvSpPr>
        <p:spPr>
          <a:xfrm>
            <a:off x="4049864" y="4563621"/>
            <a:ext cx="766119" cy="753762"/>
          </a:xfrm>
          <a:prstGeom prst="ellipse">
            <a:avLst/>
          </a:prstGeom>
          <a:solidFill>
            <a:schemeClr val="bg1">
              <a:lumMod val="6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Diagrama de flujo: terminador 13">
            <a:extLst>
              <a:ext uri="{FF2B5EF4-FFF2-40B4-BE49-F238E27FC236}">
                <a16:creationId xmlns:a16="http://schemas.microsoft.com/office/drawing/2014/main" id="{594ECA88-4E9F-4EA7-A281-E68D31742DF0}"/>
              </a:ext>
            </a:extLst>
          </p:cNvPr>
          <p:cNvSpPr/>
          <p:nvPr/>
        </p:nvSpPr>
        <p:spPr>
          <a:xfrm>
            <a:off x="5770602" y="643522"/>
            <a:ext cx="4868563" cy="444843"/>
          </a:xfrm>
          <a:prstGeom prst="flowChartTerminator">
            <a:avLst/>
          </a:prstGeom>
          <a:solidFill>
            <a:srgbClr val="C0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Introducción</a:t>
            </a:r>
            <a:endParaRPr lang="es-MX" dirty="0"/>
          </a:p>
        </p:txBody>
      </p:sp>
      <p:sp>
        <p:nvSpPr>
          <p:cNvPr id="21" name="Diagrama de flujo: terminador 20">
            <a:extLst>
              <a:ext uri="{FF2B5EF4-FFF2-40B4-BE49-F238E27FC236}">
                <a16:creationId xmlns:a16="http://schemas.microsoft.com/office/drawing/2014/main" id="{EFAB3413-2D59-476B-AE43-2FF4D3193E80}"/>
              </a:ext>
            </a:extLst>
          </p:cNvPr>
          <p:cNvSpPr/>
          <p:nvPr/>
        </p:nvSpPr>
        <p:spPr>
          <a:xfrm>
            <a:off x="5770603" y="1440087"/>
            <a:ext cx="4868563" cy="444843"/>
          </a:xfrm>
          <a:prstGeom prst="flowChartTerminator">
            <a:avLst/>
          </a:prstGeom>
          <a:solidFill>
            <a:srgbClr val="9ADC54"/>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Antecedentes</a:t>
            </a:r>
            <a:endParaRPr lang="es-MX" dirty="0"/>
          </a:p>
        </p:txBody>
      </p:sp>
      <p:sp>
        <p:nvSpPr>
          <p:cNvPr id="22" name="Diagrama de flujo: terminador 21">
            <a:extLst>
              <a:ext uri="{FF2B5EF4-FFF2-40B4-BE49-F238E27FC236}">
                <a16:creationId xmlns:a16="http://schemas.microsoft.com/office/drawing/2014/main" id="{EDE38828-0B10-4608-BC13-4D508478D017}"/>
              </a:ext>
            </a:extLst>
          </p:cNvPr>
          <p:cNvSpPr/>
          <p:nvPr/>
        </p:nvSpPr>
        <p:spPr>
          <a:xfrm>
            <a:off x="5797321" y="2239392"/>
            <a:ext cx="4868563" cy="444843"/>
          </a:xfrm>
          <a:prstGeom prst="flowChartTerminator">
            <a:avLst/>
          </a:prstGeom>
          <a:solidFill>
            <a:srgbClr val="FB35C7"/>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Planteamiento del problema</a:t>
            </a:r>
            <a:endParaRPr lang="es-MX" dirty="0"/>
          </a:p>
        </p:txBody>
      </p:sp>
      <p:sp>
        <p:nvSpPr>
          <p:cNvPr id="23" name="Diagrama de flujo: terminador 22">
            <a:extLst>
              <a:ext uri="{FF2B5EF4-FFF2-40B4-BE49-F238E27FC236}">
                <a16:creationId xmlns:a16="http://schemas.microsoft.com/office/drawing/2014/main" id="{95C54990-3525-4BF1-8EE3-F9B4DE961E1E}"/>
              </a:ext>
            </a:extLst>
          </p:cNvPr>
          <p:cNvSpPr/>
          <p:nvPr/>
        </p:nvSpPr>
        <p:spPr>
          <a:xfrm>
            <a:off x="5797320" y="3035957"/>
            <a:ext cx="4868563" cy="444843"/>
          </a:xfrm>
          <a:prstGeom prst="flowChartTerminator">
            <a:avLst/>
          </a:prstGeom>
          <a:solidFill>
            <a:srgbClr val="3C8C93"/>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latin typeface="Eras Bold ITC" panose="020B0907030504020204" pitchFamily="34" charset="0"/>
                <a:hlinkClick r:id="rId4" action="ppaction://hlinksldjump">
                  <a:extLst>
                    <a:ext uri="{A12FA001-AC4F-418D-AE19-62706E023703}">
                      <ahyp:hlinkClr xmlns:ahyp="http://schemas.microsoft.com/office/drawing/2018/hyperlinkcolor" val="tx"/>
                    </a:ext>
                  </a:extLst>
                </a:hlinkClick>
              </a:rPr>
              <a:t>OBJETIVOS</a:t>
            </a:r>
            <a:endParaRPr lang="es-MX" dirty="0">
              <a:solidFill>
                <a:schemeClr val="tx1"/>
              </a:solidFill>
              <a:latin typeface="Eras Bold ITC" panose="020B0907030504020204" pitchFamily="34" charset="0"/>
            </a:endParaRPr>
          </a:p>
        </p:txBody>
      </p:sp>
      <p:sp>
        <p:nvSpPr>
          <p:cNvPr id="24" name="Diagrama de flujo: terminador 23">
            <a:extLst>
              <a:ext uri="{FF2B5EF4-FFF2-40B4-BE49-F238E27FC236}">
                <a16:creationId xmlns:a16="http://schemas.microsoft.com/office/drawing/2014/main" id="{DE0C7827-4079-4194-A0B0-4AB4C5ACFCF2}"/>
              </a:ext>
            </a:extLst>
          </p:cNvPr>
          <p:cNvSpPr/>
          <p:nvPr/>
        </p:nvSpPr>
        <p:spPr>
          <a:xfrm>
            <a:off x="5797320" y="3832522"/>
            <a:ext cx="4868563" cy="444843"/>
          </a:xfrm>
          <a:prstGeom prst="flowChartTerminator">
            <a:avLst/>
          </a:prstGeom>
          <a:solidFill>
            <a:srgbClr val="7030A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Materiales y métodos</a:t>
            </a:r>
            <a:endParaRPr lang="es-MX" dirty="0"/>
          </a:p>
        </p:txBody>
      </p:sp>
      <p:sp>
        <p:nvSpPr>
          <p:cNvPr id="25" name="Diagrama de flujo: terminador 24">
            <a:extLst>
              <a:ext uri="{FF2B5EF4-FFF2-40B4-BE49-F238E27FC236}">
                <a16:creationId xmlns:a16="http://schemas.microsoft.com/office/drawing/2014/main" id="{80697777-E469-43E2-A6A4-BDEEF4F09E20}"/>
              </a:ext>
            </a:extLst>
          </p:cNvPr>
          <p:cNvSpPr/>
          <p:nvPr/>
        </p:nvSpPr>
        <p:spPr>
          <a:xfrm>
            <a:off x="5797320" y="4615422"/>
            <a:ext cx="4868563" cy="444843"/>
          </a:xfrm>
          <a:prstGeom prst="flowChartTerminator">
            <a:avLst/>
          </a:prstGeom>
          <a:solidFill>
            <a:schemeClr val="bg1">
              <a:lumMod val="6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Discusión y Resultados</a:t>
            </a:r>
            <a:endParaRPr lang="es-MX" dirty="0"/>
          </a:p>
        </p:txBody>
      </p:sp>
      <p:pic>
        <p:nvPicPr>
          <p:cNvPr id="34" name="Gráfico 33" descr="Presentación con lista de comprobación RTL">
            <a:extLst>
              <a:ext uri="{FF2B5EF4-FFF2-40B4-BE49-F238E27FC236}">
                <a16:creationId xmlns:a16="http://schemas.microsoft.com/office/drawing/2014/main" id="{73C2DB27-5DDB-4830-A8D7-2903260A51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56618" y="2863491"/>
            <a:ext cx="766119" cy="766119"/>
          </a:xfrm>
          <a:prstGeom prst="rect">
            <a:avLst/>
          </a:prstGeom>
        </p:spPr>
      </p:pic>
      <p:pic>
        <p:nvPicPr>
          <p:cNvPr id="36" name="Gráfico 35" descr="Cabeza con engranajes">
            <a:extLst>
              <a:ext uri="{FF2B5EF4-FFF2-40B4-BE49-F238E27FC236}">
                <a16:creationId xmlns:a16="http://schemas.microsoft.com/office/drawing/2014/main" id="{4AED7DFD-4A56-45E1-99C7-6B2F32CD437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25521" y="1919784"/>
            <a:ext cx="766119" cy="766119"/>
          </a:xfrm>
          <a:prstGeom prst="rect">
            <a:avLst/>
          </a:prstGeom>
        </p:spPr>
      </p:pic>
      <p:pic>
        <p:nvPicPr>
          <p:cNvPr id="39" name="Gráfico 38" descr="Periódico">
            <a:extLst>
              <a:ext uri="{FF2B5EF4-FFF2-40B4-BE49-F238E27FC236}">
                <a16:creationId xmlns:a16="http://schemas.microsoft.com/office/drawing/2014/main" id="{D430A816-D500-4B69-9390-7B01AAE0DB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78312" y="1096314"/>
            <a:ext cx="766119" cy="766119"/>
          </a:xfrm>
          <a:prstGeom prst="rect">
            <a:avLst/>
          </a:prstGeom>
        </p:spPr>
      </p:pic>
      <p:pic>
        <p:nvPicPr>
          <p:cNvPr id="41" name="Gráfico 40" descr="Probetas">
            <a:extLst>
              <a:ext uri="{FF2B5EF4-FFF2-40B4-BE49-F238E27FC236}">
                <a16:creationId xmlns:a16="http://schemas.microsoft.com/office/drawing/2014/main" id="{21556517-B525-4842-B549-89D40A57EF8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815983" y="3852162"/>
            <a:ext cx="585974" cy="585974"/>
          </a:xfrm>
          <a:prstGeom prst="rect">
            <a:avLst/>
          </a:prstGeom>
        </p:spPr>
      </p:pic>
      <p:pic>
        <p:nvPicPr>
          <p:cNvPr id="43" name="Gráfico 42" descr="Aula">
            <a:extLst>
              <a:ext uri="{FF2B5EF4-FFF2-40B4-BE49-F238E27FC236}">
                <a16:creationId xmlns:a16="http://schemas.microsoft.com/office/drawing/2014/main" id="{F8CF8C10-6A22-4E63-B8C3-0BA37757AE2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053957" y="4614592"/>
            <a:ext cx="679621" cy="679621"/>
          </a:xfrm>
          <a:prstGeom prst="rect">
            <a:avLst/>
          </a:prstGeom>
        </p:spPr>
      </p:pic>
      <p:pic>
        <p:nvPicPr>
          <p:cNvPr id="45" name="Gráfico 44" descr="Presentación con gráfico de barras">
            <a:extLst>
              <a:ext uri="{FF2B5EF4-FFF2-40B4-BE49-F238E27FC236}">
                <a16:creationId xmlns:a16="http://schemas.microsoft.com/office/drawing/2014/main" id="{48519302-B89B-4B6B-870A-D842680D053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328683" y="505788"/>
            <a:ext cx="691976" cy="691976"/>
          </a:xfrm>
          <a:prstGeom prst="rect">
            <a:avLst/>
          </a:prstGeom>
        </p:spPr>
      </p:pic>
      <p:sp>
        <p:nvSpPr>
          <p:cNvPr id="26" name="Diagrama de flujo: terminador 25">
            <a:extLst>
              <a:ext uri="{FF2B5EF4-FFF2-40B4-BE49-F238E27FC236}">
                <a16:creationId xmlns:a16="http://schemas.microsoft.com/office/drawing/2014/main" id="{38B08D97-2EF8-4C22-814F-EFB3F3E83A1C}"/>
              </a:ext>
            </a:extLst>
          </p:cNvPr>
          <p:cNvSpPr/>
          <p:nvPr/>
        </p:nvSpPr>
        <p:spPr>
          <a:xfrm>
            <a:off x="5812971" y="5417913"/>
            <a:ext cx="4868563" cy="444843"/>
          </a:xfrm>
          <a:prstGeom prst="flowChartTerminator">
            <a:avLst/>
          </a:prstGeom>
          <a:solidFill>
            <a:srgbClr val="00B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Conclusiones</a:t>
            </a:r>
            <a:endParaRPr lang="es-MX" dirty="0"/>
          </a:p>
        </p:txBody>
      </p:sp>
      <p:sp>
        <p:nvSpPr>
          <p:cNvPr id="27" name="Elipse 26">
            <a:extLst>
              <a:ext uri="{FF2B5EF4-FFF2-40B4-BE49-F238E27FC236}">
                <a16:creationId xmlns:a16="http://schemas.microsoft.com/office/drawing/2014/main" id="{7AEBE87A-38AC-41E3-A408-C84167871D8A}"/>
              </a:ext>
            </a:extLst>
          </p:cNvPr>
          <p:cNvSpPr/>
          <p:nvPr/>
        </p:nvSpPr>
        <p:spPr>
          <a:xfrm>
            <a:off x="3273914" y="5294213"/>
            <a:ext cx="766119" cy="753762"/>
          </a:xfrm>
          <a:prstGeom prst="ellipse">
            <a:avLst/>
          </a:prstGeom>
          <a:solidFill>
            <a:srgbClr val="00B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3" name="Gráfico 2" descr="Filtro">
            <a:extLst>
              <a:ext uri="{FF2B5EF4-FFF2-40B4-BE49-F238E27FC236}">
                <a16:creationId xmlns:a16="http://schemas.microsoft.com/office/drawing/2014/main" id="{29D4032F-B492-486D-83E5-54E51101E4B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353116" y="5374248"/>
            <a:ext cx="673727" cy="673727"/>
          </a:xfrm>
          <a:prstGeom prst="rect">
            <a:avLst/>
          </a:prstGeom>
        </p:spPr>
      </p:pic>
      <p:pic>
        <p:nvPicPr>
          <p:cNvPr id="28" name="Imagen 27">
            <a:extLst>
              <a:ext uri="{FF2B5EF4-FFF2-40B4-BE49-F238E27FC236}">
                <a16:creationId xmlns:a16="http://schemas.microsoft.com/office/drawing/2014/main" id="{FA450CA5-DD9A-4C55-8A7D-60B8742CC11D}"/>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06048" y="1079006"/>
            <a:ext cx="4273260" cy="4344388"/>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4670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C971F3A-6F94-4E79-8CB1-73B866C9B1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5731" y="5949951"/>
            <a:ext cx="29256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a:extLst>
              <a:ext uri="{FF2B5EF4-FFF2-40B4-BE49-F238E27FC236}">
                <a16:creationId xmlns:a16="http://schemas.microsoft.com/office/drawing/2014/main" id="{FC86742B-48B6-4069-B70E-74CC9D6E1519}"/>
              </a:ext>
            </a:extLst>
          </p:cNvPr>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1105935" y="0"/>
            <a:ext cx="1086065" cy="1002522"/>
          </a:xfrm>
          <a:prstGeom prst="rect">
            <a:avLst/>
          </a:prstGeom>
        </p:spPr>
      </p:pic>
      <p:sp>
        <p:nvSpPr>
          <p:cNvPr id="4" name="CuadroTexto 3">
            <a:extLst>
              <a:ext uri="{FF2B5EF4-FFF2-40B4-BE49-F238E27FC236}">
                <a16:creationId xmlns:a16="http://schemas.microsoft.com/office/drawing/2014/main" id="{ED586C76-B5AC-46EA-BE48-83DDF7EDD402}"/>
              </a:ext>
            </a:extLst>
          </p:cNvPr>
          <p:cNvSpPr txBox="1"/>
          <p:nvPr/>
        </p:nvSpPr>
        <p:spPr>
          <a:xfrm>
            <a:off x="321519" y="72429"/>
            <a:ext cx="8058206" cy="584775"/>
          </a:xfrm>
          <a:prstGeom prst="rect">
            <a:avLst/>
          </a:prstGeom>
          <a:noFill/>
        </p:spPr>
        <p:txBody>
          <a:bodyPr wrap="square">
            <a:spAutoFit/>
          </a:bodyPr>
          <a:lstStyle/>
          <a:p>
            <a:r>
              <a:rPr lang="es-MX" sz="3200" b="1" i="1" kern="0" dirty="0">
                <a:solidFill>
                  <a:srgbClr val="000000"/>
                </a:solidFill>
                <a:effectLst>
                  <a:outerShdw blurRad="38100" dist="38100" dir="2700000" algn="tl">
                    <a:srgbClr val="C0C0C0"/>
                  </a:outerShdw>
                </a:effectLst>
                <a:latin typeface="Arial"/>
                <a:ea typeface="+mj-ea"/>
                <a:cs typeface="+mj-cs"/>
              </a:rPr>
              <a:t>4</a:t>
            </a:r>
            <a:r>
              <a:rPr kumimoji="0" lang="es-MX" sz="3200" b="1" i="1" u="none" strike="noStrike" kern="0" cap="none" spc="0" normalizeH="0" baseline="0" noProof="0" dirty="0">
                <a:ln>
                  <a:noFill/>
                </a:ln>
                <a:solidFill>
                  <a:srgbClr val="000000"/>
                </a:solidFill>
                <a:effectLst>
                  <a:outerShdw blurRad="38100" dist="38100" dir="2700000" algn="tl">
                    <a:srgbClr val="C0C0C0"/>
                  </a:outerShdw>
                </a:effectLst>
                <a:uLnTx/>
                <a:uFillTx/>
                <a:latin typeface="Arial"/>
                <a:ea typeface="+mj-ea"/>
                <a:cs typeface="+mj-cs"/>
              </a:rPr>
              <a:t>. OBJETIVOS</a:t>
            </a:r>
            <a:endParaRPr lang="es-MX" dirty="0"/>
          </a:p>
        </p:txBody>
      </p:sp>
      <p:sp>
        <p:nvSpPr>
          <p:cNvPr id="27" name="Rectángulo: esquinas redondeadas 26">
            <a:extLst>
              <a:ext uri="{FF2B5EF4-FFF2-40B4-BE49-F238E27FC236}">
                <a16:creationId xmlns:a16="http://schemas.microsoft.com/office/drawing/2014/main" id="{F8D9BACE-1A9F-40D7-8D86-F1E0F3A55EDC}"/>
              </a:ext>
            </a:extLst>
          </p:cNvPr>
          <p:cNvSpPr/>
          <p:nvPr/>
        </p:nvSpPr>
        <p:spPr>
          <a:xfrm>
            <a:off x="343652" y="892988"/>
            <a:ext cx="5080963" cy="111048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50000"/>
              </a:lnSpc>
              <a:spcAft>
                <a:spcPts val="800"/>
              </a:spcAft>
              <a:buFont typeface="Symbol" panose="05050102010706020507" pitchFamily="18" charset="2"/>
              <a:buChar char=""/>
            </a:pPr>
            <a:r>
              <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Definir los puntos de toma de las muestras de agua residual a lo largo de los cauces.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Rectángulo: esquinas redondeadas 27">
            <a:extLst>
              <a:ext uri="{FF2B5EF4-FFF2-40B4-BE49-F238E27FC236}">
                <a16:creationId xmlns:a16="http://schemas.microsoft.com/office/drawing/2014/main" id="{A1291CA2-FB85-4055-85D7-52D8667943B3}"/>
              </a:ext>
            </a:extLst>
          </p:cNvPr>
          <p:cNvSpPr/>
          <p:nvPr/>
        </p:nvSpPr>
        <p:spPr>
          <a:xfrm>
            <a:off x="807310" y="2318517"/>
            <a:ext cx="5679987" cy="1110483"/>
          </a:xfrm>
          <a:prstGeom prst="roundRect">
            <a:avLst/>
          </a:prstGeom>
          <a:solidFill>
            <a:srgbClr val="A9F9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50000"/>
              </a:lnSpc>
              <a:spcAft>
                <a:spcPts val="800"/>
              </a:spcAft>
              <a:buFont typeface="Symbol" panose="05050102010706020507" pitchFamily="18" charset="2"/>
              <a:buChar char=""/>
            </a:pPr>
            <a:r>
              <a:rPr lang="es-EC" sz="1600" dirty="0">
                <a:solidFill>
                  <a:srgbClr val="000000"/>
                </a:solidFill>
                <a:effectLst/>
                <a:latin typeface="Arial" panose="020B0604020202020204" pitchFamily="34" charset="0"/>
                <a:ea typeface="Times New Roman" panose="02020603050405020304" pitchFamily="18" charset="0"/>
              </a:rPr>
              <a:t>Recolectar datos del número de contagiados por SARS-CoV-2 de las parroquias pertenecientes al sistema de alcantarillado de las zonas de estudio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3" name="Imagen 32">
            <a:extLst>
              <a:ext uri="{FF2B5EF4-FFF2-40B4-BE49-F238E27FC236}">
                <a16:creationId xmlns:a16="http://schemas.microsoft.com/office/drawing/2014/main" id="{C454826B-AB78-48CA-8CF6-64E2507E364C}"/>
              </a:ext>
            </a:extLst>
          </p:cNvPr>
          <p:cNvPicPr>
            <a:picLocks noChangeAspect="1"/>
          </p:cNvPicPr>
          <p:nvPr/>
        </p:nvPicPr>
        <p:blipFill rotWithShape="1">
          <a:blip r:embed="rId4">
            <a:extLst>
              <a:ext uri="{28A0092B-C50C-407E-A947-70E740481C1C}">
                <a14:useLocalDpi xmlns:a14="http://schemas.microsoft.com/office/drawing/2010/main" val="0"/>
              </a:ext>
            </a:extLst>
          </a:blip>
          <a:srcRect r="34144"/>
          <a:stretch/>
        </p:blipFill>
        <p:spPr>
          <a:xfrm>
            <a:off x="6974146" y="717656"/>
            <a:ext cx="3912158" cy="3336927"/>
          </a:xfrm>
          <a:prstGeom prst="ellipse">
            <a:avLst/>
          </a:prstGeom>
          <a:ln>
            <a:noFill/>
          </a:ln>
          <a:effectLst>
            <a:softEdge rad="112500"/>
          </a:effectLst>
        </p:spPr>
      </p:pic>
      <p:sp>
        <p:nvSpPr>
          <p:cNvPr id="36" name="Rectángulo 35">
            <a:extLst>
              <a:ext uri="{FF2B5EF4-FFF2-40B4-BE49-F238E27FC236}">
                <a16:creationId xmlns:a16="http://schemas.microsoft.com/office/drawing/2014/main" id="{40909C3D-F0AC-4DFB-86AD-C8D5B06FD4EF}"/>
              </a:ext>
            </a:extLst>
          </p:cNvPr>
          <p:cNvSpPr/>
          <p:nvPr/>
        </p:nvSpPr>
        <p:spPr>
          <a:xfrm>
            <a:off x="6974146" y="717656"/>
            <a:ext cx="4131789" cy="33973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35" name="Imagen 34">
            <a:extLst>
              <a:ext uri="{FF2B5EF4-FFF2-40B4-BE49-F238E27FC236}">
                <a16:creationId xmlns:a16="http://schemas.microsoft.com/office/drawing/2014/main" id="{71AC4247-A0F9-4C0A-BE94-5C218BF26838}"/>
              </a:ext>
            </a:extLst>
          </p:cNvPr>
          <p:cNvPicPr>
            <a:picLocks noChangeAspect="1"/>
          </p:cNvPicPr>
          <p:nvPr/>
        </p:nvPicPr>
        <p:blipFill>
          <a:blip r:embed="rId5"/>
          <a:stretch>
            <a:fillRect/>
          </a:stretch>
        </p:blipFill>
        <p:spPr>
          <a:xfrm>
            <a:off x="6917436" y="1002522"/>
            <a:ext cx="4592141" cy="4852956"/>
          </a:xfrm>
          <a:prstGeom prst="rect">
            <a:avLst/>
          </a:prstGeom>
        </p:spPr>
      </p:pic>
      <p:sp>
        <p:nvSpPr>
          <p:cNvPr id="37" name="Rectángulo 36">
            <a:extLst>
              <a:ext uri="{FF2B5EF4-FFF2-40B4-BE49-F238E27FC236}">
                <a16:creationId xmlns:a16="http://schemas.microsoft.com/office/drawing/2014/main" id="{972580C4-4127-4645-933D-67CC59B3BE35}"/>
              </a:ext>
            </a:extLst>
          </p:cNvPr>
          <p:cNvSpPr/>
          <p:nvPr/>
        </p:nvSpPr>
        <p:spPr>
          <a:xfrm>
            <a:off x="6767386" y="1205098"/>
            <a:ext cx="4930911" cy="474485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20" name="Imagen 19">
            <a:extLst>
              <a:ext uri="{FF2B5EF4-FFF2-40B4-BE49-F238E27FC236}">
                <a16:creationId xmlns:a16="http://schemas.microsoft.com/office/drawing/2014/main" id="{EE4FA0A9-B435-422C-8FC0-983F64437A21}"/>
              </a:ext>
            </a:extLst>
          </p:cNvPr>
          <p:cNvPicPr>
            <a:picLocks noChangeAspect="1"/>
          </p:cNvPicPr>
          <p:nvPr/>
        </p:nvPicPr>
        <p:blipFill rotWithShape="1">
          <a:blip r:embed="rId6"/>
          <a:srcRect r="69186" b="21042"/>
          <a:stretch/>
        </p:blipFill>
        <p:spPr>
          <a:xfrm>
            <a:off x="7789690" y="5629857"/>
            <a:ext cx="2500699" cy="225621"/>
          </a:xfrm>
          <a:prstGeom prst="rect">
            <a:avLst/>
          </a:prstGeom>
        </p:spPr>
      </p:pic>
      <p:sp>
        <p:nvSpPr>
          <p:cNvPr id="29" name="Rectángulo: esquinas redondeadas 28">
            <a:extLst>
              <a:ext uri="{FF2B5EF4-FFF2-40B4-BE49-F238E27FC236}">
                <a16:creationId xmlns:a16="http://schemas.microsoft.com/office/drawing/2014/main" id="{36564866-65D4-4018-B82D-2A2844517469}"/>
              </a:ext>
            </a:extLst>
          </p:cNvPr>
          <p:cNvSpPr/>
          <p:nvPr/>
        </p:nvSpPr>
        <p:spPr>
          <a:xfrm>
            <a:off x="1182132" y="3867230"/>
            <a:ext cx="6775619" cy="111048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50000"/>
              </a:lnSpc>
              <a:spcAft>
                <a:spcPts val="800"/>
              </a:spcAft>
              <a:buFont typeface="Symbol" panose="05050102010706020507" pitchFamily="18" charset="2"/>
              <a:buChar char=""/>
            </a:pPr>
            <a:r>
              <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Evaluar si existe correlación entre la presencia de SARS-CoV-2 en aguas residuales y el número de casos en la ciudad de Quito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Rectángulo 37">
            <a:extLst>
              <a:ext uri="{FF2B5EF4-FFF2-40B4-BE49-F238E27FC236}">
                <a16:creationId xmlns:a16="http://schemas.microsoft.com/office/drawing/2014/main" id="{04B5A46A-9E80-4B5F-85B6-592D835EB7A8}"/>
              </a:ext>
            </a:extLst>
          </p:cNvPr>
          <p:cNvSpPr/>
          <p:nvPr/>
        </p:nvSpPr>
        <p:spPr>
          <a:xfrm>
            <a:off x="6919786" y="5415943"/>
            <a:ext cx="4930911" cy="53400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2" name="Imagen 41">
            <a:extLst>
              <a:ext uri="{FF2B5EF4-FFF2-40B4-BE49-F238E27FC236}">
                <a16:creationId xmlns:a16="http://schemas.microsoft.com/office/drawing/2014/main" id="{802D8367-87A3-4139-8C4D-72D91DC78F8F}"/>
              </a:ext>
            </a:extLst>
          </p:cNvPr>
          <p:cNvPicPr>
            <a:picLocks noChangeAspect="1"/>
          </p:cNvPicPr>
          <p:nvPr/>
        </p:nvPicPr>
        <p:blipFill>
          <a:blip r:embed="rId7"/>
          <a:stretch>
            <a:fillRect/>
          </a:stretch>
        </p:blipFill>
        <p:spPr>
          <a:xfrm>
            <a:off x="7980117" y="1200692"/>
            <a:ext cx="3980395" cy="4476678"/>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31101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randombar(horizontal)">
                                      <p:cBhvr>
                                        <p:cTn id="21" dur="500"/>
                                        <p:tgtEl>
                                          <p:spTgt spid="35"/>
                                        </p:tgtEl>
                                      </p:cBhvr>
                                    </p:animEffect>
                                  </p:childTnLst>
                                </p:cTn>
                              </p:par>
                              <p:par>
                                <p:cTn id="22" presetID="14" presetClass="entr" presetSubtype="1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randombar(horizont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500" fill="hold"/>
                                        <p:tgtEl>
                                          <p:spTgt spid="42"/>
                                        </p:tgtEl>
                                        <p:attrNameLst>
                                          <p:attrName>ppt_x</p:attrName>
                                        </p:attrNameLst>
                                      </p:cBhvr>
                                      <p:tavLst>
                                        <p:tav tm="0">
                                          <p:val>
                                            <p:strVal val="#ppt_x"/>
                                          </p:val>
                                        </p:tav>
                                        <p:tav tm="100000">
                                          <p:val>
                                            <p:strVal val="#ppt_x"/>
                                          </p:val>
                                        </p:tav>
                                      </p:tavLst>
                                    </p:anim>
                                    <p:anim calcmode="lin" valueType="num">
                                      <p:cBhvr additive="base">
                                        <p:cTn id="3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6" grpId="0" animBg="1"/>
      <p:bldP spid="37" grpId="0" animBg="1"/>
      <p:bldP spid="29" grpId="0" animBg="1"/>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FC265A49-C265-4A7A-BDD8-568499281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5731" y="5949951"/>
            <a:ext cx="29256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6">
            <a:extLst>
              <a:ext uri="{FF2B5EF4-FFF2-40B4-BE49-F238E27FC236}">
                <a16:creationId xmlns:a16="http://schemas.microsoft.com/office/drawing/2014/main" id="{2ACB2169-00DF-43CE-ADB1-F5AA5451F270}"/>
              </a:ext>
            </a:extLst>
          </p:cNvPr>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1105935" y="0"/>
            <a:ext cx="1086065" cy="1002522"/>
          </a:xfrm>
          <a:prstGeom prst="rect">
            <a:avLst/>
          </a:prstGeom>
        </p:spPr>
      </p:pic>
      <p:sp>
        <p:nvSpPr>
          <p:cNvPr id="13" name="Elipse 12">
            <a:extLst>
              <a:ext uri="{FF2B5EF4-FFF2-40B4-BE49-F238E27FC236}">
                <a16:creationId xmlns:a16="http://schemas.microsoft.com/office/drawing/2014/main" id="{2ED17F4B-B009-4E69-82FE-ED06DFD5615A}"/>
              </a:ext>
            </a:extLst>
          </p:cNvPr>
          <p:cNvSpPr/>
          <p:nvPr/>
        </p:nvSpPr>
        <p:spPr>
          <a:xfrm>
            <a:off x="3273914" y="422841"/>
            <a:ext cx="794491" cy="785525"/>
          </a:xfrm>
          <a:prstGeom prst="ellipse">
            <a:avLst/>
          </a:prstGeom>
          <a:solidFill>
            <a:srgbClr val="C0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 name="Elipse 14">
            <a:extLst>
              <a:ext uri="{FF2B5EF4-FFF2-40B4-BE49-F238E27FC236}">
                <a16:creationId xmlns:a16="http://schemas.microsoft.com/office/drawing/2014/main" id="{908D8920-FBE6-4FA5-8C8D-329140CEBBCF}"/>
              </a:ext>
            </a:extLst>
          </p:cNvPr>
          <p:cNvSpPr/>
          <p:nvPr/>
        </p:nvSpPr>
        <p:spPr>
          <a:xfrm>
            <a:off x="4049864" y="1131168"/>
            <a:ext cx="766119" cy="753762"/>
          </a:xfrm>
          <a:prstGeom prst="ellipse">
            <a:avLst/>
          </a:prstGeom>
          <a:solidFill>
            <a:srgbClr val="9ADC54"/>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Elipse 15">
            <a:extLst>
              <a:ext uri="{FF2B5EF4-FFF2-40B4-BE49-F238E27FC236}">
                <a16:creationId xmlns:a16="http://schemas.microsoft.com/office/drawing/2014/main" id="{A8945575-309D-4763-9D7D-7DB54AF706E4}"/>
              </a:ext>
            </a:extLst>
          </p:cNvPr>
          <p:cNvSpPr/>
          <p:nvPr/>
        </p:nvSpPr>
        <p:spPr>
          <a:xfrm>
            <a:off x="4715598" y="1928031"/>
            <a:ext cx="766119" cy="753762"/>
          </a:xfrm>
          <a:prstGeom prst="ellipse">
            <a:avLst/>
          </a:prstGeom>
          <a:solidFill>
            <a:srgbClr val="FB35C7"/>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Elipse 16">
            <a:extLst>
              <a:ext uri="{FF2B5EF4-FFF2-40B4-BE49-F238E27FC236}">
                <a16:creationId xmlns:a16="http://schemas.microsoft.com/office/drawing/2014/main" id="{83F912A3-4658-465D-B1B4-4483B38DA1C5}"/>
              </a:ext>
            </a:extLst>
          </p:cNvPr>
          <p:cNvSpPr/>
          <p:nvPr/>
        </p:nvSpPr>
        <p:spPr>
          <a:xfrm>
            <a:off x="4956619" y="2800760"/>
            <a:ext cx="766119" cy="753762"/>
          </a:xfrm>
          <a:prstGeom prst="ellipse">
            <a:avLst/>
          </a:prstGeom>
          <a:solidFill>
            <a:schemeClr val="accent1">
              <a:lumMod val="5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Elipse 17">
            <a:extLst>
              <a:ext uri="{FF2B5EF4-FFF2-40B4-BE49-F238E27FC236}">
                <a16:creationId xmlns:a16="http://schemas.microsoft.com/office/drawing/2014/main" id="{52F13177-5E9B-4492-AA31-D5708B29017D}"/>
              </a:ext>
            </a:extLst>
          </p:cNvPr>
          <p:cNvSpPr/>
          <p:nvPr/>
        </p:nvSpPr>
        <p:spPr>
          <a:xfrm>
            <a:off x="4725520" y="3726677"/>
            <a:ext cx="766119" cy="753762"/>
          </a:xfrm>
          <a:prstGeom prst="ellipse">
            <a:avLst/>
          </a:prstGeom>
          <a:solidFill>
            <a:srgbClr val="7030A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Elipse 18">
            <a:extLst>
              <a:ext uri="{FF2B5EF4-FFF2-40B4-BE49-F238E27FC236}">
                <a16:creationId xmlns:a16="http://schemas.microsoft.com/office/drawing/2014/main" id="{EA5B9EC0-51FA-407C-B051-1695537DFF65}"/>
              </a:ext>
            </a:extLst>
          </p:cNvPr>
          <p:cNvSpPr/>
          <p:nvPr/>
        </p:nvSpPr>
        <p:spPr>
          <a:xfrm>
            <a:off x="4049864" y="4563621"/>
            <a:ext cx="766119" cy="753762"/>
          </a:xfrm>
          <a:prstGeom prst="ellipse">
            <a:avLst/>
          </a:prstGeom>
          <a:solidFill>
            <a:schemeClr val="bg1">
              <a:lumMod val="6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Diagrama de flujo: terminador 13">
            <a:extLst>
              <a:ext uri="{FF2B5EF4-FFF2-40B4-BE49-F238E27FC236}">
                <a16:creationId xmlns:a16="http://schemas.microsoft.com/office/drawing/2014/main" id="{594ECA88-4E9F-4EA7-A281-E68D31742DF0}"/>
              </a:ext>
            </a:extLst>
          </p:cNvPr>
          <p:cNvSpPr/>
          <p:nvPr/>
        </p:nvSpPr>
        <p:spPr>
          <a:xfrm>
            <a:off x="5770602" y="643522"/>
            <a:ext cx="4868563" cy="444843"/>
          </a:xfrm>
          <a:prstGeom prst="flowChartTerminator">
            <a:avLst/>
          </a:prstGeom>
          <a:solidFill>
            <a:srgbClr val="C0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Introducción</a:t>
            </a:r>
            <a:endParaRPr lang="es-MX" dirty="0"/>
          </a:p>
        </p:txBody>
      </p:sp>
      <p:sp>
        <p:nvSpPr>
          <p:cNvPr id="21" name="Diagrama de flujo: terminador 20">
            <a:extLst>
              <a:ext uri="{FF2B5EF4-FFF2-40B4-BE49-F238E27FC236}">
                <a16:creationId xmlns:a16="http://schemas.microsoft.com/office/drawing/2014/main" id="{EFAB3413-2D59-476B-AE43-2FF4D3193E80}"/>
              </a:ext>
            </a:extLst>
          </p:cNvPr>
          <p:cNvSpPr/>
          <p:nvPr/>
        </p:nvSpPr>
        <p:spPr>
          <a:xfrm>
            <a:off x="5770603" y="1440087"/>
            <a:ext cx="4868563" cy="444843"/>
          </a:xfrm>
          <a:prstGeom prst="flowChartTerminator">
            <a:avLst/>
          </a:prstGeom>
          <a:solidFill>
            <a:srgbClr val="9ADC54"/>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Antecedentes</a:t>
            </a:r>
            <a:endParaRPr lang="es-MX" dirty="0"/>
          </a:p>
        </p:txBody>
      </p:sp>
      <p:sp>
        <p:nvSpPr>
          <p:cNvPr id="22" name="Diagrama de flujo: terminador 21">
            <a:extLst>
              <a:ext uri="{FF2B5EF4-FFF2-40B4-BE49-F238E27FC236}">
                <a16:creationId xmlns:a16="http://schemas.microsoft.com/office/drawing/2014/main" id="{EDE38828-0B10-4608-BC13-4D508478D017}"/>
              </a:ext>
            </a:extLst>
          </p:cNvPr>
          <p:cNvSpPr/>
          <p:nvPr/>
        </p:nvSpPr>
        <p:spPr>
          <a:xfrm>
            <a:off x="5797321" y="2239392"/>
            <a:ext cx="4868563" cy="444843"/>
          </a:xfrm>
          <a:prstGeom prst="flowChartTerminator">
            <a:avLst/>
          </a:prstGeom>
          <a:solidFill>
            <a:srgbClr val="FB35C7"/>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Planteamiento del problema</a:t>
            </a:r>
            <a:endParaRPr lang="es-MX" dirty="0"/>
          </a:p>
        </p:txBody>
      </p:sp>
      <p:sp>
        <p:nvSpPr>
          <p:cNvPr id="23" name="Diagrama de flujo: terminador 22">
            <a:extLst>
              <a:ext uri="{FF2B5EF4-FFF2-40B4-BE49-F238E27FC236}">
                <a16:creationId xmlns:a16="http://schemas.microsoft.com/office/drawing/2014/main" id="{95C54990-3525-4BF1-8EE3-F9B4DE961E1E}"/>
              </a:ext>
            </a:extLst>
          </p:cNvPr>
          <p:cNvSpPr/>
          <p:nvPr/>
        </p:nvSpPr>
        <p:spPr>
          <a:xfrm>
            <a:off x="5797320" y="3035957"/>
            <a:ext cx="4868563" cy="444843"/>
          </a:xfrm>
          <a:prstGeom prst="flowChartTerminator">
            <a:avLst/>
          </a:prstGeom>
          <a:solidFill>
            <a:srgbClr val="3C8C93"/>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Objetivos</a:t>
            </a:r>
            <a:endParaRPr lang="es-MX" dirty="0"/>
          </a:p>
        </p:txBody>
      </p:sp>
      <p:sp>
        <p:nvSpPr>
          <p:cNvPr id="24" name="Diagrama de flujo: terminador 23">
            <a:extLst>
              <a:ext uri="{FF2B5EF4-FFF2-40B4-BE49-F238E27FC236}">
                <a16:creationId xmlns:a16="http://schemas.microsoft.com/office/drawing/2014/main" id="{DE0C7827-4079-4194-A0B0-4AB4C5ACFCF2}"/>
              </a:ext>
            </a:extLst>
          </p:cNvPr>
          <p:cNvSpPr/>
          <p:nvPr/>
        </p:nvSpPr>
        <p:spPr>
          <a:xfrm>
            <a:off x="5797320" y="3832522"/>
            <a:ext cx="4868563" cy="444843"/>
          </a:xfrm>
          <a:prstGeom prst="flowChartTerminator">
            <a:avLst/>
          </a:prstGeom>
          <a:solidFill>
            <a:srgbClr val="7030A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latin typeface="Eras Bold ITC" panose="020B0907030504020204" pitchFamily="34" charset="0"/>
                <a:hlinkClick r:id="rId4" action="ppaction://hlinksldjump">
                  <a:extLst>
                    <a:ext uri="{A12FA001-AC4F-418D-AE19-62706E023703}">
                      <ahyp:hlinkClr xmlns:ahyp="http://schemas.microsoft.com/office/drawing/2018/hyperlinkcolor" val="tx"/>
                    </a:ext>
                  </a:extLst>
                </a:hlinkClick>
              </a:rPr>
              <a:t>MATERIALES Y MÉTODOS</a:t>
            </a:r>
            <a:endParaRPr lang="es-MX" dirty="0">
              <a:solidFill>
                <a:schemeClr val="tx1"/>
              </a:solidFill>
              <a:latin typeface="Eras Bold ITC" panose="020B0907030504020204" pitchFamily="34" charset="0"/>
            </a:endParaRPr>
          </a:p>
        </p:txBody>
      </p:sp>
      <p:sp>
        <p:nvSpPr>
          <p:cNvPr id="25" name="Diagrama de flujo: terminador 24">
            <a:extLst>
              <a:ext uri="{FF2B5EF4-FFF2-40B4-BE49-F238E27FC236}">
                <a16:creationId xmlns:a16="http://schemas.microsoft.com/office/drawing/2014/main" id="{80697777-E469-43E2-A6A4-BDEEF4F09E20}"/>
              </a:ext>
            </a:extLst>
          </p:cNvPr>
          <p:cNvSpPr/>
          <p:nvPr/>
        </p:nvSpPr>
        <p:spPr>
          <a:xfrm>
            <a:off x="5797320" y="4615422"/>
            <a:ext cx="4868563" cy="444843"/>
          </a:xfrm>
          <a:prstGeom prst="flowChartTerminator">
            <a:avLst/>
          </a:prstGeom>
          <a:solidFill>
            <a:schemeClr val="bg1">
              <a:lumMod val="6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Discusión y Resultados</a:t>
            </a:r>
            <a:endParaRPr lang="es-MX" dirty="0"/>
          </a:p>
        </p:txBody>
      </p:sp>
      <p:pic>
        <p:nvPicPr>
          <p:cNvPr id="34" name="Gráfico 33" descr="Presentación con lista de comprobación RTL">
            <a:extLst>
              <a:ext uri="{FF2B5EF4-FFF2-40B4-BE49-F238E27FC236}">
                <a16:creationId xmlns:a16="http://schemas.microsoft.com/office/drawing/2014/main" id="{73C2DB27-5DDB-4830-A8D7-2903260A51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56618" y="2863491"/>
            <a:ext cx="766119" cy="766119"/>
          </a:xfrm>
          <a:prstGeom prst="rect">
            <a:avLst/>
          </a:prstGeom>
        </p:spPr>
      </p:pic>
      <p:pic>
        <p:nvPicPr>
          <p:cNvPr id="36" name="Gráfico 35" descr="Cabeza con engranajes">
            <a:extLst>
              <a:ext uri="{FF2B5EF4-FFF2-40B4-BE49-F238E27FC236}">
                <a16:creationId xmlns:a16="http://schemas.microsoft.com/office/drawing/2014/main" id="{4AED7DFD-4A56-45E1-99C7-6B2F32CD437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25521" y="1919784"/>
            <a:ext cx="766119" cy="766119"/>
          </a:xfrm>
          <a:prstGeom prst="rect">
            <a:avLst/>
          </a:prstGeom>
        </p:spPr>
      </p:pic>
      <p:pic>
        <p:nvPicPr>
          <p:cNvPr id="39" name="Gráfico 38" descr="Periódico">
            <a:extLst>
              <a:ext uri="{FF2B5EF4-FFF2-40B4-BE49-F238E27FC236}">
                <a16:creationId xmlns:a16="http://schemas.microsoft.com/office/drawing/2014/main" id="{D430A816-D500-4B69-9390-7B01AAE0DB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78312" y="1096314"/>
            <a:ext cx="766119" cy="766119"/>
          </a:xfrm>
          <a:prstGeom prst="rect">
            <a:avLst/>
          </a:prstGeom>
        </p:spPr>
      </p:pic>
      <p:pic>
        <p:nvPicPr>
          <p:cNvPr id="41" name="Gráfico 40" descr="Probetas">
            <a:extLst>
              <a:ext uri="{FF2B5EF4-FFF2-40B4-BE49-F238E27FC236}">
                <a16:creationId xmlns:a16="http://schemas.microsoft.com/office/drawing/2014/main" id="{21556517-B525-4842-B549-89D40A57EF8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815983" y="3852162"/>
            <a:ext cx="585974" cy="585974"/>
          </a:xfrm>
          <a:prstGeom prst="rect">
            <a:avLst/>
          </a:prstGeom>
        </p:spPr>
      </p:pic>
      <p:pic>
        <p:nvPicPr>
          <p:cNvPr id="43" name="Gráfico 42" descr="Aula">
            <a:extLst>
              <a:ext uri="{FF2B5EF4-FFF2-40B4-BE49-F238E27FC236}">
                <a16:creationId xmlns:a16="http://schemas.microsoft.com/office/drawing/2014/main" id="{F8CF8C10-6A22-4E63-B8C3-0BA37757AE2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053957" y="4614592"/>
            <a:ext cx="679621" cy="679621"/>
          </a:xfrm>
          <a:prstGeom prst="rect">
            <a:avLst/>
          </a:prstGeom>
        </p:spPr>
      </p:pic>
      <p:pic>
        <p:nvPicPr>
          <p:cNvPr id="45" name="Gráfico 44" descr="Presentación con gráfico de barras">
            <a:extLst>
              <a:ext uri="{FF2B5EF4-FFF2-40B4-BE49-F238E27FC236}">
                <a16:creationId xmlns:a16="http://schemas.microsoft.com/office/drawing/2014/main" id="{48519302-B89B-4B6B-870A-D842680D053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328683" y="505788"/>
            <a:ext cx="691976" cy="691976"/>
          </a:xfrm>
          <a:prstGeom prst="rect">
            <a:avLst/>
          </a:prstGeom>
        </p:spPr>
      </p:pic>
      <p:sp>
        <p:nvSpPr>
          <p:cNvPr id="26" name="Diagrama de flujo: terminador 25">
            <a:extLst>
              <a:ext uri="{FF2B5EF4-FFF2-40B4-BE49-F238E27FC236}">
                <a16:creationId xmlns:a16="http://schemas.microsoft.com/office/drawing/2014/main" id="{38B08D97-2EF8-4C22-814F-EFB3F3E83A1C}"/>
              </a:ext>
            </a:extLst>
          </p:cNvPr>
          <p:cNvSpPr/>
          <p:nvPr/>
        </p:nvSpPr>
        <p:spPr>
          <a:xfrm>
            <a:off x="5812971" y="5417913"/>
            <a:ext cx="4868563" cy="444843"/>
          </a:xfrm>
          <a:prstGeom prst="flowChartTerminator">
            <a:avLst/>
          </a:prstGeom>
          <a:solidFill>
            <a:srgbClr val="00B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Conclusiones</a:t>
            </a:r>
            <a:endParaRPr lang="es-MX" dirty="0"/>
          </a:p>
        </p:txBody>
      </p:sp>
      <p:sp>
        <p:nvSpPr>
          <p:cNvPr id="27" name="Elipse 26">
            <a:extLst>
              <a:ext uri="{FF2B5EF4-FFF2-40B4-BE49-F238E27FC236}">
                <a16:creationId xmlns:a16="http://schemas.microsoft.com/office/drawing/2014/main" id="{7AEBE87A-38AC-41E3-A408-C84167871D8A}"/>
              </a:ext>
            </a:extLst>
          </p:cNvPr>
          <p:cNvSpPr/>
          <p:nvPr/>
        </p:nvSpPr>
        <p:spPr>
          <a:xfrm>
            <a:off x="3273914" y="5294213"/>
            <a:ext cx="766119" cy="753762"/>
          </a:xfrm>
          <a:prstGeom prst="ellipse">
            <a:avLst/>
          </a:prstGeom>
          <a:solidFill>
            <a:srgbClr val="00B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3" name="Gráfico 2" descr="Filtro">
            <a:extLst>
              <a:ext uri="{FF2B5EF4-FFF2-40B4-BE49-F238E27FC236}">
                <a16:creationId xmlns:a16="http://schemas.microsoft.com/office/drawing/2014/main" id="{29D4032F-B492-486D-83E5-54E51101E4B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353116" y="5374248"/>
            <a:ext cx="673727" cy="673727"/>
          </a:xfrm>
          <a:prstGeom prst="rect">
            <a:avLst/>
          </a:prstGeom>
        </p:spPr>
      </p:pic>
      <p:pic>
        <p:nvPicPr>
          <p:cNvPr id="29" name="Imagen 28">
            <a:extLst>
              <a:ext uri="{FF2B5EF4-FFF2-40B4-BE49-F238E27FC236}">
                <a16:creationId xmlns:a16="http://schemas.microsoft.com/office/drawing/2014/main" id="{FD333715-8011-4463-B5DC-E7B7FD09F511}"/>
              </a:ext>
            </a:extLst>
          </p:cNvPr>
          <p:cNvPicPr>
            <a:picLocks noChangeAspect="1"/>
          </p:cNvPicPr>
          <p:nvPr/>
        </p:nvPicPr>
        <p:blipFill rotWithShape="1">
          <a:blip r:embed="rId19">
            <a:extLst>
              <a:ext uri="{28A0092B-C50C-407E-A947-70E740481C1C}">
                <a14:useLocalDpi xmlns:a14="http://schemas.microsoft.com/office/drawing/2010/main" val="0"/>
              </a:ext>
            </a:extLst>
          </a:blip>
          <a:srcRect l="28592" r="27458"/>
          <a:stretch/>
        </p:blipFill>
        <p:spPr>
          <a:xfrm>
            <a:off x="90968" y="1208775"/>
            <a:ext cx="4471789" cy="411503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2819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n 29">
            <a:extLst>
              <a:ext uri="{FF2B5EF4-FFF2-40B4-BE49-F238E27FC236}">
                <a16:creationId xmlns:a16="http://schemas.microsoft.com/office/drawing/2014/main" id="{78196A0D-36FD-4552-A455-56CCC78ED5C5}"/>
              </a:ext>
            </a:extLst>
          </p:cNvPr>
          <p:cNvPicPr>
            <a:picLocks noChangeAspect="1"/>
          </p:cNvPicPr>
          <p:nvPr/>
        </p:nvPicPr>
        <p:blipFill>
          <a:blip r:embed="rId2"/>
          <a:stretch>
            <a:fillRect/>
          </a:stretch>
        </p:blipFill>
        <p:spPr>
          <a:xfrm>
            <a:off x="1593114" y="1242670"/>
            <a:ext cx="2961304" cy="1999595"/>
          </a:xfrm>
          <a:prstGeom prst="rect">
            <a:avLst/>
          </a:prstGeom>
        </p:spPr>
      </p:pic>
      <p:pic>
        <p:nvPicPr>
          <p:cNvPr id="2" name="Picture 4">
            <a:extLst>
              <a:ext uri="{FF2B5EF4-FFF2-40B4-BE49-F238E27FC236}">
                <a16:creationId xmlns:a16="http://schemas.microsoft.com/office/drawing/2014/main" id="{8C971F3A-6F94-4E79-8CB1-73B866C9B1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5731" y="5949951"/>
            <a:ext cx="29256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uadroTexto 3">
            <a:extLst>
              <a:ext uri="{FF2B5EF4-FFF2-40B4-BE49-F238E27FC236}">
                <a16:creationId xmlns:a16="http://schemas.microsoft.com/office/drawing/2014/main" id="{ED586C76-B5AC-46EA-BE48-83DDF7EDD402}"/>
              </a:ext>
            </a:extLst>
          </p:cNvPr>
          <p:cNvSpPr txBox="1"/>
          <p:nvPr/>
        </p:nvSpPr>
        <p:spPr>
          <a:xfrm>
            <a:off x="321519" y="72429"/>
            <a:ext cx="8058206" cy="584775"/>
          </a:xfrm>
          <a:prstGeom prst="rect">
            <a:avLst/>
          </a:prstGeom>
          <a:noFill/>
        </p:spPr>
        <p:txBody>
          <a:bodyPr wrap="square">
            <a:spAutoFit/>
          </a:bodyPr>
          <a:lstStyle/>
          <a:p>
            <a:r>
              <a:rPr lang="es-MX" sz="3200" b="1" i="1" kern="0" noProof="0" dirty="0">
                <a:solidFill>
                  <a:srgbClr val="000000"/>
                </a:solidFill>
                <a:effectLst>
                  <a:outerShdw blurRad="38100" dist="38100" dir="2700000" algn="tl">
                    <a:srgbClr val="C0C0C0"/>
                  </a:outerShdw>
                </a:effectLst>
                <a:latin typeface="Arial"/>
                <a:ea typeface="+mj-ea"/>
                <a:cs typeface="+mj-cs"/>
              </a:rPr>
              <a:t>5</a:t>
            </a:r>
            <a:r>
              <a:rPr kumimoji="0" lang="es-MX" sz="3200" b="1" i="1" u="none" strike="noStrike" kern="0" cap="none" spc="0" normalizeH="0" baseline="0" noProof="0" dirty="0">
                <a:ln>
                  <a:noFill/>
                </a:ln>
                <a:solidFill>
                  <a:srgbClr val="000000"/>
                </a:solidFill>
                <a:effectLst>
                  <a:outerShdw blurRad="38100" dist="38100" dir="2700000" algn="tl">
                    <a:srgbClr val="C0C0C0"/>
                  </a:outerShdw>
                </a:effectLst>
                <a:uLnTx/>
                <a:uFillTx/>
                <a:latin typeface="Arial"/>
                <a:ea typeface="+mj-ea"/>
                <a:cs typeface="+mj-cs"/>
              </a:rPr>
              <a:t>. </a:t>
            </a:r>
            <a:r>
              <a:rPr lang="es-MX" sz="3200" b="1" i="1" kern="0" dirty="0">
                <a:solidFill>
                  <a:srgbClr val="000000"/>
                </a:solidFill>
                <a:effectLst>
                  <a:outerShdw blurRad="38100" dist="38100" dir="2700000" algn="tl">
                    <a:srgbClr val="C0C0C0"/>
                  </a:outerShdw>
                </a:effectLst>
                <a:latin typeface="Arial"/>
                <a:ea typeface="+mj-ea"/>
                <a:cs typeface="+mj-cs"/>
              </a:rPr>
              <a:t>MATERIALES Y MÉTODOS</a:t>
            </a:r>
            <a:endParaRPr lang="es-MX" dirty="0"/>
          </a:p>
        </p:txBody>
      </p:sp>
      <p:sp>
        <p:nvSpPr>
          <p:cNvPr id="19" name="Rectángulo: esquinas redondeadas 18">
            <a:extLst>
              <a:ext uri="{FF2B5EF4-FFF2-40B4-BE49-F238E27FC236}">
                <a16:creationId xmlns:a16="http://schemas.microsoft.com/office/drawing/2014/main" id="{FA19FE8A-56A1-483E-B23F-AB7997EBCAA0}"/>
              </a:ext>
            </a:extLst>
          </p:cNvPr>
          <p:cNvSpPr/>
          <p:nvPr/>
        </p:nvSpPr>
        <p:spPr>
          <a:xfrm>
            <a:off x="80281" y="799680"/>
            <a:ext cx="3459165" cy="1069145"/>
          </a:xfrm>
          <a:prstGeom prst="roundRect">
            <a:avLst/>
          </a:prstGeom>
          <a:noFill/>
          <a:ln>
            <a:solidFill>
              <a:srgbClr val="FFC000"/>
            </a:solidFill>
          </a:ln>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200"/>
              </a:spcBef>
            </a:pPr>
            <a:r>
              <a:rPr lang="es-EC" b="1" i="1" dirty="0">
                <a:solidFill>
                  <a:srgbClr val="1F3763"/>
                </a:solidFill>
                <a:effectLst/>
                <a:latin typeface="Arial" panose="020B0604020202020204" pitchFamily="34" charset="0"/>
                <a:ea typeface="Times New Roman" panose="02020603050405020304" pitchFamily="18" charset="0"/>
                <a:cs typeface="Times New Roman" panose="02020603050405020304" pitchFamily="18" charset="0"/>
              </a:rPr>
              <a:t>Recopilación de información de contagiados </a:t>
            </a:r>
            <a:endParaRPr lang="es-MX"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34" name="Imagen 33" descr="Mapa&#10;&#10;Descripción generada automáticamente">
            <a:extLst>
              <a:ext uri="{FF2B5EF4-FFF2-40B4-BE49-F238E27FC236}">
                <a16:creationId xmlns:a16="http://schemas.microsoft.com/office/drawing/2014/main" id="{47EC467A-E31B-48AE-8644-EDF8C85E268F}"/>
              </a:ext>
            </a:extLst>
          </p:cNvPr>
          <p:cNvPicPr/>
          <p:nvPr/>
        </p:nvPicPr>
        <p:blipFill rotWithShape="1">
          <a:blip r:embed="rId4" cstate="print">
            <a:extLst>
              <a:ext uri="{28A0092B-C50C-407E-A947-70E740481C1C}">
                <a14:useLocalDpi xmlns:a14="http://schemas.microsoft.com/office/drawing/2010/main" val="0"/>
              </a:ext>
            </a:extLst>
          </a:blip>
          <a:srcRect l="833" t="1769" b="1088"/>
          <a:stretch/>
        </p:blipFill>
        <p:spPr bwMode="auto">
          <a:xfrm>
            <a:off x="6398348" y="652313"/>
            <a:ext cx="5628718" cy="4928050"/>
          </a:xfrm>
          <a:prstGeom prst="rect">
            <a:avLst/>
          </a:prstGeom>
          <a:noFill/>
          <a:ln>
            <a:noFill/>
          </a:ln>
          <a:extLst>
            <a:ext uri="{53640926-AAD7-44D8-BBD7-CCE9431645EC}">
              <a14:shadowObscured xmlns:a14="http://schemas.microsoft.com/office/drawing/2010/main"/>
            </a:ext>
          </a:extLst>
        </p:spPr>
      </p:pic>
      <p:pic>
        <p:nvPicPr>
          <p:cNvPr id="2052" name="Picture 4">
            <a:extLst>
              <a:ext uri="{FF2B5EF4-FFF2-40B4-BE49-F238E27FC236}">
                <a16:creationId xmlns:a16="http://schemas.microsoft.com/office/drawing/2014/main" id="{78584C59-9D3D-491B-A21E-84F383DF6DD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711" t="18131" r="11614" b="22419"/>
          <a:stretch/>
        </p:blipFill>
        <p:spPr bwMode="auto">
          <a:xfrm>
            <a:off x="8753592" y="3353043"/>
            <a:ext cx="1466781" cy="530209"/>
          </a:xfrm>
          <a:prstGeom prst="rect">
            <a:avLst/>
          </a:prstGeom>
          <a:noFill/>
          <a:extLst>
            <a:ext uri="{909E8E84-426E-40DD-AFC4-6F175D3DCCD1}">
              <a14:hiddenFill xmlns:a14="http://schemas.microsoft.com/office/drawing/2010/main">
                <a:solidFill>
                  <a:srgbClr val="FFFFFF"/>
                </a:solidFill>
              </a14:hiddenFill>
            </a:ext>
          </a:extLst>
        </p:spPr>
      </p:pic>
      <p:sp>
        <p:nvSpPr>
          <p:cNvPr id="33" name="Rectángulo: esquinas redondeadas 32">
            <a:extLst>
              <a:ext uri="{FF2B5EF4-FFF2-40B4-BE49-F238E27FC236}">
                <a16:creationId xmlns:a16="http://schemas.microsoft.com/office/drawing/2014/main" id="{07FE8AEC-B48A-47A7-854E-51DE8294C2D1}"/>
              </a:ext>
            </a:extLst>
          </p:cNvPr>
          <p:cNvSpPr/>
          <p:nvPr/>
        </p:nvSpPr>
        <p:spPr>
          <a:xfrm>
            <a:off x="4513826" y="910115"/>
            <a:ext cx="1438777" cy="584775"/>
          </a:xfrm>
          <a:prstGeom prst="roundRect">
            <a:avLst/>
          </a:prstGeom>
          <a:noFill/>
          <a:ln>
            <a:solidFill>
              <a:srgbClr val="A9F9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200"/>
              </a:spcBef>
            </a:pPr>
            <a:r>
              <a:rPr lang="es-EC" b="1" i="1" dirty="0">
                <a:solidFill>
                  <a:srgbClr val="1F3763"/>
                </a:solidFill>
                <a:effectLst/>
                <a:latin typeface="Arial" panose="020B0604020202020204" pitchFamily="34" charset="0"/>
                <a:ea typeface="Times New Roman" panose="02020603050405020304" pitchFamily="18" charset="0"/>
                <a:cs typeface="Times New Roman" panose="02020603050405020304" pitchFamily="18" charset="0"/>
              </a:rPr>
              <a:t>Muestreo</a:t>
            </a:r>
            <a:endParaRPr lang="es-MX"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2054" name="Picture 6" descr="Presentación de PowerPoint">
            <a:extLst>
              <a:ext uri="{FF2B5EF4-FFF2-40B4-BE49-F238E27FC236}">
                <a16:creationId xmlns:a16="http://schemas.microsoft.com/office/drawing/2014/main" id="{DD8FB473-0213-4BCB-BAF5-DC8521A6C6DA}"/>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6732" t="8415" r="4112" b="8839"/>
          <a:stretch/>
        </p:blipFill>
        <p:spPr bwMode="auto">
          <a:xfrm>
            <a:off x="5154636" y="1772841"/>
            <a:ext cx="2063580" cy="1458098"/>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n 31">
            <a:extLst>
              <a:ext uri="{FF2B5EF4-FFF2-40B4-BE49-F238E27FC236}">
                <a16:creationId xmlns:a16="http://schemas.microsoft.com/office/drawing/2014/main" id="{F326FA12-A1BE-452F-B657-2AABAFC866E0}"/>
              </a:ext>
            </a:extLst>
          </p:cNvPr>
          <p:cNvPicPr>
            <a:picLocks noChangeAspect="1"/>
          </p:cNvPicPr>
          <p:nvPr/>
        </p:nvPicPr>
        <p:blipFill rotWithShape="1">
          <a:blip r:embed="rId7">
            <a:extLst>
              <a:ext uri="{28A0092B-C50C-407E-A947-70E740481C1C}">
                <a14:useLocalDpi xmlns:a14="http://schemas.microsoft.com/office/drawing/2010/main" val="0"/>
              </a:ext>
            </a:extLst>
          </a:blip>
          <a:srcRect b="7162"/>
          <a:stretch/>
        </p:blipFill>
        <p:spPr>
          <a:xfrm>
            <a:off x="8306342" y="4066714"/>
            <a:ext cx="1438777" cy="13301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Imagen 2">
            <a:extLst>
              <a:ext uri="{FF2B5EF4-FFF2-40B4-BE49-F238E27FC236}">
                <a16:creationId xmlns:a16="http://schemas.microsoft.com/office/drawing/2014/main" id="{FC86742B-48B6-4069-B70E-74CC9D6E1519}"/>
              </a:ext>
            </a:extLst>
          </p:cNvPr>
          <p:cNvPicPr>
            <a:picLocks noChangeAspect="1"/>
          </p:cNvPicPr>
          <p:nvPr/>
        </p:nvPicPr>
        <p:blipFill>
          <a:blip r:embed="rId8">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1105935" y="0"/>
            <a:ext cx="1086065" cy="1002522"/>
          </a:xfrm>
          <a:prstGeom prst="rect">
            <a:avLst/>
          </a:prstGeom>
        </p:spPr>
      </p:pic>
      <p:pic>
        <p:nvPicPr>
          <p:cNvPr id="6" name="Imagen 5">
            <a:extLst>
              <a:ext uri="{FF2B5EF4-FFF2-40B4-BE49-F238E27FC236}">
                <a16:creationId xmlns:a16="http://schemas.microsoft.com/office/drawing/2014/main" id="{77B17ED8-CF9E-49DB-883E-C7844100DF85}"/>
              </a:ext>
            </a:extLst>
          </p:cNvPr>
          <p:cNvPicPr>
            <a:picLocks noChangeAspect="1"/>
          </p:cNvPicPr>
          <p:nvPr/>
        </p:nvPicPr>
        <p:blipFill>
          <a:blip r:embed="rId9"/>
          <a:stretch>
            <a:fillRect/>
          </a:stretch>
        </p:blipFill>
        <p:spPr>
          <a:xfrm>
            <a:off x="143933" y="3365400"/>
            <a:ext cx="6166814" cy="2737989"/>
          </a:xfrm>
          <a:prstGeom prst="rect">
            <a:avLst/>
          </a:prstGeom>
        </p:spPr>
      </p:pic>
      <p:sp>
        <p:nvSpPr>
          <p:cNvPr id="15" name="CuadroTexto 14">
            <a:extLst>
              <a:ext uri="{FF2B5EF4-FFF2-40B4-BE49-F238E27FC236}">
                <a16:creationId xmlns:a16="http://schemas.microsoft.com/office/drawing/2014/main" id="{8996B377-5BC4-47F4-8EA3-D7035EC86124}"/>
              </a:ext>
            </a:extLst>
          </p:cNvPr>
          <p:cNvSpPr txBox="1"/>
          <p:nvPr/>
        </p:nvSpPr>
        <p:spPr>
          <a:xfrm>
            <a:off x="2278868" y="3144281"/>
            <a:ext cx="1896943" cy="307777"/>
          </a:xfrm>
          <a:prstGeom prst="rect">
            <a:avLst/>
          </a:prstGeom>
          <a:noFill/>
        </p:spPr>
        <p:txBody>
          <a:bodyPr wrap="square">
            <a:spAutoFit/>
          </a:bodyPr>
          <a:lstStyle/>
          <a:p>
            <a:pPr>
              <a:spcBef>
                <a:spcPts val="200"/>
              </a:spcBef>
            </a:pPr>
            <a:r>
              <a:rPr lang="es-EC" sz="1400" b="1" dirty="0">
                <a:effectLst/>
                <a:latin typeface="Arial" panose="020B0604020202020204" pitchFamily="34" charset="0"/>
                <a:ea typeface="Times New Roman" panose="02020603050405020304" pitchFamily="18" charset="0"/>
                <a:cs typeface="Times New Roman" panose="02020603050405020304" pitchFamily="18" charset="0"/>
              </a:rPr>
              <a:t>NOV 2020-ABR2021</a:t>
            </a:r>
            <a:endParaRPr lang="es-MX" sz="1400" b="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768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ircle(in)">
                                      <p:cBhvr>
                                        <p:cTn id="7" dur="2000"/>
                                        <p:tgtEl>
                                          <p:spTgt spid="33"/>
                                        </p:tgtEl>
                                      </p:cBhvr>
                                    </p:animEffect>
                                  </p:childTnLst>
                                </p:cTn>
                              </p:par>
                              <p:par>
                                <p:cTn id="8" presetID="6" presetClass="entr" presetSubtype="16"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circle(in)">
                                      <p:cBhvr>
                                        <p:cTn id="10" dur="2000"/>
                                        <p:tgtEl>
                                          <p:spTgt spid="34"/>
                                        </p:tgtEl>
                                      </p:cBhvr>
                                    </p:animEffect>
                                  </p:childTnLst>
                                </p:cTn>
                              </p:par>
                              <p:par>
                                <p:cTn id="11" presetID="6" presetClass="entr" presetSubtype="16"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circle(in)">
                                      <p:cBhvr>
                                        <p:cTn id="13" dur="2000"/>
                                        <p:tgtEl>
                                          <p:spTgt spid="205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052"/>
                                        </p:tgtEl>
                                        <p:attrNameLst>
                                          <p:attrName>style.visibility</p:attrName>
                                        </p:attrNameLst>
                                      </p:cBhvr>
                                      <p:to>
                                        <p:strVal val="visible"/>
                                      </p:to>
                                    </p:set>
                                    <p:anim calcmode="lin" valueType="num">
                                      <p:cBhvr>
                                        <p:cTn id="18" dur="500" fill="hold"/>
                                        <p:tgtEl>
                                          <p:spTgt spid="2052"/>
                                        </p:tgtEl>
                                        <p:attrNameLst>
                                          <p:attrName>ppt_w</p:attrName>
                                        </p:attrNameLst>
                                      </p:cBhvr>
                                      <p:tavLst>
                                        <p:tav tm="0">
                                          <p:val>
                                            <p:fltVal val="0"/>
                                          </p:val>
                                        </p:tav>
                                        <p:tav tm="100000">
                                          <p:val>
                                            <p:strVal val="#ppt_w"/>
                                          </p:val>
                                        </p:tav>
                                      </p:tavLst>
                                    </p:anim>
                                    <p:anim calcmode="lin" valueType="num">
                                      <p:cBhvr>
                                        <p:cTn id="19" dur="500" fill="hold"/>
                                        <p:tgtEl>
                                          <p:spTgt spid="2052"/>
                                        </p:tgtEl>
                                        <p:attrNameLst>
                                          <p:attrName>ppt_h</p:attrName>
                                        </p:attrNameLst>
                                      </p:cBhvr>
                                      <p:tavLst>
                                        <p:tav tm="0">
                                          <p:val>
                                            <p:fltVal val="0"/>
                                          </p:val>
                                        </p:tav>
                                        <p:tav tm="100000">
                                          <p:val>
                                            <p:strVal val="#ppt_h"/>
                                          </p:val>
                                        </p:tav>
                                      </p:tavLst>
                                    </p:anim>
                                    <p:animEffect transition="in" filter="fade">
                                      <p:cBhvr>
                                        <p:cTn id="20" dur="500"/>
                                        <p:tgtEl>
                                          <p:spTgt spid="2052"/>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80">
                                          <p:stCondLst>
                                            <p:cond delay="0"/>
                                          </p:stCondLst>
                                        </p:cTn>
                                        <p:tgtEl>
                                          <p:spTgt spid="32"/>
                                        </p:tgtEl>
                                      </p:cBhvr>
                                    </p:animEffect>
                                    <p:anim calcmode="lin" valueType="num">
                                      <p:cBhvr>
                                        <p:cTn id="2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1" dur="26">
                                          <p:stCondLst>
                                            <p:cond delay="650"/>
                                          </p:stCondLst>
                                        </p:cTn>
                                        <p:tgtEl>
                                          <p:spTgt spid="32"/>
                                        </p:tgtEl>
                                      </p:cBhvr>
                                      <p:to x="100000" y="60000"/>
                                    </p:animScale>
                                    <p:animScale>
                                      <p:cBhvr>
                                        <p:cTn id="32" dur="166" decel="50000">
                                          <p:stCondLst>
                                            <p:cond delay="676"/>
                                          </p:stCondLst>
                                        </p:cTn>
                                        <p:tgtEl>
                                          <p:spTgt spid="32"/>
                                        </p:tgtEl>
                                      </p:cBhvr>
                                      <p:to x="100000" y="100000"/>
                                    </p:animScale>
                                    <p:animScale>
                                      <p:cBhvr>
                                        <p:cTn id="33" dur="26">
                                          <p:stCondLst>
                                            <p:cond delay="1312"/>
                                          </p:stCondLst>
                                        </p:cTn>
                                        <p:tgtEl>
                                          <p:spTgt spid="32"/>
                                        </p:tgtEl>
                                      </p:cBhvr>
                                      <p:to x="100000" y="80000"/>
                                    </p:animScale>
                                    <p:animScale>
                                      <p:cBhvr>
                                        <p:cTn id="34" dur="166" decel="50000">
                                          <p:stCondLst>
                                            <p:cond delay="1338"/>
                                          </p:stCondLst>
                                        </p:cTn>
                                        <p:tgtEl>
                                          <p:spTgt spid="32"/>
                                        </p:tgtEl>
                                      </p:cBhvr>
                                      <p:to x="100000" y="100000"/>
                                    </p:animScale>
                                    <p:animScale>
                                      <p:cBhvr>
                                        <p:cTn id="35" dur="26">
                                          <p:stCondLst>
                                            <p:cond delay="1642"/>
                                          </p:stCondLst>
                                        </p:cTn>
                                        <p:tgtEl>
                                          <p:spTgt spid="32"/>
                                        </p:tgtEl>
                                      </p:cBhvr>
                                      <p:to x="100000" y="90000"/>
                                    </p:animScale>
                                    <p:animScale>
                                      <p:cBhvr>
                                        <p:cTn id="36" dur="166" decel="50000">
                                          <p:stCondLst>
                                            <p:cond delay="1668"/>
                                          </p:stCondLst>
                                        </p:cTn>
                                        <p:tgtEl>
                                          <p:spTgt spid="32"/>
                                        </p:tgtEl>
                                      </p:cBhvr>
                                      <p:to x="100000" y="100000"/>
                                    </p:animScale>
                                    <p:animScale>
                                      <p:cBhvr>
                                        <p:cTn id="37" dur="26">
                                          <p:stCondLst>
                                            <p:cond delay="1808"/>
                                          </p:stCondLst>
                                        </p:cTn>
                                        <p:tgtEl>
                                          <p:spTgt spid="32"/>
                                        </p:tgtEl>
                                      </p:cBhvr>
                                      <p:to x="100000" y="95000"/>
                                    </p:animScale>
                                    <p:animScale>
                                      <p:cBhvr>
                                        <p:cTn id="38" dur="166" decel="50000">
                                          <p:stCondLst>
                                            <p:cond delay="1834"/>
                                          </p:stCondLst>
                                        </p:cTn>
                                        <p:tgtEl>
                                          <p:spTgt spid="3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FC265A49-C265-4A7A-BDD8-568499281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5731" y="5949951"/>
            <a:ext cx="29256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6">
            <a:extLst>
              <a:ext uri="{FF2B5EF4-FFF2-40B4-BE49-F238E27FC236}">
                <a16:creationId xmlns:a16="http://schemas.microsoft.com/office/drawing/2014/main" id="{2ACB2169-00DF-43CE-ADB1-F5AA5451F270}"/>
              </a:ext>
            </a:extLst>
          </p:cNvPr>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1105935" y="0"/>
            <a:ext cx="1086065" cy="1002522"/>
          </a:xfrm>
          <a:prstGeom prst="rect">
            <a:avLst/>
          </a:prstGeom>
        </p:spPr>
      </p:pic>
      <p:sp>
        <p:nvSpPr>
          <p:cNvPr id="13" name="Elipse 12">
            <a:extLst>
              <a:ext uri="{FF2B5EF4-FFF2-40B4-BE49-F238E27FC236}">
                <a16:creationId xmlns:a16="http://schemas.microsoft.com/office/drawing/2014/main" id="{2ED17F4B-B009-4E69-82FE-ED06DFD5615A}"/>
              </a:ext>
            </a:extLst>
          </p:cNvPr>
          <p:cNvSpPr/>
          <p:nvPr/>
        </p:nvSpPr>
        <p:spPr>
          <a:xfrm>
            <a:off x="3273914" y="422841"/>
            <a:ext cx="794491" cy="785525"/>
          </a:xfrm>
          <a:prstGeom prst="ellipse">
            <a:avLst/>
          </a:prstGeom>
          <a:solidFill>
            <a:srgbClr val="C0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 name="Elipse 14">
            <a:extLst>
              <a:ext uri="{FF2B5EF4-FFF2-40B4-BE49-F238E27FC236}">
                <a16:creationId xmlns:a16="http://schemas.microsoft.com/office/drawing/2014/main" id="{908D8920-FBE6-4FA5-8C8D-329140CEBBCF}"/>
              </a:ext>
            </a:extLst>
          </p:cNvPr>
          <p:cNvSpPr/>
          <p:nvPr/>
        </p:nvSpPr>
        <p:spPr>
          <a:xfrm>
            <a:off x="4049864" y="1131168"/>
            <a:ext cx="766119" cy="753762"/>
          </a:xfrm>
          <a:prstGeom prst="ellipse">
            <a:avLst/>
          </a:prstGeom>
          <a:solidFill>
            <a:srgbClr val="9ADC54"/>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Elipse 15">
            <a:extLst>
              <a:ext uri="{FF2B5EF4-FFF2-40B4-BE49-F238E27FC236}">
                <a16:creationId xmlns:a16="http://schemas.microsoft.com/office/drawing/2014/main" id="{A8945575-309D-4763-9D7D-7DB54AF706E4}"/>
              </a:ext>
            </a:extLst>
          </p:cNvPr>
          <p:cNvSpPr/>
          <p:nvPr/>
        </p:nvSpPr>
        <p:spPr>
          <a:xfrm>
            <a:off x="4715598" y="1928031"/>
            <a:ext cx="766119" cy="753762"/>
          </a:xfrm>
          <a:prstGeom prst="ellipse">
            <a:avLst/>
          </a:prstGeom>
          <a:solidFill>
            <a:srgbClr val="FB35C7"/>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Elipse 16">
            <a:extLst>
              <a:ext uri="{FF2B5EF4-FFF2-40B4-BE49-F238E27FC236}">
                <a16:creationId xmlns:a16="http://schemas.microsoft.com/office/drawing/2014/main" id="{83F912A3-4658-465D-B1B4-4483B38DA1C5}"/>
              </a:ext>
            </a:extLst>
          </p:cNvPr>
          <p:cNvSpPr/>
          <p:nvPr/>
        </p:nvSpPr>
        <p:spPr>
          <a:xfrm>
            <a:off x="4956619" y="2800760"/>
            <a:ext cx="766119" cy="753762"/>
          </a:xfrm>
          <a:prstGeom prst="ellipse">
            <a:avLst/>
          </a:prstGeom>
          <a:solidFill>
            <a:schemeClr val="accent1">
              <a:lumMod val="5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Elipse 17">
            <a:extLst>
              <a:ext uri="{FF2B5EF4-FFF2-40B4-BE49-F238E27FC236}">
                <a16:creationId xmlns:a16="http://schemas.microsoft.com/office/drawing/2014/main" id="{52F13177-5E9B-4492-AA31-D5708B29017D}"/>
              </a:ext>
            </a:extLst>
          </p:cNvPr>
          <p:cNvSpPr/>
          <p:nvPr/>
        </p:nvSpPr>
        <p:spPr>
          <a:xfrm>
            <a:off x="4725520" y="3726677"/>
            <a:ext cx="766119" cy="753762"/>
          </a:xfrm>
          <a:prstGeom prst="ellipse">
            <a:avLst/>
          </a:prstGeom>
          <a:solidFill>
            <a:srgbClr val="7030A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Elipse 18">
            <a:extLst>
              <a:ext uri="{FF2B5EF4-FFF2-40B4-BE49-F238E27FC236}">
                <a16:creationId xmlns:a16="http://schemas.microsoft.com/office/drawing/2014/main" id="{EA5B9EC0-51FA-407C-B051-1695537DFF65}"/>
              </a:ext>
            </a:extLst>
          </p:cNvPr>
          <p:cNvSpPr/>
          <p:nvPr/>
        </p:nvSpPr>
        <p:spPr>
          <a:xfrm>
            <a:off x="4049864" y="4563621"/>
            <a:ext cx="766119" cy="753762"/>
          </a:xfrm>
          <a:prstGeom prst="ellipse">
            <a:avLst/>
          </a:prstGeom>
          <a:solidFill>
            <a:schemeClr val="bg1">
              <a:lumMod val="6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Diagrama de flujo: terminador 13">
            <a:extLst>
              <a:ext uri="{FF2B5EF4-FFF2-40B4-BE49-F238E27FC236}">
                <a16:creationId xmlns:a16="http://schemas.microsoft.com/office/drawing/2014/main" id="{594ECA88-4E9F-4EA7-A281-E68D31742DF0}"/>
              </a:ext>
            </a:extLst>
          </p:cNvPr>
          <p:cNvSpPr/>
          <p:nvPr/>
        </p:nvSpPr>
        <p:spPr>
          <a:xfrm>
            <a:off x="5770602" y="643522"/>
            <a:ext cx="4868563" cy="444843"/>
          </a:xfrm>
          <a:prstGeom prst="flowChartTerminator">
            <a:avLst/>
          </a:prstGeom>
          <a:solidFill>
            <a:srgbClr val="C0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Introducción</a:t>
            </a:r>
            <a:endParaRPr lang="es-MX" dirty="0"/>
          </a:p>
        </p:txBody>
      </p:sp>
      <p:sp>
        <p:nvSpPr>
          <p:cNvPr id="21" name="Diagrama de flujo: terminador 20">
            <a:extLst>
              <a:ext uri="{FF2B5EF4-FFF2-40B4-BE49-F238E27FC236}">
                <a16:creationId xmlns:a16="http://schemas.microsoft.com/office/drawing/2014/main" id="{EFAB3413-2D59-476B-AE43-2FF4D3193E80}"/>
              </a:ext>
            </a:extLst>
          </p:cNvPr>
          <p:cNvSpPr/>
          <p:nvPr/>
        </p:nvSpPr>
        <p:spPr>
          <a:xfrm>
            <a:off x="5770603" y="1440087"/>
            <a:ext cx="4868563" cy="444843"/>
          </a:xfrm>
          <a:prstGeom prst="flowChartTerminator">
            <a:avLst/>
          </a:prstGeom>
          <a:solidFill>
            <a:srgbClr val="9ADC54"/>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Antecedentes</a:t>
            </a:r>
            <a:endParaRPr lang="es-MX" dirty="0"/>
          </a:p>
        </p:txBody>
      </p:sp>
      <p:sp>
        <p:nvSpPr>
          <p:cNvPr id="22" name="Diagrama de flujo: terminador 21">
            <a:extLst>
              <a:ext uri="{FF2B5EF4-FFF2-40B4-BE49-F238E27FC236}">
                <a16:creationId xmlns:a16="http://schemas.microsoft.com/office/drawing/2014/main" id="{EDE38828-0B10-4608-BC13-4D508478D017}"/>
              </a:ext>
            </a:extLst>
          </p:cNvPr>
          <p:cNvSpPr/>
          <p:nvPr/>
        </p:nvSpPr>
        <p:spPr>
          <a:xfrm>
            <a:off x="5797321" y="2239392"/>
            <a:ext cx="4868563" cy="444843"/>
          </a:xfrm>
          <a:prstGeom prst="flowChartTerminator">
            <a:avLst/>
          </a:prstGeom>
          <a:solidFill>
            <a:srgbClr val="FB35C7"/>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Planteamiento del problema</a:t>
            </a:r>
            <a:endParaRPr lang="es-MX" dirty="0"/>
          </a:p>
        </p:txBody>
      </p:sp>
      <p:sp>
        <p:nvSpPr>
          <p:cNvPr id="23" name="Diagrama de flujo: terminador 22">
            <a:extLst>
              <a:ext uri="{FF2B5EF4-FFF2-40B4-BE49-F238E27FC236}">
                <a16:creationId xmlns:a16="http://schemas.microsoft.com/office/drawing/2014/main" id="{95C54990-3525-4BF1-8EE3-F9B4DE961E1E}"/>
              </a:ext>
            </a:extLst>
          </p:cNvPr>
          <p:cNvSpPr/>
          <p:nvPr/>
        </p:nvSpPr>
        <p:spPr>
          <a:xfrm>
            <a:off x="5797320" y="3035957"/>
            <a:ext cx="4868563" cy="444843"/>
          </a:xfrm>
          <a:prstGeom prst="flowChartTerminator">
            <a:avLst/>
          </a:prstGeom>
          <a:solidFill>
            <a:srgbClr val="3C8C93"/>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Objetivos</a:t>
            </a:r>
            <a:endParaRPr lang="es-MX" dirty="0"/>
          </a:p>
        </p:txBody>
      </p:sp>
      <p:sp>
        <p:nvSpPr>
          <p:cNvPr id="24" name="Diagrama de flujo: terminador 23">
            <a:extLst>
              <a:ext uri="{FF2B5EF4-FFF2-40B4-BE49-F238E27FC236}">
                <a16:creationId xmlns:a16="http://schemas.microsoft.com/office/drawing/2014/main" id="{DE0C7827-4079-4194-A0B0-4AB4C5ACFCF2}"/>
              </a:ext>
            </a:extLst>
          </p:cNvPr>
          <p:cNvSpPr/>
          <p:nvPr/>
        </p:nvSpPr>
        <p:spPr>
          <a:xfrm>
            <a:off x="5797320" y="3832522"/>
            <a:ext cx="4868563" cy="444843"/>
          </a:xfrm>
          <a:prstGeom prst="flowChartTerminator">
            <a:avLst/>
          </a:prstGeom>
          <a:solidFill>
            <a:srgbClr val="7030A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Materiales y Métodos</a:t>
            </a:r>
            <a:endParaRPr lang="es-MX" dirty="0"/>
          </a:p>
        </p:txBody>
      </p:sp>
      <p:sp>
        <p:nvSpPr>
          <p:cNvPr id="25" name="Diagrama de flujo: terminador 24">
            <a:extLst>
              <a:ext uri="{FF2B5EF4-FFF2-40B4-BE49-F238E27FC236}">
                <a16:creationId xmlns:a16="http://schemas.microsoft.com/office/drawing/2014/main" id="{80697777-E469-43E2-A6A4-BDEEF4F09E20}"/>
              </a:ext>
            </a:extLst>
          </p:cNvPr>
          <p:cNvSpPr/>
          <p:nvPr/>
        </p:nvSpPr>
        <p:spPr>
          <a:xfrm>
            <a:off x="5797320" y="4615422"/>
            <a:ext cx="4868563" cy="444843"/>
          </a:xfrm>
          <a:prstGeom prst="flowChartTerminator">
            <a:avLst/>
          </a:prstGeom>
          <a:solidFill>
            <a:schemeClr val="bg1">
              <a:lumMod val="6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latin typeface="Eras Bold ITC" panose="020B0907030504020204" pitchFamily="34" charset="0"/>
                <a:hlinkClick r:id="rId4" action="ppaction://hlinksldjump">
                  <a:extLst>
                    <a:ext uri="{A12FA001-AC4F-418D-AE19-62706E023703}">
                      <ahyp:hlinkClr xmlns:ahyp="http://schemas.microsoft.com/office/drawing/2018/hyperlinkcolor" val="tx"/>
                    </a:ext>
                  </a:extLst>
                </a:hlinkClick>
              </a:rPr>
              <a:t>DISCUSIÓN Y RESULTADOS</a:t>
            </a:r>
            <a:endParaRPr lang="es-MX" dirty="0">
              <a:solidFill>
                <a:schemeClr val="tx1"/>
              </a:solidFill>
              <a:latin typeface="Eras Bold ITC" panose="020B0907030504020204" pitchFamily="34" charset="0"/>
            </a:endParaRPr>
          </a:p>
        </p:txBody>
      </p:sp>
      <p:pic>
        <p:nvPicPr>
          <p:cNvPr id="34" name="Gráfico 33" descr="Presentación con lista de comprobación RTL">
            <a:extLst>
              <a:ext uri="{FF2B5EF4-FFF2-40B4-BE49-F238E27FC236}">
                <a16:creationId xmlns:a16="http://schemas.microsoft.com/office/drawing/2014/main" id="{73C2DB27-5DDB-4830-A8D7-2903260A51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56618" y="2863491"/>
            <a:ext cx="766119" cy="766119"/>
          </a:xfrm>
          <a:prstGeom prst="rect">
            <a:avLst/>
          </a:prstGeom>
        </p:spPr>
      </p:pic>
      <p:pic>
        <p:nvPicPr>
          <p:cNvPr id="36" name="Gráfico 35" descr="Cabeza con engranajes">
            <a:extLst>
              <a:ext uri="{FF2B5EF4-FFF2-40B4-BE49-F238E27FC236}">
                <a16:creationId xmlns:a16="http://schemas.microsoft.com/office/drawing/2014/main" id="{4AED7DFD-4A56-45E1-99C7-6B2F32CD437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25521" y="1919784"/>
            <a:ext cx="766119" cy="766119"/>
          </a:xfrm>
          <a:prstGeom prst="rect">
            <a:avLst/>
          </a:prstGeom>
        </p:spPr>
      </p:pic>
      <p:pic>
        <p:nvPicPr>
          <p:cNvPr id="39" name="Gráfico 38" descr="Periódico">
            <a:extLst>
              <a:ext uri="{FF2B5EF4-FFF2-40B4-BE49-F238E27FC236}">
                <a16:creationId xmlns:a16="http://schemas.microsoft.com/office/drawing/2014/main" id="{D430A816-D500-4B69-9390-7B01AAE0DB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78312" y="1096314"/>
            <a:ext cx="766119" cy="766119"/>
          </a:xfrm>
          <a:prstGeom prst="rect">
            <a:avLst/>
          </a:prstGeom>
        </p:spPr>
      </p:pic>
      <p:pic>
        <p:nvPicPr>
          <p:cNvPr id="41" name="Gráfico 40" descr="Probetas">
            <a:extLst>
              <a:ext uri="{FF2B5EF4-FFF2-40B4-BE49-F238E27FC236}">
                <a16:creationId xmlns:a16="http://schemas.microsoft.com/office/drawing/2014/main" id="{21556517-B525-4842-B549-89D40A57EF8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815983" y="3852162"/>
            <a:ext cx="585974" cy="585974"/>
          </a:xfrm>
          <a:prstGeom prst="rect">
            <a:avLst/>
          </a:prstGeom>
        </p:spPr>
      </p:pic>
      <p:pic>
        <p:nvPicPr>
          <p:cNvPr id="43" name="Gráfico 42" descr="Aula">
            <a:extLst>
              <a:ext uri="{FF2B5EF4-FFF2-40B4-BE49-F238E27FC236}">
                <a16:creationId xmlns:a16="http://schemas.microsoft.com/office/drawing/2014/main" id="{F8CF8C10-6A22-4E63-B8C3-0BA37757AE2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053957" y="4614592"/>
            <a:ext cx="679621" cy="679621"/>
          </a:xfrm>
          <a:prstGeom prst="rect">
            <a:avLst/>
          </a:prstGeom>
        </p:spPr>
      </p:pic>
      <p:pic>
        <p:nvPicPr>
          <p:cNvPr id="45" name="Gráfico 44" descr="Presentación con gráfico de barras">
            <a:extLst>
              <a:ext uri="{FF2B5EF4-FFF2-40B4-BE49-F238E27FC236}">
                <a16:creationId xmlns:a16="http://schemas.microsoft.com/office/drawing/2014/main" id="{48519302-B89B-4B6B-870A-D842680D053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328683" y="505788"/>
            <a:ext cx="691976" cy="691976"/>
          </a:xfrm>
          <a:prstGeom prst="rect">
            <a:avLst/>
          </a:prstGeom>
        </p:spPr>
      </p:pic>
      <p:sp>
        <p:nvSpPr>
          <p:cNvPr id="26" name="Diagrama de flujo: terminador 25">
            <a:extLst>
              <a:ext uri="{FF2B5EF4-FFF2-40B4-BE49-F238E27FC236}">
                <a16:creationId xmlns:a16="http://schemas.microsoft.com/office/drawing/2014/main" id="{38B08D97-2EF8-4C22-814F-EFB3F3E83A1C}"/>
              </a:ext>
            </a:extLst>
          </p:cNvPr>
          <p:cNvSpPr/>
          <p:nvPr/>
        </p:nvSpPr>
        <p:spPr>
          <a:xfrm>
            <a:off x="5812971" y="5417913"/>
            <a:ext cx="4868563" cy="444843"/>
          </a:xfrm>
          <a:prstGeom prst="flowChartTerminator">
            <a:avLst/>
          </a:prstGeom>
          <a:solidFill>
            <a:srgbClr val="00B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Conclusiones</a:t>
            </a:r>
            <a:endParaRPr lang="es-MX" dirty="0"/>
          </a:p>
        </p:txBody>
      </p:sp>
      <p:sp>
        <p:nvSpPr>
          <p:cNvPr id="27" name="Elipse 26">
            <a:extLst>
              <a:ext uri="{FF2B5EF4-FFF2-40B4-BE49-F238E27FC236}">
                <a16:creationId xmlns:a16="http://schemas.microsoft.com/office/drawing/2014/main" id="{7AEBE87A-38AC-41E3-A408-C84167871D8A}"/>
              </a:ext>
            </a:extLst>
          </p:cNvPr>
          <p:cNvSpPr/>
          <p:nvPr/>
        </p:nvSpPr>
        <p:spPr>
          <a:xfrm>
            <a:off x="3273914" y="5294213"/>
            <a:ext cx="766119" cy="753762"/>
          </a:xfrm>
          <a:prstGeom prst="ellipse">
            <a:avLst/>
          </a:prstGeom>
          <a:solidFill>
            <a:srgbClr val="00B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3" name="Gráfico 2" descr="Filtro">
            <a:extLst>
              <a:ext uri="{FF2B5EF4-FFF2-40B4-BE49-F238E27FC236}">
                <a16:creationId xmlns:a16="http://schemas.microsoft.com/office/drawing/2014/main" id="{29D4032F-B492-486D-83E5-54E51101E4B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353116" y="5374248"/>
            <a:ext cx="673727" cy="673727"/>
          </a:xfrm>
          <a:prstGeom prst="rect">
            <a:avLst/>
          </a:prstGeom>
        </p:spPr>
      </p:pic>
      <p:pic>
        <p:nvPicPr>
          <p:cNvPr id="28" name="Picture 2" descr="Análisis factorial - Qué es, definición y concepto | 2021 | Economipedia">
            <a:extLst>
              <a:ext uri="{FF2B5EF4-FFF2-40B4-BE49-F238E27FC236}">
                <a16:creationId xmlns:a16="http://schemas.microsoft.com/office/drawing/2014/main" id="{E6ACBF99-1D79-41AF-AFA0-7A3A2B6A768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0044" y="1113361"/>
            <a:ext cx="4371327" cy="4220869"/>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27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n 26">
            <a:extLst>
              <a:ext uri="{FF2B5EF4-FFF2-40B4-BE49-F238E27FC236}">
                <a16:creationId xmlns:a16="http://schemas.microsoft.com/office/drawing/2014/main" id="{B0A3D3C0-E441-41F8-93E8-81B8D0BDB0B9}"/>
              </a:ext>
            </a:extLst>
          </p:cNvPr>
          <p:cNvPicPr>
            <a:picLocks noChangeAspect="1"/>
          </p:cNvPicPr>
          <p:nvPr/>
        </p:nvPicPr>
        <p:blipFill>
          <a:blip r:embed="rId2">
            <a:clrChange>
              <a:clrFrom>
                <a:srgbClr val="EBEBEB"/>
              </a:clrFrom>
              <a:clrTo>
                <a:srgbClr val="EBEBEB">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364540">
            <a:off x="5207643" y="825234"/>
            <a:ext cx="1472127" cy="1472127"/>
          </a:xfrm>
          <a:prstGeom prst="rect">
            <a:avLst/>
          </a:prstGeom>
        </p:spPr>
      </p:pic>
      <p:pic>
        <p:nvPicPr>
          <p:cNvPr id="24" name="Imagen 23">
            <a:extLst>
              <a:ext uri="{FF2B5EF4-FFF2-40B4-BE49-F238E27FC236}">
                <a16:creationId xmlns:a16="http://schemas.microsoft.com/office/drawing/2014/main" id="{62B48B3E-B035-4594-BC1F-B4C3AB022BD2}"/>
              </a:ext>
            </a:extLst>
          </p:cNvPr>
          <p:cNvPicPr>
            <a:picLocks noChangeAspect="1"/>
          </p:cNvPicPr>
          <p:nvPr/>
        </p:nvPicPr>
        <p:blipFill>
          <a:blip r:embed="rId2">
            <a:clrChange>
              <a:clrFrom>
                <a:srgbClr val="EBEBEB"/>
              </a:clrFrom>
              <a:clrTo>
                <a:srgbClr val="EBEBEB">
                  <a:alpha val="0"/>
                </a:srgbClr>
              </a:clrTo>
            </a:clrChange>
            <a:extLst>
              <a:ext uri="{28A0092B-C50C-407E-A947-70E740481C1C}">
                <a14:useLocalDpi xmlns:a14="http://schemas.microsoft.com/office/drawing/2010/main" val="0"/>
              </a:ext>
            </a:extLst>
          </a:blip>
          <a:stretch>
            <a:fillRect/>
          </a:stretch>
        </p:blipFill>
        <p:spPr>
          <a:xfrm rot="1364540">
            <a:off x="2409103" y="1742192"/>
            <a:ext cx="1472127" cy="1472127"/>
          </a:xfrm>
          <a:prstGeom prst="rect">
            <a:avLst/>
          </a:prstGeom>
        </p:spPr>
      </p:pic>
      <p:pic>
        <p:nvPicPr>
          <p:cNvPr id="2" name="Picture 4">
            <a:extLst>
              <a:ext uri="{FF2B5EF4-FFF2-40B4-BE49-F238E27FC236}">
                <a16:creationId xmlns:a16="http://schemas.microsoft.com/office/drawing/2014/main" id="{C405CF4B-2004-463E-8A9D-4A1E611F9B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5731" y="5949951"/>
            <a:ext cx="29256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a:extLst>
              <a:ext uri="{FF2B5EF4-FFF2-40B4-BE49-F238E27FC236}">
                <a16:creationId xmlns:a16="http://schemas.microsoft.com/office/drawing/2014/main" id="{1808DAA7-E238-4176-A4D3-038DBB062A83}"/>
              </a:ext>
            </a:extLst>
          </p:cNvPr>
          <p:cNvPicPr>
            <a:picLocks noChangeAspect="1"/>
          </p:cNvPicPr>
          <p:nvPr/>
        </p:nvPicPr>
        <p:blipFill>
          <a:blip r:embed="rId4">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1105935" y="0"/>
            <a:ext cx="1086065" cy="1002522"/>
          </a:xfrm>
          <a:prstGeom prst="rect">
            <a:avLst/>
          </a:prstGeom>
        </p:spPr>
      </p:pic>
      <p:pic>
        <p:nvPicPr>
          <p:cNvPr id="6" name="Imagen 5">
            <a:extLst>
              <a:ext uri="{FF2B5EF4-FFF2-40B4-BE49-F238E27FC236}">
                <a16:creationId xmlns:a16="http://schemas.microsoft.com/office/drawing/2014/main" id="{992C79EB-DE58-4A54-854F-C1BE1BF2ECA2}"/>
              </a:ext>
            </a:extLst>
          </p:cNvPr>
          <p:cNvPicPr>
            <a:picLocks noChangeAspect="1"/>
          </p:cNvPicPr>
          <p:nvPr/>
        </p:nvPicPr>
        <p:blipFill>
          <a:blip r:embed="rId5"/>
          <a:stretch>
            <a:fillRect/>
          </a:stretch>
        </p:blipFill>
        <p:spPr>
          <a:xfrm>
            <a:off x="216134" y="1264300"/>
            <a:ext cx="2186506" cy="2782825"/>
          </a:xfrm>
          <a:prstGeom prst="rect">
            <a:avLst/>
          </a:prstGeom>
          <a:ln w="76200">
            <a:solidFill>
              <a:srgbClr val="BFBFBF"/>
            </a:solidFill>
          </a:ln>
        </p:spPr>
      </p:pic>
      <p:pic>
        <p:nvPicPr>
          <p:cNvPr id="8" name="Imagen 7">
            <a:extLst>
              <a:ext uri="{FF2B5EF4-FFF2-40B4-BE49-F238E27FC236}">
                <a16:creationId xmlns:a16="http://schemas.microsoft.com/office/drawing/2014/main" id="{4B0A5C4D-F869-474A-9E6C-14236A557F5D}"/>
              </a:ext>
            </a:extLst>
          </p:cNvPr>
          <p:cNvPicPr>
            <a:picLocks noChangeAspect="1"/>
          </p:cNvPicPr>
          <p:nvPr/>
        </p:nvPicPr>
        <p:blipFill>
          <a:blip r:embed="rId6"/>
          <a:stretch>
            <a:fillRect/>
          </a:stretch>
        </p:blipFill>
        <p:spPr>
          <a:xfrm>
            <a:off x="2280695" y="3302832"/>
            <a:ext cx="2191703" cy="2782825"/>
          </a:xfrm>
          <a:prstGeom prst="rect">
            <a:avLst/>
          </a:prstGeom>
          <a:ln w="76200">
            <a:solidFill>
              <a:srgbClr val="FFD1B2"/>
            </a:solidFill>
          </a:ln>
        </p:spPr>
      </p:pic>
      <p:pic>
        <p:nvPicPr>
          <p:cNvPr id="10" name="Imagen 9">
            <a:extLst>
              <a:ext uri="{FF2B5EF4-FFF2-40B4-BE49-F238E27FC236}">
                <a16:creationId xmlns:a16="http://schemas.microsoft.com/office/drawing/2014/main" id="{8508F761-D0E6-40D9-B3C9-C3AD026AB0A8}"/>
              </a:ext>
            </a:extLst>
          </p:cNvPr>
          <p:cNvPicPr>
            <a:picLocks noChangeAspect="1"/>
          </p:cNvPicPr>
          <p:nvPr/>
        </p:nvPicPr>
        <p:blipFill>
          <a:blip r:embed="rId7"/>
          <a:stretch>
            <a:fillRect/>
          </a:stretch>
        </p:blipFill>
        <p:spPr>
          <a:xfrm>
            <a:off x="4540420" y="2201308"/>
            <a:ext cx="2213611" cy="2782825"/>
          </a:xfrm>
          <a:prstGeom prst="rect">
            <a:avLst/>
          </a:prstGeom>
          <a:ln w="76200">
            <a:solidFill>
              <a:srgbClr val="9ADC54"/>
            </a:solidFill>
          </a:ln>
        </p:spPr>
      </p:pic>
      <p:pic>
        <p:nvPicPr>
          <p:cNvPr id="12" name="Imagen 11">
            <a:extLst>
              <a:ext uri="{FF2B5EF4-FFF2-40B4-BE49-F238E27FC236}">
                <a16:creationId xmlns:a16="http://schemas.microsoft.com/office/drawing/2014/main" id="{6FFEB2B5-623A-43F9-98A3-DFEAF6DE3DD0}"/>
              </a:ext>
            </a:extLst>
          </p:cNvPr>
          <p:cNvPicPr>
            <a:picLocks noChangeAspect="1"/>
          </p:cNvPicPr>
          <p:nvPr/>
        </p:nvPicPr>
        <p:blipFill>
          <a:blip r:embed="rId8"/>
          <a:stretch>
            <a:fillRect/>
          </a:stretch>
        </p:blipFill>
        <p:spPr>
          <a:xfrm>
            <a:off x="6766618" y="1264300"/>
            <a:ext cx="2247079" cy="2605807"/>
          </a:xfrm>
          <a:prstGeom prst="rect">
            <a:avLst/>
          </a:prstGeom>
          <a:ln w="76200">
            <a:solidFill>
              <a:srgbClr val="D35F12"/>
            </a:solidFill>
          </a:ln>
        </p:spPr>
      </p:pic>
      <p:pic>
        <p:nvPicPr>
          <p:cNvPr id="14" name="Imagen 13">
            <a:extLst>
              <a:ext uri="{FF2B5EF4-FFF2-40B4-BE49-F238E27FC236}">
                <a16:creationId xmlns:a16="http://schemas.microsoft.com/office/drawing/2014/main" id="{8E19C02F-C745-4E04-8E06-9789B1F22196}"/>
              </a:ext>
            </a:extLst>
          </p:cNvPr>
          <p:cNvPicPr>
            <a:picLocks noChangeAspect="1"/>
          </p:cNvPicPr>
          <p:nvPr/>
        </p:nvPicPr>
        <p:blipFill>
          <a:blip r:embed="rId9"/>
          <a:stretch>
            <a:fillRect/>
          </a:stretch>
        </p:blipFill>
        <p:spPr>
          <a:xfrm>
            <a:off x="8964327" y="3347318"/>
            <a:ext cx="2249675" cy="2262961"/>
          </a:xfrm>
          <a:prstGeom prst="rect">
            <a:avLst/>
          </a:prstGeom>
          <a:ln w="76200">
            <a:solidFill>
              <a:srgbClr val="F2BD52"/>
            </a:solidFill>
          </a:ln>
        </p:spPr>
      </p:pic>
      <p:pic>
        <p:nvPicPr>
          <p:cNvPr id="16" name="Imagen 15">
            <a:extLst>
              <a:ext uri="{FF2B5EF4-FFF2-40B4-BE49-F238E27FC236}">
                <a16:creationId xmlns:a16="http://schemas.microsoft.com/office/drawing/2014/main" id="{D3F443DC-278A-48D4-85A6-A6046BDC1B89}"/>
              </a:ext>
            </a:extLst>
          </p:cNvPr>
          <p:cNvPicPr>
            <a:picLocks noChangeAspect="1"/>
          </p:cNvPicPr>
          <p:nvPr/>
        </p:nvPicPr>
        <p:blipFill>
          <a:blip r:embed="rId10"/>
          <a:stretch>
            <a:fillRect/>
          </a:stretch>
        </p:blipFill>
        <p:spPr>
          <a:xfrm>
            <a:off x="9877425" y="2201308"/>
            <a:ext cx="2314575" cy="1190625"/>
          </a:xfrm>
          <a:prstGeom prst="rect">
            <a:avLst/>
          </a:prstGeom>
          <a:ln w="76200">
            <a:solidFill>
              <a:srgbClr val="DDEBF7"/>
            </a:solidFill>
          </a:ln>
        </p:spPr>
      </p:pic>
      <p:sp>
        <p:nvSpPr>
          <p:cNvPr id="17" name="Título 1">
            <a:extLst>
              <a:ext uri="{FF2B5EF4-FFF2-40B4-BE49-F238E27FC236}">
                <a16:creationId xmlns:a16="http://schemas.microsoft.com/office/drawing/2014/main" id="{CD6FAA92-A119-4751-86A5-AF258FE79FC4}"/>
              </a:ext>
            </a:extLst>
          </p:cNvPr>
          <p:cNvSpPr txBox="1">
            <a:spLocks/>
          </p:cNvSpPr>
          <p:nvPr/>
        </p:nvSpPr>
        <p:spPr>
          <a:xfrm>
            <a:off x="312821" y="13763"/>
            <a:ext cx="10486984"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MX" sz="3000" kern="0"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Personas contagiadas por SARS-CoV2</a:t>
            </a:r>
            <a:endParaRPr lang="es-EC" kern="0" dirty="0"/>
          </a:p>
        </p:txBody>
      </p:sp>
      <p:pic>
        <p:nvPicPr>
          <p:cNvPr id="21" name="Imagen 20">
            <a:extLst>
              <a:ext uri="{FF2B5EF4-FFF2-40B4-BE49-F238E27FC236}">
                <a16:creationId xmlns:a16="http://schemas.microsoft.com/office/drawing/2014/main" id="{15ABDE02-AA78-4387-9CDF-89B45B872E66}"/>
              </a:ext>
            </a:extLst>
          </p:cNvPr>
          <p:cNvPicPr>
            <a:picLocks noChangeAspect="1"/>
          </p:cNvPicPr>
          <p:nvPr/>
        </p:nvPicPr>
        <p:blipFill>
          <a:blip r:embed="rId2">
            <a:clrChange>
              <a:clrFrom>
                <a:srgbClr val="EBEBEB"/>
              </a:clrFrom>
              <a:clrTo>
                <a:srgbClr val="EBEBEB">
                  <a:alpha val="0"/>
                </a:srgbClr>
              </a:clrTo>
            </a:clrChange>
            <a:extLst>
              <a:ext uri="{28A0092B-C50C-407E-A947-70E740481C1C}">
                <a14:useLocalDpi xmlns:a14="http://schemas.microsoft.com/office/drawing/2010/main" val="0"/>
              </a:ext>
            </a:extLst>
          </a:blip>
          <a:stretch>
            <a:fillRect/>
          </a:stretch>
        </p:blipFill>
        <p:spPr>
          <a:xfrm rot="1364540">
            <a:off x="7154093" y="4248069"/>
            <a:ext cx="1472127" cy="1472127"/>
          </a:xfrm>
          <a:prstGeom prst="rect">
            <a:avLst/>
          </a:prstGeom>
        </p:spPr>
      </p:pic>
      <p:pic>
        <p:nvPicPr>
          <p:cNvPr id="25" name="Imagen 24">
            <a:extLst>
              <a:ext uri="{FF2B5EF4-FFF2-40B4-BE49-F238E27FC236}">
                <a16:creationId xmlns:a16="http://schemas.microsoft.com/office/drawing/2014/main" id="{E98CE698-5881-4327-976D-9C6B014CFC12}"/>
              </a:ext>
            </a:extLst>
          </p:cNvPr>
          <p:cNvPicPr>
            <a:picLocks noChangeAspect="1"/>
          </p:cNvPicPr>
          <p:nvPr/>
        </p:nvPicPr>
        <p:blipFill>
          <a:blip r:embed="rId2">
            <a:clrChange>
              <a:clrFrom>
                <a:srgbClr val="EBEBEB"/>
              </a:clrFrom>
              <a:clrTo>
                <a:srgbClr val="EBEBEB">
                  <a:alpha val="0"/>
                </a:srgbClr>
              </a:clrTo>
            </a:clrChange>
            <a:extLst>
              <a:ext uri="{28A0092B-C50C-407E-A947-70E740481C1C}">
                <a14:useLocalDpi xmlns:a14="http://schemas.microsoft.com/office/drawing/2010/main" val="0"/>
              </a:ext>
            </a:extLst>
          </a:blip>
          <a:stretch>
            <a:fillRect/>
          </a:stretch>
        </p:blipFill>
        <p:spPr>
          <a:xfrm rot="1364540">
            <a:off x="408507" y="4369344"/>
            <a:ext cx="1472127" cy="1472127"/>
          </a:xfrm>
          <a:prstGeom prst="rect">
            <a:avLst/>
          </a:prstGeom>
        </p:spPr>
      </p:pic>
      <p:pic>
        <p:nvPicPr>
          <p:cNvPr id="23" name="Imagen 22">
            <a:extLst>
              <a:ext uri="{FF2B5EF4-FFF2-40B4-BE49-F238E27FC236}">
                <a16:creationId xmlns:a16="http://schemas.microsoft.com/office/drawing/2014/main" id="{ABF1F903-314E-4254-A592-97B91DCFFEC2}"/>
              </a:ext>
            </a:extLst>
          </p:cNvPr>
          <p:cNvPicPr>
            <a:picLocks noChangeAspect="1"/>
          </p:cNvPicPr>
          <p:nvPr/>
        </p:nvPicPr>
        <p:blipFill>
          <a:blip r:embed="rId11"/>
          <a:stretch>
            <a:fillRect/>
          </a:stretch>
        </p:blipFill>
        <p:spPr>
          <a:xfrm>
            <a:off x="10087342" y="618029"/>
            <a:ext cx="925847" cy="829405"/>
          </a:xfrm>
          <a:prstGeom prst="rect">
            <a:avLst/>
          </a:prstGeom>
        </p:spPr>
      </p:pic>
      <p:pic>
        <p:nvPicPr>
          <p:cNvPr id="26" name="Imagen 25">
            <a:extLst>
              <a:ext uri="{FF2B5EF4-FFF2-40B4-BE49-F238E27FC236}">
                <a16:creationId xmlns:a16="http://schemas.microsoft.com/office/drawing/2014/main" id="{7E659619-AE83-4AF9-B22C-9896CE932379}"/>
              </a:ext>
            </a:extLst>
          </p:cNvPr>
          <p:cNvPicPr>
            <a:picLocks noChangeAspect="1"/>
          </p:cNvPicPr>
          <p:nvPr/>
        </p:nvPicPr>
        <p:blipFill>
          <a:blip r:embed="rId12"/>
          <a:stretch>
            <a:fillRect/>
          </a:stretch>
        </p:blipFill>
        <p:spPr>
          <a:xfrm>
            <a:off x="9285478" y="1451045"/>
            <a:ext cx="575467" cy="616571"/>
          </a:xfrm>
          <a:prstGeom prst="rect">
            <a:avLst/>
          </a:prstGeom>
        </p:spPr>
      </p:pic>
      <p:pic>
        <p:nvPicPr>
          <p:cNvPr id="28" name="Imagen 27">
            <a:extLst>
              <a:ext uri="{FF2B5EF4-FFF2-40B4-BE49-F238E27FC236}">
                <a16:creationId xmlns:a16="http://schemas.microsoft.com/office/drawing/2014/main" id="{41B9A21A-DDD5-4F08-95E9-5DF846B29647}"/>
              </a:ext>
            </a:extLst>
          </p:cNvPr>
          <p:cNvPicPr>
            <a:picLocks noChangeAspect="1"/>
          </p:cNvPicPr>
          <p:nvPr/>
        </p:nvPicPr>
        <p:blipFill>
          <a:blip r:embed="rId13"/>
          <a:stretch>
            <a:fillRect/>
          </a:stretch>
        </p:blipFill>
        <p:spPr>
          <a:xfrm>
            <a:off x="11314788" y="1461596"/>
            <a:ext cx="713552" cy="590053"/>
          </a:xfrm>
          <a:prstGeom prst="rect">
            <a:avLst/>
          </a:prstGeom>
        </p:spPr>
      </p:pic>
      <p:cxnSp>
        <p:nvCxnSpPr>
          <p:cNvPr id="29" name="Conector recto 28">
            <a:extLst>
              <a:ext uri="{FF2B5EF4-FFF2-40B4-BE49-F238E27FC236}">
                <a16:creationId xmlns:a16="http://schemas.microsoft.com/office/drawing/2014/main" id="{92F8433A-396C-4B10-8E97-E6FA61DFAD8D}"/>
              </a:ext>
            </a:extLst>
          </p:cNvPr>
          <p:cNvCxnSpPr>
            <a:stCxn id="23" idx="3"/>
            <a:endCxn id="28" idx="0"/>
          </p:cNvCxnSpPr>
          <p:nvPr/>
        </p:nvCxnSpPr>
        <p:spPr>
          <a:xfrm>
            <a:off x="11013189" y="1032732"/>
            <a:ext cx="658375" cy="428864"/>
          </a:xfrm>
          <a:prstGeom prst="line">
            <a:avLst/>
          </a:prstGeom>
        </p:spPr>
        <p:style>
          <a:lnRef idx="2">
            <a:schemeClr val="accent2"/>
          </a:lnRef>
          <a:fillRef idx="0">
            <a:schemeClr val="accent2"/>
          </a:fillRef>
          <a:effectRef idx="1">
            <a:schemeClr val="accent2"/>
          </a:effectRef>
          <a:fontRef idx="minor">
            <a:schemeClr val="tx1"/>
          </a:fontRef>
        </p:style>
      </p:cxnSp>
      <p:cxnSp>
        <p:nvCxnSpPr>
          <p:cNvPr id="30" name="Conector recto 29">
            <a:extLst>
              <a:ext uri="{FF2B5EF4-FFF2-40B4-BE49-F238E27FC236}">
                <a16:creationId xmlns:a16="http://schemas.microsoft.com/office/drawing/2014/main" id="{0F17C156-E045-41D4-9125-9F5DDE9B025E}"/>
              </a:ext>
            </a:extLst>
          </p:cNvPr>
          <p:cNvCxnSpPr>
            <a:stCxn id="23" idx="1"/>
            <a:endCxn id="26" idx="0"/>
          </p:cNvCxnSpPr>
          <p:nvPr/>
        </p:nvCxnSpPr>
        <p:spPr>
          <a:xfrm flipH="1">
            <a:off x="9573212" y="1032732"/>
            <a:ext cx="514130" cy="418313"/>
          </a:xfrm>
          <a:prstGeom prst="line">
            <a:avLst/>
          </a:prstGeom>
        </p:spPr>
        <p:style>
          <a:lnRef idx="2">
            <a:schemeClr val="accent2"/>
          </a:lnRef>
          <a:fillRef idx="0">
            <a:schemeClr val="accent2"/>
          </a:fillRef>
          <a:effectRef idx="1">
            <a:schemeClr val="accent2"/>
          </a:effectRef>
          <a:fontRef idx="minor">
            <a:schemeClr val="tx1"/>
          </a:fontRef>
        </p:style>
      </p:cxnSp>
      <p:sp>
        <p:nvSpPr>
          <p:cNvPr id="4" name="Flecha: a la derecha 3">
            <a:extLst>
              <a:ext uri="{FF2B5EF4-FFF2-40B4-BE49-F238E27FC236}">
                <a16:creationId xmlns:a16="http://schemas.microsoft.com/office/drawing/2014/main" id="{6D0A8E66-A472-4E3F-A4D6-693E7C118C2B}"/>
              </a:ext>
            </a:extLst>
          </p:cNvPr>
          <p:cNvSpPr/>
          <p:nvPr/>
        </p:nvSpPr>
        <p:spPr>
          <a:xfrm>
            <a:off x="135891" y="1548268"/>
            <a:ext cx="1029532" cy="39584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2" name="Flecha: a la derecha 21">
            <a:extLst>
              <a:ext uri="{FF2B5EF4-FFF2-40B4-BE49-F238E27FC236}">
                <a16:creationId xmlns:a16="http://schemas.microsoft.com/office/drawing/2014/main" id="{4BC7744E-6387-49E0-8630-1C15A7EDE142}"/>
              </a:ext>
            </a:extLst>
          </p:cNvPr>
          <p:cNvSpPr/>
          <p:nvPr/>
        </p:nvSpPr>
        <p:spPr>
          <a:xfrm>
            <a:off x="9855325" y="3134608"/>
            <a:ext cx="1029532" cy="39584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08116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C405CF4B-2004-463E-8A9D-4A1E611F9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5731" y="5949951"/>
            <a:ext cx="29256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a:extLst>
              <a:ext uri="{FF2B5EF4-FFF2-40B4-BE49-F238E27FC236}">
                <a16:creationId xmlns:a16="http://schemas.microsoft.com/office/drawing/2014/main" id="{1808DAA7-E238-4176-A4D3-038DBB062A83}"/>
              </a:ext>
            </a:extLst>
          </p:cNvPr>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1105935" y="0"/>
            <a:ext cx="1086065" cy="1002522"/>
          </a:xfrm>
          <a:prstGeom prst="rect">
            <a:avLst/>
          </a:prstGeom>
        </p:spPr>
      </p:pic>
      <p:sp>
        <p:nvSpPr>
          <p:cNvPr id="17" name="Título 1">
            <a:extLst>
              <a:ext uri="{FF2B5EF4-FFF2-40B4-BE49-F238E27FC236}">
                <a16:creationId xmlns:a16="http://schemas.microsoft.com/office/drawing/2014/main" id="{CD6FAA92-A119-4751-86A5-AF258FE79FC4}"/>
              </a:ext>
            </a:extLst>
          </p:cNvPr>
          <p:cNvSpPr txBox="1">
            <a:spLocks/>
          </p:cNvSpPr>
          <p:nvPr/>
        </p:nvSpPr>
        <p:spPr>
          <a:xfrm>
            <a:off x="312821" y="13763"/>
            <a:ext cx="10486984"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MX" sz="3000" kern="0"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Personas contagiadas por SARS-CoV2</a:t>
            </a:r>
            <a:endParaRPr lang="es-EC" kern="0" dirty="0"/>
          </a:p>
        </p:txBody>
      </p:sp>
      <p:pic>
        <p:nvPicPr>
          <p:cNvPr id="20" name="Imagen 19">
            <a:extLst>
              <a:ext uri="{FF2B5EF4-FFF2-40B4-BE49-F238E27FC236}">
                <a16:creationId xmlns:a16="http://schemas.microsoft.com/office/drawing/2014/main" id="{00F1C2E5-8D09-4D23-A23C-564706F99834}"/>
              </a:ext>
            </a:extLst>
          </p:cNvPr>
          <p:cNvPicPr/>
          <p:nvPr/>
        </p:nvPicPr>
        <p:blipFill rotWithShape="1">
          <a:blip r:embed="rId4"/>
          <a:srcRect l="2202" t="6433" b="10795"/>
          <a:stretch/>
        </p:blipFill>
        <p:spPr bwMode="auto">
          <a:xfrm>
            <a:off x="93188" y="690295"/>
            <a:ext cx="5479710" cy="25348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22" name="Imagen 21">
            <a:extLst>
              <a:ext uri="{FF2B5EF4-FFF2-40B4-BE49-F238E27FC236}">
                <a16:creationId xmlns:a16="http://schemas.microsoft.com/office/drawing/2014/main" id="{5FF27189-14BB-43B1-8B63-7721316A6CF7}"/>
              </a:ext>
            </a:extLst>
          </p:cNvPr>
          <p:cNvPicPr/>
          <p:nvPr/>
        </p:nvPicPr>
        <p:blipFill rotWithShape="1">
          <a:blip r:embed="rId5"/>
          <a:srcRect l="1572" t="6153" r="1060" b="10795"/>
          <a:stretch/>
        </p:blipFill>
        <p:spPr bwMode="auto">
          <a:xfrm>
            <a:off x="5870202" y="1449979"/>
            <a:ext cx="6081166" cy="30180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31" name="Imagen 30">
            <a:extLst>
              <a:ext uri="{FF2B5EF4-FFF2-40B4-BE49-F238E27FC236}">
                <a16:creationId xmlns:a16="http://schemas.microsoft.com/office/drawing/2014/main" id="{2222C19D-84DF-4281-A739-FE2FA73337A9}"/>
              </a:ext>
            </a:extLst>
          </p:cNvPr>
          <p:cNvPicPr/>
          <p:nvPr/>
        </p:nvPicPr>
        <p:blipFill rotWithShape="1">
          <a:blip r:embed="rId6"/>
          <a:srcRect l="1563" t="5557" b="10457"/>
          <a:stretch/>
        </p:blipFill>
        <p:spPr bwMode="auto">
          <a:xfrm>
            <a:off x="93186" y="3428999"/>
            <a:ext cx="5614845" cy="27951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4" name="Elipse 3">
            <a:extLst>
              <a:ext uri="{FF2B5EF4-FFF2-40B4-BE49-F238E27FC236}">
                <a16:creationId xmlns:a16="http://schemas.microsoft.com/office/drawing/2014/main" id="{8BB13DB1-0D44-4C6C-AD06-821025ACC561}"/>
              </a:ext>
            </a:extLst>
          </p:cNvPr>
          <p:cNvSpPr/>
          <p:nvPr/>
        </p:nvSpPr>
        <p:spPr>
          <a:xfrm>
            <a:off x="11160535" y="3205765"/>
            <a:ext cx="790833" cy="446468"/>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3" name="Elipse 32">
            <a:extLst>
              <a:ext uri="{FF2B5EF4-FFF2-40B4-BE49-F238E27FC236}">
                <a16:creationId xmlns:a16="http://schemas.microsoft.com/office/drawing/2014/main" id="{A2F65000-C1AA-4523-9BD3-6841F8D33245}"/>
              </a:ext>
            </a:extLst>
          </p:cNvPr>
          <p:cNvSpPr/>
          <p:nvPr/>
        </p:nvSpPr>
        <p:spPr>
          <a:xfrm>
            <a:off x="4917198" y="3368028"/>
            <a:ext cx="790833" cy="446468"/>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4" name="Elipse 33">
            <a:extLst>
              <a:ext uri="{FF2B5EF4-FFF2-40B4-BE49-F238E27FC236}">
                <a16:creationId xmlns:a16="http://schemas.microsoft.com/office/drawing/2014/main" id="{2F16E17F-48E6-4BF3-A4FF-2016B73AABEF}"/>
              </a:ext>
            </a:extLst>
          </p:cNvPr>
          <p:cNvSpPr/>
          <p:nvPr/>
        </p:nvSpPr>
        <p:spPr>
          <a:xfrm>
            <a:off x="4782065" y="556054"/>
            <a:ext cx="790833" cy="446468"/>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64178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D8AF38A-8FB6-4306-A839-F27B1A7FED60}"/>
              </a:ext>
            </a:extLst>
          </p:cNvPr>
          <p:cNvPicPr>
            <a:picLocks noChangeAspect="1"/>
          </p:cNvPicPr>
          <p:nvPr/>
        </p:nvPicPr>
        <p:blipFill>
          <a:blip r:embed="rId2"/>
          <a:stretch>
            <a:fillRect/>
          </a:stretch>
        </p:blipFill>
        <p:spPr>
          <a:xfrm>
            <a:off x="4115410" y="98316"/>
            <a:ext cx="3145631" cy="410300"/>
          </a:xfrm>
          <a:prstGeom prst="rect">
            <a:avLst/>
          </a:prstGeom>
        </p:spPr>
      </p:pic>
      <p:pic>
        <p:nvPicPr>
          <p:cNvPr id="4" name="Imagen 3">
            <a:extLst>
              <a:ext uri="{FF2B5EF4-FFF2-40B4-BE49-F238E27FC236}">
                <a16:creationId xmlns:a16="http://schemas.microsoft.com/office/drawing/2014/main" id="{8CA48AB5-5802-4F49-8C51-F06E23C21FDA}"/>
              </a:ext>
            </a:extLst>
          </p:cNvPr>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0793114" y="84002"/>
            <a:ext cx="1086065" cy="1002522"/>
          </a:xfrm>
          <a:prstGeom prst="rect">
            <a:avLst/>
          </a:prstGeom>
        </p:spPr>
      </p:pic>
      <p:graphicFrame>
        <p:nvGraphicFramePr>
          <p:cNvPr id="9" name="Tabla 8">
            <a:extLst>
              <a:ext uri="{FF2B5EF4-FFF2-40B4-BE49-F238E27FC236}">
                <a16:creationId xmlns:a16="http://schemas.microsoft.com/office/drawing/2014/main" id="{DF54EF4B-279A-4E65-BFDE-F16BD4B33D2C}"/>
              </a:ext>
            </a:extLst>
          </p:cNvPr>
          <p:cNvGraphicFramePr>
            <a:graphicFrameLocks noGrp="1"/>
          </p:cNvGraphicFramePr>
          <p:nvPr>
            <p:extLst>
              <p:ext uri="{D42A27DB-BD31-4B8C-83A1-F6EECF244321}">
                <p14:modId xmlns:p14="http://schemas.microsoft.com/office/powerpoint/2010/main" val="4268728820"/>
              </p:ext>
            </p:extLst>
          </p:nvPr>
        </p:nvGraphicFramePr>
        <p:xfrm>
          <a:off x="432914" y="770418"/>
          <a:ext cx="4572183" cy="1515501"/>
        </p:xfrm>
        <a:graphic>
          <a:graphicData uri="http://schemas.openxmlformats.org/drawingml/2006/table">
            <a:tbl>
              <a:tblPr firstRow="1" firstCol="1" bandRow="1"/>
              <a:tblGrid>
                <a:gridCol w="1028798">
                  <a:extLst>
                    <a:ext uri="{9D8B030D-6E8A-4147-A177-3AD203B41FA5}">
                      <a16:colId xmlns:a16="http://schemas.microsoft.com/office/drawing/2014/main" val="1623474139"/>
                    </a:ext>
                  </a:extLst>
                </a:gridCol>
                <a:gridCol w="912460">
                  <a:extLst>
                    <a:ext uri="{9D8B030D-6E8A-4147-A177-3AD203B41FA5}">
                      <a16:colId xmlns:a16="http://schemas.microsoft.com/office/drawing/2014/main" val="3894941151"/>
                    </a:ext>
                  </a:extLst>
                </a:gridCol>
                <a:gridCol w="912460">
                  <a:extLst>
                    <a:ext uri="{9D8B030D-6E8A-4147-A177-3AD203B41FA5}">
                      <a16:colId xmlns:a16="http://schemas.microsoft.com/office/drawing/2014/main" val="1086791041"/>
                    </a:ext>
                  </a:extLst>
                </a:gridCol>
                <a:gridCol w="608306">
                  <a:extLst>
                    <a:ext uri="{9D8B030D-6E8A-4147-A177-3AD203B41FA5}">
                      <a16:colId xmlns:a16="http://schemas.microsoft.com/office/drawing/2014/main" val="927648253"/>
                    </a:ext>
                  </a:extLst>
                </a:gridCol>
                <a:gridCol w="1110159">
                  <a:extLst>
                    <a:ext uri="{9D8B030D-6E8A-4147-A177-3AD203B41FA5}">
                      <a16:colId xmlns:a16="http://schemas.microsoft.com/office/drawing/2014/main" val="3347180765"/>
                    </a:ext>
                  </a:extLst>
                </a:gridCol>
              </a:tblGrid>
              <a:tr h="582029">
                <a:tc>
                  <a:txBody>
                    <a:bodyPr/>
                    <a:lstStyle/>
                    <a:p>
                      <a:endParaRPr lang="es-MX" sz="1100" dirty="0">
                        <a:effectLst/>
                        <a:latin typeface="+mn-lt"/>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CE (mg/L)</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OD (mg/L)</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pH</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T° promedio (ºC)</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293865654"/>
                  </a:ext>
                </a:extLst>
              </a:tr>
              <a:tr h="351444">
                <a:tc>
                  <a:txBody>
                    <a:bodyPr/>
                    <a:lstStyle/>
                    <a:p>
                      <a:pP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NOVIEMBRE</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9C9C9"/>
                    </a:solidFill>
                  </a:tcPr>
                </a:tc>
                <a:tc>
                  <a:txBody>
                    <a:bodyPr/>
                    <a:lstStyle/>
                    <a:p>
                      <a:pPr algn="ctr">
                        <a:lnSpc>
                          <a:spcPct val="107000"/>
                        </a:lnSpc>
                        <a:spcAft>
                          <a:spcPts val="800"/>
                        </a:spcAft>
                      </a:pPr>
                      <a:r>
                        <a:rPr lang="es-MX" sz="1100" dirty="0">
                          <a:solidFill>
                            <a:srgbClr val="000000"/>
                          </a:solidFill>
                          <a:effectLst/>
                          <a:latin typeface="+mn-lt"/>
                          <a:ea typeface="Times New Roman" panose="02020603050405020304" pitchFamily="18" charset="0"/>
                          <a:cs typeface="Calibri" panose="020F0502020204030204" pitchFamily="34" charset="0"/>
                        </a:rPr>
                        <a:t>231,29</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mn-lt"/>
                          <a:ea typeface="Times New Roman" panose="02020603050405020304" pitchFamily="18" charset="0"/>
                          <a:cs typeface="Calibri" panose="020F0502020204030204" pitchFamily="34" charset="0"/>
                        </a:rPr>
                        <a:t>4,22</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mn-lt"/>
                          <a:ea typeface="Times New Roman" panose="02020603050405020304" pitchFamily="18" charset="0"/>
                          <a:cs typeface="Calibri" panose="020F0502020204030204" pitchFamily="34" charset="0"/>
                        </a:rPr>
                        <a:t>7,63</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mn-lt"/>
                          <a:ea typeface="Times New Roman" panose="02020603050405020304" pitchFamily="18" charset="0"/>
                          <a:cs typeface="Calibri" panose="020F0502020204030204" pitchFamily="34" charset="0"/>
                        </a:rPr>
                        <a:t>17,63</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370038854"/>
                  </a:ext>
                </a:extLst>
              </a:tr>
              <a:tr h="190829">
                <a:tc>
                  <a:txBody>
                    <a:bodyPr/>
                    <a:lstStyle/>
                    <a:p>
                      <a:pP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DICIEMBRE</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9C9C9"/>
                    </a:solidFill>
                  </a:tcPr>
                </a:tc>
                <a:tc>
                  <a:txBody>
                    <a:bodyPr/>
                    <a:lstStyle/>
                    <a:p>
                      <a:pPr algn="ctr">
                        <a:lnSpc>
                          <a:spcPct val="107000"/>
                        </a:lnSpc>
                        <a:spcAft>
                          <a:spcPts val="800"/>
                        </a:spcAft>
                      </a:pPr>
                      <a:r>
                        <a:rPr lang="es-MX" sz="1100" dirty="0">
                          <a:solidFill>
                            <a:srgbClr val="000000"/>
                          </a:solidFill>
                          <a:effectLst/>
                          <a:latin typeface="+mn-lt"/>
                          <a:ea typeface="Times New Roman" panose="02020603050405020304" pitchFamily="18" charset="0"/>
                          <a:cs typeface="Calibri" panose="020F0502020204030204" pitchFamily="34" charset="0"/>
                        </a:rPr>
                        <a:t>108,55</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mn-lt"/>
                          <a:ea typeface="Times New Roman" panose="02020603050405020304" pitchFamily="18" charset="0"/>
                          <a:cs typeface="Calibri" panose="020F0502020204030204" pitchFamily="34" charset="0"/>
                        </a:rPr>
                        <a:t>5,98</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mn-lt"/>
                          <a:ea typeface="Times New Roman" panose="02020603050405020304" pitchFamily="18" charset="0"/>
                          <a:cs typeface="Calibri" panose="020F0502020204030204" pitchFamily="34" charset="0"/>
                        </a:rPr>
                        <a:t>6,45</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mn-lt"/>
                          <a:ea typeface="Times New Roman" panose="02020603050405020304" pitchFamily="18" charset="0"/>
                          <a:cs typeface="Calibri" panose="020F0502020204030204" pitchFamily="34" charset="0"/>
                        </a:rPr>
                        <a:t>17,22</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185647426"/>
                  </a:ext>
                </a:extLst>
              </a:tr>
              <a:tr h="190829">
                <a:tc>
                  <a:txBody>
                    <a:bodyPr/>
                    <a:lstStyle/>
                    <a:p>
                      <a:pP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ENERO</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9C9C9"/>
                    </a:solidFill>
                  </a:tcPr>
                </a:tc>
                <a:tc>
                  <a:txBody>
                    <a:bodyPr/>
                    <a:lstStyle/>
                    <a:p>
                      <a:pPr algn="ctr">
                        <a:lnSpc>
                          <a:spcPct val="107000"/>
                        </a:lnSpc>
                        <a:spcAft>
                          <a:spcPts val="800"/>
                        </a:spcAft>
                      </a:pPr>
                      <a:r>
                        <a:rPr lang="es-MX" sz="1100" dirty="0">
                          <a:solidFill>
                            <a:srgbClr val="000000"/>
                          </a:solidFill>
                          <a:effectLst/>
                          <a:latin typeface="+mn-lt"/>
                          <a:ea typeface="Times New Roman" panose="02020603050405020304" pitchFamily="18" charset="0"/>
                          <a:cs typeface="Calibri" panose="020F0502020204030204" pitchFamily="34" charset="0"/>
                        </a:rPr>
                        <a:t>113,93</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mn-lt"/>
                          <a:ea typeface="Times New Roman" panose="02020603050405020304" pitchFamily="18" charset="0"/>
                          <a:cs typeface="Calibri" panose="020F0502020204030204" pitchFamily="34" charset="0"/>
                        </a:rPr>
                        <a:t>5,88</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mn-lt"/>
                          <a:ea typeface="Times New Roman" panose="02020603050405020304" pitchFamily="18" charset="0"/>
                          <a:cs typeface="Calibri" panose="020F0502020204030204" pitchFamily="34" charset="0"/>
                        </a:rPr>
                        <a:t>6,72</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mn-lt"/>
                          <a:ea typeface="Times New Roman" panose="02020603050405020304" pitchFamily="18" charset="0"/>
                          <a:cs typeface="Calibri" panose="020F0502020204030204" pitchFamily="34" charset="0"/>
                        </a:rPr>
                        <a:t>24,56</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586939483"/>
                  </a:ext>
                </a:extLst>
              </a:tr>
              <a:tr h="200370">
                <a:tc>
                  <a:txBody>
                    <a:bodyPr/>
                    <a:lstStyle/>
                    <a:p>
                      <a:pP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FEBRERO</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9C9C9"/>
                    </a:solidFill>
                  </a:tcPr>
                </a:tc>
                <a:tc>
                  <a:txBody>
                    <a:bodyPr/>
                    <a:lstStyle/>
                    <a:p>
                      <a:pPr algn="ctr">
                        <a:lnSpc>
                          <a:spcPct val="107000"/>
                        </a:lnSpc>
                        <a:spcAft>
                          <a:spcPts val="800"/>
                        </a:spcAft>
                      </a:pPr>
                      <a:r>
                        <a:rPr lang="es-MX" sz="1100" dirty="0">
                          <a:solidFill>
                            <a:srgbClr val="000000"/>
                          </a:solidFill>
                          <a:effectLst/>
                          <a:latin typeface="+mn-lt"/>
                          <a:ea typeface="Times New Roman" panose="02020603050405020304" pitchFamily="18" charset="0"/>
                          <a:cs typeface="Calibri" panose="020F0502020204030204" pitchFamily="34" charset="0"/>
                        </a:rPr>
                        <a:t>216,50</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mn-lt"/>
                          <a:ea typeface="Times New Roman" panose="02020603050405020304" pitchFamily="18" charset="0"/>
                          <a:cs typeface="Calibri" panose="020F0502020204030204" pitchFamily="34" charset="0"/>
                        </a:rPr>
                        <a:t>6,58</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mn-lt"/>
                          <a:ea typeface="Times New Roman" panose="02020603050405020304" pitchFamily="18" charset="0"/>
                          <a:cs typeface="Calibri" panose="020F0502020204030204" pitchFamily="34" charset="0"/>
                        </a:rPr>
                        <a:t>7,31</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mn-lt"/>
                          <a:ea typeface="Times New Roman" panose="02020603050405020304" pitchFamily="18" charset="0"/>
                          <a:cs typeface="Calibri" panose="020F0502020204030204" pitchFamily="34" charset="0"/>
                        </a:rPr>
                        <a:t>17,81</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769020778"/>
                  </a:ext>
                </a:extLst>
              </a:tr>
            </a:tbl>
          </a:graphicData>
        </a:graphic>
      </p:graphicFrame>
      <p:sp>
        <p:nvSpPr>
          <p:cNvPr id="15" name="CuadroTexto 14">
            <a:extLst>
              <a:ext uri="{FF2B5EF4-FFF2-40B4-BE49-F238E27FC236}">
                <a16:creationId xmlns:a16="http://schemas.microsoft.com/office/drawing/2014/main" id="{01BBBC58-927D-4D3F-A284-8B7373E87BE4}"/>
              </a:ext>
            </a:extLst>
          </p:cNvPr>
          <p:cNvSpPr txBox="1"/>
          <p:nvPr/>
        </p:nvSpPr>
        <p:spPr>
          <a:xfrm>
            <a:off x="169904" y="118730"/>
            <a:ext cx="8578679" cy="461665"/>
          </a:xfrm>
          <a:prstGeom prst="rect">
            <a:avLst/>
          </a:prstGeom>
          <a:noFill/>
        </p:spPr>
        <p:txBody>
          <a:bodyPr wrap="square">
            <a:spAutoFit/>
          </a:bodyPr>
          <a:lstStyle/>
          <a:p>
            <a:r>
              <a:rPr lang="es-MX" sz="2400" i="1" u="sng" kern="0" dirty="0">
                <a:solidFill>
                  <a:srgbClr val="000000"/>
                </a:solidFill>
                <a:effectLst>
                  <a:outerShdw blurRad="38100" dist="38100" dir="2700000" algn="tl">
                    <a:srgbClr val="000000">
                      <a:alpha val="43137"/>
                    </a:srgbClr>
                  </a:outerShdw>
                </a:effectLst>
                <a:latin typeface="Arial"/>
                <a:cs typeface="Times New Roman" panose="02020603050405020304" pitchFamily="18" charset="0"/>
              </a:rPr>
              <a:t>COLECTOR 24 DE MAYO </a:t>
            </a:r>
          </a:p>
        </p:txBody>
      </p:sp>
      <p:graphicFrame>
        <p:nvGraphicFramePr>
          <p:cNvPr id="16" name="Tabla 15">
            <a:extLst>
              <a:ext uri="{FF2B5EF4-FFF2-40B4-BE49-F238E27FC236}">
                <a16:creationId xmlns:a16="http://schemas.microsoft.com/office/drawing/2014/main" id="{54B66185-061D-4CD3-85B4-711A620BAC21}"/>
              </a:ext>
            </a:extLst>
          </p:cNvPr>
          <p:cNvGraphicFramePr>
            <a:graphicFrameLocks noGrp="1"/>
          </p:cNvGraphicFramePr>
          <p:nvPr>
            <p:extLst>
              <p:ext uri="{D42A27DB-BD31-4B8C-83A1-F6EECF244321}">
                <p14:modId xmlns:p14="http://schemas.microsoft.com/office/powerpoint/2010/main" val="2509298419"/>
              </p:ext>
            </p:extLst>
          </p:nvPr>
        </p:nvGraphicFramePr>
        <p:xfrm>
          <a:off x="5540984" y="1573539"/>
          <a:ext cx="4572183" cy="1322807"/>
        </p:xfrm>
        <a:graphic>
          <a:graphicData uri="http://schemas.openxmlformats.org/drawingml/2006/table">
            <a:tbl>
              <a:tblPr firstRow="1" firstCol="1" bandRow="1"/>
              <a:tblGrid>
                <a:gridCol w="1019978">
                  <a:extLst>
                    <a:ext uri="{9D8B030D-6E8A-4147-A177-3AD203B41FA5}">
                      <a16:colId xmlns:a16="http://schemas.microsoft.com/office/drawing/2014/main" val="2594457893"/>
                    </a:ext>
                  </a:extLst>
                </a:gridCol>
                <a:gridCol w="904636">
                  <a:extLst>
                    <a:ext uri="{9D8B030D-6E8A-4147-A177-3AD203B41FA5}">
                      <a16:colId xmlns:a16="http://schemas.microsoft.com/office/drawing/2014/main" val="1292495154"/>
                    </a:ext>
                  </a:extLst>
                </a:gridCol>
                <a:gridCol w="904636">
                  <a:extLst>
                    <a:ext uri="{9D8B030D-6E8A-4147-A177-3AD203B41FA5}">
                      <a16:colId xmlns:a16="http://schemas.microsoft.com/office/drawing/2014/main" val="1101726119"/>
                    </a:ext>
                  </a:extLst>
                </a:gridCol>
                <a:gridCol w="678477">
                  <a:extLst>
                    <a:ext uri="{9D8B030D-6E8A-4147-A177-3AD203B41FA5}">
                      <a16:colId xmlns:a16="http://schemas.microsoft.com/office/drawing/2014/main" val="1068904778"/>
                    </a:ext>
                  </a:extLst>
                </a:gridCol>
                <a:gridCol w="1064456">
                  <a:extLst>
                    <a:ext uri="{9D8B030D-6E8A-4147-A177-3AD203B41FA5}">
                      <a16:colId xmlns:a16="http://schemas.microsoft.com/office/drawing/2014/main" val="2513546076"/>
                    </a:ext>
                  </a:extLst>
                </a:gridCol>
              </a:tblGrid>
              <a:tr h="568248">
                <a:tc>
                  <a:txBody>
                    <a:bodyPr/>
                    <a:lstStyle/>
                    <a:p>
                      <a:endParaRPr lang="es-MX" sz="1100" dirty="0">
                        <a:effectLst/>
                        <a:latin typeface="+mn-lt"/>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CE (mg/L)</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OD (mg/L)</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pH</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T° promedio (ºC)</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4291621923"/>
                  </a:ext>
                </a:extLst>
              </a:tr>
              <a:tr h="186311">
                <a:tc>
                  <a:txBody>
                    <a:bodyPr/>
                    <a:lstStyle/>
                    <a:p>
                      <a:pP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NOVIEMBRE</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7CAAC"/>
                    </a:solidFill>
                  </a:tcPr>
                </a:tc>
                <a:tc>
                  <a:txBody>
                    <a:bodyPr/>
                    <a:lstStyle/>
                    <a:p>
                      <a:pPr algn="ctr">
                        <a:lnSpc>
                          <a:spcPct val="107000"/>
                        </a:lnSpc>
                        <a:spcAft>
                          <a:spcPts val="800"/>
                        </a:spcAft>
                      </a:pPr>
                      <a:r>
                        <a:rPr lang="es-MX" sz="1100" dirty="0">
                          <a:solidFill>
                            <a:srgbClr val="000000"/>
                          </a:solidFill>
                          <a:effectLst/>
                          <a:latin typeface="+mn-lt"/>
                          <a:ea typeface="Times New Roman" panose="02020603050405020304" pitchFamily="18" charset="0"/>
                          <a:cs typeface="Calibri" panose="020F0502020204030204" pitchFamily="34" charset="0"/>
                        </a:rPr>
                        <a:t>328,50</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mn-lt"/>
                          <a:ea typeface="Times New Roman" panose="02020603050405020304" pitchFamily="18" charset="0"/>
                          <a:cs typeface="Calibri" panose="020F0502020204030204" pitchFamily="34" charset="0"/>
                        </a:rPr>
                        <a:t>4,30</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mn-lt"/>
                          <a:ea typeface="Times New Roman" panose="02020603050405020304" pitchFamily="18" charset="0"/>
                          <a:cs typeface="Calibri" panose="020F0502020204030204" pitchFamily="34" charset="0"/>
                        </a:rPr>
                        <a:t>7,98</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mn-lt"/>
                          <a:ea typeface="Times New Roman" panose="02020603050405020304" pitchFamily="18" charset="0"/>
                          <a:cs typeface="Calibri" panose="020F0502020204030204" pitchFamily="34" charset="0"/>
                        </a:rPr>
                        <a:t>18,81</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720777488"/>
                  </a:ext>
                </a:extLst>
              </a:tr>
              <a:tr h="186311">
                <a:tc>
                  <a:txBody>
                    <a:bodyPr/>
                    <a:lstStyle/>
                    <a:p>
                      <a:pP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DICIEMBRE</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7CAAC"/>
                    </a:solidFill>
                  </a:tcPr>
                </a:tc>
                <a:tc>
                  <a:txBody>
                    <a:bodyPr/>
                    <a:lstStyle/>
                    <a:p>
                      <a:pPr algn="ctr">
                        <a:lnSpc>
                          <a:spcPct val="107000"/>
                        </a:lnSpc>
                        <a:spcAft>
                          <a:spcPts val="800"/>
                        </a:spcAft>
                      </a:pPr>
                      <a:r>
                        <a:rPr lang="es-MX" sz="1100" dirty="0">
                          <a:solidFill>
                            <a:srgbClr val="000000"/>
                          </a:solidFill>
                          <a:effectLst/>
                          <a:latin typeface="+mn-lt"/>
                          <a:ea typeface="Times New Roman" panose="02020603050405020304" pitchFamily="18" charset="0"/>
                          <a:cs typeface="Calibri" panose="020F0502020204030204" pitchFamily="34" charset="0"/>
                        </a:rPr>
                        <a:t>293,38</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mn-lt"/>
                          <a:ea typeface="Times New Roman" panose="02020603050405020304" pitchFamily="18" charset="0"/>
                          <a:cs typeface="Calibri" panose="020F0502020204030204" pitchFamily="34" charset="0"/>
                        </a:rPr>
                        <a:t>5,35</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mn-lt"/>
                          <a:ea typeface="Times New Roman" panose="02020603050405020304" pitchFamily="18" charset="0"/>
                          <a:cs typeface="Calibri" panose="020F0502020204030204" pitchFamily="34" charset="0"/>
                        </a:rPr>
                        <a:t>7,64</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mn-lt"/>
                          <a:ea typeface="Times New Roman" panose="02020603050405020304" pitchFamily="18" charset="0"/>
                          <a:cs typeface="Calibri" panose="020F0502020204030204" pitchFamily="34" charset="0"/>
                        </a:rPr>
                        <a:t>17,80</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936522501"/>
                  </a:ext>
                </a:extLst>
              </a:tr>
              <a:tr h="186311">
                <a:tc>
                  <a:txBody>
                    <a:bodyPr/>
                    <a:lstStyle/>
                    <a:p>
                      <a:pP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ENERO</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7CAAC"/>
                    </a:solidFill>
                  </a:tcPr>
                </a:tc>
                <a:tc>
                  <a:txBody>
                    <a:bodyPr/>
                    <a:lstStyle/>
                    <a:p>
                      <a:pPr algn="ctr">
                        <a:lnSpc>
                          <a:spcPct val="107000"/>
                        </a:lnSpc>
                        <a:spcAft>
                          <a:spcPts val="800"/>
                        </a:spcAft>
                      </a:pPr>
                      <a:r>
                        <a:rPr lang="es-MX" sz="1100" dirty="0">
                          <a:solidFill>
                            <a:srgbClr val="000000"/>
                          </a:solidFill>
                          <a:effectLst/>
                          <a:latin typeface="+mn-lt"/>
                          <a:ea typeface="Times New Roman" panose="02020603050405020304" pitchFamily="18" charset="0"/>
                          <a:cs typeface="Calibri" panose="020F0502020204030204" pitchFamily="34" charset="0"/>
                        </a:rPr>
                        <a:t>759,00</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mn-lt"/>
                          <a:ea typeface="Times New Roman" panose="02020603050405020304" pitchFamily="18" charset="0"/>
                          <a:cs typeface="Calibri" panose="020F0502020204030204" pitchFamily="34" charset="0"/>
                        </a:rPr>
                        <a:t>5,11</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mn-lt"/>
                          <a:ea typeface="Times New Roman" panose="02020603050405020304" pitchFamily="18" charset="0"/>
                          <a:cs typeface="Calibri" panose="020F0502020204030204" pitchFamily="34" charset="0"/>
                        </a:rPr>
                        <a:t>7,72</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mn-lt"/>
                          <a:ea typeface="Times New Roman" panose="02020603050405020304" pitchFamily="18" charset="0"/>
                          <a:cs typeface="Calibri" panose="020F0502020204030204" pitchFamily="34" charset="0"/>
                        </a:rPr>
                        <a:t>17,63</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960682844"/>
                  </a:ext>
                </a:extLst>
              </a:tr>
              <a:tr h="195626">
                <a:tc>
                  <a:txBody>
                    <a:bodyPr/>
                    <a:lstStyle/>
                    <a:p>
                      <a:pP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FEBRERO</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7CAAC"/>
                    </a:solidFill>
                  </a:tcPr>
                </a:tc>
                <a:tc>
                  <a:txBody>
                    <a:bodyPr/>
                    <a:lstStyle/>
                    <a:p>
                      <a:pPr algn="ctr">
                        <a:lnSpc>
                          <a:spcPct val="107000"/>
                        </a:lnSpc>
                        <a:spcAft>
                          <a:spcPts val="800"/>
                        </a:spcAft>
                      </a:pPr>
                      <a:r>
                        <a:rPr lang="es-MX" sz="1100" dirty="0">
                          <a:solidFill>
                            <a:srgbClr val="000000"/>
                          </a:solidFill>
                          <a:effectLst/>
                          <a:latin typeface="+mn-lt"/>
                          <a:ea typeface="Times New Roman" panose="02020603050405020304" pitchFamily="18" charset="0"/>
                          <a:cs typeface="Calibri" panose="020F0502020204030204" pitchFamily="34" charset="0"/>
                        </a:rPr>
                        <a:t>551,50</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mn-lt"/>
                          <a:ea typeface="Times New Roman" panose="02020603050405020304" pitchFamily="18" charset="0"/>
                          <a:cs typeface="Calibri" panose="020F0502020204030204" pitchFamily="34" charset="0"/>
                        </a:rPr>
                        <a:t>2,69</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mn-lt"/>
                          <a:ea typeface="Times New Roman" panose="02020603050405020304" pitchFamily="18" charset="0"/>
                          <a:cs typeface="Calibri" panose="020F0502020204030204" pitchFamily="34" charset="0"/>
                        </a:rPr>
                        <a:t>7,57</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mn-lt"/>
                          <a:ea typeface="Times New Roman" panose="02020603050405020304" pitchFamily="18" charset="0"/>
                          <a:cs typeface="Calibri" panose="020F0502020204030204" pitchFamily="34" charset="0"/>
                        </a:rPr>
                        <a:t>16,72</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4074577969"/>
                  </a:ext>
                </a:extLst>
              </a:tr>
            </a:tbl>
          </a:graphicData>
        </a:graphic>
      </p:graphicFrame>
      <p:graphicFrame>
        <p:nvGraphicFramePr>
          <p:cNvPr id="18" name="Tabla 17">
            <a:extLst>
              <a:ext uri="{FF2B5EF4-FFF2-40B4-BE49-F238E27FC236}">
                <a16:creationId xmlns:a16="http://schemas.microsoft.com/office/drawing/2014/main" id="{ED4A1653-2363-4ECA-857E-AD16F10E79EA}"/>
              </a:ext>
            </a:extLst>
          </p:cNvPr>
          <p:cNvGraphicFramePr>
            <a:graphicFrameLocks noGrp="1"/>
          </p:cNvGraphicFramePr>
          <p:nvPr>
            <p:extLst>
              <p:ext uri="{D42A27DB-BD31-4B8C-83A1-F6EECF244321}">
                <p14:modId xmlns:p14="http://schemas.microsoft.com/office/powerpoint/2010/main" val="1116734953"/>
              </p:ext>
            </p:extLst>
          </p:nvPr>
        </p:nvGraphicFramePr>
        <p:xfrm>
          <a:off x="432914" y="4028443"/>
          <a:ext cx="4572183" cy="1515501"/>
        </p:xfrm>
        <a:graphic>
          <a:graphicData uri="http://schemas.openxmlformats.org/drawingml/2006/table">
            <a:tbl>
              <a:tblPr firstRow="1" firstCol="1" bandRow="1"/>
              <a:tblGrid>
                <a:gridCol w="1028798">
                  <a:extLst>
                    <a:ext uri="{9D8B030D-6E8A-4147-A177-3AD203B41FA5}">
                      <a16:colId xmlns:a16="http://schemas.microsoft.com/office/drawing/2014/main" val="1623474139"/>
                    </a:ext>
                  </a:extLst>
                </a:gridCol>
                <a:gridCol w="912460">
                  <a:extLst>
                    <a:ext uri="{9D8B030D-6E8A-4147-A177-3AD203B41FA5}">
                      <a16:colId xmlns:a16="http://schemas.microsoft.com/office/drawing/2014/main" val="3894941151"/>
                    </a:ext>
                  </a:extLst>
                </a:gridCol>
                <a:gridCol w="912460">
                  <a:extLst>
                    <a:ext uri="{9D8B030D-6E8A-4147-A177-3AD203B41FA5}">
                      <a16:colId xmlns:a16="http://schemas.microsoft.com/office/drawing/2014/main" val="1086791041"/>
                    </a:ext>
                  </a:extLst>
                </a:gridCol>
                <a:gridCol w="608306">
                  <a:extLst>
                    <a:ext uri="{9D8B030D-6E8A-4147-A177-3AD203B41FA5}">
                      <a16:colId xmlns:a16="http://schemas.microsoft.com/office/drawing/2014/main" val="927648253"/>
                    </a:ext>
                  </a:extLst>
                </a:gridCol>
                <a:gridCol w="1110159">
                  <a:extLst>
                    <a:ext uri="{9D8B030D-6E8A-4147-A177-3AD203B41FA5}">
                      <a16:colId xmlns:a16="http://schemas.microsoft.com/office/drawing/2014/main" val="3347180765"/>
                    </a:ext>
                  </a:extLst>
                </a:gridCol>
              </a:tblGrid>
              <a:tr h="582029">
                <a:tc>
                  <a:txBody>
                    <a:bodyPr/>
                    <a:lstStyle/>
                    <a:p>
                      <a:endParaRPr lang="es-MX" sz="1100" dirty="0">
                        <a:effectLst/>
                        <a:latin typeface="+mn-lt"/>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CE (mg/L)</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OD (mg/L)</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pH</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T° promedio (ºC)</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293865654"/>
                  </a:ext>
                </a:extLst>
              </a:tr>
              <a:tr h="351444">
                <a:tc>
                  <a:txBody>
                    <a:bodyPr/>
                    <a:lstStyle/>
                    <a:p>
                      <a:pP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NOVIEMBRE</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A8D18D"/>
                    </a:solidFill>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321,38</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2,37</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8,21</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17,71</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370038854"/>
                  </a:ext>
                </a:extLst>
              </a:tr>
              <a:tr h="190829">
                <a:tc>
                  <a:txBody>
                    <a:bodyPr/>
                    <a:lstStyle/>
                    <a:p>
                      <a:pP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DICIEMBRE</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A8D18D"/>
                    </a:solidFill>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274,75</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3,25</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8,15</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17,13</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185647426"/>
                  </a:ext>
                </a:extLst>
              </a:tr>
              <a:tr h="190829">
                <a:tc>
                  <a:txBody>
                    <a:bodyPr/>
                    <a:lstStyle/>
                    <a:p>
                      <a:pP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ENERO</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A8D18D"/>
                    </a:solidFill>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567,00</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2,86</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8,03</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16,64</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586939483"/>
                  </a:ext>
                </a:extLst>
              </a:tr>
              <a:tr h="200370">
                <a:tc>
                  <a:txBody>
                    <a:bodyPr/>
                    <a:lstStyle/>
                    <a:p>
                      <a:pP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FEBRERO</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A8D18D"/>
                    </a:solidFill>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594,75</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0,00</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7,92</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17,36</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769020778"/>
                  </a:ext>
                </a:extLst>
              </a:tr>
            </a:tbl>
          </a:graphicData>
        </a:graphic>
      </p:graphicFrame>
      <p:sp>
        <p:nvSpPr>
          <p:cNvPr id="19" name="CuadroTexto 18">
            <a:extLst>
              <a:ext uri="{FF2B5EF4-FFF2-40B4-BE49-F238E27FC236}">
                <a16:creationId xmlns:a16="http://schemas.microsoft.com/office/drawing/2014/main" id="{3ABF3248-8784-496B-82D0-7193FE0116E3}"/>
              </a:ext>
            </a:extLst>
          </p:cNvPr>
          <p:cNvSpPr txBox="1"/>
          <p:nvPr/>
        </p:nvSpPr>
        <p:spPr>
          <a:xfrm>
            <a:off x="432914" y="3259301"/>
            <a:ext cx="8578679" cy="461665"/>
          </a:xfrm>
          <a:prstGeom prst="rect">
            <a:avLst/>
          </a:prstGeom>
          <a:noFill/>
        </p:spPr>
        <p:txBody>
          <a:bodyPr wrap="square">
            <a:spAutoFit/>
          </a:bodyPr>
          <a:lstStyle/>
          <a:p>
            <a:r>
              <a:rPr kumimoji="0" lang="es-MX" sz="2400" i="1" u="sng"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Times New Roman" panose="02020603050405020304" pitchFamily="18" charset="0"/>
                <a:cs typeface="Times New Roman" panose="02020603050405020304" pitchFamily="18" charset="0"/>
              </a:rPr>
              <a:t>COLECTOR </a:t>
            </a:r>
            <a:r>
              <a:rPr lang="es-MX" sz="2400" i="1" u="sng" kern="0" dirty="0">
                <a:solidFill>
                  <a:srgbClr val="000000"/>
                </a:solidFill>
                <a:effectLst>
                  <a:outerShdw blurRad="38100" dist="38100" dir="2700000" algn="tl">
                    <a:srgbClr val="000000">
                      <a:alpha val="43137"/>
                    </a:srgbClr>
                  </a:outerShdw>
                </a:effectLst>
                <a:latin typeface="Arial"/>
                <a:ea typeface="Times New Roman" panose="02020603050405020304" pitchFamily="18" charset="0"/>
                <a:cs typeface="Times New Roman" panose="02020603050405020304" pitchFamily="18" charset="0"/>
              </a:rPr>
              <a:t>EL EJIDO</a:t>
            </a:r>
            <a:endParaRPr lang="es-MX" sz="1400" u="sng" dirty="0"/>
          </a:p>
        </p:txBody>
      </p:sp>
      <p:graphicFrame>
        <p:nvGraphicFramePr>
          <p:cNvPr id="20" name="Tabla 19">
            <a:extLst>
              <a:ext uri="{FF2B5EF4-FFF2-40B4-BE49-F238E27FC236}">
                <a16:creationId xmlns:a16="http://schemas.microsoft.com/office/drawing/2014/main" id="{59400378-E4EE-4824-9A49-7258B6725D8E}"/>
              </a:ext>
            </a:extLst>
          </p:cNvPr>
          <p:cNvGraphicFramePr>
            <a:graphicFrameLocks noGrp="1"/>
          </p:cNvGraphicFramePr>
          <p:nvPr>
            <p:extLst>
              <p:ext uri="{D42A27DB-BD31-4B8C-83A1-F6EECF244321}">
                <p14:modId xmlns:p14="http://schemas.microsoft.com/office/powerpoint/2010/main" val="3268683982"/>
              </p:ext>
            </p:extLst>
          </p:nvPr>
        </p:nvGraphicFramePr>
        <p:xfrm>
          <a:off x="5688225" y="4623057"/>
          <a:ext cx="4572183" cy="1322807"/>
        </p:xfrm>
        <a:graphic>
          <a:graphicData uri="http://schemas.openxmlformats.org/drawingml/2006/table">
            <a:tbl>
              <a:tblPr firstRow="1" firstCol="1" bandRow="1"/>
              <a:tblGrid>
                <a:gridCol w="1019978">
                  <a:extLst>
                    <a:ext uri="{9D8B030D-6E8A-4147-A177-3AD203B41FA5}">
                      <a16:colId xmlns:a16="http://schemas.microsoft.com/office/drawing/2014/main" val="2594457893"/>
                    </a:ext>
                  </a:extLst>
                </a:gridCol>
                <a:gridCol w="904636">
                  <a:extLst>
                    <a:ext uri="{9D8B030D-6E8A-4147-A177-3AD203B41FA5}">
                      <a16:colId xmlns:a16="http://schemas.microsoft.com/office/drawing/2014/main" val="1292495154"/>
                    </a:ext>
                  </a:extLst>
                </a:gridCol>
                <a:gridCol w="904636">
                  <a:extLst>
                    <a:ext uri="{9D8B030D-6E8A-4147-A177-3AD203B41FA5}">
                      <a16:colId xmlns:a16="http://schemas.microsoft.com/office/drawing/2014/main" val="1101726119"/>
                    </a:ext>
                  </a:extLst>
                </a:gridCol>
                <a:gridCol w="678477">
                  <a:extLst>
                    <a:ext uri="{9D8B030D-6E8A-4147-A177-3AD203B41FA5}">
                      <a16:colId xmlns:a16="http://schemas.microsoft.com/office/drawing/2014/main" val="1068904778"/>
                    </a:ext>
                  </a:extLst>
                </a:gridCol>
                <a:gridCol w="1064456">
                  <a:extLst>
                    <a:ext uri="{9D8B030D-6E8A-4147-A177-3AD203B41FA5}">
                      <a16:colId xmlns:a16="http://schemas.microsoft.com/office/drawing/2014/main" val="2513546076"/>
                    </a:ext>
                  </a:extLst>
                </a:gridCol>
              </a:tblGrid>
              <a:tr h="568248">
                <a:tc>
                  <a:txBody>
                    <a:bodyPr/>
                    <a:lstStyle/>
                    <a:p>
                      <a:endParaRPr lang="es-MX" sz="1100" dirty="0">
                        <a:effectLst/>
                        <a:latin typeface="+mn-lt"/>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CE (mg/L)</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OD (mg/L)</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pH</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T° promedio (ºC)</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4291621923"/>
                  </a:ext>
                </a:extLst>
              </a:tr>
              <a:tr h="186311">
                <a:tc>
                  <a:txBody>
                    <a:bodyPr/>
                    <a:lstStyle/>
                    <a:p>
                      <a:pP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NOVIEMBRE</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DE65"/>
                    </a:solidFill>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325,38</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3,21</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8,18</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17,52</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720777488"/>
                  </a:ext>
                </a:extLst>
              </a:tr>
              <a:tr h="186311">
                <a:tc>
                  <a:txBody>
                    <a:bodyPr/>
                    <a:lstStyle/>
                    <a:p>
                      <a:pP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DICIEMBRE</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DE65"/>
                    </a:solidFill>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255,38</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5,29</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8,22</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16,10</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936522501"/>
                  </a:ext>
                </a:extLst>
              </a:tr>
              <a:tr h="186311">
                <a:tc>
                  <a:txBody>
                    <a:bodyPr/>
                    <a:lstStyle/>
                    <a:p>
                      <a:pP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ENERO</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DE65"/>
                    </a:solidFill>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930,92</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3,46</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8,17</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15,63</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960682844"/>
                  </a:ext>
                </a:extLst>
              </a:tr>
              <a:tr h="195626">
                <a:tc>
                  <a:txBody>
                    <a:bodyPr/>
                    <a:lstStyle/>
                    <a:p>
                      <a:pP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FEBRERO</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DE65"/>
                    </a:solidFill>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599,25</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0,00</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8,02</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17,08</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4074577969"/>
                  </a:ext>
                </a:extLst>
              </a:tr>
            </a:tbl>
          </a:graphicData>
        </a:graphic>
      </p:graphicFrame>
      <p:pic>
        <p:nvPicPr>
          <p:cNvPr id="14" name="Imagen 13">
            <a:extLst>
              <a:ext uri="{FF2B5EF4-FFF2-40B4-BE49-F238E27FC236}">
                <a16:creationId xmlns:a16="http://schemas.microsoft.com/office/drawing/2014/main" id="{BB10F598-4C94-4129-ABC3-49C2CB52D4BD}"/>
              </a:ext>
            </a:extLst>
          </p:cNvPr>
          <p:cNvPicPr>
            <a:picLocks noChangeAspect="1"/>
          </p:cNvPicPr>
          <p:nvPr/>
        </p:nvPicPr>
        <p:blipFill>
          <a:blip r:embed="rId4"/>
          <a:stretch>
            <a:fillRect/>
          </a:stretch>
        </p:blipFill>
        <p:spPr>
          <a:xfrm>
            <a:off x="7827075" y="3152692"/>
            <a:ext cx="4222892" cy="1019319"/>
          </a:xfrm>
          <a:prstGeom prst="rect">
            <a:avLst/>
          </a:prstGeom>
        </p:spPr>
      </p:pic>
      <p:sp>
        <p:nvSpPr>
          <p:cNvPr id="22" name="CuadroTexto 21">
            <a:extLst>
              <a:ext uri="{FF2B5EF4-FFF2-40B4-BE49-F238E27FC236}">
                <a16:creationId xmlns:a16="http://schemas.microsoft.com/office/drawing/2014/main" id="{F64359C0-CAAC-48AA-B391-C0048393F602}"/>
              </a:ext>
            </a:extLst>
          </p:cNvPr>
          <p:cNvSpPr txBox="1"/>
          <p:nvPr/>
        </p:nvSpPr>
        <p:spPr>
          <a:xfrm>
            <a:off x="8497051" y="4151358"/>
            <a:ext cx="4084595" cy="276999"/>
          </a:xfrm>
          <a:prstGeom prst="rect">
            <a:avLst/>
          </a:prstGeom>
          <a:noFill/>
        </p:spPr>
        <p:txBody>
          <a:bodyPr wrap="square">
            <a:spAutoFit/>
          </a:bodyPr>
          <a:lstStyle/>
          <a:p>
            <a:r>
              <a:rPr lang="es-EC" sz="1200" b="1" dirty="0">
                <a:latin typeface="Arial" panose="020B0604020202020204" pitchFamily="34" charset="0"/>
                <a:ea typeface="Calibri" panose="020F0502020204030204" pitchFamily="34" charset="0"/>
              </a:rPr>
              <a:t>Fuente: </a:t>
            </a:r>
            <a:r>
              <a:rPr lang="es-EC" sz="1200" dirty="0">
                <a:effectLst/>
                <a:latin typeface="Arial" panose="020B0604020202020204" pitchFamily="34" charset="0"/>
                <a:ea typeface="Calibri" panose="020F0502020204030204" pitchFamily="34" charset="0"/>
              </a:rPr>
              <a:t>Anexo 1, Norma de calidad ambiental </a:t>
            </a:r>
            <a:endParaRPr lang="es-MX" sz="1200" dirty="0"/>
          </a:p>
        </p:txBody>
      </p:sp>
      <p:pic>
        <p:nvPicPr>
          <p:cNvPr id="6" name="Imagen 5">
            <a:extLst>
              <a:ext uri="{FF2B5EF4-FFF2-40B4-BE49-F238E27FC236}">
                <a16:creationId xmlns:a16="http://schemas.microsoft.com/office/drawing/2014/main" id="{62E374F1-7CAF-46F5-8E12-A8C8A4968F1F}"/>
              </a:ext>
            </a:extLst>
          </p:cNvPr>
          <p:cNvPicPr>
            <a:picLocks noChangeAspect="1"/>
          </p:cNvPicPr>
          <p:nvPr/>
        </p:nvPicPr>
        <p:blipFill>
          <a:blip r:embed="rId5"/>
          <a:stretch>
            <a:fillRect/>
          </a:stretch>
        </p:blipFill>
        <p:spPr>
          <a:xfrm>
            <a:off x="4115410" y="3187522"/>
            <a:ext cx="3238500" cy="409575"/>
          </a:xfrm>
          <a:prstGeom prst="rect">
            <a:avLst/>
          </a:prstGeom>
        </p:spPr>
      </p:pic>
      <p:sp>
        <p:nvSpPr>
          <p:cNvPr id="23" name="CuadroTexto 22">
            <a:extLst>
              <a:ext uri="{FF2B5EF4-FFF2-40B4-BE49-F238E27FC236}">
                <a16:creationId xmlns:a16="http://schemas.microsoft.com/office/drawing/2014/main" id="{4372BDEB-D2C6-4B03-88F7-F21A9774F255}"/>
              </a:ext>
            </a:extLst>
          </p:cNvPr>
          <p:cNvSpPr txBox="1"/>
          <p:nvPr/>
        </p:nvSpPr>
        <p:spPr>
          <a:xfrm>
            <a:off x="7586130" y="131013"/>
            <a:ext cx="2674278" cy="523220"/>
          </a:xfrm>
          <a:prstGeom prst="rect">
            <a:avLst/>
          </a:prstGeom>
          <a:noFill/>
        </p:spPr>
        <p:txBody>
          <a:bodyPr wrap="square">
            <a:spAutoFit/>
          </a:bodyPr>
          <a:lstStyle/>
          <a:p>
            <a:r>
              <a:rPr lang="es-MX" sz="2800" dirty="0">
                <a:solidFill>
                  <a:srgbClr val="0070C0"/>
                </a:solidFill>
              </a:rPr>
              <a:t>Ensayos in situ</a:t>
            </a:r>
          </a:p>
        </p:txBody>
      </p:sp>
    </p:spTree>
    <p:extLst>
      <p:ext uri="{BB962C8B-B14F-4D97-AF65-F5344CB8AC3E}">
        <p14:creationId xmlns:p14="http://schemas.microsoft.com/office/powerpoint/2010/main" val="28426224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FC265A49-C265-4A7A-BDD8-568499281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5731" y="5949951"/>
            <a:ext cx="29256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6">
            <a:extLst>
              <a:ext uri="{FF2B5EF4-FFF2-40B4-BE49-F238E27FC236}">
                <a16:creationId xmlns:a16="http://schemas.microsoft.com/office/drawing/2014/main" id="{2ACB2169-00DF-43CE-ADB1-F5AA5451F270}"/>
              </a:ext>
            </a:extLst>
          </p:cNvPr>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1105935" y="0"/>
            <a:ext cx="1086065" cy="1002522"/>
          </a:xfrm>
          <a:prstGeom prst="rect">
            <a:avLst/>
          </a:prstGeom>
        </p:spPr>
      </p:pic>
      <p:pic>
        <p:nvPicPr>
          <p:cNvPr id="9" name="Imagen 8">
            <a:extLst>
              <a:ext uri="{FF2B5EF4-FFF2-40B4-BE49-F238E27FC236}">
                <a16:creationId xmlns:a16="http://schemas.microsoft.com/office/drawing/2014/main" id="{BE735711-BBB4-4D24-9365-C19EBE39E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24" y="1131168"/>
            <a:ext cx="4339228" cy="437071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13" name="Elipse 12">
            <a:extLst>
              <a:ext uri="{FF2B5EF4-FFF2-40B4-BE49-F238E27FC236}">
                <a16:creationId xmlns:a16="http://schemas.microsoft.com/office/drawing/2014/main" id="{2ED17F4B-B009-4E69-82FE-ED06DFD5615A}"/>
              </a:ext>
            </a:extLst>
          </p:cNvPr>
          <p:cNvSpPr/>
          <p:nvPr/>
        </p:nvSpPr>
        <p:spPr>
          <a:xfrm>
            <a:off x="3273914" y="422841"/>
            <a:ext cx="794491" cy="785525"/>
          </a:xfrm>
          <a:prstGeom prst="ellipse">
            <a:avLst/>
          </a:prstGeom>
          <a:solidFill>
            <a:srgbClr val="C0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 name="Elipse 14">
            <a:extLst>
              <a:ext uri="{FF2B5EF4-FFF2-40B4-BE49-F238E27FC236}">
                <a16:creationId xmlns:a16="http://schemas.microsoft.com/office/drawing/2014/main" id="{908D8920-FBE6-4FA5-8C8D-329140CEBBCF}"/>
              </a:ext>
            </a:extLst>
          </p:cNvPr>
          <p:cNvSpPr/>
          <p:nvPr/>
        </p:nvSpPr>
        <p:spPr>
          <a:xfrm>
            <a:off x="4049864" y="1131168"/>
            <a:ext cx="766119" cy="753762"/>
          </a:xfrm>
          <a:prstGeom prst="ellipse">
            <a:avLst/>
          </a:prstGeom>
          <a:solidFill>
            <a:srgbClr val="9ADC54"/>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Elipse 15">
            <a:extLst>
              <a:ext uri="{FF2B5EF4-FFF2-40B4-BE49-F238E27FC236}">
                <a16:creationId xmlns:a16="http://schemas.microsoft.com/office/drawing/2014/main" id="{A8945575-309D-4763-9D7D-7DB54AF706E4}"/>
              </a:ext>
            </a:extLst>
          </p:cNvPr>
          <p:cNvSpPr/>
          <p:nvPr/>
        </p:nvSpPr>
        <p:spPr>
          <a:xfrm>
            <a:off x="4715598" y="1928031"/>
            <a:ext cx="766119" cy="753762"/>
          </a:xfrm>
          <a:prstGeom prst="ellipse">
            <a:avLst/>
          </a:prstGeom>
          <a:solidFill>
            <a:srgbClr val="FB35C7"/>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Elipse 16">
            <a:extLst>
              <a:ext uri="{FF2B5EF4-FFF2-40B4-BE49-F238E27FC236}">
                <a16:creationId xmlns:a16="http://schemas.microsoft.com/office/drawing/2014/main" id="{83F912A3-4658-465D-B1B4-4483B38DA1C5}"/>
              </a:ext>
            </a:extLst>
          </p:cNvPr>
          <p:cNvSpPr/>
          <p:nvPr/>
        </p:nvSpPr>
        <p:spPr>
          <a:xfrm>
            <a:off x="4956619" y="2800760"/>
            <a:ext cx="766119" cy="753762"/>
          </a:xfrm>
          <a:prstGeom prst="ellipse">
            <a:avLst/>
          </a:prstGeom>
          <a:solidFill>
            <a:schemeClr val="accent1">
              <a:lumMod val="5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Elipse 17">
            <a:extLst>
              <a:ext uri="{FF2B5EF4-FFF2-40B4-BE49-F238E27FC236}">
                <a16:creationId xmlns:a16="http://schemas.microsoft.com/office/drawing/2014/main" id="{52F13177-5E9B-4492-AA31-D5708B29017D}"/>
              </a:ext>
            </a:extLst>
          </p:cNvPr>
          <p:cNvSpPr/>
          <p:nvPr/>
        </p:nvSpPr>
        <p:spPr>
          <a:xfrm>
            <a:off x="4725520" y="3726677"/>
            <a:ext cx="766119" cy="753762"/>
          </a:xfrm>
          <a:prstGeom prst="ellipse">
            <a:avLst/>
          </a:prstGeom>
          <a:solidFill>
            <a:srgbClr val="7030A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Elipse 18">
            <a:extLst>
              <a:ext uri="{FF2B5EF4-FFF2-40B4-BE49-F238E27FC236}">
                <a16:creationId xmlns:a16="http://schemas.microsoft.com/office/drawing/2014/main" id="{EA5B9EC0-51FA-407C-B051-1695537DFF65}"/>
              </a:ext>
            </a:extLst>
          </p:cNvPr>
          <p:cNvSpPr/>
          <p:nvPr/>
        </p:nvSpPr>
        <p:spPr>
          <a:xfrm>
            <a:off x="4049864" y="4563621"/>
            <a:ext cx="766119" cy="753762"/>
          </a:xfrm>
          <a:prstGeom prst="ellipse">
            <a:avLst/>
          </a:prstGeom>
          <a:solidFill>
            <a:schemeClr val="bg1">
              <a:lumMod val="6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Diagrama de flujo: terminador 13">
            <a:extLst>
              <a:ext uri="{FF2B5EF4-FFF2-40B4-BE49-F238E27FC236}">
                <a16:creationId xmlns:a16="http://schemas.microsoft.com/office/drawing/2014/main" id="{594ECA88-4E9F-4EA7-A281-E68D31742DF0}"/>
              </a:ext>
            </a:extLst>
          </p:cNvPr>
          <p:cNvSpPr/>
          <p:nvPr/>
        </p:nvSpPr>
        <p:spPr>
          <a:xfrm>
            <a:off x="5770602" y="643522"/>
            <a:ext cx="4868563" cy="444843"/>
          </a:xfrm>
          <a:prstGeom prst="flowChartTerminator">
            <a:avLst/>
          </a:prstGeom>
          <a:solidFill>
            <a:srgbClr val="C0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latin typeface="Eras Bold ITC" panose="020B0907030504020204" pitchFamily="34" charset="0"/>
                <a:hlinkClick r:id="rId5" action="ppaction://hlinksldjump">
                  <a:extLst>
                    <a:ext uri="{A12FA001-AC4F-418D-AE19-62706E023703}">
                      <ahyp:hlinkClr xmlns:ahyp="http://schemas.microsoft.com/office/drawing/2018/hyperlinkcolor" val="tx"/>
                    </a:ext>
                  </a:extLst>
                </a:hlinkClick>
              </a:rPr>
              <a:t>INTRODUCCIÓN</a:t>
            </a:r>
            <a:endParaRPr lang="es-MX" dirty="0">
              <a:solidFill>
                <a:schemeClr val="tx1"/>
              </a:solidFill>
              <a:latin typeface="Eras Bold ITC" panose="020B0907030504020204" pitchFamily="34" charset="0"/>
            </a:endParaRPr>
          </a:p>
        </p:txBody>
      </p:sp>
      <p:sp>
        <p:nvSpPr>
          <p:cNvPr id="21" name="Diagrama de flujo: terminador 20">
            <a:extLst>
              <a:ext uri="{FF2B5EF4-FFF2-40B4-BE49-F238E27FC236}">
                <a16:creationId xmlns:a16="http://schemas.microsoft.com/office/drawing/2014/main" id="{EFAB3413-2D59-476B-AE43-2FF4D3193E80}"/>
              </a:ext>
            </a:extLst>
          </p:cNvPr>
          <p:cNvSpPr/>
          <p:nvPr/>
        </p:nvSpPr>
        <p:spPr>
          <a:xfrm>
            <a:off x="5770603" y="1440087"/>
            <a:ext cx="4868563" cy="444843"/>
          </a:xfrm>
          <a:prstGeom prst="flowChartTerminator">
            <a:avLst/>
          </a:prstGeom>
          <a:solidFill>
            <a:srgbClr val="9ADC54"/>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Antecedentes</a:t>
            </a:r>
            <a:endParaRPr lang="es-MX" dirty="0"/>
          </a:p>
        </p:txBody>
      </p:sp>
      <p:sp>
        <p:nvSpPr>
          <p:cNvPr id="22" name="Diagrama de flujo: terminador 21">
            <a:extLst>
              <a:ext uri="{FF2B5EF4-FFF2-40B4-BE49-F238E27FC236}">
                <a16:creationId xmlns:a16="http://schemas.microsoft.com/office/drawing/2014/main" id="{EDE38828-0B10-4608-BC13-4D508478D017}"/>
              </a:ext>
            </a:extLst>
          </p:cNvPr>
          <p:cNvSpPr/>
          <p:nvPr/>
        </p:nvSpPr>
        <p:spPr>
          <a:xfrm>
            <a:off x="5797321" y="2239392"/>
            <a:ext cx="4868563" cy="444843"/>
          </a:xfrm>
          <a:prstGeom prst="flowChartTerminator">
            <a:avLst/>
          </a:prstGeom>
          <a:solidFill>
            <a:srgbClr val="FB35C7"/>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Planteamiento del problema</a:t>
            </a:r>
            <a:endParaRPr lang="es-MX" dirty="0"/>
          </a:p>
        </p:txBody>
      </p:sp>
      <p:sp>
        <p:nvSpPr>
          <p:cNvPr id="23" name="Diagrama de flujo: terminador 22">
            <a:extLst>
              <a:ext uri="{FF2B5EF4-FFF2-40B4-BE49-F238E27FC236}">
                <a16:creationId xmlns:a16="http://schemas.microsoft.com/office/drawing/2014/main" id="{95C54990-3525-4BF1-8EE3-F9B4DE961E1E}"/>
              </a:ext>
            </a:extLst>
          </p:cNvPr>
          <p:cNvSpPr/>
          <p:nvPr/>
        </p:nvSpPr>
        <p:spPr>
          <a:xfrm>
            <a:off x="5797320" y="3035957"/>
            <a:ext cx="4868563" cy="444843"/>
          </a:xfrm>
          <a:prstGeom prst="flowChartTerminator">
            <a:avLst/>
          </a:prstGeom>
          <a:solidFill>
            <a:srgbClr val="3C8C93"/>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Objetivos</a:t>
            </a:r>
            <a:endParaRPr lang="es-MX" dirty="0"/>
          </a:p>
        </p:txBody>
      </p:sp>
      <p:sp>
        <p:nvSpPr>
          <p:cNvPr id="24" name="Diagrama de flujo: terminador 23">
            <a:extLst>
              <a:ext uri="{FF2B5EF4-FFF2-40B4-BE49-F238E27FC236}">
                <a16:creationId xmlns:a16="http://schemas.microsoft.com/office/drawing/2014/main" id="{DE0C7827-4079-4194-A0B0-4AB4C5ACFCF2}"/>
              </a:ext>
            </a:extLst>
          </p:cNvPr>
          <p:cNvSpPr/>
          <p:nvPr/>
        </p:nvSpPr>
        <p:spPr>
          <a:xfrm>
            <a:off x="5797320" y="3832522"/>
            <a:ext cx="4868563" cy="444843"/>
          </a:xfrm>
          <a:prstGeom prst="flowChartTerminator">
            <a:avLst/>
          </a:prstGeom>
          <a:solidFill>
            <a:srgbClr val="7030A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Materiales y métodos</a:t>
            </a:r>
            <a:endParaRPr lang="es-MX" dirty="0"/>
          </a:p>
        </p:txBody>
      </p:sp>
      <p:sp>
        <p:nvSpPr>
          <p:cNvPr id="25" name="Diagrama de flujo: terminador 24">
            <a:extLst>
              <a:ext uri="{FF2B5EF4-FFF2-40B4-BE49-F238E27FC236}">
                <a16:creationId xmlns:a16="http://schemas.microsoft.com/office/drawing/2014/main" id="{80697777-E469-43E2-A6A4-BDEEF4F09E20}"/>
              </a:ext>
            </a:extLst>
          </p:cNvPr>
          <p:cNvSpPr/>
          <p:nvPr/>
        </p:nvSpPr>
        <p:spPr>
          <a:xfrm>
            <a:off x="5797320" y="4615422"/>
            <a:ext cx="4868563" cy="444843"/>
          </a:xfrm>
          <a:prstGeom prst="flowChartTerminator">
            <a:avLst/>
          </a:prstGeom>
          <a:solidFill>
            <a:schemeClr val="bg1">
              <a:lumMod val="6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Discusión y Resultados</a:t>
            </a:r>
            <a:endParaRPr lang="es-MX" dirty="0"/>
          </a:p>
        </p:txBody>
      </p:sp>
      <p:sp>
        <p:nvSpPr>
          <p:cNvPr id="33" name="CuadroTexto 32">
            <a:extLst>
              <a:ext uri="{FF2B5EF4-FFF2-40B4-BE49-F238E27FC236}">
                <a16:creationId xmlns:a16="http://schemas.microsoft.com/office/drawing/2014/main" id="{6E69993E-A089-41A6-B843-CBAE8A8BEF3A}"/>
              </a:ext>
            </a:extLst>
          </p:cNvPr>
          <p:cNvSpPr txBox="1"/>
          <p:nvPr/>
        </p:nvSpPr>
        <p:spPr>
          <a:xfrm>
            <a:off x="321519" y="72429"/>
            <a:ext cx="6098058" cy="584775"/>
          </a:xfrm>
          <a:prstGeom prst="rect">
            <a:avLst/>
          </a:prstGeom>
          <a:noFill/>
        </p:spPr>
        <p:txBody>
          <a:bodyPr wrap="square">
            <a:spAutoFit/>
          </a:bodyPr>
          <a:lstStyle/>
          <a:p>
            <a:r>
              <a:rPr kumimoji="0" lang="es-MX" sz="3200" b="1" i="1" u="none" strike="noStrike" kern="0" cap="none" spc="0" normalizeH="0" baseline="0" noProof="0" dirty="0">
                <a:ln>
                  <a:noFill/>
                </a:ln>
                <a:solidFill>
                  <a:srgbClr val="000000"/>
                </a:solidFill>
                <a:effectLst>
                  <a:outerShdw blurRad="38100" dist="38100" dir="2700000" algn="tl">
                    <a:srgbClr val="C0C0C0"/>
                  </a:outerShdw>
                </a:effectLst>
                <a:uLnTx/>
                <a:uFillTx/>
                <a:latin typeface="Arial"/>
                <a:ea typeface="+mj-ea"/>
                <a:cs typeface="+mj-cs"/>
              </a:rPr>
              <a:t>Contenido:</a:t>
            </a:r>
            <a:endParaRPr lang="es-MX" dirty="0"/>
          </a:p>
        </p:txBody>
      </p:sp>
      <p:pic>
        <p:nvPicPr>
          <p:cNvPr id="34" name="Gráfico 33" descr="Presentación con lista de comprobación RTL">
            <a:extLst>
              <a:ext uri="{FF2B5EF4-FFF2-40B4-BE49-F238E27FC236}">
                <a16:creationId xmlns:a16="http://schemas.microsoft.com/office/drawing/2014/main" id="{73C2DB27-5DDB-4830-A8D7-2903260A51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56618" y="2863491"/>
            <a:ext cx="766119" cy="766119"/>
          </a:xfrm>
          <a:prstGeom prst="rect">
            <a:avLst/>
          </a:prstGeom>
        </p:spPr>
      </p:pic>
      <p:pic>
        <p:nvPicPr>
          <p:cNvPr id="36" name="Gráfico 35" descr="Cabeza con engranajes">
            <a:extLst>
              <a:ext uri="{FF2B5EF4-FFF2-40B4-BE49-F238E27FC236}">
                <a16:creationId xmlns:a16="http://schemas.microsoft.com/office/drawing/2014/main" id="{4AED7DFD-4A56-45E1-99C7-6B2F32CD437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25521" y="1919784"/>
            <a:ext cx="766119" cy="766119"/>
          </a:xfrm>
          <a:prstGeom prst="rect">
            <a:avLst/>
          </a:prstGeom>
        </p:spPr>
      </p:pic>
      <p:pic>
        <p:nvPicPr>
          <p:cNvPr id="39" name="Gráfico 38" descr="Periódico">
            <a:extLst>
              <a:ext uri="{FF2B5EF4-FFF2-40B4-BE49-F238E27FC236}">
                <a16:creationId xmlns:a16="http://schemas.microsoft.com/office/drawing/2014/main" id="{D430A816-D500-4B69-9390-7B01AAE0DBD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078312" y="1096314"/>
            <a:ext cx="766119" cy="766119"/>
          </a:xfrm>
          <a:prstGeom prst="rect">
            <a:avLst/>
          </a:prstGeom>
        </p:spPr>
      </p:pic>
      <p:pic>
        <p:nvPicPr>
          <p:cNvPr id="41" name="Gráfico 40" descr="Probetas">
            <a:extLst>
              <a:ext uri="{FF2B5EF4-FFF2-40B4-BE49-F238E27FC236}">
                <a16:creationId xmlns:a16="http://schemas.microsoft.com/office/drawing/2014/main" id="{21556517-B525-4842-B549-89D40A57EF8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815983" y="3852162"/>
            <a:ext cx="585974" cy="585974"/>
          </a:xfrm>
          <a:prstGeom prst="rect">
            <a:avLst/>
          </a:prstGeom>
        </p:spPr>
      </p:pic>
      <p:pic>
        <p:nvPicPr>
          <p:cNvPr id="43" name="Gráfico 42" descr="Aula">
            <a:extLst>
              <a:ext uri="{FF2B5EF4-FFF2-40B4-BE49-F238E27FC236}">
                <a16:creationId xmlns:a16="http://schemas.microsoft.com/office/drawing/2014/main" id="{F8CF8C10-6A22-4E63-B8C3-0BA37757AE2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053957" y="4614592"/>
            <a:ext cx="679621" cy="679621"/>
          </a:xfrm>
          <a:prstGeom prst="rect">
            <a:avLst/>
          </a:prstGeom>
        </p:spPr>
      </p:pic>
      <p:pic>
        <p:nvPicPr>
          <p:cNvPr id="45" name="Gráfico 44" descr="Presentación con gráfico de barras">
            <a:extLst>
              <a:ext uri="{FF2B5EF4-FFF2-40B4-BE49-F238E27FC236}">
                <a16:creationId xmlns:a16="http://schemas.microsoft.com/office/drawing/2014/main" id="{48519302-B89B-4B6B-870A-D842680D053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328683" y="505788"/>
            <a:ext cx="691976" cy="691976"/>
          </a:xfrm>
          <a:prstGeom prst="rect">
            <a:avLst/>
          </a:prstGeom>
        </p:spPr>
      </p:pic>
      <p:sp>
        <p:nvSpPr>
          <p:cNvPr id="26" name="Diagrama de flujo: terminador 25">
            <a:extLst>
              <a:ext uri="{FF2B5EF4-FFF2-40B4-BE49-F238E27FC236}">
                <a16:creationId xmlns:a16="http://schemas.microsoft.com/office/drawing/2014/main" id="{38B08D97-2EF8-4C22-814F-EFB3F3E83A1C}"/>
              </a:ext>
            </a:extLst>
          </p:cNvPr>
          <p:cNvSpPr/>
          <p:nvPr/>
        </p:nvSpPr>
        <p:spPr>
          <a:xfrm>
            <a:off x="5812971" y="5417913"/>
            <a:ext cx="4868563" cy="444843"/>
          </a:xfrm>
          <a:prstGeom prst="flowChartTerminator">
            <a:avLst/>
          </a:prstGeom>
          <a:solidFill>
            <a:srgbClr val="00B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Conclusiones</a:t>
            </a:r>
            <a:endParaRPr lang="es-MX" dirty="0"/>
          </a:p>
        </p:txBody>
      </p:sp>
      <p:sp>
        <p:nvSpPr>
          <p:cNvPr id="27" name="Elipse 26">
            <a:extLst>
              <a:ext uri="{FF2B5EF4-FFF2-40B4-BE49-F238E27FC236}">
                <a16:creationId xmlns:a16="http://schemas.microsoft.com/office/drawing/2014/main" id="{7AEBE87A-38AC-41E3-A408-C84167871D8A}"/>
              </a:ext>
            </a:extLst>
          </p:cNvPr>
          <p:cNvSpPr/>
          <p:nvPr/>
        </p:nvSpPr>
        <p:spPr>
          <a:xfrm>
            <a:off x="3273914" y="5294213"/>
            <a:ext cx="766119" cy="753762"/>
          </a:xfrm>
          <a:prstGeom prst="ellipse">
            <a:avLst/>
          </a:prstGeom>
          <a:solidFill>
            <a:srgbClr val="00B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3" name="Gráfico 2" descr="Filtro">
            <a:extLst>
              <a:ext uri="{FF2B5EF4-FFF2-40B4-BE49-F238E27FC236}">
                <a16:creationId xmlns:a16="http://schemas.microsoft.com/office/drawing/2014/main" id="{29D4032F-B492-486D-83E5-54E51101E4B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353116" y="5374248"/>
            <a:ext cx="673727" cy="673727"/>
          </a:xfrm>
          <a:prstGeom prst="rect">
            <a:avLst/>
          </a:prstGeom>
        </p:spPr>
      </p:pic>
    </p:spTree>
    <p:extLst>
      <p:ext uri="{BB962C8B-B14F-4D97-AF65-F5344CB8AC3E}">
        <p14:creationId xmlns:p14="http://schemas.microsoft.com/office/powerpoint/2010/main" val="361593543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Medidor portátil de pH para agua residuales SX811-WW">
            <a:extLst>
              <a:ext uri="{FF2B5EF4-FFF2-40B4-BE49-F238E27FC236}">
                <a16:creationId xmlns:a16="http://schemas.microsoft.com/office/drawing/2014/main" id="{EDB79E9E-BCF6-47FC-A92A-069766D70B2C}"/>
              </a:ext>
            </a:extLst>
          </p:cNvPr>
          <p:cNvPicPr>
            <a:picLocks noChangeAspect="1" noChangeArrowheads="1"/>
          </p:cNvPicPr>
          <p:nvPr/>
        </p:nvPicPr>
        <p:blipFill>
          <a:blip r:embed="rId2">
            <a:clrChange>
              <a:clrFrom>
                <a:srgbClr val="F1D3C8"/>
              </a:clrFrom>
              <a:clrTo>
                <a:srgbClr val="F1D3C8">
                  <a:alpha val="0"/>
                </a:srgbClr>
              </a:clrTo>
            </a:clrChange>
            <a:extLst>
              <a:ext uri="{28A0092B-C50C-407E-A947-70E740481C1C}">
                <a14:useLocalDpi xmlns:a14="http://schemas.microsoft.com/office/drawing/2010/main" val="0"/>
              </a:ext>
            </a:extLst>
          </a:blip>
          <a:srcRect/>
          <a:stretch>
            <a:fillRect/>
          </a:stretch>
        </p:blipFill>
        <p:spPr bwMode="auto">
          <a:xfrm>
            <a:off x="8847761" y="1192067"/>
            <a:ext cx="1839483" cy="17053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8CA48AB5-5802-4F49-8C51-F06E23C21FDA}"/>
              </a:ext>
            </a:extLst>
          </p:cNvPr>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0793114" y="84002"/>
            <a:ext cx="1086065" cy="1002522"/>
          </a:xfrm>
          <a:prstGeom prst="rect">
            <a:avLst/>
          </a:prstGeom>
        </p:spPr>
      </p:pic>
      <p:pic>
        <p:nvPicPr>
          <p:cNvPr id="6" name="Imagen 5">
            <a:extLst>
              <a:ext uri="{FF2B5EF4-FFF2-40B4-BE49-F238E27FC236}">
                <a16:creationId xmlns:a16="http://schemas.microsoft.com/office/drawing/2014/main" id="{062C1011-0881-4290-A5EA-9FDE35369DBB}"/>
              </a:ext>
            </a:extLst>
          </p:cNvPr>
          <p:cNvPicPr>
            <a:picLocks noChangeAspect="1"/>
          </p:cNvPicPr>
          <p:nvPr/>
        </p:nvPicPr>
        <p:blipFill>
          <a:blip r:embed="rId4"/>
          <a:stretch>
            <a:fillRect/>
          </a:stretch>
        </p:blipFill>
        <p:spPr>
          <a:xfrm>
            <a:off x="769238" y="4226352"/>
            <a:ext cx="4222892" cy="1019319"/>
          </a:xfrm>
          <a:prstGeom prst="rect">
            <a:avLst/>
          </a:prstGeom>
        </p:spPr>
      </p:pic>
      <p:graphicFrame>
        <p:nvGraphicFramePr>
          <p:cNvPr id="9" name="Tabla 8">
            <a:extLst>
              <a:ext uri="{FF2B5EF4-FFF2-40B4-BE49-F238E27FC236}">
                <a16:creationId xmlns:a16="http://schemas.microsoft.com/office/drawing/2014/main" id="{DF54EF4B-279A-4E65-BFDE-F16BD4B33D2C}"/>
              </a:ext>
            </a:extLst>
          </p:cNvPr>
          <p:cNvGraphicFramePr>
            <a:graphicFrameLocks noGrp="1"/>
          </p:cNvGraphicFramePr>
          <p:nvPr>
            <p:extLst>
              <p:ext uri="{D42A27DB-BD31-4B8C-83A1-F6EECF244321}">
                <p14:modId xmlns:p14="http://schemas.microsoft.com/office/powerpoint/2010/main" val="2894527084"/>
              </p:ext>
            </p:extLst>
          </p:nvPr>
        </p:nvGraphicFramePr>
        <p:xfrm>
          <a:off x="704763" y="1913499"/>
          <a:ext cx="4572183" cy="1515501"/>
        </p:xfrm>
        <a:graphic>
          <a:graphicData uri="http://schemas.openxmlformats.org/drawingml/2006/table">
            <a:tbl>
              <a:tblPr firstRow="1" firstCol="1" bandRow="1"/>
              <a:tblGrid>
                <a:gridCol w="1028798">
                  <a:extLst>
                    <a:ext uri="{9D8B030D-6E8A-4147-A177-3AD203B41FA5}">
                      <a16:colId xmlns:a16="http://schemas.microsoft.com/office/drawing/2014/main" val="1623474139"/>
                    </a:ext>
                  </a:extLst>
                </a:gridCol>
                <a:gridCol w="912460">
                  <a:extLst>
                    <a:ext uri="{9D8B030D-6E8A-4147-A177-3AD203B41FA5}">
                      <a16:colId xmlns:a16="http://schemas.microsoft.com/office/drawing/2014/main" val="3894941151"/>
                    </a:ext>
                  </a:extLst>
                </a:gridCol>
                <a:gridCol w="912460">
                  <a:extLst>
                    <a:ext uri="{9D8B030D-6E8A-4147-A177-3AD203B41FA5}">
                      <a16:colId xmlns:a16="http://schemas.microsoft.com/office/drawing/2014/main" val="1086791041"/>
                    </a:ext>
                  </a:extLst>
                </a:gridCol>
                <a:gridCol w="608306">
                  <a:extLst>
                    <a:ext uri="{9D8B030D-6E8A-4147-A177-3AD203B41FA5}">
                      <a16:colId xmlns:a16="http://schemas.microsoft.com/office/drawing/2014/main" val="927648253"/>
                    </a:ext>
                  </a:extLst>
                </a:gridCol>
                <a:gridCol w="1110159">
                  <a:extLst>
                    <a:ext uri="{9D8B030D-6E8A-4147-A177-3AD203B41FA5}">
                      <a16:colId xmlns:a16="http://schemas.microsoft.com/office/drawing/2014/main" val="3347180765"/>
                    </a:ext>
                  </a:extLst>
                </a:gridCol>
              </a:tblGrid>
              <a:tr h="582029">
                <a:tc>
                  <a:txBody>
                    <a:bodyPr/>
                    <a:lstStyle/>
                    <a:p>
                      <a:endParaRPr lang="es-MX" sz="1100" dirty="0">
                        <a:effectLst/>
                        <a:latin typeface="+mn-lt"/>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CE (mg/L)</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OD (mg/L)</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pH</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T° promedio (ºC)</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293865654"/>
                  </a:ext>
                </a:extLst>
              </a:tr>
              <a:tr h="351444">
                <a:tc>
                  <a:txBody>
                    <a:bodyPr/>
                    <a:lstStyle/>
                    <a:p>
                      <a:pP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NOVIEMBRE</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754,88</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2,11</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7,86</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19,87</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370038854"/>
                  </a:ext>
                </a:extLst>
              </a:tr>
              <a:tr h="190829">
                <a:tc>
                  <a:txBody>
                    <a:bodyPr/>
                    <a:lstStyle/>
                    <a:p>
                      <a:pP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DICIEMBRE</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689,00</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 </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8,03</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18,32</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185647426"/>
                  </a:ext>
                </a:extLst>
              </a:tr>
              <a:tr h="190829">
                <a:tc>
                  <a:txBody>
                    <a:bodyPr/>
                    <a:lstStyle/>
                    <a:p>
                      <a:pP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ENERO</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620,50</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 </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8,15</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14,98</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586939483"/>
                  </a:ext>
                </a:extLst>
              </a:tr>
              <a:tr h="200370">
                <a:tc>
                  <a:txBody>
                    <a:bodyPr/>
                    <a:lstStyle/>
                    <a:p>
                      <a:pP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FEBRERO</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760,63</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 </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8,38</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15,49</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769020778"/>
                  </a:ext>
                </a:extLst>
              </a:tr>
            </a:tbl>
          </a:graphicData>
        </a:graphic>
      </p:graphicFrame>
      <p:sp>
        <p:nvSpPr>
          <p:cNvPr id="15" name="CuadroTexto 14">
            <a:extLst>
              <a:ext uri="{FF2B5EF4-FFF2-40B4-BE49-F238E27FC236}">
                <a16:creationId xmlns:a16="http://schemas.microsoft.com/office/drawing/2014/main" id="{01BBBC58-927D-4D3F-A284-8B7373E87BE4}"/>
              </a:ext>
            </a:extLst>
          </p:cNvPr>
          <p:cNvSpPr txBox="1"/>
          <p:nvPr/>
        </p:nvSpPr>
        <p:spPr>
          <a:xfrm>
            <a:off x="169904" y="118730"/>
            <a:ext cx="8578679" cy="553998"/>
          </a:xfrm>
          <a:prstGeom prst="rect">
            <a:avLst/>
          </a:prstGeom>
          <a:noFill/>
        </p:spPr>
        <p:txBody>
          <a:bodyPr wrap="square">
            <a:spAutoFit/>
          </a:bodyPr>
          <a:lstStyle/>
          <a:p>
            <a:r>
              <a:rPr kumimoji="0" lang="es-MX" sz="3000" b="1" i="1"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Times New Roman" panose="02020603050405020304" pitchFamily="18" charset="0"/>
                <a:cs typeface="Times New Roman" panose="02020603050405020304" pitchFamily="18" charset="0"/>
              </a:rPr>
              <a:t>PTAR QUITUMBE</a:t>
            </a:r>
            <a:endParaRPr lang="es-MX" dirty="0"/>
          </a:p>
        </p:txBody>
      </p:sp>
      <p:graphicFrame>
        <p:nvGraphicFramePr>
          <p:cNvPr id="16" name="Tabla 15">
            <a:extLst>
              <a:ext uri="{FF2B5EF4-FFF2-40B4-BE49-F238E27FC236}">
                <a16:creationId xmlns:a16="http://schemas.microsoft.com/office/drawing/2014/main" id="{54B66185-061D-4CD3-85B4-711A620BAC21}"/>
              </a:ext>
            </a:extLst>
          </p:cNvPr>
          <p:cNvGraphicFramePr>
            <a:graphicFrameLocks noGrp="1"/>
          </p:cNvGraphicFramePr>
          <p:nvPr>
            <p:extLst>
              <p:ext uri="{D42A27DB-BD31-4B8C-83A1-F6EECF244321}">
                <p14:modId xmlns:p14="http://schemas.microsoft.com/office/powerpoint/2010/main" val="3587870722"/>
              </p:ext>
            </p:extLst>
          </p:nvPr>
        </p:nvGraphicFramePr>
        <p:xfrm>
          <a:off x="6462491" y="3466649"/>
          <a:ext cx="4572183" cy="1322807"/>
        </p:xfrm>
        <a:graphic>
          <a:graphicData uri="http://schemas.openxmlformats.org/drawingml/2006/table">
            <a:tbl>
              <a:tblPr firstRow="1" firstCol="1" bandRow="1"/>
              <a:tblGrid>
                <a:gridCol w="1019978">
                  <a:extLst>
                    <a:ext uri="{9D8B030D-6E8A-4147-A177-3AD203B41FA5}">
                      <a16:colId xmlns:a16="http://schemas.microsoft.com/office/drawing/2014/main" val="2594457893"/>
                    </a:ext>
                  </a:extLst>
                </a:gridCol>
                <a:gridCol w="904636">
                  <a:extLst>
                    <a:ext uri="{9D8B030D-6E8A-4147-A177-3AD203B41FA5}">
                      <a16:colId xmlns:a16="http://schemas.microsoft.com/office/drawing/2014/main" val="1292495154"/>
                    </a:ext>
                  </a:extLst>
                </a:gridCol>
                <a:gridCol w="904636">
                  <a:extLst>
                    <a:ext uri="{9D8B030D-6E8A-4147-A177-3AD203B41FA5}">
                      <a16:colId xmlns:a16="http://schemas.microsoft.com/office/drawing/2014/main" val="1101726119"/>
                    </a:ext>
                  </a:extLst>
                </a:gridCol>
                <a:gridCol w="678477">
                  <a:extLst>
                    <a:ext uri="{9D8B030D-6E8A-4147-A177-3AD203B41FA5}">
                      <a16:colId xmlns:a16="http://schemas.microsoft.com/office/drawing/2014/main" val="1068904778"/>
                    </a:ext>
                  </a:extLst>
                </a:gridCol>
                <a:gridCol w="1064456">
                  <a:extLst>
                    <a:ext uri="{9D8B030D-6E8A-4147-A177-3AD203B41FA5}">
                      <a16:colId xmlns:a16="http://schemas.microsoft.com/office/drawing/2014/main" val="2513546076"/>
                    </a:ext>
                  </a:extLst>
                </a:gridCol>
              </a:tblGrid>
              <a:tr h="568248">
                <a:tc>
                  <a:txBody>
                    <a:bodyPr/>
                    <a:lstStyle/>
                    <a:p>
                      <a:endParaRPr lang="es-MX" sz="1100" dirty="0">
                        <a:effectLst/>
                        <a:latin typeface="+mn-lt"/>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CE (mg/L)</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OD (mg/L)</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pH</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T° promedio (ºC)</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4291621923"/>
                  </a:ext>
                </a:extLst>
              </a:tr>
              <a:tr h="186311">
                <a:tc>
                  <a:txBody>
                    <a:bodyPr/>
                    <a:lstStyle/>
                    <a:p>
                      <a:pP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NOVIEMBRE</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511,13</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4,55</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7,38</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19,80</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720777488"/>
                  </a:ext>
                </a:extLst>
              </a:tr>
              <a:tr h="186311">
                <a:tc>
                  <a:txBody>
                    <a:bodyPr/>
                    <a:lstStyle/>
                    <a:p>
                      <a:pP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DICIEMBRE</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542,38</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4,58</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7,19</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18,46</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936522501"/>
                  </a:ext>
                </a:extLst>
              </a:tr>
              <a:tr h="186311">
                <a:tc>
                  <a:txBody>
                    <a:bodyPr/>
                    <a:lstStyle/>
                    <a:p>
                      <a:pP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ENERO</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432,10</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 </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6,64</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18,03</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960682844"/>
                  </a:ext>
                </a:extLst>
              </a:tr>
              <a:tr h="195626">
                <a:tc>
                  <a:txBody>
                    <a:bodyPr/>
                    <a:lstStyle/>
                    <a:p>
                      <a:pPr>
                        <a:lnSpc>
                          <a:spcPct val="107000"/>
                        </a:lnSpc>
                        <a:spcAft>
                          <a:spcPts val="800"/>
                        </a:spcAft>
                      </a:pPr>
                      <a:r>
                        <a:rPr lang="es-MX" sz="1100" b="1" dirty="0">
                          <a:solidFill>
                            <a:srgbClr val="000000"/>
                          </a:solidFill>
                          <a:effectLst/>
                          <a:latin typeface="+mn-lt"/>
                          <a:ea typeface="Times New Roman" panose="02020603050405020304" pitchFamily="18" charset="0"/>
                          <a:cs typeface="Calibri" panose="020F0502020204030204" pitchFamily="34" charset="0"/>
                        </a:rPr>
                        <a:t>FEBRERO</a:t>
                      </a:r>
                      <a:endParaRPr lang="es-MX"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478,00</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0,00</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6,64</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b="0" dirty="0">
                          <a:solidFill>
                            <a:srgbClr val="000000"/>
                          </a:solidFill>
                          <a:effectLst/>
                          <a:latin typeface="+mn-lt"/>
                          <a:ea typeface="Times New Roman" panose="02020603050405020304" pitchFamily="18" charset="0"/>
                          <a:cs typeface="Times New Roman" panose="02020603050405020304" pitchFamily="18" charset="0"/>
                        </a:rPr>
                        <a:t>18,26</a:t>
                      </a:r>
                      <a:endParaRPr lang="es-MX" sz="1100" b="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4074577969"/>
                  </a:ext>
                </a:extLst>
              </a:tr>
            </a:tbl>
          </a:graphicData>
        </a:graphic>
      </p:graphicFrame>
      <p:pic>
        <p:nvPicPr>
          <p:cNvPr id="3" name="Imagen 2">
            <a:extLst>
              <a:ext uri="{FF2B5EF4-FFF2-40B4-BE49-F238E27FC236}">
                <a16:creationId xmlns:a16="http://schemas.microsoft.com/office/drawing/2014/main" id="{2E5A2FED-3C94-467E-8F64-B10BC6DA4E93}"/>
              </a:ext>
            </a:extLst>
          </p:cNvPr>
          <p:cNvPicPr>
            <a:picLocks noChangeAspect="1"/>
          </p:cNvPicPr>
          <p:nvPr/>
        </p:nvPicPr>
        <p:blipFill>
          <a:blip r:embed="rId5"/>
          <a:stretch>
            <a:fillRect/>
          </a:stretch>
        </p:blipFill>
        <p:spPr>
          <a:xfrm>
            <a:off x="3651188" y="739115"/>
            <a:ext cx="4174308" cy="553998"/>
          </a:xfrm>
          <a:prstGeom prst="rect">
            <a:avLst/>
          </a:prstGeom>
        </p:spPr>
      </p:pic>
      <p:sp>
        <p:nvSpPr>
          <p:cNvPr id="10" name="CuadroTexto 9">
            <a:extLst>
              <a:ext uri="{FF2B5EF4-FFF2-40B4-BE49-F238E27FC236}">
                <a16:creationId xmlns:a16="http://schemas.microsoft.com/office/drawing/2014/main" id="{E44E5587-EB48-4BD5-BDB8-52E7EC9E79BA}"/>
              </a:ext>
            </a:extLst>
          </p:cNvPr>
          <p:cNvSpPr txBox="1"/>
          <p:nvPr/>
        </p:nvSpPr>
        <p:spPr>
          <a:xfrm>
            <a:off x="1192351" y="5245671"/>
            <a:ext cx="4084595" cy="276999"/>
          </a:xfrm>
          <a:prstGeom prst="rect">
            <a:avLst/>
          </a:prstGeom>
          <a:noFill/>
        </p:spPr>
        <p:txBody>
          <a:bodyPr wrap="square">
            <a:spAutoFit/>
          </a:bodyPr>
          <a:lstStyle/>
          <a:p>
            <a:r>
              <a:rPr lang="es-EC" sz="1200" b="1" dirty="0">
                <a:latin typeface="Arial" panose="020B0604020202020204" pitchFamily="34" charset="0"/>
                <a:ea typeface="Calibri" panose="020F0502020204030204" pitchFamily="34" charset="0"/>
              </a:rPr>
              <a:t>Fuente: </a:t>
            </a:r>
            <a:r>
              <a:rPr lang="es-EC" sz="1200" dirty="0">
                <a:effectLst/>
                <a:latin typeface="Arial" panose="020B0604020202020204" pitchFamily="34" charset="0"/>
                <a:ea typeface="Calibri" panose="020F0502020204030204" pitchFamily="34" charset="0"/>
              </a:rPr>
              <a:t>Anexo 1, Norma de calidad ambiental </a:t>
            </a:r>
            <a:endParaRPr lang="es-MX" sz="1200" dirty="0"/>
          </a:p>
        </p:txBody>
      </p:sp>
      <p:pic>
        <p:nvPicPr>
          <p:cNvPr id="3074" name="Picture 2" descr="Qué es la conductividad en el agua? - Carbotecnia">
            <a:extLst>
              <a:ext uri="{FF2B5EF4-FFF2-40B4-BE49-F238E27FC236}">
                <a16:creationId xmlns:a16="http://schemas.microsoft.com/office/drawing/2014/main" id="{6E0D0593-75E2-46D6-90DE-A80A3E0D94F6}"/>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31460" y="4686616"/>
            <a:ext cx="2400084" cy="134404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edidor Oxígeno Disuelto portátil (OD/ % Saturación O2 / Temperatura) con  sonda galvánica">
            <a:extLst>
              <a:ext uri="{FF2B5EF4-FFF2-40B4-BE49-F238E27FC236}">
                <a16:creationId xmlns:a16="http://schemas.microsoft.com/office/drawing/2014/main" id="{4F81F68D-7E9C-40E2-9B22-12C4DD2C3890}"/>
              </a:ext>
            </a:extLst>
          </p:cNvPr>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8265" t="9012" r="26109" b="7682"/>
          <a:stretch/>
        </p:blipFill>
        <p:spPr bwMode="auto">
          <a:xfrm rot="1018712">
            <a:off x="6259775" y="1707884"/>
            <a:ext cx="871353" cy="159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7257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CE9789DF-F63B-419C-B959-A0FED0E38B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5731" y="5949951"/>
            <a:ext cx="29256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ítulo 1">
            <a:extLst>
              <a:ext uri="{FF2B5EF4-FFF2-40B4-BE49-F238E27FC236}">
                <a16:creationId xmlns:a16="http://schemas.microsoft.com/office/drawing/2014/main" id="{073B0E37-7ADA-4658-BC23-C05184444626}"/>
              </a:ext>
            </a:extLst>
          </p:cNvPr>
          <p:cNvSpPr>
            <a:spLocks noGrp="1"/>
          </p:cNvSpPr>
          <p:nvPr>
            <p:ph type="title"/>
          </p:nvPr>
        </p:nvSpPr>
        <p:spPr>
          <a:xfrm>
            <a:off x="74729" y="75408"/>
            <a:ext cx="10329659" cy="1143000"/>
          </a:xfrm>
        </p:spPr>
        <p:txBody>
          <a:bodyPr/>
          <a:lstStyle/>
          <a:p>
            <a:pPr algn="l"/>
            <a:r>
              <a:rPr lang="es-MX" sz="3000" kern="0"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Resultados de los parámetros del agua residual</a:t>
            </a:r>
            <a:endParaRPr lang="es-EC" sz="1600" kern="0" dirty="0"/>
          </a:p>
        </p:txBody>
      </p:sp>
      <p:pic>
        <p:nvPicPr>
          <p:cNvPr id="23" name="Imagen 22">
            <a:extLst>
              <a:ext uri="{FF2B5EF4-FFF2-40B4-BE49-F238E27FC236}">
                <a16:creationId xmlns:a16="http://schemas.microsoft.com/office/drawing/2014/main" id="{08C8215F-61D2-499D-AE2D-CD5F72CA9132}"/>
              </a:ext>
            </a:extLst>
          </p:cNvPr>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0793114" y="84002"/>
            <a:ext cx="1086065" cy="1002522"/>
          </a:xfrm>
          <a:prstGeom prst="rect">
            <a:avLst/>
          </a:prstGeom>
        </p:spPr>
      </p:pic>
      <p:graphicFrame>
        <p:nvGraphicFramePr>
          <p:cNvPr id="2" name="Tabla 1">
            <a:extLst>
              <a:ext uri="{FF2B5EF4-FFF2-40B4-BE49-F238E27FC236}">
                <a16:creationId xmlns:a16="http://schemas.microsoft.com/office/drawing/2014/main" id="{88CF4107-774A-47DA-9F5E-744C9E2C373F}"/>
              </a:ext>
            </a:extLst>
          </p:cNvPr>
          <p:cNvGraphicFramePr>
            <a:graphicFrameLocks noGrp="1"/>
          </p:cNvGraphicFramePr>
          <p:nvPr>
            <p:extLst>
              <p:ext uri="{D42A27DB-BD31-4B8C-83A1-F6EECF244321}">
                <p14:modId xmlns:p14="http://schemas.microsoft.com/office/powerpoint/2010/main" val="3417402877"/>
              </p:ext>
            </p:extLst>
          </p:nvPr>
        </p:nvGraphicFramePr>
        <p:xfrm>
          <a:off x="5608974" y="2606535"/>
          <a:ext cx="6270205" cy="1644190"/>
        </p:xfrm>
        <a:graphic>
          <a:graphicData uri="http://schemas.openxmlformats.org/drawingml/2006/table">
            <a:tbl>
              <a:tblPr firstRow="1" firstCol="1" bandRow="1">
                <a:tableStyleId>{EB344D84-9AFB-497E-A393-DC336BA19D2E}</a:tableStyleId>
              </a:tblPr>
              <a:tblGrid>
                <a:gridCol w="991885">
                  <a:extLst>
                    <a:ext uri="{9D8B030D-6E8A-4147-A177-3AD203B41FA5}">
                      <a16:colId xmlns:a16="http://schemas.microsoft.com/office/drawing/2014/main" val="422301225"/>
                    </a:ext>
                  </a:extLst>
                </a:gridCol>
                <a:gridCol w="879720">
                  <a:extLst>
                    <a:ext uri="{9D8B030D-6E8A-4147-A177-3AD203B41FA5}">
                      <a16:colId xmlns:a16="http://schemas.microsoft.com/office/drawing/2014/main" val="2970069245"/>
                    </a:ext>
                  </a:extLst>
                </a:gridCol>
                <a:gridCol w="879720">
                  <a:extLst>
                    <a:ext uri="{9D8B030D-6E8A-4147-A177-3AD203B41FA5}">
                      <a16:colId xmlns:a16="http://schemas.microsoft.com/office/drawing/2014/main" val="1747492374"/>
                    </a:ext>
                  </a:extLst>
                </a:gridCol>
                <a:gridCol w="879720">
                  <a:extLst>
                    <a:ext uri="{9D8B030D-6E8A-4147-A177-3AD203B41FA5}">
                      <a16:colId xmlns:a16="http://schemas.microsoft.com/office/drawing/2014/main" val="3394805137"/>
                    </a:ext>
                  </a:extLst>
                </a:gridCol>
                <a:gridCol w="879720">
                  <a:extLst>
                    <a:ext uri="{9D8B030D-6E8A-4147-A177-3AD203B41FA5}">
                      <a16:colId xmlns:a16="http://schemas.microsoft.com/office/drawing/2014/main" val="404549059"/>
                    </a:ext>
                  </a:extLst>
                </a:gridCol>
                <a:gridCol w="879720">
                  <a:extLst>
                    <a:ext uri="{9D8B030D-6E8A-4147-A177-3AD203B41FA5}">
                      <a16:colId xmlns:a16="http://schemas.microsoft.com/office/drawing/2014/main" val="3542109230"/>
                    </a:ext>
                  </a:extLst>
                </a:gridCol>
                <a:gridCol w="879720">
                  <a:extLst>
                    <a:ext uri="{9D8B030D-6E8A-4147-A177-3AD203B41FA5}">
                      <a16:colId xmlns:a16="http://schemas.microsoft.com/office/drawing/2014/main" val="1209863272"/>
                    </a:ext>
                  </a:extLst>
                </a:gridCol>
              </a:tblGrid>
              <a:tr h="186330">
                <a:tc gridSpan="7">
                  <a:txBody>
                    <a:bodyPr/>
                    <a:lstStyle/>
                    <a:p>
                      <a:pPr>
                        <a:lnSpc>
                          <a:spcPct val="107000"/>
                        </a:lnSpc>
                        <a:spcAft>
                          <a:spcPts val="800"/>
                        </a:spcAft>
                      </a:pPr>
                      <a:r>
                        <a:rPr lang="es-MX" sz="1100" dirty="0">
                          <a:solidFill>
                            <a:schemeClr val="tx1"/>
                          </a:solidFill>
                          <a:effectLst/>
                        </a:rPr>
                        <a:t>DQO (mg O2/L)</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927538994"/>
                  </a:ext>
                </a:extLst>
              </a:tr>
              <a:tr h="363786">
                <a:tc>
                  <a:txBody>
                    <a:bodyPr/>
                    <a:lstStyle/>
                    <a:p>
                      <a:pPr algn="ctr">
                        <a:lnSpc>
                          <a:spcPct val="107000"/>
                        </a:lnSpc>
                        <a:spcAft>
                          <a:spcPts val="800"/>
                        </a:spcAft>
                      </a:pPr>
                      <a:r>
                        <a:rPr lang="es-MX" sz="1100" dirty="0">
                          <a:solidFill>
                            <a:schemeClr val="tx1"/>
                          </a:solidFill>
                          <a:effectLst/>
                        </a:rPr>
                        <a:t>Fecha</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100" dirty="0">
                          <a:solidFill>
                            <a:schemeClr val="tx1"/>
                          </a:solidFill>
                          <a:effectLst/>
                        </a:rPr>
                        <a:t>La Libertad</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s-MX" sz="1100" dirty="0">
                          <a:solidFill>
                            <a:schemeClr val="tx1"/>
                          </a:solidFill>
                          <a:effectLst/>
                        </a:rPr>
                        <a:t>El Placer</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s-MX" sz="1100" dirty="0">
                          <a:solidFill>
                            <a:schemeClr val="tx1"/>
                          </a:solidFill>
                          <a:effectLst/>
                        </a:rPr>
                        <a:t>Manuela Rea</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s-MX" sz="1100" dirty="0">
                          <a:solidFill>
                            <a:schemeClr val="tx1"/>
                          </a:solidFill>
                          <a:effectLst/>
                        </a:rPr>
                        <a:t>Las Casas y HCAM</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s-MX" sz="1100" dirty="0">
                          <a:solidFill>
                            <a:schemeClr val="tx1"/>
                          </a:solidFill>
                          <a:effectLst/>
                        </a:rPr>
                        <a:t>Afluente PTAR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s-MX" sz="1100" dirty="0">
                          <a:solidFill>
                            <a:schemeClr val="tx1"/>
                          </a:solidFill>
                          <a:effectLst/>
                        </a:rPr>
                        <a:t>Efluente PTAR</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609713858"/>
                  </a:ext>
                </a:extLst>
              </a:tr>
              <a:tr h="177457">
                <a:tc>
                  <a:txBody>
                    <a:bodyPr/>
                    <a:lstStyle/>
                    <a:p>
                      <a:pPr>
                        <a:lnSpc>
                          <a:spcPct val="107000"/>
                        </a:lnSpc>
                        <a:spcAft>
                          <a:spcPts val="800"/>
                        </a:spcAft>
                      </a:pPr>
                      <a:r>
                        <a:rPr lang="es-MX" sz="1100" dirty="0">
                          <a:solidFill>
                            <a:schemeClr val="tx1"/>
                          </a:solidFill>
                          <a:effectLst/>
                        </a:rPr>
                        <a:t>NOVIEMBRE</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100" dirty="0">
                          <a:solidFill>
                            <a:schemeClr val="tx1"/>
                          </a:solidFill>
                          <a:effectLst/>
                        </a:rPr>
                        <a:t>165,00</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s-MX" sz="1100" dirty="0">
                          <a:solidFill>
                            <a:schemeClr val="tx1"/>
                          </a:solidFill>
                          <a:effectLst/>
                        </a:rPr>
                        <a:t>502,00</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s-MX" sz="1100" dirty="0">
                          <a:solidFill>
                            <a:schemeClr val="tx1"/>
                          </a:solidFill>
                          <a:effectLst/>
                        </a:rPr>
                        <a:t>717,00</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s-MX" sz="1100" dirty="0">
                          <a:solidFill>
                            <a:schemeClr val="tx1"/>
                          </a:solidFill>
                          <a:effectLst/>
                        </a:rPr>
                        <a:t>672,00</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s-MX" sz="1100" dirty="0">
                          <a:solidFill>
                            <a:schemeClr val="tx1"/>
                          </a:solidFill>
                          <a:effectLst/>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s-MX" sz="1100" dirty="0">
                          <a:solidFill>
                            <a:schemeClr val="tx1"/>
                          </a:solidFill>
                          <a:effectLst/>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381724897"/>
                  </a:ext>
                </a:extLst>
              </a:tr>
              <a:tr h="177457">
                <a:tc>
                  <a:txBody>
                    <a:bodyPr/>
                    <a:lstStyle/>
                    <a:p>
                      <a:pPr>
                        <a:lnSpc>
                          <a:spcPct val="107000"/>
                        </a:lnSpc>
                        <a:spcAft>
                          <a:spcPts val="800"/>
                        </a:spcAft>
                      </a:pPr>
                      <a:r>
                        <a:rPr lang="es-MX" sz="1100" dirty="0">
                          <a:solidFill>
                            <a:schemeClr val="tx1"/>
                          </a:solidFill>
                          <a:effectLst/>
                        </a:rPr>
                        <a:t>DICIEMBRE</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100" dirty="0">
                          <a:solidFill>
                            <a:schemeClr val="tx1"/>
                          </a:solidFill>
                          <a:effectLst/>
                        </a:rPr>
                        <a:t>72,00</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s-MX" sz="1100" dirty="0">
                          <a:solidFill>
                            <a:schemeClr val="tx1"/>
                          </a:solidFill>
                          <a:effectLst/>
                        </a:rPr>
                        <a:t>354,00</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s-MX" sz="1100" dirty="0">
                          <a:solidFill>
                            <a:schemeClr val="tx1"/>
                          </a:solidFill>
                          <a:effectLst/>
                        </a:rPr>
                        <a:t>365,00</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s-MX" sz="1100" dirty="0">
                          <a:solidFill>
                            <a:schemeClr val="tx1"/>
                          </a:solidFill>
                          <a:effectLst/>
                        </a:rPr>
                        <a:t>342,00</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s-MX" sz="1100" dirty="0">
                          <a:solidFill>
                            <a:schemeClr val="tx1"/>
                          </a:solidFill>
                          <a:effectLst/>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s-MX" sz="1100" dirty="0">
                          <a:solidFill>
                            <a:schemeClr val="tx1"/>
                          </a:solidFill>
                          <a:effectLst/>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141709631"/>
                  </a:ext>
                </a:extLst>
              </a:tr>
              <a:tr h="197916">
                <a:tc>
                  <a:txBody>
                    <a:bodyPr/>
                    <a:lstStyle/>
                    <a:p>
                      <a:pPr>
                        <a:lnSpc>
                          <a:spcPct val="107000"/>
                        </a:lnSpc>
                        <a:spcAft>
                          <a:spcPts val="800"/>
                        </a:spcAft>
                      </a:pPr>
                      <a:r>
                        <a:rPr lang="es-MX" sz="1100" dirty="0">
                          <a:solidFill>
                            <a:schemeClr val="tx1"/>
                          </a:solidFill>
                          <a:effectLst/>
                        </a:rPr>
                        <a:t>ENERO</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100" dirty="0">
                          <a:solidFill>
                            <a:schemeClr val="tx1"/>
                          </a:solidFill>
                          <a:effectLst/>
                        </a:rPr>
                        <a:t>34,67</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s-MX" sz="1100" dirty="0">
                          <a:solidFill>
                            <a:schemeClr val="tx1"/>
                          </a:solidFill>
                          <a:effectLst/>
                        </a:rPr>
                        <a:t>456,67</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s-MX" sz="1100" dirty="0">
                          <a:solidFill>
                            <a:schemeClr val="tx1"/>
                          </a:solidFill>
                          <a:effectLst/>
                        </a:rPr>
                        <a:t>398,50</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s-MX" sz="1100" dirty="0">
                          <a:solidFill>
                            <a:schemeClr val="tx1"/>
                          </a:solidFill>
                          <a:effectLst/>
                        </a:rPr>
                        <a:t>330,50</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s-MX" sz="1100" dirty="0">
                          <a:solidFill>
                            <a:schemeClr val="tx1"/>
                          </a:solidFill>
                          <a:effectLst/>
                        </a:rPr>
                        <a:t>412,00</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s-MX" sz="1100" dirty="0">
                          <a:solidFill>
                            <a:schemeClr val="tx1"/>
                          </a:solidFill>
                          <a:effectLst/>
                        </a:rPr>
                        <a:t>20,00</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122263962"/>
                  </a:ext>
                </a:extLst>
              </a:tr>
              <a:tr h="177457">
                <a:tc>
                  <a:txBody>
                    <a:bodyPr/>
                    <a:lstStyle/>
                    <a:p>
                      <a:pPr>
                        <a:lnSpc>
                          <a:spcPct val="107000"/>
                        </a:lnSpc>
                        <a:spcAft>
                          <a:spcPts val="800"/>
                        </a:spcAft>
                      </a:pPr>
                      <a:r>
                        <a:rPr lang="es-MX" sz="1100" dirty="0">
                          <a:solidFill>
                            <a:schemeClr val="tx1"/>
                          </a:solidFill>
                          <a:effectLst/>
                        </a:rPr>
                        <a:t>FEBRERO</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100" dirty="0">
                          <a:solidFill>
                            <a:schemeClr val="tx1"/>
                          </a:solidFill>
                          <a:effectLst/>
                        </a:rPr>
                        <a:t>65,00</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s-MX" sz="1100" dirty="0">
                          <a:solidFill>
                            <a:schemeClr val="tx1"/>
                          </a:solidFill>
                          <a:effectLst/>
                        </a:rPr>
                        <a:t>480,00</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s-MX" sz="1100" dirty="0">
                          <a:solidFill>
                            <a:schemeClr val="tx1"/>
                          </a:solidFill>
                          <a:effectLst/>
                        </a:rPr>
                        <a:t>367.50</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s-MX" sz="1100" dirty="0">
                          <a:solidFill>
                            <a:schemeClr val="tx1"/>
                          </a:solidFill>
                          <a:effectLst/>
                        </a:rPr>
                        <a:t>353,50</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s-MX" sz="1100" dirty="0">
                          <a:solidFill>
                            <a:schemeClr val="tx1"/>
                          </a:solidFill>
                          <a:effectLst/>
                        </a:rPr>
                        <a:t>503,00</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s-MX" sz="1100" dirty="0">
                          <a:solidFill>
                            <a:schemeClr val="tx1"/>
                          </a:solidFill>
                          <a:effectLst/>
                        </a:rPr>
                        <a:t>26,00</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062968506"/>
                  </a:ext>
                </a:extLst>
              </a:tr>
              <a:tr h="177457">
                <a:tc>
                  <a:txBody>
                    <a:bodyPr/>
                    <a:lstStyle/>
                    <a:p>
                      <a:pPr>
                        <a:lnSpc>
                          <a:spcPct val="107000"/>
                        </a:lnSpc>
                        <a:spcAft>
                          <a:spcPts val="800"/>
                        </a:spcAft>
                      </a:pPr>
                      <a:r>
                        <a:rPr lang="es-MX" sz="1100" dirty="0">
                          <a:solidFill>
                            <a:schemeClr val="tx1"/>
                          </a:solidFill>
                          <a:effectLst/>
                        </a:rPr>
                        <a:t>MARZO</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100" dirty="0">
                          <a:solidFill>
                            <a:schemeClr val="tx1"/>
                          </a:solidFill>
                          <a:effectLst/>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s-MX" sz="1100" dirty="0">
                          <a:solidFill>
                            <a:schemeClr val="tx1"/>
                          </a:solidFill>
                          <a:effectLst/>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s-MX" sz="1100" dirty="0">
                          <a:solidFill>
                            <a:schemeClr val="tx1"/>
                          </a:solidFill>
                          <a:effectLst/>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s-MX" sz="1100" dirty="0">
                          <a:solidFill>
                            <a:schemeClr val="tx1"/>
                          </a:solidFill>
                          <a:effectLst/>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s-MX" sz="1100" dirty="0">
                          <a:solidFill>
                            <a:schemeClr val="tx1"/>
                          </a:solidFill>
                          <a:effectLst/>
                        </a:rPr>
                        <a:t>427,75</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s-MX" sz="1100" dirty="0">
                          <a:solidFill>
                            <a:schemeClr val="tx1"/>
                          </a:solidFill>
                          <a:effectLst/>
                        </a:rPr>
                        <a:t>11,00</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446775578"/>
                  </a:ext>
                </a:extLst>
              </a:tr>
              <a:tr h="186330">
                <a:tc>
                  <a:txBody>
                    <a:bodyPr/>
                    <a:lstStyle/>
                    <a:p>
                      <a:pPr>
                        <a:lnSpc>
                          <a:spcPct val="107000"/>
                        </a:lnSpc>
                        <a:spcAft>
                          <a:spcPts val="800"/>
                        </a:spcAft>
                      </a:pPr>
                      <a:r>
                        <a:rPr lang="es-MX" sz="1100" dirty="0">
                          <a:solidFill>
                            <a:schemeClr val="tx1"/>
                          </a:solidFill>
                          <a:effectLst/>
                        </a:rPr>
                        <a:t>ABRIL</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100" dirty="0">
                          <a:solidFill>
                            <a:schemeClr val="tx1"/>
                          </a:solidFill>
                          <a:effectLst/>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s-MX" sz="1100" dirty="0">
                          <a:solidFill>
                            <a:schemeClr val="tx1"/>
                          </a:solidFill>
                          <a:effectLst/>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s-MX" sz="1100" dirty="0">
                          <a:solidFill>
                            <a:schemeClr val="tx1"/>
                          </a:solidFill>
                          <a:effectLst/>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s-MX" sz="1100" dirty="0">
                          <a:solidFill>
                            <a:schemeClr val="tx1"/>
                          </a:solidFill>
                          <a:effectLst/>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s-MX" sz="1100" dirty="0">
                          <a:solidFill>
                            <a:schemeClr val="tx1"/>
                          </a:solidFill>
                          <a:effectLst/>
                        </a:rPr>
                        <a:t>505,50</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s-MX" sz="1100" dirty="0">
                          <a:solidFill>
                            <a:schemeClr val="tx1"/>
                          </a:solidFill>
                          <a:effectLst/>
                        </a:rPr>
                        <a:t>38,50</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952176393"/>
                  </a:ext>
                </a:extLst>
              </a:tr>
            </a:tbl>
          </a:graphicData>
        </a:graphic>
      </p:graphicFrame>
      <p:graphicFrame>
        <p:nvGraphicFramePr>
          <p:cNvPr id="4" name="Tabla 3">
            <a:extLst>
              <a:ext uri="{FF2B5EF4-FFF2-40B4-BE49-F238E27FC236}">
                <a16:creationId xmlns:a16="http://schemas.microsoft.com/office/drawing/2014/main" id="{B3DDB505-E9DB-4C87-BB99-F60138C70DFD}"/>
              </a:ext>
            </a:extLst>
          </p:cNvPr>
          <p:cNvGraphicFramePr>
            <a:graphicFrameLocks noGrp="1"/>
          </p:cNvGraphicFramePr>
          <p:nvPr>
            <p:extLst>
              <p:ext uri="{D42A27DB-BD31-4B8C-83A1-F6EECF244321}">
                <p14:modId xmlns:p14="http://schemas.microsoft.com/office/powerpoint/2010/main" val="1532055001"/>
              </p:ext>
            </p:extLst>
          </p:nvPr>
        </p:nvGraphicFramePr>
        <p:xfrm>
          <a:off x="74729" y="768418"/>
          <a:ext cx="6270204" cy="1644192"/>
        </p:xfrm>
        <a:graphic>
          <a:graphicData uri="http://schemas.openxmlformats.org/drawingml/2006/table">
            <a:tbl>
              <a:tblPr firstRow="1" firstCol="1" bandRow="1">
                <a:tableStyleId>{EB344D84-9AFB-497E-A393-DC336BA19D2E}</a:tableStyleId>
              </a:tblPr>
              <a:tblGrid>
                <a:gridCol w="991884">
                  <a:extLst>
                    <a:ext uri="{9D8B030D-6E8A-4147-A177-3AD203B41FA5}">
                      <a16:colId xmlns:a16="http://schemas.microsoft.com/office/drawing/2014/main" val="3297826069"/>
                    </a:ext>
                  </a:extLst>
                </a:gridCol>
                <a:gridCol w="879720">
                  <a:extLst>
                    <a:ext uri="{9D8B030D-6E8A-4147-A177-3AD203B41FA5}">
                      <a16:colId xmlns:a16="http://schemas.microsoft.com/office/drawing/2014/main" val="3471882067"/>
                    </a:ext>
                  </a:extLst>
                </a:gridCol>
                <a:gridCol w="879720">
                  <a:extLst>
                    <a:ext uri="{9D8B030D-6E8A-4147-A177-3AD203B41FA5}">
                      <a16:colId xmlns:a16="http://schemas.microsoft.com/office/drawing/2014/main" val="1471860592"/>
                    </a:ext>
                  </a:extLst>
                </a:gridCol>
                <a:gridCol w="879720">
                  <a:extLst>
                    <a:ext uri="{9D8B030D-6E8A-4147-A177-3AD203B41FA5}">
                      <a16:colId xmlns:a16="http://schemas.microsoft.com/office/drawing/2014/main" val="4127238423"/>
                    </a:ext>
                  </a:extLst>
                </a:gridCol>
                <a:gridCol w="879720">
                  <a:extLst>
                    <a:ext uri="{9D8B030D-6E8A-4147-A177-3AD203B41FA5}">
                      <a16:colId xmlns:a16="http://schemas.microsoft.com/office/drawing/2014/main" val="1492229130"/>
                    </a:ext>
                  </a:extLst>
                </a:gridCol>
                <a:gridCol w="879720">
                  <a:extLst>
                    <a:ext uri="{9D8B030D-6E8A-4147-A177-3AD203B41FA5}">
                      <a16:colId xmlns:a16="http://schemas.microsoft.com/office/drawing/2014/main" val="3474399093"/>
                    </a:ext>
                  </a:extLst>
                </a:gridCol>
                <a:gridCol w="879720">
                  <a:extLst>
                    <a:ext uri="{9D8B030D-6E8A-4147-A177-3AD203B41FA5}">
                      <a16:colId xmlns:a16="http://schemas.microsoft.com/office/drawing/2014/main" val="305110395"/>
                    </a:ext>
                  </a:extLst>
                </a:gridCol>
              </a:tblGrid>
              <a:tr h="188678">
                <a:tc gridSpan="7">
                  <a:txBody>
                    <a:bodyPr/>
                    <a:lstStyle/>
                    <a:p>
                      <a:pPr marL="0" algn="l" defTabSz="914400" rtl="0" eaLnBrk="1" latinLnBrk="0" hangingPunct="1">
                        <a:lnSpc>
                          <a:spcPct val="107000"/>
                        </a:lnSpc>
                        <a:spcAft>
                          <a:spcPts val="800"/>
                        </a:spcAft>
                      </a:pPr>
                      <a:r>
                        <a:rPr lang="es-MX" sz="1100" b="1" kern="1200" dirty="0">
                          <a:solidFill>
                            <a:schemeClr val="tx1"/>
                          </a:solidFill>
                          <a:effectLst/>
                        </a:rPr>
                        <a:t>DBO5 (mg O2/L)</a:t>
                      </a:r>
                      <a:endParaRPr lang="es-MX" sz="1100" b="1" kern="1200" dirty="0">
                        <a:solidFill>
                          <a:schemeClr val="tx1"/>
                        </a:solidFill>
                        <a:effectLst/>
                        <a:latin typeface="+mn-lt"/>
                        <a:ea typeface="+mn-ea"/>
                        <a:cs typeface="+mn-cs"/>
                      </a:endParaRPr>
                    </a:p>
                  </a:txBody>
                  <a:tcPr marL="68580" marR="68580" marT="0" marB="0">
                    <a:solidFill>
                      <a:srgbClr val="D9D9D9"/>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708014353"/>
                  </a:ext>
                </a:extLst>
              </a:tr>
              <a:tr h="368371">
                <a:tc>
                  <a:txBody>
                    <a:bodyPr/>
                    <a:lstStyle/>
                    <a:p>
                      <a:pPr marL="0" algn="l" defTabSz="914400" rtl="0" eaLnBrk="1" latinLnBrk="0" hangingPunct="1">
                        <a:lnSpc>
                          <a:spcPct val="107000"/>
                        </a:lnSpc>
                        <a:spcAft>
                          <a:spcPts val="800"/>
                        </a:spcAft>
                      </a:pPr>
                      <a:r>
                        <a:rPr lang="es-MX" sz="1100" b="1" kern="1200" dirty="0">
                          <a:solidFill>
                            <a:schemeClr val="tx1"/>
                          </a:solidFill>
                          <a:effectLst/>
                        </a:rPr>
                        <a:t>Fecha</a:t>
                      </a:r>
                      <a:endParaRPr lang="es-MX" sz="1100" b="1"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07000"/>
                        </a:lnSpc>
                        <a:spcAft>
                          <a:spcPts val="800"/>
                        </a:spcAft>
                      </a:pPr>
                      <a:r>
                        <a:rPr lang="es-MX" sz="1100" b="0" kern="1200" dirty="0">
                          <a:solidFill>
                            <a:schemeClr val="tx1"/>
                          </a:solidFill>
                          <a:effectLst/>
                        </a:rPr>
                        <a:t>La Libertad</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El Placer</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Manuela Rea</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Las Casas y HCAM</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Afluente PTAR</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Efluente PTAR</a:t>
                      </a:r>
                      <a:endParaRPr lang="es-MX" sz="1100" b="0" kern="1200" dirty="0">
                        <a:solidFill>
                          <a:schemeClr val="tx1"/>
                        </a:solidFill>
                        <a:effectLst/>
                        <a:latin typeface="+mn-lt"/>
                        <a:ea typeface="+mn-ea"/>
                        <a:cs typeface="+mn-cs"/>
                      </a:endParaRPr>
                    </a:p>
                  </a:txBody>
                  <a:tcPr marL="68580" marR="68580" marT="0" marB="0">
                    <a:solidFill>
                      <a:schemeClr val="bg1"/>
                    </a:solidFill>
                  </a:tcPr>
                </a:tc>
                <a:extLst>
                  <a:ext uri="{0D108BD9-81ED-4DB2-BD59-A6C34878D82A}">
                    <a16:rowId xmlns:a16="http://schemas.microsoft.com/office/drawing/2014/main" val="1560722046"/>
                  </a:ext>
                </a:extLst>
              </a:tr>
              <a:tr h="179693">
                <a:tc>
                  <a:txBody>
                    <a:bodyPr/>
                    <a:lstStyle/>
                    <a:p>
                      <a:pPr marL="0" algn="l" defTabSz="914400" rtl="0" eaLnBrk="1" latinLnBrk="0" hangingPunct="1">
                        <a:lnSpc>
                          <a:spcPct val="107000"/>
                        </a:lnSpc>
                        <a:spcAft>
                          <a:spcPts val="800"/>
                        </a:spcAft>
                      </a:pPr>
                      <a:r>
                        <a:rPr lang="es-MX" sz="1100" b="1" kern="1200" dirty="0">
                          <a:solidFill>
                            <a:schemeClr val="tx1"/>
                          </a:solidFill>
                          <a:effectLst/>
                        </a:rPr>
                        <a:t>NOVIEMBRE</a:t>
                      </a:r>
                      <a:endParaRPr lang="es-MX" sz="1100" b="1"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07000"/>
                        </a:lnSpc>
                        <a:spcAft>
                          <a:spcPts val="800"/>
                        </a:spcAft>
                      </a:pPr>
                      <a:r>
                        <a:rPr lang="es-MX" sz="1100" b="0" kern="1200" dirty="0">
                          <a:solidFill>
                            <a:schemeClr val="tx1"/>
                          </a:solidFill>
                          <a:effectLst/>
                        </a:rPr>
                        <a:t>155,00</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415,00</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445,00</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455,00</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 </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 </a:t>
                      </a:r>
                      <a:endParaRPr lang="es-MX" sz="1100" b="0" kern="1200" dirty="0">
                        <a:solidFill>
                          <a:schemeClr val="tx1"/>
                        </a:solidFill>
                        <a:effectLst/>
                        <a:latin typeface="+mn-lt"/>
                        <a:ea typeface="+mn-ea"/>
                        <a:cs typeface="+mn-cs"/>
                      </a:endParaRPr>
                    </a:p>
                  </a:txBody>
                  <a:tcPr marL="68580" marR="68580" marT="0" marB="0">
                    <a:solidFill>
                      <a:schemeClr val="bg1"/>
                    </a:solidFill>
                  </a:tcPr>
                </a:tc>
                <a:extLst>
                  <a:ext uri="{0D108BD9-81ED-4DB2-BD59-A6C34878D82A}">
                    <a16:rowId xmlns:a16="http://schemas.microsoft.com/office/drawing/2014/main" val="336366174"/>
                  </a:ext>
                </a:extLst>
              </a:tr>
              <a:tr h="179693">
                <a:tc>
                  <a:txBody>
                    <a:bodyPr/>
                    <a:lstStyle/>
                    <a:p>
                      <a:pPr marL="0" algn="l" defTabSz="914400" rtl="0" eaLnBrk="1" latinLnBrk="0" hangingPunct="1">
                        <a:lnSpc>
                          <a:spcPct val="107000"/>
                        </a:lnSpc>
                        <a:spcAft>
                          <a:spcPts val="800"/>
                        </a:spcAft>
                      </a:pPr>
                      <a:r>
                        <a:rPr lang="es-MX" sz="1100" b="1" kern="1200" dirty="0">
                          <a:solidFill>
                            <a:schemeClr val="tx1"/>
                          </a:solidFill>
                          <a:effectLst/>
                        </a:rPr>
                        <a:t>DICIEMBRE</a:t>
                      </a:r>
                      <a:endParaRPr lang="es-MX" sz="1100" b="1"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07000"/>
                        </a:lnSpc>
                        <a:spcAft>
                          <a:spcPts val="800"/>
                        </a:spcAft>
                      </a:pPr>
                      <a:r>
                        <a:rPr lang="es-MX" sz="1100" b="0" kern="1200" dirty="0">
                          <a:solidFill>
                            <a:schemeClr val="tx1"/>
                          </a:solidFill>
                          <a:effectLst/>
                        </a:rPr>
                        <a:t>87,00</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325,00</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325,00</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290,00</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 </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 </a:t>
                      </a:r>
                      <a:endParaRPr lang="es-MX" sz="1100" b="0" kern="1200" dirty="0">
                        <a:solidFill>
                          <a:schemeClr val="tx1"/>
                        </a:solidFill>
                        <a:effectLst/>
                        <a:latin typeface="+mn-lt"/>
                        <a:ea typeface="+mn-ea"/>
                        <a:cs typeface="+mn-cs"/>
                      </a:endParaRPr>
                    </a:p>
                  </a:txBody>
                  <a:tcPr marL="68580" marR="68580" marT="0" marB="0">
                    <a:solidFill>
                      <a:schemeClr val="bg1"/>
                    </a:solidFill>
                  </a:tcPr>
                </a:tc>
                <a:extLst>
                  <a:ext uri="{0D108BD9-81ED-4DB2-BD59-A6C34878D82A}">
                    <a16:rowId xmlns:a16="http://schemas.microsoft.com/office/drawing/2014/main" val="1625950335"/>
                  </a:ext>
                </a:extLst>
              </a:tr>
              <a:tr h="179693">
                <a:tc>
                  <a:txBody>
                    <a:bodyPr/>
                    <a:lstStyle/>
                    <a:p>
                      <a:pPr marL="0" algn="l" defTabSz="914400" rtl="0" eaLnBrk="1" latinLnBrk="0" hangingPunct="1">
                        <a:lnSpc>
                          <a:spcPct val="107000"/>
                        </a:lnSpc>
                        <a:spcAft>
                          <a:spcPts val="800"/>
                        </a:spcAft>
                      </a:pPr>
                      <a:r>
                        <a:rPr lang="es-MX" sz="1100" b="1" kern="1200" dirty="0">
                          <a:solidFill>
                            <a:schemeClr val="tx1"/>
                          </a:solidFill>
                          <a:effectLst/>
                        </a:rPr>
                        <a:t>ENERO</a:t>
                      </a:r>
                      <a:endParaRPr lang="es-MX" sz="1100" b="1"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07000"/>
                        </a:lnSpc>
                        <a:spcAft>
                          <a:spcPts val="800"/>
                        </a:spcAft>
                      </a:pPr>
                      <a:r>
                        <a:rPr lang="es-MX" sz="1100" b="0" kern="1200" dirty="0">
                          <a:solidFill>
                            <a:schemeClr val="tx1"/>
                          </a:solidFill>
                          <a:effectLst/>
                        </a:rPr>
                        <a:t>35,00</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380,00</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242,00</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231,00</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334,00</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 </a:t>
                      </a:r>
                      <a:endParaRPr lang="es-MX" sz="1100" b="0" kern="1200" dirty="0">
                        <a:solidFill>
                          <a:schemeClr val="tx1"/>
                        </a:solidFill>
                        <a:effectLst/>
                        <a:latin typeface="+mn-lt"/>
                        <a:ea typeface="+mn-ea"/>
                        <a:cs typeface="+mn-cs"/>
                      </a:endParaRPr>
                    </a:p>
                  </a:txBody>
                  <a:tcPr marL="68580" marR="68580" marT="0" marB="0">
                    <a:solidFill>
                      <a:schemeClr val="bg1"/>
                    </a:solidFill>
                  </a:tcPr>
                </a:tc>
                <a:extLst>
                  <a:ext uri="{0D108BD9-81ED-4DB2-BD59-A6C34878D82A}">
                    <a16:rowId xmlns:a16="http://schemas.microsoft.com/office/drawing/2014/main" val="496103970"/>
                  </a:ext>
                </a:extLst>
              </a:tr>
              <a:tr h="179693">
                <a:tc>
                  <a:txBody>
                    <a:bodyPr/>
                    <a:lstStyle/>
                    <a:p>
                      <a:pPr marL="0" algn="l" defTabSz="914400" rtl="0" eaLnBrk="1" latinLnBrk="0" hangingPunct="1">
                        <a:lnSpc>
                          <a:spcPct val="107000"/>
                        </a:lnSpc>
                        <a:spcAft>
                          <a:spcPts val="800"/>
                        </a:spcAft>
                      </a:pPr>
                      <a:r>
                        <a:rPr lang="es-MX" sz="1100" b="1" kern="1200" dirty="0">
                          <a:solidFill>
                            <a:schemeClr val="tx1"/>
                          </a:solidFill>
                          <a:effectLst/>
                        </a:rPr>
                        <a:t>FEBRERO</a:t>
                      </a:r>
                      <a:endParaRPr lang="es-MX" sz="1100" b="1"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07000"/>
                        </a:lnSpc>
                        <a:spcAft>
                          <a:spcPts val="800"/>
                        </a:spcAft>
                      </a:pPr>
                      <a:r>
                        <a:rPr lang="es-MX" sz="1100" b="0" kern="1200" dirty="0">
                          <a:solidFill>
                            <a:schemeClr val="tx1"/>
                          </a:solidFill>
                          <a:effectLst/>
                        </a:rPr>
                        <a:t>160,00</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540,00</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437,00</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385,00</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493,00</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46,00</a:t>
                      </a:r>
                      <a:endParaRPr lang="es-MX" sz="1100" b="0" kern="1200" dirty="0">
                        <a:solidFill>
                          <a:schemeClr val="tx1"/>
                        </a:solidFill>
                        <a:effectLst/>
                        <a:latin typeface="+mn-lt"/>
                        <a:ea typeface="+mn-ea"/>
                        <a:cs typeface="+mn-cs"/>
                      </a:endParaRPr>
                    </a:p>
                  </a:txBody>
                  <a:tcPr marL="68580" marR="68580" marT="0" marB="0">
                    <a:solidFill>
                      <a:schemeClr val="bg1"/>
                    </a:solidFill>
                  </a:tcPr>
                </a:tc>
                <a:extLst>
                  <a:ext uri="{0D108BD9-81ED-4DB2-BD59-A6C34878D82A}">
                    <a16:rowId xmlns:a16="http://schemas.microsoft.com/office/drawing/2014/main" val="3522745330"/>
                  </a:ext>
                </a:extLst>
              </a:tr>
              <a:tr h="179693">
                <a:tc>
                  <a:txBody>
                    <a:bodyPr/>
                    <a:lstStyle/>
                    <a:p>
                      <a:pPr marL="0" algn="l" defTabSz="914400" rtl="0" eaLnBrk="1" latinLnBrk="0" hangingPunct="1">
                        <a:lnSpc>
                          <a:spcPct val="107000"/>
                        </a:lnSpc>
                        <a:spcAft>
                          <a:spcPts val="800"/>
                        </a:spcAft>
                      </a:pPr>
                      <a:r>
                        <a:rPr lang="es-MX" sz="1100" b="1" kern="1200" dirty="0">
                          <a:solidFill>
                            <a:schemeClr val="tx1"/>
                          </a:solidFill>
                          <a:effectLst/>
                        </a:rPr>
                        <a:t>MARZO</a:t>
                      </a:r>
                      <a:endParaRPr lang="es-MX" sz="1100" b="1"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07000"/>
                        </a:lnSpc>
                        <a:spcAft>
                          <a:spcPts val="800"/>
                        </a:spcAft>
                      </a:pPr>
                      <a:r>
                        <a:rPr lang="es-MX" sz="1100" b="0" kern="1200" dirty="0">
                          <a:solidFill>
                            <a:schemeClr val="tx1"/>
                          </a:solidFill>
                          <a:effectLst/>
                        </a:rPr>
                        <a:t> </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 </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 </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 </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425,00</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35,00</a:t>
                      </a:r>
                      <a:endParaRPr lang="es-MX" sz="1100" b="0" kern="1200" dirty="0">
                        <a:solidFill>
                          <a:schemeClr val="tx1"/>
                        </a:solidFill>
                        <a:effectLst/>
                        <a:latin typeface="+mn-lt"/>
                        <a:ea typeface="+mn-ea"/>
                        <a:cs typeface="+mn-cs"/>
                      </a:endParaRPr>
                    </a:p>
                  </a:txBody>
                  <a:tcPr marL="68580" marR="68580" marT="0" marB="0">
                    <a:solidFill>
                      <a:schemeClr val="bg1"/>
                    </a:solidFill>
                  </a:tcPr>
                </a:tc>
                <a:extLst>
                  <a:ext uri="{0D108BD9-81ED-4DB2-BD59-A6C34878D82A}">
                    <a16:rowId xmlns:a16="http://schemas.microsoft.com/office/drawing/2014/main" val="2024100155"/>
                  </a:ext>
                </a:extLst>
              </a:tr>
              <a:tr h="188678">
                <a:tc>
                  <a:txBody>
                    <a:bodyPr/>
                    <a:lstStyle/>
                    <a:p>
                      <a:pPr marL="0" algn="l" defTabSz="914400" rtl="0" eaLnBrk="1" latinLnBrk="0" hangingPunct="1">
                        <a:lnSpc>
                          <a:spcPct val="107000"/>
                        </a:lnSpc>
                        <a:spcAft>
                          <a:spcPts val="800"/>
                        </a:spcAft>
                      </a:pPr>
                      <a:r>
                        <a:rPr lang="es-MX" sz="1100" b="1" kern="1200" dirty="0">
                          <a:solidFill>
                            <a:schemeClr val="tx1"/>
                          </a:solidFill>
                          <a:effectLst/>
                        </a:rPr>
                        <a:t>ABRIL</a:t>
                      </a:r>
                      <a:endParaRPr lang="es-MX" sz="1100" b="1"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07000"/>
                        </a:lnSpc>
                        <a:spcAft>
                          <a:spcPts val="800"/>
                        </a:spcAft>
                      </a:pPr>
                      <a:r>
                        <a:rPr lang="es-MX" sz="1100" b="0" kern="1200" dirty="0">
                          <a:solidFill>
                            <a:schemeClr val="tx1"/>
                          </a:solidFill>
                          <a:effectLst/>
                        </a:rPr>
                        <a:t> </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 </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 </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 </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546,00</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51,00</a:t>
                      </a:r>
                      <a:endParaRPr lang="es-MX" sz="1100" b="0" kern="1200" dirty="0">
                        <a:solidFill>
                          <a:schemeClr val="tx1"/>
                        </a:solidFill>
                        <a:effectLst/>
                        <a:latin typeface="+mn-lt"/>
                        <a:ea typeface="+mn-ea"/>
                        <a:cs typeface="+mn-cs"/>
                      </a:endParaRPr>
                    </a:p>
                  </a:txBody>
                  <a:tcPr marL="68580" marR="68580" marT="0" marB="0">
                    <a:solidFill>
                      <a:schemeClr val="bg1"/>
                    </a:solidFill>
                  </a:tcPr>
                </a:tc>
                <a:extLst>
                  <a:ext uri="{0D108BD9-81ED-4DB2-BD59-A6C34878D82A}">
                    <a16:rowId xmlns:a16="http://schemas.microsoft.com/office/drawing/2014/main" val="567942559"/>
                  </a:ext>
                </a:extLst>
              </a:tr>
            </a:tbl>
          </a:graphicData>
        </a:graphic>
      </p:graphicFrame>
      <p:graphicFrame>
        <p:nvGraphicFramePr>
          <p:cNvPr id="5" name="Tabla 4">
            <a:extLst>
              <a:ext uri="{FF2B5EF4-FFF2-40B4-BE49-F238E27FC236}">
                <a16:creationId xmlns:a16="http://schemas.microsoft.com/office/drawing/2014/main" id="{D953E7CC-D1EA-4AB8-8AF8-858E65D370DA}"/>
              </a:ext>
            </a:extLst>
          </p:cNvPr>
          <p:cNvGraphicFramePr>
            <a:graphicFrameLocks noGrp="1"/>
          </p:cNvGraphicFramePr>
          <p:nvPr>
            <p:extLst>
              <p:ext uri="{D42A27DB-BD31-4B8C-83A1-F6EECF244321}">
                <p14:modId xmlns:p14="http://schemas.microsoft.com/office/powerpoint/2010/main" val="1826882576"/>
              </p:ext>
            </p:extLst>
          </p:nvPr>
        </p:nvGraphicFramePr>
        <p:xfrm>
          <a:off x="74729" y="4371573"/>
          <a:ext cx="6270204" cy="1743075"/>
        </p:xfrm>
        <a:graphic>
          <a:graphicData uri="http://schemas.openxmlformats.org/drawingml/2006/table">
            <a:tbl>
              <a:tblPr firstRow="1" firstCol="1" bandRow="1">
                <a:tableStyleId>{EB344D84-9AFB-497E-A393-DC336BA19D2E}</a:tableStyleId>
              </a:tblPr>
              <a:tblGrid>
                <a:gridCol w="991884">
                  <a:extLst>
                    <a:ext uri="{9D8B030D-6E8A-4147-A177-3AD203B41FA5}">
                      <a16:colId xmlns:a16="http://schemas.microsoft.com/office/drawing/2014/main" val="3561516327"/>
                    </a:ext>
                  </a:extLst>
                </a:gridCol>
                <a:gridCol w="879720">
                  <a:extLst>
                    <a:ext uri="{9D8B030D-6E8A-4147-A177-3AD203B41FA5}">
                      <a16:colId xmlns:a16="http://schemas.microsoft.com/office/drawing/2014/main" val="1741977421"/>
                    </a:ext>
                  </a:extLst>
                </a:gridCol>
                <a:gridCol w="879720">
                  <a:extLst>
                    <a:ext uri="{9D8B030D-6E8A-4147-A177-3AD203B41FA5}">
                      <a16:colId xmlns:a16="http://schemas.microsoft.com/office/drawing/2014/main" val="4019805692"/>
                    </a:ext>
                  </a:extLst>
                </a:gridCol>
                <a:gridCol w="879720">
                  <a:extLst>
                    <a:ext uri="{9D8B030D-6E8A-4147-A177-3AD203B41FA5}">
                      <a16:colId xmlns:a16="http://schemas.microsoft.com/office/drawing/2014/main" val="2095608026"/>
                    </a:ext>
                  </a:extLst>
                </a:gridCol>
                <a:gridCol w="879720">
                  <a:extLst>
                    <a:ext uri="{9D8B030D-6E8A-4147-A177-3AD203B41FA5}">
                      <a16:colId xmlns:a16="http://schemas.microsoft.com/office/drawing/2014/main" val="2210924464"/>
                    </a:ext>
                  </a:extLst>
                </a:gridCol>
                <a:gridCol w="879720">
                  <a:extLst>
                    <a:ext uri="{9D8B030D-6E8A-4147-A177-3AD203B41FA5}">
                      <a16:colId xmlns:a16="http://schemas.microsoft.com/office/drawing/2014/main" val="2683738949"/>
                    </a:ext>
                  </a:extLst>
                </a:gridCol>
                <a:gridCol w="879720">
                  <a:extLst>
                    <a:ext uri="{9D8B030D-6E8A-4147-A177-3AD203B41FA5}">
                      <a16:colId xmlns:a16="http://schemas.microsoft.com/office/drawing/2014/main" val="1374479927"/>
                    </a:ext>
                  </a:extLst>
                </a:gridCol>
              </a:tblGrid>
              <a:tr h="200025">
                <a:tc gridSpan="7">
                  <a:txBody>
                    <a:bodyPr/>
                    <a:lstStyle/>
                    <a:p>
                      <a:pPr marL="0" algn="l" defTabSz="914400" rtl="0" eaLnBrk="1" latinLnBrk="0" hangingPunct="1">
                        <a:lnSpc>
                          <a:spcPct val="107000"/>
                        </a:lnSpc>
                        <a:spcAft>
                          <a:spcPts val="800"/>
                        </a:spcAft>
                      </a:pPr>
                      <a:r>
                        <a:rPr lang="es-MX" sz="1100" b="1" kern="1200" dirty="0">
                          <a:solidFill>
                            <a:schemeClr val="tx1"/>
                          </a:solidFill>
                          <a:effectLst/>
                        </a:rPr>
                        <a:t>ST (mg/L)</a:t>
                      </a:r>
                      <a:endParaRPr lang="es-MX" sz="1100" b="1" kern="1200" dirty="0">
                        <a:solidFill>
                          <a:schemeClr val="tx1"/>
                        </a:solidFill>
                        <a:effectLst/>
                        <a:latin typeface="+mn-lt"/>
                        <a:ea typeface="+mn-ea"/>
                        <a:cs typeface="+mn-cs"/>
                      </a:endParaRPr>
                    </a:p>
                  </a:txBody>
                  <a:tcPr marL="68580" marR="68580"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442266126"/>
                  </a:ext>
                </a:extLst>
              </a:tr>
              <a:tr h="390525">
                <a:tc>
                  <a:txBody>
                    <a:bodyPr/>
                    <a:lstStyle/>
                    <a:p>
                      <a:pPr marL="0" algn="l" defTabSz="914400" rtl="0" eaLnBrk="1" latinLnBrk="0" hangingPunct="1">
                        <a:lnSpc>
                          <a:spcPct val="107000"/>
                        </a:lnSpc>
                        <a:spcAft>
                          <a:spcPts val="800"/>
                        </a:spcAft>
                      </a:pPr>
                      <a:r>
                        <a:rPr lang="es-MX" sz="1100" b="1" kern="1200" dirty="0">
                          <a:solidFill>
                            <a:schemeClr val="tx1"/>
                          </a:solidFill>
                          <a:effectLst/>
                        </a:rPr>
                        <a:t>Fecha </a:t>
                      </a:r>
                      <a:endParaRPr lang="es-MX" sz="1100" b="1"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07000"/>
                        </a:lnSpc>
                        <a:spcAft>
                          <a:spcPts val="800"/>
                        </a:spcAft>
                      </a:pPr>
                      <a:r>
                        <a:rPr lang="es-MX" sz="1100" b="0" kern="1200" dirty="0">
                          <a:solidFill>
                            <a:schemeClr val="tx1"/>
                          </a:solidFill>
                          <a:effectLst/>
                        </a:rPr>
                        <a:t>La Libertad</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El Placer</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Manuela Rea</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Las Casas HCAM</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Afluente PTAR</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Efluente PTAR</a:t>
                      </a:r>
                      <a:endParaRPr lang="es-MX" sz="1100" b="0" kern="1200" dirty="0">
                        <a:solidFill>
                          <a:schemeClr val="tx1"/>
                        </a:solidFill>
                        <a:effectLst/>
                        <a:latin typeface="+mn-lt"/>
                        <a:ea typeface="+mn-ea"/>
                        <a:cs typeface="+mn-cs"/>
                      </a:endParaRPr>
                    </a:p>
                  </a:txBody>
                  <a:tcPr marL="68580" marR="68580" marT="0" marB="0">
                    <a:solidFill>
                      <a:schemeClr val="bg1"/>
                    </a:solidFill>
                  </a:tcPr>
                </a:tc>
                <a:extLst>
                  <a:ext uri="{0D108BD9-81ED-4DB2-BD59-A6C34878D82A}">
                    <a16:rowId xmlns:a16="http://schemas.microsoft.com/office/drawing/2014/main" val="3504641708"/>
                  </a:ext>
                </a:extLst>
              </a:tr>
              <a:tr h="190500">
                <a:tc>
                  <a:txBody>
                    <a:bodyPr/>
                    <a:lstStyle/>
                    <a:p>
                      <a:pPr marL="0" algn="l" defTabSz="914400" rtl="0" eaLnBrk="1" latinLnBrk="0" hangingPunct="1">
                        <a:lnSpc>
                          <a:spcPct val="107000"/>
                        </a:lnSpc>
                        <a:spcAft>
                          <a:spcPts val="800"/>
                        </a:spcAft>
                      </a:pPr>
                      <a:r>
                        <a:rPr lang="es-MX" sz="1100" b="1" kern="1200" dirty="0">
                          <a:solidFill>
                            <a:schemeClr val="tx1"/>
                          </a:solidFill>
                          <a:effectLst/>
                        </a:rPr>
                        <a:t>NOVIEMBRE</a:t>
                      </a:r>
                      <a:endParaRPr lang="es-MX" sz="1100" b="1"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07000"/>
                        </a:lnSpc>
                        <a:spcAft>
                          <a:spcPts val="800"/>
                        </a:spcAft>
                      </a:pPr>
                      <a:r>
                        <a:rPr lang="es-MX" sz="1100" b="0" kern="1200" dirty="0">
                          <a:solidFill>
                            <a:schemeClr val="tx1"/>
                          </a:solidFill>
                          <a:effectLst/>
                        </a:rPr>
                        <a:t>334,38</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735,75</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631,33</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650,48</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 </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 </a:t>
                      </a:r>
                      <a:endParaRPr lang="es-MX" sz="1100" b="0" kern="1200" dirty="0">
                        <a:solidFill>
                          <a:schemeClr val="tx1"/>
                        </a:solidFill>
                        <a:effectLst/>
                        <a:latin typeface="+mn-lt"/>
                        <a:ea typeface="+mn-ea"/>
                        <a:cs typeface="+mn-cs"/>
                      </a:endParaRPr>
                    </a:p>
                  </a:txBody>
                  <a:tcPr marL="68580" marR="68580" marT="0" marB="0">
                    <a:solidFill>
                      <a:schemeClr val="bg1"/>
                    </a:solidFill>
                  </a:tcPr>
                </a:tc>
                <a:extLst>
                  <a:ext uri="{0D108BD9-81ED-4DB2-BD59-A6C34878D82A}">
                    <a16:rowId xmlns:a16="http://schemas.microsoft.com/office/drawing/2014/main" val="2858760417"/>
                  </a:ext>
                </a:extLst>
              </a:tr>
              <a:tr h="190500">
                <a:tc>
                  <a:txBody>
                    <a:bodyPr/>
                    <a:lstStyle/>
                    <a:p>
                      <a:pPr marL="0" algn="l" defTabSz="914400" rtl="0" eaLnBrk="1" latinLnBrk="0" hangingPunct="1">
                        <a:lnSpc>
                          <a:spcPct val="107000"/>
                        </a:lnSpc>
                        <a:spcAft>
                          <a:spcPts val="800"/>
                        </a:spcAft>
                      </a:pPr>
                      <a:r>
                        <a:rPr lang="es-MX" sz="1100" b="1" kern="1200" dirty="0">
                          <a:solidFill>
                            <a:schemeClr val="tx1"/>
                          </a:solidFill>
                          <a:effectLst/>
                        </a:rPr>
                        <a:t>DICIEMBRE</a:t>
                      </a:r>
                      <a:endParaRPr lang="es-MX" sz="1100" b="1"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07000"/>
                        </a:lnSpc>
                        <a:spcAft>
                          <a:spcPts val="800"/>
                        </a:spcAft>
                      </a:pPr>
                      <a:r>
                        <a:rPr lang="es-MX" sz="1100" b="0" kern="1200" dirty="0">
                          <a:solidFill>
                            <a:schemeClr val="tx1"/>
                          </a:solidFill>
                          <a:effectLst/>
                        </a:rPr>
                        <a:t>343,17</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598,67</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510,00</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530,00</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 </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 </a:t>
                      </a:r>
                      <a:endParaRPr lang="es-MX" sz="1100" b="0" kern="1200" dirty="0">
                        <a:solidFill>
                          <a:schemeClr val="tx1"/>
                        </a:solidFill>
                        <a:effectLst/>
                        <a:latin typeface="+mn-lt"/>
                        <a:ea typeface="+mn-ea"/>
                        <a:cs typeface="+mn-cs"/>
                      </a:endParaRPr>
                    </a:p>
                  </a:txBody>
                  <a:tcPr marL="68580" marR="68580" marT="0" marB="0">
                    <a:solidFill>
                      <a:schemeClr val="bg1"/>
                    </a:solidFill>
                  </a:tcPr>
                </a:tc>
                <a:extLst>
                  <a:ext uri="{0D108BD9-81ED-4DB2-BD59-A6C34878D82A}">
                    <a16:rowId xmlns:a16="http://schemas.microsoft.com/office/drawing/2014/main" val="2414756523"/>
                  </a:ext>
                </a:extLst>
              </a:tr>
              <a:tr h="190500">
                <a:tc>
                  <a:txBody>
                    <a:bodyPr/>
                    <a:lstStyle/>
                    <a:p>
                      <a:pPr marL="0" algn="l" defTabSz="914400" rtl="0" eaLnBrk="1" latinLnBrk="0" hangingPunct="1">
                        <a:lnSpc>
                          <a:spcPct val="107000"/>
                        </a:lnSpc>
                        <a:spcAft>
                          <a:spcPts val="800"/>
                        </a:spcAft>
                      </a:pPr>
                      <a:r>
                        <a:rPr lang="es-MX" sz="1100" b="1" kern="1200" dirty="0">
                          <a:solidFill>
                            <a:schemeClr val="tx1"/>
                          </a:solidFill>
                          <a:effectLst/>
                        </a:rPr>
                        <a:t>ENERO</a:t>
                      </a:r>
                      <a:endParaRPr lang="es-MX" sz="1100" b="1"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07000"/>
                        </a:lnSpc>
                        <a:spcAft>
                          <a:spcPts val="800"/>
                        </a:spcAft>
                      </a:pPr>
                      <a:r>
                        <a:rPr lang="es-MX" sz="1100" b="0" kern="1200" dirty="0">
                          <a:solidFill>
                            <a:schemeClr val="tx1"/>
                          </a:solidFill>
                          <a:effectLst/>
                        </a:rPr>
                        <a:t>135,75</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642,50</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542,00</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608,83</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712,50</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381,25</a:t>
                      </a:r>
                      <a:endParaRPr lang="es-MX" sz="1100" b="0" kern="1200" dirty="0">
                        <a:solidFill>
                          <a:schemeClr val="tx1"/>
                        </a:solidFill>
                        <a:effectLst/>
                        <a:latin typeface="+mn-lt"/>
                        <a:ea typeface="+mn-ea"/>
                        <a:cs typeface="+mn-cs"/>
                      </a:endParaRPr>
                    </a:p>
                  </a:txBody>
                  <a:tcPr marL="68580" marR="68580" marT="0" marB="0">
                    <a:solidFill>
                      <a:schemeClr val="bg1"/>
                    </a:solidFill>
                  </a:tcPr>
                </a:tc>
                <a:extLst>
                  <a:ext uri="{0D108BD9-81ED-4DB2-BD59-A6C34878D82A}">
                    <a16:rowId xmlns:a16="http://schemas.microsoft.com/office/drawing/2014/main" val="2919986850"/>
                  </a:ext>
                </a:extLst>
              </a:tr>
              <a:tr h="190500">
                <a:tc>
                  <a:txBody>
                    <a:bodyPr/>
                    <a:lstStyle/>
                    <a:p>
                      <a:pPr marL="0" algn="l" defTabSz="914400" rtl="0" eaLnBrk="1" latinLnBrk="0" hangingPunct="1">
                        <a:lnSpc>
                          <a:spcPct val="107000"/>
                        </a:lnSpc>
                        <a:spcAft>
                          <a:spcPts val="800"/>
                        </a:spcAft>
                      </a:pPr>
                      <a:r>
                        <a:rPr lang="es-MX" sz="1100" b="1" kern="1200" dirty="0">
                          <a:solidFill>
                            <a:schemeClr val="tx1"/>
                          </a:solidFill>
                          <a:effectLst/>
                        </a:rPr>
                        <a:t>FEBRERO</a:t>
                      </a:r>
                      <a:endParaRPr lang="es-MX" sz="1100" b="1"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07000"/>
                        </a:lnSpc>
                        <a:spcAft>
                          <a:spcPts val="800"/>
                        </a:spcAft>
                      </a:pPr>
                      <a:r>
                        <a:rPr lang="es-MX" sz="1100" b="0" kern="1200" dirty="0">
                          <a:solidFill>
                            <a:schemeClr val="tx1"/>
                          </a:solidFill>
                          <a:effectLst/>
                        </a:rPr>
                        <a:t>252,50</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771,00</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583,75</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581,50</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710,75</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404,50</a:t>
                      </a:r>
                      <a:endParaRPr lang="es-MX" sz="1100" b="0" kern="1200" dirty="0">
                        <a:solidFill>
                          <a:schemeClr val="tx1"/>
                        </a:solidFill>
                        <a:effectLst/>
                        <a:latin typeface="+mn-lt"/>
                        <a:ea typeface="+mn-ea"/>
                        <a:cs typeface="+mn-cs"/>
                      </a:endParaRPr>
                    </a:p>
                  </a:txBody>
                  <a:tcPr marL="68580" marR="68580" marT="0" marB="0">
                    <a:solidFill>
                      <a:schemeClr val="bg1"/>
                    </a:solidFill>
                  </a:tcPr>
                </a:tc>
                <a:extLst>
                  <a:ext uri="{0D108BD9-81ED-4DB2-BD59-A6C34878D82A}">
                    <a16:rowId xmlns:a16="http://schemas.microsoft.com/office/drawing/2014/main" val="2809785616"/>
                  </a:ext>
                </a:extLst>
              </a:tr>
              <a:tr h="190500">
                <a:tc>
                  <a:txBody>
                    <a:bodyPr/>
                    <a:lstStyle/>
                    <a:p>
                      <a:pPr marL="0" algn="l" defTabSz="914400" rtl="0" eaLnBrk="1" latinLnBrk="0" hangingPunct="1">
                        <a:lnSpc>
                          <a:spcPct val="107000"/>
                        </a:lnSpc>
                        <a:spcAft>
                          <a:spcPts val="800"/>
                        </a:spcAft>
                      </a:pPr>
                      <a:r>
                        <a:rPr lang="es-MX" sz="1100" b="1" kern="1200" dirty="0">
                          <a:solidFill>
                            <a:schemeClr val="tx1"/>
                          </a:solidFill>
                          <a:effectLst/>
                        </a:rPr>
                        <a:t>MARZO</a:t>
                      </a:r>
                      <a:endParaRPr lang="es-MX" sz="1100" b="1"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07000"/>
                        </a:lnSpc>
                        <a:spcAft>
                          <a:spcPts val="800"/>
                        </a:spcAft>
                      </a:pPr>
                      <a:r>
                        <a:rPr lang="es-MX" sz="1100" b="0" kern="1200" dirty="0">
                          <a:solidFill>
                            <a:schemeClr val="tx1"/>
                          </a:solidFill>
                          <a:effectLst/>
                        </a:rPr>
                        <a:t> </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 </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 </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 </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663,83</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419,67</a:t>
                      </a:r>
                      <a:endParaRPr lang="es-MX" sz="1100" b="0" kern="1200" dirty="0">
                        <a:solidFill>
                          <a:schemeClr val="tx1"/>
                        </a:solidFill>
                        <a:effectLst/>
                        <a:latin typeface="+mn-lt"/>
                        <a:ea typeface="+mn-ea"/>
                        <a:cs typeface="+mn-cs"/>
                      </a:endParaRPr>
                    </a:p>
                  </a:txBody>
                  <a:tcPr marL="68580" marR="68580" marT="0" marB="0">
                    <a:solidFill>
                      <a:schemeClr val="bg1"/>
                    </a:solidFill>
                  </a:tcPr>
                </a:tc>
                <a:extLst>
                  <a:ext uri="{0D108BD9-81ED-4DB2-BD59-A6C34878D82A}">
                    <a16:rowId xmlns:a16="http://schemas.microsoft.com/office/drawing/2014/main" val="1249902487"/>
                  </a:ext>
                </a:extLst>
              </a:tr>
              <a:tr h="200025">
                <a:tc>
                  <a:txBody>
                    <a:bodyPr/>
                    <a:lstStyle/>
                    <a:p>
                      <a:pPr marL="0" algn="l" defTabSz="914400" rtl="0" eaLnBrk="1" latinLnBrk="0" hangingPunct="1">
                        <a:lnSpc>
                          <a:spcPct val="107000"/>
                        </a:lnSpc>
                        <a:spcAft>
                          <a:spcPts val="800"/>
                        </a:spcAft>
                      </a:pPr>
                      <a:r>
                        <a:rPr lang="es-MX" sz="1100" b="1" kern="1200" dirty="0">
                          <a:solidFill>
                            <a:schemeClr val="tx1"/>
                          </a:solidFill>
                          <a:effectLst/>
                        </a:rPr>
                        <a:t>ABRIL</a:t>
                      </a:r>
                      <a:endParaRPr lang="es-MX" sz="1100" b="1"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07000"/>
                        </a:lnSpc>
                        <a:spcAft>
                          <a:spcPts val="800"/>
                        </a:spcAft>
                      </a:pPr>
                      <a:r>
                        <a:rPr lang="es-MX" sz="1100" b="0" kern="1200" dirty="0">
                          <a:solidFill>
                            <a:schemeClr val="tx1"/>
                          </a:solidFill>
                          <a:effectLst/>
                        </a:rPr>
                        <a:t> </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 </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 </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 </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786,25</a:t>
                      </a:r>
                      <a:endParaRPr lang="es-MX" sz="1100" b="0" kern="1200" dirty="0">
                        <a:solidFill>
                          <a:schemeClr val="tx1"/>
                        </a:solidFill>
                        <a:effectLst/>
                        <a:latin typeface="+mn-lt"/>
                        <a:ea typeface="+mn-ea"/>
                        <a:cs typeface="+mn-cs"/>
                      </a:endParaRPr>
                    </a:p>
                  </a:txBody>
                  <a:tcPr marL="68580" marR="68580" marT="0" marB="0">
                    <a:solidFill>
                      <a:schemeClr val="bg1"/>
                    </a:solidFill>
                  </a:tcPr>
                </a:tc>
                <a:tc>
                  <a:txBody>
                    <a:bodyPr/>
                    <a:lstStyle/>
                    <a:p>
                      <a:pPr marL="0" algn="l" defTabSz="914400" rtl="0" eaLnBrk="1" latinLnBrk="0" hangingPunct="1">
                        <a:lnSpc>
                          <a:spcPct val="107000"/>
                        </a:lnSpc>
                        <a:spcAft>
                          <a:spcPts val="800"/>
                        </a:spcAft>
                      </a:pPr>
                      <a:r>
                        <a:rPr lang="es-MX" sz="1100" b="0" kern="1200" dirty="0">
                          <a:solidFill>
                            <a:schemeClr val="tx1"/>
                          </a:solidFill>
                          <a:effectLst/>
                        </a:rPr>
                        <a:t>425,50</a:t>
                      </a:r>
                      <a:endParaRPr lang="es-MX" sz="1100" b="0" kern="1200" dirty="0">
                        <a:solidFill>
                          <a:schemeClr val="tx1"/>
                        </a:solidFill>
                        <a:effectLst/>
                        <a:latin typeface="+mn-lt"/>
                        <a:ea typeface="+mn-ea"/>
                        <a:cs typeface="+mn-cs"/>
                      </a:endParaRPr>
                    </a:p>
                  </a:txBody>
                  <a:tcPr marL="68580" marR="68580" marT="0" marB="0">
                    <a:solidFill>
                      <a:schemeClr val="bg1"/>
                    </a:solidFill>
                  </a:tcPr>
                </a:tc>
                <a:extLst>
                  <a:ext uri="{0D108BD9-81ED-4DB2-BD59-A6C34878D82A}">
                    <a16:rowId xmlns:a16="http://schemas.microsoft.com/office/drawing/2014/main" val="3000093042"/>
                  </a:ext>
                </a:extLst>
              </a:tr>
            </a:tbl>
          </a:graphicData>
        </a:graphic>
      </p:graphicFrame>
      <p:graphicFrame>
        <p:nvGraphicFramePr>
          <p:cNvPr id="13" name="Tabla 12">
            <a:extLst>
              <a:ext uri="{FF2B5EF4-FFF2-40B4-BE49-F238E27FC236}">
                <a16:creationId xmlns:a16="http://schemas.microsoft.com/office/drawing/2014/main" id="{007C8C3E-6AEC-43F0-9F5B-49FB62FB1604}"/>
              </a:ext>
            </a:extLst>
          </p:cNvPr>
          <p:cNvGraphicFramePr>
            <a:graphicFrameLocks noGrp="1"/>
          </p:cNvGraphicFramePr>
          <p:nvPr>
            <p:extLst>
              <p:ext uri="{D42A27DB-BD31-4B8C-83A1-F6EECF244321}">
                <p14:modId xmlns:p14="http://schemas.microsoft.com/office/powerpoint/2010/main" val="2376708569"/>
              </p:ext>
            </p:extLst>
          </p:nvPr>
        </p:nvGraphicFramePr>
        <p:xfrm>
          <a:off x="8032676" y="1412333"/>
          <a:ext cx="4084595" cy="771525"/>
        </p:xfrm>
        <a:graphic>
          <a:graphicData uri="http://schemas.openxmlformats.org/drawingml/2006/table">
            <a:tbl>
              <a:tblPr>
                <a:tableStyleId>{46F890A9-2807-4EBB-B81D-B2AA78EC7F39}</a:tableStyleId>
              </a:tblPr>
              <a:tblGrid>
                <a:gridCol w="1073129">
                  <a:extLst>
                    <a:ext uri="{9D8B030D-6E8A-4147-A177-3AD203B41FA5}">
                      <a16:colId xmlns:a16="http://schemas.microsoft.com/office/drawing/2014/main" val="3938964638"/>
                    </a:ext>
                  </a:extLst>
                </a:gridCol>
                <a:gridCol w="754543">
                  <a:extLst>
                    <a:ext uri="{9D8B030D-6E8A-4147-A177-3AD203B41FA5}">
                      <a16:colId xmlns:a16="http://schemas.microsoft.com/office/drawing/2014/main" val="3595206277"/>
                    </a:ext>
                  </a:extLst>
                </a:gridCol>
                <a:gridCol w="1072736">
                  <a:extLst>
                    <a:ext uri="{9D8B030D-6E8A-4147-A177-3AD203B41FA5}">
                      <a16:colId xmlns:a16="http://schemas.microsoft.com/office/drawing/2014/main" val="2216039844"/>
                    </a:ext>
                  </a:extLst>
                </a:gridCol>
                <a:gridCol w="1184187">
                  <a:extLst>
                    <a:ext uri="{9D8B030D-6E8A-4147-A177-3AD203B41FA5}">
                      <a16:colId xmlns:a16="http://schemas.microsoft.com/office/drawing/2014/main" val="9415019"/>
                    </a:ext>
                  </a:extLst>
                </a:gridCol>
              </a:tblGrid>
              <a:tr h="581025">
                <a:tc>
                  <a:txBody>
                    <a:bodyPr/>
                    <a:lstStyle/>
                    <a:p>
                      <a:pPr algn="ctr" fontAlgn="ctr"/>
                      <a:r>
                        <a:rPr lang="es-MX" sz="1100" b="1" u="none" strike="noStrike" dirty="0">
                          <a:effectLst/>
                        </a:rPr>
                        <a:t>Parámetro</a:t>
                      </a:r>
                      <a:endParaRPr lang="es-MX"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b="1" u="none" strike="noStrike" dirty="0">
                          <a:effectLst/>
                        </a:rPr>
                        <a:t>Unidad</a:t>
                      </a:r>
                      <a:endParaRPr lang="es-MX"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b="1" u="none" strike="noStrike" dirty="0">
                          <a:effectLst/>
                        </a:rPr>
                        <a:t>Descarga al alcantarillado </a:t>
                      </a:r>
                      <a:endParaRPr lang="es-MX"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b="1" u="none" strike="noStrike" dirty="0">
                          <a:effectLst/>
                        </a:rPr>
                        <a:t>Descarga a un cuerpo de agua dulce</a:t>
                      </a:r>
                      <a:endParaRPr lang="es-MX"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30889509"/>
                  </a:ext>
                </a:extLst>
              </a:tr>
              <a:tr h="190500">
                <a:tc>
                  <a:txBody>
                    <a:bodyPr/>
                    <a:lstStyle/>
                    <a:p>
                      <a:pPr algn="ctr" fontAlgn="b"/>
                      <a:r>
                        <a:rPr lang="es-MX" sz="1100" u="none" strike="noStrike" dirty="0">
                          <a:effectLst/>
                        </a:rPr>
                        <a:t>DBO5</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dirty="0">
                          <a:effectLst/>
                        </a:rPr>
                        <a:t>mg/L</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dirty="0">
                          <a:effectLst/>
                        </a:rPr>
                        <a:t>250</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dirty="0">
                          <a:effectLst/>
                        </a:rPr>
                        <a:t>100</a:t>
                      </a:r>
                      <a:endParaRPr lang="es-MX"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9260692"/>
                  </a:ext>
                </a:extLst>
              </a:tr>
            </a:tbl>
          </a:graphicData>
        </a:graphic>
      </p:graphicFrame>
      <p:pic>
        <p:nvPicPr>
          <p:cNvPr id="14" name="Imagen 13">
            <a:extLst>
              <a:ext uri="{FF2B5EF4-FFF2-40B4-BE49-F238E27FC236}">
                <a16:creationId xmlns:a16="http://schemas.microsoft.com/office/drawing/2014/main" id="{88C01DA8-4F45-4D5A-B76B-2CB14ED4B9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73226">
            <a:off x="6782356" y="833833"/>
            <a:ext cx="925794" cy="1645857"/>
          </a:xfrm>
          <a:prstGeom prst="rect">
            <a:avLst/>
          </a:prstGeom>
        </p:spPr>
      </p:pic>
      <p:pic>
        <p:nvPicPr>
          <p:cNvPr id="15" name="Imagen 14">
            <a:extLst>
              <a:ext uri="{FF2B5EF4-FFF2-40B4-BE49-F238E27FC236}">
                <a16:creationId xmlns:a16="http://schemas.microsoft.com/office/drawing/2014/main" id="{A5901735-9728-4EB5-BAB6-717FE960546D}"/>
              </a:ext>
            </a:extLst>
          </p:cNvPr>
          <p:cNvPicPr>
            <a:picLocks noChangeAspect="1"/>
          </p:cNvPicPr>
          <p:nvPr/>
        </p:nvPicPr>
        <p:blipFill rotWithShape="1">
          <a:blip r:embed="rId5">
            <a:extLst>
              <a:ext uri="{28A0092B-C50C-407E-A947-70E740481C1C}">
                <a14:useLocalDpi xmlns:a14="http://schemas.microsoft.com/office/drawing/2010/main" val="0"/>
              </a:ext>
            </a:extLst>
          </a:blip>
          <a:srcRect l="9584" t="17350" r="11531" b="16491"/>
          <a:stretch/>
        </p:blipFill>
        <p:spPr>
          <a:xfrm>
            <a:off x="185941" y="3052571"/>
            <a:ext cx="1428618" cy="1198154"/>
          </a:xfrm>
          <a:prstGeom prst="rect">
            <a:avLst/>
          </a:prstGeom>
        </p:spPr>
      </p:pic>
      <p:graphicFrame>
        <p:nvGraphicFramePr>
          <p:cNvPr id="17" name="Tabla 16">
            <a:extLst>
              <a:ext uri="{FF2B5EF4-FFF2-40B4-BE49-F238E27FC236}">
                <a16:creationId xmlns:a16="http://schemas.microsoft.com/office/drawing/2014/main" id="{CF1681DB-B2F8-4A40-A56B-12E036D4FDEE}"/>
              </a:ext>
            </a:extLst>
          </p:cNvPr>
          <p:cNvGraphicFramePr>
            <a:graphicFrameLocks noGrp="1"/>
          </p:cNvGraphicFramePr>
          <p:nvPr>
            <p:extLst>
              <p:ext uri="{D42A27DB-BD31-4B8C-83A1-F6EECF244321}">
                <p14:modId xmlns:p14="http://schemas.microsoft.com/office/powerpoint/2010/main" val="3647818671"/>
              </p:ext>
            </p:extLst>
          </p:nvPr>
        </p:nvGraphicFramePr>
        <p:xfrm>
          <a:off x="1377406" y="2631259"/>
          <a:ext cx="4121350" cy="760832"/>
        </p:xfrm>
        <a:graphic>
          <a:graphicData uri="http://schemas.openxmlformats.org/drawingml/2006/table">
            <a:tbl>
              <a:tblPr>
                <a:tableStyleId>{5C22544A-7EE6-4342-B048-85BDC9FD1C3A}</a:tableStyleId>
              </a:tblPr>
              <a:tblGrid>
                <a:gridCol w="714804">
                  <a:extLst>
                    <a:ext uri="{9D8B030D-6E8A-4147-A177-3AD203B41FA5}">
                      <a16:colId xmlns:a16="http://schemas.microsoft.com/office/drawing/2014/main" val="2952185895"/>
                    </a:ext>
                  </a:extLst>
                </a:gridCol>
                <a:gridCol w="560433">
                  <a:extLst>
                    <a:ext uri="{9D8B030D-6E8A-4147-A177-3AD203B41FA5}">
                      <a16:colId xmlns:a16="http://schemas.microsoft.com/office/drawing/2014/main" val="1698361647"/>
                    </a:ext>
                  </a:extLst>
                </a:gridCol>
                <a:gridCol w="1084492">
                  <a:extLst>
                    <a:ext uri="{9D8B030D-6E8A-4147-A177-3AD203B41FA5}">
                      <a16:colId xmlns:a16="http://schemas.microsoft.com/office/drawing/2014/main" val="3020862583"/>
                    </a:ext>
                  </a:extLst>
                </a:gridCol>
                <a:gridCol w="1761621">
                  <a:extLst>
                    <a:ext uri="{9D8B030D-6E8A-4147-A177-3AD203B41FA5}">
                      <a16:colId xmlns:a16="http://schemas.microsoft.com/office/drawing/2014/main" val="449646292"/>
                    </a:ext>
                  </a:extLst>
                </a:gridCol>
              </a:tblGrid>
              <a:tr h="565985">
                <a:tc>
                  <a:txBody>
                    <a:bodyPr/>
                    <a:lstStyle/>
                    <a:p>
                      <a:pPr algn="ctr" fontAlgn="ctr"/>
                      <a:r>
                        <a:rPr lang="es-MX" sz="1100" b="1" u="none" strike="noStrike" dirty="0">
                          <a:effectLst/>
                        </a:rPr>
                        <a:t>Parámetro</a:t>
                      </a:r>
                      <a:endParaRPr lang="es-MX"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b="1" u="none" strike="noStrike" dirty="0">
                          <a:effectLst/>
                        </a:rPr>
                        <a:t>Unidad</a:t>
                      </a:r>
                      <a:endParaRPr lang="es-MX"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b="1" u="none" strike="noStrike" dirty="0">
                          <a:effectLst/>
                        </a:rPr>
                        <a:t>Descarga al alcantarillado </a:t>
                      </a:r>
                      <a:endParaRPr lang="es-MX"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b="1" u="none" strike="noStrike" dirty="0">
                          <a:effectLst/>
                        </a:rPr>
                        <a:t>Descarga a un cuerpo de agua dulce</a:t>
                      </a:r>
                      <a:endParaRPr lang="es-MX"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00035508"/>
                  </a:ext>
                </a:extLst>
              </a:tr>
              <a:tr h="194847">
                <a:tc>
                  <a:txBody>
                    <a:bodyPr/>
                    <a:lstStyle/>
                    <a:p>
                      <a:pPr algn="ctr" fontAlgn="b"/>
                      <a:r>
                        <a:rPr lang="es-MX" sz="1100" u="none" strike="noStrike" dirty="0">
                          <a:effectLst/>
                        </a:rPr>
                        <a:t>DQO</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dirty="0">
                          <a:effectLst/>
                        </a:rPr>
                        <a:t>mg/L</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dirty="0">
                          <a:effectLst/>
                        </a:rPr>
                        <a:t>500</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dirty="0">
                          <a:effectLst/>
                        </a:rPr>
                        <a:t>200</a:t>
                      </a:r>
                      <a:endParaRPr lang="es-MX"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38467150"/>
                  </a:ext>
                </a:extLst>
              </a:tr>
            </a:tbl>
          </a:graphicData>
        </a:graphic>
      </p:graphicFrame>
      <p:pic>
        <p:nvPicPr>
          <p:cNvPr id="18" name="Picture 2" descr="Medidor Tds Solidos Disueltos Totales Calidad Agua Ppm Temp | Mercado Libre">
            <a:extLst>
              <a:ext uri="{FF2B5EF4-FFF2-40B4-BE49-F238E27FC236}">
                <a16:creationId xmlns:a16="http://schemas.microsoft.com/office/drawing/2014/main" id="{E674AE30-4ACC-4008-B23F-8F25774B6A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93917" y="4279813"/>
            <a:ext cx="1657451" cy="164419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Tabla 18">
            <a:extLst>
              <a:ext uri="{FF2B5EF4-FFF2-40B4-BE49-F238E27FC236}">
                <a16:creationId xmlns:a16="http://schemas.microsoft.com/office/drawing/2014/main" id="{0BFA7B15-719F-4B78-AD22-7159F1F6206B}"/>
              </a:ext>
            </a:extLst>
          </p:cNvPr>
          <p:cNvGraphicFramePr>
            <a:graphicFrameLocks noGrp="1"/>
          </p:cNvGraphicFramePr>
          <p:nvPr>
            <p:extLst>
              <p:ext uri="{D42A27DB-BD31-4B8C-83A1-F6EECF244321}">
                <p14:modId xmlns:p14="http://schemas.microsoft.com/office/powerpoint/2010/main" val="1646296620"/>
              </p:ext>
            </p:extLst>
          </p:nvPr>
        </p:nvGraphicFramePr>
        <p:xfrm>
          <a:off x="6175084" y="4695178"/>
          <a:ext cx="3848100" cy="971550"/>
        </p:xfrm>
        <a:graphic>
          <a:graphicData uri="http://schemas.openxmlformats.org/drawingml/2006/table">
            <a:tbl>
              <a:tblPr>
                <a:tableStyleId>{5C22544A-7EE6-4342-B048-85BDC9FD1C3A}</a:tableStyleId>
              </a:tblPr>
              <a:tblGrid>
                <a:gridCol w="712611">
                  <a:extLst>
                    <a:ext uri="{9D8B030D-6E8A-4147-A177-3AD203B41FA5}">
                      <a16:colId xmlns:a16="http://schemas.microsoft.com/office/drawing/2014/main" val="1787473849"/>
                    </a:ext>
                  </a:extLst>
                </a:gridCol>
                <a:gridCol w="712611">
                  <a:extLst>
                    <a:ext uri="{9D8B030D-6E8A-4147-A177-3AD203B41FA5}">
                      <a16:colId xmlns:a16="http://schemas.microsoft.com/office/drawing/2014/main" val="3928217666"/>
                    </a:ext>
                  </a:extLst>
                </a:gridCol>
                <a:gridCol w="940647">
                  <a:extLst>
                    <a:ext uri="{9D8B030D-6E8A-4147-A177-3AD203B41FA5}">
                      <a16:colId xmlns:a16="http://schemas.microsoft.com/office/drawing/2014/main" val="618576511"/>
                    </a:ext>
                  </a:extLst>
                </a:gridCol>
                <a:gridCol w="1482231">
                  <a:extLst>
                    <a:ext uri="{9D8B030D-6E8A-4147-A177-3AD203B41FA5}">
                      <a16:colId xmlns:a16="http://schemas.microsoft.com/office/drawing/2014/main" val="2144028480"/>
                    </a:ext>
                  </a:extLst>
                </a:gridCol>
              </a:tblGrid>
              <a:tr h="581025">
                <a:tc>
                  <a:txBody>
                    <a:bodyPr/>
                    <a:lstStyle/>
                    <a:p>
                      <a:pPr algn="ctr" fontAlgn="ctr"/>
                      <a:r>
                        <a:rPr lang="es-MX" sz="1100" b="1" u="none" strike="noStrike" dirty="0">
                          <a:effectLst/>
                        </a:rPr>
                        <a:t>Parámetro</a:t>
                      </a:r>
                      <a:endParaRPr lang="es-MX"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b="1" u="none" strike="noStrike" dirty="0">
                          <a:effectLst/>
                        </a:rPr>
                        <a:t>Unidad</a:t>
                      </a:r>
                      <a:endParaRPr lang="es-MX"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b="1" u="none" strike="noStrike" dirty="0">
                          <a:effectLst/>
                        </a:rPr>
                        <a:t>Descarga al alcantarillado </a:t>
                      </a:r>
                      <a:endParaRPr lang="es-MX"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b="1" u="none" strike="noStrike" dirty="0">
                          <a:effectLst/>
                        </a:rPr>
                        <a:t>Descarga a un cuerpo de agua dulce</a:t>
                      </a:r>
                      <a:endParaRPr lang="es-MX"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38782376"/>
                  </a:ext>
                </a:extLst>
              </a:tr>
              <a:tr h="390525">
                <a:tc>
                  <a:txBody>
                    <a:bodyPr/>
                    <a:lstStyle/>
                    <a:p>
                      <a:pPr algn="ctr" fontAlgn="b"/>
                      <a:r>
                        <a:rPr lang="es-MX" sz="1100" u="none" strike="noStrike" dirty="0">
                          <a:effectLst/>
                        </a:rPr>
                        <a:t>Sólidos totales</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dirty="0">
                          <a:effectLst/>
                        </a:rPr>
                        <a:t>mg/L</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dirty="0">
                          <a:effectLst/>
                        </a:rPr>
                        <a:t>1600</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dirty="0">
                          <a:effectLst/>
                        </a:rPr>
                        <a:t>1600</a:t>
                      </a:r>
                      <a:endParaRPr lang="es-MX"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57966586"/>
                  </a:ext>
                </a:extLst>
              </a:tr>
            </a:tbl>
          </a:graphicData>
        </a:graphic>
      </p:graphicFrame>
      <p:sp>
        <p:nvSpPr>
          <p:cNvPr id="20" name="CuadroTexto 19">
            <a:extLst>
              <a:ext uri="{FF2B5EF4-FFF2-40B4-BE49-F238E27FC236}">
                <a16:creationId xmlns:a16="http://schemas.microsoft.com/office/drawing/2014/main" id="{CCEEC17C-7D7B-4C18-9982-65AB610DB23E}"/>
              </a:ext>
            </a:extLst>
          </p:cNvPr>
          <p:cNvSpPr txBox="1"/>
          <p:nvPr/>
        </p:nvSpPr>
        <p:spPr>
          <a:xfrm>
            <a:off x="8446251" y="2176493"/>
            <a:ext cx="4084595" cy="276999"/>
          </a:xfrm>
          <a:prstGeom prst="rect">
            <a:avLst/>
          </a:prstGeom>
          <a:noFill/>
        </p:spPr>
        <p:txBody>
          <a:bodyPr wrap="square">
            <a:spAutoFit/>
          </a:bodyPr>
          <a:lstStyle/>
          <a:p>
            <a:r>
              <a:rPr lang="es-EC" sz="1200" b="1" dirty="0">
                <a:latin typeface="Arial" panose="020B0604020202020204" pitchFamily="34" charset="0"/>
                <a:ea typeface="Calibri" panose="020F0502020204030204" pitchFamily="34" charset="0"/>
              </a:rPr>
              <a:t>Fuente: </a:t>
            </a:r>
            <a:r>
              <a:rPr lang="es-EC" sz="1200" dirty="0">
                <a:effectLst/>
                <a:latin typeface="Arial" panose="020B0604020202020204" pitchFamily="34" charset="0"/>
                <a:ea typeface="Calibri" panose="020F0502020204030204" pitchFamily="34" charset="0"/>
              </a:rPr>
              <a:t>Anexo 1, Norma de calidad ambiental </a:t>
            </a:r>
            <a:endParaRPr lang="es-MX" sz="1200" dirty="0"/>
          </a:p>
        </p:txBody>
      </p:sp>
      <p:sp>
        <p:nvSpPr>
          <p:cNvPr id="21" name="CuadroTexto 20">
            <a:extLst>
              <a:ext uri="{FF2B5EF4-FFF2-40B4-BE49-F238E27FC236}">
                <a16:creationId xmlns:a16="http://schemas.microsoft.com/office/drawing/2014/main" id="{B7B45906-602B-4D76-82E2-C42FF292F024}"/>
              </a:ext>
            </a:extLst>
          </p:cNvPr>
          <p:cNvSpPr txBox="1"/>
          <p:nvPr/>
        </p:nvSpPr>
        <p:spPr>
          <a:xfrm>
            <a:off x="2011405" y="3350033"/>
            <a:ext cx="4084595" cy="276999"/>
          </a:xfrm>
          <a:prstGeom prst="rect">
            <a:avLst/>
          </a:prstGeom>
          <a:noFill/>
        </p:spPr>
        <p:txBody>
          <a:bodyPr wrap="square">
            <a:spAutoFit/>
          </a:bodyPr>
          <a:lstStyle/>
          <a:p>
            <a:r>
              <a:rPr lang="es-EC" sz="1200" b="1" dirty="0">
                <a:latin typeface="Arial" panose="020B0604020202020204" pitchFamily="34" charset="0"/>
                <a:ea typeface="Calibri" panose="020F0502020204030204" pitchFamily="34" charset="0"/>
              </a:rPr>
              <a:t>Fuente: </a:t>
            </a:r>
            <a:r>
              <a:rPr lang="es-EC" sz="1200" dirty="0">
                <a:effectLst/>
                <a:latin typeface="Arial" panose="020B0604020202020204" pitchFamily="34" charset="0"/>
                <a:ea typeface="Calibri" panose="020F0502020204030204" pitchFamily="34" charset="0"/>
              </a:rPr>
              <a:t>Anexo 1, Norma de calidad ambiental </a:t>
            </a:r>
            <a:endParaRPr lang="es-MX" sz="1200" dirty="0"/>
          </a:p>
        </p:txBody>
      </p:sp>
      <p:sp>
        <p:nvSpPr>
          <p:cNvPr id="22" name="CuadroTexto 21">
            <a:extLst>
              <a:ext uri="{FF2B5EF4-FFF2-40B4-BE49-F238E27FC236}">
                <a16:creationId xmlns:a16="http://schemas.microsoft.com/office/drawing/2014/main" id="{03F68BB1-1CC3-4A85-A271-C58DDDE154FF}"/>
              </a:ext>
            </a:extLst>
          </p:cNvPr>
          <p:cNvSpPr txBox="1"/>
          <p:nvPr/>
        </p:nvSpPr>
        <p:spPr>
          <a:xfrm>
            <a:off x="6615666" y="5727152"/>
            <a:ext cx="4084595" cy="276999"/>
          </a:xfrm>
          <a:prstGeom prst="rect">
            <a:avLst/>
          </a:prstGeom>
          <a:noFill/>
        </p:spPr>
        <p:txBody>
          <a:bodyPr wrap="square">
            <a:spAutoFit/>
          </a:bodyPr>
          <a:lstStyle/>
          <a:p>
            <a:r>
              <a:rPr lang="es-EC" sz="1200" b="1" dirty="0">
                <a:latin typeface="Arial" panose="020B0604020202020204" pitchFamily="34" charset="0"/>
                <a:ea typeface="Calibri" panose="020F0502020204030204" pitchFamily="34" charset="0"/>
              </a:rPr>
              <a:t>Fuente: </a:t>
            </a:r>
            <a:r>
              <a:rPr lang="es-EC" sz="1200" dirty="0">
                <a:effectLst/>
                <a:latin typeface="Arial" panose="020B0604020202020204" pitchFamily="34" charset="0"/>
                <a:ea typeface="Calibri" panose="020F0502020204030204" pitchFamily="34" charset="0"/>
              </a:rPr>
              <a:t>Anexo 1, Norma de calidad ambiental </a:t>
            </a:r>
            <a:endParaRPr lang="es-MX" sz="1200" dirty="0"/>
          </a:p>
        </p:txBody>
      </p:sp>
      <p:sp>
        <p:nvSpPr>
          <p:cNvPr id="8" name="Rectángulo: esquinas redondeadas 7">
            <a:extLst>
              <a:ext uri="{FF2B5EF4-FFF2-40B4-BE49-F238E27FC236}">
                <a16:creationId xmlns:a16="http://schemas.microsoft.com/office/drawing/2014/main" id="{61173228-079F-4DA2-9740-0B6E4F940D5D}"/>
              </a:ext>
            </a:extLst>
          </p:cNvPr>
          <p:cNvSpPr/>
          <p:nvPr/>
        </p:nvSpPr>
        <p:spPr>
          <a:xfrm>
            <a:off x="1025612" y="1218408"/>
            <a:ext cx="588948" cy="958085"/>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4" name="Rectángulo: esquinas redondeadas 23">
            <a:extLst>
              <a:ext uri="{FF2B5EF4-FFF2-40B4-BE49-F238E27FC236}">
                <a16:creationId xmlns:a16="http://schemas.microsoft.com/office/drawing/2014/main" id="{2134BEA6-8629-4515-A932-B6ED94B6B4FB}"/>
              </a:ext>
            </a:extLst>
          </p:cNvPr>
          <p:cNvSpPr/>
          <p:nvPr/>
        </p:nvSpPr>
        <p:spPr>
          <a:xfrm>
            <a:off x="5355561" y="1772625"/>
            <a:ext cx="762001" cy="699032"/>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Rectángulo: esquinas redondeadas 24">
            <a:extLst>
              <a:ext uri="{FF2B5EF4-FFF2-40B4-BE49-F238E27FC236}">
                <a16:creationId xmlns:a16="http://schemas.microsoft.com/office/drawing/2014/main" id="{644F7733-2C67-4F79-90D1-512E33B54876}"/>
              </a:ext>
            </a:extLst>
          </p:cNvPr>
          <p:cNvSpPr/>
          <p:nvPr/>
        </p:nvSpPr>
        <p:spPr>
          <a:xfrm>
            <a:off x="6652192" y="3142008"/>
            <a:ext cx="762001" cy="791224"/>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Rectángulo: esquinas redondeadas 25">
            <a:extLst>
              <a:ext uri="{FF2B5EF4-FFF2-40B4-BE49-F238E27FC236}">
                <a16:creationId xmlns:a16="http://schemas.microsoft.com/office/drawing/2014/main" id="{A4C37A00-2A89-46AA-BB16-D047EFF2AFCA}"/>
              </a:ext>
            </a:extLst>
          </p:cNvPr>
          <p:cNvSpPr/>
          <p:nvPr/>
        </p:nvSpPr>
        <p:spPr>
          <a:xfrm>
            <a:off x="11027607" y="3405800"/>
            <a:ext cx="762001" cy="831546"/>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2031254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8" grpId="0" animBg="1"/>
      <p:bldP spid="24" grpId="0" animBg="1"/>
      <p:bldP spid="25"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CE9789DF-F63B-419C-B959-A0FED0E38B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5731" y="5949951"/>
            <a:ext cx="29256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ítulo 1">
            <a:extLst>
              <a:ext uri="{FF2B5EF4-FFF2-40B4-BE49-F238E27FC236}">
                <a16:creationId xmlns:a16="http://schemas.microsoft.com/office/drawing/2014/main" id="{073B0E37-7ADA-4658-BC23-C05184444626}"/>
              </a:ext>
            </a:extLst>
          </p:cNvPr>
          <p:cNvSpPr>
            <a:spLocks noGrp="1"/>
          </p:cNvSpPr>
          <p:nvPr>
            <p:ph type="title"/>
          </p:nvPr>
        </p:nvSpPr>
        <p:spPr>
          <a:xfrm>
            <a:off x="74729" y="75408"/>
            <a:ext cx="10329659" cy="1143000"/>
          </a:xfrm>
        </p:spPr>
        <p:txBody>
          <a:bodyPr/>
          <a:lstStyle/>
          <a:p>
            <a:pPr algn="l"/>
            <a:r>
              <a:rPr lang="es-MX" sz="3000" kern="0"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Resultados de </a:t>
            </a:r>
            <a:r>
              <a:rPr lang="es-MX" sz="3000"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SARS-CoV-2 en </a:t>
            </a:r>
            <a:r>
              <a:rPr lang="es-MX" sz="3000" kern="0"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agua residuales</a:t>
            </a:r>
            <a:endParaRPr lang="es-EC" sz="1600" kern="0" dirty="0"/>
          </a:p>
        </p:txBody>
      </p:sp>
      <p:pic>
        <p:nvPicPr>
          <p:cNvPr id="23" name="Imagen 22">
            <a:extLst>
              <a:ext uri="{FF2B5EF4-FFF2-40B4-BE49-F238E27FC236}">
                <a16:creationId xmlns:a16="http://schemas.microsoft.com/office/drawing/2014/main" id="{08C8215F-61D2-499D-AE2D-CD5F72CA9132}"/>
              </a:ext>
            </a:extLst>
          </p:cNvPr>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0793114" y="84002"/>
            <a:ext cx="1086065" cy="1002522"/>
          </a:xfrm>
          <a:prstGeom prst="rect">
            <a:avLst/>
          </a:prstGeom>
        </p:spPr>
      </p:pic>
      <p:sp>
        <p:nvSpPr>
          <p:cNvPr id="13" name="Rectángulo 12">
            <a:extLst>
              <a:ext uri="{FF2B5EF4-FFF2-40B4-BE49-F238E27FC236}">
                <a16:creationId xmlns:a16="http://schemas.microsoft.com/office/drawing/2014/main" id="{4F257FD3-DABD-4381-ADCB-8CC3DE13A1D9}"/>
              </a:ext>
            </a:extLst>
          </p:cNvPr>
          <p:cNvSpPr/>
          <p:nvPr/>
        </p:nvSpPr>
        <p:spPr>
          <a:xfrm rot="5400000">
            <a:off x="5813405" y="4208881"/>
            <a:ext cx="198642" cy="27039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 name="Imagen 5">
            <a:extLst>
              <a:ext uri="{FF2B5EF4-FFF2-40B4-BE49-F238E27FC236}">
                <a16:creationId xmlns:a16="http://schemas.microsoft.com/office/drawing/2014/main" id="{58D2BED8-97B1-4675-8E78-C9DF8FB7CF40}"/>
              </a:ext>
            </a:extLst>
          </p:cNvPr>
          <p:cNvPicPr>
            <a:picLocks noChangeAspect="1"/>
          </p:cNvPicPr>
          <p:nvPr/>
        </p:nvPicPr>
        <p:blipFill rotWithShape="1">
          <a:blip r:embed="rId4"/>
          <a:srcRect t="7554" b="2105"/>
          <a:stretch/>
        </p:blipFill>
        <p:spPr>
          <a:xfrm>
            <a:off x="6097222" y="5163872"/>
            <a:ext cx="881708" cy="654933"/>
          </a:xfrm>
          <a:prstGeom prst="rect">
            <a:avLst/>
          </a:prstGeom>
        </p:spPr>
      </p:pic>
      <p:pic>
        <p:nvPicPr>
          <p:cNvPr id="18" name="Imagen 17">
            <a:extLst>
              <a:ext uri="{FF2B5EF4-FFF2-40B4-BE49-F238E27FC236}">
                <a16:creationId xmlns:a16="http://schemas.microsoft.com/office/drawing/2014/main" id="{ADA64DB6-6D21-44D9-8667-046D57F26738}"/>
              </a:ext>
            </a:extLst>
          </p:cNvPr>
          <p:cNvPicPr>
            <a:picLocks noChangeAspect="1"/>
          </p:cNvPicPr>
          <p:nvPr/>
        </p:nvPicPr>
        <p:blipFill rotWithShape="1">
          <a:blip r:embed="rId4"/>
          <a:srcRect t="9487" b="2095"/>
          <a:stretch/>
        </p:blipFill>
        <p:spPr>
          <a:xfrm>
            <a:off x="4805244" y="5224216"/>
            <a:ext cx="881708" cy="640998"/>
          </a:xfrm>
          <a:prstGeom prst="rect">
            <a:avLst/>
          </a:prstGeom>
        </p:spPr>
      </p:pic>
      <p:sp>
        <p:nvSpPr>
          <p:cNvPr id="14" name="Flecha: a la derecha 13">
            <a:extLst>
              <a:ext uri="{FF2B5EF4-FFF2-40B4-BE49-F238E27FC236}">
                <a16:creationId xmlns:a16="http://schemas.microsoft.com/office/drawing/2014/main" id="{EA058F62-B951-4217-8A5D-17A6DEAB4C96}"/>
              </a:ext>
            </a:extLst>
          </p:cNvPr>
          <p:cNvSpPr/>
          <p:nvPr/>
        </p:nvSpPr>
        <p:spPr>
          <a:xfrm>
            <a:off x="3972341" y="5527073"/>
            <a:ext cx="473777" cy="1168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2" name="CuadroTexto 21">
            <a:extLst>
              <a:ext uri="{FF2B5EF4-FFF2-40B4-BE49-F238E27FC236}">
                <a16:creationId xmlns:a16="http://schemas.microsoft.com/office/drawing/2014/main" id="{8C9AF3D5-860D-4FD1-B7E7-48E4EAA75821}"/>
              </a:ext>
            </a:extLst>
          </p:cNvPr>
          <p:cNvSpPr txBox="1"/>
          <p:nvPr/>
        </p:nvSpPr>
        <p:spPr>
          <a:xfrm>
            <a:off x="4908209" y="2854565"/>
            <a:ext cx="1471918" cy="830997"/>
          </a:xfrm>
          <a:prstGeom prst="rect">
            <a:avLst/>
          </a:prstGeom>
          <a:solidFill>
            <a:schemeClr val="bg1">
              <a:lumMod val="85000"/>
            </a:schemeClr>
          </a:solidFill>
        </p:spPr>
        <p:txBody>
          <a:bodyPr wrap="square" rtlCol="0">
            <a:spAutoFit/>
          </a:bodyPr>
          <a:lstStyle/>
          <a:p>
            <a:r>
              <a:rPr lang="es-EC" sz="1600" dirty="0"/>
              <a:t>Aguas residuales muestra</a:t>
            </a:r>
            <a:endParaRPr lang="es-MX" sz="1600" dirty="0"/>
          </a:p>
        </p:txBody>
      </p:sp>
      <p:sp>
        <p:nvSpPr>
          <p:cNvPr id="26" name="CuadroTexto 25">
            <a:extLst>
              <a:ext uri="{FF2B5EF4-FFF2-40B4-BE49-F238E27FC236}">
                <a16:creationId xmlns:a16="http://schemas.microsoft.com/office/drawing/2014/main" id="{0FD21E3F-EF2D-4E82-BF6F-934066FE0C9B}"/>
              </a:ext>
            </a:extLst>
          </p:cNvPr>
          <p:cNvSpPr txBox="1"/>
          <p:nvPr/>
        </p:nvSpPr>
        <p:spPr>
          <a:xfrm>
            <a:off x="5372552" y="5737998"/>
            <a:ext cx="1165524" cy="523220"/>
          </a:xfrm>
          <a:prstGeom prst="rect">
            <a:avLst/>
          </a:prstGeom>
          <a:noFill/>
        </p:spPr>
        <p:txBody>
          <a:bodyPr wrap="square" rtlCol="0">
            <a:spAutoFit/>
          </a:bodyPr>
          <a:lstStyle/>
          <a:p>
            <a:pPr algn="ctr"/>
            <a:r>
              <a:rPr lang="es-EC" sz="1400" dirty="0"/>
              <a:t>PTAR QUITUMBE</a:t>
            </a:r>
          </a:p>
        </p:txBody>
      </p:sp>
      <p:sp>
        <p:nvSpPr>
          <p:cNvPr id="27" name="CuadroTexto 26">
            <a:extLst>
              <a:ext uri="{FF2B5EF4-FFF2-40B4-BE49-F238E27FC236}">
                <a16:creationId xmlns:a16="http://schemas.microsoft.com/office/drawing/2014/main" id="{DD6E23B7-067F-45CF-B84F-B4A20714C3DA}"/>
              </a:ext>
            </a:extLst>
          </p:cNvPr>
          <p:cNvSpPr txBox="1"/>
          <p:nvPr/>
        </p:nvSpPr>
        <p:spPr>
          <a:xfrm rot="16200000">
            <a:off x="7658692" y="2906958"/>
            <a:ext cx="1245777" cy="584775"/>
          </a:xfrm>
          <a:prstGeom prst="rect">
            <a:avLst/>
          </a:prstGeom>
          <a:solidFill>
            <a:schemeClr val="bg1">
              <a:lumMod val="85000"/>
            </a:schemeClr>
          </a:solidFill>
        </p:spPr>
        <p:txBody>
          <a:bodyPr wrap="square" rtlCol="0">
            <a:spAutoFit/>
          </a:bodyPr>
          <a:lstStyle/>
          <a:p>
            <a:r>
              <a:rPr lang="es-EC" sz="1600" b="1" dirty="0"/>
              <a:t>RT - PCR</a:t>
            </a:r>
          </a:p>
          <a:p>
            <a:r>
              <a:rPr lang="es-EC" sz="1600" b="1" dirty="0"/>
              <a:t>Análisis</a:t>
            </a:r>
            <a:endParaRPr lang="es-MX" sz="1600" b="1" dirty="0"/>
          </a:p>
        </p:txBody>
      </p:sp>
      <p:pic>
        <p:nvPicPr>
          <p:cNvPr id="31" name="Imagen 30">
            <a:extLst>
              <a:ext uri="{FF2B5EF4-FFF2-40B4-BE49-F238E27FC236}">
                <a16:creationId xmlns:a16="http://schemas.microsoft.com/office/drawing/2014/main" id="{99930E91-3F90-4EF4-8D40-FF0F153D42BD}"/>
              </a:ext>
            </a:extLst>
          </p:cNvPr>
          <p:cNvPicPr>
            <a:picLocks noChangeAspect="1"/>
          </p:cNvPicPr>
          <p:nvPr/>
        </p:nvPicPr>
        <p:blipFill>
          <a:blip r:embed="rId5"/>
          <a:stretch>
            <a:fillRect/>
          </a:stretch>
        </p:blipFill>
        <p:spPr>
          <a:xfrm>
            <a:off x="6642000" y="2569405"/>
            <a:ext cx="833321" cy="1191740"/>
          </a:xfrm>
          <a:prstGeom prst="rect">
            <a:avLst/>
          </a:prstGeom>
        </p:spPr>
      </p:pic>
      <p:sp>
        <p:nvSpPr>
          <p:cNvPr id="30" name="CuadroTexto 29">
            <a:extLst>
              <a:ext uri="{FF2B5EF4-FFF2-40B4-BE49-F238E27FC236}">
                <a16:creationId xmlns:a16="http://schemas.microsoft.com/office/drawing/2014/main" id="{2E880AF4-D278-4469-BDBF-CB31F68890F0}"/>
              </a:ext>
            </a:extLst>
          </p:cNvPr>
          <p:cNvSpPr txBox="1"/>
          <p:nvPr/>
        </p:nvSpPr>
        <p:spPr>
          <a:xfrm>
            <a:off x="6661085" y="3100787"/>
            <a:ext cx="833321" cy="338554"/>
          </a:xfrm>
          <a:prstGeom prst="rect">
            <a:avLst/>
          </a:prstGeom>
          <a:solidFill>
            <a:schemeClr val="bg1">
              <a:lumMod val="85000"/>
            </a:schemeClr>
          </a:solidFill>
        </p:spPr>
        <p:txBody>
          <a:bodyPr wrap="square" rtlCol="0">
            <a:spAutoFit/>
          </a:bodyPr>
          <a:lstStyle/>
          <a:p>
            <a:pPr algn="ctr"/>
            <a:r>
              <a:rPr lang="es-EC" sz="1600" b="1" dirty="0"/>
              <a:t>ARN</a:t>
            </a:r>
            <a:endParaRPr lang="es-MX" sz="1600" b="1" dirty="0"/>
          </a:p>
        </p:txBody>
      </p:sp>
      <p:sp>
        <p:nvSpPr>
          <p:cNvPr id="32" name="CuadroTexto 31">
            <a:extLst>
              <a:ext uri="{FF2B5EF4-FFF2-40B4-BE49-F238E27FC236}">
                <a16:creationId xmlns:a16="http://schemas.microsoft.com/office/drawing/2014/main" id="{1FF57FD4-9D15-4176-A1E0-3D3248826C5D}"/>
              </a:ext>
            </a:extLst>
          </p:cNvPr>
          <p:cNvSpPr txBox="1"/>
          <p:nvPr/>
        </p:nvSpPr>
        <p:spPr>
          <a:xfrm>
            <a:off x="7077745" y="5691831"/>
            <a:ext cx="881707" cy="307777"/>
          </a:xfrm>
          <a:prstGeom prst="rect">
            <a:avLst/>
          </a:prstGeom>
          <a:noFill/>
        </p:spPr>
        <p:txBody>
          <a:bodyPr wrap="square" rtlCol="0">
            <a:spAutoFit/>
          </a:bodyPr>
          <a:lstStyle/>
          <a:p>
            <a:r>
              <a:rPr lang="es-EC" sz="1400" dirty="0">
                <a:solidFill>
                  <a:srgbClr val="FF0000"/>
                </a:solidFill>
              </a:rPr>
              <a:t>Efluente</a:t>
            </a:r>
          </a:p>
        </p:txBody>
      </p:sp>
      <p:sp>
        <p:nvSpPr>
          <p:cNvPr id="33" name="CuadroTexto 32">
            <a:extLst>
              <a:ext uri="{FF2B5EF4-FFF2-40B4-BE49-F238E27FC236}">
                <a16:creationId xmlns:a16="http://schemas.microsoft.com/office/drawing/2014/main" id="{7349AE17-21D3-4BFF-91A7-EBCCE1DA8551}"/>
              </a:ext>
            </a:extLst>
          </p:cNvPr>
          <p:cNvSpPr txBox="1"/>
          <p:nvPr/>
        </p:nvSpPr>
        <p:spPr>
          <a:xfrm>
            <a:off x="3775935" y="5654896"/>
            <a:ext cx="907071" cy="307777"/>
          </a:xfrm>
          <a:prstGeom prst="rect">
            <a:avLst/>
          </a:prstGeom>
          <a:noFill/>
        </p:spPr>
        <p:txBody>
          <a:bodyPr wrap="square" rtlCol="0">
            <a:spAutoFit/>
          </a:bodyPr>
          <a:lstStyle/>
          <a:p>
            <a:r>
              <a:rPr lang="es-EC" sz="1400" dirty="0">
                <a:solidFill>
                  <a:srgbClr val="FF0000"/>
                </a:solidFill>
              </a:rPr>
              <a:t>Afluente</a:t>
            </a:r>
          </a:p>
        </p:txBody>
      </p:sp>
      <p:pic>
        <p:nvPicPr>
          <p:cNvPr id="20" name="Imagen 19">
            <a:extLst>
              <a:ext uri="{FF2B5EF4-FFF2-40B4-BE49-F238E27FC236}">
                <a16:creationId xmlns:a16="http://schemas.microsoft.com/office/drawing/2014/main" id="{2670E954-EB9B-4E40-B6B4-1494B52947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5681" y="3421411"/>
            <a:ext cx="20638" cy="15177"/>
          </a:xfrm>
          <a:prstGeom prst="rect">
            <a:avLst/>
          </a:prstGeom>
        </p:spPr>
      </p:pic>
      <p:pic>
        <p:nvPicPr>
          <p:cNvPr id="35" name="Imagen 34">
            <a:extLst>
              <a:ext uri="{FF2B5EF4-FFF2-40B4-BE49-F238E27FC236}">
                <a16:creationId xmlns:a16="http://schemas.microsoft.com/office/drawing/2014/main" id="{3DD92D27-426C-4672-A38A-5E189E3F4A40}"/>
              </a:ext>
            </a:extLst>
          </p:cNvPr>
          <p:cNvPicPr>
            <a:picLocks noChangeAspect="1"/>
          </p:cNvPicPr>
          <p:nvPr/>
        </p:nvPicPr>
        <p:blipFill rotWithShape="1">
          <a:blip r:embed="rId7"/>
          <a:srcRect r="20729"/>
          <a:stretch/>
        </p:blipFill>
        <p:spPr>
          <a:xfrm>
            <a:off x="409473" y="912577"/>
            <a:ext cx="2498889" cy="2047747"/>
          </a:xfrm>
          <a:prstGeom prst="ellipse">
            <a:avLst/>
          </a:prstGeom>
          <a:ln w="127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41" name="Imagen 40">
            <a:extLst>
              <a:ext uri="{FF2B5EF4-FFF2-40B4-BE49-F238E27FC236}">
                <a16:creationId xmlns:a16="http://schemas.microsoft.com/office/drawing/2014/main" id="{2E1B091F-62E9-4913-856E-35A33FFE33E3}"/>
              </a:ext>
            </a:extLst>
          </p:cNvPr>
          <p:cNvPicPr>
            <a:picLocks noChangeAspect="1"/>
          </p:cNvPicPr>
          <p:nvPr/>
        </p:nvPicPr>
        <p:blipFill rotWithShape="1">
          <a:blip r:embed="rId8"/>
          <a:srcRect l="56834" t="45527"/>
          <a:stretch/>
        </p:blipFill>
        <p:spPr>
          <a:xfrm>
            <a:off x="1919893" y="3318842"/>
            <a:ext cx="1714781" cy="1393398"/>
          </a:xfrm>
          <a:prstGeom prst="ellipse">
            <a:avLst/>
          </a:prstGeom>
          <a:ln w="127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42" name="Imagen 41">
            <a:extLst>
              <a:ext uri="{FF2B5EF4-FFF2-40B4-BE49-F238E27FC236}">
                <a16:creationId xmlns:a16="http://schemas.microsoft.com/office/drawing/2014/main" id="{0AC93F02-E8B2-49C3-91B8-B2E23FDCA1E7}"/>
              </a:ext>
            </a:extLst>
          </p:cNvPr>
          <p:cNvPicPr>
            <a:picLocks noChangeAspect="1"/>
          </p:cNvPicPr>
          <p:nvPr/>
        </p:nvPicPr>
        <p:blipFill rotWithShape="1">
          <a:blip r:embed="rId8"/>
          <a:srcRect l="56834" t="45527"/>
          <a:stretch/>
        </p:blipFill>
        <p:spPr>
          <a:xfrm>
            <a:off x="3348725" y="587335"/>
            <a:ext cx="1714781" cy="1393398"/>
          </a:xfrm>
          <a:prstGeom prst="ellipse">
            <a:avLst/>
          </a:prstGeom>
          <a:ln w="127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43" name="CuadroTexto 42">
            <a:extLst>
              <a:ext uri="{FF2B5EF4-FFF2-40B4-BE49-F238E27FC236}">
                <a16:creationId xmlns:a16="http://schemas.microsoft.com/office/drawing/2014/main" id="{11D05D43-4EE6-4F47-AADB-EB140A5975CC}"/>
              </a:ext>
            </a:extLst>
          </p:cNvPr>
          <p:cNvSpPr txBox="1"/>
          <p:nvPr/>
        </p:nvSpPr>
        <p:spPr>
          <a:xfrm>
            <a:off x="1941702" y="4747902"/>
            <a:ext cx="1165524" cy="523220"/>
          </a:xfrm>
          <a:prstGeom prst="rect">
            <a:avLst/>
          </a:prstGeom>
          <a:noFill/>
        </p:spPr>
        <p:txBody>
          <a:bodyPr wrap="square" rtlCol="0">
            <a:spAutoFit/>
          </a:bodyPr>
          <a:lstStyle/>
          <a:p>
            <a:pPr algn="ctr"/>
            <a:r>
              <a:rPr lang="es-EC" sz="1400" dirty="0"/>
              <a:t>Colector </a:t>
            </a:r>
          </a:p>
          <a:p>
            <a:pPr algn="ctr"/>
            <a:r>
              <a:rPr lang="es-EC" sz="1400" dirty="0"/>
              <a:t>24 de Mayo</a:t>
            </a:r>
          </a:p>
        </p:txBody>
      </p:sp>
      <p:sp>
        <p:nvSpPr>
          <p:cNvPr id="44" name="CuadroTexto 43">
            <a:extLst>
              <a:ext uri="{FF2B5EF4-FFF2-40B4-BE49-F238E27FC236}">
                <a16:creationId xmlns:a16="http://schemas.microsoft.com/office/drawing/2014/main" id="{A72608FC-A096-42AF-8AB3-313D3A019643}"/>
              </a:ext>
            </a:extLst>
          </p:cNvPr>
          <p:cNvSpPr txBox="1"/>
          <p:nvPr/>
        </p:nvSpPr>
        <p:spPr>
          <a:xfrm rot="4107639">
            <a:off x="4549898" y="1969089"/>
            <a:ext cx="1317925" cy="307777"/>
          </a:xfrm>
          <a:prstGeom prst="rect">
            <a:avLst/>
          </a:prstGeom>
          <a:noFill/>
        </p:spPr>
        <p:txBody>
          <a:bodyPr wrap="square" rtlCol="0">
            <a:spAutoFit/>
          </a:bodyPr>
          <a:lstStyle/>
          <a:p>
            <a:pPr algn="ctr"/>
            <a:r>
              <a:rPr lang="es-EC" sz="1400" dirty="0"/>
              <a:t>20 dic 2020</a:t>
            </a:r>
          </a:p>
        </p:txBody>
      </p:sp>
      <p:sp>
        <p:nvSpPr>
          <p:cNvPr id="45" name="CuadroTexto 44">
            <a:extLst>
              <a:ext uri="{FF2B5EF4-FFF2-40B4-BE49-F238E27FC236}">
                <a16:creationId xmlns:a16="http://schemas.microsoft.com/office/drawing/2014/main" id="{524263E0-8BC1-43DF-8DB4-9F101AC9F10E}"/>
              </a:ext>
            </a:extLst>
          </p:cNvPr>
          <p:cNvSpPr txBox="1"/>
          <p:nvPr/>
        </p:nvSpPr>
        <p:spPr>
          <a:xfrm>
            <a:off x="4869470" y="800405"/>
            <a:ext cx="1165524" cy="523220"/>
          </a:xfrm>
          <a:prstGeom prst="rect">
            <a:avLst/>
          </a:prstGeom>
          <a:noFill/>
        </p:spPr>
        <p:txBody>
          <a:bodyPr wrap="square" rtlCol="0">
            <a:spAutoFit/>
          </a:bodyPr>
          <a:lstStyle/>
          <a:p>
            <a:pPr algn="ctr"/>
            <a:r>
              <a:rPr lang="es-EC" sz="1400" dirty="0"/>
              <a:t>Colector </a:t>
            </a:r>
          </a:p>
          <a:p>
            <a:pPr algn="ctr"/>
            <a:r>
              <a:rPr lang="es-EC" sz="1400" dirty="0"/>
              <a:t>El Ejido</a:t>
            </a:r>
          </a:p>
        </p:txBody>
      </p:sp>
      <p:cxnSp>
        <p:nvCxnSpPr>
          <p:cNvPr id="46" name="Conector recto de flecha 45">
            <a:extLst>
              <a:ext uri="{FF2B5EF4-FFF2-40B4-BE49-F238E27FC236}">
                <a16:creationId xmlns:a16="http://schemas.microsoft.com/office/drawing/2014/main" id="{3AE99647-1C21-4FC3-90DC-D8CFE4929AEC}"/>
              </a:ext>
            </a:extLst>
          </p:cNvPr>
          <p:cNvCxnSpPr>
            <a:cxnSpLocks/>
            <a:stCxn id="13" idx="2"/>
            <a:endCxn id="22" idx="2"/>
          </p:cNvCxnSpPr>
          <p:nvPr/>
        </p:nvCxnSpPr>
        <p:spPr>
          <a:xfrm flipV="1">
            <a:off x="4560770" y="3685562"/>
            <a:ext cx="1083398" cy="1875276"/>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7" name="Conector recto de flecha 46">
            <a:extLst>
              <a:ext uri="{FF2B5EF4-FFF2-40B4-BE49-F238E27FC236}">
                <a16:creationId xmlns:a16="http://schemas.microsoft.com/office/drawing/2014/main" id="{3EE18AC3-2030-48CD-85CE-D4D1FAD52464}"/>
              </a:ext>
            </a:extLst>
          </p:cNvPr>
          <p:cNvCxnSpPr>
            <a:cxnSpLocks/>
            <a:stCxn id="41" idx="6"/>
            <a:endCxn id="22" idx="1"/>
          </p:cNvCxnSpPr>
          <p:nvPr/>
        </p:nvCxnSpPr>
        <p:spPr>
          <a:xfrm flipV="1">
            <a:off x="3634674" y="3270064"/>
            <a:ext cx="1273535" cy="745477"/>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0" name="Conector recto de flecha 49">
            <a:extLst>
              <a:ext uri="{FF2B5EF4-FFF2-40B4-BE49-F238E27FC236}">
                <a16:creationId xmlns:a16="http://schemas.microsoft.com/office/drawing/2014/main" id="{D60F7406-43EA-4A56-B765-2E1419AC5C34}"/>
              </a:ext>
            </a:extLst>
          </p:cNvPr>
          <p:cNvCxnSpPr>
            <a:cxnSpLocks/>
            <a:stCxn id="21" idx="1"/>
            <a:endCxn id="22" idx="2"/>
          </p:cNvCxnSpPr>
          <p:nvPr/>
        </p:nvCxnSpPr>
        <p:spPr>
          <a:xfrm flipH="1" flipV="1">
            <a:off x="5644168" y="3685562"/>
            <a:ext cx="1647091" cy="1867898"/>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3" name="Conector recto de flecha 52">
            <a:extLst>
              <a:ext uri="{FF2B5EF4-FFF2-40B4-BE49-F238E27FC236}">
                <a16:creationId xmlns:a16="http://schemas.microsoft.com/office/drawing/2014/main" id="{CB91AD00-5B2B-487E-83AD-8DC3FAA9DE69}"/>
              </a:ext>
            </a:extLst>
          </p:cNvPr>
          <p:cNvCxnSpPr>
            <a:cxnSpLocks/>
            <a:endCxn id="22" idx="0"/>
          </p:cNvCxnSpPr>
          <p:nvPr/>
        </p:nvCxnSpPr>
        <p:spPr>
          <a:xfrm>
            <a:off x="5063506" y="1364881"/>
            <a:ext cx="580662" cy="1489684"/>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Flecha: a la derecha 20">
            <a:extLst>
              <a:ext uri="{FF2B5EF4-FFF2-40B4-BE49-F238E27FC236}">
                <a16:creationId xmlns:a16="http://schemas.microsoft.com/office/drawing/2014/main" id="{11213BF3-5255-4105-BCFE-B63439E9C259}"/>
              </a:ext>
            </a:extLst>
          </p:cNvPr>
          <p:cNvSpPr/>
          <p:nvPr/>
        </p:nvSpPr>
        <p:spPr>
          <a:xfrm>
            <a:off x="7291259" y="5478282"/>
            <a:ext cx="368123" cy="15035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57" name="Conector recto de flecha 56">
            <a:extLst>
              <a:ext uri="{FF2B5EF4-FFF2-40B4-BE49-F238E27FC236}">
                <a16:creationId xmlns:a16="http://schemas.microsoft.com/office/drawing/2014/main" id="{FC17EB51-7A3C-4C81-B630-B1BF0F6C7ACD}"/>
              </a:ext>
            </a:extLst>
          </p:cNvPr>
          <p:cNvCxnSpPr>
            <a:cxnSpLocks/>
            <a:stCxn id="22" idx="3"/>
            <a:endCxn id="30" idx="1"/>
          </p:cNvCxnSpPr>
          <p:nvPr/>
        </p:nvCxnSpPr>
        <p:spPr>
          <a:xfrm>
            <a:off x="6380127" y="3270064"/>
            <a:ext cx="280958" cy="0"/>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1" name="CuadroTexto 60">
            <a:extLst>
              <a:ext uri="{FF2B5EF4-FFF2-40B4-BE49-F238E27FC236}">
                <a16:creationId xmlns:a16="http://schemas.microsoft.com/office/drawing/2014/main" id="{0BA1C22A-A55E-46D9-85A1-BA9D16ED8032}"/>
              </a:ext>
            </a:extLst>
          </p:cNvPr>
          <p:cNvSpPr txBox="1"/>
          <p:nvPr/>
        </p:nvSpPr>
        <p:spPr>
          <a:xfrm rot="19794056">
            <a:off x="3493428" y="3447346"/>
            <a:ext cx="1317925" cy="307777"/>
          </a:xfrm>
          <a:prstGeom prst="rect">
            <a:avLst/>
          </a:prstGeom>
          <a:noFill/>
        </p:spPr>
        <p:txBody>
          <a:bodyPr wrap="square" rtlCol="0">
            <a:spAutoFit/>
          </a:bodyPr>
          <a:lstStyle/>
          <a:p>
            <a:pPr algn="ctr"/>
            <a:r>
              <a:rPr lang="es-EC" sz="1400" dirty="0"/>
              <a:t>21 ene 2021</a:t>
            </a:r>
          </a:p>
        </p:txBody>
      </p:sp>
      <p:sp>
        <p:nvSpPr>
          <p:cNvPr id="63" name="CuadroTexto 62">
            <a:extLst>
              <a:ext uri="{FF2B5EF4-FFF2-40B4-BE49-F238E27FC236}">
                <a16:creationId xmlns:a16="http://schemas.microsoft.com/office/drawing/2014/main" id="{7F917FD0-5ACC-4A29-8766-21780E75FE08}"/>
              </a:ext>
            </a:extLst>
          </p:cNvPr>
          <p:cNvSpPr txBox="1"/>
          <p:nvPr/>
        </p:nvSpPr>
        <p:spPr>
          <a:xfrm rot="17980991">
            <a:off x="4290346" y="4398560"/>
            <a:ext cx="1317925" cy="307777"/>
          </a:xfrm>
          <a:prstGeom prst="rect">
            <a:avLst/>
          </a:prstGeom>
          <a:noFill/>
        </p:spPr>
        <p:txBody>
          <a:bodyPr wrap="square" rtlCol="0">
            <a:spAutoFit/>
          </a:bodyPr>
          <a:lstStyle/>
          <a:p>
            <a:pPr algn="ctr"/>
            <a:r>
              <a:rPr lang="es-EC" sz="1400" dirty="0"/>
              <a:t>21 abr 2021</a:t>
            </a:r>
          </a:p>
        </p:txBody>
      </p:sp>
      <p:cxnSp>
        <p:nvCxnSpPr>
          <p:cNvPr id="64" name="Conector recto de flecha 63">
            <a:extLst>
              <a:ext uri="{FF2B5EF4-FFF2-40B4-BE49-F238E27FC236}">
                <a16:creationId xmlns:a16="http://schemas.microsoft.com/office/drawing/2014/main" id="{84E10D29-82CF-4955-B2DB-19796BEF775E}"/>
              </a:ext>
            </a:extLst>
          </p:cNvPr>
          <p:cNvCxnSpPr>
            <a:cxnSpLocks/>
          </p:cNvCxnSpPr>
          <p:nvPr/>
        </p:nvCxnSpPr>
        <p:spPr>
          <a:xfrm>
            <a:off x="7494406" y="3257349"/>
            <a:ext cx="475702" cy="12714"/>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7" name="CuadroTexto 66">
            <a:extLst>
              <a:ext uri="{FF2B5EF4-FFF2-40B4-BE49-F238E27FC236}">
                <a16:creationId xmlns:a16="http://schemas.microsoft.com/office/drawing/2014/main" id="{55CF6EA4-3EE8-423E-913F-DBC04704F7DC}"/>
              </a:ext>
            </a:extLst>
          </p:cNvPr>
          <p:cNvSpPr txBox="1"/>
          <p:nvPr/>
        </p:nvSpPr>
        <p:spPr>
          <a:xfrm>
            <a:off x="8771233" y="3954479"/>
            <a:ext cx="3266309" cy="369332"/>
          </a:xfrm>
          <a:prstGeom prst="rect">
            <a:avLst/>
          </a:prstGeom>
          <a:noFill/>
        </p:spPr>
        <p:txBody>
          <a:bodyPr wrap="square">
            <a:spAutoFit/>
          </a:bodyPr>
          <a:lstStyle/>
          <a:p>
            <a:r>
              <a:rPr lang="de-DE" sz="1800" b="1" i="0" u="none" strike="noStrike" baseline="0" dirty="0">
                <a:solidFill>
                  <a:srgbClr val="000000"/>
                </a:solidFill>
                <a:latin typeface="NotoSans-Bold"/>
              </a:rPr>
              <a:t>(</a:t>
            </a:r>
            <a:r>
              <a:rPr lang="de-DE" sz="1800" b="1" i="0" u="none" strike="noStrike" baseline="0" dirty="0">
                <a:solidFill>
                  <a:srgbClr val="FF0000"/>
                </a:solidFill>
                <a:latin typeface="NotoSans-Bold"/>
              </a:rPr>
              <a:t>S </a:t>
            </a:r>
            <a:r>
              <a:rPr lang="de-DE" sz="1800" b="1" i="0" u="none" strike="noStrike" baseline="0" dirty="0">
                <a:solidFill>
                  <a:srgbClr val="000000"/>
                </a:solidFill>
                <a:latin typeface="NotoSans-Bold"/>
              </a:rPr>
              <a:t>-gene, </a:t>
            </a:r>
            <a:r>
              <a:rPr lang="de-DE" b="1" dirty="0">
                <a:solidFill>
                  <a:srgbClr val="0070C1"/>
                </a:solidFill>
                <a:latin typeface="NotoSans-Bold"/>
              </a:rPr>
              <a:t>N</a:t>
            </a:r>
            <a:r>
              <a:rPr lang="de-DE" sz="1800" b="1" i="0" u="none" strike="noStrike" baseline="0" dirty="0">
                <a:solidFill>
                  <a:srgbClr val="000000"/>
                </a:solidFill>
                <a:latin typeface="NotoSans-Bold"/>
              </a:rPr>
              <a:t>-gene, MS2, ORF 1ab)</a:t>
            </a:r>
            <a:endParaRPr lang="es-MX" dirty="0"/>
          </a:p>
        </p:txBody>
      </p:sp>
      <p:pic>
        <p:nvPicPr>
          <p:cNvPr id="69" name="Imagen 68">
            <a:extLst>
              <a:ext uri="{FF2B5EF4-FFF2-40B4-BE49-F238E27FC236}">
                <a16:creationId xmlns:a16="http://schemas.microsoft.com/office/drawing/2014/main" id="{25DE81F2-CB15-4FA6-8229-81566B367CD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71233" y="1779284"/>
            <a:ext cx="3384782" cy="2082943"/>
          </a:xfrm>
          <a:prstGeom prst="rect">
            <a:avLst/>
          </a:prstGeom>
        </p:spPr>
      </p:pic>
      <p:pic>
        <p:nvPicPr>
          <p:cNvPr id="71" name="Imagen 70">
            <a:extLst>
              <a:ext uri="{FF2B5EF4-FFF2-40B4-BE49-F238E27FC236}">
                <a16:creationId xmlns:a16="http://schemas.microsoft.com/office/drawing/2014/main" id="{88032671-3518-4C83-B402-BACDF63061A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719973">
            <a:off x="9742424" y="4551825"/>
            <a:ext cx="1034180" cy="1380684"/>
          </a:xfrm>
          <a:prstGeom prst="rect">
            <a:avLst/>
          </a:prstGeom>
        </p:spPr>
      </p:pic>
      <p:sp>
        <p:nvSpPr>
          <p:cNvPr id="72" name="CuadroTexto 71">
            <a:extLst>
              <a:ext uri="{FF2B5EF4-FFF2-40B4-BE49-F238E27FC236}">
                <a16:creationId xmlns:a16="http://schemas.microsoft.com/office/drawing/2014/main" id="{BFB0AD78-6084-4D15-B90E-E1B43D7123B2}"/>
              </a:ext>
            </a:extLst>
          </p:cNvPr>
          <p:cNvSpPr txBox="1"/>
          <p:nvPr/>
        </p:nvSpPr>
        <p:spPr>
          <a:xfrm rot="2864733">
            <a:off x="5879114" y="4346411"/>
            <a:ext cx="1317925" cy="307777"/>
          </a:xfrm>
          <a:prstGeom prst="rect">
            <a:avLst/>
          </a:prstGeom>
          <a:noFill/>
        </p:spPr>
        <p:txBody>
          <a:bodyPr wrap="square" rtlCol="0">
            <a:spAutoFit/>
          </a:bodyPr>
          <a:lstStyle/>
          <a:p>
            <a:pPr algn="ctr"/>
            <a:r>
              <a:rPr lang="es-EC" sz="1400" dirty="0"/>
              <a:t>21 abr 2021</a:t>
            </a:r>
          </a:p>
        </p:txBody>
      </p:sp>
    </p:spTree>
    <p:extLst>
      <p:ext uri="{BB962C8B-B14F-4D97-AF65-F5344CB8AC3E}">
        <p14:creationId xmlns:p14="http://schemas.microsoft.com/office/powerpoint/2010/main" val="40749308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arn(inVertical)">
                                      <p:cBhvr>
                                        <p:cTn id="16" dur="500"/>
                                        <p:tgtEl>
                                          <p:spTgt spid="30"/>
                                        </p:tgtEl>
                                      </p:cBhvr>
                                    </p:animEffect>
                                  </p:childTnLst>
                                </p:cTn>
                              </p:par>
                              <p:par>
                                <p:cTn id="17" presetID="16" presetClass="entr" presetSubtype="21"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arn(inVertical)">
                                      <p:cBhvr>
                                        <p:cTn id="19" dur="500"/>
                                        <p:tgtEl>
                                          <p:spTgt spid="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fade">
                                      <p:cBhvr>
                                        <p:cTn id="40" dur="500"/>
                                        <p:tgtEl>
                                          <p:spTgt spid="6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fade">
                                      <p:cBhvr>
                                        <p:cTn id="4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p:bldP spid="27" grpId="0" animBg="1"/>
      <p:bldP spid="30" grpId="0" animBg="1"/>
      <p:bldP spid="32" grpId="0"/>
      <p:bldP spid="33" grpId="0"/>
      <p:bldP spid="43" grpId="0"/>
      <p:bldP spid="44" grpId="0"/>
      <p:bldP spid="45" grpId="0"/>
      <p:bldP spid="61" grpId="0"/>
      <p:bldP spid="63"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CE9789DF-F63B-419C-B959-A0FED0E38B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5731" y="5949951"/>
            <a:ext cx="29256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ítulo 1">
            <a:extLst>
              <a:ext uri="{FF2B5EF4-FFF2-40B4-BE49-F238E27FC236}">
                <a16:creationId xmlns:a16="http://schemas.microsoft.com/office/drawing/2014/main" id="{073B0E37-7ADA-4658-BC23-C05184444626}"/>
              </a:ext>
            </a:extLst>
          </p:cNvPr>
          <p:cNvSpPr>
            <a:spLocks noGrp="1"/>
          </p:cNvSpPr>
          <p:nvPr>
            <p:ph type="title"/>
          </p:nvPr>
        </p:nvSpPr>
        <p:spPr>
          <a:xfrm>
            <a:off x="74729" y="75408"/>
            <a:ext cx="10329659" cy="1143000"/>
          </a:xfrm>
        </p:spPr>
        <p:txBody>
          <a:bodyPr/>
          <a:lstStyle/>
          <a:p>
            <a:pPr algn="l"/>
            <a:r>
              <a:rPr lang="es-MX" sz="3000" kern="0"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Resultados de </a:t>
            </a:r>
            <a:r>
              <a:rPr lang="es-MX" sz="3000"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SARS-CoV-2 en </a:t>
            </a:r>
            <a:r>
              <a:rPr lang="es-MX" sz="3000" kern="0"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agua residuales</a:t>
            </a:r>
            <a:endParaRPr lang="es-EC" sz="1600" kern="0" dirty="0"/>
          </a:p>
        </p:txBody>
      </p:sp>
      <p:pic>
        <p:nvPicPr>
          <p:cNvPr id="23" name="Imagen 22">
            <a:extLst>
              <a:ext uri="{FF2B5EF4-FFF2-40B4-BE49-F238E27FC236}">
                <a16:creationId xmlns:a16="http://schemas.microsoft.com/office/drawing/2014/main" id="{08C8215F-61D2-499D-AE2D-CD5F72CA9132}"/>
              </a:ext>
            </a:extLst>
          </p:cNvPr>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0793114" y="84002"/>
            <a:ext cx="1086065" cy="1002522"/>
          </a:xfrm>
          <a:prstGeom prst="rect">
            <a:avLst/>
          </a:prstGeom>
        </p:spPr>
      </p:pic>
      <p:graphicFrame>
        <p:nvGraphicFramePr>
          <p:cNvPr id="8" name="Tabla 7">
            <a:extLst>
              <a:ext uri="{FF2B5EF4-FFF2-40B4-BE49-F238E27FC236}">
                <a16:creationId xmlns:a16="http://schemas.microsoft.com/office/drawing/2014/main" id="{A723F028-BAC6-443C-8771-3B2C5455EDFE}"/>
              </a:ext>
            </a:extLst>
          </p:cNvPr>
          <p:cNvGraphicFramePr>
            <a:graphicFrameLocks noGrp="1"/>
          </p:cNvGraphicFramePr>
          <p:nvPr>
            <p:extLst>
              <p:ext uri="{D42A27DB-BD31-4B8C-83A1-F6EECF244321}">
                <p14:modId xmlns:p14="http://schemas.microsoft.com/office/powerpoint/2010/main" val="2076376502"/>
              </p:ext>
            </p:extLst>
          </p:nvPr>
        </p:nvGraphicFramePr>
        <p:xfrm>
          <a:off x="182476" y="733183"/>
          <a:ext cx="8402725" cy="1788627"/>
        </p:xfrm>
        <a:graphic>
          <a:graphicData uri="http://schemas.openxmlformats.org/drawingml/2006/table">
            <a:tbl>
              <a:tblPr firstRow="1" firstCol="1" bandRow="1"/>
              <a:tblGrid>
                <a:gridCol w="893758">
                  <a:extLst>
                    <a:ext uri="{9D8B030D-6E8A-4147-A177-3AD203B41FA5}">
                      <a16:colId xmlns:a16="http://schemas.microsoft.com/office/drawing/2014/main" val="1744845936"/>
                    </a:ext>
                  </a:extLst>
                </a:gridCol>
                <a:gridCol w="1060621">
                  <a:extLst>
                    <a:ext uri="{9D8B030D-6E8A-4147-A177-3AD203B41FA5}">
                      <a16:colId xmlns:a16="http://schemas.microsoft.com/office/drawing/2014/main" val="4012418658"/>
                    </a:ext>
                  </a:extLst>
                </a:gridCol>
                <a:gridCol w="1232581">
                  <a:extLst>
                    <a:ext uri="{9D8B030D-6E8A-4147-A177-3AD203B41FA5}">
                      <a16:colId xmlns:a16="http://schemas.microsoft.com/office/drawing/2014/main" val="1511390367"/>
                    </a:ext>
                  </a:extLst>
                </a:gridCol>
                <a:gridCol w="1323403">
                  <a:extLst>
                    <a:ext uri="{9D8B030D-6E8A-4147-A177-3AD203B41FA5}">
                      <a16:colId xmlns:a16="http://schemas.microsoft.com/office/drawing/2014/main" val="1059572341"/>
                    </a:ext>
                  </a:extLst>
                </a:gridCol>
                <a:gridCol w="1453149">
                  <a:extLst>
                    <a:ext uri="{9D8B030D-6E8A-4147-A177-3AD203B41FA5}">
                      <a16:colId xmlns:a16="http://schemas.microsoft.com/office/drawing/2014/main" val="1573842732"/>
                    </a:ext>
                  </a:extLst>
                </a:gridCol>
                <a:gridCol w="1621818">
                  <a:extLst>
                    <a:ext uri="{9D8B030D-6E8A-4147-A177-3AD203B41FA5}">
                      <a16:colId xmlns:a16="http://schemas.microsoft.com/office/drawing/2014/main" val="675830278"/>
                    </a:ext>
                  </a:extLst>
                </a:gridCol>
                <a:gridCol w="817395">
                  <a:extLst>
                    <a:ext uri="{9D8B030D-6E8A-4147-A177-3AD203B41FA5}">
                      <a16:colId xmlns:a16="http://schemas.microsoft.com/office/drawing/2014/main" val="3419530403"/>
                    </a:ext>
                  </a:extLst>
                </a:gridCol>
              </a:tblGrid>
              <a:tr h="165594">
                <a:tc>
                  <a:txBody>
                    <a:bodyPr/>
                    <a:lstStyle/>
                    <a:p>
                      <a:pPr algn="ctr">
                        <a:lnSpc>
                          <a:spcPct val="107000"/>
                        </a:lnSpc>
                        <a:spcAft>
                          <a:spcPts val="800"/>
                        </a:spcAft>
                      </a:pPr>
                      <a:r>
                        <a:rPr lang="es-MX"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Fecha</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es-MX"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Muestra</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es-MX"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Objetivo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es-MX"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Ct</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es-MX"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Status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es-MX"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Cantidad</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es-E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Consenso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4C6E7"/>
                    </a:solidFill>
                  </a:tcPr>
                </a:tc>
                <a:extLst>
                  <a:ext uri="{0D108BD9-81ED-4DB2-BD59-A6C34878D82A}">
                    <a16:rowId xmlns:a16="http://schemas.microsoft.com/office/drawing/2014/main" val="599355783"/>
                  </a:ext>
                </a:extLst>
              </a:tr>
              <a:tr h="165594">
                <a:tc rowSpan="4">
                  <a:txBody>
                    <a:bodyPr/>
                    <a:lstStyle/>
                    <a:p>
                      <a:pPr algn="ctr">
                        <a:lnSpc>
                          <a:spcPct val="107000"/>
                        </a:lnSpc>
                        <a:spcAft>
                          <a:spcPts val="800"/>
                        </a:spcAft>
                      </a:pPr>
                      <a:r>
                        <a:rPr lang="es-MX"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dic-20</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rowSpan="4">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 control positivo para procesamiento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 gene</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27,59</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Amplificación</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1,77e+1</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rowSpan="4">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Positivo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176820678"/>
                  </a:ext>
                </a:extLst>
              </a:tr>
              <a:tr h="165594">
                <a:tc vMerge="1">
                  <a:txBody>
                    <a:bodyPr/>
                    <a:lstStyle/>
                    <a:p>
                      <a:endParaRPr lang="es-MX"/>
                    </a:p>
                  </a:txBody>
                  <a:tcPr/>
                </a:tc>
                <a:tc vMerge="1">
                  <a:txBody>
                    <a:bodyPr/>
                    <a:lstStyle/>
                    <a:p>
                      <a:endParaRPr lang="es-MX"/>
                    </a:p>
                  </a:txBody>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 gene</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30,20</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Amplificación</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2,56e+0</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val="1637899242"/>
                  </a:ext>
                </a:extLst>
              </a:tr>
              <a:tr h="253309">
                <a:tc vMerge="1">
                  <a:txBody>
                    <a:bodyPr/>
                    <a:lstStyle/>
                    <a:p>
                      <a:endParaRPr lang="es-MX"/>
                    </a:p>
                  </a:txBody>
                  <a:tcPr/>
                </a:tc>
                <a:tc vMerge="1">
                  <a:txBody>
                    <a:bodyPr/>
                    <a:lstStyle/>
                    <a:p>
                      <a:endParaRPr lang="es-MX"/>
                    </a:p>
                  </a:txBody>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MS2</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27,33</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Amplificación</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cuantificado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val="1627500028"/>
                  </a:ext>
                </a:extLst>
              </a:tr>
              <a:tr h="165594">
                <a:tc vMerge="1">
                  <a:txBody>
                    <a:bodyPr/>
                    <a:lstStyle/>
                    <a:p>
                      <a:endParaRPr lang="es-MX"/>
                    </a:p>
                  </a:txBody>
                  <a:tcPr/>
                </a:tc>
                <a:tc vMerge="1">
                  <a:txBody>
                    <a:bodyPr/>
                    <a:lstStyle/>
                    <a:p>
                      <a:endParaRPr lang="es-MX"/>
                    </a:p>
                  </a:txBody>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ORF1ab</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27,26</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Amplificación</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1,61e+1</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val="979812504"/>
                  </a:ext>
                </a:extLst>
              </a:tr>
              <a:tr h="165594">
                <a:tc rowSpan="4">
                  <a:txBody>
                    <a:bodyPr/>
                    <a:lstStyle/>
                    <a:p>
                      <a:pPr algn="ctr">
                        <a:lnSpc>
                          <a:spcPct val="107000"/>
                        </a:lnSpc>
                        <a:spcAft>
                          <a:spcPts val="800"/>
                        </a:spcAft>
                      </a:pPr>
                      <a:r>
                        <a:rPr lang="es-MX"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dic-20</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rowSpan="4">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 muestra agua residual</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 gene</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25,96</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Amplificación</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5,74e+1</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rowSpan="4">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Positivo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693831804"/>
                  </a:ext>
                </a:extLst>
              </a:tr>
              <a:tr h="253309">
                <a:tc vMerge="1">
                  <a:txBody>
                    <a:bodyPr/>
                    <a:lstStyle/>
                    <a:p>
                      <a:endParaRPr lang="es-MX"/>
                    </a:p>
                  </a:txBody>
                  <a:tcPr/>
                </a:tc>
                <a:tc vMerge="1">
                  <a:txBody>
                    <a:bodyPr/>
                    <a:lstStyle/>
                    <a:p>
                      <a:endParaRPr lang="es-MX"/>
                    </a:p>
                  </a:txBody>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 gene</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37,44</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Poco concluyente</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1,25e-2</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val="1700555746"/>
                  </a:ext>
                </a:extLst>
              </a:tr>
              <a:tr h="253309">
                <a:tc vMerge="1">
                  <a:txBody>
                    <a:bodyPr/>
                    <a:lstStyle/>
                    <a:p>
                      <a:endParaRPr lang="es-MX"/>
                    </a:p>
                  </a:txBody>
                  <a:tcPr/>
                </a:tc>
                <a:tc vMerge="1">
                  <a:txBody>
                    <a:bodyPr/>
                    <a:lstStyle/>
                    <a:p>
                      <a:endParaRPr lang="es-MX"/>
                    </a:p>
                  </a:txBody>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MS2</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31,36</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Amplificación</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cuantificado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val="2128779241"/>
                  </a:ext>
                </a:extLst>
              </a:tr>
              <a:tr h="165594">
                <a:tc vMerge="1">
                  <a:txBody>
                    <a:bodyPr/>
                    <a:lstStyle/>
                    <a:p>
                      <a:endParaRPr lang="es-MX"/>
                    </a:p>
                  </a:txBody>
                  <a:tcPr/>
                </a:tc>
                <a:tc vMerge="1">
                  <a:txBody>
                    <a:bodyPr/>
                    <a:lstStyle/>
                    <a:p>
                      <a:endParaRPr lang="es-MX"/>
                    </a:p>
                  </a:txBody>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ORF1ab</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28,76</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Amplificación</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5,4e+0</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val="865674191"/>
                  </a:ext>
                </a:extLst>
              </a:tr>
            </a:tbl>
          </a:graphicData>
        </a:graphic>
      </p:graphicFrame>
      <p:graphicFrame>
        <p:nvGraphicFramePr>
          <p:cNvPr id="9" name="Tabla 8">
            <a:extLst>
              <a:ext uri="{FF2B5EF4-FFF2-40B4-BE49-F238E27FC236}">
                <a16:creationId xmlns:a16="http://schemas.microsoft.com/office/drawing/2014/main" id="{FEDD198D-8E1B-46F0-9B6A-F90CB9325301}"/>
              </a:ext>
            </a:extLst>
          </p:cNvPr>
          <p:cNvGraphicFramePr>
            <a:graphicFrameLocks noGrp="1"/>
          </p:cNvGraphicFramePr>
          <p:nvPr>
            <p:extLst>
              <p:ext uri="{D42A27DB-BD31-4B8C-83A1-F6EECF244321}">
                <p14:modId xmlns:p14="http://schemas.microsoft.com/office/powerpoint/2010/main" val="3818906811"/>
              </p:ext>
            </p:extLst>
          </p:nvPr>
        </p:nvGraphicFramePr>
        <p:xfrm>
          <a:off x="3476457" y="2769996"/>
          <a:ext cx="8402722" cy="1617786"/>
        </p:xfrm>
        <a:graphic>
          <a:graphicData uri="http://schemas.openxmlformats.org/drawingml/2006/table">
            <a:tbl>
              <a:tblPr firstRow="1" firstCol="1" bandRow="1"/>
              <a:tblGrid>
                <a:gridCol w="899124">
                  <a:extLst>
                    <a:ext uri="{9D8B030D-6E8A-4147-A177-3AD203B41FA5}">
                      <a16:colId xmlns:a16="http://schemas.microsoft.com/office/drawing/2014/main" val="1793726999"/>
                    </a:ext>
                  </a:extLst>
                </a:gridCol>
                <a:gridCol w="1275120">
                  <a:extLst>
                    <a:ext uri="{9D8B030D-6E8A-4147-A177-3AD203B41FA5}">
                      <a16:colId xmlns:a16="http://schemas.microsoft.com/office/drawing/2014/main" val="208394582"/>
                    </a:ext>
                  </a:extLst>
                </a:gridCol>
                <a:gridCol w="1275120">
                  <a:extLst>
                    <a:ext uri="{9D8B030D-6E8A-4147-A177-3AD203B41FA5}">
                      <a16:colId xmlns:a16="http://schemas.microsoft.com/office/drawing/2014/main" val="2497178230"/>
                    </a:ext>
                  </a:extLst>
                </a:gridCol>
                <a:gridCol w="1086947">
                  <a:extLst>
                    <a:ext uri="{9D8B030D-6E8A-4147-A177-3AD203B41FA5}">
                      <a16:colId xmlns:a16="http://schemas.microsoft.com/office/drawing/2014/main" val="262293606"/>
                    </a:ext>
                  </a:extLst>
                </a:gridCol>
                <a:gridCol w="1757555">
                  <a:extLst>
                    <a:ext uri="{9D8B030D-6E8A-4147-A177-3AD203B41FA5}">
                      <a16:colId xmlns:a16="http://schemas.microsoft.com/office/drawing/2014/main" val="23267132"/>
                    </a:ext>
                  </a:extLst>
                </a:gridCol>
                <a:gridCol w="1209732">
                  <a:extLst>
                    <a:ext uri="{9D8B030D-6E8A-4147-A177-3AD203B41FA5}">
                      <a16:colId xmlns:a16="http://schemas.microsoft.com/office/drawing/2014/main" val="1615158586"/>
                    </a:ext>
                  </a:extLst>
                </a:gridCol>
                <a:gridCol w="899124">
                  <a:extLst>
                    <a:ext uri="{9D8B030D-6E8A-4147-A177-3AD203B41FA5}">
                      <a16:colId xmlns:a16="http://schemas.microsoft.com/office/drawing/2014/main" val="3679318063"/>
                    </a:ext>
                  </a:extLst>
                </a:gridCol>
              </a:tblGrid>
              <a:tr h="179754">
                <a:tc>
                  <a:txBody>
                    <a:bodyPr/>
                    <a:lstStyle/>
                    <a:p>
                      <a:pPr algn="ctr">
                        <a:lnSpc>
                          <a:spcPct val="107000"/>
                        </a:lnSpc>
                        <a:spcAft>
                          <a:spcPts val="800"/>
                        </a:spcAft>
                      </a:pPr>
                      <a:r>
                        <a:rPr lang="es-MX"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Fecha</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es-MX"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Muestra</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es-MX"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Objetivo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es-MX"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Ct</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es-MX"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Status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es-MX"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Cantidad</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es-E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Consenso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4C6E7"/>
                    </a:solidFill>
                  </a:tcPr>
                </a:tc>
                <a:extLst>
                  <a:ext uri="{0D108BD9-81ED-4DB2-BD59-A6C34878D82A}">
                    <a16:rowId xmlns:a16="http://schemas.microsoft.com/office/drawing/2014/main" val="2434920738"/>
                  </a:ext>
                </a:extLst>
              </a:tr>
              <a:tr h="179754">
                <a:tc rowSpan="4">
                  <a:txBody>
                    <a:bodyPr/>
                    <a:lstStyle/>
                    <a:p>
                      <a:pPr algn="ctr">
                        <a:lnSpc>
                          <a:spcPct val="107000"/>
                        </a:lnSpc>
                        <a:spcAft>
                          <a:spcPts val="800"/>
                        </a:spcAft>
                      </a:pPr>
                      <a:r>
                        <a:rPr lang="es-MX"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ene-21</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rowSpan="4">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3 - muestra agua residual</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 gene</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Indeterminado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Sin amplificación</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rowSpan="4">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Negativo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729574274"/>
                  </a:ext>
                </a:extLst>
              </a:tr>
              <a:tr h="179754">
                <a:tc vMerge="1">
                  <a:txBody>
                    <a:bodyPr/>
                    <a:lstStyle/>
                    <a:p>
                      <a:endParaRPr lang="es-MX"/>
                    </a:p>
                  </a:txBody>
                  <a:tcPr/>
                </a:tc>
                <a:tc vMerge="1">
                  <a:txBody>
                    <a:bodyPr/>
                    <a:lstStyle/>
                    <a:p>
                      <a:endParaRPr lang="es-MX"/>
                    </a:p>
                  </a:txBody>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 gene</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Indeterminado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Sin amplificación</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val="1298156841"/>
                  </a:ext>
                </a:extLst>
              </a:tr>
              <a:tr h="179754">
                <a:tc vMerge="1">
                  <a:txBody>
                    <a:bodyPr/>
                    <a:lstStyle/>
                    <a:p>
                      <a:endParaRPr lang="es-MX"/>
                    </a:p>
                  </a:txBody>
                  <a:tcPr/>
                </a:tc>
                <a:tc vMerge="1">
                  <a:txBody>
                    <a:bodyPr/>
                    <a:lstStyle/>
                    <a:p>
                      <a:endParaRPr lang="es-MX"/>
                    </a:p>
                  </a:txBody>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MS2</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24,07</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Amplificación</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cuantificado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val="1468265732"/>
                  </a:ext>
                </a:extLst>
              </a:tr>
              <a:tr h="179754">
                <a:tc vMerge="1">
                  <a:txBody>
                    <a:bodyPr/>
                    <a:lstStyle/>
                    <a:p>
                      <a:endParaRPr lang="es-MX"/>
                    </a:p>
                  </a:txBody>
                  <a:tcPr/>
                </a:tc>
                <a:tc vMerge="1">
                  <a:txBody>
                    <a:bodyPr/>
                    <a:lstStyle/>
                    <a:p>
                      <a:endParaRPr lang="es-MX"/>
                    </a:p>
                  </a:txBody>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ORF1ab</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Indeterminado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Sin amplificación</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val="284468735"/>
                  </a:ext>
                </a:extLst>
              </a:tr>
              <a:tr h="179754">
                <a:tc rowSpan="4">
                  <a:txBody>
                    <a:bodyPr/>
                    <a:lstStyle/>
                    <a:p>
                      <a:pPr algn="ctr">
                        <a:lnSpc>
                          <a:spcPct val="107000"/>
                        </a:lnSpc>
                        <a:spcAft>
                          <a:spcPts val="800"/>
                        </a:spcAft>
                      </a:pPr>
                      <a:r>
                        <a:rPr lang="es-MX"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ene-21</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rowSpan="4">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4 - muestra agua residual</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 gene</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Indeterminado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Sin amplificación</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rowSpan="4">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Negativo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667329668"/>
                  </a:ext>
                </a:extLst>
              </a:tr>
              <a:tr h="179754">
                <a:tc vMerge="1">
                  <a:txBody>
                    <a:bodyPr/>
                    <a:lstStyle/>
                    <a:p>
                      <a:endParaRPr lang="es-MX"/>
                    </a:p>
                  </a:txBody>
                  <a:tcPr/>
                </a:tc>
                <a:tc vMerge="1">
                  <a:txBody>
                    <a:bodyPr/>
                    <a:lstStyle/>
                    <a:p>
                      <a:endParaRPr lang="es-MX"/>
                    </a:p>
                  </a:txBody>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 gene</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Indeterminado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Sin amplificación</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val="2954278500"/>
                  </a:ext>
                </a:extLst>
              </a:tr>
              <a:tr h="179754">
                <a:tc vMerge="1">
                  <a:txBody>
                    <a:bodyPr/>
                    <a:lstStyle/>
                    <a:p>
                      <a:endParaRPr lang="es-MX"/>
                    </a:p>
                  </a:txBody>
                  <a:tcPr/>
                </a:tc>
                <a:tc vMerge="1">
                  <a:txBody>
                    <a:bodyPr/>
                    <a:lstStyle/>
                    <a:p>
                      <a:endParaRPr lang="es-MX"/>
                    </a:p>
                  </a:txBody>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MS2</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25,64</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Amplificación</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cuantificado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val="1603178955"/>
                  </a:ext>
                </a:extLst>
              </a:tr>
              <a:tr h="179754">
                <a:tc vMerge="1">
                  <a:txBody>
                    <a:bodyPr/>
                    <a:lstStyle/>
                    <a:p>
                      <a:endParaRPr lang="es-MX"/>
                    </a:p>
                  </a:txBody>
                  <a:tcPr/>
                </a:tc>
                <a:tc vMerge="1">
                  <a:txBody>
                    <a:bodyPr/>
                    <a:lstStyle/>
                    <a:p>
                      <a:endParaRPr lang="es-MX"/>
                    </a:p>
                  </a:txBody>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ORF1ab</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36,38</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Poco concluyente</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val="3502216751"/>
                  </a:ext>
                </a:extLst>
              </a:tr>
            </a:tbl>
          </a:graphicData>
        </a:graphic>
      </p:graphicFrame>
      <p:graphicFrame>
        <p:nvGraphicFramePr>
          <p:cNvPr id="10" name="Tabla 9">
            <a:extLst>
              <a:ext uri="{FF2B5EF4-FFF2-40B4-BE49-F238E27FC236}">
                <a16:creationId xmlns:a16="http://schemas.microsoft.com/office/drawing/2014/main" id="{01886E5D-E386-4097-B34C-3E40AEB49A34}"/>
              </a:ext>
            </a:extLst>
          </p:cNvPr>
          <p:cNvGraphicFramePr>
            <a:graphicFrameLocks noGrp="1"/>
          </p:cNvGraphicFramePr>
          <p:nvPr>
            <p:extLst>
              <p:ext uri="{D42A27DB-BD31-4B8C-83A1-F6EECF244321}">
                <p14:modId xmlns:p14="http://schemas.microsoft.com/office/powerpoint/2010/main" val="4257337117"/>
              </p:ext>
            </p:extLst>
          </p:nvPr>
        </p:nvGraphicFramePr>
        <p:xfrm>
          <a:off x="240632" y="4581767"/>
          <a:ext cx="8402723" cy="1543050"/>
        </p:xfrm>
        <a:graphic>
          <a:graphicData uri="http://schemas.openxmlformats.org/drawingml/2006/table">
            <a:tbl>
              <a:tblPr firstRow="1" firstCol="1" bandRow="1"/>
              <a:tblGrid>
                <a:gridCol w="899123">
                  <a:extLst>
                    <a:ext uri="{9D8B030D-6E8A-4147-A177-3AD203B41FA5}">
                      <a16:colId xmlns:a16="http://schemas.microsoft.com/office/drawing/2014/main" val="347977290"/>
                    </a:ext>
                  </a:extLst>
                </a:gridCol>
                <a:gridCol w="1275122">
                  <a:extLst>
                    <a:ext uri="{9D8B030D-6E8A-4147-A177-3AD203B41FA5}">
                      <a16:colId xmlns:a16="http://schemas.microsoft.com/office/drawing/2014/main" val="2877692992"/>
                    </a:ext>
                  </a:extLst>
                </a:gridCol>
                <a:gridCol w="1275122">
                  <a:extLst>
                    <a:ext uri="{9D8B030D-6E8A-4147-A177-3AD203B41FA5}">
                      <a16:colId xmlns:a16="http://schemas.microsoft.com/office/drawing/2014/main" val="3912125043"/>
                    </a:ext>
                  </a:extLst>
                </a:gridCol>
                <a:gridCol w="1422251">
                  <a:extLst>
                    <a:ext uri="{9D8B030D-6E8A-4147-A177-3AD203B41FA5}">
                      <a16:colId xmlns:a16="http://schemas.microsoft.com/office/drawing/2014/main" val="3003545472"/>
                    </a:ext>
                  </a:extLst>
                </a:gridCol>
                <a:gridCol w="1422251">
                  <a:extLst>
                    <a:ext uri="{9D8B030D-6E8A-4147-A177-3AD203B41FA5}">
                      <a16:colId xmlns:a16="http://schemas.microsoft.com/office/drawing/2014/main" val="2942875900"/>
                    </a:ext>
                  </a:extLst>
                </a:gridCol>
                <a:gridCol w="1209731">
                  <a:extLst>
                    <a:ext uri="{9D8B030D-6E8A-4147-A177-3AD203B41FA5}">
                      <a16:colId xmlns:a16="http://schemas.microsoft.com/office/drawing/2014/main" val="950185228"/>
                    </a:ext>
                  </a:extLst>
                </a:gridCol>
                <a:gridCol w="899123">
                  <a:extLst>
                    <a:ext uri="{9D8B030D-6E8A-4147-A177-3AD203B41FA5}">
                      <a16:colId xmlns:a16="http://schemas.microsoft.com/office/drawing/2014/main" val="4096436508"/>
                    </a:ext>
                  </a:extLst>
                </a:gridCol>
              </a:tblGrid>
              <a:tr h="171108">
                <a:tc>
                  <a:txBody>
                    <a:bodyPr/>
                    <a:lstStyle/>
                    <a:p>
                      <a:pPr algn="ctr">
                        <a:lnSpc>
                          <a:spcPct val="107000"/>
                        </a:lnSpc>
                        <a:spcAft>
                          <a:spcPts val="800"/>
                        </a:spcAft>
                      </a:pPr>
                      <a:r>
                        <a:rPr lang="es-MX"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Fecha</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es-MX"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Muestra</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es-MX"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Objetivo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es-MX"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Ct</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es-MX"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Status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es-MX"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Cantidad</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es-E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Consenso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4C6E7"/>
                    </a:solidFill>
                  </a:tcPr>
                </a:tc>
                <a:extLst>
                  <a:ext uri="{0D108BD9-81ED-4DB2-BD59-A6C34878D82A}">
                    <a16:rowId xmlns:a16="http://schemas.microsoft.com/office/drawing/2014/main" val="2425765573"/>
                  </a:ext>
                </a:extLst>
              </a:tr>
              <a:tr h="171108">
                <a:tc rowSpan="4">
                  <a:txBody>
                    <a:bodyPr/>
                    <a:lstStyle/>
                    <a:p>
                      <a:pPr algn="ctr">
                        <a:lnSpc>
                          <a:spcPct val="107000"/>
                        </a:lnSpc>
                        <a:spcAft>
                          <a:spcPts val="800"/>
                        </a:spcAft>
                      </a:pPr>
                      <a:r>
                        <a:rPr lang="es-MX"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abr-21</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rowSpan="4">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5 - muestra agua residual</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 gene</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25,96</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Poco concluyente</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4,06E-2</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rowSpan="4">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Positivo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480908564"/>
                  </a:ext>
                </a:extLst>
              </a:tr>
              <a:tr h="171108">
                <a:tc vMerge="1">
                  <a:txBody>
                    <a:bodyPr/>
                    <a:lstStyle/>
                    <a:p>
                      <a:endParaRPr lang="es-MX"/>
                    </a:p>
                  </a:txBody>
                  <a:tcPr/>
                </a:tc>
                <a:tc vMerge="1">
                  <a:txBody>
                    <a:bodyPr/>
                    <a:lstStyle/>
                    <a:p>
                      <a:endParaRPr lang="es-MX"/>
                    </a:p>
                  </a:txBody>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 gene</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32,94</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Amplificación</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cuantificado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val="1516179569"/>
                  </a:ext>
                </a:extLst>
              </a:tr>
              <a:tr h="171108">
                <a:tc vMerge="1">
                  <a:txBody>
                    <a:bodyPr/>
                    <a:lstStyle/>
                    <a:p>
                      <a:endParaRPr lang="es-MX"/>
                    </a:p>
                  </a:txBody>
                  <a:tcPr/>
                </a:tc>
                <a:tc vMerge="1">
                  <a:txBody>
                    <a:bodyPr/>
                    <a:lstStyle/>
                    <a:p>
                      <a:endParaRPr lang="es-MX"/>
                    </a:p>
                  </a:txBody>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MS2</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27,26</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Amplificación</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cuantificado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val="421705640"/>
                  </a:ext>
                </a:extLst>
              </a:tr>
              <a:tr h="171108">
                <a:tc vMerge="1">
                  <a:txBody>
                    <a:bodyPr/>
                    <a:lstStyle/>
                    <a:p>
                      <a:endParaRPr lang="es-MX"/>
                    </a:p>
                  </a:txBody>
                  <a:tcPr/>
                </a:tc>
                <a:tc vMerge="1">
                  <a:txBody>
                    <a:bodyPr/>
                    <a:lstStyle/>
                    <a:p>
                      <a:endParaRPr lang="es-MX"/>
                    </a:p>
                  </a:txBody>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ORF1ab</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32,43</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Amplificación</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cuantificado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val="3885790192"/>
                  </a:ext>
                </a:extLst>
              </a:tr>
              <a:tr h="171108">
                <a:tc rowSpan="4">
                  <a:txBody>
                    <a:bodyPr/>
                    <a:lstStyle/>
                    <a:p>
                      <a:pPr algn="ctr">
                        <a:lnSpc>
                          <a:spcPct val="107000"/>
                        </a:lnSpc>
                        <a:spcAft>
                          <a:spcPts val="800"/>
                        </a:spcAft>
                      </a:pPr>
                      <a:r>
                        <a:rPr lang="es-MX"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abr-21</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rowSpan="4">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6 - muestra agua residual</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 gene</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Indeterminado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Sin amplificación</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rowSpan="4">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Negativo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734145266"/>
                  </a:ext>
                </a:extLst>
              </a:tr>
              <a:tr h="171108">
                <a:tc vMerge="1">
                  <a:txBody>
                    <a:bodyPr/>
                    <a:lstStyle/>
                    <a:p>
                      <a:endParaRPr lang="es-MX"/>
                    </a:p>
                  </a:txBody>
                  <a:tcPr/>
                </a:tc>
                <a:tc vMerge="1">
                  <a:txBody>
                    <a:bodyPr/>
                    <a:lstStyle/>
                    <a:p>
                      <a:endParaRPr lang="es-MX"/>
                    </a:p>
                  </a:txBody>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 gene</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Indeterminado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Sin amplificación</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val="2914219242"/>
                  </a:ext>
                </a:extLst>
              </a:tr>
              <a:tr h="171108">
                <a:tc vMerge="1">
                  <a:txBody>
                    <a:bodyPr/>
                    <a:lstStyle/>
                    <a:p>
                      <a:endParaRPr lang="es-MX"/>
                    </a:p>
                  </a:txBody>
                  <a:tcPr/>
                </a:tc>
                <a:tc vMerge="1">
                  <a:txBody>
                    <a:bodyPr/>
                    <a:lstStyle/>
                    <a:p>
                      <a:endParaRPr lang="es-MX"/>
                    </a:p>
                  </a:txBody>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MS2</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26,03</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Amplificación</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cuantificado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val="1104685394"/>
                  </a:ext>
                </a:extLst>
              </a:tr>
              <a:tr h="171108">
                <a:tc vMerge="1">
                  <a:txBody>
                    <a:bodyPr/>
                    <a:lstStyle/>
                    <a:p>
                      <a:endParaRPr lang="es-MX"/>
                    </a:p>
                  </a:txBody>
                  <a:tcPr/>
                </a:tc>
                <a:tc vMerge="1">
                  <a:txBody>
                    <a:bodyPr/>
                    <a:lstStyle/>
                    <a:p>
                      <a:endParaRPr lang="es-MX"/>
                    </a:p>
                  </a:txBody>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ORF1ab</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Indeterminado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Sin amplificación</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s-MX"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val="3306900658"/>
                  </a:ext>
                </a:extLst>
              </a:tr>
            </a:tbl>
          </a:graphicData>
        </a:graphic>
      </p:graphicFrame>
      <p:sp>
        <p:nvSpPr>
          <p:cNvPr id="11" name="Rectangle 1">
            <a:extLst>
              <a:ext uri="{FF2B5EF4-FFF2-40B4-BE49-F238E27FC236}">
                <a16:creationId xmlns:a16="http://schemas.microsoft.com/office/drawing/2014/main" id="{9E04EA2E-3125-4CAE-AAA9-6526FE435654}"/>
              </a:ext>
            </a:extLst>
          </p:cNvPr>
          <p:cNvSpPr>
            <a:spLocks noChangeArrowheads="1"/>
          </p:cNvSpPr>
          <p:nvPr/>
        </p:nvSpPr>
        <p:spPr bwMode="auto">
          <a:xfrm>
            <a:off x="3130550" y="234461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dirty="0"/>
          </a:p>
        </p:txBody>
      </p:sp>
      <p:sp>
        <p:nvSpPr>
          <p:cNvPr id="16" name="Rectángulo: esquinas redondeadas 15">
            <a:extLst>
              <a:ext uri="{FF2B5EF4-FFF2-40B4-BE49-F238E27FC236}">
                <a16:creationId xmlns:a16="http://schemas.microsoft.com/office/drawing/2014/main" id="{C9585696-F502-406C-A309-44C113256CDE}"/>
              </a:ext>
            </a:extLst>
          </p:cNvPr>
          <p:cNvSpPr/>
          <p:nvPr/>
        </p:nvSpPr>
        <p:spPr>
          <a:xfrm>
            <a:off x="7772398" y="1029789"/>
            <a:ext cx="812800" cy="1435784"/>
          </a:xfrm>
          <a:prstGeom prst="roundRect">
            <a:avLst/>
          </a:prstGeom>
          <a:noFill/>
          <a:ln>
            <a:solidFill>
              <a:srgbClr val="A9F9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4" name="Rectángulo: esquinas redondeadas 23">
            <a:extLst>
              <a:ext uri="{FF2B5EF4-FFF2-40B4-BE49-F238E27FC236}">
                <a16:creationId xmlns:a16="http://schemas.microsoft.com/office/drawing/2014/main" id="{0F31F311-08E5-4565-A0BF-20ACE79AE2C5}"/>
              </a:ext>
            </a:extLst>
          </p:cNvPr>
          <p:cNvSpPr/>
          <p:nvPr/>
        </p:nvSpPr>
        <p:spPr>
          <a:xfrm>
            <a:off x="11066379" y="3001664"/>
            <a:ext cx="812800" cy="1435784"/>
          </a:xfrm>
          <a:prstGeom prst="roundRect">
            <a:avLst/>
          </a:prstGeom>
          <a:noFill/>
          <a:ln>
            <a:solidFill>
              <a:srgbClr val="A9F9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Rectángulo: esquinas redondeadas 24">
            <a:extLst>
              <a:ext uri="{FF2B5EF4-FFF2-40B4-BE49-F238E27FC236}">
                <a16:creationId xmlns:a16="http://schemas.microsoft.com/office/drawing/2014/main" id="{3EF5FEE9-8A14-42C7-A10D-9AF1D3E8C9ED}"/>
              </a:ext>
            </a:extLst>
          </p:cNvPr>
          <p:cNvSpPr/>
          <p:nvPr/>
        </p:nvSpPr>
        <p:spPr>
          <a:xfrm>
            <a:off x="7830555" y="4825112"/>
            <a:ext cx="812800" cy="1342481"/>
          </a:xfrm>
          <a:prstGeom prst="roundRect">
            <a:avLst/>
          </a:prstGeom>
          <a:noFill/>
          <a:ln>
            <a:solidFill>
              <a:srgbClr val="A9F9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5889101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80">
                                          <p:stCondLst>
                                            <p:cond delay="0"/>
                                          </p:stCondLst>
                                        </p:cTn>
                                        <p:tgtEl>
                                          <p:spTgt spid="24"/>
                                        </p:tgtEl>
                                      </p:cBhvr>
                                    </p:animEffect>
                                    <p:anim calcmode="lin" valueType="num">
                                      <p:cBhvr>
                                        <p:cTn id="1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1" dur="26">
                                          <p:stCondLst>
                                            <p:cond delay="650"/>
                                          </p:stCondLst>
                                        </p:cTn>
                                        <p:tgtEl>
                                          <p:spTgt spid="24"/>
                                        </p:tgtEl>
                                      </p:cBhvr>
                                      <p:to x="100000" y="60000"/>
                                    </p:animScale>
                                    <p:animScale>
                                      <p:cBhvr>
                                        <p:cTn id="22" dur="166" decel="50000">
                                          <p:stCondLst>
                                            <p:cond delay="676"/>
                                          </p:stCondLst>
                                        </p:cTn>
                                        <p:tgtEl>
                                          <p:spTgt spid="24"/>
                                        </p:tgtEl>
                                      </p:cBhvr>
                                      <p:to x="100000" y="100000"/>
                                    </p:animScale>
                                    <p:animScale>
                                      <p:cBhvr>
                                        <p:cTn id="23" dur="26">
                                          <p:stCondLst>
                                            <p:cond delay="1312"/>
                                          </p:stCondLst>
                                        </p:cTn>
                                        <p:tgtEl>
                                          <p:spTgt spid="24"/>
                                        </p:tgtEl>
                                      </p:cBhvr>
                                      <p:to x="100000" y="80000"/>
                                    </p:animScale>
                                    <p:animScale>
                                      <p:cBhvr>
                                        <p:cTn id="24" dur="166" decel="50000">
                                          <p:stCondLst>
                                            <p:cond delay="1338"/>
                                          </p:stCondLst>
                                        </p:cTn>
                                        <p:tgtEl>
                                          <p:spTgt spid="24"/>
                                        </p:tgtEl>
                                      </p:cBhvr>
                                      <p:to x="100000" y="100000"/>
                                    </p:animScale>
                                    <p:animScale>
                                      <p:cBhvr>
                                        <p:cTn id="25" dur="26">
                                          <p:stCondLst>
                                            <p:cond delay="1642"/>
                                          </p:stCondLst>
                                        </p:cTn>
                                        <p:tgtEl>
                                          <p:spTgt spid="24"/>
                                        </p:tgtEl>
                                      </p:cBhvr>
                                      <p:to x="100000" y="90000"/>
                                    </p:animScale>
                                    <p:animScale>
                                      <p:cBhvr>
                                        <p:cTn id="26" dur="166" decel="50000">
                                          <p:stCondLst>
                                            <p:cond delay="1668"/>
                                          </p:stCondLst>
                                        </p:cTn>
                                        <p:tgtEl>
                                          <p:spTgt spid="24"/>
                                        </p:tgtEl>
                                      </p:cBhvr>
                                      <p:to x="100000" y="100000"/>
                                    </p:animScale>
                                    <p:animScale>
                                      <p:cBhvr>
                                        <p:cTn id="27" dur="26">
                                          <p:stCondLst>
                                            <p:cond delay="1808"/>
                                          </p:stCondLst>
                                        </p:cTn>
                                        <p:tgtEl>
                                          <p:spTgt spid="24"/>
                                        </p:tgtEl>
                                      </p:cBhvr>
                                      <p:to x="100000" y="95000"/>
                                    </p:animScale>
                                    <p:animScale>
                                      <p:cBhvr>
                                        <p:cTn id="28" dur="166" decel="50000">
                                          <p:stCondLst>
                                            <p:cond delay="1834"/>
                                          </p:stCondLst>
                                        </p:cTn>
                                        <p:tgtEl>
                                          <p:spTgt spid="24"/>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randombar(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80">
                                          <p:stCondLst>
                                            <p:cond delay="0"/>
                                          </p:stCondLst>
                                        </p:cTn>
                                        <p:tgtEl>
                                          <p:spTgt spid="25"/>
                                        </p:tgtEl>
                                      </p:cBhvr>
                                    </p:animEffect>
                                    <p:anim calcmode="lin" valueType="num">
                                      <p:cBhvr>
                                        <p:cTn id="39"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44" dur="26">
                                          <p:stCondLst>
                                            <p:cond delay="650"/>
                                          </p:stCondLst>
                                        </p:cTn>
                                        <p:tgtEl>
                                          <p:spTgt spid="25"/>
                                        </p:tgtEl>
                                      </p:cBhvr>
                                      <p:to x="100000" y="60000"/>
                                    </p:animScale>
                                    <p:animScale>
                                      <p:cBhvr>
                                        <p:cTn id="45" dur="166" decel="50000">
                                          <p:stCondLst>
                                            <p:cond delay="676"/>
                                          </p:stCondLst>
                                        </p:cTn>
                                        <p:tgtEl>
                                          <p:spTgt spid="25"/>
                                        </p:tgtEl>
                                      </p:cBhvr>
                                      <p:to x="100000" y="100000"/>
                                    </p:animScale>
                                    <p:animScale>
                                      <p:cBhvr>
                                        <p:cTn id="46" dur="26">
                                          <p:stCondLst>
                                            <p:cond delay="1312"/>
                                          </p:stCondLst>
                                        </p:cTn>
                                        <p:tgtEl>
                                          <p:spTgt spid="25"/>
                                        </p:tgtEl>
                                      </p:cBhvr>
                                      <p:to x="100000" y="80000"/>
                                    </p:animScale>
                                    <p:animScale>
                                      <p:cBhvr>
                                        <p:cTn id="47" dur="166" decel="50000">
                                          <p:stCondLst>
                                            <p:cond delay="1338"/>
                                          </p:stCondLst>
                                        </p:cTn>
                                        <p:tgtEl>
                                          <p:spTgt spid="25"/>
                                        </p:tgtEl>
                                      </p:cBhvr>
                                      <p:to x="100000" y="100000"/>
                                    </p:animScale>
                                    <p:animScale>
                                      <p:cBhvr>
                                        <p:cTn id="48" dur="26">
                                          <p:stCondLst>
                                            <p:cond delay="1642"/>
                                          </p:stCondLst>
                                        </p:cTn>
                                        <p:tgtEl>
                                          <p:spTgt spid="25"/>
                                        </p:tgtEl>
                                      </p:cBhvr>
                                      <p:to x="100000" y="90000"/>
                                    </p:animScale>
                                    <p:animScale>
                                      <p:cBhvr>
                                        <p:cTn id="49" dur="166" decel="50000">
                                          <p:stCondLst>
                                            <p:cond delay="1668"/>
                                          </p:stCondLst>
                                        </p:cTn>
                                        <p:tgtEl>
                                          <p:spTgt spid="25"/>
                                        </p:tgtEl>
                                      </p:cBhvr>
                                      <p:to x="100000" y="100000"/>
                                    </p:animScale>
                                    <p:animScale>
                                      <p:cBhvr>
                                        <p:cTn id="50" dur="26">
                                          <p:stCondLst>
                                            <p:cond delay="1808"/>
                                          </p:stCondLst>
                                        </p:cTn>
                                        <p:tgtEl>
                                          <p:spTgt spid="25"/>
                                        </p:tgtEl>
                                      </p:cBhvr>
                                      <p:to x="100000" y="95000"/>
                                    </p:animScale>
                                    <p:animScale>
                                      <p:cBhvr>
                                        <p:cTn id="51"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animBg="1"/>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588436A1-CD72-46B2-9FC5-BF3B3E9A664A}"/>
              </a:ext>
            </a:extLst>
          </p:cNvPr>
          <p:cNvPicPr>
            <a:picLocks noChangeAspect="1"/>
          </p:cNvPicPr>
          <p:nvPr/>
        </p:nvPicPr>
        <p:blipFill>
          <a:blip r:embed="rId2"/>
          <a:stretch>
            <a:fillRect/>
          </a:stretch>
        </p:blipFill>
        <p:spPr>
          <a:xfrm>
            <a:off x="0" y="617838"/>
            <a:ext cx="6119974" cy="6240162"/>
          </a:xfrm>
          <a:prstGeom prst="rect">
            <a:avLst/>
          </a:prstGeom>
        </p:spPr>
      </p:pic>
      <p:pic>
        <p:nvPicPr>
          <p:cNvPr id="7" name="Imagen 6">
            <a:extLst>
              <a:ext uri="{FF2B5EF4-FFF2-40B4-BE49-F238E27FC236}">
                <a16:creationId xmlns:a16="http://schemas.microsoft.com/office/drawing/2014/main" id="{02F5DD55-1AA4-4280-8CD8-DA3CA885F9A8}"/>
              </a:ext>
            </a:extLst>
          </p:cNvPr>
          <p:cNvPicPr>
            <a:picLocks noChangeAspect="1"/>
          </p:cNvPicPr>
          <p:nvPr/>
        </p:nvPicPr>
        <p:blipFill rotWithShape="1">
          <a:blip r:embed="rId3"/>
          <a:srcRect l="7352" t="3551" r="7253" b="4611"/>
          <a:stretch/>
        </p:blipFill>
        <p:spPr>
          <a:xfrm>
            <a:off x="6703370" y="891429"/>
            <a:ext cx="3787516" cy="3711483"/>
          </a:xfrm>
          <a:prstGeom prst="ellipse">
            <a:avLst/>
          </a:prstGeom>
          <a:ln w="38100">
            <a:solidFill>
              <a:srgbClr val="FFFF00"/>
            </a:solidFill>
          </a:ln>
        </p:spPr>
      </p:pic>
      <p:sp>
        <p:nvSpPr>
          <p:cNvPr id="10" name="Elipse 9">
            <a:extLst>
              <a:ext uri="{FF2B5EF4-FFF2-40B4-BE49-F238E27FC236}">
                <a16:creationId xmlns:a16="http://schemas.microsoft.com/office/drawing/2014/main" id="{06496CEE-4FAD-4C96-A255-E2130C5103D9}"/>
              </a:ext>
            </a:extLst>
          </p:cNvPr>
          <p:cNvSpPr/>
          <p:nvPr/>
        </p:nvSpPr>
        <p:spPr>
          <a:xfrm>
            <a:off x="2988800" y="2142086"/>
            <a:ext cx="1343438" cy="1246269"/>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11" name="Conector recto 10">
            <a:extLst>
              <a:ext uri="{FF2B5EF4-FFF2-40B4-BE49-F238E27FC236}">
                <a16:creationId xmlns:a16="http://schemas.microsoft.com/office/drawing/2014/main" id="{C3135F59-D3F2-4648-872E-6EF03CACBD1C}"/>
              </a:ext>
            </a:extLst>
          </p:cNvPr>
          <p:cNvCxnSpPr>
            <a:cxnSpLocks/>
            <a:stCxn id="10" idx="0"/>
          </p:cNvCxnSpPr>
          <p:nvPr/>
        </p:nvCxnSpPr>
        <p:spPr>
          <a:xfrm flipV="1">
            <a:off x="3660519" y="885488"/>
            <a:ext cx="4516497" cy="125659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6E37D7E5-F2C0-411A-9FC2-FB14C462BFB3}"/>
              </a:ext>
            </a:extLst>
          </p:cNvPr>
          <p:cNvCxnSpPr>
            <a:cxnSpLocks/>
            <a:stCxn id="10" idx="4"/>
          </p:cNvCxnSpPr>
          <p:nvPr/>
        </p:nvCxnSpPr>
        <p:spPr>
          <a:xfrm>
            <a:off x="3660519" y="3388355"/>
            <a:ext cx="4629743" cy="121455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Conector recto 46">
            <a:extLst>
              <a:ext uri="{FF2B5EF4-FFF2-40B4-BE49-F238E27FC236}">
                <a16:creationId xmlns:a16="http://schemas.microsoft.com/office/drawing/2014/main" id="{971AFB5D-1B43-4B8D-9C16-EE5D33EE1097}"/>
              </a:ext>
            </a:extLst>
          </p:cNvPr>
          <p:cNvCxnSpPr>
            <a:cxnSpLocks/>
          </p:cNvCxnSpPr>
          <p:nvPr/>
        </p:nvCxnSpPr>
        <p:spPr>
          <a:xfrm flipH="1">
            <a:off x="7973309" y="2968936"/>
            <a:ext cx="203707" cy="5582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ector recto 49">
            <a:extLst>
              <a:ext uri="{FF2B5EF4-FFF2-40B4-BE49-F238E27FC236}">
                <a16:creationId xmlns:a16="http://schemas.microsoft.com/office/drawing/2014/main" id="{F6165A0D-5E1C-48A4-A585-EC334F7848DC}"/>
              </a:ext>
            </a:extLst>
          </p:cNvPr>
          <p:cNvCxnSpPr>
            <a:cxnSpLocks/>
          </p:cNvCxnSpPr>
          <p:nvPr/>
        </p:nvCxnSpPr>
        <p:spPr>
          <a:xfrm>
            <a:off x="7240840" y="3533107"/>
            <a:ext cx="7324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CuadroTexto 52">
            <a:extLst>
              <a:ext uri="{FF2B5EF4-FFF2-40B4-BE49-F238E27FC236}">
                <a16:creationId xmlns:a16="http://schemas.microsoft.com/office/drawing/2014/main" id="{FE7D862F-B979-4E8C-90D5-177E38E7BFF7}"/>
              </a:ext>
            </a:extLst>
          </p:cNvPr>
          <p:cNvSpPr txBox="1"/>
          <p:nvPr/>
        </p:nvSpPr>
        <p:spPr>
          <a:xfrm>
            <a:off x="7020323" y="3127056"/>
            <a:ext cx="1068168" cy="400110"/>
          </a:xfrm>
          <a:prstGeom prst="rect">
            <a:avLst/>
          </a:prstGeom>
          <a:noFill/>
        </p:spPr>
        <p:txBody>
          <a:bodyPr wrap="square" rtlCol="0">
            <a:spAutoFit/>
          </a:bodyPr>
          <a:lstStyle/>
          <a:p>
            <a:r>
              <a:rPr lang="es-EC" sz="2000" b="1" dirty="0">
                <a:latin typeface="Times New Roman" panose="02020603050405020304" pitchFamily="18" charset="0"/>
                <a:cs typeface="Times New Roman" panose="02020603050405020304" pitchFamily="18" charset="0"/>
              </a:rPr>
              <a:t>MH </a:t>
            </a:r>
            <a:r>
              <a:rPr lang="es-EC" sz="2000" b="1" dirty="0">
                <a:solidFill>
                  <a:srgbClr val="FF0000"/>
                </a:solidFill>
                <a:latin typeface="Times New Roman" panose="02020603050405020304" pitchFamily="18" charset="0"/>
                <a:cs typeface="Times New Roman" panose="02020603050405020304" pitchFamily="18" charset="0"/>
              </a:rPr>
              <a:t>(+)</a:t>
            </a:r>
            <a:endParaRPr lang="es-MX" sz="2000" b="1" dirty="0">
              <a:solidFill>
                <a:srgbClr val="FF0000"/>
              </a:solidFill>
              <a:latin typeface="Times New Roman" panose="02020603050405020304" pitchFamily="18" charset="0"/>
              <a:cs typeface="Times New Roman" panose="02020603050405020304" pitchFamily="18" charset="0"/>
            </a:endParaRPr>
          </a:p>
        </p:txBody>
      </p:sp>
      <p:sp>
        <p:nvSpPr>
          <p:cNvPr id="54" name="CuadroTexto 53">
            <a:extLst>
              <a:ext uri="{FF2B5EF4-FFF2-40B4-BE49-F238E27FC236}">
                <a16:creationId xmlns:a16="http://schemas.microsoft.com/office/drawing/2014/main" id="{9A371BEA-828D-48D7-AD19-ADAC2B2D3FC8}"/>
              </a:ext>
            </a:extLst>
          </p:cNvPr>
          <p:cNvSpPr txBox="1"/>
          <p:nvPr/>
        </p:nvSpPr>
        <p:spPr>
          <a:xfrm>
            <a:off x="8503762" y="1942031"/>
            <a:ext cx="1162076" cy="400110"/>
          </a:xfrm>
          <a:prstGeom prst="rect">
            <a:avLst/>
          </a:prstGeom>
          <a:noFill/>
        </p:spPr>
        <p:txBody>
          <a:bodyPr wrap="square" rtlCol="0">
            <a:spAutoFit/>
          </a:bodyPr>
          <a:lstStyle/>
          <a:p>
            <a:r>
              <a:rPr lang="es-EC" sz="2000" b="1" dirty="0">
                <a:latin typeface="Times New Roman" panose="02020603050405020304" pitchFamily="18" charset="0"/>
                <a:cs typeface="Times New Roman" panose="02020603050405020304" pitchFamily="18" charset="0"/>
              </a:rPr>
              <a:t>MM </a:t>
            </a:r>
            <a:r>
              <a:rPr lang="es-EC" sz="2000" b="1" dirty="0">
                <a:solidFill>
                  <a:srgbClr val="FF0000"/>
                </a:solidFill>
                <a:latin typeface="Times New Roman" panose="02020603050405020304" pitchFamily="18" charset="0"/>
                <a:cs typeface="Times New Roman" panose="02020603050405020304" pitchFamily="18" charset="0"/>
              </a:rPr>
              <a:t>(+)</a:t>
            </a:r>
            <a:endParaRPr lang="es-MX" sz="2000" b="1" dirty="0">
              <a:solidFill>
                <a:srgbClr val="FF0000"/>
              </a:solidFill>
              <a:latin typeface="Times New Roman" panose="02020603050405020304" pitchFamily="18" charset="0"/>
              <a:cs typeface="Times New Roman" panose="02020603050405020304" pitchFamily="18" charset="0"/>
            </a:endParaRPr>
          </a:p>
        </p:txBody>
      </p:sp>
      <p:cxnSp>
        <p:nvCxnSpPr>
          <p:cNvPr id="55" name="Conector recto 54">
            <a:extLst>
              <a:ext uri="{FF2B5EF4-FFF2-40B4-BE49-F238E27FC236}">
                <a16:creationId xmlns:a16="http://schemas.microsoft.com/office/drawing/2014/main" id="{39A288C6-0751-45E9-A26C-5FDB2B85680C}"/>
              </a:ext>
            </a:extLst>
          </p:cNvPr>
          <p:cNvCxnSpPr>
            <a:cxnSpLocks/>
          </p:cNvCxnSpPr>
          <p:nvPr/>
        </p:nvCxnSpPr>
        <p:spPr>
          <a:xfrm flipH="1">
            <a:off x="7973309" y="2278854"/>
            <a:ext cx="623819" cy="4051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ector recto de flecha 55">
            <a:extLst>
              <a:ext uri="{FF2B5EF4-FFF2-40B4-BE49-F238E27FC236}">
                <a16:creationId xmlns:a16="http://schemas.microsoft.com/office/drawing/2014/main" id="{8D4C6ACE-5D6C-4E54-86FE-11E9A4E5B3D9}"/>
              </a:ext>
            </a:extLst>
          </p:cNvPr>
          <p:cNvCxnSpPr>
            <a:cxnSpLocks/>
          </p:cNvCxnSpPr>
          <p:nvPr/>
        </p:nvCxnSpPr>
        <p:spPr>
          <a:xfrm>
            <a:off x="8597128" y="2280417"/>
            <a:ext cx="707771" cy="0"/>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Imagen 31">
            <a:extLst>
              <a:ext uri="{FF2B5EF4-FFF2-40B4-BE49-F238E27FC236}">
                <a16:creationId xmlns:a16="http://schemas.microsoft.com/office/drawing/2014/main" id="{08436614-4FDE-4B7A-A52D-991EA8E9E342}"/>
              </a:ext>
            </a:extLst>
          </p:cNvPr>
          <p:cNvPicPr>
            <a:picLocks noChangeAspect="1"/>
          </p:cNvPicPr>
          <p:nvPr/>
        </p:nvPicPr>
        <p:blipFill>
          <a:blip r:embed="rId4">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0793114" y="84002"/>
            <a:ext cx="1086065" cy="1002522"/>
          </a:xfrm>
          <a:prstGeom prst="rect">
            <a:avLst/>
          </a:prstGeom>
        </p:spPr>
      </p:pic>
      <p:sp>
        <p:nvSpPr>
          <p:cNvPr id="16" name="CuadroTexto 15">
            <a:extLst>
              <a:ext uri="{FF2B5EF4-FFF2-40B4-BE49-F238E27FC236}">
                <a16:creationId xmlns:a16="http://schemas.microsoft.com/office/drawing/2014/main" id="{D6602126-9D3E-4619-A34D-5763EDAF7B3A}"/>
              </a:ext>
            </a:extLst>
          </p:cNvPr>
          <p:cNvSpPr txBox="1"/>
          <p:nvPr/>
        </p:nvSpPr>
        <p:spPr>
          <a:xfrm>
            <a:off x="169905" y="38797"/>
            <a:ext cx="10493975" cy="492443"/>
          </a:xfrm>
          <a:prstGeom prst="rect">
            <a:avLst/>
          </a:prstGeom>
          <a:noFill/>
        </p:spPr>
        <p:txBody>
          <a:bodyPr wrap="square">
            <a:spAutoFit/>
          </a:bodyPr>
          <a:lstStyle/>
          <a:p>
            <a:r>
              <a:rPr lang="es-MX" sz="2600" kern="0"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Resultados de </a:t>
            </a:r>
            <a:r>
              <a:rPr lang="es-MX" sz="2600"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SARS-CoV-2 Colector El Ejido </a:t>
            </a:r>
            <a:r>
              <a:rPr lang="es-MX" sz="2600" kern="0"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(20-12-2020)</a:t>
            </a:r>
            <a:endParaRPr lang="es-MX" sz="2600" dirty="0"/>
          </a:p>
        </p:txBody>
      </p:sp>
      <p:pic>
        <p:nvPicPr>
          <p:cNvPr id="3" name="Imagen 2">
            <a:extLst>
              <a:ext uri="{FF2B5EF4-FFF2-40B4-BE49-F238E27FC236}">
                <a16:creationId xmlns:a16="http://schemas.microsoft.com/office/drawing/2014/main" id="{5744B654-3286-40E4-BA0E-D00E98736B8D}"/>
              </a:ext>
            </a:extLst>
          </p:cNvPr>
          <p:cNvPicPr>
            <a:picLocks noChangeAspect="1"/>
          </p:cNvPicPr>
          <p:nvPr/>
        </p:nvPicPr>
        <p:blipFill>
          <a:blip r:embed="rId5"/>
          <a:stretch>
            <a:fillRect/>
          </a:stretch>
        </p:blipFill>
        <p:spPr>
          <a:xfrm>
            <a:off x="6555591" y="4764584"/>
            <a:ext cx="4433633" cy="1161028"/>
          </a:xfrm>
          <a:prstGeom prst="rect">
            <a:avLst/>
          </a:prstGeom>
        </p:spPr>
      </p:pic>
    </p:spTree>
    <p:extLst>
      <p:ext uri="{BB962C8B-B14F-4D97-AF65-F5344CB8AC3E}">
        <p14:creationId xmlns:p14="http://schemas.microsoft.com/office/powerpoint/2010/main" val="422119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5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20BCB6A-E78C-481B-B633-EB1BE1BB22EF}"/>
              </a:ext>
            </a:extLst>
          </p:cNvPr>
          <p:cNvPicPr>
            <a:picLocks noChangeAspect="1"/>
          </p:cNvPicPr>
          <p:nvPr/>
        </p:nvPicPr>
        <p:blipFill>
          <a:blip r:embed="rId2"/>
          <a:stretch>
            <a:fillRect/>
          </a:stretch>
        </p:blipFill>
        <p:spPr>
          <a:xfrm>
            <a:off x="1" y="586656"/>
            <a:ext cx="5952996" cy="6271343"/>
          </a:xfrm>
          <a:prstGeom prst="rect">
            <a:avLst/>
          </a:prstGeom>
        </p:spPr>
      </p:pic>
      <p:pic>
        <p:nvPicPr>
          <p:cNvPr id="8" name="Imagen 7">
            <a:extLst>
              <a:ext uri="{FF2B5EF4-FFF2-40B4-BE49-F238E27FC236}">
                <a16:creationId xmlns:a16="http://schemas.microsoft.com/office/drawing/2014/main" id="{D2745C9A-FF83-46C7-B4DB-DD05AE92D13C}"/>
              </a:ext>
            </a:extLst>
          </p:cNvPr>
          <p:cNvPicPr>
            <a:picLocks noChangeAspect="1"/>
          </p:cNvPicPr>
          <p:nvPr/>
        </p:nvPicPr>
        <p:blipFill rotWithShape="1">
          <a:blip r:embed="rId3"/>
          <a:srcRect l="6043" t="5904" r="4665" b="5669"/>
          <a:stretch/>
        </p:blipFill>
        <p:spPr>
          <a:xfrm>
            <a:off x="6760743" y="795564"/>
            <a:ext cx="3927852" cy="3714212"/>
          </a:xfrm>
          <a:prstGeom prst="ellipse">
            <a:avLst/>
          </a:prstGeom>
          <a:ln w="38100">
            <a:solidFill>
              <a:srgbClr val="FFFF00"/>
            </a:solidFill>
          </a:ln>
        </p:spPr>
      </p:pic>
      <p:sp>
        <p:nvSpPr>
          <p:cNvPr id="10" name="Elipse 9">
            <a:extLst>
              <a:ext uri="{FF2B5EF4-FFF2-40B4-BE49-F238E27FC236}">
                <a16:creationId xmlns:a16="http://schemas.microsoft.com/office/drawing/2014/main" id="{06496CEE-4FAD-4C96-A255-E2130C5103D9}"/>
              </a:ext>
            </a:extLst>
          </p:cNvPr>
          <p:cNvSpPr/>
          <p:nvPr/>
        </p:nvSpPr>
        <p:spPr>
          <a:xfrm>
            <a:off x="2151391" y="2733723"/>
            <a:ext cx="1183542" cy="1121247"/>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11" name="Conector recto 10">
            <a:extLst>
              <a:ext uri="{FF2B5EF4-FFF2-40B4-BE49-F238E27FC236}">
                <a16:creationId xmlns:a16="http://schemas.microsoft.com/office/drawing/2014/main" id="{C3135F59-D3F2-4648-872E-6EF03CACBD1C}"/>
              </a:ext>
            </a:extLst>
          </p:cNvPr>
          <p:cNvCxnSpPr>
            <a:cxnSpLocks/>
            <a:stCxn id="10" idx="0"/>
          </p:cNvCxnSpPr>
          <p:nvPr/>
        </p:nvCxnSpPr>
        <p:spPr>
          <a:xfrm flipV="1">
            <a:off x="2743162" y="816778"/>
            <a:ext cx="5474081" cy="19169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6E37D7E5-F2C0-411A-9FC2-FB14C462BFB3}"/>
              </a:ext>
            </a:extLst>
          </p:cNvPr>
          <p:cNvCxnSpPr>
            <a:cxnSpLocks/>
            <a:stCxn id="10" idx="4"/>
          </p:cNvCxnSpPr>
          <p:nvPr/>
        </p:nvCxnSpPr>
        <p:spPr>
          <a:xfrm>
            <a:off x="2743162" y="3854970"/>
            <a:ext cx="5486887" cy="65480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Conector recto 46">
            <a:extLst>
              <a:ext uri="{FF2B5EF4-FFF2-40B4-BE49-F238E27FC236}">
                <a16:creationId xmlns:a16="http://schemas.microsoft.com/office/drawing/2014/main" id="{971AFB5D-1B43-4B8D-9C16-EE5D33EE1097}"/>
              </a:ext>
            </a:extLst>
          </p:cNvPr>
          <p:cNvCxnSpPr>
            <a:cxnSpLocks/>
          </p:cNvCxnSpPr>
          <p:nvPr/>
        </p:nvCxnSpPr>
        <p:spPr>
          <a:xfrm flipV="1">
            <a:off x="7908324" y="1195783"/>
            <a:ext cx="656450" cy="1387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ector recto 49">
            <a:extLst>
              <a:ext uri="{FF2B5EF4-FFF2-40B4-BE49-F238E27FC236}">
                <a16:creationId xmlns:a16="http://schemas.microsoft.com/office/drawing/2014/main" id="{F6165A0D-5E1C-48A4-A585-EC334F7848DC}"/>
              </a:ext>
            </a:extLst>
          </p:cNvPr>
          <p:cNvCxnSpPr>
            <a:cxnSpLocks/>
          </p:cNvCxnSpPr>
          <p:nvPr/>
        </p:nvCxnSpPr>
        <p:spPr>
          <a:xfrm>
            <a:off x="6935139" y="2652669"/>
            <a:ext cx="9396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CuadroTexto 52">
            <a:extLst>
              <a:ext uri="{FF2B5EF4-FFF2-40B4-BE49-F238E27FC236}">
                <a16:creationId xmlns:a16="http://schemas.microsoft.com/office/drawing/2014/main" id="{FE7D862F-B979-4E8C-90D5-177E38E7BFF7}"/>
              </a:ext>
            </a:extLst>
          </p:cNvPr>
          <p:cNvSpPr txBox="1"/>
          <p:nvPr/>
        </p:nvSpPr>
        <p:spPr>
          <a:xfrm>
            <a:off x="8480957" y="816778"/>
            <a:ext cx="1020195" cy="400110"/>
          </a:xfrm>
          <a:prstGeom prst="rect">
            <a:avLst/>
          </a:prstGeom>
          <a:noFill/>
        </p:spPr>
        <p:txBody>
          <a:bodyPr wrap="square" rtlCol="0">
            <a:spAutoFit/>
          </a:bodyPr>
          <a:lstStyle/>
          <a:p>
            <a:r>
              <a:rPr lang="es-EC" sz="2000" b="1" dirty="0">
                <a:latin typeface="Times New Roman" panose="02020603050405020304" pitchFamily="18" charset="0"/>
                <a:cs typeface="Times New Roman" panose="02020603050405020304" pitchFamily="18" charset="0"/>
              </a:rPr>
              <a:t>ML </a:t>
            </a:r>
            <a:r>
              <a:rPr lang="es-EC" sz="2000" b="1" dirty="0">
                <a:solidFill>
                  <a:srgbClr val="FF0000"/>
                </a:solidFill>
                <a:latin typeface="Times New Roman" panose="02020603050405020304" pitchFamily="18" charset="0"/>
                <a:cs typeface="Times New Roman" panose="02020603050405020304" pitchFamily="18" charset="0"/>
              </a:rPr>
              <a:t>(-)</a:t>
            </a:r>
            <a:endParaRPr lang="es-MX" sz="2000" b="1" dirty="0">
              <a:solidFill>
                <a:srgbClr val="FF0000"/>
              </a:solidFill>
              <a:latin typeface="Times New Roman" panose="02020603050405020304" pitchFamily="18" charset="0"/>
              <a:cs typeface="Times New Roman" panose="02020603050405020304" pitchFamily="18" charset="0"/>
            </a:endParaRPr>
          </a:p>
        </p:txBody>
      </p:sp>
      <p:sp>
        <p:nvSpPr>
          <p:cNvPr id="54" name="CuadroTexto 53">
            <a:extLst>
              <a:ext uri="{FF2B5EF4-FFF2-40B4-BE49-F238E27FC236}">
                <a16:creationId xmlns:a16="http://schemas.microsoft.com/office/drawing/2014/main" id="{9A371BEA-828D-48D7-AD19-ADAC2B2D3FC8}"/>
              </a:ext>
            </a:extLst>
          </p:cNvPr>
          <p:cNvSpPr txBox="1"/>
          <p:nvPr/>
        </p:nvSpPr>
        <p:spPr>
          <a:xfrm>
            <a:off x="6903990" y="2285653"/>
            <a:ext cx="1109884" cy="400110"/>
          </a:xfrm>
          <a:prstGeom prst="rect">
            <a:avLst/>
          </a:prstGeom>
          <a:noFill/>
        </p:spPr>
        <p:txBody>
          <a:bodyPr wrap="square" rtlCol="0">
            <a:spAutoFit/>
          </a:bodyPr>
          <a:lstStyle/>
          <a:p>
            <a:r>
              <a:rPr lang="es-EC" sz="2000" b="1" dirty="0">
                <a:latin typeface="Times New Roman" panose="02020603050405020304" pitchFamily="18" charset="0"/>
                <a:cs typeface="Times New Roman" panose="02020603050405020304" pitchFamily="18" charset="0"/>
              </a:rPr>
              <a:t>MP </a:t>
            </a:r>
            <a:r>
              <a:rPr lang="es-EC" sz="2000" b="1" dirty="0">
                <a:solidFill>
                  <a:srgbClr val="FF0000"/>
                </a:solidFill>
                <a:latin typeface="Times New Roman" panose="02020603050405020304" pitchFamily="18" charset="0"/>
                <a:cs typeface="Times New Roman" panose="02020603050405020304" pitchFamily="18" charset="0"/>
              </a:rPr>
              <a:t>(-)</a:t>
            </a:r>
            <a:endParaRPr lang="es-MX" sz="2000" b="1" dirty="0">
              <a:solidFill>
                <a:srgbClr val="FF0000"/>
              </a:solidFill>
              <a:latin typeface="Times New Roman" panose="02020603050405020304" pitchFamily="18" charset="0"/>
              <a:cs typeface="Times New Roman" panose="02020603050405020304" pitchFamily="18" charset="0"/>
            </a:endParaRPr>
          </a:p>
        </p:txBody>
      </p:sp>
      <p:cxnSp>
        <p:nvCxnSpPr>
          <p:cNvPr id="55" name="Conector recto 54">
            <a:extLst>
              <a:ext uri="{FF2B5EF4-FFF2-40B4-BE49-F238E27FC236}">
                <a16:creationId xmlns:a16="http://schemas.microsoft.com/office/drawing/2014/main" id="{39A288C6-0751-45E9-A26C-5FDB2B85680C}"/>
              </a:ext>
            </a:extLst>
          </p:cNvPr>
          <p:cNvCxnSpPr>
            <a:cxnSpLocks/>
          </p:cNvCxnSpPr>
          <p:nvPr/>
        </p:nvCxnSpPr>
        <p:spPr>
          <a:xfrm flipV="1">
            <a:off x="7908324" y="1606380"/>
            <a:ext cx="211100" cy="10462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ector recto de flecha 55">
            <a:extLst>
              <a:ext uri="{FF2B5EF4-FFF2-40B4-BE49-F238E27FC236}">
                <a16:creationId xmlns:a16="http://schemas.microsoft.com/office/drawing/2014/main" id="{8D4C6ACE-5D6C-4E54-86FE-11E9A4E5B3D9}"/>
              </a:ext>
            </a:extLst>
          </p:cNvPr>
          <p:cNvCxnSpPr>
            <a:cxnSpLocks/>
          </p:cNvCxnSpPr>
          <p:nvPr/>
        </p:nvCxnSpPr>
        <p:spPr>
          <a:xfrm>
            <a:off x="8538362" y="1195784"/>
            <a:ext cx="675984" cy="0"/>
          </a:xfrm>
          <a:prstGeom prst="straightConnector1">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65" name="Imagen 64">
            <a:extLst>
              <a:ext uri="{FF2B5EF4-FFF2-40B4-BE49-F238E27FC236}">
                <a16:creationId xmlns:a16="http://schemas.microsoft.com/office/drawing/2014/main" id="{A0630FD1-BFE3-4B26-89BD-17F6E63C5621}"/>
              </a:ext>
            </a:extLst>
          </p:cNvPr>
          <p:cNvPicPr>
            <a:picLocks noChangeAspect="1"/>
          </p:cNvPicPr>
          <p:nvPr/>
        </p:nvPicPr>
        <p:blipFill>
          <a:blip r:embed="rId4"/>
          <a:stretch>
            <a:fillRect/>
          </a:stretch>
        </p:blipFill>
        <p:spPr>
          <a:xfrm>
            <a:off x="7329901" y="4733676"/>
            <a:ext cx="4174484" cy="1054380"/>
          </a:xfrm>
          <a:prstGeom prst="rect">
            <a:avLst/>
          </a:prstGeom>
          <a:ln>
            <a:solidFill>
              <a:schemeClr val="tx1"/>
            </a:solidFill>
          </a:ln>
        </p:spPr>
      </p:pic>
      <p:pic>
        <p:nvPicPr>
          <p:cNvPr id="14" name="Imagen 13">
            <a:extLst>
              <a:ext uri="{FF2B5EF4-FFF2-40B4-BE49-F238E27FC236}">
                <a16:creationId xmlns:a16="http://schemas.microsoft.com/office/drawing/2014/main" id="{C3185793-5DDD-4C42-8319-20D8A587D0D1}"/>
              </a:ext>
            </a:extLst>
          </p:cNvPr>
          <p:cNvPicPr>
            <a:picLocks noChangeAspect="1"/>
          </p:cNvPicPr>
          <p:nvPr/>
        </p:nvPicPr>
        <p:blipFill>
          <a:blip r:embed="rId5">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0793114" y="84002"/>
            <a:ext cx="1086065" cy="1002522"/>
          </a:xfrm>
          <a:prstGeom prst="rect">
            <a:avLst/>
          </a:prstGeom>
        </p:spPr>
      </p:pic>
      <p:sp>
        <p:nvSpPr>
          <p:cNvPr id="15" name="CuadroTexto 14">
            <a:extLst>
              <a:ext uri="{FF2B5EF4-FFF2-40B4-BE49-F238E27FC236}">
                <a16:creationId xmlns:a16="http://schemas.microsoft.com/office/drawing/2014/main" id="{B83B91ED-10F8-4B2D-AA2E-A074F1CCBD4D}"/>
              </a:ext>
            </a:extLst>
          </p:cNvPr>
          <p:cNvSpPr txBox="1"/>
          <p:nvPr/>
        </p:nvSpPr>
        <p:spPr>
          <a:xfrm>
            <a:off x="169905" y="38797"/>
            <a:ext cx="10493975" cy="492443"/>
          </a:xfrm>
          <a:prstGeom prst="rect">
            <a:avLst/>
          </a:prstGeom>
          <a:noFill/>
        </p:spPr>
        <p:txBody>
          <a:bodyPr wrap="square">
            <a:spAutoFit/>
          </a:bodyPr>
          <a:lstStyle/>
          <a:p>
            <a:r>
              <a:rPr lang="es-MX" sz="2600" kern="0"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Resultados de </a:t>
            </a:r>
            <a:r>
              <a:rPr lang="es-MX" sz="2600"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SARS-CoV-2 Colector 24 de Mayo </a:t>
            </a:r>
            <a:r>
              <a:rPr lang="es-MX" sz="2600" kern="0"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(21-01-2021)</a:t>
            </a:r>
            <a:endParaRPr lang="es-MX" sz="2600" dirty="0"/>
          </a:p>
        </p:txBody>
      </p:sp>
    </p:spTree>
    <p:extLst>
      <p:ext uri="{BB962C8B-B14F-4D97-AF65-F5344CB8AC3E}">
        <p14:creationId xmlns:p14="http://schemas.microsoft.com/office/powerpoint/2010/main" val="259728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3">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5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F155C55C-D7C7-467F-99EC-AB84FE43C7C1}"/>
              </a:ext>
            </a:extLst>
          </p:cNvPr>
          <p:cNvPicPr>
            <a:picLocks noChangeAspect="1"/>
          </p:cNvPicPr>
          <p:nvPr/>
        </p:nvPicPr>
        <p:blipFill>
          <a:blip r:embed="rId2"/>
          <a:stretch>
            <a:fillRect/>
          </a:stretch>
        </p:blipFill>
        <p:spPr>
          <a:xfrm>
            <a:off x="-23314" y="600020"/>
            <a:ext cx="6148429" cy="6257977"/>
          </a:xfrm>
          <a:prstGeom prst="rect">
            <a:avLst/>
          </a:prstGeom>
        </p:spPr>
      </p:pic>
      <p:pic>
        <p:nvPicPr>
          <p:cNvPr id="35" name="Imagen 34">
            <a:extLst>
              <a:ext uri="{FF2B5EF4-FFF2-40B4-BE49-F238E27FC236}">
                <a16:creationId xmlns:a16="http://schemas.microsoft.com/office/drawing/2014/main" id="{85969530-C661-47B6-99F1-B2C68A3A6970}"/>
              </a:ext>
            </a:extLst>
          </p:cNvPr>
          <p:cNvPicPr>
            <a:picLocks noChangeAspect="1"/>
          </p:cNvPicPr>
          <p:nvPr/>
        </p:nvPicPr>
        <p:blipFill rotWithShape="1">
          <a:blip r:embed="rId3"/>
          <a:srcRect l="10217" t="14351" r="12944" b="7798"/>
          <a:stretch/>
        </p:blipFill>
        <p:spPr>
          <a:xfrm>
            <a:off x="6096000" y="749563"/>
            <a:ext cx="4257064" cy="4063509"/>
          </a:xfrm>
          <a:prstGeom prst="ellipse">
            <a:avLst/>
          </a:prstGeom>
          <a:ln w="38100">
            <a:solidFill>
              <a:srgbClr val="FFFF00"/>
            </a:solidFill>
          </a:ln>
        </p:spPr>
      </p:pic>
      <p:sp>
        <p:nvSpPr>
          <p:cNvPr id="10" name="Elipse 9">
            <a:extLst>
              <a:ext uri="{FF2B5EF4-FFF2-40B4-BE49-F238E27FC236}">
                <a16:creationId xmlns:a16="http://schemas.microsoft.com/office/drawing/2014/main" id="{06496CEE-4FAD-4C96-A255-E2130C5103D9}"/>
              </a:ext>
            </a:extLst>
          </p:cNvPr>
          <p:cNvSpPr/>
          <p:nvPr/>
        </p:nvSpPr>
        <p:spPr>
          <a:xfrm>
            <a:off x="815955" y="4156954"/>
            <a:ext cx="938704" cy="947309"/>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11" name="Conector recto 10">
            <a:extLst>
              <a:ext uri="{FF2B5EF4-FFF2-40B4-BE49-F238E27FC236}">
                <a16:creationId xmlns:a16="http://schemas.microsoft.com/office/drawing/2014/main" id="{C3135F59-D3F2-4648-872E-6EF03CACBD1C}"/>
              </a:ext>
            </a:extLst>
          </p:cNvPr>
          <p:cNvCxnSpPr>
            <a:cxnSpLocks/>
            <a:stCxn id="10" idx="0"/>
            <a:endCxn id="35" idx="1"/>
          </p:cNvCxnSpPr>
          <p:nvPr/>
        </p:nvCxnSpPr>
        <p:spPr>
          <a:xfrm flipV="1">
            <a:off x="1285307" y="1344650"/>
            <a:ext cx="5434126" cy="281230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6E37D7E5-F2C0-411A-9FC2-FB14C462BFB3}"/>
              </a:ext>
            </a:extLst>
          </p:cNvPr>
          <p:cNvCxnSpPr>
            <a:cxnSpLocks/>
            <a:stCxn id="10" idx="5"/>
            <a:endCxn id="35" idx="4"/>
          </p:cNvCxnSpPr>
          <p:nvPr/>
        </p:nvCxnSpPr>
        <p:spPr>
          <a:xfrm flipV="1">
            <a:off x="1617189" y="4813072"/>
            <a:ext cx="6607343" cy="15246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Conector recto 46">
            <a:extLst>
              <a:ext uri="{FF2B5EF4-FFF2-40B4-BE49-F238E27FC236}">
                <a16:creationId xmlns:a16="http://schemas.microsoft.com/office/drawing/2014/main" id="{971AFB5D-1B43-4B8D-9C16-EE5D33EE1097}"/>
              </a:ext>
            </a:extLst>
          </p:cNvPr>
          <p:cNvCxnSpPr>
            <a:cxnSpLocks/>
          </p:cNvCxnSpPr>
          <p:nvPr/>
        </p:nvCxnSpPr>
        <p:spPr>
          <a:xfrm>
            <a:off x="6917828" y="3024658"/>
            <a:ext cx="169896" cy="373927"/>
          </a:xfrm>
          <a:prstGeom prst="line">
            <a:avLst/>
          </a:prstGeom>
          <a:ln w="28575">
            <a:solidFill>
              <a:srgbClr val="A9F916"/>
            </a:solidFill>
          </a:ln>
        </p:spPr>
        <p:style>
          <a:lnRef idx="1">
            <a:schemeClr val="accent1"/>
          </a:lnRef>
          <a:fillRef idx="0">
            <a:schemeClr val="accent1"/>
          </a:fillRef>
          <a:effectRef idx="0">
            <a:schemeClr val="accent1"/>
          </a:effectRef>
          <a:fontRef idx="minor">
            <a:schemeClr val="tx1"/>
          </a:fontRef>
        </p:style>
      </p:cxnSp>
      <p:cxnSp>
        <p:nvCxnSpPr>
          <p:cNvPr id="50" name="Conector recto 49">
            <a:extLst>
              <a:ext uri="{FF2B5EF4-FFF2-40B4-BE49-F238E27FC236}">
                <a16:creationId xmlns:a16="http://schemas.microsoft.com/office/drawing/2014/main" id="{F6165A0D-5E1C-48A4-A585-EC334F7848DC}"/>
              </a:ext>
            </a:extLst>
          </p:cNvPr>
          <p:cNvCxnSpPr>
            <a:cxnSpLocks/>
          </p:cNvCxnSpPr>
          <p:nvPr/>
        </p:nvCxnSpPr>
        <p:spPr>
          <a:xfrm>
            <a:off x="6165442" y="3020670"/>
            <a:ext cx="752386" cy="3988"/>
          </a:xfrm>
          <a:prstGeom prst="line">
            <a:avLst/>
          </a:prstGeom>
          <a:ln w="28575">
            <a:solidFill>
              <a:srgbClr val="A9F916"/>
            </a:solidFill>
          </a:ln>
        </p:spPr>
        <p:style>
          <a:lnRef idx="1">
            <a:schemeClr val="accent1"/>
          </a:lnRef>
          <a:fillRef idx="0">
            <a:schemeClr val="accent1"/>
          </a:fillRef>
          <a:effectRef idx="0">
            <a:schemeClr val="accent1"/>
          </a:effectRef>
          <a:fontRef idx="minor">
            <a:schemeClr val="tx1"/>
          </a:fontRef>
        </p:style>
      </p:cxnSp>
      <p:sp>
        <p:nvSpPr>
          <p:cNvPr id="53" name="CuadroTexto 52">
            <a:extLst>
              <a:ext uri="{FF2B5EF4-FFF2-40B4-BE49-F238E27FC236}">
                <a16:creationId xmlns:a16="http://schemas.microsoft.com/office/drawing/2014/main" id="{FE7D862F-B979-4E8C-90D5-177E38E7BFF7}"/>
              </a:ext>
            </a:extLst>
          </p:cNvPr>
          <p:cNvSpPr txBox="1"/>
          <p:nvPr/>
        </p:nvSpPr>
        <p:spPr>
          <a:xfrm>
            <a:off x="6117828" y="2624548"/>
            <a:ext cx="949186" cy="400110"/>
          </a:xfrm>
          <a:prstGeom prst="rect">
            <a:avLst/>
          </a:prstGeom>
          <a:noFill/>
        </p:spPr>
        <p:txBody>
          <a:bodyPr wrap="square" rtlCol="0">
            <a:spAutoFit/>
          </a:bodyPr>
          <a:lstStyle/>
          <a:p>
            <a:r>
              <a:rPr lang="es-EC" sz="2000" b="1" dirty="0">
                <a:latin typeface="Times New Roman" panose="02020603050405020304" pitchFamily="18" charset="0"/>
                <a:cs typeface="Times New Roman" panose="02020603050405020304" pitchFamily="18" charset="0"/>
              </a:rPr>
              <a:t>Qi </a:t>
            </a:r>
            <a:r>
              <a:rPr lang="es-EC" sz="2000" b="1" dirty="0">
                <a:solidFill>
                  <a:srgbClr val="FF0000"/>
                </a:solidFill>
                <a:latin typeface="Times New Roman" panose="02020603050405020304" pitchFamily="18" charset="0"/>
                <a:cs typeface="Times New Roman" panose="02020603050405020304" pitchFamily="18" charset="0"/>
              </a:rPr>
              <a:t>(+)</a:t>
            </a:r>
            <a:endParaRPr lang="es-MX" sz="2000" b="1" dirty="0">
              <a:solidFill>
                <a:srgbClr val="FF0000"/>
              </a:solidFill>
              <a:latin typeface="Times New Roman" panose="02020603050405020304" pitchFamily="18" charset="0"/>
              <a:cs typeface="Times New Roman" panose="02020603050405020304" pitchFamily="18" charset="0"/>
            </a:endParaRPr>
          </a:p>
        </p:txBody>
      </p:sp>
      <p:sp>
        <p:nvSpPr>
          <p:cNvPr id="54" name="CuadroTexto 53">
            <a:extLst>
              <a:ext uri="{FF2B5EF4-FFF2-40B4-BE49-F238E27FC236}">
                <a16:creationId xmlns:a16="http://schemas.microsoft.com/office/drawing/2014/main" id="{9A371BEA-828D-48D7-AD19-ADAC2B2D3FC8}"/>
              </a:ext>
            </a:extLst>
          </p:cNvPr>
          <p:cNvSpPr txBox="1"/>
          <p:nvPr/>
        </p:nvSpPr>
        <p:spPr>
          <a:xfrm>
            <a:off x="8224532" y="1885271"/>
            <a:ext cx="1032633" cy="400110"/>
          </a:xfrm>
          <a:prstGeom prst="rect">
            <a:avLst/>
          </a:prstGeom>
          <a:noFill/>
        </p:spPr>
        <p:txBody>
          <a:bodyPr wrap="square" rtlCol="0">
            <a:spAutoFit/>
          </a:bodyPr>
          <a:lstStyle/>
          <a:p>
            <a:r>
              <a:rPr lang="es-EC" sz="2000" b="1" dirty="0">
                <a:latin typeface="Times New Roman" panose="02020603050405020304" pitchFamily="18" charset="0"/>
                <a:cs typeface="Times New Roman" panose="02020603050405020304" pitchFamily="18" charset="0"/>
              </a:rPr>
              <a:t>Qf</a:t>
            </a:r>
            <a:r>
              <a:rPr lang="es-EC" sz="2000" b="1" dirty="0">
                <a:solidFill>
                  <a:schemeClr val="bg1"/>
                </a:solidFill>
                <a:latin typeface="Times New Roman" panose="02020603050405020304" pitchFamily="18" charset="0"/>
                <a:cs typeface="Times New Roman" panose="02020603050405020304" pitchFamily="18" charset="0"/>
              </a:rPr>
              <a:t>  </a:t>
            </a:r>
            <a:r>
              <a:rPr lang="es-EC" sz="2000" b="1" dirty="0">
                <a:solidFill>
                  <a:srgbClr val="FF0000"/>
                </a:solidFill>
                <a:latin typeface="Times New Roman" panose="02020603050405020304" pitchFamily="18" charset="0"/>
                <a:cs typeface="Times New Roman" panose="02020603050405020304" pitchFamily="18" charset="0"/>
              </a:rPr>
              <a:t>(-)</a:t>
            </a:r>
            <a:endParaRPr lang="es-MX" sz="2000" b="1" dirty="0">
              <a:solidFill>
                <a:srgbClr val="FF0000"/>
              </a:solidFill>
              <a:latin typeface="Times New Roman" panose="02020603050405020304" pitchFamily="18" charset="0"/>
              <a:cs typeface="Times New Roman" panose="02020603050405020304" pitchFamily="18" charset="0"/>
            </a:endParaRPr>
          </a:p>
        </p:txBody>
      </p:sp>
      <p:cxnSp>
        <p:nvCxnSpPr>
          <p:cNvPr id="55" name="Conector recto 54">
            <a:extLst>
              <a:ext uri="{FF2B5EF4-FFF2-40B4-BE49-F238E27FC236}">
                <a16:creationId xmlns:a16="http://schemas.microsoft.com/office/drawing/2014/main" id="{39A288C6-0751-45E9-A26C-5FDB2B85680C}"/>
              </a:ext>
            </a:extLst>
          </p:cNvPr>
          <p:cNvCxnSpPr>
            <a:cxnSpLocks/>
          </p:cNvCxnSpPr>
          <p:nvPr/>
        </p:nvCxnSpPr>
        <p:spPr>
          <a:xfrm flipH="1">
            <a:off x="7286119" y="2287923"/>
            <a:ext cx="1140178" cy="842627"/>
          </a:xfrm>
          <a:prstGeom prst="line">
            <a:avLst/>
          </a:prstGeom>
          <a:ln w="38100">
            <a:solidFill>
              <a:srgbClr val="A9F916"/>
            </a:solidFill>
          </a:ln>
        </p:spPr>
        <p:style>
          <a:lnRef idx="1">
            <a:schemeClr val="accent1"/>
          </a:lnRef>
          <a:fillRef idx="0">
            <a:schemeClr val="accent1"/>
          </a:fillRef>
          <a:effectRef idx="0">
            <a:schemeClr val="accent1"/>
          </a:effectRef>
          <a:fontRef idx="minor">
            <a:schemeClr val="tx1"/>
          </a:fontRef>
        </p:style>
      </p:cxnSp>
      <p:cxnSp>
        <p:nvCxnSpPr>
          <p:cNvPr id="56" name="Conector recto de flecha 55">
            <a:extLst>
              <a:ext uri="{FF2B5EF4-FFF2-40B4-BE49-F238E27FC236}">
                <a16:creationId xmlns:a16="http://schemas.microsoft.com/office/drawing/2014/main" id="{8D4C6ACE-5D6C-4E54-86FE-11E9A4E5B3D9}"/>
              </a:ext>
            </a:extLst>
          </p:cNvPr>
          <p:cNvCxnSpPr/>
          <p:nvPr/>
        </p:nvCxnSpPr>
        <p:spPr>
          <a:xfrm>
            <a:off x="8426297" y="2285381"/>
            <a:ext cx="628933" cy="0"/>
          </a:xfrm>
          <a:prstGeom prst="straightConnector1">
            <a:avLst/>
          </a:prstGeom>
          <a:ln w="38100">
            <a:solidFill>
              <a:srgbClr val="A9F916"/>
            </a:solidFill>
          </a:ln>
        </p:spPr>
        <p:style>
          <a:lnRef idx="1">
            <a:schemeClr val="accent1"/>
          </a:lnRef>
          <a:fillRef idx="0">
            <a:schemeClr val="accent1"/>
          </a:fillRef>
          <a:effectRef idx="0">
            <a:schemeClr val="accent1"/>
          </a:effectRef>
          <a:fontRef idx="minor">
            <a:schemeClr val="tx1"/>
          </a:fontRef>
        </p:style>
      </p:cxnSp>
      <p:pic>
        <p:nvPicPr>
          <p:cNvPr id="25" name="Imagen 24">
            <a:extLst>
              <a:ext uri="{FF2B5EF4-FFF2-40B4-BE49-F238E27FC236}">
                <a16:creationId xmlns:a16="http://schemas.microsoft.com/office/drawing/2014/main" id="{315495E9-B081-4D99-A078-271F79EFA9FF}"/>
              </a:ext>
            </a:extLst>
          </p:cNvPr>
          <p:cNvPicPr>
            <a:picLocks noChangeAspect="1"/>
          </p:cNvPicPr>
          <p:nvPr/>
        </p:nvPicPr>
        <p:blipFill rotWithShape="1">
          <a:blip r:embed="rId4"/>
          <a:srcRect l="3174" t="13927" r="13496" b="14885"/>
          <a:stretch/>
        </p:blipFill>
        <p:spPr>
          <a:xfrm>
            <a:off x="7154084" y="4947028"/>
            <a:ext cx="3883081" cy="1010653"/>
          </a:xfrm>
          <a:prstGeom prst="rect">
            <a:avLst/>
          </a:prstGeom>
          <a:ln>
            <a:solidFill>
              <a:schemeClr val="tx1"/>
            </a:solidFill>
          </a:ln>
        </p:spPr>
      </p:pic>
      <p:pic>
        <p:nvPicPr>
          <p:cNvPr id="14" name="Imagen 13">
            <a:extLst>
              <a:ext uri="{FF2B5EF4-FFF2-40B4-BE49-F238E27FC236}">
                <a16:creationId xmlns:a16="http://schemas.microsoft.com/office/drawing/2014/main" id="{A24EE2AD-7560-4D69-9FB4-FC7961A34C58}"/>
              </a:ext>
            </a:extLst>
          </p:cNvPr>
          <p:cNvPicPr>
            <a:picLocks noChangeAspect="1"/>
          </p:cNvPicPr>
          <p:nvPr/>
        </p:nvPicPr>
        <p:blipFill>
          <a:blip r:embed="rId5">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0793114" y="84002"/>
            <a:ext cx="1086065" cy="1002522"/>
          </a:xfrm>
          <a:prstGeom prst="rect">
            <a:avLst/>
          </a:prstGeom>
        </p:spPr>
      </p:pic>
      <p:sp>
        <p:nvSpPr>
          <p:cNvPr id="15" name="CuadroTexto 14">
            <a:extLst>
              <a:ext uri="{FF2B5EF4-FFF2-40B4-BE49-F238E27FC236}">
                <a16:creationId xmlns:a16="http://schemas.microsoft.com/office/drawing/2014/main" id="{F23CC867-8378-45BA-B1B5-86D037F9B987}"/>
              </a:ext>
            </a:extLst>
          </p:cNvPr>
          <p:cNvSpPr txBox="1"/>
          <p:nvPr/>
        </p:nvSpPr>
        <p:spPr>
          <a:xfrm>
            <a:off x="169905" y="38797"/>
            <a:ext cx="10493975" cy="492443"/>
          </a:xfrm>
          <a:prstGeom prst="rect">
            <a:avLst/>
          </a:prstGeom>
          <a:noFill/>
        </p:spPr>
        <p:txBody>
          <a:bodyPr wrap="square">
            <a:spAutoFit/>
          </a:bodyPr>
          <a:lstStyle/>
          <a:p>
            <a:r>
              <a:rPr lang="es-MX" sz="2600" kern="0"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Resultados de </a:t>
            </a:r>
            <a:r>
              <a:rPr lang="es-MX" sz="2600"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SARS-CoV-2 </a:t>
            </a:r>
            <a:r>
              <a:rPr lang="es-MX" sz="2600" kern="0"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PTAR (21-04-2021)</a:t>
            </a:r>
            <a:endParaRPr lang="es-MX" sz="2600" dirty="0"/>
          </a:p>
        </p:txBody>
      </p:sp>
    </p:spTree>
    <p:extLst>
      <p:ext uri="{BB962C8B-B14F-4D97-AF65-F5344CB8AC3E}">
        <p14:creationId xmlns:p14="http://schemas.microsoft.com/office/powerpoint/2010/main" val="136982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3">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54">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FC265A49-C265-4A7A-BDD8-568499281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5731" y="5949951"/>
            <a:ext cx="29256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6">
            <a:extLst>
              <a:ext uri="{FF2B5EF4-FFF2-40B4-BE49-F238E27FC236}">
                <a16:creationId xmlns:a16="http://schemas.microsoft.com/office/drawing/2014/main" id="{2ACB2169-00DF-43CE-ADB1-F5AA5451F270}"/>
              </a:ext>
            </a:extLst>
          </p:cNvPr>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1105935" y="0"/>
            <a:ext cx="1086065" cy="1002522"/>
          </a:xfrm>
          <a:prstGeom prst="rect">
            <a:avLst/>
          </a:prstGeom>
        </p:spPr>
      </p:pic>
      <p:sp>
        <p:nvSpPr>
          <p:cNvPr id="13" name="Elipse 12">
            <a:extLst>
              <a:ext uri="{FF2B5EF4-FFF2-40B4-BE49-F238E27FC236}">
                <a16:creationId xmlns:a16="http://schemas.microsoft.com/office/drawing/2014/main" id="{2ED17F4B-B009-4E69-82FE-ED06DFD5615A}"/>
              </a:ext>
            </a:extLst>
          </p:cNvPr>
          <p:cNvSpPr/>
          <p:nvPr/>
        </p:nvSpPr>
        <p:spPr>
          <a:xfrm>
            <a:off x="3273914" y="422841"/>
            <a:ext cx="794491" cy="785525"/>
          </a:xfrm>
          <a:prstGeom prst="ellipse">
            <a:avLst/>
          </a:prstGeom>
          <a:solidFill>
            <a:srgbClr val="C0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 name="Elipse 14">
            <a:extLst>
              <a:ext uri="{FF2B5EF4-FFF2-40B4-BE49-F238E27FC236}">
                <a16:creationId xmlns:a16="http://schemas.microsoft.com/office/drawing/2014/main" id="{908D8920-FBE6-4FA5-8C8D-329140CEBBCF}"/>
              </a:ext>
            </a:extLst>
          </p:cNvPr>
          <p:cNvSpPr/>
          <p:nvPr/>
        </p:nvSpPr>
        <p:spPr>
          <a:xfrm>
            <a:off x="4049864" y="1131168"/>
            <a:ext cx="766119" cy="753762"/>
          </a:xfrm>
          <a:prstGeom prst="ellipse">
            <a:avLst/>
          </a:prstGeom>
          <a:solidFill>
            <a:srgbClr val="9ADC54"/>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Elipse 15">
            <a:extLst>
              <a:ext uri="{FF2B5EF4-FFF2-40B4-BE49-F238E27FC236}">
                <a16:creationId xmlns:a16="http://schemas.microsoft.com/office/drawing/2014/main" id="{A8945575-309D-4763-9D7D-7DB54AF706E4}"/>
              </a:ext>
            </a:extLst>
          </p:cNvPr>
          <p:cNvSpPr/>
          <p:nvPr/>
        </p:nvSpPr>
        <p:spPr>
          <a:xfrm>
            <a:off x="4715598" y="1928031"/>
            <a:ext cx="766119" cy="753762"/>
          </a:xfrm>
          <a:prstGeom prst="ellipse">
            <a:avLst/>
          </a:prstGeom>
          <a:solidFill>
            <a:srgbClr val="FB35C7"/>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Elipse 16">
            <a:extLst>
              <a:ext uri="{FF2B5EF4-FFF2-40B4-BE49-F238E27FC236}">
                <a16:creationId xmlns:a16="http://schemas.microsoft.com/office/drawing/2014/main" id="{83F912A3-4658-465D-B1B4-4483B38DA1C5}"/>
              </a:ext>
            </a:extLst>
          </p:cNvPr>
          <p:cNvSpPr/>
          <p:nvPr/>
        </p:nvSpPr>
        <p:spPr>
          <a:xfrm>
            <a:off x="4956619" y="2800760"/>
            <a:ext cx="766119" cy="753762"/>
          </a:xfrm>
          <a:prstGeom prst="ellipse">
            <a:avLst/>
          </a:prstGeom>
          <a:solidFill>
            <a:schemeClr val="accent1">
              <a:lumMod val="5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Elipse 17">
            <a:extLst>
              <a:ext uri="{FF2B5EF4-FFF2-40B4-BE49-F238E27FC236}">
                <a16:creationId xmlns:a16="http://schemas.microsoft.com/office/drawing/2014/main" id="{52F13177-5E9B-4492-AA31-D5708B29017D}"/>
              </a:ext>
            </a:extLst>
          </p:cNvPr>
          <p:cNvSpPr/>
          <p:nvPr/>
        </p:nvSpPr>
        <p:spPr>
          <a:xfrm>
            <a:off x="4725520" y="3726677"/>
            <a:ext cx="766119" cy="753762"/>
          </a:xfrm>
          <a:prstGeom prst="ellipse">
            <a:avLst/>
          </a:prstGeom>
          <a:solidFill>
            <a:srgbClr val="7030A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Elipse 18">
            <a:extLst>
              <a:ext uri="{FF2B5EF4-FFF2-40B4-BE49-F238E27FC236}">
                <a16:creationId xmlns:a16="http://schemas.microsoft.com/office/drawing/2014/main" id="{EA5B9EC0-51FA-407C-B051-1695537DFF65}"/>
              </a:ext>
            </a:extLst>
          </p:cNvPr>
          <p:cNvSpPr/>
          <p:nvPr/>
        </p:nvSpPr>
        <p:spPr>
          <a:xfrm>
            <a:off x="4049864" y="4563621"/>
            <a:ext cx="766119" cy="753762"/>
          </a:xfrm>
          <a:prstGeom prst="ellipse">
            <a:avLst/>
          </a:prstGeom>
          <a:solidFill>
            <a:schemeClr val="bg1">
              <a:lumMod val="6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Diagrama de flujo: terminador 13">
            <a:extLst>
              <a:ext uri="{FF2B5EF4-FFF2-40B4-BE49-F238E27FC236}">
                <a16:creationId xmlns:a16="http://schemas.microsoft.com/office/drawing/2014/main" id="{594ECA88-4E9F-4EA7-A281-E68D31742DF0}"/>
              </a:ext>
            </a:extLst>
          </p:cNvPr>
          <p:cNvSpPr/>
          <p:nvPr/>
        </p:nvSpPr>
        <p:spPr>
          <a:xfrm>
            <a:off x="5770602" y="643522"/>
            <a:ext cx="4868563" cy="444843"/>
          </a:xfrm>
          <a:prstGeom prst="flowChartTerminator">
            <a:avLst/>
          </a:prstGeom>
          <a:solidFill>
            <a:srgbClr val="C0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Introducción</a:t>
            </a:r>
            <a:endParaRPr lang="es-MX" dirty="0"/>
          </a:p>
        </p:txBody>
      </p:sp>
      <p:sp>
        <p:nvSpPr>
          <p:cNvPr id="21" name="Diagrama de flujo: terminador 20">
            <a:extLst>
              <a:ext uri="{FF2B5EF4-FFF2-40B4-BE49-F238E27FC236}">
                <a16:creationId xmlns:a16="http://schemas.microsoft.com/office/drawing/2014/main" id="{EFAB3413-2D59-476B-AE43-2FF4D3193E80}"/>
              </a:ext>
            </a:extLst>
          </p:cNvPr>
          <p:cNvSpPr/>
          <p:nvPr/>
        </p:nvSpPr>
        <p:spPr>
          <a:xfrm>
            <a:off x="5770603" y="1440087"/>
            <a:ext cx="4868563" cy="444843"/>
          </a:xfrm>
          <a:prstGeom prst="flowChartTerminator">
            <a:avLst/>
          </a:prstGeom>
          <a:solidFill>
            <a:srgbClr val="9ADC54"/>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Antecedentes</a:t>
            </a:r>
            <a:endParaRPr lang="es-MX" dirty="0"/>
          </a:p>
        </p:txBody>
      </p:sp>
      <p:sp>
        <p:nvSpPr>
          <p:cNvPr id="22" name="Diagrama de flujo: terminador 21">
            <a:extLst>
              <a:ext uri="{FF2B5EF4-FFF2-40B4-BE49-F238E27FC236}">
                <a16:creationId xmlns:a16="http://schemas.microsoft.com/office/drawing/2014/main" id="{EDE38828-0B10-4608-BC13-4D508478D017}"/>
              </a:ext>
            </a:extLst>
          </p:cNvPr>
          <p:cNvSpPr/>
          <p:nvPr/>
        </p:nvSpPr>
        <p:spPr>
          <a:xfrm>
            <a:off x="5797321" y="2239392"/>
            <a:ext cx="4868563" cy="444843"/>
          </a:xfrm>
          <a:prstGeom prst="flowChartTerminator">
            <a:avLst/>
          </a:prstGeom>
          <a:solidFill>
            <a:srgbClr val="FB35C7"/>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Planteamiento del problema</a:t>
            </a:r>
            <a:endParaRPr lang="es-MX" dirty="0"/>
          </a:p>
        </p:txBody>
      </p:sp>
      <p:sp>
        <p:nvSpPr>
          <p:cNvPr id="23" name="Diagrama de flujo: terminador 22">
            <a:extLst>
              <a:ext uri="{FF2B5EF4-FFF2-40B4-BE49-F238E27FC236}">
                <a16:creationId xmlns:a16="http://schemas.microsoft.com/office/drawing/2014/main" id="{95C54990-3525-4BF1-8EE3-F9B4DE961E1E}"/>
              </a:ext>
            </a:extLst>
          </p:cNvPr>
          <p:cNvSpPr/>
          <p:nvPr/>
        </p:nvSpPr>
        <p:spPr>
          <a:xfrm>
            <a:off x="5797320" y="3035957"/>
            <a:ext cx="4868563" cy="444843"/>
          </a:xfrm>
          <a:prstGeom prst="flowChartTerminator">
            <a:avLst/>
          </a:prstGeom>
          <a:solidFill>
            <a:srgbClr val="3C8C93"/>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Objetivos</a:t>
            </a:r>
            <a:endParaRPr lang="es-MX" dirty="0"/>
          </a:p>
        </p:txBody>
      </p:sp>
      <p:sp>
        <p:nvSpPr>
          <p:cNvPr id="24" name="Diagrama de flujo: terminador 23">
            <a:extLst>
              <a:ext uri="{FF2B5EF4-FFF2-40B4-BE49-F238E27FC236}">
                <a16:creationId xmlns:a16="http://schemas.microsoft.com/office/drawing/2014/main" id="{DE0C7827-4079-4194-A0B0-4AB4C5ACFCF2}"/>
              </a:ext>
            </a:extLst>
          </p:cNvPr>
          <p:cNvSpPr/>
          <p:nvPr/>
        </p:nvSpPr>
        <p:spPr>
          <a:xfrm>
            <a:off x="5797320" y="3832522"/>
            <a:ext cx="4868563" cy="444843"/>
          </a:xfrm>
          <a:prstGeom prst="flowChartTerminator">
            <a:avLst/>
          </a:prstGeom>
          <a:solidFill>
            <a:srgbClr val="7030A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Materiales y Métodos</a:t>
            </a:r>
            <a:endParaRPr lang="es-MX" dirty="0"/>
          </a:p>
        </p:txBody>
      </p:sp>
      <p:sp>
        <p:nvSpPr>
          <p:cNvPr id="25" name="Diagrama de flujo: terminador 24">
            <a:extLst>
              <a:ext uri="{FF2B5EF4-FFF2-40B4-BE49-F238E27FC236}">
                <a16:creationId xmlns:a16="http://schemas.microsoft.com/office/drawing/2014/main" id="{80697777-E469-43E2-A6A4-BDEEF4F09E20}"/>
              </a:ext>
            </a:extLst>
          </p:cNvPr>
          <p:cNvSpPr/>
          <p:nvPr/>
        </p:nvSpPr>
        <p:spPr>
          <a:xfrm>
            <a:off x="5797320" y="4615422"/>
            <a:ext cx="4868563" cy="444843"/>
          </a:xfrm>
          <a:prstGeom prst="flowChartTerminator">
            <a:avLst/>
          </a:prstGeom>
          <a:solidFill>
            <a:schemeClr val="bg1">
              <a:lumMod val="6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Discusión y Resultados</a:t>
            </a:r>
            <a:endParaRPr lang="es-MX" dirty="0"/>
          </a:p>
        </p:txBody>
      </p:sp>
      <p:pic>
        <p:nvPicPr>
          <p:cNvPr id="34" name="Gráfico 33" descr="Presentación con lista de comprobación RTL">
            <a:extLst>
              <a:ext uri="{FF2B5EF4-FFF2-40B4-BE49-F238E27FC236}">
                <a16:creationId xmlns:a16="http://schemas.microsoft.com/office/drawing/2014/main" id="{73C2DB27-5DDB-4830-A8D7-2903260A51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56618" y="2863491"/>
            <a:ext cx="766119" cy="766119"/>
          </a:xfrm>
          <a:prstGeom prst="rect">
            <a:avLst/>
          </a:prstGeom>
        </p:spPr>
      </p:pic>
      <p:pic>
        <p:nvPicPr>
          <p:cNvPr id="36" name="Gráfico 35" descr="Cabeza con engranajes">
            <a:extLst>
              <a:ext uri="{FF2B5EF4-FFF2-40B4-BE49-F238E27FC236}">
                <a16:creationId xmlns:a16="http://schemas.microsoft.com/office/drawing/2014/main" id="{4AED7DFD-4A56-45E1-99C7-6B2F32CD43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25521" y="1919784"/>
            <a:ext cx="766119" cy="766119"/>
          </a:xfrm>
          <a:prstGeom prst="rect">
            <a:avLst/>
          </a:prstGeom>
        </p:spPr>
      </p:pic>
      <p:pic>
        <p:nvPicPr>
          <p:cNvPr id="39" name="Gráfico 38" descr="Periódico">
            <a:extLst>
              <a:ext uri="{FF2B5EF4-FFF2-40B4-BE49-F238E27FC236}">
                <a16:creationId xmlns:a16="http://schemas.microsoft.com/office/drawing/2014/main" id="{D430A816-D500-4B69-9390-7B01AAE0DBD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78312" y="1096314"/>
            <a:ext cx="766119" cy="766119"/>
          </a:xfrm>
          <a:prstGeom prst="rect">
            <a:avLst/>
          </a:prstGeom>
        </p:spPr>
      </p:pic>
      <p:pic>
        <p:nvPicPr>
          <p:cNvPr id="41" name="Gráfico 40" descr="Probetas">
            <a:extLst>
              <a:ext uri="{FF2B5EF4-FFF2-40B4-BE49-F238E27FC236}">
                <a16:creationId xmlns:a16="http://schemas.microsoft.com/office/drawing/2014/main" id="{21556517-B525-4842-B549-89D40A57EF8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15983" y="3852162"/>
            <a:ext cx="585974" cy="585974"/>
          </a:xfrm>
          <a:prstGeom prst="rect">
            <a:avLst/>
          </a:prstGeom>
        </p:spPr>
      </p:pic>
      <p:pic>
        <p:nvPicPr>
          <p:cNvPr id="43" name="Gráfico 42" descr="Aula">
            <a:extLst>
              <a:ext uri="{FF2B5EF4-FFF2-40B4-BE49-F238E27FC236}">
                <a16:creationId xmlns:a16="http://schemas.microsoft.com/office/drawing/2014/main" id="{F8CF8C10-6A22-4E63-B8C3-0BA37757AE2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053957" y="4614592"/>
            <a:ext cx="679621" cy="679621"/>
          </a:xfrm>
          <a:prstGeom prst="rect">
            <a:avLst/>
          </a:prstGeom>
        </p:spPr>
      </p:pic>
      <p:pic>
        <p:nvPicPr>
          <p:cNvPr id="45" name="Gráfico 44" descr="Presentación con gráfico de barras">
            <a:extLst>
              <a:ext uri="{FF2B5EF4-FFF2-40B4-BE49-F238E27FC236}">
                <a16:creationId xmlns:a16="http://schemas.microsoft.com/office/drawing/2014/main" id="{48519302-B89B-4B6B-870A-D842680D053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328683" y="505788"/>
            <a:ext cx="691976" cy="691976"/>
          </a:xfrm>
          <a:prstGeom prst="rect">
            <a:avLst/>
          </a:prstGeom>
        </p:spPr>
      </p:pic>
      <p:sp>
        <p:nvSpPr>
          <p:cNvPr id="26" name="Diagrama de flujo: terminador 25">
            <a:extLst>
              <a:ext uri="{FF2B5EF4-FFF2-40B4-BE49-F238E27FC236}">
                <a16:creationId xmlns:a16="http://schemas.microsoft.com/office/drawing/2014/main" id="{38B08D97-2EF8-4C22-814F-EFB3F3E83A1C}"/>
              </a:ext>
            </a:extLst>
          </p:cNvPr>
          <p:cNvSpPr/>
          <p:nvPr/>
        </p:nvSpPr>
        <p:spPr>
          <a:xfrm>
            <a:off x="5812971" y="5417913"/>
            <a:ext cx="4868563" cy="444843"/>
          </a:xfrm>
          <a:prstGeom prst="flowChartTerminator">
            <a:avLst/>
          </a:prstGeom>
          <a:solidFill>
            <a:srgbClr val="00B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latin typeface="Eras Bold ITC" panose="020B0907030504020204" pitchFamily="34" charset="0"/>
                <a:hlinkClick r:id="rId16" action="ppaction://hlinksldjump">
                  <a:extLst>
                    <a:ext uri="{A12FA001-AC4F-418D-AE19-62706E023703}">
                      <ahyp:hlinkClr xmlns:ahyp="http://schemas.microsoft.com/office/drawing/2018/hyperlinkcolor" val="tx"/>
                    </a:ext>
                  </a:extLst>
                </a:hlinkClick>
              </a:rPr>
              <a:t>CONCLUSIONES</a:t>
            </a:r>
            <a:endParaRPr lang="es-MX" dirty="0">
              <a:solidFill>
                <a:schemeClr val="tx1"/>
              </a:solidFill>
              <a:latin typeface="Eras Bold ITC" panose="020B0907030504020204" pitchFamily="34" charset="0"/>
            </a:endParaRPr>
          </a:p>
        </p:txBody>
      </p:sp>
      <p:sp>
        <p:nvSpPr>
          <p:cNvPr id="27" name="Elipse 26">
            <a:extLst>
              <a:ext uri="{FF2B5EF4-FFF2-40B4-BE49-F238E27FC236}">
                <a16:creationId xmlns:a16="http://schemas.microsoft.com/office/drawing/2014/main" id="{7AEBE87A-38AC-41E3-A408-C84167871D8A}"/>
              </a:ext>
            </a:extLst>
          </p:cNvPr>
          <p:cNvSpPr/>
          <p:nvPr/>
        </p:nvSpPr>
        <p:spPr>
          <a:xfrm>
            <a:off x="3273914" y="5294213"/>
            <a:ext cx="766119" cy="753762"/>
          </a:xfrm>
          <a:prstGeom prst="ellipse">
            <a:avLst/>
          </a:prstGeom>
          <a:solidFill>
            <a:srgbClr val="00B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3" name="Gráfico 2" descr="Filtro">
            <a:extLst>
              <a:ext uri="{FF2B5EF4-FFF2-40B4-BE49-F238E27FC236}">
                <a16:creationId xmlns:a16="http://schemas.microsoft.com/office/drawing/2014/main" id="{29D4032F-B492-486D-83E5-54E51101E4B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353116" y="5374248"/>
            <a:ext cx="673727" cy="673727"/>
          </a:xfrm>
          <a:prstGeom prst="rect">
            <a:avLst/>
          </a:prstGeom>
        </p:spPr>
      </p:pic>
      <p:pic>
        <p:nvPicPr>
          <p:cNvPr id="2050" name="Picture 2" descr="Las 10 conclusiones de Marketing Online más significativas de 2019">
            <a:extLst>
              <a:ext uri="{FF2B5EF4-FFF2-40B4-BE49-F238E27FC236}">
                <a16:creationId xmlns:a16="http://schemas.microsoft.com/office/drawing/2014/main" id="{80A0E897-FA5A-4266-BFA2-C536D42D84E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0470" y="1096314"/>
            <a:ext cx="4392288" cy="4261336"/>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048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91D68F3-5016-4326-BE10-D4156E224D55}"/>
              </a:ext>
            </a:extLst>
          </p:cNvPr>
          <p:cNvSpPr txBox="1"/>
          <p:nvPr/>
        </p:nvSpPr>
        <p:spPr>
          <a:xfrm>
            <a:off x="321519" y="72429"/>
            <a:ext cx="8058206" cy="584775"/>
          </a:xfrm>
          <a:prstGeom prst="rect">
            <a:avLst/>
          </a:prstGeom>
          <a:noFill/>
        </p:spPr>
        <p:txBody>
          <a:bodyPr wrap="square">
            <a:spAutoFit/>
          </a:bodyPr>
          <a:lstStyle/>
          <a:p>
            <a:r>
              <a:rPr kumimoji="0" lang="es-MX" sz="3200" b="1" i="1" u="none" strike="noStrike" kern="0" cap="none" spc="0" normalizeH="0" baseline="0" noProof="0" dirty="0">
                <a:ln>
                  <a:noFill/>
                </a:ln>
                <a:solidFill>
                  <a:srgbClr val="000000"/>
                </a:solidFill>
                <a:effectLst>
                  <a:outerShdw blurRad="38100" dist="38100" dir="2700000" algn="tl">
                    <a:srgbClr val="C0C0C0"/>
                  </a:outerShdw>
                </a:effectLst>
                <a:uLnTx/>
                <a:uFillTx/>
                <a:latin typeface="Arial"/>
                <a:ea typeface="+mj-ea"/>
                <a:cs typeface="+mj-cs"/>
              </a:rPr>
              <a:t>7. </a:t>
            </a:r>
            <a:r>
              <a:rPr lang="es-MX" sz="3200" b="1" i="1" kern="0" dirty="0">
                <a:solidFill>
                  <a:srgbClr val="000000"/>
                </a:solidFill>
                <a:effectLst>
                  <a:outerShdw blurRad="38100" dist="38100" dir="2700000" algn="tl">
                    <a:srgbClr val="C0C0C0"/>
                  </a:outerShdw>
                </a:effectLst>
                <a:latin typeface="Arial"/>
                <a:ea typeface="+mj-ea"/>
                <a:cs typeface="+mj-cs"/>
              </a:rPr>
              <a:t>CONCLUSIONES</a:t>
            </a:r>
            <a:endParaRPr lang="es-MX" dirty="0"/>
          </a:p>
        </p:txBody>
      </p:sp>
      <p:pic>
        <p:nvPicPr>
          <p:cNvPr id="7" name="Picture 4">
            <a:extLst>
              <a:ext uri="{FF2B5EF4-FFF2-40B4-BE49-F238E27FC236}">
                <a16:creationId xmlns:a16="http://schemas.microsoft.com/office/drawing/2014/main" id="{CD8406D8-927D-4925-8EBE-02715FBDC1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5731" y="5949951"/>
            <a:ext cx="29256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n 7">
            <a:extLst>
              <a:ext uri="{FF2B5EF4-FFF2-40B4-BE49-F238E27FC236}">
                <a16:creationId xmlns:a16="http://schemas.microsoft.com/office/drawing/2014/main" id="{65A24F12-ED12-434B-AD9F-56E1364A303E}"/>
              </a:ext>
            </a:extLst>
          </p:cNvPr>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1105935" y="0"/>
            <a:ext cx="1086065" cy="1002522"/>
          </a:xfrm>
          <a:prstGeom prst="rect">
            <a:avLst/>
          </a:prstGeom>
        </p:spPr>
      </p:pic>
      <p:sp>
        <p:nvSpPr>
          <p:cNvPr id="11" name="CuadroTexto 10">
            <a:extLst>
              <a:ext uri="{FF2B5EF4-FFF2-40B4-BE49-F238E27FC236}">
                <a16:creationId xmlns:a16="http://schemas.microsoft.com/office/drawing/2014/main" id="{0F80F958-5DB2-480F-9D6F-CE2F3A4EEF31}"/>
              </a:ext>
            </a:extLst>
          </p:cNvPr>
          <p:cNvSpPr txBox="1"/>
          <p:nvPr/>
        </p:nvSpPr>
        <p:spPr>
          <a:xfrm>
            <a:off x="321519" y="1126774"/>
            <a:ext cx="11099800" cy="1815882"/>
          </a:xfrm>
          <a:prstGeom prst="rect">
            <a:avLst/>
          </a:prstGeom>
          <a:noFill/>
        </p:spPr>
        <p:txBody>
          <a:bodyPr wrap="square">
            <a:spAutoFit/>
          </a:bodyPr>
          <a:lstStyle/>
          <a:p>
            <a:pPr algn="just"/>
            <a:r>
              <a:rPr lang="es-EC" sz="1600" dirty="0">
                <a:effectLst/>
                <a:latin typeface="Arial" panose="020B0604020202020204" pitchFamily="34" charset="0"/>
                <a:ea typeface="Calibri" panose="020F0502020204030204" pitchFamily="34" charset="0"/>
              </a:rPr>
              <a:t>La determinación de concentración de SARS-CoV2 en aguas residuales del alcantarillado de Quito, se realizó en PTAR Quitumbe, Colector 24 de Mayo y Colector El Ejido. En cada estación se definieron dos puntos de muestreo, inicial y final, dando como resultado 6 puntos en total para la toma de muestras. Al ser la única PTAR en Quito, las primeras dos muestras se lo hicieron del afluente y efluente de la misma. Para el colector 24 de Mayo, los puntos estuvieron ubicados en los sectores La Libertad y El Placer, por último, para el colecto El Ejido, las ubicaciones fueron Manuel Larrea y HCAM. La toma de muestras se realizó entre noviembre de 2020 y abril de 2021. El horario para la toma de muestras se lo definió en la mañana, con tipo de muestra compuesta directamente desde el alcantarillado</a:t>
            </a:r>
            <a:endParaRPr lang="es-MX" sz="1600" dirty="0"/>
          </a:p>
        </p:txBody>
      </p:sp>
      <p:sp>
        <p:nvSpPr>
          <p:cNvPr id="12" name="Rectángulo: esquinas redondeadas 11">
            <a:extLst>
              <a:ext uri="{FF2B5EF4-FFF2-40B4-BE49-F238E27FC236}">
                <a16:creationId xmlns:a16="http://schemas.microsoft.com/office/drawing/2014/main" id="{07265B20-A96B-4E16-86E4-90A7D94FCD32}"/>
              </a:ext>
            </a:extLst>
          </p:cNvPr>
          <p:cNvSpPr/>
          <p:nvPr/>
        </p:nvSpPr>
        <p:spPr>
          <a:xfrm>
            <a:off x="203201" y="1074736"/>
            <a:ext cx="11218118" cy="1815882"/>
          </a:xfrm>
          <a:prstGeom prst="roundRect">
            <a:avLst/>
          </a:prstGeom>
          <a:noFill/>
          <a:ln w="57150">
            <a:solidFill>
              <a:srgbClr val="6F9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CuadroTexto 15">
            <a:extLst>
              <a:ext uri="{FF2B5EF4-FFF2-40B4-BE49-F238E27FC236}">
                <a16:creationId xmlns:a16="http://schemas.microsoft.com/office/drawing/2014/main" id="{117D8243-9B9A-4417-91B5-00AD8231854E}"/>
              </a:ext>
            </a:extLst>
          </p:cNvPr>
          <p:cNvSpPr txBox="1"/>
          <p:nvPr/>
        </p:nvSpPr>
        <p:spPr>
          <a:xfrm>
            <a:off x="486940" y="3429000"/>
            <a:ext cx="11218119" cy="1569660"/>
          </a:xfrm>
          <a:prstGeom prst="rect">
            <a:avLst/>
          </a:prstGeom>
          <a:noFill/>
        </p:spPr>
        <p:txBody>
          <a:bodyPr wrap="square">
            <a:spAutoFit/>
          </a:bodyPr>
          <a:lstStyle/>
          <a:p>
            <a:pPr algn="just"/>
            <a:r>
              <a:rPr lang="es-MX" sz="1600" dirty="0"/>
              <a:t>El incremento de índices de contagio fue en parroquias con mayor número de habitantes, Quitumbe con 3.535 personas contagiadas por SARS-CoV2, con corte de 26 de abril, cuenta con el mayor número de población, 97.588 habitantes, seguido de la parroquia Chimbacalle que a la misma fecha cuenta con 5.114 personas contagiadas por el virus y con una población de 48.678, la parroquia San Juan en la zona Norte reporta 1.611 personas contagiadas por SARS-CoV2 de un total de 66.330 habitantes, dichas parroquias se ven afectadas por la afluencia de personas ya que al ser zonas metropolitanas conservan actividades económicas y proveen de suministros básicos del hogar a las parroquias aledañas. </a:t>
            </a:r>
            <a:endParaRPr lang="es-MX" dirty="0"/>
          </a:p>
        </p:txBody>
      </p:sp>
      <p:sp>
        <p:nvSpPr>
          <p:cNvPr id="17" name="Rectángulo: esquinas redondeadas 16">
            <a:extLst>
              <a:ext uri="{FF2B5EF4-FFF2-40B4-BE49-F238E27FC236}">
                <a16:creationId xmlns:a16="http://schemas.microsoft.com/office/drawing/2014/main" id="{271D4FCA-9429-466F-8742-8BE212EF3C17}"/>
              </a:ext>
            </a:extLst>
          </p:cNvPr>
          <p:cNvSpPr/>
          <p:nvPr/>
        </p:nvSpPr>
        <p:spPr>
          <a:xfrm>
            <a:off x="321519" y="3367962"/>
            <a:ext cx="11485139" cy="1876920"/>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514715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91D68F3-5016-4326-BE10-D4156E224D55}"/>
              </a:ext>
            </a:extLst>
          </p:cNvPr>
          <p:cNvSpPr txBox="1"/>
          <p:nvPr/>
        </p:nvSpPr>
        <p:spPr>
          <a:xfrm>
            <a:off x="321519" y="72429"/>
            <a:ext cx="8058206" cy="584775"/>
          </a:xfrm>
          <a:prstGeom prst="rect">
            <a:avLst/>
          </a:prstGeom>
          <a:noFill/>
        </p:spPr>
        <p:txBody>
          <a:bodyPr wrap="square">
            <a:spAutoFit/>
          </a:bodyPr>
          <a:lstStyle/>
          <a:p>
            <a:r>
              <a:rPr kumimoji="0" lang="es-MX" sz="3200" b="1" i="1" u="none" strike="noStrike" kern="0" cap="none" spc="0" normalizeH="0" baseline="0" noProof="0" dirty="0">
                <a:ln>
                  <a:noFill/>
                </a:ln>
                <a:solidFill>
                  <a:srgbClr val="000000"/>
                </a:solidFill>
                <a:effectLst>
                  <a:outerShdw blurRad="38100" dist="38100" dir="2700000" algn="tl">
                    <a:srgbClr val="C0C0C0"/>
                  </a:outerShdw>
                </a:effectLst>
                <a:uLnTx/>
                <a:uFillTx/>
                <a:latin typeface="Arial"/>
                <a:ea typeface="+mj-ea"/>
                <a:cs typeface="+mj-cs"/>
              </a:rPr>
              <a:t>7. </a:t>
            </a:r>
            <a:r>
              <a:rPr lang="es-MX" sz="3200" b="1" i="1" kern="0" dirty="0">
                <a:solidFill>
                  <a:srgbClr val="000000"/>
                </a:solidFill>
                <a:effectLst>
                  <a:outerShdw blurRad="38100" dist="38100" dir="2700000" algn="tl">
                    <a:srgbClr val="C0C0C0"/>
                  </a:outerShdw>
                </a:effectLst>
                <a:latin typeface="Arial"/>
                <a:ea typeface="+mj-ea"/>
                <a:cs typeface="+mj-cs"/>
              </a:rPr>
              <a:t>CONCLUSIONES</a:t>
            </a:r>
            <a:endParaRPr lang="es-MX" dirty="0"/>
          </a:p>
        </p:txBody>
      </p:sp>
      <p:pic>
        <p:nvPicPr>
          <p:cNvPr id="7" name="Picture 4">
            <a:extLst>
              <a:ext uri="{FF2B5EF4-FFF2-40B4-BE49-F238E27FC236}">
                <a16:creationId xmlns:a16="http://schemas.microsoft.com/office/drawing/2014/main" id="{CD8406D8-927D-4925-8EBE-02715FBDC1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5731" y="5949951"/>
            <a:ext cx="29256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n 7">
            <a:extLst>
              <a:ext uri="{FF2B5EF4-FFF2-40B4-BE49-F238E27FC236}">
                <a16:creationId xmlns:a16="http://schemas.microsoft.com/office/drawing/2014/main" id="{65A24F12-ED12-434B-AD9F-56E1364A303E}"/>
              </a:ext>
            </a:extLst>
          </p:cNvPr>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1105935" y="0"/>
            <a:ext cx="1086065" cy="1002522"/>
          </a:xfrm>
          <a:prstGeom prst="rect">
            <a:avLst/>
          </a:prstGeom>
        </p:spPr>
      </p:pic>
      <p:sp>
        <p:nvSpPr>
          <p:cNvPr id="12" name="Rectángulo: esquinas redondeadas 11">
            <a:extLst>
              <a:ext uri="{FF2B5EF4-FFF2-40B4-BE49-F238E27FC236}">
                <a16:creationId xmlns:a16="http://schemas.microsoft.com/office/drawing/2014/main" id="{07265B20-A96B-4E16-86E4-90A7D94FCD32}"/>
              </a:ext>
            </a:extLst>
          </p:cNvPr>
          <p:cNvSpPr/>
          <p:nvPr/>
        </p:nvSpPr>
        <p:spPr>
          <a:xfrm>
            <a:off x="495300" y="1322387"/>
            <a:ext cx="11177533" cy="3324801"/>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CuadroTexto 9">
            <a:extLst>
              <a:ext uri="{FF2B5EF4-FFF2-40B4-BE49-F238E27FC236}">
                <a16:creationId xmlns:a16="http://schemas.microsoft.com/office/drawing/2014/main" id="{CBD88653-0D9C-46D6-B45D-A436FA66BFC4}"/>
              </a:ext>
            </a:extLst>
          </p:cNvPr>
          <p:cNvSpPr txBox="1"/>
          <p:nvPr/>
        </p:nvSpPr>
        <p:spPr>
          <a:xfrm>
            <a:off x="647699" y="1600200"/>
            <a:ext cx="10888537" cy="2800767"/>
          </a:xfrm>
          <a:prstGeom prst="rect">
            <a:avLst/>
          </a:prstGeom>
          <a:noFill/>
        </p:spPr>
        <p:txBody>
          <a:bodyPr wrap="square">
            <a:spAutoFit/>
          </a:bodyPr>
          <a:lstStyle/>
          <a:p>
            <a:pPr algn="just"/>
            <a:r>
              <a:rPr lang="es-EC" sz="1600" dirty="0">
                <a:effectLst/>
                <a:latin typeface="Arial" panose="020B0604020202020204" pitchFamily="34" charset="0"/>
                <a:ea typeface="Calibri" panose="020F0502020204030204" pitchFamily="34" charset="0"/>
              </a:rPr>
              <a:t>El análisis de la presencia de ARN del SARS-CoV-2 en muestras de aguas residuales en la zona urbana de Quito reveló que la carga más alta del virus es la proteína S, seguida de la proteína N. La carga de ARN del virus en las aguas residuales se correlaciona positivamente con el número de casos confirmados en los puntos donde se tomaron las muestras. En términos generales, el monitoreo y </a:t>
            </a:r>
            <a:r>
              <a:rPr lang="es-EC" sz="1600" dirty="0">
                <a:latin typeface="Arial" panose="020B0604020202020204" pitchFamily="34" charset="0"/>
                <a:ea typeface="Calibri" panose="020F0502020204030204" pitchFamily="34" charset="0"/>
              </a:rPr>
              <a:t>la metodología “</a:t>
            </a:r>
            <a:r>
              <a:rPr lang="es-MX" sz="1600" dirty="0">
                <a:latin typeface="Arial" panose="020B0604020202020204" pitchFamily="34" charset="0"/>
                <a:ea typeface="Calibri" panose="020F0502020204030204" pitchFamily="34" charset="0"/>
              </a:rPr>
              <a:t>Epidemiología de las Aguas Residuales”</a:t>
            </a:r>
            <a:r>
              <a:rPr lang="es-EC" sz="1600" dirty="0">
                <a:latin typeface="Arial" panose="020B0604020202020204" pitchFamily="34" charset="0"/>
                <a:ea typeface="Calibri" panose="020F0502020204030204" pitchFamily="34" charset="0"/>
              </a:rPr>
              <a:t> (</a:t>
            </a:r>
            <a:r>
              <a:rPr lang="es-EC" sz="1600" dirty="0">
                <a:effectLst/>
                <a:latin typeface="Arial" panose="020B0604020202020204" pitchFamily="34" charset="0"/>
                <a:ea typeface="Calibri" panose="020F0502020204030204" pitchFamily="34" charset="0"/>
              </a:rPr>
              <a:t>WBE) pueden representar un método complementario para estimar la presencia de SARS-CoV2 en la población</a:t>
            </a:r>
            <a:r>
              <a:rPr lang="es-EC" sz="1600" dirty="0">
                <a:latin typeface="Arial" panose="020B0604020202020204" pitchFamily="34" charset="0"/>
                <a:ea typeface="Calibri" panose="020F0502020204030204" pitchFamily="34" charset="0"/>
              </a:rPr>
              <a:t>.</a:t>
            </a:r>
            <a:r>
              <a:rPr lang="es-EC" sz="1600" dirty="0">
                <a:effectLst/>
                <a:latin typeface="Arial" panose="020B0604020202020204" pitchFamily="34" charset="0"/>
                <a:ea typeface="Calibri" panose="020F0502020204030204" pitchFamily="34" charset="0"/>
              </a:rPr>
              <a:t> Este es el único proyecto en Ecuador que ha analizado la presencia de SARS-CoV2 en las alcantarillas de Quito, dando un 50% positivo la presencia del ARN del virus y el otro 50% negativo de las 6 tomas de muestras</a:t>
            </a:r>
            <a:r>
              <a:rPr lang="es-EC" sz="1600" dirty="0">
                <a:latin typeface="Arial" panose="020B0604020202020204" pitchFamily="34" charset="0"/>
                <a:ea typeface="Calibri" panose="020F0502020204030204" pitchFamily="34" charset="0"/>
              </a:rPr>
              <a:t>. Sin </a:t>
            </a:r>
            <a:r>
              <a:rPr lang="es-EC" sz="1600" dirty="0">
                <a:effectLst/>
                <a:latin typeface="Arial" panose="020B0604020202020204" pitchFamily="34" charset="0"/>
                <a:ea typeface="Calibri" panose="020F0502020204030204" pitchFamily="34" charset="0"/>
              </a:rPr>
              <a:t>embargo, se requiere un conjunto de datos temporales a gran escala para obtener una conclusión más convincente. El estudio concluye que el monitoreo regular de muestras de aguas residuales se puede utilizar para obtener información sobre la prevalencia en un área en particular y que si existe correlación entre la presencia de SARS-CoV-2 en aguas residuales y el número de casos en la ciudad de Quito</a:t>
            </a:r>
            <a:endParaRPr lang="es-MX" sz="1600" dirty="0"/>
          </a:p>
        </p:txBody>
      </p:sp>
    </p:spTree>
    <p:extLst>
      <p:ext uri="{BB962C8B-B14F-4D97-AF65-F5344CB8AC3E}">
        <p14:creationId xmlns:p14="http://schemas.microsoft.com/office/powerpoint/2010/main" val="1124429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C971F3A-6F94-4E79-8CB1-73B866C9B1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5731" y="5949951"/>
            <a:ext cx="29256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a:extLst>
              <a:ext uri="{FF2B5EF4-FFF2-40B4-BE49-F238E27FC236}">
                <a16:creationId xmlns:a16="http://schemas.microsoft.com/office/drawing/2014/main" id="{FC86742B-48B6-4069-B70E-74CC9D6E1519}"/>
              </a:ext>
            </a:extLst>
          </p:cNvPr>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1105935" y="0"/>
            <a:ext cx="1086065" cy="1002522"/>
          </a:xfrm>
          <a:prstGeom prst="rect">
            <a:avLst/>
          </a:prstGeom>
        </p:spPr>
      </p:pic>
      <p:sp>
        <p:nvSpPr>
          <p:cNvPr id="4" name="CuadroTexto 3">
            <a:extLst>
              <a:ext uri="{FF2B5EF4-FFF2-40B4-BE49-F238E27FC236}">
                <a16:creationId xmlns:a16="http://schemas.microsoft.com/office/drawing/2014/main" id="{ED586C76-B5AC-46EA-BE48-83DDF7EDD402}"/>
              </a:ext>
            </a:extLst>
          </p:cNvPr>
          <p:cNvSpPr txBox="1"/>
          <p:nvPr/>
        </p:nvSpPr>
        <p:spPr>
          <a:xfrm>
            <a:off x="321519" y="72429"/>
            <a:ext cx="6098058" cy="584775"/>
          </a:xfrm>
          <a:prstGeom prst="rect">
            <a:avLst/>
          </a:prstGeom>
          <a:noFill/>
        </p:spPr>
        <p:txBody>
          <a:bodyPr wrap="square">
            <a:spAutoFit/>
          </a:bodyPr>
          <a:lstStyle/>
          <a:p>
            <a:r>
              <a:rPr kumimoji="0" lang="es-MX" sz="3200" b="1" i="1" u="none" strike="noStrike" kern="0" cap="none" spc="0" normalizeH="0" baseline="0" noProof="0" dirty="0">
                <a:ln>
                  <a:noFill/>
                </a:ln>
                <a:solidFill>
                  <a:srgbClr val="000000"/>
                </a:solidFill>
                <a:effectLst>
                  <a:outerShdw blurRad="38100" dist="38100" dir="2700000" algn="tl">
                    <a:srgbClr val="C0C0C0"/>
                  </a:outerShdw>
                </a:effectLst>
                <a:uLnTx/>
                <a:uFillTx/>
                <a:latin typeface="Arial"/>
                <a:ea typeface="+mj-ea"/>
                <a:cs typeface="+mj-cs"/>
              </a:rPr>
              <a:t>1. INTRODUCCIÓN:</a:t>
            </a:r>
            <a:endParaRPr lang="es-MX" dirty="0"/>
          </a:p>
        </p:txBody>
      </p:sp>
      <p:pic>
        <p:nvPicPr>
          <p:cNvPr id="6" name="Imagen 5">
            <a:extLst>
              <a:ext uri="{FF2B5EF4-FFF2-40B4-BE49-F238E27FC236}">
                <a16:creationId xmlns:a16="http://schemas.microsoft.com/office/drawing/2014/main" id="{DCC90227-1617-49DC-BD70-31B16C859F1A}"/>
              </a:ext>
            </a:extLst>
          </p:cNvPr>
          <p:cNvPicPr>
            <a:picLocks noChangeAspect="1"/>
          </p:cNvPicPr>
          <p:nvPr/>
        </p:nvPicPr>
        <p:blipFill>
          <a:blip r:embed="rId4"/>
          <a:stretch>
            <a:fillRect/>
          </a:stretch>
        </p:blipFill>
        <p:spPr>
          <a:xfrm>
            <a:off x="679622" y="660402"/>
            <a:ext cx="5597231" cy="2171829"/>
          </a:xfrm>
          <a:prstGeom prst="rect">
            <a:avLst/>
          </a:prstGeom>
        </p:spPr>
      </p:pic>
      <p:pic>
        <p:nvPicPr>
          <p:cNvPr id="14" name="Imagen 13">
            <a:extLst>
              <a:ext uri="{FF2B5EF4-FFF2-40B4-BE49-F238E27FC236}">
                <a16:creationId xmlns:a16="http://schemas.microsoft.com/office/drawing/2014/main" id="{BDC02494-0224-46D2-808A-B5FF0ED5BA2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68109" y="1963574"/>
            <a:ext cx="5825062" cy="2101994"/>
          </a:xfrm>
          <a:prstGeom prst="rect">
            <a:avLst/>
          </a:prstGeom>
        </p:spPr>
      </p:pic>
      <p:sp>
        <p:nvSpPr>
          <p:cNvPr id="15" name="CuadroTexto 14">
            <a:extLst>
              <a:ext uri="{FF2B5EF4-FFF2-40B4-BE49-F238E27FC236}">
                <a16:creationId xmlns:a16="http://schemas.microsoft.com/office/drawing/2014/main" id="{E2D920D9-F659-4929-91FB-31EB14843003}"/>
              </a:ext>
            </a:extLst>
          </p:cNvPr>
          <p:cNvSpPr txBox="1"/>
          <p:nvPr/>
        </p:nvSpPr>
        <p:spPr>
          <a:xfrm>
            <a:off x="536898" y="657204"/>
            <a:ext cx="2644346" cy="830997"/>
          </a:xfrm>
          <a:prstGeom prst="rect">
            <a:avLst/>
          </a:prstGeom>
          <a:noFill/>
        </p:spPr>
        <p:txBody>
          <a:bodyPr wrap="square" rtlCol="0">
            <a:spAutoFit/>
          </a:bodyPr>
          <a:lstStyle/>
          <a:p>
            <a:pPr algn="ctr"/>
            <a:r>
              <a:rPr lang="es-EC" sz="2400" dirty="0">
                <a:latin typeface="Arial Rounded MT Bold" panose="020F0704030504030204" pitchFamily="34" charset="0"/>
              </a:rPr>
              <a:t>DICIEMBRE </a:t>
            </a:r>
          </a:p>
          <a:p>
            <a:pPr algn="ctr"/>
            <a:r>
              <a:rPr lang="es-EC" sz="2400" dirty="0">
                <a:latin typeface="Arial Rounded MT Bold" panose="020F0704030504030204" pitchFamily="34" charset="0"/>
              </a:rPr>
              <a:t>2019</a:t>
            </a:r>
            <a:endParaRPr lang="es-MX" sz="2400" dirty="0">
              <a:latin typeface="Arial Rounded MT Bold" panose="020F0704030504030204" pitchFamily="34" charset="0"/>
            </a:endParaRPr>
          </a:p>
        </p:txBody>
      </p:sp>
      <p:sp>
        <p:nvSpPr>
          <p:cNvPr id="16" name="CuadroTexto 15">
            <a:extLst>
              <a:ext uri="{FF2B5EF4-FFF2-40B4-BE49-F238E27FC236}">
                <a16:creationId xmlns:a16="http://schemas.microsoft.com/office/drawing/2014/main" id="{12164D4F-4959-4499-B197-E57207CAF663}"/>
              </a:ext>
            </a:extLst>
          </p:cNvPr>
          <p:cNvSpPr txBox="1"/>
          <p:nvPr/>
        </p:nvSpPr>
        <p:spPr>
          <a:xfrm>
            <a:off x="821449" y="1963574"/>
            <a:ext cx="1835220" cy="923330"/>
          </a:xfrm>
          <a:prstGeom prst="rect">
            <a:avLst/>
          </a:prstGeom>
          <a:noFill/>
        </p:spPr>
        <p:txBody>
          <a:bodyPr wrap="square" rtlCol="0">
            <a:spAutoFit/>
          </a:bodyPr>
          <a:lstStyle/>
          <a:p>
            <a:r>
              <a:rPr lang="es-EC" dirty="0">
                <a:solidFill>
                  <a:srgbClr val="2E0927"/>
                </a:solidFill>
              </a:rPr>
              <a:t>Primer caso de coronavirus en el mundo</a:t>
            </a:r>
            <a:endParaRPr lang="es-MX" dirty="0">
              <a:solidFill>
                <a:srgbClr val="2E0927"/>
              </a:solidFill>
            </a:endParaRPr>
          </a:p>
        </p:txBody>
      </p:sp>
      <p:pic>
        <p:nvPicPr>
          <p:cNvPr id="1026" name="Picture 2" descr="Ilustración de bandera y coronavirus de china. | Vector Premium">
            <a:extLst>
              <a:ext uri="{FF2B5EF4-FFF2-40B4-BE49-F238E27FC236}">
                <a16:creationId xmlns:a16="http://schemas.microsoft.com/office/drawing/2014/main" id="{BD06EB74-6E71-46D5-A690-D85D9ADA60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9213" y="850726"/>
            <a:ext cx="1036571" cy="690495"/>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72B13D81-5AEC-4F95-A2D0-62D1D4FA1BF6}"/>
              </a:ext>
            </a:extLst>
          </p:cNvPr>
          <p:cNvSpPr txBox="1"/>
          <p:nvPr/>
        </p:nvSpPr>
        <p:spPr>
          <a:xfrm>
            <a:off x="1923763" y="4176762"/>
            <a:ext cx="2644346" cy="830997"/>
          </a:xfrm>
          <a:prstGeom prst="rect">
            <a:avLst/>
          </a:prstGeom>
          <a:noFill/>
        </p:spPr>
        <p:txBody>
          <a:bodyPr wrap="square" rtlCol="0">
            <a:spAutoFit/>
          </a:bodyPr>
          <a:lstStyle/>
          <a:p>
            <a:pPr algn="ctr"/>
            <a:r>
              <a:rPr lang="es-EC" sz="2400" dirty="0">
                <a:latin typeface="Arial Rounded MT Bold" panose="020F0704030504030204" pitchFamily="34" charset="0"/>
              </a:rPr>
              <a:t>11 DE MARZO </a:t>
            </a:r>
          </a:p>
          <a:p>
            <a:pPr algn="ctr"/>
            <a:r>
              <a:rPr lang="es-EC" sz="2400" dirty="0">
                <a:latin typeface="Arial Rounded MT Bold" panose="020F0704030504030204" pitchFamily="34" charset="0"/>
              </a:rPr>
              <a:t>2020</a:t>
            </a:r>
            <a:endParaRPr lang="es-MX" sz="2400" dirty="0">
              <a:latin typeface="Arial Rounded MT Bold" panose="020F0704030504030204" pitchFamily="34" charset="0"/>
            </a:endParaRPr>
          </a:p>
        </p:txBody>
      </p:sp>
      <p:sp>
        <p:nvSpPr>
          <p:cNvPr id="19" name="CuadroTexto 18">
            <a:extLst>
              <a:ext uri="{FF2B5EF4-FFF2-40B4-BE49-F238E27FC236}">
                <a16:creationId xmlns:a16="http://schemas.microsoft.com/office/drawing/2014/main" id="{7C41BA65-35AE-47DA-8C14-3274C0FBBEA5}"/>
              </a:ext>
            </a:extLst>
          </p:cNvPr>
          <p:cNvSpPr txBox="1"/>
          <p:nvPr/>
        </p:nvSpPr>
        <p:spPr>
          <a:xfrm>
            <a:off x="2170891" y="5220715"/>
            <a:ext cx="2812399" cy="923330"/>
          </a:xfrm>
          <a:prstGeom prst="rect">
            <a:avLst/>
          </a:prstGeom>
          <a:noFill/>
        </p:spPr>
        <p:txBody>
          <a:bodyPr wrap="square" rtlCol="0">
            <a:spAutoFit/>
          </a:bodyPr>
          <a:lstStyle/>
          <a:p>
            <a:r>
              <a:rPr lang="es-EC" dirty="0">
                <a:solidFill>
                  <a:srgbClr val="04756F"/>
                </a:solidFill>
              </a:rPr>
              <a:t>OMS Declara </a:t>
            </a:r>
          </a:p>
          <a:p>
            <a:r>
              <a:rPr lang="es-MX" dirty="0">
                <a:solidFill>
                  <a:srgbClr val="04756F"/>
                </a:solidFill>
              </a:rPr>
              <a:t>SARS-CoV2 como</a:t>
            </a:r>
            <a:r>
              <a:rPr lang="es-EC" dirty="0">
                <a:solidFill>
                  <a:srgbClr val="04756F"/>
                </a:solidFill>
              </a:rPr>
              <a:t> pandemia</a:t>
            </a:r>
            <a:endParaRPr lang="es-MX" dirty="0">
              <a:solidFill>
                <a:srgbClr val="04756F"/>
              </a:solidFill>
            </a:endParaRPr>
          </a:p>
        </p:txBody>
      </p:sp>
      <p:sp>
        <p:nvSpPr>
          <p:cNvPr id="20" name="CuadroTexto 19">
            <a:extLst>
              <a:ext uri="{FF2B5EF4-FFF2-40B4-BE49-F238E27FC236}">
                <a16:creationId xmlns:a16="http://schemas.microsoft.com/office/drawing/2014/main" id="{9F0AAF5E-2A58-4950-854A-796AFE60C61F}"/>
              </a:ext>
            </a:extLst>
          </p:cNvPr>
          <p:cNvSpPr txBox="1"/>
          <p:nvPr/>
        </p:nvSpPr>
        <p:spPr>
          <a:xfrm>
            <a:off x="8478753" y="3190728"/>
            <a:ext cx="2827679" cy="923330"/>
          </a:xfrm>
          <a:prstGeom prst="rect">
            <a:avLst/>
          </a:prstGeom>
          <a:noFill/>
        </p:spPr>
        <p:txBody>
          <a:bodyPr wrap="square" rtlCol="0">
            <a:spAutoFit/>
          </a:bodyPr>
          <a:lstStyle/>
          <a:p>
            <a:pPr algn="just"/>
            <a:r>
              <a:rPr lang="es-EC" dirty="0">
                <a:solidFill>
                  <a:srgbClr val="D90000"/>
                </a:solidFill>
              </a:rPr>
              <a:t>MSP anunció el primer caso confirmado de </a:t>
            </a:r>
            <a:r>
              <a:rPr lang="es-MX" dirty="0">
                <a:solidFill>
                  <a:srgbClr val="D90000"/>
                </a:solidFill>
              </a:rPr>
              <a:t>SARS-CoV2</a:t>
            </a:r>
            <a:r>
              <a:rPr lang="es-EC" dirty="0">
                <a:solidFill>
                  <a:srgbClr val="D90000"/>
                </a:solidFill>
              </a:rPr>
              <a:t> en Ecuador</a:t>
            </a:r>
            <a:endParaRPr lang="es-MX" dirty="0">
              <a:solidFill>
                <a:srgbClr val="D90000"/>
              </a:solidFill>
            </a:endParaRPr>
          </a:p>
        </p:txBody>
      </p:sp>
      <p:sp>
        <p:nvSpPr>
          <p:cNvPr id="22" name="CuadroTexto 21">
            <a:extLst>
              <a:ext uri="{FF2B5EF4-FFF2-40B4-BE49-F238E27FC236}">
                <a16:creationId xmlns:a16="http://schemas.microsoft.com/office/drawing/2014/main" id="{DADFEFD2-7D36-41AE-BB06-FC77AB06C885}"/>
              </a:ext>
            </a:extLst>
          </p:cNvPr>
          <p:cNvSpPr txBox="1"/>
          <p:nvPr/>
        </p:nvSpPr>
        <p:spPr>
          <a:xfrm>
            <a:off x="8382101" y="2055907"/>
            <a:ext cx="2644346" cy="830997"/>
          </a:xfrm>
          <a:prstGeom prst="rect">
            <a:avLst/>
          </a:prstGeom>
          <a:noFill/>
        </p:spPr>
        <p:txBody>
          <a:bodyPr wrap="square" rtlCol="0">
            <a:spAutoFit/>
          </a:bodyPr>
          <a:lstStyle/>
          <a:p>
            <a:pPr algn="ctr"/>
            <a:r>
              <a:rPr lang="es-EC" sz="2400" dirty="0">
                <a:latin typeface="Arial Rounded MT Bold" panose="020F0704030504030204" pitchFamily="34" charset="0"/>
              </a:rPr>
              <a:t>29 DE FEBRERO</a:t>
            </a:r>
          </a:p>
          <a:p>
            <a:pPr algn="ctr"/>
            <a:r>
              <a:rPr lang="es-EC" sz="2400" dirty="0">
                <a:latin typeface="Arial Rounded MT Bold" panose="020F0704030504030204" pitchFamily="34" charset="0"/>
              </a:rPr>
              <a:t>2020</a:t>
            </a:r>
            <a:endParaRPr lang="es-MX" sz="2400" dirty="0">
              <a:latin typeface="Arial Rounded MT Bold" panose="020F0704030504030204" pitchFamily="34" charset="0"/>
            </a:endParaRPr>
          </a:p>
        </p:txBody>
      </p:sp>
      <p:pic>
        <p:nvPicPr>
          <p:cNvPr id="23" name="Imagen 22">
            <a:extLst>
              <a:ext uri="{FF2B5EF4-FFF2-40B4-BE49-F238E27FC236}">
                <a16:creationId xmlns:a16="http://schemas.microsoft.com/office/drawing/2014/main" id="{417C8D85-D81A-4934-8896-2F054153B5AD}"/>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2311752" y="4135403"/>
            <a:ext cx="5531491" cy="2008642"/>
          </a:xfrm>
          <a:prstGeom prst="rect">
            <a:avLst/>
          </a:prstGeom>
        </p:spPr>
      </p:pic>
    </p:spTree>
    <p:extLst>
      <p:ext uri="{BB962C8B-B14F-4D97-AF65-F5344CB8AC3E}">
        <p14:creationId xmlns:p14="http://schemas.microsoft.com/office/powerpoint/2010/main" val="31404391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754D4F9-7565-5048-961F-60E80B5E3BFF}"/>
              </a:ext>
            </a:extLst>
          </p:cNvPr>
          <p:cNvSpPr txBox="1"/>
          <p:nvPr/>
        </p:nvSpPr>
        <p:spPr>
          <a:xfrm>
            <a:off x="2106827" y="1194949"/>
            <a:ext cx="9111660" cy="400110"/>
          </a:xfrm>
          <a:prstGeom prst="rect">
            <a:avLst/>
          </a:prstGeom>
          <a:noFill/>
        </p:spPr>
        <p:txBody>
          <a:bodyPr wrap="square" rtlCol="0">
            <a:spAutoFit/>
          </a:bodyPr>
          <a:lstStyle/>
          <a:p>
            <a:pPr algn="ctr"/>
            <a:r>
              <a:rPr lang="es-EC" sz="2000" dirty="0"/>
              <a:t>DEPARTAMENTO DE CIENCIAS DE LA TIERRA Y DE LA CONSTRUCCIÓN</a:t>
            </a:r>
          </a:p>
        </p:txBody>
      </p:sp>
      <p:sp>
        <p:nvSpPr>
          <p:cNvPr id="5" name="CuadroTexto 4">
            <a:extLst>
              <a:ext uri="{FF2B5EF4-FFF2-40B4-BE49-F238E27FC236}">
                <a16:creationId xmlns:a16="http://schemas.microsoft.com/office/drawing/2014/main" id="{0117456C-D39D-5647-8C6E-79655634FB65}"/>
              </a:ext>
            </a:extLst>
          </p:cNvPr>
          <p:cNvSpPr txBox="1"/>
          <p:nvPr/>
        </p:nvSpPr>
        <p:spPr>
          <a:xfrm>
            <a:off x="2515489" y="2964666"/>
            <a:ext cx="7913613" cy="2923877"/>
          </a:xfrm>
          <a:prstGeom prst="rect">
            <a:avLst/>
          </a:prstGeom>
          <a:noFill/>
        </p:spPr>
        <p:txBody>
          <a:bodyPr wrap="square" rtlCol="0">
            <a:spAutoFit/>
          </a:bodyPr>
          <a:lstStyle/>
          <a:p>
            <a:pPr algn="ctr"/>
            <a:r>
              <a:rPr lang="es-MX" sz="1500" b="1" dirty="0"/>
              <a:t>DETERMINACIÓN DE LA PRESENCIA DE SARS-CoV2 EN AGUAS RESIDUALES DEL ALCANTARILLADO DE LA CIUDAD DE QUITO</a:t>
            </a:r>
          </a:p>
          <a:p>
            <a:pPr algn="ctr"/>
            <a:endParaRPr lang="es-EC" sz="1600" b="1" dirty="0"/>
          </a:p>
          <a:p>
            <a:pPr algn="ctr"/>
            <a:r>
              <a:rPr lang="es-EC" sz="1400" dirty="0"/>
              <a:t>AUTOR:</a:t>
            </a:r>
          </a:p>
          <a:p>
            <a:pPr algn="ctr"/>
            <a:r>
              <a:rPr lang="es-EC" sz="1400" dirty="0"/>
              <a:t>CAÑARTE RUIZ JOSÉ JAVIER</a:t>
            </a:r>
          </a:p>
          <a:p>
            <a:pPr algn="ctr"/>
            <a:r>
              <a:rPr lang="es-EC" sz="1400" dirty="0"/>
              <a:t> </a:t>
            </a:r>
          </a:p>
          <a:p>
            <a:pPr algn="ctr"/>
            <a:r>
              <a:rPr lang="es-EC" sz="1400" dirty="0"/>
              <a:t>TUTOR:</a:t>
            </a:r>
          </a:p>
          <a:p>
            <a:pPr algn="ctr"/>
            <a:r>
              <a:rPr lang="es-EC" sz="1400" dirty="0"/>
              <a:t>ING. BOLAÑOS GUERRÓN DARÍO ROBERTO, Ph.D. </a:t>
            </a:r>
          </a:p>
          <a:p>
            <a:pPr algn="ctr"/>
            <a:endParaRPr lang="es-EC" sz="1400" dirty="0"/>
          </a:p>
          <a:p>
            <a:pPr algn="ctr"/>
            <a:r>
              <a:rPr lang="es-EC" sz="1400" b="1" dirty="0"/>
              <a:t>SANGOLQUÍ 2021</a:t>
            </a:r>
          </a:p>
          <a:p>
            <a:pPr algn="ctr"/>
            <a:endParaRPr lang="es-EC" sz="2000" b="1" dirty="0"/>
          </a:p>
          <a:p>
            <a:pPr algn="ctr"/>
            <a:endParaRPr lang="es-EC" sz="2000" b="1" dirty="0"/>
          </a:p>
        </p:txBody>
      </p:sp>
      <p:sp>
        <p:nvSpPr>
          <p:cNvPr id="6" name="Rectángulo 5">
            <a:extLst>
              <a:ext uri="{FF2B5EF4-FFF2-40B4-BE49-F238E27FC236}">
                <a16:creationId xmlns:a16="http://schemas.microsoft.com/office/drawing/2014/main" id="{FFECCFA5-2DED-4F23-BCCF-7EC89DA0DFBC}"/>
              </a:ext>
            </a:extLst>
          </p:cNvPr>
          <p:cNvSpPr/>
          <p:nvPr/>
        </p:nvSpPr>
        <p:spPr>
          <a:xfrm>
            <a:off x="4213654" y="0"/>
            <a:ext cx="7978346" cy="691978"/>
          </a:xfrm>
          <a:prstGeom prst="rect">
            <a:avLst/>
          </a:prstGeom>
          <a:solidFill>
            <a:srgbClr val="9EB786"/>
          </a:solidFill>
          <a:ln>
            <a:solidFill>
              <a:srgbClr val="9EB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Rectángulo 9">
            <a:extLst>
              <a:ext uri="{FF2B5EF4-FFF2-40B4-BE49-F238E27FC236}">
                <a16:creationId xmlns:a16="http://schemas.microsoft.com/office/drawing/2014/main" id="{8D649EE3-5488-4E4F-A7D3-3472A7581286}"/>
              </a:ext>
            </a:extLst>
          </p:cNvPr>
          <p:cNvSpPr/>
          <p:nvPr/>
        </p:nvSpPr>
        <p:spPr>
          <a:xfrm>
            <a:off x="0" y="691978"/>
            <a:ext cx="12192000" cy="269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8" name="Imagen 7">
            <a:extLst>
              <a:ext uri="{FF2B5EF4-FFF2-40B4-BE49-F238E27FC236}">
                <a16:creationId xmlns:a16="http://schemas.microsoft.com/office/drawing/2014/main" id="{20AC1F78-C2EE-45AF-926C-CD54996B6CC2}"/>
              </a:ext>
            </a:extLst>
          </p:cNvPr>
          <p:cNvPicPr>
            <a:picLocks noChangeAspect="1"/>
          </p:cNvPicPr>
          <p:nvPr/>
        </p:nvPicPr>
        <p:blipFill>
          <a:blip r:embed="rId2">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1007081" y="88856"/>
            <a:ext cx="1086065" cy="1002522"/>
          </a:xfrm>
          <a:prstGeom prst="rect">
            <a:avLst/>
          </a:prstGeom>
        </p:spPr>
      </p:pic>
      <p:sp>
        <p:nvSpPr>
          <p:cNvPr id="12" name="Rectángulo 11">
            <a:extLst>
              <a:ext uri="{FF2B5EF4-FFF2-40B4-BE49-F238E27FC236}">
                <a16:creationId xmlns:a16="http://schemas.microsoft.com/office/drawing/2014/main" id="{AF280C94-E1B4-49B8-B4E4-FA5256CAA2CF}"/>
              </a:ext>
            </a:extLst>
          </p:cNvPr>
          <p:cNvSpPr/>
          <p:nvPr/>
        </p:nvSpPr>
        <p:spPr>
          <a:xfrm>
            <a:off x="1" y="-6396"/>
            <a:ext cx="4213653" cy="69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3" name="Picture 4">
            <a:extLst>
              <a:ext uri="{FF2B5EF4-FFF2-40B4-BE49-F238E27FC236}">
                <a16:creationId xmlns:a16="http://schemas.microsoft.com/office/drawing/2014/main" id="{DFB5DD3D-55FA-40B8-A102-5BEEEFBF6F49}"/>
              </a:ext>
            </a:extLst>
          </p:cNvPr>
          <p:cNvPicPr>
            <a:picLocks noChangeAspect="1" noChangeArrowheads="1"/>
          </p:cNvPicPr>
          <p:nvPr/>
        </p:nvPicPr>
        <p:blipFill rotWithShape="1">
          <a:blip r:embed="rId3">
            <a:clrChange>
              <a:clrFrom>
                <a:srgbClr val="7E7E7E"/>
              </a:clrFrom>
              <a:clrTo>
                <a:srgbClr val="7E7E7E">
                  <a:alpha val="0"/>
                </a:srgbClr>
              </a:clrTo>
            </a:clrChange>
            <a:extLst>
              <a:ext uri="{28A0092B-C50C-407E-A947-70E740481C1C}">
                <a14:useLocalDpi xmlns:a14="http://schemas.microsoft.com/office/drawing/2010/main" val="0"/>
              </a:ext>
            </a:extLst>
          </a:blip>
          <a:srcRect b="7036"/>
          <a:stretch/>
        </p:blipFill>
        <p:spPr bwMode="auto">
          <a:xfrm>
            <a:off x="225331" y="-6395"/>
            <a:ext cx="3988323" cy="9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uadroTexto 8">
            <a:extLst>
              <a:ext uri="{FF2B5EF4-FFF2-40B4-BE49-F238E27FC236}">
                <a16:creationId xmlns:a16="http://schemas.microsoft.com/office/drawing/2014/main" id="{4A942499-4833-44B5-9376-272DDC5F1677}"/>
              </a:ext>
            </a:extLst>
          </p:cNvPr>
          <p:cNvSpPr txBox="1"/>
          <p:nvPr/>
        </p:nvSpPr>
        <p:spPr>
          <a:xfrm>
            <a:off x="4250445" y="1628023"/>
            <a:ext cx="4824423" cy="400110"/>
          </a:xfrm>
          <a:prstGeom prst="rect">
            <a:avLst/>
          </a:prstGeom>
          <a:noFill/>
        </p:spPr>
        <p:txBody>
          <a:bodyPr wrap="square" rtlCol="0">
            <a:spAutoFit/>
          </a:bodyPr>
          <a:lstStyle/>
          <a:p>
            <a:pPr algn="ctr"/>
            <a:r>
              <a:rPr lang="es-EC" sz="2000" dirty="0"/>
              <a:t>CARRERA DE INGENIERÍA CIVIL</a:t>
            </a:r>
          </a:p>
        </p:txBody>
      </p:sp>
      <p:sp>
        <p:nvSpPr>
          <p:cNvPr id="11" name="CuadroTexto 10">
            <a:extLst>
              <a:ext uri="{FF2B5EF4-FFF2-40B4-BE49-F238E27FC236}">
                <a16:creationId xmlns:a16="http://schemas.microsoft.com/office/drawing/2014/main" id="{7F772138-7D9F-4D7D-9AED-DDBA82D12AEE}"/>
              </a:ext>
            </a:extLst>
          </p:cNvPr>
          <p:cNvSpPr txBox="1"/>
          <p:nvPr/>
        </p:nvSpPr>
        <p:spPr>
          <a:xfrm>
            <a:off x="942952" y="2327122"/>
            <a:ext cx="10821569" cy="338554"/>
          </a:xfrm>
          <a:prstGeom prst="rect">
            <a:avLst/>
          </a:prstGeom>
          <a:noFill/>
        </p:spPr>
        <p:txBody>
          <a:bodyPr wrap="square" rtlCol="0">
            <a:spAutoFit/>
          </a:bodyPr>
          <a:lstStyle/>
          <a:p>
            <a:pPr algn="ctr"/>
            <a:r>
              <a:rPr lang="es-EC" sz="1600" dirty="0"/>
              <a:t>TRABAJO DE INTEGRACIÓN CURRICULAR PREVIO A LA OBTENCIÓN DEL TÍTULO DE INGENIERO CIVIL</a:t>
            </a:r>
          </a:p>
        </p:txBody>
      </p:sp>
    </p:spTree>
    <p:extLst>
      <p:ext uri="{BB962C8B-B14F-4D97-AF65-F5344CB8AC3E}">
        <p14:creationId xmlns:p14="http://schemas.microsoft.com/office/powerpoint/2010/main" val="1613436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C971F3A-6F94-4E79-8CB1-73B866C9B1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5731" y="5949951"/>
            <a:ext cx="29256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a:extLst>
              <a:ext uri="{FF2B5EF4-FFF2-40B4-BE49-F238E27FC236}">
                <a16:creationId xmlns:a16="http://schemas.microsoft.com/office/drawing/2014/main" id="{FC86742B-48B6-4069-B70E-74CC9D6E1519}"/>
              </a:ext>
            </a:extLst>
          </p:cNvPr>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1105935" y="0"/>
            <a:ext cx="1086065" cy="1002522"/>
          </a:xfrm>
          <a:prstGeom prst="rect">
            <a:avLst/>
          </a:prstGeom>
        </p:spPr>
      </p:pic>
      <p:sp>
        <p:nvSpPr>
          <p:cNvPr id="4" name="CuadroTexto 3">
            <a:extLst>
              <a:ext uri="{FF2B5EF4-FFF2-40B4-BE49-F238E27FC236}">
                <a16:creationId xmlns:a16="http://schemas.microsoft.com/office/drawing/2014/main" id="{ED586C76-B5AC-46EA-BE48-83DDF7EDD402}"/>
              </a:ext>
            </a:extLst>
          </p:cNvPr>
          <p:cNvSpPr txBox="1"/>
          <p:nvPr/>
        </p:nvSpPr>
        <p:spPr>
          <a:xfrm>
            <a:off x="321519" y="72429"/>
            <a:ext cx="6098058" cy="584775"/>
          </a:xfrm>
          <a:prstGeom prst="rect">
            <a:avLst/>
          </a:prstGeom>
          <a:noFill/>
        </p:spPr>
        <p:txBody>
          <a:bodyPr wrap="square">
            <a:spAutoFit/>
          </a:bodyPr>
          <a:lstStyle/>
          <a:p>
            <a:r>
              <a:rPr kumimoji="0" lang="es-MX" sz="3200" b="1" i="1" u="none" strike="noStrike" kern="0" cap="none" spc="0" normalizeH="0" baseline="0" noProof="0" dirty="0">
                <a:ln>
                  <a:noFill/>
                </a:ln>
                <a:solidFill>
                  <a:srgbClr val="000000"/>
                </a:solidFill>
                <a:effectLst>
                  <a:outerShdw blurRad="38100" dist="38100" dir="2700000" algn="tl">
                    <a:srgbClr val="C0C0C0"/>
                  </a:outerShdw>
                </a:effectLst>
                <a:uLnTx/>
                <a:uFillTx/>
                <a:latin typeface="Arial"/>
                <a:ea typeface="+mj-ea"/>
                <a:cs typeface="+mj-cs"/>
              </a:rPr>
              <a:t>1. INTRODUCCIÓN:</a:t>
            </a:r>
            <a:endParaRPr lang="es-MX" dirty="0"/>
          </a:p>
        </p:txBody>
      </p:sp>
      <p:sp>
        <p:nvSpPr>
          <p:cNvPr id="5" name="Rectángulo: esquinas redondeadas 4">
            <a:extLst>
              <a:ext uri="{FF2B5EF4-FFF2-40B4-BE49-F238E27FC236}">
                <a16:creationId xmlns:a16="http://schemas.microsoft.com/office/drawing/2014/main" id="{0C62D601-A4A7-4283-8EA2-382BB854CDE0}"/>
              </a:ext>
            </a:extLst>
          </p:cNvPr>
          <p:cNvSpPr/>
          <p:nvPr/>
        </p:nvSpPr>
        <p:spPr>
          <a:xfrm>
            <a:off x="321519" y="1713879"/>
            <a:ext cx="2516427" cy="416422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800" dirty="0">
              <a:solidFill>
                <a:srgbClr val="000000"/>
              </a:solidFill>
              <a:effectLst/>
              <a:latin typeface="Arial" panose="020B0604020202020204" pitchFamily="34" charset="0"/>
              <a:ea typeface="Calibri" panose="020F0502020204030204" pitchFamily="34" charset="0"/>
            </a:endParaRPr>
          </a:p>
          <a:p>
            <a:pPr algn="ctr"/>
            <a:endParaRPr lang="es-EC" dirty="0">
              <a:solidFill>
                <a:srgbClr val="000000"/>
              </a:solidFill>
              <a:latin typeface="Arial" panose="020B0604020202020204" pitchFamily="34" charset="0"/>
              <a:ea typeface="Calibri" panose="020F0502020204030204" pitchFamily="34" charset="0"/>
            </a:endParaRPr>
          </a:p>
          <a:p>
            <a:pPr algn="ctr"/>
            <a:endParaRPr lang="es-EC" sz="1800" dirty="0">
              <a:solidFill>
                <a:srgbClr val="000000"/>
              </a:solidFill>
              <a:effectLst/>
              <a:latin typeface="Arial" panose="020B0604020202020204" pitchFamily="34" charset="0"/>
              <a:ea typeface="Calibri" panose="020F0502020204030204" pitchFamily="34" charset="0"/>
            </a:endParaRPr>
          </a:p>
          <a:p>
            <a:pPr algn="ctr"/>
            <a:endParaRPr lang="es-EC" dirty="0">
              <a:solidFill>
                <a:srgbClr val="000000"/>
              </a:solidFill>
              <a:latin typeface="Arial" panose="020B0604020202020204" pitchFamily="34" charset="0"/>
              <a:ea typeface="Calibri" panose="020F0502020204030204" pitchFamily="34" charset="0"/>
            </a:endParaRPr>
          </a:p>
          <a:p>
            <a:pPr algn="just"/>
            <a:endParaRPr lang="es-EC" sz="1800" dirty="0">
              <a:solidFill>
                <a:srgbClr val="000000"/>
              </a:solidFill>
              <a:effectLst/>
              <a:latin typeface="Arial" panose="020B0604020202020204" pitchFamily="34" charset="0"/>
              <a:ea typeface="Calibri" panose="020F0502020204030204" pitchFamily="34" charset="0"/>
            </a:endParaRPr>
          </a:p>
          <a:p>
            <a:pPr algn="ctr"/>
            <a:endParaRPr lang="es-EC" sz="1800" dirty="0">
              <a:solidFill>
                <a:schemeClr val="bg1"/>
              </a:solidFill>
              <a:effectLst/>
              <a:latin typeface="Arial" panose="020B0604020202020204" pitchFamily="34" charset="0"/>
              <a:ea typeface="Calibri" panose="020F0502020204030204" pitchFamily="34" charset="0"/>
            </a:endParaRPr>
          </a:p>
          <a:p>
            <a:pPr algn="ctr"/>
            <a:r>
              <a:rPr lang="es-EC" sz="1800" dirty="0">
                <a:solidFill>
                  <a:schemeClr val="bg1"/>
                </a:solidFill>
                <a:effectLst/>
                <a:latin typeface="Arial" panose="020B0604020202020204" pitchFamily="34" charset="0"/>
                <a:ea typeface="Calibri" panose="020F0502020204030204" pitchFamily="34" charset="0"/>
              </a:rPr>
              <a:t>El modo de trasmisión es a través de gotitas de secreciones respiratorias.</a:t>
            </a:r>
            <a:endParaRPr lang="es-MX" dirty="0">
              <a:solidFill>
                <a:schemeClr val="bg1"/>
              </a:solidFill>
            </a:endParaRPr>
          </a:p>
        </p:txBody>
      </p:sp>
      <p:pic>
        <p:nvPicPr>
          <p:cNvPr id="2050" name="Picture 2" descr="Tos crónica y tuberculosis pulmonar – PGM Laboratorio de patología clínica  y genética molecular">
            <a:extLst>
              <a:ext uri="{FF2B5EF4-FFF2-40B4-BE49-F238E27FC236}">
                <a16:creationId xmlns:a16="http://schemas.microsoft.com/office/drawing/2014/main" id="{B6EFC2DE-DF1F-46D6-A325-E5EC83236D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025" r="14025"/>
          <a:stretch/>
        </p:blipFill>
        <p:spPr bwMode="auto">
          <a:xfrm>
            <a:off x="438623" y="1875855"/>
            <a:ext cx="2358670" cy="1797736"/>
          </a:xfrm>
          <a:prstGeom prst="ellipse">
            <a:avLst/>
          </a:prstGeom>
          <a:ln w="3175"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3" name="Rectángulo: esquinas redondeadas 12">
            <a:extLst>
              <a:ext uri="{FF2B5EF4-FFF2-40B4-BE49-F238E27FC236}">
                <a16:creationId xmlns:a16="http://schemas.microsoft.com/office/drawing/2014/main" id="{A567C6FF-E128-47B4-A3B1-331D2EC5C1A5}"/>
              </a:ext>
            </a:extLst>
          </p:cNvPr>
          <p:cNvSpPr/>
          <p:nvPr/>
        </p:nvSpPr>
        <p:spPr>
          <a:xfrm>
            <a:off x="3076922" y="866894"/>
            <a:ext cx="2516427" cy="4164227"/>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000000"/>
              </a:solidFill>
              <a:latin typeface="Arial" panose="020B0604020202020204" pitchFamily="34" charset="0"/>
            </a:endParaRPr>
          </a:p>
          <a:p>
            <a:pPr algn="ctr"/>
            <a:endParaRPr lang="es-EC" dirty="0">
              <a:solidFill>
                <a:srgbClr val="000000"/>
              </a:solidFill>
              <a:latin typeface="Arial" panose="020B0604020202020204" pitchFamily="34" charset="0"/>
            </a:endParaRPr>
          </a:p>
          <a:p>
            <a:pPr algn="ctr"/>
            <a:endParaRPr lang="es-EC" dirty="0">
              <a:solidFill>
                <a:srgbClr val="000000"/>
              </a:solidFill>
              <a:latin typeface="Arial" panose="020B0604020202020204" pitchFamily="34" charset="0"/>
            </a:endParaRPr>
          </a:p>
          <a:p>
            <a:pPr algn="ctr"/>
            <a:endParaRPr lang="es-EC" dirty="0">
              <a:solidFill>
                <a:srgbClr val="000000"/>
              </a:solidFill>
              <a:latin typeface="Arial" panose="020B0604020202020204" pitchFamily="34" charset="0"/>
            </a:endParaRPr>
          </a:p>
          <a:p>
            <a:pPr algn="ctr"/>
            <a:endParaRPr lang="es-EC" dirty="0">
              <a:solidFill>
                <a:srgbClr val="000000"/>
              </a:solidFill>
              <a:latin typeface="Arial" panose="020B0604020202020204" pitchFamily="34" charset="0"/>
            </a:endParaRPr>
          </a:p>
          <a:p>
            <a:pPr algn="ctr"/>
            <a:endParaRPr lang="es-EC" sz="1800" dirty="0">
              <a:solidFill>
                <a:schemeClr val="bg1"/>
              </a:solidFill>
              <a:effectLst/>
              <a:latin typeface="Arial" panose="020B0604020202020204" pitchFamily="34" charset="0"/>
              <a:ea typeface="Calibri" panose="020F0502020204030204" pitchFamily="34" charset="0"/>
            </a:endParaRPr>
          </a:p>
          <a:p>
            <a:pPr algn="ctr"/>
            <a:r>
              <a:rPr lang="es-EC" sz="1800" dirty="0">
                <a:solidFill>
                  <a:schemeClr val="bg1"/>
                </a:solidFill>
                <a:effectLst/>
                <a:latin typeface="Arial" panose="020B0604020202020204" pitchFamily="34" charset="0"/>
                <a:ea typeface="Calibri" panose="020F0502020204030204" pitchFamily="34" charset="0"/>
              </a:rPr>
              <a:t>Se encontró genes del SARS-CoV-2  en heces de pacientes enfermos con dicho virus incluso en pacientes asintomáticos.</a:t>
            </a:r>
            <a:endParaRPr lang="es-MX" dirty="0">
              <a:solidFill>
                <a:schemeClr val="bg1"/>
              </a:solidFill>
            </a:endParaRPr>
          </a:p>
        </p:txBody>
      </p:sp>
      <p:pic>
        <p:nvPicPr>
          <p:cNvPr id="2052" name="Picture 4" descr="Ilustración de Dibujos Animados Lindo Coronavirus Covid19 Mujer Y Alcohol  Spray Limpiar Vector De Inodoro y más Vectores Libres de Derechos de Adulto  - iStock">
            <a:extLst>
              <a:ext uri="{FF2B5EF4-FFF2-40B4-BE49-F238E27FC236}">
                <a16:creationId xmlns:a16="http://schemas.microsoft.com/office/drawing/2014/main" id="{2379CD1B-21FE-47C5-9825-87228B5B0B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7589" y="982168"/>
            <a:ext cx="2055092" cy="1713899"/>
          </a:xfrm>
          <a:prstGeom prst="ellipse">
            <a:avLst/>
          </a:prstGeom>
          <a:ln w="3175"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4" name="Rectángulo: esquinas redondeadas 13">
            <a:extLst>
              <a:ext uri="{FF2B5EF4-FFF2-40B4-BE49-F238E27FC236}">
                <a16:creationId xmlns:a16="http://schemas.microsoft.com/office/drawing/2014/main" id="{F3ABEE5E-746C-4470-AF81-54EA566F0EAC}"/>
              </a:ext>
            </a:extLst>
          </p:cNvPr>
          <p:cNvSpPr/>
          <p:nvPr/>
        </p:nvSpPr>
        <p:spPr>
          <a:xfrm>
            <a:off x="5833214" y="1713879"/>
            <a:ext cx="2516427" cy="416422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a:p>
            <a:pPr algn="ctr"/>
            <a:endParaRPr lang="es-EC" dirty="0"/>
          </a:p>
          <a:p>
            <a:pPr algn="ctr"/>
            <a:endParaRPr lang="es-EC" dirty="0"/>
          </a:p>
          <a:p>
            <a:endParaRPr lang="es-EC" dirty="0"/>
          </a:p>
          <a:p>
            <a:endParaRPr lang="es-EC" dirty="0">
              <a:solidFill>
                <a:srgbClr val="000000"/>
              </a:solidFill>
              <a:latin typeface="Arial" panose="020B0604020202020204" pitchFamily="34" charset="0"/>
            </a:endParaRPr>
          </a:p>
          <a:p>
            <a:endParaRPr lang="es-EC" dirty="0">
              <a:solidFill>
                <a:srgbClr val="000000"/>
              </a:solidFill>
              <a:latin typeface="Arial" panose="020B0604020202020204" pitchFamily="34" charset="0"/>
            </a:endParaRPr>
          </a:p>
          <a:p>
            <a:endParaRPr lang="es-EC" dirty="0">
              <a:solidFill>
                <a:srgbClr val="000000"/>
              </a:solidFill>
              <a:latin typeface="Arial" panose="020B0604020202020204" pitchFamily="34" charset="0"/>
            </a:endParaRPr>
          </a:p>
          <a:p>
            <a:r>
              <a:rPr lang="es-EC" dirty="0">
                <a:solidFill>
                  <a:schemeClr val="bg1"/>
                </a:solidFill>
                <a:latin typeface="Arial" panose="020B0604020202020204" pitchFamily="34" charset="0"/>
              </a:rPr>
              <a:t>La </a:t>
            </a:r>
            <a:r>
              <a:rPr lang="es-MX" dirty="0">
                <a:solidFill>
                  <a:schemeClr val="bg1"/>
                </a:solidFill>
                <a:latin typeface="Arial" panose="020B0604020202020204" pitchFamily="34" charset="0"/>
              </a:rPr>
              <a:t>vigilancia de las aguas residuales del ARN del SARS-CoV2 podría ser una herramienta para monitorear la circulación de COVID en la ciudad.</a:t>
            </a:r>
          </a:p>
        </p:txBody>
      </p:sp>
      <p:sp>
        <p:nvSpPr>
          <p:cNvPr id="15" name="Rectángulo: esquinas redondeadas 14">
            <a:extLst>
              <a:ext uri="{FF2B5EF4-FFF2-40B4-BE49-F238E27FC236}">
                <a16:creationId xmlns:a16="http://schemas.microsoft.com/office/drawing/2014/main" id="{B3626485-16CD-4F72-AF12-5ECFA4B9D7C8}"/>
              </a:ext>
            </a:extLst>
          </p:cNvPr>
          <p:cNvSpPr/>
          <p:nvPr/>
        </p:nvSpPr>
        <p:spPr>
          <a:xfrm>
            <a:off x="8589508" y="866893"/>
            <a:ext cx="2516427" cy="4164227"/>
          </a:xfrm>
          <a:prstGeom prst="roundRect">
            <a:avLst/>
          </a:prstGeom>
          <a:solidFill>
            <a:srgbClr val="FB35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a:p>
            <a:pPr algn="ctr"/>
            <a:endParaRPr lang="es-EC" dirty="0"/>
          </a:p>
          <a:p>
            <a:pPr algn="ctr"/>
            <a:endParaRPr lang="es-EC" dirty="0"/>
          </a:p>
          <a:p>
            <a:pPr algn="ctr"/>
            <a:endParaRPr lang="es-EC" dirty="0"/>
          </a:p>
          <a:p>
            <a:pPr algn="ctr"/>
            <a:endParaRPr lang="es-EC" dirty="0"/>
          </a:p>
          <a:p>
            <a:pPr algn="ctr"/>
            <a:endParaRPr lang="es-EC" sz="1800" dirty="0">
              <a:solidFill>
                <a:schemeClr val="bg1"/>
              </a:solidFill>
              <a:effectLst/>
              <a:latin typeface="Arial" panose="020B0604020202020204" pitchFamily="34" charset="0"/>
              <a:ea typeface="Calibri" panose="020F0502020204030204" pitchFamily="34" charset="0"/>
            </a:endParaRPr>
          </a:p>
          <a:p>
            <a:pPr algn="ctr"/>
            <a:endParaRPr lang="es-EC" dirty="0">
              <a:solidFill>
                <a:schemeClr val="bg1"/>
              </a:solidFill>
              <a:latin typeface="Arial" panose="020B0604020202020204" pitchFamily="34" charset="0"/>
              <a:ea typeface="Calibri" panose="020F0502020204030204" pitchFamily="34" charset="0"/>
            </a:endParaRPr>
          </a:p>
          <a:p>
            <a:pPr algn="ctr"/>
            <a:r>
              <a:rPr lang="es-EC" sz="1800" dirty="0">
                <a:solidFill>
                  <a:schemeClr val="bg1"/>
                </a:solidFill>
                <a:effectLst/>
                <a:latin typeface="Arial" panose="020B0604020202020204" pitchFamily="34" charset="0"/>
                <a:ea typeface="Calibri" panose="020F0502020204030204" pitchFamily="34" charset="0"/>
              </a:rPr>
              <a:t>12% de las aguas residuales domésticas se trata, su descarga es directamente en quebradas y ríos.</a:t>
            </a:r>
            <a:endParaRPr lang="es-MX" dirty="0">
              <a:solidFill>
                <a:schemeClr val="bg1"/>
              </a:solidFill>
            </a:endParaRPr>
          </a:p>
        </p:txBody>
      </p:sp>
      <p:pic>
        <p:nvPicPr>
          <p:cNvPr id="21" name="Imagen 20">
            <a:extLst>
              <a:ext uri="{FF2B5EF4-FFF2-40B4-BE49-F238E27FC236}">
                <a16:creationId xmlns:a16="http://schemas.microsoft.com/office/drawing/2014/main" id="{369AE92D-8A15-4EFA-958E-D6D8343EC70C}"/>
              </a:ext>
            </a:extLst>
          </p:cNvPr>
          <p:cNvPicPr>
            <a:picLocks noChangeAspect="1"/>
          </p:cNvPicPr>
          <p:nvPr/>
        </p:nvPicPr>
        <p:blipFill>
          <a:blip r:embed="rId6"/>
          <a:stretch>
            <a:fillRect/>
          </a:stretch>
        </p:blipFill>
        <p:spPr>
          <a:xfrm>
            <a:off x="6043645" y="1790927"/>
            <a:ext cx="2095564" cy="1839846"/>
          </a:xfrm>
          <a:prstGeom prst="ellipse">
            <a:avLst/>
          </a:prstGeom>
          <a:ln w="3175"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2054" name="Picture 6" descr="Alcantarillado antiguo. Suministro de agua roto. Fuga de agua Imagen Vector  de stock - Alamy">
            <a:extLst>
              <a:ext uri="{FF2B5EF4-FFF2-40B4-BE49-F238E27FC236}">
                <a16:creationId xmlns:a16="http://schemas.microsoft.com/office/drawing/2014/main" id="{C308AF2E-FC32-4338-9C1A-5D174AFF3B4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4292" t="8287" r="4319" b="14322"/>
          <a:stretch/>
        </p:blipFill>
        <p:spPr bwMode="auto">
          <a:xfrm>
            <a:off x="8927553" y="903511"/>
            <a:ext cx="1840337" cy="1871212"/>
          </a:xfrm>
          <a:prstGeom prst="ellipse">
            <a:avLst/>
          </a:prstGeom>
          <a:ln w="3175"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95689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FC265A49-C265-4A7A-BDD8-568499281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5731" y="5949951"/>
            <a:ext cx="29256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6">
            <a:extLst>
              <a:ext uri="{FF2B5EF4-FFF2-40B4-BE49-F238E27FC236}">
                <a16:creationId xmlns:a16="http://schemas.microsoft.com/office/drawing/2014/main" id="{2ACB2169-00DF-43CE-ADB1-F5AA5451F270}"/>
              </a:ext>
            </a:extLst>
          </p:cNvPr>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1105935" y="0"/>
            <a:ext cx="1086065" cy="1002522"/>
          </a:xfrm>
          <a:prstGeom prst="rect">
            <a:avLst/>
          </a:prstGeom>
        </p:spPr>
      </p:pic>
      <p:sp>
        <p:nvSpPr>
          <p:cNvPr id="13" name="Elipse 12">
            <a:extLst>
              <a:ext uri="{FF2B5EF4-FFF2-40B4-BE49-F238E27FC236}">
                <a16:creationId xmlns:a16="http://schemas.microsoft.com/office/drawing/2014/main" id="{2ED17F4B-B009-4E69-82FE-ED06DFD5615A}"/>
              </a:ext>
            </a:extLst>
          </p:cNvPr>
          <p:cNvSpPr/>
          <p:nvPr/>
        </p:nvSpPr>
        <p:spPr>
          <a:xfrm>
            <a:off x="3273914" y="422841"/>
            <a:ext cx="794491" cy="785525"/>
          </a:xfrm>
          <a:prstGeom prst="ellipse">
            <a:avLst/>
          </a:prstGeom>
          <a:solidFill>
            <a:srgbClr val="C0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 name="Elipse 14">
            <a:extLst>
              <a:ext uri="{FF2B5EF4-FFF2-40B4-BE49-F238E27FC236}">
                <a16:creationId xmlns:a16="http://schemas.microsoft.com/office/drawing/2014/main" id="{908D8920-FBE6-4FA5-8C8D-329140CEBBCF}"/>
              </a:ext>
            </a:extLst>
          </p:cNvPr>
          <p:cNvSpPr/>
          <p:nvPr/>
        </p:nvSpPr>
        <p:spPr>
          <a:xfrm>
            <a:off x="4049864" y="1131168"/>
            <a:ext cx="766119" cy="753762"/>
          </a:xfrm>
          <a:prstGeom prst="ellipse">
            <a:avLst/>
          </a:prstGeom>
          <a:solidFill>
            <a:srgbClr val="9ADC54"/>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Elipse 15">
            <a:extLst>
              <a:ext uri="{FF2B5EF4-FFF2-40B4-BE49-F238E27FC236}">
                <a16:creationId xmlns:a16="http://schemas.microsoft.com/office/drawing/2014/main" id="{A8945575-309D-4763-9D7D-7DB54AF706E4}"/>
              </a:ext>
            </a:extLst>
          </p:cNvPr>
          <p:cNvSpPr/>
          <p:nvPr/>
        </p:nvSpPr>
        <p:spPr>
          <a:xfrm>
            <a:off x="4715598" y="1928031"/>
            <a:ext cx="766119" cy="753762"/>
          </a:xfrm>
          <a:prstGeom prst="ellipse">
            <a:avLst/>
          </a:prstGeom>
          <a:solidFill>
            <a:srgbClr val="FB35C7"/>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Elipse 16">
            <a:extLst>
              <a:ext uri="{FF2B5EF4-FFF2-40B4-BE49-F238E27FC236}">
                <a16:creationId xmlns:a16="http://schemas.microsoft.com/office/drawing/2014/main" id="{83F912A3-4658-465D-B1B4-4483B38DA1C5}"/>
              </a:ext>
            </a:extLst>
          </p:cNvPr>
          <p:cNvSpPr/>
          <p:nvPr/>
        </p:nvSpPr>
        <p:spPr>
          <a:xfrm>
            <a:off x="4956619" y="2800760"/>
            <a:ext cx="766119" cy="753762"/>
          </a:xfrm>
          <a:prstGeom prst="ellipse">
            <a:avLst/>
          </a:prstGeom>
          <a:solidFill>
            <a:schemeClr val="accent1">
              <a:lumMod val="5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Elipse 17">
            <a:extLst>
              <a:ext uri="{FF2B5EF4-FFF2-40B4-BE49-F238E27FC236}">
                <a16:creationId xmlns:a16="http://schemas.microsoft.com/office/drawing/2014/main" id="{52F13177-5E9B-4492-AA31-D5708B29017D}"/>
              </a:ext>
            </a:extLst>
          </p:cNvPr>
          <p:cNvSpPr/>
          <p:nvPr/>
        </p:nvSpPr>
        <p:spPr>
          <a:xfrm>
            <a:off x="4725520" y="3726677"/>
            <a:ext cx="766119" cy="753762"/>
          </a:xfrm>
          <a:prstGeom prst="ellipse">
            <a:avLst/>
          </a:prstGeom>
          <a:solidFill>
            <a:srgbClr val="7030A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Elipse 18">
            <a:extLst>
              <a:ext uri="{FF2B5EF4-FFF2-40B4-BE49-F238E27FC236}">
                <a16:creationId xmlns:a16="http://schemas.microsoft.com/office/drawing/2014/main" id="{EA5B9EC0-51FA-407C-B051-1695537DFF65}"/>
              </a:ext>
            </a:extLst>
          </p:cNvPr>
          <p:cNvSpPr/>
          <p:nvPr/>
        </p:nvSpPr>
        <p:spPr>
          <a:xfrm>
            <a:off x="4049864" y="4563621"/>
            <a:ext cx="766119" cy="753762"/>
          </a:xfrm>
          <a:prstGeom prst="ellipse">
            <a:avLst/>
          </a:prstGeom>
          <a:solidFill>
            <a:schemeClr val="bg1">
              <a:lumMod val="6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Diagrama de flujo: terminador 13">
            <a:extLst>
              <a:ext uri="{FF2B5EF4-FFF2-40B4-BE49-F238E27FC236}">
                <a16:creationId xmlns:a16="http://schemas.microsoft.com/office/drawing/2014/main" id="{594ECA88-4E9F-4EA7-A281-E68D31742DF0}"/>
              </a:ext>
            </a:extLst>
          </p:cNvPr>
          <p:cNvSpPr/>
          <p:nvPr/>
        </p:nvSpPr>
        <p:spPr>
          <a:xfrm>
            <a:off x="5770602" y="643522"/>
            <a:ext cx="4868563" cy="444843"/>
          </a:xfrm>
          <a:prstGeom prst="flowChartTerminator">
            <a:avLst/>
          </a:prstGeom>
          <a:solidFill>
            <a:srgbClr val="C0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Introducción</a:t>
            </a:r>
            <a:endParaRPr lang="es-MX" dirty="0"/>
          </a:p>
        </p:txBody>
      </p:sp>
      <p:sp>
        <p:nvSpPr>
          <p:cNvPr id="21" name="Diagrama de flujo: terminador 20">
            <a:extLst>
              <a:ext uri="{FF2B5EF4-FFF2-40B4-BE49-F238E27FC236}">
                <a16:creationId xmlns:a16="http://schemas.microsoft.com/office/drawing/2014/main" id="{EFAB3413-2D59-476B-AE43-2FF4D3193E80}"/>
              </a:ext>
            </a:extLst>
          </p:cNvPr>
          <p:cNvSpPr/>
          <p:nvPr/>
        </p:nvSpPr>
        <p:spPr>
          <a:xfrm>
            <a:off x="5770603" y="1440087"/>
            <a:ext cx="4868563" cy="444843"/>
          </a:xfrm>
          <a:prstGeom prst="flowChartTerminator">
            <a:avLst/>
          </a:prstGeom>
          <a:solidFill>
            <a:srgbClr val="9ADC54"/>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latin typeface="Eras Bold ITC" panose="020B0907030504020204" pitchFamily="34" charset="0"/>
                <a:hlinkClick r:id="rId4" action="ppaction://hlinksldjump">
                  <a:extLst>
                    <a:ext uri="{A12FA001-AC4F-418D-AE19-62706E023703}">
                      <ahyp:hlinkClr xmlns:ahyp="http://schemas.microsoft.com/office/drawing/2018/hyperlinkcolor" val="tx"/>
                    </a:ext>
                  </a:extLst>
                </a:hlinkClick>
              </a:rPr>
              <a:t>ANTECEDENTES</a:t>
            </a:r>
            <a:endParaRPr lang="es-MX" dirty="0">
              <a:solidFill>
                <a:schemeClr val="tx1"/>
              </a:solidFill>
              <a:latin typeface="Eras Bold ITC" panose="020B0907030504020204" pitchFamily="34" charset="0"/>
            </a:endParaRPr>
          </a:p>
        </p:txBody>
      </p:sp>
      <p:sp>
        <p:nvSpPr>
          <p:cNvPr id="22" name="Diagrama de flujo: terminador 21">
            <a:extLst>
              <a:ext uri="{FF2B5EF4-FFF2-40B4-BE49-F238E27FC236}">
                <a16:creationId xmlns:a16="http://schemas.microsoft.com/office/drawing/2014/main" id="{EDE38828-0B10-4608-BC13-4D508478D017}"/>
              </a:ext>
            </a:extLst>
          </p:cNvPr>
          <p:cNvSpPr/>
          <p:nvPr/>
        </p:nvSpPr>
        <p:spPr>
          <a:xfrm>
            <a:off x="5797321" y="2239392"/>
            <a:ext cx="4868563" cy="444843"/>
          </a:xfrm>
          <a:prstGeom prst="flowChartTerminator">
            <a:avLst/>
          </a:prstGeom>
          <a:solidFill>
            <a:srgbClr val="FB35C7"/>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Planteamiento del problema</a:t>
            </a:r>
            <a:endParaRPr lang="es-MX" dirty="0"/>
          </a:p>
        </p:txBody>
      </p:sp>
      <p:sp>
        <p:nvSpPr>
          <p:cNvPr id="23" name="Diagrama de flujo: terminador 22">
            <a:extLst>
              <a:ext uri="{FF2B5EF4-FFF2-40B4-BE49-F238E27FC236}">
                <a16:creationId xmlns:a16="http://schemas.microsoft.com/office/drawing/2014/main" id="{95C54990-3525-4BF1-8EE3-F9B4DE961E1E}"/>
              </a:ext>
            </a:extLst>
          </p:cNvPr>
          <p:cNvSpPr/>
          <p:nvPr/>
        </p:nvSpPr>
        <p:spPr>
          <a:xfrm>
            <a:off x="5797320" y="3035957"/>
            <a:ext cx="4868563" cy="444843"/>
          </a:xfrm>
          <a:prstGeom prst="flowChartTerminator">
            <a:avLst/>
          </a:prstGeom>
          <a:solidFill>
            <a:srgbClr val="3C8C93"/>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Objetivos</a:t>
            </a:r>
            <a:endParaRPr lang="es-MX" dirty="0"/>
          </a:p>
        </p:txBody>
      </p:sp>
      <p:sp>
        <p:nvSpPr>
          <p:cNvPr id="24" name="Diagrama de flujo: terminador 23">
            <a:extLst>
              <a:ext uri="{FF2B5EF4-FFF2-40B4-BE49-F238E27FC236}">
                <a16:creationId xmlns:a16="http://schemas.microsoft.com/office/drawing/2014/main" id="{DE0C7827-4079-4194-A0B0-4AB4C5ACFCF2}"/>
              </a:ext>
            </a:extLst>
          </p:cNvPr>
          <p:cNvSpPr/>
          <p:nvPr/>
        </p:nvSpPr>
        <p:spPr>
          <a:xfrm>
            <a:off x="5797320" y="3832522"/>
            <a:ext cx="4868563" cy="444843"/>
          </a:xfrm>
          <a:prstGeom prst="flowChartTerminator">
            <a:avLst/>
          </a:prstGeom>
          <a:solidFill>
            <a:srgbClr val="7030A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Materiales y métodos</a:t>
            </a:r>
            <a:endParaRPr lang="es-MX" dirty="0"/>
          </a:p>
        </p:txBody>
      </p:sp>
      <p:sp>
        <p:nvSpPr>
          <p:cNvPr id="25" name="Diagrama de flujo: terminador 24">
            <a:extLst>
              <a:ext uri="{FF2B5EF4-FFF2-40B4-BE49-F238E27FC236}">
                <a16:creationId xmlns:a16="http://schemas.microsoft.com/office/drawing/2014/main" id="{80697777-E469-43E2-A6A4-BDEEF4F09E20}"/>
              </a:ext>
            </a:extLst>
          </p:cNvPr>
          <p:cNvSpPr/>
          <p:nvPr/>
        </p:nvSpPr>
        <p:spPr>
          <a:xfrm>
            <a:off x="5797320" y="4615422"/>
            <a:ext cx="4868563" cy="444843"/>
          </a:xfrm>
          <a:prstGeom prst="flowChartTerminator">
            <a:avLst/>
          </a:prstGeom>
          <a:solidFill>
            <a:schemeClr val="bg1">
              <a:lumMod val="6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Discusión y Resultados</a:t>
            </a:r>
            <a:endParaRPr lang="es-MX" dirty="0"/>
          </a:p>
        </p:txBody>
      </p:sp>
      <p:pic>
        <p:nvPicPr>
          <p:cNvPr id="34" name="Gráfico 33" descr="Presentación con lista de comprobación RTL">
            <a:extLst>
              <a:ext uri="{FF2B5EF4-FFF2-40B4-BE49-F238E27FC236}">
                <a16:creationId xmlns:a16="http://schemas.microsoft.com/office/drawing/2014/main" id="{73C2DB27-5DDB-4830-A8D7-2903260A51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56618" y="2863491"/>
            <a:ext cx="766119" cy="766119"/>
          </a:xfrm>
          <a:prstGeom prst="rect">
            <a:avLst/>
          </a:prstGeom>
        </p:spPr>
      </p:pic>
      <p:pic>
        <p:nvPicPr>
          <p:cNvPr id="36" name="Gráfico 35" descr="Cabeza con engranajes">
            <a:extLst>
              <a:ext uri="{FF2B5EF4-FFF2-40B4-BE49-F238E27FC236}">
                <a16:creationId xmlns:a16="http://schemas.microsoft.com/office/drawing/2014/main" id="{4AED7DFD-4A56-45E1-99C7-6B2F32CD437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25521" y="1919784"/>
            <a:ext cx="766119" cy="766119"/>
          </a:xfrm>
          <a:prstGeom prst="rect">
            <a:avLst/>
          </a:prstGeom>
        </p:spPr>
      </p:pic>
      <p:pic>
        <p:nvPicPr>
          <p:cNvPr id="39" name="Gráfico 38" descr="Periódico">
            <a:extLst>
              <a:ext uri="{FF2B5EF4-FFF2-40B4-BE49-F238E27FC236}">
                <a16:creationId xmlns:a16="http://schemas.microsoft.com/office/drawing/2014/main" id="{D430A816-D500-4B69-9390-7B01AAE0DB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78312" y="1096314"/>
            <a:ext cx="766119" cy="766119"/>
          </a:xfrm>
          <a:prstGeom prst="rect">
            <a:avLst/>
          </a:prstGeom>
        </p:spPr>
      </p:pic>
      <p:pic>
        <p:nvPicPr>
          <p:cNvPr id="41" name="Gráfico 40" descr="Probetas">
            <a:extLst>
              <a:ext uri="{FF2B5EF4-FFF2-40B4-BE49-F238E27FC236}">
                <a16:creationId xmlns:a16="http://schemas.microsoft.com/office/drawing/2014/main" id="{21556517-B525-4842-B549-89D40A57EF8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815983" y="3852162"/>
            <a:ext cx="585974" cy="585974"/>
          </a:xfrm>
          <a:prstGeom prst="rect">
            <a:avLst/>
          </a:prstGeom>
        </p:spPr>
      </p:pic>
      <p:pic>
        <p:nvPicPr>
          <p:cNvPr id="43" name="Gráfico 42" descr="Aula">
            <a:extLst>
              <a:ext uri="{FF2B5EF4-FFF2-40B4-BE49-F238E27FC236}">
                <a16:creationId xmlns:a16="http://schemas.microsoft.com/office/drawing/2014/main" id="{F8CF8C10-6A22-4E63-B8C3-0BA37757AE2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053957" y="4614592"/>
            <a:ext cx="679621" cy="679621"/>
          </a:xfrm>
          <a:prstGeom prst="rect">
            <a:avLst/>
          </a:prstGeom>
        </p:spPr>
      </p:pic>
      <p:pic>
        <p:nvPicPr>
          <p:cNvPr id="45" name="Gráfico 44" descr="Presentación con gráfico de barras">
            <a:extLst>
              <a:ext uri="{FF2B5EF4-FFF2-40B4-BE49-F238E27FC236}">
                <a16:creationId xmlns:a16="http://schemas.microsoft.com/office/drawing/2014/main" id="{48519302-B89B-4B6B-870A-D842680D053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328683" y="505788"/>
            <a:ext cx="691976" cy="691976"/>
          </a:xfrm>
          <a:prstGeom prst="rect">
            <a:avLst/>
          </a:prstGeom>
        </p:spPr>
      </p:pic>
      <p:sp>
        <p:nvSpPr>
          <p:cNvPr id="26" name="Diagrama de flujo: terminador 25">
            <a:extLst>
              <a:ext uri="{FF2B5EF4-FFF2-40B4-BE49-F238E27FC236}">
                <a16:creationId xmlns:a16="http://schemas.microsoft.com/office/drawing/2014/main" id="{38B08D97-2EF8-4C22-814F-EFB3F3E83A1C}"/>
              </a:ext>
            </a:extLst>
          </p:cNvPr>
          <p:cNvSpPr/>
          <p:nvPr/>
        </p:nvSpPr>
        <p:spPr>
          <a:xfrm>
            <a:off x="5812971" y="5417913"/>
            <a:ext cx="4868563" cy="444843"/>
          </a:xfrm>
          <a:prstGeom prst="flowChartTerminator">
            <a:avLst/>
          </a:prstGeom>
          <a:solidFill>
            <a:srgbClr val="00B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Conclusiones</a:t>
            </a:r>
            <a:endParaRPr lang="es-MX" dirty="0"/>
          </a:p>
        </p:txBody>
      </p:sp>
      <p:sp>
        <p:nvSpPr>
          <p:cNvPr id="27" name="Elipse 26">
            <a:extLst>
              <a:ext uri="{FF2B5EF4-FFF2-40B4-BE49-F238E27FC236}">
                <a16:creationId xmlns:a16="http://schemas.microsoft.com/office/drawing/2014/main" id="{7AEBE87A-38AC-41E3-A408-C84167871D8A}"/>
              </a:ext>
            </a:extLst>
          </p:cNvPr>
          <p:cNvSpPr/>
          <p:nvPr/>
        </p:nvSpPr>
        <p:spPr>
          <a:xfrm>
            <a:off x="3273914" y="5294213"/>
            <a:ext cx="766119" cy="753762"/>
          </a:xfrm>
          <a:prstGeom prst="ellipse">
            <a:avLst/>
          </a:prstGeom>
          <a:solidFill>
            <a:srgbClr val="00B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3" name="Gráfico 2" descr="Filtro">
            <a:extLst>
              <a:ext uri="{FF2B5EF4-FFF2-40B4-BE49-F238E27FC236}">
                <a16:creationId xmlns:a16="http://schemas.microsoft.com/office/drawing/2014/main" id="{29D4032F-B492-486D-83E5-54E51101E4B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353116" y="5374248"/>
            <a:ext cx="673727" cy="673727"/>
          </a:xfrm>
          <a:prstGeom prst="rect">
            <a:avLst/>
          </a:prstGeom>
        </p:spPr>
      </p:pic>
      <p:pic>
        <p:nvPicPr>
          <p:cNvPr id="28" name="Imagen 27">
            <a:extLst>
              <a:ext uri="{FF2B5EF4-FFF2-40B4-BE49-F238E27FC236}">
                <a16:creationId xmlns:a16="http://schemas.microsoft.com/office/drawing/2014/main" id="{2849EF18-9DFE-41ED-AD24-15C0A5160EAD}"/>
              </a:ext>
            </a:extLst>
          </p:cNvPr>
          <p:cNvPicPr>
            <a:picLocks noChangeAspect="1"/>
          </p:cNvPicPr>
          <p:nvPr/>
        </p:nvPicPr>
        <p:blipFill rotWithShape="1">
          <a:blip r:embed="rId19">
            <a:extLst>
              <a:ext uri="{28A0092B-C50C-407E-A947-70E740481C1C}">
                <a14:useLocalDpi xmlns:a14="http://schemas.microsoft.com/office/drawing/2010/main" val="0"/>
              </a:ext>
            </a:extLst>
          </a:blip>
          <a:srcRect l="10628" r="3917"/>
          <a:stretch/>
        </p:blipFill>
        <p:spPr>
          <a:xfrm>
            <a:off x="95680" y="1169245"/>
            <a:ext cx="4477000" cy="4136553"/>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6026455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Imagen 38">
            <a:extLst>
              <a:ext uri="{FF2B5EF4-FFF2-40B4-BE49-F238E27FC236}">
                <a16:creationId xmlns:a16="http://schemas.microsoft.com/office/drawing/2014/main" id="{09AC3F98-A2EB-4BC6-8688-0F9DE62F79E9}"/>
              </a:ext>
            </a:extLst>
          </p:cNvPr>
          <p:cNvPicPr>
            <a:picLocks noChangeAspect="1"/>
          </p:cNvPicPr>
          <p:nvPr/>
        </p:nvPicPr>
        <p:blipFill>
          <a:blip r:embed="rId2"/>
          <a:stretch>
            <a:fillRect/>
          </a:stretch>
        </p:blipFill>
        <p:spPr>
          <a:xfrm>
            <a:off x="9713778" y="698017"/>
            <a:ext cx="1536289" cy="1235366"/>
          </a:xfrm>
          <a:prstGeom prst="rect">
            <a:avLst/>
          </a:prstGeom>
        </p:spPr>
      </p:pic>
      <p:pic>
        <p:nvPicPr>
          <p:cNvPr id="2" name="Picture 4">
            <a:extLst>
              <a:ext uri="{FF2B5EF4-FFF2-40B4-BE49-F238E27FC236}">
                <a16:creationId xmlns:a16="http://schemas.microsoft.com/office/drawing/2014/main" id="{8C971F3A-6F94-4E79-8CB1-73B866C9B1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5731" y="5949951"/>
            <a:ext cx="29256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a:extLst>
              <a:ext uri="{FF2B5EF4-FFF2-40B4-BE49-F238E27FC236}">
                <a16:creationId xmlns:a16="http://schemas.microsoft.com/office/drawing/2014/main" id="{FC86742B-48B6-4069-B70E-74CC9D6E1519}"/>
              </a:ext>
            </a:extLst>
          </p:cNvPr>
          <p:cNvPicPr>
            <a:picLocks noChangeAspect="1"/>
          </p:cNvPicPr>
          <p:nvPr/>
        </p:nvPicPr>
        <p:blipFill>
          <a:blip r:embed="rId4">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1105935" y="0"/>
            <a:ext cx="1086065" cy="1002522"/>
          </a:xfrm>
          <a:prstGeom prst="rect">
            <a:avLst/>
          </a:prstGeom>
        </p:spPr>
      </p:pic>
      <p:sp>
        <p:nvSpPr>
          <p:cNvPr id="4" name="CuadroTexto 3">
            <a:extLst>
              <a:ext uri="{FF2B5EF4-FFF2-40B4-BE49-F238E27FC236}">
                <a16:creationId xmlns:a16="http://schemas.microsoft.com/office/drawing/2014/main" id="{ED586C76-B5AC-46EA-BE48-83DDF7EDD402}"/>
              </a:ext>
            </a:extLst>
          </p:cNvPr>
          <p:cNvSpPr txBox="1"/>
          <p:nvPr/>
        </p:nvSpPr>
        <p:spPr>
          <a:xfrm>
            <a:off x="321519" y="72429"/>
            <a:ext cx="6098058" cy="584775"/>
          </a:xfrm>
          <a:prstGeom prst="rect">
            <a:avLst/>
          </a:prstGeom>
          <a:noFill/>
        </p:spPr>
        <p:txBody>
          <a:bodyPr wrap="square">
            <a:spAutoFit/>
          </a:bodyPr>
          <a:lstStyle/>
          <a:p>
            <a:r>
              <a:rPr lang="es-MX" sz="3200" b="1" i="1" kern="0" dirty="0">
                <a:solidFill>
                  <a:srgbClr val="000000"/>
                </a:solidFill>
                <a:effectLst>
                  <a:outerShdw blurRad="38100" dist="38100" dir="2700000" algn="tl">
                    <a:srgbClr val="C0C0C0"/>
                  </a:outerShdw>
                </a:effectLst>
                <a:latin typeface="Arial"/>
                <a:ea typeface="+mj-ea"/>
                <a:cs typeface="+mj-cs"/>
              </a:rPr>
              <a:t>2</a:t>
            </a:r>
            <a:r>
              <a:rPr kumimoji="0" lang="es-MX" sz="3200" b="1" i="1" u="none" strike="noStrike" kern="0" cap="none" spc="0" normalizeH="0" baseline="0" noProof="0" dirty="0">
                <a:ln>
                  <a:noFill/>
                </a:ln>
                <a:solidFill>
                  <a:srgbClr val="000000"/>
                </a:solidFill>
                <a:effectLst>
                  <a:outerShdw blurRad="38100" dist="38100" dir="2700000" algn="tl">
                    <a:srgbClr val="C0C0C0"/>
                  </a:outerShdw>
                </a:effectLst>
                <a:uLnTx/>
                <a:uFillTx/>
                <a:latin typeface="Arial"/>
                <a:ea typeface="+mj-ea"/>
                <a:cs typeface="+mj-cs"/>
              </a:rPr>
              <a:t>. </a:t>
            </a:r>
            <a:r>
              <a:rPr lang="es-MX" sz="3200" b="1" i="1" kern="0" dirty="0">
                <a:solidFill>
                  <a:srgbClr val="000000"/>
                </a:solidFill>
                <a:effectLst>
                  <a:outerShdw blurRad="38100" dist="38100" dir="2700000" algn="tl">
                    <a:srgbClr val="C0C0C0"/>
                  </a:outerShdw>
                </a:effectLst>
                <a:latin typeface="Arial"/>
                <a:ea typeface="+mj-ea"/>
                <a:cs typeface="+mj-cs"/>
              </a:rPr>
              <a:t>ANTECEDENTES</a:t>
            </a:r>
            <a:r>
              <a:rPr kumimoji="0" lang="es-MX" sz="3200" b="1" i="1" u="none" strike="noStrike" kern="0" cap="none" spc="0" normalizeH="0" baseline="0" noProof="0" dirty="0">
                <a:ln>
                  <a:noFill/>
                </a:ln>
                <a:solidFill>
                  <a:srgbClr val="000000"/>
                </a:solidFill>
                <a:effectLst>
                  <a:outerShdw blurRad="38100" dist="38100" dir="2700000" algn="tl">
                    <a:srgbClr val="C0C0C0"/>
                  </a:outerShdw>
                </a:effectLst>
                <a:uLnTx/>
                <a:uFillTx/>
                <a:latin typeface="Arial"/>
                <a:ea typeface="+mj-ea"/>
                <a:cs typeface="+mj-cs"/>
              </a:rPr>
              <a:t>:</a:t>
            </a:r>
            <a:endParaRPr lang="es-MX" dirty="0"/>
          </a:p>
        </p:txBody>
      </p:sp>
      <p:pic>
        <p:nvPicPr>
          <p:cNvPr id="6" name="Imagen 5">
            <a:extLst>
              <a:ext uri="{FF2B5EF4-FFF2-40B4-BE49-F238E27FC236}">
                <a16:creationId xmlns:a16="http://schemas.microsoft.com/office/drawing/2014/main" id="{6AD7A1DB-498A-495A-AE35-EE769877D4B5}"/>
              </a:ext>
            </a:extLst>
          </p:cNvPr>
          <p:cNvPicPr>
            <a:picLocks noChangeAspect="1"/>
          </p:cNvPicPr>
          <p:nvPr/>
        </p:nvPicPr>
        <p:blipFill>
          <a:blip r:embed="rId5"/>
          <a:stretch>
            <a:fillRect/>
          </a:stretch>
        </p:blipFill>
        <p:spPr>
          <a:xfrm>
            <a:off x="62099" y="851493"/>
            <a:ext cx="5288377" cy="3703751"/>
          </a:xfrm>
          <a:prstGeom prst="roundRect">
            <a:avLst>
              <a:gd name="adj" fmla="val 8594"/>
            </a:avLst>
          </a:prstGeom>
          <a:solidFill>
            <a:srgbClr val="FFFFFF">
              <a:shade val="85000"/>
            </a:srgbClr>
          </a:solidFill>
          <a:ln>
            <a:noFill/>
          </a:ln>
          <a:effectLst/>
        </p:spPr>
      </p:pic>
      <p:pic>
        <p:nvPicPr>
          <p:cNvPr id="10" name="Imagen 9">
            <a:extLst>
              <a:ext uri="{FF2B5EF4-FFF2-40B4-BE49-F238E27FC236}">
                <a16:creationId xmlns:a16="http://schemas.microsoft.com/office/drawing/2014/main" id="{F5F8D5BA-BD16-4E2D-BBB1-54228039A08B}"/>
              </a:ext>
            </a:extLst>
          </p:cNvPr>
          <p:cNvPicPr>
            <a:picLocks noChangeAspect="1"/>
          </p:cNvPicPr>
          <p:nvPr/>
        </p:nvPicPr>
        <p:blipFill rotWithShape="1">
          <a:blip r:embed="rId6">
            <a:extLst>
              <a:ext uri="{28A0092B-C50C-407E-A947-70E740481C1C}">
                <a14:useLocalDpi xmlns:a14="http://schemas.microsoft.com/office/drawing/2010/main" val="0"/>
              </a:ext>
            </a:extLst>
          </a:blip>
          <a:srcRect r="4719"/>
          <a:stretch/>
        </p:blipFill>
        <p:spPr>
          <a:xfrm>
            <a:off x="44669" y="2106928"/>
            <a:ext cx="6056197" cy="4053055"/>
          </a:xfrm>
          <a:prstGeom prst="rect">
            <a:avLst/>
          </a:prstGeom>
        </p:spPr>
      </p:pic>
      <p:sp>
        <p:nvSpPr>
          <p:cNvPr id="21" name="CuadroTexto 20">
            <a:extLst>
              <a:ext uri="{FF2B5EF4-FFF2-40B4-BE49-F238E27FC236}">
                <a16:creationId xmlns:a16="http://schemas.microsoft.com/office/drawing/2014/main" id="{046E6296-48C4-4139-B358-A8AC1394C483}"/>
              </a:ext>
            </a:extLst>
          </p:cNvPr>
          <p:cNvSpPr txBox="1"/>
          <p:nvPr/>
        </p:nvSpPr>
        <p:spPr>
          <a:xfrm>
            <a:off x="7597272" y="4058381"/>
            <a:ext cx="2732306" cy="307777"/>
          </a:xfrm>
          <a:prstGeom prst="rect">
            <a:avLst/>
          </a:prstGeom>
          <a:noFill/>
        </p:spPr>
        <p:txBody>
          <a:bodyPr wrap="square" rtlCol="0">
            <a:spAutoFit/>
          </a:bodyPr>
          <a:lstStyle/>
          <a:p>
            <a:r>
              <a:rPr lang="es-EC" sz="1400" i="1" dirty="0">
                <a:solidFill>
                  <a:srgbClr val="4A4A5A"/>
                </a:solidFill>
              </a:rPr>
              <a:t>Tipos de redes de saneamiento</a:t>
            </a:r>
            <a:endParaRPr lang="es-MX" sz="1400" i="1" dirty="0">
              <a:solidFill>
                <a:srgbClr val="4A4A5A"/>
              </a:solidFill>
            </a:endParaRPr>
          </a:p>
        </p:txBody>
      </p:sp>
      <p:sp>
        <p:nvSpPr>
          <p:cNvPr id="23" name="Rectángulo 22">
            <a:extLst>
              <a:ext uri="{FF2B5EF4-FFF2-40B4-BE49-F238E27FC236}">
                <a16:creationId xmlns:a16="http://schemas.microsoft.com/office/drawing/2014/main" id="{B56A1951-E475-4E38-B6F5-95378B8FF04A}"/>
              </a:ext>
            </a:extLst>
          </p:cNvPr>
          <p:cNvSpPr/>
          <p:nvPr/>
        </p:nvSpPr>
        <p:spPr>
          <a:xfrm>
            <a:off x="5819557" y="3642975"/>
            <a:ext cx="1726921" cy="307776"/>
          </a:xfrm>
          <a:prstGeom prst="rect">
            <a:avLst/>
          </a:prstGeom>
          <a:solidFill>
            <a:srgbClr val="94B6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COMBINADO </a:t>
            </a:r>
            <a:endParaRPr lang="es-MX" dirty="0">
              <a:solidFill>
                <a:schemeClr val="tx1"/>
              </a:solidFill>
            </a:endParaRPr>
          </a:p>
        </p:txBody>
      </p:sp>
      <p:sp>
        <p:nvSpPr>
          <p:cNvPr id="27" name="Rectángulo 26">
            <a:extLst>
              <a:ext uri="{FF2B5EF4-FFF2-40B4-BE49-F238E27FC236}">
                <a16:creationId xmlns:a16="http://schemas.microsoft.com/office/drawing/2014/main" id="{6CE6D858-5A4B-4973-A5BE-D90218C9F007}"/>
              </a:ext>
            </a:extLst>
          </p:cNvPr>
          <p:cNvSpPr/>
          <p:nvPr/>
        </p:nvSpPr>
        <p:spPr>
          <a:xfrm>
            <a:off x="9956545" y="3598293"/>
            <a:ext cx="1714346" cy="327701"/>
          </a:xfrm>
          <a:prstGeom prst="rect">
            <a:avLst/>
          </a:prstGeom>
          <a:solidFill>
            <a:srgbClr val="94B6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SEPARADAS</a:t>
            </a:r>
            <a:endParaRPr lang="es-MX" dirty="0">
              <a:solidFill>
                <a:schemeClr val="tx1"/>
              </a:solidFill>
            </a:endParaRPr>
          </a:p>
        </p:txBody>
      </p:sp>
      <p:sp>
        <p:nvSpPr>
          <p:cNvPr id="32" name="Flecha: a la derecha 31">
            <a:extLst>
              <a:ext uri="{FF2B5EF4-FFF2-40B4-BE49-F238E27FC236}">
                <a16:creationId xmlns:a16="http://schemas.microsoft.com/office/drawing/2014/main" id="{207FEA9D-5561-4BDD-837E-5DA4256D945D}"/>
              </a:ext>
            </a:extLst>
          </p:cNvPr>
          <p:cNvSpPr/>
          <p:nvPr/>
        </p:nvSpPr>
        <p:spPr>
          <a:xfrm>
            <a:off x="7237285" y="3206344"/>
            <a:ext cx="1239703" cy="150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36" name="Imagen 35">
            <a:extLst>
              <a:ext uri="{FF2B5EF4-FFF2-40B4-BE49-F238E27FC236}">
                <a16:creationId xmlns:a16="http://schemas.microsoft.com/office/drawing/2014/main" id="{1CE4A857-FCBD-4233-BAC1-2009ED91C324}"/>
              </a:ext>
            </a:extLst>
          </p:cNvPr>
          <p:cNvPicPr>
            <a:picLocks noChangeAspect="1"/>
          </p:cNvPicPr>
          <p:nvPr/>
        </p:nvPicPr>
        <p:blipFill>
          <a:blip r:embed="rId2"/>
          <a:stretch>
            <a:fillRect/>
          </a:stretch>
        </p:blipFill>
        <p:spPr>
          <a:xfrm>
            <a:off x="5651432" y="822062"/>
            <a:ext cx="1536289" cy="1235366"/>
          </a:xfrm>
          <a:prstGeom prst="rect">
            <a:avLst/>
          </a:prstGeom>
        </p:spPr>
      </p:pic>
      <p:pic>
        <p:nvPicPr>
          <p:cNvPr id="38" name="Imagen 37">
            <a:extLst>
              <a:ext uri="{FF2B5EF4-FFF2-40B4-BE49-F238E27FC236}">
                <a16:creationId xmlns:a16="http://schemas.microsoft.com/office/drawing/2014/main" id="{F96B93BE-8BBA-4862-BB91-D2C54BA24E66}"/>
              </a:ext>
            </a:extLst>
          </p:cNvPr>
          <p:cNvPicPr>
            <a:picLocks noChangeAspect="1"/>
          </p:cNvPicPr>
          <p:nvPr/>
        </p:nvPicPr>
        <p:blipFill>
          <a:blip r:embed="rId7"/>
          <a:stretch>
            <a:fillRect/>
          </a:stretch>
        </p:blipFill>
        <p:spPr>
          <a:xfrm>
            <a:off x="5700996" y="2169973"/>
            <a:ext cx="1488775" cy="1219528"/>
          </a:xfrm>
          <a:prstGeom prst="rect">
            <a:avLst/>
          </a:prstGeom>
        </p:spPr>
      </p:pic>
      <p:sp>
        <p:nvSpPr>
          <p:cNvPr id="34" name="Flecha: a la derecha 33">
            <a:extLst>
              <a:ext uri="{FF2B5EF4-FFF2-40B4-BE49-F238E27FC236}">
                <a16:creationId xmlns:a16="http://schemas.microsoft.com/office/drawing/2014/main" id="{32FFF57C-8B8C-4AE8-BD87-CB87A0DC9692}"/>
              </a:ext>
            </a:extLst>
          </p:cNvPr>
          <p:cNvSpPr/>
          <p:nvPr/>
        </p:nvSpPr>
        <p:spPr>
          <a:xfrm rot="2876443">
            <a:off x="6972138" y="2435260"/>
            <a:ext cx="1638001" cy="185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0" name="Imagen 39">
            <a:extLst>
              <a:ext uri="{FF2B5EF4-FFF2-40B4-BE49-F238E27FC236}">
                <a16:creationId xmlns:a16="http://schemas.microsoft.com/office/drawing/2014/main" id="{440A456F-6B18-4FB5-A9B4-2E8D848C7D6A}"/>
              </a:ext>
            </a:extLst>
          </p:cNvPr>
          <p:cNvPicPr>
            <a:picLocks noChangeAspect="1"/>
          </p:cNvPicPr>
          <p:nvPr/>
        </p:nvPicPr>
        <p:blipFill>
          <a:blip r:embed="rId7"/>
          <a:stretch>
            <a:fillRect/>
          </a:stretch>
        </p:blipFill>
        <p:spPr>
          <a:xfrm>
            <a:off x="9851578" y="2134652"/>
            <a:ext cx="1488775" cy="1219528"/>
          </a:xfrm>
          <a:prstGeom prst="rect">
            <a:avLst/>
          </a:prstGeom>
        </p:spPr>
      </p:pic>
      <p:sp>
        <p:nvSpPr>
          <p:cNvPr id="41" name="Flecha: a la derecha 40">
            <a:extLst>
              <a:ext uri="{FF2B5EF4-FFF2-40B4-BE49-F238E27FC236}">
                <a16:creationId xmlns:a16="http://schemas.microsoft.com/office/drawing/2014/main" id="{51472D69-E63F-4B8A-B067-D52846763490}"/>
              </a:ext>
            </a:extLst>
          </p:cNvPr>
          <p:cNvSpPr/>
          <p:nvPr/>
        </p:nvSpPr>
        <p:spPr>
          <a:xfrm>
            <a:off x="11330210" y="3131586"/>
            <a:ext cx="799691" cy="1495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3" name="Flecha: a la derecha 42">
            <a:extLst>
              <a:ext uri="{FF2B5EF4-FFF2-40B4-BE49-F238E27FC236}">
                <a16:creationId xmlns:a16="http://schemas.microsoft.com/office/drawing/2014/main" id="{7E228A53-E798-48AA-B0FD-D47EC6469450}"/>
              </a:ext>
            </a:extLst>
          </p:cNvPr>
          <p:cNvSpPr/>
          <p:nvPr/>
        </p:nvSpPr>
        <p:spPr>
          <a:xfrm>
            <a:off x="11105935" y="1856636"/>
            <a:ext cx="1023966" cy="1495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Rectángulo 12">
            <a:extLst>
              <a:ext uri="{FF2B5EF4-FFF2-40B4-BE49-F238E27FC236}">
                <a16:creationId xmlns:a16="http://schemas.microsoft.com/office/drawing/2014/main" id="{D37B598D-5959-41F4-A38A-0B11AA62739C}"/>
              </a:ext>
            </a:extLst>
          </p:cNvPr>
          <p:cNvSpPr/>
          <p:nvPr/>
        </p:nvSpPr>
        <p:spPr>
          <a:xfrm>
            <a:off x="7777922" y="1873524"/>
            <a:ext cx="2628741" cy="270354"/>
          </a:xfrm>
          <a:prstGeom prst="rect">
            <a:avLst/>
          </a:prstGeom>
          <a:solidFill>
            <a:srgbClr val="6F9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Redes de saneamiento</a:t>
            </a:r>
            <a:endParaRPr lang="es-MX" dirty="0">
              <a:solidFill>
                <a:schemeClr val="tx1"/>
              </a:solidFill>
            </a:endParaRPr>
          </a:p>
        </p:txBody>
      </p:sp>
      <p:sp>
        <p:nvSpPr>
          <p:cNvPr id="44" name="Rectángulo 43">
            <a:extLst>
              <a:ext uri="{FF2B5EF4-FFF2-40B4-BE49-F238E27FC236}">
                <a16:creationId xmlns:a16="http://schemas.microsoft.com/office/drawing/2014/main" id="{38ED0C05-2833-48D9-9102-128D9516A9A0}"/>
              </a:ext>
            </a:extLst>
          </p:cNvPr>
          <p:cNvSpPr/>
          <p:nvPr/>
        </p:nvSpPr>
        <p:spPr>
          <a:xfrm>
            <a:off x="44669" y="698017"/>
            <a:ext cx="5305807" cy="14719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0" name="Rectángulo 19">
            <a:extLst>
              <a:ext uri="{FF2B5EF4-FFF2-40B4-BE49-F238E27FC236}">
                <a16:creationId xmlns:a16="http://schemas.microsoft.com/office/drawing/2014/main" id="{A04D67A3-BAAF-4CBD-83FC-376CB44B462D}"/>
              </a:ext>
            </a:extLst>
          </p:cNvPr>
          <p:cNvSpPr/>
          <p:nvPr/>
        </p:nvSpPr>
        <p:spPr>
          <a:xfrm>
            <a:off x="8506294" y="3035481"/>
            <a:ext cx="1038874" cy="307776"/>
          </a:xfrm>
          <a:prstGeom prst="rect">
            <a:avLst/>
          </a:prstGeom>
          <a:solidFill>
            <a:srgbClr val="94B6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COLECTOR</a:t>
            </a:r>
            <a:r>
              <a:rPr lang="es-EC" dirty="0">
                <a:solidFill>
                  <a:schemeClr val="tx1"/>
                </a:solidFill>
              </a:rPr>
              <a:t> </a:t>
            </a:r>
            <a:endParaRPr lang="es-MX" dirty="0">
              <a:solidFill>
                <a:schemeClr val="tx1"/>
              </a:solidFill>
            </a:endParaRPr>
          </a:p>
        </p:txBody>
      </p:sp>
    </p:spTree>
    <p:extLst>
      <p:ext uri="{BB962C8B-B14F-4D97-AF65-F5344CB8AC3E}">
        <p14:creationId xmlns:p14="http://schemas.microsoft.com/office/powerpoint/2010/main" val="22607579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anim calcmode="lin" valueType="num">
                                      <p:cBhvr>
                                        <p:cTn id="12" dur="1000" fill="hold"/>
                                        <p:tgtEl>
                                          <p:spTgt spid="36"/>
                                        </p:tgtEl>
                                        <p:attrNameLst>
                                          <p:attrName>ppt_x</p:attrName>
                                        </p:attrNameLst>
                                      </p:cBhvr>
                                      <p:tavLst>
                                        <p:tav tm="0">
                                          <p:val>
                                            <p:strVal val="#ppt_x"/>
                                          </p:val>
                                        </p:tav>
                                        <p:tav tm="100000">
                                          <p:val>
                                            <p:strVal val="#ppt_x"/>
                                          </p:val>
                                        </p:tav>
                                      </p:tavLst>
                                    </p:anim>
                                    <p:anim calcmode="lin" valueType="num">
                                      <p:cBhvr>
                                        <p:cTn id="1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1000" fill="hold"/>
                                        <p:tgtEl>
                                          <p:spTgt spid="3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down)">
                                      <p:cBhvr>
                                        <p:cTn id="43" dur="500"/>
                                        <p:tgtEl>
                                          <p:spTgt spid="39"/>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down)">
                                      <p:cBhvr>
                                        <p:cTn id="46" dur="500"/>
                                        <p:tgtEl>
                                          <p:spTgt spid="43"/>
                                        </p:tgtEl>
                                      </p:cBhvr>
                                    </p:animEffect>
                                  </p:childTnLst>
                                </p:cTn>
                              </p:par>
                              <p:par>
                                <p:cTn id="47" presetID="22" presetClass="entr" presetSubtype="4"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down)">
                                      <p:cBhvr>
                                        <p:cTn id="49" dur="500"/>
                                        <p:tgtEl>
                                          <p:spTgt spid="4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ipe(down)">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arn(inVertical)">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1000"/>
                                        <p:tgtEl>
                                          <p:spTgt spid="44"/>
                                        </p:tgtEl>
                                      </p:cBhvr>
                                    </p:animEffect>
                                    <p:anim calcmode="lin" valueType="num">
                                      <p:cBhvr>
                                        <p:cTn id="68" dur="1000" fill="hold"/>
                                        <p:tgtEl>
                                          <p:spTgt spid="44"/>
                                        </p:tgtEl>
                                        <p:attrNameLst>
                                          <p:attrName>ppt_x</p:attrName>
                                        </p:attrNameLst>
                                      </p:cBhvr>
                                      <p:tavLst>
                                        <p:tav tm="0">
                                          <p:val>
                                            <p:strVal val="#ppt_x"/>
                                          </p:val>
                                        </p:tav>
                                        <p:tav tm="100000">
                                          <p:val>
                                            <p:strVal val="#ppt_x"/>
                                          </p:val>
                                        </p:tav>
                                      </p:tavLst>
                                    </p:anim>
                                    <p:anim calcmode="lin" valueType="num">
                                      <p:cBhvr>
                                        <p:cTn id="69" dur="1000" fill="hold"/>
                                        <p:tgtEl>
                                          <p:spTgt spid="44"/>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1000"/>
                                        <p:tgtEl>
                                          <p:spTgt spid="10"/>
                                        </p:tgtEl>
                                      </p:cBhvr>
                                    </p:animEffect>
                                    <p:anim calcmode="lin" valueType="num">
                                      <p:cBhvr>
                                        <p:cTn id="73" dur="1000" fill="hold"/>
                                        <p:tgtEl>
                                          <p:spTgt spid="10"/>
                                        </p:tgtEl>
                                        <p:attrNameLst>
                                          <p:attrName>ppt_x</p:attrName>
                                        </p:attrNameLst>
                                      </p:cBhvr>
                                      <p:tavLst>
                                        <p:tav tm="0">
                                          <p:val>
                                            <p:strVal val="#ppt_x"/>
                                          </p:val>
                                        </p:tav>
                                        <p:tav tm="100000">
                                          <p:val>
                                            <p:strVal val="#ppt_x"/>
                                          </p:val>
                                        </p:tav>
                                      </p:tavLst>
                                    </p:anim>
                                    <p:anim calcmode="lin" valueType="num">
                                      <p:cBhvr>
                                        <p:cTn id="7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27" grpId="0" animBg="1"/>
      <p:bldP spid="32" grpId="0" animBg="1"/>
      <p:bldP spid="34" grpId="0" animBg="1"/>
      <p:bldP spid="41" grpId="0" animBg="1"/>
      <p:bldP spid="43" grpId="0" animBg="1"/>
      <p:bldP spid="13" grpId="0" animBg="1"/>
      <p:bldP spid="44"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C971F3A-6F94-4E79-8CB1-73B866C9B1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5731" y="5949951"/>
            <a:ext cx="29256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a:extLst>
              <a:ext uri="{FF2B5EF4-FFF2-40B4-BE49-F238E27FC236}">
                <a16:creationId xmlns:a16="http://schemas.microsoft.com/office/drawing/2014/main" id="{FC86742B-48B6-4069-B70E-74CC9D6E1519}"/>
              </a:ext>
            </a:extLst>
          </p:cNvPr>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1105935" y="0"/>
            <a:ext cx="1086065" cy="1002522"/>
          </a:xfrm>
          <a:prstGeom prst="rect">
            <a:avLst/>
          </a:prstGeom>
        </p:spPr>
      </p:pic>
      <p:sp>
        <p:nvSpPr>
          <p:cNvPr id="4" name="CuadroTexto 3">
            <a:extLst>
              <a:ext uri="{FF2B5EF4-FFF2-40B4-BE49-F238E27FC236}">
                <a16:creationId xmlns:a16="http://schemas.microsoft.com/office/drawing/2014/main" id="{ED586C76-B5AC-46EA-BE48-83DDF7EDD402}"/>
              </a:ext>
            </a:extLst>
          </p:cNvPr>
          <p:cNvSpPr txBox="1"/>
          <p:nvPr/>
        </p:nvSpPr>
        <p:spPr>
          <a:xfrm>
            <a:off x="321519" y="72429"/>
            <a:ext cx="6098058" cy="584775"/>
          </a:xfrm>
          <a:prstGeom prst="rect">
            <a:avLst/>
          </a:prstGeom>
          <a:noFill/>
        </p:spPr>
        <p:txBody>
          <a:bodyPr wrap="square">
            <a:spAutoFit/>
          </a:bodyPr>
          <a:lstStyle/>
          <a:p>
            <a:r>
              <a:rPr lang="es-MX" sz="3200" b="1" i="1" kern="0" dirty="0">
                <a:solidFill>
                  <a:srgbClr val="000000"/>
                </a:solidFill>
                <a:effectLst>
                  <a:outerShdw blurRad="38100" dist="38100" dir="2700000" algn="tl">
                    <a:srgbClr val="C0C0C0"/>
                  </a:outerShdw>
                </a:effectLst>
                <a:latin typeface="Arial"/>
                <a:ea typeface="+mj-ea"/>
                <a:cs typeface="+mj-cs"/>
              </a:rPr>
              <a:t>2</a:t>
            </a:r>
            <a:r>
              <a:rPr kumimoji="0" lang="es-MX" sz="3200" b="1" i="1" u="none" strike="noStrike" kern="0" cap="none" spc="0" normalizeH="0" baseline="0" noProof="0" dirty="0">
                <a:ln>
                  <a:noFill/>
                </a:ln>
                <a:solidFill>
                  <a:srgbClr val="000000"/>
                </a:solidFill>
                <a:effectLst>
                  <a:outerShdw blurRad="38100" dist="38100" dir="2700000" algn="tl">
                    <a:srgbClr val="C0C0C0"/>
                  </a:outerShdw>
                </a:effectLst>
                <a:uLnTx/>
                <a:uFillTx/>
                <a:latin typeface="Arial"/>
                <a:ea typeface="+mj-ea"/>
                <a:cs typeface="+mj-cs"/>
              </a:rPr>
              <a:t>. </a:t>
            </a:r>
            <a:r>
              <a:rPr lang="es-MX" sz="3200" b="1" i="1" kern="0" dirty="0">
                <a:solidFill>
                  <a:srgbClr val="000000"/>
                </a:solidFill>
                <a:effectLst>
                  <a:outerShdw blurRad="38100" dist="38100" dir="2700000" algn="tl">
                    <a:srgbClr val="C0C0C0"/>
                  </a:outerShdw>
                </a:effectLst>
                <a:latin typeface="Arial"/>
                <a:ea typeface="+mj-ea"/>
                <a:cs typeface="+mj-cs"/>
              </a:rPr>
              <a:t>ANTECEDENTES</a:t>
            </a:r>
            <a:r>
              <a:rPr kumimoji="0" lang="es-MX" sz="3200" b="1" i="1" u="none" strike="noStrike" kern="0" cap="none" spc="0" normalizeH="0" baseline="0" noProof="0" dirty="0">
                <a:ln>
                  <a:noFill/>
                </a:ln>
                <a:solidFill>
                  <a:srgbClr val="000000"/>
                </a:solidFill>
                <a:effectLst>
                  <a:outerShdw blurRad="38100" dist="38100" dir="2700000" algn="tl">
                    <a:srgbClr val="C0C0C0"/>
                  </a:outerShdw>
                </a:effectLst>
                <a:uLnTx/>
                <a:uFillTx/>
                <a:latin typeface="Arial"/>
                <a:ea typeface="+mj-ea"/>
                <a:cs typeface="+mj-cs"/>
              </a:rPr>
              <a:t>:</a:t>
            </a:r>
            <a:endParaRPr lang="es-MX" dirty="0"/>
          </a:p>
        </p:txBody>
      </p:sp>
      <p:pic>
        <p:nvPicPr>
          <p:cNvPr id="11" name="Imagen 10">
            <a:extLst>
              <a:ext uri="{FF2B5EF4-FFF2-40B4-BE49-F238E27FC236}">
                <a16:creationId xmlns:a16="http://schemas.microsoft.com/office/drawing/2014/main" id="{57B734DD-A7CC-4AEB-9D8D-E795FB2FBFC7}"/>
              </a:ext>
            </a:extLst>
          </p:cNvPr>
          <p:cNvPicPr>
            <a:picLocks noChangeAspect="1"/>
          </p:cNvPicPr>
          <p:nvPr/>
        </p:nvPicPr>
        <p:blipFill>
          <a:blip r:embed="rId4"/>
          <a:stretch>
            <a:fillRect/>
          </a:stretch>
        </p:blipFill>
        <p:spPr>
          <a:xfrm>
            <a:off x="145437" y="769383"/>
            <a:ext cx="5393478" cy="2304535"/>
          </a:xfrm>
          <a:prstGeom prst="rect">
            <a:avLst/>
          </a:prstGeom>
          <a:solidFill>
            <a:srgbClr val="FB35C7"/>
          </a:solidFill>
          <a:ln w="38100" cap="sq">
            <a:solidFill>
              <a:srgbClr val="FB35C7"/>
            </a:solidFill>
            <a:prstDash val="solid"/>
            <a:miter lim="800000"/>
          </a:ln>
          <a:effectLst>
            <a:outerShdw blurRad="50800" dist="38100" dir="2700000" algn="tl" rotWithShape="0">
              <a:srgbClr val="000000">
                <a:alpha val="43000"/>
              </a:srgbClr>
            </a:outerShdw>
          </a:effectLst>
        </p:spPr>
      </p:pic>
      <p:sp>
        <p:nvSpPr>
          <p:cNvPr id="12" name="CuadroTexto 11">
            <a:extLst>
              <a:ext uri="{FF2B5EF4-FFF2-40B4-BE49-F238E27FC236}">
                <a16:creationId xmlns:a16="http://schemas.microsoft.com/office/drawing/2014/main" id="{62D5010D-911D-4E04-BEB3-AB4EEDDCA658}"/>
              </a:ext>
            </a:extLst>
          </p:cNvPr>
          <p:cNvSpPr txBox="1"/>
          <p:nvPr/>
        </p:nvSpPr>
        <p:spPr>
          <a:xfrm>
            <a:off x="2125361" y="1268594"/>
            <a:ext cx="3537238" cy="307777"/>
          </a:xfrm>
          <a:prstGeom prst="rect">
            <a:avLst/>
          </a:prstGeom>
          <a:noFill/>
        </p:spPr>
        <p:txBody>
          <a:bodyPr wrap="square" rtlCol="0">
            <a:spAutoFit/>
          </a:bodyPr>
          <a:lstStyle/>
          <a:p>
            <a:r>
              <a:rPr lang="es-EC" sz="1400" dirty="0">
                <a:solidFill>
                  <a:srgbClr val="FB35C7"/>
                </a:solidFill>
              </a:rPr>
              <a:t>Países Bajos 17 millones 2020</a:t>
            </a:r>
            <a:endParaRPr lang="es-MX" sz="1400" dirty="0">
              <a:solidFill>
                <a:srgbClr val="FB35C7"/>
              </a:solidFill>
            </a:endParaRPr>
          </a:p>
        </p:txBody>
      </p:sp>
      <p:sp>
        <p:nvSpPr>
          <p:cNvPr id="15" name="CuadroTexto 14">
            <a:extLst>
              <a:ext uri="{FF2B5EF4-FFF2-40B4-BE49-F238E27FC236}">
                <a16:creationId xmlns:a16="http://schemas.microsoft.com/office/drawing/2014/main" id="{844D8F8A-0E57-44A8-843A-6364FDC1B8AB}"/>
              </a:ext>
            </a:extLst>
          </p:cNvPr>
          <p:cNvSpPr txBox="1"/>
          <p:nvPr/>
        </p:nvSpPr>
        <p:spPr>
          <a:xfrm>
            <a:off x="0" y="3176464"/>
            <a:ext cx="5041314" cy="738664"/>
          </a:xfrm>
          <a:prstGeom prst="rect">
            <a:avLst/>
          </a:prstGeom>
          <a:noFill/>
        </p:spPr>
        <p:txBody>
          <a:bodyPr wrap="square" rtlCol="0">
            <a:spAutoFit/>
          </a:bodyPr>
          <a:lstStyle/>
          <a:p>
            <a:r>
              <a:rPr lang="es-EC" sz="1400" dirty="0"/>
              <a:t>Seis ciudades y el aeropuerto internacional</a:t>
            </a:r>
          </a:p>
          <a:p>
            <a:r>
              <a:rPr lang="es-EC" sz="1400" dirty="0"/>
              <a:t>qRT-PCR-genes nucleocápside (N1-N3) y el de envoltura (E)</a:t>
            </a:r>
          </a:p>
          <a:p>
            <a:r>
              <a:rPr lang="es-EC" sz="1400" dirty="0"/>
              <a:t>Mayo,2020 </a:t>
            </a:r>
            <a:endParaRPr lang="es-MX" sz="1400" dirty="0"/>
          </a:p>
        </p:txBody>
      </p:sp>
      <p:pic>
        <p:nvPicPr>
          <p:cNvPr id="16" name="Imagen 15">
            <a:extLst>
              <a:ext uri="{FF2B5EF4-FFF2-40B4-BE49-F238E27FC236}">
                <a16:creationId xmlns:a16="http://schemas.microsoft.com/office/drawing/2014/main" id="{0AB6DD2D-7554-4519-94C0-7A73DC112047}"/>
              </a:ext>
            </a:extLst>
          </p:cNvPr>
          <p:cNvPicPr>
            <a:picLocks noChangeAspect="1"/>
          </p:cNvPicPr>
          <p:nvPr/>
        </p:nvPicPr>
        <p:blipFill>
          <a:blip r:embed="rId5"/>
          <a:stretch>
            <a:fillRect/>
          </a:stretch>
        </p:blipFill>
        <p:spPr>
          <a:xfrm>
            <a:off x="5335489" y="1268594"/>
            <a:ext cx="6548159" cy="2950659"/>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
        <p:nvSpPr>
          <p:cNvPr id="19" name="CuadroTexto 18">
            <a:extLst>
              <a:ext uri="{FF2B5EF4-FFF2-40B4-BE49-F238E27FC236}">
                <a16:creationId xmlns:a16="http://schemas.microsoft.com/office/drawing/2014/main" id="{008EE2C3-D100-4F5D-9038-94370A93B676}"/>
              </a:ext>
            </a:extLst>
          </p:cNvPr>
          <p:cNvSpPr txBox="1"/>
          <p:nvPr/>
        </p:nvSpPr>
        <p:spPr>
          <a:xfrm>
            <a:off x="5434878" y="2268523"/>
            <a:ext cx="4042754" cy="1815882"/>
          </a:xfrm>
          <a:prstGeom prst="rect">
            <a:avLst/>
          </a:prstGeom>
          <a:noFill/>
        </p:spPr>
        <p:txBody>
          <a:bodyPr wrap="square" rtlCol="0">
            <a:spAutoFit/>
          </a:bodyPr>
          <a:lstStyle/>
          <a:p>
            <a:r>
              <a:rPr lang="es-EC" sz="1400" dirty="0"/>
              <a:t>PTAR en Massachusetts</a:t>
            </a:r>
          </a:p>
          <a:p>
            <a:r>
              <a:rPr lang="es-EC" sz="1400" dirty="0"/>
              <a:t>Agua residual no tratada vs. tratada</a:t>
            </a:r>
          </a:p>
          <a:p>
            <a:r>
              <a:rPr lang="es-EC" sz="1400" dirty="0"/>
              <a:t>Muestras almacenadas 1 semana sin degradación</a:t>
            </a:r>
          </a:p>
          <a:p>
            <a:r>
              <a:rPr lang="es-EC" sz="1400" dirty="0"/>
              <a:t>Muestras compuestas vs. Sencillas</a:t>
            </a:r>
          </a:p>
          <a:p>
            <a:r>
              <a:rPr lang="es-EC" sz="1400" dirty="0"/>
              <a:t>Gen N nucleocápside</a:t>
            </a:r>
          </a:p>
          <a:p>
            <a:endParaRPr lang="es-EC" sz="1400" dirty="0"/>
          </a:p>
          <a:p>
            <a:r>
              <a:rPr lang="es-EC" sz="1400" dirty="0"/>
              <a:t>Sometido/En línea 7 abril 2020</a:t>
            </a:r>
            <a:endParaRPr lang="es-MX" sz="1400" dirty="0"/>
          </a:p>
        </p:txBody>
      </p:sp>
      <p:sp>
        <p:nvSpPr>
          <p:cNvPr id="20" name="CuadroTexto 19">
            <a:extLst>
              <a:ext uri="{FF2B5EF4-FFF2-40B4-BE49-F238E27FC236}">
                <a16:creationId xmlns:a16="http://schemas.microsoft.com/office/drawing/2014/main" id="{91892B05-EA60-450E-BBC0-30C71A3D5173}"/>
              </a:ext>
            </a:extLst>
          </p:cNvPr>
          <p:cNvSpPr txBox="1"/>
          <p:nvPr/>
        </p:nvSpPr>
        <p:spPr>
          <a:xfrm>
            <a:off x="7257112" y="960817"/>
            <a:ext cx="3537238" cy="307777"/>
          </a:xfrm>
          <a:prstGeom prst="rect">
            <a:avLst/>
          </a:prstGeom>
          <a:noFill/>
        </p:spPr>
        <p:txBody>
          <a:bodyPr wrap="square" rtlCol="0">
            <a:spAutoFit/>
          </a:bodyPr>
          <a:lstStyle/>
          <a:p>
            <a:r>
              <a:rPr lang="es-EC" sz="1400" dirty="0">
                <a:solidFill>
                  <a:srgbClr val="00B0F0"/>
                </a:solidFill>
              </a:rPr>
              <a:t>Massachusetts, E.U</a:t>
            </a:r>
            <a:r>
              <a:rPr lang="es-EC" sz="1400" dirty="0"/>
              <a:t>.</a:t>
            </a:r>
            <a:endParaRPr lang="es-MX" sz="1400" dirty="0"/>
          </a:p>
        </p:txBody>
      </p:sp>
      <p:pic>
        <p:nvPicPr>
          <p:cNvPr id="25" name="Imagen 24">
            <a:extLst>
              <a:ext uri="{FF2B5EF4-FFF2-40B4-BE49-F238E27FC236}">
                <a16:creationId xmlns:a16="http://schemas.microsoft.com/office/drawing/2014/main" id="{420AAEA9-1F7E-4793-9AFF-A21F9F198180}"/>
              </a:ext>
            </a:extLst>
          </p:cNvPr>
          <p:cNvPicPr>
            <a:picLocks noChangeAspect="1"/>
          </p:cNvPicPr>
          <p:nvPr/>
        </p:nvPicPr>
        <p:blipFill rotWithShape="1">
          <a:blip r:embed="rId6"/>
          <a:srcRect t="33280"/>
          <a:stretch/>
        </p:blipFill>
        <p:spPr>
          <a:xfrm>
            <a:off x="145438" y="4181287"/>
            <a:ext cx="8411708" cy="1907330"/>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
        <p:nvSpPr>
          <p:cNvPr id="26" name="CuadroTexto 25">
            <a:extLst>
              <a:ext uri="{FF2B5EF4-FFF2-40B4-BE49-F238E27FC236}">
                <a16:creationId xmlns:a16="http://schemas.microsoft.com/office/drawing/2014/main" id="{E18931E0-4837-46B0-92E0-EEEC3E863F9E}"/>
              </a:ext>
            </a:extLst>
          </p:cNvPr>
          <p:cNvSpPr txBox="1"/>
          <p:nvPr/>
        </p:nvSpPr>
        <p:spPr>
          <a:xfrm>
            <a:off x="3028862" y="3828664"/>
            <a:ext cx="3537238" cy="307777"/>
          </a:xfrm>
          <a:prstGeom prst="rect">
            <a:avLst/>
          </a:prstGeom>
          <a:noFill/>
        </p:spPr>
        <p:txBody>
          <a:bodyPr wrap="square" rtlCol="0">
            <a:spAutoFit/>
          </a:bodyPr>
          <a:lstStyle/>
          <a:p>
            <a:r>
              <a:rPr lang="es-EC" sz="1400" dirty="0">
                <a:solidFill>
                  <a:srgbClr val="00B050"/>
                </a:solidFill>
              </a:rPr>
              <a:t>Brisbane, Australia</a:t>
            </a:r>
            <a:endParaRPr lang="es-MX" sz="1400" dirty="0">
              <a:solidFill>
                <a:srgbClr val="00B050"/>
              </a:solidFill>
            </a:endParaRPr>
          </a:p>
        </p:txBody>
      </p:sp>
      <p:sp>
        <p:nvSpPr>
          <p:cNvPr id="29" name="CuadroTexto 28">
            <a:extLst>
              <a:ext uri="{FF2B5EF4-FFF2-40B4-BE49-F238E27FC236}">
                <a16:creationId xmlns:a16="http://schemas.microsoft.com/office/drawing/2014/main" id="{82C74B09-96B1-4F2F-A90B-6A5082FAF066}"/>
              </a:ext>
            </a:extLst>
          </p:cNvPr>
          <p:cNvSpPr txBox="1"/>
          <p:nvPr/>
        </p:nvSpPr>
        <p:spPr>
          <a:xfrm>
            <a:off x="8609568" y="4418963"/>
            <a:ext cx="3525133" cy="1600438"/>
          </a:xfrm>
          <a:prstGeom prst="rect">
            <a:avLst/>
          </a:prstGeom>
          <a:noFill/>
        </p:spPr>
        <p:txBody>
          <a:bodyPr wrap="square" rtlCol="0">
            <a:spAutoFit/>
          </a:bodyPr>
          <a:lstStyle/>
          <a:p>
            <a:r>
              <a:rPr lang="es-EC" sz="1400" dirty="0"/>
              <a:t>Genes de CDC N1, N2 N3, y E_Sarbeco para la detección de SARS-CoV2 en muestras agua residual en Holanda (</a:t>
            </a:r>
            <a:r>
              <a:rPr lang="es-EC" sz="1400" dirty="0">
                <a:solidFill>
                  <a:schemeClr val="accent2"/>
                </a:solidFill>
              </a:rPr>
              <a:t>Medema et al., 2020</a:t>
            </a:r>
            <a:r>
              <a:rPr lang="es-EC" sz="1400" dirty="0"/>
              <a:t>) y E.U. (</a:t>
            </a:r>
            <a:r>
              <a:rPr lang="es-EC" sz="1400" dirty="0">
                <a:solidFill>
                  <a:schemeClr val="accent2"/>
                </a:solidFill>
              </a:rPr>
              <a:t>Wu et al., 2020</a:t>
            </a:r>
            <a:r>
              <a:rPr lang="es-EC" sz="1400" dirty="0"/>
              <a:t>).</a:t>
            </a:r>
          </a:p>
          <a:p>
            <a:endParaRPr lang="es-EC" sz="1400" dirty="0"/>
          </a:p>
          <a:p>
            <a:r>
              <a:rPr lang="es-EC" sz="1400" dirty="0"/>
              <a:t>Sometido 14 abril, 2020</a:t>
            </a:r>
            <a:endParaRPr lang="es-MX" sz="1400" dirty="0"/>
          </a:p>
        </p:txBody>
      </p:sp>
    </p:spTree>
    <p:extLst>
      <p:ext uri="{BB962C8B-B14F-4D97-AF65-F5344CB8AC3E}">
        <p14:creationId xmlns:p14="http://schemas.microsoft.com/office/powerpoint/2010/main" val="1084548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circle(in)">
                                      <p:cBhvr>
                                        <p:cTn id="23" dur="2000"/>
                                        <p:tgtEl>
                                          <p:spTgt spid="26"/>
                                        </p:tgtEl>
                                      </p:cBhvr>
                                    </p:animEffect>
                                  </p:childTnLst>
                                </p:cTn>
                              </p:par>
                              <p:par>
                                <p:cTn id="24" presetID="6" presetClass="entr" presetSubtype="16"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circle(in)">
                                      <p:cBhvr>
                                        <p:cTn id="26" dur="20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6"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C971F3A-6F94-4E79-8CB1-73B866C9B1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5731" y="5949951"/>
            <a:ext cx="29256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a:extLst>
              <a:ext uri="{FF2B5EF4-FFF2-40B4-BE49-F238E27FC236}">
                <a16:creationId xmlns:a16="http://schemas.microsoft.com/office/drawing/2014/main" id="{FC86742B-48B6-4069-B70E-74CC9D6E1519}"/>
              </a:ext>
            </a:extLst>
          </p:cNvPr>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1105935" y="0"/>
            <a:ext cx="1086065" cy="1002522"/>
          </a:xfrm>
          <a:prstGeom prst="rect">
            <a:avLst/>
          </a:prstGeom>
        </p:spPr>
      </p:pic>
      <p:sp>
        <p:nvSpPr>
          <p:cNvPr id="4" name="CuadroTexto 3">
            <a:extLst>
              <a:ext uri="{FF2B5EF4-FFF2-40B4-BE49-F238E27FC236}">
                <a16:creationId xmlns:a16="http://schemas.microsoft.com/office/drawing/2014/main" id="{ED586C76-B5AC-46EA-BE48-83DDF7EDD402}"/>
              </a:ext>
            </a:extLst>
          </p:cNvPr>
          <p:cNvSpPr txBox="1"/>
          <p:nvPr/>
        </p:nvSpPr>
        <p:spPr>
          <a:xfrm>
            <a:off x="321519" y="72429"/>
            <a:ext cx="6098058" cy="584775"/>
          </a:xfrm>
          <a:prstGeom prst="rect">
            <a:avLst/>
          </a:prstGeom>
          <a:noFill/>
        </p:spPr>
        <p:txBody>
          <a:bodyPr wrap="square">
            <a:spAutoFit/>
          </a:bodyPr>
          <a:lstStyle/>
          <a:p>
            <a:r>
              <a:rPr lang="es-MX" sz="3200" b="1" i="1" kern="0" dirty="0">
                <a:solidFill>
                  <a:srgbClr val="000000"/>
                </a:solidFill>
                <a:effectLst>
                  <a:outerShdw blurRad="38100" dist="38100" dir="2700000" algn="tl">
                    <a:srgbClr val="C0C0C0"/>
                  </a:outerShdw>
                </a:effectLst>
                <a:latin typeface="Arial"/>
                <a:ea typeface="+mj-ea"/>
                <a:cs typeface="+mj-cs"/>
              </a:rPr>
              <a:t>2</a:t>
            </a:r>
            <a:r>
              <a:rPr kumimoji="0" lang="es-MX" sz="3200" b="1" i="1" u="none" strike="noStrike" kern="0" cap="none" spc="0" normalizeH="0" baseline="0" noProof="0" dirty="0">
                <a:ln>
                  <a:noFill/>
                </a:ln>
                <a:solidFill>
                  <a:srgbClr val="000000"/>
                </a:solidFill>
                <a:effectLst>
                  <a:outerShdw blurRad="38100" dist="38100" dir="2700000" algn="tl">
                    <a:srgbClr val="C0C0C0"/>
                  </a:outerShdw>
                </a:effectLst>
                <a:uLnTx/>
                <a:uFillTx/>
                <a:latin typeface="Arial"/>
                <a:ea typeface="+mj-ea"/>
                <a:cs typeface="+mj-cs"/>
              </a:rPr>
              <a:t>. </a:t>
            </a:r>
            <a:r>
              <a:rPr lang="es-MX" sz="3200" b="1" i="1" kern="0" dirty="0">
                <a:solidFill>
                  <a:srgbClr val="000000"/>
                </a:solidFill>
                <a:effectLst>
                  <a:outerShdw blurRad="38100" dist="38100" dir="2700000" algn="tl">
                    <a:srgbClr val="C0C0C0"/>
                  </a:outerShdw>
                </a:effectLst>
                <a:latin typeface="Arial"/>
                <a:ea typeface="+mj-ea"/>
                <a:cs typeface="+mj-cs"/>
              </a:rPr>
              <a:t>ANTECEDENTES</a:t>
            </a:r>
            <a:r>
              <a:rPr kumimoji="0" lang="es-MX" sz="3200" b="1" i="1" u="none" strike="noStrike" kern="0" cap="none" spc="0" normalizeH="0" baseline="0" noProof="0" dirty="0">
                <a:ln>
                  <a:noFill/>
                </a:ln>
                <a:solidFill>
                  <a:srgbClr val="000000"/>
                </a:solidFill>
                <a:effectLst>
                  <a:outerShdw blurRad="38100" dist="38100" dir="2700000" algn="tl">
                    <a:srgbClr val="C0C0C0"/>
                  </a:outerShdw>
                </a:effectLst>
                <a:uLnTx/>
                <a:uFillTx/>
                <a:latin typeface="Arial"/>
                <a:ea typeface="+mj-ea"/>
                <a:cs typeface="+mj-cs"/>
              </a:rPr>
              <a:t>:</a:t>
            </a:r>
            <a:endParaRPr lang="es-MX" dirty="0"/>
          </a:p>
        </p:txBody>
      </p:sp>
      <p:pic>
        <p:nvPicPr>
          <p:cNvPr id="16" name="Imagen 15">
            <a:extLst>
              <a:ext uri="{FF2B5EF4-FFF2-40B4-BE49-F238E27FC236}">
                <a16:creationId xmlns:a16="http://schemas.microsoft.com/office/drawing/2014/main" id="{09136B63-0E9F-46CF-A69A-7696F58D8DF7}"/>
              </a:ext>
            </a:extLst>
          </p:cNvPr>
          <p:cNvPicPr>
            <a:picLocks noChangeAspect="1"/>
          </p:cNvPicPr>
          <p:nvPr/>
        </p:nvPicPr>
        <p:blipFill>
          <a:blip r:embed="rId4"/>
          <a:stretch>
            <a:fillRect/>
          </a:stretch>
        </p:blipFill>
        <p:spPr>
          <a:xfrm>
            <a:off x="172871" y="815024"/>
            <a:ext cx="6246705" cy="3439524"/>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3CD51D8D-F30D-496F-A5B4-A712FA48C0D8}"/>
              </a:ext>
            </a:extLst>
          </p:cNvPr>
          <p:cNvSpPr txBox="1"/>
          <p:nvPr/>
        </p:nvSpPr>
        <p:spPr>
          <a:xfrm>
            <a:off x="172871" y="2534786"/>
            <a:ext cx="2106304" cy="877163"/>
          </a:xfrm>
          <a:prstGeom prst="rect">
            <a:avLst/>
          </a:prstGeom>
          <a:noFill/>
        </p:spPr>
        <p:txBody>
          <a:bodyPr wrap="square" rtlCol="0">
            <a:spAutoFit/>
          </a:bodyPr>
          <a:lstStyle/>
          <a:p>
            <a:endParaRPr lang="es-EC" sz="1200" dirty="0"/>
          </a:p>
          <a:p>
            <a:r>
              <a:rPr lang="es-EC" sz="1300" dirty="0"/>
              <a:t>Recibido 25 abril, 2020</a:t>
            </a:r>
          </a:p>
          <a:p>
            <a:r>
              <a:rPr lang="es-EC" sz="1300" dirty="0"/>
              <a:t>Aceptado 21 mayo, 2020</a:t>
            </a:r>
          </a:p>
          <a:p>
            <a:r>
              <a:rPr lang="es-EC" sz="1300" dirty="0"/>
              <a:t>En línea 23 mayo, 2020</a:t>
            </a:r>
            <a:endParaRPr lang="es-MX" sz="1300" dirty="0"/>
          </a:p>
        </p:txBody>
      </p:sp>
      <p:sp>
        <p:nvSpPr>
          <p:cNvPr id="17" name="CuadroTexto 16">
            <a:extLst>
              <a:ext uri="{FF2B5EF4-FFF2-40B4-BE49-F238E27FC236}">
                <a16:creationId xmlns:a16="http://schemas.microsoft.com/office/drawing/2014/main" id="{450FDDF3-1F79-476F-A8E4-ACFECF76517C}"/>
              </a:ext>
            </a:extLst>
          </p:cNvPr>
          <p:cNvSpPr txBox="1"/>
          <p:nvPr/>
        </p:nvSpPr>
        <p:spPr>
          <a:xfrm>
            <a:off x="4167169" y="862203"/>
            <a:ext cx="3537238" cy="738664"/>
          </a:xfrm>
          <a:prstGeom prst="rect">
            <a:avLst/>
          </a:prstGeom>
          <a:noFill/>
        </p:spPr>
        <p:txBody>
          <a:bodyPr wrap="square" rtlCol="0">
            <a:spAutoFit/>
          </a:bodyPr>
          <a:lstStyle/>
          <a:p>
            <a:r>
              <a:rPr lang="es-EC" sz="1400" dirty="0">
                <a:solidFill>
                  <a:srgbClr val="3C8C93"/>
                </a:solidFill>
              </a:rPr>
              <a:t>Italia</a:t>
            </a:r>
          </a:p>
          <a:p>
            <a:r>
              <a:rPr lang="es-EC" sz="1400" dirty="0">
                <a:solidFill>
                  <a:srgbClr val="3C8C93"/>
                </a:solidFill>
              </a:rPr>
              <a:t>Milán 1.3 millones (2017)</a:t>
            </a:r>
          </a:p>
          <a:p>
            <a:r>
              <a:rPr lang="es-EC" sz="1400" dirty="0">
                <a:solidFill>
                  <a:srgbClr val="3C8C93"/>
                </a:solidFill>
              </a:rPr>
              <a:t>Roma 2.8 millones (2017)</a:t>
            </a:r>
            <a:endParaRPr lang="es-MX" sz="1400" dirty="0">
              <a:solidFill>
                <a:srgbClr val="3C8C93"/>
              </a:solidFill>
            </a:endParaRPr>
          </a:p>
        </p:txBody>
      </p:sp>
      <p:pic>
        <p:nvPicPr>
          <p:cNvPr id="18" name="Imagen 17">
            <a:extLst>
              <a:ext uri="{FF2B5EF4-FFF2-40B4-BE49-F238E27FC236}">
                <a16:creationId xmlns:a16="http://schemas.microsoft.com/office/drawing/2014/main" id="{6990E69A-21F7-4F49-892C-A42C66BC4680}"/>
              </a:ext>
            </a:extLst>
          </p:cNvPr>
          <p:cNvPicPr>
            <a:picLocks noChangeAspect="1"/>
          </p:cNvPicPr>
          <p:nvPr/>
        </p:nvPicPr>
        <p:blipFill>
          <a:blip r:embed="rId5"/>
          <a:stretch>
            <a:fillRect/>
          </a:stretch>
        </p:blipFill>
        <p:spPr>
          <a:xfrm>
            <a:off x="5580229" y="1753223"/>
            <a:ext cx="6438900" cy="3686620"/>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
        <p:nvSpPr>
          <p:cNvPr id="19" name="CuadroTexto 18">
            <a:extLst>
              <a:ext uri="{FF2B5EF4-FFF2-40B4-BE49-F238E27FC236}">
                <a16:creationId xmlns:a16="http://schemas.microsoft.com/office/drawing/2014/main" id="{E0C5DDD2-946D-4BEB-8949-AC3BED61B2B7}"/>
              </a:ext>
            </a:extLst>
          </p:cNvPr>
          <p:cNvSpPr txBox="1"/>
          <p:nvPr/>
        </p:nvSpPr>
        <p:spPr>
          <a:xfrm>
            <a:off x="5632606" y="3817460"/>
            <a:ext cx="4143601" cy="1877437"/>
          </a:xfrm>
          <a:prstGeom prst="rect">
            <a:avLst/>
          </a:prstGeom>
          <a:noFill/>
        </p:spPr>
        <p:txBody>
          <a:bodyPr wrap="square" rtlCol="0">
            <a:spAutoFit/>
          </a:bodyPr>
          <a:lstStyle/>
          <a:p>
            <a:endParaRPr lang="es-EC" sz="1200" dirty="0"/>
          </a:p>
          <a:p>
            <a:r>
              <a:rPr lang="es-EC" sz="1300" dirty="0"/>
              <a:t>Área </a:t>
            </a:r>
            <a:r>
              <a:rPr lang="en-US" sz="1300" dirty="0"/>
              <a:t>&lt; prevalencia en Península Ibérica</a:t>
            </a:r>
          </a:p>
          <a:p>
            <a:r>
              <a:rPr lang="en-US" sz="1300" dirty="0"/>
              <a:t>Monitoreo en 6 PTAR en principales ciudades de Murcia</a:t>
            </a:r>
          </a:p>
          <a:p>
            <a:r>
              <a:rPr lang="en-US" sz="1300" dirty="0"/>
              <a:t>Gen N nucleocápside.</a:t>
            </a:r>
          </a:p>
          <a:p>
            <a:endParaRPr lang="en-US" sz="1300" dirty="0"/>
          </a:p>
          <a:p>
            <a:r>
              <a:rPr lang="en-US" sz="1300" dirty="0"/>
              <a:t>Recibido 28 abril,2020</a:t>
            </a:r>
          </a:p>
          <a:p>
            <a:r>
              <a:rPr lang="en-US" sz="1300" dirty="0"/>
              <a:t>Aceptado 12 mayo, 2020</a:t>
            </a:r>
          </a:p>
          <a:p>
            <a:r>
              <a:rPr lang="en-US" sz="1300" dirty="0"/>
              <a:t>En línea 16 may, 2020</a:t>
            </a:r>
          </a:p>
        </p:txBody>
      </p:sp>
      <p:sp>
        <p:nvSpPr>
          <p:cNvPr id="20" name="CuadroTexto 19">
            <a:extLst>
              <a:ext uri="{FF2B5EF4-FFF2-40B4-BE49-F238E27FC236}">
                <a16:creationId xmlns:a16="http://schemas.microsoft.com/office/drawing/2014/main" id="{C691AB90-E2AC-4DCE-A0DF-37261491F564}"/>
              </a:ext>
            </a:extLst>
          </p:cNvPr>
          <p:cNvSpPr txBox="1"/>
          <p:nvPr/>
        </p:nvSpPr>
        <p:spPr>
          <a:xfrm>
            <a:off x="7704407" y="1230003"/>
            <a:ext cx="2411052" cy="523220"/>
          </a:xfrm>
          <a:prstGeom prst="rect">
            <a:avLst/>
          </a:prstGeom>
          <a:noFill/>
        </p:spPr>
        <p:txBody>
          <a:bodyPr wrap="square" rtlCol="0">
            <a:spAutoFit/>
          </a:bodyPr>
          <a:lstStyle/>
          <a:p>
            <a:r>
              <a:rPr lang="es-EC" sz="1400" dirty="0">
                <a:solidFill>
                  <a:srgbClr val="00B050"/>
                </a:solidFill>
              </a:rPr>
              <a:t>España, Murcia</a:t>
            </a:r>
          </a:p>
          <a:p>
            <a:r>
              <a:rPr lang="es-MX" sz="1400" dirty="0">
                <a:solidFill>
                  <a:srgbClr val="00B050"/>
                </a:solidFill>
              </a:rPr>
              <a:t>Población servida 750.132</a:t>
            </a:r>
          </a:p>
        </p:txBody>
      </p:sp>
    </p:spTree>
    <p:extLst>
      <p:ext uri="{BB962C8B-B14F-4D97-AF65-F5344CB8AC3E}">
        <p14:creationId xmlns:p14="http://schemas.microsoft.com/office/powerpoint/2010/main" val="299150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57272C7-BF2C-48F3-B270-D73ADE91C1D6}"/>
              </a:ext>
            </a:extLst>
          </p:cNvPr>
          <p:cNvPicPr>
            <a:picLocks noChangeAspect="1"/>
          </p:cNvPicPr>
          <p:nvPr/>
        </p:nvPicPr>
        <p:blipFill>
          <a:blip r:embed="rId2"/>
          <a:stretch>
            <a:fillRect/>
          </a:stretch>
        </p:blipFill>
        <p:spPr>
          <a:xfrm>
            <a:off x="58461" y="648217"/>
            <a:ext cx="6477000" cy="34671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2" name="Picture 4">
            <a:extLst>
              <a:ext uri="{FF2B5EF4-FFF2-40B4-BE49-F238E27FC236}">
                <a16:creationId xmlns:a16="http://schemas.microsoft.com/office/drawing/2014/main" id="{8C971F3A-6F94-4E79-8CB1-73B866C9B1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5731" y="5949951"/>
            <a:ext cx="29256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a:extLst>
              <a:ext uri="{FF2B5EF4-FFF2-40B4-BE49-F238E27FC236}">
                <a16:creationId xmlns:a16="http://schemas.microsoft.com/office/drawing/2014/main" id="{FC86742B-48B6-4069-B70E-74CC9D6E1519}"/>
              </a:ext>
            </a:extLst>
          </p:cNvPr>
          <p:cNvPicPr>
            <a:picLocks noChangeAspect="1"/>
          </p:cNvPicPr>
          <p:nvPr/>
        </p:nvPicPr>
        <p:blipFill>
          <a:blip r:embed="rId4">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1105935" y="0"/>
            <a:ext cx="1086065" cy="1002522"/>
          </a:xfrm>
          <a:prstGeom prst="rect">
            <a:avLst/>
          </a:prstGeom>
        </p:spPr>
      </p:pic>
      <p:sp>
        <p:nvSpPr>
          <p:cNvPr id="4" name="CuadroTexto 3">
            <a:extLst>
              <a:ext uri="{FF2B5EF4-FFF2-40B4-BE49-F238E27FC236}">
                <a16:creationId xmlns:a16="http://schemas.microsoft.com/office/drawing/2014/main" id="{ED586C76-B5AC-46EA-BE48-83DDF7EDD402}"/>
              </a:ext>
            </a:extLst>
          </p:cNvPr>
          <p:cNvSpPr txBox="1"/>
          <p:nvPr/>
        </p:nvSpPr>
        <p:spPr>
          <a:xfrm>
            <a:off x="321519" y="72429"/>
            <a:ext cx="6098058" cy="584775"/>
          </a:xfrm>
          <a:prstGeom prst="rect">
            <a:avLst/>
          </a:prstGeom>
          <a:noFill/>
        </p:spPr>
        <p:txBody>
          <a:bodyPr wrap="square">
            <a:spAutoFit/>
          </a:bodyPr>
          <a:lstStyle/>
          <a:p>
            <a:r>
              <a:rPr lang="es-MX" sz="3200" b="1" i="1" kern="0" dirty="0">
                <a:solidFill>
                  <a:srgbClr val="000000"/>
                </a:solidFill>
                <a:effectLst>
                  <a:outerShdw blurRad="38100" dist="38100" dir="2700000" algn="tl">
                    <a:srgbClr val="C0C0C0"/>
                  </a:outerShdw>
                </a:effectLst>
                <a:latin typeface="Arial"/>
                <a:ea typeface="+mj-ea"/>
                <a:cs typeface="+mj-cs"/>
              </a:rPr>
              <a:t>2</a:t>
            </a:r>
            <a:r>
              <a:rPr kumimoji="0" lang="es-MX" sz="3200" b="1" i="1" u="none" strike="noStrike" kern="0" cap="none" spc="0" normalizeH="0" baseline="0" noProof="0" dirty="0">
                <a:ln>
                  <a:noFill/>
                </a:ln>
                <a:solidFill>
                  <a:srgbClr val="000000"/>
                </a:solidFill>
                <a:effectLst>
                  <a:outerShdw blurRad="38100" dist="38100" dir="2700000" algn="tl">
                    <a:srgbClr val="C0C0C0"/>
                  </a:outerShdw>
                </a:effectLst>
                <a:uLnTx/>
                <a:uFillTx/>
                <a:latin typeface="Arial"/>
                <a:ea typeface="+mj-ea"/>
                <a:cs typeface="+mj-cs"/>
              </a:rPr>
              <a:t>. </a:t>
            </a:r>
            <a:r>
              <a:rPr lang="es-MX" sz="3200" b="1" i="1" kern="0" dirty="0">
                <a:solidFill>
                  <a:srgbClr val="000000"/>
                </a:solidFill>
                <a:effectLst>
                  <a:outerShdw blurRad="38100" dist="38100" dir="2700000" algn="tl">
                    <a:srgbClr val="C0C0C0"/>
                  </a:outerShdw>
                </a:effectLst>
                <a:latin typeface="Arial"/>
                <a:ea typeface="+mj-ea"/>
                <a:cs typeface="+mj-cs"/>
              </a:rPr>
              <a:t>ANTECEDENTES</a:t>
            </a:r>
            <a:r>
              <a:rPr kumimoji="0" lang="es-MX" sz="3200" b="1" i="1" u="none" strike="noStrike" kern="0" cap="none" spc="0" normalizeH="0" baseline="0" noProof="0" dirty="0">
                <a:ln>
                  <a:noFill/>
                </a:ln>
                <a:solidFill>
                  <a:srgbClr val="000000"/>
                </a:solidFill>
                <a:effectLst>
                  <a:outerShdw blurRad="38100" dist="38100" dir="2700000" algn="tl">
                    <a:srgbClr val="C0C0C0"/>
                  </a:outerShdw>
                </a:effectLst>
                <a:uLnTx/>
                <a:uFillTx/>
                <a:latin typeface="Arial"/>
                <a:ea typeface="+mj-ea"/>
                <a:cs typeface="+mj-cs"/>
              </a:rPr>
              <a:t>:</a:t>
            </a:r>
            <a:endParaRPr lang="es-MX" dirty="0"/>
          </a:p>
        </p:txBody>
      </p:sp>
      <p:sp>
        <p:nvSpPr>
          <p:cNvPr id="19" name="CuadroTexto 18">
            <a:extLst>
              <a:ext uri="{FF2B5EF4-FFF2-40B4-BE49-F238E27FC236}">
                <a16:creationId xmlns:a16="http://schemas.microsoft.com/office/drawing/2014/main" id="{E0C5DDD2-946D-4BEB-8949-AC3BED61B2B7}"/>
              </a:ext>
            </a:extLst>
          </p:cNvPr>
          <p:cNvSpPr txBox="1"/>
          <p:nvPr/>
        </p:nvSpPr>
        <p:spPr>
          <a:xfrm>
            <a:off x="58461" y="2241852"/>
            <a:ext cx="4143601" cy="1631216"/>
          </a:xfrm>
          <a:prstGeom prst="rect">
            <a:avLst/>
          </a:prstGeom>
          <a:noFill/>
        </p:spPr>
        <p:txBody>
          <a:bodyPr wrap="square" rtlCol="0">
            <a:spAutoFit/>
          </a:bodyPr>
          <a:lstStyle/>
          <a:p>
            <a:r>
              <a:rPr lang="es-EC" sz="1200" dirty="0"/>
              <a:t>Implicaciones de diseminación de SARS-CoV-2 en países con malas condiciones sanitarias con baja cobertura de tratamiento y aguas superficiales contaminadas--</a:t>
            </a:r>
            <a:r>
              <a:rPr lang="en-US" sz="1200" dirty="0"/>
              <a:t>&gt; puede incrementar el factor riesgo por COVID-19</a:t>
            </a:r>
            <a:endParaRPr lang="en-US" sz="1300" dirty="0"/>
          </a:p>
          <a:p>
            <a:endParaRPr lang="en-US" sz="1300" dirty="0"/>
          </a:p>
          <a:p>
            <a:r>
              <a:rPr lang="en-US" sz="1300" dirty="0"/>
              <a:t>Recibido junio14, 2020</a:t>
            </a:r>
          </a:p>
          <a:p>
            <a:r>
              <a:rPr lang="en-US" sz="1300" dirty="0"/>
              <a:t>Aceptado julio 7, 2020</a:t>
            </a:r>
          </a:p>
          <a:p>
            <a:r>
              <a:rPr lang="en-US" sz="1300" dirty="0"/>
              <a:t>En línea julio 9, 2020</a:t>
            </a:r>
          </a:p>
        </p:txBody>
      </p:sp>
      <p:pic>
        <p:nvPicPr>
          <p:cNvPr id="10" name="Imagen 9">
            <a:extLst>
              <a:ext uri="{FF2B5EF4-FFF2-40B4-BE49-F238E27FC236}">
                <a16:creationId xmlns:a16="http://schemas.microsoft.com/office/drawing/2014/main" id="{F4FCF313-39B4-4CCB-9A41-CEB500B317AC}"/>
              </a:ext>
            </a:extLst>
          </p:cNvPr>
          <p:cNvPicPr>
            <a:picLocks noChangeAspect="1"/>
          </p:cNvPicPr>
          <p:nvPr/>
        </p:nvPicPr>
        <p:blipFill>
          <a:blip r:embed="rId5"/>
          <a:stretch>
            <a:fillRect/>
          </a:stretch>
        </p:blipFill>
        <p:spPr>
          <a:xfrm>
            <a:off x="3308522" y="3318754"/>
            <a:ext cx="4265985" cy="3301818"/>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sp>
        <p:nvSpPr>
          <p:cNvPr id="20" name="CuadroTexto 19">
            <a:extLst>
              <a:ext uri="{FF2B5EF4-FFF2-40B4-BE49-F238E27FC236}">
                <a16:creationId xmlns:a16="http://schemas.microsoft.com/office/drawing/2014/main" id="{C691AB90-E2AC-4DCE-A0DF-37261491F564}"/>
              </a:ext>
            </a:extLst>
          </p:cNvPr>
          <p:cNvSpPr txBox="1"/>
          <p:nvPr/>
        </p:nvSpPr>
        <p:spPr>
          <a:xfrm>
            <a:off x="4569663" y="841446"/>
            <a:ext cx="2411052" cy="523220"/>
          </a:xfrm>
          <a:prstGeom prst="rect">
            <a:avLst/>
          </a:prstGeom>
          <a:noFill/>
        </p:spPr>
        <p:txBody>
          <a:bodyPr wrap="square" rtlCol="0">
            <a:spAutoFit/>
          </a:bodyPr>
          <a:lstStyle/>
          <a:p>
            <a:r>
              <a:rPr lang="es-EC" sz="1400" dirty="0">
                <a:solidFill>
                  <a:srgbClr val="FFC000"/>
                </a:solidFill>
              </a:rPr>
              <a:t>Ecuador, Quito</a:t>
            </a:r>
          </a:p>
          <a:p>
            <a:r>
              <a:rPr lang="es-MX" sz="1400" dirty="0">
                <a:solidFill>
                  <a:srgbClr val="FFC000"/>
                </a:solidFill>
              </a:rPr>
              <a:t>2 ’735.987 habitantes</a:t>
            </a:r>
          </a:p>
        </p:txBody>
      </p:sp>
      <p:sp>
        <p:nvSpPr>
          <p:cNvPr id="17" name="CuadroTexto 16">
            <a:extLst>
              <a:ext uri="{FF2B5EF4-FFF2-40B4-BE49-F238E27FC236}">
                <a16:creationId xmlns:a16="http://schemas.microsoft.com/office/drawing/2014/main" id="{450FDDF3-1F79-476F-A8E4-ACFECF76517C}"/>
              </a:ext>
            </a:extLst>
          </p:cNvPr>
          <p:cNvSpPr txBox="1"/>
          <p:nvPr/>
        </p:nvSpPr>
        <p:spPr>
          <a:xfrm>
            <a:off x="5881684" y="3363109"/>
            <a:ext cx="2056398" cy="954107"/>
          </a:xfrm>
          <a:prstGeom prst="rect">
            <a:avLst/>
          </a:prstGeom>
          <a:noFill/>
        </p:spPr>
        <p:txBody>
          <a:bodyPr wrap="square" rtlCol="0">
            <a:spAutoFit/>
          </a:bodyPr>
          <a:lstStyle/>
          <a:p>
            <a:r>
              <a:rPr lang="es-EC" sz="1400" dirty="0">
                <a:solidFill>
                  <a:srgbClr val="7030A0"/>
                </a:solidFill>
              </a:rPr>
              <a:t>Brasil, Niteroi, Estado Río de Janeiro</a:t>
            </a:r>
          </a:p>
          <a:p>
            <a:r>
              <a:rPr lang="es-EC" sz="1400" dirty="0">
                <a:solidFill>
                  <a:srgbClr val="7030A0"/>
                </a:solidFill>
              </a:rPr>
              <a:t>515.317 habitantes (2020)</a:t>
            </a:r>
            <a:endParaRPr lang="es-MX" sz="1400" dirty="0">
              <a:solidFill>
                <a:srgbClr val="7030A0"/>
              </a:solidFill>
            </a:endParaRPr>
          </a:p>
        </p:txBody>
      </p:sp>
      <p:sp>
        <p:nvSpPr>
          <p:cNvPr id="14" name="CuadroTexto 13">
            <a:extLst>
              <a:ext uri="{FF2B5EF4-FFF2-40B4-BE49-F238E27FC236}">
                <a16:creationId xmlns:a16="http://schemas.microsoft.com/office/drawing/2014/main" id="{3CD51D8D-F30D-496F-A5B4-A712FA48C0D8}"/>
              </a:ext>
            </a:extLst>
          </p:cNvPr>
          <p:cNvSpPr txBox="1"/>
          <p:nvPr/>
        </p:nvSpPr>
        <p:spPr>
          <a:xfrm>
            <a:off x="58461" y="5262676"/>
            <a:ext cx="3524453" cy="892552"/>
          </a:xfrm>
          <a:prstGeom prst="rect">
            <a:avLst/>
          </a:prstGeom>
          <a:noFill/>
        </p:spPr>
        <p:txBody>
          <a:bodyPr wrap="square" rtlCol="0">
            <a:spAutoFit/>
          </a:bodyPr>
          <a:lstStyle/>
          <a:p>
            <a:r>
              <a:rPr lang="es-EC" sz="1300" dirty="0"/>
              <a:t>M</a:t>
            </a:r>
            <a:r>
              <a:rPr lang="es-MX" sz="1300" dirty="0"/>
              <a:t>uestreo 12 puntos de drenaje. Carga viral en red drenaje diferentes zonas ciudad coronavirus circulando durante la pandemia. Evaluación basada en aguas residuales</a:t>
            </a:r>
            <a:endParaRPr lang="es-EC" sz="1200" dirty="0"/>
          </a:p>
        </p:txBody>
      </p:sp>
      <p:pic>
        <p:nvPicPr>
          <p:cNvPr id="15" name="Imagen 14">
            <a:extLst>
              <a:ext uri="{FF2B5EF4-FFF2-40B4-BE49-F238E27FC236}">
                <a16:creationId xmlns:a16="http://schemas.microsoft.com/office/drawing/2014/main" id="{51FE3F5C-8BF5-4B02-A768-C59BF7C87E88}"/>
              </a:ext>
            </a:extLst>
          </p:cNvPr>
          <p:cNvPicPr>
            <a:picLocks noChangeAspect="1"/>
          </p:cNvPicPr>
          <p:nvPr/>
        </p:nvPicPr>
        <p:blipFill>
          <a:blip r:embed="rId6"/>
          <a:stretch>
            <a:fillRect/>
          </a:stretch>
        </p:blipFill>
        <p:spPr>
          <a:xfrm>
            <a:off x="5585406" y="2062907"/>
            <a:ext cx="6210300" cy="3143250"/>
          </a:xfrm>
          <a:prstGeom prst="rect">
            <a:avLst/>
          </a:prstGeom>
          <a:ln w="38100" cap="sq">
            <a:solidFill>
              <a:srgbClr val="FF2D00"/>
            </a:solidFill>
            <a:prstDash val="solid"/>
            <a:miter lim="800000"/>
          </a:ln>
          <a:effectLst>
            <a:outerShdw blurRad="50800" dist="38100" dir="2700000" algn="tl" rotWithShape="0">
              <a:srgbClr val="000000">
                <a:alpha val="43000"/>
              </a:srgbClr>
            </a:outerShdw>
          </a:effectLst>
        </p:spPr>
      </p:pic>
      <p:sp>
        <p:nvSpPr>
          <p:cNvPr id="21" name="CuadroTexto 20">
            <a:extLst>
              <a:ext uri="{FF2B5EF4-FFF2-40B4-BE49-F238E27FC236}">
                <a16:creationId xmlns:a16="http://schemas.microsoft.com/office/drawing/2014/main" id="{BB172A20-73A0-463C-B825-50117755771D}"/>
              </a:ext>
            </a:extLst>
          </p:cNvPr>
          <p:cNvSpPr txBox="1"/>
          <p:nvPr/>
        </p:nvSpPr>
        <p:spPr>
          <a:xfrm>
            <a:off x="9904653" y="1980242"/>
            <a:ext cx="2411052" cy="523220"/>
          </a:xfrm>
          <a:prstGeom prst="rect">
            <a:avLst/>
          </a:prstGeom>
          <a:noFill/>
        </p:spPr>
        <p:txBody>
          <a:bodyPr wrap="square" rtlCol="0">
            <a:spAutoFit/>
          </a:bodyPr>
          <a:lstStyle/>
          <a:p>
            <a:r>
              <a:rPr lang="es-EC" sz="1400" dirty="0">
                <a:solidFill>
                  <a:srgbClr val="FF2D00"/>
                </a:solidFill>
              </a:rPr>
              <a:t>París, Francia</a:t>
            </a:r>
          </a:p>
          <a:p>
            <a:r>
              <a:rPr lang="es-MX" sz="1400" dirty="0">
                <a:solidFill>
                  <a:srgbClr val="FF2D00"/>
                </a:solidFill>
              </a:rPr>
              <a:t>2 ’328.902 (2021)</a:t>
            </a:r>
          </a:p>
        </p:txBody>
      </p:sp>
      <p:sp>
        <p:nvSpPr>
          <p:cNvPr id="22" name="CuadroTexto 21">
            <a:extLst>
              <a:ext uri="{FF2B5EF4-FFF2-40B4-BE49-F238E27FC236}">
                <a16:creationId xmlns:a16="http://schemas.microsoft.com/office/drawing/2014/main" id="{725AA07B-4633-466A-A048-B57D050A96DC}"/>
              </a:ext>
            </a:extLst>
          </p:cNvPr>
          <p:cNvSpPr txBox="1"/>
          <p:nvPr/>
        </p:nvSpPr>
        <p:spPr>
          <a:xfrm>
            <a:off x="5641130" y="3918603"/>
            <a:ext cx="3524453" cy="892552"/>
          </a:xfrm>
          <a:prstGeom prst="rect">
            <a:avLst/>
          </a:prstGeom>
          <a:noFill/>
        </p:spPr>
        <p:txBody>
          <a:bodyPr wrap="square" rtlCol="0">
            <a:spAutoFit/>
          </a:bodyPr>
          <a:lstStyle/>
          <a:p>
            <a:r>
              <a:rPr lang="es-EC" sz="1300" dirty="0"/>
              <a:t>3 principales PTAR de París</a:t>
            </a:r>
          </a:p>
          <a:p>
            <a:r>
              <a:rPr lang="es-EC" sz="1300" dirty="0"/>
              <a:t>Gene E</a:t>
            </a:r>
          </a:p>
          <a:p>
            <a:r>
              <a:rPr lang="es-EC" sz="1300" dirty="0"/>
              <a:t>Se observó reducción de 100% veces agua Entrada/influente vs. agua salida/efluente</a:t>
            </a:r>
            <a:endParaRPr lang="es-EC" sz="1200" dirty="0"/>
          </a:p>
        </p:txBody>
      </p:sp>
    </p:spTree>
    <p:extLst>
      <p:ext uri="{BB962C8B-B14F-4D97-AF65-F5344CB8AC3E}">
        <p14:creationId xmlns:p14="http://schemas.microsoft.com/office/powerpoint/2010/main" val="99631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4" grpId="0"/>
      <p:bldP spid="21" grpId="0"/>
      <p:bldP spid="22" grpId="0"/>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6007</TotalTime>
  <Words>2087</Words>
  <Application>Microsoft Office PowerPoint</Application>
  <PresentationFormat>Panorámica</PresentationFormat>
  <Paragraphs>679</Paragraphs>
  <Slides>30</Slides>
  <Notes>0</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30</vt:i4>
      </vt:variant>
    </vt:vector>
  </HeadingPairs>
  <TitlesOfParts>
    <vt:vector size="40" baseType="lpstr">
      <vt:lpstr>Arial</vt:lpstr>
      <vt:lpstr>Arial Rounded MT Bold</vt:lpstr>
      <vt:lpstr>Calibri</vt:lpstr>
      <vt:lpstr>Calibri Light</vt:lpstr>
      <vt:lpstr>Eras Bold ITC</vt:lpstr>
      <vt:lpstr>NotoSans-Bold</vt:lpstr>
      <vt:lpstr>Symbol</vt:lpstr>
      <vt:lpstr>Times New Roman</vt:lpstr>
      <vt:lpstr>Diseño predeterminado</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Resultados de los parámetros del agua residual</vt:lpstr>
      <vt:lpstr>Resultados de SARS-CoV-2 en agua residuales</vt:lpstr>
      <vt:lpstr>Resultados de SARS-CoV-2 en agua residuales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Cañarte</dc:creator>
  <cp:lastModifiedBy>Jose Cañarte</cp:lastModifiedBy>
  <cp:revision>87</cp:revision>
  <dcterms:created xsi:type="dcterms:W3CDTF">2021-07-21T18:34:36Z</dcterms:created>
  <dcterms:modified xsi:type="dcterms:W3CDTF">2021-09-22T04:32:32Z</dcterms:modified>
</cp:coreProperties>
</file>