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288" r:id="rId4"/>
    <p:sldId id="258" r:id="rId5"/>
    <p:sldId id="317" r:id="rId6"/>
    <p:sldId id="318" r:id="rId7"/>
    <p:sldId id="319" r:id="rId8"/>
    <p:sldId id="321" r:id="rId9"/>
    <p:sldId id="320" r:id="rId10"/>
    <p:sldId id="322" r:id="rId11"/>
    <p:sldId id="312" r:id="rId12"/>
    <p:sldId id="336" r:id="rId13"/>
    <p:sldId id="337" r:id="rId14"/>
    <p:sldId id="338" r:id="rId15"/>
    <p:sldId id="339" r:id="rId16"/>
    <p:sldId id="340" r:id="rId17"/>
    <p:sldId id="341" r:id="rId18"/>
    <p:sldId id="313" r:id="rId19"/>
    <p:sldId id="323" r:id="rId20"/>
    <p:sldId id="325" r:id="rId21"/>
    <p:sldId id="324" r:id="rId22"/>
    <p:sldId id="328" r:id="rId23"/>
    <p:sldId id="329" r:id="rId24"/>
    <p:sldId id="330" r:id="rId25"/>
    <p:sldId id="331" r:id="rId26"/>
    <p:sldId id="332" r:id="rId27"/>
    <p:sldId id="333" r:id="rId28"/>
    <p:sldId id="314" r:id="rId29"/>
    <p:sldId id="343" r:id="rId30"/>
    <p:sldId id="346" r:id="rId31"/>
    <p:sldId id="347" r:id="rId32"/>
    <p:sldId id="348" r:id="rId33"/>
    <p:sldId id="342" r:id="rId34"/>
    <p:sldId id="334" r:id="rId35"/>
    <p:sldId id="345" r:id="rId36"/>
    <p:sldId id="344" r:id="rId37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D3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434" autoAdjust="0"/>
  </p:normalViewPr>
  <p:slideViewPr>
    <p:cSldViewPr snapToGrid="0">
      <p:cViewPr>
        <p:scale>
          <a:sx n="70" d="100"/>
          <a:sy n="70" d="100"/>
        </p:scale>
        <p:origin x="-128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090A00-5CED-4DFF-AAD8-EC89E4C7F10C}" type="doc">
      <dgm:prSet loTypeId="urn:microsoft.com/office/officeart/2005/8/layout/chart3" loCatId="cycle" qsTypeId="urn:microsoft.com/office/officeart/2005/8/quickstyle/simple1" qsCatId="simple" csTypeId="urn:microsoft.com/office/officeart/2005/8/colors/accent6_2" csCatId="accent6" phldr="1"/>
      <dgm:spPr/>
    </dgm:pt>
    <dgm:pt modelId="{A00993F5-E9E9-4E45-9A75-5B90312CF1F4}">
      <dgm:prSet phldrT="[Texto]"/>
      <dgm:spPr/>
      <dgm:t>
        <a:bodyPr/>
        <a:lstStyle/>
        <a:p>
          <a:r>
            <a:rPr lang="es-EC" dirty="0"/>
            <a:t>Segunda etapa: Desarrollo </a:t>
          </a:r>
        </a:p>
        <a:p>
          <a:r>
            <a:rPr lang="es-EC" dirty="0"/>
            <a:t>(1992-2008)</a:t>
          </a:r>
        </a:p>
      </dgm:t>
    </dgm:pt>
    <dgm:pt modelId="{84D490AD-AC44-4D5C-A6D0-91A5F278C81B}" type="parTrans" cxnId="{C13A680D-4511-486F-B639-7D0D4612076E}">
      <dgm:prSet/>
      <dgm:spPr/>
      <dgm:t>
        <a:bodyPr/>
        <a:lstStyle/>
        <a:p>
          <a:endParaRPr lang="es-EC"/>
        </a:p>
      </dgm:t>
    </dgm:pt>
    <dgm:pt modelId="{C3F39C36-BEBC-470C-8AC2-63129FDE57CC}" type="sibTrans" cxnId="{C13A680D-4511-486F-B639-7D0D4612076E}">
      <dgm:prSet/>
      <dgm:spPr/>
      <dgm:t>
        <a:bodyPr/>
        <a:lstStyle/>
        <a:p>
          <a:endParaRPr lang="es-EC"/>
        </a:p>
      </dgm:t>
    </dgm:pt>
    <dgm:pt modelId="{29C7ACCF-EC0A-4D86-BB38-5C181A0BDC7D}">
      <dgm:prSet phldrT="[Texto]"/>
      <dgm:spPr/>
      <dgm:t>
        <a:bodyPr/>
        <a:lstStyle/>
        <a:p>
          <a:r>
            <a:rPr lang="es-EC" dirty="0"/>
            <a:t>Tercera etapa: Prevención</a:t>
          </a:r>
        </a:p>
        <a:p>
          <a:r>
            <a:rPr lang="es-EC" dirty="0"/>
            <a:t>(2008- Actualidad)</a:t>
          </a:r>
        </a:p>
      </dgm:t>
    </dgm:pt>
    <dgm:pt modelId="{D2E9A318-15F2-42C8-B869-3D6F722DEE25}" type="parTrans" cxnId="{4063FAB2-8392-4F0A-BB85-62D48684C9CB}">
      <dgm:prSet/>
      <dgm:spPr/>
      <dgm:t>
        <a:bodyPr/>
        <a:lstStyle/>
        <a:p>
          <a:endParaRPr lang="es-EC"/>
        </a:p>
      </dgm:t>
    </dgm:pt>
    <dgm:pt modelId="{86C7B44B-6C94-4793-9516-27F8CAFB0E30}" type="sibTrans" cxnId="{4063FAB2-8392-4F0A-BB85-62D48684C9CB}">
      <dgm:prSet/>
      <dgm:spPr/>
      <dgm:t>
        <a:bodyPr/>
        <a:lstStyle/>
        <a:p>
          <a:endParaRPr lang="es-EC"/>
        </a:p>
      </dgm:t>
    </dgm:pt>
    <dgm:pt modelId="{124180FE-8971-451C-9AE5-A16CF00E8437}">
      <dgm:prSet phldrT="[Texto]"/>
      <dgm:spPr/>
      <dgm:t>
        <a:bodyPr/>
        <a:lstStyle/>
        <a:p>
          <a:r>
            <a:rPr lang="es-EC" smtClean="0"/>
            <a:t>Primera etapa: Descubrimiento ( 1973-1992)</a:t>
          </a:r>
          <a:endParaRPr lang="es-EC" dirty="0"/>
        </a:p>
      </dgm:t>
    </dgm:pt>
    <dgm:pt modelId="{6F4EF191-95CE-4B1C-9B24-40960CD7D03F}" type="parTrans" cxnId="{DE3BE50B-12A0-403C-B8C5-72024442B1C4}">
      <dgm:prSet/>
      <dgm:spPr/>
      <dgm:t>
        <a:bodyPr/>
        <a:lstStyle/>
        <a:p>
          <a:endParaRPr lang="es-ES"/>
        </a:p>
      </dgm:t>
    </dgm:pt>
    <dgm:pt modelId="{0AA91394-D4BF-4D0B-A3C4-69767C523184}" type="sibTrans" cxnId="{DE3BE50B-12A0-403C-B8C5-72024442B1C4}">
      <dgm:prSet/>
      <dgm:spPr/>
      <dgm:t>
        <a:bodyPr/>
        <a:lstStyle/>
        <a:p>
          <a:endParaRPr lang="es-ES"/>
        </a:p>
      </dgm:t>
    </dgm:pt>
    <dgm:pt modelId="{7CF66C46-148F-4B3B-B903-5F4862395D16}" type="pres">
      <dgm:prSet presAssocID="{FE090A00-5CED-4DFF-AAD8-EC89E4C7F10C}" presName="compositeShape" presStyleCnt="0">
        <dgm:presLayoutVars>
          <dgm:chMax val="7"/>
          <dgm:dir/>
          <dgm:resizeHandles val="exact"/>
        </dgm:presLayoutVars>
      </dgm:prSet>
      <dgm:spPr/>
    </dgm:pt>
    <dgm:pt modelId="{4674EEF7-A776-459D-A834-330DC7260FDA}" type="pres">
      <dgm:prSet presAssocID="{FE090A00-5CED-4DFF-AAD8-EC89E4C7F10C}" presName="wedge1" presStyleLbl="node1" presStyleIdx="0" presStyleCnt="3" custScaleX="103404" custScaleY="95509" custLinFactNeighborX="-1458" custLinFactNeighborY="-5091"/>
      <dgm:spPr/>
      <dgm:t>
        <a:bodyPr/>
        <a:lstStyle/>
        <a:p>
          <a:endParaRPr lang="es-EC"/>
        </a:p>
      </dgm:t>
    </dgm:pt>
    <dgm:pt modelId="{6425BECB-1C10-43CC-A3DF-F4CC9C918D93}" type="pres">
      <dgm:prSet presAssocID="{FE090A00-5CED-4DFF-AAD8-EC89E4C7F10C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9A951EF-5BBE-4C8A-B0B9-82F8BC2FCE29}" type="pres">
      <dgm:prSet presAssocID="{FE090A00-5CED-4DFF-AAD8-EC89E4C7F10C}" presName="wedge2" presStyleLbl="node1" presStyleIdx="1" presStyleCnt="3" custScaleX="108504" custScaleY="108634"/>
      <dgm:spPr/>
      <dgm:t>
        <a:bodyPr/>
        <a:lstStyle/>
        <a:p>
          <a:endParaRPr lang="es-EC"/>
        </a:p>
      </dgm:t>
    </dgm:pt>
    <dgm:pt modelId="{496F6B07-0332-4C3E-9DCD-715ED29BF833}" type="pres">
      <dgm:prSet presAssocID="{FE090A00-5CED-4DFF-AAD8-EC89E4C7F10C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71C705F-F8F8-4ED2-B3FD-F472C16AC6D2}" type="pres">
      <dgm:prSet presAssocID="{FE090A00-5CED-4DFF-AAD8-EC89E4C7F10C}" presName="wedge3" presStyleLbl="node1" presStyleIdx="2" presStyleCnt="3" custScaleX="106463" custScaleY="99372" custLinFactNeighborX="-5368" custLinFactNeighborY="-6885"/>
      <dgm:spPr/>
      <dgm:t>
        <a:bodyPr/>
        <a:lstStyle/>
        <a:p>
          <a:endParaRPr lang="es-EC"/>
        </a:p>
      </dgm:t>
    </dgm:pt>
    <dgm:pt modelId="{FB173666-3951-4305-9E6E-78FB4B797ED4}" type="pres">
      <dgm:prSet presAssocID="{FE090A00-5CED-4DFF-AAD8-EC89E4C7F10C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5EFBBE0-F8EF-41A9-9405-E38E08A0CAE9}" type="presOf" srcId="{29C7ACCF-EC0A-4D86-BB38-5C181A0BDC7D}" destId="{B9A951EF-5BBE-4C8A-B0B9-82F8BC2FCE29}" srcOrd="0" destOrd="0" presId="urn:microsoft.com/office/officeart/2005/8/layout/chart3"/>
    <dgm:cxn modelId="{4F8CA920-34EB-4ECF-85B8-3CBA11C55657}" type="presOf" srcId="{124180FE-8971-451C-9AE5-A16CF00E8437}" destId="{671C705F-F8F8-4ED2-B3FD-F472C16AC6D2}" srcOrd="0" destOrd="0" presId="urn:microsoft.com/office/officeart/2005/8/layout/chart3"/>
    <dgm:cxn modelId="{BB2EF01C-779A-482F-93A1-AD7FFCC53D69}" type="presOf" srcId="{A00993F5-E9E9-4E45-9A75-5B90312CF1F4}" destId="{4674EEF7-A776-459D-A834-330DC7260FDA}" srcOrd="0" destOrd="0" presId="urn:microsoft.com/office/officeart/2005/8/layout/chart3"/>
    <dgm:cxn modelId="{2D183ABD-826D-450A-98E7-B905D66A18D3}" type="presOf" srcId="{A00993F5-E9E9-4E45-9A75-5B90312CF1F4}" destId="{6425BECB-1C10-43CC-A3DF-F4CC9C918D93}" srcOrd="1" destOrd="0" presId="urn:microsoft.com/office/officeart/2005/8/layout/chart3"/>
    <dgm:cxn modelId="{4063FAB2-8392-4F0A-BB85-62D48684C9CB}" srcId="{FE090A00-5CED-4DFF-AAD8-EC89E4C7F10C}" destId="{29C7ACCF-EC0A-4D86-BB38-5C181A0BDC7D}" srcOrd="1" destOrd="0" parTransId="{D2E9A318-15F2-42C8-B869-3D6F722DEE25}" sibTransId="{86C7B44B-6C94-4793-9516-27F8CAFB0E30}"/>
    <dgm:cxn modelId="{C13A680D-4511-486F-B639-7D0D4612076E}" srcId="{FE090A00-5CED-4DFF-AAD8-EC89E4C7F10C}" destId="{A00993F5-E9E9-4E45-9A75-5B90312CF1F4}" srcOrd="0" destOrd="0" parTransId="{84D490AD-AC44-4D5C-A6D0-91A5F278C81B}" sibTransId="{C3F39C36-BEBC-470C-8AC2-63129FDE57CC}"/>
    <dgm:cxn modelId="{DE3BE50B-12A0-403C-B8C5-72024442B1C4}" srcId="{FE090A00-5CED-4DFF-AAD8-EC89E4C7F10C}" destId="{124180FE-8971-451C-9AE5-A16CF00E8437}" srcOrd="2" destOrd="0" parTransId="{6F4EF191-95CE-4B1C-9B24-40960CD7D03F}" sibTransId="{0AA91394-D4BF-4D0B-A3C4-69767C523184}"/>
    <dgm:cxn modelId="{FEBBF430-EB10-4044-9B89-C2491A1FE7E8}" type="presOf" srcId="{124180FE-8971-451C-9AE5-A16CF00E8437}" destId="{FB173666-3951-4305-9E6E-78FB4B797ED4}" srcOrd="1" destOrd="0" presId="urn:microsoft.com/office/officeart/2005/8/layout/chart3"/>
    <dgm:cxn modelId="{AD89A19A-CC52-43C6-A33A-C9B60566BE7D}" type="presOf" srcId="{29C7ACCF-EC0A-4D86-BB38-5C181A0BDC7D}" destId="{496F6B07-0332-4C3E-9DCD-715ED29BF833}" srcOrd="1" destOrd="0" presId="urn:microsoft.com/office/officeart/2005/8/layout/chart3"/>
    <dgm:cxn modelId="{E6AEA92B-516E-4AD1-80D7-CEC7CE2E1F7E}" type="presOf" srcId="{FE090A00-5CED-4DFF-AAD8-EC89E4C7F10C}" destId="{7CF66C46-148F-4B3B-B903-5F4862395D16}" srcOrd="0" destOrd="0" presId="urn:microsoft.com/office/officeart/2005/8/layout/chart3"/>
    <dgm:cxn modelId="{6CDF1B88-6E32-449B-B9F3-4E8CDCB20D36}" type="presParOf" srcId="{7CF66C46-148F-4B3B-B903-5F4862395D16}" destId="{4674EEF7-A776-459D-A834-330DC7260FDA}" srcOrd="0" destOrd="0" presId="urn:microsoft.com/office/officeart/2005/8/layout/chart3"/>
    <dgm:cxn modelId="{FD41561D-B5DF-4E59-8C3D-1EC729C39DD9}" type="presParOf" srcId="{7CF66C46-148F-4B3B-B903-5F4862395D16}" destId="{6425BECB-1C10-43CC-A3DF-F4CC9C918D93}" srcOrd="1" destOrd="0" presId="urn:microsoft.com/office/officeart/2005/8/layout/chart3"/>
    <dgm:cxn modelId="{F4A68754-4044-419E-8315-7B8418DC2DBA}" type="presParOf" srcId="{7CF66C46-148F-4B3B-B903-5F4862395D16}" destId="{B9A951EF-5BBE-4C8A-B0B9-82F8BC2FCE29}" srcOrd="2" destOrd="0" presId="urn:microsoft.com/office/officeart/2005/8/layout/chart3"/>
    <dgm:cxn modelId="{BF9D84DC-60D7-4223-849F-96CC31307E9A}" type="presParOf" srcId="{7CF66C46-148F-4B3B-B903-5F4862395D16}" destId="{496F6B07-0332-4C3E-9DCD-715ED29BF833}" srcOrd="3" destOrd="0" presId="urn:microsoft.com/office/officeart/2005/8/layout/chart3"/>
    <dgm:cxn modelId="{C1D8F28A-D27D-4FF6-A7DA-81A3299F629B}" type="presParOf" srcId="{7CF66C46-148F-4B3B-B903-5F4862395D16}" destId="{671C705F-F8F8-4ED2-B3FD-F472C16AC6D2}" srcOrd="4" destOrd="0" presId="urn:microsoft.com/office/officeart/2005/8/layout/chart3"/>
    <dgm:cxn modelId="{371E8BFF-E81D-4CDF-945A-727927033841}" type="presParOf" srcId="{7CF66C46-148F-4B3B-B903-5F4862395D16}" destId="{FB173666-3951-4305-9E6E-78FB4B797ED4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40F22FB-AFA4-4013-8779-919B70D672CE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75248EF6-384A-4D7E-A95A-A2B57E73482A}">
      <dgm:prSet phldrT="[Texto]"/>
      <dgm:spPr/>
      <dgm:t>
        <a:bodyPr/>
        <a:lstStyle/>
        <a:p>
          <a:r>
            <a:rPr lang="es-MX" dirty="0" smtClean="0"/>
            <a:t>En tema de propiedad intelectual, es evidente la existencia de vacíos legales en la normativa ecuatoriana en cuanto a organismos vivos; y que tomando la normativa internacional y las leyes más favorables para la parte afectada; promueven el aprovechamiento de los recursos genéticos del país fuera del mismo, incurriendo así en la biopiratería.</a:t>
          </a:r>
          <a:endParaRPr lang="es-EC" dirty="0"/>
        </a:p>
      </dgm:t>
    </dgm:pt>
    <dgm:pt modelId="{FB0DDA48-5655-482C-BE59-1C97B5C3A2A9}" type="parTrans" cxnId="{7DA4A7C2-CCB2-4291-912E-39D23DBF695F}">
      <dgm:prSet/>
      <dgm:spPr/>
      <dgm:t>
        <a:bodyPr/>
        <a:lstStyle/>
        <a:p>
          <a:endParaRPr lang="es-EC"/>
        </a:p>
      </dgm:t>
    </dgm:pt>
    <dgm:pt modelId="{3BA39FFD-7B78-436E-AEA7-293741393BA5}" type="sibTrans" cxnId="{7DA4A7C2-CCB2-4291-912E-39D23DBF695F}">
      <dgm:prSet/>
      <dgm:spPr/>
      <dgm:t>
        <a:bodyPr/>
        <a:lstStyle/>
        <a:p>
          <a:endParaRPr lang="es-EC"/>
        </a:p>
      </dgm:t>
    </dgm:pt>
    <dgm:pt modelId="{40216B1D-FB0C-4A4C-8E1E-338AB5FF298D}">
      <dgm:prSet phldrT="[Texto]"/>
      <dgm:spPr/>
      <dgm:t>
        <a:bodyPr/>
        <a:lstStyle/>
        <a:p>
          <a:r>
            <a:rPr lang="es-MX" dirty="0" smtClean="0"/>
            <a:t>La reforma a los artículos de la constitución, si bien no permite la aplicación de todas las ramas de la biotecnología; debido a lo estipulado en el artículo 441, presenta una flexibilización en la normativa y permitirá la creación de una industria biotecnológica</a:t>
          </a:r>
          <a:endParaRPr lang="es-EC" dirty="0"/>
        </a:p>
      </dgm:t>
    </dgm:pt>
    <dgm:pt modelId="{2E5A79A5-6B00-40FB-B7A8-19AD7EF76DA3}" type="parTrans" cxnId="{918C0CBD-8D04-487A-94E9-346644F14BC3}">
      <dgm:prSet/>
      <dgm:spPr/>
      <dgm:t>
        <a:bodyPr/>
        <a:lstStyle/>
        <a:p>
          <a:endParaRPr lang="es-EC"/>
        </a:p>
      </dgm:t>
    </dgm:pt>
    <dgm:pt modelId="{9051FA30-320C-4070-98F7-416ED5F8EDAB}" type="sibTrans" cxnId="{918C0CBD-8D04-487A-94E9-346644F14BC3}">
      <dgm:prSet/>
      <dgm:spPr/>
      <dgm:t>
        <a:bodyPr/>
        <a:lstStyle/>
        <a:p>
          <a:endParaRPr lang="es-EC"/>
        </a:p>
      </dgm:t>
    </dgm:pt>
    <dgm:pt modelId="{1F5ACF8D-A70A-475E-8095-B2813631CFDD}" type="pres">
      <dgm:prSet presAssocID="{440F22FB-AFA4-4013-8779-919B70D672C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FECD0B87-0902-496A-852E-B43FA440AF5E}" type="pres">
      <dgm:prSet presAssocID="{440F22FB-AFA4-4013-8779-919B70D672CE}" presName="Name1" presStyleCnt="0"/>
      <dgm:spPr/>
    </dgm:pt>
    <dgm:pt modelId="{B10E4418-D70F-4FAD-A55F-FCD607E45473}" type="pres">
      <dgm:prSet presAssocID="{440F22FB-AFA4-4013-8779-919B70D672CE}" presName="cycle" presStyleCnt="0"/>
      <dgm:spPr/>
    </dgm:pt>
    <dgm:pt modelId="{295743D8-EE23-419E-BEC5-21861DFF5FD6}" type="pres">
      <dgm:prSet presAssocID="{440F22FB-AFA4-4013-8779-919B70D672CE}" presName="srcNode" presStyleLbl="node1" presStyleIdx="0" presStyleCnt="2"/>
      <dgm:spPr/>
    </dgm:pt>
    <dgm:pt modelId="{0F482B34-784C-4D44-8035-92480A2FD6CC}" type="pres">
      <dgm:prSet presAssocID="{440F22FB-AFA4-4013-8779-919B70D672CE}" presName="conn" presStyleLbl="parChTrans1D2" presStyleIdx="0" presStyleCnt="1"/>
      <dgm:spPr/>
      <dgm:t>
        <a:bodyPr/>
        <a:lstStyle/>
        <a:p>
          <a:endParaRPr lang="es-EC"/>
        </a:p>
      </dgm:t>
    </dgm:pt>
    <dgm:pt modelId="{20ADC525-FB97-4451-82E8-82C40743F4E2}" type="pres">
      <dgm:prSet presAssocID="{440F22FB-AFA4-4013-8779-919B70D672CE}" presName="extraNode" presStyleLbl="node1" presStyleIdx="0" presStyleCnt="2"/>
      <dgm:spPr/>
    </dgm:pt>
    <dgm:pt modelId="{E167FF95-3456-496F-8A89-39EA08E2C81F}" type="pres">
      <dgm:prSet presAssocID="{440F22FB-AFA4-4013-8779-919B70D672CE}" presName="dstNode" presStyleLbl="node1" presStyleIdx="0" presStyleCnt="2"/>
      <dgm:spPr/>
    </dgm:pt>
    <dgm:pt modelId="{253F6A76-3005-41F4-9278-F3660A658060}" type="pres">
      <dgm:prSet presAssocID="{75248EF6-384A-4D7E-A95A-A2B57E73482A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F5754E-7549-4FA6-A1F5-41D39063166A}" type="pres">
      <dgm:prSet presAssocID="{75248EF6-384A-4D7E-A95A-A2B57E73482A}" presName="accent_1" presStyleCnt="0"/>
      <dgm:spPr/>
    </dgm:pt>
    <dgm:pt modelId="{8BC4363D-AC97-4875-B3AB-41914B8D6BF8}" type="pres">
      <dgm:prSet presAssocID="{75248EF6-384A-4D7E-A95A-A2B57E73482A}" presName="accentRepeatNode" presStyleLbl="solidFgAcc1" presStyleIdx="0" presStyleCnt="2"/>
      <dgm:spPr/>
    </dgm:pt>
    <dgm:pt modelId="{BDD109DC-DF7D-45E3-B626-0B50B9225868}" type="pres">
      <dgm:prSet presAssocID="{40216B1D-FB0C-4A4C-8E1E-338AB5FF298D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3639CF-5F5C-4401-A84B-5CB16040C66C}" type="pres">
      <dgm:prSet presAssocID="{40216B1D-FB0C-4A4C-8E1E-338AB5FF298D}" presName="accent_2" presStyleCnt="0"/>
      <dgm:spPr/>
    </dgm:pt>
    <dgm:pt modelId="{97EE49CC-0DF1-4AD4-8DD3-75883D59F33E}" type="pres">
      <dgm:prSet presAssocID="{40216B1D-FB0C-4A4C-8E1E-338AB5FF298D}" presName="accentRepeatNode" presStyleLbl="solidFgAcc1" presStyleIdx="1" presStyleCnt="2"/>
      <dgm:spPr/>
    </dgm:pt>
  </dgm:ptLst>
  <dgm:cxnLst>
    <dgm:cxn modelId="{6AA2D5CE-0579-4127-97CF-0BCDE87E2751}" type="presOf" srcId="{440F22FB-AFA4-4013-8779-919B70D672CE}" destId="{1F5ACF8D-A70A-475E-8095-B2813631CFDD}" srcOrd="0" destOrd="0" presId="urn:microsoft.com/office/officeart/2008/layout/VerticalCurvedList"/>
    <dgm:cxn modelId="{918C0CBD-8D04-487A-94E9-346644F14BC3}" srcId="{440F22FB-AFA4-4013-8779-919B70D672CE}" destId="{40216B1D-FB0C-4A4C-8E1E-338AB5FF298D}" srcOrd="1" destOrd="0" parTransId="{2E5A79A5-6B00-40FB-B7A8-19AD7EF76DA3}" sibTransId="{9051FA30-320C-4070-98F7-416ED5F8EDAB}"/>
    <dgm:cxn modelId="{73376C02-B2A8-4198-A11F-ECD180FBC0BB}" type="presOf" srcId="{3BA39FFD-7B78-436E-AEA7-293741393BA5}" destId="{0F482B34-784C-4D44-8035-92480A2FD6CC}" srcOrd="0" destOrd="0" presId="urn:microsoft.com/office/officeart/2008/layout/VerticalCurvedList"/>
    <dgm:cxn modelId="{E1B6D0B0-CE3C-41CB-9EC7-6895A4511B84}" type="presOf" srcId="{40216B1D-FB0C-4A4C-8E1E-338AB5FF298D}" destId="{BDD109DC-DF7D-45E3-B626-0B50B9225868}" srcOrd="0" destOrd="0" presId="urn:microsoft.com/office/officeart/2008/layout/VerticalCurvedList"/>
    <dgm:cxn modelId="{7DA4A7C2-CCB2-4291-912E-39D23DBF695F}" srcId="{440F22FB-AFA4-4013-8779-919B70D672CE}" destId="{75248EF6-384A-4D7E-A95A-A2B57E73482A}" srcOrd="0" destOrd="0" parTransId="{FB0DDA48-5655-482C-BE59-1C97B5C3A2A9}" sibTransId="{3BA39FFD-7B78-436E-AEA7-293741393BA5}"/>
    <dgm:cxn modelId="{9F29B4A6-086C-4BB1-B107-40A2B34139F3}" type="presOf" srcId="{75248EF6-384A-4D7E-A95A-A2B57E73482A}" destId="{253F6A76-3005-41F4-9278-F3660A658060}" srcOrd="0" destOrd="0" presId="urn:microsoft.com/office/officeart/2008/layout/VerticalCurvedList"/>
    <dgm:cxn modelId="{0A037366-0F37-44C8-AAB2-20B5471C74C0}" type="presParOf" srcId="{1F5ACF8D-A70A-475E-8095-B2813631CFDD}" destId="{FECD0B87-0902-496A-852E-B43FA440AF5E}" srcOrd="0" destOrd="0" presId="urn:microsoft.com/office/officeart/2008/layout/VerticalCurvedList"/>
    <dgm:cxn modelId="{7638354A-E4AA-43D2-AF70-FA3D5A914C2D}" type="presParOf" srcId="{FECD0B87-0902-496A-852E-B43FA440AF5E}" destId="{B10E4418-D70F-4FAD-A55F-FCD607E45473}" srcOrd="0" destOrd="0" presId="urn:microsoft.com/office/officeart/2008/layout/VerticalCurvedList"/>
    <dgm:cxn modelId="{992BB0D2-7490-4F9E-91DA-BD552861F513}" type="presParOf" srcId="{B10E4418-D70F-4FAD-A55F-FCD607E45473}" destId="{295743D8-EE23-419E-BEC5-21861DFF5FD6}" srcOrd="0" destOrd="0" presId="urn:microsoft.com/office/officeart/2008/layout/VerticalCurvedList"/>
    <dgm:cxn modelId="{35802619-533F-4FC1-ADCA-93B9371AFDC7}" type="presParOf" srcId="{B10E4418-D70F-4FAD-A55F-FCD607E45473}" destId="{0F482B34-784C-4D44-8035-92480A2FD6CC}" srcOrd="1" destOrd="0" presId="urn:microsoft.com/office/officeart/2008/layout/VerticalCurvedList"/>
    <dgm:cxn modelId="{036CEBA1-AD4A-42F2-BFC1-713AFAF1C191}" type="presParOf" srcId="{B10E4418-D70F-4FAD-A55F-FCD607E45473}" destId="{20ADC525-FB97-4451-82E8-82C40743F4E2}" srcOrd="2" destOrd="0" presId="urn:microsoft.com/office/officeart/2008/layout/VerticalCurvedList"/>
    <dgm:cxn modelId="{20480260-25E6-4C9E-BEE1-9196ABB07A61}" type="presParOf" srcId="{B10E4418-D70F-4FAD-A55F-FCD607E45473}" destId="{E167FF95-3456-496F-8A89-39EA08E2C81F}" srcOrd="3" destOrd="0" presId="urn:microsoft.com/office/officeart/2008/layout/VerticalCurvedList"/>
    <dgm:cxn modelId="{F17AD927-9665-4295-8473-3EB5DB934A48}" type="presParOf" srcId="{FECD0B87-0902-496A-852E-B43FA440AF5E}" destId="{253F6A76-3005-41F4-9278-F3660A658060}" srcOrd="1" destOrd="0" presId="urn:microsoft.com/office/officeart/2008/layout/VerticalCurvedList"/>
    <dgm:cxn modelId="{BADBC029-C033-46AC-8004-71E58883FFC6}" type="presParOf" srcId="{FECD0B87-0902-496A-852E-B43FA440AF5E}" destId="{53F5754E-7549-4FA6-A1F5-41D39063166A}" srcOrd="2" destOrd="0" presId="urn:microsoft.com/office/officeart/2008/layout/VerticalCurvedList"/>
    <dgm:cxn modelId="{BDA41B4E-7B87-47E8-B37C-817C13ADCE47}" type="presParOf" srcId="{53F5754E-7549-4FA6-A1F5-41D39063166A}" destId="{8BC4363D-AC97-4875-B3AB-41914B8D6BF8}" srcOrd="0" destOrd="0" presId="urn:microsoft.com/office/officeart/2008/layout/VerticalCurvedList"/>
    <dgm:cxn modelId="{188CF379-547B-4EDB-92B8-1691CDF7DB66}" type="presParOf" srcId="{FECD0B87-0902-496A-852E-B43FA440AF5E}" destId="{BDD109DC-DF7D-45E3-B626-0B50B9225868}" srcOrd="3" destOrd="0" presId="urn:microsoft.com/office/officeart/2008/layout/VerticalCurvedList"/>
    <dgm:cxn modelId="{6CA7FE2A-AB33-42DD-8363-53AB62ED4397}" type="presParOf" srcId="{FECD0B87-0902-496A-852E-B43FA440AF5E}" destId="{423639CF-5F5C-4401-A84B-5CB16040C66C}" srcOrd="4" destOrd="0" presId="urn:microsoft.com/office/officeart/2008/layout/VerticalCurvedList"/>
    <dgm:cxn modelId="{667A9D3C-9978-47DA-935C-92210D887ECF}" type="presParOf" srcId="{423639CF-5F5C-4401-A84B-5CB16040C66C}" destId="{97EE49CC-0DF1-4AD4-8DD3-75883D59F3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F18A021-762A-4899-948A-04E53B00F589}" type="doc">
      <dgm:prSet loTypeId="urn:microsoft.com/office/officeart/2005/8/layout/v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s-EC"/>
        </a:p>
      </dgm:t>
    </dgm:pt>
    <dgm:pt modelId="{E7A3DA0F-1C35-4B8F-9EEE-4DDC26348577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Mediante el programa «Asambleísta por un día», presentar en la comisión de ciencia y tecnología de la Asamblea Nacional el proyecto para el debate en el pleno. </a:t>
          </a:r>
          <a:endParaRPr lang="es-EC" dirty="0">
            <a:solidFill>
              <a:schemeClr val="tx1"/>
            </a:solidFill>
          </a:endParaRPr>
        </a:p>
      </dgm:t>
    </dgm:pt>
    <dgm:pt modelId="{CB626207-A826-4FBF-AA61-712D97643A77}" type="parTrans" cxnId="{E2B54D63-6829-45D5-A2FF-0794C3CE9C8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8E7F191-3B82-4AE1-A675-C78AF8D87E45}" type="sibTrans" cxnId="{E2B54D63-6829-45D5-A2FF-0794C3CE9C8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DDA0D39-389D-43EE-89FD-9B19CB82C66E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Proponer proyectos para difusión y capacitación en materia de biotecnología</a:t>
          </a:r>
          <a:endParaRPr lang="es-EC" dirty="0">
            <a:solidFill>
              <a:schemeClr val="tx1"/>
            </a:solidFill>
          </a:endParaRPr>
        </a:p>
      </dgm:t>
    </dgm:pt>
    <dgm:pt modelId="{A8F5BBBD-22FB-4E0D-898D-32852BEBD203}" type="parTrans" cxnId="{992A8B6A-DD17-41F6-9B2E-08770CE9799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1621F78-84FC-4F67-A9F4-F91235CE79E2}" type="sibTrans" cxnId="{992A8B6A-DD17-41F6-9B2E-08770CE9799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C8A5E0B-DDB8-4A5B-BC7F-CD72066927FA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Reforma al Código INGENIOS para incluir patentes de microorganismos genéticamente modificados. </a:t>
          </a:r>
          <a:endParaRPr lang="es-EC" dirty="0">
            <a:solidFill>
              <a:schemeClr val="tx1"/>
            </a:solidFill>
          </a:endParaRPr>
        </a:p>
      </dgm:t>
    </dgm:pt>
    <dgm:pt modelId="{F3133745-0DE8-4CB6-85AB-DCE17DB32E7B}" type="parTrans" cxnId="{BAC5457E-DD43-41AD-85C5-26202A4771D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FE795E5-7039-4512-A560-45CD8A4A2882}" type="sibTrans" cxnId="{BAC5457E-DD43-41AD-85C5-26202A4771D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D428394-E60A-40C8-B7BA-A493ABC2125D}" type="pres">
      <dgm:prSet presAssocID="{0F18A021-762A-4899-948A-04E53B00F58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6571464-0915-4B7B-B631-A0EE411956F6}" type="pres">
      <dgm:prSet presAssocID="{0F18A021-762A-4899-948A-04E53B00F589}" presName="dummyMaxCanvas" presStyleCnt="0">
        <dgm:presLayoutVars/>
      </dgm:prSet>
      <dgm:spPr/>
    </dgm:pt>
    <dgm:pt modelId="{4ADF7D62-4B56-4F9F-AB96-0880485CAEF7}" type="pres">
      <dgm:prSet presAssocID="{0F18A021-762A-4899-948A-04E53B00F589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C7AB5C-B858-4D6A-B2E7-963E97A41213}" type="pres">
      <dgm:prSet presAssocID="{0F18A021-762A-4899-948A-04E53B00F58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721FBF8-A15C-4694-9095-812728529DED}" type="pres">
      <dgm:prSet presAssocID="{0F18A021-762A-4899-948A-04E53B00F589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CCFF5D4-4446-4C87-912B-09F98700E5AD}" type="pres">
      <dgm:prSet presAssocID="{0F18A021-762A-4899-948A-04E53B00F58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706A77-1181-429F-B68C-2E538C0BF76E}" type="pres">
      <dgm:prSet presAssocID="{0F18A021-762A-4899-948A-04E53B00F58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56AB87A-C1AA-4DCA-B5E4-911E86C80C03}" type="pres">
      <dgm:prSet presAssocID="{0F18A021-762A-4899-948A-04E53B00F58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BAF5D89-28CF-4B55-A2C8-6377ED29E70B}" type="pres">
      <dgm:prSet presAssocID="{0F18A021-762A-4899-948A-04E53B00F58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C8F886-1490-4CBB-8CA9-4A26B3549966}" type="pres">
      <dgm:prSet presAssocID="{0F18A021-762A-4899-948A-04E53B00F58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2B54D63-6829-45D5-A2FF-0794C3CE9C8B}" srcId="{0F18A021-762A-4899-948A-04E53B00F589}" destId="{E7A3DA0F-1C35-4B8F-9EEE-4DDC26348577}" srcOrd="0" destOrd="0" parTransId="{CB626207-A826-4FBF-AA61-712D97643A77}" sibTransId="{38E7F191-3B82-4AE1-A675-C78AF8D87E45}"/>
    <dgm:cxn modelId="{D4BCF9A5-65DD-4E89-AB73-B582B9EA7F2A}" type="presOf" srcId="{38E7F191-3B82-4AE1-A675-C78AF8D87E45}" destId="{2CCFF5D4-4446-4C87-912B-09F98700E5AD}" srcOrd="0" destOrd="0" presId="urn:microsoft.com/office/officeart/2005/8/layout/vProcess5"/>
    <dgm:cxn modelId="{2424B74F-B6FE-4779-98A7-603278058CBE}" type="presOf" srcId="{3DDA0D39-389D-43EE-89FD-9B19CB82C66E}" destId="{E9C7AB5C-B858-4D6A-B2E7-963E97A41213}" srcOrd="0" destOrd="0" presId="urn:microsoft.com/office/officeart/2005/8/layout/vProcess5"/>
    <dgm:cxn modelId="{7DB781F4-E76F-46AE-84CE-A131305E34D3}" type="presOf" srcId="{0F18A021-762A-4899-948A-04E53B00F589}" destId="{DD428394-E60A-40C8-B7BA-A493ABC2125D}" srcOrd="0" destOrd="0" presId="urn:microsoft.com/office/officeart/2005/8/layout/vProcess5"/>
    <dgm:cxn modelId="{39030B22-A2B2-4786-95BC-D43AE899E9C8}" type="presOf" srcId="{3DDA0D39-389D-43EE-89FD-9B19CB82C66E}" destId="{4BAF5D89-28CF-4B55-A2C8-6377ED29E70B}" srcOrd="1" destOrd="0" presId="urn:microsoft.com/office/officeart/2005/8/layout/vProcess5"/>
    <dgm:cxn modelId="{31937487-8575-482E-A081-83FBECC1054D}" type="presOf" srcId="{8C8A5E0B-DDB8-4A5B-BC7F-CD72066927FA}" destId="{1721FBF8-A15C-4694-9095-812728529DED}" srcOrd="0" destOrd="0" presId="urn:microsoft.com/office/officeart/2005/8/layout/vProcess5"/>
    <dgm:cxn modelId="{3D39865C-6536-420D-B0ED-9FCB77F553C3}" type="presOf" srcId="{8C8A5E0B-DDB8-4A5B-BC7F-CD72066927FA}" destId="{86C8F886-1490-4CBB-8CA9-4A26B3549966}" srcOrd="1" destOrd="0" presId="urn:microsoft.com/office/officeart/2005/8/layout/vProcess5"/>
    <dgm:cxn modelId="{26C4944D-DE25-480E-A633-A430F4EA9A39}" type="presOf" srcId="{E7A3DA0F-1C35-4B8F-9EEE-4DDC26348577}" destId="{F56AB87A-C1AA-4DCA-B5E4-911E86C80C03}" srcOrd="1" destOrd="0" presId="urn:microsoft.com/office/officeart/2005/8/layout/vProcess5"/>
    <dgm:cxn modelId="{EE85C9D2-2C40-4971-A925-BB6625ECCE04}" type="presOf" srcId="{E7A3DA0F-1C35-4B8F-9EEE-4DDC26348577}" destId="{4ADF7D62-4B56-4F9F-AB96-0880485CAEF7}" srcOrd="0" destOrd="0" presId="urn:microsoft.com/office/officeart/2005/8/layout/vProcess5"/>
    <dgm:cxn modelId="{992A8B6A-DD17-41F6-9B2E-08770CE9799F}" srcId="{0F18A021-762A-4899-948A-04E53B00F589}" destId="{3DDA0D39-389D-43EE-89FD-9B19CB82C66E}" srcOrd="1" destOrd="0" parTransId="{A8F5BBBD-22FB-4E0D-898D-32852BEBD203}" sibTransId="{31621F78-84FC-4F67-A9F4-F91235CE79E2}"/>
    <dgm:cxn modelId="{BAC5457E-DD43-41AD-85C5-26202A4771D1}" srcId="{0F18A021-762A-4899-948A-04E53B00F589}" destId="{8C8A5E0B-DDB8-4A5B-BC7F-CD72066927FA}" srcOrd="2" destOrd="0" parTransId="{F3133745-0DE8-4CB6-85AB-DCE17DB32E7B}" sibTransId="{CFE795E5-7039-4512-A560-45CD8A4A2882}"/>
    <dgm:cxn modelId="{45625813-0F49-4062-BC38-D04E3FDB66C8}" type="presOf" srcId="{31621F78-84FC-4F67-A9F4-F91235CE79E2}" destId="{F9706A77-1181-429F-B68C-2E538C0BF76E}" srcOrd="0" destOrd="0" presId="urn:microsoft.com/office/officeart/2005/8/layout/vProcess5"/>
    <dgm:cxn modelId="{BF886301-D232-4525-B1F4-3E5E6E283E81}" type="presParOf" srcId="{DD428394-E60A-40C8-B7BA-A493ABC2125D}" destId="{06571464-0915-4B7B-B631-A0EE411956F6}" srcOrd="0" destOrd="0" presId="urn:microsoft.com/office/officeart/2005/8/layout/vProcess5"/>
    <dgm:cxn modelId="{FE4A5B8C-469E-4CB6-9C04-FA2D9F3D4459}" type="presParOf" srcId="{DD428394-E60A-40C8-B7BA-A493ABC2125D}" destId="{4ADF7D62-4B56-4F9F-AB96-0880485CAEF7}" srcOrd="1" destOrd="0" presId="urn:microsoft.com/office/officeart/2005/8/layout/vProcess5"/>
    <dgm:cxn modelId="{EA773B5D-AFAC-4078-9FDE-D0DF4B9694D7}" type="presParOf" srcId="{DD428394-E60A-40C8-B7BA-A493ABC2125D}" destId="{E9C7AB5C-B858-4D6A-B2E7-963E97A41213}" srcOrd="2" destOrd="0" presId="urn:microsoft.com/office/officeart/2005/8/layout/vProcess5"/>
    <dgm:cxn modelId="{B54E794E-4AE8-4C10-9883-AD1711B54BB0}" type="presParOf" srcId="{DD428394-E60A-40C8-B7BA-A493ABC2125D}" destId="{1721FBF8-A15C-4694-9095-812728529DED}" srcOrd="3" destOrd="0" presId="urn:microsoft.com/office/officeart/2005/8/layout/vProcess5"/>
    <dgm:cxn modelId="{0D43DE26-B824-493D-A333-EFD4D45217FD}" type="presParOf" srcId="{DD428394-E60A-40C8-B7BA-A493ABC2125D}" destId="{2CCFF5D4-4446-4C87-912B-09F98700E5AD}" srcOrd="4" destOrd="0" presId="urn:microsoft.com/office/officeart/2005/8/layout/vProcess5"/>
    <dgm:cxn modelId="{4C72A3B6-AE55-4E77-8AFB-C3F1CE90D743}" type="presParOf" srcId="{DD428394-E60A-40C8-B7BA-A493ABC2125D}" destId="{F9706A77-1181-429F-B68C-2E538C0BF76E}" srcOrd="5" destOrd="0" presId="urn:microsoft.com/office/officeart/2005/8/layout/vProcess5"/>
    <dgm:cxn modelId="{E5AD082E-B9D9-4343-9771-06F7A5C9DBA1}" type="presParOf" srcId="{DD428394-E60A-40C8-B7BA-A493ABC2125D}" destId="{F56AB87A-C1AA-4DCA-B5E4-911E86C80C03}" srcOrd="6" destOrd="0" presId="urn:microsoft.com/office/officeart/2005/8/layout/vProcess5"/>
    <dgm:cxn modelId="{D89315B4-BCD9-4437-84F4-115ABC443C88}" type="presParOf" srcId="{DD428394-E60A-40C8-B7BA-A493ABC2125D}" destId="{4BAF5D89-28CF-4B55-A2C8-6377ED29E70B}" srcOrd="7" destOrd="0" presId="urn:microsoft.com/office/officeart/2005/8/layout/vProcess5"/>
    <dgm:cxn modelId="{49538065-7AD8-4F12-98A6-F07E9A5735AD}" type="presParOf" srcId="{DD428394-E60A-40C8-B7BA-A493ABC2125D}" destId="{86C8F886-1490-4CBB-8CA9-4A26B354996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44F968-5019-4B88-9FEB-CB033E43278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898F5C78-A17F-49B1-B811-9C18B46EEA78}">
      <dgm:prSet phldrT="[Texto]"/>
      <dgm:spPr/>
      <dgm:t>
        <a:bodyPr/>
        <a:lstStyle/>
        <a:p>
          <a:r>
            <a:rPr lang="es-EC" dirty="0"/>
            <a:t>Social</a:t>
          </a:r>
        </a:p>
      </dgm:t>
    </dgm:pt>
    <dgm:pt modelId="{55AB8F83-80E8-4663-BB49-EB28F63D4F44}" type="parTrans" cxnId="{6A4E12E0-9F50-4FB0-B647-48B1C6CA3536}">
      <dgm:prSet/>
      <dgm:spPr/>
      <dgm:t>
        <a:bodyPr/>
        <a:lstStyle/>
        <a:p>
          <a:endParaRPr lang="es-EC"/>
        </a:p>
      </dgm:t>
    </dgm:pt>
    <dgm:pt modelId="{4DF28E5C-387D-4598-93A9-2D01130BA267}" type="sibTrans" cxnId="{6A4E12E0-9F50-4FB0-B647-48B1C6CA3536}">
      <dgm:prSet/>
      <dgm:spPr/>
      <dgm:t>
        <a:bodyPr/>
        <a:lstStyle/>
        <a:p>
          <a:endParaRPr lang="es-EC"/>
        </a:p>
      </dgm:t>
    </dgm:pt>
    <dgm:pt modelId="{669F7D6B-F891-45D7-82F8-D45D0F443D83}">
      <dgm:prSet phldrT="[Texto]"/>
      <dgm:spPr/>
      <dgm:t>
        <a:bodyPr/>
        <a:lstStyle/>
        <a:p>
          <a:r>
            <a:rPr lang="es-EC" dirty="0"/>
            <a:t>Político </a:t>
          </a:r>
        </a:p>
      </dgm:t>
    </dgm:pt>
    <dgm:pt modelId="{07359B53-E772-4D0D-BD7A-C41873F9E54D}" type="parTrans" cxnId="{DA62B64F-0346-419A-A9C4-465D26271405}">
      <dgm:prSet/>
      <dgm:spPr/>
      <dgm:t>
        <a:bodyPr/>
        <a:lstStyle/>
        <a:p>
          <a:endParaRPr lang="es-EC"/>
        </a:p>
      </dgm:t>
    </dgm:pt>
    <dgm:pt modelId="{692A95E1-8CE9-4E5D-BFC0-3904F7B5CE0F}" type="sibTrans" cxnId="{DA62B64F-0346-419A-A9C4-465D26271405}">
      <dgm:prSet/>
      <dgm:spPr/>
      <dgm:t>
        <a:bodyPr/>
        <a:lstStyle/>
        <a:p>
          <a:endParaRPr lang="es-EC"/>
        </a:p>
      </dgm:t>
    </dgm:pt>
    <dgm:pt modelId="{4CD6BD38-2C62-4B16-892D-A07BAE78176A}">
      <dgm:prSet phldrT="[Texto]"/>
      <dgm:spPr/>
      <dgm:t>
        <a:bodyPr/>
        <a:lstStyle/>
        <a:p>
          <a:r>
            <a:rPr lang="es-EC" dirty="0"/>
            <a:t>Económico</a:t>
          </a:r>
        </a:p>
      </dgm:t>
    </dgm:pt>
    <dgm:pt modelId="{D26C4215-4623-41B2-A987-164CBDCB6CE0}" type="parTrans" cxnId="{600ED46A-FF4F-47D6-9EA5-073FD08EE5AC}">
      <dgm:prSet/>
      <dgm:spPr/>
      <dgm:t>
        <a:bodyPr/>
        <a:lstStyle/>
        <a:p>
          <a:endParaRPr lang="es-EC"/>
        </a:p>
      </dgm:t>
    </dgm:pt>
    <dgm:pt modelId="{F5D03DAF-826B-4B9B-9101-22B35B518047}" type="sibTrans" cxnId="{600ED46A-FF4F-47D6-9EA5-073FD08EE5AC}">
      <dgm:prSet/>
      <dgm:spPr/>
      <dgm:t>
        <a:bodyPr/>
        <a:lstStyle/>
        <a:p>
          <a:endParaRPr lang="es-EC"/>
        </a:p>
      </dgm:t>
    </dgm:pt>
    <dgm:pt modelId="{4B4830BE-2C0A-401B-A230-80AC7124C18C}" type="pres">
      <dgm:prSet presAssocID="{9544F968-5019-4B88-9FEB-CB033E43278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41F0387A-0E43-49DF-B4C8-395942912EAD}" type="pres">
      <dgm:prSet presAssocID="{9544F968-5019-4B88-9FEB-CB033E43278B}" presName="Name1" presStyleCnt="0"/>
      <dgm:spPr/>
    </dgm:pt>
    <dgm:pt modelId="{0079693C-0E5D-42EE-8A37-7887147F6B61}" type="pres">
      <dgm:prSet presAssocID="{9544F968-5019-4B88-9FEB-CB033E43278B}" presName="cycle" presStyleCnt="0"/>
      <dgm:spPr/>
    </dgm:pt>
    <dgm:pt modelId="{548C1FE8-D783-42B7-8A4E-4951E01CD916}" type="pres">
      <dgm:prSet presAssocID="{9544F968-5019-4B88-9FEB-CB033E43278B}" presName="srcNode" presStyleLbl="node1" presStyleIdx="0" presStyleCnt="3"/>
      <dgm:spPr/>
    </dgm:pt>
    <dgm:pt modelId="{1FCCAD9F-1C0F-4417-BD5D-6B2D37F8A63F}" type="pres">
      <dgm:prSet presAssocID="{9544F968-5019-4B88-9FEB-CB033E43278B}" presName="conn" presStyleLbl="parChTrans1D2" presStyleIdx="0" presStyleCnt="1"/>
      <dgm:spPr/>
      <dgm:t>
        <a:bodyPr/>
        <a:lstStyle/>
        <a:p>
          <a:endParaRPr lang="es-EC"/>
        </a:p>
      </dgm:t>
    </dgm:pt>
    <dgm:pt modelId="{3E78B601-5746-48D9-8407-89FD093F0B36}" type="pres">
      <dgm:prSet presAssocID="{9544F968-5019-4B88-9FEB-CB033E43278B}" presName="extraNode" presStyleLbl="node1" presStyleIdx="0" presStyleCnt="3"/>
      <dgm:spPr/>
    </dgm:pt>
    <dgm:pt modelId="{4C1C162F-2A3F-4500-821D-595C637E1DD4}" type="pres">
      <dgm:prSet presAssocID="{9544F968-5019-4B88-9FEB-CB033E43278B}" presName="dstNode" presStyleLbl="node1" presStyleIdx="0" presStyleCnt="3"/>
      <dgm:spPr/>
    </dgm:pt>
    <dgm:pt modelId="{FDD9F6F4-AA7C-4D82-B474-E1C6E8398F56}" type="pres">
      <dgm:prSet presAssocID="{898F5C78-A17F-49B1-B811-9C18B46EEA7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612321F-DE36-480D-A5E4-D770439A2A5D}" type="pres">
      <dgm:prSet presAssocID="{898F5C78-A17F-49B1-B811-9C18B46EEA78}" presName="accent_1" presStyleCnt="0"/>
      <dgm:spPr/>
    </dgm:pt>
    <dgm:pt modelId="{A1D1F24E-D32E-4222-ABEE-5720BE84CD68}" type="pres">
      <dgm:prSet presAssocID="{898F5C78-A17F-49B1-B811-9C18B46EEA78}" presName="accentRepeatNode" presStyleLbl="solidFgAcc1" presStyleIdx="0" presStyleCnt="3"/>
      <dgm:spPr/>
    </dgm:pt>
    <dgm:pt modelId="{0E681E51-B735-4FDF-8CAF-7CF7900F6715}" type="pres">
      <dgm:prSet presAssocID="{669F7D6B-F891-45D7-82F8-D45D0F443D8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745C67-0CA0-4DD5-9AC1-45E5BE285BDC}" type="pres">
      <dgm:prSet presAssocID="{669F7D6B-F891-45D7-82F8-D45D0F443D83}" presName="accent_2" presStyleCnt="0"/>
      <dgm:spPr/>
    </dgm:pt>
    <dgm:pt modelId="{9C3FDF82-FBA7-4A95-8FDE-C3BA0381E52C}" type="pres">
      <dgm:prSet presAssocID="{669F7D6B-F891-45D7-82F8-D45D0F443D83}" presName="accentRepeatNode" presStyleLbl="solidFgAcc1" presStyleIdx="1" presStyleCnt="3"/>
      <dgm:spPr/>
    </dgm:pt>
    <dgm:pt modelId="{538AB7C3-C94D-425F-83FE-776EF2CF2F5C}" type="pres">
      <dgm:prSet presAssocID="{4CD6BD38-2C62-4B16-892D-A07BAE78176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C7893A-181D-44B5-94CE-731D0762E086}" type="pres">
      <dgm:prSet presAssocID="{4CD6BD38-2C62-4B16-892D-A07BAE78176A}" presName="accent_3" presStyleCnt="0"/>
      <dgm:spPr/>
    </dgm:pt>
    <dgm:pt modelId="{688330BF-7E87-4B4E-B3F2-776E45584B18}" type="pres">
      <dgm:prSet presAssocID="{4CD6BD38-2C62-4B16-892D-A07BAE78176A}" presName="accentRepeatNode" presStyleLbl="solidFgAcc1" presStyleIdx="2" presStyleCnt="3"/>
      <dgm:spPr/>
    </dgm:pt>
  </dgm:ptLst>
  <dgm:cxnLst>
    <dgm:cxn modelId="{600ED46A-FF4F-47D6-9EA5-073FD08EE5AC}" srcId="{9544F968-5019-4B88-9FEB-CB033E43278B}" destId="{4CD6BD38-2C62-4B16-892D-A07BAE78176A}" srcOrd="2" destOrd="0" parTransId="{D26C4215-4623-41B2-A987-164CBDCB6CE0}" sibTransId="{F5D03DAF-826B-4B9B-9101-22B35B518047}"/>
    <dgm:cxn modelId="{74602970-D40B-4E63-9497-166C3D27E604}" type="presOf" srcId="{4DF28E5C-387D-4598-93A9-2D01130BA267}" destId="{1FCCAD9F-1C0F-4417-BD5D-6B2D37F8A63F}" srcOrd="0" destOrd="0" presId="urn:microsoft.com/office/officeart/2008/layout/VerticalCurvedList"/>
    <dgm:cxn modelId="{FFD0CA83-9DAA-4712-B0DD-1CB35C0AF722}" type="presOf" srcId="{669F7D6B-F891-45D7-82F8-D45D0F443D83}" destId="{0E681E51-B735-4FDF-8CAF-7CF7900F6715}" srcOrd="0" destOrd="0" presId="urn:microsoft.com/office/officeart/2008/layout/VerticalCurvedList"/>
    <dgm:cxn modelId="{FE1F9932-01C1-49E3-959B-5C77B369DBDE}" type="presOf" srcId="{9544F968-5019-4B88-9FEB-CB033E43278B}" destId="{4B4830BE-2C0A-401B-A230-80AC7124C18C}" srcOrd="0" destOrd="0" presId="urn:microsoft.com/office/officeart/2008/layout/VerticalCurvedList"/>
    <dgm:cxn modelId="{F2FF3CA4-EDD8-4DAB-B0BB-54270F3064B3}" type="presOf" srcId="{4CD6BD38-2C62-4B16-892D-A07BAE78176A}" destId="{538AB7C3-C94D-425F-83FE-776EF2CF2F5C}" srcOrd="0" destOrd="0" presId="urn:microsoft.com/office/officeart/2008/layout/VerticalCurvedList"/>
    <dgm:cxn modelId="{C0A8689F-8F5D-4B1F-AFD0-F96596191ECF}" type="presOf" srcId="{898F5C78-A17F-49B1-B811-9C18B46EEA78}" destId="{FDD9F6F4-AA7C-4D82-B474-E1C6E8398F56}" srcOrd="0" destOrd="0" presId="urn:microsoft.com/office/officeart/2008/layout/VerticalCurvedList"/>
    <dgm:cxn modelId="{6A4E12E0-9F50-4FB0-B647-48B1C6CA3536}" srcId="{9544F968-5019-4B88-9FEB-CB033E43278B}" destId="{898F5C78-A17F-49B1-B811-9C18B46EEA78}" srcOrd="0" destOrd="0" parTransId="{55AB8F83-80E8-4663-BB49-EB28F63D4F44}" sibTransId="{4DF28E5C-387D-4598-93A9-2D01130BA267}"/>
    <dgm:cxn modelId="{DA62B64F-0346-419A-A9C4-465D26271405}" srcId="{9544F968-5019-4B88-9FEB-CB033E43278B}" destId="{669F7D6B-F891-45D7-82F8-D45D0F443D83}" srcOrd="1" destOrd="0" parTransId="{07359B53-E772-4D0D-BD7A-C41873F9E54D}" sibTransId="{692A95E1-8CE9-4E5D-BFC0-3904F7B5CE0F}"/>
    <dgm:cxn modelId="{1526874B-A71D-4C25-A9A3-B2DD153D4120}" type="presParOf" srcId="{4B4830BE-2C0A-401B-A230-80AC7124C18C}" destId="{41F0387A-0E43-49DF-B4C8-395942912EAD}" srcOrd="0" destOrd="0" presId="urn:microsoft.com/office/officeart/2008/layout/VerticalCurvedList"/>
    <dgm:cxn modelId="{63D15602-59CA-4F87-A040-A30FA3467500}" type="presParOf" srcId="{41F0387A-0E43-49DF-B4C8-395942912EAD}" destId="{0079693C-0E5D-42EE-8A37-7887147F6B61}" srcOrd="0" destOrd="0" presId="urn:microsoft.com/office/officeart/2008/layout/VerticalCurvedList"/>
    <dgm:cxn modelId="{97344771-6CB9-4628-A68A-B3B26B5288FC}" type="presParOf" srcId="{0079693C-0E5D-42EE-8A37-7887147F6B61}" destId="{548C1FE8-D783-42B7-8A4E-4951E01CD916}" srcOrd="0" destOrd="0" presId="urn:microsoft.com/office/officeart/2008/layout/VerticalCurvedList"/>
    <dgm:cxn modelId="{119DC959-8931-416C-AFCE-851C3210D690}" type="presParOf" srcId="{0079693C-0E5D-42EE-8A37-7887147F6B61}" destId="{1FCCAD9F-1C0F-4417-BD5D-6B2D37F8A63F}" srcOrd="1" destOrd="0" presId="urn:microsoft.com/office/officeart/2008/layout/VerticalCurvedList"/>
    <dgm:cxn modelId="{57633F16-FB4F-4170-8DB7-9898B71A0C0B}" type="presParOf" srcId="{0079693C-0E5D-42EE-8A37-7887147F6B61}" destId="{3E78B601-5746-48D9-8407-89FD093F0B36}" srcOrd="2" destOrd="0" presId="urn:microsoft.com/office/officeart/2008/layout/VerticalCurvedList"/>
    <dgm:cxn modelId="{9B071366-6DE7-41E1-8061-96427247D636}" type="presParOf" srcId="{0079693C-0E5D-42EE-8A37-7887147F6B61}" destId="{4C1C162F-2A3F-4500-821D-595C637E1DD4}" srcOrd="3" destOrd="0" presId="urn:microsoft.com/office/officeart/2008/layout/VerticalCurvedList"/>
    <dgm:cxn modelId="{2075217A-BDD2-4A49-848C-D275ACE1D48F}" type="presParOf" srcId="{41F0387A-0E43-49DF-B4C8-395942912EAD}" destId="{FDD9F6F4-AA7C-4D82-B474-E1C6E8398F56}" srcOrd="1" destOrd="0" presId="urn:microsoft.com/office/officeart/2008/layout/VerticalCurvedList"/>
    <dgm:cxn modelId="{D3F5E5DD-E4CB-48F0-BB5E-B84E88B6FBA9}" type="presParOf" srcId="{41F0387A-0E43-49DF-B4C8-395942912EAD}" destId="{D612321F-DE36-480D-A5E4-D770439A2A5D}" srcOrd="2" destOrd="0" presId="urn:microsoft.com/office/officeart/2008/layout/VerticalCurvedList"/>
    <dgm:cxn modelId="{0D4DCF67-460B-4B3D-867F-2343A866FECB}" type="presParOf" srcId="{D612321F-DE36-480D-A5E4-D770439A2A5D}" destId="{A1D1F24E-D32E-4222-ABEE-5720BE84CD68}" srcOrd="0" destOrd="0" presId="urn:microsoft.com/office/officeart/2008/layout/VerticalCurvedList"/>
    <dgm:cxn modelId="{6274DA2C-7BD1-4136-8E2E-D2F4E77C00E6}" type="presParOf" srcId="{41F0387A-0E43-49DF-B4C8-395942912EAD}" destId="{0E681E51-B735-4FDF-8CAF-7CF7900F6715}" srcOrd="3" destOrd="0" presId="urn:microsoft.com/office/officeart/2008/layout/VerticalCurvedList"/>
    <dgm:cxn modelId="{E34A0483-268C-41DC-9490-E76A2515FDCC}" type="presParOf" srcId="{41F0387A-0E43-49DF-B4C8-395942912EAD}" destId="{79745C67-0CA0-4DD5-9AC1-45E5BE285BDC}" srcOrd="4" destOrd="0" presId="urn:microsoft.com/office/officeart/2008/layout/VerticalCurvedList"/>
    <dgm:cxn modelId="{8D2A9564-7F01-40FF-AF6F-4F7B3D58436F}" type="presParOf" srcId="{79745C67-0CA0-4DD5-9AC1-45E5BE285BDC}" destId="{9C3FDF82-FBA7-4A95-8FDE-C3BA0381E52C}" srcOrd="0" destOrd="0" presId="urn:microsoft.com/office/officeart/2008/layout/VerticalCurvedList"/>
    <dgm:cxn modelId="{F9AFA313-D3FC-4DF6-86D0-11D79B102FAD}" type="presParOf" srcId="{41F0387A-0E43-49DF-B4C8-395942912EAD}" destId="{538AB7C3-C94D-425F-83FE-776EF2CF2F5C}" srcOrd="5" destOrd="0" presId="urn:microsoft.com/office/officeart/2008/layout/VerticalCurvedList"/>
    <dgm:cxn modelId="{3BA81CEC-2E07-4241-9175-ABAC2E2BD1E8}" type="presParOf" srcId="{41F0387A-0E43-49DF-B4C8-395942912EAD}" destId="{18C7893A-181D-44B5-94CE-731D0762E086}" srcOrd="6" destOrd="0" presId="urn:microsoft.com/office/officeart/2008/layout/VerticalCurvedList"/>
    <dgm:cxn modelId="{06A7B29B-134F-40BC-9CD5-8704374BF3BE}" type="presParOf" srcId="{18C7893A-181D-44B5-94CE-731D0762E086}" destId="{688330BF-7E87-4B4E-B3F2-776E45584B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20D548-DD5C-49BC-B50B-BD4A1D2A6C8D}" type="doc">
      <dgm:prSet loTypeId="urn:microsoft.com/office/officeart/2005/8/layout/cycle3" loCatId="cycle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s-EC"/>
        </a:p>
      </dgm:t>
    </dgm:pt>
    <dgm:pt modelId="{536C038B-DC95-422E-A0DB-E217D88C91BF}">
      <dgm:prSet phldrT="[Texto]"/>
      <dgm:spPr/>
      <dgm:t>
        <a:bodyPr/>
        <a:lstStyle/>
        <a:p>
          <a:r>
            <a:rPr lang="es-EC" dirty="0"/>
            <a:t>CDB</a:t>
          </a:r>
        </a:p>
      </dgm:t>
    </dgm:pt>
    <dgm:pt modelId="{3FFE2F96-1FC0-44BD-A4FF-2A057FD7EAE5}" type="parTrans" cxnId="{93BB8EB2-DE95-4E0A-969B-4287C086D9AC}">
      <dgm:prSet/>
      <dgm:spPr/>
      <dgm:t>
        <a:bodyPr/>
        <a:lstStyle/>
        <a:p>
          <a:endParaRPr lang="es-EC"/>
        </a:p>
      </dgm:t>
    </dgm:pt>
    <dgm:pt modelId="{A0199BC5-FBB6-4853-8014-6DE3FC42A115}" type="sibTrans" cxnId="{93BB8EB2-DE95-4E0A-969B-4287C086D9AC}">
      <dgm:prSet/>
      <dgm:spPr/>
      <dgm:t>
        <a:bodyPr/>
        <a:lstStyle/>
        <a:p>
          <a:endParaRPr lang="es-EC"/>
        </a:p>
      </dgm:t>
    </dgm:pt>
    <dgm:pt modelId="{AE9AC3B0-97CA-4490-9DB8-56EF9DE0BAEE}">
      <dgm:prSet phldrT="[Texto]"/>
      <dgm:spPr/>
      <dgm:t>
        <a:bodyPr/>
        <a:lstStyle/>
        <a:p>
          <a:r>
            <a:rPr lang="es-EC" dirty="0"/>
            <a:t>Cartagena</a:t>
          </a:r>
        </a:p>
      </dgm:t>
    </dgm:pt>
    <dgm:pt modelId="{AEA166D6-CE03-44B5-B161-A30C7A7A1480}" type="parTrans" cxnId="{FD918CDC-8338-4A2A-AD85-54BE8994485D}">
      <dgm:prSet/>
      <dgm:spPr/>
      <dgm:t>
        <a:bodyPr/>
        <a:lstStyle/>
        <a:p>
          <a:endParaRPr lang="es-EC"/>
        </a:p>
      </dgm:t>
    </dgm:pt>
    <dgm:pt modelId="{865E05FA-E773-4F1B-8FD3-77122F1108B6}" type="sibTrans" cxnId="{FD918CDC-8338-4A2A-AD85-54BE8994485D}">
      <dgm:prSet/>
      <dgm:spPr/>
      <dgm:t>
        <a:bodyPr/>
        <a:lstStyle/>
        <a:p>
          <a:endParaRPr lang="es-EC"/>
        </a:p>
      </dgm:t>
    </dgm:pt>
    <dgm:pt modelId="{49B6AFEA-ACB5-45D6-8AC2-93D6B59C8411}">
      <dgm:prSet phldrT="[Texto]"/>
      <dgm:spPr/>
      <dgm:t>
        <a:bodyPr/>
        <a:lstStyle/>
        <a:p>
          <a:r>
            <a:rPr lang="es-EC" dirty="0"/>
            <a:t>Nagoya</a:t>
          </a:r>
        </a:p>
      </dgm:t>
    </dgm:pt>
    <dgm:pt modelId="{545AEA0B-E8C8-4D93-ABD9-D7A0C1D6B08C}" type="parTrans" cxnId="{6BD5E5BF-28A4-45C3-B088-FD1083CBDBB6}">
      <dgm:prSet/>
      <dgm:spPr/>
      <dgm:t>
        <a:bodyPr/>
        <a:lstStyle/>
        <a:p>
          <a:endParaRPr lang="es-EC"/>
        </a:p>
      </dgm:t>
    </dgm:pt>
    <dgm:pt modelId="{5255C587-43ED-40E5-BF51-F9431423A7AC}" type="sibTrans" cxnId="{6BD5E5BF-28A4-45C3-B088-FD1083CBDBB6}">
      <dgm:prSet/>
      <dgm:spPr/>
      <dgm:t>
        <a:bodyPr/>
        <a:lstStyle/>
        <a:p>
          <a:endParaRPr lang="es-EC"/>
        </a:p>
      </dgm:t>
    </dgm:pt>
    <dgm:pt modelId="{73CB345D-37D1-4FE5-BA8E-5B879A23B203}">
      <dgm:prSet phldrT="[Texto]"/>
      <dgm:spPr/>
      <dgm:t>
        <a:bodyPr/>
        <a:lstStyle/>
        <a:p>
          <a:r>
            <a:rPr lang="es-MX" b="1" dirty="0"/>
            <a:t>RFGAA</a:t>
          </a:r>
          <a:endParaRPr lang="es-EC" dirty="0"/>
        </a:p>
      </dgm:t>
    </dgm:pt>
    <dgm:pt modelId="{6C798369-5004-4F96-8895-A2B81BE3ECC7}" type="parTrans" cxnId="{8B294EDD-ACD1-40FC-A6F7-03246A9DCDDF}">
      <dgm:prSet/>
      <dgm:spPr/>
      <dgm:t>
        <a:bodyPr/>
        <a:lstStyle/>
        <a:p>
          <a:endParaRPr lang="es-EC"/>
        </a:p>
      </dgm:t>
    </dgm:pt>
    <dgm:pt modelId="{B67CA51E-BC54-40EB-A17B-A5CB1244032B}" type="sibTrans" cxnId="{8B294EDD-ACD1-40FC-A6F7-03246A9DCDDF}">
      <dgm:prSet/>
      <dgm:spPr/>
      <dgm:t>
        <a:bodyPr/>
        <a:lstStyle/>
        <a:p>
          <a:endParaRPr lang="es-EC"/>
        </a:p>
      </dgm:t>
    </dgm:pt>
    <dgm:pt modelId="{27B09712-D30C-47A5-8560-BFA228675CCC}">
      <dgm:prSet phldrT="[Texto]"/>
      <dgm:spPr/>
      <dgm:t>
        <a:bodyPr/>
        <a:lstStyle/>
        <a:p>
          <a:r>
            <a:rPr lang="es-EC" dirty="0"/>
            <a:t>ADPIC</a:t>
          </a:r>
        </a:p>
      </dgm:t>
    </dgm:pt>
    <dgm:pt modelId="{39B021DB-5AF4-4049-B8A4-7DB5F7AD3FA7}" type="parTrans" cxnId="{6AF89F22-0C43-49CE-A8EF-DC4340071AB5}">
      <dgm:prSet/>
      <dgm:spPr/>
      <dgm:t>
        <a:bodyPr/>
        <a:lstStyle/>
        <a:p>
          <a:endParaRPr lang="es-EC"/>
        </a:p>
      </dgm:t>
    </dgm:pt>
    <dgm:pt modelId="{3A8FAB3E-6435-45DB-AF6E-A8561307E536}" type="sibTrans" cxnId="{6AF89F22-0C43-49CE-A8EF-DC4340071AB5}">
      <dgm:prSet/>
      <dgm:spPr/>
      <dgm:t>
        <a:bodyPr/>
        <a:lstStyle/>
        <a:p>
          <a:endParaRPr lang="es-EC"/>
        </a:p>
      </dgm:t>
    </dgm:pt>
    <dgm:pt modelId="{F0BF113D-FD9A-4286-B58F-632613062199}" type="pres">
      <dgm:prSet presAssocID="{EF20D548-DD5C-49BC-B50B-BD4A1D2A6C8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66A0CCA-8ACF-4257-8D55-0BA62DAE9F8D}" type="pres">
      <dgm:prSet presAssocID="{EF20D548-DD5C-49BC-B50B-BD4A1D2A6C8D}" presName="cycle" presStyleCnt="0"/>
      <dgm:spPr/>
    </dgm:pt>
    <dgm:pt modelId="{9894882D-F07C-4F0C-9011-0489F49CBA8A}" type="pres">
      <dgm:prSet presAssocID="{536C038B-DC95-422E-A0DB-E217D88C91BF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6A796E-EFDE-4D73-9EA5-D98D6BA779E6}" type="pres">
      <dgm:prSet presAssocID="{A0199BC5-FBB6-4853-8014-6DE3FC42A115}" presName="sibTransFirstNode" presStyleLbl="bgShp" presStyleIdx="0" presStyleCnt="1"/>
      <dgm:spPr/>
      <dgm:t>
        <a:bodyPr/>
        <a:lstStyle/>
        <a:p>
          <a:endParaRPr lang="es-EC"/>
        </a:p>
      </dgm:t>
    </dgm:pt>
    <dgm:pt modelId="{2AF94D2F-D7F0-46BB-BD81-D5697C6A29C6}" type="pres">
      <dgm:prSet presAssocID="{AE9AC3B0-97CA-4490-9DB8-56EF9DE0BAEE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982268F-2002-4314-8C98-007C36826BDE}" type="pres">
      <dgm:prSet presAssocID="{49B6AFEA-ACB5-45D6-8AC2-93D6B59C8411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695276-5625-4814-8189-71945DE708E8}" type="pres">
      <dgm:prSet presAssocID="{73CB345D-37D1-4FE5-BA8E-5B879A23B203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509486-1420-414C-80A5-3D45F2929B00}" type="pres">
      <dgm:prSet presAssocID="{27B09712-D30C-47A5-8560-BFA228675CCC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A29646E-A06A-431F-8176-DB5E36E14A6A}" type="presOf" srcId="{536C038B-DC95-422E-A0DB-E217D88C91BF}" destId="{9894882D-F07C-4F0C-9011-0489F49CBA8A}" srcOrd="0" destOrd="0" presId="urn:microsoft.com/office/officeart/2005/8/layout/cycle3"/>
    <dgm:cxn modelId="{3FEC1FC0-50C3-4889-ABEA-0BD5FB10E200}" type="presOf" srcId="{A0199BC5-FBB6-4853-8014-6DE3FC42A115}" destId="{526A796E-EFDE-4D73-9EA5-D98D6BA779E6}" srcOrd="0" destOrd="0" presId="urn:microsoft.com/office/officeart/2005/8/layout/cycle3"/>
    <dgm:cxn modelId="{5583464E-812E-4A5E-9D5E-6A7B8B16F8B4}" type="presOf" srcId="{AE9AC3B0-97CA-4490-9DB8-56EF9DE0BAEE}" destId="{2AF94D2F-D7F0-46BB-BD81-D5697C6A29C6}" srcOrd="0" destOrd="0" presId="urn:microsoft.com/office/officeart/2005/8/layout/cycle3"/>
    <dgm:cxn modelId="{93BB8EB2-DE95-4E0A-969B-4287C086D9AC}" srcId="{EF20D548-DD5C-49BC-B50B-BD4A1D2A6C8D}" destId="{536C038B-DC95-422E-A0DB-E217D88C91BF}" srcOrd="0" destOrd="0" parTransId="{3FFE2F96-1FC0-44BD-A4FF-2A057FD7EAE5}" sibTransId="{A0199BC5-FBB6-4853-8014-6DE3FC42A115}"/>
    <dgm:cxn modelId="{35CEFA98-044A-4AA1-BDCC-28797B6D2AD8}" type="presOf" srcId="{73CB345D-37D1-4FE5-BA8E-5B879A23B203}" destId="{90695276-5625-4814-8189-71945DE708E8}" srcOrd="0" destOrd="0" presId="urn:microsoft.com/office/officeart/2005/8/layout/cycle3"/>
    <dgm:cxn modelId="{C6D6ABA7-9BD6-428F-904D-CBEAC7199165}" type="presOf" srcId="{EF20D548-DD5C-49BC-B50B-BD4A1D2A6C8D}" destId="{F0BF113D-FD9A-4286-B58F-632613062199}" srcOrd="0" destOrd="0" presId="urn:microsoft.com/office/officeart/2005/8/layout/cycle3"/>
    <dgm:cxn modelId="{8B294EDD-ACD1-40FC-A6F7-03246A9DCDDF}" srcId="{EF20D548-DD5C-49BC-B50B-BD4A1D2A6C8D}" destId="{73CB345D-37D1-4FE5-BA8E-5B879A23B203}" srcOrd="3" destOrd="0" parTransId="{6C798369-5004-4F96-8895-A2B81BE3ECC7}" sibTransId="{B67CA51E-BC54-40EB-A17B-A5CB1244032B}"/>
    <dgm:cxn modelId="{6BD5E5BF-28A4-45C3-B088-FD1083CBDBB6}" srcId="{EF20D548-DD5C-49BC-B50B-BD4A1D2A6C8D}" destId="{49B6AFEA-ACB5-45D6-8AC2-93D6B59C8411}" srcOrd="2" destOrd="0" parTransId="{545AEA0B-E8C8-4D93-ABD9-D7A0C1D6B08C}" sibTransId="{5255C587-43ED-40E5-BF51-F9431423A7AC}"/>
    <dgm:cxn modelId="{6AF89F22-0C43-49CE-A8EF-DC4340071AB5}" srcId="{EF20D548-DD5C-49BC-B50B-BD4A1D2A6C8D}" destId="{27B09712-D30C-47A5-8560-BFA228675CCC}" srcOrd="4" destOrd="0" parTransId="{39B021DB-5AF4-4049-B8A4-7DB5F7AD3FA7}" sibTransId="{3A8FAB3E-6435-45DB-AF6E-A8561307E536}"/>
    <dgm:cxn modelId="{3EEE6DC2-F13B-41A1-ACC7-C3BE85712972}" type="presOf" srcId="{27B09712-D30C-47A5-8560-BFA228675CCC}" destId="{7B509486-1420-414C-80A5-3D45F2929B00}" srcOrd="0" destOrd="0" presId="urn:microsoft.com/office/officeart/2005/8/layout/cycle3"/>
    <dgm:cxn modelId="{FD918CDC-8338-4A2A-AD85-54BE8994485D}" srcId="{EF20D548-DD5C-49BC-B50B-BD4A1D2A6C8D}" destId="{AE9AC3B0-97CA-4490-9DB8-56EF9DE0BAEE}" srcOrd="1" destOrd="0" parTransId="{AEA166D6-CE03-44B5-B161-A30C7A7A1480}" sibTransId="{865E05FA-E773-4F1B-8FD3-77122F1108B6}"/>
    <dgm:cxn modelId="{5D35817F-DF2F-4308-AF2A-4C469B521AF7}" type="presOf" srcId="{49B6AFEA-ACB5-45D6-8AC2-93D6B59C8411}" destId="{4982268F-2002-4314-8C98-007C36826BDE}" srcOrd="0" destOrd="0" presId="urn:microsoft.com/office/officeart/2005/8/layout/cycle3"/>
    <dgm:cxn modelId="{E76283AE-0905-478A-9512-849A8365AD58}" type="presParOf" srcId="{F0BF113D-FD9A-4286-B58F-632613062199}" destId="{466A0CCA-8ACF-4257-8D55-0BA62DAE9F8D}" srcOrd="0" destOrd="0" presId="urn:microsoft.com/office/officeart/2005/8/layout/cycle3"/>
    <dgm:cxn modelId="{D6F98741-077A-48E1-BD7F-B55829F96905}" type="presParOf" srcId="{466A0CCA-8ACF-4257-8D55-0BA62DAE9F8D}" destId="{9894882D-F07C-4F0C-9011-0489F49CBA8A}" srcOrd="0" destOrd="0" presId="urn:microsoft.com/office/officeart/2005/8/layout/cycle3"/>
    <dgm:cxn modelId="{C7317033-B8E7-4D30-9276-B5DD9A95C231}" type="presParOf" srcId="{466A0CCA-8ACF-4257-8D55-0BA62DAE9F8D}" destId="{526A796E-EFDE-4D73-9EA5-D98D6BA779E6}" srcOrd="1" destOrd="0" presId="urn:microsoft.com/office/officeart/2005/8/layout/cycle3"/>
    <dgm:cxn modelId="{C065B58D-F1F5-4A1A-A26D-F26FD66A2D91}" type="presParOf" srcId="{466A0CCA-8ACF-4257-8D55-0BA62DAE9F8D}" destId="{2AF94D2F-D7F0-46BB-BD81-D5697C6A29C6}" srcOrd="2" destOrd="0" presId="urn:microsoft.com/office/officeart/2005/8/layout/cycle3"/>
    <dgm:cxn modelId="{4812323E-AC69-4CC4-9673-D4BC5FFF3528}" type="presParOf" srcId="{466A0CCA-8ACF-4257-8D55-0BA62DAE9F8D}" destId="{4982268F-2002-4314-8C98-007C36826BDE}" srcOrd="3" destOrd="0" presId="urn:microsoft.com/office/officeart/2005/8/layout/cycle3"/>
    <dgm:cxn modelId="{0F79A03B-5DD8-4E75-BE0D-2420C6CCADCB}" type="presParOf" srcId="{466A0CCA-8ACF-4257-8D55-0BA62DAE9F8D}" destId="{90695276-5625-4814-8189-71945DE708E8}" srcOrd="4" destOrd="0" presId="urn:microsoft.com/office/officeart/2005/8/layout/cycle3"/>
    <dgm:cxn modelId="{AB413A72-0952-4541-8021-20379391F4F7}" type="presParOf" srcId="{466A0CCA-8ACF-4257-8D55-0BA62DAE9F8D}" destId="{7B509486-1420-414C-80A5-3D45F2929B00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77ADFB6-7136-4D9D-A741-816678728C19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4480FBB2-35F2-4B0C-B852-E14CEDC9D366}">
      <dgm:prSet phldrT="[Texto]"/>
      <dgm:spPr/>
      <dgm:t>
        <a:bodyPr/>
        <a:lstStyle/>
        <a:p>
          <a:r>
            <a:rPr lang="es-EC" dirty="0"/>
            <a:t>Biorremediación</a:t>
          </a:r>
        </a:p>
      </dgm:t>
    </dgm:pt>
    <dgm:pt modelId="{DC6A5482-0577-4A0A-8859-AEFDA83839A8}" type="parTrans" cxnId="{DA476184-E191-4B9C-B82E-65D303A4F08A}">
      <dgm:prSet/>
      <dgm:spPr/>
      <dgm:t>
        <a:bodyPr/>
        <a:lstStyle/>
        <a:p>
          <a:endParaRPr lang="es-EC"/>
        </a:p>
      </dgm:t>
    </dgm:pt>
    <dgm:pt modelId="{85D1134E-859D-4625-BCAD-5EDB58FFD4C2}" type="sibTrans" cxnId="{DA476184-E191-4B9C-B82E-65D303A4F08A}">
      <dgm:prSet/>
      <dgm:spPr/>
      <dgm:t>
        <a:bodyPr/>
        <a:lstStyle/>
        <a:p>
          <a:endParaRPr lang="es-EC"/>
        </a:p>
      </dgm:t>
    </dgm:pt>
    <dgm:pt modelId="{00EEF738-AA47-46F3-B89C-5116F1610549}">
      <dgm:prSet phldrT="[Texto]"/>
      <dgm:spPr/>
      <dgm:t>
        <a:bodyPr/>
        <a:lstStyle/>
        <a:p>
          <a:r>
            <a:rPr lang="es-EC" dirty="0"/>
            <a:t>Bioinsumos agrícolas</a:t>
          </a:r>
        </a:p>
      </dgm:t>
    </dgm:pt>
    <dgm:pt modelId="{32616B2D-37AA-4497-B985-6E5361D5BB1F}" type="parTrans" cxnId="{F6E41390-EDC8-4A32-834A-2B18D68F5038}">
      <dgm:prSet/>
      <dgm:spPr/>
      <dgm:t>
        <a:bodyPr/>
        <a:lstStyle/>
        <a:p>
          <a:endParaRPr lang="es-EC"/>
        </a:p>
      </dgm:t>
    </dgm:pt>
    <dgm:pt modelId="{FFA91B52-EFC4-4985-873E-3400AB13D45F}" type="sibTrans" cxnId="{F6E41390-EDC8-4A32-834A-2B18D68F5038}">
      <dgm:prSet/>
      <dgm:spPr/>
      <dgm:t>
        <a:bodyPr/>
        <a:lstStyle/>
        <a:p>
          <a:endParaRPr lang="es-EC"/>
        </a:p>
      </dgm:t>
    </dgm:pt>
    <dgm:pt modelId="{DC4E8D3F-B2DF-495A-894C-F81C53DFA5EF}">
      <dgm:prSet phldrT="[Texto]"/>
      <dgm:spPr/>
      <dgm:t>
        <a:bodyPr/>
        <a:lstStyle/>
        <a:p>
          <a:r>
            <a:rPr lang="es-EC" dirty="0"/>
            <a:t>Cultivo de tejidos vegetales</a:t>
          </a:r>
        </a:p>
      </dgm:t>
    </dgm:pt>
    <dgm:pt modelId="{2E9014BD-D908-4DAE-BB4D-D0AB3B6AB2AA}" type="parTrans" cxnId="{2EB31B0A-DAF3-496A-885A-072435AC1A1B}">
      <dgm:prSet/>
      <dgm:spPr/>
      <dgm:t>
        <a:bodyPr/>
        <a:lstStyle/>
        <a:p>
          <a:endParaRPr lang="es-EC"/>
        </a:p>
      </dgm:t>
    </dgm:pt>
    <dgm:pt modelId="{87D7932C-93F8-4066-B3AE-2EBC7D16D35D}" type="sibTrans" cxnId="{2EB31B0A-DAF3-496A-885A-072435AC1A1B}">
      <dgm:prSet/>
      <dgm:spPr/>
      <dgm:t>
        <a:bodyPr/>
        <a:lstStyle/>
        <a:p>
          <a:endParaRPr lang="es-EC"/>
        </a:p>
      </dgm:t>
    </dgm:pt>
    <dgm:pt modelId="{16C535B8-8638-4B10-A01E-D8FD7C8A053B}">
      <dgm:prSet/>
      <dgm:spPr/>
      <dgm:t>
        <a:bodyPr/>
        <a:lstStyle/>
        <a:p>
          <a:r>
            <a:rPr lang="es-EC" dirty="0" smtClean="0"/>
            <a:t>Diagnóstico</a:t>
          </a:r>
          <a:endParaRPr lang="es-EC" dirty="0"/>
        </a:p>
      </dgm:t>
    </dgm:pt>
    <dgm:pt modelId="{448F4A3A-591C-4199-9874-607DA1FF948A}" type="parTrans" cxnId="{1373ADE8-1B18-4C85-A56B-E3395DFF4DCF}">
      <dgm:prSet/>
      <dgm:spPr/>
      <dgm:t>
        <a:bodyPr/>
        <a:lstStyle/>
        <a:p>
          <a:endParaRPr lang="es-EC"/>
        </a:p>
      </dgm:t>
    </dgm:pt>
    <dgm:pt modelId="{DC915061-C8AC-4382-B286-E483699186B5}" type="sibTrans" cxnId="{1373ADE8-1B18-4C85-A56B-E3395DFF4DCF}">
      <dgm:prSet/>
      <dgm:spPr/>
      <dgm:t>
        <a:bodyPr/>
        <a:lstStyle/>
        <a:p>
          <a:endParaRPr lang="es-EC"/>
        </a:p>
      </dgm:t>
    </dgm:pt>
    <dgm:pt modelId="{DEE5C074-DBCF-4705-A9A3-F37F1C9C0F19}" type="pres">
      <dgm:prSet presAssocID="{D77ADFB6-7136-4D9D-A741-816678728C19}" presName="compositeShape" presStyleCnt="0">
        <dgm:presLayoutVars>
          <dgm:chMax val="7"/>
          <dgm:dir/>
          <dgm:resizeHandles val="exact"/>
        </dgm:presLayoutVars>
      </dgm:prSet>
      <dgm:spPr/>
    </dgm:pt>
    <dgm:pt modelId="{7BF9D9B0-DB0F-4355-A62A-D6A011C7DF48}" type="pres">
      <dgm:prSet presAssocID="{D77ADFB6-7136-4D9D-A741-816678728C19}" presName="wedge1" presStyleLbl="node1" presStyleIdx="0" presStyleCnt="4"/>
      <dgm:spPr/>
      <dgm:t>
        <a:bodyPr/>
        <a:lstStyle/>
        <a:p>
          <a:endParaRPr lang="es-EC"/>
        </a:p>
      </dgm:t>
    </dgm:pt>
    <dgm:pt modelId="{16D7747B-CBD9-4A2C-9021-A29B84DDD39B}" type="pres">
      <dgm:prSet presAssocID="{D77ADFB6-7136-4D9D-A741-816678728C19}" presName="dummy1a" presStyleCnt="0"/>
      <dgm:spPr/>
    </dgm:pt>
    <dgm:pt modelId="{CA9165F5-86C5-4055-8396-192F10CEB18B}" type="pres">
      <dgm:prSet presAssocID="{D77ADFB6-7136-4D9D-A741-816678728C19}" presName="dummy1b" presStyleCnt="0"/>
      <dgm:spPr/>
    </dgm:pt>
    <dgm:pt modelId="{D426EEDC-76C3-4B7B-87DF-0C12AFFD853D}" type="pres">
      <dgm:prSet presAssocID="{D77ADFB6-7136-4D9D-A741-816678728C19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A0DB276-B57F-4CFA-B00D-5C5BC740C253}" type="pres">
      <dgm:prSet presAssocID="{D77ADFB6-7136-4D9D-A741-816678728C19}" presName="wedge2" presStyleLbl="node1" presStyleIdx="1" presStyleCnt="4"/>
      <dgm:spPr/>
      <dgm:t>
        <a:bodyPr/>
        <a:lstStyle/>
        <a:p>
          <a:endParaRPr lang="es-EC"/>
        </a:p>
      </dgm:t>
    </dgm:pt>
    <dgm:pt modelId="{E5CCBB8C-FA5E-4376-8787-EDFFBC0A7F16}" type="pres">
      <dgm:prSet presAssocID="{D77ADFB6-7136-4D9D-A741-816678728C19}" presName="dummy2a" presStyleCnt="0"/>
      <dgm:spPr/>
    </dgm:pt>
    <dgm:pt modelId="{F0E4CE0C-26D6-4EA1-A76D-9C829228B138}" type="pres">
      <dgm:prSet presAssocID="{D77ADFB6-7136-4D9D-A741-816678728C19}" presName="dummy2b" presStyleCnt="0"/>
      <dgm:spPr/>
    </dgm:pt>
    <dgm:pt modelId="{5742F5DB-361F-43D5-9F4C-6D71B4598AAE}" type="pres">
      <dgm:prSet presAssocID="{D77ADFB6-7136-4D9D-A741-816678728C19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82C836-5581-4071-B2F5-952E1A8B39E9}" type="pres">
      <dgm:prSet presAssocID="{D77ADFB6-7136-4D9D-A741-816678728C19}" presName="wedge3" presStyleLbl="node1" presStyleIdx="2" presStyleCnt="4"/>
      <dgm:spPr/>
      <dgm:t>
        <a:bodyPr/>
        <a:lstStyle/>
        <a:p>
          <a:endParaRPr lang="es-EC"/>
        </a:p>
      </dgm:t>
    </dgm:pt>
    <dgm:pt modelId="{A8C19AE3-B119-4260-83C2-162749FB6060}" type="pres">
      <dgm:prSet presAssocID="{D77ADFB6-7136-4D9D-A741-816678728C19}" presName="dummy3a" presStyleCnt="0"/>
      <dgm:spPr/>
    </dgm:pt>
    <dgm:pt modelId="{EAA609D5-E794-4B7C-9DCC-FD1813F58964}" type="pres">
      <dgm:prSet presAssocID="{D77ADFB6-7136-4D9D-A741-816678728C19}" presName="dummy3b" presStyleCnt="0"/>
      <dgm:spPr/>
    </dgm:pt>
    <dgm:pt modelId="{0F2A17E7-B40E-4C27-9CCE-EB6B91229050}" type="pres">
      <dgm:prSet presAssocID="{D77ADFB6-7136-4D9D-A741-816678728C19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E8E635-451A-4013-B89E-D1D850EED67B}" type="pres">
      <dgm:prSet presAssocID="{D77ADFB6-7136-4D9D-A741-816678728C19}" presName="wedge4" presStyleLbl="node1" presStyleIdx="3" presStyleCnt="4"/>
      <dgm:spPr/>
      <dgm:t>
        <a:bodyPr/>
        <a:lstStyle/>
        <a:p>
          <a:endParaRPr lang="es-EC"/>
        </a:p>
      </dgm:t>
    </dgm:pt>
    <dgm:pt modelId="{FC5B2DAC-CC53-43B4-BF5C-06A5C4F77C3B}" type="pres">
      <dgm:prSet presAssocID="{D77ADFB6-7136-4D9D-A741-816678728C19}" presName="dummy4a" presStyleCnt="0"/>
      <dgm:spPr/>
    </dgm:pt>
    <dgm:pt modelId="{D8D01B5C-BF0F-4F0B-89FC-2913273CCF28}" type="pres">
      <dgm:prSet presAssocID="{D77ADFB6-7136-4D9D-A741-816678728C19}" presName="dummy4b" presStyleCnt="0"/>
      <dgm:spPr/>
    </dgm:pt>
    <dgm:pt modelId="{0F7C2D17-F865-4991-BE62-282A5705BCF1}" type="pres">
      <dgm:prSet presAssocID="{D77ADFB6-7136-4D9D-A741-816678728C19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AD847A-2D1B-4C62-B109-FB36844060DA}" type="pres">
      <dgm:prSet presAssocID="{85D1134E-859D-4625-BCAD-5EDB58FFD4C2}" presName="arrowWedge1" presStyleLbl="fgSibTrans2D1" presStyleIdx="0" presStyleCnt="4"/>
      <dgm:spPr/>
    </dgm:pt>
    <dgm:pt modelId="{722F8747-A876-4BB2-AE8C-488B9B578D9A}" type="pres">
      <dgm:prSet presAssocID="{FFA91B52-EFC4-4985-873E-3400AB13D45F}" presName="arrowWedge2" presStyleLbl="fgSibTrans2D1" presStyleIdx="1" presStyleCnt="4"/>
      <dgm:spPr/>
    </dgm:pt>
    <dgm:pt modelId="{51BE640B-19F3-4551-ACE9-5AC71B55C0A7}" type="pres">
      <dgm:prSet presAssocID="{DC915061-C8AC-4382-B286-E483699186B5}" presName="arrowWedge3" presStyleLbl="fgSibTrans2D1" presStyleIdx="2" presStyleCnt="4"/>
      <dgm:spPr/>
    </dgm:pt>
    <dgm:pt modelId="{A79D1001-4C0C-46F4-8254-D037EA2ACDBF}" type="pres">
      <dgm:prSet presAssocID="{87D7932C-93F8-4066-B3AE-2EBC7D16D35D}" presName="arrowWedge4" presStyleLbl="fgSibTrans2D1" presStyleIdx="3" presStyleCnt="4"/>
      <dgm:spPr/>
    </dgm:pt>
  </dgm:ptLst>
  <dgm:cxnLst>
    <dgm:cxn modelId="{2EB31B0A-DAF3-496A-885A-072435AC1A1B}" srcId="{D77ADFB6-7136-4D9D-A741-816678728C19}" destId="{DC4E8D3F-B2DF-495A-894C-F81C53DFA5EF}" srcOrd="3" destOrd="0" parTransId="{2E9014BD-D908-4DAE-BB4D-D0AB3B6AB2AA}" sibTransId="{87D7932C-93F8-4066-B3AE-2EBC7D16D35D}"/>
    <dgm:cxn modelId="{E147A80A-D3F5-4093-8C39-7144A07789C2}" type="presOf" srcId="{DC4E8D3F-B2DF-495A-894C-F81C53DFA5EF}" destId="{66E8E635-451A-4013-B89E-D1D850EED67B}" srcOrd="0" destOrd="0" presId="urn:microsoft.com/office/officeart/2005/8/layout/cycle8"/>
    <dgm:cxn modelId="{AC28DDF7-32D4-4C49-B6AF-9353B150CAA3}" type="presOf" srcId="{4480FBB2-35F2-4B0C-B852-E14CEDC9D366}" destId="{D426EEDC-76C3-4B7B-87DF-0C12AFFD853D}" srcOrd="1" destOrd="0" presId="urn:microsoft.com/office/officeart/2005/8/layout/cycle8"/>
    <dgm:cxn modelId="{5454BE29-2D39-4EAA-A8E4-54E9DDC422F0}" type="presOf" srcId="{00EEF738-AA47-46F3-B89C-5116F1610549}" destId="{5742F5DB-361F-43D5-9F4C-6D71B4598AAE}" srcOrd="1" destOrd="0" presId="urn:microsoft.com/office/officeart/2005/8/layout/cycle8"/>
    <dgm:cxn modelId="{B92CD777-6438-4F82-89A1-04E3C3122B54}" type="presOf" srcId="{16C535B8-8638-4B10-A01E-D8FD7C8A053B}" destId="{0F2A17E7-B40E-4C27-9CCE-EB6B91229050}" srcOrd="1" destOrd="0" presId="urn:microsoft.com/office/officeart/2005/8/layout/cycle8"/>
    <dgm:cxn modelId="{74733DB4-0BD4-40AB-998F-3E6B9B8D5E1D}" type="presOf" srcId="{00EEF738-AA47-46F3-B89C-5116F1610549}" destId="{BA0DB276-B57F-4CFA-B00D-5C5BC740C253}" srcOrd="0" destOrd="0" presId="urn:microsoft.com/office/officeart/2005/8/layout/cycle8"/>
    <dgm:cxn modelId="{1373ADE8-1B18-4C85-A56B-E3395DFF4DCF}" srcId="{D77ADFB6-7136-4D9D-A741-816678728C19}" destId="{16C535B8-8638-4B10-A01E-D8FD7C8A053B}" srcOrd="2" destOrd="0" parTransId="{448F4A3A-591C-4199-9874-607DA1FF948A}" sibTransId="{DC915061-C8AC-4382-B286-E483699186B5}"/>
    <dgm:cxn modelId="{2285362C-DFAA-4CC3-8A6A-16BCE0DA8476}" type="presOf" srcId="{D77ADFB6-7136-4D9D-A741-816678728C19}" destId="{DEE5C074-DBCF-4705-A9A3-F37F1C9C0F19}" srcOrd="0" destOrd="0" presId="urn:microsoft.com/office/officeart/2005/8/layout/cycle8"/>
    <dgm:cxn modelId="{DA476184-E191-4B9C-B82E-65D303A4F08A}" srcId="{D77ADFB6-7136-4D9D-A741-816678728C19}" destId="{4480FBB2-35F2-4B0C-B852-E14CEDC9D366}" srcOrd="0" destOrd="0" parTransId="{DC6A5482-0577-4A0A-8859-AEFDA83839A8}" sibTransId="{85D1134E-859D-4625-BCAD-5EDB58FFD4C2}"/>
    <dgm:cxn modelId="{F9DEC313-66EF-4B1E-A2FE-15681C55E0BD}" type="presOf" srcId="{DC4E8D3F-B2DF-495A-894C-F81C53DFA5EF}" destId="{0F7C2D17-F865-4991-BE62-282A5705BCF1}" srcOrd="1" destOrd="0" presId="urn:microsoft.com/office/officeart/2005/8/layout/cycle8"/>
    <dgm:cxn modelId="{59D89862-1892-43F2-9873-023511E4663E}" type="presOf" srcId="{16C535B8-8638-4B10-A01E-D8FD7C8A053B}" destId="{9082C836-5581-4071-B2F5-952E1A8B39E9}" srcOrd="0" destOrd="0" presId="urn:microsoft.com/office/officeart/2005/8/layout/cycle8"/>
    <dgm:cxn modelId="{A380CA47-4160-4DF6-91EA-C099C3BE5C27}" type="presOf" srcId="{4480FBB2-35F2-4B0C-B852-E14CEDC9D366}" destId="{7BF9D9B0-DB0F-4355-A62A-D6A011C7DF48}" srcOrd="0" destOrd="0" presId="urn:microsoft.com/office/officeart/2005/8/layout/cycle8"/>
    <dgm:cxn modelId="{F6E41390-EDC8-4A32-834A-2B18D68F5038}" srcId="{D77ADFB6-7136-4D9D-A741-816678728C19}" destId="{00EEF738-AA47-46F3-B89C-5116F1610549}" srcOrd="1" destOrd="0" parTransId="{32616B2D-37AA-4497-B985-6E5361D5BB1F}" sibTransId="{FFA91B52-EFC4-4985-873E-3400AB13D45F}"/>
    <dgm:cxn modelId="{D4073CDA-47B5-42BE-B773-02A1C35BE364}" type="presParOf" srcId="{DEE5C074-DBCF-4705-A9A3-F37F1C9C0F19}" destId="{7BF9D9B0-DB0F-4355-A62A-D6A011C7DF48}" srcOrd="0" destOrd="0" presId="urn:microsoft.com/office/officeart/2005/8/layout/cycle8"/>
    <dgm:cxn modelId="{6E20E710-D088-49F4-834D-1C2CA90D98B1}" type="presParOf" srcId="{DEE5C074-DBCF-4705-A9A3-F37F1C9C0F19}" destId="{16D7747B-CBD9-4A2C-9021-A29B84DDD39B}" srcOrd="1" destOrd="0" presId="urn:microsoft.com/office/officeart/2005/8/layout/cycle8"/>
    <dgm:cxn modelId="{7AB7BA5B-68AD-48AA-B286-6FC231B5BCCB}" type="presParOf" srcId="{DEE5C074-DBCF-4705-A9A3-F37F1C9C0F19}" destId="{CA9165F5-86C5-4055-8396-192F10CEB18B}" srcOrd="2" destOrd="0" presId="urn:microsoft.com/office/officeart/2005/8/layout/cycle8"/>
    <dgm:cxn modelId="{A0D44026-D9A9-4FE8-8719-635167DE7184}" type="presParOf" srcId="{DEE5C074-DBCF-4705-A9A3-F37F1C9C0F19}" destId="{D426EEDC-76C3-4B7B-87DF-0C12AFFD853D}" srcOrd="3" destOrd="0" presId="urn:microsoft.com/office/officeart/2005/8/layout/cycle8"/>
    <dgm:cxn modelId="{017FA38A-9A1C-4B3F-9776-A07434497A3C}" type="presParOf" srcId="{DEE5C074-DBCF-4705-A9A3-F37F1C9C0F19}" destId="{BA0DB276-B57F-4CFA-B00D-5C5BC740C253}" srcOrd="4" destOrd="0" presId="urn:microsoft.com/office/officeart/2005/8/layout/cycle8"/>
    <dgm:cxn modelId="{16F66063-1F93-45F0-8473-630C5C77C535}" type="presParOf" srcId="{DEE5C074-DBCF-4705-A9A3-F37F1C9C0F19}" destId="{E5CCBB8C-FA5E-4376-8787-EDFFBC0A7F16}" srcOrd="5" destOrd="0" presId="urn:microsoft.com/office/officeart/2005/8/layout/cycle8"/>
    <dgm:cxn modelId="{36F05CC4-BD35-4CA1-B118-565EE3DBBBEC}" type="presParOf" srcId="{DEE5C074-DBCF-4705-A9A3-F37F1C9C0F19}" destId="{F0E4CE0C-26D6-4EA1-A76D-9C829228B138}" srcOrd="6" destOrd="0" presId="urn:microsoft.com/office/officeart/2005/8/layout/cycle8"/>
    <dgm:cxn modelId="{9DFF29E1-ADB7-4996-9DB9-5EBA4B528D31}" type="presParOf" srcId="{DEE5C074-DBCF-4705-A9A3-F37F1C9C0F19}" destId="{5742F5DB-361F-43D5-9F4C-6D71B4598AAE}" srcOrd="7" destOrd="0" presId="urn:microsoft.com/office/officeart/2005/8/layout/cycle8"/>
    <dgm:cxn modelId="{A489B55D-694E-4DBF-884D-C23F8C486630}" type="presParOf" srcId="{DEE5C074-DBCF-4705-A9A3-F37F1C9C0F19}" destId="{9082C836-5581-4071-B2F5-952E1A8B39E9}" srcOrd="8" destOrd="0" presId="urn:microsoft.com/office/officeart/2005/8/layout/cycle8"/>
    <dgm:cxn modelId="{4C937F1D-EDF1-48DE-948E-19A15A367EC6}" type="presParOf" srcId="{DEE5C074-DBCF-4705-A9A3-F37F1C9C0F19}" destId="{A8C19AE3-B119-4260-83C2-162749FB6060}" srcOrd="9" destOrd="0" presId="urn:microsoft.com/office/officeart/2005/8/layout/cycle8"/>
    <dgm:cxn modelId="{DAF43627-9498-4EF4-A7B0-3EECCE2EA44F}" type="presParOf" srcId="{DEE5C074-DBCF-4705-A9A3-F37F1C9C0F19}" destId="{EAA609D5-E794-4B7C-9DCC-FD1813F58964}" srcOrd="10" destOrd="0" presId="urn:microsoft.com/office/officeart/2005/8/layout/cycle8"/>
    <dgm:cxn modelId="{C0118741-A60C-4A4D-8194-CBD139FF1910}" type="presParOf" srcId="{DEE5C074-DBCF-4705-A9A3-F37F1C9C0F19}" destId="{0F2A17E7-B40E-4C27-9CCE-EB6B91229050}" srcOrd="11" destOrd="0" presId="urn:microsoft.com/office/officeart/2005/8/layout/cycle8"/>
    <dgm:cxn modelId="{A857F90D-05F8-4121-B38C-DD64F15AB81F}" type="presParOf" srcId="{DEE5C074-DBCF-4705-A9A3-F37F1C9C0F19}" destId="{66E8E635-451A-4013-B89E-D1D850EED67B}" srcOrd="12" destOrd="0" presId="urn:microsoft.com/office/officeart/2005/8/layout/cycle8"/>
    <dgm:cxn modelId="{BBA0DE62-7CC3-4ADD-968B-CF47A998873C}" type="presParOf" srcId="{DEE5C074-DBCF-4705-A9A3-F37F1C9C0F19}" destId="{FC5B2DAC-CC53-43B4-BF5C-06A5C4F77C3B}" srcOrd="13" destOrd="0" presId="urn:microsoft.com/office/officeart/2005/8/layout/cycle8"/>
    <dgm:cxn modelId="{563BEA85-E91B-47D6-B598-2D5D98131B75}" type="presParOf" srcId="{DEE5C074-DBCF-4705-A9A3-F37F1C9C0F19}" destId="{D8D01B5C-BF0F-4F0B-89FC-2913273CCF28}" srcOrd="14" destOrd="0" presId="urn:microsoft.com/office/officeart/2005/8/layout/cycle8"/>
    <dgm:cxn modelId="{DF011285-ADC1-49DC-A178-01845DCF994C}" type="presParOf" srcId="{DEE5C074-DBCF-4705-A9A3-F37F1C9C0F19}" destId="{0F7C2D17-F865-4991-BE62-282A5705BCF1}" srcOrd="15" destOrd="0" presId="urn:microsoft.com/office/officeart/2005/8/layout/cycle8"/>
    <dgm:cxn modelId="{B03FE0E6-8FB9-4734-B6D3-946F02D50B22}" type="presParOf" srcId="{DEE5C074-DBCF-4705-A9A3-F37F1C9C0F19}" destId="{FAAD847A-2D1B-4C62-B109-FB36844060DA}" srcOrd="16" destOrd="0" presId="urn:microsoft.com/office/officeart/2005/8/layout/cycle8"/>
    <dgm:cxn modelId="{A8DB0443-A037-46B4-B0D3-CEAD64DA5C26}" type="presParOf" srcId="{DEE5C074-DBCF-4705-A9A3-F37F1C9C0F19}" destId="{722F8747-A876-4BB2-AE8C-488B9B578D9A}" srcOrd="17" destOrd="0" presId="urn:microsoft.com/office/officeart/2005/8/layout/cycle8"/>
    <dgm:cxn modelId="{08F8B4C1-64FB-4FCA-B5B3-F7BD17B4FD76}" type="presParOf" srcId="{DEE5C074-DBCF-4705-A9A3-F37F1C9C0F19}" destId="{51BE640B-19F3-4551-ACE9-5AC71B55C0A7}" srcOrd="18" destOrd="0" presId="urn:microsoft.com/office/officeart/2005/8/layout/cycle8"/>
    <dgm:cxn modelId="{A18C305B-5959-49F5-B19A-1DCE2966F36C}" type="presParOf" srcId="{DEE5C074-DBCF-4705-A9A3-F37F1C9C0F19}" destId="{A79D1001-4C0C-46F4-8254-D037EA2ACDB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1BE361-B107-42AE-B3F5-AC71F14FB142}" type="doc">
      <dgm:prSet loTypeId="urn:microsoft.com/office/officeart/2005/8/layout/radial6" loCatId="cycle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s-EC"/>
        </a:p>
      </dgm:t>
    </dgm:pt>
    <dgm:pt modelId="{6BAD8B38-CE88-4538-8726-E832D287D0EA}">
      <dgm:prSet phldrT="[Texto]"/>
      <dgm:spPr/>
      <dgm:t>
        <a:bodyPr/>
        <a:lstStyle/>
        <a:p>
          <a:pPr algn="ctr"/>
          <a:r>
            <a:rPr lang="es-EC" dirty="0"/>
            <a:t>Social</a:t>
          </a:r>
        </a:p>
      </dgm:t>
    </dgm:pt>
    <dgm:pt modelId="{0999EF01-C573-40BE-99E4-8669483CB49E}" type="parTrans" cxnId="{66FF4B20-CA67-44B9-9B89-9550BD395ADA}">
      <dgm:prSet/>
      <dgm:spPr/>
      <dgm:t>
        <a:bodyPr/>
        <a:lstStyle/>
        <a:p>
          <a:pPr algn="ctr"/>
          <a:endParaRPr lang="es-EC"/>
        </a:p>
      </dgm:t>
    </dgm:pt>
    <dgm:pt modelId="{DFDAD8B5-80DD-40A3-8C20-64B0A6E82B30}" type="sibTrans" cxnId="{66FF4B20-CA67-44B9-9B89-9550BD395ADA}">
      <dgm:prSet/>
      <dgm:spPr/>
      <dgm:t>
        <a:bodyPr/>
        <a:lstStyle/>
        <a:p>
          <a:pPr algn="ctr"/>
          <a:endParaRPr lang="es-EC"/>
        </a:p>
      </dgm:t>
    </dgm:pt>
    <dgm:pt modelId="{A56BD53B-F76C-421A-AC17-83F54BF46000}">
      <dgm:prSet phldrT="[Texto]"/>
      <dgm:spPr/>
      <dgm:t>
        <a:bodyPr/>
        <a:lstStyle/>
        <a:p>
          <a:pPr algn="ctr"/>
          <a:r>
            <a:rPr lang="es-EC" dirty="0"/>
            <a:t>Salud humana</a:t>
          </a:r>
        </a:p>
      </dgm:t>
    </dgm:pt>
    <dgm:pt modelId="{8A793076-E082-4FC8-9A6C-676B00B70DB1}" type="parTrans" cxnId="{21BA5D46-B9E8-4CAB-89A4-EDB906AE15A0}">
      <dgm:prSet/>
      <dgm:spPr/>
      <dgm:t>
        <a:bodyPr/>
        <a:lstStyle/>
        <a:p>
          <a:pPr algn="ctr"/>
          <a:endParaRPr lang="es-EC"/>
        </a:p>
      </dgm:t>
    </dgm:pt>
    <dgm:pt modelId="{C8CDDC35-0754-4299-910D-168C34E2D9AC}" type="sibTrans" cxnId="{21BA5D46-B9E8-4CAB-89A4-EDB906AE15A0}">
      <dgm:prSet/>
      <dgm:spPr/>
      <dgm:t>
        <a:bodyPr/>
        <a:lstStyle/>
        <a:p>
          <a:pPr algn="ctr"/>
          <a:endParaRPr lang="es-EC"/>
        </a:p>
      </dgm:t>
    </dgm:pt>
    <dgm:pt modelId="{39BF9132-2330-4D9A-84EE-FBC7BEF8E0B2}">
      <dgm:prSet phldrT="[Texto]"/>
      <dgm:spPr/>
      <dgm:t>
        <a:bodyPr/>
        <a:lstStyle/>
        <a:p>
          <a:pPr algn="ctr"/>
          <a:r>
            <a:rPr lang="es-EC" dirty="0"/>
            <a:t>Ambiente</a:t>
          </a:r>
        </a:p>
      </dgm:t>
    </dgm:pt>
    <dgm:pt modelId="{AD914072-2FDF-4ED9-B005-FA557388F2B7}" type="parTrans" cxnId="{9235C357-D010-4AA1-994E-7B5F5BC7B562}">
      <dgm:prSet/>
      <dgm:spPr/>
      <dgm:t>
        <a:bodyPr/>
        <a:lstStyle/>
        <a:p>
          <a:pPr algn="ctr"/>
          <a:endParaRPr lang="es-EC"/>
        </a:p>
      </dgm:t>
    </dgm:pt>
    <dgm:pt modelId="{302641AC-DFFF-4BBF-897F-8DFBCFBA3175}" type="sibTrans" cxnId="{9235C357-D010-4AA1-994E-7B5F5BC7B562}">
      <dgm:prSet/>
      <dgm:spPr/>
      <dgm:t>
        <a:bodyPr/>
        <a:lstStyle/>
        <a:p>
          <a:pPr algn="ctr"/>
          <a:endParaRPr lang="es-EC"/>
        </a:p>
      </dgm:t>
    </dgm:pt>
    <dgm:pt modelId="{9C475A33-94DA-40BD-B7C6-D6445D192C0C}">
      <dgm:prSet phldrT="[Texto]"/>
      <dgm:spPr/>
      <dgm:t>
        <a:bodyPr/>
        <a:lstStyle/>
        <a:p>
          <a:pPr algn="ctr"/>
          <a:r>
            <a:rPr lang="es-EC" dirty="0"/>
            <a:t>Desconocimiento</a:t>
          </a:r>
        </a:p>
      </dgm:t>
    </dgm:pt>
    <dgm:pt modelId="{AD2E75BE-5AA9-42D5-8867-A86C716F3BBF}" type="parTrans" cxnId="{3FD3D98A-BF8B-447D-8CEC-9C5ECC8B16B8}">
      <dgm:prSet/>
      <dgm:spPr/>
      <dgm:t>
        <a:bodyPr/>
        <a:lstStyle/>
        <a:p>
          <a:pPr algn="ctr"/>
          <a:endParaRPr lang="es-EC"/>
        </a:p>
      </dgm:t>
    </dgm:pt>
    <dgm:pt modelId="{137B2745-86D6-45CB-BF37-8D4653799E3F}" type="sibTrans" cxnId="{3FD3D98A-BF8B-447D-8CEC-9C5ECC8B16B8}">
      <dgm:prSet/>
      <dgm:spPr/>
      <dgm:t>
        <a:bodyPr/>
        <a:lstStyle/>
        <a:p>
          <a:pPr algn="ctr"/>
          <a:endParaRPr lang="es-EC"/>
        </a:p>
      </dgm:t>
    </dgm:pt>
    <dgm:pt modelId="{B9866254-305D-4F24-804E-7551F5BD5B52}" type="pres">
      <dgm:prSet presAssocID="{961BE361-B107-42AE-B3F5-AC71F14FB1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039FD23-C01E-4783-BD00-30E085D989FE}" type="pres">
      <dgm:prSet presAssocID="{6BAD8B38-CE88-4538-8726-E832D287D0EA}" presName="centerShape" presStyleLbl="node0" presStyleIdx="0" presStyleCnt="1"/>
      <dgm:spPr/>
      <dgm:t>
        <a:bodyPr/>
        <a:lstStyle/>
        <a:p>
          <a:endParaRPr lang="es-EC"/>
        </a:p>
      </dgm:t>
    </dgm:pt>
    <dgm:pt modelId="{2515FD69-5A6A-4D33-BAA3-F9389252572F}" type="pres">
      <dgm:prSet presAssocID="{A56BD53B-F76C-421A-AC17-83F54BF46000}" presName="node" presStyleLbl="node1" presStyleIdx="0" presStyleCnt="3" custScaleX="167097" custScaleY="1670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BC3ADB-78F9-4666-AF2F-8DDB95F526CD}" type="pres">
      <dgm:prSet presAssocID="{A56BD53B-F76C-421A-AC17-83F54BF46000}" presName="dummy" presStyleCnt="0"/>
      <dgm:spPr/>
    </dgm:pt>
    <dgm:pt modelId="{D8461281-C178-4C12-AD28-0467DEA77017}" type="pres">
      <dgm:prSet presAssocID="{C8CDDC35-0754-4299-910D-168C34E2D9AC}" presName="sibTrans" presStyleLbl="sibTrans2D1" presStyleIdx="0" presStyleCnt="3"/>
      <dgm:spPr/>
      <dgm:t>
        <a:bodyPr/>
        <a:lstStyle/>
        <a:p>
          <a:endParaRPr lang="es-EC"/>
        </a:p>
      </dgm:t>
    </dgm:pt>
    <dgm:pt modelId="{E575E8E5-1903-40C0-8BF5-3339889CFA73}" type="pres">
      <dgm:prSet presAssocID="{39BF9132-2330-4D9A-84EE-FBC7BEF8E0B2}" presName="node" presStyleLbl="node1" presStyleIdx="1" presStyleCnt="3" custScaleX="167097" custScaleY="1670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AFAB18-85F5-4F80-A8D9-FBC8138F76C9}" type="pres">
      <dgm:prSet presAssocID="{39BF9132-2330-4D9A-84EE-FBC7BEF8E0B2}" presName="dummy" presStyleCnt="0"/>
      <dgm:spPr/>
    </dgm:pt>
    <dgm:pt modelId="{32ED86EE-2752-4FCB-A554-CC1B9095BA65}" type="pres">
      <dgm:prSet presAssocID="{302641AC-DFFF-4BBF-897F-8DFBCFBA3175}" presName="sibTrans" presStyleLbl="sibTrans2D1" presStyleIdx="1" presStyleCnt="3"/>
      <dgm:spPr/>
      <dgm:t>
        <a:bodyPr/>
        <a:lstStyle/>
        <a:p>
          <a:endParaRPr lang="es-EC"/>
        </a:p>
      </dgm:t>
    </dgm:pt>
    <dgm:pt modelId="{FBFEDAE5-E3B9-4F66-92A9-4A58151956B5}" type="pres">
      <dgm:prSet presAssocID="{9C475A33-94DA-40BD-B7C6-D6445D192C0C}" presName="node" presStyleLbl="node1" presStyleIdx="2" presStyleCnt="3" custScaleX="167097" custScaleY="1670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06030D-81A0-452B-8879-D39674C40171}" type="pres">
      <dgm:prSet presAssocID="{9C475A33-94DA-40BD-B7C6-D6445D192C0C}" presName="dummy" presStyleCnt="0"/>
      <dgm:spPr/>
    </dgm:pt>
    <dgm:pt modelId="{338872B5-A128-4055-9BF3-09FF375269AC}" type="pres">
      <dgm:prSet presAssocID="{137B2745-86D6-45CB-BF37-8D4653799E3F}" presName="sibTrans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66FF4B20-CA67-44B9-9B89-9550BD395ADA}" srcId="{961BE361-B107-42AE-B3F5-AC71F14FB142}" destId="{6BAD8B38-CE88-4538-8726-E832D287D0EA}" srcOrd="0" destOrd="0" parTransId="{0999EF01-C573-40BE-99E4-8669483CB49E}" sibTransId="{DFDAD8B5-80DD-40A3-8C20-64B0A6E82B30}"/>
    <dgm:cxn modelId="{3FD3D98A-BF8B-447D-8CEC-9C5ECC8B16B8}" srcId="{6BAD8B38-CE88-4538-8726-E832D287D0EA}" destId="{9C475A33-94DA-40BD-B7C6-D6445D192C0C}" srcOrd="2" destOrd="0" parTransId="{AD2E75BE-5AA9-42D5-8867-A86C716F3BBF}" sibTransId="{137B2745-86D6-45CB-BF37-8D4653799E3F}"/>
    <dgm:cxn modelId="{8EBCFC4B-4F2A-419F-B103-B9C8EB27528C}" type="presOf" srcId="{6BAD8B38-CE88-4538-8726-E832D287D0EA}" destId="{C039FD23-C01E-4783-BD00-30E085D989FE}" srcOrd="0" destOrd="0" presId="urn:microsoft.com/office/officeart/2005/8/layout/radial6"/>
    <dgm:cxn modelId="{63881B10-902F-4646-8329-06C38F5D8788}" type="presOf" srcId="{9C475A33-94DA-40BD-B7C6-D6445D192C0C}" destId="{FBFEDAE5-E3B9-4F66-92A9-4A58151956B5}" srcOrd="0" destOrd="0" presId="urn:microsoft.com/office/officeart/2005/8/layout/radial6"/>
    <dgm:cxn modelId="{A13ABDCD-6F1B-431E-A1E2-9DE4B3380D4C}" type="presOf" srcId="{137B2745-86D6-45CB-BF37-8D4653799E3F}" destId="{338872B5-A128-4055-9BF3-09FF375269AC}" srcOrd="0" destOrd="0" presId="urn:microsoft.com/office/officeart/2005/8/layout/radial6"/>
    <dgm:cxn modelId="{21BA5D46-B9E8-4CAB-89A4-EDB906AE15A0}" srcId="{6BAD8B38-CE88-4538-8726-E832D287D0EA}" destId="{A56BD53B-F76C-421A-AC17-83F54BF46000}" srcOrd="0" destOrd="0" parTransId="{8A793076-E082-4FC8-9A6C-676B00B70DB1}" sibTransId="{C8CDDC35-0754-4299-910D-168C34E2D9AC}"/>
    <dgm:cxn modelId="{76A65E15-0AB9-463F-A4D5-D29A2E31B40C}" type="presOf" srcId="{C8CDDC35-0754-4299-910D-168C34E2D9AC}" destId="{D8461281-C178-4C12-AD28-0467DEA77017}" srcOrd="0" destOrd="0" presId="urn:microsoft.com/office/officeart/2005/8/layout/radial6"/>
    <dgm:cxn modelId="{3541A504-F76D-490E-9983-BD847E7F451F}" type="presOf" srcId="{39BF9132-2330-4D9A-84EE-FBC7BEF8E0B2}" destId="{E575E8E5-1903-40C0-8BF5-3339889CFA73}" srcOrd="0" destOrd="0" presId="urn:microsoft.com/office/officeart/2005/8/layout/radial6"/>
    <dgm:cxn modelId="{9235C357-D010-4AA1-994E-7B5F5BC7B562}" srcId="{6BAD8B38-CE88-4538-8726-E832D287D0EA}" destId="{39BF9132-2330-4D9A-84EE-FBC7BEF8E0B2}" srcOrd="1" destOrd="0" parTransId="{AD914072-2FDF-4ED9-B005-FA557388F2B7}" sibTransId="{302641AC-DFFF-4BBF-897F-8DFBCFBA3175}"/>
    <dgm:cxn modelId="{507C28AB-768A-44EF-9980-BAEFBA0DA66C}" type="presOf" srcId="{302641AC-DFFF-4BBF-897F-8DFBCFBA3175}" destId="{32ED86EE-2752-4FCB-A554-CC1B9095BA65}" srcOrd="0" destOrd="0" presId="urn:microsoft.com/office/officeart/2005/8/layout/radial6"/>
    <dgm:cxn modelId="{41EF3DEF-1337-4E44-97D2-2C63E9CC2DC3}" type="presOf" srcId="{A56BD53B-F76C-421A-AC17-83F54BF46000}" destId="{2515FD69-5A6A-4D33-BAA3-F9389252572F}" srcOrd="0" destOrd="0" presId="urn:microsoft.com/office/officeart/2005/8/layout/radial6"/>
    <dgm:cxn modelId="{D18146DA-C83C-480D-9BAC-49940BDDAB0B}" type="presOf" srcId="{961BE361-B107-42AE-B3F5-AC71F14FB142}" destId="{B9866254-305D-4F24-804E-7551F5BD5B52}" srcOrd="0" destOrd="0" presId="urn:microsoft.com/office/officeart/2005/8/layout/radial6"/>
    <dgm:cxn modelId="{633035D7-C443-404D-9704-05DBCC21CD95}" type="presParOf" srcId="{B9866254-305D-4F24-804E-7551F5BD5B52}" destId="{C039FD23-C01E-4783-BD00-30E085D989FE}" srcOrd="0" destOrd="0" presId="urn:microsoft.com/office/officeart/2005/8/layout/radial6"/>
    <dgm:cxn modelId="{7E12CF5C-8E0F-4D38-9544-4284F2DB5891}" type="presParOf" srcId="{B9866254-305D-4F24-804E-7551F5BD5B52}" destId="{2515FD69-5A6A-4D33-BAA3-F9389252572F}" srcOrd="1" destOrd="0" presId="urn:microsoft.com/office/officeart/2005/8/layout/radial6"/>
    <dgm:cxn modelId="{230DACC7-125A-4A38-A4AC-10436C09A921}" type="presParOf" srcId="{B9866254-305D-4F24-804E-7551F5BD5B52}" destId="{2BBC3ADB-78F9-4666-AF2F-8DDB95F526CD}" srcOrd="2" destOrd="0" presId="urn:microsoft.com/office/officeart/2005/8/layout/radial6"/>
    <dgm:cxn modelId="{7EC8C337-73D3-409D-A2B4-38CDFDB6D405}" type="presParOf" srcId="{B9866254-305D-4F24-804E-7551F5BD5B52}" destId="{D8461281-C178-4C12-AD28-0467DEA77017}" srcOrd="3" destOrd="0" presId="urn:microsoft.com/office/officeart/2005/8/layout/radial6"/>
    <dgm:cxn modelId="{9A5F8922-3A30-4374-A47D-9967CDF57AF5}" type="presParOf" srcId="{B9866254-305D-4F24-804E-7551F5BD5B52}" destId="{E575E8E5-1903-40C0-8BF5-3339889CFA73}" srcOrd="4" destOrd="0" presId="urn:microsoft.com/office/officeart/2005/8/layout/radial6"/>
    <dgm:cxn modelId="{BCED6C22-70BC-47FE-9FAA-73EEEDDF0B17}" type="presParOf" srcId="{B9866254-305D-4F24-804E-7551F5BD5B52}" destId="{26AFAB18-85F5-4F80-A8D9-FBC8138F76C9}" srcOrd="5" destOrd="0" presId="urn:microsoft.com/office/officeart/2005/8/layout/radial6"/>
    <dgm:cxn modelId="{F351F9CE-6715-433C-96BD-AF6A1F71CBBB}" type="presParOf" srcId="{B9866254-305D-4F24-804E-7551F5BD5B52}" destId="{32ED86EE-2752-4FCB-A554-CC1B9095BA65}" srcOrd="6" destOrd="0" presId="urn:microsoft.com/office/officeart/2005/8/layout/radial6"/>
    <dgm:cxn modelId="{5FAE7617-80E0-4B4B-B43D-9E1338F5EF5E}" type="presParOf" srcId="{B9866254-305D-4F24-804E-7551F5BD5B52}" destId="{FBFEDAE5-E3B9-4F66-92A9-4A58151956B5}" srcOrd="7" destOrd="0" presId="urn:microsoft.com/office/officeart/2005/8/layout/radial6"/>
    <dgm:cxn modelId="{A6224E86-B357-488C-88E1-48A5DE3D3BC6}" type="presParOf" srcId="{B9866254-305D-4F24-804E-7551F5BD5B52}" destId="{C506030D-81A0-452B-8879-D39674C40171}" srcOrd="8" destOrd="0" presId="urn:microsoft.com/office/officeart/2005/8/layout/radial6"/>
    <dgm:cxn modelId="{47D1D766-AA19-402D-8BAE-8D0C54F6DAC9}" type="presParOf" srcId="{B9866254-305D-4F24-804E-7551F5BD5B52}" destId="{338872B5-A128-4055-9BF3-09FF375269AC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61BE361-B107-42AE-B3F5-AC71F14FB142}" type="doc">
      <dgm:prSet loTypeId="urn:microsoft.com/office/officeart/2005/8/layout/radial6" loCatId="cycle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EC"/>
        </a:p>
      </dgm:t>
    </dgm:pt>
    <dgm:pt modelId="{6BAD8B38-CE88-4538-8726-E832D287D0EA}">
      <dgm:prSet phldrT="[Texto]"/>
      <dgm:spPr/>
      <dgm:t>
        <a:bodyPr/>
        <a:lstStyle/>
        <a:p>
          <a:pPr algn="ctr"/>
          <a:r>
            <a:rPr lang="es-EC" dirty="0"/>
            <a:t>Político y Económico</a:t>
          </a:r>
        </a:p>
      </dgm:t>
    </dgm:pt>
    <dgm:pt modelId="{0999EF01-C573-40BE-99E4-8669483CB49E}" type="parTrans" cxnId="{66FF4B20-CA67-44B9-9B89-9550BD395ADA}">
      <dgm:prSet/>
      <dgm:spPr/>
      <dgm:t>
        <a:bodyPr/>
        <a:lstStyle/>
        <a:p>
          <a:pPr algn="ctr"/>
          <a:endParaRPr lang="es-EC"/>
        </a:p>
      </dgm:t>
    </dgm:pt>
    <dgm:pt modelId="{DFDAD8B5-80DD-40A3-8C20-64B0A6E82B30}" type="sibTrans" cxnId="{66FF4B20-CA67-44B9-9B89-9550BD395ADA}">
      <dgm:prSet/>
      <dgm:spPr/>
      <dgm:t>
        <a:bodyPr/>
        <a:lstStyle/>
        <a:p>
          <a:pPr algn="ctr"/>
          <a:endParaRPr lang="es-EC"/>
        </a:p>
      </dgm:t>
    </dgm:pt>
    <dgm:pt modelId="{A56BD53B-F76C-421A-AC17-83F54BF46000}">
      <dgm:prSet phldrT="[Texto]"/>
      <dgm:spPr/>
      <dgm:t>
        <a:bodyPr/>
        <a:lstStyle/>
        <a:p>
          <a:pPr algn="ctr"/>
          <a:r>
            <a:rPr lang="es-EC" dirty="0"/>
            <a:t>Falta de protección</a:t>
          </a:r>
        </a:p>
      </dgm:t>
    </dgm:pt>
    <dgm:pt modelId="{8A793076-E082-4FC8-9A6C-676B00B70DB1}" type="parTrans" cxnId="{21BA5D46-B9E8-4CAB-89A4-EDB906AE15A0}">
      <dgm:prSet/>
      <dgm:spPr/>
      <dgm:t>
        <a:bodyPr/>
        <a:lstStyle/>
        <a:p>
          <a:pPr algn="ctr"/>
          <a:endParaRPr lang="es-EC"/>
        </a:p>
      </dgm:t>
    </dgm:pt>
    <dgm:pt modelId="{C8CDDC35-0754-4299-910D-168C34E2D9AC}" type="sibTrans" cxnId="{21BA5D46-B9E8-4CAB-89A4-EDB906AE15A0}">
      <dgm:prSet/>
      <dgm:spPr/>
      <dgm:t>
        <a:bodyPr/>
        <a:lstStyle/>
        <a:p>
          <a:pPr algn="ctr"/>
          <a:endParaRPr lang="es-EC"/>
        </a:p>
      </dgm:t>
    </dgm:pt>
    <dgm:pt modelId="{492FCE05-77F3-4627-873C-DE71C5C5483B}">
      <dgm:prSet phldrT="[Texto]"/>
      <dgm:spPr/>
      <dgm:t>
        <a:bodyPr/>
        <a:lstStyle/>
        <a:p>
          <a:pPr algn="ctr"/>
          <a:r>
            <a:rPr lang="es-EC" dirty="0"/>
            <a:t>Biopiratería</a:t>
          </a:r>
        </a:p>
      </dgm:t>
    </dgm:pt>
    <dgm:pt modelId="{160E0269-BDAD-41B4-9BD4-6D0511287FED}" type="parTrans" cxnId="{8D946541-F7BA-4446-AA02-191EEBC92197}">
      <dgm:prSet/>
      <dgm:spPr/>
      <dgm:t>
        <a:bodyPr/>
        <a:lstStyle/>
        <a:p>
          <a:endParaRPr lang="es-EC"/>
        </a:p>
      </dgm:t>
    </dgm:pt>
    <dgm:pt modelId="{5194FC4D-35BE-4DAC-BFE9-36AB1154B2A5}" type="sibTrans" cxnId="{8D946541-F7BA-4446-AA02-191EEBC92197}">
      <dgm:prSet/>
      <dgm:spPr/>
      <dgm:t>
        <a:bodyPr/>
        <a:lstStyle/>
        <a:p>
          <a:endParaRPr lang="es-EC"/>
        </a:p>
      </dgm:t>
    </dgm:pt>
    <dgm:pt modelId="{8E51AF18-A329-4C9F-A0E1-55E280FEA67A}">
      <dgm:prSet phldrT="[Texto]"/>
      <dgm:spPr/>
      <dgm:t>
        <a:bodyPr/>
        <a:lstStyle/>
        <a:p>
          <a:pPr algn="ctr"/>
          <a:r>
            <a:rPr lang="es-EC" dirty="0"/>
            <a:t>Fuga de cerebros</a:t>
          </a:r>
        </a:p>
      </dgm:t>
    </dgm:pt>
    <dgm:pt modelId="{D8812CF0-7C95-4255-A60C-D29ABC886154}" type="parTrans" cxnId="{4221CDF1-220A-466B-9AB9-4BBD7D74DF92}">
      <dgm:prSet/>
      <dgm:spPr/>
      <dgm:t>
        <a:bodyPr/>
        <a:lstStyle/>
        <a:p>
          <a:endParaRPr lang="es-EC"/>
        </a:p>
      </dgm:t>
    </dgm:pt>
    <dgm:pt modelId="{53A0E417-DC8A-451B-BC38-3FF94DE8498F}" type="sibTrans" cxnId="{4221CDF1-220A-466B-9AB9-4BBD7D74DF92}">
      <dgm:prSet/>
      <dgm:spPr/>
      <dgm:t>
        <a:bodyPr/>
        <a:lstStyle/>
        <a:p>
          <a:endParaRPr lang="es-EC"/>
        </a:p>
      </dgm:t>
    </dgm:pt>
    <dgm:pt modelId="{B9866254-305D-4F24-804E-7551F5BD5B52}" type="pres">
      <dgm:prSet presAssocID="{961BE361-B107-42AE-B3F5-AC71F14FB14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039FD23-C01E-4783-BD00-30E085D989FE}" type="pres">
      <dgm:prSet presAssocID="{6BAD8B38-CE88-4538-8726-E832D287D0EA}" presName="centerShape" presStyleLbl="node0" presStyleIdx="0" presStyleCnt="1"/>
      <dgm:spPr/>
      <dgm:t>
        <a:bodyPr/>
        <a:lstStyle/>
        <a:p>
          <a:endParaRPr lang="es-EC"/>
        </a:p>
      </dgm:t>
    </dgm:pt>
    <dgm:pt modelId="{2515FD69-5A6A-4D33-BAA3-F9389252572F}" type="pres">
      <dgm:prSet presAssocID="{A56BD53B-F76C-421A-AC17-83F54BF46000}" presName="node" presStyleLbl="node1" presStyleIdx="0" presStyleCnt="3" custScaleX="167097" custScaleY="1670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BC3ADB-78F9-4666-AF2F-8DDB95F526CD}" type="pres">
      <dgm:prSet presAssocID="{A56BD53B-F76C-421A-AC17-83F54BF46000}" presName="dummy" presStyleCnt="0"/>
      <dgm:spPr/>
    </dgm:pt>
    <dgm:pt modelId="{D8461281-C178-4C12-AD28-0467DEA77017}" type="pres">
      <dgm:prSet presAssocID="{C8CDDC35-0754-4299-910D-168C34E2D9AC}" presName="sibTrans" presStyleLbl="sibTrans2D1" presStyleIdx="0" presStyleCnt="3"/>
      <dgm:spPr/>
      <dgm:t>
        <a:bodyPr/>
        <a:lstStyle/>
        <a:p>
          <a:endParaRPr lang="es-EC"/>
        </a:p>
      </dgm:t>
    </dgm:pt>
    <dgm:pt modelId="{25620496-4D04-4DF7-9882-940A9100DE4B}" type="pres">
      <dgm:prSet presAssocID="{492FCE05-77F3-4627-873C-DE71C5C5483B}" presName="node" presStyleLbl="node1" presStyleIdx="1" presStyleCnt="3" custScaleX="178675" custScaleY="178675" custRadScaleRad="118307" custRadScaleInc="-13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438664-9EB5-4868-B01E-819AEE679686}" type="pres">
      <dgm:prSet presAssocID="{492FCE05-77F3-4627-873C-DE71C5C5483B}" presName="dummy" presStyleCnt="0"/>
      <dgm:spPr/>
    </dgm:pt>
    <dgm:pt modelId="{A2AACC30-D9FC-45EC-BCFD-46686CC228D9}" type="pres">
      <dgm:prSet presAssocID="{5194FC4D-35BE-4DAC-BFE9-36AB1154B2A5}" presName="sibTrans" presStyleLbl="sibTrans2D1" presStyleIdx="1" presStyleCnt="3"/>
      <dgm:spPr/>
      <dgm:t>
        <a:bodyPr/>
        <a:lstStyle/>
        <a:p>
          <a:endParaRPr lang="es-EC"/>
        </a:p>
      </dgm:t>
    </dgm:pt>
    <dgm:pt modelId="{76A6E631-F08C-4383-BFA8-8E8648E0A1F3}" type="pres">
      <dgm:prSet presAssocID="{8E51AF18-A329-4C9F-A0E1-55E280FEA67A}" presName="node" presStyleLbl="node1" presStyleIdx="2" presStyleCnt="3" custScaleX="178675" custScaleY="178675" custRadScaleRad="10998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C93A40-2A2B-42BB-8496-183DBC69E099}" type="pres">
      <dgm:prSet presAssocID="{8E51AF18-A329-4C9F-A0E1-55E280FEA67A}" presName="dummy" presStyleCnt="0"/>
      <dgm:spPr/>
    </dgm:pt>
    <dgm:pt modelId="{B410CF74-926E-468C-B2EA-13B9A7E758E6}" type="pres">
      <dgm:prSet presAssocID="{53A0E417-DC8A-451B-BC38-3FF94DE8498F}" presName="sibTrans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66FF4B20-CA67-44B9-9B89-9550BD395ADA}" srcId="{961BE361-B107-42AE-B3F5-AC71F14FB142}" destId="{6BAD8B38-CE88-4538-8726-E832D287D0EA}" srcOrd="0" destOrd="0" parTransId="{0999EF01-C573-40BE-99E4-8669483CB49E}" sibTransId="{DFDAD8B5-80DD-40A3-8C20-64B0A6E82B30}"/>
    <dgm:cxn modelId="{2ABA24B5-B062-431C-8BA5-5AEFAE157D02}" type="presOf" srcId="{6BAD8B38-CE88-4538-8726-E832D287D0EA}" destId="{C039FD23-C01E-4783-BD00-30E085D989FE}" srcOrd="0" destOrd="0" presId="urn:microsoft.com/office/officeart/2005/8/layout/radial6"/>
    <dgm:cxn modelId="{FF0F69DA-C312-4DFA-9637-9E94AFFAF4DA}" type="presOf" srcId="{53A0E417-DC8A-451B-BC38-3FF94DE8498F}" destId="{B410CF74-926E-468C-B2EA-13B9A7E758E6}" srcOrd="0" destOrd="0" presId="urn:microsoft.com/office/officeart/2005/8/layout/radial6"/>
    <dgm:cxn modelId="{8D946541-F7BA-4446-AA02-191EEBC92197}" srcId="{6BAD8B38-CE88-4538-8726-E832D287D0EA}" destId="{492FCE05-77F3-4627-873C-DE71C5C5483B}" srcOrd="1" destOrd="0" parTransId="{160E0269-BDAD-41B4-9BD4-6D0511287FED}" sibTransId="{5194FC4D-35BE-4DAC-BFE9-36AB1154B2A5}"/>
    <dgm:cxn modelId="{6A35D9E3-BB2F-4F69-BECB-A3EBA2115B32}" type="presOf" srcId="{492FCE05-77F3-4627-873C-DE71C5C5483B}" destId="{25620496-4D04-4DF7-9882-940A9100DE4B}" srcOrd="0" destOrd="0" presId="urn:microsoft.com/office/officeart/2005/8/layout/radial6"/>
    <dgm:cxn modelId="{7BAAFD8D-C47D-422B-9B26-91D7E5699431}" type="presOf" srcId="{961BE361-B107-42AE-B3F5-AC71F14FB142}" destId="{B9866254-305D-4F24-804E-7551F5BD5B52}" srcOrd="0" destOrd="0" presId="urn:microsoft.com/office/officeart/2005/8/layout/radial6"/>
    <dgm:cxn modelId="{21BA5D46-B9E8-4CAB-89A4-EDB906AE15A0}" srcId="{6BAD8B38-CE88-4538-8726-E832D287D0EA}" destId="{A56BD53B-F76C-421A-AC17-83F54BF46000}" srcOrd="0" destOrd="0" parTransId="{8A793076-E082-4FC8-9A6C-676B00B70DB1}" sibTransId="{C8CDDC35-0754-4299-910D-168C34E2D9AC}"/>
    <dgm:cxn modelId="{17CC95A4-3964-47BE-AE7C-A9A8FCF2BD90}" type="presOf" srcId="{C8CDDC35-0754-4299-910D-168C34E2D9AC}" destId="{D8461281-C178-4C12-AD28-0467DEA77017}" srcOrd="0" destOrd="0" presId="urn:microsoft.com/office/officeart/2005/8/layout/radial6"/>
    <dgm:cxn modelId="{4221CDF1-220A-466B-9AB9-4BBD7D74DF92}" srcId="{6BAD8B38-CE88-4538-8726-E832D287D0EA}" destId="{8E51AF18-A329-4C9F-A0E1-55E280FEA67A}" srcOrd="2" destOrd="0" parTransId="{D8812CF0-7C95-4255-A60C-D29ABC886154}" sibTransId="{53A0E417-DC8A-451B-BC38-3FF94DE8498F}"/>
    <dgm:cxn modelId="{52FF8CFF-0E13-4AEB-9EA4-CFD24B0C0CFE}" type="presOf" srcId="{5194FC4D-35BE-4DAC-BFE9-36AB1154B2A5}" destId="{A2AACC30-D9FC-45EC-BCFD-46686CC228D9}" srcOrd="0" destOrd="0" presId="urn:microsoft.com/office/officeart/2005/8/layout/radial6"/>
    <dgm:cxn modelId="{93A53189-721E-4A41-8F69-EDD384A1084F}" type="presOf" srcId="{8E51AF18-A329-4C9F-A0E1-55E280FEA67A}" destId="{76A6E631-F08C-4383-BFA8-8E8648E0A1F3}" srcOrd="0" destOrd="0" presId="urn:microsoft.com/office/officeart/2005/8/layout/radial6"/>
    <dgm:cxn modelId="{6F098E10-BD72-4DBA-A836-6FC4A30A5A4D}" type="presOf" srcId="{A56BD53B-F76C-421A-AC17-83F54BF46000}" destId="{2515FD69-5A6A-4D33-BAA3-F9389252572F}" srcOrd="0" destOrd="0" presId="urn:microsoft.com/office/officeart/2005/8/layout/radial6"/>
    <dgm:cxn modelId="{1D819A73-CB9F-4837-87C4-D64E144DDB55}" type="presParOf" srcId="{B9866254-305D-4F24-804E-7551F5BD5B52}" destId="{C039FD23-C01E-4783-BD00-30E085D989FE}" srcOrd="0" destOrd="0" presId="urn:microsoft.com/office/officeart/2005/8/layout/radial6"/>
    <dgm:cxn modelId="{BDD116E9-A1C9-46DE-892C-23DDE9D9FEEF}" type="presParOf" srcId="{B9866254-305D-4F24-804E-7551F5BD5B52}" destId="{2515FD69-5A6A-4D33-BAA3-F9389252572F}" srcOrd="1" destOrd="0" presId="urn:microsoft.com/office/officeart/2005/8/layout/radial6"/>
    <dgm:cxn modelId="{5B586240-5173-402E-B8E6-FE8F8427397D}" type="presParOf" srcId="{B9866254-305D-4F24-804E-7551F5BD5B52}" destId="{2BBC3ADB-78F9-4666-AF2F-8DDB95F526CD}" srcOrd="2" destOrd="0" presId="urn:microsoft.com/office/officeart/2005/8/layout/radial6"/>
    <dgm:cxn modelId="{FB2E07E1-72E7-4F2E-AF3D-5D0543553387}" type="presParOf" srcId="{B9866254-305D-4F24-804E-7551F5BD5B52}" destId="{D8461281-C178-4C12-AD28-0467DEA77017}" srcOrd="3" destOrd="0" presId="urn:microsoft.com/office/officeart/2005/8/layout/radial6"/>
    <dgm:cxn modelId="{7BC140F7-8865-491D-AA02-0212D9C794C4}" type="presParOf" srcId="{B9866254-305D-4F24-804E-7551F5BD5B52}" destId="{25620496-4D04-4DF7-9882-940A9100DE4B}" srcOrd="4" destOrd="0" presId="urn:microsoft.com/office/officeart/2005/8/layout/radial6"/>
    <dgm:cxn modelId="{7959672C-C6D7-4E99-825E-F469713F03D4}" type="presParOf" srcId="{B9866254-305D-4F24-804E-7551F5BD5B52}" destId="{EE438664-9EB5-4868-B01E-819AEE679686}" srcOrd="5" destOrd="0" presId="urn:microsoft.com/office/officeart/2005/8/layout/radial6"/>
    <dgm:cxn modelId="{D7CD0574-5AAA-4BCC-9E79-4B83227BF491}" type="presParOf" srcId="{B9866254-305D-4F24-804E-7551F5BD5B52}" destId="{A2AACC30-D9FC-45EC-BCFD-46686CC228D9}" srcOrd="6" destOrd="0" presId="urn:microsoft.com/office/officeart/2005/8/layout/radial6"/>
    <dgm:cxn modelId="{1D18EACC-A015-4AB9-875E-71A677B2F35C}" type="presParOf" srcId="{B9866254-305D-4F24-804E-7551F5BD5B52}" destId="{76A6E631-F08C-4383-BFA8-8E8648E0A1F3}" srcOrd="7" destOrd="0" presId="urn:microsoft.com/office/officeart/2005/8/layout/radial6"/>
    <dgm:cxn modelId="{A6BE6C0B-F199-423C-A828-A4DA9C916504}" type="presParOf" srcId="{B9866254-305D-4F24-804E-7551F5BD5B52}" destId="{09C93A40-2A2B-42BB-8496-183DBC69E099}" srcOrd="8" destOrd="0" presId="urn:microsoft.com/office/officeart/2005/8/layout/radial6"/>
    <dgm:cxn modelId="{A77C42EA-CC42-4767-B8DD-227B7E770B25}" type="presParOf" srcId="{B9866254-305D-4F24-804E-7551F5BD5B52}" destId="{B410CF74-926E-468C-B2EA-13B9A7E758E6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3605796-049E-4908-9E68-DCDC96B22AE9}" type="doc">
      <dgm:prSet loTypeId="urn:microsoft.com/office/officeart/2005/8/layout/lProcess1" loCatId="process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s-EC"/>
        </a:p>
      </dgm:t>
    </dgm:pt>
    <dgm:pt modelId="{4B0C58D8-64B7-47A2-82E0-55BE8F048714}">
      <dgm:prSet phldrT="[Texto]" custT="1"/>
      <dgm:spPr/>
      <dgm:t>
        <a:bodyPr/>
        <a:lstStyle/>
        <a:p>
          <a:r>
            <a:rPr lang="es-EC" sz="3200" dirty="0"/>
            <a:t>Art.401</a:t>
          </a:r>
        </a:p>
      </dgm:t>
    </dgm:pt>
    <dgm:pt modelId="{6EA5EC12-E184-4D38-AD44-4438E5204719}" type="parTrans" cxnId="{D9FE7B15-2444-41B4-AEA0-0FDA5E901A1E}">
      <dgm:prSet/>
      <dgm:spPr/>
      <dgm:t>
        <a:bodyPr/>
        <a:lstStyle/>
        <a:p>
          <a:endParaRPr lang="es-EC"/>
        </a:p>
      </dgm:t>
    </dgm:pt>
    <dgm:pt modelId="{435633AE-FFF7-4350-91B6-81D98DEAAD9B}" type="sibTrans" cxnId="{D9FE7B15-2444-41B4-AEA0-0FDA5E901A1E}">
      <dgm:prSet/>
      <dgm:spPr/>
      <dgm:t>
        <a:bodyPr/>
        <a:lstStyle/>
        <a:p>
          <a:endParaRPr lang="es-EC"/>
        </a:p>
      </dgm:t>
    </dgm:pt>
    <dgm:pt modelId="{97363915-7A07-4AB0-90AF-C66527DD3408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C00000"/>
              </a:solidFill>
            </a:rPr>
            <a:t>Se declara al Ecuador libre de cultivos y semillas transgénicas. </a:t>
          </a:r>
          <a:r>
            <a:rPr lang="es-ES" sz="1200" dirty="0" smtClean="0"/>
            <a:t>Excepcionalmente, y sólo en caso de interés nacional </a:t>
          </a:r>
          <a:r>
            <a:rPr lang="es-ES" sz="1200" dirty="0" smtClean="0">
              <a:solidFill>
                <a:srgbClr val="C00000"/>
              </a:solidFill>
            </a:rPr>
            <a:t>debidamente fundamentado por la Presidencia de la República y aprobado por la Asamblea Nacional</a:t>
          </a:r>
          <a:r>
            <a:rPr lang="es-ES" sz="1200" dirty="0" smtClean="0"/>
            <a:t>, se podrán introducir semillas y cultivos genéticamente modificados. El Estado regulará bajo estrictas normas de bioseguridad, el uso y el desarrollo de la biotecnología moderna y sus productos, así como su experimentación, uso y comercialización. Se prohíbe la aplicación de biotecnologías riesgosas </a:t>
          </a:r>
          <a:r>
            <a:rPr lang="es-ES" sz="1200" dirty="0" smtClean="0">
              <a:solidFill>
                <a:srgbClr val="C00000"/>
              </a:solidFill>
            </a:rPr>
            <a:t>o experimentales</a:t>
          </a:r>
          <a:endParaRPr lang="es-EC" sz="1200" dirty="0">
            <a:solidFill>
              <a:srgbClr val="C00000"/>
            </a:solidFill>
          </a:endParaRPr>
        </a:p>
      </dgm:t>
    </dgm:pt>
    <dgm:pt modelId="{04C7FE0A-BB8B-4C8A-8347-56BEE0D39A07}" type="parTrans" cxnId="{DA1153CF-953F-4397-B89A-CE8D753D4520}">
      <dgm:prSet/>
      <dgm:spPr/>
      <dgm:t>
        <a:bodyPr/>
        <a:lstStyle/>
        <a:p>
          <a:endParaRPr lang="es-EC" sz="1200"/>
        </a:p>
      </dgm:t>
    </dgm:pt>
    <dgm:pt modelId="{BA712F55-692A-4C5C-A25B-57246F20E433}" type="sibTrans" cxnId="{DA1153CF-953F-4397-B89A-CE8D753D4520}">
      <dgm:prSet/>
      <dgm:spPr/>
      <dgm:t>
        <a:bodyPr/>
        <a:lstStyle/>
        <a:p>
          <a:endParaRPr lang="es-EC" sz="1200"/>
        </a:p>
      </dgm:t>
    </dgm:pt>
    <dgm:pt modelId="{A6AB37F4-720A-4E00-8927-87A7FA02EF56}">
      <dgm:prSet phldrT="[Texto]" custT="1"/>
      <dgm:spPr/>
      <dgm:t>
        <a:bodyPr/>
        <a:lstStyle/>
        <a:p>
          <a:pPr algn="ctr"/>
          <a:r>
            <a:rPr lang="es-MX" sz="1200" dirty="0"/>
            <a:t>Se declara al Ecuador libre de sembríos agrícolas y semillas cultivables transgénicas. Excepcionalmente, y sólo en caso de interés nacional científicamente  fundamentado se podrán utilizar semillas y sembríos agrícolas transgénicos. El Estado regulará bajo estrictas normas de bioseguridad, el uso y el desarrollo de la biotecnología moderna y sus productos, así como su experimentación, uso y comercialización. Se prohíbe la aplicación de biotecnologías riesgosas</a:t>
          </a:r>
          <a:endParaRPr lang="es-EC" sz="1200" dirty="0"/>
        </a:p>
      </dgm:t>
    </dgm:pt>
    <dgm:pt modelId="{E20D5B8C-9FA4-429B-B819-810DDA2AB40F}" type="parTrans" cxnId="{957E8F29-4CDA-4C38-98B5-B6D2A6D4E125}">
      <dgm:prSet/>
      <dgm:spPr/>
      <dgm:t>
        <a:bodyPr/>
        <a:lstStyle/>
        <a:p>
          <a:endParaRPr lang="es-EC"/>
        </a:p>
      </dgm:t>
    </dgm:pt>
    <dgm:pt modelId="{972FD7C5-1D80-4F62-8111-288C92F8327F}" type="sibTrans" cxnId="{957E8F29-4CDA-4C38-98B5-B6D2A6D4E125}">
      <dgm:prSet/>
      <dgm:spPr/>
      <dgm:t>
        <a:bodyPr/>
        <a:lstStyle/>
        <a:p>
          <a:endParaRPr lang="es-EC"/>
        </a:p>
      </dgm:t>
    </dgm:pt>
    <dgm:pt modelId="{8C080547-0A5B-47F2-A50D-3D74806D55D3}" type="pres">
      <dgm:prSet presAssocID="{C3605796-049E-4908-9E68-DCDC96B22A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0DF1FD5-79F5-4241-AEAF-12A57B62D5DD}" type="pres">
      <dgm:prSet presAssocID="{4B0C58D8-64B7-47A2-82E0-55BE8F048714}" presName="vertFlow" presStyleCnt="0"/>
      <dgm:spPr/>
      <dgm:t>
        <a:bodyPr/>
        <a:lstStyle/>
        <a:p>
          <a:endParaRPr lang="es-EC"/>
        </a:p>
      </dgm:t>
    </dgm:pt>
    <dgm:pt modelId="{681856EC-94F3-43D0-96A6-24BEA14E7130}" type="pres">
      <dgm:prSet presAssocID="{4B0C58D8-64B7-47A2-82E0-55BE8F048714}" presName="header" presStyleLbl="node1" presStyleIdx="0" presStyleCnt="1" custScaleY="45109"/>
      <dgm:spPr/>
      <dgm:t>
        <a:bodyPr/>
        <a:lstStyle/>
        <a:p>
          <a:endParaRPr lang="es-EC"/>
        </a:p>
      </dgm:t>
    </dgm:pt>
    <dgm:pt modelId="{CB8BFA05-12EA-41FB-81BA-E5F226FB3E75}" type="pres">
      <dgm:prSet presAssocID="{04C7FE0A-BB8B-4C8A-8347-56BEE0D39A07}" presName="parTrans" presStyleLbl="sibTrans2D1" presStyleIdx="0" presStyleCnt="2"/>
      <dgm:spPr/>
      <dgm:t>
        <a:bodyPr/>
        <a:lstStyle/>
        <a:p>
          <a:endParaRPr lang="es-EC"/>
        </a:p>
      </dgm:t>
    </dgm:pt>
    <dgm:pt modelId="{C8CF38A9-D18E-44B4-ADCD-E29B042BB9BE}" type="pres">
      <dgm:prSet presAssocID="{97363915-7A07-4AB0-90AF-C66527DD3408}" presName="child" presStyleLbl="alignAccFollowNode1" presStyleIdx="0" presStyleCnt="2" custScaleY="12408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4324F3-F964-44E0-AF0B-F665809377C4}" type="pres">
      <dgm:prSet presAssocID="{BA712F55-692A-4C5C-A25B-57246F20E433}" presName="sibTrans" presStyleLbl="sibTrans2D1" presStyleIdx="1" presStyleCnt="2"/>
      <dgm:spPr/>
      <dgm:t>
        <a:bodyPr/>
        <a:lstStyle/>
        <a:p>
          <a:endParaRPr lang="es-EC"/>
        </a:p>
      </dgm:t>
    </dgm:pt>
    <dgm:pt modelId="{2CC06482-8A35-4D46-ADB3-A3B2F107718C}" type="pres">
      <dgm:prSet presAssocID="{A6AB37F4-720A-4E00-8927-87A7FA02EF56}" presName="child" presStyleLbl="alignAccFollowNode1" presStyleIdx="1" presStyleCnt="2" custScaleY="18346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52EEBCD-D6D3-4AD8-977B-26B91326ADEB}" type="presOf" srcId="{04C7FE0A-BB8B-4C8A-8347-56BEE0D39A07}" destId="{CB8BFA05-12EA-41FB-81BA-E5F226FB3E75}" srcOrd="0" destOrd="0" presId="urn:microsoft.com/office/officeart/2005/8/layout/lProcess1"/>
    <dgm:cxn modelId="{6C206010-D7A2-47EC-B15D-C5E7C5BAEFA6}" type="presOf" srcId="{BA712F55-692A-4C5C-A25B-57246F20E433}" destId="{F74324F3-F964-44E0-AF0B-F665809377C4}" srcOrd="0" destOrd="0" presId="urn:microsoft.com/office/officeart/2005/8/layout/lProcess1"/>
    <dgm:cxn modelId="{D9FE7B15-2444-41B4-AEA0-0FDA5E901A1E}" srcId="{C3605796-049E-4908-9E68-DCDC96B22AE9}" destId="{4B0C58D8-64B7-47A2-82E0-55BE8F048714}" srcOrd="0" destOrd="0" parTransId="{6EA5EC12-E184-4D38-AD44-4438E5204719}" sibTransId="{435633AE-FFF7-4350-91B6-81D98DEAAD9B}"/>
    <dgm:cxn modelId="{957E8F29-4CDA-4C38-98B5-B6D2A6D4E125}" srcId="{4B0C58D8-64B7-47A2-82E0-55BE8F048714}" destId="{A6AB37F4-720A-4E00-8927-87A7FA02EF56}" srcOrd="1" destOrd="0" parTransId="{E20D5B8C-9FA4-429B-B819-810DDA2AB40F}" sibTransId="{972FD7C5-1D80-4F62-8111-288C92F8327F}"/>
    <dgm:cxn modelId="{7B16E2D5-2875-4E89-8404-D6D2B8D60A9A}" type="presOf" srcId="{A6AB37F4-720A-4E00-8927-87A7FA02EF56}" destId="{2CC06482-8A35-4D46-ADB3-A3B2F107718C}" srcOrd="0" destOrd="0" presId="urn:microsoft.com/office/officeart/2005/8/layout/lProcess1"/>
    <dgm:cxn modelId="{E4D7A8FC-9630-4A3A-AC62-538F9AE2DFED}" type="presOf" srcId="{C3605796-049E-4908-9E68-DCDC96B22AE9}" destId="{8C080547-0A5B-47F2-A50D-3D74806D55D3}" srcOrd="0" destOrd="0" presId="urn:microsoft.com/office/officeart/2005/8/layout/lProcess1"/>
    <dgm:cxn modelId="{A05C957F-4E91-4219-9E2C-3CB03A682103}" type="presOf" srcId="{97363915-7A07-4AB0-90AF-C66527DD3408}" destId="{C8CF38A9-D18E-44B4-ADCD-E29B042BB9BE}" srcOrd="0" destOrd="0" presId="urn:microsoft.com/office/officeart/2005/8/layout/lProcess1"/>
    <dgm:cxn modelId="{FE1A1A26-A32A-4A37-83B0-3599239FAFA8}" type="presOf" srcId="{4B0C58D8-64B7-47A2-82E0-55BE8F048714}" destId="{681856EC-94F3-43D0-96A6-24BEA14E7130}" srcOrd="0" destOrd="0" presId="urn:microsoft.com/office/officeart/2005/8/layout/lProcess1"/>
    <dgm:cxn modelId="{DA1153CF-953F-4397-B89A-CE8D753D4520}" srcId="{4B0C58D8-64B7-47A2-82E0-55BE8F048714}" destId="{97363915-7A07-4AB0-90AF-C66527DD3408}" srcOrd="0" destOrd="0" parTransId="{04C7FE0A-BB8B-4C8A-8347-56BEE0D39A07}" sibTransId="{BA712F55-692A-4C5C-A25B-57246F20E433}"/>
    <dgm:cxn modelId="{DDB23885-9BBE-4F30-B69C-2DC8BD789407}" type="presParOf" srcId="{8C080547-0A5B-47F2-A50D-3D74806D55D3}" destId="{F0DF1FD5-79F5-4241-AEAF-12A57B62D5DD}" srcOrd="0" destOrd="0" presId="urn:microsoft.com/office/officeart/2005/8/layout/lProcess1"/>
    <dgm:cxn modelId="{ABDE3E4A-ADE1-4C20-A0D9-D387CA32DA64}" type="presParOf" srcId="{F0DF1FD5-79F5-4241-AEAF-12A57B62D5DD}" destId="{681856EC-94F3-43D0-96A6-24BEA14E7130}" srcOrd="0" destOrd="0" presId="urn:microsoft.com/office/officeart/2005/8/layout/lProcess1"/>
    <dgm:cxn modelId="{82673C92-1D43-4147-8EAB-EA55B7F2871B}" type="presParOf" srcId="{F0DF1FD5-79F5-4241-AEAF-12A57B62D5DD}" destId="{CB8BFA05-12EA-41FB-81BA-E5F226FB3E75}" srcOrd="1" destOrd="0" presId="urn:microsoft.com/office/officeart/2005/8/layout/lProcess1"/>
    <dgm:cxn modelId="{32F5B8C8-C1A6-41E9-94CC-7741F4A8316A}" type="presParOf" srcId="{F0DF1FD5-79F5-4241-AEAF-12A57B62D5DD}" destId="{C8CF38A9-D18E-44B4-ADCD-E29B042BB9BE}" srcOrd="2" destOrd="0" presId="urn:microsoft.com/office/officeart/2005/8/layout/lProcess1"/>
    <dgm:cxn modelId="{61D00D66-295D-470D-A1D0-26283ACF593A}" type="presParOf" srcId="{F0DF1FD5-79F5-4241-AEAF-12A57B62D5DD}" destId="{F74324F3-F964-44E0-AF0B-F665809377C4}" srcOrd="3" destOrd="0" presId="urn:microsoft.com/office/officeart/2005/8/layout/lProcess1"/>
    <dgm:cxn modelId="{AC103AA0-C8C2-4693-8A48-1B9F5BDE62E4}" type="presParOf" srcId="{F0DF1FD5-79F5-4241-AEAF-12A57B62D5DD}" destId="{2CC06482-8A35-4D46-ADB3-A3B2F107718C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3605796-049E-4908-9E68-DCDC96B22AE9}" type="doc">
      <dgm:prSet loTypeId="urn:microsoft.com/office/officeart/2005/8/layout/lProcess1" loCatId="process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es-EC"/>
        </a:p>
      </dgm:t>
    </dgm:pt>
    <dgm:pt modelId="{AF8975F6-15B9-49AC-9050-3323698CE724}">
      <dgm:prSet phldrT="[Texto]" custT="1"/>
      <dgm:spPr/>
      <dgm:t>
        <a:bodyPr/>
        <a:lstStyle/>
        <a:p>
          <a:r>
            <a:rPr lang="es-EC" sz="3200" dirty="0"/>
            <a:t>Art.402</a:t>
          </a:r>
        </a:p>
      </dgm:t>
    </dgm:pt>
    <dgm:pt modelId="{BDF63DA0-9480-49DF-A907-0025928EB404}" type="parTrans" cxnId="{68752577-77D0-4760-A1EC-C2B50110B8AC}">
      <dgm:prSet/>
      <dgm:spPr/>
      <dgm:t>
        <a:bodyPr/>
        <a:lstStyle/>
        <a:p>
          <a:endParaRPr lang="es-EC"/>
        </a:p>
      </dgm:t>
    </dgm:pt>
    <dgm:pt modelId="{6B872E05-4F2B-45C2-B4DF-5B99E2DEEA1B}" type="sibTrans" cxnId="{68752577-77D0-4760-A1EC-C2B50110B8AC}">
      <dgm:prSet/>
      <dgm:spPr/>
      <dgm:t>
        <a:bodyPr/>
        <a:lstStyle/>
        <a:p>
          <a:endParaRPr lang="es-EC"/>
        </a:p>
      </dgm:t>
    </dgm:pt>
    <dgm:pt modelId="{18C5A1A7-99B1-4965-821A-5CE38504B075}">
      <dgm:prSet phldrT="[Texto]" custT="1"/>
      <dgm:spPr/>
      <dgm:t>
        <a:bodyPr/>
        <a:lstStyle/>
        <a:p>
          <a:r>
            <a:rPr lang="es-ES" sz="1200" dirty="0" smtClean="0"/>
            <a:t>Se prohíbe el otorgamiento de derechos, incluidos los de propiedad intelectual, </a:t>
          </a:r>
          <a:r>
            <a:rPr lang="es-ES" sz="1200" dirty="0" smtClean="0">
              <a:solidFill>
                <a:schemeClr val="accent4">
                  <a:lumMod val="75000"/>
                </a:schemeClr>
              </a:solidFill>
            </a:rPr>
            <a:t>sobre productos derivados o sintetizados, obtenidos</a:t>
          </a:r>
          <a:r>
            <a:rPr lang="es-ES" sz="1200" dirty="0" smtClean="0"/>
            <a:t> a partir del conocimiento colectivo </a:t>
          </a:r>
          <a:r>
            <a:rPr lang="es-ES" sz="1200" dirty="0" smtClean="0">
              <a:solidFill>
                <a:schemeClr val="accent4">
                  <a:lumMod val="75000"/>
                </a:schemeClr>
              </a:solidFill>
            </a:rPr>
            <a:t>asociado a la biodiversidad </a:t>
          </a:r>
          <a:r>
            <a:rPr lang="es-ES" sz="1200" dirty="0" smtClean="0"/>
            <a:t>nacional.</a:t>
          </a:r>
          <a:endParaRPr lang="es-EC" sz="1200" dirty="0"/>
        </a:p>
      </dgm:t>
    </dgm:pt>
    <dgm:pt modelId="{0E9EF0F6-81DB-4548-9FB2-AECBE6917E9E}" type="parTrans" cxnId="{1FBB660F-BC56-4EC8-8393-FD5C3F0F81F3}">
      <dgm:prSet/>
      <dgm:spPr/>
      <dgm:t>
        <a:bodyPr/>
        <a:lstStyle/>
        <a:p>
          <a:endParaRPr lang="es-EC" sz="1200"/>
        </a:p>
      </dgm:t>
    </dgm:pt>
    <dgm:pt modelId="{2FB32D48-8889-45E1-B274-B5995B4E289F}" type="sibTrans" cxnId="{1FBB660F-BC56-4EC8-8393-FD5C3F0F81F3}">
      <dgm:prSet/>
      <dgm:spPr/>
      <dgm:t>
        <a:bodyPr/>
        <a:lstStyle/>
        <a:p>
          <a:endParaRPr lang="es-EC" sz="1200"/>
        </a:p>
      </dgm:t>
    </dgm:pt>
    <dgm:pt modelId="{610F3754-1861-481A-A20D-85ED7CF54002}">
      <dgm:prSet phldrT="[Texto]" custT="1"/>
      <dgm:spPr/>
      <dgm:t>
        <a:bodyPr/>
        <a:lstStyle/>
        <a:p>
          <a:r>
            <a:rPr lang="es-MX" sz="1200" dirty="0"/>
            <a:t>Se prohíbe el otorgamiento de derechos, incluidos los de propiedad intelectual, sobre productos derivados o sintetizados, obtenidos a partir del conocimiento colectivo asociado a los recursos genéticos sin su debida autorización por la autoridad competente</a:t>
          </a:r>
          <a:endParaRPr lang="es-EC" sz="1200" dirty="0"/>
        </a:p>
      </dgm:t>
    </dgm:pt>
    <dgm:pt modelId="{F9BACA64-29B9-4E20-99F6-336E75911291}" type="parTrans" cxnId="{560A04FE-924B-4ECF-8E0A-02B2FD2C3A13}">
      <dgm:prSet/>
      <dgm:spPr/>
      <dgm:t>
        <a:bodyPr/>
        <a:lstStyle/>
        <a:p>
          <a:endParaRPr lang="es-EC"/>
        </a:p>
      </dgm:t>
    </dgm:pt>
    <dgm:pt modelId="{6D05F193-6442-49A0-990A-D4880315ED16}" type="sibTrans" cxnId="{560A04FE-924B-4ECF-8E0A-02B2FD2C3A13}">
      <dgm:prSet/>
      <dgm:spPr/>
      <dgm:t>
        <a:bodyPr/>
        <a:lstStyle/>
        <a:p>
          <a:endParaRPr lang="es-EC"/>
        </a:p>
      </dgm:t>
    </dgm:pt>
    <dgm:pt modelId="{8C080547-0A5B-47F2-A50D-3D74806D55D3}" type="pres">
      <dgm:prSet presAssocID="{C3605796-049E-4908-9E68-DCDC96B22AE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B36E4A7-BC15-4B21-8051-36D395A79FC5}" type="pres">
      <dgm:prSet presAssocID="{AF8975F6-15B9-49AC-9050-3323698CE724}" presName="vertFlow" presStyleCnt="0"/>
      <dgm:spPr/>
      <dgm:t>
        <a:bodyPr/>
        <a:lstStyle/>
        <a:p>
          <a:endParaRPr lang="es-EC"/>
        </a:p>
      </dgm:t>
    </dgm:pt>
    <dgm:pt modelId="{A1DF9BC4-D8E0-486B-84C7-693840335D92}" type="pres">
      <dgm:prSet presAssocID="{AF8975F6-15B9-49AC-9050-3323698CE724}" presName="header" presStyleLbl="node1" presStyleIdx="0" presStyleCnt="1"/>
      <dgm:spPr/>
      <dgm:t>
        <a:bodyPr/>
        <a:lstStyle/>
        <a:p>
          <a:endParaRPr lang="es-EC"/>
        </a:p>
      </dgm:t>
    </dgm:pt>
    <dgm:pt modelId="{4BC45C11-419D-4D00-BF74-9F156DA9D20A}" type="pres">
      <dgm:prSet presAssocID="{0E9EF0F6-81DB-4548-9FB2-AECBE6917E9E}" presName="parTrans" presStyleLbl="sibTrans2D1" presStyleIdx="0" presStyleCnt="2"/>
      <dgm:spPr/>
      <dgm:t>
        <a:bodyPr/>
        <a:lstStyle/>
        <a:p>
          <a:endParaRPr lang="es-EC"/>
        </a:p>
      </dgm:t>
    </dgm:pt>
    <dgm:pt modelId="{7E5E8A86-85C3-4CE7-A258-EF7DAC9E6E12}" type="pres">
      <dgm:prSet presAssocID="{18C5A1A7-99B1-4965-821A-5CE38504B075}" presName="child" presStyleLbl="alignAccFollow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DB38AE-6051-43A4-BBE2-AFAE0BADC8FC}" type="pres">
      <dgm:prSet presAssocID="{2FB32D48-8889-45E1-B274-B5995B4E289F}" presName="sibTrans" presStyleLbl="sibTrans2D1" presStyleIdx="1" presStyleCnt="2"/>
      <dgm:spPr/>
      <dgm:t>
        <a:bodyPr/>
        <a:lstStyle/>
        <a:p>
          <a:endParaRPr lang="es-EC"/>
        </a:p>
      </dgm:t>
    </dgm:pt>
    <dgm:pt modelId="{9FD6E10F-B696-47F6-AACD-6DCD2CE0EDD4}" type="pres">
      <dgm:prSet presAssocID="{610F3754-1861-481A-A20D-85ED7CF54002}" presName="child" presStyleLbl="alignAccFollowNode1" presStyleIdx="1" presStyleCnt="2" custScaleY="16106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60A04FE-924B-4ECF-8E0A-02B2FD2C3A13}" srcId="{AF8975F6-15B9-49AC-9050-3323698CE724}" destId="{610F3754-1861-481A-A20D-85ED7CF54002}" srcOrd="1" destOrd="0" parTransId="{F9BACA64-29B9-4E20-99F6-336E75911291}" sibTransId="{6D05F193-6442-49A0-990A-D4880315ED16}"/>
    <dgm:cxn modelId="{A173E682-EF6E-4EDF-B5DB-69A0132786BE}" type="presOf" srcId="{C3605796-049E-4908-9E68-DCDC96B22AE9}" destId="{8C080547-0A5B-47F2-A50D-3D74806D55D3}" srcOrd="0" destOrd="0" presId="urn:microsoft.com/office/officeart/2005/8/layout/lProcess1"/>
    <dgm:cxn modelId="{3770C4A1-2C19-4646-BBAB-7BA1F2DA4A59}" type="presOf" srcId="{610F3754-1861-481A-A20D-85ED7CF54002}" destId="{9FD6E10F-B696-47F6-AACD-6DCD2CE0EDD4}" srcOrd="0" destOrd="0" presId="urn:microsoft.com/office/officeart/2005/8/layout/lProcess1"/>
    <dgm:cxn modelId="{68752577-77D0-4760-A1EC-C2B50110B8AC}" srcId="{C3605796-049E-4908-9E68-DCDC96B22AE9}" destId="{AF8975F6-15B9-49AC-9050-3323698CE724}" srcOrd="0" destOrd="0" parTransId="{BDF63DA0-9480-49DF-A907-0025928EB404}" sibTransId="{6B872E05-4F2B-45C2-B4DF-5B99E2DEEA1B}"/>
    <dgm:cxn modelId="{1FBB660F-BC56-4EC8-8393-FD5C3F0F81F3}" srcId="{AF8975F6-15B9-49AC-9050-3323698CE724}" destId="{18C5A1A7-99B1-4965-821A-5CE38504B075}" srcOrd="0" destOrd="0" parTransId="{0E9EF0F6-81DB-4548-9FB2-AECBE6917E9E}" sibTransId="{2FB32D48-8889-45E1-B274-B5995B4E289F}"/>
    <dgm:cxn modelId="{80DDA7FE-759A-47C0-BB1E-174134CFE593}" type="presOf" srcId="{0E9EF0F6-81DB-4548-9FB2-AECBE6917E9E}" destId="{4BC45C11-419D-4D00-BF74-9F156DA9D20A}" srcOrd="0" destOrd="0" presId="urn:microsoft.com/office/officeart/2005/8/layout/lProcess1"/>
    <dgm:cxn modelId="{4AF2A326-8F3B-4F58-829D-02907DB32A6D}" type="presOf" srcId="{2FB32D48-8889-45E1-B274-B5995B4E289F}" destId="{8EDB38AE-6051-43A4-BBE2-AFAE0BADC8FC}" srcOrd="0" destOrd="0" presId="urn:microsoft.com/office/officeart/2005/8/layout/lProcess1"/>
    <dgm:cxn modelId="{C6726A26-0D1C-438B-997C-F50280FD6D14}" type="presOf" srcId="{AF8975F6-15B9-49AC-9050-3323698CE724}" destId="{A1DF9BC4-D8E0-486B-84C7-693840335D92}" srcOrd="0" destOrd="0" presId="urn:microsoft.com/office/officeart/2005/8/layout/lProcess1"/>
    <dgm:cxn modelId="{BCCA9329-7FC8-43C5-99EA-463F956D9D0D}" type="presOf" srcId="{18C5A1A7-99B1-4965-821A-5CE38504B075}" destId="{7E5E8A86-85C3-4CE7-A258-EF7DAC9E6E12}" srcOrd="0" destOrd="0" presId="urn:microsoft.com/office/officeart/2005/8/layout/lProcess1"/>
    <dgm:cxn modelId="{58B65DC8-CE85-4C91-B4F2-DAC53F3B9429}" type="presParOf" srcId="{8C080547-0A5B-47F2-A50D-3D74806D55D3}" destId="{3B36E4A7-BC15-4B21-8051-36D395A79FC5}" srcOrd="0" destOrd="0" presId="urn:microsoft.com/office/officeart/2005/8/layout/lProcess1"/>
    <dgm:cxn modelId="{A706CF52-E082-496C-9F2D-26A999050D8B}" type="presParOf" srcId="{3B36E4A7-BC15-4B21-8051-36D395A79FC5}" destId="{A1DF9BC4-D8E0-486B-84C7-693840335D92}" srcOrd="0" destOrd="0" presId="urn:microsoft.com/office/officeart/2005/8/layout/lProcess1"/>
    <dgm:cxn modelId="{80B9666D-13FC-4FF5-BB4D-E1B0EC4F26E8}" type="presParOf" srcId="{3B36E4A7-BC15-4B21-8051-36D395A79FC5}" destId="{4BC45C11-419D-4D00-BF74-9F156DA9D20A}" srcOrd="1" destOrd="0" presId="urn:microsoft.com/office/officeart/2005/8/layout/lProcess1"/>
    <dgm:cxn modelId="{6A8107B7-5EA6-436A-A5E6-86D3F9FA4DAC}" type="presParOf" srcId="{3B36E4A7-BC15-4B21-8051-36D395A79FC5}" destId="{7E5E8A86-85C3-4CE7-A258-EF7DAC9E6E12}" srcOrd="2" destOrd="0" presId="urn:microsoft.com/office/officeart/2005/8/layout/lProcess1"/>
    <dgm:cxn modelId="{8578F386-377D-4774-A33E-8407B35E3EAC}" type="presParOf" srcId="{3B36E4A7-BC15-4B21-8051-36D395A79FC5}" destId="{8EDB38AE-6051-43A4-BBE2-AFAE0BADC8FC}" srcOrd="3" destOrd="0" presId="urn:microsoft.com/office/officeart/2005/8/layout/lProcess1"/>
    <dgm:cxn modelId="{79AA62BC-7183-4C1E-AC4B-445268143619}" type="presParOf" srcId="{3B36E4A7-BC15-4B21-8051-36D395A79FC5}" destId="{9FD6E10F-B696-47F6-AACD-6DCD2CE0EDD4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40F22FB-AFA4-4013-8779-919B70D672CE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75248EF6-384A-4D7E-A95A-A2B57E73482A}">
      <dgm:prSet phldrT="[Texto]"/>
      <dgm:spPr/>
      <dgm:t>
        <a:bodyPr/>
        <a:lstStyle/>
        <a:p>
          <a:r>
            <a:rPr lang="es-MX" dirty="0" smtClean="0"/>
            <a:t>Se pudo demostrar como la aplicación de cierta normativa ha cambiado el rumbo de la biotecnología en el país, y como además las leyes internacionales en materia de bioseguridad y conservación ambiental, Protocolo de Cartagena, han modificado la formulación de políticas internas</a:t>
          </a:r>
          <a:endParaRPr lang="es-EC" dirty="0"/>
        </a:p>
      </dgm:t>
    </dgm:pt>
    <dgm:pt modelId="{FB0DDA48-5655-482C-BE59-1C97B5C3A2A9}" type="parTrans" cxnId="{7DA4A7C2-CCB2-4291-912E-39D23DBF695F}">
      <dgm:prSet/>
      <dgm:spPr/>
      <dgm:t>
        <a:bodyPr/>
        <a:lstStyle/>
        <a:p>
          <a:endParaRPr lang="es-EC"/>
        </a:p>
      </dgm:t>
    </dgm:pt>
    <dgm:pt modelId="{3BA39FFD-7B78-436E-AEA7-293741393BA5}" type="sibTrans" cxnId="{7DA4A7C2-CCB2-4291-912E-39D23DBF695F}">
      <dgm:prSet/>
      <dgm:spPr/>
      <dgm:t>
        <a:bodyPr/>
        <a:lstStyle/>
        <a:p>
          <a:endParaRPr lang="es-EC"/>
        </a:p>
      </dgm:t>
    </dgm:pt>
    <dgm:pt modelId="{40216B1D-FB0C-4A4C-8E1E-338AB5FF298D}">
      <dgm:prSet phldrT="[Texto]"/>
      <dgm:spPr/>
      <dgm:t>
        <a:bodyPr/>
        <a:lstStyle/>
        <a:p>
          <a:r>
            <a:rPr lang="es-MX" dirty="0" smtClean="0"/>
            <a:t>Queda claro cómo en Ecuador, a pesar de estar suscrito a convenios internacionales, centros dedicados a asesoramiento técnico y legal  y contar con centros de investigación y universidades dedicadas a esta ciencia; que, las leyes propuestas en 2008 no se hicieron bajo el marco de evidencia científica, sino más bien bajo una presión social de ciertos grupos anti-</a:t>
          </a:r>
          <a:r>
            <a:rPr lang="es-MX" dirty="0" err="1" smtClean="0"/>
            <a:t>GMOs</a:t>
          </a:r>
          <a:r>
            <a:rPr lang="es-MX" dirty="0" smtClean="0"/>
            <a:t> que tomó fuerza en los 2000 .</a:t>
          </a:r>
          <a:endParaRPr lang="es-EC" dirty="0"/>
        </a:p>
      </dgm:t>
    </dgm:pt>
    <dgm:pt modelId="{2E5A79A5-6B00-40FB-B7A8-19AD7EF76DA3}" type="parTrans" cxnId="{918C0CBD-8D04-487A-94E9-346644F14BC3}">
      <dgm:prSet/>
      <dgm:spPr/>
      <dgm:t>
        <a:bodyPr/>
        <a:lstStyle/>
        <a:p>
          <a:endParaRPr lang="es-EC"/>
        </a:p>
      </dgm:t>
    </dgm:pt>
    <dgm:pt modelId="{9051FA30-320C-4070-98F7-416ED5F8EDAB}" type="sibTrans" cxnId="{918C0CBD-8D04-487A-94E9-346644F14BC3}">
      <dgm:prSet/>
      <dgm:spPr/>
      <dgm:t>
        <a:bodyPr/>
        <a:lstStyle/>
        <a:p>
          <a:endParaRPr lang="es-EC"/>
        </a:p>
      </dgm:t>
    </dgm:pt>
    <dgm:pt modelId="{75ABC7F2-A0E2-4967-9ADA-9DB6970EF09C}">
      <dgm:prSet phldrT="[Texto]"/>
      <dgm:spPr/>
      <dgm:t>
        <a:bodyPr/>
        <a:lstStyle/>
        <a:p>
          <a:r>
            <a:rPr lang="es-EC" dirty="0" smtClean="0"/>
            <a:t>Respecto a la apreciación de la biotecnología, resulta alentador que la gran mayoría de las personas encuestadas  estén interesados en conocer mas de la biotecnología y que se realicen proyectos científicos y de ley.</a:t>
          </a:r>
          <a:endParaRPr lang="es-EC" dirty="0"/>
        </a:p>
      </dgm:t>
    </dgm:pt>
    <dgm:pt modelId="{EBD1517F-38AC-4941-829B-204927B8EB0F}" type="parTrans" cxnId="{337C90B6-5640-4FF5-8F1C-98734C3C8EDF}">
      <dgm:prSet/>
      <dgm:spPr/>
      <dgm:t>
        <a:bodyPr/>
        <a:lstStyle/>
        <a:p>
          <a:endParaRPr lang="es-EC"/>
        </a:p>
      </dgm:t>
    </dgm:pt>
    <dgm:pt modelId="{48034730-3AC0-4E25-BA36-3CFBC4349C83}" type="sibTrans" cxnId="{337C90B6-5640-4FF5-8F1C-98734C3C8EDF}">
      <dgm:prSet/>
      <dgm:spPr/>
      <dgm:t>
        <a:bodyPr/>
        <a:lstStyle/>
        <a:p>
          <a:endParaRPr lang="es-EC"/>
        </a:p>
      </dgm:t>
    </dgm:pt>
    <dgm:pt modelId="{1F5ACF8D-A70A-475E-8095-B2813631CFDD}" type="pres">
      <dgm:prSet presAssocID="{440F22FB-AFA4-4013-8779-919B70D672C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FECD0B87-0902-496A-852E-B43FA440AF5E}" type="pres">
      <dgm:prSet presAssocID="{440F22FB-AFA4-4013-8779-919B70D672CE}" presName="Name1" presStyleCnt="0"/>
      <dgm:spPr/>
    </dgm:pt>
    <dgm:pt modelId="{B10E4418-D70F-4FAD-A55F-FCD607E45473}" type="pres">
      <dgm:prSet presAssocID="{440F22FB-AFA4-4013-8779-919B70D672CE}" presName="cycle" presStyleCnt="0"/>
      <dgm:spPr/>
    </dgm:pt>
    <dgm:pt modelId="{295743D8-EE23-419E-BEC5-21861DFF5FD6}" type="pres">
      <dgm:prSet presAssocID="{440F22FB-AFA4-4013-8779-919B70D672CE}" presName="srcNode" presStyleLbl="node1" presStyleIdx="0" presStyleCnt="3"/>
      <dgm:spPr/>
    </dgm:pt>
    <dgm:pt modelId="{0F482B34-784C-4D44-8035-92480A2FD6CC}" type="pres">
      <dgm:prSet presAssocID="{440F22FB-AFA4-4013-8779-919B70D672CE}" presName="conn" presStyleLbl="parChTrans1D2" presStyleIdx="0" presStyleCnt="1"/>
      <dgm:spPr/>
      <dgm:t>
        <a:bodyPr/>
        <a:lstStyle/>
        <a:p>
          <a:endParaRPr lang="es-EC"/>
        </a:p>
      </dgm:t>
    </dgm:pt>
    <dgm:pt modelId="{20ADC525-FB97-4451-82E8-82C40743F4E2}" type="pres">
      <dgm:prSet presAssocID="{440F22FB-AFA4-4013-8779-919B70D672CE}" presName="extraNode" presStyleLbl="node1" presStyleIdx="0" presStyleCnt="3"/>
      <dgm:spPr/>
    </dgm:pt>
    <dgm:pt modelId="{E167FF95-3456-496F-8A89-39EA08E2C81F}" type="pres">
      <dgm:prSet presAssocID="{440F22FB-AFA4-4013-8779-919B70D672CE}" presName="dstNode" presStyleLbl="node1" presStyleIdx="0" presStyleCnt="3"/>
      <dgm:spPr/>
    </dgm:pt>
    <dgm:pt modelId="{253F6A76-3005-41F4-9278-F3660A658060}" type="pres">
      <dgm:prSet presAssocID="{75248EF6-384A-4D7E-A95A-A2B57E73482A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F5754E-7549-4FA6-A1F5-41D39063166A}" type="pres">
      <dgm:prSet presAssocID="{75248EF6-384A-4D7E-A95A-A2B57E73482A}" presName="accent_1" presStyleCnt="0"/>
      <dgm:spPr/>
    </dgm:pt>
    <dgm:pt modelId="{8BC4363D-AC97-4875-B3AB-41914B8D6BF8}" type="pres">
      <dgm:prSet presAssocID="{75248EF6-384A-4D7E-A95A-A2B57E73482A}" presName="accentRepeatNode" presStyleLbl="solidFgAcc1" presStyleIdx="0" presStyleCnt="3"/>
      <dgm:spPr/>
    </dgm:pt>
    <dgm:pt modelId="{BDD109DC-DF7D-45E3-B626-0B50B9225868}" type="pres">
      <dgm:prSet presAssocID="{40216B1D-FB0C-4A4C-8E1E-338AB5FF298D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3639CF-5F5C-4401-A84B-5CB16040C66C}" type="pres">
      <dgm:prSet presAssocID="{40216B1D-FB0C-4A4C-8E1E-338AB5FF298D}" presName="accent_2" presStyleCnt="0"/>
      <dgm:spPr/>
    </dgm:pt>
    <dgm:pt modelId="{97EE49CC-0DF1-4AD4-8DD3-75883D59F33E}" type="pres">
      <dgm:prSet presAssocID="{40216B1D-FB0C-4A4C-8E1E-338AB5FF298D}" presName="accentRepeatNode" presStyleLbl="solidFgAcc1" presStyleIdx="1" presStyleCnt="3"/>
      <dgm:spPr/>
    </dgm:pt>
    <dgm:pt modelId="{909F8D26-6CFD-41B6-B4A0-FC29BA7F47F1}" type="pres">
      <dgm:prSet presAssocID="{75ABC7F2-A0E2-4967-9ADA-9DB6970EF09C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EA5907-10AB-4D2A-9524-D830D284BC7C}" type="pres">
      <dgm:prSet presAssocID="{75ABC7F2-A0E2-4967-9ADA-9DB6970EF09C}" presName="accent_3" presStyleCnt="0"/>
      <dgm:spPr/>
    </dgm:pt>
    <dgm:pt modelId="{1EEB27C6-C915-4E30-849C-805E34FB80F7}" type="pres">
      <dgm:prSet presAssocID="{75ABC7F2-A0E2-4967-9ADA-9DB6970EF09C}" presName="accentRepeatNode" presStyleLbl="solidFgAcc1" presStyleIdx="2" presStyleCnt="3"/>
      <dgm:spPr/>
    </dgm:pt>
  </dgm:ptLst>
  <dgm:cxnLst>
    <dgm:cxn modelId="{709D16E9-DF20-45C7-B13E-E0EB7D20F9A0}" type="presOf" srcId="{40216B1D-FB0C-4A4C-8E1E-338AB5FF298D}" destId="{BDD109DC-DF7D-45E3-B626-0B50B9225868}" srcOrd="0" destOrd="0" presId="urn:microsoft.com/office/officeart/2008/layout/VerticalCurvedList"/>
    <dgm:cxn modelId="{588E20AF-FAED-496B-AB73-A544897EF919}" type="presOf" srcId="{440F22FB-AFA4-4013-8779-919B70D672CE}" destId="{1F5ACF8D-A70A-475E-8095-B2813631CFDD}" srcOrd="0" destOrd="0" presId="urn:microsoft.com/office/officeart/2008/layout/VerticalCurvedList"/>
    <dgm:cxn modelId="{6617D360-491D-47A9-BD13-8B578D9FDBB7}" type="presOf" srcId="{75ABC7F2-A0E2-4967-9ADA-9DB6970EF09C}" destId="{909F8D26-6CFD-41B6-B4A0-FC29BA7F47F1}" srcOrd="0" destOrd="0" presId="urn:microsoft.com/office/officeart/2008/layout/VerticalCurvedList"/>
    <dgm:cxn modelId="{337C90B6-5640-4FF5-8F1C-98734C3C8EDF}" srcId="{440F22FB-AFA4-4013-8779-919B70D672CE}" destId="{75ABC7F2-A0E2-4967-9ADA-9DB6970EF09C}" srcOrd="2" destOrd="0" parTransId="{EBD1517F-38AC-4941-829B-204927B8EB0F}" sibTransId="{48034730-3AC0-4E25-BA36-3CFBC4349C83}"/>
    <dgm:cxn modelId="{F420AAD4-8353-4356-92AC-494C107AC26A}" type="presOf" srcId="{3BA39FFD-7B78-436E-AEA7-293741393BA5}" destId="{0F482B34-784C-4D44-8035-92480A2FD6CC}" srcOrd="0" destOrd="0" presId="urn:microsoft.com/office/officeart/2008/layout/VerticalCurvedList"/>
    <dgm:cxn modelId="{560AA5BF-B758-4461-9AB1-09FD48AB98D7}" type="presOf" srcId="{75248EF6-384A-4D7E-A95A-A2B57E73482A}" destId="{253F6A76-3005-41F4-9278-F3660A658060}" srcOrd="0" destOrd="0" presId="urn:microsoft.com/office/officeart/2008/layout/VerticalCurvedList"/>
    <dgm:cxn modelId="{7DA4A7C2-CCB2-4291-912E-39D23DBF695F}" srcId="{440F22FB-AFA4-4013-8779-919B70D672CE}" destId="{75248EF6-384A-4D7E-A95A-A2B57E73482A}" srcOrd="0" destOrd="0" parTransId="{FB0DDA48-5655-482C-BE59-1C97B5C3A2A9}" sibTransId="{3BA39FFD-7B78-436E-AEA7-293741393BA5}"/>
    <dgm:cxn modelId="{918C0CBD-8D04-487A-94E9-346644F14BC3}" srcId="{440F22FB-AFA4-4013-8779-919B70D672CE}" destId="{40216B1D-FB0C-4A4C-8E1E-338AB5FF298D}" srcOrd="1" destOrd="0" parTransId="{2E5A79A5-6B00-40FB-B7A8-19AD7EF76DA3}" sibTransId="{9051FA30-320C-4070-98F7-416ED5F8EDAB}"/>
    <dgm:cxn modelId="{AD45E671-DD1B-4BD1-A86F-E7A6D3AA8F19}" type="presParOf" srcId="{1F5ACF8D-A70A-475E-8095-B2813631CFDD}" destId="{FECD0B87-0902-496A-852E-B43FA440AF5E}" srcOrd="0" destOrd="0" presId="urn:microsoft.com/office/officeart/2008/layout/VerticalCurvedList"/>
    <dgm:cxn modelId="{3DDF773B-2B63-42AA-9E35-1F05EE455491}" type="presParOf" srcId="{FECD0B87-0902-496A-852E-B43FA440AF5E}" destId="{B10E4418-D70F-4FAD-A55F-FCD607E45473}" srcOrd="0" destOrd="0" presId="urn:microsoft.com/office/officeart/2008/layout/VerticalCurvedList"/>
    <dgm:cxn modelId="{0314E7EA-CD84-44CB-B41E-355C412C7BE0}" type="presParOf" srcId="{B10E4418-D70F-4FAD-A55F-FCD607E45473}" destId="{295743D8-EE23-419E-BEC5-21861DFF5FD6}" srcOrd="0" destOrd="0" presId="urn:microsoft.com/office/officeart/2008/layout/VerticalCurvedList"/>
    <dgm:cxn modelId="{71FCA615-6B06-4B9A-A663-89548B74807D}" type="presParOf" srcId="{B10E4418-D70F-4FAD-A55F-FCD607E45473}" destId="{0F482B34-784C-4D44-8035-92480A2FD6CC}" srcOrd="1" destOrd="0" presId="urn:microsoft.com/office/officeart/2008/layout/VerticalCurvedList"/>
    <dgm:cxn modelId="{5F01ADF2-4F44-4AA1-AE3A-2A5C891015E5}" type="presParOf" srcId="{B10E4418-D70F-4FAD-A55F-FCD607E45473}" destId="{20ADC525-FB97-4451-82E8-82C40743F4E2}" srcOrd="2" destOrd="0" presId="urn:microsoft.com/office/officeart/2008/layout/VerticalCurvedList"/>
    <dgm:cxn modelId="{02674A09-1820-4898-866E-E04F872345AB}" type="presParOf" srcId="{B10E4418-D70F-4FAD-A55F-FCD607E45473}" destId="{E167FF95-3456-496F-8A89-39EA08E2C81F}" srcOrd="3" destOrd="0" presId="urn:microsoft.com/office/officeart/2008/layout/VerticalCurvedList"/>
    <dgm:cxn modelId="{06FFECD5-681E-4450-899F-F01430AB81E1}" type="presParOf" srcId="{FECD0B87-0902-496A-852E-B43FA440AF5E}" destId="{253F6A76-3005-41F4-9278-F3660A658060}" srcOrd="1" destOrd="0" presId="urn:microsoft.com/office/officeart/2008/layout/VerticalCurvedList"/>
    <dgm:cxn modelId="{3CD8902E-29D4-4255-887F-6AA9CFDB7397}" type="presParOf" srcId="{FECD0B87-0902-496A-852E-B43FA440AF5E}" destId="{53F5754E-7549-4FA6-A1F5-41D39063166A}" srcOrd="2" destOrd="0" presId="urn:microsoft.com/office/officeart/2008/layout/VerticalCurvedList"/>
    <dgm:cxn modelId="{B8935F62-3D56-4E18-85CA-7DD8861CB0F3}" type="presParOf" srcId="{53F5754E-7549-4FA6-A1F5-41D39063166A}" destId="{8BC4363D-AC97-4875-B3AB-41914B8D6BF8}" srcOrd="0" destOrd="0" presId="urn:microsoft.com/office/officeart/2008/layout/VerticalCurvedList"/>
    <dgm:cxn modelId="{8F8104BD-4897-4524-B1FC-52FD126195F6}" type="presParOf" srcId="{FECD0B87-0902-496A-852E-B43FA440AF5E}" destId="{BDD109DC-DF7D-45E3-B626-0B50B9225868}" srcOrd="3" destOrd="0" presId="urn:microsoft.com/office/officeart/2008/layout/VerticalCurvedList"/>
    <dgm:cxn modelId="{D572DC50-353C-43D4-8082-C282BA99939F}" type="presParOf" srcId="{FECD0B87-0902-496A-852E-B43FA440AF5E}" destId="{423639CF-5F5C-4401-A84B-5CB16040C66C}" srcOrd="4" destOrd="0" presId="urn:microsoft.com/office/officeart/2008/layout/VerticalCurvedList"/>
    <dgm:cxn modelId="{67332B6A-182D-4D9E-95D8-7226C704BE03}" type="presParOf" srcId="{423639CF-5F5C-4401-A84B-5CB16040C66C}" destId="{97EE49CC-0DF1-4AD4-8DD3-75883D59F33E}" srcOrd="0" destOrd="0" presId="urn:microsoft.com/office/officeart/2008/layout/VerticalCurvedList"/>
    <dgm:cxn modelId="{FF53256F-20FF-42EA-9BD6-68DFB422F6A6}" type="presParOf" srcId="{FECD0B87-0902-496A-852E-B43FA440AF5E}" destId="{909F8D26-6CFD-41B6-B4A0-FC29BA7F47F1}" srcOrd="5" destOrd="0" presId="urn:microsoft.com/office/officeart/2008/layout/VerticalCurvedList"/>
    <dgm:cxn modelId="{C73B15CC-3811-454C-85DA-00BD64EA9EBD}" type="presParOf" srcId="{FECD0B87-0902-496A-852E-B43FA440AF5E}" destId="{CEEA5907-10AB-4D2A-9524-D830D284BC7C}" srcOrd="6" destOrd="0" presId="urn:microsoft.com/office/officeart/2008/layout/VerticalCurvedList"/>
    <dgm:cxn modelId="{81D6AD50-EC28-4FFD-AAC2-62227EF27D53}" type="presParOf" srcId="{CEEA5907-10AB-4D2A-9524-D830D284BC7C}" destId="{1EEB27C6-C915-4E30-849C-805E34FB80F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4EEF7-A776-459D-A834-330DC7260FDA}">
      <dsp:nvSpPr>
        <dsp:cNvPr id="0" name=""/>
        <dsp:cNvSpPr/>
      </dsp:nvSpPr>
      <dsp:spPr>
        <a:xfrm>
          <a:off x="1867018" y="147313"/>
          <a:ext cx="4114614" cy="3800459"/>
        </a:xfrm>
        <a:prstGeom prst="pie">
          <a:avLst>
            <a:gd name="adj1" fmla="val 16200000"/>
            <a:gd name="adj2" fmla="val 18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/>
            <a:t>Segunda etapa: Desarrollo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/>
            <a:t>(1992-2008)</a:t>
          </a:r>
        </a:p>
      </dsp:txBody>
      <dsp:txXfrm>
        <a:off x="4104095" y="848588"/>
        <a:ext cx="1396030" cy="1266819"/>
      </dsp:txXfrm>
    </dsp:sp>
    <dsp:sp modelId="{B9A951EF-5BBE-4C8A-B0B9-82F8BC2FCE29}">
      <dsp:nvSpPr>
        <dsp:cNvPr id="0" name=""/>
        <dsp:cNvSpPr/>
      </dsp:nvSpPr>
      <dsp:spPr>
        <a:xfrm>
          <a:off x="1618450" y="207187"/>
          <a:ext cx="4317552" cy="4322725"/>
        </a:xfrm>
        <a:prstGeom prst="pie">
          <a:avLst>
            <a:gd name="adj1" fmla="val 1800000"/>
            <a:gd name="adj2" fmla="val 90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/>
            <a:t>Tercera etapa: Prevención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/>
            <a:t>(2008- Actualidad)</a:t>
          </a:r>
        </a:p>
      </dsp:txBody>
      <dsp:txXfrm>
        <a:off x="2800636" y="2934621"/>
        <a:ext cx="1953178" cy="1337986"/>
      </dsp:txXfrm>
    </dsp:sp>
    <dsp:sp modelId="{671C705F-F8F8-4ED2-B3FD-F472C16AC6D2}">
      <dsp:nvSpPr>
        <dsp:cNvPr id="0" name=""/>
        <dsp:cNvSpPr/>
      </dsp:nvSpPr>
      <dsp:spPr>
        <a:xfrm>
          <a:off x="1445455" y="117497"/>
          <a:ext cx="4236337" cy="3954174"/>
        </a:xfrm>
        <a:prstGeom prst="pie">
          <a:avLst>
            <a:gd name="adj1" fmla="val 900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smtClean="0"/>
            <a:t>Primera etapa: Descubrimiento ( 1973-1992)</a:t>
          </a:r>
          <a:endParaRPr lang="es-EC" sz="1700" kern="1200" dirty="0"/>
        </a:p>
      </dsp:txBody>
      <dsp:txXfrm>
        <a:off x="1899349" y="894210"/>
        <a:ext cx="1437328" cy="13180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82B34-784C-4D44-8035-92480A2FD6CC}">
      <dsp:nvSpPr>
        <dsp:cNvPr id="0" name=""/>
        <dsp:cNvSpPr/>
      </dsp:nvSpPr>
      <dsp:spPr>
        <a:xfrm>
          <a:off x="-5925867" y="-913914"/>
          <a:ext cx="7109891" cy="7109891"/>
        </a:xfrm>
        <a:prstGeom prst="blockArc">
          <a:avLst>
            <a:gd name="adj1" fmla="val 18900000"/>
            <a:gd name="adj2" fmla="val 2700000"/>
            <a:gd name="adj3" fmla="val 304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F6A76-3005-41F4-9278-F3660A658060}">
      <dsp:nvSpPr>
        <dsp:cNvPr id="0" name=""/>
        <dsp:cNvSpPr/>
      </dsp:nvSpPr>
      <dsp:spPr>
        <a:xfrm>
          <a:off x="970975" y="754595"/>
          <a:ext cx="7667490" cy="150897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775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En tema de propiedad intelectual, es evidente la existencia de vacíos legales en la normativa ecuatoriana en cuanto a organismos vivos; y que tomando la normativa internacional y las leyes más favorables para la parte afectada; promueven el aprovechamiento de los recursos genéticos del país fuera del mismo, incurriendo así en la biopiratería.</a:t>
          </a:r>
          <a:endParaRPr lang="es-EC" sz="1700" kern="1200" dirty="0"/>
        </a:p>
      </dsp:txBody>
      <dsp:txXfrm>
        <a:off x="970975" y="754595"/>
        <a:ext cx="7667490" cy="1508979"/>
      </dsp:txXfrm>
    </dsp:sp>
    <dsp:sp modelId="{8BC4363D-AC97-4875-B3AB-41914B8D6BF8}">
      <dsp:nvSpPr>
        <dsp:cNvPr id="0" name=""/>
        <dsp:cNvSpPr/>
      </dsp:nvSpPr>
      <dsp:spPr>
        <a:xfrm>
          <a:off x="27862" y="565972"/>
          <a:ext cx="1886224" cy="188622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109DC-DF7D-45E3-B626-0B50B9225868}">
      <dsp:nvSpPr>
        <dsp:cNvPr id="0" name=""/>
        <dsp:cNvSpPr/>
      </dsp:nvSpPr>
      <dsp:spPr>
        <a:xfrm>
          <a:off x="970975" y="3018487"/>
          <a:ext cx="7667490" cy="150897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97752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/>
            <a:t>La reforma a los artículos de la constitución, si bien no permite la aplicación de todas las ramas de la biotecnología; debido a lo estipulado en el artículo 441, presenta una flexibilización en la normativa y permitirá la creación de una industria biotecnológica</a:t>
          </a:r>
          <a:endParaRPr lang="es-EC" sz="1700" kern="1200" dirty="0"/>
        </a:p>
      </dsp:txBody>
      <dsp:txXfrm>
        <a:off x="970975" y="3018487"/>
        <a:ext cx="7667490" cy="1508979"/>
      </dsp:txXfrm>
    </dsp:sp>
    <dsp:sp modelId="{97EE49CC-0DF1-4AD4-8DD3-75883D59F33E}">
      <dsp:nvSpPr>
        <dsp:cNvPr id="0" name=""/>
        <dsp:cNvSpPr/>
      </dsp:nvSpPr>
      <dsp:spPr>
        <a:xfrm>
          <a:off x="27862" y="2829864"/>
          <a:ext cx="1886224" cy="1886224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F7D62-4B56-4F9F-AB96-0880485CAEF7}">
      <dsp:nvSpPr>
        <dsp:cNvPr id="0" name=""/>
        <dsp:cNvSpPr/>
      </dsp:nvSpPr>
      <dsp:spPr>
        <a:xfrm>
          <a:off x="0" y="0"/>
          <a:ext cx="7308376" cy="158871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Mediante el programa «Asambleísta por un día», presentar en la comisión de ciencia y tecnología de la Asamblea Nacional el proyecto para el debate en el pleno. 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46532" y="46532"/>
        <a:ext cx="5594031" cy="1495648"/>
      </dsp:txXfrm>
    </dsp:sp>
    <dsp:sp modelId="{E9C7AB5C-B858-4D6A-B2E7-963E97A41213}">
      <dsp:nvSpPr>
        <dsp:cNvPr id="0" name=""/>
        <dsp:cNvSpPr/>
      </dsp:nvSpPr>
      <dsp:spPr>
        <a:xfrm>
          <a:off x="644856" y="1853498"/>
          <a:ext cx="7308376" cy="158871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35632"/>
            <a:satOff val="2588"/>
            <a:lumOff val="114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Proponer proyectos para difusión y capacitación en materia de biotecnología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691388" y="1900030"/>
        <a:ext cx="5537792" cy="1495648"/>
      </dsp:txXfrm>
    </dsp:sp>
    <dsp:sp modelId="{1721FBF8-A15C-4694-9095-812728529DED}">
      <dsp:nvSpPr>
        <dsp:cNvPr id="0" name=""/>
        <dsp:cNvSpPr/>
      </dsp:nvSpPr>
      <dsp:spPr>
        <a:xfrm>
          <a:off x="1289713" y="3706996"/>
          <a:ext cx="7308376" cy="1588712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>
              <a:solidFill>
                <a:schemeClr val="tx1"/>
              </a:solidFill>
            </a:rPr>
            <a:t>Reforma al Código INGENIOS para incluir patentes de microorganismos genéticamente modificados. 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1336245" y="3753528"/>
        <a:ext cx="5537792" cy="1495648"/>
      </dsp:txXfrm>
    </dsp:sp>
    <dsp:sp modelId="{2CCFF5D4-4446-4C87-912B-09F98700E5AD}">
      <dsp:nvSpPr>
        <dsp:cNvPr id="0" name=""/>
        <dsp:cNvSpPr/>
      </dsp:nvSpPr>
      <dsp:spPr>
        <a:xfrm>
          <a:off x="6275713" y="1204773"/>
          <a:ext cx="1032663" cy="103266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>
            <a:solidFill>
              <a:schemeClr val="tx1"/>
            </a:solidFill>
          </a:endParaRPr>
        </a:p>
      </dsp:txBody>
      <dsp:txXfrm>
        <a:off x="6508062" y="1204773"/>
        <a:ext cx="567965" cy="777079"/>
      </dsp:txXfrm>
    </dsp:sp>
    <dsp:sp modelId="{F9706A77-1181-429F-B68C-2E538C0BF76E}">
      <dsp:nvSpPr>
        <dsp:cNvPr id="0" name=""/>
        <dsp:cNvSpPr/>
      </dsp:nvSpPr>
      <dsp:spPr>
        <a:xfrm>
          <a:off x="6920569" y="3047680"/>
          <a:ext cx="1032663" cy="103266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>
            <a:solidFill>
              <a:schemeClr val="tx1"/>
            </a:solidFill>
          </a:endParaRPr>
        </a:p>
      </dsp:txBody>
      <dsp:txXfrm>
        <a:off x="7152918" y="3047680"/>
        <a:ext cx="567965" cy="7770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CAD9F-1C0F-4417-BD5D-6B2D37F8A63F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9F6F4-AA7C-4D82-B474-E1C6E8398F56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200" kern="1200" dirty="0"/>
            <a:t>Social</a:t>
          </a:r>
        </a:p>
      </dsp:txBody>
      <dsp:txXfrm>
        <a:off x="564979" y="406400"/>
        <a:ext cx="5475833" cy="812800"/>
      </dsp:txXfrm>
    </dsp:sp>
    <dsp:sp modelId="{A1D1F24E-D32E-4222-ABEE-5720BE84CD68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81E51-B735-4FDF-8CAF-7CF7900F6715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200" kern="1200" dirty="0"/>
            <a:t>Político </a:t>
          </a:r>
        </a:p>
      </dsp:txBody>
      <dsp:txXfrm>
        <a:off x="860432" y="1625599"/>
        <a:ext cx="5180380" cy="812800"/>
      </dsp:txXfrm>
    </dsp:sp>
    <dsp:sp modelId="{9C3FDF82-FBA7-4A95-8FDE-C3BA0381E52C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8AB7C3-C94D-425F-83FE-776EF2CF2F5C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5160" tIns="106680" rIns="106680" bIns="106680" numCol="1" spcCol="1270" anchor="ctr" anchorCtr="0">
          <a:noAutofit/>
        </a:bodyPr>
        <a:lstStyle/>
        <a:p>
          <a:pPr lvl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200" kern="1200" dirty="0"/>
            <a:t>Económico</a:t>
          </a:r>
        </a:p>
      </dsp:txBody>
      <dsp:txXfrm>
        <a:off x="564979" y="2844800"/>
        <a:ext cx="5475833" cy="812800"/>
      </dsp:txXfrm>
    </dsp:sp>
    <dsp:sp modelId="{688330BF-7E87-4B4E-B3F2-776E45584B18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A796E-EFDE-4D73-9EA5-D98D6BA779E6}">
      <dsp:nvSpPr>
        <dsp:cNvPr id="0" name=""/>
        <dsp:cNvSpPr/>
      </dsp:nvSpPr>
      <dsp:spPr>
        <a:xfrm>
          <a:off x="744255" y="-16322"/>
          <a:ext cx="3235889" cy="3235889"/>
        </a:xfrm>
        <a:prstGeom prst="circularArrow">
          <a:avLst>
            <a:gd name="adj1" fmla="val 5544"/>
            <a:gd name="adj2" fmla="val 330680"/>
            <a:gd name="adj3" fmla="val 13866547"/>
            <a:gd name="adj4" fmla="val 17331056"/>
            <a:gd name="adj5" fmla="val 5757"/>
          </a:avLst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94882D-F07C-4F0C-9011-0489F49CBA8A}">
      <dsp:nvSpPr>
        <dsp:cNvPr id="0" name=""/>
        <dsp:cNvSpPr/>
      </dsp:nvSpPr>
      <dsp:spPr>
        <a:xfrm>
          <a:off x="1634393" y="856"/>
          <a:ext cx="1455613" cy="727806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/>
            <a:t>CDB</a:t>
          </a:r>
        </a:p>
      </dsp:txBody>
      <dsp:txXfrm>
        <a:off x="1669922" y="36385"/>
        <a:ext cx="1384555" cy="656748"/>
      </dsp:txXfrm>
    </dsp:sp>
    <dsp:sp modelId="{2AF94D2F-D7F0-46BB-BD81-D5697C6A29C6}">
      <dsp:nvSpPr>
        <dsp:cNvPr id="0" name=""/>
        <dsp:cNvSpPr/>
      </dsp:nvSpPr>
      <dsp:spPr>
        <a:xfrm>
          <a:off x="2946765" y="954350"/>
          <a:ext cx="1455613" cy="727806"/>
        </a:xfrm>
        <a:prstGeom prst="roundRect">
          <a:avLst/>
        </a:prstGeom>
        <a:solidFill>
          <a:schemeClr val="accent6">
            <a:shade val="50000"/>
            <a:hueOff val="147370"/>
            <a:satOff val="-6442"/>
            <a:lumOff val="175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/>
            <a:t>Cartagena</a:t>
          </a:r>
        </a:p>
      </dsp:txBody>
      <dsp:txXfrm>
        <a:off x="2982294" y="989879"/>
        <a:ext cx="1384555" cy="656748"/>
      </dsp:txXfrm>
    </dsp:sp>
    <dsp:sp modelId="{4982268F-2002-4314-8C98-007C36826BDE}">
      <dsp:nvSpPr>
        <dsp:cNvPr id="0" name=""/>
        <dsp:cNvSpPr/>
      </dsp:nvSpPr>
      <dsp:spPr>
        <a:xfrm>
          <a:off x="2445484" y="2497137"/>
          <a:ext cx="1455613" cy="727806"/>
        </a:xfrm>
        <a:prstGeom prst="roundRect">
          <a:avLst/>
        </a:prstGeom>
        <a:solidFill>
          <a:schemeClr val="accent6">
            <a:shade val="50000"/>
            <a:hueOff val="294739"/>
            <a:satOff val="-12884"/>
            <a:lumOff val="351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/>
            <a:t>Nagoya</a:t>
          </a:r>
        </a:p>
      </dsp:txBody>
      <dsp:txXfrm>
        <a:off x="2481013" y="2532666"/>
        <a:ext cx="1384555" cy="656748"/>
      </dsp:txXfrm>
    </dsp:sp>
    <dsp:sp modelId="{90695276-5625-4814-8189-71945DE708E8}">
      <dsp:nvSpPr>
        <dsp:cNvPr id="0" name=""/>
        <dsp:cNvSpPr/>
      </dsp:nvSpPr>
      <dsp:spPr>
        <a:xfrm>
          <a:off x="823302" y="2497137"/>
          <a:ext cx="1455613" cy="727806"/>
        </a:xfrm>
        <a:prstGeom prst="roundRect">
          <a:avLst/>
        </a:prstGeom>
        <a:solidFill>
          <a:schemeClr val="accent6">
            <a:shade val="50000"/>
            <a:hueOff val="294739"/>
            <a:satOff val="-12884"/>
            <a:lumOff val="351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300" b="1" kern="1200" dirty="0"/>
            <a:t>RFGAA</a:t>
          </a:r>
          <a:endParaRPr lang="es-EC" sz="2300" kern="1200" dirty="0"/>
        </a:p>
      </dsp:txBody>
      <dsp:txXfrm>
        <a:off x="858831" y="2532666"/>
        <a:ext cx="1384555" cy="656748"/>
      </dsp:txXfrm>
    </dsp:sp>
    <dsp:sp modelId="{7B509486-1420-414C-80A5-3D45F2929B00}">
      <dsp:nvSpPr>
        <dsp:cNvPr id="0" name=""/>
        <dsp:cNvSpPr/>
      </dsp:nvSpPr>
      <dsp:spPr>
        <a:xfrm>
          <a:off x="322020" y="954350"/>
          <a:ext cx="1455613" cy="727806"/>
        </a:xfrm>
        <a:prstGeom prst="roundRect">
          <a:avLst/>
        </a:prstGeom>
        <a:solidFill>
          <a:schemeClr val="accent6">
            <a:shade val="50000"/>
            <a:hueOff val="147370"/>
            <a:satOff val="-6442"/>
            <a:lumOff val="175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/>
            <a:t>ADPIC</a:t>
          </a:r>
        </a:p>
      </dsp:txBody>
      <dsp:txXfrm>
        <a:off x="357549" y="989879"/>
        <a:ext cx="1384555" cy="6567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F9D9B0-DB0F-4355-A62A-D6A011C7DF48}">
      <dsp:nvSpPr>
        <dsp:cNvPr id="0" name=""/>
        <dsp:cNvSpPr/>
      </dsp:nvSpPr>
      <dsp:spPr>
        <a:xfrm>
          <a:off x="1380422" y="249817"/>
          <a:ext cx="3413760" cy="3413760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/>
            <a:t>Biorremediación</a:t>
          </a:r>
        </a:p>
      </dsp:txBody>
      <dsp:txXfrm>
        <a:off x="3192560" y="957360"/>
        <a:ext cx="1259840" cy="934720"/>
      </dsp:txXfrm>
    </dsp:sp>
    <dsp:sp modelId="{BA0DB276-B57F-4CFA-B00D-5C5BC740C253}">
      <dsp:nvSpPr>
        <dsp:cNvPr id="0" name=""/>
        <dsp:cNvSpPr/>
      </dsp:nvSpPr>
      <dsp:spPr>
        <a:xfrm>
          <a:off x="1380422" y="364422"/>
          <a:ext cx="3413760" cy="3413760"/>
        </a:xfrm>
        <a:prstGeom prst="pie">
          <a:avLst>
            <a:gd name="adj1" fmla="val 0"/>
            <a:gd name="adj2" fmla="val 54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/>
            <a:t>Bioinsumos agrícolas</a:t>
          </a:r>
        </a:p>
      </dsp:txBody>
      <dsp:txXfrm>
        <a:off x="3192560" y="2135920"/>
        <a:ext cx="1259840" cy="934720"/>
      </dsp:txXfrm>
    </dsp:sp>
    <dsp:sp modelId="{9082C836-5581-4071-B2F5-952E1A8B39E9}">
      <dsp:nvSpPr>
        <dsp:cNvPr id="0" name=""/>
        <dsp:cNvSpPr/>
      </dsp:nvSpPr>
      <dsp:spPr>
        <a:xfrm>
          <a:off x="1265817" y="364422"/>
          <a:ext cx="3413760" cy="3413760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Diagnóstico</a:t>
          </a:r>
          <a:endParaRPr lang="es-EC" sz="1400" kern="1200" dirty="0"/>
        </a:p>
      </dsp:txBody>
      <dsp:txXfrm>
        <a:off x="1607600" y="2135920"/>
        <a:ext cx="1259840" cy="934720"/>
      </dsp:txXfrm>
    </dsp:sp>
    <dsp:sp modelId="{66E8E635-451A-4013-B89E-D1D850EED67B}">
      <dsp:nvSpPr>
        <dsp:cNvPr id="0" name=""/>
        <dsp:cNvSpPr/>
      </dsp:nvSpPr>
      <dsp:spPr>
        <a:xfrm>
          <a:off x="1265817" y="249817"/>
          <a:ext cx="3413760" cy="3413760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/>
            <a:t>Cultivo de tejidos vegetales</a:t>
          </a:r>
        </a:p>
      </dsp:txBody>
      <dsp:txXfrm>
        <a:off x="1607600" y="957360"/>
        <a:ext cx="1259840" cy="934720"/>
      </dsp:txXfrm>
    </dsp:sp>
    <dsp:sp modelId="{FAAD847A-2D1B-4C62-B109-FB36844060DA}">
      <dsp:nvSpPr>
        <dsp:cNvPr id="0" name=""/>
        <dsp:cNvSpPr/>
      </dsp:nvSpPr>
      <dsp:spPr>
        <a:xfrm>
          <a:off x="1169094" y="38489"/>
          <a:ext cx="3836416" cy="3836416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2F8747-A876-4BB2-AE8C-488B9B578D9A}">
      <dsp:nvSpPr>
        <dsp:cNvPr id="0" name=""/>
        <dsp:cNvSpPr/>
      </dsp:nvSpPr>
      <dsp:spPr>
        <a:xfrm>
          <a:off x="1169094" y="153094"/>
          <a:ext cx="3836416" cy="3836416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E640B-19F3-4551-ACE9-5AC71B55C0A7}">
      <dsp:nvSpPr>
        <dsp:cNvPr id="0" name=""/>
        <dsp:cNvSpPr/>
      </dsp:nvSpPr>
      <dsp:spPr>
        <a:xfrm>
          <a:off x="1054489" y="153094"/>
          <a:ext cx="3836416" cy="3836416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D1001-4C0C-46F4-8254-D037EA2ACDBF}">
      <dsp:nvSpPr>
        <dsp:cNvPr id="0" name=""/>
        <dsp:cNvSpPr/>
      </dsp:nvSpPr>
      <dsp:spPr>
        <a:xfrm>
          <a:off x="1054489" y="38489"/>
          <a:ext cx="3836416" cy="3836416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872B5-A128-4055-9BF3-09FF375269AC}">
      <dsp:nvSpPr>
        <dsp:cNvPr id="0" name=""/>
        <dsp:cNvSpPr/>
      </dsp:nvSpPr>
      <dsp:spPr>
        <a:xfrm>
          <a:off x="1374925" y="681930"/>
          <a:ext cx="3346149" cy="3346149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solidFill>
          <a:schemeClr val="accent6">
            <a:shade val="90000"/>
            <a:hueOff val="253246"/>
            <a:satOff val="-10115"/>
            <a:lumOff val="234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ED86EE-2752-4FCB-A554-CC1B9095BA65}">
      <dsp:nvSpPr>
        <dsp:cNvPr id="0" name=""/>
        <dsp:cNvSpPr/>
      </dsp:nvSpPr>
      <dsp:spPr>
        <a:xfrm>
          <a:off x="1374925" y="681930"/>
          <a:ext cx="3346149" cy="3346149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solidFill>
          <a:schemeClr val="accent6">
            <a:shade val="90000"/>
            <a:hueOff val="253246"/>
            <a:satOff val="-10115"/>
            <a:lumOff val="234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61281-C178-4C12-AD28-0467DEA77017}">
      <dsp:nvSpPr>
        <dsp:cNvPr id="0" name=""/>
        <dsp:cNvSpPr/>
      </dsp:nvSpPr>
      <dsp:spPr>
        <a:xfrm>
          <a:off x="1374925" y="681930"/>
          <a:ext cx="3346149" cy="3346149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9FD23-C01E-4783-BD00-30E085D989FE}">
      <dsp:nvSpPr>
        <dsp:cNvPr id="0" name=""/>
        <dsp:cNvSpPr/>
      </dsp:nvSpPr>
      <dsp:spPr>
        <a:xfrm>
          <a:off x="2278558" y="1585564"/>
          <a:ext cx="1538882" cy="1538882"/>
        </a:xfrm>
        <a:prstGeom prst="ellipse">
          <a:avLst/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300" kern="1200" dirty="0"/>
            <a:t>Social</a:t>
          </a:r>
        </a:p>
      </dsp:txBody>
      <dsp:txXfrm>
        <a:off x="2503922" y="1810928"/>
        <a:ext cx="1088154" cy="1088154"/>
      </dsp:txXfrm>
    </dsp:sp>
    <dsp:sp modelId="{2515FD69-5A6A-4D33-BAA3-F9389252572F}">
      <dsp:nvSpPr>
        <dsp:cNvPr id="0" name=""/>
        <dsp:cNvSpPr/>
      </dsp:nvSpPr>
      <dsp:spPr>
        <a:xfrm>
          <a:off x="2148000" y="-179288"/>
          <a:ext cx="1799998" cy="1799998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/>
            <a:t>Salud humana</a:t>
          </a:r>
        </a:p>
      </dsp:txBody>
      <dsp:txXfrm>
        <a:off x="2411604" y="84316"/>
        <a:ext cx="1272790" cy="1272790"/>
      </dsp:txXfrm>
    </dsp:sp>
    <dsp:sp modelId="{E575E8E5-1903-40C0-8BF5-3339889CFA73}">
      <dsp:nvSpPr>
        <dsp:cNvPr id="0" name=""/>
        <dsp:cNvSpPr/>
      </dsp:nvSpPr>
      <dsp:spPr>
        <a:xfrm>
          <a:off x="3563341" y="2272153"/>
          <a:ext cx="1799998" cy="1799998"/>
        </a:xfrm>
        <a:prstGeom prst="ellipse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/>
            <a:t>Ambiente</a:t>
          </a:r>
        </a:p>
      </dsp:txBody>
      <dsp:txXfrm>
        <a:off x="3826945" y="2535757"/>
        <a:ext cx="1272790" cy="1272790"/>
      </dsp:txXfrm>
    </dsp:sp>
    <dsp:sp modelId="{FBFEDAE5-E3B9-4F66-92A9-4A58151956B5}">
      <dsp:nvSpPr>
        <dsp:cNvPr id="0" name=""/>
        <dsp:cNvSpPr/>
      </dsp:nvSpPr>
      <dsp:spPr>
        <a:xfrm>
          <a:off x="732659" y="2272153"/>
          <a:ext cx="1799998" cy="1799998"/>
        </a:xfrm>
        <a:prstGeom prst="ellipse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/>
            <a:t>Desconocimiento</a:t>
          </a:r>
        </a:p>
      </dsp:txBody>
      <dsp:txXfrm>
        <a:off x="996263" y="2535757"/>
        <a:ext cx="1272790" cy="12727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0CF74-926E-468C-B2EA-13B9A7E758E6}">
      <dsp:nvSpPr>
        <dsp:cNvPr id="0" name=""/>
        <dsp:cNvSpPr/>
      </dsp:nvSpPr>
      <dsp:spPr>
        <a:xfrm>
          <a:off x="1229874" y="675481"/>
          <a:ext cx="3346149" cy="3346149"/>
        </a:xfrm>
        <a:prstGeom prst="blockArc">
          <a:avLst>
            <a:gd name="adj1" fmla="val 8984314"/>
            <a:gd name="adj2" fmla="val 16505517"/>
            <a:gd name="adj3" fmla="val 4636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AACC30-D9FC-45EC-BCFD-46686CC228D9}">
      <dsp:nvSpPr>
        <dsp:cNvPr id="0" name=""/>
        <dsp:cNvSpPr/>
      </dsp:nvSpPr>
      <dsp:spPr>
        <a:xfrm>
          <a:off x="1438319" y="1283717"/>
          <a:ext cx="3346149" cy="3346149"/>
        </a:xfrm>
        <a:prstGeom prst="blockArc">
          <a:avLst>
            <a:gd name="adj1" fmla="val 454333"/>
            <a:gd name="adj2" fmla="val 10345667"/>
            <a:gd name="adj3" fmla="val 4636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61281-C178-4C12-AD28-0467DEA77017}">
      <dsp:nvSpPr>
        <dsp:cNvPr id="0" name=""/>
        <dsp:cNvSpPr/>
      </dsp:nvSpPr>
      <dsp:spPr>
        <a:xfrm>
          <a:off x="1657524" y="657312"/>
          <a:ext cx="3346149" cy="3346149"/>
        </a:xfrm>
        <a:prstGeom prst="blockArc">
          <a:avLst>
            <a:gd name="adj1" fmla="val 15602549"/>
            <a:gd name="adj2" fmla="val 1860103"/>
            <a:gd name="adj3" fmla="val 4636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9FD23-C01E-4783-BD00-30E085D989FE}">
      <dsp:nvSpPr>
        <dsp:cNvPr id="0" name=""/>
        <dsp:cNvSpPr/>
      </dsp:nvSpPr>
      <dsp:spPr>
        <a:xfrm>
          <a:off x="2278558" y="1585564"/>
          <a:ext cx="1538882" cy="153888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/>
            <a:t>Político y Económico</a:t>
          </a:r>
        </a:p>
      </dsp:txBody>
      <dsp:txXfrm>
        <a:off x="2503922" y="1810928"/>
        <a:ext cx="1088154" cy="1088154"/>
      </dsp:txXfrm>
    </dsp:sp>
    <dsp:sp modelId="{2515FD69-5A6A-4D33-BAA3-F9389252572F}">
      <dsp:nvSpPr>
        <dsp:cNvPr id="0" name=""/>
        <dsp:cNvSpPr/>
      </dsp:nvSpPr>
      <dsp:spPr>
        <a:xfrm>
          <a:off x="2148000" y="-179288"/>
          <a:ext cx="1799998" cy="179999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/>
            <a:t>Falta de protección</a:t>
          </a:r>
        </a:p>
      </dsp:txBody>
      <dsp:txXfrm>
        <a:off x="2411604" y="84316"/>
        <a:ext cx="1272790" cy="1272790"/>
      </dsp:txXfrm>
    </dsp:sp>
    <dsp:sp modelId="{25620496-4D04-4DF7-9882-940A9100DE4B}">
      <dsp:nvSpPr>
        <dsp:cNvPr id="0" name=""/>
        <dsp:cNvSpPr/>
      </dsp:nvSpPr>
      <dsp:spPr>
        <a:xfrm>
          <a:off x="3769078" y="2209793"/>
          <a:ext cx="1924719" cy="192471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/>
            <a:t>Biopiratería</a:t>
          </a:r>
        </a:p>
      </dsp:txBody>
      <dsp:txXfrm>
        <a:off x="4050947" y="2491662"/>
        <a:ext cx="1360981" cy="1360981"/>
      </dsp:txXfrm>
    </dsp:sp>
    <dsp:sp modelId="{76A6E631-F08C-4383-BFA8-8E8648E0A1F3}">
      <dsp:nvSpPr>
        <dsp:cNvPr id="0" name=""/>
        <dsp:cNvSpPr/>
      </dsp:nvSpPr>
      <dsp:spPr>
        <a:xfrm>
          <a:off x="528991" y="2209793"/>
          <a:ext cx="1924719" cy="192471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/>
            <a:t>Fuga de cerebros</a:t>
          </a:r>
        </a:p>
      </dsp:txBody>
      <dsp:txXfrm>
        <a:off x="810860" y="2491662"/>
        <a:ext cx="1360981" cy="13609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856EC-94F3-43D0-96A6-24BEA14E7130}">
      <dsp:nvSpPr>
        <dsp:cNvPr id="0" name=""/>
        <dsp:cNvSpPr/>
      </dsp:nvSpPr>
      <dsp:spPr>
        <a:xfrm>
          <a:off x="1836204" y="239"/>
          <a:ext cx="5071541" cy="5719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/>
            <a:t>Art.401</a:t>
          </a:r>
        </a:p>
      </dsp:txBody>
      <dsp:txXfrm>
        <a:off x="1852955" y="16990"/>
        <a:ext cx="5038039" cy="538428"/>
      </dsp:txXfrm>
    </dsp:sp>
    <dsp:sp modelId="{CB8BFA05-12EA-41FB-81BA-E5F226FB3E75}">
      <dsp:nvSpPr>
        <dsp:cNvPr id="0" name=""/>
        <dsp:cNvSpPr/>
      </dsp:nvSpPr>
      <dsp:spPr>
        <a:xfrm rot="5400000">
          <a:off x="4261035" y="683110"/>
          <a:ext cx="221879" cy="22187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8CF38A9-D18E-44B4-ADCD-E29B042BB9BE}">
      <dsp:nvSpPr>
        <dsp:cNvPr id="0" name=""/>
        <dsp:cNvSpPr/>
      </dsp:nvSpPr>
      <dsp:spPr>
        <a:xfrm>
          <a:off x="1836204" y="1015930"/>
          <a:ext cx="5071541" cy="1573306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C00000"/>
              </a:solidFill>
            </a:rPr>
            <a:t>Se declara al Ecuador libre de cultivos y semillas transgénicas. </a:t>
          </a:r>
          <a:r>
            <a:rPr lang="es-ES" sz="1200" kern="1200" dirty="0" smtClean="0"/>
            <a:t>Excepcionalmente, y sólo en caso de interés nacional </a:t>
          </a:r>
          <a:r>
            <a:rPr lang="es-ES" sz="1200" kern="1200" dirty="0" smtClean="0">
              <a:solidFill>
                <a:srgbClr val="C00000"/>
              </a:solidFill>
            </a:rPr>
            <a:t>debidamente fundamentado por la Presidencia de la República y aprobado por la Asamblea Nacional</a:t>
          </a:r>
          <a:r>
            <a:rPr lang="es-ES" sz="1200" kern="1200" dirty="0" smtClean="0"/>
            <a:t>, se podrán introducir semillas y cultivos genéticamente modificados. El Estado regulará bajo estrictas normas de bioseguridad, el uso y el desarrollo de la biotecnología moderna y sus productos, así como su experimentación, uso y comercialización. Se prohíbe la aplicación de biotecnologías riesgosas </a:t>
          </a:r>
          <a:r>
            <a:rPr lang="es-ES" sz="1200" kern="1200" dirty="0" smtClean="0">
              <a:solidFill>
                <a:srgbClr val="C00000"/>
              </a:solidFill>
            </a:rPr>
            <a:t>o experimentales</a:t>
          </a:r>
          <a:endParaRPr lang="es-EC" sz="1200" kern="1200" dirty="0">
            <a:solidFill>
              <a:srgbClr val="C00000"/>
            </a:solidFill>
          </a:endParaRPr>
        </a:p>
      </dsp:txBody>
      <dsp:txXfrm>
        <a:off x="1882285" y="1062011"/>
        <a:ext cx="4979379" cy="1481144"/>
      </dsp:txXfrm>
    </dsp:sp>
    <dsp:sp modelId="{F74324F3-F964-44E0-AF0B-F665809377C4}">
      <dsp:nvSpPr>
        <dsp:cNvPr id="0" name=""/>
        <dsp:cNvSpPr/>
      </dsp:nvSpPr>
      <dsp:spPr>
        <a:xfrm rot="5400000">
          <a:off x="4261035" y="2700176"/>
          <a:ext cx="221879" cy="22187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CC06482-8A35-4D46-ADB3-A3B2F107718C}">
      <dsp:nvSpPr>
        <dsp:cNvPr id="0" name=""/>
        <dsp:cNvSpPr/>
      </dsp:nvSpPr>
      <dsp:spPr>
        <a:xfrm>
          <a:off x="1836204" y="3032996"/>
          <a:ext cx="5071541" cy="2326163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Se declara al Ecuador libre de sembríos agrícolas y semillas cultivables transgénicas. Excepcionalmente, y sólo en caso de interés nacional científicamente  fundamentado se podrán utilizar semillas y sembríos agrícolas transgénicos. El Estado regulará bajo estrictas normas de bioseguridad, el uso y el desarrollo de la biotecnología moderna y sus productos, así como su experimentación, uso y comercialización. Se prohíbe la aplicación de biotecnologías riesgosas</a:t>
          </a:r>
          <a:endParaRPr lang="es-EC" sz="1200" kern="1200" dirty="0"/>
        </a:p>
      </dsp:txBody>
      <dsp:txXfrm>
        <a:off x="1904335" y="3101127"/>
        <a:ext cx="4935279" cy="218990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DF9BC4-D8E0-486B-84C7-693840335D92}">
      <dsp:nvSpPr>
        <dsp:cNvPr id="0" name=""/>
        <dsp:cNvSpPr/>
      </dsp:nvSpPr>
      <dsp:spPr>
        <a:xfrm>
          <a:off x="1885925" y="552"/>
          <a:ext cx="4972099" cy="12430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200" kern="1200" dirty="0"/>
            <a:t>Art.402</a:t>
          </a:r>
        </a:p>
      </dsp:txBody>
      <dsp:txXfrm>
        <a:off x="1922332" y="36959"/>
        <a:ext cx="4899285" cy="1170210"/>
      </dsp:txXfrm>
    </dsp:sp>
    <dsp:sp modelId="{4BC45C11-419D-4D00-BF74-9F156DA9D20A}">
      <dsp:nvSpPr>
        <dsp:cNvPr id="0" name=""/>
        <dsp:cNvSpPr/>
      </dsp:nvSpPr>
      <dsp:spPr>
        <a:xfrm rot="5400000">
          <a:off x="4263210" y="1352342"/>
          <a:ext cx="217529" cy="21752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5E8A86-85C3-4CE7-A258-EF7DAC9E6E12}">
      <dsp:nvSpPr>
        <dsp:cNvPr id="0" name=""/>
        <dsp:cNvSpPr/>
      </dsp:nvSpPr>
      <dsp:spPr>
        <a:xfrm>
          <a:off x="1885925" y="1678636"/>
          <a:ext cx="4972099" cy="1243024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 prohíbe el otorgamiento de derechos, incluidos los de propiedad intelectual, </a:t>
          </a:r>
          <a:r>
            <a:rPr lang="es-ES" sz="1200" kern="1200" dirty="0" smtClean="0">
              <a:solidFill>
                <a:schemeClr val="accent4">
                  <a:lumMod val="75000"/>
                </a:schemeClr>
              </a:solidFill>
            </a:rPr>
            <a:t>sobre productos derivados o sintetizados, obtenidos</a:t>
          </a:r>
          <a:r>
            <a:rPr lang="es-ES" sz="1200" kern="1200" dirty="0" smtClean="0"/>
            <a:t> a partir del conocimiento colectivo </a:t>
          </a:r>
          <a:r>
            <a:rPr lang="es-ES" sz="1200" kern="1200" dirty="0" smtClean="0">
              <a:solidFill>
                <a:schemeClr val="accent4">
                  <a:lumMod val="75000"/>
                </a:schemeClr>
              </a:solidFill>
            </a:rPr>
            <a:t>asociado a la biodiversidad </a:t>
          </a:r>
          <a:r>
            <a:rPr lang="es-ES" sz="1200" kern="1200" dirty="0" smtClean="0"/>
            <a:t>nacional.</a:t>
          </a:r>
          <a:endParaRPr lang="es-EC" sz="1200" kern="1200" dirty="0"/>
        </a:p>
      </dsp:txBody>
      <dsp:txXfrm>
        <a:off x="1922332" y="1715043"/>
        <a:ext cx="4899285" cy="1170210"/>
      </dsp:txXfrm>
    </dsp:sp>
    <dsp:sp modelId="{8EDB38AE-6051-43A4-BBE2-AFAE0BADC8FC}">
      <dsp:nvSpPr>
        <dsp:cNvPr id="0" name=""/>
        <dsp:cNvSpPr/>
      </dsp:nvSpPr>
      <dsp:spPr>
        <a:xfrm rot="5400000">
          <a:off x="4263210" y="3030425"/>
          <a:ext cx="217529" cy="217529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FD6E10F-B696-47F6-AACD-6DCD2CE0EDD4}">
      <dsp:nvSpPr>
        <dsp:cNvPr id="0" name=""/>
        <dsp:cNvSpPr/>
      </dsp:nvSpPr>
      <dsp:spPr>
        <a:xfrm>
          <a:off x="1885925" y="3356719"/>
          <a:ext cx="4972099" cy="2002127"/>
        </a:xfrm>
        <a:prstGeom prst="roundRect">
          <a:avLst>
            <a:gd name="adj" fmla="val 10000"/>
          </a:avLst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Se prohíbe el otorgamiento de derechos, incluidos los de propiedad intelectual, sobre productos derivados o sintetizados, obtenidos a partir del conocimiento colectivo asociado a los recursos genéticos sin su debida autorización por la autoridad competente</a:t>
          </a:r>
          <a:endParaRPr lang="es-EC" sz="1200" kern="1200" dirty="0"/>
        </a:p>
      </dsp:txBody>
      <dsp:txXfrm>
        <a:off x="1944565" y="3415359"/>
        <a:ext cx="4854819" cy="188484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482B34-784C-4D44-8035-92480A2FD6CC}">
      <dsp:nvSpPr>
        <dsp:cNvPr id="0" name=""/>
        <dsp:cNvSpPr/>
      </dsp:nvSpPr>
      <dsp:spPr>
        <a:xfrm>
          <a:off x="-5970896" y="-913914"/>
          <a:ext cx="7109891" cy="7109891"/>
        </a:xfrm>
        <a:prstGeom prst="blockArc">
          <a:avLst>
            <a:gd name="adj1" fmla="val 18900000"/>
            <a:gd name="adj2" fmla="val 2700000"/>
            <a:gd name="adj3" fmla="val 304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F6A76-3005-41F4-9278-F3660A658060}">
      <dsp:nvSpPr>
        <dsp:cNvPr id="0" name=""/>
        <dsp:cNvSpPr/>
      </dsp:nvSpPr>
      <dsp:spPr>
        <a:xfrm>
          <a:off x="733150" y="528206"/>
          <a:ext cx="7860285" cy="10564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52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Se pudo demostrar como la aplicación de cierta normativa ha cambiado el rumbo de la biotecnología en el país, y como además las leyes internacionales en materia de bioseguridad y conservación ambiental, Protocolo de Cartagena, han modificado la formulación de políticas internas</a:t>
          </a:r>
          <a:endParaRPr lang="es-EC" sz="1400" kern="1200" dirty="0"/>
        </a:p>
      </dsp:txBody>
      <dsp:txXfrm>
        <a:off x="733150" y="528206"/>
        <a:ext cx="7860285" cy="1056412"/>
      </dsp:txXfrm>
    </dsp:sp>
    <dsp:sp modelId="{8BC4363D-AC97-4875-B3AB-41914B8D6BF8}">
      <dsp:nvSpPr>
        <dsp:cNvPr id="0" name=""/>
        <dsp:cNvSpPr/>
      </dsp:nvSpPr>
      <dsp:spPr>
        <a:xfrm>
          <a:off x="72892" y="396154"/>
          <a:ext cx="1320515" cy="132051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109DC-DF7D-45E3-B626-0B50B9225868}">
      <dsp:nvSpPr>
        <dsp:cNvPr id="0" name=""/>
        <dsp:cNvSpPr/>
      </dsp:nvSpPr>
      <dsp:spPr>
        <a:xfrm>
          <a:off x="1117156" y="2112824"/>
          <a:ext cx="7476279" cy="10564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52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kern="1200" dirty="0" smtClean="0"/>
            <a:t>Queda claro cómo en Ecuador, a pesar de estar suscrito a convenios internacionales, centros dedicados a asesoramiento técnico y legal  y contar con centros de investigación y universidades dedicadas a esta ciencia; que, las leyes propuestas en 2008 no se hicieron bajo el marco de evidencia científica, sino más bien bajo una presión social de ciertos grupos anti-</a:t>
          </a:r>
          <a:r>
            <a:rPr lang="es-MX" sz="1400" kern="1200" dirty="0" err="1" smtClean="0"/>
            <a:t>GMOs</a:t>
          </a:r>
          <a:r>
            <a:rPr lang="es-MX" sz="1400" kern="1200" dirty="0" smtClean="0"/>
            <a:t> que tomó fuerza en los 2000 .</a:t>
          </a:r>
          <a:endParaRPr lang="es-EC" sz="1400" kern="1200" dirty="0"/>
        </a:p>
      </dsp:txBody>
      <dsp:txXfrm>
        <a:off x="1117156" y="2112824"/>
        <a:ext cx="7476279" cy="1056412"/>
      </dsp:txXfrm>
    </dsp:sp>
    <dsp:sp modelId="{97EE49CC-0DF1-4AD4-8DD3-75883D59F33E}">
      <dsp:nvSpPr>
        <dsp:cNvPr id="0" name=""/>
        <dsp:cNvSpPr/>
      </dsp:nvSpPr>
      <dsp:spPr>
        <a:xfrm>
          <a:off x="456898" y="1980773"/>
          <a:ext cx="1320515" cy="132051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9F8D26-6CFD-41B6-B4A0-FC29BA7F47F1}">
      <dsp:nvSpPr>
        <dsp:cNvPr id="0" name=""/>
        <dsp:cNvSpPr/>
      </dsp:nvSpPr>
      <dsp:spPr>
        <a:xfrm>
          <a:off x="733150" y="3697443"/>
          <a:ext cx="7860285" cy="105641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527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Respecto a la apreciación de la biotecnología, resulta alentador que la gran mayoría de las personas encuestadas  estén interesados en conocer mas de la biotecnología y que se realicen proyectos científicos y de ley.</a:t>
          </a:r>
          <a:endParaRPr lang="es-EC" sz="1400" kern="1200" dirty="0"/>
        </a:p>
      </dsp:txBody>
      <dsp:txXfrm>
        <a:off x="733150" y="3697443"/>
        <a:ext cx="7860285" cy="1056412"/>
      </dsp:txXfrm>
    </dsp:sp>
    <dsp:sp modelId="{1EEB27C6-C915-4E30-849C-805E34FB80F7}">
      <dsp:nvSpPr>
        <dsp:cNvPr id="0" name=""/>
        <dsp:cNvSpPr/>
      </dsp:nvSpPr>
      <dsp:spPr>
        <a:xfrm>
          <a:off x="72892" y="3565391"/>
          <a:ext cx="1320515" cy="132051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9BD32-D8B2-4A6A-B88A-44C95D0E805F}" type="datetimeFigureOut">
              <a:rPr lang="es-EC" smtClean="0"/>
              <a:t>27/9/2021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2BAEA-52B0-4333-B201-97909E8C3B8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01941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1" y="1130300"/>
            <a:ext cx="7607300" cy="4127500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9B34-9780-43F3-807A-ABAA0D7C523D}" type="datetimeFigureOut">
              <a:rPr lang="es-EC" smtClean="0"/>
              <a:t>27/9/2021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5FF5-85E7-44FB-BA6C-21F3DA7B9E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65345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9B34-9780-43F3-807A-ABAA0D7C523D}" type="datetimeFigureOut">
              <a:rPr lang="es-EC" smtClean="0"/>
              <a:t>27/9/2021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5FF5-85E7-44FB-BA6C-21F3DA7B9E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52153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9B34-9780-43F3-807A-ABAA0D7C523D}" type="datetimeFigureOut">
              <a:rPr lang="es-EC" smtClean="0"/>
              <a:t>27/9/2021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5FF5-85E7-44FB-BA6C-21F3DA7B9E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2042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2600" y="0"/>
            <a:ext cx="4762500" cy="58420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746126"/>
            <a:ext cx="8312150" cy="524827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809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9B34-9780-43F3-807A-ABAA0D7C523D}" type="datetimeFigureOut">
              <a:rPr lang="es-EC" smtClean="0"/>
              <a:t>27/9/2021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5FF5-85E7-44FB-BA6C-21F3DA7B9E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17030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9B34-9780-43F3-807A-ABAA0D7C523D}" type="datetimeFigureOut">
              <a:rPr lang="es-EC" smtClean="0"/>
              <a:t>27/9/2021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5FF5-85E7-44FB-BA6C-21F3DA7B9E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316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9B34-9780-43F3-807A-ABAA0D7C523D}" type="datetimeFigureOut">
              <a:rPr lang="es-EC" smtClean="0"/>
              <a:t>27/9/2021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5FF5-85E7-44FB-BA6C-21F3DA7B9E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1586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9B34-9780-43F3-807A-ABAA0D7C523D}" type="datetimeFigureOut">
              <a:rPr lang="es-EC" smtClean="0"/>
              <a:t>27/9/2021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5FF5-85E7-44FB-BA6C-21F3DA7B9E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9830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9B34-9780-43F3-807A-ABAA0D7C523D}" type="datetimeFigureOut">
              <a:rPr lang="es-EC" smtClean="0"/>
              <a:t>27/9/2021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5FF5-85E7-44FB-BA6C-21F3DA7B9E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0754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9B34-9780-43F3-807A-ABAA0D7C523D}" type="datetimeFigureOut">
              <a:rPr lang="es-EC" smtClean="0"/>
              <a:t>27/9/2021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5FF5-85E7-44FB-BA6C-21F3DA7B9E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38270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49B34-9780-43F3-807A-ABAA0D7C523D}" type="datetimeFigureOut">
              <a:rPr lang="es-EC" smtClean="0"/>
              <a:t>27/9/2021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45FF5-85E7-44FB-BA6C-21F3DA7B9E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92802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49B34-9780-43F3-807A-ABAA0D7C523D}" type="datetimeFigureOut">
              <a:rPr lang="es-EC" smtClean="0"/>
              <a:t>27/9/2021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45FF5-85E7-44FB-BA6C-21F3DA7B9E3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78412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Rectángulo"/>
          <p:cNvSpPr/>
          <p:nvPr/>
        </p:nvSpPr>
        <p:spPr>
          <a:xfrm>
            <a:off x="939785" y="1089310"/>
            <a:ext cx="7920880" cy="40780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DEPARTAMENTO DE CIENCIAS DE LA VIDA Y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LA AGRICULTURA</a:t>
            </a:r>
            <a:endParaRPr lang="es-EC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 CARRERA DE INGENIERÍA EN BIOTECNOLOGÍA</a:t>
            </a:r>
            <a:r>
              <a:rPr lang="es-ES" sz="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C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7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C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7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TEMA:</a:t>
            </a:r>
            <a:endParaRPr lang="es-EC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MX" b="1" dirty="0"/>
              <a:t>INFLUENCIA DE LA LEGISLACIÓN ECUATORIANA EN LA BIOTECNOLOGÍA DEL PAÍS, CON ENFOQUE SOCIAL, POLÍTICO Y ECONÓMICO.</a:t>
            </a:r>
            <a:endParaRPr lang="es-EC" b="1" dirty="0"/>
          </a:p>
          <a:p>
            <a:pPr algn="ctr"/>
            <a:endParaRPr lang="es-EC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AUTOR: </a:t>
            </a:r>
          </a:p>
          <a:p>
            <a:pPr algn="ctr"/>
            <a:endParaRPr lang="es-EC" b="1" dirty="0"/>
          </a:p>
          <a:p>
            <a:pPr algn="ctr"/>
            <a:r>
              <a:rPr lang="es-EC" b="1" dirty="0"/>
              <a:t>SR. CÉSAR ALFREDO DÁVALOS PALOMEQUE</a:t>
            </a:r>
            <a:endParaRPr lang="es-EC" dirty="0"/>
          </a:p>
          <a:p>
            <a:pPr algn="ctr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algn="ctr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DIRECTORA: </a:t>
            </a:r>
            <a:r>
              <a:rPr lang="es-MX" sz="1400" b="1" dirty="0"/>
              <a:t>KOCH KAISER, ALMA ROSEL </a:t>
            </a:r>
            <a:r>
              <a:rPr lang="es-MX" sz="1400" b="1" dirty="0" err="1"/>
              <a:t>Mgs</a:t>
            </a:r>
            <a:r>
              <a:rPr lang="es-MX" sz="1400" b="1" dirty="0"/>
              <a:t>.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SANGOLQUÍ - </a:t>
            </a:r>
            <a:r>
              <a:rPr lang="es-ES_tradnl" sz="1400" b="1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es-EC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ES" sz="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4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773" y="4428368"/>
            <a:ext cx="1049655" cy="985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767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575B4A67-D285-4B17-9D9F-2ECCF7E3C202}"/>
              </a:ext>
            </a:extLst>
          </p:cNvPr>
          <p:cNvSpPr txBox="1">
            <a:spLocks/>
          </p:cNvSpPr>
          <p:nvPr/>
        </p:nvSpPr>
        <p:spPr>
          <a:xfrm>
            <a:off x="-1524000" y="0"/>
            <a:ext cx="10655300" cy="584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s-EC" sz="2800" dirty="0">
                <a:solidFill>
                  <a:srgbClr val="FF0000"/>
                </a:solidFill>
              </a:rPr>
              <a:t>HISTORIA DE LA BIOTECNOLOGÍA EN ECUADOR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775757" y="1617733"/>
            <a:ext cx="1447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2017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775757" y="4437133"/>
            <a:ext cx="1447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2019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7227357" y="2963933"/>
            <a:ext cx="14478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2018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2433107" y="1617733"/>
            <a:ext cx="624205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Protocolo de Nagoya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775757" y="2963933"/>
            <a:ext cx="624205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Plata IGEM Ecuador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2433107" y="4437133"/>
            <a:ext cx="624205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Reglamento COA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8802806" y="65372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1</a:t>
            </a:r>
            <a:r>
              <a:rPr lang="es-EC" dirty="0" smtClean="0"/>
              <a:t>0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969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575B4A67-D285-4B17-9D9F-2ECCF7E3C202}"/>
              </a:ext>
            </a:extLst>
          </p:cNvPr>
          <p:cNvSpPr txBox="1">
            <a:spLocks/>
          </p:cNvSpPr>
          <p:nvPr/>
        </p:nvSpPr>
        <p:spPr>
          <a:xfrm>
            <a:off x="-1524000" y="0"/>
            <a:ext cx="10655300" cy="584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s-EC" sz="2400" dirty="0">
                <a:solidFill>
                  <a:srgbClr val="FF0000"/>
                </a:solidFill>
              </a:rPr>
              <a:t>SITUACIÓN ACTUAL DE LA BIOTECNOLOGÍA EN ECUADOR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89541895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802806" y="65372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11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31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575B4A67-D285-4B17-9D9F-2ECCF7E3C202}"/>
              </a:ext>
            </a:extLst>
          </p:cNvPr>
          <p:cNvSpPr txBox="1">
            <a:spLocks/>
          </p:cNvSpPr>
          <p:nvPr/>
        </p:nvSpPr>
        <p:spPr>
          <a:xfrm>
            <a:off x="-1524000" y="0"/>
            <a:ext cx="10655300" cy="584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s-EC" sz="2400" dirty="0">
                <a:solidFill>
                  <a:srgbClr val="FF0000"/>
                </a:solidFill>
              </a:rPr>
              <a:t>SITUACIÓN ACTUAL DE LA BIOTECNOLOGÍA EN ECUADOR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416300" y="558463"/>
            <a:ext cx="2057400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Apreciación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18128" y="62333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2008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8111471" y="7609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2021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3456314" y="1612900"/>
            <a:ext cx="1977372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Conocimiento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2309486" y="1612900"/>
            <a:ext cx="914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20,8 %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5664200" y="1612900"/>
            <a:ext cx="914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64,3 %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3456314" y="2749550"/>
            <a:ext cx="1977372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Aceptación</a:t>
            </a:r>
          </a:p>
        </p:txBody>
      </p:sp>
      <p:sp>
        <p:nvSpPr>
          <p:cNvPr id="14" name="13 Rectángulo redondeado"/>
          <p:cNvSpPr/>
          <p:nvPr/>
        </p:nvSpPr>
        <p:spPr>
          <a:xfrm>
            <a:off x="2349500" y="2749550"/>
            <a:ext cx="914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65 %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5664200" y="2749550"/>
            <a:ext cx="914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93,7 %</a:t>
            </a:r>
          </a:p>
        </p:txBody>
      </p:sp>
      <p:sp>
        <p:nvSpPr>
          <p:cNvPr id="16" name="15 Rectángulo redondeado"/>
          <p:cNvSpPr/>
          <p:nvPr/>
        </p:nvSpPr>
        <p:spPr>
          <a:xfrm>
            <a:off x="3456314" y="3873500"/>
            <a:ext cx="1977372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Consumo</a:t>
            </a:r>
          </a:p>
        </p:txBody>
      </p:sp>
      <p:sp>
        <p:nvSpPr>
          <p:cNvPr id="17" name="16 Rectángulo redondeado"/>
          <p:cNvSpPr/>
          <p:nvPr/>
        </p:nvSpPr>
        <p:spPr>
          <a:xfrm>
            <a:off x="2349500" y="3873500"/>
            <a:ext cx="914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56 %</a:t>
            </a:r>
          </a:p>
        </p:txBody>
      </p:sp>
      <p:sp>
        <p:nvSpPr>
          <p:cNvPr id="18" name="17 Rectángulo redondeado"/>
          <p:cNvSpPr/>
          <p:nvPr/>
        </p:nvSpPr>
        <p:spPr>
          <a:xfrm>
            <a:off x="5664200" y="3873500"/>
            <a:ext cx="914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54%</a:t>
            </a:r>
          </a:p>
        </p:txBody>
      </p:sp>
      <p:sp>
        <p:nvSpPr>
          <p:cNvPr id="19" name="18 Rectángulo redondeado"/>
          <p:cNvSpPr/>
          <p:nvPr/>
        </p:nvSpPr>
        <p:spPr>
          <a:xfrm>
            <a:off x="3456314" y="4991100"/>
            <a:ext cx="1977372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Necesidad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2349500" y="4991100"/>
            <a:ext cx="914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97 %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5664200" y="4991100"/>
            <a:ext cx="91440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97%</a:t>
            </a:r>
          </a:p>
        </p:txBody>
      </p:sp>
      <p:sp>
        <p:nvSpPr>
          <p:cNvPr id="24" name="23 Elipse"/>
          <p:cNvSpPr/>
          <p:nvPr/>
        </p:nvSpPr>
        <p:spPr>
          <a:xfrm>
            <a:off x="6578600" y="945634"/>
            <a:ext cx="1028700" cy="6672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n=98</a:t>
            </a:r>
          </a:p>
        </p:txBody>
      </p:sp>
      <p:sp>
        <p:nvSpPr>
          <p:cNvPr id="25" name="24 Elipse"/>
          <p:cNvSpPr/>
          <p:nvPr/>
        </p:nvSpPr>
        <p:spPr>
          <a:xfrm>
            <a:off x="1007736" y="876995"/>
            <a:ext cx="1301750" cy="6672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n=3200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8802806" y="65372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12</a:t>
            </a:r>
            <a:endParaRPr lang="es-EC" dirty="0"/>
          </a:p>
        </p:txBody>
      </p:sp>
      <p:sp>
        <p:nvSpPr>
          <p:cNvPr id="2" name="1 Rectángulo"/>
          <p:cNvSpPr/>
          <p:nvPr/>
        </p:nvSpPr>
        <p:spPr>
          <a:xfrm>
            <a:off x="2093264" y="5905500"/>
            <a:ext cx="1346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(MAE, 2008)</a:t>
            </a:r>
          </a:p>
        </p:txBody>
      </p:sp>
    </p:spTree>
    <p:extLst>
      <p:ext uri="{BB962C8B-B14F-4D97-AF65-F5344CB8AC3E}">
        <p14:creationId xmlns:p14="http://schemas.microsoft.com/office/powerpoint/2010/main" val="3400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575B4A67-D285-4B17-9D9F-2ECCF7E3C202}"/>
              </a:ext>
            </a:extLst>
          </p:cNvPr>
          <p:cNvSpPr txBox="1">
            <a:spLocks/>
          </p:cNvSpPr>
          <p:nvPr/>
        </p:nvSpPr>
        <p:spPr>
          <a:xfrm>
            <a:off x="-1524000" y="0"/>
            <a:ext cx="10655300" cy="584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s-EC" sz="2400" dirty="0">
                <a:solidFill>
                  <a:srgbClr val="FF0000"/>
                </a:solidFill>
              </a:rPr>
              <a:t>SITUACIÓN ACTUAL DE LA BIOTECNOLOGÍA EN ECUADOR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4" y="977899"/>
            <a:ext cx="2981326" cy="198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3" y="1141552"/>
            <a:ext cx="2116137" cy="1658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 redondeado"/>
          <p:cNvSpPr/>
          <p:nvPr/>
        </p:nvSpPr>
        <p:spPr>
          <a:xfrm>
            <a:off x="1982787" y="3060700"/>
            <a:ext cx="914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106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6092031" y="3060700"/>
            <a:ext cx="9144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28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1117600" y="4140200"/>
            <a:ext cx="914400" cy="660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70%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2656680" y="4140200"/>
            <a:ext cx="1103313" cy="660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1 experto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5016500" y="4140200"/>
            <a:ext cx="1075531" cy="660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16 público</a:t>
            </a:r>
          </a:p>
        </p:txBody>
      </p:sp>
      <p:sp>
        <p:nvSpPr>
          <p:cNvPr id="12" name="11 Rectángulo redondeado"/>
          <p:cNvSpPr/>
          <p:nvPr/>
        </p:nvSpPr>
        <p:spPr>
          <a:xfrm>
            <a:off x="6870700" y="4140200"/>
            <a:ext cx="1075531" cy="660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12 privado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6800849" y="5232400"/>
            <a:ext cx="1215231" cy="660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5 empresas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8802806" y="65372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13</a:t>
            </a:r>
            <a:endParaRPr lang="es-EC" dirty="0"/>
          </a:p>
        </p:txBody>
      </p:sp>
      <p:sp>
        <p:nvSpPr>
          <p:cNvPr id="15" name="14 CuadroTexto"/>
          <p:cNvSpPr txBox="1"/>
          <p:nvPr/>
        </p:nvSpPr>
        <p:spPr>
          <a:xfrm>
            <a:off x="0" y="6292797"/>
            <a:ext cx="9104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Referencias: </a:t>
            </a:r>
          </a:p>
          <a:p>
            <a:r>
              <a:rPr lang="es-MX" sz="1200" dirty="0"/>
              <a:t>MAE. (2018). </a:t>
            </a:r>
            <a:r>
              <a:rPr lang="es-MX" sz="1200" i="1" dirty="0"/>
              <a:t>Actualización de información sobre Biotecnología, Organismos Genéticamente Modificados y Bioseguridad.</a:t>
            </a:r>
            <a:r>
              <a:rPr lang="es-MX" sz="1200" dirty="0"/>
              <a:t> Quito</a:t>
            </a:r>
            <a:endParaRPr lang="es-MX" sz="1200" dirty="0" smtClean="0"/>
          </a:p>
        </p:txBody>
      </p:sp>
    </p:spTree>
    <p:extLst>
      <p:ext uri="{BB962C8B-B14F-4D97-AF65-F5344CB8AC3E}">
        <p14:creationId xmlns:p14="http://schemas.microsoft.com/office/powerpoint/2010/main" val="100976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575B4A67-D285-4B17-9D9F-2ECCF7E3C202}"/>
              </a:ext>
            </a:extLst>
          </p:cNvPr>
          <p:cNvSpPr txBox="1">
            <a:spLocks/>
          </p:cNvSpPr>
          <p:nvPr/>
        </p:nvSpPr>
        <p:spPr>
          <a:xfrm>
            <a:off x="-1524000" y="0"/>
            <a:ext cx="10655300" cy="584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s-EC" sz="2400" dirty="0">
                <a:solidFill>
                  <a:srgbClr val="FF0000"/>
                </a:solidFill>
              </a:rPr>
              <a:t>SITUACIÓN ACTUAL DE LA BIOTECNOLOGÍA EN ECUADOR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30200" y="698500"/>
            <a:ext cx="1231900" cy="787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Político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431800" y="1778000"/>
            <a:ext cx="16891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Internacional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5207000" y="1778000"/>
            <a:ext cx="16891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Nacional</a:t>
            </a: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417493106"/>
              </p:ext>
            </p:extLst>
          </p:nvPr>
        </p:nvGraphicFramePr>
        <p:xfrm>
          <a:off x="0" y="2984500"/>
          <a:ext cx="4724400" cy="322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9 Imag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777" y="2781300"/>
            <a:ext cx="3128645" cy="3288665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8802806" y="65372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14</a:t>
            </a:r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0" y="6292797"/>
            <a:ext cx="9104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Referencias: </a:t>
            </a:r>
          </a:p>
          <a:p>
            <a:r>
              <a:rPr lang="es-MX" sz="1200" dirty="0"/>
              <a:t>Torres. (2020). Ecuador—Modern </a:t>
            </a:r>
            <a:r>
              <a:rPr lang="es-MX" sz="1200" dirty="0" err="1"/>
              <a:t>Biotechnology</a:t>
            </a:r>
            <a:r>
              <a:rPr lang="es-MX" sz="1200" dirty="0"/>
              <a:t> in Ecuador—</a:t>
            </a:r>
            <a:r>
              <a:rPr lang="es-MX" sz="1200" dirty="0" err="1"/>
              <a:t>Development</a:t>
            </a:r>
            <a:r>
              <a:rPr lang="es-MX" sz="1200" dirty="0"/>
              <a:t> and Legal Framework. </a:t>
            </a:r>
            <a:r>
              <a:rPr lang="es-MX" sz="1200" i="1" dirty="0" err="1"/>
              <a:t>Springer</a:t>
            </a:r>
            <a:endParaRPr lang="es-MX" sz="1200" dirty="0" smtClean="0"/>
          </a:p>
        </p:txBody>
      </p:sp>
    </p:spTree>
    <p:extLst>
      <p:ext uri="{BB962C8B-B14F-4D97-AF65-F5344CB8AC3E}">
        <p14:creationId xmlns:p14="http://schemas.microsoft.com/office/powerpoint/2010/main" val="337990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575B4A67-D285-4B17-9D9F-2ECCF7E3C202}"/>
              </a:ext>
            </a:extLst>
          </p:cNvPr>
          <p:cNvSpPr txBox="1">
            <a:spLocks/>
          </p:cNvSpPr>
          <p:nvPr/>
        </p:nvSpPr>
        <p:spPr>
          <a:xfrm>
            <a:off x="-1524000" y="0"/>
            <a:ext cx="10655300" cy="584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s-EC" sz="2400" dirty="0">
                <a:solidFill>
                  <a:srgbClr val="FF0000"/>
                </a:solidFill>
              </a:rPr>
              <a:t>SITUACIÓN ACTUAL DE LA BIOTECNOLOGÍA EN ECUADOR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30200" y="698500"/>
            <a:ext cx="1485900" cy="787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Económica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362821379"/>
              </p:ext>
            </p:extLst>
          </p:nvPr>
        </p:nvGraphicFramePr>
        <p:xfrm>
          <a:off x="-7239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679426"/>
              </p:ext>
            </p:extLst>
          </p:nvPr>
        </p:nvGraphicFramePr>
        <p:xfrm>
          <a:off x="4546600" y="2730500"/>
          <a:ext cx="4121150" cy="22225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9188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023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5846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Empresa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Actividad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5846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BROWNBREEDING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Rosas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639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ACUABIOTECLLC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Camarones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639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BIOTECDOR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Bio plaguicidas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639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>
                          <a:effectLst/>
                        </a:rPr>
                        <a:t>LAVETEC</a:t>
                      </a:r>
                      <a:endParaRPr lang="es-MX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Agro - medicamento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639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u="none" strike="noStrike" dirty="0">
                          <a:effectLst/>
                        </a:rPr>
                        <a:t>NEOFORESTS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Teca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8802806" y="65372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15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0" y="6193501"/>
            <a:ext cx="91044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Referencias: </a:t>
            </a:r>
          </a:p>
          <a:p>
            <a:r>
              <a:rPr lang="es-MX" sz="1100" dirty="0"/>
              <a:t>Torres. (2020). Ecuador—Modern </a:t>
            </a:r>
            <a:r>
              <a:rPr lang="es-MX" sz="1100" dirty="0" err="1"/>
              <a:t>Biotechnology</a:t>
            </a:r>
            <a:r>
              <a:rPr lang="es-MX" sz="1100" dirty="0"/>
              <a:t> in Ecuador—</a:t>
            </a:r>
            <a:r>
              <a:rPr lang="es-MX" sz="1100" dirty="0" err="1"/>
              <a:t>Development</a:t>
            </a:r>
            <a:r>
              <a:rPr lang="es-MX" sz="1100" dirty="0"/>
              <a:t> and Legal Framework. </a:t>
            </a:r>
            <a:r>
              <a:rPr lang="es-MX" sz="1100" i="1" dirty="0" err="1" smtClean="0"/>
              <a:t>Springer</a:t>
            </a:r>
            <a:endParaRPr lang="es-MX" sz="1100" i="1" dirty="0" smtClean="0"/>
          </a:p>
          <a:p>
            <a:r>
              <a:rPr lang="es-MX" sz="1100" dirty="0"/>
              <a:t>SUPERCIAS. (2021</a:t>
            </a:r>
            <a:r>
              <a:rPr lang="es-MX" sz="1100" dirty="0" smtClean="0"/>
              <a:t>)</a:t>
            </a:r>
          </a:p>
          <a:p>
            <a:r>
              <a:rPr lang="es-MX" sz="1100" dirty="0"/>
              <a:t>Zenteno. (2015). El reenfoque de la biotecnología en el Ecuador: influencia y visión de un nuevo grupo de poder</a:t>
            </a:r>
            <a:endParaRPr lang="es-MX" sz="1100" dirty="0" smtClean="0"/>
          </a:p>
        </p:txBody>
      </p:sp>
    </p:spTree>
    <p:extLst>
      <p:ext uri="{BB962C8B-B14F-4D97-AF65-F5344CB8AC3E}">
        <p14:creationId xmlns:p14="http://schemas.microsoft.com/office/powerpoint/2010/main" val="177817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575B4A67-D285-4B17-9D9F-2ECCF7E3C202}"/>
              </a:ext>
            </a:extLst>
          </p:cNvPr>
          <p:cNvSpPr txBox="1">
            <a:spLocks/>
          </p:cNvSpPr>
          <p:nvPr/>
        </p:nvSpPr>
        <p:spPr>
          <a:xfrm>
            <a:off x="-1524000" y="0"/>
            <a:ext cx="10655300" cy="584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s-EC" sz="2400" dirty="0">
                <a:solidFill>
                  <a:srgbClr val="FF0000"/>
                </a:solidFill>
              </a:rPr>
              <a:t>SITUACIÓN ACTUAL DE LA BIOTECNOLOGÍA EN ECUADOR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844550" y="923925"/>
            <a:ext cx="1536700" cy="736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Innovación</a:t>
            </a:r>
            <a:endParaRPr lang="es-EC" dirty="0"/>
          </a:p>
        </p:txBody>
      </p:sp>
      <p:sp>
        <p:nvSpPr>
          <p:cNvPr id="6" name="5 Rectángulo redondeado"/>
          <p:cNvSpPr/>
          <p:nvPr/>
        </p:nvSpPr>
        <p:spPr>
          <a:xfrm>
            <a:off x="946150" y="2362200"/>
            <a:ext cx="1536700" cy="736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PI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279400" y="3378200"/>
            <a:ext cx="13335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9 patentes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1790700" y="3403600"/>
            <a:ext cx="1333500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75 OV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946150" y="4622800"/>
            <a:ext cx="1333500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71,7% abandono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3810000" y="787400"/>
            <a:ext cx="1536700" cy="736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Publicaciones</a:t>
            </a:r>
            <a:endParaRPr lang="es-EC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2102094"/>
            <a:ext cx="46482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4" t="23090" r="32260" b="52083"/>
          <a:stretch/>
        </p:blipFill>
        <p:spPr bwMode="auto">
          <a:xfrm>
            <a:off x="3810000" y="4292600"/>
            <a:ext cx="464185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698386" y="1523999"/>
            <a:ext cx="509953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050" dirty="0"/>
              <a:t>CDVA: Ciencias de la vida y agricultura; BQ, G, BM: Bioquímica, genética y biología molecular; In, MB: Inmunología y microbiología; F, </a:t>
            </a:r>
            <a:r>
              <a:rPr lang="es-EC" sz="1050" dirty="0" err="1"/>
              <a:t>Tx</a:t>
            </a:r>
            <a:r>
              <a:rPr lang="es-EC" sz="1050" dirty="0"/>
              <a:t>: Farmacología y toxicología de fármacos; Otros: Ecología, toxicología y mutagénesis  y biomateriales.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8802806" y="65372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16</a:t>
            </a:r>
            <a:endParaRPr lang="es-EC" dirty="0"/>
          </a:p>
        </p:txBody>
      </p:sp>
      <p:sp>
        <p:nvSpPr>
          <p:cNvPr id="13" name="12 CuadroTexto"/>
          <p:cNvSpPr txBox="1"/>
          <p:nvPr/>
        </p:nvSpPr>
        <p:spPr>
          <a:xfrm>
            <a:off x="0" y="6136332"/>
            <a:ext cx="91044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Referencias: </a:t>
            </a:r>
          </a:p>
          <a:p>
            <a:r>
              <a:rPr lang="es-MX" sz="1100" dirty="0"/>
              <a:t>OMPI. (2020). </a:t>
            </a:r>
            <a:r>
              <a:rPr lang="es-MX" sz="1100" i="1" dirty="0" err="1"/>
              <a:t>World</a:t>
            </a:r>
            <a:r>
              <a:rPr lang="es-MX" sz="1100" i="1" dirty="0"/>
              <a:t> </a:t>
            </a:r>
            <a:r>
              <a:rPr lang="es-MX" sz="1100" i="1" dirty="0" err="1"/>
              <a:t>Intellectual</a:t>
            </a:r>
            <a:r>
              <a:rPr lang="es-MX" sz="1100" i="1" dirty="0"/>
              <a:t> </a:t>
            </a:r>
            <a:r>
              <a:rPr lang="es-MX" sz="1100" i="1" dirty="0" err="1"/>
              <a:t>Property</a:t>
            </a:r>
            <a:r>
              <a:rPr lang="es-MX" sz="1100" i="1" dirty="0"/>
              <a:t> </a:t>
            </a:r>
            <a:r>
              <a:rPr lang="es-MX" sz="1100" i="1" dirty="0" err="1"/>
              <a:t>Indicators</a:t>
            </a:r>
            <a:r>
              <a:rPr lang="es-MX" sz="1100" i="1" dirty="0"/>
              <a:t> </a:t>
            </a:r>
            <a:r>
              <a:rPr lang="es-MX" sz="1100" i="1" dirty="0" smtClean="0"/>
              <a:t>2020</a:t>
            </a:r>
          </a:p>
          <a:p>
            <a:r>
              <a:rPr lang="es-EC" sz="1100" dirty="0"/>
              <a:t>WIPO GII </a:t>
            </a:r>
            <a:r>
              <a:rPr lang="es-EC" sz="1100" dirty="0" smtClean="0"/>
              <a:t>2017-2020</a:t>
            </a:r>
          </a:p>
          <a:p>
            <a:r>
              <a:rPr lang="es-MX" sz="1100" dirty="0"/>
              <a:t>SJR. (Abril de 2021). </a:t>
            </a:r>
            <a:r>
              <a:rPr lang="es-MX" sz="1100" i="1" dirty="0" err="1"/>
              <a:t>Scimago</a:t>
            </a:r>
            <a:r>
              <a:rPr lang="es-MX" sz="1100" i="1" dirty="0"/>
              <a:t> </a:t>
            </a:r>
            <a:r>
              <a:rPr lang="es-MX" sz="1100" i="1" dirty="0" err="1"/>
              <a:t>Journal</a:t>
            </a:r>
            <a:r>
              <a:rPr lang="es-MX" sz="1100" i="1" dirty="0"/>
              <a:t> &amp; Country Rank</a:t>
            </a:r>
            <a:r>
              <a:rPr lang="es-MX" sz="1100" dirty="0"/>
              <a:t>. Recuperado el 27 de Mayo de 2021, de https://www.scimagojr.com/countrysearch.php?country=EC</a:t>
            </a:r>
            <a:endParaRPr lang="es-EC" sz="1100" dirty="0" smtClean="0"/>
          </a:p>
          <a:p>
            <a:endParaRPr lang="es-EC" sz="1200" dirty="0" smtClean="0"/>
          </a:p>
        </p:txBody>
      </p:sp>
    </p:spTree>
    <p:extLst>
      <p:ext uri="{BB962C8B-B14F-4D97-AF65-F5344CB8AC3E}">
        <p14:creationId xmlns:p14="http://schemas.microsoft.com/office/powerpoint/2010/main" val="36549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2" t="48611" r="30673" b="25695"/>
          <a:stretch/>
        </p:blipFill>
        <p:spPr bwMode="auto">
          <a:xfrm>
            <a:off x="1663699" y="1933061"/>
            <a:ext cx="6106470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355600" y="800100"/>
            <a:ext cx="177800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GII Ecuador</a:t>
            </a:r>
          </a:p>
        </p:txBody>
      </p:sp>
      <p:sp>
        <p:nvSpPr>
          <p:cNvPr id="9" name="8 Rectángulo redondeado"/>
          <p:cNvSpPr/>
          <p:nvPr/>
        </p:nvSpPr>
        <p:spPr>
          <a:xfrm>
            <a:off x="1009649" y="4851400"/>
            <a:ext cx="13081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99 de 138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6858211" y="4851400"/>
            <a:ext cx="13081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15 de 18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535005" y="4213793"/>
            <a:ext cx="63638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/>
              <a:t>PJ: </a:t>
            </a:r>
            <a:r>
              <a:rPr lang="es-EC" sz="1600" dirty="0" smtClean="0"/>
              <a:t>Puntaje de innovación, </a:t>
            </a:r>
            <a:r>
              <a:rPr lang="es-EC" sz="1600" dirty="0" err="1"/>
              <a:t>InP</a:t>
            </a:r>
            <a:r>
              <a:rPr lang="es-EC" sz="1600" dirty="0"/>
              <a:t>: </a:t>
            </a:r>
            <a:r>
              <a:rPr lang="es-EC" sz="1600" dirty="0" smtClean="0"/>
              <a:t>Artículos y Patentes, </a:t>
            </a:r>
            <a:r>
              <a:rPr lang="es-EC" sz="1600" dirty="0" err="1"/>
              <a:t>OuP</a:t>
            </a:r>
            <a:r>
              <a:rPr lang="es-EC" sz="1600" dirty="0"/>
              <a:t>: </a:t>
            </a:r>
            <a:r>
              <a:rPr lang="es-EC" sz="1600" dirty="0" smtClean="0"/>
              <a:t>Citas  extranjeras</a:t>
            </a:r>
            <a:endParaRPr lang="es-EC" sz="1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8802806" y="65372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17</a:t>
            </a:r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0" y="6292797"/>
            <a:ext cx="9104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Referencias: </a:t>
            </a:r>
          </a:p>
          <a:p>
            <a:r>
              <a:rPr lang="es-EC" sz="1200" dirty="0"/>
              <a:t>WIPO GII 2017-2020</a:t>
            </a:r>
          </a:p>
          <a:p>
            <a:endParaRPr lang="es-EC" sz="1200" dirty="0" smtClean="0"/>
          </a:p>
        </p:txBody>
      </p:sp>
    </p:spTree>
    <p:extLst>
      <p:ext uri="{BB962C8B-B14F-4D97-AF65-F5344CB8AC3E}">
        <p14:creationId xmlns:p14="http://schemas.microsoft.com/office/powerpoint/2010/main" val="73460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575B4A67-D285-4B17-9D9F-2ECCF7E3C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0" y="0"/>
            <a:ext cx="10655300" cy="584200"/>
          </a:xfrm>
        </p:spPr>
        <p:txBody>
          <a:bodyPr/>
          <a:lstStyle/>
          <a:p>
            <a:pPr algn="r"/>
            <a:r>
              <a:rPr lang="es-EC" sz="2400" dirty="0">
                <a:solidFill>
                  <a:srgbClr val="FF0000"/>
                </a:solidFill>
              </a:rPr>
              <a:t>NECESIDAD DE UNA REFORMA A LA CONSTITUCIÓN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249574229"/>
              </p:ext>
            </p:extLst>
          </p:nvPr>
        </p:nvGraphicFramePr>
        <p:xfrm>
          <a:off x="1308100" y="1143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802806" y="65372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18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4074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575B4A67-D285-4B17-9D9F-2ECCF7E3C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0" y="0"/>
            <a:ext cx="10655300" cy="584200"/>
          </a:xfrm>
        </p:spPr>
        <p:txBody>
          <a:bodyPr/>
          <a:lstStyle/>
          <a:p>
            <a:pPr algn="r"/>
            <a:r>
              <a:rPr lang="es-EC" sz="2400" dirty="0">
                <a:solidFill>
                  <a:srgbClr val="FF0000"/>
                </a:solidFill>
              </a:rPr>
              <a:t>NECESIDAD DE UNA REFORMA A LA CONSTITUCIÓN</a:t>
            </a:r>
          </a:p>
        </p:txBody>
      </p:sp>
      <p:sp>
        <p:nvSpPr>
          <p:cNvPr id="2" name="1 Elipse"/>
          <p:cNvSpPr/>
          <p:nvPr/>
        </p:nvSpPr>
        <p:spPr>
          <a:xfrm>
            <a:off x="3225800" y="698500"/>
            <a:ext cx="2768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Desconocimiento</a:t>
            </a:r>
          </a:p>
        </p:txBody>
      </p:sp>
      <p:grpSp>
        <p:nvGrpSpPr>
          <p:cNvPr id="18" name="17 Grupo"/>
          <p:cNvGrpSpPr/>
          <p:nvPr/>
        </p:nvGrpSpPr>
        <p:grpSpPr>
          <a:xfrm>
            <a:off x="227692" y="1778000"/>
            <a:ext cx="8618040" cy="4377154"/>
            <a:chOff x="227692" y="1778000"/>
            <a:chExt cx="8618040" cy="4377154"/>
          </a:xfrm>
        </p:grpSpPr>
        <p:sp>
          <p:nvSpPr>
            <p:cNvPr id="3" name="2 Elipse"/>
            <p:cNvSpPr/>
            <p:nvPr/>
          </p:nvSpPr>
          <p:spPr>
            <a:xfrm>
              <a:off x="711471" y="1778000"/>
              <a:ext cx="7924692" cy="9144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Transgénicos naturales</a:t>
              </a:r>
            </a:p>
          </p:txBody>
        </p:sp>
        <p:sp>
          <p:nvSpPr>
            <p:cNvPr id="6" name="5 Flecha izquierda"/>
            <p:cNvSpPr/>
            <p:nvPr/>
          </p:nvSpPr>
          <p:spPr>
            <a:xfrm rot="16200000">
              <a:off x="917423" y="3200400"/>
              <a:ext cx="978408" cy="484632"/>
            </a:xfrm>
            <a:prstGeom prst="lef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9" name="8 Flecha izquierda"/>
            <p:cNvSpPr/>
            <p:nvPr/>
          </p:nvSpPr>
          <p:spPr>
            <a:xfrm rot="16200000">
              <a:off x="2736596" y="3284199"/>
              <a:ext cx="978408" cy="484632"/>
            </a:xfrm>
            <a:prstGeom prst="lef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0" name="9 Flecha izquierda"/>
            <p:cNvSpPr/>
            <p:nvPr/>
          </p:nvSpPr>
          <p:spPr>
            <a:xfrm rot="16200000">
              <a:off x="5121343" y="3200400"/>
              <a:ext cx="978408" cy="484632"/>
            </a:xfrm>
            <a:prstGeom prst="lef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1" name="10 Flecha izquierda"/>
            <p:cNvSpPr/>
            <p:nvPr/>
          </p:nvSpPr>
          <p:spPr>
            <a:xfrm rot="16200000">
              <a:off x="7396528" y="3200399"/>
              <a:ext cx="978408" cy="484632"/>
            </a:xfrm>
            <a:prstGeom prst="lef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grpSp>
          <p:nvGrpSpPr>
            <p:cNvPr id="8" name="7 Grupo"/>
            <p:cNvGrpSpPr/>
            <p:nvPr/>
          </p:nvGrpSpPr>
          <p:grpSpPr>
            <a:xfrm>
              <a:off x="227692" y="4279900"/>
              <a:ext cx="1873238" cy="1875254"/>
              <a:chOff x="227692" y="4279900"/>
              <a:chExt cx="1873238" cy="1875254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692" y="4279900"/>
                <a:ext cx="1873238" cy="144000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7" name="6 CuadroTexto"/>
              <p:cNvSpPr txBox="1"/>
              <p:nvPr/>
            </p:nvSpPr>
            <p:spPr>
              <a:xfrm>
                <a:off x="469216" y="5816600"/>
                <a:ext cx="13810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1600" dirty="0"/>
                  <a:t>(Moran, 2010)</a:t>
                </a:r>
              </a:p>
            </p:txBody>
          </p:sp>
        </p:grpSp>
        <p:grpSp>
          <p:nvGrpSpPr>
            <p:cNvPr id="13" name="12 Grupo"/>
            <p:cNvGrpSpPr/>
            <p:nvPr/>
          </p:nvGrpSpPr>
          <p:grpSpPr>
            <a:xfrm>
              <a:off x="2294475" y="4234000"/>
              <a:ext cx="2315625" cy="1736488"/>
              <a:chOff x="2294475" y="4234000"/>
              <a:chExt cx="2315625" cy="1736488"/>
            </a:xfrm>
          </p:grpSpPr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94475" y="4234000"/>
                <a:ext cx="2315625" cy="1482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2" name="11 Rectángulo"/>
              <p:cNvSpPr/>
              <p:nvPr/>
            </p:nvSpPr>
            <p:spPr>
              <a:xfrm>
                <a:off x="2527408" y="5631934"/>
                <a:ext cx="157196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sz="1600" dirty="0"/>
                  <a:t> (</a:t>
                </a:r>
                <a:r>
                  <a:rPr lang="es-MX" sz="1600" dirty="0" err="1"/>
                  <a:t>Dunning</a:t>
                </a:r>
                <a:r>
                  <a:rPr lang="es-MX" sz="1600" dirty="0"/>
                  <a:t>, 2007)</a:t>
                </a:r>
                <a:endParaRPr lang="es-EC" sz="1600" dirty="0"/>
              </a:p>
            </p:txBody>
          </p:sp>
        </p:grpSp>
        <p:grpSp>
          <p:nvGrpSpPr>
            <p:cNvPr id="15" name="14 Grupo"/>
            <p:cNvGrpSpPr/>
            <p:nvPr/>
          </p:nvGrpSpPr>
          <p:grpSpPr>
            <a:xfrm>
              <a:off x="4673817" y="4279899"/>
              <a:ext cx="2019912" cy="1868389"/>
              <a:chOff x="4673817" y="4279899"/>
              <a:chExt cx="2019912" cy="1868389"/>
            </a:xfrm>
          </p:grpSpPr>
          <p:pic>
            <p:nvPicPr>
              <p:cNvPr id="4101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3817" y="4279899"/>
                <a:ext cx="2019912" cy="14307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13 Rectángulo"/>
              <p:cNvSpPr/>
              <p:nvPr/>
            </p:nvSpPr>
            <p:spPr>
              <a:xfrm>
                <a:off x="4937382" y="5809734"/>
                <a:ext cx="134633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MX" sz="1600" dirty="0"/>
                  <a:t> (</a:t>
                </a:r>
                <a:r>
                  <a:rPr lang="es-MX" sz="1600" dirty="0" err="1"/>
                  <a:t>Kyndt</a:t>
                </a:r>
                <a:r>
                  <a:rPr lang="es-MX" sz="1600" dirty="0"/>
                  <a:t>, 2015)</a:t>
                </a:r>
                <a:endParaRPr lang="es-EC" sz="1600" dirty="0"/>
              </a:p>
            </p:txBody>
          </p:sp>
        </p:grpSp>
        <p:grpSp>
          <p:nvGrpSpPr>
            <p:cNvPr id="17" name="16 Grupo"/>
            <p:cNvGrpSpPr/>
            <p:nvPr/>
          </p:nvGrpSpPr>
          <p:grpSpPr>
            <a:xfrm>
              <a:off x="6925732" y="4230100"/>
              <a:ext cx="1920000" cy="1834188"/>
              <a:chOff x="6925732" y="4230100"/>
              <a:chExt cx="1920000" cy="1834188"/>
            </a:xfrm>
          </p:grpSpPr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5732" y="4230100"/>
                <a:ext cx="1920000" cy="1440000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6" name="15 Rectángulo"/>
              <p:cNvSpPr/>
              <p:nvPr/>
            </p:nvSpPr>
            <p:spPr>
              <a:xfrm>
                <a:off x="7153352" y="5725734"/>
                <a:ext cx="146476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C" sz="1600" u="sng" dirty="0"/>
                  <a:t>(</a:t>
                </a:r>
                <a:r>
                  <a:rPr lang="es-EC" sz="1600" u="sng" dirty="0" err="1"/>
                  <a:t>Ledford</a:t>
                </a:r>
                <a:r>
                  <a:rPr lang="es-EC" sz="1600" u="sng" dirty="0"/>
                  <a:t>, 2021)</a:t>
                </a:r>
                <a:endParaRPr lang="es-EC" sz="1600" dirty="0"/>
              </a:p>
            </p:txBody>
          </p:sp>
        </p:grpSp>
      </p:grpSp>
      <p:sp>
        <p:nvSpPr>
          <p:cNvPr id="22" name="21 CuadroTexto"/>
          <p:cNvSpPr txBox="1"/>
          <p:nvPr/>
        </p:nvSpPr>
        <p:spPr>
          <a:xfrm>
            <a:off x="8802806" y="65372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19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862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DDD017-A5C8-4227-80A1-4BE70268F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dirty="0">
                <a:solidFill>
                  <a:srgbClr val="FF0000"/>
                </a:solidFill>
              </a:rPr>
              <a:t>TEMARIO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294C15C-363D-4DE9-8C30-23D5B4161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402831"/>
            <a:ext cx="8312150" cy="52482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C" b="1" dirty="0">
                <a:latin typeface="+mn-lt"/>
              </a:rPr>
              <a:t>OBJETIVOS</a:t>
            </a:r>
          </a:p>
          <a:p>
            <a:pPr marL="514350" indent="-514350">
              <a:buFont typeface="+mj-lt"/>
              <a:buAutoNum type="arabicPeriod"/>
            </a:pPr>
            <a:r>
              <a:rPr lang="es-EC" b="1" dirty="0">
                <a:latin typeface="+mn-lt"/>
              </a:rPr>
              <a:t>HISTORIA DE LA BIOTECNOLOGÍA EN ECUADOR</a:t>
            </a:r>
          </a:p>
          <a:p>
            <a:pPr marL="514350" indent="-514350">
              <a:buFont typeface="+mj-lt"/>
              <a:buAutoNum type="arabicPeriod"/>
            </a:pPr>
            <a:r>
              <a:rPr lang="es-EC" b="1" dirty="0">
                <a:latin typeface="+mn-lt"/>
              </a:rPr>
              <a:t>SITUACIÓN ACTUAL</a:t>
            </a:r>
          </a:p>
          <a:p>
            <a:pPr marL="514350" indent="-514350">
              <a:buFont typeface="+mj-lt"/>
              <a:buAutoNum type="arabicPeriod"/>
            </a:pPr>
            <a:r>
              <a:rPr lang="es-EC" b="1" dirty="0">
                <a:latin typeface="+mn-lt"/>
              </a:rPr>
              <a:t>NECESIDAD DE UNA REFORMA DE LEY</a:t>
            </a:r>
          </a:p>
          <a:p>
            <a:pPr marL="514350" indent="-514350">
              <a:buFont typeface="+mj-lt"/>
              <a:buAutoNum type="arabicPeriod"/>
            </a:pPr>
            <a:r>
              <a:rPr lang="es-EC" b="1" dirty="0">
                <a:latin typeface="+mn-lt"/>
              </a:rPr>
              <a:t>REFORMA A LOS ART. 401 Y 402 DE LA CONSTITUCIÓN DEL ECUADOR</a:t>
            </a:r>
          </a:p>
          <a:p>
            <a:pPr marL="514350" indent="-514350">
              <a:buFont typeface="+mj-lt"/>
              <a:buAutoNum type="arabicPeriod"/>
            </a:pPr>
            <a:r>
              <a:rPr lang="es-EC" b="1" dirty="0">
                <a:latin typeface="+mn-lt"/>
              </a:rPr>
              <a:t>CONCLUSIONES</a:t>
            </a:r>
          </a:p>
          <a:p>
            <a:pPr marL="514350" indent="-514350">
              <a:buFont typeface="+mj-lt"/>
              <a:buAutoNum type="arabicPeriod"/>
            </a:pPr>
            <a:r>
              <a:rPr lang="es-EC" b="1" dirty="0">
                <a:latin typeface="+mn-lt"/>
              </a:rPr>
              <a:t>RECOMENDACIONES</a:t>
            </a:r>
          </a:p>
          <a:p>
            <a:pPr marL="514350" indent="-514350">
              <a:buFont typeface="+mj-lt"/>
              <a:buAutoNum type="arabicPeriod"/>
            </a:pPr>
            <a:endParaRPr lang="es-EC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8802806" y="65372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5602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575B4A67-D285-4B17-9D9F-2ECCF7E3C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0" y="0"/>
            <a:ext cx="10655300" cy="584200"/>
          </a:xfrm>
        </p:spPr>
        <p:txBody>
          <a:bodyPr/>
          <a:lstStyle/>
          <a:p>
            <a:pPr algn="r"/>
            <a:r>
              <a:rPr lang="es-EC" sz="2400" dirty="0">
                <a:solidFill>
                  <a:srgbClr val="FF0000"/>
                </a:solidFill>
              </a:rPr>
              <a:t>NECESIDAD DE UNA REFORMA A LA CONSTITUCIÓN</a:t>
            </a:r>
          </a:p>
        </p:txBody>
      </p:sp>
      <p:sp>
        <p:nvSpPr>
          <p:cNvPr id="2" name="1 Elipse"/>
          <p:cNvSpPr/>
          <p:nvPr/>
        </p:nvSpPr>
        <p:spPr>
          <a:xfrm>
            <a:off x="3225800" y="698500"/>
            <a:ext cx="2768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Desconocimiento</a:t>
            </a:r>
          </a:p>
        </p:txBody>
      </p:sp>
      <p:grpSp>
        <p:nvGrpSpPr>
          <p:cNvPr id="19" name="18 Grupo"/>
          <p:cNvGrpSpPr/>
          <p:nvPr/>
        </p:nvGrpSpPr>
        <p:grpSpPr>
          <a:xfrm>
            <a:off x="711471" y="1778000"/>
            <a:ext cx="7924692" cy="4178300"/>
            <a:chOff x="711471" y="1778000"/>
            <a:chExt cx="7924692" cy="4178300"/>
          </a:xfrm>
        </p:grpSpPr>
        <p:sp>
          <p:nvSpPr>
            <p:cNvPr id="22" name="21 Elipse"/>
            <p:cNvSpPr/>
            <p:nvPr/>
          </p:nvSpPr>
          <p:spPr>
            <a:xfrm>
              <a:off x="711471" y="1778000"/>
              <a:ext cx="7924692" cy="9144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Conservación</a:t>
              </a:r>
            </a:p>
          </p:txBody>
        </p:sp>
        <p:sp>
          <p:nvSpPr>
            <p:cNvPr id="5" name="4 Rectángulo redondeado"/>
            <p:cNvSpPr/>
            <p:nvPr/>
          </p:nvSpPr>
          <p:spPr>
            <a:xfrm>
              <a:off x="1168400" y="2908300"/>
              <a:ext cx="218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Planes de conservación</a:t>
              </a:r>
            </a:p>
          </p:txBody>
        </p:sp>
        <p:sp>
          <p:nvSpPr>
            <p:cNvPr id="24" name="23 Rectángulo redondeado"/>
            <p:cNvSpPr/>
            <p:nvPr/>
          </p:nvSpPr>
          <p:spPr>
            <a:xfrm>
              <a:off x="1168400" y="3975100"/>
              <a:ext cx="218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Identificar UES</a:t>
              </a:r>
            </a:p>
          </p:txBody>
        </p:sp>
        <p:sp>
          <p:nvSpPr>
            <p:cNvPr id="25" name="24 Rectángulo redondeado"/>
            <p:cNvSpPr/>
            <p:nvPr/>
          </p:nvSpPr>
          <p:spPr>
            <a:xfrm>
              <a:off x="1168400" y="5041900"/>
              <a:ext cx="218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TSPG </a:t>
              </a:r>
            </a:p>
          </p:txBody>
        </p:sp>
        <p:sp>
          <p:nvSpPr>
            <p:cNvPr id="26" name="25 Rectángulo redondeado"/>
            <p:cNvSpPr/>
            <p:nvPr/>
          </p:nvSpPr>
          <p:spPr>
            <a:xfrm>
              <a:off x="5905500" y="2908300"/>
              <a:ext cx="218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Biología sintética</a:t>
              </a:r>
            </a:p>
          </p:txBody>
        </p:sp>
        <p:sp>
          <p:nvSpPr>
            <p:cNvPr id="27" name="26 Rectángulo redondeado"/>
            <p:cNvSpPr/>
            <p:nvPr/>
          </p:nvSpPr>
          <p:spPr>
            <a:xfrm>
              <a:off x="5905500" y="3975100"/>
              <a:ext cx="218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ADN ancestral</a:t>
              </a:r>
            </a:p>
          </p:txBody>
        </p:sp>
        <p:sp>
          <p:nvSpPr>
            <p:cNvPr id="28" name="27 Rectángulo redondeado"/>
            <p:cNvSpPr/>
            <p:nvPr/>
          </p:nvSpPr>
          <p:spPr>
            <a:xfrm>
              <a:off x="5905500" y="5041900"/>
              <a:ext cx="2184400" cy="914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Clonación</a:t>
              </a:r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8802806" y="65372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20</a:t>
            </a:r>
            <a:endParaRPr lang="es-EC" dirty="0"/>
          </a:p>
        </p:txBody>
      </p:sp>
      <p:sp>
        <p:nvSpPr>
          <p:cNvPr id="13" name="12 CuadroTexto"/>
          <p:cNvSpPr txBox="1"/>
          <p:nvPr/>
        </p:nvSpPr>
        <p:spPr>
          <a:xfrm>
            <a:off x="0" y="6292797"/>
            <a:ext cx="9104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Referencias: </a:t>
            </a:r>
          </a:p>
          <a:p>
            <a:r>
              <a:rPr lang="es-MX" sz="1200" dirty="0" err="1"/>
              <a:t>Corlett</a:t>
            </a:r>
            <a:r>
              <a:rPr lang="es-MX" sz="1200" dirty="0"/>
              <a:t>. (2017). A </a:t>
            </a:r>
            <a:r>
              <a:rPr lang="es-MX" sz="1200" dirty="0" err="1"/>
              <a:t>Bigger</a:t>
            </a:r>
            <a:r>
              <a:rPr lang="es-MX" sz="1200" dirty="0"/>
              <a:t> </a:t>
            </a:r>
            <a:r>
              <a:rPr lang="es-MX" sz="1200" dirty="0" err="1"/>
              <a:t>Toolbox</a:t>
            </a:r>
            <a:r>
              <a:rPr lang="es-MX" sz="1200" dirty="0"/>
              <a:t>: </a:t>
            </a:r>
            <a:r>
              <a:rPr lang="es-MX" sz="1200" dirty="0" err="1"/>
              <a:t>Biotechnology</a:t>
            </a:r>
            <a:r>
              <a:rPr lang="es-MX" sz="1200" dirty="0"/>
              <a:t> in </a:t>
            </a:r>
            <a:r>
              <a:rPr lang="es-MX" sz="1200" dirty="0" err="1"/>
              <a:t>Biodiversity</a:t>
            </a:r>
            <a:r>
              <a:rPr lang="es-MX" sz="1200" dirty="0"/>
              <a:t> </a:t>
            </a:r>
            <a:r>
              <a:rPr lang="es-MX" sz="1200" dirty="0" err="1"/>
              <a:t>Conservation</a:t>
            </a:r>
            <a:r>
              <a:rPr lang="es-MX" sz="1200" dirty="0"/>
              <a:t>. </a:t>
            </a:r>
            <a:r>
              <a:rPr lang="es-MX" sz="1200" i="1" dirty="0" err="1"/>
              <a:t>Trends</a:t>
            </a:r>
            <a:r>
              <a:rPr lang="es-MX" sz="1200" i="1" dirty="0"/>
              <a:t> in </a:t>
            </a:r>
            <a:r>
              <a:rPr lang="es-MX" sz="1200" i="1" dirty="0" err="1"/>
              <a:t>Biotechnology</a:t>
            </a:r>
            <a:r>
              <a:rPr lang="es-MX" sz="1200" dirty="0"/>
              <a:t>.</a:t>
            </a:r>
            <a:endParaRPr lang="es-EC" sz="1200" dirty="0" smtClean="0"/>
          </a:p>
        </p:txBody>
      </p:sp>
    </p:spTree>
    <p:extLst>
      <p:ext uri="{BB962C8B-B14F-4D97-AF65-F5344CB8AC3E}">
        <p14:creationId xmlns:p14="http://schemas.microsoft.com/office/powerpoint/2010/main" val="73716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575B4A67-D285-4B17-9D9F-2ECCF7E3C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0" y="0"/>
            <a:ext cx="10655300" cy="584200"/>
          </a:xfrm>
        </p:spPr>
        <p:txBody>
          <a:bodyPr/>
          <a:lstStyle/>
          <a:p>
            <a:pPr algn="r"/>
            <a:r>
              <a:rPr lang="es-EC" sz="2400" dirty="0">
                <a:solidFill>
                  <a:srgbClr val="FF0000"/>
                </a:solidFill>
              </a:rPr>
              <a:t>NECESIDAD DE UNA REFORMA A LA CONSTITUCIÓN</a:t>
            </a:r>
          </a:p>
        </p:txBody>
      </p:sp>
      <p:sp>
        <p:nvSpPr>
          <p:cNvPr id="3" name="2 Elipse"/>
          <p:cNvSpPr/>
          <p:nvPr/>
        </p:nvSpPr>
        <p:spPr>
          <a:xfrm>
            <a:off x="3225800" y="698500"/>
            <a:ext cx="2768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Salud humana</a:t>
            </a:r>
          </a:p>
        </p:txBody>
      </p:sp>
      <p:sp>
        <p:nvSpPr>
          <p:cNvPr id="5" name="4 Elipse"/>
          <p:cNvSpPr/>
          <p:nvPr/>
        </p:nvSpPr>
        <p:spPr>
          <a:xfrm>
            <a:off x="711471" y="1778000"/>
            <a:ext cx="7924692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Enfermedades raras o huérfanas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622300" y="2908300"/>
            <a:ext cx="218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Quito</a:t>
            </a:r>
          </a:p>
        </p:txBody>
      </p:sp>
      <p:sp>
        <p:nvSpPr>
          <p:cNvPr id="2" name="1 Flecha derecha"/>
          <p:cNvSpPr/>
          <p:nvPr/>
        </p:nvSpPr>
        <p:spPr>
          <a:xfrm>
            <a:off x="2981198" y="3123184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6 Rectángulo redondeado"/>
          <p:cNvSpPr/>
          <p:nvPr/>
        </p:nvSpPr>
        <p:spPr>
          <a:xfrm>
            <a:off x="3581617" y="2945384"/>
            <a:ext cx="218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6 veces </a:t>
            </a:r>
            <a:r>
              <a:rPr lang="es-EC" dirty="0" smtClean="0"/>
              <a:t>más</a:t>
            </a:r>
            <a:endParaRPr lang="es-EC" dirty="0"/>
          </a:p>
        </p:txBody>
      </p:sp>
      <p:sp>
        <p:nvSpPr>
          <p:cNvPr id="8" name="7 Rectángulo redondeado"/>
          <p:cNvSpPr/>
          <p:nvPr/>
        </p:nvSpPr>
        <p:spPr>
          <a:xfrm>
            <a:off x="6451763" y="2997200"/>
            <a:ext cx="218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Problemas de identificación</a:t>
            </a:r>
          </a:p>
        </p:txBody>
      </p:sp>
      <p:sp>
        <p:nvSpPr>
          <p:cNvPr id="9" name="8 Flecha derecha"/>
          <p:cNvSpPr/>
          <p:nvPr/>
        </p:nvSpPr>
        <p:spPr>
          <a:xfrm>
            <a:off x="5899059" y="3162300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Rectángulo redondeado"/>
          <p:cNvSpPr/>
          <p:nvPr/>
        </p:nvSpPr>
        <p:spPr>
          <a:xfrm>
            <a:off x="3581617" y="4406900"/>
            <a:ext cx="218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50 años de retraso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00" y="3964100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8802806" y="65372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21</a:t>
            </a:r>
            <a:endParaRPr lang="es-EC" dirty="0"/>
          </a:p>
        </p:txBody>
      </p:sp>
      <p:sp>
        <p:nvSpPr>
          <p:cNvPr id="13" name="12 CuadroTexto"/>
          <p:cNvSpPr txBox="1"/>
          <p:nvPr/>
        </p:nvSpPr>
        <p:spPr>
          <a:xfrm>
            <a:off x="0" y="6292797"/>
            <a:ext cx="9104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Referencias: </a:t>
            </a:r>
          </a:p>
          <a:p>
            <a:r>
              <a:rPr lang="es-MX" sz="1200" dirty="0"/>
              <a:t>Maldonado. (2018). </a:t>
            </a:r>
            <a:r>
              <a:rPr lang="es-MX" sz="1200" dirty="0" err="1"/>
              <a:t>Orphan</a:t>
            </a:r>
            <a:r>
              <a:rPr lang="es-MX" sz="1200" dirty="0"/>
              <a:t> </a:t>
            </a:r>
            <a:r>
              <a:rPr lang="es-MX" sz="1200" dirty="0" err="1"/>
              <a:t>Drug</a:t>
            </a:r>
            <a:r>
              <a:rPr lang="es-MX" sz="1200" dirty="0"/>
              <a:t> </a:t>
            </a:r>
            <a:r>
              <a:rPr lang="es-MX" sz="1200" dirty="0" err="1"/>
              <a:t>Approval</a:t>
            </a:r>
            <a:r>
              <a:rPr lang="es-MX" sz="1200" dirty="0"/>
              <a:t> </a:t>
            </a:r>
            <a:r>
              <a:rPr lang="es-MX" sz="1200" dirty="0" err="1"/>
              <a:t>Route</a:t>
            </a:r>
            <a:r>
              <a:rPr lang="es-MX" sz="1200" dirty="0"/>
              <a:t> </a:t>
            </a:r>
            <a:r>
              <a:rPr lang="es-MX" sz="1200" dirty="0" err="1"/>
              <a:t>Under</a:t>
            </a:r>
            <a:r>
              <a:rPr lang="es-MX" sz="1200" dirty="0"/>
              <a:t> </a:t>
            </a:r>
            <a:r>
              <a:rPr lang="es-MX" sz="1200" dirty="0" err="1"/>
              <a:t>Ecuadorian</a:t>
            </a:r>
            <a:r>
              <a:rPr lang="es-MX" sz="1200" dirty="0"/>
              <a:t> </a:t>
            </a:r>
            <a:r>
              <a:rPr lang="es-MX" sz="1200" dirty="0" err="1" smtClean="0"/>
              <a:t>Legislation</a:t>
            </a:r>
            <a:endParaRPr lang="es-MX" sz="1200" dirty="0" smtClean="0"/>
          </a:p>
          <a:p>
            <a:r>
              <a:rPr lang="es-MX" sz="1200" dirty="0"/>
              <a:t>Viteri. (2020). Enfermedades Huérfanas . </a:t>
            </a:r>
            <a:r>
              <a:rPr lang="es-MX" sz="1200" i="1" dirty="0"/>
              <a:t>Archivos Venezolanos de Farmacología y Terapéutica</a:t>
            </a:r>
            <a:r>
              <a:rPr lang="es-MX" sz="1200" dirty="0"/>
              <a:t>, 627-636</a:t>
            </a:r>
            <a:endParaRPr lang="es-EC" sz="1200" dirty="0" smtClean="0"/>
          </a:p>
        </p:txBody>
      </p:sp>
    </p:spTree>
    <p:extLst>
      <p:ext uri="{BB962C8B-B14F-4D97-AF65-F5344CB8AC3E}">
        <p14:creationId xmlns:p14="http://schemas.microsoft.com/office/powerpoint/2010/main" val="24377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575B4A67-D285-4B17-9D9F-2ECCF7E3C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0" y="0"/>
            <a:ext cx="10655300" cy="584200"/>
          </a:xfrm>
        </p:spPr>
        <p:txBody>
          <a:bodyPr/>
          <a:lstStyle/>
          <a:p>
            <a:pPr algn="r"/>
            <a:r>
              <a:rPr lang="es-EC" sz="2400" dirty="0">
                <a:solidFill>
                  <a:srgbClr val="FF0000"/>
                </a:solidFill>
              </a:rPr>
              <a:t>NECESIDAD DE UNA REFORMA A LA CONSTITUCIÓN</a:t>
            </a:r>
          </a:p>
        </p:txBody>
      </p:sp>
      <p:sp>
        <p:nvSpPr>
          <p:cNvPr id="3" name="2 Elipse"/>
          <p:cNvSpPr/>
          <p:nvPr/>
        </p:nvSpPr>
        <p:spPr>
          <a:xfrm>
            <a:off x="3225800" y="698500"/>
            <a:ext cx="2768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Salud humana</a:t>
            </a:r>
          </a:p>
        </p:txBody>
      </p:sp>
      <p:sp>
        <p:nvSpPr>
          <p:cNvPr id="5" name="4 Elipse"/>
          <p:cNvSpPr/>
          <p:nvPr/>
        </p:nvSpPr>
        <p:spPr>
          <a:xfrm>
            <a:off x="711471" y="1778000"/>
            <a:ext cx="7924692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Problemas con pesticidas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622300" y="2908300"/>
            <a:ext cx="218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Malestar bananeras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3581617" y="2945384"/>
            <a:ext cx="218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Pesticida en orina</a:t>
            </a:r>
          </a:p>
        </p:txBody>
      </p:sp>
      <p:sp>
        <p:nvSpPr>
          <p:cNvPr id="8" name="7 Rectángulo redondeado"/>
          <p:cNvSpPr/>
          <p:nvPr/>
        </p:nvSpPr>
        <p:spPr>
          <a:xfrm>
            <a:off x="6451763" y="2997200"/>
            <a:ext cx="218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Aumento de presión en niños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1007246" y="3790434"/>
            <a:ext cx="12332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dirty="0"/>
              <a:t> (Polo, 2019)</a:t>
            </a:r>
            <a:endParaRPr lang="es-EC" sz="1600" dirty="0"/>
          </a:p>
        </p:txBody>
      </p:sp>
      <p:sp>
        <p:nvSpPr>
          <p:cNvPr id="12" name="11 Rectángulo"/>
          <p:cNvSpPr/>
          <p:nvPr/>
        </p:nvSpPr>
        <p:spPr>
          <a:xfrm>
            <a:off x="3864140" y="3828534"/>
            <a:ext cx="14558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dirty="0"/>
              <a:t> (</a:t>
            </a:r>
            <a:r>
              <a:rPr lang="es-MX" sz="1600" dirty="0" err="1"/>
              <a:t>Handal</a:t>
            </a:r>
            <a:r>
              <a:rPr lang="es-MX" sz="1600" dirty="0"/>
              <a:t>, 2017)</a:t>
            </a:r>
            <a:endParaRPr lang="es-EC" sz="1600" dirty="0"/>
          </a:p>
        </p:txBody>
      </p:sp>
      <p:sp>
        <p:nvSpPr>
          <p:cNvPr id="13" name="12 Rectángulo"/>
          <p:cNvSpPr/>
          <p:nvPr/>
        </p:nvSpPr>
        <p:spPr>
          <a:xfrm>
            <a:off x="6781799" y="3930134"/>
            <a:ext cx="13758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dirty="0"/>
              <a:t>(</a:t>
            </a:r>
            <a:r>
              <a:rPr lang="es-MX" sz="1600" dirty="0" smtClean="0"/>
              <a:t>Suárez</a:t>
            </a:r>
            <a:r>
              <a:rPr lang="es-MX" sz="1600" dirty="0"/>
              <a:t>, 2020)</a:t>
            </a:r>
            <a:endParaRPr lang="es-EC" sz="1600" dirty="0"/>
          </a:p>
        </p:txBody>
      </p:sp>
      <p:sp>
        <p:nvSpPr>
          <p:cNvPr id="17" name="16 Rectángulo redondeado"/>
          <p:cNvSpPr/>
          <p:nvPr/>
        </p:nvSpPr>
        <p:spPr>
          <a:xfrm>
            <a:off x="2133600" y="4559300"/>
            <a:ext cx="21844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err="1"/>
              <a:t>Biopesticidas</a:t>
            </a:r>
            <a:endParaRPr lang="es-EC" dirty="0"/>
          </a:p>
        </p:txBody>
      </p:sp>
      <p:sp>
        <p:nvSpPr>
          <p:cNvPr id="18" name="17 Rectángulo redondeado"/>
          <p:cNvSpPr/>
          <p:nvPr/>
        </p:nvSpPr>
        <p:spPr>
          <a:xfrm>
            <a:off x="4902200" y="4572000"/>
            <a:ext cx="21844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OGMs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5205722" y="5663168"/>
            <a:ext cx="1418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/>
              <a:t> (</a:t>
            </a:r>
            <a:r>
              <a:rPr lang="es-EC" sz="1600" dirty="0" err="1"/>
              <a:t>Macall</a:t>
            </a:r>
            <a:r>
              <a:rPr lang="es-EC" sz="1600" dirty="0"/>
              <a:t>, 2020)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8802806" y="65372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22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9614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575B4A67-D285-4B17-9D9F-2ECCF7E3C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0" y="0"/>
            <a:ext cx="10655300" cy="584200"/>
          </a:xfrm>
        </p:spPr>
        <p:txBody>
          <a:bodyPr/>
          <a:lstStyle/>
          <a:p>
            <a:pPr algn="r"/>
            <a:r>
              <a:rPr lang="es-EC" sz="2400" dirty="0">
                <a:solidFill>
                  <a:srgbClr val="FF0000"/>
                </a:solidFill>
              </a:rPr>
              <a:t>NECESIDAD DE UNA REFORMA A LA CONSTITUCIÓN</a:t>
            </a:r>
          </a:p>
        </p:txBody>
      </p:sp>
      <p:sp>
        <p:nvSpPr>
          <p:cNvPr id="3" name="2 Elipse"/>
          <p:cNvSpPr/>
          <p:nvPr/>
        </p:nvSpPr>
        <p:spPr>
          <a:xfrm>
            <a:off x="3225800" y="698500"/>
            <a:ext cx="2768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Ambiente</a:t>
            </a:r>
          </a:p>
        </p:txBody>
      </p:sp>
      <p:sp>
        <p:nvSpPr>
          <p:cNvPr id="5" name="4 Elipse"/>
          <p:cNvSpPr/>
          <p:nvPr/>
        </p:nvSpPr>
        <p:spPr>
          <a:xfrm>
            <a:off x="711471" y="1778000"/>
            <a:ext cx="7924692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Contaminación de acuíferos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3517900" y="2812534"/>
            <a:ext cx="218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/>
              <a:t>Cadusafos</a:t>
            </a:r>
            <a:endParaRPr lang="es-EC" dirty="0"/>
          </a:p>
        </p:txBody>
      </p:sp>
      <p:sp>
        <p:nvSpPr>
          <p:cNvPr id="9" name="8 Flecha izquierda"/>
          <p:cNvSpPr/>
          <p:nvPr/>
        </p:nvSpPr>
        <p:spPr>
          <a:xfrm>
            <a:off x="2247392" y="302741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9 Rectángulo redondeado"/>
          <p:cNvSpPr/>
          <p:nvPr/>
        </p:nvSpPr>
        <p:spPr>
          <a:xfrm>
            <a:off x="584470" y="2812534"/>
            <a:ext cx="153592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Guayas y </a:t>
            </a:r>
          </a:p>
          <a:p>
            <a:pPr algn="ctr"/>
            <a:r>
              <a:rPr lang="es-EC" dirty="0"/>
              <a:t>El Oro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469816" y="3841234"/>
            <a:ext cx="15888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dirty="0"/>
              <a:t> (</a:t>
            </a:r>
            <a:r>
              <a:rPr lang="es-MX" sz="1600" dirty="0" err="1"/>
              <a:t>Deknock</a:t>
            </a:r>
            <a:r>
              <a:rPr lang="es-MX" sz="1600" dirty="0"/>
              <a:t>, 2019)</a:t>
            </a:r>
            <a:endParaRPr lang="es-EC" sz="1600" dirty="0"/>
          </a:p>
        </p:txBody>
      </p:sp>
      <p:sp>
        <p:nvSpPr>
          <p:cNvPr id="15" name="14 Flecha derecha"/>
          <p:cNvSpPr/>
          <p:nvPr/>
        </p:nvSpPr>
        <p:spPr>
          <a:xfrm>
            <a:off x="5867400" y="302741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18 Rectángulo redondeado"/>
          <p:cNvSpPr/>
          <p:nvPr/>
        </p:nvSpPr>
        <p:spPr>
          <a:xfrm>
            <a:off x="7100242" y="2812534"/>
            <a:ext cx="1535921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Santa Cruz e Isabela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6729973" y="3841234"/>
            <a:ext cx="20461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dirty="0"/>
              <a:t> (</a:t>
            </a:r>
            <a:r>
              <a:rPr lang="es-MX" sz="1600" dirty="0" err="1"/>
              <a:t>Riascos</a:t>
            </a:r>
            <a:r>
              <a:rPr lang="es-MX" sz="1600" dirty="0"/>
              <a:t>-Flores, 2020)</a:t>
            </a:r>
            <a:endParaRPr lang="es-EC" sz="1600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2120391" y="4559300"/>
            <a:ext cx="21844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err="1" smtClean="0"/>
              <a:t>Biorremediación</a:t>
            </a:r>
            <a:endParaRPr lang="es-EC" dirty="0"/>
          </a:p>
        </p:txBody>
      </p:sp>
      <p:sp>
        <p:nvSpPr>
          <p:cNvPr id="21" name="20 Rectángulo redondeado"/>
          <p:cNvSpPr/>
          <p:nvPr/>
        </p:nvSpPr>
        <p:spPr>
          <a:xfrm>
            <a:off x="4915842" y="4559300"/>
            <a:ext cx="21844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OGMs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4452242" y="5581134"/>
            <a:ext cx="15349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600" dirty="0"/>
              <a:t> (Graham, 2020)</a:t>
            </a:r>
            <a:endParaRPr lang="es-EC" sz="1600" dirty="0"/>
          </a:p>
        </p:txBody>
      </p:sp>
      <p:sp>
        <p:nvSpPr>
          <p:cNvPr id="23" name="22 Rectángulo"/>
          <p:cNvSpPr/>
          <p:nvPr/>
        </p:nvSpPr>
        <p:spPr>
          <a:xfrm>
            <a:off x="6158222" y="5568434"/>
            <a:ext cx="1418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/>
              <a:t> (</a:t>
            </a:r>
            <a:r>
              <a:rPr lang="es-EC" sz="1600" dirty="0" err="1"/>
              <a:t>Macall</a:t>
            </a:r>
            <a:r>
              <a:rPr lang="es-EC" sz="1600" dirty="0"/>
              <a:t>, 2020)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8802806" y="65372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23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5927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575B4A67-D285-4B17-9D9F-2ECCF7E3C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0" y="0"/>
            <a:ext cx="10655300" cy="584200"/>
          </a:xfrm>
        </p:spPr>
        <p:txBody>
          <a:bodyPr/>
          <a:lstStyle/>
          <a:p>
            <a:pPr algn="r"/>
            <a:r>
              <a:rPr lang="es-EC" sz="2400" dirty="0">
                <a:solidFill>
                  <a:srgbClr val="FF0000"/>
                </a:solidFill>
              </a:rPr>
              <a:t>NECESIDAD DE UNA REFORMA A LA CONSTITUCIÓN</a:t>
            </a: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589751704"/>
              </p:ext>
            </p:extLst>
          </p:nvPr>
        </p:nvGraphicFramePr>
        <p:xfrm>
          <a:off x="1676400" y="11811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802806" y="65372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24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407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575B4A67-D285-4B17-9D9F-2ECCF7E3C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0" y="0"/>
            <a:ext cx="10655300" cy="584200"/>
          </a:xfrm>
        </p:spPr>
        <p:txBody>
          <a:bodyPr/>
          <a:lstStyle/>
          <a:p>
            <a:pPr algn="r"/>
            <a:r>
              <a:rPr lang="es-EC" sz="2400" dirty="0">
                <a:solidFill>
                  <a:srgbClr val="FF0000"/>
                </a:solidFill>
              </a:rPr>
              <a:t>NECESIDAD DE UNA REFORMA A LA CONSTITUCIÓN</a:t>
            </a:r>
          </a:p>
        </p:txBody>
      </p:sp>
      <p:sp>
        <p:nvSpPr>
          <p:cNvPr id="9" name="8 Elipse"/>
          <p:cNvSpPr/>
          <p:nvPr/>
        </p:nvSpPr>
        <p:spPr>
          <a:xfrm>
            <a:off x="711471" y="1778000"/>
            <a:ext cx="7924692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Patente = inversión</a:t>
            </a:r>
          </a:p>
        </p:txBody>
      </p:sp>
      <p:sp>
        <p:nvSpPr>
          <p:cNvPr id="10" name="9 Elipse"/>
          <p:cNvSpPr/>
          <p:nvPr/>
        </p:nvSpPr>
        <p:spPr>
          <a:xfrm>
            <a:off x="3225800" y="698500"/>
            <a:ext cx="2768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Falta de protección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1714500" y="3009900"/>
            <a:ext cx="16129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Investigación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250" y="3924300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Flecha derecha"/>
          <p:cNvSpPr/>
          <p:nvPr/>
        </p:nvSpPr>
        <p:spPr>
          <a:xfrm>
            <a:off x="3556000" y="3251200"/>
            <a:ext cx="1828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Multiplicar"/>
          <p:cNvSpPr/>
          <p:nvPr/>
        </p:nvSpPr>
        <p:spPr>
          <a:xfrm>
            <a:off x="3733800" y="2813050"/>
            <a:ext cx="1308100" cy="13081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>
                <a:solidFill>
                  <a:schemeClr val="tx1"/>
                </a:solidFill>
              </a:rPr>
              <a:t>PI</a:t>
            </a:r>
          </a:p>
        </p:txBody>
      </p:sp>
      <p:sp>
        <p:nvSpPr>
          <p:cNvPr id="13" name="AutoShape 2" descr="ᐈ Logo Industrial: más de 20 ejemplos de emblemas, consejos de diseño |  Loga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3" r="21069"/>
          <a:stretch/>
        </p:blipFill>
        <p:spPr bwMode="auto">
          <a:xfrm>
            <a:off x="5473699" y="2874962"/>
            <a:ext cx="1816101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t="8700" r="3454" b="6604"/>
          <a:stretch/>
        </p:blipFill>
        <p:spPr bwMode="auto">
          <a:xfrm>
            <a:off x="5499099" y="4548979"/>
            <a:ext cx="2518615" cy="116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3924300"/>
            <a:ext cx="198755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Flecha abajo"/>
          <p:cNvSpPr/>
          <p:nvPr/>
        </p:nvSpPr>
        <p:spPr>
          <a:xfrm>
            <a:off x="4203700" y="3962400"/>
            <a:ext cx="374650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Flecha derecha"/>
          <p:cNvSpPr/>
          <p:nvPr/>
        </p:nvSpPr>
        <p:spPr>
          <a:xfrm>
            <a:off x="5041900" y="4918075"/>
            <a:ext cx="43179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15 CuadroTexto"/>
          <p:cNvSpPr txBox="1"/>
          <p:nvPr/>
        </p:nvSpPr>
        <p:spPr>
          <a:xfrm>
            <a:off x="8802806" y="65372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25</a:t>
            </a:r>
            <a:endParaRPr lang="es-EC" dirty="0"/>
          </a:p>
        </p:txBody>
      </p:sp>
      <p:sp>
        <p:nvSpPr>
          <p:cNvPr id="17" name="16 CuadroTexto"/>
          <p:cNvSpPr txBox="1"/>
          <p:nvPr/>
        </p:nvSpPr>
        <p:spPr>
          <a:xfrm>
            <a:off x="0" y="6254548"/>
            <a:ext cx="9104492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 smtClean="0"/>
              <a:t>Referencias: </a:t>
            </a:r>
          </a:p>
          <a:p>
            <a:r>
              <a:rPr lang="es-MX" sz="1050" dirty="0" err="1"/>
              <a:t>National</a:t>
            </a:r>
            <a:r>
              <a:rPr lang="es-MX" sz="1050" dirty="0"/>
              <a:t> </a:t>
            </a:r>
            <a:r>
              <a:rPr lang="es-MX" sz="1050" dirty="0" err="1"/>
              <a:t>Academies</a:t>
            </a:r>
            <a:r>
              <a:rPr lang="es-MX" sz="1050" dirty="0"/>
              <a:t> of </a:t>
            </a:r>
            <a:r>
              <a:rPr lang="es-MX" sz="1050" dirty="0" err="1"/>
              <a:t>Sciences</a:t>
            </a:r>
            <a:r>
              <a:rPr lang="es-MX" sz="1050" dirty="0"/>
              <a:t>, </a:t>
            </a:r>
            <a:r>
              <a:rPr lang="es-MX" sz="1050" dirty="0" err="1"/>
              <a:t>Engineering</a:t>
            </a:r>
            <a:r>
              <a:rPr lang="es-MX" sz="1050" dirty="0"/>
              <a:t>, and Medicine. (2017). </a:t>
            </a:r>
            <a:r>
              <a:rPr lang="es-MX" sz="1050" i="1" dirty="0" err="1"/>
              <a:t>Preparing</a:t>
            </a:r>
            <a:r>
              <a:rPr lang="es-MX" sz="1050" i="1" dirty="0"/>
              <a:t> </a:t>
            </a:r>
            <a:r>
              <a:rPr lang="es-MX" sz="1050" i="1" dirty="0" err="1"/>
              <a:t>for</a:t>
            </a:r>
            <a:r>
              <a:rPr lang="es-MX" sz="1050" i="1" dirty="0"/>
              <a:t> </a:t>
            </a:r>
            <a:r>
              <a:rPr lang="es-MX" sz="1050" i="1" dirty="0" err="1"/>
              <a:t>future</a:t>
            </a:r>
            <a:r>
              <a:rPr lang="es-MX" sz="1050" i="1" dirty="0"/>
              <a:t> </a:t>
            </a:r>
            <a:r>
              <a:rPr lang="es-MX" sz="1050" i="1" dirty="0" err="1"/>
              <a:t>products</a:t>
            </a:r>
            <a:r>
              <a:rPr lang="es-MX" sz="1050" i="1" dirty="0"/>
              <a:t> of </a:t>
            </a:r>
            <a:r>
              <a:rPr lang="es-MX" sz="1050" i="1" dirty="0" err="1"/>
              <a:t>biotechnology</a:t>
            </a:r>
            <a:r>
              <a:rPr lang="es-MX" sz="1050" i="1" dirty="0"/>
              <a:t>.</a:t>
            </a:r>
            <a:r>
              <a:rPr lang="es-MX" sz="1050" dirty="0"/>
              <a:t> </a:t>
            </a:r>
            <a:r>
              <a:rPr lang="es-MX" sz="1050" dirty="0" err="1"/>
              <a:t>Wahington</a:t>
            </a:r>
            <a:r>
              <a:rPr lang="es-MX" sz="1050" dirty="0"/>
              <a:t> DC: THE NATIONAL ACADEMIC </a:t>
            </a:r>
            <a:r>
              <a:rPr lang="es-MX" sz="1050" dirty="0" smtClean="0"/>
              <a:t>PRESS</a:t>
            </a:r>
          </a:p>
          <a:p>
            <a:r>
              <a:rPr lang="es-MX" sz="1050" dirty="0"/>
              <a:t>SUPERCIAS. (2021)</a:t>
            </a:r>
          </a:p>
          <a:p>
            <a:endParaRPr lang="es-EC" sz="1200" dirty="0" smtClean="0"/>
          </a:p>
        </p:txBody>
      </p:sp>
    </p:spTree>
    <p:extLst>
      <p:ext uri="{BB962C8B-B14F-4D97-AF65-F5344CB8AC3E}">
        <p14:creationId xmlns:p14="http://schemas.microsoft.com/office/powerpoint/2010/main" val="167145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575B4A67-D285-4B17-9D9F-2ECCF7E3C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0" y="0"/>
            <a:ext cx="10655300" cy="584200"/>
          </a:xfrm>
        </p:spPr>
        <p:txBody>
          <a:bodyPr/>
          <a:lstStyle/>
          <a:p>
            <a:pPr algn="r"/>
            <a:r>
              <a:rPr lang="es-EC" sz="2400" dirty="0">
                <a:solidFill>
                  <a:srgbClr val="FF0000"/>
                </a:solidFill>
              </a:rPr>
              <a:t>NECESIDAD DE UNA REFORMA A LA CONSTITUCIÓN</a:t>
            </a:r>
          </a:p>
        </p:txBody>
      </p:sp>
      <p:sp>
        <p:nvSpPr>
          <p:cNvPr id="13" name="AutoShape 2" descr="ᐈ Logo Industrial: más de 20 ejemplos de emblemas, consejos de diseño |  Loga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6" name="15 Elipse"/>
          <p:cNvSpPr/>
          <p:nvPr/>
        </p:nvSpPr>
        <p:spPr>
          <a:xfrm>
            <a:off x="3225800" y="698500"/>
            <a:ext cx="2768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Biopiratería</a:t>
            </a:r>
          </a:p>
        </p:txBody>
      </p:sp>
      <p:sp>
        <p:nvSpPr>
          <p:cNvPr id="17" name="16 Elipse"/>
          <p:cNvSpPr/>
          <p:nvPr/>
        </p:nvSpPr>
        <p:spPr>
          <a:xfrm>
            <a:off x="711471" y="1778000"/>
            <a:ext cx="7924692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Pérdida </a:t>
            </a:r>
            <a:r>
              <a:rPr lang="es-EC" dirty="0"/>
              <a:t>de </a:t>
            </a:r>
            <a:r>
              <a:rPr lang="es-EC" dirty="0" smtClean="0"/>
              <a:t>recursos genéticos</a:t>
            </a:r>
            <a:endParaRPr lang="es-EC" dirty="0"/>
          </a:p>
        </p:txBody>
      </p:sp>
      <p:sp>
        <p:nvSpPr>
          <p:cNvPr id="5" name="4 Rectángulo redondeado"/>
          <p:cNvSpPr/>
          <p:nvPr/>
        </p:nvSpPr>
        <p:spPr>
          <a:xfrm>
            <a:off x="155575" y="2933700"/>
            <a:ext cx="914400" cy="749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2016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1069974" y="2933700"/>
            <a:ext cx="2155825" cy="749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Acuerdo UE y CAN</a:t>
            </a:r>
          </a:p>
        </p:txBody>
      </p:sp>
      <p:sp>
        <p:nvSpPr>
          <p:cNvPr id="7" name="6 Rectángulo redondeado"/>
          <p:cNvSpPr/>
          <p:nvPr/>
        </p:nvSpPr>
        <p:spPr>
          <a:xfrm>
            <a:off x="3771900" y="2933700"/>
            <a:ext cx="2006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128 solicitudes – 16 especies</a:t>
            </a:r>
          </a:p>
        </p:txBody>
      </p:sp>
      <p:sp>
        <p:nvSpPr>
          <p:cNvPr id="20" name="19 Rectángulo redondeado"/>
          <p:cNvSpPr/>
          <p:nvPr/>
        </p:nvSpPr>
        <p:spPr>
          <a:xfrm>
            <a:off x="6464300" y="3035300"/>
            <a:ext cx="2006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Trabas p</a:t>
            </a:r>
            <a:r>
              <a:rPr lang="es-EC" dirty="0" smtClean="0"/>
              <a:t>ropiedad intelectual</a:t>
            </a:r>
            <a:endParaRPr lang="es-EC" dirty="0"/>
          </a:p>
        </p:txBody>
      </p:sp>
      <p:sp>
        <p:nvSpPr>
          <p:cNvPr id="8" name="7 Flecha doblada"/>
          <p:cNvSpPr/>
          <p:nvPr/>
        </p:nvSpPr>
        <p:spPr>
          <a:xfrm rot="10800000">
            <a:off x="6705600" y="4203700"/>
            <a:ext cx="952500" cy="9017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4457700" y="4432300"/>
            <a:ext cx="2006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Otro país</a:t>
            </a:r>
          </a:p>
        </p:txBody>
      </p:sp>
      <p:sp>
        <p:nvSpPr>
          <p:cNvPr id="18" name="17 Flecha abajo"/>
          <p:cNvSpPr/>
          <p:nvPr/>
        </p:nvSpPr>
        <p:spPr>
          <a:xfrm>
            <a:off x="1844672" y="3848100"/>
            <a:ext cx="484632" cy="698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23 Rectángulo redondeado"/>
          <p:cNvSpPr/>
          <p:nvPr/>
        </p:nvSpPr>
        <p:spPr>
          <a:xfrm>
            <a:off x="1144586" y="4648201"/>
            <a:ext cx="2006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Incumplimiento Objetivos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8802806" y="65372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26</a:t>
            </a:r>
            <a:endParaRPr lang="es-EC" dirty="0"/>
          </a:p>
        </p:txBody>
      </p:sp>
      <p:sp>
        <p:nvSpPr>
          <p:cNvPr id="15" name="14 CuadroTexto"/>
          <p:cNvSpPr txBox="1"/>
          <p:nvPr/>
        </p:nvSpPr>
        <p:spPr>
          <a:xfrm>
            <a:off x="0" y="6317987"/>
            <a:ext cx="910449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 smtClean="0"/>
              <a:t>Referencias: </a:t>
            </a:r>
          </a:p>
          <a:p>
            <a:r>
              <a:rPr lang="es-MX" sz="1200" dirty="0"/>
              <a:t>Ministerio del Ambiente. (2016). </a:t>
            </a:r>
            <a:r>
              <a:rPr lang="es-MX" sz="1200" i="1" dirty="0"/>
              <a:t>Estrategia Nacional de Biodiversidad 2015-2030 primera </a:t>
            </a:r>
            <a:r>
              <a:rPr lang="es-MX" sz="1200" i="1" dirty="0" err="1"/>
              <a:t>Edicion</a:t>
            </a:r>
            <a:r>
              <a:rPr lang="es-MX" sz="1200" i="1" dirty="0"/>
              <a:t>.</a:t>
            </a:r>
            <a:r>
              <a:rPr lang="es-MX" sz="1200" dirty="0"/>
              <a:t> Quito</a:t>
            </a:r>
            <a:endParaRPr lang="es-EC" sz="1200" dirty="0" smtClean="0"/>
          </a:p>
        </p:txBody>
      </p:sp>
    </p:spTree>
    <p:extLst>
      <p:ext uri="{BB962C8B-B14F-4D97-AF65-F5344CB8AC3E}">
        <p14:creationId xmlns:p14="http://schemas.microsoft.com/office/powerpoint/2010/main" val="228921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575B4A67-D285-4B17-9D9F-2ECCF7E3C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0" y="0"/>
            <a:ext cx="10655300" cy="584200"/>
          </a:xfrm>
        </p:spPr>
        <p:txBody>
          <a:bodyPr/>
          <a:lstStyle/>
          <a:p>
            <a:pPr algn="r"/>
            <a:r>
              <a:rPr lang="es-EC" sz="2400" dirty="0">
                <a:solidFill>
                  <a:srgbClr val="FF0000"/>
                </a:solidFill>
              </a:rPr>
              <a:t>NECESIDAD DE UNA REFORMA A LA CONSTITUCIÓN</a:t>
            </a:r>
          </a:p>
        </p:txBody>
      </p:sp>
      <p:sp>
        <p:nvSpPr>
          <p:cNvPr id="13" name="AutoShape 2" descr="ᐈ Logo Industrial: más de 20 ejemplos de emblemas, consejos de diseño |  Logas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6" name="15 Elipse"/>
          <p:cNvSpPr/>
          <p:nvPr/>
        </p:nvSpPr>
        <p:spPr>
          <a:xfrm>
            <a:off x="3225800" y="698500"/>
            <a:ext cx="2768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Fuga de cerebros</a:t>
            </a:r>
          </a:p>
        </p:txBody>
      </p:sp>
      <p:sp>
        <p:nvSpPr>
          <p:cNvPr id="17" name="16 Elipse"/>
          <p:cNvSpPr/>
          <p:nvPr/>
        </p:nvSpPr>
        <p:spPr>
          <a:xfrm>
            <a:off x="711471" y="1778000"/>
            <a:ext cx="7924692" cy="9144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Costo gubernamental </a:t>
            </a:r>
          </a:p>
        </p:txBody>
      </p:sp>
      <p:sp>
        <p:nvSpPr>
          <p:cNvPr id="2" name="1 Rectángulo redondeado"/>
          <p:cNvSpPr/>
          <p:nvPr/>
        </p:nvSpPr>
        <p:spPr>
          <a:xfrm>
            <a:off x="596900" y="3378200"/>
            <a:ext cx="15113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No industria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2470150" y="3378200"/>
            <a:ext cx="15113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Emigrar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2" b="23676"/>
          <a:stretch/>
        </p:blipFill>
        <p:spPr bwMode="auto">
          <a:xfrm>
            <a:off x="4521200" y="3251200"/>
            <a:ext cx="1690006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672" y="3132931"/>
            <a:ext cx="1759227" cy="140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5006955" y="4537869"/>
            <a:ext cx="22689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1600" dirty="0"/>
              <a:t>(</a:t>
            </a:r>
            <a:r>
              <a:rPr lang="es-EC" sz="1600" dirty="0" err="1"/>
              <a:t>Ciocca</a:t>
            </a:r>
            <a:r>
              <a:rPr lang="es-EC" sz="1600" dirty="0"/>
              <a:t> &amp; Delgado, 2017)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8802806" y="65372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27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6968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575B4A67-D285-4B17-9D9F-2ECCF7E3C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0" y="0"/>
            <a:ext cx="10655300" cy="584200"/>
          </a:xfrm>
        </p:spPr>
        <p:txBody>
          <a:bodyPr/>
          <a:lstStyle/>
          <a:p>
            <a:pPr algn="r"/>
            <a:r>
              <a:rPr lang="es-EC" sz="2000" dirty="0">
                <a:solidFill>
                  <a:srgbClr val="FF0000"/>
                </a:solidFill>
              </a:rPr>
              <a:t>REFORMA A LOS ARTÍCULOS 401 Y 402 DE LA CONSTITUCIÓN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="" xmlns:a16="http://schemas.microsoft.com/office/drawing/2014/main" id="{6A0F7C16-E458-4431-983A-13836E9B55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5363310"/>
              </p:ext>
            </p:extLst>
          </p:nvPr>
        </p:nvGraphicFramePr>
        <p:xfrm>
          <a:off x="185739" y="584201"/>
          <a:ext cx="8743950" cy="535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8802806" y="65372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28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9748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575B4A67-D285-4B17-9D9F-2ECCF7E3C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0" y="0"/>
            <a:ext cx="10655300" cy="584200"/>
          </a:xfrm>
        </p:spPr>
        <p:txBody>
          <a:bodyPr/>
          <a:lstStyle/>
          <a:p>
            <a:pPr algn="r"/>
            <a:r>
              <a:rPr lang="es-EC" sz="2000" dirty="0">
                <a:solidFill>
                  <a:srgbClr val="FF0000"/>
                </a:solidFill>
              </a:rPr>
              <a:t>REFORMA A LOS ARTÍCULOS 401 Y 402 DE LA CONSTITUCIÓN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="" xmlns:a16="http://schemas.microsoft.com/office/drawing/2014/main" id="{6A0F7C16-E458-4431-983A-13836E9B55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185289"/>
              </p:ext>
            </p:extLst>
          </p:nvPr>
        </p:nvGraphicFramePr>
        <p:xfrm>
          <a:off x="185739" y="584201"/>
          <a:ext cx="8743950" cy="535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8802806" y="65372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29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5145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75B4A67-D285-4B17-9D9F-2ECCF7E3C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s-EC" dirty="0">
                <a:solidFill>
                  <a:srgbClr val="FF0000"/>
                </a:solidFill>
              </a:rPr>
              <a:t>OBJETIVOS</a:t>
            </a:r>
          </a:p>
        </p:txBody>
      </p:sp>
      <p:sp>
        <p:nvSpPr>
          <p:cNvPr id="11" name="AutoShape 8" descr="Resultado de imagen para EXPLOSIVOS">
            <a:extLst>
              <a:ext uri="{FF2B5EF4-FFF2-40B4-BE49-F238E27FC236}">
                <a16:creationId xmlns="" xmlns:a16="http://schemas.microsoft.com/office/drawing/2014/main" id="{215D9745-2669-46A0-B7E3-F8885C7946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3" name="Marcador de contenido 2">
            <a:extLst>
              <a:ext uri="{FF2B5EF4-FFF2-40B4-BE49-F238E27FC236}">
                <a16:creationId xmlns="" xmlns:a16="http://schemas.microsoft.com/office/drawing/2014/main" id="{5294C15C-363D-4DE9-8C30-23D5B4161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746126"/>
            <a:ext cx="8312150" cy="5248275"/>
          </a:xfrm>
        </p:spPr>
        <p:txBody>
          <a:bodyPr>
            <a:normAutofit fontScale="62500" lnSpcReduction="20000"/>
          </a:bodyPr>
          <a:lstStyle/>
          <a:p>
            <a:r>
              <a:rPr lang="es-EC" sz="3300" b="1" dirty="0">
                <a:latin typeface="+mn-lt"/>
              </a:rPr>
              <a:t>Objetivo general</a:t>
            </a:r>
          </a:p>
          <a:p>
            <a:pPr lvl="0"/>
            <a:r>
              <a:rPr lang="es-ES" sz="3300" dirty="0">
                <a:latin typeface="+mn-lt"/>
              </a:rPr>
              <a:t>Determinar la influencia de la legislación ecuatoriana en la Biotecnología del país, con un enfoque social, político y económico.</a:t>
            </a:r>
            <a:endParaRPr lang="es-EC" sz="3300" dirty="0">
              <a:latin typeface="+mn-lt"/>
            </a:endParaRPr>
          </a:p>
          <a:p>
            <a:endParaRPr lang="es-EC" sz="3300" dirty="0">
              <a:latin typeface="+mn-lt"/>
            </a:endParaRPr>
          </a:p>
          <a:p>
            <a:r>
              <a:rPr lang="es-EC" sz="3300" b="1" dirty="0">
                <a:latin typeface="+mn-lt"/>
              </a:rPr>
              <a:t>Objetivos específicos</a:t>
            </a:r>
          </a:p>
          <a:p>
            <a:pPr lvl="0"/>
            <a:r>
              <a:rPr lang="es-ES" sz="3300" dirty="0">
                <a:latin typeface="+mn-lt"/>
              </a:rPr>
              <a:t>Recopilar información sobre la situación actual del país referente a la Biotecnología.</a:t>
            </a:r>
            <a:endParaRPr lang="es-EC" sz="3300" dirty="0">
              <a:latin typeface="+mn-lt"/>
            </a:endParaRPr>
          </a:p>
          <a:p>
            <a:endParaRPr lang="es-EC" sz="3300" dirty="0">
              <a:latin typeface="+mn-lt"/>
            </a:endParaRPr>
          </a:p>
          <a:p>
            <a:pPr lvl="0"/>
            <a:r>
              <a:rPr lang="es-ES" sz="3300" dirty="0">
                <a:latin typeface="+mn-lt"/>
              </a:rPr>
              <a:t>Identificar las necesidades y dificultades que presentan los estudiantes y profesionales en el ejercicio de su profesión, por falta de oportunidades y apoyo de la legislación del Ecuador</a:t>
            </a:r>
            <a:r>
              <a:rPr lang="es-EC" sz="3300" dirty="0">
                <a:latin typeface="+mn-lt"/>
              </a:rPr>
              <a:t>.</a:t>
            </a:r>
          </a:p>
          <a:p>
            <a:pPr lvl="0"/>
            <a:endParaRPr lang="es-EC" sz="3300" dirty="0">
              <a:latin typeface="+mn-lt"/>
            </a:endParaRPr>
          </a:p>
          <a:p>
            <a:pPr lvl="0"/>
            <a:r>
              <a:rPr lang="es-ES" sz="3300" dirty="0">
                <a:latin typeface="+mn-lt"/>
              </a:rPr>
              <a:t>Demostrar la necesidad de una nueva reforma en la Constitución y la legislación ambiental en referencia a la biotecnología</a:t>
            </a:r>
            <a:r>
              <a:rPr lang="es-EC" sz="3300" dirty="0">
                <a:latin typeface="+mn-lt"/>
              </a:rPr>
              <a:t>.</a:t>
            </a:r>
          </a:p>
          <a:p>
            <a:endParaRPr lang="es-EC" sz="3300" dirty="0">
              <a:latin typeface="+mn-lt"/>
            </a:endParaRPr>
          </a:p>
          <a:p>
            <a:pPr lvl="0"/>
            <a:r>
              <a:rPr lang="es-ES" sz="3300" dirty="0">
                <a:latin typeface="+mn-lt"/>
              </a:rPr>
              <a:t>Proponer un cambio a los artículos 401 y 402 de la constitución del Ecuador</a:t>
            </a:r>
            <a:r>
              <a:rPr lang="es-EC" sz="3300" dirty="0">
                <a:latin typeface="+mn-lt"/>
              </a:rPr>
              <a:t>.</a:t>
            </a:r>
          </a:p>
          <a:p>
            <a:pPr marL="0" indent="0">
              <a:buNone/>
            </a:pPr>
            <a:endParaRPr lang="es-EC" sz="3300" dirty="0">
              <a:latin typeface="+mn-lt"/>
            </a:endParaRPr>
          </a:p>
          <a:p>
            <a:pPr marL="0" indent="0">
              <a:buNone/>
            </a:pPr>
            <a:endParaRPr lang="es-EC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8802806" y="65372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3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4568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75B4A67-D285-4B17-9D9F-2ECCF7E3C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700" y="47772"/>
            <a:ext cx="4038602" cy="584200"/>
          </a:xfrm>
        </p:spPr>
        <p:txBody>
          <a:bodyPr/>
          <a:lstStyle/>
          <a:p>
            <a:r>
              <a:rPr lang="es-EC" sz="3600" dirty="0">
                <a:solidFill>
                  <a:srgbClr val="FF0000"/>
                </a:solidFill>
              </a:rPr>
              <a:t>CONCLUSIONES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6251" y="736601"/>
            <a:ext cx="8286749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8802806" y="65372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30</a:t>
            </a:r>
            <a:endParaRPr lang="es-EC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409403144"/>
              </p:ext>
            </p:extLst>
          </p:nvPr>
        </p:nvGraphicFramePr>
        <p:xfrm>
          <a:off x="136478" y="736601"/>
          <a:ext cx="8666328" cy="5282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196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75B4A67-D285-4B17-9D9F-2ECCF7E3C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700" y="47772"/>
            <a:ext cx="4038602" cy="584200"/>
          </a:xfrm>
        </p:spPr>
        <p:txBody>
          <a:bodyPr/>
          <a:lstStyle/>
          <a:p>
            <a:r>
              <a:rPr lang="es-EC" sz="3600" dirty="0">
                <a:solidFill>
                  <a:srgbClr val="FF0000"/>
                </a:solidFill>
              </a:rPr>
              <a:t>CONCLUSIONES</a:t>
            </a:r>
          </a:p>
        </p:txBody>
      </p:sp>
      <p:sp>
        <p:nvSpPr>
          <p:cNvPr id="5" name="Rectángulo 4"/>
          <p:cNvSpPr/>
          <p:nvPr/>
        </p:nvSpPr>
        <p:spPr>
          <a:xfrm>
            <a:off x="628651" y="631972"/>
            <a:ext cx="8274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EC" dirty="0"/>
          </a:p>
        </p:txBody>
      </p:sp>
      <p:sp>
        <p:nvSpPr>
          <p:cNvPr id="4" name="Rectángulo 3"/>
          <p:cNvSpPr/>
          <p:nvPr/>
        </p:nvSpPr>
        <p:spPr>
          <a:xfrm>
            <a:off x="476251" y="736601"/>
            <a:ext cx="8286749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8802806" y="65372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31</a:t>
            </a:r>
            <a:endParaRPr lang="es-EC" dirty="0"/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2443540168"/>
              </p:ext>
            </p:extLst>
          </p:nvPr>
        </p:nvGraphicFramePr>
        <p:xfrm>
          <a:off x="136478" y="736601"/>
          <a:ext cx="8666328" cy="5282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043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75B4A67-D285-4B17-9D9F-2ECCF7E3C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4300" y="47772"/>
            <a:ext cx="5080002" cy="584200"/>
          </a:xfrm>
        </p:spPr>
        <p:txBody>
          <a:bodyPr/>
          <a:lstStyle/>
          <a:p>
            <a:r>
              <a:rPr lang="es-EC" sz="3600" dirty="0">
                <a:solidFill>
                  <a:srgbClr val="FF0000"/>
                </a:solidFill>
              </a:rPr>
              <a:t>RECOMENDACIONES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76251" y="736601"/>
            <a:ext cx="8286749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8802806" y="65372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32</a:t>
            </a:r>
            <a:endParaRPr lang="es-EC" dirty="0"/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538734727"/>
              </p:ext>
            </p:extLst>
          </p:nvPr>
        </p:nvGraphicFramePr>
        <p:xfrm>
          <a:off x="204716" y="736601"/>
          <a:ext cx="8598090" cy="5295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80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272" y="6010178"/>
            <a:ext cx="2442755" cy="59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160234" y="108768"/>
            <a:ext cx="83065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/>
              <a:t>AGRADECIMIENTOS</a:t>
            </a:r>
            <a:endParaRPr lang="es-EC" sz="2400" b="1" dirty="0"/>
          </a:p>
        </p:txBody>
      </p:sp>
      <p:pic>
        <p:nvPicPr>
          <p:cNvPr id="4" name="Picture 3" descr="C:\Users\tpaez\Pictures\IMAGENES ESPE\LOGO UNIVERSIDAD FUERZAS ARMAD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09" y="1299410"/>
            <a:ext cx="2544292" cy="62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ecv.espe.edu.ec/wp-content/uploads/2015/01/sello-biotec.jpg">
            <a:extLst>
              <a:ext uri="{FF2B5EF4-FFF2-40B4-BE49-F238E27FC236}">
                <a16:creationId xmlns="" xmlns:a16="http://schemas.microsoft.com/office/drawing/2014/main" id="{C80F24B2-E841-41F1-A31D-99038D311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987" y="968178"/>
            <a:ext cx="981662" cy="1285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357556" y="2142070"/>
            <a:ext cx="2400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Alma Koch </a:t>
            </a:r>
            <a:r>
              <a:rPr lang="es-ES" sz="1600" dirty="0" err="1" smtClean="0"/>
              <a:t>Msg</a:t>
            </a:r>
            <a:r>
              <a:rPr lang="es-ES" sz="1600" dirty="0" smtClean="0"/>
              <a:t>.</a:t>
            </a:r>
            <a:endParaRPr lang="es-ES" sz="1600" dirty="0"/>
          </a:p>
          <a:p>
            <a:pPr algn="ctr"/>
            <a:r>
              <a:rPr lang="es-ES" sz="1600" b="1" dirty="0"/>
              <a:t>Director del proyecto</a:t>
            </a:r>
            <a:endParaRPr lang="es-EC" sz="16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3219181" y="5065219"/>
            <a:ext cx="25385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/>
              <a:t>Padres, </a:t>
            </a:r>
            <a:r>
              <a:rPr lang="es-ES" sz="1600" b="1" dirty="0"/>
              <a:t>amigos y familiares</a:t>
            </a:r>
            <a:endParaRPr lang="es-EC" sz="1600" b="1" dirty="0"/>
          </a:p>
        </p:txBody>
      </p:sp>
      <p:sp>
        <p:nvSpPr>
          <p:cNvPr id="11" name="CuadroTexto 6"/>
          <p:cNvSpPr txBox="1"/>
          <p:nvPr/>
        </p:nvSpPr>
        <p:spPr>
          <a:xfrm>
            <a:off x="3288368" y="4272934"/>
            <a:ext cx="2538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Karina Ponce </a:t>
            </a:r>
            <a:r>
              <a:rPr lang="es-ES" sz="1600" dirty="0" err="1"/>
              <a:t>MSc</a:t>
            </a:r>
            <a:r>
              <a:rPr lang="es-ES" sz="1600" dirty="0"/>
              <a:t>.</a:t>
            </a:r>
          </a:p>
          <a:p>
            <a:pPr algn="ctr"/>
            <a:r>
              <a:rPr lang="es-ES" sz="1600" b="1" dirty="0"/>
              <a:t>Directora de Carrera</a:t>
            </a:r>
            <a:endParaRPr lang="es-EC" sz="1600" b="1" dirty="0"/>
          </a:p>
        </p:txBody>
      </p:sp>
      <p:sp>
        <p:nvSpPr>
          <p:cNvPr id="13" name="CuadroTexto 1"/>
          <p:cNvSpPr txBox="1"/>
          <p:nvPr/>
        </p:nvSpPr>
        <p:spPr>
          <a:xfrm>
            <a:off x="3426743" y="3130884"/>
            <a:ext cx="2400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Francisco Flores PhD</a:t>
            </a:r>
            <a:endParaRPr lang="es-ES" sz="1600" dirty="0"/>
          </a:p>
          <a:p>
            <a:pPr algn="ctr"/>
            <a:r>
              <a:rPr lang="es-ES" sz="1600" b="1" dirty="0" smtClean="0"/>
              <a:t>Oponente </a:t>
            </a:r>
            <a:r>
              <a:rPr lang="es-ES" sz="1600" b="1" dirty="0"/>
              <a:t>del proyecto</a:t>
            </a:r>
            <a:endParaRPr lang="es-EC" sz="16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8802806" y="65372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33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2465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575B4A67-D285-4B17-9D9F-2ECCF7E3C202}"/>
              </a:ext>
            </a:extLst>
          </p:cNvPr>
          <p:cNvSpPr txBox="1">
            <a:spLocks/>
          </p:cNvSpPr>
          <p:nvPr/>
        </p:nvSpPr>
        <p:spPr>
          <a:xfrm>
            <a:off x="3924300" y="47772"/>
            <a:ext cx="5080002" cy="584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s-EC" sz="3600" dirty="0">
                <a:solidFill>
                  <a:srgbClr val="FF0000"/>
                </a:solidFill>
              </a:rPr>
              <a:t>REFERENCIAS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802806" y="65372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34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327547" y="459355"/>
            <a:ext cx="799758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 indent="457200" algn="just">
              <a:lnSpc>
                <a:spcPct val="200000"/>
              </a:lnSpc>
              <a:spcAft>
                <a:spcPts val="0"/>
              </a:spcAft>
            </a:pPr>
            <a:r>
              <a:rPr lang="es-CL" sz="1600" dirty="0">
                <a:latin typeface="Times New Roman"/>
                <a:ea typeface="Calibri"/>
              </a:rPr>
              <a:t>Torres. (2020). Ecuador—Modern </a:t>
            </a:r>
            <a:r>
              <a:rPr lang="es-CL" sz="1600" dirty="0" err="1">
                <a:latin typeface="Times New Roman"/>
                <a:ea typeface="Calibri"/>
              </a:rPr>
              <a:t>Biotechnology</a:t>
            </a:r>
            <a:r>
              <a:rPr lang="es-CL" sz="1600" dirty="0">
                <a:latin typeface="Times New Roman"/>
                <a:ea typeface="Calibri"/>
              </a:rPr>
              <a:t> in Ecuador—</a:t>
            </a:r>
            <a:r>
              <a:rPr lang="es-CL" sz="1600" dirty="0" err="1">
                <a:latin typeface="Times New Roman"/>
                <a:ea typeface="Calibri"/>
              </a:rPr>
              <a:t>Development</a:t>
            </a:r>
            <a:r>
              <a:rPr lang="es-CL" sz="1600" dirty="0">
                <a:latin typeface="Times New Roman"/>
                <a:ea typeface="Calibri"/>
              </a:rPr>
              <a:t> and Legal Framework. </a:t>
            </a:r>
            <a:r>
              <a:rPr lang="es-CL" sz="1600" i="1" dirty="0" err="1">
                <a:latin typeface="Times New Roman"/>
                <a:ea typeface="Calibri"/>
              </a:rPr>
              <a:t>Springer</a:t>
            </a:r>
            <a:r>
              <a:rPr lang="es-CL" sz="1600" dirty="0">
                <a:latin typeface="Times New Roman"/>
                <a:ea typeface="Calibri"/>
              </a:rPr>
              <a:t>.</a:t>
            </a:r>
            <a:endParaRPr lang="es-EC" sz="1600" dirty="0">
              <a:latin typeface="Times New Roman"/>
              <a:ea typeface="Calibri"/>
            </a:endParaRPr>
          </a:p>
          <a:p>
            <a:pPr marL="226695" indent="457200" algn="just">
              <a:lnSpc>
                <a:spcPct val="200000"/>
              </a:lnSpc>
              <a:spcAft>
                <a:spcPts val="0"/>
              </a:spcAft>
            </a:pPr>
            <a:r>
              <a:rPr lang="es-CL" sz="1600" dirty="0">
                <a:latin typeface="Times New Roman"/>
                <a:ea typeface="Calibri"/>
              </a:rPr>
              <a:t>Suarez. (2020). </a:t>
            </a:r>
            <a:r>
              <a:rPr lang="es-CL" sz="1600" dirty="0" err="1">
                <a:latin typeface="Times New Roman"/>
                <a:ea typeface="Calibri"/>
              </a:rPr>
              <a:t>Blood</a:t>
            </a:r>
            <a:r>
              <a:rPr lang="es-CL" sz="1600" dirty="0">
                <a:latin typeface="Times New Roman"/>
                <a:ea typeface="Calibri"/>
              </a:rPr>
              <a:t> </a:t>
            </a:r>
            <a:r>
              <a:rPr lang="es-CL" sz="1600" dirty="0" err="1">
                <a:latin typeface="Times New Roman"/>
                <a:ea typeface="Calibri"/>
              </a:rPr>
              <a:t>pressure</a:t>
            </a:r>
            <a:r>
              <a:rPr lang="es-CL" sz="1600" dirty="0">
                <a:latin typeface="Times New Roman"/>
                <a:ea typeface="Calibri"/>
              </a:rPr>
              <a:t> </a:t>
            </a:r>
            <a:r>
              <a:rPr lang="es-CL" sz="1600" dirty="0" err="1">
                <a:latin typeface="Times New Roman"/>
                <a:ea typeface="Calibri"/>
              </a:rPr>
              <a:t>after</a:t>
            </a:r>
            <a:r>
              <a:rPr lang="es-CL" sz="1600" dirty="0">
                <a:latin typeface="Times New Roman"/>
                <a:ea typeface="Calibri"/>
              </a:rPr>
              <a:t> a </a:t>
            </a:r>
            <a:r>
              <a:rPr lang="es-CL" sz="1600" dirty="0" err="1">
                <a:latin typeface="Times New Roman"/>
                <a:ea typeface="Calibri"/>
              </a:rPr>
              <a:t>heightened</a:t>
            </a:r>
            <a:r>
              <a:rPr lang="es-CL" sz="1600" dirty="0">
                <a:latin typeface="Times New Roman"/>
                <a:ea typeface="Calibri"/>
              </a:rPr>
              <a:t> </a:t>
            </a:r>
            <a:r>
              <a:rPr lang="es-CL" sz="1600" dirty="0" err="1">
                <a:latin typeface="Times New Roman"/>
                <a:ea typeface="Calibri"/>
              </a:rPr>
              <a:t>pesticide</a:t>
            </a:r>
            <a:r>
              <a:rPr lang="es-CL" sz="1600" dirty="0">
                <a:latin typeface="Times New Roman"/>
                <a:ea typeface="Calibri"/>
              </a:rPr>
              <a:t> spray </a:t>
            </a:r>
            <a:r>
              <a:rPr lang="es-CL" sz="1600" dirty="0" err="1">
                <a:latin typeface="Times New Roman"/>
                <a:ea typeface="Calibri"/>
              </a:rPr>
              <a:t>period</a:t>
            </a:r>
            <a:r>
              <a:rPr lang="es-CL" sz="1600" dirty="0">
                <a:latin typeface="Times New Roman"/>
                <a:ea typeface="Calibri"/>
              </a:rPr>
              <a:t> </a:t>
            </a:r>
            <a:r>
              <a:rPr lang="es-CL" sz="1600" dirty="0" err="1">
                <a:latin typeface="Times New Roman"/>
                <a:ea typeface="Calibri"/>
              </a:rPr>
              <a:t>among</a:t>
            </a:r>
            <a:r>
              <a:rPr lang="es-CL" sz="1600" dirty="0">
                <a:latin typeface="Times New Roman"/>
                <a:ea typeface="Calibri"/>
              </a:rPr>
              <a:t> </a:t>
            </a:r>
            <a:r>
              <a:rPr lang="es-CL" sz="1600" dirty="0" err="1">
                <a:latin typeface="Times New Roman"/>
                <a:ea typeface="Calibri"/>
              </a:rPr>
              <a:t>children</a:t>
            </a:r>
            <a:r>
              <a:rPr lang="es-CL" sz="1600" dirty="0">
                <a:latin typeface="Times New Roman"/>
                <a:ea typeface="Calibri"/>
              </a:rPr>
              <a:t> living in </a:t>
            </a:r>
            <a:r>
              <a:rPr lang="es-CL" sz="1600" dirty="0" err="1">
                <a:latin typeface="Times New Roman"/>
                <a:ea typeface="Calibri"/>
              </a:rPr>
              <a:t>agricultural</a:t>
            </a:r>
            <a:r>
              <a:rPr lang="es-CL" sz="1600" dirty="0">
                <a:latin typeface="Times New Roman"/>
                <a:ea typeface="Calibri"/>
              </a:rPr>
              <a:t> </a:t>
            </a:r>
            <a:r>
              <a:rPr lang="es-CL" sz="1600" dirty="0" err="1">
                <a:latin typeface="Times New Roman"/>
                <a:ea typeface="Calibri"/>
              </a:rPr>
              <a:t>communities</a:t>
            </a:r>
            <a:r>
              <a:rPr lang="es-CL" sz="1600" dirty="0">
                <a:latin typeface="Times New Roman"/>
                <a:ea typeface="Calibri"/>
              </a:rPr>
              <a:t> in Ecuador. </a:t>
            </a:r>
            <a:r>
              <a:rPr lang="es-CL" sz="1600" i="1" dirty="0" err="1">
                <a:latin typeface="Times New Roman"/>
                <a:ea typeface="Calibri"/>
              </a:rPr>
              <a:t>Environ</a:t>
            </a:r>
            <a:r>
              <a:rPr lang="es-CL" sz="1600" i="1" dirty="0">
                <a:latin typeface="Times New Roman"/>
                <a:ea typeface="Calibri"/>
              </a:rPr>
              <a:t> Res.</a:t>
            </a:r>
            <a:endParaRPr lang="es-EC" sz="1600" dirty="0">
              <a:latin typeface="Times New Roman"/>
              <a:ea typeface="Calibri"/>
            </a:endParaRPr>
          </a:p>
          <a:p>
            <a:pPr marL="226695" indent="457200" algn="just">
              <a:lnSpc>
                <a:spcPct val="200000"/>
              </a:lnSpc>
              <a:spcAft>
                <a:spcPts val="0"/>
              </a:spcAft>
            </a:pPr>
            <a:r>
              <a:rPr lang="es-CL" sz="1600" dirty="0" err="1">
                <a:latin typeface="Times New Roman"/>
                <a:ea typeface="Calibri"/>
              </a:rPr>
              <a:t>Riascos</a:t>
            </a:r>
            <a:r>
              <a:rPr lang="es-CL" sz="1600" dirty="0">
                <a:latin typeface="Times New Roman"/>
                <a:ea typeface="Calibri"/>
              </a:rPr>
              <a:t>-Flores. (2020). </a:t>
            </a:r>
            <a:r>
              <a:rPr lang="es-CL" sz="1600" dirty="0" err="1">
                <a:latin typeface="Times New Roman"/>
                <a:ea typeface="Calibri"/>
              </a:rPr>
              <a:t>Polluted</a:t>
            </a:r>
            <a:r>
              <a:rPr lang="es-CL" sz="1600" dirty="0">
                <a:latin typeface="Times New Roman"/>
                <a:ea typeface="Calibri"/>
              </a:rPr>
              <a:t> </a:t>
            </a:r>
            <a:r>
              <a:rPr lang="es-CL" sz="1600" dirty="0" err="1">
                <a:latin typeface="Times New Roman"/>
                <a:ea typeface="Calibri"/>
              </a:rPr>
              <a:t>paradise</a:t>
            </a:r>
            <a:r>
              <a:rPr lang="es-CL" sz="1600" dirty="0">
                <a:latin typeface="Times New Roman"/>
                <a:ea typeface="Calibri"/>
              </a:rPr>
              <a:t>: </a:t>
            </a:r>
            <a:r>
              <a:rPr lang="es-CL" sz="1600" dirty="0" err="1">
                <a:latin typeface="Times New Roman"/>
                <a:ea typeface="Calibri"/>
              </a:rPr>
              <a:t>Occurrence</a:t>
            </a:r>
            <a:r>
              <a:rPr lang="es-CL" sz="1600" dirty="0">
                <a:latin typeface="Times New Roman"/>
                <a:ea typeface="Calibri"/>
              </a:rPr>
              <a:t> of </a:t>
            </a:r>
            <a:r>
              <a:rPr lang="es-CL" sz="1600" dirty="0" err="1">
                <a:latin typeface="Times New Roman"/>
                <a:ea typeface="Calibri"/>
              </a:rPr>
              <a:t>pesticide</a:t>
            </a:r>
            <a:r>
              <a:rPr lang="es-CL" sz="1600" dirty="0">
                <a:latin typeface="Times New Roman"/>
                <a:ea typeface="Calibri"/>
              </a:rPr>
              <a:t> </a:t>
            </a:r>
            <a:r>
              <a:rPr lang="es-CL" sz="1600" dirty="0" err="1">
                <a:latin typeface="Times New Roman"/>
                <a:ea typeface="Calibri"/>
              </a:rPr>
              <a:t>residues</a:t>
            </a:r>
            <a:r>
              <a:rPr lang="es-CL" sz="1600" dirty="0">
                <a:latin typeface="Times New Roman"/>
                <a:ea typeface="Calibri"/>
              </a:rPr>
              <a:t> </a:t>
            </a:r>
            <a:r>
              <a:rPr lang="es-CL" sz="1600" dirty="0" err="1">
                <a:latin typeface="Times New Roman"/>
                <a:ea typeface="Calibri"/>
              </a:rPr>
              <a:t>within</a:t>
            </a:r>
            <a:r>
              <a:rPr lang="es-CL" sz="1600" dirty="0">
                <a:latin typeface="Times New Roman"/>
                <a:ea typeface="Calibri"/>
              </a:rPr>
              <a:t> the </a:t>
            </a:r>
            <a:r>
              <a:rPr lang="es-CL" sz="1600" dirty="0" err="1">
                <a:latin typeface="Times New Roman"/>
                <a:ea typeface="Calibri"/>
              </a:rPr>
              <a:t>urban</a:t>
            </a:r>
            <a:r>
              <a:rPr lang="es-CL" sz="1600" dirty="0">
                <a:latin typeface="Times New Roman"/>
                <a:ea typeface="Calibri"/>
              </a:rPr>
              <a:t> </a:t>
            </a:r>
            <a:r>
              <a:rPr lang="es-CL" sz="1600" dirty="0" err="1">
                <a:latin typeface="Times New Roman"/>
                <a:ea typeface="Calibri"/>
              </a:rPr>
              <a:t>coastal</a:t>
            </a:r>
            <a:r>
              <a:rPr lang="es-CL" sz="1600" dirty="0">
                <a:latin typeface="Times New Roman"/>
                <a:ea typeface="Calibri"/>
              </a:rPr>
              <a:t> </a:t>
            </a:r>
            <a:r>
              <a:rPr lang="es-CL" sz="1600" dirty="0" err="1">
                <a:latin typeface="Times New Roman"/>
                <a:ea typeface="Calibri"/>
              </a:rPr>
              <a:t>zones</a:t>
            </a:r>
            <a:r>
              <a:rPr lang="es-CL" sz="1600" dirty="0">
                <a:latin typeface="Times New Roman"/>
                <a:ea typeface="Calibri"/>
              </a:rPr>
              <a:t> of Santa Cruz and Isabela (</a:t>
            </a:r>
            <a:r>
              <a:rPr lang="es-CL" sz="1600" dirty="0" err="1">
                <a:latin typeface="Times New Roman"/>
                <a:ea typeface="Calibri"/>
              </a:rPr>
              <a:t>Galapagos</a:t>
            </a:r>
            <a:r>
              <a:rPr lang="es-CL" sz="1600" dirty="0">
                <a:latin typeface="Times New Roman"/>
                <a:ea typeface="Calibri"/>
              </a:rPr>
              <a:t>, Ecuador). </a:t>
            </a:r>
            <a:r>
              <a:rPr lang="es-CL" sz="1600" i="1" dirty="0" err="1">
                <a:latin typeface="Times New Roman"/>
                <a:ea typeface="Calibri"/>
              </a:rPr>
              <a:t>Science</a:t>
            </a:r>
            <a:r>
              <a:rPr lang="es-CL" sz="1600" i="1" dirty="0">
                <a:latin typeface="Times New Roman"/>
                <a:ea typeface="Calibri"/>
              </a:rPr>
              <a:t> of the Total </a:t>
            </a:r>
            <a:r>
              <a:rPr lang="es-CL" sz="1600" i="1" dirty="0" err="1">
                <a:latin typeface="Times New Roman"/>
                <a:ea typeface="Calibri"/>
              </a:rPr>
              <a:t>Environment</a:t>
            </a:r>
            <a:r>
              <a:rPr lang="es-CL" sz="1600" dirty="0">
                <a:latin typeface="Times New Roman"/>
                <a:ea typeface="Calibri"/>
              </a:rPr>
              <a:t>.</a:t>
            </a:r>
            <a:endParaRPr lang="es-EC" sz="1600" dirty="0">
              <a:latin typeface="Times New Roman"/>
              <a:ea typeface="Calibri"/>
            </a:endParaRPr>
          </a:p>
          <a:p>
            <a:pPr marL="226695" indent="457200" algn="just">
              <a:lnSpc>
                <a:spcPct val="200000"/>
              </a:lnSpc>
              <a:spcAft>
                <a:spcPts val="0"/>
              </a:spcAft>
            </a:pPr>
            <a:r>
              <a:rPr lang="es-CL" sz="1600" dirty="0">
                <a:latin typeface="Times New Roman"/>
                <a:ea typeface="Calibri"/>
              </a:rPr>
              <a:t>Polo. (2019). Determinación social de la salud en el territorio: miradas de los trabajadores bananeros en </a:t>
            </a:r>
            <a:r>
              <a:rPr lang="es-CL" sz="1600" dirty="0" err="1">
                <a:latin typeface="Times New Roman"/>
                <a:ea typeface="Calibri"/>
              </a:rPr>
              <a:t>Tenguel</a:t>
            </a:r>
            <a:r>
              <a:rPr lang="es-CL" sz="1600" dirty="0">
                <a:latin typeface="Times New Roman"/>
                <a:ea typeface="Calibri"/>
              </a:rPr>
              <a:t> (Ecuador). </a:t>
            </a:r>
            <a:r>
              <a:rPr lang="es-CL" sz="1600" i="1" dirty="0" err="1">
                <a:latin typeface="Times New Roman"/>
                <a:ea typeface="Calibri"/>
              </a:rPr>
              <a:t>Rev</a:t>
            </a:r>
            <a:r>
              <a:rPr lang="es-CL" sz="1600" i="1" dirty="0">
                <a:latin typeface="Times New Roman"/>
                <a:ea typeface="Calibri"/>
              </a:rPr>
              <a:t> </a:t>
            </a:r>
            <a:r>
              <a:rPr lang="es-CL" sz="1600" i="1" dirty="0" err="1">
                <a:latin typeface="Times New Roman"/>
                <a:ea typeface="Calibri"/>
              </a:rPr>
              <a:t>Cienc</a:t>
            </a:r>
            <a:r>
              <a:rPr lang="es-CL" sz="1600" i="1" dirty="0">
                <a:latin typeface="Times New Roman"/>
                <a:ea typeface="Calibri"/>
              </a:rPr>
              <a:t> Salud</a:t>
            </a:r>
            <a:r>
              <a:rPr lang="es-CL" sz="1600" dirty="0">
                <a:latin typeface="Times New Roman"/>
                <a:ea typeface="Calibri"/>
              </a:rPr>
              <a:t>.</a:t>
            </a:r>
            <a:endParaRPr lang="es-EC" sz="1600" dirty="0">
              <a:latin typeface="Times New Roman"/>
              <a:ea typeface="Calibri"/>
            </a:endParaRPr>
          </a:p>
          <a:p>
            <a:pPr marL="226695" indent="457200" algn="just">
              <a:lnSpc>
                <a:spcPct val="200000"/>
              </a:lnSpc>
              <a:spcAft>
                <a:spcPts val="0"/>
              </a:spcAft>
            </a:pPr>
            <a:r>
              <a:rPr lang="es-CL" sz="1600" dirty="0" err="1">
                <a:latin typeface="Times New Roman"/>
                <a:ea typeface="Calibri"/>
              </a:rPr>
              <a:t>National</a:t>
            </a:r>
            <a:r>
              <a:rPr lang="es-CL" sz="1600" dirty="0">
                <a:latin typeface="Times New Roman"/>
                <a:ea typeface="Calibri"/>
              </a:rPr>
              <a:t> </a:t>
            </a:r>
            <a:r>
              <a:rPr lang="es-CL" sz="1600" dirty="0" err="1">
                <a:latin typeface="Times New Roman"/>
                <a:ea typeface="Calibri"/>
              </a:rPr>
              <a:t>Academies</a:t>
            </a:r>
            <a:r>
              <a:rPr lang="es-CL" sz="1600" dirty="0">
                <a:latin typeface="Times New Roman"/>
                <a:ea typeface="Calibri"/>
              </a:rPr>
              <a:t> of </a:t>
            </a:r>
            <a:r>
              <a:rPr lang="es-CL" sz="1600" dirty="0" err="1">
                <a:latin typeface="Times New Roman"/>
                <a:ea typeface="Calibri"/>
              </a:rPr>
              <a:t>Sciences</a:t>
            </a:r>
            <a:r>
              <a:rPr lang="es-CL" sz="1600" dirty="0">
                <a:latin typeface="Times New Roman"/>
                <a:ea typeface="Calibri"/>
              </a:rPr>
              <a:t>, </a:t>
            </a:r>
            <a:r>
              <a:rPr lang="es-CL" sz="1600" dirty="0" err="1">
                <a:latin typeface="Times New Roman"/>
                <a:ea typeface="Calibri"/>
              </a:rPr>
              <a:t>Engineering</a:t>
            </a:r>
            <a:r>
              <a:rPr lang="es-CL" sz="1600" dirty="0">
                <a:latin typeface="Times New Roman"/>
                <a:ea typeface="Calibri"/>
              </a:rPr>
              <a:t>, and Medicine. (2017). </a:t>
            </a:r>
            <a:r>
              <a:rPr lang="es-CL" sz="1600" i="1" dirty="0" err="1">
                <a:latin typeface="Times New Roman"/>
                <a:ea typeface="Calibri"/>
              </a:rPr>
              <a:t>Preparing</a:t>
            </a:r>
            <a:r>
              <a:rPr lang="es-CL" sz="1600" i="1" dirty="0">
                <a:latin typeface="Times New Roman"/>
                <a:ea typeface="Calibri"/>
              </a:rPr>
              <a:t> </a:t>
            </a:r>
            <a:r>
              <a:rPr lang="es-CL" sz="1600" i="1" dirty="0" err="1">
                <a:latin typeface="Times New Roman"/>
                <a:ea typeface="Calibri"/>
              </a:rPr>
              <a:t>for</a:t>
            </a:r>
            <a:r>
              <a:rPr lang="es-CL" sz="1600" i="1" dirty="0">
                <a:latin typeface="Times New Roman"/>
                <a:ea typeface="Calibri"/>
              </a:rPr>
              <a:t> </a:t>
            </a:r>
            <a:r>
              <a:rPr lang="es-CL" sz="1600" i="1" dirty="0" err="1">
                <a:latin typeface="Times New Roman"/>
                <a:ea typeface="Calibri"/>
              </a:rPr>
              <a:t>future</a:t>
            </a:r>
            <a:r>
              <a:rPr lang="es-CL" sz="1600" i="1" dirty="0">
                <a:latin typeface="Times New Roman"/>
                <a:ea typeface="Calibri"/>
              </a:rPr>
              <a:t> </a:t>
            </a:r>
            <a:r>
              <a:rPr lang="es-CL" sz="1600" i="1" dirty="0" err="1">
                <a:latin typeface="Times New Roman"/>
                <a:ea typeface="Calibri"/>
              </a:rPr>
              <a:t>products</a:t>
            </a:r>
            <a:r>
              <a:rPr lang="es-CL" sz="1600" i="1" dirty="0">
                <a:latin typeface="Times New Roman"/>
                <a:ea typeface="Calibri"/>
              </a:rPr>
              <a:t> of </a:t>
            </a:r>
            <a:r>
              <a:rPr lang="es-CL" sz="1600" i="1" dirty="0" err="1">
                <a:latin typeface="Times New Roman"/>
                <a:ea typeface="Calibri"/>
              </a:rPr>
              <a:t>biotechnology</a:t>
            </a:r>
            <a:r>
              <a:rPr lang="es-CL" sz="1600" i="1" dirty="0">
                <a:latin typeface="Times New Roman"/>
                <a:ea typeface="Calibri"/>
              </a:rPr>
              <a:t>.</a:t>
            </a:r>
            <a:r>
              <a:rPr lang="es-CL" sz="1600" dirty="0">
                <a:latin typeface="Times New Roman"/>
                <a:ea typeface="Calibri"/>
              </a:rPr>
              <a:t> </a:t>
            </a:r>
            <a:r>
              <a:rPr lang="es-CL" sz="1600" dirty="0" err="1">
                <a:latin typeface="Times New Roman"/>
                <a:ea typeface="Calibri"/>
              </a:rPr>
              <a:t>Wahington</a:t>
            </a:r>
            <a:r>
              <a:rPr lang="es-CL" sz="1600" dirty="0">
                <a:latin typeface="Times New Roman"/>
                <a:ea typeface="Calibri"/>
              </a:rPr>
              <a:t> DC: THE NATIONAL ACADEMIC PRESS</a:t>
            </a:r>
            <a:r>
              <a:rPr lang="es-CL" sz="1600" dirty="0" smtClean="0">
                <a:latin typeface="Times New Roman"/>
                <a:ea typeface="Calibri"/>
              </a:rPr>
              <a:t>.</a:t>
            </a:r>
            <a:endParaRPr lang="es-EC" sz="1600" dirty="0"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743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575B4A67-D285-4B17-9D9F-2ECCF7E3C202}"/>
              </a:ext>
            </a:extLst>
          </p:cNvPr>
          <p:cNvSpPr txBox="1">
            <a:spLocks/>
          </p:cNvSpPr>
          <p:nvPr/>
        </p:nvSpPr>
        <p:spPr>
          <a:xfrm>
            <a:off x="3924300" y="47772"/>
            <a:ext cx="5080002" cy="584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s-EC" sz="3600" dirty="0">
                <a:solidFill>
                  <a:srgbClr val="FF0000"/>
                </a:solidFill>
              </a:rPr>
              <a:t>REFERENCIAS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802806" y="65372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34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327547" y="459355"/>
            <a:ext cx="7997588" cy="5249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 lvl="0" indent="457200" algn="just">
              <a:lnSpc>
                <a:spcPct val="200000"/>
              </a:lnSpc>
            </a:pP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Moran. (2010). Lateral Transfer of Genes </a:t>
            </a: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from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Fungi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Underlies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Carotenoid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Production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 in </a:t>
            </a: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Aphids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. </a:t>
            </a:r>
            <a:r>
              <a:rPr lang="es-CL" sz="1400" i="1" dirty="0" err="1">
                <a:solidFill>
                  <a:prstClr val="black"/>
                </a:solidFill>
                <a:latin typeface="Times New Roman"/>
                <a:ea typeface="Calibri"/>
              </a:rPr>
              <a:t>Science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.</a:t>
            </a:r>
            <a:endParaRPr lang="es-EC" sz="14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226695" lvl="0" indent="457200" algn="just">
              <a:lnSpc>
                <a:spcPct val="200000"/>
              </a:lnSpc>
            </a:pP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Macall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. (2020). </a:t>
            </a: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Genetically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modified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maize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impacts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 in Honduras: </a:t>
            </a: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production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 and social </a:t>
            </a: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issues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. </a:t>
            </a:r>
            <a:r>
              <a:rPr lang="es-CL" sz="1400" i="1" dirty="0" err="1">
                <a:solidFill>
                  <a:prstClr val="black"/>
                </a:solidFill>
                <a:latin typeface="Times New Roman"/>
                <a:ea typeface="Calibri"/>
              </a:rPr>
              <a:t>Transgenic</a:t>
            </a:r>
            <a:r>
              <a:rPr lang="es-CL" sz="1400" i="1" dirty="0">
                <a:solidFill>
                  <a:prstClr val="black"/>
                </a:solidFill>
                <a:latin typeface="Times New Roman"/>
                <a:ea typeface="Calibri"/>
              </a:rPr>
              <a:t> Res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.</a:t>
            </a:r>
            <a:endParaRPr lang="es-EC" sz="14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226695" lvl="0" indent="457200" algn="just">
              <a:lnSpc>
                <a:spcPct val="200000"/>
              </a:lnSpc>
            </a:pP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Kyndt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. (2015). The </a:t>
            </a: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genome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 of </a:t>
            </a: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cultivated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sweet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potato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contains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Agrobacterium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 T-</a:t>
            </a: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DNAs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with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expressed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 genes: </a:t>
            </a: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An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example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 of a </a:t>
            </a: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naturally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transgenic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food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crop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. </a:t>
            </a:r>
            <a:r>
              <a:rPr lang="es-CL" sz="1400" i="1" dirty="0" err="1">
                <a:solidFill>
                  <a:prstClr val="black"/>
                </a:solidFill>
                <a:latin typeface="Times New Roman"/>
                <a:ea typeface="Calibri"/>
              </a:rPr>
              <a:t>Proc</a:t>
            </a:r>
            <a:r>
              <a:rPr lang="es-CL" sz="1400" i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s-CL" sz="1400" i="1" dirty="0" err="1">
                <a:solidFill>
                  <a:prstClr val="black"/>
                </a:solidFill>
                <a:latin typeface="Times New Roman"/>
                <a:ea typeface="Calibri"/>
              </a:rPr>
              <a:t>Natl</a:t>
            </a:r>
            <a:r>
              <a:rPr lang="es-CL" sz="1400" i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s-CL" sz="1400" i="1" dirty="0" err="1">
                <a:solidFill>
                  <a:prstClr val="black"/>
                </a:solidFill>
                <a:latin typeface="Times New Roman"/>
                <a:ea typeface="Calibri"/>
              </a:rPr>
              <a:t>Acad</a:t>
            </a:r>
            <a:r>
              <a:rPr lang="es-CL" sz="1400" i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s-CL" sz="1400" i="1" dirty="0" err="1">
                <a:solidFill>
                  <a:prstClr val="black"/>
                </a:solidFill>
                <a:latin typeface="Times New Roman"/>
                <a:ea typeface="Calibri"/>
              </a:rPr>
              <a:t>Sci</a:t>
            </a:r>
            <a:r>
              <a:rPr lang="es-CL" sz="1400" i="1" dirty="0">
                <a:solidFill>
                  <a:prstClr val="black"/>
                </a:solidFill>
                <a:latin typeface="Times New Roman"/>
                <a:ea typeface="Calibri"/>
              </a:rPr>
              <a:t> USA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.</a:t>
            </a:r>
            <a:endParaRPr lang="es-EC" sz="14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226695" lvl="0" indent="457200" algn="just">
              <a:lnSpc>
                <a:spcPct val="200000"/>
              </a:lnSpc>
            </a:pP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Handal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. (2017). </a:t>
            </a: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Characterization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 of </a:t>
            </a: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pesticide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exposure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 in a </a:t>
            </a: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sample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 of </a:t>
            </a: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pregnant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women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 in Ecuador. </a:t>
            </a:r>
            <a:r>
              <a:rPr lang="es-CL" sz="1400" i="1" dirty="0" err="1">
                <a:solidFill>
                  <a:prstClr val="black"/>
                </a:solidFill>
                <a:latin typeface="Times New Roman"/>
                <a:ea typeface="Calibri"/>
              </a:rPr>
              <a:t>Arch</a:t>
            </a:r>
            <a:r>
              <a:rPr lang="es-CL" sz="1400" i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s-CL" sz="1400" i="1" dirty="0" err="1">
                <a:solidFill>
                  <a:prstClr val="black"/>
                </a:solidFill>
                <a:latin typeface="Times New Roman"/>
                <a:ea typeface="Calibri"/>
              </a:rPr>
              <a:t>Environ</a:t>
            </a:r>
            <a:r>
              <a:rPr lang="es-CL" sz="1400" i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s-CL" sz="1400" i="1" dirty="0" err="1">
                <a:solidFill>
                  <a:prstClr val="black"/>
                </a:solidFill>
                <a:latin typeface="Times New Roman"/>
                <a:ea typeface="Calibri"/>
              </a:rPr>
              <a:t>Contam</a:t>
            </a:r>
            <a:r>
              <a:rPr lang="es-CL" sz="1400" i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s-CL" sz="1400" i="1" dirty="0" err="1">
                <a:solidFill>
                  <a:prstClr val="black"/>
                </a:solidFill>
                <a:latin typeface="Times New Roman"/>
                <a:ea typeface="Calibri"/>
              </a:rPr>
              <a:t>Toxicol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.</a:t>
            </a:r>
            <a:endParaRPr lang="es-EC" sz="14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226695" lvl="0" indent="457200" algn="just">
              <a:lnSpc>
                <a:spcPct val="200000"/>
              </a:lnSpc>
            </a:pP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Herrera. (2017). EL ORIGEN DE LA RELACIÓN ENTRE CIENCIA, TECNOLOGÍA Y ESTADO EN EL ECUADOR. 11-26.</a:t>
            </a:r>
            <a:endParaRPr lang="es-EC" sz="14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226695" lvl="0" indent="457200" algn="just">
              <a:lnSpc>
                <a:spcPct val="200000"/>
              </a:lnSpc>
            </a:pP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Graham. (2020). </a:t>
            </a: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Genetically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modified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 (GM) </a:t>
            </a: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crop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 use in Colombia: </a:t>
            </a: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farm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level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economic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 and </a:t>
            </a: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environmental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s-CL" sz="1400" dirty="0" err="1">
                <a:solidFill>
                  <a:prstClr val="black"/>
                </a:solidFill>
                <a:latin typeface="Times New Roman"/>
                <a:ea typeface="Calibri"/>
              </a:rPr>
              <a:t>contributions</a:t>
            </a:r>
            <a:r>
              <a:rPr lang="es-CL" sz="1400" dirty="0">
                <a:solidFill>
                  <a:prstClr val="black"/>
                </a:solidFill>
                <a:latin typeface="Times New Roman"/>
                <a:ea typeface="Calibri"/>
              </a:rPr>
              <a:t>. </a:t>
            </a:r>
            <a:r>
              <a:rPr lang="es-CL" sz="1400" i="1" dirty="0" err="1">
                <a:solidFill>
                  <a:prstClr val="black"/>
                </a:solidFill>
                <a:latin typeface="Times New Roman"/>
                <a:ea typeface="Calibri"/>
              </a:rPr>
              <a:t>Biotechnology</a:t>
            </a:r>
            <a:r>
              <a:rPr lang="es-CL" sz="1400" i="1" dirty="0">
                <a:solidFill>
                  <a:prstClr val="black"/>
                </a:solidFill>
                <a:latin typeface="Times New Roman"/>
                <a:ea typeface="Calibri"/>
              </a:rPr>
              <a:t> in </a:t>
            </a:r>
            <a:r>
              <a:rPr lang="es-CL" sz="1400" i="1" dirty="0" err="1">
                <a:solidFill>
                  <a:prstClr val="black"/>
                </a:solidFill>
                <a:latin typeface="Times New Roman"/>
                <a:ea typeface="Calibri"/>
              </a:rPr>
              <a:t>Agriculture</a:t>
            </a:r>
            <a:r>
              <a:rPr lang="es-CL" sz="1400" i="1" dirty="0">
                <a:solidFill>
                  <a:prstClr val="black"/>
                </a:solidFill>
                <a:latin typeface="Times New Roman"/>
                <a:ea typeface="Calibri"/>
              </a:rPr>
              <a:t> and the </a:t>
            </a:r>
            <a:r>
              <a:rPr lang="es-CL" sz="1400" i="1" dirty="0" err="1">
                <a:solidFill>
                  <a:prstClr val="black"/>
                </a:solidFill>
                <a:latin typeface="Times New Roman"/>
                <a:ea typeface="Calibri"/>
              </a:rPr>
              <a:t>Food</a:t>
            </a:r>
            <a:r>
              <a:rPr lang="es-CL" sz="1400" i="1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s-CL" sz="1400" i="1" dirty="0" err="1">
                <a:solidFill>
                  <a:prstClr val="black"/>
                </a:solidFill>
                <a:latin typeface="Times New Roman"/>
                <a:ea typeface="Calibri"/>
              </a:rPr>
              <a:t>Chain</a:t>
            </a:r>
            <a:r>
              <a:rPr lang="es-CL" sz="1600" dirty="0">
                <a:solidFill>
                  <a:prstClr val="black"/>
                </a:solidFill>
                <a:latin typeface="Times New Roman"/>
                <a:ea typeface="Calibri"/>
              </a:rPr>
              <a:t>.</a:t>
            </a:r>
            <a:endParaRPr lang="es-EC" sz="16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442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575B4A67-D285-4B17-9D9F-2ECCF7E3C202}"/>
              </a:ext>
            </a:extLst>
          </p:cNvPr>
          <p:cNvSpPr txBox="1">
            <a:spLocks/>
          </p:cNvSpPr>
          <p:nvPr/>
        </p:nvSpPr>
        <p:spPr>
          <a:xfrm>
            <a:off x="3924300" y="47772"/>
            <a:ext cx="5080002" cy="584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s-EC" sz="3600" dirty="0">
                <a:solidFill>
                  <a:srgbClr val="FF0000"/>
                </a:solidFill>
              </a:rPr>
              <a:t>REFERENCIAS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802806" y="653727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35</a:t>
            </a:r>
            <a:endParaRPr lang="es-EC" dirty="0"/>
          </a:p>
        </p:txBody>
      </p:sp>
      <p:sp>
        <p:nvSpPr>
          <p:cNvPr id="6" name="5 Rectángulo"/>
          <p:cNvSpPr/>
          <p:nvPr/>
        </p:nvSpPr>
        <p:spPr>
          <a:xfrm>
            <a:off x="114974" y="1374048"/>
            <a:ext cx="888932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6695" lvl="0" indent="457200" algn="just">
              <a:lnSpc>
                <a:spcPct val="200000"/>
              </a:lnSpc>
            </a:pPr>
            <a:r>
              <a:rPr lang="es-CL" sz="1600" dirty="0" err="1" smtClean="0">
                <a:solidFill>
                  <a:prstClr val="black"/>
                </a:solidFill>
                <a:latin typeface="Times New Roman"/>
                <a:ea typeface="Calibri"/>
              </a:rPr>
              <a:t>nning</a:t>
            </a:r>
            <a:r>
              <a:rPr lang="es-CL" sz="1600" dirty="0">
                <a:solidFill>
                  <a:prstClr val="black"/>
                </a:solidFill>
                <a:latin typeface="Times New Roman"/>
                <a:ea typeface="Calibri"/>
              </a:rPr>
              <a:t>. (2007). </a:t>
            </a:r>
            <a:r>
              <a:rPr lang="es-CL" sz="1600" dirty="0" err="1">
                <a:solidFill>
                  <a:prstClr val="black"/>
                </a:solidFill>
                <a:latin typeface="Times New Roman"/>
                <a:ea typeface="Calibri"/>
              </a:rPr>
              <a:t>Widespread</a:t>
            </a:r>
            <a:r>
              <a:rPr lang="es-CL" sz="1600" dirty="0">
                <a:solidFill>
                  <a:prstClr val="black"/>
                </a:solidFill>
                <a:latin typeface="Times New Roman"/>
                <a:ea typeface="Calibri"/>
              </a:rPr>
              <a:t> lateral gene transfer </a:t>
            </a:r>
            <a:r>
              <a:rPr lang="es-CL" sz="1600" dirty="0" err="1">
                <a:solidFill>
                  <a:prstClr val="black"/>
                </a:solidFill>
                <a:latin typeface="Times New Roman"/>
                <a:ea typeface="Calibri"/>
              </a:rPr>
              <a:t>from</a:t>
            </a:r>
            <a:r>
              <a:rPr lang="es-CL" sz="16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s-CL" sz="1600" dirty="0" err="1">
                <a:solidFill>
                  <a:prstClr val="black"/>
                </a:solidFill>
                <a:latin typeface="Times New Roman"/>
                <a:ea typeface="Calibri"/>
              </a:rPr>
              <a:t>intracellular</a:t>
            </a:r>
            <a:r>
              <a:rPr lang="es-CL" sz="1600" dirty="0">
                <a:solidFill>
                  <a:prstClr val="black"/>
                </a:solidFill>
                <a:latin typeface="Times New Roman"/>
                <a:ea typeface="Calibri"/>
              </a:rPr>
              <a:t>. </a:t>
            </a:r>
            <a:r>
              <a:rPr lang="es-CL" sz="1600" i="1" dirty="0" err="1">
                <a:solidFill>
                  <a:prstClr val="black"/>
                </a:solidFill>
                <a:latin typeface="Times New Roman"/>
                <a:ea typeface="Calibri"/>
              </a:rPr>
              <a:t>Science</a:t>
            </a:r>
            <a:r>
              <a:rPr lang="es-CL" sz="1600" dirty="0">
                <a:solidFill>
                  <a:prstClr val="black"/>
                </a:solidFill>
                <a:latin typeface="Times New Roman"/>
                <a:ea typeface="Calibri"/>
              </a:rPr>
              <a:t>.</a:t>
            </a:r>
            <a:endParaRPr lang="es-EC" sz="16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228600" lvl="0" algn="just"/>
            <a:r>
              <a:rPr lang="es-MX" sz="1600" dirty="0">
                <a:solidFill>
                  <a:prstClr val="black"/>
                </a:solidFill>
                <a:ea typeface="Calibri"/>
                <a:cs typeface="Times New Roman"/>
              </a:rPr>
              <a:t>Du</a:t>
            </a:r>
            <a:endParaRPr lang="es-EC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226695" lvl="0" indent="457200" algn="just">
              <a:lnSpc>
                <a:spcPct val="200000"/>
              </a:lnSpc>
            </a:pPr>
            <a:r>
              <a:rPr lang="es-CL" sz="1600" dirty="0" err="1">
                <a:solidFill>
                  <a:prstClr val="black"/>
                </a:solidFill>
                <a:latin typeface="Times New Roman"/>
                <a:ea typeface="Calibri"/>
              </a:rPr>
              <a:t>Deknock</a:t>
            </a:r>
            <a:r>
              <a:rPr lang="es-CL" sz="1600" dirty="0">
                <a:solidFill>
                  <a:prstClr val="black"/>
                </a:solidFill>
                <a:latin typeface="Times New Roman"/>
                <a:ea typeface="Calibri"/>
              </a:rPr>
              <a:t>. (2019). </a:t>
            </a:r>
            <a:r>
              <a:rPr lang="es-CL" sz="1600" dirty="0" err="1">
                <a:solidFill>
                  <a:prstClr val="black"/>
                </a:solidFill>
                <a:latin typeface="Times New Roman"/>
                <a:ea typeface="Calibri"/>
              </a:rPr>
              <a:t>Distribution</a:t>
            </a:r>
            <a:r>
              <a:rPr lang="es-CL" sz="1600" dirty="0">
                <a:solidFill>
                  <a:prstClr val="black"/>
                </a:solidFill>
                <a:latin typeface="Times New Roman"/>
                <a:ea typeface="Calibri"/>
              </a:rPr>
              <a:t> of </a:t>
            </a:r>
            <a:r>
              <a:rPr lang="es-CL" sz="1600" dirty="0" err="1">
                <a:solidFill>
                  <a:prstClr val="black"/>
                </a:solidFill>
                <a:latin typeface="Times New Roman"/>
                <a:ea typeface="Calibri"/>
              </a:rPr>
              <a:t>agricultural</a:t>
            </a:r>
            <a:r>
              <a:rPr lang="es-CL" sz="16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s-CL" sz="1600" dirty="0" err="1">
                <a:solidFill>
                  <a:prstClr val="black"/>
                </a:solidFill>
                <a:latin typeface="Times New Roman"/>
                <a:ea typeface="Calibri"/>
              </a:rPr>
              <a:t>pesticides</a:t>
            </a:r>
            <a:r>
              <a:rPr lang="es-CL" sz="1600" dirty="0">
                <a:solidFill>
                  <a:prstClr val="black"/>
                </a:solidFill>
                <a:latin typeface="Times New Roman"/>
                <a:ea typeface="Calibri"/>
              </a:rPr>
              <a:t> in the </a:t>
            </a:r>
            <a:r>
              <a:rPr lang="es-CL" sz="1600" dirty="0" err="1">
                <a:solidFill>
                  <a:prstClr val="black"/>
                </a:solidFill>
                <a:latin typeface="Times New Roman"/>
                <a:ea typeface="Calibri"/>
              </a:rPr>
              <a:t>freshwater</a:t>
            </a:r>
            <a:r>
              <a:rPr lang="es-CL" sz="16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s-CL" sz="1600" dirty="0" err="1">
                <a:solidFill>
                  <a:prstClr val="black"/>
                </a:solidFill>
                <a:latin typeface="Times New Roman"/>
                <a:ea typeface="Calibri"/>
              </a:rPr>
              <a:t>environment</a:t>
            </a:r>
            <a:r>
              <a:rPr lang="es-CL" sz="1600" dirty="0">
                <a:solidFill>
                  <a:prstClr val="black"/>
                </a:solidFill>
                <a:latin typeface="Times New Roman"/>
                <a:ea typeface="Calibri"/>
              </a:rPr>
              <a:t> of the Guayas </a:t>
            </a:r>
            <a:r>
              <a:rPr lang="es-CL" sz="1600" dirty="0" err="1">
                <a:solidFill>
                  <a:prstClr val="black"/>
                </a:solidFill>
                <a:latin typeface="Times New Roman"/>
                <a:ea typeface="Calibri"/>
              </a:rPr>
              <a:t>river</a:t>
            </a:r>
            <a:r>
              <a:rPr lang="es-CL" sz="16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s-CL" sz="1600" dirty="0" err="1">
                <a:solidFill>
                  <a:prstClr val="black"/>
                </a:solidFill>
                <a:latin typeface="Times New Roman"/>
                <a:ea typeface="Calibri"/>
              </a:rPr>
              <a:t>basin</a:t>
            </a:r>
            <a:r>
              <a:rPr lang="es-CL" sz="1600" dirty="0">
                <a:solidFill>
                  <a:prstClr val="black"/>
                </a:solidFill>
                <a:latin typeface="Times New Roman"/>
                <a:ea typeface="Calibri"/>
              </a:rPr>
              <a:t> (Ecuador). </a:t>
            </a:r>
            <a:r>
              <a:rPr lang="es-CL" sz="1600" i="1" dirty="0" err="1">
                <a:solidFill>
                  <a:prstClr val="black"/>
                </a:solidFill>
                <a:latin typeface="Times New Roman"/>
                <a:ea typeface="Calibri"/>
              </a:rPr>
              <a:t>Science</a:t>
            </a:r>
            <a:r>
              <a:rPr lang="es-CL" sz="1600" i="1" dirty="0">
                <a:solidFill>
                  <a:prstClr val="black"/>
                </a:solidFill>
                <a:latin typeface="Times New Roman"/>
                <a:ea typeface="Calibri"/>
              </a:rPr>
              <a:t> of the Total </a:t>
            </a:r>
            <a:r>
              <a:rPr lang="es-CL" sz="1600" i="1" dirty="0" err="1">
                <a:solidFill>
                  <a:prstClr val="black"/>
                </a:solidFill>
                <a:latin typeface="Times New Roman"/>
                <a:ea typeface="Calibri"/>
              </a:rPr>
              <a:t>Environment</a:t>
            </a:r>
            <a:r>
              <a:rPr lang="es-CL" sz="1600" dirty="0">
                <a:solidFill>
                  <a:prstClr val="black"/>
                </a:solidFill>
                <a:latin typeface="Times New Roman"/>
                <a:ea typeface="Calibri"/>
              </a:rPr>
              <a:t>, 996–1008.</a:t>
            </a:r>
            <a:endParaRPr lang="es-EC" sz="1600" dirty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226695" lvl="0" indent="457200" algn="just">
              <a:lnSpc>
                <a:spcPct val="200000"/>
              </a:lnSpc>
            </a:pPr>
            <a:r>
              <a:rPr lang="es-CL" sz="1600" dirty="0" err="1">
                <a:solidFill>
                  <a:prstClr val="black"/>
                </a:solidFill>
                <a:latin typeface="Times New Roman"/>
                <a:ea typeface="Calibri"/>
              </a:rPr>
              <a:t>Ciocca</a:t>
            </a:r>
            <a:r>
              <a:rPr lang="es-CL" sz="1600" dirty="0">
                <a:solidFill>
                  <a:prstClr val="black"/>
                </a:solidFill>
                <a:latin typeface="Times New Roman"/>
                <a:ea typeface="Calibri"/>
              </a:rPr>
              <a:t>, &amp; Delgado. (2017). The </a:t>
            </a:r>
            <a:r>
              <a:rPr lang="es-CL" sz="1600" dirty="0" err="1">
                <a:solidFill>
                  <a:prstClr val="black"/>
                </a:solidFill>
                <a:latin typeface="Times New Roman"/>
                <a:ea typeface="Calibri"/>
              </a:rPr>
              <a:t>reality</a:t>
            </a:r>
            <a:r>
              <a:rPr lang="es-CL" sz="1600" dirty="0">
                <a:solidFill>
                  <a:prstClr val="black"/>
                </a:solidFill>
                <a:latin typeface="Times New Roman"/>
                <a:ea typeface="Calibri"/>
              </a:rPr>
              <a:t> of </a:t>
            </a:r>
            <a:r>
              <a:rPr lang="es-CL" sz="1600" dirty="0" err="1">
                <a:solidFill>
                  <a:prstClr val="black"/>
                </a:solidFill>
                <a:latin typeface="Times New Roman"/>
                <a:ea typeface="Calibri"/>
              </a:rPr>
              <a:t>scientific</a:t>
            </a:r>
            <a:r>
              <a:rPr lang="es-CL" sz="16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s-CL" sz="1600" dirty="0" err="1">
                <a:solidFill>
                  <a:prstClr val="black"/>
                </a:solidFill>
                <a:latin typeface="Times New Roman"/>
                <a:ea typeface="Calibri"/>
              </a:rPr>
              <a:t>research</a:t>
            </a:r>
            <a:r>
              <a:rPr lang="es-CL" sz="1600" dirty="0">
                <a:solidFill>
                  <a:prstClr val="black"/>
                </a:solidFill>
                <a:latin typeface="Times New Roman"/>
                <a:ea typeface="Calibri"/>
              </a:rPr>
              <a:t> in </a:t>
            </a:r>
            <a:r>
              <a:rPr lang="es-CL" sz="1600" dirty="0" err="1">
                <a:solidFill>
                  <a:prstClr val="black"/>
                </a:solidFill>
                <a:latin typeface="Times New Roman"/>
                <a:ea typeface="Calibri"/>
              </a:rPr>
              <a:t>Latin</a:t>
            </a:r>
            <a:r>
              <a:rPr lang="es-CL" sz="16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s-CL" sz="1600" dirty="0" err="1">
                <a:solidFill>
                  <a:prstClr val="black"/>
                </a:solidFill>
                <a:latin typeface="Times New Roman"/>
                <a:ea typeface="Calibri"/>
              </a:rPr>
              <a:t>America</a:t>
            </a:r>
            <a:r>
              <a:rPr lang="es-CL" sz="1600" dirty="0">
                <a:solidFill>
                  <a:prstClr val="black"/>
                </a:solidFill>
                <a:latin typeface="Times New Roman"/>
                <a:ea typeface="Calibri"/>
              </a:rPr>
              <a:t>; </a:t>
            </a:r>
            <a:r>
              <a:rPr lang="es-CL" sz="1600" dirty="0" err="1">
                <a:solidFill>
                  <a:prstClr val="black"/>
                </a:solidFill>
                <a:latin typeface="Times New Roman"/>
                <a:ea typeface="Calibri"/>
              </a:rPr>
              <a:t>an</a:t>
            </a:r>
            <a:r>
              <a:rPr lang="es-CL" sz="16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s-CL" sz="1600" dirty="0" err="1">
                <a:solidFill>
                  <a:prstClr val="black"/>
                </a:solidFill>
                <a:latin typeface="Times New Roman"/>
                <a:ea typeface="Calibri"/>
              </a:rPr>
              <a:t>insider’s</a:t>
            </a:r>
            <a:r>
              <a:rPr lang="es-CL" sz="1600" dirty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s-CL" sz="1600" dirty="0" err="1">
                <a:solidFill>
                  <a:prstClr val="black"/>
                </a:solidFill>
                <a:latin typeface="Times New Roman"/>
                <a:ea typeface="Calibri"/>
              </a:rPr>
              <a:t>perspective</a:t>
            </a:r>
            <a:r>
              <a:rPr lang="es-CL" sz="1600" dirty="0">
                <a:solidFill>
                  <a:prstClr val="black"/>
                </a:solidFill>
                <a:latin typeface="Times New Roman"/>
                <a:ea typeface="Calibri"/>
              </a:rPr>
              <a:t>. </a:t>
            </a:r>
            <a:r>
              <a:rPr lang="es-CL" sz="1600" i="1" dirty="0" err="1">
                <a:solidFill>
                  <a:prstClr val="black"/>
                </a:solidFill>
                <a:latin typeface="Times New Roman"/>
                <a:ea typeface="Calibri"/>
              </a:rPr>
              <a:t>Cell</a:t>
            </a:r>
            <a:r>
              <a:rPr lang="es-CL" sz="1600" i="1" dirty="0">
                <a:solidFill>
                  <a:prstClr val="black"/>
                </a:solidFill>
                <a:latin typeface="Times New Roman"/>
                <a:ea typeface="Calibri"/>
              </a:rPr>
              <a:t> Stress and Chaperones</a:t>
            </a:r>
            <a:r>
              <a:rPr lang="es-CL" sz="1600" dirty="0">
                <a:solidFill>
                  <a:prstClr val="black"/>
                </a:solidFill>
                <a:latin typeface="Times New Roman"/>
                <a:ea typeface="Calibri"/>
              </a:rPr>
              <a:t>, 847–852.</a:t>
            </a:r>
            <a:endParaRPr lang="es-EC" sz="16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525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75B4A67-D285-4B17-9D9F-2ECCF7E3C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0" y="0"/>
            <a:ext cx="10655300" cy="584200"/>
          </a:xfrm>
        </p:spPr>
        <p:txBody>
          <a:bodyPr/>
          <a:lstStyle/>
          <a:p>
            <a:pPr algn="r"/>
            <a:r>
              <a:rPr lang="es-EC" sz="2800" dirty="0">
                <a:solidFill>
                  <a:srgbClr val="FF0000"/>
                </a:solidFill>
              </a:rPr>
              <a:t>HISTORIA DE LA BIOTECNOLOGÍA EN ECUADOR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110114401"/>
              </p:ext>
            </p:extLst>
          </p:nvPr>
        </p:nvGraphicFramePr>
        <p:xfrm>
          <a:off x="660400" y="800100"/>
          <a:ext cx="7658100" cy="4737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8802806" y="65372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4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9263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575B4A67-D285-4B17-9D9F-2ECCF7E3C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24000" y="0"/>
            <a:ext cx="10655300" cy="584200"/>
          </a:xfrm>
        </p:spPr>
        <p:txBody>
          <a:bodyPr/>
          <a:lstStyle/>
          <a:p>
            <a:pPr algn="r"/>
            <a:r>
              <a:rPr lang="es-EC" sz="2800" dirty="0">
                <a:solidFill>
                  <a:srgbClr val="FF0000"/>
                </a:solidFill>
              </a:rPr>
              <a:t>HISTORIA DE LA BIOTECNOLOGÍA EN ECUADOR</a:t>
            </a:r>
          </a:p>
        </p:txBody>
      </p:sp>
      <p:sp>
        <p:nvSpPr>
          <p:cNvPr id="6" name="5 Rectángulo"/>
          <p:cNvSpPr/>
          <p:nvPr/>
        </p:nvSpPr>
        <p:spPr>
          <a:xfrm>
            <a:off x="96082" y="655935"/>
            <a:ext cx="42274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Primera Etapa</a:t>
            </a:r>
          </a:p>
        </p:txBody>
      </p:sp>
      <p:grpSp>
        <p:nvGrpSpPr>
          <p:cNvPr id="43" name="42 Grupo"/>
          <p:cNvGrpSpPr/>
          <p:nvPr/>
        </p:nvGrpSpPr>
        <p:grpSpPr>
          <a:xfrm>
            <a:off x="4710172" y="3426129"/>
            <a:ext cx="4167128" cy="1468390"/>
            <a:chOff x="4710172" y="3571797"/>
            <a:chExt cx="4167128" cy="1468390"/>
          </a:xfrm>
        </p:grpSpPr>
        <p:grpSp>
          <p:nvGrpSpPr>
            <p:cNvPr id="36" name="35 Grupo"/>
            <p:cNvGrpSpPr/>
            <p:nvPr/>
          </p:nvGrpSpPr>
          <p:grpSpPr>
            <a:xfrm>
              <a:off x="4988793" y="3571797"/>
              <a:ext cx="3888507" cy="1099058"/>
              <a:chOff x="4988793" y="3377614"/>
              <a:chExt cx="3888507" cy="1099058"/>
            </a:xfrm>
          </p:grpSpPr>
          <p:sp>
            <p:nvSpPr>
              <p:cNvPr id="32" name="31 Rectángulo redondeado"/>
              <p:cNvSpPr/>
              <p:nvPr/>
            </p:nvSpPr>
            <p:spPr>
              <a:xfrm>
                <a:off x="7404100" y="3571367"/>
                <a:ext cx="1473200" cy="647700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/>
                  <a:t>1972-1977</a:t>
                </a:r>
              </a:p>
            </p:txBody>
          </p:sp>
          <p:sp>
            <p:nvSpPr>
              <p:cNvPr id="33" name="32 Flecha izquierda"/>
              <p:cNvSpPr/>
              <p:nvPr/>
            </p:nvSpPr>
            <p:spPr>
              <a:xfrm>
                <a:off x="6572483" y="3732960"/>
                <a:ext cx="724624" cy="388366"/>
              </a:xfrm>
              <a:prstGeom prst="left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grpSp>
            <p:nvGrpSpPr>
              <p:cNvPr id="35" name="34 Grupo"/>
              <p:cNvGrpSpPr/>
              <p:nvPr/>
            </p:nvGrpSpPr>
            <p:grpSpPr>
              <a:xfrm>
                <a:off x="4988793" y="3377614"/>
                <a:ext cx="1583690" cy="1099058"/>
                <a:chOff x="4988793" y="3377614"/>
                <a:chExt cx="1583690" cy="1099058"/>
              </a:xfrm>
            </p:grpSpPr>
            <p:pic>
              <p:nvPicPr>
                <p:cNvPr id="1030" name="Picture 6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73425" y="3377614"/>
                  <a:ext cx="1099058" cy="10990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4" name="33 Flecha arriba"/>
                <p:cNvSpPr/>
                <p:nvPr/>
              </p:nvSpPr>
              <p:spPr>
                <a:xfrm>
                  <a:off x="4988793" y="3406013"/>
                  <a:ext cx="484632" cy="978408"/>
                </a:xfrm>
                <a:prstGeom prst="up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C" dirty="0"/>
                </a:p>
              </p:txBody>
            </p:sp>
          </p:grpSp>
        </p:grpSp>
        <p:sp>
          <p:nvSpPr>
            <p:cNvPr id="37" name="36 CuadroTexto"/>
            <p:cNvSpPr txBox="1"/>
            <p:nvPr/>
          </p:nvSpPr>
          <p:spPr>
            <a:xfrm>
              <a:off x="4710172" y="4670855"/>
              <a:ext cx="21359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dirty="0"/>
                <a:t>C y T, importaciones </a:t>
              </a:r>
            </a:p>
          </p:txBody>
        </p:sp>
      </p:grpSp>
      <p:grpSp>
        <p:nvGrpSpPr>
          <p:cNvPr id="45" name="44 Grupo"/>
          <p:cNvGrpSpPr/>
          <p:nvPr/>
        </p:nvGrpSpPr>
        <p:grpSpPr>
          <a:xfrm>
            <a:off x="222304" y="3920793"/>
            <a:ext cx="3778196" cy="923330"/>
            <a:chOff x="222304" y="4286332"/>
            <a:chExt cx="3778196" cy="923330"/>
          </a:xfrm>
        </p:grpSpPr>
        <p:sp>
          <p:nvSpPr>
            <p:cNvPr id="38" name="37 Rectángulo redondeado"/>
            <p:cNvSpPr/>
            <p:nvPr/>
          </p:nvSpPr>
          <p:spPr>
            <a:xfrm>
              <a:off x="222304" y="4413249"/>
              <a:ext cx="914400" cy="626937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1979</a:t>
              </a:r>
            </a:p>
          </p:txBody>
        </p:sp>
        <p:grpSp>
          <p:nvGrpSpPr>
            <p:cNvPr id="40" name="39 Grupo"/>
            <p:cNvGrpSpPr/>
            <p:nvPr/>
          </p:nvGrpSpPr>
          <p:grpSpPr>
            <a:xfrm>
              <a:off x="1126772" y="4286332"/>
              <a:ext cx="1019530" cy="923330"/>
              <a:chOff x="1126772" y="4286332"/>
              <a:chExt cx="1019530" cy="923330"/>
            </a:xfrm>
          </p:grpSpPr>
          <p:sp>
            <p:nvSpPr>
              <p:cNvPr id="44" name="43 Flecha derecha"/>
              <p:cNvSpPr/>
              <p:nvPr/>
            </p:nvSpPr>
            <p:spPr>
              <a:xfrm>
                <a:off x="1332193" y="4558745"/>
                <a:ext cx="644555" cy="305910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39" name="38 CuadroTexto"/>
              <p:cNvSpPr txBox="1"/>
              <p:nvPr/>
            </p:nvSpPr>
            <p:spPr>
              <a:xfrm>
                <a:off x="1126772" y="4286332"/>
                <a:ext cx="10195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C" dirty="0"/>
                  <a:t>Decreto</a:t>
                </a:r>
              </a:p>
              <a:p>
                <a:pPr algn="ctr"/>
                <a:endParaRPr lang="es-EC" dirty="0"/>
              </a:p>
              <a:p>
                <a:pPr algn="ctr"/>
                <a:r>
                  <a:rPr lang="es-EC" dirty="0"/>
                  <a:t>3811</a:t>
                </a:r>
              </a:p>
            </p:txBody>
          </p:sp>
        </p:grpSp>
        <p:sp>
          <p:nvSpPr>
            <p:cNvPr id="41" name="40 Rectángulo redondeado"/>
            <p:cNvSpPr/>
            <p:nvPr/>
          </p:nvSpPr>
          <p:spPr>
            <a:xfrm>
              <a:off x="2209802" y="4413250"/>
              <a:ext cx="1790698" cy="626937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CONACYT</a:t>
              </a:r>
            </a:p>
          </p:txBody>
        </p:sp>
      </p:grpSp>
      <p:grpSp>
        <p:nvGrpSpPr>
          <p:cNvPr id="46" name="45 Grupo"/>
          <p:cNvGrpSpPr/>
          <p:nvPr/>
        </p:nvGrpSpPr>
        <p:grpSpPr>
          <a:xfrm>
            <a:off x="4710172" y="5046186"/>
            <a:ext cx="3809648" cy="672340"/>
            <a:chOff x="4710172" y="5192586"/>
            <a:chExt cx="3809648" cy="672340"/>
          </a:xfrm>
        </p:grpSpPr>
        <p:sp>
          <p:nvSpPr>
            <p:cNvPr id="48" name="47 Rectángulo redondeado"/>
            <p:cNvSpPr/>
            <p:nvPr/>
          </p:nvSpPr>
          <p:spPr>
            <a:xfrm>
              <a:off x="7605420" y="5192586"/>
              <a:ext cx="914400" cy="626937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1989</a:t>
              </a:r>
            </a:p>
          </p:txBody>
        </p:sp>
        <p:sp>
          <p:nvSpPr>
            <p:cNvPr id="49" name="48 Flecha izquierda"/>
            <p:cNvSpPr/>
            <p:nvPr/>
          </p:nvSpPr>
          <p:spPr>
            <a:xfrm>
              <a:off x="6820678" y="5311871"/>
              <a:ext cx="724624" cy="388366"/>
            </a:xfrm>
            <a:prstGeom prst="lef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50" name="49 Rectángulo redondeado"/>
            <p:cNvSpPr/>
            <p:nvPr/>
          </p:nvSpPr>
          <p:spPr>
            <a:xfrm>
              <a:off x="4710172" y="5237989"/>
              <a:ext cx="1963302" cy="626937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País Megadiverso</a:t>
              </a:r>
            </a:p>
          </p:txBody>
        </p:sp>
      </p:grpSp>
      <p:grpSp>
        <p:nvGrpSpPr>
          <p:cNvPr id="51" name="50 Grupo"/>
          <p:cNvGrpSpPr/>
          <p:nvPr/>
        </p:nvGrpSpPr>
        <p:grpSpPr>
          <a:xfrm>
            <a:off x="222303" y="1674228"/>
            <a:ext cx="8820874" cy="2007600"/>
            <a:chOff x="222303" y="1674228"/>
            <a:chExt cx="8820874" cy="2007600"/>
          </a:xfrm>
        </p:grpSpPr>
        <p:grpSp>
          <p:nvGrpSpPr>
            <p:cNvPr id="42" name="41 Grupo"/>
            <p:cNvGrpSpPr/>
            <p:nvPr/>
          </p:nvGrpSpPr>
          <p:grpSpPr>
            <a:xfrm>
              <a:off x="222303" y="1674228"/>
              <a:ext cx="8820874" cy="2007600"/>
              <a:chOff x="222303" y="1674228"/>
              <a:chExt cx="8820874" cy="2007600"/>
            </a:xfrm>
          </p:grpSpPr>
          <p:grpSp>
            <p:nvGrpSpPr>
              <p:cNvPr id="29" name="28 Grupo"/>
              <p:cNvGrpSpPr/>
              <p:nvPr/>
            </p:nvGrpSpPr>
            <p:grpSpPr>
              <a:xfrm>
                <a:off x="2657445" y="1897024"/>
                <a:ext cx="4188633" cy="1293042"/>
                <a:chOff x="2657445" y="1897024"/>
                <a:chExt cx="4188633" cy="1293042"/>
              </a:xfrm>
            </p:grpSpPr>
            <p:sp>
              <p:nvSpPr>
                <p:cNvPr id="17" name="16 Flecha derecha"/>
                <p:cNvSpPr/>
                <p:nvPr/>
              </p:nvSpPr>
              <p:spPr>
                <a:xfrm>
                  <a:off x="2657445" y="2157282"/>
                  <a:ext cx="644555" cy="305910"/>
                </a:xfrm>
                <a:prstGeom prst="rightArrow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EC"/>
                </a:p>
              </p:txBody>
            </p:sp>
            <p:sp>
              <p:nvSpPr>
                <p:cNvPr id="21" name="20 Rectángulo redondeado"/>
                <p:cNvSpPr/>
                <p:nvPr/>
              </p:nvSpPr>
              <p:spPr>
                <a:xfrm>
                  <a:off x="3378978" y="2445325"/>
                  <a:ext cx="3467100" cy="744741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C" dirty="0"/>
                    <a:t>División de ciencia y tecnología</a:t>
                  </a:r>
                </a:p>
                <a:p>
                  <a:pPr algn="ctr"/>
                  <a:r>
                    <a:rPr lang="es-EC" dirty="0"/>
                    <a:t>JUNAPLA</a:t>
                  </a:r>
                </a:p>
              </p:txBody>
            </p:sp>
            <p:sp>
              <p:nvSpPr>
                <p:cNvPr id="22" name="21 Rectángulo redondeado"/>
                <p:cNvSpPr/>
                <p:nvPr/>
              </p:nvSpPr>
              <p:spPr>
                <a:xfrm>
                  <a:off x="3378978" y="1897024"/>
                  <a:ext cx="3467100" cy="502574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C" dirty="0"/>
                    <a:t>Creación de políticas de C y T</a:t>
                  </a:r>
                </a:p>
              </p:txBody>
            </p:sp>
          </p:grpSp>
          <p:grpSp>
            <p:nvGrpSpPr>
              <p:cNvPr id="28" name="27 Grupo"/>
              <p:cNvGrpSpPr/>
              <p:nvPr/>
            </p:nvGrpSpPr>
            <p:grpSpPr>
              <a:xfrm>
                <a:off x="222303" y="1674228"/>
                <a:ext cx="2847631" cy="2007600"/>
                <a:chOff x="222304" y="1693864"/>
                <a:chExt cx="2847631" cy="2007600"/>
              </a:xfrm>
            </p:grpSpPr>
            <p:grpSp>
              <p:nvGrpSpPr>
                <p:cNvPr id="26" name="25 Grupo"/>
                <p:cNvGrpSpPr/>
                <p:nvPr/>
              </p:nvGrpSpPr>
              <p:grpSpPr>
                <a:xfrm>
                  <a:off x="609601" y="1693864"/>
                  <a:ext cx="1777999" cy="986464"/>
                  <a:chOff x="609601" y="1693864"/>
                  <a:chExt cx="1777999" cy="986464"/>
                </a:xfrm>
              </p:grpSpPr>
              <p:pic>
                <p:nvPicPr>
                  <p:cNvPr id="102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9601" y="1693864"/>
                    <a:ext cx="1777999" cy="98646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3" name="12 CuadroTexto"/>
                  <p:cNvSpPr txBox="1"/>
                  <p:nvPr/>
                </p:nvSpPr>
                <p:spPr>
                  <a:xfrm>
                    <a:off x="685800" y="1712358"/>
                    <a:ext cx="65274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C" dirty="0"/>
                      <a:t>1973</a:t>
                    </a:r>
                  </a:p>
                </p:txBody>
              </p:sp>
            </p:grpSp>
            <p:sp>
              <p:nvSpPr>
                <p:cNvPr id="16" name="15 Más"/>
                <p:cNvSpPr/>
                <p:nvPr/>
              </p:nvSpPr>
              <p:spPr>
                <a:xfrm>
                  <a:off x="1332194" y="2680328"/>
                  <a:ext cx="546098" cy="527605"/>
                </a:xfrm>
                <a:prstGeom prst="mathPlus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EC"/>
                </a:p>
              </p:txBody>
            </p:sp>
            <p:sp>
              <p:nvSpPr>
                <p:cNvPr id="24" name="23 Rectángulo redondeado"/>
                <p:cNvSpPr/>
                <p:nvPr/>
              </p:nvSpPr>
              <p:spPr>
                <a:xfrm>
                  <a:off x="222304" y="3190066"/>
                  <a:ext cx="2847631" cy="511398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s-EC" dirty="0"/>
                    <a:t>Acuerdo de Cartagena 1969</a:t>
                  </a:r>
                </a:p>
              </p:txBody>
            </p:sp>
          </p:grpSp>
          <p:grpSp>
            <p:nvGrpSpPr>
              <p:cNvPr id="31" name="30 Grupo"/>
              <p:cNvGrpSpPr/>
              <p:nvPr/>
            </p:nvGrpSpPr>
            <p:grpSpPr>
              <a:xfrm>
                <a:off x="6960865" y="1747115"/>
                <a:ext cx="2082312" cy="1126243"/>
                <a:chOff x="6960865" y="1747115"/>
                <a:chExt cx="2082312" cy="1126243"/>
              </a:xfrm>
            </p:grpSpPr>
            <p:pic>
              <p:nvPicPr>
                <p:cNvPr id="1028" name="Picture 4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605420" y="1747115"/>
                  <a:ext cx="1437757" cy="11262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30" name="29 Flecha derecha"/>
                <p:cNvSpPr/>
                <p:nvPr/>
              </p:nvSpPr>
              <p:spPr>
                <a:xfrm>
                  <a:off x="6960865" y="2240868"/>
                  <a:ext cx="644555" cy="305910"/>
                </a:xfrm>
                <a:prstGeom prst="rightArrow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s-EC"/>
                </a:p>
              </p:txBody>
            </p:sp>
          </p:grpSp>
        </p:grpSp>
        <p:sp>
          <p:nvSpPr>
            <p:cNvPr id="47" name="46 CuadroTexto"/>
            <p:cNvSpPr txBox="1"/>
            <p:nvPr/>
          </p:nvSpPr>
          <p:spPr>
            <a:xfrm>
              <a:off x="2657445" y="1897024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dirty="0"/>
                <a:t>PITD</a:t>
              </a:r>
            </a:p>
          </p:txBody>
        </p:sp>
      </p:grpSp>
      <p:grpSp>
        <p:nvGrpSpPr>
          <p:cNvPr id="57" name="56 Grupo"/>
          <p:cNvGrpSpPr/>
          <p:nvPr/>
        </p:nvGrpSpPr>
        <p:grpSpPr>
          <a:xfrm>
            <a:off x="222304" y="5359654"/>
            <a:ext cx="3778196" cy="626938"/>
            <a:chOff x="222304" y="4413249"/>
            <a:chExt cx="3778196" cy="626938"/>
          </a:xfrm>
        </p:grpSpPr>
        <p:sp>
          <p:nvSpPr>
            <p:cNvPr id="58" name="57 Rectángulo redondeado"/>
            <p:cNvSpPr/>
            <p:nvPr/>
          </p:nvSpPr>
          <p:spPr>
            <a:xfrm>
              <a:off x="222304" y="4413249"/>
              <a:ext cx="914400" cy="626937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1991</a:t>
              </a:r>
            </a:p>
          </p:txBody>
        </p:sp>
        <p:sp>
          <p:nvSpPr>
            <p:cNvPr id="61" name="60 Flecha derecha"/>
            <p:cNvSpPr/>
            <p:nvPr/>
          </p:nvSpPr>
          <p:spPr>
            <a:xfrm>
              <a:off x="1332193" y="4558745"/>
              <a:ext cx="644555" cy="305910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60" name="59 Rectángulo redondeado"/>
            <p:cNvSpPr/>
            <p:nvPr/>
          </p:nvSpPr>
          <p:spPr>
            <a:xfrm>
              <a:off x="2209802" y="4413250"/>
              <a:ext cx="1790698" cy="626937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Concurso de proyectos C y T</a:t>
              </a:r>
            </a:p>
          </p:txBody>
        </p:sp>
      </p:grpSp>
      <p:sp>
        <p:nvSpPr>
          <p:cNvPr id="52" name="51 CuadroTexto"/>
          <p:cNvSpPr txBox="1"/>
          <p:nvPr/>
        </p:nvSpPr>
        <p:spPr>
          <a:xfrm>
            <a:off x="8802806" y="65372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5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0" y="6292797"/>
            <a:ext cx="6987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/>
              <a:t>Referencias: </a:t>
            </a:r>
          </a:p>
          <a:p>
            <a:r>
              <a:rPr lang="es-MX" sz="1200" dirty="0" smtClean="0"/>
              <a:t>Bonilla</a:t>
            </a:r>
            <a:r>
              <a:rPr lang="es-MX" sz="1200" dirty="0"/>
              <a:t>. (2011). </a:t>
            </a:r>
            <a:r>
              <a:rPr lang="es-MX" sz="1200" i="1" dirty="0"/>
              <a:t>Estado del país Informe cero. Ecuador 1950-2010.</a:t>
            </a:r>
            <a:r>
              <a:rPr lang="es-MX" sz="1200" dirty="0"/>
              <a:t> Quito</a:t>
            </a:r>
            <a:r>
              <a:rPr lang="es-MX" sz="1200" dirty="0" smtClean="0"/>
              <a:t>.;</a:t>
            </a:r>
          </a:p>
          <a:p>
            <a:r>
              <a:rPr lang="es-CL" sz="1200" dirty="0"/>
              <a:t>Herrera. (2017). EL ORIGEN DE LA RELACIÓN ENTRE CIENCIA, TECNOLOGÍA Y ESTADO EN EL ECUADOR. 11-26.</a:t>
            </a:r>
            <a:endParaRPr lang="es-EC" sz="1200" dirty="0"/>
          </a:p>
          <a:p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383232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575B4A67-D285-4B17-9D9F-2ECCF7E3C202}"/>
              </a:ext>
            </a:extLst>
          </p:cNvPr>
          <p:cNvSpPr txBox="1">
            <a:spLocks/>
          </p:cNvSpPr>
          <p:nvPr/>
        </p:nvSpPr>
        <p:spPr>
          <a:xfrm>
            <a:off x="-1524000" y="0"/>
            <a:ext cx="10655300" cy="584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s-EC" sz="2800">
                <a:solidFill>
                  <a:srgbClr val="FF0000"/>
                </a:solidFill>
              </a:rPr>
              <a:t>HISTORIA DE LA BIOTECNOLOGÍA EN ECUADOR</a:t>
            </a:r>
            <a:endParaRPr lang="es-EC" sz="2800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19" y="584200"/>
            <a:ext cx="44189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Segunda Etapa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94596" y="1766332"/>
            <a:ext cx="1428750" cy="1539280"/>
            <a:chOff x="101600" y="1397000"/>
            <a:chExt cx="1428750" cy="153928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00" y="1507530"/>
              <a:ext cx="1428750" cy="142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5 CuadroTexto"/>
            <p:cNvSpPr txBox="1"/>
            <p:nvPr/>
          </p:nvSpPr>
          <p:spPr>
            <a:xfrm>
              <a:off x="482600" y="1397000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dirty="0"/>
                <a:t>1992</a:t>
              </a: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1332848" y="1858328"/>
            <a:ext cx="2901634" cy="1447284"/>
            <a:chOff x="1517652" y="1488996"/>
            <a:chExt cx="2901634" cy="1447284"/>
          </a:xfrm>
        </p:grpSpPr>
        <p:sp>
          <p:nvSpPr>
            <p:cNvPr id="8" name="7 Rectángulo redondeado"/>
            <p:cNvSpPr/>
            <p:nvPr/>
          </p:nvSpPr>
          <p:spPr>
            <a:xfrm>
              <a:off x="1530350" y="1488996"/>
              <a:ext cx="2888936" cy="4572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Soberanía de recursos genéticos</a:t>
              </a:r>
            </a:p>
          </p:txBody>
        </p:sp>
        <p:sp>
          <p:nvSpPr>
            <p:cNvPr id="10" name="9 Rectángulo redondeado"/>
            <p:cNvSpPr/>
            <p:nvPr/>
          </p:nvSpPr>
          <p:spPr>
            <a:xfrm>
              <a:off x="1517652" y="1980605"/>
              <a:ext cx="2888936" cy="4572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Conservación biodiversidad</a:t>
              </a:r>
            </a:p>
          </p:txBody>
        </p:sp>
        <p:sp>
          <p:nvSpPr>
            <p:cNvPr id="11" name="10 Rectángulo redondeado"/>
            <p:cNvSpPr/>
            <p:nvPr/>
          </p:nvSpPr>
          <p:spPr>
            <a:xfrm>
              <a:off x="1517652" y="2479080"/>
              <a:ext cx="2888936" cy="4572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Biotecnología </a:t>
              </a:r>
            </a:p>
          </p:txBody>
        </p:sp>
      </p:grpSp>
      <p:sp>
        <p:nvSpPr>
          <p:cNvPr id="12" name="11 Flecha derecha"/>
          <p:cNvSpPr/>
          <p:nvPr/>
        </p:nvSpPr>
        <p:spPr>
          <a:xfrm>
            <a:off x="4278872" y="2414031"/>
            <a:ext cx="629024" cy="343321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Rectángulo redondeado"/>
          <p:cNvSpPr/>
          <p:nvPr/>
        </p:nvSpPr>
        <p:spPr>
          <a:xfrm>
            <a:off x="4996796" y="2086928"/>
            <a:ext cx="914400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1994 </a:t>
            </a:r>
            <a:r>
              <a:rPr lang="es-EC" b="1" dirty="0"/>
              <a:t>ICGEB</a:t>
            </a:r>
            <a:endParaRPr lang="es-EC" dirty="0"/>
          </a:p>
        </p:txBody>
      </p:sp>
      <p:grpSp>
        <p:nvGrpSpPr>
          <p:cNvPr id="15" name="14 Grupo"/>
          <p:cNvGrpSpPr/>
          <p:nvPr/>
        </p:nvGrpSpPr>
        <p:grpSpPr>
          <a:xfrm>
            <a:off x="6019148" y="1858328"/>
            <a:ext cx="2901634" cy="1447284"/>
            <a:chOff x="1517652" y="1488996"/>
            <a:chExt cx="2901634" cy="1447284"/>
          </a:xfrm>
        </p:grpSpPr>
        <p:sp>
          <p:nvSpPr>
            <p:cNvPr id="16" name="15 Rectángulo redondeado"/>
            <p:cNvSpPr/>
            <p:nvPr/>
          </p:nvSpPr>
          <p:spPr>
            <a:xfrm>
              <a:off x="1530350" y="1488996"/>
              <a:ext cx="2888936" cy="4572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Uso de recursos genéticos</a:t>
              </a:r>
            </a:p>
          </p:txBody>
        </p:sp>
        <p:sp>
          <p:nvSpPr>
            <p:cNvPr id="17" name="16 Rectángulo redondeado"/>
            <p:cNvSpPr/>
            <p:nvPr/>
          </p:nvSpPr>
          <p:spPr>
            <a:xfrm>
              <a:off x="1517652" y="1980605"/>
              <a:ext cx="2888936" cy="4572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Bioseguridad y bioética</a:t>
              </a:r>
            </a:p>
          </p:txBody>
        </p:sp>
        <p:sp>
          <p:nvSpPr>
            <p:cNvPr id="18" name="17 Rectángulo redondeado"/>
            <p:cNvSpPr/>
            <p:nvPr/>
          </p:nvSpPr>
          <p:spPr>
            <a:xfrm>
              <a:off x="1517652" y="2479080"/>
              <a:ext cx="2888936" cy="4572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Políticas públicas</a:t>
              </a:r>
            </a:p>
          </p:txBody>
        </p:sp>
      </p:grpSp>
      <p:sp>
        <p:nvSpPr>
          <p:cNvPr id="14" name="13 Rectángulo redondeado"/>
          <p:cNvSpPr/>
          <p:nvPr/>
        </p:nvSpPr>
        <p:spPr>
          <a:xfrm>
            <a:off x="7418386" y="4314317"/>
            <a:ext cx="1206500" cy="838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SENACYT</a:t>
            </a:r>
          </a:p>
        </p:txBody>
      </p:sp>
      <p:sp>
        <p:nvSpPr>
          <p:cNvPr id="20" name="19 Flecha izquierda"/>
          <p:cNvSpPr/>
          <p:nvPr/>
        </p:nvSpPr>
        <p:spPr>
          <a:xfrm>
            <a:off x="6582482" y="4539234"/>
            <a:ext cx="724624" cy="38836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18 Rectángulo redondeado"/>
          <p:cNvSpPr/>
          <p:nvPr/>
        </p:nvSpPr>
        <p:spPr>
          <a:xfrm>
            <a:off x="3640136" y="4276217"/>
            <a:ext cx="2866146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1996 – I programa de C y T  </a:t>
            </a:r>
          </a:p>
        </p:txBody>
      </p:sp>
      <p:sp>
        <p:nvSpPr>
          <p:cNvPr id="21" name="20 Rectángulo redondeado"/>
          <p:cNvSpPr/>
          <p:nvPr/>
        </p:nvSpPr>
        <p:spPr>
          <a:xfrm>
            <a:off x="2490786" y="3844417"/>
            <a:ext cx="1028700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Becas</a:t>
            </a:r>
          </a:p>
        </p:txBody>
      </p:sp>
      <p:sp>
        <p:nvSpPr>
          <p:cNvPr id="23" name="22 Rectángulo redondeado"/>
          <p:cNvSpPr/>
          <p:nvPr/>
        </p:nvSpPr>
        <p:spPr>
          <a:xfrm>
            <a:off x="2490786" y="5143500"/>
            <a:ext cx="1041402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Equipos</a:t>
            </a:r>
          </a:p>
        </p:txBody>
      </p:sp>
      <p:sp>
        <p:nvSpPr>
          <p:cNvPr id="24" name="23 Rectángulo redondeado"/>
          <p:cNvSpPr/>
          <p:nvPr/>
        </p:nvSpPr>
        <p:spPr>
          <a:xfrm>
            <a:off x="652461" y="4454017"/>
            <a:ext cx="1755777" cy="6096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Infraestructura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8802806" y="65372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6</a:t>
            </a:r>
            <a:endParaRPr lang="es-EC" dirty="0"/>
          </a:p>
        </p:txBody>
      </p:sp>
      <p:sp>
        <p:nvSpPr>
          <p:cNvPr id="26" name="25 CuadroTexto"/>
          <p:cNvSpPr txBox="1"/>
          <p:nvPr/>
        </p:nvSpPr>
        <p:spPr>
          <a:xfrm>
            <a:off x="0" y="6292797"/>
            <a:ext cx="4712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/>
              <a:t>Referencias: </a:t>
            </a:r>
            <a:endParaRPr lang="es-MX" sz="1200" dirty="0" smtClean="0"/>
          </a:p>
          <a:p>
            <a:r>
              <a:rPr lang="es-MX" sz="1200" dirty="0" smtClean="0"/>
              <a:t>Bonilla</a:t>
            </a:r>
            <a:r>
              <a:rPr lang="es-MX" sz="1200" dirty="0"/>
              <a:t>. (2011). </a:t>
            </a:r>
            <a:r>
              <a:rPr lang="es-MX" sz="1200" i="1" dirty="0"/>
              <a:t>Estado del país Informe cero. Ecuador 1950-2010.</a:t>
            </a:r>
            <a:r>
              <a:rPr lang="es-MX" sz="1200" dirty="0"/>
              <a:t> Quito</a:t>
            </a:r>
            <a:r>
              <a:rPr lang="es-MX" sz="1200" dirty="0" smtClean="0"/>
              <a:t>.;</a:t>
            </a:r>
          </a:p>
          <a:p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36437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575B4A67-D285-4B17-9D9F-2ECCF7E3C202}"/>
              </a:ext>
            </a:extLst>
          </p:cNvPr>
          <p:cNvSpPr txBox="1">
            <a:spLocks/>
          </p:cNvSpPr>
          <p:nvPr/>
        </p:nvSpPr>
        <p:spPr>
          <a:xfrm>
            <a:off x="-1524000" y="0"/>
            <a:ext cx="10655300" cy="584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s-EC" sz="2800">
                <a:solidFill>
                  <a:srgbClr val="FF0000"/>
                </a:solidFill>
              </a:rPr>
              <a:t>HISTORIA DE LA BIOTECNOLOGÍA EN ECUADOR</a:t>
            </a:r>
            <a:endParaRPr lang="es-EC" sz="2800" dirty="0">
              <a:solidFill>
                <a:srgbClr val="FF0000"/>
              </a:solidFill>
            </a:endParaRPr>
          </a:p>
        </p:txBody>
      </p:sp>
      <p:grpSp>
        <p:nvGrpSpPr>
          <p:cNvPr id="38" name="37 Grupo"/>
          <p:cNvGrpSpPr/>
          <p:nvPr/>
        </p:nvGrpSpPr>
        <p:grpSpPr>
          <a:xfrm>
            <a:off x="815788" y="1065276"/>
            <a:ext cx="7277100" cy="1535938"/>
            <a:chOff x="815788" y="1581150"/>
            <a:chExt cx="7277100" cy="1535938"/>
          </a:xfrm>
        </p:grpSpPr>
        <p:sp>
          <p:nvSpPr>
            <p:cNvPr id="3" name="2 Rectángulo redondeado"/>
            <p:cNvSpPr/>
            <p:nvPr/>
          </p:nvSpPr>
          <p:spPr>
            <a:xfrm>
              <a:off x="815788" y="1824482"/>
              <a:ext cx="1384300" cy="96139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1996 - OMC</a:t>
              </a:r>
            </a:p>
          </p:txBody>
        </p:sp>
        <p:sp>
          <p:nvSpPr>
            <p:cNvPr id="22" name="21 Flecha derecha"/>
            <p:cNvSpPr/>
            <p:nvPr/>
          </p:nvSpPr>
          <p:spPr>
            <a:xfrm>
              <a:off x="2288988" y="1824482"/>
              <a:ext cx="762000" cy="369316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6" name="25 Flecha derecha"/>
            <p:cNvSpPr/>
            <p:nvPr/>
          </p:nvSpPr>
          <p:spPr>
            <a:xfrm>
              <a:off x="2288988" y="2416556"/>
              <a:ext cx="762000" cy="369316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5" name="24 Rectángulo redondeado"/>
            <p:cNvSpPr/>
            <p:nvPr/>
          </p:nvSpPr>
          <p:spPr>
            <a:xfrm>
              <a:off x="3203388" y="1581150"/>
              <a:ext cx="1358900" cy="70053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ADPIC 1996</a:t>
              </a:r>
            </a:p>
          </p:txBody>
        </p:sp>
        <p:sp>
          <p:nvSpPr>
            <p:cNvPr id="28" name="27 Rectángulo redondeado"/>
            <p:cNvSpPr/>
            <p:nvPr/>
          </p:nvSpPr>
          <p:spPr>
            <a:xfrm>
              <a:off x="3171638" y="2347214"/>
              <a:ext cx="1358900" cy="70053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UPOV 1997</a:t>
              </a:r>
            </a:p>
          </p:txBody>
        </p:sp>
        <p:sp>
          <p:nvSpPr>
            <p:cNvPr id="27" name="26 Flecha derecha"/>
            <p:cNvSpPr/>
            <p:nvPr/>
          </p:nvSpPr>
          <p:spPr>
            <a:xfrm>
              <a:off x="4606992" y="1689100"/>
              <a:ext cx="978408" cy="484632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0" name="29 Rectángulo redondeado"/>
            <p:cNvSpPr/>
            <p:nvPr/>
          </p:nvSpPr>
          <p:spPr>
            <a:xfrm>
              <a:off x="5730688" y="1595374"/>
              <a:ext cx="2362200" cy="70053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Organismos vivos patentables</a:t>
              </a:r>
            </a:p>
          </p:txBody>
        </p:sp>
        <p:sp>
          <p:nvSpPr>
            <p:cNvPr id="31" name="30 Rectángulo redondeado"/>
            <p:cNvSpPr/>
            <p:nvPr/>
          </p:nvSpPr>
          <p:spPr>
            <a:xfrm>
              <a:off x="5730688" y="2416556"/>
              <a:ext cx="2362200" cy="70053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Derecho de obtentor</a:t>
              </a:r>
            </a:p>
          </p:txBody>
        </p:sp>
        <p:sp>
          <p:nvSpPr>
            <p:cNvPr id="32" name="31 Flecha derecha"/>
            <p:cNvSpPr/>
            <p:nvPr/>
          </p:nvSpPr>
          <p:spPr>
            <a:xfrm>
              <a:off x="4620200" y="2455164"/>
              <a:ext cx="978408" cy="484632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grpSp>
        <p:nvGrpSpPr>
          <p:cNvPr id="45" name="44 Grupo"/>
          <p:cNvGrpSpPr/>
          <p:nvPr/>
        </p:nvGrpSpPr>
        <p:grpSpPr>
          <a:xfrm>
            <a:off x="323850" y="3296793"/>
            <a:ext cx="8178800" cy="2100707"/>
            <a:chOff x="323850" y="3296793"/>
            <a:chExt cx="8178800" cy="2100707"/>
          </a:xfrm>
        </p:grpSpPr>
        <p:grpSp>
          <p:nvGrpSpPr>
            <p:cNvPr id="43" name="42 Grupo"/>
            <p:cNvGrpSpPr/>
            <p:nvPr/>
          </p:nvGrpSpPr>
          <p:grpSpPr>
            <a:xfrm>
              <a:off x="323850" y="3296793"/>
              <a:ext cx="8178800" cy="961390"/>
              <a:chOff x="323850" y="4269105"/>
              <a:chExt cx="8178800" cy="961390"/>
            </a:xfrm>
          </p:grpSpPr>
          <p:sp>
            <p:nvSpPr>
              <p:cNvPr id="35" name="34 Rectángulo redondeado"/>
              <p:cNvSpPr/>
              <p:nvPr/>
            </p:nvSpPr>
            <p:spPr>
              <a:xfrm>
                <a:off x="3860800" y="4269105"/>
                <a:ext cx="1384300" cy="961390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/>
                  <a:t>2000</a:t>
                </a:r>
              </a:p>
            </p:txBody>
          </p:sp>
          <p:sp>
            <p:nvSpPr>
              <p:cNvPr id="36" name="35 Flecha izquierda"/>
              <p:cNvSpPr/>
              <p:nvPr/>
            </p:nvSpPr>
            <p:spPr>
              <a:xfrm>
                <a:off x="2892770" y="4582033"/>
                <a:ext cx="724624" cy="388366"/>
              </a:xfrm>
              <a:prstGeom prst="left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37" name="36 Rectángulo redondeado"/>
              <p:cNvSpPr/>
              <p:nvPr/>
            </p:nvSpPr>
            <p:spPr>
              <a:xfrm>
                <a:off x="323850" y="4425950"/>
                <a:ext cx="2362200" cy="700532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/>
                  <a:t>Ingeniería en biotecnología ESPE</a:t>
                </a:r>
              </a:p>
            </p:txBody>
          </p:sp>
          <p:sp>
            <p:nvSpPr>
              <p:cNvPr id="39" name="38 Rectángulo redondeado"/>
              <p:cNvSpPr/>
              <p:nvPr/>
            </p:nvSpPr>
            <p:spPr>
              <a:xfrm>
                <a:off x="6140450" y="4425950"/>
                <a:ext cx="2362200" cy="700532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s-EC" dirty="0"/>
                  <a:t>Frina – Soja transgénica</a:t>
                </a:r>
              </a:p>
            </p:txBody>
          </p:sp>
          <p:sp>
            <p:nvSpPr>
              <p:cNvPr id="42" name="41 Flecha derecha"/>
              <p:cNvSpPr/>
              <p:nvPr/>
            </p:nvSpPr>
            <p:spPr>
              <a:xfrm>
                <a:off x="5416176" y="4604555"/>
                <a:ext cx="629024" cy="343321"/>
              </a:xfrm>
              <a:prstGeom prst="rightArrow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</p:grpSp>
        <p:sp>
          <p:nvSpPr>
            <p:cNvPr id="44" name="43 Rectángulo redondeado"/>
            <p:cNvSpPr/>
            <p:nvPr/>
          </p:nvSpPr>
          <p:spPr>
            <a:xfrm>
              <a:off x="323850" y="4483100"/>
              <a:ext cx="2362200" cy="91440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Formar profesionales</a:t>
              </a:r>
            </a:p>
          </p:txBody>
        </p:sp>
        <p:sp>
          <p:nvSpPr>
            <p:cNvPr id="46" name="45 Rectángulo redondeado"/>
            <p:cNvSpPr/>
            <p:nvPr/>
          </p:nvSpPr>
          <p:spPr>
            <a:xfrm>
              <a:off x="6140450" y="4483100"/>
              <a:ext cx="2362200" cy="9144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Acción Ecológica</a:t>
              </a:r>
            </a:p>
          </p:txBody>
        </p:sp>
      </p:grpSp>
      <p:sp>
        <p:nvSpPr>
          <p:cNvPr id="23" name="22 CuadroTexto"/>
          <p:cNvSpPr txBox="1"/>
          <p:nvPr/>
        </p:nvSpPr>
        <p:spPr>
          <a:xfrm>
            <a:off x="8802806" y="65372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7</a:t>
            </a:r>
            <a:endParaRPr lang="es-EC" dirty="0"/>
          </a:p>
        </p:txBody>
      </p:sp>
      <p:sp>
        <p:nvSpPr>
          <p:cNvPr id="24" name="23 CuadroTexto"/>
          <p:cNvSpPr txBox="1"/>
          <p:nvPr/>
        </p:nvSpPr>
        <p:spPr>
          <a:xfrm>
            <a:off x="0" y="6292797"/>
            <a:ext cx="7179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/>
              <a:t>Referencias: </a:t>
            </a:r>
            <a:endParaRPr lang="es-MX" sz="1200" dirty="0" smtClean="0"/>
          </a:p>
          <a:p>
            <a:r>
              <a:rPr lang="es-CL" sz="1200" dirty="0"/>
              <a:t>Lucas, K. (12 de Enero de 2000). AMBIENTE-ECUADOR: Activistas impiden descarga de soja transgénica.</a:t>
            </a:r>
            <a:endParaRPr lang="es-EC" sz="1200" dirty="0"/>
          </a:p>
          <a:p>
            <a:r>
              <a:rPr lang="es-MX" sz="1200" dirty="0"/>
              <a:t>Carrera, E. (2019). Breve perspectiva de la situación actual de la Biotecnología en Ecuador. </a:t>
            </a:r>
            <a:r>
              <a:rPr lang="es-MX" sz="1200" i="1" dirty="0"/>
              <a:t>ENFOQUE CIENTIFICO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49435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575B4A67-D285-4B17-9D9F-2ECCF7E3C202}"/>
              </a:ext>
            </a:extLst>
          </p:cNvPr>
          <p:cNvSpPr txBox="1">
            <a:spLocks/>
          </p:cNvSpPr>
          <p:nvPr/>
        </p:nvSpPr>
        <p:spPr>
          <a:xfrm>
            <a:off x="-1524000" y="0"/>
            <a:ext cx="10655300" cy="584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s-EC" sz="2800">
                <a:solidFill>
                  <a:srgbClr val="FF0000"/>
                </a:solidFill>
              </a:rPr>
              <a:t>HISTORIA DE LA BIOTECNOLOGÍA EN ECUADOR</a:t>
            </a:r>
            <a:endParaRPr lang="es-EC" sz="2800" dirty="0">
              <a:solidFill>
                <a:srgbClr val="FF0000"/>
              </a:solidFill>
            </a:endParaRPr>
          </a:p>
        </p:txBody>
      </p:sp>
      <p:grpSp>
        <p:nvGrpSpPr>
          <p:cNvPr id="19" name="18 Grupo"/>
          <p:cNvGrpSpPr/>
          <p:nvPr/>
        </p:nvGrpSpPr>
        <p:grpSpPr>
          <a:xfrm>
            <a:off x="406400" y="791633"/>
            <a:ext cx="8713802" cy="4263295"/>
            <a:chOff x="406400" y="791633"/>
            <a:chExt cx="8713802" cy="4263295"/>
          </a:xfrm>
        </p:grpSpPr>
        <p:sp>
          <p:nvSpPr>
            <p:cNvPr id="5" name="4 Rectángulo redondeado"/>
            <p:cNvSpPr/>
            <p:nvPr/>
          </p:nvSpPr>
          <p:spPr>
            <a:xfrm>
              <a:off x="406400" y="827405"/>
              <a:ext cx="1384300" cy="96139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2003</a:t>
              </a:r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1917700" y="840105"/>
              <a:ext cx="2019300" cy="914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C" dirty="0"/>
                <a:t>Protocolo de Cartagena</a:t>
              </a:r>
            </a:p>
          </p:txBody>
        </p:sp>
        <p:sp>
          <p:nvSpPr>
            <p:cNvPr id="7" name="6 Flecha abajo"/>
            <p:cNvSpPr/>
            <p:nvPr/>
          </p:nvSpPr>
          <p:spPr>
            <a:xfrm>
              <a:off x="2765350" y="1801495"/>
              <a:ext cx="324000" cy="504000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0" name="9 Rectángulo redondeado"/>
            <p:cNvSpPr/>
            <p:nvPr/>
          </p:nvSpPr>
          <p:spPr>
            <a:xfrm>
              <a:off x="4647934" y="2053495"/>
              <a:ext cx="2019300" cy="914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/>
                <a:t>Centro de Investigaciones Biotecnológicas del Ecuador</a:t>
              </a:r>
              <a:endParaRPr lang="es-EC" sz="1400" dirty="0"/>
            </a:p>
          </p:txBody>
        </p:sp>
        <p:sp>
          <p:nvSpPr>
            <p:cNvPr id="11" name="10 Rectángulo redondeado"/>
            <p:cNvSpPr/>
            <p:nvPr/>
          </p:nvSpPr>
          <p:spPr>
            <a:xfrm>
              <a:off x="4647934" y="791633"/>
              <a:ext cx="2019300" cy="914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/>
                <a:t>Departamento Nacional de Recursos Filogenéticos y Biotecnología</a:t>
              </a:r>
              <a:endParaRPr lang="es-EC" sz="1400" dirty="0"/>
            </a:p>
          </p:txBody>
        </p:sp>
        <p:sp>
          <p:nvSpPr>
            <p:cNvPr id="12" name="11 Flecha derecha"/>
            <p:cNvSpPr/>
            <p:nvPr/>
          </p:nvSpPr>
          <p:spPr>
            <a:xfrm>
              <a:off x="6760990" y="1077172"/>
              <a:ext cx="314512" cy="343321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3" name="12 Rectángulo redondeado"/>
            <p:cNvSpPr/>
            <p:nvPr/>
          </p:nvSpPr>
          <p:spPr>
            <a:xfrm>
              <a:off x="7100902" y="814879"/>
              <a:ext cx="2019300" cy="914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400" dirty="0"/>
                <a:t>2008 - Departamento nacional de biotecnología integrado</a:t>
              </a:r>
              <a:endParaRPr lang="es-EC" sz="1400" dirty="0"/>
            </a:p>
          </p:txBody>
        </p:sp>
        <p:sp>
          <p:nvSpPr>
            <p:cNvPr id="14" name="13 Flecha derecha"/>
            <p:cNvSpPr/>
            <p:nvPr/>
          </p:nvSpPr>
          <p:spPr>
            <a:xfrm>
              <a:off x="4018910" y="1011767"/>
              <a:ext cx="629024" cy="343321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5" name="14 Flecha derecha"/>
            <p:cNvSpPr/>
            <p:nvPr/>
          </p:nvSpPr>
          <p:spPr>
            <a:xfrm rot="2238389">
              <a:off x="3858764" y="1806673"/>
              <a:ext cx="629024" cy="343321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6" name="15 Rectángulo redondeado"/>
            <p:cNvSpPr/>
            <p:nvPr/>
          </p:nvSpPr>
          <p:spPr>
            <a:xfrm>
              <a:off x="1948810" y="2451428"/>
              <a:ext cx="2019300" cy="914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600" dirty="0"/>
                <a:t>Marco nacional de bioseguridad </a:t>
              </a:r>
            </a:p>
            <a:p>
              <a:pPr algn="ctr"/>
              <a:r>
                <a:rPr lang="es-MX" sz="1600" dirty="0"/>
                <a:t>2003-2006</a:t>
              </a:r>
              <a:endParaRPr lang="es-EC" sz="1600" dirty="0"/>
            </a:p>
          </p:txBody>
        </p:sp>
        <p:sp>
          <p:nvSpPr>
            <p:cNvPr id="17" name="16 Flecha abajo"/>
            <p:cNvSpPr/>
            <p:nvPr/>
          </p:nvSpPr>
          <p:spPr>
            <a:xfrm>
              <a:off x="2796460" y="3515995"/>
              <a:ext cx="324000" cy="504000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8" name="17 Rectángulo redondeado"/>
            <p:cNvSpPr/>
            <p:nvPr/>
          </p:nvSpPr>
          <p:spPr>
            <a:xfrm>
              <a:off x="1917700" y="4140528"/>
              <a:ext cx="2070100" cy="914400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1600" dirty="0"/>
                <a:t>Tratado internacional sobre los recursos fitogenéticos</a:t>
              </a:r>
              <a:endParaRPr lang="es-EC" sz="1600" dirty="0"/>
            </a:p>
          </p:txBody>
        </p:sp>
      </p:grpSp>
      <p:sp>
        <p:nvSpPr>
          <p:cNvPr id="20" name="19 Rectángulo redondeado"/>
          <p:cNvSpPr/>
          <p:nvPr/>
        </p:nvSpPr>
        <p:spPr>
          <a:xfrm>
            <a:off x="4749667" y="4140528"/>
            <a:ext cx="1815834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2007</a:t>
            </a:r>
          </a:p>
        </p:txBody>
      </p:sp>
      <p:sp>
        <p:nvSpPr>
          <p:cNvPr id="21" name="20 Flecha arriba"/>
          <p:cNvSpPr/>
          <p:nvPr/>
        </p:nvSpPr>
        <p:spPr>
          <a:xfrm rot="3788844">
            <a:off x="6737884" y="4182859"/>
            <a:ext cx="478010" cy="508000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21 Rectángulo redondeado"/>
          <p:cNvSpPr/>
          <p:nvPr/>
        </p:nvSpPr>
        <p:spPr>
          <a:xfrm>
            <a:off x="7100902" y="3194494"/>
            <a:ext cx="1887710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Plan de desarrollo humano</a:t>
            </a:r>
          </a:p>
        </p:txBody>
      </p:sp>
      <p:sp>
        <p:nvSpPr>
          <p:cNvPr id="23" name="22 Flecha arriba"/>
          <p:cNvSpPr/>
          <p:nvPr/>
        </p:nvSpPr>
        <p:spPr>
          <a:xfrm>
            <a:off x="7871547" y="2197428"/>
            <a:ext cx="478010" cy="508000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23 CuadroTexto"/>
          <p:cNvSpPr txBox="1"/>
          <p:nvPr/>
        </p:nvSpPr>
        <p:spPr>
          <a:xfrm>
            <a:off x="8802806" y="65372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8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0" y="6292797"/>
            <a:ext cx="6987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/>
              <a:t>Referencias: </a:t>
            </a:r>
          </a:p>
          <a:p>
            <a:r>
              <a:rPr lang="es-MX" sz="1200" dirty="0"/>
              <a:t>Bonilla. (2011). </a:t>
            </a:r>
            <a:r>
              <a:rPr lang="es-MX" sz="1200" i="1" dirty="0"/>
              <a:t>Estado del país Informe cero. Ecuador 1950-2010.</a:t>
            </a:r>
            <a:r>
              <a:rPr lang="es-MX" sz="1200" dirty="0"/>
              <a:t> Quito.;</a:t>
            </a:r>
          </a:p>
          <a:p>
            <a:r>
              <a:rPr lang="es-CL" sz="1200" dirty="0"/>
              <a:t>Herrera. (2017). EL ORIGEN DE LA RELACIÓN ENTRE CIENCIA, TECNOLOGÍA Y ESTADO EN EL ECUADOR. 11-26.</a:t>
            </a:r>
            <a:endParaRPr lang="es-EC" sz="1200" dirty="0"/>
          </a:p>
          <a:p>
            <a:endParaRPr lang="es-MX" sz="1200" dirty="0" smtClean="0"/>
          </a:p>
        </p:txBody>
      </p:sp>
    </p:spTree>
    <p:extLst>
      <p:ext uri="{BB962C8B-B14F-4D97-AF65-F5344CB8AC3E}">
        <p14:creationId xmlns:p14="http://schemas.microsoft.com/office/powerpoint/2010/main" val="214657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="" xmlns:a16="http://schemas.microsoft.com/office/drawing/2014/main" id="{575B4A67-D285-4B17-9D9F-2ECCF7E3C202}"/>
              </a:ext>
            </a:extLst>
          </p:cNvPr>
          <p:cNvSpPr txBox="1">
            <a:spLocks/>
          </p:cNvSpPr>
          <p:nvPr/>
        </p:nvSpPr>
        <p:spPr>
          <a:xfrm>
            <a:off x="-1524000" y="0"/>
            <a:ext cx="10655300" cy="584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s-EC" sz="2800" dirty="0">
                <a:solidFill>
                  <a:srgbClr val="FF0000"/>
                </a:solidFill>
              </a:rPr>
              <a:t>HISTORIA DE LA BIOTECNOLOGÍA EN ECUADOR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91015" y="584200"/>
            <a:ext cx="4037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Tercera Etapa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1220257" y="1617733"/>
            <a:ext cx="1447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2008- Reforma</a:t>
            </a:r>
          </a:p>
        </p:txBody>
      </p:sp>
      <p:sp>
        <p:nvSpPr>
          <p:cNvPr id="25" name="24 Flecha derecha"/>
          <p:cNvSpPr/>
          <p:nvPr/>
        </p:nvSpPr>
        <p:spPr>
          <a:xfrm>
            <a:off x="2851567" y="1903272"/>
            <a:ext cx="629024" cy="343321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31" name="30 Grupo"/>
          <p:cNvGrpSpPr/>
          <p:nvPr/>
        </p:nvGrpSpPr>
        <p:grpSpPr>
          <a:xfrm>
            <a:off x="3639606" y="1414744"/>
            <a:ext cx="1643889" cy="1761656"/>
            <a:chOff x="2774949" y="1435311"/>
            <a:chExt cx="1643889" cy="176165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1617733"/>
              <a:ext cx="1554989" cy="1099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21 Señal de prohibido"/>
            <p:cNvSpPr/>
            <p:nvPr/>
          </p:nvSpPr>
          <p:spPr>
            <a:xfrm>
              <a:off x="2774949" y="1435311"/>
              <a:ext cx="1643889" cy="1464270"/>
            </a:xfrm>
            <a:prstGeom prst="noSmoking">
              <a:avLst>
                <a:gd name="adj" fmla="val 9209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>
                <a:solidFill>
                  <a:schemeClr val="tx1"/>
                </a:solidFill>
              </a:endParaRPr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3329031" y="2827635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dirty="0"/>
                <a:t>401</a:t>
              </a:r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5411257" y="1174932"/>
            <a:ext cx="1643889" cy="2001468"/>
            <a:chOff x="4546600" y="1195499"/>
            <a:chExt cx="1643889" cy="2001468"/>
          </a:xfrm>
        </p:grpSpPr>
        <p:grpSp>
          <p:nvGrpSpPr>
            <p:cNvPr id="27" name="26 Grupo"/>
            <p:cNvGrpSpPr/>
            <p:nvPr/>
          </p:nvGrpSpPr>
          <p:grpSpPr>
            <a:xfrm>
              <a:off x="4546600" y="1195499"/>
              <a:ext cx="1643889" cy="1800000"/>
              <a:chOff x="4258055" y="1195499"/>
              <a:chExt cx="1643889" cy="1800000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30" r="25730"/>
              <a:stretch/>
            </p:blipFill>
            <p:spPr bwMode="auto">
              <a:xfrm>
                <a:off x="4546600" y="1195499"/>
                <a:ext cx="1066800" cy="1800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" name="29 Señal de prohibido"/>
              <p:cNvSpPr/>
              <p:nvPr/>
            </p:nvSpPr>
            <p:spPr>
              <a:xfrm>
                <a:off x="4258055" y="1363365"/>
                <a:ext cx="1643889" cy="1464270"/>
              </a:xfrm>
              <a:prstGeom prst="noSmoking">
                <a:avLst>
                  <a:gd name="adj" fmla="val 9209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3" name="32 CuadroTexto"/>
            <p:cNvSpPr txBox="1"/>
            <p:nvPr/>
          </p:nvSpPr>
          <p:spPr>
            <a:xfrm>
              <a:off x="5100683" y="2827635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dirty="0"/>
                <a:t>402</a:t>
              </a:r>
            </a:p>
          </p:txBody>
        </p:sp>
      </p:grpSp>
      <p:sp>
        <p:nvSpPr>
          <p:cNvPr id="36" name="35 Rectángulo redondeado"/>
          <p:cNvSpPr/>
          <p:nvPr/>
        </p:nvSpPr>
        <p:spPr>
          <a:xfrm>
            <a:off x="5459301" y="3470565"/>
            <a:ext cx="1447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2010</a:t>
            </a:r>
          </a:p>
        </p:txBody>
      </p:sp>
      <p:sp>
        <p:nvSpPr>
          <p:cNvPr id="37" name="36 Flecha abajo"/>
          <p:cNvSpPr/>
          <p:nvPr/>
        </p:nvSpPr>
        <p:spPr>
          <a:xfrm>
            <a:off x="6021201" y="4463400"/>
            <a:ext cx="324000" cy="50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8" name="37 Flecha izquierda"/>
          <p:cNvSpPr/>
          <p:nvPr/>
        </p:nvSpPr>
        <p:spPr>
          <a:xfrm>
            <a:off x="4461550" y="3785815"/>
            <a:ext cx="724624" cy="38836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31 Rectángulo redondeado"/>
          <p:cNvSpPr/>
          <p:nvPr/>
        </p:nvSpPr>
        <p:spPr>
          <a:xfrm>
            <a:off x="5283495" y="4992800"/>
            <a:ext cx="218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Plan estratégico para el Protocolo de Cartagena </a:t>
            </a:r>
            <a:endParaRPr lang="es-EC" dirty="0"/>
          </a:p>
        </p:txBody>
      </p:sp>
      <p:sp>
        <p:nvSpPr>
          <p:cNvPr id="43" name="42 Rectángulo redondeado"/>
          <p:cNvSpPr/>
          <p:nvPr/>
        </p:nvSpPr>
        <p:spPr>
          <a:xfrm>
            <a:off x="1655835" y="5097865"/>
            <a:ext cx="1610070" cy="7579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2016 - INGENIOS</a:t>
            </a:r>
            <a:endParaRPr lang="es-EC" sz="1400" dirty="0"/>
          </a:p>
        </p:txBody>
      </p:sp>
      <p:sp>
        <p:nvSpPr>
          <p:cNvPr id="44" name="43 Rectángulo redondeado"/>
          <p:cNvSpPr/>
          <p:nvPr/>
        </p:nvSpPr>
        <p:spPr>
          <a:xfrm>
            <a:off x="3577164" y="5097865"/>
            <a:ext cx="1610070" cy="7579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2017 - COA</a:t>
            </a:r>
            <a:endParaRPr lang="es-EC" sz="1400" dirty="0"/>
          </a:p>
        </p:txBody>
      </p:sp>
      <p:sp>
        <p:nvSpPr>
          <p:cNvPr id="45" name="44 Rectángulo redondeado"/>
          <p:cNvSpPr/>
          <p:nvPr/>
        </p:nvSpPr>
        <p:spPr>
          <a:xfrm>
            <a:off x="2675556" y="3462614"/>
            <a:ext cx="1610070" cy="10188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Marco de bioseguridad de Ecuador </a:t>
            </a:r>
          </a:p>
          <a:p>
            <a:pPr algn="ctr"/>
            <a:r>
              <a:rPr lang="es-MX" sz="1400" dirty="0"/>
              <a:t>2010-2020</a:t>
            </a:r>
            <a:endParaRPr lang="es-EC" sz="1400" dirty="0"/>
          </a:p>
        </p:txBody>
      </p:sp>
      <p:sp>
        <p:nvSpPr>
          <p:cNvPr id="35" name="34 Flecha abajo"/>
          <p:cNvSpPr/>
          <p:nvPr/>
        </p:nvSpPr>
        <p:spPr>
          <a:xfrm rot="1728335">
            <a:off x="2672324" y="4629027"/>
            <a:ext cx="484632" cy="37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7" name="46 Flecha abajo"/>
          <p:cNvSpPr/>
          <p:nvPr/>
        </p:nvSpPr>
        <p:spPr>
          <a:xfrm rot="19629558">
            <a:off x="3697095" y="4645156"/>
            <a:ext cx="484632" cy="37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8" name="47 Flecha izquierda"/>
          <p:cNvSpPr/>
          <p:nvPr/>
        </p:nvSpPr>
        <p:spPr>
          <a:xfrm>
            <a:off x="1870753" y="3785815"/>
            <a:ext cx="724624" cy="38836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9" name="48 Rectángulo redondeado"/>
          <p:cNvSpPr/>
          <p:nvPr/>
        </p:nvSpPr>
        <p:spPr>
          <a:xfrm>
            <a:off x="381073" y="3549000"/>
            <a:ext cx="1447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/>
              <a:t>CONABIO</a:t>
            </a:r>
          </a:p>
        </p:txBody>
      </p:sp>
      <p:sp>
        <p:nvSpPr>
          <p:cNvPr id="26" name="25 Rectángulo redondeado"/>
          <p:cNvSpPr/>
          <p:nvPr/>
        </p:nvSpPr>
        <p:spPr>
          <a:xfrm>
            <a:off x="7467895" y="3522798"/>
            <a:ext cx="14478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dirty="0" smtClean="0"/>
              <a:t>SENESCYT</a:t>
            </a:r>
            <a:endParaRPr lang="es-EC" dirty="0"/>
          </a:p>
        </p:txBody>
      </p:sp>
      <p:sp>
        <p:nvSpPr>
          <p:cNvPr id="34" name="33 Flecha abajo"/>
          <p:cNvSpPr/>
          <p:nvPr/>
        </p:nvSpPr>
        <p:spPr>
          <a:xfrm rot="16200000">
            <a:off x="6939497" y="3792348"/>
            <a:ext cx="484632" cy="375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0" name="39 CuadroTexto"/>
          <p:cNvSpPr txBox="1"/>
          <p:nvPr/>
        </p:nvSpPr>
        <p:spPr>
          <a:xfrm>
            <a:off x="8802806" y="65372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/>
              <a:t>9</a:t>
            </a:r>
          </a:p>
        </p:txBody>
      </p:sp>
      <p:sp>
        <p:nvSpPr>
          <p:cNvPr id="41" name="40 CuadroTexto"/>
          <p:cNvSpPr txBox="1"/>
          <p:nvPr/>
        </p:nvSpPr>
        <p:spPr>
          <a:xfrm>
            <a:off x="0" y="6292797"/>
            <a:ext cx="91044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Referencias: </a:t>
            </a:r>
          </a:p>
          <a:p>
            <a:r>
              <a:rPr lang="es-MX" sz="1200" dirty="0"/>
              <a:t>MAE. (2016). Seminario Nacional sobre la implementación del Plan Estratégico 2011 – 2020 del Protocolo de Cartagena sobre la Seguridad de la Biotecnología</a:t>
            </a:r>
            <a:r>
              <a:rPr lang="es-CL" sz="1200" dirty="0" smtClean="0"/>
              <a:t>.</a:t>
            </a:r>
            <a:endParaRPr lang="es-EC" sz="1200" dirty="0"/>
          </a:p>
          <a:p>
            <a:endParaRPr lang="es-MX" sz="1200" dirty="0" smtClean="0"/>
          </a:p>
        </p:txBody>
      </p:sp>
    </p:spTree>
    <p:extLst>
      <p:ext uri="{BB962C8B-B14F-4D97-AF65-F5344CB8AC3E}">
        <p14:creationId xmlns:p14="http://schemas.microsoft.com/office/powerpoint/2010/main" val="51055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9838</TotalTime>
  <Words>2221</Words>
  <Application>Microsoft Office PowerPoint</Application>
  <PresentationFormat>Presentación en pantalla (4:3)</PresentationFormat>
  <Paragraphs>381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Tema de Office</vt:lpstr>
      <vt:lpstr>Presentación de PowerPoint</vt:lpstr>
      <vt:lpstr>TEMARIO</vt:lpstr>
      <vt:lpstr>OBJETIVOS</vt:lpstr>
      <vt:lpstr>HISTORIA DE LA BIOTECNOLOGÍA EN ECUADOR</vt:lpstr>
      <vt:lpstr>HISTORIA DE LA BIOTECNOLOGÍA EN ECUADOR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NECESIDAD DE UNA REFORMA A LA CONSTITUCIÓN</vt:lpstr>
      <vt:lpstr>NECESIDAD DE UNA REFORMA A LA CONSTITUCIÓN</vt:lpstr>
      <vt:lpstr>NECESIDAD DE UNA REFORMA A LA CONSTITUCIÓN</vt:lpstr>
      <vt:lpstr>NECESIDAD DE UNA REFORMA A LA CONSTITUCIÓN</vt:lpstr>
      <vt:lpstr>NECESIDAD DE UNA REFORMA A LA CONSTITUCIÓN</vt:lpstr>
      <vt:lpstr>NECESIDAD DE UNA REFORMA A LA CONSTITUCIÓN</vt:lpstr>
      <vt:lpstr>NECESIDAD DE UNA REFORMA A LA CONSTITUCIÓN</vt:lpstr>
      <vt:lpstr>NECESIDAD DE UNA REFORMA A LA CONSTITUCIÓN</vt:lpstr>
      <vt:lpstr>NECESIDAD DE UNA REFORMA A LA CONSTITUCIÓN</vt:lpstr>
      <vt:lpstr>NECESIDAD DE UNA REFORMA A LA CONSTITUCIÓN</vt:lpstr>
      <vt:lpstr>REFORMA A LOS ARTÍCULOS 401 Y 402 DE LA CONSTITUCIÓN</vt:lpstr>
      <vt:lpstr>REFORMA A LOS ARTÍCULOS 401 Y 402 DE LA CONSTITUCIÓN</vt:lpstr>
      <vt:lpstr>CONCLUSIONES</vt:lpstr>
      <vt:lpstr>CONCLUSIONES</vt:lpstr>
      <vt:lpstr>RECOMENDACIONES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Dario</dc:creator>
  <cp:lastModifiedBy>César</cp:lastModifiedBy>
  <cp:revision>388</cp:revision>
  <dcterms:created xsi:type="dcterms:W3CDTF">2017-04-26T17:31:47Z</dcterms:created>
  <dcterms:modified xsi:type="dcterms:W3CDTF">2021-09-28T00:52:03Z</dcterms:modified>
</cp:coreProperties>
</file>