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29"/>
  </p:notesMasterIdLst>
  <p:sldIdLst>
    <p:sldId id="297" r:id="rId2"/>
    <p:sldId id="257" r:id="rId3"/>
    <p:sldId id="258" r:id="rId4"/>
    <p:sldId id="298" r:id="rId5"/>
    <p:sldId id="299" r:id="rId6"/>
    <p:sldId id="300" r:id="rId7"/>
    <p:sldId id="301" r:id="rId8"/>
    <p:sldId id="320" r:id="rId9"/>
    <p:sldId id="302" r:id="rId10"/>
    <p:sldId id="273" r:id="rId11"/>
    <p:sldId id="303" r:id="rId12"/>
    <p:sldId id="304" r:id="rId13"/>
    <p:sldId id="305" r:id="rId14"/>
    <p:sldId id="306" r:id="rId15"/>
    <p:sldId id="308" r:id="rId16"/>
    <p:sldId id="307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8" r:id="rId26"/>
    <p:sldId id="317" r:id="rId27"/>
    <p:sldId id="319" r:id="rId28"/>
  </p:sldIdLst>
  <p:sldSz cx="9144000" cy="5143500" type="screen16x9"/>
  <p:notesSz cx="6858000" cy="9144000"/>
  <p:embeddedFontLst>
    <p:embeddedFont>
      <p:font typeface="Roboto" panose="02000000000000000000" pitchFamily="2" charset="0"/>
      <p:regular r:id="rId30"/>
      <p:bold r:id="rId31"/>
      <p:italic r:id="rId32"/>
      <p:boldItalic r:id="rId33"/>
    </p:embeddedFont>
    <p:embeddedFont>
      <p:font typeface="Work Sans" pitchFamily="2" charset="77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05F9E0-9D54-464E-8D60-84BD5202FA90}">
  <a:tblStyle styleId="{9F05F9E0-9D54-464E-8D60-84BD5202FA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4"/>
  </p:normalViewPr>
  <p:slideViewPr>
    <p:cSldViewPr snapToGrid="0" snapToObjects="1">
      <p:cViewPr varScale="1">
        <p:scale>
          <a:sx n="139" d="100"/>
          <a:sy n="139" d="100"/>
        </p:scale>
        <p:origin x="304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6F7668-277D-D046-A4BF-93DFCD0B9B9D}" type="doc">
      <dgm:prSet loTypeId="urn:microsoft.com/office/officeart/2005/8/layout/vList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3E383DE-7990-EE4E-B1DD-512DC4A4F9F6}">
      <dgm:prSet phldrT="[Texto]"/>
      <dgm:spPr/>
      <dgm:t>
        <a:bodyPr/>
        <a:lstStyle/>
        <a:p>
          <a:r>
            <a:rPr lang="es-EC">
              <a:latin typeface="+mn-lt"/>
            </a:rPr>
            <a:t>“La calidad del servicio y la satisfacción del consumidor”</a:t>
          </a:r>
          <a:endParaRPr lang="es-ES" dirty="0">
            <a:latin typeface="+mn-lt"/>
          </a:endParaRPr>
        </a:p>
      </dgm:t>
    </dgm:pt>
    <dgm:pt modelId="{01D91154-D082-3D41-B52A-3038238EF9E8}" type="parTrans" cxnId="{36191829-94A0-3246-97B3-58252333DC3D}">
      <dgm:prSet/>
      <dgm:spPr/>
      <dgm:t>
        <a:bodyPr/>
        <a:lstStyle/>
        <a:p>
          <a:endParaRPr lang="es-ES">
            <a:solidFill>
              <a:schemeClr val="tx1"/>
            </a:solidFill>
            <a:latin typeface="+mn-lt"/>
          </a:endParaRPr>
        </a:p>
      </dgm:t>
    </dgm:pt>
    <dgm:pt modelId="{74C2C754-01D2-2C42-AB82-EAC99F1D3746}" type="sibTrans" cxnId="{36191829-94A0-3246-97B3-58252333DC3D}">
      <dgm:prSet/>
      <dgm:spPr/>
      <dgm:t>
        <a:bodyPr/>
        <a:lstStyle/>
        <a:p>
          <a:endParaRPr lang="es-ES">
            <a:solidFill>
              <a:schemeClr val="tx1"/>
            </a:solidFill>
            <a:latin typeface="+mn-lt"/>
          </a:endParaRPr>
        </a:p>
      </dgm:t>
    </dgm:pt>
    <dgm:pt modelId="{A9F27E4B-8795-884D-AC1B-BBD21F00F406}">
      <dgm:prSet phldrT="[Texto]"/>
      <dgm:spPr/>
      <dgm:t>
        <a:bodyPr/>
        <a:lstStyle/>
        <a:p>
          <a:r>
            <a:rPr lang="es-ES">
              <a:latin typeface="+mn-lt"/>
            </a:rPr>
            <a:t>Mora (2011)</a:t>
          </a:r>
          <a:endParaRPr lang="es-ES" dirty="0">
            <a:latin typeface="+mn-lt"/>
          </a:endParaRPr>
        </a:p>
      </dgm:t>
    </dgm:pt>
    <dgm:pt modelId="{EBEAA8CB-75BD-554E-B8CA-198F33B3B51D}" type="parTrans" cxnId="{AA8867C4-5244-694D-A7D9-4BE498CFE0BF}">
      <dgm:prSet/>
      <dgm:spPr/>
      <dgm:t>
        <a:bodyPr/>
        <a:lstStyle/>
        <a:p>
          <a:endParaRPr lang="es-ES">
            <a:solidFill>
              <a:schemeClr val="tx1"/>
            </a:solidFill>
            <a:latin typeface="+mn-lt"/>
          </a:endParaRPr>
        </a:p>
      </dgm:t>
    </dgm:pt>
    <dgm:pt modelId="{FA80D223-D5FF-9542-A21D-7C0B31D7FB22}" type="sibTrans" cxnId="{AA8867C4-5244-694D-A7D9-4BE498CFE0BF}">
      <dgm:prSet/>
      <dgm:spPr/>
      <dgm:t>
        <a:bodyPr/>
        <a:lstStyle/>
        <a:p>
          <a:endParaRPr lang="es-ES">
            <a:solidFill>
              <a:schemeClr val="tx1"/>
            </a:solidFill>
            <a:latin typeface="+mn-lt"/>
          </a:endParaRPr>
        </a:p>
      </dgm:t>
    </dgm:pt>
    <dgm:pt modelId="{099F86DD-599E-B749-A9F5-BF662FA2391C}">
      <dgm:prSet phldrT="[Texto]"/>
      <dgm:spPr/>
      <dgm:t>
        <a:bodyPr/>
        <a:lstStyle/>
        <a:p>
          <a:r>
            <a:rPr lang="es-EC"/>
            <a:t>“La calidad de servicio y su relación con la atención al cliente en la empresa América Móvil”</a:t>
          </a:r>
          <a:endParaRPr lang="es-ES" dirty="0">
            <a:latin typeface="+mn-lt"/>
          </a:endParaRPr>
        </a:p>
      </dgm:t>
    </dgm:pt>
    <dgm:pt modelId="{6E2354A9-4AE0-5F44-8C3E-9BBC0FFF83D4}" type="parTrans" cxnId="{60EB44B0-C286-EA4B-AC5B-41752E760013}">
      <dgm:prSet/>
      <dgm:spPr/>
      <dgm:t>
        <a:bodyPr/>
        <a:lstStyle/>
        <a:p>
          <a:endParaRPr lang="es-ES">
            <a:solidFill>
              <a:schemeClr val="tx1"/>
            </a:solidFill>
            <a:latin typeface="+mn-lt"/>
          </a:endParaRPr>
        </a:p>
      </dgm:t>
    </dgm:pt>
    <dgm:pt modelId="{964062FF-5EA2-F242-8D9B-02975B6191DF}" type="sibTrans" cxnId="{60EB44B0-C286-EA4B-AC5B-41752E760013}">
      <dgm:prSet/>
      <dgm:spPr/>
      <dgm:t>
        <a:bodyPr/>
        <a:lstStyle/>
        <a:p>
          <a:endParaRPr lang="es-ES">
            <a:solidFill>
              <a:schemeClr val="tx1"/>
            </a:solidFill>
            <a:latin typeface="+mn-lt"/>
          </a:endParaRPr>
        </a:p>
      </dgm:t>
    </dgm:pt>
    <dgm:pt modelId="{12CC6E46-F344-1148-9F3F-06E5BB80B6E7}">
      <dgm:prSet phldrT="[Texto]"/>
      <dgm:spPr/>
      <dgm:t>
        <a:bodyPr/>
        <a:lstStyle/>
        <a:p>
          <a:r>
            <a:rPr lang="es-EC"/>
            <a:t>Sanchez </a:t>
          </a:r>
          <a:r>
            <a:rPr lang="es-ES"/>
            <a:t>(2019)</a:t>
          </a:r>
          <a:endParaRPr lang="es-ES" dirty="0">
            <a:latin typeface="+mn-lt"/>
          </a:endParaRPr>
        </a:p>
      </dgm:t>
    </dgm:pt>
    <dgm:pt modelId="{F5D3357D-C39D-394A-827B-2D210525309F}" type="parTrans" cxnId="{E66CFAC9-1B9D-6B44-8CF4-5733ED1270D0}">
      <dgm:prSet/>
      <dgm:spPr/>
      <dgm:t>
        <a:bodyPr/>
        <a:lstStyle/>
        <a:p>
          <a:endParaRPr lang="es-ES">
            <a:solidFill>
              <a:schemeClr val="tx1"/>
            </a:solidFill>
            <a:latin typeface="+mn-lt"/>
          </a:endParaRPr>
        </a:p>
      </dgm:t>
    </dgm:pt>
    <dgm:pt modelId="{FE7E02A0-0C26-4540-BB78-2BA194CB4B43}" type="sibTrans" cxnId="{E66CFAC9-1B9D-6B44-8CF4-5733ED1270D0}">
      <dgm:prSet/>
      <dgm:spPr/>
      <dgm:t>
        <a:bodyPr/>
        <a:lstStyle/>
        <a:p>
          <a:endParaRPr lang="es-ES">
            <a:solidFill>
              <a:schemeClr val="tx1"/>
            </a:solidFill>
            <a:latin typeface="+mn-lt"/>
          </a:endParaRPr>
        </a:p>
      </dgm:t>
    </dgm:pt>
    <dgm:pt modelId="{760504F6-53EC-0B47-A8FA-66DA52BF2D76}">
      <dgm:prSet phldrT="[Texto]"/>
      <dgm:spPr/>
      <dgm:t>
        <a:bodyPr/>
        <a:lstStyle/>
        <a:p>
          <a:r>
            <a:rPr lang="es-EC"/>
            <a:t>Existe relación significativa entre las dimensiones de la calidad de servicio y las dimensiones de la atención al cliente en la empresa América Móvil, CAC Huancayo, 2018.</a:t>
          </a:r>
          <a:endParaRPr lang="es-ES" dirty="0">
            <a:latin typeface="+mn-lt"/>
          </a:endParaRPr>
        </a:p>
      </dgm:t>
    </dgm:pt>
    <dgm:pt modelId="{F1CCB9F5-5729-E54F-9922-84A130C7CF6B}" type="parTrans" cxnId="{C22669AE-0279-2C4E-91A5-A5743D9360A0}">
      <dgm:prSet/>
      <dgm:spPr/>
      <dgm:t>
        <a:bodyPr/>
        <a:lstStyle/>
        <a:p>
          <a:endParaRPr lang="es-ES">
            <a:solidFill>
              <a:schemeClr val="tx1"/>
            </a:solidFill>
            <a:latin typeface="+mn-lt"/>
          </a:endParaRPr>
        </a:p>
      </dgm:t>
    </dgm:pt>
    <dgm:pt modelId="{0E7A2635-3DFB-DC43-9DE6-EAD8EB5F3572}" type="sibTrans" cxnId="{C22669AE-0279-2C4E-91A5-A5743D9360A0}">
      <dgm:prSet/>
      <dgm:spPr/>
      <dgm:t>
        <a:bodyPr/>
        <a:lstStyle/>
        <a:p>
          <a:endParaRPr lang="es-ES">
            <a:solidFill>
              <a:schemeClr val="tx1"/>
            </a:solidFill>
            <a:latin typeface="+mn-lt"/>
          </a:endParaRPr>
        </a:p>
      </dgm:t>
    </dgm:pt>
    <dgm:pt modelId="{6517B4FA-AE46-984F-9E9E-7AD36921387F}">
      <dgm:prSet phldrT="[Texto]"/>
      <dgm:spPr/>
      <dgm:t>
        <a:bodyPr/>
        <a:lstStyle/>
        <a:p>
          <a:r>
            <a:rPr lang="es-EC"/>
            <a:t>“Análisis de percepción de la calidad del servicio al cliente en una agencia de telecomunicaciones”</a:t>
          </a:r>
          <a:endParaRPr lang="es-ES" dirty="0">
            <a:latin typeface="+mn-lt"/>
          </a:endParaRPr>
        </a:p>
      </dgm:t>
    </dgm:pt>
    <dgm:pt modelId="{2DCF57EB-122D-0A43-ADFE-6AEDAA23E888}" type="parTrans" cxnId="{EA3B4498-4EA2-7A4F-AA3A-957A310931E9}">
      <dgm:prSet/>
      <dgm:spPr/>
      <dgm:t>
        <a:bodyPr/>
        <a:lstStyle/>
        <a:p>
          <a:endParaRPr lang="es-ES">
            <a:solidFill>
              <a:schemeClr val="tx1"/>
            </a:solidFill>
            <a:latin typeface="+mn-lt"/>
          </a:endParaRPr>
        </a:p>
      </dgm:t>
    </dgm:pt>
    <dgm:pt modelId="{42E355F3-AEFE-604C-B781-01E8335BBF30}" type="sibTrans" cxnId="{EA3B4498-4EA2-7A4F-AA3A-957A310931E9}">
      <dgm:prSet/>
      <dgm:spPr/>
      <dgm:t>
        <a:bodyPr/>
        <a:lstStyle/>
        <a:p>
          <a:endParaRPr lang="es-ES">
            <a:solidFill>
              <a:schemeClr val="tx1"/>
            </a:solidFill>
            <a:latin typeface="+mn-lt"/>
          </a:endParaRPr>
        </a:p>
      </dgm:t>
    </dgm:pt>
    <dgm:pt modelId="{EF221DF7-F947-7A4E-9541-CFC5FB15CDE2}">
      <dgm:prSet phldrT="[Texto]"/>
      <dgm:spPr/>
      <dgm:t>
        <a:bodyPr/>
        <a:lstStyle/>
        <a:p>
          <a:r>
            <a:rPr lang="es-EC"/>
            <a:t>Riccio, Astudillo y Vega </a:t>
          </a:r>
          <a:r>
            <a:rPr lang="es-ES"/>
            <a:t>(2019)</a:t>
          </a:r>
          <a:endParaRPr lang="es-ES" dirty="0">
            <a:latin typeface="+mn-lt"/>
          </a:endParaRPr>
        </a:p>
      </dgm:t>
    </dgm:pt>
    <dgm:pt modelId="{0B725550-451F-BA49-B0C8-C68DD0F8D34A}" type="parTrans" cxnId="{0656C950-EA78-AB49-B048-F71406F2A6C6}">
      <dgm:prSet/>
      <dgm:spPr/>
      <dgm:t>
        <a:bodyPr/>
        <a:lstStyle/>
        <a:p>
          <a:endParaRPr lang="es-ES">
            <a:solidFill>
              <a:schemeClr val="tx1"/>
            </a:solidFill>
            <a:latin typeface="+mn-lt"/>
          </a:endParaRPr>
        </a:p>
      </dgm:t>
    </dgm:pt>
    <dgm:pt modelId="{C648CB9A-8F5D-E84C-B95C-0B43D9EE1C3F}" type="sibTrans" cxnId="{0656C950-EA78-AB49-B048-F71406F2A6C6}">
      <dgm:prSet/>
      <dgm:spPr/>
      <dgm:t>
        <a:bodyPr/>
        <a:lstStyle/>
        <a:p>
          <a:endParaRPr lang="es-ES">
            <a:solidFill>
              <a:schemeClr val="tx1"/>
            </a:solidFill>
            <a:latin typeface="+mn-lt"/>
          </a:endParaRPr>
        </a:p>
      </dgm:t>
    </dgm:pt>
    <dgm:pt modelId="{9B3FE8AC-AD1D-F94B-BCDF-7D515498EFEC}">
      <dgm:prSet phldrT="[Texto]"/>
      <dgm:spPr/>
      <dgm:t>
        <a:bodyPr/>
        <a:lstStyle/>
        <a:p>
          <a:r>
            <a:rPr lang="es-EC"/>
            <a:t>Y concluyen que la percepción favorable del cliente se da principalmente por la confianza y la empatía, que simbolizan aproximadamente el 75% de aprobación. </a:t>
          </a:r>
          <a:endParaRPr lang="es-ES" dirty="0">
            <a:latin typeface="+mn-lt"/>
          </a:endParaRPr>
        </a:p>
      </dgm:t>
    </dgm:pt>
    <dgm:pt modelId="{6344E639-5B03-434D-BAA2-C19AF9AA40C4}" type="parTrans" cxnId="{6DC86966-FF17-8345-914D-0B3B976E1D63}">
      <dgm:prSet/>
      <dgm:spPr/>
      <dgm:t>
        <a:bodyPr/>
        <a:lstStyle/>
        <a:p>
          <a:endParaRPr lang="es-ES">
            <a:solidFill>
              <a:schemeClr val="tx1"/>
            </a:solidFill>
            <a:latin typeface="+mn-lt"/>
          </a:endParaRPr>
        </a:p>
      </dgm:t>
    </dgm:pt>
    <dgm:pt modelId="{6521AA07-BA81-A844-AD20-37FADFD387FE}" type="sibTrans" cxnId="{6DC86966-FF17-8345-914D-0B3B976E1D63}">
      <dgm:prSet/>
      <dgm:spPr/>
      <dgm:t>
        <a:bodyPr/>
        <a:lstStyle/>
        <a:p>
          <a:endParaRPr lang="es-ES">
            <a:solidFill>
              <a:schemeClr val="tx1"/>
            </a:solidFill>
            <a:latin typeface="+mn-lt"/>
          </a:endParaRPr>
        </a:p>
      </dgm:t>
    </dgm:pt>
    <dgm:pt modelId="{D0248621-58A6-4F41-87DF-AD36B1095E7B}">
      <dgm:prSet phldrT="[Texto]"/>
      <dgm:spPr/>
      <dgm:t>
        <a:bodyPr/>
        <a:lstStyle/>
        <a:p>
          <a:r>
            <a:rPr lang="es-ES">
              <a:latin typeface="+mn-lt"/>
            </a:rPr>
            <a:t>A</a:t>
          </a:r>
          <a:r>
            <a:rPr lang="es-EC">
              <a:latin typeface="+mn-lt"/>
            </a:rPr>
            <a:t>l referirse a la satisfacción y calidad se hace referencia a una relación directa y de carácter positivo.</a:t>
          </a:r>
          <a:endParaRPr lang="es-ES" dirty="0">
            <a:latin typeface="+mn-lt"/>
          </a:endParaRPr>
        </a:p>
      </dgm:t>
    </dgm:pt>
    <dgm:pt modelId="{8DE28867-A828-D040-A88C-3337ACBEC876}" type="parTrans" cxnId="{58D6E4AA-079D-3B4A-A290-1B52AFED07EA}">
      <dgm:prSet/>
      <dgm:spPr/>
      <dgm:t>
        <a:bodyPr/>
        <a:lstStyle/>
        <a:p>
          <a:endParaRPr lang="es-ES">
            <a:solidFill>
              <a:schemeClr val="tx1"/>
            </a:solidFill>
            <a:latin typeface="+mn-lt"/>
          </a:endParaRPr>
        </a:p>
      </dgm:t>
    </dgm:pt>
    <dgm:pt modelId="{C4F3DE30-7821-2243-A2BE-B6D2ADB41C28}" type="sibTrans" cxnId="{58D6E4AA-079D-3B4A-A290-1B52AFED07EA}">
      <dgm:prSet/>
      <dgm:spPr/>
      <dgm:t>
        <a:bodyPr/>
        <a:lstStyle/>
        <a:p>
          <a:endParaRPr lang="es-ES">
            <a:solidFill>
              <a:schemeClr val="tx1"/>
            </a:solidFill>
            <a:latin typeface="+mn-lt"/>
          </a:endParaRPr>
        </a:p>
      </dgm:t>
    </dgm:pt>
    <dgm:pt modelId="{FF0AEFA0-2E0D-5745-811B-9A960101B6A7}">
      <dgm:prSet phldrT="[Texto]"/>
      <dgm:spPr/>
      <dgm:t>
        <a:bodyPr/>
        <a:lstStyle/>
        <a:p>
          <a:r>
            <a:rPr lang="es-EC"/>
            <a:t>“Métricas de calidad de servicio y la satisfacción de los usuarios de Telefonía Móvil en Puno”</a:t>
          </a:r>
          <a:endParaRPr lang="es-ES" dirty="0">
            <a:latin typeface="+mn-lt"/>
          </a:endParaRPr>
        </a:p>
      </dgm:t>
    </dgm:pt>
    <dgm:pt modelId="{8F11B95B-DFCE-0244-A960-9AB558B4C09E}" type="parTrans" cxnId="{F1E4578A-E2A8-0F49-9C12-EFE346C75EE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01A8B72-70B0-8847-802F-A2CF8176CEA6}" type="sibTrans" cxnId="{F1E4578A-E2A8-0F49-9C12-EFE346C75EE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DABF4EE-2526-5442-A9B7-96D3F8BB541E}">
      <dgm:prSet phldrT="[Texto]"/>
      <dgm:spPr/>
      <dgm:t>
        <a:bodyPr/>
        <a:lstStyle/>
        <a:p>
          <a:r>
            <a:rPr lang="es-EC"/>
            <a:t>Arpaci </a:t>
          </a:r>
          <a:r>
            <a:rPr lang="es-ES"/>
            <a:t>(2018)</a:t>
          </a:r>
          <a:endParaRPr lang="es-ES" dirty="0">
            <a:latin typeface="+mn-lt"/>
          </a:endParaRPr>
        </a:p>
      </dgm:t>
    </dgm:pt>
    <dgm:pt modelId="{1A314ACD-22F0-9B4D-A41F-1709A17DD62E}" type="parTrans" cxnId="{DC0896A9-EB24-9840-832A-F3AF503A765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DDFB7D-4581-ED45-83AB-1EEEF3CDEB0A}" type="sibTrans" cxnId="{DC0896A9-EB24-9840-832A-F3AF503A765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98091A-74BD-8B45-B875-502B90E779EF}">
      <dgm:prSet phldrT="[Texto]"/>
      <dgm:spPr/>
      <dgm:t>
        <a:bodyPr/>
        <a:lstStyle/>
        <a:p>
          <a:r>
            <a:rPr lang="es-EC"/>
            <a:t>Concluye que con un nivel de confianza del 95%, existe relación significativa entre las variables Calidad de Servicio y la Satisfacción del Usuario</a:t>
          </a:r>
          <a:endParaRPr lang="es-ES" dirty="0">
            <a:latin typeface="+mn-lt"/>
          </a:endParaRPr>
        </a:p>
      </dgm:t>
    </dgm:pt>
    <dgm:pt modelId="{C68B3930-AF4E-234C-BC53-197AA99166FA}" type="parTrans" cxnId="{BA82A0E6-C3B6-8441-B588-2B884E60F23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AD3AAB5-5C2A-704D-9F7F-1C4A9A4FD8AD}" type="sibTrans" cxnId="{BA82A0E6-C3B6-8441-B588-2B884E60F23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2FB00E1-154B-D340-A2F4-F96DCD29A61D}">
      <dgm:prSet phldrT="[Texto]"/>
      <dgm:spPr/>
      <dgm:t>
        <a:bodyPr/>
        <a:lstStyle/>
        <a:p>
          <a:r>
            <a:rPr lang="es-EC"/>
            <a:t>“Aplicación del modelo Servperf en los centros de atención Telcel, Hermosillo: una medición de la calidad en el servicio”</a:t>
          </a:r>
          <a:endParaRPr lang="es-ES" dirty="0">
            <a:latin typeface="+mn-lt"/>
          </a:endParaRPr>
        </a:p>
      </dgm:t>
    </dgm:pt>
    <dgm:pt modelId="{70010049-8D40-FB4F-92D6-8C13854F74C8}" type="parTrans" cxnId="{DD8DD245-4289-E542-9E4A-0D9DCE590CF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3807511-27B2-3941-B158-47586865644E}" type="sibTrans" cxnId="{DD8DD245-4289-E542-9E4A-0D9DCE590CF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F3E4ECE-D03C-4747-B5F7-0BBA41515C36}">
      <dgm:prSet phldrT="[Texto]"/>
      <dgm:spPr/>
      <dgm:t>
        <a:bodyPr/>
        <a:lstStyle/>
        <a:p>
          <a:r>
            <a:rPr lang="es-EC"/>
            <a:t>Ibarra y Casa </a:t>
          </a:r>
          <a:r>
            <a:rPr lang="es-ES"/>
            <a:t>(2015)</a:t>
          </a:r>
          <a:endParaRPr lang="es-ES" dirty="0">
            <a:latin typeface="+mn-lt"/>
          </a:endParaRPr>
        </a:p>
      </dgm:t>
    </dgm:pt>
    <dgm:pt modelId="{1039012B-F6EB-E24C-991E-08BE121B4584}" type="parTrans" cxnId="{E2564214-CE93-2740-8544-7B2EE3253C7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F335322-8920-E046-9D73-AA23A255B42B}" type="sibTrans" cxnId="{E2564214-CE93-2740-8544-7B2EE3253C7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309E162-61EC-8345-BD2B-931F0518A3E0}">
      <dgm:prSet phldrT="[Texto]"/>
      <dgm:spPr/>
      <dgm:t>
        <a:bodyPr/>
        <a:lstStyle/>
        <a:p>
          <a:r>
            <a:rPr lang="es-ES"/>
            <a:t>Concluyen que la calidad de los servicios proporcionados por los centros de atención a clientes Telcel en la ciudad de Hermosillo, Sonora, es aceptable con una calificación promedio de 3.97 sobre 5.00.</a:t>
          </a:r>
          <a:r>
            <a:rPr lang="es-EC"/>
            <a:t> </a:t>
          </a:r>
          <a:endParaRPr lang="es-ES" dirty="0">
            <a:latin typeface="+mn-lt"/>
          </a:endParaRPr>
        </a:p>
      </dgm:t>
    </dgm:pt>
    <dgm:pt modelId="{23F1C8AB-AA78-484E-8A4B-908AA82DF53B}" type="parTrans" cxnId="{0D2AA962-C017-264B-9045-12F890199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31ACA70-D1F1-AB4B-851F-BA0986D16CD2}" type="sibTrans" cxnId="{0D2AA962-C017-264B-9045-12F890199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EDF4A51-7E30-1D48-A7B2-8578EA450A19}" type="pres">
      <dgm:prSet presAssocID="{216F7668-277D-D046-A4BF-93DFCD0B9B9D}" presName="Name0" presStyleCnt="0">
        <dgm:presLayoutVars>
          <dgm:dir/>
          <dgm:animLvl val="lvl"/>
          <dgm:resizeHandles val="exact"/>
        </dgm:presLayoutVars>
      </dgm:prSet>
      <dgm:spPr/>
    </dgm:pt>
    <dgm:pt modelId="{F0EAE78C-D9FD-9B48-A92F-E372C2A2614E}" type="pres">
      <dgm:prSet presAssocID="{93E383DE-7990-EE4E-B1DD-512DC4A4F9F6}" presName="linNode" presStyleCnt="0"/>
      <dgm:spPr/>
    </dgm:pt>
    <dgm:pt modelId="{6D86B5EE-A020-7946-8B6F-79869F558B5B}" type="pres">
      <dgm:prSet presAssocID="{93E383DE-7990-EE4E-B1DD-512DC4A4F9F6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D194145E-E85F-E84B-BD5B-D083B68BE708}" type="pres">
      <dgm:prSet presAssocID="{93E383DE-7990-EE4E-B1DD-512DC4A4F9F6}" presName="descendantText" presStyleLbl="alignAccFollowNode1" presStyleIdx="0" presStyleCnt="5">
        <dgm:presLayoutVars>
          <dgm:bulletEnabled val="1"/>
        </dgm:presLayoutVars>
      </dgm:prSet>
      <dgm:spPr/>
    </dgm:pt>
    <dgm:pt modelId="{058B66C9-D762-5242-8617-51293D4CD873}" type="pres">
      <dgm:prSet presAssocID="{74C2C754-01D2-2C42-AB82-EAC99F1D3746}" presName="sp" presStyleCnt="0"/>
      <dgm:spPr/>
    </dgm:pt>
    <dgm:pt modelId="{B93F1202-F00C-BD40-8A91-F27451E40959}" type="pres">
      <dgm:prSet presAssocID="{099F86DD-599E-B749-A9F5-BF662FA2391C}" presName="linNode" presStyleCnt="0"/>
      <dgm:spPr/>
    </dgm:pt>
    <dgm:pt modelId="{E769060E-723F-4F48-931B-7CBD325F85BF}" type="pres">
      <dgm:prSet presAssocID="{099F86DD-599E-B749-A9F5-BF662FA2391C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37492844-F0D0-7D43-8F16-9B6AC84F9C90}" type="pres">
      <dgm:prSet presAssocID="{099F86DD-599E-B749-A9F5-BF662FA2391C}" presName="descendantText" presStyleLbl="alignAccFollowNode1" presStyleIdx="1" presStyleCnt="5">
        <dgm:presLayoutVars>
          <dgm:bulletEnabled val="1"/>
        </dgm:presLayoutVars>
      </dgm:prSet>
      <dgm:spPr/>
    </dgm:pt>
    <dgm:pt modelId="{DBEE4B2E-AF11-F545-84E5-1831850F40D7}" type="pres">
      <dgm:prSet presAssocID="{964062FF-5EA2-F242-8D9B-02975B6191DF}" presName="sp" presStyleCnt="0"/>
      <dgm:spPr/>
    </dgm:pt>
    <dgm:pt modelId="{CD3A3D96-03D3-484A-AD50-87DAD84D78EC}" type="pres">
      <dgm:prSet presAssocID="{6517B4FA-AE46-984F-9E9E-7AD36921387F}" presName="linNode" presStyleCnt="0"/>
      <dgm:spPr/>
    </dgm:pt>
    <dgm:pt modelId="{FFE23186-8576-EA49-B648-84C46C7EF675}" type="pres">
      <dgm:prSet presAssocID="{6517B4FA-AE46-984F-9E9E-7AD36921387F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235EC09C-8526-2E43-BAB4-CBE3FDEFCFD4}" type="pres">
      <dgm:prSet presAssocID="{6517B4FA-AE46-984F-9E9E-7AD36921387F}" presName="descendantText" presStyleLbl="alignAccFollowNode1" presStyleIdx="2" presStyleCnt="5">
        <dgm:presLayoutVars>
          <dgm:bulletEnabled val="1"/>
        </dgm:presLayoutVars>
      </dgm:prSet>
      <dgm:spPr/>
    </dgm:pt>
    <dgm:pt modelId="{7A2FE003-36AF-2747-9BDC-CA48DB195E4B}" type="pres">
      <dgm:prSet presAssocID="{42E355F3-AEFE-604C-B781-01E8335BBF30}" presName="sp" presStyleCnt="0"/>
      <dgm:spPr/>
    </dgm:pt>
    <dgm:pt modelId="{838EE2EC-F43E-9C4E-A2BE-92D2E6DF33F9}" type="pres">
      <dgm:prSet presAssocID="{FF0AEFA0-2E0D-5745-811B-9A960101B6A7}" presName="linNode" presStyleCnt="0"/>
      <dgm:spPr/>
    </dgm:pt>
    <dgm:pt modelId="{A56CD8B7-F826-7F40-864D-A7935820B7C7}" type="pres">
      <dgm:prSet presAssocID="{FF0AEFA0-2E0D-5745-811B-9A960101B6A7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36EFEE9A-BD3A-0F4E-824F-45915609A49E}" type="pres">
      <dgm:prSet presAssocID="{FF0AEFA0-2E0D-5745-811B-9A960101B6A7}" presName="descendantText" presStyleLbl="alignAccFollowNode1" presStyleIdx="3" presStyleCnt="5">
        <dgm:presLayoutVars>
          <dgm:bulletEnabled val="1"/>
        </dgm:presLayoutVars>
      </dgm:prSet>
      <dgm:spPr/>
    </dgm:pt>
    <dgm:pt modelId="{448C2CA7-FD7D-AF43-AB27-00AEBBD69BF5}" type="pres">
      <dgm:prSet presAssocID="{F01A8B72-70B0-8847-802F-A2CF8176CEA6}" presName="sp" presStyleCnt="0"/>
      <dgm:spPr/>
    </dgm:pt>
    <dgm:pt modelId="{B30977E2-7F6E-534C-8273-7CB3431C0279}" type="pres">
      <dgm:prSet presAssocID="{92FB00E1-154B-D340-A2F4-F96DCD29A61D}" presName="linNode" presStyleCnt="0"/>
      <dgm:spPr/>
    </dgm:pt>
    <dgm:pt modelId="{CF2EFB7A-DDDC-9645-86C6-79EC8C4DF12C}" type="pres">
      <dgm:prSet presAssocID="{92FB00E1-154B-D340-A2F4-F96DCD29A61D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C4AA2F8C-D29E-5746-B5E5-DE9D626BCF28}" type="pres">
      <dgm:prSet presAssocID="{92FB00E1-154B-D340-A2F4-F96DCD29A61D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5EC44B03-E37B-054B-9CB7-1324D2F95996}" type="presOf" srcId="{93E383DE-7990-EE4E-B1DD-512DC4A4F9F6}" destId="{6D86B5EE-A020-7946-8B6F-79869F558B5B}" srcOrd="0" destOrd="0" presId="urn:microsoft.com/office/officeart/2005/8/layout/vList5"/>
    <dgm:cxn modelId="{E2564214-CE93-2740-8544-7B2EE3253C7A}" srcId="{92FB00E1-154B-D340-A2F4-F96DCD29A61D}" destId="{9F3E4ECE-D03C-4747-B5F7-0BBA41515C36}" srcOrd="0" destOrd="0" parTransId="{1039012B-F6EB-E24C-991E-08BE121B4584}" sibTransId="{6F335322-8920-E046-9D73-AA23A255B42B}"/>
    <dgm:cxn modelId="{EFEC6019-56E6-6640-8B65-832B8C71CC92}" type="presOf" srcId="{9B3FE8AC-AD1D-F94B-BCDF-7D515498EFEC}" destId="{235EC09C-8526-2E43-BAB4-CBE3FDEFCFD4}" srcOrd="0" destOrd="1" presId="urn:microsoft.com/office/officeart/2005/8/layout/vList5"/>
    <dgm:cxn modelId="{FFD2341A-DCB2-CA4F-B983-B9D65A64FE28}" type="presOf" srcId="{1DABF4EE-2526-5442-A9B7-96D3F8BB541E}" destId="{36EFEE9A-BD3A-0F4E-824F-45915609A49E}" srcOrd="0" destOrd="0" presId="urn:microsoft.com/office/officeart/2005/8/layout/vList5"/>
    <dgm:cxn modelId="{F4234A21-B9A7-7446-9F94-E8955DC43093}" type="presOf" srcId="{EF221DF7-F947-7A4E-9541-CFC5FB15CDE2}" destId="{235EC09C-8526-2E43-BAB4-CBE3FDEFCFD4}" srcOrd="0" destOrd="0" presId="urn:microsoft.com/office/officeart/2005/8/layout/vList5"/>
    <dgm:cxn modelId="{36191829-94A0-3246-97B3-58252333DC3D}" srcId="{216F7668-277D-D046-A4BF-93DFCD0B9B9D}" destId="{93E383DE-7990-EE4E-B1DD-512DC4A4F9F6}" srcOrd="0" destOrd="0" parTransId="{01D91154-D082-3D41-B52A-3038238EF9E8}" sibTransId="{74C2C754-01D2-2C42-AB82-EAC99F1D3746}"/>
    <dgm:cxn modelId="{D506E72E-8F82-AE4F-8B93-84AD71202C04}" type="presOf" srcId="{216F7668-277D-D046-A4BF-93DFCD0B9B9D}" destId="{EEDF4A51-7E30-1D48-A7B2-8578EA450A19}" srcOrd="0" destOrd="0" presId="urn:microsoft.com/office/officeart/2005/8/layout/vList5"/>
    <dgm:cxn modelId="{DD8DD245-4289-E542-9E4A-0D9DCE590CFE}" srcId="{216F7668-277D-D046-A4BF-93DFCD0B9B9D}" destId="{92FB00E1-154B-D340-A2F4-F96DCD29A61D}" srcOrd="4" destOrd="0" parTransId="{70010049-8D40-FB4F-92D6-8C13854F74C8}" sibTransId="{43807511-27B2-3941-B158-47586865644E}"/>
    <dgm:cxn modelId="{0656C950-EA78-AB49-B048-F71406F2A6C6}" srcId="{6517B4FA-AE46-984F-9E9E-7AD36921387F}" destId="{EF221DF7-F947-7A4E-9541-CFC5FB15CDE2}" srcOrd="0" destOrd="0" parTransId="{0B725550-451F-BA49-B0C8-C68DD0F8D34A}" sibTransId="{C648CB9A-8F5D-E84C-B95C-0B43D9EE1C3F}"/>
    <dgm:cxn modelId="{3810DF53-DF92-9544-8987-9C34ED04439A}" type="presOf" srcId="{12CC6E46-F344-1148-9F3F-06E5BB80B6E7}" destId="{37492844-F0D0-7D43-8F16-9B6AC84F9C90}" srcOrd="0" destOrd="0" presId="urn:microsoft.com/office/officeart/2005/8/layout/vList5"/>
    <dgm:cxn modelId="{0D2AA962-C017-264B-9045-12F890199CAF}" srcId="{92FB00E1-154B-D340-A2F4-F96DCD29A61D}" destId="{0309E162-61EC-8345-BD2B-931F0518A3E0}" srcOrd="1" destOrd="0" parTransId="{23F1C8AB-AA78-484E-8A4B-908AA82DF53B}" sibTransId="{F31ACA70-D1F1-AB4B-851F-BA0986D16CD2}"/>
    <dgm:cxn modelId="{6DC86966-FF17-8345-914D-0B3B976E1D63}" srcId="{6517B4FA-AE46-984F-9E9E-7AD36921387F}" destId="{9B3FE8AC-AD1D-F94B-BCDF-7D515498EFEC}" srcOrd="1" destOrd="0" parTransId="{6344E639-5B03-434D-BAA2-C19AF9AA40C4}" sibTransId="{6521AA07-BA81-A844-AD20-37FADFD387FE}"/>
    <dgm:cxn modelId="{F38BA778-AFBB-394F-95EA-9F1EA50F3D42}" type="presOf" srcId="{92FB00E1-154B-D340-A2F4-F96DCD29A61D}" destId="{CF2EFB7A-DDDC-9645-86C6-79EC8C4DF12C}" srcOrd="0" destOrd="0" presId="urn:microsoft.com/office/officeart/2005/8/layout/vList5"/>
    <dgm:cxn modelId="{F1E4578A-E2A8-0F49-9C12-EFE346C75EED}" srcId="{216F7668-277D-D046-A4BF-93DFCD0B9B9D}" destId="{FF0AEFA0-2E0D-5745-811B-9A960101B6A7}" srcOrd="3" destOrd="0" parTransId="{8F11B95B-DFCE-0244-A960-9AB558B4C09E}" sibTransId="{F01A8B72-70B0-8847-802F-A2CF8176CEA6}"/>
    <dgm:cxn modelId="{195C6D90-428D-B74D-9948-AC619E363C54}" type="presOf" srcId="{9F3E4ECE-D03C-4747-B5F7-0BBA41515C36}" destId="{C4AA2F8C-D29E-5746-B5E5-DE9D626BCF28}" srcOrd="0" destOrd="0" presId="urn:microsoft.com/office/officeart/2005/8/layout/vList5"/>
    <dgm:cxn modelId="{732D2C92-67CA-694F-BE73-3C4263292882}" type="presOf" srcId="{FF0AEFA0-2E0D-5745-811B-9A960101B6A7}" destId="{A56CD8B7-F826-7F40-864D-A7935820B7C7}" srcOrd="0" destOrd="0" presId="urn:microsoft.com/office/officeart/2005/8/layout/vList5"/>
    <dgm:cxn modelId="{EA3B4498-4EA2-7A4F-AA3A-957A310931E9}" srcId="{216F7668-277D-D046-A4BF-93DFCD0B9B9D}" destId="{6517B4FA-AE46-984F-9E9E-7AD36921387F}" srcOrd="2" destOrd="0" parTransId="{2DCF57EB-122D-0A43-ADFE-6AEDAA23E888}" sibTransId="{42E355F3-AEFE-604C-B781-01E8335BBF30}"/>
    <dgm:cxn modelId="{DC0896A9-EB24-9840-832A-F3AF503A7652}" srcId="{FF0AEFA0-2E0D-5745-811B-9A960101B6A7}" destId="{1DABF4EE-2526-5442-A9B7-96D3F8BB541E}" srcOrd="0" destOrd="0" parTransId="{1A314ACD-22F0-9B4D-A41F-1709A17DD62E}" sibTransId="{BBDDFB7D-4581-ED45-83AB-1EEEF3CDEB0A}"/>
    <dgm:cxn modelId="{58D6E4AA-079D-3B4A-A290-1B52AFED07EA}" srcId="{93E383DE-7990-EE4E-B1DD-512DC4A4F9F6}" destId="{D0248621-58A6-4F41-87DF-AD36B1095E7B}" srcOrd="1" destOrd="0" parTransId="{8DE28867-A828-D040-A88C-3337ACBEC876}" sibTransId="{C4F3DE30-7821-2243-A2BE-B6D2ADB41C28}"/>
    <dgm:cxn modelId="{C22669AE-0279-2C4E-91A5-A5743D9360A0}" srcId="{099F86DD-599E-B749-A9F5-BF662FA2391C}" destId="{760504F6-53EC-0B47-A8FA-66DA52BF2D76}" srcOrd="1" destOrd="0" parTransId="{F1CCB9F5-5729-E54F-9922-84A130C7CF6B}" sibTransId="{0E7A2635-3DFB-DC43-9DE6-EAD8EB5F3572}"/>
    <dgm:cxn modelId="{60EB44B0-C286-EA4B-AC5B-41752E760013}" srcId="{216F7668-277D-D046-A4BF-93DFCD0B9B9D}" destId="{099F86DD-599E-B749-A9F5-BF662FA2391C}" srcOrd="1" destOrd="0" parTransId="{6E2354A9-4AE0-5F44-8C3E-9BBC0FFF83D4}" sibTransId="{964062FF-5EA2-F242-8D9B-02975B6191DF}"/>
    <dgm:cxn modelId="{A4E267B3-846E-EB45-9A05-C8F732CF76B4}" type="presOf" srcId="{6517B4FA-AE46-984F-9E9E-7AD36921387F}" destId="{FFE23186-8576-EA49-B648-84C46C7EF675}" srcOrd="0" destOrd="0" presId="urn:microsoft.com/office/officeart/2005/8/layout/vList5"/>
    <dgm:cxn modelId="{7D845ABC-6AAA-B841-B5E1-B609BC75AF75}" type="presOf" srcId="{9098091A-74BD-8B45-B875-502B90E779EF}" destId="{36EFEE9A-BD3A-0F4E-824F-45915609A49E}" srcOrd="0" destOrd="1" presId="urn:microsoft.com/office/officeart/2005/8/layout/vList5"/>
    <dgm:cxn modelId="{DF0EC7C3-7B4A-F948-9AD0-CA0445D8C1D8}" type="presOf" srcId="{D0248621-58A6-4F41-87DF-AD36B1095E7B}" destId="{D194145E-E85F-E84B-BD5B-D083B68BE708}" srcOrd="0" destOrd="1" presId="urn:microsoft.com/office/officeart/2005/8/layout/vList5"/>
    <dgm:cxn modelId="{AA8867C4-5244-694D-A7D9-4BE498CFE0BF}" srcId="{93E383DE-7990-EE4E-B1DD-512DC4A4F9F6}" destId="{A9F27E4B-8795-884D-AC1B-BBD21F00F406}" srcOrd="0" destOrd="0" parTransId="{EBEAA8CB-75BD-554E-B8CA-198F33B3B51D}" sibTransId="{FA80D223-D5FF-9542-A21D-7C0B31D7FB22}"/>
    <dgm:cxn modelId="{E66CFAC9-1B9D-6B44-8CF4-5733ED1270D0}" srcId="{099F86DD-599E-B749-A9F5-BF662FA2391C}" destId="{12CC6E46-F344-1148-9F3F-06E5BB80B6E7}" srcOrd="0" destOrd="0" parTransId="{F5D3357D-C39D-394A-827B-2D210525309F}" sibTransId="{FE7E02A0-0C26-4540-BB78-2BA194CB4B43}"/>
    <dgm:cxn modelId="{52C89AD3-250A-6B4F-B212-4A3B1492B6AC}" type="presOf" srcId="{0309E162-61EC-8345-BD2B-931F0518A3E0}" destId="{C4AA2F8C-D29E-5746-B5E5-DE9D626BCF28}" srcOrd="0" destOrd="1" presId="urn:microsoft.com/office/officeart/2005/8/layout/vList5"/>
    <dgm:cxn modelId="{7617D9D4-63AD-8D49-9973-9A614BB1B6DE}" type="presOf" srcId="{099F86DD-599E-B749-A9F5-BF662FA2391C}" destId="{E769060E-723F-4F48-931B-7CBD325F85BF}" srcOrd="0" destOrd="0" presId="urn:microsoft.com/office/officeart/2005/8/layout/vList5"/>
    <dgm:cxn modelId="{BA82A0E6-C3B6-8441-B588-2B884E60F230}" srcId="{FF0AEFA0-2E0D-5745-811B-9A960101B6A7}" destId="{9098091A-74BD-8B45-B875-502B90E779EF}" srcOrd="1" destOrd="0" parTransId="{C68B3930-AF4E-234C-BC53-197AA99166FA}" sibTransId="{EAD3AAB5-5C2A-704D-9F7F-1C4A9A4FD8AD}"/>
    <dgm:cxn modelId="{F45D5FEB-1109-0843-A09F-6F30444211F6}" type="presOf" srcId="{A9F27E4B-8795-884D-AC1B-BBD21F00F406}" destId="{D194145E-E85F-E84B-BD5B-D083B68BE708}" srcOrd="0" destOrd="0" presId="urn:microsoft.com/office/officeart/2005/8/layout/vList5"/>
    <dgm:cxn modelId="{9BA9A2FB-8640-7247-A268-A545A412EB6B}" type="presOf" srcId="{760504F6-53EC-0B47-A8FA-66DA52BF2D76}" destId="{37492844-F0D0-7D43-8F16-9B6AC84F9C90}" srcOrd="0" destOrd="1" presId="urn:microsoft.com/office/officeart/2005/8/layout/vList5"/>
    <dgm:cxn modelId="{304B4B1D-9B76-854D-9611-E84D4D7B5096}" type="presParOf" srcId="{EEDF4A51-7E30-1D48-A7B2-8578EA450A19}" destId="{F0EAE78C-D9FD-9B48-A92F-E372C2A2614E}" srcOrd="0" destOrd="0" presId="urn:microsoft.com/office/officeart/2005/8/layout/vList5"/>
    <dgm:cxn modelId="{0AADCDCC-50F9-0B49-96F3-581B2FD9C885}" type="presParOf" srcId="{F0EAE78C-D9FD-9B48-A92F-E372C2A2614E}" destId="{6D86B5EE-A020-7946-8B6F-79869F558B5B}" srcOrd="0" destOrd="0" presId="urn:microsoft.com/office/officeart/2005/8/layout/vList5"/>
    <dgm:cxn modelId="{691AD9F7-5CAD-744D-AC18-749EE78E79A9}" type="presParOf" srcId="{F0EAE78C-D9FD-9B48-A92F-E372C2A2614E}" destId="{D194145E-E85F-E84B-BD5B-D083B68BE708}" srcOrd="1" destOrd="0" presId="urn:microsoft.com/office/officeart/2005/8/layout/vList5"/>
    <dgm:cxn modelId="{CA170C27-6F3A-5048-8696-A583FFAB0706}" type="presParOf" srcId="{EEDF4A51-7E30-1D48-A7B2-8578EA450A19}" destId="{058B66C9-D762-5242-8617-51293D4CD873}" srcOrd="1" destOrd="0" presId="urn:microsoft.com/office/officeart/2005/8/layout/vList5"/>
    <dgm:cxn modelId="{820B5C56-9049-F34A-B6B2-6D044BFBA2DA}" type="presParOf" srcId="{EEDF4A51-7E30-1D48-A7B2-8578EA450A19}" destId="{B93F1202-F00C-BD40-8A91-F27451E40959}" srcOrd="2" destOrd="0" presId="urn:microsoft.com/office/officeart/2005/8/layout/vList5"/>
    <dgm:cxn modelId="{6F2B953A-598E-B34F-8F99-FE8B3CDABDFB}" type="presParOf" srcId="{B93F1202-F00C-BD40-8A91-F27451E40959}" destId="{E769060E-723F-4F48-931B-7CBD325F85BF}" srcOrd="0" destOrd="0" presId="urn:microsoft.com/office/officeart/2005/8/layout/vList5"/>
    <dgm:cxn modelId="{89322C37-ACCF-A845-A7F4-9590F1AE6F4B}" type="presParOf" srcId="{B93F1202-F00C-BD40-8A91-F27451E40959}" destId="{37492844-F0D0-7D43-8F16-9B6AC84F9C90}" srcOrd="1" destOrd="0" presId="urn:microsoft.com/office/officeart/2005/8/layout/vList5"/>
    <dgm:cxn modelId="{E459E7AD-441A-A44D-843E-9DE20EF4AABB}" type="presParOf" srcId="{EEDF4A51-7E30-1D48-A7B2-8578EA450A19}" destId="{DBEE4B2E-AF11-F545-84E5-1831850F40D7}" srcOrd="3" destOrd="0" presId="urn:microsoft.com/office/officeart/2005/8/layout/vList5"/>
    <dgm:cxn modelId="{F0D756EB-68FB-8C48-98BD-6ABF83AD9CD1}" type="presParOf" srcId="{EEDF4A51-7E30-1D48-A7B2-8578EA450A19}" destId="{CD3A3D96-03D3-484A-AD50-87DAD84D78EC}" srcOrd="4" destOrd="0" presId="urn:microsoft.com/office/officeart/2005/8/layout/vList5"/>
    <dgm:cxn modelId="{43D93F78-67CD-4E49-9FA0-CE7CE2B53C1C}" type="presParOf" srcId="{CD3A3D96-03D3-484A-AD50-87DAD84D78EC}" destId="{FFE23186-8576-EA49-B648-84C46C7EF675}" srcOrd="0" destOrd="0" presId="urn:microsoft.com/office/officeart/2005/8/layout/vList5"/>
    <dgm:cxn modelId="{6A53EB59-2E02-3146-A47A-E689388F3A7B}" type="presParOf" srcId="{CD3A3D96-03D3-484A-AD50-87DAD84D78EC}" destId="{235EC09C-8526-2E43-BAB4-CBE3FDEFCFD4}" srcOrd="1" destOrd="0" presId="urn:microsoft.com/office/officeart/2005/8/layout/vList5"/>
    <dgm:cxn modelId="{10373B32-75D7-954A-A19D-D69C12BB9A25}" type="presParOf" srcId="{EEDF4A51-7E30-1D48-A7B2-8578EA450A19}" destId="{7A2FE003-36AF-2747-9BDC-CA48DB195E4B}" srcOrd="5" destOrd="0" presId="urn:microsoft.com/office/officeart/2005/8/layout/vList5"/>
    <dgm:cxn modelId="{45B320C3-C6CA-5345-ADC1-A0C7590C9ED2}" type="presParOf" srcId="{EEDF4A51-7E30-1D48-A7B2-8578EA450A19}" destId="{838EE2EC-F43E-9C4E-A2BE-92D2E6DF33F9}" srcOrd="6" destOrd="0" presId="urn:microsoft.com/office/officeart/2005/8/layout/vList5"/>
    <dgm:cxn modelId="{F34FDBB0-12CC-654D-98BC-9D6F44EF4D2D}" type="presParOf" srcId="{838EE2EC-F43E-9C4E-A2BE-92D2E6DF33F9}" destId="{A56CD8B7-F826-7F40-864D-A7935820B7C7}" srcOrd="0" destOrd="0" presId="urn:microsoft.com/office/officeart/2005/8/layout/vList5"/>
    <dgm:cxn modelId="{31582716-69A6-3F49-B0AA-8251518C3D97}" type="presParOf" srcId="{838EE2EC-F43E-9C4E-A2BE-92D2E6DF33F9}" destId="{36EFEE9A-BD3A-0F4E-824F-45915609A49E}" srcOrd="1" destOrd="0" presId="urn:microsoft.com/office/officeart/2005/8/layout/vList5"/>
    <dgm:cxn modelId="{C9CC47FC-A3BF-3544-80EC-42346A28A654}" type="presParOf" srcId="{EEDF4A51-7E30-1D48-A7B2-8578EA450A19}" destId="{448C2CA7-FD7D-AF43-AB27-00AEBBD69BF5}" srcOrd="7" destOrd="0" presId="urn:microsoft.com/office/officeart/2005/8/layout/vList5"/>
    <dgm:cxn modelId="{E9AE370A-462E-2343-A539-EB737A25F210}" type="presParOf" srcId="{EEDF4A51-7E30-1D48-A7B2-8578EA450A19}" destId="{B30977E2-7F6E-534C-8273-7CB3431C0279}" srcOrd="8" destOrd="0" presId="urn:microsoft.com/office/officeart/2005/8/layout/vList5"/>
    <dgm:cxn modelId="{A8AB3C0F-B699-9E4D-BFD3-068CEA31E7FB}" type="presParOf" srcId="{B30977E2-7F6E-534C-8273-7CB3431C0279}" destId="{CF2EFB7A-DDDC-9645-86C6-79EC8C4DF12C}" srcOrd="0" destOrd="0" presId="urn:microsoft.com/office/officeart/2005/8/layout/vList5"/>
    <dgm:cxn modelId="{77B94D16-9786-644B-A7FB-F0095CCF92B0}" type="presParOf" srcId="{B30977E2-7F6E-534C-8273-7CB3431C0279}" destId="{C4AA2F8C-D29E-5746-B5E5-DE9D626BCF2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96D7C2-976D-40EF-AE28-2CD9D128D1CE}" type="doc">
      <dgm:prSet loTypeId="urn:microsoft.com/office/officeart/2005/8/layout/hProcess9" loCatId="process" qsTypeId="urn:microsoft.com/office/officeart/2005/8/quickstyle/simple2" qsCatId="simple" csTypeId="urn:microsoft.com/office/officeart/2005/8/colors/colorful1" csCatId="colorful" phldr="1"/>
      <dgm:spPr/>
    </dgm:pt>
    <dgm:pt modelId="{51412B86-0AEE-4F50-BED6-4E9A15E58520}">
      <dgm:prSet phldrT="[Texto]" custT="1"/>
      <dgm:spPr/>
      <dgm:t>
        <a:bodyPr anchor="t"/>
        <a:lstStyle/>
        <a:p>
          <a:r>
            <a:rPr lang="es-ES" sz="12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"/>
              <a:cs typeface="Roboto"/>
              <a:sym typeface="Roboto"/>
            </a:rPr>
            <a:t>Enfoque de investigación</a:t>
          </a:r>
        </a:p>
        <a:p>
          <a:endParaRPr lang="es-ES" sz="1200" b="1" dirty="0">
            <a:solidFill>
              <a:schemeClr val="tx1">
                <a:lumMod val="85000"/>
                <a:lumOff val="15000"/>
              </a:schemeClr>
            </a:solidFill>
            <a:latin typeface="+mn-lt"/>
            <a:ea typeface="Roboto"/>
            <a:cs typeface="Roboto"/>
            <a:sym typeface="Roboto"/>
          </a:endParaRPr>
        </a:p>
        <a:p>
          <a:r>
            <a:rPr lang="es-E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Lato"/>
              <a:cs typeface="Lato"/>
              <a:sym typeface="Lato"/>
            </a:rPr>
            <a:t>Enfoque cuantitativo</a:t>
          </a:r>
          <a:endParaRPr lang="es-ES" sz="120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724C266F-1C64-4FEB-ACC2-8FC2785EB184}" type="parTrans" cxnId="{BB70D8B0-C890-4574-8710-2A3C019C8FBC}">
      <dgm:prSet/>
      <dgm:spPr/>
      <dgm:t>
        <a:bodyPr/>
        <a:lstStyle/>
        <a:p>
          <a:endParaRPr lang="es-ES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8B4CE677-A75E-40FD-9577-8D901D303FFF}" type="sibTrans" cxnId="{BB70D8B0-C890-4574-8710-2A3C019C8FBC}">
      <dgm:prSet/>
      <dgm:spPr/>
      <dgm:t>
        <a:bodyPr/>
        <a:lstStyle/>
        <a:p>
          <a:endParaRPr lang="es-ES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71A24405-DFCA-4B74-8433-D623A5BFFE68}">
      <dgm:prSet phldrT="[Texto]" custT="1"/>
      <dgm:spPr/>
      <dgm:t>
        <a:bodyPr anchor="t"/>
        <a:lstStyle/>
        <a:p>
          <a:r>
            <a:rPr lang="es-CO" sz="12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Por su finalidad</a:t>
          </a:r>
          <a:endParaRPr lang="es-ES" sz="1200" dirty="0">
            <a:solidFill>
              <a:schemeClr val="tx1">
                <a:lumMod val="85000"/>
                <a:lumOff val="15000"/>
              </a:schemeClr>
            </a:solidFill>
            <a:latin typeface="+mn-lt"/>
            <a:ea typeface="Lato"/>
            <a:cs typeface="Lato"/>
            <a:sym typeface="Lato"/>
          </a:endParaRPr>
        </a:p>
        <a:p>
          <a:r>
            <a:rPr lang="es-E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Lato"/>
              <a:cs typeface="Lato"/>
              <a:sym typeface="Lato"/>
            </a:rPr>
            <a:t>Aplicada</a:t>
          </a:r>
        </a:p>
      </dgm:t>
    </dgm:pt>
    <dgm:pt modelId="{83906504-8A05-48E2-8E34-72BF3042E017}" type="parTrans" cxnId="{F79DFB5F-E0E7-4940-AC73-FB6465C2B0B4}">
      <dgm:prSet/>
      <dgm:spPr/>
      <dgm:t>
        <a:bodyPr/>
        <a:lstStyle/>
        <a:p>
          <a:endParaRPr lang="es-ES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D8CACF79-0231-4CC9-B53D-4ED2082536D1}" type="sibTrans" cxnId="{F79DFB5F-E0E7-4940-AC73-FB6465C2B0B4}">
      <dgm:prSet/>
      <dgm:spPr/>
      <dgm:t>
        <a:bodyPr/>
        <a:lstStyle/>
        <a:p>
          <a:endParaRPr lang="es-ES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0ECEE018-6F50-47E4-B148-5B6B12AAAE1F}">
      <dgm:prSet phldrT="[Texto]" custT="1"/>
      <dgm:spPr/>
      <dgm:t>
        <a:bodyPr anchor="t"/>
        <a:lstStyle/>
        <a:p>
          <a:r>
            <a:rPr lang="es-ES" sz="12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"/>
              <a:cs typeface="Roboto"/>
              <a:sym typeface="Roboto"/>
            </a:rPr>
            <a:t>Fuentes de información</a:t>
          </a:r>
        </a:p>
        <a:p>
          <a:r>
            <a:rPr lang="es-E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Lato"/>
              <a:cs typeface="Lato"/>
              <a:sym typeface="Lato"/>
            </a:rPr>
            <a:t>Primarias y secundarias.</a:t>
          </a:r>
        </a:p>
        <a:p>
          <a:r>
            <a:rPr lang="es-ES" sz="1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Lato"/>
              <a:cs typeface="Lato"/>
              <a:sym typeface="Lato"/>
            </a:rPr>
            <a:t>Investigación de campo con la aplicación de encuestas</a:t>
          </a:r>
          <a:endParaRPr lang="es-ES" sz="100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B3255BD4-D84D-48D1-9F7D-55F51EA783E7}" type="parTrans" cxnId="{FF6CB51A-F832-4BD5-9109-487FF463BC06}">
      <dgm:prSet/>
      <dgm:spPr/>
      <dgm:t>
        <a:bodyPr/>
        <a:lstStyle/>
        <a:p>
          <a:endParaRPr lang="es-ES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A2472600-00A9-4951-AAC8-34DC87F38EAC}" type="sibTrans" cxnId="{FF6CB51A-F832-4BD5-9109-487FF463BC06}">
      <dgm:prSet/>
      <dgm:spPr/>
      <dgm:t>
        <a:bodyPr/>
        <a:lstStyle/>
        <a:p>
          <a:endParaRPr lang="es-ES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DD4B5D10-B1E7-4DE9-B426-52810B2CDF5F}">
      <dgm:prSet phldrT="[Texto]" custT="1"/>
      <dgm:spPr/>
      <dgm:t>
        <a:bodyPr anchor="t"/>
        <a:lstStyle/>
        <a:p>
          <a:r>
            <a:rPr lang="es-ES" sz="12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"/>
              <a:cs typeface="Roboto"/>
              <a:sym typeface="Roboto"/>
            </a:rPr>
            <a:t>Diseño de la investigación</a:t>
          </a:r>
          <a:endParaRPr lang="es-ES" sz="1200" dirty="0">
            <a:solidFill>
              <a:schemeClr val="tx1">
                <a:lumMod val="85000"/>
                <a:lumOff val="15000"/>
              </a:schemeClr>
            </a:solidFill>
            <a:latin typeface="+mn-lt"/>
            <a:ea typeface="Lato"/>
            <a:cs typeface="Lato"/>
            <a:sym typeface="Lato"/>
          </a:endParaRPr>
        </a:p>
        <a:p>
          <a:r>
            <a:rPr lang="es-E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Lato"/>
              <a:cs typeface="Lato"/>
              <a:sym typeface="Lato"/>
            </a:rPr>
            <a:t>No experimental</a:t>
          </a:r>
        </a:p>
        <a:p>
          <a:r>
            <a:rPr lang="es-E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Lato"/>
              <a:cs typeface="Lato"/>
              <a:sym typeface="Lato"/>
            </a:rPr>
            <a:t>Transversal.</a:t>
          </a:r>
        </a:p>
        <a:p>
          <a:r>
            <a:rPr lang="es-E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Correlacional</a:t>
          </a:r>
        </a:p>
      </dgm:t>
    </dgm:pt>
    <dgm:pt modelId="{AE5F2F34-C188-41B5-8FF5-F5F6FD44B5F8}" type="parTrans" cxnId="{930B5738-0BF8-492F-949A-7F5AD94BF9DA}">
      <dgm:prSet/>
      <dgm:spPr/>
      <dgm:t>
        <a:bodyPr/>
        <a:lstStyle/>
        <a:p>
          <a:endParaRPr lang="es-ES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92EECB5F-3497-4465-A5D9-C3697E74B3C9}" type="sibTrans" cxnId="{930B5738-0BF8-492F-949A-7F5AD94BF9DA}">
      <dgm:prSet/>
      <dgm:spPr/>
      <dgm:t>
        <a:bodyPr/>
        <a:lstStyle/>
        <a:p>
          <a:endParaRPr lang="es-ES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9D10CFD4-E620-45D8-AE53-F33752233B54}">
      <dgm:prSet custT="1"/>
      <dgm:spPr/>
      <dgm:t>
        <a:bodyPr anchor="t"/>
        <a:lstStyle/>
        <a:p>
          <a:r>
            <a:rPr lang="es-ES" sz="12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Lato"/>
              <a:cs typeface="Lato"/>
              <a:sym typeface="Lato"/>
            </a:rPr>
            <a:t>Unidad de análisis</a:t>
          </a:r>
        </a:p>
        <a:p>
          <a:endParaRPr lang="es-EC" sz="1200" kern="120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  <a:p>
          <a:r>
            <a:rPr lang="es-CO" sz="1200" kern="1200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Lato"/>
              <a:cs typeface="Lato"/>
            </a:rPr>
            <a:t>Usuarios de las empresas telefónicas.</a:t>
          </a:r>
          <a:endParaRPr lang="es-ES" sz="1200" kern="1200" dirty="0">
            <a:solidFill>
              <a:prstClr val="black">
                <a:lumMod val="85000"/>
                <a:lumOff val="15000"/>
              </a:prstClr>
            </a:solidFill>
            <a:latin typeface="+mn-lt"/>
            <a:ea typeface="Lato"/>
            <a:cs typeface="Lato"/>
            <a:sym typeface="Lato"/>
          </a:endParaRPr>
        </a:p>
      </dgm:t>
    </dgm:pt>
    <dgm:pt modelId="{CFA69038-F997-442A-A90A-D00C0554400E}" type="parTrans" cxnId="{81158C64-4232-423B-BC1C-ECA4AADC70F4}">
      <dgm:prSet/>
      <dgm:spPr/>
      <dgm:t>
        <a:bodyPr/>
        <a:lstStyle/>
        <a:p>
          <a:endParaRPr lang="es-ES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24F0712B-7F0B-4307-B7AF-7A95C2098516}" type="sibTrans" cxnId="{81158C64-4232-423B-BC1C-ECA4AADC70F4}">
      <dgm:prSet/>
      <dgm:spPr/>
      <dgm:t>
        <a:bodyPr/>
        <a:lstStyle/>
        <a:p>
          <a:endParaRPr lang="es-ES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DB83A1C7-776A-4FC0-A8D1-08E2A4096F98}" type="pres">
      <dgm:prSet presAssocID="{D996D7C2-976D-40EF-AE28-2CD9D128D1CE}" presName="CompostProcess" presStyleCnt="0">
        <dgm:presLayoutVars>
          <dgm:dir/>
          <dgm:resizeHandles val="exact"/>
        </dgm:presLayoutVars>
      </dgm:prSet>
      <dgm:spPr/>
    </dgm:pt>
    <dgm:pt modelId="{1E0CE8BE-78E1-42EA-9EE6-D2CBA2E87259}" type="pres">
      <dgm:prSet presAssocID="{D996D7C2-976D-40EF-AE28-2CD9D128D1CE}" presName="arrow" presStyleLbl="bgShp" presStyleIdx="0" presStyleCnt="1" custLinFactNeighborX="-23343"/>
      <dgm:spPr/>
    </dgm:pt>
    <dgm:pt modelId="{6D4C8DBF-1DC8-48A6-A097-ED0A22B020C3}" type="pres">
      <dgm:prSet presAssocID="{D996D7C2-976D-40EF-AE28-2CD9D128D1CE}" presName="linearProcess" presStyleCnt="0"/>
      <dgm:spPr/>
    </dgm:pt>
    <dgm:pt modelId="{FAB970B1-1BF6-4220-B6CC-F23AA2070E44}" type="pres">
      <dgm:prSet presAssocID="{51412B86-0AEE-4F50-BED6-4E9A15E58520}" presName="textNode" presStyleLbl="node1" presStyleIdx="0" presStyleCnt="5">
        <dgm:presLayoutVars>
          <dgm:bulletEnabled val="1"/>
        </dgm:presLayoutVars>
      </dgm:prSet>
      <dgm:spPr/>
    </dgm:pt>
    <dgm:pt modelId="{1FE45643-0514-40AA-898B-4E639C02DDB1}" type="pres">
      <dgm:prSet presAssocID="{8B4CE677-A75E-40FD-9577-8D901D303FFF}" presName="sibTrans" presStyleCnt="0"/>
      <dgm:spPr/>
    </dgm:pt>
    <dgm:pt modelId="{1014C52C-659C-4DA0-97CF-832282C148BC}" type="pres">
      <dgm:prSet presAssocID="{71A24405-DFCA-4B74-8433-D623A5BFFE68}" presName="textNode" presStyleLbl="node1" presStyleIdx="1" presStyleCnt="5">
        <dgm:presLayoutVars>
          <dgm:bulletEnabled val="1"/>
        </dgm:presLayoutVars>
      </dgm:prSet>
      <dgm:spPr/>
    </dgm:pt>
    <dgm:pt modelId="{6B150C69-1E04-463B-86BC-48D4F49D8A43}" type="pres">
      <dgm:prSet presAssocID="{D8CACF79-0231-4CC9-B53D-4ED2082536D1}" presName="sibTrans" presStyleCnt="0"/>
      <dgm:spPr/>
    </dgm:pt>
    <dgm:pt modelId="{64882012-7DCB-4995-ABD2-F941CEADB9ED}" type="pres">
      <dgm:prSet presAssocID="{0ECEE018-6F50-47E4-B148-5B6B12AAAE1F}" presName="textNode" presStyleLbl="node1" presStyleIdx="2" presStyleCnt="5">
        <dgm:presLayoutVars>
          <dgm:bulletEnabled val="1"/>
        </dgm:presLayoutVars>
      </dgm:prSet>
      <dgm:spPr/>
    </dgm:pt>
    <dgm:pt modelId="{3FD01A30-942A-4B7E-A2C0-FE52E6D4C92C}" type="pres">
      <dgm:prSet presAssocID="{A2472600-00A9-4951-AAC8-34DC87F38EAC}" presName="sibTrans" presStyleCnt="0"/>
      <dgm:spPr/>
    </dgm:pt>
    <dgm:pt modelId="{EAC00E59-FCDE-4EC7-92D1-CFC7C7FB9E79}" type="pres">
      <dgm:prSet presAssocID="{9D10CFD4-E620-45D8-AE53-F33752233B54}" presName="textNode" presStyleLbl="node1" presStyleIdx="3" presStyleCnt="5">
        <dgm:presLayoutVars>
          <dgm:bulletEnabled val="1"/>
        </dgm:presLayoutVars>
      </dgm:prSet>
      <dgm:spPr/>
    </dgm:pt>
    <dgm:pt modelId="{57023375-9B52-432D-987F-1B6ABF81605E}" type="pres">
      <dgm:prSet presAssocID="{24F0712B-7F0B-4307-B7AF-7A95C2098516}" presName="sibTrans" presStyleCnt="0"/>
      <dgm:spPr/>
    </dgm:pt>
    <dgm:pt modelId="{409C27F8-2465-4A7A-B139-3361462A7EAF}" type="pres">
      <dgm:prSet presAssocID="{DD4B5D10-B1E7-4DE9-B426-52810B2CDF5F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FF6CB51A-F832-4BD5-9109-487FF463BC06}" srcId="{D996D7C2-976D-40EF-AE28-2CD9D128D1CE}" destId="{0ECEE018-6F50-47E4-B148-5B6B12AAAE1F}" srcOrd="2" destOrd="0" parTransId="{B3255BD4-D84D-48D1-9F7D-55F51EA783E7}" sibTransId="{A2472600-00A9-4951-AAC8-34DC87F38EAC}"/>
    <dgm:cxn modelId="{C38BAA2F-1737-4051-AAD9-ADF6466F8D85}" type="presOf" srcId="{51412B86-0AEE-4F50-BED6-4E9A15E58520}" destId="{FAB970B1-1BF6-4220-B6CC-F23AA2070E44}" srcOrd="0" destOrd="0" presId="urn:microsoft.com/office/officeart/2005/8/layout/hProcess9"/>
    <dgm:cxn modelId="{930B5738-0BF8-492F-949A-7F5AD94BF9DA}" srcId="{D996D7C2-976D-40EF-AE28-2CD9D128D1CE}" destId="{DD4B5D10-B1E7-4DE9-B426-52810B2CDF5F}" srcOrd="4" destOrd="0" parTransId="{AE5F2F34-C188-41B5-8FF5-F5F6FD44B5F8}" sibTransId="{92EECB5F-3497-4465-A5D9-C3697E74B3C9}"/>
    <dgm:cxn modelId="{F79DFB5F-E0E7-4940-AC73-FB6465C2B0B4}" srcId="{D996D7C2-976D-40EF-AE28-2CD9D128D1CE}" destId="{71A24405-DFCA-4B74-8433-D623A5BFFE68}" srcOrd="1" destOrd="0" parTransId="{83906504-8A05-48E2-8E34-72BF3042E017}" sibTransId="{D8CACF79-0231-4CC9-B53D-4ED2082536D1}"/>
    <dgm:cxn modelId="{81158C64-4232-423B-BC1C-ECA4AADC70F4}" srcId="{D996D7C2-976D-40EF-AE28-2CD9D128D1CE}" destId="{9D10CFD4-E620-45D8-AE53-F33752233B54}" srcOrd="3" destOrd="0" parTransId="{CFA69038-F997-442A-A90A-D00C0554400E}" sibTransId="{24F0712B-7F0B-4307-B7AF-7A95C2098516}"/>
    <dgm:cxn modelId="{EFE6FA77-3614-4192-89F6-11CBDB9C9DDC}" type="presOf" srcId="{DD4B5D10-B1E7-4DE9-B426-52810B2CDF5F}" destId="{409C27F8-2465-4A7A-B139-3361462A7EAF}" srcOrd="0" destOrd="0" presId="urn:microsoft.com/office/officeart/2005/8/layout/hProcess9"/>
    <dgm:cxn modelId="{BF07F988-3DF3-4E1B-99E5-54E70F6D9BA7}" type="presOf" srcId="{D996D7C2-976D-40EF-AE28-2CD9D128D1CE}" destId="{DB83A1C7-776A-4FC0-A8D1-08E2A4096F98}" srcOrd="0" destOrd="0" presId="urn:microsoft.com/office/officeart/2005/8/layout/hProcess9"/>
    <dgm:cxn modelId="{BB70D8B0-C890-4574-8710-2A3C019C8FBC}" srcId="{D996D7C2-976D-40EF-AE28-2CD9D128D1CE}" destId="{51412B86-0AEE-4F50-BED6-4E9A15E58520}" srcOrd="0" destOrd="0" parTransId="{724C266F-1C64-4FEB-ACC2-8FC2785EB184}" sibTransId="{8B4CE677-A75E-40FD-9577-8D901D303FFF}"/>
    <dgm:cxn modelId="{76DFB1C0-6B59-451D-BC50-C45725D8C6BB}" type="presOf" srcId="{71A24405-DFCA-4B74-8433-D623A5BFFE68}" destId="{1014C52C-659C-4DA0-97CF-832282C148BC}" srcOrd="0" destOrd="0" presId="urn:microsoft.com/office/officeart/2005/8/layout/hProcess9"/>
    <dgm:cxn modelId="{D49915D3-CB55-4C29-BC47-30329AAAB72B}" type="presOf" srcId="{9D10CFD4-E620-45D8-AE53-F33752233B54}" destId="{EAC00E59-FCDE-4EC7-92D1-CFC7C7FB9E79}" srcOrd="0" destOrd="0" presId="urn:microsoft.com/office/officeart/2005/8/layout/hProcess9"/>
    <dgm:cxn modelId="{2F11D5FA-56FC-4950-A9C9-DBE594761DC6}" type="presOf" srcId="{0ECEE018-6F50-47E4-B148-5B6B12AAAE1F}" destId="{64882012-7DCB-4995-ABD2-F941CEADB9ED}" srcOrd="0" destOrd="0" presId="urn:microsoft.com/office/officeart/2005/8/layout/hProcess9"/>
    <dgm:cxn modelId="{7B77FCD1-7AC5-4ED8-A45E-F6C2D75ADB66}" type="presParOf" srcId="{DB83A1C7-776A-4FC0-A8D1-08E2A4096F98}" destId="{1E0CE8BE-78E1-42EA-9EE6-D2CBA2E87259}" srcOrd="0" destOrd="0" presId="urn:microsoft.com/office/officeart/2005/8/layout/hProcess9"/>
    <dgm:cxn modelId="{C1055EE5-367C-4B9D-B021-80040E0C1D57}" type="presParOf" srcId="{DB83A1C7-776A-4FC0-A8D1-08E2A4096F98}" destId="{6D4C8DBF-1DC8-48A6-A097-ED0A22B020C3}" srcOrd="1" destOrd="0" presId="urn:microsoft.com/office/officeart/2005/8/layout/hProcess9"/>
    <dgm:cxn modelId="{2A832C20-9389-4EC5-9A0A-5F926755ACE1}" type="presParOf" srcId="{6D4C8DBF-1DC8-48A6-A097-ED0A22B020C3}" destId="{FAB970B1-1BF6-4220-B6CC-F23AA2070E44}" srcOrd="0" destOrd="0" presId="urn:microsoft.com/office/officeart/2005/8/layout/hProcess9"/>
    <dgm:cxn modelId="{E146FFCD-AE3A-4562-B521-4586C1564CB2}" type="presParOf" srcId="{6D4C8DBF-1DC8-48A6-A097-ED0A22B020C3}" destId="{1FE45643-0514-40AA-898B-4E639C02DDB1}" srcOrd="1" destOrd="0" presId="urn:microsoft.com/office/officeart/2005/8/layout/hProcess9"/>
    <dgm:cxn modelId="{3358EB98-4276-4D11-BB1F-2477ECA6ABC8}" type="presParOf" srcId="{6D4C8DBF-1DC8-48A6-A097-ED0A22B020C3}" destId="{1014C52C-659C-4DA0-97CF-832282C148BC}" srcOrd="2" destOrd="0" presId="urn:microsoft.com/office/officeart/2005/8/layout/hProcess9"/>
    <dgm:cxn modelId="{DE394818-52BE-4929-9600-23B87BBF9661}" type="presParOf" srcId="{6D4C8DBF-1DC8-48A6-A097-ED0A22B020C3}" destId="{6B150C69-1E04-463B-86BC-48D4F49D8A43}" srcOrd="3" destOrd="0" presId="urn:microsoft.com/office/officeart/2005/8/layout/hProcess9"/>
    <dgm:cxn modelId="{71905BA8-A854-4825-B8FA-A1B6CB9CEB39}" type="presParOf" srcId="{6D4C8DBF-1DC8-48A6-A097-ED0A22B020C3}" destId="{64882012-7DCB-4995-ABD2-F941CEADB9ED}" srcOrd="4" destOrd="0" presId="urn:microsoft.com/office/officeart/2005/8/layout/hProcess9"/>
    <dgm:cxn modelId="{3B8A65B8-4761-41CC-8B0E-FD692F9D98B6}" type="presParOf" srcId="{6D4C8DBF-1DC8-48A6-A097-ED0A22B020C3}" destId="{3FD01A30-942A-4B7E-A2C0-FE52E6D4C92C}" srcOrd="5" destOrd="0" presId="urn:microsoft.com/office/officeart/2005/8/layout/hProcess9"/>
    <dgm:cxn modelId="{456E2AC4-63D5-4134-A244-69CD21FB5E82}" type="presParOf" srcId="{6D4C8DBF-1DC8-48A6-A097-ED0A22B020C3}" destId="{EAC00E59-FCDE-4EC7-92D1-CFC7C7FB9E79}" srcOrd="6" destOrd="0" presId="urn:microsoft.com/office/officeart/2005/8/layout/hProcess9"/>
    <dgm:cxn modelId="{BD0D370A-2A64-4610-B363-7E1AE5317C80}" type="presParOf" srcId="{6D4C8DBF-1DC8-48A6-A097-ED0A22B020C3}" destId="{57023375-9B52-432D-987F-1B6ABF81605E}" srcOrd="7" destOrd="0" presId="urn:microsoft.com/office/officeart/2005/8/layout/hProcess9"/>
    <dgm:cxn modelId="{162DBB44-A550-4BAA-B716-CD3F3D437FBA}" type="presParOf" srcId="{6D4C8DBF-1DC8-48A6-A097-ED0A22B020C3}" destId="{409C27F8-2465-4A7A-B139-3361462A7EA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73DE4E-C510-5F43-8914-BE90DD55C801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6DE7AB3-632E-C640-94D4-59C479F7D5B2}">
      <dgm:prSet phldrT="[Texto]"/>
      <dgm:spPr/>
      <dgm:t>
        <a:bodyPr/>
        <a:lstStyle/>
        <a:p>
          <a:r>
            <a:rPr lang="es-ES" dirty="0"/>
            <a:t>Capacidad de respuesta</a:t>
          </a:r>
        </a:p>
      </dgm:t>
    </dgm:pt>
    <dgm:pt modelId="{25439BB0-09BB-1E4F-819C-DFD1CB7AE7B6}" type="parTrans" cxnId="{D1FFACB1-6340-E046-A55A-A704E8E73EB5}">
      <dgm:prSet/>
      <dgm:spPr/>
      <dgm:t>
        <a:bodyPr/>
        <a:lstStyle/>
        <a:p>
          <a:endParaRPr lang="es-ES"/>
        </a:p>
      </dgm:t>
    </dgm:pt>
    <dgm:pt modelId="{8BA6F3D1-A018-8C4A-B73A-0D8FD6C13070}" type="sibTrans" cxnId="{D1FFACB1-6340-E046-A55A-A704E8E73EB5}">
      <dgm:prSet/>
      <dgm:spPr/>
      <dgm:t>
        <a:bodyPr/>
        <a:lstStyle/>
        <a:p>
          <a:endParaRPr lang="es-ES"/>
        </a:p>
      </dgm:t>
    </dgm:pt>
    <dgm:pt modelId="{D8524674-E920-F742-87C0-75BFFDA245D1}" type="pres">
      <dgm:prSet presAssocID="{A973DE4E-C510-5F43-8914-BE90DD55C801}" presName="Name0" presStyleCnt="0">
        <dgm:presLayoutVars>
          <dgm:dir/>
          <dgm:resizeHandles val="exact"/>
        </dgm:presLayoutVars>
      </dgm:prSet>
      <dgm:spPr/>
    </dgm:pt>
    <dgm:pt modelId="{496657CA-3B7A-714C-BED6-BCA955986E30}" type="pres">
      <dgm:prSet presAssocID="{66DE7AB3-632E-C640-94D4-59C479F7D5B2}" presName="node" presStyleLbl="node1" presStyleIdx="0" presStyleCnt="1" custLinFactX="78419" custLinFactNeighborX="100000" custLinFactNeighborY="572">
        <dgm:presLayoutVars>
          <dgm:bulletEnabled val="1"/>
        </dgm:presLayoutVars>
      </dgm:prSet>
      <dgm:spPr/>
    </dgm:pt>
  </dgm:ptLst>
  <dgm:cxnLst>
    <dgm:cxn modelId="{357A2978-2AA5-9448-B9BD-A491114AB5AA}" type="presOf" srcId="{66DE7AB3-632E-C640-94D4-59C479F7D5B2}" destId="{496657CA-3B7A-714C-BED6-BCA955986E30}" srcOrd="0" destOrd="0" presId="urn:microsoft.com/office/officeart/2005/8/layout/process1"/>
    <dgm:cxn modelId="{D1FFACB1-6340-E046-A55A-A704E8E73EB5}" srcId="{A973DE4E-C510-5F43-8914-BE90DD55C801}" destId="{66DE7AB3-632E-C640-94D4-59C479F7D5B2}" srcOrd="0" destOrd="0" parTransId="{25439BB0-09BB-1E4F-819C-DFD1CB7AE7B6}" sibTransId="{8BA6F3D1-A018-8C4A-B73A-0D8FD6C13070}"/>
    <dgm:cxn modelId="{D71B7FEB-D6AF-8C4C-B8E3-F0F40C2121E0}" type="presOf" srcId="{A973DE4E-C510-5F43-8914-BE90DD55C801}" destId="{D8524674-E920-F742-87C0-75BFFDA245D1}" srcOrd="0" destOrd="0" presId="urn:microsoft.com/office/officeart/2005/8/layout/process1"/>
    <dgm:cxn modelId="{B7CF77A6-C5D1-6A45-B659-7469DDB100C7}" type="presParOf" srcId="{D8524674-E920-F742-87C0-75BFFDA245D1}" destId="{496657CA-3B7A-714C-BED6-BCA955986E30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73DE4E-C510-5F43-8914-BE90DD55C801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6DE7AB3-632E-C640-94D4-59C479F7D5B2}">
      <dgm:prSet phldrT="[Texto]"/>
      <dgm:spPr/>
      <dgm:t>
        <a:bodyPr/>
        <a:lstStyle/>
        <a:p>
          <a:r>
            <a:rPr lang="es-ES" dirty="0"/>
            <a:t>Seguridad</a:t>
          </a:r>
        </a:p>
      </dgm:t>
    </dgm:pt>
    <dgm:pt modelId="{25439BB0-09BB-1E4F-819C-DFD1CB7AE7B6}" type="parTrans" cxnId="{D1FFACB1-6340-E046-A55A-A704E8E73EB5}">
      <dgm:prSet/>
      <dgm:spPr/>
      <dgm:t>
        <a:bodyPr/>
        <a:lstStyle/>
        <a:p>
          <a:endParaRPr lang="es-ES"/>
        </a:p>
      </dgm:t>
    </dgm:pt>
    <dgm:pt modelId="{8BA6F3D1-A018-8C4A-B73A-0D8FD6C13070}" type="sibTrans" cxnId="{D1FFACB1-6340-E046-A55A-A704E8E73EB5}">
      <dgm:prSet/>
      <dgm:spPr/>
      <dgm:t>
        <a:bodyPr/>
        <a:lstStyle/>
        <a:p>
          <a:endParaRPr lang="es-ES"/>
        </a:p>
      </dgm:t>
    </dgm:pt>
    <dgm:pt modelId="{D8524674-E920-F742-87C0-75BFFDA245D1}" type="pres">
      <dgm:prSet presAssocID="{A973DE4E-C510-5F43-8914-BE90DD55C801}" presName="Name0" presStyleCnt="0">
        <dgm:presLayoutVars>
          <dgm:dir/>
          <dgm:resizeHandles val="exact"/>
        </dgm:presLayoutVars>
      </dgm:prSet>
      <dgm:spPr/>
    </dgm:pt>
    <dgm:pt modelId="{496657CA-3B7A-714C-BED6-BCA955986E30}" type="pres">
      <dgm:prSet presAssocID="{66DE7AB3-632E-C640-94D4-59C479F7D5B2}" presName="node" presStyleLbl="node1" presStyleIdx="0" presStyleCnt="1" custLinFactNeighborX="50819">
        <dgm:presLayoutVars>
          <dgm:bulletEnabled val="1"/>
        </dgm:presLayoutVars>
      </dgm:prSet>
      <dgm:spPr/>
    </dgm:pt>
  </dgm:ptLst>
  <dgm:cxnLst>
    <dgm:cxn modelId="{357A2978-2AA5-9448-B9BD-A491114AB5AA}" type="presOf" srcId="{66DE7AB3-632E-C640-94D4-59C479F7D5B2}" destId="{496657CA-3B7A-714C-BED6-BCA955986E30}" srcOrd="0" destOrd="0" presId="urn:microsoft.com/office/officeart/2005/8/layout/process1"/>
    <dgm:cxn modelId="{D1FFACB1-6340-E046-A55A-A704E8E73EB5}" srcId="{A973DE4E-C510-5F43-8914-BE90DD55C801}" destId="{66DE7AB3-632E-C640-94D4-59C479F7D5B2}" srcOrd="0" destOrd="0" parTransId="{25439BB0-09BB-1E4F-819C-DFD1CB7AE7B6}" sibTransId="{8BA6F3D1-A018-8C4A-B73A-0D8FD6C13070}"/>
    <dgm:cxn modelId="{D71B7FEB-D6AF-8C4C-B8E3-F0F40C2121E0}" type="presOf" srcId="{A973DE4E-C510-5F43-8914-BE90DD55C801}" destId="{D8524674-E920-F742-87C0-75BFFDA245D1}" srcOrd="0" destOrd="0" presId="urn:microsoft.com/office/officeart/2005/8/layout/process1"/>
    <dgm:cxn modelId="{B7CF77A6-C5D1-6A45-B659-7469DDB100C7}" type="presParOf" srcId="{D8524674-E920-F742-87C0-75BFFDA245D1}" destId="{496657CA-3B7A-714C-BED6-BCA955986E30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73DE4E-C510-5F43-8914-BE90DD55C801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6DE7AB3-632E-C640-94D4-59C479F7D5B2}">
      <dgm:prSet phldrT="[Texto]"/>
      <dgm:spPr/>
      <dgm:t>
        <a:bodyPr/>
        <a:lstStyle/>
        <a:p>
          <a:r>
            <a:rPr lang="es-ES" dirty="0"/>
            <a:t>Fiabilidad</a:t>
          </a:r>
        </a:p>
      </dgm:t>
    </dgm:pt>
    <dgm:pt modelId="{25439BB0-09BB-1E4F-819C-DFD1CB7AE7B6}" type="parTrans" cxnId="{D1FFACB1-6340-E046-A55A-A704E8E73EB5}">
      <dgm:prSet/>
      <dgm:spPr/>
      <dgm:t>
        <a:bodyPr/>
        <a:lstStyle/>
        <a:p>
          <a:endParaRPr lang="es-ES"/>
        </a:p>
      </dgm:t>
    </dgm:pt>
    <dgm:pt modelId="{8BA6F3D1-A018-8C4A-B73A-0D8FD6C13070}" type="sibTrans" cxnId="{D1FFACB1-6340-E046-A55A-A704E8E73EB5}">
      <dgm:prSet/>
      <dgm:spPr/>
      <dgm:t>
        <a:bodyPr/>
        <a:lstStyle/>
        <a:p>
          <a:endParaRPr lang="es-ES"/>
        </a:p>
      </dgm:t>
    </dgm:pt>
    <dgm:pt modelId="{D8524674-E920-F742-87C0-75BFFDA245D1}" type="pres">
      <dgm:prSet presAssocID="{A973DE4E-C510-5F43-8914-BE90DD55C801}" presName="Name0" presStyleCnt="0">
        <dgm:presLayoutVars>
          <dgm:dir/>
          <dgm:resizeHandles val="exact"/>
        </dgm:presLayoutVars>
      </dgm:prSet>
      <dgm:spPr/>
    </dgm:pt>
    <dgm:pt modelId="{496657CA-3B7A-714C-BED6-BCA955986E30}" type="pres">
      <dgm:prSet presAssocID="{66DE7AB3-632E-C640-94D4-59C479F7D5B2}" presName="node" presStyleLbl="node1" presStyleIdx="0" presStyleCnt="1" custLinFactNeighborX="49387" custLinFactNeighborY="-9984">
        <dgm:presLayoutVars>
          <dgm:bulletEnabled val="1"/>
        </dgm:presLayoutVars>
      </dgm:prSet>
      <dgm:spPr/>
    </dgm:pt>
  </dgm:ptLst>
  <dgm:cxnLst>
    <dgm:cxn modelId="{357A2978-2AA5-9448-B9BD-A491114AB5AA}" type="presOf" srcId="{66DE7AB3-632E-C640-94D4-59C479F7D5B2}" destId="{496657CA-3B7A-714C-BED6-BCA955986E30}" srcOrd="0" destOrd="0" presId="urn:microsoft.com/office/officeart/2005/8/layout/process1"/>
    <dgm:cxn modelId="{D1FFACB1-6340-E046-A55A-A704E8E73EB5}" srcId="{A973DE4E-C510-5F43-8914-BE90DD55C801}" destId="{66DE7AB3-632E-C640-94D4-59C479F7D5B2}" srcOrd="0" destOrd="0" parTransId="{25439BB0-09BB-1E4F-819C-DFD1CB7AE7B6}" sibTransId="{8BA6F3D1-A018-8C4A-B73A-0D8FD6C13070}"/>
    <dgm:cxn modelId="{D71B7FEB-D6AF-8C4C-B8E3-F0F40C2121E0}" type="presOf" srcId="{A973DE4E-C510-5F43-8914-BE90DD55C801}" destId="{D8524674-E920-F742-87C0-75BFFDA245D1}" srcOrd="0" destOrd="0" presId="urn:microsoft.com/office/officeart/2005/8/layout/process1"/>
    <dgm:cxn modelId="{B7CF77A6-C5D1-6A45-B659-7469DDB100C7}" type="presParOf" srcId="{D8524674-E920-F742-87C0-75BFFDA245D1}" destId="{496657CA-3B7A-714C-BED6-BCA955986E30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4145E-E85F-E84B-BD5B-D083B68BE708}">
      <dsp:nvSpPr>
        <dsp:cNvPr id="0" name=""/>
        <dsp:cNvSpPr/>
      </dsp:nvSpPr>
      <dsp:spPr>
        <a:xfrm rot="5400000">
          <a:off x="4280711" y="-1757898"/>
          <a:ext cx="653533" cy="433645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>
              <a:latin typeface="+mn-lt"/>
            </a:rPr>
            <a:t>Mora (2011)</a:t>
          </a:r>
          <a:endParaRPr lang="es-ES" sz="1000" kern="1200" dirty="0">
            <a:latin typeface="+mn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>
              <a:latin typeface="+mn-lt"/>
            </a:rPr>
            <a:t>A</a:t>
          </a:r>
          <a:r>
            <a:rPr lang="es-EC" sz="1000" kern="1200">
              <a:latin typeface="+mn-lt"/>
            </a:rPr>
            <a:t>l referirse a la satisfacción y calidad se hace referencia a una relación directa y de carácter positivo.</a:t>
          </a:r>
          <a:endParaRPr lang="es-ES" sz="1000" kern="1200" dirty="0">
            <a:latin typeface="+mn-lt"/>
          </a:endParaRPr>
        </a:p>
      </dsp:txBody>
      <dsp:txXfrm rot="-5400000">
        <a:off x="2439253" y="115463"/>
        <a:ext cx="4304547" cy="589727"/>
      </dsp:txXfrm>
    </dsp:sp>
    <dsp:sp modelId="{6D86B5EE-A020-7946-8B6F-79869F558B5B}">
      <dsp:nvSpPr>
        <dsp:cNvPr id="0" name=""/>
        <dsp:cNvSpPr/>
      </dsp:nvSpPr>
      <dsp:spPr>
        <a:xfrm>
          <a:off x="0" y="1868"/>
          <a:ext cx="2439253" cy="8169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>
              <a:latin typeface="+mn-lt"/>
            </a:rPr>
            <a:t>“La calidad del servicio y la satisfacción del consumidor”</a:t>
          </a:r>
          <a:endParaRPr lang="es-ES" sz="1200" kern="1200" dirty="0">
            <a:latin typeface="+mn-lt"/>
          </a:endParaRPr>
        </a:p>
      </dsp:txBody>
      <dsp:txXfrm>
        <a:off x="39879" y="41747"/>
        <a:ext cx="2359495" cy="737159"/>
      </dsp:txXfrm>
    </dsp:sp>
    <dsp:sp modelId="{37492844-F0D0-7D43-8F16-9B6AC84F9C90}">
      <dsp:nvSpPr>
        <dsp:cNvPr id="0" name=""/>
        <dsp:cNvSpPr/>
      </dsp:nvSpPr>
      <dsp:spPr>
        <a:xfrm rot="5400000">
          <a:off x="4280711" y="-900135"/>
          <a:ext cx="653533" cy="433645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000" kern="1200"/>
            <a:t>Sanchez </a:t>
          </a:r>
          <a:r>
            <a:rPr lang="es-ES" sz="1000" kern="1200"/>
            <a:t>(2019)</a:t>
          </a:r>
          <a:endParaRPr lang="es-ES" sz="1000" kern="1200" dirty="0">
            <a:latin typeface="+mn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000" kern="1200"/>
            <a:t>Existe relación significativa entre las dimensiones de la calidad de servicio y las dimensiones de la atención al cliente en la empresa América Móvil, CAC Huancayo, 2018.</a:t>
          </a:r>
          <a:endParaRPr lang="es-ES" sz="1000" kern="1200" dirty="0">
            <a:latin typeface="+mn-lt"/>
          </a:endParaRPr>
        </a:p>
      </dsp:txBody>
      <dsp:txXfrm rot="-5400000">
        <a:off x="2439253" y="973226"/>
        <a:ext cx="4304547" cy="589727"/>
      </dsp:txXfrm>
    </dsp:sp>
    <dsp:sp modelId="{E769060E-723F-4F48-931B-7CBD325F85BF}">
      <dsp:nvSpPr>
        <dsp:cNvPr id="0" name=""/>
        <dsp:cNvSpPr/>
      </dsp:nvSpPr>
      <dsp:spPr>
        <a:xfrm>
          <a:off x="0" y="859631"/>
          <a:ext cx="2439253" cy="81691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/>
            <a:t>“La calidad de servicio y su relación con la atención al cliente en la empresa América Móvil”</a:t>
          </a:r>
          <a:endParaRPr lang="es-ES" sz="1200" kern="1200" dirty="0">
            <a:latin typeface="+mn-lt"/>
          </a:endParaRPr>
        </a:p>
      </dsp:txBody>
      <dsp:txXfrm>
        <a:off x="39879" y="899510"/>
        <a:ext cx="2359495" cy="737159"/>
      </dsp:txXfrm>
    </dsp:sp>
    <dsp:sp modelId="{235EC09C-8526-2E43-BAB4-CBE3FDEFCFD4}">
      <dsp:nvSpPr>
        <dsp:cNvPr id="0" name=""/>
        <dsp:cNvSpPr/>
      </dsp:nvSpPr>
      <dsp:spPr>
        <a:xfrm rot="5400000">
          <a:off x="4280711" y="-42372"/>
          <a:ext cx="653533" cy="433645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000" kern="1200"/>
            <a:t>Riccio, Astudillo y Vega </a:t>
          </a:r>
          <a:r>
            <a:rPr lang="es-ES" sz="1000" kern="1200"/>
            <a:t>(2019)</a:t>
          </a:r>
          <a:endParaRPr lang="es-ES" sz="1000" kern="1200" dirty="0">
            <a:latin typeface="+mn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000" kern="1200"/>
            <a:t>Y concluyen que la percepción favorable del cliente se da principalmente por la confianza y la empatía, que simbolizan aproximadamente el 75% de aprobación. </a:t>
          </a:r>
          <a:endParaRPr lang="es-ES" sz="1000" kern="1200" dirty="0">
            <a:latin typeface="+mn-lt"/>
          </a:endParaRPr>
        </a:p>
      </dsp:txBody>
      <dsp:txXfrm rot="-5400000">
        <a:off x="2439253" y="1830989"/>
        <a:ext cx="4304547" cy="589727"/>
      </dsp:txXfrm>
    </dsp:sp>
    <dsp:sp modelId="{FFE23186-8576-EA49-B648-84C46C7EF675}">
      <dsp:nvSpPr>
        <dsp:cNvPr id="0" name=""/>
        <dsp:cNvSpPr/>
      </dsp:nvSpPr>
      <dsp:spPr>
        <a:xfrm>
          <a:off x="0" y="1717394"/>
          <a:ext cx="2439253" cy="81691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/>
            <a:t>“Análisis de percepción de la calidad del servicio al cliente en una agencia de telecomunicaciones”</a:t>
          </a:r>
          <a:endParaRPr lang="es-ES" sz="1200" kern="1200" dirty="0">
            <a:latin typeface="+mn-lt"/>
          </a:endParaRPr>
        </a:p>
      </dsp:txBody>
      <dsp:txXfrm>
        <a:off x="39879" y="1757273"/>
        <a:ext cx="2359495" cy="737159"/>
      </dsp:txXfrm>
    </dsp:sp>
    <dsp:sp modelId="{36EFEE9A-BD3A-0F4E-824F-45915609A49E}">
      <dsp:nvSpPr>
        <dsp:cNvPr id="0" name=""/>
        <dsp:cNvSpPr/>
      </dsp:nvSpPr>
      <dsp:spPr>
        <a:xfrm rot="5400000">
          <a:off x="4280711" y="815390"/>
          <a:ext cx="653533" cy="433645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000" kern="1200"/>
            <a:t>Arpaci </a:t>
          </a:r>
          <a:r>
            <a:rPr lang="es-ES" sz="1000" kern="1200"/>
            <a:t>(2018)</a:t>
          </a:r>
          <a:endParaRPr lang="es-ES" sz="1000" kern="1200" dirty="0">
            <a:latin typeface="+mn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000" kern="1200"/>
            <a:t>Concluye que con un nivel de confianza del 95%, existe relación significativa entre las variables Calidad de Servicio y la Satisfacción del Usuario</a:t>
          </a:r>
          <a:endParaRPr lang="es-ES" sz="1000" kern="1200" dirty="0">
            <a:latin typeface="+mn-lt"/>
          </a:endParaRPr>
        </a:p>
      </dsp:txBody>
      <dsp:txXfrm rot="-5400000">
        <a:off x="2439253" y="2688752"/>
        <a:ext cx="4304547" cy="589727"/>
      </dsp:txXfrm>
    </dsp:sp>
    <dsp:sp modelId="{A56CD8B7-F826-7F40-864D-A7935820B7C7}">
      <dsp:nvSpPr>
        <dsp:cNvPr id="0" name=""/>
        <dsp:cNvSpPr/>
      </dsp:nvSpPr>
      <dsp:spPr>
        <a:xfrm>
          <a:off x="0" y="2575157"/>
          <a:ext cx="2439253" cy="81691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/>
            <a:t>“Métricas de calidad de servicio y la satisfacción de los usuarios de Telefonía Móvil en Puno”</a:t>
          </a:r>
          <a:endParaRPr lang="es-ES" sz="1200" kern="1200" dirty="0">
            <a:latin typeface="+mn-lt"/>
          </a:endParaRPr>
        </a:p>
      </dsp:txBody>
      <dsp:txXfrm>
        <a:off x="39879" y="2615036"/>
        <a:ext cx="2359495" cy="737159"/>
      </dsp:txXfrm>
    </dsp:sp>
    <dsp:sp modelId="{C4AA2F8C-D29E-5746-B5E5-DE9D626BCF28}">
      <dsp:nvSpPr>
        <dsp:cNvPr id="0" name=""/>
        <dsp:cNvSpPr/>
      </dsp:nvSpPr>
      <dsp:spPr>
        <a:xfrm rot="5400000">
          <a:off x="4280711" y="1673153"/>
          <a:ext cx="653533" cy="4336450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000" kern="1200"/>
            <a:t>Ibarra y Casa </a:t>
          </a:r>
          <a:r>
            <a:rPr lang="es-ES" sz="1000" kern="1200"/>
            <a:t>(2015)</a:t>
          </a:r>
          <a:endParaRPr lang="es-ES" sz="1000" kern="1200" dirty="0">
            <a:latin typeface="+mn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/>
            <a:t>Concluyen que la calidad de los servicios proporcionados por los centros de atención a clientes Telcel en la ciudad de Hermosillo, Sonora, es aceptable con una calificación promedio de 3.97 sobre 5.00.</a:t>
          </a:r>
          <a:r>
            <a:rPr lang="es-EC" sz="1000" kern="1200"/>
            <a:t> </a:t>
          </a:r>
          <a:endParaRPr lang="es-ES" sz="1000" kern="1200" dirty="0">
            <a:latin typeface="+mn-lt"/>
          </a:endParaRPr>
        </a:p>
      </dsp:txBody>
      <dsp:txXfrm rot="-5400000">
        <a:off x="2439253" y="3546515"/>
        <a:ext cx="4304547" cy="589727"/>
      </dsp:txXfrm>
    </dsp:sp>
    <dsp:sp modelId="{CF2EFB7A-DDDC-9645-86C6-79EC8C4DF12C}">
      <dsp:nvSpPr>
        <dsp:cNvPr id="0" name=""/>
        <dsp:cNvSpPr/>
      </dsp:nvSpPr>
      <dsp:spPr>
        <a:xfrm>
          <a:off x="0" y="3432920"/>
          <a:ext cx="2439253" cy="81691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/>
            <a:t>“Aplicación del modelo Servperf en los centros de atención Telcel, Hermosillo: una medición de la calidad en el servicio”</a:t>
          </a:r>
          <a:endParaRPr lang="es-ES" sz="1200" kern="1200" dirty="0">
            <a:latin typeface="+mn-lt"/>
          </a:endParaRPr>
        </a:p>
      </dsp:txBody>
      <dsp:txXfrm>
        <a:off x="39879" y="3472799"/>
        <a:ext cx="2359495" cy="7371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CE8BE-78E1-42EA-9EE6-D2CBA2E87259}">
      <dsp:nvSpPr>
        <dsp:cNvPr id="0" name=""/>
        <dsp:cNvSpPr/>
      </dsp:nvSpPr>
      <dsp:spPr>
        <a:xfrm>
          <a:off x="0" y="0"/>
          <a:ext cx="6406342" cy="38862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B970B1-1BF6-4220-B6CC-F23AA2070E44}">
      <dsp:nvSpPr>
        <dsp:cNvPr id="0" name=""/>
        <dsp:cNvSpPr/>
      </dsp:nvSpPr>
      <dsp:spPr>
        <a:xfrm>
          <a:off x="2208" y="1165860"/>
          <a:ext cx="1329257" cy="1554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"/>
              <a:cs typeface="Roboto"/>
              <a:sym typeface="Roboto"/>
            </a:rPr>
            <a:t>Enfoque de investigación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b="1" kern="1200" dirty="0">
            <a:solidFill>
              <a:schemeClr val="tx1">
                <a:lumMod val="85000"/>
                <a:lumOff val="15000"/>
              </a:schemeClr>
            </a:solidFill>
            <a:latin typeface="+mn-lt"/>
            <a:ea typeface="Roboto"/>
            <a:cs typeface="Roboto"/>
            <a:sym typeface="Roboto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Lato"/>
              <a:cs typeface="Lato"/>
              <a:sym typeface="Lato"/>
            </a:rPr>
            <a:t>Enfoque cuantitativo</a:t>
          </a:r>
          <a:endParaRPr lang="es-ES" sz="1200" kern="120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sp:txBody>
      <dsp:txXfrm>
        <a:off x="67097" y="1230749"/>
        <a:ext cx="1199479" cy="1424702"/>
      </dsp:txXfrm>
    </dsp:sp>
    <dsp:sp modelId="{1014C52C-659C-4DA0-97CF-832282C148BC}">
      <dsp:nvSpPr>
        <dsp:cNvPr id="0" name=""/>
        <dsp:cNvSpPr/>
      </dsp:nvSpPr>
      <dsp:spPr>
        <a:xfrm>
          <a:off x="1553008" y="1165860"/>
          <a:ext cx="1329257" cy="1554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Por su finalidad</a:t>
          </a:r>
          <a:endParaRPr lang="es-ES" sz="1200" kern="1200" dirty="0">
            <a:solidFill>
              <a:schemeClr val="tx1">
                <a:lumMod val="85000"/>
                <a:lumOff val="15000"/>
              </a:schemeClr>
            </a:solidFill>
            <a:latin typeface="+mn-lt"/>
            <a:ea typeface="Lato"/>
            <a:cs typeface="Lato"/>
            <a:sym typeface="Lato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Lato"/>
              <a:cs typeface="Lato"/>
              <a:sym typeface="Lato"/>
            </a:rPr>
            <a:t>Aplicada</a:t>
          </a:r>
        </a:p>
      </dsp:txBody>
      <dsp:txXfrm>
        <a:off x="1617897" y="1230749"/>
        <a:ext cx="1199479" cy="1424702"/>
      </dsp:txXfrm>
    </dsp:sp>
    <dsp:sp modelId="{64882012-7DCB-4995-ABD2-F941CEADB9ED}">
      <dsp:nvSpPr>
        <dsp:cNvPr id="0" name=""/>
        <dsp:cNvSpPr/>
      </dsp:nvSpPr>
      <dsp:spPr>
        <a:xfrm>
          <a:off x="3103807" y="1165860"/>
          <a:ext cx="1329257" cy="1554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"/>
              <a:cs typeface="Roboto"/>
              <a:sym typeface="Roboto"/>
            </a:rPr>
            <a:t>Fuentes de información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Lato"/>
              <a:cs typeface="Lato"/>
              <a:sym typeface="Lato"/>
            </a:rPr>
            <a:t>Primarias y secundarias.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Lato"/>
              <a:cs typeface="Lato"/>
              <a:sym typeface="Lato"/>
            </a:rPr>
            <a:t>Investigación de campo con la aplicación de encuestas</a:t>
          </a:r>
          <a:endParaRPr lang="es-ES" sz="1000" kern="120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sp:txBody>
      <dsp:txXfrm>
        <a:off x="3168696" y="1230749"/>
        <a:ext cx="1199479" cy="1424702"/>
      </dsp:txXfrm>
    </dsp:sp>
    <dsp:sp modelId="{EAC00E59-FCDE-4EC7-92D1-CFC7C7FB9E79}">
      <dsp:nvSpPr>
        <dsp:cNvPr id="0" name=""/>
        <dsp:cNvSpPr/>
      </dsp:nvSpPr>
      <dsp:spPr>
        <a:xfrm>
          <a:off x="4654607" y="1165860"/>
          <a:ext cx="1329257" cy="1554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Lato"/>
              <a:cs typeface="Lato"/>
              <a:sym typeface="Lato"/>
            </a:rPr>
            <a:t>Unidad de análisis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Lato"/>
              <a:cs typeface="Lato"/>
            </a:rPr>
            <a:t>Usuarios de las empresas telefónicas.</a:t>
          </a:r>
          <a:endParaRPr lang="es-ES" sz="1200" kern="1200" dirty="0">
            <a:solidFill>
              <a:prstClr val="black">
                <a:lumMod val="85000"/>
                <a:lumOff val="15000"/>
              </a:prstClr>
            </a:solidFill>
            <a:latin typeface="+mn-lt"/>
            <a:ea typeface="Lato"/>
            <a:cs typeface="Lato"/>
            <a:sym typeface="Lato"/>
          </a:endParaRPr>
        </a:p>
      </dsp:txBody>
      <dsp:txXfrm>
        <a:off x="4719496" y="1230749"/>
        <a:ext cx="1199479" cy="1424702"/>
      </dsp:txXfrm>
    </dsp:sp>
    <dsp:sp modelId="{409C27F8-2465-4A7A-B139-3361462A7EAF}">
      <dsp:nvSpPr>
        <dsp:cNvPr id="0" name=""/>
        <dsp:cNvSpPr/>
      </dsp:nvSpPr>
      <dsp:spPr>
        <a:xfrm>
          <a:off x="6205407" y="1165860"/>
          <a:ext cx="1329257" cy="15544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"/>
              <a:cs typeface="Roboto"/>
              <a:sym typeface="Roboto"/>
            </a:rPr>
            <a:t>Diseño de la investigación</a:t>
          </a:r>
          <a:endParaRPr lang="es-ES" sz="1200" kern="1200" dirty="0">
            <a:solidFill>
              <a:schemeClr val="tx1">
                <a:lumMod val="85000"/>
                <a:lumOff val="15000"/>
              </a:schemeClr>
            </a:solidFill>
            <a:latin typeface="+mn-lt"/>
            <a:ea typeface="Lato"/>
            <a:cs typeface="Lato"/>
            <a:sym typeface="Lato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Lato"/>
              <a:cs typeface="Lato"/>
              <a:sym typeface="Lato"/>
            </a:rPr>
            <a:t>No experimental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Lato"/>
              <a:cs typeface="Lato"/>
              <a:sym typeface="Lato"/>
            </a:rPr>
            <a:t>Transversal.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Correlacional</a:t>
          </a:r>
        </a:p>
      </dsp:txBody>
      <dsp:txXfrm>
        <a:off x="6270296" y="1230749"/>
        <a:ext cx="1199479" cy="14247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657CA-3B7A-714C-BED6-BCA955986E30}">
      <dsp:nvSpPr>
        <dsp:cNvPr id="0" name=""/>
        <dsp:cNvSpPr/>
      </dsp:nvSpPr>
      <dsp:spPr>
        <a:xfrm>
          <a:off x="1988" y="0"/>
          <a:ext cx="2034630" cy="10708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Capacidad de respuesta</a:t>
          </a:r>
        </a:p>
      </dsp:txBody>
      <dsp:txXfrm>
        <a:off x="33352" y="31364"/>
        <a:ext cx="1971902" cy="10081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657CA-3B7A-714C-BED6-BCA955986E30}">
      <dsp:nvSpPr>
        <dsp:cNvPr id="0" name=""/>
        <dsp:cNvSpPr/>
      </dsp:nvSpPr>
      <dsp:spPr>
        <a:xfrm>
          <a:off x="1988" y="0"/>
          <a:ext cx="2034630" cy="10708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Seguridad</a:t>
          </a:r>
        </a:p>
      </dsp:txBody>
      <dsp:txXfrm>
        <a:off x="33352" y="31364"/>
        <a:ext cx="1971902" cy="10081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657CA-3B7A-714C-BED6-BCA955986E30}">
      <dsp:nvSpPr>
        <dsp:cNvPr id="0" name=""/>
        <dsp:cNvSpPr/>
      </dsp:nvSpPr>
      <dsp:spPr>
        <a:xfrm>
          <a:off x="1988" y="0"/>
          <a:ext cx="2034630" cy="10708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Fiabilidad</a:t>
          </a:r>
        </a:p>
      </dsp:txBody>
      <dsp:txXfrm>
        <a:off x="33352" y="31364"/>
        <a:ext cx="1971902" cy="1008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dc6ce07e8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dc6ce07e8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noProof="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b67a7bdb3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b67a7bdb3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5602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b67a7bdb3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b67a7bdb3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6372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b67a7bdb3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b67a7bdb3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9353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b67a7bdb3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b67a7bdb3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9538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b67a7bdb3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b67a7bdb3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2399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b67a7bdb3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b67a7bdb3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4534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b67a7bdb3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b67a7bdb3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244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b67a7bdb3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b67a7bdb3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30198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b67a7bdb3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b67a7bdb3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2606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b67a7bdb3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b67a7bdb3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3916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dc511b8d7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dc511b8d7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b67a7bdb3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b67a7bdb3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24866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b67a7bdb3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b67a7bdb3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6619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b67a7bdb3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b67a7bdb3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08425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b67a7bdb3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b67a7bdb3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08252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b67a7bdb3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b67a7bdb3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90612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b67a7bdb3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b67a7bdb3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1716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dc511b8d7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dc511b8d7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7466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b67a7bdb3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b67a7bdb3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8842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dcb80be55a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dcb80be55a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5994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dcb80be55a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dcb80be55a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7130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dcb80be55a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dcb80be55a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5792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b67a7bdb3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b67a7bdb3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b67a7bdb3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b67a7bdb3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7132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-38250"/>
            <a:ext cx="3429000" cy="518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 rot="-5400000">
            <a:off x="-176850" y="1540050"/>
            <a:ext cx="3822300" cy="20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39475" y="3672225"/>
            <a:ext cx="3282600" cy="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429000" y="4599250"/>
            <a:ext cx="5716500" cy="544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877850" y="3008350"/>
            <a:ext cx="1267800" cy="159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"/>
          <p:cNvSpPr/>
          <p:nvPr/>
        </p:nvSpPr>
        <p:spPr>
          <a:xfrm>
            <a:off x="5050725" y="539500"/>
            <a:ext cx="4093200" cy="40644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9"/>
          <p:cNvSpPr/>
          <p:nvPr/>
        </p:nvSpPr>
        <p:spPr>
          <a:xfrm>
            <a:off x="4570500" y="0"/>
            <a:ext cx="4573500" cy="539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9"/>
          <p:cNvSpPr/>
          <p:nvPr/>
        </p:nvSpPr>
        <p:spPr>
          <a:xfrm>
            <a:off x="1606050" y="4604000"/>
            <a:ext cx="7538100" cy="539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/>
          <p:nvPr/>
        </p:nvSpPr>
        <p:spPr>
          <a:xfrm>
            <a:off x="8067675" y="0"/>
            <a:ext cx="1076400" cy="279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0"/>
          <p:cNvSpPr/>
          <p:nvPr/>
        </p:nvSpPr>
        <p:spPr>
          <a:xfrm>
            <a:off x="8067600" y="0"/>
            <a:ext cx="1076400" cy="931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1657150" y="2600325"/>
            <a:ext cx="6947100" cy="2543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5400000">
            <a:off x="6288900" y="2288500"/>
            <a:ext cx="5170500" cy="539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-420650" y="446150"/>
            <a:ext cx="1721100" cy="28935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 rot="-5400000">
            <a:off x="-992125" y="2332650"/>
            <a:ext cx="3886200" cy="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cxnSp>
        <p:nvCxnSpPr>
          <p:cNvPr id="30" name="Google Shape;30;p4"/>
          <p:cNvCxnSpPr/>
          <p:nvPr/>
        </p:nvCxnSpPr>
        <p:spPr>
          <a:xfrm rot="5400000">
            <a:off x="8975" y="-403850"/>
            <a:ext cx="1886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4"/>
          <p:cNvCxnSpPr/>
          <p:nvPr/>
        </p:nvCxnSpPr>
        <p:spPr>
          <a:xfrm rot="5400000">
            <a:off x="8975" y="5547350"/>
            <a:ext cx="1886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1657150" y="720250"/>
            <a:ext cx="6780300" cy="38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1617675" y="0"/>
            <a:ext cx="31473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 rot="10800000">
            <a:off x="8067600" y="0"/>
            <a:ext cx="10764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 rot="10800000">
            <a:off x="8067675" y="3427200"/>
            <a:ext cx="1076400" cy="171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-420650" y="446150"/>
            <a:ext cx="1721100" cy="28935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 rot="-5400000">
            <a:off x="-992125" y="2332650"/>
            <a:ext cx="3886200" cy="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cxnSp>
        <p:nvCxnSpPr>
          <p:cNvPr id="39" name="Google Shape;39;p5"/>
          <p:cNvCxnSpPr/>
          <p:nvPr/>
        </p:nvCxnSpPr>
        <p:spPr>
          <a:xfrm rot="5400000">
            <a:off x="8975" y="-403850"/>
            <a:ext cx="1886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5"/>
          <p:cNvCxnSpPr/>
          <p:nvPr/>
        </p:nvCxnSpPr>
        <p:spPr>
          <a:xfrm rot="5400000">
            <a:off x="8975" y="5547350"/>
            <a:ext cx="1886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41;p5"/>
          <p:cNvSpPr txBox="1">
            <a:spLocks noGrp="1"/>
          </p:cNvSpPr>
          <p:nvPr>
            <p:ph type="subTitle" idx="1"/>
          </p:nvPr>
        </p:nvSpPr>
        <p:spPr>
          <a:xfrm>
            <a:off x="2484406" y="2612873"/>
            <a:ext cx="1893600" cy="3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2"/>
          </p:nvPr>
        </p:nvSpPr>
        <p:spPr>
          <a:xfrm>
            <a:off x="2484406" y="2968274"/>
            <a:ext cx="1893600" cy="7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3"/>
          </p:nvPr>
        </p:nvSpPr>
        <p:spPr>
          <a:xfrm>
            <a:off x="5358481" y="2612873"/>
            <a:ext cx="1893600" cy="3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4"/>
          </p:nvPr>
        </p:nvSpPr>
        <p:spPr>
          <a:xfrm>
            <a:off x="5358481" y="2968274"/>
            <a:ext cx="1893600" cy="7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/>
        </p:nvSpPr>
        <p:spPr>
          <a:xfrm>
            <a:off x="-420650" y="446150"/>
            <a:ext cx="1721100" cy="289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 rot="-5400000">
            <a:off x="-992125" y="2332650"/>
            <a:ext cx="3886200" cy="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cxnSp>
        <p:nvCxnSpPr>
          <p:cNvPr id="48" name="Google Shape;48;p6"/>
          <p:cNvCxnSpPr/>
          <p:nvPr/>
        </p:nvCxnSpPr>
        <p:spPr>
          <a:xfrm rot="5400000">
            <a:off x="8975" y="-403850"/>
            <a:ext cx="1886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49;p6"/>
          <p:cNvCxnSpPr/>
          <p:nvPr/>
        </p:nvCxnSpPr>
        <p:spPr>
          <a:xfrm rot="5400000">
            <a:off x="8975" y="5547350"/>
            <a:ext cx="1886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" name="Google Shape;50;p6"/>
          <p:cNvSpPr/>
          <p:nvPr/>
        </p:nvSpPr>
        <p:spPr>
          <a:xfrm>
            <a:off x="4570500" y="0"/>
            <a:ext cx="4573500" cy="539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>
            <a:off x="1606050" y="4604000"/>
            <a:ext cx="7538100" cy="539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/>
          <p:nvPr/>
        </p:nvSpPr>
        <p:spPr>
          <a:xfrm>
            <a:off x="1617675" y="3427075"/>
            <a:ext cx="6450000" cy="171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7"/>
          <p:cNvSpPr/>
          <p:nvPr/>
        </p:nvSpPr>
        <p:spPr>
          <a:xfrm rot="10800000">
            <a:off x="8067600" y="879600"/>
            <a:ext cx="1076400" cy="426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7"/>
          <p:cNvSpPr/>
          <p:nvPr/>
        </p:nvSpPr>
        <p:spPr>
          <a:xfrm rot="10800000">
            <a:off x="8067675" y="3427200"/>
            <a:ext cx="1076400" cy="171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-420650" y="446150"/>
            <a:ext cx="1721100" cy="28935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 rot="-5400000">
            <a:off x="-992125" y="2332650"/>
            <a:ext cx="3886200" cy="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cxnSp>
        <p:nvCxnSpPr>
          <p:cNvPr id="58" name="Google Shape;58;p7"/>
          <p:cNvCxnSpPr/>
          <p:nvPr/>
        </p:nvCxnSpPr>
        <p:spPr>
          <a:xfrm rot="5400000">
            <a:off x="8975" y="-403850"/>
            <a:ext cx="1886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7"/>
          <p:cNvCxnSpPr/>
          <p:nvPr/>
        </p:nvCxnSpPr>
        <p:spPr>
          <a:xfrm rot="5400000">
            <a:off x="8975" y="5547350"/>
            <a:ext cx="1886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Google Shape;60;p7"/>
          <p:cNvSpPr txBox="1">
            <a:spLocks noGrp="1"/>
          </p:cNvSpPr>
          <p:nvPr>
            <p:ph type="subTitle" idx="1"/>
          </p:nvPr>
        </p:nvSpPr>
        <p:spPr>
          <a:xfrm>
            <a:off x="2321950" y="3754325"/>
            <a:ext cx="3731700" cy="8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 rot="-5400000">
            <a:off x="-510600" y="1870800"/>
            <a:ext cx="3822300" cy="13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-420650" y="446150"/>
            <a:ext cx="1721100" cy="289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 rot="-5400000">
            <a:off x="-992125" y="2332650"/>
            <a:ext cx="3886200" cy="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cxnSp>
        <p:nvCxnSpPr>
          <p:cNvPr id="91" name="Google Shape;91;p13"/>
          <p:cNvCxnSpPr/>
          <p:nvPr/>
        </p:nvCxnSpPr>
        <p:spPr>
          <a:xfrm rot="5400000">
            <a:off x="8975" y="-403850"/>
            <a:ext cx="1886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" name="Google Shape;92;p13"/>
          <p:cNvCxnSpPr/>
          <p:nvPr/>
        </p:nvCxnSpPr>
        <p:spPr>
          <a:xfrm rot="5400000">
            <a:off x="8975" y="5547350"/>
            <a:ext cx="1886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3" name="Google Shape;93;p13"/>
          <p:cNvSpPr/>
          <p:nvPr/>
        </p:nvSpPr>
        <p:spPr>
          <a:xfrm>
            <a:off x="5066000" y="-25"/>
            <a:ext cx="40779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3"/>
          <p:cNvSpPr/>
          <p:nvPr/>
        </p:nvSpPr>
        <p:spPr>
          <a:xfrm>
            <a:off x="3212200" y="4604000"/>
            <a:ext cx="5931900" cy="539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3096300" y="873748"/>
            <a:ext cx="1893600" cy="3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2"/>
          </p:nvPr>
        </p:nvSpPr>
        <p:spPr>
          <a:xfrm>
            <a:off x="3096300" y="1229149"/>
            <a:ext cx="1893600" cy="7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3"/>
          </p:nvPr>
        </p:nvSpPr>
        <p:spPr>
          <a:xfrm>
            <a:off x="3096300" y="2518123"/>
            <a:ext cx="1893600" cy="3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4"/>
          </p:nvPr>
        </p:nvSpPr>
        <p:spPr>
          <a:xfrm>
            <a:off x="3096300" y="2873524"/>
            <a:ext cx="1893600" cy="7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5"/>
          </p:nvPr>
        </p:nvSpPr>
        <p:spPr>
          <a:xfrm>
            <a:off x="6537175" y="2518123"/>
            <a:ext cx="1893600" cy="3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6"/>
          </p:nvPr>
        </p:nvSpPr>
        <p:spPr>
          <a:xfrm>
            <a:off x="6537175" y="2873524"/>
            <a:ext cx="1893600" cy="7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7"/>
          </p:nvPr>
        </p:nvSpPr>
        <p:spPr>
          <a:xfrm>
            <a:off x="6537175" y="873748"/>
            <a:ext cx="1893600" cy="3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8"/>
          </p:nvPr>
        </p:nvSpPr>
        <p:spPr>
          <a:xfrm>
            <a:off x="6537175" y="1229149"/>
            <a:ext cx="1893600" cy="7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9" hasCustomPrompt="1"/>
          </p:nvPr>
        </p:nvSpPr>
        <p:spPr>
          <a:xfrm>
            <a:off x="2089900" y="966550"/>
            <a:ext cx="930300" cy="6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r>
              <a:t>xx%</a:t>
            </a:r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13" hasCustomPrompt="1"/>
          </p:nvPr>
        </p:nvSpPr>
        <p:spPr>
          <a:xfrm>
            <a:off x="2089900" y="2610925"/>
            <a:ext cx="930300" cy="6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r>
              <a:t>xx%</a:t>
            </a:r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14" hasCustomPrompt="1"/>
          </p:nvPr>
        </p:nvSpPr>
        <p:spPr>
          <a:xfrm>
            <a:off x="5530775" y="966550"/>
            <a:ext cx="930300" cy="6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15" hasCustomPrompt="1"/>
          </p:nvPr>
        </p:nvSpPr>
        <p:spPr>
          <a:xfrm>
            <a:off x="5530775" y="2610925"/>
            <a:ext cx="930300" cy="6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/>
          <p:nvPr/>
        </p:nvSpPr>
        <p:spPr>
          <a:xfrm rot="5400000">
            <a:off x="6288900" y="2288500"/>
            <a:ext cx="5170500" cy="539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6"/>
          <p:cNvSpPr/>
          <p:nvPr/>
        </p:nvSpPr>
        <p:spPr>
          <a:xfrm>
            <a:off x="2057400" y="0"/>
            <a:ext cx="6546900" cy="539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6"/>
          <p:cNvSpPr/>
          <p:nvPr/>
        </p:nvSpPr>
        <p:spPr>
          <a:xfrm>
            <a:off x="-420650" y="446150"/>
            <a:ext cx="1721100" cy="28935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title"/>
          </p:nvPr>
        </p:nvSpPr>
        <p:spPr>
          <a:xfrm rot="-5400000">
            <a:off x="-992125" y="2332650"/>
            <a:ext cx="3886200" cy="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cxnSp>
        <p:nvCxnSpPr>
          <p:cNvPr id="139" name="Google Shape;139;p16"/>
          <p:cNvCxnSpPr/>
          <p:nvPr/>
        </p:nvCxnSpPr>
        <p:spPr>
          <a:xfrm rot="5400000">
            <a:off x="8975" y="-403850"/>
            <a:ext cx="1886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" name="Google Shape;140;p16"/>
          <p:cNvCxnSpPr/>
          <p:nvPr/>
        </p:nvCxnSpPr>
        <p:spPr>
          <a:xfrm rot="5400000">
            <a:off x="8975" y="5547350"/>
            <a:ext cx="1886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" name="Google Shape;141;p16"/>
          <p:cNvSpPr txBox="1">
            <a:spLocks noGrp="1"/>
          </p:cNvSpPr>
          <p:nvPr>
            <p:ph type="subTitle" idx="1"/>
          </p:nvPr>
        </p:nvSpPr>
        <p:spPr>
          <a:xfrm>
            <a:off x="2114756" y="2763198"/>
            <a:ext cx="1893600" cy="3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subTitle" idx="2"/>
          </p:nvPr>
        </p:nvSpPr>
        <p:spPr>
          <a:xfrm>
            <a:off x="2114756" y="3118599"/>
            <a:ext cx="1893600" cy="7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3"/>
          </p:nvPr>
        </p:nvSpPr>
        <p:spPr>
          <a:xfrm>
            <a:off x="6537206" y="2763198"/>
            <a:ext cx="1893600" cy="3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44" name="Google Shape;144;p16"/>
          <p:cNvSpPr txBox="1">
            <a:spLocks noGrp="1"/>
          </p:cNvSpPr>
          <p:nvPr>
            <p:ph type="subTitle" idx="4"/>
          </p:nvPr>
        </p:nvSpPr>
        <p:spPr>
          <a:xfrm>
            <a:off x="6537206" y="3118599"/>
            <a:ext cx="1893600" cy="7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6"/>
          <p:cNvSpPr txBox="1">
            <a:spLocks noGrp="1"/>
          </p:cNvSpPr>
          <p:nvPr>
            <p:ph type="subTitle" idx="5"/>
          </p:nvPr>
        </p:nvSpPr>
        <p:spPr>
          <a:xfrm>
            <a:off x="4325981" y="2763198"/>
            <a:ext cx="1893600" cy="3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Work Sans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46" name="Google Shape;146;p16"/>
          <p:cNvSpPr txBox="1">
            <a:spLocks noGrp="1"/>
          </p:cNvSpPr>
          <p:nvPr>
            <p:ph type="subTitle" idx="6"/>
          </p:nvPr>
        </p:nvSpPr>
        <p:spPr>
          <a:xfrm>
            <a:off x="4325981" y="3118599"/>
            <a:ext cx="1893600" cy="7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 rot="-5400000">
            <a:off x="-992125" y="2332650"/>
            <a:ext cx="38862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Work Sans"/>
              <a:buNone/>
              <a:defRPr sz="22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Work Sans"/>
              <a:buNone/>
              <a:defRPr sz="22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Work Sans"/>
              <a:buNone/>
              <a:defRPr sz="22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Work Sans"/>
              <a:buNone/>
              <a:defRPr sz="22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Work Sans"/>
              <a:buNone/>
              <a:defRPr sz="22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Work Sans"/>
              <a:buNone/>
              <a:defRPr sz="22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Work Sans"/>
              <a:buNone/>
              <a:defRPr sz="22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Work Sans"/>
              <a:buNone/>
              <a:defRPr sz="22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Work Sans"/>
              <a:buNone/>
              <a:defRPr sz="22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57150" y="720250"/>
            <a:ext cx="6780300" cy="38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8" r:id="rId7"/>
    <p:sldLayoutId id="2147483659" r:id="rId8"/>
    <p:sldLayoutId id="2147483662" r:id="rId9"/>
    <p:sldLayoutId id="2147483665" r:id="rId10"/>
    <p:sldLayoutId id="214748366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package" Target="../embeddings/Documento_de_Microsoft_Word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tiff"/><Relationship Id="rId5" Type="http://schemas.openxmlformats.org/officeDocument/2006/relationships/image" Target="../media/image13.emf"/><Relationship Id="rId4" Type="http://schemas.openxmlformats.org/officeDocument/2006/relationships/image" Target="../media/image12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file:////var/folders/nm/vq3g7tcs4c799_ws85h81pr40000gn/T/com.microsoft.Word/WebArchiveCopyPasteTempFiles/maxresdefault.jp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BEE8A8F-D296-8447-84B5-308138A55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867" y="259209"/>
            <a:ext cx="4680265" cy="1173987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292BD93B-61A7-354E-98F2-5BC5FB6E3A75}"/>
              </a:ext>
            </a:extLst>
          </p:cNvPr>
          <p:cNvSpPr txBox="1">
            <a:spLocks/>
          </p:cNvSpPr>
          <p:nvPr/>
        </p:nvSpPr>
        <p:spPr>
          <a:xfrm>
            <a:off x="-627619" y="-249251"/>
            <a:ext cx="1016368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buClrTx/>
              <a:buFontTx/>
            </a:pPr>
            <a:r>
              <a:rPr lang="es-EC" sz="1400" dirty="0">
                <a:solidFill>
                  <a:prstClr val="black"/>
                </a:solidFill>
                <a:ea typeface="+mn-ea"/>
                <a:cs typeface="+mn-cs"/>
              </a:rPr>
              <a:t>DEPARTAMENTO DE CIENCIAS ECONÓMICAS, ADMINISTRATIVAS </a:t>
            </a:r>
          </a:p>
          <a:p>
            <a:pPr algn="ctr">
              <a:buClrTx/>
              <a:buFontTx/>
            </a:pPr>
            <a:r>
              <a:rPr lang="es-EC" sz="1400" dirty="0">
                <a:solidFill>
                  <a:prstClr val="black"/>
                </a:solidFill>
                <a:ea typeface="+mn-ea"/>
                <a:cs typeface="+mn-cs"/>
              </a:rPr>
              <a:t>Y DEL COMERCIO 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AF57C195-B7F2-6C45-AAD9-4F6536723217}"/>
              </a:ext>
            </a:extLst>
          </p:cNvPr>
          <p:cNvSpPr txBox="1">
            <a:spLocks/>
          </p:cNvSpPr>
          <p:nvPr/>
        </p:nvSpPr>
        <p:spPr>
          <a:xfrm>
            <a:off x="446466" y="3319809"/>
            <a:ext cx="8251065" cy="836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s-EC" sz="1400" b="1" dirty="0">
                <a:solidFill>
                  <a:prstClr val="black"/>
                </a:solidFill>
                <a:latin typeface="+mj-lt"/>
              </a:rPr>
              <a:t>Autor</a:t>
            </a:r>
          </a:p>
          <a:p>
            <a:pPr>
              <a:buClrTx/>
            </a:pPr>
            <a:r>
              <a:rPr lang="es-EC" sz="1600" dirty="0">
                <a:solidFill>
                  <a:prstClr val="black"/>
                </a:solidFill>
                <a:latin typeface="+mj-lt"/>
              </a:rPr>
              <a:t>De la Vega Navarrete, Josselyn Paola</a:t>
            </a:r>
          </a:p>
          <a:p>
            <a:pPr>
              <a:buClrTx/>
            </a:pPr>
            <a:endParaRPr lang="es-EC" sz="1800" dirty="0">
              <a:solidFill>
                <a:prstClr val="black"/>
              </a:solidFill>
              <a:latin typeface="+mj-lt"/>
            </a:endParaRPr>
          </a:p>
          <a:p>
            <a:pPr>
              <a:buClrTx/>
            </a:pPr>
            <a:endParaRPr lang="es-EC" sz="1800" dirty="0">
              <a:solidFill>
                <a:prstClr val="black"/>
              </a:solidFill>
              <a:latin typeface="+mj-lt"/>
            </a:endParaRPr>
          </a:p>
          <a:p>
            <a:pPr>
              <a:buClrTx/>
            </a:pPr>
            <a:endParaRPr lang="es-EC" sz="16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23830658-DB33-4949-B2CF-76B87255DE56}"/>
              </a:ext>
            </a:extLst>
          </p:cNvPr>
          <p:cNvSpPr txBox="1">
            <a:spLocks/>
          </p:cNvSpPr>
          <p:nvPr/>
        </p:nvSpPr>
        <p:spPr>
          <a:xfrm>
            <a:off x="446466" y="4017763"/>
            <a:ext cx="8251065" cy="866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s-EC" sz="1400" b="1" dirty="0">
                <a:solidFill>
                  <a:prstClr val="black"/>
                </a:solidFill>
                <a:latin typeface="+mj-lt"/>
                <a:ea typeface="Gulim" panose="020B0600000101010101" pitchFamily="34" charset="-127"/>
              </a:rPr>
              <a:t>Director </a:t>
            </a:r>
          </a:p>
          <a:p>
            <a:pPr>
              <a:buClrTx/>
            </a:pPr>
            <a:r>
              <a:rPr lang="es-EC" sz="1600" dirty="0">
                <a:solidFill>
                  <a:prstClr val="black"/>
                </a:solidFill>
                <a:latin typeface="+mj-lt"/>
              </a:rPr>
              <a:t>Ing. Blacio Jara, Rosa Elena, Msc</a:t>
            </a:r>
            <a:r>
              <a:rPr lang="es-EC" sz="1400" dirty="0">
                <a:solidFill>
                  <a:prstClr val="black"/>
                </a:solidFill>
                <a:latin typeface="+mj-lt"/>
              </a:rPr>
              <a:t>.</a:t>
            </a:r>
          </a:p>
          <a:p>
            <a:pPr>
              <a:buClrTx/>
            </a:pPr>
            <a:endParaRPr lang="es-EC" sz="1600" dirty="0">
              <a:solidFill>
                <a:prstClr val="black"/>
              </a:solidFill>
              <a:latin typeface="+mj-lt"/>
            </a:endParaRPr>
          </a:p>
          <a:p>
            <a:pPr>
              <a:buClrTx/>
            </a:pPr>
            <a:endParaRPr lang="es-EC" sz="16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DE34BCDB-BA31-FD44-845C-D81C8AB27F52}"/>
              </a:ext>
            </a:extLst>
          </p:cNvPr>
          <p:cNvSpPr txBox="1">
            <a:spLocks/>
          </p:cNvSpPr>
          <p:nvPr/>
        </p:nvSpPr>
        <p:spPr>
          <a:xfrm>
            <a:off x="210912" y="2229789"/>
            <a:ext cx="8486619" cy="1171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s-EC" sz="2300" b="1" dirty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Análisis del nivel de satisfacción de los usuarios conforme a la calidad del servicio de las empresas telefónicas en el Distrito Metropolitano de Quito.</a:t>
            </a:r>
          </a:p>
          <a:p>
            <a:pPr>
              <a:buClrTx/>
            </a:pPr>
            <a:endParaRPr lang="es-EC" sz="16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C16A48B1-A06B-CB46-A422-7A20F3FCF324}"/>
              </a:ext>
            </a:extLst>
          </p:cNvPr>
          <p:cNvSpPr txBox="1">
            <a:spLocks/>
          </p:cNvSpPr>
          <p:nvPr/>
        </p:nvSpPr>
        <p:spPr>
          <a:xfrm>
            <a:off x="550890" y="4698328"/>
            <a:ext cx="8251065" cy="549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s-EC" sz="1400" dirty="0">
                <a:solidFill>
                  <a:prstClr val="black"/>
                </a:solidFill>
                <a:latin typeface="+mj-lt"/>
              </a:rPr>
              <a:t>2021</a:t>
            </a:r>
          </a:p>
          <a:p>
            <a:pPr>
              <a:buClrTx/>
            </a:pPr>
            <a:endParaRPr lang="es-EC" sz="16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7092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0"/>
          <p:cNvSpPr txBox="1">
            <a:spLocks noGrp="1"/>
          </p:cNvSpPr>
          <p:nvPr>
            <p:ph type="title"/>
          </p:nvPr>
        </p:nvSpPr>
        <p:spPr>
          <a:xfrm rot="-5400000">
            <a:off x="-1421616" y="1036086"/>
            <a:ext cx="3886200" cy="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bg1"/>
                </a:solidFill>
                <a:latin typeface="+mj-lt"/>
              </a:rPr>
              <a:t>Población </a:t>
            </a:r>
            <a:br>
              <a:rPr lang="en" sz="2800" dirty="0">
                <a:solidFill>
                  <a:schemeClr val="bg1"/>
                </a:solidFill>
                <a:latin typeface="+mj-lt"/>
              </a:rPr>
            </a:br>
            <a:r>
              <a:rPr lang="en" sz="2800" dirty="0">
                <a:solidFill>
                  <a:schemeClr val="bg1"/>
                </a:solidFill>
                <a:latin typeface="+mj-lt"/>
              </a:rPr>
              <a:t>y </a:t>
            </a:r>
            <a:r>
              <a:rPr lang="en" sz="2800" dirty="0" err="1">
                <a:solidFill>
                  <a:schemeClr val="bg1"/>
                </a:solidFill>
                <a:latin typeface="+mj-lt"/>
              </a:rPr>
              <a:t>muestra</a:t>
            </a:r>
            <a:endParaRPr sz="28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373502D8-C8F2-6C4B-8CB8-DEF008625C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902619"/>
              </p:ext>
            </p:extLst>
          </p:nvPr>
        </p:nvGraphicFramePr>
        <p:xfrm>
          <a:off x="1483761" y="471938"/>
          <a:ext cx="6602846" cy="3062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o" r:id="rId4" imgW="5613400" imgH="2603500" progId="Word.Document.12">
                  <p:embed/>
                </p:oleObj>
              </mc:Choice>
              <mc:Fallback>
                <p:oleObj name="Documento" r:id="rId4" imgW="5613400" imgH="2603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3761" y="471938"/>
                        <a:ext cx="6602846" cy="3062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BCF4DD64-1BBA-5F45-A5CB-993573C1B861}"/>
                  </a:ext>
                </a:extLst>
              </p:cNvPr>
              <p:cNvSpPr/>
              <p:nvPr/>
            </p:nvSpPr>
            <p:spPr>
              <a:xfrm>
                <a:off x="2286000" y="2945639"/>
                <a:ext cx="4572000" cy="16537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s-CO" dirty="0">
                    <a:latin typeface="+mn-lt"/>
                    <a:ea typeface="Calibri" panose="020F0502020204030204" pitchFamily="34" charset="0"/>
                  </a:rPr>
                  <a:t> </a:t>
                </a:r>
                <a:endParaRPr lang="es-EC" dirty="0">
                  <a:latin typeface="+mn-lt"/>
                  <a:ea typeface="Calibri" panose="020F0502020204030204" pitchFamily="34" charset="0"/>
                </a:endParaRPr>
              </a:p>
              <a:p>
                <a:pPr algn="ctr"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i="1">
                          <a:latin typeface="+mn-lt"/>
                          <a:ea typeface="Calibri" panose="020F0502020204030204" pitchFamily="34" charset="0"/>
                        </a:rPr>
                        <m:t>𝑛</m:t>
                      </m:r>
                      <m:r>
                        <a:rPr lang="es-CO" i="1">
                          <a:latin typeface="+mn-lt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+mn-lt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i="1">
                                  <a:latin typeface="+mn-lt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s-CO">
                                  <a:latin typeface="+mn-lt"/>
                                  <a:ea typeface="Calibri" panose="020F0502020204030204" pitchFamily="34" charset="0"/>
                                </a:rPr>
                                <m:t>1,96</m:t>
                              </m:r>
                            </m:e>
                            <m:sup>
                              <m:r>
                                <a:rPr lang="es-CO" i="1">
                                  <a:latin typeface="+mn-lt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CO" i="1">
                              <a:latin typeface="+mn-lt"/>
                              <a:ea typeface="Calibri" panose="020F0502020204030204" pitchFamily="34" charset="0"/>
                            </a:rPr>
                            <m:t>∗</m:t>
                          </m:r>
                          <m:r>
                            <a:rPr lang="es-CO">
                              <a:latin typeface="+mn-lt"/>
                              <a:ea typeface="Calibri" panose="020F0502020204030204" pitchFamily="34" charset="0"/>
                            </a:rPr>
                            <m:t>0,5</m:t>
                          </m:r>
                          <m:r>
                            <a:rPr lang="es-CO" i="1">
                              <a:latin typeface="+mn-lt"/>
                              <a:ea typeface="Calibri" panose="020F0502020204030204" pitchFamily="34" charset="0"/>
                            </a:rPr>
                            <m:t>∗</m:t>
                          </m:r>
                          <m:r>
                            <a:rPr lang="es-CO">
                              <a:latin typeface="+mn-lt"/>
                              <a:ea typeface="Calibri" panose="020F0502020204030204" pitchFamily="34" charset="0"/>
                            </a:rPr>
                            <m:t>0,5</m:t>
                          </m:r>
                        </m:num>
                        <m:den>
                          <m:d>
                            <m:dPr>
                              <m:ctrlPr>
                                <a:rPr lang="es-EC" i="1">
                                  <a:latin typeface="+mn-lt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EC" i="1">
                                      <a:latin typeface="+mn-lt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>
                                      <a:latin typeface="+mn-lt"/>
                                      <a:ea typeface="Calibri" panose="020F0502020204030204" pitchFamily="34" charset="0"/>
                                    </a:rPr>
                                    <m:t>0,05</m:t>
                                  </m:r>
                                </m:e>
                                <m:sup>
                                  <m:r>
                                    <a:rPr lang="es-CO" i="1">
                                      <a:latin typeface="+mn-lt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s-EC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BCF4DD64-1BBA-5F45-A5CB-993573C1B8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945639"/>
                <a:ext cx="4572000" cy="16537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ángulo 6">
            <a:extLst>
              <a:ext uri="{FF2B5EF4-FFF2-40B4-BE49-F238E27FC236}">
                <a16:creationId xmlns:a16="http://schemas.microsoft.com/office/drawing/2014/main" id="{D38464D2-8EA1-3F45-AC1C-775C80A0EC21}"/>
              </a:ext>
            </a:extLst>
          </p:cNvPr>
          <p:cNvSpPr/>
          <p:nvPr/>
        </p:nvSpPr>
        <p:spPr>
          <a:xfrm>
            <a:off x="3186845" y="4371253"/>
            <a:ext cx="3158237" cy="4563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s-CO" dirty="0">
                <a:latin typeface="+mn-lt"/>
                <a:ea typeface="Calibri" panose="020F0502020204030204" pitchFamily="34" charset="0"/>
              </a:rPr>
              <a:t>Resultado: 384 personas a encuestar</a:t>
            </a:r>
            <a:endParaRPr lang="es-EC" dirty="0"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2"/>
          <p:cNvSpPr txBox="1">
            <a:spLocks noGrp="1"/>
          </p:cNvSpPr>
          <p:nvPr>
            <p:ph type="title"/>
          </p:nvPr>
        </p:nvSpPr>
        <p:spPr>
          <a:xfrm rot="-5400000">
            <a:off x="-1179438" y="1099594"/>
            <a:ext cx="38862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>
                <a:solidFill>
                  <a:schemeClr val="bg1"/>
                </a:solidFill>
                <a:latin typeface="+mj-lt"/>
              </a:rPr>
              <a:t>Análisis</a:t>
            </a:r>
            <a:r>
              <a:rPr lang="en" sz="2800" dirty="0">
                <a:solidFill>
                  <a:schemeClr val="bg1"/>
                </a:solidFill>
                <a:latin typeface="+mj-lt"/>
              </a:rPr>
              <a:t> </a:t>
            </a:r>
            <a:br>
              <a:rPr lang="en" sz="2800" dirty="0">
                <a:solidFill>
                  <a:schemeClr val="bg1"/>
                </a:solidFill>
                <a:latin typeface="+mj-lt"/>
              </a:rPr>
            </a:br>
            <a:r>
              <a:rPr lang="en" sz="2800" dirty="0" err="1">
                <a:solidFill>
                  <a:schemeClr val="bg1"/>
                </a:solidFill>
                <a:latin typeface="+mj-lt"/>
              </a:rPr>
              <a:t>univariado</a:t>
            </a:r>
            <a:endParaRPr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89EB12D-9ED1-884C-9349-4E1672943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899" y="3280444"/>
            <a:ext cx="5873655" cy="155479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1E4AAE-42DE-1F4A-ACD8-53028ADA4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754" y="812038"/>
            <a:ext cx="5719063" cy="175971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7FD5935-0F35-6D40-9E82-FF602BB2192F}"/>
              </a:ext>
            </a:extLst>
          </p:cNvPr>
          <p:cNvPicPr/>
          <p:nvPr/>
        </p:nvPicPr>
        <p:blipFill rotWithShape="1">
          <a:blip r:embed="rId5"/>
          <a:srcRect l="15779" b="8651"/>
          <a:stretch/>
        </p:blipFill>
        <p:spPr bwMode="auto">
          <a:xfrm>
            <a:off x="4948984" y="0"/>
            <a:ext cx="4017659" cy="2571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7C87CB3B-6CD9-C244-BF66-B43F6E0225B4}"/>
              </a:ext>
            </a:extLst>
          </p:cNvPr>
          <p:cNvPicPr/>
          <p:nvPr/>
        </p:nvPicPr>
        <p:blipFill rotWithShape="1">
          <a:blip r:embed="rId6"/>
          <a:srcRect l="15911" b="9096"/>
          <a:stretch/>
        </p:blipFill>
        <p:spPr bwMode="auto">
          <a:xfrm>
            <a:off x="4948984" y="2571750"/>
            <a:ext cx="4035974" cy="2574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1814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2"/>
          <p:cNvSpPr txBox="1">
            <a:spLocks noGrp="1"/>
          </p:cNvSpPr>
          <p:nvPr>
            <p:ph type="title"/>
          </p:nvPr>
        </p:nvSpPr>
        <p:spPr>
          <a:xfrm rot="-5400000">
            <a:off x="-1142862" y="1140882"/>
            <a:ext cx="38862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>
                <a:solidFill>
                  <a:schemeClr val="bg1"/>
                </a:solidFill>
                <a:latin typeface="+mj-lt"/>
              </a:rPr>
              <a:t>Análisis</a:t>
            </a:r>
            <a:r>
              <a:rPr lang="en" sz="2800" dirty="0">
                <a:solidFill>
                  <a:schemeClr val="bg1"/>
                </a:solidFill>
                <a:latin typeface="+mj-lt"/>
              </a:rPr>
              <a:t> </a:t>
            </a:r>
            <a:br>
              <a:rPr lang="en" sz="2800" dirty="0">
                <a:solidFill>
                  <a:schemeClr val="bg1"/>
                </a:solidFill>
                <a:latin typeface="+mj-lt"/>
              </a:rPr>
            </a:br>
            <a:r>
              <a:rPr lang="en" sz="2800" dirty="0" err="1">
                <a:solidFill>
                  <a:schemeClr val="bg1"/>
                </a:solidFill>
                <a:latin typeface="+mj-lt"/>
              </a:rPr>
              <a:t>univariado</a:t>
            </a:r>
            <a:endParaRPr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566F4F-536A-AD41-8483-E758595E7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518" y="704850"/>
            <a:ext cx="5613400" cy="18669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082B9E8-7F71-D248-AF50-4630CCAEAAA6}"/>
              </a:ext>
            </a:extLst>
          </p:cNvPr>
          <p:cNvPicPr/>
          <p:nvPr/>
        </p:nvPicPr>
        <p:blipFill rotWithShape="1">
          <a:blip r:embed="rId4"/>
          <a:srcRect l="15779" t="2228" r="4524" b="8204"/>
          <a:stretch/>
        </p:blipFill>
        <p:spPr bwMode="auto">
          <a:xfrm>
            <a:off x="5105419" y="-924"/>
            <a:ext cx="3811147" cy="25274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0091BAE-700D-074D-9E7F-4AE7AB04CE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3518" y="3077037"/>
            <a:ext cx="5613400" cy="14859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D0E86EB-9D91-A54D-B162-98315447B38C}"/>
              </a:ext>
            </a:extLst>
          </p:cNvPr>
          <p:cNvPicPr/>
          <p:nvPr/>
        </p:nvPicPr>
        <p:blipFill rotWithShape="1">
          <a:blip r:embed="rId6"/>
          <a:srcRect l="15252" t="2006" r="3609" b="8428"/>
          <a:stretch/>
        </p:blipFill>
        <p:spPr bwMode="auto">
          <a:xfrm>
            <a:off x="5037269" y="2616022"/>
            <a:ext cx="3879297" cy="25274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0528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2"/>
          <p:cNvSpPr txBox="1">
            <a:spLocks noGrp="1"/>
          </p:cNvSpPr>
          <p:nvPr>
            <p:ph type="title"/>
          </p:nvPr>
        </p:nvSpPr>
        <p:spPr>
          <a:xfrm rot="-5400000">
            <a:off x="-1142862" y="1067730"/>
            <a:ext cx="38862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>
                <a:solidFill>
                  <a:schemeClr val="bg1"/>
                </a:solidFill>
                <a:latin typeface="+mj-lt"/>
              </a:rPr>
              <a:t>Análisis</a:t>
            </a:r>
            <a:r>
              <a:rPr lang="en" sz="2800" dirty="0">
                <a:solidFill>
                  <a:schemeClr val="bg1"/>
                </a:solidFill>
                <a:latin typeface="+mj-lt"/>
              </a:rPr>
              <a:t> </a:t>
            </a:r>
            <a:br>
              <a:rPr lang="en" sz="2800" dirty="0">
                <a:solidFill>
                  <a:schemeClr val="bg1"/>
                </a:solidFill>
                <a:latin typeface="+mj-lt"/>
              </a:rPr>
            </a:br>
            <a:r>
              <a:rPr lang="en" sz="2800" dirty="0">
                <a:solidFill>
                  <a:schemeClr val="bg1"/>
                </a:solidFill>
                <a:latin typeface="+mj-lt"/>
              </a:rPr>
              <a:t>bivariado</a:t>
            </a:r>
            <a:endParaRPr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D9F6C48-25B3-E440-A44E-0CED0FBE8BC9}"/>
              </a:ext>
            </a:extLst>
          </p:cNvPr>
          <p:cNvSpPr/>
          <p:nvPr/>
        </p:nvSpPr>
        <p:spPr>
          <a:xfrm>
            <a:off x="1551709" y="61253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b="1" dirty="0">
                <a:latin typeface="+mn-lt"/>
              </a:rPr>
              <a:t>Analizar las características demográficas y geográficas de los usuarios de las empresas telefónicas que influyen en la percepción de la calidad.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BF1B7E4-D736-0748-9FF1-E8ECF781D2F3}"/>
              </a:ext>
            </a:extLst>
          </p:cNvPr>
          <p:cNvSpPr/>
          <p:nvPr/>
        </p:nvSpPr>
        <p:spPr>
          <a:xfrm>
            <a:off x="1551708" y="3792300"/>
            <a:ext cx="73224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latin typeface="+mn-lt"/>
              </a:rPr>
              <a:t>La edad influye en la percepción sobre la calidad del servicio; según los datos obtenidos entre mayor es la edad, menor es la satisfacción con relación a las condiciones de las instalaciones.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A155C95-F1F6-4840-9E92-0EAF463E9BD3}"/>
              </a:ext>
            </a:extLst>
          </p:cNvPr>
          <p:cNvSpPr/>
          <p:nvPr/>
        </p:nvSpPr>
        <p:spPr>
          <a:xfrm>
            <a:off x="6313169" y="1621834"/>
            <a:ext cx="25582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latin typeface="+mn-lt"/>
              </a:rPr>
              <a:t>La distribución por generaciones se determina de la siguiente manera: Generación Z (menores de 21 años) 29,95%; Millenials (22 a 41 años) 61,98%; Generación X (42 a 56 años) 7,55% y Baby boomers (57 años en adelante) 0,52%.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0F418C1-83B7-D84E-B78E-B302D3331F7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13164" y="1558668"/>
            <a:ext cx="4778020" cy="217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1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2"/>
          <p:cNvSpPr txBox="1">
            <a:spLocks noGrp="1"/>
          </p:cNvSpPr>
          <p:nvPr>
            <p:ph type="title"/>
          </p:nvPr>
        </p:nvSpPr>
        <p:spPr>
          <a:xfrm rot="-5400000">
            <a:off x="-1142862" y="1087196"/>
            <a:ext cx="38862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>
                <a:solidFill>
                  <a:schemeClr val="bg1"/>
                </a:solidFill>
                <a:latin typeface="+mj-lt"/>
              </a:rPr>
              <a:t>Análisis</a:t>
            </a:r>
            <a:r>
              <a:rPr lang="en" sz="2800" dirty="0">
                <a:solidFill>
                  <a:schemeClr val="bg1"/>
                </a:solidFill>
                <a:latin typeface="+mj-lt"/>
              </a:rPr>
              <a:t> </a:t>
            </a:r>
            <a:br>
              <a:rPr lang="en" sz="2800" dirty="0">
                <a:solidFill>
                  <a:schemeClr val="bg1"/>
                </a:solidFill>
                <a:latin typeface="+mj-lt"/>
              </a:rPr>
            </a:br>
            <a:r>
              <a:rPr lang="en" sz="2800" dirty="0">
                <a:solidFill>
                  <a:schemeClr val="bg1"/>
                </a:solidFill>
                <a:latin typeface="+mj-lt"/>
              </a:rPr>
              <a:t>bivariado</a:t>
            </a:r>
            <a:endParaRPr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BF1B7E4-D736-0748-9FF1-E8ECF781D2F3}"/>
              </a:ext>
            </a:extLst>
          </p:cNvPr>
          <p:cNvSpPr/>
          <p:nvPr/>
        </p:nvSpPr>
        <p:spPr>
          <a:xfrm>
            <a:off x="1551708" y="3930845"/>
            <a:ext cx="7322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latin typeface="+mn-lt"/>
              </a:rPr>
              <a:t>El género de los usuarios influye en la percepción sobre la calidad del servicio con respecto a la variedad de equipos tecnológicos que posee la empresa.</a:t>
            </a:r>
            <a:endParaRPr lang="es-EC" dirty="0">
              <a:latin typeface="+mn-lt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A155C95-F1F6-4840-9E92-0EAF463E9BD3}"/>
              </a:ext>
            </a:extLst>
          </p:cNvPr>
          <p:cNvSpPr/>
          <p:nvPr/>
        </p:nvSpPr>
        <p:spPr>
          <a:xfrm>
            <a:off x="6736015" y="1324946"/>
            <a:ext cx="21381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dirty="0">
                <a:latin typeface="+mn-lt"/>
              </a:rPr>
              <a:t>Existe una mínima diferencia entre los géneros femenino y masculino de los usuarios, siendo los porcentajes 51,04 y 48,18 respectivamente; el grupo LGTBIQ es la minoría con el 0,78%.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9DDFBA0-6892-7445-936C-ADFB0FA7847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82433" y="1283381"/>
            <a:ext cx="5246891" cy="24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57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2"/>
          <p:cNvSpPr txBox="1">
            <a:spLocks noGrp="1"/>
          </p:cNvSpPr>
          <p:nvPr>
            <p:ph type="title"/>
          </p:nvPr>
        </p:nvSpPr>
        <p:spPr>
          <a:xfrm rot="-5400000">
            <a:off x="-1179438" y="1087196"/>
            <a:ext cx="38862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>
                <a:solidFill>
                  <a:schemeClr val="bg1"/>
                </a:solidFill>
                <a:latin typeface="+mj-lt"/>
              </a:rPr>
              <a:t>Análisis</a:t>
            </a:r>
            <a:r>
              <a:rPr lang="en" sz="2800" dirty="0">
                <a:solidFill>
                  <a:schemeClr val="bg1"/>
                </a:solidFill>
                <a:latin typeface="+mj-lt"/>
              </a:rPr>
              <a:t> </a:t>
            </a:r>
            <a:br>
              <a:rPr lang="en" sz="2800" dirty="0">
                <a:solidFill>
                  <a:schemeClr val="bg1"/>
                </a:solidFill>
                <a:latin typeface="+mj-lt"/>
              </a:rPr>
            </a:br>
            <a:r>
              <a:rPr lang="en" sz="2800" dirty="0">
                <a:solidFill>
                  <a:schemeClr val="bg1"/>
                </a:solidFill>
                <a:latin typeface="+mj-lt"/>
              </a:rPr>
              <a:t>bivariado</a:t>
            </a:r>
            <a:endParaRPr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BF1B7E4-D736-0748-9FF1-E8ECF781D2F3}"/>
              </a:ext>
            </a:extLst>
          </p:cNvPr>
          <p:cNvSpPr/>
          <p:nvPr/>
        </p:nvSpPr>
        <p:spPr>
          <a:xfrm>
            <a:off x="1551708" y="3930845"/>
            <a:ext cx="73224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latin typeface="+mn-lt"/>
              </a:rPr>
              <a:t>El estado civil de los usuarios influye en la percepción de la calidad del servicio.</a:t>
            </a:r>
            <a:endParaRPr lang="es-EC" dirty="0">
              <a:latin typeface="+mn-lt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A155C95-F1F6-4840-9E92-0EAF463E9BD3}"/>
              </a:ext>
            </a:extLst>
          </p:cNvPr>
          <p:cNvSpPr/>
          <p:nvPr/>
        </p:nvSpPr>
        <p:spPr>
          <a:xfrm>
            <a:off x="6736015" y="1324946"/>
            <a:ext cx="21381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dirty="0">
                <a:latin typeface="+mn-lt"/>
              </a:rPr>
              <a:t>El grupo de personas que utilizan líneas SMA se clasifican de la siguiente manera según su estado civil: el 82,81% son solteros, el 13,02% se encuentran casados y la minoría están en unión libre, divorciados o viudos.</a:t>
            </a:r>
            <a:endParaRPr lang="es-EC" dirty="0">
              <a:latin typeface="+mn-l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9A9FA40-86F1-D74F-8BD8-5C29883F88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88680" y="904878"/>
            <a:ext cx="5347335" cy="29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31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2"/>
          <p:cNvSpPr txBox="1">
            <a:spLocks noGrp="1"/>
          </p:cNvSpPr>
          <p:nvPr>
            <p:ph type="title"/>
          </p:nvPr>
        </p:nvSpPr>
        <p:spPr>
          <a:xfrm rot="-5400000">
            <a:off x="-1210089" y="1122594"/>
            <a:ext cx="38862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>
                <a:solidFill>
                  <a:schemeClr val="bg1"/>
                </a:solidFill>
                <a:latin typeface="+mj-lt"/>
              </a:rPr>
              <a:t>Análisis</a:t>
            </a:r>
            <a:r>
              <a:rPr lang="en" sz="2800" dirty="0">
                <a:solidFill>
                  <a:schemeClr val="bg1"/>
                </a:solidFill>
                <a:latin typeface="+mj-lt"/>
              </a:rPr>
              <a:t> </a:t>
            </a:r>
            <a:br>
              <a:rPr lang="en" sz="2800" dirty="0">
                <a:solidFill>
                  <a:schemeClr val="bg1"/>
                </a:solidFill>
                <a:latin typeface="+mj-lt"/>
              </a:rPr>
            </a:br>
            <a:r>
              <a:rPr lang="en" sz="2800" dirty="0">
                <a:solidFill>
                  <a:schemeClr val="bg1"/>
                </a:solidFill>
                <a:latin typeface="+mj-lt"/>
              </a:rPr>
              <a:t>bivariado</a:t>
            </a:r>
            <a:endParaRPr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BF1B7E4-D736-0748-9FF1-E8ECF781D2F3}"/>
              </a:ext>
            </a:extLst>
          </p:cNvPr>
          <p:cNvSpPr/>
          <p:nvPr/>
        </p:nvSpPr>
        <p:spPr>
          <a:xfrm>
            <a:off x="1551708" y="3930845"/>
            <a:ext cx="7322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latin typeface="+mn-lt"/>
              </a:rPr>
              <a:t>La operadora a la que pertenecen los usuarios influye en la percepción de la calidad del servicio.</a:t>
            </a:r>
            <a:endParaRPr lang="es-EC" dirty="0">
              <a:latin typeface="+mn-lt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A155C95-F1F6-4840-9E92-0EAF463E9BD3}"/>
              </a:ext>
            </a:extLst>
          </p:cNvPr>
          <p:cNvSpPr/>
          <p:nvPr/>
        </p:nvSpPr>
        <p:spPr>
          <a:xfrm>
            <a:off x="6313169" y="822302"/>
            <a:ext cx="283083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latin typeface="+mn-lt"/>
              </a:rPr>
              <a:t>La operadora predominante es Otelcel con sus marcas Movistar y Tuenti (58,85%), seguida de Conecel con la marca Claro (33,33%) y por último CNT (7,81%). Con respecto al tipo de pago; el 67,45% de los usuarios poseen planes prepagos con su operadora celular; es decir, pagan por megas, mensajes y minutos de voz antes de utilizar el servicio; mientras que el 32,55% posee planes celulares con una tarifa mensual.</a:t>
            </a:r>
            <a:endParaRPr lang="es-EC" dirty="0">
              <a:latin typeface="+mn-l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300BA28-C2CC-4642-941C-BB90BAAD3DF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55965" y="881501"/>
            <a:ext cx="4971059" cy="2887124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0CB348F2-9B88-9B4E-877A-832365912B34}"/>
              </a:ext>
            </a:extLst>
          </p:cNvPr>
          <p:cNvSpPr/>
          <p:nvPr/>
        </p:nvSpPr>
        <p:spPr>
          <a:xfrm>
            <a:off x="1355965" y="14283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latin typeface="+mn-lt"/>
              </a:rPr>
              <a:t>Identificar si las condiciones del </a:t>
            </a:r>
          </a:p>
          <a:p>
            <a:r>
              <a:rPr lang="es-CO" b="1" dirty="0">
                <a:latin typeface="+mn-lt"/>
              </a:rPr>
              <a:t>servicio influyen en la percepción</a:t>
            </a:r>
          </a:p>
          <a:p>
            <a:r>
              <a:rPr lang="es-CO" b="1" dirty="0">
                <a:latin typeface="+mn-lt"/>
              </a:rPr>
              <a:t>de la calidad.</a:t>
            </a:r>
            <a:endParaRPr lang="es-EC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487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2"/>
          <p:cNvSpPr txBox="1">
            <a:spLocks noGrp="1"/>
          </p:cNvSpPr>
          <p:nvPr>
            <p:ph type="title"/>
          </p:nvPr>
        </p:nvSpPr>
        <p:spPr>
          <a:xfrm rot="-5400000">
            <a:off x="-1435470" y="1113450"/>
            <a:ext cx="38862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>
                <a:solidFill>
                  <a:schemeClr val="bg1"/>
                </a:solidFill>
                <a:latin typeface="+mj-lt"/>
              </a:rPr>
              <a:t>Comprobación</a:t>
            </a:r>
            <a:r>
              <a:rPr lang="en" sz="2800" dirty="0">
                <a:solidFill>
                  <a:schemeClr val="bg1"/>
                </a:solidFill>
                <a:latin typeface="+mj-lt"/>
              </a:rPr>
              <a:t> </a:t>
            </a:r>
            <a:br>
              <a:rPr lang="en" sz="2800" dirty="0">
                <a:solidFill>
                  <a:schemeClr val="bg1"/>
                </a:solidFill>
                <a:latin typeface="+mj-lt"/>
              </a:rPr>
            </a:br>
            <a:r>
              <a:rPr lang="en" sz="2800" dirty="0">
                <a:solidFill>
                  <a:schemeClr val="bg1"/>
                </a:solidFill>
                <a:latin typeface="+mj-lt"/>
              </a:rPr>
              <a:t>de </a:t>
            </a:r>
            <a:r>
              <a:rPr lang="en" sz="2800" dirty="0" err="1">
                <a:solidFill>
                  <a:schemeClr val="bg1"/>
                </a:solidFill>
                <a:latin typeface="+mj-lt"/>
              </a:rPr>
              <a:t>hipótesis</a:t>
            </a:r>
            <a:endParaRPr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BF1B7E4-D736-0748-9FF1-E8ECF781D2F3}"/>
              </a:ext>
            </a:extLst>
          </p:cNvPr>
          <p:cNvSpPr/>
          <p:nvPr/>
        </p:nvSpPr>
        <p:spPr>
          <a:xfrm>
            <a:off x="1482435" y="4116427"/>
            <a:ext cx="7495309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dirty="0"/>
              <a:t>Se identificó que las 5 dimensiones de la calidad: Elementos tangibles, fiabilidad, capacidad de respuesta, seguridad y empatía influyen en la satisfacción de los usuarios de las empresas telefónicas; por lo que se puede señalar que la calidad del servicio tiene influencia sobre el nivel de satisfacción. </a:t>
            </a:r>
            <a:endParaRPr lang="es-EC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61E73D9C-03AF-1A41-9364-997901385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728523"/>
              </p:ext>
            </p:extLst>
          </p:nvPr>
        </p:nvGraphicFramePr>
        <p:xfrm>
          <a:off x="1753534" y="1358569"/>
          <a:ext cx="6780215" cy="2616672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157235">
                  <a:extLst>
                    <a:ext uri="{9D8B030D-6E8A-4147-A177-3AD203B41FA5}">
                      <a16:colId xmlns:a16="http://schemas.microsoft.com/office/drawing/2014/main" val="2164146652"/>
                    </a:ext>
                  </a:extLst>
                </a:gridCol>
                <a:gridCol w="1115713">
                  <a:extLst>
                    <a:ext uri="{9D8B030D-6E8A-4147-A177-3AD203B41FA5}">
                      <a16:colId xmlns:a16="http://schemas.microsoft.com/office/drawing/2014/main" val="109989160"/>
                    </a:ext>
                  </a:extLst>
                </a:gridCol>
                <a:gridCol w="1075532">
                  <a:extLst>
                    <a:ext uri="{9D8B030D-6E8A-4147-A177-3AD203B41FA5}">
                      <a16:colId xmlns:a16="http://schemas.microsoft.com/office/drawing/2014/main" val="1005493201"/>
                    </a:ext>
                  </a:extLst>
                </a:gridCol>
                <a:gridCol w="1151878">
                  <a:extLst>
                    <a:ext uri="{9D8B030D-6E8A-4147-A177-3AD203B41FA5}">
                      <a16:colId xmlns:a16="http://schemas.microsoft.com/office/drawing/2014/main" val="474324140"/>
                    </a:ext>
                  </a:extLst>
                </a:gridCol>
                <a:gridCol w="1157235">
                  <a:extLst>
                    <a:ext uri="{9D8B030D-6E8A-4147-A177-3AD203B41FA5}">
                      <a16:colId xmlns:a16="http://schemas.microsoft.com/office/drawing/2014/main" val="4007386445"/>
                    </a:ext>
                  </a:extLst>
                </a:gridCol>
                <a:gridCol w="1122622">
                  <a:extLst>
                    <a:ext uri="{9D8B030D-6E8A-4147-A177-3AD203B41FA5}">
                      <a16:colId xmlns:a16="http://schemas.microsoft.com/office/drawing/2014/main" val="2991404086"/>
                    </a:ext>
                  </a:extLst>
                </a:gridCol>
              </a:tblGrid>
              <a:tr h="283226">
                <a:tc>
                  <a:txBody>
                    <a:bodyPr/>
                    <a:lstStyle/>
                    <a:p>
                      <a:pPr algn="ctr"/>
                      <a:endParaRPr lang="es-EC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L="43815" marR="201295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+mn-lt"/>
                        </a:rPr>
                        <a:t>Elementos Tangibles</a:t>
                      </a:r>
                      <a:endParaRPr lang="es-EC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L="44450" marR="20574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+mn-lt"/>
                        </a:rPr>
                        <a:t>Fiabilidad</a:t>
                      </a:r>
                      <a:endParaRPr lang="es-EC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L="45085" marR="205105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+mn-lt"/>
                        </a:rPr>
                        <a:t>Capacidad de respuesta</a:t>
                      </a:r>
                      <a:endParaRPr lang="es-EC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L="45085" marR="205105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+mn-lt"/>
                        </a:rPr>
                        <a:t>Seguridad</a:t>
                      </a:r>
                      <a:endParaRPr lang="es-EC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L="45720" marR="205105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+mn-lt"/>
                        </a:rPr>
                        <a:t>Empatía</a:t>
                      </a:r>
                      <a:endParaRPr lang="es-EC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extLst>
                  <a:ext uri="{0D108BD9-81ED-4DB2-BD59-A6C34878D82A}">
                    <a16:rowId xmlns:a16="http://schemas.microsoft.com/office/drawing/2014/main" val="1357809081"/>
                  </a:ext>
                </a:extLst>
              </a:tr>
              <a:tr h="255862">
                <a:tc>
                  <a:txBody>
                    <a:bodyPr/>
                    <a:lstStyle/>
                    <a:p>
                      <a:pPr marL="53340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</a:rPr>
                        <a:t>Chi cuadrado</a:t>
                      </a:r>
                      <a:endParaRPr lang="es-EC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R="4318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</a:rPr>
                        <a:t>58.7</a:t>
                      </a:r>
                      <a:endParaRPr lang="es-EC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R="4127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n-lt"/>
                        </a:rPr>
                        <a:t>142.96</a:t>
                      </a:r>
                      <a:endParaRPr lang="es-EC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R="4064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n-lt"/>
                        </a:rPr>
                        <a:t>95.22</a:t>
                      </a:r>
                      <a:endParaRPr lang="es-EC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R="4064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</a:rPr>
                        <a:t>97.36</a:t>
                      </a:r>
                      <a:endParaRPr lang="es-EC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R="4127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n-lt"/>
                        </a:rPr>
                        <a:t>124.885</a:t>
                      </a:r>
                      <a:endParaRPr lang="es-EC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extLst>
                  <a:ext uri="{0D108BD9-81ED-4DB2-BD59-A6C34878D82A}">
                    <a16:rowId xmlns:a16="http://schemas.microsoft.com/office/drawing/2014/main" val="1251300702"/>
                  </a:ext>
                </a:extLst>
              </a:tr>
              <a:tr h="264750">
                <a:tc>
                  <a:txBody>
                    <a:bodyPr/>
                    <a:lstStyle/>
                    <a:p>
                      <a:pPr marL="53340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</a:rPr>
                        <a:t>Valor-p</a:t>
                      </a:r>
                      <a:endParaRPr lang="es-EC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R="4381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</a:rPr>
                        <a:t>0.00</a:t>
                      </a:r>
                      <a:endParaRPr lang="es-EC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R="4254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n-lt"/>
                        </a:rPr>
                        <a:t>0.00</a:t>
                      </a:r>
                      <a:endParaRPr lang="es-EC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R="4064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n-lt"/>
                        </a:rPr>
                        <a:t>0.00</a:t>
                      </a:r>
                      <a:endParaRPr lang="es-EC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R="4064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</a:rPr>
                        <a:t>0.00</a:t>
                      </a:r>
                      <a:endParaRPr lang="es-EC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R="4191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</a:rPr>
                        <a:t>0.00</a:t>
                      </a:r>
                      <a:endParaRPr lang="es-EC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extLst>
                  <a:ext uri="{0D108BD9-81ED-4DB2-BD59-A6C34878D82A}">
                    <a16:rowId xmlns:a16="http://schemas.microsoft.com/office/drawing/2014/main" val="2693928101"/>
                  </a:ext>
                </a:extLst>
              </a:tr>
              <a:tr h="278083">
                <a:tc>
                  <a:txBody>
                    <a:bodyPr/>
                    <a:lstStyle/>
                    <a:p>
                      <a:pPr marL="53340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</a:rPr>
                        <a:t>Valor crítico</a:t>
                      </a:r>
                      <a:endParaRPr lang="es-EC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R="4318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</a:rPr>
                        <a:t>9.49</a:t>
                      </a:r>
                      <a:endParaRPr lang="es-EC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R="4191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</a:rPr>
                        <a:t>9.49</a:t>
                      </a:r>
                      <a:endParaRPr lang="es-EC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R="4127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n-lt"/>
                        </a:rPr>
                        <a:t>9.49</a:t>
                      </a:r>
                      <a:endParaRPr lang="es-EC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R="4127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</a:rPr>
                        <a:t>9.49</a:t>
                      </a:r>
                      <a:endParaRPr lang="es-EC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R="41275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</a:rPr>
                        <a:t>9.49</a:t>
                      </a:r>
                      <a:endParaRPr lang="es-EC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extLst>
                  <a:ext uri="{0D108BD9-81ED-4DB2-BD59-A6C34878D82A}">
                    <a16:rowId xmlns:a16="http://schemas.microsoft.com/office/drawing/2014/main" val="2357355737"/>
                  </a:ext>
                </a:extLst>
              </a:tr>
              <a:tr h="197452">
                <a:tc>
                  <a:txBody>
                    <a:bodyPr/>
                    <a:lstStyle/>
                    <a:p>
                      <a:pPr marL="53340">
                        <a:lnSpc>
                          <a:spcPts val="1075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</a:rPr>
                        <a:t>Significancia</a:t>
                      </a:r>
                      <a:endParaRPr lang="es-EC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R="42545" algn="ctr">
                        <a:lnSpc>
                          <a:spcPts val="1075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</a:rPr>
                        <a:t>0.05</a:t>
                      </a:r>
                      <a:endParaRPr lang="es-EC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ts val="1075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</a:rPr>
                        <a:t>0.05</a:t>
                      </a:r>
                      <a:endParaRPr lang="es-EC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ts val="1075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+mn-lt"/>
                        </a:rPr>
                        <a:t>0.05</a:t>
                      </a:r>
                      <a:endParaRPr lang="es-EC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ts val="1075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</a:rPr>
                        <a:t>0.05</a:t>
                      </a:r>
                      <a:endParaRPr lang="es-EC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ts val="1075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</a:rPr>
                        <a:t>0.05</a:t>
                      </a:r>
                      <a:endParaRPr lang="es-EC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extLst>
                  <a:ext uri="{0D108BD9-81ED-4DB2-BD59-A6C34878D82A}">
                    <a16:rowId xmlns:a16="http://schemas.microsoft.com/office/drawing/2014/main" val="313908532"/>
                  </a:ext>
                </a:extLst>
              </a:tr>
              <a:tr h="548548">
                <a:tc>
                  <a:txBody>
                    <a:bodyPr/>
                    <a:lstStyle/>
                    <a:p>
                      <a:pPr marL="53340" marR="241300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</a:rPr>
                        <a:t>Grados de libertad</a:t>
                      </a:r>
                      <a:endParaRPr lang="es-EC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"/>
                        </a:spcBef>
                      </a:pPr>
                      <a:r>
                        <a:rPr lang="es-ES" sz="1200">
                          <a:effectLst/>
                          <a:latin typeface="+mn-lt"/>
                        </a:rPr>
                        <a:t> </a:t>
                      </a:r>
                      <a:endParaRPr lang="es-EC" sz="1200">
                        <a:effectLst/>
                        <a:latin typeface="+mn-lt"/>
                      </a:endParaRPr>
                    </a:p>
                    <a:p>
                      <a:pPr algn="ctr">
                        <a:spcBef>
                          <a:spcPts val="35"/>
                        </a:spcBef>
                      </a:pPr>
                      <a:r>
                        <a:rPr lang="es-ES" sz="1200">
                          <a:effectLst/>
                          <a:latin typeface="+mn-lt"/>
                        </a:rPr>
                        <a:t>4</a:t>
                      </a:r>
                      <a:endParaRPr lang="es-EC" sz="1200">
                        <a:effectLst/>
                        <a:latin typeface="+mn-lt"/>
                      </a:endParaRPr>
                    </a:p>
                    <a:p>
                      <a:pPr marR="42545" algn="ctr"/>
                      <a:r>
                        <a:rPr lang="es-ES" sz="1200">
                          <a:effectLst/>
                          <a:latin typeface="+mn-lt"/>
                        </a:rPr>
                        <a:t> </a:t>
                      </a:r>
                      <a:endParaRPr lang="es-EC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"/>
                        </a:spcBef>
                      </a:pPr>
                      <a:r>
                        <a:rPr lang="es-ES" sz="1200">
                          <a:effectLst/>
                          <a:latin typeface="+mn-lt"/>
                        </a:rPr>
                        <a:t> </a:t>
                      </a:r>
                      <a:endParaRPr lang="es-EC" sz="1200">
                        <a:effectLst/>
                        <a:latin typeface="+mn-lt"/>
                      </a:endParaRPr>
                    </a:p>
                    <a:p>
                      <a:pPr algn="ctr">
                        <a:spcBef>
                          <a:spcPts val="35"/>
                        </a:spcBef>
                      </a:pPr>
                      <a:r>
                        <a:rPr lang="es-ES" sz="1200">
                          <a:effectLst/>
                          <a:latin typeface="+mn-lt"/>
                        </a:rPr>
                        <a:t>4</a:t>
                      </a:r>
                      <a:endParaRPr lang="es-EC" sz="1200">
                        <a:effectLst/>
                        <a:latin typeface="+mn-lt"/>
                      </a:endParaRPr>
                    </a:p>
                    <a:p>
                      <a:pPr marR="40005" algn="ctr"/>
                      <a:r>
                        <a:rPr lang="es-ES" sz="1200">
                          <a:effectLst/>
                          <a:latin typeface="+mn-lt"/>
                        </a:rPr>
                        <a:t> </a:t>
                      </a:r>
                      <a:endParaRPr lang="es-EC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"/>
                        </a:spcBef>
                      </a:pPr>
                      <a:r>
                        <a:rPr lang="es-ES" sz="1200" dirty="0">
                          <a:effectLst/>
                          <a:latin typeface="+mn-lt"/>
                        </a:rPr>
                        <a:t> </a:t>
                      </a:r>
                      <a:endParaRPr lang="es-EC" sz="1200" dirty="0">
                        <a:effectLst/>
                        <a:latin typeface="+mn-lt"/>
                      </a:endParaRPr>
                    </a:p>
                    <a:p>
                      <a:pPr algn="ctr">
                        <a:spcBef>
                          <a:spcPts val="35"/>
                        </a:spcBef>
                      </a:pPr>
                      <a:r>
                        <a:rPr lang="es-ES" sz="1200" dirty="0">
                          <a:effectLst/>
                          <a:latin typeface="+mn-lt"/>
                        </a:rPr>
                        <a:t>4</a:t>
                      </a:r>
                      <a:endParaRPr lang="es-EC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"/>
                        </a:spcBef>
                      </a:pPr>
                      <a:r>
                        <a:rPr lang="es-ES" sz="1200" dirty="0">
                          <a:effectLst/>
                          <a:latin typeface="+mn-lt"/>
                        </a:rPr>
                        <a:t> </a:t>
                      </a:r>
                      <a:endParaRPr lang="es-EC" sz="1200" dirty="0">
                        <a:effectLst/>
                        <a:latin typeface="+mn-lt"/>
                      </a:endParaRPr>
                    </a:p>
                    <a:p>
                      <a:pPr algn="ctr">
                        <a:spcBef>
                          <a:spcPts val="35"/>
                        </a:spcBef>
                      </a:pPr>
                      <a:r>
                        <a:rPr lang="es-ES" sz="1200" dirty="0">
                          <a:effectLst/>
                          <a:latin typeface="+mn-lt"/>
                        </a:rPr>
                        <a:t>4</a:t>
                      </a:r>
                      <a:endParaRPr lang="es-EC" sz="1200" dirty="0">
                        <a:effectLst/>
                        <a:latin typeface="+mn-lt"/>
                      </a:endParaRPr>
                    </a:p>
                    <a:p>
                      <a:pPr marR="39370" algn="ctr"/>
                      <a:r>
                        <a:rPr lang="es-ES" sz="1200" dirty="0">
                          <a:effectLst/>
                          <a:latin typeface="+mn-lt"/>
                        </a:rPr>
                        <a:t> </a:t>
                      </a:r>
                      <a:endParaRPr lang="es-EC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"/>
                        </a:spcBef>
                      </a:pPr>
                      <a:r>
                        <a:rPr lang="es-ES" sz="1200">
                          <a:effectLst/>
                          <a:latin typeface="+mn-lt"/>
                        </a:rPr>
                        <a:t> </a:t>
                      </a:r>
                      <a:endParaRPr lang="es-EC" sz="1200">
                        <a:effectLst/>
                        <a:latin typeface="+mn-lt"/>
                      </a:endParaRPr>
                    </a:p>
                    <a:p>
                      <a:pPr algn="ctr">
                        <a:spcBef>
                          <a:spcPts val="35"/>
                        </a:spcBef>
                      </a:pPr>
                      <a:r>
                        <a:rPr lang="es-ES" sz="1200">
                          <a:effectLst/>
                          <a:latin typeface="+mn-lt"/>
                        </a:rPr>
                        <a:t>4</a:t>
                      </a:r>
                      <a:endParaRPr lang="es-EC" sz="1200">
                        <a:effectLst/>
                        <a:latin typeface="+mn-lt"/>
                      </a:endParaRPr>
                    </a:p>
                    <a:p>
                      <a:pPr marR="40005" algn="ctr"/>
                      <a:r>
                        <a:rPr lang="es-ES" sz="1200">
                          <a:effectLst/>
                          <a:latin typeface="+mn-lt"/>
                        </a:rPr>
                        <a:t> </a:t>
                      </a:r>
                      <a:endParaRPr lang="es-EC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extLst>
                  <a:ext uri="{0D108BD9-81ED-4DB2-BD59-A6C34878D82A}">
                    <a16:rowId xmlns:a16="http://schemas.microsoft.com/office/drawing/2014/main" val="616245103"/>
                  </a:ext>
                </a:extLst>
              </a:tr>
              <a:tr h="225387">
                <a:tc>
                  <a:txBody>
                    <a:bodyPr/>
                    <a:lstStyle/>
                    <a:p>
                      <a:pPr marL="53340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</a:rPr>
                        <a:t>Se acepta H</a:t>
                      </a:r>
                      <a:r>
                        <a:rPr lang="es-ES" sz="1200" baseline="-25000">
                          <a:effectLst/>
                          <a:latin typeface="+mn-lt"/>
                        </a:rPr>
                        <a:t>0</a:t>
                      </a:r>
                      <a:endParaRPr lang="es-EC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  <a:latin typeface="+mn-lt"/>
                        </a:rPr>
                        <a:t> </a:t>
                      </a:r>
                      <a:endParaRPr lang="es-EC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  <a:latin typeface="+mn-lt"/>
                        </a:rPr>
                        <a:t> </a:t>
                      </a:r>
                      <a:endParaRPr lang="es-EC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  <a:latin typeface="+mn-lt"/>
                        </a:rPr>
                        <a:t> </a:t>
                      </a:r>
                      <a:endParaRPr lang="es-EC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  <a:latin typeface="+mn-lt"/>
                        </a:rPr>
                        <a:t> </a:t>
                      </a:r>
                      <a:endParaRPr lang="es-EC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  <a:latin typeface="+mn-lt"/>
                        </a:rPr>
                        <a:t> </a:t>
                      </a:r>
                      <a:endParaRPr lang="es-EC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extLst>
                  <a:ext uri="{0D108BD9-81ED-4DB2-BD59-A6C34878D82A}">
                    <a16:rowId xmlns:a16="http://schemas.microsoft.com/office/drawing/2014/main" val="3108302115"/>
                  </a:ext>
                </a:extLst>
              </a:tr>
              <a:tr h="196182">
                <a:tc>
                  <a:txBody>
                    <a:bodyPr/>
                    <a:lstStyle/>
                    <a:p>
                      <a:pPr marL="53340">
                        <a:lnSpc>
                          <a:spcPts val="105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</a:rPr>
                        <a:t>Se rechaza H</a:t>
                      </a:r>
                      <a:r>
                        <a:rPr lang="es-ES" sz="1200" baseline="-25000">
                          <a:effectLst/>
                          <a:latin typeface="+mn-lt"/>
                        </a:rPr>
                        <a:t>1</a:t>
                      </a:r>
                      <a:endParaRPr lang="es-EC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5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</a:rPr>
                        <a:t>X</a:t>
                      </a:r>
                      <a:endParaRPr lang="es-EC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5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+mn-lt"/>
                        </a:rPr>
                        <a:t>X</a:t>
                      </a:r>
                      <a:endParaRPr lang="es-EC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150"/>
                        </a:spcBef>
                      </a:pPr>
                      <a:r>
                        <a:rPr lang="es-ES" sz="1200">
                          <a:effectLst/>
                          <a:latin typeface="+mn-lt"/>
                        </a:rPr>
                        <a:t>X</a:t>
                      </a:r>
                      <a:endParaRPr lang="es-EC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150"/>
                        </a:spcBef>
                      </a:pPr>
                      <a:r>
                        <a:rPr lang="es-ES" sz="1200" dirty="0">
                          <a:effectLst/>
                          <a:latin typeface="+mn-lt"/>
                        </a:rPr>
                        <a:t>X</a:t>
                      </a:r>
                      <a:endParaRPr lang="es-EC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150"/>
                        </a:spcBef>
                      </a:pPr>
                      <a:r>
                        <a:rPr lang="es-ES" sz="1200" dirty="0">
                          <a:effectLst/>
                          <a:latin typeface="+mn-lt"/>
                        </a:rPr>
                        <a:t>X</a:t>
                      </a:r>
                      <a:endParaRPr lang="es-EC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/>
                </a:tc>
                <a:extLst>
                  <a:ext uri="{0D108BD9-81ED-4DB2-BD59-A6C34878D82A}">
                    <a16:rowId xmlns:a16="http://schemas.microsoft.com/office/drawing/2014/main" val="2074381862"/>
                  </a:ext>
                </a:extLst>
              </a:tr>
            </a:tbl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:a16="http://schemas.microsoft.com/office/drawing/2014/main" id="{CC013B23-65D7-E74C-82C4-3B986EBAE5E1}"/>
              </a:ext>
            </a:extLst>
          </p:cNvPr>
          <p:cNvSpPr/>
          <p:nvPr/>
        </p:nvSpPr>
        <p:spPr>
          <a:xfrm>
            <a:off x="1330035" y="549312"/>
            <a:ext cx="56388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latin typeface="+mn-lt"/>
              </a:rPr>
              <a:t>Determinar si las dimensiones de la calidad del servicio tienen una relación significativa en la satisfacción de los usuarios de las empresas telefónicas.</a:t>
            </a:r>
            <a:endParaRPr lang="es-EC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098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2"/>
          <p:cNvSpPr txBox="1">
            <a:spLocks noGrp="1"/>
          </p:cNvSpPr>
          <p:nvPr>
            <p:ph type="title"/>
          </p:nvPr>
        </p:nvSpPr>
        <p:spPr>
          <a:xfrm rot="-5400000">
            <a:off x="-1435470" y="1113450"/>
            <a:ext cx="38862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>
                <a:solidFill>
                  <a:schemeClr val="bg1"/>
                </a:solidFill>
                <a:latin typeface="+mj-lt"/>
              </a:rPr>
              <a:t>Comprobación</a:t>
            </a:r>
            <a:r>
              <a:rPr lang="en" sz="2800" dirty="0">
                <a:solidFill>
                  <a:schemeClr val="bg1"/>
                </a:solidFill>
                <a:latin typeface="+mj-lt"/>
              </a:rPr>
              <a:t> </a:t>
            </a:r>
            <a:br>
              <a:rPr lang="en" sz="2800" dirty="0">
                <a:solidFill>
                  <a:schemeClr val="bg1"/>
                </a:solidFill>
                <a:latin typeface="+mj-lt"/>
              </a:rPr>
            </a:br>
            <a:r>
              <a:rPr lang="en" sz="2800" dirty="0">
                <a:solidFill>
                  <a:schemeClr val="bg1"/>
                </a:solidFill>
                <a:latin typeface="+mj-lt"/>
              </a:rPr>
              <a:t>de </a:t>
            </a:r>
            <a:r>
              <a:rPr lang="en" sz="2800" dirty="0" err="1">
                <a:solidFill>
                  <a:schemeClr val="bg1"/>
                </a:solidFill>
                <a:latin typeface="+mj-lt"/>
              </a:rPr>
              <a:t>hipótesis</a:t>
            </a:r>
            <a:endParaRPr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BF1B7E4-D736-0748-9FF1-E8ECF781D2F3}"/>
              </a:ext>
            </a:extLst>
          </p:cNvPr>
          <p:cNvSpPr/>
          <p:nvPr/>
        </p:nvSpPr>
        <p:spPr>
          <a:xfrm>
            <a:off x="275967" y="4208325"/>
            <a:ext cx="8694009" cy="7386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dirty="0"/>
              <a:t>El total de la satisfacción causada por la calidad del servicio es del 66% para los usuarios de los servicios telefónicos; siendo la dimensión de los elementos tangibles la que más satisfacción causa con el 68% y la capacidad de respuesta con la que menos conformidad tienen, obteniendo un puntaje del 59%.</a:t>
            </a:r>
            <a:endParaRPr lang="es-EC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C013B23-65D7-E74C-82C4-3B986EBAE5E1}"/>
              </a:ext>
            </a:extLst>
          </p:cNvPr>
          <p:cNvSpPr/>
          <p:nvPr/>
        </p:nvSpPr>
        <p:spPr>
          <a:xfrm>
            <a:off x="1270171" y="0"/>
            <a:ext cx="33528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latin typeface="+mn-lt"/>
              </a:rPr>
              <a:t>Reconocer el nivel de satisfacción que poseen los usuarios de las empresas telefónicas en relación a las dimensiones de la calidad del servicio y la importancia de las mismas.</a:t>
            </a:r>
            <a:endParaRPr lang="es-EC" dirty="0">
              <a:latin typeface="+mn-lt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F3D45B7-3F3C-1342-B78C-AF3880C154D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62374" y="1156370"/>
            <a:ext cx="5864208" cy="288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44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2"/>
          <p:cNvSpPr txBox="1">
            <a:spLocks noGrp="1"/>
          </p:cNvSpPr>
          <p:nvPr>
            <p:ph type="title"/>
          </p:nvPr>
        </p:nvSpPr>
        <p:spPr>
          <a:xfrm rot="-5400000">
            <a:off x="-1435470" y="1113450"/>
            <a:ext cx="38862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>
                <a:solidFill>
                  <a:schemeClr val="bg1"/>
                </a:solidFill>
                <a:latin typeface="+mj-lt"/>
              </a:rPr>
              <a:t>Comprobación</a:t>
            </a:r>
            <a:r>
              <a:rPr lang="en" sz="2800" dirty="0">
                <a:solidFill>
                  <a:schemeClr val="bg1"/>
                </a:solidFill>
                <a:latin typeface="+mj-lt"/>
              </a:rPr>
              <a:t> </a:t>
            </a:r>
            <a:br>
              <a:rPr lang="en" sz="2800" dirty="0">
                <a:solidFill>
                  <a:schemeClr val="bg1"/>
                </a:solidFill>
                <a:latin typeface="+mj-lt"/>
              </a:rPr>
            </a:br>
            <a:r>
              <a:rPr lang="en" sz="2800" dirty="0">
                <a:solidFill>
                  <a:schemeClr val="bg1"/>
                </a:solidFill>
                <a:latin typeface="+mj-lt"/>
              </a:rPr>
              <a:t>de </a:t>
            </a:r>
            <a:r>
              <a:rPr lang="en" sz="2800" dirty="0" err="1">
                <a:solidFill>
                  <a:schemeClr val="bg1"/>
                </a:solidFill>
                <a:latin typeface="+mj-lt"/>
              </a:rPr>
              <a:t>hipótesis</a:t>
            </a:r>
            <a:endParaRPr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8021784-3761-AB42-8B9E-FA9E73ABDB2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156777" y="614920"/>
            <a:ext cx="5671041" cy="340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84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>
            <a:spLocks noGrp="1"/>
          </p:cNvSpPr>
          <p:nvPr>
            <p:ph type="title"/>
          </p:nvPr>
        </p:nvSpPr>
        <p:spPr>
          <a:xfrm rot="-5400000">
            <a:off x="-1100400" y="1038821"/>
            <a:ext cx="38862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800" dirty="0">
                <a:solidFill>
                  <a:schemeClr val="bg1"/>
                </a:solidFill>
                <a:latin typeface="+mj-lt"/>
              </a:rPr>
              <a:t>Á</a:t>
            </a:r>
            <a:r>
              <a:rPr lang="es-ES_tradnl" sz="2800" dirty="0" err="1">
                <a:solidFill>
                  <a:schemeClr val="bg1"/>
                </a:solidFill>
                <a:latin typeface="+mj-lt"/>
              </a:rPr>
              <a:t>rbol</a:t>
            </a:r>
            <a:r>
              <a:rPr lang="en" sz="2800" dirty="0">
                <a:solidFill>
                  <a:schemeClr val="bg1"/>
                </a:solidFill>
                <a:latin typeface="+mj-lt"/>
              </a:rPr>
              <a:t> de </a:t>
            </a:r>
            <a:br>
              <a:rPr lang="en" sz="2800" dirty="0">
                <a:solidFill>
                  <a:schemeClr val="bg1"/>
                </a:solidFill>
                <a:latin typeface="+mj-lt"/>
              </a:rPr>
            </a:br>
            <a:r>
              <a:rPr lang="es-ES_tradnl" sz="2800" dirty="0">
                <a:solidFill>
                  <a:schemeClr val="bg1"/>
                </a:solidFill>
                <a:latin typeface="+mj-lt"/>
              </a:rPr>
              <a:t>problemas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4FA464E-7240-6E43-B10D-C509FED2BC2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4" b="19606"/>
          <a:stretch/>
        </p:blipFill>
        <p:spPr bwMode="auto">
          <a:xfrm>
            <a:off x="1353287" y="748145"/>
            <a:ext cx="7790713" cy="3886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"/>
          <p:cNvSpPr txBox="1">
            <a:spLocks noGrp="1"/>
          </p:cNvSpPr>
          <p:nvPr>
            <p:ph type="title"/>
          </p:nvPr>
        </p:nvSpPr>
        <p:spPr>
          <a:xfrm rot="-5400000">
            <a:off x="-578901" y="1637509"/>
            <a:ext cx="2893499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>
                <a:solidFill>
                  <a:schemeClr val="bg1"/>
                </a:solidFill>
                <a:latin typeface="+mj-lt"/>
              </a:rPr>
              <a:t>Propuesta</a:t>
            </a:r>
            <a:endParaRPr sz="28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78B1CB3-D402-3845-A658-DD6ED82BA1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3038526"/>
              </p:ext>
            </p:extLst>
          </p:nvPr>
        </p:nvGraphicFramePr>
        <p:xfrm>
          <a:off x="4572000" y="-27774"/>
          <a:ext cx="2036619" cy="1070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B27FA0CF-3BCE-994F-A1D3-4B4E72BFE8D4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" b="3336"/>
          <a:stretch/>
        </p:blipFill>
        <p:spPr bwMode="auto">
          <a:xfrm>
            <a:off x="1385731" y="1943835"/>
            <a:ext cx="3565624" cy="2633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8408B40-D070-FA47-8219-6A9C50E22445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" t="29420" r="4207" b="15807"/>
          <a:stretch/>
        </p:blipFill>
        <p:spPr bwMode="auto">
          <a:xfrm>
            <a:off x="4267201" y="3592966"/>
            <a:ext cx="3491068" cy="15505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F89449D-98F1-7648-ABBA-6BD21EE0AD0B}"/>
              </a:ext>
            </a:extLst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6" b="11731"/>
          <a:stretch/>
        </p:blipFill>
        <p:spPr bwMode="auto">
          <a:xfrm>
            <a:off x="4709160" y="1943835"/>
            <a:ext cx="4434840" cy="1054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A49ACE6-0F9D-0546-8253-E60F7D571568}"/>
              </a:ext>
            </a:extLst>
          </p:cNvPr>
          <p:cNvSpPr/>
          <p:nvPr/>
        </p:nvSpPr>
        <p:spPr>
          <a:xfrm>
            <a:off x="1413163" y="192073"/>
            <a:ext cx="3158837" cy="1751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800"/>
              </a:spcAft>
            </a:pPr>
            <a:r>
              <a:rPr lang="es-CO" sz="1050" b="1" dirty="0">
                <a:latin typeface="Arial" panose="020B0604020202020204" pitchFamily="34" charset="0"/>
                <a:ea typeface="Calibri" panose="020F0502020204030204" pitchFamily="34" charset="0"/>
              </a:rPr>
              <a:t>Objetivo: </a:t>
            </a:r>
            <a:r>
              <a:rPr lang="es-CO" sz="1050" dirty="0"/>
              <a:t>Mejorar la atención a los clientes por parte del personal destinado a ofrecer servicios y soluciones en los diferentes canales de comunicación.</a:t>
            </a:r>
            <a:r>
              <a:rPr lang="es-EC" sz="1050" dirty="0"/>
              <a:t> </a:t>
            </a:r>
          </a:p>
          <a:p>
            <a:pPr indent="228600">
              <a:spcAft>
                <a:spcPts val="800"/>
              </a:spcAft>
            </a:pPr>
            <a:r>
              <a:rPr lang="es-CO" sz="1050" b="1" dirty="0">
                <a:latin typeface="Arial" panose="020B0604020202020204" pitchFamily="34" charset="0"/>
                <a:ea typeface="Calibri" panose="020F0502020204030204" pitchFamily="34" charset="0"/>
              </a:rPr>
              <a:t>Estrategias: </a:t>
            </a:r>
            <a:endParaRPr lang="es-EC" sz="105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s-CO" sz="1050" dirty="0">
                <a:latin typeface="Arial" panose="020B0604020202020204" pitchFamily="34" charset="0"/>
                <a:ea typeface="Calibri" panose="020F0502020204030204" pitchFamily="34" charset="0"/>
              </a:rPr>
              <a:t>Incentivar la cultura del servicio en los empleados de las empresas telefónicas mediante una escuela de atención y ventas en donde exista una formación continua.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F062CDD-170D-AD42-9660-724AC4721D12}"/>
              </a:ext>
            </a:extLst>
          </p:cNvPr>
          <p:cNvSpPr/>
          <p:nvPr/>
        </p:nvSpPr>
        <p:spPr>
          <a:xfrm>
            <a:off x="4572000" y="1281053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es-CO" sz="1050" dirty="0">
                <a:latin typeface="Arial" panose="020B0604020202020204" pitchFamily="34" charset="0"/>
                <a:ea typeface="Calibri" panose="020F0502020204030204" pitchFamily="34" charset="0"/>
              </a:rPr>
              <a:t>Estandarizar los procesos en todos los canales de atención que poseen las empresas.</a:t>
            </a:r>
          </a:p>
        </p:txBody>
      </p:sp>
    </p:spTree>
    <p:extLst>
      <p:ext uri="{BB962C8B-B14F-4D97-AF65-F5344CB8AC3E}">
        <p14:creationId xmlns:p14="http://schemas.microsoft.com/office/powerpoint/2010/main" val="3087729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"/>
          <p:cNvSpPr txBox="1">
            <a:spLocks noGrp="1"/>
          </p:cNvSpPr>
          <p:nvPr>
            <p:ph type="title"/>
          </p:nvPr>
        </p:nvSpPr>
        <p:spPr>
          <a:xfrm rot="-5400000">
            <a:off x="-578901" y="1637509"/>
            <a:ext cx="2893499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>
                <a:solidFill>
                  <a:schemeClr val="bg1"/>
                </a:solidFill>
                <a:latin typeface="+mj-lt"/>
              </a:rPr>
              <a:t>Propuesta</a:t>
            </a:r>
            <a:endParaRPr sz="28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78B1CB3-D402-3845-A658-DD6ED82BA1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2610552"/>
              </p:ext>
            </p:extLst>
          </p:nvPr>
        </p:nvGraphicFramePr>
        <p:xfrm>
          <a:off x="4503835" y="-2888"/>
          <a:ext cx="2036619" cy="1070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650303CF-69A7-FB4B-A120-099249788743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" r="15715" b="4535"/>
          <a:stretch/>
        </p:blipFill>
        <p:spPr>
          <a:xfrm>
            <a:off x="4688065" y="1179576"/>
            <a:ext cx="4346808" cy="394563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C532FA2-BAB5-8646-8E8D-A56AE2946BCD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 t="17223" r="10658" b="16291"/>
          <a:stretch/>
        </p:blipFill>
        <p:spPr bwMode="auto">
          <a:xfrm>
            <a:off x="1413163" y="2284736"/>
            <a:ext cx="3187700" cy="2074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E0815223-B6EE-384C-B4BE-1C95F18CEC79}"/>
              </a:ext>
            </a:extLst>
          </p:cNvPr>
          <p:cNvSpPr/>
          <p:nvPr/>
        </p:nvSpPr>
        <p:spPr>
          <a:xfrm>
            <a:off x="1344998" y="192073"/>
            <a:ext cx="3158837" cy="1590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800"/>
              </a:spcAft>
            </a:pPr>
            <a:r>
              <a:rPr lang="es-CO" sz="1050" b="1" dirty="0">
                <a:latin typeface="Arial" panose="020B0604020202020204" pitchFamily="34" charset="0"/>
                <a:ea typeface="Calibri" panose="020F0502020204030204" pitchFamily="34" charset="0"/>
              </a:rPr>
              <a:t>Objetivo: </a:t>
            </a:r>
            <a:r>
              <a:rPr lang="es-CO" sz="1050" dirty="0"/>
              <a:t>Aumentar las medidas de seguridad y transparencia durante el contrato de los servicios brindados por las telefónicas. </a:t>
            </a:r>
          </a:p>
          <a:p>
            <a:pPr indent="228600">
              <a:spcAft>
                <a:spcPts val="800"/>
              </a:spcAft>
            </a:pPr>
            <a:r>
              <a:rPr lang="es-CO" sz="1050" b="1" dirty="0">
                <a:latin typeface="Arial" panose="020B0604020202020204" pitchFamily="34" charset="0"/>
                <a:ea typeface="Calibri" panose="020F0502020204030204" pitchFamily="34" charset="0"/>
              </a:rPr>
              <a:t>Estrategias: </a:t>
            </a:r>
            <a:endParaRPr lang="es-EC" sz="105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s-CO" sz="1050" dirty="0">
                <a:latin typeface="Arial" panose="020B0604020202020204" pitchFamily="34" charset="0"/>
                <a:ea typeface="Calibri" panose="020F0502020204030204" pitchFamily="34" charset="0"/>
              </a:rPr>
              <a:t>Blindar la información personal de los usuarios.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s-CO" sz="1050" dirty="0">
                <a:latin typeface="Arial" panose="020B0604020202020204" pitchFamily="34" charset="0"/>
                <a:ea typeface="Calibri" panose="020F0502020204030204" pitchFamily="34" charset="0"/>
              </a:rPr>
              <a:t>Realizar campañas sobre la transparencia del servicio.</a:t>
            </a:r>
          </a:p>
        </p:txBody>
      </p:sp>
    </p:spTree>
    <p:extLst>
      <p:ext uri="{BB962C8B-B14F-4D97-AF65-F5344CB8AC3E}">
        <p14:creationId xmlns:p14="http://schemas.microsoft.com/office/powerpoint/2010/main" val="3587920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"/>
          <p:cNvSpPr txBox="1">
            <a:spLocks noGrp="1"/>
          </p:cNvSpPr>
          <p:nvPr>
            <p:ph type="title"/>
          </p:nvPr>
        </p:nvSpPr>
        <p:spPr>
          <a:xfrm rot="-5400000">
            <a:off x="-578901" y="1637509"/>
            <a:ext cx="2893499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>
                <a:solidFill>
                  <a:schemeClr val="bg1"/>
                </a:solidFill>
                <a:latin typeface="+mj-lt"/>
              </a:rPr>
              <a:t>Propuesta</a:t>
            </a:r>
            <a:endParaRPr sz="28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78B1CB3-D402-3845-A658-DD6ED82BA1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5406128"/>
              </p:ext>
            </p:extLst>
          </p:nvPr>
        </p:nvGraphicFramePr>
        <p:xfrm>
          <a:off x="4503835" y="0"/>
          <a:ext cx="2036619" cy="1070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9CD16478-AB3A-B940-A35B-C7A7B9446675}"/>
              </a:ext>
            </a:extLst>
          </p:cNvPr>
          <p:cNvSpPr/>
          <p:nvPr/>
        </p:nvSpPr>
        <p:spPr>
          <a:xfrm>
            <a:off x="1341908" y="301801"/>
            <a:ext cx="3158837" cy="2448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50000"/>
              </a:lnSpc>
              <a:spcAft>
                <a:spcPts val="800"/>
              </a:spcAft>
            </a:pPr>
            <a:r>
              <a:rPr lang="es-CO" sz="1050" b="1" dirty="0">
                <a:latin typeface="Arial" panose="020B0604020202020204" pitchFamily="34" charset="0"/>
                <a:ea typeface="Calibri" panose="020F0502020204030204" pitchFamily="34" charset="0"/>
              </a:rPr>
              <a:t>Objetivo: </a:t>
            </a:r>
            <a:r>
              <a:rPr lang="es-CO" sz="1050" dirty="0"/>
              <a:t>Corregir las falencias presentadas durante el uso del servicio móvil avanzado y los dispositivos adquiridos por medio de las operadoras telefónicas. </a:t>
            </a:r>
          </a:p>
          <a:p>
            <a:pPr indent="228600">
              <a:lnSpc>
                <a:spcPct val="150000"/>
              </a:lnSpc>
              <a:spcAft>
                <a:spcPts val="800"/>
              </a:spcAft>
            </a:pPr>
            <a:r>
              <a:rPr lang="es-CO" sz="1050" b="1" dirty="0">
                <a:latin typeface="Arial" panose="020B0604020202020204" pitchFamily="34" charset="0"/>
                <a:ea typeface="Calibri" panose="020F0502020204030204" pitchFamily="34" charset="0"/>
              </a:rPr>
              <a:t>Estrategias: </a:t>
            </a:r>
            <a:endParaRPr lang="es-EC" sz="105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Symbol" pitchFamily="2" charset="2"/>
              <a:buChar char=""/>
            </a:pPr>
            <a:r>
              <a:rPr lang="es-CO" sz="1050" dirty="0">
                <a:latin typeface="Arial" panose="020B0604020202020204" pitchFamily="34" charset="0"/>
                <a:ea typeface="Calibri" panose="020F0502020204030204" pitchFamily="34" charset="0"/>
              </a:rPr>
              <a:t>Mejorar la cobertura celular en provincias y lugares alejados de la ciudad.</a:t>
            </a:r>
          </a:p>
          <a:p>
            <a:pPr marL="342900" lvl="0" indent="-342900">
              <a:lnSpc>
                <a:spcPct val="150000"/>
              </a:lnSpc>
              <a:buFont typeface="Symbol" pitchFamily="2" charset="2"/>
              <a:buChar char=""/>
            </a:pPr>
            <a:r>
              <a:rPr lang="es-CO" sz="1050" dirty="0">
                <a:latin typeface="Arial" panose="020B0604020202020204" pitchFamily="34" charset="0"/>
                <a:ea typeface="Calibri" panose="020F0502020204030204" pitchFamily="34" charset="0"/>
              </a:rPr>
              <a:t>Ampliar el portafolio de productos en terminales móviles y tabletas.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DFD5459-706C-6C40-8A6B-3D1231E48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054" y="12161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2049" name="Imagen 86" descr="GAMAS DE CELULARES EN 2020 / ¿Qué GAMA elegir? - YouTube">
            <a:extLst>
              <a:ext uri="{FF2B5EF4-FFF2-40B4-BE49-F238E27FC236}">
                <a16:creationId xmlns:a16="http://schemas.microsoft.com/office/drawing/2014/main" id="{72CEF2F2-B7A6-2F46-B223-69F4ADACE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054" y="1216152"/>
            <a:ext cx="36068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786B8E8-07D0-D147-9B31-B01814CD074E}"/>
              </a:ext>
            </a:extLst>
          </p:cNvPr>
          <p:cNvSpPr/>
          <p:nvPr/>
        </p:nvSpPr>
        <p:spPr>
          <a:xfrm>
            <a:off x="1581912" y="3511850"/>
            <a:ext cx="716889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050" dirty="0">
                <a:latin typeface="Arial" panose="020B0604020202020204" pitchFamily="34" charset="0"/>
                <a:ea typeface="Calibri" panose="020F0502020204030204" pitchFamily="34" charset="0"/>
              </a:rPr>
              <a:t>Identificar las zonas que no poseen cobertura o que la misma es limitada (existe escasa señal, navegación 2G y 3G) para migrar esa navegación a la de última tecnología disponible según las estaciones bases que poseen las empresas.</a:t>
            </a:r>
          </a:p>
        </p:txBody>
      </p:sp>
    </p:spTree>
    <p:extLst>
      <p:ext uri="{BB962C8B-B14F-4D97-AF65-F5344CB8AC3E}">
        <p14:creationId xmlns:p14="http://schemas.microsoft.com/office/powerpoint/2010/main" val="4013427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"/>
          <p:cNvSpPr txBox="1">
            <a:spLocks noGrp="1"/>
          </p:cNvSpPr>
          <p:nvPr>
            <p:ph type="title"/>
          </p:nvPr>
        </p:nvSpPr>
        <p:spPr>
          <a:xfrm rot="-5400000">
            <a:off x="-578901" y="1637509"/>
            <a:ext cx="2893499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800" dirty="0">
                <a:solidFill>
                  <a:schemeClr val="bg1"/>
                </a:solidFill>
                <a:latin typeface="+mj-lt"/>
              </a:rPr>
              <a:t>Conclusiones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1489D1E-8313-C545-ABBE-95CEABB63658}"/>
              </a:ext>
            </a:extLst>
          </p:cNvPr>
          <p:cNvSpPr/>
          <p:nvPr/>
        </p:nvSpPr>
        <p:spPr>
          <a:xfrm>
            <a:off x="1381760" y="409978"/>
            <a:ext cx="7680960" cy="425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1300" dirty="0"/>
              <a:t>En base al análisis realizado, se logró constatar la relación existente entre las variables de estudio. Se validaron las hipótesis planteadas en la investigación, las 5 dimensiones establecidas en la calidad del servicio del modelo Servperf (elementos tangibles, fiabilidad, capacidad de respuesta, seguridad y empatía) poseen correlación con la satisfacción de los usuarios de las empresas telefónicas. </a:t>
            </a:r>
            <a:endParaRPr lang="es-EC" sz="1300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1300" dirty="0"/>
              <a:t>De acuerdo a las correlaciones obtenidas entre el perfil del consumidor y la percepción de las dimensiones estudiadas, se precisa que los parámetros que poseen relación son: la edad, el género y el estado civil; de la misma manera se concluye que la operadora a la que pertenecen los usuarios influye en la apreciación de la calidad. </a:t>
            </a:r>
            <a:endParaRPr lang="es-EC" sz="1300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1300" dirty="0"/>
              <a:t>El porcentaje global de satisfacción con respecto a la calidad del servicio en las empresas telefónicas es del 66%, siendo los elementos tangibles los que mayor satisfacción producen, pero los menos importantes para los usuarios; la capacidad de respuesta es la dimensión que menos satisfacción produce a los usuarios, pero la segunda de mayor importancia según los datos obtenidos.</a:t>
            </a:r>
            <a:endParaRPr lang="es-EC" sz="1300" dirty="0"/>
          </a:p>
        </p:txBody>
      </p:sp>
    </p:spTree>
    <p:extLst>
      <p:ext uri="{BB962C8B-B14F-4D97-AF65-F5344CB8AC3E}">
        <p14:creationId xmlns:p14="http://schemas.microsoft.com/office/powerpoint/2010/main" val="1518574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"/>
          <p:cNvSpPr txBox="1">
            <a:spLocks noGrp="1"/>
          </p:cNvSpPr>
          <p:nvPr>
            <p:ph type="title"/>
          </p:nvPr>
        </p:nvSpPr>
        <p:spPr>
          <a:xfrm rot="-5400000">
            <a:off x="-706288" y="1574130"/>
            <a:ext cx="3148273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400" dirty="0">
                <a:solidFill>
                  <a:schemeClr val="bg1"/>
                </a:solidFill>
                <a:latin typeface="+mj-lt"/>
              </a:rPr>
              <a:t>Recomendaciones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1489D1E-8313-C545-ABBE-95CEABB63658}"/>
              </a:ext>
            </a:extLst>
          </p:cNvPr>
          <p:cNvSpPr/>
          <p:nvPr/>
        </p:nvSpPr>
        <p:spPr>
          <a:xfrm>
            <a:off x="1381760" y="409978"/>
            <a:ext cx="7680960" cy="425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1300" dirty="0"/>
              <a:t>En base al análisis realizado, se logró constatar la relación existente entre las variables de estudio. Se validaron las hipótesis planteadas en la investigación, las 5 dimensiones establecidas en la calidad del servicio del modelo Servperf (elementos tangibles, fiabilidad, capacidad de respuesta, seguridad y empatía) poseen correlación con la satisfacción de los usuarios de las empresas telefónicas. </a:t>
            </a:r>
            <a:endParaRPr lang="es-EC" sz="1300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1300" dirty="0"/>
              <a:t>De acuerdo a las correlaciones obtenidas entre el perfil del consumidor y la percepción de las dimensiones estudiadas, se precisa que los parámetros que poseen relación son: la edad, el género y el estado civil; de la misma manera se concluye que la operadora a la que pertenecen los usuarios influye en la apreciación de la calidad. </a:t>
            </a:r>
            <a:endParaRPr lang="es-EC" sz="1300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1300" dirty="0"/>
              <a:t>El porcentaje global de satisfacción con respecto a la calidad del servicio en las empresas telefónicas es del 66%, siendo los elementos tangibles los que mayor satisfacción producen, pero los menos importantes para los usuarios; la capacidad de respuesta es la dimensión que menos satisfacción produce a los usuarios, pero la segunda de mayor importancia según los datos obtenidos.</a:t>
            </a:r>
            <a:endParaRPr lang="es-EC" sz="1300" dirty="0"/>
          </a:p>
        </p:txBody>
      </p:sp>
    </p:spTree>
    <p:extLst>
      <p:ext uri="{BB962C8B-B14F-4D97-AF65-F5344CB8AC3E}">
        <p14:creationId xmlns:p14="http://schemas.microsoft.com/office/powerpoint/2010/main" val="2525328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"/>
          <p:cNvSpPr txBox="1">
            <a:spLocks noGrp="1"/>
          </p:cNvSpPr>
          <p:nvPr>
            <p:ph type="title"/>
          </p:nvPr>
        </p:nvSpPr>
        <p:spPr>
          <a:xfrm rot="-5400000">
            <a:off x="-706288" y="1574130"/>
            <a:ext cx="3148273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400" dirty="0">
                <a:solidFill>
                  <a:schemeClr val="bg1"/>
                </a:solidFill>
                <a:latin typeface="+mj-lt"/>
              </a:rPr>
              <a:t>Bibliografía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1489D1E-8313-C545-ABBE-95CEABB63658}"/>
              </a:ext>
            </a:extLst>
          </p:cNvPr>
          <p:cNvSpPr/>
          <p:nvPr/>
        </p:nvSpPr>
        <p:spPr>
          <a:xfrm>
            <a:off x="1251903" y="548640"/>
            <a:ext cx="7957121" cy="3947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800" dirty="0"/>
              <a:t>Agencia de Regulación y Control de las Telecomunicaciones. (Mayo de 2021). Servicio Móvil Avanzado. Obtenido de Densidad de línea y participación en el mercado: http://www.arcotel.gob.ec/servicio-movil-avanzado-sma_3/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800" dirty="0"/>
              <a:t>ARCOTEL. (2020). Boletín estadístico cierre de año. Quito: Agencia de regulación y control de las telecomunicaciones.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800" dirty="0"/>
              <a:t>ARCOTEL. (Febrero de 2021). Reclamos más frecuentes de los servicios de telefonía móvil, TV paga e internet. Obtenido de Agencia de Regulación y Control de las Telecomunicaciones: https://www.arcotel.gob.ec/reclamos-mas-frecuentes-de-los-servicios-de-telefonia-movil-tv-paga-e-internet/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800" dirty="0"/>
              <a:t>Arpasi Pancca, R. A. (2018). Métricas de calidad de servicio y la satisfacción de los usuarios de Telefonía Móvil en Puno. Puno: Universidad Nacional del Altiplano.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800" dirty="0"/>
              <a:t>Azcona, M., Manzini, F. A., &amp; Dorati, J. (2013). Preciosiones metodológicas sobre la unidad de análisis y la unidad de observación. IV Congreso Internacional de Investigación de la Facultad de Psicología de la Universidad Nacional de La Plata. La Plata.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800" dirty="0"/>
              <a:t>Barquero, J. D., Rodríguez de Llauder, C., Barquero , M., &amp; Huertas, F. (2007). Marketing de Clientes ¿Quién se ha llevado a mi cliente? Madrid: McGraw-Hill Interamericana de España.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800" dirty="0"/>
              <a:t>Bou, J. (1997). Influencia de la calidad percibida sobre la competitividad: An´lisis de los efectos “vía demanda”. Castellón: Tesis Doctoral no publicada, Dpto. de Administración de Empresas y Marketing, Universitat Jaume I.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800" dirty="0"/>
              <a:t>Campo, H. O. (2005). Aproximación al uso del coeficiente alfa de Cronbach. Revista colombiana de psiquiatría(34), 572-580. Obtenido de http://www.scielo.org.co/pdf/rcp/v34n4/v34n4a09.pdf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800" dirty="0"/>
              <a:t>Carmona, A., &amp; Leal, A. (1998). La teoría de los dos factores en la satisfacción del cliente. Investigaciones Europeas de Dirección y Economía de la Empresa, 53-80.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800" dirty="0"/>
              <a:t>Carrillo, S., &amp; Leonor, R. (2008). La importancia de los sistemas de gestión de calidad en las empresas agrícolas. Xalapa: Universidad Veracruzana.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800" dirty="0"/>
              <a:t>Casas, J., &amp; Donado, J. R. (2003). La encuesta como técnica de investigación. Elaboración de cuestionarios y tratamiento estadístico de los datos. Elsevier, 31(8), 469-558. Obtenido de https://www.elsevier.es/es-revista-atencion-primaria-27-pdf-13047738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800" dirty="0"/>
              <a:t>Cobra, M. (2000). Marketing de servicios. Madrid: McGraw- Hill.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800" dirty="0"/>
              <a:t>Cronin, J., &amp; Taylor, S. (1994). Servperf Versus Servqual: Reconciling Performance-based and Perception-minus- expectations measurement of Service Quality. Journal of Marketing, 58(1), 125-131.</a:t>
            </a:r>
          </a:p>
        </p:txBody>
      </p:sp>
    </p:spTree>
    <p:extLst>
      <p:ext uri="{BB962C8B-B14F-4D97-AF65-F5344CB8AC3E}">
        <p14:creationId xmlns:p14="http://schemas.microsoft.com/office/powerpoint/2010/main" val="658336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"/>
          <p:cNvSpPr txBox="1">
            <a:spLocks noGrp="1"/>
          </p:cNvSpPr>
          <p:nvPr>
            <p:ph type="title"/>
          </p:nvPr>
        </p:nvSpPr>
        <p:spPr>
          <a:xfrm rot="-5400000">
            <a:off x="-706288" y="1574130"/>
            <a:ext cx="3148273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400" dirty="0">
                <a:solidFill>
                  <a:schemeClr val="bg1"/>
                </a:solidFill>
                <a:latin typeface="+mj-lt"/>
              </a:rPr>
              <a:t>Bibliografía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1489D1E-8313-C545-ABBE-95CEABB63658}"/>
              </a:ext>
            </a:extLst>
          </p:cNvPr>
          <p:cNvSpPr/>
          <p:nvPr/>
        </p:nvSpPr>
        <p:spPr>
          <a:xfrm>
            <a:off x="1251903" y="548640"/>
            <a:ext cx="7957121" cy="4132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800" dirty="0"/>
              <a:t>Elizalde, A., Martí, M., &amp; Martínez, F. A. (2006). Una revisión crítica del debate sobre las necesidades humanas desde el Enfoque Centrado en la Persona. Polis, Revista de la Universidad Bolivariana.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800" dirty="0"/>
              <a:t>Fisher , L., &amp; Navarro, V. (1994). Introducción a la investigación de mercado (3ª ed.). México: McGraw-Hill Interamericana S.A. de C.V.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800" dirty="0"/>
              <a:t>Gómez, A. (Septiembre de 2017). Ciclo de Deming (PDCA): herramienta de mejora continua. Obtenido de Asesor de Calidad: http://asesordecalidad.blogspot.com/2017/09/ciclo-de-deming-pdca-herramienta-de.html#.YQgZFy3SEyk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800" dirty="0"/>
              <a:t>Gómez, M. (2009). Introducción a la metodología de la investigación científica. Córdoba: Brujas.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800" dirty="0"/>
              <a:t>Grajales, T. (2000). La recolección de la información. TGrajales.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800" dirty="0"/>
              <a:t>Hernández, R. (2014). Metodología de la Investigación. México D.F: Mc Graw Hill.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800" dirty="0"/>
              <a:t>Ibarra, L., &amp; Casas, E. (2015). Aplicación del modelo Servperf en los centros de atención Telcel, Hermosillo: una medición de la calidad en el servicio. Contaduría y Administración, 229-260.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800" dirty="0"/>
              <a:t>Kotler, P. (1997). Mercadotecnia. México: Prentice-Hall.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800" dirty="0"/>
              <a:t>Kotler, P., &amp; Armstrong, G. (2008). Fundamentos de marketing. México: Pearson Educación.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800" dirty="0"/>
              <a:t>Kotler, P., &amp; Armstrong, G. (2012). Marketing. México: Pearson educación.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800" dirty="0"/>
              <a:t>Kotler, P., Bowen, J., &amp; Makens, J. (2004). Marketing para turismo. Rio de Janeiro: Prentice-Hal.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800" dirty="0"/>
              <a:t>Lazzari, L. L. (2013). Evaluación de la calidad del servicio brindado por una PYME. Buenos aires: Doctoral dissertation, Facultad de Ciencias Económicas. Universidad de Buenos Aires.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800" dirty="0"/>
              <a:t>Lovelock, C. (2015). Marketing de servicios. México DF: Pearson Prentice Hall.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800" dirty="0"/>
              <a:t>Luna, M. (2012). Marketing estratégico. Huacho: LunaGraft.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800" dirty="0"/>
              <a:t>Mateos, M. A. (2019). Atención al cliente y calidad en el servicio. Málaga: IC Editorial.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800" dirty="0"/>
              <a:t>Mora Contreras, C. E. (2011). La calidad del servicio y la satisfacción del consumidor. Revista brasileira de Marketing, 146- 162.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800" dirty="0"/>
              <a:t>Namukasa, J. (2013). The Influence of Airline Service Quality on Passenger Satisfaction and Loyalty: The Case of Uganda Airline Industry. The TQM Journal, 25(5), 520–532.</a:t>
            </a:r>
          </a:p>
        </p:txBody>
      </p:sp>
    </p:spTree>
    <p:extLst>
      <p:ext uri="{BB962C8B-B14F-4D97-AF65-F5344CB8AC3E}">
        <p14:creationId xmlns:p14="http://schemas.microsoft.com/office/powerpoint/2010/main" val="4277886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"/>
          <p:cNvSpPr txBox="1">
            <a:spLocks noGrp="1"/>
          </p:cNvSpPr>
          <p:nvPr>
            <p:ph type="title"/>
          </p:nvPr>
        </p:nvSpPr>
        <p:spPr>
          <a:xfrm rot="-5400000">
            <a:off x="-706288" y="1574130"/>
            <a:ext cx="3148273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400" dirty="0">
                <a:solidFill>
                  <a:schemeClr val="bg1"/>
                </a:solidFill>
                <a:latin typeface="+mj-lt"/>
              </a:rPr>
              <a:t>Bibliografía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1489D1E-8313-C545-ABBE-95CEABB63658}"/>
              </a:ext>
            </a:extLst>
          </p:cNvPr>
          <p:cNvSpPr/>
          <p:nvPr/>
        </p:nvSpPr>
        <p:spPr>
          <a:xfrm>
            <a:off x="1251903" y="548640"/>
            <a:ext cx="7957121" cy="4052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750" dirty="0"/>
              <a:t>Nicuesa, M. (junio de 2015). Definición de Insatisfacción. Obtenido de Definición ABC: https://www.definicionabc.com/social/insatisfaccion.php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750" dirty="0"/>
              <a:t>Nuño, P. (15 de Mayo de 2018). Proceso de marketing. Obtenido de Emprende Pyme: https://www.emprendepyme.net/proceso-de-marketing.html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750" dirty="0"/>
              <a:t>Otzen , T., &amp; Manterola, C. (2017). Técnicas de Muestreo sobre una Población a Estudio. Int. J. Morphol, 227-232.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750" dirty="0"/>
              <a:t>Palominos-Belmar, P. I., Quezada-Llanca, L. E., Osorio-Rubio, C. A., Torres-Ortega, J. A., &amp; Lippi-Valenzuela, L. M. (2016). Calidad de los servicios educativos según los estudiantes de una universidad pública en Chile. Revista iberoamericana de educación superior, 130-142.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750" dirty="0"/>
              <a:t>Parasuraman, A., Zeithaml, V., &amp; Berry, L. (1985). A Conceptual Model of Service Quality and its Implications for Future Research. Journal of Marketing, 49(4), 41-50.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750" dirty="0"/>
              <a:t>Parasuraman, A., Zeithaml, V., &amp; Berry, L. (1988). SERVQUAL: a multiple item scale for measuring consumer perceptions of service quility. Journal of Retailing, 12-40.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750" dirty="0"/>
              <a:t>Powell, C. (2003). The Delphi technique: myths and realities. Journal of Advanced Nursing, 41(4), 376-382.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750" dirty="0"/>
              <a:t>Quintero, J. R. (2 de Octubre de 2011). Teoría de las necesidades de Maslow. Obtenido de Paradigmas Educativos Uft: http://paradigmaseducativosuft.blogspot.com/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750" dirty="0"/>
              <a:t>Ramirez, A. (2017). Servqual o Servperf: ¿Otra alternativa? Sinapsis, 59 - 63.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750" dirty="0"/>
              <a:t>REAL ACADEMIA ESPAÑOLA. (2021). Diccionario de la lengua española. Obtenido de https://dle.rae.es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750" dirty="0"/>
              <a:t>Riccio, M., Astudillo, B., &amp; Vega, M. (2019). Análisis de percepción de la calidad del servicio al cliente en una agencia de telecomunicaciones. Revista Compendium: Cuadernos de Economía y Administración, 130-147.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750" dirty="0"/>
              <a:t>Rodriguez, M., Pineda, D., &amp; Castro , C. (2020). Tendencias del marketing moderno, una revisión teórica. Querétaro: Revista Espacios.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750" dirty="0"/>
              <a:t>Rodríguez, O., Hernández, R., Torno, L., García, L., &amp; Rodríguez, R. (Enero- Marzo de 2005). Telefonía móvil celular: origen, evolución, perspectivas. Ciencias Holguín, XI(1), 1-8.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750" dirty="0"/>
              <a:t>Sanchez Cipriana, D. O. (2019). La calidad de servicio y su relación con la atención al cliente en la empresa América Móvil, Huancayo, 2018. Huacho: Universidad Nacional José Faustino Sánchez Carrión.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750" dirty="0"/>
              <a:t>Schiffman, L., &amp; Kanuk, L. (2010). Comportamiento del Consumidor. México: Pearson Educación.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750" dirty="0"/>
              <a:t>Solomon, M. R. (2008). Comportamiento del consumidor. México: Pearson educación.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750" dirty="0"/>
              <a:t>Stanton, W., Etzel, M., &amp; Walker, B. (2007). Fundamentos del marketing. México: McGraw-Hill.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750" dirty="0"/>
              <a:t>Thompson, I. (30 de Agosto de 2013). Definición de cliente. Obtenido de Promo Negocios: http://www.promonegocios.net/clientes/ cliente-definicion.html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750" dirty="0"/>
              <a:t>Zeithaml, V. A., Parasuraman, A., &amp; Berry, L. L. (1992). Calidad total en la gestion de servicios. México: Ilustrada ed.</a:t>
            </a:r>
          </a:p>
        </p:txBody>
      </p:sp>
    </p:spTree>
    <p:extLst>
      <p:ext uri="{BB962C8B-B14F-4D97-AF65-F5344CB8AC3E}">
        <p14:creationId xmlns:p14="http://schemas.microsoft.com/office/powerpoint/2010/main" val="396922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210;p25">
            <a:extLst>
              <a:ext uri="{FF2B5EF4-FFF2-40B4-BE49-F238E27FC236}">
                <a16:creationId xmlns:a16="http://schemas.microsoft.com/office/drawing/2014/main" id="{721E304B-16C1-2B4C-9A45-43351A2A58F9}"/>
              </a:ext>
            </a:extLst>
          </p:cNvPr>
          <p:cNvSpPr/>
          <p:nvPr/>
        </p:nvSpPr>
        <p:spPr>
          <a:xfrm>
            <a:off x="1687286" y="657399"/>
            <a:ext cx="2884713" cy="744899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5"/>
          <p:cNvSpPr/>
          <p:nvPr/>
        </p:nvSpPr>
        <p:spPr>
          <a:xfrm>
            <a:off x="5212118" y="966550"/>
            <a:ext cx="930300" cy="618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09" name="Google Shape;209;p25"/>
          <p:cNvSpPr/>
          <p:nvPr/>
        </p:nvSpPr>
        <p:spPr>
          <a:xfrm>
            <a:off x="5212118" y="3507351"/>
            <a:ext cx="930300" cy="618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5"/>
          <p:cNvSpPr/>
          <p:nvPr/>
        </p:nvSpPr>
        <p:spPr>
          <a:xfrm>
            <a:off x="5212118" y="2261454"/>
            <a:ext cx="930300" cy="618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5"/>
          <p:cNvSpPr txBox="1">
            <a:spLocks noGrp="1"/>
          </p:cNvSpPr>
          <p:nvPr>
            <p:ph type="title"/>
          </p:nvPr>
        </p:nvSpPr>
        <p:spPr>
          <a:xfrm rot="-5400000">
            <a:off x="-1035204" y="1084501"/>
            <a:ext cx="38862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800" dirty="0">
                <a:solidFill>
                  <a:schemeClr val="bg1"/>
                </a:solidFill>
                <a:latin typeface="+mj-lt"/>
              </a:rPr>
              <a:t>Objetivos</a:t>
            </a:r>
          </a:p>
        </p:txBody>
      </p:sp>
      <p:sp>
        <p:nvSpPr>
          <p:cNvPr id="214" name="Google Shape;214;p25"/>
          <p:cNvSpPr txBox="1">
            <a:spLocks noGrp="1"/>
          </p:cNvSpPr>
          <p:nvPr>
            <p:ph type="subTitle" idx="2"/>
          </p:nvPr>
        </p:nvSpPr>
        <p:spPr>
          <a:xfrm>
            <a:off x="6121532" y="1021475"/>
            <a:ext cx="2884712" cy="74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s-EC" sz="1300" dirty="0">
                <a:latin typeface="+mn-lt"/>
              </a:rPr>
              <a:t>Sintetizar los fundamentos teóricos y prácticos a través de una investigación literaria para evaluar la calidad de servicio y la satisfacción del cliente. </a:t>
            </a:r>
          </a:p>
        </p:txBody>
      </p:sp>
      <p:sp>
        <p:nvSpPr>
          <p:cNvPr id="216" name="Google Shape;216;p25"/>
          <p:cNvSpPr txBox="1">
            <a:spLocks noGrp="1"/>
          </p:cNvSpPr>
          <p:nvPr>
            <p:ph type="subTitle" idx="4"/>
          </p:nvPr>
        </p:nvSpPr>
        <p:spPr>
          <a:xfrm>
            <a:off x="6121532" y="2315256"/>
            <a:ext cx="3022468" cy="74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s-EC" sz="1300" dirty="0">
                <a:latin typeface="+mn-lt"/>
              </a:rPr>
              <a:t>Desarrollar el marco metodológico de la investigación, a través del modelo SERVPERF para conocer las dimensiones de la calidad del servicio que están influyendo en la satisfacción de los clientes.</a:t>
            </a:r>
          </a:p>
        </p:txBody>
      </p:sp>
      <p:sp>
        <p:nvSpPr>
          <p:cNvPr id="220" name="Google Shape;220;p25"/>
          <p:cNvSpPr txBox="1">
            <a:spLocks noGrp="1"/>
          </p:cNvSpPr>
          <p:nvPr>
            <p:ph type="subTitle" idx="8"/>
          </p:nvPr>
        </p:nvSpPr>
        <p:spPr>
          <a:xfrm>
            <a:off x="6121532" y="3686820"/>
            <a:ext cx="3022468" cy="74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s-EC" sz="1300" dirty="0">
                <a:latin typeface="+mn-lt"/>
              </a:rPr>
              <a:t>Establecer una propuesta de mejoramiento para elevar el nivel de satisfacción de los usuarios de los servicios telefónicos prestados por las empresas de telecomunicaciones.</a:t>
            </a:r>
          </a:p>
        </p:txBody>
      </p:sp>
      <p:sp>
        <p:nvSpPr>
          <p:cNvPr id="221" name="Google Shape;221;p25"/>
          <p:cNvSpPr txBox="1">
            <a:spLocks noGrp="1"/>
          </p:cNvSpPr>
          <p:nvPr>
            <p:ph type="title" idx="9"/>
          </p:nvPr>
        </p:nvSpPr>
        <p:spPr>
          <a:xfrm>
            <a:off x="5212118" y="966550"/>
            <a:ext cx="930300" cy="6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22" name="Google Shape;222;p25"/>
          <p:cNvSpPr txBox="1">
            <a:spLocks noGrp="1"/>
          </p:cNvSpPr>
          <p:nvPr>
            <p:ph type="title" idx="13"/>
          </p:nvPr>
        </p:nvSpPr>
        <p:spPr>
          <a:xfrm>
            <a:off x="5212118" y="2261454"/>
            <a:ext cx="930300" cy="6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23" name="Google Shape;223;p25"/>
          <p:cNvSpPr txBox="1">
            <a:spLocks noGrp="1"/>
          </p:cNvSpPr>
          <p:nvPr>
            <p:ph type="title" idx="14"/>
          </p:nvPr>
        </p:nvSpPr>
        <p:spPr>
          <a:xfrm>
            <a:off x="5212118" y="3507351"/>
            <a:ext cx="930300" cy="6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8" name="Google Shape;216;p25">
            <a:extLst>
              <a:ext uri="{FF2B5EF4-FFF2-40B4-BE49-F238E27FC236}">
                <a16:creationId xmlns:a16="http://schemas.microsoft.com/office/drawing/2014/main" id="{048C4D41-DBF2-D74E-90D8-BFBD2EF42C7B}"/>
              </a:ext>
            </a:extLst>
          </p:cNvPr>
          <p:cNvSpPr txBox="1">
            <a:spLocks/>
          </p:cNvSpPr>
          <p:nvPr/>
        </p:nvSpPr>
        <p:spPr>
          <a:xfrm>
            <a:off x="1719626" y="1584850"/>
            <a:ext cx="2884712" cy="272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s-EC" dirty="0">
                <a:latin typeface="+mn-lt"/>
              </a:rPr>
              <a:t>Determinar el nivel de satisfacción de los usuarios conforme a la calidad del servicio brindado por las empresas telefónicas en el Distrito Metropolitano de Quito, a través de una investigación de campo para el diseño de una propuesta de mejora.</a:t>
            </a:r>
          </a:p>
        </p:txBody>
      </p:sp>
      <p:sp>
        <p:nvSpPr>
          <p:cNvPr id="29" name="Google Shape;222;p25">
            <a:extLst>
              <a:ext uri="{FF2B5EF4-FFF2-40B4-BE49-F238E27FC236}">
                <a16:creationId xmlns:a16="http://schemas.microsoft.com/office/drawing/2014/main" id="{71AF8A6F-74A7-5049-990B-6D986BF3AB5C}"/>
              </a:ext>
            </a:extLst>
          </p:cNvPr>
          <p:cNvSpPr txBox="1">
            <a:spLocks/>
          </p:cNvSpPr>
          <p:nvPr/>
        </p:nvSpPr>
        <p:spPr>
          <a:xfrm>
            <a:off x="1600426" y="703951"/>
            <a:ext cx="2884712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r>
              <a:rPr lang="en" sz="2800" dirty="0">
                <a:latin typeface="+mn-lt"/>
              </a:rPr>
              <a:t>General</a:t>
            </a:r>
          </a:p>
        </p:txBody>
      </p:sp>
      <p:sp>
        <p:nvSpPr>
          <p:cNvPr id="39" name="Google Shape;210;p25">
            <a:extLst>
              <a:ext uri="{FF2B5EF4-FFF2-40B4-BE49-F238E27FC236}">
                <a16:creationId xmlns:a16="http://schemas.microsoft.com/office/drawing/2014/main" id="{36F14AA2-3381-7247-B5CC-84C285D46EDC}"/>
              </a:ext>
            </a:extLst>
          </p:cNvPr>
          <p:cNvSpPr/>
          <p:nvPr/>
        </p:nvSpPr>
        <p:spPr>
          <a:xfrm>
            <a:off x="5716052" y="102409"/>
            <a:ext cx="2884713" cy="744899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222;p25">
            <a:extLst>
              <a:ext uri="{FF2B5EF4-FFF2-40B4-BE49-F238E27FC236}">
                <a16:creationId xmlns:a16="http://schemas.microsoft.com/office/drawing/2014/main" id="{1C4441BA-3793-0642-8ACF-571DA967DF51}"/>
              </a:ext>
            </a:extLst>
          </p:cNvPr>
          <p:cNvSpPr txBox="1">
            <a:spLocks/>
          </p:cNvSpPr>
          <p:nvPr/>
        </p:nvSpPr>
        <p:spPr>
          <a:xfrm>
            <a:off x="5629192" y="148961"/>
            <a:ext cx="2884712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r>
              <a:rPr lang="en" sz="2800" dirty="0" err="1">
                <a:latin typeface="+mn-lt"/>
              </a:rPr>
              <a:t>Específicos</a:t>
            </a:r>
            <a:endParaRPr lang="en" sz="2800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210;p25">
            <a:extLst>
              <a:ext uri="{FF2B5EF4-FFF2-40B4-BE49-F238E27FC236}">
                <a16:creationId xmlns:a16="http://schemas.microsoft.com/office/drawing/2014/main" id="{721E304B-16C1-2B4C-9A45-43351A2A58F9}"/>
              </a:ext>
            </a:extLst>
          </p:cNvPr>
          <p:cNvSpPr/>
          <p:nvPr/>
        </p:nvSpPr>
        <p:spPr>
          <a:xfrm>
            <a:off x="1687286" y="117068"/>
            <a:ext cx="2884713" cy="744899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5"/>
          <p:cNvSpPr/>
          <p:nvPr/>
        </p:nvSpPr>
        <p:spPr>
          <a:xfrm>
            <a:off x="5212118" y="966550"/>
            <a:ext cx="930300" cy="618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12" name="Google Shape;212;p25"/>
          <p:cNvSpPr txBox="1">
            <a:spLocks noGrp="1"/>
          </p:cNvSpPr>
          <p:nvPr>
            <p:ph type="title"/>
          </p:nvPr>
        </p:nvSpPr>
        <p:spPr>
          <a:xfrm rot="-5400000">
            <a:off x="-992125" y="715653"/>
            <a:ext cx="38862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800" dirty="0">
                <a:solidFill>
                  <a:schemeClr val="bg1"/>
                </a:solidFill>
                <a:latin typeface="+mn-lt"/>
              </a:rPr>
              <a:t>Hipótesis</a:t>
            </a:r>
          </a:p>
        </p:txBody>
      </p:sp>
      <p:sp>
        <p:nvSpPr>
          <p:cNvPr id="214" name="Google Shape;214;p25"/>
          <p:cNvSpPr txBox="1">
            <a:spLocks noGrp="1"/>
          </p:cNvSpPr>
          <p:nvPr>
            <p:ph type="subTitle" idx="2"/>
          </p:nvPr>
        </p:nvSpPr>
        <p:spPr>
          <a:xfrm>
            <a:off x="6142418" y="903250"/>
            <a:ext cx="3087900" cy="74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s-CO" sz="1200" dirty="0">
                <a:latin typeface="+mn-lt"/>
              </a:rPr>
              <a:t>Los elementos tangibles influyen en el nivel de satisfacción de los usuarios de las empresas telefónicas.</a:t>
            </a:r>
            <a:endParaRPr lang="es-EC" sz="1200" dirty="0">
              <a:latin typeface="+mn-lt"/>
            </a:endParaRPr>
          </a:p>
        </p:txBody>
      </p:sp>
      <p:sp>
        <p:nvSpPr>
          <p:cNvPr id="221" name="Google Shape;221;p25"/>
          <p:cNvSpPr txBox="1">
            <a:spLocks noGrp="1"/>
          </p:cNvSpPr>
          <p:nvPr>
            <p:ph type="title" idx="9"/>
          </p:nvPr>
        </p:nvSpPr>
        <p:spPr>
          <a:xfrm>
            <a:off x="5212118" y="966550"/>
            <a:ext cx="930300" cy="6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8" name="Google Shape;216;p25">
            <a:extLst>
              <a:ext uri="{FF2B5EF4-FFF2-40B4-BE49-F238E27FC236}">
                <a16:creationId xmlns:a16="http://schemas.microsoft.com/office/drawing/2014/main" id="{048C4D41-DBF2-D74E-90D8-BFBD2EF42C7B}"/>
              </a:ext>
            </a:extLst>
          </p:cNvPr>
          <p:cNvSpPr txBox="1">
            <a:spLocks/>
          </p:cNvSpPr>
          <p:nvPr/>
        </p:nvSpPr>
        <p:spPr>
          <a:xfrm>
            <a:off x="1516436" y="828472"/>
            <a:ext cx="3087901" cy="111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s-EC" dirty="0">
                <a:latin typeface="+mn-lt"/>
              </a:rPr>
              <a:t>La calidad del servicio influye en el nivel de satisfacción de los usuarios de las empresas telefónicas.</a:t>
            </a:r>
          </a:p>
        </p:txBody>
      </p:sp>
      <p:sp>
        <p:nvSpPr>
          <p:cNvPr id="29" name="Google Shape;222;p25">
            <a:extLst>
              <a:ext uri="{FF2B5EF4-FFF2-40B4-BE49-F238E27FC236}">
                <a16:creationId xmlns:a16="http://schemas.microsoft.com/office/drawing/2014/main" id="{71AF8A6F-74A7-5049-990B-6D986BF3AB5C}"/>
              </a:ext>
            </a:extLst>
          </p:cNvPr>
          <p:cNvSpPr txBox="1">
            <a:spLocks/>
          </p:cNvSpPr>
          <p:nvPr/>
        </p:nvSpPr>
        <p:spPr>
          <a:xfrm>
            <a:off x="1600426" y="163620"/>
            <a:ext cx="2884712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r>
              <a:rPr lang="en" sz="2800" dirty="0">
                <a:latin typeface="+mn-lt"/>
              </a:rPr>
              <a:t>General</a:t>
            </a:r>
          </a:p>
        </p:txBody>
      </p:sp>
      <p:sp>
        <p:nvSpPr>
          <p:cNvPr id="39" name="Google Shape;210;p25">
            <a:extLst>
              <a:ext uri="{FF2B5EF4-FFF2-40B4-BE49-F238E27FC236}">
                <a16:creationId xmlns:a16="http://schemas.microsoft.com/office/drawing/2014/main" id="{36F14AA2-3381-7247-B5CC-84C285D46EDC}"/>
              </a:ext>
            </a:extLst>
          </p:cNvPr>
          <p:cNvSpPr/>
          <p:nvPr/>
        </p:nvSpPr>
        <p:spPr>
          <a:xfrm>
            <a:off x="5716052" y="102409"/>
            <a:ext cx="2884713" cy="744899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222;p25">
            <a:extLst>
              <a:ext uri="{FF2B5EF4-FFF2-40B4-BE49-F238E27FC236}">
                <a16:creationId xmlns:a16="http://schemas.microsoft.com/office/drawing/2014/main" id="{1C4441BA-3793-0642-8ACF-571DA967DF51}"/>
              </a:ext>
            </a:extLst>
          </p:cNvPr>
          <p:cNvSpPr txBox="1">
            <a:spLocks/>
          </p:cNvSpPr>
          <p:nvPr/>
        </p:nvSpPr>
        <p:spPr>
          <a:xfrm>
            <a:off x="5629192" y="148961"/>
            <a:ext cx="2884712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r>
              <a:rPr lang="en" sz="2800" dirty="0" err="1">
                <a:latin typeface="+mn-lt"/>
              </a:rPr>
              <a:t>Específicos</a:t>
            </a:r>
            <a:endParaRPr lang="en" sz="2800" dirty="0">
              <a:latin typeface="+mn-lt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8FD1695-DE54-F54C-BE7A-7C854CDBC83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17407" r="10794" b="14634"/>
          <a:stretch/>
        </p:blipFill>
        <p:spPr bwMode="auto">
          <a:xfrm>
            <a:off x="1433306" y="1769964"/>
            <a:ext cx="3570902" cy="32807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Google Shape;208;p25">
            <a:extLst>
              <a:ext uri="{FF2B5EF4-FFF2-40B4-BE49-F238E27FC236}">
                <a16:creationId xmlns:a16="http://schemas.microsoft.com/office/drawing/2014/main" id="{5B36C364-EEBD-F643-B259-75E5B703E551}"/>
              </a:ext>
            </a:extLst>
          </p:cNvPr>
          <p:cNvSpPr/>
          <p:nvPr/>
        </p:nvSpPr>
        <p:spPr>
          <a:xfrm>
            <a:off x="5212118" y="1731802"/>
            <a:ext cx="930300" cy="618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7" name="Google Shape;214;p25">
            <a:extLst>
              <a:ext uri="{FF2B5EF4-FFF2-40B4-BE49-F238E27FC236}">
                <a16:creationId xmlns:a16="http://schemas.microsoft.com/office/drawing/2014/main" id="{65314064-60E1-134F-BFE4-B63C18F76D00}"/>
              </a:ext>
            </a:extLst>
          </p:cNvPr>
          <p:cNvSpPr txBox="1">
            <a:spLocks/>
          </p:cNvSpPr>
          <p:nvPr/>
        </p:nvSpPr>
        <p:spPr>
          <a:xfrm>
            <a:off x="6142418" y="1668502"/>
            <a:ext cx="3087900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s-CO" sz="1200" dirty="0">
                <a:latin typeface="+mn-lt"/>
              </a:rPr>
              <a:t>La fiabilidad influye en el nivel de satisfacción de los usuarios de las empresas telefónicas. </a:t>
            </a:r>
            <a:endParaRPr lang="es-EC" sz="1200" dirty="0">
              <a:latin typeface="+mn-lt"/>
            </a:endParaRPr>
          </a:p>
        </p:txBody>
      </p:sp>
      <p:sp>
        <p:nvSpPr>
          <p:cNvPr id="31" name="Google Shape;221;p25">
            <a:extLst>
              <a:ext uri="{FF2B5EF4-FFF2-40B4-BE49-F238E27FC236}">
                <a16:creationId xmlns:a16="http://schemas.microsoft.com/office/drawing/2014/main" id="{B21626F6-2425-004A-BB06-5DAD707059EB}"/>
              </a:ext>
            </a:extLst>
          </p:cNvPr>
          <p:cNvSpPr txBox="1">
            <a:spLocks/>
          </p:cNvSpPr>
          <p:nvPr/>
        </p:nvSpPr>
        <p:spPr>
          <a:xfrm>
            <a:off x="5212118" y="1731802"/>
            <a:ext cx="9303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r>
              <a:rPr lang="en" dirty="0"/>
              <a:t>02</a:t>
            </a:r>
          </a:p>
        </p:txBody>
      </p:sp>
      <p:sp>
        <p:nvSpPr>
          <p:cNvPr id="32" name="Google Shape;208;p25">
            <a:extLst>
              <a:ext uri="{FF2B5EF4-FFF2-40B4-BE49-F238E27FC236}">
                <a16:creationId xmlns:a16="http://schemas.microsoft.com/office/drawing/2014/main" id="{C64ABB54-25F5-5D45-8568-FE0538EC45AC}"/>
              </a:ext>
            </a:extLst>
          </p:cNvPr>
          <p:cNvSpPr/>
          <p:nvPr/>
        </p:nvSpPr>
        <p:spPr>
          <a:xfrm>
            <a:off x="5212118" y="2504915"/>
            <a:ext cx="930300" cy="618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3" name="Google Shape;214;p25">
            <a:extLst>
              <a:ext uri="{FF2B5EF4-FFF2-40B4-BE49-F238E27FC236}">
                <a16:creationId xmlns:a16="http://schemas.microsoft.com/office/drawing/2014/main" id="{4E8CEC3A-1D3C-E74D-8984-87E42E632ACA}"/>
              </a:ext>
            </a:extLst>
          </p:cNvPr>
          <p:cNvSpPr txBox="1">
            <a:spLocks/>
          </p:cNvSpPr>
          <p:nvPr/>
        </p:nvSpPr>
        <p:spPr>
          <a:xfrm>
            <a:off x="6142418" y="2441615"/>
            <a:ext cx="3087900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s-CO" sz="1200" dirty="0">
                <a:latin typeface="+mn-lt"/>
              </a:rPr>
              <a:t>La capacidad de respuesta influye en el nivel de satisfacción de los usuarios de las empresas telefónicas. </a:t>
            </a:r>
            <a:endParaRPr lang="es-EC" sz="1200" dirty="0">
              <a:latin typeface="+mn-lt"/>
            </a:endParaRPr>
          </a:p>
        </p:txBody>
      </p:sp>
      <p:sp>
        <p:nvSpPr>
          <p:cNvPr id="34" name="Google Shape;221;p25">
            <a:extLst>
              <a:ext uri="{FF2B5EF4-FFF2-40B4-BE49-F238E27FC236}">
                <a16:creationId xmlns:a16="http://schemas.microsoft.com/office/drawing/2014/main" id="{B36F067E-A095-414E-A57F-EAFD0BD720D5}"/>
              </a:ext>
            </a:extLst>
          </p:cNvPr>
          <p:cNvSpPr txBox="1">
            <a:spLocks/>
          </p:cNvSpPr>
          <p:nvPr/>
        </p:nvSpPr>
        <p:spPr>
          <a:xfrm>
            <a:off x="5212118" y="2504915"/>
            <a:ext cx="9303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r>
              <a:rPr lang="en" dirty="0"/>
              <a:t>03</a:t>
            </a:r>
          </a:p>
        </p:txBody>
      </p:sp>
      <p:sp>
        <p:nvSpPr>
          <p:cNvPr id="35" name="Google Shape;208;p25">
            <a:extLst>
              <a:ext uri="{FF2B5EF4-FFF2-40B4-BE49-F238E27FC236}">
                <a16:creationId xmlns:a16="http://schemas.microsoft.com/office/drawing/2014/main" id="{848C78FC-1762-864A-8F72-CFE5E06A34F1}"/>
              </a:ext>
            </a:extLst>
          </p:cNvPr>
          <p:cNvSpPr/>
          <p:nvPr/>
        </p:nvSpPr>
        <p:spPr>
          <a:xfrm>
            <a:off x="5212118" y="3235928"/>
            <a:ext cx="930300" cy="618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6" name="Google Shape;214;p25">
            <a:extLst>
              <a:ext uri="{FF2B5EF4-FFF2-40B4-BE49-F238E27FC236}">
                <a16:creationId xmlns:a16="http://schemas.microsoft.com/office/drawing/2014/main" id="{52EFDF5C-231D-C44F-AB67-E1D7F97EC318}"/>
              </a:ext>
            </a:extLst>
          </p:cNvPr>
          <p:cNvSpPr txBox="1">
            <a:spLocks/>
          </p:cNvSpPr>
          <p:nvPr/>
        </p:nvSpPr>
        <p:spPr>
          <a:xfrm>
            <a:off x="6142418" y="3172628"/>
            <a:ext cx="3087900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s-CO" sz="1200" dirty="0">
                <a:latin typeface="+mn-lt"/>
              </a:rPr>
              <a:t>La seguridad influye en el nivel de satisfacción de los usuarios de las empresas telefónicas. </a:t>
            </a:r>
            <a:endParaRPr lang="es-EC" sz="1200" dirty="0">
              <a:latin typeface="+mn-lt"/>
            </a:endParaRPr>
          </a:p>
        </p:txBody>
      </p:sp>
      <p:sp>
        <p:nvSpPr>
          <p:cNvPr id="37" name="Google Shape;221;p25">
            <a:extLst>
              <a:ext uri="{FF2B5EF4-FFF2-40B4-BE49-F238E27FC236}">
                <a16:creationId xmlns:a16="http://schemas.microsoft.com/office/drawing/2014/main" id="{FB5C5755-995E-114F-ACC2-B6F9462B655F}"/>
              </a:ext>
            </a:extLst>
          </p:cNvPr>
          <p:cNvSpPr txBox="1">
            <a:spLocks/>
          </p:cNvSpPr>
          <p:nvPr/>
        </p:nvSpPr>
        <p:spPr>
          <a:xfrm>
            <a:off x="5212118" y="3235928"/>
            <a:ext cx="9303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r>
              <a:rPr lang="en" dirty="0"/>
              <a:t>04</a:t>
            </a:r>
          </a:p>
        </p:txBody>
      </p:sp>
      <p:sp>
        <p:nvSpPr>
          <p:cNvPr id="38" name="Google Shape;208;p25">
            <a:extLst>
              <a:ext uri="{FF2B5EF4-FFF2-40B4-BE49-F238E27FC236}">
                <a16:creationId xmlns:a16="http://schemas.microsoft.com/office/drawing/2014/main" id="{D6E05156-9227-4B47-A1AC-4EB52ADB46C5}"/>
              </a:ext>
            </a:extLst>
          </p:cNvPr>
          <p:cNvSpPr/>
          <p:nvPr/>
        </p:nvSpPr>
        <p:spPr>
          <a:xfrm>
            <a:off x="5212118" y="3986801"/>
            <a:ext cx="930300" cy="618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1" name="Google Shape;214;p25">
            <a:extLst>
              <a:ext uri="{FF2B5EF4-FFF2-40B4-BE49-F238E27FC236}">
                <a16:creationId xmlns:a16="http://schemas.microsoft.com/office/drawing/2014/main" id="{7352EC8B-9641-5047-A6DA-380C04B56261}"/>
              </a:ext>
            </a:extLst>
          </p:cNvPr>
          <p:cNvSpPr txBox="1">
            <a:spLocks/>
          </p:cNvSpPr>
          <p:nvPr/>
        </p:nvSpPr>
        <p:spPr>
          <a:xfrm>
            <a:off x="6142418" y="3923501"/>
            <a:ext cx="3087900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s-CO" sz="1200" dirty="0">
                <a:latin typeface="+mn-lt"/>
              </a:rPr>
              <a:t>La empatía influye en el nivel de satisfacción de los usuarios de las empresas telefónicas.</a:t>
            </a:r>
            <a:r>
              <a:rPr lang="es-EC" sz="1100" dirty="0">
                <a:latin typeface="+mn-lt"/>
              </a:rPr>
              <a:t> </a:t>
            </a:r>
          </a:p>
        </p:txBody>
      </p:sp>
      <p:sp>
        <p:nvSpPr>
          <p:cNvPr id="42" name="Google Shape;221;p25">
            <a:extLst>
              <a:ext uri="{FF2B5EF4-FFF2-40B4-BE49-F238E27FC236}">
                <a16:creationId xmlns:a16="http://schemas.microsoft.com/office/drawing/2014/main" id="{393AAFF0-1389-324A-9240-081A0639CA98}"/>
              </a:ext>
            </a:extLst>
          </p:cNvPr>
          <p:cNvSpPr txBox="1">
            <a:spLocks/>
          </p:cNvSpPr>
          <p:nvPr/>
        </p:nvSpPr>
        <p:spPr>
          <a:xfrm>
            <a:off x="5212118" y="3986801"/>
            <a:ext cx="9303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ork Sans"/>
              <a:buNone/>
              <a:defRPr sz="3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r>
              <a:rPr lang="en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543646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/>
          <p:nvPr/>
        </p:nvSpPr>
        <p:spPr>
          <a:xfrm>
            <a:off x="5050725" y="539500"/>
            <a:ext cx="4093200" cy="40644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0" name="Google Shape;330;p35"/>
          <p:cNvGrpSpPr/>
          <p:nvPr/>
        </p:nvGrpSpPr>
        <p:grpSpPr>
          <a:xfrm>
            <a:off x="1695475" y="2262550"/>
            <a:ext cx="7045233" cy="618350"/>
            <a:chOff x="1695475" y="2262550"/>
            <a:chExt cx="7045233" cy="618350"/>
          </a:xfrm>
        </p:grpSpPr>
        <p:cxnSp>
          <p:nvCxnSpPr>
            <p:cNvPr id="331" name="Google Shape;331;p35"/>
            <p:cNvCxnSpPr/>
            <p:nvPr/>
          </p:nvCxnSpPr>
          <p:spPr>
            <a:xfrm rot="10800000">
              <a:off x="1695475" y="2571750"/>
              <a:ext cx="6450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32" name="Google Shape;332;p35"/>
            <p:cNvSpPr/>
            <p:nvPr/>
          </p:nvSpPr>
          <p:spPr>
            <a:xfrm>
              <a:off x="1716591" y="2262600"/>
              <a:ext cx="1113497" cy="618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dirty="0">
                <a:latin typeface="+mn-lt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3427151" y="2262550"/>
              <a:ext cx="1250248" cy="618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s-ES" b="1" dirty="0">
                  <a:latin typeface="+mn-lt"/>
                </a:rPr>
                <a:t>Satisfacción del cliente</a:t>
              </a:r>
              <a:endParaRPr b="1" dirty="0">
                <a:latin typeface="+mn-lt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5100706" y="2262600"/>
              <a:ext cx="1136757" cy="618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es-EC" b="1" dirty="0">
                  <a:solidFill>
                    <a:schemeClr val="dk1"/>
                  </a:solidFill>
                  <a:latin typeface="+mn-lt"/>
                  <a:ea typeface="Work Sans"/>
                  <a:cs typeface="Work Sans"/>
                  <a:sym typeface="Work Sans"/>
                </a:rPr>
                <a:t>Marketing de servicios</a:t>
              </a:r>
              <a:endParaRPr dirty="0">
                <a:latin typeface="+mn-lt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6898036" y="2262600"/>
              <a:ext cx="1842672" cy="618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es-CO" b="1" dirty="0">
                  <a:latin typeface="+mn-lt"/>
                </a:rPr>
                <a:t>Comportamiento del consumidor</a:t>
              </a:r>
              <a:endParaRPr b="1" dirty="0">
                <a:latin typeface="+mn-lt"/>
              </a:endParaRPr>
            </a:p>
          </p:txBody>
        </p:sp>
      </p:grpSp>
      <p:sp>
        <p:nvSpPr>
          <p:cNvPr id="336" name="Google Shape;336;p35"/>
          <p:cNvSpPr txBox="1"/>
          <p:nvPr/>
        </p:nvSpPr>
        <p:spPr>
          <a:xfrm>
            <a:off x="1695476" y="2417266"/>
            <a:ext cx="1136442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EC" b="1" dirty="0">
                <a:solidFill>
                  <a:schemeClr val="dk1"/>
                </a:solidFill>
                <a:latin typeface="+mn-lt"/>
                <a:ea typeface="Work Sans"/>
                <a:cs typeface="Work Sans"/>
                <a:sym typeface="Work Sans"/>
              </a:rPr>
              <a:t>Calidad del </a:t>
            </a:r>
          </a:p>
          <a:p>
            <a:pPr lvl="0" algn="ctr"/>
            <a:r>
              <a:rPr lang="es-EC" b="1" dirty="0">
                <a:solidFill>
                  <a:schemeClr val="dk1"/>
                </a:solidFill>
                <a:latin typeface="+mn-lt"/>
                <a:ea typeface="Work Sans"/>
                <a:cs typeface="Work Sans"/>
                <a:sym typeface="Work Sans"/>
              </a:rPr>
              <a:t>servicio</a:t>
            </a:r>
          </a:p>
        </p:txBody>
      </p:sp>
      <p:sp>
        <p:nvSpPr>
          <p:cNvPr id="337" name="Google Shape;337;p35"/>
          <p:cNvSpPr txBox="1"/>
          <p:nvPr/>
        </p:nvSpPr>
        <p:spPr>
          <a:xfrm>
            <a:off x="1554674" y="1407885"/>
            <a:ext cx="2194474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C" dirty="0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rPr>
              <a:t>Zeithaml (1992)</a:t>
            </a:r>
            <a:br>
              <a:rPr lang="es-EC" dirty="0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rPr>
            </a:br>
            <a:r>
              <a:rPr lang="es-EC" dirty="0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rPr>
              <a:t>Bou (1997)</a:t>
            </a:r>
          </a:p>
          <a:p>
            <a:r>
              <a:rPr lang="es-EC" dirty="0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rPr>
              <a:t>Parasuraman, Zeithaml y Berry (1985)</a:t>
            </a:r>
          </a:p>
        </p:txBody>
      </p:sp>
      <p:sp>
        <p:nvSpPr>
          <p:cNvPr id="339" name="Google Shape;339;p35"/>
          <p:cNvSpPr txBox="1"/>
          <p:nvPr/>
        </p:nvSpPr>
        <p:spPr>
          <a:xfrm>
            <a:off x="4997073" y="1488401"/>
            <a:ext cx="1904102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CO" dirty="0">
                <a:latin typeface="+mn-lt"/>
              </a:rPr>
              <a:t>Kotler y Armstrong (2012)</a:t>
            </a:r>
          </a:p>
          <a:p>
            <a:r>
              <a:rPr lang="es-EC" dirty="0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rPr>
              <a:t>Kotler, Bowen y Makens (2004)</a:t>
            </a:r>
            <a:endParaRPr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p35"/>
          <p:cNvSpPr txBox="1"/>
          <p:nvPr/>
        </p:nvSpPr>
        <p:spPr>
          <a:xfrm>
            <a:off x="3279661" y="3000693"/>
            <a:ext cx="1821045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CO" dirty="0">
                <a:latin typeface="+mn-lt"/>
              </a:rPr>
              <a:t>Carmona y Leal (1998)</a:t>
            </a:r>
          </a:p>
          <a:p>
            <a:pPr lvl="0"/>
            <a:endParaRPr lang="es-CO" dirty="0">
              <a:latin typeface="+mn-lt"/>
            </a:endParaRPr>
          </a:p>
        </p:txBody>
      </p:sp>
      <p:sp>
        <p:nvSpPr>
          <p:cNvPr id="343" name="Google Shape;343;p35"/>
          <p:cNvSpPr txBox="1"/>
          <p:nvPr/>
        </p:nvSpPr>
        <p:spPr>
          <a:xfrm>
            <a:off x="6871770" y="3000693"/>
            <a:ext cx="1868938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dirty="0" err="1">
                <a:latin typeface="+mn-lt"/>
              </a:rPr>
              <a:t>Schiffman</a:t>
            </a:r>
            <a:r>
              <a:rPr lang="es-ES" dirty="0">
                <a:latin typeface="+mn-lt"/>
              </a:rPr>
              <a:t> &amp; </a:t>
            </a:r>
            <a:r>
              <a:rPr lang="es-ES" dirty="0" err="1">
                <a:latin typeface="+mn-lt"/>
              </a:rPr>
              <a:t>Kanuk</a:t>
            </a:r>
            <a:r>
              <a:rPr lang="es-ES" dirty="0">
                <a:latin typeface="+mn-lt"/>
              </a:rPr>
              <a:t> (2010)</a:t>
            </a:r>
            <a:r>
              <a:rPr lang="es-CO" dirty="0">
                <a:latin typeface="+mn-lt"/>
              </a:rPr>
              <a:t>.</a:t>
            </a:r>
          </a:p>
          <a:p>
            <a:pPr lvl="0"/>
            <a:endParaRPr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344" name="Google Shape;344;p35"/>
          <p:cNvSpPr txBox="1">
            <a:spLocks noGrp="1"/>
          </p:cNvSpPr>
          <p:nvPr>
            <p:ph type="title"/>
          </p:nvPr>
        </p:nvSpPr>
        <p:spPr>
          <a:xfrm rot="-5400000">
            <a:off x="-1514150" y="2334259"/>
            <a:ext cx="3886200" cy="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>
                <a:solidFill>
                  <a:schemeClr val="bg1"/>
                </a:solidFill>
                <a:latin typeface="+mj-lt"/>
              </a:rPr>
              <a:t>Teorías</a:t>
            </a:r>
            <a:br>
              <a:rPr lang="en" sz="2800" dirty="0">
                <a:solidFill>
                  <a:schemeClr val="bg1"/>
                </a:solidFill>
                <a:latin typeface="+mj-lt"/>
              </a:rPr>
            </a:br>
            <a:r>
              <a:rPr lang="en" sz="2800" dirty="0">
                <a:solidFill>
                  <a:schemeClr val="bg1"/>
                </a:solidFill>
                <a:latin typeface="+mj-lt"/>
              </a:rPr>
              <a:t> de </a:t>
            </a:r>
            <a:r>
              <a:rPr lang="en" sz="2800" dirty="0" err="1">
                <a:solidFill>
                  <a:schemeClr val="bg1"/>
                </a:solidFill>
                <a:latin typeface="+mj-lt"/>
              </a:rPr>
              <a:t>Soporte</a:t>
            </a:r>
            <a:endParaRPr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4045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8"/>
          <p:cNvSpPr txBox="1">
            <a:spLocks noGrp="1"/>
          </p:cNvSpPr>
          <p:nvPr>
            <p:ph type="title"/>
          </p:nvPr>
        </p:nvSpPr>
        <p:spPr>
          <a:xfrm rot="-5400000">
            <a:off x="-1067713" y="933340"/>
            <a:ext cx="38862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>
                <a:solidFill>
                  <a:schemeClr val="bg1"/>
                </a:solidFill>
                <a:latin typeface="+mj-lt"/>
              </a:rPr>
              <a:t>Modelos</a:t>
            </a:r>
            <a:endParaRPr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3" name="Google Shape;433;p38"/>
          <p:cNvSpPr txBox="1">
            <a:spLocks noGrp="1"/>
          </p:cNvSpPr>
          <p:nvPr>
            <p:ph type="subTitle" idx="1"/>
          </p:nvPr>
        </p:nvSpPr>
        <p:spPr>
          <a:xfrm>
            <a:off x="2484406" y="836590"/>
            <a:ext cx="1893600" cy="3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SERVQUAL</a:t>
            </a:r>
            <a:endParaRPr dirty="0">
              <a:latin typeface="+mn-lt"/>
            </a:endParaRPr>
          </a:p>
        </p:txBody>
      </p:sp>
      <p:sp>
        <p:nvSpPr>
          <p:cNvPr id="434" name="Google Shape;434;p38"/>
          <p:cNvSpPr txBox="1">
            <a:spLocks noGrp="1"/>
          </p:cNvSpPr>
          <p:nvPr>
            <p:ph type="subTitle" idx="2"/>
          </p:nvPr>
        </p:nvSpPr>
        <p:spPr>
          <a:xfrm>
            <a:off x="2484406" y="1191991"/>
            <a:ext cx="1893600" cy="74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s-EC" dirty="0">
                <a:latin typeface="+mn-lt"/>
              </a:rPr>
              <a:t>Parasuraman, Zeithaml y Berry (1985)</a:t>
            </a:r>
          </a:p>
        </p:txBody>
      </p:sp>
      <p:sp>
        <p:nvSpPr>
          <p:cNvPr id="435" name="Google Shape;435;p38"/>
          <p:cNvSpPr txBox="1">
            <a:spLocks noGrp="1"/>
          </p:cNvSpPr>
          <p:nvPr>
            <p:ph type="subTitle" idx="3"/>
          </p:nvPr>
        </p:nvSpPr>
        <p:spPr>
          <a:xfrm>
            <a:off x="5358481" y="836590"/>
            <a:ext cx="1893600" cy="3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SERVPERF</a:t>
            </a:r>
            <a:endParaRPr dirty="0">
              <a:latin typeface="+mn-lt"/>
            </a:endParaRPr>
          </a:p>
        </p:txBody>
      </p:sp>
      <p:sp>
        <p:nvSpPr>
          <p:cNvPr id="436" name="Google Shape;436;p38"/>
          <p:cNvSpPr txBox="1">
            <a:spLocks noGrp="1"/>
          </p:cNvSpPr>
          <p:nvPr>
            <p:ph type="subTitle" idx="4"/>
          </p:nvPr>
        </p:nvSpPr>
        <p:spPr>
          <a:xfrm>
            <a:off x="5358481" y="1191991"/>
            <a:ext cx="1893600" cy="74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s-EC" dirty="0">
                <a:latin typeface="+mn-lt"/>
              </a:rPr>
              <a:t>Cronin y Taylor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CDCA661-F53A-644A-BDCB-99CCA9F1251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" t="31573" r="9773" b="24901"/>
          <a:stretch/>
        </p:blipFill>
        <p:spPr bwMode="auto">
          <a:xfrm>
            <a:off x="2119744" y="2703664"/>
            <a:ext cx="5652655" cy="24398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1598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6"/>
          <p:cNvSpPr txBox="1">
            <a:spLocks noGrp="1"/>
          </p:cNvSpPr>
          <p:nvPr>
            <p:ph type="title"/>
          </p:nvPr>
        </p:nvSpPr>
        <p:spPr>
          <a:xfrm rot="-5400000">
            <a:off x="-1201795" y="1127304"/>
            <a:ext cx="38862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bg1"/>
                </a:solidFill>
                <a:latin typeface="+mj-lt"/>
              </a:rPr>
              <a:t>Marco </a:t>
            </a:r>
            <a:br>
              <a:rPr lang="en" sz="2800" dirty="0">
                <a:solidFill>
                  <a:schemeClr val="bg1"/>
                </a:solidFill>
                <a:latin typeface="+mj-lt"/>
              </a:rPr>
            </a:br>
            <a:r>
              <a:rPr lang="en" sz="2800" dirty="0">
                <a:solidFill>
                  <a:schemeClr val="bg1"/>
                </a:solidFill>
                <a:latin typeface="+mj-lt"/>
              </a:rPr>
              <a:t>Referencial</a:t>
            </a:r>
            <a:endParaRPr sz="28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BA80E3E1-6572-584B-8E61-D70437AED6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2756799"/>
              </p:ext>
            </p:extLst>
          </p:nvPr>
        </p:nvGraphicFramePr>
        <p:xfrm>
          <a:off x="1554480" y="759206"/>
          <a:ext cx="6775704" cy="4251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1302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6"/>
          <p:cNvSpPr/>
          <p:nvPr/>
        </p:nvSpPr>
        <p:spPr>
          <a:xfrm>
            <a:off x="2215444" y="659056"/>
            <a:ext cx="805800" cy="8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6"/>
          <p:cNvSpPr/>
          <p:nvPr/>
        </p:nvSpPr>
        <p:spPr>
          <a:xfrm>
            <a:off x="3716295" y="659056"/>
            <a:ext cx="805800" cy="8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6"/>
          <p:cNvSpPr/>
          <p:nvPr/>
        </p:nvSpPr>
        <p:spPr>
          <a:xfrm>
            <a:off x="5121478" y="659056"/>
            <a:ext cx="805800" cy="8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6"/>
          <p:cNvSpPr txBox="1">
            <a:spLocks noGrp="1"/>
          </p:cNvSpPr>
          <p:nvPr>
            <p:ph type="title"/>
          </p:nvPr>
        </p:nvSpPr>
        <p:spPr>
          <a:xfrm rot="-5400000">
            <a:off x="-1201795" y="1127304"/>
            <a:ext cx="38862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bg1"/>
                </a:solidFill>
                <a:latin typeface="+mj-lt"/>
              </a:rPr>
              <a:t>Marco </a:t>
            </a:r>
            <a:br>
              <a:rPr lang="en" sz="2800" dirty="0">
                <a:solidFill>
                  <a:schemeClr val="bg1"/>
                </a:solidFill>
                <a:latin typeface="+mj-lt"/>
              </a:rPr>
            </a:br>
            <a:r>
              <a:rPr lang="en" sz="2800" dirty="0">
                <a:solidFill>
                  <a:schemeClr val="bg1"/>
                </a:solidFill>
                <a:latin typeface="+mj-lt"/>
              </a:rPr>
              <a:t>Conceptual</a:t>
            </a:r>
            <a:endParaRPr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7" name="Google Shape;367;p36"/>
          <p:cNvSpPr txBox="1">
            <a:spLocks noGrp="1"/>
          </p:cNvSpPr>
          <p:nvPr>
            <p:ph type="subTitle" idx="1"/>
          </p:nvPr>
        </p:nvSpPr>
        <p:spPr>
          <a:xfrm>
            <a:off x="2087050" y="1599416"/>
            <a:ext cx="1893600" cy="3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s-EC" sz="1600" b="0" dirty="0">
                <a:latin typeface="+mn-lt"/>
              </a:rPr>
              <a:t>Calidad</a:t>
            </a:r>
          </a:p>
        </p:txBody>
      </p:sp>
      <p:sp>
        <p:nvSpPr>
          <p:cNvPr id="369" name="Google Shape;369;p36"/>
          <p:cNvSpPr txBox="1">
            <a:spLocks noGrp="1"/>
          </p:cNvSpPr>
          <p:nvPr>
            <p:ph type="subTitle" idx="3"/>
          </p:nvPr>
        </p:nvSpPr>
        <p:spPr>
          <a:xfrm>
            <a:off x="5034046" y="1599416"/>
            <a:ext cx="1893600" cy="3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s-EC" sz="1600" b="0" dirty="0">
                <a:latin typeface="+mn-lt"/>
              </a:rPr>
              <a:t>Cliente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subTitle" idx="5"/>
          </p:nvPr>
        </p:nvSpPr>
        <p:spPr>
          <a:xfrm>
            <a:off x="3608376" y="1599416"/>
            <a:ext cx="1893600" cy="3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s-EC" sz="1600" b="0" dirty="0">
                <a:latin typeface="+mn-lt"/>
              </a:rPr>
              <a:t>Calidad del servicio</a:t>
            </a:r>
          </a:p>
        </p:txBody>
      </p:sp>
      <p:sp>
        <p:nvSpPr>
          <p:cNvPr id="32" name="Google Shape;349;p36">
            <a:extLst>
              <a:ext uri="{FF2B5EF4-FFF2-40B4-BE49-F238E27FC236}">
                <a16:creationId xmlns:a16="http://schemas.microsoft.com/office/drawing/2014/main" id="{D8C92A0F-E50B-BD4A-A1AF-67F6ACDAA75B}"/>
              </a:ext>
            </a:extLst>
          </p:cNvPr>
          <p:cNvSpPr/>
          <p:nvPr/>
        </p:nvSpPr>
        <p:spPr>
          <a:xfrm>
            <a:off x="2215444" y="2033294"/>
            <a:ext cx="805800" cy="8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50;p36">
            <a:extLst>
              <a:ext uri="{FF2B5EF4-FFF2-40B4-BE49-F238E27FC236}">
                <a16:creationId xmlns:a16="http://schemas.microsoft.com/office/drawing/2014/main" id="{37E35236-8376-7641-8965-9F88F5F87AAB}"/>
              </a:ext>
            </a:extLst>
          </p:cNvPr>
          <p:cNvSpPr/>
          <p:nvPr/>
        </p:nvSpPr>
        <p:spPr>
          <a:xfrm>
            <a:off x="3716295" y="2033294"/>
            <a:ext cx="805800" cy="8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51;p36">
            <a:extLst>
              <a:ext uri="{FF2B5EF4-FFF2-40B4-BE49-F238E27FC236}">
                <a16:creationId xmlns:a16="http://schemas.microsoft.com/office/drawing/2014/main" id="{7AC058E0-0804-9C41-B327-280772D3FDB7}"/>
              </a:ext>
            </a:extLst>
          </p:cNvPr>
          <p:cNvSpPr/>
          <p:nvPr/>
        </p:nvSpPr>
        <p:spPr>
          <a:xfrm>
            <a:off x="5121478" y="2033294"/>
            <a:ext cx="805800" cy="8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67;p36">
            <a:extLst>
              <a:ext uri="{FF2B5EF4-FFF2-40B4-BE49-F238E27FC236}">
                <a16:creationId xmlns:a16="http://schemas.microsoft.com/office/drawing/2014/main" id="{D7D50EE0-DDC0-C54B-87C1-6E35941662C6}"/>
              </a:ext>
            </a:extLst>
          </p:cNvPr>
          <p:cNvSpPr txBox="1">
            <a:spLocks/>
          </p:cNvSpPr>
          <p:nvPr/>
        </p:nvSpPr>
        <p:spPr>
          <a:xfrm>
            <a:off x="2087050" y="2973654"/>
            <a:ext cx="1893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indent="0"/>
            <a:r>
              <a:rPr lang="es-EC" sz="1600" b="0" dirty="0">
                <a:latin typeface="+mn-lt"/>
              </a:rPr>
              <a:t>Deseo</a:t>
            </a:r>
          </a:p>
        </p:txBody>
      </p:sp>
      <p:sp>
        <p:nvSpPr>
          <p:cNvPr id="36" name="Google Shape;369;p36">
            <a:extLst>
              <a:ext uri="{FF2B5EF4-FFF2-40B4-BE49-F238E27FC236}">
                <a16:creationId xmlns:a16="http://schemas.microsoft.com/office/drawing/2014/main" id="{12D80C9D-E0E3-2C44-A038-1F58B388893C}"/>
              </a:ext>
            </a:extLst>
          </p:cNvPr>
          <p:cNvSpPr txBox="1">
            <a:spLocks/>
          </p:cNvSpPr>
          <p:nvPr/>
        </p:nvSpPr>
        <p:spPr>
          <a:xfrm>
            <a:off x="5034046" y="2973654"/>
            <a:ext cx="1893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indent="0"/>
            <a:r>
              <a:rPr lang="es-EC" sz="1600" b="0" dirty="0">
                <a:latin typeface="+mn-lt"/>
              </a:rPr>
              <a:t>Insatisfacción</a:t>
            </a:r>
          </a:p>
        </p:txBody>
      </p:sp>
      <p:sp>
        <p:nvSpPr>
          <p:cNvPr id="37" name="Google Shape;371;p36">
            <a:extLst>
              <a:ext uri="{FF2B5EF4-FFF2-40B4-BE49-F238E27FC236}">
                <a16:creationId xmlns:a16="http://schemas.microsoft.com/office/drawing/2014/main" id="{A7832DFA-485B-8545-BF31-FAF0A85FDBF7}"/>
              </a:ext>
            </a:extLst>
          </p:cNvPr>
          <p:cNvSpPr txBox="1">
            <a:spLocks/>
          </p:cNvSpPr>
          <p:nvPr/>
        </p:nvSpPr>
        <p:spPr>
          <a:xfrm>
            <a:off x="3608376" y="2973654"/>
            <a:ext cx="1893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indent="0"/>
            <a:r>
              <a:rPr lang="es-EC" sz="1600" b="0" dirty="0">
                <a:latin typeface="+mn-lt"/>
              </a:rPr>
              <a:t>Expectativas</a:t>
            </a:r>
          </a:p>
        </p:txBody>
      </p:sp>
      <p:sp>
        <p:nvSpPr>
          <p:cNvPr id="38" name="Google Shape;349;p36">
            <a:extLst>
              <a:ext uri="{FF2B5EF4-FFF2-40B4-BE49-F238E27FC236}">
                <a16:creationId xmlns:a16="http://schemas.microsoft.com/office/drawing/2014/main" id="{78046392-6594-1A46-9B5B-931FAE4416BB}"/>
              </a:ext>
            </a:extLst>
          </p:cNvPr>
          <p:cNvSpPr/>
          <p:nvPr/>
        </p:nvSpPr>
        <p:spPr>
          <a:xfrm>
            <a:off x="2215444" y="3542092"/>
            <a:ext cx="805800" cy="8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50;p36">
            <a:extLst>
              <a:ext uri="{FF2B5EF4-FFF2-40B4-BE49-F238E27FC236}">
                <a16:creationId xmlns:a16="http://schemas.microsoft.com/office/drawing/2014/main" id="{D67CC1FF-C0A8-C341-8A71-97E4ACB4AC82}"/>
              </a:ext>
            </a:extLst>
          </p:cNvPr>
          <p:cNvSpPr/>
          <p:nvPr/>
        </p:nvSpPr>
        <p:spPr>
          <a:xfrm>
            <a:off x="3716295" y="3542092"/>
            <a:ext cx="805800" cy="8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351;p36">
            <a:extLst>
              <a:ext uri="{FF2B5EF4-FFF2-40B4-BE49-F238E27FC236}">
                <a16:creationId xmlns:a16="http://schemas.microsoft.com/office/drawing/2014/main" id="{B46FBFE5-9C3C-874C-88B7-16AB8CED5C9F}"/>
              </a:ext>
            </a:extLst>
          </p:cNvPr>
          <p:cNvSpPr/>
          <p:nvPr/>
        </p:nvSpPr>
        <p:spPr>
          <a:xfrm>
            <a:off x="5121478" y="3542092"/>
            <a:ext cx="805800" cy="8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367;p36">
            <a:extLst>
              <a:ext uri="{FF2B5EF4-FFF2-40B4-BE49-F238E27FC236}">
                <a16:creationId xmlns:a16="http://schemas.microsoft.com/office/drawing/2014/main" id="{7B2CEAAF-8159-5E42-AC9E-75156FF710FE}"/>
              </a:ext>
            </a:extLst>
          </p:cNvPr>
          <p:cNvSpPr txBox="1">
            <a:spLocks/>
          </p:cNvSpPr>
          <p:nvPr/>
        </p:nvSpPr>
        <p:spPr>
          <a:xfrm>
            <a:off x="2087050" y="4482452"/>
            <a:ext cx="1893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indent="0"/>
            <a:r>
              <a:rPr lang="es-EC" sz="1600" b="0" dirty="0">
                <a:latin typeface="+mn-lt"/>
              </a:rPr>
              <a:t>Satisfacción </a:t>
            </a:r>
          </a:p>
          <a:p>
            <a:pPr marL="0" indent="0"/>
            <a:r>
              <a:rPr lang="es-EC" sz="1600" b="0" dirty="0">
                <a:latin typeface="+mn-lt"/>
              </a:rPr>
              <a:t>del cliente</a:t>
            </a:r>
          </a:p>
        </p:txBody>
      </p:sp>
      <p:sp>
        <p:nvSpPr>
          <p:cNvPr id="42" name="Google Shape;369;p36">
            <a:extLst>
              <a:ext uri="{FF2B5EF4-FFF2-40B4-BE49-F238E27FC236}">
                <a16:creationId xmlns:a16="http://schemas.microsoft.com/office/drawing/2014/main" id="{3540FDC0-D1D1-3B4D-A21C-69B402420CC5}"/>
              </a:ext>
            </a:extLst>
          </p:cNvPr>
          <p:cNvSpPr txBox="1">
            <a:spLocks/>
          </p:cNvSpPr>
          <p:nvPr/>
        </p:nvSpPr>
        <p:spPr>
          <a:xfrm>
            <a:off x="5034046" y="4482452"/>
            <a:ext cx="1893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indent="0"/>
            <a:r>
              <a:rPr lang="es-EC" sz="1600" b="0" dirty="0">
                <a:latin typeface="+mn-lt"/>
              </a:rPr>
              <a:t>SMA </a:t>
            </a:r>
          </a:p>
        </p:txBody>
      </p:sp>
      <p:sp>
        <p:nvSpPr>
          <p:cNvPr id="43" name="Google Shape;371;p36">
            <a:extLst>
              <a:ext uri="{FF2B5EF4-FFF2-40B4-BE49-F238E27FC236}">
                <a16:creationId xmlns:a16="http://schemas.microsoft.com/office/drawing/2014/main" id="{5E7FDE44-8FC8-4B4E-A7C3-416B3630A165}"/>
              </a:ext>
            </a:extLst>
          </p:cNvPr>
          <p:cNvSpPr txBox="1">
            <a:spLocks/>
          </p:cNvSpPr>
          <p:nvPr/>
        </p:nvSpPr>
        <p:spPr>
          <a:xfrm>
            <a:off x="3608376" y="4482452"/>
            <a:ext cx="1893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indent="0"/>
            <a:r>
              <a:rPr lang="es-EC" sz="1600" b="0" dirty="0">
                <a:latin typeface="+mn-lt"/>
              </a:rPr>
              <a:t>Servicio</a:t>
            </a:r>
          </a:p>
        </p:txBody>
      </p:sp>
      <p:sp>
        <p:nvSpPr>
          <p:cNvPr id="45" name="Google Shape;351;p36">
            <a:extLst>
              <a:ext uri="{FF2B5EF4-FFF2-40B4-BE49-F238E27FC236}">
                <a16:creationId xmlns:a16="http://schemas.microsoft.com/office/drawing/2014/main" id="{B3FAC851-F5C8-9B4C-B7C0-A168DBB9DA9C}"/>
              </a:ext>
            </a:extLst>
          </p:cNvPr>
          <p:cNvSpPr/>
          <p:nvPr/>
        </p:nvSpPr>
        <p:spPr>
          <a:xfrm>
            <a:off x="6595617" y="659056"/>
            <a:ext cx="805800" cy="8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369;p36">
            <a:extLst>
              <a:ext uri="{FF2B5EF4-FFF2-40B4-BE49-F238E27FC236}">
                <a16:creationId xmlns:a16="http://schemas.microsoft.com/office/drawing/2014/main" id="{FC6498F8-D1B0-6549-A11B-300D435C9DE7}"/>
              </a:ext>
            </a:extLst>
          </p:cNvPr>
          <p:cNvSpPr txBox="1">
            <a:spLocks/>
          </p:cNvSpPr>
          <p:nvPr/>
        </p:nvSpPr>
        <p:spPr>
          <a:xfrm>
            <a:off x="6508185" y="1599416"/>
            <a:ext cx="1893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indent="0"/>
            <a:r>
              <a:rPr lang="es-EC" sz="1600" b="0" dirty="0">
                <a:latin typeface="+mn-lt"/>
              </a:rPr>
              <a:t>Consumidor</a:t>
            </a:r>
          </a:p>
        </p:txBody>
      </p:sp>
      <p:sp>
        <p:nvSpPr>
          <p:cNvPr id="47" name="Google Shape;351;p36">
            <a:extLst>
              <a:ext uri="{FF2B5EF4-FFF2-40B4-BE49-F238E27FC236}">
                <a16:creationId xmlns:a16="http://schemas.microsoft.com/office/drawing/2014/main" id="{11F3F801-2334-0E4A-9A2E-5E3DD41988C6}"/>
              </a:ext>
            </a:extLst>
          </p:cNvPr>
          <p:cNvSpPr/>
          <p:nvPr/>
        </p:nvSpPr>
        <p:spPr>
          <a:xfrm>
            <a:off x="6595617" y="2033294"/>
            <a:ext cx="805800" cy="8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369;p36">
            <a:extLst>
              <a:ext uri="{FF2B5EF4-FFF2-40B4-BE49-F238E27FC236}">
                <a16:creationId xmlns:a16="http://schemas.microsoft.com/office/drawing/2014/main" id="{23F82FB2-DC80-5341-8724-0DF3C9C062CF}"/>
              </a:ext>
            </a:extLst>
          </p:cNvPr>
          <p:cNvSpPr txBox="1">
            <a:spLocks/>
          </p:cNvSpPr>
          <p:nvPr/>
        </p:nvSpPr>
        <p:spPr>
          <a:xfrm>
            <a:off x="6508185" y="2973654"/>
            <a:ext cx="1893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indent="0"/>
            <a:r>
              <a:rPr lang="es-EC" sz="1600" b="0" dirty="0">
                <a:latin typeface="+mn-lt"/>
              </a:rPr>
              <a:t>Necesidades</a:t>
            </a:r>
          </a:p>
        </p:txBody>
      </p:sp>
      <p:sp>
        <p:nvSpPr>
          <p:cNvPr id="49" name="Google Shape;351;p36">
            <a:extLst>
              <a:ext uri="{FF2B5EF4-FFF2-40B4-BE49-F238E27FC236}">
                <a16:creationId xmlns:a16="http://schemas.microsoft.com/office/drawing/2014/main" id="{E96D8F2F-1A1A-B548-B7C1-6228FB830D67}"/>
              </a:ext>
            </a:extLst>
          </p:cNvPr>
          <p:cNvSpPr/>
          <p:nvPr/>
        </p:nvSpPr>
        <p:spPr>
          <a:xfrm>
            <a:off x="6595617" y="3542092"/>
            <a:ext cx="805800" cy="80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369;p36">
            <a:extLst>
              <a:ext uri="{FF2B5EF4-FFF2-40B4-BE49-F238E27FC236}">
                <a16:creationId xmlns:a16="http://schemas.microsoft.com/office/drawing/2014/main" id="{02A7082D-3CB9-B740-B81D-BE70DB365F5E}"/>
              </a:ext>
            </a:extLst>
          </p:cNvPr>
          <p:cNvSpPr txBox="1">
            <a:spLocks/>
          </p:cNvSpPr>
          <p:nvPr/>
        </p:nvSpPr>
        <p:spPr>
          <a:xfrm>
            <a:off x="6508185" y="4612582"/>
            <a:ext cx="1893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indent="0"/>
            <a:r>
              <a:rPr lang="es-EC" sz="1600" b="0" dirty="0">
                <a:latin typeface="+mn-lt"/>
              </a:rPr>
              <a:t>Sistemas de telefonía celular </a:t>
            </a:r>
          </a:p>
          <a:p>
            <a:pPr marL="0" indent="0"/>
            <a:endParaRPr lang="es-EC" sz="1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2055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-5400000">
            <a:off x="-1077100" y="947196"/>
            <a:ext cx="3886200" cy="475500"/>
          </a:xfrm>
        </p:spPr>
        <p:txBody>
          <a:bodyPr/>
          <a:lstStyle/>
          <a:p>
            <a:r>
              <a:rPr lang="x-none" sz="2800" dirty="0">
                <a:solidFill>
                  <a:schemeClr val="bg1"/>
                </a:solidFill>
                <a:latin typeface="+mj-lt"/>
              </a:rPr>
              <a:t>Metodología</a:t>
            </a:r>
            <a:endParaRPr lang="es-EC" sz="28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76203665"/>
              </p:ext>
            </p:extLst>
          </p:nvPr>
        </p:nvGraphicFramePr>
        <p:xfrm>
          <a:off x="1468581" y="689996"/>
          <a:ext cx="7536873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579180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Pitch Deck Minitheme by Slidesgo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5688</TotalTime>
  <Words>3456</Words>
  <Application>Microsoft Macintosh PowerPoint</Application>
  <PresentationFormat>Presentación en pantalla (16:9)</PresentationFormat>
  <Paragraphs>261</Paragraphs>
  <Slides>27</Slides>
  <Notes>25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Roboto</vt:lpstr>
      <vt:lpstr>Symbol</vt:lpstr>
      <vt:lpstr>Work Sans</vt:lpstr>
      <vt:lpstr>Simple Pitch Deck Minitheme by Slidesgo</vt:lpstr>
      <vt:lpstr>Documento</vt:lpstr>
      <vt:lpstr>Presentación de PowerPoint</vt:lpstr>
      <vt:lpstr>Árbol de  problemas</vt:lpstr>
      <vt:lpstr>Objetivos</vt:lpstr>
      <vt:lpstr>Hipótesis</vt:lpstr>
      <vt:lpstr>Teorías  de Soporte</vt:lpstr>
      <vt:lpstr>Modelos</vt:lpstr>
      <vt:lpstr>Marco  Referencial</vt:lpstr>
      <vt:lpstr>Marco  Conceptual</vt:lpstr>
      <vt:lpstr>Metodología</vt:lpstr>
      <vt:lpstr>Población  y muestra</vt:lpstr>
      <vt:lpstr>Análisis  univariado</vt:lpstr>
      <vt:lpstr>Análisis  univariado</vt:lpstr>
      <vt:lpstr>Análisis  bivariado</vt:lpstr>
      <vt:lpstr>Análisis  bivariado</vt:lpstr>
      <vt:lpstr>Análisis  bivariado</vt:lpstr>
      <vt:lpstr>Análisis  bivariado</vt:lpstr>
      <vt:lpstr>Comprobación  de hipótesis</vt:lpstr>
      <vt:lpstr>Comprobación  de hipótesis</vt:lpstr>
      <vt:lpstr>Comprobación  de hipótesis</vt:lpstr>
      <vt:lpstr>Propuesta</vt:lpstr>
      <vt:lpstr>Propuesta</vt:lpstr>
      <vt:lpstr>Propuesta</vt:lpstr>
      <vt:lpstr>Conclusiones</vt:lpstr>
      <vt:lpstr>Recomendaciones</vt:lpstr>
      <vt:lpstr>Bibliografía</vt:lpstr>
      <vt:lpstr>Bibliografía</vt:lpstr>
      <vt:lpstr>Bibliografía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Pitch Deck Minitheme</dc:title>
  <cp:lastModifiedBy>josselyn.delavega@outlook.com</cp:lastModifiedBy>
  <cp:revision>21</cp:revision>
  <dcterms:modified xsi:type="dcterms:W3CDTF">2021-09-01T05:43:31Z</dcterms:modified>
</cp:coreProperties>
</file>