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notesSlides/notesSlide4.xml" ContentType="application/vnd.openxmlformats-officedocument.presentationml.notesSlide+xml"/>
  <Override PartName="/ppt/theme/themeOverride10.xml" ContentType="application/vnd.openxmlformats-officedocument.themeOverride+xml"/>
  <Override PartName="/ppt/notesSlides/notesSlide5.xml" ContentType="application/vnd.openxmlformats-officedocument.presentationml.notesSlide+xml"/>
  <Override PartName="/ppt/theme/themeOverride11.xml" ContentType="application/vnd.openxmlformats-officedocument.themeOverr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heme/themeOverride12.xml" ContentType="application/vnd.openxmlformats-officedocument.themeOverride+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theme/themeOverride13.xml" ContentType="application/vnd.openxmlformats-officedocument.themeOverride+xml"/>
  <Override PartName="/ppt/notesSlides/notesSlide8.xml" ContentType="application/vnd.openxmlformats-officedocument.presentationml.notesSlide+xml"/>
  <Override PartName="/ppt/theme/themeOverride14.xml" ContentType="application/vnd.openxmlformats-officedocument.themeOverride+xml"/>
  <Override PartName="/ppt/notesSlides/notesSlide9.xml" ContentType="application/vnd.openxmlformats-officedocument.presentationml.notesSlide+xml"/>
  <Override PartName="/ppt/theme/themeOverride15.xml" ContentType="application/vnd.openxmlformats-officedocument.themeOverride+xml"/>
  <Override PartName="/ppt/notesSlides/notesSlide10.xml" ContentType="application/vnd.openxmlformats-officedocument.presentationml.notesSlide+xml"/>
  <Override PartName="/ppt/theme/themeOverride16.xml" ContentType="application/vnd.openxmlformats-officedocument.themeOverride+xml"/>
  <Override PartName="/ppt/notesSlides/notesSlide11.xml" ContentType="application/vnd.openxmlformats-officedocument.presentationml.notesSlide+xml"/>
  <Override PartName="/ppt/theme/themeOverride17.xml" ContentType="application/vnd.openxmlformats-officedocument.themeOverride+xml"/>
  <Override PartName="/ppt/notesSlides/notesSlide12.xml" ContentType="application/vnd.openxmlformats-officedocument.presentationml.notesSlide+xml"/>
  <Override PartName="/ppt/theme/themeOverride18.xml" ContentType="application/vnd.openxmlformats-officedocument.themeOverride+xml"/>
  <Override PartName="/ppt/notesSlides/notesSlide13.xml" ContentType="application/vnd.openxmlformats-officedocument.presentationml.notesSlide+xml"/>
  <Override PartName="/ppt/theme/themeOverride19.xml" ContentType="application/vnd.openxmlformats-officedocument.themeOverride+xml"/>
  <Override PartName="/ppt/notesSlides/notesSlide14.xml" ContentType="application/vnd.openxmlformats-officedocument.presentationml.notesSlide+xml"/>
  <Override PartName="/ppt/theme/themeOverride20.xml" ContentType="application/vnd.openxmlformats-officedocument.themeOverride+xml"/>
  <Override PartName="/ppt/notesSlides/notesSlide15.xml" ContentType="application/vnd.openxmlformats-officedocument.presentationml.notesSlide+xml"/>
  <Override PartName="/ppt/theme/themeOverride21.xml" ContentType="application/vnd.openxmlformats-officedocument.themeOverride+xml"/>
  <Override PartName="/ppt/notesSlides/notesSlide16.xml" ContentType="application/vnd.openxmlformats-officedocument.presentationml.notesSlide+xml"/>
  <Override PartName="/ppt/theme/themeOverride22.xml" ContentType="application/vnd.openxmlformats-officedocument.themeOverride+xml"/>
  <Override PartName="/ppt/theme/themeOverride23.xml" ContentType="application/vnd.openxmlformats-officedocument.themeOverride+xml"/>
  <Override PartName="/ppt/theme/themeOverride24.xml" ContentType="application/vnd.openxmlformats-officedocument.themeOverride+xml"/>
  <Override PartName="/ppt/theme/themeOverride25.xml" ContentType="application/vnd.openxmlformats-officedocument.themeOverride+xml"/>
  <Override PartName="/ppt/theme/themeOverride26.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4"/>
  </p:notesMasterIdLst>
  <p:sldIdLst>
    <p:sldId id="256" r:id="rId2"/>
    <p:sldId id="285" r:id="rId3"/>
    <p:sldId id="286" r:id="rId4"/>
    <p:sldId id="287" r:id="rId5"/>
    <p:sldId id="265" r:id="rId6"/>
    <p:sldId id="266" r:id="rId7"/>
    <p:sldId id="267" r:id="rId8"/>
    <p:sldId id="268" r:id="rId9"/>
    <p:sldId id="288" r:id="rId10"/>
    <p:sldId id="269" r:id="rId11"/>
    <p:sldId id="270" r:id="rId12"/>
    <p:sldId id="271" r:id="rId13"/>
    <p:sldId id="272" r:id="rId14"/>
    <p:sldId id="273" r:id="rId15"/>
    <p:sldId id="274" r:id="rId16"/>
    <p:sldId id="283" r:id="rId17"/>
    <p:sldId id="275" r:id="rId18"/>
    <p:sldId id="282" r:id="rId19"/>
    <p:sldId id="281" r:id="rId20"/>
    <p:sldId id="276" r:id="rId21"/>
    <p:sldId id="277" r:id="rId22"/>
    <p:sldId id="278" r:id="rId23"/>
    <p:sldId id="289" r:id="rId24"/>
    <p:sldId id="279" r:id="rId25"/>
    <p:sldId id="280" r:id="rId26"/>
    <p:sldId id="258" r:id="rId27"/>
    <p:sldId id="264" r:id="rId28"/>
    <p:sldId id="259" r:id="rId29"/>
    <p:sldId id="263" r:id="rId30"/>
    <p:sldId id="262" r:id="rId31"/>
    <p:sldId id="260" r:id="rId32"/>
    <p:sldId id="284" r:id="rId3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083E6E3-FA7D-4D7B-A595-EF9225AFEA82}" styleName="Estilo claro 1 - Acento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71985" autoAdjust="0"/>
  </p:normalViewPr>
  <p:slideViewPr>
    <p:cSldViewPr snapToGrid="0">
      <p:cViewPr varScale="1">
        <p:scale>
          <a:sx n="49" d="100"/>
          <a:sy n="49" d="100"/>
        </p:scale>
        <p:origin x="1986" y="36"/>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897412F-0B06-4C42-B380-2649FCA206E4}" type="doc">
      <dgm:prSet loTypeId="urn:microsoft.com/office/officeart/2005/8/layout/radial6" loCatId="cycle" qsTypeId="urn:microsoft.com/office/officeart/2005/8/quickstyle/simple1" qsCatId="simple" csTypeId="urn:microsoft.com/office/officeart/2005/8/colors/accent3_1" csCatId="accent3" phldr="1"/>
      <dgm:spPr/>
      <dgm:t>
        <a:bodyPr/>
        <a:lstStyle/>
        <a:p>
          <a:endParaRPr lang="es-EC"/>
        </a:p>
      </dgm:t>
    </dgm:pt>
    <dgm:pt modelId="{B0196117-0891-408D-BD1C-121DDA938177}">
      <dgm:prSet phldrT="[Texto]" custT="1"/>
      <dgm:spPr/>
      <dgm:t>
        <a:bodyPr/>
        <a:lstStyle/>
        <a:p>
          <a:r>
            <a:rPr lang="es-MX" sz="2400" b="1" dirty="0"/>
            <a:t>Riesgos Financieros </a:t>
          </a:r>
          <a:endParaRPr lang="es-EC" sz="2400" b="1" dirty="0"/>
        </a:p>
      </dgm:t>
    </dgm:pt>
    <dgm:pt modelId="{7EF4E5B1-02C0-48EE-AFB6-616020A56C78}" type="parTrans" cxnId="{EB34FDE8-75A4-4BCF-80C3-7B393898F877}">
      <dgm:prSet/>
      <dgm:spPr/>
      <dgm:t>
        <a:bodyPr/>
        <a:lstStyle/>
        <a:p>
          <a:endParaRPr lang="es-EC"/>
        </a:p>
      </dgm:t>
    </dgm:pt>
    <dgm:pt modelId="{EE2D5E34-965A-439E-AB44-1CE372B38463}" type="sibTrans" cxnId="{EB34FDE8-75A4-4BCF-80C3-7B393898F877}">
      <dgm:prSet/>
      <dgm:spPr/>
      <dgm:t>
        <a:bodyPr/>
        <a:lstStyle/>
        <a:p>
          <a:endParaRPr lang="es-EC"/>
        </a:p>
      </dgm:t>
    </dgm:pt>
    <dgm:pt modelId="{77E443D3-ED28-499E-97A3-E3E5DEFD3D38}">
      <dgm:prSet phldrT="[Texto]" custT="1"/>
      <dgm:spPr/>
      <dgm:t>
        <a:bodyPr/>
        <a:lstStyle/>
        <a:p>
          <a:r>
            <a:rPr lang="es-ES" sz="1800" dirty="0">
              <a:latin typeface="+mn-lt"/>
              <a:ea typeface="Calibri" panose="020F0502020204030204" pitchFamily="34" charset="0"/>
              <a:cs typeface="Times New Roman" panose="02020603050405020304" pitchFamily="18" charset="0"/>
            </a:rPr>
            <a:t>Incertidumbre en la economía</a:t>
          </a:r>
          <a:endParaRPr lang="es-EC" sz="1800" dirty="0">
            <a:latin typeface="+mn-lt"/>
          </a:endParaRPr>
        </a:p>
      </dgm:t>
    </dgm:pt>
    <dgm:pt modelId="{9E5BF709-E732-41A3-A6DE-77359F90777C}" type="parTrans" cxnId="{8953EB45-9179-445A-B877-6702AE402027}">
      <dgm:prSet/>
      <dgm:spPr/>
      <dgm:t>
        <a:bodyPr/>
        <a:lstStyle/>
        <a:p>
          <a:endParaRPr lang="es-EC"/>
        </a:p>
      </dgm:t>
    </dgm:pt>
    <dgm:pt modelId="{19749994-7323-4896-8CB7-246326F7E682}" type="sibTrans" cxnId="{8953EB45-9179-445A-B877-6702AE402027}">
      <dgm:prSet/>
      <dgm:spPr/>
      <dgm:t>
        <a:bodyPr/>
        <a:lstStyle/>
        <a:p>
          <a:endParaRPr lang="es-EC"/>
        </a:p>
      </dgm:t>
    </dgm:pt>
    <dgm:pt modelId="{3C76F5DD-9F01-40FA-AEBA-810532B47C73}">
      <dgm:prSet phldrT="[Texto]" custT="1"/>
      <dgm:spPr/>
      <dgm:t>
        <a:bodyPr/>
        <a:lstStyle/>
        <a:p>
          <a:r>
            <a:rPr lang="es-ES" sz="1800" dirty="0">
              <a:latin typeface="+mn-lt"/>
              <a:ea typeface="Calibri" panose="020F0502020204030204" pitchFamily="34" charset="0"/>
              <a:cs typeface="Times New Roman" panose="02020603050405020304" pitchFamily="18" charset="0"/>
            </a:rPr>
            <a:t>No permiten que exista una eficiente administración de los recursos disponibles</a:t>
          </a:r>
          <a:endParaRPr lang="es-EC" sz="1800" dirty="0">
            <a:latin typeface="+mn-lt"/>
          </a:endParaRPr>
        </a:p>
      </dgm:t>
    </dgm:pt>
    <dgm:pt modelId="{7B3CE637-3388-47C3-BF69-50D56441B981}" type="parTrans" cxnId="{19E739E5-17FA-4AC1-848B-A0175FDE6692}">
      <dgm:prSet/>
      <dgm:spPr/>
      <dgm:t>
        <a:bodyPr/>
        <a:lstStyle/>
        <a:p>
          <a:endParaRPr lang="es-EC"/>
        </a:p>
      </dgm:t>
    </dgm:pt>
    <dgm:pt modelId="{8A49854E-49D8-474B-98B3-FED25991B3CE}" type="sibTrans" cxnId="{19E739E5-17FA-4AC1-848B-A0175FDE6692}">
      <dgm:prSet/>
      <dgm:spPr/>
      <dgm:t>
        <a:bodyPr/>
        <a:lstStyle/>
        <a:p>
          <a:endParaRPr lang="es-EC"/>
        </a:p>
      </dgm:t>
    </dgm:pt>
    <dgm:pt modelId="{C6544046-6F8F-42DB-A9E1-CD5FDC99B55D}">
      <dgm:prSet phldrT="[Texto]" custT="1"/>
      <dgm:spPr/>
      <dgm:t>
        <a:bodyPr/>
        <a:lstStyle/>
        <a:p>
          <a:r>
            <a:rPr lang="es-ES" sz="1800" dirty="0">
              <a:latin typeface="+mn-lt"/>
              <a:ea typeface="Calibri" panose="020F0502020204030204" pitchFamily="34" charset="0"/>
              <a:cs typeface="Times New Roman" panose="02020603050405020304" pitchFamily="18" charset="0"/>
            </a:rPr>
            <a:t>Disminuye capacidades para afrontar obligaciones con terceros en el tiempo especifico</a:t>
          </a:r>
          <a:endParaRPr lang="es-EC" sz="1800" dirty="0">
            <a:latin typeface="+mn-lt"/>
          </a:endParaRPr>
        </a:p>
      </dgm:t>
    </dgm:pt>
    <dgm:pt modelId="{C2D3C140-DA37-45B8-A82B-E5DD575E2F18}" type="parTrans" cxnId="{71B3EF5C-0D49-4E58-83F2-E47B6D55C1E8}">
      <dgm:prSet/>
      <dgm:spPr/>
      <dgm:t>
        <a:bodyPr/>
        <a:lstStyle/>
        <a:p>
          <a:endParaRPr lang="es-EC"/>
        </a:p>
      </dgm:t>
    </dgm:pt>
    <dgm:pt modelId="{28FE4DDA-F4C8-4A4E-8CC3-F2B2C0F8B4AB}" type="sibTrans" cxnId="{71B3EF5C-0D49-4E58-83F2-E47B6D55C1E8}">
      <dgm:prSet/>
      <dgm:spPr/>
      <dgm:t>
        <a:bodyPr/>
        <a:lstStyle/>
        <a:p>
          <a:endParaRPr lang="es-EC"/>
        </a:p>
      </dgm:t>
    </dgm:pt>
    <dgm:pt modelId="{4ABFB801-2E80-426C-8EAA-B2172C0E7E86}" type="pres">
      <dgm:prSet presAssocID="{9897412F-0B06-4C42-B380-2649FCA206E4}" presName="Name0" presStyleCnt="0">
        <dgm:presLayoutVars>
          <dgm:chMax val="1"/>
          <dgm:dir/>
          <dgm:animLvl val="ctr"/>
          <dgm:resizeHandles val="exact"/>
        </dgm:presLayoutVars>
      </dgm:prSet>
      <dgm:spPr/>
    </dgm:pt>
    <dgm:pt modelId="{B4B7E8C7-559C-47C2-867C-075EF61567B1}" type="pres">
      <dgm:prSet presAssocID="{B0196117-0891-408D-BD1C-121DDA938177}" presName="centerShape" presStyleLbl="node0" presStyleIdx="0" presStyleCnt="1" custScaleX="107996" custLinFactNeighborX="430"/>
      <dgm:spPr/>
    </dgm:pt>
    <dgm:pt modelId="{1BCF5098-399A-493A-B35A-EF2A16B72813}" type="pres">
      <dgm:prSet presAssocID="{77E443D3-ED28-499E-97A3-E3E5DEFD3D38}" presName="node" presStyleLbl="node1" presStyleIdx="0" presStyleCnt="3" custScaleX="229970" custScaleY="172457" custRadScaleRad="95360" custRadScaleInc="2799">
        <dgm:presLayoutVars>
          <dgm:bulletEnabled val="1"/>
        </dgm:presLayoutVars>
      </dgm:prSet>
      <dgm:spPr/>
    </dgm:pt>
    <dgm:pt modelId="{2CE7B0E4-F99F-4768-9C9C-5DE141915CC2}" type="pres">
      <dgm:prSet presAssocID="{77E443D3-ED28-499E-97A3-E3E5DEFD3D38}" presName="dummy" presStyleCnt="0"/>
      <dgm:spPr/>
    </dgm:pt>
    <dgm:pt modelId="{CE97BF04-067C-46B6-93BE-2BEAF088AA10}" type="pres">
      <dgm:prSet presAssocID="{19749994-7323-4896-8CB7-246326F7E682}" presName="sibTrans" presStyleLbl="sibTrans2D1" presStyleIdx="0" presStyleCnt="3"/>
      <dgm:spPr/>
    </dgm:pt>
    <dgm:pt modelId="{2528EE0C-468D-446F-9D25-A0D655FB8DA1}" type="pres">
      <dgm:prSet presAssocID="{3C76F5DD-9F01-40FA-AEBA-810532B47C73}" presName="node" presStyleLbl="node1" presStyleIdx="1" presStyleCnt="3" custScaleX="210448" custScaleY="166573" custRadScaleRad="117412" custRadScaleInc="-11989">
        <dgm:presLayoutVars>
          <dgm:bulletEnabled val="1"/>
        </dgm:presLayoutVars>
      </dgm:prSet>
      <dgm:spPr/>
    </dgm:pt>
    <dgm:pt modelId="{2384580A-141F-4028-8807-EA9F0FB2C666}" type="pres">
      <dgm:prSet presAssocID="{3C76F5DD-9F01-40FA-AEBA-810532B47C73}" presName="dummy" presStyleCnt="0"/>
      <dgm:spPr/>
    </dgm:pt>
    <dgm:pt modelId="{68379D8E-B280-415F-A6E0-81D3845E3CC7}" type="pres">
      <dgm:prSet presAssocID="{8A49854E-49D8-474B-98B3-FED25991B3CE}" presName="sibTrans" presStyleLbl="sibTrans2D1" presStyleIdx="1" presStyleCnt="3"/>
      <dgm:spPr/>
    </dgm:pt>
    <dgm:pt modelId="{36E44C58-DCEA-4910-866B-B6F3E03F4479}" type="pres">
      <dgm:prSet presAssocID="{C6544046-6F8F-42DB-A9E1-CD5FDC99B55D}" presName="node" presStyleLbl="node1" presStyleIdx="2" presStyleCnt="3" custScaleX="180940" custScaleY="143665" custRadScaleRad="107984" custRadScaleInc="4215">
        <dgm:presLayoutVars>
          <dgm:bulletEnabled val="1"/>
        </dgm:presLayoutVars>
      </dgm:prSet>
      <dgm:spPr/>
    </dgm:pt>
    <dgm:pt modelId="{62CD9BF7-957E-4C15-8EA3-535F1AC4A068}" type="pres">
      <dgm:prSet presAssocID="{C6544046-6F8F-42DB-A9E1-CD5FDC99B55D}" presName="dummy" presStyleCnt="0"/>
      <dgm:spPr/>
    </dgm:pt>
    <dgm:pt modelId="{18D93B7E-A1ED-4702-BFE1-778604897F19}" type="pres">
      <dgm:prSet presAssocID="{28FE4DDA-F4C8-4A4E-8CC3-F2B2C0F8B4AB}" presName="sibTrans" presStyleLbl="sibTrans2D1" presStyleIdx="2" presStyleCnt="3"/>
      <dgm:spPr/>
    </dgm:pt>
  </dgm:ptLst>
  <dgm:cxnLst>
    <dgm:cxn modelId="{71B3EF5C-0D49-4E58-83F2-E47B6D55C1E8}" srcId="{B0196117-0891-408D-BD1C-121DDA938177}" destId="{C6544046-6F8F-42DB-A9E1-CD5FDC99B55D}" srcOrd="2" destOrd="0" parTransId="{C2D3C140-DA37-45B8-A82B-E5DD575E2F18}" sibTransId="{28FE4DDA-F4C8-4A4E-8CC3-F2B2C0F8B4AB}"/>
    <dgm:cxn modelId="{8953EB45-9179-445A-B877-6702AE402027}" srcId="{B0196117-0891-408D-BD1C-121DDA938177}" destId="{77E443D3-ED28-499E-97A3-E3E5DEFD3D38}" srcOrd="0" destOrd="0" parTransId="{9E5BF709-E732-41A3-A6DE-77359F90777C}" sibTransId="{19749994-7323-4896-8CB7-246326F7E682}"/>
    <dgm:cxn modelId="{D0D7C772-28DE-47B7-B79A-9EF9E1EF9146}" type="presOf" srcId="{C6544046-6F8F-42DB-A9E1-CD5FDC99B55D}" destId="{36E44C58-DCEA-4910-866B-B6F3E03F4479}" srcOrd="0" destOrd="0" presId="urn:microsoft.com/office/officeart/2005/8/layout/radial6"/>
    <dgm:cxn modelId="{9265D385-2714-4B65-948B-D36A1B4CBF75}" type="presOf" srcId="{8A49854E-49D8-474B-98B3-FED25991B3CE}" destId="{68379D8E-B280-415F-A6E0-81D3845E3CC7}" srcOrd="0" destOrd="0" presId="urn:microsoft.com/office/officeart/2005/8/layout/radial6"/>
    <dgm:cxn modelId="{8B1940A7-6F53-45E7-B7A2-1AD5930101F8}" type="presOf" srcId="{19749994-7323-4896-8CB7-246326F7E682}" destId="{CE97BF04-067C-46B6-93BE-2BEAF088AA10}" srcOrd="0" destOrd="0" presId="urn:microsoft.com/office/officeart/2005/8/layout/radial6"/>
    <dgm:cxn modelId="{1797ABB3-A88F-48F7-9703-92B57BB45D8A}" type="presOf" srcId="{B0196117-0891-408D-BD1C-121DDA938177}" destId="{B4B7E8C7-559C-47C2-867C-075EF61567B1}" srcOrd="0" destOrd="0" presId="urn:microsoft.com/office/officeart/2005/8/layout/radial6"/>
    <dgm:cxn modelId="{9BF3E2C2-98AB-4083-A65C-618D6937203C}" type="presOf" srcId="{77E443D3-ED28-499E-97A3-E3E5DEFD3D38}" destId="{1BCF5098-399A-493A-B35A-EF2A16B72813}" srcOrd="0" destOrd="0" presId="urn:microsoft.com/office/officeart/2005/8/layout/radial6"/>
    <dgm:cxn modelId="{7E282AC5-3C6A-4DF5-A54D-1F5823575B9B}" type="presOf" srcId="{28FE4DDA-F4C8-4A4E-8CC3-F2B2C0F8B4AB}" destId="{18D93B7E-A1ED-4702-BFE1-778604897F19}" srcOrd="0" destOrd="0" presId="urn:microsoft.com/office/officeart/2005/8/layout/radial6"/>
    <dgm:cxn modelId="{B3A3DFDE-9C3E-48E2-B3C3-0DF325C0D1A9}" type="presOf" srcId="{9897412F-0B06-4C42-B380-2649FCA206E4}" destId="{4ABFB801-2E80-426C-8EAA-B2172C0E7E86}" srcOrd="0" destOrd="0" presId="urn:microsoft.com/office/officeart/2005/8/layout/radial6"/>
    <dgm:cxn modelId="{19E739E5-17FA-4AC1-848B-A0175FDE6692}" srcId="{B0196117-0891-408D-BD1C-121DDA938177}" destId="{3C76F5DD-9F01-40FA-AEBA-810532B47C73}" srcOrd="1" destOrd="0" parTransId="{7B3CE637-3388-47C3-BF69-50D56441B981}" sibTransId="{8A49854E-49D8-474B-98B3-FED25991B3CE}"/>
    <dgm:cxn modelId="{EB34FDE8-75A4-4BCF-80C3-7B393898F877}" srcId="{9897412F-0B06-4C42-B380-2649FCA206E4}" destId="{B0196117-0891-408D-BD1C-121DDA938177}" srcOrd="0" destOrd="0" parTransId="{7EF4E5B1-02C0-48EE-AFB6-616020A56C78}" sibTransId="{EE2D5E34-965A-439E-AB44-1CE372B38463}"/>
    <dgm:cxn modelId="{1C7F39F9-6613-4344-8B1E-2E9F14CF9B13}" type="presOf" srcId="{3C76F5DD-9F01-40FA-AEBA-810532B47C73}" destId="{2528EE0C-468D-446F-9D25-A0D655FB8DA1}" srcOrd="0" destOrd="0" presId="urn:microsoft.com/office/officeart/2005/8/layout/radial6"/>
    <dgm:cxn modelId="{1E635DB2-5E1C-4018-A928-D786DAFD6C7D}" type="presParOf" srcId="{4ABFB801-2E80-426C-8EAA-B2172C0E7E86}" destId="{B4B7E8C7-559C-47C2-867C-075EF61567B1}" srcOrd="0" destOrd="0" presId="urn:microsoft.com/office/officeart/2005/8/layout/radial6"/>
    <dgm:cxn modelId="{37D24869-F364-460C-8079-D36A83D01F0D}" type="presParOf" srcId="{4ABFB801-2E80-426C-8EAA-B2172C0E7E86}" destId="{1BCF5098-399A-493A-B35A-EF2A16B72813}" srcOrd="1" destOrd="0" presId="urn:microsoft.com/office/officeart/2005/8/layout/radial6"/>
    <dgm:cxn modelId="{2E563090-B13D-41F7-9E75-68E87B69A6CA}" type="presParOf" srcId="{4ABFB801-2E80-426C-8EAA-B2172C0E7E86}" destId="{2CE7B0E4-F99F-4768-9C9C-5DE141915CC2}" srcOrd="2" destOrd="0" presId="urn:microsoft.com/office/officeart/2005/8/layout/radial6"/>
    <dgm:cxn modelId="{58497581-F4A5-4805-B151-741D4FF5AC81}" type="presParOf" srcId="{4ABFB801-2E80-426C-8EAA-B2172C0E7E86}" destId="{CE97BF04-067C-46B6-93BE-2BEAF088AA10}" srcOrd="3" destOrd="0" presId="urn:microsoft.com/office/officeart/2005/8/layout/radial6"/>
    <dgm:cxn modelId="{620A9FDD-FC2F-4309-874E-DE4B9CC1C3BA}" type="presParOf" srcId="{4ABFB801-2E80-426C-8EAA-B2172C0E7E86}" destId="{2528EE0C-468D-446F-9D25-A0D655FB8DA1}" srcOrd="4" destOrd="0" presId="urn:microsoft.com/office/officeart/2005/8/layout/radial6"/>
    <dgm:cxn modelId="{7BCE2BC1-52F8-4AB4-B0E2-7D91606FA758}" type="presParOf" srcId="{4ABFB801-2E80-426C-8EAA-B2172C0E7E86}" destId="{2384580A-141F-4028-8807-EA9F0FB2C666}" srcOrd="5" destOrd="0" presId="urn:microsoft.com/office/officeart/2005/8/layout/radial6"/>
    <dgm:cxn modelId="{BD375231-7017-45F7-B7AF-A3A1583BC84C}" type="presParOf" srcId="{4ABFB801-2E80-426C-8EAA-B2172C0E7E86}" destId="{68379D8E-B280-415F-A6E0-81D3845E3CC7}" srcOrd="6" destOrd="0" presId="urn:microsoft.com/office/officeart/2005/8/layout/radial6"/>
    <dgm:cxn modelId="{D1417CD0-A5A7-4B1A-AD7D-A9E943E02AFC}" type="presParOf" srcId="{4ABFB801-2E80-426C-8EAA-B2172C0E7E86}" destId="{36E44C58-DCEA-4910-866B-B6F3E03F4479}" srcOrd="7" destOrd="0" presId="urn:microsoft.com/office/officeart/2005/8/layout/radial6"/>
    <dgm:cxn modelId="{285066C8-ED9F-4F33-A8BD-5C14A0AA56C4}" type="presParOf" srcId="{4ABFB801-2E80-426C-8EAA-B2172C0E7E86}" destId="{62CD9BF7-957E-4C15-8EA3-535F1AC4A068}" srcOrd="8" destOrd="0" presId="urn:microsoft.com/office/officeart/2005/8/layout/radial6"/>
    <dgm:cxn modelId="{2407245E-13BA-4CC6-829F-0B3F2809F1AC}" type="presParOf" srcId="{4ABFB801-2E80-426C-8EAA-B2172C0E7E86}" destId="{18D93B7E-A1ED-4702-BFE1-778604897F19}" srcOrd="9"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059BD91-35AA-4BB0-847C-91C077D42275}" type="doc">
      <dgm:prSet loTypeId="urn:microsoft.com/office/officeart/2005/8/layout/hList1" loCatId="list" qsTypeId="urn:microsoft.com/office/officeart/2005/8/quickstyle/simple1" qsCatId="simple" csTypeId="urn:microsoft.com/office/officeart/2005/8/colors/colorful1" csCatId="colorful" phldr="1"/>
      <dgm:spPr/>
      <dgm:t>
        <a:bodyPr/>
        <a:lstStyle/>
        <a:p>
          <a:endParaRPr lang="es-ES"/>
        </a:p>
      </dgm:t>
    </dgm:pt>
    <dgm:pt modelId="{D47F936D-5B96-42A2-B89D-47FD5C3CBBB3}">
      <dgm:prSet phldrT="[Texto]"/>
      <dgm:spPr/>
      <dgm:t>
        <a:bodyPr/>
        <a:lstStyle/>
        <a:p>
          <a:r>
            <a:rPr lang="es-ES" dirty="0">
              <a:latin typeface="+mn-lt"/>
              <a:cs typeface="Times New Roman" panose="02020603050405020304" pitchFamily="18" charset="0"/>
            </a:rPr>
            <a:t>Enfoque</a:t>
          </a:r>
        </a:p>
      </dgm:t>
    </dgm:pt>
    <dgm:pt modelId="{639E2929-F328-4D9D-9B7C-6E9C31209423}" type="parTrans" cxnId="{9D1DD88A-2EDD-4D35-A913-51FC39E98F6F}">
      <dgm:prSet/>
      <dgm:spPr/>
      <dgm:t>
        <a:bodyPr/>
        <a:lstStyle/>
        <a:p>
          <a:endParaRPr lang="es-ES">
            <a:latin typeface="Times New Roman" panose="02020603050405020304" pitchFamily="18" charset="0"/>
            <a:cs typeface="Times New Roman" panose="02020603050405020304" pitchFamily="18" charset="0"/>
          </a:endParaRPr>
        </a:p>
      </dgm:t>
    </dgm:pt>
    <dgm:pt modelId="{9234E6D9-B480-4D23-B300-1F4E4445E510}" type="sibTrans" cxnId="{9D1DD88A-2EDD-4D35-A913-51FC39E98F6F}">
      <dgm:prSet/>
      <dgm:spPr/>
      <dgm:t>
        <a:bodyPr/>
        <a:lstStyle/>
        <a:p>
          <a:endParaRPr lang="es-ES">
            <a:latin typeface="Times New Roman" panose="02020603050405020304" pitchFamily="18" charset="0"/>
            <a:cs typeface="Times New Roman" panose="02020603050405020304" pitchFamily="18" charset="0"/>
          </a:endParaRPr>
        </a:p>
      </dgm:t>
    </dgm:pt>
    <dgm:pt modelId="{53FABCE3-32C0-405F-AC73-C9338F4D0029}">
      <dgm:prSet phldrT="[Texto]"/>
      <dgm:spPr/>
      <dgm:t>
        <a:bodyPr/>
        <a:lstStyle/>
        <a:p>
          <a:r>
            <a:rPr lang="es-ES" dirty="0">
              <a:latin typeface="+mn-lt"/>
              <a:cs typeface="Times New Roman" panose="02020603050405020304" pitchFamily="18" charset="0"/>
            </a:rPr>
            <a:t>Cuantitativo</a:t>
          </a:r>
        </a:p>
      </dgm:t>
    </dgm:pt>
    <dgm:pt modelId="{6FD1DFCB-6F82-4D0F-AE4F-B6BA8C5EDEEC}" type="parTrans" cxnId="{32B78417-D92D-418D-A77B-F6B8E2BB2981}">
      <dgm:prSet/>
      <dgm:spPr/>
      <dgm:t>
        <a:bodyPr/>
        <a:lstStyle/>
        <a:p>
          <a:endParaRPr lang="es-ES">
            <a:latin typeface="Times New Roman" panose="02020603050405020304" pitchFamily="18" charset="0"/>
            <a:cs typeface="Times New Roman" panose="02020603050405020304" pitchFamily="18" charset="0"/>
          </a:endParaRPr>
        </a:p>
      </dgm:t>
    </dgm:pt>
    <dgm:pt modelId="{F352EC44-DB99-413B-8638-C67D518C87F1}" type="sibTrans" cxnId="{32B78417-D92D-418D-A77B-F6B8E2BB2981}">
      <dgm:prSet/>
      <dgm:spPr/>
      <dgm:t>
        <a:bodyPr/>
        <a:lstStyle/>
        <a:p>
          <a:endParaRPr lang="es-ES">
            <a:latin typeface="Times New Roman" panose="02020603050405020304" pitchFamily="18" charset="0"/>
            <a:cs typeface="Times New Roman" panose="02020603050405020304" pitchFamily="18" charset="0"/>
          </a:endParaRPr>
        </a:p>
      </dgm:t>
    </dgm:pt>
    <dgm:pt modelId="{9A7D8842-39A5-4C69-9562-0AF52117BBCF}">
      <dgm:prSet phldrT="[Texto]"/>
      <dgm:spPr/>
      <dgm:t>
        <a:bodyPr/>
        <a:lstStyle/>
        <a:p>
          <a:r>
            <a:rPr lang="es-ES" dirty="0">
              <a:latin typeface="+mn-lt"/>
              <a:cs typeface="Times New Roman" panose="02020603050405020304" pitchFamily="18" charset="0"/>
            </a:rPr>
            <a:t>Cualitativo</a:t>
          </a:r>
        </a:p>
      </dgm:t>
    </dgm:pt>
    <dgm:pt modelId="{22C8172D-3B7A-40F0-B57C-268978D05C31}" type="parTrans" cxnId="{EE10E06B-CA87-46A8-90C4-15CC35E00230}">
      <dgm:prSet/>
      <dgm:spPr/>
      <dgm:t>
        <a:bodyPr/>
        <a:lstStyle/>
        <a:p>
          <a:endParaRPr lang="es-ES">
            <a:latin typeface="Times New Roman" panose="02020603050405020304" pitchFamily="18" charset="0"/>
            <a:cs typeface="Times New Roman" panose="02020603050405020304" pitchFamily="18" charset="0"/>
          </a:endParaRPr>
        </a:p>
      </dgm:t>
    </dgm:pt>
    <dgm:pt modelId="{C56E9B4F-839C-4F8E-A6C0-12C145414C41}" type="sibTrans" cxnId="{EE10E06B-CA87-46A8-90C4-15CC35E00230}">
      <dgm:prSet/>
      <dgm:spPr/>
      <dgm:t>
        <a:bodyPr/>
        <a:lstStyle/>
        <a:p>
          <a:endParaRPr lang="es-ES">
            <a:latin typeface="Times New Roman" panose="02020603050405020304" pitchFamily="18" charset="0"/>
            <a:cs typeface="Times New Roman" panose="02020603050405020304" pitchFamily="18" charset="0"/>
          </a:endParaRPr>
        </a:p>
      </dgm:t>
    </dgm:pt>
    <dgm:pt modelId="{2DF4A040-487F-43E9-B5BA-0807DB9A1095}">
      <dgm:prSet phldrT="[Texto]"/>
      <dgm:spPr/>
      <dgm:t>
        <a:bodyPr/>
        <a:lstStyle/>
        <a:p>
          <a:r>
            <a:rPr lang="es-ES" b="1" dirty="0">
              <a:latin typeface="+mn-lt"/>
              <a:cs typeface="Times New Roman" panose="02020603050405020304" pitchFamily="18" charset="0"/>
            </a:rPr>
            <a:t>Tipo de investigación</a:t>
          </a:r>
          <a:endParaRPr lang="es-ES" dirty="0">
            <a:latin typeface="+mn-lt"/>
            <a:cs typeface="Times New Roman" panose="02020603050405020304" pitchFamily="18" charset="0"/>
          </a:endParaRPr>
        </a:p>
      </dgm:t>
    </dgm:pt>
    <dgm:pt modelId="{28C035F1-61E6-40EF-8833-65B9CC68F9D1}" type="parTrans" cxnId="{3127C6BA-7466-4FA6-A4AA-56BC1D0A2B9C}">
      <dgm:prSet/>
      <dgm:spPr/>
      <dgm:t>
        <a:bodyPr/>
        <a:lstStyle/>
        <a:p>
          <a:endParaRPr lang="es-ES">
            <a:latin typeface="Times New Roman" panose="02020603050405020304" pitchFamily="18" charset="0"/>
            <a:cs typeface="Times New Roman" panose="02020603050405020304" pitchFamily="18" charset="0"/>
          </a:endParaRPr>
        </a:p>
      </dgm:t>
    </dgm:pt>
    <dgm:pt modelId="{9A5187B9-811C-422A-B1EC-F4639E494CE3}" type="sibTrans" cxnId="{3127C6BA-7466-4FA6-A4AA-56BC1D0A2B9C}">
      <dgm:prSet/>
      <dgm:spPr/>
      <dgm:t>
        <a:bodyPr/>
        <a:lstStyle/>
        <a:p>
          <a:endParaRPr lang="es-ES">
            <a:latin typeface="Times New Roman" panose="02020603050405020304" pitchFamily="18" charset="0"/>
            <a:cs typeface="Times New Roman" panose="02020603050405020304" pitchFamily="18" charset="0"/>
          </a:endParaRPr>
        </a:p>
      </dgm:t>
    </dgm:pt>
    <dgm:pt modelId="{1B590EC1-5461-420A-9669-2BF730EAD2AB}">
      <dgm:prSet phldrT="[Texto]"/>
      <dgm:spPr/>
      <dgm:t>
        <a:bodyPr/>
        <a:lstStyle/>
        <a:p>
          <a:r>
            <a:rPr lang="es-ES" dirty="0">
              <a:latin typeface="+mn-lt"/>
              <a:cs typeface="Times New Roman" panose="02020603050405020304" pitchFamily="18" charset="0"/>
            </a:rPr>
            <a:t>Bibliográfica-documental</a:t>
          </a:r>
        </a:p>
      </dgm:t>
    </dgm:pt>
    <dgm:pt modelId="{6CEE6895-A325-4E88-91C7-EA36D272F18D}" type="parTrans" cxnId="{CAB9449C-BD28-4EAA-9429-74EEDA50203F}">
      <dgm:prSet/>
      <dgm:spPr/>
      <dgm:t>
        <a:bodyPr/>
        <a:lstStyle/>
        <a:p>
          <a:endParaRPr lang="es-ES">
            <a:latin typeface="Times New Roman" panose="02020603050405020304" pitchFamily="18" charset="0"/>
            <a:cs typeface="Times New Roman" panose="02020603050405020304" pitchFamily="18" charset="0"/>
          </a:endParaRPr>
        </a:p>
      </dgm:t>
    </dgm:pt>
    <dgm:pt modelId="{0C07DB9B-E67E-4601-9187-FCF2774CFF85}" type="sibTrans" cxnId="{CAB9449C-BD28-4EAA-9429-74EEDA50203F}">
      <dgm:prSet/>
      <dgm:spPr/>
      <dgm:t>
        <a:bodyPr/>
        <a:lstStyle/>
        <a:p>
          <a:endParaRPr lang="es-ES">
            <a:latin typeface="Times New Roman" panose="02020603050405020304" pitchFamily="18" charset="0"/>
            <a:cs typeface="Times New Roman" panose="02020603050405020304" pitchFamily="18" charset="0"/>
          </a:endParaRPr>
        </a:p>
      </dgm:t>
    </dgm:pt>
    <dgm:pt modelId="{AF31D67B-CA8E-4074-B039-50BA8231CF7B}">
      <dgm:prSet phldrT="[Texto]"/>
      <dgm:spPr/>
      <dgm:t>
        <a:bodyPr/>
        <a:lstStyle/>
        <a:p>
          <a:r>
            <a:rPr lang="es-ES" dirty="0">
              <a:latin typeface="+mn-lt"/>
              <a:cs typeface="Times New Roman" panose="02020603050405020304" pitchFamily="18" charset="0"/>
            </a:rPr>
            <a:t>Descriptivo</a:t>
          </a:r>
        </a:p>
      </dgm:t>
    </dgm:pt>
    <dgm:pt modelId="{5133C934-E5C6-4E02-AD94-67A17A820DAC}" type="parTrans" cxnId="{64010849-E2F2-4C43-BECB-A9CD2F1A3BCC}">
      <dgm:prSet/>
      <dgm:spPr/>
      <dgm:t>
        <a:bodyPr/>
        <a:lstStyle/>
        <a:p>
          <a:endParaRPr lang="es-ES">
            <a:latin typeface="Times New Roman" panose="02020603050405020304" pitchFamily="18" charset="0"/>
            <a:cs typeface="Times New Roman" panose="02020603050405020304" pitchFamily="18" charset="0"/>
          </a:endParaRPr>
        </a:p>
      </dgm:t>
    </dgm:pt>
    <dgm:pt modelId="{2103BED9-F9D1-4151-A610-B444E4B33F25}" type="sibTrans" cxnId="{64010849-E2F2-4C43-BECB-A9CD2F1A3BCC}">
      <dgm:prSet/>
      <dgm:spPr/>
      <dgm:t>
        <a:bodyPr/>
        <a:lstStyle/>
        <a:p>
          <a:endParaRPr lang="es-ES">
            <a:latin typeface="Times New Roman" panose="02020603050405020304" pitchFamily="18" charset="0"/>
            <a:cs typeface="Times New Roman" panose="02020603050405020304" pitchFamily="18" charset="0"/>
          </a:endParaRPr>
        </a:p>
      </dgm:t>
    </dgm:pt>
    <dgm:pt modelId="{00ED35C2-6448-42B4-804B-A03D4027F817}">
      <dgm:prSet phldrT="[Texto]"/>
      <dgm:spPr/>
      <dgm:t>
        <a:bodyPr/>
        <a:lstStyle/>
        <a:p>
          <a:r>
            <a:rPr lang="es-ES" b="1" dirty="0"/>
            <a:t>Población y muestra</a:t>
          </a:r>
          <a:endParaRPr lang="es-ES" dirty="0">
            <a:latin typeface="Times New Roman" panose="02020603050405020304" pitchFamily="18" charset="0"/>
            <a:cs typeface="Times New Roman" panose="02020603050405020304" pitchFamily="18" charset="0"/>
          </a:endParaRPr>
        </a:p>
      </dgm:t>
    </dgm:pt>
    <dgm:pt modelId="{65A490ED-9B2D-4A24-A3D1-7543588E1281}" type="parTrans" cxnId="{82B2B774-3EBF-4EEC-92E6-24956AF331CB}">
      <dgm:prSet/>
      <dgm:spPr/>
      <dgm:t>
        <a:bodyPr/>
        <a:lstStyle/>
        <a:p>
          <a:endParaRPr lang="es-ES">
            <a:latin typeface="Times New Roman" panose="02020603050405020304" pitchFamily="18" charset="0"/>
            <a:cs typeface="Times New Roman" panose="02020603050405020304" pitchFamily="18" charset="0"/>
          </a:endParaRPr>
        </a:p>
      </dgm:t>
    </dgm:pt>
    <dgm:pt modelId="{7F4E03E6-D2C1-446F-AC3B-8570D78BD186}" type="sibTrans" cxnId="{82B2B774-3EBF-4EEC-92E6-24956AF331CB}">
      <dgm:prSet/>
      <dgm:spPr/>
      <dgm:t>
        <a:bodyPr/>
        <a:lstStyle/>
        <a:p>
          <a:endParaRPr lang="es-ES">
            <a:latin typeface="Times New Roman" panose="02020603050405020304" pitchFamily="18" charset="0"/>
            <a:cs typeface="Times New Roman" panose="02020603050405020304" pitchFamily="18" charset="0"/>
          </a:endParaRPr>
        </a:p>
      </dgm:t>
    </dgm:pt>
    <dgm:pt modelId="{5D3D21B9-232E-4155-B77D-C0A91929E8BE}">
      <dgm:prSet phldrT="[Texto]"/>
      <dgm:spPr/>
      <dgm:t>
        <a:bodyPr/>
        <a:lstStyle/>
        <a:p>
          <a:r>
            <a:rPr lang="es-ES" dirty="0">
              <a:latin typeface="+mn-lt"/>
              <a:cs typeface="Times New Roman" panose="02020603050405020304" pitchFamily="18" charset="0"/>
            </a:rPr>
            <a:t>Explicativa o causal </a:t>
          </a:r>
        </a:p>
      </dgm:t>
    </dgm:pt>
    <dgm:pt modelId="{BD9103EA-3D7C-48B4-AC43-CF3AE7085E05}" type="parTrans" cxnId="{DC43676C-BA8E-4B2E-9FCE-C2805BF546F4}">
      <dgm:prSet/>
      <dgm:spPr/>
      <dgm:t>
        <a:bodyPr/>
        <a:lstStyle/>
        <a:p>
          <a:endParaRPr lang="es-ES">
            <a:latin typeface="Times New Roman" panose="02020603050405020304" pitchFamily="18" charset="0"/>
            <a:cs typeface="Times New Roman" panose="02020603050405020304" pitchFamily="18" charset="0"/>
          </a:endParaRPr>
        </a:p>
      </dgm:t>
    </dgm:pt>
    <dgm:pt modelId="{6033ECC2-0B57-495E-A40F-CDC5C9DBF88E}" type="sibTrans" cxnId="{DC43676C-BA8E-4B2E-9FCE-C2805BF546F4}">
      <dgm:prSet/>
      <dgm:spPr/>
      <dgm:t>
        <a:bodyPr/>
        <a:lstStyle/>
        <a:p>
          <a:endParaRPr lang="es-ES">
            <a:latin typeface="Times New Roman" panose="02020603050405020304" pitchFamily="18" charset="0"/>
            <a:cs typeface="Times New Roman" panose="02020603050405020304" pitchFamily="18" charset="0"/>
          </a:endParaRPr>
        </a:p>
      </dgm:t>
    </dgm:pt>
    <dgm:pt modelId="{59181B59-74EC-400E-9FC0-F5BC07828938}">
      <dgm:prSet phldrT="[Texto]"/>
      <dgm:spPr/>
      <dgm:t>
        <a:bodyPr/>
        <a:lstStyle/>
        <a:p>
          <a:r>
            <a:rPr lang="es-ES" dirty="0">
              <a:latin typeface="+mn-lt"/>
              <a:cs typeface="Times New Roman" panose="02020603050405020304" pitchFamily="18" charset="0"/>
            </a:rPr>
            <a:t>No experimental</a:t>
          </a:r>
        </a:p>
      </dgm:t>
    </dgm:pt>
    <dgm:pt modelId="{B70ED5E7-2AF2-4662-BC11-E8E973A16E7B}" type="parTrans" cxnId="{9F49C0C1-B916-4D47-B466-5F8F9CA4544B}">
      <dgm:prSet/>
      <dgm:spPr/>
      <dgm:t>
        <a:bodyPr/>
        <a:lstStyle/>
        <a:p>
          <a:endParaRPr lang="es-ES">
            <a:latin typeface="Times New Roman" panose="02020603050405020304" pitchFamily="18" charset="0"/>
            <a:cs typeface="Times New Roman" panose="02020603050405020304" pitchFamily="18" charset="0"/>
          </a:endParaRPr>
        </a:p>
      </dgm:t>
    </dgm:pt>
    <dgm:pt modelId="{0E84FA85-5D7E-4C47-8F39-E4FDA6A5D282}" type="sibTrans" cxnId="{9F49C0C1-B916-4D47-B466-5F8F9CA4544B}">
      <dgm:prSet/>
      <dgm:spPr/>
      <dgm:t>
        <a:bodyPr/>
        <a:lstStyle/>
        <a:p>
          <a:endParaRPr lang="es-ES">
            <a:latin typeface="Times New Roman" panose="02020603050405020304" pitchFamily="18" charset="0"/>
            <a:cs typeface="Times New Roman" panose="02020603050405020304" pitchFamily="18" charset="0"/>
          </a:endParaRPr>
        </a:p>
      </dgm:t>
    </dgm:pt>
    <dgm:pt modelId="{2AC0D5DC-BC4D-428D-AF1B-266092C01337}">
      <dgm:prSet phldrT="[Texto]"/>
      <dgm:spPr/>
      <dgm:t>
        <a:bodyPr/>
        <a:lstStyle/>
        <a:p>
          <a:r>
            <a:rPr lang="es-ES" dirty="0">
              <a:latin typeface="+mn-lt"/>
              <a:cs typeface="Times New Roman" panose="02020603050405020304" pitchFamily="18" charset="0"/>
            </a:rPr>
            <a:t>Diseño de tipo longitudinal panel </a:t>
          </a:r>
        </a:p>
      </dgm:t>
    </dgm:pt>
    <dgm:pt modelId="{03858B53-EF50-43B2-B120-BA1136FE54CD}" type="parTrans" cxnId="{0A7855ED-95AD-4EB8-AD24-569CF653E7CF}">
      <dgm:prSet/>
      <dgm:spPr/>
      <dgm:t>
        <a:bodyPr/>
        <a:lstStyle/>
        <a:p>
          <a:endParaRPr lang="es-ES">
            <a:latin typeface="Times New Roman" panose="02020603050405020304" pitchFamily="18" charset="0"/>
            <a:cs typeface="Times New Roman" panose="02020603050405020304" pitchFamily="18" charset="0"/>
          </a:endParaRPr>
        </a:p>
      </dgm:t>
    </dgm:pt>
    <dgm:pt modelId="{C8FB6C2A-4B08-46C8-AF3D-7FA0A827EFC2}" type="sibTrans" cxnId="{0A7855ED-95AD-4EB8-AD24-569CF653E7CF}">
      <dgm:prSet/>
      <dgm:spPr/>
      <dgm:t>
        <a:bodyPr/>
        <a:lstStyle/>
        <a:p>
          <a:endParaRPr lang="es-ES">
            <a:latin typeface="Times New Roman" panose="02020603050405020304" pitchFamily="18" charset="0"/>
            <a:cs typeface="Times New Roman" panose="02020603050405020304" pitchFamily="18" charset="0"/>
          </a:endParaRPr>
        </a:p>
      </dgm:t>
    </dgm:pt>
    <dgm:pt modelId="{8CE07B34-D0AC-41E4-858F-080E55103712}">
      <dgm:prSet phldrT="[Texto]"/>
      <dgm:spPr/>
      <dgm:t>
        <a:bodyPr/>
        <a:lstStyle/>
        <a:p>
          <a:r>
            <a:rPr lang="es-ES" dirty="0">
              <a:latin typeface="+mn-lt"/>
              <a:cs typeface="Times New Roman" panose="02020603050405020304" pitchFamily="18" charset="0"/>
            </a:rPr>
            <a:t>Correlacional-causal </a:t>
          </a:r>
        </a:p>
      </dgm:t>
    </dgm:pt>
    <dgm:pt modelId="{CD44A4E7-BEFB-4649-92D7-5DEC4481036A}" type="parTrans" cxnId="{4EB142D5-DBCA-4FDD-8B40-23207C278D78}">
      <dgm:prSet/>
      <dgm:spPr/>
      <dgm:t>
        <a:bodyPr/>
        <a:lstStyle/>
        <a:p>
          <a:endParaRPr lang="es-ES">
            <a:latin typeface="Times New Roman" panose="02020603050405020304" pitchFamily="18" charset="0"/>
            <a:cs typeface="Times New Roman" panose="02020603050405020304" pitchFamily="18" charset="0"/>
          </a:endParaRPr>
        </a:p>
      </dgm:t>
    </dgm:pt>
    <dgm:pt modelId="{5FAF0156-D0B1-4029-BF10-E8663C367A75}" type="sibTrans" cxnId="{4EB142D5-DBCA-4FDD-8B40-23207C278D78}">
      <dgm:prSet/>
      <dgm:spPr/>
      <dgm:t>
        <a:bodyPr/>
        <a:lstStyle/>
        <a:p>
          <a:endParaRPr lang="es-ES">
            <a:latin typeface="Times New Roman" panose="02020603050405020304" pitchFamily="18" charset="0"/>
            <a:cs typeface="Times New Roman" panose="02020603050405020304" pitchFamily="18" charset="0"/>
          </a:endParaRPr>
        </a:p>
      </dgm:t>
    </dgm:pt>
    <dgm:pt modelId="{3CDCC7AE-1BFC-40EB-8E5A-011DEE96446E}">
      <dgm:prSet phldrT="[Texto]"/>
      <dgm:spPr/>
      <dgm:t>
        <a:bodyPr/>
        <a:lstStyle/>
        <a:p>
          <a:r>
            <a:rPr lang="es-ES" dirty="0"/>
            <a:t>41 COACS que han pertenecido y pertenecen al segmento 1</a:t>
          </a:r>
          <a:endParaRPr lang="es-ES" dirty="0">
            <a:latin typeface="Times New Roman" panose="02020603050405020304" pitchFamily="18" charset="0"/>
            <a:cs typeface="Times New Roman" panose="02020603050405020304" pitchFamily="18" charset="0"/>
          </a:endParaRPr>
        </a:p>
      </dgm:t>
    </dgm:pt>
    <dgm:pt modelId="{7A22DC4B-0671-4E5B-867C-510F6FC1A7E3}" type="parTrans" cxnId="{65B4CE44-EB6F-4E6F-B703-23A028120C34}">
      <dgm:prSet/>
      <dgm:spPr/>
      <dgm:t>
        <a:bodyPr/>
        <a:lstStyle/>
        <a:p>
          <a:endParaRPr lang="es-EC"/>
        </a:p>
      </dgm:t>
    </dgm:pt>
    <dgm:pt modelId="{6B547314-4D58-44F1-9DF2-83F98A2C679B}" type="sibTrans" cxnId="{65B4CE44-EB6F-4E6F-B703-23A028120C34}">
      <dgm:prSet/>
      <dgm:spPr/>
      <dgm:t>
        <a:bodyPr/>
        <a:lstStyle/>
        <a:p>
          <a:endParaRPr lang="es-EC"/>
        </a:p>
      </dgm:t>
    </dgm:pt>
    <dgm:pt modelId="{9DAF1524-E833-4DF4-8F81-ED360D111A1D}" type="pres">
      <dgm:prSet presAssocID="{5059BD91-35AA-4BB0-847C-91C077D42275}" presName="Name0" presStyleCnt="0">
        <dgm:presLayoutVars>
          <dgm:dir/>
          <dgm:animLvl val="lvl"/>
          <dgm:resizeHandles val="exact"/>
        </dgm:presLayoutVars>
      </dgm:prSet>
      <dgm:spPr/>
    </dgm:pt>
    <dgm:pt modelId="{E31A90AC-58FB-4597-8E62-794556F1F869}" type="pres">
      <dgm:prSet presAssocID="{D47F936D-5B96-42A2-B89D-47FD5C3CBBB3}" presName="composite" presStyleCnt="0"/>
      <dgm:spPr/>
    </dgm:pt>
    <dgm:pt modelId="{9646E102-6667-440B-870A-C9D9734BFB8B}" type="pres">
      <dgm:prSet presAssocID="{D47F936D-5B96-42A2-B89D-47FD5C3CBBB3}" presName="parTx" presStyleLbl="alignNode1" presStyleIdx="0" presStyleCnt="3">
        <dgm:presLayoutVars>
          <dgm:chMax val="0"/>
          <dgm:chPref val="0"/>
          <dgm:bulletEnabled val="1"/>
        </dgm:presLayoutVars>
      </dgm:prSet>
      <dgm:spPr/>
    </dgm:pt>
    <dgm:pt modelId="{B17FD122-615B-4C5C-AC71-1DFF2FC3ABE4}" type="pres">
      <dgm:prSet presAssocID="{D47F936D-5B96-42A2-B89D-47FD5C3CBBB3}" presName="desTx" presStyleLbl="alignAccFollowNode1" presStyleIdx="0" presStyleCnt="3">
        <dgm:presLayoutVars>
          <dgm:bulletEnabled val="1"/>
        </dgm:presLayoutVars>
      </dgm:prSet>
      <dgm:spPr/>
    </dgm:pt>
    <dgm:pt modelId="{438C8DB9-8BA5-47D5-9E0B-B4A89426C29C}" type="pres">
      <dgm:prSet presAssocID="{9234E6D9-B480-4D23-B300-1F4E4445E510}" presName="space" presStyleCnt="0"/>
      <dgm:spPr/>
    </dgm:pt>
    <dgm:pt modelId="{0742809F-BFD9-4621-AABE-4130321E84A6}" type="pres">
      <dgm:prSet presAssocID="{2DF4A040-487F-43E9-B5BA-0807DB9A1095}" presName="composite" presStyleCnt="0"/>
      <dgm:spPr/>
    </dgm:pt>
    <dgm:pt modelId="{80A4B415-A382-4499-981B-9E83E339D309}" type="pres">
      <dgm:prSet presAssocID="{2DF4A040-487F-43E9-B5BA-0807DB9A1095}" presName="parTx" presStyleLbl="alignNode1" presStyleIdx="1" presStyleCnt="3">
        <dgm:presLayoutVars>
          <dgm:chMax val="0"/>
          <dgm:chPref val="0"/>
          <dgm:bulletEnabled val="1"/>
        </dgm:presLayoutVars>
      </dgm:prSet>
      <dgm:spPr/>
    </dgm:pt>
    <dgm:pt modelId="{4EDF3D46-DE6C-4F5D-8ECE-43304F50B18A}" type="pres">
      <dgm:prSet presAssocID="{2DF4A040-487F-43E9-B5BA-0807DB9A1095}" presName="desTx" presStyleLbl="alignAccFollowNode1" presStyleIdx="1" presStyleCnt="3">
        <dgm:presLayoutVars>
          <dgm:bulletEnabled val="1"/>
        </dgm:presLayoutVars>
      </dgm:prSet>
      <dgm:spPr/>
    </dgm:pt>
    <dgm:pt modelId="{2523BE28-7085-4C4C-9EB9-93DD6F7EB681}" type="pres">
      <dgm:prSet presAssocID="{9A5187B9-811C-422A-B1EC-F4639E494CE3}" presName="space" presStyleCnt="0"/>
      <dgm:spPr/>
    </dgm:pt>
    <dgm:pt modelId="{298057FB-266C-4675-8490-856A6D6C0FE6}" type="pres">
      <dgm:prSet presAssocID="{00ED35C2-6448-42B4-804B-A03D4027F817}" presName="composite" presStyleCnt="0"/>
      <dgm:spPr/>
    </dgm:pt>
    <dgm:pt modelId="{E0188A24-A367-4795-8783-55C487901B69}" type="pres">
      <dgm:prSet presAssocID="{00ED35C2-6448-42B4-804B-A03D4027F817}" presName="parTx" presStyleLbl="alignNode1" presStyleIdx="2" presStyleCnt="3">
        <dgm:presLayoutVars>
          <dgm:chMax val="0"/>
          <dgm:chPref val="0"/>
          <dgm:bulletEnabled val="1"/>
        </dgm:presLayoutVars>
      </dgm:prSet>
      <dgm:spPr/>
    </dgm:pt>
    <dgm:pt modelId="{E63D39BB-20D3-4CB7-A2F0-58AA0BF2FC93}" type="pres">
      <dgm:prSet presAssocID="{00ED35C2-6448-42B4-804B-A03D4027F817}" presName="desTx" presStyleLbl="alignAccFollowNode1" presStyleIdx="2" presStyleCnt="3">
        <dgm:presLayoutVars>
          <dgm:bulletEnabled val="1"/>
        </dgm:presLayoutVars>
      </dgm:prSet>
      <dgm:spPr/>
    </dgm:pt>
  </dgm:ptLst>
  <dgm:cxnLst>
    <dgm:cxn modelId="{64B10B01-8413-4A89-9284-76BC85B73125}" type="presOf" srcId="{AF31D67B-CA8E-4074-B039-50BA8231CF7B}" destId="{4EDF3D46-DE6C-4F5D-8ECE-43304F50B18A}" srcOrd="0" destOrd="1" presId="urn:microsoft.com/office/officeart/2005/8/layout/hList1"/>
    <dgm:cxn modelId="{2370150C-ECF9-45DA-8DD8-EA9498EBDC2B}" type="presOf" srcId="{5D3D21B9-232E-4155-B77D-C0A91929E8BE}" destId="{4EDF3D46-DE6C-4F5D-8ECE-43304F50B18A}" srcOrd="0" destOrd="2" presId="urn:microsoft.com/office/officeart/2005/8/layout/hList1"/>
    <dgm:cxn modelId="{B61A260E-70BF-4A3B-ADE1-4F81293A1A7E}" type="presOf" srcId="{59181B59-74EC-400E-9FC0-F5BC07828938}" destId="{4EDF3D46-DE6C-4F5D-8ECE-43304F50B18A}" srcOrd="0" destOrd="3" presId="urn:microsoft.com/office/officeart/2005/8/layout/hList1"/>
    <dgm:cxn modelId="{E011C916-5E36-400D-8A28-09FB629FC837}" type="presOf" srcId="{D47F936D-5B96-42A2-B89D-47FD5C3CBBB3}" destId="{9646E102-6667-440B-870A-C9D9734BFB8B}" srcOrd="0" destOrd="0" presId="urn:microsoft.com/office/officeart/2005/8/layout/hList1"/>
    <dgm:cxn modelId="{32B78417-D92D-418D-A77B-F6B8E2BB2981}" srcId="{D47F936D-5B96-42A2-B89D-47FD5C3CBBB3}" destId="{53FABCE3-32C0-405F-AC73-C9338F4D0029}" srcOrd="0" destOrd="0" parTransId="{6FD1DFCB-6F82-4D0F-AE4F-B6BA8C5EDEEC}" sibTransId="{F352EC44-DB99-413B-8638-C67D518C87F1}"/>
    <dgm:cxn modelId="{B5579223-ECDB-410D-8A69-CA7945EC959C}" type="presOf" srcId="{2DF4A040-487F-43E9-B5BA-0807DB9A1095}" destId="{80A4B415-A382-4499-981B-9E83E339D309}" srcOrd="0" destOrd="0" presId="urn:microsoft.com/office/officeart/2005/8/layout/hList1"/>
    <dgm:cxn modelId="{65B4CE44-EB6F-4E6F-B703-23A028120C34}" srcId="{00ED35C2-6448-42B4-804B-A03D4027F817}" destId="{3CDCC7AE-1BFC-40EB-8E5A-011DEE96446E}" srcOrd="0" destOrd="0" parTransId="{7A22DC4B-0671-4E5B-867C-510F6FC1A7E3}" sibTransId="{6B547314-4D58-44F1-9DF2-83F98A2C679B}"/>
    <dgm:cxn modelId="{64010849-E2F2-4C43-BECB-A9CD2F1A3BCC}" srcId="{2DF4A040-487F-43E9-B5BA-0807DB9A1095}" destId="{AF31D67B-CA8E-4074-B039-50BA8231CF7B}" srcOrd="1" destOrd="0" parTransId="{5133C934-E5C6-4E02-AD94-67A17A820DAC}" sibTransId="{2103BED9-F9D1-4151-A610-B444E4B33F25}"/>
    <dgm:cxn modelId="{EE10E06B-CA87-46A8-90C4-15CC35E00230}" srcId="{D47F936D-5B96-42A2-B89D-47FD5C3CBBB3}" destId="{9A7D8842-39A5-4C69-9562-0AF52117BBCF}" srcOrd="1" destOrd="0" parTransId="{22C8172D-3B7A-40F0-B57C-268978D05C31}" sibTransId="{C56E9B4F-839C-4F8E-A6C0-12C145414C41}"/>
    <dgm:cxn modelId="{DC43676C-BA8E-4B2E-9FCE-C2805BF546F4}" srcId="{2DF4A040-487F-43E9-B5BA-0807DB9A1095}" destId="{5D3D21B9-232E-4155-B77D-C0A91929E8BE}" srcOrd="2" destOrd="0" parTransId="{BD9103EA-3D7C-48B4-AC43-CF3AE7085E05}" sibTransId="{6033ECC2-0B57-495E-A40F-CDC5C9DBF88E}"/>
    <dgm:cxn modelId="{82B2B774-3EBF-4EEC-92E6-24956AF331CB}" srcId="{5059BD91-35AA-4BB0-847C-91C077D42275}" destId="{00ED35C2-6448-42B4-804B-A03D4027F817}" srcOrd="2" destOrd="0" parTransId="{65A490ED-9B2D-4A24-A3D1-7543588E1281}" sibTransId="{7F4E03E6-D2C1-446F-AC3B-8570D78BD186}"/>
    <dgm:cxn modelId="{0817927C-0241-4741-A201-02E4A11AF8A9}" type="presOf" srcId="{53FABCE3-32C0-405F-AC73-C9338F4D0029}" destId="{B17FD122-615B-4C5C-AC71-1DFF2FC3ABE4}" srcOrd="0" destOrd="0" presId="urn:microsoft.com/office/officeart/2005/8/layout/hList1"/>
    <dgm:cxn modelId="{FBCCD17E-871F-41A4-93D0-6E782D75BC81}" type="presOf" srcId="{00ED35C2-6448-42B4-804B-A03D4027F817}" destId="{E0188A24-A367-4795-8783-55C487901B69}" srcOrd="0" destOrd="0" presId="urn:microsoft.com/office/officeart/2005/8/layout/hList1"/>
    <dgm:cxn modelId="{9D1DD88A-2EDD-4D35-A913-51FC39E98F6F}" srcId="{5059BD91-35AA-4BB0-847C-91C077D42275}" destId="{D47F936D-5B96-42A2-B89D-47FD5C3CBBB3}" srcOrd="0" destOrd="0" parTransId="{639E2929-F328-4D9D-9B7C-6E9C31209423}" sibTransId="{9234E6D9-B480-4D23-B300-1F4E4445E510}"/>
    <dgm:cxn modelId="{790A259C-4753-4435-8D3F-0C72091F904A}" type="presOf" srcId="{1B590EC1-5461-420A-9669-2BF730EAD2AB}" destId="{4EDF3D46-DE6C-4F5D-8ECE-43304F50B18A}" srcOrd="0" destOrd="0" presId="urn:microsoft.com/office/officeart/2005/8/layout/hList1"/>
    <dgm:cxn modelId="{CAB9449C-BD28-4EAA-9429-74EEDA50203F}" srcId="{2DF4A040-487F-43E9-B5BA-0807DB9A1095}" destId="{1B590EC1-5461-420A-9669-2BF730EAD2AB}" srcOrd="0" destOrd="0" parTransId="{6CEE6895-A325-4E88-91C7-EA36D272F18D}" sibTransId="{0C07DB9B-E67E-4601-9187-FCF2774CFF85}"/>
    <dgm:cxn modelId="{0AC6A7AB-6CE8-4018-B5C6-32E0466C0643}" type="presOf" srcId="{8CE07B34-D0AC-41E4-858F-080E55103712}" destId="{4EDF3D46-DE6C-4F5D-8ECE-43304F50B18A}" srcOrd="0" destOrd="5" presId="urn:microsoft.com/office/officeart/2005/8/layout/hList1"/>
    <dgm:cxn modelId="{F684FDB3-4F70-440D-911E-C58A45747A9A}" type="presOf" srcId="{9A7D8842-39A5-4C69-9562-0AF52117BBCF}" destId="{B17FD122-615B-4C5C-AC71-1DFF2FC3ABE4}" srcOrd="0" destOrd="1" presId="urn:microsoft.com/office/officeart/2005/8/layout/hList1"/>
    <dgm:cxn modelId="{3127C6BA-7466-4FA6-A4AA-56BC1D0A2B9C}" srcId="{5059BD91-35AA-4BB0-847C-91C077D42275}" destId="{2DF4A040-487F-43E9-B5BA-0807DB9A1095}" srcOrd="1" destOrd="0" parTransId="{28C035F1-61E6-40EF-8833-65B9CC68F9D1}" sibTransId="{9A5187B9-811C-422A-B1EC-F4639E494CE3}"/>
    <dgm:cxn modelId="{9F49C0C1-B916-4D47-B466-5F8F9CA4544B}" srcId="{2DF4A040-487F-43E9-B5BA-0807DB9A1095}" destId="{59181B59-74EC-400E-9FC0-F5BC07828938}" srcOrd="3" destOrd="0" parTransId="{B70ED5E7-2AF2-4662-BC11-E8E973A16E7B}" sibTransId="{0E84FA85-5D7E-4C47-8F39-E4FDA6A5D282}"/>
    <dgm:cxn modelId="{4EB142D5-DBCA-4FDD-8B40-23207C278D78}" srcId="{2DF4A040-487F-43E9-B5BA-0807DB9A1095}" destId="{8CE07B34-D0AC-41E4-858F-080E55103712}" srcOrd="5" destOrd="0" parTransId="{CD44A4E7-BEFB-4649-92D7-5DEC4481036A}" sibTransId="{5FAF0156-D0B1-4029-BF10-E8663C367A75}"/>
    <dgm:cxn modelId="{C7BA0AE6-0A5B-4642-8CF6-534BE3866BFF}" type="presOf" srcId="{5059BD91-35AA-4BB0-847C-91C077D42275}" destId="{9DAF1524-E833-4DF4-8F81-ED360D111A1D}" srcOrd="0" destOrd="0" presId="urn:microsoft.com/office/officeart/2005/8/layout/hList1"/>
    <dgm:cxn modelId="{394391E6-B299-42FC-A977-09A0A61F7EAC}" type="presOf" srcId="{2AC0D5DC-BC4D-428D-AF1B-266092C01337}" destId="{4EDF3D46-DE6C-4F5D-8ECE-43304F50B18A}" srcOrd="0" destOrd="4" presId="urn:microsoft.com/office/officeart/2005/8/layout/hList1"/>
    <dgm:cxn modelId="{0A7855ED-95AD-4EB8-AD24-569CF653E7CF}" srcId="{2DF4A040-487F-43E9-B5BA-0807DB9A1095}" destId="{2AC0D5DC-BC4D-428D-AF1B-266092C01337}" srcOrd="4" destOrd="0" parTransId="{03858B53-EF50-43B2-B120-BA1136FE54CD}" sibTransId="{C8FB6C2A-4B08-46C8-AF3D-7FA0A827EFC2}"/>
    <dgm:cxn modelId="{C9133EF9-CEB3-4405-8087-D98EBBA695C4}" type="presOf" srcId="{3CDCC7AE-1BFC-40EB-8E5A-011DEE96446E}" destId="{E63D39BB-20D3-4CB7-A2F0-58AA0BF2FC93}" srcOrd="0" destOrd="0" presId="urn:microsoft.com/office/officeart/2005/8/layout/hList1"/>
    <dgm:cxn modelId="{A53F6D26-409A-49D8-8966-7A3A72F1F32F}" type="presParOf" srcId="{9DAF1524-E833-4DF4-8F81-ED360D111A1D}" destId="{E31A90AC-58FB-4597-8E62-794556F1F869}" srcOrd="0" destOrd="0" presId="urn:microsoft.com/office/officeart/2005/8/layout/hList1"/>
    <dgm:cxn modelId="{B63DDEC2-F8C3-4DE9-9672-371AE5F1E533}" type="presParOf" srcId="{E31A90AC-58FB-4597-8E62-794556F1F869}" destId="{9646E102-6667-440B-870A-C9D9734BFB8B}" srcOrd="0" destOrd="0" presId="urn:microsoft.com/office/officeart/2005/8/layout/hList1"/>
    <dgm:cxn modelId="{DDF7C875-051A-4DE8-A47A-F4875851AFF4}" type="presParOf" srcId="{E31A90AC-58FB-4597-8E62-794556F1F869}" destId="{B17FD122-615B-4C5C-AC71-1DFF2FC3ABE4}" srcOrd="1" destOrd="0" presId="urn:microsoft.com/office/officeart/2005/8/layout/hList1"/>
    <dgm:cxn modelId="{24D5B735-A7B5-463D-BE8E-B501E6A9EAD9}" type="presParOf" srcId="{9DAF1524-E833-4DF4-8F81-ED360D111A1D}" destId="{438C8DB9-8BA5-47D5-9E0B-B4A89426C29C}" srcOrd="1" destOrd="0" presId="urn:microsoft.com/office/officeart/2005/8/layout/hList1"/>
    <dgm:cxn modelId="{754AE4F4-0D35-4C7F-99EB-041D1816BC73}" type="presParOf" srcId="{9DAF1524-E833-4DF4-8F81-ED360D111A1D}" destId="{0742809F-BFD9-4621-AABE-4130321E84A6}" srcOrd="2" destOrd="0" presId="urn:microsoft.com/office/officeart/2005/8/layout/hList1"/>
    <dgm:cxn modelId="{F56E376D-F795-44C3-9B6C-723FDF99C08C}" type="presParOf" srcId="{0742809F-BFD9-4621-AABE-4130321E84A6}" destId="{80A4B415-A382-4499-981B-9E83E339D309}" srcOrd="0" destOrd="0" presId="urn:microsoft.com/office/officeart/2005/8/layout/hList1"/>
    <dgm:cxn modelId="{719E238B-DB0D-47B0-8B62-57516667DC29}" type="presParOf" srcId="{0742809F-BFD9-4621-AABE-4130321E84A6}" destId="{4EDF3D46-DE6C-4F5D-8ECE-43304F50B18A}" srcOrd="1" destOrd="0" presId="urn:microsoft.com/office/officeart/2005/8/layout/hList1"/>
    <dgm:cxn modelId="{481CD02B-95E0-4052-9FB2-34C44B28033D}" type="presParOf" srcId="{9DAF1524-E833-4DF4-8F81-ED360D111A1D}" destId="{2523BE28-7085-4C4C-9EB9-93DD6F7EB681}" srcOrd="3" destOrd="0" presId="urn:microsoft.com/office/officeart/2005/8/layout/hList1"/>
    <dgm:cxn modelId="{20E36ADC-5C7E-48BC-87BA-2A2D3B625BEC}" type="presParOf" srcId="{9DAF1524-E833-4DF4-8F81-ED360D111A1D}" destId="{298057FB-266C-4675-8490-856A6D6C0FE6}" srcOrd="4" destOrd="0" presId="urn:microsoft.com/office/officeart/2005/8/layout/hList1"/>
    <dgm:cxn modelId="{0729984C-CE35-4E45-A6CD-F71CE9DBB73E}" type="presParOf" srcId="{298057FB-266C-4675-8490-856A6D6C0FE6}" destId="{E0188A24-A367-4795-8783-55C487901B69}" srcOrd="0" destOrd="0" presId="urn:microsoft.com/office/officeart/2005/8/layout/hList1"/>
    <dgm:cxn modelId="{36E41258-A1AD-4BE3-9599-B7DD882F487D}" type="presParOf" srcId="{298057FB-266C-4675-8490-856A6D6C0FE6}" destId="{E63D39BB-20D3-4CB7-A2F0-58AA0BF2FC93}"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059BD91-35AA-4BB0-847C-91C077D42275}" type="doc">
      <dgm:prSet loTypeId="urn:microsoft.com/office/officeart/2005/8/layout/hList1" loCatId="list" qsTypeId="urn:microsoft.com/office/officeart/2005/8/quickstyle/simple1" qsCatId="simple" csTypeId="urn:microsoft.com/office/officeart/2005/8/colors/colorful5" csCatId="colorful" phldr="1"/>
      <dgm:spPr/>
      <dgm:t>
        <a:bodyPr/>
        <a:lstStyle/>
        <a:p>
          <a:endParaRPr lang="es-ES"/>
        </a:p>
      </dgm:t>
    </dgm:pt>
    <dgm:pt modelId="{D47F936D-5B96-42A2-B89D-47FD5C3CBBB3}">
      <dgm:prSet phldrT="[Texto]"/>
      <dgm:spPr/>
      <dgm:t>
        <a:bodyPr/>
        <a:lstStyle/>
        <a:p>
          <a:r>
            <a:rPr lang="es-ES" b="1" dirty="0">
              <a:latin typeface="+mn-lt"/>
              <a:cs typeface="Times New Roman" panose="02020603050405020304" pitchFamily="18" charset="0"/>
            </a:rPr>
            <a:t>Métodos</a:t>
          </a:r>
          <a:endParaRPr lang="es-ES" dirty="0">
            <a:latin typeface="+mn-lt"/>
            <a:cs typeface="Times New Roman" panose="02020603050405020304" pitchFamily="18" charset="0"/>
          </a:endParaRPr>
        </a:p>
      </dgm:t>
    </dgm:pt>
    <dgm:pt modelId="{639E2929-F328-4D9D-9B7C-6E9C31209423}" type="parTrans" cxnId="{9D1DD88A-2EDD-4D35-A913-51FC39E98F6F}">
      <dgm:prSet/>
      <dgm:spPr/>
      <dgm:t>
        <a:bodyPr/>
        <a:lstStyle/>
        <a:p>
          <a:endParaRPr lang="es-ES">
            <a:latin typeface="Times New Roman" panose="02020603050405020304" pitchFamily="18" charset="0"/>
            <a:cs typeface="Times New Roman" panose="02020603050405020304" pitchFamily="18" charset="0"/>
          </a:endParaRPr>
        </a:p>
      </dgm:t>
    </dgm:pt>
    <dgm:pt modelId="{9234E6D9-B480-4D23-B300-1F4E4445E510}" type="sibTrans" cxnId="{9D1DD88A-2EDD-4D35-A913-51FC39E98F6F}">
      <dgm:prSet/>
      <dgm:spPr/>
      <dgm:t>
        <a:bodyPr/>
        <a:lstStyle/>
        <a:p>
          <a:endParaRPr lang="es-ES">
            <a:latin typeface="Times New Roman" panose="02020603050405020304" pitchFamily="18" charset="0"/>
            <a:cs typeface="Times New Roman" panose="02020603050405020304" pitchFamily="18" charset="0"/>
          </a:endParaRPr>
        </a:p>
      </dgm:t>
    </dgm:pt>
    <dgm:pt modelId="{53FABCE3-32C0-405F-AC73-C9338F4D0029}">
      <dgm:prSet phldrT="[Texto]"/>
      <dgm:spPr/>
      <dgm:t>
        <a:bodyPr/>
        <a:lstStyle/>
        <a:p>
          <a:r>
            <a:rPr lang="es-ES" dirty="0">
              <a:latin typeface="+mn-lt"/>
              <a:cs typeface="Times New Roman" panose="02020603050405020304" pitchFamily="18" charset="0"/>
            </a:rPr>
            <a:t>Método Histórico-Lógico </a:t>
          </a:r>
        </a:p>
      </dgm:t>
    </dgm:pt>
    <dgm:pt modelId="{6FD1DFCB-6F82-4D0F-AE4F-B6BA8C5EDEEC}" type="parTrans" cxnId="{32B78417-D92D-418D-A77B-F6B8E2BB2981}">
      <dgm:prSet/>
      <dgm:spPr/>
      <dgm:t>
        <a:bodyPr/>
        <a:lstStyle/>
        <a:p>
          <a:endParaRPr lang="es-ES">
            <a:latin typeface="Times New Roman" panose="02020603050405020304" pitchFamily="18" charset="0"/>
            <a:cs typeface="Times New Roman" panose="02020603050405020304" pitchFamily="18" charset="0"/>
          </a:endParaRPr>
        </a:p>
      </dgm:t>
    </dgm:pt>
    <dgm:pt modelId="{F352EC44-DB99-413B-8638-C67D518C87F1}" type="sibTrans" cxnId="{32B78417-D92D-418D-A77B-F6B8E2BB2981}">
      <dgm:prSet/>
      <dgm:spPr/>
      <dgm:t>
        <a:bodyPr/>
        <a:lstStyle/>
        <a:p>
          <a:endParaRPr lang="es-ES">
            <a:latin typeface="Times New Roman" panose="02020603050405020304" pitchFamily="18" charset="0"/>
            <a:cs typeface="Times New Roman" panose="02020603050405020304" pitchFamily="18" charset="0"/>
          </a:endParaRPr>
        </a:p>
      </dgm:t>
    </dgm:pt>
    <dgm:pt modelId="{2DF4A040-487F-43E9-B5BA-0807DB9A1095}">
      <dgm:prSet phldrT="[Texto]"/>
      <dgm:spPr/>
      <dgm:t>
        <a:bodyPr/>
        <a:lstStyle/>
        <a:p>
          <a:r>
            <a:rPr lang="es-ES" b="1" dirty="0">
              <a:latin typeface="+mn-lt"/>
              <a:cs typeface="Times New Roman" panose="02020603050405020304" pitchFamily="18" charset="0"/>
            </a:rPr>
            <a:t>Técnicas</a:t>
          </a:r>
          <a:r>
            <a:rPr lang="es-ES" b="1" dirty="0">
              <a:latin typeface="Times New Roman" panose="02020603050405020304" pitchFamily="18" charset="0"/>
              <a:cs typeface="Times New Roman" panose="02020603050405020304" pitchFamily="18" charset="0"/>
            </a:rPr>
            <a:t> </a:t>
          </a:r>
          <a:endParaRPr lang="es-ES" dirty="0">
            <a:latin typeface="Times New Roman" panose="02020603050405020304" pitchFamily="18" charset="0"/>
            <a:cs typeface="Times New Roman" panose="02020603050405020304" pitchFamily="18" charset="0"/>
          </a:endParaRPr>
        </a:p>
      </dgm:t>
    </dgm:pt>
    <dgm:pt modelId="{28C035F1-61E6-40EF-8833-65B9CC68F9D1}" type="parTrans" cxnId="{3127C6BA-7466-4FA6-A4AA-56BC1D0A2B9C}">
      <dgm:prSet/>
      <dgm:spPr/>
      <dgm:t>
        <a:bodyPr/>
        <a:lstStyle/>
        <a:p>
          <a:endParaRPr lang="es-ES">
            <a:latin typeface="Times New Roman" panose="02020603050405020304" pitchFamily="18" charset="0"/>
            <a:cs typeface="Times New Roman" panose="02020603050405020304" pitchFamily="18" charset="0"/>
          </a:endParaRPr>
        </a:p>
      </dgm:t>
    </dgm:pt>
    <dgm:pt modelId="{9A5187B9-811C-422A-B1EC-F4639E494CE3}" type="sibTrans" cxnId="{3127C6BA-7466-4FA6-A4AA-56BC1D0A2B9C}">
      <dgm:prSet/>
      <dgm:spPr/>
      <dgm:t>
        <a:bodyPr/>
        <a:lstStyle/>
        <a:p>
          <a:endParaRPr lang="es-ES">
            <a:latin typeface="Times New Roman" panose="02020603050405020304" pitchFamily="18" charset="0"/>
            <a:cs typeface="Times New Roman" panose="02020603050405020304" pitchFamily="18" charset="0"/>
          </a:endParaRPr>
        </a:p>
      </dgm:t>
    </dgm:pt>
    <dgm:pt modelId="{1B590EC1-5461-420A-9669-2BF730EAD2AB}">
      <dgm:prSet phldrT="[Texto]"/>
      <dgm:spPr/>
      <dgm:t>
        <a:bodyPr/>
        <a:lstStyle/>
        <a:p>
          <a:r>
            <a:rPr lang="es-ES" dirty="0">
              <a:latin typeface="+mn-lt"/>
              <a:cs typeface="Times New Roman" panose="02020603050405020304" pitchFamily="18" charset="0"/>
            </a:rPr>
            <a:t>Análisis documental </a:t>
          </a:r>
        </a:p>
      </dgm:t>
    </dgm:pt>
    <dgm:pt modelId="{6CEE6895-A325-4E88-91C7-EA36D272F18D}" type="parTrans" cxnId="{CAB9449C-BD28-4EAA-9429-74EEDA50203F}">
      <dgm:prSet/>
      <dgm:spPr/>
      <dgm:t>
        <a:bodyPr/>
        <a:lstStyle/>
        <a:p>
          <a:endParaRPr lang="es-ES">
            <a:latin typeface="Times New Roman" panose="02020603050405020304" pitchFamily="18" charset="0"/>
            <a:cs typeface="Times New Roman" panose="02020603050405020304" pitchFamily="18" charset="0"/>
          </a:endParaRPr>
        </a:p>
      </dgm:t>
    </dgm:pt>
    <dgm:pt modelId="{0C07DB9B-E67E-4601-9187-FCF2774CFF85}" type="sibTrans" cxnId="{CAB9449C-BD28-4EAA-9429-74EEDA50203F}">
      <dgm:prSet/>
      <dgm:spPr/>
      <dgm:t>
        <a:bodyPr/>
        <a:lstStyle/>
        <a:p>
          <a:endParaRPr lang="es-ES">
            <a:latin typeface="Times New Roman" panose="02020603050405020304" pitchFamily="18" charset="0"/>
            <a:cs typeface="Times New Roman" panose="02020603050405020304" pitchFamily="18" charset="0"/>
          </a:endParaRPr>
        </a:p>
      </dgm:t>
    </dgm:pt>
    <dgm:pt modelId="{00ED35C2-6448-42B4-804B-A03D4027F817}">
      <dgm:prSet phldrT="[Texto]"/>
      <dgm:spPr/>
      <dgm:t>
        <a:bodyPr/>
        <a:lstStyle/>
        <a:p>
          <a:r>
            <a:rPr lang="es-ES" b="1" dirty="0">
              <a:latin typeface="+mn-lt"/>
              <a:cs typeface="Times New Roman" panose="02020603050405020304" pitchFamily="18" charset="0"/>
            </a:rPr>
            <a:t>Instrumentos</a:t>
          </a:r>
          <a:endParaRPr lang="es-ES" dirty="0">
            <a:latin typeface="+mn-lt"/>
            <a:cs typeface="Times New Roman" panose="02020603050405020304" pitchFamily="18" charset="0"/>
          </a:endParaRPr>
        </a:p>
      </dgm:t>
    </dgm:pt>
    <dgm:pt modelId="{65A490ED-9B2D-4A24-A3D1-7543588E1281}" type="parTrans" cxnId="{82B2B774-3EBF-4EEC-92E6-24956AF331CB}">
      <dgm:prSet/>
      <dgm:spPr/>
      <dgm:t>
        <a:bodyPr/>
        <a:lstStyle/>
        <a:p>
          <a:endParaRPr lang="es-ES">
            <a:latin typeface="Times New Roman" panose="02020603050405020304" pitchFamily="18" charset="0"/>
            <a:cs typeface="Times New Roman" panose="02020603050405020304" pitchFamily="18" charset="0"/>
          </a:endParaRPr>
        </a:p>
      </dgm:t>
    </dgm:pt>
    <dgm:pt modelId="{7F4E03E6-D2C1-446F-AC3B-8570D78BD186}" type="sibTrans" cxnId="{82B2B774-3EBF-4EEC-92E6-24956AF331CB}">
      <dgm:prSet/>
      <dgm:spPr/>
      <dgm:t>
        <a:bodyPr/>
        <a:lstStyle/>
        <a:p>
          <a:endParaRPr lang="es-ES">
            <a:latin typeface="Times New Roman" panose="02020603050405020304" pitchFamily="18" charset="0"/>
            <a:cs typeface="Times New Roman" panose="02020603050405020304" pitchFamily="18" charset="0"/>
          </a:endParaRPr>
        </a:p>
      </dgm:t>
    </dgm:pt>
    <dgm:pt modelId="{3CDCC7AE-1BFC-40EB-8E5A-011DEE96446E}">
      <dgm:prSet phldrT="[Texto]"/>
      <dgm:spPr/>
      <dgm:t>
        <a:bodyPr/>
        <a:lstStyle/>
        <a:p>
          <a:r>
            <a:rPr lang="es-ES" dirty="0">
              <a:latin typeface="+mn-lt"/>
              <a:cs typeface="Times New Roman" panose="02020603050405020304" pitchFamily="18" charset="0"/>
            </a:rPr>
            <a:t>Hojas de cálculo en Microsoft Office Excel 2019</a:t>
          </a:r>
        </a:p>
      </dgm:t>
    </dgm:pt>
    <dgm:pt modelId="{7A22DC4B-0671-4E5B-867C-510F6FC1A7E3}" type="parTrans" cxnId="{65B4CE44-EB6F-4E6F-B703-23A028120C34}">
      <dgm:prSet/>
      <dgm:spPr/>
      <dgm:t>
        <a:bodyPr/>
        <a:lstStyle/>
        <a:p>
          <a:endParaRPr lang="es-ES">
            <a:latin typeface="Times New Roman" panose="02020603050405020304" pitchFamily="18" charset="0"/>
            <a:cs typeface="Times New Roman" panose="02020603050405020304" pitchFamily="18" charset="0"/>
          </a:endParaRPr>
        </a:p>
      </dgm:t>
    </dgm:pt>
    <dgm:pt modelId="{6B547314-4D58-44F1-9DF2-83F98A2C679B}" type="sibTrans" cxnId="{65B4CE44-EB6F-4E6F-B703-23A028120C34}">
      <dgm:prSet/>
      <dgm:spPr/>
      <dgm:t>
        <a:bodyPr/>
        <a:lstStyle/>
        <a:p>
          <a:endParaRPr lang="es-ES">
            <a:latin typeface="Times New Roman" panose="02020603050405020304" pitchFamily="18" charset="0"/>
            <a:cs typeface="Times New Roman" panose="02020603050405020304" pitchFamily="18" charset="0"/>
          </a:endParaRPr>
        </a:p>
      </dgm:t>
    </dgm:pt>
    <dgm:pt modelId="{23E89806-28E3-47B7-A1ED-FD8A51DDA344}">
      <dgm:prSet phldrT="[Texto]"/>
      <dgm:spPr/>
      <dgm:t>
        <a:bodyPr/>
        <a:lstStyle/>
        <a:p>
          <a:r>
            <a:rPr lang="es-ES" dirty="0">
              <a:latin typeface="+mn-lt"/>
              <a:cs typeface="Times New Roman" panose="02020603050405020304" pitchFamily="18" charset="0"/>
            </a:rPr>
            <a:t>Método Analítico-Sintético </a:t>
          </a:r>
        </a:p>
      </dgm:t>
    </dgm:pt>
    <dgm:pt modelId="{B4EEEBC2-2B07-4E36-9933-00589EDBB25F}" type="parTrans" cxnId="{F1F98A28-1638-4E6B-9859-70C8787F52AF}">
      <dgm:prSet/>
      <dgm:spPr/>
      <dgm:t>
        <a:bodyPr/>
        <a:lstStyle/>
        <a:p>
          <a:endParaRPr lang="es-ES">
            <a:latin typeface="Times New Roman" panose="02020603050405020304" pitchFamily="18" charset="0"/>
            <a:cs typeface="Times New Roman" panose="02020603050405020304" pitchFamily="18" charset="0"/>
          </a:endParaRPr>
        </a:p>
      </dgm:t>
    </dgm:pt>
    <dgm:pt modelId="{410FF24B-0378-403D-B92D-71D14F354D9F}" type="sibTrans" cxnId="{F1F98A28-1638-4E6B-9859-70C8787F52AF}">
      <dgm:prSet/>
      <dgm:spPr/>
      <dgm:t>
        <a:bodyPr/>
        <a:lstStyle/>
        <a:p>
          <a:endParaRPr lang="es-ES">
            <a:latin typeface="Times New Roman" panose="02020603050405020304" pitchFamily="18" charset="0"/>
            <a:cs typeface="Times New Roman" panose="02020603050405020304" pitchFamily="18" charset="0"/>
          </a:endParaRPr>
        </a:p>
      </dgm:t>
    </dgm:pt>
    <dgm:pt modelId="{5C9B6F6E-2C5F-4C08-AA7F-3B13CF8DD702}">
      <dgm:prSet phldrT="[Texto]"/>
      <dgm:spPr/>
      <dgm:t>
        <a:bodyPr/>
        <a:lstStyle/>
        <a:p>
          <a:r>
            <a:rPr lang="es-ES" dirty="0">
              <a:latin typeface="+mn-lt"/>
              <a:cs typeface="Times New Roman" panose="02020603050405020304" pitchFamily="18" charset="0"/>
            </a:rPr>
            <a:t>Método inductivo-deductivo</a:t>
          </a:r>
        </a:p>
      </dgm:t>
    </dgm:pt>
    <dgm:pt modelId="{9E8DB73E-BBB2-4F7D-B93D-9BE9295CC4B1}" type="parTrans" cxnId="{978DDA7A-B301-4109-B185-D5E0E0E45934}">
      <dgm:prSet/>
      <dgm:spPr/>
      <dgm:t>
        <a:bodyPr/>
        <a:lstStyle/>
        <a:p>
          <a:endParaRPr lang="es-ES">
            <a:latin typeface="Times New Roman" panose="02020603050405020304" pitchFamily="18" charset="0"/>
            <a:cs typeface="Times New Roman" panose="02020603050405020304" pitchFamily="18" charset="0"/>
          </a:endParaRPr>
        </a:p>
      </dgm:t>
    </dgm:pt>
    <dgm:pt modelId="{3A428B2D-A1E2-4A14-B08A-64CAA2947AE2}" type="sibTrans" cxnId="{978DDA7A-B301-4109-B185-D5E0E0E45934}">
      <dgm:prSet/>
      <dgm:spPr/>
      <dgm:t>
        <a:bodyPr/>
        <a:lstStyle/>
        <a:p>
          <a:endParaRPr lang="es-ES">
            <a:latin typeface="Times New Roman" panose="02020603050405020304" pitchFamily="18" charset="0"/>
            <a:cs typeface="Times New Roman" panose="02020603050405020304" pitchFamily="18" charset="0"/>
          </a:endParaRPr>
        </a:p>
      </dgm:t>
    </dgm:pt>
    <dgm:pt modelId="{B4616178-8A84-4FA7-8FC2-F797BD0D521F}">
      <dgm:prSet phldrT="[Texto]"/>
      <dgm:spPr/>
      <dgm:t>
        <a:bodyPr/>
        <a:lstStyle/>
        <a:p>
          <a:r>
            <a:rPr lang="es-ES" dirty="0">
              <a:latin typeface="+mn-lt"/>
              <a:cs typeface="Times New Roman" panose="02020603050405020304" pitchFamily="18" charset="0"/>
            </a:rPr>
            <a:t>Estadística descriptiva </a:t>
          </a:r>
        </a:p>
      </dgm:t>
    </dgm:pt>
    <dgm:pt modelId="{99ED02B5-4BD6-4B68-A22D-B85C4ECFB702}" type="parTrans" cxnId="{30E0CCF4-F6E3-4EC2-B10C-E6DCBB5F0B07}">
      <dgm:prSet/>
      <dgm:spPr/>
      <dgm:t>
        <a:bodyPr/>
        <a:lstStyle/>
        <a:p>
          <a:endParaRPr lang="es-ES">
            <a:latin typeface="Times New Roman" panose="02020603050405020304" pitchFamily="18" charset="0"/>
            <a:cs typeface="Times New Roman" panose="02020603050405020304" pitchFamily="18" charset="0"/>
          </a:endParaRPr>
        </a:p>
      </dgm:t>
    </dgm:pt>
    <dgm:pt modelId="{1C2805B1-F03C-47F7-BE29-D0CC24503C0E}" type="sibTrans" cxnId="{30E0CCF4-F6E3-4EC2-B10C-E6DCBB5F0B07}">
      <dgm:prSet/>
      <dgm:spPr/>
      <dgm:t>
        <a:bodyPr/>
        <a:lstStyle/>
        <a:p>
          <a:endParaRPr lang="es-ES">
            <a:latin typeface="Times New Roman" panose="02020603050405020304" pitchFamily="18" charset="0"/>
            <a:cs typeface="Times New Roman" panose="02020603050405020304" pitchFamily="18" charset="0"/>
          </a:endParaRPr>
        </a:p>
      </dgm:t>
    </dgm:pt>
    <dgm:pt modelId="{D33B41AA-2607-4610-BD71-D1DA3C89B0A9}">
      <dgm:prSet phldrT="[Texto]"/>
      <dgm:spPr/>
      <dgm:t>
        <a:bodyPr/>
        <a:lstStyle/>
        <a:p>
          <a:r>
            <a:rPr lang="es-ES" dirty="0">
              <a:latin typeface="+mn-lt"/>
              <a:cs typeface="Times New Roman" panose="02020603050405020304" pitchFamily="18" charset="0"/>
            </a:rPr>
            <a:t>Pruebas no paramétricas</a:t>
          </a:r>
        </a:p>
      </dgm:t>
    </dgm:pt>
    <dgm:pt modelId="{EA77C251-E1C9-4227-BC81-B447D011A03C}" type="parTrans" cxnId="{596E241E-EF36-410E-AF0A-247ADEAF8CFA}">
      <dgm:prSet/>
      <dgm:spPr/>
      <dgm:t>
        <a:bodyPr/>
        <a:lstStyle/>
        <a:p>
          <a:endParaRPr lang="es-ES">
            <a:latin typeface="Times New Roman" panose="02020603050405020304" pitchFamily="18" charset="0"/>
            <a:cs typeface="Times New Roman" panose="02020603050405020304" pitchFamily="18" charset="0"/>
          </a:endParaRPr>
        </a:p>
      </dgm:t>
    </dgm:pt>
    <dgm:pt modelId="{C845FACF-B6DA-409F-8208-8AACA91923D1}" type="sibTrans" cxnId="{596E241E-EF36-410E-AF0A-247ADEAF8CFA}">
      <dgm:prSet/>
      <dgm:spPr/>
      <dgm:t>
        <a:bodyPr/>
        <a:lstStyle/>
        <a:p>
          <a:endParaRPr lang="es-ES">
            <a:latin typeface="Times New Roman" panose="02020603050405020304" pitchFamily="18" charset="0"/>
            <a:cs typeface="Times New Roman" panose="02020603050405020304" pitchFamily="18" charset="0"/>
          </a:endParaRPr>
        </a:p>
      </dgm:t>
    </dgm:pt>
    <dgm:pt modelId="{A99F03A7-DD14-4985-AAF3-5C1FAA73A2D7}">
      <dgm:prSet phldrT="[Texto]"/>
      <dgm:spPr/>
      <dgm:t>
        <a:bodyPr/>
        <a:lstStyle/>
        <a:p>
          <a:r>
            <a:rPr lang="es-ES" dirty="0">
              <a:latin typeface="+mn-lt"/>
              <a:cs typeface="Times New Roman" panose="02020603050405020304" pitchFamily="18" charset="0"/>
            </a:rPr>
            <a:t>Correlación de Spearman  </a:t>
          </a:r>
        </a:p>
      </dgm:t>
    </dgm:pt>
    <dgm:pt modelId="{F8ACBB98-1511-4042-9278-887AF23F7F2E}" type="parTrans" cxnId="{45AF86FA-1DBA-4AD1-B320-3E948FC622E2}">
      <dgm:prSet/>
      <dgm:spPr/>
      <dgm:t>
        <a:bodyPr/>
        <a:lstStyle/>
        <a:p>
          <a:endParaRPr lang="es-ES">
            <a:latin typeface="Times New Roman" panose="02020603050405020304" pitchFamily="18" charset="0"/>
            <a:cs typeface="Times New Roman" panose="02020603050405020304" pitchFamily="18" charset="0"/>
          </a:endParaRPr>
        </a:p>
      </dgm:t>
    </dgm:pt>
    <dgm:pt modelId="{AFB7AF16-35BE-483D-A393-4C2224F62A97}" type="sibTrans" cxnId="{45AF86FA-1DBA-4AD1-B320-3E948FC622E2}">
      <dgm:prSet/>
      <dgm:spPr/>
      <dgm:t>
        <a:bodyPr/>
        <a:lstStyle/>
        <a:p>
          <a:endParaRPr lang="es-ES">
            <a:latin typeface="Times New Roman" panose="02020603050405020304" pitchFamily="18" charset="0"/>
            <a:cs typeface="Times New Roman" panose="02020603050405020304" pitchFamily="18" charset="0"/>
          </a:endParaRPr>
        </a:p>
      </dgm:t>
    </dgm:pt>
    <dgm:pt modelId="{178E579B-639A-4FA6-82C6-314D2908A83B}">
      <dgm:prSet phldrT="[Texto]"/>
      <dgm:spPr/>
      <dgm:t>
        <a:bodyPr/>
        <a:lstStyle/>
        <a:p>
          <a:r>
            <a:rPr lang="es-ES" dirty="0">
              <a:latin typeface="+mn-lt"/>
              <a:cs typeface="Times New Roman" panose="02020603050405020304" pitchFamily="18" charset="0"/>
            </a:rPr>
            <a:t>SPSS V25.0</a:t>
          </a:r>
          <a:r>
            <a:rPr lang="es-ES" dirty="0">
              <a:latin typeface="Times New Roman" panose="02020603050405020304" pitchFamily="18" charset="0"/>
              <a:cs typeface="Times New Roman" panose="02020603050405020304" pitchFamily="18" charset="0"/>
            </a:rPr>
            <a:t> </a:t>
          </a:r>
        </a:p>
      </dgm:t>
    </dgm:pt>
    <dgm:pt modelId="{2D377449-95BF-4BA5-B903-8B8BE3EF4C37}" type="parTrans" cxnId="{F98771BA-9F88-4EEA-8E54-548E7068A101}">
      <dgm:prSet/>
      <dgm:spPr/>
      <dgm:t>
        <a:bodyPr/>
        <a:lstStyle/>
        <a:p>
          <a:endParaRPr lang="es-ES">
            <a:latin typeface="Times New Roman" panose="02020603050405020304" pitchFamily="18" charset="0"/>
            <a:cs typeface="Times New Roman" panose="02020603050405020304" pitchFamily="18" charset="0"/>
          </a:endParaRPr>
        </a:p>
      </dgm:t>
    </dgm:pt>
    <dgm:pt modelId="{1B905B1B-393E-4F03-9A7A-30C5AEE41C4E}" type="sibTrans" cxnId="{F98771BA-9F88-4EEA-8E54-548E7068A101}">
      <dgm:prSet/>
      <dgm:spPr/>
      <dgm:t>
        <a:bodyPr/>
        <a:lstStyle/>
        <a:p>
          <a:endParaRPr lang="es-ES">
            <a:latin typeface="Times New Roman" panose="02020603050405020304" pitchFamily="18" charset="0"/>
            <a:cs typeface="Times New Roman" panose="02020603050405020304" pitchFamily="18" charset="0"/>
          </a:endParaRPr>
        </a:p>
      </dgm:t>
    </dgm:pt>
    <dgm:pt modelId="{9DAF1524-E833-4DF4-8F81-ED360D111A1D}" type="pres">
      <dgm:prSet presAssocID="{5059BD91-35AA-4BB0-847C-91C077D42275}" presName="Name0" presStyleCnt="0">
        <dgm:presLayoutVars>
          <dgm:dir/>
          <dgm:animLvl val="lvl"/>
          <dgm:resizeHandles val="exact"/>
        </dgm:presLayoutVars>
      </dgm:prSet>
      <dgm:spPr/>
    </dgm:pt>
    <dgm:pt modelId="{E31A90AC-58FB-4597-8E62-794556F1F869}" type="pres">
      <dgm:prSet presAssocID="{D47F936D-5B96-42A2-B89D-47FD5C3CBBB3}" presName="composite" presStyleCnt="0"/>
      <dgm:spPr/>
    </dgm:pt>
    <dgm:pt modelId="{9646E102-6667-440B-870A-C9D9734BFB8B}" type="pres">
      <dgm:prSet presAssocID="{D47F936D-5B96-42A2-B89D-47FD5C3CBBB3}" presName="parTx" presStyleLbl="alignNode1" presStyleIdx="0" presStyleCnt="3">
        <dgm:presLayoutVars>
          <dgm:chMax val="0"/>
          <dgm:chPref val="0"/>
          <dgm:bulletEnabled val="1"/>
        </dgm:presLayoutVars>
      </dgm:prSet>
      <dgm:spPr/>
    </dgm:pt>
    <dgm:pt modelId="{B17FD122-615B-4C5C-AC71-1DFF2FC3ABE4}" type="pres">
      <dgm:prSet presAssocID="{D47F936D-5B96-42A2-B89D-47FD5C3CBBB3}" presName="desTx" presStyleLbl="alignAccFollowNode1" presStyleIdx="0" presStyleCnt="3">
        <dgm:presLayoutVars>
          <dgm:bulletEnabled val="1"/>
        </dgm:presLayoutVars>
      </dgm:prSet>
      <dgm:spPr/>
    </dgm:pt>
    <dgm:pt modelId="{438C8DB9-8BA5-47D5-9E0B-B4A89426C29C}" type="pres">
      <dgm:prSet presAssocID="{9234E6D9-B480-4D23-B300-1F4E4445E510}" presName="space" presStyleCnt="0"/>
      <dgm:spPr/>
    </dgm:pt>
    <dgm:pt modelId="{0742809F-BFD9-4621-AABE-4130321E84A6}" type="pres">
      <dgm:prSet presAssocID="{2DF4A040-487F-43E9-B5BA-0807DB9A1095}" presName="composite" presStyleCnt="0"/>
      <dgm:spPr/>
    </dgm:pt>
    <dgm:pt modelId="{80A4B415-A382-4499-981B-9E83E339D309}" type="pres">
      <dgm:prSet presAssocID="{2DF4A040-487F-43E9-B5BA-0807DB9A1095}" presName="parTx" presStyleLbl="alignNode1" presStyleIdx="1" presStyleCnt="3">
        <dgm:presLayoutVars>
          <dgm:chMax val="0"/>
          <dgm:chPref val="0"/>
          <dgm:bulletEnabled val="1"/>
        </dgm:presLayoutVars>
      </dgm:prSet>
      <dgm:spPr/>
    </dgm:pt>
    <dgm:pt modelId="{4EDF3D46-DE6C-4F5D-8ECE-43304F50B18A}" type="pres">
      <dgm:prSet presAssocID="{2DF4A040-487F-43E9-B5BA-0807DB9A1095}" presName="desTx" presStyleLbl="alignAccFollowNode1" presStyleIdx="1" presStyleCnt="3">
        <dgm:presLayoutVars>
          <dgm:bulletEnabled val="1"/>
        </dgm:presLayoutVars>
      </dgm:prSet>
      <dgm:spPr/>
    </dgm:pt>
    <dgm:pt modelId="{2523BE28-7085-4C4C-9EB9-93DD6F7EB681}" type="pres">
      <dgm:prSet presAssocID="{9A5187B9-811C-422A-B1EC-F4639E494CE3}" presName="space" presStyleCnt="0"/>
      <dgm:spPr/>
    </dgm:pt>
    <dgm:pt modelId="{298057FB-266C-4675-8490-856A6D6C0FE6}" type="pres">
      <dgm:prSet presAssocID="{00ED35C2-6448-42B4-804B-A03D4027F817}" presName="composite" presStyleCnt="0"/>
      <dgm:spPr/>
    </dgm:pt>
    <dgm:pt modelId="{E0188A24-A367-4795-8783-55C487901B69}" type="pres">
      <dgm:prSet presAssocID="{00ED35C2-6448-42B4-804B-A03D4027F817}" presName="parTx" presStyleLbl="alignNode1" presStyleIdx="2" presStyleCnt="3">
        <dgm:presLayoutVars>
          <dgm:chMax val="0"/>
          <dgm:chPref val="0"/>
          <dgm:bulletEnabled val="1"/>
        </dgm:presLayoutVars>
      </dgm:prSet>
      <dgm:spPr/>
    </dgm:pt>
    <dgm:pt modelId="{E63D39BB-20D3-4CB7-A2F0-58AA0BF2FC93}" type="pres">
      <dgm:prSet presAssocID="{00ED35C2-6448-42B4-804B-A03D4027F817}" presName="desTx" presStyleLbl="alignAccFollowNode1" presStyleIdx="2" presStyleCnt="3">
        <dgm:presLayoutVars>
          <dgm:bulletEnabled val="1"/>
        </dgm:presLayoutVars>
      </dgm:prSet>
      <dgm:spPr/>
    </dgm:pt>
  </dgm:ptLst>
  <dgm:cxnLst>
    <dgm:cxn modelId="{E011C916-5E36-400D-8A28-09FB629FC837}" type="presOf" srcId="{D47F936D-5B96-42A2-B89D-47FD5C3CBBB3}" destId="{9646E102-6667-440B-870A-C9D9734BFB8B}" srcOrd="0" destOrd="0" presId="urn:microsoft.com/office/officeart/2005/8/layout/hList1"/>
    <dgm:cxn modelId="{32B78417-D92D-418D-A77B-F6B8E2BB2981}" srcId="{D47F936D-5B96-42A2-B89D-47FD5C3CBBB3}" destId="{53FABCE3-32C0-405F-AC73-C9338F4D0029}" srcOrd="0" destOrd="0" parTransId="{6FD1DFCB-6F82-4D0F-AE4F-B6BA8C5EDEEC}" sibTransId="{F352EC44-DB99-413B-8638-C67D518C87F1}"/>
    <dgm:cxn modelId="{596E241E-EF36-410E-AF0A-247ADEAF8CFA}" srcId="{2DF4A040-487F-43E9-B5BA-0807DB9A1095}" destId="{D33B41AA-2607-4610-BD71-D1DA3C89B0A9}" srcOrd="2" destOrd="0" parTransId="{EA77C251-E1C9-4227-BC81-B447D011A03C}" sibTransId="{C845FACF-B6DA-409F-8208-8AACA91923D1}"/>
    <dgm:cxn modelId="{B5579223-ECDB-410D-8A69-CA7945EC959C}" type="presOf" srcId="{2DF4A040-487F-43E9-B5BA-0807DB9A1095}" destId="{80A4B415-A382-4499-981B-9E83E339D309}" srcOrd="0" destOrd="0" presId="urn:microsoft.com/office/officeart/2005/8/layout/hList1"/>
    <dgm:cxn modelId="{F1F98A28-1638-4E6B-9859-70C8787F52AF}" srcId="{D47F936D-5B96-42A2-B89D-47FD5C3CBBB3}" destId="{23E89806-28E3-47B7-A1ED-FD8A51DDA344}" srcOrd="1" destOrd="0" parTransId="{B4EEEBC2-2B07-4E36-9933-00589EDBB25F}" sibTransId="{410FF24B-0378-403D-B92D-71D14F354D9F}"/>
    <dgm:cxn modelId="{65B4CE44-EB6F-4E6F-B703-23A028120C34}" srcId="{00ED35C2-6448-42B4-804B-A03D4027F817}" destId="{3CDCC7AE-1BFC-40EB-8E5A-011DEE96446E}" srcOrd="0" destOrd="0" parTransId="{7A22DC4B-0671-4E5B-867C-510F6FC1A7E3}" sibTransId="{6B547314-4D58-44F1-9DF2-83F98A2C679B}"/>
    <dgm:cxn modelId="{573C1666-3C22-4FA0-8A72-2D23F9CB6579}" type="presOf" srcId="{23E89806-28E3-47B7-A1ED-FD8A51DDA344}" destId="{B17FD122-615B-4C5C-AC71-1DFF2FC3ABE4}" srcOrd="0" destOrd="1" presId="urn:microsoft.com/office/officeart/2005/8/layout/hList1"/>
    <dgm:cxn modelId="{4FD9CD46-999B-4008-AC25-19AF9056E450}" type="presOf" srcId="{5C9B6F6E-2C5F-4C08-AA7F-3B13CF8DD702}" destId="{B17FD122-615B-4C5C-AC71-1DFF2FC3ABE4}" srcOrd="0" destOrd="2" presId="urn:microsoft.com/office/officeart/2005/8/layout/hList1"/>
    <dgm:cxn modelId="{82B2B774-3EBF-4EEC-92E6-24956AF331CB}" srcId="{5059BD91-35AA-4BB0-847C-91C077D42275}" destId="{00ED35C2-6448-42B4-804B-A03D4027F817}" srcOrd="2" destOrd="0" parTransId="{65A490ED-9B2D-4A24-A3D1-7543588E1281}" sibTransId="{7F4E03E6-D2C1-446F-AC3B-8570D78BD186}"/>
    <dgm:cxn modelId="{978DDA7A-B301-4109-B185-D5E0E0E45934}" srcId="{D47F936D-5B96-42A2-B89D-47FD5C3CBBB3}" destId="{5C9B6F6E-2C5F-4C08-AA7F-3B13CF8DD702}" srcOrd="2" destOrd="0" parTransId="{9E8DB73E-BBB2-4F7D-B93D-9BE9295CC4B1}" sibTransId="{3A428B2D-A1E2-4A14-B08A-64CAA2947AE2}"/>
    <dgm:cxn modelId="{0817927C-0241-4741-A201-02E4A11AF8A9}" type="presOf" srcId="{53FABCE3-32C0-405F-AC73-C9338F4D0029}" destId="{B17FD122-615B-4C5C-AC71-1DFF2FC3ABE4}" srcOrd="0" destOrd="0" presId="urn:microsoft.com/office/officeart/2005/8/layout/hList1"/>
    <dgm:cxn modelId="{FBCCD17E-871F-41A4-93D0-6E782D75BC81}" type="presOf" srcId="{00ED35C2-6448-42B4-804B-A03D4027F817}" destId="{E0188A24-A367-4795-8783-55C487901B69}" srcOrd="0" destOrd="0" presId="urn:microsoft.com/office/officeart/2005/8/layout/hList1"/>
    <dgm:cxn modelId="{9D1DD88A-2EDD-4D35-A913-51FC39E98F6F}" srcId="{5059BD91-35AA-4BB0-847C-91C077D42275}" destId="{D47F936D-5B96-42A2-B89D-47FD5C3CBBB3}" srcOrd="0" destOrd="0" parTransId="{639E2929-F328-4D9D-9B7C-6E9C31209423}" sibTransId="{9234E6D9-B480-4D23-B300-1F4E4445E510}"/>
    <dgm:cxn modelId="{790A259C-4753-4435-8D3F-0C72091F904A}" type="presOf" srcId="{1B590EC1-5461-420A-9669-2BF730EAD2AB}" destId="{4EDF3D46-DE6C-4F5D-8ECE-43304F50B18A}" srcOrd="0" destOrd="0" presId="urn:microsoft.com/office/officeart/2005/8/layout/hList1"/>
    <dgm:cxn modelId="{CAB9449C-BD28-4EAA-9429-74EEDA50203F}" srcId="{2DF4A040-487F-43E9-B5BA-0807DB9A1095}" destId="{1B590EC1-5461-420A-9669-2BF730EAD2AB}" srcOrd="0" destOrd="0" parTransId="{6CEE6895-A325-4E88-91C7-EA36D272F18D}" sibTransId="{0C07DB9B-E67E-4601-9187-FCF2774CFF85}"/>
    <dgm:cxn modelId="{4E1A929D-EA74-451D-BDC8-14D775E0DC83}" type="presOf" srcId="{178E579B-639A-4FA6-82C6-314D2908A83B}" destId="{E63D39BB-20D3-4CB7-A2F0-58AA0BF2FC93}" srcOrd="0" destOrd="1" presId="urn:microsoft.com/office/officeart/2005/8/layout/hList1"/>
    <dgm:cxn modelId="{F98771BA-9F88-4EEA-8E54-548E7068A101}" srcId="{00ED35C2-6448-42B4-804B-A03D4027F817}" destId="{178E579B-639A-4FA6-82C6-314D2908A83B}" srcOrd="1" destOrd="0" parTransId="{2D377449-95BF-4BA5-B903-8B8BE3EF4C37}" sibTransId="{1B905B1B-393E-4F03-9A7A-30C5AEE41C4E}"/>
    <dgm:cxn modelId="{3127C6BA-7466-4FA6-A4AA-56BC1D0A2B9C}" srcId="{5059BD91-35AA-4BB0-847C-91C077D42275}" destId="{2DF4A040-487F-43E9-B5BA-0807DB9A1095}" srcOrd="1" destOrd="0" parTransId="{28C035F1-61E6-40EF-8833-65B9CC68F9D1}" sibTransId="{9A5187B9-811C-422A-B1EC-F4639E494CE3}"/>
    <dgm:cxn modelId="{BEDCDCD1-18B2-49A6-81D9-0FD667CA2C27}" type="presOf" srcId="{B4616178-8A84-4FA7-8FC2-F797BD0D521F}" destId="{4EDF3D46-DE6C-4F5D-8ECE-43304F50B18A}" srcOrd="0" destOrd="1" presId="urn:microsoft.com/office/officeart/2005/8/layout/hList1"/>
    <dgm:cxn modelId="{C7BA0AE6-0A5B-4642-8CF6-534BE3866BFF}" type="presOf" srcId="{5059BD91-35AA-4BB0-847C-91C077D42275}" destId="{9DAF1524-E833-4DF4-8F81-ED360D111A1D}" srcOrd="0" destOrd="0" presId="urn:microsoft.com/office/officeart/2005/8/layout/hList1"/>
    <dgm:cxn modelId="{D4FCB3EB-DE7B-4158-ADE6-7C56B2B7E11F}" type="presOf" srcId="{A99F03A7-DD14-4985-AAF3-5C1FAA73A2D7}" destId="{4EDF3D46-DE6C-4F5D-8ECE-43304F50B18A}" srcOrd="0" destOrd="3" presId="urn:microsoft.com/office/officeart/2005/8/layout/hList1"/>
    <dgm:cxn modelId="{30E0CCF4-F6E3-4EC2-B10C-E6DCBB5F0B07}" srcId="{2DF4A040-487F-43E9-B5BA-0807DB9A1095}" destId="{B4616178-8A84-4FA7-8FC2-F797BD0D521F}" srcOrd="1" destOrd="0" parTransId="{99ED02B5-4BD6-4B68-A22D-B85C4ECFB702}" sibTransId="{1C2805B1-F03C-47F7-BE29-D0CC24503C0E}"/>
    <dgm:cxn modelId="{C9133EF9-CEB3-4405-8087-D98EBBA695C4}" type="presOf" srcId="{3CDCC7AE-1BFC-40EB-8E5A-011DEE96446E}" destId="{E63D39BB-20D3-4CB7-A2F0-58AA0BF2FC93}" srcOrd="0" destOrd="0" presId="urn:microsoft.com/office/officeart/2005/8/layout/hList1"/>
    <dgm:cxn modelId="{45AF86FA-1DBA-4AD1-B320-3E948FC622E2}" srcId="{2DF4A040-487F-43E9-B5BA-0807DB9A1095}" destId="{A99F03A7-DD14-4985-AAF3-5C1FAA73A2D7}" srcOrd="3" destOrd="0" parTransId="{F8ACBB98-1511-4042-9278-887AF23F7F2E}" sibTransId="{AFB7AF16-35BE-483D-A393-4C2224F62A97}"/>
    <dgm:cxn modelId="{56671DFE-5EF7-4D1D-A6AF-849A475AC828}" type="presOf" srcId="{D33B41AA-2607-4610-BD71-D1DA3C89B0A9}" destId="{4EDF3D46-DE6C-4F5D-8ECE-43304F50B18A}" srcOrd="0" destOrd="2" presId="urn:microsoft.com/office/officeart/2005/8/layout/hList1"/>
    <dgm:cxn modelId="{A53F6D26-409A-49D8-8966-7A3A72F1F32F}" type="presParOf" srcId="{9DAF1524-E833-4DF4-8F81-ED360D111A1D}" destId="{E31A90AC-58FB-4597-8E62-794556F1F869}" srcOrd="0" destOrd="0" presId="urn:microsoft.com/office/officeart/2005/8/layout/hList1"/>
    <dgm:cxn modelId="{B63DDEC2-F8C3-4DE9-9672-371AE5F1E533}" type="presParOf" srcId="{E31A90AC-58FB-4597-8E62-794556F1F869}" destId="{9646E102-6667-440B-870A-C9D9734BFB8B}" srcOrd="0" destOrd="0" presId="urn:microsoft.com/office/officeart/2005/8/layout/hList1"/>
    <dgm:cxn modelId="{DDF7C875-051A-4DE8-A47A-F4875851AFF4}" type="presParOf" srcId="{E31A90AC-58FB-4597-8E62-794556F1F869}" destId="{B17FD122-615B-4C5C-AC71-1DFF2FC3ABE4}" srcOrd="1" destOrd="0" presId="urn:microsoft.com/office/officeart/2005/8/layout/hList1"/>
    <dgm:cxn modelId="{24D5B735-A7B5-463D-BE8E-B501E6A9EAD9}" type="presParOf" srcId="{9DAF1524-E833-4DF4-8F81-ED360D111A1D}" destId="{438C8DB9-8BA5-47D5-9E0B-B4A89426C29C}" srcOrd="1" destOrd="0" presId="urn:microsoft.com/office/officeart/2005/8/layout/hList1"/>
    <dgm:cxn modelId="{754AE4F4-0D35-4C7F-99EB-041D1816BC73}" type="presParOf" srcId="{9DAF1524-E833-4DF4-8F81-ED360D111A1D}" destId="{0742809F-BFD9-4621-AABE-4130321E84A6}" srcOrd="2" destOrd="0" presId="urn:microsoft.com/office/officeart/2005/8/layout/hList1"/>
    <dgm:cxn modelId="{F56E376D-F795-44C3-9B6C-723FDF99C08C}" type="presParOf" srcId="{0742809F-BFD9-4621-AABE-4130321E84A6}" destId="{80A4B415-A382-4499-981B-9E83E339D309}" srcOrd="0" destOrd="0" presId="urn:microsoft.com/office/officeart/2005/8/layout/hList1"/>
    <dgm:cxn modelId="{719E238B-DB0D-47B0-8B62-57516667DC29}" type="presParOf" srcId="{0742809F-BFD9-4621-AABE-4130321E84A6}" destId="{4EDF3D46-DE6C-4F5D-8ECE-43304F50B18A}" srcOrd="1" destOrd="0" presId="urn:microsoft.com/office/officeart/2005/8/layout/hList1"/>
    <dgm:cxn modelId="{481CD02B-95E0-4052-9FB2-34C44B28033D}" type="presParOf" srcId="{9DAF1524-E833-4DF4-8F81-ED360D111A1D}" destId="{2523BE28-7085-4C4C-9EB9-93DD6F7EB681}" srcOrd="3" destOrd="0" presId="urn:microsoft.com/office/officeart/2005/8/layout/hList1"/>
    <dgm:cxn modelId="{20E36ADC-5C7E-48BC-87BA-2A2D3B625BEC}" type="presParOf" srcId="{9DAF1524-E833-4DF4-8F81-ED360D111A1D}" destId="{298057FB-266C-4675-8490-856A6D6C0FE6}" srcOrd="4" destOrd="0" presId="urn:microsoft.com/office/officeart/2005/8/layout/hList1"/>
    <dgm:cxn modelId="{0729984C-CE35-4E45-A6CD-F71CE9DBB73E}" type="presParOf" srcId="{298057FB-266C-4675-8490-856A6D6C0FE6}" destId="{E0188A24-A367-4795-8783-55C487901B69}" srcOrd="0" destOrd="0" presId="urn:microsoft.com/office/officeart/2005/8/layout/hList1"/>
    <dgm:cxn modelId="{36E41258-A1AD-4BE3-9599-B7DD882F487D}" type="presParOf" srcId="{298057FB-266C-4675-8490-856A6D6C0FE6}" destId="{E63D39BB-20D3-4CB7-A2F0-58AA0BF2FC93}"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D93B7E-A1ED-4702-BFE1-778604897F19}">
      <dsp:nvSpPr>
        <dsp:cNvPr id="0" name=""/>
        <dsp:cNvSpPr/>
      </dsp:nvSpPr>
      <dsp:spPr>
        <a:xfrm>
          <a:off x="1063788" y="1017077"/>
          <a:ext cx="4440579" cy="4440579"/>
        </a:xfrm>
        <a:prstGeom prst="blockArc">
          <a:avLst>
            <a:gd name="adj1" fmla="val 9120604"/>
            <a:gd name="adj2" fmla="val 16496882"/>
            <a:gd name="adj3" fmla="val 4641"/>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8379D8E-B280-415F-A6E0-81D3845E3CC7}">
      <dsp:nvSpPr>
        <dsp:cNvPr id="0" name=""/>
        <dsp:cNvSpPr/>
      </dsp:nvSpPr>
      <dsp:spPr>
        <a:xfrm>
          <a:off x="1244143" y="1475740"/>
          <a:ext cx="4440579" cy="4440579"/>
        </a:xfrm>
        <a:prstGeom prst="blockArc">
          <a:avLst>
            <a:gd name="adj1" fmla="val 853240"/>
            <a:gd name="adj2" fmla="val 9903515"/>
            <a:gd name="adj3" fmla="val 4641"/>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E97BF04-067C-46B6-93BE-2BEAF088AA10}">
      <dsp:nvSpPr>
        <dsp:cNvPr id="0" name=""/>
        <dsp:cNvSpPr/>
      </dsp:nvSpPr>
      <dsp:spPr>
        <a:xfrm>
          <a:off x="1416675" y="1018811"/>
          <a:ext cx="4440579" cy="4440579"/>
        </a:xfrm>
        <a:prstGeom prst="blockArc">
          <a:avLst>
            <a:gd name="adj1" fmla="val 15936892"/>
            <a:gd name="adj2" fmla="val 1629082"/>
            <a:gd name="adj3" fmla="val 4641"/>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4B7E8C7-559C-47C2-867C-075EF61567B1}">
      <dsp:nvSpPr>
        <dsp:cNvPr id="0" name=""/>
        <dsp:cNvSpPr/>
      </dsp:nvSpPr>
      <dsp:spPr>
        <a:xfrm>
          <a:off x="2345432" y="2122212"/>
          <a:ext cx="2207896" cy="2044424"/>
        </a:xfrm>
        <a:prstGeom prst="ellipse">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s-MX" sz="2400" b="1" kern="1200" dirty="0"/>
            <a:t>Riesgos Financieros </a:t>
          </a:r>
          <a:endParaRPr lang="es-EC" sz="2400" b="1" kern="1200" dirty="0"/>
        </a:p>
      </dsp:txBody>
      <dsp:txXfrm>
        <a:off x="2668771" y="2421611"/>
        <a:ext cx="1561218" cy="1445626"/>
      </dsp:txXfrm>
    </dsp:sp>
    <dsp:sp modelId="{1BCF5098-399A-493A-B35A-EF2A16B72813}">
      <dsp:nvSpPr>
        <dsp:cNvPr id="0" name=""/>
        <dsp:cNvSpPr/>
      </dsp:nvSpPr>
      <dsp:spPr>
        <a:xfrm>
          <a:off x="1825592" y="-157333"/>
          <a:ext cx="3291093" cy="2468026"/>
        </a:xfrm>
        <a:prstGeom prst="ellipse">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s-ES" sz="1800" kern="1200" dirty="0">
              <a:latin typeface="+mn-lt"/>
              <a:ea typeface="Calibri" panose="020F0502020204030204" pitchFamily="34" charset="0"/>
              <a:cs typeface="Times New Roman" panose="02020603050405020304" pitchFamily="18" charset="0"/>
            </a:rPr>
            <a:t>Incertidumbre en la economía</a:t>
          </a:r>
          <a:endParaRPr lang="es-EC" sz="1800" kern="1200" dirty="0">
            <a:latin typeface="+mn-lt"/>
          </a:endParaRPr>
        </a:p>
      </dsp:txBody>
      <dsp:txXfrm>
        <a:off x="2307561" y="204101"/>
        <a:ext cx="2327155" cy="1745158"/>
      </dsp:txXfrm>
    </dsp:sp>
    <dsp:sp modelId="{2528EE0C-468D-446F-9D25-A0D655FB8DA1}">
      <dsp:nvSpPr>
        <dsp:cNvPr id="0" name=""/>
        <dsp:cNvSpPr/>
      </dsp:nvSpPr>
      <dsp:spPr>
        <a:xfrm>
          <a:off x="4060887" y="3036893"/>
          <a:ext cx="3011715" cy="2383821"/>
        </a:xfrm>
        <a:prstGeom prst="ellipse">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s-ES" sz="1800" kern="1200" dirty="0">
              <a:latin typeface="+mn-lt"/>
              <a:ea typeface="Calibri" panose="020F0502020204030204" pitchFamily="34" charset="0"/>
              <a:cs typeface="Times New Roman" panose="02020603050405020304" pitchFamily="18" charset="0"/>
            </a:rPr>
            <a:t>No permiten que exista una eficiente administración de los recursos disponibles</a:t>
          </a:r>
          <a:endParaRPr lang="es-EC" sz="1800" kern="1200" dirty="0">
            <a:latin typeface="+mn-lt"/>
          </a:endParaRPr>
        </a:p>
      </dsp:txBody>
      <dsp:txXfrm>
        <a:off x="4501942" y="3385996"/>
        <a:ext cx="2129605" cy="1685615"/>
      </dsp:txXfrm>
    </dsp:sp>
    <dsp:sp modelId="{36E44C58-DCEA-4910-866B-B6F3E03F4479}">
      <dsp:nvSpPr>
        <dsp:cNvPr id="0" name=""/>
        <dsp:cNvSpPr/>
      </dsp:nvSpPr>
      <dsp:spPr>
        <a:xfrm>
          <a:off x="74275" y="3227214"/>
          <a:ext cx="2589426" cy="2055985"/>
        </a:xfrm>
        <a:prstGeom prst="ellipse">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s-ES" sz="1800" kern="1200" dirty="0">
              <a:latin typeface="+mn-lt"/>
              <a:ea typeface="Calibri" panose="020F0502020204030204" pitchFamily="34" charset="0"/>
              <a:cs typeface="Times New Roman" panose="02020603050405020304" pitchFamily="18" charset="0"/>
            </a:rPr>
            <a:t>Disminuye capacidades para afrontar obligaciones con terceros en el tiempo especifico</a:t>
          </a:r>
          <a:endParaRPr lang="es-EC" sz="1800" kern="1200" dirty="0">
            <a:latin typeface="+mn-lt"/>
          </a:endParaRPr>
        </a:p>
      </dsp:txBody>
      <dsp:txXfrm>
        <a:off x="453488" y="3528306"/>
        <a:ext cx="1831000" cy="145380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46E102-6667-440B-870A-C9D9734BFB8B}">
      <dsp:nvSpPr>
        <dsp:cNvPr id="0" name=""/>
        <dsp:cNvSpPr/>
      </dsp:nvSpPr>
      <dsp:spPr>
        <a:xfrm>
          <a:off x="2530" y="183828"/>
          <a:ext cx="2467079" cy="760000"/>
        </a:xfrm>
        <a:prstGeom prst="rect">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marL="0" lvl="0" indent="0" algn="ctr" defTabSz="933450">
            <a:lnSpc>
              <a:spcPct val="90000"/>
            </a:lnSpc>
            <a:spcBef>
              <a:spcPct val="0"/>
            </a:spcBef>
            <a:spcAft>
              <a:spcPct val="35000"/>
            </a:spcAft>
            <a:buNone/>
          </a:pPr>
          <a:r>
            <a:rPr lang="es-ES" sz="2100" kern="1200" dirty="0">
              <a:latin typeface="+mn-lt"/>
              <a:cs typeface="Times New Roman" panose="02020603050405020304" pitchFamily="18" charset="0"/>
            </a:rPr>
            <a:t>Enfoque</a:t>
          </a:r>
        </a:p>
      </dsp:txBody>
      <dsp:txXfrm>
        <a:off x="2530" y="183828"/>
        <a:ext cx="2467079" cy="760000"/>
      </dsp:txXfrm>
    </dsp:sp>
    <dsp:sp modelId="{B17FD122-615B-4C5C-AC71-1DFF2FC3ABE4}">
      <dsp:nvSpPr>
        <dsp:cNvPr id="0" name=""/>
        <dsp:cNvSpPr/>
      </dsp:nvSpPr>
      <dsp:spPr>
        <a:xfrm>
          <a:off x="2530" y="943828"/>
          <a:ext cx="2467079" cy="3458700"/>
        </a:xfrm>
        <a:prstGeom prst="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es-ES" sz="2100" kern="1200" dirty="0">
              <a:latin typeface="+mn-lt"/>
              <a:cs typeface="Times New Roman" panose="02020603050405020304" pitchFamily="18" charset="0"/>
            </a:rPr>
            <a:t>Cuantitativo</a:t>
          </a:r>
        </a:p>
        <a:p>
          <a:pPr marL="228600" lvl="1" indent="-228600" algn="l" defTabSz="933450">
            <a:lnSpc>
              <a:spcPct val="90000"/>
            </a:lnSpc>
            <a:spcBef>
              <a:spcPct val="0"/>
            </a:spcBef>
            <a:spcAft>
              <a:spcPct val="15000"/>
            </a:spcAft>
            <a:buChar char="•"/>
          </a:pPr>
          <a:r>
            <a:rPr lang="es-ES" sz="2100" kern="1200" dirty="0">
              <a:latin typeface="+mn-lt"/>
              <a:cs typeface="Times New Roman" panose="02020603050405020304" pitchFamily="18" charset="0"/>
            </a:rPr>
            <a:t>Cualitativo</a:t>
          </a:r>
        </a:p>
      </dsp:txBody>
      <dsp:txXfrm>
        <a:off x="2530" y="943828"/>
        <a:ext cx="2467079" cy="3458700"/>
      </dsp:txXfrm>
    </dsp:sp>
    <dsp:sp modelId="{80A4B415-A382-4499-981B-9E83E339D309}">
      <dsp:nvSpPr>
        <dsp:cNvPr id="0" name=""/>
        <dsp:cNvSpPr/>
      </dsp:nvSpPr>
      <dsp:spPr>
        <a:xfrm>
          <a:off x="2815001" y="183828"/>
          <a:ext cx="2467079" cy="760000"/>
        </a:xfrm>
        <a:prstGeom prst="rect">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marL="0" lvl="0" indent="0" algn="ctr" defTabSz="933450">
            <a:lnSpc>
              <a:spcPct val="90000"/>
            </a:lnSpc>
            <a:spcBef>
              <a:spcPct val="0"/>
            </a:spcBef>
            <a:spcAft>
              <a:spcPct val="35000"/>
            </a:spcAft>
            <a:buNone/>
          </a:pPr>
          <a:r>
            <a:rPr lang="es-ES" sz="2100" b="1" kern="1200" dirty="0">
              <a:latin typeface="+mn-lt"/>
              <a:cs typeface="Times New Roman" panose="02020603050405020304" pitchFamily="18" charset="0"/>
            </a:rPr>
            <a:t>Tipo de investigación</a:t>
          </a:r>
          <a:endParaRPr lang="es-ES" sz="2100" kern="1200" dirty="0">
            <a:latin typeface="+mn-lt"/>
            <a:cs typeface="Times New Roman" panose="02020603050405020304" pitchFamily="18" charset="0"/>
          </a:endParaRPr>
        </a:p>
      </dsp:txBody>
      <dsp:txXfrm>
        <a:off x="2815001" y="183828"/>
        <a:ext cx="2467079" cy="760000"/>
      </dsp:txXfrm>
    </dsp:sp>
    <dsp:sp modelId="{4EDF3D46-DE6C-4F5D-8ECE-43304F50B18A}">
      <dsp:nvSpPr>
        <dsp:cNvPr id="0" name=""/>
        <dsp:cNvSpPr/>
      </dsp:nvSpPr>
      <dsp:spPr>
        <a:xfrm>
          <a:off x="2815001" y="943828"/>
          <a:ext cx="2467079" cy="3458700"/>
        </a:xfrm>
        <a:prstGeom prst="rect">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es-ES" sz="2100" kern="1200" dirty="0">
              <a:latin typeface="+mn-lt"/>
              <a:cs typeface="Times New Roman" panose="02020603050405020304" pitchFamily="18" charset="0"/>
            </a:rPr>
            <a:t>Bibliográfica-documental</a:t>
          </a:r>
        </a:p>
        <a:p>
          <a:pPr marL="228600" lvl="1" indent="-228600" algn="l" defTabSz="933450">
            <a:lnSpc>
              <a:spcPct val="90000"/>
            </a:lnSpc>
            <a:spcBef>
              <a:spcPct val="0"/>
            </a:spcBef>
            <a:spcAft>
              <a:spcPct val="15000"/>
            </a:spcAft>
            <a:buChar char="•"/>
          </a:pPr>
          <a:r>
            <a:rPr lang="es-ES" sz="2100" kern="1200" dirty="0">
              <a:latin typeface="+mn-lt"/>
              <a:cs typeface="Times New Roman" panose="02020603050405020304" pitchFamily="18" charset="0"/>
            </a:rPr>
            <a:t>Descriptivo</a:t>
          </a:r>
        </a:p>
        <a:p>
          <a:pPr marL="228600" lvl="1" indent="-228600" algn="l" defTabSz="933450">
            <a:lnSpc>
              <a:spcPct val="90000"/>
            </a:lnSpc>
            <a:spcBef>
              <a:spcPct val="0"/>
            </a:spcBef>
            <a:spcAft>
              <a:spcPct val="15000"/>
            </a:spcAft>
            <a:buChar char="•"/>
          </a:pPr>
          <a:r>
            <a:rPr lang="es-ES" sz="2100" kern="1200" dirty="0">
              <a:latin typeface="+mn-lt"/>
              <a:cs typeface="Times New Roman" panose="02020603050405020304" pitchFamily="18" charset="0"/>
            </a:rPr>
            <a:t>Explicativa o causal </a:t>
          </a:r>
        </a:p>
        <a:p>
          <a:pPr marL="228600" lvl="1" indent="-228600" algn="l" defTabSz="933450">
            <a:lnSpc>
              <a:spcPct val="90000"/>
            </a:lnSpc>
            <a:spcBef>
              <a:spcPct val="0"/>
            </a:spcBef>
            <a:spcAft>
              <a:spcPct val="15000"/>
            </a:spcAft>
            <a:buChar char="•"/>
          </a:pPr>
          <a:r>
            <a:rPr lang="es-ES" sz="2100" kern="1200" dirty="0">
              <a:latin typeface="+mn-lt"/>
              <a:cs typeface="Times New Roman" panose="02020603050405020304" pitchFamily="18" charset="0"/>
            </a:rPr>
            <a:t>No experimental</a:t>
          </a:r>
        </a:p>
        <a:p>
          <a:pPr marL="228600" lvl="1" indent="-228600" algn="l" defTabSz="933450">
            <a:lnSpc>
              <a:spcPct val="90000"/>
            </a:lnSpc>
            <a:spcBef>
              <a:spcPct val="0"/>
            </a:spcBef>
            <a:spcAft>
              <a:spcPct val="15000"/>
            </a:spcAft>
            <a:buChar char="•"/>
          </a:pPr>
          <a:r>
            <a:rPr lang="es-ES" sz="2100" kern="1200" dirty="0">
              <a:latin typeface="+mn-lt"/>
              <a:cs typeface="Times New Roman" panose="02020603050405020304" pitchFamily="18" charset="0"/>
            </a:rPr>
            <a:t>Diseño de tipo longitudinal panel </a:t>
          </a:r>
        </a:p>
        <a:p>
          <a:pPr marL="228600" lvl="1" indent="-228600" algn="l" defTabSz="933450">
            <a:lnSpc>
              <a:spcPct val="90000"/>
            </a:lnSpc>
            <a:spcBef>
              <a:spcPct val="0"/>
            </a:spcBef>
            <a:spcAft>
              <a:spcPct val="15000"/>
            </a:spcAft>
            <a:buChar char="•"/>
          </a:pPr>
          <a:r>
            <a:rPr lang="es-ES" sz="2100" kern="1200" dirty="0">
              <a:latin typeface="+mn-lt"/>
              <a:cs typeface="Times New Roman" panose="02020603050405020304" pitchFamily="18" charset="0"/>
            </a:rPr>
            <a:t>Correlacional-causal </a:t>
          </a:r>
        </a:p>
      </dsp:txBody>
      <dsp:txXfrm>
        <a:off x="2815001" y="943828"/>
        <a:ext cx="2467079" cy="3458700"/>
      </dsp:txXfrm>
    </dsp:sp>
    <dsp:sp modelId="{E0188A24-A367-4795-8783-55C487901B69}">
      <dsp:nvSpPr>
        <dsp:cNvPr id="0" name=""/>
        <dsp:cNvSpPr/>
      </dsp:nvSpPr>
      <dsp:spPr>
        <a:xfrm>
          <a:off x="5627471" y="183828"/>
          <a:ext cx="2467079" cy="760000"/>
        </a:xfrm>
        <a:prstGeom prst="rect">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marL="0" lvl="0" indent="0" algn="ctr" defTabSz="933450">
            <a:lnSpc>
              <a:spcPct val="90000"/>
            </a:lnSpc>
            <a:spcBef>
              <a:spcPct val="0"/>
            </a:spcBef>
            <a:spcAft>
              <a:spcPct val="35000"/>
            </a:spcAft>
            <a:buNone/>
          </a:pPr>
          <a:r>
            <a:rPr lang="es-ES" sz="2100" b="1" kern="1200" dirty="0"/>
            <a:t>Población y muestra</a:t>
          </a:r>
          <a:endParaRPr lang="es-ES" sz="2100" kern="1200" dirty="0">
            <a:latin typeface="Times New Roman" panose="02020603050405020304" pitchFamily="18" charset="0"/>
            <a:cs typeface="Times New Roman" panose="02020603050405020304" pitchFamily="18" charset="0"/>
          </a:endParaRPr>
        </a:p>
      </dsp:txBody>
      <dsp:txXfrm>
        <a:off x="5627471" y="183828"/>
        <a:ext cx="2467079" cy="760000"/>
      </dsp:txXfrm>
    </dsp:sp>
    <dsp:sp modelId="{E63D39BB-20D3-4CB7-A2F0-58AA0BF2FC93}">
      <dsp:nvSpPr>
        <dsp:cNvPr id="0" name=""/>
        <dsp:cNvSpPr/>
      </dsp:nvSpPr>
      <dsp:spPr>
        <a:xfrm>
          <a:off x="5627471" y="943828"/>
          <a:ext cx="2467079" cy="3458700"/>
        </a:xfrm>
        <a:prstGeom prst="rect">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es-ES" sz="2100" kern="1200" dirty="0"/>
            <a:t>41 COACS que han pertenecido y pertenecen al segmento 1</a:t>
          </a:r>
          <a:endParaRPr lang="es-ES" sz="2100" kern="1200" dirty="0">
            <a:latin typeface="Times New Roman" panose="02020603050405020304" pitchFamily="18" charset="0"/>
            <a:cs typeface="Times New Roman" panose="02020603050405020304" pitchFamily="18" charset="0"/>
          </a:endParaRPr>
        </a:p>
      </dsp:txBody>
      <dsp:txXfrm>
        <a:off x="5627471" y="943828"/>
        <a:ext cx="2467079" cy="34587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46E102-6667-440B-870A-C9D9734BFB8B}">
      <dsp:nvSpPr>
        <dsp:cNvPr id="0" name=""/>
        <dsp:cNvSpPr/>
      </dsp:nvSpPr>
      <dsp:spPr>
        <a:xfrm>
          <a:off x="2530" y="27473"/>
          <a:ext cx="2467079" cy="748800"/>
        </a:xfrm>
        <a:prstGeom prst="rect">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05664" rIns="184912" bIns="105664" numCol="1" spcCol="1270" anchor="ctr" anchorCtr="0">
          <a:noAutofit/>
        </a:bodyPr>
        <a:lstStyle/>
        <a:p>
          <a:pPr marL="0" lvl="0" indent="0" algn="ctr" defTabSz="1155700">
            <a:lnSpc>
              <a:spcPct val="90000"/>
            </a:lnSpc>
            <a:spcBef>
              <a:spcPct val="0"/>
            </a:spcBef>
            <a:spcAft>
              <a:spcPct val="35000"/>
            </a:spcAft>
            <a:buNone/>
          </a:pPr>
          <a:r>
            <a:rPr lang="es-ES" sz="2600" b="1" kern="1200" dirty="0">
              <a:latin typeface="+mn-lt"/>
              <a:cs typeface="Times New Roman" panose="02020603050405020304" pitchFamily="18" charset="0"/>
            </a:rPr>
            <a:t>Métodos</a:t>
          </a:r>
          <a:endParaRPr lang="es-ES" sz="2600" kern="1200" dirty="0">
            <a:latin typeface="+mn-lt"/>
            <a:cs typeface="Times New Roman" panose="02020603050405020304" pitchFamily="18" charset="0"/>
          </a:endParaRPr>
        </a:p>
      </dsp:txBody>
      <dsp:txXfrm>
        <a:off x="2530" y="27473"/>
        <a:ext cx="2467079" cy="748800"/>
      </dsp:txXfrm>
    </dsp:sp>
    <dsp:sp modelId="{B17FD122-615B-4C5C-AC71-1DFF2FC3ABE4}">
      <dsp:nvSpPr>
        <dsp:cNvPr id="0" name=""/>
        <dsp:cNvSpPr/>
      </dsp:nvSpPr>
      <dsp:spPr>
        <a:xfrm>
          <a:off x="2530" y="776273"/>
          <a:ext cx="2467079" cy="3782610"/>
        </a:xfrm>
        <a:prstGeom prst="rect">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8684" tIns="138684" rIns="184912" bIns="208026" numCol="1" spcCol="1270" anchor="t" anchorCtr="0">
          <a:noAutofit/>
        </a:bodyPr>
        <a:lstStyle/>
        <a:p>
          <a:pPr marL="228600" lvl="1" indent="-228600" algn="l" defTabSz="1155700">
            <a:lnSpc>
              <a:spcPct val="90000"/>
            </a:lnSpc>
            <a:spcBef>
              <a:spcPct val="0"/>
            </a:spcBef>
            <a:spcAft>
              <a:spcPct val="15000"/>
            </a:spcAft>
            <a:buChar char="•"/>
          </a:pPr>
          <a:r>
            <a:rPr lang="es-ES" sz="2600" kern="1200" dirty="0">
              <a:latin typeface="+mn-lt"/>
              <a:cs typeface="Times New Roman" panose="02020603050405020304" pitchFamily="18" charset="0"/>
            </a:rPr>
            <a:t>Método Histórico-Lógico </a:t>
          </a:r>
        </a:p>
        <a:p>
          <a:pPr marL="228600" lvl="1" indent="-228600" algn="l" defTabSz="1155700">
            <a:lnSpc>
              <a:spcPct val="90000"/>
            </a:lnSpc>
            <a:spcBef>
              <a:spcPct val="0"/>
            </a:spcBef>
            <a:spcAft>
              <a:spcPct val="15000"/>
            </a:spcAft>
            <a:buChar char="•"/>
          </a:pPr>
          <a:r>
            <a:rPr lang="es-ES" sz="2600" kern="1200" dirty="0">
              <a:latin typeface="+mn-lt"/>
              <a:cs typeface="Times New Roman" panose="02020603050405020304" pitchFamily="18" charset="0"/>
            </a:rPr>
            <a:t>Método Analítico-Sintético </a:t>
          </a:r>
        </a:p>
        <a:p>
          <a:pPr marL="228600" lvl="1" indent="-228600" algn="l" defTabSz="1155700">
            <a:lnSpc>
              <a:spcPct val="90000"/>
            </a:lnSpc>
            <a:spcBef>
              <a:spcPct val="0"/>
            </a:spcBef>
            <a:spcAft>
              <a:spcPct val="15000"/>
            </a:spcAft>
            <a:buChar char="•"/>
          </a:pPr>
          <a:r>
            <a:rPr lang="es-ES" sz="2600" kern="1200" dirty="0">
              <a:latin typeface="+mn-lt"/>
              <a:cs typeface="Times New Roman" panose="02020603050405020304" pitchFamily="18" charset="0"/>
            </a:rPr>
            <a:t>Método inductivo-deductivo</a:t>
          </a:r>
        </a:p>
      </dsp:txBody>
      <dsp:txXfrm>
        <a:off x="2530" y="776273"/>
        <a:ext cx="2467079" cy="3782610"/>
      </dsp:txXfrm>
    </dsp:sp>
    <dsp:sp modelId="{80A4B415-A382-4499-981B-9E83E339D309}">
      <dsp:nvSpPr>
        <dsp:cNvPr id="0" name=""/>
        <dsp:cNvSpPr/>
      </dsp:nvSpPr>
      <dsp:spPr>
        <a:xfrm>
          <a:off x="2815001" y="27473"/>
          <a:ext cx="2467079" cy="748800"/>
        </a:xfrm>
        <a:prstGeom prst="rect">
          <a:avLst/>
        </a:prstGeom>
        <a:solidFill>
          <a:schemeClr val="accent5">
            <a:hueOff val="-4966938"/>
            <a:satOff val="19906"/>
            <a:lumOff val="4314"/>
            <a:alphaOff val="0"/>
          </a:schemeClr>
        </a:solidFill>
        <a:ln w="25400" cap="flat" cmpd="sng" algn="ctr">
          <a:solidFill>
            <a:schemeClr val="accent5">
              <a:hueOff val="-4966938"/>
              <a:satOff val="19906"/>
              <a:lumOff val="4314"/>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05664" rIns="184912" bIns="105664" numCol="1" spcCol="1270" anchor="ctr" anchorCtr="0">
          <a:noAutofit/>
        </a:bodyPr>
        <a:lstStyle/>
        <a:p>
          <a:pPr marL="0" lvl="0" indent="0" algn="ctr" defTabSz="1155700">
            <a:lnSpc>
              <a:spcPct val="90000"/>
            </a:lnSpc>
            <a:spcBef>
              <a:spcPct val="0"/>
            </a:spcBef>
            <a:spcAft>
              <a:spcPct val="35000"/>
            </a:spcAft>
            <a:buNone/>
          </a:pPr>
          <a:r>
            <a:rPr lang="es-ES" sz="2600" b="1" kern="1200" dirty="0">
              <a:latin typeface="+mn-lt"/>
              <a:cs typeface="Times New Roman" panose="02020603050405020304" pitchFamily="18" charset="0"/>
            </a:rPr>
            <a:t>Técnicas</a:t>
          </a:r>
          <a:r>
            <a:rPr lang="es-ES" sz="2600" b="1" kern="1200" dirty="0">
              <a:latin typeface="Times New Roman" panose="02020603050405020304" pitchFamily="18" charset="0"/>
              <a:cs typeface="Times New Roman" panose="02020603050405020304" pitchFamily="18" charset="0"/>
            </a:rPr>
            <a:t> </a:t>
          </a:r>
          <a:endParaRPr lang="es-ES" sz="2600" kern="1200" dirty="0">
            <a:latin typeface="Times New Roman" panose="02020603050405020304" pitchFamily="18" charset="0"/>
            <a:cs typeface="Times New Roman" panose="02020603050405020304" pitchFamily="18" charset="0"/>
          </a:endParaRPr>
        </a:p>
      </dsp:txBody>
      <dsp:txXfrm>
        <a:off x="2815001" y="27473"/>
        <a:ext cx="2467079" cy="748800"/>
      </dsp:txXfrm>
    </dsp:sp>
    <dsp:sp modelId="{4EDF3D46-DE6C-4F5D-8ECE-43304F50B18A}">
      <dsp:nvSpPr>
        <dsp:cNvPr id="0" name=""/>
        <dsp:cNvSpPr/>
      </dsp:nvSpPr>
      <dsp:spPr>
        <a:xfrm>
          <a:off x="2815001" y="776273"/>
          <a:ext cx="2467079" cy="3782610"/>
        </a:xfrm>
        <a:prstGeom prst="rect">
          <a:avLst/>
        </a:prstGeom>
        <a:solidFill>
          <a:schemeClr val="accent5">
            <a:tint val="40000"/>
            <a:alpha val="90000"/>
            <a:hueOff val="-5370241"/>
            <a:satOff val="24126"/>
            <a:lumOff val="1658"/>
            <a:alphaOff val="0"/>
          </a:schemeClr>
        </a:solidFill>
        <a:ln w="25400" cap="flat" cmpd="sng" algn="ctr">
          <a:solidFill>
            <a:schemeClr val="accent5">
              <a:tint val="40000"/>
              <a:alpha val="90000"/>
              <a:hueOff val="-5370241"/>
              <a:satOff val="24126"/>
              <a:lumOff val="165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8684" tIns="138684" rIns="184912" bIns="208026" numCol="1" spcCol="1270" anchor="t" anchorCtr="0">
          <a:noAutofit/>
        </a:bodyPr>
        <a:lstStyle/>
        <a:p>
          <a:pPr marL="228600" lvl="1" indent="-228600" algn="l" defTabSz="1155700">
            <a:lnSpc>
              <a:spcPct val="90000"/>
            </a:lnSpc>
            <a:spcBef>
              <a:spcPct val="0"/>
            </a:spcBef>
            <a:spcAft>
              <a:spcPct val="15000"/>
            </a:spcAft>
            <a:buChar char="•"/>
          </a:pPr>
          <a:r>
            <a:rPr lang="es-ES" sz="2600" kern="1200" dirty="0">
              <a:latin typeface="+mn-lt"/>
              <a:cs typeface="Times New Roman" panose="02020603050405020304" pitchFamily="18" charset="0"/>
            </a:rPr>
            <a:t>Análisis documental </a:t>
          </a:r>
        </a:p>
        <a:p>
          <a:pPr marL="228600" lvl="1" indent="-228600" algn="l" defTabSz="1155700">
            <a:lnSpc>
              <a:spcPct val="90000"/>
            </a:lnSpc>
            <a:spcBef>
              <a:spcPct val="0"/>
            </a:spcBef>
            <a:spcAft>
              <a:spcPct val="15000"/>
            </a:spcAft>
            <a:buChar char="•"/>
          </a:pPr>
          <a:r>
            <a:rPr lang="es-ES" sz="2600" kern="1200" dirty="0">
              <a:latin typeface="+mn-lt"/>
              <a:cs typeface="Times New Roman" panose="02020603050405020304" pitchFamily="18" charset="0"/>
            </a:rPr>
            <a:t>Estadística descriptiva </a:t>
          </a:r>
        </a:p>
        <a:p>
          <a:pPr marL="228600" lvl="1" indent="-228600" algn="l" defTabSz="1155700">
            <a:lnSpc>
              <a:spcPct val="90000"/>
            </a:lnSpc>
            <a:spcBef>
              <a:spcPct val="0"/>
            </a:spcBef>
            <a:spcAft>
              <a:spcPct val="15000"/>
            </a:spcAft>
            <a:buChar char="•"/>
          </a:pPr>
          <a:r>
            <a:rPr lang="es-ES" sz="2600" kern="1200" dirty="0">
              <a:latin typeface="+mn-lt"/>
              <a:cs typeface="Times New Roman" panose="02020603050405020304" pitchFamily="18" charset="0"/>
            </a:rPr>
            <a:t>Pruebas no paramétricas</a:t>
          </a:r>
        </a:p>
        <a:p>
          <a:pPr marL="228600" lvl="1" indent="-228600" algn="l" defTabSz="1155700">
            <a:lnSpc>
              <a:spcPct val="90000"/>
            </a:lnSpc>
            <a:spcBef>
              <a:spcPct val="0"/>
            </a:spcBef>
            <a:spcAft>
              <a:spcPct val="15000"/>
            </a:spcAft>
            <a:buChar char="•"/>
          </a:pPr>
          <a:r>
            <a:rPr lang="es-ES" sz="2600" kern="1200" dirty="0">
              <a:latin typeface="+mn-lt"/>
              <a:cs typeface="Times New Roman" panose="02020603050405020304" pitchFamily="18" charset="0"/>
            </a:rPr>
            <a:t>Correlación de Spearman  </a:t>
          </a:r>
        </a:p>
      </dsp:txBody>
      <dsp:txXfrm>
        <a:off x="2815001" y="776273"/>
        <a:ext cx="2467079" cy="3782610"/>
      </dsp:txXfrm>
    </dsp:sp>
    <dsp:sp modelId="{E0188A24-A367-4795-8783-55C487901B69}">
      <dsp:nvSpPr>
        <dsp:cNvPr id="0" name=""/>
        <dsp:cNvSpPr/>
      </dsp:nvSpPr>
      <dsp:spPr>
        <a:xfrm>
          <a:off x="5627471" y="27473"/>
          <a:ext cx="2467079" cy="748800"/>
        </a:xfrm>
        <a:prstGeom prst="rect">
          <a:avLst/>
        </a:prstGeom>
        <a:solidFill>
          <a:schemeClr val="accent5">
            <a:hueOff val="-9933876"/>
            <a:satOff val="39811"/>
            <a:lumOff val="8628"/>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05664" rIns="184912" bIns="105664" numCol="1" spcCol="1270" anchor="ctr" anchorCtr="0">
          <a:noAutofit/>
        </a:bodyPr>
        <a:lstStyle/>
        <a:p>
          <a:pPr marL="0" lvl="0" indent="0" algn="ctr" defTabSz="1155700">
            <a:lnSpc>
              <a:spcPct val="90000"/>
            </a:lnSpc>
            <a:spcBef>
              <a:spcPct val="0"/>
            </a:spcBef>
            <a:spcAft>
              <a:spcPct val="35000"/>
            </a:spcAft>
            <a:buNone/>
          </a:pPr>
          <a:r>
            <a:rPr lang="es-ES" sz="2600" b="1" kern="1200" dirty="0">
              <a:latin typeface="+mn-lt"/>
              <a:cs typeface="Times New Roman" panose="02020603050405020304" pitchFamily="18" charset="0"/>
            </a:rPr>
            <a:t>Instrumentos</a:t>
          </a:r>
          <a:endParaRPr lang="es-ES" sz="2600" kern="1200" dirty="0">
            <a:latin typeface="+mn-lt"/>
            <a:cs typeface="Times New Roman" panose="02020603050405020304" pitchFamily="18" charset="0"/>
          </a:endParaRPr>
        </a:p>
      </dsp:txBody>
      <dsp:txXfrm>
        <a:off x="5627471" y="27473"/>
        <a:ext cx="2467079" cy="748800"/>
      </dsp:txXfrm>
    </dsp:sp>
    <dsp:sp modelId="{E63D39BB-20D3-4CB7-A2F0-58AA0BF2FC93}">
      <dsp:nvSpPr>
        <dsp:cNvPr id="0" name=""/>
        <dsp:cNvSpPr/>
      </dsp:nvSpPr>
      <dsp:spPr>
        <a:xfrm>
          <a:off x="5627471" y="776273"/>
          <a:ext cx="2467079" cy="3782610"/>
        </a:xfrm>
        <a:prstGeom prst="rect">
          <a:avLst/>
        </a:prstGeom>
        <a:solidFill>
          <a:schemeClr val="accent5">
            <a:tint val="40000"/>
            <a:alpha val="90000"/>
            <a:hueOff val="-10740482"/>
            <a:satOff val="48253"/>
            <a:lumOff val="3317"/>
            <a:alphaOff val="0"/>
          </a:schemeClr>
        </a:solidFill>
        <a:ln w="25400" cap="flat" cmpd="sng" algn="ctr">
          <a:solidFill>
            <a:schemeClr val="accent5">
              <a:tint val="40000"/>
              <a:alpha val="90000"/>
              <a:hueOff val="-10740482"/>
              <a:satOff val="48253"/>
              <a:lumOff val="331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8684" tIns="138684" rIns="184912" bIns="208026" numCol="1" spcCol="1270" anchor="t" anchorCtr="0">
          <a:noAutofit/>
        </a:bodyPr>
        <a:lstStyle/>
        <a:p>
          <a:pPr marL="228600" lvl="1" indent="-228600" algn="l" defTabSz="1155700">
            <a:lnSpc>
              <a:spcPct val="90000"/>
            </a:lnSpc>
            <a:spcBef>
              <a:spcPct val="0"/>
            </a:spcBef>
            <a:spcAft>
              <a:spcPct val="15000"/>
            </a:spcAft>
            <a:buChar char="•"/>
          </a:pPr>
          <a:r>
            <a:rPr lang="es-ES" sz="2600" kern="1200" dirty="0">
              <a:latin typeface="+mn-lt"/>
              <a:cs typeface="Times New Roman" panose="02020603050405020304" pitchFamily="18" charset="0"/>
            </a:rPr>
            <a:t>Hojas de cálculo en Microsoft Office Excel 2019</a:t>
          </a:r>
        </a:p>
        <a:p>
          <a:pPr marL="228600" lvl="1" indent="-228600" algn="l" defTabSz="1155700">
            <a:lnSpc>
              <a:spcPct val="90000"/>
            </a:lnSpc>
            <a:spcBef>
              <a:spcPct val="0"/>
            </a:spcBef>
            <a:spcAft>
              <a:spcPct val="15000"/>
            </a:spcAft>
            <a:buChar char="•"/>
          </a:pPr>
          <a:r>
            <a:rPr lang="es-ES" sz="2600" kern="1200" dirty="0">
              <a:latin typeface="+mn-lt"/>
              <a:cs typeface="Times New Roman" panose="02020603050405020304" pitchFamily="18" charset="0"/>
            </a:rPr>
            <a:t>SPSS V25.0</a:t>
          </a:r>
          <a:r>
            <a:rPr lang="es-ES" sz="2600" kern="1200" dirty="0">
              <a:latin typeface="Times New Roman" panose="02020603050405020304" pitchFamily="18" charset="0"/>
              <a:cs typeface="Times New Roman" panose="02020603050405020304" pitchFamily="18" charset="0"/>
            </a:rPr>
            <a:t> </a:t>
          </a:r>
        </a:p>
      </dsp:txBody>
      <dsp:txXfrm>
        <a:off x="5627471" y="776273"/>
        <a:ext cx="2467079" cy="3782610"/>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3ED397-A158-4274-AF68-1E69ECFE49A7}" type="datetimeFigureOut">
              <a:rPr lang="es-ES" smtClean="0"/>
              <a:t>20/10/2021</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E74638-F644-4CD1-A21E-4514ED85DA9D}" type="slidenum">
              <a:rPr lang="es-ES" smtClean="0"/>
              <a:t>‹Nº›</a:t>
            </a:fld>
            <a:endParaRPr lang="es-ES"/>
          </a:p>
        </p:txBody>
      </p:sp>
    </p:spTree>
    <p:extLst>
      <p:ext uri="{BB962C8B-B14F-4D97-AF65-F5344CB8AC3E}">
        <p14:creationId xmlns:p14="http://schemas.microsoft.com/office/powerpoint/2010/main" val="22401709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5"/>
          </p:nvPr>
        </p:nvSpPr>
        <p:spPr/>
        <p:txBody>
          <a:bodyPr/>
          <a:lstStyle/>
          <a:p>
            <a:fld id="{71E74638-F644-4CD1-A21E-4514ED85DA9D}" type="slidenum">
              <a:rPr lang="es-ES" smtClean="0"/>
              <a:t>1</a:t>
            </a:fld>
            <a:endParaRPr lang="es-ES"/>
          </a:p>
        </p:txBody>
      </p:sp>
    </p:spTree>
    <p:extLst>
      <p:ext uri="{BB962C8B-B14F-4D97-AF65-F5344CB8AC3E}">
        <p14:creationId xmlns:p14="http://schemas.microsoft.com/office/powerpoint/2010/main" val="4122614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200" kern="1200" dirty="0">
                <a:solidFill>
                  <a:schemeClr val="tx1"/>
                </a:solidFill>
                <a:effectLst/>
                <a:latin typeface="+mn-lt"/>
                <a:ea typeface="+mn-ea"/>
                <a:cs typeface="+mn-cs"/>
              </a:rPr>
              <a:t>Como se observa los resultados de la Solvencia indican que las COACS del segmento 1 del año 2015 al 2020 fueron solventes, no obstante todas se encontraron por debajo del 1,5 que es su valor ideal u óptimo, pues es una posición de equilibrio pues se posee el respaldo necesario para enfrentar un problema financiero; condición que se agrava dadas las características de las COACS del segmento 1. Los valores de los indicadores de tendencia central: media (1,18), mediana (1,18) y moda (1,20) indican que los valores de la Solvencia presentaron una alta centralidad, situación que se corrobora al visualizar los valores de su varianza (0,003) y su desviación estándar (0,053) que denotan una dispersión baja (Coeficiente de variación = 4,49%). </a:t>
            </a:r>
          </a:p>
          <a:p>
            <a:endParaRPr lang="es-ES" dirty="0"/>
          </a:p>
        </p:txBody>
      </p:sp>
      <p:sp>
        <p:nvSpPr>
          <p:cNvPr id="4" name="Marcador de número de diapositiva 3"/>
          <p:cNvSpPr>
            <a:spLocks noGrp="1"/>
          </p:cNvSpPr>
          <p:nvPr>
            <p:ph type="sldNum" sz="quarter" idx="5"/>
          </p:nvPr>
        </p:nvSpPr>
        <p:spPr/>
        <p:txBody>
          <a:bodyPr/>
          <a:lstStyle/>
          <a:p>
            <a:fld id="{71E74638-F644-4CD1-A21E-4514ED85DA9D}" type="slidenum">
              <a:rPr lang="es-ES" smtClean="0"/>
              <a:t>19</a:t>
            </a:fld>
            <a:endParaRPr lang="es-ES"/>
          </a:p>
        </p:txBody>
      </p:sp>
    </p:spTree>
    <p:extLst>
      <p:ext uri="{BB962C8B-B14F-4D97-AF65-F5344CB8AC3E}">
        <p14:creationId xmlns:p14="http://schemas.microsoft.com/office/powerpoint/2010/main" val="6668291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200" kern="1200" dirty="0">
                <a:solidFill>
                  <a:schemeClr val="tx1"/>
                </a:solidFill>
                <a:effectLst/>
                <a:latin typeface="+mn-lt"/>
                <a:ea typeface="+mn-ea"/>
                <a:cs typeface="+mn-cs"/>
              </a:rPr>
              <a:t>A partir de la diferencia de distribución normal de los resultados (Tabla ), pues según la prueba de normalidad de </a:t>
            </a:r>
            <a:r>
              <a:rPr lang="es-ES" sz="1200" i="1" kern="1200" dirty="0" err="1">
                <a:solidFill>
                  <a:schemeClr val="tx1"/>
                </a:solidFill>
                <a:effectLst/>
                <a:latin typeface="+mn-lt"/>
                <a:ea typeface="+mn-ea"/>
                <a:cs typeface="+mn-cs"/>
              </a:rPr>
              <a:t>Kolmogorov</a:t>
            </a:r>
            <a:r>
              <a:rPr lang="es-ES" sz="1200" i="1" kern="1200" dirty="0">
                <a:solidFill>
                  <a:schemeClr val="tx1"/>
                </a:solidFill>
                <a:effectLst/>
                <a:latin typeface="+mn-lt"/>
                <a:ea typeface="+mn-ea"/>
                <a:cs typeface="+mn-cs"/>
              </a:rPr>
              <a:t> </a:t>
            </a:r>
            <a:r>
              <a:rPr lang="es-ES" sz="1200" i="1" kern="1200" dirty="0" err="1">
                <a:solidFill>
                  <a:schemeClr val="tx1"/>
                </a:solidFill>
                <a:effectLst/>
                <a:latin typeface="+mn-lt"/>
                <a:ea typeface="+mn-ea"/>
                <a:cs typeface="+mn-cs"/>
              </a:rPr>
              <a:t>Smirnov</a:t>
            </a:r>
            <a:r>
              <a:rPr lang="es-ES" sz="1200" kern="1200" dirty="0">
                <a:solidFill>
                  <a:schemeClr val="tx1"/>
                </a:solidFill>
                <a:effectLst/>
                <a:latin typeface="+mn-lt"/>
                <a:ea typeface="+mn-ea"/>
                <a:cs typeface="+mn-cs"/>
              </a:rPr>
              <a:t> los resultados del Altman Z-Score poseen una distribución normal (p&gt;0,05) pero los resultados de la solvencia muestran lo contrario (p&lt;0,05) en función de su significancia. Se decidió utilizar el coeficiente de correlación de Spearman, dado que este no contempla como requisito la normalidad en la distribución de las variables a correlacionar. En este sentido, se correlacionaron las cinco variables del Altman Z-Score con la Solvencia en los seis ejercicios analizados.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ES"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A partir del coeficiente de correlación de Spearman entre las variables del Altman Z-Score y la Solvencia, se concluye que resulta muy significativa (p=0,00) la relación con las variables X</a:t>
            </a:r>
            <a:r>
              <a:rPr lang="es-ES" sz="1200" kern="1200" baseline="-25000" dirty="0">
                <a:solidFill>
                  <a:schemeClr val="tx1"/>
                </a:solidFill>
                <a:effectLst/>
                <a:latin typeface="+mn-lt"/>
                <a:ea typeface="+mn-ea"/>
                <a:cs typeface="+mn-cs"/>
              </a:rPr>
              <a:t>1</a:t>
            </a:r>
            <a:r>
              <a:rPr lang="es-ES" sz="1200" kern="1200" dirty="0">
                <a:solidFill>
                  <a:schemeClr val="tx1"/>
                </a:solidFill>
                <a:effectLst/>
                <a:latin typeface="+mn-lt"/>
                <a:ea typeface="+mn-ea"/>
                <a:cs typeface="+mn-cs"/>
              </a:rPr>
              <a:t>, X</a:t>
            </a:r>
            <a:r>
              <a:rPr lang="es-ES" sz="1200" kern="1200" baseline="-25000" dirty="0">
                <a:solidFill>
                  <a:schemeClr val="tx1"/>
                </a:solidFill>
                <a:effectLst/>
                <a:latin typeface="+mn-lt"/>
                <a:ea typeface="+mn-ea"/>
                <a:cs typeface="+mn-cs"/>
              </a:rPr>
              <a:t>2</a:t>
            </a:r>
            <a:r>
              <a:rPr lang="es-ES" sz="1200" kern="1200" dirty="0">
                <a:solidFill>
                  <a:schemeClr val="tx1"/>
                </a:solidFill>
                <a:effectLst/>
                <a:latin typeface="+mn-lt"/>
                <a:ea typeface="+mn-ea"/>
                <a:cs typeface="+mn-cs"/>
              </a:rPr>
              <a:t>, X</a:t>
            </a:r>
            <a:r>
              <a:rPr lang="es-ES" sz="1200" kern="1200" baseline="-25000" dirty="0">
                <a:solidFill>
                  <a:schemeClr val="tx1"/>
                </a:solidFill>
                <a:effectLst/>
                <a:latin typeface="+mn-lt"/>
                <a:ea typeface="+mn-ea"/>
                <a:cs typeface="+mn-cs"/>
              </a:rPr>
              <a:t>3</a:t>
            </a:r>
            <a:r>
              <a:rPr lang="es-ES" sz="1200" kern="1200" dirty="0">
                <a:solidFill>
                  <a:schemeClr val="tx1"/>
                </a:solidFill>
                <a:effectLst/>
                <a:latin typeface="+mn-lt"/>
                <a:ea typeface="+mn-ea"/>
                <a:cs typeface="+mn-cs"/>
              </a:rPr>
              <a:t> y X</a:t>
            </a:r>
            <a:r>
              <a:rPr lang="es-ES" sz="1200" kern="1200" baseline="-25000" dirty="0">
                <a:solidFill>
                  <a:schemeClr val="tx1"/>
                </a:solidFill>
                <a:effectLst/>
                <a:latin typeface="+mn-lt"/>
                <a:ea typeface="+mn-ea"/>
                <a:cs typeface="+mn-cs"/>
              </a:rPr>
              <a:t>4</a:t>
            </a:r>
            <a:r>
              <a:rPr lang="es-ES" sz="1200" kern="1200" dirty="0">
                <a:solidFill>
                  <a:schemeClr val="tx1"/>
                </a:solidFill>
                <a:effectLst/>
                <a:latin typeface="+mn-lt"/>
                <a:ea typeface="+mn-ea"/>
                <a:cs typeface="+mn-cs"/>
              </a:rPr>
              <a:t>, no siendo se esta forma con la X</a:t>
            </a:r>
            <a:r>
              <a:rPr lang="es-ES" sz="1200" kern="1200" baseline="-25000" dirty="0">
                <a:solidFill>
                  <a:schemeClr val="tx1"/>
                </a:solidFill>
                <a:effectLst/>
                <a:latin typeface="+mn-lt"/>
                <a:ea typeface="+mn-ea"/>
                <a:cs typeface="+mn-cs"/>
              </a:rPr>
              <a:t>5</a:t>
            </a:r>
            <a:r>
              <a:rPr lang="es-ES" sz="1200" kern="1200" dirty="0">
                <a:solidFill>
                  <a:schemeClr val="tx1"/>
                </a:solidFill>
                <a:effectLst/>
                <a:latin typeface="+mn-lt"/>
                <a:ea typeface="+mn-ea"/>
                <a:cs typeface="+mn-cs"/>
              </a:rPr>
              <a:t> que califica como poco significativa (p&gt;0,05). </a:t>
            </a:r>
          </a:p>
          <a:p>
            <a:r>
              <a:rPr lang="es-ES" sz="1200" kern="1200" dirty="0">
                <a:solidFill>
                  <a:schemeClr val="tx1"/>
                </a:solidFill>
                <a:effectLst/>
                <a:latin typeface="+mn-lt"/>
                <a:ea typeface="+mn-ea"/>
                <a:cs typeface="+mn-cs"/>
              </a:rPr>
              <a:t>En cuanto a los valores del coeficiente de correlación de Spearman, va desde muy buena a moderada en sentido positivo: con las variables X</a:t>
            </a:r>
            <a:r>
              <a:rPr lang="es-ES" sz="1200" kern="1200" baseline="-25000" dirty="0">
                <a:solidFill>
                  <a:schemeClr val="tx1"/>
                </a:solidFill>
                <a:effectLst/>
                <a:latin typeface="+mn-lt"/>
                <a:ea typeface="+mn-ea"/>
                <a:cs typeface="+mn-cs"/>
              </a:rPr>
              <a:t>2</a:t>
            </a:r>
            <a:r>
              <a:rPr lang="es-ES" sz="1200" kern="1200" dirty="0">
                <a:solidFill>
                  <a:schemeClr val="tx1"/>
                </a:solidFill>
                <a:effectLst/>
                <a:latin typeface="+mn-lt"/>
                <a:ea typeface="+mn-ea"/>
                <a:cs typeface="+mn-cs"/>
              </a:rPr>
              <a:t> (Utilidades retenidas/Activo Total) y X</a:t>
            </a:r>
            <a:r>
              <a:rPr lang="es-ES" sz="1200" kern="1200" baseline="-25000" dirty="0">
                <a:solidFill>
                  <a:schemeClr val="tx1"/>
                </a:solidFill>
                <a:effectLst/>
                <a:latin typeface="+mn-lt"/>
                <a:ea typeface="+mn-ea"/>
                <a:cs typeface="+mn-cs"/>
              </a:rPr>
              <a:t>3</a:t>
            </a:r>
            <a:r>
              <a:rPr lang="es-ES" sz="1200" kern="1200" dirty="0">
                <a:solidFill>
                  <a:schemeClr val="tx1"/>
                </a:solidFill>
                <a:effectLst/>
                <a:latin typeface="+mn-lt"/>
                <a:ea typeface="+mn-ea"/>
                <a:cs typeface="+mn-cs"/>
              </a:rPr>
              <a:t> (EBIT/ Activo Total) presenta una correlación moderada, con la variable X</a:t>
            </a:r>
            <a:r>
              <a:rPr lang="es-ES" sz="1200" kern="1200" baseline="-25000" dirty="0">
                <a:solidFill>
                  <a:schemeClr val="tx1"/>
                </a:solidFill>
                <a:effectLst/>
                <a:latin typeface="+mn-lt"/>
                <a:ea typeface="+mn-ea"/>
                <a:cs typeface="+mn-cs"/>
              </a:rPr>
              <a:t>1</a:t>
            </a:r>
            <a:r>
              <a:rPr lang="es-ES" sz="1200" kern="1200" dirty="0">
                <a:solidFill>
                  <a:schemeClr val="tx1"/>
                </a:solidFill>
                <a:effectLst/>
                <a:latin typeface="+mn-lt"/>
                <a:ea typeface="+mn-ea"/>
                <a:cs typeface="+mn-cs"/>
              </a:rPr>
              <a:t> (Capital de Trabajo Neto/ Activo Total) presenta una correlación buena y con la variable X</a:t>
            </a:r>
            <a:r>
              <a:rPr lang="es-ES" sz="1200" kern="1200" baseline="-25000" dirty="0">
                <a:solidFill>
                  <a:schemeClr val="tx1"/>
                </a:solidFill>
                <a:effectLst/>
                <a:latin typeface="+mn-lt"/>
                <a:ea typeface="+mn-ea"/>
                <a:cs typeface="+mn-cs"/>
              </a:rPr>
              <a:t>4</a:t>
            </a:r>
            <a:r>
              <a:rPr lang="es-ES" sz="1200" kern="1200" dirty="0">
                <a:solidFill>
                  <a:schemeClr val="tx1"/>
                </a:solidFill>
                <a:effectLst/>
                <a:latin typeface="+mn-lt"/>
                <a:ea typeface="+mn-ea"/>
                <a:cs typeface="+mn-cs"/>
              </a:rPr>
              <a:t> (Valor de mercado del Capital/Pasivo Total) presenta una correlación muy buena.</a:t>
            </a:r>
          </a:p>
          <a:p>
            <a:r>
              <a:rPr lang="es-ES" sz="1200" kern="1200" dirty="0">
                <a:solidFill>
                  <a:schemeClr val="tx1"/>
                </a:solidFill>
                <a:effectLst/>
                <a:latin typeface="+mn-lt"/>
                <a:ea typeface="+mn-ea"/>
                <a:cs typeface="+mn-cs"/>
              </a:rPr>
              <a:t>En este orden de pensamiento, se vislumbran las principales variables a contemplar en el análisis de la incidencia del riesgo financiero en la solvencia de las COACS del segmento 1 en el Ecuador. Destaca el hecho de que no exista una correlación con la variable X</a:t>
            </a:r>
            <a:r>
              <a:rPr lang="es-ES" sz="1200" kern="1200" baseline="-25000" dirty="0">
                <a:solidFill>
                  <a:schemeClr val="tx1"/>
                </a:solidFill>
                <a:effectLst/>
                <a:latin typeface="+mn-lt"/>
                <a:ea typeface="+mn-ea"/>
                <a:cs typeface="+mn-cs"/>
              </a:rPr>
              <a:t>5</a:t>
            </a:r>
            <a:r>
              <a:rPr lang="es-ES" sz="1200" kern="1200" dirty="0">
                <a:solidFill>
                  <a:schemeClr val="tx1"/>
                </a:solidFill>
                <a:effectLst/>
                <a:latin typeface="+mn-lt"/>
                <a:ea typeface="+mn-ea"/>
                <a:cs typeface="+mn-cs"/>
              </a:rPr>
              <a:t> (Ventas/Activos Totales), condición que se asume se deriva de la naturaleza de las actividades que realizan estas COACS.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ES" dirty="0"/>
          </a:p>
        </p:txBody>
      </p:sp>
      <p:sp>
        <p:nvSpPr>
          <p:cNvPr id="4" name="Marcador de número de diapositiva 3"/>
          <p:cNvSpPr>
            <a:spLocks noGrp="1"/>
          </p:cNvSpPr>
          <p:nvPr>
            <p:ph type="sldNum" sz="quarter" idx="5"/>
          </p:nvPr>
        </p:nvSpPr>
        <p:spPr/>
        <p:txBody>
          <a:bodyPr/>
          <a:lstStyle/>
          <a:p>
            <a:fld id="{71E74638-F644-4CD1-A21E-4514ED85DA9D}" type="slidenum">
              <a:rPr lang="es-ES" smtClean="0"/>
              <a:t>20</a:t>
            </a:fld>
            <a:endParaRPr lang="es-ES"/>
          </a:p>
        </p:txBody>
      </p:sp>
    </p:spTree>
    <p:extLst>
      <p:ext uri="{BB962C8B-B14F-4D97-AF65-F5344CB8AC3E}">
        <p14:creationId xmlns:p14="http://schemas.microsoft.com/office/powerpoint/2010/main" val="16737573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200" kern="1200" dirty="0">
                <a:solidFill>
                  <a:schemeClr val="tx1"/>
                </a:solidFill>
                <a:effectLst/>
                <a:latin typeface="+mn-lt"/>
                <a:ea typeface="+mn-ea"/>
                <a:cs typeface="+mn-cs"/>
              </a:rPr>
              <a:t>Como consecuencia de este análisis se puede afirmar que a menor riesgo financiero presenten las COACS del segmento 1 del Ecuador, mayor será su Solvencia. Esta afirmación sienta las bases para la propuesta de un procedimiento de trabajo con la utilización del Altman Z-Score para la gestión financiera de las COACS del segmento 1 del Ecuador.</a:t>
            </a:r>
          </a:p>
          <a:p>
            <a:endParaRPr lang="es-ES" dirty="0"/>
          </a:p>
        </p:txBody>
      </p:sp>
      <p:sp>
        <p:nvSpPr>
          <p:cNvPr id="4" name="Marcador de número de diapositiva 3"/>
          <p:cNvSpPr>
            <a:spLocks noGrp="1"/>
          </p:cNvSpPr>
          <p:nvPr>
            <p:ph type="sldNum" sz="quarter" idx="5"/>
          </p:nvPr>
        </p:nvSpPr>
        <p:spPr/>
        <p:txBody>
          <a:bodyPr/>
          <a:lstStyle/>
          <a:p>
            <a:fld id="{71E74638-F644-4CD1-A21E-4514ED85DA9D}" type="slidenum">
              <a:rPr lang="es-ES" smtClean="0"/>
              <a:t>21</a:t>
            </a:fld>
            <a:endParaRPr lang="es-ES"/>
          </a:p>
        </p:txBody>
      </p:sp>
    </p:spTree>
    <p:extLst>
      <p:ext uri="{BB962C8B-B14F-4D97-AF65-F5344CB8AC3E}">
        <p14:creationId xmlns:p14="http://schemas.microsoft.com/office/powerpoint/2010/main" val="40828620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200" kern="1200" dirty="0">
                <a:solidFill>
                  <a:schemeClr val="tx1"/>
                </a:solidFill>
                <a:effectLst/>
                <a:latin typeface="+mn-lt"/>
                <a:ea typeface="+mn-ea"/>
                <a:cs typeface="+mn-cs"/>
              </a:rPr>
              <a:t>En función de los resultados mostrados y contemplando las características del segmento de COACS analizado, se propone a continuación un procedimiento de trabajo para su monitorización y valoración mediante la utilización del Índice de Altman Z-Score. Para desarrollar este procedimiento se seguirán los pasos siguientes:</a:t>
            </a:r>
          </a:p>
          <a:p>
            <a:endParaRPr lang="es-ES" dirty="0"/>
          </a:p>
        </p:txBody>
      </p:sp>
      <p:sp>
        <p:nvSpPr>
          <p:cNvPr id="4" name="Marcador de número de diapositiva 3"/>
          <p:cNvSpPr>
            <a:spLocks noGrp="1"/>
          </p:cNvSpPr>
          <p:nvPr>
            <p:ph type="sldNum" sz="quarter" idx="5"/>
          </p:nvPr>
        </p:nvSpPr>
        <p:spPr/>
        <p:txBody>
          <a:bodyPr/>
          <a:lstStyle/>
          <a:p>
            <a:fld id="{71E74638-F644-4CD1-A21E-4514ED85DA9D}" type="slidenum">
              <a:rPr lang="es-ES" smtClean="0"/>
              <a:t>22</a:t>
            </a:fld>
            <a:endParaRPr lang="es-ES"/>
          </a:p>
        </p:txBody>
      </p:sp>
    </p:spTree>
    <p:extLst>
      <p:ext uri="{BB962C8B-B14F-4D97-AF65-F5344CB8AC3E}">
        <p14:creationId xmlns:p14="http://schemas.microsoft.com/office/powerpoint/2010/main" val="9428573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71E74638-F644-4CD1-A21E-4514ED85DA9D}" type="slidenum">
              <a:rPr lang="es-ES" smtClean="0"/>
              <a:t>24</a:t>
            </a:fld>
            <a:endParaRPr lang="es-ES"/>
          </a:p>
        </p:txBody>
      </p:sp>
    </p:spTree>
    <p:extLst>
      <p:ext uri="{BB962C8B-B14F-4D97-AF65-F5344CB8AC3E}">
        <p14:creationId xmlns:p14="http://schemas.microsoft.com/office/powerpoint/2010/main" val="17004167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71E74638-F644-4CD1-A21E-4514ED85DA9D}" type="slidenum">
              <a:rPr lang="es-ES" smtClean="0"/>
              <a:t>25</a:t>
            </a:fld>
            <a:endParaRPr lang="es-ES"/>
          </a:p>
        </p:txBody>
      </p:sp>
    </p:spTree>
    <p:extLst>
      <p:ext uri="{BB962C8B-B14F-4D97-AF65-F5344CB8AC3E}">
        <p14:creationId xmlns:p14="http://schemas.microsoft.com/office/powerpoint/2010/main" val="19214792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leer</a:t>
            </a:r>
          </a:p>
        </p:txBody>
      </p:sp>
      <p:sp>
        <p:nvSpPr>
          <p:cNvPr id="4" name="Marcador de número de diapositiva 3"/>
          <p:cNvSpPr>
            <a:spLocks noGrp="1"/>
          </p:cNvSpPr>
          <p:nvPr>
            <p:ph type="sldNum" sz="quarter" idx="5"/>
          </p:nvPr>
        </p:nvSpPr>
        <p:spPr/>
        <p:txBody>
          <a:bodyPr/>
          <a:lstStyle/>
          <a:p>
            <a:fld id="{71E74638-F644-4CD1-A21E-4514ED85DA9D}" type="slidenum">
              <a:rPr lang="es-ES" smtClean="0"/>
              <a:t>26</a:t>
            </a:fld>
            <a:endParaRPr lang="es-ES"/>
          </a:p>
        </p:txBody>
      </p:sp>
    </p:spTree>
    <p:extLst>
      <p:ext uri="{BB962C8B-B14F-4D97-AF65-F5344CB8AC3E}">
        <p14:creationId xmlns:p14="http://schemas.microsoft.com/office/powerpoint/2010/main" val="24278894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5"/>
          </p:nvPr>
        </p:nvSpPr>
        <p:spPr/>
        <p:txBody>
          <a:bodyPr/>
          <a:lstStyle/>
          <a:p>
            <a:fld id="{71E74638-F644-4CD1-A21E-4514ED85DA9D}" type="slidenum">
              <a:rPr lang="es-ES" smtClean="0"/>
              <a:t>3</a:t>
            </a:fld>
            <a:endParaRPr lang="es-ES"/>
          </a:p>
        </p:txBody>
      </p:sp>
    </p:spTree>
    <p:extLst>
      <p:ext uri="{BB962C8B-B14F-4D97-AF65-F5344CB8AC3E}">
        <p14:creationId xmlns:p14="http://schemas.microsoft.com/office/powerpoint/2010/main" val="1353138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5"/>
          </p:nvPr>
        </p:nvSpPr>
        <p:spPr/>
        <p:txBody>
          <a:bodyPr/>
          <a:lstStyle/>
          <a:p>
            <a:fld id="{71E74638-F644-4CD1-A21E-4514ED85DA9D}" type="slidenum">
              <a:rPr lang="es-ES" smtClean="0"/>
              <a:t>4</a:t>
            </a:fld>
            <a:endParaRPr lang="es-ES"/>
          </a:p>
        </p:txBody>
      </p:sp>
    </p:spTree>
    <p:extLst>
      <p:ext uri="{BB962C8B-B14F-4D97-AF65-F5344CB8AC3E}">
        <p14:creationId xmlns:p14="http://schemas.microsoft.com/office/powerpoint/2010/main" val="1576110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sz="1200" kern="1200" dirty="0">
                <a:solidFill>
                  <a:schemeClr val="tx1"/>
                </a:solidFill>
                <a:effectLst/>
                <a:latin typeface="+mn-lt"/>
                <a:ea typeface="+mn-ea"/>
                <a:cs typeface="+mn-cs"/>
              </a:rPr>
              <a:t>En este segmento se ostentan 5 433 708 certificados de aportación, cuentan con activos por un valor de alrededor de los 14 375 millones de USD, una cartera de créditos de cerca de los 9 913 millones de USD y depósitos estimados en los 11 637 millones de USD con cierre diciembre del 2020. El segmento se destaca por sus 2461 puntos de atención (66% del total), desglosados de la forma siguiente: 39 matriz, 575 agencias, 66 sucursales, 1292 cajeros automáticos y 489 corresponsales solidarios, oficinas especiales y ventanillas de extensión de servicios</a:t>
            </a:r>
            <a:endParaRPr lang="es-ES" dirty="0"/>
          </a:p>
        </p:txBody>
      </p:sp>
      <p:sp>
        <p:nvSpPr>
          <p:cNvPr id="4" name="Marcador de número de diapositiva 3"/>
          <p:cNvSpPr>
            <a:spLocks noGrp="1"/>
          </p:cNvSpPr>
          <p:nvPr>
            <p:ph type="sldNum" sz="quarter" idx="5"/>
          </p:nvPr>
        </p:nvSpPr>
        <p:spPr/>
        <p:txBody>
          <a:bodyPr/>
          <a:lstStyle/>
          <a:p>
            <a:fld id="{71E74638-F644-4CD1-A21E-4514ED85DA9D}" type="slidenum">
              <a:rPr lang="es-ES" smtClean="0"/>
              <a:t>13</a:t>
            </a:fld>
            <a:endParaRPr lang="es-ES"/>
          </a:p>
        </p:txBody>
      </p:sp>
    </p:spTree>
    <p:extLst>
      <p:ext uri="{BB962C8B-B14F-4D97-AF65-F5344CB8AC3E}">
        <p14:creationId xmlns:p14="http://schemas.microsoft.com/office/powerpoint/2010/main" val="488337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Marcador de notas 2"/>
              <p:cNvSpPr>
                <a:spLocks noGrp="1"/>
              </p:cNvSpPr>
              <p:nvPr>
                <p:ph type="body" idx="1"/>
              </p:nvPr>
            </p:nvSpPr>
            <p:spPr/>
            <p:txBody>
              <a:bodyPr/>
              <a:lstStyle/>
              <a:p>
                <a:pPr algn="just">
                  <a:lnSpc>
                    <a:spcPct val="200000"/>
                  </a:lnSpc>
                  <a:spcBef>
                    <a:spcPts val="600"/>
                  </a:spcBef>
                  <a:spcAft>
                    <a:spcPts val="600"/>
                  </a:spcAft>
                </a:pPr>
                <a14:m>
                  <m:oMath xmlns:m="http://schemas.openxmlformats.org/officeDocument/2006/math">
                    <m:sSub>
                      <m:sSubPr>
                        <m:ctrlPr>
                          <a:rPr lang="es-EC" sz="1800" i="1" u="none" smtClean="0">
                            <a:effectLst/>
                            <a:latin typeface="Cambria Math" panose="02040503050406030204" pitchFamily="18" charset="0"/>
                            <a:ea typeface="Calibri" panose="020F0502020204030204" pitchFamily="34" charset="0"/>
                            <a:cs typeface="Times New Roman" panose="02020603050405020304" pitchFamily="18" charset="0"/>
                          </a:rPr>
                        </m:ctrlPr>
                      </m:sSubPr>
                      <m:e>
                        <m:r>
                          <m:rPr>
                            <m:sty m:val="p"/>
                          </m:rPr>
                          <a:rPr lang="es-ES" sz="1800" i="0" u="none">
                            <a:effectLst/>
                            <a:latin typeface="Cambria Math" panose="02040503050406030204" pitchFamily="18" charset="0"/>
                            <a:ea typeface="Calibri" panose="020F0502020204030204" pitchFamily="34" charset="0"/>
                            <a:cs typeface="Times New Roman" panose="02020603050405020304" pitchFamily="18" charset="0"/>
                          </a:rPr>
                          <m:t>X</m:t>
                        </m:r>
                      </m:e>
                      <m:sub>
                        <m:r>
                          <a:rPr lang="es-ES" sz="1800" i="0" u="none">
                            <a:effectLst/>
                            <a:latin typeface="Cambria Math" panose="02040503050406030204" pitchFamily="18" charset="0"/>
                            <a:ea typeface="Calibri" panose="020F0502020204030204" pitchFamily="34" charset="0"/>
                            <a:cs typeface="Times New Roman" panose="02020603050405020304" pitchFamily="18" charset="0"/>
                          </a:rPr>
                          <m:t>1</m:t>
                        </m:r>
                      </m:sub>
                    </m:sSub>
                    <m:r>
                      <a:rPr lang="es-ES" sz="1800" i="0" u="none">
                        <a:effectLst/>
                        <a:latin typeface="Cambria Math" panose="02040503050406030204" pitchFamily="18" charset="0"/>
                        <a:ea typeface="Calibri" panose="020F0502020204030204" pitchFamily="34" charset="0"/>
                        <a:cs typeface="Times New Roman" panose="02020603050405020304" pitchFamily="18" charset="0"/>
                      </a:rPr>
                      <m:t>= </m:t>
                    </m:r>
                    <m:f>
                      <m:fPr>
                        <m:type m:val="lin"/>
                        <m:ctrlPr>
                          <a:rPr lang="es-EC" sz="1800" i="1" u="none">
                            <a:effectLst/>
                            <a:latin typeface="Cambria Math" panose="02040503050406030204" pitchFamily="18" charset="0"/>
                            <a:ea typeface="Calibri" panose="020F0502020204030204" pitchFamily="34" charset="0"/>
                            <a:cs typeface="Times New Roman" panose="02020603050405020304" pitchFamily="18" charset="0"/>
                          </a:rPr>
                        </m:ctrlPr>
                      </m:fPr>
                      <m:num>
                        <m:r>
                          <m:rPr>
                            <m:sty m:val="p"/>
                          </m:rPr>
                          <a:rPr lang="es-ES" sz="1800" i="0" u="none">
                            <a:effectLst/>
                            <a:latin typeface="Cambria Math" panose="02040503050406030204" pitchFamily="18" charset="0"/>
                            <a:ea typeface="Calibri" panose="020F0502020204030204" pitchFamily="34" charset="0"/>
                            <a:cs typeface="Times New Roman" panose="02020603050405020304" pitchFamily="18" charset="0"/>
                          </a:rPr>
                          <m:t>Capital</m:t>
                        </m:r>
                        <m:r>
                          <a:rPr lang="es-ES" sz="1800" i="0" u="none">
                            <a:effectLst/>
                            <a:latin typeface="Cambria Math" panose="02040503050406030204" pitchFamily="18" charset="0"/>
                            <a:ea typeface="Calibri" panose="020F0502020204030204" pitchFamily="34" charset="0"/>
                            <a:cs typeface="Times New Roman" panose="02020603050405020304" pitchFamily="18" charset="0"/>
                          </a:rPr>
                          <m:t> </m:t>
                        </m:r>
                        <m:r>
                          <m:rPr>
                            <m:sty m:val="p"/>
                          </m:rPr>
                          <a:rPr lang="es-ES" sz="1800" i="0" u="none">
                            <a:effectLst/>
                            <a:latin typeface="Cambria Math" panose="02040503050406030204" pitchFamily="18" charset="0"/>
                            <a:ea typeface="Calibri" panose="020F0502020204030204" pitchFamily="34" charset="0"/>
                            <a:cs typeface="Times New Roman" panose="02020603050405020304" pitchFamily="18" charset="0"/>
                          </a:rPr>
                          <m:t>de</m:t>
                        </m:r>
                        <m:r>
                          <a:rPr lang="es-ES" sz="1800" i="0" u="none">
                            <a:effectLst/>
                            <a:latin typeface="Cambria Math" panose="02040503050406030204" pitchFamily="18" charset="0"/>
                            <a:ea typeface="Calibri" panose="020F0502020204030204" pitchFamily="34" charset="0"/>
                            <a:cs typeface="Times New Roman" panose="02020603050405020304" pitchFamily="18" charset="0"/>
                          </a:rPr>
                          <m:t> </m:t>
                        </m:r>
                        <m:r>
                          <m:rPr>
                            <m:sty m:val="p"/>
                          </m:rPr>
                          <a:rPr lang="es-ES" sz="1800" i="0" u="none">
                            <a:effectLst/>
                            <a:latin typeface="Cambria Math" panose="02040503050406030204" pitchFamily="18" charset="0"/>
                            <a:ea typeface="Calibri" panose="020F0502020204030204" pitchFamily="34" charset="0"/>
                            <a:cs typeface="Times New Roman" panose="02020603050405020304" pitchFamily="18" charset="0"/>
                          </a:rPr>
                          <m:t>trabajo</m:t>
                        </m:r>
                      </m:num>
                      <m:den>
                        <m:r>
                          <m:rPr>
                            <m:sty m:val="p"/>
                          </m:rPr>
                          <a:rPr lang="es-ES" sz="1800" i="0" u="none">
                            <a:effectLst/>
                            <a:latin typeface="Cambria Math" panose="02040503050406030204" pitchFamily="18" charset="0"/>
                            <a:ea typeface="Calibri" panose="020F0502020204030204" pitchFamily="34" charset="0"/>
                            <a:cs typeface="Times New Roman" panose="02020603050405020304" pitchFamily="18" charset="0"/>
                          </a:rPr>
                          <m:t>Activos</m:t>
                        </m:r>
                        <m:r>
                          <a:rPr lang="es-ES" sz="1800" i="0" u="none">
                            <a:effectLst/>
                            <a:latin typeface="Cambria Math" panose="02040503050406030204" pitchFamily="18" charset="0"/>
                            <a:ea typeface="Calibri" panose="020F0502020204030204" pitchFamily="34" charset="0"/>
                            <a:cs typeface="Times New Roman" panose="02020603050405020304" pitchFamily="18" charset="0"/>
                          </a:rPr>
                          <m:t> </m:t>
                        </m:r>
                        <m:r>
                          <m:rPr>
                            <m:sty m:val="p"/>
                          </m:rPr>
                          <a:rPr lang="es-ES" sz="1800" i="0" u="none">
                            <a:effectLst/>
                            <a:latin typeface="Cambria Math" panose="02040503050406030204" pitchFamily="18" charset="0"/>
                            <a:ea typeface="Calibri" panose="020F0502020204030204" pitchFamily="34" charset="0"/>
                            <a:cs typeface="Times New Roman" panose="02020603050405020304" pitchFamily="18" charset="0"/>
                          </a:rPr>
                          <m:t>Totales</m:t>
                        </m:r>
                      </m:den>
                    </m:f>
                  </m:oMath>
                </a14:m>
                <a:r>
                  <a:rPr lang="es-EC" sz="1800" i="0" u="none" dirty="0">
                    <a:effectLst/>
                    <a:latin typeface="+mn-lt"/>
                    <a:ea typeface="Calibri" panose="020F0502020204030204" pitchFamily="34" charset="0"/>
                    <a:cs typeface="Times New Roman" panose="02020603050405020304" pitchFamily="18" charset="0"/>
                  </a:rPr>
                  <a:t>     Medida</a:t>
                </a:r>
                <a:r>
                  <a:rPr lang="es-EC" sz="1800" i="0" u="none" baseline="0" dirty="0">
                    <a:effectLst/>
                    <a:latin typeface="+mn-lt"/>
                    <a:ea typeface="Calibri" panose="020F0502020204030204" pitchFamily="34" charset="0"/>
                    <a:cs typeface="Times New Roman" panose="02020603050405020304" pitchFamily="18" charset="0"/>
                  </a:rPr>
                  <a:t> de los activos netos con respecto a su capitalización</a:t>
                </a:r>
                <a:endParaRPr lang="es-EC" sz="1800" i="0" u="none" dirty="0">
                  <a:effectLst/>
                  <a:latin typeface="+mn-lt"/>
                  <a:ea typeface="Calibri" panose="020F0502020204030204" pitchFamily="34" charset="0"/>
                  <a:cs typeface="Times New Roman" panose="02020603050405020304" pitchFamily="18" charset="0"/>
                </a:endParaRPr>
              </a:p>
              <a:p>
                <a:pPr algn="just">
                  <a:lnSpc>
                    <a:spcPct val="200000"/>
                  </a:lnSpc>
                  <a:spcBef>
                    <a:spcPts val="600"/>
                  </a:spcBef>
                  <a:spcAft>
                    <a:spcPts val="600"/>
                  </a:spcAft>
                </a:pPr>
                <a14:m>
                  <m:oMath xmlns:m="http://schemas.openxmlformats.org/officeDocument/2006/math">
                    <m:sSub>
                      <m:sSubPr>
                        <m:ctrlPr>
                          <a:rPr lang="es-EC" sz="1800" i="1" u="none">
                            <a:effectLst/>
                            <a:latin typeface="Cambria Math" panose="02040503050406030204" pitchFamily="18" charset="0"/>
                            <a:ea typeface="Calibri" panose="020F0502020204030204" pitchFamily="34" charset="0"/>
                            <a:cs typeface="Times New Roman" panose="02020603050405020304" pitchFamily="18" charset="0"/>
                          </a:rPr>
                        </m:ctrlPr>
                      </m:sSubPr>
                      <m:e>
                        <m:r>
                          <m:rPr>
                            <m:sty m:val="p"/>
                          </m:rPr>
                          <a:rPr lang="es-ES" sz="1800" i="0" u="none">
                            <a:effectLst/>
                            <a:latin typeface="Cambria Math" panose="02040503050406030204" pitchFamily="18" charset="0"/>
                            <a:ea typeface="Calibri" panose="020F0502020204030204" pitchFamily="34" charset="0"/>
                            <a:cs typeface="Times New Roman" panose="02020603050405020304" pitchFamily="18" charset="0"/>
                          </a:rPr>
                          <m:t>X</m:t>
                        </m:r>
                      </m:e>
                      <m:sub>
                        <m:r>
                          <a:rPr lang="es-ES" sz="1800" i="0" u="none">
                            <a:effectLst/>
                            <a:latin typeface="Cambria Math" panose="02040503050406030204" pitchFamily="18" charset="0"/>
                            <a:ea typeface="Calibri" panose="020F0502020204030204" pitchFamily="34" charset="0"/>
                            <a:cs typeface="Times New Roman" panose="02020603050405020304" pitchFamily="18" charset="0"/>
                          </a:rPr>
                          <m:t>2</m:t>
                        </m:r>
                      </m:sub>
                    </m:sSub>
                    <m:r>
                      <a:rPr lang="es-ES" sz="1800" i="0" u="none">
                        <a:effectLst/>
                        <a:latin typeface="Cambria Math" panose="02040503050406030204" pitchFamily="18" charset="0"/>
                        <a:ea typeface="Calibri" panose="020F0502020204030204" pitchFamily="34" charset="0"/>
                        <a:cs typeface="Times New Roman" panose="02020603050405020304" pitchFamily="18" charset="0"/>
                      </a:rPr>
                      <m:t>= </m:t>
                    </m:r>
                    <m:f>
                      <m:fPr>
                        <m:type m:val="lin"/>
                        <m:ctrlPr>
                          <a:rPr lang="es-EC" sz="1800" i="1" u="none">
                            <a:effectLst/>
                            <a:latin typeface="Cambria Math" panose="02040503050406030204" pitchFamily="18" charset="0"/>
                            <a:ea typeface="Calibri" panose="020F0502020204030204" pitchFamily="34" charset="0"/>
                            <a:cs typeface="Times New Roman" panose="02020603050405020304" pitchFamily="18" charset="0"/>
                          </a:rPr>
                        </m:ctrlPr>
                      </m:fPr>
                      <m:num>
                        <m:r>
                          <m:rPr>
                            <m:sty m:val="p"/>
                          </m:rPr>
                          <a:rPr lang="es-ES" sz="1800" i="0" u="none">
                            <a:effectLst/>
                            <a:latin typeface="Cambria Math" panose="02040503050406030204" pitchFamily="18" charset="0"/>
                            <a:ea typeface="Calibri" panose="020F0502020204030204" pitchFamily="34" charset="0"/>
                            <a:cs typeface="Times New Roman" panose="02020603050405020304" pitchFamily="18" charset="0"/>
                          </a:rPr>
                          <m:t>Utilidades</m:t>
                        </m:r>
                        <m:r>
                          <a:rPr lang="es-ES" sz="1800" i="0" u="none">
                            <a:effectLst/>
                            <a:latin typeface="Cambria Math" panose="02040503050406030204" pitchFamily="18" charset="0"/>
                            <a:ea typeface="Calibri" panose="020F0502020204030204" pitchFamily="34" charset="0"/>
                            <a:cs typeface="Times New Roman" panose="02020603050405020304" pitchFamily="18" charset="0"/>
                          </a:rPr>
                          <m:t> </m:t>
                        </m:r>
                        <m:r>
                          <m:rPr>
                            <m:sty m:val="p"/>
                          </m:rPr>
                          <a:rPr lang="es-ES" sz="1800" i="0" u="none">
                            <a:effectLst/>
                            <a:latin typeface="Cambria Math" panose="02040503050406030204" pitchFamily="18" charset="0"/>
                            <a:ea typeface="Calibri" panose="020F0502020204030204" pitchFamily="34" charset="0"/>
                            <a:cs typeface="Times New Roman" panose="02020603050405020304" pitchFamily="18" charset="0"/>
                          </a:rPr>
                          <m:t>retenidas</m:t>
                        </m:r>
                      </m:num>
                      <m:den>
                        <m:r>
                          <m:rPr>
                            <m:sty m:val="p"/>
                          </m:rPr>
                          <a:rPr lang="es-ES" sz="1800" i="0" u="none">
                            <a:effectLst/>
                            <a:latin typeface="Cambria Math" panose="02040503050406030204" pitchFamily="18" charset="0"/>
                            <a:ea typeface="Calibri" panose="020F0502020204030204" pitchFamily="34" charset="0"/>
                            <a:cs typeface="Times New Roman" panose="02020603050405020304" pitchFamily="18" charset="0"/>
                          </a:rPr>
                          <m:t>Activos</m:t>
                        </m:r>
                        <m:r>
                          <a:rPr lang="es-ES" sz="1800" i="0" u="none">
                            <a:effectLst/>
                            <a:latin typeface="Cambria Math" panose="02040503050406030204" pitchFamily="18" charset="0"/>
                            <a:ea typeface="Calibri" panose="020F0502020204030204" pitchFamily="34" charset="0"/>
                            <a:cs typeface="Times New Roman" panose="02020603050405020304" pitchFamily="18" charset="0"/>
                          </a:rPr>
                          <m:t> </m:t>
                        </m:r>
                        <m:r>
                          <m:rPr>
                            <m:sty m:val="p"/>
                          </m:rPr>
                          <a:rPr lang="es-ES" sz="1800" i="0" u="none">
                            <a:effectLst/>
                            <a:latin typeface="Cambria Math" panose="02040503050406030204" pitchFamily="18" charset="0"/>
                            <a:ea typeface="Calibri" panose="020F0502020204030204" pitchFamily="34" charset="0"/>
                            <a:cs typeface="Times New Roman" panose="02020603050405020304" pitchFamily="18" charset="0"/>
                          </a:rPr>
                          <m:t>Totales</m:t>
                        </m:r>
                      </m:den>
                    </m:f>
                  </m:oMath>
                </a14:m>
                <a:r>
                  <a:rPr lang="es-EC" sz="1800" i="0" u="none" dirty="0">
                    <a:effectLst/>
                    <a:latin typeface="+mn-lt"/>
                    <a:ea typeface="Calibri" panose="020F0502020204030204" pitchFamily="34" charset="0"/>
                    <a:cs typeface="Times New Roman" panose="02020603050405020304" pitchFamily="18" charset="0"/>
                  </a:rPr>
                  <a:t> mide la rentabilidad acumulada de una compañía  </a:t>
                </a:r>
              </a:p>
              <a:p>
                <a:pPr algn="just">
                  <a:lnSpc>
                    <a:spcPct val="200000"/>
                  </a:lnSpc>
                  <a:spcBef>
                    <a:spcPts val="600"/>
                  </a:spcBef>
                  <a:spcAft>
                    <a:spcPts val="600"/>
                  </a:spcAft>
                </a:pPr>
                <a14:m>
                  <m:oMath xmlns:m="http://schemas.openxmlformats.org/officeDocument/2006/math">
                    <m:sSub>
                      <m:sSubPr>
                        <m:ctrlPr>
                          <a:rPr lang="es-EC" sz="1800" i="1" u="none">
                            <a:effectLst/>
                            <a:latin typeface="Cambria Math" panose="02040503050406030204" pitchFamily="18" charset="0"/>
                            <a:ea typeface="Calibri" panose="020F0502020204030204" pitchFamily="34" charset="0"/>
                            <a:cs typeface="Times New Roman" panose="02020603050405020304" pitchFamily="18" charset="0"/>
                          </a:rPr>
                        </m:ctrlPr>
                      </m:sSubPr>
                      <m:e>
                        <m:r>
                          <m:rPr>
                            <m:sty m:val="p"/>
                          </m:rPr>
                          <a:rPr lang="es-ES" sz="1800" i="0" u="none">
                            <a:effectLst/>
                            <a:latin typeface="Cambria Math" panose="02040503050406030204" pitchFamily="18" charset="0"/>
                            <a:ea typeface="Calibri" panose="020F0502020204030204" pitchFamily="34" charset="0"/>
                            <a:cs typeface="Times New Roman" panose="02020603050405020304" pitchFamily="18" charset="0"/>
                          </a:rPr>
                          <m:t>X</m:t>
                        </m:r>
                      </m:e>
                      <m:sub>
                        <m:r>
                          <a:rPr lang="es-ES" sz="1800" i="0" u="none">
                            <a:effectLst/>
                            <a:latin typeface="Cambria Math" panose="02040503050406030204" pitchFamily="18" charset="0"/>
                            <a:ea typeface="Calibri" panose="020F0502020204030204" pitchFamily="34" charset="0"/>
                            <a:cs typeface="Times New Roman" panose="02020603050405020304" pitchFamily="18" charset="0"/>
                          </a:rPr>
                          <m:t>3</m:t>
                        </m:r>
                      </m:sub>
                    </m:sSub>
                    <m:r>
                      <a:rPr lang="es-ES" sz="1800" i="0" u="none">
                        <a:effectLst/>
                        <a:latin typeface="Cambria Math" panose="02040503050406030204" pitchFamily="18" charset="0"/>
                        <a:ea typeface="Calibri" panose="020F0502020204030204" pitchFamily="34" charset="0"/>
                        <a:cs typeface="Times New Roman" panose="02020603050405020304" pitchFamily="18" charset="0"/>
                      </a:rPr>
                      <m:t>= </m:t>
                    </m:r>
                    <m:f>
                      <m:fPr>
                        <m:type m:val="lin"/>
                        <m:ctrlPr>
                          <a:rPr lang="es-EC" sz="1800" i="1" u="none">
                            <a:effectLst/>
                            <a:latin typeface="Cambria Math" panose="02040503050406030204" pitchFamily="18" charset="0"/>
                            <a:ea typeface="Calibri" panose="020F0502020204030204" pitchFamily="34" charset="0"/>
                            <a:cs typeface="Times New Roman" panose="02020603050405020304" pitchFamily="18" charset="0"/>
                          </a:rPr>
                        </m:ctrlPr>
                      </m:fPr>
                      <m:num>
                        <m:r>
                          <m:rPr>
                            <m:sty m:val="p"/>
                          </m:rPr>
                          <a:rPr lang="es-ES" sz="1800" i="0" u="none">
                            <a:effectLst/>
                            <a:latin typeface="Cambria Math" panose="02040503050406030204" pitchFamily="18" charset="0"/>
                            <a:ea typeface="Calibri" panose="020F0502020204030204" pitchFamily="34" charset="0"/>
                            <a:cs typeface="Times New Roman" panose="02020603050405020304" pitchFamily="18" charset="0"/>
                          </a:rPr>
                          <m:t>Utilidades</m:t>
                        </m:r>
                        <m:r>
                          <a:rPr lang="es-ES" sz="1800" i="0" u="none">
                            <a:effectLst/>
                            <a:latin typeface="Cambria Math" panose="02040503050406030204" pitchFamily="18" charset="0"/>
                            <a:ea typeface="Calibri" panose="020F0502020204030204" pitchFamily="34" charset="0"/>
                            <a:cs typeface="Times New Roman" panose="02020603050405020304" pitchFamily="18" charset="0"/>
                          </a:rPr>
                          <m:t> </m:t>
                        </m:r>
                        <m:r>
                          <m:rPr>
                            <m:sty m:val="p"/>
                          </m:rPr>
                          <a:rPr lang="es-ES" sz="1800" i="0" u="none">
                            <a:effectLst/>
                            <a:latin typeface="Cambria Math" panose="02040503050406030204" pitchFamily="18" charset="0"/>
                            <a:ea typeface="Calibri" panose="020F0502020204030204" pitchFamily="34" charset="0"/>
                            <a:cs typeface="Times New Roman" panose="02020603050405020304" pitchFamily="18" charset="0"/>
                          </a:rPr>
                          <m:t>antes</m:t>
                        </m:r>
                        <m:r>
                          <a:rPr lang="es-ES" sz="1800" i="0" u="none">
                            <a:effectLst/>
                            <a:latin typeface="Cambria Math" panose="02040503050406030204" pitchFamily="18" charset="0"/>
                            <a:ea typeface="Calibri" panose="020F0502020204030204" pitchFamily="34" charset="0"/>
                            <a:cs typeface="Times New Roman" panose="02020603050405020304" pitchFamily="18" charset="0"/>
                          </a:rPr>
                          <m:t> </m:t>
                        </m:r>
                        <m:r>
                          <m:rPr>
                            <m:sty m:val="p"/>
                          </m:rPr>
                          <a:rPr lang="es-ES" sz="1800" i="0" u="none">
                            <a:effectLst/>
                            <a:latin typeface="Cambria Math" panose="02040503050406030204" pitchFamily="18" charset="0"/>
                            <a:ea typeface="Calibri" panose="020F0502020204030204" pitchFamily="34" charset="0"/>
                            <a:cs typeface="Times New Roman" panose="02020603050405020304" pitchFamily="18" charset="0"/>
                          </a:rPr>
                          <m:t>de</m:t>
                        </m:r>
                        <m:r>
                          <a:rPr lang="es-ES" sz="1800" i="0" u="none">
                            <a:effectLst/>
                            <a:latin typeface="Cambria Math" panose="02040503050406030204" pitchFamily="18" charset="0"/>
                            <a:ea typeface="Calibri" panose="020F0502020204030204" pitchFamily="34" charset="0"/>
                            <a:cs typeface="Times New Roman" panose="02020603050405020304" pitchFamily="18" charset="0"/>
                          </a:rPr>
                          <m:t> </m:t>
                        </m:r>
                        <m:r>
                          <m:rPr>
                            <m:sty m:val="p"/>
                          </m:rPr>
                          <a:rPr lang="es-ES" sz="1800" i="0" u="none">
                            <a:effectLst/>
                            <a:latin typeface="Cambria Math" panose="02040503050406030204" pitchFamily="18" charset="0"/>
                            <a:ea typeface="Calibri" panose="020F0502020204030204" pitchFamily="34" charset="0"/>
                            <a:cs typeface="Times New Roman" panose="02020603050405020304" pitchFamily="18" charset="0"/>
                          </a:rPr>
                          <m:t>intereses</m:t>
                        </m:r>
                        <m:r>
                          <a:rPr lang="es-ES" sz="1800" i="0" u="none">
                            <a:effectLst/>
                            <a:latin typeface="Cambria Math" panose="02040503050406030204" pitchFamily="18" charset="0"/>
                            <a:ea typeface="Calibri" panose="020F0502020204030204" pitchFamily="34" charset="0"/>
                            <a:cs typeface="Times New Roman" panose="02020603050405020304" pitchFamily="18" charset="0"/>
                          </a:rPr>
                          <m:t> </m:t>
                        </m:r>
                        <m:r>
                          <m:rPr>
                            <m:sty m:val="p"/>
                          </m:rPr>
                          <a:rPr lang="es-ES" sz="1800" i="0" u="none">
                            <a:effectLst/>
                            <a:latin typeface="Cambria Math" panose="02040503050406030204" pitchFamily="18" charset="0"/>
                            <a:ea typeface="Calibri" panose="020F0502020204030204" pitchFamily="34" charset="0"/>
                            <a:cs typeface="Times New Roman" panose="02020603050405020304" pitchFamily="18" charset="0"/>
                          </a:rPr>
                          <m:t>e</m:t>
                        </m:r>
                        <m:r>
                          <a:rPr lang="es-ES" sz="1800" i="0" u="none">
                            <a:effectLst/>
                            <a:latin typeface="Cambria Math" panose="02040503050406030204" pitchFamily="18" charset="0"/>
                            <a:ea typeface="Calibri" panose="020F0502020204030204" pitchFamily="34" charset="0"/>
                            <a:cs typeface="Times New Roman" panose="02020603050405020304" pitchFamily="18" charset="0"/>
                          </a:rPr>
                          <m:t> </m:t>
                        </m:r>
                        <m:r>
                          <m:rPr>
                            <m:sty m:val="p"/>
                          </m:rPr>
                          <a:rPr lang="es-ES" sz="1800" i="0" u="none">
                            <a:effectLst/>
                            <a:latin typeface="Cambria Math" panose="02040503050406030204" pitchFamily="18" charset="0"/>
                            <a:ea typeface="Calibri" panose="020F0502020204030204" pitchFamily="34" charset="0"/>
                            <a:cs typeface="Times New Roman" panose="02020603050405020304" pitchFamily="18" charset="0"/>
                          </a:rPr>
                          <m:t>impuestos</m:t>
                        </m:r>
                      </m:num>
                      <m:den>
                        <m:r>
                          <m:rPr>
                            <m:sty m:val="p"/>
                          </m:rPr>
                          <a:rPr lang="es-ES" sz="1800" i="0" u="none">
                            <a:effectLst/>
                            <a:latin typeface="Cambria Math" panose="02040503050406030204" pitchFamily="18" charset="0"/>
                            <a:ea typeface="Calibri" panose="020F0502020204030204" pitchFamily="34" charset="0"/>
                            <a:cs typeface="Times New Roman" panose="02020603050405020304" pitchFamily="18" charset="0"/>
                          </a:rPr>
                          <m:t>Activos</m:t>
                        </m:r>
                        <m:r>
                          <a:rPr lang="es-ES" sz="1800" i="0" u="none">
                            <a:effectLst/>
                            <a:latin typeface="Cambria Math" panose="02040503050406030204" pitchFamily="18" charset="0"/>
                            <a:ea typeface="Calibri" panose="020F0502020204030204" pitchFamily="34" charset="0"/>
                            <a:cs typeface="Times New Roman" panose="02020603050405020304" pitchFamily="18" charset="0"/>
                          </a:rPr>
                          <m:t> </m:t>
                        </m:r>
                        <m:r>
                          <m:rPr>
                            <m:sty m:val="p"/>
                          </m:rPr>
                          <a:rPr lang="es-ES" sz="1800" i="0" u="none">
                            <a:effectLst/>
                            <a:latin typeface="Cambria Math" panose="02040503050406030204" pitchFamily="18" charset="0"/>
                            <a:ea typeface="Calibri" panose="020F0502020204030204" pitchFamily="34" charset="0"/>
                            <a:cs typeface="Times New Roman" panose="02020603050405020304" pitchFamily="18" charset="0"/>
                          </a:rPr>
                          <m:t>Totales</m:t>
                        </m:r>
                      </m:den>
                    </m:f>
                  </m:oMath>
                </a14:m>
                <a:r>
                  <a:rPr lang="es-EC" sz="1800" i="0" u="none" dirty="0">
                    <a:effectLst/>
                    <a:latin typeface="+mn-lt"/>
                    <a:ea typeface="Calibri" panose="020F0502020204030204" pitchFamily="34" charset="0"/>
                    <a:cs typeface="Times New Roman" panose="02020603050405020304" pitchFamily="18" charset="0"/>
                  </a:rPr>
                  <a:t> Medida de la productividad real</a:t>
                </a:r>
                <a:r>
                  <a:rPr lang="es-EC" sz="1800" i="0" u="none" baseline="0" dirty="0">
                    <a:effectLst/>
                    <a:latin typeface="+mn-lt"/>
                    <a:ea typeface="Calibri" panose="020F0502020204030204" pitchFamily="34" charset="0"/>
                    <a:cs typeface="Times New Roman" panose="02020603050405020304" pitchFamily="18" charset="0"/>
                  </a:rPr>
                  <a:t> de los activos de la compañía excluyendo los impuestos </a:t>
                </a:r>
                <a:endParaRPr lang="es-EC" sz="1800" i="0" u="none" dirty="0">
                  <a:effectLst/>
                  <a:latin typeface="+mn-lt"/>
                  <a:ea typeface="Calibri" panose="020F0502020204030204" pitchFamily="34" charset="0"/>
                  <a:cs typeface="Times New Roman" panose="02020603050405020304" pitchFamily="18" charset="0"/>
                </a:endParaRPr>
              </a:p>
              <a:p>
                <a:pPr algn="just">
                  <a:lnSpc>
                    <a:spcPct val="200000"/>
                  </a:lnSpc>
                  <a:spcBef>
                    <a:spcPts val="600"/>
                  </a:spcBef>
                  <a:spcAft>
                    <a:spcPts val="600"/>
                  </a:spcAft>
                </a:pPr>
                <a14:m>
                  <m:oMath xmlns:m="http://schemas.openxmlformats.org/officeDocument/2006/math">
                    <m:sSub>
                      <m:sSubPr>
                        <m:ctrlPr>
                          <a:rPr lang="es-EC" sz="1800" i="1" u="none">
                            <a:effectLst/>
                            <a:latin typeface="Cambria Math" panose="02040503050406030204" pitchFamily="18" charset="0"/>
                            <a:ea typeface="Calibri" panose="020F0502020204030204" pitchFamily="34" charset="0"/>
                            <a:cs typeface="Times New Roman" panose="02020603050405020304" pitchFamily="18" charset="0"/>
                          </a:rPr>
                        </m:ctrlPr>
                      </m:sSubPr>
                      <m:e>
                        <m:r>
                          <m:rPr>
                            <m:sty m:val="p"/>
                          </m:rPr>
                          <a:rPr lang="es-ES" sz="1800" i="0" u="none">
                            <a:effectLst/>
                            <a:latin typeface="Cambria Math" panose="02040503050406030204" pitchFamily="18" charset="0"/>
                            <a:ea typeface="Calibri" panose="020F0502020204030204" pitchFamily="34" charset="0"/>
                            <a:cs typeface="Times New Roman" panose="02020603050405020304" pitchFamily="18" charset="0"/>
                          </a:rPr>
                          <m:t>X</m:t>
                        </m:r>
                      </m:e>
                      <m:sub>
                        <m:r>
                          <a:rPr lang="es-ES" sz="1800" i="0" u="none">
                            <a:effectLst/>
                            <a:latin typeface="Cambria Math" panose="02040503050406030204" pitchFamily="18" charset="0"/>
                            <a:ea typeface="Calibri" panose="020F0502020204030204" pitchFamily="34" charset="0"/>
                            <a:cs typeface="Times New Roman" panose="02020603050405020304" pitchFamily="18" charset="0"/>
                          </a:rPr>
                          <m:t>4</m:t>
                        </m:r>
                      </m:sub>
                    </m:sSub>
                    <m:r>
                      <a:rPr lang="es-ES" sz="1800" i="0" u="none" smtClean="0">
                        <a:effectLst/>
                        <a:latin typeface="Cambria Math" panose="02040503050406030204" pitchFamily="18" charset="0"/>
                        <a:ea typeface="Calibri" panose="020F0502020204030204" pitchFamily="34" charset="0"/>
                        <a:cs typeface="Times New Roman" panose="02020603050405020304" pitchFamily="18" charset="0"/>
                      </a:rPr>
                      <m:t>= </m:t>
                    </m:r>
                    <m:f>
                      <m:fPr>
                        <m:type m:val="lin"/>
                        <m:ctrlPr>
                          <a:rPr lang="es-EC" sz="1800" i="1" u="none" smtClean="0">
                            <a:effectLst/>
                            <a:latin typeface="Cambria Math" panose="02040503050406030204" pitchFamily="18" charset="0"/>
                            <a:ea typeface="Calibri" panose="020F0502020204030204" pitchFamily="34" charset="0"/>
                            <a:cs typeface="Times New Roman" panose="02020603050405020304" pitchFamily="18" charset="0"/>
                          </a:rPr>
                        </m:ctrlPr>
                      </m:fPr>
                      <m:num>
                        <m:r>
                          <m:rPr>
                            <m:sty m:val="p"/>
                          </m:rPr>
                          <a:rPr lang="es-ES" sz="1800" i="0" u="none">
                            <a:effectLst/>
                            <a:latin typeface="Cambria Math" panose="02040503050406030204" pitchFamily="18" charset="0"/>
                            <a:ea typeface="Calibri" panose="020F0502020204030204" pitchFamily="34" charset="0"/>
                            <a:cs typeface="Times New Roman" panose="02020603050405020304" pitchFamily="18" charset="0"/>
                          </a:rPr>
                          <m:t>Valor</m:t>
                        </m:r>
                        <m:r>
                          <a:rPr lang="es-ES" sz="1800" i="0" u="none">
                            <a:effectLst/>
                            <a:latin typeface="Cambria Math" panose="02040503050406030204" pitchFamily="18" charset="0"/>
                            <a:ea typeface="Calibri" panose="020F0502020204030204" pitchFamily="34" charset="0"/>
                            <a:cs typeface="Times New Roman" panose="02020603050405020304" pitchFamily="18" charset="0"/>
                          </a:rPr>
                          <m:t> </m:t>
                        </m:r>
                        <m:r>
                          <m:rPr>
                            <m:sty m:val="p"/>
                          </m:rPr>
                          <a:rPr lang="es-ES" sz="1800" i="0" u="none">
                            <a:effectLst/>
                            <a:latin typeface="Cambria Math" panose="02040503050406030204" pitchFamily="18" charset="0"/>
                            <a:ea typeface="Calibri" panose="020F0502020204030204" pitchFamily="34" charset="0"/>
                            <a:cs typeface="Times New Roman" panose="02020603050405020304" pitchFamily="18" charset="0"/>
                          </a:rPr>
                          <m:t>de</m:t>
                        </m:r>
                        <m:r>
                          <a:rPr lang="es-ES" sz="1800" i="0" u="none">
                            <a:effectLst/>
                            <a:latin typeface="Cambria Math" panose="02040503050406030204" pitchFamily="18" charset="0"/>
                            <a:ea typeface="Calibri" panose="020F0502020204030204" pitchFamily="34" charset="0"/>
                            <a:cs typeface="Times New Roman" panose="02020603050405020304" pitchFamily="18" charset="0"/>
                          </a:rPr>
                          <m:t> </m:t>
                        </m:r>
                        <m:r>
                          <m:rPr>
                            <m:sty m:val="p"/>
                          </m:rPr>
                          <a:rPr lang="es-ES" sz="1800" i="0" u="none">
                            <a:effectLst/>
                            <a:latin typeface="Cambria Math" panose="02040503050406030204" pitchFamily="18" charset="0"/>
                            <a:ea typeface="Calibri" panose="020F0502020204030204" pitchFamily="34" charset="0"/>
                            <a:cs typeface="Times New Roman" panose="02020603050405020304" pitchFamily="18" charset="0"/>
                          </a:rPr>
                          <m:t>mercado</m:t>
                        </m:r>
                        <m:r>
                          <a:rPr lang="es-ES" sz="1800" i="0" u="none">
                            <a:effectLst/>
                            <a:latin typeface="Cambria Math" panose="02040503050406030204" pitchFamily="18" charset="0"/>
                            <a:ea typeface="Calibri" panose="020F0502020204030204" pitchFamily="34" charset="0"/>
                            <a:cs typeface="Times New Roman" panose="02020603050405020304" pitchFamily="18" charset="0"/>
                          </a:rPr>
                          <m:t> </m:t>
                        </m:r>
                        <m:r>
                          <m:rPr>
                            <m:sty m:val="p"/>
                          </m:rPr>
                          <a:rPr lang="es-ES" sz="1800" i="0" u="none">
                            <a:effectLst/>
                            <a:latin typeface="Cambria Math" panose="02040503050406030204" pitchFamily="18" charset="0"/>
                            <a:ea typeface="Calibri" panose="020F0502020204030204" pitchFamily="34" charset="0"/>
                            <a:cs typeface="Times New Roman" panose="02020603050405020304" pitchFamily="18" charset="0"/>
                          </a:rPr>
                          <m:t>del</m:t>
                        </m:r>
                        <m:r>
                          <a:rPr lang="es-ES" sz="1800" i="0" u="none">
                            <a:effectLst/>
                            <a:latin typeface="Cambria Math" panose="02040503050406030204" pitchFamily="18" charset="0"/>
                            <a:ea typeface="Calibri" panose="020F0502020204030204" pitchFamily="34" charset="0"/>
                            <a:cs typeface="Times New Roman" panose="02020603050405020304" pitchFamily="18" charset="0"/>
                          </a:rPr>
                          <m:t> </m:t>
                        </m:r>
                        <m:r>
                          <m:rPr>
                            <m:sty m:val="p"/>
                          </m:rPr>
                          <a:rPr lang="es-ES" sz="1800" i="0" u="none">
                            <a:effectLst/>
                            <a:latin typeface="Cambria Math" panose="02040503050406030204" pitchFamily="18" charset="0"/>
                            <a:ea typeface="Calibri" panose="020F0502020204030204" pitchFamily="34" charset="0"/>
                            <a:cs typeface="Times New Roman" panose="02020603050405020304" pitchFamily="18" charset="0"/>
                          </a:rPr>
                          <m:t>patrimonio</m:t>
                        </m:r>
                      </m:num>
                      <m:den>
                        <m:r>
                          <a:rPr lang="es-MX" sz="1800" b="0" i="0" u="none" smtClean="0">
                            <a:effectLst/>
                            <a:latin typeface="Cambria Math" panose="02040503050406030204" pitchFamily="18" charset="0"/>
                            <a:ea typeface="Calibri" panose="020F0502020204030204" pitchFamily="34" charset="0"/>
                            <a:cs typeface="Times New Roman" panose="02020603050405020304" pitchFamily="18" charset="0"/>
                          </a:rPr>
                          <m:t> </m:t>
                        </m:r>
                        <m:r>
                          <m:rPr>
                            <m:sty m:val="p"/>
                          </m:rPr>
                          <a:rPr lang="es-MX" sz="1800" b="0" i="0" u="none" smtClean="0">
                            <a:effectLst/>
                            <a:latin typeface="Cambria Math" panose="02040503050406030204" pitchFamily="18" charset="0"/>
                            <a:ea typeface="Calibri" panose="020F0502020204030204" pitchFamily="34" charset="0"/>
                            <a:cs typeface="Times New Roman" panose="02020603050405020304" pitchFamily="18" charset="0"/>
                          </a:rPr>
                          <m:t>PASIVO</m:t>
                        </m:r>
                        <m:r>
                          <a:rPr lang="es-MX" sz="1800" b="0" i="0" u="none" smtClean="0">
                            <a:effectLst/>
                            <a:latin typeface="Cambria Math" panose="02040503050406030204" pitchFamily="18" charset="0"/>
                            <a:ea typeface="Calibri" panose="020F0502020204030204" pitchFamily="34" charset="0"/>
                            <a:cs typeface="Times New Roman" panose="02020603050405020304" pitchFamily="18" charset="0"/>
                          </a:rPr>
                          <m:t> </m:t>
                        </m:r>
                        <m:r>
                          <m:rPr>
                            <m:sty m:val="p"/>
                          </m:rPr>
                          <a:rPr lang="es-MX" sz="1800" b="0" i="0" u="none" smtClean="0">
                            <a:effectLst/>
                            <a:latin typeface="Cambria Math" panose="02040503050406030204" pitchFamily="18" charset="0"/>
                            <a:ea typeface="Calibri" panose="020F0502020204030204" pitchFamily="34" charset="0"/>
                            <a:cs typeface="Times New Roman" panose="02020603050405020304" pitchFamily="18" charset="0"/>
                          </a:rPr>
                          <m:t>TOTAL</m:t>
                        </m:r>
                        <m:r>
                          <a:rPr lang="es-MX" sz="1800" b="0" i="0" u="none" smtClean="0">
                            <a:effectLst/>
                            <a:latin typeface="Cambria Math" panose="02040503050406030204" pitchFamily="18" charset="0"/>
                            <a:ea typeface="Calibri" panose="020F0502020204030204" pitchFamily="34" charset="0"/>
                            <a:cs typeface="Times New Roman" panose="02020603050405020304" pitchFamily="18" charset="0"/>
                          </a:rPr>
                          <m:t> </m:t>
                        </m:r>
                      </m:den>
                    </m:f>
                  </m:oMath>
                </a14:m>
                <a:r>
                  <a:rPr lang="es-EC" sz="1800" i="0" u="none" dirty="0">
                    <a:effectLst/>
                    <a:latin typeface="+mn-lt"/>
                    <a:ea typeface="Calibri" panose="020F0502020204030204" pitchFamily="34" charset="0"/>
                    <a:cs typeface="Times New Roman" panose="02020603050405020304" pitchFamily="18" charset="0"/>
                  </a:rPr>
                  <a:t> Muestra cuanto el valor de los activos</a:t>
                </a:r>
                <a:r>
                  <a:rPr lang="es-EC" sz="1800" i="0" u="none" baseline="0" dirty="0">
                    <a:effectLst/>
                    <a:latin typeface="+mn-lt"/>
                    <a:ea typeface="Calibri" panose="020F0502020204030204" pitchFamily="34" charset="0"/>
                    <a:cs typeface="Times New Roman" panose="02020603050405020304" pitchFamily="18" charset="0"/>
                  </a:rPr>
                  <a:t> puede caer ( PATRIMONIO NETO / PASITO TOTAL)</a:t>
                </a:r>
                <a:endParaRPr lang="es-EC" sz="1800" i="0" u="none" dirty="0">
                  <a:effectLst/>
                  <a:latin typeface="+mn-lt"/>
                  <a:ea typeface="Calibri" panose="020F0502020204030204" pitchFamily="34" charset="0"/>
                  <a:cs typeface="Times New Roman" panose="02020603050405020304" pitchFamily="18" charset="0"/>
                </a:endParaRPr>
              </a:p>
              <a:p>
                <a:pPr algn="just">
                  <a:lnSpc>
                    <a:spcPct val="200000"/>
                  </a:lnSpc>
                  <a:spcBef>
                    <a:spcPts val="600"/>
                  </a:spcBef>
                  <a:spcAft>
                    <a:spcPts val="600"/>
                  </a:spcAft>
                </a:pPr>
                <a14:m>
                  <m:oMath xmlns:m="http://schemas.openxmlformats.org/officeDocument/2006/math">
                    <m:sSub>
                      <m:sSubPr>
                        <m:ctrlPr>
                          <a:rPr lang="es-EC" sz="1800" i="1" u="none">
                            <a:effectLst/>
                            <a:latin typeface="Cambria Math" panose="02040503050406030204" pitchFamily="18" charset="0"/>
                            <a:ea typeface="Calibri" panose="020F0502020204030204" pitchFamily="34" charset="0"/>
                            <a:cs typeface="Times New Roman" panose="02020603050405020304" pitchFamily="18" charset="0"/>
                          </a:rPr>
                        </m:ctrlPr>
                      </m:sSubPr>
                      <m:e>
                        <m:r>
                          <m:rPr>
                            <m:sty m:val="p"/>
                          </m:rPr>
                          <a:rPr lang="es-ES" sz="1800" i="0" u="none">
                            <a:effectLst/>
                            <a:latin typeface="Cambria Math" panose="02040503050406030204" pitchFamily="18" charset="0"/>
                            <a:ea typeface="Calibri" panose="020F0502020204030204" pitchFamily="34" charset="0"/>
                            <a:cs typeface="Times New Roman" panose="02020603050405020304" pitchFamily="18" charset="0"/>
                          </a:rPr>
                          <m:t>X</m:t>
                        </m:r>
                      </m:e>
                      <m:sub>
                        <m:r>
                          <a:rPr lang="es-ES" sz="1800" i="0" u="none">
                            <a:effectLst/>
                            <a:latin typeface="Cambria Math" panose="02040503050406030204" pitchFamily="18" charset="0"/>
                            <a:ea typeface="Calibri" panose="020F0502020204030204" pitchFamily="34" charset="0"/>
                            <a:cs typeface="Times New Roman" panose="02020603050405020304" pitchFamily="18" charset="0"/>
                          </a:rPr>
                          <m:t>5</m:t>
                        </m:r>
                      </m:sub>
                    </m:sSub>
                    <m:r>
                      <a:rPr lang="es-ES" sz="1800" i="0" u="none">
                        <a:effectLst/>
                        <a:latin typeface="Cambria Math" panose="02040503050406030204" pitchFamily="18" charset="0"/>
                        <a:ea typeface="Calibri" panose="020F0502020204030204" pitchFamily="34" charset="0"/>
                        <a:cs typeface="Times New Roman" panose="02020603050405020304" pitchFamily="18" charset="0"/>
                      </a:rPr>
                      <m:t>= </m:t>
                    </m:r>
                    <m:f>
                      <m:fPr>
                        <m:type m:val="lin"/>
                        <m:ctrlPr>
                          <a:rPr lang="es-EC" sz="1800" i="1" u="none">
                            <a:effectLst/>
                            <a:latin typeface="Cambria Math" panose="02040503050406030204" pitchFamily="18" charset="0"/>
                            <a:ea typeface="Calibri" panose="020F0502020204030204" pitchFamily="34" charset="0"/>
                            <a:cs typeface="Times New Roman" panose="02020603050405020304" pitchFamily="18" charset="0"/>
                          </a:rPr>
                        </m:ctrlPr>
                      </m:fPr>
                      <m:num>
                        <m:r>
                          <m:rPr>
                            <m:sty m:val="p"/>
                          </m:rPr>
                          <a:rPr lang="es-ES" sz="1800" i="0" u="none">
                            <a:effectLst/>
                            <a:latin typeface="Cambria Math" panose="02040503050406030204" pitchFamily="18" charset="0"/>
                            <a:ea typeface="Calibri" panose="020F0502020204030204" pitchFamily="34" charset="0"/>
                            <a:cs typeface="Times New Roman" panose="02020603050405020304" pitchFamily="18" charset="0"/>
                          </a:rPr>
                          <m:t>Ventas</m:t>
                        </m:r>
                      </m:num>
                      <m:den>
                        <m:r>
                          <m:rPr>
                            <m:sty m:val="p"/>
                          </m:rPr>
                          <a:rPr lang="es-ES" sz="1800" i="0" u="none">
                            <a:effectLst/>
                            <a:latin typeface="Cambria Math" panose="02040503050406030204" pitchFamily="18" charset="0"/>
                            <a:ea typeface="Calibri" panose="020F0502020204030204" pitchFamily="34" charset="0"/>
                            <a:cs typeface="Times New Roman" panose="02020603050405020304" pitchFamily="18" charset="0"/>
                          </a:rPr>
                          <m:t>Activos</m:t>
                        </m:r>
                        <m:r>
                          <a:rPr lang="es-ES" sz="1800" i="0" u="none">
                            <a:effectLst/>
                            <a:latin typeface="Cambria Math" panose="02040503050406030204" pitchFamily="18" charset="0"/>
                            <a:ea typeface="Calibri" panose="020F0502020204030204" pitchFamily="34" charset="0"/>
                            <a:cs typeface="Times New Roman" panose="02020603050405020304" pitchFamily="18" charset="0"/>
                          </a:rPr>
                          <m:t> </m:t>
                        </m:r>
                        <m:r>
                          <m:rPr>
                            <m:sty m:val="p"/>
                          </m:rPr>
                          <a:rPr lang="es-ES" sz="1800" i="0" u="none">
                            <a:effectLst/>
                            <a:latin typeface="Cambria Math" panose="02040503050406030204" pitchFamily="18" charset="0"/>
                            <a:ea typeface="Calibri" panose="020F0502020204030204" pitchFamily="34" charset="0"/>
                            <a:cs typeface="Times New Roman" panose="02020603050405020304" pitchFamily="18" charset="0"/>
                          </a:rPr>
                          <m:t>Totales</m:t>
                        </m:r>
                      </m:den>
                    </m:f>
                  </m:oMath>
                </a14:m>
                <a:r>
                  <a:rPr lang="es-EC" sz="1800" i="0" u="none" dirty="0">
                    <a:effectLst/>
                    <a:latin typeface="+mn-lt"/>
                    <a:ea typeface="Calibri" panose="020F0502020204030204" pitchFamily="34" charset="0"/>
                    <a:cs typeface="Times New Roman" panose="02020603050405020304" pitchFamily="18" charset="0"/>
                  </a:rPr>
                  <a:t> muestra la capacidad de generar ingresos ventas por parte de los activos </a:t>
                </a:r>
              </a:p>
              <a:p>
                <a:r>
                  <a:rPr lang="es-EC" i="0" u="none" dirty="0">
                    <a:latin typeface="+mn-lt"/>
                  </a:rPr>
                  <a:t>EL METODO DE ALTMAN  NOS PERMITE PREDECIR UNA QUIEBRA </a:t>
                </a:r>
              </a:p>
            </p:txBody>
          </p:sp>
        </mc:Choice>
        <mc:Fallback xmlns="">
          <p:sp>
            <p:nvSpPr>
              <p:cNvPr id="3" name="Marcador de notas 2"/>
              <p:cNvSpPr>
                <a:spLocks noGrp="1"/>
              </p:cNvSpPr>
              <p:nvPr>
                <p:ph type="body" idx="1"/>
              </p:nvPr>
            </p:nvSpPr>
            <p:spPr/>
            <p:txBody>
              <a:bodyPr/>
              <a:lstStyle/>
              <a:p>
                <a:pPr algn="just">
                  <a:lnSpc>
                    <a:spcPct val="200000"/>
                  </a:lnSpc>
                  <a:spcBef>
                    <a:spcPts val="600"/>
                  </a:spcBef>
                  <a:spcAft>
                    <a:spcPts val="600"/>
                  </a:spcAft>
                </a:pPr>
                <a:r>
                  <a:rPr lang="es-ES" sz="1800" i="0">
                    <a:effectLst/>
                    <a:latin typeface="Cambria Math" panose="02040503050406030204" pitchFamily="18" charset="0"/>
                    <a:ea typeface="Calibri" panose="020F0502020204030204" pitchFamily="34" charset="0"/>
                    <a:cs typeface="Times New Roman" panose="02020603050405020304" pitchFamily="18" charset="0"/>
                  </a:rPr>
                  <a:t>𝑋</a:t>
                </a:r>
                <a:r>
                  <a:rPr lang="es-EC" sz="1800" i="0">
                    <a:effectLst/>
                    <a:latin typeface="Cambria Math" panose="02040503050406030204" pitchFamily="18" charset="0"/>
                    <a:ea typeface="Calibri" panose="020F0502020204030204" pitchFamily="34" charset="0"/>
                    <a:cs typeface="Times New Roman" panose="02020603050405020304" pitchFamily="18" charset="0"/>
                  </a:rPr>
                  <a:t>_</a:t>
                </a:r>
                <a:r>
                  <a:rPr lang="es-ES" sz="1800" i="0">
                    <a:effectLst/>
                    <a:latin typeface="Cambria Math" panose="02040503050406030204" pitchFamily="18" charset="0"/>
                    <a:ea typeface="Calibri" panose="020F0502020204030204" pitchFamily="34" charset="0"/>
                    <a:cs typeface="Times New Roman" panose="02020603050405020304" pitchFamily="18" charset="0"/>
                  </a:rPr>
                  <a:t>1= </a:t>
                </a:r>
                <a:r>
                  <a:rPr lang="es-ES" sz="1800" i="0">
                    <a:effectLst/>
                    <a:latin typeface="Cambria Math" panose="02040503050406030204" pitchFamily="18" charset="0"/>
                    <a:cs typeface="Times New Roman" panose="02020603050405020304" pitchFamily="18" charset="0"/>
                  </a:rPr>
                  <a:t> </a:t>
                </a:r>
                <a:r>
                  <a:rPr lang="es-EC" sz="1800" i="0">
                    <a:effectLst/>
                    <a:latin typeface="Cambria Math" panose="02040503050406030204" pitchFamily="18" charset="0"/>
                    <a:cs typeface="Times New Roman" panose="02020603050405020304" pitchFamily="18" charset="0"/>
                  </a:rPr>
                  <a:t>〖</a:t>
                </a:r>
                <a:r>
                  <a:rPr lang="es-ES" sz="1800" i="0">
                    <a:effectLst/>
                    <a:latin typeface="Cambria Math" panose="02040503050406030204" pitchFamily="18" charset="0"/>
                    <a:ea typeface="Calibri" panose="020F0502020204030204" pitchFamily="34" charset="0"/>
                    <a:cs typeface="Times New Roman" panose="02020603050405020304" pitchFamily="18" charset="0"/>
                  </a:rPr>
                  <a:t>Capital de trabajo</a:t>
                </a:r>
                <a:r>
                  <a:rPr lang="es-EC" sz="1800" i="0">
                    <a:effectLst/>
                    <a:latin typeface="Cambria Math" panose="02040503050406030204" pitchFamily="18" charset="0"/>
                    <a:ea typeface="Calibri" panose="020F0502020204030204" pitchFamily="34" charset="0"/>
                    <a:cs typeface="Times New Roman" panose="02020603050405020304" pitchFamily="18" charset="0"/>
                  </a:rPr>
                  <a:t>〗∕〖</a:t>
                </a:r>
                <a:r>
                  <a:rPr lang="es-ES" sz="1800" i="0">
                    <a:effectLst/>
                    <a:latin typeface="Cambria Math" panose="02040503050406030204" pitchFamily="18" charset="0"/>
                    <a:ea typeface="Calibri" panose="020F0502020204030204" pitchFamily="34" charset="0"/>
                    <a:cs typeface="Times New Roman" panose="02020603050405020304" pitchFamily="18" charset="0"/>
                  </a:rPr>
                  <a:t>Activos Totales</a:t>
                </a:r>
                <a:r>
                  <a:rPr lang="es-EC" sz="1800" i="0">
                    <a:effectLst/>
                    <a:latin typeface="Cambria Math" panose="02040503050406030204" pitchFamily="18" charset="0"/>
                    <a:ea typeface="Calibri" panose="020F0502020204030204" pitchFamily="34" charset="0"/>
                    <a:cs typeface="Times New Roman" panose="02020603050405020304" pitchFamily="18" charset="0"/>
                  </a:rPr>
                  <a:t>〗</a:t>
                </a:r>
                <a:r>
                  <a:rPr lang="es-EC" sz="1800" i="0" dirty="0">
                    <a:effectLst/>
                    <a:latin typeface="Calibri" panose="020F0502020204030204" pitchFamily="34" charset="0"/>
                    <a:ea typeface="Calibri" panose="020F0502020204030204" pitchFamily="34" charset="0"/>
                    <a:cs typeface="Times New Roman" panose="02020603050405020304" pitchFamily="18" charset="0"/>
                  </a:rPr>
                  <a:t>     </a:t>
                </a:r>
                <a:r>
                  <a:rPr lang="es-EC" sz="1800" dirty="0">
                    <a:effectLst/>
                    <a:latin typeface="Calibri" panose="020F0502020204030204" pitchFamily="34" charset="0"/>
                    <a:ea typeface="Calibri" panose="020F0502020204030204" pitchFamily="34" charset="0"/>
                    <a:cs typeface="Times New Roman" panose="02020603050405020304" pitchFamily="18" charset="0"/>
                  </a:rPr>
                  <a:t>Medida</a:t>
                </a:r>
                <a:r>
                  <a:rPr lang="es-EC" sz="1800" baseline="0" dirty="0">
                    <a:effectLst/>
                    <a:latin typeface="Calibri" panose="020F0502020204030204" pitchFamily="34" charset="0"/>
                    <a:ea typeface="Calibri" panose="020F0502020204030204" pitchFamily="34" charset="0"/>
                    <a:cs typeface="Times New Roman" panose="02020603050405020304" pitchFamily="18" charset="0"/>
                  </a:rPr>
                  <a:t> de los activos netos con respecto a su capitalización</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200000"/>
                  </a:lnSpc>
                  <a:spcBef>
                    <a:spcPts val="600"/>
                  </a:spcBef>
                  <a:spcAft>
                    <a:spcPts val="600"/>
                  </a:spcAft>
                </a:pPr>
                <a:r>
                  <a:rPr lang="es-ES" sz="1800" i="0">
                    <a:effectLst/>
                    <a:latin typeface="Cambria Math" panose="02040503050406030204" pitchFamily="18" charset="0"/>
                    <a:ea typeface="Calibri" panose="020F0502020204030204" pitchFamily="34" charset="0"/>
                    <a:cs typeface="Times New Roman" panose="02020603050405020304" pitchFamily="18" charset="0"/>
                  </a:rPr>
                  <a:t>𝑋</a:t>
                </a:r>
                <a:r>
                  <a:rPr lang="es-EC" sz="1800" i="0">
                    <a:effectLst/>
                    <a:latin typeface="Cambria Math" panose="02040503050406030204" pitchFamily="18" charset="0"/>
                    <a:ea typeface="Calibri" panose="020F0502020204030204" pitchFamily="34" charset="0"/>
                    <a:cs typeface="Times New Roman" panose="02020603050405020304" pitchFamily="18" charset="0"/>
                  </a:rPr>
                  <a:t>_</a:t>
                </a:r>
                <a:r>
                  <a:rPr lang="es-ES" sz="1800" i="0">
                    <a:effectLst/>
                    <a:latin typeface="Cambria Math" panose="02040503050406030204" pitchFamily="18" charset="0"/>
                    <a:ea typeface="Calibri" panose="020F0502020204030204" pitchFamily="34" charset="0"/>
                    <a:cs typeface="Times New Roman" panose="02020603050405020304" pitchFamily="18" charset="0"/>
                  </a:rPr>
                  <a:t>2= </a:t>
                </a:r>
                <a:r>
                  <a:rPr lang="es-ES" sz="1800" i="0">
                    <a:effectLst/>
                    <a:latin typeface="Cambria Math" panose="02040503050406030204" pitchFamily="18" charset="0"/>
                    <a:cs typeface="Times New Roman" panose="02020603050405020304" pitchFamily="18" charset="0"/>
                  </a:rPr>
                  <a:t> </a:t>
                </a:r>
                <a:r>
                  <a:rPr lang="es-EC" sz="1800" i="0">
                    <a:effectLst/>
                    <a:latin typeface="Cambria Math" panose="02040503050406030204" pitchFamily="18" charset="0"/>
                    <a:cs typeface="Times New Roman" panose="02020603050405020304" pitchFamily="18" charset="0"/>
                  </a:rPr>
                  <a:t>〖</a:t>
                </a:r>
                <a:r>
                  <a:rPr lang="es-ES" sz="1800" i="0">
                    <a:effectLst/>
                    <a:latin typeface="Cambria Math" panose="02040503050406030204" pitchFamily="18" charset="0"/>
                    <a:ea typeface="Calibri" panose="020F0502020204030204" pitchFamily="34" charset="0"/>
                    <a:cs typeface="Times New Roman" panose="02020603050405020304" pitchFamily="18" charset="0"/>
                  </a:rPr>
                  <a:t>𝑈𝑡𝑖𝑙𝑖𝑑𝑎𝑑𝑒𝑠 𝑟𝑒𝑡𝑒𝑛𝑖𝑑𝑎𝑠</a:t>
                </a:r>
                <a:r>
                  <a:rPr lang="es-EC" sz="1800" i="0">
                    <a:effectLst/>
                    <a:latin typeface="Cambria Math" panose="02040503050406030204" pitchFamily="18" charset="0"/>
                    <a:ea typeface="Calibri" panose="020F0502020204030204" pitchFamily="34" charset="0"/>
                    <a:cs typeface="Times New Roman" panose="02020603050405020304" pitchFamily="18" charset="0"/>
                  </a:rPr>
                  <a:t>〗∕〖</a:t>
                </a:r>
                <a:r>
                  <a:rPr lang="es-ES" sz="1800" i="0">
                    <a:effectLst/>
                    <a:latin typeface="Cambria Math" panose="02040503050406030204" pitchFamily="18" charset="0"/>
                    <a:ea typeface="Calibri" panose="020F0502020204030204" pitchFamily="34" charset="0"/>
                    <a:cs typeface="Times New Roman" panose="02020603050405020304" pitchFamily="18" charset="0"/>
                  </a:rPr>
                  <a:t>𝐴𝑐𝑡𝑖𝑣𝑜𝑠 𝑇𝑜𝑡𝑎𝑙𝑒𝑠</a:t>
                </a:r>
                <a:r>
                  <a:rPr lang="es-EC" sz="1800" i="0">
                    <a:effectLst/>
                    <a:latin typeface="Cambria Math" panose="02040503050406030204" pitchFamily="18" charset="0"/>
                    <a:ea typeface="Calibri" panose="020F0502020204030204" pitchFamily="34" charset="0"/>
                    <a:cs typeface="Times New Roman" panose="02020603050405020304" pitchFamily="18" charset="0"/>
                  </a:rPr>
                  <a:t>〗</a:t>
                </a:r>
                <a:r>
                  <a:rPr lang="es-EC" sz="1800" dirty="0">
                    <a:effectLst/>
                    <a:latin typeface="Calibri" panose="020F0502020204030204" pitchFamily="34" charset="0"/>
                    <a:ea typeface="Calibri" panose="020F0502020204030204" pitchFamily="34" charset="0"/>
                    <a:cs typeface="Times New Roman" panose="02020603050405020304" pitchFamily="18" charset="0"/>
                  </a:rPr>
                  <a:t> mide la rentabilidad acumulada de una compañía  </a:t>
                </a:r>
              </a:p>
              <a:p>
                <a:pPr algn="just">
                  <a:lnSpc>
                    <a:spcPct val="200000"/>
                  </a:lnSpc>
                  <a:spcBef>
                    <a:spcPts val="600"/>
                  </a:spcBef>
                  <a:spcAft>
                    <a:spcPts val="600"/>
                  </a:spcAft>
                </a:pPr>
                <a:r>
                  <a:rPr lang="es-ES" sz="1800" i="0">
                    <a:effectLst/>
                    <a:latin typeface="Cambria Math" panose="02040503050406030204" pitchFamily="18" charset="0"/>
                    <a:ea typeface="Calibri" panose="020F0502020204030204" pitchFamily="34" charset="0"/>
                    <a:cs typeface="Times New Roman" panose="02020603050405020304" pitchFamily="18" charset="0"/>
                  </a:rPr>
                  <a:t>𝑋</a:t>
                </a:r>
                <a:r>
                  <a:rPr lang="es-EC" sz="1800" i="0">
                    <a:effectLst/>
                    <a:latin typeface="Cambria Math" panose="02040503050406030204" pitchFamily="18" charset="0"/>
                    <a:ea typeface="Calibri" panose="020F0502020204030204" pitchFamily="34" charset="0"/>
                    <a:cs typeface="Times New Roman" panose="02020603050405020304" pitchFamily="18" charset="0"/>
                  </a:rPr>
                  <a:t>_</a:t>
                </a:r>
                <a:r>
                  <a:rPr lang="es-ES" sz="1800" i="0">
                    <a:effectLst/>
                    <a:latin typeface="Cambria Math" panose="02040503050406030204" pitchFamily="18" charset="0"/>
                    <a:ea typeface="Calibri" panose="020F0502020204030204" pitchFamily="34" charset="0"/>
                    <a:cs typeface="Times New Roman" panose="02020603050405020304" pitchFamily="18" charset="0"/>
                  </a:rPr>
                  <a:t>3= </a:t>
                </a:r>
                <a:r>
                  <a:rPr lang="es-ES" sz="1800" i="0">
                    <a:effectLst/>
                    <a:latin typeface="Cambria Math" panose="02040503050406030204" pitchFamily="18" charset="0"/>
                    <a:cs typeface="Times New Roman" panose="02020603050405020304" pitchFamily="18" charset="0"/>
                  </a:rPr>
                  <a:t> </a:t>
                </a:r>
                <a:r>
                  <a:rPr lang="es-EC" sz="1800" i="0">
                    <a:effectLst/>
                    <a:latin typeface="Cambria Math" panose="02040503050406030204" pitchFamily="18" charset="0"/>
                    <a:cs typeface="Times New Roman" panose="02020603050405020304" pitchFamily="18" charset="0"/>
                  </a:rPr>
                  <a:t>〖</a:t>
                </a:r>
                <a:r>
                  <a:rPr lang="es-ES" sz="1800" i="0">
                    <a:effectLst/>
                    <a:latin typeface="Cambria Math" panose="02040503050406030204" pitchFamily="18" charset="0"/>
                    <a:ea typeface="Calibri" panose="020F0502020204030204" pitchFamily="34" charset="0"/>
                    <a:cs typeface="Times New Roman" panose="02020603050405020304" pitchFamily="18" charset="0"/>
                  </a:rPr>
                  <a:t>𝑈𝑡𝑖𝑙𝑖𝑑𝑎𝑑𝑒𝑠 𝑎𝑛𝑡𝑒𝑠 𝑑𝑒 𝑖𝑛𝑡𝑒𝑟𝑒𝑠𝑒𝑠 𝑒 𝑖𝑚𝑝𝑢𝑒𝑠𝑡𝑜𝑠</a:t>
                </a:r>
                <a:r>
                  <a:rPr lang="es-EC" sz="1800" i="0">
                    <a:effectLst/>
                    <a:latin typeface="Cambria Math" panose="02040503050406030204" pitchFamily="18" charset="0"/>
                    <a:ea typeface="Calibri" panose="020F0502020204030204" pitchFamily="34" charset="0"/>
                    <a:cs typeface="Times New Roman" panose="02020603050405020304" pitchFamily="18" charset="0"/>
                  </a:rPr>
                  <a:t>〗∕〖</a:t>
                </a:r>
                <a:r>
                  <a:rPr lang="es-ES" sz="1800" i="0">
                    <a:effectLst/>
                    <a:latin typeface="Cambria Math" panose="02040503050406030204" pitchFamily="18" charset="0"/>
                    <a:ea typeface="Calibri" panose="020F0502020204030204" pitchFamily="34" charset="0"/>
                    <a:cs typeface="Times New Roman" panose="02020603050405020304" pitchFamily="18" charset="0"/>
                  </a:rPr>
                  <a:t>𝐴𝑐𝑡𝑖𝑣𝑜𝑠 𝑇𝑜𝑡𝑎𝑙𝑒𝑠</a:t>
                </a:r>
                <a:r>
                  <a:rPr lang="es-EC" sz="1800" i="0">
                    <a:effectLst/>
                    <a:latin typeface="Cambria Math" panose="02040503050406030204" pitchFamily="18" charset="0"/>
                    <a:ea typeface="Calibri" panose="020F0502020204030204" pitchFamily="34" charset="0"/>
                    <a:cs typeface="Times New Roman" panose="02020603050405020304" pitchFamily="18" charset="0"/>
                  </a:rPr>
                  <a:t>〗</a:t>
                </a:r>
                <a:r>
                  <a:rPr lang="es-EC" sz="1800" dirty="0">
                    <a:effectLst/>
                    <a:latin typeface="Calibri" panose="020F0502020204030204" pitchFamily="34" charset="0"/>
                    <a:ea typeface="Calibri" panose="020F0502020204030204" pitchFamily="34" charset="0"/>
                    <a:cs typeface="Times New Roman" panose="02020603050405020304" pitchFamily="18" charset="0"/>
                  </a:rPr>
                  <a:t> Medida de la productividad real</a:t>
                </a:r>
                <a:r>
                  <a:rPr lang="es-EC" sz="1800" baseline="0" dirty="0">
                    <a:effectLst/>
                    <a:latin typeface="Calibri" panose="020F0502020204030204" pitchFamily="34" charset="0"/>
                    <a:ea typeface="Calibri" panose="020F0502020204030204" pitchFamily="34" charset="0"/>
                    <a:cs typeface="Times New Roman" panose="02020603050405020304" pitchFamily="18" charset="0"/>
                  </a:rPr>
                  <a:t> de los activos de la compañía excluyendo los impuestos </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200000"/>
                  </a:lnSpc>
                  <a:spcBef>
                    <a:spcPts val="600"/>
                  </a:spcBef>
                  <a:spcAft>
                    <a:spcPts val="600"/>
                  </a:spcAft>
                </a:pPr>
                <a:r>
                  <a:rPr lang="es-ES" sz="1800" i="0">
                    <a:effectLst/>
                    <a:latin typeface="Cambria Math" panose="02040503050406030204" pitchFamily="18" charset="0"/>
                    <a:ea typeface="Calibri" panose="020F0502020204030204" pitchFamily="34" charset="0"/>
                    <a:cs typeface="Times New Roman" panose="02020603050405020304" pitchFamily="18" charset="0"/>
                  </a:rPr>
                  <a:t>𝑋</a:t>
                </a:r>
                <a:r>
                  <a:rPr lang="es-EC" sz="1800" i="0">
                    <a:effectLst/>
                    <a:latin typeface="Cambria Math" panose="02040503050406030204" pitchFamily="18" charset="0"/>
                    <a:ea typeface="Calibri" panose="020F0502020204030204" pitchFamily="34" charset="0"/>
                    <a:cs typeface="Times New Roman" panose="02020603050405020304" pitchFamily="18" charset="0"/>
                  </a:rPr>
                  <a:t>_</a:t>
                </a:r>
                <a:r>
                  <a:rPr lang="es-ES" sz="1800" i="0">
                    <a:effectLst/>
                    <a:latin typeface="Cambria Math" panose="02040503050406030204" pitchFamily="18" charset="0"/>
                    <a:ea typeface="Calibri" panose="020F0502020204030204" pitchFamily="34" charset="0"/>
                    <a:cs typeface="Times New Roman" panose="02020603050405020304" pitchFamily="18" charset="0"/>
                  </a:rPr>
                  <a:t>4= </a:t>
                </a:r>
                <a:r>
                  <a:rPr lang="es-ES" sz="1800" i="0">
                    <a:effectLst/>
                    <a:latin typeface="Cambria Math" panose="02040503050406030204" pitchFamily="18" charset="0"/>
                    <a:cs typeface="Times New Roman" panose="02020603050405020304" pitchFamily="18" charset="0"/>
                  </a:rPr>
                  <a:t> </a:t>
                </a:r>
                <a:r>
                  <a:rPr lang="es-EC" sz="1800" i="0">
                    <a:effectLst/>
                    <a:latin typeface="Cambria Math" panose="02040503050406030204" pitchFamily="18" charset="0"/>
                    <a:cs typeface="Times New Roman" panose="02020603050405020304" pitchFamily="18" charset="0"/>
                  </a:rPr>
                  <a:t>〖</a:t>
                </a:r>
                <a:r>
                  <a:rPr lang="es-ES" sz="1800" i="0">
                    <a:effectLst/>
                    <a:latin typeface="Cambria Math" panose="02040503050406030204" pitchFamily="18" charset="0"/>
                    <a:ea typeface="Calibri" panose="020F0502020204030204" pitchFamily="34" charset="0"/>
                    <a:cs typeface="Times New Roman" panose="02020603050405020304" pitchFamily="18" charset="0"/>
                  </a:rPr>
                  <a:t>𝑉𝑎𝑙𝑜𝑟 𝑑𝑒 𝑚𝑒𝑟𝑐𝑎𝑑𝑜 𝑑𝑒𝑙 𝑝𝑎𝑡𝑟𝑖𝑚𝑜𝑛𝑖𝑜</a:t>
                </a:r>
                <a:r>
                  <a:rPr lang="es-EC" sz="1800" i="0">
                    <a:effectLst/>
                    <a:latin typeface="Cambria Math" panose="02040503050406030204" pitchFamily="18" charset="0"/>
                    <a:ea typeface="Calibri" panose="020F0502020204030204" pitchFamily="34" charset="0"/>
                    <a:cs typeface="Times New Roman" panose="02020603050405020304" pitchFamily="18" charset="0"/>
                  </a:rPr>
                  <a:t>〗∕〖</a:t>
                </a:r>
                <a:r>
                  <a:rPr lang="es-MX" sz="1800" b="0" i="0">
                    <a:effectLst/>
                    <a:latin typeface="Cambria Math" panose="02040503050406030204" pitchFamily="18" charset="0"/>
                    <a:ea typeface="Calibri" panose="020F0502020204030204" pitchFamily="34" charset="0"/>
                    <a:cs typeface="Times New Roman" panose="02020603050405020304" pitchFamily="18" charset="0"/>
                  </a:rPr>
                  <a:t> 𝑃𝐴𝑆𝐼𝑉𝑂 𝑇𝑂𝑇𝐴𝐿 </a:t>
                </a:r>
                <a:r>
                  <a:rPr lang="es-EC" sz="1800" b="0" i="0">
                    <a:effectLst/>
                    <a:latin typeface="Cambria Math" panose="02040503050406030204" pitchFamily="18" charset="0"/>
                    <a:ea typeface="Calibri" panose="020F0502020204030204" pitchFamily="34" charset="0"/>
                    <a:cs typeface="Times New Roman" panose="02020603050405020304" pitchFamily="18" charset="0"/>
                  </a:rPr>
                  <a:t>〗</a:t>
                </a:r>
                <a:r>
                  <a:rPr lang="es-EC" sz="1800" dirty="0">
                    <a:effectLst/>
                    <a:latin typeface="Calibri" panose="020F0502020204030204" pitchFamily="34" charset="0"/>
                    <a:ea typeface="Calibri" panose="020F0502020204030204" pitchFamily="34" charset="0"/>
                    <a:cs typeface="Times New Roman" panose="02020603050405020304" pitchFamily="18" charset="0"/>
                  </a:rPr>
                  <a:t> Muestra cuanto el valor de los activos</a:t>
                </a:r>
                <a:r>
                  <a:rPr lang="es-EC" sz="1800" baseline="0" dirty="0">
                    <a:effectLst/>
                    <a:latin typeface="Calibri" panose="020F0502020204030204" pitchFamily="34" charset="0"/>
                    <a:ea typeface="Calibri" panose="020F0502020204030204" pitchFamily="34" charset="0"/>
                    <a:cs typeface="Times New Roman" panose="02020603050405020304" pitchFamily="18" charset="0"/>
                  </a:rPr>
                  <a:t> puede caer ( PATRIMONIO NETO / PASITO TOTAL)</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200000"/>
                  </a:lnSpc>
                  <a:spcBef>
                    <a:spcPts val="600"/>
                  </a:spcBef>
                  <a:spcAft>
                    <a:spcPts val="600"/>
                  </a:spcAft>
                </a:pPr>
                <a:r>
                  <a:rPr lang="es-ES" sz="1800" i="0">
                    <a:effectLst/>
                    <a:latin typeface="Cambria Math" panose="02040503050406030204" pitchFamily="18" charset="0"/>
                    <a:ea typeface="Calibri" panose="020F0502020204030204" pitchFamily="34" charset="0"/>
                    <a:cs typeface="Times New Roman" panose="02020603050405020304" pitchFamily="18" charset="0"/>
                  </a:rPr>
                  <a:t>𝑋</a:t>
                </a:r>
                <a:r>
                  <a:rPr lang="es-EC" sz="1800" i="0">
                    <a:effectLst/>
                    <a:latin typeface="Cambria Math" panose="02040503050406030204" pitchFamily="18" charset="0"/>
                    <a:ea typeface="Calibri" panose="020F0502020204030204" pitchFamily="34" charset="0"/>
                    <a:cs typeface="Times New Roman" panose="02020603050405020304" pitchFamily="18" charset="0"/>
                  </a:rPr>
                  <a:t>_</a:t>
                </a:r>
                <a:r>
                  <a:rPr lang="es-ES" sz="1800" i="0">
                    <a:effectLst/>
                    <a:latin typeface="Cambria Math" panose="02040503050406030204" pitchFamily="18" charset="0"/>
                    <a:ea typeface="Calibri" panose="020F0502020204030204" pitchFamily="34" charset="0"/>
                    <a:cs typeface="Times New Roman" panose="02020603050405020304" pitchFamily="18" charset="0"/>
                  </a:rPr>
                  <a:t>5= </a:t>
                </a:r>
                <a:r>
                  <a:rPr lang="es-ES" sz="1800" i="0">
                    <a:effectLst/>
                    <a:latin typeface="Cambria Math" panose="02040503050406030204" pitchFamily="18" charset="0"/>
                    <a:cs typeface="Times New Roman" panose="02020603050405020304" pitchFamily="18" charset="0"/>
                  </a:rPr>
                  <a:t> </a:t>
                </a:r>
                <a:r>
                  <a:rPr lang="es-ES" sz="1800" i="0">
                    <a:effectLst/>
                    <a:latin typeface="Cambria Math" panose="02040503050406030204" pitchFamily="18" charset="0"/>
                    <a:ea typeface="Calibri" panose="020F0502020204030204" pitchFamily="34" charset="0"/>
                    <a:cs typeface="Times New Roman" panose="02020603050405020304" pitchFamily="18" charset="0"/>
                  </a:rPr>
                  <a:t>𝑉𝑒𝑛𝑡𝑎𝑠</a:t>
                </a:r>
                <a:r>
                  <a:rPr lang="es-EC" sz="1800" i="0">
                    <a:effectLst/>
                    <a:latin typeface="Cambria Math" panose="02040503050406030204" pitchFamily="18" charset="0"/>
                    <a:ea typeface="Calibri" panose="020F0502020204030204" pitchFamily="34" charset="0"/>
                    <a:cs typeface="Times New Roman" panose="02020603050405020304" pitchFamily="18" charset="0"/>
                  </a:rPr>
                  <a:t>∕〖</a:t>
                </a:r>
                <a:r>
                  <a:rPr lang="es-ES" sz="1800" i="0">
                    <a:effectLst/>
                    <a:latin typeface="Cambria Math" panose="02040503050406030204" pitchFamily="18" charset="0"/>
                    <a:ea typeface="Calibri" panose="020F0502020204030204" pitchFamily="34" charset="0"/>
                    <a:cs typeface="Times New Roman" panose="02020603050405020304" pitchFamily="18" charset="0"/>
                  </a:rPr>
                  <a:t>𝐴𝑐𝑡𝑖𝑣𝑜𝑠 𝑇𝑜𝑡𝑎𝑙𝑒𝑠</a:t>
                </a:r>
                <a:r>
                  <a:rPr lang="es-EC" sz="1800" i="0">
                    <a:effectLst/>
                    <a:latin typeface="Cambria Math" panose="02040503050406030204" pitchFamily="18" charset="0"/>
                    <a:ea typeface="Calibri" panose="020F0502020204030204" pitchFamily="34" charset="0"/>
                    <a:cs typeface="Times New Roman" panose="02020603050405020304" pitchFamily="18" charset="0"/>
                  </a:rPr>
                  <a:t>〗</a:t>
                </a:r>
                <a:r>
                  <a:rPr lang="es-EC" sz="1800" dirty="0">
                    <a:effectLst/>
                    <a:latin typeface="Calibri" panose="020F0502020204030204" pitchFamily="34" charset="0"/>
                    <a:ea typeface="Calibri" panose="020F0502020204030204" pitchFamily="34" charset="0"/>
                    <a:cs typeface="Times New Roman" panose="02020603050405020304" pitchFamily="18" charset="0"/>
                  </a:rPr>
                  <a:t> muestra la capacidad de generar ingresos ventas por parte de los activos </a:t>
                </a:r>
              </a:p>
              <a:p>
                <a:r>
                  <a:rPr lang="es-EC" dirty="0"/>
                  <a:t>EL METODO DE ALTMAN  NOS PERMITE PREDECIR UNA QUIEBRA </a:t>
                </a:r>
              </a:p>
            </p:txBody>
          </p:sp>
        </mc:Fallback>
      </mc:AlternateContent>
      <p:sp>
        <p:nvSpPr>
          <p:cNvPr id="4" name="Marcador de número de diapositiva 3"/>
          <p:cNvSpPr>
            <a:spLocks noGrp="1"/>
          </p:cNvSpPr>
          <p:nvPr>
            <p:ph type="sldNum" sz="quarter" idx="5"/>
          </p:nvPr>
        </p:nvSpPr>
        <p:spPr/>
        <p:txBody>
          <a:bodyPr/>
          <a:lstStyle/>
          <a:p>
            <a:fld id="{71E74638-F644-4CD1-A21E-4514ED85DA9D}" type="slidenum">
              <a:rPr lang="es-ES" smtClean="0"/>
              <a:t>14</a:t>
            </a:fld>
            <a:endParaRPr lang="es-ES"/>
          </a:p>
        </p:txBody>
      </p:sp>
    </p:spTree>
    <p:extLst>
      <p:ext uri="{BB962C8B-B14F-4D97-AF65-F5344CB8AC3E}">
        <p14:creationId xmlns:p14="http://schemas.microsoft.com/office/powerpoint/2010/main" val="25839177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dirty="0">
                <a:latin typeface="+mn-lt"/>
              </a:rPr>
              <a:t>CUANTITATIVO: datos  se realiza una medición y análisis estadístico </a:t>
            </a:r>
          </a:p>
          <a:p>
            <a:r>
              <a:rPr lang="es-MX" dirty="0">
                <a:latin typeface="+mn-lt"/>
              </a:rPr>
              <a:t>CUALITATIVO : Estamos relacionando la cualidad en este caso dividiendo en grupos</a:t>
            </a:r>
          </a:p>
          <a:p>
            <a:r>
              <a:rPr lang="es-MX" dirty="0">
                <a:latin typeface="+mn-lt"/>
              </a:rPr>
              <a:t>BIBILIOGRAFICO: </a:t>
            </a:r>
            <a:r>
              <a:rPr lang="es-ES" sz="1800" dirty="0">
                <a:effectLst/>
                <a:latin typeface="+mn-lt"/>
                <a:ea typeface="Calibri" panose="020F0502020204030204" pitchFamily="34" charset="0"/>
              </a:rPr>
              <a:t>revisó información teórica relacionada con las variables de estudio en libros, artículos científicos, documentos legales, informes y reportes relacionados </a:t>
            </a:r>
          </a:p>
          <a:p>
            <a:r>
              <a:rPr lang="es-MX" dirty="0">
                <a:latin typeface="+mn-lt"/>
              </a:rPr>
              <a:t>DESCRIPTIVO:  </a:t>
            </a:r>
            <a:r>
              <a:rPr lang="es-ES" sz="1800" dirty="0">
                <a:effectLst/>
                <a:latin typeface="+mn-lt"/>
                <a:ea typeface="Calibri" panose="020F0502020204030204" pitchFamily="34" charset="0"/>
              </a:rPr>
              <a:t>persigue identificar características específicas en el comportamiento del </a:t>
            </a:r>
            <a:r>
              <a:rPr lang="es-ES" sz="1800" dirty="0">
                <a:solidFill>
                  <a:srgbClr val="000000"/>
                </a:solidFill>
                <a:effectLst/>
                <a:latin typeface="+mn-lt"/>
                <a:ea typeface="Calibri" panose="020F0502020204030204" pitchFamily="34" charset="0"/>
              </a:rPr>
              <a:t>Altman Z-Score en las COAC del segmento 1 y su relación con la solvencia de estas instituciones, a partir de sus particularidades</a:t>
            </a:r>
          </a:p>
          <a:p>
            <a:r>
              <a:rPr lang="es-ES" sz="1800" dirty="0">
                <a:solidFill>
                  <a:srgbClr val="000000"/>
                </a:solidFill>
                <a:effectLst/>
                <a:latin typeface="+mn-lt"/>
              </a:rPr>
              <a:t>EXPLICATIVO: </a:t>
            </a:r>
            <a:r>
              <a:rPr lang="es-ES" sz="1800" dirty="0">
                <a:effectLst/>
                <a:latin typeface="+mn-lt"/>
                <a:ea typeface="Calibri" panose="020F0502020204030204" pitchFamily="34" charset="0"/>
              </a:rPr>
              <a:t>analizar las relaciones entre el </a:t>
            </a:r>
            <a:r>
              <a:rPr lang="es-ES" sz="1800" dirty="0">
                <a:solidFill>
                  <a:srgbClr val="000000"/>
                </a:solidFill>
                <a:effectLst/>
                <a:latin typeface="+mn-lt"/>
                <a:ea typeface="Calibri" panose="020F0502020204030204" pitchFamily="34" charset="0"/>
              </a:rPr>
              <a:t>Altman Z-Score y sus variables con la Solvencia de las instituciones objeto de estudio; mediante el análisis causa-efecto se intenta explicar la relación entre las variables establecidas en la investigación</a:t>
            </a:r>
          </a:p>
          <a:p>
            <a:r>
              <a:rPr lang="es-ES" sz="1800" dirty="0">
                <a:solidFill>
                  <a:srgbClr val="000000"/>
                </a:solidFill>
                <a:effectLst/>
                <a:latin typeface="+mn-lt"/>
              </a:rPr>
              <a:t>CORRELACIONAL: </a:t>
            </a:r>
            <a:r>
              <a:rPr lang="es-ES" sz="1800" dirty="0">
                <a:effectLst/>
                <a:latin typeface="+mn-lt"/>
                <a:ea typeface="Calibri" panose="020F0502020204030204" pitchFamily="34" charset="0"/>
              </a:rPr>
              <a:t>pues se formularon hipótesis general y específicas que permitirán demostrar la pertinencia de la investigación</a:t>
            </a:r>
            <a:endParaRPr lang="es-EC" dirty="0">
              <a:latin typeface="+mn-lt"/>
            </a:endParaRPr>
          </a:p>
        </p:txBody>
      </p:sp>
      <p:sp>
        <p:nvSpPr>
          <p:cNvPr id="4" name="Marcador de número de diapositiva 3"/>
          <p:cNvSpPr>
            <a:spLocks noGrp="1"/>
          </p:cNvSpPr>
          <p:nvPr>
            <p:ph type="sldNum" sz="quarter" idx="5"/>
          </p:nvPr>
        </p:nvSpPr>
        <p:spPr/>
        <p:txBody>
          <a:bodyPr/>
          <a:lstStyle/>
          <a:p>
            <a:fld id="{71E74638-F644-4CD1-A21E-4514ED85DA9D}" type="slidenum">
              <a:rPr lang="es-ES" smtClean="0"/>
              <a:t>15</a:t>
            </a:fld>
            <a:endParaRPr lang="es-ES"/>
          </a:p>
        </p:txBody>
      </p:sp>
    </p:spTree>
    <p:extLst>
      <p:ext uri="{BB962C8B-B14F-4D97-AF65-F5344CB8AC3E}">
        <p14:creationId xmlns:p14="http://schemas.microsoft.com/office/powerpoint/2010/main" val="9207368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sz="1800" dirty="0">
                <a:effectLst/>
                <a:latin typeface="Times New Roman" panose="02020603050405020304" pitchFamily="18" charset="0"/>
                <a:ea typeface="Calibri" panose="020F0502020204030204" pitchFamily="34" charset="0"/>
              </a:rPr>
              <a:t>Método Histórico-Lógico : Estados financieros de las COAC 2015 al 2020</a:t>
            </a:r>
          </a:p>
          <a:p>
            <a:r>
              <a:rPr lang="es-ES" sz="1800" dirty="0">
                <a:effectLst/>
                <a:latin typeface="Times New Roman" panose="02020603050405020304" pitchFamily="18" charset="0"/>
                <a:ea typeface="Calibri" panose="020F0502020204030204" pitchFamily="34" charset="0"/>
              </a:rPr>
              <a:t>Método Analítico-Sintético: analizan y sintetizan los elementos conceptuales y empíricos tanto del </a:t>
            </a:r>
            <a:r>
              <a:rPr lang="es-ES" sz="1800" dirty="0">
                <a:solidFill>
                  <a:srgbClr val="000000"/>
                </a:solidFill>
                <a:effectLst/>
                <a:latin typeface="Times New Roman" panose="02020603050405020304" pitchFamily="18" charset="0"/>
                <a:ea typeface="Calibri" panose="020F0502020204030204" pitchFamily="34" charset="0"/>
              </a:rPr>
              <a:t>Altman Z-Score como de la solvencia </a:t>
            </a:r>
          </a:p>
          <a:p>
            <a:r>
              <a:rPr lang="es-ES" sz="1800" dirty="0">
                <a:effectLst/>
                <a:latin typeface="Times New Roman" panose="02020603050405020304" pitchFamily="18" charset="0"/>
                <a:ea typeface="Calibri" panose="020F0502020204030204" pitchFamily="34" charset="0"/>
              </a:rPr>
              <a:t>Método inductivo-deductivo </a:t>
            </a:r>
            <a:r>
              <a:rPr lang="es-ES" sz="1800" dirty="0">
                <a:solidFill>
                  <a:srgbClr val="000000"/>
                </a:solidFill>
                <a:effectLst/>
                <a:latin typeface="Times New Roman" panose="02020603050405020304" pitchFamily="18" charset="0"/>
                <a:ea typeface="Calibri" panose="020F0502020204030204" pitchFamily="34" charset="0"/>
              </a:rPr>
              <a:t>: </a:t>
            </a:r>
            <a:r>
              <a:rPr lang="es-ES" sz="1800" dirty="0" err="1">
                <a:solidFill>
                  <a:srgbClr val="000000"/>
                </a:solidFill>
                <a:effectLst/>
                <a:latin typeface="Times New Roman" panose="02020603050405020304" pitchFamily="18" charset="0"/>
                <a:ea typeface="Calibri" panose="020F0502020204030204" pitchFamily="34" charset="0"/>
              </a:rPr>
              <a:t>partio</a:t>
            </a:r>
            <a:r>
              <a:rPr lang="es-ES" sz="1800" dirty="0">
                <a:solidFill>
                  <a:srgbClr val="000000"/>
                </a:solidFill>
                <a:effectLst/>
                <a:latin typeface="Times New Roman" panose="02020603050405020304" pitchFamily="18" charset="0"/>
                <a:ea typeface="Calibri" panose="020F0502020204030204" pitchFamily="34" charset="0"/>
              </a:rPr>
              <a:t> de conocimientos generales de las variables de estudio y de su comportamiento </a:t>
            </a:r>
          </a:p>
          <a:p>
            <a:r>
              <a:rPr lang="es-ES" sz="1800" dirty="0">
                <a:effectLst/>
                <a:latin typeface="Times New Roman" panose="02020603050405020304" pitchFamily="18" charset="0"/>
                <a:ea typeface="Calibri" panose="020F0502020204030204" pitchFamily="34" charset="0"/>
              </a:rPr>
              <a:t>Análisis documental </a:t>
            </a:r>
            <a:r>
              <a:rPr lang="es-ES" sz="1800" dirty="0">
                <a:solidFill>
                  <a:srgbClr val="000000"/>
                </a:solidFill>
                <a:effectLst/>
                <a:latin typeface="Times New Roman" panose="02020603050405020304" pitchFamily="18" charset="0"/>
                <a:ea typeface="Calibri" panose="020F0502020204030204" pitchFamily="34" charset="0"/>
              </a:rPr>
              <a:t>: se consulto boletines anules emitidos por la </a:t>
            </a:r>
            <a:r>
              <a:rPr lang="es-ES" sz="1800" dirty="0" err="1">
                <a:solidFill>
                  <a:srgbClr val="000000"/>
                </a:solidFill>
                <a:effectLst/>
                <a:latin typeface="Times New Roman" panose="02020603050405020304" pitchFamily="18" charset="0"/>
                <a:ea typeface="Calibri" panose="020F0502020204030204" pitchFamily="34" charset="0"/>
              </a:rPr>
              <a:t>seps</a:t>
            </a:r>
            <a:endParaRPr lang="es-ES" sz="1800" dirty="0">
              <a:solidFill>
                <a:srgbClr val="000000"/>
              </a:solidFill>
              <a:effectLst/>
              <a:latin typeface="Times New Roman" panose="02020603050405020304" pitchFamily="18" charset="0"/>
              <a:ea typeface="Calibri" panose="020F0502020204030204" pitchFamily="34" charset="0"/>
            </a:endParaRPr>
          </a:p>
          <a:p>
            <a:r>
              <a:rPr lang="es-ES" sz="1800" dirty="0">
                <a:effectLst/>
                <a:latin typeface="Times New Roman" panose="02020603050405020304" pitchFamily="18" charset="0"/>
                <a:ea typeface="Calibri" panose="020F0502020204030204" pitchFamily="34" charset="0"/>
              </a:rPr>
              <a:t>Estadística descriptiva :análisis de las variables objeto de estudio, se identificaran rasgos distintivos y tendencias en las COAC</a:t>
            </a:r>
          </a:p>
          <a:p>
            <a:r>
              <a:rPr lang="es-ES" sz="1800" dirty="0">
                <a:effectLst/>
                <a:latin typeface="Times New Roman" panose="02020603050405020304" pitchFamily="18" charset="0"/>
              </a:rPr>
              <a:t>Pruebas no paramétricas: se utilizo </a:t>
            </a:r>
            <a:r>
              <a:rPr lang="es-ES" sz="1800" i="1" dirty="0" err="1">
                <a:solidFill>
                  <a:srgbClr val="000000"/>
                </a:solidFill>
                <a:effectLst/>
                <a:latin typeface="Times New Roman" panose="02020603050405020304" pitchFamily="18" charset="0"/>
                <a:ea typeface="Calibri" panose="020F0502020204030204" pitchFamily="34" charset="0"/>
              </a:rPr>
              <a:t>Kolmogorov-Smirnov</a:t>
            </a:r>
            <a:r>
              <a:rPr lang="es-ES" sz="1800" dirty="0">
                <a:solidFill>
                  <a:srgbClr val="000000"/>
                </a:solidFill>
                <a:effectLst/>
                <a:latin typeface="Times New Roman" panose="02020603050405020304" pitchFamily="18" charset="0"/>
                <a:ea typeface="Calibri" panose="020F0502020204030204" pitchFamily="34" charset="0"/>
              </a:rPr>
              <a:t> permite adaptar los datos y tiene una distribución libre </a:t>
            </a:r>
          </a:p>
          <a:p>
            <a:r>
              <a:rPr lang="es-ES" sz="1800" dirty="0">
                <a:solidFill>
                  <a:srgbClr val="000000"/>
                </a:solidFill>
                <a:effectLst/>
                <a:latin typeface="Times New Roman" panose="02020603050405020304" pitchFamily="18" charset="0"/>
              </a:rPr>
              <a:t>Correlación de </a:t>
            </a:r>
            <a:r>
              <a:rPr lang="es-ES" sz="1800" dirty="0" err="1">
                <a:solidFill>
                  <a:srgbClr val="000000"/>
                </a:solidFill>
                <a:effectLst/>
                <a:latin typeface="Times New Roman" panose="02020603050405020304" pitchFamily="18" charset="0"/>
              </a:rPr>
              <a:t>spearman</a:t>
            </a:r>
            <a:r>
              <a:rPr lang="es-ES" sz="1800" dirty="0">
                <a:solidFill>
                  <a:srgbClr val="000000"/>
                </a:solidFill>
                <a:effectLst/>
                <a:latin typeface="Times New Roman" panose="02020603050405020304" pitchFamily="18" charset="0"/>
              </a:rPr>
              <a:t>:  </a:t>
            </a:r>
            <a:r>
              <a:rPr lang="es-ES" sz="1800" dirty="0">
                <a:effectLst/>
                <a:latin typeface="Times New Roman" panose="02020603050405020304" pitchFamily="18" charset="0"/>
                <a:ea typeface="Calibri" panose="020F0502020204030204" pitchFamily="34" charset="0"/>
              </a:rPr>
              <a:t>se utilizó en la comprobación de la hipótesis planteada al permitir determinar la relación existente entre las dos variables objeto de estudio.</a:t>
            </a:r>
            <a:r>
              <a:rPr lang="es-ES" sz="1800" dirty="0">
                <a:solidFill>
                  <a:srgbClr val="000000"/>
                </a:solidFill>
                <a:effectLst/>
                <a:latin typeface="Times New Roman" panose="02020603050405020304" pitchFamily="18" charset="0"/>
                <a:ea typeface="Calibri" panose="020F0502020204030204" pitchFamily="34" charset="0"/>
              </a:rPr>
              <a:t> Z score normal solvencia no era normal </a:t>
            </a:r>
            <a:endParaRPr lang="es-EC" dirty="0"/>
          </a:p>
        </p:txBody>
      </p:sp>
      <p:sp>
        <p:nvSpPr>
          <p:cNvPr id="4" name="Marcador de número de diapositiva 3"/>
          <p:cNvSpPr>
            <a:spLocks noGrp="1"/>
          </p:cNvSpPr>
          <p:nvPr>
            <p:ph type="sldNum" sz="quarter" idx="5"/>
          </p:nvPr>
        </p:nvSpPr>
        <p:spPr/>
        <p:txBody>
          <a:bodyPr/>
          <a:lstStyle/>
          <a:p>
            <a:fld id="{71E74638-F644-4CD1-A21E-4514ED85DA9D}" type="slidenum">
              <a:rPr lang="es-ES" smtClean="0"/>
              <a:t>16</a:t>
            </a:fld>
            <a:endParaRPr lang="es-ES"/>
          </a:p>
        </p:txBody>
      </p:sp>
    </p:spTree>
    <p:extLst>
      <p:ext uri="{BB962C8B-B14F-4D97-AF65-F5344CB8AC3E}">
        <p14:creationId xmlns:p14="http://schemas.microsoft.com/office/powerpoint/2010/main" val="42869561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200" kern="1200" dirty="0">
                <a:solidFill>
                  <a:schemeClr val="tx1"/>
                </a:solidFill>
                <a:effectLst/>
                <a:latin typeface="+mn-lt"/>
                <a:ea typeface="+mn-ea"/>
                <a:cs typeface="+mn-cs"/>
              </a:rPr>
              <a:t>Como se observa los resultados del Altman Z-Score indican que las COACS del segmento 1 del año 2015 al 2020 se encontraron en una Zona de quiebra (Tabla 2), ya que su valor máximo en todo el período fue de solamente 0,85; condición que se encuentra en correspondencia con las características de las COACS del segmento 1. Los valores de los indicadores de tendencia central: media (0,56), mediana (0,57) y moda (0,54; trimodal) indican que los valores del Altman Z-Score presentaron una alta centralidad, situación que se corrobora al visualizar los valores de su varianza (0,018) y su desviación estándar (0,134) que denotan una dispersión media (Coeficiente de variación = 23,81%). </a:t>
            </a:r>
          </a:p>
          <a:p>
            <a:endParaRPr lang="es-ES" dirty="0"/>
          </a:p>
        </p:txBody>
      </p:sp>
      <p:sp>
        <p:nvSpPr>
          <p:cNvPr id="4" name="Marcador de número de diapositiva 3"/>
          <p:cNvSpPr>
            <a:spLocks noGrp="1"/>
          </p:cNvSpPr>
          <p:nvPr>
            <p:ph type="sldNum" sz="quarter" idx="5"/>
          </p:nvPr>
        </p:nvSpPr>
        <p:spPr/>
        <p:txBody>
          <a:bodyPr/>
          <a:lstStyle/>
          <a:p>
            <a:fld id="{71E74638-F644-4CD1-A21E-4514ED85DA9D}" type="slidenum">
              <a:rPr lang="es-ES" smtClean="0"/>
              <a:t>17</a:t>
            </a:fld>
            <a:endParaRPr lang="es-ES"/>
          </a:p>
        </p:txBody>
      </p:sp>
    </p:spTree>
    <p:extLst>
      <p:ext uri="{BB962C8B-B14F-4D97-AF65-F5344CB8AC3E}">
        <p14:creationId xmlns:p14="http://schemas.microsoft.com/office/powerpoint/2010/main" val="7371424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1</a:t>
            </a:r>
          </a:p>
        </p:txBody>
      </p:sp>
      <p:sp>
        <p:nvSpPr>
          <p:cNvPr id="4" name="Marcador de número de diapositiva 3"/>
          <p:cNvSpPr>
            <a:spLocks noGrp="1"/>
          </p:cNvSpPr>
          <p:nvPr>
            <p:ph type="sldNum" sz="quarter" idx="5"/>
          </p:nvPr>
        </p:nvSpPr>
        <p:spPr/>
        <p:txBody>
          <a:bodyPr/>
          <a:lstStyle/>
          <a:p>
            <a:fld id="{71E74638-F644-4CD1-A21E-4514ED85DA9D}" type="slidenum">
              <a:rPr lang="es-ES" smtClean="0"/>
              <a:t>18</a:t>
            </a:fld>
            <a:endParaRPr lang="es-ES"/>
          </a:p>
        </p:txBody>
      </p:sp>
    </p:spTree>
    <p:extLst>
      <p:ext uri="{BB962C8B-B14F-4D97-AF65-F5344CB8AC3E}">
        <p14:creationId xmlns:p14="http://schemas.microsoft.com/office/powerpoint/2010/main" val="16962161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7471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ítulo y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3807438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Encabezado de sección">
    <p:spTree>
      <p:nvGrpSpPr>
        <p:cNvPr id="1" name=""/>
        <p:cNvGrpSpPr/>
        <p:nvPr/>
      </p:nvGrpSpPr>
      <p:grpSpPr>
        <a:xfrm>
          <a:off x="0" y="0"/>
          <a:ext cx="0" cy="0"/>
          <a:chOff x="0" y="0"/>
          <a:chExt cx="0" cy="0"/>
        </a:xfrm>
      </p:grpSpPr>
    </p:spTree>
    <p:extLst>
      <p:ext uri="{BB962C8B-B14F-4D97-AF65-F5344CB8AC3E}">
        <p14:creationId xmlns:p14="http://schemas.microsoft.com/office/powerpoint/2010/main" val="1743003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1_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B2B2F607-7CA6-44BB-A972-57CCAA060C0B}" type="datetimeFigureOut">
              <a:rPr lang="es-ES" smtClean="0"/>
              <a:t>20/10/2021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B7BFC9A7-4507-4666-973F-3ED03EEADF70}" type="slidenum">
              <a:rPr lang="es-ES" smtClean="0"/>
              <a:t>‹Nº›</a:t>
            </a:fld>
            <a:endParaRPr lang="es-ES"/>
          </a:p>
        </p:txBody>
      </p:sp>
    </p:spTree>
    <p:extLst>
      <p:ext uri="{BB962C8B-B14F-4D97-AF65-F5344CB8AC3E}">
        <p14:creationId xmlns:p14="http://schemas.microsoft.com/office/powerpoint/2010/main" val="411517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B2F607-7CA6-44BB-A972-57CCAA060C0B}" type="datetimeFigureOut">
              <a:rPr lang="es-ES" smtClean="0"/>
              <a:t>20/10/2021</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B7BFC9A7-4507-4666-973F-3ED03EEADF70}" type="slidenum">
              <a:rPr lang="es-ES" smtClean="0"/>
              <a:t>‹Nº›</a:t>
            </a:fld>
            <a:endParaRPr lang="es-ES"/>
          </a:p>
        </p:txBody>
      </p:sp>
    </p:spTree>
    <p:extLst>
      <p:ext uri="{BB962C8B-B14F-4D97-AF65-F5344CB8AC3E}">
        <p14:creationId xmlns:p14="http://schemas.microsoft.com/office/powerpoint/2010/main" val="285487664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6 Imagen"/>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0" y="2"/>
            <a:ext cx="9144000" cy="6857999"/>
          </a:xfrm>
          <a:prstGeom prst="rect">
            <a:avLst/>
          </a:prstGeom>
        </p:spPr>
      </p:pic>
    </p:spTree>
    <p:extLst>
      <p:ext uri="{BB962C8B-B14F-4D97-AF65-F5344CB8AC3E}">
        <p14:creationId xmlns:p14="http://schemas.microsoft.com/office/powerpoint/2010/main" val="346574687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Lst>
  <p:txStyles>
    <p:titleStyle>
      <a:lvl1pPr algn="ctr" defTabSz="703722" rtl="0" eaLnBrk="1" latinLnBrk="0" hangingPunct="1">
        <a:spcBef>
          <a:spcPct val="0"/>
        </a:spcBef>
        <a:buNone/>
        <a:defRPr sz="3078" kern="1200">
          <a:solidFill>
            <a:schemeClr val="tx1"/>
          </a:solidFill>
          <a:latin typeface="Arial" panose="020B0604020202020204" pitchFamily="34" charset="0"/>
          <a:ea typeface="+mj-ea"/>
          <a:cs typeface="Arial" panose="020B0604020202020204" pitchFamily="34" charset="0"/>
        </a:defRPr>
      </a:lvl1pPr>
    </p:titleStyle>
    <p:bodyStyle>
      <a:lvl1pPr marL="263896" indent="-263896" algn="l" defTabSz="703722" rtl="0" eaLnBrk="1" latinLnBrk="0" hangingPunct="1">
        <a:spcBef>
          <a:spcPct val="20000"/>
        </a:spcBef>
        <a:buFont typeface="Arial" panose="020B0604020202020204" pitchFamily="34" charset="0"/>
        <a:buChar char="•"/>
        <a:defRPr sz="3078" kern="1200">
          <a:solidFill>
            <a:schemeClr val="tx1"/>
          </a:solidFill>
          <a:latin typeface="Arial" panose="020B0604020202020204" pitchFamily="34" charset="0"/>
          <a:ea typeface="+mn-ea"/>
          <a:cs typeface="Arial" panose="020B0604020202020204" pitchFamily="34" charset="0"/>
        </a:defRPr>
      </a:lvl1pPr>
      <a:lvl2pPr marL="571774" indent="-219913" algn="l" defTabSz="703722" rtl="0" eaLnBrk="1" latinLnBrk="0" hangingPunct="1">
        <a:spcBef>
          <a:spcPct val="20000"/>
        </a:spcBef>
        <a:buFont typeface="Arial" panose="020B0604020202020204" pitchFamily="34" charset="0"/>
        <a:buChar char="–"/>
        <a:defRPr sz="3078" kern="1200">
          <a:solidFill>
            <a:schemeClr val="tx1"/>
          </a:solidFill>
          <a:latin typeface="Arial" panose="020B0604020202020204" pitchFamily="34" charset="0"/>
          <a:ea typeface="+mn-ea"/>
          <a:cs typeface="Arial" panose="020B0604020202020204" pitchFamily="34" charset="0"/>
        </a:defRPr>
      </a:lvl2pPr>
      <a:lvl3pPr marL="879653" indent="-175931" algn="l" defTabSz="703722" rtl="0" eaLnBrk="1" latinLnBrk="0" hangingPunct="1">
        <a:spcBef>
          <a:spcPct val="20000"/>
        </a:spcBef>
        <a:buFont typeface="Arial" panose="020B0604020202020204" pitchFamily="34" charset="0"/>
        <a:buChar char="•"/>
        <a:defRPr sz="3078" kern="1200">
          <a:solidFill>
            <a:schemeClr val="tx1"/>
          </a:solidFill>
          <a:latin typeface="Arial" panose="020B0604020202020204" pitchFamily="34" charset="0"/>
          <a:ea typeface="+mn-ea"/>
          <a:cs typeface="Arial" panose="020B0604020202020204" pitchFamily="34" charset="0"/>
        </a:defRPr>
      </a:lvl3pPr>
      <a:lvl4pPr marL="1231514" indent="-175931" algn="l" defTabSz="703722" rtl="0" eaLnBrk="1" latinLnBrk="0" hangingPunct="1">
        <a:spcBef>
          <a:spcPct val="20000"/>
        </a:spcBef>
        <a:buFont typeface="Arial" panose="020B0604020202020204" pitchFamily="34" charset="0"/>
        <a:buChar char="–"/>
        <a:defRPr sz="3078" kern="1200">
          <a:solidFill>
            <a:schemeClr val="tx1"/>
          </a:solidFill>
          <a:latin typeface="Arial" panose="020B0604020202020204" pitchFamily="34" charset="0"/>
          <a:ea typeface="+mn-ea"/>
          <a:cs typeface="Arial" panose="020B0604020202020204" pitchFamily="34" charset="0"/>
        </a:defRPr>
      </a:lvl4pPr>
      <a:lvl5pPr marL="1583375" indent="-175931" algn="l" defTabSz="703722" rtl="0" eaLnBrk="1" latinLnBrk="0" hangingPunct="1">
        <a:spcBef>
          <a:spcPct val="20000"/>
        </a:spcBef>
        <a:buFont typeface="Arial" panose="020B0604020202020204" pitchFamily="34" charset="0"/>
        <a:buChar char="»"/>
        <a:defRPr sz="3078" kern="1200">
          <a:solidFill>
            <a:schemeClr val="tx1"/>
          </a:solidFill>
          <a:latin typeface="Arial" panose="020B0604020202020204" pitchFamily="34" charset="0"/>
          <a:ea typeface="+mn-ea"/>
          <a:cs typeface="Arial" panose="020B0604020202020204" pitchFamily="34" charset="0"/>
        </a:defRPr>
      </a:lvl5pPr>
      <a:lvl6pPr marL="1935236" indent="-175931" algn="l" defTabSz="703722" rtl="0" eaLnBrk="1" latinLnBrk="0" hangingPunct="1">
        <a:spcBef>
          <a:spcPct val="20000"/>
        </a:spcBef>
        <a:buFont typeface="Arial" panose="020B0604020202020204" pitchFamily="34" charset="0"/>
        <a:buChar char="•"/>
        <a:defRPr sz="1539" kern="1200">
          <a:solidFill>
            <a:schemeClr val="tx1"/>
          </a:solidFill>
          <a:latin typeface="+mn-lt"/>
          <a:ea typeface="+mn-ea"/>
          <a:cs typeface="+mn-cs"/>
        </a:defRPr>
      </a:lvl6pPr>
      <a:lvl7pPr marL="2287097" indent="-175931" algn="l" defTabSz="703722" rtl="0" eaLnBrk="1" latinLnBrk="0" hangingPunct="1">
        <a:spcBef>
          <a:spcPct val="20000"/>
        </a:spcBef>
        <a:buFont typeface="Arial" panose="020B0604020202020204" pitchFamily="34" charset="0"/>
        <a:buChar char="•"/>
        <a:defRPr sz="1539" kern="1200">
          <a:solidFill>
            <a:schemeClr val="tx1"/>
          </a:solidFill>
          <a:latin typeface="+mn-lt"/>
          <a:ea typeface="+mn-ea"/>
          <a:cs typeface="+mn-cs"/>
        </a:defRPr>
      </a:lvl7pPr>
      <a:lvl8pPr marL="2638958" indent="-175931" algn="l" defTabSz="703722" rtl="0" eaLnBrk="1" latinLnBrk="0" hangingPunct="1">
        <a:spcBef>
          <a:spcPct val="20000"/>
        </a:spcBef>
        <a:buFont typeface="Arial" panose="020B0604020202020204" pitchFamily="34" charset="0"/>
        <a:buChar char="•"/>
        <a:defRPr sz="1539" kern="1200">
          <a:solidFill>
            <a:schemeClr val="tx1"/>
          </a:solidFill>
          <a:latin typeface="+mn-lt"/>
          <a:ea typeface="+mn-ea"/>
          <a:cs typeface="+mn-cs"/>
        </a:defRPr>
      </a:lvl8pPr>
      <a:lvl9pPr marL="2990820" indent="-175931" algn="l" defTabSz="703722" rtl="0" eaLnBrk="1" latinLnBrk="0" hangingPunct="1">
        <a:spcBef>
          <a:spcPct val="20000"/>
        </a:spcBef>
        <a:buFont typeface="Arial" panose="020B0604020202020204" pitchFamily="34" charset="0"/>
        <a:buChar char="•"/>
        <a:defRPr sz="1539" kern="1200">
          <a:solidFill>
            <a:schemeClr val="tx1"/>
          </a:solidFill>
          <a:latin typeface="+mn-lt"/>
          <a:ea typeface="+mn-ea"/>
          <a:cs typeface="+mn-cs"/>
        </a:defRPr>
      </a:lvl9pPr>
    </p:bodyStyle>
    <p:otherStyle>
      <a:defPPr>
        <a:defRPr lang="es-EC"/>
      </a:defPPr>
      <a:lvl1pPr marL="0" algn="l" defTabSz="703722" rtl="0" eaLnBrk="1" latinLnBrk="0" hangingPunct="1">
        <a:defRPr sz="1385" kern="1200">
          <a:solidFill>
            <a:schemeClr val="tx1"/>
          </a:solidFill>
          <a:latin typeface="+mn-lt"/>
          <a:ea typeface="+mn-ea"/>
          <a:cs typeface="+mn-cs"/>
        </a:defRPr>
      </a:lvl1pPr>
      <a:lvl2pPr marL="351861" algn="l" defTabSz="703722" rtl="0" eaLnBrk="1" latinLnBrk="0" hangingPunct="1">
        <a:defRPr sz="1385" kern="1200">
          <a:solidFill>
            <a:schemeClr val="tx1"/>
          </a:solidFill>
          <a:latin typeface="+mn-lt"/>
          <a:ea typeface="+mn-ea"/>
          <a:cs typeface="+mn-cs"/>
        </a:defRPr>
      </a:lvl2pPr>
      <a:lvl3pPr marL="703722" algn="l" defTabSz="703722" rtl="0" eaLnBrk="1" latinLnBrk="0" hangingPunct="1">
        <a:defRPr sz="1385" kern="1200">
          <a:solidFill>
            <a:schemeClr val="tx1"/>
          </a:solidFill>
          <a:latin typeface="+mn-lt"/>
          <a:ea typeface="+mn-ea"/>
          <a:cs typeface="+mn-cs"/>
        </a:defRPr>
      </a:lvl3pPr>
      <a:lvl4pPr marL="1055583" algn="l" defTabSz="703722" rtl="0" eaLnBrk="1" latinLnBrk="0" hangingPunct="1">
        <a:defRPr sz="1385" kern="1200">
          <a:solidFill>
            <a:schemeClr val="tx1"/>
          </a:solidFill>
          <a:latin typeface="+mn-lt"/>
          <a:ea typeface="+mn-ea"/>
          <a:cs typeface="+mn-cs"/>
        </a:defRPr>
      </a:lvl4pPr>
      <a:lvl5pPr marL="1407444" algn="l" defTabSz="703722" rtl="0" eaLnBrk="1" latinLnBrk="0" hangingPunct="1">
        <a:defRPr sz="1385" kern="1200">
          <a:solidFill>
            <a:schemeClr val="tx1"/>
          </a:solidFill>
          <a:latin typeface="+mn-lt"/>
          <a:ea typeface="+mn-ea"/>
          <a:cs typeface="+mn-cs"/>
        </a:defRPr>
      </a:lvl5pPr>
      <a:lvl6pPr marL="1759306" algn="l" defTabSz="703722" rtl="0" eaLnBrk="1" latinLnBrk="0" hangingPunct="1">
        <a:defRPr sz="1385" kern="1200">
          <a:solidFill>
            <a:schemeClr val="tx1"/>
          </a:solidFill>
          <a:latin typeface="+mn-lt"/>
          <a:ea typeface="+mn-ea"/>
          <a:cs typeface="+mn-cs"/>
        </a:defRPr>
      </a:lvl6pPr>
      <a:lvl7pPr marL="2111167" algn="l" defTabSz="703722" rtl="0" eaLnBrk="1" latinLnBrk="0" hangingPunct="1">
        <a:defRPr sz="1385" kern="1200">
          <a:solidFill>
            <a:schemeClr val="tx1"/>
          </a:solidFill>
          <a:latin typeface="+mn-lt"/>
          <a:ea typeface="+mn-ea"/>
          <a:cs typeface="+mn-cs"/>
        </a:defRPr>
      </a:lvl7pPr>
      <a:lvl8pPr marL="2463028" algn="l" defTabSz="703722" rtl="0" eaLnBrk="1" latinLnBrk="0" hangingPunct="1">
        <a:defRPr sz="1385" kern="1200">
          <a:solidFill>
            <a:schemeClr val="tx1"/>
          </a:solidFill>
          <a:latin typeface="+mn-lt"/>
          <a:ea typeface="+mn-ea"/>
          <a:cs typeface="+mn-cs"/>
        </a:defRPr>
      </a:lvl8pPr>
      <a:lvl9pPr marL="2814889" algn="l" defTabSz="703722" rtl="0" eaLnBrk="1" latinLnBrk="0" hangingPunct="1">
        <a:defRPr sz="138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4.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5.xml"/><Relationship Id="rId1" Type="http://schemas.openxmlformats.org/officeDocument/2006/relationships/themeOverride" Target="../theme/themeOverride6.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5.xml"/><Relationship Id="rId1" Type="http://schemas.openxmlformats.org/officeDocument/2006/relationships/themeOverride" Target="../theme/themeOverride7.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5.xml"/><Relationship Id="rId1" Type="http://schemas.openxmlformats.org/officeDocument/2006/relationships/themeOverride" Target="../theme/themeOverride8.xml"/></Relationships>
</file>

<file path=ppt/slides/_rels/slide13.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notesSlide" Target="../notesSlides/notesSlide4.xml"/><Relationship Id="rId7" Type="http://schemas.openxmlformats.org/officeDocument/2006/relationships/image" Target="../media/image11.png"/><Relationship Id="rId2" Type="http://schemas.openxmlformats.org/officeDocument/2006/relationships/slideLayout" Target="../slideLayouts/slideLayout5.xml"/><Relationship Id="rId1" Type="http://schemas.openxmlformats.org/officeDocument/2006/relationships/themeOverride" Target="../theme/themeOverride9.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5.xml"/><Relationship Id="rId1" Type="http://schemas.openxmlformats.org/officeDocument/2006/relationships/themeOverride" Target="../theme/themeOverride10.xml"/><Relationship Id="rId4" Type="http://schemas.openxmlformats.org/officeDocument/2006/relationships/image" Target="../media/image13.png"/></Relationships>
</file>

<file path=ppt/slides/_rels/slide15.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notesSlide" Target="../notesSlides/notesSlide6.xml"/><Relationship Id="rId7" Type="http://schemas.openxmlformats.org/officeDocument/2006/relationships/diagramColors" Target="../diagrams/colors2.xml"/><Relationship Id="rId2" Type="http://schemas.openxmlformats.org/officeDocument/2006/relationships/slideLayout" Target="../slideLayouts/slideLayout5.xml"/><Relationship Id="rId1" Type="http://schemas.openxmlformats.org/officeDocument/2006/relationships/themeOverride" Target="../theme/themeOverride11.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6.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notesSlide" Target="../notesSlides/notesSlide7.xml"/><Relationship Id="rId7" Type="http://schemas.openxmlformats.org/officeDocument/2006/relationships/diagramColors" Target="../diagrams/colors3.xml"/><Relationship Id="rId2" Type="http://schemas.openxmlformats.org/officeDocument/2006/relationships/slideLayout" Target="../slideLayouts/slideLayout5.xml"/><Relationship Id="rId1" Type="http://schemas.openxmlformats.org/officeDocument/2006/relationships/themeOverride" Target="../theme/themeOverride1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5.xml"/><Relationship Id="rId1" Type="http://schemas.openxmlformats.org/officeDocument/2006/relationships/themeOverride" Target="../theme/themeOverride13.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5.xml"/><Relationship Id="rId1" Type="http://schemas.openxmlformats.org/officeDocument/2006/relationships/themeOverride" Target="../theme/themeOverride14.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5.xml"/><Relationship Id="rId1" Type="http://schemas.openxmlformats.org/officeDocument/2006/relationships/themeOverride" Target="../theme/themeOverr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5.xml"/><Relationship Id="rId1" Type="http://schemas.openxmlformats.org/officeDocument/2006/relationships/themeOverride" Target="../theme/themeOverride16.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5.xml"/><Relationship Id="rId1" Type="http://schemas.openxmlformats.org/officeDocument/2006/relationships/themeOverride" Target="../theme/themeOverride17.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5.xml"/><Relationship Id="rId1" Type="http://schemas.openxmlformats.org/officeDocument/2006/relationships/themeOverride" Target="../theme/themeOverride18.xml"/></Relationships>
</file>

<file path=ppt/slides/_rels/slide2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5.xml"/><Relationship Id="rId1" Type="http://schemas.openxmlformats.org/officeDocument/2006/relationships/themeOverride" Target="../theme/themeOverride19.xml"/><Relationship Id="rId4" Type="http://schemas.openxmlformats.org/officeDocument/2006/relationships/image" Target="../media/image15.png"/></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5.xml"/><Relationship Id="rId1" Type="http://schemas.openxmlformats.org/officeDocument/2006/relationships/themeOverride" Target="../theme/themeOverride20.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5.xml"/><Relationship Id="rId1" Type="http://schemas.openxmlformats.org/officeDocument/2006/relationships/themeOverride" Target="../theme/themeOverride21.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hemeOverride" Target="../theme/themeOverride22.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hemeOverride" Target="../theme/themeOverride23.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hemeOverride" Target="../theme/themeOverride2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hemeOverride" Target="../theme/themeOverride25.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hemeOverride" Target="../theme/themeOverride26.xml"/></Relationships>
</file>

<file path=ppt/slides/_rels/slide3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hemeOverride" Target="../theme/themeOverride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5.xml"/><Relationship Id="rId1" Type="http://schemas.openxmlformats.org/officeDocument/2006/relationships/themeOverride" Target="../theme/themeOverride3.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5.xml"/><Relationship Id="rId1" Type="http://schemas.openxmlformats.org/officeDocument/2006/relationships/themeOverride" Target="../theme/themeOverride4.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5.xml"/><Relationship Id="rId1" Type="http://schemas.openxmlformats.org/officeDocument/2006/relationships/themeOverride" Target="../theme/themeOverride5.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0574F307-FF57-43AF-A930-AC2FE8F1F48C}"/>
              </a:ext>
            </a:extLst>
          </p:cNvPr>
          <p:cNvSpPr/>
          <p:nvPr/>
        </p:nvSpPr>
        <p:spPr>
          <a:xfrm>
            <a:off x="1312610" y="1190896"/>
            <a:ext cx="6961239" cy="307777"/>
          </a:xfrm>
          <a:prstGeom prst="rect">
            <a:avLst/>
          </a:prstGeom>
        </p:spPr>
        <p:txBody>
          <a:bodyPr wrap="square">
            <a:spAutoFit/>
          </a:bodyPr>
          <a:lstStyle/>
          <a:p>
            <a:pPr algn="ctr">
              <a:spcBef>
                <a:spcPts val="600"/>
              </a:spcBef>
              <a:spcAft>
                <a:spcPts val="600"/>
              </a:spcAft>
            </a:pPr>
            <a:r>
              <a:rPr lang="es-ES" sz="1400" b="1" dirty="0">
                <a:solidFill>
                  <a:srgbClr val="000000"/>
                </a:solidFill>
                <a:ea typeface="Calibri" panose="020F0502020204030204" pitchFamily="34" charset="0"/>
                <a:cs typeface="Times New Roman" panose="02020603050405020304" pitchFamily="18" charset="0"/>
              </a:rPr>
              <a:t>DEPARTAMENTO DE CIENCIAS ECONÓMICAS ADMINISTRATIVAS Y DEL COMERCIO</a:t>
            </a:r>
            <a:r>
              <a:rPr lang="es-ES" sz="1400" dirty="0">
                <a:solidFill>
                  <a:srgbClr val="000000"/>
                </a:solidFill>
                <a:ea typeface="Calibri" panose="020F0502020204030204" pitchFamily="34" charset="0"/>
                <a:cs typeface="Times New Roman" panose="02020603050405020304" pitchFamily="18" charset="0"/>
              </a:rPr>
              <a:t> </a:t>
            </a:r>
            <a:endParaRPr lang="es-ES" sz="1400" dirty="0">
              <a:effectLst/>
              <a:ea typeface="Calibri" panose="020F0502020204030204" pitchFamily="34" charset="0"/>
              <a:cs typeface="Times New Roman" panose="02020603050405020304" pitchFamily="18" charset="0"/>
            </a:endParaRPr>
          </a:p>
        </p:txBody>
      </p:sp>
      <p:sp>
        <p:nvSpPr>
          <p:cNvPr id="6" name="Rectángulo 5">
            <a:extLst>
              <a:ext uri="{FF2B5EF4-FFF2-40B4-BE49-F238E27FC236}">
                <a16:creationId xmlns:a16="http://schemas.microsoft.com/office/drawing/2014/main" id="{18DF41AE-CBFC-46F1-8F8C-EB06B38F22FD}"/>
              </a:ext>
            </a:extLst>
          </p:cNvPr>
          <p:cNvSpPr/>
          <p:nvPr/>
        </p:nvSpPr>
        <p:spPr>
          <a:xfrm>
            <a:off x="693172" y="1795400"/>
            <a:ext cx="7801903" cy="1569660"/>
          </a:xfrm>
          <a:prstGeom prst="rect">
            <a:avLst/>
          </a:prstGeom>
        </p:spPr>
        <p:txBody>
          <a:bodyPr wrap="square">
            <a:spAutoFit/>
          </a:bodyPr>
          <a:lstStyle/>
          <a:p>
            <a:pPr algn="ctr"/>
            <a:r>
              <a:rPr lang="es-ES" sz="2400" b="1" dirty="0">
                <a:solidFill>
                  <a:srgbClr val="000000"/>
                </a:solidFill>
                <a:ea typeface="Calibri" panose="020F0502020204030204" pitchFamily="34" charset="0"/>
              </a:rPr>
              <a:t>TEMA: “</a:t>
            </a:r>
            <a:r>
              <a:rPr lang="es-ES" sz="2400" b="1" dirty="0">
                <a:solidFill>
                  <a:srgbClr val="000000"/>
                </a:solidFill>
                <a:ea typeface="Times New Roman" panose="02020603050405020304" pitchFamily="18" charset="0"/>
              </a:rPr>
              <a:t>EVALUACIÓN DEL RIESGO FINANCIERO MEDIANTE EL ÍNDICE DE ALTMAN Y SU IMPACTO EN LA SOLVENCIA DE </a:t>
            </a:r>
            <a:r>
              <a:rPr lang="es-ES" sz="2400" b="1">
                <a:solidFill>
                  <a:srgbClr val="000000"/>
                </a:solidFill>
                <a:ea typeface="Times New Roman" panose="02020603050405020304" pitchFamily="18" charset="0"/>
              </a:rPr>
              <a:t>LAS COOPERATIVA DE AHORRO Y CREDITO </a:t>
            </a:r>
            <a:r>
              <a:rPr lang="es-ES" sz="2400" b="1" dirty="0">
                <a:solidFill>
                  <a:srgbClr val="000000"/>
                </a:solidFill>
                <a:ea typeface="Times New Roman" panose="02020603050405020304" pitchFamily="18" charset="0"/>
              </a:rPr>
              <a:t>DEL SEGMENTO 1 PERÍODOS 2015 -2020</a:t>
            </a:r>
            <a:r>
              <a:rPr lang="es-ES" sz="2400" b="1" dirty="0">
                <a:solidFill>
                  <a:srgbClr val="000000"/>
                </a:solidFill>
                <a:ea typeface="Calibri" panose="020F0502020204030204" pitchFamily="34" charset="0"/>
              </a:rPr>
              <a:t>”</a:t>
            </a:r>
            <a:endParaRPr lang="es-ES" sz="2400" dirty="0"/>
          </a:p>
        </p:txBody>
      </p:sp>
      <p:sp>
        <p:nvSpPr>
          <p:cNvPr id="7" name="Rectángulo 6">
            <a:extLst>
              <a:ext uri="{FF2B5EF4-FFF2-40B4-BE49-F238E27FC236}">
                <a16:creationId xmlns:a16="http://schemas.microsoft.com/office/drawing/2014/main" id="{689FD256-3FE7-4BDB-AB0B-397441C551C4}"/>
              </a:ext>
            </a:extLst>
          </p:cNvPr>
          <p:cNvSpPr/>
          <p:nvPr/>
        </p:nvSpPr>
        <p:spPr>
          <a:xfrm>
            <a:off x="560439" y="3551505"/>
            <a:ext cx="8082116" cy="646331"/>
          </a:xfrm>
          <a:prstGeom prst="rect">
            <a:avLst/>
          </a:prstGeom>
        </p:spPr>
        <p:txBody>
          <a:bodyPr wrap="square">
            <a:spAutoFit/>
          </a:bodyPr>
          <a:lstStyle/>
          <a:p>
            <a:pPr algn="ctr"/>
            <a:r>
              <a:rPr lang="es-ES" sz="1800" dirty="0">
                <a:solidFill>
                  <a:srgbClr val="000000"/>
                </a:solidFill>
                <a:effectLst/>
                <a:ea typeface="Calibri" panose="020F0502020204030204" pitchFamily="34" charset="0"/>
              </a:rPr>
              <a:t> </a:t>
            </a:r>
            <a:r>
              <a:rPr lang="es-ES" dirty="0">
                <a:solidFill>
                  <a:srgbClr val="000000"/>
                </a:solidFill>
                <a:effectLst/>
                <a:ea typeface="Calibri" panose="020F0502020204030204" pitchFamily="34" charset="0"/>
              </a:rPr>
              <a:t>Trabajo de titulación, previo a la obtención del Título de Ingeniero en Finanzas, Contador Público-Auditor</a:t>
            </a:r>
            <a:endParaRPr lang="es-ES" dirty="0"/>
          </a:p>
        </p:txBody>
      </p:sp>
      <p:sp>
        <p:nvSpPr>
          <p:cNvPr id="8" name="Rectángulo 7">
            <a:extLst>
              <a:ext uri="{FF2B5EF4-FFF2-40B4-BE49-F238E27FC236}">
                <a16:creationId xmlns:a16="http://schemas.microsoft.com/office/drawing/2014/main" id="{9E15FF34-F982-4993-9D59-670FA05194DC}"/>
              </a:ext>
            </a:extLst>
          </p:cNvPr>
          <p:cNvSpPr/>
          <p:nvPr/>
        </p:nvSpPr>
        <p:spPr>
          <a:xfrm>
            <a:off x="855400" y="4483514"/>
            <a:ext cx="7418449" cy="2092881"/>
          </a:xfrm>
          <a:prstGeom prst="rect">
            <a:avLst/>
          </a:prstGeom>
        </p:spPr>
        <p:txBody>
          <a:bodyPr wrap="square">
            <a:spAutoFit/>
          </a:bodyPr>
          <a:lstStyle/>
          <a:p>
            <a:pPr algn="just">
              <a:spcBef>
                <a:spcPts val="600"/>
              </a:spcBef>
              <a:spcAft>
                <a:spcPts val="600"/>
              </a:spcAft>
            </a:pPr>
            <a:r>
              <a:rPr lang="es-ES" b="1" dirty="0">
                <a:solidFill>
                  <a:srgbClr val="000000"/>
                </a:solidFill>
                <a:ea typeface="Calibri" panose="020F0502020204030204" pitchFamily="34" charset="0"/>
                <a:cs typeface="Times New Roman" panose="02020603050405020304" pitchFamily="18" charset="0"/>
              </a:rPr>
              <a:t>AUTORES: </a:t>
            </a:r>
            <a:r>
              <a:rPr lang="es-ES" dirty="0">
                <a:solidFill>
                  <a:srgbClr val="000000"/>
                </a:solidFill>
                <a:ea typeface="Calibri" panose="020F0502020204030204" pitchFamily="34" charset="0"/>
                <a:cs typeface="Times New Roman" panose="02020603050405020304" pitchFamily="18" charset="0"/>
              </a:rPr>
              <a:t>BETANCOURT CUEVA, JORGE LUIS</a:t>
            </a:r>
            <a:endParaRPr lang="es-ES" dirty="0">
              <a:ea typeface="Calibri" panose="020F0502020204030204" pitchFamily="34" charset="0"/>
              <a:cs typeface="Times New Roman" panose="02020603050405020304" pitchFamily="18" charset="0"/>
            </a:endParaRPr>
          </a:p>
          <a:p>
            <a:pPr marL="990600" algn="just">
              <a:spcBef>
                <a:spcPts val="600"/>
              </a:spcBef>
              <a:spcAft>
                <a:spcPts val="600"/>
              </a:spcAft>
            </a:pPr>
            <a:r>
              <a:rPr lang="pt-PT" dirty="0">
                <a:solidFill>
                  <a:srgbClr val="000000"/>
                </a:solidFill>
                <a:ea typeface="Calibri" panose="020F0502020204030204" pitchFamily="34" charset="0"/>
                <a:cs typeface="Times New Roman" panose="02020603050405020304" pitchFamily="18" charset="0"/>
              </a:rPr>
              <a:t>    SIMBAÑA CAIZA, LUCÍA VIVIANA</a:t>
            </a:r>
            <a:endParaRPr lang="es-ES" dirty="0">
              <a:ea typeface="Calibri" panose="020F0502020204030204" pitchFamily="34" charset="0"/>
              <a:cs typeface="Times New Roman" panose="02020603050405020304" pitchFamily="18" charset="0"/>
            </a:endParaRPr>
          </a:p>
          <a:p>
            <a:pPr algn="just">
              <a:spcBef>
                <a:spcPts val="600"/>
              </a:spcBef>
              <a:spcAft>
                <a:spcPts val="600"/>
              </a:spcAft>
            </a:pPr>
            <a:r>
              <a:rPr lang="pt-PT" b="1" dirty="0">
                <a:solidFill>
                  <a:srgbClr val="000000"/>
                </a:solidFill>
                <a:ea typeface="Calibri" panose="020F0502020204030204" pitchFamily="34" charset="0"/>
                <a:cs typeface="Times New Roman" panose="02020603050405020304" pitchFamily="18" charset="0"/>
              </a:rPr>
              <a:t> DIRECTOR: </a:t>
            </a:r>
            <a:r>
              <a:rPr lang="pt-PT" dirty="0">
                <a:solidFill>
                  <a:srgbClr val="000000"/>
                </a:solidFill>
                <a:ea typeface="Calibri" panose="020F0502020204030204" pitchFamily="34" charset="0"/>
                <a:cs typeface="Times New Roman" panose="02020603050405020304" pitchFamily="18" charset="0"/>
              </a:rPr>
              <a:t>DR. BERRONES  PAGUAY AMARO VLADIMIR</a:t>
            </a:r>
          </a:p>
          <a:p>
            <a:pPr algn="just">
              <a:spcBef>
                <a:spcPts val="600"/>
              </a:spcBef>
              <a:spcAft>
                <a:spcPts val="600"/>
              </a:spcAft>
            </a:pPr>
            <a:endParaRPr lang="es-ES" dirty="0">
              <a:ea typeface="Calibri" panose="020F0502020204030204" pitchFamily="34" charset="0"/>
              <a:cs typeface="Times New Roman" panose="02020603050405020304" pitchFamily="18" charset="0"/>
            </a:endParaRPr>
          </a:p>
          <a:p>
            <a:pPr algn="ctr">
              <a:spcBef>
                <a:spcPts val="600"/>
              </a:spcBef>
              <a:spcAft>
                <a:spcPts val="600"/>
              </a:spcAft>
            </a:pPr>
            <a:r>
              <a:rPr lang="pt-PT" b="1" dirty="0">
                <a:solidFill>
                  <a:srgbClr val="000000"/>
                </a:solidFill>
                <a:ea typeface="Calibri" panose="020F0502020204030204" pitchFamily="34" charset="0"/>
                <a:cs typeface="Times New Roman" panose="02020603050405020304" pitchFamily="18" charset="0"/>
              </a:rPr>
              <a:t> SANGOLQUI, 2021</a:t>
            </a:r>
            <a:endParaRPr lang="es-ES" dirty="0"/>
          </a:p>
        </p:txBody>
      </p:sp>
    </p:spTree>
    <p:extLst>
      <p:ext uri="{BB962C8B-B14F-4D97-AF65-F5344CB8AC3E}">
        <p14:creationId xmlns:p14="http://schemas.microsoft.com/office/powerpoint/2010/main" val="1011983047"/>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C19CDB82-3BF3-4C14-A77C-FB1C70EB9EBD}"/>
              </a:ext>
            </a:extLst>
          </p:cNvPr>
          <p:cNvSpPr/>
          <p:nvPr/>
        </p:nvSpPr>
        <p:spPr>
          <a:xfrm>
            <a:off x="2700924" y="1319901"/>
            <a:ext cx="2755754" cy="461665"/>
          </a:xfrm>
          <a:prstGeom prst="rect">
            <a:avLst/>
          </a:prstGeom>
        </p:spPr>
        <p:txBody>
          <a:bodyPr wrap="none">
            <a:spAutoFit/>
          </a:bodyPr>
          <a:lstStyle/>
          <a:p>
            <a:r>
              <a:rPr lang="es-ES" sz="2400" b="1" dirty="0">
                <a:solidFill>
                  <a:srgbClr val="000000"/>
                </a:solidFill>
                <a:ea typeface="Calibri" panose="020F0502020204030204" pitchFamily="34" charset="0"/>
              </a:rPr>
              <a:t>HIPÓTESIS GENERAL</a:t>
            </a:r>
            <a:endParaRPr lang="es-ES" sz="2400" dirty="0"/>
          </a:p>
        </p:txBody>
      </p:sp>
      <p:sp>
        <p:nvSpPr>
          <p:cNvPr id="3" name="Rectángulo 2">
            <a:extLst>
              <a:ext uri="{FF2B5EF4-FFF2-40B4-BE49-F238E27FC236}">
                <a16:creationId xmlns:a16="http://schemas.microsoft.com/office/drawing/2014/main" id="{73C1CE17-9893-4C3B-B700-CD974D218815}"/>
              </a:ext>
            </a:extLst>
          </p:cNvPr>
          <p:cNvSpPr/>
          <p:nvPr/>
        </p:nvSpPr>
        <p:spPr>
          <a:xfrm>
            <a:off x="818759" y="2365627"/>
            <a:ext cx="7506479" cy="2941639"/>
          </a:xfrm>
          <a:prstGeom prst="rect">
            <a:avLst/>
          </a:prstGeom>
        </p:spPr>
        <p:txBody>
          <a:bodyPr wrap="square">
            <a:spAutoFit/>
          </a:bodyPr>
          <a:lstStyle/>
          <a:p>
            <a:pPr algn="just">
              <a:lnSpc>
                <a:spcPct val="200000"/>
              </a:lnSpc>
              <a:spcBef>
                <a:spcPts val="600"/>
              </a:spcBef>
              <a:spcAft>
                <a:spcPts val="600"/>
              </a:spcAft>
            </a:pPr>
            <a:r>
              <a:rPr lang="es-ES" sz="2400" dirty="0">
                <a:latin typeface="Times New Roman" panose="02020603050405020304" pitchFamily="18" charset="0"/>
                <a:ea typeface="Calibri" panose="020F0502020204030204" pitchFamily="34" charset="0"/>
                <a:cs typeface="Times New Roman" panose="02020603050405020304" pitchFamily="18" charset="0"/>
              </a:rPr>
              <a:t> </a:t>
            </a:r>
            <a:r>
              <a:rPr lang="es-ES" sz="2400" dirty="0">
                <a:ea typeface="Calibri" panose="020F0502020204030204" pitchFamily="34" charset="0"/>
                <a:cs typeface="Times New Roman" panose="02020603050405020304" pitchFamily="18" charset="0"/>
              </a:rPr>
              <a:t>La medición del riesgo financiero mediante el índice de Altman permite verificar el impacto de relación directa en la solvencia de las COAC del Segmento 1 en Ecuador durante los ejercicios del 2015 - 2020</a:t>
            </a:r>
            <a:r>
              <a:rPr lang="es-ES" sz="2400" dirty="0">
                <a:latin typeface="Times New Roman" panose="02020603050405020304" pitchFamily="18" charset="0"/>
                <a:ea typeface="Calibri" panose="020F0502020204030204" pitchFamily="34" charset="0"/>
                <a:cs typeface="Times New Roman" panose="02020603050405020304" pitchFamily="18" charset="0"/>
              </a:rPr>
              <a:t>.</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2">
            <a:extLst>
              <a:ext uri="{FF2B5EF4-FFF2-40B4-BE49-F238E27FC236}">
                <a16:creationId xmlns:a16="http://schemas.microsoft.com/office/drawing/2014/main" id="{2C2042F8-6EED-4FD0-8152-7552AE8D6E5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324103">
            <a:off x="5782114" y="4619929"/>
            <a:ext cx="2797545" cy="18567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4487709"/>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0D0E9B14-7E0E-45AC-9022-A35C316A0D98}"/>
              </a:ext>
            </a:extLst>
          </p:cNvPr>
          <p:cNvSpPr/>
          <p:nvPr/>
        </p:nvSpPr>
        <p:spPr>
          <a:xfrm>
            <a:off x="2592930" y="1229210"/>
            <a:ext cx="3134576" cy="461665"/>
          </a:xfrm>
          <a:prstGeom prst="rect">
            <a:avLst/>
          </a:prstGeom>
        </p:spPr>
        <p:txBody>
          <a:bodyPr wrap="none">
            <a:spAutoFit/>
          </a:bodyPr>
          <a:lstStyle/>
          <a:p>
            <a:r>
              <a:rPr lang="es-ES" sz="2400" b="1" dirty="0">
                <a:solidFill>
                  <a:srgbClr val="000000"/>
                </a:solidFill>
                <a:ea typeface="Calibri" panose="020F0502020204030204" pitchFamily="34" charset="0"/>
              </a:rPr>
              <a:t>HIPÓTESIS ESPECÍFICAS</a:t>
            </a:r>
            <a:endParaRPr lang="es-ES" sz="2400" dirty="0"/>
          </a:p>
        </p:txBody>
      </p:sp>
      <p:sp>
        <p:nvSpPr>
          <p:cNvPr id="3" name="Rectángulo 2">
            <a:extLst>
              <a:ext uri="{FF2B5EF4-FFF2-40B4-BE49-F238E27FC236}">
                <a16:creationId xmlns:a16="http://schemas.microsoft.com/office/drawing/2014/main" id="{E9384DB4-4DCA-417E-A07A-7B6F12A80ECB}"/>
              </a:ext>
            </a:extLst>
          </p:cNvPr>
          <p:cNvSpPr/>
          <p:nvPr/>
        </p:nvSpPr>
        <p:spPr>
          <a:xfrm>
            <a:off x="970384" y="2015752"/>
            <a:ext cx="7259216" cy="4066113"/>
          </a:xfrm>
          <a:prstGeom prst="rect">
            <a:avLst/>
          </a:prstGeom>
        </p:spPr>
        <p:txBody>
          <a:bodyPr wrap="square">
            <a:spAutoFit/>
          </a:bodyPr>
          <a:lstStyle/>
          <a:p>
            <a:pPr algn="just">
              <a:lnSpc>
                <a:spcPct val="150000"/>
              </a:lnSpc>
              <a:spcBef>
                <a:spcPts val="600"/>
              </a:spcBef>
              <a:spcAft>
                <a:spcPts val="600"/>
              </a:spcAft>
            </a:pPr>
            <a:r>
              <a:rPr lang="es-ES" sz="2100" dirty="0">
                <a:latin typeface="Times New Roman" panose="02020603050405020304" pitchFamily="18" charset="0"/>
                <a:ea typeface="Calibri" panose="020F0502020204030204" pitchFamily="34" charset="0"/>
                <a:cs typeface="Times New Roman" panose="02020603050405020304" pitchFamily="18" charset="0"/>
              </a:rPr>
              <a:t> </a:t>
            </a:r>
            <a:r>
              <a:rPr lang="es-ES" sz="2100" b="1" dirty="0">
                <a:ea typeface="Calibri" panose="020F0502020204030204" pitchFamily="34" charset="0"/>
                <a:cs typeface="Times New Roman" panose="02020603050405020304" pitchFamily="18" charset="0"/>
              </a:rPr>
              <a:t>H0: </a:t>
            </a:r>
            <a:r>
              <a:rPr lang="es-ES" sz="2100" dirty="0">
                <a:ea typeface="Calibri" panose="020F0502020204030204" pitchFamily="34" charset="0"/>
                <a:cs typeface="Times New Roman" panose="02020603050405020304" pitchFamily="18" charset="0"/>
              </a:rPr>
              <a:t>La medición del riesgo financiero mediante el índice de Altman NO permite verificar el impacto de relación directa en la solvencia de las COAC del segmento 1 en Ecuador durante los ejercicios del 2015 - 2020.</a:t>
            </a:r>
          </a:p>
          <a:p>
            <a:pPr algn="just">
              <a:lnSpc>
                <a:spcPct val="150000"/>
              </a:lnSpc>
              <a:spcBef>
                <a:spcPts val="600"/>
              </a:spcBef>
              <a:spcAft>
                <a:spcPts val="600"/>
              </a:spcAft>
            </a:pPr>
            <a:r>
              <a:rPr lang="es-ES" sz="2100" b="1" dirty="0">
                <a:ea typeface="Calibri" panose="020F0502020204030204" pitchFamily="34" charset="0"/>
                <a:cs typeface="Times New Roman" panose="02020603050405020304" pitchFamily="18" charset="0"/>
              </a:rPr>
              <a:t>H1: </a:t>
            </a:r>
            <a:r>
              <a:rPr lang="es-ES" sz="2100" dirty="0">
                <a:ea typeface="Calibri" panose="020F0502020204030204" pitchFamily="34" charset="0"/>
                <a:cs typeface="Times New Roman" panose="02020603050405020304" pitchFamily="18" charset="0"/>
              </a:rPr>
              <a:t>La medición del riesgo financiero mediante el índice de Altman SI permite verificar el impacto de relación directa en la solvencia de las COAC del segmento 1 en Ecuador durante los ejercicios del 2015 - 2020.</a:t>
            </a:r>
            <a:endParaRPr lang="es-ES" sz="2100" dirty="0">
              <a:effectLst/>
              <a:ea typeface="Calibri" panose="020F0502020204030204" pitchFamily="34" charset="0"/>
              <a:cs typeface="Times New Roman" panose="02020603050405020304" pitchFamily="18" charset="0"/>
            </a:endParaRPr>
          </a:p>
        </p:txBody>
      </p:sp>
      <p:pic>
        <p:nvPicPr>
          <p:cNvPr id="4" name="Picture 2" descr="http://definicion.mx/wp-content/uploads/2014/04/hipotesis-350x350.jpg">
            <a:extLst>
              <a:ext uri="{FF2B5EF4-FFF2-40B4-BE49-F238E27FC236}">
                <a16:creationId xmlns:a16="http://schemas.microsoft.com/office/drawing/2014/main" id="{53EB4832-428C-4CAD-B49F-496E49B9B7F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95236" y="5684492"/>
            <a:ext cx="1173508" cy="11735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7974959"/>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4A63029A-0820-4F38-AE5F-9895B3D9563D}"/>
              </a:ext>
            </a:extLst>
          </p:cNvPr>
          <p:cNvSpPr/>
          <p:nvPr/>
        </p:nvSpPr>
        <p:spPr>
          <a:xfrm>
            <a:off x="3600225" y="1463810"/>
            <a:ext cx="1574342" cy="461665"/>
          </a:xfrm>
          <a:prstGeom prst="rect">
            <a:avLst/>
          </a:prstGeom>
        </p:spPr>
        <p:txBody>
          <a:bodyPr wrap="none">
            <a:spAutoFit/>
          </a:bodyPr>
          <a:lstStyle/>
          <a:p>
            <a:r>
              <a:rPr lang="es-ES" sz="2400" b="1" dirty="0">
                <a:solidFill>
                  <a:srgbClr val="000000"/>
                </a:solidFill>
                <a:ea typeface="Calibri" panose="020F0502020204030204" pitchFamily="34" charset="0"/>
              </a:rPr>
              <a:t>VARIABLES</a:t>
            </a:r>
            <a:endParaRPr lang="es-ES" sz="2400" dirty="0"/>
          </a:p>
        </p:txBody>
      </p:sp>
      <p:sp>
        <p:nvSpPr>
          <p:cNvPr id="3" name="Rectángulo 2">
            <a:extLst>
              <a:ext uri="{FF2B5EF4-FFF2-40B4-BE49-F238E27FC236}">
                <a16:creationId xmlns:a16="http://schemas.microsoft.com/office/drawing/2014/main" id="{8A07A9F9-D824-4DA7-ADD0-2576BFD35110}"/>
              </a:ext>
            </a:extLst>
          </p:cNvPr>
          <p:cNvSpPr/>
          <p:nvPr/>
        </p:nvSpPr>
        <p:spPr>
          <a:xfrm>
            <a:off x="1253458" y="3197461"/>
            <a:ext cx="6637077" cy="1508105"/>
          </a:xfrm>
          <a:prstGeom prst="rect">
            <a:avLst/>
          </a:prstGeom>
        </p:spPr>
        <p:txBody>
          <a:bodyPr wrap="square">
            <a:spAutoFit/>
          </a:bodyPr>
          <a:lstStyle/>
          <a:p>
            <a:pPr algn="just">
              <a:spcBef>
                <a:spcPts val="600"/>
              </a:spcBef>
              <a:spcAft>
                <a:spcPts val="600"/>
              </a:spcAft>
            </a:pPr>
            <a:r>
              <a:rPr lang="es-ES" sz="2400" b="1" dirty="0">
                <a:ea typeface="Calibri" panose="020F0502020204030204" pitchFamily="34" charset="0"/>
                <a:cs typeface="Times New Roman" panose="02020603050405020304" pitchFamily="18" charset="0"/>
              </a:rPr>
              <a:t>Variable independiente: </a:t>
            </a:r>
            <a:r>
              <a:rPr lang="es-ES" sz="2400" dirty="0">
                <a:ea typeface="Calibri" panose="020F0502020204030204" pitchFamily="34" charset="0"/>
                <a:cs typeface="Times New Roman" panose="02020603050405020304" pitchFamily="18" charset="0"/>
              </a:rPr>
              <a:t>el riesgo financiero.</a:t>
            </a:r>
          </a:p>
          <a:p>
            <a:pPr algn="just">
              <a:spcBef>
                <a:spcPts val="600"/>
              </a:spcBef>
              <a:spcAft>
                <a:spcPts val="600"/>
              </a:spcAft>
            </a:pPr>
            <a:endParaRPr lang="es-ES" sz="2400" dirty="0">
              <a:effectLst/>
              <a:ea typeface="Calibri" panose="020F0502020204030204" pitchFamily="34" charset="0"/>
              <a:cs typeface="Times New Roman" panose="02020603050405020304" pitchFamily="18" charset="0"/>
            </a:endParaRPr>
          </a:p>
          <a:p>
            <a:pPr algn="r">
              <a:spcBef>
                <a:spcPts val="600"/>
              </a:spcBef>
              <a:spcAft>
                <a:spcPts val="600"/>
              </a:spcAft>
            </a:pPr>
            <a:r>
              <a:rPr lang="es-ES" sz="2400" b="1" dirty="0">
                <a:ea typeface="Calibri" panose="020F0502020204030204" pitchFamily="34" charset="0"/>
                <a:cs typeface="Times New Roman" panose="02020603050405020304" pitchFamily="18" charset="0"/>
              </a:rPr>
              <a:t>Variable dependiente: </a:t>
            </a:r>
            <a:r>
              <a:rPr lang="es-ES" sz="2400" dirty="0">
                <a:ea typeface="Calibri" panose="020F0502020204030204" pitchFamily="34" charset="0"/>
                <a:cs typeface="Times New Roman" panose="02020603050405020304" pitchFamily="18" charset="0"/>
              </a:rPr>
              <a:t>la solvencia</a:t>
            </a:r>
            <a:endParaRPr lang="es-ES" sz="2400" dirty="0">
              <a:effectLst/>
              <a:ea typeface="Calibri" panose="020F0502020204030204" pitchFamily="34" charset="0"/>
              <a:cs typeface="Times New Roman" panose="02020603050405020304" pitchFamily="18" charset="0"/>
            </a:endParaRPr>
          </a:p>
        </p:txBody>
      </p:sp>
      <p:pic>
        <p:nvPicPr>
          <p:cNvPr id="1026" name="Picture 2" descr="Conjunto de iconos de color de préstamo. Informe de solvencia personal.  Riesgo de bunkrapcy. Diagrama de puntuación de crédito. Cheque de pago,  factura, hoja de impuestos con precio. Tarjeta de crédito pesada">
            <a:extLst>
              <a:ext uri="{FF2B5EF4-FFF2-40B4-BE49-F238E27FC236}">
                <a16:creationId xmlns:a16="http://schemas.microsoft.com/office/drawing/2014/main" id="{0C5B1699-612E-44E3-A5D9-62810955562D}"/>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6397" b="61803"/>
          <a:stretch/>
        </p:blipFill>
        <p:spPr bwMode="auto">
          <a:xfrm>
            <a:off x="1253458" y="4166043"/>
            <a:ext cx="1540041" cy="113433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onjunto de iconos de color de préstamo. Informe de solvencia personal.  Riesgo de bunkrapcy. Diagrama de puntuación de crédito. Cheque de pago,  factura, hoja de impuestos con precio. Tarjeta de crédito pesada">
            <a:extLst>
              <a:ext uri="{FF2B5EF4-FFF2-40B4-BE49-F238E27FC236}">
                <a16:creationId xmlns:a16="http://schemas.microsoft.com/office/drawing/2014/main" id="{16894AFD-B30D-47B6-8A82-174F6B6F9DE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63594" b="61800"/>
          <a:stretch/>
        </p:blipFill>
        <p:spPr bwMode="auto">
          <a:xfrm>
            <a:off x="7366273" y="2709246"/>
            <a:ext cx="1212980" cy="10701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8791156"/>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360804A4-D76B-4E62-947D-6B0ABAC019A6}"/>
              </a:ext>
            </a:extLst>
          </p:cNvPr>
          <p:cNvSpPr/>
          <p:nvPr/>
        </p:nvSpPr>
        <p:spPr>
          <a:xfrm>
            <a:off x="0" y="928501"/>
            <a:ext cx="7931425" cy="400110"/>
          </a:xfrm>
          <a:prstGeom prst="rect">
            <a:avLst/>
          </a:prstGeom>
        </p:spPr>
        <p:txBody>
          <a:bodyPr wrap="square">
            <a:spAutoFit/>
          </a:bodyPr>
          <a:lstStyle/>
          <a:p>
            <a:pPr algn="ctr"/>
            <a:r>
              <a:rPr lang="es-ES" sz="2000" b="1" dirty="0">
                <a:solidFill>
                  <a:srgbClr val="000000"/>
                </a:solidFill>
                <a:ea typeface="Calibri" panose="020F0502020204030204" pitchFamily="34" charset="0"/>
              </a:rPr>
              <a:t>SITUACIÓN FINANCIERA DE LAS COACS ECUATORIANAS</a:t>
            </a:r>
            <a:endParaRPr lang="es-ES" sz="2000" dirty="0"/>
          </a:p>
        </p:txBody>
      </p:sp>
      <p:sp>
        <p:nvSpPr>
          <p:cNvPr id="4" name="Rectángulo 3">
            <a:extLst>
              <a:ext uri="{FF2B5EF4-FFF2-40B4-BE49-F238E27FC236}">
                <a16:creationId xmlns:a16="http://schemas.microsoft.com/office/drawing/2014/main" id="{76DFE0C7-7757-4735-96EA-8EA7AAA13098}"/>
              </a:ext>
            </a:extLst>
          </p:cNvPr>
          <p:cNvSpPr/>
          <p:nvPr/>
        </p:nvSpPr>
        <p:spPr>
          <a:xfrm>
            <a:off x="162768" y="1549620"/>
            <a:ext cx="7794121" cy="707886"/>
          </a:xfrm>
          <a:prstGeom prst="rect">
            <a:avLst/>
          </a:prstGeom>
        </p:spPr>
        <p:txBody>
          <a:bodyPr wrap="none">
            <a:spAutoFit/>
          </a:bodyPr>
          <a:lstStyle/>
          <a:p>
            <a:r>
              <a:rPr lang="es-ES" sz="4000" dirty="0">
                <a:solidFill>
                  <a:srgbClr val="00B050"/>
                </a:solidFill>
                <a:ea typeface="Calibri" panose="020F0502020204030204" pitchFamily="34" charset="0"/>
              </a:rPr>
              <a:t>5.433.708 certificados de aportación</a:t>
            </a:r>
            <a:endParaRPr lang="es-ES" sz="4000" dirty="0">
              <a:solidFill>
                <a:srgbClr val="00B050"/>
              </a:solidFill>
            </a:endParaRPr>
          </a:p>
        </p:txBody>
      </p:sp>
      <p:sp>
        <p:nvSpPr>
          <p:cNvPr id="5" name="Rectángulo 4">
            <a:extLst>
              <a:ext uri="{FF2B5EF4-FFF2-40B4-BE49-F238E27FC236}">
                <a16:creationId xmlns:a16="http://schemas.microsoft.com/office/drawing/2014/main" id="{55C0031A-E735-45C4-A4C2-9512E3462191}"/>
              </a:ext>
            </a:extLst>
          </p:cNvPr>
          <p:cNvSpPr/>
          <p:nvPr/>
        </p:nvSpPr>
        <p:spPr>
          <a:xfrm>
            <a:off x="5029081" y="3922648"/>
            <a:ext cx="3438938" cy="1200329"/>
          </a:xfrm>
          <a:prstGeom prst="rect">
            <a:avLst/>
          </a:prstGeom>
        </p:spPr>
        <p:txBody>
          <a:bodyPr wrap="square">
            <a:spAutoFit/>
          </a:bodyPr>
          <a:lstStyle/>
          <a:p>
            <a:pPr algn="ctr"/>
            <a:r>
              <a:rPr lang="es-ES" sz="2400" dirty="0">
                <a:solidFill>
                  <a:srgbClr val="00B050"/>
                </a:solidFill>
                <a:ea typeface="Calibri" panose="020F0502020204030204" pitchFamily="34" charset="0"/>
              </a:rPr>
              <a:t>Activos por un valor de alrededor de los 14.375 millones de USD</a:t>
            </a:r>
            <a:endParaRPr lang="es-ES" sz="2400" dirty="0">
              <a:solidFill>
                <a:srgbClr val="00B050"/>
              </a:solidFill>
            </a:endParaRPr>
          </a:p>
        </p:txBody>
      </p:sp>
      <p:sp>
        <p:nvSpPr>
          <p:cNvPr id="6" name="Rectángulo 5">
            <a:extLst>
              <a:ext uri="{FF2B5EF4-FFF2-40B4-BE49-F238E27FC236}">
                <a16:creationId xmlns:a16="http://schemas.microsoft.com/office/drawing/2014/main" id="{D092BFD1-336D-4E87-B791-BA652833E857}"/>
              </a:ext>
            </a:extLst>
          </p:cNvPr>
          <p:cNvSpPr/>
          <p:nvPr/>
        </p:nvSpPr>
        <p:spPr>
          <a:xfrm>
            <a:off x="894520" y="2470747"/>
            <a:ext cx="3240157" cy="1200329"/>
          </a:xfrm>
          <a:prstGeom prst="rect">
            <a:avLst/>
          </a:prstGeom>
        </p:spPr>
        <p:txBody>
          <a:bodyPr wrap="square">
            <a:spAutoFit/>
          </a:bodyPr>
          <a:lstStyle/>
          <a:p>
            <a:pPr algn="ctr"/>
            <a:r>
              <a:rPr lang="es-ES" sz="2400" dirty="0">
                <a:solidFill>
                  <a:srgbClr val="FF0000"/>
                </a:solidFill>
                <a:ea typeface="Calibri" panose="020F0502020204030204" pitchFamily="34" charset="0"/>
              </a:rPr>
              <a:t>Cartera de créditos de cerca de los 9.913 millones de USD </a:t>
            </a:r>
            <a:endParaRPr lang="es-ES" sz="2400" dirty="0">
              <a:solidFill>
                <a:srgbClr val="FF0000"/>
              </a:solidFill>
            </a:endParaRPr>
          </a:p>
        </p:txBody>
      </p:sp>
      <p:sp>
        <p:nvSpPr>
          <p:cNvPr id="7" name="Rectángulo 6">
            <a:extLst>
              <a:ext uri="{FF2B5EF4-FFF2-40B4-BE49-F238E27FC236}">
                <a16:creationId xmlns:a16="http://schemas.microsoft.com/office/drawing/2014/main" id="{A1EEA53D-C7DF-4D97-B3A9-76D060FBA5B1}"/>
              </a:ext>
            </a:extLst>
          </p:cNvPr>
          <p:cNvSpPr/>
          <p:nvPr/>
        </p:nvSpPr>
        <p:spPr>
          <a:xfrm>
            <a:off x="228598" y="4133245"/>
            <a:ext cx="4572000" cy="1200329"/>
          </a:xfrm>
          <a:prstGeom prst="rect">
            <a:avLst/>
          </a:prstGeom>
        </p:spPr>
        <p:txBody>
          <a:bodyPr wrap="square">
            <a:spAutoFit/>
          </a:bodyPr>
          <a:lstStyle/>
          <a:p>
            <a:pPr algn="ctr"/>
            <a:r>
              <a:rPr lang="es-ES" sz="2400" dirty="0">
                <a:solidFill>
                  <a:srgbClr val="002060"/>
                </a:solidFill>
                <a:ea typeface="Calibri" panose="020F0502020204030204" pitchFamily="34" charset="0"/>
              </a:rPr>
              <a:t>Depósitos estimados en los 11.637 millones de USD con cierre diciembre del 2020</a:t>
            </a:r>
            <a:endParaRPr lang="es-ES" sz="2400" dirty="0">
              <a:solidFill>
                <a:srgbClr val="002060"/>
              </a:solidFill>
            </a:endParaRPr>
          </a:p>
        </p:txBody>
      </p:sp>
      <p:sp>
        <p:nvSpPr>
          <p:cNvPr id="8" name="Rectángulo 7">
            <a:extLst>
              <a:ext uri="{FF2B5EF4-FFF2-40B4-BE49-F238E27FC236}">
                <a16:creationId xmlns:a16="http://schemas.microsoft.com/office/drawing/2014/main" id="{7AF8ADF8-FED1-420A-AF20-6D4A48AA1384}"/>
              </a:ext>
            </a:extLst>
          </p:cNvPr>
          <p:cNvSpPr/>
          <p:nvPr/>
        </p:nvSpPr>
        <p:spPr>
          <a:xfrm>
            <a:off x="3950803" y="2404363"/>
            <a:ext cx="3980622" cy="954107"/>
          </a:xfrm>
          <a:prstGeom prst="rect">
            <a:avLst/>
          </a:prstGeom>
        </p:spPr>
        <p:txBody>
          <a:bodyPr wrap="square">
            <a:spAutoFit/>
          </a:bodyPr>
          <a:lstStyle/>
          <a:p>
            <a:pPr algn="ctr"/>
            <a:r>
              <a:rPr lang="es-ES" sz="2800" dirty="0">
                <a:ea typeface="Calibri" panose="020F0502020204030204" pitchFamily="34" charset="0"/>
              </a:rPr>
              <a:t>2.461 puntos de atención (66% del total)</a:t>
            </a:r>
            <a:endParaRPr lang="es-ES" sz="2800" dirty="0"/>
          </a:p>
        </p:txBody>
      </p:sp>
      <p:sp>
        <p:nvSpPr>
          <p:cNvPr id="9" name="Rectángulo 8">
            <a:extLst>
              <a:ext uri="{FF2B5EF4-FFF2-40B4-BE49-F238E27FC236}">
                <a16:creationId xmlns:a16="http://schemas.microsoft.com/office/drawing/2014/main" id="{B48A5365-F2C2-446B-BBD5-73C62B7CAC86}"/>
              </a:ext>
            </a:extLst>
          </p:cNvPr>
          <p:cNvSpPr/>
          <p:nvPr/>
        </p:nvSpPr>
        <p:spPr>
          <a:xfrm>
            <a:off x="1212572" y="6239617"/>
            <a:ext cx="7160922" cy="400110"/>
          </a:xfrm>
          <a:prstGeom prst="rect">
            <a:avLst/>
          </a:prstGeom>
        </p:spPr>
        <p:txBody>
          <a:bodyPr wrap="square">
            <a:spAutoFit/>
          </a:bodyPr>
          <a:lstStyle/>
          <a:p>
            <a:pPr algn="r"/>
            <a:r>
              <a:rPr lang="es-ES" sz="2000" b="1" dirty="0">
                <a:latin typeface="Times New Roman" panose="02020603050405020304" pitchFamily="18" charset="0"/>
                <a:ea typeface="Calibri" panose="020F0502020204030204" pitchFamily="34" charset="0"/>
              </a:rPr>
              <a:t>(</a:t>
            </a:r>
            <a:r>
              <a:rPr lang="es-ES" sz="2000" b="1" dirty="0">
                <a:ea typeface="Calibri" panose="020F0502020204030204" pitchFamily="34" charset="0"/>
              </a:rPr>
              <a:t>Superintendencia de Economía Popular y Solidaria, 2021).</a:t>
            </a:r>
            <a:endParaRPr lang="es-ES" sz="2000" b="1" dirty="0"/>
          </a:p>
        </p:txBody>
      </p:sp>
      <p:pic>
        <p:nvPicPr>
          <p:cNvPr id="10" name="Imagen 9">
            <a:extLst>
              <a:ext uri="{FF2B5EF4-FFF2-40B4-BE49-F238E27FC236}">
                <a16:creationId xmlns:a16="http://schemas.microsoft.com/office/drawing/2014/main" id="{3847AB1D-0E62-4101-832F-2BD68DE8C10E}"/>
              </a:ext>
            </a:extLst>
          </p:cNvPr>
          <p:cNvPicPr>
            <a:picLocks noChangeAspect="1"/>
          </p:cNvPicPr>
          <p:nvPr/>
        </p:nvPicPr>
        <p:blipFill>
          <a:blip r:embed="rId4"/>
          <a:stretch>
            <a:fillRect/>
          </a:stretch>
        </p:blipFill>
        <p:spPr>
          <a:xfrm>
            <a:off x="7743077" y="2920320"/>
            <a:ext cx="1047750" cy="876300"/>
          </a:xfrm>
          <a:prstGeom prst="rect">
            <a:avLst/>
          </a:prstGeom>
        </p:spPr>
      </p:pic>
      <p:pic>
        <p:nvPicPr>
          <p:cNvPr id="12" name="Imagen 11">
            <a:extLst>
              <a:ext uri="{FF2B5EF4-FFF2-40B4-BE49-F238E27FC236}">
                <a16:creationId xmlns:a16="http://schemas.microsoft.com/office/drawing/2014/main" id="{64DC59FD-3B7A-48A3-9A29-734E15843F7B}"/>
              </a:ext>
            </a:extLst>
          </p:cNvPr>
          <p:cNvPicPr>
            <a:picLocks noChangeAspect="1"/>
          </p:cNvPicPr>
          <p:nvPr/>
        </p:nvPicPr>
        <p:blipFill>
          <a:blip r:embed="rId5"/>
          <a:stretch>
            <a:fillRect/>
          </a:stretch>
        </p:blipFill>
        <p:spPr>
          <a:xfrm>
            <a:off x="2182392" y="5287349"/>
            <a:ext cx="1139306" cy="881350"/>
          </a:xfrm>
          <a:prstGeom prst="rect">
            <a:avLst/>
          </a:prstGeom>
        </p:spPr>
      </p:pic>
      <p:pic>
        <p:nvPicPr>
          <p:cNvPr id="14" name="Imagen 13">
            <a:extLst>
              <a:ext uri="{FF2B5EF4-FFF2-40B4-BE49-F238E27FC236}">
                <a16:creationId xmlns:a16="http://schemas.microsoft.com/office/drawing/2014/main" id="{994033C6-3057-496A-B2AA-3FCB0816A1E8}"/>
              </a:ext>
            </a:extLst>
          </p:cNvPr>
          <p:cNvPicPr>
            <a:picLocks noChangeAspect="1"/>
          </p:cNvPicPr>
          <p:nvPr/>
        </p:nvPicPr>
        <p:blipFill>
          <a:blip r:embed="rId6"/>
          <a:stretch>
            <a:fillRect/>
          </a:stretch>
        </p:blipFill>
        <p:spPr>
          <a:xfrm>
            <a:off x="6221560" y="5193895"/>
            <a:ext cx="1053980" cy="1060693"/>
          </a:xfrm>
          <a:prstGeom prst="rect">
            <a:avLst/>
          </a:prstGeom>
        </p:spPr>
      </p:pic>
      <p:pic>
        <p:nvPicPr>
          <p:cNvPr id="16" name="Imagen 15">
            <a:extLst>
              <a:ext uri="{FF2B5EF4-FFF2-40B4-BE49-F238E27FC236}">
                <a16:creationId xmlns:a16="http://schemas.microsoft.com/office/drawing/2014/main" id="{BA3323DA-0571-4DC6-8246-E6525852C242}"/>
              </a:ext>
            </a:extLst>
          </p:cNvPr>
          <p:cNvPicPr>
            <a:picLocks noChangeAspect="1"/>
          </p:cNvPicPr>
          <p:nvPr/>
        </p:nvPicPr>
        <p:blipFill>
          <a:blip r:embed="rId7"/>
          <a:stretch>
            <a:fillRect/>
          </a:stretch>
        </p:blipFill>
        <p:spPr>
          <a:xfrm>
            <a:off x="7670808" y="1424373"/>
            <a:ext cx="931670" cy="1005874"/>
          </a:xfrm>
          <a:prstGeom prst="rect">
            <a:avLst/>
          </a:prstGeom>
        </p:spPr>
      </p:pic>
      <p:pic>
        <p:nvPicPr>
          <p:cNvPr id="18" name="Imagen 17">
            <a:extLst>
              <a:ext uri="{FF2B5EF4-FFF2-40B4-BE49-F238E27FC236}">
                <a16:creationId xmlns:a16="http://schemas.microsoft.com/office/drawing/2014/main" id="{7C3133BD-D7A2-4A32-8EAD-2857743716A6}"/>
              </a:ext>
            </a:extLst>
          </p:cNvPr>
          <p:cNvPicPr>
            <a:picLocks noChangeAspect="1"/>
          </p:cNvPicPr>
          <p:nvPr/>
        </p:nvPicPr>
        <p:blipFill>
          <a:blip r:embed="rId8"/>
          <a:stretch>
            <a:fillRect/>
          </a:stretch>
        </p:blipFill>
        <p:spPr>
          <a:xfrm>
            <a:off x="0" y="2786167"/>
            <a:ext cx="1095375" cy="1066800"/>
          </a:xfrm>
          <a:prstGeom prst="rect">
            <a:avLst/>
          </a:prstGeom>
        </p:spPr>
      </p:pic>
    </p:spTree>
    <p:extLst>
      <p:ext uri="{BB962C8B-B14F-4D97-AF65-F5344CB8AC3E}">
        <p14:creationId xmlns:p14="http://schemas.microsoft.com/office/powerpoint/2010/main" val="920638026"/>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ángulo 1">
                <a:extLst>
                  <a:ext uri="{FF2B5EF4-FFF2-40B4-BE49-F238E27FC236}">
                    <a16:creationId xmlns:a16="http://schemas.microsoft.com/office/drawing/2014/main" id="{5097F3F5-FA36-4D67-9B3B-1EBA19BFFEB4}"/>
                  </a:ext>
                </a:extLst>
              </p:cNvPr>
              <p:cNvSpPr/>
              <p:nvPr/>
            </p:nvSpPr>
            <p:spPr>
              <a:xfrm>
                <a:off x="298580" y="1528266"/>
                <a:ext cx="8338525" cy="1415067"/>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s-ES" i="1" smtClean="0">
                          <a:latin typeface="Cambria Math" panose="02040503050406030204" pitchFamily="18" charset="0"/>
                        </a:rPr>
                        <m:t>𝑍</m:t>
                      </m:r>
                      <m:r>
                        <a:rPr lang="es-ES" i="0">
                          <a:latin typeface="Cambria Math" panose="02040503050406030204" pitchFamily="18" charset="0"/>
                        </a:rPr>
                        <m:t>=1.288</m:t>
                      </m:r>
                      <m:f>
                        <m:fPr>
                          <m:ctrlPr>
                            <a:rPr lang="es-ES" i="1">
                              <a:latin typeface="Cambria Math" panose="02040503050406030204" pitchFamily="18" charset="0"/>
                            </a:rPr>
                          </m:ctrlPr>
                        </m:fPr>
                        <m:num>
                          <m:r>
                            <a:rPr lang="es-ES" i="1">
                              <a:latin typeface="Cambria Math" panose="02040503050406030204" pitchFamily="18" charset="0"/>
                            </a:rPr>
                            <m:t>𝐶𝑎𝑝𝑖𝑡𝑎𝑙</m:t>
                          </m:r>
                          <m:r>
                            <a:rPr lang="es-ES" i="0">
                              <a:latin typeface="Cambria Math" panose="02040503050406030204" pitchFamily="18" charset="0"/>
                            </a:rPr>
                            <m:t> </m:t>
                          </m:r>
                          <m:r>
                            <a:rPr lang="es-ES" i="1">
                              <a:latin typeface="Cambria Math" panose="02040503050406030204" pitchFamily="18" charset="0"/>
                            </a:rPr>
                            <m:t>𝑑𝑒</m:t>
                          </m:r>
                          <m:r>
                            <a:rPr lang="es-ES" i="0">
                              <a:latin typeface="Cambria Math" panose="02040503050406030204" pitchFamily="18" charset="0"/>
                            </a:rPr>
                            <m:t> </m:t>
                          </m:r>
                          <m:r>
                            <a:rPr lang="es-ES" i="1">
                              <a:latin typeface="Cambria Math" panose="02040503050406030204" pitchFamily="18" charset="0"/>
                            </a:rPr>
                            <m:t>𝑇𝑟𝑎𝑏𝑎𝑗𝑜</m:t>
                          </m:r>
                          <m:r>
                            <a:rPr lang="es-ES" i="0">
                              <a:latin typeface="Cambria Math" panose="02040503050406030204" pitchFamily="18" charset="0"/>
                            </a:rPr>
                            <m:t> </m:t>
                          </m:r>
                          <m:r>
                            <a:rPr lang="es-ES" i="1">
                              <a:latin typeface="Cambria Math" panose="02040503050406030204" pitchFamily="18" charset="0"/>
                            </a:rPr>
                            <m:t>𝑁𝑒𝑡𝑜</m:t>
                          </m:r>
                        </m:num>
                        <m:den>
                          <m:r>
                            <a:rPr lang="es-ES" i="1">
                              <a:latin typeface="Cambria Math" panose="02040503050406030204" pitchFamily="18" charset="0"/>
                            </a:rPr>
                            <m:t>𝐴𝑐𝑡𝑖𝑣𝑜</m:t>
                          </m:r>
                          <m:r>
                            <a:rPr lang="es-ES" i="0">
                              <a:latin typeface="Cambria Math" panose="02040503050406030204" pitchFamily="18" charset="0"/>
                            </a:rPr>
                            <m:t> </m:t>
                          </m:r>
                          <m:r>
                            <a:rPr lang="es-ES" i="1">
                              <a:latin typeface="Cambria Math" panose="02040503050406030204" pitchFamily="18" charset="0"/>
                            </a:rPr>
                            <m:t>𝑇𝑜𝑡𝑎𝑙</m:t>
                          </m:r>
                        </m:den>
                      </m:f>
                      <m:r>
                        <a:rPr lang="es-ES" i="0">
                          <a:latin typeface="Cambria Math" panose="02040503050406030204" pitchFamily="18" charset="0"/>
                        </a:rPr>
                        <m:t>+1.4</m:t>
                      </m:r>
                      <m:f>
                        <m:fPr>
                          <m:ctrlPr>
                            <a:rPr lang="es-ES" i="1">
                              <a:latin typeface="Cambria Math" panose="02040503050406030204" pitchFamily="18" charset="0"/>
                            </a:rPr>
                          </m:ctrlPr>
                        </m:fPr>
                        <m:num>
                          <m:r>
                            <a:rPr lang="es-ES" i="1">
                              <a:latin typeface="Cambria Math" panose="02040503050406030204" pitchFamily="18" charset="0"/>
                            </a:rPr>
                            <m:t>𝑈𝑡𝑖𝑙𝑖𝑑𝑎𝑑𝑒𝑠</m:t>
                          </m:r>
                          <m:r>
                            <a:rPr lang="es-ES" i="0">
                              <a:latin typeface="Cambria Math" panose="02040503050406030204" pitchFamily="18" charset="0"/>
                            </a:rPr>
                            <m:t> </m:t>
                          </m:r>
                          <m:r>
                            <a:rPr lang="es-ES" i="1">
                              <a:latin typeface="Cambria Math" panose="02040503050406030204" pitchFamily="18" charset="0"/>
                            </a:rPr>
                            <m:t>𝑅𝑒𝑡𝑒𝑛𝑖𝑑𝑎𝑠</m:t>
                          </m:r>
                        </m:num>
                        <m:den>
                          <m:r>
                            <a:rPr lang="es-ES" i="1">
                              <a:latin typeface="Cambria Math" panose="02040503050406030204" pitchFamily="18" charset="0"/>
                            </a:rPr>
                            <m:t>𝐴𝑐𝑡𝑖𝑣𝑜</m:t>
                          </m:r>
                          <m:r>
                            <a:rPr lang="es-ES" i="0">
                              <a:latin typeface="Cambria Math" panose="02040503050406030204" pitchFamily="18" charset="0"/>
                            </a:rPr>
                            <m:t> </m:t>
                          </m:r>
                          <m:r>
                            <a:rPr lang="es-ES" i="1">
                              <a:latin typeface="Cambria Math" panose="02040503050406030204" pitchFamily="18" charset="0"/>
                            </a:rPr>
                            <m:t>𝑇𝑜𝑡𝑎𝑙</m:t>
                          </m:r>
                        </m:den>
                      </m:f>
                      <m:r>
                        <a:rPr lang="es-ES" i="0">
                          <a:latin typeface="Cambria Math" panose="02040503050406030204" pitchFamily="18" charset="0"/>
                        </a:rPr>
                        <m:t>+3.3</m:t>
                      </m:r>
                      <m:f>
                        <m:fPr>
                          <m:ctrlPr>
                            <a:rPr lang="es-ES" i="1">
                              <a:latin typeface="Cambria Math" panose="02040503050406030204" pitchFamily="18" charset="0"/>
                            </a:rPr>
                          </m:ctrlPr>
                        </m:fPr>
                        <m:num>
                          <m:r>
                            <a:rPr lang="es-ES" i="1">
                              <a:latin typeface="Cambria Math" panose="02040503050406030204" pitchFamily="18" charset="0"/>
                            </a:rPr>
                            <m:t>𝐸𝐵𝐼𝑇</m:t>
                          </m:r>
                        </m:num>
                        <m:den>
                          <m:r>
                            <a:rPr lang="es-ES" i="1">
                              <a:latin typeface="Cambria Math" panose="02040503050406030204" pitchFamily="18" charset="0"/>
                            </a:rPr>
                            <m:t>𝐴𝑐𝑡𝑖𝑣𝑜</m:t>
                          </m:r>
                          <m:r>
                            <a:rPr lang="es-ES" i="0">
                              <a:latin typeface="Cambria Math" panose="02040503050406030204" pitchFamily="18" charset="0"/>
                            </a:rPr>
                            <m:t> </m:t>
                          </m:r>
                          <m:r>
                            <a:rPr lang="es-ES" i="1">
                              <a:latin typeface="Cambria Math" panose="02040503050406030204" pitchFamily="18" charset="0"/>
                            </a:rPr>
                            <m:t>𝑇𝑜𝑡𝑎𝑙</m:t>
                          </m:r>
                        </m:den>
                      </m:f>
                      <m:r>
                        <a:rPr lang="es-ES" i="0">
                          <a:latin typeface="Cambria Math" panose="02040503050406030204" pitchFamily="18" charset="0"/>
                        </a:rPr>
                        <m:t>+0.6</m:t>
                      </m:r>
                      <m:f>
                        <m:fPr>
                          <m:ctrlPr>
                            <a:rPr lang="es-ES" i="1">
                              <a:latin typeface="Cambria Math" panose="02040503050406030204" pitchFamily="18" charset="0"/>
                            </a:rPr>
                          </m:ctrlPr>
                        </m:fPr>
                        <m:num>
                          <m:r>
                            <a:rPr lang="es-ES" i="1">
                              <a:latin typeface="Cambria Math" panose="02040503050406030204" pitchFamily="18" charset="0"/>
                            </a:rPr>
                            <m:t>𝑉𝑎𝑙𝑜𝑟</m:t>
                          </m:r>
                          <m:r>
                            <a:rPr lang="es-ES" i="0">
                              <a:latin typeface="Cambria Math" panose="02040503050406030204" pitchFamily="18" charset="0"/>
                            </a:rPr>
                            <m:t> </m:t>
                          </m:r>
                          <m:r>
                            <a:rPr lang="es-ES" i="1">
                              <a:latin typeface="Cambria Math" panose="02040503050406030204" pitchFamily="18" charset="0"/>
                            </a:rPr>
                            <m:t>𝑑𝑒</m:t>
                          </m:r>
                          <m:r>
                            <a:rPr lang="es-ES" i="0">
                              <a:latin typeface="Cambria Math" panose="02040503050406030204" pitchFamily="18" charset="0"/>
                            </a:rPr>
                            <m:t> </m:t>
                          </m:r>
                          <m:r>
                            <a:rPr lang="es-ES" i="1">
                              <a:latin typeface="Cambria Math" panose="02040503050406030204" pitchFamily="18" charset="0"/>
                            </a:rPr>
                            <m:t>𝑚𝑒𝑟𝑐𝑎𝑑𝑜</m:t>
                          </m:r>
                          <m:r>
                            <a:rPr lang="es-ES" i="0">
                              <a:latin typeface="Cambria Math" panose="02040503050406030204" pitchFamily="18" charset="0"/>
                            </a:rPr>
                            <m:t> </m:t>
                          </m:r>
                          <m:r>
                            <a:rPr lang="es-ES" i="1">
                              <a:latin typeface="Cambria Math" panose="02040503050406030204" pitchFamily="18" charset="0"/>
                            </a:rPr>
                            <m:t>𝑑𝑒𝑙</m:t>
                          </m:r>
                          <m:r>
                            <a:rPr lang="es-ES" i="0">
                              <a:latin typeface="Cambria Math" panose="02040503050406030204" pitchFamily="18" charset="0"/>
                            </a:rPr>
                            <m:t> </m:t>
                          </m:r>
                          <m:r>
                            <a:rPr lang="es-ES" i="1">
                              <a:latin typeface="Cambria Math" panose="02040503050406030204" pitchFamily="18" charset="0"/>
                            </a:rPr>
                            <m:t>𝐶𝑎𝑝𝑖𝑡𝑎𝑙</m:t>
                          </m:r>
                        </m:num>
                        <m:den>
                          <m:r>
                            <a:rPr lang="es-ES" i="1">
                              <a:latin typeface="Cambria Math" panose="02040503050406030204" pitchFamily="18" charset="0"/>
                            </a:rPr>
                            <m:t>𝑃𝑎𝑠𝑖𝑣𝑜</m:t>
                          </m:r>
                          <m:r>
                            <a:rPr lang="es-ES" i="0">
                              <a:latin typeface="Cambria Math" panose="02040503050406030204" pitchFamily="18" charset="0"/>
                            </a:rPr>
                            <m:t> </m:t>
                          </m:r>
                          <m:r>
                            <a:rPr lang="es-ES" i="1">
                              <a:latin typeface="Cambria Math" panose="02040503050406030204" pitchFamily="18" charset="0"/>
                            </a:rPr>
                            <m:t>𝑇𝑜𝑡𝑎𝑙</m:t>
                          </m:r>
                        </m:den>
                      </m:f>
                      <m:r>
                        <a:rPr lang="es-ES" i="0">
                          <a:latin typeface="Cambria Math" panose="02040503050406030204" pitchFamily="18" charset="0"/>
                        </a:rPr>
                        <m:t>+0.99</m:t>
                      </m:r>
                      <m:f>
                        <m:fPr>
                          <m:ctrlPr>
                            <a:rPr lang="es-ES" i="1">
                              <a:latin typeface="Cambria Math" panose="02040503050406030204" pitchFamily="18" charset="0"/>
                            </a:rPr>
                          </m:ctrlPr>
                        </m:fPr>
                        <m:num>
                          <m:r>
                            <a:rPr lang="es-ES" i="1">
                              <a:latin typeface="Cambria Math" panose="02040503050406030204" pitchFamily="18" charset="0"/>
                            </a:rPr>
                            <m:t>𝑉𝑒𝑛𝑡𝑎𝑠</m:t>
                          </m:r>
                          <m:r>
                            <a:rPr lang="es-ES" i="0">
                              <a:latin typeface="Cambria Math" panose="02040503050406030204" pitchFamily="18" charset="0"/>
                            </a:rPr>
                            <m:t> </m:t>
                          </m:r>
                          <m:r>
                            <a:rPr lang="es-ES" i="1">
                              <a:latin typeface="Cambria Math" panose="02040503050406030204" pitchFamily="18" charset="0"/>
                            </a:rPr>
                            <m:t>𝑇𝑜𝑡𝑎𝑙</m:t>
                          </m:r>
                        </m:num>
                        <m:den>
                          <m:r>
                            <a:rPr lang="es-ES" i="1">
                              <a:latin typeface="Cambria Math" panose="02040503050406030204" pitchFamily="18" charset="0"/>
                            </a:rPr>
                            <m:t>𝐴𝑐𝑡𝑖𝑣𝑜</m:t>
                          </m:r>
                          <m:r>
                            <a:rPr lang="es-ES" i="0">
                              <a:latin typeface="Cambria Math" panose="02040503050406030204" pitchFamily="18" charset="0"/>
                            </a:rPr>
                            <m:t> </m:t>
                          </m:r>
                          <m:r>
                            <a:rPr lang="es-ES" i="1">
                              <a:latin typeface="Cambria Math" panose="02040503050406030204" pitchFamily="18" charset="0"/>
                            </a:rPr>
                            <m:t>𝑇𝑜𝑡𝑎𝑙</m:t>
                          </m:r>
                        </m:den>
                      </m:f>
                    </m:oMath>
                  </m:oMathPara>
                </a14:m>
                <a:endParaRPr lang="es-ES" dirty="0"/>
              </a:p>
            </p:txBody>
          </p:sp>
        </mc:Choice>
        <mc:Fallback xmlns="">
          <p:sp>
            <p:nvSpPr>
              <p:cNvPr id="2" name="Rectángulo 1">
                <a:extLst>
                  <a:ext uri="{FF2B5EF4-FFF2-40B4-BE49-F238E27FC236}">
                    <a16:creationId xmlns:a16="http://schemas.microsoft.com/office/drawing/2014/main" id="{5097F3F5-FA36-4D67-9B3B-1EBA19BFFEB4}"/>
                  </a:ext>
                </a:extLst>
              </p:cNvPr>
              <p:cNvSpPr>
                <a:spLocks noRot="1" noChangeAspect="1" noMove="1" noResize="1" noEditPoints="1" noAdjustHandles="1" noChangeArrowheads="1" noChangeShapeType="1" noTextEdit="1"/>
              </p:cNvSpPr>
              <p:nvPr/>
            </p:nvSpPr>
            <p:spPr>
              <a:xfrm>
                <a:off x="298580" y="1528266"/>
                <a:ext cx="8338525" cy="1415067"/>
              </a:xfrm>
              <a:prstGeom prst="rect">
                <a:avLst/>
              </a:prstGeom>
              <a:blipFill>
                <a:blip r:embed="rId4"/>
                <a:stretch>
                  <a:fillRect/>
                </a:stretch>
              </a:blipFill>
            </p:spPr>
            <p:txBody>
              <a:bodyPr/>
              <a:lstStyle/>
              <a:p>
                <a:r>
                  <a:rPr lang="es-EC">
                    <a:noFill/>
                  </a:rPr>
                  <a:t> </a:t>
                </a:r>
              </a:p>
            </p:txBody>
          </p:sp>
        </mc:Fallback>
      </mc:AlternateContent>
      <p:sp>
        <p:nvSpPr>
          <p:cNvPr id="3" name="Rectángulo 2">
            <a:extLst>
              <a:ext uri="{FF2B5EF4-FFF2-40B4-BE49-F238E27FC236}">
                <a16:creationId xmlns:a16="http://schemas.microsoft.com/office/drawing/2014/main" id="{38F248CA-EF36-43B2-A53F-E35E9CFCA030}"/>
              </a:ext>
            </a:extLst>
          </p:cNvPr>
          <p:cNvSpPr/>
          <p:nvPr/>
        </p:nvSpPr>
        <p:spPr>
          <a:xfrm>
            <a:off x="6770697" y="3228945"/>
            <a:ext cx="1782283" cy="400110"/>
          </a:xfrm>
          <a:prstGeom prst="rect">
            <a:avLst/>
          </a:prstGeom>
        </p:spPr>
        <p:txBody>
          <a:bodyPr wrap="none">
            <a:spAutoFit/>
          </a:bodyPr>
          <a:lstStyle/>
          <a:p>
            <a:r>
              <a:rPr lang="es-ES" sz="2000" b="1" dirty="0">
                <a:ea typeface="Calibri" panose="020F0502020204030204" pitchFamily="34" charset="0"/>
              </a:rPr>
              <a:t>Ramírez (2014)</a:t>
            </a:r>
            <a:endParaRPr lang="es-ES" sz="2000" b="1" dirty="0"/>
          </a:p>
        </p:txBody>
      </p:sp>
      <p:sp>
        <p:nvSpPr>
          <p:cNvPr id="4" name="CuadroTexto 3">
            <a:extLst>
              <a:ext uri="{FF2B5EF4-FFF2-40B4-BE49-F238E27FC236}">
                <a16:creationId xmlns:a16="http://schemas.microsoft.com/office/drawing/2014/main" id="{7AFBA360-52B4-4632-AC05-B5386205004B}"/>
              </a:ext>
            </a:extLst>
          </p:cNvPr>
          <p:cNvSpPr txBox="1"/>
          <p:nvPr/>
        </p:nvSpPr>
        <p:spPr>
          <a:xfrm>
            <a:off x="1967948" y="904533"/>
            <a:ext cx="5426765" cy="461665"/>
          </a:xfrm>
          <a:prstGeom prst="rect">
            <a:avLst/>
          </a:prstGeom>
          <a:noFill/>
        </p:spPr>
        <p:txBody>
          <a:bodyPr wrap="square" rtlCol="0">
            <a:spAutoFit/>
          </a:bodyPr>
          <a:lstStyle/>
          <a:p>
            <a:pPr algn="ctr"/>
            <a:r>
              <a:rPr lang="es-ES" sz="2400" b="1" dirty="0">
                <a:cs typeface="Times New Roman" panose="02020603050405020304" pitchFamily="18" charset="0"/>
              </a:rPr>
              <a:t>Índice de Altman Z-Score</a:t>
            </a:r>
          </a:p>
        </p:txBody>
      </p:sp>
      <p:graphicFrame>
        <p:nvGraphicFramePr>
          <p:cNvPr id="5" name="Tabla 4">
            <a:extLst>
              <a:ext uri="{FF2B5EF4-FFF2-40B4-BE49-F238E27FC236}">
                <a16:creationId xmlns:a16="http://schemas.microsoft.com/office/drawing/2014/main" id="{4DBD62C9-ACDA-433D-9C40-00FE1A1311F2}"/>
              </a:ext>
            </a:extLst>
          </p:cNvPr>
          <p:cNvGraphicFramePr>
            <a:graphicFrameLocks noGrp="1"/>
          </p:cNvGraphicFramePr>
          <p:nvPr>
            <p:extLst>
              <p:ext uri="{D42A27DB-BD31-4B8C-83A1-F6EECF244321}">
                <p14:modId xmlns:p14="http://schemas.microsoft.com/office/powerpoint/2010/main" val="2556266508"/>
              </p:ext>
            </p:extLst>
          </p:nvPr>
        </p:nvGraphicFramePr>
        <p:xfrm>
          <a:off x="1967948" y="3914667"/>
          <a:ext cx="5161155" cy="1633220"/>
        </p:xfrm>
        <a:graphic>
          <a:graphicData uri="http://schemas.openxmlformats.org/drawingml/2006/table">
            <a:tbl>
              <a:tblPr firstRow="1" firstCol="1" bandRow="1">
                <a:tableStyleId>{C083E6E3-FA7D-4D7B-A595-EF9225AFEA82}</a:tableStyleId>
              </a:tblPr>
              <a:tblGrid>
                <a:gridCol w="3596131">
                  <a:extLst>
                    <a:ext uri="{9D8B030D-6E8A-4147-A177-3AD203B41FA5}">
                      <a16:colId xmlns:a16="http://schemas.microsoft.com/office/drawing/2014/main" val="3300443055"/>
                    </a:ext>
                  </a:extLst>
                </a:gridCol>
                <a:gridCol w="1565024">
                  <a:extLst>
                    <a:ext uri="{9D8B030D-6E8A-4147-A177-3AD203B41FA5}">
                      <a16:colId xmlns:a16="http://schemas.microsoft.com/office/drawing/2014/main" val="1848448840"/>
                    </a:ext>
                  </a:extLst>
                </a:gridCol>
              </a:tblGrid>
              <a:tr h="0">
                <a:tc>
                  <a:txBody>
                    <a:bodyPr/>
                    <a:lstStyle/>
                    <a:p>
                      <a:pPr algn="ctr">
                        <a:lnSpc>
                          <a:spcPct val="150000"/>
                        </a:lnSpc>
                        <a:spcAft>
                          <a:spcPts val="0"/>
                        </a:spcAft>
                      </a:pPr>
                      <a:r>
                        <a:rPr lang="es-ES" sz="2000" dirty="0">
                          <a:effectLst/>
                        </a:rPr>
                        <a:t>Predicción</a:t>
                      </a:r>
                      <a:endParaRPr lang="es-E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s-ES" sz="2000" dirty="0">
                          <a:effectLst/>
                        </a:rPr>
                        <a:t>Rangos</a:t>
                      </a:r>
                      <a:endParaRPr lang="es-E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972267430"/>
                  </a:ext>
                </a:extLst>
              </a:tr>
              <a:tr h="0">
                <a:tc>
                  <a:txBody>
                    <a:bodyPr/>
                    <a:lstStyle/>
                    <a:p>
                      <a:pPr algn="l">
                        <a:lnSpc>
                          <a:spcPct val="150000"/>
                        </a:lnSpc>
                        <a:spcAft>
                          <a:spcPts val="0"/>
                        </a:spcAft>
                      </a:pPr>
                      <a:r>
                        <a:rPr lang="es-ES" sz="2000" dirty="0">
                          <a:effectLst/>
                        </a:rPr>
                        <a:t>Zona de quiebra</a:t>
                      </a:r>
                      <a:endParaRPr lang="es-E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00000">
                        <a:alpha val="20000"/>
                      </a:srgbClr>
                    </a:solidFill>
                  </a:tcPr>
                </a:tc>
                <a:tc>
                  <a:txBody>
                    <a:bodyPr/>
                    <a:lstStyle/>
                    <a:p>
                      <a:pPr algn="ctr">
                        <a:lnSpc>
                          <a:spcPct val="150000"/>
                        </a:lnSpc>
                        <a:spcAft>
                          <a:spcPts val="0"/>
                        </a:spcAft>
                      </a:pPr>
                      <a:r>
                        <a:rPr lang="es-ES" sz="2000" dirty="0">
                          <a:effectLst/>
                        </a:rPr>
                        <a:t>&lt; 1,81</a:t>
                      </a:r>
                      <a:endParaRPr lang="es-E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00000">
                        <a:alpha val="20000"/>
                      </a:srgbClr>
                    </a:solidFill>
                  </a:tcPr>
                </a:tc>
                <a:extLst>
                  <a:ext uri="{0D108BD9-81ED-4DB2-BD59-A6C34878D82A}">
                    <a16:rowId xmlns:a16="http://schemas.microsoft.com/office/drawing/2014/main" val="304959367"/>
                  </a:ext>
                </a:extLst>
              </a:tr>
              <a:tr h="0">
                <a:tc>
                  <a:txBody>
                    <a:bodyPr/>
                    <a:lstStyle/>
                    <a:p>
                      <a:pPr algn="l">
                        <a:lnSpc>
                          <a:spcPct val="150000"/>
                        </a:lnSpc>
                        <a:spcAft>
                          <a:spcPts val="0"/>
                        </a:spcAft>
                      </a:pPr>
                      <a:r>
                        <a:rPr lang="es-ES" sz="2000" dirty="0">
                          <a:effectLst/>
                        </a:rPr>
                        <a:t>Zona de ignorancia (Área gris)</a:t>
                      </a:r>
                      <a:endParaRPr lang="es-E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tc>
                  <a:txBody>
                    <a:bodyPr/>
                    <a:lstStyle/>
                    <a:p>
                      <a:pPr algn="ctr">
                        <a:lnSpc>
                          <a:spcPct val="150000"/>
                        </a:lnSpc>
                        <a:spcAft>
                          <a:spcPts val="0"/>
                        </a:spcAft>
                      </a:pPr>
                      <a:r>
                        <a:rPr lang="es-ES" sz="2000" dirty="0">
                          <a:effectLst/>
                        </a:rPr>
                        <a:t>1,81 a 2,99</a:t>
                      </a:r>
                      <a:endParaRPr lang="es-E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extLst>
                  <a:ext uri="{0D108BD9-81ED-4DB2-BD59-A6C34878D82A}">
                    <a16:rowId xmlns:a16="http://schemas.microsoft.com/office/drawing/2014/main" val="2194058231"/>
                  </a:ext>
                </a:extLst>
              </a:tr>
              <a:tr h="0">
                <a:tc>
                  <a:txBody>
                    <a:bodyPr/>
                    <a:lstStyle/>
                    <a:p>
                      <a:pPr algn="l">
                        <a:lnSpc>
                          <a:spcPct val="150000"/>
                        </a:lnSpc>
                        <a:spcAft>
                          <a:spcPts val="0"/>
                        </a:spcAft>
                      </a:pPr>
                      <a:r>
                        <a:rPr lang="es-ES" sz="2000" dirty="0">
                          <a:effectLst/>
                        </a:rPr>
                        <a:t>Zona segura</a:t>
                      </a:r>
                      <a:endParaRPr lang="es-E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00B050">
                        <a:alpha val="20000"/>
                      </a:srgbClr>
                    </a:solidFill>
                  </a:tcPr>
                </a:tc>
                <a:tc>
                  <a:txBody>
                    <a:bodyPr/>
                    <a:lstStyle/>
                    <a:p>
                      <a:pPr algn="ctr">
                        <a:lnSpc>
                          <a:spcPct val="150000"/>
                        </a:lnSpc>
                        <a:spcAft>
                          <a:spcPts val="0"/>
                        </a:spcAft>
                      </a:pPr>
                      <a:r>
                        <a:rPr lang="es-ES" sz="2000" dirty="0">
                          <a:effectLst/>
                        </a:rPr>
                        <a:t>&gt; 2,99</a:t>
                      </a:r>
                      <a:endParaRPr lang="es-E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00B050">
                        <a:alpha val="20000"/>
                      </a:srgbClr>
                    </a:solidFill>
                  </a:tcPr>
                </a:tc>
                <a:extLst>
                  <a:ext uri="{0D108BD9-81ED-4DB2-BD59-A6C34878D82A}">
                    <a16:rowId xmlns:a16="http://schemas.microsoft.com/office/drawing/2014/main" val="1766458094"/>
                  </a:ext>
                </a:extLst>
              </a:tr>
            </a:tbl>
          </a:graphicData>
        </a:graphic>
      </p:graphicFrame>
      <p:sp>
        <p:nvSpPr>
          <p:cNvPr id="6" name="Rectángulo 5">
            <a:extLst>
              <a:ext uri="{FF2B5EF4-FFF2-40B4-BE49-F238E27FC236}">
                <a16:creationId xmlns:a16="http://schemas.microsoft.com/office/drawing/2014/main" id="{BE637017-B072-4123-A821-C0736B013E15}"/>
              </a:ext>
            </a:extLst>
          </p:cNvPr>
          <p:cNvSpPr/>
          <p:nvPr/>
        </p:nvSpPr>
        <p:spPr>
          <a:xfrm>
            <a:off x="3474266" y="5954028"/>
            <a:ext cx="2504212" cy="400110"/>
          </a:xfrm>
          <a:prstGeom prst="rect">
            <a:avLst/>
          </a:prstGeom>
        </p:spPr>
        <p:txBody>
          <a:bodyPr wrap="none">
            <a:spAutoFit/>
          </a:bodyPr>
          <a:lstStyle/>
          <a:p>
            <a:r>
              <a:rPr lang="es-ES" sz="2000" dirty="0">
                <a:ea typeface="Calibri" panose="020F0502020204030204" pitchFamily="34" charset="0"/>
              </a:rPr>
              <a:t>Ramírez (2014, p. 14</a:t>
            </a:r>
            <a:r>
              <a:rPr lang="es-ES" sz="2000" dirty="0">
                <a:latin typeface="Times New Roman" panose="02020603050405020304" pitchFamily="18" charset="0"/>
                <a:ea typeface="Calibri" panose="020F0502020204030204" pitchFamily="34" charset="0"/>
              </a:rPr>
              <a:t>).</a:t>
            </a:r>
            <a:endParaRPr lang="es-ES" sz="2000" dirty="0"/>
          </a:p>
        </p:txBody>
      </p:sp>
    </p:spTree>
    <p:extLst>
      <p:ext uri="{BB962C8B-B14F-4D97-AF65-F5344CB8AC3E}">
        <p14:creationId xmlns:p14="http://schemas.microsoft.com/office/powerpoint/2010/main" val="229407759"/>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58D60E16-9D19-4AFD-847F-8699EAA54302}"/>
              </a:ext>
            </a:extLst>
          </p:cNvPr>
          <p:cNvSpPr/>
          <p:nvPr/>
        </p:nvSpPr>
        <p:spPr>
          <a:xfrm>
            <a:off x="2839698" y="930628"/>
            <a:ext cx="2867195" cy="400110"/>
          </a:xfrm>
          <a:prstGeom prst="rect">
            <a:avLst/>
          </a:prstGeom>
        </p:spPr>
        <p:txBody>
          <a:bodyPr wrap="none">
            <a:spAutoFit/>
          </a:bodyPr>
          <a:lstStyle/>
          <a:p>
            <a:r>
              <a:rPr lang="es-ES" sz="2000" b="1" dirty="0">
                <a:solidFill>
                  <a:srgbClr val="000000"/>
                </a:solidFill>
                <a:ea typeface="Calibri" panose="020F0502020204030204" pitchFamily="34" charset="0"/>
              </a:rPr>
              <a:t>MARCO METODOLÓGICO</a:t>
            </a:r>
            <a:endParaRPr lang="es-ES" sz="2000" dirty="0"/>
          </a:p>
        </p:txBody>
      </p:sp>
      <p:graphicFrame>
        <p:nvGraphicFramePr>
          <p:cNvPr id="6" name="Diagrama 5">
            <a:extLst>
              <a:ext uri="{FF2B5EF4-FFF2-40B4-BE49-F238E27FC236}">
                <a16:creationId xmlns:a16="http://schemas.microsoft.com/office/drawing/2014/main" id="{68542991-CBC8-4F93-B30A-35BA8CE92EEE}"/>
              </a:ext>
            </a:extLst>
          </p:cNvPr>
          <p:cNvGraphicFramePr/>
          <p:nvPr>
            <p:extLst>
              <p:ext uri="{D42A27DB-BD31-4B8C-83A1-F6EECF244321}">
                <p14:modId xmlns:p14="http://schemas.microsoft.com/office/powerpoint/2010/main" val="1600549744"/>
              </p:ext>
            </p:extLst>
          </p:nvPr>
        </p:nvGraphicFramePr>
        <p:xfrm>
          <a:off x="523459" y="1602273"/>
          <a:ext cx="8097082" cy="458635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665643443"/>
      </p:ext>
    </p:extLst>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58D60E16-9D19-4AFD-847F-8699EAA54302}"/>
              </a:ext>
            </a:extLst>
          </p:cNvPr>
          <p:cNvSpPr/>
          <p:nvPr/>
        </p:nvSpPr>
        <p:spPr>
          <a:xfrm>
            <a:off x="2839698" y="1049612"/>
            <a:ext cx="3464603" cy="400110"/>
          </a:xfrm>
          <a:prstGeom prst="rect">
            <a:avLst/>
          </a:prstGeom>
        </p:spPr>
        <p:txBody>
          <a:bodyPr wrap="none">
            <a:spAutoFit/>
          </a:bodyPr>
          <a:lstStyle/>
          <a:p>
            <a:r>
              <a:rPr lang="es-ES" sz="2000" b="1" dirty="0">
                <a:solidFill>
                  <a:srgbClr val="000000"/>
                </a:solidFill>
                <a:latin typeface="Times New Roman" panose="02020603050405020304" pitchFamily="18" charset="0"/>
                <a:ea typeface="Calibri" panose="020F0502020204030204" pitchFamily="34" charset="0"/>
              </a:rPr>
              <a:t>MARCO METODOLÓGICO</a:t>
            </a:r>
            <a:endParaRPr lang="es-ES" sz="2000" dirty="0"/>
          </a:p>
        </p:txBody>
      </p:sp>
      <p:graphicFrame>
        <p:nvGraphicFramePr>
          <p:cNvPr id="6" name="Diagrama 5">
            <a:extLst>
              <a:ext uri="{FF2B5EF4-FFF2-40B4-BE49-F238E27FC236}">
                <a16:creationId xmlns:a16="http://schemas.microsoft.com/office/drawing/2014/main" id="{68542991-CBC8-4F93-B30A-35BA8CE92EEE}"/>
              </a:ext>
            </a:extLst>
          </p:cNvPr>
          <p:cNvGraphicFramePr/>
          <p:nvPr>
            <p:extLst>
              <p:ext uri="{D42A27DB-BD31-4B8C-83A1-F6EECF244321}">
                <p14:modId xmlns:p14="http://schemas.microsoft.com/office/powerpoint/2010/main" val="2513020877"/>
              </p:ext>
            </p:extLst>
          </p:nvPr>
        </p:nvGraphicFramePr>
        <p:xfrm>
          <a:off x="523459" y="1807545"/>
          <a:ext cx="8097082" cy="458635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711831737"/>
      </p:ext>
    </p:extLst>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E112BF81-EAF1-49FA-A7DC-326AFF955B37}"/>
              </a:ext>
            </a:extLst>
          </p:cNvPr>
          <p:cNvSpPr/>
          <p:nvPr/>
        </p:nvSpPr>
        <p:spPr>
          <a:xfrm>
            <a:off x="1611189" y="342107"/>
            <a:ext cx="5921621" cy="1200329"/>
          </a:xfrm>
          <a:prstGeom prst="rect">
            <a:avLst/>
          </a:prstGeom>
        </p:spPr>
        <p:txBody>
          <a:bodyPr wrap="none">
            <a:spAutoFit/>
          </a:bodyPr>
          <a:lstStyle/>
          <a:p>
            <a:endParaRPr lang="es-ES" sz="2400" b="1" dirty="0">
              <a:solidFill>
                <a:srgbClr val="000000"/>
              </a:solidFill>
              <a:latin typeface="Times New Roman" panose="02020603050405020304" pitchFamily="18" charset="0"/>
              <a:ea typeface="Calibri" panose="020F0502020204030204" pitchFamily="34" charset="0"/>
            </a:endParaRPr>
          </a:p>
          <a:p>
            <a:endParaRPr lang="es-ES" sz="2400" b="1" dirty="0">
              <a:solidFill>
                <a:srgbClr val="000000"/>
              </a:solidFill>
              <a:latin typeface="Times New Roman" panose="02020603050405020304" pitchFamily="18" charset="0"/>
              <a:ea typeface="Calibri" panose="020F0502020204030204" pitchFamily="34" charset="0"/>
            </a:endParaRPr>
          </a:p>
          <a:p>
            <a:r>
              <a:rPr lang="es-ES" sz="2400" b="1" dirty="0">
                <a:solidFill>
                  <a:srgbClr val="000000"/>
                </a:solidFill>
                <a:latin typeface="Times New Roman" panose="02020603050405020304" pitchFamily="18" charset="0"/>
                <a:ea typeface="Calibri" panose="020F0502020204030204" pitchFamily="34" charset="0"/>
              </a:rPr>
              <a:t>PRESENTACIÓN DE LOS RESULTADOS</a:t>
            </a:r>
            <a:endParaRPr lang="es-ES" sz="2400" dirty="0"/>
          </a:p>
        </p:txBody>
      </p:sp>
      <p:graphicFrame>
        <p:nvGraphicFramePr>
          <p:cNvPr id="3" name="Tabla 2">
            <a:extLst>
              <a:ext uri="{FF2B5EF4-FFF2-40B4-BE49-F238E27FC236}">
                <a16:creationId xmlns:a16="http://schemas.microsoft.com/office/drawing/2014/main" id="{99BE746C-3769-454F-A029-CD584EDB2796}"/>
              </a:ext>
            </a:extLst>
          </p:cNvPr>
          <p:cNvGraphicFramePr>
            <a:graphicFrameLocks noGrp="1"/>
          </p:cNvGraphicFramePr>
          <p:nvPr>
            <p:extLst>
              <p:ext uri="{D42A27DB-BD31-4B8C-83A1-F6EECF244321}">
                <p14:modId xmlns:p14="http://schemas.microsoft.com/office/powerpoint/2010/main" val="1327151749"/>
              </p:ext>
            </p:extLst>
          </p:nvPr>
        </p:nvGraphicFramePr>
        <p:xfrm>
          <a:off x="2365512" y="2447321"/>
          <a:ext cx="4412974" cy="3973830"/>
        </p:xfrm>
        <a:graphic>
          <a:graphicData uri="http://schemas.openxmlformats.org/drawingml/2006/table">
            <a:tbl>
              <a:tblPr firstRow="1" firstCol="1" bandRow="1">
                <a:tableStyleId>{5940675A-B579-460E-94D1-54222C63F5DA}</a:tableStyleId>
              </a:tblPr>
              <a:tblGrid>
                <a:gridCol w="1273268">
                  <a:extLst>
                    <a:ext uri="{9D8B030D-6E8A-4147-A177-3AD203B41FA5}">
                      <a16:colId xmlns:a16="http://schemas.microsoft.com/office/drawing/2014/main" val="1213012425"/>
                    </a:ext>
                  </a:extLst>
                </a:gridCol>
                <a:gridCol w="1370540">
                  <a:extLst>
                    <a:ext uri="{9D8B030D-6E8A-4147-A177-3AD203B41FA5}">
                      <a16:colId xmlns:a16="http://schemas.microsoft.com/office/drawing/2014/main" val="3876597802"/>
                    </a:ext>
                  </a:extLst>
                </a:gridCol>
                <a:gridCol w="1769166">
                  <a:extLst>
                    <a:ext uri="{9D8B030D-6E8A-4147-A177-3AD203B41FA5}">
                      <a16:colId xmlns:a16="http://schemas.microsoft.com/office/drawing/2014/main" val="1815657385"/>
                    </a:ext>
                  </a:extLst>
                </a:gridCol>
              </a:tblGrid>
              <a:tr h="0">
                <a:tc gridSpan="2">
                  <a:txBody>
                    <a:bodyPr/>
                    <a:lstStyle/>
                    <a:p>
                      <a:pPr algn="ctr">
                        <a:spcAft>
                          <a:spcPts val="0"/>
                        </a:spcAft>
                      </a:pPr>
                      <a:r>
                        <a:rPr lang="es-ES" sz="1800" dirty="0">
                          <a:effectLst/>
                          <a:latin typeface="+mn-lt"/>
                          <a:cs typeface="Times New Roman" panose="02020603050405020304" pitchFamily="18" charset="0"/>
                        </a:rPr>
                        <a:t> </a:t>
                      </a:r>
                      <a:endParaRPr lang="es-ES" sz="1600" dirty="0">
                        <a:effectLst/>
                        <a:latin typeface="+mn-lt"/>
                        <a:ea typeface="Calibri" panose="020F0502020204030204" pitchFamily="34" charset="0"/>
                        <a:cs typeface="Times New Roman" panose="02020603050405020304" pitchFamily="18"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hMerge="1">
                  <a:txBody>
                    <a:bodyPr/>
                    <a:lstStyle/>
                    <a:p>
                      <a:endParaRPr lang="es-ES"/>
                    </a:p>
                  </a:txBody>
                  <a:tcPr/>
                </a:tc>
                <a:tc>
                  <a:txBody>
                    <a:bodyPr/>
                    <a:lstStyle/>
                    <a:p>
                      <a:pPr algn="ctr">
                        <a:spcAft>
                          <a:spcPts val="0"/>
                        </a:spcAft>
                      </a:pPr>
                      <a:r>
                        <a:rPr lang="es-ES" sz="1800">
                          <a:effectLst/>
                          <a:latin typeface="+mn-lt"/>
                          <a:cs typeface="Times New Roman" panose="02020603050405020304" pitchFamily="18" charset="0"/>
                        </a:rPr>
                        <a:t>Altman Z-Score</a:t>
                      </a:r>
                      <a:endParaRPr lang="es-ES" sz="1600">
                        <a:effectLst/>
                        <a:latin typeface="+mn-lt"/>
                        <a:ea typeface="Calibri" panose="020F0502020204030204" pitchFamily="34" charset="0"/>
                        <a:cs typeface="Times New Roman" panose="02020603050405020304" pitchFamily="18"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extLst>
                  <a:ext uri="{0D108BD9-81ED-4DB2-BD59-A6C34878D82A}">
                    <a16:rowId xmlns:a16="http://schemas.microsoft.com/office/drawing/2014/main" val="300052319"/>
                  </a:ext>
                </a:extLst>
              </a:tr>
              <a:tr h="0">
                <a:tc rowSpan="2">
                  <a:txBody>
                    <a:bodyPr/>
                    <a:lstStyle/>
                    <a:p>
                      <a:pPr algn="l">
                        <a:spcAft>
                          <a:spcPts val="0"/>
                        </a:spcAft>
                      </a:pPr>
                      <a:r>
                        <a:rPr lang="es-ES" sz="1800" dirty="0">
                          <a:effectLst/>
                          <a:latin typeface="+mn-lt"/>
                          <a:cs typeface="Times New Roman" panose="02020603050405020304" pitchFamily="18" charset="0"/>
                        </a:rPr>
                        <a:t>N</a:t>
                      </a:r>
                      <a:endParaRPr lang="es-ES" sz="1600" dirty="0">
                        <a:effectLst/>
                        <a:latin typeface="+mn-lt"/>
                        <a:ea typeface="Calibri" panose="020F0502020204030204" pitchFamily="34" charset="0"/>
                        <a:cs typeface="Times New Roman" panose="0202060305040502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mpd="sng">
                      <a:noFill/>
                    </a:lnB>
                  </a:tcPr>
                </a:tc>
                <a:tc>
                  <a:txBody>
                    <a:bodyPr/>
                    <a:lstStyle/>
                    <a:p>
                      <a:pPr algn="l">
                        <a:spcAft>
                          <a:spcPts val="0"/>
                        </a:spcAft>
                      </a:pPr>
                      <a:r>
                        <a:rPr lang="es-ES" sz="1800" dirty="0">
                          <a:effectLst/>
                          <a:latin typeface="+mn-lt"/>
                          <a:cs typeface="Times New Roman" panose="02020603050405020304" pitchFamily="18" charset="0"/>
                        </a:rPr>
                        <a:t>Válido</a:t>
                      </a:r>
                      <a:endParaRPr lang="es-ES" sz="1600" dirty="0">
                        <a:effectLst/>
                        <a:latin typeface="+mn-lt"/>
                        <a:ea typeface="Calibri" panose="020F0502020204030204" pitchFamily="34" charset="0"/>
                        <a:cs typeface="Times New Roman" panose="0202060305040502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mpd="sng">
                      <a:noFill/>
                    </a:lnB>
                  </a:tcPr>
                </a:tc>
                <a:tc>
                  <a:txBody>
                    <a:bodyPr/>
                    <a:lstStyle/>
                    <a:p>
                      <a:pPr algn="r">
                        <a:spcAft>
                          <a:spcPts val="0"/>
                        </a:spcAft>
                      </a:pPr>
                      <a:r>
                        <a:rPr lang="es-ES" sz="1800">
                          <a:effectLst/>
                          <a:latin typeface="+mn-lt"/>
                          <a:cs typeface="Times New Roman" panose="02020603050405020304" pitchFamily="18" charset="0"/>
                        </a:rPr>
                        <a:t>176</a:t>
                      </a:r>
                      <a:endParaRPr lang="es-ES" sz="1600">
                        <a:effectLst/>
                        <a:latin typeface="+mn-lt"/>
                        <a:ea typeface="Calibri" panose="020F0502020204030204" pitchFamily="34" charset="0"/>
                        <a:cs typeface="Times New Roman" panose="0202060305040502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mpd="sng">
                      <a:noFill/>
                    </a:lnB>
                  </a:tcPr>
                </a:tc>
                <a:extLst>
                  <a:ext uri="{0D108BD9-81ED-4DB2-BD59-A6C34878D82A}">
                    <a16:rowId xmlns:a16="http://schemas.microsoft.com/office/drawing/2014/main" val="2398470745"/>
                  </a:ext>
                </a:extLst>
              </a:tr>
              <a:tr h="0">
                <a:tc vMerge="1">
                  <a:txBody>
                    <a:bodyPr/>
                    <a:lstStyle/>
                    <a:p>
                      <a:endParaRPr lang="es-ES"/>
                    </a:p>
                  </a:txBody>
                  <a:tcPr/>
                </a:tc>
                <a:tc>
                  <a:txBody>
                    <a:bodyPr/>
                    <a:lstStyle/>
                    <a:p>
                      <a:pPr algn="l">
                        <a:spcAft>
                          <a:spcPts val="0"/>
                        </a:spcAft>
                      </a:pPr>
                      <a:r>
                        <a:rPr lang="es-ES" sz="1800" dirty="0">
                          <a:effectLst/>
                          <a:latin typeface="+mn-lt"/>
                          <a:cs typeface="Times New Roman" panose="02020603050405020304" pitchFamily="18" charset="0"/>
                        </a:rPr>
                        <a:t>Perdidos</a:t>
                      </a:r>
                      <a:endParaRPr lang="es-ES" sz="1600" dirty="0">
                        <a:effectLst/>
                        <a:latin typeface="+mn-lt"/>
                        <a:ea typeface="Calibri" panose="020F0502020204030204" pitchFamily="34" charset="0"/>
                        <a:cs typeface="Times New Roman" panose="0202060305040502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r">
                        <a:spcAft>
                          <a:spcPts val="0"/>
                        </a:spcAft>
                      </a:pPr>
                      <a:r>
                        <a:rPr lang="es-ES" sz="1800">
                          <a:effectLst/>
                          <a:latin typeface="+mn-lt"/>
                          <a:cs typeface="Times New Roman" panose="02020603050405020304" pitchFamily="18" charset="0"/>
                        </a:rPr>
                        <a:t>0</a:t>
                      </a:r>
                      <a:endParaRPr lang="es-ES" sz="1600">
                        <a:effectLst/>
                        <a:latin typeface="+mn-lt"/>
                        <a:ea typeface="Calibri" panose="020F0502020204030204" pitchFamily="34" charset="0"/>
                        <a:cs typeface="Times New Roman" panose="0202060305040502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458980786"/>
                  </a:ext>
                </a:extLst>
              </a:tr>
              <a:tr h="0">
                <a:tc gridSpan="2">
                  <a:txBody>
                    <a:bodyPr/>
                    <a:lstStyle/>
                    <a:p>
                      <a:pPr algn="l">
                        <a:spcAft>
                          <a:spcPts val="0"/>
                        </a:spcAft>
                      </a:pPr>
                      <a:r>
                        <a:rPr lang="es-ES" sz="1800" dirty="0">
                          <a:effectLst/>
                          <a:latin typeface="+mn-lt"/>
                          <a:cs typeface="Times New Roman" panose="02020603050405020304" pitchFamily="18" charset="0"/>
                        </a:rPr>
                        <a:t>Media</a:t>
                      </a:r>
                      <a:endParaRPr lang="es-ES" sz="1600" dirty="0">
                        <a:effectLst/>
                        <a:latin typeface="+mn-lt"/>
                        <a:ea typeface="Calibri" panose="020F0502020204030204" pitchFamily="34" charset="0"/>
                        <a:cs typeface="Times New Roman" panose="02020603050405020304" pitchFamily="18" charset="0"/>
                      </a:endParaRPr>
                    </a:p>
                  </a:txBody>
                  <a:tcPr marL="9525" marR="9525" marT="9525"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hMerge="1">
                  <a:txBody>
                    <a:bodyPr/>
                    <a:lstStyle/>
                    <a:p>
                      <a:endParaRPr lang="es-ES"/>
                    </a:p>
                  </a:txBody>
                  <a:tcPr/>
                </a:tc>
                <a:tc>
                  <a:txBody>
                    <a:bodyPr/>
                    <a:lstStyle/>
                    <a:p>
                      <a:pPr algn="r">
                        <a:spcAft>
                          <a:spcPts val="0"/>
                        </a:spcAft>
                      </a:pPr>
                      <a:r>
                        <a:rPr lang="es-ES" sz="1800">
                          <a:effectLst/>
                          <a:latin typeface="+mn-lt"/>
                          <a:cs typeface="Times New Roman" panose="02020603050405020304" pitchFamily="18" charset="0"/>
                        </a:rPr>
                        <a:t>,5627</a:t>
                      </a:r>
                      <a:endParaRPr lang="es-ES" sz="1600">
                        <a:effectLst/>
                        <a:latin typeface="+mn-lt"/>
                        <a:ea typeface="Calibri" panose="020F0502020204030204" pitchFamily="34" charset="0"/>
                        <a:cs typeface="Times New Roman" panose="0202060305040502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587292147"/>
                  </a:ext>
                </a:extLst>
              </a:tr>
              <a:tr h="0">
                <a:tc gridSpan="2">
                  <a:txBody>
                    <a:bodyPr/>
                    <a:lstStyle/>
                    <a:p>
                      <a:pPr algn="l">
                        <a:spcAft>
                          <a:spcPts val="0"/>
                        </a:spcAft>
                      </a:pPr>
                      <a:r>
                        <a:rPr lang="es-ES" sz="1800" dirty="0">
                          <a:effectLst/>
                          <a:latin typeface="+mn-lt"/>
                          <a:cs typeface="Times New Roman" panose="02020603050405020304" pitchFamily="18" charset="0"/>
                        </a:rPr>
                        <a:t>Mediana</a:t>
                      </a:r>
                      <a:endParaRPr lang="es-ES" sz="1600" dirty="0">
                        <a:effectLst/>
                        <a:latin typeface="+mn-lt"/>
                        <a:ea typeface="Calibri" panose="020F0502020204030204" pitchFamily="34" charset="0"/>
                        <a:cs typeface="Times New Roman" panose="02020603050405020304" pitchFamily="18" charset="0"/>
                      </a:endParaRPr>
                    </a:p>
                  </a:txBody>
                  <a:tcPr marL="9525" marR="9525" marT="9525"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hMerge="1">
                  <a:txBody>
                    <a:bodyPr/>
                    <a:lstStyle/>
                    <a:p>
                      <a:endParaRPr lang="es-ES"/>
                    </a:p>
                  </a:txBody>
                  <a:tcPr/>
                </a:tc>
                <a:tc>
                  <a:txBody>
                    <a:bodyPr/>
                    <a:lstStyle/>
                    <a:p>
                      <a:pPr algn="r">
                        <a:spcAft>
                          <a:spcPts val="0"/>
                        </a:spcAft>
                      </a:pPr>
                      <a:r>
                        <a:rPr lang="es-ES" sz="1800">
                          <a:effectLst/>
                          <a:latin typeface="+mn-lt"/>
                          <a:cs typeface="Times New Roman" panose="02020603050405020304" pitchFamily="18" charset="0"/>
                        </a:rPr>
                        <a:t>,57</a:t>
                      </a:r>
                      <a:endParaRPr lang="es-ES" sz="1600">
                        <a:effectLst/>
                        <a:latin typeface="+mn-lt"/>
                        <a:ea typeface="Calibri" panose="020F0502020204030204" pitchFamily="34" charset="0"/>
                        <a:cs typeface="Times New Roman" panose="0202060305040502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260423720"/>
                  </a:ext>
                </a:extLst>
              </a:tr>
              <a:tr h="190500">
                <a:tc gridSpan="2">
                  <a:txBody>
                    <a:bodyPr/>
                    <a:lstStyle/>
                    <a:p>
                      <a:pPr algn="l">
                        <a:spcAft>
                          <a:spcPts val="0"/>
                        </a:spcAft>
                      </a:pPr>
                      <a:r>
                        <a:rPr lang="es-ES" sz="1800" dirty="0">
                          <a:effectLst/>
                          <a:latin typeface="+mn-lt"/>
                          <a:cs typeface="Times New Roman" panose="02020603050405020304" pitchFamily="18" charset="0"/>
                        </a:rPr>
                        <a:t>Moda</a:t>
                      </a:r>
                      <a:endParaRPr lang="es-ES" sz="1600" dirty="0">
                        <a:effectLst/>
                        <a:latin typeface="+mn-lt"/>
                        <a:ea typeface="Calibri" panose="020F0502020204030204" pitchFamily="34" charset="0"/>
                        <a:cs typeface="Times New Roman" panose="02020603050405020304" pitchFamily="18" charset="0"/>
                      </a:endParaRPr>
                    </a:p>
                  </a:txBody>
                  <a:tcPr marL="9525" marR="9525" marT="9525"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hMerge="1">
                  <a:txBody>
                    <a:bodyPr/>
                    <a:lstStyle/>
                    <a:p>
                      <a:endParaRPr lang="es-ES"/>
                    </a:p>
                  </a:txBody>
                  <a:tcPr/>
                </a:tc>
                <a:tc>
                  <a:txBody>
                    <a:bodyPr/>
                    <a:lstStyle/>
                    <a:p>
                      <a:pPr algn="r">
                        <a:spcAft>
                          <a:spcPts val="0"/>
                        </a:spcAft>
                      </a:pPr>
                      <a:r>
                        <a:rPr lang="es-ES" sz="1800">
                          <a:effectLst/>
                          <a:latin typeface="+mn-lt"/>
                          <a:cs typeface="Times New Roman" panose="02020603050405020304" pitchFamily="18" charset="0"/>
                        </a:rPr>
                        <a:t>,54</a:t>
                      </a:r>
                      <a:r>
                        <a:rPr lang="es-ES" sz="1800" baseline="30000">
                          <a:effectLst/>
                          <a:latin typeface="+mn-lt"/>
                          <a:cs typeface="Times New Roman" panose="02020603050405020304" pitchFamily="18" charset="0"/>
                        </a:rPr>
                        <a:t>a</a:t>
                      </a:r>
                      <a:endParaRPr lang="es-ES" sz="1600">
                        <a:effectLst/>
                        <a:latin typeface="+mn-lt"/>
                        <a:ea typeface="Calibri" panose="020F0502020204030204" pitchFamily="34" charset="0"/>
                        <a:cs typeface="Times New Roman" panose="0202060305040502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049957324"/>
                  </a:ext>
                </a:extLst>
              </a:tr>
              <a:tr h="0">
                <a:tc gridSpan="2">
                  <a:txBody>
                    <a:bodyPr/>
                    <a:lstStyle/>
                    <a:p>
                      <a:pPr algn="l">
                        <a:spcAft>
                          <a:spcPts val="0"/>
                        </a:spcAft>
                      </a:pPr>
                      <a:r>
                        <a:rPr lang="es-ES" sz="1800" dirty="0">
                          <a:effectLst/>
                          <a:latin typeface="+mn-lt"/>
                          <a:cs typeface="Times New Roman" panose="02020603050405020304" pitchFamily="18" charset="0"/>
                        </a:rPr>
                        <a:t>Desviación estándar</a:t>
                      </a:r>
                      <a:endParaRPr lang="es-ES" sz="1600" dirty="0">
                        <a:effectLst/>
                        <a:latin typeface="+mn-lt"/>
                        <a:ea typeface="Calibri" panose="020F0502020204030204" pitchFamily="34" charset="0"/>
                        <a:cs typeface="Times New Roman" panose="02020603050405020304" pitchFamily="18" charset="0"/>
                      </a:endParaRPr>
                    </a:p>
                  </a:txBody>
                  <a:tcPr marL="9525" marR="9525" marT="9525"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hMerge="1">
                  <a:txBody>
                    <a:bodyPr/>
                    <a:lstStyle/>
                    <a:p>
                      <a:endParaRPr lang="es-ES"/>
                    </a:p>
                  </a:txBody>
                  <a:tcPr/>
                </a:tc>
                <a:tc>
                  <a:txBody>
                    <a:bodyPr/>
                    <a:lstStyle/>
                    <a:p>
                      <a:pPr algn="r">
                        <a:spcAft>
                          <a:spcPts val="0"/>
                        </a:spcAft>
                      </a:pPr>
                      <a:r>
                        <a:rPr lang="es-ES" sz="1800">
                          <a:effectLst/>
                          <a:latin typeface="+mn-lt"/>
                          <a:cs typeface="Times New Roman" panose="02020603050405020304" pitchFamily="18" charset="0"/>
                        </a:rPr>
                        <a:t>,134</a:t>
                      </a:r>
                      <a:endParaRPr lang="es-ES" sz="1600">
                        <a:effectLst/>
                        <a:latin typeface="+mn-lt"/>
                        <a:ea typeface="Calibri" panose="020F0502020204030204" pitchFamily="34" charset="0"/>
                        <a:cs typeface="Times New Roman" panose="0202060305040502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886573990"/>
                  </a:ext>
                </a:extLst>
              </a:tr>
              <a:tr h="0">
                <a:tc gridSpan="2">
                  <a:txBody>
                    <a:bodyPr/>
                    <a:lstStyle/>
                    <a:p>
                      <a:pPr algn="l">
                        <a:spcAft>
                          <a:spcPts val="0"/>
                        </a:spcAft>
                      </a:pPr>
                      <a:r>
                        <a:rPr lang="es-ES" sz="1800" dirty="0">
                          <a:effectLst/>
                          <a:latin typeface="+mn-lt"/>
                          <a:cs typeface="Times New Roman" panose="02020603050405020304" pitchFamily="18" charset="0"/>
                        </a:rPr>
                        <a:t>Varianza</a:t>
                      </a:r>
                      <a:endParaRPr lang="es-ES" sz="1600" dirty="0">
                        <a:effectLst/>
                        <a:latin typeface="+mn-lt"/>
                        <a:ea typeface="Calibri" panose="020F0502020204030204" pitchFamily="34" charset="0"/>
                        <a:cs typeface="Times New Roman" panose="02020603050405020304" pitchFamily="18" charset="0"/>
                      </a:endParaRPr>
                    </a:p>
                  </a:txBody>
                  <a:tcPr marL="9525" marR="9525" marT="9525"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hMerge="1">
                  <a:txBody>
                    <a:bodyPr/>
                    <a:lstStyle/>
                    <a:p>
                      <a:endParaRPr lang="es-ES"/>
                    </a:p>
                  </a:txBody>
                  <a:tcPr/>
                </a:tc>
                <a:tc>
                  <a:txBody>
                    <a:bodyPr/>
                    <a:lstStyle/>
                    <a:p>
                      <a:pPr algn="r">
                        <a:spcAft>
                          <a:spcPts val="0"/>
                        </a:spcAft>
                      </a:pPr>
                      <a:r>
                        <a:rPr lang="es-ES" sz="1800" dirty="0">
                          <a:effectLst/>
                          <a:latin typeface="+mn-lt"/>
                          <a:cs typeface="Times New Roman" panose="02020603050405020304" pitchFamily="18" charset="0"/>
                        </a:rPr>
                        <a:t>,018</a:t>
                      </a:r>
                      <a:endParaRPr lang="es-ES" sz="1600" dirty="0">
                        <a:effectLst/>
                        <a:latin typeface="+mn-lt"/>
                        <a:ea typeface="Calibri" panose="020F0502020204030204" pitchFamily="34" charset="0"/>
                        <a:cs typeface="Times New Roman" panose="0202060305040502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697943928"/>
                  </a:ext>
                </a:extLst>
              </a:tr>
              <a:tr h="0">
                <a:tc gridSpan="2">
                  <a:txBody>
                    <a:bodyPr/>
                    <a:lstStyle/>
                    <a:p>
                      <a:pPr algn="l">
                        <a:spcAft>
                          <a:spcPts val="0"/>
                        </a:spcAft>
                      </a:pPr>
                      <a:r>
                        <a:rPr lang="es-ES" sz="1800" dirty="0">
                          <a:effectLst/>
                          <a:latin typeface="+mn-lt"/>
                          <a:cs typeface="Times New Roman" panose="02020603050405020304" pitchFamily="18" charset="0"/>
                        </a:rPr>
                        <a:t>Asimetría</a:t>
                      </a:r>
                      <a:endParaRPr lang="es-ES" sz="1600" dirty="0">
                        <a:effectLst/>
                        <a:latin typeface="+mn-lt"/>
                        <a:ea typeface="Calibri" panose="020F0502020204030204" pitchFamily="34" charset="0"/>
                        <a:cs typeface="Times New Roman" panose="02020603050405020304" pitchFamily="18" charset="0"/>
                      </a:endParaRPr>
                    </a:p>
                  </a:txBody>
                  <a:tcPr marL="9525" marR="9525" marT="9525"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hMerge="1">
                  <a:txBody>
                    <a:bodyPr/>
                    <a:lstStyle/>
                    <a:p>
                      <a:endParaRPr lang="es-ES"/>
                    </a:p>
                  </a:txBody>
                  <a:tcPr/>
                </a:tc>
                <a:tc>
                  <a:txBody>
                    <a:bodyPr/>
                    <a:lstStyle/>
                    <a:p>
                      <a:pPr algn="r">
                        <a:spcAft>
                          <a:spcPts val="0"/>
                        </a:spcAft>
                      </a:pPr>
                      <a:r>
                        <a:rPr lang="es-ES" sz="1800" dirty="0">
                          <a:effectLst/>
                          <a:latin typeface="+mn-lt"/>
                          <a:cs typeface="Times New Roman" panose="02020603050405020304" pitchFamily="18" charset="0"/>
                        </a:rPr>
                        <a:t>-,397</a:t>
                      </a:r>
                      <a:endParaRPr lang="es-ES" sz="1600" dirty="0">
                        <a:effectLst/>
                        <a:latin typeface="+mn-lt"/>
                        <a:ea typeface="Calibri" panose="020F0502020204030204" pitchFamily="34" charset="0"/>
                        <a:cs typeface="Times New Roman" panose="0202060305040502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84028965"/>
                  </a:ext>
                </a:extLst>
              </a:tr>
              <a:tr h="0">
                <a:tc gridSpan="2">
                  <a:txBody>
                    <a:bodyPr/>
                    <a:lstStyle/>
                    <a:p>
                      <a:pPr algn="l">
                        <a:spcAft>
                          <a:spcPts val="0"/>
                        </a:spcAft>
                      </a:pPr>
                      <a:r>
                        <a:rPr lang="es-ES" sz="1800" dirty="0">
                          <a:effectLst/>
                          <a:latin typeface="+mn-lt"/>
                          <a:cs typeface="Times New Roman" panose="02020603050405020304" pitchFamily="18" charset="0"/>
                        </a:rPr>
                        <a:t>Error estándar de asimetría</a:t>
                      </a:r>
                      <a:endParaRPr lang="es-ES" sz="1600" dirty="0">
                        <a:effectLst/>
                        <a:latin typeface="+mn-lt"/>
                        <a:ea typeface="Calibri" panose="020F0502020204030204" pitchFamily="34" charset="0"/>
                        <a:cs typeface="Times New Roman" panose="02020603050405020304" pitchFamily="18" charset="0"/>
                      </a:endParaRPr>
                    </a:p>
                  </a:txBody>
                  <a:tcPr marL="9525" marR="9525" marT="9525"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hMerge="1">
                  <a:txBody>
                    <a:bodyPr/>
                    <a:lstStyle/>
                    <a:p>
                      <a:endParaRPr lang="es-ES"/>
                    </a:p>
                  </a:txBody>
                  <a:tcPr/>
                </a:tc>
                <a:tc>
                  <a:txBody>
                    <a:bodyPr/>
                    <a:lstStyle/>
                    <a:p>
                      <a:pPr algn="r">
                        <a:spcAft>
                          <a:spcPts val="0"/>
                        </a:spcAft>
                      </a:pPr>
                      <a:r>
                        <a:rPr lang="es-ES" sz="1800" dirty="0">
                          <a:effectLst/>
                          <a:latin typeface="+mn-lt"/>
                          <a:cs typeface="Times New Roman" panose="02020603050405020304" pitchFamily="18" charset="0"/>
                        </a:rPr>
                        <a:t>,183</a:t>
                      </a:r>
                      <a:endParaRPr lang="es-ES" sz="1600" dirty="0">
                        <a:effectLst/>
                        <a:latin typeface="+mn-lt"/>
                        <a:ea typeface="Calibri" panose="020F0502020204030204" pitchFamily="34" charset="0"/>
                        <a:cs typeface="Times New Roman" panose="0202060305040502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787861748"/>
                  </a:ext>
                </a:extLst>
              </a:tr>
              <a:tr h="0">
                <a:tc gridSpan="2">
                  <a:txBody>
                    <a:bodyPr/>
                    <a:lstStyle/>
                    <a:p>
                      <a:pPr algn="l">
                        <a:spcAft>
                          <a:spcPts val="0"/>
                        </a:spcAft>
                      </a:pPr>
                      <a:r>
                        <a:rPr lang="es-ES" sz="1800" dirty="0">
                          <a:effectLst/>
                          <a:latin typeface="+mn-lt"/>
                          <a:cs typeface="Times New Roman" panose="02020603050405020304" pitchFamily="18" charset="0"/>
                        </a:rPr>
                        <a:t>Curtosis</a:t>
                      </a:r>
                      <a:endParaRPr lang="es-ES" sz="1600" dirty="0">
                        <a:effectLst/>
                        <a:latin typeface="+mn-lt"/>
                        <a:ea typeface="Calibri" panose="020F0502020204030204" pitchFamily="34" charset="0"/>
                        <a:cs typeface="Times New Roman" panose="02020603050405020304" pitchFamily="18" charset="0"/>
                      </a:endParaRPr>
                    </a:p>
                  </a:txBody>
                  <a:tcPr marL="9525" marR="9525" marT="9525"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hMerge="1">
                  <a:txBody>
                    <a:bodyPr/>
                    <a:lstStyle/>
                    <a:p>
                      <a:endParaRPr lang="es-ES"/>
                    </a:p>
                  </a:txBody>
                  <a:tcPr/>
                </a:tc>
                <a:tc>
                  <a:txBody>
                    <a:bodyPr/>
                    <a:lstStyle/>
                    <a:p>
                      <a:pPr algn="r">
                        <a:spcAft>
                          <a:spcPts val="0"/>
                        </a:spcAft>
                      </a:pPr>
                      <a:r>
                        <a:rPr lang="es-ES" sz="1800" dirty="0">
                          <a:effectLst/>
                          <a:latin typeface="+mn-lt"/>
                          <a:cs typeface="Times New Roman" panose="02020603050405020304" pitchFamily="18" charset="0"/>
                        </a:rPr>
                        <a:t>-,244</a:t>
                      </a:r>
                      <a:endParaRPr lang="es-ES" sz="1600" dirty="0">
                        <a:effectLst/>
                        <a:latin typeface="+mn-lt"/>
                        <a:ea typeface="Calibri" panose="020F0502020204030204" pitchFamily="34" charset="0"/>
                        <a:cs typeface="Times New Roman" panose="0202060305040502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273526177"/>
                  </a:ext>
                </a:extLst>
              </a:tr>
              <a:tr h="0">
                <a:tc gridSpan="2">
                  <a:txBody>
                    <a:bodyPr/>
                    <a:lstStyle/>
                    <a:p>
                      <a:pPr algn="l">
                        <a:spcAft>
                          <a:spcPts val="0"/>
                        </a:spcAft>
                      </a:pPr>
                      <a:r>
                        <a:rPr lang="es-ES" sz="1800" dirty="0">
                          <a:effectLst/>
                          <a:latin typeface="+mn-lt"/>
                          <a:cs typeface="Times New Roman" panose="02020603050405020304" pitchFamily="18" charset="0"/>
                        </a:rPr>
                        <a:t>Error estándar de curtosis</a:t>
                      </a:r>
                      <a:endParaRPr lang="es-ES" sz="1600" dirty="0">
                        <a:effectLst/>
                        <a:latin typeface="+mn-lt"/>
                        <a:ea typeface="Calibri" panose="020F0502020204030204" pitchFamily="34" charset="0"/>
                        <a:cs typeface="Times New Roman" panose="02020603050405020304" pitchFamily="18" charset="0"/>
                      </a:endParaRPr>
                    </a:p>
                  </a:txBody>
                  <a:tcPr marL="9525" marR="9525" marT="9525"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hMerge="1">
                  <a:txBody>
                    <a:bodyPr/>
                    <a:lstStyle/>
                    <a:p>
                      <a:endParaRPr lang="es-ES"/>
                    </a:p>
                  </a:txBody>
                  <a:tcPr/>
                </a:tc>
                <a:tc>
                  <a:txBody>
                    <a:bodyPr/>
                    <a:lstStyle/>
                    <a:p>
                      <a:pPr algn="r">
                        <a:spcAft>
                          <a:spcPts val="0"/>
                        </a:spcAft>
                      </a:pPr>
                      <a:r>
                        <a:rPr lang="es-ES" sz="1800" dirty="0">
                          <a:effectLst/>
                          <a:latin typeface="+mn-lt"/>
                          <a:cs typeface="Times New Roman" panose="02020603050405020304" pitchFamily="18" charset="0"/>
                        </a:rPr>
                        <a:t>,364</a:t>
                      </a:r>
                      <a:endParaRPr lang="es-ES" sz="1600" dirty="0">
                        <a:effectLst/>
                        <a:latin typeface="+mn-lt"/>
                        <a:ea typeface="Calibri" panose="020F0502020204030204" pitchFamily="34" charset="0"/>
                        <a:cs typeface="Times New Roman" panose="0202060305040502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26101654"/>
                  </a:ext>
                </a:extLst>
              </a:tr>
              <a:tr h="0">
                <a:tc gridSpan="2">
                  <a:txBody>
                    <a:bodyPr/>
                    <a:lstStyle/>
                    <a:p>
                      <a:pPr algn="l">
                        <a:spcAft>
                          <a:spcPts val="0"/>
                        </a:spcAft>
                      </a:pPr>
                      <a:r>
                        <a:rPr lang="es-ES" sz="1800" dirty="0">
                          <a:effectLst/>
                          <a:latin typeface="+mn-lt"/>
                          <a:cs typeface="Times New Roman" panose="02020603050405020304" pitchFamily="18" charset="0"/>
                        </a:rPr>
                        <a:t>Mínimo</a:t>
                      </a:r>
                      <a:endParaRPr lang="es-ES" sz="1600" dirty="0">
                        <a:effectLst/>
                        <a:latin typeface="+mn-lt"/>
                        <a:ea typeface="Calibri" panose="020F0502020204030204" pitchFamily="34" charset="0"/>
                        <a:cs typeface="Times New Roman" panose="02020603050405020304" pitchFamily="18" charset="0"/>
                      </a:endParaRPr>
                    </a:p>
                  </a:txBody>
                  <a:tcPr marL="9525" marR="9525" marT="9525"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hMerge="1">
                  <a:txBody>
                    <a:bodyPr/>
                    <a:lstStyle/>
                    <a:p>
                      <a:endParaRPr lang="es-ES"/>
                    </a:p>
                  </a:txBody>
                  <a:tcPr/>
                </a:tc>
                <a:tc>
                  <a:txBody>
                    <a:bodyPr/>
                    <a:lstStyle/>
                    <a:p>
                      <a:pPr algn="r">
                        <a:spcAft>
                          <a:spcPts val="0"/>
                        </a:spcAft>
                      </a:pPr>
                      <a:r>
                        <a:rPr lang="es-ES" sz="1800" dirty="0">
                          <a:effectLst/>
                          <a:latin typeface="+mn-lt"/>
                          <a:cs typeface="Times New Roman" panose="02020603050405020304" pitchFamily="18" charset="0"/>
                        </a:rPr>
                        <a:t>,18</a:t>
                      </a:r>
                      <a:endParaRPr lang="es-ES" sz="1600" dirty="0">
                        <a:effectLst/>
                        <a:latin typeface="+mn-lt"/>
                        <a:ea typeface="Calibri" panose="020F0502020204030204" pitchFamily="34" charset="0"/>
                        <a:cs typeface="Times New Roman" panose="0202060305040502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59676853"/>
                  </a:ext>
                </a:extLst>
              </a:tr>
              <a:tr h="0">
                <a:tc gridSpan="2">
                  <a:txBody>
                    <a:bodyPr/>
                    <a:lstStyle/>
                    <a:p>
                      <a:pPr algn="l">
                        <a:spcAft>
                          <a:spcPts val="0"/>
                        </a:spcAft>
                      </a:pPr>
                      <a:r>
                        <a:rPr lang="es-ES" sz="1800" dirty="0">
                          <a:effectLst/>
                          <a:latin typeface="+mn-lt"/>
                          <a:cs typeface="Times New Roman" panose="02020603050405020304" pitchFamily="18" charset="0"/>
                        </a:rPr>
                        <a:t>Máximo</a:t>
                      </a:r>
                      <a:endParaRPr lang="es-ES" sz="1600" dirty="0">
                        <a:effectLst/>
                        <a:latin typeface="+mn-lt"/>
                        <a:ea typeface="Calibri" panose="020F0502020204030204" pitchFamily="34" charset="0"/>
                        <a:cs typeface="Times New Roman" panose="02020603050405020304" pitchFamily="18" charset="0"/>
                      </a:endParaRPr>
                    </a:p>
                  </a:txBody>
                  <a:tcPr marL="9525" marR="9525" marT="9525"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tcPr>
                </a:tc>
                <a:tc hMerge="1">
                  <a:txBody>
                    <a:bodyPr/>
                    <a:lstStyle/>
                    <a:p>
                      <a:endParaRPr lang="es-ES"/>
                    </a:p>
                  </a:txBody>
                  <a:tcPr/>
                </a:tc>
                <a:tc>
                  <a:txBody>
                    <a:bodyPr/>
                    <a:lstStyle/>
                    <a:p>
                      <a:pPr algn="r">
                        <a:spcAft>
                          <a:spcPts val="0"/>
                        </a:spcAft>
                      </a:pPr>
                      <a:r>
                        <a:rPr lang="es-ES" sz="1800" dirty="0">
                          <a:effectLst/>
                          <a:latin typeface="+mn-lt"/>
                          <a:cs typeface="Times New Roman" panose="02020603050405020304" pitchFamily="18" charset="0"/>
                        </a:rPr>
                        <a:t>,85</a:t>
                      </a:r>
                      <a:endParaRPr lang="es-ES" sz="1600" dirty="0">
                        <a:effectLst/>
                        <a:latin typeface="+mn-lt"/>
                        <a:ea typeface="Calibri" panose="020F0502020204030204" pitchFamily="34" charset="0"/>
                        <a:cs typeface="Times New Roman" panose="0202060305040502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tcPr>
                </a:tc>
                <a:extLst>
                  <a:ext uri="{0D108BD9-81ED-4DB2-BD59-A6C34878D82A}">
                    <a16:rowId xmlns:a16="http://schemas.microsoft.com/office/drawing/2014/main" val="255163601"/>
                  </a:ext>
                </a:extLst>
              </a:tr>
            </a:tbl>
          </a:graphicData>
        </a:graphic>
      </p:graphicFrame>
      <p:sp>
        <p:nvSpPr>
          <p:cNvPr id="4" name="Rectángulo 3">
            <a:extLst>
              <a:ext uri="{FF2B5EF4-FFF2-40B4-BE49-F238E27FC236}">
                <a16:creationId xmlns:a16="http://schemas.microsoft.com/office/drawing/2014/main" id="{B5CCC69C-0295-44FE-9A3D-7382151909FA}"/>
              </a:ext>
            </a:extLst>
          </p:cNvPr>
          <p:cNvSpPr/>
          <p:nvPr/>
        </p:nvSpPr>
        <p:spPr>
          <a:xfrm>
            <a:off x="735494" y="1117715"/>
            <a:ext cx="7414590" cy="1015663"/>
          </a:xfrm>
          <a:prstGeom prst="rect">
            <a:avLst/>
          </a:prstGeom>
        </p:spPr>
        <p:txBody>
          <a:bodyPr wrap="square">
            <a:spAutoFit/>
          </a:bodyPr>
          <a:lstStyle/>
          <a:p>
            <a:pPr algn="ctr"/>
            <a:endParaRPr lang="es-ES" sz="2000" dirty="0">
              <a:ea typeface="Calibri" panose="020F0502020204030204" pitchFamily="34" charset="0"/>
            </a:endParaRPr>
          </a:p>
          <a:p>
            <a:pPr algn="ctr"/>
            <a:endParaRPr lang="es-ES" sz="2000" dirty="0">
              <a:ea typeface="Calibri" panose="020F0502020204030204" pitchFamily="34" charset="0"/>
            </a:endParaRPr>
          </a:p>
          <a:p>
            <a:pPr algn="ctr"/>
            <a:r>
              <a:rPr lang="es-ES" sz="2000" dirty="0">
                <a:ea typeface="Calibri" panose="020F0502020204030204" pitchFamily="34" charset="0"/>
              </a:rPr>
              <a:t>Estadísticos descriptivos del </a:t>
            </a:r>
            <a:r>
              <a:rPr lang="es-ES" sz="2000" dirty="0">
                <a:solidFill>
                  <a:srgbClr val="000000"/>
                </a:solidFill>
                <a:ea typeface="Calibri" panose="020F0502020204030204" pitchFamily="34" charset="0"/>
              </a:rPr>
              <a:t>Altman Z-Score del 2015 - 2020</a:t>
            </a:r>
            <a:endParaRPr lang="es-ES" sz="2000" dirty="0"/>
          </a:p>
        </p:txBody>
      </p:sp>
    </p:spTree>
    <p:extLst>
      <p:ext uri="{BB962C8B-B14F-4D97-AF65-F5344CB8AC3E}">
        <p14:creationId xmlns:p14="http://schemas.microsoft.com/office/powerpoint/2010/main" val="217209978"/>
      </p:ext>
    </p:extLst>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E112BF81-EAF1-49FA-A7DC-326AFF955B37}"/>
              </a:ext>
            </a:extLst>
          </p:cNvPr>
          <p:cNvSpPr/>
          <p:nvPr/>
        </p:nvSpPr>
        <p:spPr>
          <a:xfrm>
            <a:off x="0" y="356047"/>
            <a:ext cx="5445593" cy="461665"/>
          </a:xfrm>
          <a:prstGeom prst="rect">
            <a:avLst/>
          </a:prstGeom>
        </p:spPr>
        <p:txBody>
          <a:bodyPr wrap="none">
            <a:spAutoFit/>
          </a:bodyPr>
          <a:lstStyle/>
          <a:p>
            <a:r>
              <a:rPr lang="es-ES" sz="2400" b="1" dirty="0">
                <a:solidFill>
                  <a:srgbClr val="000000"/>
                </a:solidFill>
                <a:ea typeface="Calibri" panose="020F0502020204030204" pitchFamily="34" charset="0"/>
              </a:rPr>
              <a:t>PRESENTACIÓN</a:t>
            </a:r>
            <a:r>
              <a:rPr lang="es-ES" sz="2400" b="1" dirty="0">
                <a:solidFill>
                  <a:srgbClr val="000000"/>
                </a:solidFill>
                <a:latin typeface="Times New Roman" panose="02020603050405020304" pitchFamily="18" charset="0"/>
                <a:ea typeface="Calibri" panose="020F0502020204030204" pitchFamily="34" charset="0"/>
              </a:rPr>
              <a:t> DE LOS RESULTADOS</a:t>
            </a:r>
            <a:endParaRPr lang="es-ES" sz="2400" dirty="0"/>
          </a:p>
        </p:txBody>
      </p:sp>
      <p:sp>
        <p:nvSpPr>
          <p:cNvPr id="5" name="Rectángulo 4">
            <a:extLst>
              <a:ext uri="{FF2B5EF4-FFF2-40B4-BE49-F238E27FC236}">
                <a16:creationId xmlns:a16="http://schemas.microsoft.com/office/drawing/2014/main" id="{6F4ED1B2-0EE1-41D9-B082-955E51968897}"/>
              </a:ext>
            </a:extLst>
          </p:cNvPr>
          <p:cNvSpPr/>
          <p:nvPr/>
        </p:nvSpPr>
        <p:spPr>
          <a:xfrm>
            <a:off x="2902311" y="1017971"/>
            <a:ext cx="3165547" cy="461665"/>
          </a:xfrm>
          <a:prstGeom prst="rect">
            <a:avLst/>
          </a:prstGeom>
        </p:spPr>
        <p:txBody>
          <a:bodyPr wrap="none">
            <a:spAutoFit/>
          </a:bodyPr>
          <a:lstStyle/>
          <a:p>
            <a:r>
              <a:rPr lang="es-ES" sz="2400" b="1" dirty="0">
                <a:ea typeface="Calibri" panose="020F0502020204030204" pitchFamily="34" charset="0"/>
              </a:rPr>
              <a:t>Análisis individualizado</a:t>
            </a:r>
            <a:endParaRPr lang="es-ES" sz="2400" b="1" dirty="0"/>
          </a:p>
        </p:txBody>
      </p:sp>
      <p:sp>
        <p:nvSpPr>
          <p:cNvPr id="6" name="Rectángulo 5">
            <a:extLst>
              <a:ext uri="{FF2B5EF4-FFF2-40B4-BE49-F238E27FC236}">
                <a16:creationId xmlns:a16="http://schemas.microsoft.com/office/drawing/2014/main" id="{006DC539-3764-479E-8D1C-780E0460EDE7}"/>
              </a:ext>
            </a:extLst>
          </p:cNvPr>
          <p:cNvSpPr/>
          <p:nvPr/>
        </p:nvSpPr>
        <p:spPr>
          <a:xfrm>
            <a:off x="834887" y="1479636"/>
            <a:ext cx="7494104" cy="369332"/>
          </a:xfrm>
          <a:prstGeom prst="rect">
            <a:avLst/>
          </a:prstGeom>
        </p:spPr>
        <p:txBody>
          <a:bodyPr wrap="square">
            <a:spAutoFit/>
          </a:bodyPr>
          <a:lstStyle/>
          <a:p>
            <a:r>
              <a:rPr lang="es-ES" dirty="0">
                <a:ea typeface="Calibri" panose="020F0502020204030204" pitchFamily="34" charset="0"/>
              </a:rPr>
              <a:t>2015 año con menos riesgos con un </a:t>
            </a:r>
            <a:r>
              <a:rPr lang="es-ES" dirty="0">
                <a:solidFill>
                  <a:srgbClr val="000000"/>
                </a:solidFill>
                <a:ea typeface="Calibri" panose="020F0502020204030204" pitchFamily="34" charset="0"/>
              </a:rPr>
              <a:t>Altman Z-Score promedio de 0,61</a:t>
            </a:r>
            <a:endParaRPr lang="es-ES" dirty="0"/>
          </a:p>
        </p:txBody>
      </p:sp>
      <p:sp>
        <p:nvSpPr>
          <p:cNvPr id="7" name="Rectángulo 6">
            <a:extLst>
              <a:ext uri="{FF2B5EF4-FFF2-40B4-BE49-F238E27FC236}">
                <a16:creationId xmlns:a16="http://schemas.microsoft.com/office/drawing/2014/main" id="{A53C8086-8C33-4F39-A6AE-740A3473B5B6}"/>
              </a:ext>
            </a:extLst>
          </p:cNvPr>
          <p:cNvSpPr/>
          <p:nvPr/>
        </p:nvSpPr>
        <p:spPr>
          <a:xfrm>
            <a:off x="834887" y="1892615"/>
            <a:ext cx="6917635" cy="369332"/>
          </a:xfrm>
          <a:prstGeom prst="rect">
            <a:avLst/>
          </a:prstGeom>
        </p:spPr>
        <p:txBody>
          <a:bodyPr wrap="square">
            <a:spAutoFit/>
          </a:bodyPr>
          <a:lstStyle/>
          <a:p>
            <a:r>
              <a:rPr lang="es-ES" dirty="0">
                <a:ea typeface="Calibri" panose="020F0502020204030204" pitchFamily="34" charset="0"/>
              </a:rPr>
              <a:t>2020 año con mayor riesgo con un </a:t>
            </a:r>
            <a:r>
              <a:rPr lang="es-ES" dirty="0">
                <a:solidFill>
                  <a:srgbClr val="000000"/>
                </a:solidFill>
                <a:ea typeface="Calibri" panose="020F0502020204030204" pitchFamily="34" charset="0"/>
              </a:rPr>
              <a:t>Altman Z-Score promedio de</a:t>
            </a:r>
            <a:r>
              <a:rPr lang="es-ES" dirty="0">
                <a:ea typeface="Calibri" panose="020F0502020204030204" pitchFamily="34" charset="0"/>
              </a:rPr>
              <a:t> 0,52</a:t>
            </a:r>
            <a:endParaRPr lang="es-ES" dirty="0"/>
          </a:p>
        </p:txBody>
      </p:sp>
      <p:sp>
        <p:nvSpPr>
          <p:cNvPr id="3" name="Rectángulo 2">
            <a:extLst>
              <a:ext uri="{FF2B5EF4-FFF2-40B4-BE49-F238E27FC236}">
                <a16:creationId xmlns:a16="http://schemas.microsoft.com/office/drawing/2014/main" id="{4CA432ED-1680-4F79-9A10-004C3641A025}"/>
              </a:ext>
            </a:extLst>
          </p:cNvPr>
          <p:cNvSpPr/>
          <p:nvPr/>
        </p:nvSpPr>
        <p:spPr>
          <a:xfrm>
            <a:off x="894521" y="2392455"/>
            <a:ext cx="3200400" cy="646331"/>
          </a:xfrm>
          <a:prstGeom prst="rect">
            <a:avLst/>
          </a:prstGeom>
        </p:spPr>
        <p:txBody>
          <a:bodyPr wrap="square">
            <a:spAutoFit/>
          </a:bodyPr>
          <a:lstStyle/>
          <a:p>
            <a:pPr algn="ctr"/>
            <a:r>
              <a:rPr lang="es-ES" dirty="0">
                <a:solidFill>
                  <a:srgbClr val="00B050"/>
                </a:solidFill>
                <a:ea typeface="Calibri" panose="020F0502020204030204" pitchFamily="34" charset="0"/>
              </a:rPr>
              <a:t>COAC destacan positivamente por encima de la media </a:t>
            </a:r>
            <a:endParaRPr lang="es-ES" dirty="0">
              <a:solidFill>
                <a:srgbClr val="00B050"/>
              </a:solidFill>
            </a:endParaRPr>
          </a:p>
        </p:txBody>
      </p:sp>
      <p:sp>
        <p:nvSpPr>
          <p:cNvPr id="4" name="Rectángulo 3">
            <a:extLst>
              <a:ext uri="{FF2B5EF4-FFF2-40B4-BE49-F238E27FC236}">
                <a16:creationId xmlns:a16="http://schemas.microsoft.com/office/drawing/2014/main" id="{A7FF4A3A-7AE3-453A-A581-52D82588F255}"/>
              </a:ext>
            </a:extLst>
          </p:cNvPr>
          <p:cNvSpPr/>
          <p:nvPr/>
        </p:nvSpPr>
        <p:spPr>
          <a:xfrm>
            <a:off x="616311" y="3172815"/>
            <a:ext cx="4572000" cy="3416320"/>
          </a:xfrm>
          <a:prstGeom prst="rect">
            <a:avLst/>
          </a:prstGeom>
        </p:spPr>
        <p:txBody>
          <a:bodyPr>
            <a:spAutoFit/>
          </a:bodyPr>
          <a:lstStyle/>
          <a:p>
            <a:pPr marL="342900" lvl="0" indent="-342900" algn="just">
              <a:spcAft>
                <a:spcPts val="0"/>
              </a:spcAft>
              <a:buFont typeface="+mj-lt"/>
              <a:buAutoNum type="arabicPeriod"/>
            </a:pPr>
            <a:r>
              <a:rPr lang="es-ES" dirty="0">
                <a:ea typeface="Calibri" panose="020F0502020204030204" pitchFamily="34" charset="0"/>
                <a:cs typeface="Times New Roman" panose="02020603050405020304" pitchFamily="18" charset="0"/>
              </a:rPr>
              <a:t>Ambato LTDA</a:t>
            </a:r>
            <a:endParaRPr lang="es-ES" sz="1600" dirty="0">
              <a:ea typeface="Calibri" panose="020F0502020204030204" pitchFamily="34" charset="0"/>
              <a:cs typeface="Times New Roman" panose="02020603050405020304" pitchFamily="18" charset="0"/>
            </a:endParaRPr>
          </a:p>
          <a:p>
            <a:pPr marL="342900" lvl="0" indent="-342900" algn="just">
              <a:spcAft>
                <a:spcPts val="0"/>
              </a:spcAft>
              <a:buFont typeface="+mj-lt"/>
              <a:buAutoNum type="arabicPeriod"/>
            </a:pPr>
            <a:r>
              <a:rPr lang="es-ES" dirty="0">
                <a:ea typeface="Calibri" panose="020F0502020204030204" pitchFamily="34" charset="0"/>
                <a:cs typeface="Times New Roman" panose="02020603050405020304" pitchFamily="18" charset="0"/>
              </a:rPr>
              <a:t>De la pequeña empresa </a:t>
            </a:r>
            <a:r>
              <a:rPr lang="es-ES" dirty="0" err="1">
                <a:ea typeface="Calibri" panose="020F0502020204030204" pitchFamily="34" charset="0"/>
                <a:cs typeface="Times New Roman" panose="02020603050405020304" pitchFamily="18" charset="0"/>
              </a:rPr>
              <a:t>Biblian</a:t>
            </a:r>
            <a:r>
              <a:rPr lang="es-ES" dirty="0">
                <a:ea typeface="Calibri" panose="020F0502020204030204" pitchFamily="34" charset="0"/>
                <a:cs typeface="Times New Roman" panose="02020603050405020304" pitchFamily="18" charset="0"/>
              </a:rPr>
              <a:t> LTDA</a:t>
            </a:r>
            <a:endParaRPr lang="es-ES" sz="1600" dirty="0">
              <a:ea typeface="Calibri" panose="020F0502020204030204" pitchFamily="34" charset="0"/>
              <a:cs typeface="Times New Roman" panose="02020603050405020304" pitchFamily="18" charset="0"/>
            </a:endParaRPr>
          </a:p>
          <a:p>
            <a:pPr marL="342900" lvl="0" indent="-342900" algn="just">
              <a:spcAft>
                <a:spcPts val="0"/>
              </a:spcAft>
              <a:buFont typeface="+mj-lt"/>
              <a:buAutoNum type="arabicPeriod"/>
            </a:pPr>
            <a:r>
              <a:rPr lang="es-ES" dirty="0">
                <a:ea typeface="Calibri" panose="020F0502020204030204" pitchFamily="34" charset="0"/>
                <a:cs typeface="Times New Roman" panose="02020603050405020304" pitchFamily="18" charset="0"/>
              </a:rPr>
              <a:t>De la pequeña empresa de Cotopaxi LTDA</a:t>
            </a:r>
            <a:endParaRPr lang="es-ES" sz="1600" dirty="0">
              <a:ea typeface="Calibri" panose="020F0502020204030204" pitchFamily="34" charset="0"/>
              <a:cs typeface="Times New Roman" panose="02020603050405020304" pitchFamily="18" charset="0"/>
            </a:endParaRPr>
          </a:p>
          <a:p>
            <a:pPr marL="342900" lvl="0" indent="-342900" algn="just">
              <a:spcAft>
                <a:spcPts val="0"/>
              </a:spcAft>
              <a:buFont typeface="+mj-lt"/>
              <a:buAutoNum type="arabicPeriod"/>
            </a:pPr>
            <a:r>
              <a:rPr lang="es-ES" dirty="0">
                <a:ea typeface="Calibri" panose="020F0502020204030204" pitchFamily="34" charset="0"/>
                <a:cs typeface="Times New Roman" panose="02020603050405020304" pitchFamily="18" charset="0"/>
              </a:rPr>
              <a:t>De la pequeña empresa de Pastaza LTDA</a:t>
            </a:r>
            <a:endParaRPr lang="es-ES" sz="1600" dirty="0">
              <a:ea typeface="Calibri" panose="020F0502020204030204" pitchFamily="34" charset="0"/>
              <a:cs typeface="Times New Roman" panose="02020603050405020304" pitchFamily="18" charset="0"/>
            </a:endParaRPr>
          </a:p>
          <a:p>
            <a:pPr marL="342900" lvl="0" indent="-342900" algn="just">
              <a:spcAft>
                <a:spcPts val="0"/>
              </a:spcAft>
              <a:buFont typeface="+mj-lt"/>
              <a:buAutoNum type="arabicPeriod"/>
            </a:pPr>
            <a:r>
              <a:rPr lang="es-ES" dirty="0">
                <a:ea typeface="Calibri" panose="020F0502020204030204" pitchFamily="34" charset="0"/>
                <a:cs typeface="Times New Roman" panose="02020603050405020304" pitchFamily="18" charset="0"/>
              </a:rPr>
              <a:t>De los servidores públicos del Ministerio de Educación y Cultura</a:t>
            </a:r>
            <a:endParaRPr lang="es-ES" sz="1600" dirty="0">
              <a:ea typeface="Calibri" panose="020F0502020204030204" pitchFamily="34" charset="0"/>
              <a:cs typeface="Times New Roman" panose="02020603050405020304" pitchFamily="18" charset="0"/>
            </a:endParaRPr>
          </a:p>
          <a:p>
            <a:pPr marL="342900" lvl="0" indent="-342900" algn="just">
              <a:spcAft>
                <a:spcPts val="0"/>
              </a:spcAft>
              <a:buFont typeface="+mj-lt"/>
              <a:buAutoNum type="arabicPeriod"/>
            </a:pPr>
            <a:r>
              <a:rPr lang="es-ES" dirty="0">
                <a:ea typeface="Calibri" panose="020F0502020204030204" pitchFamily="34" charset="0"/>
                <a:cs typeface="Times New Roman" panose="02020603050405020304" pitchFamily="18" charset="0"/>
              </a:rPr>
              <a:t>El sagrario LTDA</a:t>
            </a:r>
            <a:endParaRPr lang="es-ES" sz="1600" dirty="0">
              <a:ea typeface="Calibri" panose="020F0502020204030204" pitchFamily="34" charset="0"/>
              <a:cs typeface="Times New Roman" panose="02020603050405020304" pitchFamily="18" charset="0"/>
            </a:endParaRPr>
          </a:p>
          <a:p>
            <a:pPr marL="342900" lvl="0" indent="-342900" algn="just">
              <a:spcAft>
                <a:spcPts val="0"/>
              </a:spcAft>
              <a:buFont typeface="+mj-lt"/>
              <a:buAutoNum type="arabicPeriod"/>
            </a:pPr>
            <a:r>
              <a:rPr lang="es-ES" dirty="0" err="1">
                <a:ea typeface="Calibri" panose="020F0502020204030204" pitchFamily="34" charset="0"/>
                <a:cs typeface="Times New Roman" panose="02020603050405020304" pitchFamily="18" charset="0"/>
              </a:rPr>
              <a:t>Erco</a:t>
            </a:r>
            <a:r>
              <a:rPr lang="es-ES" dirty="0">
                <a:ea typeface="Calibri" panose="020F0502020204030204" pitchFamily="34" charset="0"/>
                <a:cs typeface="Times New Roman" panose="02020603050405020304" pitchFamily="18" charset="0"/>
              </a:rPr>
              <a:t> LTDA</a:t>
            </a:r>
            <a:endParaRPr lang="es-ES" sz="1600" dirty="0">
              <a:ea typeface="Calibri" panose="020F0502020204030204" pitchFamily="34" charset="0"/>
              <a:cs typeface="Times New Roman" panose="02020603050405020304" pitchFamily="18" charset="0"/>
            </a:endParaRPr>
          </a:p>
          <a:p>
            <a:pPr marL="342900" lvl="0" indent="-342900" algn="just">
              <a:spcAft>
                <a:spcPts val="0"/>
              </a:spcAft>
              <a:buFont typeface="+mj-lt"/>
              <a:buAutoNum type="arabicPeriod"/>
            </a:pPr>
            <a:r>
              <a:rPr lang="es-ES" dirty="0" err="1">
                <a:ea typeface="Calibri" panose="020F0502020204030204" pitchFamily="34" charset="0"/>
                <a:cs typeface="Times New Roman" panose="02020603050405020304" pitchFamily="18" charset="0"/>
              </a:rPr>
              <a:t>Kullki</a:t>
            </a:r>
            <a:r>
              <a:rPr lang="es-ES" dirty="0">
                <a:ea typeface="Calibri" panose="020F0502020204030204" pitchFamily="34" charset="0"/>
                <a:cs typeface="Times New Roman" panose="02020603050405020304" pitchFamily="18" charset="0"/>
              </a:rPr>
              <a:t> </a:t>
            </a:r>
            <a:r>
              <a:rPr lang="es-ES" dirty="0" err="1">
                <a:ea typeface="Calibri" panose="020F0502020204030204" pitchFamily="34" charset="0"/>
                <a:cs typeface="Times New Roman" panose="02020603050405020304" pitchFamily="18" charset="0"/>
              </a:rPr>
              <a:t>Wasi</a:t>
            </a:r>
            <a:r>
              <a:rPr lang="es-ES" dirty="0">
                <a:ea typeface="Calibri" panose="020F0502020204030204" pitchFamily="34" charset="0"/>
                <a:cs typeface="Times New Roman" panose="02020603050405020304" pitchFamily="18" charset="0"/>
              </a:rPr>
              <a:t> LTDA</a:t>
            </a:r>
            <a:endParaRPr lang="es-ES" sz="1600" dirty="0">
              <a:ea typeface="Calibri" panose="020F0502020204030204" pitchFamily="34" charset="0"/>
              <a:cs typeface="Times New Roman" panose="02020603050405020304" pitchFamily="18" charset="0"/>
            </a:endParaRPr>
          </a:p>
          <a:p>
            <a:pPr marL="342900" lvl="0" indent="-342900" algn="just">
              <a:spcAft>
                <a:spcPts val="0"/>
              </a:spcAft>
              <a:buFont typeface="+mj-lt"/>
              <a:buAutoNum type="arabicPeriod"/>
            </a:pPr>
            <a:r>
              <a:rPr lang="es-ES" dirty="0" err="1">
                <a:ea typeface="Calibri" panose="020F0502020204030204" pitchFamily="34" charset="0"/>
                <a:cs typeface="Times New Roman" panose="02020603050405020304" pitchFamily="18" charset="0"/>
              </a:rPr>
              <a:t>Mushuc</a:t>
            </a:r>
            <a:r>
              <a:rPr lang="es-ES" dirty="0">
                <a:ea typeface="Calibri" panose="020F0502020204030204" pitchFamily="34" charset="0"/>
                <a:cs typeface="Times New Roman" panose="02020603050405020304" pitchFamily="18" charset="0"/>
              </a:rPr>
              <a:t> Runa LTDA</a:t>
            </a:r>
            <a:endParaRPr lang="es-ES" sz="1600" dirty="0">
              <a:ea typeface="Calibri" panose="020F0502020204030204" pitchFamily="34" charset="0"/>
              <a:cs typeface="Times New Roman" panose="02020603050405020304" pitchFamily="18" charset="0"/>
            </a:endParaRPr>
          </a:p>
          <a:p>
            <a:pPr marL="342900" lvl="0" indent="-342900" algn="just">
              <a:spcAft>
                <a:spcPts val="0"/>
              </a:spcAft>
              <a:buFont typeface="+mj-lt"/>
              <a:buAutoNum type="arabicPeriod"/>
            </a:pPr>
            <a:r>
              <a:rPr lang="es-ES" dirty="0">
                <a:ea typeface="Calibri" panose="020F0502020204030204" pitchFamily="34" charset="0"/>
                <a:cs typeface="Times New Roman" panose="02020603050405020304" pitchFamily="18" charset="0"/>
              </a:rPr>
              <a:t>Riobamba LTDA </a:t>
            </a:r>
            <a:endParaRPr lang="es-ES" sz="1600" dirty="0">
              <a:ea typeface="Calibri" panose="020F0502020204030204" pitchFamily="34" charset="0"/>
              <a:cs typeface="Times New Roman" panose="02020603050405020304" pitchFamily="18" charset="0"/>
            </a:endParaRPr>
          </a:p>
          <a:p>
            <a:pPr marL="342900" lvl="0" indent="-342900" algn="just">
              <a:spcAft>
                <a:spcPts val="0"/>
              </a:spcAft>
              <a:buFont typeface="+mj-lt"/>
              <a:buAutoNum type="arabicPeriod"/>
            </a:pPr>
            <a:r>
              <a:rPr lang="es-ES" dirty="0">
                <a:ea typeface="Calibri" panose="020F0502020204030204" pitchFamily="34" charset="0"/>
                <a:cs typeface="Times New Roman" panose="02020603050405020304" pitchFamily="18" charset="0"/>
              </a:rPr>
              <a:t>Santa Rosa LTDA</a:t>
            </a:r>
            <a:endParaRPr lang="es-ES" sz="1600" dirty="0">
              <a:effectLst/>
              <a:ea typeface="Calibri" panose="020F0502020204030204" pitchFamily="34" charset="0"/>
              <a:cs typeface="Times New Roman" panose="02020603050405020304" pitchFamily="18" charset="0"/>
            </a:endParaRPr>
          </a:p>
        </p:txBody>
      </p:sp>
      <p:sp>
        <p:nvSpPr>
          <p:cNvPr id="8" name="Rectángulo 7">
            <a:extLst>
              <a:ext uri="{FF2B5EF4-FFF2-40B4-BE49-F238E27FC236}">
                <a16:creationId xmlns:a16="http://schemas.microsoft.com/office/drawing/2014/main" id="{2EA3CD1D-6D09-45A4-A1D7-E8CFE436F817}"/>
              </a:ext>
            </a:extLst>
          </p:cNvPr>
          <p:cNvSpPr/>
          <p:nvPr/>
        </p:nvSpPr>
        <p:spPr>
          <a:xfrm>
            <a:off x="5049079" y="2575170"/>
            <a:ext cx="3200400" cy="369332"/>
          </a:xfrm>
          <a:prstGeom prst="rect">
            <a:avLst/>
          </a:prstGeom>
        </p:spPr>
        <p:txBody>
          <a:bodyPr wrap="square">
            <a:spAutoFit/>
          </a:bodyPr>
          <a:lstStyle/>
          <a:p>
            <a:pPr algn="ctr"/>
            <a:r>
              <a:rPr lang="es-ES" dirty="0">
                <a:solidFill>
                  <a:srgbClr val="FF0000"/>
                </a:solidFill>
                <a:latin typeface="Times New Roman" panose="02020603050405020304" pitchFamily="18" charset="0"/>
                <a:ea typeface="Calibri" panose="020F0502020204030204" pitchFamily="34" charset="0"/>
              </a:rPr>
              <a:t>COAC </a:t>
            </a:r>
            <a:r>
              <a:rPr lang="es-ES" dirty="0">
                <a:solidFill>
                  <a:srgbClr val="FF0000"/>
                </a:solidFill>
                <a:ea typeface="Calibri" panose="020F0502020204030204" pitchFamily="34" charset="0"/>
              </a:rPr>
              <a:t>destacan</a:t>
            </a:r>
            <a:r>
              <a:rPr lang="es-ES" dirty="0">
                <a:solidFill>
                  <a:srgbClr val="FF0000"/>
                </a:solidFill>
                <a:latin typeface="Times New Roman" panose="02020603050405020304" pitchFamily="18" charset="0"/>
                <a:ea typeface="Calibri" panose="020F0502020204030204" pitchFamily="34" charset="0"/>
              </a:rPr>
              <a:t> negativamente </a:t>
            </a:r>
            <a:endParaRPr lang="es-ES" dirty="0">
              <a:solidFill>
                <a:srgbClr val="FF0000"/>
              </a:solidFill>
            </a:endParaRPr>
          </a:p>
        </p:txBody>
      </p:sp>
      <p:sp>
        <p:nvSpPr>
          <p:cNvPr id="9" name="Rectángulo 8">
            <a:extLst>
              <a:ext uri="{FF2B5EF4-FFF2-40B4-BE49-F238E27FC236}">
                <a16:creationId xmlns:a16="http://schemas.microsoft.com/office/drawing/2014/main" id="{7BB4D30D-D8EF-4770-ADDF-78E16F907364}"/>
              </a:ext>
            </a:extLst>
          </p:cNvPr>
          <p:cNvSpPr/>
          <p:nvPr/>
        </p:nvSpPr>
        <p:spPr>
          <a:xfrm>
            <a:off x="5188311" y="3429000"/>
            <a:ext cx="3200400" cy="2862322"/>
          </a:xfrm>
          <a:prstGeom prst="rect">
            <a:avLst/>
          </a:prstGeom>
        </p:spPr>
        <p:txBody>
          <a:bodyPr wrap="square">
            <a:spAutoFit/>
          </a:bodyPr>
          <a:lstStyle/>
          <a:p>
            <a:pPr marL="342900" lvl="0" indent="-342900" algn="just">
              <a:spcAft>
                <a:spcPts val="0"/>
              </a:spcAft>
              <a:buFont typeface="+mj-lt"/>
              <a:buAutoNum type="arabicPeriod"/>
            </a:pPr>
            <a:r>
              <a:rPr lang="es-ES" dirty="0">
                <a:ea typeface="Calibri" panose="020F0502020204030204" pitchFamily="34" charset="0"/>
                <a:cs typeface="Times New Roman" panose="02020603050405020304" pitchFamily="18" charset="0"/>
              </a:rPr>
              <a:t>15 de abril LTDA</a:t>
            </a:r>
            <a:endParaRPr lang="es-ES" sz="1600" dirty="0">
              <a:ea typeface="Calibri" panose="020F0502020204030204" pitchFamily="34" charset="0"/>
              <a:cs typeface="Times New Roman" panose="02020603050405020304" pitchFamily="18" charset="0"/>
            </a:endParaRPr>
          </a:p>
          <a:p>
            <a:pPr marL="342900" lvl="0" indent="-342900" algn="just">
              <a:spcAft>
                <a:spcPts val="0"/>
              </a:spcAft>
              <a:buFont typeface="+mj-lt"/>
              <a:buAutoNum type="arabicPeriod"/>
            </a:pPr>
            <a:r>
              <a:rPr lang="es-ES" dirty="0">
                <a:ea typeface="Calibri" panose="020F0502020204030204" pitchFamily="34" charset="0"/>
                <a:cs typeface="Times New Roman" panose="02020603050405020304" pitchFamily="18" charset="0"/>
              </a:rPr>
              <a:t>Andalucía LTDA </a:t>
            </a:r>
            <a:endParaRPr lang="es-ES" sz="1600" dirty="0">
              <a:ea typeface="Calibri" panose="020F0502020204030204" pitchFamily="34" charset="0"/>
              <a:cs typeface="Times New Roman" panose="02020603050405020304" pitchFamily="18" charset="0"/>
            </a:endParaRPr>
          </a:p>
          <a:p>
            <a:pPr marL="342900" lvl="0" indent="-342900" algn="just">
              <a:spcAft>
                <a:spcPts val="0"/>
              </a:spcAft>
              <a:buFont typeface="+mj-lt"/>
              <a:buAutoNum type="arabicPeriod"/>
            </a:pPr>
            <a:r>
              <a:rPr lang="es-ES" dirty="0">
                <a:ea typeface="Calibri" panose="020F0502020204030204" pitchFamily="34" charset="0"/>
                <a:cs typeface="Times New Roman" panose="02020603050405020304" pitchFamily="18" charset="0"/>
              </a:rPr>
              <a:t>Cámara de comercio de Ambato LTDA</a:t>
            </a:r>
            <a:endParaRPr lang="es-ES" sz="1600" dirty="0">
              <a:ea typeface="Calibri" panose="020F0502020204030204" pitchFamily="34" charset="0"/>
              <a:cs typeface="Times New Roman" panose="02020603050405020304" pitchFamily="18" charset="0"/>
            </a:endParaRPr>
          </a:p>
          <a:p>
            <a:pPr marL="342900" lvl="0" indent="-342900" algn="just">
              <a:spcAft>
                <a:spcPts val="0"/>
              </a:spcAft>
              <a:buFont typeface="+mj-lt"/>
              <a:buAutoNum type="arabicPeriod"/>
            </a:pPr>
            <a:r>
              <a:rPr lang="es-ES" dirty="0">
                <a:ea typeface="Calibri" panose="020F0502020204030204" pitchFamily="34" charset="0"/>
                <a:cs typeface="Times New Roman" panose="02020603050405020304" pitchFamily="18" charset="0"/>
              </a:rPr>
              <a:t>Comercio LTDA</a:t>
            </a:r>
            <a:endParaRPr lang="es-ES" sz="1600" dirty="0">
              <a:ea typeface="Calibri" panose="020F0502020204030204" pitchFamily="34" charset="0"/>
              <a:cs typeface="Times New Roman" panose="02020603050405020304" pitchFamily="18" charset="0"/>
            </a:endParaRPr>
          </a:p>
          <a:p>
            <a:pPr marL="342900" lvl="0" indent="-342900" algn="just">
              <a:spcAft>
                <a:spcPts val="0"/>
              </a:spcAft>
              <a:buFont typeface="+mj-lt"/>
              <a:buAutoNum type="arabicPeriod"/>
            </a:pPr>
            <a:r>
              <a:rPr lang="es-ES" dirty="0">
                <a:ea typeface="Calibri" panose="020F0502020204030204" pitchFamily="34" charset="0"/>
                <a:cs typeface="Times New Roman" panose="02020603050405020304" pitchFamily="18" charset="0"/>
              </a:rPr>
              <a:t>Crea LTDA</a:t>
            </a:r>
            <a:endParaRPr lang="es-ES" sz="1600" dirty="0">
              <a:ea typeface="Calibri" panose="020F0502020204030204" pitchFamily="34" charset="0"/>
              <a:cs typeface="Times New Roman" panose="02020603050405020304" pitchFamily="18" charset="0"/>
            </a:endParaRPr>
          </a:p>
          <a:p>
            <a:pPr marL="342900" lvl="0" indent="-342900" algn="just">
              <a:spcAft>
                <a:spcPts val="0"/>
              </a:spcAft>
              <a:buFont typeface="+mj-lt"/>
              <a:buAutoNum type="arabicPeriod"/>
            </a:pPr>
            <a:r>
              <a:rPr lang="pt-PT" dirty="0">
                <a:ea typeface="Calibri" panose="020F0502020204030204" pitchFamily="34" charset="0"/>
                <a:cs typeface="Times New Roman" panose="02020603050405020304" pitchFamily="18" charset="0"/>
              </a:rPr>
              <a:t>Fernando daquilema</a:t>
            </a:r>
            <a:endParaRPr lang="es-ES" sz="1600" dirty="0">
              <a:ea typeface="Calibri" panose="020F0502020204030204" pitchFamily="34" charset="0"/>
              <a:cs typeface="Times New Roman" panose="02020603050405020304" pitchFamily="18" charset="0"/>
            </a:endParaRPr>
          </a:p>
          <a:p>
            <a:pPr marL="342900" lvl="0" indent="-342900" algn="just">
              <a:spcAft>
                <a:spcPts val="0"/>
              </a:spcAft>
              <a:buFont typeface="+mj-lt"/>
              <a:buAutoNum type="arabicPeriod"/>
            </a:pPr>
            <a:r>
              <a:rPr lang="pt-PT" dirty="0">
                <a:ea typeface="Calibri" panose="020F0502020204030204" pitchFamily="34" charset="0"/>
                <a:cs typeface="Times New Roman" panose="02020603050405020304" pitchFamily="18" charset="0"/>
              </a:rPr>
              <a:t>La Merced LTDA</a:t>
            </a:r>
            <a:endParaRPr lang="es-ES" sz="1600" dirty="0">
              <a:ea typeface="Calibri" panose="020F0502020204030204" pitchFamily="34" charset="0"/>
              <a:cs typeface="Times New Roman" panose="02020603050405020304" pitchFamily="18" charset="0"/>
            </a:endParaRPr>
          </a:p>
          <a:p>
            <a:pPr marL="342900" lvl="0" indent="-342900" algn="just">
              <a:spcAft>
                <a:spcPts val="0"/>
              </a:spcAft>
              <a:buFont typeface="+mj-lt"/>
              <a:buAutoNum type="arabicPeriod"/>
            </a:pPr>
            <a:r>
              <a:rPr lang="es-ES" dirty="0">
                <a:ea typeface="Calibri" panose="020F0502020204030204" pitchFamily="34" charset="0"/>
                <a:cs typeface="Times New Roman" panose="02020603050405020304" pitchFamily="18" charset="0"/>
              </a:rPr>
              <a:t>Once de junio LTDA</a:t>
            </a:r>
            <a:endParaRPr lang="es-ES" sz="1600" dirty="0">
              <a:ea typeface="Calibri" panose="020F0502020204030204" pitchFamily="34" charset="0"/>
              <a:cs typeface="Times New Roman" panose="02020603050405020304" pitchFamily="18" charset="0"/>
            </a:endParaRPr>
          </a:p>
          <a:p>
            <a:pPr marL="342900" lvl="0" indent="-342900" algn="just">
              <a:spcAft>
                <a:spcPts val="0"/>
              </a:spcAft>
              <a:buFont typeface="+mj-lt"/>
              <a:buAutoNum type="arabicPeriod"/>
            </a:pPr>
            <a:r>
              <a:rPr lang="es-ES" dirty="0">
                <a:ea typeface="Calibri" panose="020F0502020204030204" pitchFamily="34" charset="0"/>
                <a:cs typeface="Times New Roman" panose="02020603050405020304" pitchFamily="18" charset="0"/>
              </a:rPr>
              <a:t>OSCUS LTDA</a:t>
            </a:r>
            <a:endParaRPr lang="es-ES" sz="16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68333905"/>
      </p:ext>
    </p:extLst>
  </p:cSld>
  <p:clrMapOvr>
    <a:overrideClrMapping bg1="lt1" tx1="dk1" bg2="lt2" tx2="dk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E112BF81-EAF1-49FA-A7DC-326AFF955B37}"/>
              </a:ext>
            </a:extLst>
          </p:cNvPr>
          <p:cNvSpPr/>
          <p:nvPr/>
        </p:nvSpPr>
        <p:spPr>
          <a:xfrm>
            <a:off x="1611187" y="878128"/>
            <a:ext cx="4800353" cy="461665"/>
          </a:xfrm>
          <a:prstGeom prst="rect">
            <a:avLst/>
          </a:prstGeom>
        </p:spPr>
        <p:txBody>
          <a:bodyPr wrap="none">
            <a:spAutoFit/>
          </a:bodyPr>
          <a:lstStyle/>
          <a:p>
            <a:r>
              <a:rPr lang="es-ES" sz="2400" b="1" dirty="0">
                <a:solidFill>
                  <a:srgbClr val="000000"/>
                </a:solidFill>
                <a:ea typeface="Calibri" panose="020F0502020204030204" pitchFamily="34" charset="0"/>
              </a:rPr>
              <a:t>PRESENTACIÓN DE LOS RESULTADOS</a:t>
            </a:r>
            <a:endParaRPr lang="es-ES" sz="2400" dirty="0"/>
          </a:p>
        </p:txBody>
      </p:sp>
      <p:sp>
        <p:nvSpPr>
          <p:cNvPr id="4" name="Rectángulo 3">
            <a:extLst>
              <a:ext uri="{FF2B5EF4-FFF2-40B4-BE49-F238E27FC236}">
                <a16:creationId xmlns:a16="http://schemas.microsoft.com/office/drawing/2014/main" id="{B5CCC69C-0295-44FE-9A3D-7382151909FA}"/>
              </a:ext>
            </a:extLst>
          </p:cNvPr>
          <p:cNvSpPr/>
          <p:nvPr/>
        </p:nvSpPr>
        <p:spPr>
          <a:xfrm>
            <a:off x="864703" y="1546924"/>
            <a:ext cx="7414590" cy="400110"/>
          </a:xfrm>
          <a:prstGeom prst="rect">
            <a:avLst/>
          </a:prstGeom>
        </p:spPr>
        <p:txBody>
          <a:bodyPr wrap="square">
            <a:spAutoFit/>
          </a:bodyPr>
          <a:lstStyle/>
          <a:p>
            <a:pPr algn="ctr"/>
            <a:r>
              <a:rPr lang="es-ES" sz="2000" dirty="0">
                <a:ea typeface="Calibri" panose="020F0502020204030204" pitchFamily="34" charset="0"/>
              </a:rPr>
              <a:t>Estadísticos descriptivos de la solvencia del 2015 al 2020</a:t>
            </a:r>
            <a:endParaRPr lang="es-ES" sz="2000" dirty="0"/>
          </a:p>
        </p:txBody>
      </p:sp>
      <p:graphicFrame>
        <p:nvGraphicFramePr>
          <p:cNvPr id="5" name="Tabla 4">
            <a:extLst>
              <a:ext uri="{FF2B5EF4-FFF2-40B4-BE49-F238E27FC236}">
                <a16:creationId xmlns:a16="http://schemas.microsoft.com/office/drawing/2014/main" id="{996E05D3-C390-4B67-9145-AC7F252FE536}"/>
              </a:ext>
            </a:extLst>
          </p:cNvPr>
          <p:cNvGraphicFramePr>
            <a:graphicFrameLocks noGrp="1"/>
          </p:cNvGraphicFramePr>
          <p:nvPr>
            <p:extLst>
              <p:ext uri="{D42A27DB-BD31-4B8C-83A1-F6EECF244321}">
                <p14:modId xmlns:p14="http://schemas.microsoft.com/office/powerpoint/2010/main" val="1586859826"/>
              </p:ext>
            </p:extLst>
          </p:nvPr>
        </p:nvGraphicFramePr>
        <p:xfrm>
          <a:off x="2527361" y="2384997"/>
          <a:ext cx="4089275" cy="3840480"/>
        </p:xfrm>
        <a:graphic>
          <a:graphicData uri="http://schemas.openxmlformats.org/drawingml/2006/table">
            <a:tbl>
              <a:tblPr firstRow="1" firstCol="1" bandRow="1">
                <a:tableStyleId>{5940675A-B579-460E-94D1-54222C63F5DA}</a:tableStyleId>
              </a:tblPr>
              <a:tblGrid>
                <a:gridCol w="1528532">
                  <a:extLst>
                    <a:ext uri="{9D8B030D-6E8A-4147-A177-3AD203B41FA5}">
                      <a16:colId xmlns:a16="http://schemas.microsoft.com/office/drawing/2014/main" val="3442982948"/>
                    </a:ext>
                  </a:extLst>
                </a:gridCol>
                <a:gridCol w="1528532">
                  <a:extLst>
                    <a:ext uri="{9D8B030D-6E8A-4147-A177-3AD203B41FA5}">
                      <a16:colId xmlns:a16="http://schemas.microsoft.com/office/drawing/2014/main" val="3584700082"/>
                    </a:ext>
                  </a:extLst>
                </a:gridCol>
                <a:gridCol w="1032211">
                  <a:extLst>
                    <a:ext uri="{9D8B030D-6E8A-4147-A177-3AD203B41FA5}">
                      <a16:colId xmlns:a16="http://schemas.microsoft.com/office/drawing/2014/main" val="1461582824"/>
                    </a:ext>
                  </a:extLst>
                </a:gridCol>
              </a:tblGrid>
              <a:tr h="68580">
                <a:tc gridSpan="2">
                  <a:txBody>
                    <a:bodyPr/>
                    <a:lstStyle/>
                    <a:p>
                      <a:pPr algn="l">
                        <a:spcAft>
                          <a:spcPts val="0"/>
                        </a:spcAft>
                      </a:pPr>
                      <a:r>
                        <a:rPr lang="es-ES" sz="1800" dirty="0">
                          <a:effectLst/>
                          <a:latin typeface="+mn-lt"/>
                          <a:cs typeface="Times New Roman" panose="02020603050405020304" pitchFamily="18" charset="0"/>
                        </a:rPr>
                        <a:t> </a:t>
                      </a:r>
                      <a:endParaRPr lang="es-ES" sz="1600" dirty="0">
                        <a:effectLst/>
                        <a:latin typeface="+mn-lt"/>
                        <a:ea typeface="Calibri" panose="020F0502020204030204" pitchFamily="34" charset="0"/>
                        <a:cs typeface="Times New Roman" panose="02020603050405020304" pitchFamily="18" charset="0"/>
                      </a:endParaRPr>
                    </a:p>
                  </a:txBody>
                  <a:tcPr marL="44450" marR="4445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hMerge="1">
                  <a:txBody>
                    <a:bodyPr/>
                    <a:lstStyle/>
                    <a:p>
                      <a:endParaRPr lang="es-ES"/>
                    </a:p>
                  </a:txBody>
                  <a:tcPr/>
                </a:tc>
                <a:tc>
                  <a:txBody>
                    <a:bodyPr/>
                    <a:lstStyle/>
                    <a:p>
                      <a:pPr algn="ctr">
                        <a:spcAft>
                          <a:spcPts val="0"/>
                        </a:spcAft>
                      </a:pPr>
                      <a:r>
                        <a:rPr lang="es-ES" sz="1800">
                          <a:effectLst/>
                          <a:latin typeface="+mn-lt"/>
                          <a:cs typeface="Times New Roman" panose="02020603050405020304" pitchFamily="18" charset="0"/>
                        </a:rPr>
                        <a:t>Solvencia</a:t>
                      </a:r>
                      <a:endParaRPr lang="es-ES" sz="1600">
                        <a:effectLst/>
                        <a:latin typeface="+mn-lt"/>
                        <a:ea typeface="Calibri" panose="020F0502020204030204" pitchFamily="34" charset="0"/>
                        <a:cs typeface="Times New Roman" panose="02020603050405020304" pitchFamily="18" charset="0"/>
                      </a:endParaRPr>
                    </a:p>
                  </a:txBody>
                  <a:tcPr marL="44450" marR="4445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extLst>
                  <a:ext uri="{0D108BD9-81ED-4DB2-BD59-A6C34878D82A}">
                    <a16:rowId xmlns:a16="http://schemas.microsoft.com/office/drawing/2014/main" val="2707666388"/>
                  </a:ext>
                </a:extLst>
              </a:tr>
              <a:tr h="200025">
                <a:tc rowSpan="2">
                  <a:txBody>
                    <a:bodyPr/>
                    <a:lstStyle/>
                    <a:p>
                      <a:pPr algn="l">
                        <a:spcAft>
                          <a:spcPts val="0"/>
                        </a:spcAft>
                      </a:pPr>
                      <a:r>
                        <a:rPr lang="es-ES" sz="1800" dirty="0">
                          <a:effectLst/>
                          <a:latin typeface="+mn-lt"/>
                          <a:cs typeface="Times New Roman" panose="02020603050405020304" pitchFamily="18" charset="0"/>
                        </a:rPr>
                        <a:t>N</a:t>
                      </a:r>
                      <a:endParaRPr lang="es-ES" sz="1600" dirty="0">
                        <a:effectLst/>
                        <a:latin typeface="+mn-lt"/>
                        <a:ea typeface="Calibri" panose="020F0502020204030204" pitchFamily="34" charset="0"/>
                        <a:cs typeface="Times New Roman" panose="02020603050405020304" pitchFamily="18" charset="0"/>
                      </a:endParaRPr>
                    </a:p>
                  </a:txBody>
                  <a:tcPr marL="44450" marR="4445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mpd="sng">
                      <a:noFill/>
                    </a:lnB>
                  </a:tcPr>
                </a:tc>
                <a:tc>
                  <a:txBody>
                    <a:bodyPr/>
                    <a:lstStyle/>
                    <a:p>
                      <a:pPr algn="l">
                        <a:spcAft>
                          <a:spcPts val="0"/>
                        </a:spcAft>
                      </a:pPr>
                      <a:r>
                        <a:rPr lang="es-ES" sz="1800" dirty="0">
                          <a:effectLst/>
                          <a:latin typeface="+mn-lt"/>
                          <a:cs typeface="Times New Roman" panose="02020603050405020304" pitchFamily="18" charset="0"/>
                        </a:rPr>
                        <a:t>Válido</a:t>
                      </a:r>
                      <a:endParaRPr lang="es-ES" sz="1600" dirty="0">
                        <a:effectLst/>
                        <a:latin typeface="+mn-lt"/>
                        <a:ea typeface="Calibri" panose="020F0502020204030204" pitchFamily="34" charset="0"/>
                        <a:cs typeface="Times New Roman" panose="02020603050405020304" pitchFamily="18" charset="0"/>
                      </a:endParaRPr>
                    </a:p>
                  </a:txBody>
                  <a:tcPr marL="44450" marR="4445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mpd="sng">
                      <a:noFill/>
                    </a:lnB>
                  </a:tcPr>
                </a:tc>
                <a:tc>
                  <a:txBody>
                    <a:bodyPr/>
                    <a:lstStyle/>
                    <a:p>
                      <a:pPr algn="r">
                        <a:spcAft>
                          <a:spcPts val="0"/>
                        </a:spcAft>
                      </a:pPr>
                      <a:r>
                        <a:rPr lang="es-ES" sz="1800" dirty="0">
                          <a:effectLst/>
                          <a:latin typeface="+mn-lt"/>
                          <a:cs typeface="Times New Roman" panose="02020603050405020304" pitchFamily="18" charset="0"/>
                        </a:rPr>
                        <a:t>176</a:t>
                      </a:r>
                      <a:endParaRPr lang="es-ES" sz="1600" dirty="0">
                        <a:effectLst/>
                        <a:latin typeface="+mn-lt"/>
                        <a:ea typeface="Calibri" panose="020F0502020204030204" pitchFamily="34" charset="0"/>
                        <a:cs typeface="Times New Roman" panose="02020603050405020304" pitchFamily="18" charset="0"/>
                      </a:endParaRPr>
                    </a:p>
                  </a:txBody>
                  <a:tcPr marL="44450" marR="4445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mpd="sng">
                      <a:noFill/>
                    </a:lnB>
                  </a:tcPr>
                </a:tc>
                <a:extLst>
                  <a:ext uri="{0D108BD9-81ED-4DB2-BD59-A6C34878D82A}">
                    <a16:rowId xmlns:a16="http://schemas.microsoft.com/office/drawing/2014/main" val="297380306"/>
                  </a:ext>
                </a:extLst>
              </a:tr>
              <a:tr h="190500">
                <a:tc vMerge="1">
                  <a:txBody>
                    <a:bodyPr/>
                    <a:lstStyle/>
                    <a:p>
                      <a:endParaRPr lang="es-ES"/>
                    </a:p>
                  </a:txBody>
                  <a:tcPr/>
                </a:tc>
                <a:tc>
                  <a:txBody>
                    <a:bodyPr/>
                    <a:lstStyle/>
                    <a:p>
                      <a:pPr algn="l">
                        <a:spcAft>
                          <a:spcPts val="0"/>
                        </a:spcAft>
                      </a:pPr>
                      <a:r>
                        <a:rPr lang="es-ES" sz="1800" dirty="0">
                          <a:effectLst/>
                          <a:latin typeface="+mn-lt"/>
                          <a:cs typeface="Times New Roman" panose="02020603050405020304" pitchFamily="18" charset="0"/>
                        </a:rPr>
                        <a:t>Perdidos</a:t>
                      </a:r>
                      <a:endParaRPr lang="es-ES" sz="1600" dirty="0">
                        <a:effectLst/>
                        <a:latin typeface="+mn-lt"/>
                        <a:ea typeface="Calibri" panose="020F0502020204030204" pitchFamily="34" charset="0"/>
                        <a:cs typeface="Times New Roman" panose="02020603050405020304" pitchFamily="18" charset="0"/>
                      </a:endParaRPr>
                    </a:p>
                  </a:txBody>
                  <a:tcPr marL="44450" marR="4445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r">
                        <a:spcAft>
                          <a:spcPts val="0"/>
                        </a:spcAft>
                      </a:pPr>
                      <a:r>
                        <a:rPr lang="es-ES" sz="1800">
                          <a:effectLst/>
                          <a:latin typeface="+mn-lt"/>
                          <a:cs typeface="Times New Roman" panose="02020603050405020304" pitchFamily="18" charset="0"/>
                        </a:rPr>
                        <a:t>0</a:t>
                      </a:r>
                      <a:endParaRPr lang="es-ES" sz="1600">
                        <a:effectLst/>
                        <a:latin typeface="+mn-lt"/>
                        <a:ea typeface="Calibri" panose="020F0502020204030204" pitchFamily="34" charset="0"/>
                        <a:cs typeface="Times New Roman" panose="02020603050405020304" pitchFamily="18" charset="0"/>
                      </a:endParaRPr>
                    </a:p>
                  </a:txBody>
                  <a:tcPr marL="44450" marR="4445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92860341"/>
                  </a:ext>
                </a:extLst>
              </a:tr>
              <a:tr h="190500">
                <a:tc gridSpan="2">
                  <a:txBody>
                    <a:bodyPr/>
                    <a:lstStyle/>
                    <a:p>
                      <a:pPr algn="l">
                        <a:spcAft>
                          <a:spcPts val="0"/>
                        </a:spcAft>
                      </a:pPr>
                      <a:r>
                        <a:rPr lang="es-ES" sz="1800" dirty="0">
                          <a:effectLst/>
                          <a:latin typeface="+mn-lt"/>
                          <a:cs typeface="Times New Roman" panose="02020603050405020304" pitchFamily="18" charset="0"/>
                        </a:rPr>
                        <a:t>Media</a:t>
                      </a:r>
                      <a:endParaRPr lang="es-ES" sz="1600" dirty="0">
                        <a:effectLst/>
                        <a:latin typeface="+mn-lt"/>
                        <a:ea typeface="Calibri" panose="020F0502020204030204" pitchFamily="34" charset="0"/>
                        <a:cs typeface="Times New Roman" panose="02020603050405020304" pitchFamily="18" charset="0"/>
                      </a:endParaRPr>
                    </a:p>
                  </a:txBody>
                  <a:tcPr marL="44450" marR="4445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hMerge="1">
                  <a:txBody>
                    <a:bodyPr/>
                    <a:lstStyle/>
                    <a:p>
                      <a:endParaRPr lang="es-ES"/>
                    </a:p>
                  </a:txBody>
                  <a:tcPr/>
                </a:tc>
                <a:tc>
                  <a:txBody>
                    <a:bodyPr/>
                    <a:lstStyle/>
                    <a:p>
                      <a:pPr algn="r">
                        <a:spcAft>
                          <a:spcPts val="0"/>
                        </a:spcAft>
                      </a:pPr>
                      <a:r>
                        <a:rPr lang="es-ES" sz="1800">
                          <a:effectLst/>
                          <a:latin typeface="+mn-lt"/>
                          <a:cs typeface="Times New Roman" panose="02020603050405020304" pitchFamily="18" charset="0"/>
                        </a:rPr>
                        <a:t>1,18</a:t>
                      </a:r>
                      <a:endParaRPr lang="es-ES" sz="1600">
                        <a:effectLst/>
                        <a:latin typeface="+mn-lt"/>
                        <a:ea typeface="Calibri" panose="020F0502020204030204" pitchFamily="34" charset="0"/>
                        <a:cs typeface="Times New Roman" panose="02020603050405020304" pitchFamily="18" charset="0"/>
                      </a:endParaRPr>
                    </a:p>
                  </a:txBody>
                  <a:tcPr marL="44450" marR="4445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984573776"/>
                  </a:ext>
                </a:extLst>
              </a:tr>
              <a:tr h="190500">
                <a:tc gridSpan="2">
                  <a:txBody>
                    <a:bodyPr/>
                    <a:lstStyle/>
                    <a:p>
                      <a:pPr algn="l">
                        <a:spcAft>
                          <a:spcPts val="0"/>
                        </a:spcAft>
                      </a:pPr>
                      <a:r>
                        <a:rPr lang="es-ES" sz="1800" dirty="0">
                          <a:effectLst/>
                          <a:latin typeface="+mn-lt"/>
                          <a:cs typeface="Times New Roman" panose="02020603050405020304" pitchFamily="18" charset="0"/>
                        </a:rPr>
                        <a:t>Mediana</a:t>
                      </a:r>
                      <a:endParaRPr lang="es-ES" sz="1600" dirty="0">
                        <a:effectLst/>
                        <a:latin typeface="+mn-lt"/>
                        <a:ea typeface="Calibri" panose="020F0502020204030204" pitchFamily="34" charset="0"/>
                        <a:cs typeface="Times New Roman" panose="02020603050405020304" pitchFamily="18" charset="0"/>
                      </a:endParaRPr>
                    </a:p>
                  </a:txBody>
                  <a:tcPr marL="44450" marR="4445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hMerge="1">
                  <a:txBody>
                    <a:bodyPr/>
                    <a:lstStyle/>
                    <a:p>
                      <a:endParaRPr lang="es-ES"/>
                    </a:p>
                  </a:txBody>
                  <a:tcPr/>
                </a:tc>
                <a:tc>
                  <a:txBody>
                    <a:bodyPr/>
                    <a:lstStyle/>
                    <a:p>
                      <a:pPr algn="r">
                        <a:spcAft>
                          <a:spcPts val="0"/>
                        </a:spcAft>
                      </a:pPr>
                      <a:r>
                        <a:rPr lang="es-ES" sz="1800">
                          <a:effectLst/>
                          <a:latin typeface="+mn-lt"/>
                          <a:cs typeface="Times New Roman" panose="02020603050405020304" pitchFamily="18" charset="0"/>
                        </a:rPr>
                        <a:t>1,18</a:t>
                      </a:r>
                      <a:endParaRPr lang="es-ES" sz="1600">
                        <a:effectLst/>
                        <a:latin typeface="+mn-lt"/>
                        <a:ea typeface="Calibri" panose="020F0502020204030204" pitchFamily="34" charset="0"/>
                        <a:cs typeface="Times New Roman" panose="02020603050405020304" pitchFamily="18" charset="0"/>
                      </a:endParaRPr>
                    </a:p>
                  </a:txBody>
                  <a:tcPr marL="44450" marR="4445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155537847"/>
                  </a:ext>
                </a:extLst>
              </a:tr>
              <a:tr h="190500">
                <a:tc gridSpan="2">
                  <a:txBody>
                    <a:bodyPr/>
                    <a:lstStyle/>
                    <a:p>
                      <a:pPr algn="l">
                        <a:spcAft>
                          <a:spcPts val="0"/>
                        </a:spcAft>
                      </a:pPr>
                      <a:r>
                        <a:rPr lang="es-ES" sz="1800" dirty="0">
                          <a:effectLst/>
                          <a:latin typeface="+mn-lt"/>
                          <a:cs typeface="Times New Roman" panose="02020603050405020304" pitchFamily="18" charset="0"/>
                        </a:rPr>
                        <a:t>Moda</a:t>
                      </a:r>
                      <a:endParaRPr lang="es-ES" sz="1600" dirty="0">
                        <a:effectLst/>
                        <a:latin typeface="+mn-lt"/>
                        <a:ea typeface="Calibri" panose="020F0502020204030204" pitchFamily="34" charset="0"/>
                        <a:cs typeface="Times New Roman" panose="02020603050405020304" pitchFamily="18" charset="0"/>
                      </a:endParaRPr>
                    </a:p>
                  </a:txBody>
                  <a:tcPr marL="44450" marR="4445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hMerge="1">
                  <a:txBody>
                    <a:bodyPr/>
                    <a:lstStyle/>
                    <a:p>
                      <a:endParaRPr lang="es-ES"/>
                    </a:p>
                  </a:txBody>
                  <a:tcPr/>
                </a:tc>
                <a:tc>
                  <a:txBody>
                    <a:bodyPr/>
                    <a:lstStyle/>
                    <a:p>
                      <a:pPr algn="r">
                        <a:spcAft>
                          <a:spcPts val="0"/>
                        </a:spcAft>
                      </a:pPr>
                      <a:r>
                        <a:rPr lang="es-ES" sz="1800">
                          <a:effectLst/>
                          <a:latin typeface="+mn-lt"/>
                          <a:cs typeface="Times New Roman" panose="02020603050405020304" pitchFamily="18" charset="0"/>
                        </a:rPr>
                        <a:t>1,20</a:t>
                      </a:r>
                      <a:endParaRPr lang="es-ES" sz="1600">
                        <a:effectLst/>
                        <a:latin typeface="+mn-lt"/>
                        <a:ea typeface="Calibri" panose="020F0502020204030204" pitchFamily="34" charset="0"/>
                        <a:cs typeface="Times New Roman" panose="02020603050405020304" pitchFamily="18" charset="0"/>
                      </a:endParaRPr>
                    </a:p>
                  </a:txBody>
                  <a:tcPr marL="44450" marR="4445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94653880"/>
                  </a:ext>
                </a:extLst>
              </a:tr>
              <a:tr h="190500">
                <a:tc gridSpan="2">
                  <a:txBody>
                    <a:bodyPr/>
                    <a:lstStyle/>
                    <a:p>
                      <a:pPr algn="l">
                        <a:spcAft>
                          <a:spcPts val="0"/>
                        </a:spcAft>
                      </a:pPr>
                      <a:r>
                        <a:rPr lang="es-ES" sz="1800" dirty="0">
                          <a:effectLst/>
                          <a:latin typeface="+mn-lt"/>
                          <a:cs typeface="Times New Roman" panose="02020603050405020304" pitchFamily="18" charset="0"/>
                        </a:rPr>
                        <a:t>Desviación estándar</a:t>
                      </a:r>
                      <a:endParaRPr lang="es-ES" sz="1600" dirty="0">
                        <a:effectLst/>
                        <a:latin typeface="+mn-lt"/>
                        <a:ea typeface="Calibri" panose="020F0502020204030204" pitchFamily="34" charset="0"/>
                        <a:cs typeface="Times New Roman" panose="02020603050405020304" pitchFamily="18" charset="0"/>
                      </a:endParaRPr>
                    </a:p>
                  </a:txBody>
                  <a:tcPr marL="44450" marR="4445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hMerge="1">
                  <a:txBody>
                    <a:bodyPr/>
                    <a:lstStyle/>
                    <a:p>
                      <a:endParaRPr lang="es-ES"/>
                    </a:p>
                  </a:txBody>
                  <a:tcPr/>
                </a:tc>
                <a:tc>
                  <a:txBody>
                    <a:bodyPr/>
                    <a:lstStyle/>
                    <a:p>
                      <a:pPr algn="r">
                        <a:spcAft>
                          <a:spcPts val="0"/>
                        </a:spcAft>
                      </a:pPr>
                      <a:r>
                        <a:rPr lang="es-ES" sz="1800" dirty="0">
                          <a:effectLst/>
                          <a:latin typeface="+mn-lt"/>
                          <a:cs typeface="Times New Roman" panose="02020603050405020304" pitchFamily="18" charset="0"/>
                        </a:rPr>
                        <a:t>,053</a:t>
                      </a:r>
                      <a:endParaRPr lang="es-ES" sz="1600" dirty="0">
                        <a:effectLst/>
                        <a:latin typeface="+mn-lt"/>
                        <a:ea typeface="Calibri" panose="020F0502020204030204" pitchFamily="34" charset="0"/>
                        <a:cs typeface="Times New Roman" panose="02020603050405020304" pitchFamily="18" charset="0"/>
                      </a:endParaRPr>
                    </a:p>
                  </a:txBody>
                  <a:tcPr marL="44450" marR="4445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86783496"/>
                  </a:ext>
                </a:extLst>
              </a:tr>
              <a:tr h="190500">
                <a:tc gridSpan="2">
                  <a:txBody>
                    <a:bodyPr/>
                    <a:lstStyle/>
                    <a:p>
                      <a:pPr algn="l">
                        <a:spcAft>
                          <a:spcPts val="0"/>
                        </a:spcAft>
                      </a:pPr>
                      <a:r>
                        <a:rPr lang="es-ES" sz="1800" dirty="0">
                          <a:effectLst/>
                          <a:latin typeface="+mn-lt"/>
                          <a:cs typeface="Times New Roman" panose="02020603050405020304" pitchFamily="18" charset="0"/>
                        </a:rPr>
                        <a:t>Varianza</a:t>
                      </a:r>
                      <a:endParaRPr lang="es-ES" sz="1600" dirty="0">
                        <a:effectLst/>
                        <a:latin typeface="+mn-lt"/>
                        <a:ea typeface="Calibri" panose="020F0502020204030204" pitchFamily="34" charset="0"/>
                        <a:cs typeface="Times New Roman" panose="02020603050405020304" pitchFamily="18" charset="0"/>
                      </a:endParaRPr>
                    </a:p>
                  </a:txBody>
                  <a:tcPr marL="44450" marR="4445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hMerge="1">
                  <a:txBody>
                    <a:bodyPr/>
                    <a:lstStyle/>
                    <a:p>
                      <a:endParaRPr lang="es-ES"/>
                    </a:p>
                  </a:txBody>
                  <a:tcPr/>
                </a:tc>
                <a:tc>
                  <a:txBody>
                    <a:bodyPr/>
                    <a:lstStyle/>
                    <a:p>
                      <a:pPr algn="r">
                        <a:spcAft>
                          <a:spcPts val="0"/>
                        </a:spcAft>
                      </a:pPr>
                      <a:r>
                        <a:rPr lang="es-ES" sz="1800" dirty="0">
                          <a:effectLst/>
                          <a:latin typeface="+mn-lt"/>
                          <a:cs typeface="Times New Roman" panose="02020603050405020304" pitchFamily="18" charset="0"/>
                        </a:rPr>
                        <a:t>,003</a:t>
                      </a:r>
                      <a:endParaRPr lang="es-ES" sz="1600" dirty="0">
                        <a:effectLst/>
                        <a:latin typeface="+mn-lt"/>
                        <a:ea typeface="Calibri" panose="020F0502020204030204" pitchFamily="34" charset="0"/>
                        <a:cs typeface="Times New Roman" panose="02020603050405020304" pitchFamily="18" charset="0"/>
                      </a:endParaRPr>
                    </a:p>
                  </a:txBody>
                  <a:tcPr marL="44450" marR="4445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990622792"/>
                  </a:ext>
                </a:extLst>
              </a:tr>
              <a:tr h="190500">
                <a:tc gridSpan="2">
                  <a:txBody>
                    <a:bodyPr/>
                    <a:lstStyle/>
                    <a:p>
                      <a:pPr algn="l">
                        <a:spcAft>
                          <a:spcPts val="0"/>
                        </a:spcAft>
                      </a:pPr>
                      <a:r>
                        <a:rPr lang="es-ES" sz="1800" dirty="0">
                          <a:effectLst/>
                          <a:latin typeface="+mn-lt"/>
                          <a:cs typeface="Times New Roman" panose="02020603050405020304" pitchFamily="18" charset="0"/>
                        </a:rPr>
                        <a:t>Asimetría</a:t>
                      </a:r>
                      <a:endParaRPr lang="es-ES" sz="1600" dirty="0">
                        <a:effectLst/>
                        <a:latin typeface="+mn-lt"/>
                        <a:ea typeface="Calibri" panose="020F0502020204030204" pitchFamily="34" charset="0"/>
                        <a:cs typeface="Times New Roman" panose="02020603050405020304" pitchFamily="18" charset="0"/>
                      </a:endParaRPr>
                    </a:p>
                  </a:txBody>
                  <a:tcPr marL="44450" marR="4445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hMerge="1">
                  <a:txBody>
                    <a:bodyPr/>
                    <a:lstStyle/>
                    <a:p>
                      <a:endParaRPr lang="es-ES"/>
                    </a:p>
                  </a:txBody>
                  <a:tcPr/>
                </a:tc>
                <a:tc>
                  <a:txBody>
                    <a:bodyPr/>
                    <a:lstStyle/>
                    <a:p>
                      <a:pPr algn="r">
                        <a:spcAft>
                          <a:spcPts val="0"/>
                        </a:spcAft>
                      </a:pPr>
                      <a:r>
                        <a:rPr lang="es-ES" sz="1800" dirty="0">
                          <a:effectLst/>
                          <a:latin typeface="+mn-lt"/>
                          <a:cs typeface="Times New Roman" panose="02020603050405020304" pitchFamily="18" charset="0"/>
                        </a:rPr>
                        <a:t>,625</a:t>
                      </a:r>
                      <a:endParaRPr lang="es-ES" sz="1600" dirty="0">
                        <a:effectLst/>
                        <a:latin typeface="+mn-lt"/>
                        <a:ea typeface="Calibri" panose="020F0502020204030204" pitchFamily="34" charset="0"/>
                        <a:cs typeface="Times New Roman" panose="02020603050405020304" pitchFamily="18" charset="0"/>
                      </a:endParaRPr>
                    </a:p>
                  </a:txBody>
                  <a:tcPr marL="44450" marR="4445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52240978"/>
                  </a:ext>
                </a:extLst>
              </a:tr>
              <a:tr h="190500">
                <a:tc gridSpan="2">
                  <a:txBody>
                    <a:bodyPr/>
                    <a:lstStyle/>
                    <a:p>
                      <a:pPr algn="l">
                        <a:spcAft>
                          <a:spcPts val="0"/>
                        </a:spcAft>
                      </a:pPr>
                      <a:r>
                        <a:rPr lang="es-ES" sz="1800" dirty="0">
                          <a:effectLst/>
                          <a:latin typeface="+mn-lt"/>
                          <a:cs typeface="Times New Roman" panose="02020603050405020304" pitchFamily="18" charset="0"/>
                        </a:rPr>
                        <a:t>Error estándar de asimetría</a:t>
                      </a:r>
                      <a:endParaRPr lang="es-ES" sz="1600" dirty="0">
                        <a:effectLst/>
                        <a:latin typeface="+mn-lt"/>
                        <a:ea typeface="Calibri" panose="020F0502020204030204" pitchFamily="34" charset="0"/>
                        <a:cs typeface="Times New Roman" panose="02020603050405020304" pitchFamily="18" charset="0"/>
                      </a:endParaRPr>
                    </a:p>
                  </a:txBody>
                  <a:tcPr marL="44450" marR="4445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hMerge="1">
                  <a:txBody>
                    <a:bodyPr/>
                    <a:lstStyle/>
                    <a:p>
                      <a:endParaRPr lang="es-ES"/>
                    </a:p>
                  </a:txBody>
                  <a:tcPr/>
                </a:tc>
                <a:tc>
                  <a:txBody>
                    <a:bodyPr/>
                    <a:lstStyle/>
                    <a:p>
                      <a:pPr algn="r">
                        <a:spcAft>
                          <a:spcPts val="0"/>
                        </a:spcAft>
                      </a:pPr>
                      <a:r>
                        <a:rPr lang="es-ES" sz="1800" dirty="0">
                          <a:effectLst/>
                          <a:latin typeface="+mn-lt"/>
                          <a:cs typeface="Times New Roman" panose="02020603050405020304" pitchFamily="18" charset="0"/>
                        </a:rPr>
                        <a:t>,183</a:t>
                      </a:r>
                      <a:endParaRPr lang="es-ES" sz="1600" dirty="0">
                        <a:effectLst/>
                        <a:latin typeface="+mn-lt"/>
                        <a:ea typeface="Calibri" panose="020F0502020204030204" pitchFamily="34" charset="0"/>
                        <a:cs typeface="Times New Roman" panose="02020603050405020304" pitchFamily="18" charset="0"/>
                      </a:endParaRPr>
                    </a:p>
                  </a:txBody>
                  <a:tcPr marL="44450" marR="4445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355981199"/>
                  </a:ext>
                </a:extLst>
              </a:tr>
              <a:tr h="190500">
                <a:tc gridSpan="2">
                  <a:txBody>
                    <a:bodyPr/>
                    <a:lstStyle/>
                    <a:p>
                      <a:pPr algn="l">
                        <a:spcAft>
                          <a:spcPts val="0"/>
                        </a:spcAft>
                      </a:pPr>
                      <a:r>
                        <a:rPr lang="es-ES" sz="1800">
                          <a:effectLst/>
                          <a:latin typeface="+mn-lt"/>
                          <a:cs typeface="Times New Roman" panose="02020603050405020304" pitchFamily="18" charset="0"/>
                        </a:rPr>
                        <a:t>Curtosis</a:t>
                      </a:r>
                      <a:endParaRPr lang="es-ES" sz="1600">
                        <a:effectLst/>
                        <a:latin typeface="+mn-lt"/>
                        <a:ea typeface="Calibri" panose="020F0502020204030204" pitchFamily="34" charset="0"/>
                        <a:cs typeface="Times New Roman" panose="02020603050405020304" pitchFamily="18" charset="0"/>
                      </a:endParaRPr>
                    </a:p>
                  </a:txBody>
                  <a:tcPr marL="44450" marR="4445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hMerge="1">
                  <a:txBody>
                    <a:bodyPr/>
                    <a:lstStyle/>
                    <a:p>
                      <a:endParaRPr lang="es-ES"/>
                    </a:p>
                  </a:txBody>
                  <a:tcPr/>
                </a:tc>
                <a:tc>
                  <a:txBody>
                    <a:bodyPr/>
                    <a:lstStyle/>
                    <a:p>
                      <a:pPr algn="r">
                        <a:spcAft>
                          <a:spcPts val="0"/>
                        </a:spcAft>
                      </a:pPr>
                      <a:r>
                        <a:rPr lang="es-ES" sz="1800" dirty="0">
                          <a:effectLst/>
                          <a:latin typeface="+mn-lt"/>
                          <a:cs typeface="Times New Roman" panose="02020603050405020304" pitchFamily="18" charset="0"/>
                        </a:rPr>
                        <a:t>,501</a:t>
                      </a:r>
                      <a:endParaRPr lang="es-ES" sz="1600" dirty="0">
                        <a:effectLst/>
                        <a:latin typeface="+mn-lt"/>
                        <a:ea typeface="Calibri" panose="020F0502020204030204" pitchFamily="34" charset="0"/>
                        <a:cs typeface="Times New Roman" panose="02020603050405020304" pitchFamily="18" charset="0"/>
                      </a:endParaRPr>
                    </a:p>
                  </a:txBody>
                  <a:tcPr marL="44450" marR="4445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51822266"/>
                  </a:ext>
                </a:extLst>
              </a:tr>
              <a:tr h="190500">
                <a:tc gridSpan="2">
                  <a:txBody>
                    <a:bodyPr/>
                    <a:lstStyle/>
                    <a:p>
                      <a:pPr algn="l">
                        <a:spcAft>
                          <a:spcPts val="0"/>
                        </a:spcAft>
                      </a:pPr>
                      <a:r>
                        <a:rPr lang="es-ES" sz="1800">
                          <a:effectLst/>
                          <a:latin typeface="+mn-lt"/>
                          <a:cs typeface="Times New Roman" panose="02020603050405020304" pitchFamily="18" charset="0"/>
                        </a:rPr>
                        <a:t>Error estándar de curtosis</a:t>
                      </a:r>
                      <a:endParaRPr lang="es-ES" sz="1600">
                        <a:effectLst/>
                        <a:latin typeface="+mn-lt"/>
                        <a:ea typeface="Calibri" panose="020F0502020204030204" pitchFamily="34" charset="0"/>
                        <a:cs typeface="Times New Roman" panose="02020603050405020304" pitchFamily="18" charset="0"/>
                      </a:endParaRPr>
                    </a:p>
                  </a:txBody>
                  <a:tcPr marL="44450" marR="4445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hMerge="1">
                  <a:txBody>
                    <a:bodyPr/>
                    <a:lstStyle/>
                    <a:p>
                      <a:endParaRPr lang="es-ES"/>
                    </a:p>
                  </a:txBody>
                  <a:tcPr/>
                </a:tc>
                <a:tc>
                  <a:txBody>
                    <a:bodyPr/>
                    <a:lstStyle/>
                    <a:p>
                      <a:pPr algn="r">
                        <a:spcAft>
                          <a:spcPts val="0"/>
                        </a:spcAft>
                      </a:pPr>
                      <a:r>
                        <a:rPr lang="es-ES" sz="1800" dirty="0">
                          <a:effectLst/>
                          <a:latin typeface="+mn-lt"/>
                          <a:cs typeface="Times New Roman" panose="02020603050405020304" pitchFamily="18" charset="0"/>
                        </a:rPr>
                        <a:t>,364</a:t>
                      </a:r>
                      <a:endParaRPr lang="es-ES" sz="1600" dirty="0">
                        <a:effectLst/>
                        <a:latin typeface="+mn-lt"/>
                        <a:ea typeface="Calibri" panose="020F0502020204030204" pitchFamily="34" charset="0"/>
                        <a:cs typeface="Times New Roman" panose="02020603050405020304" pitchFamily="18" charset="0"/>
                      </a:endParaRPr>
                    </a:p>
                  </a:txBody>
                  <a:tcPr marL="44450" marR="4445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693839936"/>
                  </a:ext>
                </a:extLst>
              </a:tr>
              <a:tr h="190500">
                <a:tc gridSpan="2">
                  <a:txBody>
                    <a:bodyPr/>
                    <a:lstStyle/>
                    <a:p>
                      <a:pPr algn="l">
                        <a:spcAft>
                          <a:spcPts val="0"/>
                        </a:spcAft>
                      </a:pPr>
                      <a:r>
                        <a:rPr lang="es-ES" sz="1800">
                          <a:effectLst/>
                          <a:latin typeface="+mn-lt"/>
                          <a:cs typeface="Times New Roman" panose="02020603050405020304" pitchFamily="18" charset="0"/>
                        </a:rPr>
                        <a:t>Mínimo</a:t>
                      </a:r>
                      <a:endParaRPr lang="es-ES" sz="1600">
                        <a:effectLst/>
                        <a:latin typeface="+mn-lt"/>
                        <a:ea typeface="Calibri" panose="020F0502020204030204" pitchFamily="34" charset="0"/>
                        <a:cs typeface="Times New Roman" panose="02020603050405020304" pitchFamily="18" charset="0"/>
                      </a:endParaRPr>
                    </a:p>
                  </a:txBody>
                  <a:tcPr marL="44450" marR="4445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hMerge="1">
                  <a:txBody>
                    <a:bodyPr/>
                    <a:lstStyle/>
                    <a:p>
                      <a:endParaRPr lang="es-ES"/>
                    </a:p>
                  </a:txBody>
                  <a:tcPr/>
                </a:tc>
                <a:tc>
                  <a:txBody>
                    <a:bodyPr/>
                    <a:lstStyle/>
                    <a:p>
                      <a:pPr algn="r">
                        <a:spcAft>
                          <a:spcPts val="0"/>
                        </a:spcAft>
                      </a:pPr>
                      <a:r>
                        <a:rPr lang="es-ES" sz="1800" dirty="0">
                          <a:effectLst/>
                          <a:latin typeface="+mn-lt"/>
                          <a:cs typeface="Times New Roman" panose="02020603050405020304" pitchFamily="18" charset="0"/>
                        </a:rPr>
                        <a:t>1,07</a:t>
                      </a:r>
                      <a:endParaRPr lang="es-ES" sz="1600" dirty="0">
                        <a:effectLst/>
                        <a:latin typeface="+mn-lt"/>
                        <a:ea typeface="Calibri" panose="020F0502020204030204" pitchFamily="34" charset="0"/>
                        <a:cs typeface="Times New Roman" panose="02020603050405020304" pitchFamily="18" charset="0"/>
                      </a:endParaRPr>
                    </a:p>
                  </a:txBody>
                  <a:tcPr marL="44450" marR="4445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853776130"/>
                  </a:ext>
                </a:extLst>
              </a:tr>
              <a:tr h="200025">
                <a:tc gridSpan="2">
                  <a:txBody>
                    <a:bodyPr/>
                    <a:lstStyle/>
                    <a:p>
                      <a:pPr algn="l">
                        <a:spcAft>
                          <a:spcPts val="0"/>
                        </a:spcAft>
                      </a:pPr>
                      <a:r>
                        <a:rPr lang="es-ES" sz="1800">
                          <a:effectLst/>
                          <a:latin typeface="+mn-lt"/>
                          <a:cs typeface="Times New Roman" panose="02020603050405020304" pitchFamily="18" charset="0"/>
                        </a:rPr>
                        <a:t>Máximo</a:t>
                      </a:r>
                      <a:endParaRPr lang="es-ES" sz="1600">
                        <a:effectLst/>
                        <a:latin typeface="+mn-lt"/>
                        <a:ea typeface="Calibri" panose="020F0502020204030204" pitchFamily="34" charset="0"/>
                        <a:cs typeface="Times New Roman" panose="02020603050405020304" pitchFamily="18" charset="0"/>
                      </a:endParaRPr>
                    </a:p>
                  </a:txBody>
                  <a:tcPr marL="44450" marR="4445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tcPr>
                </a:tc>
                <a:tc hMerge="1">
                  <a:txBody>
                    <a:bodyPr/>
                    <a:lstStyle/>
                    <a:p>
                      <a:endParaRPr lang="es-ES"/>
                    </a:p>
                  </a:txBody>
                  <a:tcPr/>
                </a:tc>
                <a:tc>
                  <a:txBody>
                    <a:bodyPr/>
                    <a:lstStyle/>
                    <a:p>
                      <a:pPr algn="r">
                        <a:spcAft>
                          <a:spcPts val="0"/>
                        </a:spcAft>
                      </a:pPr>
                      <a:r>
                        <a:rPr lang="es-ES" sz="1800" dirty="0">
                          <a:effectLst/>
                          <a:latin typeface="+mn-lt"/>
                          <a:cs typeface="Times New Roman" panose="02020603050405020304" pitchFamily="18" charset="0"/>
                        </a:rPr>
                        <a:t>1,35</a:t>
                      </a:r>
                      <a:endParaRPr lang="es-ES" sz="1600" dirty="0">
                        <a:effectLst/>
                        <a:latin typeface="+mn-lt"/>
                        <a:ea typeface="Calibri" panose="020F0502020204030204" pitchFamily="34" charset="0"/>
                        <a:cs typeface="Times New Roman" panose="02020603050405020304" pitchFamily="18" charset="0"/>
                      </a:endParaRPr>
                    </a:p>
                  </a:txBody>
                  <a:tcPr marL="44450" marR="4445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tcPr>
                </a:tc>
                <a:extLst>
                  <a:ext uri="{0D108BD9-81ED-4DB2-BD59-A6C34878D82A}">
                    <a16:rowId xmlns:a16="http://schemas.microsoft.com/office/drawing/2014/main" val="3067829650"/>
                  </a:ext>
                </a:extLst>
              </a:tr>
            </a:tbl>
          </a:graphicData>
        </a:graphic>
      </p:graphicFrame>
    </p:spTree>
    <p:extLst>
      <p:ext uri="{BB962C8B-B14F-4D97-AF65-F5344CB8AC3E}">
        <p14:creationId xmlns:p14="http://schemas.microsoft.com/office/powerpoint/2010/main" val="2316472385"/>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A5D2D1-334B-4ED3-ACAF-0788688EC660}"/>
              </a:ext>
            </a:extLst>
          </p:cNvPr>
          <p:cNvSpPr>
            <a:spLocks noGrp="1"/>
          </p:cNvSpPr>
          <p:nvPr>
            <p:ph type="ctrTitle"/>
          </p:nvPr>
        </p:nvSpPr>
        <p:spPr>
          <a:xfrm>
            <a:off x="685800" y="2640708"/>
            <a:ext cx="7772400" cy="3057751"/>
          </a:xfrm>
        </p:spPr>
        <p:txBody>
          <a:bodyPr/>
          <a:lstStyle/>
          <a:p>
            <a:r>
              <a:rPr lang="es-MX" dirty="0">
                <a:latin typeface="+mn-lt"/>
              </a:rPr>
              <a:t>“La perseverancia es el secreto de todos los triunfos”</a:t>
            </a:r>
            <a:br>
              <a:rPr lang="es-MX" dirty="0">
                <a:latin typeface="+mn-lt"/>
              </a:rPr>
            </a:br>
            <a:endParaRPr lang="es-EC" dirty="0">
              <a:latin typeface="+mn-lt"/>
            </a:endParaRPr>
          </a:p>
        </p:txBody>
      </p:sp>
      <p:sp>
        <p:nvSpPr>
          <p:cNvPr id="3" name="Subtítulo 2">
            <a:extLst>
              <a:ext uri="{FF2B5EF4-FFF2-40B4-BE49-F238E27FC236}">
                <a16:creationId xmlns:a16="http://schemas.microsoft.com/office/drawing/2014/main" id="{E1498E9C-7627-4532-AE8B-FA056CF349F2}"/>
              </a:ext>
            </a:extLst>
          </p:cNvPr>
          <p:cNvSpPr>
            <a:spLocks noGrp="1"/>
          </p:cNvSpPr>
          <p:nvPr>
            <p:ph type="subTitle" idx="1"/>
          </p:nvPr>
        </p:nvSpPr>
        <p:spPr>
          <a:xfrm>
            <a:off x="1600200" y="5542239"/>
            <a:ext cx="6858000" cy="690610"/>
          </a:xfrm>
        </p:spPr>
        <p:txBody>
          <a:bodyPr/>
          <a:lstStyle/>
          <a:p>
            <a:pPr algn="r"/>
            <a:r>
              <a:rPr lang="es-MX" i="1" dirty="0">
                <a:latin typeface="+mn-lt"/>
              </a:rPr>
              <a:t>Víctor Hugo</a:t>
            </a:r>
            <a:r>
              <a:rPr lang="es-MX" i="1" dirty="0"/>
              <a:t> </a:t>
            </a:r>
            <a:endParaRPr lang="es-EC" i="1" dirty="0"/>
          </a:p>
        </p:txBody>
      </p:sp>
    </p:spTree>
    <p:extLst>
      <p:ext uri="{BB962C8B-B14F-4D97-AF65-F5344CB8AC3E}">
        <p14:creationId xmlns:p14="http://schemas.microsoft.com/office/powerpoint/2010/main" val="18224295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8253E74A-0C96-40CB-A329-8FE9C4361284}"/>
              </a:ext>
            </a:extLst>
          </p:cNvPr>
          <p:cNvSpPr/>
          <p:nvPr/>
        </p:nvSpPr>
        <p:spPr>
          <a:xfrm>
            <a:off x="2642478" y="840786"/>
            <a:ext cx="2886944" cy="369332"/>
          </a:xfrm>
          <a:prstGeom prst="rect">
            <a:avLst/>
          </a:prstGeom>
        </p:spPr>
        <p:txBody>
          <a:bodyPr wrap="none">
            <a:spAutoFit/>
          </a:bodyPr>
          <a:lstStyle/>
          <a:p>
            <a:r>
              <a:rPr lang="es-ES" b="1" dirty="0">
                <a:solidFill>
                  <a:srgbClr val="000000"/>
                </a:solidFill>
                <a:ea typeface="Calibri" panose="020F0502020204030204" pitchFamily="34" charset="0"/>
              </a:rPr>
              <a:t>VERIFICACIÓN DE HIPÓTESIS</a:t>
            </a:r>
            <a:endParaRPr lang="es-ES" dirty="0"/>
          </a:p>
        </p:txBody>
      </p:sp>
      <p:graphicFrame>
        <p:nvGraphicFramePr>
          <p:cNvPr id="3" name="Tabla 2">
            <a:extLst>
              <a:ext uri="{FF2B5EF4-FFF2-40B4-BE49-F238E27FC236}">
                <a16:creationId xmlns:a16="http://schemas.microsoft.com/office/drawing/2014/main" id="{EC0CB6BB-26FA-4B9D-A3C1-E54C29A6D6D1}"/>
              </a:ext>
            </a:extLst>
          </p:cNvPr>
          <p:cNvGraphicFramePr>
            <a:graphicFrameLocks noGrp="1"/>
          </p:cNvGraphicFramePr>
          <p:nvPr>
            <p:extLst>
              <p:ext uri="{D42A27DB-BD31-4B8C-83A1-F6EECF244321}">
                <p14:modId xmlns:p14="http://schemas.microsoft.com/office/powerpoint/2010/main" val="1611591651"/>
              </p:ext>
            </p:extLst>
          </p:nvPr>
        </p:nvGraphicFramePr>
        <p:xfrm>
          <a:off x="790847" y="1502657"/>
          <a:ext cx="6209069" cy="1072588"/>
        </p:xfrm>
        <a:graphic>
          <a:graphicData uri="http://schemas.openxmlformats.org/drawingml/2006/table">
            <a:tbl>
              <a:tblPr>
                <a:tableStyleId>{5940675A-B579-460E-94D1-54222C63F5DA}</a:tableStyleId>
              </a:tblPr>
              <a:tblGrid>
                <a:gridCol w="2828206">
                  <a:extLst>
                    <a:ext uri="{9D8B030D-6E8A-4147-A177-3AD203B41FA5}">
                      <a16:colId xmlns:a16="http://schemas.microsoft.com/office/drawing/2014/main" val="3864290091"/>
                    </a:ext>
                  </a:extLst>
                </a:gridCol>
                <a:gridCol w="1176426">
                  <a:extLst>
                    <a:ext uri="{9D8B030D-6E8A-4147-A177-3AD203B41FA5}">
                      <a16:colId xmlns:a16="http://schemas.microsoft.com/office/drawing/2014/main" val="1478427508"/>
                    </a:ext>
                  </a:extLst>
                </a:gridCol>
                <a:gridCol w="1082695">
                  <a:extLst>
                    <a:ext uri="{9D8B030D-6E8A-4147-A177-3AD203B41FA5}">
                      <a16:colId xmlns:a16="http://schemas.microsoft.com/office/drawing/2014/main" val="1789025390"/>
                    </a:ext>
                  </a:extLst>
                </a:gridCol>
                <a:gridCol w="1082695">
                  <a:extLst>
                    <a:ext uri="{9D8B030D-6E8A-4147-A177-3AD203B41FA5}">
                      <a16:colId xmlns:a16="http://schemas.microsoft.com/office/drawing/2014/main" val="2785701504"/>
                    </a:ext>
                  </a:extLst>
                </a:gridCol>
                <a:gridCol w="39047">
                  <a:extLst>
                    <a:ext uri="{9D8B030D-6E8A-4147-A177-3AD203B41FA5}">
                      <a16:colId xmlns:a16="http://schemas.microsoft.com/office/drawing/2014/main" val="922310181"/>
                    </a:ext>
                  </a:extLst>
                </a:gridCol>
              </a:tblGrid>
              <a:tr h="241348">
                <a:tc rowSpan="2">
                  <a:txBody>
                    <a:bodyPr/>
                    <a:lstStyle/>
                    <a:p>
                      <a:pPr algn="l">
                        <a:spcAft>
                          <a:spcPts val="0"/>
                        </a:spcAft>
                      </a:pPr>
                      <a:r>
                        <a:rPr lang="es-ES" sz="1600" dirty="0">
                          <a:effectLst/>
                          <a:latin typeface="+mn-lt"/>
                          <a:cs typeface="Times New Roman" panose="02020603050405020304" pitchFamily="18" charset="0"/>
                        </a:rPr>
                        <a:t> </a:t>
                      </a:r>
                      <a:endParaRPr lang="es-ES" sz="1600" dirty="0">
                        <a:effectLst/>
                        <a:latin typeface="+mn-lt"/>
                        <a:ea typeface="Calibri" panose="020F0502020204030204" pitchFamily="34" charset="0"/>
                        <a:cs typeface="Times New Roman" panose="02020603050405020304" pitchFamily="18" charset="0"/>
                      </a:endParaRPr>
                    </a:p>
                  </a:txBody>
                  <a:tcPr marL="0" marR="0" marT="0" marB="0" anchor="b">
                    <a:lnL w="12700" cap="flat" cmpd="sng" algn="ctr">
                      <a:noFill/>
                      <a:prstDash val="solid"/>
                      <a:round/>
                      <a:headEnd type="none" w="med" len="med"/>
                      <a:tailEnd type="none" w="med" len="med"/>
                    </a:lnL>
                    <a:lnT w="12700" cap="flat" cmpd="sng" algn="ctr">
                      <a:noFill/>
                      <a:prstDash val="solid"/>
                      <a:round/>
                      <a:headEnd type="none" w="med" len="med"/>
                      <a:tailEnd type="none" w="med" len="med"/>
                    </a:lnT>
                  </a:tcPr>
                </a:tc>
                <a:tc gridSpan="3">
                  <a:txBody>
                    <a:bodyPr/>
                    <a:lstStyle/>
                    <a:p>
                      <a:pPr marL="38100" marR="38100" algn="ctr">
                        <a:lnSpc>
                          <a:spcPts val="1600"/>
                        </a:lnSpc>
                        <a:spcAft>
                          <a:spcPts val="0"/>
                        </a:spcAft>
                      </a:pPr>
                      <a:r>
                        <a:rPr lang="es-ES" sz="1600" dirty="0" err="1">
                          <a:effectLst/>
                          <a:latin typeface="+mn-lt"/>
                          <a:cs typeface="Times New Roman" panose="02020603050405020304" pitchFamily="18" charset="0"/>
                        </a:rPr>
                        <a:t>Kolmogorov-Smirnov</a:t>
                      </a:r>
                      <a:r>
                        <a:rPr lang="es-ES" sz="1600" baseline="30000" dirty="0" err="1">
                          <a:effectLst/>
                          <a:latin typeface="+mn-lt"/>
                          <a:cs typeface="Times New Roman" panose="02020603050405020304" pitchFamily="18" charset="0"/>
                        </a:rPr>
                        <a:t>a</a:t>
                      </a:r>
                      <a:endParaRPr lang="es-ES" sz="1600" dirty="0">
                        <a:effectLst/>
                        <a:latin typeface="+mn-lt"/>
                        <a:ea typeface="Calibri" panose="020F0502020204030204" pitchFamily="34" charset="0"/>
                        <a:cs typeface="Times New Roman" panose="02020603050405020304" pitchFamily="18" charset="0"/>
                      </a:endParaRPr>
                    </a:p>
                  </a:txBody>
                  <a:tcPr marL="0" marR="0" marT="0" marB="0" anchor="b"/>
                </a:tc>
                <a:tc hMerge="1">
                  <a:txBody>
                    <a:bodyPr/>
                    <a:lstStyle/>
                    <a:p>
                      <a:endParaRPr lang="es-ES"/>
                    </a:p>
                  </a:txBody>
                  <a:tcPr/>
                </a:tc>
                <a:tc hMerge="1">
                  <a:txBody>
                    <a:bodyPr/>
                    <a:lstStyle/>
                    <a:p>
                      <a:endParaRPr lang="es-ES"/>
                    </a:p>
                  </a:txBody>
                  <a:tcPr/>
                </a:tc>
                <a:tc>
                  <a:txBody>
                    <a:bodyPr/>
                    <a:lstStyle/>
                    <a:p>
                      <a:pPr algn="ctr">
                        <a:spcAft>
                          <a:spcPts val="0"/>
                        </a:spcAft>
                      </a:pPr>
                      <a:r>
                        <a:rPr lang="es-ES" sz="1600">
                          <a:effectLst/>
                          <a:latin typeface="+mn-lt"/>
                          <a:cs typeface="Times New Roman" panose="02020603050405020304" pitchFamily="18" charset="0"/>
                        </a:rPr>
                        <a:t> </a:t>
                      </a:r>
                      <a:endParaRPr lang="es-ES" sz="1600">
                        <a:effectLst/>
                        <a:latin typeface="+mn-lt"/>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327376279"/>
                  </a:ext>
                </a:extLst>
              </a:tr>
              <a:tr h="341068">
                <a:tc vMerge="1">
                  <a:txBody>
                    <a:bodyPr/>
                    <a:lstStyle/>
                    <a:p>
                      <a:endParaRPr lang="es-ES"/>
                    </a:p>
                  </a:txBody>
                  <a:tcPr/>
                </a:tc>
                <a:tc>
                  <a:txBody>
                    <a:bodyPr/>
                    <a:lstStyle/>
                    <a:p>
                      <a:pPr marL="38100" marR="38100" algn="ctr">
                        <a:lnSpc>
                          <a:spcPts val="1600"/>
                        </a:lnSpc>
                        <a:spcAft>
                          <a:spcPts val="0"/>
                        </a:spcAft>
                      </a:pPr>
                      <a:r>
                        <a:rPr lang="es-ES" sz="1600">
                          <a:effectLst/>
                          <a:latin typeface="+mn-lt"/>
                          <a:cs typeface="Times New Roman" panose="02020603050405020304" pitchFamily="18" charset="0"/>
                        </a:rPr>
                        <a:t>Estadístico</a:t>
                      </a:r>
                      <a:endParaRPr lang="es-ES" sz="1600">
                        <a:effectLst/>
                        <a:latin typeface="+mn-lt"/>
                        <a:ea typeface="Calibri" panose="020F0502020204030204" pitchFamily="34" charset="0"/>
                        <a:cs typeface="Times New Roman" panose="02020603050405020304" pitchFamily="18" charset="0"/>
                      </a:endParaRPr>
                    </a:p>
                  </a:txBody>
                  <a:tcPr marL="0" marR="0" marT="0" marB="0" anchor="b"/>
                </a:tc>
                <a:tc>
                  <a:txBody>
                    <a:bodyPr/>
                    <a:lstStyle/>
                    <a:p>
                      <a:pPr marL="38100" marR="38100" algn="ctr">
                        <a:lnSpc>
                          <a:spcPts val="1600"/>
                        </a:lnSpc>
                        <a:spcAft>
                          <a:spcPts val="0"/>
                        </a:spcAft>
                      </a:pPr>
                      <a:r>
                        <a:rPr lang="es-ES" sz="1600">
                          <a:effectLst/>
                          <a:latin typeface="+mn-lt"/>
                          <a:cs typeface="Times New Roman" panose="02020603050405020304" pitchFamily="18" charset="0"/>
                        </a:rPr>
                        <a:t>gl</a:t>
                      </a:r>
                      <a:endParaRPr lang="es-ES" sz="1600">
                        <a:effectLst/>
                        <a:latin typeface="+mn-lt"/>
                        <a:ea typeface="Calibri" panose="020F0502020204030204" pitchFamily="34" charset="0"/>
                        <a:cs typeface="Times New Roman" panose="02020603050405020304" pitchFamily="18" charset="0"/>
                      </a:endParaRPr>
                    </a:p>
                  </a:txBody>
                  <a:tcPr marL="0" marR="0" marT="0" marB="0" anchor="b"/>
                </a:tc>
                <a:tc>
                  <a:txBody>
                    <a:bodyPr/>
                    <a:lstStyle/>
                    <a:p>
                      <a:pPr marL="38100" marR="38100" algn="ctr">
                        <a:lnSpc>
                          <a:spcPts val="1600"/>
                        </a:lnSpc>
                        <a:spcAft>
                          <a:spcPts val="0"/>
                        </a:spcAft>
                      </a:pPr>
                      <a:r>
                        <a:rPr lang="es-ES" sz="1600" dirty="0">
                          <a:effectLst/>
                          <a:latin typeface="+mn-lt"/>
                          <a:cs typeface="Times New Roman" panose="02020603050405020304" pitchFamily="18" charset="0"/>
                        </a:rPr>
                        <a:t>Sig.</a:t>
                      </a:r>
                      <a:endParaRPr lang="es-ES" sz="1600" dirty="0">
                        <a:effectLst/>
                        <a:latin typeface="+mn-lt"/>
                        <a:ea typeface="Calibri" panose="020F0502020204030204" pitchFamily="34" charset="0"/>
                        <a:cs typeface="Times New Roman" panose="02020603050405020304" pitchFamily="18" charset="0"/>
                      </a:endParaRPr>
                    </a:p>
                  </a:txBody>
                  <a:tcPr marL="0" marR="0" marT="0" marB="0" anchor="b"/>
                </a:tc>
                <a:tc>
                  <a:txBody>
                    <a:bodyPr/>
                    <a:lstStyle/>
                    <a:p>
                      <a:pPr algn="ctr">
                        <a:spcAft>
                          <a:spcPts val="0"/>
                        </a:spcAft>
                      </a:pPr>
                      <a:r>
                        <a:rPr lang="es-ES" sz="1600">
                          <a:effectLst/>
                          <a:latin typeface="+mn-lt"/>
                          <a:cs typeface="Times New Roman" panose="02020603050405020304" pitchFamily="18" charset="0"/>
                        </a:rPr>
                        <a:t> </a:t>
                      </a:r>
                      <a:endParaRPr lang="es-ES" sz="1600">
                        <a:effectLst/>
                        <a:latin typeface="+mn-lt"/>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750861116"/>
                  </a:ext>
                </a:extLst>
              </a:tr>
              <a:tr h="241348">
                <a:tc>
                  <a:txBody>
                    <a:bodyPr/>
                    <a:lstStyle/>
                    <a:p>
                      <a:pPr marL="38100" marR="38100" algn="l">
                        <a:lnSpc>
                          <a:spcPts val="1600"/>
                        </a:lnSpc>
                        <a:spcAft>
                          <a:spcPts val="0"/>
                        </a:spcAft>
                      </a:pPr>
                      <a:r>
                        <a:rPr lang="es-ES" sz="1600" dirty="0">
                          <a:effectLst/>
                          <a:latin typeface="+mn-lt"/>
                          <a:cs typeface="Times New Roman" panose="02020603050405020304" pitchFamily="18" charset="0"/>
                        </a:rPr>
                        <a:t>Altman Z-Score</a:t>
                      </a:r>
                      <a:endParaRPr lang="es-ES" sz="1600" dirty="0">
                        <a:effectLst/>
                        <a:latin typeface="+mn-lt"/>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ts val="1600"/>
                        </a:lnSpc>
                        <a:spcAft>
                          <a:spcPts val="0"/>
                        </a:spcAft>
                      </a:pPr>
                      <a:r>
                        <a:rPr lang="es-ES" sz="1600" dirty="0">
                          <a:effectLst/>
                          <a:latin typeface="+mn-lt"/>
                          <a:cs typeface="Times New Roman" panose="02020603050405020304" pitchFamily="18" charset="0"/>
                        </a:rPr>
                        <a:t>,064</a:t>
                      </a:r>
                      <a:endParaRPr lang="es-ES" sz="1600" dirty="0">
                        <a:effectLst/>
                        <a:latin typeface="+mn-lt"/>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ts val="1600"/>
                        </a:lnSpc>
                        <a:spcAft>
                          <a:spcPts val="0"/>
                        </a:spcAft>
                      </a:pPr>
                      <a:r>
                        <a:rPr lang="es-ES" sz="1600">
                          <a:effectLst/>
                          <a:latin typeface="+mn-lt"/>
                          <a:cs typeface="Times New Roman" panose="02020603050405020304" pitchFamily="18" charset="0"/>
                        </a:rPr>
                        <a:t>176</a:t>
                      </a:r>
                      <a:endParaRPr lang="es-ES" sz="1600">
                        <a:effectLst/>
                        <a:latin typeface="+mn-lt"/>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ts val="1600"/>
                        </a:lnSpc>
                        <a:spcAft>
                          <a:spcPts val="0"/>
                        </a:spcAft>
                      </a:pPr>
                      <a:r>
                        <a:rPr lang="es-ES" sz="1600" b="1" dirty="0">
                          <a:solidFill>
                            <a:srgbClr val="00B050"/>
                          </a:solidFill>
                          <a:effectLst/>
                          <a:latin typeface="+mn-lt"/>
                          <a:cs typeface="Times New Roman" panose="02020603050405020304" pitchFamily="18" charset="0"/>
                        </a:rPr>
                        <a:t>,077</a:t>
                      </a:r>
                      <a:endParaRPr lang="es-ES" sz="1600" b="1" dirty="0">
                        <a:solidFill>
                          <a:srgbClr val="00B050"/>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spcAft>
                          <a:spcPts val="0"/>
                        </a:spcAft>
                      </a:pPr>
                      <a:r>
                        <a:rPr lang="es-ES" sz="1600">
                          <a:effectLst/>
                          <a:latin typeface="+mn-lt"/>
                          <a:cs typeface="Times New Roman" panose="02020603050405020304" pitchFamily="18" charset="0"/>
                        </a:rPr>
                        <a:t> </a:t>
                      </a:r>
                      <a:endParaRPr lang="es-ES" sz="1600">
                        <a:effectLst/>
                        <a:latin typeface="+mn-lt"/>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707471040"/>
                  </a:ext>
                </a:extLst>
              </a:tr>
              <a:tr h="211084">
                <a:tc>
                  <a:txBody>
                    <a:bodyPr/>
                    <a:lstStyle/>
                    <a:p>
                      <a:pPr marL="38100" marR="38100" algn="l">
                        <a:lnSpc>
                          <a:spcPts val="1600"/>
                        </a:lnSpc>
                        <a:spcAft>
                          <a:spcPts val="0"/>
                        </a:spcAft>
                      </a:pPr>
                      <a:r>
                        <a:rPr lang="es-ES" sz="1600" dirty="0">
                          <a:effectLst/>
                          <a:latin typeface="+mn-lt"/>
                          <a:cs typeface="Times New Roman" panose="02020603050405020304" pitchFamily="18" charset="0"/>
                        </a:rPr>
                        <a:t>Solvencia</a:t>
                      </a:r>
                      <a:endParaRPr lang="es-ES" sz="1600" dirty="0">
                        <a:effectLst/>
                        <a:latin typeface="+mn-lt"/>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ts val="1600"/>
                        </a:lnSpc>
                        <a:spcAft>
                          <a:spcPts val="0"/>
                        </a:spcAft>
                      </a:pPr>
                      <a:r>
                        <a:rPr lang="es-ES" sz="1600">
                          <a:effectLst/>
                          <a:latin typeface="+mn-lt"/>
                          <a:cs typeface="Times New Roman" panose="02020603050405020304" pitchFamily="18" charset="0"/>
                        </a:rPr>
                        <a:t>,090</a:t>
                      </a:r>
                      <a:endParaRPr lang="es-ES" sz="1600">
                        <a:effectLst/>
                        <a:latin typeface="+mn-lt"/>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ts val="1600"/>
                        </a:lnSpc>
                        <a:spcAft>
                          <a:spcPts val="0"/>
                        </a:spcAft>
                      </a:pPr>
                      <a:r>
                        <a:rPr lang="es-ES" sz="1600">
                          <a:effectLst/>
                          <a:latin typeface="+mn-lt"/>
                          <a:cs typeface="Times New Roman" panose="02020603050405020304" pitchFamily="18" charset="0"/>
                        </a:rPr>
                        <a:t>176</a:t>
                      </a:r>
                      <a:endParaRPr lang="es-ES" sz="1600">
                        <a:effectLst/>
                        <a:latin typeface="+mn-lt"/>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ts val="1600"/>
                        </a:lnSpc>
                        <a:spcAft>
                          <a:spcPts val="0"/>
                        </a:spcAft>
                      </a:pPr>
                      <a:r>
                        <a:rPr lang="es-ES" sz="1600" b="1" dirty="0">
                          <a:solidFill>
                            <a:srgbClr val="FF0000"/>
                          </a:solidFill>
                          <a:effectLst/>
                          <a:latin typeface="+mn-lt"/>
                          <a:cs typeface="Times New Roman" panose="02020603050405020304" pitchFamily="18" charset="0"/>
                        </a:rPr>
                        <a:t>,001</a:t>
                      </a:r>
                      <a:endParaRPr lang="es-ES" sz="1600" b="1" dirty="0">
                        <a:solidFill>
                          <a:srgbClr val="FF0000"/>
                        </a:solidFill>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spcAft>
                          <a:spcPts val="0"/>
                        </a:spcAft>
                      </a:pPr>
                      <a:r>
                        <a:rPr lang="es-ES" sz="1600" dirty="0">
                          <a:effectLst/>
                          <a:latin typeface="+mn-lt"/>
                          <a:cs typeface="Times New Roman" panose="02020603050405020304" pitchFamily="18" charset="0"/>
                        </a:rPr>
                        <a:t> </a:t>
                      </a:r>
                      <a:endParaRPr lang="es-ES" sz="1600" dirty="0">
                        <a:effectLst/>
                        <a:latin typeface="+mn-lt"/>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267768537"/>
                  </a:ext>
                </a:extLst>
              </a:tr>
            </a:tbl>
          </a:graphicData>
        </a:graphic>
      </p:graphicFrame>
      <p:sp>
        <p:nvSpPr>
          <p:cNvPr id="4" name="Rectángulo 3">
            <a:extLst>
              <a:ext uri="{FF2B5EF4-FFF2-40B4-BE49-F238E27FC236}">
                <a16:creationId xmlns:a16="http://schemas.microsoft.com/office/drawing/2014/main" id="{D4531C7D-7D89-4193-B16D-C6321096C13F}"/>
              </a:ext>
            </a:extLst>
          </p:cNvPr>
          <p:cNvSpPr/>
          <p:nvPr/>
        </p:nvSpPr>
        <p:spPr>
          <a:xfrm>
            <a:off x="643211" y="2632895"/>
            <a:ext cx="4102598" cy="305661"/>
          </a:xfrm>
          <a:prstGeom prst="rect">
            <a:avLst/>
          </a:prstGeom>
        </p:spPr>
        <p:txBody>
          <a:bodyPr wrap="none">
            <a:spAutoFit/>
          </a:bodyPr>
          <a:lstStyle/>
          <a:p>
            <a:pPr marL="38100" marR="38100">
              <a:lnSpc>
                <a:spcPts val="1600"/>
              </a:lnSpc>
            </a:pPr>
            <a:r>
              <a:rPr lang="es-ES" dirty="0">
                <a:latin typeface="Times New Roman" panose="02020603050405020304" pitchFamily="18" charset="0"/>
                <a:cs typeface="Times New Roman" panose="02020603050405020304" pitchFamily="18" charset="0"/>
              </a:rPr>
              <a:t>a. </a:t>
            </a:r>
            <a:r>
              <a:rPr lang="es-ES" dirty="0">
                <a:cs typeface="Times New Roman" panose="02020603050405020304" pitchFamily="18" charset="0"/>
              </a:rPr>
              <a:t>Corrección de significación de </a:t>
            </a:r>
            <a:r>
              <a:rPr lang="es-ES" dirty="0" err="1">
                <a:cs typeface="Times New Roman" panose="02020603050405020304" pitchFamily="18" charset="0"/>
              </a:rPr>
              <a:t>Lilliefors</a:t>
            </a:r>
            <a:endParaRPr lang="es-ES" dirty="0">
              <a:ea typeface="Calibri" panose="020F0502020204030204" pitchFamily="34" charset="0"/>
              <a:cs typeface="Times New Roman" panose="02020603050405020304" pitchFamily="18" charset="0"/>
            </a:endParaRPr>
          </a:p>
        </p:txBody>
      </p:sp>
      <p:sp>
        <p:nvSpPr>
          <p:cNvPr id="5" name="Rectángulo 4">
            <a:extLst>
              <a:ext uri="{FF2B5EF4-FFF2-40B4-BE49-F238E27FC236}">
                <a16:creationId xmlns:a16="http://schemas.microsoft.com/office/drawing/2014/main" id="{B385BEA9-842C-49C5-9DBA-5959F8E7E514}"/>
              </a:ext>
            </a:extLst>
          </p:cNvPr>
          <p:cNvSpPr/>
          <p:nvPr/>
        </p:nvSpPr>
        <p:spPr>
          <a:xfrm>
            <a:off x="1208330" y="1540523"/>
            <a:ext cx="2274982" cy="369332"/>
          </a:xfrm>
          <a:prstGeom prst="rect">
            <a:avLst/>
          </a:prstGeom>
        </p:spPr>
        <p:txBody>
          <a:bodyPr wrap="none">
            <a:spAutoFit/>
          </a:bodyPr>
          <a:lstStyle/>
          <a:p>
            <a:r>
              <a:rPr lang="es-ES" dirty="0">
                <a:solidFill>
                  <a:srgbClr val="000000"/>
                </a:solidFill>
                <a:ea typeface="Calibri" panose="020F0502020204030204" pitchFamily="34" charset="0"/>
              </a:rPr>
              <a:t>Prueba de normalidad</a:t>
            </a:r>
            <a:endParaRPr lang="es-ES" dirty="0"/>
          </a:p>
        </p:txBody>
      </p:sp>
      <p:sp>
        <p:nvSpPr>
          <p:cNvPr id="6" name="Rectángulo 5">
            <a:extLst>
              <a:ext uri="{FF2B5EF4-FFF2-40B4-BE49-F238E27FC236}">
                <a16:creationId xmlns:a16="http://schemas.microsoft.com/office/drawing/2014/main" id="{06AF653E-7254-4F69-8C7A-85F9E3D9E66D}"/>
              </a:ext>
            </a:extLst>
          </p:cNvPr>
          <p:cNvSpPr/>
          <p:nvPr/>
        </p:nvSpPr>
        <p:spPr>
          <a:xfrm>
            <a:off x="619900" y="3052615"/>
            <a:ext cx="7311942" cy="400110"/>
          </a:xfrm>
          <a:prstGeom prst="rect">
            <a:avLst/>
          </a:prstGeom>
        </p:spPr>
        <p:txBody>
          <a:bodyPr wrap="square">
            <a:spAutoFit/>
          </a:bodyPr>
          <a:lstStyle/>
          <a:p>
            <a:pPr algn="ctr"/>
            <a:r>
              <a:rPr lang="es-ES" sz="2000" b="1" dirty="0">
                <a:solidFill>
                  <a:srgbClr val="000000"/>
                </a:solidFill>
                <a:ea typeface="Calibri" panose="020F0502020204030204" pitchFamily="34" charset="0"/>
              </a:rPr>
              <a:t>Correlación de las variables del Altman Z-Score y la Solvencia</a:t>
            </a:r>
            <a:endParaRPr lang="es-ES" sz="2000" b="1" dirty="0"/>
          </a:p>
        </p:txBody>
      </p:sp>
      <p:sp>
        <p:nvSpPr>
          <p:cNvPr id="8" name="Rectángulo 7">
            <a:extLst>
              <a:ext uri="{FF2B5EF4-FFF2-40B4-BE49-F238E27FC236}">
                <a16:creationId xmlns:a16="http://schemas.microsoft.com/office/drawing/2014/main" id="{A040E48F-FB66-4601-894E-E5291AEDFA67}"/>
              </a:ext>
            </a:extLst>
          </p:cNvPr>
          <p:cNvSpPr/>
          <p:nvPr/>
        </p:nvSpPr>
        <p:spPr>
          <a:xfrm>
            <a:off x="2313761" y="6244843"/>
            <a:ext cx="4741179" cy="400110"/>
          </a:xfrm>
          <a:prstGeom prst="rect">
            <a:avLst/>
          </a:prstGeom>
        </p:spPr>
        <p:txBody>
          <a:bodyPr wrap="square">
            <a:spAutoFit/>
          </a:bodyPr>
          <a:lstStyle/>
          <a:p>
            <a:pPr algn="ctr"/>
            <a:r>
              <a:rPr lang="es-ES" sz="2000" dirty="0">
                <a:solidFill>
                  <a:srgbClr val="000000"/>
                </a:solidFill>
                <a:ea typeface="Calibri" panose="020F0502020204030204" pitchFamily="34" charset="0"/>
              </a:rPr>
              <a:t>Coeficiente de correlación de Spearman </a:t>
            </a:r>
            <a:endParaRPr lang="es-ES" sz="2000" dirty="0"/>
          </a:p>
        </p:txBody>
      </p:sp>
      <p:sp>
        <p:nvSpPr>
          <p:cNvPr id="9" name="Rectángulo 8">
            <a:extLst>
              <a:ext uri="{FF2B5EF4-FFF2-40B4-BE49-F238E27FC236}">
                <a16:creationId xmlns:a16="http://schemas.microsoft.com/office/drawing/2014/main" id="{68DB3115-02D4-4A95-8516-28AEE24D6BA9}"/>
              </a:ext>
            </a:extLst>
          </p:cNvPr>
          <p:cNvSpPr/>
          <p:nvPr/>
        </p:nvSpPr>
        <p:spPr>
          <a:xfrm>
            <a:off x="2958862" y="3800436"/>
            <a:ext cx="2970237" cy="369332"/>
          </a:xfrm>
          <a:prstGeom prst="rect">
            <a:avLst/>
          </a:prstGeom>
        </p:spPr>
        <p:txBody>
          <a:bodyPr wrap="none">
            <a:spAutoFit/>
          </a:bodyPr>
          <a:lstStyle/>
          <a:p>
            <a:r>
              <a:rPr lang="es-ES" b="1" dirty="0">
                <a:solidFill>
                  <a:srgbClr val="000000"/>
                </a:solidFill>
                <a:ea typeface="Calibri" panose="020F0502020204030204" pitchFamily="34" charset="0"/>
              </a:rPr>
              <a:t>Variables del Altman Z-Score </a:t>
            </a:r>
            <a:endParaRPr lang="es-ES" b="1" dirty="0"/>
          </a:p>
        </p:txBody>
      </p:sp>
      <p:sp>
        <p:nvSpPr>
          <p:cNvPr id="10" name="Rectángulo 9">
            <a:extLst>
              <a:ext uri="{FF2B5EF4-FFF2-40B4-BE49-F238E27FC236}">
                <a16:creationId xmlns:a16="http://schemas.microsoft.com/office/drawing/2014/main" id="{CA206D7F-696B-42EE-873C-148FA2BCDDB8}"/>
              </a:ext>
            </a:extLst>
          </p:cNvPr>
          <p:cNvSpPr/>
          <p:nvPr/>
        </p:nvSpPr>
        <p:spPr>
          <a:xfrm>
            <a:off x="8207146" y="3826378"/>
            <a:ext cx="340158" cy="2585323"/>
          </a:xfrm>
          <a:prstGeom prst="rect">
            <a:avLst/>
          </a:prstGeom>
        </p:spPr>
        <p:txBody>
          <a:bodyPr wrap="none">
            <a:spAutoFit/>
          </a:bodyPr>
          <a:lstStyle/>
          <a:p>
            <a:r>
              <a:rPr lang="es-ES" b="1" dirty="0">
                <a:ea typeface="Calibri" panose="020F0502020204030204" pitchFamily="34" charset="0"/>
              </a:rPr>
              <a:t>S</a:t>
            </a:r>
          </a:p>
          <a:p>
            <a:r>
              <a:rPr lang="es-ES" b="1" dirty="0">
                <a:ea typeface="Calibri" panose="020F0502020204030204" pitchFamily="34" charset="0"/>
              </a:rPr>
              <a:t>O</a:t>
            </a:r>
          </a:p>
          <a:p>
            <a:r>
              <a:rPr lang="es-ES" b="1" dirty="0">
                <a:ea typeface="Calibri" panose="020F0502020204030204" pitchFamily="34" charset="0"/>
              </a:rPr>
              <a:t>L</a:t>
            </a:r>
          </a:p>
          <a:p>
            <a:r>
              <a:rPr lang="es-ES" b="1" dirty="0">
                <a:ea typeface="Calibri" panose="020F0502020204030204" pitchFamily="34" charset="0"/>
              </a:rPr>
              <a:t>V</a:t>
            </a:r>
          </a:p>
          <a:p>
            <a:r>
              <a:rPr lang="es-ES" b="1" dirty="0">
                <a:ea typeface="Calibri" panose="020F0502020204030204" pitchFamily="34" charset="0"/>
              </a:rPr>
              <a:t>E</a:t>
            </a:r>
          </a:p>
          <a:p>
            <a:r>
              <a:rPr lang="es-ES" b="1" dirty="0">
                <a:ea typeface="Calibri" panose="020F0502020204030204" pitchFamily="34" charset="0"/>
              </a:rPr>
              <a:t>N</a:t>
            </a:r>
          </a:p>
          <a:p>
            <a:r>
              <a:rPr lang="es-ES" b="1" dirty="0">
                <a:ea typeface="Calibri" panose="020F0502020204030204" pitchFamily="34" charset="0"/>
              </a:rPr>
              <a:t>C</a:t>
            </a:r>
          </a:p>
          <a:p>
            <a:r>
              <a:rPr lang="es-ES" b="1" dirty="0">
                <a:ea typeface="Calibri" panose="020F0502020204030204" pitchFamily="34" charset="0"/>
              </a:rPr>
              <a:t>I</a:t>
            </a:r>
          </a:p>
          <a:p>
            <a:r>
              <a:rPr lang="es-ES" b="1" dirty="0">
                <a:ea typeface="Calibri" panose="020F0502020204030204" pitchFamily="34" charset="0"/>
              </a:rPr>
              <a:t>A</a:t>
            </a:r>
            <a:endParaRPr lang="es-ES" b="1" dirty="0"/>
          </a:p>
        </p:txBody>
      </p:sp>
      <p:sp>
        <p:nvSpPr>
          <p:cNvPr id="11" name="Rectángulo 10">
            <a:extLst>
              <a:ext uri="{FF2B5EF4-FFF2-40B4-BE49-F238E27FC236}">
                <a16:creationId xmlns:a16="http://schemas.microsoft.com/office/drawing/2014/main" id="{6B0D1B8E-41FC-4016-93F9-9874A7CDB305}"/>
              </a:ext>
            </a:extLst>
          </p:cNvPr>
          <p:cNvSpPr/>
          <p:nvPr/>
        </p:nvSpPr>
        <p:spPr>
          <a:xfrm>
            <a:off x="3663411" y="4333906"/>
            <a:ext cx="1579278" cy="400110"/>
          </a:xfrm>
          <a:prstGeom prst="rect">
            <a:avLst/>
          </a:prstGeom>
        </p:spPr>
        <p:txBody>
          <a:bodyPr wrap="none">
            <a:spAutoFit/>
          </a:bodyPr>
          <a:lstStyle/>
          <a:p>
            <a:r>
              <a:rPr lang="es-ES" sz="2000" b="1" dirty="0">
                <a:solidFill>
                  <a:srgbClr val="0070C0"/>
                </a:solidFill>
                <a:ea typeface="Calibri" panose="020F0502020204030204" pitchFamily="34" charset="0"/>
              </a:rPr>
              <a:t>X</a:t>
            </a:r>
            <a:r>
              <a:rPr lang="es-ES" sz="2000" b="1" baseline="-25000" dirty="0">
                <a:solidFill>
                  <a:srgbClr val="0070C0"/>
                </a:solidFill>
                <a:ea typeface="Calibri" panose="020F0502020204030204" pitchFamily="34" charset="0"/>
              </a:rPr>
              <a:t>1</a:t>
            </a:r>
            <a:r>
              <a:rPr lang="es-ES" sz="2000" b="1" dirty="0">
                <a:solidFill>
                  <a:srgbClr val="000000"/>
                </a:solidFill>
                <a:ea typeface="Calibri" panose="020F0502020204030204" pitchFamily="34" charset="0"/>
              </a:rPr>
              <a:t>, </a:t>
            </a:r>
            <a:r>
              <a:rPr lang="es-ES" sz="2000" b="1" dirty="0">
                <a:solidFill>
                  <a:srgbClr val="FFFF00"/>
                </a:solidFill>
                <a:ea typeface="Calibri" panose="020F0502020204030204" pitchFamily="34" charset="0"/>
              </a:rPr>
              <a:t>X</a:t>
            </a:r>
            <a:r>
              <a:rPr lang="es-ES" sz="2000" b="1" baseline="-25000" dirty="0">
                <a:solidFill>
                  <a:srgbClr val="FFFF00"/>
                </a:solidFill>
                <a:ea typeface="Calibri" panose="020F0502020204030204" pitchFamily="34" charset="0"/>
              </a:rPr>
              <a:t>2</a:t>
            </a:r>
            <a:r>
              <a:rPr lang="es-ES" sz="2000" b="1" dirty="0">
                <a:solidFill>
                  <a:srgbClr val="FFFF00"/>
                </a:solidFill>
                <a:ea typeface="Calibri" panose="020F0502020204030204" pitchFamily="34" charset="0"/>
              </a:rPr>
              <a:t>, X</a:t>
            </a:r>
            <a:r>
              <a:rPr lang="es-ES" sz="2000" b="1" baseline="-25000" dirty="0">
                <a:solidFill>
                  <a:srgbClr val="FFFF00"/>
                </a:solidFill>
                <a:ea typeface="Calibri" panose="020F0502020204030204" pitchFamily="34" charset="0"/>
              </a:rPr>
              <a:t>3</a:t>
            </a:r>
            <a:r>
              <a:rPr lang="es-ES" sz="2000" b="1" dirty="0">
                <a:solidFill>
                  <a:srgbClr val="FFFF00"/>
                </a:solidFill>
                <a:ea typeface="Calibri" panose="020F0502020204030204" pitchFamily="34" charset="0"/>
              </a:rPr>
              <a:t> </a:t>
            </a:r>
            <a:r>
              <a:rPr lang="es-ES" sz="2000" b="1" dirty="0">
                <a:solidFill>
                  <a:srgbClr val="000000"/>
                </a:solidFill>
                <a:ea typeface="Calibri" panose="020F0502020204030204" pitchFamily="34" charset="0"/>
              </a:rPr>
              <a:t>y </a:t>
            </a:r>
            <a:r>
              <a:rPr lang="es-ES" sz="2000" b="1" dirty="0">
                <a:solidFill>
                  <a:srgbClr val="00B050"/>
                </a:solidFill>
                <a:ea typeface="Calibri" panose="020F0502020204030204" pitchFamily="34" charset="0"/>
              </a:rPr>
              <a:t>X</a:t>
            </a:r>
            <a:r>
              <a:rPr lang="es-ES" sz="2000" b="1" baseline="-25000" dirty="0">
                <a:solidFill>
                  <a:srgbClr val="00B050"/>
                </a:solidFill>
                <a:ea typeface="Calibri" panose="020F0502020204030204" pitchFamily="34" charset="0"/>
              </a:rPr>
              <a:t>4</a:t>
            </a:r>
            <a:endParaRPr lang="es-ES" sz="2000" b="1" dirty="0">
              <a:solidFill>
                <a:srgbClr val="00B050"/>
              </a:solidFill>
            </a:endParaRPr>
          </a:p>
        </p:txBody>
      </p:sp>
      <p:sp>
        <p:nvSpPr>
          <p:cNvPr id="12" name="Rectángulo 11">
            <a:extLst>
              <a:ext uri="{FF2B5EF4-FFF2-40B4-BE49-F238E27FC236}">
                <a16:creationId xmlns:a16="http://schemas.microsoft.com/office/drawing/2014/main" id="{008FE076-7875-4680-8880-364A176AD484}"/>
              </a:ext>
            </a:extLst>
          </p:cNvPr>
          <p:cNvSpPr/>
          <p:nvPr/>
        </p:nvSpPr>
        <p:spPr>
          <a:xfrm>
            <a:off x="4598299" y="5548931"/>
            <a:ext cx="389850" cy="369332"/>
          </a:xfrm>
          <a:prstGeom prst="rect">
            <a:avLst/>
          </a:prstGeom>
        </p:spPr>
        <p:txBody>
          <a:bodyPr wrap="none">
            <a:spAutoFit/>
          </a:bodyPr>
          <a:lstStyle/>
          <a:p>
            <a:r>
              <a:rPr lang="es-ES" b="1" dirty="0">
                <a:solidFill>
                  <a:srgbClr val="FF0000"/>
                </a:solidFill>
                <a:ea typeface="Calibri" panose="020F0502020204030204" pitchFamily="34" charset="0"/>
              </a:rPr>
              <a:t>X</a:t>
            </a:r>
            <a:r>
              <a:rPr lang="es-ES" b="1" baseline="-25000" dirty="0">
                <a:solidFill>
                  <a:srgbClr val="FF0000"/>
                </a:solidFill>
                <a:ea typeface="Calibri" panose="020F0502020204030204" pitchFamily="34" charset="0"/>
              </a:rPr>
              <a:t>5</a:t>
            </a:r>
            <a:endParaRPr lang="es-ES" b="1" dirty="0">
              <a:solidFill>
                <a:srgbClr val="FF0000"/>
              </a:solidFill>
            </a:endParaRPr>
          </a:p>
        </p:txBody>
      </p:sp>
      <p:cxnSp>
        <p:nvCxnSpPr>
          <p:cNvPr id="14" name="Conector recto de flecha 13">
            <a:extLst>
              <a:ext uri="{FF2B5EF4-FFF2-40B4-BE49-F238E27FC236}">
                <a16:creationId xmlns:a16="http://schemas.microsoft.com/office/drawing/2014/main" id="{61307C2C-AA53-4548-981E-617EDFBFE317}"/>
              </a:ext>
            </a:extLst>
          </p:cNvPr>
          <p:cNvCxnSpPr>
            <a:cxnSpLocks/>
            <a:stCxn id="11" idx="3"/>
            <a:endCxn id="10" idx="1"/>
          </p:cNvCxnSpPr>
          <p:nvPr/>
        </p:nvCxnSpPr>
        <p:spPr>
          <a:xfrm>
            <a:off x="5242689" y="4533961"/>
            <a:ext cx="2964457" cy="585079"/>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8" name="Conector recto de flecha 17">
            <a:extLst>
              <a:ext uri="{FF2B5EF4-FFF2-40B4-BE49-F238E27FC236}">
                <a16:creationId xmlns:a16="http://schemas.microsoft.com/office/drawing/2014/main" id="{908F67BF-A301-4973-AF7A-FDE18E2FCA85}"/>
              </a:ext>
            </a:extLst>
          </p:cNvPr>
          <p:cNvCxnSpPr>
            <a:cxnSpLocks/>
            <a:stCxn id="12" idx="3"/>
            <a:endCxn id="10" idx="1"/>
          </p:cNvCxnSpPr>
          <p:nvPr/>
        </p:nvCxnSpPr>
        <p:spPr>
          <a:xfrm flipV="1">
            <a:off x="4988149" y="5119040"/>
            <a:ext cx="3218997" cy="614557"/>
          </a:xfrm>
          <a:prstGeom prst="straightConnector1">
            <a:avLst/>
          </a:prstGeom>
          <a:ln w="38100">
            <a:prstDash val="dash"/>
            <a:tailEnd type="triangle"/>
          </a:ln>
        </p:spPr>
        <p:style>
          <a:lnRef idx="1">
            <a:schemeClr val="dk1"/>
          </a:lnRef>
          <a:fillRef idx="0">
            <a:schemeClr val="dk1"/>
          </a:fillRef>
          <a:effectRef idx="0">
            <a:schemeClr val="dk1"/>
          </a:effectRef>
          <a:fontRef idx="minor">
            <a:schemeClr val="tx1"/>
          </a:fontRef>
        </p:style>
      </p:cxnSp>
      <p:sp>
        <p:nvSpPr>
          <p:cNvPr id="21" name="Rectángulo 20">
            <a:extLst>
              <a:ext uri="{FF2B5EF4-FFF2-40B4-BE49-F238E27FC236}">
                <a16:creationId xmlns:a16="http://schemas.microsoft.com/office/drawing/2014/main" id="{C4CA17CE-973F-4003-9FA9-536C1FED713F}"/>
              </a:ext>
            </a:extLst>
          </p:cNvPr>
          <p:cNvSpPr/>
          <p:nvPr/>
        </p:nvSpPr>
        <p:spPr>
          <a:xfrm rot="681750">
            <a:off x="5553913" y="4471732"/>
            <a:ext cx="2712602" cy="369332"/>
          </a:xfrm>
          <a:prstGeom prst="rect">
            <a:avLst/>
          </a:prstGeom>
        </p:spPr>
        <p:txBody>
          <a:bodyPr wrap="none">
            <a:spAutoFit/>
          </a:bodyPr>
          <a:lstStyle/>
          <a:p>
            <a:r>
              <a:rPr lang="es-ES" dirty="0">
                <a:solidFill>
                  <a:srgbClr val="000000"/>
                </a:solidFill>
                <a:ea typeface="Calibri" panose="020F0502020204030204" pitchFamily="34" charset="0"/>
              </a:rPr>
              <a:t>muy significativa (p=0,00</a:t>
            </a:r>
            <a:r>
              <a:rPr lang="es-ES" dirty="0">
                <a:solidFill>
                  <a:srgbClr val="000000"/>
                </a:solidFill>
                <a:latin typeface="Times New Roman" panose="02020603050405020304" pitchFamily="18" charset="0"/>
                <a:ea typeface="Calibri" panose="020F0502020204030204" pitchFamily="34" charset="0"/>
              </a:rPr>
              <a:t>) </a:t>
            </a:r>
            <a:endParaRPr lang="es-ES" dirty="0"/>
          </a:p>
        </p:txBody>
      </p:sp>
      <p:sp>
        <p:nvSpPr>
          <p:cNvPr id="22" name="Rectángulo 21">
            <a:extLst>
              <a:ext uri="{FF2B5EF4-FFF2-40B4-BE49-F238E27FC236}">
                <a16:creationId xmlns:a16="http://schemas.microsoft.com/office/drawing/2014/main" id="{A7B1B3BB-2EA9-4AD8-B286-560F9A28F27D}"/>
              </a:ext>
            </a:extLst>
          </p:cNvPr>
          <p:cNvSpPr/>
          <p:nvPr/>
        </p:nvSpPr>
        <p:spPr>
          <a:xfrm rot="21168565">
            <a:off x="5560283" y="5385803"/>
            <a:ext cx="2693366" cy="369332"/>
          </a:xfrm>
          <a:prstGeom prst="rect">
            <a:avLst/>
          </a:prstGeom>
        </p:spPr>
        <p:txBody>
          <a:bodyPr wrap="none">
            <a:spAutoFit/>
          </a:bodyPr>
          <a:lstStyle/>
          <a:p>
            <a:r>
              <a:rPr lang="es-ES" dirty="0">
                <a:solidFill>
                  <a:srgbClr val="000000"/>
                </a:solidFill>
                <a:ea typeface="Calibri" panose="020F0502020204030204" pitchFamily="34" charset="0"/>
              </a:rPr>
              <a:t>poco significativa (p&gt;0,05)</a:t>
            </a:r>
            <a:endParaRPr lang="es-ES" dirty="0"/>
          </a:p>
        </p:txBody>
      </p:sp>
      <p:sp>
        <p:nvSpPr>
          <p:cNvPr id="25" name="Elipse 24">
            <a:extLst>
              <a:ext uri="{FF2B5EF4-FFF2-40B4-BE49-F238E27FC236}">
                <a16:creationId xmlns:a16="http://schemas.microsoft.com/office/drawing/2014/main" id="{D1043C0A-5403-4B29-8EB0-29A4CDB86ED7}"/>
              </a:ext>
            </a:extLst>
          </p:cNvPr>
          <p:cNvSpPr/>
          <p:nvPr/>
        </p:nvSpPr>
        <p:spPr>
          <a:xfrm>
            <a:off x="369059" y="4140769"/>
            <a:ext cx="362154" cy="40011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6" name="Elipse 25">
            <a:extLst>
              <a:ext uri="{FF2B5EF4-FFF2-40B4-BE49-F238E27FC236}">
                <a16:creationId xmlns:a16="http://schemas.microsoft.com/office/drawing/2014/main" id="{C7FB2CE5-81DC-4BAB-BD02-8DE781122294}"/>
              </a:ext>
            </a:extLst>
          </p:cNvPr>
          <p:cNvSpPr/>
          <p:nvPr/>
        </p:nvSpPr>
        <p:spPr>
          <a:xfrm>
            <a:off x="369059" y="4702041"/>
            <a:ext cx="362154" cy="40011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7" name="Elipse 26">
            <a:extLst>
              <a:ext uri="{FF2B5EF4-FFF2-40B4-BE49-F238E27FC236}">
                <a16:creationId xmlns:a16="http://schemas.microsoft.com/office/drawing/2014/main" id="{C20F1170-ECA8-4F25-A89F-13CD97BDF622}"/>
              </a:ext>
            </a:extLst>
          </p:cNvPr>
          <p:cNvSpPr/>
          <p:nvPr/>
        </p:nvSpPr>
        <p:spPr>
          <a:xfrm>
            <a:off x="402191" y="5306963"/>
            <a:ext cx="362154" cy="40011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8" name="Elipse 27">
            <a:extLst>
              <a:ext uri="{FF2B5EF4-FFF2-40B4-BE49-F238E27FC236}">
                <a16:creationId xmlns:a16="http://schemas.microsoft.com/office/drawing/2014/main" id="{01A2C129-95DE-493F-A762-70C87D48CF14}"/>
              </a:ext>
            </a:extLst>
          </p:cNvPr>
          <p:cNvSpPr/>
          <p:nvPr/>
        </p:nvSpPr>
        <p:spPr>
          <a:xfrm>
            <a:off x="402191" y="5868235"/>
            <a:ext cx="362154" cy="40011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9" name="CuadroTexto 28">
            <a:extLst>
              <a:ext uri="{FF2B5EF4-FFF2-40B4-BE49-F238E27FC236}">
                <a16:creationId xmlns:a16="http://schemas.microsoft.com/office/drawing/2014/main" id="{45D04880-B529-4EBB-AC25-CA62B94B4246}"/>
              </a:ext>
            </a:extLst>
          </p:cNvPr>
          <p:cNvSpPr txBox="1"/>
          <p:nvPr/>
        </p:nvSpPr>
        <p:spPr>
          <a:xfrm>
            <a:off x="811188" y="4194760"/>
            <a:ext cx="2462257" cy="2031325"/>
          </a:xfrm>
          <a:prstGeom prst="rect">
            <a:avLst/>
          </a:prstGeom>
          <a:noFill/>
        </p:spPr>
        <p:txBody>
          <a:bodyPr wrap="square" rtlCol="0">
            <a:spAutoFit/>
          </a:bodyPr>
          <a:lstStyle/>
          <a:p>
            <a:r>
              <a:rPr lang="es-ES" dirty="0">
                <a:cs typeface="Times New Roman" panose="02020603050405020304" pitchFamily="18" charset="0"/>
              </a:rPr>
              <a:t>No correlacionada</a:t>
            </a:r>
          </a:p>
          <a:p>
            <a:endParaRPr lang="es-ES" dirty="0">
              <a:cs typeface="Times New Roman" panose="02020603050405020304" pitchFamily="18" charset="0"/>
            </a:endParaRPr>
          </a:p>
          <a:p>
            <a:r>
              <a:rPr lang="es-ES" dirty="0">
                <a:cs typeface="Times New Roman" panose="02020603050405020304" pitchFamily="18" charset="0"/>
              </a:rPr>
              <a:t>Correlación moderada</a:t>
            </a:r>
          </a:p>
          <a:p>
            <a:endParaRPr lang="es-ES" dirty="0">
              <a:cs typeface="Times New Roman" panose="02020603050405020304" pitchFamily="18" charset="0"/>
            </a:endParaRPr>
          </a:p>
          <a:p>
            <a:r>
              <a:rPr lang="es-ES" dirty="0">
                <a:cs typeface="Times New Roman" panose="02020603050405020304" pitchFamily="18" charset="0"/>
              </a:rPr>
              <a:t>Correlación buena</a:t>
            </a:r>
          </a:p>
          <a:p>
            <a:endParaRPr lang="es-ES" dirty="0">
              <a:cs typeface="Times New Roman" panose="02020603050405020304" pitchFamily="18" charset="0"/>
            </a:endParaRPr>
          </a:p>
          <a:p>
            <a:r>
              <a:rPr lang="es-ES" dirty="0">
                <a:cs typeface="Times New Roman" panose="02020603050405020304" pitchFamily="18" charset="0"/>
              </a:rPr>
              <a:t>Correlación muy buena</a:t>
            </a:r>
          </a:p>
        </p:txBody>
      </p:sp>
    </p:spTree>
    <p:extLst>
      <p:ext uri="{BB962C8B-B14F-4D97-AF65-F5344CB8AC3E}">
        <p14:creationId xmlns:p14="http://schemas.microsoft.com/office/powerpoint/2010/main" val="3079945746"/>
      </p:ext>
    </p:extLst>
  </p:cSld>
  <p:clrMapOvr>
    <a:overrideClrMapping bg1="lt1" tx1="dk1" bg2="lt2" tx2="dk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92B4A60B-7795-4B74-B95F-7650DDEF0574}"/>
              </a:ext>
            </a:extLst>
          </p:cNvPr>
          <p:cNvSpPr/>
          <p:nvPr/>
        </p:nvSpPr>
        <p:spPr>
          <a:xfrm>
            <a:off x="607025" y="472542"/>
            <a:ext cx="2886944" cy="369332"/>
          </a:xfrm>
          <a:prstGeom prst="rect">
            <a:avLst/>
          </a:prstGeom>
        </p:spPr>
        <p:txBody>
          <a:bodyPr wrap="none">
            <a:spAutoFit/>
          </a:bodyPr>
          <a:lstStyle/>
          <a:p>
            <a:r>
              <a:rPr lang="es-ES" b="1" dirty="0">
                <a:solidFill>
                  <a:srgbClr val="000000"/>
                </a:solidFill>
                <a:ea typeface="Calibri" panose="020F0502020204030204" pitchFamily="34" charset="0"/>
              </a:rPr>
              <a:t>VERIFICACIÓN DE HIPÓTESIS</a:t>
            </a:r>
            <a:endParaRPr lang="es-ES" dirty="0"/>
          </a:p>
        </p:txBody>
      </p:sp>
      <p:sp>
        <p:nvSpPr>
          <p:cNvPr id="3" name="Rectángulo 2">
            <a:extLst>
              <a:ext uri="{FF2B5EF4-FFF2-40B4-BE49-F238E27FC236}">
                <a16:creationId xmlns:a16="http://schemas.microsoft.com/office/drawing/2014/main" id="{DB4D6601-B4D6-4D68-BB98-3498FD0CA482}"/>
              </a:ext>
            </a:extLst>
          </p:cNvPr>
          <p:cNvSpPr/>
          <p:nvPr/>
        </p:nvSpPr>
        <p:spPr>
          <a:xfrm>
            <a:off x="1950609" y="1157117"/>
            <a:ext cx="4960204" cy="400110"/>
          </a:xfrm>
          <a:prstGeom prst="rect">
            <a:avLst/>
          </a:prstGeom>
        </p:spPr>
        <p:txBody>
          <a:bodyPr wrap="none">
            <a:spAutoFit/>
          </a:bodyPr>
          <a:lstStyle/>
          <a:p>
            <a:r>
              <a:rPr lang="es-ES" sz="2000" b="1" dirty="0">
                <a:solidFill>
                  <a:srgbClr val="000000"/>
                </a:solidFill>
                <a:ea typeface="Calibri" panose="020F0502020204030204" pitchFamily="34" charset="0"/>
              </a:rPr>
              <a:t>Correlación del Altman Z-Score y la Solvencia</a:t>
            </a:r>
            <a:endParaRPr lang="es-ES" sz="2000" b="1" dirty="0"/>
          </a:p>
        </p:txBody>
      </p:sp>
      <p:graphicFrame>
        <p:nvGraphicFramePr>
          <p:cNvPr id="4" name="Tabla 3">
            <a:extLst>
              <a:ext uri="{FF2B5EF4-FFF2-40B4-BE49-F238E27FC236}">
                <a16:creationId xmlns:a16="http://schemas.microsoft.com/office/drawing/2014/main" id="{25D09ECC-76A1-4FA0-8B69-4DAA4B40B28A}"/>
              </a:ext>
            </a:extLst>
          </p:cNvPr>
          <p:cNvGraphicFramePr>
            <a:graphicFrameLocks noGrp="1"/>
          </p:cNvGraphicFramePr>
          <p:nvPr>
            <p:extLst>
              <p:ext uri="{D42A27DB-BD31-4B8C-83A1-F6EECF244321}">
                <p14:modId xmlns:p14="http://schemas.microsoft.com/office/powerpoint/2010/main" val="3772448091"/>
              </p:ext>
            </p:extLst>
          </p:nvPr>
        </p:nvGraphicFramePr>
        <p:xfrm>
          <a:off x="970927" y="1724604"/>
          <a:ext cx="7477333" cy="2194560"/>
        </p:xfrm>
        <a:graphic>
          <a:graphicData uri="http://schemas.openxmlformats.org/drawingml/2006/table">
            <a:tbl>
              <a:tblPr>
                <a:tableStyleId>{5940675A-B579-460E-94D1-54222C63F5DA}</a:tableStyleId>
              </a:tblPr>
              <a:tblGrid>
                <a:gridCol w="1076534">
                  <a:extLst>
                    <a:ext uri="{9D8B030D-6E8A-4147-A177-3AD203B41FA5}">
                      <a16:colId xmlns:a16="http://schemas.microsoft.com/office/drawing/2014/main" val="1302984810"/>
                    </a:ext>
                  </a:extLst>
                </a:gridCol>
                <a:gridCol w="1073426">
                  <a:extLst>
                    <a:ext uri="{9D8B030D-6E8A-4147-A177-3AD203B41FA5}">
                      <a16:colId xmlns:a16="http://schemas.microsoft.com/office/drawing/2014/main" val="1563834860"/>
                    </a:ext>
                  </a:extLst>
                </a:gridCol>
                <a:gridCol w="2544417">
                  <a:extLst>
                    <a:ext uri="{9D8B030D-6E8A-4147-A177-3AD203B41FA5}">
                      <a16:colId xmlns:a16="http://schemas.microsoft.com/office/drawing/2014/main" val="1730453475"/>
                    </a:ext>
                  </a:extLst>
                </a:gridCol>
                <a:gridCol w="1709531">
                  <a:extLst>
                    <a:ext uri="{9D8B030D-6E8A-4147-A177-3AD203B41FA5}">
                      <a16:colId xmlns:a16="http://schemas.microsoft.com/office/drawing/2014/main" val="453796238"/>
                    </a:ext>
                  </a:extLst>
                </a:gridCol>
                <a:gridCol w="1073425">
                  <a:extLst>
                    <a:ext uri="{9D8B030D-6E8A-4147-A177-3AD203B41FA5}">
                      <a16:colId xmlns:a16="http://schemas.microsoft.com/office/drawing/2014/main" val="4206395309"/>
                    </a:ext>
                  </a:extLst>
                </a:gridCol>
              </a:tblGrid>
              <a:tr h="124070">
                <a:tc gridSpan="3">
                  <a:txBody>
                    <a:bodyPr/>
                    <a:lstStyle/>
                    <a:p>
                      <a:pPr algn="l">
                        <a:lnSpc>
                          <a:spcPct val="100000"/>
                        </a:lnSpc>
                        <a:spcBef>
                          <a:spcPts val="0"/>
                        </a:spcBef>
                        <a:spcAft>
                          <a:spcPts val="0"/>
                        </a:spcAft>
                      </a:pPr>
                      <a:r>
                        <a:rPr lang="es-ES" sz="1800" dirty="0">
                          <a:effectLst/>
                          <a:latin typeface="+mn-lt"/>
                          <a:cs typeface="Times New Roman" panose="02020603050405020304" pitchFamily="18" charset="0"/>
                        </a:rPr>
                        <a:t> </a:t>
                      </a:r>
                      <a:endParaRPr lang="es-ES" sz="1600" dirty="0">
                        <a:effectLst/>
                        <a:latin typeface="+mn-lt"/>
                        <a:ea typeface="Calibri" panose="020F0502020204030204" pitchFamily="34" charset="0"/>
                        <a:cs typeface="Times New Roman" panose="02020603050405020304" pitchFamily="18" charset="0"/>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hMerge="1">
                  <a:txBody>
                    <a:bodyPr/>
                    <a:lstStyle/>
                    <a:p>
                      <a:endParaRPr lang="es-ES"/>
                    </a:p>
                  </a:txBody>
                  <a:tcPr/>
                </a:tc>
                <a:tc hMerge="1">
                  <a:txBody>
                    <a:bodyPr/>
                    <a:lstStyle/>
                    <a:p>
                      <a:endParaRPr lang="es-ES"/>
                    </a:p>
                  </a:txBody>
                  <a:tcPr/>
                </a:tc>
                <a:tc>
                  <a:txBody>
                    <a:bodyPr/>
                    <a:lstStyle/>
                    <a:p>
                      <a:pPr marL="38100" marR="38100" algn="ctr">
                        <a:lnSpc>
                          <a:spcPct val="100000"/>
                        </a:lnSpc>
                        <a:spcBef>
                          <a:spcPts val="0"/>
                        </a:spcBef>
                        <a:spcAft>
                          <a:spcPts val="0"/>
                        </a:spcAft>
                      </a:pPr>
                      <a:r>
                        <a:rPr lang="es-ES" sz="1800">
                          <a:effectLst/>
                          <a:latin typeface="+mn-lt"/>
                          <a:cs typeface="Times New Roman" panose="02020603050405020304" pitchFamily="18" charset="0"/>
                        </a:rPr>
                        <a:t>Altman Z-Score</a:t>
                      </a:r>
                      <a:endParaRPr lang="es-ES" sz="1600">
                        <a:effectLst/>
                        <a:latin typeface="+mn-lt"/>
                        <a:ea typeface="Calibri" panose="020F0502020204030204" pitchFamily="34" charset="0"/>
                        <a:cs typeface="Times New Roman" panose="02020603050405020304" pitchFamily="18" charset="0"/>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marL="38100" marR="38100" algn="ctr">
                        <a:lnSpc>
                          <a:spcPct val="100000"/>
                        </a:lnSpc>
                        <a:spcBef>
                          <a:spcPts val="0"/>
                        </a:spcBef>
                        <a:spcAft>
                          <a:spcPts val="0"/>
                        </a:spcAft>
                      </a:pPr>
                      <a:r>
                        <a:rPr lang="es-ES" sz="1800" dirty="0">
                          <a:effectLst/>
                          <a:latin typeface="+mn-lt"/>
                          <a:cs typeface="Times New Roman" panose="02020603050405020304" pitchFamily="18" charset="0"/>
                        </a:rPr>
                        <a:t>Solvencia</a:t>
                      </a:r>
                      <a:endParaRPr lang="es-ES" sz="1600" dirty="0">
                        <a:effectLst/>
                        <a:latin typeface="+mn-lt"/>
                        <a:ea typeface="Calibri" panose="020F0502020204030204" pitchFamily="34" charset="0"/>
                        <a:cs typeface="Times New Roman" panose="02020603050405020304" pitchFamily="18" charset="0"/>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extLst>
                  <a:ext uri="{0D108BD9-81ED-4DB2-BD59-A6C34878D82A}">
                    <a16:rowId xmlns:a16="http://schemas.microsoft.com/office/drawing/2014/main" val="48287056"/>
                  </a:ext>
                </a:extLst>
              </a:tr>
              <a:tr h="88289">
                <a:tc rowSpan="6">
                  <a:txBody>
                    <a:bodyPr/>
                    <a:lstStyle/>
                    <a:p>
                      <a:pPr marL="38100" marR="38100" algn="l">
                        <a:lnSpc>
                          <a:spcPct val="100000"/>
                        </a:lnSpc>
                        <a:spcBef>
                          <a:spcPts val="0"/>
                        </a:spcBef>
                        <a:spcAft>
                          <a:spcPts val="0"/>
                        </a:spcAft>
                      </a:pPr>
                      <a:r>
                        <a:rPr lang="es-ES" sz="1800" dirty="0">
                          <a:effectLst/>
                          <a:latin typeface="+mn-lt"/>
                          <a:cs typeface="Times New Roman" panose="02020603050405020304" pitchFamily="18" charset="0"/>
                        </a:rPr>
                        <a:t>Rho de Spearman</a:t>
                      </a:r>
                      <a:endParaRPr lang="es-ES" sz="1600" dirty="0">
                        <a:effectLst/>
                        <a:latin typeface="+mn-lt"/>
                        <a:ea typeface="Calibri" panose="020F0502020204030204" pitchFamily="34" charset="0"/>
                        <a:cs typeface="Times New Roman" panose="02020603050405020304" pitchFamily="18"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rowSpan="3">
                  <a:txBody>
                    <a:bodyPr/>
                    <a:lstStyle/>
                    <a:p>
                      <a:pPr marL="38100" marR="38100" algn="l">
                        <a:lnSpc>
                          <a:spcPct val="100000"/>
                        </a:lnSpc>
                        <a:spcBef>
                          <a:spcPts val="0"/>
                        </a:spcBef>
                        <a:spcAft>
                          <a:spcPts val="0"/>
                        </a:spcAft>
                      </a:pPr>
                      <a:r>
                        <a:rPr lang="es-ES" sz="1800" dirty="0">
                          <a:effectLst/>
                          <a:latin typeface="+mn-lt"/>
                          <a:cs typeface="Times New Roman" panose="02020603050405020304" pitchFamily="18" charset="0"/>
                        </a:rPr>
                        <a:t>Altman Z-Score</a:t>
                      </a:r>
                      <a:endParaRPr lang="es-ES" sz="1600" dirty="0">
                        <a:effectLst/>
                        <a:latin typeface="+mn-lt"/>
                        <a:ea typeface="Calibri" panose="020F0502020204030204" pitchFamily="34" charset="0"/>
                        <a:cs typeface="Times New Roman" panose="02020603050405020304" pitchFamily="18"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marL="38100" marR="38100" algn="l">
                        <a:lnSpc>
                          <a:spcPct val="100000"/>
                        </a:lnSpc>
                        <a:spcBef>
                          <a:spcPts val="0"/>
                        </a:spcBef>
                        <a:spcAft>
                          <a:spcPts val="0"/>
                        </a:spcAft>
                      </a:pPr>
                      <a:r>
                        <a:rPr lang="es-ES" sz="1800" dirty="0">
                          <a:effectLst/>
                          <a:latin typeface="+mn-lt"/>
                          <a:cs typeface="Times New Roman" panose="02020603050405020304" pitchFamily="18" charset="0"/>
                        </a:rPr>
                        <a:t>Coeficiente de correlación</a:t>
                      </a:r>
                      <a:endParaRPr lang="es-ES" sz="1600" dirty="0">
                        <a:effectLst/>
                        <a:latin typeface="+mn-lt"/>
                        <a:ea typeface="Calibri" panose="020F0502020204030204" pitchFamily="34" charset="0"/>
                        <a:cs typeface="Times New Roman" panose="02020603050405020304" pitchFamily="18"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mpd="sng">
                      <a:noFill/>
                    </a:lnB>
                  </a:tcPr>
                </a:tc>
                <a:tc>
                  <a:txBody>
                    <a:bodyPr/>
                    <a:lstStyle/>
                    <a:p>
                      <a:pPr marL="38100" marR="38100" algn="r">
                        <a:lnSpc>
                          <a:spcPct val="100000"/>
                        </a:lnSpc>
                        <a:spcBef>
                          <a:spcPts val="0"/>
                        </a:spcBef>
                        <a:spcAft>
                          <a:spcPts val="0"/>
                        </a:spcAft>
                      </a:pPr>
                      <a:r>
                        <a:rPr lang="es-ES" sz="1800">
                          <a:effectLst/>
                          <a:latin typeface="+mn-lt"/>
                          <a:cs typeface="Times New Roman" panose="02020603050405020304" pitchFamily="18" charset="0"/>
                        </a:rPr>
                        <a:t>1,000</a:t>
                      </a:r>
                      <a:endParaRPr lang="es-ES" sz="1600">
                        <a:effectLst/>
                        <a:latin typeface="+mn-lt"/>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mpd="sng">
                      <a:noFill/>
                    </a:lnB>
                  </a:tcPr>
                </a:tc>
                <a:tc>
                  <a:txBody>
                    <a:bodyPr/>
                    <a:lstStyle/>
                    <a:p>
                      <a:pPr marL="38100" marR="38100" algn="r">
                        <a:lnSpc>
                          <a:spcPct val="100000"/>
                        </a:lnSpc>
                        <a:spcBef>
                          <a:spcPts val="0"/>
                        </a:spcBef>
                        <a:spcAft>
                          <a:spcPts val="0"/>
                        </a:spcAft>
                      </a:pPr>
                      <a:r>
                        <a:rPr lang="es-ES" sz="1800" dirty="0">
                          <a:effectLst/>
                          <a:latin typeface="+mn-lt"/>
                          <a:cs typeface="Times New Roman" panose="02020603050405020304" pitchFamily="18" charset="0"/>
                        </a:rPr>
                        <a:t>,678</a:t>
                      </a:r>
                      <a:r>
                        <a:rPr lang="es-ES" sz="1800" baseline="30000" dirty="0">
                          <a:effectLst/>
                          <a:latin typeface="+mn-lt"/>
                          <a:cs typeface="Times New Roman" panose="02020603050405020304" pitchFamily="18" charset="0"/>
                        </a:rPr>
                        <a:t>**</a:t>
                      </a:r>
                      <a:endParaRPr lang="es-ES" sz="1600" dirty="0">
                        <a:effectLst/>
                        <a:latin typeface="+mn-lt"/>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mpd="sng">
                      <a:noFill/>
                    </a:lnB>
                  </a:tcPr>
                </a:tc>
                <a:extLst>
                  <a:ext uri="{0D108BD9-81ED-4DB2-BD59-A6C34878D82A}">
                    <a16:rowId xmlns:a16="http://schemas.microsoft.com/office/drawing/2014/main" val="1105680305"/>
                  </a:ext>
                </a:extLst>
              </a:tr>
              <a:tr h="193431">
                <a:tc vMerge="1">
                  <a:txBody>
                    <a:bodyPr/>
                    <a:lstStyle/>
                    <a:p>
                      <a:endParaRPr lang="es-ES"/>
                    </a:p>
                  </a:txBody>
                  <a:tcPr/>
                </a:tc>
                <a:tc vMerge="1">
                  <a:txBody>
                    <a:bodyPr/>
                    <a:lstStyle/>
                    <a:p>
                      <a:endParaRPr lang="es-ES"/>
                    </a:p>
                  </a:txBody>
                  <a:tcPr/>
                </a:tc>
                <a:tc>
                  <a:txBody>
                    <a:bodyPr/>
                    <a:lstStyle/>
                    <a:p>
                      <a:pPr marL="38100" marR="38100" algn="l">
                        <a:lnSpc>
                          <a:spcPct val="100000"/>
                        </a:lnSpc>
                        <a:spcBef>
                          <a:spcPts val="0"/>
                        </a:spcBef>
                        <a:spcAft>
                          <a:spcPts val="0"/>
                        </a:spcAft>
                      </a:pPr>
                      <a:r>
                        <a:rPr lang="es-ES" sz="1800" dirty="0">
                          <a:effectLst/>
                          <a:latin typeface="+mn-lt"/>
                          <a:cs typeface="Times New Roman" panose="02020603050405020304" pitchFamily="18" charset="0"/>
                        </a:rPr>
                        <a:t>Sig. (bilateral)</a:t>
                      </a:r>
                      <a:endParaRPr lang="es-ES" sz="1600" dirty="0">
                        <a:effectLst/>
                        <a:latin typeface="+mn-lt"/>
                        <a:ea typeface="Calibri" panose="020F0502020204030204" pitchFamily="34" charset="0"/>
                        <a:cs typeface="Times New Roman" panose="02020603050405020304" pitchFamily="18"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38100" marR="38100" algn="r">
                        <a:lnSpc>
                          <a:spcPct val="100000"/>
                        </a:lnSpc>
                        <a:spcBef>
                          <a:spcPts val="0"/>
                        </a:spcBef>
                        <a:spcAft>
                          <a:spcPts val="0"/>
                        </a:spcAft>
                      </a:pPr>
                      <a:r>
                        <a:rPr lang="es-ES" sz="1800" dirty="0">
                          <a:effectLst/>
                          <a:latin typeface="+mn-lt"/>
                          <a:cs typeface="Times New Roman" panose="02020603050405020304" pitchFamily="18" charset="0"/>
                        </a:rPr>
                        <a:t>.</a:t>
                      </a:r>
                      <a:endParaRPr lang="es-ES" sz="1600" dirty="0">
                        <a:effectLst/>
                        <a:latin typeface="+mn-lt"/>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38100" marR="38100" algn="r">
                        <a:lnSpc>
                          <a:spcPct val="100000"/>
                        </a:lnSpc>
                        <a:spcBef>
                          <a:spcPts val="0"/>
                        </a:spcBef>
                        <a:spcAft>
                          <a:spcPts val="0"/>
                        </a:spcAft>
                      </a:pPr>
                      <a:r>
                        <a:rPr lang="es-ES" sz="1800" dirty="0">
                          <a:effectLst/>
                          <a:latin typeface="+mn-lt"/>
                          <a:cs typeface="Times New Roman" panose="02020603050405020304" pitchFamily="18" charset="0"/>
                        </a:rPr>
                        <a:t>,000</a:t>
                      </a:r>
                      <a:endParaRPr lang="es-ES" sz="1600" dirty="0">
                        <a:effectLst/>
                        <a:latin typeface="+mn-lt"/>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212082768"/>
                  </a:ext>
                </a:extLst>
              </a:tr>
              <a:tr h="193431">
                <a:tc vMerge="1">
                  <a:txBody>
                    <a:bodyPr/>
                    <a:lstStyle/>
                    <a:p>
                      <a:endParaRPr lang="es-ES"/>
                    </a:p>
                  </a:txBody>
                  <a:tcPr/>
                </a:tc>
                <a:tc vMerge="1">
                  <a:txBody>
                    <a:bodyPr/>
                    <a:lstStyle/>
                    <a:p>
                      <a:endParaRPr lang="es-ES"/>
                    </a:p>
                  </a:txBody>
                  <a:tcPr/>
                </a:tc>
                <a:tc>
                  <a:txBody>
                    <a:bodyPr/>
                    <a:lstStyle/>
                    <a:p>
                      <a:pPr marL="38100" marR="38100" algn="l">
                        <a:lnSpc>
                          <a:spcPct val="100000"/>
                        </a:lnSpc>
                        <a:spcBef>
                          <a:spcPts val="0"/>
                        </a:spcBef>
                        <a:spcAft>
                          <a:spcPts val="0"/>
                        </a:spcAft>
                      </a:pPr>
                      <a:r>
                        <a:rPr lang="es-ES" sz="1800" dirty="0">
                          <a:effectLst/>
                          <a:latin typeface="+mn-lt"/>
                          <a:cs typeface="Times New Roman" panose="02020603050405020304" pitchFamily="18" charset="0"/>
                        </a:rPr>
                        <a:t>N</a:t>
                      </a:r>
                      <a:endParaRPr lang="es-ES" sz="1600" dirty="0">
                        <a:effectLst/>
                        <a:latin typeface="+mn-lt"/>
                        <a:ea typeface="Calibri" panose="020F0502020204030204" pitchFamily="34" charset="0"/>
                        <a:cs typeface="Times New Roman" panose="02020603050405020304" pitchFamily="18"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tcPr>
                </a:tc>
                <a:tc>
                  <a:txBody>
                    <a:bodyPr/>
                    <a:lstStyle/>
                    <a:p>
                      <a:pPr marL="38100" marR="38100" algn="r">
                        <a:lnSpc>
                          <a:spcPct val="100000"/>
                        </a:lnSpc>
                        <a:spcBef>
                          <a:spcPts val="0"/>
                        </a:spcBef>
                        <a:spcAft>
                          <a:spcPts val="0"/>
                        </a:spcAft>
                      </a:pPr>
                      <a:r>
                        <a:rPr lang="es-ES" sz="1800">
                          <a:effectLst/>
                          <a:latin typeface="+mn-lt"/>
                          <a:cs typeface="Times New Roman" panose="02020603050405020304" pitchFamily="18" charset="0"/>
                        </a:rPr>
                        <a:t>176</a:t>
                      </a:r>
                      <a:endParaRPr lang="es-ES" sz="1600">
                        <a:effectLst/>
                        <a:latin typeface="+mn-lt"/>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tcPr>
                </a:tc>
                <a:tc>
                  <a:txBody>
                    <a:bodyPr/>
                    <a:lstStyle/>
                    <a:p>
                      <a:pPr marL="38100" marR="38100" algn="r">
                        <a:lnSpc>
                          <a:spcPct val="100000"/>
                        </a:lnSpc>
                        <a:spcBef>
                          <a:spcPts val="0"/>
                        </a:spcBef>
                        <a:spcAft>
                          <a:spcPts val="0"/>
                        </a:spcAft>
                      </a:pPr>
                      <a:r>
                        <a:rPr lang="es-ES" sz="1800" dirty="0">
                          <a:effectLst/>
                          <a:latin typeface="+mn-lt"/>
                          <a:cs typeface="Times New Roman" panose="02020603050405020304" pitchFamily="18" charset="0"/>
                        </a:rPr>
                        <a:t>176</a:t>
                      </a:r>
                      <a:endParaRPr lang="es-ES" sz="1600" dirty="0">
                        <a:effectLst/>
                        <a:latin typeface="+mn-lt"/>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tcPr>
                </a:tc>
                <a:extLst>
                  <a:ext uri="{0D108BD9-81ED-4DB2-BD59-A6C34878D82A}">
                    <a16:rowId xmlns:a16="http://schemas.microsoft.com/office/drawing/2014/main" val="4879947"/>
                  </a:ext>
                </a:extLst>
              </a:tr>
              <a:tr h="146168">
                <a:tc vMerge="1">
                  <a:txBody>
                    <a:bodyPr/>
                    <a:lstStyle/>
                    <a:p>
                      <a:endParaRPr lang="es-ES"/>
                    </a:p>
                  </a:txBody>
                  <a:tcPr/>
                </a:tc>
                <a:tc rowSpan="3">
                  <a:txBody>
                    <a:bodyPr/>
                    <a:lstStyle/>
                    <a:p>
                      <a:pPr marL="38100" marR="38100" algn="l">
                        <a:lnSpc>
                          <a:spcPct val="100000"/>
                        </a:lnSpc>
                        <a:spcBef>
                          <a:spcPts val="0"/>
                        </a:spcBef>
                        <a:spcAft>
                          <a:spcPts val="0"/>
                        </a:spcAft>
                      </a:pPr>
                      <a:r>
                        <a:rPr lang="es-ES" sz="1800">
                          <a:effectLst/>
                          <a:latin typeface="+mn-lt"/>
                          <a:cs typeface="Times New Roman" panose="02020603050405020304" pitchFamily="18" charset="0"/>
                        </a:rPr>
                        <a:t>Solvencia</a:t>
                      </a:r>
                      <a:endParaRPr lang="es-ES" sz="1600">
                        <a:effectLst/>
                        <a:latin typeface="+mn-lt"/>
                        <a:ea typeface="Calibri" panose="020F0502020204030204" pitchFamily="34" charset="0"/>
                        <a:cs typeface="Times New Roman" panose="02020603050405020304" pitchFamily="18"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marL="38100" marR="38100" algn="l">
                        <a:lnSpc>
                          <a:spcPct val="100000"/>
                        </a:lnSpc>
                        <a:spcBef>
                          <a:spcPts val="0"/>
                        </a:spcBef>
                        <a:spcAft>
                          <a:spcPts val="0"/>
                        </a:spcAft>
                      </a:pPr>
                      <a:r>
                        <a:rPr lang="es-ES" sz="1800">
                          <a:effectLst/>
                          <a:latin typeface="+mn-lt"/>
                          <a:cs typeface="Times New Roman" panose="02020603050405020304" pitchFamily="18" charset="0"/>
                        </a:rPr>
                        <a:t>Coeficiente de correlación</a:t>
                      </a:r>
                      <a:endParaRPr lang="es-ES" sz="1600">
                        <a:effectLst/>
                        <a:latin typeface="+mn-lt"/>
                        <a:ea typeface="Calibri" panose="020F0502020204030204" pitchFamily="34" charset="0"/>
                        <a:cs typeface="Times New Roman" panose="02020603050405020304" pitchFamily="18"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mpd="sng">
                      <a:noFill/>
                    </a:lnB>
                  </a:tcPr>
                </a:tc>
                <a:tc>
                  <a:txBody>
                    <a:bodyPr/>
                    <a:lstStyle/>
                    <a:p>
                      <a:pPr marL="38100" marR="38100" algn="r">
                        <a:lnSpc>
                          <a:spcPct val="100000"/>
                        </a:lnSpc>
                        <a:spcBef>
                          <a:spcPts val="0"/>
                        </a:spcBef>
                        <a:spcAft>
                          <a:spcPts val="0"/>
                        </a:spcAft>
                      </a:pPr>
                      <a:r>
                        <a:rPr lang="es-ES" sz="1800">
                          <a:effectLst/>
                          <a:latin typeface="+mn-lt"/>
                          <a:cs typeface="Times New Roman" panose="02020603050405020304" pitchFamily="18" charset="0"/>
                        </a:rPr>
                        <a:t>,678</a:t>
                      </a:r>
                      <a:r>
                        <a:rPr lang="es-ES" sz="1800" baseline="30000">
                          <a:effectLst/>
                          <a:latin typeface="+mn-lt"/>
                          <a:cs typeface="Times New Roman" panose="02020603050405020304" pitchFamily="18" charset="0"/>
                        </a:rPr>
                        <a:t>**</a:t>
                      </a:r>
                      <a:endParaRPr lang="es-ES" sz="1600">
                        <a:effectLst/>
                        <a:latin typeface="+mn-lt"/>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mpd="sng">
                      <a:noFill/>
                    </a:lnB>
                  </a:tcPr>
                </a:tc>
                <a:tc>
                  <a:txBody>
                    <a:bodyPr/>
                    <a:lstStyle/>
                    <a:p>
                      <a:pPr marL="38100" marR="38100" algn="r">
                        <a:lnSpc>
                          <a:spcPct val="100000"/>
                        </a:lnSpc>
                        <a:spcBef>
                          <a:spcPts val="0"/>
                        </a:spcBef>
                        <a:spcAft>
                          <a:spcPts val="0"/>
                        </a:spcAft>
                      </a:pPr>
                      <a:r>
                        <a:rPr lang="es-ES" sz="1800" dirty="0">
                          <a:effectLst/>
                          <a:latin typeface="+mn-lt"/>
                          <a:cs typeface="Times New Roman" panose="02020603050405020304" pitchFamily="18" charset="0"/>
                        </a:rPr>
                        <a:t>1,000</a:t>
                      </a:r>
                      <a:endParaRPr lang="es-ES" sz="1600" dirty="0">
                        <a:effectLst/>
                        <a:latin typeface="+mn-lt"/>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mpd="sng">
                      <a:noFill/>
                    </a:lnB>
                  </a:tcPr>
                </a:tc>
                <a:extLst>
                  <a:ext uri="{0D108BD9-81ED-4DB2-BD59-A6C34878D82A}">
                    <a16:rowId xmlns:a16="http://schemas.microsoft.com/office/drawing/2014/main" val="1825320494"/>
                  </a:ext>
                </a:extLst>
              </a:tr>
              <a:tr h="193431">
                <a:tc vMerge="1">
                  <a:txBody>
                    <a:bodyPr/>
                    <a:lstStyle/>
                    <a:p>
                      <a:endParaRPr lang="es-ES"/>
                    </a:p>
                  </a:txBody>
                  <a:tcPr/>
                </a:tc>
                <a:tc vMerge="1">
                  <a:txBody>
                    <a:bodyPr/>
                    <a:lstStyle/>
                    <a:p>
                      <a:endParaRPr lang="es-ES"/>
                    </a:p>
                  </a:txBody>
                  <a:tcPr/>
                </a:tc>
                <a:tc>
                  <a:txBody>
                    <a:bodyPr/>
                    <a:lstStyle/>
                    <a:p>
                      <a:pPr marL="38100" marR="38100" algn="l">
                        <a:lnSpc>
                          <a:spcPct val="100000"/>
                        </a:lnSpc>
                        <a:spcBef>
                          <a:spcPts val="0"/>
                        </a:spcBef>
                        <a:spcAft>
                          <a:spcPts val="0"/>
                        </a:spcAft>
                      </a:pPr>
                      <a:r>
                        <a:rPr lang="es-ES" sz="1800" dirty="0">
                          <a:effectLst/>
                          <a:latin typeface="+mn-lt"/>
                          <a:cs typeface="Times New Roman" panose="02020603050405020304" pitchFamily="18" charset="0"/>
                        </a:rPr>
                        <a:t>Sig. (bilateral)</a:t>
                      </a:r>
                      <a:endParaRPr lang="es-ES" sz="1600" dirty="0">
                        <a:effectLst/>
                        <a:latin typeface="+mn-lt"/>
                        <a:ea typeface="Calibri" panose="020F0502020204030204" pitchFamily="34" charset="0"/>
                        <a:cs typeface="Times New Roman" panose="02020603050405020304" pitchFamily="18"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38100" marR="38100" algn="r">
                        <a:lnSpc>
                          <a:spcPct val="100000"/>
                        </a:lnSpc>
                        <a:spcBef>
                          <a:spcPts val="0"/>
                        </a:spcBef>
                        <a:spcAft>
                          <a:spcPts val="0"/>
                        </a:spcAft>
                      </a:pPr>
                      <a:r>
                        <a:rPr lang="es-ES" sz="1800" dirty="0">
                          <a:effectLst/>
                          <a:latin typeface="+mn-lt"/>
                          <a:cs typeface="Times New Roman" panose="02020603050405020304" pitchFamily="18" charset="0"/>
                        </a:rPr>
                        <a:t>,000</a:t>
                      </a:r>
                      <a:endParaRPr lang="es-ES" sz="1600" dirty="0">
                        <a:effectLst/>
                        <a:latin typeface="+mn-lt"/>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38100" marR="38100" algn="r">
                        <a:lnSpc>
                          <a:spcPct val="100000"/>
                        </a:lnSpc>
                        <a:spcBef>
                          <a:spcPts val="0"/>
                        </a:spcBef>
                        <a:spcAft>
                          <a:spcPts val="0"/>
                        </a:spcAft>
                      </a:pPr>
                      <a:r>
                        <a:rPr lang="es-ES" sz="1800" dirty="0">
                          <a:effectLst/>
                          <a:latin typeface="+mn-lt"/>
                          <a:cs typeface="Times New Roman" panose="02020603050405020304" pitchFamily="18" charset="0"/>
                        </a:rPr>
                        <a:t>.</a:t>
                      </a:r>
                      <a:endParaRPr lang="es-ES" sz="1600" dirty="0">
                        <a:effectLst/>
                        <a:latin typeface="+mn-lt"/>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153396726"/>
                  </a:ext>
                </a:extLst>
              </a:tr>
              <a:tr h="193431">
                <a:tc vMerge="1">
                  <a:txBody>
                    <a:bodyPr/>
                    <a:lstStyle/>
                    <a:p>
                      <a:endParaRPr lang="es-ES"/>
                    </a:p>
                  </a:txBody>
                  <a:tcPr/>
                </a:tc>
                <a:tc vMerge="1">
                  <a:txBody>
                    <a:bodyPr/>
                    <a:lstStyle/>
                    <a:p>
                      <a:endParaRPr lang="es-ES"/>
                    </a:p>
                  </a:txBody>
                  <a:tcPr/>
                </a:tc>
                <a:tc>
                  <a:txBody>
                    <a:bodyPr/>
                    <a:lstStyle/>
                    <a:p>
                      <a:pPr marL="38100" marR="38100" algn="l">
                        <a:lnSpc>
                          <a:spcPct val="100000"/>
                        </a:lnSpc>
                        <a:spcBef>
                          <a:spcPts val="0"/>
                        </a:spcBef>
                        <a:spcAft>
                          <a:spcPts val="0"/>
                        </a:spcAft>
                      </a:pPr>
                      <a:r>
                        <a:rPr lang="es-ES" sz="1800" dirty="0">
                          <a:effectLst/>
                          <a:latin typeface="+mn-lt"/>
                          <a:cs typeface="Times New Roman" panose="02020603050405020304" pitchFamily="18" charset="0"/>
                        </a:rPr>
                        <a:t>N</a:t>
                      </a:r>
                      <a:endParaRPr lang="es-ES" sz="1600" dirty="0">
                        <a:effectLst/>
                        <a:latin typeface="+mn-lt"/>
                        <a:ea typeface="Calibri" panose="020F0502020204030204" pitchFamily="34" charset="0"/>
                        <a:cs typeface="Times New Roman" panose="02020603050405020304" pitchFamily="18"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tcPr>
                </a:tc>
                <a:tc>
                  <a:txBody>
                    <a:bodyPr/>
                    <a:lstStyle/>
                    <a:p>
                      <a:pPr marL="38100" marR="38100" algn="r">
                        <a:lnSpc>
                          <a:spcPct val="100000"/>
                        </a:lnSpc>
                        <a:spcBef>
                          <a:spcPts val="0"/>
                        </a:spcBef>
                        <a:spcAft>
                          <a:spcPts val="0"/>
                        </a:spcAft>
                      </a:pPr>
                      <a:r>
                        <a:rPr lang="es-ES" sz="1800">
                          <a:effectLst/>
                          <a:latin typeface="+mn-lt"/>
                          <a:cs typeface="Times New Roman" panose="02020603050405020304" pitchFamily="18" charset="0"/>
                        </a:rPr>
                        <a:t>176</a:t>
                      </a:r>
                      <a:endParaRPr lang="es-ES" sz="1600">
                        <a:effectLst/>
                        <a:latin typeface="+mn-lt"/>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tcPr>
                </a:tc>
                <a:tc>
                  <a:txBody>
                    <a:bodyPr/>
                    <a:lstStyle/>
                    <a:p>
                      <a:pPr marL="38100" marR="38100" algn="r">
                        <a:lnSpc>
                          <a:spcPct val="100000"/>
                        </a:lnSpc>
                        <a:spcBef>
                          <a:spcPts val="0"/>
                        </a:spcBef>
                        <a:spcAft>
                          <a:spcPts val="0"/>
                        </a:spcAft>
                      </a:pPr>
                      <a:r>
                        <a:rPr lang="es-ES" sz="1800" dirty="0">
                          <a:effectLst/>
                          <a:latin typeface="+mn-lt"/>
                          <a:cs typeface="Times New Roman" panose="02020603050405020304" pitchFamily="18" charset="0"/>
                        </a:rPr>
                        <a:t>176</a:t>
                      </a:r>
                      <a:endParaRPr lang="es-ES" sz="1600" dirty="0">
                        <a:effectLst/>
                        <a:latin typeface="+mn-lt"/>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tcPr>
                </a:tc>
                <a:extLst>
                  <a:ext uri="{0D108BD9-81ED-4DB2-BD59-A6C34878D82A}">
                    <a16:rowId xmlns:a16="http://schemas.microsoft.com/office/drawing/2014/main" val="1031862769"/>
                  </a:ext>
                </a:extLst>
              </a:tr>
              <a:tr h="193431">
                <a:tc gridSpan="5">
                  <a:txBody>
                    <a:bodyPr/>
                    <a:lstStyle/>
                    <a:p>
                      <a:pPr marL="38100" marR="38100" algn="l">
                        <a:lnSpc>
                          <a:spcPct val="100000"/>
                        </a:lnSpc>
                        <a:spcBef>
                          <a:spcPts val="0"/>
                        </a:spcBef>
                        <a:spcAft>
                          <a:spcPts val="0"/>
                        </a:spcAft>
                      </a:pPr>
                      <a:r>
                        <a:rPr lang="es-ES" sz="1800" dirty="0">
                          <a:effectLst/>
                          <a:latin typeface="+mn-lt"/>
                          <a:cs typeface="Times New Roman" panose="02020603050405020304" pitchFamily="18" charset="0"/>
                        </a:rPr>
                        <a:t>**. La correlación es significativa en el nivel 0,01 (2 colas).</a:t>
                      </a:r>
                      <a:endParaRPr lang="es-ES" sz="1600" dirty="0">
                        <a:effectLst/>
                        <a:latin typeface="+mn-lt"/>
                        <a:ea typeface="Calibri" panose="020F0502020204030204" pitchFamily="34" charset="0"/>
                        <a:cs typeface="Times New Roman" panose="02020603050405020304" pitchFamily="18"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4103765621"/>
                  </a:ext>
                </a:extLst>
              </a:tr>
            </a:tbl>
          </a:graphicData>
        </a:graphic>
      </p:graphicFrame>
      <p:sp>
        <p:nvSpPr>
          <p:cNvPr id="5" name="Rectángulo 4">
            <a:extLst>
              <a:ext uri="{FF2B5EF4-FFF2-40B4-BE49-F238E27FC236}">
                <a16:creationId xmlns:a16="http://schemas.microsoft.com/office/drawing/2014/main" id="{5A47F370-BBEA-42A9-B06C-0A41F8B5F490}"/>
              </a:ext>
            </a:extLst>
          </p:cNvPr>
          <p:cNvSpPr/>
          <p:nvPr/>
        </p:nvSpPr>
        <p:spPr>
          <a:xfrm>
            <a:off x="1042055" y="4219018"/>
            <a:ext cx="7176052" cy="400110"/>
          </a:xfrm>
          <a:prstGeom prst="rect">
            <a:avLst/>
          </a:prstGeom>
        </p:spPr>
        <p:txBody>
          <a:bodyPr wrap="square">
            <a:spAutoFit/>
          </a:bodyPr>
          <a:lstStyle/>
          <a:p>
            <a:r>
              <a:rPr lang="es-ES" sz="2000" dirty="0">
                <a:ea typeface="Calibri" panose="020F0502020204030204" pitchFamily="34" charset="0"/>
              </a:rPr>
              <a:t>Correlación buena y positiva (0,678) con alta significancia (p&lt;0,05). </a:t>
            </a:r>
            <a:endParaRPr lang="es-ES" sz="2000" dirty="0"/>
          </a:p>
        </p:txBody>
      </p:sp>
      <p:sp>
        <p:nvSpPr>
          <p:cNvPr id="6" name="Rectángulo 5">
            <a:extLst>
              <a:ext uri="{FF2B5EF4-FFF2-40B4-BE49-F238E27FC236}">
                <a16:creationId xmlns:a16="http://schemas.microsoft.com/office/drawing/2014/main" id="{7D52E714-4455-4A19-9586-CA49C0F2DC6B}"/>
              </a:ext>
            </a:extLst>
          </p:cNvPr>
          <p:cNvSpPr/>
          <p:nvPr/>
        </p:nvSpPr>
        <p:spPr>
          <a:xfrm>
            <a:off x="607025" y="4918982"/>
            <a:ext cx="7966600" cy="1323439"/>
          </a:xfrm>
          <a:prstGeom prst="rect">
            <a:avLst/>
          </a:prstGeom>
        </p:spPr>
        <p:txBody>
          <a:bodyPr wrap="square">
            <a:spAutoFit/>
          </a:bodyPr>
          <a:lstStyle/>
          <a:p>
            <a:pPr algn="just">
              <a:spcBef>
                <a:spcPts val="600"/>
              </a:spcBef>
              <a:spcAft>
                <a:spcPts val="600"/>
              </a:spcAft>
            </a:pPr>
            <a:r>
              <a:rPr lang="es-ES" sz="2000" dirty="0">
                <a:ea typeface="Calibri" panose="020F0502020204030204" pitchFamily="34" charset="0"/>
                <a:cs typeface="Times New Roman" panose="02020603050405020304" pitchFamily="18" charset="0"/>
              </a:rPr>
              <a:t>Se rechaza la hipótesis nula, por lo que se puede afirmar que la medición del riesgo financiero mediante el Índice de Altman si permite verificar el impacto de relación directa en la solvencia de las COACS del segmento 1 en Ecuador durante los ejercicios del 2015 al 2020</a:t>
            </a:r>
            <a:r>
              <a:rPr lang="es-ES" sz="2000" dirty="0">
                <a:latin typeface="Times New Roman" panose="02020603050405020304" pitchFamily="18" charset="0"/>
                <a:ea typeface="Calibri" panose="020F0502020204030204" pitchFamily="34" charset="0"/>
                <a:cs typeface="Times New Roman" panose="02020603050405020304" pitchFamily="18" charset="0"/>
              </a:rPr>
              <a:t>.</a:t>
            </a:r>
            <a:endParaRPr lang="es-E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12271026"/>
      </p:ext>
    </p:extLst>
  </p:cSld>
  <p:clrMapOvr>
    <a:overrideClrMapping bg1="lt1" tx1="dk1" bg2="lt2" tx2="dk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DC23586E-0F73-4603-B729-6A87E41603EC}"/>
              </a:ext>
            </a:extLst>
          </p:cNvPr>
          <p:cNvSpPr/>
          <p:nvPr/>
        </p:nvSpPr>
        <p:spPr>
          <a:xfrm>
            <a:off x="695739" y="1294479"/>
            <a:ext cx="7752521" cy="830997"/>
          </a:xfrm>
          <a:prstGeom prst="rect">
            <a:avLst/>
          </a:prstGeom>
        </p:spPr>
        <p:txBody>
          <a:bodyPr wrap="square">
            <a:spAutoFit/>
          </a:bodyPr>
          <a:lstStyle/>
          <a:p>
            <a:pPr algn="ctr"/>
            <a:r>
              <a:rPr lang="es-ES" sz="2400" b="1" dirty="0">
                <a:ea typeface="Calibri" panose="020F0502020204030204" pitchFamily="34" charset="0"/>
              </a:rPr>
              <a:t>Procedimiento de trabajo, con la aplicación del Índice de Altman Z-Score </a:t>
            </a:r>
            <a:endParaRPr lang="es-ES" sz="2400" dirty="0"/>
          </a:p>
        </p:txBody>
      </p:sp>
      <p:sp>
        <p:nvSpPr>
          <p:cNvPr id="3" name="Rectángulo 2">
            <a:extLst>
              <a:ext uri="{FF2B5EF4-FFF2-40B4-BE49-F238E27FC236}">
                <a16:creationId xmlns:a16="http://schemas.microsoft.com/office/drawing/2014/main" id="{3C3EDCB3-CB77-48D6-9EBD-4293D7801FCD}"/>
              </a:ext>
            </a:extLst>
          </p:cNvPr>
          <p:cNvSpPr/>
          <p:nvPr/>
        </p:nvSpPr>
        <p:spPr>
          <a:xfrm>
            <a:off x="755375" y="2760852"/>
            <a:ext cx="7752521" cy="1889620"/>
          </a:xfrm>
          <a:prstGeom prst="rect">
            <a:avLst/>
          </a:prstGeom>
        </p:spPr>
        <p:txBody>
          <a:bodyPr wrap="square">
            <a:spAutoFit/>
          </a:bodyPr>
          <a:lstStyle/>
          <a:p>
            <a:pPr algn="just">
              <a:lnSpc>
                <a:spcPct val="150000"/>
              </a:lnSpc>
              <a:spcBef>
                <a:spcPts val="600"/>
              </a:spcBef>
              <a:spcAft>
                <a:spcPts val="600"/>
              </a:spcAft>
            </a:pPr>
            <a:r>
              <a:rPr lang="es-ES" sz="2000" b="1" dirty="0">
                <a:ea typeface="Calibri" panose="020F0502020204030204" pitchFamily="34" charset="0"/>
                <a:cs typeface="Times New Roman" panose="02020603050405020304" pitchFamily="18" charset="0"/>
              </a:rPr>
              <a:t>Paso 1.</a:t>
            </a:r>
            <a:r>
              <a:rPr lang="es-ES" sz="2000" dirty="0">
                <a:ea typeface="Calibri" panose="020F0502020204030204" pitchFamily="34" charset="0"/>
                <a:cs typeface="Times New Roman" panose="02020603050405020304" pitchFamily="18" charset="0"/>
              </a:rPr>
              <a:t> Se diseñará en una hoja de cálculo de Microsoft Office Excel (Figura) que se vincule con los informes mensuales que obtiene de  la Superintendencia de Economía Popular y Solidaria, donde se encuentran  los Estados Financieros Básicos de las COAC del segmento.</a:t>
            </a:r>
            <a:endParaRPr lang="es-ES"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55266237"/>
      </p:ext>
    </p:extLst>
  </p:cSld>
  <p:clrMapOvr>
    <a:overrideClrMapping bg1="lt1" tx1="dk1" bg2="lt2" tx2="dk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162FB350-1B59-4960-A59E-7C102B647524}"/>
              </a:ext>
            </a:extLst>
          </p:cNvPr>
          <p:cNvPicPr>
            <a:picLocks noChangeAspect="1"/>
          </p:cNvPicPr>
          <p:nvPr/>
        </p:nvPicPr>
        <p:blipFill>
          <a:blip r:embed="rId2"/>
          <a:stretch>
            <a:fillRect/>
          </a:stretch>
        </p:blipFill>
        <p:spPr>
          <a:xfrm>
            <a:off x="1613418" y="1338554"/>
            <a:ext cx="5589814" cy="4444360"/>
          </a:xfrm>
          <a:prstGeom prst="rect">
            <a:avLst/>
          </a:prstGeom>
        </p:spPr>
      </p:pic>
    </p:spTree>
    <p:extLst>
      <p:ext uri="{BB962C8B-B14F-4D97-AF65-F5344CB8AC3E}">
        <p14:creationId xmlns:p14="http://schemas.microsoft.com/office/powerpoint/2010/main" val="22188745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DC23586E-0F73-4603-B729-6A87E41603EC}"/>
              </a:ext>
            </a:extLst>
          </p:cNvPr>
          <p:cNvSpPr/>
          <p:nvPr/>
        </p:nvSpPr>
        <p:spPr>
          <a:xfrm>
            <a:off x="755374" y="954023"/>
            <a:ext cx="7752521" cy="830997"/>
          </a:xfrm>
          <a:prstGeom prst="rect">
            <a:avLst/>
          </a:prstGeom>
        </p:spPr>
        <p:txBody>
          <a:bodyPr wrap="square">
            <a:spAutoFit/>
          </a:bodyPr>
          <a:lstStyle/>
          <a:p>
            <a:pPr algn="ctr"/>
            <a:r>
              <a:rPr lang="es-ES" sz="2400" b="1" dirty="0">
                <a:ea typeface="Calibri" panose="020F0502020204030204" pitchFamily="34" charset="0"/>
              </a:rPr>
              <a:t>Procedimiento de trabajo, con la aplicación del Índice de Altman Z-Score </a:t>
            </a:r>
            <a:endParaRPr lang="es-ES" sz="2400" dirty="0"/>
          </a:p>
        </p:txBody>
      </p:sp>
      <p:sp>
        <p:nvSpPr>
          <p:cNvPr id="5" name="Rectángulo 4">
            <a:extLst>
              <a:ext uri="{FF2B5EF4-FFF2-40B4-BE49-F238E27FC236}">
                <a16:creationId xmlns:a16="http://schemas.microsoft.com/office/drawing/2014/main" id="{D6282F30-E65E-4785-ACD7-77AA8E70CAA6}"/>
              </a:ext>
            </a:extLst>
          </p:cNvPr>
          <p:cNvSpPr/>
          <p:nvPr/>
        </p:nvSpPr>
        <p:spPr>
          <a:xfrm>
            <a:off x="755374" y="2036722"/>
            <a:ext cx="7752521" cy="1709892"/>
          </a:xfrm>
          <a:prstGeom prst="rect">
            <a:avLst/>
          </a:prstGeom>
        </p:spPr>
        <p:txBody>
          <a:bodyPr wrap="square">
            <a:spAutoFit/>
          </a:bodyPr>
          <a:lstStyle/>
          <a:p>
            <a:pPr algn="just">
              <a:lnSpc>
                <a:spcPct val="150000"/>
              </a:lnSpc>
              <a:spcBef>
                <a:spcPts val="600"/>
              </a:spcBef>
              <a:spcAft>
                <a:spcPts val="600"/>
              </a:spcAft>
            </a:pPr>
            <a:r>
              <a:rPr lang="es-ES" b="1" dirty="0">
                <a:ea typeface="Calibri" panose="020F0502020204030204" pitchFamily="34" charset="0"/>
                <a:cs typeface="Times New Roman" panose="02020603050405020304" pitchFamily="18" charset="0"/>
              </a:rPr>
              <a:t>Paso 2.</a:t>
            </a:r>
            <a:r>
              <a:rPr lang="es-ES" dirty="0">
                <a:ea typeface="Calibri" panose="020F0502020204030204" pitchFamily="34" charset="0"/>
                <a:cs typeface="Times New Roman" panose="02020603050405020304" pitchFamily="18" charset="0"/>
              </a:rPr>
              <a:t> Se vinculará la hoja de cálculo mostrada en la figura anterior con los informes mensuales de la Superintendencia de Economía Popular y Solidaria, se podrá realizar la vinculación con periodicidad mensual o anual en función de las necesidades.</a:t>
            </a:r>
            <a:endParaRPr lang="es-ES" sz="1600" dirty="0">
              <a:effectLst/>
              <a:ea typeface="Calibri" panose="020F0502020204030204" pitchFamily="34" charset="0"/>
              <a:cs typeface="Times New Roman" panose="02020603050405020304" pitchFamily="18" charset="0"/>
            </a:endParaRPr>
          </a:p>
        </p:txBody>
      </p:sp>
      <p:sp>
        <p:nvSpPr>
          <p:cNvPr id="6" name="Rectángulo 5">
            <a:extLst>
              <a:ext uri="{FF2B5EF4-FFF2-40B4-BE49-F238E27FC236}">
                <a16:creationId xmlns:a16="http://schemas.microsoft.com/office/drawing/2014/main" id="{75C3C0B0-7C91-4D3C-B01D-9C1680A7449D}"/>
              </a:ext>
            </a:extLst>
          </p:cNvPr>
          <p:cNvSpPr/>
          <p:nvPr/>
        </p:nvSpPr>
        <p:spPr>
          <a:xfrm>
            <a:off x="755374" y="3778587"/>
            <a:ext cx="4572000" cy="2125390"/>
          </a:xfrm>
          <a:prstGeom prst="rect">
            <a:avLst/>
          </a:prstGeom>
        </p:spPr>
        <p:txBody>
          <a:bodyPr>
            <a:spAutoFit/>
          </a:bodyPr>
          <a:lstStyle/>
          <a:p>
            <a:pPr algn="just">
              <a:lnSpc>
                <a:spcPct val="150000"/>
              </a:lnSpc>
              <a:spcBef>
                <a:spcPts val="600"/>
              </a:spcBef>
              <a:spcAft>
                <a:spcPts val="600"/>
              </a:spcAft>
            </a:pPr>
            <a:r>
              <a:rPr lang="es-ES" b="1" dirty="0">
                <a:ea typeface="Calibri" panose="020F0502020204030204" pitchFamily="34" charset="0"/>
                <a:cs typeface="Times New Roman" panose="02020603050405020304" pitchFamily="18" charset="0"/>
              </a:rPr>
              <a:t>Paso 3.</a:t>
            </a:r>
            <a:r>
              <a:rPr lang="es-ES" dirty="0">
                <a:ea typeface="Calibri" panose="020F0502020204030204" pitchFamily="34" charset="0"/>
                <a:cs typeface="Times New Roman" panose="02020603050405020304" pitchFamily="18" charset="0"/>
              </a:rPr>
              <a:t> Se graficarán los resultados del Índice de Altman Z-Score en un gráfico de control, de manera que se puedan identificar las COAC cuyos valores se distorsionen de los límites (Figura).</a:t>
            </a:r>
            <a:endParaRPr lang="es-ES" sz="1600" dirty="0">
              <a:effectLst/>
              <a:ea typeface="Calibri" panose="020F0502020204030204" pitchFamily="34" charset="0"/>
              <a:cs typeface="Times New Roman" panose="02020603050405020304" pitchFamily="18" charset="0"/>
            </a:endParaRPr>
          </a:p>
        </p:txBody>
      </p:sp>
      <p:pic>
        <p:nvPicPr>
          <p:cNvPr id="7" name="Imagen 6">
            <a:extLst>
              <a:ext uri="{FF2B5EF4-FFF2-40B4-BE49-F238E27FC236}">
                <a16:creationId xmlns:a16="http://schemas.microsoft.com/office/drawing/2014/main" id="{80450E99-825C-401F-A4AF-E233445C80BD}"/>
              </a:ext>
            </a:extLst>
          </p:cNvPr>
          <p:cNvPicPr/>
          <p:nvPr/>
        </p:nvPicPr>
        <p:blipFill rotWithShape="1">
          <a:blip r:embed="rId4">
            <a:extLst>
              <a:ext uri="{28A0092B-C50C-407E-A947-70E740481C1C}">
                <a14:useLocalDpi xmlns:a14="http://schemas.microsoft.com/office/drawing/2010/main" val="0"/>
              </a:ext>
            </a:extLst>
          </a:blip>
          <a:srcRect r="14988"/>
          <a:stretch/>
        </p:blipFill>
        <p:spPr bwMode="auto">
          <a:xfrm>
            <a:off x="5506279" y="3998317"/>
            <a:ext cx="2882347" cy="2125389"/>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937102076"/>
      </p:ext>
    </p:extLst>
  </p:cSld>
  <p:clrMapOvr>
    <a:overrideClrMapping bg1="lt1" tx1="dk1" bg2="lt2" tx2="dk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DC23586E-0F73-4603-B729-6A87E41603EC}"/>
              </a:ext>
            </a:extLst>
          </p:cNvPr>
          <p:cNvSpPr/>
          <p:nvPr/>
        </p:nvSpPr>
        <p:spPr>
          <a:xfrm>
            <a:off x="715615" y="844222"/>
            <a:ext cx="7752521" cy="830997"/>
          </a:xfrm>
          <a:prstGeom prst="rect">
            <a:avLst/>
          </a:prstGeom>
        </p:spPr>
        <p:txBody>
          <a:bodyPr wrap="square">
            <a:spAutoFit/>
          </a:bodyPr>
          <a:lstStyle/>
          <a:p>
            <a:pPr algn="ctr"/>
            <a:r>
              <a:rPr lang="es-ES" sz="2400" b="1" dirty="0">
                <a:ea typeface="Calibri" panose="020F0502020204030204" pitchFamily="34" charset="0"/>
              </a:rPr>
              <a:t>Procedimiento de trabajo, con la aplicación del Índice de Altman Z-Score </a:t>
            </a:r>
            <a:endParaRPr lang="es-ES" sz="2400" dirty="0"/>
          </a:p>
        </p:txBody>
      </p:sp>
      <p:sp>
        <p:nvSpPr>
          <p:cNvPr id="3" name="Rectángulo 2">
            <a:extLst>
              <a:ext uri="{FF2B5EF4-FFF2-40B4-BE49-F238E27FC236}">
                <a16:creationId xmlns:a16="http://schemas.microsoft.com/office/drawing/2014/main" id="{6E1AA8CD-A73A-4473-99FF-43DAF617995F}"/>
              </a:ext>
            </a:extLst>
          </p:cNvPr>
          <p:cNvSpPr/>
          <p:nvPr/>
        </p:nvSpPr>
        <p:spPr>
          <a:xfrm>
            <a:off x="715615" y="1675219"/>
            <a:ext cx="7752521" cy="3890168"/>
          </a:xfrm>
          <a:prstGeom prst="rect">
            <a:avLst/>
          </a:prstGeom>
        </p:spPr>
        <p:txBody>
          <a:bodyPr wrap="square">
            <a:spAutoFit/>
          </a:bodyPr>
          <a:lstStyle/>
          <a:p>
            <a:pPr algn="just">
              <a:lnSpc>
                <a:spcPct val="150000"/>
              </a:lnSpc>
              <a:spcBef>
                <a:spcPts val="600"/>
              </a:spcBef>
              <a:spcAft>
                <a:spcPts val="600"/>
              </a:spcAft>
            </a:pPr>
            <a:r>
              <a:rPr lang="es-ES" sz="2000" dirty="0">
                <a:ea typeface="Calibri" panose="020F0502020204030204" pitchFamily="34" charset="0"/>
                <a:cs typeface="Times New Roman" panose="02020603050405020304" pitchFamily="18" charset="0"/>
              </a:rPr>
              <a:t>Con este se podrán identificar mediante los valores del Índice de Altman Z-Score, cuáles COAC del segmento se encuentran por debajo del Límite Inferior de Control, que denotaría el máximo riesgo a la quiebra.</a:t>
            </a:r>
          </a:p>
          <a:p>
            <a:pPr algn="just">
              <a:lnSpc>
                <a:spcPct val="150000"/>
              </a:lnSpc>
              <a:spcBef>
                <a:spcPts val="600"/>
              </a:spcBef>
              <a:spcAft>
                <a:spcPts val="600"/>
              </a:spcAft>
            </a:pPr>
            <a:r>
              <a:rPr lang="es-ES" sz="2000" dirty="0">
                <a:ea typeface="Calibri" panose="020F0502020204030204" pitchFamily="34" charset="0"/>
                <a:cs typeface="Times New Roman" panose="02020603050405020304" pitchFamily="18" charset="0"/>
              </a:rPr>
              <a:t>La representación se podrá realizar variando el período o el grupo de COAC en función de los intereses de análisis que se tengan. En todos los casos se deberá contemplar los valores por debajo del Límite Inferior de Control, pues son los que denotan que el Índice de Altman Z-Score indica que existe una alta probabilidad de quiebra para la institución.</a:t>
            </a:r>
            <a:endParaRPr lang="es-ES" sz="20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18814767"/>
      </p:ext>
    </p:extLst>
  </p:cSld>
  <p:clrMapOvr>
    <a:overrideClrMapping bg1="lt1" tx1="dk1" bg2="lt2" tx2="dk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84353635-59C3-4E31-8135-B2CFFC1770DF}"/>
              </a:ext>
            </a:extLst>
          </p:cNvPr>
          <p:cNvSpPr/>
          <p:nvPr/>
        </p:nvSpPr>
        <p:spPr>
          <a:xfrm>
            <a:off x="3484970" y="835286"/>
            <a:ext cx="2174057" cy="461665"/>
          </a:xfrm>
          <a:prstGeom prst="rect">
            <a:avLst/>
          </a:prstGeom>
        </p:spPr>
        <p:txBody>
          <a:bodyPr wrap="none">
            <a:spAutoFit/>
          </a:bodyPr>
          <a:lstStyle/>
          <a:p>
            <a:pPr algn="just">
              <a:spcBef>
                <a:spcPts val="600"/>
              </a:spcBef>
              <a:spcAft>
                <a:spcPts val="600"/>
              </a:spcAft>
            </a:pPr>
            <a:r>
              <a:rPr lang="es-ES" sz="2400" b="1" dirty="0">
                <a:solidFill>
                  <a:srgbClr val="000000"/>
                </a:solidFill>
                <a:ea typeface="Times New Roman" panose="02020603050405020304" pitchFamily="18" charset="0"/>
                <a:cs typeface="Times New Roman" panose="02020603050405020304" pitchFamily="18" charset="0"/>
              </a:rPr>
              <a:t>CONCLUSIONES</a:t>
            </a:r>
            <a:endParaRPr lang="es-ES" sz="2400" b="1" dirty="0">
              <a:solidFill>
                <a:srgbClr val="2F5496"/>
              </a:solidFill>
              <a:ea typeface="Times New Roman" panose="02020603050405020304" pitchFamily="18" charset="0"/>
              <a:cs typeface="Times New Roman" panose="02020603050405020304" pitchFamily="18" charset="0"/>
            </a:endParaRPr>
          </a:p>
        </p:txBody>
      </p:sp>
      <p:sp>
        <p:nvSpPr>
          <p:cNvPr id="5" name="Rectángulo 4">
            <a:extLst>
              <a:ext uri="{FF2B5EF4-FFF2-40B4-BE49-F238E27FC236}">
                <a16:creationId xmlns:a16="http://schemas.microsoft.com/office/drawing/2014/main" id="{76C9C491-0E82-48E2-86FF-9E527D5E4E9F}"/>
              </a:ext>
            </a:extLst>
          </p:cNvPr>
          <p:cNvSpPr/>
          <p:nvPr/>
        </p:nvSpPr>
        <p:spPr>
          <a:xfrm>
            <a:off x="774290" y="1471330"/>
            <a:ext cx="7595419" cy="4999254"/>
          </a:xfrm>
          <a:prstGeom prst="rect">
            <a:avLst/>
          </a:prstGeom>
        </p:spPr>
        <p:txBody>
          <a:bodyPr wrap="square">
            <a:spAutoFit/>
          </a:bodyPr>
          <a:lstStyle/>
          <a:p>
            <a:pPr algn="just">
              <a:lnSpc>
                <a:spcPct val="200000"/>
              </a:lnSpc>
              <a:spcBef>
                <a:spcPts val="600"/>
              </a:spcBef>
              <a:spcAft>
                <a:spcPts val="600"/>
              </a:spcAft>
            </a:pPr>
            <a:r>
              <a:rPr lang="es-ES" dirty="0">
                <a:ea typeface="Calibri" panose="020F0502020204030204" pitchFamily="34" charset="0"/>
                <a:cs typeface="Times New Roman" panose="02020603050405020304" pitchFamily="18" charset="0"/>
              </a:rPr>
              <a:t>Al analizar la situación financiera de las COAC del segmento 1 en Ecuador, se pudo confirmar que si bien en este segmento se concentra una parte del mercado, en ocasiones su cuota varía, lo que compromete su solvencia dado el poco volumen de negocios y la necesidad de activos por cuenta corriente necesario para las operaciones; condición que se extiende ya que en el Ecuador la legislación común asociada a bancos y cooperativas no establece diferenciación, lo que propicia riesgos relacionados con los créditos, mercados y operatividad, a los que se adicionan los riesgos financieros que se manifiestan con relativa periodicidad en las COAC.</a:t>
            </a:r>
            <a:endParaRPr lang="es-ES" sz="16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32951751"/>
      </p:ext>
    </p:extLst>
  </p:cSld>
  <p:clrMapOvr>
    <a:overrideClrMapping bg1="lt1" tx1="dk1" bg2="lt2" tx2="dk2" accent1="accent1" accent2="accent2" accent3="accent3" accent4="accent4" accent5="accent5" accent6="accent6" hlink="hlink" folHlink="folHlink"/>
  </p:clrMapOvr>
</p:sld>
</file>

<file path=ppt/slides/slide2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84353635-59C3-4E31-8135-B2CFFC1770DF}"/>
              </a:ext>
            </a:extLst>
          </p:cNvPr>
          <p:cNvSpPr/>
          <p:nvPr/>
        </p:nvSpPr>
        <p:spPr>
          <a:xfrm>
            <a:off x="3484971" y="1133865"/>
            <a:ext cx="2174057" cy="461665"/>
          </a:xfrm>
          <a:prstGeom prst="rect">
            <a:avLst/>
          </a:prstGeom>
        </p:spPr>
        <p:txBody>
          <a:bodyPr wrap="none">
            <a:spAutoFit/>
          </a:bodyPr>
          <a:lstStyle/>
          <a:p>
            <a:pPr algn="just">
              <a:spcBef>
                <a:spcPts val="600"/>
              </a:spcBef>
              <a:spcAft>
                <a:spcPts val="600"/>
              </a:spcAft>
            </a:pPr>
            <a:r>
              <a:rPr lang="es-ES" sz="2400" b="1" dirty="0">
                <a:solidFill>
                  <a:srgbClr val="000000"/>
                </a:solidFill>
                <a:ea typeface="Times New Roman" panose="02020603050405020304" pitchFamily="18" charset="0"/>
                <a:cs typeface="Times New Roman" panose="02020603050405020304" pitchFamily="18" charset="0"/>
              </a:rPr>
              <a:t>CONCLUSIONES</a:t>
            </a:r>
            <a:endParaRPr lang="es-ES" sz="2400" b="1" dirty="0">
              <a:solidFill>
                <a:srgbClr val="2F5496"/>
              </a:solidFill>
              <a:ea typeface="Times New Roman" panose="02020603050405020304" pitchFamily="18" charset="0"/>
              <a:cs typeface="Times New Roman" panose="02020603050405020304" pitchFamily="18" charset="0"/>
            </a:endParaRPr>
          </a:p>
        </p:txBody>
      </p:sp>
      <p:sp>
        <p:nvSpPr>
          <p:cNvPr id="5" name="Rectángulo 4">
            <a:extLst>
              <a:ext uri="{FF2B5EF4-FFF2-40B4-BE49-F238E27FC236}">
                <a16:creationId xmlns:a16="http://schemas.microsoft.com/office/drawing/2014/main" id="{76C9C491-0E82-48E2-86FF-9E527D5E4E9F}"/>
              </a:ext>
            </a:extLst>
          </p:cNvPr>
          <p:cNvSpPr/>
          <p:nvPr/>
        </p:nvSpPr>
        <p:spPr>
          <a:xfrm>
            <a:off x="825909" y="1805968"/>
            <a:ext cx="7595419" cy="3337260"/>
          </a:xfrm>
          <a:prstGeom prst="rect">
            <a:avLst/>
          </a:prstGeom>
        </p:spPr>
        <p:txBody>
          <a:bodyPr wrap="square">
            <a:spAutoFit/>
          </a:bodyPr>
          <a:lstStyle/>
          <a:p>
            <a:pPr algn="just">
              <a:lnSpc>
                <a:spcPct val="200000"/>
              </a:lnSpc>
              <a:spcBef>
                <a:spcPts val="600"/>
              </a:spcBef>
              <a:spcAft>
                <a:spcPts val="600"/>
              </a:spcAft>
            </a:pPr>
            <a:r>
              <a:rPr lang="es-ES" dirty="0">
                <a:ea typeface="Calibri" panose="020F0502020204030204" pitchFamily="34" charset="0"/>
                <a:cs typeface="Times New Roman" panose="02020603050405020304" pitchFamily="18" charset="0"/>
              </a:rPr>
              <a:t>Los resultados del </a:t>
            </a:r>
            <a:r>
              <a:rPr lang="es-ES" dirty="0">
                <a:solidFill>
                  <a:srgbClr val="000000"/>
                </a:solidFill>
                <a:ea typeface="Calibri" panose="020F0502020204030204" pitchFamily="34" charset="0"/>
                <a:cs typeface="Times New Roman" panose="02020603050405020304" pitchFamily="18" charset="0"/>
              </a:rPr>
              <a:t>Altman Z-Score indican que las COAC del segmento 1 del año 2015 al 2020 revelaron que todas se encontraron en una Zona de quiebra, ya que su valor máximo en todo el período fue de solamente 0,85; no obstante, se considera que esta condición que se encuentra en correspondencia con las características de las COAC y las actividades que realizan, así como las condiciones del entorno en que se desenvuelven. </a:t>
            </a:r>
            <a:endParaRPr lang="es-ES" sz="16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39153307"/>
      </p:ext>
    </p:extLst>
  </p:cSld>
  <p:clrMapOvr>
    <a:overrideClrMapping bg1="lt1" tx1="dk1" bg2="lt2" tx2="dk2" accent1="accent1" accent2="accent2" accent3="accent3" accent4="accent4" accent5="accent5" accent6="accent6" hlink="hlink" folHlink="folHlink"/>
  </p:clrMapOvr>
</p:sld>
</file>

<file path=ppt/slides/slide2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4E419145-E518-4449-BF8E-701FD95CCF89}"/>
              </a:ext>
            </a:extLst>
          </p:cNvPr>
          <p:cNvSpPr/>
          <p:nvPr/>
        </p:nvSpPr>
        <p:spPr>
          <a:xfrm>
            <a:off x="3484971" y="1187254"/>
            <a:ext cx="2174057" cy="461665"/>
          </a:xfrm>
          <a:prstGeom prst="rect">
            <a:avLst/>
          </a:prstGeom>
        </p:spPr>
        <p:txBody>
          <a:bodyPr wrap="none">
            <a:spAutoFit/>
          </a:bodyPr>
          <a:lstStyle/>
          <a:p>
            <a:pPr algn="just">
              <a:spcBef>
                <a:spcPts val="600"/>
              </a:spcBef>
              <a:spcAft>
                <a:spcPts val="600"/>
              </a:spcAft>
            </a:pPr>
            <a:r>
              <a:rPr lang="es-ES" sz="2400" b="1" dirty="0">
                <a:solidFill>
                  <a:srgbClr val="000000"/>
                </a:solidFill>
                <a:ea typeface="Times New Roman" panose="02020603050405020304" pitchFamily="18" charset="0"/>
                <a:cs typeface="Times New Roman" panose="02020603050405020304" pitchFamily="18" charset="0"/>
              </a:rPr>
              <a:t>CONCLUSIONES</a:t>
            </a:r>
            <a:endParaRPr lang="es-ES" sz="2400" b="1" dirty="0">
              <a:solidFill>
                <a:srgbClr val="2F5496"/>
              </a:solidFill>
              <a:ea typeface="Times New Roman" panose="02020603050405020304" pitchFamily="18" charset="0"/>
              <a:cs typeface="Times New Roman" panose="02020603050405020304" pitchFamily="18" charset="0"/>
            </a:endParaRPr>
          </a:p>
        </p:txBody>
      </p:sp>
      <p:sp>
        <p:nvSpPr>
          <p:cNvPr id="5" name="Rectángulo 4">
            <a:extLst>
              <a:ext uri="{FF2B5EF4-FFF2-40B4-BE49-F238E27FC236}">
                <a16:creationId xmlns:a16="http://schemas.microsoft.com/office/drawing/2014/main" id="{FC90BBFE-AC48-480E-9510-4F116CDFC7BD}"/>
              </a:ext>
            </a:extLst>
          </p:cNvPr>
          <p:cNvSpPr/>
          <p:nvPr/>
        </p:nvSpPr>
        <p:spPr>
          <a:xfrm>
            <a:off x="648929" y="2102653"/>
            <a:ext cx="7846142" cy="3337260"/>
          </a:xfrm>
          <a:prstGeom prst="rect">
            <a:avLst/>
          </a:prstGeom>
        </p:spPr>
        <p:txBody>
          <a:bodyPr wrap="square">
            <a:spAutoFit/>
          </a:bodyPr>
          <a:lstStyle/>
          <a:p>
            <a:pPr algn="just">
              <a:lnSpc>
                <a:spcPct val="200000"/>
              </a:lnSpc>
              <a:spcBef>
                <a:spcPts val="600"/>
              </a:spcBef>
              <a:spcAft>
                <a:spcPts val="600"/>
              </a:spcAft>
            </a:pPr>
            <a:r>
              <a:rPr lang="es-ES" dirty="0">
                <a:solidFill>
                  <a:srgbClr val="000000"/>
                </a:solidFill>
                <a:ea typeface="Calibri" panose="020F0502020204030204" pitchFamily="34" charset="0"/>
                <a:cs typeface="Times New Roman" panose="02020603050405020304" pitchFamily="18" charset="0"/>
              </a:rPr>
              <a:t>Los valores del coeficiente de correlación de Spearman, mostraron una correlación de muy buena a moderada en sentido positivo con alta significancia (p&lt;0,05): con las variables X</a:t>
            </a:r>
            <a:r>
              <a:rPr lang="es-ES" baseline="-25000" dirty="0">
                <a:solidFill>
                  <a:srgbClr val="000000"/>
                </a:solidFill>
                <a:ea typeface="Calibri" panose="020F0502020204030204" pitchFamily="34" charset="0"/>
                <a:cs typeface="Times New Roman" panose="02020603050405020304" pitchFamily="18" charset="0"/>
              </a:rPr>
              <a:t>2</a:t>
            </a:r>
            <a:r>
              <a:rPr lang="es-ES" dirty="0">
                <a:solidFill>
                  <a:srgbClr val="000000"/>
                </a:solidFill>
                <a:ea typeface="Calibri" panose="020F0502020204030204" pitchFamily="34" charset="0"/>
                <a:cs typeface="Times New Roman" panose="02020603050405020304" pitchFamily="18" charset="0"/>
              </a:rPr>
              <a:t> (Utilidades retenidas/Activo Total) y X</a:t>
            </a:r>
            <a:r>
              <a:rPr lang="es-ES" baseline="-25000" dirty="0">
                <a:solidFill>
                  <a:srgbClr val="000000"/>
                </a:solidFill>
                <a:ea typeface="Calibri" panose="020F0502020204030204" pitchFamily="34" charset="0"/>
                <a:cs typeface="Times New Roman" panose="02020603050405020304" pitchFamily="18" charset="0"/>
              </a:rPr>
              <a:t>3</a:t>
            </a:r>
            <a:r>
              <a:rPr lang="es-ES" dirty="0">
                <a:solidFill>
                  <a:srgbClr val="000000"/>
                </a:solidFill>
                <a:ea typeface="Calibri" panose="020F0502020204030204" pitchFamily="34" charset="0"/>
                <a:cs typeface="Times New Roman" panose="02020603050405020304" pitchFamily="18" charset="0"/>
              </a:rPr>
              <a:t> (EBIT/ Activo Total) presenta una correlación moderada, con la variable X</a:t>
            </a:r>
            <a:r>
              <a:rPr lang="es-ES" baseline="-25000" dirty="0">
                <a:solidFill>
                  <a:srgbClr val="000000"/>
                </a:solidFill>
                <a:ea typeface="Calibri" panose="020F0502020204030204" pitchFamily="34" charset="0"/>
                <a:cs typeface="Times New Roman" panose="02020603050405020304" pitchFamily="18" charset="0"/>
              </a:rPr>
              <a:t>1</a:t>
            </a:r>
            <a:r>
              <a:rPr lang="es-ES" dirty="0">
                <a:solidFill>
                  <a:srgbClr val="000000"/>
                </a:solidFill>
                <a:ea typeface="Calibri" panose="020F0502020204030204" pitchFamily="34" charset="0"/>
                <a:cs typeface="Times New Roman" panose="02020603050405020304" pitchFamily="18" charset="0"/>
              </a:rPr>
              <a:t> (Capital de Trabajo Neto/ Activo Total) presenta una correlación buena y con la variable X</a:t>
            </a:r>
            <a:r>
              <a:rPr lang="es-ES" baseline="-25000" dirty="0">
                <a:solidFill>
                  <a:srgbClr val="000000"/>
                </a:solidFill>
                <a:ea typeface="Calibri" panose="020F0502020204030204" pitchFamily="34" charset="0"/>
                <a:cs typeface="Times New Roman" panose="02020603050405020304" pitchFamily="18" charset="0"/>
              </a:rPr>
              <a:t>4</a:t>
            </a:r>
            <a:r>
              <a:rPr lang="es-ES" dirty="0">
                <a:solidFill>
                  <a:srgbClr val="000000"/>
                </a:solidFill>
                <a:ea typeface="Calibri" panose="020F0502020204030204" pitchFamily="34" charset="0"/>
                <a:cs typeface="Times New Roman" panose="02020603050405020304" pitchFamily="18" charset="0"/>
              </a:rPr>
              <a:t> (Valor de mercado del Capital/Pasivo Total) presenta una correlación muy buena.</a:t>
            </a:r>
            <a:endParaRPr lang="es-ES" sz="16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6819118"/>
      </p:ext>
    </p:extLst>
  </p:cSld>
  <p:clrMapOvr>
    <a:overrideClrMapping bg1="lt1" tx1="dk1" bg2="lt2" tx2="dk2" accent1="accent1" accent2="accent2" accent3="accent3" accent4="accent4" accent5="accent5" accent6="accent6" hlink="hlink" folHlink="folHlink"/>
  </p:clrMapOvr>
</p:sld>
</file>

<file path=ppt/slides/slide2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32798DC9-60E7-4F95-BCA2-F126A437C04D}"/>
              </a:ext>
            </a:extLst>
          </p:cNvPr>
          <p:cNvSpPr/>
          <p:nvPr/>
        </p:nvSpPr>
        <p:spPr>
          <a:xfrm>
            <a:off x="3484971" y="599917"/>
            <a:ext cx="2174057" cy="461665"/>
          </a:xfrm>
          <a:prstGeom prst="rect">
            <a:avLst/>
          </a:prstGeom>
        </p:spPr>
        <p:txBody>
          <a:bodyPr wrap="none">
            <a:spAutoFit/>
          </a:bodyPr>
          <a:lstStyle/>
          <a:p>
            <a:pPr algn="just">
              <a:spcBef>
                <a:spcPts val="600"/>
              </a:spcBef>
              <a:spcAft>
                <a:spcPts val="600"/>
              </a:spcAft>
            </a:pPr>
            <a:r>
              <a:rPr lang="es-ES" sz="2400" b="1" dirty="0">
                <a:solidFill>
                  <a:srgbClr val="000000"/>
                </a:solidFill>
                <a:ea typeface="Times New Roman" panose="02020603050405020304" pitchFamily="18" charset="0"/>
                <a:cs typeface="Times New Roman" panose="02020603050405020304" pitchFamily="18" charset="0"/>
              </a:rPr>
              <a:t>CONCLUSIONES</a:t>
            </a:r>
            <a:endParaRPr lang="es-ES" sz="2400" b="1" dirty="0">
              <a:solidFill>
                <a:srgbClr val="2F5496"/>
              </a:solidFill>
              <a:ea typeface="Times New Roman" panose="02020603050405020304" pitchFamily="18" charset="0"/>
              <a:cs typeface="Times New Roman" panose="02020603050405020304" pitchFamily="18" charset="0"/>
            </a:endParaRPr>
          </a:p>
        </p:txBody>
      </p:sp>
      <p:sp>
        <p:nvSpPr>
          <p:cNvPr id="2" name="Rectángulo 1">
            <a:extLst>
              <a:ext uri="{FF2B5EF4-FFF2-40B4-BE49-F238E27FC236}">
                <a16:creationId xmlns:a16="http://schemas.microsoft.com/office/drawing/2014/main" id="{E87875E0-A359-4168-8EE6-6C321D69B9E6}"/>
              </a:ext>
            </a:extLst>
          </p:cNvPr>
          <p:cNvSpPr/>
          <p:nvPr/>
        </p:nvSpPr>
        <p:spPr>
          <a:xfrm>
            <a:off x="619435" y="1104941"/>
            <a:ext cx="7949380" cy="5153142"/>
          </a:xfrm>
          <a:prstGeom prst="rect">
            <a:avLst/>
          </a:prstGeom>
        </p:spPr>
        <p:txBody>
          <a:bodyPr wrap="square">
            <a:spAutoFit/>
          </a:bodyPr>
          <a:lstStyle/>
          <a:p>
            <a:pPr algn="just">
              <a:lnSpc>
                <a:spcPct val="200000"/>
              </a:lnSpc>
              <a:spcBef>
                <a:spcPts val="600"/>
              </a:spcBef>
              <a:spcAft>
                <a:spcPts val="600"/>
              </a:spcAft>
            </a:pPr>
            <a:r>
              <a:rPr lang="es-ES" dirty="0">
                <a:ea typeface="Calibri" panose="020F0502020204030204" pitchFamily="34" charset="0"/>
                <a:cs typeface="Times New Roman" panose="02020603050405020304" pitchFamily="18" charset="0"/>
              </a:rPr>
              <a:t>Existe una correlación buena y positiva (0,678) con alta significancia (p&lt;0,05), que permite rechazar la hipótesis nula, por lo que se puede afirmar que la medición del riesgo financiero mediante el índice de Altman Z-score si permite verificar el impacto de relación directa en la solvencia de las COAC del segmento 1 en Ecuador durante los ejercicios del 2015 al 2020.</a:t>
            </a:r>
          </a:p>
          <a:p>
            <a:pPr algn="just">
              <a:lnSpc>
                <a:spcPct val="200000"/>
              </a:lnSpc>
              <a:spcBef>
                <a:spcPts val="600"/>
              </a:spcBef>
              <a:spcAft>
                <a:spcPts val="600"/>
              </a:spcAft>
            </a:pPr>
            <a:r>
              <a:rPr lang="es-ES" dirty="0">
                <a:ea typeface="Calibri" panose="020F0502020204030204" pitchFamily="34" charset="0"/>
                <a:cs typeface="Times New Roman" panose="02020603050405020304" pitchFamily="18" charset="0"/>
              </a:rPr>
              <a:t>Se diseñó un procedimiento de trabajo con la aplicación del Índice de Altman Z-Score para las COAC del segmento 1 en Ecuador, compuesto por tres pasos que con determinado nivel de moderación que viabiliza el análisis del índice para el manejo y control del riesgo financiero de las instituciones objeto de estudio.</a:t>
            </a:r>
            <a:endParaRPr lang="es-ES" sz="16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8638835"/>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C98314-FBA1-4269-8942-EBB0F11C4EA5}"/>
              </a:ext>
            </a:extLst>
          </p:cNvPr>
          <p:cNvSpPr>
            <a:spLocks noGrp="1"/>
          </p:cNvSpPr>
          <p:nvPr>
            <p:ph type="ctrTitle"/>
          </p:nvPr>
        </p:nvSpPr>
        <p:spPr>
          <a:xfrm>
            <a:off x="-578498" y="781195"/>
            <a:ext cx="6685384" cy="727788"/>
          </a:xfrm>
        </p:spPr>
        <p:txBody>
          <a:bodyPr/>
          <a:lstStyle/>
          <a:p>
            <a:r>
              <a:rPr lang="es-MX" sz="3200" dirty="0">
                <a:latin typeface="Times New Roman" panose="02020603050405020304" pitchFamily="18" charset="0"/>
                <a:cs typeface="Times New Roman" panose="02020603050405020304" pitchFamily="18" charset="0"/>
              </a:rPr>
              <a:t>Contenido </a:t>
            </a:r>
            <a:r>
              <a:rPr lang="es-MX" sz="3200" dirty="0">
                <a:latin typeface="+mn-lt"/>
                <a:cs typeface="Times New Roman" panose="02020603050405020304" pitchFamily="18" charset="0"/>
              </a:rPr>
              <a:t>por</a:t>
            </a:r>
            <a:r>
              <a:rPr lang="es-MX" sz="3200" dirty="0">
                <a:latin typeface="Times New Roman" panose="02020603050405020304" pitchFamily="18" charset="0"/>
                <a:cs typeface="Times New Roman" panose="02020603050405020304" pitchFamily="18" charset="0"/>
              </a:rPr>
              <a:t> capítulos </a:t>
            </a:r>
            <a:endParaRPr lang="es-EC" sz="3200" dirty="0">
              <a:latin typeface="Times New Roman" panose="02020603050405020304" pitchFamily="18" charset="0"/>
              <a:cs typeface="Times New Roman" panose="02020603050405020304" pitchFamily="18" charset="0"/>
            </a:endParaRPr>
          </a:p>
        </p:txBody>
      </p:sp>
      <p:grpSp>
        <p:nvGrpSpPr>
          <p:cNvPr id="28" name="Group 12">
            <a:extLst>
              <a:ext uri="{FF2B5EF4-FFF2-40B4-BE49-F238E27FC236}">
                <a16:creationId xmlns:a16="http://schemas.microsoft.com/office/drawing/2014/main" id="{D0E4E792-A171-46D1-ACB9-1A7805267E13}"/>
              </a:ext>
            </a:extLst>
          </p:cNvPr>
          <p:cNvGrpSpPr/>
          <p:nvPr/>
        </p:nvGrpSpPr>
        <p:grpSpPr>
          <a:xfrm>
            <a:off x="3802348" y="2102581"/>
            <a:ext cx="914400" cy="914400"/>
            <a:chOff x="3802348" y="1197114"/>
            <a:chExt cx="914400" cy="914400"/>
          </a:xfrm>
        </p:grpSpPr>
        <p:sp>
          <p:nvSpPr>
            <p:cNvPr id="29" name="Diamond 2">
              <a:extLst>
                <a:ext uri="{FF2B5EF4-FFF2-40B4-BE49-F238E27FC236}">
                  <a16:creationId xmlns:a16="http://schemas.microsoft.com/office/drawing/2014/main" id="{7C8A44B8-1593-4C2A-BF9B-58988605244E}"/>
                </a:ext>
              </a:extLst>
            </p:cNvPr>
            <p:cNvSpPr/>
            <p:nvPr/>
          </p:nvSpPr>
          <p:spPr>
            <a:xfrm>
              <a:off x="3802348" y="1197114"/>
              <a:ext cx="914400" cy="914400"/>
            </a:xfrm>
            <a:prstGeom prst="diamond">
              <a:avLst/>
            </a:prstGeom>
            <a:no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400" dirty="0">
                <a:solidFill>
                  <a:schemeClr val="tx1"/>
                </a:solidFill>
                <a:latin typeface="Times New Roman" panose="02020603050405020304" pitchFamily="18" charset="0"/>
                <a:cs typeface="Times New Roman" panose="02020603050405020304" pitchFamily="18" charset="0"/>
              </a:endParaRPr>
            </a:p>
          </p:txBody>
        </p:sp>
        <p:sp>
          <p:nvSpPr>
            <p:cNvPr id="30" name="TextBox 7">
              <a:extLst>
                <a:ext uri="{FF2B5EF4-FFF2-40B4-BE49-F238E27FC236}">
                  <a16:creationId xmlns:a16="http://schemas.microsoft.com/office/drawing/2014/main" id="{9A91F29C-962B-4C68-8E61-3F4E452374A1}"/>
                </a:ext>
              </a:extLst>
            </p:cNvPr>
            <p:cNvSpPr txBox="1"/>
            <p:nvPr/>
          </p:nvSpPr>
          <p:spPr>
            <a:xfrm>
              <a:off x="3966840" y="1392704"/>
              <a:ext cx="646331" cy="646331"/>
            </a:xfrm>
            <a:prstGeom prst="rect">
              <a:avLst/>
            </a:prstGeom>
            <a:noFill/>
          </p:spPr>
          <p:txBody>
            <a:bodyPr wrap="none" rtlCol="0">
              <a:spAutoFit/>
            </a:bodyPr>
            <a:lstStyle/>
            <a:p>
              <a:r>
                <a:rPr lang="en-US" altLang="ko-KR" sz="3600" b="1" dirty="0">
                  <a:latin typeface="Times New Roman" panose="02020603050405020304" pitchFamily="18" charset="0"/>
                  <a:cs typeface="Times New Roman" panose="02020603050405020304" pitchFamily="18" charset="0"/>
                </a:rPr>
                <a:t>01</a:t>
              </a:r>
              <a:endParaRPr lang="ko-KR" altLang="en-US" sz="3600" b="1" dirty="0">
                <a:latin typeface="Times New Roman" panose="02020603050405020304" pitchFamily="18" charset="0"/>
                <a:cs typeface="Times New Roman" panose="02020603050405020304" pitchFamily="18" charset="0"/>
              </a:endParaRPr>
            </a:p>
          </p:txBody>
        </p:sp>
      </p:grpSp>
      <p:grpSp>
        <p:nvGrpSpPr>
          <p:cNvPr id="31" name="Group 13">
            <a:extLst>
              <a:ext uri="{FF2B5EF4-FFF2-40B4-BE49-F238E27FC236}">
                <a16:creationId xmlns:a16="http://schemas.microsoft.com/office/drawing/2014/main" id="{FFCA6614-D690-46F3-A89E-CD10712F745D}"/>
              </a:ext>
            </a:extLst>
          </p:cNvPr>
          <p:cNvGrpSpPr/>
          <p:nvPr/>
        </p:nvGrpSpPr>
        <p:grpSpPr>
          <a:xfrm>
            <a:off x="4427253" y="2714205"/>
            <a:ext cx="914400" cy="914400"/>
            <a:chOff x="4427253" y="1808738"/>
            <a:chExt cx="914400" cy="914400"/>
          </a:xfrm>
        </p:grpSpPr>
        <p:sp>
          <p:nvSpPr>
            <p:cNvPr id="32" name="Diamond 4">
              <a:extLst>
                <a:ext uri="{FF2B5EF4-FFF2-40B4-BE49-F238E27FC236}">
                  <a16:creationId xmlns:a16="http://schemas.microsoft.com/office/drawing/2014/main" id="{40BAE223-C662-48C6-B2C5-95DC3AA5C93D}"/>
                </a:ext>
              </a:extLst>
            </p:cNvPr>
            <p:cNvSpPr/>
            <p:nvPr/>
          </p:nvSpPr>
          <p:spPr>
            <a:xfrm>
              <a:off x="4427253" y="1808738"/>
              <a:ext cx="914400" cy="914400"/>
            </a:xfrm>
            <a:prstGeom prst="diamond">
              <a:avLst/>
            </a:prstGeom>
            <a:noFill/>
            <a:ln w="508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400" dirty="0">
                <a:solidFill>
                  <a:schemeClr val="tx1"/>
                </a:solidFill>
                <a:latin typeface="Times New Roman" panose="02020603050405020304" pitchFamily="18" charset="0"/>
                <a:cs typeface="Times New Roman" panose="02020603050405020304" pitchFamily="18" charset="0"/>
              </a:endParaRPr>
            </a:p>
          </p:txBody>
        </p:sp>
        <p:sp>
          <p:nvSpPr>
            <p:cNvPr id="33" name="TextBox 9">
              <a:extLst>
                <a:ext uri="{FF2B5EF4-FFF2-40B4-BE49-F238E27FC236}">
                  <a16:creationId xmlns:a16="http://schemas.microsoft.com/office/drawing/2014/main" id="{595F4221-AD08-436C-9F23-728205DEE5C2}"/>
                </a:ext>
              </a:extLst>
            </p:cNvPr>
            <p:cNvSpPr txBox="1"/>
            <p:nvPr/>
          </p:nvSpPr>
          <p:spPr>
            <a:xfrm>
              <a:off x="4591745" y="2004328"/>
              <a:ext cx="646331" cy="646331"/>
            </a:xfrm>
            <a:prstGeom prst="rect">
              <a:avLst/>
            </a:prstGeom>
            <a:noFill/>
          </p:spPr>
          <p:txBody>
            <a:bodyPr wrap="none" rtlCol="0">
              <a:spAutoFit/>
            </a:bodyPr>
            <a:lstStyle/>
            <a:p>
              <a:r>
                <a:rPr lang="en-US" altLang="ko-KR" sz="3600" b="1" dirty="0">
                  <a:latin typeface="Times New Roman" panose="02020603050405020304" pitchFamily="18" charset="0"/>
                  <a:cs typeface="Times New Roman" panose="02020603050405020304" pitchFamily="18" charset="0"/>
                </a:rPr>
                <a:t>02</a:t>
              </a:r>
              <a:endParaRPr lang="ko-KR" altLang="en-US" sz="3600" b="1" dirty="0">
                <a:latin typeface="Times New Roman" panose="02020603050405020304" pitchFamily="18" charset="0"/>
                <a:cs typeface="Times New Roman" panose="02020603050405020304" pitchFamily="18" charset="0"/>
              </a:endParaRPr>
            </a:p>
          </p:txBody>
        </p:sp>
      </p:grpSp>
      <p:grpSp>
        <p:nvGrpSpPr>
          <p:cNvPr id="34" name="Group 14">
            <a:extLst>
              <a:ext uri="{FF2B5EF4-FFF2-40B4-BE49-F238E27FC236}">
                <a16:creationId xmlns:a16="http://schemas.microsoft.com/office/drawing/2014/main" id="{6231B591-7BC2-4A34-AB86-BFCBCBE70CD3}"/>
              </a:ext>
            </a:extLst>
          </p:cNvPr>
          <p:cNvGrpSpPr/>
          <p:nvPr/>
        </p:nvGrpSpPr>
        <p:grpSpPr>
          <a:xfrm>
            <a:off x="3802348" y="3400473"/>
            <a:ext cx="914400" cy="914400"/>
            <a:chOff x="3802348" y="2420362"/>
            <a:chExt cx="914400" cy="914400"/>
          </a:xfrm>
        </p:grpSpPr>
        <p:sp>
          <p:nvSpPr>
            <p:cNvPr id="35" name="Diamond 5">
              <a:extLst>
                <a:ext uri="{FF2B5EF4-FFF2-40B4-BE49-F238E27FC236}">
                  <a16:creationId xmlns:a16="http://schemas.microsoft.com/office/drawing/2014/main" id="{DDA081BA-3F9B-45F0-8051-2F0C7CFC1220}"/>
                </a:ext>
              </a:extLst>
            </p:cNvPr>
            <p:cNvSpPr/>
            <p:nvPr/>
          </p:nvSpPr>
          <p:spPr>
            <a:xfrm>
              <a:off x="3802348" y="2420362"/>
              <a:ext cx="914400" cy="914400"/>
            </a:xfrm>
            <a:prstGeom prst="diamond">
              <a:avLst/>
            </a:prstGeom>
            <a:noFill/>
            <a:ln w="508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400" dirty="0">
                <a:solidFill>
                  <a:schemeClr val="tx1"/>
                </a:solidFill>
                <a:latin typeface="Times New Roman" panose="02020603050405020304" pitchFamily="18" charset="0"/>
                <a:cs typeface="Times New Roman" panose="02020603050405020304" pitchFamily="18" charset="0"/>
              </a:endParaRPr>
            </a:p>
          </p:txBody>
        </p:sp>
        <p:sp>
          <p:nvSpPr>
            <p:cNvPr id="36" name="TextBox 10">
              <a:extLst>
                <a:ext uri="{FF2B5EF4-FFF2-40B4-BE49-F238E27FC236}">
                  <a16:creationId xmlns:a16="http://schemas.microsoft.com/office/drawing/2014/main" id="{0768CA94-6811-4E4B-A7CC-4FE690D9BAF4}"/>
                </a:ext>
              </a:extLst>
            </p:cNvPr>
            <p:cNvSpPr txBox="1"/>
            <p:nvPr/>
          </p:nvSpPr>
          <p:spPr>
            <a:xfrm>
              <a:off x="3966840" y="2615952"/>
              <a:ext cx="646331" cy="646331"/>
            </a:xfrm>
            <a:prstGeom prst="rect">
              <a:avLst/>
            </a:prstGeom>
            <a:noFill/>
          </p:spPr>
          <p:txBody>
            <a:bodyPr wrap="none" rtlCol="0">
              <a:spAutoFit/>
            </a:bodyPr>
            <a:lstStyle/>
            <a:p>
              <a:r>
                <a:rPr lang="en-US" altLang="ko-KR" sz="3600" b="1" dirty="0">
                  <a:latin typeface="Times New Roman" panose="02020603050405020304" pitchFamily="18" charset="0"/>
                  <a:cs typeface="Times New Roman" panose="02020603050405020304" pitchFamily="18" charset="0"/>
                </a:rPr>
                <a:t>03</a:t>
              </a:r>
              <a:endParaRPr lang="ko-KR" altLang="en-US" sz="3600" b="1" dirty="0">
                <a:latin typeface="Times New Roman" panose="02020603050405020304" pitchFamily="18" charset="0"/>
                <a:cs typeface="Times New Roman" panose="02020603050405020304" pitchFamily="18" charset="0"/>
              </a:endParaRPr>
            </a:p>
          </p:txBody>
        </p:sp>
      </p:grpSp>
      <p:grpSp>
        <p:nvGrpSpPr>
          <p:cNvPr id="37" name="Group 15">
            <a:extLst>
              <a:ext uri="{FF2B5EF4-FFF2-40B4-BE49-F238E27FC236}">
                <a16:creationId xmlns:a16="http://schemas.microsoft.com/office/drawing/2014/main" id="{5B297267-43C3-423C-92BE-6635E690C4B3}"/>
              </a:ext>
            </a:extLst>
          </p:cNvPr>
          <p:cNvGrpSpPr/>
          <p:nvPr/>
        </p:nvGrpSpPr>
        <p:grpSpPr>
          <a:xfrm>
            <a:off x="4427253" y="4084063"/>
            <a:ext cx="914400" cy="914400"/>
            <a:chOff x="4427253" y="3031987"/>
            <a:chExt cx="914400" cy="914400"/>
          </a:xfrm>
        </p:grpSpPr>
        <p:sp>
          <p:nvSpPr>
            <p:cNvPr id="38" name="Diamond 6">
              <a:extLst>
                <a:ext uri="{FF2B5EF4-FFF2-40B4-BE49-F238E27FC236}">
                  <a16:creationId xmlns:a16="http://schemas.microsoft.com/office/drawing/2014/main" id="{9BACBED7-4D28-45A2-A972-8B6E53A73D53}"/>
                </a:ext>
              </a:extLst>
            </p:cNvPr>
            <p:cNvSpPr/>
            <p:nvPr/>
          </p:nvSpPr>
          <p:spPr>
            <a:xfrm>
              <a:off x="4427253" y="3031987"/>
              <a:ext cx="914400" cy="914400"/>
            </a:xfrm>
            <a:prstGeom prst="diamond">
              <a:avLst/>
            </a:prstGeom>
            <a:noFill/>
            <a:ln w="508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400" dirty="0">
                <a:solidFill>
                  <a:schemeClr val="tx1"/>
                </a:solidFill>
                <a:latin typeface="Times New Roman" panose="02020603050405020304" pitchFamily="18" charset="0"/>
                <a:cs typeface="Times New Roman" panose="02020603050405020304" pitchFamily="18" charset="0"/>
              </a:endParaRPr>
            </a:p>
          </p:txBody>
        </p:sp>
        <p:sp>
          <p:nvSpPr>
            <p:cNvPr id="39" name="TextBox 11">
              <a:extLst>
                <a:ext uri="{FF2B5EF4-FFF2-40B4-BE49-F238E27FC236}">
                  <a16:creationId xmlns:a16="http://schemas.microsoft.com/office/drawing/2014/main" id="{A2A0AF7D-B367-47A0-A527-FE54DF7CDD31}"/>
                </a:ext>
              </a:extLst>
            </p:cNvPr>
            <p:cNvSpPr txBox="1"/>
            <p:nvPr/>
          </p:nvSpPr>
          <p:spPr>
            <a:xfrm>
              <a:off x="4591745" y="3227577"/>
              <a:ext cx="646331" cy="646331"/>
            </a:xfrm>
            <a:prstGeom prst="rect">
              <a:avLst/>
            </a:prstGeom>
            <a:noFill/>
          </p:spPr>
          <p:txBody>
            <a:bodyPr wrap="none" rtlCol="0">
              <a:spAutoFit/>
            </a:bodyPr>
            <a:lstStyle/>
            <a:p>
              <a:r>
                <a:rPr lang="en-US" altLang="ko-KR" sz="3600" b="1" dirty="0">
                  <a:latin typeface="Times New Roman" panose="02020603050405020304" pitchFamily="18" charset="0"/>
                  <a:cs typeface="Times New Roman" panose="02020603050405020304" pitchFamily="18" charset="0"/>
                </a:rPr>
                <a:t>04</a:t>
              </a:r>
              <a:endParaRPr lang="ko-KR" altLang="en-US" sz="3600" b="1" dirty="0">
                <a:latin typeface="Times New Roman" panose="02020603050405020304" pitchFamily="18" charset="0"/>
                <a:cs typeface="Times New Roman" panose="02020603050405020304" pitchFamily="18" charset="0"/>
              </a:endParaRPr>
            </a:p>
          </p:txBody>
        </p:sp>
      </p:grpSp>
      <p:grpSp>
        <p:nvGrpSpPr>
          <p:cNvPr id="40" name="Group 17">
            <a:extLst>
              <a:ext uri="{FF2B5EF4-FFF2-40B4-BE49-F238E27FC236}">
                <a16:creationId xmlns:a16="http://schemas.microsoft.com/office/drawing/2014/main" id="{7A9F55DB-40FE-49A8-9D4D-9AA336337096}"/>
              </a:ext>
            </a:extLst>
          </p:cNvPr>
          <p:cNvGrpSpPr/>
          <p:nvPr/>
        </p:nvGrpSpPr>
        <p:grpSpPr>
          <a:xfrm>
            <a:off x="5506649" y="2716652"/>
            <a:ext cx="2981741" cy="796624"/>
            <a:chOff x="2113657" y="4283314"/>
            <a:chExt cx="3647460" cy="796624"/>
          </a:xfrm>
        </p:grpSpPr>
        <p:sp>
          <p:nvSpPr>
            <p:cNvPr id="41" name="TextBox 18">
              <a:extLst>
                <a:ext uri="{FF2B5EF4-FFF2-40B4-BE49-F238E27FC236}">
                  <a16:creationId xmlns:a16="http://schemas.microsoft.com/office/drawing/2014/main" id="{129F82B6-3066-44C5-AD6E-FB97B7A18C4C}"/>
                </a:ext>
              </a:extLst>
            </p:cNvPr>
            <p:cNvSpPr txBox="1"/>
            <p:nvPr/>
          </p:nvSpPr>
          <p:spPr>
            <a:xfrm>
              <a:off x="2113657" y="4495163"/>
              <a:ext cx="3647459" cy="584775"/>
            </a:xfrm>
            <a:prstGeom prst="rect">
              <a:avLst/>
            </a:prstGeom>
            <a:noFill/>
          </p:spPr>
          <p:txBody>
            <a:bodyPr wrap="square" rtlCol="0">
              <a:spAutoFit/>
            </a:bodyPr>
            <a:lstStyle/>
            <a:p>
              <a:r>
                <a:rPr lang="es-EC" altLang="ko-KR" sz="1600" dirty="0">
                  <a:cs typeface="Times New Roman" panose="02020603050405020304" pitchFamily="18" charset="0"/>
                </a:rPr>
                <a:t>Teoría de evaluación del  riesgos y tipos de riesgos  . </a:t>
              </a:r>
            </a:p>
          </p:txBody>
        </p:sp>
        <p:sp>
          <p:nvSpPr>
            <p:cNvPr id="42" name="TextBox 19">
              <a:extLst>
                <a:ext uri="{FF2B5EF4-FFF2-40B4-BE49-F238E27FC236}">
                  <a16:creationId xmlns:a16="http://schemas.microsoft.com/office/drawing/2014/main" id="{686A3A46-7EBC-4A45-AEA6-184056092C4A}"/>
                </a:ext>
              </a:extLst>
            </p:cNvPr>
            <p:cNvSpPr txBox="1"/>
            <p:nvPr/>
          </p:nvSpPr>
          <p:spPr>
            <a:xfrm>
              <a:off x="2113658" y="4283314"/>
              <a:ext cx="3647459" cy="338554"/>
            </a:xfrm>
            <a:prstGeom prst="rect">
              <a:avLst/>
            </a:prstGeom>
            <a:noFill/>
          </p:spPr>
          <p:txBody>
            <a:bodyPr wrap="square" rtlCol="0">
              <a:spAutoFit/>
            </a:bodyPr>
            <a:lstStyle/>
            <a:p>
              <a:r>
                <a:rPr lang="es-EC" altLang="ko-KR" sz="1600" b="1" dirty="0">
                  <a:cs typeface="Times New Roman" panose="02020603050405020304" pitchFamily="18" charset="0"/>
                </a:rPr>
                <a:t>Marco teórico</a:t>
              </a:r>
            </a:p>
          </p:txBody>
        </p:sp>
      </p:grpSp>
      <p:grpSp>
        <p:nvGrpSpPr>
          <p:cNvPr id="46" name="Group 27">
            <a:extLst>
              <a:ext uri="{FF2B5EF4-FFF2-40B4-BE49-F238E27FC236}">
                <a16:creationId xmlns:a16="http://schemas.microsoft.com/office/drawing/2014/main" id="{8AC6294A-7703-4A35-A52B-5C6B53CFF2F0}"/>
              </a:ext>
            </a:extLst>
          </p:cNvPr>
          <p:cNvGrpSpPr/>
          <p:nvPr/>
        </p:nvGrpSpPr>
        <p:grpSpPr>
          <a:xfrm>
            <a:off x="655609" y="3396971"/>
            <a:ext cx="2981741" cy="1289067"/>
            <a:chOff x="2113657" y="4283314"/>
            <a:chExt cx="3647460" cy="1289067"/>
          </a:xfrm>
        </p:grpSpPr>
        <p:sp>
          <p:nvSpPr>
            <p:cNvPr id="47" name="TextBox 28">
              <a:extLst>
                <a:ext uri="{FF2B5EF4-FFF2-40B4-BE49-F238E27FC236}">
                  <a16:creationId xmlns:a16="http://schemas.microsoft.com/office/drawing/2014/main" id="{D8EDE918-A56D-46AC-9E1C-E38EC3A62558}"/>
                </a:ext>
              </a:extLst>
            </p:cNvPr>
            <p:cNvSpPr txBox="1"/>
            <p:nvPr/>
          </p:nvSpPr>
          <p:spPr>
            <a:xfrm>
              <a:off x="2113657" y="4495163"/>
              <a:ext cx="3647459" cy="1077218"/>
            </a:xfrm>
            <a:prstGeom prst="rect">
              <a:avLst/>
            </a:prstGeom>
            <a:noFill/>
          </p:spPr>
          <p:txBody>
            <a:bodyPr wrap="square" rtlCol="0">
              <a:spAutoFit/>
            </a:bodyPr>
            <a:lstStyle/>
            <a:p>
              <a:pPr algn="r"/>
              <a:r>
                <a:rPr lang="es-EC" altLang="ko-KR" sz="1600" dirty="0">
                  <a:cs typeface="Times New Roman" panose="02020603050405020304" pitchFamily="18" charset="0"/>
                </a:rPr>
                <a:t>Enfoques cuantitativo y cualitativos, tipos de investigación, selección de población y muestra. </a:t>
              </a:r>
            </a:p>
          </p:txBody>
        </p:sp>
        <p:sp>
          <p:nvSpPr>
            <p:cNvPr id="48" name="TextBox 29">
              <a:extLst>
                <a:ext uri="{FF2B5EF4-FFF2-40B4-BE49-F238E27FC236}">
                  <a16:creationId xmlns:a16="http://schemas.microsoft.com/office/drawing/2014/main" id="{9E679854-F515-4782-ABD2-467D4E15E7A6}"/>
                </a:ext>
              </a:extLst>
            </p:cNvPr>
            <p:cNvSpPr txBox="1"/>
            <p:nvPr/>
          </p:nvSpPr>
          <p:spPr>
            <a:xfrm>
              <a:off x="2113658" y="4283314"/>
              <a:ext cx="3647459" cy="338554"/>
            </a:xfrm>
            <a:prstGeom prst="rect">
              <a:avLst/>
            </a:prstGeom>
            <a:noFill/>
          </p:spPr>
          <p:txBody>
            <a:bodyPr wrap="square" rtlCol="0">
              <a:spAutoFit/>
            </a:bodyPr>
            <a:lstStyle/>
            <a:p>
              <a:pPr algn="r"/>
              <a:r>
                <a:rPr lang="es-EC" altLang="ko-KR" sz="1600" b="1" dirty="0">
                  <a:latin typeface="Times New Roman" panose="02020603050405020304" pitchFamily="18" charset="0"/>
                  <a:cs typeface="Times New Roman" panose="02020603050405020304" pitchFamily="18" charset="0"/>
                </a:rPr>
                <a:t>Marco </a:t>
              </a:r>
              <a:r>
                <a:rPr lang="es-EC" altLang="ko-KR" sz="1600" b="1" dirty="0">
                  <a:cs typeface="Times New Roman" panose="02020603050405020304" pitchFamily="18" charset="0"/>
                </a:rPr>
                <a:t>metodológico</a:t>
              </a:r>
            </a:p>
          </p:txBody>
        </p:sp>
      </p:grpSp>
      <p:grpSp>
        <p:nvGrpSpPr>
          <p:cNvPr id="76" name="Group 15">
            <a:extLst>
              <a:ext uri="{FF2B5EF4-FFF2-40B4-BE49-F238E27FC236}">
                <a16:creationId xmlns:a16="http://schemas.microsoft.com/office/drawing/2014/main" id="{BBEE33E2-7384-4BF8-8C6C-9574EF08BAB7}"/>
              </a:ext>
            </a:extLst>
          </p:cNvPr>
          <p:cNvGrpSpPr/>
          <p:nvPr/>
        </p:nvGrpSpPr>
        <p:grpSpPr>
          <a:xfrm>
            <a:off x="3788899" y="4859572"/>
            <a:ext cx="914400" cy="914400"/>
            <a:chOff x="4427253" y="3031987"/>
            <a:chExt cx="914400" cy="914400"/>
          </a:xfrm>
        </p:grpSpPr>
        <p:sp>
          <p:nvSpPr>
            <p:cNvPr id="78" name="TextBox 11">
              <a:extLst>
                <a:ext uri="{FF2B5EF4-FFF2-40B4-BE49-F238E27FC236}">
                  <a16:creationId xmlns:a16="http://schemas.microsoft.com/office/drawing/2014/main" id="{53ED88B9-020B-43AF-81CF-D824F5149A74}"/>
                </a:ext>
              </a:extLst>
            </p:cNvPr>
            <p:cNvSpPr txBox="1"/>
            <p:nvPr/>
          </p:nvSpPr>
          <p:spPr>
            <a:xfrm>
              <a:off x="4591745" y="3227577"/>
              <a:ext cx="646331" cy="646331"/>
            </a:xfrm>
            <a:prstGeom prst="rect">
              <a:avLst/>
            </a:prstGeom>
            <a:noFill/>
            <a:ln>
              <a:noFill/>
            </a:ln>
          </p:spPr>
          <p:txBody>
            <a:bodyPr wrap="none" rtlCol="0">
              <a:spAutoFit/>
            </a:bodyPr>
            <a:lstStyle/>
            <a:p>
              <a:r>
                <a:rPr lang="en-US" altLang="ko-KR" sz="3600" b="1" dirty="0">
                  <a:latin typeface="Times New Roman" panose="02020603050405020304" pitchFamily="18" charset="0"/>
                  <a:cs typeface="Times New Roman" panose="02020603050405020304" pitchFamily="18" charset="0"/>
                </a:rPr>
                <a:t>05</a:t>
              </a:r>
              <a:endParaRPr lang="ko-KR" altLang="en-US" sz="3600" b="1" dirty="0">
                <a:latin typeface="Times New Roman" panose="02020603050405020304" pitchFamily="18" charset="0"/>
                <a:cs typeface="Times New Roman" panose="02020603050405020304" pitchFamily="18" charset="0"/>
              </a:endParaRPr>
            </a:p>
          </p:txBody>
        </p:sp>
        <p:sp>
          <p:nvSpPr>
            <p:cNvPr id="77" name="Diamond 6">
              <a:extLst>
                <a:ext uri="{FF2B5EF4-FFF2-40B4-BE49-F238E27FC236}">
                  <a16:creationId xmlns:a16="http://schemas.microsoft.com/office/drawing/2014/main" id="{2D99650B-AED8-430E-A124-55E4664ECAB7}"/>
                </a:ext>
              </a:extLst>
            </p:cNvPr>
            <p:cNvSpPr/>
            <p:nvPr/>
          </p:nvSpPr>
          <p:spPr>
            <a:xfrm>
              <a:off x="4427253" y="3031987"/>
              <a:ext cx="914400" cy="914400"/>
            </a:xfrm>
            <a:prstGeom prst="diamond">
              <a:avLst/>
            </a:prstGeom>
            <a:noFill/>
            <a:ln w="508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400" dirty="0">
                <a:solidFill>
                  <a:schemeClr val="tx1"/>
                </a:solidFill>
                <a:latin typeface="Times New Roman" panose="02020603050405020304" pitchFamily="18" charset="0"/>
                <a:cs typeface="Times New Roman" panose="02020603050405020304" pitchFamily="18" charset="0"/>
              </a:endParaRPr>
            </a:p>
          </p:txBody>
        </p:sp>
      </p:grpSp>
      <p:grpSp>
        <p:nvGrpSpPr>
          <p:cNvPr id="79" name="Group 30">
            <a:extLst>
              <a:ext uri="{FF2B5EF4-FFF2-40B4-BE49-F238E27FC236}">
                <a16:creationId xmlns:a16="http://schemas.microsoft.com/office/drawing/2014/main" id="{6F0F8585-0FF0-40A2-9D2A-CDFBFA5B2DD1}"/>
              </a:ext>
            </a:extLst>
          </p:cNvPr>
          <p:cNvGrpSpPr/>
          <p:nvPr/>
        </p:nvGrpSpPr>
        <p:grpSpPr>
          <a:xfrm>
            <a:off x="636678" y="4897888"/>
            <a:ext cx="3019602" cy="1429950"/>
            <a:chOff x="2067343" y="4283314"/>
            <a:chExt cx="3693774" cy="960618"/>
          </a:xfrm>
        </p:grpSpPr>
        <p:sp>
          <p:nvSpPr>
            <p:cNvPr id="80" name="TextBox 31">
              <a:extLst>
                <a:ext uri="{FF2B5EF4-FFF2-40B4-BE49-F238E27FC236}">
                  <a16:creationId xmlns:a16="http://schemas.microsoft.com/office/drawing/2014/main" id="{2F21D85B-8B36-445D-A0FF-D05AFAE635C8}"/>
                </a:ext>
              </a:extLst>
            </p:cNvPr>
            <p:cNvSpPr txBox="1"/>
            <p:nvPr/>
          </p:nvSpPr>
          <p:spPr>
            <a:xfrm>
              <a:off x="2067343" y="4685681"/>
              <a:ext cx="3647459" cy="558251"/>
            </a:xfrm>
            <a:prstGeom prst="rect">
              <a:avLst/>
            </a:prstGeom>
            <a:noFill/>
          </p:spPr>
          <p:txBody>
            <a:bodyPr wrap="square" rtlCol="0">
              <a:spAutoFit/>
            </a:bodyPr>
            <a:lstStyle/>
            <a:p>
              <a:pPr algn="r"/>
              <a:r>
                <a:rPr lang="es-EC" altLang="ko-KR" sz="1600" dirty="0">
                  <a:latin typeface="Times New Roman" panose="02020603050405020304" pitchFamily="18" charset="0"/>
                  <a:cs typeface="Times New Roman" panose="02020603050405020304" pitchFamily="18" charset="0"/>
                </a:rPr>
                <a:t>Caracterización de los resultados obtenidos en la </a:t>
              </a:r>
              <a:r>
                <a:rPr lang="es-EC" altLang="ko-KR" sz="1600" dirty="0">
                  <a:cs typeface="Times New Roman" panose="02020603050405020304" pitchFamily="18" charset="0"/>
                </a:rPr>
                <a:t>investigación</a:t>
              </a:r>
              <a:r>
                <a:rPr lang="es-EC" altLang="ko-KR" sz="1600" dirty="0">
                  <a:latin typeface="Times New Roman" panose="02020603050405020304" pitchFamily="18" charset="0"/>
                  <a:cs typeface="Times New Roman" panose="02020603050405020304" pitchFamily="18" charset="0"/>
                </a:rPr>
                <a:t> y recomendaciones. </a:t>
              </a:r>
            </a:p>
          </p:txBody>
        </p:sp>
        <p:sp>
          <p:nvSpPr>
            <p:cNvPr id="81" name="TextBox 32">
              <a:extLst>
                <a:ext uri="{FF2B5EF4-FFF2-40B4-BE49-F238E27FC236}">
                  <a16:creationId xmlns:a16="http://schemas.microsoft.com/office/drawing/2014/main" id="{85A941AC-A367-4CE3-AD9E-F0AC71134BBD}"/>
                </a:ext>
              </a:extLst>
            </p:cNvPr>
            <p:cNvSpPr txBox="1"/>
            <p:nvPr/>
          </p:nvSpPr>
          <p:spPr>
            <a:xfrm>
              <a:off x="2113658" y="4283314"/>
              <a:ext cx="3647459" cy="392843"/>
            </a:xfrm>
            <a:prstGeom prst="rect">
              <a:avLst/>
            </a:prstGeom>
            <a:noFill/>
          </p:spPr>
          <p:txBody>
            <a:bodyPr wrap="square" rtlCol="0">
              <a:spAutoFit/>
            </a:bodyPr>
            <a:lstStyle/>
            <a:p>
              <a:pPr algn="r"/>
              <a:r>
                <a:rPr lang="es-EC" altLang="ko-KR" sz="1600" b="1" dirty="0">
                  <a:latin typeface="Times New Roman" panose="02020603050405020304" pitchFamily="18" charset="0"/>
                  <a:cs typeface="Times New Roman" panose="02020603050405020304" pitchFamily="18" charset="0"/>
                </a:rPr>
                <a:t>Conclusiones y </a:t>
              </a:r>
              <a:r>
                <a:rPr lang="es-EC" altLang="ko-KR" sz="1600" b="1" dirty="0">
                  <a:cs typeface="Times New Roman" panose="02020603050405020304" pitchFamily="18" charset="0"/>
                </a:rPr>
                <a:t>Recomendaciones</a:t>
              </a:r>
              <a:r>
                <a:rPr lang="es-EC" altLang="ko-KR" sz="1600" b="1" dirty="0">
                  <a:latin typeface="Times New Roman" panose="02020603050405020304" pitchFamily="18" charset="0"/>
                  <a:cs typeface="Times New Roman" panose="02020603050405020304" pitchFamily="18" charset="0"/>
                </a:rPr>
                <a:t> </a:t>
              </a:r>
            </a:p>
          </p:txBody>
        </p:sp>
      </p:grpSp>
      <p:grpSp>
        <p:nvGrpSpPr>
          <p:cNvPr id="82" name="Group 24">
            <a:extLst>
              <a:ext uri="{FF2B5EF4-FFF2-40B4-BE49-F238E27FC236}">
                <a16:creationId xmlns:a16="http://schemas.microsoft.com/office/drawing/2014/main" id="{47EC3F46-E17C-4D60-995C-5DA9BCA3FB4E}"/>
              </a:ext>
            </a:extLst>
          </p:cNvPr>
          <p:cNvGrpSpPr/>
          <p:nvPr/>
        </p:nvGrpSpPr>
        <p:grpSpPr>
          <a:xfrm>
            <a:off x="5439876" y="3936637"/>
            <a:ext cx="2981740" cy="1365128"/>
            <a:chOff x="2113658" y="4283314"/>
            <a:chExt cx="3647459" cy="1365128"/>
          </a:xfrm>
        </p:grpSpPr>
        <p:sp>
          <p:nvSpPr>
            <p:cNvPr id="83" name="TextBox 25">
              <a:extLst>
                <a:ext uri="{FF2B5EF4-FFF2-40B4-BE49-F238E27FC236}">
                  <a16:creationId xmlns:a16="http://schemas.microsoft.com/office/drawing/2014/main" id="{0EDFF041-491B-4A8D-99AD-0A51CF421465}"/>
                </a:ext>
              </a:extLst>
            </p:cNvPr>
            <p:cNvSpPr txBox="1"/>
            <p:nvPr/>
          </p:nvSpPr>
          <p:spPr>
            <a:xfrm>
              <a:off x="2113658" y="4817445"/>
              <a:ext cx="3647459" cy="830997"/>
            </a:xfrm>
            <a:prstGeom prst="rect">
              <a:avLst/>
            </a:prstGeom>
            <a:noFill/>
          </p:spPr>
          <p:txBody>
            <a:bodyPr wrap="square" rtlCol="0">
              <a:spAutoFit/>
            </a:bodyPr>
            <a:lstStyle/>
            <a:p>
              <a:r>
                <a:rPr lang="es-EC" altLang="ko-KR" sz="1600" dirty="0">
                  <a:latin typeface="Times New Roman" panose="02020603050405020304" pitchFamily="18" charset="0"/>
                  <a:cs typeface="Times New Roman" panose="02020603050405020304" pitchFamily="18" charset="0"/>
                </a:rPr>
                <a:t>Descripción del análisis realizado mediante el índice de Altman Z </a:t>
              </a:r>
              <a:r>
                <a:rPr lang="es-EC" altLang="ko-KR" sz="1600" dirty="0">
                  <a:cs typeface="Times New Roman" panose="02020603050405020304" pitchFamily="18" charset="0"/>
                </a:rPr>
                <a:t>score</a:t>
              </a:r>
              <a:r>
                <a:rPr lang="es-EC" altLang="ko-KR" sz="1600" dirty="0">
                  <a:latin typeface="Times New Roman" panose="02020603050405020304" pitchFamily="18" charset="0"/>
                  <a:cs typeface="Times New Roman" panose="02020603050405020304" pitchFamily="18" charset="0"/>
                </a:rPr>
                <a:t> a las COAC del segmento 1</a:t>
              </a:r>
            </a:p>
          </p:txBody>
        </p:sp>
        <p:sp>
          <p:nvSpPr>
            <p:cNvPr id="84" name="TextBox 26">
              <a:extLst>
                <a:ext uri="{FF2B5EF4-FFF2-40B4-BE49-F238E27FC236}">
                  <a16:creationId xmlns:a16="http://schemas.microsoft.com/office/drawing/2014/main" id="{020ABDE4-BE6F-41C4-BBF1-F32AD87B003F}"/>
                </a:ext>
              </a:extLst>
            </p:cNvPr>
            <p:cNvSpPr txBox="1"/>
            <p:nvPr/>
          </p:nvSpPr>
          <p:spPr>
            <a:xfrm>
              <a:off x="2113658" y="4283314"/>
              <a:ext cx="3647459" cy="584775"/>
            </a:xfrm>
            <a:prstGeom prst="rect">
              <a:avLst/>
            </a:prstGeom>
            <a:noFill/>
          </p:spPr>
          <p:txBody>
            <a:bodyPr wrap="square" rtlCol="0">
              <a:spAutoFit/>
            </a:bodyPr>
            <a:lstStyle/>
            <a:p>
              <a:r>
                <a:rPr lang="es-EC" altLang="ko-KR" sz="1600" b="1" dirty="0">
                  <a:latin typeface="Times New Roman" panose="02020603050405020304" pitchFamily="18" charset="0"/>
                  <a:cs typeface="Times New Roman" panose="02020603050405020304" pitchFamily="18" charset="0"/>
                </a:rPr>
                <a:t>Presentación y análisis de resultados</a:t>
              </a:r>
            </a:p>
          </p:txBody>
        </p:sp>
      </p:grpSp>
      <p:grpSp>
        <p:nvGrpSpPr>
          <p:cNvPr id="85" name="Group 17">
            <a:extLst>
              <a:ext uri="{FF2B5EF4-FFF2-40B4-BE49-F238E27FC236}">
                <a16:creationId xmlns:a16="http://schemas.microsoft.com/office/drawing/2014/main" id="{9337A09B-73D9-4774-B3D9-867D9B00DAD3}"/>
              </a:ext>
            </a:extLst>
          </p:cNvPr>
          <p:cNvGrpSpPr/>
          <p:nvPr/>
        </p:nvGrpSpPr>
        <p:grpSpPr>
          <a:xfrm>
            <a:off x="590400" y="2103753"/>
            <a:ext cx="2981741" cy="796624"/>
            <a:chOff x="2113657" y="4283314"/>
            <a:chExt cx="3647460" cy="796624"/>
          </a:xfrm>
        </p:grpSpPr>
        <p:sp>
          <p:nvSpPr>
            <p:cNvPr id="86" name="TextBox 18">
              <a:extLst>
                <a:ext uri="{FF2B5EF4-FFF2-40B4-BE49-F238E27FC236}">
                  <a16:creationId xmlns:a16="http://schemas.microsoft.com/office/drawing/2014/main" id="{D435A9E8-5FA4-4192-8075-D3F55693C0EF}"/>
                </a:ext>
              </a:extLst>
            </p:cNvPr>
            <p:cNvSpPr txBox="1"/>
            <p:nvPr/>
          </p:nvSpPr>
          <p:spPr>
            <a:xfrm>
              <a:off x="2113657" y="4495163"/>
              <a:ext cx="3647459" cy="584775"/>
            </a:xfrm>
            <a:prstGeom prst="rect">
              <a:avLst/>
            </a:prstGeom>
            <a:noFill/>
          </p:spPr>
          <p:txBody>
            <a:bodyPr wrap="square" rtlCol="0">
              <a:spAutoFit/>
            </a:bodyPr>
            <a:lstStyle/>
            <a:p>
              <a:pPr algn="r"/>
              <a:r>
                <a:rPr lang="es-EC" altLang="ko-KR" sz="1600" dirty="0">
                  <a:cs typeface="Times New Roman" panose="02020603050405020304" pitchFamily="18" charset="0"/>
                </a:rPr>
                <a:t>Materialización de la interrogante formulada por el investigador . </a:t>
              </a:r>
            </a:p>
          </p:txBody>
        </p:sp>
        <p:sp>
          <p:nvSpPr>
            <p:cNvPr id="87" name="TextBox 19">
              <a:extLst>
                <a:ext uri="{FF2B5EF4-FFF2-40B4-BE49-F238E27FC236}">
                  <a16:creationId xmlns:a16="http://schemas.microsoft.com/office/drawing/2014/main" id="{167A7D19-0AEA-4B47-BC9C-A74A995BF59E}"/>
                </a:ext>
              </a:extLst>
            </p:cNvPr>
            <p:cNvSpPr txBox="1"/>
            <p:nvPr/>
          </p:nvSpPr>
          <p:spPr>
            <a:xfrm>
              <a:off x="2113658" y="4283314"/>
              <a:ext cx="3647459" cy="338554"/>
            </a:xfrm>
            <a:prstGeom prst="rect">
              <a:avLst/>
            </a:prstGeom>
            <a:noFill/>
          </p:spPr>
          <p:txBody>
            <a:bodyPr wrap="square" rtlCol="0">
              <a:spAutoFit/>
            </a:bodyPr>
            <a:lstStyle/>
            <a:p>
              <a:pPr algn="r"/>
              <a:r>
                <a:rPr lang="es-MX" altLang="ko-KR" sz="1600" b="1" dirty="0">
                  <a:cs typeface="Times New Roman" panose="02020603050405020304" pitchFamily="18" charset="0"/>
                </a:rPr>
                <a:t>El problema </a:t>
              </a:r>
              <a:endParaRPr lang="es-EC" altLang="ko-KR" sz="1600" b="1" dirty="0">
                <a:cs typeface="Times New Roman" panose="02020603050405020304" pitchFamily="18" charset="0"/>
              </a:endParaRPr>
            </a:p>
          </p:txBody>
        </p:sp>
      </p:grpSp>
    </p:spTree>
    <p:extLst>
      <p:ext uri="{BB962C8B-B14F-4D97-AF65-F5344CB8AC3E}">
        <p14:creationId xmlns:p14="http://schemas.microsoft.com/office/powerpoint/2010/main" val="17894289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32798DC9-60E7-4F95-BCA2-F126A437C04D}"/>
              </a:ext>
            </a:extLst>
          </p:cNvPr>
          <p:cNvSpPr/>
          <p:nvPr/>
        </p:nvSpPr>
        <p:spPr>
          <a:xfrm>
            <a:off x="2862236" y="891269"/>
            <a:ext cx="3419526" cy="461665"/>
          </a:xfrm>
          <a:prstGeom prst="rect">
            <a:avLst/>
          </a:prstGeom>
        </p:spPr>
        <p:txBody>
          <a:bodyPr wrap="none">
            <a:spAutoFit/>
          </a:bodyPr>
          <a:lstStyle/>
          <a:p>
            <a:pPr algn="just">
              <a:spcBef>
                <a:spcPts val="600"/>
              </a:spcBef>
              <a:spcAft>
                <a:spcPts val="600"/>
              </a:spcAft>
            </a:pPr>
            <a:r>
              <a:rPr lang="es-ES"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RECOMENDACIONES</a:t>
            </a:r>
            <a:endParaRPr lang="es-ES" sz="2400" b="1"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5" name="Rectángulo 4">
            <a:extLst>
              <a:ext uri="{FF2B5EF4-FFF2-40B4-BE49-F238E27FC236}">
                <a16:creationId xmlns:a16="http://schemas.microsoft.com/office/drawing/2014/main" id="{C9FA01DB-D701-47C3-A14E-424FF8596868}"/>
              </a:ext>
            </a:extLst>
          </p:cNvPr>
          <p:cNvSpPr/>
          <p:nvPr/>
        </p:nvSpPr>
        <p:spPr>
          <a:xfrm>
            <a:off x="744793" y="1545024"/>
            <a:ext cx="7654413" cy="4254626"/>
          </a:xfrm>
          <a:prstGeom prst="rect">
            <a:avLst/>
          </a:prstGeom>
        </p:spPr>
        <p:txBody>
          <a:bodyPr wrap="square">
            <a:spAutoFit/>
          </a:bodyPr>
          <a:lstStyle/>
          <a:p>
            <a:pPr marL="342900" indent="-342900" algn="just">
              <a:lnSpc>
                <a:spcPct val="150000"/>
              </a:lnSpc>
              <a:spcBef>
                <a:spcPts val="600"/>
              </a:spcBef>
              <a:spcAft>
                <a:spcPts val="600"/>
              </a:spcAft>
              <a:buFont typeface="Wingdings" panose="05000000000000000000" pitchFamily="2" charset="2"/>
              <a:buChar char="Ø"/>
            </a:pPr>
            <a:r>
              <a:rPr lang="es-ES" sz="2200" dirty="0">
                <a:latin typeface="Times New Roman" panose="02020603050405020304" pitchFamily="18" charset="0"/>
                <a:ea typeface="Calibri" panose="020F0502020204030204" pitchFamily="34" charset="0"/>
                <a:cs typeface="Times New Roman" panose="02020603050405020304" pitchFamily="18" charset="0"/>
              </a:rPr>
              <a:t>Que se realicen capacitaciones sobre el Índice de Altman Z-Score, su determinación e interpretación a los interesados de las COAC del segmento 1 del Ecuador. </a:t>
            </a:r>
          </a:p>
          <a:p>
            <a:pPr marL="342900" indent="-342900" algn="just">
              <a:lnSpc>
                <a:spcPct val="150000"/>
              </a:lnSpc>
              <a:spcBef>
                <a:spcPts val="600"/>
              </a:spcBef>
              <a:spcAft>
                <a:spcPts val="600"/>
              </a:spcAft>
              <a:buFont typeface="Wingdings" panose="05000000000000000000" pitchFamily="2" charset="2"/>
              <a:buChar char="Ø"/>
            </a:pPr>
            <a:r>
              <a:rPr lang="es-ES" sz="2200" dirty="0">
                <a:latin typeface="Times New Roman" panose="02020603050405020304" pitchFamily="18" charset="0"/>
                <a:ea typeface="Calibri" panose="020F0502020204030204" pitchFamily="34" charset="0"/>
                <a:cs typeface="Times New Roman" panose="02020603050405020304" pitchFamily="18" charset="0"/>
              </a:rPr>
              <a:t>Que se profundice en el análisis del riesgo financiero de las COAC que resultaron con mayor riesgo a quiebra según el resultado del Índice de Altman Z-Score: 15 de abril, Andalucía, Cámara de comercio de Ambato, Comercio, Crea, Fernando daquilema, La Merced, Once de junio y OSCUS.</a:t>
            </a:r>
            <a:endParaRPr lang="es-ES" sz="2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22401575"/>
      </p:ext>
    </p:extLst>
  </p:cSld>
  <p:clrMapOvr>
    <a:overrideClrMapping bg1="lt1" tx1="dk1" bg2="lt2" tx2="dk2" accent1="accent1" accent2="accent2" accent3="accent3" accent4="accent4" accent5="accent5" accent6="accent6" hlink="hlink" folHlink="folHlink"/>
  </p:clrMapOvr>
</p:sld>
</file>

<file path=ppt/slides/slide3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32798DC9-60E7-4F95-BCA2-F126A437C04D}"/>
              </a:ext>
            </a:extLst>
          </p:cNvPr>
          <p:cNvSpPr/>
          <p:nvPr/>
        </p:nvSpPr>
        <p:spPr>
          <a:xfrm>
            <a:off x="3165075" y="692597"/>
            <a:ext cx="2813847" cy="461665"/>
          </a:xfrm>
          <a:prstGeom prst="rect">
            <a:avLst/>
          </a:prstGeom>
        </p:spPr>
        <p:txBody>
          <a:bodyPr wrap="none">
            <a:spAutoFit/>
          </a:bodyPr>
          <a:lstStyle/>
          <a:p>
            <a:pPr algn="just">
              <a:spcBef>
                <a:spcPts val="600"/>
              </a:spcBef>
              <a:spcAft>
                <a:spcPts val="600"/>
              </a:spcAft>
            </a:pPr>
            <a:r>
              <a:rPr lang="es-ES" sz="2400" b="1" dirty="0">
                <a:solidFill>
                  <a:srgbClr val="000000"/>
                </a:solidFill>
                <a:ea typeface="Times New Roman" panose="02020603050405020304" pitchFamily="18" charset="0"/>
                <a:cs typeface="Times New Roman" panose="02020603050405020304" pitchFamily="18" charset="0"/>
              </a:rPr>
              <a:t>RECOMENDACIONES</a:t>
            </a:r>
            <a:endParaRPr lang="es-ES" sz="2400" b="1" dirty="0">
              <a:solidFill>
                <a:srgbClr val="2F5496"/>
              </a:solidFill>
              <a:ea typeface="Times New Roman" panose="02020603050405020304" pitchFamily="18" charset="0"/>
              <a:cs typeface="Times New Roman" panose="02020603050405020304" pitchFamily="18" charset="0"/>
            </a:endParaRPr>
          </a:p>
        </p:txBody>
      </p:sp>
      <p:sp>
        <p:nvSpPr>
          <p:cNvPr id="5" name="Rectángulo 4">
            <a:extLst>
              <a:ext uri="{FF2B5EF4-FFF2-40B4-BE49-F238E27FC236}">
                <a16:creationId xmlns:a16="http://schemas.microsoft.com/office/drawing/2014/main" id="{C9FA01DB-D701-47C3-A14E-424FF8596868}"/>
              </a:ext>
            </a:extLst>
          </p:cNvPr>
          <p:cNvSpPr/>
          <p:nvPr/>
        </p:nvSpPr>
        <p:spPr>
          <a:xfrm>
            <a:off x="471947" y="1770083"/>
            <a:ext cx="7850959" cy="3592907"/>
          </a:xfrm>
          <a:prstGeom prst="rect">
            <a:avLst/>
          </a:prstGeom>
        </p:spPr>
        <p:txBody>
          <a:bodyPr wrap="square">
            <a:spAutoFit/>
          </a:bodyPr>
          <a:lstStyle/>
          <a:p>
            <a:pPr marL="342900" indent="-342900" algn="just">
              <a:lnSpc>
                <a:spcPct val="150000"/>
              </a:lnSpc>
              <a:buFontTx/>
              <a:buChar char="-"/>
            </a:pPr>
            <a:r>
              <a:rPr lang="es-ES" sz="2200" dirty="0">
                <a:ea typeface="Calibri" panose="020F0502020204030204" pitchFamily="34" charset="0"/>
                <a:cs typeface="Times New Roman" panose="02020603050405020304" pitchFamily="18" charset="0"/>
              </a:rPr>
              <a:t>Que en el caso de las COAC del segmento 1 se realice el análisis del Índice de Altman Z-Score de forma mensual, con el objetivo de identificar tendencias en su comportamiento y a partir de los resultados tomar decisiones en consecuencia.</a:t>
            </a:r>
          </a:p>
          <a:p>
            <a:pPr marL="342900" indent="-342900" algn="just">
              <a:lnSpc>
                <a:spcPct val="150000"/>
              </a:lnSpc>
              <a:buFontTx/>
              <a:buChar char="-"/>
            </a:pPr>
            <a:r>
              <a:rPr lang="es-ES" sz="2200" dirty="0">
                <a:ea typeface="Calibri" panose="020F0502020204030204" pitchFamily="34" charset="0"/>
                <a:cs typeface="Times New Roman" panose="02020603050405020304" pitchFamily="18" charset="0"/>
              </a:rPr>
              <a:t>Que se socialice e implemente el procedimiento de trabajo propuesto como una herramienta para asesorar a las COAC del segmento 1 del Ecuador.</a:t>
            </a:r>
            <a:endParaRPr lang="es-ES" sz="22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67225353"/>
      </p:ext>
    </p:extLst>
  </p:cSld>
  <p:clrMapOvr>
    <a:overrideClrMapping bg1="lt1" tx1="dk1" bg2="lt2" tx2="dk2" accent1="accent1" accent2="accent2" accent3="accent3" accent4="accent4" accent5="accent5" accent6="accent6" hlink="hlink" folHlink="folHlink"/>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https://i.ytimg.com/vi/C1hhbyVksIs/maxresdefault.jpg">
            <a:extLst>
              <a:ext uri="{FF2B5EF4-FFF2-40B4-BE49-F238E27FC236}">
                <a16:creationId xmlns:a16="http://schemas.microsoft.com/office/drawing/2014/main" id="{B43DB758-CB7E-4C40-A17C-5F9588DE60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6607" y="1289333"/>
            <a:ext cx="8370786" cy="47085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23425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a:extLst>
              <a:ext uri="{FF2B5EF4-FFF2-40B4-BE49-F238E27FC236}">
                <a16:creationId xmlns:a16="http://schemas.microsoft.com/office/drawing/2014/main" id="{6DEE3F9F-CA9A-4F34-8024-ACF73D7B7C91}"/>
              </a:ext>
            </a:extLst>
          </p:cNvPr>
          <p:cNvGraphicFramePr/>
          <p:nvPr>
            <p:extLst>
              <p:ext uri="{D42A27DB-BD31-4B8C-83A1-F6EECF244321}">
                <p14:modId xmlns:p14="http://schemas.microsoft.com/office/powerpoint/2010/main" val="2136751882"/>
              </p:ext>
            </p:extLst>
          </p:nvPr>
        </p:nvGraphicFramePr>
        <p:xfrm>
          <a:off x="783771" y="732452"/>
          <a:ext cx="7072603" cy="539309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982913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5511DDB3-B17D-49FD-B146-89BFFCBF40EF}"/>
              </a:ext>
            </a:extLst>
          </p:cNvPr>
          <p:cNvSpPr/>
          <p:nvPr/>
        </p:nvSpPr>
        <p:spPr>
          <a:xfrm>
            <a:off x="1598557" y="1057597"/>
            <a:ext cx="4880695" cy="523220"/>
          </a:xfrm>
          <a:prstGeom prst="rect">
            <a:avLst/>
          </a:prstGeom>
        </p:spPr>
        <p:txBody>
          <a:bodyPr wrap="none">
            <a:spAutoFit/>
          </a:bodyPr>
          <a:lstStyle/>
          <a:p>
            <a:r>
              <a:rPr lang="es-ES" sz="2800" b="1" dirty="0">
                <a:solidFill>
                  <a:srgbClr val="000000"/>
                </a:solidFill>
                <a:ea typeface="Calibri" panose="020F0502020204030204" pitchFamily="34" charset="0"/>
              </a:rPr>
              <a:t>FORMULACIÓN DEL PROBLEMA</a:t>
            </a:r>
            <a:endParaRPr lang="es-ES" sz="2800" dirty="0"/>
          </a:p>
        </p:txBody>
      </p:sp>
      <p:sp>
        <p:nvSpPr>
          <p:cNvPr id="3" name="Rectángulo 2">
            <a:extLst>
              <a:ext uri="{FF2B5EF4-FFF2-40B4-BE49-F238E27FC236}">
                <a16:creationId xmlns:a16="http://schemas.microsoft.com/office/drawing/2014/main" id="{0F59B317-B31E-429E-89BD-0CE26BAECCD1}"/>
              </a:ext>
            </a:extLst>
          </p:cNvPr>
          <p:cNvSpPr/>
          <p:nvPr/>
        </p:nvSpPr>
        <p:spPr>
          <a:xfrm>
            <a:off x="1131418" y="2335544"/>
            <a:ext cx="6881163" cy="2941639"/>
          </a:xfrm>
          <a:prstGeom prst="rect">
            <a:avLst/>
          </a:prstGeom>
        </p:spPr>
        <p:txBody>
          <a:bodyPr wrap="square">
            <a:spAutoFit/>
          </a:bodyPr>
          <a:lstStyle/>
          <a:p>
            <a:pPr algn="just">
              <a:lnSpc>
                <a:spcPct val="200000"/>
              </a:lnSpc>
              <a:spcBef>
                <a:spcPts val="600"/>
              </a:spcBef>
              <a:spcAft>
                <a:spcPts val="600"/>
              </a:spcAft>
            </a:pPr>
            <a:r>
              <a:rPr lang="es-ES" sz="2400" dirty="0">
                <a:ea typeface="Calibri" panose="020F0502020204030204" pitchFamily="34" charset="0"/>
                <a:cs typeface="Times New Roman" panose="02020603050405020304" pitchFamily="18" charset="0"/>
              </a:rPr>
              <a:t>La exposición al riesgo financiero generó inestabilidad económica, fundamentalmente en la solvencia de las COAC del segmento 1 del Ecuador, en los ejercicios del 2015 - 2020</a:t>
            </a:r>
            <a:r>
              <a:rPr lang="es-ES" sz="2400" dirty="0">
                <a:latin typeface="Times New Roman" panose="02020603050405020304" pitchFamily="18" charset="0"/>
                <a:ea typeface="Calibri" panose="020F0502020204030204" pitchFamily="34" charset="0"/>
                <a:cs typeface="Times New Roman" panose="02020603050405020304" pitchFamily="18" charset="0"/>
              </a:rPr>
              <a:t>.</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71161763"/>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image2.png">
            <a:extLst>
              <a:ext uri="{FF2B5EF4-FFF2-40B4-BE49-F238E27FC236}">
                <a16:creationId xmlns:a16="http://schemas.microsoft.com/office/drawing/2014/main" id="{5169D136-3140-4377-84E0-2472B0F8778D}"/>
              </a:ext>
            </a:extLst>
          </p:cNvPr>
          <p:cNvPicPr/>
          <p:nvPr/>
        </p:nvPicPr>
        <p:blipFill rotWithShape="1">
          <a:blip r:embed="rId3"/>
          <a:srcRect l="17670" t="17068" r="27242" b="8298"/>
          <a:stretch/>
        </p:blipFill>
        <p:spPr bwMode="auto">
          <a:xfrm>
            <a:off x="559837" y="1082084"/>
            <a:ext cx="8197766" cy="5533321"/>
          </a:xfrm>
          <a:prstGeom prst="rect">
            <a:avLst/>
          </a:prstGeom>
          <a:ln>
            <a:noFill/>
          </a:ln>
          <a:extLst>
            <a:ext uri="{53640926-AAD7-44D8-BBD7-CCE9431645EC}">
              <a14:shadowObscured xmlns:a14="http://schemas.microsoft.com/office/drawing/2010/main"/>
            </a:ext>
          </a:extLst>
        </p:spPr>
      </p:pic>
      <p:sp>
        <p:nvSpPr>
          <p:cNvPr id="3" name="Rectángulo 2">
            <a:extLst>
              <a:ext uri="{FF2B5EF4-FFF2-40B4-BE49-F238E27FC236}">
                <a16:creationId xmlns:a16="http://schemas.microsoft.com/office/drawing/2014/main" id="{F1A0E874-23D6-4F34-A577-A6CCBD88AB9C}"/>
              </a:ext>
            </a:extLst>
          </p:cNvPr>
          <p:cNvSpPr/>
          <p:nvPr/>
        </p:nvSpPr>
        <p:spPr>
          <a:xfrm>
            <a:off x="386397" y="251087"/>
            <a:ext cx="6326155" cy="830997"/>
          </a:xfrm>
          <a:prstGeom prst="rect">
            <a:avLst/>
          </a:prstGeom>
        </p:spPr>
        <p:txBody>
          <a:bodyPr wrap="square">
            <a:spAutoFit/>
          </a:bodyPr>
          <a:lstStyle/>
          <a:p>
            <a:r>
              <a:rPr lang="es-ES" sz="2400" b="1" dirty="0">
                <a:ea typeface="Calibri" panose="020F0502020204030204" pitchFamily="34" charset="0"/>
              </a:rPr>
              <a:t>Árbol de problemas elaborado en la investigación</a:t>
            </a:r>
            <a:endParaRPr lang="es-ES" sz="2400" b="1" dirty="0"/>
          </a:p>
        </p:txBody>
      </p:sp>
    </p:spTree>
    <p:extLst>
      <p:ext uri="{BB962C8B-B14F-4D97-AF65-F5344CB8AC3E}">
        <p14:creationId xmlns:p14="http://schemas.microsoft.com/office/powerpoint/2010/main" val="3245176940"/>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1A6A3F5A-D82B-4468-A9E3-902EA302693D}"/>
              </a:ext>
            </a:extLst>
          </p:cNvPr>
          <p:cNvSpPr/>
          <p:nvPr/>
        </p:nvSpPr>
        <p:spPr>
          <a:xfrm>
            <a:off x="2887757" y="1316143"/>
            <a:ext cx="2695353" cy="461665"/>
          </a:xfrm>
          <a:prstGeom prst="rect">
            <a:avLst/>
          </a:prstGeom>
        </p:spPr>
        <p:txBody>
          <a:bodyPr wrap="none">
            <a:spAutoFit/>
          </a:bodyPr>
          <a:lstStyle/>
          <a:p>
            <a:r>
              <a:rPr lang="es-ES" sz="2400" b="1" dirty="0">
                <a:solidFill>
                  <a:srgbClr val="000000"/>
                </a:solidFill>
                <a:ea typeface="Calibri" panose="020F0502020204030204" pitchFamily="34" charset="0"/>
              </a:rPr>
              <a:t>OBJETIVO GENERAL</a:t>
            </a:r>
            <a:endParaRPr lang="es-ES" sz="2400" dirty="0"/>
          </a:p>
        </p:txBody>
      </p:sp>
      <p:sp>
        <p:nvSpPr>
          <p:cNvPr id="3" name="Rectángulo 2">
            <a:extLst>
              <a:ext uri="{FF2B5EF4-FFF2-40B4-BE49-F238E27FC236}">
                <a16:creationId xmlns:a16="http://schemas.microsoft.com/office/drawing/2014/main" id="{F4885FC6-0B4D-4C79-A4C2-DCD638231EF2}"/>
              </a:ext>
            </a:extLst>
          </p:cNvPr>
          <p:cNvSpPr/>
          <p:nvPr/>
        </p:nvSpPr>
        <p:spPr>
          <a:xfrm>
            <a:off x="1133059" y="2434933"/>
            <a:ext cx="6917635" cy="1851148"/>
          </a:xfrm>
          <a:prstGeom prst="rect">
            <a:avLst/>
          </a:prstGeom>
        </p:spPr>
        <p:txBody>
          <a:bodyPr wrap="square">
            <a:spAutoFit/>
          </a:bodyPr>
          <a:lstStyle/>
          <a:p>
            <a:pPr algn="just">
              <a:lnSpc>
                <a:spcPct val="200000"/>
              </a:lnSpc>
              <a:spcBef>
                <a:spcPts val="600"/>
              </a:spcBef>
              <a:spcAft>
                <a:spcPts val="600"/>
              </a:spcAft>
            </a:pPr>
            <a:r>
              <a:rPr lang="es-ES" sz="2000" dirty="0">
                <a:ea typeface="Calibri" panose="020F0502020204030204" pitchFamily="34" charset="0"/>
                <a:cs typeface="Times New Roman" panose="02020603050405020304" pitchFamily="18" charset="0"/>
              </a:rPr>
              <a:t>Evaluar el Riesgo financiero y su impacto en la solvencia de las COAC del segmento 1 en el Ecuador durante los ejercicios del 2015 - 2020, mediante el Índice de Altman.</a:t>
            </a:r>
            <a:endParaRPr lang="es-ES" dirty="0">
              <a:effectLst/>
              <a:ea typeface="Calibri" panose="020F0502020204030204" pitchFamily="34" charset="0"/>
              <a:cs typeface="Times New Roman" panose="02020603050405020304" pitchFamily="18" charset="0"/>
            </a:endParaRPr>
          </a:p>
        </p:txBody>
      </p:sp>
      <p:pic>
        <p:nvPicPr>
          <p:cNvPr id="4" name="Picture 2" descr="http://www.kathercomp.com/images/especificos.jpg">
            <a:extLst>
              <a:ext uri="{FF2B5EF4-FFF2-40B4-BE49-F238E27FC236}">
                <a16:creationId xmlns:a16="http://schemas.microsoft.com/office/drawing/2014/main" id="{3FE582EC-356A-44EF-A04E-9E6397CE9B0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08923" y="4678780"/>
            <a:ext cx="1726154" cy="17261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3259868"/>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D86A95A-6FCE-4016-BFBF-CA15C55B2A2B}"/>
              </a:ext>
            </a:extLst>
          </p:cNvPr>
          <p:cNvSpPr/>
          <p:nvPr/>
        </p:nvSpPr>
        <p:spPr>
          <a:xfrm>
            <a:off x="2536699" y="1162515"/>
            <a:ext cx="3240246" cy="461665"/>
          </a:xfrm>
          <a:prstGeom prst="rect">
            <a:avLst/>
          </a:prstGeom>
        </p:spPr>
        <p:txBody>
          <a:bodyPr wrap="none">
            <a:spAutoFit/>
          </a:bodyPr>
          <a:lstStyle/>
          <a:p>
            <a:r>
              <a:rPr lang="es-ES" sz="2400" b="1" dirty="0">
                <a:solidFill>
                  <a:srgbClr val="000000"/>
                </a:solidFill>
                <a:ea typeface="Calibri" panose="020F0502020204030204" pitchFamily="34" charset="0"/>
              </a:rPr>
              <a:t>OBJETIVOS ESPECÍFICOS</a:t>
            </a:r>
            <a:endParaRPr lang="es-ES" sz="2400" dirty="0"/>
          </a:p>
        </p:txBody>
      </p:sp>
      <p:sp>
        <p:nvSpPr>
          <p:cNvPr id="3" name="Rectángulo 2">
            <a:extLst>
              <a:ext uri="{FF2B5EF4-FFF2-40B4-BE49-F238E27FC236}">
                <a16:creationId xmlns:a16="http://schemas.microsoft.com/office/drawing/2014/main" id="{E548EF77-3384-45D0-BC73-27211D26AD33}"/>
              </a:ext>
            </a:extLst>
          </p:cNvPr>
          <p:cNvSpPr/>
          <p:nvPr/>
        </p:nvSpPr>
        <p:spPr>
          <a:xfrm>
            <a:off x="987726" y="1794802"/>
            <a:ext cx="7280514" cy="3900683"/>
          </a:xfrm>
          <a:prstGeom prst="rect">
            <a:avLst/>
          </a:prstGeom>
        </p:spPr>
        <p:txBody>
          <a:bodyPr wrap="square">
            <a:spAutoFit/>
          </a:bodyPr>
          <a:lstStyle/>
          <a:p>
            <a:pPr marL="342900" lvl="0" indent="-342900" algn="just">
              <a:lnSpc>
                <a:spcPct val="150000"/>
              </a:lnSpc>
              <a:spcBef>
                <a:spcPts val="600"/>
              </a:spcBef>
              <a:spcAft>
                <a:spcPts val="600"/>
              </a:spcAft>
              <a:buFont typeface="Symbol" panose="05050102010706020507" pitchFamily="18" charset="2"/>
              <a:buChar char=""/>
            </a:pPr>
            <a:r>
              <a:rPr lang="es-ES" sz="2200" dirty="0">
                <a:ea typeface="Calibri" panose="020F0502020204030204" pitchFamily="34" charset="0"/>
                <a:cs typeface="Times New Roman" panose="02020603050405020304" pitchFamily="18" charset="0"/>
              </a:rPr>
              <a:t>Analizar la situación financiera de las COAC del segmento 1 en Ecuador.</a:t>
            </a:r>
          </a:p>
          <a:p>
            <a:pPr marL="342900" lvl="0" indent="-342900" algn="just">
              <a:lnSpc>
                <a:spcPct val="150000"/>
              </a:lnSpc>
              <a:spcBef>
                <a:spcPts val="600"/>
              </a:spcBef>
              <a:spcAft>
                <a:spcPts val="600"/>
              </a:spcAft>
              <a:buFont typeface="Symbol" panose="05050102010706020507" pitchFamily="18" charset="2"/>
              <a:buChar char=""/>
            </a:pPr>
            <a:r>
              <a:rPr lang="es-ES" sz="2200" dirty="0">
                <a:ea typeface="Calibri" panose="020F0502020204030204" pitchFamily="34" charset="0"/>
                <a:cs typeface="Times New Roman" panose="02020603050405020304" pitchFamily="18" charset="0"/>
              </a:rPr>
              <a:t>Analizar el riesgo financiero al que estuvieron expuestas las COAC del segmento1 durante los ejercicios del 2015 - 2020.</a:t>
            </a:r>
          </a:p>
          <a:p>
            <a:pPr marL="342900" lvl="0" indent="-342900" algn="just">
              <a:lnSpc>
                <a:spcPct val="150000"/>
              </a:lnSpc>
              <a:spcBef>
                <a:spcPts val="600"/>
              </a:spcBef>
              <a:spcAft>
                <a:spcPts val="600"/>
              </a:spcAft>
              <a:buFont typeface="Symbol" panose="05050102010706020507" pitchFamily="18" charset="2"/>
              <a:buChar char=""/>
            </a:pPr>
            <a:r>
              <a:rPr lang="es-ES" sz="2200" dirty="0">
                <a:ea typeface="Calibri" panose="020F0502020204030204" pitchFamily="34" charset="0"/>
                <a:cs typeface="Times New Roman" panose="02020603050405020304" pitchFamily="18" charset="0"/>
              </a:rPr>
              <a:t>Valorar los riesgos financieros y su impacto en la solvencia de las COAC del segmento1 mediante el método de Altm</a:t>
            </a:r>
            <a:r>
              <a:rPr lang="es-ES" sz="2200" dirty="0">
                <a:latin typeface="Times New Roman" panose="02020603050405020304" pitchFamily="18" charset="0"/>
                <a:ea typeface="Calibri" panose="020F0502020204030204" pitchFamily="34" charset="0"/>
                <a:cs typeface="Times New Roman" panose="02020603050405020304" pitchFamily="18" charset="0"/>
              </a:rPr>
              <a:t>an.</a:t>
            </a:r>
            <a:endParaRPr lang="es-ES" sz="22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4" descr="http://www.datosgratis.net/wp-content/uploads/2010/12/como-redactar-objetivo-profesional.jpg">
            <a:extLst>
              <a:ext uri="{FF2B5EF4-FFF2-40B4-BE49-F238E27FC236}">
                <a16:creationId xmlns:a16="http://schemas.microsoft.com/office/drawing/2014/main" id="{A5E7A949-DDA7-458B-BFE9-A05ECF2C90E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7298513" y="5573266"/>
            <a:ext cx="1526274" cy="12847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7342439"/>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4AA3F837-F1A6-4074-B4FA-2C516EE041B7}"/>
              </a:ext>
            </a:extLst>
          </p:cNvPr>
          <p:cNvSpPr txBox="1"/>
          <p:nvPr/>
        </p:nvSpPr>
        <p:spPr>
          <a:xfrm>
            <a:off x="1222310" y="1759674"/>
            <a:ext cx="6699380" cy="2878480"/>
          </a:xfrm>
          <a:prstGeom prst="rect">
            <a:avLst/>
          </a:prstGeom>
          <a:noFill/>
        </p:spPr>
        <p:txBody>
          <a:bodyPr wrap="square">
            <a:spAutoFit/>
          </a:bodyPr>
          <a:lstStyle/>
          <a:p>
            <a:pPr marL="342900" lvl="0" indent="-342900" algn="just">
              <a:lnSpc>
                <a:spcPct val="150000"/>
              </a:lnSpc>
              <a:spcBef>
                <a:spcPts val="600"/>
              </a:spcBef>
              <a:spcAft>
                <a:spcPts val="600"/>
              </a:spcAft>
              <a:buFont typeface="Symbol" panose="05050102010706020507" pitchFamily="18" charset="2"/>
              <a:buChar char=""/>
            </a:pPr>
            <a:r>
              <a:rPr lang="es-ES" sz="2200" dirty="0">
                <a:ea typeface="Calibri" panose="020F0502020204030204" pitchFamily="34" charset="0"/>
                <a:cs typeface="Times New Roman" panose="02020603050405020304" pitchFamily="18" charset="0"/>
              </a:rPr>
              <a:t>Relacionar las variables riesgos financieros y solvencia</a:t>
            </a:r>
          </a:p>
          <a:p>
            <a:pPr lvl="0" algn="just">
              <a:lnSpc>
                <a:spcPct val="150000"/>
              </a:lnSpc>
              <a:spcBef>
                <a:spcPts val="600"/>
              </a:spcBef>
              <a:spcAft>
                <a:spcPts val="600"/>
              </a:spcAft>
            </a:pPr>
            <a:r>
              <a:rPr lang="es-ES" sz="2200" dirty="0">
                <a:ea typeface="Calibri" panose="020F0502020204030204" pitchFamily="34" charset="0"/>
                <a:cs typeface="Times New Roman" panose="02020603050405020304" pitchFamily="18" charset="0"/>
              </a:rPr>
              <a:t> de las COAC del segmento 1 en Ecuador.</a:t>
            </a:r>
          </a:p>
          <a:p>
            <a:pPr marL="342900" lvl="0" indent="-342900" algn="just">
              <a:lnSpc>
                <a:spcPct val="150000"/>
              </a:lnSpc>
              <a:spcBef>
                <a:spcPts val="600"/>
              </a:spcBef>
              <a:spcAft>
                <a:spcPts val="600"/>
              </a:spcAft>
              <a:buFont typeface="Symbol" panose="05050102010706020507" pitchFamily="18" charset="2"/>
              <a:buChar char=""/>
            </a:pPr>
            <a:r>
              <a:rPr lang="es-ES" sz="2200" dirty="0">
                <a:ea typeface="Calibri" panose="020F0502020204030204" pitchFamily="34" charset="0"/>
                <a:cs typeface="Times New Roman" panose="02020603050405020304" pitchFamily="18" charset="0"/>
              </a:rPr>
              <a:t>Crear una Procedimiento de trabajo, con la aplicación del Índice de Altman Z-Score para las COAC del segmento 1 en Ecuador. </a:t>
            </a:r>
            <a:endParaRPr lang="es-ES" sz="2200" dirty="0">
              <a:effectLst/>
              <a:ea typeface="Calibri" panose="020F0502020204030204" pitchFamily="34" charset="0"/>
              <a:cs typeface="Times New Roman" panose="02020603050405020304" pitchFamily="18" charset="0"/>
            </a:endParaRPr>
          </a:p>
        </p:txBody>
      </p:sp>
      <p:pic>
        <p:nvPicPr>
          <p:cNvPr id="4" name="Picture 4" descr="http://www.datosgratis.net/wp-content/uploads/2010/12/como-redactar-objetivo-profesional.jpg">
            <a:extLst>
              <a:ext uri="{FF2B5EF4-FFF2-40B4-BE49-F238E27FC236}">
                <a16:creationId xmlns:a16="http://schemas.microsoft.com/office/drawing/2014/main" id="{FE774345-8F9C-4FEB-9DC0-9AD5727AC47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6820567" y="5098326"/>
            <a:ext cx="1526274" cy="12847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523967"/>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850</TotalTime>
  <Words>3146</Words>
  <Application>Microsoft Office PowerPoint</Application>
  <PresentationFormat>Presentación en pantalla (4:3)</PresentationFormat>
  <Paragraphs>330</Paragraphs>
  <Slides>32</Slides>
  <Notes>16</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32</vt:i4>
      </vt:variant>
    </vt:vector>
  </HeadingPairs>
  <TitlesOfParts>
    <vt:vector size="40" baseType="lpstr">
      <vt:lpstr>Arial</vt:lpstr>
      <vt:lpstr>Calibri</vt:lpstr>
      <vt:lpstr>Calibri Light</vt:lpstr>
      <vt:lpstr>Cambria Math</vt:lpstr>
      <vt:lpstr>Symbol</vt:lpstr>
      <vt:lpstr>Times New Roman</vt:lpstr>
      <vt:lpstr>Wingdings</vt:lpstr>
      <vt:lpstr>1_Tema de Office</vt:lpstr>
      <vt:lpstr>Presentación de PowerPoint</vt:lpstr>
      <vt:lpstr>“La perseverancia es el secreto de todos los triunfos” </vt:lpstr>
      <vt:lpstr>Contenido por capítulos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Admin</dc:creator>
  <cp:lastModifiedBy>PC-1</cp:lastModifiedBy>
  <cp:revision>121</cp:revision>
  <dcterms:created xsi:type="dcterms:W3CDTF">2021-08-23T21:59:47Z</dcterms:created>
  <dcterms:modified xsi:type="dcterms:W3CDTF">2021-10-20T14:50:12Z</dcterms:modified>
</cp:coreProperties>
</file>