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7620000"/>
  <p:notesSz cx="6858000" cy="9144000"/>
  <p:embeddedFontLst>
    <p:embeddedFont>
      <p:font typeface="Calibri" panose="020F0502020204030204" pitchFamily="34" charset="0"/>
      <p:regular r:id="rId23"/>
      <p:bold r:id="rId24"/>
      <p:italic r:id="rId25"/>
      <p:boldItalic r:id="rId26"/>
    </p:embeddedFont>
    <p:embeddedFont>
      <p:font typeface="Open Sans Bold" panose="020B0604020202020204" charset="0"/>
      <p:regular r:id="rId27"/>
    </p:embeddedFont>
    <p:embeddedFont>
      <p:font typeface="Open Sans" panose="020B0606030504020204" pitchFamily="34" charset="0"/>
      <p:regular r:id="rId28"/>
    </p:embeddedFont>
    <p:embeddedFont>
      <p:font typeface="Roboto"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2" d="100"/>
          <a:sy n="62" d="100"/>
        </p:scale>
        <p:origin x="81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12.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14.sv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21.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8.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3.sv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8.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srcRect l="21547" t="20923" r="19069" b="17219"/>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srcRect/>
          <a:stretch>
            <a:fillRect/>
          </a:stretch>
        </p:blipFill>
        <p:spPr>
          <a:xfrm>
            <a:off x="2873050" y="306388"/>
            <a:ext cx="6961845" cy="1241843"/>
          </a:xfrm>
          <a:prstGeom prst="rect">
            <a:avLst/>
          </a:prstGeom>
        </p:spPr>
      </p:pic>
      <p:sp>
        <p:nvSpPr>
          <p:cNvPr id="3" name="TextBox 3"/>
          <p:cNvSpPr txBox="1"/>
          <p:nvPr/>
        </p:nvSpPr>
        <p:spPr>
          <a:xfrm>
            <a:off x="1462638" y="1859439"/>
            <a:ext cx="9782669" cy="5604098"/>
          </a:xfrm>
          <a:prstGeom prst="rect">
            <a:avLst/>
          </a:prstGeom>
        </p:spPr>
        <p:txBody>
          <a:bodyPr lIns="0" tIns="0" rIns="0" bIns="0" rtlCol="0" anchor="t">
            <a:spAutoFit/>
          </a:bodyPr>
          <a:lstStyle/>
          <a:p>
            <a:pPr algn="ctr">
              <a:lnSpc>
                <a:spcPts val="2239"/>
              </a:lnSpc>
            </a:pPr>
            <a:r>
              <a:rPr lang="es-EC" sz="1600" b="1" dirty="0" smtClean="0">
                <a:solidFill>
                  <a:srgbClr val="000000"/>
                </a:solidFill>
                <a:latin typeface="Open Sans" panose="020B0606030504020204" pitchFamily="34" charset="0"/>
                <a:ea typeface="Open Sans" panose="020B0606030504020204" pitchFamily="34" charset="0"/>
                <a:cs typeface="Open Sans" panose="020B0606030504020204" pitchFamily="34" charset="0"/>
              </a:rPr>
              <a:t>DEPARTAMENTO DE CIENCIAS ECONÓMICAS, ADMINISTRATIVAS Y DEL COMERCIO</a:t>
            </a:r>
          </a:p>
          <a:p>
            <a:pPr algn="ctr">
              <a:lnSpc>
                <a:spcPts val="2239"/>
              </a:lnSpc>
            </a:pPr>
            <a:r>
              <a:rPr lang="es-EC" sz="1600" b="1" dirty="0" smtClean="0">
                <a:solidFill>
                  <a:srgbClr val="000000"/>
                </a:solidFill>
                <a:latin typeface="Open Sans" panose="020B0606030504020204" pitchFamily="34" charset="0"/>
                <a:ea typeface="Open Sans" panose="020B0606030504020204" pitchFamily="34" charset="0"/>
                <a:cs typeface="Open Sans" panose="020B0606030504020204" pitchFamily="34" charset="0"/>
              </a:rPr>
              <a:t>CARRERA DE FINANZAS Y AUDITORIA </a:t>
            </a:r>
          </a:p>
          <a:p>
            <a:pPr algn="ctr">
              <a:lnSpc>
                <a:spcPts val="2239"/>
              </a:lnSpc>
            </a:pPr>
            <a:endParaRPr lang="es-EC" sz="1600" b="1" dirty="0" smtClean="0">
              <a:latin typeface="Open Sans" panose="020B0606030504020204" pitchFamily="34" charset="0"/>
              <a:ea typeface="Open Sans" panose="020B0606030504020204" pitchFamily="34" charset="0"/>
              <a:cs typeface="Open Sans" panose="020B0606030504020204" pitchFamily="34" charset="0"/>
            </a:endParaRPr>
          </a:p>
          <a:p>
            <a:pPr algn="ctr">
              <a:lnSpc>
                <a:spcPts val="2100"/>
              </a:lnSpc>
            </a:pPr>
            <a:r>
              <a:rPr lang="es-EC" sz="1600" b="1" dirty="0" smtClean="0">
                <a:solidFill>
                  <a:srgbClr val="000000"/>
                </a:solidFill>
                <a:latin typeface="Open Sans" panose="020B0606030504020204" pitchFamily="34" charset="0"/>
                <a:ea typeface="Open Sans" panose="020B0606030504020204" pitchFamily="34" charset="0"/>
                <a:cs typeface="Open Sans" panose="020B0606030504020204" pitchFamily="34" charset="0"/>
              </a:rPr>
              <a:t>TRABAJO DE TITULACIÓN PREVIO A LA OBTENCIÓN DEL TÍTULO DE </a:t>
            </a:r>
          </a:p>
          <a:p>
            <a:pPr algn="ctr">
              <a:lnSpc>
                <a:spcPts val="2100"/>
              </a:lnSpc>
            </a:pPr>
            <a:r>
              <a:rPr lang="es-EC" sz="1600" b="1" dirty="0" smtClean="0">
                <a:solidFill>
                  <a:srgbClr val="000000"/>
                </a:solidFill>
                <a:latin typeface="Open Sans" panose="020B0606030504020204" pitchFamily="34" charset="0"/>
                <a:ea typeface="Open Sans" panose="020B0606030504020204" pitchFamily="34" charset="0"/>
                <a:cs typeface="Open Sans" panose="020B0606030504020204" pitchFamily="34" charset="0"/>
              </a:rPr>
              <a:t>LICENCIADO EN FINANZAS, CONTADOR PÚBLICO -AUDITOR“</a:t>
            </a:r>
          </a:p>
          <a:p>
            <a:pPr algn="ctr">
              <a:lnSpc>
                <a:spcPts val="2100"/>
              </a:lnSpc>
            </a:pPr>
            <a:endParaRPr lang="es-EC" sz="1600" b="1" dirty="0" smtClean="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a:lnSpc>
                <a:spcPts val="2100"/>
              </a:lnSpc>
            </a:pPr>
            <a:r>
              <a:rPr lang="es-EC" sz="1600" b="1" dirty="0" smtClean="0">
                <a:solidFill>
                  <a:srgbClr val="000000"/>
                </a:solidFill>
                <a:latin typeface="Open Sans" panose="020B0606030504020204" pitchFamily="34" charset="0"/>
                <a:ea typeface="Open Sans" panose="020B0606030504020204" pitchFamily="34" charset="0"/>
                <a:cs typeface="Open Sans" panose="020B0606030504020204" pitchFamily="34" charset="0"/>
              </a:rPr>
              <a:t>TEMA: “LA AUDITORÍA FORENSE COMO INSTRUMENTO DE PREVENCIÓN Y DETECCIÓN DE LAVADO DE ACTIVOS EN EL SECTOR INMOBILIARIO, CASOS REGISTRADOS EN EL ARCHIVO DE LA FISCALÍA GENERAL DEL ESTADO 2015-2019”</a:t>
            </a:r>
          </a:p>
          <a:p>
            <a:pPr algn="ctr">
              <a:lnSpc>
                <a:spcPts val="2100"/>
              </a:lnSpc>
            </a:pPr>
            <a:r>
              <a:rPr lang="es-EC" sz="1600" b="1" dirty="0" smtClean="0">
                <a:solidFill>
                  <a:srgbClr val="000000"/>
                </a:solidFill>
                <a:latin typeface="Open Sans" panose="020B0606030504020204" pitchFamily="34" charset="0"/>
                <a:ea typeface="Open Sans" panose="020B0606030504020204" pitchFamily="34" charset="0"/>
                <a:cs typeface="Open Sans" panose="020B0606030504020204" pitchFamily="34" charset="0"/>
              </a:rPr>
              <a:t> </a:t>
            </a:r>
          </a:p>
          <a:p>
            <a:pPr algn="ctr">
              <a:lnSpc>
                <a:spcPts val="2100"/>
              </a:lnSpc>
            </a:pPr>
            <a:r>
              <a:rPr lang="es-EC" sz="1600" b="1" dirty="0" smtClean="0">
                <a:solidFill>
                  <a:srgbClr val="000000"/>
                </a:solidFill>
                <a:latin typeface="Open Sans" panose="020B0606030504020204" pitchFamily="34" charset="0"/>
                <a:ea typeface="Open Sans" panose="020B0606030504020204" pitchFamily="34" charset="0"/>
                <a:cs typeface="Open Sans" panose="020B0606030504020204" pitchFamily="34" charset="0"/>
              </a:rPr>
              <a:t>                     AUTORES: CASTILLO OLALLA DAYANA CAROLINA Y LARRAGA PONCE JONATHAN MARCO</a:t>
            </a:r>
          </a:p>
          <a:p>
            <a:pPr algn="ctr">
              <a:lnSpc>
                <a:spcPts val="2100"/>
              </a:lnSpc>
            </a:pPr>
            <a:endParaRPr lang="es-EC" sz="1600" b="1" dirty="0" smtClean="0">
              <a:latin typeface="Open Sans" panose="020B0606030504020204" pitchFamily="34" charset="0"/>
              <a:ea typeface="Open Sans" panose="020B0606030504020204" pitchFamily="34" charset="0"/>
              <a:cs typeface="Open Sans" panose="020B0606030504020204" pitchFamily="34" charset="0"/>
            </a:endParaRPr>
          </a:p>
          <a:p>
            <a:pPr algn="ctr">
              <a:lnSpc>
                <a:spcPts val="2100"/>
              </a:lnSpc>
            </a:pPr>
            <a:r>
              <a:rPr lang="es-EC" sz="1600" b="1" dirty="0" smtClean="0">
                <a:solidFill>
                  <a:srgbClr val="000000"/>
                </a:solidFill>
                <a:latin typeface="Open Sans" panose="020B0606030504020204" pitchFamily="34" charset="0"/>
                <a:ea typeface="Open Sans" panose="020B0606030504020204" pitchFamily="34" charset="0"/>
                <a:cs typeface="Open Sans" panose="020B0606030504020204" pitchFamily="34" charset="0"/>
              </a:rPr>
              <a:t>DIRECTOR: </a:t>
            </a:r>
            <a:r>
              <a:rPr lang="es-EC" sz="1600" b="1" dirty="0" err="1" smtClean="0">
                <a:solidFill>
                  <a:srgbClr val="000000"/>
                </a:solidFill>
                <a:latin typeface="Open Sans" panose="020B0606030504020204" pitchFamily="34" charset="0"/>
                <a:ea typeface="Open Sans" panose="020B0606030504020204" pitchFamily="34" charset="0"/>
                <a:cs typeface="Open Sans" panose="020B0606030504020204" pitchFamily="34" charset="0"/>
              </a:rPr>
              <a:t>MSC</a:t>
            </a:r>
            <a:r>
              <a:rPr lang="es-EC" sz="1600" b="1" dirty="0" smtClean="0">
                <a:solidFill>
                  <a:srgbClr val="000000"/>
                </a:solidFill>
                <a:latin typeface="Open Sans" panose="020B0606030504020204" pitchFamily="34" charset="0"/>
                <a:ea typeface="Open Sans" panose="020B0606030504020204" pitchFamily="34" charset="0"/>
                <a:cs typeface="Open Sans" panose="020B0606030504020204" pitchFamily="34" charset="0"/>
              </a:rPr>
              <a:t>. WILSON RODRIGO </a:t>
            </a:r>
            <a:r>
              <a:rPr lang="es-EC" sz="1600" b="1" dirty="0" err="1" smtClean="0">
                <a:solidFill>
                  <a:srgbClr val="000000"/>
                </a:solidFill>
                <a:latin typeface="Open Sans" panose="020B0606030504020204" pitchFamily="34" charset="0"/>
                <a:ea typeface="Open Sans" panose="020B0606030504020204" pitchFamily="34" charset="0"/>
                <a:cs typeface="Open Sans" panose="020B0606030504020204" pitchFamily="34" charset="0"/>
              </a:rPr>
              <a:t>GUÍLLEN</a:t>
            </a:r>
            <a:r>
              <a:rPr lang="es-EC" sz="1600" b="1" dirty="0" smtClean="0">
                <a:solidFill>
                  <a:srgbClr val="000000"/>
                </a:solidFill>
                <a:latin typeface="Open Sans" panose="020B0606030504020204" pitchFamily="34" charset="0"/>
                <a:ea typeface="Open Sans" panose="020B0606030504020204" pitchFamily="34" charset="0"/>
                <a:cs typeface="Open Sans" panose="020B0606030504020204" pitchFamily="34" charset="0"/>
              </a:rPr>
              <a:t> SEVILLA</a:t>
            </a:r>
          </a:p>
          <a:p>
            <a:pPr algn="ctr">
              <a:lnSpc>
                <a:spcPts val="2100"/>
              </a:lnSpc>
            </a:pPr>
            <a:endParaRPr lang="es-EC" sz="1600" b="1" dirty="0" smtClean="0">
              <a:latin typeface="Open Sans" panose="020B0606030504020204" pitchFamily="34" charset="0"/>
              <a:ea typeface="Open Sans" panose="020B0606030504020204" pitchFamily="34" charset="0"/>
              <a:cs typeface="Open Sans" panose="020B0606030504020204" pitchFamily="34" charset="0"/>
            </a:endParaRPr>
          </a:p>
          <a:p>
            <a:pPr algn="ctr">
              <a:lnSpc>
                <a:spcPts val="2100"/>
              </a:lnSpc>
            </a:pPr>
            <a:r>
              <a:rPr lang="es-EC" sz="1600" b="1" dirty="0" err="1" smtClean="0">
                <a:solidFill>
                  <a:srgbClr val="000000"/>
                </a:solidFill>
                <a:latin typeface="Open Sans" panose="020B0606030504020204" pitchFamily="34" charset="0"/>
                <a:ea typeface="Open Sans" panose="020B0606030504020204" pitchFamily="34" charset="0"/>
                <a:cs typeface="Open Sans" panose="020B0606030504020204" pitchFamily="34" charset="0"/>
              </a:rPr>
              <a:t>SANGOLQUI</a:t>
            </a:r>
            <a:endParaRPr lang="es-EC" sz="1600" b="1" dirty="0" smtClean="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a:lnSpc>
                <a:spcPts val="2100"/>
              </a:lnSpc>
            </a:pPr>
            <a:endParaRPr lang="es-EC" sz="1600" b="1" dirty="0" smtClean="0">
              <a:latin typeface="Open Sans" panose="020B0606030504020204" pitchFamily="34" charset="0"/>
              <a:ea typeface="Open Sans" panose="020B0606030504020204" pitchFamily="34" charset="0"/>
              <a:cs typeface="Open Sans" panose="020B0606030504020204" pitchFamily="34" charset="0"/>
            </a:endParaRPr>
          </a:p>
          <a:p>
            <a:pPr algn="ctr">
              <a:lnSpc>
                <a:spcPts val="2100"/>
              </a:lnSpc>
            </a:pPr>
            <a:r>
              <a:rPr lang="es-EC" sz="1600" b="1" dirty="0" smtClean="0">
                <a:solidFill>
                  <a:srgbClr val="000000"/>
                </a:solidFill>
                <a:latin typeface="Open Sans" panose="020B0606030504020204" pitchFamily="34" charset="0"/>
                <a:ea typeface="Open Sans" panose="020B0606030504020204" pitchFamily="34" charset="0"/>
                <a:cs typeface="Open Sans" panose="020B0606030504020204" pitchFamily="34" charset="0"/>
              </a:rPr>
              <a:t> MAYO, 2021 </a:t>
            </a:r>
          </a:p>
          <a:p>
            <a:pPr algn="ctr">
              <a:lnSpc>
                <a:spcPts val="3500"/>
              </a:lnSpc>
            </a:pPr>
            <a:endParaRPr sz="1600" b="1" dirty="0">
              <a:latin typeface="Open Sans" panose="020B0606030504020204" pitchFamily="34" charset="0"/>
              <a:ea typeface="Open Sans" panose="020B0606030504020204" pitchFamily="34" charset="0"/>
              <a:cs typeface="Open Sans" panose="020B0606030504020204" pitchFamily="34" charset="0"/>
            </a:endParaRPr>
          </a:p>
          <a:p>
            <a:pPr algn="ctr">
              <a:lnSpc>
                <a:spcPts val="4200"/>
              </a:lnSpc>
            </a:pPr>
            <a:endParaRPr sz="1600" b="1"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srcRect t="3358" b="3358"/>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519480" y="324082"/>
            <a:ext cx="4191000" cy="7028816"/>
            <a:chOff x="0" y="0"/>
            <a:chExt cx="1913890" cy="3209826"/>
          </a:xfrm>
        </p:grpSpPr>
        <p:sp>
          <p:nvSpPr>
            <p:cNvPr id="3" name="Freeform 3"/>
            <p:cNvSpPr/>
            <p:nvPr/>
          </p:nvSpPr>
          <p:spPr>
            <a:xfrm>
              <a:off x="0" y="0"/>
              <a:ext cx="1913890" cy="3209826"/>
            </a:xfrm>
            <a:custGeom>
              <a:avLst/>
              <a:gdLst/>
              <a:ahLst/>
              <a:cxnLst/>
              <a:rect l="l" t="t" r="r" b="b"/>
              <a:pathLst>
                <a:path w="1913890" h="3209826">
                  <a:moveTo>
                    <a:pt x="1789430" y="3209826"/>
                  </a:moveTo>
                  <a:lnTo>
                    <a:pt x="124460" y="3209826"/>
                  </a:lnTo>
                  <a:cubicBezTo>
                    <a:pt x="55880" y="3209826"/>
                    <a:pt x="0" y="3153946"/>
                    <a:pt x="0" y="3085366"/>
                  </a:cubicBezTo>
                  <a:lnTo>
                    <a:pt x="0" y="124460"/>
                  </a:lnTo>
                  <a:cubicBezTo>
                    <a:pt x="0" y="55880"/>
                    <a:pt x="55880" y="0"/>
                    <a:pt x="124460" y="0"/>
                  </a:cubicBezTo>
                  <a:lnTo>
                    <a:pt x="1789430" y="0"/>
                  </a:lnTo>
                  <a:cubicBezTo>
                    <a:pt x="1858010" y="0"/>
                    <a:pt x="1913890" y="55880"/>
                    <a:pt x="1913890" y="124460"/>
                  </a:cubicBezTo>
                  <a:lnTo>
                    <a:pt x="1913890" y="3085366"/>
                  </a:lnTo>
                  <a:cubicBezTo>
                    <a:pt x="1913890" y="3153946"/>
                    <a:pt x="1858010" y="3209826"/>
                    <a:pt x="1789430" y="3209826"/>
                  </a:cubicBezTo>
                  <a:close/>
                </a:path>
              </a:pathLst>
            </a:custGeom>
            <a:solidFill>
              <a:srgbClr val="5E9459"/>
            </a:solidFill>
          </p:spPr>
        </p:sp>
      </p:grpSp>
      <p:grpSp>
        <p:nvGrpSpPr>
          <p:cNvPr id="4" name="Group 4"/>
          <p:cNvGrpSpPr>
            <a:grpSpLocks noChangeAspect="1"/>
          </p:cNvGrpSpPr>
          <p:nvPr/>
        </p:nvGrpSpPr>
        <p:grpSpPr>
          <a:xfrm>
            <a:off x="1108811" y="622383"/>
            <a:ext cx="3012338" cy="2551627"/>
            <a:chOff x="0" y="0"/>
            <a:chExt cx="2374900" cy="2011680"/>
          </a:xfrm>
        </p:grpSpPr>
        <p:sp>
          <p:nvSpPr>
            <p:cNvPr id="5" name="Freeform 5"/>
            <p:cNvSpPr/>
            <p:nvPr/>
          </p:nvSpPr>
          <p:spPr>
            <a:xfrm>
              <a:off x="-2540" y="-2540"/>
              <a:ext cx="2377441" cy="2009140"/>
            </a:xfrm>
            <a:custGeom>
              <a:avLst/>
              <a:gdLst/>
              <a:ahLst/>
              <a:cxnLst/>
              <a:rect l="l" t="t" r="r" b="b"/>
              <a:pathLst>
                <a:path w="2377441" h="200914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blipFill>
              <a:blip r:embed="rId3" cstate="print"/>
              <a:stretch>
                <a:fillRect l="-33" t="-3430" r="33" b="-3304"/>
              </a:stretch>
            </a:blipFill>
          </p:spPr>
        </p:sp>
      </p:grpSp>
      <p:grpSp>
        <p:nvGrpSpPr>
          <p:cNvPr id="6" name="Group 6"/>
          <p:cNvGrpSpPr/>
          <p:nvPr/>
        </p:nvGrpSpPr>
        <p:grpSpPr>
          <a:xfrm rot="-5400000">
            <a:off x="2697686" y="4344998"/>
            <a:ext cx="422106" cy="4293479"/>
            <a:chOff x="0" y="0"/>
            <a:chExt cx="2354580" cy="23949743"/>
          </a:xfrm>
        </p:grpSpPr>
        <p:sp>
          <p:nvSpPr>
            <p:cNvPr id="7" name="Freeform 7"/>
            <p:cNvSpPr/>
            <p:nvPr/>
          </p:nvSpPr>
          <p:spPr>
            <a:xfrm>
              <a:off x="0" y="0"/>
              <a:ext cx="2353310" cy="23949744"/>
            </a:xfrm>
            <a:custGeom>
              <a:avLst/>
              <a:gdLst/>
              <a:ahLst/>
              <a:cxnLst/>
              <a:rect l="l" t="t" r="r" b="b"/>
              <a:pathLst>
                <a:path w="2353310" h="23949744">
                  <a:moveTo>
                    <a:pt x="784860" y="23882434"/>
                  </a:moveTo>
                  <a:cubicBezTo>
                    <a:pt x="905510" y="23923073"/>
                    <a:pt x="1042670" y="23949744"/>
                    <a:pt x="1177290" y="23949744"/>
                  </a:cubicBezTo>
                  <a:cubicBezTo>
                    <a:pt x="1311910" y="23949744"/>
                    <a:pt x="1441450" y="23926884"/>
                    <a:pt x="1560830" y="23886244"/>
                  </a:cubicBezTo>
                  <a:cubicBezTo>
                    <a:pt x="1563370" y="23884973"/>
                    <a:pt x="1565910" y="23884973"/>
                    <a:pt x="1568450" y="23883703"/>
                  </a:cubicBezTo>
                  <a:cubicBezTo>
                    <a:pt x="2016760" y="23721144"/>
                    <a:pt x="2346960" y="23291884"/>
                    <a:pt x="2353310" y="22725371"/>
                  </a:cubicBezTo>
                  <a:lnTo>
                    <a:pt x="2353310" y="0"/>
                  </a:lnTo>
                  <a:lnTo>
                    <a:pt x="0" y="0"/>
                  </a:lnTo>
                  <a:lnTo>
                    <a:pt x="0" y="22707884"/>
                  </a:lnTo>
                  <a:cubicBezTo>
                    <a:pt x="6350" y="23294423"/>
                    <a:pt x="331470" y="23723684"/>
                    <a:pt x="784860" y="23882434"/>
                  </a:cubicBezTo>
                  <a:close/>
                </a:path>
              </a:pathLst>
            </a:custGeom>
            <a:solidFill>
              <a:srgbClr val="3D9A8B"/>
            </a:solidFill>
          </p:spPr>
        </p:sp>
      </p:grpSp>
      <p:pic>
        <p:nvPicPr>
          <p:cNvPr id="8" name="Picture 8"/>
          <p:cNvPicPr>
            <a:picLocks noChangeAspect="1"/>
          </p:cNvPicPr>
          <p:nvPr/>
        </p:nvPicPr>
        <p:blipFill>
          <a:blip r:embed="rId4" cstate="print"/>
          <a:srcRect l="1244" t="1517" b="1517"/>
          <a:stretch>
            <a:fillRect/>
          </a:stretch>
        </p:blipFill>
        <p:spPr>
          <a:xfrm>
            <a:off x="4953000" y="3429000"/>
            <a:ext cx="6953958" cy="1849220"/>
          </a:xfrm>
          <a:prstGeom prst="rect">
            <a:avLst/>
          </a:prstGeom>
        </p:spPr>
      </p:pic>
      <p:pic>
        <p:nvPicPr>
          <p:cNvPr id="9" name="Picture 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6629400" y="533400"/>
            <a:ext cx="3732582" cy="1635550"/>
          </a:xfrm>
          <a:prstGeom prst="rect">
            <a:avLst/>
          </a:prstGeom>
        </p:spPr>
      </p:pic>
      <p:sp>
        <p:nvSpPr>
          <p:cNvPr id="10" name="TextBox 10"/>
          <p:cNvSpPr txBox="1"/>
          <p:nvPr/>
        </p:nvSpPr>
        <p:spPr>
          <a:xfrm>
            <a:off x="762000" y="3359961"/>
            <a:ext cx="3948480" cy="3733586"/>
          </a:xfrm>
          <a:prstGeom prst="rect">
            <a:avLst/>
          </a:prstGeom>
        </p:spPr>
        <p:txBody>
          <a:bodyPr lIns="0" tIns="0" rIns="0" bIns="0" rtlCol="0" anchor="t">
            <a:spAutoFit/>
          </a:bodyPr>
          <a:lstStyle/>
          <a:p>
            <a:pPr marL="367065" lvl="1" indent="-183532">
              <a:lnSpc>
                <a:spcPts val="3706"/>
              </a:lnSpc>
              <a:buFont typeface="Arial"/>
              <a:buChar char="•"/>
            </a:pPr>
            <a:r>
              <a:rPr lang="es-ES" sz="1700" dirty="0" smtClean="0">
                <a:solidFill>
                  <a:srgbClr val="000000"/>
                </a:solidFill>
                <a:latin typeface="Open Sans"/>
              </a:rPr>
              <a:t>Planteamiento del problema</a:t>
            </a:r>
          </a:p>
          <a:p>
            <a:pPr marL="367065" lvl="1" indent="-183532">
              <a:lnSpc>
                <a:spcPts val="3706"/>
              </a:lnSpc>
              <a:buFont typeface="Arial"/>
              <a:buChar char="•"/>
            </a:pPr>
            <a:r>
              <a:rPr lang="es-ES" sz="1700" dirty="0" smtClean="0">
                <a:solidFill>
                  <a:srgbClr val="000000"/>
                </a:solidFill>
                <a:latin typeface="Open Sans"/>
              </a:rPr>
              <a:t>Objetivos</a:t>
            </a:r>
          </a:p>
          <a:p>
            <a:pPr marL="367065" lvl="1" indent="-183532">
              <a:lnSpc>
                <a:spcPts val="3706"/>
              </a:lnSpc>
              <a:buFont typeface="Arial"/>
              <a:buChar char="•"/>
            </a:pPr>
            <a:r>
              <a:rPr lang="es-ES" sz="1700" dirty="0" smtClean="0">
                <a:solidFill>
                  <a:srgbClr val="000000"/>
                </a:solidFill>
                <a:latin typeface="Open Sans"/>
              </a:rPr>
              <a:t>Hipótesis</a:t>
            </a:r>
          </a:p>
          <a:p>
            <a:pPr marL="367065" lvl="1" indent="-183532">
              <a:lnSpc>
                <a:spcPts val="3706"/>
              </a:lnSpc>
              <a:buFont typeface="Arial"/>
              <a:buChar char="•"/>
            </a:pPr>
            <a:r>
              <a:rPr lang="es-ES" sz="1700" dirty="0" smtClean="0">
                <a:solidFill>
                  <a:srgbClr val="000000"/>
                </a:solidFill>
                <a:latin typeface="Open Sans"/>
              </a:rPr>
              <a:t>Metodología</a:t>
            </a:r>
          </a:p>
          <a:p>
            <a:pPr marL="367065" lvl="1" indent="-183532">
              <a:lnSpc>
                <a:spcPts val="3706"/>
              </a:lnSpc>
              <a:buFont typeface="Arial"/>
              <a:buChar char="•"/>
            </a:pPr>
            <a:r>
              <a:rPr lang="es-ES" sz="1700" dirty="0" smtClean="0">
                <a:solidFill>
                  <a:srgbClr val="000000"/>
                </a:solidFill>
                <a:latin typeface="Open Sans"/>
              </a:rPr>
              <a:t>Medición de las variables</a:t>
            </a:r>
          </a:p>
          <a:p>
            <a:pPr marL="367065" lvl="1" indent="-183532">
              <a:lnSpc>
                <a:spcPts val="3706"/>
              </a:lnSpc>
              <a:buFont typeface="Arial"/>
              <a:buChar char="•"/>
            </a:pPr>
            <a:r>
              <a:rPr lang="es-ES" sz="1700" dirty="0" smtClean="0">
                <a:solidFill>
                  <a:srgbClr val="000000"/>
                </a:solidFill>
                <a:latin typeface="Open Sans"/>
              </a:rPr>
              <a:t>Marco teórico y referencial</a:t>
            </a:r>
          </a:p>
          <a:p>
            <a:pPr marL="367065" lvl="1" indent="-183532">
              <a:lnSpc>
                <a:spcPts val="3706"/>
              </a:lnSpc>
              <a:buFont typeface="Arial"/>
              <a:buChar char="•"/>
            </a:pPr>
            <a:r>
              <a:rPr lang="es-ES" sz="1700" dirty="0" smtClean="0">
                <a:solidFill>
                  <a:srgbClr val="000000"/>
                </a:solidFill>
                <a:latin typeface="Open Sans"/>
              </a:rPr>
              <a:t> Resultados</a:t>
            </a:r>
          </a:p>
          <a:p>
            <a:pPr marL="367065" lvl="1" indent="-183532">
              <a:lnSpc>
                <a:spcPts val="3706"/>
              </a:lnSpc>
              <a:buFont typeface="Arial"/>
              <a:buChar char="•"/>
            </a:pPr>
            <a:r>
              <a:rPr lang="es-ES" sz="1700" dirty="0" smtClean="0">
                <a:solidFill>
                  <a:srgbClr val="000000"/>
                </a:solidFill>
                <a:latin typeface="Open Sans"/>
              </a:rPr>
              <a:t>Conclusiones y recomendaciones</a:t>
            </a:r>
            <a:endParaRPr lang="es-ES" sz="1700" dirty="0">
              <a:solidFill>
                <a:srgbClr val="000000"/>
              </a:solidFill>
              <a:latin typeface="Open Sans"/>
            </a:endParaRPr>
          </a:p>
        </p:txBody>
      </p:sp>
      <p:sp>
        <p:nvSpPr>
          <p:cNvPr id="11" name="TextBox 11"/>
          <p:cNvSpPr txBox="1"/>
          <p:nvPr/>
        </p:nvSpPr>
        <p:spPr>
          <a:xfrm>
            <a:off x="7239000" y="838200"/>
            <a:ext cx="2364730" cy="755025"/>
          </a:xfrm>
          <a:prstGeom prst="rect">
            <a:avLst/>
          </a:prstGeom>
        </p:spPr>
        <p:txBody>
          <a:bodyPr lIns="0" tIns="0" rIns="0" bIns="0" rtlCol="0" anchor="t">
            <a:spAutoFit/>
          </a:bodyPr>
          <a:lstStyle/>
          <a:p>
            <a:pPr algn="ctr">
              <a:lnSpc>
                <a:spcPts val="3009"/>
              </a:lnSpc>
              <a:spcBef>
                <a:spcPct val="0"/>
              </a:spcBef>
            </a:pPr>
            <a:r>
              <a:rPr lang="en-US" sz="2149" dirty="0">
                <a:solidFill>
                  <a:srgbClr val="000000"/>
                </a:solidFill>
                <a:latin typeface="Open Sans Bold"/>
              </a:rPr>
              <a:t>Atlas.Ti - Análisis </a:t>
            </a:r>
          </a:p>
          <a:p>
            <a:pPr algn="ctr">
              <a:lnSpc>
                <a:spcPts val="3009"/>
              </a:lnSpc>
              <a:spcBef>
                <a:spcPct val="0"/>
              </a:spcBef>
            </a:pPr>
            <a:r>
              <a:rPr lang="en-US" sz="2149" dirty="0">
                <a:solidFill>
                  <a:srgbClr val="000000"/>
                </a:solidFill>
                <a:latin typeface="Open Sans Bold"/>
              </a:rPr>
              <a:t>cualitativo</a:t>
            </a:r>
          </a:p>
        </p:txBody>
      </p:sp>
      <p:sp>
        <p:nvSpPr>
          <p:cNvPr id="12" name="TextBox 12"/>
          <p:cNvSpPr txBox="1"/>
          <p:nvPr/>
        </p:nvSpPr>
        <p:spPr>
          <a:xfrm>
            <a:off x="6063502" y="2262914"/>
            <a:ext cx="4917132" cy="718145"/>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lIns="0" tIns="0" rIns="0" bIns="0" rtlCol="0" anchor="t">
            <a:spAutoFit/>
          </a:bodyPr>
          <a:lstStyle/>
          <a:p>
            <a:pPr algn="ctr">
              <a:lnSpc>
                <a:spcPts val="2800"/>
              </a:lnSpc>
              <a:spcBef>
                <a:spcPct val="0"/>
              </a:spcBef>
            </a:pPr>
            <a:r>
              <a:rPr lang="en-US" sz="2000" i="1" u="sng" dirty="0">
                <a:solidFill>
                  <a:srgbClr val="000000"/>
                </a:solidFill>
                <a:latin typeface="Open Sans Bold"/>
              </a:rPr>
              <a:t>Categoría proceso de lavado de activos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srcRect t="3358" b="3358"/>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519480" y="324082"/>
            <a:ext cx="4191000" cy="7028816"/>
            <a:chOff x="0" y="0"/>
            <a:chExt cx="1913890" cy="3209826"/>
          </a:xfrm>
        </p:grpSpPr>
        <p:sp>
          <p:nvSpPr>
            <p:cNvPr id="3" name="Freeform 3"/>
            <p:cNvSpPr/>
            <p:nvPr/>
          </p:nvSpPr>
          <p:spPr>
            <a:xfrm>
              <a:off x="0" y="0"/>
              <a:ext cx="1913890" cy="3209826"/>
            </a:xfrm>
            <a:custGeom>
              <a:avLst/>
              <a:gdLst/>
              <a:ahLst/>
              <a:cxnLst/>
              <a:rect l="l" t="t" r="r" b="b"/>
              <a:pathLst>
                <a:path w="1913890" h="3209826">
                  <a:moveTo>
                    <a:pt x="1789430" y="3209826"/>
                  </a:moveTo>
                  <a:lnTo>
                    <a:pt x="124460" y="3209826"/>
                  </a:lnTo>
                  <a:cubicBezTo>
                    <a:pt x="55880" y="3209826"/>
                    <a:pt x="0" y="3153946"/>
                    <a:pt x="0" y="3085366"/>
                  </a:cubicBezTo>
                  <a:lnTo>
                    <a:pt x="0" y="124460"/>
                  </a:lnTo>
                  <a:cubicBezTo>
                    <a:pt x="0" y="55880"/>
                    <a:pt x="55880" y="0"/>
                    <a:pt x="124460" y="0"/>
                  </a:cubicBezTo>
                  <a:lnTo>
                    <a:pt x="1789430" y="0"/>
                  </a:lnTo>
                  <a:cubicBezTo>
                    <a:pt x="1858010" y="0"/>
                    <a:pt x="1913890" y="55880"/>
                    <a:pt x="1913890" y="124460"/>
                  </a:cubicBezTo>
                  <a:lnTo>
                    <a:pt x="1913890" y="3085366"/>
                  </a:lnTo>
                  <a:cubicBezTo>
                    <a:pt x="1913890" y="3153946"/>
                    <a:pt x="1858010" y="3209826"/>
                    <a:pt x="1789430" y="3209826"/>
                  </a:cubicBezTo>
                  <a:close/>
                </a:path>
              </a:pathLst>
            </a:custGeom>
            <a:solidFill>
              <a:srgbClr val="5E9459"/>
            </a:solidFill>
          </p:spPr>
        </p:sp>
      </p:grpSp>
      <p:grpSp>
        <p:nvGrpSpPr>
          <p:cNvPr id="4" name="Group 4"/>
          <p:cNvGrpSpPr>
            <a:grpSpLocks noChangeAspect="1"/>
          </p:cNvGrpSpPr>
          <p:nvPr/>
        </p:nvGrpSpPr>
        <p:grpSpPr>
          <a:xfrm>
            <a:off x="1108811" y="622383"/>
            <a:ext cx="3012338" cy="2551627"/>
            <a:chOff x="0" y="0"/>
            <a:chExt cx="2374900" cy="2011680"/>
          </a:xfrm>
        </p:grpSpPr>
        <p:sp>
          <p:nvSpPr>
            <p:cNvPr id="5" name="Freeform 5"/>
            <p:cNvSpPr/>
            <p:nvPr/>
          </p:nvSpPr>
          <p:spPr>
            <a:xfrm>
              <a:off x="-2540" y="-2540"/>
              <a:ext cx="2377441" cy="2009140"/>
            </a:xfrm>
            <a:custGeom>
              <a:avLst/>
              <a:gdLst/>
              <a:ahLst/>
              <a:cxnLst/>
              <a:rect l="l" t="t" r="r" b="b"/>
              <a:pathLst>
                <a:path w="2377441" h="200914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blipFill>
              <a:blip r:embed="rId3" cstate="print"/>
              <a:stretch>
                <a:fillRect l="-33" t="-3430" r="33" b="-3304"/>
              </a:stretch>
            </a:blipFill>
          </p:spPr>
        </p:sp>
      </p:grpSp>
      <p:grpSp>
        <p:nvGrpSpPr>
          <p:cNvPr id="6" name="Group 6"/>
          <p:cNvGrpSpPr/>
          <p:nvPr/>
        </p:nvGrpSpPr>
        <p:grpSpPr>
          <a:xfrm rot="-5400000">
            <a:off x="2697686" y="4516017"/>
            <a:ext cx="422106" cy="4293479"/>
            <a:chOff x="0" y="0"/>
            <a:chExt cx="2354580" cy="23949743"/>
          </a:xfrm>
        </p:grpSpPr>
        <p:sp>
          <p:nvSpPr>
            <p:cNvPr id="7" name="Freeform 7"/>
            <p:cNvSpPr/>
            <p:nvPr/>
          </p:nvSpPr>
          <p:spPr>
            <a:xfrm>
              <a:off x="0" y="0"/>
              <a:ext cx="2353310" cy="23949744"/>
            </a:xfrm>
            <a:custGeom>
              <a:avLst/>
              <a:gdLst/>
              <a:ahLst/>
              <a:cxnLst/>
              <a:rect l="l" t="t" r="r" b="b"/>
              <a:pathLst>
                <a:path w="2353310" h="23949744">
                  <a:moveTo>
                    <a:pt x="784860" y="23882434"/>
                  </a:moveTo>
                  <a:cubicBezTo>
                    <a:pt x="905510" y="23923073"/>
                    <a:pt x="1042670" y="23949744"/>
                    <a:pt x="1177290" y="23949744"/>
                  </a:cubicBezTo>
                  <a:cubicBezTo>
                    <a:pt x="1311910" y="23949744"/>
                    <a:pt x="1441450" y="23926884"/>
                    <a:pt x="1560830" y="23886244"/>
                  </a:cubicBezTo>
                  <a:cubicBezTo>
                    <a:pt x="1563370" y="23884973"/>
                    <a:pt x="1565910" y="23884973"/>
                    <a:pt x="1568450" y="23883703"/>
                  </a:cubicBezTo>
                  <a:cubicBezTo>
                    <a:pt x="2016760" y="23721144"/>
                    <a:pt x="2346960" y="23291884"/>
                    <a:pt x="2353310" y="22725371"/>
                  </a:cubicBezTo>
                  <a:lnTo>
                    <a:pt x="2353310" y="0"/>
                  </a:lnTo>
                  <a:lnTo>
                    <a:pt x="0" y="0"/>
                  </a:lnTo>
                  <a:lnTo>
                    <a:pt x="0" y="22707884"/>
                  </a:lnTo>
                  <a:cubicBezTo>
                    <a:pt x="6350" y="23294423"/>
                    <a:pt x="331470" y="23723684"/>
                    <a:pt x="784860" y="23882434"/>
                  </a:cubicBezTo>
                  <a:close/>
                </a:path>
              </a:pathLst>
            </a:custGeom>
            <a:solidFill>
              <a:srgbClr val="3D9A8B"/>
            </a:solidFill>
          </p:spPr>
        </p:sp>
      </p:grpSp>
      <p:pic>
        <p:nvPicPr>
          <p:cNvPr id="8" name="Picture 8"/>
          <p:cNvPicPr>
            <a:picLocks noChangeAspect="1"/>
          </p:cNvPicPr>
          <p:nvPr/>
        </p:nvPicPr>
        <p:blipFill>
          <a:blip r:embed="rId4" cstate="print"/>
          <a:srcRect/>
          <a:stretch>
            <a:fillRect/>
          </a:stretch>
        </p:blipFill>
        <p:spPr>
          <a:xfrm>
            <a:off x="5105400" y="1219200"/>
            <a:ext cx="6917386" cy="3471551"/>
          </a:xfrm>
          <a:prstGeom prst="rect">
            <a:avLst/>
          </a:prstGeom>
        </p:spPr>
      </p:pic>
      <p:sp>
        <p:nvSpPr>
          <p:cNvPr id="9" name="TextBox 9"/>
          <p:cNvSpPr txBox="1"/>
          <p:nvPr/>
        </p:nvSpPr>
        <p:spPr>
          <a:xfrm>
            <a:off x="762000" y="3359961"/>
            <a:ext cx="3948480" cy="3733586"/>
          </a:xfrm>
          <a:prstGeom prst="rect">
            <a:avLst/>
          </a:prstGeom>
        </p:spPr>
        <p:txBody>
          <a:bodyPr lIns="0" tIns="0" rIns="0" bIns="0" rtlCol="0" anchor="t">
            <a:spAutoFit/>
          </a:bodyPr>
          <a:lstStyle/>
          <a:p>
            <a:pPr marL="367065" lvl="1" indent="-183532">
              <a:lnSpc>
                <a:spcPts val="3706"/>
              </a:lnSpc>
              <a:buFont typeface="Arial"/>
              <a:buChar char="•"/>
            </a:pPr>
            <a:r>
              <a:rPr lang="es-ES" sz="1700" dirty="0" smtClean="0">
                <a:solidFill>
                  <a:srgbClr val="000000"/>
                </a:solidFill>
                <a:latin typeface="Open Sans"/>
              </a:rPr>
              <a:t>Planteamiento del problema</a:t>
            </a:r>
          </a:p>
          <a:p>
            <a:pPr marL="367065" lvl="1" indent="-183532">
              <a:lnSpc>
                <a:spcPts val="3706"/>
              </a:lnSpc>
              <a:buFont typeface="Arial"/>
              <a:buChar char="•"/>
            </a:pPr>
            <a:r>
              <a:rPr lang="es-ES" sz="1700" dirty="0" smtClean="0">
                <a:solidFill>
                  <a:srgbClr val="000000"/>
                </a:solidFill>
                <a:latin typeface="Open Sans"/>
              </a:rPr>
              <a:t>Objetivos</a:t>
            </a:r>
          </a:p>
          <a:p>
            <a:pPr marL="367065" lvl="1" indent="-183532">
              <a:lnSpc>
                <a:spcPts val="3706"/>
              </a:lnSpc>
              <a:buFont typeface="Arial"/>
              <a:buChar char="•"/>
            </a:pPr>
            <a:r>
              <a:rPr lang="es-ES" sz="1700" dirty="0" smtClean="0">
                <a:solidFill>
                  <a:srgbClr val="000000"/>
                </a:solidFill>
                <a:latin typeface="Open Sans"/>
              </a:rPr>
              <a:t>Hipótesis</a:t>
            </a:r>
          </a:p>
          <a:p>
            <a:pPr marL="367065" lvl="1" indent="-183532">
              <a:lnSpc>
                <a:spcPts val="3706"/>
              </a:lnSpc>
              <a:buFont typeface="Arial"/>
              <a:buChar char="•"/>
            </a:pPr>
            <a:r>
              <a:rPr lang="es-ES" sz="1700" dirty="0" smtClean="0">
                <a:solidFill>
                  <a:srgbClr val="000000"/>
                </a:solidFill>
                <a:latin typeface="Open Sans"/>
              </a:rPr>
              <a:t>Metodología</a:t>
            </a:r>
          </a:p>
          <a:p>
            <a:pPr marL="367065" lvl="1" indent="-183532">
              <a:lnSpc>
                <a:spcPts val="3706"/>
              </a:lnSpc>
              <a:buFont typeface="Arial"/>
              <a:buChar char="•"/>
            </a:pPr>
            <a:r>
              <a:rPr lang="es-ES" sz="1700" dirty="0" smtClean="0">
                <a:solidFill>
                  <a:srgbClr val="000000"/>
                </a:solidFill>
                <a:latin typeface="Open Sans"/>
              </a:rPr>
              <a:t>Medición de las variables</a:t>
            </a:r>
          </a:p>
          <a:p>
            <a:pPr marL="367065" lvl="1" indent="-183532">
              <a:lnSpc>
                <a:spcPts val="3706"/>
              </a:lnSpc>
              <a:buFont typeface="Arial"/>
              <a:buChar char="•"/>
            </a:pPr>
            <a:r>
              <a:rPr lang="es-ES" sz="1700" dirty="0" smtClean="0">
                <a:solidFill>
                  <a:srgbClr val="000000"/>
                </a:solidFill>
                <a:latin typeface="Open Sans"/>
              </a:rPr>
              <a:t>Marco teórico y referencial</a:t>
            </a:r>
          </a:p>
          <a:p>
            <a:pPr marL="367065" lvl="1" indent="-183532">
              <a:lnSpc>
                <a:spcPts val="3706"/>
              </a:lnSpc>
              <a:buFont typeface="Arial"/>
              <a:buChar char="•"/>
            </a:pPr>
            <a:r>
              <a:rPr lang="es-ES" sz="1700" dirty="0" smtClean="0">
                <a:solidFill>
                  <a:srgbClr val="000000"/>
                </a:solidFill>
                <a:latin typeface="Open Sans"/>
              </a:rPr>
              <a:t> Resultados</a:t>
            </a:r>
          </a:p>
          <a:p>
            <a:pPr marL="367065" lvl="1" indent="-183532">
              <a:lnSpc>
                <a:spcPts val="3706"/>
              </a:lnSpc>
              <a:buFont typeface="Arial"/>
              <a:buChar char="•"/>
            </a:pPr>
            <a:r>
              <a:rPr lang="es-ES" sz="1700" dirty="0" smtClean="0">
                <a:solidFill>
                  <a:srgbClr val="000000"/>
                </a:solidFill>
                <a:latin typeface="Open Sans"/>
              </a:rPr>
              <a:t>Conclusiones y recomendaciones</a:t>
            </a:r>
            <a:endParaRPr lang="es-ES" sz="1700" dirty="0">
              <a:solidFill>
                <a:srgbClr val="000000"/>
              </a:solidFill>
              <a:latin typeface="Open Sans"/>
            </a:endParaRPr>
          </a:p>
        </p:txBody>
      </p:sp>
      <p:sp>
        <p:nvSpPr>
          <p:cNvPr id="10" name="TextBox 10"/>
          <p:cNvSpPr txBox="1"/>
          <p:nvPr/>
        </p:nvSpPr>
        <p:spPr>
          <a:xfrm>
            <a:off x="6096000" y="533400"/>
            <a:ext cx="5179724" cy="359073"/>
          </a:xfrm>
          <a:prstGeom prst="rect">
            <a:avLst/>
          </a:prstGeom>
        </p:spPr>
        <p:txBody>
          <a:bodyPr wrap="square" lIns="0" tIns="0" rIns="0" bIns="0" rtlCol="0" anchor="t">
            <a:spAutoFit/>
          </a:bodyPr>
          <a:lstStyle/>
          <a:p>
            <a:pPr algn="ctr">
              <a:lnSpc>
                <a:spcPts val="2800"/>
              </a:lnSpc>
              <a:spcBef>
                <a:spcPct val="0"/>
              </a:spcBef>
            </a:pPr>
            <a:r>
              <a:rPr lang="en-US" sz="2000" i="1" u="sng" dirty="0">
                <a:solidFill>
                  <a:srgbClr val="000000"/>
                </a:solidFill>
                <a:latin typeface="Open Sans Bold"/>
              </a:rPr>
              <a:t>Categoría Informe del Perito</a:t>
            </a:r>
          </a:p>
        </p:txBody>
      </p:sp>
      <p:sp>
        <p:nvSpPr>
          <p:cNvPr id="11" name="TextBox 11"/>
          <p:cNvSpPr txBox="1"/>
          <p:nvPr/>
        </p:nvSpPr>
        <p:spPr>
          <a:xfrm>
            <a:off x="7924800" y="5105400"/>
            <a:ext cx="2262932" cy="257175"/>
          </a:xfrm>
          <a:prstGeom prst="rect">
            <a:avLst/>
          </a:prstGeom>
        </p:spPr>
        <p:txBody>
          <a:bodyPr lIns="0" tIns="0" rIns="0" bIns="0" rtlCol="0" anchor="t">
            <a:spAutoFit/>
          </a:bodyPr>
          <a:lstStyle/>
          <a:p>
            <a:pPr algn="ctr">
              <a:lnSpc>
                <a:spcPts val="2100"/>
              </a:lnSpc>
              <a:spcBef>
                <a:spcPct val="0"/>
              </a:spcBef>
            </a:pPr>
            <a:r>
              <a:rPr lang="en-US" sz="1500" dirty="0">
                <a:solidFill>
                  <a:srgbClr val="000000"/>
                </a:solidFill>
                <a:latin typeface="Open Sans Bold"/>
              </a:rPr>
              <a:t>• Código testigo experto</a:t>
            </a:r>
          </a:p>
        </p:txBody>
      </p:sp>
      <p:sp>
        <p:nvSpPr>
          <p:cNvPr id="12" name="TextBox 12"/>
          <p:cNvSpPr txBox="1"/>
          <p:nvPr/>
        </p:nvSpPr>
        <p:spPr>
          <a:xfrm>
            <a:off x="7924800" y="5486400"/>
            <a:ext cx="2464296" cy="257175"/>
          </a:xfrm>
          <a:prstGeom prst="rect">
            <a:avLst/>
          </a:prstGeom>
        </p:spPr>
        <p:txBody>
          <a:bodyPr lIns="0" tIns="0" rIns="0" bIns="0" rtlCol="0" anchor="t">
            <a:spAutoFit/>
          </a:bodyPr>
          <a:lstStyle/>
          <a:p>
            <a:pPr algn="ctr">
              <a:lnSpc>
                <a:spcPts val="2100"/>
              </a:lnSpc>
              <a:spcBef>
                <a:spcPct val="0"/>
              </a:spcBef>
            </a:pPr>
            <a:r>
              <a:rPr lang="en-US" sz="1500" dirty="0">
                <a:solidFill>
                  <a:srgbClr val="000000"/>
                </a:solidFill>
                <a:latin typeface="Open Sans Bold"/>
              </a:rPr>
              <a:t>• Código ámbito del perito</a:t>
            </a:r>
          </a:p>
        </p:txBody>
      </p:sp>
      <p:sp>
        <p:nvSpPr>
          <p:cNvPr id="13" name="TextBox 13"/>
          <p:cNvSpPr txBox="1"/>
          <p:nvPr/>
        </p:nvSpPr>
        <p:spPr>
          <a:xfrm>
            <a:off x="7924800" y="5867400"/>
            <a:ext cx="3360837" cy="257175"/>
          </a:xfrm>
          <a:prstGeom prst="rect">
            <a:avLst/>
          </a:prstGeom>
        </p:spPr>
        <p:txBody>
          <a:bodyPr lIns="0" tIns="0" rIns="0" bIns="0" rtlCol="0" anchor="t">
            <a:spAutoFit/>
          </a:bodyPr>
          <a:lstStyle/>
          <a:p>
            <a:pPr algn="ctr">
              <a:lnSpc>
                <a:spcPts val="2100"/>
              </a:lnSpc>
              <a:spcBef>
                <a:spcPct val="0"/>
              </a:spcBef>
            </a:pPr>
            <a:r>
              <a:rPr lang="en-US" sz="1500" dirty="0">
                <a:solidFill>
                  <a:srgbClr val="000000"/>
                </a:solidFill>
                <a:latin typeface="Open Sans Bold"/>
              </a:rPr>
              <a:t>• Código conclusión auditor forense</a:t>
            </a:r>
          </a:p>
        </p:txBody>
      </p:sp>
      <p:sp>
        <p:nvSpPr>
          <p:cNvPr id="14" name="TextBox 14"/>
          <p:cNvSpPr txBox="1"/>
          <p:nvPr/>
        </p:nvSpPr>
        <p:spPr>
          <a:xfrm>
            <a:off x="7924800" y="6248400"/>
            <a:ext cx="2397175" cy="257175"/>
          </a:xfrm>
          <a:prstGeom prst="rect">
            <a:avLst/>
          </a:prstGeom>
        </p:spPr>
        <p:txBody>
          <a:bodyPr lIns="0" tIns="0" rIns="0" bIns="0" rtlCol="0" anchor="t">
            <a:spAutoFit/>
          </a:bodyPr>
          <a:lstStyle/>
          <a:p>
            <a:pPr algn="ctr">
              <a:lnSpc>
                <a:spcPts val="2100"/>
              </a:lnSpc>
              <a:spcBef>
                <a:spcPct val="0"/>
              </a:spcBef>
            </a:pPr>
            <a:r>
              <a:rPr lang="en-US" sz="1500" dirty="0">
                <a:solidFill>
                  <a:srgbClr val="000000"/>
                </a:solidFill>
                <a:latin typeface="Open Sans Bold"/>
              </a:rPr>
              <a:t>• Código causas del </a:t>
            </a:r>
            <a:r>
              <a:rPr lang="es-ES" sz="1500" dirty="0" smtClean="0">
                <a:solidFill>
                  <a:srgbClr val="000000"/>
                </a:solidFill>
                <a:latin typeface="Open Sans Bold"/>
              </a:rPr>
              <a:t>delito</a:t>
            </a:r>
            <a:endParaRPr lang="es-ES" sz="1500" dirty="0">
              <a:solidFill>
                <a:srgbClr val="000000"/>
              </a:solidFill>
              <a:latin typeface="Open Sans Bold"/>
            </a:endParaRPr>
          </a:p>
        </p:txBody>
      </p:sp>
      <p:sp>
        <p:nvSpPr>
          <p:cNvPr id="15" name="TextBox 15"/>
          <p:cNvSpPr txBox="1"/>
          <p:nvPr/>
        </p:nvSpPr>
        <p:spPr>
          <a:xfrm>
            <a:off x="7772400" y="6629400"/>
            <a:ext cx="4114800" cy="538609"/>
          </a:xfrm>
          <a:prstGeom prst="rect">
            <a:avLst/>
          </a:prstGeom>
        </p:spPr>
        <p:txBody>
          <a:bodyPr wrap="square" lIns="0" tIns="0" rIns="0" bIns="0" rtlCol="0" anchor="t">
            <a:spAutoFit/>
          </a:bodyPr>
          <a:lstStyle/>
          <a:p>
            <a:pPr marL="323850" lvl="1" indent="-161925">
              <a:lnSpc>
                <a:spcPts val="2100"/>
              </a:lnSpc>
            </a:pPr>
            <a:r>
              <a:rPr lang="en-US" sz="1500" dirty="0" smtClean="0">
                <a:solidFill>
                  <a:srgbClr val="000000"/>
                </a:solidFill>
                <a:latin typeface="Open Sans Bold"/>
              </a:rPr>
              <a:t>• Código </a:t>
            </a:r>
            <a:r>
              <a:rPr lang="en-US" sz="1500" dirty="0">
                <a:solidFill>
                  <a:srgbClr val="000000"/>
                </a:solidFill>
                <a:latin typeface="Open Sans Bold"/>
              </a:rPr>
              <a:t>seguimiento </a:t>
            </a:r>
            <a:r>
              <a:rPr lang="en-US" sz="1500" dirty="0" smtClean="0">
                <a:solidFill>
                  <a:srgbClr val="000000"/>
                </a:solidFill>
                <a:latin typeface="Open Sans Bold"/>
              </a:rPr>
              <a:t>de cuentas </a:t>
            </a:r>
            <a:r>
              <a:rPr lang="en-US" sz="1500" dirty="0">
                <a:solidFill>
                  <a:srgbClr val="000000"/>
                </a:solidFill>
                <a:latin typeface="Open Sans Bold"/>
              </a:rPr>
              <a:t>contables y bancarias</a:t>
            </a:r>
          </a:p>
        </p:txBody>
      </p:sp>
      <p:pic>
        <p:nvPicPr>
          <p:cNvPr id="11266" name="Picture 2" descr="https://encrypted-tbn0.gstatic.com/images?q=tbn:ANd9GcTq2cqu2ajEv2wWBRTYpLvsYJHj_llh8ODcuDrssl3Vq6lTZ33DWd4vt39Wke4Zuo0_rOA&amp;usqp=CAU"/>
          <p:cNvPicPr>
            <a:picLocks noChangeAspect="1" noChangeArrowheads="1"/>
          </p:cNvPicPr>
          <p:nvPr/>
        </p:nvPicPr>
        <p:blipFill>
          <a:blip r:embed="rId5" cstate="print"/>
          <a:srcRect/>
          <a:stretch>
            <a:fillRect/>
          </a:stretch>
        </p:blipFill>
        <p:spPr bwMode="auto">
          <a:xfrm>
            <a:off x="5486400" y="5105400"/>
            <a:ext cx="1914525" cy="191452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srcRect t="3358" b="3358"/>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519480" y="324082"/>
            <a:ext cx="4191000" cy="7028816"/>
            <a:chOff x="0" y="0"/>
            <a:chExt cx="1913890" cy="3209826"/>
          </a:xfrm>
        </p:grpSpPr>
        <p:sp>
          <p:nvSpPr>
            <p:cNvPr id="3" name="Freeform 3"/>
            <p:cNvSpPr/>
            <p:nvPr/>
          </p:nvSpPr>
          <p:spPr>
            <a:xfrm>
              <a:off x="0" y="0"/>
              <a:ext cx="1913890" cy="3209826"/>
            </a:xfrm>
            <a:custGeom>
              <a:avLst/>
              <a:gdLst/>
              <a:ahLst/>
              <a:cxnLst/>
              <a:rect l="l" t="t" r="r" b="b"/>
              <a:pathLst>
                <a:path w="1913890" h="3209826">
                  <a:moveTo>
                    <a:pt x="1789430" y="3209826"/>
                  </a:moveTo>
                  <a:lnTo>
                    <a:pt x="124460" y="3209826"/>
                  </a:lnTo>
                  <a:cubicBezTo>
                    <a:pt x="55880" y="3209826"/>
                    <a:pt x="0" y="3153946"/>
                    <a:pt x="0" y="3085366"/>
                  </a:cubicBezTo>
                  <a:lnTo>
                    <a:pt x="0" y="124460"/>
                  </a:lnTo>
                  <a:cubicBezTo>
                    <a:pt x="0" y="55880"/>
                    <a:pt x="55880" y="0"/>
                    <a:pt x="124460" y="0"/>
                  </a:cubicBezTo>
                  <a:lnTo>
                    <a:pt x="1789430" y="0"/>
                  </a:lnTo>
                  <a:cubicBezTo>
                    <a:pt x="1858010" y="0"/>
                    <a:pt x="1913890" y="55880"/>
                    <a:pt x="1913890" y="124460"/>
                  </a:cubicBezTo>
                  <a:lnTo>
                    <a:pt x="1913890" y="3085366"/>
                  </a:lnTo>
                  <a:cubicBezTo>
                    <a:pt x="1913890" y="3153946"/>
                    <a:pt x="1858010" y="3209826"/>
                    <a:pt x="1789430" y="3209826"/>
                  </a:cubicBezTo>
                  <a:close/>
                </a:path>
              </a:pathLst>
            </a:custGeom>
            <a:solidFill>
              <a:srgbClr val="5E9459"/>
            </a:solidFill>
          </p:spPr>
        </p:sp>
      </p:grpSp>
      <p:grpSp>
        <p:nvGrpSpPr>
          <p:cNvPr id="4" name="Group 4"/>
          <p:cNvGrpSpPr>
            <a:grpSpLocks noChangeAspect="1"/>
          </p:cNvGrpSpPr>
          <p:nvPr/>
        </p:nvGrpSpPr>
        <p:grpSpPr>
          <a:xfrm>
            <a:off x="1108811" y="622383"/>
            <a:ext cx="3012338" cy="2551627"/>
            <a:chOff x="0" y="0"/>
            <a:chExt cx="2374900" cy="2011680"/>
          </a:xfrm>
        </p:grpSpPr>
        <p:sp>
          <p:nvSpPr>
            <p:cNvPr id="5" name="Freeform 5"/>
            <p:cNvSpPr/>
            <p:nvPr/>
          </p:nvSpPr>
          <p:spPr>
            <a:xfrm>
              <a:off x="-2540" y="-2540"/>
              <a:ext cx="2377441" cy="2009140"/>
            </a:xfrm>
            <a:custGeom>
              <a:avLst/>
              <a:gdLst/>
              <a:ahLst/>
              <a:cxnLst/>
              <a:rect l="l" t="t" r="r" b="b"/>
              <a:pathLst>
                <a:path w="2377441" h="200914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blipFill>
              <a:blip r:embed="rId3" cstate="print"/>
              <a:stretch>
                <a:fillRect l="-33" t="-3430" r="33" b="-3304"/>
              </a:stretch>
            </a:blipFill>
          </p:spPr>
        </p:sp>
      </p:grpSp>
      <p:grpSp>
        <p:nvGrpSpPr>
          <p:cNvPr id="6" name="Group 6"/>
          <p:cNvGrpSpPr/>
          <p:nvPr/>
        </p:nvGrpSpPr>
        <p:grpSpPr>
          <a:xfrm rot="-5400000">
            <a:off x="2697686" y="4344998"/>
            <a:ext cx="422106" cy="4293479"/>
            <a:chOff x="0" y="0"/>
            <a:chExt cx="2354580" cy="23949743"/>
          </a:xfrm>
        </p:grpSpPr>
        <p:sp>
          <p:nvSpPr>
            <p:cNvPr id="7" name="Freeform 7"/>
            <p:cNvSpPr/>
            <p:nvPr/>
          </p:nvSpPr>
          <p:spPr>
            <a:xfrm>
              <a:off x="0" y="0"/>
              <a:ext cx="2353310" cy="23949744"/>
            </a:xfrm>
            <a:custGeom>
              <a:avLst/>
              <a:gdLst/>
              <a:ahLst/>
              <a:cxnLst/>
              <a:rect l="l" t="t" r="r" b="b"/>
              <a:pathLst>
                <a:path w="2353310" h="23949744">
                  <a:moveTo>
                    <a:pt x="784860" y="23882434"/>
                  </a:moveTo>
                  <a:cubicBezTo>
                    <a:pt x="905510" y="23923073"/>
                    <a:pt x="1042670" y="23949744"/>
                    <a:pt x="1177290" y="23949744"/>
                  </a:cubicBezTo>
                  <a:cubicBezTo>
                    <a:pt x="1311910" y="23949744"/>
                    <a:pt x="1441450" y="23926884"/>
                    <a:pt x="1560830" y="23886244"/>
                  </a:cubicBezTo>
                  <a:cubicBezTo>
                    <a:pt x="1563370" y="23884973"/>
                    <a:pt x="1565910" y="23884973"/>
                    <a:pt x="1568450" y="23883703"/>
                  </a:cubicBezTo>
                  <a:cubicBezTo>
                    <a:pt x="2016760" y="23721144"/>
                    <a:pt x="2346960" y="23291884"/>
                    <a:pt x="2353310" y="22725371"/>
                  </a:cubicBezTo>
                  <a:lnTo>
                    <a:pt x="2353310" y="0"/>
                  </a:lnTo>
                  <a:lnTo>
                    <a:pt x="0" y="0"/>
                  </a:lnTo>
                  <a:lnTo>
                    <a:pt x="0" y="22707884"/>
                  </a:lnTo>
                  <a:cubicBezTo>
                    <a:pt x="6350" y="23294423"/>
                    <a:pt x="331470" y="23723684"/>
                    <a:pt x="784860" y="23882434"/>
                  </a:cubicBezTo>
                  <a:close/>
                </a:path>
              </a:pathLst>
            </a:custGeom>
            <a:solidFill>
              <a:srgbClr val="3D9A8B"/>
            </a:solidFill>
          </p:spPr>
        </p:sp>
      </p:grpSp>
      <p:pic>
        <p:nvPicPr>
          <p:cNvPr id="8" name="Picture 8"/>
          <p:cNvPicPr>
            <a:picLocks noChangeAspect="1"/>
          </p:cNvPicPr>
          <p:nvPr/>
        </p:nvPicPr>
        <p:blipFill>
          <a:blip r:embed="rId4" cstate="print"/>
          <a:srcRect/>
          <a:stretch>
            <a:fillRect/>
          </a:stretch>
        </p:blipFill>
        <p:spPr>
          <a:xfrm>
            <a:off x="4710480" y="1243859"/>
            <a:ext cx="7481520" cy="2278027"/>
          </a:xfrm>
          <a:prstGeom prst="rect">
            <a:avLst/>
          </a:prstGeom>
        </p:spPr>
      </p:pic>
      <p:sp>
        <p:nvSpPr>
          <p:cNvPr id="9" name="TextBox 9"/>
          <p:cNvSpPr txBox="1"/>
          <p:nvPr/>
        </p:nvSpPr>
        <p:spPr>
          <a:xfrm>
            <a:off x="762000" y="3359961"/>
            <a:ext cx="3948480" cy="3733586"/>
          </a:xfrm>
          <a:prstGeom prst="rect">
            <a:avLst/>
          </a:prstGeom>
        </p:spPr>
        <p:txBody>
          <a:bodyPr lIns="0" tIns="0" rIns="0" bIns="0" rtlCol="0" anchor="t">
            <a:spAutoFit/>
          </a:bodyPr>
          <a:lstStyle/>
          <a:p>
            <a:pPr marL="367065" lvl="1" indent="-183532">
              <a:lnSpc>
                <a:spcPts val="3706"/>
              </a:lnSpc>
              <a:buFont typeface="Arial"/>
              <a:buChar char="•"/>
            </a:pPr>
            <a:r>
              <a:rPr lang="es-ES" sz="1700" dirty="0" smtClean="0">
                <a:solidFill>
                  <a:srgbClr val="000000"/>
                </a:solidFill>
                <a:latin typeface="Open Sans"/>
              </a:rPr>
              <a:t>Planteamiento del problema</a:t>
            </a:r>
          </a:p>
          <a:p>
            <a:pPr marL="367065" lvl="1" indent="-183532">
              <a:lnSpc>
                <a:spcPts val="3706"/>
              </a:lnSpc>
              <a:buFont typeface="Arial"/>
              <a:buChar char="•"/>
            </a:pPr>
            <a:r>
              <a:rPr lang="es-ES" sz="1700" dirty="0" smtClean="0">
                <a:solidFill>
                  <a:srgbClr val="000000"/>
                </a:solidFill>
                <a:latin typeface="Open Sans"/>
              </a:rPr>
              <a:t>Objetivos</a:t>
            </a:r>
          </a:p>
          <a:p>
            <a:pPr marL="367065" lvl="1" indent="-183532">
              <a:lnSpc>
                <a:spcPts val="3706"/>
              </a:lnSpc>
              <a:buFont typeface="Arial"/>
              <a:buChar char="•"/>
            </a:pPr>
            <a:r>
              <a:rPr lang="es-ES" sz="1700" dirty="0" smtClean="0">
                <a:solidFill>
                  <a:srgbClr val="000000"/>
                </a:solidFill>
                <a:latin typeface="Open Sans"/>
              </a:rPr>
              <a:t>Hipótesis</a:t>
            </a:r>
          </a:p>
          <a:p>
            <a:pPr marL="367065" lvl="1" indent="-183532">
              <a:lnSpc>
                <a:spcPts val="3706"/>
              </a:lnSpc>
              <a:buFont typeface="Arial"/>
              <a:buChar char="•"/>
            </a:pPr>
            <a:r>
              <a:rPr lang="es-ES" sz="1700" dirty="0" smtClean="0">
                <a:solidFill>
                  <a:srgbClr val="000000"/>
                </a:solidFill>
                <a:latin typeface="Open Sans"/>
              </a:rPr>
              <a:t>Metodología</a:t>
            </a:r>
          </a:p>
          <a:p>
            <a:pPr marL="367065" lvl="1" indent="-183532">
              <a:lnSpc>
                <a:spcPts val="3706"/>
              </a:lnSpc>
              <a:buFont typeface="Arial"/>
              <a:buChar char="•"/>
            </a:pPr>
            <a:r>
              <a:rPr lang="es-ES" sz="1700" dirty="0" smtClean="0">
                <a:solidFill>
                  <a:srgbClr val="000000"/>
                </a:solidFill>
                <a:latin typeface="Open Sans"/>
              </a:rPr>
              <a:t>Medición de las variables</a:t>
            </a:r>
          </a:p>
          <a:p>
            <a:pPr marL="367065" lvl="1" indent="-183532">
              <a:lnSpc>
                <a:spcPts val="3706"/>
              </a:lnSpc>
              <a:buFont typeface="Arial"/>
              <a:buChar char="•"/>
            </a:pPr>
            <a:r>
              <a:rPr lang="es-ES" sz="1700" dirty="0" smtClean="0">
                <a:solidFill>
                  <a:srgbClr val="000000"/>
                </a:solidFill>
                <a:latin typeface="Open Sans"/>
              </a:rPr>
              <a:t>Marco teórico y referencial</a:t>
            </a:r>
          </a:p>
          <a:p>
            <a:pPr marL="367065" lvl="1" indent="-183532">
              <a:lnSpc>
                <a:spcPts val="3706"/>
              </a:lnSpc>
              <a:buFont typeface="Arial"/>
              <a:buChar char="•"/>
            </a:pPr>
            <a:r>
              <a:rPr lang="es-ES" sz="1700" dirty="0" smtClean="0">
                <a:solidFill>
                  <a:srgbClr val="000000"/>
                </a:solidFill>
                <a:latin typeface="Open Sans"/>
              </a:rPr>
              <a:t> Resultados</a:t>
            </a:r>
          </a:p>
          <a:p>
            <a:pPr marL="367065" lvl="1" indent="-183532">
              <a:lnSpc>
                <a:spcPts val="3706"/>
              </a:lnSpc>
              <a:buFont typeface="Arial"/>
              <a:buChar char="•"/>
            </a:pPr>
            <a:r>
              <a:rPr lang="es-ES" sz="1700" dirty="0" smtClean="0">
                <a:solidFill>
                  <a:srgbClr val="000000"/>
                </a:solidFill>
                <a:latin typeface="Open Sans"/>
              </a:rPr>
              <a:t>Conclusiones y recomendaciones</a:t>
            </a:r>
            <a:endParaRPr lang="es-ES" sz="1700" dirty="0">
              <a:solidFill>
                <a:srgbClr val="000000"/>
              </a:solidFill>
              <a:latin typeface="Open Sans"/>
            </a:endParaRPr>
          </a:p>
        </p:txBody>
      </p:sp>
      <p:sp>
        <p:nvSpPr>
          <p:cNvPr id="10" name="TextBox 10"/>
          <p:cNvSpPr txBox="1"/>
          <p:nvPr/>
        </p:nvSpPr>
        <p:spPr>
          <a:xfrm>
            <a:off x="6248400" y="609600"/>
            <a:ext cx="4703971" cy="335541"/>
          </a:xfrm>
          <a:prstGeom prst="rect">
            <a:avLst/>
          </a:prstGeom>
        </p:spPr>
        <p:txBody>
          <a:bodyPr wrap="square" lIns="0" tIns="0" rIns="0" bIns="0" rtlCol="0" anchor="t">
            <a:spAutoFit/>
          </a:bodyPr>
          <a:lstStyle/>
          <a:p>
            <a:pPr algn="ctr">
              <a:lnSpc>
                <a:spcPts val="2800"/>
              </a:lnSpc>
              <a:spcBef>
                <a:spcPct val="0"/>
              </a:spcBef>
            </a:pPr>
            <a:r>
              <a:rPr lang="es-ES" sz="2000" i="1" u="sng" smtClean="0">
                <a:solidFill>
                  <a:srgbClr val="000000"/>
                </a:solidFill>
                <a:latin typeface="Open Sans Bold"/>
              </a:rPr>
              <a:t>Categoria de Controles Vulnerados</a:t>
            </a:r>
            <a:endParaRPr lang="es-ES" sz="2000" i="1" u="sng">
              <a:solidFill>
                <a:srgbClr val="000000"/>
              </a:solidFill>
              <a:latin typeface="Open Sans Bold"/>
            </a:endParaRPr>
          </a:p>
        </p:txBody>
      </p:sp>
      <p:sp>
        <p:nvSpPr>
          <p:cNvPr id="11" name="TextBox 11"/>
          <p:cNvSpPr txBox="1"/>
          <p:nvPr/>
        </p:nvSpPr>
        <p:spPr>
          <a:xfrm>
            <a:off x="8198686" y="5254410"/>
            <a:ext cx="2742605" cy="257175"/>
          </a:xfrm>
          <a:prstGeom prst="rect">
            <a:avLst/>
          </a:prstGeom>
        </p:spPr>
        <p:txBody>
          <a:bodyPr lIns="0" tIns="0" rIns="0" bIns="0" rtlCol="0" anchor="t">
            <a:spAutoFit/>
          </a:bodyPr>
          <a:lstStyle/>
          <a:p>
            <a:pPr algn="ctr">
              <a:lnSpc>
                <a:spcPts val="2100"/>
              </a:lnSpc>
              <a:spcBef>
                <a:spcPct val="0"/>
              </a:spcBef>
            </a:pPr>
            <a:r>
              <a:rPr lang="en-US" sz="1500" dirty="0" smtClean="0">
                <a:solidFill>
                  <a:srgbClr val="000000"/>
                </a:solidFill>
                <a:latin typeface="Open Sans Bold"/>
              </a:rPr>
              <a:t>• Código </a:t>
            </a:r>
            <a:r>
              <a:rPr lang="en-US" sz="1500" dirty="0">
                <a:solidFill>
                  <a:srgbClr val="000000"/>
                </a:solidFill>
                <a:latin typeface="Open Sans Bold"/>
              </a:rPr>
              <a:t>falta de supervisión </a:t>
            </a:r>
          </a:p>
        </p:txBody>
      </p:sp>
      <p:sp>
        <p:nvSpPr>
          <p:cNvPr id="12" name="TextBox 12"/>
          <p:cNvSpPr txBox="1"/>
          <p:nvPr/>
        </p:nvSpPr>
        <p:spPr>
          <a:xfrm>
            <a:off x="8198686" y="4382092"/>
            <a:ext cx="2326928" cy="257175"/>
          </a:xfrm>
          <a:prstGeom prst="rect">
            <a:avLst/>
          </a:prstGeom>
        </p:spPr>
        <p:txBody>
          <a:bodyPr lIns="0" tIns="0" rIns="0" bIns="0" rtlCol="0" anchor="t">
            <a:spAutoFit/>
          </a:bodyPr>
          <a:lstStyle/>
          <a:p>
            <a:pPr algn="ctr">
              <a:lnSpc>
                <a:spcPts val="2100"/>
              </a:lnSpc>
              <a:spcBef>
                <a:spcPct val="0"/>
              </a:spcBef>
            </a:pPr>
            <a:r>
              <a:rPr lang="en-US" sz="1500" dirty="0" smtClean="0">
                <a:solidFill>
                  <a:srgbClr val="000000"/>
                </a:solidFill>
                <a:latin typeface="Open Sans Bold"/>
              </a:rPr>
              <a:t>• Código </a:t>
            </a:r>
            <a:r>
              <a:rPr lang="en-US" sz="1500" dirty="0">
                <a:solidFill>
                  <a:srgbClr val="000000"/>
                </a:solidFill>
                <a:latin typeface="Open Sans Bold"/>
              </a:rPr>
              <a:t>falta de control </a:t>
            </a:r>
          </a:p>
        </p:txBody>
      </p:sp>
      <p:sp>
        <p:nvSpPr>
          <p:cNvPr id="13" name="TextBox 13"/>
          <p:cNvSpPr txBox="1"/>
          <p:nvPr/>
        </p:nvSpPr>
        <p:spPr>
          <a:xfrm>
            <a:off x="8198686" y="6004459"/>
            <a:ext cx="2928789" cy="523875"/>
          </a:xfrm>
          <a:prstGeom prst="rect">
            <a:avLst/>
          </a:prstGeom>
        </p:spPr>
        <p:txBody>
          <a:bodyPr lIns="0" tIns="0" rIns="0" bIns="0" rtlCol="0" anchor="t">
            <a:spAutoFit/>
          </a:bodyPr>
          <a:lstStyle/>
          <a:p>
            <a:pPr>
              <a:lnSpc>
                <a:spcPts val="2100"/>
              </a:lnSpc>
              <a:spcBef>
                <a:spcPct val="0"/>
              </a:spcBef>
            </a:pPr>
            <a:r>
              <a:rPr lang="en-US" sz="1500" dirty="0" smtClean="0">
                <a:solidFill>
                  <a:srgbClr val="000000"/>
                </a:solidFill>
                <a:latin typeface="Open Sans Bold"/>
              </a:rPr>
              <a:t>• Código </a:t>
            </a:r>
            <a:r>
              <a:rPr lang="en-US" sz="1500" dirty="0">
                <a:solidFill>
                  <a:srgbClr val="000000"/>
                </a:solidFill>
                <a:latin typeface="Open Sans Bold"/>
              </a:rPr>
              <a:t>autorización y </a:t>
            </a:r>
          </a:p>
          <a:p>
            <a:pPr>
              <a:lnSpc>
                <a:spcPts val="2100"/>
              </a:lnSpc>
              <a:spcBef>
                <a:spcPct val="0"/>
              </a:spcBef>
            </a:pPr>
            <a:r>
              <a:rPr lang="en-US" sz="1500" dirty="0">
                <a:solidFill>
                  <a:srgbClr val="000000"/>
                </a:solidFill>
                <a:latin typeface="Open Sans Bold"/>
              </a:rPr>
              <a:t>   aprobación de transacciones </a:t>
            </a:r>
          </a:p>
        </p:txBody>
      </p:sp>
      <p:pic>
        <p:nvPicPr>
          <p:cNvPr id="10242" name="Picture 2" descr="Descarga ahora este icono en formato SVG, PSD, PNG, EPS o como fuente para  web. Flaticon, la mayor ba… en 2021 | Diapositivas para power point, Tittle  ideas, Nubes acuarela"/>
          <p:cNvPicPr>
            <a:picLocks noChangeAspect="1" noChangeArrowheads="1"/>
          </p:cNvPicPr>
          <p:nvPr/>
        </p:nvPicPr>
        <p:blipFill>
          <a:blip r:embed="rId5" cstate="print"/>
          <a:srcRect/>
          <a:stretch>
            <a:fillRect/>
          </a:stretch>
        </p:blipFill>
        <p:spPr bwMode="auto">
          <a:xfrm>
            <a:off x="5257800" y="4343400"/>
            <a:ext cx="2438400" cy="243840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srcRect t="3358" b="3358"/>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519480" y="324082"/>
            <a:ext cx="4191000" cy="7028816"/>
            <a:chOff x="0" y="0"/>
            <a:chExt cx="1913890" cy="3209826"/>
          </a:xfrm>
        </p:grpSpPr>
        <p:sp>
          <p:nvSpPr>
            <p:cNvPr id="3" name="Freeform 3"/>
            <p:cNvSpPr/>
            <p:nvPr/>
          </p:nvSpPr>
          <p:spPr>
            <a:xfrm>
              <a:off x="0" y="0"/>
              <a:ext cx="1913890" cy="3209826"/>
            </a:xfrm>
            <a:custGeom>
              <a:avLst/>
              <a:gdLst/>
              <a:ahLst/>
              <a:cxnLst/>
              <a:rect l="l" t="t" r="r" b="b"/>
              <a:pathLst>
                <a:path w="1913890" h="3209826">
                  <a:moveTo>
                    <a:pt x="1789430" y="3209826"/>
                  </a:moveTo>
                  <a:lnTo>
                    <a:pt x="124460" y="3209826"/>
                  </a:lnTo>
                  <a:cubicBezTo>
                    <a:pt x="55880" y="3209826"/>
                    <a:pt x="0" y="3153946"/>
                    <a:pt x="0" y="3085366"/>
                  </a:cubicBezTo>
                  <a:lnTo>
                    <a:pt x="0" y="124460"/>
                  </a:lnTo>
                  <a:cubicBezTo>
                    <a:pt x="0" y="55880"/>
                    <a:pt x="55880" y="0"/>
                    <a:pt x="124460" y="0"/>
                  </a:cubicBezTo>
                  <a:lnTo>
                    <a:pt x="1789430" y="0"/>
                  </a:lnTo>
                  <a:cubicBezTo>
                    <a:pt x="1858010" y="0"/>
                    <a:pt x="1913890" y="55880"/>
                    <a:pt x="1913890" y="124460"/>
                  </a:cubicBezTo>
                  <a:lnTo>
                    <a:pt x="1913890" y="3085366"/>
                  </a:lnTo>
                  <a:cubicBezTo>
                    <a:pt x="1913890" y="3153946"/>
                    <a:pt x="1858010" y="3209826"/>
                    <a:pt x="1789430" y="3209826"/>
                  </a:cubicBezTo>
                  <a:close/>
                </a:path>
              </a:pathLst>
            </a:custGeom>
            <a:solidFill>
              <a:srgbClr val="5E9459"/>
            </a:solidFill>
          </p:spPr>
        </p:sp>
      </p:grpSp>
      <p:grpSp>
        <p:nvGrpSpPr>
          <p:cNvPr id="4" name="Group 4"/>
          <p:cNvGrpSpPr>
            <a:grpSpLocks noChangeAspect="1"/>
          </p:cNvGrpSpPr>
          <p:nvPr/>
        </p:nvGrpSpPr>
        <p:grpSpPr>
          <a:xfrm>
            <a:off x="1108811" y="622383"/>
            <a:ext cx="3012338" cy="2551627"/>
            <a:chOff x="0" y="0"/>
            <a:chExt cx="2374900" cy="2011680"/>
          </a:xfrm>
        </p:grpSpPr>
        <p:sp>
          <p:nvSpPr>
            <p:cNvPr id="5" name="Freeform 5"/>
            <p:cNvSpPr/>
            <p:nvPr/>
          </p:nvSpPr>
          <p:spPr>
            <a:xfrm>
              <a:off x="-2540" y="-2540"/>
              <a:ext cx="2377441" cy="2009140"/>
            </a:xfrm>
            <a:custGeom>
              <a:avLst/>
              <a:gdLst/>
              <a:ahLst/>
              <a:cxnLst/>
              <a:rect l="l" t="t" r="r" b="b"/>
              <a:pathLst>
                <a:path w="2377441" h="200914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blipFill>
              <a:blip r:embed="rId3" cstate="print"/>
              <a:stretch>
                <a:fillRect l="-33" t="-3430" r="33" b="-3304"/>
              </a:stretch>
            </a:blipFill>
          </p:spPr>
        </p:sp>
      </p:grpSp>
      <p:grpSp>
        <p:nvGrpSpPr>
          <p:cNvPr id="6" name="Group 6"/>
          <p:cNvGrpSpPr/>
          <p:nvPr/>
        </p:nvGrpSpPr>
        <p:grpSpPr>
          <a:xfrm rot="-5400000">
            <a:off x="2697686" y="4344998"/>
            <a:ext cx="422106" cy="4293479"/>
            <a:chOff x="0" y="0"/>
            <a:chExt cx="2354580" cy="23949743"/>
          </a:xfrm>
        </p:grpSpPr>
        <p:sp>
          <p:nvSpPr>
            <p:cNvPr id="7" name="Freeform 7"/>
            <p:cNvSpPr/>
            <p:nvPr/>
          </p:nvSpPr>
          <p:spPr>
            <a:xfrm>
              <a:off x="0" y="0"/>
              <a:ext cx="2353310" cy="23949744"/>
            </a:xfrm>
            <a:custGeom>
              <a:avLst/>
              <a:gdLst/>
              <a:ahLst/>
              <a:cxnLst/>
              <a:rect l="l" t="t" r="r" b="b"/>
              <a:pathLst>
                <a:path w="2353310" h="23949744">
                  <a:moveTo>
                    <a:pt x="784860" y="23882434"/>
                  </a:moveTo>
                  <a:cubicBezTo>
                    <a:pt x="905510" y="23923073"/>
                    <a:pt x="1042670" y="23949744"/>
                    <a:pt x="1177290" y="23949744"/>
                  </a:cubicBezTo>
                  <a:cubicBezTo>
                    <a:pt x="1311910" y="23949744"/>
                    <a:pt x="1441450" y="23926884"/>
                    <a:pt x="1560830" y="23886244"/>
                  </a:cubicBezTo>
                  <a:cubicBezTo>
                    <a:pt x="1563370" y="23884973"/>
                    <a:pt x="1565910" y="23884973"/>
                    <a:pt x="1568450" y="23883703"/>
                  </a:cubicBezTo>
                  <a:cubicBezTo>
                    <a:pt x="2016760" y="23721144"/>
                    <a:pt x="2346960" y="23291884"/>
                    <a:pt x="2353310" y="22725371"/>
                  </a:cubicBezTo>
                  <a:lnTo>
                    <a:pt x="2353310" y="0"/>
                  </a:lnTo>
                  <a:lnTo>
                    <a:pt x="0" y="0"/>
                  </a:lnTo>
                  <a:lnTo>
                    <a:pt x="0" y="22707884"/>
                  </a:lnTo>
                  <a:cubicBezTo>
                    <a:pt x="6350" y="23294423"/>
                    <a:pt x="331470" y="23723684"/>
                    <a:pt x="784860" y="23882434"/>
                  </a:cubicBezTo>
                  <a:close/>
                </a:path>
              </a:pathLst>
            </a:custGeom>
            <a:solidFill>
              <a:srgbClr val="3D9A8B"/>
            </a:solidFill>
          </p:spPr>
        </p:sp>
      </p:grpSp>
      <p:pic>
        <p:nvPicPr>
          <p:cNvPr id="8" name="Picture 8"/>
          <p:cNvPicPr>
            <a:picLocks noChangeAspect="1"/>
          </p:cNvPicPr>
          <p:nvPr/>
        </p:nvPicPr>
        <p:blipFill>
          <a:blip r:embed="rId4" cstate="print"/>
          <a:srcRect/>
          <a:stretch>
            <a:fillRect/>
          </a:stretch>
        </p:blipFill>
        <p:spPr>
          <a:xfrm>
            <a:off x="4876800" y="1905000"/>
            <a:ext cx="7086600" cy="3087495"/>
          </a:xfrm>
          <a:prstGeom prst="rect">
            <a:avLst/>
          </a:prstGeom>
        </p:spPr>
      </p:pic>
      <p:sp>
        <p:nvSpPr>
          <p:cNvPr id="9" name="TextBox 9"/>
          <p:cNvSpPr txBox="1"/>
          <p:nvPr/>
        </p:nvSpPr>
        <p:spPr>
          <a:xfrm>
            <a:off x="762000" y="3359961"/>
            <a:ext cx="3948480" cy="3733586"/>
          </a:xfrm>
          <a:prstGeom prst="rect">
            <a:avLst/>
          </a:prstGeom>
        </p:spPr>
        <p:txBody>
          <a:bodyPr lIns="0" tIns="0" rIns="0" bIns="0" rtlCol="0" anchor="t">
            <a:spAutoFit/>
          </a:bodyPr>
          <a:lstStyle/>
          <a:p>
            <a:pPr marL="367065" lvl="1" indent="-183532">
              <a:lnSpc>
                <a:spcPts val="3706"/>
              </a:lnSpc>
              <a:buFont typeface="Arial"/>
              <a:buChar char="•"/>
            </a:pPr>
            <a:r>
              <a:rPr lang="es-ES" sz="1700" dirty="0" smtClean="0">
                <a:solidFill>
                  <a:srgbClr val="000000"/>
                </a:solidFill>
                <a:latin typeface="Open Sans"/>
              </a:rPr>
              <a:t>Planteamiento del problema</a:t>
            </a:r>
          </a:p>
          <a:p>
            <a:pPr marL="367065" lvl="1" indent="-183532">
              <a:lnSpc>
                <a:spcPts val="3706"/>
              </a:lnSpc>
              <a:buFont typeface="Arial"/>
              <a:buChar char="•"/>
            </a:pPr>
            <a:r>
              <a:rPr lang="es-ES" sz="1700" dirty="0" smtClean="0">
                <a:solidFill>
                  <a:srgbClr val="000000"/>
                </a:solidFill>
                <a:latin typeface="Open Sans"/>
              </a:rPr>
              <a:t>Objetivos</a:t>
            </a:r>
          </a:p>
          <a:p>
            <a:pPr marL="367065" lvl="1" indent="-183532">
              <a:lnSpc>
                <a:spcPts val="3706"/>
              </a:lnSpc>
              <a:buFont typeface="Arial"/>
              <a:buChar char="•"/>
            </a:pPr>
            <a:r>
              <a:rPr lang="es-ES" sz="1700" dirty="0" smtClean="0">
                <a:solidFill>
                  <a:srgbClr val="000000"/>
                </a:solidFill>
                <a:latin typeface="Open Sans"/>
              </a:rPr>
              <a:t>Hipótesis</a:t>
            </a:r>
          </a:p>
          <a:p>
            <a:pPr marL="367065" lvl="1" indent="-183532">
              <a:lnSpc>
                <a:spcPts val="3706"/>
              </a:lnSpc>
              <a:buFont typeface="Arial"/>
              <a:buChar char="•"/>
            </a:pPr>
            <a:r>
              <a:rPr lang="es-ES" sz="1700" dirty="0" smtClean="0">
                <a:solidFill>
                  <a:srgbClr val="000000"/>
                </a:solidFill>
                <a:latin typeface="Open Sans"/>
              </a:rPr>
              <a:t>Metodología</a:t>
            </a:r>
          </a:p>
          <a:p>
            <a:pPr marL="367065" lvl="1" indent="-183532">
              <a:lnSpc>
                <a:spcPts val="3706"/>
              </a:lnSpc>
              <a:buFont typeface="Arial"/>
              <a:buChar char="•"/>
            </a:pPr>
            <a:r>
              <a:rPr lang="es-ES" sz="1700" dirty="0" smtClean="0">
                <a:solidFill>
                  <a:srgbClr val="000000"/>
                </a:solidFill>
                <a:latin typeface="Open Sans"/>
              </a:rPr>
              <a:t>Medición de las variables</a:t>
            </a:r>
          </a:p>
          <a:p>
            <a:pPr marL="367065" lvl="1" indent="-183532">
              <a:lnSpc>
                <a:spcPts val="3706"/>
              </a:lnSpc>
              <a:buFont typeface="Arial"/>
              <a:buChar char="•"/>
            </a:pPr>
            <a:r>
              <a:rPr lang="es-ES" sz="1700" dirty="0" smtClean="0">
                <a:solidFill>
                  <a:srgbClr val="000000"/>
                </a:solidFill>
                <a:latin typeface="Open Sans"/>
              </a:rPr>
              <a:t>Marco teórico y referencial</a:t>
            </a:r>
          </a:p>
          <a:p>
            <a:pPr marL="367065" lvl="1" indent="-183532">
              <a:lnSpc>
                <a:spcPts val="3706"/>
              </a:lnSpc>
              <a:buFont typeface="Arial"/>
              <a:buChar char="•"/>
            </a:pPr>
            <a:r>
              <a:rPr lang="es-ES" sz="1700" dirty="0" smtClean="0">
                <a:solidFill>
                  <a:srgbClr val="000000"/>
                </a:solidFill>
                <a:latin typeface="Open Sans"/>
              </a:rPr>
              <a:t> Resultados</a:t>
            </a:r>
          </a:p>
          <a:p>
            <a:pPr marL="367065" lvl="1" indent="-183532">
              <a:lnSpc>
                <a:spcPts val="3706"/>
              </a:lnSpc>
              <a:buFont typeface="Arial"/>
              <a:buChar char="•"/>
            </a:pPr>
            <a:r>
              <a:rPr lang="es-ES" sz="1700" dirty="0" smtClean="0">
                <a:solidFill>
                  <a:srgbClr val="000000"/>
                </a:solidFill>
                <a:latin typeface="Open Sans"/>
              </a:rPr>
              <a:t>Conclusiones y recomendaciones</a:t>
            </a:r>
            <a:endParaRPr lang="es-ES" sz="1700" dirty="0">
              <a:solidFill>
                <a:srgbClr val="000000"/>
              </a:solidFill>
              <a:latin typeface="Open Sans"/>
            </a:endParaRPr>
          </a:p>
        </p:txBody>
      </p:sp>
      <p:sp>
        <p:nvSpPr>
          <p:cNvPr id="10" name="TextBox 10"/>
          <p:cNvSpPr txBox="1"/>
          <p:nvPr/>
        </p:nvSpPr>
        <p:spPr>
          <a:xfrm>
            <a:off x="6172200" y="762000"/>
            <a:ext cx="3914775" cy="335541"/>
          </a:xfrm>
          <a:prstGeom prst="rect">
            <a:avLst/>
          </a:prstGeom>
        </p:spPr>
        <p:txBody>
          <a:bodyPr lIns="0" tIns="0" rIns="0" bIns="0" rtlCol="0" anchor="t">
            <a:spAutoFit/>
          </a:bodyPr>
          <a:lstStyle/>
          <a:p>
            <a:pPr algn="ctr">
              <a:lnSpc>
                <a:spcPts val="2800"/>
              </a:lnSpc>
              <a:spcBef>
                <a:spcPct val="0"/>
              </a:spcBef>
            </a:pPr>
            <a:r>
              <a:rPr lang="en-US" sz="2000" i="1" u="sng" dirty="0">
                <a:solidFill>
                  <a:srgbClr val="000000"/>
                </a:solidFill>
                <a:latin typeface="Open Sans Bold"/>
              </a:rPr>
              <a:t>Correlación global de variables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srcRect t="3358" b="3358"/>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519480" y="324082"/>
            <a:ext cx="4191000" cy="7028816"/>
            <a:chOff x="0" y="0"/>
            <a:chExt cx="1913890" cy="3209826"/>
          </a:xfrm>
        </p:grpSpPr>
        <p:sp>
          <p:nvSpPr>
            <p:cNvPr id="3" name="Freeform 3"/>
            <p:cNvSpPr/>
            <p:nvPr/>
          </p:nvSpPr>
          <p:spPr>
            <a:xfrm>
              <a:off x="0" y="0"/>
              <a:ext cx="1913890" cy="3209826"/>
            </a:xfrm>
            <a:custGeom>
              <a:avLst/>
              <a:gdLst/>
              <a:ahLst/>
              <a:cxnLst/>
              <a:rect l="l" t="t" r="r" b="b"/>
              <a:pathLst>
                <a:path w="1913890" h="3209826">
                  <a:moveTo>
                    <a:pt x="1789430" y="3209826"/>
                  </a:moveTo>
                  <a:lnTo>
                    <a:pt x="124460" y="3209826"/>
                  </a:lnTo>
                  <a:cubicBezTo>
                    <a:pt x="55880" y="3209826"/>
                    <a:pt x="0" y="3153946"/>
                    <a:pt x="0" y="3085366"/>
                  </a:cubicBezTo>
                  <a:lnTo>
                    <a:pt x="0" y="124460"/>
                  </a:lnTo>
                  <a:cubicBezTo>
                    <a:pt x="0" y="55880"/>
                    <a:pt x="55880" y="0"/>
                    <a:pt x="124460" y="0"/>
                  </a:cubicBezTo>
                  <a:lnTo>
                    <a:pt x="1789430" y="0"/>
                  </a:lnTo>
                  <a:cubicBezTo>
                    <a:pt x="1858010" y="0"/>
                    <a:pt x="1913890" y="55880"/>
                    <a:pt x="1913890" y="124460"/>
                  </a:cubicBezTo>
                  <a:lnTo>
                    <a:pt x="1913890" y="3085366"/>
                  </a:lnTo>
                  <a:cubicBezTo>
                    <a:pt x="1913890" y="3153946"/>
                    <a:pt x="1858010" y="3209826"/>
                    <a:pt x="1789430" y="3209826"/>
                  </a:cubicBezTo>
                  <a:close/>
                </a:path>
              </a:pathLst>
            </a:custGeom>
            <a:solidFill>
              <a:srgbClr val="5E9459"/>
            </a:solidFill>
          </p:spPr>
        </p:sp>
      </p:grpSp>
      <p:grpSp>
        <p:nvGrpSpPr>
          <p:cNvPr id="4" name="Group 4"/>
          <p:cNvGrpSpPr>
            <a:grpSpLocks noChangeAspect="1"/>
          </p:cNvGrpSpPr>
          <p:nvPr/>
        </p:nvGrpSpPr>
        <p:grpSpPr>
          <a:xfrm>
            <a:off x="1108811" y="622383"/>
            <a:ext cx="3012338" cy="2551627"/>
            <a:chOff x="0" y="0"/>
            <a:chExt cx="2374900" cy="2011680"/>
          </a:xfrm>
        </p:grpSpPr>
        <p:sp>
          <p:nvSpPr>
            <p:cNvPr id="5" name="Freeform 5"/>
            <p:cNvSpPr/>
            <p:nvPr/>
          </p:nvSpPr>
          <p:spPr>
            <a:xfrm>
              <a:off x="-2540" y="-2540"/>
              <a:ext cx="2377441" cy="2009140"/>
            </a:xfrm>
            <a:custGeom>
              <a:avLst/>
              <a:gdLst/>
              <a:ahLst/>
              <a:cxnLst/>
              <a:rect l="l" t="t" r="r" b="b"/>
              <a:pathLst>
                <a:path w="2377441" h="200914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blipFill>
              <a:blip r:embed="rId3" cstate="print"/>
              <a:stretch>
                <a:fillRect l="-33" t="-3430" r="33" b="-3304"/>
              </a:stretch>
            </a:blipFill>
          </p:spPr>
        </p:sp>
      </p:grpSp>
      <p:grpSp>
        <p:nvGrpSpPr>
          <p:cNvPr id="6" name="Group 6"/>
          <p:cNvGrpSpPr/>
          <p:nvPr/>
        </p:nvGrpSpPr>
        <p:grpSpPr>
          <a:xfrm rot="-5400000">
            <a:off x="2697686" y="4344998"/>
            <a:ext cx="422106" cy="4293479"/>
            <a:chOff x="0" y="0"/>
            <a:chExt cx="2354580" cy="23949743"/>
          </a:xfrm>
        </p:grpSpPr>
        <p:sp>
          <p:nvSpPr>
            <p:cNvPr id="7" name="Freeform 7"/>
            <p:cNvSpPr/>
            <p:nvPr/>
          </p:nvSpPr>
          <p:spPr>
            <a:xfrm>
              <a:off x="0" y="0"/>
              <a:ext cx="2353310" cy="23949744"/>
            </a:xfrm>
            <a:custGeom>
              <a:avLst/>
              <a:gdLst/>
              <a:ahLst/>
              <a:cxnLst/>
              <a:rect l="l" t="t" r="r" b="b"/>
              <a:pathLst>
                <a:path w="2353310" h="23949744">
                  <a:moveTo>
                    <a:pt x="784860" y="23882434"/>
                  </a:moveTo>
                  <a:cubicBezTo>
                    <a:pt x="905510" y="23923073"/>
                    <a:pt x="1042670" y="23949744"/>
                    <a:pt x="1177290" y="23949744"/>
                  </a:cubicBezTo>
                  <a:cubicBezTo>
                    <a:pt x="1311910" y="23949744"/>
                    <a:pt x="1441450" y="23926884"/>
                    <a:pt x="1560830" y="23886244"/>
                  </a:cubicBezTo>
                  <a:cubicBezTo>
                    <a:pt x="1563370" y="23884973"/>
                    <a:pt x="1565910" y="23884973"/>
                    <a:pt x="1568450" y="23883703"/>
                  </a:cubicBezTo>
                  <a:cubicBezTo>
                    <a:pt x="2016760" y="23721144"/>
                    <a:pt x="2346960" y="23291884"/>
                    <a:pt x="2353310" y="22725371"/>
                  </a:cubicBezTo>
                  <a:lnTo>
                    <a:pt x="2353310" y="0"/>
                  </a:lnTo>
                  <a:lnTo>
                    <a:pt x="0" y="0"/>
                  </a:lnTo>
                  <a:lnTo>
                    <a:pt x="0" y="22707884"/>
                  </a:lnTo>
                  <a:cubicBezTo>
                    <a:pt x="6350" y="23294423"/>
                    <a:pt x="331470" y="23723684"/>
                    <a:pt x="784860" y="23882434"/>
                  </a:cubicBezTo>
                  <a:close/>
                </a:path>
              </a:pathLst>
            </a:custGeom>
            <a:solidFill>
              <a:srgbClr val="3D9A8B"/>
            </a:solidFill>
          </p:spPr>
        </p:sp>
      </p:grpSp>
      <p:pic>
        <p:nvPicPr>
          <p:cNvPr id="8" name="Picture 8"/>
          <p:cNvPicPr>
            <a:picLocks noChangeAspect="1"/>
          </p:cNvPicPr>
          <p:nvPr/>
        </p:nvPicPr>
        <p:blipFill>
          <a:blip r:embed="rId4" cstate="print"/>
          <a:srcRect/>
          <a:stretch>
            <a:fillRect/>
          </a:stretch>
        </p:blipFill>
        <p:spPr>
          <a:xfrm>
            <a:off x="4876800" y="1752600"/>
            <a:ext cx="7146686" cy="2773523"/>
          </a:xfrm>
          <a:prstGeom prst="rect">
            <a:avLst/>
          </a:prstGeom>
        </p:spPr>
      </p:pic>
      <p:sp>
        <p:nvSpPr>
          <p:cNvPr id="9" name="TextBox 9"/>
          <p:cNvSpPr txBox="1"/>
          <p:nvPr/>
        </p:nvSpPr>
        <p:spPr>
          <a:xfrm>
            <a:off x="762000" y="3359961"/>
            <a:ext cx="3948480" cy="3733586"/>
          </a:xfrm>
          <a:prstGeom prst="rect">
            <a:avLst/>
          </a:prstGeom>
        </p:spPr>
        <p:txBody>
          <a:bodyPr lIns="0" tIns="0" rIns="0" bIns="0" rtlCol="0" anchor="t">
            <a:spAutoFit/>
          </a:bodyPr>
          <a:lstStyle/>
          <a:p>
            <a:pPr marL="367065" lvl="1" indent="-183532">
              <a:lnSpc>
                <a:spcPts val="3706"/>
              </a:lnSpc>
              <a:buFont typeface="Arial"/>
              <a:buChar char="•"/>
            </a:pPr>
            <a:r>
              <a:rPr lang="es-ES" sz="1700" dirty="0" smtClean="0">
                <a:solidFill>
                  <a:srgbClr val="000000"/>
                </a:solidFill>
                <a:latin typeface="Open Sans"/>
              </a:rPr>
              <a:t>Planteamiento del problema</a:t>
            </a:r>
          </a:p>
          <a:p>
            <a:pPr marL="367065" lvl="1" indent="-183532">
              <a:lnSpc>
                <a:spcPts val="3706"/>
              </a:lnSpc>
              <a:buFont typeface="Arial"/>
              <a:buChar char="•"/>
            </a:pPr>
            <a:r>
              <a:rPr lang="es-ES" sz="1700" dirty="0" smtClean="0">
                <a:solidFill>
                  <a:srgbClr val="000000"/>
                </a:solidFill>
                <a:latin typeface="Open Sans"/>
              </a:rPr>
              <a:t>Objetivos</a:t>
            </a:r>
          </a:p>
          <a:p>
            <a:pPr marL="367065" lvl="1" indent="-183532">
              <a:lnSpc>
                <a:spcPts val="3706"/>
              </a:lnSpc>
              <a:buFont typeface="Arial"/>
              <a:buChar char="•"/>
            </a:pPr>
            <a:r>
              <a:rPr lang="es-ES" sz="1700" dirty="0" smtClean="0">
                <a:solidFill>
                  <a:srgbClr val="000000"/>
                </a:solidFill>
                <a:latin typeface="Open Sans"/>
              </a:rPr>
              <a:t>Hipótesis</a:t>
            </a:r>
          </a:p>
          <a:p>
            <a:pPr marL="367065" lvl="1" indent="-183532">
              <a:lnSpc>
                <a:spcPts val="3706"/>
              </a:lnSpc>
              <a:buFont typeface="Arial"/>
              <a:buChar char="•"/>
            </a:pPr>
            <a:r>
              <a:rPr lang="es-ES" sz="1700" dirty="0" smtClean="0">
                <a:solidFill>
                  <a:srgbClr val="000000"/>
                </a:solidFill>
                <a:latin typeface="Open Sans"/>
              </a:rPr>
              <a:t>Metodología</a:t>
            </a:r>
          </a:p>
          <a:p>
            <a:pPr marL="367065" lvl="1" indent="-183532">
              <a:lnSpc>
                <a:spcPts val="3706"/>
              </a:lnSpc>
              <a:buFont typeface="Arial"/>
              <a:buChar char="•"/>
            </a:pPr>
            <a:r>
              <a:rPr lang="es-ES" sz="1700" dirty="0" smtClean="0">
                <a:solidFill>
                  <a:srgbClr val="000000"/>
                </a:solidFill>
                <a:latin typeface="Open Sans"/>
              </a:rPr>
              <a:t>Medición de las variables</a:t>
            </a:r>
          </a:p>
          <a:p>
            <a:pPr marL="367065" lvl="1" indent="-183532">
              <a:lnSpc>
                <a:spcPts val="3706"/>
              </a:lnSpc>
              <a:buFont typeface="Arial"/>
              <a:buChar char="•"/>
            </a:pPr>
            <a:r>
              <a:rPr lang="es-ES" sz="1700" dirty="0" smtClean="0">
                <a:solidFill>
                  <a:srgbClr val="000000"/>
                </a:solidFill>
                <a:latin typeface="Open Sans"/>
              </a:rPr>
              <a:t>Marco teórico y referencial</a:t>
            </a:r>
          </a:p>
          <a:p>
            <a:pPr marL="367065" lvl="1" indent="-183532">
              <a:lnSpc>
                <a:spcPts val="3706"/>
              </a:lnSpc>
              <a:buFont typeface="Arial"/>
              <a:buChar char="•"/>
            </a:pPr>
            <a:r>
              <a:rPr lang="es-ES" sz="1700" dirty="0" smtClean="0">
                <a:solidFill>
                  <a:srgbClr val="000000"/>
                </a:solidFill>
                <a:latin typeface="Open Sans"/>
              </a:rPr>
              <a:t> Resultados</a:t>
            </a:r>
          </a:p>
          <a:p>
            <a:pPr marL="367065" lvl="1" indent="-183532">
              <a:lnSpc>
                <a:spcPts val="3706"/>
              </a:lnSpc>
              <a:buFont typeface="Arial"/>
              <a:buChar char="•"/>
            </a:pPr>
            <a:r>
              <a:rPr lang="es-ES" sz="1700" dirty="0" smtClean="0">
                <a:solidFill>
                  <a:srgbClr val="000000"/>
                </a:solidFill>
                <a:latin typeface="Open Sans"/>
              </a:rPr>
              <a:t>Conclusiones y recomendaciones</a:t>
            </a:r>
            <a:endParaRPr lang="es-ES" sz="1700" dirty="0">
              <a:solidFill>
                <a:srgbClr val="000000"/>
              </a:solidFill>
              <a:latin typeface="Open Sans"/>
            </a:endParaRPr>
          </a:p>
        </p:txBody>
      </p:sp>
      <p:sp>
        <p:nvSpPr>
          <p:cNvPr id="10" name="TextBox 10"/>
          <p:cNvSpPr txBox="1"/>
          <p:nvPr/>
        </p:nvSpPr>
        <p:spPr>
          <a:xfrm>
            <a:off x="5055479" y="574758"/>
            <a:ext cx="6909048" cy="701675"/>
          </a:xfrm>
          <a:prstGeom prst="rect">
            <a:avLst/>
          </a:prstGeom>
        </p:spPr>
        <p:txBody>
          <a:bodyPr lIns="0" tIns="0" rIns="0" bIns="0" rtlCol="0" anchor="t">
            <a:spAutoFit/>
          </a:bodyPr>
          <a:lstStyle/>
          <a:p>
            <a:pPr algn="ctr">
              <a:lnSpc>
                <a:spcPts val="2800"/>
              </a:lnSpc>
              <a:spcBef>
                <a:spcPct val="0"/>
              </a:spcBef>
            </a:pPr>
            <a:r>
              <a:rPr lang="es-ES" sz="2000" i="1" u="sng" dirty="0" smtClean="0">
                <a:solidFill>
                  <a:srgbClr val="000000"/>
                </a:solidFill>
                <a:latin typeface="Open Sans Bold"/>
              </a:rPr>
              <a:t>Correlación significativa entre las variables tipos de la </a:t>
            </a:r>
          </a:p>
          <a:p>
            <a:pPr algn="ctr">
              <a:lnSpc>
                <a:spcPts val="2800"/>
              </a:lnSpc>
              <a:spcBef>
                <a:spcPct val="0"/>
              </a:spcBef>
            </a:pPr>
            <a:r>
              <a:rPr lang="es-ES" sz="2000" i="1" u="sng" dirty="0" smtClean="0">
                <a:solidFill>
                  <a:srgbClr val="000000"/>
                </a:solidFill>
                <a:latin typeface="Open Sans Bold"/>
              </a:rPr>
              <a:t>auditoria forense y fases del lavado de activos</a:t>
            </a:r>
            <a:endParaRPr lang="es-ES" sz="2000" i="1" u="sng" dirty="0">
              <a:solidFill>
                <a:srgbClr val="000000"/>
              </a:solidFill>
              <a:latin typeface="Open Sans 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srcRect t="3358" b="3358"/>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519480" y="324082"/>
            <a:ext cx="4191000" cy="7028816"/>
            <a:chOff x="0" y="0"/>
            <a:chExt cx="1913890" cy="3209826"/>
          </a:xfrm>
        </p:grpSpPr>
        <p:sp>
          <p:nvSpPr>
            <p:cNvPr id="3" name="Freeform 3"/>
            <p:cNvSpPr/>
            <p:nvPr/>
          </p:nvSpPr>
          <p:spPr>
            <a:xfrm>
              <a:off x="0" y="0"/>
              <a:ext cx="1913890" cy="3209826"/>
            </a:xfrm>
            <a:custGeom>
              <a:avLst/>
              <a:gdLst/>
              <a:ahLst/>
              <a:cxnLst/>
              <a:rect l="l" t="t" r="r" b="b"/>
              <a:pathLst>
                <a:path w="1913890" h="3209826">
                  <a:moveTo>
                    <a:pt x="1789430" y="3209826"/>
                  </a:moveTo>
                  <a:lnTo>
                    <a:pt x="124460" y="3209826"/>
                  </a:lnTo>
                  <a:cubicBezTo>
                    <a:pt x="55880" y="3209826"/>
                    <a:pt x="0" y="3153946"/>
                    <a:pt x="0" y="3085366"/>
                  </a:cubicBezTo>
                  <a:lnTo>
                    <a:pt x="0" y="124460"/>
                  </a:lnTo>
                  <a:cubicBezTo>
                    <a:pt x="0" y="55880"/>
                    <a:pt x="55880" y="0"/>
                    <a:pt x="124460" y="0"/>
                  </a:cubicBezTo>
                  <a:lnTo>
                    <a:pt x="1789430" y="0"/>
                  </a:lnTo>
                  <a:cubicBezTo>
                    <a:pt x="1858010" y="0"/>
                    <a:pt x="1913890" y="55880"/>
                    <a:pt x="1913890" y="124460"/>
                  </a:cubicBezTo>
                  <a:lnTo>
                    <a:pt x="1913890" y="3085366"/>
                  </a:lnTo>
                  <a:cubicBezTo>
                    <a:pt x="1913890" y="3153946"/>
                    <a:pt x="1858010" y="3209826"/>
                    <a:pt x="1789430" y="3209826"/>
                  </a:cubicBezTo>
                  <a:close/>
                </a:path>
              </a:pathLst>
            </a:custGeom>
            <a:solidFill>
              <a:srgbClr val="5E9459"/>
            </a:solidFill>
          </p:spPr>
        </p:sp>
      </p:grpSp>
      <p:grpSp>
        <p:nvGrpSpPr>
          <p:cNvPr id="4" name="Group 4"/>
          <p:cNvGrpSpPr>
            <a:grpSpLocks noChangeAspect="1"/>
          </p:cNvGrpSpPr>
          <p:nvPr/>
        </p:nvGrpSpPr>
        <p:grpSpPr>
          <a:xfrm>
            <a:off x="1108811" y="622383"/>
            <a:ext cx="3012338" cy="2551627"/>
            <a:chOff x="0" y="0"/>
            <a:chExt cx="2374900" cy="2011680"/>
          </a:xfrm>
        </p:grpSpPr>
        <p:sp>
          <p:nvSpPr>
            <p:cNvPr id="5" name="Freeform 5"/>
            <p:cNvSpPr/>
            <p:nvPr/>
          </p:nvSpPr>
          <p:spPr>
            <a:xfrm>
              <a:off x="-2540" y="-2540"/>
              <a:ext cx="2377441" cy="2009140"/>
            </a:xfrm>
            <a:custGeom>
              <a:avLst/>
              <a:gdLst/>
              <a:ahLst/>
              <a:cxnLst/>
              <a:rect l="l" t="t" r="r" b="b"/>
              <a:pathLst>
                <a:path w="2377441" h="200914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blipFill>
              <a:blip r:embed="rId3" cstate="print"/>
              <a:stretch>
                <a:fillRect l="-33" t="-3430" r="33" b="-3304"/>
              </a:stretch>
            </a:blipFill>
          </p:spPr>
        </p:sp>
      </p:grpSp>
      <p:grpSp>
        <p:nvGrpSpPr>
          <p:cNvPr id="6" name="Group 6"/>
          <p:cNvGrpSpPr/>
          <p:nvPr/>
        </p:nvGrpSpPr>
        <p:grpSpPr>
          <a:xfrm rot="-5400000">
            <a:off x="2697686" y="4344998"/>
            <a:ext cx="422106" cy="4293479"/>
            <a:chOff x="0" y="0"/>
            <a:chExt cx="2354580" cy="23949743"/>
          </a:xfrm>
        </p:grpSpPr>
        <p:sp>
          <p:nvSpPr>
            <p:cNvPr id="7" name="Freeform 7"/>
            <p:cNvSpPr/>
            <p:nvPr/>
          </p:nvSpPr>
          <p:spPr>
            <a:xfrm>
              <a:off x="0" y="0"/>
              <a:ext cx="2353310" cy="23949744"/>
            </a:xfrm>
            <a:custGeom>
              <a:avLst/>
              <a:gdLst/>
              <a:ahLst/>
              <a:cxnLst/>
              <a:rect l="l" t="t" r="r" b="b"/>
              <a:pathLst>
                <a:path w="2353310" h="23949744">
                  <a:moveTo>
                    <a:pt x="784860" y="23882434"/>
                  </a:moveTo>
                  <a:cubicBezTo>
                    <a:pt x="905510" y="23923073"/>
                    <a:pt x="1042670" y="23949744"/>
                    <a:pt x="1177290" y="23949744"/>
                  </a:cubicBezTo>
                  <a:cubicBezTo>
                    <a:pt x="1311910" y="23949744"/>
                    <a:pt x="1441450" y="23926884"/>
                    <a:pt x="1560830" y="23886244"/>
                  </a:cubicBezTo>
                  <a:cubicBezTo>
                    <a:pt x="1563370" y="23884973"/>
                    <a:pt x="1565910" y="23884973"/>
                    <a:pt x="1568450" y="23883703"/>
                  </a:cubicBezTo>
                  <a:cubicBezTo>
                    <a:pt x="2016760" y="23721144"/>
                    <a:pt x="2346960" y="23291884"/>
                    <a:pt x="2353310" y="22725371"/>
                  </a:cubicBezTo>
                  <a:lnTo>
                    <a:pt x="2353310" y="0"/>
                  </a:lnTo>
                  <a:lnTo>
                    <a:pt x="0" y="0"/>
                  </a:lnTo>
                  <a:lnTo>
                    <a:pt x="0" y="22707884"/>
                  </a:lnTo>
                  <a:cubicBezTo>
                    <a:pt x="6350" y="23294423"/>
                    <a:pt x="331470" y="23723684"/>
                    <a:pt x="784860" y="23882434"/>
                  </a:cubicBezTo>
                  <a:close/>
                </a:path>
              </a:pathLst>
            </a:custGeom>
            <a:solidFill>
              <a:srgbClr val="3D9A8B"/>
            </a:solidFill>
          </p:spPr>
        </p:sp>
      </p:grpSp>
      <p:pic>
        <p:nvPicPr>
          <p:cNvPr id="8" name="Picture 8"/>
          <p:cNvPicPr>
            <a:picLocks noChangeAspect="1"/>
          </p:cNvPicPr>
          <p:nvPr/>
        </p:nvPicPr>
        <p:blipFill>
          <a:blip r:embed="rId4" cstate="print"/>
          <a:srcRect/>
          <a:stretch>
            <a:fillRect/>
          </a:stretch>
        </p:blipFill>
        <p:spPr>
          <a:xfrm>
            <a:off x="4853143" y="2234241"/>
            <a:ext cx="7136521" cy="3048744"/>
          </a:xfrm>
          <a:prstGeom prst="rect">
            <a:avLst/>
          </a:prstGeom>
        </p:spPr>
      </p:pic>
      <p:sp>
        <p:nvSpPr>
          <p:cNvPr id="9" name="TextBox 9"/>
          <p:cNvSpPr txBox="1"/>
          <p:nvPr/>
        </p:nvSpPr>
        <p:spPr>
          <a:xfrm>
            <a:off x="762000" y="3359961"/>
            <a:ext cx="3948480" cy="3733586"/>
          </a:xfrm>
          <a:prstGeom prst="rect">
            <a:avLst/>
          </a:prstGeom>
        </p:spPr>
        <p:txBody>
          <a:bodyPr lIns="0" tIns="0" rIns="0" bIns="0" rtlCol="0" anchor="t">
            <a:spAutoFit/>
          </a:bodyPr>
          <a:lstStyle/>
          <a:p>
            <a:pPr marL="367065" lvl="1" indent="-183532">
              <a:lnSpc>
                <a:spcPts val="3706"/>
              </a:lnSpc>
              <a:buFont typeface="Arial"/>
              <a:buChar char="•"/>
            </a:pPr>
            <a:r>
              <a:rPr lang="es-ES" sz="1700" dirty="0" smtClean="0">
                <a:solidFill>
                  <a:srgbClr val="000000"/>
                </a:solidFill>
                <a:latin typeface="Open Sans"/>
              </a:rPr>
              <a:t>Planteamiento del problema</a:t>
            </a:r>
          </a:p>
          <a:p>
            <a:pPr marL="367065" lvl="1" indent="-183532">
              <a:lnSpc>
                <a:spcPts val="3706"/>
              </a:lnSpc>
              <a:buFont typeface="Arial"/>
              <a:buChar char="•"/>
            </a:pPr>
            <a:r>
              <a:rPr lang="es-ES" sz="1700" dirty="0" smtClean="0">
                <a:solidFill>
                  <a:srgbClr val="000000"/>
                </a:solidFill>
                <a:latin typeface="Open Sans"/>
              </a:rPr>
              <a:t>Objetivos</a:t>
            </a:r>
          </a:p>
          <a:p>
            <a:pPr marL="367065" lvl="1" indent="-183532">
              <a:lnSpc>
                <a:spcPts val="3706"/>
              </a:lnSpc>
              <a:buFont typeface="Arial"/>
              <a:buChar char="•"/>
            </a:pPr>
            <a:r>
              <a:rPr lang="es-ES" sz="1700" dirty="0" smtClean="0">
                <a:solidFill>
                  <a:srgbClr val="000000"/>
                </a:solidFill>
                <a:latin typeface="Open Sans"/>
              </a:rPr>
              <a:t>Hipótesis</a:t>
            </a:r>
          </a:p>
          <a:p>
            <a:pPr marL="367065" lvl="1" indent="-183532">
              <a:lnSpc>
                <a:spcPts val="3706"/>
              </a:lnSpc>
              <a:buFont typeface="Arial"/>
              <a:buChar char="•"/>
            </a:pPr>
            <a:r>
              <a:rPr lang="es-ES" sz="1700" dirty="0" smtClean="0">
                <a:solidFill>
                  <a:srgbClr val="000000"/>
                </a:solidFill>
                <a:latin typeface="Open Sans"/>
              </a:rPr>
              <a:t>Metodología</a:t>
            </a:r>
          </a:p>
          <a:p>
            <a:pPr marL="367065" lvl="1" indent="-183532">
              <a:lnSpc>
                <a:spcPts val="3706"/>
              </a:lnSpc>
              <a:buFont typeface="Arial"/>
              <a:buChar char="•"/>
            </a:pPr>
            <a:r>
              <a:rPr lang="es-ES" sz="1700" dirty="0" smtClean="0">
                <a:solidFill>
                  <a:srgbClr val="000000"/>
                </a:solidFill>
                <a:latin typeface="Open Sans"/>
              </a:rPr>
              <a:t>Medición de las variables</a:t>
            </a:r>
          </a:p>
          <a:p>
            <a:pPr marL="367065" lvl="1" indent="-183532">
              <a:lnSpc>
                <a:spcPts val="3706"/>
              </a:lnSpc>
              <a:buFont typeface="Arial"/>
              <a:buChar char="•"/>
            </a:pPr>
            <a:r>
              <a:rPr lang="es-ES" sz="1700" dirty="0" smtClean="0">
                <a:solidFill>
                  <a:srgbClr val="000000"/>
                </a:solidFill>
                <a:latin typeface="Open Sans"/>
              </a:rPr>
              <a:t>Marco teórico y referencial</a:t>
            </a:r>
          </a:p>
          <a:p>
            <a:pPr marL="367065" lvl="1" indent="-183532">
              <a:lnSpc>
                <a:spcPts val="3706"/>
              </a:lnSpc>
              <a:buFont typeface="Arial"/>
              <a:buChar char="•"/>
            </a:pPr>
            <a:r>
              <a:rPr lang="es-ES" sz="1700" dirty="0" smtClean="0">
                <a:solidFill>
                  <a:srgbClr val="000000"/>
                </a:solidFill>
                <a:latin typeface="Open Sans"/>
              </a:rPr>
              <a:t> Resultados</a:t>
            </a:r>
          </a:p>
          <a:p>
            <a:pPr marL="367065" lvl="1" indent="-183532">
              <a:lnSpc>
                <a:spcPts val="3706"/>
              </a:lnSpc>
              <a:buFont typeface="Arial"/>
              <a:buChar char="•"/>
            </a:pPr>
            <a:r>
              <a:rPr lang="es-ES" sz="1700" dirty="0" smtClean="0">
                <a:solidFill>
                  <a:srgbClr val="000000"/>
                </a:solidFill>
                <a:latin typeface="Open Sans"/>
              </a:rPr>
              <a:t>Conclusiones y recomendaciones</a:t>
            </a:r>
            <a:endParaRPr lang="es-ES" sz="1700" dirty="0">
              <a:solidFill>
                <a:srgbClr val="000000"/>
              </a:solidFill>
              <a:latin typeface="Open Sans"/>
            </a:endParaRPr>
          </a:p>
        </p:txBody>
      </p:sp>
      <p:sp>
        <p:nvSpPr>
          <p:cNvPr id="10" name="TextBox 10"/>
          <p:cNvSpPr txBox="1"/>
          <p:nvPr/>
        </p:nvSpPr>
        <p:spPr>
          <a:xfrm>
            <a:off x="4710480" y="714375"/>
            <a:ext cx="7279184" cy="718145"/>
          </a:xfrm>
          <a:prstGeom prst="rect">
            <a:avLst/>
          </a:prstGeom>
        </p:spPr>
        <p:txBody>
          <a:bodyPr wrap="square" lIns="0" tIns="0" rIns="0" bIns="0" rtlCol="0" anchor="t">
            <a:spAutoFit/>
          </a:bodyPr>
          <a:lstStyle/>
          <a:p>
            <a:pPr algn="ctr">
              <a:lnSpc>
                <a:spcPts val="2800"/>
              </a:lnSpc>
              <a:spcBef>
                <a:spcPct val="0"/>
              </a:spcBef>
            </a:pPr>
            <a:r>
              <a:rPr lang="en-US" sz="2000" i="1" u="sng" dirty="0">
                <a:solidFill>
                  <a:srgbClr val="000000"/>
                </a:solidFill>
                <a:latin typeface="Open Sans Bold"/>
              </a:rPr>
              <a:t>Correlación significativa entre las variables </a:t>
            </a:r>
            <a:endParaRPr lang="en-US" sz="2000" i="1" u="sng" dirty="0" smtClean="0">
              <a:solidFill>
                <a:srgbClr val="000000"/>
              </a:solidFill>
              <a:latin typeface="Open Sans Bold"/>
            </a:endParaRPr>
          </a:p>
          <a:p>
            <a:pPr algn="ctr">
              <a:lnSpc>
                <a:spcPts val="2800"/>
              </a:lnSpc>
              <a:spcBef>
                <a:spcPct val="0"/>
              </a:spcBef>
            </a:pPr>
            <a:r>
              <a:rPr lang="en-US" sz="2000" i="1" u="sng" dirty="0" smtClean="0">
                <a:solidFill>
                  <a:srgbClr val="000000"/>
                </a:solidFill>
                <a:latin typeface="Open Sans Bold"/>
              </a:rPr>
              <a:t>triángulo </a:t>
            </a:r>
            <a:r>
              <a:rPr lang="en-US" sz="2000" i="1" u="sng" dirty="0">
                <a:solidFill>
                  <a:srgbClr val="000000"/>
                </a:solidFill>
                <a:latin typeface="Open Sans Bold"/>
              </a:rPr>
              <a:t>del fraude y la actividad </a:t>
            </a:r>
            <a:r>
              <a:rPr lang="es-ES" sz="2000" i="1" u="sng" dirty="0" smtClean="0">
                <a:solidFill>
                  <a:srgbClr val="000000"/>
                </a:solidFill>
                <a:latin typeface="Open Sans Bold"/>
              </a:rPr>
              <a:t>económica</a:t>
            </a:r>
            <a:endParaRPr lang="es-ES" sz="2000" i="1" u="sng" dirty="0">
              <a:solidFill>
                <a:srgbClr val="000000"/>
              </a:solidFill>
              <a:latin typeface="Open Sans Bo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srcRect t="3358" b="3358"/>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519480" y="324082"/>
            <a:ext cx="4191000" cy="7028816"/>
            <a:chOff x="0" y="0"/>
            <a:chExt cx="1913890" cy="3209826"/>
          </a:xfrm>
        </p:grpSpPr>
        <p:sp>
          <p:nvSpPr>
            <p:cNvPr id="3" name="Freeform 3"/>
            <p:cNvSpPr/>
            <p:nvPr/>
          </p:nvSpPr>
          <p:spPr>
            <a:xfrm>
              <a:off x="0" y="0"/>
              <a:ext cx="1913890" cy="3209826"/>
            </a:xfrm>
            <a:custGeom>
              <a:avLst/>
              <a:gdLst/>
              <a:ahLst/>
              <a:cxnLst/>
              <a:rect l="l" t="t" r="r" b="b"/>
              <a:pathLst>
                <a:path w="1913890" h="3209826">
                  <a:moveTo>
                    <a:pt x="1789430" y="3209826"/>
                  </a:moveTo>
                  <a:lnTo>
                    <a:pt x="124460" y="3209826"/>
                  </a:lnTo>
                  <a:cubicBezTo>
                    <a:pt x="55880" y="3209826"/>
                    <a:pt x="0" y="3153946"/>
                    <a:pt x="0" y="3085366"/>
                  </a:cubicBezTo>
                  <a:lnTo>
                    <a:pt x="0" y="124460"/>
                  </a:lnTo>
                  <a:cubicBezTo>
                    <a:pt x="0" y="55880"/>
                    <a:pt x="55880" y="0"/>
                    <a:pt x="124460" y="0"/>
                  </a:cubicBezTo>
                  <a:lnTo>
                    <a:pt x="1789430" y="0"/>
                  </a:lnTo>
                  <a:cubicBezTo>
                    <a:pt x="1858010" y="0"/>
                    <a:pt x="1913890" y="55880"/>
                    <a:pt x="1913890" y="124460"/>
                  </a:cubicBezTo>
                  <a:lnTo>
                    <a:pt x="1913890" y="3085366"/>
                  </a:lnTo>
                  <a:cubicBezTo>
                    <a:pt x="1913890" y="3153946"/>
                    <a:pt x="1858010" y="3209826"/>
                    <a:pt x="1789430" y="3209826"/>
                  </a:cubicBezTo>
                  <a:close/>
                </a:path>
              </a:pathLst>
            </a:custGeom>
            <a:solidFill>
              <a:srgbClr val="5E9459"/>
            </a:solidFill>
          </p:spPr>
        </p:sp>
      </p:grpSp>
      <p:grpSp>
        <p:nvGrpSpPr>
          <p:cNvPr id="4" name="Group 4"/>
          <p:cNvGrpSpPr>
            <a:grpSpLocks noChangeAspect="1"/>
          </p:cNvGrpSpPr>
          <p:nvPr/>
        </p:nvGrpSpPr>
        <p:grpSpPr>
          <a:xfrm>
            <a:off x="1108811" y="622383"/>
            <a:ext cx="3012338" cy="2551627"/>
            <a:chOff x="0" y="0"/>
            <a:chExt cx="2374900" cy="2011680"/>
          </a:xfrm>
        </p:grpSpPr>
        <p:sp>
          <p:nvSpPr>
            <p:cNvPr id="5" name="Freeform 5"/>
            <p:cNvSpPr/>
            <p:nvPr/>
          </p:nvSpPr>
          <p:spPr>
            <a:xfrm>
              <a:off x="-2540" y="-2540"/>
              <a:ext cx="2377441" cy="2009140"/>
            </a:xfrm>
            <a:custGeom>
              <a:avLst/>
              <a:gdLst/>
              <a:ahLst/>
              <a:cxnLst/>
              <a:rect l="l" t="t" r="r" b="b"/>
              <a:pathLst>
                <a:path w="2377441" h="200914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blipFill>
              <a:blip r:embed="rId3" cstate="print"/>
              <a:stretch>
                <a:fillRect l="-33" t="-3430" r="33" b="-3304"/>
              </a:stretch>
            </a:blipFill>
          </p:spPr>
        </p:sp>
      </p:grpSp>
      <p:grpSp>
        <p:nvGrpSpPr>
          <p:cNvPr id="6" name="Group 6"/>
          <p:cNvGrpSpPr/>
          <p:nvPr/>
        </p:nvGrpSpPr>
        <p:grpSpPr>
          <a:xfrm rot="-5400000">
            <a:off x="2697686" y="4344998"/>
            <a:ext cx="422106" cy="4293479"/>
            <a:chOff x="0" y="0"/>
            <a:chExt cx="2354580" cy="23949743"/>
          </a:xfrm>
        </p:grpSpPr>
        <p:sp>
          <p:nvSpPr>
            <p:cNvPr id="7" name="Freeform 7"/>
            <p:cNvSpPr/>
            <p:nvPr/>
          </p:nvSpPr>
          <p:spPr>
            <a:xfrm>
              <a:off x="0" y="0"/>
              <a:ext cx="2353310" cy="23949744"/>
            </a:xfrm>
            <a:custGeom>
              <a:avLst/>
              <a:gdLst/>
              <a:ahLst/>
              <a:cxnLst/>
              <a:rect l="l" t="t" r="r" b="b"/>
              <a:pathLst>
                <a:path w="2353310" h="23949744">
                  <a:moveTo>
                    <a:pt x="784860" y="23882434"/>
                  </a:moveTo>
                  <a:cubicBezTo>
                    <a:pt x="905510" y="23923073"/>
                    <a:pt x="1042670" y="23949744"/>
                    <a:pt x="1177290" y="23949744"/>
                  </a:cubicBezTo>
                  <a:cubicBezTo>
                    <a:pt x="1311910" y="23949744"/>
                    <a:pt x="1441450" y="23926884"/>
                    <a:pt x="1560830" y="23886244"/>
                  </a:cubicBezTo>
                  <a:cubicBezTo>
                    <a:pt x="1563370" y="23884973"/>
                    <a:pt x="1565910" y="23884973"/>
                    <a:pt x="1568450" y="23883703"/>
                  </a:cubicBezTo>
                  <a:cubicBezTo>
                    <a:pt x="2016760" y="23721144"/>
                    <a:pt x="2346960" y="23291884"/>
                    <a:pt x="2353310" y="22725371"/>
                  </a:cubicBezTo>
                  <a:lnTo>
                    <a:pt x="2353310" y="0"/>
                  </a:lnTo>
                  <a:lnTo>
                    <a:pt x="0" y="0"/>
                  </a:lnTo>
                  <a:lnTo>
                    <a:pt x="0" y="22707884"/>
                  </a:lnTo>
                  <a:cubicBezTo>
                    <a:pt x="6350" y="23294423"/>
                    <a:pt x="331470" y="23723684"/>
                    <a:pt x="784860" y="23882434"/>
                  </a:cubicBezTo>
                  <a:close/>
                </a:path>
              </a:pathLst>
            </a:custGeom>
            <a:solidFill>
              <a:srgbClr val="3D9A8B"/>
            </a:solidFill>
          </p:spPr>
        </p:sp>
      </p:grpSp>
      <p:pic>
        <p:nvPicPr>
          <p:cNvPr id="8" name="Picture 8"/>
          <p:cNvPicPr>
            <a:picLocks noChangeAspect="1"/>
          </p:cNvPicPr>
          <p:nvPr/>
        </p:nvPicPr>
        <p:blipFill>
          <a:blip r:embed="rId4" cstate="print"/>
          <a:srcRect/>
          <a:stretch>
            <a:fillRect/>
          </a:stretch>
        </p:blipFill>
        <p:spPr>
          <a:xfrm>
            <a:off x="4876800" y="1752600"/>
            <a:ext cx="7162800" cy="1592549"/>
          </a:xfrm>
          <a:prstGeom prst="rect">
            <a:avLst/>
          </a:prstGeom>
        </p:spPr>
      </p:pic>
      <p:sp>
        <p:nvSpPr>
          <p:cNvPr id="9" name="TextBox 9"/>
          <p:cNvSpPr txBox="1"/>
          <p:nvPr/>
        </p:nvSpPr>
        <p:spPr>
          <a:xfrm>
            <a:off x="762000" y="3359961"/>
            <a:ext cx="3948480" cy="3733586"/>
          </a:xfrm>
          <a:prstGeom prst="rect">
            <a:avLst/>
          </a:prstGeom>
        </p:spPr>
        <p:txBody>
          <a:bodyPr lIns="0" tIns="0" rIns="0" bIns="0" rtlCol="0" anchor="t">
            <a:spAutoFit/>
          </a:bodyPr>
          <a:lstStyle/>
          <a:p>
            <a:pPr marL="367065" lvl="1" indent="-183532">
              <a:lnSpc>
                <a:spcPts val="3706"/>
              </a:lnSpc>
              <a:buFont typeface="Arial"/>
              <a:buChar char="•"/>
            </a:pPr>
            <a:r>
              <a:rPr lang="es-ES" sz="1700" dirty="0" smtClean="0">
                <a:solidFill>
                  <a:srgbClr val="000000"/>
                </a:solidFill>
                <a:latin typeface="Open Sans"/>
              </a:rPr>
              <a:t>Planteamiento del problema</a:t>
            </a:r>
          </a:p>
          <a:p>
            <a:pPr marL="367065" lvl="1" indent="-183532">
              <a:lnSpc>
                <a:spcPts val="3706"/>
              </a:lnSpc>
              <a:buFont typeface="Arial"/>
              <a:buChar char="•"/>
            </a:pPr>
            <a:r>
              <a:rPr lang="es-ES" sz="1700" dirty="0" smtClean="0">
                <a:solidFill>
                  <a:srgbClr val="000000"/>
                </a:solidFill>
                <a:latin typeface="Open Sans"/>
              </a:rPr>
              <a:t>Objetivos</a:t>
            </a:r>
          </a:p>
          <a:p>
            <a:pPr marL="367065" lvl="1" indent="-183532">
              <a:lnSpc>
                <a:spcPts val="3706"/>
              </a:lnSpc>
              <a:buFont typeface="Arial"/>
              <a:buChar char="•"/>
            </a:pPr>
            <a:r>
              <a:rPr lang="es-ES" sz="1700" dirty="0" smtClean="0">
                <a:solidFill>
                  <a:srgbClr val="000000"/>
                </a:solidFill>
                <a:latin typeface="Open Sans"/>
              </a:rPr>
              <a:t>Hipótesis</a:t>
            </a:r>
          </a:p>
          <a:p>
            <a:pPr marL="367065" lvl="1" indent="-183532">
              <a:lnSpc>
                <a:spcPts val="3706"/>
              </a:lnSpc>
              <a:buFont typeface="Arial"/>
              <a:buChar char="•"/>
            </a:pPr>
            <a:r>
              <a:rPr lang="es-ES" sz="1700" dirty="0" smtClean="0">
                <a:solidFill>
                  <a:srgbClr val="000000"/>
                </a:solidFill>
                <a:latin typeface="Open Sans"/>
              </a:rPr>
              <a:t>Metodología</a:t>
            </a:r>
          </a:p>
          <a:p>
            <a:pPr marL="367065" lvl="1" indent="-183532">
              <a:lnSpc>
                <a:spcPts val="3706"/>
              </a:lnSpc>
              <a:buFont typeface="Arial"/>
              <a:buChar char="•"/>
            </a:pPr>
            <a:r>
              <a:rPr lang="es-ES" sz="1700" dirty="0" smtClean="0">
                <a:solidFill>
                  <a:srgbClr val="000000"/>
                </a:solidFill>
                <a:latin typeface="Open Sans"/>
              </a:rPr>
              <a:t>Medición de las variables</a:t>
            </a:r>
          </a:p>
          <a:p>
            <a:pPr marL="367065" lvl="1" indent="-183532">
              <a:lnSpc>
                <a:spcPts val="3706"/>
              </a:lnSpc>
              <a:buFont typeface="Arial"/>
              <a:buChar char="•"/>
            </a:pPr>
            <a:r>
              <a:rPr lang="es-ES" sz="1700" dirty="0" smtClean="0">
                <a:solidFill>
                  <a:srgbClr val="000000"/>
                </a:solidFill>
                <a:latin typeface="Open Sans"/>
              </a:rPr>
              <a:t>Marco teórico y referencial</a:t>
            </a:r>
          </a:p>
          <a:p>
            <a:pPr marL="367065" lvl="1" indent="-183532">
              <a:lnSpc>
                <a:spcPts val="3706"/>
              </a:lnSpc>
              <a:buFont typeface="Arial"/>
              <a:buChar char="•"/>
            </a:pPr>
            <a:r>
              <a:rPr lang="es-ES" sz="1700" dirty="0" smtClean="0">
                <a:solidFill>
                  <a:srgbClr val="000000"/>
                </a:solidFill>
                <a:latin typeface="Open Sans"/>
              </a:rPr>
              <a:t> Resultados</a:t>
            </a:r>
          </a:p>
          <a:p>
            <a:pPr marL="367065" lvl="1" indent="-183532">
              <a:lnSpc>
                <a:spcPts val="3706"/>
              </a:lnSpc>
              <a:buFont typeface="Arial"/>
              <a:buChar char="•"/>
            </a:pPr>
            <a:r>
              <a:rPr lang="es-ES" sz="1700" dirty="0" smtClean="0">
                <a:solidFill>
                  <a:srgbClr val="000000"/>
                </a:solidFill>
                <a:latin typeface="Open Sans"/>
              </a:rPr>
              <a:t>Conclusiones y recomendaciones</a:t>
            </a:r>
            <a:endParaRPr lang="es-ES" sz="1700" dirty="0">
              <a:solidFill>
                <a:srgbClr val="000000"/>
              </a:solidFill>
              <a:latin typeface="Open Sans"/>
            </a:endParaRPr>
          </a:p>
        </p:txBody>
      </p:sp>
      <p:sp>
        <p:nvSpPr>
          <p:cNvPr id="10" name="TextBox 10"/>
          <p:cNvSpPr txBox="1"/>
          <p:nvPr/>
        </p:nvSpPr>
        <p:spPr>
          <a:xfrm>
            <a:off x="5791200" y="685800"/>
            <a:ext cx="5395545" cy="335541"/>
          </a:xfrm>
          <a:prstGeom prst="rect">
            <a:avLst/>
          </a:prstGeom>
        </p:spPr>
        <p:txBody>
          <a:bodyPr wrap="square" lIns="0" tIns="0" rIns="0" bIns="0" rtlCol="0" anchor="t">
            <a:spAutoFit/>
          </a:bodyPr>
          <a:lstStyle/>
          <a:p>
            <a:pPr algn="ctr">
              <a:lnSpc>
                <a:spcPts val="2800"/>
              </a:lnSpc>
              <a:spcBef>
                <a:spcPct val="0"/>
              </a:spcBef>
            </a:pPr>
            <a:r>
              <a:rPr lang="es-ES" sz="2000" i="1" u="sng" dirty="0" smtClean="0">
                <a:solidFill>
                  <a:srgbClr val="000000"/>
                </a:solidFill>
                <a:latin typeface="Open Sans Bold"/>
              </a:rPr>
              <a:t>Prueba de hipótesis Chi cuadrado</a:t>
            </a:r>
            <a:endParaRPr lang="es-ES" sz="2000" i="1" u="sng" dirty="0">
              <a:solidFill>
                <a:srgbClr val="000000"/>
              </a:solidFill>
              <a:latin typeface="Open Sans Bold"/>
            </a:endParaRPr>
          </a:p>
        </p:txBody>
      </p:sp>
      <p:sp>
        <p:nvSpPr>
          <p:cNvPr id="12" name="11 Rectángulo redondeado"/>
          <p:cNvSpPr/>
          <p:nvPr/>
        </p:nvSpPr>
        <p:spPr>
          <a:xfrm>
            <a:off x="5181600" y="3886200"/>
            <a:ext cx="6629400" cy="1295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nSpc>
                <a:spcPts val="2100"/>
              </a:lnSpc>
              <a:spcBef>
                <a:spcPct val="0"/>
              </a:spcBef>
            </a:pPr>
            <a:r>
              <a:rPr lang="en-US" dirty="0" smtClean="0">
                <a:solidFill>
                  <a:srgbClr val="000000"/>
                </a:solidFill>
                <a:latin typeface="Open Sans Bold"/>
              </a:rPr>
              <a:t>• </a:t>
            </a:r>
            <a:r>
              <a:rPr lang="es-ES" dirty="0" smtClean="0">
                <a:solidFill>
                  <a:srgbClr val="000000"/>
                </a:solidFill>
                <a:latin typeface="Open Sans Bold"/>
              </a:rPr>
              <a:t>Ho. - La Auditoría Forense no contribuye como un instrumento de prevención y detección  de lavado de activos en el sector inmobiliario.</a:t>
            </a:r>
          </a:p>
        </p:txBody>
      </p:sp>
      <p:sp>
        <p:nvSpPr>
          <p:cNvPr id="13" name="12 Rectángulo redondeado"/>
          <p:cNvSpPr/>
          <p:nvPr/>
        </p:nvSpPr>
        <p:spPr>
          <a:xfrm>
            <a:off x="5181600" y="5562600"/>
            <a:ext cx="6629400" cy="1219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nSpc>
                <a:spcPts val="2100"/>
              </a:lnSpc>
              <a:spcBef>
                <a:spcPct val="0"/>
              </a:spcBef>
            </a:pPr>
            <a:r>
              <a:rPr lang="es-ES" dirty="0" smtClean="0">
                <a:solidFill>
                  <a:srgbClr val="000000"/>
                </a:solidFill>
                <a:latin typeface="Open Sans Bold"/>
              </a:rPr>
              <a:t>• H1.- La Auditoría Forense contribuye como un instrumento de prevención y detección  de lavado de activos en el sector inmobiliario</a:t>
            </a:r>
            <a:r>
              <a:rPr lang="en-US" dirty="0" smtClean="0">
                <a:solidFill>
                  <a:srgbClr val="000000"/>
                </a:solidFill>
                <a:latin typeface="Open Sans Bold"/>
              </a:rPr>
              <a:t>.</a:t>
            </a:r>
            <a:endParaRPr lang="en-US" dirty="0">
              <a:solidFill>
                <a:srgbClr val="000000"/>
              </a:solidFill>
              <a:latin typeface="Open Sans Bo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srcRect t="3358" b="3358"/>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519480" y="324082"/>
            <a:ext cx="4191000" cy="7028816"/>
            <a:chOff x="0" y="0"/>
            <a:chExt cx="1913890" cy="3209826"/>
          </a:xfrm>
        </p:grpSpPr>
        <p:sp>
          <p:nvSpPr>
            <p:cNvPr id="3" name="Freeform 3"/>
            <p:cNvSpPr/>
            <p:nvPr/>
          </p:nvSpPr>
          <p:spPr>
            <a:xfrm>
              <a:off x="0" y="0"/>
              <a:ext cx="1913890" cy="3209826"/>
            </a:xfrm>
            <a:custGeom>
              <a:avLst/>
              <a:gdLst/>
              <a:ahLst/>
              <a:cxnLst/>
              <a:rect l="l" t="t" r="r" b="b"/>
              <a:pathLst>
                <a:path w="1913890" h="3209826">
                  <a:moveTo>
                    <a:pt x="1789430" y="3209826"/>
                  </a:moveTo>
                  <a:lnTo>
                    <a:pt x="124460" y="3209826"/>
                  </a:lnTo>
                  <a:cubicBezTo>
                    <a:pt x="55880" y="3209826"/>
                    <a:pt x="0" y="3153946"/>
                    <a:pt x="0" y="3085366"/>
                  </a:cubicBezTo>
                  <a:lnTo>
                    <a:pt x="0" y="124460"/>
                  </a:lnTo>
                  <a:cubicBezTo>
                    <a:pt x="0" y="55880"/>
                    <a:pt x="55880" y="0"/>
                    <a:pt x="124460" y="0"/>
                  </a:cubicBezTo>
                  <a:lnTo>
                    <a:pt x="1789430" y="0"/>
                  </a:lnTo>
                  <a:cubicBezTo>
                    <a:pt x="1858010" y="0"/>
                    <a:pt x="1913890" y="55880"/>
                    <a:pt x="1913890" y="124460"/>
                  </a:cubicBezTo>
                  <a:lnTo>
                    <a:pt x="1913890" y="3085366"/>
                  </a:lnTo>
                  <a:cubicBezTo>
                    <a:pt x="1913890" y="3153946"/>
                    <a:pt x="1858010" y="3209826"/>
                    <a:pt x="1789430" y="3209826"/>
                  </a:cubicBezTo>
                  <a:close/>
                </a:path>
              </a:pathLst>
            </a:custGeom>
            <a:solidFill>
              <a:srgbClr val="5E9459"/>
            </a:solidFill>
          </p:spPr>
        </p:sp>
      </p:grpSp>
      <p:grpSp>
        <p:nvGrpSpPr>
          <p:cNvPr id="4" name="Group 4"/>
          <p:cNvGrpSpPr>
            <a:grpSpLocks noChangeAspect="1"/>
          </p:cNvGrpSpPr>
          <p:nvPr/>
        </p:nvGrpSpPr>
        <p:grpSpPr>
          <a:xfrm>
            <a:off x="1108811" y="622383"/>
            <a:ext cx="3012338" cy="2551627"/>
            <a:chOff x="0" y="0"/>
            <a:chExt cx="2374900" cy="2011680"/>
          </a:xfrm>
        </p:grpSpPr>
        <p:sp>
          <p:nvSpPr>
            <p:cNvPr id="5" name="Freeform 5"/>
            <p:cNvSpPr/>
            <p:nvPr/>
          </p:nvSpPr>
          <p:spPr>
            <a:xfrm>
              <a:off x="-2540" y="-2540"/>
              <a:ext cx="2377441" cy="2009140"/>
            </a:xfrm>
            <a:custGeom>
              <a:avLst/>
              <a:gdLst/>
              <a:ahLst/>
              <a:cxnLst/>
              <a:rect l="l" t="t" r="r" b="b"/>
              <a:pathLst>
                <a:path w="2377441" h="200914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blipFill>
              <a:blip r:embed="rId3" cstate="print"/>
              <a:stretch>
                <a:fillRect l="-33" t="-3430" r="33" b="-3304"/>
              </a:stretch>
            </a:blipFill>
          </p:spPr>
        </p:sp>
      </p:grpSp>
      <p:grpSp>
        <p:nvGrpSpPr>
          <p:cNvPr id="6" name="Group 6"/>
          <p:cNvGrpSpPr/>
          <p:nvPr/>
        </p:nvGrpSpPr>
        <p:grpSpPr>
          <a:xfrm rot="-5400000">
            <a:off x="2697686" y="4711260"/>
            <a:ext cx="422106" cy="4293479"/>
            <a:chOff x="0" y="0"/>
            <a:chExt cx="2354580" cy="23949743"/>
          </a:xfrm>
        </p:grpSpPr>
        <p:sp>
          <p:nvSpPr>
            <p:cNvPr id="7" name="Freeform 7"/>
            <p:cNvSpPr/>
            <p:nvPr/>
          </p:nvSpPr>
          <p:spPr>
            <a:xfrm>
              <a:off x="0" y="0"/>
              <a:ext cx="2353310" cy="23949744"/>
            </a:xfrm>
            <a:custGeom>
              <a:avLst/>
              <a:gdLst/>
              <a:ahLst/>
              <a:cxnLst/>
              <a:rect l="l" t="t" r="r" b="b"/>
              <a:pathLst>
                <a:path w="2353310" h="23949744">
                  <a:moveTo>
                    <a:pt x="784860" y="23882434"/>
                  </a:moveTo>
                  <a:cubicBezTo>
                    <a:pt x="905510" y="23923073"/>
                    <a:pt x="1042670" y="23949744"/>
                    <a:pt x="1177290" y="23949744"/>
                  </a:cubicBezTo>
                  <a:cubicBezTo>
                    <a:pt x="1311910" y="23949744"/>
                    <a:pt x="1441450" y="23926884"/>
                    <a:pt x="1560830" y="23886244"/>
                  </a:cubicBezTo>
                  <a:cubicBezTo>
                    <a:pt x="1563370" y="23884973"/>
                    <a:pt x="1565910" y="23884973"/>
                    <a:pt x="1568450" y="23883703"/>
                  </a:cubicBezTo>
                  <a:cubicBezTo>
                    <a:pt x="2016760" y="23721144"/>
                    <a:pt x="2346960" y="23291884"/>
                    <a:pt x="2353310" y="22725371"/>
                  </a:cubicBezTo>
                  <a:lnTo>
                    <a:pt x="2353310" y="0"/>
                  </a:lnTo>
                  <a:lnTo>
                    <a:pt x="0" y="0"/>
                  </a:lnTo>
                  <a:lnTo>
                    <a:pt x="0" y="22707884"/>
                  </a:lnTo>
                  <a:cubicBezTo>
                    <a:pt x="6350" y="23294423"/>
                    <a:pt x="331470" y="23723684"/>
                    <a:pt x="784860" y="23882434"/>
                  </a:cubicBezTo>
                  <a:close/>
                </a:path>
              </a:pathLst>
            </a:custGeom>
            <a:solidFill>
              <a:srgbClr val="3D9A8B"/>
            </a:solidFill>
          </p:spPr>
        </p:sp>
      </p:grpSp>
      <p:sp>
        <p:nvSpPr>
          <p:cNvPr id="8" name="TextBox 8"/>
          <p:cNvSpPr txBox="1"/>
          <p:nvPr/>
        </p:nvSpPr>
        <p:spPr>
          <a:xfrm>
            <a:off x="762000" y="3359961"/>
            <a:ext cx="3948480" cy="3733586"/>
          </a:xfrm>
          <a:prstGeom prst="rect">
            <a:avLst/>
          </a:prstGeom>
        </p:spPr>
        <p:txBody>
          <a:bodyPr lIns="0" tIns="0" rIns="0" bIns="0" rtlCol="0" anchor="t">
            <a:spAutoFit/>
          </a:bodyPr>
          <a:lstStyle/>
          <a:p>
            <a:pPr marL="367065" lvl="1" indent="-183532">
              <a:lnSpc>
                <a:spcPts val="3706"/>
              </a:lnSpc>
              <a:buFont typeface="Arial"/>
              <a:buChar char="•"/>
            </a:pPr>
            <a:r>
              <a:rPr lang="es-ES" sz="1700" dirty="0" smtClean="0">
                <a:solidFill>
                  <a:srgbClr val="000000"/>
                </a:solidFill>
                <a:latin typeface="Open Sans"/>
              </a:rPr>
              <a:t>Planteamiento del problema</a:t>
            </a:r>
          </a:p>
          <a:p>
            <a:pPr marL="367065" lvl="1" indent="-183532">
              <a:lnSpc>
                <a:spcPts val="3706"/>
              </a:lnSpc>
              <a:buFont typeface="Arial"/>
              <a:buChar char="•"/>
            </a:pPr>
            <a:r>
              <a:rPr lang="es-ES" sz="1700" dirty="0" smtClean="0">
                <a:solidFill>
                  <a:srgbClr val="000000"/>
                </a:solidFill>
                <a:latin typeface="Open Sans"/>
              </a:rPr>
              <a:t>Objetivos</a:t>
            </a:r>
          </a:p>
          <a:p>
            <a:pPr marL="367065" lvl="1" indent="-183532">
              <a:lnSpc>
                <a:spcPts val="3706"/>
              </a:lnSpc>
              <a:buFont typeface="Arial"/>
              <a:buChar char="•"/>
            </a:pPr>
            <a:r>
              <a:rPr lang="es-ES" sz="1700" dirty="0" smtClean="0">
                <a:solidFill>
                  <a:srgbClr val="000000"/>
                </a:solidFill>
                <a:latin typeface="Open Sans"/>
              </a:rPr>
              <a:t>Hipótesis</a:t>
            </a:r>
          </a:p>
          <a:p>
            <a:pPr marL="367065" lvl="1" indent="-183532">
              <a:lnSpc>
                <a:spcPts val="3706"/>
              </a:lnSpc>
              <a:buFont typeface="Arial"/>
              <a:buChar char="•"/>
            </a:pPr>
            <a:r>
              <a:rPr lang="es-ES" sz="1700" dirty="0" smtClean="0">
                <a:solidFill>
                  <a:srgbClr val="000000"/>
                </a:solidFill>
                <a:latin typeface="Open Sans"/>
              </a:rPr>
              <a:t>Metodología</a:t>
            </a:r>
          </a:p>
          <a:p>
            <a:pPr marL="367065" lvl="1" indent="-183532">
              <a:lnSpc>
                <a:spcPts val="3706"/>
              </a:lnSpc>
              <a:buFont typeface="Arial"/>
              <a:buChar char="•"/>
            </a:pPr>
            <a:r>
              <a:rPr lang="es-ES" sz="1700" dirty="0" smtClean="0">
                <a:solidFill>
                  <a:srgbClr val="000000"/>
                </a:solidFill>
                <a:latin typeface="Open Sans"/>
              </a:rPr>
              <a:t>Medición de las variables</a:t>
            </a:r>
          </a:p>
          <a:p>
            <a:pPr marL="367065" lvl="1" indent="-183532">
              <a:lnSpc>
                <a:spcPts val="3706"/>
              </a:lnSpc>
              <a:buFont typeface="Arial"/>
              <a:buChar char="•"/>
            </a:pPr>
            <a:r>
              <a:rPr lang="es-ES" sz="1700" dirty="0" smtClean="0">
                <a:solidFill>
                  <a:srgbClr val="000000"/>
                </a:solidFill>
                <a:latin typeface="Open Sans"/>
              </a:rPr>
              <a:t>Marco teórico y referencial</a:t>
            </a:r>
          </a:p>
          <a:p>
            <a:pPr marL="367065" lvl="1" indent="-183532">
              <a:lnSpc>
                <a:spcPts val="3706"/>
              </a:lnSpc>
              <a:buFont typeface="Arial"/>
              <a:buChar char="•"/>
            </a:pPr>
            <a:r>
              <a:rPr lang="es-ES" sz="1700" dirty="0" smtClean="0">
                <a:solidFill>
                  <a:srgbClr val="000000"/>
                </a:solidFill>
                <a:latin typeface="Open Sans"/>
              </a:rPr>
              <a:t> Resultados</a:t>
            </a:r>
          </a:p>
          <a:p>
            <a:pPr marL="367065" lvl="1" indent="-183532">
              <a:lnSpc>
                <a:spcPts val="3706"/>
              </a:lnSpc>
              <a:buFont typeface="Arial"/>
              <a:buChar char="•"/>
            </a:pPr>
            <a:r>
              <a:rPr lang="es-ES" sz="1700" dirty="0" smtClean="0">
                <a:solidFill>
                  <a:srgbClr val="000000"/>
                </a:solidFill>
                <a:latin typeface="Open Sans"/>
              </a:rPr>
              <a:t>Conclusiones y recomendaciones</a:t>
            </a:r>
            <a:endParaRPr lang="es-ES" sz="1700" dirty="0">
              <a:solidFill>
                <a:srgbClr val="000000"/>
              </a:solidFill>
              <a:latin typeface="Open Sans"/>
            </a:endParaRPr>
          </a:p>
        </p:txBody>
      </p:sp>
      <p:sp>
        <p:nvSpPr>
          <p:cNvPr id="9" name="TextBox 9"/>
          <p:cNvSpPr txBox="1"/>
          <p:nvPr/>
        </p:nvSpPr>
        <p:spPr>
          <a:xfrm>
            <a:off x="5298951" y="593808"/>
            <a:ext cx="1594098" cy="514554"/>
          </a:xfrm>
          <a:prstGeom prst="rect">
            <a:avLst/>
          </a:prstGeom>
        </p:spPr>
        <p:txBody>
          <a:bodyPr lIns="0" tIns="0" rIns="0" bIns="0" rtlCol="0" anchor="t">
            <a:spAutoFit/>
          </a:bodyPr>
          <a:lstStyle/>
          <a:p>
            <a:pPr algn="ctr">
              <a:lnSpc>
                <a:spcPts val="2578"/>
              </a:lnSpc>
            </a:pPr>
            <a:r>
              <a:rPr lang="en-US" sz="1841">
                <a:solidFill>
                  <a:srgbClr val="000000"/>
                </a:solidFill>
                <a:latin typeface="Open Sans Bold"/>
              </a:rPr>
              <a:t>Conclusiones </a:t>
            </a:r>
          </a:p>
          <a:p>
            <a:pPr algn="ctr">
              <a:lnSpc>
                <a:spcPts val="1598"/>
              </a:lnSpc>
              <a:spcBef>
                <a:spcPct val="0"/>
              </a:spcBef>
            </a:pPr>
            <a:endParaRPr/>
          </a:p>
        </p:txBody>
      </p:sp>
      <p:sp>
        <p:nvSpPr>
          <p:cNvPr id="10" name="TextBox 10"/>
          <p:cNvSpPr txBox="1"/>
          <p:nvPr/>
        </p:nvSpPr>
        <p:spPr>
          <a:xfrm>
            <a:off x="5055479" y="1327570"/>
            <a:ext cx="6473887" cy="5642570"/>
          </a:xfrm>
          <a:prstGeom prst="rect">
            <a:avLst/>
          </a:prstGeom>
        </p:spPr>
        <p:txBody>
          <a:bodyPr lIns="0" tIns="0" rIns="0" bIns="0" rtlCol="0" anchor="t">
            <a:spAutoFit/>
          </a:bodyPr>
          <a:lstStyle/>
          <a:p>
            <a:pPr marL="302261" lvl="1" indent="-151130">
              <a:lnSpc>
                <a:spcPts val="1960"/>
              </a:lnSpc>
              <a:buFont typeface="Arial"/>
              <a:buChar char="•"/>
            </a:pPr>
            <a:r>
              <a:rPr lang="es-ES" sz="1400" dirty="0" smtClean="0">
                <a:solidFill>
                  <a:srgbClr val="000000"/>
                </a:solidFill>
                <a:latin typeface="Open Sans"/>
              </a:rPr>
              <a:t>El sector inmobiliario es una de las actividades que se encuentran  vulnerables al lavado de activos en la cual se ven involucradas personas naturales y jurídicas, que a través de un tercero son utilizadas para lavar dinero, este proceso se lleva a cabo en tres fases importantes; la colocación del dinero, el ocultamiento y finalmente la integración.</a:t>
            </a:r>
          </a:p>
          <a:p>
            <a:pPr>
              <a:lnSpc>
                <a:spcPts val="1960"/>
              </a:lnSpc>
            </a:pPr>
            <a:endParaRPr lang="es-ES" dirty="0" smtClean="0"/>
          </a:p>
          <a:p>
            <a:pPr marL="302261" lvl="1" indent="-151130">
              <a:lnSpc>
                <a:spcPts val="1960"/>
              </a:lnSpc>
              <a:buFont typeface="Arial"/>
              <a:buChar char="•"/>
            </a:pPr>
            <a:r>
              <a:rPr lang="es-ES" sz="1400" dirty="0" smtClean="0">
                <a:solidFill>
                  <a:srgbClr val="000000"/>
                </a:solidFill>
                <a:latin typeface="Open Sans"/>
              </a:rPr>
              <a:t>En base a la opinión de los Auditores forenses se pudo constar que el informe del perito incide en la detección de casos de lavado de activos y constituye una prueba de suma importancia para los jueces al momento de dictar sus sentencias, por lo tanto el informe pericial deberá ser objetivo y basarse en pruebas documentales sin la emisión de juicios de valor que descalifique al informe y al perito, para ello el conocimiento y la experiencia profesional constituyen el punto de partida de un trabajo claro, conciso y contundente.</a:t>
            </a:r>
          </a:p>
          <a:p>
            <a:pPr>
              <a:lnSpc>
                <a:spcPts val="1960"/>
              </a:lnSpc>
            </a:pPr>
            <a:endParaRPr lang="es-ES" dirty="0" smtClean="0"/>
          </a:p>
          <a:p>
            <a:pPr marL="302261" lvl="1" indent="-151130">
              <a:lnSpc>
                <a:spcPts val="1960"/>
              </a:lnSpc>
              <a:buFont typeface="Arial"/>
              <a:buChar char="•"/>
            </a:pPr>
            <a:r>
              <a:rPr lang="es-ES" sz="1400" dirty="0" smtClean="0">
                <a:solidFill>
                  <a:srgbClr val="000000"/>
                </a:solidFill>
                <a:latin typeface="Open Sans"/>
              </a:rPr>
              <a:t>Para llevar a cabo la presente investigación se tomó en cuenta una muestra por conveniencia ya que los casos de lavado de activos analizados no responden a un orden ni a una clasificación por sector económico lo cual dificulta el acceso a la información concerniente al lavado de activos en el sector inmobiliario</a:t>
            </a:r>
            <a:r>
              <a:rPr lang="en-US" sz="1400" dirty="0" smtClean="0">
                <a:solidFill>
                  <a:srgbClr val="000000"/>
                </a:solidFill>
                <a:latin typeface="Open Sans"/>
              </a:rPr>
              <a:t>.</a:t>
            </a:r>
            <a:endParaRPr lang="en-US" sz="1400" dirty="0">
              <a:solidFill>
                <a:srgbClr val="000000"/>
              </a:solidFill>
              <a:latin typeface="Open Sans"/>
            </a:endParaRPr>
          </a:p>
          <a:p>
            <a:pPr>
              <a:lnSpc>
                <a:spcPts val="1960"/>
              </a:lnSpc>
            </a:pPr>
            <a:endParaRPr dirty="0"/>
          </a:p>
          <a:p>
            <a:pPr>
              <a:lnSpc>
                <a:spcPts val="1960"/>
              </a:lnSpc>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srcRect t="3358" b="3358"/>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519480" y="324082"/>
            <a:ext cx="4191000" cy="7028816"/>
            <a:chOff x="0" y="0"/>
            <a:chExt cx="1913890" cy="3209826"/>
          </a:xfrm>
        </p:grpSpPr>
        <p:sp>
          <p:nvSpPr>
            <p:cNvPr id="3" name="Freeform 3"/>
            <p:cNvSpPr/>
            <p:nvPr/>
          </p:nvSpPr>
          <p:spPr>
            <a:xfrm>
              <a:off x="0" y="0"/>
              <a:ext cx="1913890" cy="3209826"/>
            </a:xfrm>
            <a:custGeom>
              <a:avLst/>
              <a:gdLst/>
              <a:ahLst/>
              <a:cxnLst/>
              <a:rect l="l" t="t" r="r" b="b"/>
              <a:pathLst>
                <a:path w="1913890" h="3209826">
                  <a:moveTo>
                    <a:pt x="1789430" y="3209826"/>
                  </a:moveTo>
                  <a:lnTo>
                    <a:pt x="124460" y="3209826"/>
                  </a:lnTo>
                  <a:cubicBezTo>
                    <a:pt x="55880" y="3209826"/>
                    <a:pt x="0" y="3153946"/>
                    <a:pt x="0" y="3085366"/>
                  </a:cubicBezTo>
                  <a:lnTo>
                    <a:pt x="0" y="124460"/>
                  </a:lnTo>
                  <a:cubicBezTo>
                    <a:pt x="0" y="55880"/>
                    <a:pt x="55880" y="0"/>
                    <a:pt x="124460" y="0"/>
                  </a:cubicBezTo>
                  <a:lnTo>
                    <a:pt x="1789430" y="0"/>
                  </a:lnTo>
                  <a:cubicBezTo>
                    <a:pt x="1858010" y="0"/>
                    <a:pt x="1913890" y="55880"/>
                    <a:pt x="1913890" y="124460"/>
                  </a:cubicBezTo>
                  <a:lnTo>
                    <a:pt x="1913890" y="3085366"/>
                  </a:lnTo>
                  <a:cubicBezTo>
                    <a:pt x="1913890" y="3153946"/>
                    <a:pt x="1858010" y="3209826"/>
                    <a:pt x="1789430" y="3209826"/>
                  </a:cubicBezTo>
                  <a:close/>
                </a:path>
              </a:pathLst>
            </a:custGeom>
            <a:solidFill>
              <a:srgbClr val="5E9459"/>
            </a:solidFill>
          </p:spPr>
        </p:sp>
      </p:grpSp>
      <p:grpSp>
        <p:nvGrpSpPr>
          <p:cNvPr id="4" name="Group 4"/>
          <p:cNvGrpSpPr>
            <a:grpSpLocks noChangeAspect="1"/>
          </p:cNvGrpSpPr>
          <p:nvPr/>
        </p:nvGrpSpPr>
        <p:grpSpPr>
          <a:xfrm>
            <a:off x="1108811" y="622383"/>
            <a:ext cx="3012338" cy="2551627"/>
            <a:chOff x="0" y="0"/>
            <a:chExt cx="2374900" cy="2011680"/>
          </a:xfrm>
        </p:grpSpPr>
        <p:sp>
          <p:nvSpPr>
            <p:cNvPr id="5" name="Freeform 5"/>
            <p:cNvSpPr/>
            <p:nvPr/>
          </p:nvSpPr>
          <p:spPr>
            <a:xfrm>
              <a:off x="-2540" y="-2540"/>
              <a:ext cx="2377441" cy="2009140"/>
            </a:xfrm>
            <a:custGeom>
              <a:avLst/>
              <a:gdLst/>
              <a:ahLst/>
              <a:cxnLst/>
              <a:rect l="l" t="t" r="r" b="b"/>
              <a:pathLst>
                <a:path w="2377441" h="200914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blipFill>
              <a:blip r:embed="rId3" cstate="print"/>
              <a:stretch>
                <a:fillRect l="-33" t="-3430" r="33" b="-3304"/>
              </a:stretch>
            </a:blipFill>
          </p:spPr>
        </p:sp>
      </p:grpSp>
      <p:grpSp>
        <p:nvGrpSpPr>
          <p:cNvPr id="6" name="Group 6"/>
          <p:cNvGrpSpPr/>
          <p:nvPr/>
        </p:nvGrpSpPr>
        <p:grpSpPr>
          <a:xfrm rot="-5400000">
            <a:off x="2697686" y="4711260"/>
            <a:ext cx="422106" cy="4293479"/>
            <a:chOff x="0" y="0"/>
            <a:chExt cx="2354580" cy="23949743"/>
          </a:xfrm>
        </p:grpSpPr>
        <p:sp>
          <p:nvSpPr>
            <p:cNvPr id="7" name="Freeform 7"/>
            <p:cNvSpPr/>
            <p:nvPr/>
          </p:nvSpPr>
          <p:spPr>
            <a:xfrm>
              <a:off x="0" y="0"/>
              <a:ext cx="2353310" cy="23949744"/>
            </a:xfrm>
            <a:custGeom>
              <a:avLst/>
              <a:gdLst/>
              <a:ahLst/>
              <a:cxnLst/>
              <a:rect l="l" t="t" r="r" b="b"/>
              <a:pathLst>
                <a:path w="2353310" h="23949744">
                  <a:moveTo>
                    <a:pt x="784860" y="23882434"/>
                  </a:moveTo>
                  <a:cubicBezTo>
                    <a:pt x="905510" y="23923073"/>
                    <a:pt x="1042670" y="23949744"/>
                    <a:pt x="1177290" y="23949744"/>
                  </a:cubicBezTo>
                  <a:cubicBezTo>
                    <a:pt x="1311910" y="23949744"/>
                    <a:pt x="1441450" y="23926884"/>
                    <a:pt x="1560830" y="23886244"/>
                  </a:cubicBezTo>
                  <a:cubicBezTo>
                    <a:pt x="1563370" y="23884973"/>
                    <a:pt x="1565910" y="23884973"/>
                    <a:pt x="1568450" y="23883703"/>
                  </a:cubicBezTo>
                  <a:cubicBezTo>
                    <a:pt x="2016760" y="23721144"/>
                    <a:pt x="2346960" y="23291884"/>
                    <a:pt x="2353310" y="22725371"/>
                  </a:cubicBezTo>
                  <a:lnTo>
                    <a:pt x="2353310" y="0"/>
                  </a:lnTo>
                  <a:lnTo>
                    <a:pt x="0" y="0"/>
                  </a:lnTo>
                  <a:lnTo>
                    <a:pt x="0" y="22707884"/>
                  </a:lnTo>
                  <a:cubicBezTo>
                    <a:pt x="6350" y="23294423"/>
                    <a:pt x="331470" y="23723684"/>
                    <a:pt x="784860" y="23882434"/>
                  </a:cubicBezTo>
                  <a:close/>
                </a:path>
              </a:pathLst>
            </a:custGeom>
            <a:solidFill>
              <a:srgbClr val="3D9A8B"/>
            </a:solidFill>
          </p:spPr>
        </p:sp>
      </p:grpSp>
      <p:sp>
        <p:nvSpPr>
          <p:cNvPr id="8" name="TextBox 8"/>
          <p:cNvSpPr txBox="1"/>
          <p:nvPr/>
        </p:nvSpPr>
        <p:spPr>
          <a:xfrm>
            <a:off x="762000" y="3359961"/>
            <a:ext cx="3948480" cy="3733586"/>
          </a:xfrm>
          <a:prstGeom prst="rect">
            <a:avLst/>
          </a:prstGeom>
        </p:spPr>
        <p:txBody>
          <a:bodyPr lIns="0" tIns="0" rIns="0" bIns="0" rtlCol="0" anchor="t">
            <a:spAutoFit/>
          </a:bodyPr>
          <a:lstStyle/>
          <a:p>
            <a:pPr marL="367065" lvl="1" indent="-183532">
              <a:lnSpc>
                <a:spcPts val="3706"/>
              </a:lnSpc>
              <a:buFont typeface="Arial"/>
              <a:buChar char="•"/>
            </a:pPr>
            <a:r>
              <a:rPr lang="es-ES" sz="1700" dirty="0" smtClean="0">
                <a:solidFill>
                  <a:srgbClr val="000000"/>
                </a:solidFill>
                <a:latin typeface="Open Sans"/>
              </a:rPr>
              <a:t>Planteamiento del problema</a:t>
            </a:r>
          </a:p>
          <a:p>
            <a:pPr marL="367065" lvl="1" indent="-183532">
              <a:lnSpc>
                <a:spcPts val="3706"/>
              </a:lnSpc>
              <a:buFont typeface="Arial"/>
              <a:buChar char="•"/>
            </a:pPr>
            <a:r>
              <a:rPr lang="es-ES" sz="1700" dirty="0" smtClean="0">
                <a:solidFill>
                  <a:srgbClr val="000000"/>
                </a:solidFill>
                <a:latin typeface="Open Sans"/>
              </a:rPr>
              <a:t>Objetivos</a:t>
            </a:r>
          </a:p>
          <a:p>
            <a:pPr marL="367065" lvl="1" indent="-183532">
              <a:lnSpc>
                <a:spcPts val="3706"/>
              </a:lnSpc>
              <a:buFont typeface="Arial"/>
              <a:buChar char="•"/>
            </a:pPr>
            <a:r>
              <a:rPr lang="es-ES" sz="1700" dirty="0" smtClean="0">
                <a:solidFill>
                  <a:srgbClr val="000000"/>
                </a:solidFill>
                <a:latin typeface="Open Sans"/>
              </a:rPr>
              <a:t>Hipótesis</a:t>
            </a:r>
          </a:p>
          <a:p>
            <a:pPr marL="367065" lvl="1" indent="-183532">
              <a:lnSpc>
                <a:spcPts val="3706"/>
              </a:lnSpc>
              <a:buFont typeface="Arial"/>
              <a:buChar char="•"/>
            </a:pPr>
            <a:r>
              <a:rPr lang="es-ES" sz="1700" dirty="0" smtClean="0">
                <a:solidFill>
                  <a:srgbClr val="000000"/>
                </a:solidFill>
                <a:latin typeface="Open Sans"/>
              </a:rPr>
              <a:t>Metodología</a:t>
            </a:r>
          </a:p>
          <a:p>
            <a:pPr marL="367065" lvl="1" indent="-183532">
              <a:lnSpc>
                <a:spcPts val="3706"/>
              </a:lnSpc>
              <a:buFont typeface="Arial"/>
              <a:buChar char="•"/>
            </a:pPr>
            <a:r>
              <a:rPr lang="es-ES" sz="1700" dirty="0" smtClean="0">
                <a:solidFill>
                  <a:srgbClr val="000000"/>
                </a:solidFill>
                <a:latin typeface="Open Sans"/>
              </a:rPr>
              <a:t>Medición de las variables</a:t>
            </a:r>
          </a:p>
          <a:p>
            <a:pPr marL="367065" lvl="1" indent="-183532">
              <a:lnSpc>
                <a:spcPts val="3706"/>
              </a:lnSpc>
              <a:buFont typeface="Arial"/>
              <a:buChar char="•"/>
            </a:pPr>
            <a:r>
              <a:rPr lang="es-ES" sz="1700" dirty="0" smtClean="0">
                <a:solidFill>
                  <a:srgbClr val="000000"/>
                </a:solidFill>
                <a:latin typeface="Open Sans"/>
              </a:rPr>
              <a:t>Marco teórico y referencial</a:t>
            </a:r>
          </a:p>
          <a:p>
            <a:pPr marL="367065" lvl="1" indent="-183532">
              <a:lnSpc>
                <a:spcPts val="3706"/>
              </a:lnSpc>
              <a:buFont typeface="Arial"/>
              <a:buChar char="•"/>
            </a:pPr>
            <a:r>
              <a:rPr lang="es-ES" sz="1700" dirty="0" smtClean="0">
                <a:solidFill>
                  <a:srgbClr val="000000"/>
                </a:solidFill>
                <a:latin typeface="Open Sans"/>
              </a:rPr>
              <a:t> Resultados</a:t>
            </a:r>
          </a:p>
          <a:p>
            <a:pPr marL="367065" lvl="1" indent="-183532">
              <a:lnSpc>
                <a:spcPts val="3706"/>
              </a:lnSpc>
              <a:buFont typeface="Arial"/>
              <a:buChar char="•"/>
            </a:pPr>
            <a:r>
              <a:rPr lang="es-ES" sz="1700" dirty="0" smtClean="0">
                <a:solidFill>
                  <a:srgbClr val="000000"/>
                </a:solidFill>
                <a:latin typeface="Open Sans"/>
              </a:rPr>
              <a:t>Conclusiones y recomendaciones</a:t>
            </a:r>
            <a:endParaRPr lang="es-ES" sz="1700" dirty="0">
              <a:solidFill>
                <a:srgbClr val="000000"/>
              </a:solidFill>
              <a:latin typeface="Open Sans"/>
            </a:endParaRPr>
          </a:p>
        </p:txBody>
      </p:sp>
      <p:sp>
        <p:nvSpPr>
          <p:cNvPr id="9" name="TextBox 9"/>
          <p:cNvSpPr txBox="1"/>
          <p:nvPr/>
        </p:nvSpPr>
        <p:spPr>
          <a:xfrm>
            <a:off x="5298951" y="490435"/>
            <a:ext cx="1594098" cy="514554"/>
          </a:xfrm>
          <a:prstGeom prst="rect">
            <a:avLst/>
          </a:prstGeom>
        </p:spPr>
        <p:txBody>
          <a:bodyPr lIns="0" tIns="0" rIns="0" bIns="0" rtlCol="0" anchor="t">
            <a:spAutoFit/>
          </a:bodyPr>
          <a:lstStyle/>
          <a:p>
            <a:pPr algn="ctr">
              <a:lnSpc>
                <a:spcPts val="2578"/>
              </a:lnSpc>
            </a:pPr>
            <a:r>
              <a:rPr lang="en-US" sz="1841">
                <a:solidFill>
                  <a:srgbClr val="000000"/>
                </a:solidFill>
                <a:latin typeface="Open Sans Bold"/>
              </a:rPr>
              <a:t>Conclusiones </a:t>
            </a:r>
          </a:p>
          <a:p>
            <a:pPr algn="ctr">
              <a:lnSpc>
                <a:spcPts val="1598"/>
              </a:lnSpc>
              <a:spcBef>
                <a:spcPct val="0"/>
              </a:spcBef>
            </a:pPr>
            <a:endParaRPr/>
          </a:p>
        </p:txBody>
      </p:sp>
      <p:sp>
        <p:nvSpPr>
          <p:cNvPr id="10" name="TextBox 10"/>
          <p:cNvSpPr txBox="1"/>
          <p:nvPr/>
        </p:nvSpPr>
        <p:spPr>
          <a:xfrm>
            <a:off x="5055479" y="976415"/>
            <a:ext cx="6625856" cy="3077766"/>
          </a:xfrm>
          <a:prstGeom prst="rect">
            <a:avLst/>
          </a:prstGeom>
        </p:spPr>
        <p:txBody>
          <a:bodyPr lIns="0" tIns="0" rIns="0" bIns="0" rtlCol="0" anchor="t">
            <a:spAutoFit/>
          </a:bodyPr>
          <a:lstStyle/>
          <a:p>
            <a:pPr>
              <a:lnSpc>
                <a:spcPts val="2006"/>
              </a:lnSpc>
            </a:pPr>
            <a:endParaRPr dirty="0"/>
          </a:p>
          <a:p>
            <a:pPr marL="309356" lvl="1" indent="-154678">
              <a:lnSpc>
                <a:spcPts val="2006"/>
              </a:lnSpc>
              <a:buFont typeface="Arial"/>
              <a:buChar char="•"/>
            </a:pPr>
            <a:r>
              <a:rPr lang="es-ES" sz="1432" dirty="0" smtClean="0">
                <a:solidFill>
                  <a:srgbClr val="000000"/>
                </a:solidFill>
                <a:latin typeface="Open Sans"/>
              </a:rPr>
              <a:t>Se pudo determinar que los controles vulnerados en los casos analizados en la presente investigación tienen relación con las opiniones de los auditores forenses encuestados y los informes periciales, pues la falta de supervisión, autorización y aprobación de transacciones permiten que se cometan delitos por parte de terceros.</a:t>
            </a:r>
          </a:p>
          <a:p>
            <a:pPr>
              <a:lnSpc>
                <a:spcPts val="2006"/>
              </a:lnSpc>
            </a:pPr>
            <a:endParaRPr lang="es-ES" dirty="0" smtClean="0"/>
          </a:p>
          <a:p>
            <a:pPr marL="309356" lvl="1" indent="-154678">
              <a:lnSpc>
                <a:spcPts val="2006"/>
              </a:lnSpc>
              <a:buFont typeface="Arial"/>
              <a:buChar char="•"/>
            </a:pPr>
            <a:r>
              <a:rPr lang="es-ES" sz="1432" dirty="0" smtClean="0">
                <a:solidFill>
                  <a:srgbClr val="000000"/>
                </a:solidFill>
                <a:latin typeface="Open Sans"/>
              </a:rPr>
              <a:t>En base al análisis de la espina de pescado de Ishikawa se pudo determinar que la relación de las causas y efectos del lavado de activos en el sector inmobiliario tienen similitud con las causas de los delitos encontradas en los procesos de la Fiscalía General del Estado.</a:t>
            </a:r>
          </a:p>
          <a:p>
            <a:pPr>
              <a:lnSpc>
                <a:spcPts val="2006"/>
              </a:lnSpc>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srcRect t="3358" b="3358"/>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519480" y="324082"/>
            <a:ext cx="4191000" cy="7028816"/>
            <a:chOff x="0" y="0"/>
            <a:chExt cx="1913890" cy="3209826"/>
          </a:xfrm>
        </p:grpSpPr>
        <p:sp>
          <p:nvSpPr>
            <p:cNvPr id="3" name="Freeform 3"/>
            <p:cNvSpPr/>
            <p:nvPr/>
          </p:nvSpPr>
          <p:spPr>
            <a:xfrm>
              <a:off x="0" y="0"/>
              <a:ext cx="1913890" cy="3209826"/>
            </a:xfrm>
            <a:custGeom>
              <a:avLst/>
              <a:gdLst/>
              <a:ahLst/>
              <a:cxnLst/>
              <a:rect l="l" t="t" r="r" b="b"/>
              <a:pathLst>
                <a:path w="1913890" h="3209826">
                  <a:moveTo>
                    <a:pt x="1789430" y="3209826"/>
                  </a:moveTo>
                  <a:lnTo>
                    <a:pt x="124460" y="3209826"/>
                  </a:lnTo>
                  <a:cubicBezTo>
                    <a:pt x="55880" y="3209826"/>
                    <a:pt x="0" y="3153946"/>
                    <a:pt x="0" y="3085366"/>
                  </a:cubicBezTo>
                  <a:lnTo>
                    <a:pt x="0" y="124460"/>
                  </a:lnTo>
                  <a:cubicBezTo>
                    <a:pt x="0" y="55880"/>
                    <a:pt x="55880" y="0"/>
                    <a:pt x="124460" y="0"/>
                  </a:cubicBezTo>
                  <a:lnTo>
                    <a:pt x="1789430" y="0"/>
                  </a:lnTo>
                  <a:cubicBezTo>
                    <a:pt x="1858010" y="0"/>
                    <a:pt x="1913890" y="55880"/>
                    <a:pt x="1913890" y="124460"/>
                  </a:cubicBezTo>
                  <a:lnTo>
                    <a:pt x="1913890" y="3085366"/>
                  </a:lnTo>
                  <a:cubicBezTo>
                    <a:pt x="1913890" y="3153946"/>
                    <a:pt x="1858010" y="3209826"/>
                    <a:pt x="1789430" y="3209826"/>
                  </a:cubicBezTo>
                  <a:close/>
                </a:path>
              </a:pathLst>
            </a:custGeom>
            <a:solidFill>
              <a:srgbClr val="5E9459"/>
            </a:solidFill>
          </p:spPr>
        </p:sp>
      </p:grpSp>
      <p:grpSp>
        <p:nvGrpSpPr>
          <p:cNvPr id="4" name="Group 4"/>
          <p:cNvGrpSpPr>
            <a:grpSpLocks noChangeAspect="1"/>
          </p:cNvGrpSpPr>
          <p:nvPr/>
        </p:nvGrpSpPr>
        <p:grpSpPr>
          <a:xfrm>
            <a:off x="1108811" y="622383"/>
            <a:ext cx="3012338" cy="2551627"/>
            <a:chOff x="0" y="0"/>
            <a:chExt cx="2374900" cy="2011680"/>
          </a:xfrm>
        </p:grpSpPr>
        <p:sp>
          <p:nvSpPr>
            <p:cNvPr id="5" name="Freeform 5"/>
            <p:cNvSpPr/>
            <p:nvPr/>
          </p:nvSpPr>
          <p:spPr>
            <a:xfrm>
              <a:off x="-2540" y="-2540"/>
              <a:ext cx="2377441" cy="2009140"/>
            </a:xfrm>
            <a:custGeom>
              <a:avLst/>
              <a:gdLst/>
              <a:ahLst/>
              <a:cxnLst/>
              <a:rect l="l" t="t" r="r" b="b"/>
              <a:pathLst>
                <a:path w="2377441" h="200914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blipFill>
              <a:blip r:embed="rId3" cstate="print"/>
              <a:stretch>
                <a:fillRect l="-33" t="-3430" r="33" b="-3304"/>
              </a:stretch>
            </a:blipFill>
          </p:spPr>
        </p:sp>
      </p:grpSp>
      <p:grpSp>
        <p:nvGrpSpPr>
          <p:cNvPr id="6" name="Group 6"/>
          <p:cNvGrpSpPr/>
          <p:nvPr/>
        </p:nvGrpSpPr>
        <p:grpSpPr>
          <a:xfrm rot="-5400000">
            <a:off x="2697686" y="4711260"/>
            <a:ext cx="422106" cy="4293479"/>
            <a:chOff x="0" y="0"/>
            <a:chExt cx="2354580" cy="23949743"/>
          </a:xfrm>
        </p:grpSpPr>
        <p:sp>
          <p:nvSpPr>
            <p:cNvPr id="7" name="Freeform 7"/>
            <p:cNvSpPr/>
            <p:nvPr/>
          </p:nvSpPr>
          <p:spPr>
            <a:xfrm>
              <a:off x="0" y="0"/>
              <a:ext cx="2353310" cy="23949744"/>
            </a:xfrm>
            <a:custGeom>
              <a:avLst/>
              <a:gdLst/>
              <a:ahLst/>
              <a:cxnLst/>
              <a:rect l="l" t="t" r="r" b="b"/>
              <a:pathLst>
                <a:path w="2353310" h="23949744">
                  <a:moveTo>
                    <a:pt x="784860" y="23882434"/>
                  </a:moveTo>
                  <a:cubicBezTo>
                    <a:pt x="905510" y="23923073"/>
                    <a:pt x="1042670" y="23949744"/>
                    <a:pt x="1177290" y="23949744"/>
                  </a:cubicBezTo>
                  <a:cubicBezTo>
                    <a:pt x="1311910" y="23949744"/>
                    <a:pt x="1441450" y="23926884"/>
                    <a:pt x="1560830" y="23886244"/>
                  </a:cubicBezTo>
                  <a:cubicBezTo>
                    <a:pt x="1563370" y="23884973"/>
                    <a:pt x="1565910" y="23884973"/>
                    <a:pt x="1568450" y="23883703"/>
                  </a:cubicBezTo>
                  <a:cubicBezTo>
                    <a:pt x="2016760" y="23721144"/>
                    <a:pt x="2346960" y="23291884"/>
                    <a:pt x="2353310" y="22725371"/>
                  </a:cubicBezTo>
                  <a:lnTo>
                    <a:pt x="2353310" y="0"/>
                  </a:lnTo>
                  <a:lnTo>
                    <a:pt x="0" y="0"/>
                  </a:lnTo>
                  <a:lnTo>
                    <a:pt x="0" y="22707884"/>
                  </a:lnTo>
                  <a:cubicBezTo>
                    <a:pt x="6350" y="23294423"/>
                    <a:pt x="331470" y="23723684"/>
                    <a:pt x="784860" y="23882434"/>
                  </a:cubicBezTo>
                  <a:close/>
                </a:path>
              </a:pathLst>
            </a:custGeom>
            <a:solidFill>
              <a:srgbClr val="3D9A8B"/>
            </a:solidFill>
          </p:spPr>
        </p:sp>
      </p:grpSp>
      <p:sp>
        <p:nvSpPr>
          <p:cNvPr id="8" name="TextBox 8"/>
          <p:cNvSpPr txBox="1"/>
          <p:nvPr/>
        </p:nvSpPr>
        <p:spPr>
          <a:xfrm>
            <a:off x="762000" y="3359961"/>
            <a:ext cx="3948480" cy="3733586"/>
          </a:xfrm>
          <a:prstGeom prst="rect">
            <a:avLst/>
          </a:prstGeom>
        </p:spPr>
        <p:txBody>
          <a:bodyPr lIns="0" tIns="0" rIns="0" bIns="0" rtlCol="0" anchor="t">
            <a:spAutoFit/>
          </a:bodyPr>
          <a:lstStyle/>
          <a:p>
            <a:pPr marL="367065" lvl="1" indent="-183532">
              <a:lnSpc>
                <a:spcPts val="3706"/>
              </a:lnSpc>
              <a:buFont typeface="Arial"/>
              <a:buChar char="•"/>
            </a:pPr>
            <a:r>
              <a:rPr lang="es-ES" sz="1700" dirty="0" smtClean="0">
                <a:solidFill>
                  <a:srgbClr val="000000"/>
                </a:solidFill>
                <a:latin typeface="Open Sans"/>
              </a:rPr>
              <a:t>Planteamiento del problema</a:t>
            </a:r>
          </a:p>
          <a:p>
            <a:pPr marL="367065" lvl="1" indent="-183532">
              <a:lnSpc>
                <a:spcPts val="3706"/>
              </a:lnSpc>
              <a:buFont typeface="Arial"/>
              <a:buChar char="•"/>
            </a:pPr>
            <a:r>
              <a:rPr lang="es-ES" sz="1700" dirty="0" smtClean="0">
                <a:solidFill>
                  <a:srgbClr val="000000"/>
                </a:solidFill>
                <a:latin typeface="Open Sans"/>
              </a:rPr>
              <a:t>Objetivos</a:t>
            </a:r>
          </a:p>
          <a:p>
            <a:pPr marL="367065" lvl="1" indent="-183532">
              <a:lnSpc>
                <a:spcPts val="3706"/>
              </a:lnSpc>
              <a:buFont typeface="Arial"/>
              <a:buChar char="•"/>
            </a:pPr>
            <a:r>
              <a:rPr lang="es-ES" sz="1700" dirty="0" smtClean="0">
                <a:solidFill>
                  <a:srgbClr val="000000"/>
                </a:solidFill>
                <a:latin typeface="Open Sans"/>
              </a:rPr>
              <a:t>Hipótesis</a:t>
            </a:r>
          </a:p>
          <a:p>
            <a:pPr marL="367065" lvl="1" indent="-183532">
              <a:lnSpc>
                <a:spcPts val="3706"/>
              </a:lnSpc>
              <a:buFont typeface="Arial"/>
              <a:buChar char="•"/>
            </a:pPr>
            <a:r>
              <a:rPr lang="es-ES" sz="1700" dirty="0" smtClean="0">
                <a:solidFill>
                  <a:srgbClr val="000000"/>
                </a:solidFill>
                <a:latin typeface="Open Sans"/>
              </a:rPr>
              <a:t>Metodología</a:t>
            </a:r>
          </a:p>
          <a:p>
            <a:pPr marL="367065" lvl="1" indent="-183532">
              <a:lnSpc>
                <a:spcPts val="3706"/>
              </a:lnSpc>
              <a:buFont typeface="Arial"/>
              <a:buChar char="•"/>
            </a:pPr>
            <a:r>
              <a:rPr lang="es-ES" sz="1700" dirty="0" smtClean="0">
                <a:solidFill>
                  <a:srgbClr val="000000"/>
                </a:solidFill>
                <a:latin typeface="Open Sans"/>
              </a:rPr>
              <a:t>Medición de las variables</a:t>
            </a:r>
          </a:p>
          <a:p>
            <a:pPr marL="367065" lvl="1" indent="-183532">
              <a:lnSpc>
                <a:spcPts val="3706"/>
              </a:lnSpc>
              <a:buFont typeface="Arial"/>
              <a:buChar char="•"/>
            </a:pPr>
            <a:r>
              <a:rPr lang="es-ES" sz="1700" dirty="0" smtClean="0">
                <a:solidFill>
                  <a:srgbClr val="000000"/>
                </a:solidFill>
                <a:latin typeface="Open Sans"/>
              </a:rPr>
              <a:t>Marco teórico y referencial</a:t>
            </a:r>
          </a:p>
          <a:p>
            <a:pPr marL="367065" lvl="1" indent="-183532">
              <a:lnSpc>
                <a:spcPts val="3706"/>
              </a:lnSpc>
              <a:buFont typeface="Arial"/>
              <a:buChar char="•"/>
            </a:pPr>
            <a:r>
              <a:rPr lang="es-ES" sz="1700" dirty="0" smtClean="0">
                <a:solidFill>
                  <a:srgbClr val="000000"/>
                </a:solidFill>
                <a:latin typeface="Open Sans"/>
              </a:rPr>
              <a:t> Resultados</a:t>
            </a:r>
          </a:p>
          <a:p>
            <a:pPr marL="367065" lvl="1" indent="-183532">
              <a:lnSpc>
                <a:spcPts val="3706"/>
              </a:lnSpc>
              <a:buFont typeface="Arial"/>
              <a:buChar char="•"/>
            </a:pPr>
            <a:r>
              <a:rPr lang="es-ES" sz="1700" dirty="0" smtClean="0">
                <a:solidFill>
                  <a:srgbClr val="000000"/>
                </a:solidFill>
                <a:latin typeface="Open Sans"/>
              </a:rPr>
              <a:t>Conclusiones y recomendaciones</a:t>
            </a:r>
            <a:endParaRPr lang="es-ES" sz="1700" dirty="0">
              <a:solidFill>
                <a:srgbClr val="000000"/>
              </a:solidFill>
              <a:latin typeface="Open Sans"/>
            </a:endParaRPr>
          </a:p>
        </p:txBody>
      </p:sp>
      <p:sp>
        <p:nvSpPr>
          <p:cNvPr id="9" name="TextBox 9"/>
          <p:cNvSpPr txBox="1"/>
          <p:nvPr/>
        </p:nvSpPr>
        <p:spPr>
          <a:xfrm>
            <a:off x="5029200" y="1371600"/>
            <a:ext cx="6758173" cy="5027017"/>
          </a:xfrm>
          <a:prstGeom prst="rect">
            <a:avLst/>
          </a:prstGeom>
        </p:spPr>
        <p:txBody>
          <a:bodyPr lIns="0" tIns="0" rIns="0" bIns="0" rtlCol="0" anchor="t">
            <a:spAutoFit/>
          </a:bodyPr>
          <a:lstStyle/>
          <a:p>
            <a:pPr marL="311320" lvl="1" indent="-155660">
              <a:lnSpc>
                <a:spcPts val="2018"/>
              </a:lnSpc>
              <a:buFont typeface="Arial"/>
              <a:buChar char="•"/>
            </a:pPr>
            <a:r>
              <a:rPr lang="es-ES" sz="1441" dirty="0" smtClean="0">
                <a:solidFill>
                  <a:srgbClr val="000000"/>
                </a:solidFill>
                <a:latin typeface="Open Sans"/>
              </a:rPr>
              <a:t>Analizar el perfil del cliente al momento de realizar una compra o venta de bienes inmuebles esto con el fin de fortalecer los controles de la organización y evitar verse vulnerables ante terceros que deseen utilizar a las empresas del sector inmobiliario como medio para lavar dinero.</a:t>
            </a:r>
          </a:p>
          <a:p>
            <a:pPr>
              <a:lnSpc>
                <a:spcPts val="2018"/>
              </a:lnSpc>
            </a:pPr>
            <a:endParaRPr lang="es-ES" dirty="0" smtClean="0"/>
          </a:p>
          <a:p>
            <a:pPr marL="311320" lvl="1" indent="-155660">
              <a:lnSpc>
                <a:spcPts val="2018"/>
              </a:lnSpc>
              <a:buFont typeface="Arial"/>
              <a:buChar char="•"/>
            </a:pPr>
            <a:r>
              <a:rPr lang="es-ES" sz="1441" dirty="0" smtClean="0">
                <a:solidFill>
                  <a:srgbClr val="000000"/>
                </a:solidFill>
                <a:latin typeface="Open Sans"/>
              </a:rPr>
              <a:t>Ofertar cursos de capacitación y escuelas de formación para Auditores externos con el fin de aportar, fortalecer y desarrollar habilidades y competencias que permitan hacer eficiente y practico su trabajo, pues quienes laboran como auditores externos y se califican como peritos deben contar con la experiencia y el conocimiento suficiente para desarrollar un trabajo altamente profesional y de calidad.</a:t>
            </a:r>
          </a:p>
          <a:p>
            <a:pPr>
              <a:lnSpc>
                <a:spcPts val="2018"/>
              </a:lnSpc>
            </a:pPr>
            <a:endParaRPr lang="es-ES" dirty="0" smtClean="0"/>
          </a:p>
          <a:p>
            <a:pPr marL="311320" lvl="1" indent="-155660">
              <a:lnSpc>
                <a:spcPts val="2018"/>
              </a:lnSpc>
              <a:buFont typeface="Arial"/>
              <a:buChar char="•"/>
            </a:pPr>
            <a:r>
              <a:rPr lang="es-ES" sz="1441" dirty="0" smtClean="0">
                <a:solidFill>
                  <a:srgbClr val="000000"/>
                </a:solidFill>
                <a:latin typeface="Open Sans"/>
              </a:rPr>
              <a:t>Proveer a la ciudadanía una base de datos por parte de los entes de control, en las cuales mediante sus plataformas digitales se pueda visualizar reportes acerca de los acontecimientos que se sucintan en nuestro país respecto a los casos de lavado de activos y demás delitos financieros que son de interés público.</a:t>
            </a:r>
          </a:p>
          <a:p>
            <a:pPr>
              <a:lnSpc>
                <a:spcPts val="2018"/>
              </a:lnSpc>
            </a:pPr>
            <a:endParaRPr dirty="0"/>
          </a:p>
          <a:p>
            <a:pPr algn="ctr">
              <a:lnSpc>
                <a:spcPts val="1598"/>
              </a:lnSpc>
              <a:spcBef>
                <a:spcPct val="0"/>
              </a:spcBef>
            </a:pPr>
            <a:endParaRPr dirty="0"/>
          </a:p>
          <a:p>
            <a:pPr algn="ctr">
              <a:lnSpc>
                <a:spcPts val="1598"/>
              </a:lnSpc>
              <a:spcBef>
                <a:spcPct val="0"/>
              </a:spcBef>
            </a:pPr>
            <a:endParaRPr dirty="0"/>
          </a:p>
        </p:txBody>
      </p:sp>
      <p:sp>
        <p:nvSpPr>
          <p:cNvPr id="10" name="TextBox 10"/>
          <p:cNvSpPr txBox="1"/>
          <p:nvPr/>
        </p:nvSpPr>
        <p:spPr>
          <a:xfrm>
            <a:off x="5257800" y="609600"/>
            <a:ext cx="2173635" cy="311047"/>
          </a:xfrm>
          <a:prstGeom prst="rect">
            <a:avLst/>
          </a:prstGeom>
        </p:spPr>
        <p:txBody>
          <a:bodyPr lIns="0" tIns="0" rIns="0" bIns="0" rtlCol="0" anchor="t">
            <a:spAutoFit/>
          </a:bodyPr>
          <a:lstStyle/>
          <a:p>
            <a:pPr algn="ctr">
              <a:lnSpc>
                <a:spcPts val="2578"/>
              </a:lnSpc>
              <a:spcBef>
                <a:spcPct val="0"/>
              </a:spcBef>
            </a:pPr>
            <a:r>
              <a:rPr lang="es-ES" sz="1841" smtClean="0">
                <a:solidFill>
                  <a:srgbClr val="000000"/>
                </a:solidFill>
                <a:latin typeface="Open Sans Bold"/>
              </a:rPr>
              <a:t>Recomendaciones </a:t>
            </a:r>
            <a:endParaRPr lang="es-ES" sz="1841">
              <a:solidFill>
                <a:srgbClr val="000000"/>
              </a:solidFill>
              <a:latin typeface="Open Sans 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srcRect t="3358" b="3358"/>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427304" y="349695"/>
            <a:ext cx="11302073" cy="5392876"/>
            <a:chOff x="0" y="0"/>
            <a:chExt cx="13307956" cy="6350000"/>
          </a:xfrm>
        </p:grpSpPr>
        <p:sp>
          <p:nvSpPr>
            <p:cNvPr id="3" name="Freeform 3"/>
            <p:cNvSpPr/>
            <p:nvPr/>
          </p:nvSpPr>
          <p:spPr>
            <a:xfrm>
              <a:off x="0" y="0"/>
              <a:ext cx="13307957" cy="6350000"/>
            </a:xfrm>
            <a:custGeom>
              <a:avLst/>
              <a:gdLst/>
              <a:ahLst/>
              <a:cxnLst/>
              <a:rect l="l" t="t" r="r" b="b"/>
              <a:pathLst>
                <a:path w="13307957" h="6350000">
                  <a:moveTo>
                    <a:pt x="1324610" y="0"/>
                  </a:moveTo>
                  <a:lnTo>
                    <a:pt x="0" y="0"/>
                  </a:lnTo>
                  <a:lnTo>
                    <a:pt x="0" y="5025390"/>
                  </a:lnTo>
                  <a:lnTo>
                    <a:pt x="1324610" y="6350000"/>
                  </a:lnTo>
                  <a:lnTo>
                    <a:pt x="13307957" y="6350000"/>
                  </a:lnTo>
                  <a:lnTo>
                    <a:pt x="13307957" y="0"/>
                  </a:lnTo>
                  <a:lnTo>
                    <a:pt x="1324610" y="0"/>
                  </a:lnTo>
                  <a:lnTo>
                    <a:pt x="1324610" y="0"/>
                  </a:lnTo>
                  <a:close/>
                </a:path>
              </a:pathLst>
            </a:custGeom>
            <a:solidFill>
              <a:srgbClr val="008037"/>
            </a:solidFill>
          </p:spPr>
        </p:sp>
      </p:grpSp>
      <p:grpSp>
        <p:nvGrpSpPr>
          <p:cNvPr id="4" name="Group 4"/>
          <p:cNvGrpSpPr/>
          <p:nvPr/>
        </p:nvGrpSpPr>
        <p:grpSpPr>
          <a:xfrm>
            <a:off x="2301388" y="954952"/>
            <a:ext cx="9128612" cy="6402173"/>
            <a:chOff x="0" y="0"/>
            <a:chExt cx="2614864" cy="1833884"/>
          </a:xfrm>
        </p:grpSpPr>
        <p:sp>
          <p:nvSpPr>
            <p:cNvPr id="5" name="Freeform 5"/>
            <p:cNvSpPr/>
            <p:nvPr/>
          </p:nvSpPr>
          <p:spPr>
            <a:xfrm>
              <a:off x="31750" y="31750"/>
              <a:ext cx="2551364" cy="1770384"/>
            </a:xfrm>
            <a:custGeom>
              <a:avLst/>
              <a:gdLst/>
              <a:ahLst/>
              <a:cxnLst/>
              <a:rect l="l" t="t" r="r" b="b"/>
              <a:pathLst>
                <a:path w="2551364" h="1770384">
                  <a:moveTo>
                    <a:pt x="2458654" y="1770384"/>
                  </a:moveTo>
                  <a:lnTo>
                    <a:pt x="92710" y="1770384"/>
                  </a:lnTo>
                  <a:cubicBezTo>
                    <a:pt x="41910" y="1770384"/>
                    <a:pt x="0" y="1728474"/>
                    <a:pt x="0" y="1677674"/>
                  </a:cubicBezTo>
                  <a:lnTo>
                    <a:pt x="0" y="92710"/>
                  </a:lnTo>
                  <a:cubicBezTo>
                    <a:pt x="0" y="41910"/>
                    <a:pt x="41910" y="0"/>
                    <a:pt x="92710" y="0"/>
                  </a:cubicBezTo>
                  <a:lnTo>
                    <a:pt x="2457384" y="0"/>
                  </a:lnTo>
                  <a:cubicBezTo>
                    <a:pt x="2508184" y="0"/>
                    <a:pt x="2550094" y="41910"/>
                    <a:pt x="2550094" y="92710"/>
                  </a:cubicBezTo>
                  <a:lnTo>
                    <a:pt x="2550094" y="1676404"/>
                  </a:lnTo>
                  <a:cubicBezTo>
                    <a:pt x="2551364" y="1728474"/>
                    <a:pt x="2509454" y="1770384"/>
                    <a:pt x="2458654" y="1770384"/>
                  </a:cubicBezTo>
                  <a:close/>
                </a:path>
              </a:pathLst>
            </a:custGeom>
            <a:solidFill>
              <a:srgbClr val="FAFAF7"/>
            </a:solidFill>
          </p:spPr>
        </p:sp>
        <p:sp>
          <p:nvSpPr>
            <p:cNvPr id="6" name="Freeform 6"/>
            <p:cNvSpPr/>
            <p:nvPr/>
          </p:nvSpPr>
          <p:spPr>
            <a:xfrm>
              <a:off x="0" y="0"/>
              <a:ext cx="2614864" cy="1833884"/>
            </a:xfrm>
            <a:custGeom>
              <a:avLst/>
              <a:gdLst/>
              <a:ahLst/>
              <a:cxnLst/>
              <a:rect l="l" t="t" r="r" b="b"/>
              <a:pathLst>
                <a:path w="2614864" h="1833884">
                  <a:moveTo>
                    <a:pt x="2490404" y="59690"/>
                  </a:moveTo>
                  <a:cubicBezTo>
                    <a:pt x="2525964" y="59690"/>
                    <a:pt x="2555174" y="88900"/>
                    <a:pt x="2555174" y="124460"/>
                  </a:cubicBezTo>
                  <a:lnTo>
                    <a:pt x="2555174" y="1709424"/>
                  </a:lnTo>
                  <a:cubicBezTo>
                    <a:pt x="2555174" y="1744984"/>
                    <a:pt x="2525964" y="1774194"/>
                    <a:pt x="2490404" y="1774194"/>
                  </a:cubicBezTo>
                  <a:lnTo>
                    <a:pt x="124460" y="1774194"/>
                  </a:lnTo>
                  <a:cubicBezTo>
                    <a:pt x="88900" y="1774194"/>
                    <a:pt x="59690" y="1744984"/>
                    <a:pt x="59690" y="1709424"/>
                  </a:cubicBezTo>
                  <a:lnTo>
                    <a:pt x="59690" y="124460"/>
                  </a:lnTo>
                  <a:cubicBezTo>
                    <a:pt x="59690" y="88900"/>
                    <a:pt x="88900" y="59690"/>
                    <a:pt x="124460" y="59690"/>
                  </a:cubicBezTo>
                  <a:lnTo>
                    <a:pt x="2490404" y="59690"/>
                  </a:lnTo>
                  <a:moveTo>
                    <a:pt x="2490404" y="0"/>
                  </a:moveTo>
                  <a:lnTo>
                    <a:pt x="124460" y="0"/>
                  </a:lnTo>
                  <a:cubicBezTo>
                    <a:pt x="55880" y="0"/>
                    <a:pt x="0" y="55880"/>
                    <a:pt x="0" y="124460"/>
                  </a:cubicBezTo>
                  <a:lnTo>
                    <a:pt x="0" y="1709424"/>
                  </a:lnTo>
                  <a:cubicBezTo>
                    <a:pt x="0" y="1778004"/>
                    <a:pt x="55880" y="1833884"/>
                    <a:pt x="124460" y="1833884"/>
                  </a:cubicBezTo>
                  <a:lnTo>
                    <a:pt x="2490404" y="1833884"/>
                  </a:lnTo>
                  <a:cubicBezTo>
                    <a:pt x="2558984" y="1833884"/>
                    <a:pt x="2614864" y="1778004"/>
                    <a:pt x="2614864" y="1709424"/>
                  </a:cubicBezTo>
                  <a:lnTo>
                    <a:pt x="2614864" y="124460"/>
                  </a:lnTo>
                  <a:cubicBezTo>
                    <a:pt x="2614864" y="55880"/>
                    <a:pt x="2558984" y="0"/>
                    <a:pt x="2490404" y="0"/>
                  </a:cubicBezTo>
                  <a:close/>
                </a:path>
              </a:pathLst>
            </a:custGeom>
            <a:solidFill>
              <a:srgbClr val="FFFFFF"/>
            </a:solidFill>
          </p:spPr>
        </p:sp>
      </p:grpSp>
      <p:grpSp>
        <p:nvGrpSpPr>
          <p:cNvPr id="7" name="Group 7"/>
          <p:cNvGrpSpPr>
            <a:grpSpLocks noChangeAspect="1"/>
          </p:cNvGrpSpPr>
          <p:nvPr/>
        </p:nvGrpSpPr>
        <p:grpSpPr>
          <a:xfrm>
            <a:off x="994755" y="3564900"/>
            <a:ext cx="3062152" cy="3062140"/>
            <a:chOff x="0" y="0"/>
            <a:chExt cx="6350000" cy="6349975"/>
          </a:xfrm>
        </p:grpSpPr>
        <p:sp>
          <p:nvSpPr>
            <p:cNvPr id="8" name="Freeform 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cstate="print"/>
              <a:stretch>
                <a:fillRect l="-5398" r="-5398"/>
              </a:stretch>
            </a:blipFill>
          </p:spPr>
        </p:sp>
      </p:gr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22140" flipH="1" flipV="1">
            <a:off x="1575709" y="493968"/>
            <a:ext cx="1323779" cy="1742159"/>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056907" y="1245436"/>
            <a:ext cx="4876800" cy="1134964"/>
          </a:xfrm>
          <a:prstGeom prst="rect">
            <a:avLst/>
          </a:prstGeom>
        </p:spPr>
      </p:pic>
      <p:sp>
        <p:nvSpPr>
          <p:cNvPr id="11" name="TextBox 11"/>
          <p:cNvSpPr txBox="1"/>
          <p:nvPr/>
        </p:nvSpPr>
        <p:spPr>
          <a:xfrm>
            <a:off x="4332172" y="1678839"/>
            <a:ext cx="5067043" cy="5458289"/>
          </a:xfrm>
          <a:prstGeom prst="rect">
            <a:avLst/>
          </a:prstGeom>
        </p:spPr>
        <p:txBody>
          <a:bodyPr lIns="0" tIns="0" rIns="0" bIns="0" rtlCol="0" anchor="t">
            <a:spAutoFit/>
          </a:bodyPr>
          <a:lstStyle/>
          <a:p>
            <a:pPr>
              <a:lnSpc>
                <a:spcPts val="4756"/>
              </a:lnSpc>
            </a:pPr>
            <a:endParaRPr lang="es-ES" dirty="0" smtClean="0"/>
          </a:p>
          <a:p>
            <a:pPr marL="471050" lvl="1" indent="-235525">
              <a:lnSpc>
                <a:spcPts val="4756"/>
              </a:lnSpc>
              <a:buFont typeface="Arial"/>
              <a:buChar char="•"/>
            </a:pPr>
            <a:r>
              <a:rPr lang="es-ES" sz="2181" dirty="0" smtClean="0">
                <a:solidFill>
                  <a:srgbClr val="000000"/>
                </a:solidFill>
                <a:latin typeface="Open Sans"/>
              </a:rPr>
              <a:t>Planteamiento del problema</a:t>
            </a:r>
          </a:p>
          <a:p>
            <a:pPr marL="471050" lvl="1" indent="-235525">
              <a:lnSpc>
                <a:spcPts val="4756"/>
              </a:lnSpc>
              <a:buFont typeface="Arial"/>
              <a:buChar char="•"/>
            </a:pPr>
            <a:r>
              <a:rPr lang="es-ES" sz="2181" dirty="0" smtClean="0">
                <a:solidFill>
                  <a:srgbClr val="000000"/>
                </a:solidFill>
                <a:latin typeface="Open Sans"/>
              </a:rPr>
              <a:t>Objetivos</a:t>
            </a:r>
          </a:p>
          <a:p>
            <a:pPr marL="471050" lvl="1" indent="-235525">
              <a:lnSpc>
                <a:spcPts val="4756"/>
              </a:lnSpc>
              <a:buFont typeface="Arial"/>
              <a:buChar char="•"/>
            </a:pPr>
            <a:r>
              <a:rPr lang="es-ES" sz="2181" dirty="0" smtClean="0">
                <a:solidFill>
                  <a:srgbClr val="000000"/>
                </a:solidFill>
                <a:latin typeface="Open Sans"/>
              </a:rPr>
              <a:t>Hipótesis</a:t>
            </a:r>
          </a:p>
          <a:p>
            <a:pPr marL="471050" lvl="1" indent="-235525">
              <a:lnSpc>
                <a:spcPts val="4756"/>
              </a:lnSpc>
              <a:buFont typeface="Arial"/>
              <a:buChar char="•"/>
            </a:pPr>
            <a:r>
              <a:rPr lang="es-ES" sz="2181" dirty="0" smtClean="0">
                <a:solidFill>
                  <a:srgbClr val="000000"/>
                </a:solidFill>
                <a:latin typeface="Open Sans"/>
              </a:rPr>
              <a:t>Metodología</a:t>
            </a:r>
          </a:p>
          <a:p>
            <a:pPr marL="471050" lvl="1" indent="-235525">
              <a:lnSpc>
                <a:spcPts val="4756"/>
              </a:lnSpc>
              <a:buFont typeface="Arial"/>
              <a:buChar char="•"/>
            </a:pPr>
            <a:r>
              <a:rPr lang="es-ES" sz="2181" dirty="0" smtClean="0">
                <a:solidFill>
                  <a:srgbClr val="000000"/>
                </a:solidFill>
                <a:latin typeface="Open Sans"/>
              </a:rPr>
              <a:t>Medición de las variables</a:t>
            </a:r>
          </a:p>
          <a:p>
            <a:pPr marL="471050" lvl="1" indent="-235525">
              <a:lnSpc>
                <a:spcPts val="4756"/>
              </a:lnSpc>
              <a:buFont typeface="Arial"/>
              <a:buChar char="•"/>
            </a:pPr>
            <a:r>
              <a:rPr lang="es-ES" sz="2181" dirty="0" smtClean="0">
                <a:solidFill>
                  <a:srgbClr val="000000"/>
                </a:solidFill>
                <a:latin typeface="Open Sans"/>
              </a:rPr>
              <a:t>Marco teórico y referencial</a:t>
            </a:r>
          </a:p>
          <a:p>
            <a:pPr marL="471050" lvl="1" indent="-235525">
              <a:lnSpc>
                <a:spcPts val="4756"/>
              </a:lnSpc>
              <a:buFont typeface="Arial"/>
              <a:buChar char="•"/>
            </a:pPr>
            <a:r>
              <a:rPr lang="es-ES" sz="2181" dirty="0" smtClean="0">
                <a:solidFill>
                  <a:srgbClr val="000000"/>
                </a:solidFill>
                <a:latin typeface="Open Sans"/>
              </a:rPr>
              <a:t> Resultados</a:t>
            </a:r>
          </a:p>
          <a:p>
            <a:pPr marL="471050" lvl="1" indent="-235525">
              <a:lnSpc>
                <a:spcPts val="4756"/>
              </a:lnSpc>
              <a:buFont typeface="Arial"/>
              <a:buChar char="•"/>
            </a:pPr>
            <a:r>
              <a:rPr lang="es-ES" sz="2181" dirty="0" smtClean="0">
                <a:solidFill>
                  <a:srgbClr val="000000"/>
                </a:solidFill>
                <a:latin typeface="Open Sans"/>
              </a:rPr>
              <a:t>Conclusiones y recomendaciones</a:t>
            </a:r>
            <a:endParaRPr lang="es-ES" sz="2181" dirty="0">
              <a:solidFill>
                <a:srgbClr val="000000"/>
              </a:solidFill>
              <a:latin typeface="Open Sans"/>
            </a:endParaRPr>
          </a:p>
        </p:txBody>
      </p:sp>
      <p:sp>
        <p:nvSpPr>
          <p:cNvPr id="12" name="TextBox 12"/>
          <p:cNvSpPr txBox="1"/>
          <p:nvPr/>
        </p:nvSpPr>
        <p:spPr>
          <a:xfrm>
            <a:off x="5497583" y="1434691"/>
            <a:ext cx="5067043" cy="640696"/>
          </a:xfrm>
          <a:prstGeom prst="rect">
            <a:avLst/>
          </a:prstGeom>
        </p:spPr>
        <p:txBody>
          <a:bodyPr lIns="0" tIns="0" rIns="0" bIns="0" rtlCol="0" anchor="t">
            <a:spAutoFit/>
          </a:bodyPr>
          <a:lstStyle/>
          <a:p>
            <a:pPr>
              <a:lnSpc>
                <a:spcPts val="5628"/>
              </a:lnSpc>
            </a:pPr>
            <a:r>
              <a:rPr lang="en-US" sz="2581">
                <a:solidFill>
                  <a:srgbClr val="000000"/>
                </a:solidFill>
                <a:latin typeface="Open Sans Bold"/>
              </a:rPr>
              <a:t>CONTENIDO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srcRect t="3358" b="3358"/>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519480" y="324082"/>
            <a:ext cx="4191000" cy="7028816"/>
            <a:chOff x="0" y="0"/>
            <a:chExt cx="1913890" cy="3209826"/>
          </a:xfrm>
        </p:grpSpPr>
        <p:sp>
          <p:nvSpPr>
            <p:cNvPr id="3" name="Freeform 3"/>
            <p:cNvSpPr/>
            <p:nvPr/>
          </p:nvSpPr>
          <p:spPr>
            <a:xfrm>
              <a:off x="0" y="0"/>
              <a:ext cx="1913890" cy="3209826"/>
            </a:xfrm>
            <a:custGeom>
              <a:avLst/>
              <a:gdLst/>
              <a:ahLst/>
              <a:cxnLst/>
              <a:rect l="l" t="t" r="r" b="b"/>
              <a:pathLst>
                <a:path w="1913890" h="3209826">
                  <a:moveTo>
                    <a:pt x="1789430" y="3209826"/>
                  </a:moveTo>
                  <a:lnTo>
                    <a:pt x="124460" y="3209826"/>
                  </a:lnTo>
                  <a:cubicBezTo>
                    <a:pt x="55880" y="3209826"/>
                    <a:pt x="0" y="3153946"/>
                    <a:pt x="0" y="3085366"/>
                  </a:cubicBezTo>
                  <a:lnTo>
                    <a:pt x="0" y="124460"/>
                  </a:lnTo>
                  <a:cubicBezTo>
                    <a:pt x="0" y="55880"/>
                    <a:pt x="55880" y="0"/>
                    <a:pt x="124460" y="0"/>
                  </a:cubicBezTo>
                  <a:lnTo>
                    <a:pt x="1789430" y="0"/>
                  </a:lnTo>
                  <a:cubicBezTo>
                    <a:pt x="1858010" y="0"/>
                    <a:pt x="1913890" y="55880"/>
                    <a:pt x="1913890" y="124460"/>
                  </a:cubicBezTo>
                  <a:lnTo>
                    <a:pt x="1913890" y="3085366"/>
                  </a:lnTo>
                  <a:cubicBezTo>
                    <a:pt x="1913890" y="3153946"/>
                    <a:pt x="1858010" y="3209826"/>
                    <a:pt x="1789430" y="3209826"/>
                  </a:cubicBezTo>
                  <a:close/>
                </a:path>
              </a:pathLst>
            </a:custGeom>
            <a:solidFill>
              <a:srgbClr val="5E9459"/>
            </a:solidFill>
          </p:spPr>
        </p:sp>
      </p:grpSp>
      <p:grpSp>
        <p:nvGrpSpPr>
          <p:cNvPr id="4" name="Group 4"/>
          <p:cNvGrpSpPr>
            <a:grpSpLocks noChangeAspect="1"/>
          </p:cNvGrpSpPr>
          <p:nvPr/>
        </p:nvGrpSpPr>
        <p:grpSpPr>
          <a:xfrm>
            <a:off x="1108811" y="622383"/>
            <a:ext cx="3012338" cy="2551627"/>
            <a:chOff x="0" y="0"/>
            <a:chExt cx="2374900" cy="2011680"/>
          </a:xfrm>
        </p:grpSpPr>
        <p:sp>
          <p:nvSpPr>
            <p:cNvPr id="5" name="Freeform 5"/>
            <p:cNvSpPr/>
            <p:nvPr/>
          </p:nvSpPr>
          <p:spPr>
            <a:xfrm>
              <a:off x="-2540" y="-2540"/>
              <a:ext cx="2377441" cy="2009140"/>
            </a:xfrm>
            <a:custGeom>
              <a:avLst/>
              <a:gdLst/>
              <a:ahLst/>
              <a:cxnLst/>
              <a:rect l="l" t="t" r="r" b="b"/>
              <a:pathLst>
                <a:path w="2377441" h="200914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blipFill>
              <a:blip r:embed="rId3" cstate="print"/>
              <a:stretch>
                <a:fillRect l="-33" t="-3430" r="33" b="-3304"/>
              </a:stretch>
            </a:blipFill>
          </p:spPr>
        </p:sp>
      </p:grpSp>
      <p:grpSp>
        <p:nvGrpSpPr>
          <p:cNvPr id="6" name="Group 6"/>
          <p:cNvGrpSpPr/>
          <p:nvPr/>
        </p:nvGrpSpPr>
        <p:grpSpPr>
          <a:xfrm rot="-5400000">
            <a:off x="2697686" y="4711260"/>
            <a:ext cx="422106" cy="4293479"/>
            <a:chOff x="0" y="0"/>
            <a:chExt cx="2354580" cy="23949743"/>
          </a:xfrm>
        </p:grpSpPr>
        <p:sp>
          <p:nvSpPr>
            <p:cNvPr id="7" name="Freeform 7"/>
            <p:cNvSpPr/>
            <p:nvPr/>
          </p:nvSpPr>
          <p:spPr>
            <a:xfrm>
              <a:off x="0" y="0"/>
              <a:ext cx="2353310" cy="23949744"/>
            </a:xfrm>
            <a:custGeom>
              <a:avLst/>
              <a:gdLst/>
              <a:ahLst/>
              <a:cxnLst/>
              <a:rect l="l" t="t" r="r" b="b"/>
              <a:pathLst>
                <a:path w="2353310" h="23949744">
                  <a:moveTo>
                    <a:pt x="784860" y="23882434"/>
                  </a:moveTo>
                  <a:cubicBezTo>
                    <a:pt x="905510" y="23923073"/>
                    <a:pt x="1042670" y="23949744"/>
                    <a:pt x="1177290" y="23949744"/>
                  </a:cubicBezTo>
                  <a:cubicBezTo>
                    <a:pt x="1311910" y="23949744"/>
                    <a:pt x="1441450" y="23926884"/>
                    <a:pt x="1560830" y="23886244"/>
                  </a:cubicBezTo>
                  <a:cubicBezTo>
                    <a:pt x="1563370" y="23884973"/>
                    <a:pt x="1565910" y="23884973"/>
                    <a:pt x="1568450" y="23883703"/>
                  </a:cubicBezTo>
                  <a:cubicBezTo>
                    <a:pt x="2016760" y="23721144"/>
                    <a:pt x="2346960" y="23291884"/>
                    <a:pt x="2353310" y="22725371"/>
                  </a:cubicBezTo>
                  <a:lnTo>
                    <a:pt x="2353310" y="0"/>
                  </a:lnTo>
                  <a:lnTo>
                    <a:pt x="0" y="0"/>
                  </a:lnTo>
                  <a:lnTo>
                    <a:pt x="0" y="22707884"/>
                  </a:lnTo>
                  <a:cubicBezTo>
                    <a:pt x="6350" y="23294423"/>
                    <a:pt x="331470" y="23723684"/>
                    <a:pt x="784860" y="23882434"/>
                  </a:cubicBezTo>
                  <a:close/>
                </a:path>
              </a:pathLst>
            </a:custGeom>
            <a:solidFill>
              <a:srgbClr val="3D9A8B"/>
            </a:solidFill>
          </p:spPr>
        </p:sp>
      </p:grpSp>
      <p:sp>
        <p:nvSpPr>
          <p:cNvPr id="8" name="TextBox 8"/>
          <p:cNvSpPr txBox="1"/>
          <p:nvPr/>
        </p:nvSpPr>
        <p:spPr>
          <a:xfrm>
            <a:off x="762000" y="3359961"/>
            <a:ext cx="3948480" cy="3733586"/>
          </a:xfrm>
          <a:prstGeom prst="rect">
            <a:avLst/>
          </a:prstGeom>
        </p:spPr>
        <p:txBody>
          <a:bodyPr lIns="0" tIns="0" rIns="0" bIns="0" rtlCol="0" anchor="t">
            <a:spAutoFit/>
          </a:bodyPr>
          <a:lstStyle/>
          <a:p>
            <a:pPr marL="367065" lvl="1" indent="-183532">
              <a:lnSpc>
                <a:spcPts val="3706"/>
              </a:lnSpc>
              <a:buFont typeface="Arial"/>
              <a:buChar char="•"/>
            </a:pPr>
            <a:r>
              <a:rPr lang="es-ES" sz="1700" dirty="0" smtClean="0">
                <a:solidFill>
                  <a:srgbClr val="000000"/>
                </a:solidFill>
                <a:latin typeface="Open Sans"/>
              </a:rPr>
              <a:t>Planteamiento del problema</a:t>
            </a:r>
          </a:p>
          <a:p>
            <a:pPr marL="367065" lvl="1" indent="-183532">
              <a:lnSpc>
                <a:spcPts val="3706"/>
              </a:lnSpc>
              <a:buFont typeface="Arial"/>
              <a:buChar char="•"/>
            </a:pPr>
            <a:r>
              <a:rPr lang="es-ES" sz="1700" dirty="0" smtClean="0">
                <a:solidFill>
                  <a:srgbClr val="000000"/>
                </a:solidFill>
                <a:latin typeface="Open Sans"/>
              </a:rPr>
              <a:t>Objetivos</a:t>
            </a:r>
          </a:p>
          <a:p>
            <a:pPr marL="367065" lvl="1" indent="-183532">
              <a:lnSpc>
                <a:spcPts val="3706"/>
              </a:lnSpc>
              <a:buFont typeface="Arial"/>
              <a:buChar char="•"/>
            </a:pPr>
            <a:r>
              <a:rPr lang="es-ES" sz="1700" dirty="0" smtClean="0">
                <a:solidFill>
                  <a:srgbClr val="000000"/>
                </a:solidFill>
                <a:latin typeface="Open Sans"/>
              </a:rPr>
              <a:t>Hipótesis</a:t>
            </a:r>
          </a:p>
          <a:p>
            <a:pPr marL="367065" lvl="1" indent="-183532">
              <a:lnSpc>
                <a:spcPts val="3706"/>
              </a:lnSpc>
              <a:buFont typeface="Arial"/>
              <a:buChar char="•"/>
            </a:pPr>
            <a:r>
              <a:rPr lang="es-ES" sz="1700" dirty="0" smtClean="0">
                <a:solidFill>
                  <a:srgbClr val="000000"/>
                </a:solidFill>
                <a:latin typeface="Open Sans"/>
              </a:rPr>
              <a:t>Metodología</a:t>
            </a:r>
          </a:p>
          <a:p>
            <a:pPr marL="367065" lvl="1" indent="-183532">
              <a:lnSpc>
                <a:spcPts val="3706"/>
              </a:lnSpc>
              <a:buFont typeface="Arial"/>
              <a:buChar char="•"/>
            </a:pPr>
            <a:r>
              <a:rPr lang="es-ES" sz="1700" dirty="0" smtClean="0">
                <a:solidFill>
                  <a:srgbClr val="000000"/>
                </a:solidFill>
                <a:latin typeface="Open Sans"/>
              </a:rPr>
              <a:t>Medición de las variables</a:t>
            </a:r>
          </a:p>
          <a:p>
            <a:pPr marL="367065" lvl="1" indent="-183532">
              <a:lnSpc>
                <a:spcPts val="3706"/>
              </a:lnSpc>
              <a:buFont typeface="Arial"/>
              <a:buChar char="•"/>
            </a:pPr>
            <a:r>
              <a:rPr lang="es-ES" sz="1700" dirty="0" smtClean="0">
                <a:solidFill>
                  <a:srgbClr val="000000"/>
                </a:solidFill>
                <a:latin typeface="Open Sans"/>
              </a:rPr>
              <a:t>Marco teórico y referencial</a:t>
            </a:r>
          </a:p>
          <a:p>
            <a:pPr marL="367065" lvl="1" indent="-183532">
              <a:lnSpc>
                <a:spcPts val="3706"/>
              </a:lnSpc>
              <a:buFont typeface="Arial"/>
              <a:buChar char="•"/>
            </a:pPr>
            <a:r>
              <a:rPr lang="es-ES" sz="1700" dirty="0" smtClean="0">
                <a:solidFill>
                  <a:srgbClr val="000000"/>
                </a:solidFill>
                <a:latin typeface="Open Sans"/>
              </a:rPr>
              <a:t> Resultados</a:t>
            </a:r>
          </a:p>
          <a:p>
            <a:pPr marL="367065" lvl="1" indent="-183532">
              <a:lnSpc>
                <a:spcPts val="3706"/>
              </a:lnSpc>
              <a:buFont typeface="Arial"/>
              <a:buChar char="•"/>
            </a:pPr>
            <a:r>
              <a:rPr lang="es-ES" sz="1700" dirty="0" smtClean="0">
                <a:solidFill>
                  <a:srgbClr val="000000"/>
                </a:solidFill>
                <a:latin typeface="Open Sans"/>
              </a:rPr>
              <a:t>Conclusiones y recomendaciones</a:t>
            </a:r>
            <a:endParaRPr lang="es-ES" sz="1700" dirty="0">
              <a:solidFill>
                <a:srgbClr val="000000"/>
              </a:solidFill>
              <a:latin typeface="Open Sans"/>
            </a:endParaRPr>
          </a:p>
        </p:txBody>
      </p:sp>
      <p:sp>
        <p:nvSpPr>
          <p:cNvPr id="9" name="TextBox 9"/>
          <p:cNvSpPr txBox="1"/>
          <p:nvPr/>
        </p:nvSpPr>
        <p:spPr>
          <a:xfrm>
            <a:off x="5181600" y="1143000"/>
            <a:ext cx="6758173" cy="4001095"/>
          </a:xfrm>
          <a:prstGeom prst="rect">
            <a:avLst/>
          </a:prstGeom>
        </p:spPr>
        <p:txBody>
          <a:bodyPr lIns="0" tIns="0" rIns="0" bIns="0" rtlCol="0" anchor="t">
            <a:spAutoFit/>
          </a:bodyPr>
          <a:lstStyle/>
          <a:p>
            <a:pPr>
              <a:lnSpc>
                <a:spcPts val="2018"/>
              </a:lnSpc>
            </a:pPr>
            <a:endParaRPr dirty="0"/>
          </a:p>
          <a:p>
            <a:pPr>
              <a:lnSpc>
                <a:spcPts val="2018"/>
              </a:lnSpc>
            </a:pPr>
            <a:endParaRPr dirty="0"/>
          </a:p>
          <a:p>
            <a:pPr marL="311320" lvl="1" indent="-155660">
              <a:lnSpc>
                <a:spcPts val="2018"/>
              </a:lnSpc>
              <a:buFont typeface="Arial"/>
              <a:buChar char="•"/>
            </a:pPr>
            <a:r>
              <a:rPr lang="es-ES" sz="1441" dirty="0" smtClean="0">
                <a:solidFill>
                  <a:srgbClr val="000000"/>
                </a:solidFill>
                <a:latin typeface="Open Sans"/>
              </a:rPr>
              <a:t>Adoptar los procedimientos de prevención establecido por las normas de prevención de lavado de activos y financiamiento del terrorismo establecido por la Superintendencia de compañías, valores y seguros, en los cuales el sujeto obligado deberá; identificar y verificar la información de los miembros internos y externos de la organización, detectar operaciones inusuales, establecer mecanismos e identificar a la persona responsable de conservar la información y reportar al organismo competente en el caso de presentarse indicio de delitos financieros.</a:t>
            </a:r>
          </a:p>
          <a:p>
            <a:pPr>
              <a:lnSpc>
                <a:spcPts val="2018"/>
              </a:lnSpc>
            </a:pPr>
            <a:endParaRPr lang="es-ES" dirty="0" smtClean="0"/>
          </a:p>
          <a:p>
            <a:pPr marL="311320" lvl="1" indent="-155660">
              <a:lnSpc>
                <a:spcPts val="2018"/>
              </a:lnSpc>
              <a:buFont typeface="Arial"/>
              <a:buChar char="•"/>
            </a:pPr>
            <a:r>
              <a:rPr lang="es-ES" sz="1441" dirty="0" smtClean="0">
                <a:solidFill>
                  <a:srgbClr val="000000"/>
                </a:solidFill>
                <a:latin typeface="Open Sans"/>
              </a:rPr>
              <a:t>Establecer una relación entre el diagrama de la espina de pescado con las teorías del fraude a fin de profundizar los motivos por los cuales el lavado de activos infiere en el sector inmobiliario.</a:t>
            </a:r>
          </a:p>
          <a:p>
            <a:pPr algn="ctr">
              <a:lnSpc>
                <a:spcPts val="1598"/>
              </a:lnSpc>
              <a:spcBef>
                <a:spcPct val="0"/>
              </a:spcBef>
            </a:pPr>
            <a:endParaRPr dirty="0"/>
          </a:p>
          <a:p>
            <a:pPr algn="ctr">
              <a:lnSpc>
                <a:spcPts val="1598"/>
              </a:lnSpc>
              <a:spcBef>
                <a:spcPct val="0"/>
              </a:spcBef>
            </a:pPr>
            <a:endParaRPr dirty="0"/>
          </a:p>
        </p:txBody>
      </p:sp>
      <p:sp>
        <p:nvSpPr>
          <p:cNvPr id="10" name="TextBox 10"/>
          <p:cNvSpPr txBox="1"/>
          <p:nvPr/>
        </p:nvSpPr>
        <p:spPr>
          <a:xfrm>
            <a:off x="5257800" y="838200"/>
            <a:ext cx="2173635" cy="311047"/>
          </a:xfrm>
          <a:prstGeom prst="rect">
            <a:avLst/>
          </a:prstGeom>
        </p:spPr>
        <p:txBody>
          <a:bodyPr lIns="0" tIns="0" rIns="0" bIns="0" rtlCol="0" anchor="t">
            <a:spAutoFit/>
          </a:bodyPr>
          <a:lstStyle/>
          <a:p>
            <a:pPr algn="ctr">
              <a:lnSpc>
                <a:spcPts val="2578"/>
              </a:lnSpc>
              <a:spcBef>
                <a:spcPct val="0"/>
              </a:spcBef>
            </a:pPr>
            <a:r>
              <a:rPr lang="es-ES" sz="1841" dirty="0" smtClean="0">
                <a:solidFill>
                  <a:srgbClr val="000000"/>
                </a:solidFill>
                <a:latin typeface="Open Sans Bold"/>
              </a:rPr>
              <a:t>Recomendaciones</a:t>
            </a:r>
            <a:r>
              <a:rPr lang="en-US" sz="1841" dirty="0" smtClean="0">
                <a:solidFill>
                  <a:srgbClr val="000000"/>
                </a:solidFill>
                <a:latin typeface="Open Sans Bold"/>
              </a:rPr>
              <a:t> </a:t>
            </a:r>
            <a:endParaRPr lang="en-US" sz="1841" dirty="0">
              <a:solidFill>
                <a:srgbClr val="000000"/>
              </a:solidFill>
              <a:latin typeface="Open Sans Bo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a:off x="3062059" y="1555739"/>
            <a:ext cx="6345699" cy="276224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srcRect t="3358" b="3358"/>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519480" y="324082"/>
            <a:ext cx="4191000" cy="7028816"/>
            <a:chOff x="0" y="0"/>
            <a:chExt cx="1913890" cy="3209826"/>
          </a:xfrm>
        </p:grpSpPr>
        <p:sp>
          <p:nvSpPr>
            <p:cNvPr id="3" name="Freeform 3"/>
            <p:cNvSpPr/>
            <p:nvPr/>
          </p:nvSpPr>
          <p:spPr>
            <a:xfrm>
              <a:off x="0" y="0"/>
              <a:ext cx="1913890" cy="3209826"/>
            </a:xfrm>
            <a:custGeom>
              <a:avLst/>
              <a:gdLst/>
              <a:ahLst/>
              <a:cxnLst/>
              <a:rect l="l" t="t" r="r" b="b"/>
              <a:pathLst>
                <a:path w="1913890" h="3209826">
                  <a:moveTo>
                    <a:pt x="1789430" y="3209826"/>
                  </a:moveTo>
                  <a:lnTo>
                    <a:pt x="124460" y="3209826"/>
                  </a:lnTo>
                  <a:cubicBezTo>
                    <a:pt x="55880" y="3209826"/>
                    <a:pt x="0" y="3153946"/>
                    <a:pt x="0" y="3085366"/>
                  </a:cubicBezTo>
                  <a:lnTo>
                    <a:pt x="0" y="124460"/>
                  </a:lnTo>
                  <a:cubicBezTo>
                    <a:pt x="0" y="55880"/>
                    <a:pt x="55880" y="0"/>
                    <a:pt x="124460" y="0"/>
                  </a:cubicBezTo>
                  <a:lnTo>
                    <a:pt x="1789430" y="0"/>
                  </a:lnTo>
                  <a:cubicBezTo>
                    <a:pt x="1858010" y="0"/>
                    <a:pt x="1913890" y="55880"/>
                    <a:pt x="1913890" y="124460"/>
                  </a:cubicBezTo>
                  <a:lnTo>
                    <a:pt x="1913890" y="3085366"/>
                  </a:lnTo>
                  <a:cubicBezTo>
                    <a:pt x="1913890" y="3153946"/>
                    <a:pt x="1858010" y="3209826"/>
                    <a:pt x="1789430" y="3209826"/>
                  </a:cubicBezTo>
                  <a:close/>
                </a:path>
              </a:pathLst>
            </a:custGeom>
            <a:solidFill>
              <a:srgbClr val="5E9459"/>
            </a:solidFill>
          </p:spPr>
        </p:sp>
      </p:grpSp>
      <p:grpSp>
        <p:nvGrpSpPr>
          <p:cNvPr id="4" name="Group 4"/>
          <p:cNvGrpSpPr>
            <a:grpSpLocks noChangeAspect="1"/>
          </p:cNvGrpSpPr>
          <p:nvPr/>
        </p:nvGrpSpPr>
        <p:grpSpPr>
          <a:xfrm>
            <a:off x="1108811" y="622383"/>
            <a:ext cx="3012338" cy="2551627"/>
            <a:chOff x="0" y="0"/>
            <a:chExt cx="2374900" cy="2011680"/>
          </a:xfrm>
        </p:grpSpPr>
        <p:sp>
          <p:nvSpPr>
            <p:cNvPr id="5" name="Freeform 5"/>
            <p:cNvSpPr/>
            <p:nvPr/>
          </p:nvSpPr>
          <p:spPr>
            <a:xfrm>
              <a:off x="-2540" y="-2540"/>
              <a:ext cx="2377441" cy="2009140"/>
            </a:xfrm>
            <a:custGeom>
              <a:avLst/>
              <a:gdLst/>
              <a:ahLst/>
              <a:cxnLst/>
              <a:rect l="l" t="t" r="r" b="b"/>
              <a:pathLst>
                <a:path w="2377441" h="200914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blipFill>
              <a:blip r:embed="rId3" cstate="print"/>
              <a:stretch>
                <a:fillRect l="-33" t="-3430" r="33" b="-3304"/>
              </a:stretch>
            </a:blipFill>
          </p:spPr>
        </p:sp>
      </p:grpSp>
      <p:grpSp>
        <p:nvGrpSpPr>
          <p:cNvPr id="6" name="Group 6"/>
          <p:cNvGrpSpPr/>
          <p:nvPr/>
        </p:nvGrpSpPr>
        <p:grpSpPr>
          <a:xfrm rot="-5400000">
            <a:off x="2697686" y="1480697"/>
            <a:ext cx="422106" cy="4293479"/>
            <a:chOff x="0" y="0"/>
            <a:chExt cx="2354580" cy="23949743"/>
          </a:xfrm>
        </p:grpSpPr>
        <p:sp>
          <p:nvSpPr>
            <p:cNvPr id="7" name="Freeform 7"/>
            <p:cNvSpPr/>
            <p:nvPr/>
          </p:nvSpPr>
          <p:spPr>
            <a:xfrm>
              <a:off x="0" y="0"/>
              <a:ext cx="2353310" cy="23949744"/>
            </a:xfrm>
            <a:custGeom>
              <a:avLst/>
              <a:gdLst/>
              <a:ahLst/>
              <a:cxnLst/>
              <a:rect l="l" t="t" r="r" b="b"/>
              <a:pathLst>
                <a:path w="2353310" h="23949744">
                  <a:moveTo>
                    <a:pt x="784860" y="23882434"/>
                  </a:moveTo>
                  <a:cubicBezTo>
                    <a:pt x="905510" y="23923073"/>
                    <a:pt x="1042670" y="23949744"/>
                    <a:pt x="1177290" y="23949744"/>
                  </a:cubicBezTo>
                  <a:cubicBezTo>
                    <a:pt x="1311910" y="23949744"/>
                    <a:pt x="1441450" y="23926884"/>
                    <a:pt x="1560830" y="23886244"/>
                  </a:cubicBezTo>
                  <a:cubicBezTo>
                    <a:pt x="1563370" y="23884973"/>
                    <a:pt x="1565910" y="23884973"/>
                    <a:pt x="1568450" y="23883703"/>
                  </a:cubicBezTo>
                  <a:cubicBezTo>
                    <a:pt x="2016760" y="23721144"/>
                    <a:pt x="2346960" y="23291884"/>
                    <a:pt x="2353310" y="22725371"/>
                  </a:cubicBezTo>
                  <a:lnTo>
                    <a:pt x="2353310" y="0"/>
                  </a:lnTo>
                  <a:lnTo>
                    <a:pt x="0" y="0"/>
                  </a:lnTo>
                  <a:lnTo>
                    <a:pt x="0" y="22707884"/>
                  </a:lnTo>
                  <a:cubicBezTo>
                    <a:pt x="6350" y="23294423"/>
                    <a:pt x="331470" y="23723684"/>
                    <a:pt x="784860" y="23882434"/>
                  </a:cubicBezTo>
                  <a:close/>
                </a:path>
              </a:pathLst>
            </a:custGeom>
            <a:solidFill>
              <a:srgbClr val="3D9A8B"/>
            </a:solidFill>
          </p:spPr>
        </p:sp>
      </p:grpSp>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653838" y="324082"/>
            <a:ext cx="4745613" cy="4745613"/>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8296410" y="3407649"/>
            <a:ext cx="3324090" cy="3324090"/>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980143" y="4483811"/>
            <a:ext cx="2813137" cy="2813137"/>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045116" y="6702127"/>
            <a:ext cx="769769" cy="594821"/>
          </a:xfrm>
          <a:prstGeom prst="rect">
            <a:avLst/>
          </a:prstGeom>
        </p:spPr>
      </p:pic>
      <p:sp>
        <p:nvSpPr>
          <p:cNvPr id="12" name="TextBox 12"/>
          <p:cNvSpPr txBox="1"/>
          <p:nvPr/>
        </p:nvSpPr>
        <p:spPr>
          <a:xfrm>
            <a:off x="762000" y="3359961"/>
            <a:ext cx="3948480" cy="3733586"/>
          </a:xfrm>
          <a:prstGeom prst="rect">
            <a:avLst/>
          </a:prstGeom>
        </p:spPr>
        <p:txBody>
          <a:bodyPr lIns="0" tIns="0" rIns="0" bIns="0" rtlCol="0" anchor="t">
            <a:spAutoFit/>
          </a:bodyPr>
          <a:lstStyle/>
          <a:p>
            <a:pPr marL="367065" lvl="1" indent="-183532">
              <a:lnSpc>
                <a:spcPts val="3706"/>
              </a:lnSpc>
              <a:buFont typeface="Arial"/>
              <a:buChar char="•"/>
            </a:pPr>
            <a:r>
              <a:rPr lang="es-ES" sz="1700" dirty="0" smtClean="0">
                <a:solidFill>
                  <a:srgbClr val="000000"/>
                </a:solidFill>
                <a:latin typeface="Open Sans"/>
              </a:rPr>
              <a:t>Planteamiento del problema</a:t>
            </a:r>
          </a:p>
          <a:p>
            <a:pPr marL="367065" lvl="1" indent="-183532">
              <a:lnSpc>
                <a:spcPts val="3706"/>
              </a:lnSpc>
              <a:buFont typeface="Arial"/>
              <a:buChar char="•"/>
            </a:pPr>
            <a:r>
              <a:rPr lang="es-ES" sz="1700" dirty="0" smtClean="0">
                <a:solidFill>
                  <a:srgbClr val="000000"/>
                </a:solidFill>
                <a:latin typeface="Open Sans"/>
              </a:rPr>
              <a:t>Objetivos</a:t>
            </a:r>
          </a:p>
          <a:p>
            <a:pPr marL="367065" lvl="1" indent="-183532">
              <a:lnSpc>
                <a:spcPts val="3706"/>
              </a:lnSpc>
              <a:buFont typeface="Arial"/>
              <a:buChar char="•"/>
            </a:pPr>
            <a:r>
              <a:rPr lang="es-ES" sz="1700" dirty="0" smtClean="0">
                <a:solidFill>
                  <a:srgbClr val="000000"/>
                </a:solidFill>
                <a:latin typeface="Open Sans"/>
              </a:rPr>
              <a:t>Hipótesis</a:t>
            </a:r>
          </a:p>
          <a:p>
            <a:pPr marL="367065" lvl="1" indent="-183532">
              <a:lnSpc>
                <a:spcPts val="3706"/>
              </a:lnSpc>
              <a:buFont typeface="Arial"/>
              <a:buChar char="•"/>
            </a:pPr>
            <a:r>
              <a:rPr lang="es-ES" sz="1700" dirty="0" smtClean="0">
                <a:solidFill>
                  <a:srgbClr val="000000"/>
                </a:solidFill>
                <a:latin typeface="Open Sans"/>
              </a:rPr>
              <a:t>Metodología</a:t>
            </a:r>
          </a:p>
          <a:p>
            <a:pPr marL="367065" lvl="1" indent="-183532">
              <a:lnSpc>
                <a:spcPts val="3706"/>
              </a:lnSpc>
              <a:buFont typeface="Arial"/>
              <a:buChar char="•"/>
            </a:pPr>
            <a:r>
              <a:rPr lang="es-ES" sz="1700" dirty="0" smtClean="0">
                <a:solidFill>
                  <a:srgbClr val="000000"/>
                </a:solidFill>
                <a:latin typeface="Open Sans"/>
              </a:rPr>
              <a:t>Medición de las variables</a:t>
            </a:r>
          </a:p>
          <a:p>
            <a:pPr marL="367065" lvl="1" indent="-183532">
              <a:lnSpc>
                <a:spcPts val="3706"/>
              </a:lnSpc>
              <a:buFont typeface="Arial"/>
              <a:buChar char="•"/>
            </a:pPr>
            <a:r>
              <a:rPr lang="es-ES" sz="1700" dirty="0" smtClean="0">
                <a:solidFill>
                  <a:srgbClr val="000000"/>
                </a:solidFill>
                <a:latin typeface="Open Sans"/>
              </a:rPr>
              <a:t>Marco teórico y  referencial</a:t>
            </a:r>
          </a:p>
          <a:p>
            <a:pPr marL="367065" lvl="1" indent="-183532">
              <a:lnSpc>
                <a:spcPts val="3706"/>
              </a:lnSpc>
              <a:buFont typeface="Arial"/>
              <a:buChar char="•"/>
            </a:pPr>
            <a:r>
              <a:rPr lang="es-ES" sz="1700" dirty="0" smtClean="0">
                <a:solidFill>
                  <a:srgbClr val="000000"/>
                </a:solidFill>
                <a:latin typeface="Open Sans"/>
              </a:rPr>
              <a:t> Resultados</a:t>
            </a:r>
          </a:p>
          <a:p>
            <a:pPr marL="367065" lvl="1" indent="-183532">
              <a:lnSpc>
                <a:spcPts val="3706"/>
              </a:lnSpc>
              <a:buFont typeface="Arial"/>
              <a:buChar char="•"/>
            </a:pPr>
            <a:r>
              <a:rPr lang="es-ES" sz="1700" dirty="0" smtClean="0">
                <a:solidFill>
                  <a:srgbClr val="000000"/>
                </a:solidFill>
                <a:latin typeface="Open Sans"/>
              </a:rPr>
              <a:t>Conclusiones y recomendaciones</a:t>
            </a:r>
            <a:endParaRPr lang="es-ES" sz="1700" dirty="0">
              <a:solidFill>
                <a:srgbClr val="000000"/>
              </a:solidFill>
              <a:latin typeface="Open Sans"/>
            </a:endParaRPr>
          </a:p>
        </p:txBody>
      </p:sp>
      <p:sp>
        <p:nvSpPr>
          <p:cNvPr id="13" name="TextBox 13"/>
          <p:cNvSpPr txBox="1"/>
          <p:nvPr/>
        </p:nvSpPr>
        <p:spPr>
          <a:xfrm>
            <a:off x="6057637" y="4833308"/>
            <a:ext cx="2658148" cy="1423798"/>
          </a:xfrm>
          <a:prstGeom prst="rect">
            <a:avLst/>
          </a:prstGeom>
        </p:spPr>
        <p:txBody>
          <a:bodyPr lIns="0" tIns="0" rIns="0" bIns="0" rtlCol="0" anchor="t">
            <a:spAutoFit/>
          </a:bodyPr>
          <a:lstStyle/>
          <a:p>
            <a:pPr marL="388618" lvl="1" indent="-194309">
              <a:lnSpc>
                <a:spcPts val="3923"/>
              </a:lnSpc>
              <a:buFont typeface="Arial"/>
              <a:buChar char="•"/>
            </a:pPr>
            <a:r>
              <a:rPr lang="es-ES" spc="-156" dirty="0" smtClean="0">
                <a:solidFill>
                  <a:srgbClr val="000000"/>
                </a:solidFill>
                <a:latin typeface="Open Sans"/>
              </a:rPr>
              <a:t>Dinero procedente de actividades ilícitas.</a:t>
            </a:r>
          </a:p>
          <a:p>
            <a:pPr marL="388618" lvl="1" indent="-194309">
              <a:lnSpc>
                <a:spcPts val="3923"/>
              </a:lnSpc>
              <a:buFont typeface="Arial"/>
              <a:buChar char="•"/>
            </a:pPr>
            <a:r>
              <a:rPr lang="en-US" spc="17" dirty="0" smtClean="0">
                <a:solidFill>
                  <a:srgbClr val="000000"/>
                </a:solidFill>
                <a:latin typeface="Open Sans"/>
              </a:rPr>
              <a:t>Falta </a:t>
            </a:r>
            <a:r>
              <a:rPr lang="en-US" spc="17" dirty="0">
                <a:solidFill>
                  <a:srgbClr val="000000"/>
                </a:solidFill>
                <a:latin typeface="Open Sans"/>
              </a:rPr>
              <a:t>de control</a:t>
            </a:r>
          </a:p>
        </p:txBody>
      </p:sp>
      <p:sp>
        <p:nvSpPr>
          <p:cNvPr id="14" name="TextBox 14"/>
          <p:cNvSpPr txBox="1"/>
          <p:nvPr/>
        </p:nvSpPr>
        <p:spPr>
          <a:xfrm>
            <a:off x="8910848" y="4321886"/>
            <a:ext cx="2074864" cy="1423798"/>
          </a:xfrm>
          <a:prstGeom prst="rect">
            <a:avLst/>
          </a:prstGeom>
        </p:spPr>
        <p:txBody>
          <a:bodyPr lIns="0" tIns="0" rIns="0" bIns="0" rtlCol="0" anchor="t">
            <a:spAutoFit/>
          </a:bodyPr>
          <a:lstStyle/>
          <a:p>
            <a:pPr marL="388618" lvl="1" indent="-194309">
              <a:lnSpc>
                <a:spcPts val="3923"/>
              </a:lnSpc>
              <a:buFont typeface="Arial"/>
              <a:buChar char="•"/>
            </a:pPr>
            <a:r>
              <a:rPr lang="en-US" sz="1799" spc="17">
                <a:solidFill>
                  <a:srgbClr val="000000"/>
                </a:solidFill>
                <a:latin typeface="Open Sans"/>
              </a:rPr>
              <a:t>Localización </a:t>
            </a:r>
          </a:p>
          <a:p>
            <a:pPr marL="388618" lvl="1" indent="-194309">
              <a:lnSpc>
                <a:spcPts val="3923"/>
              </a:lnSpc>
              <a:buFont typeface="Arial"/>
              <a:buChar char="•"/>
            </a:pPr>
            <a:r>
              <a:rPr lang="en-US" sz="1799" spc="17">
                <a:solidFill>
                  <a:srgbClr val="000000"/>
                </a:solidFill>
                <a:latin typeface="Open Sans"/>
              </a:rPr>
              <a:t>Ocultamiento</a:t>
            </a:r>
          </a:p>
          <a:p>
            <a:pPr marL="388618" lvl="1" indent="-194309">
              <a:lnSpc>
                <a:spcPts val="3923"/>
              </a:lnSpc>
              <a:buFont typeface="Arial"/>
              <a:buChar char="•"/>
            </a:pPr>
            <a:r>
              <a:rPr lang="en-US" sz="1799" spc="17">
                <a:solidFill>
                  <a:srgbClr val="000000"/>
                </a:solidFill>
                <a:latin typeface="Open Sans"/>
              </a:rPr>
              <a:t>Integración </a:t>
            </a:r>
          </a:p>
        </p:txBody>
      </p:sp>
      <p:sp>
        <p:nvSpPr>
          <p:cNvPr id="15" name="TextBox 15"/>
          <p:cNvSpPr txBox="1"/>
          <p:nvPr/>
        </p:nvSpPr>
        <p:spPr>
          <a:xfrm>
            <a:off x="5980143" y="1559008"/>
            <a:ext cx="4159288" cy="1582421"/>
          </a:xfrm>
          <a:prstGeom prst="rect">
            <a:avLst/>
          </a:prstGeom>
        </p:spPr>
        <p:txBody>
          <a:bodyPr lIns="0" tIns="0" rIns="0" bIns="0" rtlCol="0" anchor="t">
            <a:spAutoFit/>
          </a:bodyPr>
          <a:lstStyle/>
          <a:p>
            <a:pPr marL="388618" lvl="1" indent="-194309">
              <a:lnSpc>
                <a:spcPts val="2519"/>
              </a:lnSpc>
              <a:buFont typeface="Arial"/>
              <a:buChar char="•"/>
            </a:pPr>
            <a:r>
              <a:rPr lang="es-ES" sz="1799" spc="17" dirty="0" smtClean="0">
                <a:solidFill>
                  <a:srgbClr val="000000"/>
                </a:solidFill>
                <a:latin typeface="Open Sans"/>
              </a:rPr>
              <a:t>Organizaciones vulnerables ante terceros</a:t>
            </a:r>
          </a:p>
          <a:p>
            <a:pPr>
              <a:lnSpc>
                <a:spcPts val="2519"/>
              </a:lnSpc>
            </a:pPr>
            <a:endParaRPr lang="es-ES" dirty="0" smtClean="0"/>
          </a:p>
          <a:p>
            <a:pPr marL="388618" lvl="1" indent="-194309">
              <a:lnSpc>
                <a:spcPts val="2519"/>
              </a:lnSpc>
              <a:buFont typeface="Arial"/>
              <a:buChar char="•"/>
            </a:pPr>
            <a:r>
              <a:rPr lang="es-ES" sz="1799" spc="17" dirty="0" smtClean="0">
                <a:solidFill>
                  <a:srgbClr val="000000"/>
                </a:solidFill>
                <a:latin typeface="Open Sans"/>
              </a:rPr>
              <a:t>Métodos creativos para lavar </a:t>
            </a:r>
            <a:r>
              <a:rPr lang="en-US" sz="1799" spc="17" dirty="0" smtClean="0">
                <a:solidFill>
                  <a:srgbClr val="000000"/>
                </a:solidFill>
                <a:latin typeface="Open Sans"/>
              </a:rPr>
              <a:t>dinero</a:t>
            </a:r>
            <a:endParaRPr lang="en-US" sz="1799" spc="17" dirty="0">
              <a:solidFill>
                <a:srgbClr val="000000"/>
              </a:solidFill>
              <a:latin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srcRect t="3358" b="3358"/>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519480" y="324082"/>
            <a:ext cx="4191000" cy="7028816"/>
            <a:chOff x="0" y="0"/>
            <a:chExt cx="1913890" cy="3209826"/>
          </a:xfrm>
        </p:grpSpPr>
        <p:sp>
          <p:nvSpPr>
            <p:cNvPr id="3" name="Freeform 3"/>
            <p:cNvSpPr/>
            <p:nvPr/>
          </p:nvSpPr>
          <p:spPr>
            <a:xfrm>
              <a:off x="0" y="0"/>
              <a:ext cx="1913890" cy="3209826"/>
            </a:xfrm>
            <a:custGeom>
              <a:avLst/>
              <a:gdLst/>
              <a:ahLst/>
              <a:cxnLst/>
              <a:rect l="l" t="t" r="r" b="b"/>
              <a:pathLst>
                <a:path w="1913890" h="3209826">
                  <a:moveTo>
                    <a:pt x="1789430" y="3209826"/>
                  </a:moveTo>
                  <a:lnTo>
                    <a:pt x="124460" y="3209826"/>
                  </a:lnTo>
                  <a:cubicBezTo>
                    <a:pt x="55880" y="3209826"/>
                    <a:pt x="0" y="3153946"/>
                    <a:pt x="0" y="3085366"/>
                  </a:cubicBezTo>
                  <a:lnTo>
                    <a:pt x="0" y="124460"/>
                  </a:lnTo>
                  <a:cubicBezTo>
                    <a:pt x="0" y="55880"/>
                    <a:pt x="55880" y="0"/>
                    <a:pt x="124460" y="0"/>
                  </a:cubicBezTo>
                  <a:lnTo>
                    <a:pt x="1789430" y="0"/>
                  </a:lnTo>
                  <a:cubicBezTo>
                    <a:pt x="1858010" y="0"/>
                    <a:pt x="1913890" y="55880"/>
                    <a:pt x="1913890" y="124460"/>
                  </a:cubicBezTo>
                  <a:lnTo>
                    <a:pt x="1913890" y="3085366"/>
                  </a:lnTo>
                  <a:cubicBezTo>
                    <a:pt x="1913890" y="3153946"/>
                    <a:pt x="1858010" y="3209826"/>
                    <a:pt x="1789430" y="3209826"/>
                  </a:cubicBezTo>
                  <a:close/>
                </a:path>
              </a:pathLst>
            </a:custGeom>
            <a:solidFill>
              <a:srgbClr val="CF6C58"/>
            </a:solidFill>
          </p:spPr>
        </p:sp>
      </p:grpSp>
      <p:grpSp>
        <p:nvGrpSpPr>
          <p:cNvPr id="4" name="Group 4"/>
          <p:cNvGrpSpPr>
            <a:grpSpLocks noChangeAspect="1"/>
          </p:cNvGrpSpPr>
          <p:nvPr/>
        </p:nvGrpSpPr>
        <p:grpSpPr>
          <a:xfrm>
            <a:off x="1108811" y="622383"/>
            <a:ext cx="3012338" cy="2551627"/>
            <a:chOff x="0" y="0"/>
            <a:chExt cx="2374900" cy="2011680"/>
          </a:xfrm>
        </p:grpSpPr>
        <p:sp>
          <p:nvSpPr>
            <p:cNvPr id="5" name="Freeform 5"/>
            <p:cNvSpPr/>
            <p:nvPr/>
          </p:nvSpPr>
          <p:spPr>
            <a:xfrm>
              <a:off x="-2540" y="-2540"/>
              <a:ext cx="2377441" cy="2009140"/>
            </a:xfrm>
            <a:custGeom>
              <a:avLst/>
              <a:gdLst/>
              <a:ahLst/>
              <a:cxnLst/>
              <a:rect l="l" t="t" r="r" b="b"/>
              <a:pathLst>
                <a:path w="2377441" h="200914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blipFill>
              <a:blip r:embed="rId3" cstate="print"/>
              <a:stretch>
                <a:fillRect l="-33" t="-3430" r="33" b="-3304"/>
              </a:stretch>
            </a:blipFill>
          </p:spPr>
        </p:sp>
      </p:grpSp>
      <p:grpSp>
        <p:nvGrpSpPr>
          <p:cNvPr id="6" name="Group 6"/>
          <p:cNvGrpSpPr/>
          <p:nvPr/>
        </p:nvGrpSpPr>
        <p:grpSpPr>
          <a:xfrm rot="-5400000">
            <a:off x="2697686" y="1902803"/>
            <a:ext cx="422106" cy="4293479"/>
            <a:chOff x="0" y="0"/>
            <a:chExt cx="2354580" cy="23949743"/>
          </a:xfrm>
        </p:grpSpPr>
        <p:sp>
          <p:nvSpPr>
            <p:cNvPr id="7" name="Freeform 7"/>
            <p:cNvSpPr/>
            <p:nvPr/>
          </p:nvSpPr>
          <p:spPr>
            <a:xfrm>
              <a:off x="0" y="0"/>
              <a:ext cx="2353310" cy="23949744"/>
            </a:xfrm>
            <a:custGeom>
              <a:avLst/>
              <a:gdLst/>
              <a:ahLst/>
              <a:cxnLst/>
              <a:rect l="l" t="t" r="r" b="b"/>
              <a:pathLst>
                <a:path w="2353310" h="23949744">
                  <a:moveTo>
                    <a:pt x="784860" y="23882434"/>
                  </a:moveTo>
                  <a:cubicBezTo>
                    <a:pt x="905510" y="23923073"/>
                    <a:pt x="1042670" y="23949744"/>
                    <a:pt x="1177290" y="23949744"/>
                  </a:cubicBezTo>
                  <a:cubicBezTo>
                    <a:pt x="1311910" y="23949744"/>
                    <a:pt x="1441450" y="23926884"/>
                    <a:pt x="1560830" y="23886244"/>
                  </a:cubicBezTo>
                  <a:cubicBezTo>
                    <a:pt x="1563370" y="23884973"/>
                    <a:pt x="1565910" y="23884973"/>
                    <a:pt x="1568450" y="23883703"/>
                  </a:cubicBezTo>
                  <a:cubicBezTo>
                    <a:pt x="2016760" y="23721144"/>
                    <a:pt x="2346960" y="23291884"/>
                    <a:pt x="2353310" y="22725371"/>
                  </a:cubicBezTo>
                  <a:lnTo>
                    <a:pt x="2353310" y="0"/>
                  </a:lnTo>
                  <a:lnTo>
                    <a:pt x="0" y="0"/>
                  </a:lnTo>
                  <a:lnTo>
                    <a:pt x="0" y="22707884"/>
                  </a:lnTo>
                  <a:cubicBezTo>
                    <a:pt x="6350" y="23294423"/>
                    <a:pt x="331470" y="23723684"/>
                    <a:pt x="784860" y="23882434"/>
                  </a:cubicBezTo>
                  <a:close/>
                </a:path>
              </a:pathLst>
            </a:custGeom>
            <a:solidFill>
              <a:srgbClr val="3D9A8B"/>
            </a:solidFill>
          </p:spPr>
        </p:sp>
      </p:grpSp>
      <p:grpSp>
        <p:nvGrpSpPr>
          <p:cNvPr id="8" name="Group 8"/>
          <p:cNvGrpSpPr/>
          <p:nvPr/>
        </p:nvGrpSpPr>
        <p:grpSpPr>
          <a:xfrm>
            <a:off x="5472350" y="3029407"/>
            <a:ext cx="1334137" cy="1334137"/>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D9A8B"/>
            </a:solidFill>
          </p:spPr>
        </p:sp>
      </p:grpSp>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740917" y="3256840"/>
            <a:ext cx="797003" cy="823969"/>
          </a:xfrm>
          <a:prstGeom prst="rect">
            <a:avLst/>
          </a:prstGeom>
        </p:spPr>
      </p:pic>
      <p:grpSp>
        <p:nvGrpSpPr>
          <p:cNvPr id="11" name="Group 11"/>
          <p:cNvGrpSpPr/>
          <p:nvPr/>
        </p:nvGrpSpPr>
        <p:grpSpPr>
          <a:xfrm>
            <a:off x="8066960" y="622383"/>
            <a:ext cx="3931454" cy="1610132"/>
            <a:chOff x="0" y="0"/>
            <a:chExt cx="11742908" cy="4809322"/>
          </a:xfrm>
        </p:grpSpPr>
        <p:sp>
          <p:nvSpPr>
            <p:cNvPr id="12" name="Freeform 12"/>
            <p:cNvSpPr/>
            <p:nvPr/>
          </p:nvSpPr>
          <p:spPr>
            <a:xfrm>
              <a:off x="0" y="0"/>
              <a:ext cx="11297138" cy="4363552"/>
            </a:xfrm>
            <a:custGeom>
              <a:avLst/>
              <a:gdLst/>
              <a:ahLst/>
              <a:cxnLst/>
              <a:rect l="l" t="t" r="r" b="b"/>
              <a:pathLst>
                <a:path w="11297138" h="4363552">
                  <a:moveTo>
                    <a:pt x="11295867" y="0"/>
                  </a:moveTo>
                  <a:lnTo>
                    <a:pt x="11297138" y="1270"/>
                  </a:lnTo>
                  <a:lnTo>
                    <a:pt x="11297138" y="0"/>
                  </a:lnTo>
                  <a:lnTo>
                    <a:pt x="11295867" y="0"/>
                  </a:lnTo>
                  <a:close/>
                  <a:moveTo>
                    <a:pt x="0" y="4362282"/>
                  </a:moveTo>
                  <a:lnTo>
                    <a:pt x="0" y="4363552"/>
                  </a:lnTo>
                  <a:lnTo>
                    <a:pt x="1270" y="4363552"/>
                  </a:lnTo>
                  <a:lnTo>
                    <a:pt x="0" y="4362282"/>
                  </a:lnTo>
                  <a:close/>
                </a:path>
              </a:pathLst>
            </a:custGeom>
            <a:solidFill>
              <a:srgbClr val="008037"/>
            </a:solidFill>
          </p:spPr>
        </p:sp>
        <p:sp>
          <p:nvSpPr>
            <p:cNvPr id="13" name="Freeform 13"/>
            <p:cNvSpPr/>
            <p:nvPr/>
          </p:nvSpPr>
          <p:spPr>
            <a:xfrm>
              <a:off x="0" y="0"/>
              <a:ext cx="11742907" cy="4809322"/>
            </a:xfrm>
            <a:custGeom>
              <a:avLst/>
              <a:gdLst/>
              <a:ahLst/>
              <a:cxnLst/>
              <a:rect l="l" t="t" r="r" b="b"/>
              <a:pathLst>
                <a:path w="11742907" h="4809322">
                  <a:moveTo>
                    <a:pt x="11742907" y="447040"/>
                  </a:moveTo>
                  <a:lnTo>
                    <a:pt x="11742907" y="4363552"/>
                  </a:lnTo>
                  <a:lnTo>
                    <a:pt x="11295867" y="4809322"/>
                  </a:lnTo>
                  <a:lnTo>
                    <a:pt x="459975" y="4809322"/>
                  </a:lnTo>
                  <a:lnTo>
                    <a:pt x="1270" y="4363552"/>
                  </a:lnTo>
                  <a:lnTo>
                    <a:pt x="0" y="4362282"/>
                  </a:lnTo>
                  <a:lnTo>
                    <a:pt x="0" y="447040"/>
                  </a:lnTo>
                  <a:lnTo>
                    <a:pt x="459975" y="0"/>
                  </a:lnTo>
                  <a:lnTo>
                    <a:pt x="11295868" y="0"/>
                  </a:lnTo>
                  <a:lnTo>
                    <a:pt x="11297138" y="1270"/>
                  </a:lnTo>
                  <a:lnTo>
                    <a:pt x="11742907" y="447040"/>
                  </a:lnTo>
                  <a:close/>
                </a:path>
              </a:pathLst>
            </a:custGeom>
            <a:solidFill>
              <a:srgbClr val="ECBC9E"/>
            </a:solidFill>
          </p:spPr>
        </p:sp>
      </p:grpSp>
      <p:grpSp>
        <p:nvGrpSpPr>
          <p:cNvPr id="14" name="Group 14"/>
          <p:cNvGrpSpPr/>
          <p:nvPr/>
        </p:nvGrpSpPr>
        <p:grpSpPr>
          <a:xfrm>
            <a:off x="8066960" y="4237029"/>
            <a:ext cx="3931454" cy="1086383"/>
            <a:chOff x="0" y="0"/>
            <a:chExt cx="11742908" cy="3244931"/>
          </a:xfrm>
        </p:grpSpPr>
        <p:sp>
          <p:nvSpPr>
            <p:cNvPr id="15" name="Freeform 15"/>
            <p:cNvSpPr/>
            <p:nvPr/>
          </p:nvSpPr>
          <p:spPr>
            <a:xfrm>
              <a:off x="0" y="0"/>
              <a:ext cx="11297138" cy="2799161"/>
            </a:xfrm>
            <a:custGeom>
              <a:avLst/>
              <a:gdLst/>
              <a:ahLst/>
              <a:cxnLst/>
              <a:rect l="l" t="t" r="r" b="b"/>
              <a:pathLst>
                <a:path w="11297138" h="2799161">
                  <a:moveTo>
                    <a:pt x="11295867" y="0"/>
                  </a:moveTo>
                  <a:lnTo>
                    <a:pt x="11297138" y="1270"/>
                  </a:lnTo>
                  <a:lnTo>
                    <a:pt x="11297138" y="0"/>
                  </a:lnTo>
                  <a:lnTo>
                    <a:pt x="11295867" y="0"/>
                  </a:lnTo>
                  <a:close/>
                  <a:moveTo>
                    <a:pt x="0" y="2797891"/>
                  </a:moveTo>
                  <a:lnTo>
                    <a:pt x="0" y="2799161"/>
                  </a:lnTo>
                  <a:lnTo>
                    <a:pt x="1270" y="2799161"/>
                  </a:lnTo>
                  <a:lnTo>
                    <a:pt x="0" y="2797891"/>
                  </a:lnTo>
                  <a:close/>
                </a:path>
              </a:pathLst>
            </a:custGeom>
            <a:solidFill>
              <a:srgbClr val="008037"/>
            </a:solidFill>
          </p:spPr>
        </p:sp>
        <p:sp>
          <p:nvSpPr>
            <p:cNvPr id="16" name="Freeform 16"/>
            <p:cNvSpPr/>
            <p:nvPr/>
          </p:nvSpPr>
          <p:spPr>
            <a:xfrm>
              <a:off x="0" y="0"/>
              <a:ext cx="11742907" cy="3244931"/>
            </a:xfrm>
            <a:custGeom>
              <a:avLst/>
              <a:gdLst/>
              <a:ahLst/>
              <a:cxnLst/>
              <a:rect l="l" t="t" r="r" b="b"/>
              <a:pathLst>
                <a:path w="11742907" h="3244931">
                  <a:moveTo>
                    <a:pt x="11742907" y="447040"/>
                  </a:moveTo>
                  <a:lnTo>
                    <a:pt x="11742907" y="2799161"/>
                  </a:lnTo>
                  <a:lnTo>
                    <a:pt x="11295867" y="3244931"/>
                  </a:lnTo>
                  <a:lnTo>
                    <a:pt x="459975" y="3244931"/>
                  </a:lnTo>
                  <a:lnTo>
                    <a:pt x="1270" y="2799161"/>
                  </a:lnTo>
                  <a:lnTo>
                    <a:pt x="0" y="2797891"/>
                  </a:lnTo>
                  <a:lnTo>
                    <a:pt x="0" y="447040"/>
                  </a:lnTo>
                  <a:lnTo>
                    <a:pt x="459975" y="0"/>
                  </a:lnTo>
                  <a:lnTo>
                    <a:pt x="11295868" y="0"/>
                  </a:lnTo>
                  <a:lnTo>
                    <a:pt x="11297138" y="1270"/>
                  </a:lnTo>
                  <a:lnTo>
                    <a:pt x="11742907" y="447040"/>
                  </a:lnTo>
                  <a:close/>
                </a:path>
              </a:pathLst>
            </a:custGeom>
            <a:solidFill>
              <a:srgbClr val="ECBC9E"/>
            </a:solidFill>
          </p:spPr>
        </p:sp>
      </p:grpSp>
      <p:grpSp>
        <p:nvGrpSpPr>
          <p:cNvPr id="17" name="Group 17"/>
          <p:cNvGrpSpPr/>
          <p:nvPr/>
        </p:nvGrpSpPr>
        <p:grpSpPr>
          <a:xfrm>
            <a:off x="8066960" y="2886941"/>
            <a:ext cx="3931454" cy="1086383"/>
            <a:chOff x="0" y="0"/>
            <a:chExt cx="11742908" cy="3244931"/>
          </a:xfrm>
        </p:grpSpPr>
        <p:sp>
          <p:nvSpPr>
            <p:cNvPr id="18" name="Freeform 18"/>
            <p:cNvSpPr/>
            <p:nvPr/>
          </p:nvSpPr>
          <p:spPr>
            <a:xfrm>
              <a:off x="0" y="0"/>
              <a:ext cx="11297138" cy="2799161"/>
            </a:xfrm>
            <a:custGeom>
              <a:avLst/>
              <a:gdLst/>
              <a:ahLst/>
              <a:cxnLst/>
              <a:rect l="l" t="t" r="r" b="b"/>
              <a:pathLst>
                <a:path w="11297138" h="2799161">
                  <a:moveTo>
                    <a:pt x="11295867" y="0"/>
                  </a:moveTo>
                  <a:lnTo>
                    <a:pt x="11297138" y="1270"/>
                  </a:lnTo>
                  <a:lnTo>
                    <a:pt x="11297138" y="0"/>
                  </a:lnTo>
                  <a:lnTo>
                    <a:pt x="11295867" y="0"/>
                  </a:lnTo>
                  <a:close/>
                  <a:moveTo>
                    <a:pt x="0" y="2797891"/>
                  </a:moveTo>
                  <a:lnTo>
                    <a:pt x="0" y="2799161"/>
                  </a:lnTo>
                  <a:lnTo>
                    <a:pt x="1270" y="2799161"/>
                  </a:lnTo>
                  <a:lnTo>
                    <a:pt x="0" y="2797891"/>
                  </a:lnTo>
                  <a:close/>
                </a:path>
              </a:pathLst>
            </a:custGeom>
            <a:solidFill>
              <a:srgbClr val="008037"/>
            </a:solidFill>
          </p:spPr>
        </p:sp>
        <p:sp>
          <p:nvSpPr>
            <p:cNvPr id="19" name="Freeform 19"/>
            <p:cNvSpPr/>
            <p:nvPr/>
          </p:nvSpPr>
          <p:spPr>
            <a:xfrm>
              <a:off x="0" y="0"/>
              <a:ext cx="11742907" cy="3244931"/>
            </a:xfrm>
            <a:custGeom>
              <a:avLst/>
              <a:gdLst/>
              <a:ahLst/>
              <a:cxnLst/>
              <a:rect l="l" t="t" r="r" b="b"/>
              <a:pathLst>
                <a:path w="11742907" h="3244931">
                  <a:moveTo>
                    <a:pt x="11742907" y="447040"/>
                  </a:moveTo>
                  <a:lnTo>
                    <a:pt x="11742907" y="2799161"/>
                  </a:lnTo>
                  <a:lnTo>
                    <a:pt x="11295867" y="3244931"/>
                  </a:lnTo>
                  <a:lnTo>
                    <a:pt x="459975" y="3244931"/>
                  </a:lnTo>
                  <a:lnTo>
                    <a:pt x="1270" y="2799161"/>
                  </a:lnTo>
                  <a:lnTo>
                    <a:pt x="0" y="2797891"/>
                  </a:lnTo>
                  <a:lnTo>
                    <a:pt x="0" y="447040"/>
                  </a:lnTo>
                  <a:lnTo>
                    <a:pt x="459975" y="0"/>
                  </a:lnTo>
                  <a:lnTo>
                    <a:pt x="11295868" y="0"/>
                  </a:lnTo>
                  <a:lnTo>
                    <a:pt x="11297138" y="1270"/>
                  </a:lnTo>
                  <a:lnTo>
                    <a:pt x="11742907" y="447040"/>
                  </a:lnTo>
                  <a:close/>
                </a:path>
              </a:pathLst>
            </a:custGeom>
            <a:solidFill>
              <a:srgbClr val="ECBC9E"/>
            </a:solidFill>
          </p:spPr>
        </p:sp>
      </p:grpSp>
      <p:grpSp>
        <p:nvGrpSpPr>
          <p:cNvPr id="20" name="Group 20"/>
          <p:cNvGrpSpPr/>
          <p:nvPr/>
        </p:nvGrpSpPr>
        <p:grpSpPr>
          <a:xfrm>
            <a:off x="8066960" y="5725890"/>
            <a:ext cx="3931454" cy="1086383"/>
            <a:chOff x="0" y="0"/>
            <a:chExt cx="11742908" cy="3244931"/>
          </a:xfrm>
        </p:grpSpPr>
        <p:sp>
          <p:nvSpPr>
            <p:cNvPr id="21" name="Freeform 21"/>
            <p:cNvSpPr/>
            <p:nvPr/>
          </p:nvSpPr>
          <p:spPr>
            <a:xfrm>
              <a:off x="0" y="0"/>
              <a:ext cx="11297138" cy="2799161"/>
            </a:xfrm>
            <a:custGeom>
              <a:avLst/>
              <a:gdLst/>
              <a:ahLst/>
              <a:cxnLst/>
              <a:rect l="l" t="t" r="r" b="b"/>
              <a:pathLst>
                <a:path w="11297138" h="2799161">
                  <a:moveTo>
                    <a:pt x="11295867" y="0"/>
                  </a:moveTo>
                  <a:lnTo>
                    <a:pt x="11297138" y="1270"/>
                  </a:lnTo>
                  <a:lnTo>
                    <a:pt x="11297138" y="0"/>
                  </a:lnTo>
                  <a:lnTo>
                    <a:pt x="11295867" y="0"/>
                  </a:lnTo>
                  <a:close/>
                  <a:moveTo>
                    <a:pt x="0" y="2797891"/>
                  </a:moveTo>
                  <a:lnTo>
                    <a:pt x="0" y="2799161"/>
                  </a:lnTo>
                  <a:lnTo>
                    <a:pt x="1270" y="2799161"/>
                  </a:lnTo>
                  <a:lnTo>
                    <a:pt x="0" y="2797891"/>
                  </a:lnTo>
                  <a:close/>
                </a:path>
              </a:pathLst>
            </a:custGeom>
            <a:solidFill>
              <a:srgbClr val="008037"/>
            </a:solidFill>
          </p:spPr>
        </p:sp>
        <p:sp>
          <p:nvSpPr>
            <p:cNvPr id="22" name="Freeform 22"/>
            <p:cNvSpPr/>
            <p:nvPr/>
          </p:nvSpPr>
          <p:spPr>
            <a:xfrm>
              <a:off x="0" y="0"/>
              <a:ext cx="11742907" cy="3244931"/>
            </a:xfrm>
            <a:custGeom>
              <a:avLst/>
              <a:gdLst/>
              <a:ahLst/>
              <a:cxnLst/>
              <a:rect l="l" t="t" r="r" b="b"/>
              <a:pathLst>
                <a:path w="11742907" h="3244931">
                  <a:moveTo>
                    <a:pt x="11742907" y="447040"/>
                  </a:moveTo>
                  <a:lnTo>
                    <a:pt x="11742907" y="2799161"/>
                  </a:lnTo>
                  <a:lnTo>
                    <a:pt x="11295867" y="3244931"/>
                  </a:lnTo>
                  <a:lnTo>
                    <a:pt x="459975" y="3244931"/>
                  </a:lnTo>
                  <a:lnTo>
                    <a:pt x="1270" y="2799161"/>
                  </a:lnTo>
                  <a:lnTo>
                    <a:pt x="0" y="2797891"/>
                  </a:lnTo>
                  <a:lnTo>
                    <a:pt x="0" y="447040"/>
                  </a:lnTo>
                  <a:lnTo>
                    <a:pt x="459975" y="0"/>
                  </a:lnTo>
                  <a:lnTo>
                    <a:pt x="11295868" y="0"/>
                  </a:lnTo>
                  <a:lnTo>
                    <a:pt x="11297138" y="1270"/>
                  </a:lnTo>
                  <a:lnTo>
                    <a:pt x="11742907" y="447040"/>
                  </a:lnTo>
                  <a:close/>
                </a:path>
              </a:pathLst>
            </a:custGeom>
            <a:solidFill>
              <a:srgbClr val="ECBC9E"/>
            </a:solidFill>
          </p:spPr>
        </p:sp>
      </p:grpSp>
      <p:grpSp>
        <p:nvGrpSpPr>
          <p:cNvPr id="23" name="Group 23"/>
          <p:cNvGrpSpPr/>
          <p:nvPr/>
        </p:nvGrpSpPr>
        <p:grpSpPr>
          <a:xfrm>
            <a:off x="7715009" y="3149355"/>
            <a:ext cx="585852" cy="585852"/>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D9A8B"/>
            </a:solidFill>
          </p:spPr>
        </p:sp>
      </p:grpSp>
      <p:sp>
        <p:nvSpPr>
          <p:cNvPr id="25" name="TextBox 25"/>
          <p:cNvSpPr txBox="1"/>
          <p:nvPr/>
        </p:nvSpPr>
        <p:spPr>
          <a:xfrm>
            <a:off x="762000" y="3359961"/>
            <a:ext cx="3948480" cy="3733586"/>
          </a:xfrm>
          <a:prstGeom prst="rect">
            <a:avLst/>
          </a:prstGeom>
        </p:spPr>
        <p:txBody>
          <a:bodyPr lIns="0" tIns="0" rIns="0" bIns="0" rtlCol="0" anchor="t">
            <a:spAutoFit/>
          </a:bodyPr>
          <a:lstStyle/>
          <a:p>
            <a:pPr marL="367065" lvl="1" indent="-183532">
              <a:lnSpc>
                <a:spcPts val="3706"/>
              </a:lnSpc>
              <a:buFont typeface="Arial"/>
              <a:buChar char="•"/>
            </a:pPr>
            <a:r>
              <a:rPr lang="es-ES" sz="1700" dirty="0" smtClean="0">
                <a:solidFill>
                  <a:srgbClr val="000000"/>
                </a:solidFill>
                <a:latin typeface="Open Sans"/>
              </a:rPr>
              <a:t>Planteamiento del problema</a:t>
            </a:r>
          </a:p>
          <a:p>
            <a:pPr marL="367065" lvl="1" indent="-183532">
              <a:lnSpc>
                <a:spcPts val="3706"/>
              </a:lnSpc>
              <a:buFont typeface="Arial"/>
              <a:buChar char="•"/>
            </a:pPr>
            <a:r>
              <a:rPr lang="es-ES" sz="1700" dirty="0" smtClean="0">
                <a:solidFill>
                  <a:srgbClr val="000000"/>
                </a:solidFill>
                <a:latin typeface="Open Sans"/>
              </a:rPr>
              <a:t>Objetivos</a:t>
            </a:r>
          </a:p>
          <a:p>
            <a:pPr marL="367065" lvl="1" indent="-183532">
              <a:lnSpc>
                <a:spcPts val="3706"/>
              </a:lnSpc>
              <a:buFont typeface="Arial"/>
              <a:buChar char="•"/>
            </a:pPr>
            <a:r>
              <a:rPr lang="es-ES" sz="1700" dirty="0" smtClean="0">
                <a:solidFill>
                  <a:srgbClr val="000000"/>
                </a:solidFill>
                <a:latin typeface="Open Sans"/>
              </a:rPr>
              <a:t>Hipótesis</a:t>
            </a:r>
          </a:p>
          <a:p>
            <a:pPr marL="367065" lvl="1" indent="-183532">
              <a:lnSpc>
                <a:spcPts val="3706"/>
              </a:lnSpc>
              <a:buFont typeface="Arial"/>
              <a:buChar char="•"/>
            </a:pPr>
            <a:r>
              <a:rPr lang="es-ES" sz="1700" dirty="0" smtClean="0">
                <a:solidFill>
                  <a:srgbClr val="000000"/>
                </a:solidFill>
                <a:latin typeface="Open Sans"/>
              </a:rPr>
              <a:t>Metodología</a:t>
            </a:r>
          </a:p>
          <a:p>
            <a:pPr marL="367065" lvl="1" indent="-183532">
              <a:lnSpc>
                <a:spcPts val="3706"/>
              </a:lnSpc>
              <a:buFont typeface="Arial"/>
              <a:buChar char="•"/>
            </a:pPr>
            <a:r>
              <a:rPr lang="es-ES" sz="1700" dirty="0" smtClean="0">
                <a:solidFill>
                  <a:srgbClr val="000000"/>
                </a:solidFill>
                <a:latin typeface="Open Sans"/>
              </a:rPr>
              <a:t>Medición de las variables</a:t>
            </a:r>
          </a:p>
          <a:p>
            <a:pPr marL="367065" lvl="1" indent="-183532">
              <a:lnSpc>
                <a:spcPts val="3706"/>
              </a:lnSpc>
              <a:buFont typeface="Arial"/>
              <a:buChar char="•"/>
            </a:pPr>
            <a:r>
              <a:rPr lang="es-ES" sz="1700" dirty="0" smtClean="0">
                <a:solidFill>
                  <a:srgbClr val="000000"/>
                </a:solidFill>
                <a:latin typeface="Open Sans"/>
              </a:rPr>
              <a:t>Marco teórico y referencial</a:t>
            </a:r>
          </a:p>
          <a:p>
            <a:pPr marL="367065" lvl="1" indent="-183532">
              <a:lnSpc>
                <a:spcPts val="3706"/>
              </a:lnSpc>
              <a:buFont typeface="Arial"/>
              <a:buChar char="•"/>
            </a:pPr>
            <a:r>
              <a:rPr lang="es-ES" sz="1700" dirty="0" smtClean="0">
                <a:solidFill>
                  <a:srgbClr val="000000"/>
                </a:solidFill>
                <a:latin typeface="Open Sans"/>
              </a:rPr>
              <a:t> Resultados</a:t>
            </a:r>
          </a:p>
          <a:p>
            <a:pPr marL="367065" lvl="1" indent="-183532">
              <a:lnSpc>
                <a:spcPts val="3706"/>
              </a:lnSpc>
              <a:buFont typeface="Arial"/>
              <a:buChar char="•"/>
            </a:pPr>
            <a:r>
              <a:rPr lang="es-ES" sz="1700" dirty="0" smtClean="0">
                <a:solidFill>
                  <a:srgbClr val="000000"/>
                </a:solidFill>
                <a:latin typeface="Open Sans"/>
              </a:rPr>
              <a:t>Conclusiones y recomendaciones</a:t>
            </a:r>
            <a:endParaRPr lang="es-ES" sz="1700" dirty="0">
              <a:solidFill>
                <a:srgbClr val="000000"/>
              </a:solidFill>
              <a:latin typeface="Open Sans"/>
            </a:endParaRPr>
          </a:p>
        </p:txBody>
      </p:sp>
      <p:grpSp>
        <p:nvGrpSpPr>
          <p:cNvPr id="26" name="Group 26"/>
          <p:cNvGrpSpPr/>
          <p:nvPr/>
        </p:nvGrpSpPr>
        <p:grpSpPr>
          <a:xfrm>
            <a:off x="7774034" y="1012266"/>
            <a:ext cx="585852" cy="585852"/>
            <a:chOff x="0" y="0"/>
            <a:chExt cx="6350000" cy="6350000"/>
          </a:xfrm>
        </p:grpSpPr>
        <p:sp>
          <p:nvSpPr>
            <p:cNvPr id="27" name="Freeform 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D9A8B"/>
            </a:solidFill>
          </p:spPr>
        </p:sp>
      </p:grpSp>
      <p:grpSp>
        <p:nvGrpSpPr>
          <p:cNvPr id="28" name="Group 28"/>
          <p:cNvGrpSpPr/>
          <p:nvPr/>
        </p:nvGrpSpPr>
        <p:grpSpPr>
          <a:xfrm>
            <a:off x="7715009" y="4487295"/>
            <a:ext cx="585852" cy="585852"/>
            <a:chOff x="0" y="0"/>
            <a:chExt cx="6350000" cy="6350000"/>
          </a:xfrm>
        </p:grpSpPr>
        <p:sp>
          <p:nvSpPr>
            <p:cNvPr id="29" name="Freeform 2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D9A8B"/>
            </a:solidFill>
          </p:spPr>
        </p:sp>
      </p:grpSp>
      <p:grpSp>
        <p:nvGrpSpPr>
          <p:cNvPr id="30" name="Group 30"/>
          <p:cNvGrpSpPr/>
          <p:nvPr/>
        </p:nvGrpSpPr>
        <p:grpSpPr>
          <a:xfrm>
            <a:off x="7715009" y="5976156"/>
            <a:ext cx="585852" cy="585852"/>
            <a:chOff x="0" y="0"/>
            <a:chExt cx="6350000" cy="6350000"/>
          </a:xfrm>
        </p:grpSpPr>
        <p:sp>
          <p:nvSpPr>
            <p:cNvPr id="31" name="Freeform 3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D9A8B"/>
            </a:solidFill>
          </p:spPr>
        </p:sp>
      </p:grpSp>
      <p:sp>
        <p:nvSpPr>
          <p:cNvPr id="32" name="AutoShape 32"/>
          <p:cNvSpPr/>
          <p:nvPr/>
        </p:nvSpPr>
        <p:spPr>
          <a:xfrm rot="-2963167">
            <a:off x="6244300" y="2203278"/>
            <a:ext cx="1674041" cy="0"/>
          </a:xfrm>
          <a:prstGeom prst="line">
            <a:avLst/>
          </a:prstGeom>
          <a:ln w="57150" cap="rnd">
            <a:solidFill>
              <a:srgbClr val="3D9A8B"/>
            </a:solidFill>
            <a:prstDash val="solid"/>
            <a:headEnd type="none" w="sm" len="sm"/>
            <a:tailEnd type="triangle" w="lg" len="med"/>
          </a:ln>
        </p:spPr>
      </p:sp>
      <p:sp>
        <p:nvSpPr>
          <p:cNvPr id="33" name="AutoShape 33"/>
          <p:cNvSpPr/>
          <p:nvPr/>
        </p:nvSpPr>
        <p:spPr>
          <a:xfrm rot="1914264">
            <a:off x="6855290" y="4347674"/>
            <a:ext cx="841555" cy="0"/>
          </a:xfrm>
          <a:prstGeom prst="line">
            <a:avLst/>
          </a:prstGeom>
          <a:ln w="57150" cap="rnd">
            <a:solidFill>
              <a:srgbClr val="196E63"/>
            </a:solidFill>
            <a:prstDash val="solid"/>
            <a:headEnd type="none" w="sm" len="sm"/>
            <a:tailEnd type="triangle" w="lg" len="med"/>
          </a:ln>
        </p:spPr>
      </p:sp>
      <p:sp>
        <p:nvSpPr>
          <p:cNvPr id="34" name="AutoShape 34"/>
          <p:cNvSpPr/>
          <p:nvPr/>
        </p:nvSpPr>
        <p:spPr>
          <a:xfrm rot="-339351">
            <a:off x="6997367" y="3463082"/>
            <a:ext cx="655206" cy="0"/>
          </a:xfrm>
          <a:prstGeom prst="line">
            <a:avLst/>
          </a:prstGeom>
          <a:ln w="57150" cap="rnd">
            <a:solidFill>
              <a:srgbClr val="196E63"/>
            </a:solidFill>
            <a:prstDash val="solid"/>
            <a:headEnd type="none" w="sm" len="sm"/>
            <a:tailEnd type="triangle" w="lg" len="med"/>
          </a:ln>
        </p:spPr>
      </p:sp>
      <p:sp>
        <p:nvSpPr>
          <p:cNvPr id="35" name="AutoShape 35"/>
          <p:cNvSpPr/>
          <p:nvPr/>
        </p:nvSpPr>
        <p:spPr>
          <a:xfrm rot="3208535">
            <a:off x="6098510" y="5394112"/>
            <a:ext cx="1948202" cy="0"/>
          </a:xfrm>
          <a:prstGeom prst="line">
            <a:avLst/>
          </a:prstGeom>
          <a:ln w="57150" cap="rnd">
            <a:solidFill>
              <a:srgbClr val="196E63"/>
            </a:solidFill>
            <a:prstDash val="solid"/>
            <a:headEnd type="none" w="sm" len="sm"/>
            <a:tailEnd type="triangle" w="lg" len="med"/>
          </a:ln>
        </p:spPr>
      </p:sp>
      <p:sp>
        <p:nvSpPr>
          <p:cNvPr id="36" name="TextBox 36"/>
          <p:cNvSpPr txBox="1"/>
          <p:nvPr/>
        </p:nvSpPr>
        <p:spPr>
          <a:xfrm>
            <a:off x="8359886" y="760503"/>
            <a:ext cx="3638528" cy="1138047"/>
          </a:xfrm>
          <a:prstGeom prst="rect">
            <a:avLst/>
          </a:prstGeom>
        </p:spPr>
        <p:txBody>
          <a:bodyPr lIns="0" tIns="0" rIns="0" bIns="0" rtlCol="0" anchor="t">
            <a:spAutoFit/>
          </a:bodyPr>
          <a:lstStyle/>
          <a:p>
            <a:pPr>
              <a:lnSpc>
                <a:spcPts val="1848"/>
              </a:lnSpc>
              <a:spcBef>
                <a:spcPct val="0"/>
              </a:spcBef>
            </a:pPr>
            <a:r>
              <a:rPr lang="es-ES" sz="1320" spc="13" dirty="0" smtClean="0">
                <a:solidFill>
                  <a:srgbClr val="000000"/>
                </a:solidFill>
                <a:latin typeface="Open Sans"/>
              </a:rPr>
              <a:t>Investigar a la auditoría forense como instrumento de prevención y detección de lavado de activos en el sector inmobiliario registrados en el archivo de la fiscalía general del estado 2015-2019.</a:t>
            </a:r>
            <a:endParaRPr lang="es-ES" sz="1320" spc="13" dirty="0">
              <a:solidFill>
                <a:srgbClr val="000000"/>
              </a:solidFill>
              <a:latin typeface="Open Sans"/>
            </a:endParaRPr>
          </a:p>
        </p:txBody>
      </p:sp>
      <p:sp>
        <p:nvSpPr>
          <p:cNvPr id="37" name="TextBox 37"/>
          <p:cNvSpPr txBox="1"/>
          <p:nvPr/>
        </p:nvSpPr>
        <p:spPr>
          <a:xfrm>
            <a:off x="8277802" y="3085800"/>
            <a:ext cx="3720612" cy="713913"/>
          </a:xfrm>
          <a:prstGeom prst="rect">
            <a:avLst/>
          </a:prstGeom>
        </p:spPr>
        <p:txBody>
          <a:bodyPr lIns="0" tIns="0" rIns="0" bIns="0" rtlCol="0" anchor="t">
            <a:spAutoFit/>
          </a:bodyPr>
          <a:lstStyle/>
          <a:p>
            <a:pPr algn="ctr">
              <a:lnSpc>
                <a:spcPts val="1854"/>
              </a:lnSpc>
              <a:spcBef>
                <a:spcPct val="0"/>
              </a:spcBef>
            </a:pPr>
            <a:r>
              <a:rPr lang="es-ES" sz="1324" spc="13" dirty="0" smtClean="0">
                <a:solidFill>
                  <a:srgbClr val="000000"/>
                </a:solidFill>
                <a:latin typeface="Open Sans"/>
              </a:rPr>
              <a:t>Analizar los casos del lavado de activos en el sector inmobiliario registrados en el archivo de la Fiscalía General del Estado 2015-2019.</a:t>
            </a:r>
            <a:endParaRPr lang="es-ES" sz="1324" spc="13" dirty="0">
              <a:solidFill>
                <a:srgbClr val="000000"/>
              </a:solidFill>
              <a:latin typeface="Open Sans"/>
            </a:endParaRPr>
          </a:p>
        </p:txBody>
      </p:sp>
      <p:sp>
        <p:nvSpPr>
          <p:cNvPr id="38" name="TextBox 38"/>
          <p:cNvSpPr txBox="1"/>
          <p:nvPr/>
        </p:nvSpPr>
        <p:spPr>
          <a:xfrm>
            <a:off x="8359886" y="4425228"/>
            <a:ext cx="3517433" cy="680847"/>
          </a:xfrm>
          <a:prstGeom prst="rect">
            <a:avLst/>
          </a:prstGeom>
        </p:spPr>
        <p:txBody>
          <a:bodyPr lIns="0" tIns="0" rIns="0" bIns="0" rtlCol="0" anchor="t">
            <a:spAutoFit/>
          </a:bodyPr>
          <a:lstStyle/>
          <a:p>
            <a:pPr>
              <a:lnSpc>
                <a:spcPts val="1848"/>
              </a:lnSpc>
              <a:spcBef>
                <a:spcPct val="0"/>
              </a:spcBef>
            </a:pPr>
            <a:r>
              <a:rPr lang="es-ES" sz="1320" spc="13" dirty="0" smtClean="0">
                <a:solidFill>
                  <a:srgbClr val="000000"/>
                </a:solidFill>
                <a:latin typeface="Open Sans"/>
              </a:rPr>
              <a:t>Determinar los controles vulnerados que ocasionan el lavado de activos en el sector inmobiliario.</a:t>
            </a:r>
            <a:endParaRPr lang="es-ES" sz="1320" spc="13" dirty="0">
              <a:solidFill>
                <a:srgbClr val="000000"/>
              </a:solidFill>
              <a:latin typeface="Open Sans"/>
            </a:endParaRPr>
          </a:p>
        </p:txBody>
      </p:sp>
      <p:sp>
        <p:nvSpPr>
          <p:cNvPr id="39" name="TextBox 39"/>
          <p:cNvSpPr txBox="1"/>
          <p:nvPr/>
        </p:nvSpPr>
        <p:spPr>
          <a:xfrm>
            <a:off x="8359886" y="5947581"/>
            <a:ext cx="3287159" cy="680847"/>
          </a:xfrm>
          <a:prstGeom prst="rect">
            <a:avLst/>
          </a:prstGeom>
        </p:spPr>
        <p:txBody>
          <a:bodyPr lIns="0" tIns="0" rIns="0" bIns="0" rtlCol="0" anchor="t">
            <a:spAutoFit/>
          </a:bodyPr>
          <a:lstStyle/>
          <a:p>
            <a:pPr algn="l">
              <a:lnSpc>
                <a:spcPts val="1848"/>
              </a:lnSpc>
              <a:spcBef>
                <a:spcPct val="0"/>
              </a:spcBef>
            </a:pPr>
            <a:r>
              <a:rPr lang="es-ES" sz="1320" spc="13" dirty="0" smtClean="0">
                <a:solidFill>
                  <a:srgbClr val="000000"/>
                </a:solidFill>
                <a:latin typeface="Open Sans"/>
              </a:rPr>
              <a:t>Establecer las causas por las cuales se presentan el lavado de activos en el sector inmobiliario.</a:t>
            </a:r>
            <a:endParaRPr lang="es-ES" sz="1320" spc="13" dirty="0">
              <a:solidFill>
                <a:srgbClr val="000000"/>
              </a:solidFill>
              <a:latin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srcRect t="3358" b="3358"/>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519480" y="324082"/>
            <a:ext cx="4191000" cy="7028816"/>
            <a:chOff x="0" y="0"/>
            <a:chExt cx="1913890" cy="3209826"/>
          </a:xfrm>
        </p:grpSpPr>
        <p:sp>
          <p:nvSpPr>
            <p:cNvPr id="3" name="Freeform 3"/>
            <p:cNvSpPr/>
            <p:nvPr/>
          </p:nvSpPr>
          <p:spPr>
            <a:xfrm>
              <a:off x="0" y="0"/>
              <a:ext cx="1913890" cy="3209826"/>
            </a:xfrm>
            <a:custGeom>
              <a:avLst/>
              <a:gdLst/>
              <a:ahLst/>
              <a:cxnLst/>
              <a:rect l="l" t="t" r="r" b="b"/>
              <a:pathLst>
                <a:path w="1913890" h="3209826">
                  <a:moveTo>
                    <a:pt x="1789430" y="3209826"/>
                  </a:moveTo>
                  <a:lnTo>
                    <a:pt x="124460" y="3209826"/>
                  </a:lnTo>
                  <a:cubicBezTo>
                    <a:pt x="55880" y="3209826"/>
                    <a:pt x="0" y="3153946"/>
                    <a:pt x="0" y="3085366"/>
                  </a:cubicBezTo>
                  <a:lnTo>
                    <a:pt x="0" y="124460"/>
                  </a:lnTo>
                  <a:cubicBezTo>
                    <a:pt x="0" y="55880"/>
                    <a:pt x="55880" y="0"/>
                    <a:pt x="124460" y="0"/>
                  </a:cubicBezTo>
                  <a:lnTo>
                    <a:pt x="1789430" y="0"/>
                  </a:lnTo>
                  <a:cubicBezTo>
                    <a:pt x="1858010" y="0"/>
                    <a:pt x="1913890" y="55880"/>
                    <a:pt x="1913890" y="124460"/>
                  </a:cubicBezTo>
                  <a:lnTo>
                    <a:pt x="1913890" y="3085366"/>
                  </a:lnTo>
                  <a:cubicBezTo>
                    <a:pt x="1913890" y="3153946"/>
                    <a:pt x="1858010" y="3209826"/>
                    <a:pt x="1789430" y="3209826"/>
                  </a:cubicBezTo>
                  <a:close/>
                </a:path>
              </a:pathLst>
            </a:custGeom>
            <a:solidFill>
              <a:srgbClr val="B1B68A"/>
            </a:solidFill>
          </p:spPr>
        </p:sp>
      </p:grpSp>
      <p:grpSp>
        <p:nvGrpSpPr>
          <p:cNvPr id="4" name="Group 4"/>
          <p:cNvGrpSpPr>
            <a:grpSpLocks noChangeAspect="1"/>
          </p:cNvGrpSpPr>
          <p:nvPr/>
        </p:nvGrpSpPr>
        <p:grpSpPr>
          <a:xfrm>
            <a:off x="1108811" y="622383"/>
            <a:ext cx="3012338" cy="2551627"/>
            <a:chOff x="0" y="0"/>
            <a:chExt cx="2374900" cy="2011680"/>
          </a:xfrm>
        </p:grpSpPr>
        <p:sp>
          <p:nvSpPr>
            <p:cNvPr id="5" name="Freeform 5"/>
            <p:cNvSpPr/>
            <p:nvPr/>
          </p:nvSpPr>
          <p:spPr>
            <a:xfrm>
              <a:off x="-2540" y="-2540"/>
              <a:ext cx="2377441" cy="2009140"/>
            </a:xfrm>
            <a:custGeom>
              <a:avLst/>
              <a:gdLst/>
              <a:ahLst/>
              <a:cxnLst/>
              <a:rect l="l" t="t" r="r" b="b"/>
              <a:pathLst>
                <a:path w="2377441" h="200914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blipFill>
              <a:blip r:embed="rId3" cstate="print"/>
              <a:stretch>
                <a:fillRect l="-33" t="-3430" r="33" b="-3304"/>
              </a:stretch>
            </a:blipFill>
          </p:spPr>
        </p:sp>
      </p:grpSp>
      <p:grpSp>
        <p:nvGrpSpPr>
          <p:cNvPr id="6" name="Group 6"/>
          <p:cNvGrpSpPr/>
          <p:nvPr/>
        </p:nvGrpSpPr>
        <p:grpSpPr>
          <a:xfrm rot="-5400000">
            <a:off x="2697686" y="2395285"/>
            <a:ext cx="422106" cy="4293479"/>
            <a:chOff x="0" y="0"/>
            <a:chExt cx="2354580" cy="23949743"/>
          </a:xfrm>
        </p:grpSpPr>
        <p:sp>
          <p:nvSpPr>
            <p:cNvPr id="7" name="Freeform 7"/>
            <p:cNvSpPr/>
            <p:nvPr/>
          </p:nvSpPr>
          <p:spPr>
            <a:xfrm>
              <a:off x="0" y="0"/>
              <a:ext cx="2353310" cy="23949744"/>
            </a:xfrm>
            <a:custGeom>
              <a:avLst/>
              <a:gdLst/>
              <a:ahLst/>
              <a:cxnLst/>
              <a:rect l="l" t="t" r="r" b="b"/>
              <a:pathLst>
                <a:path w="2353310" h="23949744">
                  <a:moveTo>
                    <a:pt x="784860" y="23882434"/>
                  </a:moveTo>
                  <a:cubicBezTo>
                    <a:pt x="905510" y="23923073"/>
                    <a:pt x="1042670" y="23949744"/>
                    <a:pt x="1177290" y="23949744"/>
                  </a:cubicBezTo>
                  <a:cubicBezTo>
                    <a:pt x="1311910" y="23949744"/>
                    <a:pt x="1441450" y="23926884"/>
                    <a:pt x="1560830" y="23886244"/>
                  </a:cubicBezTo>
                  <a:cubicBezTo>
                    <a:pt x="1563370" y="23884973"/>
                    <a:pt x="1565910" y="23884973"/>
                    <a:pt x="1568450" y="23883703"/>
                  </a:cubicBezTo>
                  <a:cubicBezTo>
                    <a:pt x="2016760" y="23721144"/>
                    <a:pt x="2346960" y="23291884"/>
                    <a:pt x="2353310" y="22725371"/>
                  </a:cubicBezTo>
                  <a:lnTo>
                    <a:pt x="2353310" y="0"/>
                  </a:lnTo>
                  <a:lnTo>
                    <a:pt x="0" y="0"/>
                  </a:lnTo>
                  <a:lnTo>
                    <a:pt x="0" y="22707884"/>
                  </a:lnTo>
                  <a:cubicBezTo>
                    <a:pt x="6350" y="23294423"/>
                    <a:pt x="331470" y="23723684"/>
                    <a:pt x="784860" y="23882434"/>
                  </a:cubicBezTo>
                  <a:close/>
                </a:path>
              </a:pathLst>
            </a:custGeom>
            <a:solidFill>
              <a:srgbClr val="3D9A8B"/>
            </a:solidFill>
          </p:spPr>
        </p:sp>
      </p:grpSp>
      <p:grpSp>
        <p:nvGrpSpPr>
          <p:cNvPr id="8" name="Group 8"/>
          <p:cNvGrpSpPr/>
          <p:nvPr/>
        </p:nvGrpSpPr>
        <p:grpSpPr>
          <a:xfrm>
            <a:off x="6983075" y="4974321"/>
            <a:ext cx="4621925" cy="2069763"/>
            <a:chOff x="0" y="0"/>
            <a:chExt cx="1690679" cy="757110"/>
          </a:xfrm>
        </p:grpSpPr>
        <p:sp>
          <p:nvSpPr>
            <p:cNvPr id="9" name="Freeform 9"/>
            <p:cNvSpPr/>
            <p:nvPr/>
          </p:nvSpPr>
          <p:spPr>
            <a:xfrm>
              <a:off x="0" y="0"/>
              <a:ext cx="1690679" cy="757110"/>
            </a:xfrm>
            <a:custGeom>
              <a:avLst/>
              <a:gdLst/>
              <a:ahLst/>
              <a:cxnLst/>
              <a:rect l="l" t="t" r="r" b="b"/>
              <a:pathLst>
                <a:path w="1690679" h="757110">
                  <a:moveTo>
                    <a:pt x="1566219" y="757110"/>
                  </a:moveTo>
                  <a:lnTo>
                    <a:pt x="124460" y="757110"/>
                  </a:lnTo>
                  <a:cubicBezTo>
                    <a:pt x="55880" y="757110"/>
                    <a:pt x="0" y="701230"/>
                    <a:pt x="0" y="632650"/>
                  </a:cubicBezTo>
                  <a:lnTo>
                    <a:pt x="0" y="124460"/>
                  </a:lnTo>
                  <a:cubicBezTo>
                    <a:pt x="0" y="55880"/>
                    <a:pt x="55880" y="0"/>
                    <a:pt x="124460" y="0"/>
                  </a:cubicBezTo>
                  <a:lnTo>
                    <a:pt x="1566219" y="0"/>
                  </a:lnTo>
                  <a:cubicBezTo>
                    <a:pt x="1634799" y="0"/>
                    <a:pt x="1690679" y="55880"/>
                    <a:pt x="1690679" y="124460"/>
                  </a:cubicBezTo>
                  <a:lnTo>
                    <a:pt x="1690679" y="632650"/>
                  </a:lnTo>
                  <a:cubicBezTo>
                    <a:pt x="1690679" y="701230"/>
                    <a:pt x="1634799" y="757110"/>
                    <a:pt x="1566219" y="757110"/>
                  </a:cubicBezTo>
                  <a:close/>
                </a:path>
              </a:pathLst>
            </a:custGeom>
            <a:solidFill>
              <a:srgbClr val="CF6C58"/>
            </a:solidFill>
          </p:spPr>
        </p:sp>
      </p:grpSp>
      <p:grpSp>
        <p:nvGrpSpPr>
          <p:cNvPr id="10" name="Group 10"/>
          <p:cNvGrpSpPr>
            <a:grpSpLocks noChangeAspect="1"/>
          </p:cNvGrpSpPr>
          <p:nvPr/>
        </p:nvGrpSpPr>
        <p:grpSpPr>
          <a:xfrm>
            <a:off x="5257456" y="3282364"/>
            <a:ext cx="3761734" cy="3761719"/>
            <a:chOff x="0" y="0"/>
            <a:chExt cx="6350000" cy="6349975"/>
          </a:xfrm>
        </p:grpSpPr>
        <p:sp>
          <p:nvSpPr>
            <p:cNvPr id="11" name="Freeform 11"/>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cstate="print"/>
              <a:stretch>
                <a:fillRect l="-24696" r="-24696"/>
              </a:stretch>
            </a:blipFill>
          </p:spPr>
        </p:sp>
      </p:grpSp>
      <p:grpSp>
        <p:nvGrpSpPr>
          <p:cNvPr id="12" name="Group 12"/>
          <p:cNvGrpSpPr/>
          <p:nvPr/>
        </p:nvGrpSpPr>
        <p:grpSpPr>
          <a:xfrm>
            <a:off x="7256616" y="622383"/>
            <a:ext cx="4348384" cy="4540841"/>
            <a:chOff x="0" y="0"/>
            <a:chExt cx="1590619" cy="1661019"/>
          </a:xfrm>
        </p:grpSpPr>
        <p:sp>
          <p:nvSpPr>
            <p:cNvPr id="13" name="Freeform 13"/>
            <p:cNvSpPr/>
            <p:nvPr/>
          </p:nvSpPr>
          <p:spPr>
            <a:xfrm>
              <a:off x="0" y="0"/>
              <a:ext cx="1590619" cy="1661019"/>
            </a:xfrm>
            <a:custGeom>
              <a:avLst/>
              <a:gdLst/>
              <a:ahLst/>
              <a:cxnLst/>
              <a:rect l="l" t="t" r="r" b="b"/>
              <a:pathLst>
                <a:path w="1590619" h="1661019">
                  <a:moveTo>
                    <a:pt x="1466159" y="1661019"/>
                  </a:moveTo>
                  <a:lnTo>
                    <a:pt x="124460" y="1661019"/>
                  </a:lnTo>
                  <a:cubicBezTo>
                    <a:pt x="55880" y="1661019"/>
                    <a:pt x="0" y="1605139"/>
                    <a:pt x="0" y="1536559"/>
                  </a:cubicBezTo>
                  <a:lnTo>
                    <a:pt x="0" y="124460"/>
                  </a:lnTo>
                  <a:cubicBezTo>
                    <a:pt x="0" y="55880"/>
                    <a:pt x="55880" y="0"/>
                    <a:pt x="124460" y="0"/>
                  </a:cubicBezTo>
                  <a:lnTo>
                    <a:pt x="1466159" y="0"/>
                  </a:lnTo>
                  <a:cubicBezTo>
                    <a:pt x="1534739" y="0"/>
                    <a:pt x="1590619" y="55880"/>
                    <a:pt x="1590619" y="124460"/>
                  </a:cubicBezTo>
                  <a:lnTo>
                    <a:pt x="1590619" y="1536559"/>
                  </a:lnTo>
                  <a:cubicBezTo>
                    <a:pt x="1590619" y="1605139"/>
                    <a:pt x="1534739" y="1661019"/>
                    <a:pt x="1466159" y="1661019"/>
                  </a:cubicBezTo>
                  <a:close/>
                </a:path>
              </a:pathLst>
            </a:custGeom>
            <a:solidFill>
              <a:srgbClr val="95BEA6"/>
            </a:solidFill>
          </p:spPr>
        </p:sp>
      </p:grpSp>
      <p:grpSp>
        <p:nvGrpSpPr>
          <p:cNvPr id="14" name="Group 14"/>
          <p:cNvGrpSpPr/>
          <p:nvPr/>
        </p:nvGrpSpPr>
        <p:grpSpPr>
          <a:xfrm>
            <a:off x="7256616" y="1426386"/>
            <a:ext cx="4348384" cy="4191000"/>
            <a:chOff x="0" y="0"/>
            <a:chExt cx="1778884" cy="1714500"/>
          </a:xfrm>
        </p:grpSpPr>
        <p:sp>
          <p:nvSpPr>
            <p:cNvPr id="15" name="Freeform 15"/>
            <p:cNvSpPr/>
            <p:nvPr/>
          </p:nvSpPr>
          <p:spPr>
            <a:xfrm>
              <a:off x="10160" y="16510"/>
              <a:ext cx="1756024" cy="1686560"/>
            </a:xfrm>
            <a:custGeom>
              <a:avLst/>
              <a:gdLst/>
              <a:ahLst/>
              <a:cxnLst/>
              <a:rect l="l" t="t" r="r" b="b"/>
              <a:pathLst>
                <a:path w="1756024" h="1686560">
                  <a:moveTo>
                    <a:pt x="1756024" y="1686560"/>
                  </a:moveTo>
                  <a:lnTo>
                    <a:pt x="0" y="1678940"/>
                  </a:lnTo>
                  <a:lnTo>
                    <a:pt x="0" y="598170"/>
                  </a:lnTo>
                  <a:lnTo>
                    <a:pt x="17780" y="19050"/>
                  </a:lnTo>
                  <a:lnTo>
                    <a:pt x="873476" y="0"/>
                  </a:lnTo>
                  <a:lnTo>
                    <a:pt x="1736974" y="5080"/>
                  </a:lnTo>
                  <a:close/>
                </a:path>
              </a:pathLst>
            </a:custGeom>
            <a:solidFill>
              <a:srgbClr val="95BEA6"/>
            </a:solidFill>
          </p:spPr>
        </p:sp>
        <p:sp>
          <p:nvSpPr>
            <p:cNvPr id="16" name="Freeform 16"/>
            <p:cNvSpPr/>
            <p:nvPr/>
          </p:nvSpPr>
          <p:spPr>
            <a:xfrm>
              <a:off x="-3810" y="0"/>
              <a:ext cx="1785234" cy="1713230"/>
            </a:xfrm>
            <a:custGeom>
              <a:avLst/>
              <a:gdLst/>
              <a:ahLst/>
              <a:cxnLst/>
              <a:rect l="l" t="t" r="r" b="b"/>
              <a:pathLst>
                <a:path w="1785234" h="1713230">
                  <a:moveTo>
                    <a:pt x="1750944" y="21590"/>
                  </a:moveTo>
                  <a:cubicBezTo>
                    <a:pt x="1752214" y="34290"/>
                    <a:pt x="1752214" y="44450"/>
                    <a:pt x="1753484" y="54610"/>
                  </a:cubicBezTo>
                  <a:cubicBezTo>
                    <a:pt x="1756024" y="88900"/>
                    <a:pt x="1757294" y="124460"/>
                    <a:pt x="1759834" y="158750"/>
                  </a:cubicBezTo>
                  <a:cubicBezTo>
                    <a:pt x="1759834" y="208280"/>
                    <a:pt x="1772534" y="1184910"/>
                    <a:pt x="1778884" y="1234440"/>
                  </a:cubicBezTo>
                  <a:cubicBezTo>
                    <a:pt x="1785234" y="1309370"/>
                    <a:pt x="1781424" y="1385570"/>
                    <a:pt x="1781424" y="1460500"/>
                  </a:cubicBezTo>
                  <a:cubicBezTo>
                    <a:pt x="1781424" y="1526540"/>
                    <a:pt x="1782694" y="1587500"/>
                    <a:pt x="1783964" y="1652270"/>
                  </a:cubicBezTo>
                  <a:cubicBezTo>
                    <a:pt x="1783964" y="1673860"/>
                    <a:pt x="1783964" y="1687830"/>
                    <a:pt x="1783964" y="1711960"/>
                  </a:cubicBezTo>
                  <a:cubicBezTo>
                    <a:pt x="1761104" y="1711960"/>
                    <a:pt x="1740784" y="1713230"/>
                    <a:pt x="1720235" y="1711960"/>
                  </a:cubicBezTo>
                  <a:cubicBezTo>
                    <a:pt x="1634039" y="1706880"/>
                    <a:pt x="1546516" y="1713230"/>
                    <a:pt x="1460320" y="1708150"/>
                  </a:cubicBezTo>
                  <a:cubicBezTo>
                    <a:pt x="1408602" y="1704340"/>
                    <a:pt x="1358211" y="1706880"/>
                    <a:pt x="1306493" y="1704340"/>
                  </a:cubicBezTo>
                  <a:cubicBezTo>
                    <a:pt x="1282623" y="1703070"/>
                    <a:pt x="1258753" y="1701800"/>
                    <a:pt x="1234884" y="1700530"/>
                  </a:cubicBezTo>
                  <a:cubicBezTo>
                    <a:pt x="1220297" y="1700530"/>
                    <a:pt x="1207035" y="1701800"/>
                    <a:pt x="1192448" y="1701800"/>
                  </a:cubicBezTo>
                  <a:cubicBezTo>
                    <a:pt x="1155318" y="1700530"/>
                    <a:pt x="1053208" y="1701800"/>
                    <a:pt x="1016078" y="1700530"/>
                  </a:cubicBezTo>
                  <a:cubicBezTo>
                    <a:pt x="989556" y="1699260"/>
                    <a:pt x="459117" y="1708150"/>
                    <a:pt x="432595" y="1706880"/>
                  </a:cubicBezTo>
                  <a:cubicBezTo>
                    <a:pt x="425965" y="1706880"/>
                    <a:pt x="418008" y="1708150"/>
                    <a:pt x="411378" y="1708150"/>
                  </a:cubicBezTo>
                  <a:cubicBezTo>
                    <a:pt x="395464" y="1708150"/>
                    <a:pt x="380877" y="1709420"/>
                    <a:pt x="364964" y="1709420"/>
                  </a:cubicBezTo>
                  <a:cubicBezTo>
                    <a:pt x="325181" y="1709420"/>
                    <a:pt x="286724" y="1708150"/>
                    <a:pt x="246942" y="1706880"/>
                  </a:cubicBezTo>
                  <a:cubicBezTo>
                    <a:pt x="223072" y="1705610"/>
                    <a:pt x="199202" y="1704340"/>
                    <a:pt x="176658" y="1703070"/>
                  </a:cubicBezTo>
                  <a:cubicBezTo>
                    <a:pt x="134223" y="1701800"/>
                    <a:pt x="91788" y="1700530"/>
                    <a:pt x="48260" y="1700530"/>
                  </a:cubicBezTo>
                  <a:cubicBezTo>
                    <a:pt x="38100" y="1700530"/>
                    <a:pt x="29210" y="1700530"/>
                    <a:pt x="19050" y="1699260"/>
                  </a:cubicBezTo>
                  <a:cubicBezTo>
                    <a:pt x="10160" y="1697990"/>
                    <a:pt x="5080" y="1691640"/>
                    <a:pt x="7620" y="1682750"/>
                  </a:cubicBezTo>
                  <a:cubicBezTo>
                    <a:pt x="16510" y="1651000"/>
                    <a:pt x="12700" y="1619250"/>
                    <a:pt x="11430" y="1586230"/>
                  </a:cubicBezTo>
                  <a:cubicBezTo>
                    <a:pt x="10160" y="1518920"/>
                    <a:pt x="6350" y="1452880"/>
                    <a:pt x="7620" y="1385570"/>
                  </a:cubicBezTo>
                  <a:cubicBezTo>
                    <a:pt x="5080" y="1301750"/>
                    <a:pt x="0" y="264160"/>
                    <a:pt x="7620" y="179070"/>
                  </a:cubicBezTo>
                  <a:cubicBezTo>
                    <a:pt x="8890" y="162560"/>
                    <a:pt x="7620" y="144780"/>
                    <a:pt x="8890" y="128270"/>
                  </a:cubicBezTo>
                  <a:cubicBezTo>
                    <a:pt x="10160" y="101600"/>
                    <a:pt x="12700" y="72390"/>
                    <a:pt x="13970" y="44450"/>
                  </a:cubicBezTo>
                  <a:cubicBezTo>
                    <a:pt x="13970" y="41910"/>
                    <a:pt x="15240" y="39370"/>
                    <a:pt x="16510" y="38100"/>
                  </a:cubicBezTo>
                  <a:cubicBezTo>
                    <a:pt x="38100" y="35560"/>
                    <a:pt x="58636" y="30480"/>
                    <a:pt x="79853" y="29210"/>
                  </a:cubicBezTo>
                  <a:cubicBezTo>
                    <a:pt x="115658" y="25400"/>
                    <a:pt x="151463" y="22860"/>
                    <a:pt x="188593" y="20320"/>
                  </a:cubicBezTo>
                  <a:cubicBezTo>
                    <a:pt x="213789" y="17780"/>
                    <a:pt x="238985" y="16510"/>
                    <a:pt x="262855" y="13970"/>
                  </a:cubicBezTo>
                  <a:cubicBezTo>
                    <a:pt x="286724" y="11430"/>
                    <a:pt x="311920" y="8890"/>
                    <a:pt x="335790" y="8890"/>
                  </a:cubicBezTo>
                  <a:cubicBezTo>
                    <a:pt x="362312" y="7620"/>
                    <a:pt x="388834" y="10160"/>
                    <a:pt x="415356" y="8890"/>
                  </a:cubicBezTo>
                  <a:cubicBezTo>
                    <a:pt x="448508" y="8890"/>
                    <a:pt x="1049230" y="6350"/>
                    <a:pt x="1082382" y="5080"/>
                  </a:cubicBezTo>
                  <a:cubicBezTo>
                    <a:pt x="1114209" y="3810"/>
                    <a:pt x="1146035" y="2540"/>
                    <a:pt x="1179187" y="2540"/>
                  </a:cubicBezTo>
                  <a:cubicBezTo>
                    <a:pt x="1233557" y="1270"/>
                    <a:pt x="1286601" y="0"/>
                    <a:pt x="1340971" y="0"/>
                  </a:cubicBezTo>
                  <a:cubicBezTo>
                    <a:pt x="1363515" y="0"/>
                    <a:pt x="1387385" y="2540"/>
                    <a:pt x="1409928" y="2540"/>
                  </a:cubicBezTo>
                  <a:cubicBezTo>
                    <a:pt x="1472255" y="3810"/>
                    <a:pt x="1535907" y="5080"/>
                    <a:pt x="1598234" y="7620"/>
                  </a:cubicBezTo>
                  <a:cubicBezTo>
                    <a:pt x="1631386" y="8890"/>
                    <a:pt x="1664539" y="12700"/>
                    <a:pt x="1697691" y="16510"/>
                  </a:cubicBezTo>
                  <a:cubicBezTo>
                    <a:pt x="1705648" y="16510"/>
                    <a:pt x="1713604" y="16510"/>
                    <a:pt x="1720235" y="16510"/>
                  </a:cubicBezTo>
                  <a:cubicBezTo>
                    <a:pt x="1731894" y="17780"/>
                    <a:pt x="1740784" y="20320"/>
                    <a:pt x="1750944" y="21590"/>
                  </a:cubicBezTo>
                  <a:close/>
                  <a:moveTo>
                    <a:pt x="1761104" y="1695450"/>
                  </a:moveTo>
                  <a:cubicBezTo>
                    <a:pt x="1762374" y="1678940"/>
                    <a:pt x="1763644" y="1666240"/>
                    <a:pt x="1763644" y="1653540"/>
                  </a:cubicBezTo>
                  <a:cubicBezTo>
                    <a:pt x="1762374" y="1581150"/>
                    <a:pt x="1761104" y="1513840"/>
                    <a:pt x="1761104" y="1441450"/>
                  </a:cubicBezTo>
                  <a:cubicBezTo>
                    <a:pt x="1761104" y="1408430"/>
                    <a:pt x="1763644" y="1375410"/>
                    <a:pt x="1762374" y="1342390"/>
                  </a:cubicBezTo>
                  <a:cubicBezTo>
                    <a:pt x="1762374" y="1311910"/>
                    <a:pt x="1761104" y="1280160"/>
                    <a:pt x="1759834" y="1249680"/>
                  </a:cubicBezTo>
                  <a:cubicBezTo>
                    <a:pt x="1754754" y="1202690"/>
                    <a:pt x="1743324" y="229870"/>
                    <a:pt x="1743324" y="182880"/>
                  </a:cubicBezTo>
                  <a:cubicBezTo>
                    <a:pt x="1740784" y="143510"/>
                    <a:pt x="1738244" y="102870"/>
                    <a:pt x="1735704" y="63500"/>
                  </a:cubicBezTo>
                  <a:cubicBezTo>
                    <a:pt x="1734434" y="44450"/>
                    <a:pt x="1733164" y="43180"/>
                    <a:pt x="1716257" y="41910"/>
                  </a:cubicBezTo>
                  <a:cubicBezTo>
                    <a:pt x="1712278" y="41910"/>
                    <a:pt x="1709626" y="41910"/>
                    <a:pt x="1705648" y="40640"/>
                  </a:cubicBezTo>
                  <a:cubicBezTo>
                    <a:pt x="1672496" y="36830"/>
                    <a:pt x="1638017" y="31750"/>
                    <a:pt x="1604865" y="30480"/>
                  </a:cubicBezTo>
                  <a:cubicBezTo>
                    <a:pt x="1523973" y="26670"/>
                    <a:pt x="1441755" y="25400"/>
                    <a:pt x="1360863" y="22860"/>
                  </a:cubicBezTo>
                  <a:cubicBezTo>
                    <a:pt x="1348928" y="22860"/>
                    <a:pt x="1335667" y="22860"/>
                    <a:pt x="1323732" y="22860"/>
                  </a:cubicBezTo>
                  <a:cubicBezTo>
                    <a:pt x="1303841" y="22860"/>
                    <a:pt x="1283949" y="22860"/>
                    <a:pt x="1265384" y="22860"/>
                  </a:cubicBezTo>
                  <a:cubicBezTo>
                    <a:pt x="1222949" y="22860"/>
                    <a:pt x="1180514" y="22860"/>
                    <a:pt x="1139405" y="24130"/>
                  </a:cubicBezTo>
                  <a:cubicBezTo>
                    <a:pt x="1103600" y="25400"/>
                    <a:pt x="500226" y="29210"/>
                    <a:pt x="464421" y="29210"/>
                  </a:cubicBezTo>
                  <a:cubicBezTo>
                    <a:pt x="406073" y="29210"/>
                    <a:pt x="347725" y="26670"/>
                    <a:pt x="289377" y="33020"/>
                  </a:cubicBezTo>
                  <a:cubicBezTo>
                    <a:pt x="258876" y="36830"/>
                    <a:pt x="229702" y="36830"/>
                    <a:pt x="200528" y="38100"/>
                  </a:cubicBezTo>
                  <a:cubicBezTo>
                    <a:pt x="150136" y="41910"/>
                    <a:pt x="99745" y="45720"/>
                    <a:pt x="49530" y="50800"/>
                  </a:cubicBezTo>
                  <a:cubicBezTo>
                    <a:pt x="36830" y="50800"/>
                    <a:pt x="34290" y="53340"/>
                    <a:pt x="33020" y="68580"/>
                  </a:cubicBezTo>
                  <a:cubicBezTo>
                    <a:pt x="31750" y="91440"/>
                    <a:pt x="31750" y="114300"/>
                    <a:pt x="30480" y="137160"/>
                  </a:cubicBezTo>
                  <a:cubicBezTo>
                    <a:pt x="29210" y="175260"/>
                    <a:pt x="26670" y="212090"/>
                    <a:pt x="25400" y="250190"/>
                  </a:cubicBezTo>
                  <a:cubicBezTo>
                    <a:pt x="20320" y="290830"/>
                    <a:pt x="26670" y="1283970"/>
                    <a:pt x="29210" y="1324610"/>
                  </a:cubicBezTo>
                  <a:cubicBezTo>
                    <a:pt x="29210" y="1367790"/>
                    <a:pt x="29210" y="1412240"/>
                    <a:pt x="30480" y="1455420"/>
                  </a:cubicBezTo>
                  <a:cubicBezTo>
                    <a:pt x="30480" y="1487170"/>
                    <a:pt x="33020" y="1518920"/>
                    <a:pt x="33020" y="1550670"/>
                  </a:cubicBezTo>
                  <a:cubicBezTo>
                    <a:pt x="33020" y="1584960"/>
                    <a:pt x="33020" y="1619250"/>
                    <a:pt x="31750" y="1653540"/>
                  </a:cubicBezTo>
                  <a:cubicBezTo>
                    <a:pt x="31750" y="1657350"/>
                    <a:pt x="31750" y="1659890"/>
                    <a:pt x="31750" y="1663700"/>
                  </a:cubicBezTo>
                  <a:cubicBezTo>
                    <a:pt x="31750" y="1673860"/>
                    <a:pt x="35560" y="1677670"/>
                    <a:pt x="44450" y="1677670"/>
                  </a:cubicBezTo>
                  <a:cubicBezTo>
                    <a:pt x="61288" y="1677670"/>
                    <a:pt x="79853" y="1678940"/>
                    <a:pt x="97093" y="1678940"/>
                  </a:cubicBezTo>
                  <a:cubicBezTo>
                    <a:pt x="122288" y="1678940"/>
                    <a:pt x="148810" y="1676400"/>
                    <a:pt x="174006" y="1678940"/>
                  </a:cubicBezTo>
                  <a:cubicBezTo>
                    <a:pt x="215115" y="1682750"/>
                    <a:pt x="256224" y="1685290"/>
                    <a:pt x="297333" y="1684020"/>
                  </a:cubicBezTo>
                  <a:cubicBezTo>
                    <a:pt x="323855" y="1682750"/>
                    <a:pt x="349051" y="1685290"/>
                    <a:pt x="375573" y="1685290"/>
                  </a:cubicBezTo>
                  <a:cubicBezTo>
                    <a:pt x="414030" y="1685290"/>
                    <a:pt x="452487" y="1684020"/>
                    <a:pt x="490943" y="1685290"/>
                  </a:cubicBezTo>
                  <a:cubicBezTo>
                    <a:pt x="547965" y="1686560"/>
                    <a:pt x="1173883" y="1676400"/>
                    <a:pt x="1232231" y="1678940"/>
                  </a:cubicBezTo>
                  <a:cubicBezTo>
                    <a:pt x="1257427" y="1680210"/>
                    <a:pt x="1282623" y="1681480"/>
                    <a:pt x="1306493" y="1681480"/>
                  </a:cubicBezTo>
                  <a:cubicBezTo>
                    <a:pt x="1350254" y="1684020"/>
                    <a:pt x="1392689" y="1680210"/>
                    <a:pt x="1436450" y="1684020"/>
                  </a:cubicBezTo>
                  <a:cubicBezTo>
                    <a:pt x="1472255" y="1686560"/>
                    <a:pt x="1508059" y="1686560"/>
                    <a:pt x="1543864" y="1689100"/>
                  </a:cubicBezTo>
                  <a:cubicBezTo>
                    <a:pt x="1596908" y="1692910"/>
                    <a:pt x="1649952" y="1695450"/>
                    <a:pt x="1702996" y="1696720"/>
                  </a:cubicBezTo>
                  <a:cubicBezTo>
                    <a:pt x="1722887" y="1696720"/>
                    <a:pt x="1740784" y="1695450"/>
                    <a:pt x="1761104" y="1695450"/>
                  </a:cubicBezTo>
                  <a:close/>
                </a:path>
              </a:pathLst>
            </a:custGeom>
            <a:solidFill>
              <a:srgbClr val="95BEA6"/>
            </a:solidFill>
          </p:spPr>
        </p:sp>
      </p:grpSp>
      <p:sp>
        <p:nvSpPr>
          <p:cNvPr id="17" name="TextBox 17"/>
          <p:cNvSpPr txBox="1"/>
          <p:nvPr/>
        </p:nvSpPr>
        <p:spPr>
          <a:xfrm>
            <a:off x="762000" y="3359961"/>
            <a:ext cx="3948480" cy="3733586"/>
          </a:xfrm>
          <a:prstGeom prst="rect">
            <a:avLst/>
          </a:prstGeom>
        </p:spPr>
        <p:txBody>
          <a:bodyPr lIns="0" tIns="0" rIns="0" bIns="0" rtlCol="0" anchor="t">
            <a:spAutoFit/>
          </a:bodyPr>
          <a:lstStyle/>
          <a:p>
            <a:pPr marL="367065" lvl="1" indent="-183532">
              <a:lnSpc>
                <a:spcPts val="3706"/>
              </a:lnSpc>
              <a:buFont typeface="Arial"/>
              <a:buChar char="•"/>
            </a:pPr>
            <a:r>
              <a:rPr lang="es-ES" sz="1700" dirty="0" smtClean="0">
                <a:solidFill>
                  <a:srgbClr val="000000"/>
                </a:solidFill>
                <a:latin typeface="Open Sans"/>
              </a:rPr>
              <a:t>Planteamiento del problema</a:t>
            </a:r>
          </a:p>
          <a:p>
            <a:pPr marL="367065" lvl="1" indent="-183532">
              <a:lnSpc>
                <a:spcPts val="3706"/>
              </a:lnSpc>
              <a:buFont typeface="Arial"/>
              <a:buChar char="•"/>
            </a:pPr>
            <a:r>
              <a:rPr lang="es-ES" sz="1700" dirty="0" smtClean="0">
                <a:solidFill>
                  <a:srgbClr val="000000"/>
                </a:solidFill>
                <a:latin typeface="Open Sans"/>
              </a:rPr>
              <a:t>Objetivos</a:t>
            </a:r>
          </a:p>
          <a:p>
            <a:pPr marL="367065" lvl="1" indent="-183532">
              <a:lnSpc>
                <a:spcPts val="3706"/>
              </a:lnSpc>
              <a:buFont typeface="Arial"/>
              <a:buChar char="•"/>
            </a:pPr>
            <a:r>
              <a:rPr lang="es-ES" sz="1700" dirty="0" smtClean="0">
                <a:solidFill>
                  <a:srgbClr val="000000"/>
                </a:solidFill>
                <a:latin typeface="Open Sans"/>
              </a:rPr>
              <a:t>Hipótesis</a:t>
            </a:r>
          </a:p>
          <a:p>
            <a:pPr marL="367065" lvl="1" indent="-183532">
              <a:lnSpc>
                <a:spcPts val="3706"/>
              </a:lnSpc>
              <a:buFont typeface="Arial"/>
              <a:buChar char="•"/>
            </a:pPr>
            <a:r>
              <a:rPr lang="es-ES" sz="1700" dirty="0" smtClean="0">
                <a:solidFill>
                  <a:srgbClr val="000000"/>
                </a:solidFill>
                <a:latin typeface="Open Sans"/>
              </a:rPr>
              <a:t>Metodología</a:t>
            </a:r>
          </a:p>
          <a:p>
            <a:pPr marL="367065" lvl="1" indent="-183532">
              <a:lnSpc>
                <a:spcPts val="3706"/>
              </a:lnSpc>
              <a:buFont typeface="Arial"/>
              <a:buChar char="•"/>
            </a:pPr>
            <a:r>
              <a:rPr lang="es-ES" sz="1700" dirty="0" smtClean="0">
                <a:solidFill>
                  <a:srgbClr val="000000"/>
                </a:solidFill>
                <a:latin typeface="Open Sans"/>
              </a:rPr>
              <a:t>Medición de las variables</a:t>
            </a:r>
          </a:p>
          <a:p>
            <a:pPr marL="367065" lvl="1" indent="-183532">
              <a:lnSpc>
                <a:spcPts val="3706"/>
              </a:lnSpc>
              <a:buFont typeface="Arial"/>
              <a:buChar char="•"/>
            </a:pPr>
            <a:r>
              <a:rPr lang="es-ES" sz="1700" dirty="0" smtClean="0">
                <a:solidFill>
                  <a:srgbClr val="000000"/>
                </a:solidFill>
                <a:latin typeface="Open Sans"/>
              </a:rPr>
              <a:t>Marco teórico y referencial</a:t>
            </a:r>
          </a:p>
          <a:p>
            <a:pPr marL="367065" lvl="1" indent="-183532">
              <a:lnSpc>
                <a:spcPts val="3706"/>
              </a:lnSpc>
              <a:buFont typeface="Arial"/>
              <a:buChar char="•"/>
            </a:pPr>
            <a:r>
              <a:rPr lang="es-ES" sz="1700" dirty="0" smtClean="0">
                <a:solidFill>
                  <a:srgbClr val="000000"/>
                </a:solidFill>
                <a:latin typeface="Open Sans"/>
              </a:rPr>
              <a:t> Resultados</a:t>
            </a:r>
          </a:p>
          <a:p>
            <a:pPr marL="367065" lvl="1" indent="-183532">
              <a:lnSpc>
                <a:spcPts val="3706"/>
              </a:lnSpc>
              <a:buFont typeface="Arial"/>
              <a:buChar char="•"/>
            </a:pPr>
            <a:r>
              <a:rPr lang="es-ES" sz="1700" dirty="0" smtClean="0">
                <a:solidFill>
                  <a:srgbClr val="000000"/>
                </a:solidFill>
                <a:latin typeface="Open Sans"/>
              </a:rPr>
              <a:t>Conclusiones y recomendaciones</a:t>
            </a:r>
            <a:endParaRPr lang="es-ES" sz="1700" dirty="0">
              <a:solidFill>
                <a:srgbClr val="000000"/>
              </a:solidFill>
              <a:latin typeface="Open Sans"/>
            </a:endParaRPr>
          </a:p>
        </p:txBody>
      </p:sp>
      <p:sp>
        <p:nvSpPr>
          <p:cNvPr id="18" name="TextBox 18"/>
          <p:cNvSpPr txBox="1"/>
          <p:nvPr/>
        </p:nvSpPr>
        <p:spPr>
          <a:xfrm>
            <a:off x="7437592" y="1106282"/>
            <a:ext cx="3992408" cy="3978653"/>
          </a:xfrm>
          <a:prstGeom prst="rect">
            <a:avLst/>
          </a:prstGeom>
        </p:spPr>
        <p:txBody>
          <a:bodyPr lIns="0" tIns="0" rIns="0" bIns="0" rtlCol="0" anchor="t">
            <a:spAutoFit/>
          </a:bodyPr>
          <a:lstStyle/>
          <a:p>
            <a:pPr>
              <a:lnSpc>
                <a:spcPts val="2575"/>
              </a:lnSpc>
              <a:spcBef>
                <a:spcPct val="0"/>
              </a:spcBef>
            </a:pPr>
            <a:r>
              <a:rPr lang="es-ES" sz="1839" spc="165" dirty="0" smtClean="0">
                <a:solidFill>
                  <a:srgbClr val="000000"/>
                </a:solidFill>
                <a:latin typeface="Open Sans"/>
              </a:rPr>
              <a:t>Ho. - La Auditoría Forense no contribuye como un instrumento de prevención y detección de lavado de activos en el sector inmobiliario.</a:t>
            </a:r>
          </a:p>
          <a:p>
            <a:pPr>
              <a:lnSpc>
                <a:spcPts val="2575"/>
              </a:lnSpc>
              <a:spcBef>
                <a:spcPct val="0"/>
              </a:spcBef>
            </a:pPr>
            <a:r>
              <a:rPr lang="es-ES" sz="1839" spc="165" dirty="0" smtClean="0">
                <a:solidFill>
                  <a:srgbClr val="000000"/>
                </a:solidFill>
                <a:latin typeface="Open Sans"/>
              </a:rPr>
              <a:t> </a:t>
            </a:r>
          </a:p>
          <a:p>
            <a:pPr>
              <a:lnSpc>
                <a:spcPts val="2575"/>
              </a:lnSpc>
              <a:spcBef>
                <a:spcPct val="0"/>
              </a:spcBef>
            </a:pPr>
            <a:endParaRPr lang="es-ES" dirty="0" smtClean="0"/>
          </a:p>
          <a:p>
            <a:pPr>
              <a:lnSpc>
                <a:spcPts val="2575"/>
              </a:lnSpc>
              <a:spcBef>
                <a:spcPct val="0"/>
              </a:spcBef>
            </a:pPr>
            <a:r>
              <a:rPr lang="es-ES" sz="1839" spc="165" dirty="0" smtClean="0">
                <a:solidFill>
                  <a:srgbClr val="000000"/>
                </a:solidFill>
                <a:latin typeface="Open Sans"/>
              </a:rPr>
              <a:t>H1.- La Auditoría Forense contribuye como un instrumento de prevención y detección de lavado de activos en el sector inmobiliario.</a:t>
            </a:r>
            <a:endParaRPr lang="es-ES" sz="1839" spc="165" dirty="0">
              <a:solidFill>
                <a:srgbClr val="000000"/>
              </a:solidFill>
              <a:latin typeface="Open Sans"/>
            </a:endParaRPr>
          </a:p>
        </p:txBody>
      </p:sp>
      <p:grpSp>
        <p:nvGrpSpPr>
          <p:cNvPr id="19" name="Group 19"/>
          <p:cNvGrpSpPr/>
          <p:nvPr/>
        </p:nvGrpSpPr>
        <p:grpSpPr>
          <a:xfrm>
            <a:off x="4807184" y="2625654"/>
            <a:ext cx="2175891" cy="1313421"/>
            <a:chOff x="0" y="0"/>
            <a:chExt cx="1094058" cy="660400"/>
          </a:xfrm>
        </p:grpSpPr>
        <p:sp>
          <p:nvSpPr>
            <p:cNvPr id="20" name="Freeform 20"/>
            <p:cNvSpPr/>
            <p:nvPr/>
          </p:nvSpPr>
          <p:spPr>
            <a:xfrm>
              <a:off x="0" y="0"/>
              <a:ext cx="1094058" cy="660400"/>
            </a:xfrm>
            <a:custGeom>
              <a:avLst/>
              <a:gdLst/>
              <a:ahLst/>
              <a:cxnLst/>
              <a:rect l="l" t="t" r="r" b="b"/>
              <a:pathLst>
                <a:path w="1094058" h="660400">
                  <a:moveTo>
                    <a:pt x="969598" y="660400"/>
                  </a:moveTo>
                  <a:lnTo>
                    <a:pt x="124460" y="660400"/>
                  </a:lnTo>
                  <a:cubicBezTo>
                    <a:pt x="55880" y="660400"/>
                    <a:pt x="0" y="604520"/>
                    <a:pt x="0" y="535940"/>
                  </a:cubicBezTo>
                  <a:lnTo>
                    <a:pt x="0" y="124460"/>
                  </a:lnTo>
                  <a:cubicBezTo>
                    <a:pt x="0" y="55880"/>
                    <a:pt x="55880" y="0"/>
                    <a:pt x="124460" y="0"/>
                  </a:cubicBezTo>
                  <a:lnTo>
                    <a:pt x="969598" y="0"/>
                  </a:lnTo>
                  <a:cubicBezTo>
                    <a:pt x="1038178" y="0"/>
                    <a:pt x="1094058" y="55880"/>
                    <a:pt x="1094058" y="124460"/>
                  </a:cubicBezTo>
                  <a:lnTo>
                    <a:pt x="1094058" y="535940"/>
                  </a:lnTo>
                  <a:cubicBezTo>
                    <a:pt x="1094058" y="604520"/>
                    <a:pt x="1038178" y="660400"/>
                    <a:pt x="969598" y="660400"/>
                  </a:cubicBezTo>
                  <a:close/>
                </a:path>
              </a:pathLst>
            </a:custGeom>
            <a:solidFill>
              <a:srgbClr val="E49E72"/>
            </a:solidFill>
          </p:spPr>
        </p:sp>
      </p:grpSp>
      <p:sp>
        <p:nvSpPr>
          <p:cNvPr id="21" name="TextBox 21"/>
          <p:cNvSpPr txBox="1"/>
          <p:nvPr/>
        </p:nvSpPr>
        <p:spPr>
          <a:xfrm>
            <a:off x="5164083" y="2854564"/>
            <a:ext cx="3948480" cy="526270"/>
          </a:xfrm>
          <a:prstGeom prst="rect">
            <a:avLst/>
          </a:prstGeom>
        </p:spPr>
        <p:txBody>
          <a:bodyPr lIns="0" tIns="0" rIns="0" bIns="0" rtlCol="0" anchor="t">
            <a:spAutoFit/>
          </a:bodyPr>
          <a:lstStyle/>
          <a:p>
            <a:pPr>
              <a:lnSpc>
                <a:spcPts val="4796"/>
              </a:lnSpc>
            </a:pPr>
            <a:r>
              <a:rPr lang="en-US" sz="2200">
                <a:solidFill>
                  <a:srgbClr val="000000"/>
                </a:solidFill>
                <a:latin typeface="Open Sans Bold"/>
              </a:rPr>
              <a:t>Hipótesis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srcRect t="3358" b="3358"/>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519480" y="324082"/>
            <a:ext cx="4191000" cy="7028816"/>
            <a:chOff x="0" y="0"/>
            <a:chExt cx="1913890" cy="3209826"/>
          </a:xfrm>
        </p:grpSpPr>
        <p:sp>
          <p:nvSpPr>
            <p:cNvPr id="3" name="Freeform 3"/>
            <p:cNvSpPr/>
            <p:nvPr/>
          </p:nvSpPr>
          <p:spPr>
            <a:xfrm>
              <a:off x="0" y="0"/>
              <a:ext cx="1913890" cy="3209826"/>
            </a:xfrm>
            <a:custGeom>
              <a:avLst/>
              <a:gdLst/>
              <a:ahLst/>
              <a:cxnLst/>
              <a:rect l="l" t="t" r="r" b="b"/>
              <a:pathLst>
                <a:path w="1913890" h="3209826">
                  <a:moveTo>
                    <a:pt x="1789430" y="3209826"/>
                  </a:moveTo>
                  <a:lnTo>
                    <a:pt x="124460" y="3209826"/>
                  </a:lnTo>
                  <a:cubicBezTo>
                    <a:pt x="55880" y="3209826"/>
                    <a:pt x="0" y="3153946"/>
                    <a:pt x="0" y="3085366"/>
                  </a:cubicBezTo>
                  <a:lnTo>
                    <a:pt x="0" y="124460"/>
                  </a:lnTo>
                  <a:cubicBezTo>
                    <a:pt x="0" y="55880"/>
                    <a:pt x="55880" y="0"/>
                    <a:pt x="124460" y="0"/>
                  </a:cubicBezTo>
                  <a:lnTo>
                    <a:pt x="1789430" y="0"/>
                  </a:lnTo>
                  <a:cubicBezTo>
                    <a:pt x="1858010" y="0"/>
                    <a:pt x="1913890" y="55880"/>
                    <a:pt x="1913890" y="124460"/>
                  </a:cubicBezTo>
                  <a:lnTo>
                    <a:pt x="1913890" y="3085366"/>
                  </a:lnTo>
                  <a:cubicBezTo>
                    <a:pt x="1913890" y="3153946"/>
                    <a:pt x="1858010" y="3209826"/>
                    <a:pt x="1789430" y="3209826"/>
                  </a:cubicBezTo>
                  <a:close/>
                </a:path>
              </a:pathLst>
            </a:custGeom>
            <a:solidFill>
              <a:srgbClr val="5E9459"/>
            </a:solidFill>
          </p:spPr>
        </p:sp>
      </p:grpSp>
      <p:grpSp>
        <p:nvGrpSpPr>
          <p:cNvPr id="4" name="Group 4"/>
          <p:cNvGrpSpPr>
            <a:grpSpLocks noChangeAspect="1"/>
          </p:cNvGrpSpPr>
          <p:nvPr/>
        </p:nvGrpSpPr>
        <p:grpSpPr>
          <a:xfrm>
            <a:off x="1108811" y="622383"/>
            <a:ext cx="3012338" cy="2551627"/>
            <a:chOff x="0" y="0"/>
            <a:chExt cx="2374900" cy="2011680"/>
          </a:xfrm>
        </p:grpSpPr>
        <p:sp>
          <p:nvSpPr>
            <p:cNvPr id="5" name="Freeform 5"/>
            <p:cNvSpPr/>
            <p:nvPr/>
          </p:nvSpPr>
          <p:spPr>
            <a:xfrm>
              <a:off x="-2540" y="-2540"/>
              <a:ext cx="2377441" cy="2009140"/>
            </a:xfrm>
            <a:custGeom>
              <a:avLst/>
              <a:gdLst/>
              <a:ahLst/>
              <a:cxnLst/>
              <a:rect l="l" t="t" r="r" b="b"/>
              <a:pathLst>
                <a:path w="2377441" h="200914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blipFill>
              <a:blip r:embed="rId3" cstate="print"/>
              <a:stretch>
                <a:fillRect l="-33" t="-3430" r="33" b="-3304"/>
              </a:stretch>
            </a:blipFill>
          </p:spPr>
        </p:sp>
      </p:grpSp>
      <p:grpSp>
        <p:nvGrpSpPr>
          <p:cNvPr id="6" name="Group 6"/>
          <p:cNvGrpSpPr/>
          <p:nvPr/>
        </p:nvGrpSpPr>
        <p:grpSpPr>
          <a:xfrm rot="-5400000">
            <a:off x="2697686" y="2925192"/>
            <a:ext cx="422106" cy="4293479"/>
            <a:chOff x="0" y="0"/>
            <a:chExt cx="2354580" cy="23949743"/>
          </a:xfrm>
        </p:grpSpPr>
        <p:sp>
          <p:nvSpPr>
            <p:cNvPr id="7" name="Freeform 7"/>
            <p:cNvSpPr/>
            <p:nvPr/>
          </p:nvSpPr>
          <p:spPr>
            <a:xfrm>
              <a:off x="0" y="0"/>
              <a:ext cx="2353310" cy="23949744"/>
            </a:xfrm>
            <a:custGeom>
              <a:avLst/>
              <a:gdLst/>
              <a:ahLst/>
              <a:cxnLst/>
              <a:rect l="l" t="t" r="r" b="b"/>
              <a:pathLst>
                <a:path w="2353310" h="23949744">
                  <a:moveTo>
                    <a:pt x="784860" y="23882434"/>
                  </a:moveTo>
                  <a:cubicBezTo>
                    <a:pt x="905510" y="23923073"/>
                    <a:pt x="1042670" y="23949744"/>
                    <a:pt x="1177290" y="23949744"/>
                  </a:cubicBezTo>
                  <a:cubicBezTo>
                    <a:pt x="1311910" y="23949744"/>
                    <a:pt x="1441450" y="23926884"/>
                    <a:pt x="1560830" y="23886244"/>
                  </a:cubicBezTo>
                  <a:cubicBezTo>
                    <a:pt x="1563370" y="23884973"/>
                    <a:pt x="1565910" y="23884973"/>
                    <a:pt x="1568450" y="23883703"/>
                  </a:cubicBezTo>
                  <a:cubicBezTo>
                    <a:pt x="2016760" y="23721144"/>
                    <a:pt x="2346960" y="23291884"/>
                    <a:pt x="2353310" y="22725371"/>
                  </a:cubicBezTo>
                  <a:lnTo>
                    <a:pt x="2353310" y="0"/>
                  </a:lnTo>
                  <a:lnTo>
                    <a:pt x="0" y="0"/>
                  </a:lnTo>
                  <a:lnTo>
                    <a:pt x="0" y="22707884"/>
                  </a:lnTo>
                  <a:cubicBezTo>
                    <a:pt x="6350" y="23294423"/>
                    <a:pt x="331470" y="23723684"/>
                    <a:pt x="784860" y="23882434"/>
                  </a:cubicBezTo>
                  <a:close/>
                </a:path>
              </a:pathLst>
            </a:custGeom>
            <a:solidFill>
              <a:srgbClr val="3D9A8B"/>
            </a:solidFill>
          </p:spPr>
        </p:sp>
      </p:grpSp>
      <p:grpSp>
        <p:nvGrpSpPr>
          <p:cNvPr id="8" name="Group 8"/>
          <p:cNvGrpSpPr/>
          <p:nvPr/>
        </p:nvGrpSpPr>
        <p:grpSpPr>
          <a:xfrm>
            <a:off x="5218970" y="1179114"/>
            <a:ext cx="2690086" cy="1623802"/>
            <a:chOff x="0" y="0"/>
            <a:chExt cx="1094058" cy="660400"/>
          </a:xfrm>
        </p:grpSpPr>
        <p:sp>
          <p:nvSpPr>
            <p:cNvPr id="9" name="Freeform 9"/>
            <p:cNvSpPr/>
            <p:nvPr/>
          </p:nvSpPr>
          <p:spPr>
            <a:xfrm>
              <a:off x="0" y="0"/>
              <a:ext cx="1094058" cy="660400"/>
            </a:xfrm>
            <a:custGeom>
              <a:avLst/>
              <a:gdLst/>
              <a:ahLst/>
              <a:cxnLst/>
              <a:rect l="l" t="t" r="r" b="b"/>
              <a:pathLst>
                <a:path w="1094058" h="660400">
                  <a:moveTo>
                    <a:pt x="969598" y="660400"/>
                  </a:moveTo>
                  <a:lnTo>
                    <a:pt x="124460" y="660400"/>
                  </a:lnTo>
                  <a:cubicBezTo>
                    <a:pt x="55880" y="660400"/>
                    <a:pt x="0" y="604520"/>
                    <a:pt x="0" y="535940"/>
                  </a:cubicBezTo>
                  <a:lnTo>
                    <a:pt x="0" y="124460"/>
                  </a:lnTo>
                  <a:cubicBezTo>
                    <a:pt x="0" y="55880"/>
                    <a:pt x="55880" y="0"/>
                    <a:pt x="124460" y="0"/>
                  </a:cubicBezTo>
                  <a:lnTo>
                    <a:pt x="969598" y="0"/>
                  </a:lnTo>
                  <a:cubicBezTo>
                    <a:pt x="1038178" y="0"/>
                    <a:pt x="1094058" y="55880"/>
                    <a:pt x="1094058" y="124460"/>
                  </a:cubicBezTo>
                  <a:lnTo>
                    <a:pt x="1094058" y="535940"/>
                  </a:lnTo>
                  <a:cubicBezTo>
                    <a:pt x="1094058" y="604520"/>
                    <a:pt x="1038178" y="660400"/>
                    <a:pt x="969598" y="660400"/>
                  </a:cubicBezTo>
                  <a:close/>
                </a:path>
              </a:pathLst>
            </a:custGeom>
            <a:solidFill>
              <a:srgbClr val="3D9A8B"/>
            </a:solidFill>
          </p:spPr>
        </p:sp>
      </p:grpSp>
      <p:grpSp>
        <p:nvGrpSpPr>
          <p:cNvPr id="10" name="Group 10"/>
          <p:cNvGrpSpPr/>
          <p:nvPr/>
        </p:nvGrpSpPr>
        <p:grpSpPr>
          <a:xfrm>
            <a:off x="5218970" y="5717567"/>
            <a:ext cx="2690086" cy="1537958"/>
            <a:chOff x="0" y="0"/>
            <a:chExt cx="1268132" cy="725008"/>
          </a:xfrm>
        </p:grpSpPr>
        <p:sp>
          <p:nvSpPr>
            <p:cNvPr id="11" name="Freeform 11"/>
            <p:cNvSpPr/>
            <p:nvPr/>
          </p:nvSpPr>
          <p:spPr>
            <a:xfrm>
              <a:off x="0" y="0"/>
              <a:ext cx="1268132" cy="725008"/>
            </a:xfrm>
            <a:custGeom>
              <a:avLst/>
              <a:gdLst/>
              <a:ahLst/>
              <a:cxnLst/>
              <a:rect l="l" t="t" r="r" b="b"/>
              <a:pathLst>
                <a:path w="1268132" h="725008">
                  <a:moveTo>
                    <a:pt x="1143672" y="725008"/>
                  </a:moveTo>
                  <a:lnTo>
                    <a:pt x="124460" y="725008"/>
                  </a:lnTo>
                  <a:cubicBezTo>
                    <a:pt x="55880" y="725008"/>
                    <a:pt x="0" y="669128"/>
                    <a:pt x="0" y="600548"/>
                  </a:cubicBezTo>
                  <a:lnTo>
                    <a:pt x="0" y="124460"/>
                  </a:lnTo>
                  <a:cubicBezTo>
                    <a:pt x="0" y="55880"/>
                    <a:pt x="55880" y="0"/>
                    <a:pt x="124460" y="0"/>
                  </a:cubicBezTo>
                  <a:lnTo>
                    <a:pt x="1143672" y="0"/>
                  </a:lnTo>
                  <a:cubicBezTo>
                    <a:pt x="1212252" y="0"/>
                    <a:pt x="1268132" y="55880"/>
                    <a:pt x="1268132" y="124460"/>
                  </a:cubicBezTo>
                  <a:lnTo>
                    <a:pt x="1268132" y="600548"/>
                  </a:lnTo>
                  <a:cubicBezTo>
                    <a:pt x="1268132" y="669128"/>
                    <a:pt x="1212252" y="725008"/>
                    <a:pt x="1143672" y="725008"/>
                  </a:cubicBezTo>
                  <a:close/>
                </a:path>
              </a:pathLst>
            </a:custGeom>
            <a:solidFill>
              <a:srgbClr val="E49E72"/>
            </a:solidFill>
          </p:spPr>
        </p:sp>
      </p:grpSp>
      <p:grpSp>
        <p:nvGrpSpPr>
          <p:cNvPr id="12" name="Group 12"/>
          <p:cNvGrpSpPr/>
          <p:nvPr/>
        </p:nvGrpSpPr>
        <p:grpSpPr>
          <a:xfrm>
            <a:off x="8797944" y="1762581"/>
            <a:ext cx="3095520" cy="624595"/>
            <a:chOff x="0" y="0"/>
            <a:chExt cx="3272971" cy="660400"/>
          </a:xfrm>
        </p:grpSpPr>
        <p:sp>
          <p:nvSpPr>
            <p:cNvPr id="13" name="Freeform 13"/>
            <p:cNvSpPr/>
            <p:nvPr/>
          </p:nvSpPr>
          <p:spPr>
            <a:xfrm>
              <a:off x="0" y="0"/>
              <a:ext cx="3272971" cy="660400"/>
            </a:xfrm>
            <a:custGeom>
              <a:avLst/>
              <a:gdLst/>
              <a:ahLst/>
              <a:cxnLst/>
              <a:rect l="l" t="t" r="r" b="b"/>
              <a:pathLst>
                <a:path w="3272971" h="660400">
                  <a:moveTo>
                    <a:pt x="3148511" y="660400"/>
                  </a:moveTo>
                  <a:lnTo>
                    <a:pt x="124460" y="660400"/>
                  </a:lnTo>
                  <a:cubicBezTo>
                    <a:pt x="55880" y="660400"/>
                    <a:pt x="0" y="604520"/>
                    <a:pt x="0" y="535940"/>
                  </a:cubicBezTo>
                  <a:lnTo>
                    <a:pt x="0" y="124460"/>
                  </a:lnTo>
                  <a:cubicBezTo>
                    <a:pt x="0" y="55880"/>
                    <a:pt x="55880" y="0"/>
                    <a:pt x="124460" y="0"/>
                  </a:cubicBezTo>
                  <a:lnTo>
                    <a:pt x="3148511" y="0"/>
                  </a:lnTo>
                  <a:cubicBezTo>
                    <a:pt x="3217091" y="0"/>
                    <a:pt x="3272971" y="55880"/>
                    <a:pt x="3272971" y="124460"/>
                  </a:cubicBezTo>
                  <a:lnTo>
                    <a:pt x="3272971" y="535940"/>
                  </a:lnTo>
                  <a:cubicBezTo>
                    <a:pt x="3272971" y="604520"/>
                    <a:pt x="3217091" y="660400"/>
                    <a:pt x="3148511" y="660400"/>
                  </a:cubicBezTo>
                  <a:close/>
                </a:path>
              </a:pathLst>
            </a:custGeom>
            <a:solidFill>
              <a:srgbClr val="95BEA6"/>
            </a:solidFill>
          </p:spPr>
        </p:sp>
      </p:grpSp>
      <p:sp>
        <p:nvSpPr>
          <p:cNvPr id="14" name="TextBox 14"/>
          <p:cNvSpPr txBox="1"/>
          <p:nvPr/>
        </p:nvSpPr>
        <p:spPr>
          <a:xfrm>
            <a:off x="762000" y="3359961"/>
            <a:ext cx="3948480" cy="3733586"/>
          </a:xfrm>
          <a:prstGeom prst="rect">
            <a:avLst/>
          </a:prstGeom>
        </p:spPr>
        <p:txBody>
          <a:bodyPr lIns="0" tIns="0" rIns="0" bIns="0" rtlCol="0" anchor="t">
            <a:spAutoFit/>
          </a:bodyPr>
          <a:lstStyle/>
          <a:p>
            <a:pPr marL="367065" lvl="1" indent="-183532">
              <a:lnSpc>
                <a:spcPts val="3706"/>
              </a:lnSpc>
              <a:buFont typeface="Arial"/>
              <a:buChar char="•"/>
            </a:pPr>
            <a:r>
              <a:rPr lang="es-ES" sz="1700" dirty="0" smtClean="0">
                <a:solidFill>
                  <a:srgbClr val="000000"/>
                </a:solidFill>
                <a:latin typeface="Open Sans"/>
              </a:rPr>
              <a:t>Planteamiento del problema</a:t>
            </a:r>
          </a:p>
          <a:p>
            <a:pPr marL="367065" lvl="1" indent="-183532">
              <a:lnSpc>
                <a:spcPts val="3706"/>
              </a:lnSpc>
              <a:buFont typeface="Arial"/>
              <a:buChar char="•"/>
            </a:pPr>
            <a:r>
              <a:rPr lang="es-ES" sz="1700" dirty="0" smtClean="0">
                <a:solidFill>
                  <a:srgbClr val="000000"/>
                </a:solidFill>
                <a:latin typeface="Open Sans"/>
              </a:rPr>
              <a:t>Objetivos</a:t>
            </a:r>
          </a:p>
          <a:p>
            <a:pPr marL="367065" lvl="1" indent="-183532">
              <a:lnSpc>
                <a:spcPts val="3706"/>
              </a:lnSpc>
              <a:buFont typeface="Arial"/>
              <a:buChar char="•"/>
            </a:pPr>
            <a:r>
              <a:rPr lang="es-ES" sz="1700" dirty="0" smtClean="0">
                <a:solidFill>
                  <a:srgbClr val="000000"/>
                </a:solidFill>
                <a:latin typeface="Open Sans"/>
              </a:rPr>
              <a:t>Hipótesis</a:t>
            </a:r>
          </a:p>
          <a:p>
            <a:pPr marL="367065" lvl="1" indent="-183532">
              <a:lnSpc>
                <a:spcPts val="3706"/>
              </a:lnSpc>
              <a:buFont typeface="Arial"/>
              <a:buChar char="•"/>
            </a:pPr>
            <a:r>
              <a:rPr lang="es-ES" sz="1700" dirty="0" smtClean="0">
                <a:solidFill>
                  <a:srgbClr val="000000"/>
                </a:solidFill>
                <a:latin typeface="Open Sans"/>
              </a:rPr>
              <a:t>Metodología</a:t>
            </a:r>
          </a:p>
          <a:p>
            <a:pPr marL="367065" lvl="1" indent="-183532">
              <a:lnSpc>
                <a:spcPts val="3706"/>
              </a:lnSpc>
              <a:buFont typeface="Arial"/>
              <a:buChar char="•"/>
            </a:pPr>
            <a:r>
              <a:rPr lang="es-ES" sz="1700" dirty="0" smtClean="0">
                <a:solidFill>
                  <a:srgbClr val="000000"/>
                </a:solidFill>
                <a:latin typeface="Open Sans"/>
              </a:rPr>
              <a:t>Medición de las variables</a:t>
            </a:r>
          </a:p>
          <a:p>
            <a:pPr marL="367065" lvl="1" indent="-183532">
              <a:lnSpc>
                <a:spcPts val="3706"/>
              </a:lnSpc>
              <a:buFont typeface="Arial"/>
              <a:buChar char="•"/>
            </a:pPr>
            <a:r>
              <a:rPr lang="es-ES" sz="1700" dirty="0" smtClean="0">
                <a:solidFill>
                  <a:srgbClr val="000000"/>
                </a:solidFill>
                <a:latin typeface="Open Sans"/>
              </a:rPr>
              <a:t>Marco teórico y referencial</a:t>
            </a:r>
          </a:p>
          <a:p>
            <a:pPr marL="367065" lvl="1" indent="-183532">
              <a:lnSpc>
                <a:spcPts val="3706"/>
              </a:lnSpc>
              <a:buFont typeface="Arial"/>
              <a:buChar char="•"/>
            </a:pPr>
            <a:r>
              <a:rPr lang="es-ES" sz="1700" dirty="0" smtClean="0">
                <a:solidFill>
                  <a:srgbClr val="000000"/>
                </a:solidFill>
                <a:latin typeface="Open Sans"/>
              </a:rPr>
              <a:t> Resultados</a:t>
            </a:r>
          </a:p>
          <a:p>
            <a:pPr marL="367065" lvl="1" indent="-183532">
              <a:lnSpc>
                <a:spcPts val="3706"/>
              </a:lnSpc>
              <a:buFont typeface="Arial"/>
              <a:buChar char="•"/>
            </a:pPr>
            <a:r>
              <a:rPr lang="es-ES" sz="1700" dirty="0" smtClean="0">
                <a:solidFill>
                  <a:srgbClr val="000000"/>
                </a:solidFill>
                <a:latin typeface="Open Sans"/>
              </a:rPr>
              <a:t>Conclusiones y recomendaciones</a:t>
            </a:r>
            <a:endParaRPr lang="es-ES" sz="1700" dirty="0">
              <a:solidFill>
                <a:srgbClr val="000000"/>
              </a:solidFill>
              <a:latin typeface="Open Sans"/>
            </a:endParaRPr>
          </a:p>
        </p:txBody>
      </p:sp>
      <p:grpSp>
        <p:nvGrpSpPr>
          <p:cNvPr id="15" name="Group 15"/>
          <p:cNvGrpSpPr/>
          <p:nvPr/>
        </p:nvGrpSpPr>
        <p:grpSpPr>
          <a:xfrm>
            <a:off x="8797944" y="959708"/>
            <a:ext cx="3095520" cy="624595"/>
            <a:chOff x="0" y="0"/>
            <a:chExt cx="3272971" cy="660400"/>
          </a:xfrm>
        </p:grpSpPr>
        <p:sp>
          <p:nvSpPr>
            <p:cNvPr id="16" name="Freeform 16"/>
            <p:cNvSpPr/>
            <p:nvPr/>
          </p:nvSpPr>
          <p:spPr>
            <a:xfrm>
              <a:off x="0" y="0"/>
              <a:ext cx="3272971" cy="660400"/>
            </a:xfrm>
            <a:custGeom>
              <a:avLst/>
              <a:gdLst/>
              <a:ahLst/>
              <a:cxnLst/>
              <a:rect l="l" t="t" r="r" b="b"/>
              <a:pathLst>
                <a:path w="3272971" h="660400">
                  <a:moveTo>
                    <a:pt x="3148511" y="660400"/>
                  </a:moveTo>
                  <a:lnTo>
                    <a:pt x="124460" y="660400"/>
                  </a:lnTo>
                  <a:cubicBezTo>
                    <a:pt x="55880" y="660400"/>
                    <a:pt x="0" y="604520"/>
                    <a:pt x="0" y="535940"/>
                  </a:cubicBezTo>
                  <a:lnTo>
                    <a:pt x="0" y="124460"/>
                  </a:lnTo>
                  <a:cubicBezTo>
                    <a:pt x="0" y="55880"/>
                    <a:pt x="55880" y="0"/>
                    <a:pt x="124460" y="0"/>
                  </a:cubicBezTo>
                  <a:lnTo>
                    <a:pt x="3148511" y="0"/>
                  </a:lnTo>
                  <a:cubicBezTo>
                    <a:pt x="3217091" y="0"/>
                    <a:pt x="3272971" y="55880"/>
                    <a:pt x="3272971" y="124460"/>
                  </a:cubicBezTo>
                  <a:lnTo>
                    <a:pt x="3272971" y="535940"/>
                  </a:lnTo>
                  <a:cubicBezTo>
                    <a:pt x="3272971" y="604520"/>
                    <a:pt x="3217091" y="660400"/>
                    <a:pt x="3148511" y="660400"/>
                  </a:cubicBezTo>
                  <a:close/>
                </a:path>
              </a:pathLst>
            </a:custGeom>
            <a:solidFill>
              <a:srgbClr val="95BEA6"/>
            </a:solidFill>
          </p:spPr>
        </p:sp>
      </p:grpSp>
      <p:grpSp>
        <p:nvGrpSpPr>
          <p:cNvPr id="17" name="Group 17"/>
          <p:cNvGrpSpPr/>
          <p:nvPr/>
        </p:nvGrpSpPr>
        <p:grpSpPr>
          <a:xfrm>
            <a:off x="8797944" y="2549416"/>
            <a:ext cx="3095520" cy="624595"/>
            <a:chOff x="0" y="0"/>
            <a:chExt cx="3272971" cy="660400"/>
          </a:xfrm>
        </p:grpSpPr>
        <p:sp>
          <p:nvSpPr>
            <p:cNvPr id="18" name="Freeform 18"/>
            <p:cNvSpPr/>
            <p:nvPr/>
          </p:nvSpPr>
          <p:spPr>
            <a:xfrm>
              <a:off x="0" y="0"/>
              <a:ext cx="3272971" cy="660400"/>
            </a:xfrm>
            <a:custGeom>
              <a:avLst/>
              <a:gdLst/>
              <a:ahLst/>
              <a:cxnLst/>
              <a:rect l="l" t="t" r="r" b="b"/>
              <a:pathLst>
                <a:path w="3272971" h="660400">
                  <a:moveTo>
                    <a:pt x="3148511" y="660400"/>
                  </a:moveTo>
                  <a:lnTo>
                    <a:pt x="124460" y="660400"/>
                  </a:lnTo>
                  <a:cubicBezTo>
                    <a:pt x="55880" y="660400"/>
                    <a:pt x="0" y="604520"/>
                    <a:pt x="0" y="535940"/>
                  </a:cubicBezTo>
                  <a:lnTo>
                    <a:pt x="0" y="124460"/>
                  </a:lnTo>
                  <a:cubicBezTo>
                    <a:pt x="0" y="55880"/>
                    <a:pt x="55880" y="0"/>
                    <a:pt x="124460" y="0"/>
                  </a:cubicBezTo>
                  <a:lnTo>
                    <a:pt x="3148511" y="0"/>
                  </a:lnTo>
                  <a:cubicBezTo>
                    <a:pt x="3217091" y="0"/>
                    <a:pt x="3272971" y="55880"/>
                    <a:pt x="3272971" y="124460"/>
                  </a:cubicBezTo>
                  <a:lnTo>
                    <a:pt x="3272971" y="535940"/>
                  </a:lnTo>
                  <a:cubicBezTo>
                    <a:pt x="3272971" y="604520"/>
                    <a:pt x="3217091" y="660400"/>
                    <a:pt x="3148511" y="660400"/>
                  </a:cubicBezTo>
                  <a:close/>
                </a:path>
              </a:pathLst>
            </a:custGeom>
            <a:solidFill>
              <a:srgbClr val="95BEA6"/>
            </a:solidFill>
          </p:spPr>
        </p:sp>
      </p:grpSp>
      <p:grpSp>
        <p:nvGrpSpPr>
          <p:cNvPr id="19" name="Group 19"/>
          <p:cNvGrpSpPr/>
          <p:nvPr/>
        </p:nvGrpSpPr>
        <p:grpSpPr>
          <a:xfrm>
            <a:off x="8797944" y="3526192"/>
            <a:ext cx="3095520" cy="624595"/>
            <a:chOff x="0" y="0"/>
            <a:chExt cx="3272971" cy="660400"/>
          </a:xfrm>
        </p:grpSpPr>
        <p:sp>
          <p:nvSpPr>
            <p:cNvPr id="20" name="Freeform 20"/>
            <p:cNvSpPr/>
            <p:nvPr/>
          </p:nvSpPr>
          <p:spPr>
            <a:xfrm>
              <a:off x="0" y="0"/>
              <a:ext cx="3272971" cy="660400"/>
            </a:xfrm>
            <a:custGeom>
              <a:avLst/>
              <a:gdLst/>
              <a:ahLst/>
              <a:cxnLst/>
              <a:rect l="l" t="t" r="r" b="b"/>
              <a:pathLst>
                <a:path w="3272971" h="660400">
                  <a:moveTo>
                    <a:pt x="3148511" y="660400"/>
                  </a:moveTo>
                  <a:lnTo>
                    <a:pt x="124460" y="660400"/>
                  </a:lnTo>
                  <a:cubicBezTo>
                    <a:pt x="55880" y="660400"/>
                    <a:pt x="0" y="604520"/>
                    <a:pt x="0" y="535940"/>
                  </a:cubicBezTo>
                  <a:lnTo>
                    <a:pt x="0" y="124460"/>
                  </a:lnTo>
                  <a:cubicBezTo>
                    <a:pt x="0" y="55880"/>
                    <a:pt x="55880" y="0"/>
                    <a:pt x="124460" y="0"/>
                  </a:cubicBezTo>
                  <a:lnTo>
                    <a:pt x="3148511" y="0"/>
                  </a:lnTo>
                  <a:cubicBezTo>
                    <a:pt x="3217091" y="0"/>
                    <a:pt x="3272971" y="55880"/>
                    <a:pt x="3272971" y="124460"/>
                  </a:cubicBezTo>
                  <a:lnTo>
                    <a:pt x="3272971" y="535940"/>
                  </a:lnTo>
                  <a:cubicBezTo>
                    <a:pt x="3272971" y="604520"/>
                    <a:pt x="3217091" y="660400"/>
                    <a:pt x="3148511" y="660400"/>
                  </a:cubicBezTo>
                  <a:close/>
                </a:path>
              </a:pathLst>
            </a:custGeom>
            <a:solidFill>
              <a:srgbClr val="ECBC9E"/>
            </a:solidFill>
          </p:spPr>
        </p:sp>
      </p:grpSp>
      <p:grpSp>
        <p:nvGrpSpPr>
          <p:cNvPr id="21" name="Group 21"/>
          <p:cNvGrpSpPr/>
          <p:nvPr/>
        </p:nvGrpSpPr>
        <p:grpSpPr>
          <a:xfrm>
            <a:off x="8797944" y="4548581"/>
            <a:ext cx="3095520" cy="624595"/>
            <a:chOff x="0" y="0"/>
            <a:chExt cx="3272971" cy="660400"/>
          </a:xfrm>
        </p:grpSpPr>
        <p:sp>
          <p:nvSpPr>
            <p:cNvPr id="22" name="Freeform 22"/>
            <p:cNvSpPr/>
            <p:nvPr/>
          </p:nvSpPr>
          <p:spPr>
            <a:xfrm>
              <a:off x="0" y="0"/>
              <a:ext cx="3272971" cy="660400"/>
            </a:xfrm>
            <a:custGeom>
              <a:avLst/>
              <a:gdLst/>
              <a:ahLst/>
              <a:cxnLst/>
              <a:rect l="l" t="t" r="r" b="b"/>
              <a:pathLst>
                <a:path w="3272971" h="660400">
                  <a:moveTo>
                    <a:pt x="3148511" y="660400"/>
                  </a:moveTo>
                  <a:lnTo>
                    <a:pt x="124460" y="660400"/>
                  </a:lnTo>
                  <a:cubicBezTo>
                    <a:pt x="55880" y="660400"/>
                    <a:pt x="0" y="604520"/>
                    <a:pt x="0" y="535940"/>
                  </a:cubicBezTo>
                  <a:lnTo>
                    <a:pt x="0" y="124460"/>
                  </a:lnTo>
                  <a:cubicBezTo>
                    <a:pt x="0" y="55880"/>
                    <a:pt x="55880" y="0"/>
                    <a:pt x="124460" y="0"/>
                  </a:cubicBezTo>
                  <a:lnTo>
                    <a:pt x="3148511" y="0"/>
                  </a:lnTo>
                  <a:cubicBezTo>
                    <a:pt x="3217091" y="0"/>
                    <a:pt x="3272971" y="55880"/>
                    <a:pt x="3272971" y="124460"/>
                  </a:cubicBezTo>
                  <a:lnTo>
                    <a:pt x="3272971" y="535940"/>
                  </a:lnTo>
                  <a:cubicBezTo>
                    <a:pt x="3272971" y="604520"/>
                    <a:pt x="3217091" y="660400"/>
                    <a:pt x="3148511" y="660400"/>
                  </a:cubicBezTo>
                  <a:close/>
                </a:path>
              </a:pathLst>
            </a:custGeom>
            <a:solidFill>
              <a:srgbClr val="95BEA6"/>
            </a:solidFill>
          </p:spPr>
        </p:sp>
      </p:grpSp>
      <p:grpSp>
        <p:nvGrpSpPr>
          <p:cNvPr id="23" name="Group 23"/>
          <p:cNvGrpSpPr/>
          <p:nvPr/>
        </p:nvGrpSpPr>
        <p:grpSpPr>
          <a:xfrm>
            <a:off x="8839200" y="5334000"/>
            <a:ext cx="3095520" cy="624595"/>
            <a:chOff x="0" y="0"/>
            <a:chExt cx="3272971" cy="660400"/>
          </a:xfrm>
        </p:grpSpPr>
        <p:sp>
          <p:nvSpPr>
            <p:cNvPr id="24" name="Freeform 24"/>
            <p:cNvSpPr/>
            <p:nvPr/>
          </p:nvSpPr>
          <p:spPr>
            <a:xfrm>
              <a:off x="0" y="0"/>
              <a:ext cx="3272971" cy="660400"/>
            </a:xfrm>
            <a:custGeom>
              <a:avLst/>
              <a:gdLst/>
              <a:ahLst/>
              <a:cxnLst/>
              <a:rect l="l" t="t" r="r" b="b"/>
              <a:pathLst>
                <a:path w="3272971" h="660400">
                  <a:moveTo>
                    <a:pt x="3148511" y="660400"/>
                  </a:moveTo>
                  <a:lnTo>
                    <a:pt x="124460" y="660400"/>
                  </a:lnTo>
                  <a:cubicBezTo>
                    <a:pt x="55880" y="660400"/>
                    <a:pt x="0" y="604520"/>
                    <a:pt x="0" y="535940"/>
                  </a:cubicBezTo>
                  <a:lnTo>
                    <a:pt x="0" y="124460"/>
                  </a:lnTo>
                  <a:cubicBezTo>
                    <a:pt x="0" y="55880"/>
                    <a:pt x="55880" y="0"/>
                    <a:pt x="124460" y="0"/>
                  </a:cubicBezTo>
                  <a:lnTo>
                    <a:pt x="3148511" y="0"/>
                  </a:lnTo>
                  <a:cubicBezTo>
                    <a:pt x="3217091" y="0"/>
                    <a:pt x="3272971" y="55880"/>
                    <a:pt x="3272971" y="124460"/>
                  </a:cubicBezTo>
                  <a:lnTo>
                    <a:pt x="3272971" y="535940"/>
                  </a:lnTo>
                  <a:cubicBezTo>
                    <a:pt x="3272971" y="604520"/>
                    <a:pt x="3217091" y="660400"/>
                    <a:pt x="3148511" y="660400"/>
                  </a:cubicBezTo>
                  <a:close/>
                </a:path>
              </a:pathLst>
            </a:custGeom>
            <a:solidFill>
              <a:srgbClr val="ECBC9E"/>
            </a:solidFill>
          </p:spPr>
        </p:sp>
      </p:grpSp>
      <p:grpSp>
        <p:nvGrpSpPr>
          <p:cNvPr id="25" name="Group 25"/>
          <p:cNvGrpSpPr/>
          <p:nvPr/>
        </p:nvGrpSpPr>
        <p:grpSpPr>
          <a:xfrm>
            <a:off x="8839200" y="6019800"/>
            <a:ext cx="3095520" cy="624595"/>
            <a:chOff x="0" y="0"/>
            <a:chExt cx="3272971" cy="660400"/>
          </a:xfrm>
        </p:grpSpPr>
        <p:sp>
          <p:nvSpPr>
            <p:cNvPr id="26" name="Freeform 26"/>
            <p:cNvSpPr/>
            <p:nvPr/>
          </p:nvSpPr>
          <p:spPr>
            <a:xfrm>
              <a:off x="0" y="0"/>
              <a:ext cx="3272971" cy="660400"/>
            </a:xfrm>
            <a:custGeom>
              <a:avLst/>
              <a:gdLst/>
              <a:ahLst/>
              <a:cxnLst/>
              <a:rect l="l" t="t" r="r" b="b"/>
              <a:pathLst>
                <a:path w="3272971" h="660400">
                  <a:moveTo>
                    <a:pt x="3148511" y="660400"/>
                  </a:moveTo>
                  <a:lnTo>
                    <a:pt x="124460" y="660400"/>
                  </a:lnTo>
                  <a:cubicBezTo>
                    <a:pt x="55880" y="660400"/>
                    <a:pt x="0" y="604520"/>
                    <a:pt x="0" y="535940"/>
                  </a:cubicBezTo>
                  <a:lnTo>
                    <a:pt x="0" y="124460"/>
                  </a:lnTo>
                  <a:cubicBezTo>
                    <a:pt x="0" y="55880"/>
                    <a:pt x="55880" y="0"/>
                    <a:pt x="124460" y="0"/>
                  </a:cubicBezTo>
                  <a:lnTo>
                    <a:pt x="3148511" y="0"/>
                  </a:lnTo>
                  <a:cubicBezTo>
                    <a:pt x="3217091" y="0"/>
                    <a:pt x="3272971" y="55880"/>
                    <a:pt x="3272971" y="124460"/>
                  </a:cubicBezTo>
                  <a:lnTo>
                    <a:pt x="3272971" y="535940"/>
                  </a:lnTo>
                  <a:cubicBezTo>
                    <a:pt x="3272971" y="604520"/>
                    <a:pt x="3217091" y="660400"/>
                    <a:pt x="3148511" y="660400"/>
                  </a:cubicBezTo>
                  <a:close/>
                </a:path>
              </a:pathLst>
            </a:custGeom>
            <a:solidFill>
              <a:srgbClr val="ECBC9E"/>
            </a:solidFill>
          </p:spPr>
        </p:sp>
      </p:grpSp>
      <p:sp>
        <p:nvSpPr>
          <p:cNvPr id="27" name="TextBox 27"/>
          <p:cNvSpPr txBox="1"/>
          <p:nvPr/>
        </p:nvSpPr>
        <p:spPr>
          <a:xfrm>
            <a:off x="9184293" y="1011021"/>
            <a:ext cx="2206009" cy="461665"/>
          </a:xfrm>
          <a:prstGeom prst="rect">
            <a:avLst/>
          </a:prstGeom>
        </p:spPr>
        <p:txBody>
          <a:bodyPr lIns="0" tIns="0" rIns="0" bIns="0" rtlCol="0" anchor="t">
            <a:spAutoFit/>
          </a:bodyPr>
          <a:lstStyle/>
          <a:p>
            <a:pPr algn="ctr">
              <a:lnSpc>
                <a:spcPts val="3640"/>
              </a:lnSpc>
            </a:pPr>
            <a:r>
              <a:rPr lang="en-US" sz="2400">
                <a:solidFill>
                  <a:srgbClr val="000000"/>
                </a:solidFill>
                <a:latin typeface="Open Sans"/>
              </a:rPr>
              <a:t>Descriptiva</a:t>
            </a:r>
          </a:p>
        </p:txBody>
      </p:sp>
      <p:sp>
        <p:nvSpPr>
          <p:cNvPr id="28" name="TextBox 28"/>
          <p:cNvSpPr txBox="1"/>
          <p:nvPr/>
        </p:nvSpPr>
        <p:spPr>
          <a:xfrm>
            <a:off x="9351169" y="1813894"/>
            <a:ext cx="2039392" cy="461665"/>
          </a:xfrm>
          <a:prstGeom prst="rect">
            <a:avLst/>
          </a:prstGeom>
        </p:spPr>
        <p:txBody>
          <a:bodyPr lIns="0" tIns="0" rIns="0" bIns="0" rtlCol="0" anchor="t">
            <a:spAutoFit/>
          </a:bodyPr>
          <a:lstStyle/>
          <a:p>
            <a:pPr algn="ctr">
              <a:lnSpc>
                <a:spcPts val="3640"/>
              </a:lnSpc>
            </a:pPr>
            <a:r>
              <a:rPr lang="es-ES" sz="2400" dirty="0" smtClean="0">
                <a:solidFill>
                  <a:srgbClr val="000000"/>
                </a:solidFill>
                <a:latin typeface="Open Sans"/>
              </a:rPr>
              <a:t>Correlacional</a:t>
            </a:r>
            <a:endParaRPr lang="es-ES" sz="2400" dirty="0">
              <a:solidFill>
                <a:srgbClr val="000000"/>
              </a:solidFill>
              <a:latin typeface="Open Sans"/>
            </a:endParaRPr>
          </a:p>
        </p:txBody>
      </p:sp>
      <p:sp>
        <p:nvSpPr>
          <p:cNvPr id="29" name="TextBox 29"/>
          <p:cNvSpPr txBox="1"/>
          <p:nvPr/>
        </p:nvSpPr>
        <p:spPr>
          <a:xfrm>
            <a:off x="9372600" y="2667000"/>
            <a:ext cx="1878509" cy="461665"/>
          </a:xfrm>
          <a:prstGeom prst="rect">
            <a:avLst/>
          </a:prstGeom>
        </p:spPr>
        <p:txBody>
          <a:bodyPr lIns="0" tIns="0" rIns="0" bIns="0" rtlCol="0" anchor="t">
            <a:spAutoFit/>
          </a:bodyPr>
          <a:lstStyle/>
          <a:p>
            <a:pPr algn="ctr">
              <a:lnSpc>
                <a:spcPts val="3640"/>
              </a:lnSpc>
            </a:pPr>
            <a:r>
              <a:rPr lang="en-US" sz="2400" dirty="0">
                <a:solidFill>
                  <a:srgbClr val="000000"/>
                </a:solidFill>
                <a:latin typeface="Open Sans"/>
              </a:rPr>
              <a:t>Documental</a:t>
            </a:r>
          </a:p>
        </p:txBody>
      </p:sp>
      <p:sp>
        <p:nvSpPr>
          <p:cNvPr id="30" name="TextBox 30"/>
          <p:cNvSpPr txBox="1"/>
          <p:nvPr/>
        </p:nvSpPr>
        <p:spPr>
          <a:xfrm>
            <a:off x="9144000" y="3581400"/>
            <a:ext cx="2576661" cy="461665"/>
          </a:xfrm>
          <a:prstGeom prst="rect">
            <a:avLst/>
          </a:prstGeom>
        </p:spPr>
        <p:txBody>
          <a:bodyPr lIns="0" tIns="0" rIns="0" bIns="0" rtlCol="0" anchor="t">
            <a:spAutoFit/>
          </a:bodyPr>
          <a:lstStyle/>
          <a:p>
            <a:pPr algn="ctr">
              <a:lnSpc>
                <a:spcPts val="3640"/>
              </a:lnSpc>
            </a:pPr>
            <a:r>
              <a:rPr lang="en-US" sz="2400" dirty="0">
                <a:solidFill>
                  <a:srgbClr val="000000"/>
                </a:solidFill>
                <a:latin typeface="Open Sans"/>
              </a:rPr>
              <a:t>No experimental</a:t>
            </a:r>
          </a:p>
        </p:txBody>
      </p:sp>
      <p:sp>
        <p:nvSpPr>
          <p:cNvPr id="31" name="TextBox 31"/>
          <p:cNvSpPr txBox="1"/>
          <p:nvPr/>
        </p:nvSpPr>
        <p:spPr>
          <a:xfrm>
            <a:off x="5218970" y="2310144"/>
            <a:ext cx="2267181" cy="192360"/>
          </a:xfrm>
          <a:prstGeom prst="rect">
            <a:avLst/>
          </a:prstGeom>
        </p:spPr>
        <p:txBody>
          <a:bodyPr lIns="0" tIns="0" rIns="0" bIns="0" rtlCol="0" anchor="t">
            <a:spAutoFit/>
          </a:bodyPr>
          <a:lstStyle/>
          <a:p>
            <a:pPr algn="ctr">
              <a:lnSpc>
                <a:spcPts val="1510"/>
              </a:lnSpc>
              <a:spcBef>
                <a:spcPct val="0"/>
              </a:spcBef>
            </a:pPr>
            <a:endParaRPr sz="2400"/>
          </a:p>
        </p:txBody>
      </p:sp>
      <p:sp>
        <p:nvSpPr>
          <p:cNvPr id="32" name="TextBox 32"/>
          <p:cNvSpPr txBox="1"/>
          <p:nvPr/>
        </p:nvSpPr>
        <p:spPr>
          <a:xfrm>
            <a:off x="5512594" y="1459136"/>
            <a:ext cx="2102839" cy="897682"/>
          </a:xfrm>
          <a:prstGeom prst="rect">
            <a:avLst/>
          </a:prstGeom>
        </p:spPr>
        <p:txBody>
          <a:bodyPr lIns="0" tIns="0" rIns="0" bIns="0" rtlCol="0" anchor="t">
            <a:spAutoFit/>
          </a:bodyPr>
          <a:lstStyle/>
          <a:p>
            <a:pPr algn="ctr">
              <a:lnSpc>
                <a:spcPts val="3468"/>
              </a:lnSpc>
            </a:pPr>
            <a:r>
              <a:rPr lang="en-US" sz="2400">
                <a:solidFill>
                  <a:srgbClr val="000000"/>
                </a:solidFill>
                <a:latin typeface="Open Sans"/>
              </a:rPr>
              <a:t>Tipo de Investigación</a:t>
            </a:r>
          </a:p>
        </p:txBody>
      </p:sp>
      <p:sp>
        <p:nvSpPr>
          <p:cNvPr id="33" name="TextBox 33"/>
          <p:cNvSpPr txBox="1"/>
          <p:nvPr/>
        </p:nvSpPr>
        <p:spPr>
          <a:xfrm>
            <a:off x="8797944" y="4563381"/>
            <a:ext cx="3095520" cy="461665"/>
          </a:xfrm>
          <a:prstGeom prst="rect">
            <a:avLst/>
          </a:prstGeom>
        </p:spPr>
        <p:txBody>
          <a:bodyPr lIns="0" tIns="0" rIns="0" bIns="0" rtlCol="0" anchor="t">
            <a:spAutoFit/>
          </a:bodyPr>
          <a:lstStyle/>
          <a:p>
            <a:pPr algn="ctr">
              <a:lnSpc>
                <a:spcPts val="3640"/>
              </a:lnSpc>
            </a:pPr>
            <a:r>
              <a:rPr lang="en-US" sz="2400" dirty="0">
                <a:solidFill>
                  <a:srgbClr val="000000"/>
                </a:solidFill>
                <a:latin typeface="Open Sans"/>
              </a:rPr>
              <a:t>Cualitativo</a:t>
            </a:r>
          </a:p>
        </p:txBody>
      </p:sp>
      <p:sp>
        <p:nvSpPr>
          <p:cNvPr id="34" name="TextBox 34"/>
          <p:cNvSpPr txBox="1"/>
          <p:nvPr/>
        </p:nvSpPr>
        <p:spPr>
          <a:xfrm>
            <a:off x="9651198" y="5297785"/>
            <a:ext cx="1389013" cy="461665"/>
          </a:xfrm>
          <a:prstGeom prst="rect">
            <a:avLst/>
          </a:prstGeom>
        </p:spPr>
        <p:txBody>
          <a:bodyPr lIns="0" tIns="0" rIns="0" bIns="0" rtlCol="0" anchor="t">
            <a:spAutoFit/>
          </a:bodyPr>
          <a:lstStyle/>
          <a:p>
            <a:pPr algn="ctr">
              <a:lnSpc>
                <a:spcPts val="3640"/>
              </a:lnSpc>
            </a:pPr>
            <a:r>
              <a:rPr lang="es-ES" sz="2400" dirty="0" smtClean="0">
                <a:solidFill>
                  <a:srgbClr val="000000"/>
                </a:solidFill>
                <a:latin typeface="Open Sans"/>
              </a:rPr>
              <a:t>Encuesta</a:t>
            </a:r>
            <a:endParaRPr lang="es-ES" sz="2400" dirty="0">
              <a:solidFill>
                <a:srgbClr val="000000"/>
              </a:solidFill>
              <a:latin typeface="Open Sans"/>
            </a:endParaRPr>
          </a:p>
        </p:txBody>
      </p:sp>
      <p:sp>
        <p:nvSpPr>
          <p:cNvPr id="35" name="TextBox 35"/>
          <p:cNvSpPr txBox="1"/>
          <p:nvPr/>
        </p:nvSpPr>
        <p:spPr>
          <a:xfrm>
            <a:off x="9651198" y="6154381"/>
            <a:ext cx="1529358" cy="461665"/>
          </a:xfrm>
          <a:prstGeom prst="rect">
            <a:avLst/>
          </a:prstGeom>
        </p:spPr>
        <p:txBody>
          <a:bodyPr lIns="0" tIns="0" rIns="0" bIns="0" rtlCol="0" anchor="t">
            <a:spAutoFit/>
          </a:bodyPr>
          <a:lstStyle/>
          <a:p>
            <a:pPr algn="ctr">
              <a:lnSpc>
                <a:spcPts val="3640"/>
              </a:lnSpc>
            </a:pPr>
            <a:r>
              <a:rPr lang="es-ES" sz="2400" dirty="0" smtClean="0">
                <a:solidFill>
                  <a:srgbClr val="000000"/>
                </a:solidFill>
                <a:latin typeface="Open Sans"/>
              </a:rPr>
              <a:t>Entrevista</a:t>
            </a:r>
            <a:endParaRPr lang="es-ES" sz="2400" dirty="0">
              <a:solidFill>
                <a:srgbClr val="000000"/>
              </a:solidFill>
              <a:latin typeface="Open Sans"/>
            </a:endParaRPr>
          </a:p>
        </p:txBody>
      </p:sp>
      <p:grpSp>
        <p:nvGrpSpPr>
          <p:cNvPr id="36" name="Group 36"/>
          <p:cNvGrpSpPr/>
          <p:nvPr/>
        </p:nvGrpSpPr>
        <p:grpSpPr>
          <a:xfrm>
            <a:off x="5218970" y="3563204"/>
            <a:ext cx="2690086" cy="587583"/>
            <a:chOff x="0" y="0"/>
            <a:chExt cx="3023458" cy="660400"/>
          </a:xfrm>
        </p:grpSpPr>
        <p:sp>
          <p:nvSpPr>
            <p:cNvPr id="37" name="Freeform 37"/>
            <p:cNvSpPr/>
            <p:nvPr/>
          </p:nvSpPr>
          <p:spPr>
            <a:xfrm>
              <a:off x="0" y="0"/>
              <a:ext cx="3023458" cy="660400"/>
            </a:xfrm>
            <a:custGeom>
              <a:avLst/>
              <a:gdLst/>
              <a:ahLst/>
              <a:cxnLst/>
              <a:rect l="l" t="t" r="r" b="b"/>
              <a:pathLst>
                <a:path w="3023458" h="660400">
                  <a:moveTo>
                    <a:pt x="2898998" y="660400"/>
                  </a:moveTo>
                  <a:lnTo>
                    <a:pt x="124460" y="660400"/>
                  </a:lnTo>
                  <a:cubicBezTo>
                    <a:pt x="55880" y="660400"/>
                    <a:pt x="0" y="604520"/>
                    <a:pt x="0" y="535940"/>
                  </a:cubicBezTo>
                  <a:lnTo>
                    <a:pt x="0" y="124460"/>
                  </a:lnTo>
                  <a:cubicBezTo>
                    <a:pt x="0" y="55880"/>
                    <a:pt x="55880" y="0"/>
                    <a:pt x="124460" y="0"/>
                  </a:cubicBezTo>
                  <a:lnTo>
                    <a:pt x="2898998" y="0"/>
                  </a:lnTo>
                  <a:cubicBezTo>
                    <a:pt x="2967578" y="0"/>
                    <a:pt x="3023458" y="55880"/>
                    <a:pt x="3023458" y="124460"/>
                  </a:cubicBezTo>
                  <a:lnTo>
                    <a:pt x="3023458" y="535940"/>
                  </a:lnTo>
                  <a:cubicBezTo>
                    <a:pt x="3023458" y="604520"/>
                    <a:pt x="2967578" y="660400"/>
                    <a:pt x="2898998" y="660400"/>
                  </a:cubicBezTo>
                  <a:close/>
                </a:path>
              </a:pathLst>
            </a:custGeom>
            <a:solidFill>
              <a:srgbClr val="E49E72"/>
            </a:solidFill>
          </p:spPr>
        </p:sp>
      </p:grpSp>
      <p:sp>
        <p:nvSpPr>
          <p:cNvPr id="38" name="TextBox 38"/>
          <p:cNvSpPr txBox="1"/>
          <p:nvPr/>
        </p:nvSpPr>
        <p:spPr>
          <a:xfrm>
            <a:off x="5016254" y="3512503"/>
            <a:ext cx="3095520" cy="448310"/>
          </a:xfrm>
          <a:prstGeom prst="rect">
            <a:avLst/>
          </a:prstGeom>
        </p:spPr>
        <p:txBody>
          <a:bodyPr lIns="0" tIns="0" rIns="0" bIns="0" rtlCol="0" anchor="t">
            <a:spAutoFit/>
          </a:bodyPr>
          <a:lstStyle/>
          <a:p>
            <a:pPr algn="ctr">
              <a:lnSpc>
                <a:spcPts val="3640"/>
              </a:lnSpc>
            </a:pPr>
            <a:r>
              <a:rPr lang="en-US" sz="2600">
                <a:solidFill>
                  <a:srgbClr val="000000"/>
                </a:solidFill>
                <a:latin typeface="Open Sans"/>
              </a:rPr>
              <a:t>Diseño</a:t>
            </a:r>
          </a:p>
        </p:txBody>
      </p:sp>
      <p:grpSp>
        <p:nvGrpSpPr>
          <p:cNvPr id="39" name="Group 39"/>
          <p:cNvGrpSpPr/>
          <p:nvPr/>
        </p:nvGrpSpPr>
        <p:grpSpPr>
          <a:xfrm>
            <a:off x="5218970" y="4548581"/>
            <a:ext cx="2690086" cy="587583"/>
            <a:chOff x="0" y="0"/>
            <a:chExt cx="3023458" cy="660400"/>
          </a:xfrm>
        </p:grpSpPr>
        <p:sp>
          <p:nvSpPr>
            <p:cNvPr id="40" name="Freeform 40"/>
            <p:cNvSpPr/>
            <p:nvPr/>
          </p:nvSpPr>
          <p:spPr>
            <a:xfrm>
              <a:off x="0" y="0"/>
              <a:ext cx="3023458" cy="660400"/>
            </a:xfrm>
            <a:custGeom>
              <a:avLst/>
              <a:gdLst/>
              <a:ahLst/>
              <a:cxnLst/>
              <a:rect l="l" t="t" r="r" b="b"/>
              <a:pathLst>
                <a:path w="3023458" h="660400">
                  <a:moveTo>
                    <a:pt x="2898998" y="660400"/>
                  </a:moveTo>
                  <a:lnTo>
                    <a:pt x="124460" y="660400"/>
                  </a:lnTo>
                  <a:cubicBezTo>
                    <a:pt x="55880" y="660400"/>
                    <a:pt x="0" y="604520"/>
                    <a:pt x="0" y="535940"/>
                  </a:cubicBezTo>
                  <a:lnTo>
                    <a:pt x="0" y="124460"/>
                  </a:lnTo>
                  <a:cubicBezTo>
                    <a:pt x="0" y="55880"/>
                    <a:pt x="55880" y="0"/>
                    <a:pt x="124460" y="0"/>
                  </a:cubicBezTo>
                  <a:lnTo>
                    <a:pt x="2898998" y="0"/>
                  </a:lnTo>
                  <a:cubicBezTo>
                    <a:pt x="2967578" y="0"/>
                    <a:pt x="3023458" y="55880"/>
                    <a:pt x="3023458" y="124460"/>
                  </a:cubicBezTo>
                  <a:lnTo>
                    <a:pt x="3023458" y="535940"/>
                  </a:lnTo>
                  <a:cubicBezTo>
                    <a:pt x="3023458" y="604520"/>
                    <a:pt x="2967578" y="660400"/>
                    <a:pt x="2898998" y="660400"/>
                  </a:cubicBezTo>
                  <a:close/>
                </a:path>
              </a:pathLst>
            </a:custGeom>
            <a:solidFill>
              <a:srgbClr val="3D9A8B"/>
            </a:solidFill>
          </p:spPr>
        </p:sp>
      </p:grpSp>
      <p:sp>
        <p:nvSpPr>
          <p:cNvPr id="41" name="TextBox 41"/>
          <p:cNvSpPr txBox="1"/>
          <p:nvPr/>
        </p:nvSpPr>
        <p:spPr>
          <a:xfrm>
            <a:off x="5218970" y="4563381"/>
            <a:ext cx="2690086" cy="461665"/>
          </a:xfrm>
          <a:prstGeom prst="rect">
            <a:avLst/>
          </a:prstGeom>
        </p:spPr>
        <p:txBody>
          <a:bodyPr lIns="0" tIns="0" rIns="0" bIns="0" rtlCol="0" anchor="t">
            <a:spAutoFit/>
          </a:bodyPr>
          <a:lstStyle/>
          <a:p>
            <a:pPr algn="ctr">
              <a:lnSpc>
                <a:spcPts val="3640"/>
              </a:lnSpc>
            </a:pPr>
            <a:r>
              <a:rPr lang="en-US" sz="2400">
                <a:solidFill>
                  <a:srgbClr val="000000"/>
                </a:solidFill>
                <a:latin typeface="Open Sans"/>
              </a:rPr>
              <a:t>Enfoque</a:t>
            </a:r>
          </a:p>
        </p:txBody>
      </p:sp>
      <p:sp>
        <p:nvSpPr>
          <p:cNvPr id="42" name="TextBox 42"/>
          <p:cNvSpPr txBox="1"/>
          <p:nvPr/>
        </p:nvSpPr>
        <p:spPr>
          <a:xfrm>
            <a:off x="5393370" y="5802833"/>
            <a:ext cx="2431405" cy="1308050"/>
          </a:xfrm>
          <a:prstGeom prst="rect">
            <a:avLst/>
          </a:prstGeom>
        </p:spPr>
        <p:txBody>
          <a:bodyPr lIns="0" tIns="0" rIns="0" bIns="0" rtlCol="0" anchor="t">
            <a:spAutoFit/>
          </a:bodyPr>
          <a:lstStyle/>
          <a:p>
            <a:pPr algn="ctr">
              <a:lnSpc>
                <a:spcPts val="3359"/>
              </a:lnSpc>
            </a:pPr>
            <a:r>
              <a:rPr lang="en-US" sz="2400" dirty="0">
                <a:solidFill>
                  <a:srgbClr val="000000"/>
                </a:solidFill>
                <a:latin typeface="Open Sans"/>
              </a:rPr>
              <a:t>Instrumentos de </a:t>
            </a:r>
          </a:p>
          <a:p>
            <a:pPr algn="ctr">
              <a:lnSpc>
                <a:spcPts val="3359"/>
              </a:lnSpc>
            </a:pPr>
            <a:r>
              <a:rPr lang="en-US" sz="2400" dirty="0">
                <a:solidFill>
                  <a:srgbClr val="000000"/>
                </a:solidFill>
                <a:latin typeface="Open Sans"/>
              </a:rPr>
              <a:t>recolección </a:t>
            </a:r>
          </a:p>
          <a:p>
            <a:pPr algn="ctr">
              <a:lnSpc>
                <a:spcPts val="3359"/>
              </a:lnSpc>
            </a:pPr>
            <a:r>
              <a:rPr lang="en-US" sz="2400" dirty="0">
                <a:solidFill>
                  <a:srgbClr val="000000"/>
                </a:solidFill>
                <a:latin typeface="Open Sans"/>
              </a:rPr>
              <a:t>de datos </a:t>
            </a:r>
          </a:p>
        </p:txBody>
      </p:sp>
      <p:sp>
        <p:nvSpPr>
          <p:cNvPr id="43" name="AutoShape 43"/>
          <p:cNvSpPr/>
          <p:nvPr/>
        </p:nvSpPr>
        <p:spPr>
          <a:xfrm>
            <a:off x="8293484" y="1239938"/>
            <a:ext cx="389789" cy="0"/>
          </a:xfrm>
          <a:prstGeom prst="line">
            <a:avLst/>
          </a:prstGeom>
          <a:ln w="47625" cap="rnd">
            <a:solidFill>
              <a:srgbClr val="403E3E"/>
            </a:solidFill>
            <a:prstDash val="solid"/>
            <a:headEnd type="none" w="sm" len="sm"/>
            <a:tailEnd type="triangle" w="lg" len="med"/>
          </a:ln>
        </p:spPr>
      </p:sp>
      <p:sp>
        <p:nvSpPr>
          <p:cNvPr id="44" name="AutoShape 44"/>
          <p:cNvSpPr/>
          <p:nvPr/>
        </p:nvSpPr>
        <p:spPr>
          <a:xfrm>
            <a:off x="8306668" y="2042811"/>
            <a:ext cx="389789" cy="0"/>
          </a:xfrm>
          <a:prstGeom prst="line">
            <a:avLst/>
          </a:prstGeom>
          <a:ln w="47625" cap="rnd">
            <a:solidFill>
              <a:srgbClr val="403E3E"/>
            </a:solidFill>
            <a:prstDash val="solid"/>
            <a:headEnd type="none" w="sm" len="sm"/>
            <a:tailEnd type="triangle" w="lg" len="med"/>
          </a:ln>
        </p:spPr>
      </p:sp>
      <p:sp>
        <p:nvSpPr>
          <p:cNvPr id="45" name="AutoShape 45"/>
          <p:cNvSpPr/>
          <p:nvPr/>
        </p:nvSpPr>
        <p:spPr>
          <a:xfrm>
            <a:off x="8306668" y="2837901"/>
            <a:ext cx="389789" cy="0"/>
          </a:xfrm>
          <a:prstGeom prst="line">
            <a:avLst/>
          </a:prstGeom>
          <a:ln w="47625" cap="rnd">
            <a:solidFill>
              <a:srgbClr val="403E3E"/>
            </a:solidFill>
            <a:prstDash val="solid"/>
            <a:headEnd type="none" w="sm" len="sm"/>
            <a:tailEnd type="triangle" w="lg" len="med"/>
          </a:ln>
        </p:spPr>
      </p:sp>
      <p:sp>
        <p:nvSpPr>
          <p:cNvPr id="46" name="AutoShape 46"/>
          <p:cNvSpPr/>
          <p:nvPr/>
        </p:nvSpPr>
        <p:spPr>
          <a:xfrm>
            <a:off x="8293484" y="3838490"/>
            <a:ext cx="389789" cy="0"/>
          </a:xfrm>
          <a:prstGeom prst="line">
            <a:avLst/>
          </a:prstGeom>
          <a:ln w="47625" cap="rnd">
            <a:solidFill>
              <a:srgbClr val="403E3E"/>
            </a:solidFill>
            <a:prstDash val="solid"/>
            <a:headEnd type="none" w="sm" len="sm"/>
            <a:tailEnd type="triangle" w="lg" len="med"/>
          </a:ln>
        </p:spPr>
      </p:sp>
      <p:sp>
        <p:nvSpPr>
          <p:cNvPr id="47" name="AutoShape 47"/>
          <p:cNvSpPr/>
          <p:nvPr/>
        </p:nvSpPr>
        <p:spPr>
          <a:xfrm>
            <a:off x="8293484" y="4860878"/>
            <a:ext cx="389789" cy="0"/>
          </a:xfrm>
          <a:prstGeom prst="line">
            <a:avLst/>
          </a:prstGeom>
          <a:ln w="47625" cap="rnd">
            <a:solidFill>
              <a:srgbClr val="403E3E"/>
            </a:solidFill>
            <a:prstDash val="solid"/>
            <a:headEnd type="none" w="sm" len="sm"/>
            <a:tailEnd type="triangle" w="lg" len="med"/>
          </a:ln>
        </p:spPr>
      </p:sp>
      <p:sp>
        <p:nvSpPr>
          <p:cNvPr id="48" name="AutoShape 48"/>
          <p:cNvSpPr/>
          <p:nvPr/>
        </p:nvSpPr>
        <p:spPr>
          <a:xfrm>
            <a:off x="8293484" y="6407111"/>
            <a:ext cx="389789" cy="0"/>
          </a:xfrm>
          <a:prstGeom prst="line">
            <a:avLst/>
          </a:prstGeom>
          <a:ln w="47625" cap="rnd">
            <a:solidFill>
              <a:srgbClr val="403E3E"/>
            </a:solidFill>
            <a:prstDash val="solid"/>
            <a:headEnd type="none" w="sm" len="sm"/>
            <a:tailEnd type="triangle" w="lg" len="med"/>
          </a:ln>
        </p:spPr>
      </p:sp>
      <p:sp>
        <p:nvSpPr>
          <p:cNvPr id="49" name="AutoShape 49"/>
          <p:cNvSpPr/>
          <p:nvPr/>
        </p:nvSpPr>
        <p:spPr>
          <a:xfrm>
            <a:off x="8306668" y="5571470"/>
            <a:ext cx="389789" cy="0"/>
          </a:xfrm>
          <a:prstGeom prst="line">
            <a:avLst/>
          </a:prstGeom>
          <a:ln w="47625" cap="rnd">
            <a:solidFill>
              <a:srgbClr val="403E3E"/>
            </a:solidFill>
            <a:prstDash val="solid"/>
            <a:headEnd type="none" w="sm" len="sm"/>
            <a:tailEnd type="triangle" w="lg" len="med"/>
          </a:ln>
        </p:spPr>
      </p:sp>
      <p:sp>
        <p:nvSpPr>
          <p:cNvPr id="50" name="AutoShape 50"/>
          <p:cNvSpPr/>
          <p:nvPr/>
        </p:nvSpPr>
        <p:spPr>
          <a:xfrm rot="5400000">
            <a:off x="7519593" y="2050826"/>
            <a:ext cx="1621775" cy="0"/>
          </a:xfrm>
          <a:prstGeom prst="line">
            <a:avLst/>
          </a:prstGeom>
          <a:ln w="47625" cap="rnd">
            <a:solidFill>
              <a:srgbClr val="403E3E"/>
            </a:solidFill>
            <a:prstDash val="solid"/>
            <a:headEnd type="none" w="sm" len="sm"/>
            <a:tailEnd type="none" w="sm" len="sm"/>
          </a:ln>
        </p:spPr>
      </p:sp>
      <p:grpSp>
        <p:nvGrpSpPr>
          <p:cNvPr id="51" name="Group 51"/>
          <p:cNvGrpSpPr/>
          <p:nvPr/>
        </p:nvGrpSpPr>
        <p:grpSpPr>
          <a:xfrm>
            <a:off x="8839200" y="6705600"/>
            <a:ext cx="3095520" cy="762000"/>
            <a:chOff x="0" y="0"/>
            <a:chExt cx="3272971" cy="805682"/>
          </a:xfrm>
        </p:grpSpPr>
        <p:sp>
          <p:nvSpPr>
            <p:cNvPr id="52" name="Freeform 52"/>
            <p:cNvSpPr/>
            <p:nvPr/>
          </p:nvSpPr>
          <p:spPr>
            <a:xfrm>
              <a:off x="0" y="0"/>
              <a:ext cx="3272971" cy="805682"/>
            </a:xfrm>
            <a:custGeom>
              <a:avLst/>
              <a:gdLst/>
              <a:ahLst/>
              <a:cxnLst/>
              <a:rect l="l" t="t" r="r" b="b"/>
              <a:pathLst>
                <a:path w="3272971" h="805682">
                  <a:moveTo>
                    <a:pt x="3148511" y="805682"/>
                  </a:moveTo>
                  <a:lnTo>
                    <a:pt x="124460" y="805682"/>
                  </a:lnTo>
                  <a:cubicBezTo>
                    <a:pt x="55880" y="805682"/>
                    <a:pt x="0" y="749802"/>
                    <a:pt x="0" y="681222"/>
                  </a:cubicBezTo>
                  <a:lnTo>
                    <a:pt x="0" y="124460"/>
                  </a:lnTo>
                  <a:cubicBezTo>
                    <a:pt x="0" y="55880"/>
                    <a:pt x="55880" y="0"/>
                    <a:pt x="124460" y="0"/>
                  </a:cubicBezTo>
                  <a:lnTo>
                    <a:pt x="3148511" y="0"/>
                  </a:lnTo>
                  <a:cubicBezTo>
                    <a:pt x="3217091" y="0"/>
                    <a:pt x="3272971" y="55880"/>
                    <a:pt x="3272971" y="124460"/>
                  </a:cubicBezTo>
                  <a:lnTo>
                    <a:pt x="3272971" y="681222"/>
                  </a:lnTo>
                  <a:cubicBezTo>
                    <a:pt x="3272971" y="749802"/>
                    <a:pt x="3217091" y="805682"/>
                    <a:pt x="3148511" y="805682"/>
                  </a:cubicBezTo>
                  <a:close/>
                </a:path>
              </a:pathLst>
            </a:custGeom>
            <a:solidFill>
              <a:srgbClr val="ECBC9E"/>
            </a:solidFill>
          </p:spPr>
        </p:sp>
      </p:grpSp>
      <p:sp>
        <p:nvSpPr>
          <p:cNvPr id="53" name="TextBox 53"/>
          <p:cNvSpPr txBox="1"/>
          <p:nvPr/>
        </p:nvSpPr>
        <p:spPr>
          <a:xfrm>
            <a:off x="8989776" y="6772476"/>
            <a:ext cx="3048000" cy="738664"/>
          </a:xfrm>
          <a:prstGeom prst="rect">
            <a:avLst/>
          </a:prstGeom>
        </p:spPr>
        <p:txBody>
          <a:bodyPr wrap="square" lIns="0" tIns="0" rIns="0" bIns="0" rtlCol="0" anchor="t">
            <a:spAutoFit/>
          </a:bodyPr>
          <a:lstStyle/>
          <a:p>
            <a:pPr algn="ctr"/>
            <a:r>
              <a:rPr lang="en-US" sz="2400" dirty="0" smtClean="0">
                <a:solidFill>
                  <a:srgbClr val="000000"/>
                </a:solidFill>
                <a:latin typeface="Open Sans"/>
              </a:rPr>
              <a:t>BASE DE </a:t>
            </a:r>
            <a:r>
              <a:rPr lang="en-US" sz="2400" dirty="0" err="1" smtClean="0">
                <a:solidFill>
                  <a:srgbClr val="000000"/>
                </a:solidFill>
                <a:latin typeface="Open Sans"/>
              </a:rPr>
              <a:t>DATOS</a:t>
            </a:r>
            <a:r>
              <a:rPr lang="en-US" sz="2400" dirty="0" smtClean="0">
                <a:solidFill>
                  <a:srgbClr val="000000"/>
                </a:solidFill>
                <a:latin typeface="Open Sans"/>
              </a:rPr>
              <a:t> DE</a:t>
            </a:r>
          </a:p>
          <a:p>
            <a:pPr algn="ctr"/>
            <a:r>
              <a:rPr lang="en-US" sz="2400" dirty="0" smtClean="0">
                <a:solidFill>
                  <a:srgbClr val="000000"/>
                </a:solidFill>
                <a:latin typeface="Open Sans"/>
              </a:rPr>
              <a:t> LA </a:t>
            </a:r>
            <a:r>
              <a:rPr lang="en-US" sz="2400" dirty="0" err="1" smtClean="0">
                <a:solidFill>
                  <a:srgbClr val="000000"/>
                </a:solidFill>
                <a:latin typeface="Open Sans"/>
              </a:rPr>
              <a:t>FISCALÍA</a:t>
            </a:r>
            <a:r>
              <a:rPr lang="en-US" sz="2400" dirty="0" smtClean="0">
                <a:solidFill>
                  <a:srgbClr val="000000"/>
                </a:solidFill>
                <a:latin typeface="Open Sans"/>
              </a:rPr>
              <a:t> </a:t>
            </a:r>
            <a:endParaRPr lang="en-US" sz="2400" dirty="0">
              <a:solidFill>
                <a:srgbClr val="000000"/>
              </a:solidFill>
              <a:latin typeface="Open Sans"/>
            </a:endParaRPr>
          </a:p>
        </p:txBody>
      </p:sp>
      <p:sp>
        <p:nvSpPr>
          <p:cNvPr id="54" name="AutoShape 54"/>
          <p:cNvSpPr/>
          <p:nvPr/>
        </p:nvSpPr>
        <p:spPr>
          <a:xfrm rot="5400000">
            <a:off x="7546549" y="6307777"/>
            <a:ext cx="1520239" cy="0"/>
          </a:xfrm>
          <a:prstGeom prst="line">
            <a:avLst/>
          </a:prstGeom>
          <a:ln w="47625" cap="rnd">
            <a:solidFill>
              <a:srgbClr val="403E3E"/>
            </a:solidFill>
            <a:prstDash val="solid"/>
            <a:headEnd type="none" w="sm" len="sm"/>
            <a:tailEnd type="none" w="sm" len="sm"/>
          </a:ln>
        </p:spPr>
      </p:sp>
      <p:sp>
        <p:nvSpPr>
          <p:cNvPr id="55" name="AutoShape 55"/>
          <p:cNvSpPr/>
          <p:nvPr/>
        </p:nvSpPr>
        <p:spPr>
          <a:xfrm>
            <a:off x="8306668" y="7044084"/>
            <a:ext cx="389789" cy="0"/>
          </a:xfrm>
          <a:prstGeom prst="line">
            <a:avLst/>
          </a:prstGeom>
          <a:ln w="47625" cap="rnd">
            <a:solidFill>
              <a:srgbClr val="403E3E"/>
            </a:solidFill>
            <a:prstDash val="solid"/>
            <a:headEnd type="none" w="sm" len="sm"/>
            <a:tailEnd type="triangle" w="lg" len="med"/>
          </a:ln>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srcRect t="3358" b="3358"/>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519480" y="324082"/>
            <a:ext cx="4191000" cy="7028816"/>
            <a:chOff x="0" y="0"/>
            <a:chExt cx="1913890" cy="3209826"/>
          </a:xfrm>
        </p:grpSpPr>
        <p:sp>
          <p:nvSpPr>
            <p:cNvPr id="3" name="Freeform 3"/>
            <p:cNvSpPr/>
            <p:nvPr/>
          </p:nvSpPr>
          <p:spPr>
            <a:xfrm>
              <a:off x="0" y="0"/>
              <a:ext cx="1913890" cy="3209826"/>
            </a:xfrm>
            <a:custGeom>
              <a:avLst/>
              <a:gdLst/>
              <a:ahLst/>
              <a:cxnLst/>
              <a:rect l="l" t="t" r="r" b="b"/>
              <a:pathLst>
                <a:path w="1913890" h="3209826">
                  <a:moveTo>
                    <a:pt x="1789430" y="3209826"/>
                  </a:moveTo>
                  <a:lnTo>
                    <a:pt x="124460" y="3209826"/>
                  </a:lnTo>
                  <a:cubicBezTo>
                    <a:pt x="55880" y="3209826"/>
                    <a:pt x="0" y="3153946"/>
                    <a:pt x="0" y="3085366"/>
                  </a:cubicBezTo>
                  <a:lnTo>
                    <a:pt x="0" y="124460"/>
                  </a:lnTo>
                  <a:cubicBezTo>
                    <a:pt x="0" y="55880"/>
                    <a:pt x="55880" y="0"/>
                    <a:pt x="124460" y="0"/>
                  </a:cubicBezTo>
                  <a:lnTo>
                    <a:pt x="1789430" y="0"/>
                  </a:lnTo>
                  <a:cubicBezTo>
                    <a:pt x="1858010" y="0"/>
                    <a:pt x="1913890" y="55880"/>
                    <a:pt x="1913890" y="124460"/>
                  </a:cubicBezTo>
                  <a:lnTo>
                    <a:pt x="1913890" y="3085366"/>
                  </a:lnTo>
                  <a:cubicBezTo>
                    <a:pt x="1913890" y="3153946"/>
                    <a:pt x="1858010" y="3209826"/>
                    <a:pt x="1789430" y="3209826"/>
                  </a:cubicBezTo>
                  <a:close/>
                </a:path>
              </a:pathLst>
            </a:custGeom>
            <a:solidFill>
              <a:srgbClr val="CF6C58"/>
            </a:solidFill>
          </p:spPr>
        </p:sp>
      </p:grpSp>
      <p:grpSp>
        <p:nvGrpSpPr>
          <p:cNvPr id="4" name="Group 4"/>
          <p:cNvGrpSpPr>
            <a:grpSpLocks noChangeAspect="1"/>
          </p:cNvGrpSpPr>
          <p:nvPr/>
        </p:nvGrpSpPr>
        <p:grpSpPr>
          <a:xfrm>
            <a:off x="1108811" y="622383"/>
            <a:ext cx="3012338" cy="2551627"/>
            <a:chOff x="0" y="0"/>
            <a:chExt cx="2374900" cy="2011680"/>
          </a:xfrm>
        </p:grpSpPr>
        <p:sp>
          <p:nvSpPr>
            <p:cNvPr id="5" name="Freeform 5"/>
            <p:cNvSpPr/>
            <p:nvPr/>
          </p:nvSpPr>
          <p:spPr>
            <a:xfrm>
              <a:off x="-2540" y="-2540"/>
              <a:ext cx="2377441" cy="2009140"/>
            </a:xfrm>
            <a:custGeom>
              <a:avLst/>
              <a:gdLst/>
              <a:ahLst/>
              <a:cxnLst/>
              <a:rect l="l" t="t" r="r" b="b"/>
              <a:pathLst>
                <a:path w="2377441" h="200914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blipFill>
              <a:blip r:embed="rId3" cstate="print"/>
              <a:stretch>
                <a:fillRect l="-33" t="-3430" r="33" b="-3304"/>
              </a:stretch>
            </a:blipFill>
          </p:spPr>
        </p:sp>
      </p:grpSp>
      <p:grpSp>
        <p:nvGrpSpPr>
          <p:cNvPr id="6" name="Group 6"/>
          <p:cNvGrpSpPr/>
          <p:nvPr/>
        </p:nvGrpSpPr>
        <p:grpSpPr>
          <a:xfrm rot="-5400000">
            <a:off x="2525187" y="3347298"/>
            <a:ext cx="422106" cy="4293479"/>
            <a:chOff x="0" y="0"/>
            <a:chExt cx="2354580" cy="23949743"/>
          </a:xfrm>
        </p:grpSpPr>
        <p:sp>
          <p:nvSpPr>
            <p:cNvPr id="7" name="Freeform 7"/>
            <p:cNvSpPr/>
            <p:nvPr/>
          </p:nvSpPr>
          <p:spPr>
            <a:xfrm>
              <a:off x="0" y="0"/>
              <a:ext cx="2353310" cy="23949744"/>
            </a:xfrm>
            <a:custGeom>
              <a:avLst/>
              <a:gdLst/>
              <a:ahLst/>
              <a:cxnLst/>
              <a:rect l="l" t="t" r="r" b="b"/>
              <a:pathLst>
                <a:path w="2353310" h="23949744">
                  <a:moveTo>
                    <a:pt x="784860" y="23882434"/>
                  </a:moveTo>
                  <a:cubicBezTo>
                    <a:pt x="905510" y="23923073"/>
                    <a:pt x="1042670" y="23949744"/>
                    <a:pt x="1177290" y="23949744"/>
                  </a:cubicBezTo>
                  <a:cubicBezTo>
                    <a:pt x="1311910" y="23949744"/>
                    <a:pt x="1441450" y="23926884"/>
                    <a:pt x="1560830" y="23886244"/>
                  </a:cubicBezTo>
                  <a:cubicBezTo>
                    <a:pt x="1563370" y="23884973"/>
                    <a:pt x="1565910" y="23884973"/>
                    <a:pt x="1568450" y="23883703"/>
                  </a:cubicBezTo>
                  <a:cubicBezTo>
                    <a:pt x="2016760" y="23721144"/>
                    <a:pt x="2346960" y="23291884"/>
                    <a:pt x="2353310" y="22725371"/>
                  </a:cubicBezTo>
                  <a:lnTo>
                    <a:pt x="2353310" y="0"/>
                  </a:lnTo>
                  <a:lnTo>
                    <a:pt x="0" y="0"/>
                  </a:lnTo>
                  <a:lnTo>
                    <a:pt x="0" y="22707884"/>
                  </a:lnTo>
                  <a:cubicBezTo>
                    <a:pt x="6350" y="23294423"/>
                    <a:pt x="331470" y="23723684"/>
                    <a:pt x="784860" y="23882434"/>
                  </a:cubicBezTo>
                  <a:close/>
                </a:path>
              </a:pathLst>
            </a:custGeom>
            <a:solidFill>
              <a:srgbClr val="3D9A8B"/>
            </a:solidFill>
          </p:spPr>
        </p:sp>
      </p:grpSp>
      <p:sp>
        <p:nvSpPr>
          <p:cNvPr id="8" name="TextBox 8"/>
          <p:cNvSpPr txBox="1"/>
          <p:nvPr/>
        </p:nvSpPr>
        <p:spPr>
          <a:xfrm>
            <a:off x="762000" y="3359961"/>
            <a:ext cx="3948480" cy="3733586"/>
          </a:xfrm>
          <a:prstGeom prst="rect">
            <a:avLst/>
          </a:prstGeom>
        </p:spPr>
        <p:txBody>
          <a:bodyPr lIns="0" tIns="0" rIns="0" bIns="0" rtlCol="0" anchor="t">
            <a:spAutoFit/>
          </a:bodyPr>
          <a:lstStyle/>
          <a:p>
            <a:pPr marL="367065" lvl="1" indent="-183532">
              <a:lnSpc>
                <a:spcPts val="3706"/>
              </a:lnSpc>
              <a:buFont typeface="Arial"/>
              <a:buChar char="•"/>
            </a:pPr>
            <a:r>
              <a:rPr lang="es-ES" sz="1700" dirty="0" smtClean="0">
                <a:solidFill>
                  <a:srgbClr val="000000"/>
                </a:solidFill>
                <a:latin typeface="Open Sans"/>
              </a:rPr>
              <a:t>Planteamiento del problema</a:t>
            </a:r>
          </a:p>
          <a:p>
            <a:pPr marL="367065" lvl="1" indent="-183532">
              <a:lnSpc>
                <a:spcPts val="3706"/>
              </a:lnSpc>
              <a:buFont typeface="Arial"/>
              <a:buChar char="•"/>
            </a:pPr>
            <a:r>
              <a:rPr lang="es-ES" sz="1700" dirty="0" smtClean="0">
                <a:solidFill>
                  <a:srgbClr val="000000"/>
                </a:solidFill>
                <a:latin typeface="Open Sans"/>
              </a:rPr>
              <a:t>Objetivos</a:t>
            </a:r>
          </a:p>
          <a:p>
            <a:pPr marL="367065" lvl="1" indent="-183532">
              <a:lnSpc>
                <a:spcPts val="3706"/>
              </a:lnSpc>
              <a:buFont typeface="Arial"/>
              <a:buChar char="•"/>
            </a:pPr>
            <a:r>
              <a:rPr lang="es-ES" sz="1700" dirty="0" smtClean="0">
                <a:solidFill>
                  <a:srgbClr val="000000"/>
                </a:solidFill>
                <a:latin typeface="Open Sans"/>
              </a:rPr>
              <a:t>Hipótesis</a:t>
            </a:r>
          </a:p>
          <a:p>
            <a:pPr marL="367065" lvl="1" indent="-183532">
              <a:lnSpc>
                <a:spcPts val="3706"/>
              </a:lnSpc>
              <a:buFont typeface="Arial"/>
              <a:buChar char="•"/>
            </a:pPr>
            <a:r>
              <a:rPr lang="es-ES" sz="1700" dirty="0" smtClean="0">
                <a:solidFill>
                  <a:srgbClr val="000000"/>
                </a:solidFill>
                <a:latin typeface="Open Sans"/>
              </a:rPr>
              <a:t>Metodología</a:t>
            </a:r>
          </a:p>
          <a:p>
            <a:pPr marL="367065" lvl="1" indent="-183532">
              <a:lnSpc>
                <a:spcPts val="3706"/>
              </a:lnSpc>
              <a:buFont typeface="Arial"/>
              <a:buChar char="•"/>
            </a:pPr>
            <a:r>
              <a:rPr lang="es-ES" sz="1700" dirty="0" smtClean="0">
                <a:solidFill>
                  <a:srgbClr val="000000"/>
                </a:solidFill>
                <a:latin typeface="Open Sans"/>
              </a:rPr>
              <a:t>Medición de las variables</a:t>
            </a:r>
          </a:p>
          <a:p>
            <a:pPr marL="367065" lvl="1" indent="-183532">
              <a:lnSpc>
                <a:spcPts val="3706"/>
              </a:lnSpc>
              <a:buFont typeface="Arial"/>
              <a:buChar char="•"/>
            </a:pPr>
            <a:r>
              <a:rPr lang="es-ES" sz="1700" dirty="0" smtClean="0">
                <a:solidFill>
                  <a:srgbClr val="000000"/>
                </a:solidFill>
                <a:latin typeface="Open Sans"/>
              </a:rPr>
              <a:t>Marco teórico y referencial</a:t>
            </a:r>
          </a:p>
          <a:p>
            <a:pPr marL="367065" lvl="1" indent="-183532">
              <a:lnSpc>
                <a:spcPts val="3706"/>
              </a:lnSpc>
              <a:buFont typeface="Arial"/>
              <a:buChar char="•"/>
            </a:pPr>
            <a:r>
              <a:rPr lang="es-ES" sz="1700" dirty="0" smtClean="0">
                <a:solidFill>
                  <a:srgbClr val="000000"/>
                </a:solidFill>
                <a:latin typeface="Open Sans"/>
              </a:rPr>
              <a:t> Resultados</a:t>
            </a:r>
          </a:p>
          <a:p>
            <a:pPr marL="367065" lvl="1" indent="-183532">
              <a:lnSpc>
                <a:spcPts val="3706"/>
              </a:lnSpc>
              <a:buFont typeface="Arial"/>
              <a:buChar char="•"/>
            </a:pPr>
            <a:r>
              <a:rPr lang="es-ES" sz="1700" dirty="0" smtClean="0">
                <a:solidFill>
                  <a:srgbClr val="000000"/>
                </a:solidFill>
                <a:latin typeface="Open Sans"/>
              </a:rPr>
              <a:t>Conclusiones y recomendaciones</a:t>
            </a:r>
            <a:endParaRPr lang="es-ES" sz="1700" dirty="0">
              <a:solidFill>
                <a:srgbClr val="000000"/>
              </a:solidFill>
              <a:latin typeface="Open Sans"/>
            </a:endParaRPr>
          </a:p>
        </p:txBody>
      </p:sp>
      <p:grpSp>
        <p:nvGrpSpPr>
          <p:cNvPr id="9" name="Group 9"/>
          <p:cNvGrpSpPr/>
          <p:nvPr/>
        </p:nvGrpSpPr>
        <p:grpSpPr>
          <a:xfrm>
            <a:off x="5838355" y="622383"/>
            <a:ext cx="5810352" cy="6421700"/>
            <a:chOff x="0" y="0"/>
            <a:chExt cx="2744861" cy="3033667"/>
          </a:xfrm>
        </p:grpSpPr>
        <p:sp>
          <p:nvSpPr>
            <p:cNvPr id="10" name="Freeform 10"/>
            <p:cNvSpPr/>
            <p:nvPr/>
          </p:nvSpPr>
          <p:spPr>
            <a:xfrm>
              <a:off x="0" y="0"/>
              <a:ext cx="2744861" cy="3033667"/>
            </a:xfrm>
            <a:custGeom>
              <a:avLst/>
              <a:gdLst/>
              <a:ahLst/>
              <a:cxnLst/>
              <a:rect l="l" t="t" r="r" b="b"/>
              <a:pathLst>
                <a:path w="2744861" h="3033667">
                  <a:moveTo>
                    <a:pt x="2620401" y="3033667"/>
                  </a:moveTo>
                  <a:lnTo>
                    <a:pt x="124460" y="3033667"/>
                  </a:lnTo>
                  <a:cubicBezTo>
                    <a:pt x="55880" y="3033667"/>
                    <a:pt x="0" y="2977787"/>
                    <a:pt x="0" y="2909207"/>
                  </a:cubicBezTo>
                  <a:lnTo>
                    <a:pt x="0" y="124460"/>
                  </a:lnTo>
                  <a:cubicBezTo>
                    <a:pt x="0" y="55880"/>
                    <a:pt x="55880" y="0"/>
                    <a:pt x="124460" y="0"/>
                  </a:cubicBezTo>
                  <a:lnTo>
                    <a:pt x="2620401" y="0"/>
                  </a:lnTo>
                  <a:cubicBezTo>
                    <a:pt x="2688981" y="0"/>
                    <a:pt x="2744861" y="55880"/>
                    <a:pt x="2744861" y="124460"/>
                  </a:cubicBezTo>
                  <a:lnTo>
                    <a:pt x="2744861" y="2909207"/>
                  </a:lnTo>
                  <a:cubicBezTo>
                    <a:pt x="2744861" y="2977787"/>
                    <a:pt x="2688981" y="3033667"/>
                    <a:pt x="2620401" y="3033667"/>
                  </a:cubicBezTo>
                  <a:close/>
                </a:path>
              </a:pathLst>
            </a:custGeom>
            <a:solidFill>
              <a:srgbClr val="F8F4EB"/>
            </a:solidFill>
          </p:spPr>
        </p:sp>
      </p:grpSp>
      <p:grpSp>
        <p:nvGrpSpPr>
          <p:cNvPr id="11" name="Group 11"/>
          <p:cNvGrpSpPr/>
          <p:nvPr/>
        </p:nvGrpSpPr>
        <p:grpSpPr>
          <a:xfrm>
            <a:off x="6170724" y="2783251"/>
            <a:ext cx="5145614" cy="2707420"/>
            <a:chOff x="0" y="0"/>
            <a:chExt cx="6860819" cy="3609894"/>
          </a:xfrm>
        </p:grpSpPr>
        <p:sp>
          <p:nvSpPr>
            <p:cNvPr id="12" name="TextBox 12"/>
            <p:cNvSpPr txBox="1"/>
            <p:nvPr/>
          </p:nvSpPr>
          <p:spPr>
            <a:xfrm>
              <a:off x="0" y="1792082"/>
              <a:ext cx="6860819" cy="755146"/>
            </a:xfrm>
            <a:prstGeom prst="rect">
              <a:avLst/>
            </a:prstGeom>
          </p:spPr>
          <p:txBody>
            <a:bodyPr lIns="0" tIns="0" rIns="0" bIns="0" rtlCol="0" anchor="t">
              <a:spAutoFit/>
            </a:bodyPr>
            <a:lstStyle/>
            <a:p>
              <a:pPr marL="0" lvl="0" indent="0" algn="l">
                <a:lnSpc>
                  <a:spcPts val="4669"/>
                </a:lnSpc>
                <a:spcBef>
                  <a:spcPct val="0"/>
                </a:spcBef>
              </a:pPr>
              <a:r>
                <a:rPr lang="en-US" sz="3592" spc="-35">
                  <a:solidFill>
                    <a:srgbClr val="454699"/>
                  </a:solidFill>
                  <a:latin typeface="League Spartan Bold"/>
                </a:rPr>
                <a:t>Variable Dependiente</a:t>
              </a:r>
            </a:p>
          </p:txBody>
        </p:sp>
        <p:sp>
          <p:nvSpPr>
            <p:cNvPr id="13" name="TextBox 13"/>
            <p:cNvSpPr txBox="1"/>
            <p:nvPr/>
          </p:nvSpPr>
          <p:spPr>
            <a:xfrm>
              <a:off x="0" y="2654301"/>
              <a:ext cx="6860819" cy="955592"/>
            </a:xfrm>
            <a:prstGeom prst="rect">
              <a:avLst/>
            </a:prstGeom>
          </p:spPr>
          <p:txBody>
            <a:bodyPr lIns="0" tIns="0" rIns="0" bIns="0" rtlCol="0" anchor="t">
              <a:spAutoFit/>
            </a:bodyPr>
            <a:lstStyle/>
            <a:p>
              <a:pPr marL="442094" lvl="1" indent="-221047" algn="l">
                <a:lnSpc>
                  <a:spcPts val="2907"/>
                </a:lnSpc>
                <a:buFont typeface="Arial"/>
                <a:buChar char="•"/>
              </a:pPr>
              <a:r>
                <a:rPr lang="en-US" sz="2047" dirty="0">
                  <a:solidFill>
                    <a:srgbClr val="454699"/>
                  </a:solidFill>
                  <a:latin typeface="Roboto"/>
                </a:rPr>
                <a:t>Lavado de activos en el sector inmobiliario</a:t>
              </a:r>
            </a:p>
          </p:txBody>
        </p:sp>
        <p:sp>
          <p:nvSpPr>
            <p:cNvPr id="14" name="TextBox 14"/>
            <p:cNvSpPr txBox="1"/>
            <p:nvPr/>
          </p:nvSpPr>
          <p:spPr>
            <a:xfrm>
              <a:off x="0" y="-28575"/>
              <a:ext cx="6860819" cy="696726"/>
            </a:xfrm>
            <a:prstGeom prst="rect">
              <a:avLst/>
            </a:prstGeom>
          </p:spPr>
          <p:txBody>
            <a:bodyPr lIns="0" tIns="0" rIns="0" bIns="0" rtlCol="0" anchor="t">
              <a:spAutoFit/>
            </a:bodyPr>
            <a:lstStyle/>
            <a:p>
              <a:pPr marL="0" lvl="0" indent="0" algn="l">
                <a:lnSpc>
                  <a:spcPts val="4279"/>
                </a:lnSpc>
                <a:spcBef>
                  <a:spcPct val="0"/>
                </a:spcBef>
              </a:pPr>
              <a:r>
                <a:rPr lang="en-US" sz="3292" spc="-32">
                  <a:solidFill>
                    <a:srgbClr val="454699"/>
                  </a:solidFill>
                  <a:latin typeface="League Spartan Bold"/>
                </a:rPr>
                <a:t>Variable Independiente</a:t>
              </a:r>
            </a:p>
          </p:txBody>
        </p:sp>
        <p:sp>
          <p:nvSpPr>
            <p:cNvPr id="15" name="TextBox 15"/>
            <p:cNvSpPr txBox="1"/>
            <p:nvPr/>
          </p:nvSpPr>
          <p:spPr>
            <a:xfrm>
              <a:off x="0" y="764141"/>
              <a:ext cx="6860819" cy="538016"/>
            </a:xfrm>
            <a:prstGeom prst="rect">
              <a:avLst/>
            </a:prstGeom>
          </p:spPr>
          <p:txBody>
            <a:bodyPr lIns="0" tIns="0" rIns="0" bIns="0" rtlCol="0" anchor="t">
              <a:spAutoFit/>
            </a:bodyPr>
            <a:lstStyle/>
            <a:p>
              <a:pPr marL="506862" lvl="1" indent="-253431" algn="l">
                <a:lnSpc>
                  <a:spcPts val="3333"/>
                </a:lnSpc>
                <a:buFont typeface="Arial"/>
                <a:buChar char="•"/>
              </a:pPr>
              <a:r>
                <a:rPr lang="en-US" sz="2347" dirty="0">
                  <a:solidFill>
                    <a:srgbClr val="454699"/>
                  </a:solidFill>
                  <a:latin typeface="Roboto"/>
                </a:rPr>
                <a:t>Auditoria Forense</a:t>
              </a:r>
            </a:p>
          </p:txBody>
        </p:sp>
      </p:grpSp>
      <p:sp>
        <p:nvSpPr>
          <p:cNvPr id="16" name="TextBox 16"/>
          <p:cNvSpPr txBox="1"/>
          <p:nvPr/>
        </p:nvSpPr>
        <p:spPr>
          <a:xfrm>
            <a:off x="6096000" y="1007254"/>
            <a:ext cx="5145614" cy="1099918"/>
          </a:xfrm>
          <a:prstGeom prst="rect">
            <a:avLst/>
          </a:prstGeom>
        </p:spPr>
        <p:txBody>
          <a:bodyPr lIns="0" tIns="0" rIns="0" bIns="0" rtlCol="0" anchor="t">
            <a:spAutoFit/>
          </a:bodyPr>
          <a:lstStyle/>
          <a:p>
            <a:pPr marL="0" lvl="0" indent="0" algn="l">
              <a:lnSpc>
                <a:spcPts val="4409"/>
              </a:lnSpc>
              <a:spcBef>
                <a:spcPct val="0"/>
              </a:spcBef>
            </a:pPr>
            <a:r>
              <a:rPr lang="en-US" sz="3392" spc="-33">
                <a:solidFill>
                  <a:srgbClr val="454699"/>
                </a:solidFill>
                <a:latin typeface="League Spartan Bold"/>
              </a:rPr>
              <a:t>Existe relación o vinculo entre: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srcRect t="3358" b="3358"/>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519480" y="324082"/>
            <a:ext cx="4191000" cy="7028816"/>
            <a:chOff x="0" y="0"/>
            <a:chExt cx="1913890" cy="3209826"/>
          </a:xfrm>
        </p:grpSpPr>
        <p:sp>
          <p:nvSpPr>
            <p:cNvPr id="3" name="Freeform 3"/>
            <p:cNvSpPr/>
            <p:nvPr/>
          </p:nvSpPr>
          <p:spPr>
            <a:xfrm>
              <a:off x="0" y="0"/>
              <a:ext cx="1913890" cy="3209826"/>
            </a:xfrm>
            <a:custGeom>
              <a:avLst/>
              <a:gdLst/>
              <a:ahLst/>
              <a:cxnLst/>
              <a:rect l="l" t="t" r="r" b="b"/>
              <a:pathLst>
                <a:path w="1913890" h="3209826">
                  <a:moveTo>
                    <a:pt x="1789430" y="3209826"/>
                  </a:moveTo>
                  <a:lnTo>
                    <a:pt x="124460" y="3209826"/>
                  </a:lnTo>
                  <a:cubicBezTo>
                    <a:pt x="55880" y="3209826"/>
                    <a:pt x="0" y="3153946"/>
                    <a:pt x="0" y="3085366"/>
                  </a:cubicBezTo>
                  <a:lnTo>
                    <a:pt x="0" y="124460"/>
                  </a:lnTo>
                  <a:cubicBezTo>
                    <a:pt x="0" y="55880"/>
                    <a:pt x="55880" y="0"/>
                    <a:pt x="124460" y="0"/>
                  </a:cubicBezTo>
                  <a:lnTo>
                    <a:pt x="1789430" y="0"/>
                  </a:lnTo>
                  <a:cubicBezTo>
                    <a:pt x="1858010" y="0"/>
                    <a:pt x="1913890" y="55880"/>
                    <a:pt x="1913890" y="124460"/>
                  </a:cubicBezTo>
                  <a:lnTo>
                    <a:pt x="1913890" y="3085366"/>
                  </a:lnTo>
                  <a:cubicBezTo>
                    <a:pt x="1913890" y="3153946"/>
                    <a:pt x="1858010" y="3209826"/>
                    <a:pt x="1789430" y="3209826"/>
                  </a:cubicBezTo>
                  <a:close/>
                </a:path>
              </a:pathLst>
            </a:custGeom>
            <a:solidFill>
              <a:srgbClr val="B1B68A"/>
            </a:solidFill>
          </p:spPr>
        </p:sp>
      </p:grpSp>
      <p:grpSp>
        <p:nvGrpSpPr>
          <p:cNvPr id="4" name="Group 4"/>
          <p:cNvGrpSpPr>
            <a:grpSpLocks noChangeAspect="1"/>
          </p:cNvGrpSpPr>
          <p:nvPr/>
        </p:nvGrpSpPr>
        <p:grpSpPr>
          <a:xfrm>
            <a:off x="1108811" y="622383"/>
            <a:ext cx="3012338" cy="2551627"/>
            <a:chOff x="0" y="0"/>
            <a:chExt cx="2374900" cy="2011680"/>
          </a:xfrm>
        </p:grpSpPr>
        <p:sp>
          <p:nvSpPr>
            <p:cNvPr id="5" name="Freeform 5"/>
            <p:cNvSpPr/>
            <p:nvPr/>
          </p:nvSpPr>
          <p:spPr>
            <a:xfrm>
              <a:off x="-2540" y="-2540"/>
              <a:ext cx="2377441" cy="2009140"/>
            </a:xfrm>
            <a:custGeom>
              <a:avLst/>
              <a:gdLst/>
              <a:ahLst/>
              <a:cxnLst/>
              <a:rect l="l" t="t" r="r" b="b"/>
              <a:pathLst>
                <a:path w="2377441" h="200914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blipFill>
              <a:blip r:embed="rId3" cstate="print"/>
              <a:stretch>
                <a:fillRect l="-33" t="-3430" r="33" b="-3304"/>
              </a:stretch>
            </a:blipFill>
          </p:spPr>
        </p:sp>
      </p:grpSp>
      <p:grpSp>
        <p:nvGrpSpPr>
          <p:cNvPr id="6" name="Group 6"/>
          <p:cNvGrpSpPr/>
          <p:nvPr/>
        </p:nvGrpSpPr>
        <p:grpSpPr>
          <a:xfrm rot="-5400000">
            <a:off x="2697686" y="3862463"/>
            <a:ext cx="422106" cy="4293479"/>
            <a:chOff x="0" y="0"/>
            <a:chExt cx="2354580" cy="23949743"/>
          </a:xfrm>
        </p:grpSpPr>
        <p:sp>
          <p:nvSpPr>
            <p:cNvPr id="7" name="Freeform 7"/>
            <p:cNvSpPr/>
            <p:nvPr/>
          </p:nvSpPr>
          <p:spPr>
            <a:xfrm>
              <a:off x="0" y="0"/>
              <a:ext cx="2353310" cy="23949744"/>
            </a:xfrm>
            <a:custGeom>
              <a:avLst/>
              <a:gdLst/>
              <a:ahLst/>
              <a:cxnLst/>
              <a:rect l="l" t="t" r="r" b="b"/>
              <a:pathLst>
                <a:path w="2353310" h="23949744">
                  <a:moveTo>
                    <a:pt x="784860" y="23882434"/>
                  </a:moveTo>
                  <a:cubicBezTo>
                    <a:pt x="905510" y="23923073"/>
                    <a:pt x="1042670" y="23949744"/>
                    <a:pt x="1177290" y="23949744"/>
                  </a:cubicBezTo>
                  <a:cubicBezTo>
                    <a:pt x="1311910" y="23949744"/>
                    <a:pt x="1441450" y="23926884"/>
                    <a:pt x="1560830" y="23886244"/>
                  </a:cubicBezTo>
                  <a:cubicBezTo>
                    <a:pt x="1563370" y="23884973"/>
                    <a:pt x="1565910" y="23884973"/>
                    <a:pt x="1568450" y="23883703"/>
                  </a:cubicBezTo>
                  <a:cubicBezTo>
                    <a:pt x="2016760" y="23721144"/>
                    <a:pt x="2346960" y="23291884"/>
                    <a:pt x="2353310" y="22725371"/>
                  </a:cubicBezTo>
                  <a:lnTo>
                    <a:pt x="2353310" y="0"/>
                  </a:lnTo>
                  <a:lnTo>
                    <a:pt x="0" y="0"/>
                  </a:lnTo>
                  <a:lnTo>
                    <a:pt x="0" y="22707884"/>
                  </a:lnTo>
                  <a:cubicBezTo>
                    <a:pt x="6350" y="23294423"/>
                    <a:pt x="331470" y="23723684"/>
                    <a:pt x="784860" y="23882434"/>
                  </a:cubicBezTo>
                  <a:close/>
                </a:path>
              </a:pathLst>
            </a:custGeom>
            <a:solidFill>
              <a:srgbClr val="3D9A8B"/>
            </a:solidFill>
          </p:spPr>
        </p:sp>
      </p:grpSp>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096000" y="324082"/>
            <a:ext cx="4876800" cy="1134964"/>
          </a:xfrm>
          <a:prstGeom prst="rect">
            <a:avLst/>
          </a:prstGeom>
        </p:spPr>
      </p:pic>
      <p:grpSp>
        <p:nvGrpSpPr>
          <p:cNvPr id="9" name="Group 9"/>
          <p:cNvGrpSpPr/>
          <p:nvPr/>
        </p:nvGrpSpPr>
        <p:grpSpPr>
          <a:xfrm>
            <a:off x="6525119" y="2238981"/>
            <a:ext cx="5227290" cy="1599509"/>
            <a:chOff x="0" y="0"/>
            <a:chExt cx="6254707" cy="1913890"/>
          </a:xfrm>
        </p:grpSpPr>
        <p:sp>
          <p:nvSpPr>
            <p:cNvPr id="10" name="Freeform 10"/>
            <p:cNvSpPr/>
            <p:nvPr/>
          </p:nvSpPr>
          <p:spPr>
            <a:xfrm>
              <a:off x="0" y="0"/>
              <a:ext cx="6254707" cy="1913890"/>
            </a:xfrm>
            <a:custGeom>
              <a:avLst/>
              <a:gdLst/>
              <a:ahLst/>
              <a:cxnLst/>
              <a:rect l="l" t="t" r="r" b="b"/>
              <a:pathLst>
                <a:path w="6254707" h="1913890">
                  <a:moveTo>
                    <a:pt x="0" y="0"/>
                  </a:moveTo>
                  <a:lnTo>
                    <a:pt x="6254707" y="0"/>
                  </a:lnTo>
                  <a:lnTo>
                    <a:pt x="6254707" y="1913890"/>
                  </a:lnTo>
                  <a:lnTo>
                    <a:pt x="0" y="1913890"/>
                  </a:lnTo>
                  <a:close/>
                </a:path>
              </a:pathLst>
            </a:custGeom>
            <a:solidFill>
              <a:srgbClr val="95BEA6"/>
            </a:solidFill>
          </p:spPr>
        </p:sp>
      </p:grpSp>
      <p:grpSp>
        <p:nvGrpSpPr>
          <p:cNvPr id="11" name="Group 11"/>
          <p:cNvGrpSpPr/>
          <p:nvPr/>
        </p:nvGrpSpPr>
        <p:grpSpPr>
          <a:xfrm>
            <a:off x="5316391" y="1911701"/>
            <a:ext cx="2524619" cy="2524619"/>
            <a:chOff x="0" y="0"/>
            <a:chExt cx="1913890" cy="1913890"/>
          </a:xfrm>
        </p:grpSpPr>
        <p:sp>
          <p:nvSpPr>
            <p:cNvPr id="12" name="Freeform 12"/>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FFFFF"/>
            </a:solidFill>
          </p:spPr>
        </p:sp>
        <p:sp>
          <p:nvSpPr>
            <p:cNvPr id="13" name="Freeform 13"/>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3D9A8B"/>
            </a:solidFill>
          </p:spPr>
        </p:sp>
      </p:grpSp>
      <p:grpSp>
        <p:nvGrpSpPr>
          <p:cNvPr id="14" name="Group 14"/>
          <p:cNvGrpSpPr/>
          <p:nvPr/>
        </p:nvGrpSpPr>
        <p:grpSpPr>
          <a:xfrm>
            <a:off x="5316391" y="5282985"/>
            <a:ext cx="5227290" cy="1599509"/>
            <a:chOff x="0" y="0"/>
            <a:chExt cx="6254707" cy="1913890"/>
          </a:xfrm>
        </p:grpSpPr>
        <p:sp>
          <p:nvSpPr>
            <p:cNvPr id="15" name="Freeform 15"/>
            <p:cNvSpPr/>
            <p:nvPr/>
          </p:nvSpPr>
          <p:spPr>
            <a:xfrm>
              <a:off x="0" y="0"/>
              <a:ext cx="6254707" cy="1913890"/>
            </a:xfrm>
            <a:custGeom>
              <a:avLst/>
              <a:gdLst/>
              <a:ahLst/>
              <a:cxnLst/>
              <a:rect l="l" t="t" r="r" b="b"/>
              <a:pathLst>
                <a:path w="6254707" h="1913890">
                  <a:moveTo>
                    <a:pt x="0" y="0"/>
                  </a:moveTo>
                  <a:lnTo>
                    <a:pt x="6254707" y="0"/>
                  </a:lnTo>
                  <a:lnTo>
                    <a:pt x="6254707" y="1913890"/>
                  </a:lnTo>
                  <a:lnTo>
                    <a:pt x="0" y="1913890"/>
                  </a:lnTo>
                  <a:close/>
                </a:path>
              </a:pathLst>
            </a:custGeom>
            <a:solidFill>
              <a:srgbClr val="ECBC9E"/>
            </a:solidFill>
          </p:spPr>
        </p:sp>
      </p:grpSp>
      <p:grpSp>
        <p:nvGrpSpPr>
          <p:cNvPr id="16" name="Group 16"/>
          <p:cNvGrpSpPr/>
          <p:nvPr/>
        </p:nvGrpSpPr>
        <p:grpSpPr>
          <a:xfrm>
            <a:off x="9227790" y="4746893"/>
            <a:ext cx="2524619" cy="2524619"/>
            <a:chOff x="0" y="0"/>
            <a:chExt cx="1913890" cy="1913890"/>
          </a:xfrm>
        </p:grpSpPr>
        <p:sp>
          <p:nvSpPr>
            <p:cNvPr id="17" name="Freeform 17"/>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FFFFF"/>
            </a:solidFill>
          </p:spPr>
        </p:sp>
        <p:sp>
          <p:nvSpPr>
            <p:cNvPr id="18" name="Freeform 18"/>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CF6C58"/>
            </a:solidFill>
          </p:spPr>
        </p:sp>
      </p:grpSp>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467840" y="5128353"/>
            <a:ext cx="2063570" cy="1729647"/>
          </a:xfrm>
          <a:prstGeom prst="rect">
            <a:avLst/>
          </a:prstGeom>
        </p:spPr>
      </p:pic>
      <p:sp>
        <p:nvSpPr>
          <p:cNvPr id="20" name="TextBox 20"/>
          <p:cNvSpPr txBox="1"/>
          <p:nvPr/>
        </p:nvSpPr>
        <p:spPr>
          <a:xfrm>
            <a:off x="762000" y="3359961"/>
            <a:ext cx="3948480" cy="3733586"/>
          </a:xfrm>
          <a:prstGeom prst="rect">
            <a:avLst/>
          </a:prstGeom>
        </p:spPr>
        <p:txBody>
          <a:bodyPr lIns="0" tIns="0" rIns="0" bIns="0" rtlCol="0" anchor="t">
            <a:spAutoFit/>
          </a:bodyPr>
          <a:lstStyle/>
          <a:p>
            <a:pPr marL="367065" lvl="1" indent="-183532">
              <a:lnSpc>
                <a:spcPts val="3706"/>
              </a:lnSpc>
              <a:buFont typeface="Arial"/>
              <a:buChar char="•"/>
            </a:pPr>
            <a:r>
              <a:rPr lang="es-ES" sz="1700" dirty="0" smtClean="0">
                <a:solidFill>
                  <a:srgbClr val="000000"/>
                </a:solidFill>
                <a:latin typeface="Open Sans"/>
              </a:rPr>
              <a:t>Planteamiento del problema</a:t>
            </a:r>
          </a:p>
          <a:p>
            <a:pPr marL="367065" lvl="1" indent="-183532">
              <a:lnSpc>
                <a:spcPts val="3706"/>
              </a:lnSpc>
              <a:buFont typeface="Arial"/>
              <a:buChar char="•"/>
            </a:pPr>
            <a:r>
              <a:rPr lang="es-ES" sz="1700" dirty="0" smtClean="0">
                <a:solidFill>
                  <a:srgbClr val="000000"/>
                </a:solidFill>
                <a:latin typeface="Open Sans"/>
              </a:rPr>
              <a:t>Objetivos</a:t>
            </a:r>
          </a:p>
          <a:p>
            <a:pPr marL="367065" lvl="1" indent="-183532">
              <a:lnSpc>
                <a:spcPts val="3706"/>
              </a:lnSpc>
              <a:buFont typeface="Arial"/>
              <a:buChar char="•"/>
            </a:pPr>
            <a:r>
              <a:rPr lang="es-ES" sz="1700" dirty="0" smtClean="0">
                <a:solidFill>
                  <a:srgbClr val="000000"/>
                </a:solidFill>
                <a:latin typeface="Open Sans"/>
              </a:rPr>
              <a:t>Hipótesis</a:t>
            </a:r>
          </a:p>
          <a:p>
            <a:pPr marL="367065" lvl="1" indent="-183532">
              <a:lnSpc>
                <a:spcPts val="3706"/>
              </a:lnSpc>
              <a:buFont typeface="Arial"/>
              <a:buChar char="•"/>
            </a:pPr>
            <a:r>
              <a:rPr lang="es-ES" sz="1700" dirty="0" smtClean="0">
                <a:solidFill>
                  <a:srgbClr val="000000"/>
                </a:solidFill>
                <a:latin typeface="Open Sans"/>
              </a:rPr>
              <a:t>Metodología</a:t>
            </a:r>
          </a:p>
          <a:p>
            <a:pPr marL="367065" lvl="1" indent="-183532">
              <a:lnSpc>
                <a:spcPts val="3706"/>
              </a:lnSpc>
              <a:buFont typeface="Arial"/>
              <a:buChar char="•"/>
            </a:pPr>
            <a:r>
              <a:rPr lang="es-ES" sz="1700" dirty="0" smtClean="0">
                <a:solidFill>
                  <a:srgbClr val="000000"/>
                </a:solidFill>
                <a:latin typeface="Open Sans"/>
              </a:rPr>
              <a:t>Medición de las variables</a:t>
            </a:r>
          </a:p>
          <a:p>
            <a:pPr marL="367065" lvl="1" indent="-183532">
              <a:lnSpc>
                <a:spcPts val="3706"/>
              </a:lnSpc>
              <a:buFont typeface="Arial"/>
              <a:buChar char="•"/>
            </a:pPr>
            <a:r>
              <a:rPr lang="es-ES" sz="1700" dirty="0" smtClean="0">
                <a:solidFill>
                  <a:srgbClr val="000000"/>
                </a:solidFill>
                <a:latin typeface="Open Sans"/>
              </a:rPr>
              <a:t>Marco teórico y referencial</a:t>
            </a:r>
          </a:p>
          <a:p>
            <a:pPr marL="367065" lvl="1" indent="-183532">
              <a:lnSpc>
                <a:spcPts val="3706"/>
              </a:lnSpc>
              <a:buFont typeface="Arial"/>
              <a:buChar char="•"/>
            </a:pPr>
            <a:r>
              <a:rPr lang="es-ES" sz="1700" dirty="0" smtClean="0">
                <a:solidFill>
                  <a:srgbClr val="000000"/>
                </a:solidFill>
                <a:latin typeface="Open Sans"/>
              </a:rPr>
              <a:t> Resultados</a:t>
            </a:r>
          </a:p>
          <a:p>
            <a:pPr marL="367065" lvl="1" indent="-183532">
              <a:lnSpc>
                <a:spcPts val="3706"/>
              </a:lnSpc>
              <a:buFont typeface="Arial"/>
              <a:buChar char="•"/>
            </a:pPr>
            <a:r>
              <a:rPr lang="es-ES" sz="1700" dirty="0" smtClean="0">
                <a:solidFill>
                  <a:srgbClr val="000000"/>
                </a:solidFill>
                <a:latin typeface="Open Sans"/>
              </a:rPr>
              <a:t>Conclusiones y recomendaciones</a:t>
            </a:r>
            <a:endParaRPr lang="es-ES" sz="1700" dirty="0">
              <a:solidFill>
                <a:srgbClr val="000000"/>
              </a:solidFill>
              <a:latin typeface="Open Sans"/>
            </a:endParaRPr>
          </a:p>
        </p:txBody>
      </p:sp>
      <p:sp>
        <p:nvSpPr>
          <p:cNvPr id="21" name="TextBox 21"/>
          <p:cNvSpPr txBox="1"/>
          <p:nvPr/>
        </p:nvSpPr>
        <p:spPr>
          <a:xfrm>
            <a:off x="7620000" y="565233"/>
            <a:ext cx="1607790" cy="538737"/>
          </a:xfrm>
          <a:prstGeom prst="rect">
            <a:avLst/>
          </a:prstGeom>
        </p:spPr>
        <p:txBody>
          <a:bodyPr wrap="square" lIns="0" tIns="0" rIns="0" bIns="0" rtlCol="0" anchor="t">
            <a:spAutoFit/>
          </a:bodyPr>
          <a:lstStyle/>
          <a:p>
            <a:pPr algn="ctr">
              <a:lnSpc>
                <a:spcPts val="4480"/>
              </a:lnSpc>
            </a:pPr>
            <a:r>
              <a:rPr lang="es-ES" sz="3200" b="1" i="1" u="sng" smtClean="0">
                <a:solidFill>
                  <a:srgbClr val="000000"/>
                </a:solidFill>
                <a:latin typeface="Open Sans"/>
              </a:rPr>
              <a:t>Teorias</a:t>
            </a:r>
            <a:endParaRPr lang="es-ES" sz="3200" b="1" i="1" u="sng">
              <a:solidFill>
                <a:srgbClr val="000000"/>
              </a:solidFill>
              <a:latin typeface="Open Sans"/>
            </a:endParaRPr>
          </a:p>
        </p:txBody>
      </p:sp>
      <p:sp>
        <p:nvSpPr>
          <p:cNvPr id="22" name="TextBox 22"/>
          <p:cNvSpPr txBox="1"/>
          <p:nvPr/>
        </p:nvSpPr>
        <p:spPr>
          <a:xfrm>
            <a:off x="8064093" y="2704753"/>
            <a:ext cx="5227290" cy="639390"/>
          </a:xfrm>
          <a:prstGeom prst="rect">
            <a:avLst/>
          </a:prstGeom>
        </p:spPr>
        <p:txBody>
          <a:bodyPr lIns="0" tIns="0" rIns="0" bIns="0" rtlCol="0" anchor="t">
            <a:spAutoFit/>
          </a:bodyPr>
          <a:lstStyle/>
          <a:p>
            <a:pPr marL="246552" lvl="1" indent="-123276">
              <a:lnSpc>
                <a:spcPts val="1735"/>
              </a:lnSpc>
              <a:buFont typeface="Arial"/>
              <a:buChar char="•"/>
            </a:pPr>
            <a:r>
              <a:rPr lang="en-US" sz="1141" spc="102">
                <a:solidFill>
                  <a:srgbClr val="000000"/>
                </a:solidFill>
                <a:latin typeface="Open Sans"/>
              </a:rPr>
              <a:t>Poder</a:t>
            </a:r>
          </a:p>
          <a:p>
            <a:pPr marL="246552" lvl="1" indent="-123276">
              <a:lnSpc>
                <a:spcPts val="1735"/>
              </a:lnSpc>
              <a:buFont typeface="Arial"/>
              <a:buChar char="•"/>
            </a:pPr>
            <a:r>
              <a:rPr lang="en-US" sz="1141" spc="102">
                <a:solidFill>
                  <a:srgbClr val="000000"/>
                </a:solidFill>
                <a:latin typeface="Open Sans"/>
              </a:rPr>
              <a:t>Oportunidad.</a:t>
            </a:r>
          </a:p>
          <a:p>
            <a:pPr marL="246552" lvl="1" indent="-123276">
              <a:lnSpc>
                <a:spcPts val="1735"/>
              </a:lnSpc>
              <a:buFont typeface="Arial"/>
              <a:buChar char="•"/>
            </a:pPr>
            <a:r>
              <a:rPr lang="en-US" sz="1141" spc="102">
                <a:solidFill>
                  <a:srgbClr val="000000"/>
                </a:solidFill>
                <a:latin typeface="Open Sans"/>
              </a:rPr>
              <a:t>Racionalización/actitud</a:t>
            </a:r>
          </a:p>
        </p:txBody>
      </p:sp>
      <p:sp>
        <p:nvSpPr>
          <p:cNvPr id="23" name="TextBox 23"/>
          <p:cNvSpPr txBox="1"/>
          <p:nvPr/>
        </p:nvSpPr>
        <p:spPr>
          <a:xfrm>
            <a:off x="8198221" y="2306145"/>
            <a:ext cx="1490662" cy="180544"/>
          </a:xfrm>
          <a:prstGeom prst="rect">
            <a:avLst/>
          </a:prstGeom>
        </p:spPr>
        <p:txBody>
          <a:bodyPr lIns="0" tIns="0" rIns="0" bIns="0" rtlCol="0" anchor="t">
            <a:spAutoFit/>
          </a:bodyPr>
          <a:lstStyle/>
          <a:p>
            <a:pPr algn="ctr">
              <a:lnSpc>
                <a:spcPts val="1598"/>
              </a:lnSpc>
              <a:spcBef>
                <a:spcPct val="0"/>
              </a:spcBef>
            </a:pPr>
            <a:r>
              <a:rPr lang="en-US" sz="1141" dirty="0">
                <a:solidFill>
                  <a:srgbClr val="000000"/>
                </a:solidFill>
                <a:latin typeface="Open Sans Bold"/>
              </a:rPr>
              <a:t>Triángulo del Fraude</a:t>
            </a:r>
          </a:p>
        </p:txBody>
      </p:sp>
      <p:sp>
        <p:nvSpPr>
          <p:cNvPr id="24" name="TextBox 24"/>
          <p:cNvSpPr txBox="1"/>
          <p:nvPr/>
        </p:nvSpPr>
        <p:spPr>
          <a:xfrm>
            <a:off x="4461594" y="5405710"/>
            <a:ext cx="5227290" cy="191656"/>
          </a:xfrm>
          <a:prstGeom prst="rect">
            <a:avLst/>
          </a:prstGeom>
        </p:spPr>
        <p:txBody>
          <a:bodyPr lIns="0" tIns="0" rIns="0" bIns="0" rtlCol="0" anchor="t">
            <a:spAutoFit/>
          </a:bodyPr>
          <a:lstStyle/>
          <a:p>
            <a:pPr algn="ctr">
              <a:lnSpc>
                <a:spcPts val="1598"/>
              </a:lnSpc>
              <a:spcBef>
                <a:spcPct val="0"/>
              </a:spcBef>
            </a:pPr>
            <a:r>
              <a:rPr lang="es-ES" sz="1141" dirty="0" smtClean="0">
                <a:solidFill>
                  <a:srgbClr val="000000"/>
                </a:solidFill>
                <a:latin typeface="Open Sans Bold"/>
              </a:rPr>
              <a:t>Teoría del Cuadrado o diamante del fraude</a:t>
            </a:r>
            <a:endParaRPr lang="es-ES" sz="1141" dirty="0">
              <a:solidFill>
                <a:srgbClr val="000000"/>
              </a:solidFill>
              <a:latin typeface="Open Sans Bold"/>
            </a:endParaRPr>
          </a:p>
        </p:txBody>
      </p:sp>
      <p:sp>
        <p:nvSpPr>
          <p:cNvPr id="25" name="TextBox 25"/>
          <p:cNvSpPr txBox="1"/>
          <p:nvPr/>
        </p:nvSpPr>
        <p:spPr>
          <a:xfrm>
            <a:off x="5443615" y="5796609"/>
            <a:ext cx="1852413" cy="890137"/>
          </a:xfrm>
          <a:prstGeom prst="rect">
            <a:avLst/>
          </a:prstGeom>
        </p:spPr>
        <p:txBody>
          <a:bodyPr lIns="0" tIns="0" rIns="0" bIns="0" rtlCol="0" anchor="t">
            <a:spAutoFit/>
          </a:bodyPr>
          <a:lstStyle/>
          <a:p>
            <a:pPr marL="246552" lvl="1" indent="-123276">
              <a:lnSpc>
                <a:spcPts val="1861"/>
              </a:lnSpc>
              <a:buFont typeface="Arial"/>
              <a:buChar char="•"/>
            </a:pPr>
            <a:r>
              <a:rPr lang="en-US" sz="1141" spc="19">
                <a:solidFill>
                  <a:srgbClr val="000000"/>
                </a:solidFill>
                <a:latin typeface="Open Sans"/>
              </a:rPr>
              <a:t>Racionalización</a:t>
            </a:r>
          </a:p>
          <a:p>
            <a:pPr marL="246552" lvl="1" indent="-123276">
              <a:lnSpc>
                <a:spcPts val="1861"/>
              </a:lnSpc>
              <a:buFont typeface="Arial"/>
              <a:buChar char="•"/>
            </a:pPr>
            <a:r>
              <a:rPr lang="en-US" sz="1141" spc="19">
                <a:solidFill>
                  <a:srgbClr val="000000"/>
                </a:solidFill>
                <a:latin typeface="Open Sans"/>
              </a:rPr>
              <a:t>Oportunidad</a:t>
            </a:r>
          </a:p>
          <a:p>
            <a:pPr marL="246552" lvl="1" indent="-123276">
              <a:lnSpc>
                <a:spcPts val="1861"/>
              </a:lnSpc>
              <a:buFont typeface="Arial"/>
              <a:buChar char="•"/>
            </a:pPr>
            <a:r>
              <a:rPr lang="en-US" sz="1141" spc="19">
                <a:solidFill>
                  <a:srgbClr val="000000"/>
                </a:solidFill>
                <a:latin typeface="Open Sans"/>
              </a:rPr>
              <a:t>Poder</a:t>
            </a:r>
          </a:p>
          <a:p>
            <a:pPr marL="246552" lvl="1" indent="-123276">
              <a:lnSpc>
                <a:spcPts val="1861"/>
              </a:lnSpc>
              <a:buFont typeface="Arial"/>
              <a:buChar char="•"/>
            </a:pPr>
            <a:r>
              <a:rPr lang="en-US" sz="1141" spc="19">
                <a:solidFill>
                  <a:srgbClr val="000000"/>
                </a:solidFill>
                <a:latin typeface="Open Sans"/>
              </a:rPr>
              <a:t>Capacidad</a:t>
            </a:r>
          </a:p>
        </p:txBody>
      </p:sp>
      <p:pic>
        <p:nvPicPr>
          <p:cNvPr id="14340" name="Picture 4" descr="Icono De Signo De Emergencia. Triángulo Precaución. Icono De Contorno  Lineal Sobre Fondo Blanco. Vector Ilustraciones Vectoriales, Clip Art  Vectorizado Libre De Derechos. Image 43173309."/>
          <p:cNvPicPr>
            <a:picLocks noChangeAspect="1" noChangeArrowheads="1"/>
          </p:cNvPicPr>
          <p:nvPr/>
        </p:nvPicPr>
        <p:blipFill>
          <a:blip r:embed="rId8" cstate="print"/>
          <a:srcRect l="15909" t="18182" r="18182" b="20454"/>
          <a:stretch>
            <a:fillRect/>
          </a:stretch>
        </p:blipFill>
        <p:spPr bwMode="auto">
          <a:xfrm>
            <a:off x="5486400" y="2133600"/>
            <a:ext cx="2209800" cy="20574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srcRect t="3358" b="3358"/>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519480" y="324082"/>
            <a:ext cx="4191000" cy="7028816"/>
            <a:chOff x="0" y="0"/>
            <a:chExt cx="1913890" cy="3209826"/>
          </a:xfrm>
        </p:grpSpPr>
        <p:sp>
          <p:nvSpPr>
            <p:cNvPr id="3" name="Freeform 3"/>
            <p:cNvSpPr/>
            <p:nvPr/>
          </p:nvSpPr>
          <p:spPr>
            <a:xfrm>
              <a:off x="0" y="0"/>
              <a:ext cx="1913890" cy="3209826"/>
            </a:xfrm>
            <a:custGeom>
              <a:avLst/>
              <a:gdLst/>
              <a:ahLst/>
              <a:cxnLst/>
              <a:rect l="l" t="t" r="r" b="b"/>
              <a:pathLst>
                <a:path w="1913890" h="3209826">
                  <a:moveTo>
                    <a:pt x="1789430" y="3209826"/>
                  </a:moveTo>
                  <a:lnTo>
                    <a:pt x="124460" y="3209826"/>
                  </a:lnTo>
                  <a:cubicBezTo>
                    <a:pt x="55880" y="3209826"/>
                    <a:pt x="0" y="3153946"/>
                    <a:pt x="0" y="3085366"/>
                  </a:cubicBezTo>
                  <a:lnTo>
                    <a:pt x="0" y="124460"/>
                  </a:lnTo>
                  <a:cubicBezTo>
                    <a:pt x="0" y="55880"/>
                    <a:pt x="55880" y="0"/>
                    <a:pt x="124460" y="0"/>
                  </a:cubicBezTo>
                  <a:lnTo>
                    <a:pt x="1789430" y="0"/>
                  </a:lnTo>
                  <a:cubicBezTo>
                    <a:pt x="1858010" y="0"/>
                    <a:pt x="1913890" y="55880"/>
                    <a:pt x="1913890" y="124460"/>
                  </a:cubicBezTo>
                  <a:lnTo>
                    <a:pt x="1913890" y="3085366"/>
                  </a:lnTo>
                  <a:cubicBezTo>
                    <a:pt x="1913890" y="3153946"/>
                    <a:pt x="1858010" y="3209826"/>
                    <a:pt x="1789430" y="3209826"/>
                  </a:cubicBezTo>
                  <a:close/>
                </a:path>
              </a:pathLst>
            </a:custGeom>
            <a:solidFill>
              <a:srgbClr val="5E9459"/>
            </a:solidFill>
          </p:spPr>
        </p:sp>
      </p:grpSp>
      <p:grpSp>
        <p:nvGrpSpPr>
          <p:cNvPr id="4" name="Group 4"/>
          <p:cNvGrpSpPr>
            <a:grpSpLocks noChangeAspect="1"/>
          </p:cNvGrpSpPr>
          <p:nvPr/>
        </p:nvGrpSpPr>
        <p:grpSpPr>
          <a:xfrm>
            <a:off x="1108811" y="622383"/>
            <a:ext cx="3012338" cy="2551627"/>
            <a:chOff x="0" y="0"/>
            <a:chExt cx="2374900" cy="2011680"/>
          </a:xfrm>
        </p:grpSpPr>
        <p:sp>
          <p:nvSpPr>
            <p:cNvPr id="5" name="Freeform 5"/>
            <p:cNvSpPr/>
            <p:nvPr/>
          </p:nvSpPr>
          <p:spPr>
            <a:xfrm>
              <a:off x="-2540" y="-2540"/>
              <a:ext cx="2377441" cy="2009140"/>
            </a:xfrm>
            <a:custGeom>
              <a:avLst/>
              <a:gdLst/>
              <a:ahLst/>
              <a:cxnLst/>
              <a:rect l="l" t="t" r="r" b="b"/>
              <a:pathLst>
                <a:path w="2377441" h="200914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blipFill>
              <a:blip r:embed="rId3" cstate="print"/>
              <a:stretch>
                <a:fillRect l="-33" t="-3430" r="33" b="-3304"/>
              </a:stretch>
            </a:blipFill>
          </p:spPr>
        </p:sp>
      </p:grpSp>
      <p:grpSp>
        <p:nvGrpSpPr>
          <p:cNvPr id="6" name="Group 6"/>
          <p:cNvGrpSpPr/>
          <p:nvPr/>
        </p:nvGrpSpPr>
        <p:grpSpPr>
          <a:xfrm rot="-5400000">
            <a:off x="2697686" y="4344998"/>
            <a:ext cx="422106" cy="4293479"/>
            <a:chOff x="0" y="0"/>
            <a:chExt cx="2354580" cy="23949743"/>
          </a:xfrm>
        </p:grpSpPr>
        <p:sp>
          <p:nvSpPr>
            <p:cNvPr id="7" name="Freeform 7"/>
            <p:cNvSpPr/>
            <p:nvPr/>
          </p:nvSpPr>
          <p:spPr>
            <a:xfrm>
              <a:off x="0" y="0"/>
              <a:ext cx="2353310" cy="23949744"/>
            </a:xfrm>
            <a:custGeom>
              <a:avLst/>
              <a:gdLst/>
              <a:ahLst/>
              <a:cxnLst/>
              <a:rect l="l" t="t" r="r" b="b"/>
              <a:pathLst>
                <a:path w="2353310" h="23949744">
                  <a:moveTo>
                    <a:pt x="784860" y="23882434"/>
                  </a:moveTo>
                  <a:cubicBezTo>
                    <a:pt x="905510" y="23923073"/>
                    <a:pt x="1042670" y="23949744"/>
                    <a:pt x="1177290" y="23949744"/>
                  </a:cubicBezTo>
                  <a:cubicBezTo>
                    <a:pt x="1311910" y="23949744"/>
                    <a:pt x="1441450" y="23926884"/>
                    <a:pt x="1560830" y="23886244"/>
                  </a:cubicBezTo>
                  <a:cubicBezTo>
                    <a:pt x="1563370" y="23884973"/>
                    <a:pt x="1565910" y="23884973"/>
                    <a:pt x="1568450" y="23883703"/>
                  </a:cubicBezTo>
                  <a:cubicBezTo>
                    <a:pt x="2016760" y="23721144"/>
                    <a:pt x="2346960" y="23291884"/>
                    <a:pt x="2353310" y="22725371"/>
                  </a:cubicBezTo>
                  <a:lnTo>
                    <a:pt x="2353310" y="0"/>
                  </a:lnTo>
                  <a:lnTo>
                    <a:pt x="0" y="0"/>
                  </a:lnTo>
                  <a:lnTo>
                    <a:pt x="0" y="22707884"/>
                  </a:lnTo>
                  <a:cubicBezTo>
                    <a:pt x="6350" y="23294423"/>
                    <a:pt x="331470" y="23723684"/>
                    <a:pt x="784860" y="23882434"/>
                  </a:cubicBezTo>
                  <a:close/>
                </a:path>
              </a:pathLst>
            </a:custGeom>
            <a:solidFill>
              <a:srgbClr val="3D9A8B"/>
            </a:solidFill>
          </p:spPr>
        </p:sp>
      </p:grpSp>
      <p:sp>
        <p:nvSpPr>
          <p:cNvPr id="8" name="TextBox 8"/>
          <p:cNvSpPr txBox="1"/>
          <p:nvPr/>
        </p:nvSpPr>
        <p:spPr>
          <a:xfrm>
            <a:off x="762000" y="3359961"/>
            <a:ext cx="3948480" cy="3733586"/>
          </a:xfrm>
          <a:prstGeom prst="rect">
            <a:avLst/>
          </a:prstGeom>
        </p:spPr>
        <p:txBody>
          <a:bodyPr lIns="0" tIns="0" rIns="0" bIns="0" rtlCol="0" anchor="t">
            <a:spAutoFit/>
          </a:bodyPr>
          <a:lstStyle/>
          <a:p>
            <a:pPr marL="367065" lvl="1" indent="-183532">
              <a:lnSpc>
                <a:spcPts val="3706"/>
              </a:lnSpc>
              <a:buFont typeface="Arial"/>
              <a:buChar char="•"/>
            </a:pPr>
            <a:r>
              <a:rPr lang="es-ES" sz="1700" dirty="0" smtClean="0">
                <a:solidFill>
                  <a:srgbClr val="000000"/>
                </a:solidFill>
                <a:latin typeface="Open Sans"/>
              </a:rPr>
              <a:t>Planteamiento del problema</a:t>
            </a:r>
          </a:p>
          <a:p>
            <a:pPr marL="367065" lvl="1" indent="-183532">
              <a:lnSpc>
                <a:spcPts val="3706"/>
              </a:lnSpc>
              <a:buFont typeface="Arial"/>
              <a:buChar char="•"/>
            </a:pPr>
            <a:r>
              <a:rPr lang="es-ES" sz="1700" dirty="0" smtClean="0">
                <a:solidFill>
                  <a:srgbClr val="000000"/>
                </a:solidFill>
                <a:latin typeface="Open Sans"/>
              </a:rPr>
              <a:t>Objetivos</a:t>
            </a:r>
          </a:p>
          <a:p>
            <a:pPr marL="367065" lvl="1" indent="-183532">
              <a:lnSpc>
                <a:spcPts val="3706"/>
              </a:lnSpc>
              <a:buFont typeface="Arial"/>
              <a:buChar char="•"/>
            </a:pPr>
            <a:r>
              <a:rPr lang="es-ES" sz="1700" dirty="0" smtClean="0">
                <a:solidFill>
                  <a:srgbClr val="000000"/>
                </a:solidFill>
                <a:latin typeface="Open Sans"/>
              </a:rPr>
              <a:t>Hipótesis</a:t>
            </a:r>
          </a:p>
          <a:p>
            <a:pPr marL="367065" lvl="1" indent="-183532">
              <a:lnSpc>
                <a:spcPts val="3706"/>
              </a:lnSpc>
              <a:buFont typeface="Arial"/>
              <a:buChar char="•"/>
            </a:pPr>
            <a:r>
              <a:rPr lang="es-ES" sz="1700" dirty="0" smtClean="0">
                <a:solidFill>
                  <a:srgbClr val="000000"/>
                </a:solidFill>
                <a:latin typeface="Open Sans"/>
              </a:rPr>
              <a:t>Metodología</a:t>
            </a:r>
          </a:p>
          <a:p>
            <a:pPr marL="367065" lvl="1" indent="-183532">
              <a:lnSpc>
                <a:spcPts val="3706"/>
              </a:lnSpc>
              <a:buFont typeface="Arial"/>
              <a:buChar char="•"/>
            </a:pPr>
            <a:r>
              <a:rPr lang="es-ES" sz="1700" dirty="0" smtClean="0">
                <a:solidFill>
                  <a:srgbClr val="000000"/>
                </a:solidFill>
                <a:latin typeface="Open Sans"/>
              </a:rPr>
              <a:t>Medición de las variables</a:t>
            </a:r>
          </a:p>
          <a:p>
            <a:pPr marL="367065" lvl="1" indent="-183532">
              <a:lnSpc>
                <a:spcPts val="3706"/>
              </a:lnSpc>
              <a:buFont typeface="Arial"/>
              <a:buChar char="•"/>
            </a:pPr>
            <a:r>
              <a:rPr lang="es-ES" sz="1700" dirty="0" smtClean="0">
                <a:solidFill>
                  <a:srgbClr val="000000"/>
                </a:solidFill>
                <a:latin typeface="Open Sans"/>
              </a:rPr>
              <a:t>Marco teórico y referencial</a:t>
            </a:r>
          </a:p>
          <a:p>
            <a:pPr marL="367065" lvl="1" indent="-183532">
              <a:lnSpc>
                <a:spcPts val="3706"/>
              </a:lnSpc>
              <a:buFont typeface="Arial"/>
              <a:buChar char="•"/>
            </a:pPr>
            <a:r>
              <a:rPr lang="es-ES" sz="1700" dirty="0" smtClean="0">
                <a:solidFill>
                  <a:srgbClr val="000000"/>
                </a:solidFill>
                <a:latin typeface="Open Sans"/>
              </a:rPr>
              <a:t> Resultados</a:t>
            </a:r>
          </a:p>
          <a:p>
            <a:pPr marL="367065" lvl="1" indent="-183532">
              <a:lnSpc>
                <a:spcPts val="3706"/>
              </a:lnSpc>
              <a:buFont typeface="Arial"/>
              <a:buChar char="•"/>
            </a:pPr>
            <a:r>
              <a:rPr lang="es-ES" sz="1700" dirty="0" smtClean="0">
                <a:solidFill>
                  <a:srgbClr val="000000"/>
                </a:solidFill>
                <a:latin typeface="Open Sans"/>
              </a:rPr>
              <a:t>Conclusiones y recomendaciones</a:t>
            </a:r>
            <a:endParaRPr lang="es-ES" sz="1700" dirty="0">
              <a:solidFill>
                <a:srgbClr val="000000"/>
              </a:solidFill>
              <a:latin typeface="Open Sans"/>
            </a:endParaRPr>
          </a:p>
        </p:txBody>
      </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859311" y="-31886"/>
            <a:ext cx="4876800" cy="1134964"/>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506287">
            <a:off x="5066710" y="2739415"/>
            <a:ext cx="7049745" cy="2916832"/>
          </a:xfrm>
          <a:prstGeom prst="rect">
            <a:avLst/>
          </a:prstGeom>
        </p:spPr>
      </p:pic>
      <p:sp>
        <p:nvSpPr>
          <p:cNvPr id="11" name="TextBox 11"/>
          <p:cNvSpPr txBox="1"/>
          <p:nvPr/>
        </p:nvSpPr>
        <p:spPr>
          <a:xfrm>
            <a:off x="5405436" y="224155"/>
            <a:ext cx="3784550" cy="537845"/>
          </a:xfrm>
          <a:prstGeom prst="rect">
            <a:avLst/>
          </a:prstGeom>
        </p:spPr>
        <p:txBody>
          <a:bodyPr lIns="0" tIns="0" rIns="0" bIns="0" rtlCol="0" anchor="t">
            <a:spAutoFit/>
          </a:bodyPr>
          <a:lstStyle/>
          <a:p>
            <a:pPr algn="ctr">
              <a:lnSpc>
                <a:spcPts val="4480"/>
              </a:lnSpc>
            </a:pPr>
            <a:r>
              <a:rPr lang="en-US" sz="3200">
                <a:solidFill>
                  <a:srgbClr val="000000"/>
                </a:solidFill>
                <a:latin typeface="Open Sans Bold"/>
              </a:rPr>
              <a:t>Marco Referencial </a:t>
            </a:r>
          </a:p>
        </p:txBody>
      </p:sp>
      <p:sp>
        <p:nvSpPr>
          <p:cNvPr id="12" name="TextBox 12"/>
          <p:cNvSpPr txBox="1"/>
          <p:nvPr/>
        </p:nvSpPr>
        <p:spPr>
          <a:xfrm>
            <a:off x="7215334" y="1262548"/>
            <a:ext cx="2427238" cy="180544"/>
          </a:xfrm>
          <a:prstGeom prst="rect">
            <a:avLst/>
          </a:prstGeom>
        </p:spPr>
        <p:txBody>
          <a:bodyPr lIns="0" tIns="0" rIns="0" bIns="0" rtlCol="0" anchor="t">
            <a:spAutoFit/>
          </a:bodyPr>
          <a:lstStyle/>
          <a:p>
            <a:pPr algn="ctr">
              <a:lnSpc>
                <a:spcPts val="1598"/>
              </a:lnSpc>
              <a:spcBef>
                <a:spcPct val="0"/>
              </a:spcBef>
            </a:pPr>
            <a:r>
              <a:rPr lang="en-US" sz="1141">
                <a:solidFill>
                  <a:srgbClr val="000000"/>
                </a:solidFill>
                <a:latin typeface="Open Sans Bold"/>
              </a:rPr>
              <a:t>Alvarado, Chicaiza &amp; Balseca 2016</a:t>
            </a:r>
          </a:p>
        </p:txBody>
      </p:sp>
      <p:sp>
        <p:nvSpPr>
          <p:cNvPr id="13" name="TextBox 13"/>
          <p:cNvSpPr txBox="1"/>
          <p:nvPr/>
        </p:nvSpPr>
        <p:spPr>
          <a:xfrm>
            <a:off x="5405436" y="1528679"/>
            <a:ext cx="2279452" cy="372652"/>
          </a:xfrm>
          <a:prstGeom prst="rect">
            <a:avLst/>
          </a:prstGeom>
        </p:spPr>
        <p:txBody>
          <a:bodyPr lIns="0" tIns="0" rIns="0" bIns="0" rtlCol="0" anchor="t">
            <a:spAutoFit/>
          </a:bodyPr>
          <a:lstStyle/>
          <a:p>
            <a:pPr>
              <a:lnSpc>
                <a:spcPts val="1510"/>
              </a:lnSpc>
            </a:pPr>
            <a:r>
              <a:rPr lang="es-ES" sz="1078" dirty="0" smtClean="0">
                <a:solidFill>
                  <a:srgbClr val="000000"/>
                </a:solidFill>
                <a:latin typeface="Open Sans"/>
              </a:rPr>
              <a:t>Cambios constantes de la auditoría </a:t>
            </a:r>
          </a:p>
          <a:p>
            <a:pPr>
              <a:lnSpc>
                <a:spcPts val="1510"/>
              </a:lnSpc>
              <a:spcBef>
                <a:spcPct val="0"/>
              </a:spcBef>
            </a:pPr>
            <a:r>
              <a:rPr lang="es-ES" sz="1078" dirty="0" smtClean="0">
                <a:solidFill>
                  <a:srgbClr val="000000"/>
                </a:solidFill>
                <a:latin typeface="Open Sans"/>
              </a:rPr>
              <a:t>forense con el paso del tiempo</a:t>
            </a:r>
            <a:endParaRPr lang="es-ES" sz="1078" dirty="0">
              <a:solidFill>
                <a:srgbClr val="000000"/>
              </a:solidFill>
              <a:latin typeface="Open Sans"/>
            </a:endParaRPr>
          </a:p>
        </p:txBody>
      </p:sp>
      <p:sp>
        <p:nvSpPr>
          <p:cNvPr id="14" name="TextBox 14"/>
          <p:cNvSpPr txBox="1"/>
          <p:nvPr/>
        </p:nvSpPr>
        <p:spPr>
          <a:xfrm>
            <a:off x="8591582" y="3341342"/>
            <a:ext cx="885825" cy="180544"/>
          </a:xfrm>
          <a:prstGeom prst="rect">
            <a:avLst/>
          </a:prstGeom>
        </p:spPr>
        <p:txBody>
          <a:bodyPr lIns="0" tIns="0" rIns="0" bIns="0" rtlCol="0" anchor="t">
            <a:spAutoFit/>
          </a:bodyPr>
          <a:lstStyle/>
          <a:p>
            <a:pPr algn="ctr">
              <a:lnSpc>
                <a:spcPts val="1598"/>
              </a:lnSpc>
              <a:spcBef>
                <a:spcPct val="0"/>
              </a:spcBef>
            </a:pPr>
            <a:r>
              <a:rPr lang="en-US" sz="1141">
                <a:solidFill>
                  <a:srgbClr val="000000"/>
                </a:solidFill>
                <a:latin typeface="Open Sans Bold"/>
              </a:rPr>
              <a:t>Morán, 2016</a:t>
            </a:r>
          </a:p>
        </p:txBody>
      </p:sp>
      <p:sp>
        <p:nvSpPr>
          <p:cNvPr id="15" name="TextBox 15"/>
          <p:cNvSpPr txBox="1"/>
          <p:nvPr/>
        </p:nvSpPr>
        <p:spPr>
          <a:xfrm>
            <a:off x="6351245" y="2971824"/>
            <a:ext cx="2287339" cy="372652"/>
          </a:xfrm>
          <a:prstGeom prst="rect">
            <a:avLst/>
          </a:prstGeom>
        </p:spPr>
        <p:txBody>
          <a:bodyPr lIns="0" tIns="0" rIns="0" bIns="0" rtlCol="0" anchor="t">
            <a:spAutoFit/>
          </a:bodyPr>
          <a:lstStyle/>
          <a:p>
            <a:pPr>
              <a:lnSpc>
                <a:spcPts val="1510"/>
              </a:lnSpc>
            </a:pPr>
            <a:r>
              <a:rPr lang="es-ES" sz="1078" dirty="0" smtClean="0">
                <a:solidFill>
                  <a:srgbClr val="000000"/>
                </a:solidFill>
                <a:latin typeface="Open Sans"/>
              </a:rPr>
              <a:t>Importancia de la auditoría forense </a:t>
            </a:r>
          </a:p>
          <a:p>
            <a:pPr>
              <a:lnSpc>
                <a:spcPts val="1510"/>
              </a:lnSpc>
              <a:spcBef>
                <a:spcPct val="0"/>
              </a:spcBef>
            </a:pPr>
            <a:r>
              <a:rPr lang="es-ES" sz="1078" dirty="0" smtClean="0">
                <a:solidFill>
                  <a:srgbClr val="000000"/>
                </a:solidFill>
                <a:latin typeface="Open Sans"/>
              </a:rPr>
              <a:t>en la sociedad moderna</a:t>
            </a:r>
            <a:endParaRPr lang="es-ES" sz="1078" dirty="0">
              <a:solidFill>
                <a:srgbClr val="000000"/>
              </a:solidFill>
              <a:latin typeface="Open Sans"/>
            </a:endParaRPr>
          </a:p>
        </p:txBody>
      </p:sp>
      <p:sp>
        <p:nvSpPr>
          <p:cNvPr id="16" name="TextBox 16"/>
          <p:cNvSpPr txBox="1"/>
          <p:nvPr/>
        </p:nvSpPr>
        <p:spPr>
          <a:xfrm>
            <a:off x="7942069" y="4542847"/>
            <a:ext cx="872282" cy="180544"/>
          </a:xfrm>
          <a:prstGeom prst="rect">
            <a:avLst/>
          </a:prstGeom>
        </p:spPr>
        <p:txBody>
          <a:bodyPr lIns="0" tIns="0" rIns="0" bIns="0" rtlCol="0" anchor="t">
            <a:spAutoFit/>
          </a:bodyPr>
          <a:lstStyle/>
          <a:p>
            <a:pPr algn="ctr">
              <a:lnSpc>
                <a:spcPts val="1598"/>
              </a:lnSpc>
              <a:spcBef>
                <a:spcPct val="0"/>
              </a:spcBef>
            </a:pPr>
            <a:r>
              <a:rPr lang="en-US" sz="1141">
                <a:solidFill>
                  <a:srgbClr val="000000"/>
                </a:solidFill>
                <a:latin typeface="Open Sans Bold"/>
              </a:rPr>
              <a:t>Rivera, 2016</a:t>
            </a:r>
          </a:p>
        </p:txBody>
      </p:sp>
      <p:sp>
        <p:nvSpPr>
          <p:cNvPr id="17" name="TextBox 17"/>
          <p:cNvSpPr txBox="1"/>
          <p:nvPr/>
        </p:nvSpPr>
        <p:spPr>
          <a:xfrm>
            <a:off x="9034495" y="4622789"/>
            <a:ext cx="2056507" cy="182152"/>
          </a:xfrm>
          <a:prstGeom prst="rect">
            <a:avLst/>
          </a:prstGeom>
        </p:spPr>
        <p:txBody>
          <a:bodyPr lIns="0" tIns="0" rIns="0" bIns="0" rtlCol="0" anchor="t">
            <a:spAutoFit/>
          </a:bodyPr>
          <a:lstStyle/>
          <a:p>
            <a:pPr>
              <a:lnSpc>
                <a:spcPts val="1510"/>
              </a:lnSpc>
              <a:spcBef>
                <a:spcPct val="0"/>
              </a:spcBef>
            </a:pPr>
            <a:r>
              <a:rPr lang="es-ES" sz="1078" dirty="0" err="1" smtClean="0">
                <a:solidFill>
                  <a:srgbClr val="000000"/>
                </a:solidFill>
                <a:latin typeface="Open Sans"/>
              </a:rPr>
              <a:t>Metodos</a:t>
            </a:r>
            <a:r>
              <a:rPr lang="es-ES" sz="1078" dirty="0" smtClean="0">
                <a:solidFill>
                  <a:srgbClr val="000000"/>
                </a:solidFill>
                <a:latin typeface="Open Sans"/>
              </a:rPr>
              <a:t> y vías lavado de dinero</a:t>
            </a:r>
            <a:endParaRPr lang="es-ES" sz="1078" dirty="0">
              <a:solidFill>
                <a:srgbClr val="000000"/>
              </a:solidFill>
              <a:latin typeface="Open Sans"/>
            </a:endParaRPr>
          </a:p>
        </p:txBody>
      </p:sp>
      <p:sp>
        <p:nvSpPr>
          <p:cNvPr id="18" name="TextBox 18"/>
          <p:cNvSpPr txBox="1"/>
          <p:nvPr/>
        </p:nvSpPr>
        <p:spPr>
          <a:xfrm>
            <a:off x="7940276" y="4795417"/>
            <a:ext cx="977354" cy="380569"/>
          </a:xfrm>
          <a:prstGeom prst="rect">
            <a:avLst/>
          </a:prstGeom>
        </p:spPr>
        <p:txBody>
          <a:bodyPr lIns="0" tIns="0" rIns="0" bIns="0" rtlCol="0" anchor="t">
            <a:spAutoFit/>
          </a:bodyPr>
          <a:lstStyle/>
          <a:p>
            <a:pPr algn="ctr">
              <a:lnSpc>
                <a:spcPts val="1598"/>
              </a:lnSpc>
              <a:spcBef>
                <a:spcPct val="0"/>
              </a:spcBef>
            </a:pPr>
            <a:r>
              <a:rPr lang="en-US" sz="1141">
                <a:solidFill>
                  <a:srgbClr val="000000"/>
                </a:solidFill>
                <a:latin typeface="Open Sans Bold"/>
              </a:rPr>
              <a:t>Bermeo, 2015</a:t>
            </a:r>
          </a:p>
          <a:p>
            <a:pPr algn="ctr">
              <a:lnSpc>
                <a:spcPts val="1598"/>
              </a:lnSpc>
              <a:spcBef>
                <a:spcPct val="0"/>
              </a:spcBef>
            </a:pPr>
            <a:endParaRPr/>
          </a:p>
        </p:txBody>
      </p:sp>
      <p:sp>
        <p:nvSpPr>
          <p:cNvPr id="19" name="TextBox 19"/>
          <p:cNvSpPr txBox="1"/>
          <p:nvPr/>
        </p:nvSpPr>
        <p:spPr>
          <a:xfrm>
            <a:off x="7673055" y="6677456"/>
            <a:ext cx="752177" cy="180544"/>
          </a:xfrm>
          <a:prstGeom prst="rect">
            <a:avLst/>
          </a:prstGeom>
        </p:spPr>
        <p:txBody>
          <a:bodyPr lIns="0" tIns="0" rIns="0" bIns="0" rtlCol="0" anchor="t">
            <a:spAutoFit/>
          </a:bodyPr>
          <a:lstStyle/>
          <a:p>
            <a:pPr algn="ctr">
              <a:lnSpc>
                <a:spcPts val="1598"/>
              </a:lnSpc>
              <a:spcBef>
                <a:spcPct val="0"/>
              </a:spcBef>
            </a:pPr>
            <a:r>
              <a:rPr lang="en-US" sz="1141">
                <a:solidFill>
                  <a:srgbClr val="000000"/>
                </a:solidFill>
                <a:latin typeface="Open Sans Bold"/>
              </a:rPr>
              <a:t>Baez, 2018</a:t>
            </a:r>
          </a:p>
        </p:txBody>
      </p:sp>
      <p:sp>
        <p:nvSpPr>
          <p:cNvPr id="20" name="TextBox 20"/>
          <p:cNvSpPr txBox="1"/>
          <p:nvPr/>
        </p:nvSpPr>
        <p:spPr>
          <a:xfrm>
            <a:off x="8300515" y="7025034"/>
            <a:ext cx="2684115" cy="182152"/>
          </a:xfrm>
          <a:prstGeom prst="rect">
            <a:avLst/>
          </a:prstGeom>
        </p:spPr>
        <p:txBody>
          <a:bodyPr lIns="0" tIns="0" rIns="0" bIns="0" rtlCol="0" anchor="t">
            <a:spAutoFit/>
          </a:bodyPr>
          <a:lstStyle/>
          <a:p>
            <a:pPr>
              <a:lnSpc>
                <a:spcPts val="1510"/>
              </a:lnSpc>
              <a:spcBef>
                <a:spcPct val="0"/>
              </a:spcBef>
            </a:pPr>
            <a:r>
              <a:rPr lang="en-US" sz="1078" dirty="0">
                <a:solidFill>
                  <a:srgbClr val="000000"/>
                </a:solidFill>
                <a:latin typeface="Open Sans"/>
              </a:rPr>
              <a:t>Lavado de dinero en el sector inmobiliario</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1473</Words>
  <Application>Microsoft Office PowerPoint</Application>
  <PresentationFormat>Personalizado</PresentationFormat>
  <Paragraphs>274</Paragraphs>
  <Slides>21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21</vt:i4>
      </vt:variant>
    </vt:vector>
  </HeadingPairs>
  <TitlesOfParts>
    <vt:vector size="28" baseType="lpstr">
      <vt:lpstr>Calibri</vt:lpstr>
      <vt:lpstr>Open Sans Bold</vt:lpstr>
      <vt:lpstr>Arial</vt:lpstr>
      <vt:lpstr>League Spartan Bold</vt:lpstr>
      <vt:lpstr>Open Sans</vt:lpstr>
      <vt:lpstr>Roboto</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Objetivos 3. Hipótesis 4. Metodología 5. Instrumentos de medición de las variables 6. Marco teórico 7. Resultados 8. Conclusiones y recomendaciones</dc:title>
  <cp:lastModifiedBy>Jonathan</cp:lastModifiedBy>
  <cp:revision>6</cp:revision>
  <dcterms:created xsi:type="dcterms:W3CDTF">2006-08-16T00:00:00Z</dcterms:created>
  <dcterms:modified xsi:type="dcterms:W3CDTF">2021-10-22T10:32:18Z</dcterms:modified>
  <dc:identifier>DAEpG3EPdPo</dc:identifier>
</cp:coreProperties>
</file>