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38" r:id="rId3"/>
    <p:sldId id="256" r:id="rId4"/>
    <p:sldId id="339" r:id="rId5"/>
    <p:sldId id="355" r:id="rId6"/>
    <p:sldId id="352" r:id="rId7"/>
    <p:sldId id="323" r:id="rId8"/>
    <p:sldId id="328" r:id="rId9"/>
    <p:sldId id="265" r:id="rId10"/>
    <p:sldId id="330" r:id="rId11"/>
    <p:sldId id="343" r:id="rId12"/>
    <p:sldId id="344" r:id="rId13"/>
    <p:sldId id="345" r:id="rId14"/>
    <p:sldId id="346" r:id="rId15"/>
    <p:sldId id="347" r:id="rId16"/>
    <p:sldId id="348" r:id="rId17"/>
    <p:sldId id="351" r:id="rId18"/>
    <p:sldId id="336" r:id="rId19"/>
    <p:sldId id="353"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BD1"/>
    <a:srgbClr val="C6A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291" autoAdjust="0"/>
  </p:normalViewPr>
  <p:slideViewPr>
    <p:cSldViewPr snapToGrid="0">
      <p:cViewPr varScale="1">
        <p:scale>
          <a:sx n="65" d="100"/>
          <a:sy n="65" d="100"/>
        </p:scale>
        <p:origin x="80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CB750-89A5-4B1F-A3FE-FDD382BC48E7}" type="doc">
      <dgm:prSet loTypeId="urn:microsoft.com/office/officeart/2008/layout/LinedList" loCatId="hierarchy" qsTypeId="urn:microsoft.com/office/officeart/2005/8/quickstyle/simple1" qsCatId="simple" csTypeId="urn:microsoft.com/office/officeart/2005/8/colors/colorful2" csCatId="colorful" phldr="1"/>
      <dgm:spPr/>
      <dgm:t>
        <a:bodyPr/>
        <a:lstStyle/>
        <a:p>
          <a:endParaRPr lang="es-EC"/>
        </a:p>
      </dgm:t>
    </dgm:pt>
    <dgm:pt modelId="{D386F509-0F68-4B7C-BA05-854F524F0ED7}">
      <dgm:prSet phldrT="[Texto]" custT="1"/>
      <dgm:spPr/>
      <dgm:t>
        <a:bodyPr anchor="ctr"/>
        <a:lstStyle/>
        <a:p>
          <a:pPr algn="ctr"/>
          <a:r>
            <a:rPr lang="es-EC" sz="1900" dirty="0">
              <a:solidFill>
                <a:schemeClr val="tx2"/>
              </a:solidFill>
              <a:latin typeface="Times New Roman" panose="02020603050405020304" pitchFamily="18" charset="0"/>
              <a:cs typeface="Times New Roman" panose="02020603050405020304" pitchFamily="18" charset="0"/>
            </a:rPr>
            <a:t>Determinar la importancia de contar con conocimientos de educación financiera en la eficiente toma de decisiones de endeudamiento en los hogares del Cantón Mejía </a:t>
          </a:r>
        </a:p>
      </dgm:t>
    </dgm:pt>
    <dgm:pt modelId="{5A9F7DF9-DE64-4B04-8962-DE2FD4ECF864}" type="parTrans" cxnId="{BC899059-C887-46DA-99BB-B4C58782FCF7}">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FC91D4FC-5874-4BF8-9CE8-40F5A9A6A054}" type="sibTrans" cxnId="{BC899059-C887-46DA-99BB-B4C58782FCF7}">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B23B97E7-B80A-4058-BD76-B127847BA48F}">
      <dgm:prSet phldrT="[Texto]" custT="1"/>
      <dgm:spPr/>
      <dgm:t>
        <a:bodyPr anchor="ctr"/>
        <a:lstStyle/>
        <a:p>
          <a:pPr>
            <a:buFont typeface="Symbol" panose="05050102010706020507" pitchFamily="18" charset="2"/>
            <a:buChar char=""/>
          </a:pPr>
          <a:r>
            <a:rPr lang="es-EC" sz="1900">
              <a:solidFill>
                <a:schemeClr val="tx2"/>
              </a:solidFill>
              <a:latin typeface="Times New Roman" panose="02020603050405020304" pitchFamily="18" charset="0"/>
              <a:cs typeface="Times New Roman" panose="02020603050405020304" pitchFamily="18" charset="0"/>
            </a:rPr>
            <a:t>Estudiar los niveles de endeudamiento y de educación financiera</a:t>
          </a:r>
          <a:endParaRPr lang="es-EC" sz="1900" dirty="0">
            <a:solidFill>
              <a:schemeClr val="tx2"/>
            </a:solidFill>
            <a:latin typeface="Times New Roman" panose="02020603050405020304" pitchFamily="18" charset="0"/>
            <a:cs typeface="Times New Roman" panose="02020603050405020304" pitchFamily="18" charset="0"/>
          </a:endParaRPr>
        </a:p>
      </dgm:t>
    </dgm:pt>
    <dgm:pt modelId="{1CCE0B97-F928-4223-AAD0-7CDBFBCAB1F0}" type="parTrans" cxnId="{30CC64C6-4AFB-4DC5-8691-4DB30E628025}">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382C57EA-FC1C-4E8C-AE01-747E54E261A0}" type="sibTrans" cxnId="{30CC64C6-4AFB-4DC5-8691-4DB30E628025}">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67277AC4-421A-4A9B-891A-7324F5D8DA4B}">
      <dgm:prSet phldrT="[Texto]" custT="1"/>
      <dgm:spPr/>
      <dgm:t>
        <a:bodyPr anchor="ctr"/>
        <a:lstStyle/>
        <a:p>
          <a:pPr>
            <a:buFont typeface="Symbol" panose="05050102010706020507" pitchFamily="18" charset="2"/>
            <a:buChar char=""/>
          </a:pPr>
          <a:r>
            <a:rPr lang="es-EC" sz="1900">
              <a:solidFill>
                <a:schemeClr val="tx2"/>
              </a:solidFill>
              <a:latin typeface="Times New Roman" panose="02020603050405020304" pitchFamily="18" charset="0"/>
              <a:cs typeface="Times New Roman" panose="02020603050405020304" pitchFamily="18" charset="0"/>
            </a:rPr>
            <a:t>Conocer las razones de endeudamiento y determinar la relación entre el nivel de endeudamiento y nivel de educación financiera</a:t>
          </a:r>
          <a:endParaRPr lang="es-EC" sz="1900" dirty="0">
            <a:solidFill>
              <a:schemeClr val="tx2"/>
            </a:solidFill>
            <a:latin typeface="Times New Roman" panose="02020603050405020304" pitchFamily="18" charset="0"/>
            <a:cs typeface="Times New Roman" panose="02020603050405020304" pitchFamily="18" charset="0"/>
          </a:endParaRPr>
        </a:p>
      </dgm:t>
    </dgm:pt>
    <dgm:pt modelId="{F9D91919-E78E-4023-A02F-D74244F1AE5A}" type="parTrans" cxnId="{E85667AD-E2FB-47EE-AD0B-B4319A256D55}">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66B28F05-FE26-410D-8FAA-3AADDE6FD5B6}" type="sibTrans" cxnId="{E85667AD-E2FB-47EE-AD0B-B4319A256D55}">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147F808C-3F61-4098-83D9-54231405A063}">
      <dgm:prSet phldrT="[Texto]" custT="1"/>
      <dgm:spPr/>
      <dgm:t>
        <a:bodyPr anchor="ctr"/>
        <a:lstStyle/>
        <a:p>
          <a:pPr>
            <a:buFont typeface="Symbol" panose="05050102010706020507" pitchFamily="18" charset="2"/>
            <a:buChar char=""/>
          </a:pPr>
          <a:r>
            <a:rPr lang="es-EC" sz="1900" dirty="0">
              <a:solidFill>
                <a:schemeClr val="tx2"/>
              </a:solidFill>
              <a:latin typeface="Times New Roman" panose="02020603050405020304" pitchFamily="18" charset="0"/>
              <a:cs typeface="Times New Roman" panose="02020603050405020304" pitchFamily="18" charset="0"/>
            </a:rPr>
            <a:t>Analizar el papel del sistema financiero, mercados e instituciones en la educación financiera</a:t>
          </a:r>
        </a:p>
      </dgm:t>
    </dgm:pt>
    <dgm:pt modelId="{5E086417-DFB0-43E9-A708-EC77ED1244C2}" type="parTrans" cxnId="{8EE6B3C7-1DC1-4716-81B8-BB1D333DC01E}">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ADAB1326-4430-4543-8A01-329BD3368171}" type="sibTrans" cxnId="{8EE6B3C7-1DC1-4716-81B8-BB1D333DC01E}">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AEDC3A49-9BE1-48E9-BC4F-B0F4AD921364}">
      <dgm:prSet custT="1"/>
      <dgm:spPr/>
      <dgm:t>
        <a:bodyPr anchor="ctr"/>
        <a:lstStyle/>
        <a:p>
          <a:r>
            <a:rPr lang="es-EC" sz="1900" dirty="0">
              <a:solidFill>
                <a:schemeClr val="tx2"/>
              </a:solidFill>
              <a:latin typeface="Times New Roman" panose="02020603050405020304" pitchFamily="18" charset="0"/>
              <a:cs typeface="Times New Roman" panose="02020603050405020304" pitchFamily="18" charset="0"/>
            </a:rPr>
            <a:t>Proponer un programa de educación financiera, y así promover la inclusión financiera</a:t>
          </a:r>
        </a:p>
      </dgm:t>
    </dgm:pt>
    <dgm:pt modelId="{AB25618F-011A-4E8B-8C37-E5396977CE53}" type="parTrans" cxnId="{FD11168F-BA52-4BF7-824F-AEA520C225C6}">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0796E754-C44F-4761-94EE-5CE10D811EC0}" type="sibTrans" cxnId="{FD11168F-BA52-4BF7-824F-AEA520C225C6}">
      <dgm:prSet/>
      <dgm:spPr/>
      <dgm:t>
        <a:bodyPr/>
        <a:lstStyle/>
        <a:p>
          <a:endParaRPr lang="es-EC" sz="1900">
            <a:solidFill>
              <a:schemeClr val="tx2"/>
            </a:solidFill>
            <a:latin typeface="Times New Roman" panose="02020603050405020304" pitchFamily="18" charset="0"/>
            <a:cs typeface="Times New Roman" panose="02020603050405020304" pitchFamily="18" charset="0"/>
          </a:endParaRPr>
        </a:p>
      </dgm:t>
    </dgm:pt>
    <dgm:pt modelId="{E87D7F67-566F-432D-A1F0-3397FECFC931}" type="pres">
      <dgm:prSet presAssocID="{F6CCB750-89A5-4B1F-A3FE-FDD382BC48E7}" presName="vert0" presStyleCnt="0">
        <dgm:presLayoutVars>
          <dgm:dir/>
          <dgm:animOne val="branch"/>
          <dgm:animLvl val="lvl"/>
        </dgm:presLayoutVars>
      </dgm:prSet>
      <dgm:spPr/>
    </dgm:pt>
    <dgm:pt modelId="{CC5B0B89-7564-41EF-993E-70D40C2CCCF7}" type="pres">
      <dgm:prSet presAssocID="{D386F509-0F68-4B7C-BA05-854F524F0ED7}" presName="thickLine" presStyleLbl="alignNode1" presStyleIdx="0" presStyleCnt="1"/>
      <dgm:spPr/>
    </dgm:pt>
    <dgm:pt modelId="{02A63B38-3843-4ECE-AE41-E6F6DA789F67}" type="pres">
      <dgm:prSet presAssocID="{D386F509-0F68-4B7C-BA05-854F524F0ED7}" presName="horz1" presStyleCnt="0"/>
      <dgm:spPr/>
    </dgm:pt>
    <dgm:pt modelId="{38848F07-CF18-4B06-B1E5-7EF1380390E6}" type="pres">
      <dgm:prSet presAssocID="{D386F509-0F68-4B7C-BA05-854F524F0ED7}" presName="tx1" presStyleLbl="revTx" presStyleIdx="0" presStyleCnt="5" custScaleX="143981"/>
      <dgm:spPr/>
    </dgm:pt>
    <dgm:pt modelId="{77DD1411-B41E-489C-B544-E92E4FBB9421}" type="pres">
      <dgm:prSet presAssocID="{D386F509-0F68-4B7C-BA05-854F524F0ED7}" presName="vert1" presStyleCnt="0"/>
      <dgm:spPr/>
    </dgm:pt>
    <dgm:pt modelId="{C9BC2613-2B9A-4AA1-B0DE-8B743CFBF0B9}" type="pres">
      <dgm:prSet presAssocID="{B23B97E7-B80A-4058-BD76-B127847BA48F}" presName="vertSpace2a" presStyleCnt="0"/>
      <dgm:spPr/>
    </dgm:pt>
    <dgm:pt modelId="{2AD62A80-8E4B-419B-9E0A-5AF6F21D875C}" type="pres">
      <dgm:prSet presAssocID="{B23B97E7-B80A-4058-BD76-B127847BA48F}" presName="horz2" presStyleCnt="0"/>
      <dgm:spPr/>
    </dgm:pt>
    <dgm:pt modelId="{597DCC2F-9EC7-4FAC-BC8A-534B21C074C8}" type="pres">
      <dgm:prSet presAssocID="{B23B97E7-B80A-4058-BD76-B127847BA48F}" presName="horzSpace2" presStyleCnt="0"/>
      <dgm:spPr/>
    </dgm:pt>
    <dgm:pt modelId="{C29B2345-4369-45C2-A3C1-D2010968635B}" type="pres">
      <dgm:prSet presAssocID="{B23B97E7-B80A-4058-BD76-B127847BA48F}" presName="tx2" presStyleLbl="revTx" presStyleIdx="1" presStyleCnt="5"/>
      <dgm:spPr/>
    </dgm:pt>
    <dgm:pt modelId="{AB59F31A-5164-4836-AA72-0A12BE843D3E}" type="pres">
      <dgm:prSet presAssocID="{B23B97E7-B80A-4058-BD76-B127847BA48F}" presName="vert2" presStyleCnt="0"/>
      <dgm:spPr/>
    </dgm:pt>
    <dgm:pt modelId="{E5107FE9-0013-4123-8E2A-25742F03B42C}" type="pres">
      <dgm:prSet presAssocID="{B23B97E7-B80A-4058-BD76-B127847BA48F}" presName="thinLine2b" presStyleLbl="callout" presStyleIdx="0" presStyleCnt="4"/>
      <dgm:spPr/>
    </dgm:pt>
    <dgm:pt modelId="{35AC8148-3CBC-4C01-A2BD-A687703FA266}" type="pres">
      <dgm:prSet presAssocID="{B23B97E7-B80A-4058-BD76-B127847BA48F}" presName="vertSpace2b" presStyleCnt="0"/>
      <dgm:spPr/>
    </dgm:pt>
    <dgm:pt modelId="{E5113AFD-E48C-481D-B454-A95CCC143384}" type="pres">
      <dgm:prSet presAssocID="{67277AC4-421A-4A9B-891A-7324F5D8DA4B}" presName="horz2" presStyleCnt="0"/>
      <dgm:spPr/>
    </dgm:pt>
    <dgm:pt modelId="{FEDFC17B-4560-4470-B6C4-0E82EDD847BF}" type="pres">
      <dgm:prSet presAssocID="{67277AC4-421A-4A9B-891A-7324F5D8DA4B}" presName="horzSpace2" presStyleCnt="0"/>
      <dgm:spPr/>
    </dgm:pt>
    <dgm:pt modelId="{9702655C-80A7-4DED-9FC0-413DA6360CC8}" type="pres">
      <dgm:prSet presAssocID="{67277AC4-421A-4A9B-891A-7324F5D8DA4B}" presName="tx2" presStyleLbl="revTx" presStyleIdx="2" presStyleCnt="5"/>
      <dgm:spPr/>
    </dgm:pt>
    <dgm:pt modelId="{7A1A9B94-2CC0-4ACB-9910-D98F3E9E9B12}" type="pres">
      <dgm:prSet presAssocID="{67277AC4-421A-4A9B-891A-7324F5D8DA4B}" presName="vert2" presStyleCnt="0"/>
      <dgm:spPr/>
    </dgm:pt>
    <dgm:pt modelId="{13264715-C64A-4807-85D4-0A12D676ED9C}" type="pres">
      <dgm:prSet presAssocID="{67277AC4-421A-4A9B-891A-7324F5D8DA4B}" presName="thinLine2b" presStyleLbl="callout" presStyleIdx="1" presStyleCnt="4"/>
      <dgm:spPr/>
    </dgm:pt>
    <dgm:pt modelId="{E4ACFAEA-55D3-443B-8D49-856D9AF912CD}" type="pres">
      <dgm:prSet presAssocID="{67277AC4-421A-4A9B-891A-7324F5D8DA4B}" presName="vertSpace2b" presStyleCnt="0"/>
      <dgm:spPr/>
    </dgm:pt>
    <dgm:pt modelId="{4827FDCE-129C-4966-82F3-8A9B6694E853}" type="pres">
      <dgm:prSet presAssocID="{147F808C-3F61-4098-83D9-54231405A063}" presName="horz2" presStyleCnt="0"/>
      <dgm:spPr/>
    </dgm:pt>
    <dgm:pt modelId="{FF77B525-B992-4948-8D41-D7D7FCE137E8}" type="pres">
      <dgm:prSet presAssocID="{147F808C-3F61-4098-83D9-54231405A063}" presName="horzSpace2" presStyleCnt="0"/>
      <dgm:spPr/>
    </dgm:pt>
    <dgm:pt modelId="{69739508-C204-4002-A8FF-0F3392C652F2}" type="pres">
      <dgm:prSet presAssocID="{147F808C-3F61-4098-83D9-54231405A063}" presName="tx2" presStyleLbl="revTx" presStyleIdx="3" presStyleCnt="5"/>
      <dgm:spPr/>
    </dgm:pt>
    <dgm:pt modelId="{40DA80D8-15BB-46BD-8FC3-DBD62F436BBD}" type="pres">
      <dgm:prSet presAssocID="{147F808C-3F61-4098-83D9-54231405A063}" presName="vert2" presStyleCnt="0"/>
      <dgm:spPr/>
    </dgm:pt>
    <dgm:pt modelId="{F914F474-12FE-4D7A-8306-0AE4BE4038AF}" type="pres">
      <dgm:prSet presAssocID="{147F808C-3F61-4098-83D9-54231405A063}" presName="thinLine2b" presStyleLbl="callout" presStyleIdx="2" presStyleCnt="4"/>
      <dgm:spPr/>
    </dgm:pt>
    <dgm:pt modelId="{E237CA80-22EA-487E-BA47-80911499B595}" type="pres">
      <dgm:prSet presAssocID="{147F808C-3F61-4098-83D9-54231405A063}" presName="vertSpace2b" presStyleCnt="0"/>
      <dgm:spPr/>
    </dgm:pt>
    <dgm:pt modelId="{2AF327A6-5AF6-4106-B12A-ED03EF122A08}" type="pres">
      <dgm:prSet presAssocID="{AEDC3A49-9BE1-48E9-BC4F-B0F4AD921364}" presName="horz2" presStyleCnt="0"/>
      <dgm:spPr/>
    </dgm:pt>
    <dgm:pt modelId="{62107835-808D-4319-95DB-CE99ADC018D4}" type="pres">
      <dgm:prSet presAssocID="{AEDC3A49-9BE1-48E9-BC4F-B0F4AD921364}" presName="horzSpace2" presStyleCnt="0"/>
      <dgm:spPr/>
    </dgm:pt>
    <dgm:pt modelId="{6470CF5F-A333-4D03-B20A-E1E49E32FFBA}" type="pres">
      <dgm:prSet presAssocID="{AEDC3A49-9BE1-48E9-BC4F-B0F4AD921364}" presName="tx2" presStyleLbl="revTx" presStyleIdx="4" presStyleCnt="5"/>
      <dgm:spPr/>
    </dgm:pt>
    <dgm:pt modelId="{8E9B9C58-5E56-4F97-BD7B-8D00C30ADD4E}" type="pres">
      <dgm:prSet presAssocID="{AEDC3A49-9BE1-48E9-BC4F-B0F4AD921364}" presName="vert2" presStyleCnt="0"/>
      <dgm:spPr/>
    </dgm:pt>
    <dgm:pt modelId="{FC669B33-73D6-4BA6-92E9-C6F90AE1ED34}" type="pres">
      <dgm:prSet presAssocID="{AEDC3A49-9BE1-48E9-BC4F-B0F4AD921364}" presName="thinLine2b" presStyleLbl="callout" presStyleIdx="3" presStyleCnt="4"/>
      <dgm:spPr/>
    </dgm:pt>
    <dgm:pt modelId="{52ADC863-3FE5-4519-A3EE-10C5AEE7D5E9}" type="pres">
      <dgm:prSet presAssocID="{AEDC3A49-9BE1-48E9-BC4F-B0F4AD921364}" presName="vertSpace2b" presStyleCnt="0"/>
      <dgm:spPr/>
    </dgm:pt>
  </dgm:ptLst>
  <dgm:cxnLst>
    <dgm:cxn modelId="{FD145818-A35B-4026-A151-B1BC44A640CD}" type="presOf" srcId="{147F808C-3F61-4098-83D9-54231405A063}" destId="{69739508-C204-4002-A8FF-0F3392C652F2}" srcOrd="0" destOrd="0" presId="urn:microsoft.com/office/officeart/2008/layout/LinedList"/>
    <dgm:cxn modelId="{2A3A7B22-118B-4633-98D1-850EA6B87216}" type="presOf" srcId="{AEDC3A49-9BE1-48E9-BC4F-B0F4AD921364}" destId="{6470CF5F-A333-4D03-B20A-E1E49E32FFBA}" srcOrd="0" destOrd="0" presId="urn:microsoft.com/office/officeart/2008/layout/LinedList"/>
    <dgm:cxn modelId="{BC899059-C887-46DA-99BB-B4C58782FCF7}" srcId="{F6CCB750-89A5-4B1F-A3FE-FDD382BC48E7}" destId="{D386F509-0F68-4B7C-BA05-854F524F0ED7}" srcOrd="0" destOrd="0" parTransId="{5A9F7DF9-DE64-4B04-8962-DE2FD4ECF864}" sibTransId="{FC91D4FC-5874-4BF8-9CE8-40F5A9A6A054}"/>
    <dgm:cxn modelId="{FD11168F-BA52-4BF7-824F-AEA520C225C6}" srcId="{D386F509-0F68-4B7C-BA05-854F524F0ED7}" destId="{AEDC3A49-9BE1-48E9-BC4F-B0F4AD921364}" srcOrd="3" destOrd="0" parTransId="{AB25618F-011A-4E8B-8C37-E5396977CE53}" sibTransId="{0796E754-C44F-4761-94EE-5CE10D811EC0}"/>
    <dgm:cxn modelId="{41BC7495-6DDC-4E77-97BF-3BFA2F2E5A1C}" type="presOf" srcId="{B23B97E7-B80A-4058-BD76-B127847BA48F}" destId="{C29B2345-4369-45C2-A3C1-D2010968635B}" srcOrd="0" destOrd="0" presId="urn:microsoft.com/office/officeart/2008/layout/LinedList"/>
    <dgm:cxn modelId="{E85667AD-E2FB-47EE-AD0B-B4319A256D55}" srcId="{D386F509-0F68-4B7C-BA05-854F524F0ED7}" destId="{67277AC4-421A-4A9B-891A-7324F5D8DA4B}" srcOrd="1" destOrd="0" parTransId="{F9D91919-E78E-4023-A02F-D74244F1AE5A}" sibTransId="{66B28F05-FE26-410D-8FAA-3AADDE6FD5B6}"/>
    <dgm:cxn modelId="{30CC64C6-4AFB-4DC5-8691-4DB30E628025}" srcId="{D386F509-0F68-4B7C-BA05-854F524F0ED7}" destId="{B23B97E7-B80A-4058-BD76-B127847BA48F}" srcOrd="0" destOrd="0" parTransId="{1CCE0B97-F928-4223-AAD0-7CDBFBCAB1F0}" sibTransId="{382C57EA-FC1C-4E8C-AE01-747E54E261A0}"/>
    <dgm:cxn modelId="{8EE6B3C7-1DC1-4716-81B8-BB1D333DC01E}" srcId="{D386F509-0F68-4B7C-BA05-854F524F0ED7}" destId="{147F808C-3F61-4098-83D9-54231405A063}" srcOrd="2" destOrd="0" parTransId="{5E086417-DFB0-43E9-A708-EC77ED1244C2}" sibTransId="{ADAB1326-4430-4543-8A01-329BD3368171}"/>
    <dgm:cxn modelId="{919910CD-C94A-465B-A9A8-7E42F2B537A5}" type="presOf" srcId="{67277AC4-421A-4A9B-891A-7324F5D8DA4B}" destId="{9702655C-80A7-4DED-9FC0-413DA6360CC8}" srcOrd="0" destOrd="0" presId="urn:microsoft.com/office/officeart/2008/layout/LinedList"/>
    <dgm:cxn modelId="{8FB86FCF-FF13-425C-BED8-65C2DB430020}" type="presOf" srcId="{F6CCB750-89A5-4B1F-A3FE-FDD382BC48E7}" destId="{E87D7F67-566F-432D-A1F0-3397FECFC931}" srcOrd="0" destOrd="0" presId="urn:microsoft.com/office/officeart/2008/layout/LinedList"/>
    <dgm:cxn modelId="{E16408E6-0B92-482B-8440-3C5E9495CB5E}" type="presOf" srcId="{D386F509-0F68-4B7C-BA05-854F524F0ED7}" destId="{38848F07-CF18-4B06-B1E5-7EF1380390E6}" srcOrd="0" destOrd="0" presId="urn:microsoft.com/office/officeart/2008/layout/LinedList"/>
    <dgm:cxn modelId="{7AE63261-474F-44FA-B322-91A17AAF8A29}" type="presParOf" srcId="{E87D7F67-566F-432D-A1F0-3397FECFC931}" destId="{CC5B0B89-7564-41EF-993E-70D40C2CCCF7}" srcOrd="0" destOrd="0" presId="urn:microsoft.com/office/officeart/2008/layout/LinedList"/>
    <dgm:cxn modelId="{EDCEF57A-A32D-44E0-978F-2C1BBCF00B7F}" type="presParOf" srcId="{E87D7F67-566F-432D-A1F0-3397FECFC931}" destId="{02A63B38-3843-4ECE-AE41-E6F6DA789F67}" srcOrd="1" destOrd="0" presId="urn:microsoft.com/office/officeart/2008/layout/LinedList"/>
    <dgm:cxn modelId="{85F801BA-65A6-4C45-9789-8DE5EF08220E}" type="presParOf" srcId="{02A63B38-3843-4ECE-AE41-E6F6DA789F67}" destId="{38848F07-CF18-4B06-B1E5-7EF1380390E6}" srcOrd="0" destOrd="0" presId="urn:microsoft.com/office/officeart/2008/layout/LinedList"/>
    <dgm:cxn modelId="{964DDCF3-97E8-415D-B0C2-063A0458097A}" type="presParOf" srcId="{02A63B38-3843-4ECE-AE41-E6F6DA789F67}" destId="{77DD1411-B41E-489C-B544-E92E4FBB9421}" srcOrd="1" destOrd="0" presId="urn:microsoft.com/office/officeart/2008/layout/LinedList"/>
    <dgm:cxn modelId="{D39EC946-9EFB-41CB-8557-49C2577A9DEF}" type="presParOf" srcId="{77DD1411-B41E-489C-B544-E92E4FBB9421}" destId="{C9BC2613-2B9A-4AA1-B0DE-8B743CFBF0B9}" srcOrd="0" destOrd="0" presId="urn:microsoft.com/office/officeart/2008/layout/LinedList"/>
    <dgm:cxn modelId="{B814DA97-A4AA-4B4B-BA04-DF9B8D1C6E4D}" type="presParOf" srcId="{77DD1411-B41E-489C-B544-E92E4FBB9421}" destId="{2AD62A80-8E4B-419B-9E0A-5AF6F21D875C}" srcOrd="1" destOrd="0" presId="urn:microsoft.com/office/officeart/2008/layout/LinedList"/>
    <dgm:cxn modelId="{B91EEEA4-9469-4F42-8601-06E5416014FC}" type="presParOf" srcId="{2AD62A80-8E4B-419B-9E0A-5AF6F21D875C}" destId="{597DCC2F-9EC7-4FAC-BC8A-534B21C074C8}" srcOrd="0" destOrd="0" presId="urn:microsoft.com/office/officeart/2008/layout/LinedList"/>
    <dgm:cxn modelId="{2D2D3096-E4A5-4994-B09E-1788D2695D3B}" type="presParOf" srcId="{2AD62A80-8E4B-419B-9E0A-5AF6F21D875C}" destId="{C29B2345-4369-45C2-A3C1-D2010968635B}" srcOrd="1" destOrd="0" presId="urn:microsoft.com/office/officeart/2008/layout/LinedList"/>
    <dgm:cxn modelId="{C7C7A9F6-386B-47BC-8666-94D442DB53A8}" type="presParOf" srcId="{2AD62A80-8E4B-419B-9E0A-5AF6F21D875C}" destId="{AB59F31A-5164-4836-AA72-0A12BE843D3E}" srcOrd="2" destOrd="0" presId="urn:microsoft.com/office/officeart/2008/layout/LinedList"/>
    <dgm:cxn modelId="{2B8354F2-7722-4369-B605-DDE5A1F61796}" type="presParOf" srcId="{77DD1411-B41E-489C-B544-E92E4FBB9421}" destId="{E5107FE9-0013-4123-8E2A-25742F03B42C}" srcOrd="2" destOrd="0" presId="urn:microsoft.com/office/officeart/2008/layout/LinedList"/>
    <dgm:cxn modelId="{138165FD-1969-429D-81F4-B0423183C3A9}" type="presParOf" srcId="{77DD1411-B41E-489C-B544-E92E4FBB9421}" destId="{35AC8148-3CBC-4C01-A2BD-A687703FA266}" srcOrd="3" destOrd="0" presId="urn:microsoft.com/office/officeart/2008/layout/LinedList"/>
    <dgm:cxn modelId="{876E143B-5C6A-4C49-B008-A6DBF66D0B6B}" type="presParOf" srcId="{77DD1411-B41E-489C-B544-E92E4FBB9421}" destId="{E5113AFD-E48C-481D-B454-A95CCC143384}" srcOrd="4" destOrd="0" presId="urn:microsoft.com/office/officeart/2008/layout/LinedList"/>
    <dgm:cxn modelId="{CCB2BFC8-5CA4-4512-A564-70981B70CCE1}" type="presParOf" srcId="{E5113AFD-E48C-481D-B454-A95CCC143384}" destId="{FEDFC17B-4560-4470-B6C4-0E82EDD847BF}" srcOrd="0" destOrd="0" presId="urn:microsoft.com/office/officeart/2008/layout/LinedList"/>
    <dgm:cxn modelId="{D3D2C5ED-C586-4D0C-992E-BA2C2E1AC505}" type="presParOf" srcId="{E5113AFD-E48C-481D-B454-A95CCC143384}" destId="{9702655C-80A7-4DED-9FC0-413DA6360CC8}" srcOrd="1" destOrd="0" presId="urn:microsoft.com/office/officeart/2008/layout/LinedList"/>
    <dgm:cxn modelId="{E8CA1684-4E16-4543-9E37-F9305A2D2C7D}" type="presParOf" srcId="{E5113AFD-E48C-481D-B454-A95CCC143384}" destId="{7A1A9B94-2CC0-4ACB-9910-D98F3E9E9B12}" srcOrd="2" destOrd="0" presId="urn:microsoft.com/office/officeart/2008/layout/LinedList"/>
    <dgm:cxn modelId="{4D43CE2F-5C2C-4A25-A95D-E75DCFFF6AEC}" type="presParOf" srcId="{77DD1411-B41E-489C-B544-E92E4FBB9421}" destId="{13264715-C64A-4807-85D4-0A12D676ED9C}" srcOrd="5" destOrd="0" presId="urn:microsoft.com/office/officeart/2008/layout/LinedList"/>
    <dgm:cxn modelId="{5B7378B0-17AA-42B3-9E42-3DE5A0A66699}" type="presParOf" srcId="{77DD1411-B41E-489C-B544-E92E4FBB9421}" destId="{E4ACFAEA-55D3-443B-8D49-856D9AF912CD}" srcOrd="6" destOrd="0" presId="urn:microsoft.com/office/officeart/2008/layout/LinedList"/>
    <dgm:cxn modelId="{51C158FE-09A8-4FCC-A1BE-2A12DA110248}" type="presParOf" srcId="{77DD1411-B41E-489C-B544-E92E4FBB9421}" destId="{4827FDCE-129C-4966-82F3-8A9B6694E853}" srcOrd="7" destOrd="0" presId="urn:microsoft.com/office/officeart/2008/layout/LinedList"/>
    <dgm:cxn modelId="{B18582B2-BB82-4D6E-B279-57A862CA0714}" type="presParOf" srcId="{4827FDCE-129C-4966-82F3-8A9B6694E853}" destId="{FF77B525-B992-4948-8D41-D7D7FCE137E8}" srcOrd="0" destOrd="0" presId="urn:microsoft.com/office/officeart/2008/layout/LinedList"/>
    <dgm:cxn modelId="{589F2E5B-D9DF-44D3-9B35-3845EDED6DAE}" type="presParOf" srcId="{4827FDCE-129C-4966-82F3-8A9B6694E853}" destId="{69739508-C204-4002-A8FF-0F3392C652F2}" srcOrd="1" destOrd="0" presId="urn:microsoft.com/office/officeart/2008/layout/LinedList"/>
    <dgm:cxn modelId="{98D84853-2D37-46B7-88C7-8EDE06E3A15D}" type="presParOf" srcId="{4827FDCE-129C-4966-82F3-8A9B6694E853}" destId="{40DA80D8-15BB-46BD-8FC3-DBD62F436BBD}" srcOrd="2" destOrd="0" presId="urn:microsoft.com/office/officeart/2008/layout/LinedList"/>
    <dgm:cxn modelId="{441C6DDB-C79B-41E8-8401-29EE0296BD6B}" type="presParOf" srcId="{77DD1411-B41E-489C-B544-E92E4FBB9421}" destId="{F914F474-12FE-4D7A-8306-0AE4BE4038AF}" srcOrd="8" destOrd="0" presId="urn:microsoft.com/office/officeart/2008/layout/LinedList"/>
    <dgm:cxn modelId="{53FDE2F2-F66F-4409-B08C-BCB89FAD108D}" type="presParOf" srcId="{77DD1411-B41E-489C-B544-E92E4FBB9421}" destId="{E237CA80-22EA-487E-BA47-80911499B595}" srcOrd="9" destOrd="0" presId="urn:microsoft.com/office/officeart/2008/layout/LinedList"/>
    <dgm:cxn modelId="{FB901180-99F3-456C-A99D-569DC990F27A}" type="presParOf" srcId="{77DD1411-B41E-489C-B544-E92E4FBB9421}" destId="{2AF327A6-5AF6-4106-B12A-ED03EF122A08}" srcOrd="10" destOrd="0" presId="urn:microsoft.com/office/officeart/2008/layout/LinedList"/>
    <dgm:cxn modelId="{3DD37C18-4C70-4719-9922-F626926E718A}" type="presParOf" srcId="{2AF327A6-5AF6-4106-B12A-ED03EF122A08}" destId="{62107835-808D-4319-95DB-CE99ADC018D4}" srcOrd="0" destOrd="0" presId="urn:microsoft.com/office/officeart/2008/layout/LinedList"/>
    <dgm:cxn modelId="{2BE02F10-7B04-4230-A593-F862EFE84697}" type="presParOf" srcId="{2AF327A6-5AF6-4106-B12A-ED03EF122A08}" destId="{6470CF5F-A333-4D03-B20A-E1E49E32FFBA}" srcOrd="1" destOrd="0" presId="urn:microsoft.com/office/officeart/2008/layout/LinedList"/>
    <dgm:cxn modelId="{5C677396-57B8-4526-BB24-7C366ACFEE6F}" type="presParOf" srcId="{2AF327A6-5AF6-4106-B12A-ED03EF122A08}" destId="{8E9B9C58-5E56-4F97-BD7B-8D00C30ADD4E}" srcOrd="2" destOrd="0" presId="urn:microsoft.com/office/officeart/2008/layout/LinedList"/>
    <dgm:cxn modelId="{4BE8A594-5AE2-46B5-9356-C19010214CD1}" type="presParOf" srcId="{77DD1411-B41E-489C-B544-E92E4FBB9421}" destId="{FC669B33-73D6-4BA6-92E9-C6F90AE1ED34}" srcOrd="11" destOrd="0" presId="urn:microsoft.com/office/officeart/2008/layout/LinedList"/>
    <dgm:cxn modelId="{9D039EC5-3C7A-4296-93C3-6B9B8390E192}" type="presParOf" srcId="{77DD1411-B41E-489C-B544-E92E4FBB9421}" destId="{52ADC863-3FE5-4519-A3EE-10C5AEE7D5E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30CA9-B7E2-4447-A075-4EF2B929F117}"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8CE9CE17-DEBC-4010-9E8D-495867A41295}">
      <dgm:prSet phldrT="[Texto]" custT="1"/>
      <dgm:spPr/>
      <dgm:t>
        <a:bodyPr/>
        <a:lstStyle/>
        <a:p>
          <a:pPr>
            <a:buNone/>
          </a:pPr>
          <a:r>
            <a:rPr lang="es-EC" sz="2000">
              <a:solidFill>
                <a:schemeClr val="tx2"/>
              </a:solidFill>
              <a:latin typeface="Times New Roman" panose="02020603050405020304" pitchFamily="18" charset="0"/>
              <a:cs typeface="Times New Roman" panose="02020603050405020304" pitchFamily="18" charset="0"/>
            </a:rPr>
            <a:t>Existe una relación inversa entre la educación financiera y el nivel de endeudamiento de los hogares del Cantón Mejía, por lo que se rechaza la Ho, por su débil nivel de relación y bajo nivel de significancia, dado que existen otros factores o variables. </a:t>
          </a:r>
          <a:endParaRPr lang="es-EC" sz="2000" dirty="0">
            <a:solidFill>
              <a:schemeClr val="tx2"/>
            </a:solidFill>
            <a:latin typeface="Times New Roman" panose="02020603050405020304" pitchFamily="18" charset="0"/>
            <a:cs typeface="Times New Roman" panose="02020603050405020304" pitchFamily="18" charset="0"/>
          </a:endParaRPr>
        </a:p>
      </dgm:t>
    </dgm:pt>
    <dgm:pt modelId="{906EAFCE-4B58-452B-9425-4A7703AEEC87}" type="parTrans" cxnId="{55A2DF45-D9EC-4771-864D-5165CB834BE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792E7165-0016-4FC2-9603-07FD0AD0521E}" type="sibTrans" cxnId="{55A2DF45-D9EC-4771-864D-5165CB834BE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F732298-A335-47EE-A46A-21BF9580F85D}">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La propuesta planteada del programa de educación financiera está diseñada en seis módulos para que cada niño, joven o adulto pueda participar de la instrucción sobre temas financieros</a:t>
          </a:r>
        </a:p>
      </dgm:t>
    </dgm:pt>
    <dgm:pt modelId="{71125BDA-EEB0-46F5-B8A5-588CCBBBC846}" type="parTrans" cxnId="{7AFA859F-55C1-4780-8176-6FBAE05914A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E55B765-A548-4F80-8C90-81830B0B653B}" type="sibTrans" cxnId="{7AFA859F-55C1-4780-8176-6FBAE05914A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747EA2E8-F984-48B4-B6BA-26BA4592C47A}" type="pres">
      <dgm:prSet presAssocID="{2A730CA9-B7E2-4447-A075-4EF2B929F117}" presName="Name0" presStyleCnt="0">
        <dgm:presLayoutVars>
          <dgm:chMax val="7"/>
          <dgm:chPref val="7"/>
          <dgm:dir/>
        </dgm:presLayoutVars>
      </dgm:prSet>
      <dgm:spPr/>
    </dgm:pt>
    <dgm:pt modelId="{70232CE4-48CA-4A8C-8F92-CB89E907A413}" type="pres">
      <dgm:prSet presAssocID="{2A730CA9-B7E2-4447-A075-4EF2B929F117}" presName="Name1" presStyleCnt="0"/>
      <dgm:spPr/>
    </dgm:pt>
    <dgm:pt modelId="{1C9B2362-FD01-4C05-9957-A24360AE9790}" type="pres">
      <dgm:prSet presAssocID="{2A730CA9-B7E2-4447-A075-4EF2B929F117}" presName="cycle" presStyleCnt="0"/>
      <dgm:spPr/>
    </dgm:pt>
    <dgm:pt modelId="{36A3C742-44FE-4B70-AF1B-F66C4D8E39C0}" type="pres">
      <dgm:prSet presAssocID="{2A730CA9-B7E2-4447-A075-4EF2B929F117}" presName="srcNode" presStyleLbl="node1" presStyleIdx="0" presStyleCnt="2"/>
      <dgm:spPr/>
    </dgm:pt>
    <dgm:pt modelId="{A23BBABB-0E8C-4FA1-A6A4-D9ACE233D022}" type="pres">
      <dgm:prSet presAssocID="{2A730CA9-B7E2-4447-A075-4EF2B929F117}" presName="conn" presStyleLbl="parChTrans1D2" presStyleIdx="0" presStyleCnt="1"/>
      <dgm:spPr/>
    </dgm:pt>
    <dgm:pt modelId="{1EE41804-32BB-412E-82C1-59DAF806A6B1}" type="pres">
      <dgm:prSet presAssocID="{2A730CA9-B7E2-4447-A075-4EF2B929F117}" presName="extraNode" presStyleLbl="node1" presStyleIdx="0" presStyleCnt="2"/>
      <dgm:spPr/>
    </dgm:pt>
    <dgm:pt modelId="{4FD9CCA9-1696-419F-AB31-F81F3FEEAF62}" type="pres">
      <dgm:prSet presAssocID="{2A730CA9-B7E2-4447-A075-4EF2B929F117}" presName="dstNode" presStyleLbl="node1" presStyleIdx="0" presStyleCnt="2"/>
      <dgm:spPr/>
    </dgm:pt>
    <dgm:pt modelId="{F1202BC7-F1C9-4CA3-857B-2FC8E0B20684}" type="pres">
      <dgm:prSet presAssocID="{8CE9CE17-DEBC-4010-9E8D-495867A41295}" presName="text_1" presStyleLbl="node1" presStyleIdx="0" presStyleCnt="2">
        <dgm:presLayoutVars>
          <dgm:bulletEnabled val="1"/>
        </dgm:presLayoutVars>
      </dgm:prSet>
      <dgm:spPr/>
    </dgm:pt>
    <dgm:pt modelId="{22C62998-1899-42D9-AA20-279CE073C20B}" type="pres">
      <dgm:prSet presAssocID="{8CE9CE17-DEBC-4010-9E8D-495867A41295}" presName="accent_1" presStyleCnt="0"/>
      <dgm:spPr/>
    </dgm:pt>
    <dgm:pt modelId="{5610E5C7-4690-462A-B7FA-A91C65E5717B}" type="pres">
      <dgm:prSet presAssocID="{8CE9CE17-DEBC-4010-9E8D-495867A41295}" presName="accentRepeatNode" presStyleLbl="solidFgAcc1" presStyleIdx="0" presStyleCnt="2"/>
      <dgm:spPr/>
    </dgm:pt>
    <dgm:pt modelId="{26A2F1B5-24B1-478A-8E28-3FDA6562FC70}" type="pres">
      <dgm:prSet presAssocID="{2F732298-A335-47EE-A46A-21BF9580F85D}" presName="text_2" presStyleLbl="node1" presStyleIdx="1" presStyleCnt="2">
        <dgm:presLayoutVars>
          <dgm:bulletEnabled val="1"/>
        </dgm:presLayoutVars>
      </dgm:prSet>
      <dgm:spPr/>
    </dgm:pt>
    <dgm:pt modelId="{47620F8C-922D-407A-9017-F29C6BE751B6}" type="pres">
      <dgm:prSet presAssocID="{2F732298-A335-47EE-A46A-21BF9580F85D}" presName="accent_2" presStyleCnt="0"/>
      <dgm:spPr/>
    </dgm:pt>
    <dgm:pt modelId="{E1FC4EA0-2498-456A-950E-95A4401BA4AF}" type="pres">
      <dgm:prSet presAssocID="{2F732298-A335-47EE-A46A-21BF9580F85D}" presName="accentRepeatNode" presStyleLbl="solidFgAcc1" presStyleIdx="1" presStyleCnt="2"/>
      <dgm:spPr/>
    </dgm:pt>
  </dgm:ptLst>
  <dgm:cxnLst>
    <dgm:cxn modelId="{55A2DF45-D9EC-4771-864D-5165CB834BEB}" srcId="{2A730CA9-B7E2-4447-A075-4EF2B929F117}" destId="{8CE9CE17-DEBC-4010-9E8D-495867A41295}" srcOrd="0" destOrd="0" parTransId="{906EAFCE-4B58-452B-9425-4A7703AEEC87}" sibTransId="{792E7165-0016-4FC2-9603-07FD0AD0521E}"/>
    <dgm:cxn modelId="{79071546-DF28-4AC8-90ED-B4ECE39CE4FF}" type="presOf" srcId="{2F732298-A335-47EE-A46A-21BF9580F85D}" destId="{26A2F1B5-24B1-478A-8E28-3FDA6562FC70}" srcOrd="0" destOrd="0" presId="urn:microsoft.com/office/officeart/2008/layout/VerticalCurvedList"/>
    <dgm:cxn modelId="{F016D567-94D2-4992-AD97-A0266BB13F7C}" type="presOf" srcId="{8CE9CE17-DEBC-4010-9E8D-495867A41295}" destId="{F1202BC7-F1C9-4CA3-857B-2FC8E0B20684}" srcOrd="0" destOrd="0" presId="urn:microsoft.com/office/officeart/2008/layout/VerticalCurvedList"/>
    <dgm:cxn modelId="{7AFA859F-55C1-4780-8176-6FBAE05914AB}" srcId="{2A730CA9-B7E2-4447-A075-4EF2B929F117}" destId="{2F732298-A335-47EE-A46A-21BF9580F85D}" srcOrd="1" destOrd="0" parTransId="{71125BDA-EEB0-46F5-B8A5-588CCBBBC846}" sibTransId="{2E55B765-A548-4F80-8C90-81830B0B653B}"/>
    <dgm:cxn modelId="{F12256A1-3B7D-4192-864C-F92F6306702A}" type="presOf" srcId="{2A730CA9-B7E2-4447-A075-4EF2B929F117}" destId="{747EA2E8-F984-48B4-B6BA-26BA4592C47A}" srcOrd="0" destOrd="0" presId="urn:microsoft.com/office/officeart/2008/layout/VerticalCurvedList"/>
    <dgm:cxn modelId="{9F173BF5-F969-4627-A642-7B0B321E3AED}" type="presOf" srcId="{792E7165-0016-4FC2-9603-07FD0AD0521E}" destId="{A23BBABB-0E8C-4FA1-A6A4-D9ACE233D022}" srcOrd="0" destOrd="0" presId="urn:microsoft.com/office/officeart/2008/layout/VerticalCurvedList"/>
    <dgm:cxn modelId="{3A87E634-0ED8-4E27-948E-2D0DE393C52B}" type="presParOf" srcId="{747EA2E8-F984-48B4-B6BA-26BA4592C47A}" destId="{70232CE4-48CA-4A8C-8F92-CB89E907A413}" srcOrd="0" destOrd="0" presId="urn:microsoft.com/office/officeart/2008/layout/VerticalCurvedList"/>
    <dgm:cxn modelId="{D4B344F9-100D-4450-9B9A-05B53D6BB5FE}" type="presParOf" srcId="{70232CE4-48CA-4A8C-8F92-CB89E907A413}" destId="{1C9B2362-FD01-4C05-9957-A24360AE9790}" srcOrd="0" destOrd="0" presId="urn:microsoft.com/office/officeart/2008/layout/VerticalCurvedList"/>
    <dgm:cxn modelId="{23452B55-DDAD-434B-908E-5269A8F31157}" type="presParOf" srcId="{1C9B2362-FD01-4C05-9957-A24360AE9790}" destId="{36A3C742-44FE-4B70-AF1B-F66C4D8E39C0}" srcOrd="0" destOrd="0" presId="urn:microsoft.com/office/officeart/2008/layout/VerticalCurvedList"/>
    <dgm:cxn modelId="{4E86B7D6-C172-456E-93C6-90BA96560F53}" type="presParOf" srcId="{1C9B2362-FD01-4C05-9957-A24360AE9790}" destId="{A23BBABB-0E8C-4FA1-A6A4-D9ACE233D022}" srcOrd="1" destOrd="0" presId="urn:microsoft.com/office/officeart/2008/layout/VerticalCurvedList"/>
    <dgm:cxn modelId="{0B6C3B67-3992-4EAB-BE12-92D12C42EF75}" type="presParOf" srcId="{1C9B2362-FD01-4C05-9957-A24360AE9790}" destId="{1EE41804-32BB-412E-82C1-59DAF806A6B1}" srcOrd="2" destOrd="0" presId="urn:microsoft.com/office/officeart/2008/layout/VerticalCurvedList"/>
    <dgm:cxn modelId="{D28264CB-8FB0-458A-9C33-4247BB2E8416}" type="presParOf" srcId="{1C9B2362-FD01-4C05-9957-A24360AE9790}" destId="{4FD9CCA9-1696-419F-AB31-F81F3FEEAF62}" srcOrd="3" destOrd="0" presId="urn:microsoft.com/office/officeart/2008/layout/VerticalCurvedList"/>
    <dgm:cxn modelId="{37F508D9-E480-4103-9997-672A2CBBDD77}" type="presParOf" srcId="{70232CE4-48CA-4A8C-8F92-CB89E907A413}" destId="{F1202BC7-F1C9-4CA3-857B-2FC8E0B20684}" srcOrd="1" destOrd="0" presId="urn:microsoft.com/office/officeart/2008/layout/VerticalCurvedList"/>
    <dgm:cxn modelId="{6B0BC8DC-03B0-48AC-8ACF-B723D0EB9773}" type="presParOf" srcId="{70232CE4-48CA-4A8C-8F92-CB89E907A413}" destId="{22C62998-1899-42D9-AA20-279CE073C20B}" srcOrd="2" destOrd="0" presId="urn:microsoft.com/office/officeart/2008/layout/VerticalCurvedList"/>
    <dgm:cxn modelId="{78CC72C3-D3D5-497D-8A9F-21E18D966434}" type="presParOf" srcId="{22C62998-1899-42D9-AA20-279CE073C20B}" destId="{5610E5C7-4690-462A-B7FA-A91C65E5717B}" srcOrd="0" destOrd="0" presId="urn:microsoft.com/office/officeart/2008/layout/VerticalCurvedList"/>
    <dgm:cxn modelId="{343A9076-9908-4948-863D-E8BEDFA20002}" type="presParOf" srcId="{70232CE4-48CA-4A8C-8F92-CB89E907A413}" destId="{26A2F1B5-24B1-478A-8E28-3FDA6562FC70}" srcOrd="3" destOrd="0" presId="urn:microsoft.com/office/officeart/2008/layout/VerticalCurvedList"/>
    <dgm:cxn modelId="{3F2977B4-EB28-43F8-8034-6F0737280172}" type="presParOf" srcId="{70232CE4-48CA-4A8C-8F92-CB89E907A413}" destId="{47620F8C-922D-407A-9017-F29C6BE751B6}" srcOrd="4" destOrd="0" presId="urn:microsoft.com/office/officeart/2008/layout/VerticalCurvedList"/>
    <dgm:cxn modelId="{FAF6A7C8-A809-4012-B4FC-244EA5C79DE5}" type="presParOf" srcId="{47620F8C-922D-407A-9017-F29C6BE751B6}" destId="{E1FC4EA0-2498-456A-950E-95A4401BA4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CC7E96-8B13-41C8-A9F0-E11C8C1109B1}"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EC"/>
        </a:p>
      </dgm:t>
    </dgm:pt>
    <dgm:pt modelId="{0690CA4F-C984-4178-92F2-E961CAC8BA28}">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Las instituciones del Sistema Financiero y Superintendencia de Economía Popular y Solidaria realicen un despliegue óptimo de los programas de EF, finanzas básicas o alfabetización financiera, con el objetivo de fortalecer el conocimiento y mejorar la inclusión financiera social del país.</a:t>
          </a:r>
        </a:p>
      </dgm:t>
    </dgm:pt>
    <dgm:pt modelId="{90C712CA-2BDB-4592-A686-DC05608726C5}" type="parTrans" cxnId="{CB57EA35-5470-40FC-9BE0-4BF7393DF7D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1F77BFDC-4A06-4B08-A1FD-3CD113132B49}" type="sibTrans" cxnId="{CB57EA35-5470-40FC-9BE0-4BF7393DF7DB}">
      <dgm:prSet custT="1"/>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72FE4C6-F8A3-4F10-8ECA-FDCA5BE5CAF2}">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Al Estado que implemente como política la incorporación de cursos o talleres de finanzas personales en las mallas curriculares de las instituciones educativas, con la finalidad de promover la inclusión financiera para que los alumnos desarrollen aptitudes y habilidades.</a:t>
          </a:r>
        </a:p>
      </dgm:t>
    </dgm:pt>
    <dgm:pt modelId="{1AB5979B-AA66-4AEA-893F-AE698F62A597}" type="parTrans" cxnId="{18E33160-FEE3-4CC6-9B81-78D94D972AD8}">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9A1F8919-0674-48D6-9DFF-AA54CA68D299}" type="sibTrans" cxnId="{18E33160-FEE3-4CC6-9B81-78D94D972AD8}">
      <dgm:prSet custT="1"/>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72544D9-9C33-4420-9363-68D911385AF7}">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A la población que preste más interés sobre los programas de capacitación de EF para que participen de los mismos, pues la falta de conocimiento ocasiona vulnerabilidad para hacer un uso eficiente de los productos y servicios financieros.</a:t>
          </a:r>
        </a:p>
      </dgm:t>
    </dgm:pt>
    <dgm:pt modelId="{58BE1B26-1123-4543-9064-81209BE10A2E}" type="parTrans" cxnId="{9CDB0478-A60D-4FD2-AB4D-192882418DE4}">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E6C36113-6358-4667-A624-0FBFFA2C9AE9}" type="sibTrans" cxnId="{9CDB0478-A60D-4FD2-AB4D-192882418DE4}">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F2BC30B0-B2F6-4649-95B4-12D4AC3D4E8C}" type="pres">
      <dgm:prSet presAssocID="{12CC7E96-8B13-41C8-A9F0-E11C8C1109B1}" presName="outerComposite" presStyleCnt="0">
        <dgm:presLayoutVars>
          <dgm:chMax val="5"/>
          <dgm:dir/>
          <dgm:resizeHandles val="exact"/>
        </dgm:presLayoutVars>
      </dgm:prSet>
      <dgm:spPr/>
    </dgm:pt>
    <dgm:pt modelId="{BD188246-01C5-4EFC-9935-20755C612DC5}" type="pres">
      <dgm:prSet presAssocID="{12CC7E96-8B13-41C8-A9F0-E11C8C1109B1}" presName="dummyMaxCanvas" presStyleCnt="0">
        <dgm:presLayoutVars/>
      </dgm:prSet>
      <dgm:spPr/>
    </dgm:pt>
    <dgm:pt modelId="{59076360-426A-425B-8374-CFC1971092CD}" type="pres">
      <dgm:prSet presAssocID="{12CC7E96-8B13-41C8-A9F0-E11C8C1109B1}" presName="ThreeNodes_1" presStyleLbl="node1" presStyleIdx="0" presStyleCnt="3">
        <dgm:presLayoutVars>
          <dgm:bulletEnabled val="1"/>
        </dgm:presLayoutVars>
      </dgm:prSet>
      <dgm:spPr/>
    </dgm:pt>
    <dgm:pt modelId="{1463D6B4-A968-40C1-A25C-9FE3308F76F0}" type="pres">
      <dgm:prSet presAssocID="{12CC7E96-8B13-41C8-A9F0-E11C8C1109B1}" presName="ThreeNodes_2" presStyleLbl="node1" presStyleIdx="1" presStyleCnt="3">
        <dgm:presLayoutVars>
          <dgm:bulletEnabled val="1"/>
        </dgm:presLayoutVars>
      </dgm:prSet>
      <dgm:spPr/>
    </dgm:pt>
    <dgm:pt modelId="{D76D714B-D5B7-4959-AF8D-B5868AA83DC5}" type="pres">
      <dgm:prSet presAssocID="{12CC7E96-8B13-41C8-A9F0-E11C8C1109B1}" presName="ThreeNodes_3" presStyleLbl="node1" presStyleIdx="2" presStyleCnt="3">
        <dgm:presLayoutVars>
          <dgm:bulletEnabled val="1"/>
        </dgm:presLayoutVars>
      </dgm:prSet>
      <dgm:spPr/>
    </dgm:pt>
    <dgm:pt modelId="{C8711A56-BE64-426F-B0EF-CAFC0D23A163}" type="pres">
      <dgm:prSet presAssocID="{12CC7E96-8B13-41C8-A9F0-E11C8C1109B1}" presName="ThreeConn_1-2" presStyleLbl="fgAccFollowNode1" presStyleIdx="0" presStyleCnt="2">
        <dgm:presLayoutVars>
          <dgm:bulletEnabled val="1"/>
        </dgm:presLayoutVars>
      </dgm:prSet>
      <dgm:spPr/>
    </dgm:pt>
    <dgm:pt modelId="{A5202DFC-28AC-40B5-9E22-349D890E2C6B}" type="pres">
      <dgm:prSet presAssocID="{12CC7E96-8B13-41C8-A9F0-E11C8C1109B1}" presName="ThreeConn_2-3" presStyleLbl="fgAccFollowNode1" presStyleIdx="1" presStyleCnt="2">
        <dgm:presLayoutVars>
          <dgm:bulletEnabled val="1"/>
        </dgm:presLayoutVars>
      </dgm:prSet>
      <dgm:spPr/>
    </dgm:pt>
    <dgm:pt modelId="{8CF5BF1F-2F12-428F-9F58-9EDE4846F646}" type="pres">
      <dgm:prSet presAssocID="{12CC7E96-8B13-41C8-A9F0-E11C8C1109B1}" presName="ThreeNodes_1_text" presStyleLbl="node1" presStyleIdx="2" presStyleCnt="3">
        <dgm:presLayoutVars>
          <dgm:bulletEnabled val="1"/>
        </dgm:presLayoutVars>
      </dgm:prSet>
      <dgm:spPr/>
    </dgm:pt>
    <dgm:pt modelId="{53599EF3-EB74-4116-8928-002257605817}" type="pres">
      <dgm:prSet presAssocID="{12CC7E96-8B13-41C8-A9F0-E11C8C1109B1}" presName="ThreeNodes_2_text" presStyleLbl="node1" presStyleIdx="2" presStyleCnt="3">
        <dgm:presLayoutVars>
          <dgm:bulletEnabled val="1"/>
        </dgm:presLayoutVars>
      </dgm:prSet>
      <dgm:spPr/>
    </dgm:pt>
    <dgm:pt modelId="{E262D0D1-F2A1-45BF-BE66-C45C707A18DB}" type="pres">
      <dgm:prSet presAssocID="{12CC7E96-8B13-41C8-A9F0-E11C8C1109B1}" presName="ThreeNodes_3_text" presStyleLbl="node1" presStyleIdx="2" presStyleCnt="3">
        <dgm:presLayoutVars>
          <dgm:bulletEnabled val="1"/>
        </dgm:presLayoutVars>
      </dgm:prSet>
      <dgm:spPr/>
    </dgm:pt>
  </dgm:ptLst>
  <dgm:cxnLst>
    <dgm:cxn modelId="{F891BE15-1895-4B18-BB2C-AB4A010B14AF}" type="presOf" srcId="{12CC7E96-8B13-41C8-A9F0-E11C8C1109B1}" destId="{F2BC30B0-B2F6-4649-95B4-12D4AC3D4E8C}" srcOrd="0" destOrd="0" presId="urn:microsoft.com/office/officeart/2005/8/layout/vProcess5"/>
    <dgm:cxn modelId="{B94A0C24-F690-4CC8-BDAB-5302331B8585}" type="presOf" srcId="{272544D9-9C33-4420-9363-68D911385AF7}" destId="{D76D714B-D5B7-4959-AF8D-B5868AA83DC5}" srcOrd="0" destOrd="0" presId="urn:microsoft.com/office/officeart/2005/8/layout/vProcess5"/>
    <dgm:cxn modelId="{CB57EA35-5470-40FC-9BE0-4BF7393DF7DB}" srcId="{12CC7E96-8B13-41C8-A9F0-E11C8C1109B1}" destId="{0690CA4F-C984-4178-92F2-E961CAC8BA28}" srcOrd="0" destOrd="0" parTransId="{90C712CA-2BDB-4592-A686-DC05608726C5}" sibTransId="{1F77BFDC-4A06-4B08-A1FD-3CD113132B49}"/>
    <dgm:cxn modelId="{18E33160-FEE3-4CC6-9B81-78D94D972AD8}" srcId="{12CC7E96-8B13-41C8-A9F0-E11C8C1109B1}" destId="{272FE4C6-F8A3-4F10-8ECA-FDCA5BE5CAF2}" srcOrd="1" destOrd="0" parTransId="{1AB5979B-AA66-4AEA-893F-AE698F62A597}" sibTransId="{9A1F8919-0674-48D6-9DFF-AA54CA68D299}"/>
    <dgm:cxn modelId="{9CDB0478-A60D-4FD2-AB4D-192882418DE4}" srcId="{12CC7E96-8B13-41C8-A9F0-E11C8C1109B1}" destId="{272544D9-9C33-4420-9363-68D911385AF7}" srcOrd="2" destOrd="0" parTransId="{58BE1B26-1123-4543-9064-81209BE10A2E}" sibTransId="{E6C36113-6358-4667-A624-0FBFFA2C9AE9}"/>
    <dgm:cxn modelId="{C0432759-EE43-4CD5-A0C0-B16F522E4D36}" type="presOf" srcId="{272FE4C6-F8A3-4F10-8ECA-FDCA5BE5CAF2}" destId="{1463D6B4-A968-40C1-A25C-9FE3308F76F0}" srcOrd="0" destOrd="0" presId="urn:microsoft.com/office/officeart/2005/8/layout/vProcess5"/>
    <dgm:cxn modelId="{79467486-D81B-460F-84BA-59628AC9F4F8}" type="presOf" srcId="{0690CA4F-C984-4178-92F2-E961CAC8BA28}" destId="{59076360-426A-425B-8374-CFC1971092CD}" srcOrd="0" destOrd="0" presId="urn:microsoft.com/office/officeart/2005/8/layout/vProcess5"/>
    <dgm:cxn modelId="{4D3C8490-A9CC-418A-AC78-731973FA73B3}" type="presOf" srcId="{9A1F8919-0674-48D6-9DFF-AA54CA68D299}" destId="{A5202DFC-28AC-40B5-9E22-349D890E2C6B}" srcOrd="0" destOrd="0" presId="urn:microsoft.com/office/officeart/2005/8/layout/vProcess5"/>
    <dgm:cxn modelId="{F41A88B1-8C0E-44C8-A4D2-6AD61D1B4C61}" type="presOf" srcId="{1F77BFDC-4A06-4B08-A1FD-3CD113132B49}" destId="{C8711A56-BE64-426F-B0EF-CAFC0D23A163}" srcOrd="0" destOrd="0" presId="urn:microsoft.com/office/officeart/2005/8/layout/vProcess5"/>
    <dgm:cxn modelId="{5484C0E2-869F-456C-B256-5487EB8A3064}" type="presOf" srcId="{272FE4C6-F8A3-4F10-8ECA-FDCA5BE5CAF2}" destId="{53599EF3-EB74-4116-8928-002257605817}" srcOrd="1" destOrd="0" presId="urn:microsoft.com/office/officeart/2005/8/layout/vProcess5"/>
    <dgm:cxn modelId="{49B8A1F1-32E3-4D38-91E3-30EF4BD6587B}" type="presOf" srcId="{0690CA4F-C984-4178-92F2-E961CAC8BA28}" destId="{8CF5BF1F-2F12-428F-9F58-9EDE4846F646}" srcOrd="1" destOrd="0" presId="urn:microsoft.com/office/officeart/2005/8/layout/vProcess5"/>
    <dgm:cxn modelId="{FCB9AEF4-849D-4355-AC69-766462AF6812}" type="presOf" srcId="{272544D9-9C33-4420-9363-68D911385AF7}" destId="{E262D0D1-F2A1-45BF-BE66-C45C707A18DB}" srcOrd="1" destOrd="0" presId="urn:microsoft.com/office/officeart/2005/8/layout/vProcess5"/>
    <dgm:cxn modelId="{1ECA99E7-032B-4505-9D04-5D14F4556268}" type="presParOf" srcId="{F2BC30B0-B2F6-4649-95B4-12D4AC3D4E8C}" destId="{BD188246-01C5-4EFC-9935-20755C612DC5}" srcOrd="0" destOrd="0" presId="urn:microsoft.com/office/officeart/2005/8/layout/vProcess5"/>
    <dgm:cxn modelId="{0A015073-891C-4DC3-B29D-403D990B93C2}" type="presParOf" srcId="{F2BC30B0-B2F6-4649-95B4-12D4AC3D4E8C}" destId="{59076360-426A-425B-8374-CFC1971092CD}" srcOrd="1" destOrd="0" presId="urn:microsoft.com/office/officeart/2005/8/layout/vProcess5"/>
    <dgm:cxn modelId="{67AD33A1-7A3A-49B0-9CEA-394A1847B259}" type="presParOf" srcId="{F2BC30B0-B2F6-4649-95B4-12D4AC3D4E8C}" destId="{1463D6B4-A968-40C1-A25C-9FE3308F76F0}" srcOrd="2" destOrd="0" presId="urn:microsoft.com/office/officeart/2005/8/layout/vProcess5"/>
    <dgm:cxn modelId="{720CF74B-2B39-4F9E-B905-C5F957B522A1}" type="presParOf" srcId="{F2BC30B0-B2F6-4649-95B4-12D4AC3D4E8C}" destId="{D76D714B-D5B7-4959-AF8D-B5868AA83DC5}" srcOrd="3" destOrd="0" presId="urn:microsoft.com/office/officeart/2005/8/layout/vProcess5"/>
    <dgm:cxn modelId="{2A5C6EB5-6305-4C20-99D8-9F47656DE5B3}" type="presParOf" srcId="{F2BC30B0-B2F6-4649-95B4-12D4AC3D4E8C}" destId="{C8711A56-BE64-426F-B0EF-CAFC0D23A163}" srcOrd="4" destOrd="0" presId="urn:microsoft.com/office/officeart/2005/8/layout/vProcess5"/>
    <dgm:cxn modelId="{FC81B025-5BDE-458D-B43B-E45E4962E7A1}" type="presParOf" srcId="{F2BC30B0-B2F6-4649-95B4-12D4AC3D4E8C}" destId="{A5202DFC-28AC-40B5-9E22-349D890E2C6B}" srcOrd="5" destOrd="0" presId="urn:microsoft.com/office/officeart/2005/8/layout/vProcess5"/>
    <dgm:cxn modelId="{1745B2AF-699C-494C-B757-E772D531AAE2}" type="presParOf" srcId="{F2BC30B0-B2F6-4649-95B4-12D4AC3D4E8C}" destId="{8CF5BF1F-2F12-428F-9F58-9EDE4846F646}" srcOrd="6" destOrd="0" presId="urn:microsoft.com/office/officeart/2005/8/layout/vProcess5"/>
    <dgm:cxn modelId="{D0A5DB59-2EBF-4ED7-994F-4A7935C5EF0C}" type="presParOf" srcId="{F2BC30B0-B2F6-4649-95B4-12D4AC3D4E8C}" destId="{53599EF3-EB74-4116-8928-002257605817}" srcOrd="7" destOrd="0" presId="urn:microsoft.com/office/officeart/2005/8/layout/vProcess5"/>
    <dgm:cxn modelId="{B7048368-36DF-4690-9092-7E5441E8BD8B}" type="presParOf" srcId="{F2BC30B0-B2F6-4649-95B4-12D4AC3D4E8C}" destId="{E262D0D1-F2A1-45BF-BE66-C45C707A18D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9810C-1C31-43BC-A84C-4CE3C852A3D2}" type="doc">
      <dgm:prSet loTypeId="urn:microsoft.com/office/officeart/2005/8/layout/arrow6" loCatId="process" qsTypeId="urn:microsoft.com/office/officeart/2005/8/quickstyle/simple1" qsCatId="simple" csTypeId="urn:microsoft.com/office/officeart/2005/8/colors/accent1_1" csCatId="accent1" phldr="1"/>
      <dgm:spPr/>
      <dgm:t>
        <a:bodyPr/>
        <a:lstStyle/>
        <a:p>
          <a:endParaRPr lang="es-EC"/>
        </a:p>
      </dgm:t>
    </dgm:pt>
    <dgm:pt modelId="{638960CA-2274-4765-8A43-86F2B446E51B}">
      <dgm:prSet phldrT="[Texto]" custT="1"/>
      <dgm:spPr/>
      <dgm:t>
        <a:bodyPr/>
        <a:lstStyle/>
        <a:p>
          <a:r>
            <a:rPr lang="es-EC" sz="1600" b="1" dirty="0">
              <a:solidFill>
                <a:schemeClr val="tx2"/>
              </a:solidFill>
              <a:effectLst/>
              <a:latin typeface="Times New Roman" panose="02020603050405020304" pitchFamily="18" charset="0"/>
              <a:cs typeface="Times New Roman" panose="02020603050405020304" pitchFamily="18" charset="0"/>
            </a:rPr>
            <a:t>Ho: </a:t>
          </a:r>
          <a:r>
            <a:rPr lang="es-EC" sz="1600" dirty="0">
              <a:solidFill>
                <a:schemeClr val="tx2"/>
              </a:solidFill>
              <a:effectLst/>
              <a:latin typeface="Times New Roman" panose="02020603050405020304" pitchFamily="18" charset="0"/>
              <a:cs typeface="Times New Roman" panose="02020603050405020304" pitchFamily="18" charset="0"/>
            </a:rPr>
            <a:t>Una mayor educación financiera de las familias del Cantón Mejía, no incentiva su endeudamiento. </a:t>
          </a:r>
        </a:p>
      </dgm:t>
    </dgm:pt>
    <dgm:pt modelId="{C833BCE5-3A04-4367-9D4C-D45AF387E88B}" type="parTrans" cxnId="{3113616E-1C20-4BA3-8D65-E0E8D99F2434}">
      <dgm:prSet/>
      <dgm:spPr/>
      <dgm:t>
        <a:bodyPr/>
        <a:lstStyle/>
        <a:p>
          <a:endParaRPr lang="es-EC" sz="1600">
            <a:solidFill>
              <a:schemeClr val="tx2"/>
            </a:solidFill>
            <a:effectLst/>
            <a:latin typeface="Times New Roman" panose="02020603050405020304" pitchFamily="18" charset="0"/>
            <a:cs typeface="Times New Roman" panose="02020603050405020304" pitchFamily="18" charset="0"/>
          </a:endParaRPr>
        </a:p>
      </dgm:t>
    </dgm:pt>
    <dgm:pt modelId="{5BC70781-DF39-4A11-9C90-423DB21CF169}" type="sibTrans" cxnId="{3113616E-1C20-4BA3-8D65-E0E8D99F2434}">
      <dgm:prSet/>
      <dgm:spPr/>
      <dgm:t>
        <a:bodyPr/>
        <a:lstStyle/>
        <a:p>
          <a:endParaRPr lang="es-EC" sz="1600">
            <a:solidFill>
              <a:schemeClr val="tx2"/>
            </a:solidFill>
            <a:effectLst/>
            <a:latin typeface="Times New Roman" panose="02020603050405020304" pitchFamily="18" charset="0"/>
            <a:cs typeface="Times New Roman" panose="02020603050405020304" pitchFamily="18" charset="0"/>
          </a:endParaRPr>
        </a:p>
      </dgm:t>
    </dgm:pt>
    <dgm:pt modelId="{8DA1182D-C2D4-4F7B-B573-797E62ECFEB3}">
      <dgm:prSet phldrT="[Texto]" custT="1"/>
      <dgm:spPr/>
      <dgm:t>
        <a:bodyPr/>
        <a:lstStyle/>
        <a:p>
          <a:r>
            <a:rPr lang="es-EC" sz="1600" b="1" dirty="0">
              <a:solidFill>
                <a:schemeClr val="tx2"/>
              </a:solidFill>
              <a:effectLst/>
              <a:latin typeface="Times New Roman" panose="02020603050405020304" pitchFamily="18" charset="0"/>
              <a:cs typeface="Times New Roman" panose="02020603050405020304" pitchFamily="18" charset="0"/>
            </a:rPr>
            <a:t>Hi: </a:t>
          </a:r>
          <a:r>
            <a:rPr lang="es-EC" sz="1600" dirty="0">
              <a:solidFill>
                <a:schemeClr val="tx2"/>
              </a:solidFill>
              <a:effectLst/>
              <a:latin typeface="Times New Roman" panose="02020603050405020304" pitchFamily="18" charset="0"/>
              <a:cs typeface="Times New Roman" panose="02020603050405020304" pitchFamily="18" charset="0"/>
            </a:rPr>
            <a:t>Una mayor educación financiera de las familias del Cantón Mejía, incentiva su endeudamiento.</a:t>
          </a:r>
        </a:p>
      </dgm:t>
    </dgm:pt>
    <dgm:pt modelId="{FD1D6B60-0865-450F-9D0A-96083ADF5157}" type="parTrans" cxnId="{F5A0A28C-73C3-4A8E-A95E-99879C61C5F4}">
      <dgm:prSet/>
      <dgm:spPr/>
      <dgm:t>
        <a:bodyPr/>
        <a:lstStyle/>
        <a:p>
          <a:endParaRPr lang="es-EC" sz="1600">
            <a:solidFill>
              <a:schemeClr val="tx2"/>
            </a:solidFill>
            <a:effectLst/>
            <a:latin typeface="Times New Roman" panose="02020603050405020304" pitchFamily="18" charset="0"/>
            <a:cs typeface="Times New Roman" panose="02020603050405020304" pitchFamily="18" charset="0"/>
          </a:endParaRPr>
        </a:p>
      </dgm:t>
    </dgm:pt>
    <dgm:pt modelId="{8DFB8322-C250-402D-BAF0-EFFFBA4677E7}" type="sibTrans" cxnId="{F5A0A28C-73C3-4A8E-A95E-99879C61C5F4}">
      <dgm:prSet/>
      <dgm:spPr/>
      <dgm:t>
        <a:bodyPr/>
        <a:lstStyle/>
        <a:p>
          <a:endParaRPr lang="es-EC" sz="1600">
            <a:solidFill>
              <a:schemeClr val="tx2"/>
            </a:solidFill>
            <a:effectLst/>
            <a:latin typeface="Times New Roman" panose="02020603050405020304" pitchFamily="18" charset="0"/>
            <a:cs typeface="Times New Roman" panose="02020603050405020304" pitchFamily="18" charset="0"/>
          </a:endParaRPr>
        </a:p>
      </dgm:t>
    </dgm:pt>
    <dgm:pt modelId="{080B6901-E401-4DF5-BCD6-0502E1399EE6}" type="pres">
      <dgm:prSet presAssocID="{0769810C-1C31-43BC-A84C-4CE3C852A3D2}" presName="compositeShape" presStyleCnt="0">
        <dgm:presLayoutVars>
          <dgm:chMax val="2"/>
          <dgm:dir/>
          <dgm:resizeHandles val="exact"/>
        </dgm:presLayoutVars>
      </dgm:prSet>
      <dgm:spPr/>
    </dgm:pt>
    <dgm:pt modelId="{BA77F0FC-2BE9-4CD8-AA77-52D217F2EACF}" type="pres">
      <dgm:prSet presAssocID="{0769810C-1C31-43BC-A84C-4CE3C852A3D2}" presName="ribbon" presStyleLbl="node1" presStyleIdx="0" presStyleCnt="1" custScaleX="149556"/>
      <dgm:spPr/>
    </dgm:pt>
    <dgm:pt modelId="{E475563E-4D20-481B-ABBD-91B0EF220AA6}" type="pres">
      <dgm:prSet presAssocID="{0769810C-1C31-43BC-A84C-4CE3C852A3D2}" presName="leftArrowText" presStyleLbl="node1" presStyleIdx="0" presStyleCnt="1" custScaleX="147351" custLinFactNeighborX="-29116" custLinFactNeighborY="4325">
        <dgm:presLayoutVars>
          <dgm:chMax val="0"/>
          <dgm:bulletEnabled val="1"/>
        </dgm:presLayoutVars>
      </dgm:prSet>
      <dgm:spPr/>
    </dgm:pt>
    <dgm:pt modelId="{8BA37C53-5142-4FB2-A662-D685A8AB6099}" type="pres">
      <dgm:prSet presAssocID="{0769810C-1C31-43BC-A84C-4CE3C852A3D2}" presName="rightArrowText" presStyleLbl="node1" presStyleIdx="0" presStyleCnt="1" custScaleX="142219" custLinFactNeighborX="20289">
        <dgm:presLayoutVars>
          <dgm:chMax val="0"/>
          <dgm:bulletEnabled val="1"/>
        </dgm:presLayoutVars>
      </dgm:prSet>
      <dgm:spPr/>
    </dgm:pt>
  </dgm:ptLst>
  <dgm:cxnLst>
    <dgm:cxn modelId="{47B4630C-C127-4E72-9102-FEA65C86DB17}" type="presOf" srcId="{0769810C-1C31-43BC-A84C-4CE3C852A3D2}" destId="{080B6901-E401-4DF5-BCD6-0502E1399EE6}" srcOrd="0" destOrd="0" presId="urn:microsoft.com/office/officeart/2005/8/layout/arrow6"/>
    <dgm:cxn modelId="{5672DA0C-7DDB-4EFE-A384-407B59DACE1A}" type="presOf" srcId="{8DA1182D-C2D4-4F7B-B573-797E62ECFEB3}" destId="{8BA37C53-5142-4FB2-A662-D685A8AB6099}" srcOrd="0" destOrd="0" presId="urn:microsoft.com/office/officeart/2005/8/layout/arrow6"/>
    <dgm:cxn modelId="{502BA45E-7908-4FD4-803B-11EE006B0BA4}" type="presOf" srcId="{638960CA-2274-4765-8A43-86F2B446E51B}" destId="{E475563E-4D20-481B-ABBD-91B0EF220AA6}" srcOrd="0" destOrd="0" presId="urn:microsoft.com/office/officeart/2005/8/layout/arrow6"/>
    <dgm:cxn modelId="{3113616E-1C20-4BA3-8D65-E0E8D99F2434}" srcId="{0769810C-1C31-43BC-A84C-4CE3C852A3D2}" destId="{638960CA-2274-4765-8A43-86F2B446E51B}" srcOrd="0" destOrd="0" parTransId="{C833BCE5-3A04-4367-9D4C-D45AF387E88B}" sibTransId="{5BC70781-DF39-4A11-9C90-423DB21CF169}"/>
    <dgm:cxn modelId="{F5A0A28C-73C3-4A8E-A95E-99879C61C5F4}" srcId="{0769810C-1C31-43BC-A84C-4CE3C852A3D2}" destId="{8DA1182D-C2D4-4F7B-B573-797E62ECFEB3}" srcOrd="1" destOrd="0" parTransId="{FD1D6B60-0865-450F-9D0A-96083ADF5157}" sibTransId="{8DFB8322-C250-402D-BAF0-EFFFBA4677E7}"/>
    <dgm:cxn modelId="{BC2EC9D4-84DF-4E76-8F32-0BBAFB77A106}" type="presParOf" srcId="{080B6901-E401-4DF5-BCD6-0502E1399EE6}" destId="{BA77F0FC-2BE9-4CD8-AA77-52D217F2EACF}" srcOrd="0" destOrd="0" presId="urn:microsoft.com/office/officeart/2005/8/layout/arrow6"/>
    <dgm:cxn modelId="{2DE7B669-B8EF-44CE-9CEB-F8DF3E1FF8BD}" type="presParOf" srcId="{080B6901-E401-4DF5-BCD6-0502E1399EE6}" destId="{E475563E-4D20-481B-ABBD-91B0EF220AA6}" srcOrd="1" destOrd="0" presId="urn:microsoft.com/office/officeart/2005/8/layout/arrow6"/>
    <dgm:cxn modelId="{1D8E7EB9-D184-470F-9AE4-74FBC6896FA0}" type="presParOf" srcId="{080B6901-E401-4DF5-BCD6-0502E1399EE6}" destId="{8BA37C53-5142-4FB2-A662-D685A8AB6099}"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88582-820E-44C0-B4D5-2088173F1021}"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es-EC"/>
        </a:p>
      </dgm:t>
    </dgm:pt>
    <dgm:pt modelId="{9916EE49-6150-4DFE-B117-179D0EC08531}">
      <dgm:prSet phldrT="[Texto]" custT="1"/>
      <dgm:spPr/>
      <dgm:t>
        <a:bodyPr/>
        <a:lstStyle/>
        <a:p>
          <a:r>
            <a:rPr lang="es-EC" sz="2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UTILIDAD ESPERADA </a:t>
          </a:r>
          <a:endParaRPr lang="es-EC" sz="2200" dirty="0">
            <a:solidFill>
              <a:schemeClr val="tx2"/>
            </a:solidFill>
            <a:effectLst/>
            <a:latin typeface="Times New Roman" panose="02020603050405020304" pitchFamily="18" charset="0"/>
            <a:cs typeface="Times New Roman" panose="02020603050405020304" pitchFamily="18" charset="0"/>
          </a:endParaRPr>
        </a:p>
      </dgm:t>
    </dgm:pt>
    <dgm:pt modelId="{90237DCB-C52A-4D31-A42D-7E9EB7BACC62}" type="parTrans" cxnId="{0F599C07-DF0A-417E-BB51-9EEE661756BD}">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86B81B9C-4D57-4140-AF39-7B4C969EE0F8}" type="sibTrans" cxnId="{0F599C07-DF0A-417E-BB51-9EEE661756BD}">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2F3E3F4D-7337-4FAE-86C8-845088317A9C}">
      <dgm:prSet phldrT="[Texto]" custT="1"/>
      <dgm:spPr/>
      <dgm:t>
        <a:bodyPr anchor="ctr"/>
        <a:lstStyle/>
        <a:p>
          <a:pPr>
            <a:buNone/>
          </a:pPr>
          <a:r>
            <a:rPr lang="es-EC" sz="2000" dirty="0">
              <a:solidFill>
                <a:schemeClr val="tx2"/>
              </a:solidFill>
              <a:effectLst/>
              <a:latin typeface="Times New Roman" panose="02020603050405020304" pitchFamily="18" charset="0"/>
              <a:cs typeface="Times New Roman" panose="02020603050405020304" pitchFamily="18" charset="0"/>
            </a:rPr>
            <a:t>Evalúa situaciones donde toman decisiones en condiciones de incertidumbre, explicando el comportamiento del ser humano para que lleguen a una decisión racional (Neumann &amp; Morgenstern,1944).</a:t>
          </a:r>
        </a:p>
      </dgm:t>
    </dgm:pt>
    <dgm:pt modelId="{82CC3C4D-0A83-4C08-8691-D38099E99FF1}" type="parTrans" cxnId="{17CBC130-01B3-4108-9E51-5092E2BAC9F8}">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5BD65909-9A73-437D-A445-635108BFF33F}" type="sibTrans" cxnId="{17CBC130-01B3-4108-9E51-5092E2BAC9F8}">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D1211BDE-DA9E-4B2A-B23F-B2172401F081}">
      <dgm:prSet phldrT="[Texto]" custT="1"/>
      <dgm:spPr/>
      <dgm:t>
        <a:bodyPr/>
        <a:lstStyle/>
        <a:p>
          <a:r>
            <a:rPr lang="es-EC" sz="22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DECISIÓN </a:t>
          </a:r>
          <a:endParaRPr lang="es-EC" sz="2200" dirty="0">
            <a:solidFill>
              <a:schemeClr val="tx2"/>
            </a:solidFill>
            <a:effectLst/>
            <a:latin typeface="Times New Roman" panose="02020603050405020304" pitchFamily="18" charset="0"/>
            <a:cs typeface="Times New Roman" panose="02020603050405020304" pitchFamily="18" charset="0"/>
          </a:endParaRPr>
        </a:p>
      </dgm:t>
    </dgm:pt>
    <dgm:pt modelId="{5D79BB94-1CF5-4083-9086-29B3613B7852}" type="parTrans" cxnId="{C149677B-F401-41B0-8CA9-AF85D8CA15CA}">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00CDEFA7-8256-4081-BE30-A1CFFEE44623}" type="sibTrans" cxnId="{C149677B-F401-41B0-8CA9-AF85D8CA15CA}">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125FCCC6-9D52-4625-9801-699336E16C5E}">
      <dgm:prSet phldrT="[Texto]" custT="1"/>
      <dgm:spPr/>
      <dgm:t>
        <a:bodyPr anchor="ctr"/>
        <a:lstStyle/>
        <a:p>
          <a:pPr>
            <a:buNone/>
          </a:pPr>
          <a:r>
            <a:rPr lang="es-EC" sz="2000" dirty="0" err="1">
              <a:solidFill>
                <a:schemeClr val="tx2"/>
              </a:solidFill>
              <a:effectLst/>
              <a:latin typeface="Times New Roman" panose="02020603050405020304" pitchFamily="18" charset="0"/>
              <a:cs typeface="Times New Roman" panose="02020603050405020304" pitchFamily="18" charset="0"/>
            </a:rPr>
            <a:t>Simon</a:t>
          </a:r>
          <a:r>
            <a:rPr lang="es-EC" sz="2000" dirty="0">
              <a:solidFill>
                <a:schemeClr val="tx2"/>
              </a:solidFill>
              <a:effectLst/>
              <a:latin typeface="Times New Roman" panose="02020603050405020304" pitchFamily="18" charset="0"/>
              <a:cs typeface="Times New Roman" panose="02020603050405020304" pitchFamily="18" charset="0"/>
            </a:rPr>
            <a:t> (1955) crítica a la teoría de los neoclásicos en creer que el ser humano es completamente racional en sus decisiones, sino que a su juicio es la satisfacción para terminar con la búsqueda.</a:t>
          </a:r>
        </a:p>
      </dgm:t>
    </dgm:pt>
    <dgm:pt modelId="{75872D4B-12AC-428D-99B5-F17E8B390D79}" type="parTrans" cxnId="{46AA5F19-8F12-4434-9298-02017EEB0F21}">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18174B65-A190-4745-BADF-E8C7C6EA8EAD}" type="sibTrans" cxnId="{46AA5F19-8F12-4434-9298-02017EEB0F21}">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9318433E-B0B9-432B-A0EE-2D47F8103026}">
      <dgm:prSet phldrT="[Texto]" custT="1"/>
      <dgm:spPr/>
      <dgm:t>
        <a:bodyPr/>
        <a:lstStyle/>
        <a:p>
          <a:r>
            <a:rPr lang="es-EC" sz="2200" b="1" dirty="0">
              <a:solidFill>
                <a:schemeClr val="tx2"/>
              </a:solidFill>
              <a:effectLst/>
              <a:latin typeface="Times New Roman" panose="02020603050405020304" pitchFamily="18" charset="0"/>
              <a:cs typeface="Times New Roman" panose="02020603050405020304" pitchFamily="18" charset="0"/>
            </a:rPr>
            <a:t>Teoría de la Perspectiva o aversión a las pérdidas </a:t>
          </a:r>
        </a:p>
      </dgm:t>
    </dgm:pt>
    <dgm:pt modelId="{77CE4721-00BC-45A7-BCE6-048DECD118CC}" type="parTrans" cxnId="{CEE45010-EF4D-4F98-A3A4-E5D3F59E67D6}">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BB483885-12F2-4658-8DDF-9BE414A7907E}" type="sibTrans" cxnId="{CEE45010-EF4D-4F98-A3A4-E5D3F59E67D6}">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12A0CC14-004C-492A-837C-F7CCF7777939}">
      <dgm:prSet phldrT="[Texto]" custT="1"/>
      <dgm:spPr/>
      <dgm:t>
        <a:bodyPr anchor="ctr"/>
        <a:lstStyle/>
        <a:p>
          <a:r>
            <a:rPr lang="es-EC" sz="2000" dirty="0" err="1">
              <a:solidFill>
                <a:schemeClr val="tx2"/>
              </a:solidFill>
              <a:effectLst/>
              <a:latin typeface="Times New Roman" panose="02020603050405020304" pitchFamily="18" charset="0"/>
              <a:cs typeface="Times New Roman" panose="02020603050405020304" pitchFamily="18" charset="0"/>
            </a:rPr>
            <a:t>Tversky</a:t>
          </a:r>
          <a:r>
            <a:rPr lang="es-EC" sz="2000" dirty="0">
              <a:solidFill>
                <a:schemeClr val="tx2"/>
              </a:solidFill>
              <a:effectLst/>
              <a:latin typeface="Times New Roman" panose="02020603050405020304" pitchFamily="18" charset="0"/>
              <a:cs typeface="Times New Roman" panose="02020603050405020304" pitchFamily="18" charset="0"/>
            </a:rPr>
            <a:t> &amp; Kahneman (1979) que cuando hay incertidumbre con relación a los resultados el ser humano tiende a optar por las recompensas seguras a otras menos probables</a:t>
          </a:r>
        </a:p>
      </dgm:t>
    </dgm:pt>
    <dgm:pt modelId="{E50BF780-ED10-4570-9F1D-787A70863774}" type="parTrans" cxnId="{450A7BB9-C70C-44DC-A4AA-52791140E825}">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BED8C678-95B4-4823-9A4C-A3CE233D83D0}" type="sibTrans" cxnId="{450A7BB9-C70C-44DC-A4AA-52791140E825}">
      <dgm:prSet/>
      <dgm:spPr/>
      <dgm:t>
        <a:bodyPr/>
        <a:lstStyle/>
        <a:p>
          <a:endParaRPr lang="es-EC" sz="2200">
            <a:solidFill>
              <a:schemeClr val="tx2"/>
            </a:solidFill>
            <a:effectLst/>
            <a:latin typeface="Times New Roman" panose="02020603050405020304" pitchFamily="18" charset="0"/>
            <a:cs typeface="Times New Roman" panose="02020603050405020304" pitchFamily="18" charset="0"/>
          </a:endParaRPr>
        </a:p>
      </dgm:t>
    </dgm:pt>
    <dgm:pt modelId="{1420D4ED-6BCA-4321-A8C8-8BA9DBB98EF6}" type="pres">
      <dgm:prSet presAssocID="{CC888582-820E-44C0-B4D5-2088173F1021}" presName="Name0" presStyleCnt="0">
        <dgm:presLayoutVars>
          <dgm:dir/>
          <dgm:animLvl val="lvl"/>
          <dgm:resizeHandles val="exact"/>
        </dgm:presLayoutVars>
      </dgm:prSet>
      <dgm:spPr/>
    </dgm:pt>
    <dgm:pt modelId="{2AEDE313-A74A-4237-8376-214BD3FD6685}" type="pres">
      <dgm:prSet presAssocID="{9916EE49-6150-4DFE-B117-179D0EC08531}" presName="compositeNode" presStyleCnt="0">
        <dgm:presLayoutVars>
          <dgm:bulletEnabled val="1"/>
        </dgm:presLayoutVars>
      </dgm:prSet>
      <dgm:spPr/>
    </dgm:pt>
    <dgm:pt modelId="{956B7E33-2E86-4501-AF28-ABB20BA442FD}" type="pres">
      <dgm:prSet presAssocID="{9916EE49-6150-4DFE-B117-179D0EC08531}" presName="bgRect" presStyleLbl="node1" presStyleIdx="0" presStyleCnt="3"/>
      <dgm:spPr/>
    </dgm:pt>
    <dgm:pt modelId="{C855185C-E7CC-4DEF-8232-1A59C0EF7266}" type="pres">
      <dgm:prSet presAssocID="{9916EE49-6150-4DFE-B117-179D0EC08531}" presName="parentNode" presStyleLbl="node1" presStyleIdx="0" presStyleCnt="3">
        <dgm:presLayoutVars>
          <dgm:chMax val="0"/>
          <dgm:bulletEnabled val="1"/>
        </dgm:presLayoutVars>
      </dgm:prSet>
      <dgm:spPr/>
    </dgm:pt>
    <dgm:pt modelId="{A0B5E328-D943-4DD3-8F06-97516B8839B1}" type="pres">
      <dgm:prSet presAssocID="{9916EE49-6150-4DFE-B117-179D0EC08531}" presName="childNode" presStyleLbl="node1" presStyleIdx="0" presStyleCnt="3">
        <dgm:presLayoutVars>
          <dgm:bulletEnabled val="1"/>
        </dgm:presLayoutVars>
      </dgm:prSet>
      <dgm:spPr/>
    </dgm:pt>
    <dgm:pt modelId="{91367922-0961-40A4-9ECB-A11F1A7010D2}" type="pres">
      <dgm:prSet presAssocID="{86B81B9C-4D57-4140-AF39-7B4C969EE0F8}" presName="hSp" presStyleCnt="0"/>
      <dgm:spPr/>
    </dgm:pt>
    <dgm:pt modelId="{04A48C80-4428-4515-8C67-436AF5D7019F}" type="pres">
      <dgm:prSet presAssocID="{86B81B9C-4D57-4140-AF39-7B4C969EE0F8}" presName="vProcSp" presStyleCnt="0"/>
      <dgm:spPr/>
    </dgm:pt>
    <dgm:pt modelId="{DA9A92EF-983D-42F9-B08A-8FC0074C3CEB}" type="pres">
      <dgm:prSet presAssocID="{86B81B9C-4D57-4140-AF39-7B4C969EE0F8}" presName="vSp1" presStyleCnt="0"/>
      <dgm:spPr/>
    </dgm:pt>
    <dgm:pt modelId="{A6695B0F-2D42-46C2-BF0D-D4A784ACE65D}" type="pres">
      <dgm:prSet presAssocID="{86B81B9C-4D57-4140-AF39-7B4C969EE0F8}" presName="simulatedConn" presStyleLbl="solidFgAcc1" presStyleIdx="0" presStyleCnt="2"/>
      <dgm:spPr/>
    </dgm:pt>
    <dgm:pt modelId="{7B4DBA36-4D28-4A0B-AEDF-EB7AD4B83419}" type="pres">
      <dgm:prSet presAssocID="{86B81B9C-4D57-4140-AF39-7B4C969EE0F8}" presName="vSp2" presStyleCnt="0"/>
      <dgm:spPr/>
    </dgm:pt>
    <dgm:pt modelId="{0DE8E4CB-4E4D-48B5-B0C1-53ECA28050AE}" type="pres">
      <dgm:prSet presAssocID="{86B81B9C-4D57-4140-AF39-7B4C969EE0F8}" presName="sibTrans" presStyleCnt="0"/>
      <dgm:spPr/>
    </dgm:pt>
    <dgm:pt modelId="{833A2AB9-8B78-4E07-9C32-1885F56325DA}" type="pres">
      <dgm:prSet presAssocID="{D1211BDE-DA9E-4B2A-B23F-B2172401F081}" presName="compositeNode" presStyleCnt="0">
        <dgm:presLayoutVars>
          <dgm:bulletEnabled val="1"/>
        </dgm:presLayoutVars>
      </dgm:prSet>
      <dgm:spPr/>
    </dgm:pt>
    <dgm:pt modelId="{858BED33-4E87-485C-90F8-44C6891C778F}" type="pres">
      <dgm:prSet presAssocID="{D1211BDE-DA9E-4B2A-B23F-B2172401F081}" presName="bgRect" presStyleLbl="node1" presStyleIdx="1" presStyleCnt="3"/>
      <dgm:spPr/>
    </dgm:pt>
    <dgm:pt modelId="{C220A4EA-B9EB-45FF-ABD8-9488EDB1F4BD}" type="pres">
      <dgm:prSet presAssocID="{D1211BDE-DA9E-4B2A-B23F-B2172401F081}" presName="parentNode" presStyleLbl="node1" presStyleIdx="1" presStyleCnt="3">
        <dgm:presLayoutVars>
          <dgm:chMax val="0"/>
          <dgm:bulletEnabled val="1"/>
        </dgm:presLayoutVars>
      </dgm:prSet>
      <dgm:spPr/>
    </dgm:pt>
    <dgm:pt modelId="{AC055C76-A8DB-4138-AE56-158990583C6A}" type="pres">
      <dgm:prSet presAssocID="{D1211BDE-DA9E-4B2A-B23F-B2172401F081}" presName="childNode" presStyleLbl="node1" presStyleIdx="1" presStyleCnt="3">
        <dgm:presLayoutVars>
          <dgm:bulletEnabled val="1"/>
        </dgm:presLayoutVars>
      </dgm:prSet>
      <dgm:spPr/>
    </dgm:pt>
    <dgm:pt modelId="{E65AB313-8D6A-4736-B5F4-A2AB232EC679}" type="pres">
      <dgm:prSet presAssocID="{00CDEFA7-8256-4081-BE30-A1CFFEE44623}" presName="hSp" presStyleCnt="0"/>
      <dgm:spPr/>
    </dgm:pt>
    <dgm:pt modelId="{0F32701B-0DA0-4EFB-9BA1-55E1CC0CFCEE}" type="pres">
      <dgm:prSet presAssocID="{00CDEFA7-8256-4081-BE30-A1CFFEE44623}" presName="vProcSp" presStyleCnt="0"/>
      <dgm:spPr/>
    </dgm:pt>
    <dgm:pt modelId="{ADE233BA-A28F-4DBC-ACE3-1F522B9C4BF0}" type="pres">
      <dgm:prSet presAssocID="{00CDEFA7-8256-4081-BE30-A1CFFEE44623}" presName="vSp1" presStyleCnt="0"/>
      <dgm:spPr/>
    </dgm:pt>
    <dgm:pt modelId="{5B74B73B-7074-4607-AD31-60902C229FDB}" type="pres">
      <dgm:prSet presAssocID="{00CDEFA7-8256-4081-BE30-A1CFFEE44623}" presName="simulatedConn" presStyleLbl="solidFgAcc1" presStyleIdx="1" presStyleCnt="2"/>
      <dgm:spPr/>
    </dgm:pt>
    <dgm:pt modelId="{0EBCB2B7-2C86-40A7-97A7-930F3CDA5422}" type="pres">
      <dgm:prSet presAssocID="{00CDEFA7-8256-4081-BE30-A1CFFEE44623}" presName="vSp2" presStyleCnt="0"/>
      <dgm:spPr/>
    </dgm:pt>
    <dgm:pt modelId="{F0CE20D4-F4B9-44EC-A7F6-4C306ED4363C}" type="pres">
      <dgm:prSet presAssocID="{00CDEFA7-8256-4081-BE30-A1CFFEE44623}" presName="sibTrans" presStyleCnt="0"/>
      <dgm:spPr/>
    </dgm:pt>
    <dgm:pt modelId="{65E41A4F-FD17-4376-A090-347AF49E7FCD}" type="pres">
      <dgm:prSet presAssocID="{9318433E-B0B9-432B-A0EE-2D47F8103026}" presName="compositeNode" presStyleCnt="0">
        <dgm:presLayoutVars>
          <dgm:bulletEnabled val="1"/>
        </dgm:presLayoutVars>
      </dgm:prSet>
      <dgm:spPr/>
    </dgm:pt>
    <dgm:pt modelId="{D084F4F9-C03B-40EF-80CF-B26C23B81411}" type="pres">
      <dgm:prSet presAssocID="{9318433E-B0B9-432B-A0EE-2D47F8103026}" presName="bgRect" presStyleLbl="node1" presStyleIdx="2" presStyleCnt="3"/>
      <dgm:spPr/>
    </dgm:pt>
    <dgm:pt modelId="{0DEE4291-CF64-4472-B952-A3B0AC8798DB}" type="pres">
      <dgm:prSet presAssocID="{9318433E-B0B9-432B-A0EE-2D47F8103026}" presName="parentNode" presStyleLbl="node1" presStyleIdx="2" presStyleCnt="3">
        <dgm:presLayoutVars>
          <dgm:chMax val="0"/>
          <dgm:bulletEnabled val="1"/>
        </dgm:presLayoutVars>
      </dgm:prSet>
      <dgm:spPr/>
    </dgm:pt>
    <dgm:pt modelId="{B7414204-9520-49BE-A36C-523F84A15169}" type="pres">
      <dgm:prSet presAssocID="{9318433E-B0B9-432B-A0EE-2D47F8103026}" presName="childNode" presStyleLbl="node1" presStyleIdx="2" presStyleCnt="3">
        <dgm:presLayoutVars>
          <dgm:bulletEnabled val="1"/>
        </dgm:presLayoutVars>
      </dgm:prSet>
      <dgm:spPr/>
    </dgm:pt>
  </dgm:ptLst>
  <dgm:cxnLst>
    <dgm:cxn modelId="{0F599C07-DF0A-417E-BB51-9EEE661756BD}" srcId="{CC888582-820E-44C0-B4D5-2088173F1021}" destId="{9916EE49-6150-4DFE-B117-179D0EC08531}" srcOrd="0" destOrd="0" parTransId="{90237DCB-C52A-4D31-A42D-7E9EB7BACC62}" sibTransId="{86B81B9C-4D57-4140-AF39-7B4C969EE0F8}"/>
    <dgm:cxn modelId="{CEE45010-EF4D-4F98-A3A4-E5D3F59E67D6}" srcId="{CC888582-820E-44C0-B4D5-2088173F1021}" destId="{9318433E-B0B9-432B-A0EE-2D47F8103026}" srcOrd="2" destOrd="0" parTransId="{77CE4721-00BC-45A7-BCE6-048DECD118CC}" sibTransId="{BB483885-12F2-4658-8DDF-9BE414A7907E}"/>
    <dgm:cxn modelId="{DBDB0C15-C3A0-4AA2-AE30-504D88745073}" type="presOf" srcId="{D1211BDE-DA9E-4B2A-B23F-B2172401F081}" destId="{C220A4EA-B9EB-45FF-ABD8-9488EDB1F4BD}" srcOrd="1" destOrd="0" presId="urn:microsoft.com/office/officeart/2005/8/layout/hProcess7"/>
    <dgm:cxn modelId="{46AA5F19-8F12-4434-9298-02017EEB0F21}" srcId="{D1211BDE-DA9E-4B2A-B23F-B2172401F081}" destId="{125FCCC6-9D52-4625-9801-699336E16C5E}" srcOrd="0" destOrd="0" parTransId="{75872D4B-12AC-428D-99B5-F17E8B390D79}" sibTransId="{18174B65-A190-4745-BADF-E8C7C6EA8EAD}"/>
    <dgm:cxn modelId="{40488E20-10EB-4331-BCD1-B7D869C0C6EE}" type="presOf" srcId="{9916EE49-6150-4DFE-B117-179D0EC08531}" destId="{C855185C-E7CC-4DEF-8232-1A59C0EF7266}" srcOrd="1" destOrd="0" presId="urn:microsoft.com/office/officeart/2005/8/layout/hProcess7"/>
    <dgm:cxn modelId="{2076B928-21B4-4DF5-98E3-5B3A344F511F}" type="presOf" srcId="{2F3E3F4D-7337-4FAE-86C8-845088317A9C}" destId="{A0B5E328-D943-4DD3-8F06-97516B8839B1}" srcOrd="0" destOrd="0" presId="urn:microsoft.com/office/officeart/2005/8/layout/hProcess7"/>
    <dgm:cxn modelId="{17CBC130-01B3-4108-9E51-5092E2BAC9F8}" srcId="{9916EE49-6150-4DFE-B117-179D0EC08531}" destId="{2F3E3F4D-7337-4FAE-86C8-845088317A9C}" srcOrd="0" destOrd="0" parTransId="{82CC3C4D-0A83-4C08-8691-D38099E99FF1}" sibTransId="{5BD65909-9A73-437D-A445-635108BFF33F}"/>
    <dgm:cxn modelId="{A6E7AA31-01EA-4395-90E1-954C81ADF2AA}" type="presOf" srcId="{9916EE49-6150-4DFE-B117-179D0EC08531}" destId="{956B7E33-2E86-4501-AF28-ABB20BA442FD}" srcOrd="0" destOrd="0" presId="urn:microsoft.com/office/officeart/2005/8/layout/hProcess7"/>
    <dgm:cxn modelId="{C6798535-D0ED-4987-AFBD-29E791F22F00}" type="presOf" srcId="{125FCCC6-9D52-4625-9801-699336E16C5E}" destId="{AC055C76-A8DB-4138-AE56-158990583C6A}" srcOrd="0" destOrd="0" presId="urn:microsoft.com/office/officeart/2005/8/layout/hProcess7"/>
    <dgm:cxn modelId="{2C149665-3FBF-40FC-997D-1FFCC6334723}" type="presOf" srcId="{CC888582-820E-44C0-B4D5-2088173F1021}" destId="{1420D4ED-6BCA-4321-A8C8-8BA9DBB98EF6}" srcOrd="0" destOrd="0" presId="urn:microsoft.com/office/officeart/2005/8/layout/hProcess7"/>
    <dgm:cxn modelId="{C149677B-F401-41B0-8CA9-AF85D8CA15CA}" srcId="{CC888582-820E-44C0-B4D5-2088173F1021}" destId="{D1211BDE-DA9E-4B2A-B23F-B2172401F081}" srcOrd="1" destOrd="0" parTransId="{5D79BB94-1CF5-4083-9086-29B3613B7852}" sibTransId="{00CDEFA7-8256-4081-BE30-A1CFFEE44623}"/>
    <dgm:cxn modelId="{E4CCA9A8-2CD6-4180-98E5-E066EE77D208}" type="presOf" srcId="{9318433E-B0B9-432B-A0EE-2D47F8103026}" destId="{0DEE4291-CF64-4472-B952-A3B0AC8798DB}" srcOrd="1" destOrd="0" presId="urn:microsoft.com/office/officeart/2005/8/layout/hProcess7"/>
    <dgm:cxn modelId="{44627DB8-EF3D-4B10-9ADE-9DA2F669C1DA}" type="presOf" srcId="{9318433E-B0B9-432B-A0EE-2D47F8103026}" destId="{D084F4F9-C03B-40EF-80CF-B26C23B81411}" srcOrd="0" destOrd="0" presId="urn:microsoft.com/office/officeart/2005/8/layout/hProcess7"/>
    <dgm:cxn modelId="{450A7BB9-C70C-44DC-A4AA-52791140E825}" srcId="{9318433E-B0B9-432B-A0EE-2D47F8103026}" destId="{12A0CC14-004C-492A-837C-F7CCF7777939}" srcOrd="0" destOrd="0" parTransId="{E50BF780-ED10-4570-9F1D-787A70863774}" sibTransId="{BED8C678-95B4-4823-9A4C-A3CE233D83D0}"/>
    <dgm:cxn modelId="{B59324BE-B0FC-45B0-A285-519907D43DA4}" type="presOf" srcId="{D1211BDE-DA9E-4B2A-B23F-B2172401F081}" destId="{858BED33-4E87-485C-90F8-44C6891C778F}" srcOrd="0" destOrd="0" presId="urn:microsoft.com/office/officeart/2005/8/layout/hProcess7"/>
    <dgm:cxn modelId="{806472EA-DB91-41AB-85A1-2FCF9518902B}" type="presOf" srcId="{12A0CC14-004C-492A-837C-F7CCF7777939}" destId="{B7414204-9520-49BE-A36C-523F84A15169}" srcOrd="0" destOrd="0" presId="urn:microsoft.com/office/officeart/2005/8/layout/hProcess7"/>
    <dgm:cxn modelId="{EB0FBE2F-7D22-449B-8747-C47D10D47D53}" type="presParOf" srcId="{1420D4ED-6BCA-4321-A8C8-8BA9DBB98EF6}" destId="{2AEDE313-A74A-4237-8376-214BD3FD6685}" srcOrd="0" destOrd="0" presId="urn:microsoft.com/office/officeart/2005/8/layout/hProcess7"/>
    <dgm:cxn modelId="{73722960-251D-42E8-B202-89979DE744B9}" type="presParOf" srcId="{2AEDE313-A74A-4237-8376-214BD3FD6685}" destId="{956B7E33-2E86-4501-AF28-ABB20BA442FD}" srcOrd="0" destOrd="0" presId="urn:microsoft.com/office/officeart/2005/8/layout/hProcess7"/>
    <dgm:cxn modelId="{A7F7966F-473A-41FA-A30D-128A0B4D5F7C}" type="presParOf" srcId="{2AEDE313-A74A-4237-8376-214BD3FD6685}" destId="{C855185C-E7CC-4DEF-8232-1A59C0EF7266}" srcOrd="1" destOrd="0" presId="urn:microsoft.com/office/officeart/2005/8/layout/hProcess7"/>
    <dgm:cxn modelId="{DF033F57-981E-454F-A16B-2CFA5B5C0B99}" type="presParOf" srcId="{2AEDE313-A74A-4237-8376-214BD3FD6685}" destId="{A0B5E328-D943-4DD3-8F06-97516B8839B1}" srcOrd="2" destOrd="0" presId="urn:microsoft.com/office/officeart/2005/8/layout/hProcess7"/>
    <dgm:cxn modelId="{6D4985BB-F7B9-4699-B6D4-0421F4178431}" type="presParOf" srcId="{1420D4ED-6BCA-4321-A8C8-8BA9DBB98EF6}" destId="{91367922-0961-40A4-9ECB-A11F1A7010D2}" srcOrd="1" destOrd="0" presId="urn:microsoft.com/office/officeart/2005/8/layout/hProcess7"/>
    <dgm:cxn modelId="{BAF7A49C-1512-4EC0-A96A-0D0B09698E5D}" type="presParOf" srcId="{1420D4ED-6BCA-4321-A8C8-8BA9DBB98EF6}" destId="{04A48C80-4428-4515-8C67-436AF5D7019F}" srcOrd="2" destOrd="0" presId="urn:microsoft.com/office/officeart/2005/8/layout/hProcess7"/>
    <dgm:cxn modelId="{8B88FA96-7FCC-4BEF-AB31-1A5799228500}" type="presParOf" srcId="{04A48C80-4428-4515-8C67-436AF5D7019F}" destId="{DA9A92EF-983D-42F9-B08A-8FC0074C3CEB}" srcOrd="0" destOrd="0" presId="urn:microsoft.com/office/officeart/2005/8/layout/hProcess7"/>
    <dgm:cxn modelId="{D004EC9A-CC3A-4383-B500-D1822294A5B5}" type="presParOf" srcId="{04A48C80-4428-4515-8C67-436AF5D7019F}" destId="{A6695B0F-2D42-46C2-BF0D-D4A784ACE65D}" srcOrd="1" destOrd="0" presId="urn:microsoft.com/office/officeart/2005/8/layout/hProcess7"/>
    <dgm:cxn modelId="{C4AB49E6-CB41-44C4-9676-891FE31E7F36}" type="presParOf" srcId="{04A48C80-4428-4515-8C67-436AF5D7019F}" destId="{7B4DBA36-4D28-4A0B-AEDF-EB7AD4B83419}" srcOrd="2" destOrd="0" presId="urn:microsoft.com/office/officeart/2005/8/layout/hProcess7"/>
    <dgm:cxn modelId="{28D537A3-F6E8-4D87-B7B9-BE14E989921F}" type="presParOf" srcId="{1420D4ED-6BCA-4321-A8C8-8BA9DBB98EF6}" destId="{0DE8E4CB-4E4D-48B5-B0C1-53ECA28050AE}" srcOrd="3" destOrd="0" presId="urn:microsoft.com/office/officeart/2005/8/layout/hProcess7"/>
    <dgm:cxn modelId="{CA1CC61C-ED3A-48BE-A9FB-FD2AD721D13F}" type="presParOf" srcId="{1420D4ED-6BCA-4321-A8C8-8BA9DBB98EF6}" destId="{833A2AB9-8B78-4E07-9C32-1885F56325DA}" srcOrd="4" destOrd="0" presId="urn:microsoft.com/office/officeart/2005/8/layout/hProcess7"/>
    <dgm:cxn modelId="{991C14D9-BD8D-4B72-843E-D3A129D39730}" type="presParOf" srcId="{833A2AB9-8B78-4E07-9C32-1885F56325DA}" destId="{858BED33-4E87-485C-90F8-44C6891C778F}" srcOrd="0" destOrd="0" presId="urn:microsoft.com/office/officeart/2005/8/layout/hProcess7"/>
    <dgm:cxn modelId="{300CC1A4-B17A-416F-AE93-BBB6D5C19586}" type="presParOf" srcId="{833A2AB9-8B78-4E07-9C32-1885F56325DA}" destId="{C220A4EA-B9EB-45FF-ABD8-9488EDB1F4BD}" srcOrd="1" destOrd="0" presId="urn:microsoft.com/office/officeart/2005/8/layout/hProcess7"/>
    <dgm:cxn modelId="{E91AD055-ABEA-4593-ADCF-09AAC2E0DFA5}" type="presParOf" srcId="{833A2AB9-8B78-4E07-9C32-1885F56325DA}" destId="{AC055C76-A8DB-4138-AE56-158990583C6A}" srcOrd="2" destOrd="0" presId="urn:microsoft.com/office/officeart/2005/8/layout/hProcess7"/>
    <dgm:cxn modelId="{1573F451-5D2D-453A-B27D-A0C0FC8DD75C}" type="presParOf" srcId="{1420D4ED-6BCA-4321-A8C8-8BA9DBB98EF6}" destId="{E65AB313-8D6A-4736-B5F4-A2AB232EC679}" srcOrd="5" destOrd="0" presId="urn:microsoft.com/office/officeart/2005/8/layout/hProcess7"/>
    <dgm:cxn modelId="{BD1964EF-449C-4FF0-A8F9-EDE1F22E972A}" type="presParOf" srcId="{1420D4ED-6BCA-4321-A8C8-8BA9DBB98EF6}" destId="{0F32701B-0DA0-4EFB-9BA1-55E1CC0CFCEE}" srcOrd="6" destOrd="0" presId="urn:microsoft.com/office/officeart/2005/8/layout/hProcess7"/>
    <dgm:cxn modelId="{0F087267-F885-4AAB-8D07-DDAF9E640B13}" type="presParOf" srcId="{0F32701B-0DA0-4EFB-9BA1-55E1CC0CFCEE}" destId="{ADE233BA-A28F-4DBC-ACE3-1F522B9C4BF0}" srcOrd="0" destOrd="0" presId="urn:microsoft.com/office/officeart/2005/8/layout/hProcess7"/>
    <dgm:cxn modelId="{E8728A6F-B034-4DEA-B5B1-FAC90A7B512B}" type="presParOf" srcId="{0F32701B-0DA0-4EFB-9BA1-55E1CC0CFCEE}" destId="{5B74B73B-7074-4607-AD31-60902C229FDB}" srcOrd="1" destOrd="0" presId="urn:microsoft.com/office/officeart/2005/8/layout/hProcess7"/>
    <dgm:cxn modelId="{1B1E529E-7C49-4126-B31E-D6AC3AA0DCF1}" type="presParOf" srcId="{0F32701B-0DA0-4EFB-9BA1-55E1CC0CFCEE}" destId="{0EBCB2B7-2C86-40A7-97A7-930F3CDA5422}" srcOrd="2" destOrd="0" presId="urn:microsoft.com/office/officeart/2005/8/layout/hProcess7"/>
    <dgm:cxn modelId="{2088EBCF-4A54-4459-80D3-1B174F226A05}" type="presParOf" srcId="{1420D4ED-6BCA-4321-A8C8-8BA9DBB98EF6}" destId="{F0CE20D4-F4B9-44EC-A7F6-4C306ED4363C}" srcOrd="7" destOrd="0" presId="urn:microsoft.com/office/officeart/2005/8/layout/hProcess7"/>
    <dgm:cxn modelId="{8B7F1BFA-B968-4FEF-9B94-7CEFCE2E7D5C}" type="presParOf" srcId="{1420D4ED-6BCA-4321-A8C8-8BA9DBB98EF6}" destId="{65E41A4F-FD17-4376-A090-347AF49E7FCD}" srcOrd="8" destOrd="0" presId="urn:microsoft.com/office/officeart/2005/8/layout/hProcess7"/>
    <dgm:cxn modelId="{9C1DABEE-0453-4FBC-AF76-6455B4DF74C5}" type="presParOf" srcId="{65E41A4F-FD17-4376-A090-347AF49E7FCD}" destId="{D084F4F9-C03B-40EF-80CF-B26C23B81411}" srcOrd="0" destOrd="0" presId="urn:microsoft.com/office/officeart/2005/8/layout/hProcess7"/>
    <dgm:cxn modelId="{2A52409C-76AA-4DAC-9D6A-FAF603BBAE0E}" type="presParOf" srcId="{65E41A4F-FD17-4376-A090-347AF49E7FCD}" destId="{0DEE4291-CF64-4472-B952-A3B0AC8798DB}" srcOrd="1" destOrd="0" presId="urn:microsoft.com/office/officeart/2005/8/layout/hProcess7"/>
    <dgm:cxn modelId="{23CE9ADB-E6F4-495D-9406-FFCC29C0003A}" type="presParOf" srcId="{65E41A4F-FD17-4376-A090-347AF49E7FCD}" destId="{B7414204-9520-49BE-A36C-523F84A1516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E782F-41D9-413E-AF43-507128B9D1DB}" type="doc">
      <dgm:prSet loTypeId="urn:microsoft.com/office/officeart/2005/8/layout/vList3" loCatId="list" qsTypeId="urn:microsoft.com/office/officeart/2005/8/quickstyle/simple1" qsCatId="simple" csTypeId="urn:microsoft.com/office/officeart/2005/8/colors/colorful2" csCatId="colorful" phldr="1"/>
      <dgm:spPr/>
    </dgm:pt>
    <dgm:pt modelId="{572276DC-2519-431F-A880-15DF855166D4}">
      <dgm:prSet phldrT="[Texto]" custT="1"/>
      <dgm:spPr/>
      <dgm:t>
        <a:bodyPr/>
        <a:lstStyle/>
        <a:p>
          <a:r>
            <a:rPr lang="es-EC" sz="2000" dirty="0">
              <a:latin typeface="Times New Roman" panose="02020603050405020304" pitchFamily="18" charset="0"/>
              <a:cs typeface="Times New Roman" panose="02020603050405020304" pitchFamily="18" charset="0"/>
            </a:rPr>
            <a:t>Endeudamiento de los hogares ecuatorianos y repercusión en la calidad de vida realizado por las señoritas </a:t>
          </a:r>
          <a:r>
            <a:rPr lang="es-EC" sz="2000" dirty="0" err="1">
              <a:latin typeface="Times New Roman" panose="02020603050405020304" pitchFamily="18" charset="0"/>
              <a:cs typeface="Times New Roman" panose="02020603050405020304" pitchFamily="18" charset="0"/>
            </a:rPr>
            <a:t>Coraima</a:t>
          </a:r>
          <a:r>
            <a:rPr lang="es-EC" sz="2000" dirty="0">
              <a:latin typeface="Times New Roman" panose="02020603050405020304" pitchFamily="18" charset="0"/>
              <a:cs typeface="Times New Roman" panose="02020603050405020304" pitchFamily="18" charset="0"/>
            </a:rPr>
            <a:t> Benavides y Yomaira Ipiales (2017)</a:t>
          </a:r>
        </a:p>
      </dgm:t>
    </dgm:pt>
    <dgm:pt modelId="{2944AC8B-4026-44D8-9A2F-14420A393AE7}" type="parTrans" cxnId="{93D9F690-EB14-4F03-BA71-FB0017B699F2}">
      <dgm:prSet/>
      <dgm:spPr/>
      <dgm:t>
        <a:bodyPr/>
        <a:lstStyle/>
        <a:p>
          <a:endParaRPr lang="es-EC" sz="2000">
            <a:latin typeface="Times New Roman" panose="02020603050405020304" pitchFamily="18" charset="0"/>
            <a:cs typeface="Times New Roman" panose="02020603050405020304" pitchFamily="18" charset="0"/>
          </a:endParaRPr>
        </a:p>
      </dgm:t>
    </dgm:pt>
    <dgm:pt modelId="{E30AA9A3-B4EA-4CB7-9305-8707D6E0CB42}" type="sibTrans" cxnId="{93D9F690-EB14-4F03-BA71-FB0017B699F2}">
      <dgm:prSet/>
      <dgm:spPr/>
      <dgm:t>
        <a:bodyPr/>
        <a:lstStyle/>
        <a:p>
          <a:endParaRPr lang="es-EC" sz="2000">
            <a:latin typeface="Times New Roman" panose="02020603050405020304" pitchFamily="18" charset="0"/>
            <a:cs typeface="Times New Roman" panose="02020603050405020304" pitchFamily="18" charset="0"/>
          </a:endParaRPr>
        </a:p>
      </dgm:t>
    </dgm:pt>
    <dgm:pt modelId="{3D56E26A-BA2B-4C96-A802-DDFCCDEDC391}">
      <dgm:prSet phldrT="[Texto]" custT="1"/>
      <dgm:spPr/>
      <dgm:t>
        <a:bodyPr/>
        <a:lstStyle/>
        <a:p>
          <a:r>
            <a:rPr lang="es-EC" sz="2000" dirty="0">
              <a:latin typeface="Times New Roman" panose="02020603050405020304" pitchFamily="18" charset="0"/>
              <a:cs typeface="Times New Roman" panose="02020603050405020304" pitchFamily="18" charset="0"/>
            </a:rPr>
            <a:t>Análisis de la educación financiera y su incidencia en la gestión financiera de los comerciantes populares de los mercados y plazas de la zona urbana de la ciudad de Ambato provincia de Tungurahua desarrollado por la señorita </a:t>
          </a:r>
          <a:r>
            <a:rPr lang="es-EC" sz="2000" dirty="0" err="1">
              <a:latin typeface="Times New Roman" panose="02020603050405020304" pitchFamily="18" charset="0"/>
              <a:cs typeface="Times New Roman" panose="02020603050405020304" pitchFamily="18" charset="0"/>
            </a:rPr>
            <a:t>Myra</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Albinati</a:t>
          </a:r>
          <a:r>
            <a:rPr lang="es-EC" sz="2000" dirty="0">
              <a:latin typeface="Times New Roman" panose="02020603050405020304" pitchFamily="18" charset="0"/>
              <a:cs typeface="Times New Roman" panose="02020603050405020304" pitchFamily="18" charset="0"/>
            </a:rPr>
            <a:t> (2019)</a:t>
          </a:r>
        </a:p>
      </dgm:t>
    </dgm:pt>
    <dgm:pt modelId="{6ED8A49F-23CE-46A5-81B9-C8D12B6397C4}" type="parTrans" cxnId="{91598A98-24C1-4664-9A4F-32160F60F3D0}">
      <dgm:prSet/>
      <dgm:spPr/>
      <dgm:t>
        <a:bodyPr/>
        <a:lstStyle/>
        <a:p>
          <a:endParaRPr lang="es-EC" sz="2000">
            <a:latin typeface="Times New Roman" panose="02020603050405020304" pitchFamily="18" charset="0"/>
            <a:cs typeface="Times New Roman" panose="02020603050405020304" pitchFamily="18" charset="0"/>
          </a:endParaRPr>
        </a:p>
      </dgm:t>
    </dgm:pt>
    <dgm:pt modelId="{55B6C047-8B7B-44D8-B780-EFF512B3A302}" type="sibTrans" cxnId="{91598A98-24C1-4664-9A4F-32160F60F3D0}">
      <dgm:prSet/>
      <dgm:spPr/>
      <dgm:t>
        <a:bodyPr/>
        <a:lstStyle/>
        <a:p>
          <a:endParaRPr lang="es-EC" sz="2000">
            <a:latin typeface="Times New Roman" panose="02020603050405020304" pitchFamily="18" charset="0"/>
            <a:cs typeface="Times New Roman" panose="02020603050405020304" pitchFamily="18" charset="0"/>
          </a:endParaRPr>
        </a:p>
      </dgm:t>
    </dgm:pt>
    <dgm:pt modelId="{F819012B-FFC7-49B6-B710-8C84E2E68A73}" type="pres">
      <dgm:prSet presAssocID="{662E782F-41D9-413E-AF43-507128B9D1DB}" presName="linearFlow" presStyleCnt="0">
        <dgm:presLayoutVars>
          <dgm:dir/>
          <dgm:resizeHandles val="exact"/>
        </dgm:presLayoutVars>
      </dgm:prSet>
      <dgm:spPr/>
    </dgm:pt>
    <dgm:pt modelId="{CAC70A11-FB25-460F-99DB-5C11D3E54C29}" type="pres">
      <dgm:prSet presAssocID="{572276DC-2519-431F-A880-15DF855166D4}" presName="composite" presStyleCnt="0"/>
      <dgm:spPr/>
    </dgm:pt>
    <dgm:pt modelId="{3E831AAB-4835-46E6-B683-F942E964B3A7}" type="pres">
      <dgm:prSet presAssocID="{572276DC-2519-431F-A880-15DF855166D4}" presName="imgShp" presStyleLbl="fgImgPlace1" presStyleIdx="0" presStyleCnt="2"/>
      <dgm:spPr/>
    </dgm:pt>
    <dgm:pt modelId="{EAE993FA-8ECE-4F65-9486-32E4FACD480B}" type="pres">
      <dgm:prSet presAssocID="{572276DC-2519-431F-A880-15DF855166D4}" presName="txShp" presStyleLbl="node1" presStyleIdx="0" presStyleCnt="2">
        <dgm:presLayoutVars>
          <dgm:bulletEnabled val="1"/>
        </dgm:presLayoutVars>
      </dgm:prSet>
      <dgm:spPr/>
    </dgm:pt>
    <dgm:pt modelId="{FD5A89EF-7222-455D-B269-262D2854AC07}" type="pres">
      <dgm:prSet presAssocID="{E30AA9A3-B4EA-4CB7-9305-8707D6E0CB42}" presName="spacing" presStyleCnt="0"/>
      <dgm:spPr/>
    </dgm:pt>
    <dgm:pt modelId="{733A8F5B-A8EA-4F60-AE9B-4EE0122E4C2D}" type="pres">
      <dgm:prSet presAssocID="{3D56E26A-BA2B-4C96-A802-DDFCCDEDC391}" presName="composite" presStyleCnt="0"/>
      <dgm:spPr/>
    </dgm:pt>
    <dgm:pt modelId="{58B5C72F-A704-4504-9D6A-ACDAC333F586}" type="pres">
      <dgm:prSet presAssocID="{3D56E26A-BA2B-4C96-A802-DDFCCDEDC391}" presName="imgShp" presStyleLbl="fgImgPlace1" presStyleIdx="1" presStyleCnt="2"/>
      <dgm:spPr/>
    </dgm:pt>
    <dgm:pt modelId="{A7A14563-4C8E-4204-8587-B7C1FF1CA2A0}" type="pres">
      <dgm:prSet presAssocID="{3D56E26A-BA2B-4C96-A802-DDFCCDEDC391}" presName="txShp" presStyleLbl="node1" presStyleIdx="1" presStyleCnt="2">
        <dgm:presLayoutVars>
          <dgm:bulletEnabled val="1"/>
        </dgm:presLayoutVars>
      </dgm:prSet>
      <dgm:spPr/>
    </dgm:pt>
  </dgm:ptLst>
  <dgm:cxnLst>
    <dgm:cxn modelId="{93D9F690-EB14-4F03-BA71-FB0017B699F2}" srcId="{662E782F-41D9-413E-AF43-507128B9D1DB}" destId="{572276DC-2519-431F-A880-15DF855166D4}" srcOrd="0" destOrd="0" parTransId="{2944AC8B-4026-44D8-9A2F-14420A393AE7}" sibTransId="{E30AA9A3-B4EA-4CB7-9305-8707D6E0CB42}"/>
    <dgm:cxn modelId="{91598A98-24C1-4664-9A4F-32160F60F3D0}" srcId="{662E782F-41D9-413E-AF43-507128B9D1DB}" destId="{3D56E26A-BA2B-4C96-A802-DDFCCDEDC391}" srcOrd="1" destOrd="0" parTransId="{6ED8A49F-23CE-46A5-81B9-C8D12B6397C4}" sibTransId="{55B6C047-8B7B-44D8-B780-EFF512B3A302}"/>
    <dgm:cxn modelId="{4460A3C5-C0D4-4CAB-A731-B9AFBDB53DAB}" type="presOf" srcId="{572276DC-2519-431F-A880-15DF855166D4}" destId="{EAE993FA-8ECE-4F65-9486-32E4FACD480B}" srcOrd="0" destOrd="0" presId="urn:microsoft.com/office/officeart/2005/8/layout/vList3"/>
    <dgm:cxn modelId="{AF7842D9-03BC-4540-8CD6-9555E4637CC0}" type="presOf" srcId="{662E782F-41D9-413E-AF43-507128B9D1DB}" destId="{F819012B-FFC7-49B6-B710-8C84E2E68A73}" srcOrd="0" destOrd="0" presId="urn:microsoft.com/office/officeart/2005/8/layout/vList3"/>
    <dgm:cxn modelId="{64CA7AF3-FD7D-4BB6-B43F-0022F7400D4F}" type="presOf" srcId="{3D56E26A-BA2B-4C96-A802-DDFCCDEDC391}" destId="{A7A14563-4C8E-4204-8587-B7C1FF1CA2A0}" srcOrd="0" destOrd="0" presId="urn:microsoft.com/office/officeart/2005/8/layout/vList3"/>
    <dgm:cxn modelId="{F0D70DB2-B9A6-4200-9DFE-B7D6BBAE3D8D}" type="presParOf" srcId="{F819012B-FFC7-49B6-B710-8C84E2E68A73}" destId="{CAC70A11-FB25-460F-99DB-5C11D3E54C29}" srcOrd="0" destOrd="0" presId="urn:microsoft.com/office/officeart/2005/8/layout/vList3"/>
    <dgm:cxn modelId="{ED6F7A9E-9647-4BA5-93F7-A498BDE391CF}" type="presParOf" srcId="{CAC70A11-FB25-460F-99DB-5C11D3E54C29}" destId="{3E831AAB-4835-46E6-B683-F942E964B3A7}" srcOrd="0" destOrd="0" presId="urn:microsoft.com/office/officeart/2005/8/layout/vList3"/>
    <dgm:cxn modelId="{4835D24D-F605-4B3E-AD1D-98676D24AF1A}" type="presParOf" srcId="{CAC70A11-FB25-460F-99DB-5C11D3E54C29}" destId="{EAE993FA-8ECE-4F65-9486-32E4FACD480B}" srcOrd="1" destOrd="0" presId="urn:microsoft.com/office/officeart/2005/8/layout/vList3"/>
    <dgm:cxn modelId="{A720C4D2-4B2D-4570-BEB1-E3FE360C3DB3}" type="presParOf" srcId="{F819012B-FFC7-49B6-B710-8C84E2E68A73}" destId="{FD5A89EF-7222-455D-B269-262D2854AC07}" srcOrd="1" destOrd="0" presId="urn:microsoft.com/office/officeart/2005/8/layout/vList3"/>
    <dgm:cxn modelId="{4A805144-8A54-49DE-A084-A23DA7FCFCC7}" type="presParOf" srcId="{F819012B-FFC7-49B6-B710-8C84E2E68A73}" destId="{733A8F5B-A8EA-4F60-AE9B-4EE0122E4C2D}" srcOrd="2" destOrd="0" presId="urn:microsoft.com/office/officeart/2005/8/layout/vList3"/>
    <dgm:cxn modelId="{6719051E-6020-4BE0-A55D-5E4C15D489EA}" type="presParOf" srcId="{733A8F5B-A8EA-4F60-AE9B-4EE0122E4C2D}" destId="{58B5C72F-A704-4504-9D6A-ACDAC333F586}" srcOrd="0" destOrd="0" presId="urn:microsoft.com/office/officeart/2005/8/layout/vList3"/>
    <dgm:cxn modelId="{88A97306-CD2B-4C3F-8D20-930B8E3DDB80}" type="presParOf" srcId="{733A8F5B-A8EA-4F60-AE9B-4EE0122E4C2D}" destId="{A7A14563-4C8E-4204-8587-B7C1FF1CA2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8E206B-369A-4EE6-B1EE-3F0AA1E4F7D4}"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ES"/>
        </a:p>
      </dgm:t>
    </dgm:pt>
    <dgm:pt modelId="{AF4EFE15-2ACD-4911-A989-F8DF9F124BDE}">
      <dgm:prSet phldrT="[Texto]" custT="1"/>
      <dgm:spPr/>
      <dgm:t>
        <a:bodyPr/>
        <a:lstStyle/>
        <a:p>
          <a:r>
            <a:rPr lang="es-419" sz="2000" b="1">
              <a:solidFill>
                <a:schemeClr val="tx2"/>
              </a:solidFill>
              <a:latin typeface="Times New Roman" panose="02020603050405020304" pitchFamily="18" charset="0"/>
              <a:cs typeface="Times New Roman" panose="02020603050405020304" pitchFamily="18" charset="0"/>
            </a:rPr>
            <a:t>Tipos de investigación</a:t>
          </a:r>
          <a:endParaRPr lang="es-ES" sz="2000" b="1" dirty="0">
            <a:solidFill>
              <a:schemeClr val="tx2"/>
            </a:solidFill>
            <a:latin typeface="Times New Roman" panose="02020603050405020304" pitchFamily="18" charset="0"/>
            <a:cs typeface="Times New Roman" panose="02020603050405020304" pitchFamily="18" charset="0"/>
          </a:endParaRPr>
        </a:p>
      </dgm:t>
    </dgm:pt>
    <dgm:pt modelId="{ABF36A05-652C-4817-A0AD-151364CCBADE}" type="parTrans" cxnId="{7B1723D0-CE24-421C-8867-046ECD33AC7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A01398ED-BCED-4569-A037-8C5B38C7B6BE}" type="sibTrans" cxnId="{7B1723D0-CE24-421C-8867-046ECD33AC7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E5CF6BBD-A6D7-4C92-8C41-EF851253BD8E}">
      <dgm:prSet phldrT="[Texto]" custT="1"/>
      <dgm:spPr/>
      <dgm:t>
        <a:bodyPr/>
        <a:lstStyle/>
        <a:p>
          <a:r>
            <a:rPr lang="es-ES" sz="2000">
              <a:solidFill>
                <a:schemeClr val="tx2"/>
              </a:solidFill>
              <a:latin typeface="Times New Roman" panose="02020603050405020304" pitchFamily="18" charset="0"/>
              <a:cs typeface="Times New Roman" panose="02020603050405020304" pitchFamily="18" charset="0"/>
            </a:rPr>
            <a:t>Investigación</a:t>
          </a:r>
        </a:p>
        <a:p>
          <a:r>
            <a:rPr lang="es-ES" sz="2000">
              <a:solidFill>
                <a:schemeClr val="tx2"/>
              </a:solidFill>
              <a:latin typeface="Times New Roman" panose="02020603050405020304" pitchFamily="18" charset="0"/>
              <a:cs typeface="Times New Roman" panose="02020603050405020304" pitchFamily="18" charset="0"/>
            </a:rPr>
            <a:t>de Campo</a:t>
          </a:r>
          <a:endParaRPr lang="es-ES" sz="2000" dirty="0">
            <a:solidFill>
              <a:schemeClr val="tx2"/>
            </a:solidFill>
            <a:latin typeface="Times New Roman" panose="02020603050405020304" pitchFamily="18" charset="0"/>
            <a:cs typeface="Times New Roman" panose="02020603050405020304" pitchFamily="18" charset="0"/>
          </a:endParaRPr>
        </a:p>
      </dgm:t>
    </dgm:pt>
    <dgm:pt modelId="{22F0F545-6224-4B1B-9815-862CA9331EFD}" type="parTrans" cxnId="{45D36812-CDD8-4029-BD1F-07827E28BEC2}">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A229A191-FB2E-4EA2-8C41-A34D6975F865}" type="sibTrans" cxnId="{45D36812-CDD8-4029-BD1F-07827E28BEC2}">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EFBE8EB6-E9E2-4ADF-A09D-58D3128A40D4}">
      <dgm:prSet phldrT="[Texto]" custT="1"/>
      <dgm:spPr/>
      <dgm:t>
        <a:bodyPr/>
        <a:lstStyle/>
        <a:p>
          <a:r>
            <a:rPr lang="es-ES" sz="2000">
              <a:solidFill>
                <a:schemeClr val="tx2"/>
              </a:solidFill>
              <a:latin typeface="Times New Roman" panose="02020603050405020304" pitchFamily="18" charset="0"/>
              <a:cs typeface="Times New Roman" panose="02020603050405020304" pitchFamily="18" charset="0"/>
            </a:rPr>
            <a:t>Investigación</a:t>
          </a:r>
        </a:p>
        <a:p>
          <a:r>
            <a:rPr lang="es-ES" sz="2000">
              <a:solidFill>
                <a:schemeClr val="tx2"/>
              </a:solidFill>
              <a:latin typeface="Times New Roman" panose="02020603050405020304" pitchFamily="18" charset="0"/>
              <a:cs typeface="Times New Roman" panose="02020603050405020304" pitchFamily="18" charset="0"/>
            </a:rPr>
            <a:t>Descriptiva</a:t>
          </a:r>
          <a:endParaRPr lang="es-ES" sz="2000" dirty="0">
            <a:solidFill>
              <a:schemeClr val="tx2"/>
            </a:solidFill>
            <a:latin typeface="Times New Roman" panose="02020603050405020304" pitchFamily="18" charset="0"/>
            <a:cs typeface="Times New Roman" panose="02020603050405020304" pitchFamily="18" charset="0"/>
          </a:endParaRPr>
        </a:p>
      </dgm:t>
    </dgm:pt>
    <dgm:pt modelId="{AB572D2E-86E3-4AEE-BF54-D173975AD849}" type="parTrans" cxnId="{6FFECB39-1497-44A1-8072-5881B0897A37}">
      <dgm:prSet custT="1"/>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52B61B93-0237-41EA-96C3-B38C07C41E57}" type="sibTrans" cxnId="{6FFECB39-1497-44A1-8072-5881B0897A37}">
      <dgm:prSet/>
      <dgm:spPr/>
      <dgm:t>
        <a:bodyPr/>
        <a:lstStyle/>
        <a:p>
          <a:endParaRPr lang="es-ES" sz="2000">
            <a:solidFill>
              <a:schemeClr val="tx2"/>
            </a:solidFill>
            <a:latin typeface="Times New Roman" panose="02020603050405020304" pitchFamily="18" charset="0"/>
            <a:cs typeface="Times New Roman" panose="02020603050405020304" pitchFamily="18" charset="0"/>
          </a:endParaRPr>
        </a:p>
      </dgm:t>
    </dgm:pt>
    <dgm:pt modelId="{59FCD818-E9A1-4972-9C08-15C099B72175}">
      <dgm:prSet phldrT="[Texto]" custT="1"/>
      <dgm:spPr/>
      <dgm:t>
        <a:bodyPr/>
        <a:lstStyle/>
        <a:p>
          <a:r>
            <a:rPr lang="es-ES" sz="2000">
              <a:solidFill>
                <a:schemeClr val="tx2"/>
              </a:solidFill>
              <a:latin typeface="Times New Roman" panose="02020603050405020304" pitchFamily="18" charset="0"/>
              <a:cs typeface="Times New Roman" panose="02020603050405020304" pitchFamily="18" charset="0"/>
            </a:rPr>
            <a:t>Investigación</a:t>
          </a:r>
        </a:p>
        <a:p>
          <a:r>
            <a:rPr lang="es-ES" sz="2000">
              <a:solidFill>
                <a:schemeClr val="tx2"/>
              </a:solidFill>
              <a:latin typeface="Times New Roman" panose="02020603050405020304" pitchFamily="18" charset="0"/>
              <a:cs typeface="Times New Roman" panose="02020603050405020304" pitchFamily="18" charset="0"/>
            </a:rPr>
            <a:t>Explicativa</a:t>
          </a:r>
          <a:endParaRPr lang="es-ES" sz="2000" dirty="0">
            <a:solidFill>
              <a:schemeClr val="tx2"/>
            </a:solidFill>
            <a:latin typeface="Times New Roman" panose="02020603050405020304" pitchFamily="18" charset="0"/>
            <a:cs typeface="Times New Roman" panose="02020603050405020304" pitchFamily="18" charset="0"/>
          </a:endParaRPr>
        </a:p>
      </dgm:t>
    </dgm:pt>
    <dgm:pt modelId="{A0D1C78A-8227-4C0A-A1BF-D64E22A84C71}" type="parTrans" cxnId="{BB9ACC01-A111-4E92-AB19-46E5A60160AB}">
      <dgm:prSet custT="1"/>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8EECD56C-830B-48B0-817B-3D9637A54707}" type="sibTrans" cxnId="{BB9ACC01-A111-4E92-AB19-46E5A60160A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FB2EC578-EEFD-48A7-98BA-15F9E9640DE5}" type="pres">
      <dgm:prSet presAssocID="{058E206B-369A-4EE6-B1EE-3F0AA1E4F7D4}" presName="diagram" presStyleCnt="0">
        <dgm:presLayoutVars>
          <dgm:chPref val="1"/>
          <dgm:dir/>
          <dgm:animOne val="branch"/>
          <dgm:animLvl val="lvl"/>
          <dgm:resizeHandles val="exact"/>
        </dgm:presLayoutVars>
      </dgm:prSet>
      <dgm:spPr/>
    </dgm:pt>
    <dgm:pt modelId="{B1428F1F-CCA6-477D-8099-8E25405078C8}" type="pres">
      <dgm:prSet presAssocID="{AF4EFE15-2ACD-4911-A989-F8DF9F124BDE}" presName="root1" presStyleCnt="0"/>
      <dgm:spPr/>
    </dgm:pt>
    <dgm:pt modelId="{D517E973-65C7-49EA-954C-7D3776CFD865}" type="pres">
      <dgm:prSet presAssocID="{AF4EFE15-2ACD-4911-A989-F8DF9F124BDE}" presName="LevelOneTextNode" presStyleLbl="node0" presStyleIdx="0" presStyleCnt="1">
        <dgm:presLayoutVars>
          <dgm:chPref val="3"/>
        </dgm:presLayoutVars>
      </dgm:prSet>
      <dgm:spPr/>
    </dgm:pt>
    <dgm:pt modelId="{DF72DA59-347F-40EC-B200-05BF46C98D78}" type="pres">
      <dgm:prSet presAssocID="{AF4EFE15-2ACD-4911-A989-F8DF9F124BDE}" presName="level2hierChild" presStyleCnt="0"/>
      <dgm:spPr/>
    </dgm:pt>
    <dgm:pt modelId="{BE16424D-E85C-4AE0-8979-9E956D9ECF2E}" type="pres">
      <dgm:prSet presAssocID="{22F0F545-6224-4B1B-9815-862CA9331EFD}" presName="conn2-1" presStyleLbl="parChTrans1D2" presStyleIdx="0" presStyleCnt="3"/>
      <dgm:spPr/>
    </dgm:pt>
    <dgm:pt modelId="{4D1A5B67-C180-4856-9BD6-FA970D3A5BD3}" type="pres">
      <dgm:prSet presAssocID="{22F0F545-6224-4B1B-9815-862CA9331EFD}" presName="connTx" presStyleLbl="parChTrans1D2" presStyleIdx="0" presStyleCnt="3"/>
      <dgm:spPr/>
    </dgm:pt>
    <dgm:pt modelId="{7E18EBBE-08CE-49F9-AEB7-795C8C5733AC}" type="pres">
      <dgm:prSet presAssocID="{E5CF6BBD-A6D7-4C92-8C41-EF851253BD8E}" presName="root2" presStyleCnt="0"/>
      <dgm:spPr/>
    </dgm:pt>
    <dgm:pt modelId="{8385D060-D890-4139-933F-0E0CF34D5B73}" type="pres">
      <dgm:prSet presAssocID="{E5CF6BBD-A6D7-4C92-8C41-EF851253BD8E}" presName="LevelTwoTextNode" presStyleLbl="node2" presStyleIdx="0" presStyleCnt="3">
        <dgm:presLayoutVars>
          <dgm:chPref val="3"/>
        </dgm:presLayoutVars>
      </dgm:prSet>
      <dgm:spPr/>
    </dgm:pt>
    <dgm:pt modelId="{3CB9856E-2E96-4B59-8FD9-071A8CE02BA5}" type="pres">
      <dgm:prSet presAssocID="{E5CF6BBD-A6D7-4C92-8C41-EF851253BD8E}" presName="level3hierChild" presStyleCnt="0"/>
      <dgm:spPr/>
    </dgm:pt>
    <dgm:pt modelId="{AB21C9AD-199A-447D-8E52-0EC176D5DECB}" type="pres">
      <dgm:prSet presAssocID="{AB572D2E-86E3-4AEE-BF54-D173975AD849}" presName="conn2-1" presStyleLbl="parChTrans1D2" presStyleIdx="1" presStyleCnt="3"/>
      <dgm:spPr/>
    </dgm:pt>
    <dgm:pt modelId="{66121B67-0832-43E3-83ED-18283464AB70}" type="pres">
      <dgm:prSet presAssocID="{AB572D2E-86E3-4AEE-BF54-D173975AD849}" presName="connTx" presStyleLbl="parChTrans1D2" presStyleIdx="1" presStyleCnt="3"/>
      <dgm:spPr/>
    </dgm:pt>
    <dgm:pt modelId="{4A370BAE-4DAE-48D0-AEFA-E82818E0AF1F}" type="pres">
      <dgm:prSet presAssocID="{EFBE8EB6-E9E2-4ADF-A09D-58D3128A40D4}" presName="root2" presStyleCnt="0"/>
      <dgm:spPr/>
    </dgm:pt>
    <dgm:pt modelId="{765062E6-57C8-4A7E-BAFC-A613971A0ADE}" type="pres">
      <dgm:prSet presAssocID="{EFBE8EB6-E9E2-4ADF-A09D-58D3128A40D4}" presName="LevelTwoTextNode" presStyleLbl="node2" presStyleIdx="1" presStyleCnt="3">
        <dgm:presLayoutVars>
          <dgm:chPref val="3"/>
        </dgm:presLayoutVars>
      </dgm:prSet>
      <dgm:spPr/>
    </dgm:pt>
    <dgm:pt modelId="{58CF285C-169B-4163-9AF8-13AD993616F0}" type="pres">
      <dgm:prSet presAssocID="{EFBE8EB6-E9E2-4ADF-A09D-58D3128A40D4}" presName="level3hierChild" presStyleCnt="0"/>
      <dgm:spPr/>
    </dgm:pt>
    <dgm:pt modelId="{B9B2CDB1-6638-4DE7-AD71-58E37E543401}" type="pres">
      <dgm:prSet presAssocID="{A0D1C78A-8227-4C0A-A1BF-D64E22A84C71}" presName="conn2-1" presStyleLbl="parChTrans1D2" presStyleIdx="2" presStyleCnt="3"/>
      <dgm:spPr/>
    </dgm:pt>
    <dgm:pt modelId="{64B83B08-D632-4386-B50E-2E0416427930}" type="pres">
      <dgm:prSet presAssocID="{A0D1C78A-8227-4C0A-A1BF-D64E22A84C71}" presName="connTx" presStyleLbl="parChTrans1D2" presStyleIdx="2" presStyleCnt="3"/>
      <dgm:spPr/>
    </dgm:pt>
    <dgm:pt modelId="{B7629D1A-BC4A-45D9-B5F1-479E0B3AF673}" type="pres">
      <dgm:prSet presAssocID="{59FCD818-E9A1-4972-9C08-15C099B72175}" presName="root2" presStyleCnt="0"/>
      <dgm:spPr/>
    </dgm:pt>
    <dgm:pt modelId="{F93C564C-093B-4553-8E12-0C0E5FDF84C9}" type="pres">
      <dgm:prSet presAssocID="{59FCD818-E9A1-4972-9C08-15C099B72175}" presName="LevelTwoTextNode" presStyleLbl="node2" presStyleIdx="2" presStyleCnt="3">
        <dgm:presLayoutVars>
          <dgm:chPref val="3"/>
        </dgm:presLayoutVars>
      </dgm:prSet>
      <dgm:spPr/>
    </dgm:pt>
    <dgm:pt modelId="{34F438EB-7434-4EEA-A940-C846509567CF}" type="pres">
      <dgm:prSet presAssocID="{59FCD818-E9A1-4972-9C08-15C099B72175}" presName="level3hierChild" presStyleCnt="0"/>
      <dgm:spPr/>
    </dgm:pt>
  </dgm:ptLst>
  <dgm:cxnLst>
    <dgm:cxn modelId="{BB9ACC01-A111-4E92-AB19-46E5A60160AB}" srcId="{AF4EFE15-2ACD-4911-A989-F8DF9F124BDE}" destId="{59FCD818-E9A1-4972-9C08-15C099B72175}" srcOrd="2" destOrd="0" parTransId="{A0D1C78A-8227-4C0A-A1BF-D64E22A84C71}" sibTransId="{8EECD56C-830B-48B0-817B-3D9637A54707}"/>
    <dgm:cxn modelId="{DE281912-7AD6-4E8A-9171-FCE2A4A74B46}" type="presOf" srcId="{AF4EFE15-2ACD-4911-A989-F8DF9F124BDE}" destId="{D517E973-65C7-49EA-954C-7D3776CFD865}" srcOrd="0" destOrd="0" presId="urn:microsoft.com/office/officeart/2005/8/layout/hierarchy2"/>
    <dgm:cxn modelId="{45D36812-CDD8-4029-BD1F-07827E28BEC2}" srcId="{AF4EFE15-2ACD-4911-A989-F8DF9F124BDE}" destId="{E5CF6BBD-A6D7-4C92-8C41-EF851253BD8E}" srcOrd="0" destOrd="0" parTransId="{22F0F545-6224-4B1B-9815-862CA9331EFD}" sibTransId="{A229A191-FB2E-4EA2-8C41-A34D6975F865}"/>
    <dgm:cxn modelId="{07751A32-3CC1-42E0-AEB3-944836F2818B}" type="presOf" srcId="{A0D1C78A-8227-4C0A-A1BF-D64E22A84C71}" destId="{64B83B08-D632-4386-B50E-2E0416427930}" srcOrd="1" destOrd="0" presId="urn:microsoft.com/office/officeart/2005/8/layout/hierarchy2"/>
    <dgm:cxn modelId="{6FFECB39-1497-44A1-8072-5881B0897A37}" srcId="{AF4EFE15-2ACD-4911-A989-F8DF9F124BDE}" destId="{EFBE8EB6-E9E2-4ADF-A09D-58D3128A40D4}" srcOrd="1" destOrd="0" parTransId="{AB572D2E-86E3-4AEE-BF54-D173975AD849}" sibTransId="{52B61B93-0237-41EA-96C3-B38C07C41E57}"/>
    <dgm:cxn modelId="{66F8ED3F-BC23-44FB-BA97-827452C76BFA}" type="presOf" srcId="{AB572D2E-86E3-4AEE-BF54-D173975AD849}" destId="{66121B67-0832-43E3-83ED-18283464AB70}" srcOrd="1" destOrd="0" presId="urn:microsoft.com/office/officeart/2005/8/layout/hierarchy2"/>
    <dgm:cxn modelId="{93225771-8D8D-4F34-A075-FA233C1CD0C0}" type="presOf" srcId="{59FCD818-E9A1-4972-9C08-15C099B72175}" destId="{F93C564C-093B-4553-8E12-0C0E5FDF84C9}" srcOrd="0" destOrd="0" presId="urn:microsoft.com/office/officeart/2005/8/layout/hierarchy2"/>
    <dgm:cxn modelId="{FA7DDC73-1D46-4D41-93F4-D1EDA5D5B777}" type="presOf" srcId="{AB572D2E-86E3-4AEE-BF54-D173975AD849}" destId="{AB21C9AD-199A-447D-8E52-0EC176D5DECB}" srcOrd="0" destOrd="0" presId="urn:microsoft.com/office/officeart/2005/8/layout/hierarchy2"/>
    <dgm:cxn modelId="{572F0275-59CE-4F6C-8A2C-23FFBD32C839}" type="presOf" srcId="{A0D1C78A-8227-4C0A-A1BF-D64E22A84C71}" destId="{B9B2CDB1-6638-4DE7-AD71-58E37E543401}" srcOrd="0" destOrd="0" presId="urn:microsoft.com/office/officeart/2005/8/layout/hierarchy2"/>
    <dgm:cxn modelId="{C5177782-5E18-442B-BA42-DE5425953FDD}" type="presOf" srcId="{058E206B-369A-4EE6-B1EE-3F0AA1E4F7D4}" destId="{FB2EC578-EEFD-48A7-98BA-15F9E9640DE5}" srcOrd="0" destOrd="0" presId="urn:microsoft.com/office/officeart/2005/8/layout/hierarchy2"/>
    <dgm:cxn modelId="{FE220788-C168-47BF-8531-DD72CDB4A462}" type="presOf" srcId="{E5CF6BBD-A6D7-4C92-8C41-EF851253BD8E}" destId="{8385D060-D890-4139-933F-0E0CF34D5B73}" srcOrd="0" destOrd="0" presId="urn:microsoft.com/office/officeart/2005/8/layout/hierarchy2"/>
    <dgm:cxn modelId="{5D8606B6-1FDD-4845-9BD9-435C1063703C}" type="presOf" srcId="{22F0F545-6224-4B1B-9815-862CA9331EFD}" destId="{4D1A5B67-C180-4856-9BD6-FA970D3A5BD3}" srcOrd="1" destOrd="0" presId="urn:microsoft.com/office/officeart/2005/8/layout/hierarchy2"/>
    <dgm:cxn modelId="{7B1723D0-CE24-421C-8867-046ECD33AC72}" srcId="{058E206B-369A-4EE6-B1EE-3F0AA1E4F7D4}" destId="{AF4EFE15-2ACD-4911-A989-F8DF9F124BDE}" srcOrd="0" destOrd="0" parTransId="{ABF36A05-652C-4817-A0AD-151364CCBADE}" sibTransId="{A01398ED-BCED-4569-A037-8C5B38C7B6BE}"/>
    <dgm:cxn modelId="{FBA2A4D9-590F-49EE-B0EB-A513596CA671}" type="presOf" srcId="{EFBE8EB6-E9E2-4ADF-A09D-58D3128A40D4}" destId="{765062E6-57C8-4A7E-BAFC-A613971A0ADE}" srcOrd="0" destOrd="0" presId="urn:microsoft.com/office/officeart/2005/8/layout/hierarchy2"/>
    <dgm:cxn modelId="{86293CDC-AF52-45FE-A44E-69D0BCC23258}" type="presOf" srcId="{22F0F545-6224-4B1B-9815-862CA9331EFD}" destId="{BE16424D-E85C-4AE0-8979-9E956D9ECF2E}" srcOrd="0" destOrd="0" presId="urn:microsoft.com/office/officeart/2005/8/layout/hierarchy2"/>
    <dgm:cxn modelId="{344D005E-9265-4B10-A8DA-B33B4DD758EA}" type="presParOf" srcId="{FB2EC578-EEFD-48A7-98BA-15F9E9640DE5}" destId="{B1428F1F-CCA6-477D-8099-8E25405078C8}" srcOrd="0" destOrd="0" presId="urn:microsoft.com/office/officeart/2005/8/layout/hierarchy2"/>
    <dgm:cxn modelId="{43F5708A-0C5B-4120-B24D-486C4D5DCEA7}" type="presParOf" srcId="{B1428F1F-CCA6-477D-8099-8E25405078C8}" destId="{D517E973-65C7-49EA-954C-7D3776CFD865}" srcOrd="0" destOrd="0" presId="urn:microsoft.com/office/officeart/2005/8/layout/hierarchy2"/>
    <dgm:cxn modelId="{FD54A5D5-F2B6-4032-8E6B-B17E8B5D1708}" type="presParOf" srcId="{B1428F1F-CCA6-477D-8099-8E25405078C8}" destId="{DF72DA59-347F-40EC-B200-05BF46C98D78}" srcOrd="1" destOrd="0" presId="urn:microsoft.com/office/officeart/2005/8/layout/hierarchy2"/>
    <dgm:cxn modelId="{49C48754-5ED6-4994-B90A-19476B4BC902}" type="presParOf" srcId="{DF72DA59-347F-40EC-B200-05BF46C98D78}" destId="{BE16424D-E85C-4AE0-8979-9E956D9ECF2E}" srcOrd="0" destOrd="0" presId="urn:microsoft.com/office/officeart/2005/8/layout/hierarchy2"/>
    <dgm:cxn modelId="{96E695B3-D0AF-467C-919F-887514FF7338}" type="presParOf" srcId="{BE16424D-E85C-4AE0-8979-9E956D9ECF2E}" destId="{4D1A5B67-C180-4856-9BD6-FA970D3A5BD3}" srcOrd="0" destOrd="0" presId="urn:microsoft.com/office/officeart/2005/8/layout/hierarchy2"/>
    <dgm:cxn modelId="{7FB927D4-7C4B-44CB-9E4F-16248860FAA3}" type="presParOf" srcId="{DF72DA59-347F-40EC-B200-05BF46C98D78}" destId="{7E18EBBE-08CE-49F9-AEB7-795C8C5733AC}" srcOrd="1" destOrd="0" presId="urn:microsoft.com/office/officeart/2005/8/layout/hierarchy2"/>
    <dgm:cxn modelId="{D56A2DBC-7562-4E11-8871-37BC0B203206}" type="presParOf" srcId="{7E18EBBE-08CE-49F9-AEB7-795C8C5733AC}" destId="{8385D060-D890-4139-933F-0E0CF34D5B73}" srcOrd="0" destOrd="0" presId="urn:microsoft.com/office/officeart/2005/8/layout/hierarchy2"/>
    <dgm:cxn modelId="{DA0A962D-1E29-4BA9-8B34-59F8439E4D0A}" type="presParOf" srcId="{7E18EBBE-08CE-49F9-AEB7-795C8C5733AC}" destId="{3CB9856E-2E96-4B59-8FD9-071A8CE02BA5}" srcOrd="1" destOrd="0" presId="urn:microsoft.com/office/officeart/2005/8/layout/hierarchy2"/>
    <dgm:cxn modelId="{37F3EEB0-15E2-4B44-9654-B423EB64D41F}" type="presParOf" srcId="{DF72DA59-347F-40EC-B200-05BF46C98D78}" destId="{AB21C9AD-199A-447D-8E52-0EC176D5DECB}" srcOrd="2" destOrd="0" presId="urn:microsoft.com/office/officeart/2005/8/layout/hierarchy2"/>
    <dgm:cxn modelId="{57E07237-4B95-4CC9-A389-B9E12068E63B}" type="presParOf" srcId="{AB21C9AD-199A-447D-8E52-0EC176D5DECB}" destId="{66121B67-0832-43E3-83ED-18283464AB70}" srcOrd="0" destOrd="0" presId="urn:microsoft.com/office/officeart/2005/8/layout/hierarchy2"/>
    <dgm:cxn modelId="{0FB3626F-46C4-4D7D-8235-8587C75825D9}" type="presParOf" srcId="{DF72DA59-347F-40EC-B200-05BF46C98D78}" destId="{4A370BAE-4DAE-48D0-AEFA-E82818E0AF1F}" srcOrd="3" destOrd="0" presId="urn:microsoft.com/office/officeart/2005/8/layout/hierarchy2"/>
    <dgm:cxn modelId="{0B654061-EC04-4218-BF79-DDDA4BB1C908}" type="presParOf" srcId="{4A370BAE-4DAE-48D0-AEFA-E82818E0AF1F}" destId="{765062E6-57C8-4A7E-BAFC-A613971A0ADE}" srcOrd="0" destOrd="0" presId="urn:microsoft.com/office/officeart/2005/8/layout/hierarchy2"/>
    <dgm:cxn modelId="{349CB0D1-28E1-4D67-A585-E412DBFD9E77}" type="presParOf" srcId="{4A370BAE-4DAE-48D0-AEFA-E82818E0AF1F}" destId="{58CF285C-169B-4163-9AF8-13AD993616F0}" srcOrd="1" destOrd="0" presId="urn:microsoft.com/office/officeart/2005/8/layout/hierarchy2"/>
    <dgm:cxn modelId="{7E20CA02-0F8F-4F77-B74A-8A627AE2E87C}" type="presParOf" srcId="{DF72DA59-347F-40EC-B200-05BF46C98D78}" destId="{B9B2CDB1-6638-4DE7-AD71-58E37E543401}" srcOrd="4" destOrd="0" presId="urn:microsoft.com/office/officeart/2005/8/layout/hierarchy2"/>
    <dgm:cxn modelId="{FBAAC34F-8CA4-4AEC-A298-66304F7A0B64}" type="presParOf" srcId="{B9B2CDB1-6638-4DE7-AD71-58E37E543401}" destId="{64B83B08-D632-4386-B50E-2E0416427930}" srcOrd="0" destOrd="0" presId="urn:microsoft.com/office/officeart/2005/8/layout/hierarchy2"/>
    <dgm:cxn modelId="{8C727445-EBC5-480D-9971-C42BD96587DE}" type="presParOf" srcId="{DF72DA59-347F-40EC-B200-05BF46C98D78}" destId="{B7629D1A-BC4A-45D9-B5F1-479E0B3AF673}" srcOrd="5" destOrd="0" presId="urn:microsoft.com/office/officeart/2005/8/layout/hierarchy2"/>
    <dgm:cxn modelId="{28B81533-F335-43BC-8C8C-EBB6F2066473}" type="presParOf" srcId="{B7629D1A-BC4A-45D9-B5F1-479E0B3AF673}" destId="{F93C564C-093B-4553-8E12-0C0E5FDF84C9}" srcOrd="0" destOrd="0" presId="urn:microsoft.com/office/officeart/2005/8/layout/hierarchy2"/>
    <dgm:cxn modelId="{0A376333-44E4-46F7-8CEA-6A715B24A361}" type="presParOf" srcId="{B7629D1A-BC4A-45D9-B5F1-479E0B3AF673}" destId="{34F438EB-7434-4EEA-A940-C846509567C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0D84D1-083D-48CA-85BC-13BB545B7DFA}" type="doc">
      <dgm:prSet loTypeId="urn:microsoft.com/office/officeart/2009/3/layout/SnapshotPictureList" loCatId="picture" qsTypeId="urn:microsoft.com/office/officeart/2005/8/quickstyle/simple1" qsCatId="simple" csTypeId="urn:microsoft.com/office/officeart/2005/8/colors/colorful1" csCatId="colorful" phldr="1"/>
      <dgm:spPr/>
      <dgm:t>
        <a:bodyPr/>
        <a:lstStyle/>
        <a:p>
          <a:endParaRPr lang="es-EC"/>
        </a:p>
      </dgm:t>
    </dgm:pt>
    <dgm:pt modelId="{11678A9E-3E4D-4A15-9BC3-DA51F531B0CC}">
      <dgm:prSet phldrT="[Texto]" custT="1"/>
      <dgm:spPr/>
      <dgm:t>
        <a:bodyPr/>
        <a:lstStyle/>
        <a:p>
          <a:pPr algn="ctr"/>
          <a:r>
            <a:rPr lang="es-EC" sz="2000" b="1" dirty="0">
              <a:solidFill>
                <a:schemeClr val="tx2"/>
              </a:solidFill>
              <a:latin typeface="Times New Roman" panose="02020603050405020304" pitchFamily="18" charset="0"/>
              <a:cs typeface="Times New Roman" panose="02020603050405020304" pitchFamily="18" charset="0"/>
            </a:rPr>
            <a:t>ENFOQUE CUANTITATIVO</a:t>
          </a:r>
        </a:p>
      </dgm:t>
    </dgm:pt>
    <dgm:pt modelId="{CBA3075C-5369-4067-A3A5-DEC12AC0B274}" type="parTrans" cxnId="{A854AF77-46A2-4ACC-AC91-D6D4492556B2}">
      <dgm:prSet/>
      <dgm:spPr/>
      <dgm:t>
        <a:bodyPr/>
        <a:lstStyle/>
        <a:p>
          <a:endParaRPr lang="es-EC" sz="2000" b="1">
            <a:solidFill>
              <a:schemeClr val="tx2"/>
            </a:solidFill>
            <a:latin typeface="Times New Roman" panose="02020603050405020304" pitchFamily="18" charset="0"/>
            <a:cs typeface="Times New Roman" panose="02020603050405020304" pitchFamily="18" charset="0"/>
          </a:endParaRPr>
        </a:p>
      </dgm:t>
    </dgm:pt>
    <dgm:pt modelId="{56583105-44AE-46E1-B664-87C8AB8C01A3}" type="sibTrans" cxnId="{A854AF77-46A2-4ACC-AC91-D6D4492556B2}">
      <dgm:prSet/>
      <dgm:spPr/>
      <dgm:t>
        <a:bodyPr/>
        <a:lstStyle/>
        <a:p>
          <a:endParaRPr lang="es-EC" sz="2000" b="1">
            <a:solidFill>
              <a:schemeClr val="tx2"/>
            </a:solidFill>
            <a:latin typeface="Times New Roman" panose="02020603050405020304" pitchFamily="18" charset="0"/>
            <a:cs typeface="Times New Roman" panose="02020603050405020304" pitchFamily="18" charset="0"/>
          </a:endParaRPr>
        </a:p>
      </dgm:t>
    </dgm:pt>
    <dgm:pt modelId="{08D1DC07-E40A-4FAC-B3AD-7FE49D7BD653}" type="pres">
      <dgm:prSet presAssocID="{560D84D1-083D-48CA-85BC-13BB545B7DFA}" presName="Name0" presStyleCnt="0">
        <dgm:presLayoutVars>
          <dgm:chMax/>
          <dgm:chPref/>
          <dgm:dir/>
          <dgm:animLvl val="lvl"/>
        </dgm:presLayoutVars>
      </dgm:prSet>
      <dgm:spPr/>
    </dgm:pt>
    <dgm:pt modelId="{91B7C1AE-F875-4C77-8786-D7129FC50B69}" type="pres">
      <dgm:prSet presAssocID="{11678A9E-3E4D-4A15-9BC3-DA51F531B0CC}" presName="composite" presStyleCnt="0"/>
      <dgm:spPr/>
    </dgm:pt>
    <dgm:pt modelId="{4FF82174-8D7E-4387-B003-D12CED088E17}" type="pres">
      <dgm:prSet presAssocID="{11678A9E-3E4D-4A15-9BC3-DA51F531B0CC}" presName="ParentAccentShape" presStyleLbl="trBgShp" presStyleIdx="0" presStyleCnt="1" custScaleX="110746" custScaleY="97701"/>
      <dgm:spPr/>
    </dgm:pt>
    <dgm:pt modelId="{457DE613-CCFD-413D-B656-EA81A392A001}" type="pres">
      <dgm:prSet presAssocID="{11678A9E-3E4D-4A15-9BC3-DA51F531B0CC}" presName="ParentText" presStyleLbl="revTx" presStyleIdx="0" presStyleCnt="2" custScaleX="114378" custScaleY="92877">
        <dgm:presLayoutVars>
          <dgm:chMax val="1"/>
          <dgm:chPref val="1"/>
          <dgm:bulletEnabled val="1"/>
        </dgm:presLayoutVars>
      </dgm:prSet>
      <dgm:spPr/>
    </dgm:pt>
    <dgm:pt modelId="{B96F5471-9D13-4AB7-A477-DCF6166E4729}" type="pres">
      <dgm:prSet presAssocID="{11678A9E-3E4D-4A15-9BC3-DA51F531B0CC}" presName="ChildText" presStyleLbl="revTx" presStyleIdx="1" presStyleCnt="2">
        <dgm:presLayoutVars>
          <dgm:chMax val="0"/>
          <dgm:chPref val="0"/>
        </dgm:presLayoutVars>
      </dgm:prSet>
      <dgm:spPr/>
    </dgm:pt>
    <dgm:pt modelId="{2728A250-73EA-49A3-8334-C626F368D279}" type="pres">
      <dgm:prSet presAssocID="{11678A9E-3E4D-4A15-9BC3-DA51F531B0CC}" presName="ChildAccentShape" presStyleLbl="trBgShp" presStyleIdx="0" presStyleCnt="1"/>
      <dgm:spPr/>
    </dgm:pt>
    <dgm:pt modelId="{F2C54B55-61D1-4477-8341-F19722E4FD86}" type="pres">
      <dgm:prSet presAssocID="{11678A9E-3E4D-4A15-9BC3-DA51F531B0CC}" presName="Image" presStyleLbl="alignImgPlace1" presStyleIdx="0" presStyleCnt="1"/>
      <dgm:spPr>
        <a:blipFill rotWithShape="1">
          <a:blip xmlns:r="http://schemas.openxmlformats.org/officeDocument/2006/relationships" r:embed="rId1"/>
          <a:srcRect/>
          <a:stretch>
            <a:fillRect l="-12000" r="-12000"/>
          </a:stretch>
        </a:blipFill>
      </dgm:spPr>
    </dgm:pt>
  </dgm:ptLst>
  <dgm:cxnLst>
    <dgm:cxn modelId="{EC8EF608-BA4A-4E84-AE34-8F775F223B46}" type="presOf" srcId="{560D84D1-083D-48CA-85BC-13BB545B7DFA}" destId="{08D1DC07-E40A-4FAC-B3AD-7FE49D7BD653}" srcOrd="0" destOrd="0" presId="urn:microsoft.com/office/officeart/2009/3/layout/SnapshotPictureList"/>
    <dgm:cxn modelId="{365EF05E-A356-444C-8332-591D91D35F85}" type="presOf" srcId="{11678A9E-3E4D-4A15-9BC3-DA51F531B0CC}" destId="{457DE613-CCFD-413D-B656-EA81A392A001}" srcOrd="0" destOrd="0" presId="urn:microsoft.com/office/officeart/2009/3/layout/SnapshotPictureList"/>
    <dgm:cxn modelId="{A854AF77-46A2-4ACC-AC91-D6D4492556B2}" srcId="{560D84D1-083D-48CA-85BC-13BB545B7DFA}" destId="{11678A9E-3E4D-4A15-9BC3-DA51F531B0CC}" srcOrd="0" destOrd="0" parTransId="{CBA3075C-5369-4067-A3A5-DEC12AC0B274}" sibTransId="{56583105-44AE-46E1-B664-87C8AB8C01A3}"/>
    <dgm:cxn modelId="{FB010F4F-BC37-4838-BBDD-AA96BEF222C3}" type="presParOf" srcId="{08D1DC07-E40A-4FAC-B3AD-7FE49D7BD653}" destId="{91B7C1AE-F875-4C77-8786-D7129FC50B69}" srcOrd="0" destOrd="0" presId="urn:microsoft.com/office/officeart/2009/3/layout/SnapshotPictureList"/>
    <dgm:cxn modelId="{945C9219-7576-4D5B-9D54-5EE8608A3E5F}" type="presParOf" srcId="{91B7C1AE-F875-4C77-8786-D7129FC50B69}" destId="{4FF82174-8D7E-4387-B003-D12CED088E17}" srcOrd="0" destOrd="0" presId="urn:microsoft.com/office/officeart/2009/3/layout/SnapshotPictureList"/>
    <dgm:cxn modelId="{C54B6FAF-8121-4FD1-8203-5878EBC4B511}" type="presParOf" srcId="{91B7C1AE-F875-4C77-8786-D7129FC50B69}" destId="{457DE613-CCFD-413D-B656-EA81A392A001}" srcOrd="1" destOrd="0" presId="urn:microsoft.com/office/officeart/2009/3/layout/SnapshotPictureList"/>
    <dgm:cxn modelId="{AFD16549-1C3D-4317-AC7A-B803F3759B32}" type="presParOf" srcId="{91B7C1AE-F875-4C77-8786-D7129FC50B69}" destId="{B96F5471-9D13-4AB7-A477-DCF6166E4729}" srcOrd="2" destOrd="0" presId="urn:microsoft.com/office/officeart/2009/3/layout/SnapshotPictureList"/>
    <dgm:cxn modelId="{ECA2DE8D-1EA4-48EB-8EE3-AFE52E38CD03}" type="presParOf" srcId="{91B7C1AE-F875-4C77-8786-D7129FC50B69}" destId="{2728A250-73EA-49A3-8334-C626F368D279}" srcOrd="3" destOrd="0" presId="urn:microsoft.com/office/officeart/2009/3/layout/SnapshotPictureList"/>
    <dgm:cxn modelId="{1471D825-A274-4F9F-BFE6-5C250EE22250}" type="presParOf" srcId="{91B7C1AE-F875-4C77-8786-D7129FC50B69}" destId="{F2C54B55-61D1-4477-8341-F19722E4FD86}" srcOrd="4" destOrd="0" presId="urn:microsoft.com/office/officeart/2009/3/layout/Snapshot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2EF95F-725C-48DD-BA01-9A0E49E9F916}"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0F981461-1452-415C-AA35-513DA814971D}">
      <dgm:prSet phldrT="[Texto]" custT="1"/>
      <dgm:spPr/>
      <dgm:t>
        <a:bodyPr/>
        <a:lstStyle/>
        <a:p>
          <a:r>
            <a:rPr lang="es-EC" sz="2000" b="0" dirty="0">
              <a:solidFill>
                <a:schemeClr val="tx2"/>
              </a:solidFill>
              <a:latin typeface="Times New Roman" panose="02020603050405020304" pitchFamily="18" charset="0"/>
              <a:cs typeface="Times New Roman" panose="02020603050405020304" pitchFamily="18" charset="0"/>
            </a:rPr>
            <a:t>Encuesta</a:t>
          </a:r>
        </a:p>
      </dgm:t>
    </dgm:pt>
    <dgm:pt modelId="{B48D27F7-C43C-408D-89F5-CE547F14D153}" type="parTrans" cxnId="{65F7B6CE-AB07-4183-ACA4-BECA8A6F7756}">
      <dgm:prSet/>
      <dgm:spPr/>
      <dgm:t>
        <a:bodyPr/>
        <a:lstStyle/>
        <a:p>
          <a:endParaRPr lang="es-EC" sz="2000" b="0">
            <a:solidFill>
              <a:schemeClr val="tx2"/>
            </a:solidFill>
            <a:latin typeface="Times New Roman" panose="02020603050405020304" pitchFamily="18" charset="0"/>
            <a:cs typeface="Times New Roman" panose="02020603050405020304" pitchFamily="18" charset="0"/>
          </a:endParaRPr>
        </a:p>
      </dgm:t>
    </dgm:pt>
    <dgm:pt modelId="{62629FEE-CCB8-424A-968C-4DFCE7B395B1}" type="sibTrans" cxnId="{65F7B6CE-AB07-4183-ACA4-BECA8A6F7756}">
      <dgm:prSet/>
      <dgm:spPr/>
      <dgm:t>
        <a:bodyPr/>
        <a:lstStyle/>
        <a:p>
          <a:endParaRPr lang="es-EC" sz="2000" b="0">
            <a:solidFill>
              <a:schemeClr val="tx2"/>
            </a:solidFill>
            <a:latin typeface="Times New Roman" panose="02020603050405020304" pitchFamily="18" charset="0"/>
            <a:cs typeface="Times New Roman" panose="02020603050405020304" pitchFamily="18" charset="0"/>
          </a:endParaRPr>
        </a:p>
      </dgm:t>
    </dgm:pt>
    <dgm:pt modelId="{7F2D904A-5C30-4B52-883A-FFC4C7927B13}">
      <dgm:prSet phldrT="[Texto]" custT="1"/>
      <dgm:spPr/>
      <dgm:t>
        <a:bodyPr/>
        <a:lstStyle/>
        <a:p>
          <a:r>
            <a:rPr lang="es-EC" sz="2000" b="0" dirty="0">
              <a:solidFill>
                <a:schemeClr val="tx2"/>
              </a:solidFill>
              <a:latin typeface="Times New Roman" panose="02020603050405020304" pitchFamily="18" charset="0"/>
              <a:cs typeface="Times New Roman" panose="02020603050405020304" pitchFamily="18" charset="0"/>
            </a:rPr>
            <a:t>Observación Directa</a:t>
          </a:r>
        </a:p>
      </dgm:t>
    </dgm:pt>
    <dgm:pt modelId="{2B9B97F6-CA20-4007-A2D1-56B32D4CED12}" type="parTrans" cxnId="{0942BDC3-E9F6-4DFB-A8DF-F2CBDE6BA610}">
      <dgm:prSet/>
      <dgm:spPr/>
      <dgm:t>
        <a:bodyPr/>
        <a:lstStyle/>
        <a:p>
          <a:endParaRPr lang="es-EC" sz="2000" b="0">
            <a:solidFill>
              <a:schemeClr val="tx2"/>
            </a:solidFill>
            <a:latin typeface="Times New Roman" panose="02020603050405020304" pitchFamily="18" charset="0"/>
            <a:cs typeface="Times New Roman" panose="02020603050405020304" pitchFamily="18" charset="0"/>
          </a:endParaRPr>
        </a:p>
      </dgm:t>
    </dgm:pt>
    <dgm:pt modelId="{F5C381B7-78C0-425C-BF6E-C383367508C4}" type="sibTrans" cxnId="{0942BDC3-E9F6-4DFB-A8DF-F2CBDE6BA610}">
      <dgm:prSet/>
      <dgm:spPr/>
      <dgm:t>
        <a:bodyPr/>
        <a:lstStyle/>
        <a:p>
          <a:endParaRPr lang="es-EC" sz="2000" b="0">
            <a:solidFill>
              <a:schemeClr val="tx2"/>
            </a:solidFill>
            <a:latin typeface="Times New Roman" panose="02020603050405020304" pitchFamily="18" charset="0"/>
            <a:cs typeface="Times New Roman" panose="02020603050405020304" pitchFamily="18" charset="0"/>
          </a:endParaRPr>
        </a:p>
      </dgm:t>
    </dgm:pt>
    <dgm:pt modelId="{9290DAE9-135C-4ADD-AE32-390F5B251A04}" type="pres">
      <dgm:prSet presAssocID="{AD2EF95F-725C-48DD-BA01-9A0E49E9F916}" presName="Name0" presStyleCnt="0">
        <dgm:presLayoutVars>
          <dgm:chMax val="7"/>
          <dgm:chPref val="7"/>
          <dgm:dir/>
          <dgm:animLvl val="lvl"/>
        </dgm:presLayoutVars>
      </dgm:prSet>
      <dgm:spPr/>
    </dgm:pt>
    <dgm:pt modelId="{2A31475B-B14F-43DF-BC1C-3BE2D6142C27}" type="pres">
      <dgm:prSet presAssocID="{0F981461-1452-415C-AA35-513DA814971D}" presName="Accent1" presStyleCnt="0"/>
      <dgm:spPr/>
    </dgm:pt>
    <dgm:pt modelId="{76727FCA-C86F-4EF8-9AE2-FC54ACA65021}" type="pres">
      <dgm:prSet presAssocID="{0F981461-1452-415C-AA35-513DA814971D}" presName="Accent" presStyleLbl="node1" presStyleIdx="0" presStyleCnt="2"/>
      <dgm:spPr/>
    </dgm:pt>
    <dgm:pt modelId="{93B53DC5-AC5D-4393-8ED0-A65371250A6A}" type="pres">
      <dgm:prSet presAssocID="{0F981461-1452-415C-AA35-513DA814971D}" presName="Parent1" presStyleLbl="revTx" presStyleIdx="0" presStyleCnt="2">
        <dgm:presLayoutVars>
          <dgm:chMax val="1"/>
          <dgm:chPref val="1"/>
          <dgm:bulletEnabled val="1"/>
        </dgm:presLayoutVars>
      </dgm:prSet>
      <dgm:spPr/>
    </dgm:pt>
    <dgm:pt modelId="{F0AA5A50-66CB-4BE7-ACA3-764EEC676C08}" type="pres">
      <dgm:prSet presAssocID="{7F2D904A-5C30-4B52-883A-FFC4C7927B13}" presName="Accent2" presStyleCnt="0"/>
      <dgm:spPr/>
    </dgm:pt>
    <dgm:pt modelId="{16D1A57E-8431-4FCE-A1B9-03A2ECDB25F4}" type="pres">
      <dgm:prSet presAssocID="{7F2D904A-5C30-4B52-883A-FFC4C7927B13}" presName="Accent" presStyleLbl="node1" presStyleIdx="1" presStyleCnt="2"/>
      <dgm:spPr/>
    </dgm:pt>
    <dgm:pt modelId="{A52AFD07-460B-4FEC-B5EE-ACC6F3636BDD}" type="pres">
      <dgm:prSet presAssocID="{7F2D904A-5C30-4B52-883A-FFC4C7927B13}" presName="Parent2" presStyleLbl="revTx" presStyleIdx="1" presStyleCnt="2">
        <dgm:presLayoutVars>
          <dgm:chMax val="1"/>
          <dgm:chPref val="1"/>
          <dgm:bulletEnabled val="1"/>
        </dgm:presLayoutVars>
      </dgm:prSet>
      <dgm:spPr/>
    </dgm:pt>
  </dgm:ptLst>
  <dgm:cxnLst>
    <dgm:cxn modelId="{DCB7AE0E-ABEF-4423-96A7-5DD5297C6F23}" type="presOf" srcId="{AD2EF95F-725C-48DD-BA01-9A0E49E9F916}" destId="{9290DAE9-135C-4ADD-AE32-390F5B251A04}" srcOrd="0" destOrd="0" presId="urn:microsoft.com/office/officeart/2009/layout/CircleArrowProcess"/>
    <dgm:cxn modelId="{0B76D424-5363-4E77-941E-415451A75ABE}" type="presOf" srcId="{7F2D904A-5C30-4B52-883A-FFC4C7927B13}" destId="{A52AFD07-460B-4FEC-B5EE-ACC6F3636BDD}" srcOrd="0" destOrd="0" presId="urn:microsoft.com/office/officeart/2009/layout/CircleArrowProcess"/>
    <dgm:cxn modelId="{A433D86D-AB48-48B0-ABA6-7C12E627C04E}" type="presOf" srcId="{0F981461-1452-415C-AA35-513DA814971D}" destId="{93B53DC5-AC5D-4393-8ED0-A65371250A6A}" srcOrd="0" destOrd="0" presId="urn:microsoft.com/office/officeart/2009/layout/CircleArrowProcess"/>
    <dgm:cxn modelId="{0942BDC3-E9F6-4DFB-A8DF-F2CBDE6BA610}" srcId="{AD2EF95F-725C-48DD-BA01-9A0E49E9F916}" destId="{7F2D904A-5C30-4B52-883A-FFC4C7927B13}" srcOrd="1" destOrd="0" parTransId="{2B9B97F6-CA20-4007-A2D1-56B32D4CED12}" sibTransId="{F5C381B7-78C0-425C-BF6E-C383367508C4}"/>
    <dgm:cxn modelId="{65F7B6CE-AB07-4183-ACA4-BECA8A6F7756}" srcId="{AD2EF95F-725C-48DD-BA01-9A0E49E9F916}" destId="{0F981461-1452-415C-AA35-513DA814971D}" srcOrd="0" destOrd="0" parTransId="{B48D27F7-C43C-408D-89F5-CE547F14D153}" sibTransId="{62629FEE-CCB8-424A-968C-4DFCE7B395B1}"/>
    <dgm:cxn modelId="{BFBA114E-1FA2-416A-93F5-8022E5A7FE44}" type="presParOf" srcId="{9290DAE9-135C-4ADD-AE32-390F5B251A04}" destId="{2A31475B-B14F-43DF-BC1C-3BE2D6142C27}" srcOrd="0" destOrd="0" presId="urn:microsoft.com/office/officeart/2009/layout/CircleArrowProcess"/>
    <dgm:cxn modelId="{887F14A7-8E9E-4732-AE70-9F55F02EE74E}" type="presParOf" srcId="{2A31475B-B14F-43DF-BC1C-3BE2D6142C27}" destId="{76727FCA-C86F-4EF8-9AE2-FC54ACA65021}" srcOrd="0" destOrd="0" presId="urn:microsoft.com/office/officeart/2009/layout/CircleArrowProcess"/>
    <dgm:cxn modelId="{C567A159-F337-4A5E-B94B-89B6CCCE3344}" type="presParOf" srcId="{9290DAE9-135C-4ADD-AE32-390F5B251A04}" destId="{93B53DC5-AC5D-4393-8ED0-A65371250A6A}" srcOrd="1" destOrd="0" presId="urn:microsoft.com/office/officeart/2009/layout/CircleArrowProcess"/>
    <dgm:cxn modelId="{E44C06AB-D4AB-4C05-84D9-0BA8CD6CFD6E}" type="presParOf" srcId="{9290DAE9-135C-4ADD-AE32-390F5B251A04}" destId="{F0AA5A50-66CB-4BE7-ACA3-764EEC676C08}" srcOrd="2" destOrd="0" presId="urn:microsoft.com/office/officeart/2009/layout/CircleArrowProcess"/>
    <dgm:cxn modelId="{BF9EB247-C68E-4358-A21A-43C689CD4ADA}" type="presParOf" srcId="{F0AA5A50-66CB-4BE7-ACA3-764EEC676C08}" destId="{16D1A57E-8431-4FCE-A1B9-03A2ECDB25F4}" srcOrd="0" destOrd="0" presId="urn:microsoft.com/office/officeart/2009/layout/CircleArrowProcess"/>
    <dgm:cxn modelId="{9A54055F-C971-4428-9169-F6B6D93F3C0D}" type="presParOf" srcId="{9290DAE9-135C-4ADD-AE32-390F5B251A04}" destId="{A52AFD07-460B-4FEC-B5EE-ACC6F3636BDD}"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70AE28-B8B6-4722-938E-361A6678541A}" type="doc">
      <dgm:prSet loTypeId="urn:microsoft.com/office/officeart/2005/8/layout/cycle7" loCatId="cycle" qsTypeId="urn:microsoft.com/office/officeart/2005/8/quickstyle/simple2" qsCatId="simple" csTypeId="urn:microsoft.com/office/officeart/2005/8/colors/colorful1" csCatId="colorful" phldr="1"/>
      <dgm:spPr/>
      <dgm:t>
        <a:bodyPr/>
        <a:lstStyle/>
        <a:p>
          <a:endParaRPr lang="es-EC"/>
        </a:p>
      </dgm:t>
    </dgm:pt>
    <dgm:pt modelId="{9C94573B-B263-4454-966E-12F337A9577B}">
      <dgm:prSet phldrT="[Texto]" custT="1"/>
      <dgm:spPr/>
      <dgm:t>
        <a:bodyPr/>
        <a:lstStyle/>
        <a:p>
          <a:r>
            <a:rPr lang="es-EC" sz="2000" dirty="0">
              <a:latin typeface="Times New Roman" panose="02020603050405020304" pitchFamily="18" charset="0"/>
              <a:cs typeface="Times New Roman" panose="02020603050405020304" pitchFamily="18" charset="0"/>
            </a:rPr>
            <a:t>Mi dinero</a:t>
          </a:r>
        </a:p>
      </dgm:t>
    </dgm:pt>
    <dgm:pt modelId="{C99BDF8E-223D-4788-B44C-EBAE087DCB57}" type="parTrans" cxnId="{45502F5E-EC77-4F83-9A98-C2E323757FB9}">
      <dgm:prSet/>
      <dgm:spPr/>
      <dgm:t>
        <a:bodyPr/>
        <a:lstStyle/>
        <a:p>
          <a:endParaRPr lang="es-EC" sz="2000">
            <a:latin typeface="Times New Roman" panose="02020603050405020304" pitchFamily="18" charset="0"/>
            <a:cs typeface="Times New Roman" panose="02020603050405020304" pitchFamily="18" charset="0"/>
          </a:endParaRPr>
        </a:p>
      </dgm:t>
    </dgm:pt>
    <dgm:pt modelId="{B604821B-1267-430B-B9F1-D2C6BCA3B509}" type="sibTrans" cxnId="{45502F5E-EC77-4F83-9A98-C2E323757FB9}">
      <dgm:prSet custT="1"/>
      <dgm:spPr/>
      <dgm:t>
        <a:bodyPr/>
        <a:lstStyle/>
        <a:p>
          <a:endParaRPr lang="es-EC" sz="2000">
            <a:latin typeface="Times New Roman" panose="02020603050405020304" pitchFamily="18" charset="0"/>
            <a:cs typeface="Times New Roman" panose="02020603050405020304" pitchFamily="18" charset="0"/>
          </a:endParaRPr>
        </a:p>
      </dgm:t>
    </dgm:pt>
    <dgm:pt modelId="{CA672C4D-2534-40D7-8726-EEF3D608F7B9}">
      <dgm:prSet phldrT="[Texto]" custT="1"/>
      <dgm:spPr/>
      <dgm:t>
        <a:bodyPr/>
        <a:lstStyle/>
        <a:p>
          <a:r>
            <a:rPr lang="es-EC" sz="2000" dirty="0">
              <a:latin typeface="Times New Roman" panose="02020603050405020304" pitchFamily="18" charset="0"/>
              <a:cs typeface="Times New Roman" panose="02020603050405020304" pitchFamily="18" charset="0"/>
            </a:rPr>
            <a:t>Inversión</a:t>
          </a:r>
        </a:p>
      </dgm:t>
    </dgm:pt>
    <dgm:pt modelId="{5BAB7CC5-9C07-45F3-B0AA-9A38D087EC55}" type="parTrans" cxnId="{CAFE1493-6BBB-41A5-B547-B48C5D8F2CFB}">
      <dgm:prSet/>
      <dgm:spPr/>
      <dgm:t>
        <a:bodyPr/>
        <a:lstStyle/>
        <a:p>
          <a:endParaRPr lang="es-EC" sz="2000">
            <a:latin typeface="Times New Roman" panose="02020603050405020304" pitchFamily="18" charset="0"/>
            <a:cs typeface="Times New Roman" panose="02020603050405020304" pitchFamily="18" charset="0"/>
          </a:endParaRPr>
        </a:p>
      </dgm:t>
    </dgm:pt>
    <dgm:pt modelId="{F6CF61A4-EFD8-44F8-8608-B0EA35C4D324}" type="sibTrans" cxnId="{CAFE1493-6BBB-41A5-B547-B48C5D8F2CFB}">
      <dgm:prSet custT="1"/>
      <dgm:spPr/>
      <dgm:t>
        <a:bodyPr/>
        <a:lstStyle/>
        <a:p>
          <a:endParaRPr lang="es-EC" sz="2000">
            <a:latin typeface="Times New Roman" panose="02020603050405020304" pitchFamily="18" charset="0"/>
            <a:cs typeface="Times New Roman" panose="02020603050405020304" pitchFamily="18" charset="0"/>
          </a:endParaRPr>
        </a:p>
      </dgm:t>
    </dgm:pt>
    <dgm:pt modelId="{050CD1D0-C569-48DA-AA55-DB9CE9F493B6}">
      <dgm:prSet phldrT="[Texto]" custT="1"/>
      <dgm:spPr/>
      <dgm:t>
        <a:bodyPr/>
        <a:lstStyle/>
        <a:p>
          <a:r>
            <a:rPr lang="es-EC" sz="2000" dirty="0">
              <a:latin typeface="Times New Roman" panose="02020603050405020304" pitchFamily="18" charset="0"/>
              <a:cs typeface="Times New Roman" panose="02020603050405020304" pitchFamily="18" charset="0"/>
            </a:rPr>
            <a:t>Entidades Financieras </a:t>
          </a:r>
        </a:p>
      </dgm:t>
    </dgm:pt>
    <dgm:pt modelId="{680A58FE-C240-4E94-8FF4-902A256E3C23}" type="parTrans" cxnId="{ABD6D14C-557D-44B0-A809-2300044D2425}">
      <dgm:prSet/>
      <dgm:spPr/>
      <dgm:t>
        <a:bodyPr/>
        <a:lstStyle/>
        <a:p>
          <a:endParaRPr lang="es-EC" sz="2000">
            <a:latin typeface="Times New Roman" panose="02020603050405020304" pitchFamily="18" charset="0"/>
            <a:cs typeface="Times New Roman" panose="02020603050405020304" pitchFamily="18" charset="0"/>
          </a:endParaRPr>
        </a:p>
      </dgm:t>
    </dgm:pt>
    <dgm:pt modelId="{6C1E3938-6DB0-4BCE-938E-2494C3F0E170}" type="sibTrans" cxnId="{ABD6D14C-557D-44B0-A809-2300044D2425}">
      <dgm:prSet custT="1"/>
      <dgm:spPr/>
      <dgm:t>
        <a:bodyPr/>
        <a:lstStyle/>
        <a:p>
          <a:endParaRPr lang="es-EC" sz="2000">
            <a:latin typeface="Times New Roman" panose="02020603050405020304" pitchFamily="18" charset="0"/>
            <a:cs typeface="Times New Roman" panose="02020603050405020304" pitchFamily="18" charset="0"/>
          </a:endParaRPr>
        </a:p>
      </dgm:t>
    </dgm:pt>
    <dgm:pt modelId="{7935B3A2-6352-4EDB-90CA-02A952BC4345}">
      <dgm:prSet phldrT="[Texto]" custT="1"/>
      <dgm:spPr/>
      <dgm:t>
        <a:bodyPr/>
        <a:lstStyle/>
        <a:p>
          <a:r>
            <a:rPr lang="es-EC" sz="2000">
              <a:latin typeface="Times New Roman" panose="02020603050405020304" pitchFamily="18" charset="0"/>
              <a:cs typeface="Times New Roman" panose="02020603050405020304" pitchFamily="18" charset="0"/>
            </a:rPr>
            <a:t>Crédito</a:t>
          </a:r>
          <a:endParaRPr lang="es-EC" sz="2000" dirty="0">
            <a:latin typeface="Times New Roman" panose="02020603050405020304" pitchFamily="18" charset="0"/>
            <a:cs typeface="Times New Roman" panose="02020603050405020304" pitchFamily="18" charset="0"/>
          </a:endParaRPr>
        </a:p>
      </dgm:t>
    </dgm:pt>
    <dgm:pt modelId="{A05542A0-962D-4F39-A495-40FDA113835B}" type="parTrans" cxnId="{9E7862D3-C625-4F57-9F27-F7ED4B1C80E2}">
      <dgm:prSet/>
      <dgm:spPr/>
      <dgm:t>
        <a:bodyPr/>
        <a:lstStyle/>
        <a:p>
          <a:endParaRPr lang="es-EC" sz="2000">
            <a:latin typeface="Times New Roman" panose="02020603050405020304" pitchFamily="18" charset="0"/>
            <a:cs typeface="Times New Roman" panose="02020603050405020304" pitchFamily="18" charset="0"/>
          </a:endParaRPr>
        </a:p>
      </dgm:t>
    </dgm:pt>
    <dgm:pt modelId="{6792A40C-A4A4-4110-84F9-0EE7184A1F5B}" type="sibTrans" cxnId="{9E7862D3-C625-4F57-9F27-F7ED4B1C80E2}">
      <dgm:prSet custT="1"/>
      <dgm:spPr/>
      <dgm:t>
        <a:bodyPr/>
        <a:lstStyle/>
        <a:p>
          <a:endParaRPr lang="es-EC" sz="2000">
            <a:latin typeface="Times New Roman" panose="02020603050405020304" pitchFamily="18" charset="0"/>
            <a:cs typeface="Times New Roman" panose="02020603050405020304" pitchFamily="18" charset="0"/>
          </a:endParaRPr>
        </a:p>
      </dgm:t>
    </dgm:pt>
    <dgm:pt modelId="{F8E550B9-B278-48B3-9F25-D05B86D92A4C}">
      <dgm:prSet phldrT="[Texto]" custT="1"/>
      <dgm:spPr/>
      <dgm:t>
        <a:bodyPr/>
        <a:lstStyle/>
        <a:p>
          <a:r>
            <a:rPr lang="es-EC" sz="2000" dirty="0">
              <a:latin typeface="Times New Roman" panose="02020603050405020304" pitchFamily="18" charset="0"/>
              <a:cs typeface="Times New Roman" panose="02020603050405020304" pitchFamily="18" charset="0"/>
            </a:rPr>
            <a:t>Ahorro</a:t>
          </a:r>
        </a:p>
      </dgm:t>
    </dgm:pt>
    <dgm:pt modelId="{2662486B-79CA-4F36-A267-17DE2EFC0A25}" type="parTrans" cxnId="{B2155AD2-D933-4649-8A06-432963504B3A}">
      <dgm:prSet/>
      <dgm:spPr/>
      <dgm:t>
        <a:bodyPr/>
        <a:lstStyle/>
        <a:p>
          <a:endParaRPr lang="es-EC" sz="2000">
            <a:latin typeface="Times New Roman" panose="02020603050405020304" pitchFamily="18" charset="0"/>
            <a:cs typeface="Times New Roman" panose="02020603050405020304" pitchFamily="18" charset="0"/>
          </a:endParaRPr>
        </a:p>
      </dgm:t>
    </dgm:pt>
    <dgm:pt modelId="{4EF41D20-226E-4A3B-A567-1DF6ED09E177}" type="sibTrans" cxnId="{B2155AD2-D933-4649-8A06-432963504B3A}">
      <dgm:prSet custT="1"/>
      <dgm:spPr/>
      <dgm:t>
        <a:bodyPr/>
        <a:lstStyle/>
        <a:p>
          <a:endParaRPr lang="es-EC" sz="2000">
            <a:latin typeface="Times New Roman" panose="02020603050405020304" pitchFamily="18" charset="0"/>
            <a:cs typeface="Times New Roman" panose="02020603050405020304" pitchFamily="18" charset="0"/>
          </a:endParaRPr>
        </a:p>
      </dgm:t>
    </dgm:pt>
    <dgm:pt modelId="{231BFA89-8919-4718-89AA-0365F55D4012}">
      <dgm:prSet phldrT="[Texto]" custT="1"/>
      <dgm:spPr/>
      <dgm:t>
        <a:bodyPr/>
        <a:lstStyle/>
        <a:p>
          <a:r>
            <a:rPr lang="es-EC" sz="2000" dirty="0">
              <a:latin typeface="Times New Roman" panose="02020603050405020304" pitchFamily="18" charset="0"/>
              <a:cs typeface="Times New Roman" panose="02020603050405020304" pitchFamily="18" charset="0"/>
            </a:rPr>
            <a:t>Planificación financiera</a:t>
          </a:r>
        </a:p>
      </dgm:t>
    </dgm:pt>
    <dgm:pt modelId="{72EDEE9A-0A9A-4ECA-81E3-340D1692A987}" type="parTrans" cxnId="{6E4AB76A-D1B8-4153-A5D2-6E0F06312D34}">
      <dgm:prSet/>
      <dgm:spPr/>
      <dgm:t>
        <a:bodyPr/>
        <a:lstStyle/>
        <a:p>
          <a:endParaRPr lang="es-EC" sz="2000">
            <a:latin typeface="Times New Roman" panose="02020603050405020304" pitchFamily="18" charset="0"/>
            <a:cs typeface="Times New Roman" panose="02020603050405020304" pitchFamily="18" charset="0"/>
          </a:endParaRPr>
        </a:p>
      </dgm:t>
    </dgm:pt>
    <dgm:pt modelId="{BA89E9D3-EFE9-4252-92C4-DF854ACD3C38}" type="sibTrans" cxnId="{6E4AB76A-D1B8-4153-A5D2-6E0F06312D34}">
      <dgm:prSet custT="1"/>
      <dgm:spPr/>
      <dgm:t>
        <a:bodyPr/>
        <a:lstStyle/>
        <a:p>
          <a:endParaRPr lang="es-EC" sz="2000">
            <a:latin typeface="Times New Roman" panose="02020603050405020304" pitchFamily="18" charset="0"/>
            <a:cs typeface="Times New Roman" panose="02020603050405020304" pitchFamily="18" charset="0"/>
          </a:endParaRPr>
        </a:p>
      </dgm:t>
    </dgm:pt>
    <dgm:pt modelId="{12D64513-AE20-4FBD-ACE8-14DF4675C551}" type="pres">
      <dgm:prSet presAssocID="{F870AE28-B8B6-4722-938E-361A6678541A}" presName="Name0" presStyleCnt="0">
        <dgm:presLayoutVars>
          <dgm:dir/>
          <dgm:resizeHandles val="exact"/>
        </dgm:presLayoutVars>
      </dgm:prSet>
      <dgm:spPr/>
    </dgm:pt>
    <dgm:pt modelId="{660E956B-B2FB-4ABA-8756-E3D177616ABC}" type="pres">
      <dgm:prSet presAssocID="{9C94573B-B263-4454-966E-12F337A9577B}" presName="node" presStyleLbl="node1" presStyleIdx="0" presStyleCnt="6">
        <dgm:presLayoutVars>
          <dgm:bulletEnabled val="1"/>
        </dgm:presLayoutVars>
      </dgm:prSet>
      <dgm:spPr/>
    </dgm:pt>
    <dgm:pt modelId="{22063FB3-715F-41C1-965A-573169C4FE11}" type="pres">
      <dgm:prSet presAssocID="{B604821B-1267-430B-B9F1-D2C6BCA3B509}" presName="sibTrans" presStyleLbl="sibTrans2D1" presStyleIdx="0" presStyleCnt="6"/>
      <dgm:spPr/>
    </dgm:pt>
    <dgm:pt modelId="{136783FB-F869-479D-9AD9-4802EF0C5411}" type="pres">
      <dgm:prSet presAssocID="{B604821B-1267-430B-B9F1-D2C6BCA3B509}" presName="connectorText" presStyleLbl="sibTrans2D1" presStyleIdx="0" presStyleCnt="6"/>
      <dgm:spPr/>
    </dgm:pt>
    <dgm:pt modelId="{E6C88B32-7F00-4C23-94C9-1A18D4838135}" type="pres">
      <dgm:prSet presAssocID="{F8E550B9-B278-48B3-9F25-D05B86D92A4C}" presName="node" presStyleLbl="node1" presStyleIdx="1" presStyleCnt="6">
        <dgm:presLayoutVars>
          <dgm:bulletEnabled val="1"/>
        </dgm:presLayoutVars>
      </dgm:prSet>
      <dgm:spPr/>
    </dgm:pt>
    <dgm:pt modelId="{04CFD22C-BABD-4F67-AF61-98FB82C2BB78}" type="pres">
      <dgm:prSet presAssocID="{4EF41D20-226E-4A3B-A567-1DF6ED09E177}" presName="sibTrans" presStyleLbl="sibTrans2D1" presStyleIdx="1" presStyleCnt="6"/>
      <dgm:spPr/>
    </dgm:pt>
    <dgm:pt modelId="{9E49A198-4639-40B6-892C-2EA3B2DC58CF}" type="pres">
      <dgm:prSet presAssocID="{4EF41D20-226E-4A3B-A567-1DF6ED09E177}" presName="connectorText" presStyleLbl="sibTrans2D1" presStyleIdx="1" presStyleCnt="6"/>
      <dgm:spPr/>
    </dgm:pt>
    <dgm:pt modelId="{1615B0FF-D503-4610-960C-1BC80C1FA029}" type="pres">
      <dgm:prSet presAssocID="{231BFA89-8919-4718-89AA-0365F55D4012}" presName="node" presStyleLbl="node1" presStyleIdx="2" presStyleCnt="6">
        <dgm:presLayoutVars>
          <dgm:bulletEnabled val="1"/>
        </dgm:presLayoutVars>
      </dgm:prSet>
      <dgm:spPr/>
    </dgm:pt>
    <dgm:pt modelId="{8A48E84F-33B0-4FEB-B887-C27E7618DC8F}" type="pres">
      <dgm:prSet presAssocID="{BA89E9D3-EFE9-4252-92C4-DF854ACD3C38}" presName="sibTrans" presStyleLbl="sibTrans2D1" presStyleIdx="2" presStyleCnt="6"/>
      <dgm:spPr/>
    </dgm:pt>
    <dgm:pt modelId="{E076314F-F140-4E3D-89D6-D88125C7E217}" type="pres">
      <dgm:prSet presAssocID="{BA89E9D3-EFE9-4252-92C4-DF854ACD3C38}" presName="connectorText" presStyleLbl="sibTrans2D1" presStyleIdx="2" presStyleCnt="6"/>
      <dgm:spPr/>
    </dgm:pt>
    <dgm:pt modelId="{DB266C66-51DC-475C-93AE-215F3AFE238E}" type="pres">
      <dgm:prSet presAssocID="{7935B3A2-6352-4EDB-90CA-02A952BC4345}" presName="node" presStyleLbl="node1" presStyleIdx="3" presStyleCnt="6">
        <dgm:presLayoutVars>
          <dgm:bulletEnabled val="1"/>
        </dgm:presLayoutVars>
      </dgm:prSet>
      <dgm:spPr/>
    </dgm:pt>
    <dgm:pt modelId="{8D5B9727-3468-4578-900D-6FB6E281840C}" type="pres">
      <dgm:prSet presAssocID="{6792A40C-A4A4-4110-84F9-0EE7184A1F5B}" presName="sibTrans" presStyleLbl="sibTrans2D1" presStyleIdx="3" presStyleCnt="6"/>
      <dgm:spPr/>
    </dgm:pt>
    <dgm:pt modelId="{3A6AACBA-A487-4448-A3B7-0C5CD06C10FA}" type="pres">
      <dgm:prSet presAssocID="{6792A40C-A4A4-4110-84F9-0EE7184A1F5B}" presName="connectorText" presStyleLbl="sibTrans2D1" presStyleIdx="3" presStyleCnt="6"/>
      <dgm:spPr/>
    </dgm:pt>
    <dgm:pt modelId="{7AC58880-2057-4CAA-AE7A-F7F537D36CA2}" type="pres">
      <dgm:prSet presAssocID="{CA672C4D-2534-40D7-8726-EEF3D608F7B9}" presName="node" presStyleLbl="node1" presStyleIdx="4" presStyleCnt="6">
        <dgm:presLayoutVars>
          <dgm:bulletEnabled val="1"/>
        </dgm:presLayoutVars>
      </dgm:prSet>
      <dgm:spPr/>
    </dgm:pt>
    <dgm:pt modelId="{D992F125-873E-4654-91E0-3001D0564868}" type="pres">
      <dgm:prSet presAssocID="{F6CF61A4-EFD8-44F8-8608-B0EA35C4D324}" presName="sibTrans" presStyleLbl="sibTrans2D1" presStyleIdx="4" presStyleCnt="6"/>
      <dgm:spPr/>
    </dgm:pt>
    <dgm:pt modelId="{EE796450-0614-4F10-AA67-A9EAD7DA9C6A}" type="pres">
      <dgm:prSet presAssocID="{F6CF61A4-EFD8-44F8-8608-B0EA35C4D324}" presName="connectorText" presStyleLbl="sibTrans2D1" presStyleIdx="4" presStyleCnt="6"/>
      <dgm:spPr/>
    </dgm:pt>
    <dgm:pt modelId="{41ACB92A-F01F-4DC1-AC29-119BBA213EC8}" type="pres">
      <dgm:prSet presAssocID="{050CD1D0-C569-48DA-AA55-DB9CE9F493B6}" presName="node" presStyleLbl="node1" presStyleIdx="5" presStyleCnt="6">
        <dgm:presLayoutVars>
          <dgm:bulletEnabled val="1"/>
        </dgm:presLayoutVars>
      </dgm:prSet>
      <dgm:spPr/>
    </dgm:pt>
    <dgm:pt modelId="{2F049F07-83ED-4B19-B24F-B5FB4D5B489F}" type="pres">
      <dgm:prSet presAssocID="{6C1E3938-6DB0-4BCE-938E-2494C3F0E170}" presName="sibTrans" presStyleLbl="sibTrans2D1" presStyleIdx="5" presStyleCnt="6"/>
      <dgm:spPr/>
    </dgm:pt>
    <dgm:pt modelId="{59B13D00-D8FA-4A9D-B495-CEC05194500D}" type="pres">
      <dgm:prSet presAssocID="{6C1E3938-6DB0-4BCE-938E-2494C3F0E170}" presName="connectorText" presStyleLbl="sibTrans2D1" presStyleIdx="5" presStyleCnt="6"/>
      <dgm:spPr/>
    </dgm:pt>
  </dgm:ptLst>
  <dgm:cxnLst>
    <dgm:cxn modelId="{24ACD107-71FD-4A0D-984B-9C991A74F305}" type="presOf" srcId="{CA672C4D-2534-40D7-8726-EEF3D608F7B9}" destId="{7AC58880-2057-4CAA-AE7A-F7F537D36CA2}" srcOrd="0" destOrd="0" presId="urn:microsoft.com/office/officeart/2005/8/layout/cycle7"/>
    <dgm:cxn modelId="{1BB9B926-56C8-4ACC-9D27-9ABD8FFEB375}" type="presOf" srcId="{F870AE28-B8B6-4722-938E-361A6678541A}" destId="{12D64513-AE20-4FBD-ACE8-14DF4675C551}" srcOrd="0" destOrd="0" presId="urn:microsoft.com/office/officeart/2005/8/layout/cycle7"/>
    <dgm:cxn modelId="{B48F2331-E6F4-45BB-A5ED-C7B200311E15}" type="presOf" srcId="{6C1E3938-6DB0-4BCE-938E-2494C3F0E170}" destId="{59B13D00-D8FA-4A9D-B495-CEC05194500D}" srcOrd="1" destOrd="0" presId="urn:microsoft.com/office/officeart/2005/8/layout/cycle7"/>
    <dgm:cxn modelId="{45502F5E-EC77-4F83-9A98-C2E323757FB9}" srcId="{F870AE28-B8B6-4722-938E-361A6678541A}" destId="{9C94573B-B263-4454-966E-12F337A9577B}" srcOrd="0" destOrd="0" parTransId="{C99BDF8E-223D-4788-B44C-EBAE087DCB57}" sibTransId="{B604821B-1267-430B-B9F1-D2C6BCA3B509}"/>
    <dgm:cxn modelId="{03AE3F5E-A0FE-4EF1-BBEE-FC6DE044C16A}" type="presOf" srcId="{6792A40C-A4A4-4110-84F9-0EE7184A1F5B}" destId="{3A6AACBA-A487-4448-A3B7-0C5CD06C10FA}" srcOrd="1" destOrd="0" presId="urn:microsoft.com/office/officeart/2005/8/layout/cycle7"/>
    <dgm:cxn modelId="{E9F33445-9D42-48ED-AD5E-6F6DE64A4DB5}" type="presOf" srcId="{050CD1D0-C569-48DA-AA55-DB9CE9F493B6}" destId="{41ACB92A-F01F-4DC1-AC29-119BBA213EC8}" srcOrd="0" destOrd="0" presId="urn:microsoft.com/office/officeart/2005/8/layout/cycle7"/>
    <dgm:cxn modelId="{41CC3E69-E37F-4049-99F5-CCAA8FEF2594}" type="presOf" srcId="{B604821B-1267-430B-B9F1-D2C6BCA3B509}" destId="{22063FB3-715F-41C1-965A-573169C4FE11}" srcOrd="0" destOrd="0" presId="urn:microsoft.com/office/officeart/2005/8/layout/cycle7"/>
    <dgm:cxn modelId="{82BD9449-7422-422E-A4AC-7A336CF4B5C7}" type="presOf" srcId="{4EF41D20-226E-4A3B-A567-1DF6ED09E177}" destId="{9E49A198-4639-40B6-892C-2EA3B2DC58CF}" srcOrd="1" destOrd="0" presId="urn:microsoft.com/office/officeart/2005/8/layout/cycle7"/>
    <dgm:cxn modelId="{6E4AB76A-D1B8-4153-A5D2-6E0F06312D34}" srcId="{F870AE28-B8B6-4722-938E-361A6678541A}" destId="{231BFA89-8919-4718-89AA-0365F55D4012}" srcOrd="2" destOrd="0" parTransId="{72EDEE9A-0A9A-4ECA-81E3-340D1692A987}" sibTransId="{BA89E9D3-EFE9-4252-92C4-DF854ACD3C38}"/>
    <dgm:cxn modelId="{ABD6D14C-557D-44B0-A809-2300044D2425}" srcId="{F870AE28-B8B6-4722-938E-361A6678541A}" destId="{050CD1D0-C569-48DA-AA55-DB9CE9F493B6}" srcOrd="5" destOrd="0" parTransId="{680A58FE-C240-4E94-8FF4-902A256E3C23}" sibTransId="{6C1E3938-6DB0-4BCE-938E-2494C3F0E170}"/>
    <dgm:cxn modelId="{1A5CEE76-1B38-4041-A0FE-C17B10264164}" type="presOf" srcId="{BA89E9D3-EFE9-4252-92C4-DF854ACD3C38}" destId="{8A48E84F-33B0-4FEB-B887-C27E7618DC8F}" srcOrd="0" destOrd="0" presId="urn:microsoft.com/office/officeart/2005/8/layout/cycle7"/>
    <dgm:cxn modelId="{031D607A-1203-4E51-8F32-6DC6D2DD5751}" type="presOf" srcId="{F6CF61A4-EFD8-44F8-8608-B0EA35C4D324}" destId="{D992F125-873E-4654-91E0-3001D0564868}" srcOrd="0" destOrd="0" presId="urn:microsoft.com/office/officeart/2005/8/layout/cycle7"/>
    <dgm:cxn modelId="{8CB1AB8E-1003-4719-93D5-25752173A424}" type="presOf" srcId="{F6CF61A4-EFD8-44F8-8608-B0EA35C4D324}" destId="{EE796450-0614-4F10-AA67-A9EAD7DA9C6A}" srcOrd="1" destOrd="0" presId="urn:microsoft.com/office/officeart/2005/8/layout/cycle7"/>
    <dgm:cxn modelId="{EBB40B8F-4091-4C31-A838-8DC0A985EC68}" type="presOf" srcId="{BA89E9D3-EFE9-4252-92C4-DF854ACD3C38}" destId="{E076314F-F140-4E3D-89D6-D88125C7E217}" srcOrd="1" destOrd="0" presId="urn:microsoft.com/office/officeart/2005/8/layout/cycle7"/>
    <dgm:cxn modelId="{6E29A090-1748-4E0B-9ACD-7B6380250D57}" type="presOf" srcId="{231BFA89-8919-4718-89AA-0365F55D4012}" destId="{1615B0FF-D503-4610-960C-1BC80C1FA029}" srcOrd="0" destOrd="0" presId="urn:microsoft.com/office/officeart/2005/8/layout/cycle7"/>
    <dgm:cxn modelId="{A4C80491-69DA-4E96-8E34-E7463FA7870B}" type="presOf" srcId="{F8E550B9-B278-48B3-9F25-D05B86D92A4C}" destId="{E6C88B32-7F00-4C23-94C9-1A18D4838135}" srcOrd="0" destOrd="0" presId="urn:microsoft.com/office/officeart/2005/8/layout/cycle7"/>
    <dgm:cxn modelId="{CAFE1493-6BBB-41A5-B547-B48C5D8F2CFB}" srcId="{F870AE28-B8B6-4722-938E-361A6678541A}" destId="{CA672C4D-2534-40D7-8726-EEF3D608F7B9}" srcOrd="4" destOrd="0" parTransId="{5BAB7CC5-9C07-45F3-B0AA-9A38D087EC55}" sibTransId="{F6CF61A4-EFD8-44F8-8608-B0EA35C4D324}"/>
    <dgm:cxn modelId="{B2155AD2-D933-4649-8A06-432963504B3A}" srcId="{F870AE28-B8B6-4722-938E-361A6678541A}" destId="{F8E550B9-B278-48B3-9F25-D05B86D92A4C}" srcOrd="1" destOrd="0" parTransId="{2662486B-79CA-4F36-A267-17DE2EFC0A25}" sibTransId="{4EF41D20-226E-4A3B-A567-1DF6ED09E177}"/>
    <dgm:cxn modelId="{A5F17DD2-6730-4B39-8F36-2BB12FA83D64}" type="presOf" srcId="{6C1E3938-6DB0-4BCE-938E-2494C3F0E170}" destId="{2F049F07-83ED-4B19-B24F-B5FB4D5B489F}" srcOrd="0" destOrd="0" presId="urn:microsoft.com/office/officeart/2005/8/layout/cycle7"/>
    <dgm:cxn modelId="{9E7862D3-C625-4F57-9F27-F7ED4B1C80E2}" srcId="{F870AE28-B8B6-4722-938E-361A6678541A}" destId="{7935B3A2-6352-4EDB-90CA-02A952BC4345}" srcOrd="3" destOrd="0" parTransId="{A05542A0-962D-4F39-A495-40FDA113835B}" sibTransId="{6792A40C-A4A4-4110-84F9-0EE7184A1F5B}"/>
    <dgm:cxn modelId="{F07ABAD7-74C4-4AAB-86D5-8A19904B0838}" type="presOf" srcId="{6792A40C-A4A4-4110-84F9-0EE7184A1F5B}" destId="{8D5B9727-3468-4578-900D-6FB6E281840C}" srcOrd="0" destOrd="0" presId="urn:microsoft.com/office/officeart/2005/8/layout/cycle7"/>
    <dgm:cxn modelId="{8731E2DB-A94F-48E5-AE00-546CE8A4CBC2}" type="presOf" srcId="{7935B3A2-6352-4EDB-90CA-02A952BC4345}" destId="{DB266C66-51DC-475C-93AE-215F3AFE238E}" srcOrd="0" destOrd="0" presId="urn:microsoft.com/office/officeart/2005/8/layout/cycle7"/>
    <dgm:cxn modelId="{70E2B7DF-A23F-43F9-A929-B27475D9C889}" type="presOf" srcId="{B604821B-1267-430B-B9F1-D2C6BCA3B509}" destId="{136783FB-F869-479D-9AD9-4802EF0C5411}" srcOrd="1" destOrd="0" presId="urn:microsoft.com/office/officeart/2005/8/layout/cycle7"/>
    <dgm:cxn modelId="{191758E8-B6F8-4BD5-B304-D59091A7C731}" type="presOf" srcId="{4EF41D20-226E-4A3B-A567-1DF6ED09E177}" destId="{04CFD22C-BABD-4F67-AF61-98FB82C2BB78}" srcOrd="0" destOrd="0" presId="urn:microsoft.com/office/officeart/2005/8/layout/cycle7"/>
    <dgm:cxn modelId="{3C8265F6-8F81-463D-BC68-95AED2A8CCA6}" type="presOf" srcId="{9C94573B-B263-4454-966E-12F337A9577B}" destId="{660E956B-B2FB-4ABA-8756-E3D177616ABC}" srcOrd="0" destOrd="0" presId="urn:microsoft.com/office/officeart/2005/8/layout/cycle7"/>
    <dgm:cxn modelId="{F909AC60-B8B5-4E5B-85C4-B0C37160AE30}" type="presParOf" srcId="{12D64513-AE20-4FBD-ACE8-14DF4675C551}" destId="{660E956B-B2FB-4ABA-8756-E3D177616ABC}" srcOrd="0" destOrd="0" presId="urn:microsoft.com/office/officeart/2005/8/layout/cycle7"/>
    <dgm:cxn modelId="{27D4D856-C2ED-498A-A7EA-F768BC5561E8}" type="presParOf" srcId="{12D64513-AE20-4FBD-ACE8-14DF4675C551}" destId="{22063FB3-715F-41C1-965A-573169C4FE11}" srcOrd="1" destOrd="0" presId="urn:microsoft.com/office/officeart/2005/8/layout/cycle7"/>
    <dgm:cxn modelId="{7ADA00C3-EE76-4D4A-AE02-CA3777C6C7E7}" type="presParOf" srcId="{22063FB3-715F-41C1-965A-573169C4FE11}" destId="{136783FB-F869-479D-9AD9-4802EF0C5411}" srcOrd="0" destOrd="0" presId="urn:microsoft.com/office/officeart/2005/8/layout/cycle7"/>
    <dgm:cxn modelId="{3F6B6D4B-DF11-41B4-A7FD-1875304A3289}" type="presParOf" srcId="{12D64513-AE20-4FBD-ACE8-14DF4675C551}" destId="{E6C88B32-7F00-4C23-94C9-1A18D4838135}" srcOrd="2" destOrd="0" presId="urn:microsoft.com/office/officeart/2005/8/layout/cycle7"/>
    <dgm:cxn modelId="{E8044C0F-04D9-47E9-8214-6718BC922626}" type="presParOf" srcId="{12D64513-AE20-4FBD-ACE8-14DF4675C551}" destId="{04CFD22C-BABD-4F67-AF61-98FB82C2BB78}" srcOrd="3" destOrd="0" presId="urn:microsoft.com/office/officeart/2005/8/layout/cycle7"/>
    <dgm:cxn modelId="{AB9B157E-E69F-46F3-81D2-7B1E9E1D1E85}" type="presParOf" srcId="{04CFD22C-BABD-4F67-AF61-98FB82C2BB78}" destId="{9E49A198-4639-40B6-892C-2EA3B2DC58CF}" srcOrd="0" destOrd="0" presId="urn:microsoft.com/office/officeart/2005/8/layout/cycle7"/>
    <dgm:cxn modelId="{C4A47C95-4CB5-45F5-8152-36F048128FF2}" type="presParOf" srcId="{12D64513-AE20-4FBD-ACE8-14DF4675C551}" destId="{1615B0FF-D503-4610-960C-1BC80C1FA029}" srcOrd="4" destOrd="0" presId="urn:microsoft.com/office/officeart/2005/8/layout/cycle7"/>
    <dgm:cxn modelId="{BC54FC34-C0CC-45AE-B3A5-04B86EDD25DB}" type="presParOf" srcId="{12D64513-AE20-4FBD-ACE8-14DF4675C551}" destId="{8A48E84F-33B0-4FEB-B887-C27E7618DC8F}" srcOrd="5" destOrd="0" presId="urn:microsoft.com/office/officeart/2005/8/layout/cycle7"/>
    <dgm:cxn modelId="{74D4D1B4-1FC8-4197-BF83-5205A21CBB97}" type="presParOf" srcId="{8A48E84F-33B0-4FEB-B887-C27E7618DC8F}" destId="{E076314F-F140-4E3D-89D6-D88125C7E217}" srcOrd="0" destOrd="0" presId="urn:microsoft.com/office/officeart/2005/8/layout/cycle7"/>
    <dgm:cxn modelId="{6EDFC7C3-8802-4282-B3EA-E72EBCF80E66}" type="presParOf" srcId="{12D64513-AE20-4FBD-ACE8-14DF4675C551}" destId="{DB266C66-51DC-475C-93AE-215F3AFE238E}" srcOrd="6" destOrd="0" presId="urn:microsoft.com/office/officeart/2005/8/layout/cycle7"/>
    <dgm:cxn modelId="{CCF5B5CE-825C-4107-A739-FCDE72CF6328}" type="presParOf" srcId="{12D64513-AE20-4FBD-ACE8-14DF4675C551}" destId="{8D5B9727-3468-4578-900D-6FB6E281840C}" srcOrd="7" destOrd="0" presId="urn:microsoft.com/office/officeart/2005/8/layout/cycle7"/>
    <dgm:cxn modelId="{64AD992A-CD57-4D67-B742-C9881926DF5B}" type="presParOf" srcId="{8D5B9727-3468-4578-900D-6FB6E281840C}" destId="{3A6AACBA-A487-4448-A3B7-0C5CD06C10FA}" srcOrd="0" destOrd="0" presId="urn:microsoft.com/office/officeart/2005/8/layout/cycle7"/>
    <dgm:cxn modelId="{F72F516A-83ED-4F6E-A2AC-DDBAB30682AC}" type="presParOf" srcId="{12D64513-AE20-4FBD-ACE8-14DF4675C551}" destId="{7AC58880-2057-4CAA-AE7A-F7F537D36CA2}" srcOrd="8" destOrd="0" presId="urn:microsoft.com/office/officeart/2005/8/layout/cycle7"/>
    <dgm:cxn modelId="{F1258D31-7DE1-4590-BBB4-9ED8D0349FD7}" type="presParOf" srcId="{12D64513-AE20-4FBD-ACE8-14DF4675C551}" destId="{D992F125-873E-4654-91E0-3001D0564868}" srcOrd="9" destOrd="0" presId="urn:microsoft.com/office/officeart/2005/8/layout/cycle7"/>
    <dgm:cxn modelId="{B1BC4E42-4ED8-4CEF-A080-ADE3A53F2D00}" type="presParOf" srcId="{D992F125-873E-4654-91E0-3001D0564868}" destId="{EE796450-0614-4F10-AA67-A9EAD7DA9C6A}" srcOrd="0" destOrd="0" presId="urn:microsoft.com/office/officeart/2005/8/layout/cycle7"/>
    <dgm:cxn modelId="{0B4394CE-5484-49F7-A36E-1E4F531CEE9C}" type="presParOf" srcId="{12D64513-AE20-4FBD-ACE8-14DF4675C551}" destId="{41ACB92A-F01F-4DC1-AC29-119BBA213EC8}" srcOrd="10" destOrd="0" presId="urn:microsoft.com/office/officeart/2005/8/layout/cycle7"/>
    <dgm:cxn modelId="{A91F7CA3-DCBA-4645-B6BC-2FC2ACD00D10}" type="presParOf" srcId="{12D64513-AE20-4FBD-ACE8-14DF4675C551}" destId="{2F049F07-83ED-4B19-B24F-B5FB4D5B489F}" srcOrd="11" destOrd="0" presId="urn:microsoft.com/office/officeart/2005/8/layout/cycle7"/>
    <dgm:cxn modelId="{F9490A4A-C68A-4CE6-AF98-E383A3A5A8C3}" type="presParOf" srcId="{2F049F07-83ED-4B19-B24F-B5FB4D5B489F}" destId="{59B13D00-D8FA-4A9D-B495-CEC05194500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730CA9-B7E2-4447-A075-4EF2B929F11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8CE9CE17-DEBC-4010-9E8D-495867A41295}">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El 40.6% de las familias del Cantón Mejía mostraron tener bajos niveles de conocimiento de educación financiera, excepto quienes consideraron tener un conocimiento medio sobre temas financieros (50%). </a:t>
          </a:r>
        </a:p>
      </dgm:t>
    </dgm:pt>
    <dgm:pt modelId="{906EAFCE-4B58-452B-9425-4A7703AEEC87}" type="parTrans" cxnId="{55A2DF45-D9EC-4771-864D-5165CB834BE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792E7165-0016-4FC2-9603-07FD0AD0521E}" type="sibTrans" cxnId="{55A2DF45-D9EC-4771-864D-5165CB834BE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F732298-A335-47EE-A46A-21BF9580F85D}">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El grado de endeudamiento de las familias se determinó en un nivel medio alto con un 45%, ya que la mayoría cubren el pago mensual de un crédito o préstamo, a pesar de conocer los aspectos básicos del crédito hacen un mal uso del mismo.</a:t>
          </a:r>
        </a:p>
      </dgm:t>
    </dgm:pt>
    <dgm:pt modelId="{71125BDA-EEB0-46F5-B8A5-588CCBBBC846}" type="parTrans" cxnId="{7AFA859F-55C1-4780-8176-6FBAE05914A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2E55B765-A548-4F80-8C90-81830B0B653B}" type="sibTrans" cxnId="{7AFA859F-55C1-4780-8176-6FBAE05914AB}">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BD4E01AE-26F8-498D-80CB-7EDBC5B5DAAA}">
      <dgm:prSet phldrT="[Texto]" custT="1"/>
      <dgm:spPr/>
      <dgm:t>
        <a:bodyPr/>
        <a:lstStyle/>
        <a:p>
          <a:r>
            <a:rPr lang="es-EC" sz="2000" dirty="0">
              <a:solidFill>
                <a:schemeClr val="tx2"/>
              </a:solidFill>
              <a:latin typeface="Times New Roman" panose="02020603050405020304" pitchFamily="18" charset="0"/>
              <a:cs typeface="Times New Roman" panose="02020603050405020304" pitchFamily="18" charset="0"/>
            </a:rPr>
            <a:t>El 62% señaló que desconoce los distintos programas de educación financiera que ofrece su institución financiera; sin embargo, un 88% indicó que les gustaría recibir capacitaciones periódicas en temas de economía o finanzas personales.</a:t>
          </a:r>
        </a:p>
      </dgm:t>
    </dgm:pt>
    <dgm:pt modelId="{F59BC4F1-A6F4-46FF-B720-2F00B22A51BA}" type="parTrans" cxnId="{3EAA5DF5-4F15-4256-BC2C-8C4969EF7E4C}">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9F06288B-D56C-44CB-9CFE-DD80B3DFC766}" type="sibTrans" cxnId="{3EAA5DF5-4F15-4256-BC2C-8C4969EF7E4C}">
      <dgm:prSet/>
      <dgm:spPr/>
      <dgm:t>
        <a:bodyPr/>
        <a:lstStyle/>
        <a:p>
          <a:endParaRPr lang="es-EC" sz="2000">
            <a:solidFill>
              <a:schemeClr val="tx2"/>
            </a:solidFill>
            <a:latin typeface="Times New Roman" panose="02020603050405020304" pitchFamily="18" charset="0"/>
            <a:cs typeface="Times New Roman" panose="02020603050405020304" pitchFamily="18" charset="0"/>
          </a:endParaRPr>
        </a:p>
      </dgm:t>
    </dgm:pt>
    <dgm:pt modelId="{747EA2E8-F984-48B4-B6BA-26BA4592C47A}" type="pres">
      <dgm:prSet presAssocID="{2A730CA9-B7E2-4447-A075-4EF2B929F117}" presName="Name0" presStyleCnt="0">
        <dgm:presLayoutVars>
          <dgm:chMax val="7"/>
          <dgm:chPref val="7"/>
          <dgm:dir/>
        </dgm:presLayoutVars>
      </dgm:prSet>
      <dgm:spPr/>
    </dgm:pt>
    <dgm:pt modelId="{70232CE4-48CA-4A8C-8F92-CB89E907A413}" type="pres">
      <dgm:prSet presAssocID="{2A730CA9-B7E2-4447-A075-4EF2B929F117}" presName="Name1" presStyleCnt="0"/>
      <dgm:spPr/>
    </dgm:pt>
    <dgm:pt modelId="{1C9B2362-FD01-4C05-9957-A24360AE9790}" type="pres">
      <dgm:prSet presAssocID="{2A730CA9-B7E2-4447-A075-4EF2B929F117}" presName="cycle" presStyleCnt="0"/>
      <dgm:spPr/>
    </dgm:pt>
    <dgm:pt modelId="{36A3C742-44FE-4B70-AF1B-F66C4D8E39C0}" type="pres">
      <dgm:prSet presAssocID="{2A730CA9-B7E2-4447-A075-4EF2B929F117}" presName="srcNode" presStyleLbl="node1" presStyleIdx="0" presStyleCnt="3"/>
      <dgm:spPr/>
    </dgm:pt>
    <dgm:pt modelId="{A23BBABB-0E8C-4FA1-A6A4-D9ACE233D022}" type="pres">
      <dgm:prSet presAssocID="{2A730CA9-B7E2-4447-A075-4EF2B929F117}" presName="conn" presStyleLbl="parChTrans1D2" presStyleIdx="0" presStyleCnt="1"/>
      <dgm:spPr/>
    </dgm:pt>
    <dgm:pt modelId="{1EE41804-32BB-412E-82C1-59DAF806A6B1}" type="pres">
      <dgm:prSet presAssocID="{2A730CA9-B7E2-4447-A075-4EF2B929F117}" presName="extraNode" presStyleLbl="node1" presStyleIdx="0" presStyleCnt="3"/>
      <dgm:spPr/>
    </dgm:pt>
    <dgm:pt modelId="{4FD9CCA9-1696-419F-AB31-F81F3FEEAF62}" type="pres">
      <dgm:prSet presAssocID="{2A730CA9-B7E2-4447-A075-4EF2B929F117}" presName="dstNode" presStyleLbl="node1" presStyleIdx="0" presStyleCnt="3"/>
      <dgm:spPr/>
    </dgm:pt>
    <dgm:pt modelId="{F1202BC7-F1C9-4CA3-857B-2FC8E0B20684}" type="pres">
      <dgm:prSet presAssocID="{8CE9CE17-DEBC-4010-9E8D-495867A41295}" presName="text_1" presStyleLbl="node1" presStyleIdx="0" presStyleCnt="3">
        <dgm:presLayoutVars>
          <dgm:bulletEnabled val="1"/>
        </dgm:presLayoutVars>
      </dgm:prSet>
      <dgm:spPr/>
    </dgm:pt>
    <dgm:pt modelId="{22C62998-1899-42D9-AA20-279CE073C20B}" type="pres">
      <dgm:prSet presAssocID="{8CE9CE17-DEBC-4010-9E8D-495867A41295}" presName="accent_1" presStyleCnt="0"/>
      <dgm:spPr/>
    </dgm:pt>
    <dgm:pt modelId="{5610E5C7-4690-462A-B7FA-A91C65E5717B}" type="pres">
      <dgm:prSet presAssocID="{8CE9CE17-DEBC-4010-9E8D-495867A41295}" presName="accentRepeatNode" presStyleLbl="solidFgAcc1" presStyleIdx="0" presStyleCnt="3"/>
      <dgm:spPr/>
    </dgm:pt>
    <dgm:pt modelId="{26A2F1B5-24B1-478A-8E28-3FDA6562FC70}" type="pres">
      <dgm:prSet presAssocID="{2F732298-A335-47EE-A46A-21BF9580F85D}" presName="text_2" presStyleLbl="node1" presStyleIdx="1" presStyleCnt="3">
        <dgm:presLayoutVars>
          <dgm:bulletEnabled val="1"/>
        </dgm:presLayoutVars>
      </dgm:prSet>
      <dgm:spPr/>
    </dgm:pt>
    <dgm:pt modelId="{47620F8C-922D-407A-9017-F29C6BE751B6}" type="pres">
      <dgm:prSet presAssocID="{2F732298-A335-47EE-A46A-21BF9580F85D}" presName="accent_2" presStyleCnt="0"/>
      <dgm:spPr/>
    </dgm:pt>
    <dgm:pt modelId="{E1FC4EA0-2498-456A-950E-95A4401BA4AF}" type="pres">
      <dgm:prSet presAssocID="{2F732298-A335-47EE-A46A-21BF9580F85D}" presName="accentRepeatNode" presStyleLbl="solidFgAcc1" presStyleIdx="1" presStyleCnt="3"/>
      <dgm:spPr/>
    </dgm:pt>
    <dgm:pt modelId="{CFB5C245-47B9-446A-9965-732AEF05438F}" type="pres">
      <dgm:prSet presAssocID="{BD4E01AE-26F8-498D-80CB-7EDBC5B5DAAA}" presName="text_3" presStyleLbl="node1" presStyleIdx="2" presStyleCnt="3">
        <dgm:presLayoutVars>
          <dgm:bulletEnabled val="1"/>
        </dgm:presLayoutVars>
      </dgm:prSet>
      <dgm:spPr/>
    </dgm:pt>
    <dgm:pt modelId="{9A951280-6351-49E5-9C43-2DFE04A30B1C}" type="pres">
      <dgm:prSet presAssocID="{BD4E01AE-26F8-498D-80CB-7EDBC5B5DAAA}" presName="accent_3" presStyleCnt="0"/>
      <dgm:spPr/>
    </dgm:pt>
    <dgm:pt modelId="{A6796D13-5FBD-40C2-A2B2-68DEE50EFBE3}" type="pres">
      <dgm:prSet presAssocID="{BD4E01AE-26F8-498D-80CB-7EDBC5B5DAAA}" presName="accentRepeatNode" presStyleLbl="solidFgAcc1" presStyleIdx="2" presStyleCnt="3"/>
      <dgm:spPr/>
    </dgm:pt>
  </dgm:ptLst>
  <dgm:cxnLst>
    <dgm:cxn modelId="{55A2DF45-D9EC-4771-864D-5165CB834BEB}" srcId="{2A730CA9-B7E2-4447-A075-4EF2B929F117}" destId="{8CE9CE17-DEBC-4010-9E8D-495867A41295}" srcOrd="0" destOrd="0" parTransId="{906EAFCE-4B58-452B-9425-4A7703AEEC87}" sibTransId="{792E7165-0016-4FC2-9603-07FD0AD0521E}"/>
    <dgm:cxn modelId="{79071546-DF28-4AC8-90ED-B4ECE39CE4FF}" type="presOf" srcId="{2F732298-A335-47EE-A46A-21BF9580F85D}" destId="{26A2F1B5-24B1-478A-8E28-3FDA6562FC70}" srcOrd="0" destOrd="0" presId="urn:microsoft.com/office/officeart/2008/layout/VerticalCurvedList"/>
    <dgm:cxn modelId="{F016D567-94D2-4992-AD97-A0266BB13F7C}" type="presOf" srcId="{8CE9CE17-DEBC-4010-9E8D-495867A41295}" destId="{F1202BC7-F1C9-4CA3-857B-2FC8E0B20684}" srcOrd="0" destOrd="0" presId="urn:microsoft.com/office/officeart/2008/layout/VerticalCurvedList"/>
    <dgm:cxn modelId="{55BA886D-20CD-43C8-BCAF-318D98D76C3E}" type="presOf" srcId="{BD4E01AE-26F8-498D-80CB-7EDBC5B5DAAA}" destId="{CFB5C245-47B9-446A-9965-732AEF05438F}" srcOrd="0" destOrd="0" presId="urn:microsoft.com/office/officeart/2008/layout/VerticalCurvedList"/>
    <dgm:cxn modelId="{7AFA859F-55C1-4780-8176-6FBAE05914AB}" srcId="{2A730CA9-B7E2-4447-A075-4EF2B929F117}" destId="{2F732298-A335-47EE-A46A-21BF9580F85D}" srcOrd="1" destOrd="0" parTransId="{71125BDA-EEB0-46F5-B8A5-588CCBBBC846}" sibTransId="{2E55B765-A548-4F80-8C90-81830B0B653B}"/>
    <dgm:cxn modelId="{F12256A1-3B7D-4192-864C-F92F6306702A}" type="presOf" srcId="{2A730CA9-B7E2-4447-A075-4EF2B929F117}" destId="{747EA2E8-F984-48B4-B6BA-26BA4592C47A}" srcOrd="0" destOrd="0" presId="urn:microsoft.com/office/officeart/2008/layout/VerticalCurvedList"/>
    <dgm:cxn modelId="{9F173BF5-F969-4627-A642-7B0B321E3AED}" type="presOf" srcId="{792E7165-0016-4FC2-9603-07FD0AD0521E}" destId="{A23BBABB-0E8C-4FA1-A6A4-D9ACE233D022}" srcOrd="0" destOrd="0" presId="urn:microsoft.com/office/officeart/2008/layout/VerticalCurvedList"/>
    <dgm:cxn modelId="{3EAA5DF5-4F15-4256-BC2C-8C4969EF7E4C}" srcId="{2A730CA9-B7E2-4447-A075-4EF2B929F117}" destId="{BD4E01AE-26F8-498D-80CB-7EDBC5B5DAAA}" srcOrd="2" destOrd="0" parTransId="{F59BC4F1-A6F4-46FF-B720-2F00B22A51BA}" sibTransId="{9F06288B-D56C-44CB-9CFE-DD80B3DFC766}"/>
    <dgm:cxn modelId="{3A87E634-0ED8-4E27-948E-2D0DE393C52B}" type="presParOf" srcId="{747EA2E8-F984-48B4-B6BA-26BA4592C47A}" destId="{70232CE4-48CA-4A8C-8F92-CB89E907A413}" srcOrd="0" destOrd="0" presId="urn:microsoft.com/office/officeart/2008/layout/VerticalCurvedList"/>
    <dgm:cxn modelId="{D4B344F9-100D-4450-9B9A-05B53D6BB5FE}" type="presParOf" srcId="{70232CE4-48CA-4A8C-8F92-CB89E907A413}" destId="{1C9B2362-FD01-4C05-9957-A24360AE9790}" srcOrd="0" destOrd="0" presId="urn:microsoft.com/office/officeart/2008/layout/VerticalCurvedList"/>
    <dgm:cxn modelId="{23452B55-DDAD-434B-908E-5269A8F31157}" type="presParOf" srcId="{1C9B2362-FD01-4C05-9957-A24360AE9790}" destId="{36A3C742-44FE-4B70-AF1B-F66C4D8E39C0}" srcOrd="0" destOrd="0" presId="urn:microsoft.com/office/officeart/2008/layout/VerticalCurvedList"/>
    <dgm:cxn modelId="{4E86B7D6-C172-456E-93C6-90BA96560F53}" type="presParOf" srcId="{1C9B2362-FD01-4C05-9957-A24360AE9790}" destId="{A23BBABB-0E8C-4FA1-A6A4-D9ACE233D022}" srcOrd="1" destOrd="0" presId="urn:microsoft.com/office/officeart/2008/layout/VerticalCurvedList"/>
    <dgm:cxn modelId="{0B6C3B67-3992-4EAB-BE12-92D12C42EF75}" type="presParOf" srcId="{1C9B2362-FD01-4C05-9957-A24360AE9790}" destId="{1EE41804-32BB-412E-82C1-59DAF806A6B1}" srcOrd="2" destOrd="0" presId="urn:microsoft.com/office/officeart/2008/layout/VerticalCurvedList"/>
    <dgm:cxn modelId="{D28264CB-8FB0-458A-9C33-4247BB2E8416}" type="presParOf" srcId="{1C9B2362-FD01-4C05-9957-A24360AE9790}" destId="{4FD9CCA9-1696-419F-AB31-F81F3FEEAF62}" srcOrd="3" destOrd="0" presId="urn:microsoft.com/office/officeart/2008/layout/VerticalCurvedList"/>
    <dgm:cxn modelId="{37F508D9-E480-4103-9997-672A2CBBDD77}" type="presParOf" srcId="{70232CE4-48CA-4A8C-8F92-CB89E907A413}" destId="{F1202BC7-F1C9-4CA3-857B-2FC8E0B20684}" srcOrd="1" destOrd="0" presId="urn:microsoft.com/office/officeart/2008/layout/VerticalCurvedList"/>
    <dgm:cxn modelId="{6B0BC8DC-03B0-48AC-8ACF-B723D0EB9773}" type="presParOf" srcId="{70232CE4-48CA-4A8C-8F92-CB89E907A413}" destId="{22C62998-1899-42D9-AA20-279CE073C20B}" srcOrd="2" destOrd="0" presId="urn:microsoft.com/office/officeart/2008/layout/VerticalCurvedList"/>
    <dgm:cxn modelId="{78CC72C3-D3D5-497D-8A9F-21E18D966434}" type="presParOf" srcId="{22C62998-1899-42D9-AA20-279CE073C20B}" destId="{5610E5C7-4690-462A-B7FA-A91C65E5717B}" srcOrd="0" destOrd="0" presId="urn:microsoft.com/office/officeart/2008/layout/VerticalCurvedList"/>
    <dgm:cxn modelId="{343A9076-9908-4948-863D-E8BEDFA20002}" type="presParOf" srcId="{70232CE4-48CA-4A8C-8F92-CB89E907A413}" destId="{26A2F1B5-24B1-478A-8E28-3FDA6562FC70}" srcOrd="3" destOrd="0" presId="urn:microsoft.com/office/officeart/2008/layout/VerticalCurvedList"/>
    <dgm:cxn modelId="{3F2977B4-EB28-43F8-8034-6F0737280172}" type="presParOf" srcId="{70232CE4-48CA-4A8C-8F92-CB89E907A413}" destId="{47620F8C-922D-407A-9017-F29C6BE751B6}" srcOrd="4" destOrd="0" presId="urn:microsoft.com/office/officeart/2008/layout/VerticalCurvedList"/>
    <dgm:cxn modelId="{FAF6A7C8-A809-4012-B4FC-244EA5C79DE5}" type="presParOf" srcId="{47620F8C-922D-407A-9017-F29C6BE751B6}" destId="{E1FC4EA0-2498-456A-950E-95A4401BA4AF}" srcOrd="0" destOrd="0" presId="urn:microsoft.com/office/officeart/2008/layout/VerticalCurvedList"/>
    <dgm:cxn modelId="{682FC24E-76D5-4188-81DC-B7B32E65CB63}" type="presParOf" srcId="{70232CE4-48CA-4A8C-8F92-CB89E907A413}" destId="{CFB5C245-47B9-446A-9965-732AEF05438F}" srcOrd="5" destOrd="0" presId="urn:microsoft.com/office/officeart/2008/layout/VerticalCurvedList"/>
    <dgm:cxn modelId="{025458E6-542F-4B7A-837D-60C64207D699}" type="presParOf" srcId="{70232CE4-48CA-4A8C-8F92-CB89E907A413}" destId="{9A951280-6351-49E5-9C43-2DFE04A30B1C}" srcOrd="6" destOrd="0" presId="urn:microsoft.com/office/officeart/2008/layout/VerticalCurvedList"/>
    <dgm:cxn modelId="{557ED6D5-46C0-4D4C-B3A8-41602DB2A5AB}" type="presParOf" srcId="{9A951280-6351-49E5-9C43-2DFE04A30B1C}" destId="{A6796D13-5FBD-40C2-A2B2-68DEE50EFB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B0B89-7564-41EF-993E-70D40C2CCCF7}">
      <dsp:nvSpPr>
        <dsp:cNvPr id="0" name=""/>
        <dsp:cNvSpPr/>
      </dsp:nvSpPr>
      <dsp:spPr>
        <a:xfrm>
          <a:off x="0" y="1214"/>
          <a:ext cx="1071142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48F07-CF18-4B06-B1E5-7EF1380390E6}">
      <dsp:nvSpPr>
        <dsp:cNvPr id="0" name=""/>
        <dsp:cNvSpPr/>
      </dsp:nvSpPr>
      <dsp:spPr>
        <a:xfrm>
          <a:off x="0" y="1214"/>
          <a:ext cx="2834471" cy="248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solidFill>
                <a:schemeClr val="tx2"/>
              </a:solidFill>
              <a:latin typeface="Times New Roman" panose="02020603050405020304" pitchFamily="18" charset="0"/>
              <a:cs typeface="Times New Roman" panose="02020603050405020304" pitchFamily="18" charset="0"/>
            </a:rPr>
            <a:t>Determinar la importancia de contar con conocimientos de educación financiera en la eficiente toma de decisiones de endeudamiento en los hogares del Cantón Mejía </a:t>
          </a:r>
        </a:p>
      </dsp:txBody>
      <dsp:txXfrm>
        <a:off x="0" y="1214"/>
        <a:ext cx="2834471" cy="2484262"/>
      </dsp:txXfrm>
    </dsp:sp>
    <dsp:sp modelId="{C29B2345-4369-45C2-A3C1-D2010968635B}">
      <dsp:nvSpPr>
        <dsp:cNvPr id="0" name=""/>
        <dsp:cNvSpPr/>
      </dsp:nvSpPr>
      <dsp:spPr>
        <a:xfrm>
          <a:off x="2982120" y="30417"/>
          <a:ext cx="7726923" cy="58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s-EC" sz="1900" kern="1200">
              <a:solidFill>
                <a:schemeClr val="tx2"/>
              </a:solidFill>
              <a:latin typeface="Times New Roman" panose="02020603050405020304" pitchFamily="18" charset="0"/>
              <a:cs typeface="Times New Roman" panose="02020603050405020304" pitchFamily="18" charset="0"/>
            </a:rPr>
            <a:t>Estudiar los niveles de endeudamiento y de educación financiera</a:t>
          </a:r>
          <a:endParaRPr lang="es-EC" sz="1900" kern="1200" dirty="0">
            <a:solidFill>
              <a:schemeClr val="tx2"/>
            </a:solidFill>
            <a:latin typeface="Times New Roman" panose="02020603050405020304" pitchFamily="18" charset="0"/>
            <a:cs typeface="Times New Roman" panose="02020603050405020304" pitchFamily="18" charset="0"/>
          </a:endParaRPr>
        </a:p>
      </dsp:txBody>
      <dsp:txXfrm>
        <a:off x="2982120" y="30417"/>
        <a:ext cx="7726923" cy="584068"/>
      </dsp:txXfrm>
    </dsp:sp>
    <dsp:sp modelId="{E5107FE9-0013-4123-8E2A-25742F03B42C}">
      <dsp:nvSpPr>
        <dsp:cNvPr id="0" name=""/>
        <dsp:cNvSpPr/>
      </dsp:nvSpPr>
      <dsp:spPr>
        <a:xfrm>
          <a:off x="2834471" y="614486"/>
          <a:ext cx="787457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2655C-80A7-4DED-9FC0-413DA6360CC8}">
      <dsp:nvSpPr>
        <dsp:cNvPr id="0" name=""/>
        <dsp:cNvSpPr/>
      </dsp:nvSpPr>
      <dsp:spPr>
        <a:xfrm>
          <a:off x="2982120" y="643689"/>
          <a:ext cx="7726923" cy="58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s-EC" sz="1900" kern="1200">
              <a:solidFill>
                <a:schemeClr val="tx2"/>
              </a:solidFill>
              <a:latin typeface="Times New Roman" panose="02020603050405020304" pitchFamily="18" charset="0"/>
              <a:cs typeface="Times New Roman" panose="02020603050405020304" pitchFamily="18" charset="0"/>
            </a:rPr>
            <a:t>Conocer las razones de endeudamiento y determinar la relación entre el nivel de endeudamiento y nivel de educación financiera</a:t>
          </a:r>
          <a:endParaRPr lang="es-EC" sz="1900" kern="1200" dirty="0">
            <a:solidFill>
              <a:schemeClr val="tx2"/>
            </a:solidFill>
            <a:latin typeface="Times New Roman" panose="02020603050405020304" pitchFamily="18" charset="0"/>
            <a:cs typeface="Times New Roman" panose="02020603050405020304" pitchFamily="18" charset="0"/>
          </a:endParaRPr>
        </a:p>
      </dsp:txBody>
      <dsp:txXfrm>
        <a:off x="2982120" y="643689"/>
        <a:ext cx="7726923" cy="584068"/>
      </dsp:txXfrm>
    </dsp:sp>
    <dsp:sp modelId="{13264715-C64A-4807-85D4-0A12D676ED9C}">
      <dsp:nvSpPr>
        <dsp:cNvPr id="0" name=""/>
        <dsp:cNvSpPr/>
      </dsp:nvSpPr>
      <dsp:spPr>
        <a:xfrm>
          <a:off x="2834471" y="1227758"/>
          <a:ext cx="787457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39508-C204-4002-A8FF-0F3392C652F2}">
      <dsp:nvSpPr>
        <dsp:cNvPr id="0" name=""/>
        <dsp:cNvSpPr/>
      </dsp:nvSpPr>
      <dsp:spPr>
        <a:xfrm>
          <a:off x="2982120" y="1256961"/>
          <a:ext cx="7726923" cy="58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s-EC" sz="1900" kern="1200" dirty="0">
              <a:solidFill>
                <a:schemeClr val="tx2"/>
              </a:solidFill>
              <a:latin typeface="Times New Roman" panose="02020603050405020304" pitchFamily="18" charset="0"/>
              <a:cs typeface="Times New Roman" panose="02020603050405020304" pitchFamily="18" charset="0"/>
            </a:rPr>
            <a:t>Analizar el papel del sistema financiero, mercados e instituciones en la educación financiera</a:t>
          </a:r>
        </a:p>
      </dsp:txBody>
      <dsp:txXfrm>
        <a:off x="2982120" y="1256961"/>
        <a:ext cx="7726923" cy="584068"/>
      </dsp:txXfrm>
    </dsp:sp>
    <dsp:sp modelId="{F914F474-12FE-4D7A-8306-0AE4BE4038AF}">
      <dsp:nvSpPr>
        <dsp:cNvPr id="0" name=""/>
        <dsp:cNvSpPr/>
      </dsp:nvSpPr>
      <dsp:spPr>
        <a:xfrm>
          <a:off x="2834471" y="1841030"/>
          <a:ext cx="787457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0CF5F-A333-4D03-B20A-E1E49E32FFBA}">
      <dsp:nvSpPr>
        <dsp:cNvPr id="0" name=""/>
        <dsp:cNvSpPr/>
      </dsp:nvSpPr>
      <dsp:spPr>
        <a:xfrm>
          <a:off x="2982120" y="1870233"/>
          <a:ext cx="7726923" cy="58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solidFill>
                <a:schemeClr val="tx2"/>
              </a:solidFill>
              <a:latin typeface="Times New Roman" panose="02020603050405020304" pitchFamily="18" charset="0"/>
              <a:cs typeface="Times New Roman" panose="02020603050405020304" pitchFamily="18" charset="0"/>
            </a:rPr>
            <a:t>Proponer un programa de educación financiera, y así promover la inclusión financiera</a:t>
          </a:r>
        </a:p>
      </dsp:txBody>
      <dsp:txXfrm>
        <a:off x="2982120" y="1870233"/>
        <a:ext cx="7726923" cy="584068"/>
      </dsp:txXfrm>
    </dsp:sp>
    <dsp:sp modelId="{FC669B33-73D6-4BA6-92E9-C6F90AE1ED34}">
      <dsp:nvSpPr>
        <dsp:cNvPr id="0" name=""/>
        <dsp:cNvSpPr/>
      </dsp:nvSpPr>
      <dsp:spPr>
        <a:xfrm>
          <a:off x="2834471" y="2454302"/>
          <a:ext cx="787457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BBABB-0E8C-4FA1-A6A4-D9ACE233D022}">
      <dsp:nvSpPr>
        <dsp:cNvPr id="0" name=""/>
        <dsp:cNvSpPr/>
      </dsp:nvSpPr>
      <dsp:spPr>
        <a:xfrm>
          <a:off x="-5750590" y="-887017"/>
          <a:ext cx="6899720" cy="6899720"/>
        </a:xfrm>
        <a:prstGeom prst="blockArc">
          <a:avLst>
            <a:gd name="adj1" fmla="val 18900000"/>
            <a:gd name="adj2" fmla="val 2700000"/>
            <a:gd name="adj3" fmla="val 31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202BC7-F1C9-4CA3-857B-2FC8E0B20684}">
      <dsp:nvSpPr>
        <dsp:cNvPr id="0" name=""/>
        <dsp:cNvSpPr/>
      </dsp:nvSpPr>
      <dsp:spPr>
        <a:xfrm>
          <a:off x="942229" y="732255"/>
          <a:ext cx="9913689" cy="14643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2293"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a:solidFill>
                <a:schemeClr val="tx2"/>
              </a:solidFill>
              <a:latin typeface="Times New Roman" panose="02020603050405020304" pitchFamily="18" charset="0"/>
              <a:cs typeface="Times New Roman" panose="02020603050405020304" pitchFamily="18" charset="0"/>
            </a:rPr>
            <a:t>Existe una relación inversa entre la educación financiera y el nivel de endeudamiento de los hogares del Cantón Mejía, por lo que se rechaza la Ho, por su débil nivel de relación y bajo nivel de significancia, dado que existen otros factores o variables. </a:t>
          </a:r>
          <a:endParaRPr lang="es-EC" sz="2000" kern="1200" dirty="0">
            <a:solidFill>
              <a:schemeClr val="tx2"/>
            </a:solidFill>
            <a:latin typeface="Times New Roman" panose="02020603050405020304" pitchFamily="18" charset="0"/>
            <a:cs typeface="Times New Roman" panose="02020603050405020304" pitchFamily="18" charset="0"/>
          </a:endParaRPr>
        </a:p>
      </dsp:txBody>
      <dsp:txXfrm>
        <a:off x="942229" y="732255"/>
        <a:ext cx="9913689" cy="1464305"/>
      </dsp:txXfrm>
    </dsp:sp>
    <dsp:sp modelId="{5610E5C7-4690-462A-B7FA-A91C65E5717B}">
      <dsp:nvSpPr>
        <dsp:cNvPr id="0" name=""/>
        <dsp:cNvSpPr/>
      </dsp:nvSpPr>
      <dsp:spPr>
        <a:xfrm>
          <a:off x="27037" y="549217"/>
          <a:ext cx="1830382" cy="183038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A2F1B5-24B1-478A-8E28-3FDA6562FC70}">
      <dsp:nvSpPr>
        <dsp:cNvPr id="0" name=""/>
        <dsp:cNvSpPr/>
      </dsp:nvSpPr>
      <dsp:spPr>
        <a:xfrm>
          <a:off x="942229" y="2929123"/>
          <a:ext cx="9913689" cy="1464305"/>
        </a:xfrm>
        <a:prstGeom prst="rect">
          <a:avLst/>
        </a:prstGeom>
        <a:gradFill rotWithShape="0">
          <a:gsLst>
            <a:gs pos="0">
              <a:schemeClr val="accent5">
                <a:hueOff val="17161661"/>
                <a:satOff val="-34374"/>
                <a:lumOff val="-21765"/>
                <a:alphaOff val="0"/>
                <a:tint val="50000"/>
                <a:satMod val="300000"/>
              </a:schemeClr>
            </a:gs>
            <a:gs pos="35000">
              <a:schemeClr val="accent5">
                <a:hueOff val="17161661"/>
                <a:satOff val="-34374"/>
                <a:lumOff val="-21765"/>
                <a:alphaOff val="0"/>
                <a:tint val="37000"/>
                <a:satMod val="300000"/>
              </a:schemeClr>
            </a:gs>
            <a:gs pos="100000">
              <a:schemeClr val="accent5">
                <a:hueOff val="17161661"/>
                <a:satOff val="-34374"/>
                <a:lumOff val="-2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2293"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La propuesta planteada del programa de educación financiera está diseñada en seis módulos para que cada niño, joven o adulto pueda participar de la instrucción sobre temas financieros</a:t>
          </a:r>
        </a:p>
      </dsp:txBody>
      <dsp:txXfrm>
        <a:off x="942229" y="2929123"/>
        <a:ext cx="9913689" cy="1464305"/>
      </dsp:txXfrm>
    </dsp:sp>
    <dsp:sp modelId="{E1FC4EA0-2498-456A-950E-95A4401BA4AF}">
      <dsp:nvSpPr>
        <dsp:cNvPr id="0" name=""/>
        <dsp:cNvSpPr/>
      </dsp:nvSpPr>
      <dsp:spPr>
        <a:xfrm>
          <a:off x="27037" y="2746085"/>
          <a:ext cx="1830382" cy="183038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17161661"/>
              <a:satOff val="-34374"/>
              <a:lumOff val="-2176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76360-426A-425B-8374-CFC1971092CD}">
      <dsp:nvSpPr>
        <dsp:cNvPr id="0" name=""/>
        <dsp:cNvSpPr/>
      </dsp:nvSpPr>
      <dsp:spPr>
        <a:xfrm>
          <a:off x="0" y="0"/>
          <a:ext cx="9533590" cy="141142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Las instituciones del Sistema Financiero y Superintendencia de Economía Popular y Solidaria realicen un despliegue óptimo de los programas de EF, finanzas básicas o alfabetización financiera, con el objetivo de fortalecer el conocimiento y mejorar la inclusión financiera social del país.</a:t>
          </a:r>
        </a:p>
      </dsp:txBody>
      <dsp:txXfrm>
        <a:off x="41339" y="41339"/>
        <a:ext cx="8010558" cy="1328742"/>
      </dsp:txXfrm>
    </dsp:sp>
    <dsp:sp modelId="{1463D6B4-A968-40C1-A25C-9FE3308F76F0}">
      <dsp:nvSpPr>
        <dsp:cNvPr id="0" name=""/>
        <dsp:cNvSpPr/>
      </dsp:nvSpPr>
      <dsp:spPr>
        <a:xfrm>
          <a:off x="841199" y="1646657"/>
          <a:ext cx="9533590" cy="1411420"/>
        </a:xfrm>
        <a:prstGeom prst="roundRect">
          <a:avLst>
            <a:gd name="adj" fmla="val 10000"/>
          </a:avLst>
        </a:prstGeom>
        <a:gradFill rotWithShape="0">
          <a:gsLst>
            <a:gs pos="0">
              <a:schemeClr val="accent2">
                <a:hueOff val="-2660100"/>
                <a:satOff val="-16975"/>
                <a:lumOff val="9217"/>
                <a:alphaOff val="0"/>
                <a:tint val="50000"/>
                <a:satMod val="300000"/>
              </a:schemeClr>
            </a:gs>
            <a:gs pos="35000">
              <a:schemeClr val="accent2">
                <a:hueOff val="-2660100"/>
                <a:satOff val="-16975"/>
                <a:lumOff val="9217"/>
                <a:alphaOff val="0"/>
                <a:tint val="37000"/>
                <a:satMod val="300000"/>
              </a:schemeClr>
            </a:gs>
            <a:gs pos="100000">
              <a:schemeClr val="accent2">
                <a:hueOff val="-2660100"/>
                <a:satOff val="-16975"/>
                <a:lumOff val="92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Al Estado que implemente como política la incorporación de cursos o talleres de finanzas personales en las mallas curriculares de las instituciones educativas, con la finalidad de promover la inclusión financiera para que los alumnos desarrollen aptitudes y habilidades.</a:t>
          </a:r>
        </a:p>
      </dsp:txBody>
      <dsp:txXfrm>
        <a:off x="882538" y="1687996"/>
        <a:ext cx="7692290" cy="1328742"/>
      </dsp:txXfrm>
    </dsp:sp>
    <dsp:sp modelId="{D76D714B-D5B7-4959-AF8D-B5868AA83DC5}">
      <dsp:nvSpPr>
        <dsp:cNvPr id="0" name=""/>
        <dsp:cNvSpPr/>
      </dsp:nvSpPr>
      <dsp:spPr>
        <a:xfrm>
          <a:off x="1682398" y="3293314"/>
          <a:ext cx="9533590" cy="1411420"/>
        </a:xfrm>
        <a:prstGeom prst="roundRect">
          <a:avLst>
            <a:gd name="adj" fmla="val 10000"/>
          </a:avLst>
        </a:prstGeom>
        <a:gradFill rotWithShape="0">
          <a:gsLst>
            <a:gs pos="0">
              <a:schemeClr val="accent2">
                <a:hueOff val="-5320199"/>
                <a:satOff val="-33950"/>
                <a:lumOff val="18433"/>
                <a:alphaOff val="0"/>
                <a:tint val="50000"/>
                <a:satMod val="300000"/>
              </a:schemeClr>
            </a:gs>
            <a:gs pos="35000">
              <a:schemeClr val="accent2">
                <a:hueOff val="-5320199"/>
                <a:satOff val="-33950"/>
                <a:lumOff val="18433"/>
                <a:alphaOff val="0"/>
                <a:tint val="37000"/>
                <a:satMod val="300000"/>
              </a:schemeClr>
            </a:gs>
            <a:gs pos="100000">
              <a:schemeClr val="accent2">
                <a:hueOff val="-5320199"/>
                <a:satOff val="-33950"/>
                <a:lumOff val="18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A la población que preste más interés sobre los programas de capacitación de EF para que participen de los mismos, pues la falta de conocimiento ocasiona vulnerabilidad para hacer un uso eficiente de los productos y servicios financieros.</a:t>
          </a:r>
        </a:p>
      </dsp:txBody>
      <dsp:txXfrm>
        <a:off x="1723737" y="3334653"/>
        <a:ext cx="7692290" cy="1328742"/>
      </dsp:txXfrm>
    </dsp:sp>
    <dsp:sp modelId="{C8711A56-BE64-426F-B0EF-CAFC0D23A163}">
      <dsp:nvSpPr>
        <dsp:cNvPr id="0" name=""/>
        <dsp:cNvSpPr/>
      </dsp:nvSpPr>
      <dsp:spPr>
        <a:xfrm>
          <a:off x="8616167" y="1070327"/>
          <a:ext cx="917423" cy="91742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2"/>
            </a:solidFill>
            <a:latin typeface="Times New Roman" panose="02020603050405020304" pitchFamily="18" charset="0"/>
            <a:cs typeface="Times New Roman" panose="02020603050405020304" pitchFamily="18" charset="0"/>
          </a:endParaRPr>
        </a:p>
      </dsp:txBody>
      <dsp:txXfrm>
        <a:off x="8822587" y="1070327"/>
        <a:ext cx="504583" cy="690361"/>
      </dsp:txXfrm>
    </dsp:sp>
    <dsp:sp modelId="{A5202DFC-28AC-40B5-9E22-349D890E2C6B}">
      <dsp:nvSpPr>
        <dsp:cNvPr id="0" name=""/>
        <dsp:cNvSpPr/>
      </dsp:nvSpPr>
      <dsp:spPr>
        <a:xfrm>
          <a:off x="9457366" y="2707574"/>
          <a:ext cx="917423" cy="917423"/>
        </a:xfrm>
        <a:prstGeom prst="downArrow">
          <a:avLst>
            <a:gd name="adj1" fmla="val 55000"/>
            <a:gd name="adj2" fmla="val 45000"/>
          </a:avLst>
        </a:prstGeom>
        <a:solidFill>
          <a:schemeClr val="accent2">
            <a:tint val="40000"/>
            <a:alpha val="90000"/>
            <a:hueOff val="-4544130"/>
            <a:satOff val="7496"/>
            <a:lumOff val="2556"/>
            <a:alphaOff val="0"/>
          </a:schemeClr>
        </a:solidFill>
        <a:ln w="9525" cap="flat" cmpd="sng" algn="ctr">
          <a:solidFill>
            <a:schemeClr val="accent2">
              <a:tint val="40000"/>
              <a:alpha val="90000"/>
              <a:hueOff val="-4544130"/>
              <a:satOff val="7496"/>
              <a:lumOff val="25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2"/>
            </a:solidFill>
            <a:latin typeface="Times New Roman" panose="02020603050405020304" pitchFamily="18" charset="0"/>
            <a:cs typeface="Times New Roman" panose="02020603050405020304" pitchFamily="18" charset="0"/>
          </a:endParaRPr>
        </a:p>
      </dsp:txBody>
      <dsp:txXfrm>
        <a:off x="9663786" y="2707574"/>
        <a:ext cx="504583" cy="69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7F0FC-2BE9-4CD8-AA77-52D217F2EACF}">
      <dsp:nvSpPr>
        <dsp:cNvPr id="0" name=""/>
        <dsp:cNvSpPr/>
      </dsp:nvSpPr>
      <dsp:spPr>
        <a:xfrm>
          <a:off x="958643" y="0"/>
          <a:ext cx="7805178" cy="2087560"/>
        </a:xfrm>
        <a:prstGeom prst="leftRightRibb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5563E-4D20-481B-ABBD-91B0EF220AA6}">
      <dsp:nvSpPr>
        <dsp:cNvPr id="0" name=""/>
        <dsp:cNvSpPr/>
      </dsp:nvSpPr>
      <dsp:spPr>
        <a:xfrm>
          <a:off x="1968855" y="409563"/>
          <a:ext cx="2537733" cy="10229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2"/>
              </a:solidFill>
              <a:effectLst/>
              <a:latin typeface="Times New Roman" panose="02020603050405020304" pitchFamily="18" charset="0"/>
              <a:cs typeface="Times New Roman" panose="02020603050405020304" pitchFamily="18" charset="0"/>
            </a:rPr>
            <a:t>Ho: </a:t>
          </a:r>
          <a:r>
            <a:rPr lang="es-EC" sz="1600" kern="1200" dirty="0">
              <a:solidFill>
                <a:schemeClr val="tx2"/>
              </a:solidFill>
              <a:effectLst/>
              <a:latin typeface="Times New Roman" panose="02020603050405020304" pitchFamily="18" charset="0"/>
              <a:cs typeface="Times New Roman" panose="02020603050405020304" pitchFamily="18" charset="0"/>
            </a:rPr>
            <a:t>Una mayor educación financiera de las familias del Cantón Mejía, no incentiva su endeudamiento. </a:t>
          </a:r>
        </a:p>
      </dsp:txBody>
      <dsp:txXfrm>
        <a:off x="1968855" y="409563"/>
        <a:ext cx="2537733" cy="1022904"/>
      </dsp:txXfrm>
    </dsp:sp>
    <dsp:sp modelId="{8BA37C53-5142-4FB2-A662-D685A8AB6099}">
      <dsp:nvSpPr>
        <dsp:cNvPr id="0" name=""/>
        <dsp:cNvSpPr/>
      </dsp:nvSpPr>
      <dsp:spPr>
        <a:xfrm>
          <a:off x="4844532" y="699332"/>
          <a:ext cx="2894684" cy="10229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2"/>
              </a:solidFill>
              <a:effectLst/>
              <a:latin typeface="Times New Roman" panose="02020603050405020304" pitchFamily="18" charset="0"/>
              <a:cs typeface="Times New Roman" panose="02020603050405020304" pitchFamily="18" charset="0"/>
            </a:rPr>
            <a:t>Hi: </a:t>
          </a:r>
          <a:r>
            <a:rPr lang="es-EC" sz="1600" kern="1200" dirty="0">
              <a:solidFill>
                <a:schemeClr val="tx2"/>
              </a:solidFill>
              <a:effectLst/>
              <a:latin typeface="Times New Roman" panose="02020603050405020304" pitchFamily="18" charset="0"/>
              <a:cs typeface="Times New Roman" panose="02020603050405020304" pitchFamily="18" charset="0"/>
            </a:rPr>
            <a:t>Una mayor educación financiera de las familias del Cantón Mejía, incentiva su endeudamiento.</a:t>
          </a:r>
        </a:p>
      </dsp:txBody>
      <dsp:txXfrm>
        <a:off x="4844532" y="699332"/>
        <a:ext cx="2894684" cy="1022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7E33-2E86-4501-AF28-ABB20BA442FD}">
      <dsp:nvSpPr>
        <dsp:cNvPr id="0" name=""/>
        <dsp:cNvSpPr/>
      </dsp:nvSpPr>
      <dsp:spPr>
        <a:xfrm>
          <a:off x="798" y="875011"/>
          <a:ext cx="3435699" cy="4122839"/>
        </a:xfrm>
        <a:prstGeom prst="roundRect">
          <a:avLst>
            <a:gd name="adj" fmla="val 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C" sz="2200" b="1" kern="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UTILIDAD ESPERADA </a:t>
          </a:r>
          <a:endParaRPr lang="es-EC" sz="2200" kern="1200" dirty="0">
            <a:solidFill>
              <a:schemeClr val="tx2"/>
            </a:solidFill>
            <a:effectLst/>
            <a:latin typeface="Times New Roman" panose="02020603050405020304" pitchFamily="18" charset="0"/>
            <a:cs typeface="Times New Roman" panose="02020603050405020304" pitchFamily="18" charset="0"/>
          </a:endParaRPr>
        </a:p>
      </dsp:txBody>
      <dsp:txXfrm rot="16200000">
        <a:off x="-1345995" y="2221806"/>
        <a:ext cx="3380728" cy="687139"/>
      </dsp:txXfrm>
    </dsp:sp>
    <dsp:sp modelId="{A0B5E328-D943-4DD3-8F06-97516B8839B1}">
      <dsp:nvSpPr>
        <dsp:cNvPr id="0" name=""/>
        <dsp:cNvSpPr/>
      </dsp:nvSpPr>
      <dsp:spPr>
        <a:xfrm>
          <a:off x="687938" y="875011"/>
          <a:ext cx="2559596" cy="412283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effectLst/>
              <a:latin typeface="Times New Roman" panose="02020603050405020304" pitchFamily="18" charset="0"/>
              <a:cs typeface="Times New Roman" panose="02020603050405020304" pitchFamily="18" charset="0"/>
            </a:rPr>
            <a:t>Evalúa situaciones donde toman decisiones en condiciones de incertidumbre, explicando el comportamiento del ser humano para que lleguen a una decisión racional (Neumann &amp; Morgenstern,1944).</a:t>
          </a:r>
        </a:p>
      </dsp:txBody>
      <dsp:txXfrm>
        <a:off x="687938" y="875011"/>
        <a:ext cx="2559596" cy="4122839"/>
      </dsp:txXfrm>
    </dsp:sp>
    <dsp:sp modelId="{858BED33-4E87-485C-90F8-44C6891C778F}">
      <dsp:nvSpPr>
        <dsp:cNvPr id="0" name=""/>
        <dsp:cNvSpPr/>
      </dsp:nvSpPr>
      <dsp:spPr>
        <a:xfrm>
          <a:off x="3556747" y="875011"/>
          <a:ext cx="3435699" cy="4122839"/>
        </a:xfrm>
        <a:prstGeom prst="roundRect">
          <a:avLst>
            <a:gd name="adj" fmla="val 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C" sz="2200" b="1" kern="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TEORÍA DE LA DECISIÓN </a:t>
          </a:r>
          <a:endParaRPr lang="es-EC" sz="2200" kern="1200" dirty="0">
            <a:solidFill>
              <a:schemeClr val="tx2"/>
            </a:solidFill>
            <a:effectLst/>
            <a:latin typeface="Times New Roman" panose="02020603050405020304" pitchFamily="18" charset="0"/>
            <a:cs typeface="Times New Roman" panose="02020603050405020304" pitchFamily="18" charset="0"/>
          </a:endParaRPr>
        </a:p>
      </dsp:txBody>
      <dsp:txXfrm rot="16200000">
        <a:off x="2209953" y="2221806"/>
        <a:ext cx="3380728" cy="687139"/>
      </dsp:txXfrm>
    </dsp:sp>
    <dsp:sp modelId="{A6695B0F-2D42-46C2-BF0D-D4A784ACE65D}">
      <dsp:nvSpPr>
        <dsp:cNvPr id="0" name=""/>
        <dsp:cNvSpPr/>
      </dsp:nvSpPr>
      <dsp:spPr>
        <a:xfrm rot="5400000">
          <a:off x="3270782" y="4154000"/>
          <a:ext cx="606285" cy="515354"/>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C055C76-A8DB-4138-AE56-158990583C6A}">
      <dsp:nvSpPr>
        <dsp:cNvPr id="0" name=""/>
        <dsp:cNvSpPr/>
      </dsp:nvSpPr>
      <dsp:spPr>
        <a:xfrm>
          <a:off x="4243887" y="875011"/>
          <a:ext cx="2559596" cy="412283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marL="0" lvl="0" indent="0" algn="l" defTabSz="889000">
            <a:lnSpc>
              <a:spcPct val="90000"/>
            </a:lnSpc>
            <a:spcBef>
              <a:spcPct val="0"/>
            </a:spcBef>
            <a:spcAft>
              <a:spcPct val="35000"/>
            </a:spcAft>
            <a:buNone/>
          </a:pPr>
          <a:r>
            <a:rPr lang="es-EC" sz="2000" kern="1200" dirty="0" err="1">
              <a:solidFill>
                <a:schemeClr val="tx2"/>
              </a:solidFill>
              <a:effectLst/>
              <a:latin typeface="Times New Roman" panose="02020603050405020304" pitchFamily="18" charset="0"/>
              <a:cs typeface="Times New Roman" panose="02020603050405020304" pitchFamily="18" charset="0"/>
            </a:rPr>
            <a:t>Simon</a:t>
          </a:r>
          <a:r>
            <a:rPr lang="es-EC" sz="2000" kern="1200" dirty="0">
              <a:solidFill>
                <a:schemeClr val="tx2"/>
              </a:solidFill>
              <a:effectLst/>
              <a:latin typeface="Times New Roman" panose="02020603050405020304" pitchFamily="18" charset="0"/>
              <a:cs typeface="Times New Roman" panose="02020603050405020304" pitchFamily="18" charset="0"/>
            </a:rPr>
            <a:t> (1955) crítica a la teoría de los neoclásicos en creer que el ser humano es completamente racional en sus decisiones, sino que a su juicio es la satisfacción para terminar con la búsqueda.</a:t>
          </a:r>
        </a:p>
      </dsp:txBody>
      <dsp:txXfrm>
        <a:off x="4243887" y="875011"/>
        <a:ext cx="2559596" cy="4122839"/>
      </dsp:txXfrm>
    </dsp:sp>
    <dsp:sp modelId="{D084F4F9-C03B-40EF-80CF-B26C23B81411}">
      <dsp:nvSpPr>
        <dsp:cNvPr id="0" name=""/>
        <dsp:cNvSpPr/>
      </dsp:nvSpPr>
      <dsp:spPr>
        <a:xfrm>
          <a:off x="7112696" y="875011"/>
          <a:ext cx="3435699" cy="4122839"/>
        </a:xfrm>
        <a:prstGeom prst="roundRect">
          <a:avLst>
            <a:gd name="adj" fmla="val 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C" sz="2200" b="1" kern="1200" dirty="0">
              <a:solidFill>
                <a:schemeClr val="tx2"/>
              </a:solidFill>
              <a:effectLst/>
              <a:latin typeface="Times New Roman" panose="02020603050405020304" pitchFamily="18" charset="0"/>
              <a:cs typeface="Times New Roman" panose="02020603050405020304" pitchFamily="18" charset="0"/>
            </a:rPr>
            <a:t>Teoría de la Perspectiva o aversión a las pérdidas </a:t>
          </a:r>
        </a:p>
      </dsp:txBody>
      <dsp:txXfrm rot="16200000">
        <a:off x="5765902" y="2221806"/>
        <a:ext cx="3380728" cy="687139"/>
      </dsp:txXfrm>
    </dsp:sp>
    <dsp:sp modelId="{5B74B73B-7074-4607-AD31-60902C229FDB}">
      <dsp:nvSpPr>
        <dsp:cNvPr id="0" name=""/>
        <dsp:cNvSpPr/>
      </dsp:nvSpPr>
      <dsp:spPr>
        <a:xfrm rot="5400000">
          <a:off x="6826731" y="4154000"/>
          <a:ext cx="606285" cy="515354"/>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414204-9520-49BE-A36C-523F84A15169}">
      <dsp:nvSpPr>
        <dsp:cNvPr id="0" name=""/>
        <dsp:cNvSpPr/>
      </dsp:nvSpPr>
      <dsp:spPr>
        <a:xfrm>
          <a:off x="7799836" y="875011"/>
          <a:ext cx="2559596" cy="412283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marL="0" lvl="0" indent="0" algn="l" defTabSz="889000">
            <a:lnSpc>
              <a:spcPct val="90000"/>
            </a:lnSpc>
            <a:spcBef>
              <a:spcPct val="0"/>
            </a:spcBef>
            <a:spcAft>
              <a:spcPct val="35000"/>
            </a:spcAft>
            <a:buNone/>
          </a:pPr>
          <a:r>
            <a:rPr lang="es-EC" sz="2000" kern="1200" dirty="0" err="1">
              <a:solidFill>
                <a:schemeClr val="tx2"/>
              </a:solidFill>
              <a:effectLst/>
              <a:latin typeface="Times New Roman" panose="02020603050405020304" pitchFamily="18" charset="0"/>
              <a:cs typeface="Times New Roman" panose="02020603050405020304" pitchFamily="18" charset="0"/>
            </a:rPr>
            <a:t>Tversky</a:t>
          </a:r>
          <a:r>
            <a:rPr lang="es-EC" sz="2000" kern="1200" dirty="0">
              <a:solidFill>
                <a:schemeClr val="tx2"/>
              </a:solidFill>
              <a:effectLst/>
              <a:latin typeface="Times New Roman" panose="02020603050405020304" pitchFamily="18" charset="0"/>
              <a:cs typeface="Times New Roman" panose="02020603050405020304" pitchFamily="18" charset="0"/>
            </a:rPr>
            <a:t> &amp; Kahneman (1979) que cuando hay incertidumbre con relación a los resultados el ser humano tiende a optar por las recompensas seguras a otras menos probables</a:t>
          </a:r>
        </a:p>
      </dsp:txBody>
      <dsp:txXfrm>
        <a:off x="7799836" y="875011"/>
        <a:ext cx="2559596" cy="4122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93FA-8ECE-4F65-9486-32E4FACD480B}">
      <dsp:nvSpPr>
        <dsp:cNvPr id="0" name=""/>
        <dsp:cNvSpPr/>
      </dsp:nvSpPr>
      <dsp:spPr>
        <a:xfrm rot="10800000">
          <a:off x="2175538" y="406"/>
          <a:ext cx="7167233" cy="148103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094"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Endeudamiento de los hogares ecuatorianos y repercusión en la calidad de vida realizado por las señoritas </a:t>
          </a:r>
          <a:r>
            <a:rPr lang="es-EC" sz="2000" kern="1200" dirty="0" err="1">
              <a:latin typeface="Times New Roman" panose="02020603050405020304" pitchFamily="18" charset="0"/>
              <a:cs typeface="Times New Roman" panose="02020603050405020304" pitchFamily="18" charset="0"/>
            </a:rPr>
            <a:t>Coraima</a:t>
          </a:r>
          <a:r>
            <a:rPr lang="es-EC" sz="2000" kern="1200" dirty="0">
              <a:latin typeface="Times New Roman" panose="02020603050405020304" pitchFamily="18" charset="0"/>
              <a:cs typeface="Times New Roman" panose="02020603050405020304" pitchFamily="18" charset="0"/>
            </a:rPr>
            <a:t> Benavides y Yomaira Ipiales (2017)</a:t>
          </a:r>
        </a:p>
      </dsp:txBody>
      <dsp:txXfrm rot="10800000">
        <a:off x="2545796" y="406"/>
        <a:ext cx="6796975" cy="1481031"/>
      </dsp:txXfrm>
    </dsp:sp>
    <dsp:sp modelId="{3E831AAB-4835-46E6-B683-F942E964B3A7}">
      <dsp:nvSpPr>
        <dsp:cNvPr id="0" name=""/>
        <dsp:cNvSpPr/>
      </dsp:nvSpPr>
      <dsp:spPr>
        <a:xfrm>
          <a:off x="1435022" y="406"/>
          <a:ext cx="1481031" cy="1481031"/>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14563-4C8E-4204-8587-B7C1FF1CA2A0}">
      <dsp:nvSpPr>
        <dsp:cNvPr id="0" name=""/>
        <dsp:cNvSpPr/>
      </dsp:nvSpPr>
      <dsp:spPr>
        <a:xfrm rot="10800000">
          <a:off x="2175538" y="1851695"/>
          <a:ext cx="7167233" cy="1481031"/>
        </a:xfrm>
        <a:prstGeom prst="homePlate">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094"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Análisis de la educación financiera y su incidencia en la gestión financiera de los comerciantes populares de los mercados y plazas de la zona urbana de la ciudad de Ambato provincia de Tungurahua desarrollado por la señorita </a:t>
          </a:r>
          <a:r>
            <a:rPr lang="es-EC" sz="2000" kern="1200" dirty="0" err="1">
              <a:latin typeface="Times New Roman" panose="02020603050405020304" pitchFamily="18" charset="0"/>
              <a:cs typeface="Times New Roman" panose="02020603050405020304" pitchFamily="18" charset="0"/>
            </a:rPr>
            <a:t>Myra</a:t>
          </a:r>
          <a:r>
            <a:rPr lang="es-EC" sz="2000" kern="1200" dirty="0">
              <a:latin typeface="Times New Roman" panose="02020603050405020304" pitchFamily="18" charset="0"/>
              <a:cs typeface="Times New Roman" panose="02020603050405020304" pitchFamily="18" charset="0"/>
            </a:rPr>
            <a:t> </a:t>
          </a:r>
          <a:r>
            <a:rPr lang="es-EC" sz="2000" kern="1200" dirty="0" err="1">
              <a:latin typeface="Times New Roman" panose="02020603050405020304" pitchFamily="18" charset="0"/>
              <a:cs typeface="Times New Roman" panose="02020603050405020304" pitchFamily="18" charset="0"/>
            </a:rPr>
            <a:t>Albinati</a:t>
          </a:r>
          <a:r>
            <a:rPr lang="es-EC" sz="2000" kern="1200" dirty="0">
              <a:latin typeface="Times New Roman" panose="02020603050405020304" pitchFamily="18" charset="0"/>
              <a:cs typeface="Times New Roman" panose="02020603050405020304" pitchFamily="18" charset="0"/>
            </a:rPr>
            <a:t> (2019)</a:t>
          </a:r>
        </a:p>
      </dsp:txBody>
      <dsp:txXfrm rot="10800000">
        <a:off x="2545796" y="1851695"/>
        <a:ext cx="6796975" cy="1481031"/>
      </dsp:txXfrm>
    </dsp:sp>
    <dsp:sp modelId="{58B5C72F-A704-4504-9D6A-ACDAC333F586}">
      <dsp:nvSpPr>
        <dsp:cNvPr id="0" name=""/>
        <dsp:cNvSpPr/>
      </dsp:nvSpPr>
      <dsp:spPr>
        <a:xfrm>
          <a:off x="1435022" y="1851695"/>
          <a:ext cx="1481031" cy="1481031"/>
        </a:xfrm>
        <a:prstGeom prst="ellipse">
          <a:avLst/>
        </a:prstGeom>
        <a:solidFill>
          <a:schemeClr val="accent2">
            <a:tint val="50000"/>
            <a:hueOff val="-4585435"/>
            <a:satOff val="7474"/>
            <a:lumOff val="3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7E973-65C7-49EA-954C-7D3776CFD865}">
      <dsp:nvSpPr>
        <dsp:cNvPr id="0" name=""/>
        <dsp:cNvSpPr/>
      </dsp:nvSpPr>
      <dsp:spPr>
        <a:xfrm>
          <a:off x="87146" y="1379041"/>
          <a:ext cx="2394974" cy="11974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419" sz="2000" b="1" kern="1200">
              <a:solidFill>
                <a:schemeClr val="tx2"/>
              </a:solidFill>
              <a:latin typeface="Times New Roman" panose="02020603050405020304" pitchFamily="18" charset="0"/>
              <a:cs typeface="Times New Roman" panose="02020603050405020304" pitchFamily="18" charset="0"/>
            </a:rPr>
            <a:t>Tipos de investigación</a:t>
          </a:r>
          <a:endParaRPr lang="es-ES" sz="2000" b="1" kern="1200" dirty="0">
            <a:solidFill>
              <a:schemeClr val="tx2"/>
            </a:solidFill>
            <a:latin typeface="Times New Roman" panose="02020603050405020304" pitchFamily="18" charset="0"/>
            <a:cs typeface="Times New Roman" panose="02020603050405020304" pitchFamily="18" charset="0"/>
          </a:endParaRPr>
        </a:p>
      </dsp:txBody>
      <dsp:txXfrm>
        <a:off x="122219" y="1414114"/>
        <a:ext cx="2324828" cy="1127341"/>
      </dsp:txXfrm>
    </dsp:sp>
    <dsp:sp modelId="{BE16424D-E85C-4AE0-8979-9E956D9ECF2E}">
      <dsp:nvSpPr>
        <dsp:cNvPr id="0" name=""/>
        <dsp:cNvSpPr/>
      </dsp:nvSpPr>
      <dsp:spPr>
        <a:xfrm rot="18289469">
          <a:off x="2122340" y="1261984"/>
          <a:ext cx="1677551" cy="54492"/>
        </a:xfrm>
        <a:custGeom>
          <a:avLst/>
          <a:gdLst/>
          <a:ahLst/>
          <a:cxnLst/>
          <a:rect l="0" t="0" r="0" b="0"/>
          <a:pathLst>
            <a:path>
              <a:moveTo>
                <a:pt x="0" y="27246"/>
              </a:moveTo>
              <a:lnTo>
                <a:pt x="1677551"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2919177" y="1247291"/>
        <a:ext cx="83877" cy="83877"/>
      </dsp:txXfrm>
    </dsp:sp>
    <dsp:sp modelId="{8385D060-D890-4139-933F-0E0CF34D5B73}">
      <dsp:nvSpPr>
        <dsp:cNvPr id="0" name=""/>
        <dsp:cNvSpPr/>
      </dsp:nvSpPr>
      <dsp:spPr>
        <a:xfrm>
          <a:off x="3440110" y="1931"/>
          <a:ext cx="2394974" cy="119748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Investigación</a:t>
          </a:r>
        </a:p>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de Campo</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75183" y="37004"/>
        <a:ext cx="2324828" cy="1127341"/>
      </dsp:txXfrm>
    </dsp:sp>
    <dsp:sp modelId="{AB21C9AD-199A-447D-8E52-0EC176D5DECB}">
      <dsp:nvSpPr>
        <dsp:cNvPr id="0" name=""/>
        <dsp:cNvSpPr/>
      </dsp:nvSpPr>
      <dsp:spPr>
        <a:xfrm>
          <a:off x="2482121" y="1950539"/>
          <a:ext cx="957989" cy="54492"/>
        </a:xfrm>
        <a:custGeom>
          <a:avLst/>
          <a:gdLst/>
          <a:ahLst/>
          <a:cxnLst/>
          <a:rect l="0" t="0" r="0" b="0"/>
          <a:pathLst>
            <a:path>
              <a:moveTo>
                <a:pt x="0" y="27246"/>
              </a:moveTo>
              <a:lnTo>
                <a:pt x="957989"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solidFill>
              <a:schemeClr val="tx2"/>
            </a:solidFill>
            <a:latin typeface="Times New Roman" panose="02020603050405020304" pitchFamily="18" charset="0"/>
            <a:cs typeface="Times New Roman" panose="02020603050405020304" pitchFamily="18" charset="0"/>
          </a:endParaRPr>
        </a:p>
      </dsp:txBody>
      <dsp:txXfrm>
        <a:off x="2937166" y="1953835"/>
        <a:ext cx="47899" cy="47899"/>
      </dsp:txXfrm>
    </dsp:sp>
    <dsp:sp modelId="{765062E6-57C8-4A7E-BAFC-A613971A0ADE}">
      <dsp:nvSpPr>
        <dsp:cNvPr id="0" name=""/>
        <dsp:cNvSpPr/>
      </dsp:nvSpPr>
      <dsp:spPr>
        <a:xfrm>
          <a:off x="3440110" y="1379041"/>
          <a:ext cx="2394974" cy="119748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Investigación</a:t>
          </a:r>
        </a:p>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Descriptiva</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75183" y="1414114"/>
        <a:ext cx="2324828" cy="1127341"/>
      </dsp:txXfrm>
    </dsp:sp>
    <dsp:sp modelId="{B9B2CDB1-6638-4DE7-AD71-58E37E543401}">
      <dsp:nvSpPr>
        <dsp:cNvPr id="0" name=""/>
        <dsp:cNvSpPr/>
      </dsp:nvSpPr>
      <dsp:spPr>
        <a:xfrm rot="3310531">
          <a:off x="2122340" y="2639094"/>
          <a:ext cx="1677551" cy="54492"/>
        </a:xfrm>
        <a:custGeom>
          <a:avLst/>
          <a:gdLst/>
          <a:ahLst/>
          <a:cxnLst/>
          <a:rect l="0" t="0" r="0" b="0"/>
          <a:pathLst>
            <a:path>
              <a:moveTo>
                <a:pt x="0" y="27246"/>
              </a:moveTo>
              <a:lnTo>
                <a:pt x="1677551"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2"/>
            </a:solidFill>
            <a:latin typeface="Times New Roman" panose="02020603050405020304" pitchFamily="18" charset="0"/>
            <a:cs typeface="Times New Roman" panose="02020603050405020304" pitchFamily="18" charset="0"/>
          </a:endParaRPr>
        </a:p>
      </dsp:txBody>
      <dsp:txXfrm>
        <a:off x="2919177" y="2624401"/>
        <a:ext cx="83877" cy="83877"/>
      </dsp:txXfrm>
    </dsp:sp>
    <dsp:sp modelId="{F93C564C-093B-4553-8E12-0C0E5FDF84C9}">
      <dsp:nvSpPr>
        <dsp:cNvPr id="0" name=""/>
        <dsp:cNvSpPr/>
      </dsp:nvSpPr>
      <dsp:spPr>
        <a:xfrm>
          <a:off x="3440110" y="2756152"/>
          <a:ext cx="2394974" cy="119748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Investigación</a:t>
          </a:r>
        </a:p>
        <a:p>
          <a:pPr marL="0" lvl="0" indent="0" algn="ctr" defTabSz="889000">
            <a:lnSpc>
              <a:spcPct val="90000"/>
            </a:lnSpc>
            <a:spcBef>
              <a:spcPct val="0"/>
            </a:spcBef>
            <a:spcAft>
              <a:spcPct val="35000"/>
            </a:spcAft>
            <a:buNone/>
          </a:pPr>
          <a:r>
            <a:rPr lang="es-ES" sz="2000" kern="1200">
              <a:solidFill>
                <a:schemeClr val="tx2"/>
              </a:solidFill>
              <a:latin typeface="Times New Roman" panose="02020603050405020304" pitchFamily="18" charset="0"/>
              <a:cs typeface="Times New Roman" panose="02020603050405020304" pitchFamily="18" charset="0"/>
            </a:rPr>
            <a:t>Explicativa</a:t>
          </a:r>
          <a:endParaRPr lang="es-ES" sz="2000" kern="1200" dirty="0">
            <a:solidFill>
              <a:schemeClr val="tx2"/>
            </a:solidFill>
            <a:latin typeface="Times New Roman" panose="02020603050405020304" pitchFamily="18" charset="0"/>
            <a:cs typeface="Times New Roman" panose="02020603050405020304" pitchFamily="18" charset="0"/>
          </a:endParaRPr>
        </a:p>
      </dsp:txBody>
      <dsp:txXfrm>
        <a:off x="3475183" y="2791225"/>
        <a:ext cx="2324828" cy="1127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82174-8D7E-4387-B003-D12CED088E17}">
      <dsp:nvSpPr>
        <dsp:cNvPr id="0" name=""/>
        <dsp:cNvSpPr/>
      </dsp:nvSpPr>
      <dsp:spPr>
        <a:xfrm>
          <a:off x="1157" y="893607"/>
          <a:ext cx="3936763" cy="2471457"/>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54B55-61D1-4477-8341-F19722E4FD86}">
      <dsp:nvSpPr>
        <dsp:cNvPr id="0" name=""/>
        <dsp:cNvSpPr/>
      </dsp:nvSpPr>
      <dsp:spPr>
        <a:xfrm>
          <a:off x="55477" y="561429"/>
          <a:ext cx="3418090" cy="2392792"/>
        </a:xfrm>
        <a:prstGeom prst="rect">
          <a:avLst/>
        </a:prstGeom>
        <a:blipFill rotWithShape="1">
          <a:blip xmlns:r="http://schemas.openxmlformats.org/officeDocument/2006/relationships" r:embed="rId1"/>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DE613-CCFD-413D-B656-EA81A392A001}">
      <dsp:nvSpPr>
        <dsp:cNvPr id="0" name=""/>
        <dsp:cNvSpPr/>
      </dsp:nvSpPr>
      <dsp:spPr>
        <a:xfrm>
          <a:off x="95394" y="2965766"/>
          <a:ext cx="3750586" cy="27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solidFill>
                <a:schemeClr val="tx2"/>
              </a:solidFill>
              <a:latin typeface="Times New Roman" panose="02020603050405020304" pitchFamily="18" charset="0"/>
              <a:cs typeface="Times New Roman" panose="02020603050405020304" pitchFamily="18" charset="0"/>
            </a:rPr>
            <a:t>ENFOQUE CUANTITATIVO</a:t>
          </a:r>
        </a:p>
      </dsp:txBody>
      <dsp:txXfrm>
        <a:off x="95394" y="2965766"/>
        <a:ext cx="3750586" cy="278879"/>
      </dsp:txXfrm>
    </dsp:sp>
    <dsp:sp modelId="{B96F5471-9D13-4AB7-A477-DCF6166E4729}">
      <dsp:nvSpPr>
        <dsp:cNvPr id="0" name=""/>
        <dsp:cNvSpPr/>
      </dsp:nvSpPr>
      <dsp:spPr>
        <a:xfrm>
          <a:off x="3891640" y="864529"/>
          <a:ext cx="1625200" cy="252961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27FCA-C86F-4EF8-9AE2-FC54ACA65021}">
      <dsp:nvSpPr>
        <dsp:cNvPr id="0" name=""/>
        <dsp:cNvSpPr/>
      </dsp:nvSpPr>
      <dsp:spPr>
        <a:xfrm>
          <a:off x="1983057" y="0"/>
          <a:ext cx="2522012" cy="25220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53DC5-AC5D-4393-8ED0-A65371250A6A}">
      <dsp:nvSpPr>
        <dsp:cNvPr id="0" name=""/>
        <dsp:cNvSpPr/>
      </dsp:nvSpPr>
      <dsp:spPr>
        <a:xfrm>
          <a:off x="2540066" y="913096"/>
          <a:ext cx="1407084" cy="70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0" kern="1200" dirty="0">
              <a:solidFill>
                <a:schemeClr val="tx2"/>
              </a:solidFill>
              <a:latin typeface="Times New Roman" panose="02020603050405020304" pitchFamily="18" charset="0"/>
              <a:cs typeface="Times New Roman" panose="02020603050405020304" pitchFamily="18" charset="0"/>
            </a:rPr>
            <a:t>Encuesta</a:t>
          </a:r>
        </a:p>
      </dsp:txBody>
      <dsp:txXfrm>
        <a:off x="2540066" y="913096"/>
        <a:ext cx="1407084" cy="703459"/>
      </dsp:txXfrm>
    </dsp:sp>
    <dsp:sp modelId="{16D1A57E-8431-4FCE-A1B9-03A2ECDB25F4}">
      <dsp:nvSpPr>
        <dsp:cNvPr id="0" name=""/>
        <dsp:cNvSpPr/>
      </dsp:nvSpPr>
      <dsp:spPr>
        <a:xfrm>
          <a:off x="1462454" y="1616555"/>
          <a:ext cx="2166600" cy="2167517"/>
        </a:xfrm>
        <a:prstGeom prst="blockArc">
          <a:avLst>
            <a:gd name="adj1" fmla="val 0"/>
            <a:gd name="adj2" fmla="val 18900000"/>
            <a:gd name="adj3" fmla="val 1274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AFD07-460B-4FEC-B5EE-ACC6F3636BDD}">
      <dsp:nvSpPr>
        <dsp:cNvPr id="0" name=""/>
        <dsp:cNvSpPr/>
      </dsp:nvSpPr>
      <dsp:spPr>
        <a:xfrm>
          <a:off x="1836523" y="2365045"/>
          <a:ext cx="1407084" cy="70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0" kern="1200" dirty="0">
              <a:solidFill>
                <a:schemeClr val="tx2"/>
              </a:solidFill>
              <a:latin typeface="Times New Roman" panose="02020603050405020304" pitchFamily="18" charset="0"/>
              <a:cs typeface="Times New Roman" panose="02020603050405020304" pitchFamily="18" charset="0"/>
            </a:rPr>
            <a:t>Observación Directa</a:t>
          </a:r>
        </a:p>
      </dsp:txBody>
      <dsp:txXfrm>
        <a:off x="1836523" y="2365045"/>
        <a:ext cx="1407084" cy="703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E956B-B2FB-4ABA-8756-E3D177616ABC}">
      <dsp:nvSpPr>
        <dsp:cNvPr id="0" name=""/>
        <dsp:cNvSpPr/>
      </dsp:nvSpPr>
      <dsp:spPr>
        <a:xfrm>
          <a:off x="4206183" y="3396"/>
          <a:ext cx="1572291" cy="78614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Mi dinero</a:t>
          </a:r>
        </a:p>
      </dsp:txBody>
      <dsp:txXfrm>
        <a:off x="4229208" y="26421"/>
        <a:ext cx="1526241" cy="740095"/>
      </dsp:txXfrm>
    </dsp:sp>
    <dsp:sp modelId="{22063FB3-715F-41C1-965A-573169C4FE11}">
      <dsp:nvSpPr>
        <dsp:cNvPr id="0" name=""/>
        <dsp:cNvSpPr/>
      </dsp:nvSpPr>
      <dsp:spPr>
        <a:xfrm rot="1800000">
          <a:off x="5706994" y="908257"/>
          <a:ext cx="820129" cy="275150"/>
        </a:xfrm>
        <a:prstGeom prst="lef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5789539" y="963287"/>
        <a:ext cx="655039" cy="165090"/>
      </dsp:txXfrm>
    </dsp:sp>
    <dsp:sp modelId="{E6C88B32-7F00-4C23-94C9-1A18D4838135}">
      <dsp:nvSpPr>
        <dsp:cNvPr id="0" name=""/>
        <dsp:cNvSpPr/>
      </dsp:nvSpPr>
      <dsp:spPr>
        <a:xfrm>
          <a:off x="6455643" y="1302122"/>
          <a:ext cx="1572291" cy="78614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Ahorro</a:t>
          </a:r>
        </a:p>
      </dsp:txBody>
      <dsp:txXfrm>
        <a:off x="6478668" y="1325147"/>
        <a:ext cx="1526241" cy="740095"/>
      </dsp:txXfrm>
    </dsp:sp>
    <dsp:sp modelId="{04CFD22C-BABD-4F67-AF61-98FB82C2BB78}">
      <dsp:nvSpPr>
        <dsp:cNvPr id="0" name=""/>
        <dsp:cNvSpPr/>
      </dsp:nvSpPr>
      <dsp:spPr>
        <a:xfrm rot="5400000">
          <a:off x="6831724" y="2856346"/>
          <a:ext cx="820129" cy="275150"/>
        </a:xfrm>
        <a:prstGeom prst="lef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6914269" y="2911376"/>
        <a:ext cx="655039" cy="165090"/>
      </dsp:txXfrm>
    </dsp:sp>
    <dsp:sp modelId="{1615B0FF-D503-4610-960C-1BC80C1FA029}">
      <dsp:nvSpPr>
        <dsp:cNvPr id="0" name=""/>
        <dsp:cNvSpPr/>
      </dsp:nvSpPr>
      <dsp:spPr>
        <a:xfrm>
          <a:off x="6455643" y="3899575"/>
          <a:ext cx="1572291" cy="78614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Planificación financiera</a:t>
          </a:r>
        </a:p>
      </dsp:txBody>
      <dsp:txXfrm>
        <a:off x="6478668" y="3922600"/>
        <a:ext cx="1526241" cy="740095"/>
      </dsp:txXfrm>
    </dsp:sp>
    <dsp:sp modelId="{8A48E84F-33B0-4FEB-B887-C27E7618DC8F}">
      <dsp:nvSpPr>
        <dsp:cNvPr id="0" name=""/>
        <dsp:cNvSpPr/>
      </dsp:nvSpPr>
      <dsp:spPr>
        <a:xfrm rot="9000000">
          <a:off x="5706994" y="4804436"/>
          <a:ext cx="820129" cy="275150"/>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rot="10800000">
        <a:off x="5789539" y="4859466"/>
        <a:ext cx="655039" cy="165090"/>
      </dsp:txXfrm>
    </dsp:sp>
    <dsp:sp modelId="{DB266C66-51DC-475C-93AE-215F3AFE238E}">
      <dsp:nvSpPr>
        <dsp:cNvPr id="0" name=""/>
        <dsp:cNvSpPr/>
      </dsp:nvSpPr>
      <dsp:spPr>
        <a:xfrm>
          <a:off x="4206183" y="5198301"/>
          <a:ext cx="1572291" cy="786145"/>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a:latin typeface="Times New Roman" panose="02020603050405020304" pitchFamily="18" charset="0"/>
              <a:cs typeface="Times New Roman" panose="02020603050405020304" pitchFamily="18" charset="0"/>
            </a:rPr>
            <a:t>Crédito</a:t>
          </a:r>
          <a:endParaRPr lang="es-EC" sz="2000" kern="1200" dirty="0">
            <a:latin typeface="Times New Roman" panose="02020603050405020304" pitchFamily="18" charset="0"/>
            <a:cs typeface="Times New Roman" panose="02020603050405020304" pitchFamily="18" charset="0"/>
          </a:endParaRPr>
        </a:p>
      </dsp:txBody>
      <dsp:txXfrm>
        <a:off x="4229208" y="5221326"/>
        <a:ext cx="1526241" cy="740095"/>
      </dsp:txXfrm>
    </dsp:sp>
    <dsp:sp modelId="{8D5B9727-3468-4578-900D-6FB6E281840C}">
      <dsp:nvSpPr>
        <dsp:cNvPr id="0" name=""/>
        <dsp:cNvSpPr/>
      </dsp:nvSpPr>
      <dsp:spPr>
        <a:xfrm rot="12600000">
          <a:off x="3457534" y="4804436"/>
          <a:ext cx="820129" cy="275150"/>
        </a:xfrm>
        <a:prstGeom prst="lef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rot="10800000">
        <a:off x="3540079" y="4859466"/>
        <a:ext cx="655039" cy="165090"/>
      </dsp:txXfrm>
    </dsp:sp>
    <dsp:sp modelId="{7AC58880-2057-4CAA-AE7A-F7F537D36CA2}">
      <dsp:nvSpPr>
        <dsp:cNvPr id="0" name=""/>
        <dsp:cNvSpPr/>
      </dsp:nvSpPr>
      <dsp:spPr>
        <a:xfrm>
          <a:off x="1956723" y="3899575"/>
          <a:ext cx="1572291" cy="786145"/>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Inversión</a:t>
          </a:r>
        </a:p>
      </dsp:txBody>
      <dsp:txXfrm>
        <a:off x="1979748" y="3922600"/>
        <a:ext cx="1526241" cy="740095"/>
      </dsp:txXfrm>
    </dsp:sp>
    <dsp:sp modelId="{D992F125-873E-4654-91E0-3001D0564868}">
      <dsp:nvSpPr>
        <dsp:cNvPr id="0" name=""/>
        <dsp:cNvSpPr/>
      </dsp:nvSpPr>
      <dsp:spPr>
        <a:xfrm rot="16200000">
          <a:off x="2332804" y="2856346"/>
          <a:ext cx="820129" cy="275150"/>
        </a:xfrm>
        <a:prstGeom prst="lef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2415349" y="2911376"/>
        <a:ext cx="655039" cy="165090"/>
      </dsp:txXfrm>
    </dsp:sp>
    <dsp:sp modelId="{41ACB92A-F01F-4DC1-AC29-119BBA213EC8}">
      <dsp:nvSpPr>
        <dsp:cNvPr id="0" name=""/>
        <dsp:cNvSpPr/>
      </dsp:nvSpPr>
      <dsp:spPr>
        <a:xfrm>
          <a:off x="1956723" y="1302122"/>
          <a:ext cx="1572291" cy="78614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Entidades Financieras </a:t>
          </a:r>
        </a:p>
      </dsp:txBody>
      <dsp:txXfrm>
        <a:off x="1979748" y="1325147"/>
        <a:ext cx="1526241" cy="740095"/>
      </dsp:txXfrm>
    </dsp:sp>
    <dsp:sp modelId="{2F049F07-83ED-4B19-B24F-B5FB4D5B489F}">
      <dsp:nvSpPr>
        <dsp:cNvPr id="0" name=""/>
        <dsp:cNvSpPr/>
      </dsp:nvSpPr>
      <dsp:spPr>
        <a:xfrm rot="19800000">
          <a:off x="3457534" y="908257"/>
          <a:ext cx="820129" cy="275150"/>
        </a:xfrm>
        <a:prstGeom prst="lef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3540079" y="963287"/>
        <a:ext cx="655039" cy="1650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BBABB-0E8C-4FA1-A6A4-D9ACE233D022}">
      <dsp:nvSpPr>
        <dsp:cNvPr id="0" name=""/>
        <dsp:cNvSpPr/>
      </dsp:nvSpPr>
      <dsp:spPr>
        <a:xfrm>
          <a:off x="-5794286" y="-887017"/>
          <a:ext cx="6899720" cy="6899720"/>
        </a:xfrm>
        <a:prstGeom prst="blockArc">
          <a:avLst>
            <a:gd name="adj1" fmla="val 18900000"/>
            <a:gd name="adj2" fmla="val 2700000"/>
            <a:gd name="adj3" fmla="val 31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202BC7-F1C9-4CA3-857B-2FC8E0B20684}">
      <dsp:nvSpPr>
        <dsp:cNvPr id="0" name=""/>
        <dsp:cNvSpPr/>
      </dsp:nvSpPr>
      <dsp:spPr>
        <a:xfrm>
          <a:off x="711445" y="512568"/>
          <a:ext cx="10100777" cy="102513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70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El 40.6% de las familias del Cantón Mejía mostraron tener bajos niveles de conocimiento de educación financiera, excepto quienes consideraron tener un conocimiento medio sobre temas financieros (50%). </a:t>
          </a:r>
        </a:p>
      </dsp:txBody>
      <dsp:txXfrm>
        <a:off x="711445" y="512568"/>
        <a:ext cx="10100777" cy="1025137"/>
      </dsp:txXfrm>
    </dsp:sp>
    <dsp:sp modelId="{5610E5C7-4690-462A-B7FA-A91C65E5717B}">
      <dsp:nvSpPr>
        <dsp:cNvPr id="0" name=""/>
        <dsp:cNvSpPr/>
      </dsp:nvSpPr>
      <dsp:spPr>
        <a:xfrm>
          <a:off x="70734" y="384426"/>
          <a:ext cx="1281421" cy="12814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6A2F1B5-24B1-478A-8E28-3FDA6562FC70}">
      <dsp:nvSpPr>
        <dsp:cNvPr id="0" name=""/>
        <dsp:cNvSpPr/>
      </dsp:nvSpPr>
      <dsp:spPr>
        <a:xfrm>
          <a:off x="1084082" y="2050274"/>
          <a:ext cx="9728140" cy="10251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70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El grado de endeudamiento de las familias se determinó en un nivel medio alto con un 45%, ya que la mayoría cubren el pago mensual de un crédito o préstamo, a pesar de conocer los aspectos básicos del crédito hacen un mal uso del mismo.</a:t>
          </a:r>
        </a:p>
      </dsp:txBody>
      <dsp:txXfrm>
        <a:off x="1084082" y="2050274"/>
        <a:ext cx="9728140" cy="1025137"/>
      </dsp:txXfrm>
    </dsp:sp>
    <dsp:sp modelId="{E1FC4EA0-2498-456A-950E-95A4401BA4AF}">
      <dsp:nvSpPr>
        <dsp:cNvPr id="0" name=""/>
        <dsp:cNvSpPr/>
      </dsp:nvSpPr>
      <dsp:spPr>
        <a:xfrm>
          <a:off x="443371" y="1922131"/>
          <a:ext cx="1281421" cy="12814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B5C245-47B9-446A-9965-732AEF05438F}">
      <dsp:nvSpPr>
        <dsp:cNvPr id="0" name=""/>
        <dsp:cNvSpPr/>
      </dsp:nvSpPr>
      <dsp:spPr>
        <a:xfrm>
          <a:off x="711445" y="3587979"/>
          <a:ext cx="10100777" cy="102513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70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solidFill>
              <a:latin typeface="Times New Roman" panose="02020603050405020304" pitchFamily="18" charset="0"/>
              <a:cs typeface="Times New Roman" panose="02020603050405020304" pitchFamily="18" charset="0"/>
            </a:rPr>
            <a:t>El 62% señaló que desconoce los distintos programas de educación financiera que ofrece su institución financiera; sin embargo, un 88% indicó que les gustaría recibir capacitaciones periódicas en temas de economía o finanzas personales.</a:t>
          </a:r>
        </a:p>
      </dsp:txBody>
      <dsp:txXfrm>
        <a:off x="711445" y="3587979"/>
        <a:ext cx="10100777" cy="1025137"/>
      </dsp:txXfrm>
    </dsp:sp>
    <dsp:sp modelId="{A6796D13-5FBD-40C2-A2B2-68DEE50EFBE3}">
      <dsp:nvSpPr>
        <dsp:cNvPr id="0" name=""/>
        <dsp:cNvSpPr/>
      </dsp:nvSpPr>
      <dsp:spPr>
        <a:xfrm>
          <a:off x="70734" y="3459837"/>
          <a:ext cx="1281421" cy="12814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3A4A3-F030-4675-84D6-D694BA0CDD31}" type="datetimeFigureOut">
              <a:rPr lang="es-EC" smtClean="0"/>
              <a:t>9/10/2021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269C-47BE-4E0E-ABF9-6C7C112B5570}" type="slidenum">
              <a:rPr lang="es-EC" smtClean="0"/>
              <a:t>‹Nº›</a:t>
            </a:fld>
            <a:endParaRPr lang="es-EC"/>
          </a:p>
        </p:txBody>
      </p:sp>
    </p:spTree>
    <p:extLst>
      <p:ext uri="{BB962C8B-B14F-4D97-AF65-F5344CB8AC3E}">
        <p14:creationId xmlns:p14="http://schemas.microsoft.com/office/powerpoint/2010/main" val="411918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 </a:t>
            </a:r>
          </a:p>
        </p:txBody>
      </p:sp>
      <p:sp>
        <p:nvSpPr>
          <p:cNvPr id="4" name="Marcador de número de diapositiva 3"/>
          <p:cNvSpPr>
            <a:spLocks noGrp="1"/>
          </p:cNvSpPr>
          <p:nvPr>
            <p:ph type="sldNum" sz="quarter" idx="5"/>
          </p:nvPr>
        </p:nvSpPr>
        <p:spPr/>
        <p:txBody>
          <a:bodyPr/>
          <a:lstStyle/>
          <a:p>
            <a:fld id="{7B90269C-47BE-4E0E-ABF9-6C7C112B5570}" type="slidenum">
              <a:rPr lang="es-EC" smtClean="0"/>
              <a:t>1</a:t>
            </a:fld>
            <a:endParaRPr lang="es-EC"/>
          </a:p>
        </p:txBody>
      </p:sp>
    </p:spTree>
    <p:extLst>
      <p:ext uri="{BB962C8B-B14F-4D97-AF65-F5344CB8AC3E}">
        <p14:creationId xmlns:p14="http://schemas.microsoft.com/office/powerpoint/2010/main" val="392431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8</a:t>
            </a:fld>
            <a:endParaRPr lang="es-EC"/>
          </a:p>
        </p:txBody>
      </p:sp>
    </p:spTree>
    <p:extLst>
      <p:ext uri="{BB962C8B-B14F-4D97-AF65-F5344CB8AC3E}">
        <p14:creationId xmlns:p14="http://schemas.microsoft.com/office/powerpoint/2010/main" val="381168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B90269C-47BE-4E0E-ABF9-6C7C112B5570}" type="slidenum">
              <a:rPr lang="es-EC" smtClean="0"/>
              <a:t>13</a:t>
            </a:fld>
            <a:endParaRPr lang="es-EC"/>
          </a:p>
        </p:txBody>
      </p:sp>
    </p:spTree>
    <p:extLst>
      <p:ext uri="{BB962C8B-B14F-4D97-AF65-F5344CB8AC3E}">
        <p14:creationId xmlns:p14="http://schemas.microsoft.com/office/powerpoint/2010/main" val="2191000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5589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96619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11188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1" y="1122363"/>
            <a:ext cx="9144000" cy="2387600"/>
          </a:xfrm>
          <a:prstGeom prst="rect">
            <a:avLst/>
          </a:prstGeom>
        </p:spPr>
        <p:txBody>
          <a:bodyPr anchor="b"/>
          <a:lstStyle>
            <a:lvl1pPr algn="ctr">
              <a:defRPr sz="5999"/>
            </a:lvl1pPr>
          </a:lstStyle>
          <a:p>
            <a:r>
              <a:rPr lang="es-ES"/>
              <a:t>Haga clic para modificar el estilo de título del patrón</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a:xfrm>
            <a:off x="838201" y="6356352"/>
            <a:ext cx="2743200" cy="365125"/>
          </a:xfrm>
          <a:prstGeom prst="rect">
            <a:avLst/>
          </a:prstGeom>
        </p:spPr>
        <p:txBody>
          <a:bodyPr/>
          <a:lstStyle/>
          <a:p>
            <a:fld id="{74CF4B90-6B99-4F59-B3FC-21EFC8DF6970}" type="datetimeFigureOut">
              <a:rPr lang="es-EC" smtClean="0"/>
              <a:t>9/10/2021</a:t>
            </a:fld>
            <a:endParaRPr lang="es-EC"/>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a:xfrm>
            <a:off x="4038601" y="6356352"/>
            <a:ext cx="4114800" cy="365125"/>
          </a:xfrm>
          <a:prstGeom prst="rect">
            <a:avLst/>
          </a:prstGeom>
        </p:spPr>
        <p:txBody>
          <a:bodyPr/>
          <a:lstStyle/>
          <a:p>
            <a:endParaRPr lang="es-EC"/>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a:xfrm>
            <a:off x="8610600" y="6356352"/>
            <a:ext cx="2743200" cy="365125"/>
          </a:xfrm>
          <a:prstGeom prst="rect">
            <a:avLst/>
          </a:prstGeom>
        </p:spPr>
        <p:txBody>
          <a:bodyPr/>
          <a:lstStyle/>
          <a:p>
            <a:fld id="{5BB9381B-CAAB-4CDF-8C37-0F72504F24B8}" type="slidenum">
              <a:rPr lang="es-EC" smtClean="0"/>
              <a:t>‹Nº›</a:t>
            </a:fld>
            <a:endParaRPr lang="es-EC"/>
          </a:p>
        </p:txBody>
      </p:sp>
    </p:spTree>
    <p:extLst>
      <p:ext uri="{BB962C8B-B14F-4D97-AF65-F5344CB8AC3E}">
        <p14:creationId xmlns:p14="http://schemas.microsoft.com/office/powerpoint/2010/main" val="146545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77720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57342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21029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2745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976726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897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616379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023389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637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E8B95717-4471-49D7-AC56-8DB3DBBED4CC}"/>
              </a:ext>
            </a:extLst>
          </p:cNvPr>
          <p:cNvSpPr txBox="1">
            <a:spLocks/>
          </p:cNvSpPr>
          <p:nvPr/>
        </p:nvSpPr>
        <p:spPr>
          <a:xfrm>
            <a:off x="1240701" y="775092"/>
            <a:ext cx="10425273"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DEL 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“ANÁLISIS DE LA EDUCACIÓN FINANCIERA EN LA TOMA DE DECISIONES DE ENDEUDAMIENTO EN LOS HOGARES DEL CANTÓN MEJÍA”</a:t>
            </a:r>
          </a:p>
          <a:p>
            <a:pPr marL="0" indent="0" algn="ctr">
              <a:buNone/>
            </a:pPr>
            <a:endParaRPr lang="es-EC" sz="12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GUACAPIÑA YANCHAPAXI JOSELYN ALEXANDRA</a:t>
            </a:r>
          </a:p>
          <a:p>
            <a:pPr marL="0" indent="0" algn="ctr">
              <a:buNone/>
            </a:pPr>
            <a:br>
              <a:rPr lang="es-EC" sz="1800" b="1" dirty="0">
                <a:solidFill>
                  <a:srgbClr val="000000"/>
                </a:solidFill>
                <a:latin typeface="Times New Roman" panose="02020603050405020304" pitchFamily="18" charset="0"/>
                <a:cs typeface="Times New Roman" panose="02020603050405020304" pitchFamily="18" charset="0"/>
              </a:rPr>
            </a:b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LICENCIADA EN FINANZAS, CONTADORA PÚBLICA - AUDITORA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ECON. PALACIOS VELARDE JUAN CRISTÓBAL, MGS</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SANGOLQUI</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2021</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1039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4F23D021-A432-4496-B1B7-A1FE0AA3AAF7}"/>
              </a:ext>
            </a:extLst>
          </p:cNvPr>
          <p:cNvSpPr/>
          <p:nvPr/>
        </p:nvSpPr>
        <p:spPr>
          <a:xfrm>
            <a:off x="427275" y="452013"/>
            <a:ext cx="3182574" cy="816347"/>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11. RESULTADOS</a:t>
            </a:r>
          </a:p>
        </p:txBody>
      </p:sp>
      <p:sp>
        <p:nvSpPr>
          <p:cNvPr id="6" name="CuadroTexto 5">
            <a:extLst>
              <a:ext uri="{FF2B5EF4-FFF2-40B4-BE49-F238E27FC236}">
                <a16:creationId xmlns:a16="http://schemas.microsoft.com/office/drawing/2014/main" id="{BA754B06-BB7A-4E27-835F-570285300058}"/>
              </a:ext>
            </a:extLst>
          </p:cNvPr>
          <p:cNvSpPr txBox="1"/>
          <p:nvPr/>
        </p:nvSpPr>
        <p:spPr>
          <a:xfrm>
            <a:off x="427275" y="1666567"/>
            <a:ext cx="5238992" cy="646331"/>
          </a:xfrm>
          <a:prstGeom prst="rect">
            <a:avLst/>
          </a:prstGeom>
          <a:noFill/>
        </p:spPr>
        <p:txBody>
          <a:bodyPr wrap="square">
            <a:spAutoFit/>
          </a:bodyPr>
          <a:lstStyle/>
          <a:p>
            <a:pPr>
              <a:spcAft>
                <a:spcPts val="800"/>
              </a:spcAft>
            </a:pPr>
            <a:r>
              <a:rPr lang="es-EC" sz="1800" b="1" dirty="0">
                <a:solidFill>
                  <a:schemeClr val="tx2"/>
                </a:solidFill>
                <a:effectLst/>
                <a:latin typeface="Times New Roman" panose="02020603050405020304" pitchFamily="18" charset="0"/>
                <a:ea typeface="Times New Roman" panose="02020603050405020304" pitchFamily="18" charset="0"/>
              </a:rPr>
              <a:t>¿Podría decirme cómo calificaría su conocimiento general sobre temas financieros? Diría que es…</a:t>
            </a:r>
            <a:endParaRPr lang="es-EC" sz="1800" dirty="0">
              <a:solidFill>
                <a:schemeClr val="tx2"/>
              </a:solidFill>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61E36A08-43D4-4D2C-9D50-D9BB56DF1BBA}"/>
              </a:ext>
            </a:extLst>
          </p:cNvPr>
          <p:cNvPicPr/>
          <p:nvPr/>
        </p:nvPicPr>
        <p:blipFill rotWithShape="1">
          <a:blip r:embed="rId2">
            <a:extLst>
              <a:ext uri="{28A0092B-C50C-407E-A947-70E740481C1C}">
                <a14:useLocalDpi xmlns:a14="http://schemas.microsoft.com/office/drawing/2010/main" val="0"/>
              </a:ext>
            </a:extLst>
          </a:blip>
          <a:srcRect l="801" t="4082" r="24359" b="3287"/>
          <a:stretch/>
        </p:blipFill>
        <p:spPr bwMode="auto">
          <a:xfrm>
            <a:off x="530106" y="2589897"/>
            <a:ext cx="5033329" cy="3195624"/>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D9A7CB74-E0A4-4DA6-8873-BE1186497168}"/>
              </a:ext>
            </a:extLst>
          </p:cNvPr>
          <p:cNvSpPr txBox="1"/>
          <p:nvPr/>
        </p:nvSpPr>
        <p:spPr>
          <a:xfrm>
            <a:off x="6525735" y="1666567"/>
            <a:ext cx="5238992" cy="923330"/>
          </a:xfrm>
          <a:prstGeom prst="rect">
            <a:avLst/>
          </a:prstGeom>
          <a:noFill/>
        </p:spPr>
        <p:txBody>
          <a:bodyPr wrap="square">
            <a:spAutoFit/>
          </a:bodyPr>
          <a:lstStyle/>
          <a:p>
            <a:pPr>
              <a:spcAft>
                <a:spcPts val="800"/>
              </a:spcAft>
            </a:pPr>
            <a:r>
              <a:rPr lang="es-EC" sz="1800" b="1" dirty="0">
                <a:solidFill>
                  <a:schemeClr val="tx2"/>
                </a:solidFill>
                <a:effectLst/>
                <a:latin typeface="Times New Roman" panose="02020603050405020304" pitchFamily="18" charset="0"/>
                <a:ea typeface="Calibri" panose="020F0502020204030204" pitchFamily="34" charset="0"/>
              </a:rPr>
              <a:t>Durante los últimos 6 meses, ¿Ha recibido charlas o material sobre Educación Financiera por parte de alguna entidad financiera o entidades de gobierno?</a:t>
            </a:r>
            <a:endParaRPr lang="es-EC" sz="1800" dirty="0">
              <a:solidFill>
                <a:schemeClr val="tx2"/>
              </a:solidFill>
              <a:effectLst/>
              <a:latin typeface="Times New Roman" panose="02020603050405020304" pitchFamily="18" charset="0"/>
              <a:ea typeface="Times New Roman" panose="02020603050405020304" pitchFamily="18" charset="0"/>
            </a:endParaRPr>
          </a:p>
        </p:txBody>
      </p:sp>
      <p:pic>
        <p:nvPicPr>
          <p:cNvPr id="10" name="Imagen 9">
            <a:extLst>
              <a:ext uri="{FF2B5EF4-FFF2-40B4-BE49-F238E27FC236}">
                <a16:creationId xmlns:a16="http://schemas.microsoft.com/office/drawing/2014/main" id="{4C2D9E00-AA78-402D-93BA-F8564DA99498}"/>
              </a:ext>
            </a:extLst>
          </p:cNvPr>
          <p:cNvPicPr/>
          <p:nvPr/>
        </p:nvPicPr>
        <p:blipFill rotWithShape="1">
          <a:blip r:embed="rId3">
            <a:extLst>
              <a:ext uri="{28A0092B-C50C-407E-A947-70E740481C1C}">
                <a14:useLocalDpi xmlns:a14="http://schemas.microsoft.com/office/drawing/2010/main" val="0"/>
              </a:ext>
            </a:extLst>
          </a:blip>
          <a:srcRect l="8334" t="2723" r="18749" b="-1"/>
          <a:stretch/>
        </p:blipFill>
        <p:spPr bwMode="auto">
          <a:xfrm>
            <a:off x="7311668" y="2906431"/>
            <a:ext cx="3667125" cy="2879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6414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D8992F-D2DA-4F53-9F26-096AECA279B0}"/>
              </a:ext>
            </a:extLst>
          </p:cNvPr>
          <p:cNvSpPr txBox="1"/>
          <p:nvPr/>
        </p:nvSpPr>
        <p:spPr>
          <a:xfrm>
            <a:off x="427275" y="1510955"/>
            <a:ext cx="4233215" cy="369332"/>
          </a:xfrm>
          <a:prstGeom prst="rect">
            <a:avLst/>
          </a:prstGeom>
          <a:noFill/>
        </p:spPr>
        <p:txBody>
          <a:bodyPr wrap="square">
            <a:spAutoFit/>
          </a:bodyPr>
          <a:lstStyle/>
          <a:p>
            <a:pPr>
              <a:spcAft>
                <a:spcPts val="800"/>
              </a:spcAft>
            </a:pPr>
            <a:r>
              <a:rPr lang="es-EC" sz="1800" b="1" dirty="0">
                <a:solidFill>
                  <a:schemeClr val="tx2"/>
                </a:solidFill>
                <a:effectLst/>
                <a:latin typeface="Times New Roman" panose="02020603050405020304" pitchFamily="18" charset="0"/>
                <a:ea typeface="Times New Roman" panose="02020603050405020304" pitchFamily="18" charset="0"/>
              </a:rPr>
              <a:t>¿Cuál es el ingreso mensual de su hogar?</a:t>
            </a:r>
            <a:endParaRPr lang="es-EC" sz="1800" dirty="0">
              <a:solidFill>
                <a:schemeClr val="tx2"/>
              </a:solidFill>
              <a:effectLst/>
              <a:latin typeface="Times New Roman" panose="02020603050405020304" pitchFamily="18" charset="0"/>
              <a:ea typeface="Times New Roman" panose="02020603050405020304" pitchFamily="18" charset="0"/>
            </a:endParaRPr>
          </a:p>
        </p:txBody>
      </p:sp>
      <p:sp>
        <p:nvSpPr>
          <p:cNvPr id="4" name="Pentágono 5">
            <a:extLst>
              <a:ext uri="{FF2B5EF4-FFF2-40B4-BE49-F238E27FC236}">
                <a16:creationId xmlns:a16="http://schemas.microsoft.com/office/drawing/2014/main" id="{4A68D797-03F0-4390-8A84-35CEEE159E53}"/>
              </a:ext>
            </a:extLst>
          </p:cNvPr>
          <p:cNvSpPr/>
          <p:nvPr/>
        </p:nvSpPr>
        <p:spPr>
          <a:xfrm>
            <a:off x="427275" y="452013"/>
            <a:ext cx="3182574" cy="816347"/>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11. RESULTADOS</a:t>
            </a:r>
          </a:p>
        </p:txBody>
      </p:sp>
      <p:pic>
        <p:nvPicPr>
          <p:cNvPr id="5" name="Imagen 4">
            <a:extLst>
              <a:ext uri="{FF2B5EF4-FFF2-40B4-BE49-F238E27FC236}">
                <a16:creationId xmlns:a16="http://schemas.microsoft.com/office/drawing/2014/main" id="{4CCA991C-BFD1-4884-8EA2-52699265EF67}"/>
              </a:ext>
            </a:extLst>
          </p:cNvPr>
          <p:cNvPicPr/>
          <p:nvPr/>
        </p:nvPicPr>
        <p:blipFill rotWithShape="1">
          <a:blip r:embed="rId2">
            <a:extLst>
              <a:ext uri="{28A0092B-C50C-407E-A947-70E740481C1C}">
                <a14:useLocalDpi xmlns:a14="http://schemas.microsoft.com/office/drawing/2010/main" val="0"/>
              </a:ext>
            </a:extLst>
          </a:blip>
          <a:srcRect t="2705" r="26940"/>
          <a:stretch/>
        </p:blipFill>
        <p:spPr bwMode="auto">
          <a:xfrm>
            <a:off x="427274" y="1915540"/>
            <a:ext cx="5347795" cy="3431505"/>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65DF7ED8-7289-46CA-8121-A535211F89CA}"/>
              </a:ext>
            </a:extLst>
          </p:cNvPr>
          <p:cNvSpPr txBox="1"/>
          <p:nvPr/>
        </p:nvSpPr>
        <p:spPr>
          <a:xfrm>
            <a:off x="427274" y="5382298"/>
            <a:ext cx="5347795" cy="646331"/>
          </a:xfrm>
          <a:prstGeom prst="rect">
            <a:avLst/>
          </a:prstGeom>
          <a:noFill/>
        </p:spPr>
        <p:txBody>
          <a:bodyPr wrap="square" rtlCol="0">
            <a:spAutoFit/>
          </a:bodyPr>
          <a:lstStyle/>
          <a:p>
            <a:pPr algn="ctr"/>
            <a:r>
              <a:rPr lang="es-EC" i="1" dirty="0">
                <a:solidFill>
                  <a:schemeClr val="tx2"/>
                </a:solidFill>
                <a:latin typeface="Times New Roman" panose="02020603050405020304" pitchFamily="18" charset="0"/>
                <a:cs typeface="Times New Roman" panose="02020603050405020304" pitchFamily="18" charset="0"/>
              </a:rPr>
              <a:t>El 97% destina para la alimentación, 91% en servicios básicos y el 61% para el pago de deudas</a:t>
            </a:r>
          </a:p>
        </p:txBody>
      </p:sp>
      <p:sp>
        <p:nvSpPr>
          <p:cNvPr id="10" name="CuadroTexto 9">
            <a:extLst>
              <a:ext uri="{FF2B5EF4-FFF2-40B4-BE49-F238E27FC236}">
                <a16:creationId xmlns:a16="http://schemas.microsoft.com/office/drawing/2014/main" id="{61EBBDBE-7AD6-49E6-BCF7-7C86F2278106}"/>
              </a:ext>
            </a:extLst>
          </p:cNvPr>
          <p:cNvSpPr txBox="1"/>
          <p:nvPr/>
        </p:nvSpPr>
        <p:spPr>
          <a:xfrm>
            <a:off x="6096000" y="1034540"/>
            <a:ext cx="5885835" cy="646331"/>
          </a:xfrm>
          <a:prstGeom prst="rect">
            <a:avLst/>
          </a:prstGeom>
          <a:noFill/>
        </p:spPr>
        <p:txBody>
          <a:bodyPr wrap="square">
            <a:spAutoFit/>
          </a:bodyPr>
          <a:lstStyle/>
          <a:p>
            <a:pPr>
              <a:spcAft>
                <a:spcPts val="800"/>
              </a:spcAft>
            </a:pPr>
            <a:r>
              <a:rPr lang="es-EC" sz="1800" b="1" dirty="0">
                <a:solidFill>
                  <a:schemeClr val="tx2"/>
                </a:solidFill>
                <a:effectLst/>
                <a:latin typeface="Times New Roman" panose="02020603050405020304" pitchFamily="18" charset="0"/>
                <a:ea typeface="Calibri" panose="020F0502020204030204" pitchFamily="34" charset="0"/>
              </a:rPr>
              <a:t>¿Qué cantidad destina mensualmente para el pago de sus deudas?</a:t>
            </a:r>
            <a:endParaRPr lang="es-EC" sz="1800" dirty="0">
              <a:solidFill>
                <a:schemeClr val="tx2"/>
              </a:solidFill>
              <a:effectLst/>
              <a:latin typeface="Times New Roman" panose="02020603050405020304" pitchFamily="18" charset="0"/>
              <a:ea typeface="Times New Roman" panose="02020603050405020304" pitchFamily="18" charset="0"/>
            </a:endParaRPr>
          </a:p>
        </p:txBody>
      </p:sp>
      <p:pic>
        <p:nvPicPr>
          <p:cNvPr id="11" name="Imagen 10">
            <a:extLst>
              <a:ext uri="{FF2B5EF4-FFF2-40B4-BE49-F238E27FC236}">
                <a16:creationId xmlns:a16="http://schemas.microsoft.com/office/drawing/2014/main" id="{5CDAEE44-4F00-4D86-802C-E070D89E4C3D}"/>
              </a:ext>
            </a:extLst>
          </p:cNvPr>
          <p:cNvPicPr/>
          <p:nvPr/>
        </p:nvPicPr>
        <p:blipFill rotWithShape="1">
          <a:blip r:embed="rId3">
            <a:extLst>
              <a:ext uri="{28A0092B-C50C-407E-A947-70E740481C1C}">
                <a14:useLocalDpi xmlns:a14="http://schemas.microsoft.com/office/drawing/2010/main" val="0"/>
              </a:ext>
            </a:extLst>
          </a:blip>
          <a:srcRect l="962" t="10043" r="28381" b="2008"/>
          <a:stretch/>
        </p:blipFill>
        <p:spPr bwMode="auto">
          <a:xfrm>
            <a:off x="6007204" y="1854029"/>
            <a:ext cx="5930387" cy="3048615"/>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EDF36A6B-3B54-4276-BC7A-7B371AAB80B3}"/>
              </a:ext>
            </a:extLst>
          </p:cNvPr>
          <p:cNvSpPr txBox="1"/>
          <p:nvPr/>
        </p:nvSpPr>
        <p:spPr>
          <a:xfrm>
            <a:off x="6051448" y="4964877"/>
            <a:ext cx="5886143" cy="923330"/>
          </a:xfrm>
          <a:prstGeom prst="rect">
            <a:avLst/>
          </a:prstGeom>
          <a:noFill/>
        </p:spPr>
        <p:txBody>
          <a:bodyPr wrap="square">
            <a:spAutoFit/>
          </a:bodyPr>
          <a:lstStyle/>
          <a:p>
            <a:pPr algn="ctr"/>
            <a:r>
              <a:rPr lang="es-EC" i="1" dirty="0">
                <a:solidFill>
                  <a:schemeClr val="tx2"/>
                </a:solidFill>
                <a:latin typeface="Times New Roman" panose="02020603050405020304" pitchFamily="18" charset="0"/>
              </a:rPr>
              <a:t>El 55% solicito a los Bancos o Cooperativas</a:t>
            </a:r>
          </a:p>
          <a:p>
            <a:pPr algn="ctr"/>
            <a:r>
              <a:rPr lang="es-EC" i="1" dirty="0">
                <a:solidFill>
                  <a:schemeClr val="tx2"/>
                </a:solidFill>
                <a:latin typeface="Times New Roman" panose="02020603050405020304" pitchFamily="18" charset="0"/>
                <a:ea typeface="Times New Roman" panose="02020603050405020304" pitchFamily="18" charset="0"/>
              </a:rPr>
              <a:t>El </a:t>
            </a:r>
            <a:r>
              <a:rPr lang="es-EC" sz="1800" i="1" dirty="0">
                <a:solidFill>
                  <a:schemeClr val="tx2"/>
                </a:solidFill>
                <a:effectLst/>
                <a:latin typeface="Times New Roman" panose="02020603050405020304" pitchFamily="18" charset="0"/>
                <a:ea typeface="Times New Roman" panose="02020603050405020304" pitchFamily="18" charset="0"/>
              </a:rPr>
              <a:t>36.3% </a:t>
            </a:r>
            <a:r>
              <a:rPr lang="es-EC" sz="1800" i="1" dirty="0">
                <a:solidFill>
                  <a:schemeClr val="tx2"/>
                </a:solidFill>
                <a:effectLst/>
                <a:latin typeface="Times New Roman" panose="02020603050405020304" pitchFamily="18" charset="0"/>
                <a:ea typeface="Calibri" panose="020F0502020204030204" pitchFamily="34" charset="0"/>
              </a:rPr>
              <a:t>solicitó algún crédito para la compra de un bien mueble o inmueble y el 25.7% cubr</a:t>
            </a:r>
            <a:r>
              <a:rPr lang="es-EC" i="1" dirty="0">
                <a:solidFill>
                  <a:schemeClr val="tx2"/>
                </a:solidFill>
                <a:latin typeface="Times New Roman" panose="02020603050405020304" pitchFamily="18" charset="0"/>
                <a:ea typeface="Calibri" panose="020F0502020204030204" pitchFamily="34" charset="0"/>
              </a:rPr>
              <a:t>ir otras deudas</a:t>
            </a:r>
            <a:endParaRPr lang="es-EC" sz="1800" i="1" dirty="0">
              <a:solidFill>
                <a:schemeClr val="tx2"/>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49275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5">
            <a:extLst>
              <a:ext uri="{FF2B5EF4-FFF2-40B4-BE49-F238E27FC236}">
                <a16:creationId xmlns:a16="http://schemas.microsoft.com/office/drawing/2014/main" id="{285FA43F-86E7-4C19-A917-B02E2EDD6C13}"/>
              </a:ext>
            </a:extLst>
          </p:cNvPr>
          <p:cNvSpPr/>
          <p:nvPr/>
        </p:nvSpPr>
        <p:spPr>
          <a:xfrm>
            <a:off x="630493" y="490722"/>
            <a:ext cx="3182574" cy="816347"/>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11. RESULTADOS</a:t>
            </a:r>
          </a:p>
        </p:txBody>
      </p:sp>
      <p:sp>
        <p:nvSpPr>
          <p:cNvPr id="5" name="Flecha: pentágono 4">
            <a:extLst>
              <a:ext uri="{FF2B5EF4-FFF2-40B4-BE49-F238E27FC236}">
                <a16:creationId xmlns:a16="http://schemas.microsoft.com/office/drawing/2014/main" id="{0DC4D24F-8D6B-48DD-903C-1BABF6C67193}"/>
              </a:ext>
            </a:extLst>
          </p:cNvPr>
          <p:cNvSpPr/>
          <p:nvPr/>
        </p:nvSpPr>
        <p:spPr>
          <a:xfrm>
            <a:off x="630493" y="1888716"/>
            <a:ext cx="3395817" cy="816346"/>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Determinación del grado de endeudamiento</a:t>
            </a:r>
          </a:p>
        </p:txBody>
      </p:sp>
      <p:graphicFrame>
        <p:nvGraphicFramePr>
          <p:cNvPr id="6" name="Tabla 5">
            <a:extLst>
              <a:ext uri="{FF2B5EF4-FFF2-40B4-BE49-F238E27FC236}">
                <a16:creationId xmlns:a16="http://schemas.microsoft.com/office/drawing/2014/main" id="{DFB12ED7-9729-4CE4-B6B6-4A7D19838A71}"/>
              </a:ext>
            </a:extLst>
          </p:cNvPr>
          <p:cNvGraphicFramePr>
            <a:graphicFrameLocks noGrp="1"/>
          </p:cNvGraphicFramePr>
          <p:nvPr>
            <p:extLst>
              <p:ext uri="{D42A27DB-BD31-4B8C-83A1-F6EECF244321}">
                <p14:modId xmlns:p14="http://schemas.microsoft.com/office/powerpoint/2010/main" val="2975886015"/>
              </p:ext>
            </p:extLst>
          </p:nvPr>
        </p:nvGraphicFramePr>
        <p:xfrm>
          <a:off x="6540289" y="2170575"/>
          <a:ext cx="5021218" cy="2232267"/>
        </p:xfrm>
        <a:graphic>
          <a:graphicData uri="http://schemas.openxmlformats.org/drawingml/2006/table">
            <a:tbl>
              <a:tblPr firstRow="1" bandRow="1">
                <a:tableStyleId>{69012ECD-51FC-41F1-AA8D-1B2483CD663E}</a:tableStyleId>
              </a:tblPr>
              <a:tblGrid>
                <a:gridCol w="1375165">
                  <a:extLst>
                    <a:ext uri="{9D8B030D-6E8A-4147-A177-3AD203B41FA5}">
                      <a16:colId xmlns:a16="http://schemas.microsoft.com/office/drawing/2014/main" val="3708980285"/>
                    </a:ext>
                  </a:extLst>
                </a:gridCol>
                <a:gridCol w="2069700">
                  <a:extLst>
                    <a:ext uri="{9D8B030D-6E8A-4147-A177-3AD203B41FA5}">
                      <a16:colId xmlns:a16="http://schemas.microsoft.com/office/drawing/2014/main" val="475924006"/>
                    </a:ext>
                  </a:extLst>
                </a:gridCol>
                <a:gridCol w="1576353">
                  <a:extLst>
                    <a:ext uri="{9D8B030D-6E8A-4147-A177-3AD203B41FA5}">
                      <a16:colId xmlns:a16="http://schemas.microsoft.com/office/drawing/2014/main" val="786230154"/>
                    </a:ext>
                  </a:extLst>
                </a:gridCol>
              </a:tblGrid>
              <a:tr h="419758">
                <a:tc>
                  <a:txBody>
                    <a:bodyPr/>
                    <a:lstStyle/>
                    <a:p>
                      <a:pPr algn="ctr">
                        <a:lnSpc>
                          <a:spcPct val="107000"/>
                        </a:lnSpc>
                        <a:spcAft>
                          <a:spcPts val="800"/>
                        </a:spcAft>
                      </a:pPr>
                      <a:r>
                        <a:rPr lang="es-EC" sz="2000" dirty="0">
                          <a:solidFill>
                            <a:schemeClr val="bg1"/>
                          </a:solidFill>
                          <a:effectLst/>
                          <a:latin typeface="Times New Roman" panose="02020603050405020304" pitchFamily="18" charset="0"/>
                          <a:cs typeface="Times New Roman" panose="02020603050405020304" pitchFamily="18" charset="0"/>
                        </a:rPr>
                        <a:t>Nivel</a:t>
                      </a:r>
                      <a:endParaRPr lang="es-EC"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2000" dirty="0">
                          <a:solidFill>
                            <a:schemeClr val="bg1"/>
                          </a:solidFill>
                          <a:effectLst/>
                          <a:latin typeface="Times New Roman" panose="02020603050405020304" pitchFamily="18" charset="0"/>
                          <a:cs typeface="Times New Roman" panose="02020603050405020304" pitchFamily="18" charset="0"/>
                        </a:rPr>
                        <a:t>Rangos</a:t>
                      </a:r>
                      <a:endParaRPr lang="es-EC"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2000" dirty="0">
                          <a:solidFill>
                            <a:schemeClr val="bg1"/>
                          </a:solidFill>
                          <a:effectLst/>
                          <a:latin typeface="Times New Roman" panose="02020603050405020304" pitchFamily="18" charset="0"/>
                          <a:cs typeface="Times New Roman" panose="02020603050405020304" pitchFamily="18" charset="0"/>
                        </a:rPr>
                        <a:t>Resultado</a:t>
                      </a:r>
                      <a:endParaRPr lang="es-EC"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8307"/>
                  </a:ext>
                </a:extLst>
              </a:tr>
              <a:tr h="455829">
                <a:tc>
                  <a:txBody>
                    <a:bodyPr/>
                    <a:lstStyle/>
                    <a:p>
                      <a:pPr>
                        <a:lnSpc>
                          <a:spcPct val="107000"/>
                        </a:lnSpc>
                        <a:spcAft>
                          <a:spcPts val="800"/>
                        </a:spcAft>
                      </a:pPr>
                      <a:r>
                        <a:rPr lang="es-EC" sz="2000">
                          <a:solidFill>
                            <a:schemeClr val="tx2"/>
                          </a:solidFill>
                          <a:effectLst/>
                          <a:latin typeface="Times New Roman" panose="02020603050405020304" pitchFamily="18" charset="0"/>
                          <a:cs typeface="Times New Roman" panose="02020603050405020304" pitchFamily="18" charset="0"/>
                        </a:rPr>
                        <a:t>Bajo</a:t>
                      </a:r>
                      <a:endPar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431165" algn="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0% - 30%</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 </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169401"/>
                  </a:ext>
                </a:extLst>
              </a:tr>
              <a:tr h="455829">
                <a:tc>
                  <a:txBody>
                    <a:bodyPr/>
                    <a:lstStyle/>
                    <a:p>
                      <a:pP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Medio</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431165" algn="r">
                        <a:lnSpc>
                          <a:spcPct val="107000"/>
                        </a:lnSpc>
                        <a:spcAft>
                          <a:spcPts val="800"/>
                        </a:spcAft>
                      </a:pPr>
                      <a:r>
                        <a:rPr lang="es-EC" sz="2000">
                          <a:solidFill>
                            <a:schemeClr val="tx2"/>
                          </a:solidFill>
                          <a:effectLst/>
                          <a:latin typeface="Times New Roman" panose="02020603050405020304" pitchFamily="18" charset="0"/>
                          <a:cs typeface="Times New Roman" panose="02020603050405020304" pitchFamily="18" charset="0"/>
                        </a:rPr>
                        <a:t>30% - 40%</a:t>
                      </a:r>
                      <a:endPar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2000">
                          <a:solidFill>
                            <a:schemeClr val="tx2"/>
                          </a:solidFill>
                          <a:effectLst/>
                          <a:latin typeface="Times New Roman" panose="02020603050405020304" pitchFamily="18" charset="0"/>
                          <a:cs typeface="Times New Roman" panose="02020603050405020304" pitchFamily="18" charset="0"/>
                        </a:rPr>
                        <a:t> </a:t>
                      </a:r>
                      <a:endParaRPr lang="es-EC"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5004140"/>
                  </a:ext>
                </a:extLst>
              </a:tr>
              <a:tr h="455829">
                <a:tc>
                  <a:txBody>
                    <a:bodyPr/>
                    <a:lstStyle/>
                    <a:p>
                      <a:pPr>
                        <a:lnSpc>
                          <a:spcPct val="107000"/>
                        </a:lnSpc>
                        <a:spcAft>
                          <a:spcPts val="800"/>
                        </a:spcAft>
                      </a:pPr>
                      <a:r>
                        <a:rPr lang="es-EC" sz="2000" b="1" dirty="0">
                          <a:solidFill>
                            <a:schemeClr val="tx2"/>
                          </a:solidFill>
                          <a:effectLst/>
                          <a:latin typeface="Times New Roman" panose="02020603050405020304" pitchFamily="18" charset="0"/>
                          <a:cs typeface="Times New Roman" panose="02020603050405020304" pitchFamily="18" charset="0"/>
                        </a:rPr>
                        <a:t>Medio Alto</a:t>
                      </a:r>
                      <a:endParaRPr lang="es-EC" sz="2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R="431165" algn="r">
                        <a:lnSpc>
                          <a:spcPct val="107000"/>
                        </a:lnSpc>
                        <a:spcAft>
                          <a:spcPts val="800"/>
                        </a:spcAft>
                      </a:pPr>
                      <a:r>
                        <a:rPr lang="es-EC" sz="2000" b="1" dirty="0">
                          <a:solidFill>
                            <a:schemeClr val="tx2"/>
                          </a:solidFill>
                          <a:effectLst/>
                          <a:latin typeface="Times New Roman" panose="02020603050405020304" pitchFamily="18" charset="0"/>
                          <a:cs typeface="Times New Roman" panose="02020603050405020304" pitchFamily="18" charset="0"/>
                        </a:rPr>
                        <a:t>40% - 60%</a:t>
                      </a:r>
                      <a:endParaRPr lang="es-EC" sz="2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07000"/>
                        </a:lnSpc>
                        <a:spcAft>
                          <a:spcPts val="800"/>
                        </a:spcAft>
                      </a:pPr>
                      <a:r>
                        <a:rPr lang="es-EC" sz="2000" b="1" dirty="0">
                          <a:solidFill>
                            <a:schemeClr val="tx2"/>
                          </a:solidFill>
                          <a:effectLst/>
                          <a:latin typeface="Times New Roman" panose="02020603050405020304" pitchFamily="18" charset="0"/>
                          <a:cs typeface="Times New Roman" panose="02020603050405020304" pitchFamily="18" charset="0"/>
                        </a:rPr>
                        <a:t>45%</a:t>
                      </a:r>
                      <a:endParaRPr lang="es-EC" sz="2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322999194"/>
                  </a:ext>
                </a:extLst>
              </a:tr>
              <a:tr h="445022">
                <a:tc>
                  <a:txBody>
                    <a:bodyPr/>
                    <a:lstStyle/>
                    <a:p>
                      <a:pP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Alto</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431165" algn="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60% o más</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2000" dirty="0">
                          <a:solidFill>
                            <a:schemeClr val="tx2"/>
                          </a:solidFill>
                          <a:effectLst/>
                          <a:latin typeface="Times New Roman" panose="02020603050405020304" pitchFamily="18" charset="0"/>
                          <a:cs typeface="Times New Roman" panose="02020603050405020304" pitchFamily="18" charset="0"/>
                        </a:rPr>
                        <a:t> </a:t>
                      </a:r>
                      <a:endParaRPr lang="es-EC"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6589445"/>
                  </a:ext>
                </a:extLst>
              </a:tr>
            </a:tbl>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0134E6CB-49B9-4A90-A41F-2C124766236B}"/>
                  </a:ext>
                </a:extLst>
              </p:cNvPr>
              <p:cNvSpPr txBox="1"/>
              <p:nvPr/>
            </p:nvSpPr>
            <p:spPr>
              <a:xfrm>
                <a:off x="522333" y="3286709"/>
                <a:ext cx="6581468" cy="133716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s-EC" sz="2000" smtClean="0">
                          <a:solidFill>
                            <a:schemeClr val="tx2"/>
                          </a:solidFill>
                          <a:latin typeface="Cambria Math" panose="02040503050406030204" pitchFamily="18" charset="0"/>
                        </a:rPr>
                        <m:t>G</m:t>
                      </m:r>
                      <m:r>
                        <m:rPr>
                          <m:sty m:val="p"/>
                        </m:rPr>
                        <a:rPr lang="es-EC" sz="2000" i="0">
                          <a:solidFill>
                            <a:schemeClr val="tx2"/>
                          </a:solidFill>
                          <a:latin typeface="Cambria Math" panose="02040503050406030204" pitchFamily="18" charset="0"/>
                        </a:rPr>
                        <m:t>rado</m:t>
                      </m:r>
                      <m:r>
                        <a:rPr lang="es-EC" sz="2000" i="0">
                          <a:solidFill>
                            <a:schemeClr val="tx2"/>
                          </a:solidFill>
                          <a:latin typeface="Cambria Math" panose="02040503050406030204" pitchFamily="18" charset="0"/>
                        </a:rPr>
                        <m:t> </m:t>
                      </m:r>
                      <m:r>
                        <m:rPr>
                          <m:sty m:val="p"/>
                        </m:rPr>
                        <a:rPr lang="es-EC" sz="2000" i="0">
                          <a:solidFill>
                            <a:schemeClr val="tx2"/>
                          </a:solidFill>
                          <a:latin typeface="Cambria Math" panose="02040503050406030204" pitchFamily="18" charset="0"/>
                        </a:rPr>
                        <m:t>de</m:t>
                      </m:r>
                      <m:r>
                        <a:rPr lang="es-EC" sz="2000" i="0">
                          <a:solidFill>
                            <a:schemeClr val="tx2"/>
                          </a:solidFill>
                          <a:latin typeface="Cambria Math" panose="02040503050406030204" pitchFamily="18" charset="0"/>
                        </a:rPr>
                        <m:t> </m:t>
                      </m:r>
                      <m:r>
                        <m:rPr>
                          <m:sty m:val="p"/>
                        </m:rPr>
                        <a:rPr lang="es-EC" sz="2000" i="0">
                          <a:solidFill>
                            <a:schemeClr val="tx2"/>
                          </a:solidFill>
                          <a:latin typeface="Cambria Math" panose="02040503050406030204" pitchFamily="18" charset="0"/>
                        </a:rPr>
                        <m:t>endeudamiento</m:t>
                      </m:r>
                      <m:r>
                        <a:rPr lang="es-EC" sz="2000" i="0">
                          <a:solidFill>
                            <a:schemeClr val="tx2"/>
                          </a:solidFill>
                          <a:latin typeface="Cambria Math" panose="02040503050406030204" pitchFamily="18" charset="0"/>
                        </a:rPr>
                        <m:t>=</m:t>
                      </m:r>
                      <m:f>
                        <m:fPr>
                          <m:ctrlPr>
                            <a:rPr lang="es-EC" sz="2000" i="1">
                              <a:solidFill>
                                <a:schemeClr val="tx2"/>
                              </a:solidFill>
                              <a:latin typeface="Cambria Math" panose="02040503050406030204" pitchFamily="18" charset="0"/>
                            </a:rPr>
                          </m:ctrlPr>
                        </m:fPr>
                        <m:num>
                          <m:r>
                            <a:rPr lang="es-EC" sz="2000" i="0">
                              <a:solidFill>
                                <a:schemeClr val="tx2"/>
                              </a:solidFill>
                              <a:latin typeface="Cambria Math" panose="02040503050406030204" pitchFamily="18" charset="0"/>
                            </a:rPr>
                            <m:t>$125.092,00</m:t>
                          </m:r>
                        </m:num>
                        <m:den>
                          <m:r>
                            <a:rPr lang="es-EC" sz="2000" i="0">
                              <a:solidFill>
                                <a:schemeClr val="tx2"/>
                              </a:solidFill>
                              <a:latin typeface="Cambria Math" panose="02040503050406030204" pitchFamily="18" charset="0"/>
                            </a:rPr>
                            <m:t>$275.877,00</m:t>
                          </m:r>
                        </m:den>
                      </m:f>
                      <m:r>
                        <a:rPr lang="es-EC" sz="2000" i="0">
                          <a:solidFill>
                            <a:schemeClr val="tx2"/>
                          </a:solidFill>
                          <a:latin typeface="Cambria Math" panose="02040503050406030204" pitchFamily="18" charset="0"/>
                        </a:rPr>
                        <m:t>∗100</m:t>
                      </m:r>
                      <m:r>
                        <a:rPr lang="es-EC" sz="2000" i="0" smtClean="0">
                          <a:solidFill>
                            <a:schemeClr val="tx2"/>
                          </a:solidFill>
                          <a:latin typeface="Cambria Math" panose="02040503050406030204" pitchFamily="18" charset="0"/>
                        </a:rPr>
                        <m:t>%</m:t>
                      </m:r>
                    </m:oMath>
                  </m:oMathPara>
                </a14:m>
                <a:endParaRPr lang="es-EC" sz="2000" i="0" dirty="0">
                  <a:solidFill>
                    <a:schemeClr val="tx2"/>
                  </a:solidFill>
                  <a:latin typeface="Cambria Math" panose="02040503050406030204" pitchFamily="18" charset="0"/>
                </a:endParaRPr>
              </a:p>
              <a:p>
                <a:endParaRPr lang="es-EC" sz="2000" i="0" dirty="0">
                  <a:solidFill>
                    <a:schemeClr val="tx2"/>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s-EC" sz="2000" b="0" i="0" smtClean="0">
                          <a:solidFill>
                            <a:schemeClr val="tx2"/>
                          </a:solidFill>
                          <a:latin typeface="Cambria Math" panose="02040503050406030204" pitchFamily="18" charset="0"/>
                        </a:rPr>
                        <m:t>Grado</m:t>
                      </m:r>
                      <m:r>
                        <a:rPr lang="es-EC" sz="2000" b="0" i="0" smtClean="0">
                          <a:solidFill>
                            <a:schemeClr val="tx2"/>
                          </a:solidFill>
                          <a:latin typeface="Cambria Math" panose="02040503050406030204" pitchFamily="18" charset="0"/>
                        </a:rPr>
                        <m:t> </m:t>
                      </m:r>
                      <m:r>
                        <m:rPr>
                          <m:sty m:val="p"/>
                        </m:rPr>
                        <a:rPr lang="es-EC" sz="2000" b="0" i="0" smtClean="0">
                          <a:solidFill>
                            <a:schemeClr val="tx2"/>
                          </a:solidFill>
                          <a:latin typeface="Cambria Math" panose="02040503050406030204" pitchFamily="18" charset="0"/>
                        </a:rPr>
                        <m:t>de</m:t>
                      </m:r>
                      <m:r>
                        <a:rPr lang="es-EC" sz="2000" b="0" i="0" smtClean="0">
                          <a:solidFill>
                            <a:schemeClr val="tx2"/>
                          </a:solidFill>
                          <a:latin typeface="Cambria Math" panose="02040503050406030204" pitchFamily="18" charset="0"/>
                        </a:rPr>
                        <m:t> </m:t>
                      </m:r>
                      <m:r>
                        <m:rPr>
                          <m:sty m:val="p"/>
                        </m:rPr>
                        <a:rPr lang="es-EC" sz="2000" b="0" i="0" smtClean="0">
                          <a:solidFill>
                            <a:schemeClr val="tx2"/>
                          </a:solidFill>
                          <a:latin typeface="Cambria Math" panose="02040503050406030204" pitchFamily="18" charset="0"/>
                        </a:rPr>
                        <m:t>endeudamiento</m:t>
                      </m:r>
                      <m:r>
                        <a:rPr lang="es-EC" sz="2000" i="0" smtClean="0">
                          <a:solidFill>
                            <a:schemeClr val="tx2"/>
                          </a:solidFill>
                          <a:latin typeface="Cambria Math" panose="02040503050406030204" pitchFamily="18" charset="0"/>
                        </a:rPr>
                        <m:t>=</m:t>
                      </m:r>
                      <m:r>
                        <a:rPr lang="es-EC" sz="2000" i="0">
                          <a:solidFill>
                            <a:schemeClr val="tx2"/>
                          </a:solidFill>
                          <a:latin typeface="Cambria Math" panose="02040503050406030204" pitchFamily="18" charset="0"/>
                        </a:rPr>
                        <m:t>45%</m:t>
                      </m:r>
                    </m:oMath>
                  </m:oMathPara>
                </a14:m>
                <a:endParaRPr lang="es-EC" sz="2000" dirty="0">
                  <a:solidFill>
                    <a:schemeClr val="tx2"/>
                  </a:solidFill>
                </a:endParaRPr>
              </a:p>
            </p:txBody>
          </p:sp>
        </mc:Choice>
        <mc:Fallback xmlns="">
          <p:sp>
            <p:nvSpPr>
              <p:cNvPr id="8" name="CuadroTexto 7">
                <a:extLst>
                  <a:ext uri="{FF2B5EF4-FFF2-40B4-BE49-F238E27FC236}">
                    <a16:creationId xmlns:a16="http://schemas.microsoft.com/office/drawing/2014/main" id="{0134E6CB-49B9-4A90-A41F-2C124766236B}"/>
                  </a:ext>
                </a:extLst>
              </p:cNvPr>
              <p:cNvSpPr txBox="1">
                <a:spLocks noRot="1" noChangeAspect="1" noMove="1" noResize="1" noEditPoints="1" noAdjustHandles="1" noChangeArrowheads="1" noChangeShapeType="1" noTextEdit="1"/>
              </p:cNvSpPr>
              <p:nvPr/>
            </p:nvSpPr>
            <p:spPr>
              <a:xfrm>
                <a:off x="522333" y="3286709"/>
                <a:ext cx="6581468" cy="1337161"/>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95052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19BDC5-28C3-4EBB-9A59-83398DB38260}"/>
              </a:ext>
            </a:extLst>
          </p:cNvPr>
          <p:cNvSpPr txBox="1"/>
          <p:nvPr/>
        </p:nvSpPr>
        <p:spPr>
          <a:xfrm>
            <a:off x="468260" y="620967"/>
            <a:ext cx="6920682" cy="1015663"/>
          </a:xfrm>
          <a:prstGeom prst="homePlat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176213" lvl="2">
              <a:spcBef>
                <a:spcPts val="200"/>
              </a:spcBef>
              <a:spcAft>
                <a:spcPts val="0"/>
              </a:spcAft>
            </a:pPr>
            <a:r>
              <a:rPr lang="es-EC" sz="20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la relación entre el conocimiento de educación financiera y el grado de endeudamiento de las familias con deudas, mediante el modelo de regresión lineal</a:t>
            </a:r>
          </a:p>
        </p:txBody>
      </p:sp>
      <p:pic>
        <p:nvPicPr>
          <p:cNvPr id="6" name="Imagen 5">
            <a:extLst>
              <a:ext uri="{FF2B5EF4-FFF2-40B4-BE49-F238E27FC236}">
                <a16:creationId xmlns:a16="http://schemas.microsoft.com/office/drawing/2014/main" id="{3253FE2E-1EE1-477F-B849-3C865C25AF30}"/>
              </a:ext>
            </a:extLst>
          </p:cNvPr>
          <p:cNvPicPr/>
          <p:nvPr/>
        </p:nvPicPr>
        <p:blipFill rotWithShape="1">
          <a:blip r:embed="rId3">
            <a:extLst>
              <a:ext uri="{28A0092B-C50C-407E-A947-70E740481C1C}">
                <a14:useLocalDpi xmlns:a14="http://schemas.microsoft.com/office/drawing/2010/main" val="0"/>
              </a:ext>
            </a:extLst>
          </a:blip>
          <a:srcRect l="1282" t="1761" r="6410" b="1978"/>
          <a:stretch/>
        </p:blipFill>
        <p:spPr bwMode="auto">
          <a:xfrm>
            <a:off x="274404" y="2027904"/>
            <a:ext cx="6242256" cy="3812458"/>
          </a:xfrm>
          <a:prstGeom prst="rect">
            <a:avLst/>
          </a:prstGeom>
          <a:noFill/>
          <a:ln>
            <a:noFill/>
          </a:ln>
          <a:extLst>
            <a:ext uri="{53640926-AAD7-44D8-BBD7-CCE9431645EC}">
              <a14:shadowObscured xmlns:a14="http://schemas.microsoft.com/office/drawing/2010/main"/>
            </a:ext>
          </a:extLst>
        </p:spPr>
      </p:pic>
      <p:graphicFrame>
        <p:nvGraphicFramePr>
          <p:cNvPr id="7" name="Tabla 6">
            <a:extLst>
              <a:ext uri="{FF2B5EF4-FFF2-40B4-BE49-F238E27FC236}">
                <a16:creationId xmlns:a16="http://schemas.microsoft.com/office/drawing/2014/main" id="{F4A46147-B94D-4AF3-9DD4-0C1E804060AF}"/>
              </a:ext>
            </a:extLst>
          </p:cNvPr>
          <p:cNvGraphicFramePr>
            <a:graphicFrameLocks noGrp="1"/>
          </p:cNvGraphicFramePr>
          <p:nvPr>
            <p:extLst>
              <p:ext uri="{D42A27DB-BD31-4B8C-83A1-F6EECF244321}">
                <p14:modId xmlns:p14="http://schemas.microsoft.com/office/powerpoint/2010/main" val="3641488956"/>
              </p:ext>
            </p:extLst>
          </p:nvPr>
        </p:nvGraphicFramePr>
        <p:xfrm>
          <a:off x="6516660" y="2284067"/>
          <a:ext cx="5266119" cy="1015663"/>
        </p:xfrm>
        <a:graphic>
          <a:graphicData uri="http://schemas.openxmlformats.org/drawingml/2006/table">
            <a:tbl>
              <a:tblPr firstRow="1" lastRow="1" bandRow="1" bandCol="1">
                <a:tableStyleId>{7E9639D4-E3E2-4D34-9284-5A2195B3D0D7}</a:tableStyleId>
              </a:tblPr>
              <a:tblGrid>
                <a:gridCol w="807471">
                  <a:extLst>
                    <a:ext uri="{9D8B030D-6E8A-4147-A177-3AD203B41FA5}">
                      <a16:colId xmlns:a16="http://schemas.microsoft.com/office/drawing/2014/main" val="582550894"/>
                    </a:ext>
                  </a:extLst>
                </a:gridCol>
                <a:gridCol w="1051771">
                  <a:extLst>
                    <a:ext uri="{9D8B030D-6E8A-4147-A177-3AD203B41FA5}">
                      <a16:colId xmlns:a16="http://schemas.microsoft.com/office/drawing/2014/main" val="1917756233"/>
                    </a:ext>
                  </a:extLst>
                </a:gridCol>
                <a:gridCol w="1099998">
                  <a:extLst>
                    <a:ext uri="{9D8B030D-6E8A-4147-A177-3AD203B41FA5}">
                      <a16:colId xmlns:a16="http://schemas.microsoft.com/office/drawing/2014/main" val="205971237"/>
                    </a:ext>
                  </a:extLst>
                </a:gridCol>
                <a:gridCol w="1214718">
                  <a:extLst>
                    <a:ext uri="{9D8B030D-6E8A-4147-A177-3AD203B41FA5}">
                      <a16:colId xmlns:a16="http://schemas.microsoft.com/office/drawing/2014/main" val="2712406859"/>
                    </a:ext>
                  </a:extLst>
                </a:gridCol>
                <a:gridCol w="1092161">
                  <a:extLst>
                    <a:ext uri="{9D8B030D-6E8A-4147-A177-3AD203B41FA5}">
                      <a16:colId xmlns:a16="http://schemas.microsoft.com/office/drawing/2014/main" val="4113313690"/>
                    </a:ext>
                  </a:extLst>
                </a:gridCol>
              </a:tblGrid>
              <a:tr h="674549">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R</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R cuadrado</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R cuadrado ajustado</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Error estándar de estimación</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Sig. Cambio en F</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4014623"/>
                  </a:ext>
                </a:extLst>
              </a:tr>
              <a:tr h="341114">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-,149</a:t>
                      </a:r>
                      <a:r>
                        <a:rPr lang="es-EC" sz="1400" baseline="30000" dirty="0">
                          <a:solidFill>
                            <a:schemeClr val="tx2"/>
                          </a:solidFill>
                          <a:effectLst/>
                          <a:latin typeface="Times New Roman" panose="02020603050405020304" pitchFamily="18" charset="0"/>
                          <a:cs typeface="Times New Roman" panose="02020603050405020304" pitchFamily="18" charset="0"/>
                        </a:rPr>
                        <a:t>a</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,022</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,019</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1,329</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,011</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5100412"/>
                  </a:ext>
                </a:extLst>
              </a:tr>
            </a:tbl>
          </a:graphicData>
        </a:graphic>
      </p:graphicFrame>
      <p:pic>
        <p:nvPicPr>
          <p:cNvPr id="8" name="Imagen 7">
            <a:extLst>
              <a:ext uri="{FF2B5EF4-FFF2-40B4-BE49-F238E27FC236}">
                <a16:creationId xmlns:a16="http://schemas.microsoft.com/office/drawing/2014/main" id="{091276EA-70D2-4C9C-BFBC-5FBC67819121}"/>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488346" y="3725944"/>
            <a:ext cx="5429250" cy="1809750"/>
          </a:xfrm>
          <a:prstGeom prst="rect">
            <a:avLst/>
          </a:prstGeom>
          <a:ln>
            <a:noFill/>
          </a:ln>
          <a:extLst>
            <a:ext uri="{53640926-AAD7-44D8-BBD7-CCE9431645EC}">
              <a14:shadowObscured xmlns:a14="http://schemas.microsoft.com/office/drawing/2010/main"/>
            </a:ext>
          </a:extLst>
        </p:spPr>
      </p:pic>
      <p:grpSp>
        <p:nvGrpSpPr>
          <p:cNvPr id="11" name="Group 59">
            <a:extLst>
              <a:ext uri="{FF2B5EF4-FFF2-40B4-BE49-F238E27FC236}">
                <a16:creationId xmlns:a16="http://schemas.microsoft.com/office/drawing/2014/main" id="{EA1B70C4-808C-4390-A802-0A5872855EBF}"/>
              </a:ext>
            </a:extLst>
          </p:cNvPr>
          <p:cNvGrpSpPr/>
          <p:nvPr/>
        </p:nvGrpSpPr>
        <p:grpSpPr>
          <a:xfrm>
            <a:off x="7388942" y="1215447"/>
            <a:ext cx="465616" cy="470858"/>
            <a:chOff x="2010880" y="2246539"/>
            <a:chExt cx="3384551" cy="3422650"/>
          </a:xfrm>
          <a:solidFill>
            <a:srgbClr val="FFFFFF"/>
          </a:solidFill>
        </p:grpSpPr>
        <p:sp>
          <p:nvSpPr>
            <p:cNvPr id="12" name="Freeform 5">
              <a:extLst>
                <a:ext uri="{FF2B5EF4-FFF2-40B4-BE49-F238E27FC236}">
                  <a16:creationId xmlns:a16="http://schemas.microsoft.com/office/drawing/2014/main" id="{0DA2E449-346F-4CCA-8D3C-5ECF434364CE}"/>
                </a:ext>
              </a:extLst>
            </p:cNvPr>
            <p:cNvSpPr>
              <a:spLocks noEditPoints="1"/>
            </p:cNvSpPr>
            <p:nvPr/>
          </p:nvSpPr>
          <p:spPr bwMode="auto">
            <a:xfrm>
              <a:off x="2010880" y="2246539"/>
              <a:ext cx="3384550" cy="3422650"/>
            </a:xfrm>
            <a:custGeom>
              <a:avLst/>
              <a:gdLst>
                <a:gd name="T0" fmla="*/ 802 w 1098"/>
                <a:gd name="T1" fmla="*/ 525 h 1101"/>
                <a:gd name="T2" fmla="*/ 1063 w 1098"/>
                <a:gd name="T3" fmla="*/ 294 h 1101"/>
                <a:gd name="T4" fmla="*/ 1065 w 1098"/>
                <a:gd name="T5" fmla="*/ 111 h 1101"/>
                <a:gd name="T6" fmla="*/ 883 w 1098"/>
                <a:gd name="T7" fmla="*/ 0 h 1101"/>
                <a:gd name="T8" fmla="*/ 606 w 1098"/>
                <a:gd name="T9" fmla="*/ 229 h 1101"/>
                <a:gd name="T10" fmla="*/ 587 w 1098"/>
                <a:gd name="T11" fmla="*/ 393 h 1101"/>
                <a:gd name="T12" fmla="*/ 660 w 1098"/>
                <a:gd name="T13" fmla="*/ 316 h 1101"/>
                <a:gd name="T14" fmla="*/ 887 w 1098"/>
                <a:gd name="T15" fmla="*/ 91 h 1101"/>
                <a:gd name="T16" fmla="*/ 1005 w 1098"/>
                <a:gd name="T17" fmla="*/ 216 h 1101"/>
                <a:gd name="T18" fmla="*/ 780 w 1098"/>
                <a:gd name="T19" fmla="*/ 436 h 1101"/>
                <a:gd name="T20" fmla="*/ 704 w 1098"/>
                <a:gd name="T21" fmla="*/ 507 h 1101"/>
                <a:gd name="T22" fmla="*/ 439 w 1098"/>
                <a:gd name="T23" fmla="*/ 773 h 1101"/>
                <a:gd name="T24" fmla="*/ 231 w 1098"/>
                <a:gd name="T25" fmla="*/ 997 h 1101"/>
                <a:gd name="T26" fmla="*/ 97 w 1098"/>
                <a:gd name="T27" fmla="*/ 914 h 1101"/>
                <a:gd name="T28" fmla="*/ 296 w 1098"/>
                <a:gd name="T29" fmla="*/ 668 h 1101"/>
                <a:gd name="T30" fmla="*/ 374 w 1098"/>
                <a:gd name="T31" fmla="*/ 606 h 1101"/>
                <a:gd name="T32" fmla="*/ 388 w 1098"/>
                <a:gd name="T33" fmla="*/ 586 h 1101"/>
                <a:gd name="T34" fmla="*/ 142 w 1098"/>
                <a:gd name="T35" fmla="*/ 693 h 1101"/>
                <a:gd name="T36" fmla="*/ 27 w 1098"/>
                <a:gd name="T37" fmla="*/ 979 h 1101"/>
                <a:gd name="T38" fmla="*/ 289 w 1098"/>
                <a:gd name="T39" fmla="*/ 1068 h 1101"/>
                <a:gd name="T40" fmla="*/ 487 w 1098"/>
                <a:gd name="T41" fmla="*/ 871 h 1101"/>
                <a:gd name="T42" fmla="*/ 509 w 1098"/>
                <a:gd name="T43" fmla="*/ 704 h 1101"/>
                <a:gd name="T44" fmla="*/ 472 w 1098"/>
                <a:gd name="T45" fmla="*/ 548 h 1101"/>
                <a:gd name="T46" fmla="*/ 318 w 1098"/>
                <a:gd name="T47" fmla="*/ 686 h 1101"/>
                <a:gd name="T48" fmla="*/ 349 w 1098"/>
                <a:gd name="T49" fmla="*/ 803 h 1101"/>
                <a:gd name="T50" fmla="*/ 547 w 1098"/>
                <a:gd name="T51" fmla="*/ 631 h 1101"/>
                <a:gd name="T52" fmla="*/ 534 w 1098"/>
                <a:gd name="T53" fmla="*/ 599 h 1101"/>
                <a:gd name="T54" fmla="*/ 493 w 1098"/>
                <a:gd name="T55" fmla="*/ 577 h 1101"/>
                <a:gd name="T56" fmla="*/ 648 w 1098"/>
                <a:gd name="T57" fmla="*/ 540 h 1101"/>
                <a:gd name="T58" fmla="*/ 804 w 1098"/>
                <a:gd name="T59" fmla="*/ 374 h 1101"/>
                <a:gd name="T60" fmla="*/ 701 w 1098"/>
                <a:gd name="T61" fmla="*/ 303 h 1101"/>
                <a:gd name="T62" fmla="*/ 558 w 1098"/>
                <a:gd name="T63" fmla="*/ 447 h 1101"/>
                <a:gd name="T64" fmla="*/ 598 w 1098"/>
                <a:gd name="T65" fmla="*/ 454 h 1101"/>
                <a:gd name="T66" fmla="*/ 625 w 1098"/>
                <a:gd name="T67" fmla="*/ 495 h 1101"/>
                <a:gd name="T68" fmla="*/ 633 w 1098"/>
                <a:gd name="T69" fmla="*/ 516 h 1101"/>
                <a:gd name="T70" fmla="*/ 645 w 1098"/>
                <a:gd name="T71" fmla="*/ 543 h 1101"/>
                <a:gd name="T72" fmla="*/ 652 w 1098"/>
                <a:gd name="T73" fmla="*/ 661 h 1101"/>
                <a:gd name="T74" fmla="*/ 764 w 1098"/>
                <a:gd name="T75" fmla="*/ 789 h 1101"/>
                <a:gd name="T76" fmla="*/ 789 w 1098"/>
                <a:gd name="T77" fmla="*/ 765 h 1101"/>
                <a:gd name="T78" fmla="*/ 216 w 1098"/>
                <a:gd name="T79" fmla="*/ 432 h 1101"/>
                <a:gd name="T80" fmla="*/ 322 w 1098"/>
                <a:gd name="T81" fmla="*/ 474 h 1101"/>
                <a:gd name="T82" fmla="*/ 389 w 1098"/>
                <a:gd name="T83" fmla="*/ 456 h 1101"/>
                <a:gd name="T84" fmla="*/ 216 w 1098"/>
                <a:gd name="T85" fmla="*/ 432 h 1101"/>
                <a:gd name="T86" fmla="*/ 672 w 1098"/>
                <a:gd name="T87" fmla="*/ 828 h 1101"/>
                <a:gd name="T88" fmla="*/ 620 w 1098"/>
                <a:gd name="T89" fmla="*/ 695 h 1101"/>
                <a:gd name="T90" fmla="*/ 630 w 1098"/>
                <a:gd name="T91" fmla="*/ 802 h 1101"/>
                <a:gd name="T92" fmla="*/ 668 w 1098"/>
                <a:gd name="T93" fmla="*/ 879 h 1101"/>
                <a:gd name="T94" fmla="*/ 870 w 1098"/>
                <a:gd name="T95" fmla="*/ 679 h 1101"/>
                <a:gd name="T96" fmla="*/ 830 w 1098"/>
                <a:gd name="T97" fmla="*/ 637 h 1101"/>
                <a:gd name="T98" fmla="*/ 695 w 1098"/>
                <a:gd name="T99" fmla="*/ 620 h 1101"/>
                <a:gd name="T100" fmla="*/ 845 w 1098"/>
                <a:gd name="T101" fmla="*/ 677 h 1101"/>
                <a:gd name="T102" fmla="*/ 416 w 1098"/>
                <a:gd name="T103" fmla="*/ 242 h 1101"/>
                <a:gd name="T104" fmla="*/ 455 w 1098"/>
                <a:gd name="T105" fmla="*/ 387 h 1101"/>
                <a:gd name="T106" fmla="*/ 476 w 1098"/>
                <a:gd name="T107" fmla="*/ 333 h 1101"/>
                <a:gd name="T108" fmla="*/ 428 w 1098"/>
                <a:gd name="T109" fmla="*/ 217 h 1101"/>
                <a:gd name="T110" fmla="*/ 318 w 1098"/>
                <a:gd name="T111" fmla="*/ 301 h 1101"/>
                <a:gd name="T112" fmla="*/ 410 w 1098"/>
                <a:gd name="T113" fmla="*/ 435 h 1101"/>
                <a:gd name="T114" fmla="*/ 439 w 1098"/>
                <a:gd name="T115" fmla="*/ 41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8" h="1101">
                  <a:moveTo>
                    <a:pt x="704" y="507"/>
                  </a:moveTo>
                  <a:cubicBezTo>
                    <a:pt x="706" y="509"/>
                    <a:pt x="706" y="510"/>
                    <a:pt x="707" y="510"/>
                  </a:cubicBezTo>
                  <a:cubicBezTo>
                    <a:pt x="737" y="523"/>
                    <a:pt x="769" y="530"/>
                    <a:pt x="802" y="525"/>
                  </a:cubicBezTo>
                  <a:cubicBezTo>
                    <a:pt x="824" y="522"/>
                    <a:pt x="843" y="514"/>
                    <a:pt x="858" y="499"/>
                  </a:cubicBezTo>
                  <a:cubicBezTo>
                    <a:pt x="875" y="483"/>
                    <a:pt x="892" y="466"/>
                    <a:pt x="908" y="449"/>
                  </a:cubicBezTo>
                  <a:cubicBezTo>
                    <a:pt x="960" y="397"/>
                    <a:pt x="1011" y="346"/>
                    <a:pt x="1063" y="294"/>
                  </a:cubicBezTo>
                  <a:cubicBezTo>
                    <a:pt x="1075" y="283"/>
                    <a:pt x="1084" y="269"/>
                    <a:pt x="1089" y="254"/>
                  </a:cubicBezTo>
                  <a:cubicBezTo>
                    <a:pt x="1098" y="228"/>
                    <a:pt x="1098" y="202"/>
                    <a:pt x="1092" y="175"/>
                  </a:cubicBezTo>
                  <a:cubicBezTo>
                    <a:pt x="1087" y="152"/>
                    <a:pt x="1077" y="131"/>
                    <a:pt x="1065" y="111"/>
                  </a:cubicBezTo>
                  <a:cubicBezTo>
                    <a:pt x="1046" y="81"/>
                    <a:pt x="1022" y="57"/>
                    <a:pt x="993" y="37"/>
                  </a:cubicBezTo>
                  <a:cubicBezTo>
                    <a:pt x="977" y="25"/>
                    <a:pt x="959" y="16"/>
                    <a:pt x="940" y="10"/>
                  </a:cubicBezTo>
                  <a:cubicBezTo>
                    <a:pt x="921" y="3"/>
                    <a:pt x="903" y="0"/>
                    <a:pt x="883" y="0"/>
                  </a:cubicBezTo>
                  <a:cubicBezTo>
                    <a:pt x="852" y="0"/>
                    <a:pt x="826" y="9"/>
                    <a:pt x="804" y="31"/>
                  </a:cubicBezTo>
                  <a:cubicBezTo>
                    <a:pt x="770" y="64"/>
                    <a:pt x="736" y="98"/>
                    <a:pt x="702" y="132"/>
                  </a:cubicBezTo>
                  <a:cubicBezTo>
                    <a:pt x="670" y="165"/>
                    <a:pt x="638" y="197"/>
                    <a:pt x="606" y="229"/>
                  </a:cubicBezTo>
                  <a:cubicBezTo>
                    <a:pt x="582" y="252"/>
                    <a:pt x="570" y="279"/>
                    <a:pt x="569" y="311"/>
                  </a:cubicBezTo>
                  <a:cubicBezTo>
                    <a:pt x="569" y="330"/>
                    <a:pt x="572" y="348"/>
                    <a:pt x="577" y="366"/>
                  </a:cubicBezTo>
                  <a:cubicBezTo>
                    <a:pt x="580" y="375"/>
                    <a:pt x="584" y="383"/>
                    <a:pt x="587" y="393"/>
                  </a:cubicBezTo>
                  <a:cubicBezTo>
                    <a:pt x="589" y="392"/>
                    <a:pt x="589" y="391"/>
                    <a:pt x="590" y="391"/>
                  </a:cubicBezTo>
                  <a:cubicBezTo>
                    <a:pt x="612" y="368"/>
                    <a:pt x="635" y="345"/>
                    <a:pt x="658" y="322"/>
                  </a:cubicBezTo>
                  <a:cubicBezTo>
                    <a:pt x="659" y="321"/>
                    <a:pt x="660" y="318"/>
                    <a:pt x="660" y="316"/>
                  </a:cubicBezTo>
                  <a:cubicBezTo>
                    <a:pt x="660" y="309"/>
                    <a:pt x="661" y="303"/>
                    <a:pt x="666" y="297"/>
                  </a:cubicBezTo>
                  <a:cubicBezTo>
                    <a:pt x="732" y="232"/>
                    <a:pt x="798" y="166"/>
                    <a:pt x="863" y="100"/>
                  </a:cubicBezTo>
                  <a:cubicBezTo>
                    <a:pt x="870" y="93"/>
                    <a:pt x="878" y="90"/>
                    <a:pt x="887" y="91"/>
                  </a:cubicBezTo>
                  <a:cubicBezTo>
                    <a:pt x="903" y="92"/>
                    <a:pt x="918" y="98"/>
                    <a:pt x="932" y="106"/>
                  </a:cubicBezTo>
                  <a:cubicBezTo>
                    <a:pt x="960" y="122"/>
                    <a:pt x="982" y="145"/>
                    <a:pt x="996" y="175"/>
                  </a:cubicBezTo>
                  <a:cubicBezTo>
                    <a:pt x="1002" y="188"/>
                    <a:pt x="1005" y="202"/>
                    <a:pt x="1005" y="216"/>
                  </a:cubicBezTo>
                  <a:cubicBezTo>
                    <a:pt x="1004" y="221"/>
                    <a:pt x="1002" y="225"/>
                    <a:pt x="998" y="229"/>
                  </a:cubicBezTo>
                  <a:cubicBezTo>
                    <a:pt x="933" y="295"/>
                    <a:pt x="867" y="361"/>
                    <a:pt x="802" y="427"/>
                  </a:cubicBezTo>
                  <a:cubicBezTo>
                    <a:pt x="796" y="433"/>
                    <a:pt x="789" y="436"/>
                    <a:pt x="780" y="436"/>
                  </a:cubicBezTo>
                  <a:cubicBezTo>
                    <a:pt x="778" y="436"/>
                    <a:pt x="776" y="437"/>
                    <a:pt x="775" y="438"/>
                  </a:cubicBezTo>
                  <a:cubicBezTo>
                    <a:pt x="760" y="452"/>
                    <a:pt x="747" y="466"/>
                    <a:pt x="732" y="480"/>
                  </a:cubicBezTo>
                  <a:cubicBezTo>
                    <a:pt x="723" y="489"/>
                    <a:pt x="714" y="498"/>
                    <a:pt x="704" y="507"/>
                  </a:cubicBezTo>
                  <a:close/>
                  <a:moveTo>
                    <a:pt x="509" y="704"/>
                  </a:moveTo>
                  <a:cubicBezTo>
                    <a:pt x="507" y="706"/>
                    <a:pt x="506" y="706"/>
                    <a:pt x="505" y="707"/>
                  </a:cubicBezTo>
                  <a:cubicBezTo>
                    <a:pt x="483" y="729"/>
                    <a:pt x="461" y="751"/>
                    <a:pt x="439" y="773"/>
                  </a:cubicBezTo>
                  <a:cubicBezTo>
                    <a:pt x="436" y="776"/>
                    <a:pt x="435" y="778"/>
                    <a:pt x="435" y="782"/>
                  </a:cubicBezTo>
                  <a:cubicBezTo>
                    <a:pt x="436" y="789"/>
                    <a:pt x="434" y="795"/>
                    <a:pt x="428" y="801"/>
                  </a:cubicBezTo>
                  <a:cubicBezTo>
                    <a:pt x="362" y="866"/>
                    <a:pt x="297" y="932"/>
                    <a:pt x="231" y="997"/>
                  </a:cubicBezTo>
                  <a:cubicBezTo>
                    <a:pt x="224" y="1004"/>
                    <a:pt x="217" y="1006"/>
                    <a:pt x="208" y="1005"/>
                  </a:cubicBezTo>
                  <a:cubicBezTo>
                    <a:pt x="194" y="1004"/>
                    <a:pt x="181" y="1000"/>
                    <a:pt x="169" y="993"/>
                  </a:cubicBezTo>
                  <a:cubicBezTo>
                    <a:pt x="136" y="975"/>
                    <a:pt x="111" y="949"/>
                    <a:pt x="97" y="914"/>
                  </a:cubicBezTo>
                  <a:cubicBezTo>
                    <a:pt x="93" y="903"/>
                    <a:pt x="90" y="891"/>
                    <a:pt x="91" y="880"/>
                  </a:cubicBezTo>
                  <a:cubicBezTo>
                    <a:pt x="92" y="875"/>
                    <a:pt x="94" y="871"/>
                    <a:pt x="97" y="868"/>
                  </a:cubicBezTo>
                  <a:cubicBezTo>
                    <a:pt x="163" y="801"/>
                    <a:pt x="230" y="735"/>
                    <a:pt x="296" y="668"/>
                  </a:cubicBezTo>
                  <a:cubicBezTo>
                    <a:pt x="301" y="663"/>
                    <a:pt x="307" y="660"/>
                    <a:pt x="315" y="661"/>
                  </a:cubicBezTo>
                  <a:cubicBezTo>
                    <a:pt x="318" y="661"/>
                    <a:pt x="321" y="659"/>
                    <a:pt x="323" y="657"/>
                  </a:cubicBezTo>
                  <a:cubicBezTo>
                    <a:pt x="340" y="640"/>
                    <a:pt x="357" y="623"/>
                    <a:pt x="374" y="606"/>
                  </a:cubicBezTo>
                  <a:cubicBezTo>
                    <a:pt x="380" y="600"/>
                    <a:pt x="386" y="594"/>
                    <a:pt x="391" y="589"/>
                  </a:cubicBezTo>
                  <a:cubicBezTo>
                    <a:pt x="391" y="588"/>
                    <a:pt x="390" y="587"/>
                    <a:pt x="390" y="587"/>
                  </a:cubicBezTo>
                  <a:cubicBezTo>
                    <a:pt x="389" y="587"/>
                    <a:pt x="388" y="586"/>
                    <a:pt x="388" y="586"/>
                  </a:cubicBezTo>
                  <a:cubicBezTo>
                    <a:pt x="359" y="574"/>
                    <a:pt x="329" y="567"/>
                    <a:pt x="298" y="571"/>
                  </a:cubicBezTo>
                  <a:cubicBezTo>
                    <a:pt x="274" y="574"/>
                    <a:pt x="253" y="582"/>
                    <a:pt x="237" y="599"/>
                  </a:cubicBezTo>
                  <a:cubicBezTo>
                    <a:pt x="205" y="630"/>
                    <a:pt x="173" y="661"/>
                    <a:pt x="142" y="693"/>
                  </a:cubicBezTo>
                  <a:cubicBezTo>
                    <a:pt x="107" y="728"/>
                    <a:pt x="72" y="764"/>
                    <a:pt x="36" y="799"/>
                  </a:cubicBezTo>
                  <a:cubicBezTo>
                    <a:pt x="11" y="823"/>
                    <a:pt x="0" y="852"/>
                    <a:pt x="0" y="886"/>
                  </a:cubicBezTo>
                  <a:cubicBezTo>
                    <a:pt x="0" y="920"/>
                    <a:pt x="11" y="951"/>
                    <a:pt x="27" y="979"/>
                  </a:cubicBezTo>
                  <a:cubicBezTo>
                    <a:pt x="49" y="1016"/>
                    <a:pt x="78" y="1046"/>
                    <a:pt x="115" y="1067"/>
                  </a:cubicBezTo>
                  <a:cubicBezTo>
                    <a:pt x="150" y="1088"/>
                    <a:pt x="188" y="1101"/>
                    <a:pt x="231" y="1095"/>
                  </a:cubicBezTo>
                  <a:cubicBezTo>
                    <a:pt x="253" y="1092"/>
                    <a:pt x="273" y="1084"/>
                    <a:pt x="289" y="1068"/>
                  </a:cubicBezTo>
                  <a:cubicBezTo>
                    <a:pt x="300" y="1058"/>
                    <a:pt x="310" y="1047"/>
                    <a:pt x="321" y="1037"/>
                  </a:cubicBezTo>
                  <a:cubicBezTo>
                    <a:pt x="344" y="1013"/>
                    <a:pt x="368" y="990"/>
                    <a:pt x="392" y="966"/>
                  </a:cubicBezTo>
                  <a:cubicBezTo>
                    <a:pt x="423" y="934"/>
                    <a:pt x="454" y="902"/>
                    <a:pt x="487" y="871"/>
                  </a:cubicBezTo>
                  <a:cubicBezTo>
                    <a:pt x="517" y="843"/>
                    <a:pt x="530" y="809"/>
                    <a:pt x="526" y="769"/>
                  </a:cubicBezTo>
                  <a:cubicBezTo>
                    <a:pt x="525" y="756"/>
                    <a:pt x="522" y="743"/>
                    <a:pt x="518" y="730"/>
                  </a:cubicBezTo>
                  <a:cubicBezTo>
                    <a:pt x="516" y="722"/>
                    <a:pt x="512" y="713"/>
                    <a:pt x="509" y="704"/>
                  </a:cubicBezTo>
                  <a:close/>
                  <a:moveTo>
                    <a:pt x="503" y="549"/>
                  </a:moveTo>
                  <a:cubicBezTo>
                    <a:pt x="498" y="550"/>
                    <a:pt x="494" y="551"/>
                    <a:pt x="490" y="552"/>
                  </a:cubicBezTo>
                  <a:cubicBezTo>
                    <a:pt x="483" y="555"/>
                    <a:pt x="477" y="555"/>
                    <a:pt x="472" y="548"/>
                  </a:cubicBezTo>
                  <a:cubicBezTo>
                    <a:pt x="472" y="547"/>
                    <a:pt x="470" y="547"/>
                    <a:pt x="470" y="546"/>
                  </a:cubicBezTo>
                  <a:cubicBezTo>
                    <a:pt x="464" y="543"/>
                    <a:pt x="462" y="543"/>
                    <a:pt x="458" y="547"/>
                  </a:cubicBezTo>
                  <a:cubicBezTo>
                    <a:pt x="411" y="593"/>
                    <a:pt x="365" y="640"/>
                    <a:pt x="318" y="686"/>
                  </a:cubicBezTo>
                  <a:cubicBezTo>
                    <a:pt x="311" y="693"/>
                    <a:pt x="303" y="700"/>
                    <a:pt x="298" y="708"/>
                  </a:cubicBezTo>
                  <a:cubicBezTo>
                    <a:pt x="288" y="723"/>
                    <a:pt x="289" y="739"/>
                    <a:pt x="296" y="755"/>
                  </a:cubicBezTo>
                  <a:cubicBezTo>
                    <a:pt x="306" y="779"/>
                    <a:pt x="324" y="796"/>
                    <a:pt x="349" y="803"/>
                  </a:cubicBezTo>
                  <a:cubicBezTo>
                    <a:pt x="367" y="808"/>
                    <a:pt x="383" y="805"/>
                    <a:pt x="397" y="791"/>
                  </a:cubicBezTo>
                  <a:cubicBezTo>
                    <a:pt x="446" y="741"/>
                    <a:pt x="496" y="692"/>
                    <a:pt x="546" y="642"/>
                  </a:cubicBezTo>
                  <a:cubicBezTo>
                    <a:pt x="549" y="638"/>
                    <a:pt x="550" y="635"/>
                    <a:pt x="547" y="631"/>
                  </a:cubicBezTo>
                  <a:cubicBezTo>
                    <a:pt x="541" y="632"/>
                    <a:pt x="535" y="632"/>
                    <a:pt x="528" y="633"/>
                  </a:cubicBezTo>
                  <a:cubicBezTo>
                    <a:pt x="532" y="624"/>
                    <a:pt x="535" y="617"/>
                    <a:pt x="538" y="609"/>
                  </a:cubicBezTo>
                  <a:cubicBezTo>
                    <a:pt x="540" y="603"/>
                    <a:pt x="541" y="603"/>
                    <a:pt x="534" y="599"/>
                  </a:cubicBezTo>
                  <a:cubicBezTo>
                    <a:pt x="530" y="597"/>
                    <a:pt x="528" y="595"/>
                    <a:pt x="529" y="590"/>
                  </a:cubicBezTo>
                  <a:cubicBezTo>
                    <a:pt x="530" y="586"/>
                    <a:pt x="530" y="581"/>
                    <a:pt x="531" y="577"/>
                  </a:cubicBezTo>
                  <a:cubicBezTo>
                    <a:pt x="518" y="577"/>
                    <a:pt x="506" y="577"/>
                    <a:pt x="493" y="577"/>
                  </a:cubicBezTo>
                  <a:cubicBezTo>
                    <a:pt x="497" y="567"/>
                    <a:pt x="500" y="559"/>
                    <a:pt x="503" y="549"/>
                  </a:cubicBezTo>
                  <a:close/>
                  <a:moveTo>
                    <a:pt x="645" y="543"/>
                  </a:moveTo>
                  <a:cubicBezTo>
                    <a:pt x="647" y="542"/>
                    <a:pt x="648" y="541"/>
                    <a:pt x="648" y="540"/>
                  </a:cubicBezTo>
                  <a:cubicBezTo>
                    <a:pt x="665" y="523"/>
                    <a:pt x="682" y="507"/>
                    <a:pt x="698" y="490"/>
                  </a:cubicBezTo>
                  <a:cubicBezTo>
                    <a:pt x="730" y="458"/>
                    <a:pt x="761" y="427"/>
                    <a:pt x="793" y="395"/>
                  </a:cubicBezTo>
                  <a:cubicBezTo>
                    <a:pt x="799" y="389"/>
                    <a:pt x="803" y="382"/>
                    <a:pt x="804" y="374"/>
                  </a:cubicBezTo>
                  <a:cubicBezTo>
                    <a:pt x="807" y="353"/>
                    <a:pt x="800" y="335"/>
                    <a:pt x="786" y="319"/>
                  </a:cubicBezTo>
                  <a:cubicBezTo>
                    <a:pt x="776" y="307"/>
                    <a:pt x="762" y="298"/>
                    <a:pt x="746" y="293"/>
                  </a:cubicBezTo>
                  <a:cubicBezTo>
                    <a:pt x="730" y="289"/>
                    <a:pt x="714" y="291"/>
                    <a:pt x="701" y="303"/>
                  </a:cubicBezTo>
                  <a:cubicBezTo>
                    <a:pt x="692" y="312"/>
                    <a:pt x="683" y="321"/>
                    <a:pt x="674" y="330"/>
                  </a:cubicBezTo>
                  <a:cubicBezTo>
                    <a:pt x="641" y="364"/>
                    <a:pt x="607" y="398"/>
                    <a:pt x="573" y="433"/>
                  </a:cubicBezTo>
                  <a:cubicBezTo>
                    <a:pt x="568" y="438"/>
                    <a:pt x="563" y="442"/>
                    <a:pt x="558" y="447"/>
                  </a:cubicBezTo>
                  <a:cubicBezTo>
                    <a:pt x="562" y="450"/>
                    <a:pt x="566" y="452"/>
                    <a:pt x="570" y="455"/>
                  </a:cubicBezTo>
                  <a:cubicBezTo>
                    <a:pt x="574" y="459"/>
                    <a:pt x="578" y="459"/>
                    <a:pt x="583" y="458"/>
                  </a:cubicBezTo>
                  <a:cubicBezTo>
                    <a:pt x="588" y="456"/>
                    <a:pt x="593" y="456"/>
                    <a:pt x="598" y="454"/>
                  </a:cubicBezTo>
                  <a:cubicBezTo>
                    <a:pt x="595" y="464"/>
                    <a:pt x="592" y="472"/>
                    <a:pt x="589" y="482"/>
                  </a:cubicBezTo>
                  <a:cubicBezTo>
                    <a:pt x="602" y="482"/>
                    <a:pt x="614" y="482"/>
                    <a:pt x="626" y="482"/>
                  </a:cubicBezTo>
                  <a:cubicBezTo>
                    <a:pt x="626" y="486"/>
                    <a:pt x="626" y="491"/>
                    <a:pt x="625" y="495"/>
                  </a:cubicBezTo>
                  <a:cubicBezTo>
                    <a:pt x="624" y="500"/>
                    <a:pt x="625" y="502"/>
                    <a:pt x="629" y="504"/>
                  </a:cubicBezTo>
                  <a:cubicBezTo>
                    <a:pt x="636" y="508"/>
                    <a:pt x="636" y="508"/>
                    <a:pt x="633" y="515"/>
                  </a:cubicBezTo>
                  <a:cubicBezTo>
                    <a:pt x="633" y="516"/>
                    <a:pt x="633" y="516"/>
                    <a:pt x="633" y="516"/>
                  </a:cubicBezTo>
                  <a:cubicBezTo>
                    <a:pt x="630" y="523"/>
                    <a:pt x="627" y="530"/>
                    <a:pt x="624" y="538"/>
                  </a:cubicBezTo>
                  <a:cubicBezTo>
                    <a:pt x="631" y="537"/>
                    <a:pt x="638" y="537"/>
                    <a:pt x="644" y="536"/>
                  </a:cubicBezTo>
                  <a:cubicBezTo>
                    <a:pt x="644" y="538"/>
                    <a:pt x="645" y="540"/>
                    <a:pt x="645" y="543"/>
                  </a:cubicBezTo>
                  <a:close/>
                  <a:moveTo>
                    <a:pt x="668" y="650"/>
                  </a:moveTo>
                  <a:cubicBezTo>
                    <a:pt x="668" y="650"/>
                    <a:pt x="668" y="651"/>
                    <a:pt x="668" y="651"/>
                  </a:cubicBezTo>
                  <a:cubicBezTo>
                    <a:pt x="660" y="651"/>
                    <a:pt x="655" y="654"/>
                    <a:pt x="652" y="661"/>
                  </a:cubicBezTo>
                  <a:cubicBezTo>
                    <a:pt x="649" y="668"/>
                    <a:pt x="650" y="674"/>
                    <a:pt x="655" y="680"/>
                  </a:cubicBezTo>
                  <a:cubicBezTo>
                    <a:pt x="659" y="684"/>
                    <a:pt x="663" y="688"/>
                    <a:pt x="667" y="692"/>
                  </a:cubicBezTo>
                  <a:cubicBezTo>
                    <a:pt x="700" y="724"/>
                    <a:pt x="732" y="757"/>
                    <a:pt x="764" y="789"/>
                  </a:cubicBezTo>
                  <a:cubicBezTo>
                    <a:pt x="769" y="793"/>
                    <a:pt x="774" y="796"/>
                    <a:pt x="781" y="795"/>
                  </a:cubicBezTo>
                  <a:cubicBezTo>
                    <a:pt x="787" y="793"/>
                    <a:pt x="792" y="789"/>
                    <a:pt x="794" y="783"/>
                  </a:cubicBezTo>
                  <a:cubicBezTo>
                    <a:pt x="796" y="776"/>
                    <a:pt x="794" y="770"/>
                    <a:pt x="789" y="765"/>
                  </a:cubicBezTo>
                  <a:cubicBezTo>
                    <a:pt x="753" y="729"/>
                    <a:pt x="716" y="692"/>
                    <a:pt x="680" y="656"/>
                  </a:cubicBezTo>
                  <a:cubicBezTo>
                    <a:pt x="677" y="653"/>
                    <a:pt x="672" y="652"/>
                    <a:pt x="668" y="650"/>
                  </a:cubicBezTo>
                  <a:close/>
                  <a:moveTo>
                    <a:pt x="216" y="432"/>
                  </a:moveTo>
                  <a:cubicBezTo>
                    <a:pt x="217" y="435"/>
                    <a:pt x="217" y="438"/>
                    <a:pt x="219" y="440"/>
                  </a:cubicBezTo>
                  <a:cubicBezTo>
                    <a:pt x="222" y="447"/>
                    <a:pt x="228" y="449"/>
                    <a:pt x="235" y="450"/>
                  </a:cubicBezTo>
                  <a:cubicBezTo>
                    <a:pt x="264" y="458"/>
                    <a:pt x="293" y="466"/>
                    <a:pt x="322" y="474"/>
                  </a:cubicBezTo>
                  <a:cubicBezTo>
                    <a:pt x="341" y="479"/>
                    <a:pt x="361" y="484"/>
                    <a:pt x="380" y="489"/>
                  </a:cubicBezTo>
                  <a:cubicBezTo>
                    <a:pt x="389" y="492"/>
                    <a:pt x="398" y="486"/>
                    <a:pt x="401" y="476"/>
                  </a:cubicBezTo>
                  <a:cubicBezTo>
                    <a:pt x="403" y="468"/>
                    <a:pt x="397" y="458"/>
                    <a:pt x="389" y="456"/>
                  </a:cubicBezTo>
                  <a:cubicBezTo>
                    <a:pt x="367" y="450"/>
                    <a:pt x="346" y="445"/>
                    <a:pt x="324" y="439"/>
                  </a:cubicBezTo>
                  <a:cubicBezTo>
                    <a:pt x="296" y="431"/>
                    <a:pt x="268" y="424"/>
                    <a:pt x="239" y="416"/>
                  </a:cubicBezTo>
                  <a:cubicBezTo>
                    <a:pt x="228" y="413"/>
                    <a:pt x="217" y="421"/>
                    <a:pt x="216" y="432"/>
                  </a:cubicBezTo>
                  <a:close/>
                  <a:moveTo>
                    <a:pt x="681" y="863"/>
                  </a:moveTo>
                  <a:cubicBezTo>
                    <a:pt x="680" y="860"/>
                    <a:pt x="680" y="858"/>
                    <a:pt x="679" y="855"/>
                  </a:cubicBezTo>
                  <a:cubicBezTo>
                    <a:pt x="677" y="846"/>
                    <a:pt x="674" y="837"/>
                    <a:pt x="672" y="828"/>
                  </a:cubicBezTo>
                  <a:cubicBezTo>
                    <a:pt x="666" y="805"/>
                    <a:pt x="660" y="782"/>
                    <a:pt x="654" y="759"/>
                  </a:cubicBezTo>
                  <a:cubicBezTo>
                    <a:pt x="649" y="743"/>
                    <a:pt x="644" y="726"/>
                    <a:pt x="640" y="710"/>
                  </a:cubicBezTo>
                  <a:cubicBezTo>
                    <a:pt x="638" y="699"/>
                    <a:pt x="627" y="693"/>
                    <a:pt x="620" y="695"/>
                  </a:cubicBezTo>
                  <a:cubicBezTo>
                    <a:pt x="609" y="698"/>
                    <a:pt x="604" y="708"/>
                    <a:pt x="607" y="719"/>
                  </a:cubicBezTo>
                  <a:cubicBezTo>
                    <a:pt x="609" y="723"/>
                    <a:pt x="610" y="727"/>
                    <a:pt x="611" y="732"/>
                  </a:cubicBezTo>
                  <a:cubicBezTo>
                    <a:pt x="617" y="755"/>
                    <a:pt x="624" y="779"/>
                    <a:pt x="630" y="802"/>
                  </a:cubicBezTo>
                  <a:cubicBezTo>
                    <a:pt x="633" y="816"/>
                    <a:pt x="637" y="829"/>
                    <a:pt x="640" y="842"/>
                  </a:cubicBezTo>
                  <a:cubicBezTo>
                    <a:pt x="643" y="851"/>
                    <a:pt x="645" y="860"/>
                    <a:pt x="648" y="869"/>
                  </a:cubicBezTo>
                  <a:cubicBezTo>
                    <a:pt x="651" y="877"/>
                    <a:pt x="660" y="881"/>
                    <a:pt x="668" y="879"/>
                  </a:cubicBezTo>
                  <a:cubicBezTo>
                    <a:pt x="675" y="878"/>
                    <a:pt x="680" y="870"/>
                    <a:pt x="681" y="863"/>
                  </a:cubicBezTo>
                  <a:close/>
                  <a:moveTo>
                    <a:pt x="862" y="681"/>
                  </a:moveTo>
                  <a:cubicBezTo>
                    <a:pt x="864" y="681"/>
                    <a:pt x="867" y="680"/>
                    <a:pt x="870" y="679"/>
                  </a:cubicBezTo>
                  <a:cubicBezTo>
                    <a:pt x="877" y="675"/>
                    <a:pt x="880" y="669"/>
                    <a:pt x="879" y="661"/>
                  </a:cubicBezTo>
                  <a:cubicBezTo>
                    <a:pt x="878" y="654"/>
                    <a:pt x="874" y="650"/>
                    <a:pt x="867" y="648"/>
                  </a:cubicBezTo>
                  <a:cubicBezTo>
                    <a:pt x="855" y="644"/>
                    <a:pt x="842" y="641"/>
                    <a:pt x="830" y="637"/>
                  </a:cubicBezTo>
                  <a:cubicBezTo>
                    <a:pt x="807" y="631"/>
                    <a:pt x="784" y="625"/>
                    <a:pt x="761" y="619"/>
                  </a:cubicBezTo>
                  <a:cubicBezTo>
                    <a:pt x="746" y="615"/>
                    <a:pt x="731" y="611"/>
                    <a:pt x="716" y="607"/>
                  </a:cubicBezTo>
                  <a:cubicBezTo>
                    <a:pt x="707" y="605"/>
                    <a:pt x="697" y="611"/>
                    <a:pt x="695" y="620"/>
                  </a:cubicBezTo>
                  <a:cubicBezTo>
                    <a:pt x="693" y="628"/>
                    <a:pt x="699" y="638"/>
                    <a:pt x="707" y="640"/>
                  </a:cubicBezTo>
                  <a:cubicBezTo>
                    <a:pt x="733" y="647"/>
                    <a:pt x="759" y="654"/>
                    <a:pt x="785" y="661"/>
                  </a:cubicBezTo>
                  <a:cubicBezTo>
                    <a:pt x="805" y="666"/>
                    <a:pt x="825" y="672"/>
                    <a:pt x="845" y="677"/>
                  </a:cubicBezTo>
                  <a:cubicBezTo>
                    <a:pt x="851" y="679"/>
                    <a:pt x="856" y="680"/>
                    <a:pt x="862" y="681"/>
                  </a:cubicBezTo>
                  <a:close/>
                  <a:moveTo>
                    <a:pt x="415" y="234"/>
                  </a:moveTo>
                  <a:cubicBezTo>
                    <a:pt x="415" y="236"/>
                    <a:pt x="416" y="239"/>
                    <a:pt x="416" y="242"/>
                  </a:cubicBezTo>
                  <a:cubicBezTo>
                    <a:pt x="420" y="254"/>
                    <a:pt x="423" y="267"/>
                    <a:pt x="427" y="279"/>
                  </a:cubicBezTo>
                  <a:cubicBezTo>
                    <a:pt x="432" y="299"/>
                    <a:pt x="437" y="318"/>
                    <a:pt x="442" y="338"/>
                  </a:cubicBezTo>
                  <a:cubicBezTo>
                    <a:pt x="446" y="354"/>
                    <a:pt x="451" y="370"/>
                    <a:pt x="455" y="387"/>
                  </a:cubicBezTo>
                  <a:cubicBezTo>
                    <a:pt x="458" y="397"/>
                    <a:pt x="467" y="403"/>
                    <a:pt x="477" y="401"/>
                  </a:cubicBezTo>
                  <a:cubicBezTo>
                    <a:pt x="486" y="398"/>
                    <a:pt x="491" y="388"/>
                    <a:pt x="488" y="378"/>
                  </a:cubicBezTo>
                  <a:cubicBezTo>
                    <a:pt x="484" y="363"/>
                    <a:pt x="480" y="348"/>
                    <a:pt x="476" y="333"/>
                  </a:cubicBezTo>
                  <a:cubicBezTo>
                    <a:pt x="470" y="308"/>
                    <a:pt x="463" y="284"/>
                    <a:pt x="457" y="260"/>
                  </a:cubicBezTo>
                  <a:cubicBezTo>
                    <a:pt x="454" y="249"/>
                    <a:pt x="451" y="238"/>
                    <a:pt x="447" y="227"/>
                  </a:cubicBezTo>
                  <a:cubicBezTo>
                    <a:pt x="445" y="219"/>
                    <a:pt x="436" y="215"/>
                    <a:pt x="428" y="217"/>
                  </a:cubicBezTo>
                  <a:cubicBezTo>
                    <a:pt x="421" y="219"/>
                    <a:pt x="415" y="226"/>
                    <a:pt x="415" y="234"/>
                  </a:cubicBezTo>
                  <a:close/>
                  <a:moveTo>
                    <a:pt x="319" y="300"/>
                  </a:moveTo>
                  <a:cubicBezTo>
                    <a:pt x="318" y="300"/>
                    <a:pt x="318" y="301"/>
                    <a:pt x="318" y="301"/>
                  </a:cubicBezTo>
                  <a:cubicBezTo>
                    <a:pt x="311" y="301"/>
                    <a:pt x="305" y="306"/>
                    <a:pt x="302" y="312"/>
                  </a:cubicBezTo>
                  <a:cubicBezTo>
                    <a:pt x="299" y="320"/>
                    <a:pt x="302" y="326"/>
                    <a:pt x="307" y="332"/>
                  </a:cubicBezTo>
                  <a:cubicBezTo>
                    <a:pt x="341" y="366"/>
                    <a:pt x="376" y="400"/>
                    <a:pt x="410" y="435"/>
                  </a:cubicBezTo>
                  <a:cubicBezTo>
                    <a:pt x="414" y="438"/>
                    <a:pt x="417" y="442"/>
                    <a:pt x="422" y="444"/>
                  </a:cubicBezTo>
                  <a:cubicBezTo>
                    <a:pt x="430" y="448"/>
                    <a:pt x="438" y="444"/>
                    <a:pt x="443" y="437"/>
                  </a:cubicBezTo>
                  <a:cubicBezTo>
                    <a:pt x="446" y="432"/>
                    <a:pt x="446" y="422"/>
                    <a:pt x="439" y="416"/>
                  </a:cubicBezTo>
                  <a:cubicBezTo>
                    <a:pt x="403" y="379"/>
                    <a:pt x="367" y="343"/>
                    <a:pt x="331" y="307"/>
                  </a:cubicBezTo>
                  <a:cubicBezTo>
                    <a:pt x="328" y="304"/>
                    <a:pt x="323" y="302"/>
                    <a:pt x="319"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3" name="Freeform 6">
              <a:extLst>
                <a:ext uri="{FF2B5EF4-FFF2-40B4-BE49-F238E27FC236}">
                  <a16:creationId xmlns:a16="http://schemas.microsoft.com/office/drawing/2014/main" id="{534A716A-46D6-40D7-97FB-402BE58D087E}"/>
                </a:ext>
              </a:extLst>
            </p:cNvPr>
            <p:cNvSpPr>
              <a:spLocks/>
            </p:cNvSpPr>
            <p:nvPr/>
          </p:nvSpPr>
          <p:spPr bwMode="auto">
            <a:xfrm>
              <a:off x="3765068" y="2246539"/>
              <a:ext cx="1630363" cy="1647825"/>
            </a:xfrm>
            <a:custGeom>
              <a:avLst/>
              <a:gdLst>
                <a:gd name="T0" fmla="*/ 135 w 529"/>
                <a:gd name="T1" fmla="*/ 507 h 530"/>
                <a:gd name="T2" fmla="*/ 163 w 529"/>
                <a:gd name="T3" fmla="*/ 480 h 530"/>
                <a:gd name="T4" fmla="*/ 206 w 529"/>
                <a:gd name="T5" fmla="*/ 438 h 530"/>
                <a:gd name="T6" fmla="*/ 211 w 529"/>
                <a:gd name="T7" fmla="*/ 436 h 530"/>
                <a:gd name="T8" fmla="*/ 233 w 529"/>
                <a:gd name="T9" fmla="*/ 427 h 530"/>
                <a:gd name="T10" fmla="*/ 429 w 529"/>
                <a:gd name="T11" fmla="*/ 229 h 530"/>
                <a:gd name="T12" fmla="*/ 436 w 529"/>
                <a:gd name="T13" fmla="*/ 216 h 530"/>
                <a:gd name="T14" fmla="*/ 427 w 529"/>
                <a:gd name="T15" fmla="*/ 175 h 530"/>
                <a:gd name="T16" fmla="*/ 363 w 529"/>
                <a:gd name="T17" fmla="*/ 106 h 530"/>
                <a:gd name="T18" fmla="*/ 318 w 529"/>
                <a:gd name="T19" fmla="*/ 91 h 530"/>
                <a:gd name="T20" fmla="*/ 294 w 529"/>
                <a:gd name="T21" fmla="*/ 100 h 530"/>
                <a:gd name="T22" fmla="*/ 97 w 529"/>
                <a:gd name="T23" fmla="*/ 297 h 530"/>
                <a:gd name="T24" fmla="*/ 91 w 529"/>
                <a:gd name="T25" fmla="*/ 316 h 530"/>
                <a:gd name="T26" fmla="*/ 89 w 529"/>
                <a:gd name="T27" fmla="*/ 322 h 530"/>
                <a:gd name="T28" fmla="*/ 21 w 529"/>
                <a:gd name="T29" fmla="*/ 391 h 530"/>
                <a:gd name="T30" fmla="*/ 18 w 529"/>
                <a:gd name="T31" fmla="*/ 393 h 530"/>
                <a:gd name="T32" fmla="*/ 8 w 529"/>
                <a:gd name="T33" fmla="*/ 366 h 530"/>
                <a:gd name="T34" fmla="*/ 0 w 529"/>
                <a:gd name="T35" fmla="*/ 311 h 530"/>
                <a:gd name="T36" fmla="*/ 37 w 529"/>
                <a:gd name="T37" fmla="*/ 229 h 530"/>
                <a:gd name="T38" fmla="*/ 133 w 529"/>
                <a:gd name="T39" fmla="*/ 132 h 530"/>
                <a:gd name="T40" fmla="*/ 235 w 529"/>
                <a:gd name="T41" fmla="*/ 31 h 530"/>
                <a:gd name="T42" fmla="*/ 314 w 529"/>
                <a:gd name="T43" fmla="*/ 0 h 530"/>
                <a:gd name="T44" fmla="*/ 371 w 529"/>
                <a:gd name="T45" fmla="*/ 10 h 530"/>
                <a:gd name="T46" fmla="*/ 424 w 529"/>
                <a:gd name="T47" fmla="*/ 37 h 530"/>
                <a:gd name="T48" fmla="*/ 496 w 529"/>
                <a:gd name="T49" fmla="*/ 111 h 530"/>
                <a:gd name="T50" fmla="*/ 523 w 529"/>
                <a:gd name="T51" fmla="*/ 175 h 530"/>
                <a:gd name="T52" fmla="*/ 520 w 529"/>
                <a:gd name="T53" fmla="*/ 254 h 530"/>
                <a:gd name="T54" fmla="*/ 494 w 529"/>
                <a:gd name="T55" fmla="*/ 294 h 530"/>
                <a:gd name="T56" fmla="*/ 339 w 529"/>
                <a:gd name="T57" fmla="*/ 449 h 530"/>
                <a:gd name="T58" fmla="*/ 289 w 529"/>
                <a:gd name="T59" fmla="*/ 499 h 530"/>
                <a:gd name="T60" fmla="*/ 233 w 529"/>
                <a:gd name="T61" fmla="*/ 525 h 530"/>
                <a:gd name="T62" fmla="*/ 138 w 529"/>
                <a:gd name="T63" fmla="*/ 510 h 530"/>
                <a:gd name="T64" fmla="*/ 135 w 529"/>
                <a:gd name="T65" fmla="*/ 5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530">
                  <a:moveTo>
                    <a:pt x="135" y="507"/>
                  </a:moveTo>
                  <a:cubicBezTo>
                    <a:pt x="145" y="498"/>
                    <a:pt x="154" y="489"/>
                    <a:pt x="163" y="480"/>
                  </a:cubicBezTo>
                  <a:cubicBezTo>
                    <a:pt x="178" y="466"/>
                    <a:pt x="191" y="452"/>
                    <a:pt x="206" y="438"/>
                  </a:cubicBezTo>
                  <a:cubicBezTo>
                    <a:pt x="207" y="437"/>
                    <a:pt x="209" y="436"/>
                    <a:pt x="211" y="436"/>
                  </a:cubicBezTo>
                  <a:cubicBezTo>
                    <a:pt x="220" y="436"/>
                    <a:pt x="227" y="433"/>
                    <a:pt x="233" y="427"/>
                  </a:cubicBezTo>
                  <a:cubicBezTo>
                    <a:pt x="298" y="361"/>
                    <a:pt x="364" y="295"/>
                    <a:pt x="429" y="229"/>
                  </a:cubicBezTo>
                  <a:cubicBezTo>
                    <a:pt x="433" y="225"/>
                    <a:pt x="435" y="221"/>
                    <a:pt x="436" y="216"/>
                  </a:cubicBezTo>
                  <a:cubicBezTo>
                    <a:pt x="436" y="202"/>
                    <a:pt x="433" y="188"/>
                    <a:pt x="427" y="175"/>
                  </a:cubicBezTo>
                  <a:cubicBezTo>
                    <a:pt x="413" y="145"/>
                    <a:pt x="391" y="122"/>
                    <a:pt x="363" y="106"/>
                  </a:cubicBezTo>
                  <a:cubicBezTo>
                    <a:pt x="349" y="98"/>
                    <a:pt x="334" y="92"/>
                    <a:pt x="318" y="91"/>
                  </a:cubicBezTo>
                  <a:cubicBezTo>
                    <a:pt x="309" y="90"/>
                    <a:pt x="301" y="93"/>
                    <a:pt x="294" y="100"/>
                  </a:cubicBezTo>
                  <a:cubicBezTo>
                    <a:pt x="229" y="166"/>
                    <a:pt x="163" y="232"/>
                    <a:pt x="97" y="297"/>
                  </a:cubicBezTo>
                  <a:cubicBezTo>
                    <a:pt x="92" y="303"/>
                    <a:pt x="91" y="309"/>
                    <a:pt x="91" y="316"/>
                  </a:cubicBezTo>
                  <a:cubicBezTo>
                    <a:pt x="91" y="318"/>
                    <a:pt x="90" y="321"/>
                    <a:pt x="89" y="322"/>
                  </a:cubicBezTo>
                  <a:cubicBezTo>
                    <a:pt x="66" y="345"/>
                    <a:pt x="43" y="368"/>
                    <a:pt x="21" y="391"/>
                  </a:cubicBezTo>
                  <a:cubicBezTo>
                    <a:pt x="20" y="391"/>
                    <a:pt x="20" y="392"/>
                    <a:pt x="18" y="393"/>
                  </a:cubicBezTo>
                  <a:cubicBezTo>
                    <a:pt x="15" y="383"/>
                    <a:pt x="11" y="375"/>
                    <a:pt x="8" y="366"/>
                  </a:cubicBezTo>
                  <a:cubicBezTo>
                    <a:pt x="3" y="348"/>
                    <a:pt x="0" y="330"/>
                    <a:pt x="0" y="311"/>
                  </a:cubicBezTo>
                  <a:cubicBezTo>
                    <a:pt x="1" y="279"/>
                    <a:pt x="13" y="252"/>
                    <a:pt x="37" y="229"/>
                  </a:cubicBezTo>
                  <a:cubicBezTo>
                    <a:pt x="69" y="197"/>
                    <a:pt x="101" y="165"/>
                    <a:pt x="133" y="132"/>
                  </a:cubicBezTo>
                  <a:cubicBezTo>
                    <a:pt x="167" y="98"/>
                    <a:pt x="201" y="64"/>
                    <a:pt x="235" y="31"/>
                  </a:cubicBezTo>
                  <a:cubicBezTo>
                    <a:pt x="257" y="9"/>
                    <a:pt x="283" y="0"/>
                    <a:pt x="314" y="0"/>
                  </a:cubicBezTo>
                  <a:cubicBezTo>
                    <a:pt x="334" y="0"/>
                    <a:pt x="352" y="3"/>
                    <a:pt x="371" y="10"/>
                  </a:cubicBezTo>
                  <a:cubicBezTo>
                    <a:pt x="390" y="16"/>
                    <a:pt x="408" y="25"/>
                    <a:pt x="424" y="37"/>
                  </a:cubicBezTo>
                  <a:cubicBezTo>
                    <a:pt x="453" y="57"/>
                    <a:pt x="477" y="81"/>
                    <a:pt x="496" y="111"/>
                  </a:cubicBezTo>
                  <a:cubicBezTo>
                    <a:pt x="508" y="131"/>
                    <a:pt x="518" y="152"/>
                    <a:pt x="523" y="175"/>
                  </a:cubicBezTo>
                  <a:cubicBezTo>
                    <a:pt x="529" y="202"/>
                    <a:pt x="529" y="228"/>
                    <a:pt x="520" y="254"/>
                  </a:cubicBezTo>
                  <a:cubicBezTo>
                    <a:pt x="515" y="269"/>
                    <a:pt x="506" y="283"/>
                    <a:pt x="494" y="294"/>
                  </a:cubicBezTo>
                  <a:cubicBezTo>
                    <a:pt x="442" y="346"/>
                    <a:pt x="391" y="397"/>
                    <a:pt x="339" y="449"/>
                  </a:cubicBezTo>
                  <a:cubicBezTo>
                    <a:pt x="323" y="466"/>
                    <a:pt x="306" y="483"/>
                    <a:pt x="289" y="499"/>
                  </a:cubicBezTo>
                  <a:cubicBezTo>
                    <a:pt x="274" y="514"/>
                    <a:pt x="255" y="522"/>
                    <a:pt x="233" y="525"/>
                  </a:cubicBezTo>
                  <a:cubicBezTo>
                    <a:pt x="200" y="530"/>
                    <a:pt x="168" y="523"/>
                    <a:pt x="138" y="510"/>
                  </a:cubicBezTo>
                  <a:cubicBezTo>
                    <a:pt x="137" y="510"/>
                    <a:pt x="137" y="509"/>
                    <a:pt x="135" y="5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4" name="Freeform 7">
              <a:extLst>
                <a:ext uri="{FF2B5EF4-FFF2-40B4-BE49-F238E27FC236}">
                  <a16:creationId xmlns:a16="http://schemas.microsoft.com/office/drawing/2014/main" id="{C5F343F4-AD20-4EC3-902B-B423EAB07BBF}"/>
                </a:ext>
              </a:extLst>
            </p:cNvPr>
            <p:cNvSpPr>
              <a:spLocks/>
            </p:cNvSpPr>
            <p:nvPr/>
          </p:nvSpPr>
          <p:spPr bwMode="auto">
            <a:xfrm>
              <a:off x="2010880" y="4008664"/>
              <a:ext cx="1633538" cy="1660525"/>
            </a:xfrm>
            <a:custGeom>
              <a:avLst/>
              <a:gdLst>
                <a:gd name="T0" fmla="*/ 509 w 530"/>
                <a:gd name="T1" fmla="*/ 137 h 534"/>
                <a:gd name="T2" fmla="*/ 518 w 530"/>
                <a:gd name="T3" fmla="*/ 163 h 534"/>
                <a:gd name="T4" fmla="*/ 526 w 530"/>
                <a:gd name="T5" fmla="*/ 202 h 534"/>
                <a:gd name="T6" fmla="*/ 487 w 530"/>
                <a:gd name="T7" fmla="*/ 304 h 534"/>
                <a:gd name="T8" fmla="*/ 392 w 530"/>
                <a:gd name="T9" fmla="*/ 399 h 534"/>
                <a:gd name="T10" fmla="*/ 321 w 530"/>
                <a:gd name="T11" fmla="*/ 470 h 534"/>
                <a:gd name="T12" fmla="*/ 289 w 530"/>
                <a:gd name="T13" fmla="*/ 501 h 534"/>
                <a:gd name="T14" fmla="*/ 231 w 530"/>
                <a:gd name="T15" fmla="*/ 528 h 534"/>
                <a:gd name="T16" fmla="*/ 115 w 530"/>
                <a:gd name="T17" fmla="*/ 500 h 534"/>
                <a:gd name="T18" fmla="*/ 27 w 530"/>
                <a:gd name="T19" fmla="*/ 412 h 534"/>
                <a:gd name="T20" fmla="*/ 0 w 530"/>
                <a:gd name="T21" fmla="*/ 319 h 534"/>
                <a:gd name="T22" fmla="*/ 36 w 530"/>
                <a:gd name="T23" fmla="*/ 232 h 534"/>
                <a:gd name="T24" fmla="*/ 142 w 530"/>
                <a:gd name="T25" fmla="*/ 126 h 534"/>
                <a:gd name="T26" fmla="*/ 237 w 530"/>
                <a:gd name="T27" fmla="*/ 32 h 534"/>
                <a:gd name="T28" fmla="*/ 298 w 530"/>
                <a:gd name="T29" fmla="*/ 4 h 534"/>
                <a:gd name="T30" fmla="*/ 388 w 530"/>
                <a:gd name="T31" fmla="*/ 19 h 534"/>
                <a:gd name="T32" fmla="*/ 390 w 530"/>
                <a:gd name="T33" fmla="*/ 20 h 534"/>
                <a:gd name="T34" fmla="*/ 391 w 530"/>
                <a:gd name="T35" fmla="*/ 22 h 534"/>
                <a:gd name="T36" fmla="*/ 374 w 530"/>
                <a:gd name="T37" fmla="*/ 39 h 534"/>
                <a:gd name="T38" fmla="*/ 323 w 530"/>
                <a:gd name="T39" fmla="*/ 90 h 534"/>
                <a:gd name="T40" fmla="*/ 315 w 530"/>
                <a:gd name="T41" fmla="*/ 94 h 534"/>
                <a:gd name="T42" fmla="*/ 296 w 530"/>
                <a:gd name="T43" fmla="*/ 101 h 534"/>
                <a:gd name="T44" fmla="*/ 97 w 530"/>
                <a:gd name="T45" fmla="*/ 301 h 534"/>
                <a:gd name="T46" fmla="*/ 91 w 530"/>
                <a:gd name="T47" fmla="*/ 313 h 534"/>
                <a:gd name="T48" fmla="*/ 97 w 530"/>
                <a:gd name="T49" fmla="*/ 347 h 534"/>
                <a:gd name="T50" fmla="*/ 169 w 530"/>
                <a:gd name="T51" fmla="*/ 426 h 534"/>
                <a:gd name="T52" fmla="*/ 208 w 530"/>
                <a:gd name="T53" fmla="*/ 438 h 534"/>
                <a:gd name="T54" fmla="*/ 231 w 530"/>
                <a:gd name="T55" fmla="*/ 430 h 534"/>
                <a:gd name="T56" fmla="*/ 428 w 530"/>
                <a:gd name="T57" fmla="*/ 234 h 534"/>
                <a:gd name="T58" fmla="*/ 435 w 530"/>
                <a:gd name="T59" fmla="*/ 215 h 534"/>
                <a:gd name="T60" fmla="*/ 439 w 530"/>
                <a:gd name="T61" fmla="*/ 206 h 534"/>
                <a:gd name="T62" fmla="*/ 505 w 530"/>
                <a:gd name="T63" fmla="*/ 140 h 534"/>
                <a:gd name="T64" fmla="*/ 509 w 530"/>
                <a:gd name="T65" fmla="*/ 13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534">
                  <a:moveTo>
                    <a:pt x="509" y="137"/>
                  </a:moveTo>
                  <a:cubicBezTo>
                    <a:pt x="512" y="146"/>
                    <a:pt x="516" y="155"/>
                    <a:pt x="518" y="163"/>
                  </a:cubicBezTo>
                  <a:cubicBezTo>
                    <a:pt x="522" y="176"/>
                    <a:pt x="525" y="189"/>
                    <a:pt x="526" y="202"/>
                  </a:cubicBezTo>
                  <a:cubicBezTo>
                    <a:pt x="530" y="242"/>
                    <a:pt x="517" y="276"/>
                    <a:pt x="487" y="304"/>
                  </a:cubicBezTo>
                  <a:cubicBezTo>
                    <a:pt x="454" y="335"/>
                    <a:pt x="423" y="367"/>
                    <a:pt x="392" y="399"/>
                  </a:cubicBezTo>
                  <a:cubicBezTo>
                    <a:pt x="368" y="423"/>
                    <a:pt x="344" y="446"/>
                    <a:pt x="321" y="470"/>
                  </a:cubicBezTo>
                  <a:cubicBezTo>
                    <a:pt x="310" y="480"/>
                    <a:pt x="300" y="491"/>
                    <a:pt x="289" y="501"/>
                  </a:cubicBezTo>
                  <a:cubicBezTo>
                    <a:pt x="273" y="517"/>
                    <a:pt x="253" y="525"/>
                    <a:pt x="231" y="528"/>
                  </a:cubicBezTo>
                  <a:cubicBezTo>
                    <a:pt x="188" y="534"/>
                    <a:pt x="150" y="521"/>
                    <a:pt x="115" y="500"/>
                  </a:cubicBezTo>
                  <a:cubicBezTo>
                    <a:pt x="78" y="479"/>
                    <a:pt x="49" y="449"/>
                    <a:pt x="27" y="412"/>
                  </a:cubicBezTo>
                  <a:cubicBezTo>
                    <a:pt x="11" y="384"/>
                    <a:pt x="0" y="353"/>
                    <a:pt x="0" y="319"/>
                  </a:cubicBezTo>
                  <a:cubicBezTo>
                    <a:pt x="0" y="285"/>
                    <a:pt x="11" y="256"/>
                    <a:pt x="36" y="232"/>
                  </a:cubicBezTo>
                  <a:cubicBezTo>
                    <a:pt x="72" y="197"/>
                    <a:pt x="107" y="161"/>
                    <a:pt x="142" y="126"/>
                  </a:cubicBezTo>
                  <a:cubicBezTo>
                    <a:pt x="173" y="94"/>
                    <a:pt x="205" y="63"/>
                    <a:pt x="237" y="32"/>
                  </a:cubicBezTo>
                  <a:cubicBezTo>
                    <a:pt x="253" y="15"/>
                    <a:pt x="274" y="7"/>
                    <a:pt x="298" y="4"/>
                  </a:cubicBezTo>
                  <a:cubicBezTo>
                    <a:pt x="329" y="0"/>
                    <a:pt x="359" y="7"/>
                    <a:pt x="388" y="19"/>
                  </a:cubicBezTo>
                  <a:cubicBezTo>
                    <a:pt x="388" y="19"/>
                    <a:pt x="389" y="20"/>
                    <a:pt x="390" y="20"/>
                  </a:cubicBezTo>
                  <a:cubicBezTo>
                    <a:pt x="390" y="20"/>
                    <a:pt x="391" y="21"/>
                    <a:pt x="391" y="22"/>
                  </a:cubicBezTo>
                  <a:cubicBezTo>
                    <a:pt x="386" y="27"/>
                    <a:pt x="380" y="33"/>
                    <a:pt x="374" y="39"/>
                  </a:cubicBezTo>
                  <a:cubicBezTo>
                    <a:pt x="357" y="56"/>
                    <a:pt x="340" y="73"/>
                    <a:pt x="323" y="90"/>
                  </a:cubicBezTo>
                  <a:cubicBezTo>
                    <a:pt x="321" y="92"/>
                    <a:pt x="318" y="94"/>
                    <a:pt x="315" y="94"/>
                  </a:cubicBezTo>
                  <a:cubicBezTo>
                    <a:pt x="307" y="93"/>
                    <a:pt x="301" y="96"/>
                    <a:pt x="296" y="101"/>
                  </a:cubicBezTo>
                  <a:cubicBezTo>
                    <a:pt x="230" y="168"/>
                    <a:pt x="163" y="234"/>
                    <a:pt x="97" y="301"/>
                  </a:cubicBezTo>
                  <a:cubicBezTo>
                    <a:pt x="94" y="304"/>
                    <a:pt x="92" y="308"/>
                    <a:pt x="91" y="313"/>
                  </a:cubicBezTo>
                  <a:cubicBezTo>
                    <a:pt x="90" y="324"/>
                    <a:pt x="93" y="336"/>
                    <a:pt x="97" y="347"/>
                  </a:cubicBezTo>
                  <a:cubicBezTo>
                    <a:pt x="111" y="382"/>
                    <a:pt x="136" y="408"/>
                    <a:pt x="169" y="426"/>
                  </a:cubicBezTo>
                  <a:cubicBezTo>
                    <a:pt x="181" y="433"/>
                    <a:pt x="194" y="437"/>
                    <a:pt x="208" y="438"/>
                  </a:cubicBezTo>
                  <a:cubicBezTo>
                    <a:pt x="217" y="439"/>
                    <a:pt x="224" y="437"/>
                    <a:pt x="231" y="430"/>
                  </a:cubicBezTo>
                  <a:cubicBezTo>
                    <a:pt x="297" y="365"/>
                    <a:pt x="362" y="299"/>
                    <a:pt x="428" y="234"/>
                  </a:cubicBezTo>
                  <a:cubicBezTo>
                    <a:pt x="434" y="228"/>
                    <a:pt x="436" y="222"/>
                    <a:pt x="435" y="215"/>
                  </a:cubicBezTo>
                  <a:cubicBezTo>
                    <a:pt x="435" y="211"/>
                    <a:pt x="436" y="209"/>
                    <a:pt x="439" y="206"/>
                  </a:cubicBezTo>
                  <a:cubicBezTo>
                    <a:pt x="461" y="184"/>
                    <a:pt x="483" y="162"/>
                    <a:pt x="505" y="140"/>
                  </a:cubicBezTo>
                  <a:cubicBezTo>
                    <a:pt x="506" y="139"/>
                    <a:pt x="507" y="139"/>
                    <a:pt x="5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5" name="Freeform 8">
              <a:extLst>
                <a:ext uri="{FF2B5EF4-FFF2-40B4-BE49-F238E27FC236}">
                  <a16:creationId xmlns:a16="http://schemas.microsoft.com/office/drawing/2014/main" id="{FA990D65-DD6A-4F5A-BD5E-84F1CD0716D8}"/>
                </a:ext>
              </a:extLst>
            </p:cNvPr>
            <p:cNvSpPr>
              <a:spLocks/>
            </p:cNvSpPr>
            <p:nvPr/>
          </p:nvSpPr>
          <p:spPr bwMode="auto">
            <a:xfrm>
              <a:off x="2898293" y="3934052"/>
              <a:ext cx="808038" cy="823913"/>
            </a:xfrm>
            <a:custGeom>
              <a:avLst/>
              <a:gdLst>
                <a:gd name="T0" fmla="*/ 215 w 262"/>
                <a:gd name="T1" fmla="*/ 6 h 265"/>
                <a:gd name="T2" fmla="*/ 205 w 262"/>
                <a:gd name="T3" fmla="*/ 34 h 265"/>
                <a:gd name="T4" fmla="*/ 243 w 262"/>
                <a:gd name="T5" fmla="*/ 34 h 265"/>
                <a:gd name="T6" fmla="*/ 241 w 262"/>
                <a:gd name="T7" fmla="*/ 47 h 265"/>
                <a:gd name="T8" fmla="*/ 246 w 262"/>
                <a:gd name="T9" fmla="*/ 56 h 265"/>
                <a:gd name="T10" fmla="*/ 250 w 262"/>
                <a:gd name="T11" fmla="*/ 66 h 265"/>
                <a:gd name="T12" fmla="*/ 240 w 262"/>
                <a:gd name="T13" fmla="*/ 90 h 265"/>
                <a:gd name="T14" fmla="*/ 259 w 262"/>
                <a:gd name="T15" fmla="*/ 88 h 265"/>
                <a:gd name="T16" fmla="*/ 258 w 262"/>
                <a:gd name="T17" fmla="*/ 99 h 265"/>
                <a:gd name="T18" fmla="*/ 109 w 262"/>
                <a:gd name="T19" fmla="*/ 248 h 265"/>
                <a:gd name="T20" fmla="*/ 61 w 262"/>
                <a:gd name="T21" fmla="*/ 260 h 265"/>
                <a:gd name="T22" fmla="*/ 8 w 262"/>
                <a:gd name="T23" fmla="*/ 212 h 265"/>
                <a:gd name="T24" fmla="*/ 10 w 262"/>
                <a:gd name="T25" fmla="*/ 165 h 265"/>
                <a:gd name="T26" fmla="*/ 30 w 262"/>
                <a:gd name="T27" fmla="*/ 143 h 265"/>
                <a:gd name="T28" fmla="*/ 170 w 262"/>
                <a:gd name="T29" fmla="*/ 4 h 265"/>
                <a:gd name="T30" fmla="*/ 182 w 262"/>
                <a:gd name="T31" fmla="*/ 3 h 265"/>
                <a:gd name="T32" fmla="*/ 184 w 262"/>
                <a:gd name="T33" fmla="*/ 5 h 265"/>
                <a:gd name="T34" fmla="*/ 202 w 262"/>
                <a:gd name="T35" fmla="*/ 9 h 265"/>
                <a:gd name="T36" fmla="*/ 215 w 262"/>
                <a:gd name="T37" fmla="*/ 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5">
                  <a:moveTo>
                    <a:pt x="215" y="6"/>
                  </a:moveTo>
                  <a:cubicBezTo>
                    <a:pt x="212" y="16"/>
                    <a:pt x="209" y="24"/>
                    <a:pt x="205" y="34"/>
                  </a:cubicBezTo>
                  <a:cubicBezTo>
                    <a:pt x="218" y="34"/>
                    <a:pt x="230" y="34"/>
                    <a:pt x="243" y="34"/>
                  </a:cubicBezTo>
                  <a:cubicBezTo>
                    <a:pt x="242" y="38"/>
                    <a:pt x="242" y="43"/>
                    <a:pt x="241" y="47"/>
                  </a:cubicBezTo>
                  <a:cubicBezTo>
                    <a:pt x="240" y="52"/>
                    <a:pt x="242" y="54"/>
                    <a:pt x="246" y="56"/>
                  </a:cubicBezTo>
                  <a:cubicBezTo>
                    <a:pt x="253" y="60"/>
                    <a:pt x="252" y="60"/>
                    <a:pt x="250" y="66"/>
                  </a:cubicBezTo>
                  <a:cubicBezTo>
                    <a:pt x="247" y="74"/>
                    <a:pt x="244" y="81"/>
                    <a:pt x="240" y="90"/>
                  </a:cubicBezTo>
                  <a:cubicBezTo>
                    <a:pt x="247" y="89"/>
                    <a:pt x="253" y="89"/>
                    <a:pt x="259" y="88"/>
                  </a:cubicBezTo>
                  <a:cubicBezTo>
                    <a:pt x="262" y="92"/>
                    <a:pt x="261" y="95"/>
                    <a:pt x="258" y="99"/>
                  </a:cubicBezTo>
                  <a:cubicBezTo>
                    <a:pt x="208" y="149"/>
                    <a:pt x="158" y="198"/>
                    <a:pt x="109" y="248"/>
                  </a:cubicBezTo>
                  <a:cubicBezTo>
                    <a:pt x="95" y="262"/>
                    <a:pt x="79" y="265"/>
                    <a:pt x="61" y="260"/>
                  </a:cubicBezTo>
                  <a:cubicBezTo>
                    <a:pt x="36" y="253"/>
                    <a:pt x="18" y="236"/>
                    <a:pt x="8" y="212"/>
                  </a:cubicBezTo>
                  <a:cubicBezTo>
                    <a:pt x="1" y="196"/>
                    <a:pt x="0" y="180"/>
                    <a:pt x="10" y="165"/>
                  </a:cubicBezTo>
                  <a:cubicBezTo>
                    <a:pt x="15" y="157"/>
                    <a:pt x="23" y="150"/>
                    <a:pt x="30" y="143"/>
                  </a:cubicBezTo>
                  <a:cubicBezTo>
                    <a:pt x="77" y="97"/>
                    <a:pt x="123" y="50"/>
                    <a:pt x="170" y="4"/>
                  </a:cubicBezTo>
                  <a:cubicBezTo>
                    <a:pt x="174" y="0"/>
                    <a:pt x="176" y="0"/>
                    <a:pt x="182" y="3"/>
                  </a:cubicBezTo>
                  <a:cubicBezTo>
                    <a:pt x="182" y="4"/>
                    <a:pt x="184" y="4"/>
                    <a:pt x="184" y="5"/>
                  </a:cubicBezTo>
                  <a:cubicBezTo>
                    <a:pt x="189" y="12"/>
                    <a:pt x="195" y="12"/>
                    <a:pt x="202" y="9"/>
                  </a:cubicBezTo>
                  <a:cubicBezTo>
                    <a:pt x="206" y="8"/>
                    <a:pt x="210" y="7"/>
                    <a:pt x="2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6" name="Freeform 9">
              <a:extLst>
                <a:ext uri="{FF2B5EF4-FFF2-40B4-BE49-F238E27FC236}">
                  <a16:creationId xmlns:a16="http://schemas.microsoft.com/office/drawing/2014/main" id="{DC594113-9F65-420C-80B1-F93B60547CB9}"/>
                </a:ext>
              </a:extLst>
            </p:cNvPr>
            <p:cNvSpPr>
              <a:spLocks/>
            </p:cNvSpPr>
            <p:nvPr/>
          </p:nvSpPr>
          <p:spPr bwMode="auto">
            <a:xfrm>
              <a:off x="3730143" y="3145064"/>
              <a:ext cx="768350" cy="788988"/>
            </a:xfrm>
            <a:custGeom>
              <a:avLst/>
              <a:gdLst>
                <a:gd name="T0" fmla="*/ 87 w 249"/>
                <a:gd name="T1" fmla="*/ 254 h 254"/>
                <a:gd name="T2" fmla="*/ 86 w 249"/>
                <a:gd name="T3" fmla="*/ 247 h 254"/>
                <a:gd name="T4" fmla="*/ 66 w 249"/>
                <a:gd name="T5" fmla="*/ 249 h 254"/>
                <a:gd name="T6" fmla="*/ 75 w 249"/>
                <a:gd name="T7" fmla="*/ 227 h 254"/>
                <a:gd name="T8" fmla="*/ 75 w 249"/>
                <a:gd name="T9" fmla="*/ 226 h 254"/>
                <a:gd name="T10" fmla="*/ 71 w 249"/>
                <a:gd name="T11" fmla="*/ 215 h 254"/>
                <a:gd name="T12" fmla="*/ 67 w 249"/>
                <a:gd name="T13" fmla="*/ 206 h 254"/>
                <a:gd name="T14" fmla="*/ 68 w 249"/>
                <a:gd name="T15" fmla="*/ 193 h 254"/>
                <a:gd name="T16" fmla="*/ 31 w 249"/>
                <a:gd name="T17" fmla="*/ 193 h 254"/>
                <a:gd name="T18" fmla="*/ 40 w 249"/>
                <a:gd name="T19" fmla="*/ 165 h 254"/>
                <a:gd name="T20" fmla="*/ 25 w 249"/>
                <a:gd name="T21" fmla="*/ 169 h 254"/>
                <a:gd name="T22" fmla="*/ 12 w 249"/>
                <a:gd name="T23" fmla="*/ 166 h 254"/>
                <a:gd name="T24" fmla="*/ 0 w 249"/>
                <a:gd name="T25" fmla="*/ 158 h 254"/>
                <a:gd name="T26" fmla="*/ 15 w 249"/>
                <a:gd name="T27" fmla="*/ 144 h 254"/>
                <a:gd name="T28" fmla="*/ 116 w 249"/>
                <a:gd name="T29" fmla="*/ 41 h 254"/>
                <a:gd name="T30" fmla="*/ 143 w 249"/>
                <a:gd name="T31" fmla="*/ 14 h 254"/>
                <a:gd name="T32" fmla="*/ 188 w 249"/>
                <a:gd name="T33" fmla="*/ 4 h 254"/>
                <a:gd name="T34" fmla="*/ 228 w 249"/>
                <a:gd name="T35" fmla="*/ 30 h 254"/>
                <a:gd name="T36" fmla="*/ 246 w 249"/>
                <a:gd name="T37" fmla="*/ 85 h 254"/>
                <a:gd name="T38" fmla="*/ 235 w 249"/>
                <a:gd name="T39" fmla="*/ 106 h 254"/>
                <a:gd name="T40" fmla="*/ 140 w 249"/>
                <a:gd name="T41" fmla="*/ 201 h 254"/>
                <a:gd name="T42" fmla="*/ 90 w 249"/>
                <a:gd name="T43" fmla="*/ 251 h 254"/>
                <a:gd name="T44" fmla="*/ 87 w 249"/>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254">
                  <a:moveTo>
                    <a:pt x="87" y="254"/>
                  </a:moveTo>
                  <a:cubicBezTo>
                    <a:pt x="87" y="251"/>
                    <a:pt x="86" y="249"/>
                    <a:pt x="86" y="247"/>
                  </a:cubicBezTo>
                  <a:cubicBezTo>
                    <a:pt x="80" y="248"/>
                    <a:pt x="73" y="248"/>
                    <a:pt x="66" y="249"/>
                  </a:cubicBezTo>
                  <a:cubicBezTo>
                    <a:pt x="69" y="241"/>
                    <a:pt x="72" y="234"/>
                    <a:pt x="75" y="227"/>
                  </a:cubicBezTo>
                  <a:cubicBezTo>
                    <a:pt x="75" y="227"/>
                    <a:pt x="75" y="227"/>
                    <a:pt x="75" y="226"/>
                  </a:cubicBezTo>
                  <a:cubicBezTo>
                    <a:pt x="78" y="219"/>
                    <a:pt x="78" y="219"/>
                    <a:pt x="71" y="215"/>
                  </a:cubicBezTo>
                  <a:cubicBezTo>
                    <a:pt x="67" y="213"/>
                    <a:pt x="66" y="211"/>
                    <a:pt x="67" y="206"/>
                  </a:cubicBezTo>
                  <a:cubicBezTo>
                    <a:pt x="68" y="202"/>
                    <a:pt x="68" y="197"/>
                    <a:pt x="68" y="193"/>
                  </a:cubicBezTo>
                  <a:cubicBezTo>
                    <a:pt x="56" y="193"/>
                    <a:pt x="44" y="193"/>
                    <a:pt x="31" y="193"/>
                  </a:cubicBezTo>
                  <a:cubicBezTo>
                    <a:pt x="34" y="183"/>
                    <a:pt x="37" y="175"/>
                    <a:pt x="40" y="165"/>
                  </a:cubicBezTo>
                  <a:cubicBezTo>
                    <a:pt x="35" y="167"/>
                    <a:pt x="30" y="167"/>
                    <a:pt x="25" y="169"/>
                  </a:cubicBezTo>
                  <a:cubicBezTo>
                    <a:pt x="20" y="170"/>
                    <a:pt x="16" y="170"/>
                    <a:pt x="12" y="166"/>
                  </a:cubicBezTo>
                  <a:cubicBezTo>
                    <a:pt x="8" y="163"/>
                    <a:pt x="4" y="161"/>
                    <a:pt x="0" y="158"/>
                  </a:cubicBezTo>
                  <a:cubicBezTo>
                    <a:pt x="5" y="153"/>
                    <a:pt x="10" y="149"/>
                    <a:pt x="15" y="144"/>
                  </a:cubicBezTo>
                  <a:cubicBezTo>
                    <a:pt x="49" y="109"/>
                    <a:pt x="83" y="75"/>
                    <a:pt x="116" y="41"/>
                  </a:cubicBezTo>
                  <a:cubicBezTo>
                    <a:pt x="125" y="32"/>
                    <a:pt x="134" y="23"/>
                    <a:pt x="143" y="14"/>
                  </a:cubicBezTo>
                  <a:cubicBezTo>
                    <a:pt x="156" y="2"/>
                    <a:pt x="172" y="0"/>
                    <a:pt x="188" y="4"/>
                  </a:cubicBezTo>
                  <a:cubicBezTo>
                    <a:pt x="204" y="9"/>
                    <a:pt x="218" y="18"/>
                    <a:pt x="228" y="30"/>
                  </a:cubicBezTo>
                  <a:cubicBezTo>
                    <a:pt x="242" y="46"/>
                    <a:pt x="249" y="64"/>
                    <a:pt x="246" y="85"/>
                  </a:cubicBezTo>
                  <a:cubicBezTo>
                    <a:pt x="245" y="93"/>
                    <a:pt x="241" y="100"/>
                    <a:pt x="235" y="106"/>
                  </a:cubicBezTo>
                  <a:cubicBezTo>
                    <a:pt x="203" y="138"/>
                    <a:pt x="172" y="169"/>
                    <a:pt x="140" y="201"/>
                  </a:cubicBezTo>
                  <a:cubicBezTo>
                    <a:pt x="124" y="218"/>
                    <a:pt x="107" y="234"/>
                    <a:pt x="90" y="251"/>
                  </a:cubicBezTo>
                  <a:cubicBezTo>
                    <a:pt x="90" y="252"/>
                    <a:pt x="89" y="253"/>
                    <a:pt x="8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7" name="Freeform 10">
              <a:extLst>
                <a:ext uri="{FF2B5EF4-FFF2-40B4-BE49-F238E27FC236}">
                  <a16:creationId xmlns:a16="http://schemas.microsoft.com/office/drawing/2014/main" id="{02984702-065C-4460-94B2-76143DC221EF}"/>
                </a:ext>
              </a:extLst>
            </p:cNvPr>
            <p:cNvSpPr>
              <a:spLocks/>
            </p:cNvSpPr>
            <p:nvPr/>
          </p:nvSpPr>
          <p:spPr bwMode="auto">
            <a:xfrm>
              <a:off x="4011130" y="4267427"/>
              <a:ext cx="454025" cy="454025"/>
            </a:xfrm>
            <a:custGeom>
              <a:avLst/>
              <a:gdLst>
                <a:gd name="T0" fmla="*/ 19 w 147"/>
                <a:gd name="T1" fmla="*/ 0 h 146"/>
                <a:gd name="T2" fmla="*/ 31 w 147"/>
                <a:gd name="T3" fmla="*/ 6 h 146"/>
                <a:gd name="T4" fmla="*/ 140 w 147"/>
                <a:gd name="T5" fmla="*/ 115 h 146"/>
                <a:gd name="T6" fmla="*/ 145 w 147"/>
                <a:gd name="T7" fmla="*/ 133 h 146"/>
                <a:gd name="T8" fmla="*/ 132 w 147"/>
                <a:gd name="T9" fmla="*/ 145 h 146"/>
                <a:gd name="T10" fmla="*/ 115 w 147"/>
                <a:gd name="T11" fmla="*/ 139 h 146"/>
                <a:gd name="T12" fmla="*/ 18 w 147"/>
                <a:gd name="T13" fmla="*/ 42 h 146"/>
                <a:gd name="T14" fmla="*/ 6 w 147"/>
                <a:gd name="T15" fmla="*/ 30 h 146"/>
                <a:gd name="T16" fmla="*/ 3 w 147"/>
                <a:gd name="T17" fmla="*/ 11 h 146"/>
                <a:gd name="T18" fmla="*/ 19 w 147"/>
                <a:gd name="T19" fmla="*/ 1 h 146"/>
                <a:gd name="T20" fmla="*/ 19 w 147"/>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6">
                  <a:moveTo>
                    <a:pt x="19" y="0"/>
                  </a:moveTo>
                  <a:cubicBezTo>
                    <a:pt x="23" y="2"/>
                    <a:pt x="28" y="3"/>
                    <a:pt x="31" y="6"/>
                  </a:cubicBezTo>
                  <a:cubicBezTo>
                    <a:pt x="67" y="42"/>
                    <a:pt x="104" y="79"/>
                    <a:pt x="140" y="115"/>
                  </a:cubicBezTo>
                  <a:cubicBezTo>
                    <a:pt x="145" y="120"/>
                    <a:pt x="147" y="126"/>
                    <a:pt x="145" y="133"/>
                  </a:cubicBezTo>
                  <a:cubicBezTo>
                    <a:pt x="143" y="139"/>
                    <a:pt x="138" y="143"/>
                    <a:pt x="132" y="145"/>
                  </a:cubicBezTo>
                  <a:cubicBezTo>
                    <a:pt x="125" y="146"/>
                    <a:pt x="120" y="143"/>
                    <a:pt x="115" y="139"/>
                  </a:cubicBezTo>
                  <a:cubicBezTo>
                    <a:pt x="83" y="107"/>
                    <a:pt x="51" y="74"/>
                    <a:pt x="18" y="42"/>
                  </a:cubicBezTo>
                  <a:cubicBezTo>
                    <a:pt x="14" y="38"/>
                    <a:pt x="10" y="34"/>
                    <a:pt x="6" y="30"/>
                  </a:cubicBezTo>
                  <a:cubicBezTo>
                    <a:pt x="1" y="24"/>
                    <a:pt x="0" y="18"/>
                    <a:pt x="3" y="11"/>
                  </a:cubicBezTo>
                  <a:cubicBezTo>
                    <a:pt x="6" y="4"/>
                    <a:pt x="11" y="1"/>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8" name="Freeform 11">
              <a:extLst>
                <a:ext uri="{FF2B5EF4-FFF2-40B4-BE49-F238E27FC236}">
                  <a16:creationId xmlns:a16="http://schemas.microsoft.com/office/drawing/2014/main" id="{18D1314B-FC33-4A47-B3EB-A6E08B15F1E4}"/>
                </a:ext>
              </a:extLst>
            </p:cNvPr>
            <p:cNvSpPr>
              <a:spLocks/>
            </p:cNvSpPr>
            <p:nvPr/>
          </p:nvSpPr>
          <p:spPr bwMode="auto">
            <a:xfrm>
              <a:off x="2676043" y="3530827"/>
              <a:ext cx="576263" cy="244475"/>
            </a:xfrm>
            <a:custGeom>
              <a:avLst/>
              <a:gdLst>
                <a:gd name="T0" fmla="*/ 0 w 187"/>
                <a:gd name="T1" fmla="*/ 19 h 79"/>
                <a:gd name="T2" fmla="*/ 23 w 187"/>
                <a:gd name="T3" fmla="*/ 3 h 79"/>
                <a:gd name="T4" fmla="*/ 108 w 187"/>
                <a:gd name="T5" fmla="*/ 26 h 79"/>
                <a:gd name="T6" fmla="*/ 173 w 187"/>
                <a:gd name="T7" fmla="*/ 43 h 79"/>
                <a:gd name="T8" fmla="*/ 185 w 187"/>
                <a:gd name="T9" fmla="*/ 63 h 79"/>
                <a:gd name="T10" fmla="*/ 164 w 187"/>
                <a:gd name="T11" fmla="*/ 76 h 79"/>
                <a:gd name="T12" fmla="*/ 106 w 187"/>
                <a:gd name="T13" fmla="*/ 61 h 79"/>
                <a:gd name="T14" fmla="*/ 19 w 187"/>
                <a:gd name="T15" fmla="*/ 37 h 79"/>
                <a:gd name="T16" fmla="*/ 3 w 187"/>
                <a:gd name="T17" fmla="*/ 27 h 79"/>
                <a:gd name="T18" fmla="*/ 0 w 187"/>
                <a:gd name="T1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79">
                  <a:moveTo>
                    <a:pt x="0" y="19"/>
                  </a:moveTo>
                  <a:cubicBezTo>
                    <a:pt x="1" y="8"/>
                    <a:pt x="12" y="0"/>
                    <a:pt x="23" y="3"/>
                  </a:cubicBezTo>
                  <a:cubicBezTo>
                    <a:pt x="52" y="11"/>
                    <a:pt x="80" y="18"/>
                    <a:pt x="108" y="26"/>
                  </a:cubicBezTo>
                  <a:cubicBezTo>
                    <a:pt x="130" y="32"/>
                    <a:pt x="151" y="37"/>
                    <a:pt x="173" y="43"/>
                  </a:cubicBezTo>
                  <a:cubicBezTo>
                    <a:pt x="181" y="45"/>
                    <a:pt x="187" y="55"/>
                    <a:pt x="185" y="63"/>
                  </a:cubicBezTo>
                  <a:cubicBezTo>
                    <a:pt x="182" y="73"/>
                    <a:pt x="173" y="79"/>
                    <a:pt x="164" y="76"/>
                  </a:cubicBezTo>
                  <a:cubicBezTo>
                    <a:pt x="145" y="71"/>
                    <a:pt x="125" y="66"/>
                    <a:pt x="106" y="61"/>
                  </a:cubicBezTo>
                  <a:cubicBezTo>
                    <a:pt x="77" y="53"/>
                    <a:pt x="48" y="45"/>
                    <a:pt x="19" y="37"/>
                  </a:cubicBezTo>
                  <a:cubicBezTo>
                    <a:pt x="12" y="36"/>
                    <a:pt x="6" y="34"/>
                    <a:pt x="3" y="27"/>
                  </a:cubicBezTo>
                  <a:cubicBezTo>
                    <a:pt x="1" y="25"/>
                    <a:pt x="1" y="2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9" name="Freeform 12">
              <a:extLst>
                <a:ext uri="{FF2B5EF4-FFF2-40B4-BE49-F238E27FC236}">
                  <a16:creationId xmlns:a16="http://schemas.microsoft.com/office/drawing/2014/main" id="{EDD77C47-D323-4A41-99C9-5A8FCD1138AF}"/>
                </a:ext>
              </a:extLst>
            </p:cNvPr>
            <p:cNvSpPr>
              <a:spLocks/>
            </p:cNvSpPr>
            <p:nvPr/>
          </p:nvSpPr>
          <p:spPr bwMode="auto">
            <a:xfrm>
              <a:off x="3873018" y="4400777"/>
              <a:ext cx="236538" cy="584200"/>
            </a:xfrm>
            <a:custGeom>
              <a:avLst/>
              <a:gdLst>
                <a:gd name="T0" fmla="*/ 77 w 77"/>
                <a:gd name="T1" fmla="*/ 170 h 188"/>
                <a:gd name="T2" fmla="*/ 64 w 77"/>
                <a:gd name="T3" fmla="*/ 186 h 188"/>
                <a:gd name="T4" fmla="*/ 44 w 77"/>
                <a:gd name="T5" fmla="*/ 176 h 188"/>
                <a:gd name="T6" fmla="*/ 36 w 77"/>
                <a:gd name="T7" fmla="*/ 149 h 188"/>
                <a:gd name="T8" fmla="*/ 26 w 77"/>
                <a:gd name="T9" fmla="*/ 109 h 188"/>
                <a:gd name="T10" fmla="*/ 7 w 77"/>
                <a:gd name="T11" fmla="*/ 39 h 188"/>
                <a:gd name="T12" fmla="*/ 3 w 77"/>
                <a:gd name="T13" fmla="*/ 26 h 188"/>
                <a:gd name="T14" fmla="*/ 16 w 77"/>
                <a:gd name="T15" fmla="*/ 2 h 188"/>
                <a:gd name="T16" fmla="*/ 36 w 77"/>
                <a:gd name="T17" fmla="*/ 17 h 188"/>
                <a:gd name="T18" fmla="*/ 50 w 77"/>
                <a:gd name="T19" fmla="*/ 66 h 188"/>
                <a:gd name="T20" fmla="*/ 68 w 77"/>
                <a:gd name="T21" fmla="*/ 135 h 188"/>
                <a:gd name="T22" fmla="*/ 75 w 77"/>
                <a:gd name="T23" fmla="*/ 162 h 188"/>
                <a:gd name="T24" fmla="*/ 77 w 77"/>
                <a:gd name="T25" fmla="*/ 1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88">
                  <a:moveTo>
                    <a:pt x="77" y="170"/>
                  </a:moveTo>
                  <a:cubicBezTo>
                    <a:pt x="76" y="177"/>
                    <a:pt x="71" y="185"/>
                    <a:pt x="64" y="186"/>
                  </a:cubicBezTo>
                  <a:cubicBezTo>
                    <a:pt x="56" y="188"/>
                    <a:pt x="47" y="184"/>
                    <a:pt x="44" y="176"/>
                  </a:cubicBezTo>
                  <a:cubicBezTo>
                    <a:pt x="41" y="167"/>
                    <a:pt x="39" y="158"/>
                    <a:pt x="36" y="149"/>
                  </a:cubicBezTo>
                  <a:cubicBezTo>
                    <a:pt x="33" y="136"/>
                    <a:pt x="29" y="123"/>
                    <a:pt x="26" y="109"/>
                  </a:cubicBezTo>
                  <a:cubicBezTo>
                    <a:pt x="20" y="86"/>
                    <a:pt x="13" y="62"/>
                    <a:pt x="7" y="39"/>
                  </a:cubicBezTo>
                  <a:cubicBezTo>
                    <a:pt x="6" y="34"/>
                    <a:pt x="5" y="30"/>
                    <a:pt x="3" y="26"/>
                  </a:cubicBezTo>
                  <a:cubicBezTo>
                    <a:pt x="0" y="15"/>
                    <a:pt x="5" y="5"/>
                    <a:pt x="16" y="2"/>
                  </a:cubicBezTo>
                  <a:cubicBezTo>
                    <a:pt x="23" y="0"/>
                    <a:pt x="34" y="6"/>
                    <a:pt x="36" y="17"/>
                  </a:cubicBezTo>
                  <a:cubicBezTo>
                    <a:pt x="40" y="33"/>
                    <a:pt x="45" y="50"/>
                    <a:pt x="50" y="66"/>
                  </a:cubicBezTo>
                  <a:cubicBezTo>
                    <a:pt x="56" y="89"/>
                    <a:pt x="62" y="112"/>
                    <a:pt x="68" y="135"/>
                  </a:cubicBezTo>
                  <a:cubicBezTo>
                    <a:pt x="70" y="144"/>
                    <a:pt x="73" y="153"/>
                    <a:pt x="75" y="162"/>
                  </a:cubicBezTo>
                  <a:cubicBezTo>
                    <a:pt x="76" y="165"/>
                    <a:pt x="76" y="167"/>
                    <a:pt x="7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0" name="Freeform 13">
              <a:extLst>
                <a:ext uri="{FF2B5EF4-FFF2-40B4-BE49-F238E27FC236}">
                  <a16:creationId xmlns:a16="http://schemas.microsoft.com/office/drawing/2014/main" id="{95B2F229-A4A8-476A-8494-69F8EE968BAF}"/>
                </a:ext>
              </a:extLst>
            </p:cNvPr>
            <p:cNvSpPr>
              <a:spLocks/>
            </p:cNvSpPr>
            <p:nvPr/>
          </p:nvSpPr>
          <p:spPr bwMode="auto">
            <a:xfrm>
              <a:off x="4147655" y="4127727"/>
              <a:ext cx="576263" cy="234950"/>
            </a:xfrm>
            <a:custGeom>
              <a:avLst/>
              <a:gdLst>
                <a:gd name="T0" fmla="*/ 169 w 187"/>
                <a:gd name="T1" fmla="*/ 76 h 76"/>
                <a:gd name="T2" fmla="*/ 152 w 187"/>
                <a:gd name="T3" fmla="*/ 72 h 76"/>
                <a:gd name="T4" fmla="*/ 92 w 187"/>
                <a:gd name="T5" fmla="*/ 56 h 76"/>
                <a:gd name="T6" fmla="*/ 14 w 187"/>
                <a:gd name="T7" fmla="*/ 35 h 76"/>
                <a:gd name="T8" fmla="*/ 2 w 187"/>
                <a:gd name="T9" fmla="*/ 15 h 76"/>
                <a:gd name="T10" fmla="*/ 23 w 187"/>
                <a:gd name="T11" fmla="*/ 2 h 76"/>
                <a:gd name="T12" fmla="*/ 68 w 187"/>
                <a:gd name="T13" fmla="*/ 14 h 76"/>
                <a:gd name="T14" fmla="*/ 137 w 187"/>
                <a:gd name="T15" fmla="*/ 32 h 76"/>
                <a:gd name="T16" fmla="*/ 174 w 187"/>
                <a:gd name="T17" fmla="*/ 43 h 76"/>
                <a:gd name="T18" fmla="*/ 186 w 187"/>
                <a:gd name="T19" fmla="*/ 56 h 76"/>
                <a:gd name="T20" fmla="*/ 177 w 187"/>
                <a:gd name="T21" fmla="*/ 74 h 76"/>
                <a:gd name="T22" fmla="*/ 169 w 1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6">
                  <a:moveTo>
                    <a:pt x="169" y="76"/>
                  </a:moveTo>
                  <a:cubicBezTo>
                    <a:pt x="163" y="75"/>
                    <a:pt x="158" y="74"/>
                    <a:pt x="152" y="72"/>
                  </a:cubicBezTo>
                  <a:cubicBezTo>
                    <a:pt x="132" y="67"/>
                    <a:pt x="112" y="61"/>
                    <a:pt x="92" y="56"/>
                  </a:cubicBezTo>
                  <a:cubicBezTo>
                    <a:pt x="66" y="49"/>
                    <a:pt x="40" y="42"/>
                    <a:pt x="14" y="35"/>
                  </a:cubicBezTo>
                  <a:cubicBezTo>
                    <a:pt x="6" y="33"/>
                    <a:pt x="0" y="23"/>
                    <a:pt x="2" y="15"/>
                  </a:cubicBezTo>
                  <a:cubicBezTo>
                    <a:pt x="4" y="6"/>
                    <a:pt x="14" y="0"/>
                    <a:pt x="23" y="2"/>
                  </a:cubicBezTo>
                  <a:cubicBezTo>
                    <a:pt x="38" y="6"/>
                    <a:pt x="53" y="10"/>
                    <a:pt x="68" y="14"/>
                  </a:cubicBezTo>
                  <a:cubicBezTo>
                    <a:pt x="91" y="20"/>
                    <a:pt x="114" y="26"/>
                    <a:pt x="137" y="32"/>
                  </a:cubicBezTo>
                  <a:cubicBezTo>
                    <a:pt x="149" y="36"/>
                    <a:pt x="162" y="39"/>
                    <a:pt x="174" y="43"/>
                  </a:cubicBezTo>
                  <a:cubicBezTo>
                    <a:pt x="181" y="45"/>
                    <a:pt x="185" y="49"/>
                    <a:pt x="186" y="56"/>
                  </a:cubicBezTo>
                  <a:cubicBezTo>
                    <a:pt x="187" y="64"/>
                    <a:pt x="184" y="70"/>
                    <a:pt x="177" y="74"/>
                  </a:cubicBezTo>
                  <a:cubicBezTo>
                    <a:pt x="174" y="75"/>
                    <a:pt x="171" y="76"/>
                    <a:pt x="1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1" name="Freeform 14">
              <a:extLst>
                <a:ext uri="{FF2B5EF4-FFF2-40B4-BE49-F238E27FC236}">
                  <a16:creationId xmlns:a16="http://schemas.microsoft.com/office/drawing/2014/main" id="{52A789E3-1DB9-47B4-A1E0-06712168C35D}"/>
                </a:ext>
              </a:extLst>
            </p:cNvPr>
            <p:cNvSpPr>
              <a:spLocks/>
            </p:cNvSpPr>
            <p:nvPr/>
          </p:nvSpPr>
          <p:spPr bwMode="auto">
            <a:xfrm>
              <a:off x="3290405" y="2914877"/>
              <a:ext cx="233363" cy="584200"/>
            </a:xfrm>
            <a:custGeom>
              <a:avLst/>
              <a:gdLst>
                <a:gd name="T0" fmla="*/ 0 w 76"/>
                <a:gd name="T1" fmla="*/ 19 h 188"/>
                <a:gd name="T2" fmla="*/ 13 w 76"/>
                <a:gd name="T3" fmla="*/ 2 h 188"/>
                <a:gd name="T4" fmla="*/ 32 w 76"/>
                <a:gd name="T5" fmla="*/ 12 h 188"/>
                <a:gd name="T6" fmla="*/ 42 w 76"/>
                <a:gd name="T7" fmla="*/ 45 h 188"/>
                <a:gd name="T8" fmla="*/ 61 w 76"/>
                <a:gd name="T9" fmla="*/ 118 h 188"/>
                <a:gd name="T10" fmla="*/ 73 w 76"/>
                <a:gd name="T11" fmla="*/ 163 h 188"/>
                <a:gd name="T12" fmla="*/ 62 w 76"/>
                <a:gd name="T13" fmla="*/ 186 h 188"/>
                <a:gd name="T14" fmla="*/ 40 w 76"/>
                <a:gd name="T15" fmla="*/ 172 h 188"/>
                <a:gd name="T16" fmla="*/ 27 w 76"/>
                <a:gd name="T17" fmla="*/ 123 h 188"/>
                <a:gd name="T18" fmla="*/ 12 w 76"/>
                <a:gd name="T19" fmla="*/ 64 h 188"/>
                <a:gd name="T20" fmla="*/ 1 w 76"/>
                <a:gd name="T21" fmla="*/ 27 h 188"/>
                <a:gd name="T22" fmla="*/ 0 w 76"/>
                <a:gd name="T23"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88">
                  <a:moveTo>
                    <a:pt x="0" y="19"/>
                  </a:moveTo>
                  <a:cubicBezTo>
                    <a:pt x="0" y="11"/>
                    <a:pt x="6" y="4"/>
                    <a:pt x="13" y="2"/>
                  </a:cubicBezTo>
                  <a:cubicBezTo>
                    <a:pt x="21" y="0"/>
                    <a:pt x="30" y="4"/>
                    <a:pt x="32" y="12"/>
                  </a:cubicBezTo>
                  <a:cubicBezTo>
                    <a:pt x="36" y="23"/>
                    <a:pt x="39" y="34"/>
                    <a:pt x="42" y="45"/>
                  </a:cubicBezTo>
                  <a:cubicBezTo>
                    <a:pt x="48" y="69"/>
                    <a:pt x="55" y="93"/>
                    <a:pt x="61" y="118"/>
                  </a:cubicBezTo>
                  <a:cubicBezTo>
                    <a:pt x="65" y="133"/>
                    <a:pt x="69" y="148"/>
                    <a:pt x="73" y="163"/>
                  </a:cubicBezTo>
                  <a:cubicBezTo>
                    <a:pt x="76" y="173"/>
                    <a:pt x="71" y="183"/>
                    <a:pt x="62" y="186"/>
                  </a:cubicBezTo>
                  <a:cubicBezTo>
                    <a:pt x="52" y="188"/>
                    <a:pt x="43" y="182"/>
                    <a:pt x="40" y="172"/>
                  </a:cubicBezTo>
                  <a:cubicBezTo>
                    <a:pt x="36" y="155"/>
                    <a:pt x="31" y="139"/>
                    <a:pt x="27" y="123"/>
                  </a:cubicBezTo>
                  <a:cubicBezTo>
                    <a:pt x="22" y="103"/>
                    <a:pt x="17" y="84"/>
                    <a:pt x="12" y="64"/>
                  </a:cubicBezTo>
                  <a:cubicBezTo>
                    <a:pt x="8" y="52"/>
                    <a:pt x="5" y="39"/>
                    <a:pt x="1" y="27"/>
                  </a:cubicBezTo>
                  <a:cubicBezTo>
                    <a:pt x="1" y="24"/>
                    <a:pt x="0" y="2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2" name="Freeform 15">
              <a:extLst>
                <a:ext uri="{FF2B5EF4-FFF2-40B4-BE49-F238E27FC236}">
                  <a16:creationId xmlns:a16="http://schemas.microsoft.com/office/drawing/2014/main" id="{B9E3875D-F06B-4622-B188-34888F53D42D}"/>
                </a:ext>
              </a:extLst>
            </p:cNvPr>
            <p:cNvSpPr>
              <a:spLocks/>
            </p:cNvSpPr>
            <p:nvPr/>
          </p:nvSpPr>
          <p:spPr bwMode="auto">
            <a:xfrm>
              <a:off x="2933218" y="3179989"/>
              <a:ext cx="452438" cy="458788"/>
            </a:xfrm>
            <a:custGeom>
              <a:avLst/>
              <a:gdLst>
                <a:gd name="T0" fmla="*/ 20 w 147"/>
                <a:gd name="T1" fmla="*/ 0 h 148"/>
                <a:gd name="T2" fmla="*/ 32 w 147"/>
                <a:gd name="T3" fmla="*/ 7 h 148"/>
                <a:gd name="T4" fmla="*/ 140 w 147"/>
                <a:gd name="T5" fmla="*/ 116 h 148"/>
                <a:gd name="T6" fmla="*/ 144 w 147"/>
                <a:gd name="T7" fmla="*/ 137 h 148"/>
                <a:gd name="T8" fmla="*/ 123 w 147"/>
                <a:gd name="T9" fmla="*/ 144 h 148"/>
                <a:gd name="T10" fmla="*/ 111 w 147"/>
                <a:gd name="T11" fmla="*/ 135 h 148"/>
                <a:gd name="T12" fmla="*/ 8 w 147"/>
                <a:gd name="T13" fmla="*/ 32 h 148"/>
                <a:gd name="T14" fmla="*/ 3 w 147"/>
                <a:gd name="T15" fmla="*/ 12 h 148"/>
                <a:gd name="T16" fmla="*/ 19 w 147"/>
                <a:gd name="T17" fmla="*/ 1 h 148"/>
                <a:gd name="T18" fmla="*/ 20 w 147"/>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8">
                  <a:moveTo>
                    <a:pt x="20" y="0"/>
                  </a:moveTo>
                  <a:cubicBezTo>
                    <a:pt x="24" y="2"/>
                    <a:pt x="29" y="4"/>
                    <a:pt x="32" y="7"/>
                  </a:cubicBezTo>
                  <a:cubicBezTo>
                    <a:pt x="68" y="43"/>
                    <a:pt x="104" y="79"/>
                    <a:pt x="140" y="116"/>
                  </a:cubicBezTo>
                  <a:cubicBezTo>
                    <a:pt x="147" y="122"/>
                    <a:pt x="147" y="132"/>
                    <a:pt x="144" y="137"/>
                  </a:cubicBezTo>
                  <a:cubicBezTo>
                    <a:pt x="139" y="144"/>
                    <a:pt x="131" y="148"/>
                    <a:pt x="123" y="144"/>
                  </a:cubicBezTo>
                  <a:cubicBezTo>
                    <a:pt x="118" y="142"/>
                    <a:pt x="115" y="138"/>
                    <a:pt x="111" y="135"/>
                  </a:cubicBezTo>
                  <a:cubicBezTo>
                    <a:pt x="77" y="100"/>
                    <a:pt x="42" y="66"/>
                    <a:pt x="8" y="32"/>
                  </a:cubicBezTo>
                  <a:cubicBezTo>
                    <a:pt x="3" y="26"/>
                    <a:pt x="0" y="20"/>
                    <a:pt x="3" y="12"/>
                  </a:cubicBezTo>
                  <a:cubicBezTo>
                    <a:pt x="6" y="6"/>
                    <a:pt x="12" y="1"/>
                    <a:pt x="19" y="1"/>
                  </a:cubicBezTo>
                  <a:cubicBezTo>
                    <a:pt x="19" y="1"/>
                    <a:pt x="1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pic>
        <p:nvPicPr>
          <p:cNvPr id="23" name="Picture 2" descr="Visto Bueno: imágenes, fotos de stock y vectores | Shutterstock">
            <a:extLst>
              <a:ext uri="{FF2B5EF4-FFF2-40B4-BE49-F238E27FC236}">
                <a16:creationId xmlns:a16="http://schemas.microsoft.com/office/drawing/2014/main" id="{30AB0DD7-3902-444E-ACD7-C3B22CE6F2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75" t="17142" r="14242" b="26457"/>
          <a:stretch/>
        </p:blipFill>
        <p:spPr bwMode="auto">
          <a:xfrm>
            <a:off x="7850190" y="945459"/>
            <a:ext cx="796674" cy="708663"/>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FF5E8FE1-7393-4D66-B8C6-76171F427A94}"/>
              </a:ext>
            </a:extLst>
          </p:cNvPr>
          <p:cNvSpPr txBox="1"/>
          <p:nvPr/>
        </p:nvSpPr>
        <p:spPr>
          <a:xfrm>
            <a:off x="8705596" y="1007402"/>
            <a:ext cx="2396710" cy="584775"/>
          </a:xfrm>
          <a:prstGeom prst="rect">
            <a:avLst/>
          </a:prstGeom>
          <a:noFill/>
        </p:spPr>
        <p:txBody>
          <a:bodyPr wrap="square" rtlCol="0">
            <a:spAutoFit/>
          </a:bodyPr>
          <a:lstStyle/>
          <a:p>
            <a:r>
              <a:rPr lang="es-EC" sz="3200" b="1" dirty="0">
                <a:solidFill>
                  <a:srgbClr val="0070C0"/>
                </a:solidFill>
                <a:latin typeface="Times New Roman" panose="02020603050405020304" pitchFamily="18" charset="0"/>
                <a:cs typeface="Times New Roman" panose="02020603050405020304" pitchFamily="18" charset="0"/>
              </a:rPr>
              <a:t>292 familias </a:t>
            </a:r>
          </a:p>
        </p:txBody>
      </p:sp>
      <p:sp>
        <p:nvSpPr>
          <p:cNvPr id="25" name="CuadroTexto 24">
            <a:extLst>
              <a:ext uri="{FF2B5EF4-FFF2-40B4-BE49-F238E27FC236}">
                <a16:creationId xmlns:a16="http://schemas.microsoft.com/office/drawing/2014/main" id="{8D6AC0E0-D9D1-43BA-A661-B16F9208B277}"/>
              </a:ext>
            </a:extLst>
          </p:cNvPr>
          <p:cNvSpPr txBox="1"/>
          <p:nvPr/>
        </p:nvSpPr>
        <p:spPr>
          <a:xfrm>
            <a:off x="6648294" y="5360941"/>
            <a:ext cx="4454012" cy="457626"/>
          </a:xfrm>
          <a:prstGeom prst="rect">
            <a:avLst/>
          </a:prstGeom>
          <a:noFill/>
        </p:spPr>
        <p:txBody>
          <a:bodyPr wrap="square">
            <a:spAutoFit/>
          </a:bodyPr>
          <a:lstStyle/>
          <a:p>
            <a:pPr>
              <a:lnSpc>
                <a:spcPct val="200000"/>
              </a:lnSpc>
              <a:spcAft>
                <a:spcPts val="1200"/>
              </a:spcAft>
            </a:pPr>
            <a:r>
              <a:rPr lang="es-EC" sz="1400" i="1" dirty="0">
                <a:solidFill>
                  <a:schemeClr val="tx2"/>
                </a:solidFill>
                <a:effectLst/>
                <a:latin typeface="Times New Roman" panose="02020603050405020304" pitchFamily="18" charset="0"/>
                <a:ea typeface="Times New Roman" panose="02020603050405020304" pitchFamily="18" charset="0"/>
              </a:rPr>
              <a:t>Fuente: </a:t>
            </a:r>
            <a:r>
              <a:rPr lang="es-EC" sz="1400" i="0" dirty="0">
                <a:solidFill>
                  <a:schemeClr val="tx2"/>
                </a:solidFill>
                <a:effectLst/>
                <a:latin typeface="Times New Roman" panose="02020603050405020304" pitchFamily="18" charset="0"/>
                <a:ea typeface="Times New Roman" panose="02020603050405020304" pitchFamily="18" charset="0"/>
              </a:rPr>
              <a:t>(Cuellar Q., Arciniegas H., &amp; Ortiz, 2018, pág. 81)</a:t>
            </a:r>
            <a:r>
              <a:rPr lang="es-EC" sz="1400" i="1" dirty="0">
                <a:solidFill>
                  <a:schemeClr val="tx2"/>
                </a:solidFill>
                <a:effectLst/>
                <a:latin typeface="Times New Roman" panose="02020603050405020304" pitchFamily="18" charset="0"/>
                <a:ea typeface="Times New Roman" panose="02020603050405020304" pitchFamily="18" charset="0"/>
              </a:rPr>
              <a:t> </a:t>
            </a:r>
            <a:endParaRPr lang="es-EC" sz="1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5465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42B59C-39E5-4C1F-A735-43CADD36086A}"/>
              </a:ext>
            </a:extLst>
          </p:cNvPr>
          <p:cNvSpPr txBox="1"/>
          <p:nvPr/>
        </p:nvSpPr>
        <p:spPr>
          <a:xfrm>
            <a:off x="365023" y="653682"/>
            <a:ext cx="8144796" cy="1323439"/>
          </a:xfrm>
          <a:prstGeom prst="homePlat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lvl="2">
              <a:spcBef>
                <a:spcPts val="200"/>
              </a:spcBef>
              <a:spcAft>
                <a:spcPts val="0"/>
              </a:spcAft>
            </a:pPr>
            <a:r>
              <a:rPr lang="es-EC" sz="2000" b="1" i="1" dirty="0">
                <a:effectLst/>
                <a:latin typeface="Times New Roman" panose="02020603050405020304" pitchFamily="18" charset="0"/>
                <a:ea typeface="Times New Roman" panose="02020603050405020304" pitchFamily="18" charset="0"/>
                <a:cs typeface="Times New Roman" panose="02020603050405020304" pitchFamily="18" charset="0"/>
              </a:rPr>
              <a:t>Análisis de la relación entre el conocimiento de educación financiera y el grado de endeudamiento, excepto los hogares que tienen un conocimiento medio de temas financieros; a través del modelo de regresión lineal </a:t>
            </a:r>
          </a:p>
        </p:txBody>
      </p:sp>
      <p:pic>
        <p:nvPicPr>
          <p:cNvPr id="4" name="Imagen 3">
            <a:extLst>
              <a:ext uri="{FF2B5EF4-FFF2-40B4-BE49-F238E27FC236}">
                <a16:creationId xmlns:a16="http://schemas.microsoft.com/office/drawing/2014/main" id="{CFA40E1F-876A-4708-9D37-BCBFED39424C}"/>
              </a:ext>
            </a:extLst>
          </p:cNvPr>
          <p:cNvPicPr/>
          <p:nvPr/>
        </p:nvPicPr>
        <p:blipFill rotWithShape="1">
          <a:blip r:embed="rId2">
            <a:extLst>
              <a:ext uri="{28A0092B-C50C-407E-A947-70E740481C1C}">
                <a14:useLocalDpi xmlns:a14="http://schemas.microsoft.com/office/drawing/2010/main" val="0"/>
              </a:ext>
            </a:extLst>
          </a:blip>
          <a:srcRect l="1431" r="5368" b="1577"/>
          <a:stretch/>
        </p:blipFill>
        <p:spPr bwMode="auto">
          <a:xfrm>
            <a:off x="365023" y="2274324"/>
            <a:ext cx="5943600" cy="3695700"/>
          </a:xfrm>
          <a:prstGeom prst="rect">
            <a:avLst/>
          </a:prstGeom>
          <a:noFill/>
          <a:ln>
            <a:noFill/>
          </a:ln>
          <a:extLst>
            <a:ext uri="{53640926-AAD7-44D8-BBD7-CCE9431645EC}">
              <a14:shadowObscured xmlns:a14="http://schemas.microsoft.com/office/drawing/2010/main"/>
            </a:ext>
          </a:extLst>
        </p:spPr>
      </p:pic>
      <p:pic>
        <p:nvPicPr>
          <p:cNvPr id="5" name="Picture 2" descr="Visto Bueno: imágenes, fotos de stock y vectores | Shutterstock">
            <a:extLst>
              <a:ext uri="{FF2B5EF4-FFF2-40B4-BE49-F238E27FC236}">
                <a16:creationId xmlns:a16="http://schemas.microsoft.com/office/drawing/2014/main" id="{0C3A28CF-63FF-461B-A851-81D4D23FA4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17142" r="14242" b="26457"/>
          <a:stretch/>
        </p:blipFill>
        <p:spPr bwMode="auto">
          <a:xfrm>
            <a:off x="8574861" y="1268458"/>
            <a:ext cx="796674" cy="70866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CD470D1-2E15-472B-8B86-27A3E770FB74}"/>
              </a:ext>
            </a:extLst>
          </p:cNvPr>
          <p:cNvSpPr txBox="1"/>
          <p:nvPr/>
        </p:nvSpPr>
        <p:spPr>
          <a:xfrm>
            <a:off x="9430267" y="1330401"/>
            <a:ext cx="2396710" cy="584775"/>
          </a:xfrm>
          <a:prstGeom prst="rect">
            <a:avLst/>
          </a:prstGeom>
          <a:noFill/>
        </p:spPr>
        <p:txBody>
          <a:bodyPr wrap="square" rtlCol="0">
            <a:spAutoFit/>
          </a:bodyPr>
          <a:lstStyle/>
          <a:p>
            <a:r>
              <a:rPr lang="es-EC" sz="3200" b="1" dirty="0">
                <a:solidFill>
                  <a:srgbClr val="0070C0"/>
                </a:solidFill>
                <a:latin typeface="Times New Roman" panose="02020603050405020304" pitchFamily="18" charset="0"/>
                <a:cs typeface="Times New Roman" panose="02020603050405020304" pitchFamily="18" charset="0"/>
              </a:rPr>
              <a:t>138 familias </a:t>
            </a:r>
          </a:p>
        </p:txBody>
      </p:sp>
      <p:graphicFrame>
        <p:nvGraphicFramePr>
          <p:cNvPr id="7" name="Tabla 6">
            <a:extLst>
              <a:ext uri="{FF2B5EF4-FFF2-40B4-BE49-F238E27FC236}">
                <a16:creationId xmlns:a16="http://schemas.microsoft.com/office/drawing/2014/main" id="{8ED9BCBC-F9B4-400B-8AB2-2A8F292A12C5}"/>
              </a:ext>
            </a:extLst>
          </p:cNvPr>
          <p:cNvGraphicFramePr>
            <a:graphicFrameLocks noGrp="1"/>
          </p:cNvGraphicFramePr>
          <p:nvPr>
            <p:extLst>
              <p:ext uri="{D42A27DB-BD31-4B8C-83A1-F6EECF244321}">
                <p14:modId xmlns:p14="http://schemas.microsoft.com/office/powerpoint/2010/main" val="1925017623"/>
              </p:ext>
            </p:extLst>
          </p:nvPr>
        </p:nvGraphicFramePr>
        <p:xfrm>
          <a:off x="6445046" y="2366519"/>
          <a:ext cx="5381931" cy="1005252"/>
        </p:xfrm>
        <a:graphic>
          <a:graphicData uri="http://schemas.openxmlformats.org/drawingml/2006/table">
            <a:tbl>
              <a:tblPr firstRow="1" lastRow="1" bandRow="1" bandCol="1">
                <a:tableStyleId>{7E9639D4-E3E2-4D34-9284-5A2195B3D0D7}</a:tableStyleId>
              </a:tblPr>
              <a:tblGrid>
                <a:gridCol w="825229">
                  <a:extLst>
                    <a:ext uri="{9D8B030D-6E8A-4147-A177-3AD203B41FA5}">
                      <a16:colId xmlns:a16="http://schemas.microsoft.com/office/drawing/2014/main" val="2945864803"/>
                    </a:ext>
                  </a:extLst>
                </a:gridCol>
                <a:gridCol w="1020284">
                  <a:extLst>
                    <a:ext uri="{9D8B030D-6E8A-4147-A177-3AD203B41FA5}">
                      <a16:colId xmlns:a16="http://schemas.microsoft.com/office/drawing/2014/main" val="2056160545"/>
                    </a:ext>
                  </a:extLst>
                </a:gridCol>
                <a:gridCol w="1178806">
                  <a:extLst>
                    <a:ext uri="{9D8B030D-6E8A-4147-A177-3AD203B41FA5}">
                      <a16:colId xmlns:a16="http://schemas.microsoft.com/office/drawing/2014/main" val="2930155727"/>
                    </a:ext>
                  </a:extLst>
                </a:gridCol>
                <a:gridCol w="1241432">
                  <a:extLst>
                    <a:ext uri="{9D8B030D-6E8A-4147-A177-3AD203B41FA5}">
                      <a16:colId xmlns:a16="http://schemas.microsoft.com/office/drawing/2014/main" val="4253246848"/>
                    </a:ext>
                  </a:extLst>
                </a:gridCol>
                <a:gridCol w="1116180">
                  <a:extLst>
                    <a:ext uri="{9D8B030D-6E8A-4147-A177-3AD203B41FA5}">
                      <a16:colId xmlns:a16="http://schemas.microsoft.com/office/drawing/2014/main" val="1758637677"/>
                    </a:ext>
                  </a:extLst>
                </a:gridCol>
              </a:tblGrid>
              <a:tr h="664110">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R</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R cuadrado</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R cuadrado ajustado</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Error estándar de estimación</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Sig. Cambio en F</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1024647"/>
                  </a:ext>
                </a:extLst>
              </a:tr>
              <a:tr h="335708">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-,247</a:t>
                      </a:r>
                      <a:r>
                        <a:rPr lang="es-EC" sz="1400" baseline="30000" dirty="0">
                          <a:solidFill>
                            <a:schemeClr val="tx2"/>
                          </a:solidFill>
                          <a:effectLst/>
                          <a:latin typeface="Times New Roman" panose="02020603050405020304" pitchFamily="18" charset="0"/>
                          <a:cs typeface="Times New Roman" panose="02020603050405020304" pitchFamily="18" charset="0"/>
                        </a:rPr>
                        <a:t>a</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,061</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,054</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1,360</a:t>
                      </a:r>
                      <a:endParaRPr lang="es-EC" sz="14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,003</a:t>
                      </a:r>
                      <a:endParaRPr lang="es-EC"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3252527"/>
                  </a:ext>
                </a:extLst>
              </a:tr>
            </a:tbl>
          </a:graphicData>
        </a:graphic>
      </p:graphicFrame>
      <p:pic>
        <p:nvPicPr>
          <p:cNvPr id="8" name="Imagen 7">
            <a:extLst>
              <a:ext uri="{FF2B5EF4-FFF2-40B4-BE49-F238E27FC236}">
                <a16:creationId xmlns:a16="http://schemas.microsoft.com/office/drawing/2014/main" id="{888C5C78-AFEB-4A7A-A7EF-4F93148D5589}"/>
              </a:ext>
            </a:extLst>
          </p:cNvPr>
          <p:cNvPicPr/>
          <p:nvPr/>
        </p:nvPicPr>
        <p:blipFill rotWithShape="1">
          <a:blip r:embed="rId4">
            <a:extLst>
              <a:ext uri="{28A0092B-C50C-407E-A947-70E740481C1C}">
                <a14:useLocalDpi xmlns:a14="http://schemas.microsoft.com/office/drawing/2010/main" val="0"/>
              </a:ext>
            </a:extLst>
          </a:blip>
          <a:srcRect/>
          <a:stretch/>
        </p:blipFill>
        <p:spPr bwMode="auto">
          <a:xfrm>
            <a:off x="6445046" y="3746510"/>
            <a:ext cx="5429250" cy="1809750"/>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BD91282A-56E7-4D15-B279-D74DAB580456}"/>
              </a:ext>
            </a:extLst>
          </p:cNvPr>
          <p:cNvSpPr txBox="1"/>
          <p:nvPr/>
        </p:nvSpPr>
        <p:spPr>
          <a:xfrm>
            <a:off x="6636775" y="5360729"/>
            <a:ext cx="4454012" cy="457626"/>
          </a:xfrm>
          <a:prstGeom prst="rect">
            <a:avLst/>
          </a:prstGeom>
          <a:noFill/>
        </p:spPr>
        <p:txBody>
          <a:bodyPr wrap="square">
            <a:spAutoFit/>
          </a:bodyPr>
          <a:lstStyle/>
          <a:p>
            <a:pPr>
              <a:lnSpc>
                <a:spcPct val="200000"/>
              </a:lnSpc>
              <a:spcAft>
                <a:spcPts val="1200"/>
              </a:spcAft>
            </a:pPr>
            <a:r>
              <a:rPr lang="es-EC" sz="1400" i="1" dirty="0">
                <a:solidFill>
                  <a:schemeClr val="tx2"/>
                </a:solidFill>
                <a:effectLst/>
                <a:latin typeface="Times New Roman" panose="02020603050405020304" pitchFamily="18" charset="0"/>
                <a:ea typeface="Times New Roman" panose="02020603050405020304" pitchFamily="18" charset="0"/>
              </a:rPr>
              <a:t>Fuente: </a:t>
            </a:r>
            <a:r>
              <a:rPr lang="es-EC" sz="1400" i="0" dirty="0">
                <a:solidFill>
                  <a:schemeClr val="tx2"/>
                </a:solidFill>
                <a:effectLst/>
                <a:latin typeface="Times New Roman" panose="02020603050405020304" pitchFamily="18" charset="0"/>
                <a:ea typeface="Times New Roman" panose="02020603050405020304" pitchFamily="18" charset="0"/>
              </a:rPr>
              <a:t>(Cuellar Q., Arciniegas H., &amp; Ortiz, 2018, pág. 81)</a:t>
            </a:r>
            <a:r>
              <a:rPr lang="es-EC" sz="1400" i="1" dirty="0">
                <a:solidFill>
                  <a:schemeClr val="tx2"/>
                </a:solidFill>
                <a:effectLst/>
                <a:latin typeface="Times New Roman" panose="02020603050405020304" pitchFamily="18" charset="0"/>
                <a:ea typeface="Times New Roman" panose="02020603050405020304" pitchFamily="18" charset="0"/>
              </a:rPr>
              <a:t> </a:t>
            </a:r>
            <a:endParaRPr lang="es-EC" sz="16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5461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4A2260E-B761-4060-8FFC-15538A29967A}"/>
              </a:ext>
            </a:extLst>
          </p:cNvPr>
          <p:cNvGraphicFramePr/>
          <p:nvPr>
            <p:extLst>
              <p:ext uri="{D42A27DB-BD31-4B8C-83A1-F6EECF244321}">
                <p14:modId xmlns:p14="http://schemas.microsoft.com/office/powerpoint/2010/main" val="3383545759"/>
              </p:ext>
            </p:extLst>
          </p:nvPr>
        </p:nvGraphicFramePr>
        <p:xfrm>
          <a:off x="2507227" y="435077"/>
          <a:ext cx="9984658" cy="598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657F9345-2095-43A2-A00C-79312080B52D}"/>
              </a:ext>
            </a:extLst>
          </p:cNvPr>
          <p:cNvSpPr txBox="1"/>
          <p:nvPr/>
        </p:nvSpPr>
        <p:spPr>
          <a:xfrm>
            <a:off x="6548285" y="3198166"/>
            <a:ext cx="1902542" cy="461665"/>
          </a:xfrm>
          <a:prstGeom prst="rect">
            <a:avLst/>
          </a:prstGeom>
          <a:noFill/>
        </p:spPr>
        <p:txBody>
          <a:bodyPr wrap="square" rtlCol="0">
            <a:spAutoFit/>
          </a:bodyPr>
          <a:lstStyle/>
          <a:p>
            <a:pPr algn="ctr"/>
            <a:r>
              <a:rPr lang="es-EC" sz="2400" b="1" dirty="0">
                <a:solidFill>
                  <a:schemeClr val="tx2"/>
                </a:solidFill>
                <a:latin typeface="Times New Roman" panose="02020603050405020304" pitchFamily="18" charset="0"/>
                <a:cs typeface="Times New Roman" panose="02020603050405020304" pitchFamily="18" charset="0"/>
              </a:rPr>
              <a:t>MÓDULOS</a:t>
            </a:r>
          </a:p>
        </p:txBody>
      </p:sp>
      <p:sp>
        <p:nvSpPr>
          <p:cNvPr id="4" name="Flecha: pentágono 3">
            <a:extLst>
              <a:ext uri="{FF2B5EF4-FFF2-40B4-BE49-F238E27FC236}">
                <a16:creationId xmlns:a16="http://schemas.microsoft.com/office/drawing/2014/main" id="{A8A6A0C2-B112-4051-894F-CBF7C379547F}"/>
              </a:ext>
            </a:extLst>
          </p:cNvPr>
          <p:cNvSpPr/>
          <p:nvPr/>
        </p:nvSpPr>
        <p:spPr>
          <a:xfrm>
            <a:off x="641555" y="619431"/>
            <a:ext cx="3731344" cy="884905"/>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400" b="1" dirty="0">
                <a:latin typeface="Times New Roman" panose="02020603050405020304" pitchFamily="18" charset="0"/>
                <a:cs typeface="Times New Roman" panose="02020603050405020304" pitchFamily="18" charset="0"/>
              </a:rPr>
              <a:t>Modelo del programa de Educación Financiera</a:t>
            </a:r>
          </a:p>
        </p:txBody>
      </p:sp>
      <p:pic>
        <p:nvPicPr>
          <p:cNvPr id="6" name="Imagen 5">
            <a:extLst>
              <a:ext uri="{FF2B5EF4-FFF2-40B4-BE49-F238E27FC236}">
                <a16:creationId xmlns:a16="http://schemas.microsoft.com/office/drawing/2014/main" id="{7ECD77AA-2192-42EC-9B70-3F15B37FE5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233" y="2541308"/>
            <a:ext cx="3951666" cy="2635372"/>
          </a:xfrm>
          <a:prstGeom prst="rect">
            <a:avLst/>
          </a:prstGeom>
          <a:effectLst>
            <a:softEdge rad="317500"/>
          </a:effectLst>
        </p:spPr>
      </p:pic>
    </p:spTree>
    <p:extLst>
      <p:ext uri="{BB962C8B-B14F-4D97-AF65-F5344CB8AC3E}">
        <p14:creationId xmlns:p14="http://schemas.microsoft.com/office/powerpoint/2010/main" val="2410480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4C6EAEE2-92A2-4258-8FDE-861BE331E3F6}"/>
              </a:ext>
            </a:extLst>
          </p:cNvPr>
          <p:cNvSpPr/>
          <p:nvPr/>
        </p:nvSpPr>
        <p:spPr>
          <a:xfrm>
            <a:off x="399275" y="434457"/>
            <a:ext cx="3833511" cy="863401"/>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12. CONCLUSIONES </a:t>
            </a:r>
          </a:p>
        </p:txBody>
      </p:sp>
      <p:graphicFrame>
        <p:nvGraphicFramePr>
          <p:cNvPr id="3" name="Diagrama 2">
            <a:extLst>
              <a:ext uri="{FF2B5EF4-FFF2-40B4-BE49-F238E27FC236}">
                <a16:creationId xmlns:a16="http://schemas.microsoft.com/office/drawing/2014/main" id="{2467D2B3-135C-4724-8779-74CA7C892D91}"/>
              </a:ext>
            </a:extLst>
          </p:cNvPr>
          <p:cNvGraphicFramePr/>
          <p:nvPr>
            <p:extLst>
              <p:ext uri="{D42A27DB-BD31-4B8C-83A1-F6EECF244321}">
                <p14:modId xmlns:p14="http://schemas.microsoft.com/office/powerpoint/2010/main" val="1876227128"/>
              </p:ext>
            </p:extLst>
          </p:nvPr>
        </p:nvGraphicFramePr>
        <p:xfrm>
          <a:off x="551282" y="1283110"/>
          <a:ext cx="10882957" cy="512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7427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4C6EAEE2-92A2-4258-8FDE-861BE331E3F6}"/>
              </a:ext>
            </a:extLst>
          </p:cNvPr>
          <p:cNvSpPr/>
          <p:nvPr/>
        </p:nvSpPr>
        <p:spPr>
          <a:xfrm>
            <a:off x="399275" y="434457"/>
            <a:ext cx="3833511" cy="863401"/>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12. CONCLUSIONES </a:t>
            </a:r>
          </a:p>
        </p:txBody>
      </p:sp>
      <p:graphicFrame>
        <p:nvGraphicFramePr>
          <p:cNvPr id="3" name="Diagrama 2">
            <a:extLst>
              <a:ext uri="{FF2B5EF4-FFF2-40B4-BE49-F238E27FC236}">
                <a16:creationId xmlns:a16="http://schemas.microsoft.com/office/drawing/2014/main" id="{2467D2B3-135C-4724-8779-74CA7C892D91}"/>
              </a:ext>
            </a:extLst>
          </p:cNvPr>
          <p:cNvGraphicFramePr/>
          <p:nvPr>
            <p:extLst>
              <p:ext uri="{D42A27DB-BD31-4B8C-83A1-F6EECF244321}">
                <p14:modId xmlns:p14="http://schemas.microsoft.com/office/powerpoint/2010/main" val="2044648808"/>
              </p:ext>
            </p:extLst>
          </p:nvPr>
        </p:nvGraphicFramePr>
        <p:xfrm>
          <a:off x="551282" y="1283110"/>
          <a:ext cx="10882957" cy="512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2454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F0A45F4A-CBC9-4326-A9DE-A4739D235569}"/>
              </a:ext>
            </a:extLst>
          </p:cNvPr>
          <p:cNvSpPr/>
          <p:nvPr/>
        </p:nvSpPr>
        <p:spPr>
          <a:xfrm>
            <a:off x="488005" y="272223"/>
            <a:ext cx="4688918" cy="1042733"/>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indent="-873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13. RECOMENDACIONES </a:t>
            </a:r>
          </a:p>
        </p:txBody>
      </p:sp>
      <p:graphicFrame>
        <p:nvGraphicFramePr>
          <p:cNvPr id="4" name="Diagrama 3">
            <a:extLst>
              <a:ext uri="{FF2B5EF4-FFF2-40B4-BE49-F238E27FC236}">
                <a16:creationId xmlns:a16="http://schemas.microsoft.com/office/drawing/2014/main" id="{4BF4C7F3-4A3F-49A0-B060-35344F4DE045}"/>
              </a:ext>
            </a:extLst>
          </p:cNvPr>
          <p:cNvGraphicFramePr/>
          <p:nvPr>
            <p:extLst>
              <p:ext uri="{D42A27DB-BD31-4B8C-83A1-F6EECF244321}">
                <p14:modId xmlns:p14="http://schemas.microsoft.com/office/powerpoint/2010/main" val="3236289693"/>
              </p:ext>
            </p:extLst>
          </p:nvPr>
        </p:nvGraphicFramePr>
        <p:xfrm>
          <a:off x="488005" y="1533832"/>
          <a:ext cx="11215989" cy="4704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072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56965D-AFF3-416C-82C3-778591066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669" y="1167334"/>
            <a:ext cx="9046662" cy="4523331"/>
          </a:xfrm>
          <a:prstGeom prst="rect">
            <a:avLst/>
          </a:prstGeom>
        </p:spPr>
      </p:pic>
    </p:spTree>
    <p:extLst>
      <p:ext uri="{BB962C8B-B14F-4D97-AF65-F5344CB8AC3E}">
        <p14:creationId xmlns:p14="http://schemas.microsoft.com/office/powerpoint/2010/main" val="21151464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5">
            <a:extLst>
              <a:ext uri="{FF2B5EF4-FFF2-40B4-BE49-F238E27FC236}">
                <a16:creationId xmlns:a16="http://schemas.microsoft.com/office/drawing/2014/main" id="{C2188F34-FC79-41D7-B5AF-09D45173D0C6}"/>
              </a:ext>
            </a:extLst>
          </p:cNvPr>
          <p:cNvSpPr/>
          <p:nvPr/>
        </p:nvSpPr>
        <p:spPr>
          <a:xfrm>
            <a:off x="990563" y="651675"/>
            <a:ext cx="2806895" cy="941150"/>
          </a:xfrm>
          <a:prstGeom prst="horizontalScroll">
            <a:avLst/>
          </a:prstGeom>
          <a:solidFill>
            <a:schemeClr val="accent4">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marL="176213"/>
            <a:r>
              <a:rPr lang="es-EC" sz="2400" b="1" spc="50" dirty="0">
                <a:ln w="0"/>
                <a:solidFill>
                  <a:schemeClr val="tx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  PROBLEMA</a:t>
            </a:r>
          </a:p>
        </p:txBody>
      </p:sp>
      <p:sp>
        <p:nvSpPr>
          <p:cNvPr id="10" name="Rectángulo 9">
            <a:extLst>
              <a:ext uri="{FF2B5EF4-FFF2-40B4-BE49-F238E27FC236}">
                <a16:creationId xmlns:a16="http://schemas.microsoft.com/office/drawing/2014/main" id="{005A24DE-A332-4E43-A28E-7599FF453C67}"/>
              </a:ext>
            </a:extLst>
          </p:cNvPr>
          <p:cNvSpPr/>
          <p:nvPr/>
        </p:nvSpPr>
        <p:spPr>
          <a:xfrm>
            <a:off x="990563" y="2315495"/>
            <a:ext cx="5749449" cy="2846441"/>
          </a:xfrm>
          <a:prstGeom prst="rect">
            <a:avLst/>
          </a:prstGeom>
          <a:ln w="7620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solidFill>
                  <a:schemeClr val="tx2"/>
                </a:solidFill>
                <a:effectLst/>
                <a:latin typeface="Times New Roman" panose="02020603050405020304" pitchFamily="18" charset="0"/>
                <a:ea typeface="Times New Roman" panose="02020603050405020304" pitchFamily="18" charset="0"/>
              </a:rPr>
              <a:t>Tapia &amp; Yánez (2019) señalan que en “el país nueve de cada diez ecuatorianos jamás han recibido capacitación sobre educación financiera, según la encuesta de inclusión financiera que fue presentada en agosto del año 2018 por el Banco Central del Ecuador”. </a:t>
            </a:r>
            <a:endParaRPr lang="es-EC" sz="2000" dirty="0">
              <a:solidFill>
                <a:schemeClr val="tx2"/>
              </a:solidFill>
            </a:endParaRPr>
          </a:p>
        </p:txBody>
      </p:sp>
      <p:pic>
        <p:nvPicPr>
          <p:cNvPr id="11" name="Imagen 10">
            <a:extLst>
              <a:ext uri="{FF2B5EF4-FFF2-40B4-BE49-F238E27FC236}">
                <a16:creationId xmlns:a16="http://schemas.microsoft.com/office/drawing/2014/main" id="{6E28529F-9BF1-4729-B745-6E953F502076}"/>
              </a:ext>
            </a:extLst>
          </p:cNvPr>
          <p:cNvPicPr>
            <a:picLocks noChangeAspect="1"/>
          </p:cNvPicPr>
          <p:nvPr/>
        </p:nvPicPr>
        <p:blipFill rotWithShape="1">
          <a:blip r:embed="rId2"/>
          <a:srcRect t="2095"/>
          <a:stretch/>
        </p:blipFill>
        <p:spPr>
          <a:xfrm>
            <a:off x="7270291" y="760912"/>
            <a:ext cx="3931146" cy="4913958"/>
          </a:xfrm>
          <a:prstGeom prst="rect">
            <a:avLst/>
          </a:prstGeom>
        </p:spPr>
      </p:pic>
    </p:spTree>
    <p:extLst>
      <p:ext uri="{BB962C8B-B14F-4D97-AF65-F5344CB8AC3E}">
        <p14:creationId xmlns:p14="http://schemas.microsoft.com/office/powerpoint/2010/main" val="21046749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5">
            <a:extLst>
              <a:ext uri="{FF2B5EF4-FFF2-40B4-BE49-F238E27FC236}">
                <a16:creationId xmlns:a16="http://schemas.microsoft.com/office/drawing/2014/main" id="{D04EE1F3-0BEE-4EFF-99DD-5D9F7BB646E8}"/>
              </a:ext>
            </a:extLst>
          </p:cNvPr>
          <p:cNvSpPr/>
          <p:nvPr/>
        </p:nvSpPr>
        <p:spPr>
          <a:xfrm>
            <a:off x="652438" y="765180"/>
            <a:ext cx="2913554" cy="988559"/>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2. VARIABLES</a:t>
            </a:r>
          </a:p>
        </p:txBody>
      </p:sp>
      <p:grpSp>
        <p:nvGrpSpPr>
          <p:cNvPr id="9" name="Grupo 8">
            <a:extLst>
              <a:ext uri="{FF2B5EF4-FFF2-40B4-BE49-F238E27FC236}">
                <a16:creationId xmlns:a16="http://schemas.microsoft.com/office/drawing/2014/main" id="{AD4D3B1B-FE5A-4F4A-87A7-724B6708A07D}"/>
              </a:ext>
            </a:extLst>
          </p:cNvPr>
          <p:cNvGrpSpPr/>
          <p:nvPr/>
        </p:nvGrpSpPr>
        <p:grpSpPr>
          <a:xfrm>
            <a:off x="4471659" y="1305551"/>
            <a:ext cx="7266093" cy="4246897"/>
            <a:chOff x="4701172" y="1113293"/>
            <a:chExt cx="7266093" cy="4246897"/>
          </a:xfrm>
        </p:grpSpPr>
        <p:sp>
          <p:nvSpPr>
            <p:cNvPr id="3" name="Forma libre: forma 2">
              <a:extLst>
                <a:ext uri="{FF2B5EF4-FFF2-40B4-BE49-F238E27FC236}">
                  <a16:creationId xmlns:a16="http://schemas.microsoft.com/office/drawing/2014/main" id="{780D97DF-9CA4-44B7-94E3-DDDBFEA3EF07}"/>
                </a:ext>
              </a:extLst>
            </p:cNvPr>
            <p:cNvSpPr/>
            <p:nvPr/>
          </p:nvSpPr>
          <p:spPr>
            <a:xfrm>
              <a:off x="7985054" y="2110280"/>
              <a:ext cx="3140147" cy="3140147"/>
            </a:xfrm>
            <a:custGeom>
              <a:avLst/>
              <a:gdLst>
                <a:gd name="connsiteX0" fmla="*/ 2228890 w 3140147"/>
                <a:gd name="connsiteY0" fmla="*/ 500660 h 3140147"/>
                <a:gd name="connsiteX1" fmla="*/ 2473143 w 3140147"/>
                <a:gd name="connsiteY1" fmla="*/ 295696 h 3140147"/>
                <a:gd name="connsiteX2" fmla="*/ 2668274 w 3140147"/>
                <a:gd name="connsiteY2" fmla="*/ 459430 h 3140147"/>
                <a:gd name="connsiteX3" fmla="*/ 2508838 w 3140147"/>
                <a:gd name="connsiteY3" fmla="*/ 735564 h 3140147"/>
                <a:gd name="connsiteX4" fmla="*/ 2762162 w 3140147"/>
                <a:gd name="connsiteY4" fmla="*/ 1174334 h 3140147"/>
                <a:gd name="connsiteX5" fmla="*/ 3081019 w 3140147"/>
                <a:gd name="connsiteY5" fmla="*/ 1174326 h 3140147"/>
                <a:gd name="connsiteX6" fmla="*/ 3125252 w 3140147"/>
                <a:gd name="connsiteY6" fmla="*/ 1425181 h 3140147"/>
                <a:gd name="connsiteX7" fmla="*/ 2825621 w 3140147"/>
                <a:gd name="connsiteY7" fmla="*/ 1534229 h 3140147"/>
                <a:gd name="connsiteX8" fmla="*/ 2737643 w 3140147"/>
                <a:gd name="connsiteY8" fmla="*/ 2033180 h 3140147"/>
                <a:gd name="connsiteX9" fmla="*/ 2981907 w 3140147"/>
                <a:gd name="connsiteY9" fmla="*/ 2238130 h 3140147"/>
                <a:gd name="connsiteX10" fmla="*/ 2854544 w 3140147"/>
                <a:gd name="connsiteY10" fmla="*/ 2458728 h 3140147"/>
                <a:gd name="connsiteX11" fmla="*/ 2554919 w 3140147"/>
                <a:gd name="connsiteY11" fmla="*/ 2349665 h 3140147"/>
                <a:gd name="connsiteX12" fmla="*/ 2166804 w 3140147"/>
                <a:gd name="connsiteY12" fmla="*/ 2675332 h 3140147"/>
                <a:gd name="connsiteX13" fmla="*/ 2222182 w 3140147"/>
                <a:gd name="connsiteY13" fmla="*/ 2989344 h 3140147"/>
                <a:gd name="connsiteX14" fmla="*/ 1982819 w 3140147"/>
                <a:gd name="connsiteY14" fmla="*/ 3076465 h 3140147"/>
                <a:gd name="connsiteX15" fmla="*/ 1823397 w 3140147"/>
                <a:gd name="connsiteY15" fmla="*/ 2800322 h 3140147"/>
                <a:gd name="connsiteX16" fmla="*/ 1316749 w 3140147"/>
                <a:gd name="connsiteY16" fmla="*/ 2800322 h 3140147"/>
                <a:gd name="connsiteX17" fmla="*/ 1157328 w 3140147"/>
                <a:gd name="connsiteY17" fmla="*/ 3076465 h 3140147"/>
                <a:gd name="connsiteX18" fmla="*/ 917965 w 3140147"/>
                <a:gd name="connsiteY18" fmla="*/ 2989344 h 3140147"/>
                <a:gd name="connsiteX19" fmla="*/ 973343 w 3140147"/>
                <a:gd name="connsiteY19" fmla="*/ 2675332 h 3140147"/>
                <a:gd name="connsiteX20" fmla="*/ 585228 w 3140147"/>
                <a:gd name="connsiteY20" fmla="*/ 2349665 h 3140147"/>
                <a:gd name="connsiteX21" fmla="*/ 285603 w 3140147"/>
                <a:gd name="connsiteY21" fmla="*/ 2458728 h 3140147"/>
                <a:gd name="connsiteX22" fmla="*/ 158240 w 3140147"/>
                <a:gd name="connsiteY22" fmla="*/ 2238130 h 3140147"/>
                <a:gd name="connsiteX23" fmla="*/ 402505 w 3140147"/>
                <a:gd name="connsiteY23" fmla="*/ 2033179 h 3140147"/>
                <a:gd name="connsiteX24" fmla="*/ 314526 w 3140147"/>
                <a:gd name="connsiteY24" fmla="*/ 1534228 h 3140147"/>
                <a:gd name="connsiteX25" fmla="*/ 14895 w 3140147"/>
                <a:gd name="connsiteY25" fmla="*/ 1425181 h 3140147"/>
                <a:gd name="connsiteX26" fmla="*/ 59128 w 3140147"/>
                <a:gd name="connsiteY26" fmla="*/ 1174326 h 3140147"/>
                <a:gd name="connsiteX27" fmla="*/ 377985 w 3140147"/>
                <a:gd name="connsiteY27" fmla="*/ 1174334 h 3140147"/>
                <a:gd name="connsiteX28" fmla="*/ 631309 w 3140147"/>
                <a:gd name="connsiteY28" fmla="*/ 735564 h 3140147"/>
                <a:gd name="connsiteX29" fmla="*/ 471873 w 3140147"/>
                <a:gd name="connsiteY29" fmla="*/ 459430 h 3140147"/>
                <a:gd name="connsiteX30" fmla="*/ 667004 w 3140147"/>
                <a:gd name="connsiteY30" fmla="*/ 295696 h 3140147"/>
                <a:gd name="connsiteX31" fmla="*/ 911257 w 3140147"/>
                <a:gd name="connsiteY31" fmla="*/ 500660 h 3140147"/>
                <a:gd name="connsiteX32" fmla="*/ 1387350 w 3140147"/>
                <a:gd name="connsiteY32" fmla="*/ 327376 h 3140147"/>
                <a:gd name="connsiteX33" fmla="*/ 1442711 w 3140147"/>
                <a:gd name="connsiteY33" fmla="*/ 13362 h 3140147"/>
                <a:gd name="connsiteX34" fmla="*/ 1697436 w 3140147"/>
                <a:gd name="connsiteY34" fmla="*/ 13362 h 3140147"/>
                <a:gd name="connsiteX35" fmla="*/ 1752797 w 3140147"/>
                <a:gd name="connsiteY35" fmla="*/ 327376 h 3140147"/>
                <a:gd name="connsiteX36" fmla="*/ 2228890 w 3140147"/>
                <a:gd name="connsiteY36" fmla="*/ 500660 h 314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40147" h="3140147">
                  <a:moveTo>
                    <a:pt x="2228890" y="500660"/>
                  </a:moveTo>
                  <a:lnTo>
                    <a:pt x="2473143" y="295696"/>
                  </a:lnTo>
                  <a:lnTo>
                    <a:pt x="2668274" y="459430"/>
                  </a:lnTo>
                  <a:lnTo>
                    <a:pt x="2508838" y="735564"/>
                  </a:lnTo>
                  <a:cubicBezTo>
                    <a:pt x="2622206" y="863095"/>
                    <a:pt x="2708401" y="1012388"/>
                    <a:pt x="2762162" y="1174334"/>
                  </a:cubicBezTo>
                  <a:lnTo>
                    <a:pt x="3081019" y="1174326"/>
                  </a:lnTo>
                  <a:lnTo>
                    <a:pt x="3125252" y="1425181"/>
                  </a:lnTo>
                  <a:lnTo>
                    <a:pt x="2825621" y="1534229"/>
                  </a:lnTo>
                  <a:cubicBezTo>
                    <a:pt x="2830491" y="1704795"/>
                    <a:pt x="2800556" y="1874565"/>
                    <a:pt x="2737643" y="2033180"/>
                  </a:cubicBezTo>
                  <a:lnTo>
                    <a:pt x="2981907" y="2238130"/>
                  </a:lnTo>
                  <a:lnTo>
                    <a:pt x="2854544" y="2458728"/>
                  </a:lnTo>
                  <a:lnTo>
                    <a:pt x="2554919" y="2349665"/>
                  </a:lnTo>
                  <a:cubicBezTo>
                    <a:pt x="2449011" y="2483456"/>
                    <a:pt x="2316954" y="2594266"/>
                    <a:pt x="2166804" y="2675332"/>
                  </a:cubicBezTo>
                  <a:lnTo>
                    <a:pt x="2222182" y="2989344"/>
                  </a:lnTo>
                  <a:lnTo>
                    <a:pt x="1982819" y="3076465"/>
                  </a:lnTo>
                  <a:lnTo>
                    <a:pt x="1823397" y="2800322"/>
                  </a:lnTo>
                  <a:cubicBezTo>
                    <a:pt x="1656268" y="2834736"/>
                    <a:pt x="1483879" y="2834736"/>
                    <a:pt x="1316749" y="2800322"/>
                  </a:cubicBezTo>
                  <a:lnTo>
                    <a:pt x="1157328" y="3076465"/>
                  </a:lnTo>
                  <a:lnTo>
                    <a:pt x="917965" y="2989344"/>
                  </a:lnTo>
                  <a:lnTo>
                    <a:pt x="973343" y="2675332"/>
                  </a:lnTo>
                  <a:cubicBezTo>
                    <a:pt x="823193" y="2594266"/>
                    <a:pt x="691136" y="2483457"/>
                    <a:pt x="585228" y="2349665"/>
                  </a:cubicBezTo>
                  <a:lnTo>
                    <a:pt x="285603" y="2458728"/>
                  </a:lnTo>
                  <a:lnTo>
                    <a:pt x="158240" y="2238130"/>
                  </a:lnTo>
                  <a:lnTo>
                    <a:pt x="402505" y="2033179"/>
                  </a:lnTo>
                  <a:cubicBezTo>
                    <a:pt x="339592" y="1874565"/>
                    <a:pt x="309657" y="1704795"/>
                    <a:pt x="314526" y="1534228"/>
                  </a:cubicBezTo>
                  <a:lnTo>
                    <a:pt x="14895" y="1425181"/>
                  </a:lnTo>
                  <a:lnTo>
                    <a:pt x="59128" y="1174326"/>
                  </a:lnTo>
                  <a:lnTo>
                    <a:pt x="377985" y="1174334"/>
                  </a:lnTo>
                  <a:cubicBezTo>
                    <a:pt x="431746" y="1012389"/>
                    <a:pt x="517941" y="863095"/>
                    <a:pt x="631309" y="735564"/>
                  </a:cubicBezTo>
                  <a:lnTo>
                    <a:pt x="471873" y="459430"/>
                  </a:lnTo>
                  <a:lnTo>
                    <a:pt x="667004" y="295696"/>
                  </a:lnTo>
                  <a:lnTo>
                    <a:pt x="911257" y="500660"/>
                  </a:lnTo>
                  <a:cubicBezTo>
                    <a:pt x="1056537" y="411160"/>
                    <a:pt x="1218530" y="352199"/>
                    <a:pt x="1387350" y="327376"/>
                  </a:cubicBezTo>
                  <a:lnTo>
                    <a:pt x="1442711" y="13362"/>
                  </a:lnTo>
                  <a:lnTo>
                    <a:pt x="1697436" y="13362"/>
                  </a:lnTo>
                  <a:lnTo>
                    <a:pt x="1752797" y="327376"/>
                  </a:lnTo>
                  <a:cubicBezTo>
                    <a:pt x="1921618" y="352199"/>
                    <a:pt x="2083610" y="411159"/>
                    <a:pt x="2228890" y="500660"/>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63059" tIns="767314" rIns="663059" bIns="822232" numCol="1" spcCol="1270" anchor="ctr" anchorCtr="0">
              <a:noAutofit/>
            </a:bodyPr>
            <a:lstStyle/>
            <a:p>
              <a:pPr marL="0" lvl="0" indent="0" algn="ctr" defTabSz="1111250">
                <a:lnSpc>
                  <a:spcPct val="90000"/>
                </a:lnSpc>
                <a:spcBef>
                  <a:spcPct val="0"/>
                </a:spcBef>
                <a:spcAft>
                  <a:spcPct val="35000"/>
                </a:spcAft>
                <a:buNone/>
              </a:pPr>
              <a:r>
                <a:rPr lang="es-ES" sz="2000" b="1" i="1" kern="1200" dirty="0">
                  <a:solidFill>
                    <a:schemeClr val="tx2"/>
                  </a:solidFill>
                  <a:latin typeface="Times New Roman" panose="02020603050405020304" pitchFamily="18" charset="0"/>
                  <a:cs typeface="Times New Roman" panose="02020603050405020304" pitchFamily="18" charset="0"/>
                </a:rPr>
                <a:t>Variable independiente </a:t>
              </a:r>
              <a:endParaRPr lang="es-EC" sz="2000" b="1" i="1" kern="1200" dirty="0">
                <a:solidFill>
                  <a:schemeClr val="tx2"/>
                </a:solidFill>
                <a:latin typeface="Times New Roman" panose="02020603050405020304" pitchFamily="18" charset="0"/>
                <a:cs typeface="Times New Roman" panose="02020603050405020304" pitchFamily="18" charset="0"/>
              </a:endParaRPr>
            </a:p>
            <a:p>
              <a:pPr marL="0" lvl="0" indent="0" algn="ctr" defTabSz="1111250">
                <a:lnSpc>
                  <a:spcPct val="90000"/>
                </a:lnSpc>
                <a:spcBef>
                  <a:spcPct val="0"/>
                </a:spcBef>
                <a:spcAft>
                  <a:spcPct val="35000"/>
                </a:spcAft>
                <a:buNone/>
              </a:pPr>
              <a:r>
                <a:rPr lang="es-ES" sz="2000" kern="1200" dirty="0">
                  <a:solidFill>
                    <a:schemeClr val="tx2"/>
                  </a:solidFill>
                  <a:latin typeface="Times New Roman" panose="02020603050405020304" pitchFamily="18" charset="0"/>
                  <a:cs typeface="Times New Roman" panose="02020603050405020304" pitchFamily="18" charset="0"/>
                </a:rPr>
                <a:t>Educación financiera</a:t>
              </a:r>
              <a:endParaRPr lang="es-EC" sz="2000" kern="1200" dirty="0">
                <a:solidFill>
                  <a:schemeClr val="tx2"/>
                </a:solidFill>
                <a:latin typeface="Times New Roman" panose="02020603050405020304" pitchFamily="18" charset="0"/>
                <a:cs typeface="Times New Roman" panose="02020603050405020304" pitchFamily="18" charset="0"/>
              </a:endParaRPr>
            </a:p>
          </p:txBody>
        </p:sp>
        <p:sp>
          <p:nvSpPr>
            <p:cNvPr id="4" name="Forma libre: forma 3">
              <a:extLst>
                <a:ext uri="{FF2B5EF4-FFF2-40B4-BE49-F238E27FC236}">
                  <a16:creationId xmlns:a16="http://schemas.microsoft.com/office/drawing/2014/main" id="{64B594A8-5974-4811-B986-317DCA9F091D}"/>
                </a:ext>
              </a:extLst>
            </p:cNvPr>
            <p:cNvSpPr/>
            <p:nvPr/>
          </p:nvSpPr>
          <p:spPr>
            <a:xfrm>
              <a:off x="5212942" y="1745517"/>
              <a:ext cx="2891942" cy="2802195"/>
            </a:xfrm>
            <a:custGeom>
              <a:avLst/>
              <a:gdLst>
                <a:gd name="connsiteX0" fmla="*/ 1708804 w 2283743"/>
                <a:gd name="connsiteY0" fmla="*/ 578414 h 2283743"/>
                <a:gd name="connsiteX1" fmla="*/ 2045733 w 2283743"/>
                <a:gd name="connsiteY1" fmla="*/ 476870 h 2283743"/>
                <a:gd name="connsiteX2" fmla="*/ 2169711 w 2283743"/>
                <a:gd name="connsiteY2" fmla="*/ 691605 h 2283743"/>
                <a:gd name="connsiteX3" fmla="*/ 1913306 w 2283743"/>
                <a:gd name="connsiteY3" fmla="*/ 932622 h 2283743"/>
                <a:gd name="connsiteX4" fmla="*/ 1913306 w 2283743"/>
                <a:gd name="connsiteY4" fmla="*/ 1351120 h 2283743"/>
                <a:gd name="connsiteX5" fmla="*/ 2169711 w 2283743"/>
                <a:gd name="connsiteY5" fmla="*/ 1592138 h 2283743"/>
                <a:gd name="connsiteX6" fmla="*/ 2045733 w 2283743"/>
                <a:gd name="connsiteY6" fmla="*/ 1806873 h 2283743"/>
                <a:gd name="connsiteX7" fmla="*/ 1708804 w 2283743"/>
                <a:gd name="connsiteY7" fmla="*/ 1705329 h 2283743"/>
                <a:gd name="connsiteX8" fmla="*/ 1346374 w 2283743"/>
                <a:gd name="connsiteY8" fmla="*/ 1914578 h 2283743"/>
                <a:gd name="connsiteX9" fmla="*/ 1265849 w 2283743"/>
                <a:gd name="connsiteY9" fmla="*/ 2257139 h 2283743"/>
                <a:gd name="connsiteX10" fmla="*/ 1017894 w 2283743"/>
                <a:gd name="connsiteY10" fmla="*/ 2257139 h 2283743"/>
                <a:gd name="connsiteX11" fmla="*/ 937369 w 2283743"/>
                <a:gd name="connsiteY11" fmla="*/ 1914578 h 2283743"/>
                <a:gd name="connsiteX12" fmla="*/ 574939 w 2283743"/>
                <a:gd name="connsiteY12" fmla="*/ 1705329 h 2283743"/>
                <a:gd name="connsiteX13" fmla="*/ 238010 w 2283743"/>
                <a:gd name="connsiteY13" fmla="*/ 1806873 h 2283743"/>
                <a:gd name="connsiteX14" fmla="*/ 114032 w 2283743"/>
                <a:gd name="connsiteY14" fmla="*/ 1592138 h 2283743"/>
                <a:gd name="connsiteX15" fmla="*/ 370437 w 2283743"/>
                <a:gd name="connsiteY15" fmla="*/ 1351121 h 2283743"/>
                <a:gd name="connsiteX16" fmla="*/ 370437 w 2283743"/>
                <a:gd name="connsiteY16" fmla="*/ 932623 h 2283743"/>
                <a:gd name="connsiteX17" fmla="*/ 114032 w 2283743"/>
                <a:gd name="connsiteY17" fmla="*/ 691605 h 2283743"/>
                <a:gd name="connsiteX18" fmla="*/ 238010 w 2283743"/>
                <a:gd name="connsiteY18" fmla="*/ 476870 h 2283743"/>
                <a:gd name="connsiteX19" fmla="*/ 574939 w 2283743"/>
                <a:gd name="connsiteY19" fmla="*/ 578414 h 2283743"/>
                <a:gd name="connsiteX20" fmla="*/ 937369 w 2283743"/>
                <a:gd name="connsiteY20" fmla="*/ 369165 h 2283743"/>
                <a:gd name="connsiteX21" fmla="*/ 1017894 w 2283743"/>
                <a:gd name="connsiteY21" fmla="*/ 26604 h 2283743"/>
                <a:gd name="connsiteX22" fmla="*/ 1265849 w 2283743"/>
                <a:gd name="connsiteY22" fmla="*/ 26604 h 2283743"/>
                <a:gd name="connsiteX23" fmla="*/ 1346374 w 2283743"/>
                <a:gd name="connsiteY23" fmla="*/ 369165 h 2283743"/>
                <a:gd name="connsiteX24" fmla="*/ 1708804 w 2283743"/>
                <a:gd name="connsiteY24" fmla="*/ 578414 h 228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3743" h="2283743">
                  <a:moveTo>
                    <a:pt x="1708804" y="578414"/>
                  </a:moveTo>
                  <a:lnTo>
                    <a:pt x="2045733" y="476870"/>
                  </a:lnTo>
                  <a:lnTo>
                    <a:pt x="2169711" y="691605"/>
                  </a:lnTo>
                  <a:lnTo>
                    <a:pt x="1913306" y="932622"/>
                  </a:lnTo>
                  <a:cubicBezTo>
                    <a:pt x="1950473" y="1069646"/>
                    <a:pt x="1950473" y="1214096"/>
                    <a:pt x="1913306" y="1351120"/>
                  </a:cubicBezTo>
                  <a:lnTo>
                    <a:pt x="2169711" y="1592138"/>
                  </a:lnTo>
                  <a:lnTo>
                    <a:pt x="2045733" y="1806873"/>
                  </a:lnTo>
                  <a:lnTo>
                    <a:pt x="1708804" y="1705329"/>
                  </a:lnTo>
                  <a:cubicBezTo>
                    <a:pt x="1608722" y="1806029"/>
                    <a:pt x="1483624" y="1878254"/>
                    <a:pt x="1346374" y="1914578"/>
                  </a:cubicBezTo>
                  <a:lnTo>
                    <a:pt x="1265849" y="2257139"/>
                  </a:lnTo>
                  <a:lnTo>
                    <a:pt x="1017894" y="2257139"/>
                  </a:lnTo>
                  <a:lnTo>
                    <a:pt x="937369" y="1914578"/>
                  </a:lnTo>
                  <a:cubicBezTo>
                    <a:pt x="800119" y="1878254"/>
                    <a:pt x="675021" y="1806029"/>
                    <a:pt x="574939" y="1705329"/>
                  </a:cubicBezTo>
                  <a:lnTo>
                    <a:pt x="238010" y="1806873"/>
                  </a:lnTo>
                  <a:lnTo>
                    <a:pt x="114032" y="1592138"/>
                  </a:lnTo>
                  <a:lnTo>
                    <a:pt x="370437" y="1351121"/>
                  </a:lnTo>
                  <a:cubicBezTo>
                    <a:pt x="333270" y="1214097"/>
                    <a:pt x="333270" y="1069647"/>
                    <a:pt x="370437" y="932623"/>
                  </a:cubicBezTo>
                  <a:lnTo>
                    <a:pt x="114032" y="691605"/>
                  </a:lnTo>
                  <a:lnTo>
                    <a:pt x="238010" y="476870"/>
                  </a:lnTo>
                  <a:lnTo>
                    <a:pt x="574939" y="578414"/>
                  </a:lnTo>
                  <a:cubicBezTo>
                    <a:pt x="675021" y="477714"/>
                    <a:pt x="800119" y="405489"/>
                    <a:pt x="937369" y="369165"/>
                  </a:cubicBezTo>
                  <a:lnTo>
                    <a:pt x="1017894" y="26604"/>
                  </a:lnTo>
                  <a:lnTo>
                    <a:pt x="1265849" y="26604"/>
                  </a:lnTo>
                  <a:lnTo>
                    <a:pt x="1346374" y="369165"/>
                  </a:lnTo>
                  <a:cubicBezTo>
                    <a:pt x="1483624" y="405489"/>
                    <a:pt x="1608722" y="477714"/>
                    <a:pt x="1708804" y="57841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869691"/>
                <a:satOff val="-26958"/>
                <a:lumOff val="-5098"/>
                <a:alphaOff val="0"/>
              </a:schemeClr>
            </a:fillRef>
            <a:effectRef idx="1">
              <a:schemeClr val="accent4">
                <a:hueOff val="-1869691"/>
                <a:satOff val="-26958"/>
                <a:lumOff val="-5098"/>
                <a:alphaOff val="0"/>
              </a:schemeClr>
            </a:effectRef>
            <a:fontRef idx="minor">
              <a:schemeClr val="dk1"/>
            </a:fontRef>
          </p:style>
          <p:txBody>
            <a:bodyPr spcFirstLastPara="0" vert="horz" wrap="square" lIns="600339" tIns="603814" rIns="600339" bIns="603814" numCol="1" spcCol="1270" anchor="ctr" anchorCtr="0">
              <a:noAutofit/>
            </a:bodyPr>
            <a:lstStyle/>
            <a:p>
              <a:pPr marL="0" lvl="0" indent="0" algn="ctr" defTabSz="889000">
                <a:lnSpc>
                  <a:spcPct val="90000"/>
                </a:lnSpc>
                <a:spcBef>
                  <a:spcPct val="0"/>
                </a:spcBef>
                <a:spcAft>
                  <a:spcPct val="35000"/>
                </a:spcAft>
                <a:buNone/>
              </a:pPr>
              <a:r>
                <a:rPr lang="es-ES" sz="2000" b="1" i="1" kern="1200" dirty="0">
                  <a:solidFill>
                    <a:schemeClr val="tx2"/>
                  </a:solidFill>
                  <a:latin typeface="Times New Roman" panose="02020603050405020304" pitchFamily="18" charset="0"/>
                  <a:cs typeface="Times New Roman" panose="02020603050405020304" pitchFamily="18" charset="0"/>
                </a:rPr>
                <a:t>Variable Dependiente</a:t>
              </a:r>
              <a:endParaRPr lang="es-EC" sz="2000" b="1" i="1" kern="1200" dirty="0">
                <a:solidFill>
                  <a:schemeClr val="tx2"/>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s-ES" sz="2000" kern="1200" dirty="0">
                  <a:solidFill>
                    <a:schemeClr val="tx2"/>
                  </a:solidFill>
                  <a:latin typeface="Times New Roman" panose="02020603050405020304" pitchFamily="18" charset="0"/>
                  <a:cs typeface="Times New Roman" panose="02020603050405020304" pitchFamily="18" charset="0"/>
                </a:rPr>
                <a:t>Endeudamiento</a:t>
              </a:r>
              <a:endParaRPr lang="es-EC" sz="2000" kern="1200" dirty="0">
                <a:solidFill>
                  <a:schemeClr val="tx2"/>
                </a:solidFill>
                <a:latin typeface="Times New Roman" panose="02020603050405020304" pitchFamily="18" charset="0"/>
                <a:cs typeface="Times New Roman" panose="02020603050405020304" pitchFamily="18" charset="0"/>
              </a:endParaRPr>
            </a:p>
          </p:txBody>
        </p:sp>
        <p:sp>
          <p:nvSpPr>
            <p:cNvPr id="5" name="Flecha: circular 4">
              <a:extLst>
                <a:ext uri="{FF2B5EF4-FFF2-40B4-BE49-F238E27FC236}">
                  <a16:creationId xmlns:a16="http://schemas.microsoft.com/office/drawing/2014/main" id="{637DABF7-461E-4806-91A1-72BEDD38F74A}"/>
                </a:ext>
              </a:extLst>
            </p:cNvPr>
            <p:cNvSpPr/>
            <p:nvPr/>
          </p:nvSpPr>
          <p:spPr>
            <a:xfrm>
              <a:off x="8104884" y="1497809"/>
              <a:ext cx="3862381" cy="3862381"/>
            </a:xfrm>
            <a:prstGeom prst="circularArrow">
              <a:avLst>
                <a:gd name="adj1" fmla="val 4878"/>
                <a:gd name="adj2" fmla="val 312630"/>
                <a:gd name="adj3" fmla="val 3240978"/>
                <a:gd name="adj4" fmla="val 15092567"/>
                <a:gd name="adj5" fmla="val 5691"/>
              </a:avLst>
            </a:pr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6" name="Forma 5">
              <a:extLst>
                <a:ext uri="{FF2B5EF4-FFF2-40B4-BE49-F238E27FC236}">
                  <a16:creationId xmlns:a16="http://schemas.microsoft.com/office/drawing/2014/main" id="{AC17DC22-E0AC-41A8-ACDE-05B4E0DD89F6}"/>
                </a:ext>
              </a:extLst>
            </p:cNvPr>
            <p:cNvSpPr/>
            <p:nvPr/>
          </p:nvSpPr>
          <p:spPr>
            <a:xfrm>
              <a:off x="4701172" y="1113293"/>
              <a:ext cx="3140147" cy="3613355"/>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2">
              <a:schemeClr val="accent4">
                <a:hueOff val="-1869691"/>
                <a:satOff val="-26958"/>
                <a:lumOff val="-5098"/>
                <a:alphaOff val="0"/>
              </a:schemeClr>
            </a:fillRef>
            <a:effectRef idx="1">
              <a:schemeClr val="accent4">
                <a:hueOff val="-1869691"/>
                <a:satOff val="-26958"/>
                <a:lumOff val="-5098"/>
                <a:alphaOff val="0"/>
              </a:schemeClr>
            </a:effectRef>
            <a:fontRef idx="minor">
              <a:schemeClr val="dk1"/>
            </a:fontRef>
          </p:style>
        </p:sp>
      </p:grpSp>
      <p:pic>
        <p:nvPicPr>
          <p:cNvPr id="12" name="Imagen 11">
            <a:extLst>
              <a:ext uri="{FF2B5EF4-FFF2-40B4-BE49-F238E27FC236}">
                <a16:creationId xmlns:a16="http://schemas.microsoft.com/office/drawing/2014/main" id="{F8BCDB68-024F-4648-96FC-CE974CC9AAD8}"/>
              </a:ext>
            </a:extLst>
          </p:cNvPr>
          <p:cNvPicPr>
            <a:picLocks noChangeAspect="1"/>
          </p:cNvPicPr>
          <p:nvPr/>
        </p:nvPicPr>
        <p:blipFill rotWithShape="1">
          <a:blip r:embed="rId2"/>
          <a:srcRect l="7202" r="13598"/>
          <a:stretch/>
        </p:blipFill>
        <p:spPr>
          <a:xfrm>
            <a:off x="652438" y="2595270"/>
            <a:ext cx="3608204" cy="2847415"/>
          </a:xfrm>
          <a:prstGeom prst="rect">
            <a:avLst/>
          </a:prstGeom>
        </p:spPr>
      </p:pic>
    </p:spTree>
    <p:extLst>
      <p:ext uri="{BB962C8B-B14F-4D97-AF65-F5344CB8AC3E}">
        <p14:creationId xmlns:p14="http://schemas.microsoft.com/office/powerpoint/2010/main" val="30343082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214C7A2-FACD-4E05-996B-0233730DEDDD}"/>
              </a:ext>
            </a:extLst>
          </p:cNvPr>
          <p:cNvGraphicFramePr/>
          <p:nvPr>
            <p:extLst>
              <p:ext uri="{D42A27DB-BD31-4B8C-83A1-F6EECF244321}">
                <p14:modId xmlns:p14="http://schemas.microsoft.com/office/powerpoint/2010/main" val="153809064"/>
              </p:ext>
            </p:extLst>
          </p:nvPr>
        </p:nvGraphicFramePr>
        <p:xfrm>
          <a:off x="740287" y="1225178"/>
          <a:ext cx="10711426" cy="2486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ágono 5">
            <a:extLst>
              <a:ext uri="{FF2B5EF4-FFF2-40B4-BE49-F238E27FC236}">
                <a16:creationId xmlns:a16="http://schemas.microsoft.com/office/drawing/2014/main" id="{0CB57B63-A5C4-48CE-936C-B8CAE13A8076}"/>
              </a:ext>
            </a:extLst>
          </p:cNvPr>
          <p:cNvSpPr/>
          <p:nvPr/>
        </p:nvSpPr>
        <p:spPr>
          <a:xfrm>
            <a:off x="579939" y="195369"/>
            <a:ext cx="6381300" cy="813552"/>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3. OBJETIVOS DE LA INVESTIGACIÓN</a:t>
            </a:r>
          </a:p>
        </p:txBody>
      </p:sp>
      <p:sp>
        <p:nvSpPr>
          <p:cNvPr id="4" name="Pentágono 5">
            <a:extLst>
              <a:ext uri="{FF2B5EF4-FFF2-40B4-BE49-F238E27FC236}">
                <a16:creationId xmlns:a16="http://schemas.microsoft.com/office/drawing/2014/main" id="{7EF231B2-AAA0-4DD4-9D4F-4A3CADAA1F72}"/>
              </a:ext>
            </a:extLst>
          </p:cNvPr>
          <p:cNvSpPr/>
          <p:nvPr/>
        </p:nvSpPr>
        <p:spPr>
          <a:xfrm>
            <a:off x="579939" y="3928126"/>
            <a:ext cx="2738447" cy="813552"/>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4. HIPÓTESIS</a:t>
            </a:r>
          </a:p>
        </p:txBody>
      </p:sp>
      <p:graphicFrame>
        <p:nvGraphicFramePr>
          <p:cNvPr id="7" name="Diagrama 6">
            <a:extLst>
              <a:ext uri="{FF2B5EF4-FFF2-40B4-BE49-F238E27FC236}">
                <a16:creationId xmlns:a16="http://schemas.microsoft.com/office/drawing/2014/main" id="{AF29F148-DB0B-4424-967E-EF47A12CA3D8}"/>
              </a:ext>
            </a:extLst>
          </p:cNvPr>
          <p:cNvGraphicFramePr/>
          <p:nvPr>
            <p:extLst>
              <p:ext uri="{D42A27DB-BD31-4B8C-83A1-F6EECF244321}">
                <p14:modId xmlns:p14="http://schemas.microsoft.com/office/powerpoint/2010/main" val="3849061971"/>
              </p:ext>
            </p:extLst>
          </p:nvPr>
        </p:nvGraphicFramePr>
        <p:xfrm>
          <a:off x="1994719" y="4117872"/>
          <a:ext cx="9722465" cy="2087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617308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ACCAACF-FE77-4EF0-BF7B-1760D0BA3E16}"/>
              </a:ext>
            </a:extLst>
          </p:cNvPr>
          <p:cNvGraphicFramePr/>
          <p:nvPr>
            <p:extLst>
              <p:ext uri="{D42A27DB-BD31-4B8C-83A1-F6EECF244321}">
                <p14:modId xmlns:p14="http://schemas.microsoft.com/office/powerpoint/2010/main" val="2165139014"/>
              </p:ext>
            </p:extLst>
          </p:nvPr>
        </p:nvGraphicFramePr>
        <p:xfrm>
          <a:off x="821403" y="837653"/>
          <a:ext cx="10549194" cy="587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5">
            <a:extLst>
              <a:ext uri="{FF2B5EF4-FFF2-40B4-BE49-F238E27FC236}">
                <a16:creationId xmlns:a16="http://schemas.microsoft.com/office/drawing/2014/main" id="{59A4C691-EC20-4623-AC67-9A54590EC5DA}"/>
              </a:ext>
            </a:extLst>
          </p:cNvPr>
          <p:cNvSpPr/>
          <p:nvPr/>
        </p:nvSpPr>
        <p:spPr>
          <a:xfrm>
            <a:off x="821403" y="396961"/>
            <a:ext cx="3862208" cy="881384"/>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5. MARCO TEÓRICO</a:t>
            </a:r>
          </a:p>
        </p:txBody>
      </p:sp>
    </p:spTree>
    <p:extLst>
      <p:ext uri="{BB962C8B-B14F-4D97-AF65-F5344CB8AC3E}">
        <p14:creationId xmlns:p14="http://schemas.microsoft.com/office/powerpoint/2010/main" val="16358774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FFB11BE4-A6C5-44BF-A19D-D3C910A2272C}"/>
              </a:ext>
            </a:extLst>
          </p:cNvPr>
          <p:cNvSpPr/>
          <p:nvPr/>
        </p:nvSpPr>
        <p:spPr>
          <a:xfrm>
            <a:off x="488252" y="411858"/>
            <a:ext cx="4599942" cy="916595"/>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6. MARCO REFERENCIAL</a:t>
            </a:r>
          </a:p>
        </p:txBody>
      </p:sp>
      <p:graphicFrame>
        <p:nvGraphicFramePr>
          <p:cNvPr id="3" name="Diagrama 2">
            <a:extLst>
              <a:ext uri="{FF2B5EF4-FFF2-40B4-BE49-F238E27FC236}">
                <a16:creationId xmlns:a16="http://schemas.microsoft.com/office/drawing/2014/main" id="{428F40CE-ED4F-43DB-8757-E14E643932B2}"/>
              </a:ext>
            </a:extLst>
          </p:cNvPr>
          <p:cNvGraphicFramePr/>
          <p:nvPr>
            <p:extLst>
              <p:ext uri="{D42A27DB-BD31-4B8C-83A1-F6EECF244321}">
                <p14:modId xmlns:p14="http://schemas.microsoft.com/office/powerpoint/2010/main" val="3317703278"/>
              </p:ext>
            </p:extLst>
          </p:nvPr>
        </p:nvGraphicFramePr>
        <p:xfrm>
          <a:off x="707102" y="2005781"/>
          <a:ext cx="10777795" cy="3333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431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285068971"/>
              </p:ext>
            </p:extLst>
          </p:nvPr>
        </p:nvGraphicFramePr>
        <p:xfrm>
          <a:off x="5286542" y="1325690"/>
          <a:ext cx="5922232" cy="3955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ágono 5">
            <a:extLst>
              <a:ext uri="{FF2B5EF4-FFF2-40B4-BE49-F238E27FC236}">
                <a16:creationId xmlns:a16="http://schemas.microsoft.com/office/drawing/2014/main" id="{32DA226E-0195-4FE9-AE8A-5A1A1BF89121}"/>
              </a:ext>
            </a:extLst>
          </p:cNvPr>
          <p:cNvSpPr/>
          <p:nvPr/>
        </p:nvSpPr>
        <p:spPr>
          <a:xfrm>
            <a:off x="681769" y="618481"/>
            <a:ext cx="3367366" cy="886144"/>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8. METODOLOGÍA</a:t>
            </a:r>
          </a:p>
        </p:txBody>
      </p:sp>
      <p:graphicFrame>
        <p:nvGraphicFramePr>
          <p:cNvPr id="2" name="Diagrama 1">
            <a:extLst>
              <a:ext uri="{FF2B5EF4-FFF2-40B4-BE49-F238E27FC236}">
                <a16:creationId xmlns:a16="http://schemas.microsoft.com/office/drawing/2014/main" id="{E24F5C2E-258D-4D84-B0E9-9D432D53C628}"/>
              </a:ext>
            </a:extLst>
          </p:cNvPr>
          <p:cNvGraphicFramePr/>
          <p:nvPr>
            <p:extLst>
              <p:ext uri="{D42A27DB-BD31-4B8C-83A1-F6EECF244321}">
                <p14:modId xmlns:p14="http://schemas.microsoft.com/office/powerpoint/2010/main" val="1863616548"/>
              </p:ext>
            </p:extLst>
          </p:nvPr>
        </p:nvGraphicFramePr>
        <p:xfrm>
          <a:off x="681769" y="1636021"/>
          <a:ext cx="5799394" cy="39555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5202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9">
            <a:extLst>
              <a:ext uri="{FF2B5EF4-FFF2-40B4-BE49-F238E27FC236}">
                <a16:creationId xmlns:a16="http://schemas.microsoft.com/office/drawing/2014/main" id="{1A6E8E08-EFC0-4AAF-A2FA-AA41C00A2157}"/>
              </a:ext>
            </a:extLst>
          </p:cNvPr>
          <p:cNvGrpSpPr/>
          <p:nvPr/>
        </p:nvGrpSpPr>
        <p:grpSpPr>
          <a:xfrm>
            <a:off x="10027027" y="2850987"/>
            <a:ext cx="465616" cy="470858"/>
            <a:chOff x="2010880" y="2246539"/>
            <a:chExt cx="3384551" cy="3422650"/>
          </a:xfrm>
          <a:solidFill>
            <a:srgbClr val="FFFFFF"/>
          </a:solidFill>
        </p:grpSpPr>
        <p:sp>
          <p:nvSpPr>
            <p:cNvPr id="13" name="Freeform 5">
              <a:extLst>
                <a:ext uri="{FF2B5EF4-FFF2-40B4-BE49-F238E27FC236}">
                  <a16:creationId xmlns:a16="http://schemas.microsoft.com/office/drawing/2014/main" id="{E0B89856-50E5-4CDC-BC5A-FCFC4B6AA740}"/>
                </a:ext>
              </a:extLst>
            </p:cNvPr>
            <p:cNvSpPr>
              <a:spLocks noEditPoints="1"/>
            </p:cNvSpPr>
            <p:nvPr/>
          </p:nvSpPr>
          <p:spPr bwMode="auto">
            <a:xfrm>
              <a:off x="2010880" y="2246539"/>
              <a:ext cx="3384550" cy="3422650"/>
            </a:xfrm>
            <a:custGeom>
              <a:avLst/>
              <a:gdLst>
                <a:gd name="T0" fmla="*/ 802 w 1098"/>
                <a:gd name="T1" fmla="*/ 525 h 1101"/>
                <a:gd name="T2" fmla="*/ 1063 w 1098"/>
                <a:gd name="T3" fmla="*/ 294 h 1101"/>
                <a:gd name="T4" fmla="*/ 1065 w 1098"/>
                <a:gd name="T5" fmla="*/ 111 h 1101"/>
                <a:gd name="T6" fmla="*/ 883 w 1098"/>
                <a:gd name="T7" fmla="*/ 0 h 1101"/>
                <a:gd name="T8" fmla="*/ 606 w 1098"/>
                <a:gd name="T9" fmla="*/ 229 h 1101"/>
                <a:gd name="T10" fmla="*/ 587 w 1098"/>
                <a:gd name="T11" fmla="*/ 393 h 1101"/>
                <a:gd name="T12" fmla="*/ 660 w 1098"/>
                <a:gd name="T13" fmla="*/ 316 h 1101"/>
                <a:gd name="T14" fmla="*/ 887 w 1098"/>
                <a:gd name="T15" fmla="*/ 91 h 1101"/>
                <a:gd name="T16" fmla="*/ 1005 w 1098"/>
                <a:gd name="T17" fmla="*/ 216 h 1101"/>
                <a:gd name="T18" fmla="*/ 780 w 1098"/>
                <a:gd name="T19" fmla="*/ 436 h 1101"/>
                <a:gd name="T20" fmla="*/ 704 w 1098"/>
                <a:gd name="T21" fmla="*/ 507 h 1101"/>
                <a:gd name="T22" fmla="*/ 439 w 1098"/>
                <a:gd name="T23" fmla="*/ 773 h 1101"/>
                <a:gd name="T24" fmla="*/ 231 w 1098"/>
                <a:gd name="T25" fmla="*/ 997 h 1101"/>
                <a:gd name="T26" fmla="*/ 97 w 1098"/>
                <a:gd name="T27" fmla="*/ 914 h 1101"/>
                <a:gd name="T28" fmla="*/ 296 w 1098"/>
                <a:gd name="T29" fmla="*/ 668 h 1101"/>
                <a:gd name="T30" fmla="*/ 374 w 1098"/>
                <a:gd name="T31" fmla="*/ 606 h 1101"/>
                <a:gd name="T32" fmla="*/ 388 w 1098"/>
                <a:gd name="T33" fmla="*/ 586 h 1101"/>
                <a:gd name="T34" fmla="*/ 142 w 1098"/>
                <a:gd name="T35" fmla="*/ 693 h 1101"/>
                <a:gd name="T36" fmla="*/ 27 w 1098"/>
                <a:gd name="T37" fmla="*/ 979 h 1101"/>
                <a:gd name="T38" fmla="*/ 289 w 1098"/>
                <a:gd name="T39" fmla="*/ 1068 h 1101"/>
                <a:gd name="T40" fmla="*/ 487 w 1098"/>
                <a:gd name="T41" fmla="*/ 871 h 1101"/>
                <a:gd name="T42" fmla="*/ 509 w 1098"/>
                <a:gd name="T43" fmla="*/ 704 h 1101"/>
                <a:gd name="T44" fmla="*/ 472 w 1098"/>
                <a:gd name="T45" fmla="*/ 548 h 1101"/>
                <a:gd name="T46" fmla="*/ 318 w 1098"/>
                <a:gd name="T47" fmla="*/ 686 h 1101"/>
                <a:gd name="T48" fmla="*/ 349 w 1098"/>
                <a:gd name="T49" fmla="*/ 803 h 1101"/>
                <a:gd name="T50" fmla="*/ 547 w 1098"/>
                <a:gd name="T51" fmla="*/ 631 h 1101"/>
                <a:gd name="T52" fmla="*/ 534 w 1098"/>
                <a:gd name="T53" fmla="*/ 599 h 1101"/>
                <a:gd name="T54" fmla="*/ 493 w 1098"/>
                <a:gd name="T55" fmla="*/ 577 h 1101"/>
                <a:gd name="T56" fmla="*/ 648 w 1098"/>
                <a:gd name="T57" fmla="*/ 540 h 1101"/>
                <a:gd name="T58" fmla="*/ 804 w 1098"/>
                <a:gd name="T59" fmla="*/ 374 h 1101"/>
                <a:gd name="T60" fmla="*/ 701 w 1098"/>
                <a:gd name="T61" fmla="*/ 303 h 1101"/>
                <a:gd name="T62" fmla="*/ 558 w 1098"/>
                <a:gd name="T63" fmla="*/ 447 h 1101"/>
                <a:gd name="T64" fmla="*/ 598 w 1098"/>
                <a:gd name="T65" fmla="*/ 454 h 1101"/>
                <a:gd name="T66" fmla="*/ 625 w 1098"/>
                <a:gd name="T67" fmla="*/ 495 h 1101"/>
                <a:gd name="T68" fmla="*/ 633 w 1098"/>
                <a:gd name="T69" fmla="*/ 516 h 1101"/>
                <a:gd name="T70" fmla="*/ 645 w 1098"/>
                <a:gd name="T71" fmla="*/ 543 h 1101"/>
                <a:gd name="T72" fmla="*/ 652 w 1098"/>
                <a:gd name="T73" fmla="*/ 661 h 1101"/>
                <a:gd name="T74" fmla="*/ 764 w 1098"/>
                <a:gd name="T75" fmla="*/ 789 h 1101"/>
                <a:gd name="T76" fmla="*/ 789 w 1098"/>
                <a:gd name="T77" fmla="*/ 765 h 1101"/>
                <a:gd name="T78" fmla="*/ 216 w 1098"/>
                <a:gd name="T79" fmla="*/ 432 h 1101"/>
                <a:gd name="T80" fmla="*/ 322 w 1098"/>
                <a:gd name="T81" fmla="*/ 474 h 1101"/>
                <a:gd name="T82" fmla="*/ 389 w 1098"/>
                <a:gd name="T83" fmla="*/ 456 h 1101"/>
                <a:gd name="T84" fmla="*/ 216 w 1098"/>
                <a:gd name="T85" fmla="*/ 432 h 1101"/>
                <a:gd name="T86" fmla="*/ 672 w 1098"/>
                <a:gd name="T87" fmla="*/ 828 h 1101"/>
                <a:gd name="T88" fmla="*/ 620 w 1098"/>
                <a:gd name="T89" fmla="*/ 695 h 1101"/>
                <a:gd name="T90" fmla="*/ 630 w 1098"/>
                <a:gd name="T91" fmla="*/ 802 h 1101"/>
                <a:gd name="T92" fmla="*/ 668 w 1098"/>
                <a:gd name="T93" fmla="*/ 879 h 1101"/>
                <a:gd name="T94" fmla="*/ 870 w 1098"/>
                <a:gd name="T95" fmla="*/ 679 h 1101"/>
                <a:gd name="T96" fmla="*/ 830 w 1098"/>
                <a:gd name="T97" fmla="*/ 637 h 1101"/>
                <a:gd name="T98" fmla="*/ 695 w 1098"/>
                <a:gd name="T99" fmla="*/ 620 h 1101"/>
                <a:gd name="T100" fmla="*/ 845 w 1098"/>
                <a:gd name="T101" fmla="*/ 677 h 1101"/>
                <a:gd name="T102" fmla="*/ 416 w 1098"/>
                <a:gd name="T103" fmla="*/ 242 h 1101"/>
                <a:gd name="T104" fmla="*/ 455 w 1098"/>
                <a:gd name="T105" fmla="*/ 387 h 1101"/>
                <a:gd name="T106" fmla="*/ 476 w 1098"/>
                <a:gd name="T107" fmla="*/ 333 h 1101"/>
                <a:gd name="T108" fmla="*/ 428 w 1098"/>
                <a:gd name="T109" fmla="*/ 217 h 1101"/>
                <a:gd name="T110" fmla="*/ 318 w 1098"/>
                <a:gd name="T111" fmla="*/ 301 h 1101"/>
                <a:gd name="T112" fmla="*/ 410 w 1098"/>
                <a:gd name="T113" fmla="*/ 435 h 1101"/>
                <a:gd name="T114" fmla="*/ 439 w 1098"/>
                <a:gd name="T115" fmla="*/ 41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8" h="1101">
                  <a:moveTo>
                    <a:pt x="704" y="507"/>
                  </a:moveTo>
                  <a:cubicBezTo>
                    <a:pt x="706" y="509"/>
                    <a:pt x="706" y="510"/>
                    <a:pt x="707" y="510"/>
                  </a:cubicBezTo>
                  <a:cubicBezTo>
                    <a:pt x="737" y="523"/>
                    <a:pt x="769" y="530"/>
                    <a:pt x="802" y="525"/>
                  </a:cubicBezTo>
                  <a:cubicBezTo>
                    <a:pt x="824" y="522"/>
                    <a:pt x="843" y="514"/>
                    <a:pt x="858" y="499"/>
                  </a:cubicBezTo>
                  <a:cubicBezTo>
                    <a:pt x="875" y="483"/>
                    <a:pt x="892" y="466"/>
                    <a:pt x="908" y="449"/>
                  </a:cubicBezTo>
                  <a:cubicBezTo>
                    <a:pt x="960" y="397"/>
                    <a:pt x="1011" y="346"/>
                    <a:pt x="1063" y="294"/>
                  </a:cubicBezTo>
                  <a:cubicBezTo>
                    <a:pt x="1075" y="283"/>
                    <a:pt x="1084" y="269"/>
                    <a:pt x="1089" y="254"/>
                  </a:cubicBezTo>
                  <a:cubicBezTo>
                    <a:pt x="1098" y="228"/>
                    <a:pt x="1098" y="202"/>
                    <a:pt x="1092" y="175"/>
                  </a:cubicBezTo>
                  <a:cubicBezTo>
                    <a:pt x="1087" y="152"/>
                    <a:pt x="1077" y="131"/>
                    <a:pt x="1065" y="111"/>
                  </a:cubicBezTo>
                  <a:cubicBezTo>
                    <a:pt x="1046" y="81"/>
                    <a:pt x="1022" y="57"/>
                    <a:pt x="993" y="37"/>
                  </a:cubicBezTo>
                  <a:cubicBezTo>
                    <a:pt x="977" y="25"/>
                    <a:pt x="959" y="16"/>
                    <a:pt x="940" y="10"/>
                  </a:cubicBezTo>
                  <a:cubicBezTo>
                    <a:pt x="921" y="3"/>
                    <a:pt x="903" y="0"/>
                    <a:pt x="883" y="0"/>
                  </a:cubicBezTo>
                  <a:cubicBezTo>
                    <a:pt x="852" y="0"/>
                    <a:pt x="826" y="9"/>
                    <a:pt x="804" y="31"/>
                  </a:cubicBezTo>
                  <a:cubicBezTo>
                    <a:pt x="770" y="64"/>
                    <a:pt x="736" y="98"/>
                    <a:pt x="702" y="132"/>
                  </a:cubicBezTo>
                  <a:cubicBezTo>
                    <a:pt x="670" y="165"/>
                    <a:pt x="638" y="197"/>
                    <a:pt x="606" y="229"/>
                  </a:cubicBezTo>
                  <a:cubicBezTo>
                    <a:pt x="582" y="252"/>
                    <a:pt x="570" y="279"/>
                    <a:pt x="569" y="311"/>
                  </a:cubicBezTo>
                  <a:cubicBezTo>
                    <a:pt x="569" y="330"/>
                    <a:pt x="572" y="348"/>
                    <a:pt x="577" y="366"/>
                  </a:cubicBezTo>
                  <a:cubicBezTo>
                    <a:pt x="580" y="375"/>
                    <a:pt x="584" y="383"/>
                    <a:pt x="587" y="393"/>
                  </a:cubicBezTo>
                  <a:cubicBezTo>
                    <a:pt x="589" y="392"/>
                    <a:pt x="589" y="391"/>
                    <a:pt x="590" y="391"/>
                  </a:cubicBezTo>
                  <a:cubicBezTo>
                    <a:pt x="612" y="368"/>
                    <a:pt x="635" y="345"/>
                    <a:pt x="658" y="322"/>
                  </a:cubicBezTo>
                  <a:cubicBezTo>
                    <a:pt x="659" y="321"/>
                    <a:pt x="660" y="318"/>
                    <a:pt x="660" y="316"/>
                  </a:cubicBezTo>
                  <a:cubicBezTo>
                    <a:pt x="660" y="309"/>
                    <a:pt x="661" y="303"/>
                    <a:pt x="666" y="297"/>
                  </a:cubicBezTo>
                  <a:cubicBezTo>
                    <a:pt x="732" y="232"/>
                    <a:pt x="798" y="166"/>
                    <a:pt x="863" y="100"/>
                  </a:cubicBezTo>
                  <a:cubicBezTo>
                    <a:pt x="870" y="93"/>
                    <a:pt x="878" y="90"/>
                    <a:pt x="887" y="91"/>
                  </a:cubicBezTo>
                  <a:cubicBezTo>
                    <a:pt x="903" y="92"/>
                    <a:pt x="918" y="98"/>
                    <a:pt x="932" y="106"/>
                  </a:cubicBezTo>
                  <a:cubicBezTo>
                    <a:pt x="960" y="122"/>
                    <a:pt x="982" y="145"/>
                    <a:pt x="996" y="175"/>
                  </a:cubicBezTo>
                  <a:cubicBezTo>
                    <a:pt x="1002" y="188"/>
                    <a:pt x="1005" y="202"/>
                    <a:pt x="1005" y="216"/>
                  </a:cubicBezTo>
                  <a:cubicBezTo>
                    <a:pt x="1004" y="221"/>
                    <a:pt x="1002" y="225"/>
                    <a:pt x="998" y="229"/>
                  </a:cubicBezTo>
                  <a:cubicBezTo>
                    <a:pt x="933" y="295"/>
                    <a:pt x="867" y="361"/>
                    <a:pt x="802" y="427"/>
                  </a:cubicBezTo>
                  <a:cubicBezTo>
                    <a:pt x="796" y="433"/>
                    <a:pt x="789" y="436"/>
                    <a:pt x="780" y="436"/>
                  </a:cubicBezTo>
                  <a:cubicBezTo>
                    <a:pt x="778" y="436"/>
                    <a:pt x="776" y="437"/>
                    <a:pt x="775" y="438"/>
                  </a:cubicBezTo>
                  <a:cubicBezTo>
                    <a:pt x="760" y="452"/>
                    <a:pt x="747" y="466"/>
                    <a:pt x="732" y="480"/>
                  </a:cubicBezTo>
                  <a:cubicBezTo>
                    <a:pt x="723" y="489"/>
                    <a:pt x="714" y="498"/>
                    <a:pt x="704" y="507"/>
                  </a:cubicBezTo>
                  <a:close/>
                  <a:moveTo>
                    <a:pt x="509" y="704"/>
                  </a:moveTo>
                  <a:cubicBezTo>
                    <a:pt x="507" y="706"/>
                    <a:pt x="506" y="706"/>
                    <a:pt x="505" y="707"/>
                  </a:cubicBezTo>
                  <a:cubicBezTo>
                    <a:pt x="483" y="729"/>
                    <a:pt x="461" y="751"/>
                    <a:pt x="439" y="773"/>
                  </a:cubicBezTo>
                  <a:cubicBezTo>
                    <a:pt x="436" y="776"/>
                    <a:pt x="435" y="778"/>
                    <a:pt x="435" y="782"/>
                  </a:cubicBezTo>
                  <a:cubicBezTo>
                    <a:pt x="436" y="789"/>
                    <a:pt x="434" y="795"/>
                    <a:pt x="428" y="801"/>
                  </a:cubicBezTo>
                  <a:cubicBezTo>
                    <a:pt x="362" y="866"/>
                    <a:pt x="297" y="932"/>
                    <a:pt x="231" y="997"/>
                  </a:cubicBezTo>
                  <a:cubicBezTo>
                    <a:pt x="224" y="1004"/>
                    <a:pt x="217" y="1006"/>
                    <a:pt x="208" y="1005"/>
                  </a:cubicBezTo>
                  <a:cubicBezTo>
                    <a:pt x="194" y="1004"/>
                    <a:pt x="181" y="1000"/>
                    <a:pt x="169" y="993"/>
                  </a:cubicBezTo>
                  <a:cubicBezTo>
                    <a:pt x="136" y="975"/>
                    <a:pt x="111" y="949"/>
                    <a:pt x="97" y="914"/>
                  </a:cubicBezTo>
                  <a:cubicBezTo>
                    <a:pt x="93" y="903"/>
                    <a:pt x="90" y="891"/>
                    <a:pt x="91" y="880"/>
                  </a:cubicBezTo>
                  <a:cubicBezTo>
                    <a:pt x="92" y="875"/>
                    <a:pt x="94" y="871"/>
                    <a:pt x="97" y="868"/>
                  </a:cubicBezTo>
                  <a:cubicBezTo>
                    <a:pt x="163" y="801"/>
                    <a:pt x="230" y="735"/>
                    <a:pt x="296" y="668"/>
                  </a:cubicBezTo>
                  <a:cubicBezTo>
                    <a:pt x="301" y="663"/>
                    <a:pt x="307" y="660"/>
                    <a:pt x="315" y="661"/>
                  </a:cubicBezTo>
                  <a:cubicBezTo>
                    <a:pt x="318" y="661"/>
                    <a:pt x="321" y="659"/>
                    <a:pt x="323" y="657"/>
                  </a:cubicBezTo>
                  <a:cubicBezTo>
                    <a:pt x="340" y="640"/>
                    <a:pt x="357" y="623"/>
                    <a:pt x="374" y="606"/>
                  </a:cubicBezTo>
                  <a:cubicBezTo>
                    <a:pt x="380" y="600"/>
                    <a:pt x="386" y="594"/>
                    <a:pt x="391" y="589"/>
                  </a:cubicBezTo>
                  <a:cubicBezTo>
                    <a:pt x="391" y="588"/>
                    <a:pt x="390" y="587"/>
                    <a:pt x="390" y="587"/>
                  </a:cubicBezTo>
                  <a:cubicBezTo>
                    <a:pt x="389" y="587"/>
                    <a:pt x="388" y="586"/>
                    <a:pt x="388" y="586"/>
                  </a:cubicBezTo>
                  <a:cubicBezTo>
                    <a:pt x="359" y="574"/>
                    <a:pt x="329" y="567"/>
                    <a:pt x="298" y="571"/>
                  </a:cubicBezTo>
                  <a:cubicBezTo>
                    <a:pt x="274" y="574"/>
                    <a:pt x="253" y="582"/>
                    <a:pt x="237" y="599"/>
                  </a:cubicBezTo>
                  <a:cubicBezTo>
                    <a:pt x="205" y="630"/>
                    <a:pt x="173" y="661"/>
                    <a:pt x="142" y="693"/>
                  </a:cubicBezTo>
                  <a:cubicBezTo>
                    <a:pt x="107" y="728"/>
                    <a:pt x="72" y="764"/>
                    <a:pt x="36" y="799"/>
                  </a:cubicBezTo>
                  <a:cubicBezTo>
                    <a:pt x="11" y="823"/>
                    <a:pt x="0" y="852"/>
                    <a:pt x="0" y="886"/>
                  </a:cubicBezTo>
                  <a:cubicBezTo>
                    <a:pt x="0" y="920"/>
                    <a:pt x="11" y="951"/>
                    <a:pt x="27" y="979"/>
                  </a:cubicBezTo>
                  <a:cubicBezTo>
                    <a:pt x="49" y="1016"/>
                    <a:pt x="78" y="1046"/>
                    <a:pt x="115" y="1067"/>
                  </a:cubicBezTo>
                  <a:cubicBezTo>
                    <a:pt x="150" y="1088"/>
                    <a:pt x="188" y="1101"/>
                    <a:pt x="231" y="1095"/>
                  </a:cubicBezTo>
                  <a:cubicBezTo>
                    <a:pt x="253" y="1092"/>
                    <a:pt x="273" y="1084"/>
                    <a:pt x="289" y="1068"/>
                  </a:cubicBezTo>
                  <a:cubicBezTo>
                    <a:pt x="300" y="1058"/>
                    <a:pt x="310" y="1047"/>
                    <a:pt x="321" y="1037"/>
                  </a:cubicBezTo>
                  <a:cubicBezTo>
                    <a:pt x="344" y="1013"/>
                    <a:pt x="368" y="990"/>
                    <a:pt x="392" y="966"/>
                  </a:cubicBezTo>
                  <a:cubicBezTo>
                    <a:pt x="423" y="934"/>
                    <a:pt x="454" y="902"/>
                    <a:pt x="487" y="871"/>
                  </a:cubicBezTo>
                  <a:cubicBezTo>
                    <a:pt x="517" y="843"/>
                    <a:pt x="530" y="809"/>
                    <a:pt x="526" y="769"/>
                  </a:cubicBezTo>
                  <a:cubicBezTo>
                    <a:pt x="525" y="756"/>
                    <a:pt x="522" y="743"/>
                    <a:pt x="518" y="730"/>
                  </a:cubicBezTo>
                  <a:cubicBezTo>
                    <a:pt x="516" y="722"/>
                    <a:pt x="512" y="713"/>
                    <a:pt x="509" y="704"/>
                  </a:cubicBezTo>
                  <a:close/>
                  <a:moveTo>
                    <a:pt x="503" y="549"/>
                  </a:moveTo>
                  <a:cubicBezTo>
                    <a:pt x="498" y="550"/>
                    <a:pt x="494" y="551"/>
                    <a:pt x="490" y="552"/>
                  </a:cubicBezTo>
                  <a:cubicBezTo>
                    <a:pt x="483" y="555"/>
                    <a:pt x="477" y="555"/>
                    <a:pt x="472" y="548"/>
                  </a:cubicBezTo>
                  <a:cubicBezTo>
                    <a:pt x="472" y="547"/>
                    <a:pt x="470" y="547"/>
                    <a:pt x="470" y="546"/>
                  </a:cubicBezTo>
                  <a:cubicBezTo>
                    <a:pt x="464" y="543"/>
                    <a:pt x="462" y="543"/>
                    <a:pt x="458" y="547"/>
                  </a:cubicBezTo>
                  <a:cubicBezTo>
                    <a:pt x="411" y="593"/>
                    <a:pt x="365" y="640"/>
                    <a:pt x="318" y="686"/>
                  </a:cubicBezTo>
                  <a:cubicBezTo>
                    <a:pt x="311" y="693"/>
                    <a:pt x="303" y="700"/>
                    <a:pt x="298" y="708"/>
                  </a:cubicBezTo>
                  <a:cubicBezTo>
                    <a:pt x="288" y="723"/>
                    <a:pt x="289" y="739"/>
                    <a:pt x="296" y="755"/>
                  </a:cubicBezTo>
                  <a:cubicBezTo>
                    <a:pt x="306" y="779"/>
                    <a:pt x="324" y="796"/>
                    <a:pt x="349" y="803"/>
                  </a:cubicBezTo>
                  <a:cubicBezTo>
                    <a:pt x="367" y="808"/>
                    <a:pt x="383" y="805"/>
                    <a:pt x="397" y="791"/>
                  </a:cubicBezTo>
                  <a:cubicBezTo>
                    <a:pt x="446" y="741"/>
                    <a:pt x="496" y="692"/>
                    <a:pt x="546" y="642"/>
                  </a:cubicBezTo>
                  <a:cubicBezTo>
                    <a:pt x="549" y="638"/>
                    <a:pt x="550" y="635"/>
                    <a:pt x="547" y="631"/>
                  </a:cubicBezTo>
                  <a:cubicBezTo>
                    <a:pt x="541" y="632"/>
                    <a:pt x="535" y="632"/>
                    <a:pt x="528" y="633"/>
                  </a:cubicBezTo>
                  <a:cubicBezTo>
                    <a:pt x="532" y="624"/>
                    <a:pt x="535" y="617"/>
                    <a:pt x="538" y="609"/>
                  </a:cubicBezTo>
                  <a:cubicBezTo>
                    <a:pt x="540" y="603"/>
                    <a:pt x="541" y="603"/>
                    <a:pt x="534" y="599"/>
                  </a:cubicBezTo>
                  <a:cubicBezTo>
                    <a:pt x="530" y="597"/>
                    <a:pt x="528" y="595"/>
                    <a:pt x="529" y="590"/>
                  </a:cubicBezTo>
                  <a:cubicBezTo>
                    <a:pt x="530" y="586"/>
                    <a:pt x="530" y="581"/>
                    <a:pt x="531" y="577"/>
                  </a:cubicBezTo>
                  <a:cubicBezTo>
                    <a:pt x="518" y="577"/>
                    <a:pt x="506" y="577"/>
                    <a:pt x="493" y="577"/>
                  </a:cubicBezTo>
                  <a:cubicBezTo>
                    <a:pt x="497" y="567"/>
                    <a:pt x="500" y="559"/>
                    <a:pt x="503" y="549"/>
                  </a:cubicBezTo>
                  <a:close/>
                  <a:moveTo>
                    <a:pt x="645" y="543"/>
                  </a:moveTo>
                  <a:cubicBezTo>
                    <a:pt x="647" y="542"/>
                    <a:pt x="648" y="541"/>
                    <a:pt x="648" y="540"/>
                  </a:cubicBezTo>
                  <a:cubicBezTo>
                    <a:pt x="665" y="523"/>
                    <a:pt x="682" y="507"/>
                    <a:pt x="698" y="490"/>
                  </a:cubicBezTo>
                  <a:cubicBezTo>
                    <a:pt x="730" y="458"/>
                    <a:pt x="761" y="427"/>
                    <a:pt x="793" y="395"/>
                  </a:cubicBezTo>
                  <a:cubicBezTo>
                    <a:pt x="799" y="389"/>
                    <a:pt x="803" y="382"/>
                    <a:pt x="804" y="374"/>
                  </a:cubicBezTo>
                  <a:cubicBezTo>
                    <a:pt x="807" y="353"/>
                    <a:pt x="800" y="335"/>
                    <a:pt x="786" y="319"/>
                  </a:cubicBezTo>
                  <a:cubicBezTo>
                    <a:pt x="776" y="307"/>
                    <a:pt x="762" y="298"/>
                    <a:pt x="746" y="293"/>
                  </a:cubicBezTo>
                  <a:cubicBezTo>
                    <a:pt x="730" y="289"/>
                    <a:pt x="714" y="291"/>
                    <a:pt x="701" y="303"/>
                  </a:cubicBezTo>
                  <a:cubicBezTo>
                    <a:pt x="692" y="312"/>
                    <a:pt x="683" y="321"/>
                    <a:pt x="674" y="330"/>
                  </a:cubicBezTo>
                  <a:cubicBezTo>
                    <a:pt x="641" y="364"/>
                    <a:pt x="607" y="398"/>
                    <a:pt x="573" y="433"/>
                  </a:cubicBezTo>
                  <a:cubicBezTo>
                    <a:pt x="568" y="438"/>
                    <a:pt x="563" y="442"/>
                    <a:pt x="558" y="447"/>
                  </a:cubicBezTo>
                  <a:cubicBezTo>
                    <a:pt x="562" y="450"/>
                    <a:pt x="566" y="452"/>
                    <a:pt x="570" y="455"/>
                  </a:cubicBezTo>
                  <a:cubicBezTo>
                    <a:pt x="574" y="459"/>
                    <a:pt x="578" y="459"/>
                    <a:pt x="583" y="458"/>
                  </a:cubicBezTo>
                  <a:cubicBezTo>
                    <a:pt x="588" y="456"/>
                    <a:pt x="593" y="456"/>
                    <a:pt x="598" y="454"/>
                  </a:cubicBezTo>
                  <a:cubicBezTo>
                    <a:pt x="595" y="464"/>
                    <a:pt x="592" y="472"/>
                    <a:pt x="589" y="482"/>
                  </a:cubicBezTo>
                  <a:cubicBezTo>
                    <a:pt x="602" y="482"/>
                    <a:pt x="614" y="482"/>
                    <a:pt x="626" y="482"/>
                  </a:cubicBezTo>
                  <a:cubicBezTo>
                    <a:pt x="626" y="486"/>
                    <a:pt x="626" y="491"/>
                    <a:pt x="625" y="495"/>
                  </a:cubicBezTo>
                  <a:cubicBezTo>
                    <a:pt x="624" y="500"/>
                    <a:pt x="625" y="502"/>
                    <a:pt x="629" y="504"/>
                  </a:cubicBezTo>
                  <a:cubicBezTo>
                    <a:pt x="636" y="508"/>
                    <a:pt x="636" y="508"/>
                    <a:pt x="633" y="515"/>
                  </a:cubicBezTo>
                  <a:cubicBezTo>
                    <a:pt x="633" y="516"/>
                    <a:pt x="633" y="516"/>
                    <a:pt x="633" y="516"/>
                  </a:cubicBezTo>
                  <a:cubicBezTo>
                    <a:pt x="630" y="523"/>
                    <a:pt x="627" y="530"/>
                    <a:pt x="624" y="538"/>
                  </a:cubicBezTo>
                  <a:cubicBezTo>
                    <a:pt x="631" y="537"/>
                    <a:pt x="638" y="537"/>
                    <a:pt x="644" y="536"/>
                  </a:cubicBezTo>
                  <a:cubicBezTo>
                    <a:pt x="644" y="538"/>
                    <a:pt x="645" y="540"/>
                    <a:pt x="645" y="543"/>
                  </a:cubicBezTo>
                  <a:close/>
                  <a:moveTo>
                    <a:pt x="668" y="650"/>
                  </a:moveTo>
                  <a:cubicBezTo>
                    <a:pt x="668" y="650"/>
                    <a:pt x="668" y="651"/>
                    <a:pt x="668" y="651"/>
                  </a:cubicBezTo>
                  <a:cubicBezTo>
                    <a:pt x="660" y="651"/>
                    <a:pt x="655" y="654"/>
                    <a:pt x="652" y="661"/>
                  </a:cubicBezTo>
                  <a:cubicBezTo>
                    <a:pt x="649" y="668"/>
                    <a:pt x="650" y="674"/>
                    <a:pt x="655" y="680"/>
                  </a:cubicBezTo>
                  <a:cubicBezTo>
                    <a:pt x="659" y="684"/>
                    <a:pt x="663" y="688"/>
                    <a:pt x="667" y="692"/>
                  </a:cubicBezTo>
                  <a:cubicBezTo>
                    <a:pt x="700" y="724"/>
                    <a:pt x="732" y="757"/>
                    <a:pt x="764" y="789"/>
                  </a:cubicBezTo>
                  <a:cubicBezTo>
                    <a:pt x="769" y="793"/>
                    <a:pt x="774" y="796"/>
                    <a:pt x="781" y="795"/>
                  </a:cubicBezTo>
                  <a:cubicBezTo>
                    <a:pt x="787" y="793"/>
                    <a:pt x="792" y="789"/>
                    <a:pt x="794" y="783"/>
                  </a:cubicBezTo>
                  <a:cubicBezTo>
                    <a:pt x="796" y="776"/>
                    <a:pt x="794" y="770"/>
                    <a:pt x="789" y="765"/>
                  </a:cubicBezTo>
                  <a:cubicBezTo>
                    <a:pt x="753" y="729"/>
                    <a:pt x="716" y="692"/>
                    <a:pt x="680" y="656"/>
                  </a:cubicBezTo>
                  <a:cubicBezTo>
                    <a:pt x="677" y="653"/>
                    <a:pt x="672" y="652"/>
                    <a:pt x="668" y="650"/>
                  </a:cubicBezTo>
                  <a:close/>
                  <a:moveTo>
                    <a:pt x="216" y="432"/>
                  </a:moveTo>
                  <a:cubicBezTo>
                    <a:pt x="217" y="435"/>
                    <a:pt x="217" y="438"/>
                    <a:pt x="219" y="440"/>
                  </a:cubicBezTo>
                  <a:cubicBezTo>
                    <a:pt x="222" y="447"/>
                    <a:pt x="228" y="449"/>
                    <a:pt x="235" y="450"/>
                  </a:cubicBezTo>
                  <a:cubicBezTo>
                    <a:pt x="264" y="458"/>
                    <a:pt x="293" y="466"/>
                    <a:pt x="322" y="474"/>
                  </a:cubicBezTo>
                  <a:cubicBezTo>
                    <a:pt x="341" y="479"/>
                    <a:pt x="361" y="484"/>
                    <a:pt x="380" y="489"/>
                  </a:cubicBezTo>
                  <a:cubicBezTo>
                    <a:pt x="389" y="492"/>
                    <a:pt x="398" y="486"/>
                    <a:pt x="401" y="476"/>
                  </a:cubicBezTo>
                  <a:cubicBezTo>
                    <a:pt x="403" y="468"/>
                    <a:pt x="397" y="458"/>
                    <a:pt x="389" y="456"/>
                  </a:cubicBezTo>
                  <a:cubicBezTo>
                    <a:pt x="367" y="450"/>
                    <a:pt x="346" y="445"/>
                    <a:pt x="324" y="439"/>
                  </a:cubicBezTo>
                  <a:cubicBezTo>
                    <a:pt x="296" y="431"/>
                    <a:pt x="268" y="424"/>
                    <a:pt x="239" y="416"/>
                  </a:cubicBezTo>
                  <a:cubicBezTo>
                    <a:pt x="228" y="413"/>
                    <a:pt x="217" y="421"/>
                    <a:pt x="216" y="432"/>
                  </a:cubicBezTo>
                  <a:close/>
                  <a:moveTo>
                    <a:pt x="681" y="863"/>
                  </a:moveTo>
                  <a:cubicBezTo>
                    <a:pt x="680" y="860"/>
                    <a:pt x="680" y="858"/>
                    <a:pt x="679" y="855"/>
                  </a:cubicBezTo>
                  <a:cubicBezTo>
                    <a:pt x="677" y="846"/>
                    <a:pt x="674" y="837"/>
                    <a:pt x="672" y="828"/>
                  </a:cubicBezTo>
                  <a:cubicBezTo>
                    <a:pt x="666" y="805"/>
                    <a:pt x="660" y="782"/>
                    <a:pt x="654" y="759"/>
                  </a:cubicBezTo>
                  <a:cubicBezTo>
                    <a:pt x="649" y="743"/>
                    <a:pt x="644" y="726"/>
                    <a:pt x="640" y="710"/>
                  </a:cubicBezTo>
                  <a:cubicBezTo>
                    <a:pt x="638" y="699"/>
                    <a:pt x="627" y="693"/>
                    <a:pt x="620" y="695"/>
                  </a:cubicBezTo>
                  <a:cubicBezTo>
                    <a:pt x="609" y="698"/>
                    <a:pt x="604" y="708"/>
                    <a:pt x="607" y="719"/>
                  </a:cubicBezTo>
                  <a:cubicBezTo>
                    <a:pt x="609" y="723"/>
                    <a:pt x="610" y="727"/>
                    <a:pt x="611" y="732"/>
                  </a:cubicBezTo>
                  <a:cubicBezTo>
                    <a:pt x="617" y="755"/>
                    <a:pt x="624" y="779"/>
                    <a:pt x="630" y="802"/>
                  </a:cubicBezTo>
                  <a:cubicBezTo>
                    <a:pt x="633" y="816"/>
                    <a:pt x="637" y="829"/>
                    <a:pt x="640" y="842"/>
                  </a:cubicBezTo>
                  <a:cubicBezTo>
                    <a:pt x="643" y="851"/>
                    <a:pt x="645" y="860"/>
                    <a:pt x="648" y="869"/>
                  </a:cubicBezTo>
                  <a:cubicBezTo>
                    <a:pt x="651" y="877"/>
                    <a:pt x="660" y="881"/>
                    <a:pt x="668" y="879"/>
                  </a:cubicBezTo>
                  <a:cubicBezTo>
                    <a:pt x="675" y="878"/>
                    <a:pt x="680" y="870"/>
                    <a:pt x="681" y="863"/>
                  </a:cubicBezTo>
                  <a:close/>
                  <a:moveTo>
                    <a:pt x="862" y="681"/>
                  </a:moveTo>
                  <a:cubicBezTo>
                    <a:pt x="864" y="681"/>
                    <a:pt x="867" y="680"/>
                    <a:pt x="870" y="679"/>
                  </a:cubicBezTo>
                  <a:cubicBezTo>
                    <a:pt x="877" y="675"/>
                    <a:pt x="880" y="669"/>
                    <a:pt x="879" y="661"/>
                  </a:cubicBezTo>
                  <a:cubicBezTo>
                    <a:pt x="878" y="654"/>
                    <a:pt x="874" y="650"/>
                    <a:pt x="867" y="648"/>
                  </a:cubicBezTo>
                  <a:cubicBezTo>
                    <a:pt x="855" y="644"/>
                    <a:pt x="842" y="641"/>
                    <a:pt x="830" y="637"/>
                  </a:cubicBezTo>
                  <a:cubicBezTo>
                    <a:pt x="807" y="631"/>
                    <a:pt x="784" y="625"/>
                    <a:pt x="761" y="619"/>
                  </a:cubicBezTo>
                  <a:cubicBezTo>
                    <a:pt x="746" y="615"/>
                    <a:pt x="731" y="611"/>
                    <a:pt x="716" y="607"/>
                  </a:cubicBezTo>
                  <a:cubicBezTo>
                    <a:pt x="707" y="605"/>
                    <a:pt x="697" y="611"/>
                    <a:pt x="695" y="620"/>
                  </a:cubicBezTo>
                  <a:cubicBezTo>
                    <a:pt x="693" y="628"/>
                    <a:pt x="699" y="638"/>
                    <a:pt x="707" y="640"/>
                  </a:cubicBezTo>
                  <a:cubicBezTo>
                    <a:pt x="733" y="647"/>
                    <a:pt x="759" y="654"/>
                    <a:pt x="785" y="661"/>
                  </a:cubicBezTo>
                  <a:cubicBezTo>
                    <a:pt x="805" y="666"/>
                    <a:pt x="825" y="672"/>
                    <a:pt x="845" y="677"/>
                  </a:cubicBezTo>
                  <a:cubicBezTo>
                    <a:pt x="851" y="679"/>
                    <a:pt x="856" y="680"/>
                    <a:pt x="862" y="681"/>
                  </a:cubicBezTo>
                  <a:close/>
                  <a:moveTo>
                    <a:pt x="415" y="234"/>
                  </a:moveTo>
                  <a:cubicBezTo>
                    <a:pt x="415" y="236"/>
                    <a:pt x="416" y="239"/>
                    <a:pt x="416" y="242"/>
                  </a:cubicBezTo>
                  <a:cubicBezTo>
                    <a:pt x="420" y="254"/>
                    <a:pt x="423" y="267"/>
                    <a:pt x="427" y="279"/>
                  </a:cubicBezTo>
                  <a:cubicBezTo>
                    <a:pt x="432" y="299"/>
                    <a:pt x="437" y="318"/>
                    <a:pt x="442" y="338"/>
                  </a:cubicBezTo>
                  <a:cubicBezTo>
                    <a:pt x="446" y="354"/>
                    <a:pt x="451" y="370"/>
                    <a:pt x="455" y="387"/>
                  </a:cubicBezTo>
                  <a:cubicBezTo>
                    <a:pt x="458" y="397"/>
                    <a:pt x="467" y="403"/>
                    <a:pt x="477" y="401"/>
                  </a:cubicBezTo>
                  <a:cubicBezTo>
                    <a:pt x="486" y="398"/>
                    <a:pt x="491" y="388"/>
                    <a:pt x="488" y="378"/>
                  </a:cubicBezTo>
                  <a:cubicBezTo>
                    <a:pt x="484" y="363"/>
                    <a:pt x="480" y="348"/>
                    <a:pt x="476" y="333"/>
                  </a:cubicBezTo>
                  <a:cubicBezTo>
                    <a:pt x="470" y="308"/>
                    <a:pt x="463" y="284"/>
                    <a:pt x="457" y="260"/>
                  </a:cubicBezTo>
                  <a:cubicBezTo>
                    <a:pt x="454" y="249"/>
                    <a:pt x="451" y="238"/>
                    <a:pt x="447" y="227"/>
                  </a:cubicBezTo>
                  <a:cubicBezTo>
                    <a:pt x="445" y="219"/>
                    <a:pt x="436" y="215"/>
                    <a:pt x="428" y="217"/>
                  </a:cubicBezTo>
                  <a:cubicBezTo>
                    <a:pt x="421" y="219"/>
                    <a:pt x="415" y="226"/>
                    <a:pt x="415" y="234"/>
                  </a:cubicBezTo>
                  <a:close/>
                  <a:moveTo>
                    <a:pt x="319" y="300"/>
                  </a:moveTo>
                  <a:cubicBezTo>
                    <a:pt x="318" y="300"/>
                    <a:pt x="318" y="301"/>
                    <a:pt x="318" y="301"/>
                  </a:cubicBezTo>
                  <a:cubicBezTo>
                    <a:pt x="311" y="301"/>
                    <a:pt x="305" y="306"/>
                    <a:pt x="302" y="312"/>
                  </a:cubicBezTo>
                  <a:cubicBezTo>
                    <a:pt x="299" y="320"/>
                    <a:pt x="302" y="326"/>
                    <a:pt x="307" y="332"/>
                  </a:cubicBezTo>
                  <a:cubicBezTo>
                    <a:pt x="341" y="366"/>
                    <a:pt x="376" y="400"/>
                    <a:pt x="410" y="435"/>
                  </a:cubicBezTo>
                  <a:cubicBezTo>
                    <a:pt x="414" y="438"/>
                    <a:pt x="417" y="442"/>
                    <a:pt x="422" y="444"/>
                  </a:cubicBezTo>
                  <a:cubicBezTo>
                    <a:pt x="430" y="448"/>
                    <a:pt x="438" y="444"/>
                    <a:pt x="443" y="437"/>
                  </a:cubicBezTo>
                  <a:cubicBezTo>
                    <a:pt x="446" y="432"/>
                    <a:pt x="446" y="422"/>
                    <a:pt x="439" y="416"/>
                  </a:cubicBezTo>
                  <a:cubicBezTo>
                    <a:pt x="403" y="379"/>
                    <a:pt x="367" y="343"/>
                    <a:pt x="331" y="307"/>
                  </a:cubicBezTo>
                  <a:cubicBezTo>
                    <a:pt x="328" y="304"/>
                    <a:pt x="323" y="302"/>
                    <a:pt x="319"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4" name="Freeform 6">
              <a:extLst>
                <a:ext uri="{FF2B5EF4-FFF2-40B4-BE49-F238E27FC236}">
                  <a16:creationId xmlns:a16="http://schemas.microsoft.com/office/drawing/2014/main" id="{156B776F-44E2-42E4-9253-A9994829E825}"/>
                </a:ext>
              </a:extLst>
            </p:cNvPr>
            <p:cNvSpPr>
              <a:spLocks/>
            </p:cNvSpPr>
            <p:nvPr/>
          </p:nvSpPr>
          <p:spPr bwMode="auto">
            <a:xfrm>
              <a:off x="3765068" y="2246539"/>
              <a:ext cx="1630363" cy="1647825"/>
            </a:xfrm>
            <a:custGeom>
              <a:avLst/>
              <a:gdLst>
                <a:gd name="T0" fmla="*/ 135 w 529"/>
                <a:gd name="T1" fmla="*/ 507 h 530"/>
                <a:gd name="T2" fmla="*/ 163 w 529"/>
                <a:gd name="T3" fmla="*/ 480 h 530"/>
                <a:gd name="T4" fmla="*/ 206 w 529"/>
                <a:gd name="T5" fmla="*/ 438 h 530"/>
                <a:gd name="T6" fmla="*/ 211 w 529"/>
                <a:gd name="T7" fmla="*/ 436 h 530"/>
                <a:gd name="T8" fmla="*/ 233 w 529"/>
                <a:gd name="T9" fmla="*/ 427 h 530"/>
                <a:gd name="T10" fmla="*/ 429 w 529"/>
                <a:gd name="T11" fmla="*/ 229 h 530"/>
                <a:gd name="T12" fmla="*/ 436 w 529"/>
                <a:gd name="T13" fmla="*/ 216 h 530"/>
                <a:gd name="T14" fmla="*/ 427 w 529"/>
                <a:gd name="T15" fmla="*/ 175 h 530"/>
                <a:gd name="T16" fmla="*/ 363 w 529"/>
                <a:gd name="T17" fmla="*/ 106 h 530"/>
                <a:gd name="T18" fmla="*/ 318 w 529"/>
                <a:gd name="T19" fmla="*/ 91 h 530"/>
                <a:gd name="T20" fmla="*/ 294 w 529"/>
                <a:gd name="T21" fmla="*/ 100 h 530"/>
                <a:gd name="T22" fmla="*/ 97 w 529"/>
                <a:gd name="T23" fmla="*/ 297 h 530"/>
                <a:gd name="T24" fmla="*/ 91 w 529"/>
                <a:gd name="T25" fmla="*/ 316 h 530"/>
                <a:gd name="T26" fmla="*/ 89 w 529"/>
                <a:gd name="T27" fmla="*/ 322 h 530"/>
                <a:gd name="T28" fmla="*/ 21 w 529"/>
                <a:gd name="T29" fmla="*/ 391 h 530"/>
                <a:gd name="T30" fmla="*/ 18 w 529"/>
                <a:gd name="T31" fmla="*/ 393 h 530"/>
                <a:gd name="T32" fmla="*/ 8 w 529"/>
                <a:gd name="T33" fmla="*/ 366 h 530"/>
                <a:gd name="T34" fmla="*/ 0 w 529"/>
                <a:gd name="T35" fmla="*/ 311 h 530"/>
                <a:gd name="T36" fmla="*/ 37 w 529"/>
                <a:gd name="T37" fmla="*/ 229 h 530"/>
                <a:gd name="T38" fmla="*/ 133 w 529"/>
                <a:gd name="T39" fmla="*/ 132 h 530"/>
                <a:gd name="T40" fmla="*/ 235 w 529"/>
                <a:gd name="T41" fmla="*/ 31 h 530"/>
                <a:gd name="T42" fmla="*/ 314 w 529"/>
                <a:gd name="T43" fmla="*/ 0 h 530"/>
                <a:gd name="T44" fmla="*/ 371 w 529"/>
                <a:gd name="T45" fmla="*/ 10 h 530"/>
                <a:gd name="T46" fmla="*/ 424 w 529"/>
                <a:gd name="T47" fmla="*/ 37 h 530"/>
                <a:gd name="T48" fmla="*/ 496 w 529"/>
                <a:gd name="T49" fmla="*/ 111 h 530"/>
                <a:gd name="T50" fmla="*/ 523 w 529"/>
                <a:gd name="T51" fmla="*/ 175 h 530"/>
                <a:gd name="T52" fmla="*/ 520 w 529"/>
                <a:gd name="T53" fmla="*/ 254 h 530"/>
                <a:gd name="T54" fmla="*/ 494 w 529"/>
                <a:gd name="T55" fmla="*/ 294 h 530"/>
                <a:gd name="T56" fmla="*/ 339 w 529"/>
                <a:gd name="T57" fmla="*/ 449 h 530"/>
                <a:gd name="T58" fmla="*/ 289 w 529"/>
                <a:gd name="T59" fmla="*/ 499 h 530"/>
                <a:gd name="T60" fmla="*/ 233 w 529"/>
                <a:gd name="T61" fmla="*/ 525 h 530"/>
                <a:gd name="T62" fmla="*/ 138 w 529"/>
                <a:gd name="T63" fmla="*/ 510 h 530"/>
                <a:gd name="T64" fmla="*/ 135 w 529"/>
                <a:gd name="T65" fmla="*/ 5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530">
                  <a:moveTo>
                    <a:pt x="135" y="507"/>
                  </a:moveTo>
                  <a:cubicBezTo>
                    <a:pt x="145" y="498"/>
                    <a:pt x="154" y="489"/>
                    <a:pt x="163" y="480"/>
                  </a:cubicBezTo>
                  <a:cubicBezTo>
                    <a:pt x="178" y="466"/>
                    <a:pt x="191" y="452"/>
                    <a:pt x="206" y="438"/>
                  </a:cubicBezTo>
                  <a:cubicBezTo>
                    <a:pt x="207" y="437"/>
                    <a:pt x="209" y="436"/>
                    <a:pt x="211" y="436"/>
                  </a:cubicBezTo>
                  <a:cubicBezTo>
                    <a:pt x="220" y="436"/>
                    <a:pt x="227" y="433"/>
                    <a:pt x="233" y="427"/>
                  </a:cubicBezTo>
                  <a:cubicBezTo>
                    <a:pt x="298" y="361"/>
                    <a:pt x="364" y="295"/>
                    <a:pt x="429" y="229"/>
                  </a:cubicBezTo>
                  <a:cubicBezTo>
                    <a:pt x="433" y="225"/>
                    <a:pt x="435" y="221"/>
                    <a:pt x="436" y="216"/>
                  </a:cubicBezTo>
                  <a:cubicBezTo>
                    <a:pt x="436" y="202"/>
                    <a:pt x="433" y="188"/>
                    <a:pt x="427" y="175"/>
                  </a:cubicBezTo>
                  <a:cubicBezTo>
                    <a:pt x="413" y="145"/>
                    <a:pt x="391" y="122"/>
                    <a:pt x="363" y="106"/>
                  </a:cubicBezTo>
                  <a:cubicBezTo>
                    <a:pt x="349" y="98"/>
                    <a:pt x="334" y="92"/>
                    <a:pt x="318" y="91"/>
                  </a:cubicBezTo>
                  <a:cubicBezTo>
                    <a:pt x="309" y="90"/>
                    <a:pt x="301" y="93"/>
                    <a:pt x="294" y="100"/>
                  </a:cubicBezTo>
                  <a:cubicBezTo>
                    <a:pt x="229" y="166"/>
                    <a:pt x="163" y="232"/>
                    <a:pt x="97" y="297"/>
                  </a:cubicBezTo>
                  <a:cubicBezTo>
                    <a:pt x="92" y="303"/>
                    <a:pt x="91" y="309"/>
                    <a:pt x="91" y="316"/>
                  </a:cubicBezTo>
                  <a:cubicBezTo>
                    <a:pt x="91" y="318"/>
                    <a:pt x="90" y="321"/>
                    <a:pt x="89" y="322"/>
                  </a:cubicBezTo>
                  <a:cubicBezTo>
                    <a:pt x="66" y="345"/>
                    <a:pt x="43" y="368"/>
                    <a:pt x="21" y="391"/>
                  </a:cubicBezTo>
                  <a:cubicBezTo>
                    <a:pt x="20" y="391"/>
                    <a:pt x="20" y="392"/>
                    <a:pt x="18" y="393"/>
                  </a:cubicBezTo>
                  <a:cubicBezTo>
                    <a:pt x="15" y="383"/>
                    <a:pt x="11" y="375"/>
                    <a:pt x="8" y="366"/>
                  </a:cubicBezTo>
                  <a:cubicBezTo>
                    <a:pt x="3" y="348"/>
                    <a:pt x="0" y="330"/>
                    <a:pt x="0" y="311"/>
                  </a:cubicBezTo>
                  <a:cubicBezTo>
                    <a:pt x="1" y="279"/>
                    <a:pt x="13" y="252"/>
                    <a:pt x="37" y="229"/>
                  </a:cubicBezTo>
                  <a:cubicBezTo>
                    <a:pt x="69" y="197"/>
                    <a:pt x="101" y="165"/>
                    <a:pt x="133" y="132"/>
                  </a:cubicBezTo>
                  <a:cubicBezTo>
                    <a:pt x="167" y="98"/>
                    <a:pt x="201" y="64"/>
                    <a:pt x="235" y="31"/>
                  </a:cubicBezTo>
                  <a:cubicBezTo>
                    <a:pt x="257" y="9"/>
                    <a:pt x="283" y="0"/>
                    <a:pt x="314" y="0"/>
                  </a:cubicBezTo>
                  <a:cubicBezTo>
                    <a:pt x="334" y="0"/>
                    <a:pt x="352" y="3"/>
                    <a:pt x="371" y="10"/>
                  </a:cubicBezTo>
                  <a:cubicBezTo>
                    <a:pt x="390" y="16"/>
                    <a:pt x="408" y="25"/>
                    <a:pt x="424" y="37"/>
                  </a:cubicBezTo>
                  <a:cubicBezTo>
                    <a:pt x="453" y="57"/>
                    <a:pt x="477" y="81"/>
                    <a:pt x="496" y="111"/>
                  </a:cubicBezTo>
                  <a:cubicBezTo>
                    <a:pt x="508" y="131"/>
                    <a:pt x="518" y="152"/>
                    <a:pt x="523" y="175"/>
                  </a:cubicBezTo>
                  <a:cubicBezTo>
                    <a:pt x="529" y="202"/>
                    <a:pt x="529" y="228"/>
                    <a:pt x="520" y="254"/>
                  </a:cubicBezTo>
                  <a:cubicBezTo>
                    <a:pt x="515" y="269"/>
                    <a:pt x="506" y="283"/>
                    <a:pt x="494" y="294"/>
                  </a:cubicBezTo>
                  <a:cubicBezTo>
                    <a:pt x="442" y="346"/>
                    <a:pt x="391" y="397"/>
                    <a:pt x="339" y="449"/>
                  </a:cubicBezTo>
                  <a:cubicBezTo>
                    <a:pt x="323" y="466"/>
                    <a:pt x="306" y="483"/>
                    <a:pt x="289" y="499"/>
                  </a:cubicBezTo>
                  <a:cubicBezTo>
                    <a:pt x="274" y="514"/>
                    <a:pt x="255" y="522"/>
                    <a:pt x="233" y="525"/>
                  </a:cubicBezTo>
                  <a:cubicBezTo>
                    <a:pt x="200" y="530"/>
                    <a:pt x="168" y="523"/>
                    <a:pt x="138" y="510"/>
                  </a:cubicBezTo>
                  <a:cubicBezTo>
                    <a:pt x="137" y="510"/>
                    <a:pt x="137" y="509"/>
                    <a:pt x="135" y="5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5" name="Freeform 7">
              <a:extLst>
                <a:ext uri="{FF2B5EF4-FFF2-40B4-BE49-F238E27FC236}">
                  <a16:creationId xmlns:a16="http://schemas.microsoft.com/office/drawing/2014/main" id="{53C4E922-4518-4D68-BFEF-9C2C4B5AD896}"/>
                </a:ext>
              </a:extLst>
            </p:cNvPr>
            <p:cNvSpPr>
              <a:spLocks/>
            </p:cNvSpPr>
            <p:nvPr/>
          </p:nvSpPr>
          <p:spPr bwMode="auto">
            <a:xfrm>
              <a:off x="2010880" y="4008664"/>
              <a:ext cx="1633538" cy="1660525"/>
            </a:xfrm>
            <a:custGeom>
              <a:avLst/>
              <a:gdLst>
                <a:gd name="T0" fmla="*/ 509 w 530"/>
                <a:gd name="T1" fmla="*/ 137 h 534"/>
                <a:gd name="T2" fmla="*/ 518 w 530"/>
                <a:gd name="T3" fmla="*/ 163 h 534"/>
                <a:gd name="T4" fmla="*/ 526 w 530"/>
                <a:gd name="T5" fmla="*/ 202 h 534"/>
                <a:gd name="T6" fmla="*/ 487 w 530"/>
                <a:gd name="T7" fmla="*/ 304 h 534"/>
                <a:gd name="T8" fmla="*/ 392 w 530"/>
                <a:gd name="T9" fmla="*/ 399 h 534"/>
                <a:gd name="T10" fmla="*/ 321 w 530"/>
                <a:gd name="T11" fmla="*/ 470 h 534"/>
                <a:gd name="T12" fmla="*/ 289 w 530"/>
                <a:gd name="T13" fmla="*/ 501 h 534"/>
                <a:gd name="T14" fmla="*/ 231 w 530"/>
                <a:gd name="T15" fmla="*/ 528 h 534"/>
                <a:gd name="T16" fmla="*/ 115 w 530"/>
                <a:gd name="T17" fmla="*/ 500 h 534"/>
                <a:gd name="T18" fmla="*/ 27 w 530"/>
                <a:gd name="T19" fmla="*/ 412 h 534"/>
                <a:gd name="T20" fmla="*/ 0 w 530"/>
                <a:gd name="T21" fmla="*/ 319 h 534"/>
                <a:gd name="T22" fmla="*/ 36 w 530"/>
                <a:gd name="T23" fmla="*/ 232 h 534"/>
                <a:gd name="T24" fmla="*/ 142 w 530"/>
                <a:gd name="T25" fmla="*/ 126 h 534"/>
                <a:gd name="T26" fmla="*/ 237 w 530"/>
                <a:gd name="T27" fmla="*/ 32 h 534"/>
                <a:gd name="T28" fmla="*/ 298 w 530"/>
                <a:gd name="T29" fmla="*/ 4 h 534"/>
                <a:gd name="T30" fmla="*/ 388 w 530"/>
                <a:gd name="T31" fmla="*/ 19 h 534"/>
                <a:gd name="T32" fmla="*/ 390 w 530"/>
                <a:gd name="T33" fmla="*/ 20 h 534"/>
                <a:gd name="T34" fmla="*/ 391 w 530"/>
                <a:gd name="T35" fmla="*/ 22 h 534"/>
                <a:gd name="T36" fmla="*/ 374 w 530"/>
                <a:gd name="T37" fmla="*/ 39 h 534"/>
                <a:gd name="T38" fmla="*/ 323 w 530"/>
                <a:gd name="T39" fmla="*/ 90 h 534"/>
                <a:gd name="T40" fmla="*/ 315 w 530"/>
                <a:gd name="T41" fmla="*/ 94 h 534"/>
                <a:gd name="T42" fmla="*/ 296 w 530"/>
                <a:gd name="T43" fmla="*/ 101 h 534"/>
                <a:gd name="T44" fmla="*/ 97 w 530"/>
                <a:gd name="T45" fmla="*/ 301 h 534"/>
                <a:gd name="T46" fmla="*/ 91 w 530"/>
                <a:gd name="T47" fmla="*/ 313 h 534"/>
                <a:gd name="T48" fmla="*/ 97 w 530"/>
                <a:gd name="T49" fmla="*/ 347 h 534"/>
                <a:gd name="T50" fmla="*/ 169 w 530"/>
                <a:gd name="T51" fmla="*/ 426 h 534"/>
                <a:gd name="T52" fmla="*/ 208 w 530"/>
                <a:gd name="T53" fmla="*/ 438 h 534"/>
                <a:gd name="T54" fmla="*/ 231 w 530"/>
                <a:gd name="T55" fmla="*/ 430 h 534"/>
                <a:gd name="T56" fmla="*/ 428 w 530"/>
                <a:gd name="T57" fmla="*/ 234 h 534"/>
                <a:gd name="T58" fmla="*/ 435 w 530"/>
                <a:gd name="T59" fmla="*/ 215 h 534"/>
                <a:gd name="T60" fmla="*/ 439 w 530"/>
                <a:gd name="T61" fmla="*/ 206 h 534"/>
                <a:gd name="T62" fmla="*/ 505 w 530"/>
                <a:gd name="T63" fmla="*/ 140 h 534"/>
                <a:gd name="T64" fmla="*/ 509 w 530"/>
                <a:gd name="T65" fmla="*/ 13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534">
                  <a:moveTo>
                    <a:pt x="509" y="137"/>
                  </a:moveTo>
                  <a:cubicBezTo>
                    <a:pt x="512" y="146"/>
                    <a:pt x="516" y="155"/>
                    <a:pt x="518" y="163"/>
                  </a:cubicBezTo>
                  <a:cubicBezTo>
                    <a:pt x="522" y="176"/>
                    <a:pt x="525" y="189"/>
                    <a:pt x="526" y="202"/>
                  </a:cubicBezTo>
                  <a:cubicBezTo>
                    <a:pt x="530" y="242"/>
                    <a:pt x="517" y="276"/>
                    <a:pt x="487" y="304"/>
                  </a:cubicBezTo>
                  <a:cubicBezTo>
                    <a:pt x="454" y="335"/>
                    <a:pt x="423" y="367"/>
                    <a:pt x="392" y="399"/>
                  </a:cubicBezTo>
                  <a:cubicBezTo>
                    <a:pt x="368" y="423"/>
                    <a:pt x="344" y="446"/>
                    <a:pt x="321" y="470"/>
                  </a:cubicBezTo>
                  <a:cubicBezTo>
                    <a:pt x="310" y="480"/>
                    <a:pt x="300" y="491"/>
                    <a:pt x="289" y="501"/>
                  </a:cubicBezTo>
                  <a:cubicBezTo>
                    <a:pt x="273" y="517"/>
                    <a:pt x="253" y="525"/>
                    <a:pt x="231" y="528"/>
                  </a:cubicBezTo>
                  <a:cubicBezTo>
                    <a:pt x="188" y="534"/>
                    <a:pt x="150" y="521"/>
                    <a:pt x="115" y="500"/>
                  </a:cubicBezTo>
                  <a:cubicBezTo>
                    <a:pt x="78" y="479"/>
                    <a:pt x="49" y="449"/>
                    <a:pt x="27" y="412"/>
                  </a:cubicBezTo>
                  <a:cubicBezTo>
                    <a:pt x="11" y="384"/>
                    <a:pt x="0" y="353"/>
                    <a:pt x="0" y="319"/>
                  </a:cubicBezTo>
                  <a:cubicBezTo>
                    <a:pt x="0" y="285"/>
                    <a:pt x="11" y="256"/>
                    <a:pt x="36" y="232"/>
                  </a:cubicBezTo>
                  <a:cubicBezTo>
                    <a:pt x="72" y="197"/>
                    <a:pt x="107" y="161"/>
                    <a:pt x="142" y="126"/>
                  </a:cubicBezTo>
                  <a:cubicBezTo>
                    <a:pt x="173" y="94"/>
                    <a:pt x="205" y="63"/>
                    <a:pt x="237" y="32"/>
                  </a:cubicBezTo>
                  <a:cubicBezTo>
                    <a:pt x="253" y="15"/>
                    <a:pt x="274" y="7"/>
                    <a:pt x="298" y="4"/>
                  </a:cubicBezTo>
                  <a:cubicBezTo>
                    <a:pt x="329" y="0"/>
                    <a:pt x="359" y="7"/>
                    <a:pt x="388" y="19"/>
                  </a:cubicBezTo>
                  <a:cubicBezTo>
                    <a:pt x="388" y="19"/>
                    <a:pt x="389" y="20"/>
                    <a:pt x="390" y="20"/>
                  </a:cubicBezTo>
                  <a:cubicBezTo>
                    <a:pt x="390" y="20"/>
                    <a:pt x="391" y="21"/>
                    <a:pt x="391" y="22"/>
                  </a:cubicBezTo>
                  <a:cubicBezTo>
                    <a:pt x="386" y="27"/>
                    <a:pt x="380" y="33"/>
                    <a:pt x="374" y="39"/>
                  </a:cubicBezTo>
                  <a:cubicBezTo>
                    <a:pt x="357" y="56"/>
                    <a:pt x="340" y="73"/>
                    <a:pt x="323" y="90"/>
                  </a:cubicBezTo>
                  <a:cubicBezTo>
                    <a:pt x="321" y="92"/>
                    <a:pt x="318" y="94"/>
                    <a:pt x="315" y="94"/>
                  </a:cubicBezTo>
                  <a:cubicBezTo>
                    <a:pt x="307" y="93"/>
                    <a:pt x="301" y="96"/>
                    <a:pt x="296" y="101"/>
                  </a:cubicBezTo>
                  <a:cubicBezTo>
                    <a:pt x="230" y="168"/>
                    <a:pt x="163" y="234"/>
                    <a:pt x="97" y="301"/>
                  </a:cubicBezTo>
                  <a:cubicBezTo>
                    <a:pt x="94" y="304"/>
                    <a:pt x="92" y="308"/>
                    <a:pt x="91" y="313"/>
                  </a:cubicBezTo>
                  <a:cubicBezTo>
                    <a:pt x="90" y="324"/>
                    <a:pt x="93" y="336"/>
                    <a:pt x="97" y="347"/>
                  </a:cubicBezTo>
                  <a:cubicBezTo>
                    <a:pt x="111" y="382"/>
                    <a:pt x="136" y="408"/>
                    <a:pt x="169" y="426"/>
                  </a:cubicBezTo>
                  <a:cubicBezTo>
                    <a:pt x="181" y="433"/>
                    <a:pt x="194" y="437"/>
                    <a:pt x="208" y="438"/>
                  </a:cubicBezTo>
                  <a:cubicBezTo>
                    <a:pt x="217" y="439"/>
                    <a:pt x="224" y="437"/>
                    <a:pt x="231" y="430"/>
                  </a:cubicBezTo>
                  <a:cubicBezTo>
                    <a:pt x="297" y="365"/>
                    <a:pt x="362" y="299"/>
                    <a:pt x="428" y="234"/>
                  </a:cubicBezTo>
                  <a:cubicBezTo>
                    <a:pt x="434" y="228"/>
                    <a:pt x="436" y="222"/>
                    <a:pt x="435" y="215"/>
                  </a:cubicBezTo>
                  <a:cubicBezTo>
                    <a:pt x="435" y="211"/>
                    <a:pt x="436" y="209"/>
                    <a:pt x="439" y="206"/>
                  </a:cubicBezTo>
                  <a:cubicBezTo>
                    <a:pt x="461" y="184"/>
                    <a:pt x="483" y="162"/>
                    <a:pt x="505" y="140"/>
                  </a:cubicBezTo>
                  <a:cubicBezTo>
                    <a:pt x="506" y="139"/>
                    <a:pt x="507" y="139"/>
                    <a:pt x="5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6" name="Freeform 8">
              <a:extLst>
                <a:ext uri="{FF2B5EF4-FFF2-40B4-BE49-F238E27FC236}">
                  <a16:creationId xmlns:a16="http://schemas.microsoft.com/office/drawing/2014/main" id="{EF60BA1B-CE66-4467-9659-C6A664E3186A}"/>
                </a:ext>
              </a:extLst>
            </p:cNvPr>
            <p:cNvSpPr>
              <a:spLocks/>
            </p:cNvSpPr>
            <p:nvPr/>
          </p:nvSpPr>
          <p:spPr bwMode="auto">
            <a:xfrm>
              <a:off x="2898293" y="3934052"/>
              <a:ext cx="808038" cy="823913"/>
            </a:xfrm>
            <a:custGeom>
              <a:avLst/>
              <a:gdLst>
                <a:gd name="T0" fmla="*/ 215 w 262"/>
                <a:gd name="T1" fmla="*/ 6 h 265"/>
                <a:gd name="T2" fmla="*/ 205 w 262"/>
                <a:gd name="T3" fmla="*/ 34 h 265"/>
                <a:gd name="T4" fmla="*/ 243 w 262"/>
                <a:gd name="T5" fmla="*/ 34 h 265"/>
                <a:gd name="T6" fmla="*/ 241 w 262"/>
                <a:gd name="T7" fmla="*/ 47 h 265"/>
                <a:gd name="T8" fmla="*/ 246 w 262"/>
                <a:gd name="T9" fmla="*/ 56 h 265"/>
                <a:gd name="T10" fmla="*/ 250 w 262"/>
                <a:gd name="T11" fmla="*/ 66 h 265"/>
                <a:gd name="T12" fmla="*/ 240 w 262"/>
                <a:gd name="T13" fmla="*/ 90 h 265"/>
                <a:gd name="T14" fmla="*/ 259 w 262"/>
                <a:gd name="T15" fmla="*/ 88 h 265"/>
                <a:gd name="T16" fmla="*/ 258 w 262"/>
                <a:gd name="T17" fmla="*/ 99 h 265"/>
                <a:gd name="T18" fmla="*/ 109 w 262"/>
                <a:gd name="T19" fmla="*/ 248 h 265"/>
                <a:gd name="T20" fmla="*/ 61 w 262"/>
                <a:gd name="T21" fmla="*/ 260 h 265"/>
                <a:gd name="T22" fmla="*/ 8 w 262"/>
                <a:gd name="T23" fmla="*/ 212 h 265"/>
                <a:gd name="T24" fmla="*/ 10 w 262"/>
                <a:gd name="T25" fmla="*/ 165 h 265"/>
                <a:gd name="T26" fmla="*/ 30 w 262"/>
                <a:gd name="T27" fmla="*/ 143 h 265"/>
                <a:gd name="T28" fmla="*/ 170 w 262"/>
                <a:gd name="T29" fmla="*/ 4 h 265"/>
                <a:gd name="T30" fmla="*/ 182 w 262"/>
                <a:gd name="T31" fmla="*/ 3 h 265"/>
                <a:gd name="T32" fmla="*/ 184 w 262"/>
                <a:gd name="T33" fmla="*/ 5 h 265"/>
                <a:gd name="T34" fmla="*/ 202 w 262"/>
                <a:gd name="T35" fmla="*/ 9 h 265"/>
                <a:gd name="T36" fmla="*/ 215 w 262"/>
                <a:gd name="T37" fmla="*/ 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5">
                  <a:moveTo>
                    <a:pt x="215" y="6"/>
                  </a:moveTo>
                  <a:cubicBezTo>
                    <a:pt x="212" y="16"/>
                    <a:pt x="209" y="24"/>
                    <a:pt x="205" y="34"/>
                  </a:cubicBezTo>
                  <a:cubicBezTo>
                    <a:pt x="218" y="34"/>
                    <a:pt x="230" y="34"/>
                    <a:pt x="243" y="34"/>
                  </a:cubicBezTo>
                  <a:cubicBezTo>
                    <a:pt x="242" y="38"/>
                    <a:pt x="242" y="43"/>
                    <a:pt x="241" y="47"/>
                  </a:cubicBezTo>
                  <a:cubicBezTo>
                    <a:pt x="240" y="52"/>
                    <a:pt x="242" y="54"/>
                    <a:pt x="246" y="56"/>
                  </a:cubicBezTo>
                  <a:cubicBezTo>
                    <a:pt x="253" y="60"/>
                    <a:pt x="252" y="60"/>
                    <a:pt x="250" y="66"/>
                  </a:cubicBezTo>
                  <a:cubicBezTo>
                    <a:pt x="247" y="74"/>
                    <a:pt x="244" y="81"/>
                    <a:pt x="240" y="90"/>
                  </a:cubicBezTo>
                  <a:cubicBezTo>
                    <a:pt x="247" y="89"/>
                    <a:pt x="253" y="89"/>
                    <a:pt x="259" y="88"/>
                  </a:cubicBezTo>
                  <a:cubicBezTo>
                    <a:pt x="262" y="92"/>
                    <a:pt x="261" y="95"/>
                    <a:pt x="258" y="99"/>
                  </a:cubicBezTo>
                  <a:cubicBezTo>
                    <a:pt x="208" y="149"/>
                    <a:pt x="158" y="198"/>
                    <a:pt x="109" y="248"/>
                  </a:cubicBezTo>
                  <a:cubicBezTo>
                    <a:pt x="95" y="262"/>
                    <a:pt x="79" y="265"/>
                    <a:pt x="61" y="260"/>
                  </a:cubicBezTo>
                  <a:cubicBezTo>
                    <a:pt x="36" y="253"/>
                    <a:pt x="18" y="236"/>
                    <a:pt x="8" y="212"/>
                  </a:cubicBezTo>
                  <a:cubicBezTo>
                    <a:pt x="1" y="196"/>
                    <a:pt x="0" y="180"/>
                    <a:pt x="10" y="165"/>
                  </a:cubicBezTo>
                  <a:cubicBezTo>
                    <a:pt x="15" y="157"/>
                    <a:pt x="23" y="150"/>
                    <a:pt x="30" y="143"/>
                  </a:cubicBezTo>
                  <a:cubicBezTo>
                    <a:pt x="77" y="97"/>
                    <a:pt x="123" y="50"/>
                    <a:pt x="170" y="4"/>
                  </a:cubicBezTo>
                  <a:cubicBezTo>
                    <a:pt x="174" y="0"/>
                    <a:pt x="176" y="0"/>
                    <a:pt x="182" y="3"/>
                  </a:cubicBezTo>
                  <a:cubicBezTo>
                    <a:pt x="182" y="4"/>
                    <a:pt x="184" y="4"/>
                    <a:pt x="184" y="5"/>
                  </a:cubicBezTo>
                  <a:cubicBezTo>
                    <a:pt x="189" y="12"/>
                    <a:pt x="195" y="12"/>
                    <a:pt x="202" y="9"/>
                  </a:cubicBezTo>
                  <a:cubicBezTo>
                    <a:pt x="206" y="8"/>
                    <a:pt x="210" y="7"/>
                    <a:pt x="2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7" name="Freeform 9">
              <a:extLst>
                <a:ext uri="{FF2B5EF4-FFF2-40B4-BE49-F238E27FC236}">
                  <a16:creationId xmlns:a16="http://schemas.microsoft.com/office/drawing/2014/main" id="{28B54509-5993-42BC-B4F9-1D84B58FEE61}"/>
                </a:ext>
              </a:extLst>
            </p:cNvPr>
            <p:cNvSpPr>
              <a:spLocks/>
            </p:cNvSpPr>
            <p:nvPr/>
          </p:nvSpPr>
          <p:spPr bwMode="auto">
            <a:xfrm>
              <a:off x="3730143" y="3145064"/>
              <a:ext cx="768350" cy="788988"/>
            </a:xfrm>
            <a:custGeom>
              <a:avLst/>
              <a:gdLst>
                <a:gd name="T0" fmla="*/ 87 w 249"/>
                <a:gd name="T1" fmla="*/ 254 h 254"/>
                <a:gd name="T2" fmla="*/ 86 w 249"/>
                <a:gd name="T3" fmla="*/ 247 h 254"/>
                <a:gd name="T4" fmla="*/ 66 w 249"/>
                <a:gd name="T5" fmla="*/ 249 h 254"/>
                <a:gd name="T6" fmla="*/ 75 w 249"/>
                <a:gd name="T7" fmla="*/ 227 h 254"/>
                <a:gd name="T8" fmla="*/ 75 w 249"/>
                <a:gd name="T9" fmla="*/ 226 h 254"/>
                <a:gd name="T10" fmla="*/ 71 w 249"/>
                <a:gd name="T11" fmla="*/ 215 h 254"/>
                <a:gd name="T12" fmla="*/ 67 w 249"/>
                <a:gd name="T13" fmla="*/ 206 h 254"/>
                <a:gd name="T14" fmla="*/ 68 w 249"/>
                <a:gd name="T15" fmla="*/ 193 h 254"/>
                <a:gd name="T16" fmla="*/ 31 w 249"/>
                <a:gd name="T17" fmla="*/ 193 h 254"/>
                <a:gd name="T18" fmla="*/ 40 w 249"/>
                <a:gd name="T19" fmla="*/ 165 h 254"/>
                <a:gd name="T20" fmla="*/ 25 w 249"/>
                <a:gd name="T21" fmla="*/ 169 h 254"/>
                <a:gd name="T22" fmla="*/ 12 w 249"/>
                <a:gd name="T23" fmla="*/ 166 h 254"/>
                <a:gd name="T24" fmla="*/ 0 w 249"/>
                <a:gd name="T25" fmla="*/ 158 h 254"/>
                <a:gd name="T26" fmla="*/ 15 w 249"/>
                <a:gd name="T27" fmla="*/ 144 h 254"/>
                <a:gd name="T28" fmla="*/ 116 w 249"/>
                <a:gd name="T29" fmla="*/ 41 h 254"/>
                <a:gd name="T30" fmla="*/ 143 w 249"/>
                <a:gd name="T31" fmla="*/ 14 h 254"/>
                <a:gd name="T32" fmla="*/ 188 w 249"/>
                <a:gd name="T33" fmla="*/ 4 h 254"/>
                <a:gd name="T34" fmla="*/ 228 w 249"/>
                <a:gd name="T35" fmla="*/ 30 h 254"/>
                <a:gd name="T36" fmla="*/ 246 w 249"/>
                <a:gd name="T37" fmla="*/ 85 h 254"/>
                <a:gd name="T38" fmla="*/ 235 w 249"/>
                <a:gd name="T39" fmla="*/ 106 h 254"/>
                <a:gd name="T40" fmla="*/ 140 w 249"/>
                <a:gd name="T41" fmla="*/ 201 h 254"/>
                <a:gd name="T42" fmla="*/ 90 w 249"/>
                <a:gd name="T43" fmla="*/ 251 h 254"/>
                <a:gd name="T44" fmla="*/ 87 w 249"/>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254">
                  <a:moveTo>
                    <a:pt x="87" y="254"/>
                  </a:moveTo>
                  <a:cubicBezTo>
                    <a:pt x="87" y="251"/>
                    <a:pt x="86" y="249"/>
                    <a:pt x="86" y="247"/>
                  </a:cubicBezTo>
                  <a:cubicBezTo>
                    <a:pt x="80" y="248"/>
                    <a:pt x="73" y="248"/>
                    <a:pt x="66" y="249"/>
                  </a:cubicBezTo>
                  <a:cubicBezTo>
                    <a:pt x="69" y="241"/>
                    <a:pt x="72" y="234"/>
                    <a:pt x="75" y="227"/>
                  </a:cubicBezTo>
                  <a:cubicBezTo>
                    <a:pt x="75" y="227"/>
                    <a:pt x="75" y="227"/>
                    <a:pt x="75" y="226"/>
                  </a:cubicBezTo>
                  <a:cubicBezTo>
                    <a:pt x="78" y="219"/>
                    <a:pt x="78" y="219"/>
                    <a:pt x="71" y="215"/>
                  </a:cubicBezTo>
                  <a:cubicBezTo>
                    <a:pt x="67" y="213"/>
                    <a:pt x="66" y="211"/>
                    <a:pt x="67" y="206"/>
                  </a:cubicBezTo>
                  <a:cubicBezTo>
                    <a:pt x="68" y="202"/>
                    <a:pt x="68" y="197"/>
                    <a:pt x="68" y="193"/>
                  </a:cubicBezTo>
                  <a:cubicBezTo>
                    <a:pt x="56" y="193"/>
                    <a:pt x="44" y="193"/>
                    <a:pt x="31" y="193"/>
                  </a:cubicBezTo>
                  <a:cubicBezTo>
                    <a:pt x="34" y="183"/>
                    <a:pt x="37" y="175"/>
                    <a:pt x="40" y="165"/>
                  </a:cubicBezTo>
                  <a:cubicBezTo>
                    <a:pt x="35" y="167"/>
                    <a:pt x="30" y="167"/>
                    <a:pt x="25" y="169"/>
                  </a:cubicBezTo>
                  <a:cubicBezTo>
                    <a:pt x="20" y="170"/>
                    <a:pt x="16" y="170"/>
                    <a:pt x="12" y="166"/>
                  </a:cubicBezTo>
                  <a:cubicBezTo>
                    <a:pt x="8" y="163"/>
                    <a:pt x="4" y="161"/>
                    <a:pt x="0" y="158"/>
                  </a:cubicBezTo>
                  <a:cubicBezTo>
                    <a:pt x="5" y="153"/>
                    <a:pt x="10" y="149"/>
                    <a:pt x="15" y="144"/>
                  </a:cubicBezTo>
                  <a:cubicBezTo>
                    <a:pt x="49" y="109"/>
                    <a:pt x="83" y="75"/>
                    <a:pt x="116" y="41"/>
                  </a:cubicBezTo>
                  <a:cubicBezTo>
                    <a:pt x="125" y="32"/>
                    <a:pt x="134" y="23"/>
                    <a:pt x="143" y="14"/>
                  </a:cubicBezTo>
                  <a:cubicBezTo>
                    <a:pt x="156" y="2"/>
                    <a:pt x="172" y="0"/>
                    <a:pt x="188" y="4"/>
                  </a:cubicBezTo>
                  <a:cubicBezTo>
                    <a:pt x="204" y="9"/>
                    <a:pt x="218" y="18"/>
                    <a:pt x="228" y="30"/>
                  </a:cubicBezTo>
                  <a:cubicBezTo>
                    <a:pt x="242" y="46"/>
                    <a:pt x="249" y="64"/>
                    <a:pt x="246" y="85"/>
                  </a:cubicBezTo>
                  <a:cubicBezTo>
                    <a:pt x="245" y="93"/>
                    <a:pt x="241" y="100"/>
                    <a:pt x="235" y="106"/>
                  </a:cubicBezTo>
                  <a:cubicBezTo>
                    <a:pt x="203" y="138"/>
                    <a:pt x="172" y="169"/>
                    <a:pt x="140" y="201"/>
                  </a:cubicBezTo>
                  <a:cubicBezTo>
                    <a:pt x="124" y="218"/>
                    <a:pt x="107" y="234"/>
                    <a:pt x="90" y="251"/>
                  </a:cubicBezTo>
                  <a:cubicBezTo>
                    <a:pt x="90" y="252"/>
                    <a:pt x="89" y="253"/>
                    <a:pt x="8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8" name="Freeform 10">
              <a:extLst>
                <a:ext uri="{FF2B5EF4-FFF2-40B4-BE49-F238E27FC236}">
                  <a16:creationId xmlns:a16="http://schemas.microsoft.com/office/drawing/2014/main" id="{5AC1B83E-7772-4235-A36E-731BBB58ADF6}"/>
                </a:ext>
              </a:extLst>
            </p:cNvPr>
            <p:cNvSpPr>
              <a:spLocks/>
            </p:cNvSpPr>
            <p:nvPr/>
          </p:nvSpPr>
          <p:spPr bwMode="auto">
            <a:xfrm>
              <a:off x="4011130" y="4267427"/>
              <a:ext cx="454025" cy="454025"/>
            </a:xfrm>
            <a:custGeom>
              <a:avLst/>
              <a:gdLst>
                <a:gd name="T0" fmla="*/ 19 w 147"/>
                <a:gd name="T1" fmla="*/ 0 h 146"/>
                <a:gd name="T2" fmla="*/ 31 w 147"/>
                <a:gd name="T3" fmla="*/ 6 h 146"/>
                <a:gd name="T4" fmla="*/ 140 w 147"/>
                <a:gd name="T5" fmla="*/ 115 h 146"/>
                <a:gd name="T6" fmla="*/ 145 w 147"/>
                <a:gd name="T7" fmla="*/ 133 h 146"/>
                <a:gd name="T8" fmla="*/ 132 w 147"/>
                <a:gd name="T9" fmla="*/ 145 h 146"/>
                <a:gd name="T10" fmla="*/ 115 w 147"/>
                <a:gd name="T11" fmla="*/ 139 h 146"/>
                <a:gd name="T12" fmla="*/ 18 w 147"/>
                <a:gd name="T13" fmla="*/ 42 h 146"/>
                <a:gd name="T14" fmla="*/ 6 w 147"/>
                <a:gd name="T15" fmla="*/ 30 h 146"/>
                <a:gd name="T16" fmla="*/ 3 w 147"/>
                <a:gd name="T17" fmla="*/ 11 h 146"/>
                <a:gd name="T18" fmla="*/ 19 w 147"/>
                <a:gd name="T19" fmla="*/ 1 h 146"/>
                <a:gd name="T20" fmla="*/ 19 w 147"/>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6">
                  <a:moveTo>
                    <a:pt x="19" y="0"/>
                  </a:moveTo>
                  <a:cubicBezTo>
                    <a:pt x="23" y="2"/>
                    <a:pt x="28" y="3"/>
                    <a:pt x="31" y="6"/>
                  </a:cubicBezTo>
                  <a:cubicBezTo>
                    <a:pt x="67" y="42"/>
                    <a:pt x="104" y="79"/>
                    <a:pt x="140" y="115"/>
                  </a:cubicBezTo>
                  <a:cubicBezTo>
                    <a:pt x="145" y="120"/>
                    <a:pt x="147" y="126"/>
                    <a:pt x="145" y="133"/>
                  </a:cubicBezTo>
                  <a:cubicBezTo>
                    <a:pt x="143" y="139"/>
                    <a:pt x="138" y="143"/>
                    <a:pt x="132" y="145"/>
                  </a:cubicBezTo>
                  <a:cubicBezTo>
                    <a:pt x="125" y="146"/>
                    <a:pt x="120" y="143"/>
                    <a:pt x="115" y="139"/>
                  </a:cubicBezTo>
                  <a:cubicBezTo>
                    <a:pt x="83" y="107"/>
                    <a:pt x="51" y="74"/>
                    <a:pt x="18" y="42"/>
                  </a:cubicBezTo>
                  <a:cubicBezTo>
                    <a:pt x="14" y="38"/>
                    <a:pt x="10" y="34"/>
                    <a:pt x="6" y="30"/>
                  </a:cubicBezTo>
                  <a:cubicBezTo>
                    <a:pt x="1" y="24"/>
                    <a:pt x="0" y="18"/>
                    <a:pt x="3" y="11"/>
                  </a:cubicBezTo>
                  <a:cubicBezTo>
                    <a:pt x="6" y="4"/>
                    <a:pt x="11" y="1"/>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9" name="Freeform 11">
              <a:extLst>
                <a:ext uri="{FF2B5EF4-FFF2-40B4-BE49-F238E27FC236}">
                  <a16:creationId xmlns:a16="http://schemas.microsoft.com/office/drawing/2014/main" id="{719ABFBB-1B6F-42E1-BEB4-08AF3D509BA0}"/>
                </a:ext>
              </a:extLst>
            </p:cNvPr>
            <p:cNvSpPr>
              <a:spLocks/>
            </p:cNvSpPr>
            <p:nvPr/>
          </p:nvSpPr>
          <p:spPr bwMode="auto">
            <a:xfrm>
              <a:off x="2676043" y="3530827"/>
              <a:ext cx="576263" cy="244475"/>
            </a:xfrm>
            <a:custGeom>
              <a:avLst/>
              <a:gdLst>
                <a:gd name="T0" fmla="*/ 0 w 187"/>
                <a:gd name="T1" fmla="*/ 19 h 79"/>
                <a:gd name="T2" fmla="*/ 23 w 187"/>
                <a:gd name="T3" fmla="*/ 3 h 79"/>
                <a:gd name="T4" fmla="*/ 108 w 187"/>
                <a:gd name="T5" fmla="*/ 26 h 79"/>
                <a:gd name="T6" fmla="*/ 173 w 187"/>
                <a:gd name="T7" fmla="*/ 43 h 79"/>
                <a:gd name="T8" fmla="*/ 185 w 187"/>
                <a:gd name="T9" fmla="*/ 63 h 79"/>
                <a:gd name="T10" fmla="*/ 164 w 187"/>
                <a:gd name="T11" fmla="*/ 76 h 79"/>
                <a:gd name="T12" fmla="*/ 106 w 187"/>
                <a:gd name="T13" fmla="*/ 61 h 79"/>
                <a:gd name="T14" fmla="*/ 19 w 187"/>
                <a:gd name="T15" fmla="*/ 37 h 79"/>
                <a:gd name="T16" fmla="*/ 3 w 187"/>
                <a:gd name="T17" fmla="*/ 27 h 79"/>
                <a:gd name="T18" fmla="*/ 0 w 187"/>
                <a:gd name="T1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79">
                  <a:moveTo>
                    <a:pt x="0" y="19"/>
                  </a:moveTo>
                  <a:cubicBezTo>
                    <a:pt x="1" y="8"/>
                    <a:pt x="12" y="0"/>
                    <a:pt x="23" y="3"/>
                  </a:cubicBezTo>
                  <a:cubicBezTo>
                    <a:pt x="52" y="11"/>
                    <a:pt x="80" y="18"/>
                    <a:pt x="108" y="26"/>
                  </a:cubicBezTo>
                  <a:cubicBezTo>
                    <a:pt x="130" y="32"/>
                    <a:pt x="151" y="37"/>
                    <a:pt x="173" y="43"/>
                  </a:cubicBezTo>
                  <a:cubicBezTo>
                    <a:pt x="181" y="45"/>
                    <a:pt x="187" y="55"/>
                    <a:pt x="185" y="63"/>
                  </a:cubicBezTo>
                  <a:cubicBezTo>
                    <a:pt x="182" y="73"/>
                    <a:pt x="173" y="79"/>
                    <a:pt x="164" y="76"/>
                  </a:cubicBezTo>
                  <a:cubicBezTo>
                    <a:pt x="145" y="71"/>
                    <a:pt x="125" y="66"/>
                    <a:pt x="106" y="61"/>
                  </a:cubicBezTo>
                  <a:cubicBezTo>
                    <a:pt x="77" y="53"/>
                    <a:pt x="48" y="45"/>
                    <a:pt x="19" y="37"/>
                  </a:cubicBezTo>
                  <a:cubicBezTo>
                    <a:pt x="12" y="36"/>
                    <a:pt x="6" y="34"/>
                    <a:pt x="3" y="27"/>
                  </a:cubicBezTo>
                  <a:cubicBezTo>
                    <a:pt x="1" y="25"/>
                    <a:pt x="1" y="2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0" name="Freeform 12">
              <a:extLst>
                <a:ext uri="{FF2B5EF4-FFF2-40B4-BE49-F238E27FC236}">
                  <a16:creationId xmlns:a16="http://schemas.microsoft.com/office/drawing/2014/main" id="{C0E3FA4C-C9AC-4A33-AFD7-34E6DD79C834}"/>
                </a:ext>
              </a:extLst>
            </p:cNvPr>
            <p:cNvSpPr>
              <a:spLocks/>
            </p:cNvSpPr>
            <p:nvPr/>
          </p:nvSpPr>
          <p:spPr bwMode="auto">
            <a:xfrm>
              <a:off x="3873018" y="4400777"/>
              <a:ext cx="236538" cy="584200"/>
            </a:xfrm>
            <a:custGeom>
              <a:avLst/>
              <a:gdLst>
                <a:gd name="T0" fmla="*/ 77 w 77"/>
                <a:gd name="T1" fmla="*/ 170 h 188"/>
                <a:gd name="T2" fmla="*/ 64 w 77"/>
                <a:gd name="T3" fmla="*/ 186 h 188"/>
                <a:gd name="T4" fmla="*/ 44 w 77"/>
                <a:gd name="T5" fmla="*/ 176 h 188"/>
                <a:gd name="T6" fmla="*/ 36 w 77"/>
                <a:gd name="T7" fmla="*/ 149 h 188"/>
                <a:gd name="T8" fmla="*/ 26 w 77"/>
                <a:gd name="T9" fmla="*/ 109 h 188"/>
                <a:gd name="T10" fmla="*/ 7 w 77"/>
                <a:gd name="T11" fmla="*/ 39 h 188"/>
                <a:gd name="T12" fmla="*/ 3 w 77"/>
                <a:gd name="T13" fmla="*/ 26 h 188"/>
                <a:gd name="T14" fmla="*/ 16 w 77"/>
                <a:gd name="T15" fmla="*/ 2 h 188"/>
                <a:gd name="T16" fmla="*/ 36 w 77"/>
                <a:gd name="T17" fmla="*/ 17 h 188"/>
                <a:gd name="T18" fmla="*/ 50 w 77"/>
                <a:gd name="T19" fmla="*/ 66 h 188"/>
                <a:gd name="T20" fmla="*/ 68 w 77"/>
                <a:gd name="T21" fmla="*/ 135 h 188"/>
                <a:gd name="T22" fmla="*/ 75 w 77"/>
                <a:gd name="T23" fmla="*/ 162 h 188"/>
                <a:gd name="T24" fmla="*/ 77 w 77"/>
                <a:gd name="T25" fmla="*/ 1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88">
                  <a:moveTo>
                    <a:pt x="77" y="170"/>
                  </a:moveTo>
                  <a:cubicBezTo>
                    <a:pt x="76" y="177"/>
                    <a:pt x="71" y="185"/>
                    <a:pt x="64" y="186"/>
                  </a:cubicBezTo>
                  <a:cubicBezTo>
                    <a:pt x="56" y="188"/>
                    <a:pt x="47" y="184"/>
                    <a:pt x="44" y="176"/>
                  </a:cubicBezTo>
                  <a:cubicBezTo>
                    <a:pt x="41" y="167"/>
                    <a:pt x="39" y="158"/>
                    <a:pt x="36" y="149"/>
                  </a:cubicBezTo>
                  <a:cubicBezTo>
                    <a:pt x="33" y="136"/>
                    <a:pt x="29" y="123"/>
                    <a:pt x="26" y="109"/>
                  </a:cubicBezTo>
                  <a:cubicBezTo>
                    <a:pt x="20" y="86"/>
                    <a:pt x="13" y="62"/>
                    <a:pt x="7" y="39"/>
                  </a:cubicBezTo>
                  <a:cubicBezTo>
                    <a:pt x="6" y="34"/>
                    <a:pt x="5" y="30"/>
                    <a:pt x="3" y="26"/>
                  </a:cubicBezTo>
                  <a:cubicBezTo>
                    <a:pt x="0" y="15"/>
                    <a:pt x="5" y="5"/>
                    <a:pt x="16" y="2"/>
                  </a:cubicBezTo>
                  <a:cubicBezTo>
                    <a:pt x="23" y="0"/>
                    <a:pt x="34" y="6"/>
                    <a:pt x="36" y="17"/>
                  </a:cubicBezTo>
                  <a:cubicBezTo>
                    <a:pt x="40" y="33"/>
                    <a:pt x="45" y="50"/>
                    <a:pt x="50" y="66"/>
                  </a:cubicBezTo>
                  <a:cubicBezTo>
                    <a:pt x="56" y="89"/>
                    <a:pt x="62" y="112"/>
                    <a:pt x="68" y="135"/>
                  </a:cubicBezTo>
                  <a:cubicBezTo>
                    <a:pt x="70" y="144"/>
                    <a:pt x="73" y="153"/>
                    <a:pt x="75" y="162"/>
                  </a:cubicBezTo>
                  <a:cubicBezTo>
                    <a:pt x="76" y="165"/>
                    <a:pt x="76" y="167"/>
                    <a:pt x="7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1" name="Freeform 13">
              <a:extLst>
                <a:ext uri="{FF2B5EF4-FFF2-40B4-BE49-F238E27FC236}">
                  <a16:creationId xmlns:a16="http://schemas.microsoft.com/office/drawing/2014/main" id="{44D47EFC-E3A9-41D2-BAB3-BF979C81BEA3}"/>
                </a:ext>
              </a:extLst>
            </p:cNvPr>
            <p:cNvSpPr>
              <a:spLocks/>
            </p:cNvSpPr>
            <p:nvPr/>
          </p:nvSpPr>
          <p:spPr bwMode="auto">
            <a:xfrm>
              <a:off x="4147655" y="4127727"/>
              <a:ext cx="576263" cy="234950"/>
            </a:xfrm>
            <a:custGeom>
              <a:avLst/>
              <a:gdLst>
                <a:gd name="T0" fmla="*/ 169 w 187"/>
                <a:gd name="T1" fmla="*/ 76 h 76"/>
                <a:gd name="T2" fmla="*/ 152 w 187"/>
                <a:gd name="T3" fmla="*/ 72 h 76"/>
                <a:gd name="T4" fmla="*/ 92 w 187"/>
                <a:gd name="T5" fmla="*/ 56 h 76"/>
                <a:gd name="T6" fmla="*/ 14 w 187"/>
                <a:gd name="T7" fmla="*/ 35 h 76"/>
                <a:gd name="T8" fmla="*/ 2 w 187"/>
                <a:gd name="T9" fmla="*/ 15 h 76"/>
                <a:gd name="T10" fmla="*/ 23 w 187"/>
                <a:gd name="T11" fmla="*/ 2 h 76"/>
                <a:gd name="T12" fmla="*/ 68 w 187"/>
                <a:gd name="T13" fmla="*/ 14 h 76"/>
                <a:gd name="T14" fmla="*/ 137 w 187"/>
                <a:gd name="T15" fmla="*/ 32 h 76"/>
                <a:gd name="T16" fmla="*/ 174 w 187"/>
                <a:gd name="T17" fmla="*/ 43 h 76"/>
                <a:gd name="T18" fmla="*/ 186 w 187"/>
                <a:gd name="T19" fmla="*/ 56 h 76"/>
                <a:gd name="T20" fmla="*/ 177 w 187"/>
                <a:gd name="T21" fmla="*/ 74 h 76"/>
                <a:gd name="T22" fmla="*/ 169 w 1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6">
                  <a:moveTo>
                    <a:pt x="169" y="76"/>
                  </a:moveTo>
                  <a:cubicBezTo>
                    <a:pt x="163" y="75"/>
                    <a:pt x="158" y="74"/>
                    <a:pt x="152" y="72"/>
                  </a:cubicBezTo>
                  <a:cubicBezTo>
                    <a:pt x="132" y="67"/>
                    <a:pt x="112" y="61"/>
                    <a:pt x="92" y="56"/>
                  </a:cubicBezTo>
                  <a:cubicBezTo>
                    <a:pt x="66" y="49"/>
                    <a:pt x="40" y="42"/>
                    <a:pt x="14" y="35"/>
                  </a:cubicBezTo>
                  <a:cubicBezTo>
                    <a:pt x="6" y="33"/>
                    <a:pt x="0" y="23"/>
                    <a:pt x="2" y="15"/>
                  </a:cubicBezTo>
                  <a:cubicBezTo>
                    <a:pt x="4" y="6"/>
                    <a:pt x="14" y="0"/>
                    <a:pt x="23" y="2"/>
                  </a:cubicBezTo>
                  <a:cubicBezTo>
                    <a:pt x="38" y="6"/>
                    <a:pt x="53" y="10"/>
                    <a:pt x="68" y="14"/>
                  </a:cubicBezTo>
                  <a:cubicBezTo>
                    <a:pt x="91" y="20"/>
                    <a:pt x="114" y="26"/>
                    <a:pt x="137" y="32"/>
                  </a:cubicBezTo>
                  <a:cubicBezTo>
                    <a:pt x="149" y="36"/>
                    <a:pt x="162" y="39"/>
                    <a:pt x="174" y="43"/>
                  </a:cubicBezTo>
                  <a:cubicBezTo>
                    <a:pt x="181" y="45"/>
                    <a:pt x="185" y="49"/>
                    <a:pt x="186" y="56"/>
                  </a:cubicBezTo>
                  <a:cubicBezTo>
                    <a:pt x="187" y="64"/>
                    <a:pt x="184" y="70"/>
                    <a:pt x="177" y="74"/>
                  </a:cubicBezTo>
                  <a:cubicBezTo>
                    <a:pt x="174" y="75"/>
                    <a:pt x="171" y="76"/>
                    <a:pt x="1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2" name="Freeform 14">
              <a:extLst>
                <a:ext uri="{FF2B5EF4-FFF2-40B4-BE49-F238E27FC236}">
                  <a16:creationId xmlns:a16="http://schemas.microsoft.com/office/drawing/2014/main" id="{6EBCBBBD-F8A5-4D8C-BBFC-9B870C45A684}"/>
                </a:ext>
              </a:extLst>
            </p:cNvPr>
            <p:cNvSpPr>
              <a:spLocks/>
            </p:cNvSpPr>
            <p:nvPr/>
          </p:nvSpPr>
          <p:spPr bwMode="auto">
            <a:xfrm>
              <a:off x="3290405" y="2914877"/>
              <a:ext cx="233363" cy="584200"/>
            </a:xfrm>
            <a:custGeom>
              <a:avLst/>
              <a:gdLst>
                <a:gd name="T0" fmla="*/ 0 w 76"/>
                <a:gd name="T1" fmla="*/ 19 h 188"/>
                <a:gd name="T2" fmla="*/ 13 w 76"/>
                <a:gd name="T3" fmla="*/ 2 h 188"/>
                <a:gd name="T4" fmla="*/ 32 w 76"/>
                <a:gd name="T5" fmla="*/ 12 h 188"/>
                <a:gd name="T6" fmla="*/ 42 w 76"/>
                <a:gd name="T7" fmla="*/ 45 h 188"/>
                <a:gd name="T8" fmla="*/ 61 w 76"/>
                <a:gd name="T9" fmla="*/ 118 h 188"/>
                <a:gd name="T10" fmla="*/ 73 w 76"/>
                <a:gd name="T11" fmla="*/ 163 h 188"/>
                <a:gd name="T12" fmla="*/ 62 w 76"/>
                <a:gd name="T13" fmla="*/ 186 h 188"/>
                <a:gd name="T14" fmla="*/ 40 w 76"/>
                <a:gd name="T15" fmla="*/ 172 h 188"/>
                <a:gd name="T16" fmla="*/ 27 w 76"/>
                <a:gd name="T17" fmla="*/ 123 h 188"/>
                <a:gd name="T18" fmla="*/ 12 w 76"/>
                <a:gd name="T19" fmla="*/ 64 h 188"/>
                <a:gd name="T20" fmla="*/ 1 w 76"/>
                <a:gd name="T21" fmla="*/ 27 h 188"/>
                <a:gd name="T22" fmla="*/ 0 w 76"/>
                <a:gd name="T23"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88">
                  <a:moveTo>
                    <a:pt x="0" y="19"/>
                  </a:moveTo>
                  <a:cubicBezTo>
                    <a:pt x="0" y="11"/>
                    <a:pt x="6" y="4"/>
                    <a:pt x="13" y="2"/>
                  </a:cubicBezTo>
                  <a:cubicBezTo>
                    <a:pt x="21" y="0"/>
                    <a:pt x="30" y="4"/>
                    <a:pt x="32" y="12"/>
                  </a:cubicBezTo>
                  <a:cubicBezTo>
                    <a:pt x="36" y="23"/>
                    <a:pt x="39" y="34"/>
                    <a:pt x="42" y="45"/>
                  </a:cubicBezTo>
                  <a:cubicBezTo>
                    <a:pt x="48" y="69"/>
                    <a:pt x="55" y="93"/>
                    <a:pt x="61" y="118"/>
                  </a:cubicBezTo>
                  <a:cubicBezTo>
                    <a:pt x="65" y="133"/>
                    <a:pt x="69" y="148"/>
                    <a:pt x="73" y="163"/>
                  </a:cubicBezTo>
                  <a:cubicBezTo>
                    <a:pt x="76" y="173"/>
                    <a:pt x="71" y="183"/>
                    <a:pt x="62" y="186"/>
                  </a:cubicBezTo>
                  <a:cubicBezTo>
                    <a:pt x="52" y="188"/>
                    <a:pt x="43" y="182"/>
                    <a:pt x="40" y="172"/>
                  </a:cubicBezTo>
                  <a:cubicBezTo>
                    <a:pt x="36" y="155"/>
                    <a:pt x="31" y="139"/>
                    <a:pt x="27" y="123"/>
                  </a:cubicBezTo>
                  <a:cubicBezTo>
                    <a:pt x="22" y="103"/>
                    <a:pt x="17" y="84"/>
                    <a:pt x="12" y="64"/>
                  </a:cubicBezTo>
                  <a:cubicBezTo>
                    <a:pt x="8" y="52"/>
                    <a:pt x="5" y="39"/>
                    <a:pt x="1" y="27"/>
                  </a:cubicBezTo>
                  <a:cubicBezTo>
                    <a:pt x="1" y="24"/>
                    <a:pt x="0" y="2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3" name="Freeform 15">
              <a:extLst>
                <a:ext uri="{FF2B5EF4-FFF2-40B4-BE49-F238E27FC236}">
                  <a16:creationId xmlns:a16="http://schemas.microsoft.com/office/drawing/2014/main" id="{939845F0-31A7-4614-BB09-FE21436F19DC}"/>
                </a:ext>
              </a:extLst>
            </p:cNvPr>
            <p:cNvSpPr>
              <a:spLocks/>
            </p:cNvSpPr>
            <p:nvPr/>
          </p:nvSpPr>
          <p:spPr bwMode="auto">
            <a:xfrm>
              <a:off x="2933218" y="3179989"/>
              <a:ext cx="452438" cy="458788"/>
            </a:xfrm>
            <a:custGeom>
              <a:avLst/>
              <a:gdLst>
                <a:gd name="T0" fmla="*/ 20 w 147"/>
                <a:gd name="T1" fmla="*/ 0 h 148"/>
                <a:gd name="T2" fmla="*/ 32 w 147"/>
                <a:gd name="T3" fmla="*/ 7 h 148"/>
                <a:gd name="T4" fmla="*/ 140 w 147"/>
                <a:gd name="T5" fmla="*/ 116 h 148"/>
                <a:gd name="T6" fmla="*/ 144 w 147"/>
                <a:gd name="T7" fmla="*/ 137 h 148"/>
                <a:gd name="T8" fmla="*/ 123 w 147"/>
                <a:gd name="T9" fmla="*/ 144 h 148"/>
                <a:gd name="T10" fmla="*/ 111 w 147"/>
                <a:gd name="T11" fmla="*/ 135 h 148"/>
                <a:gd name="T12" fmla="*/ 8 w 147"/>
                <a:gd name="T13" fmla="*/ 32 h 148"/>
                <a:gd name="T14" fmla="*/ 3 w 147"/>
                <a:gd name="T15" fmla="*/ 12 h 148"/>
                <a:gd name="T16" fmla="*/ 19 w 147"/>
                <a:gd name="T17" fmla="*/ 1 h 148"/>
                <a:gd name="T18" fmla="*/ 20 w 147"/>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8">
                  <a:moveTo>
                    <a:pt x="20" y="0"/>
                  </a:moveTo>
                  <a:cubicBezTo>
                    <a:pt x="24" y="2"/>
                    <a:pt x="29" y="4"/>
                    <a:pt x="32" y="7"/>
                  </a:cubicBezTo>
                  <a:cubicBezTo>
                    <a:pt x="68" y="43"/>
                    <a:pt x="104" y="79"/>
                    <a:pt x="140" y="116"/>
                  </a:cubicBezTo>
                  <a:cubicBezTo>
                    <a:pt x="147" y="122"/>
                    <a:pt x="147" y="132"/>
                    <a:pt x="144" y="137"/>
                  </a:cubicBezTo>
                  <a:cubicBezTo>
                    <a:pt x="139" y="144"/>
                    <a:pt x="131" y="148"/>
                    <a:pt x="123" y="144"/>
                  </a:cubicBezTo>
                  <a:cubicBezTo>
                    <a:pt x="118" y="142"/>
                    <a:pt x="115" y="138"/>
                    <a:pt x="111" y="135"/>
                  </a:cubicBezTo>
                  <a:cubicBezTo>
                    <a:pt x="77" y="100"/>
                    <a:pt x="42" y="66"/>
                    <a:pt x="8" y="32"/>
                  </a:cubicBezTo>
                  <a:cubicBezTo>
                    <a:pt x="3" y="26"/>
                    <a:pt x="0" y="20"/>
                    <a:pt x="3" y="12"/>
                  </a:cubicBezTo>
                  <a:cubicBezTo>
                    <a:pt x="6" y="6"/>
                    <a:pt x="12" y="1"/>
                    <a:pt x="19" y="1"/>
                  </a:cubicBezTo>
                  <a:cubicBezTo>
                    <a:pt x="19" y="1"/>
                    <a:pt x="1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sp>
        <p:nvSpPr>
          <p:cNvPr id="26" name="Rectángulo 25">
            <a:extLst>
              <a:ext uri="{FF2B5EF4-FFF2-40B4-BE49-F238E27FC236}">
                <a16:creationId xmlns:a16="http://schemas.microsoft.com/office/drawing/2014/main" id="{AD009184-3FA8-46C6-B5CA-55BF178C423F}"/>
              </a:ext>
            </a:extLst>
          </p:cNvPr>
          <p:cNvSpPr/>
          <p:nvPr/>
        </p:nvSpPr>
        <p:spPr>
          <a:xfrm>
            <a:off x="9670012" y="2700934"/>
            <a:ext cx="2207327" cy="956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1" dirty="0">
                <a:solidFill>
                  <a:srgbClr val="000000"/>
                </a:solidFill>
                <a:latin typeface="Times New Roman" panose="02020603050405020304" pitchFamily="18" charset="0"/>
                <a:cs typeface="Times New Roman" panose="02020603050405020304" pitchFamily="18" charset="0"/>
              </a:rPr>
              <a:t> Encuesta presencial e internet</a:t>
            </a:r>
          </a:p>
        </p:txBody>
      </p:sp>
      <p:grpSp>
        <p:nvGrpSpPr>
          <p:cNvPr id="35" name="Group 59">
            <a:extLst>
              <a:ext uri="{FF2B5EF4-FFF2-40B4-BE49-F238E27FC236}">
                <a16:creationId xmlns:a16="http://schemas.microsoft.com/office/drawing/2014/main" id="{9407A1D0-F8BA-4010-BC61-7A1A7C520280}"/>
              </a:ext>
            </a:extLst>
          </p:cNvPr>
          <p:cNvGrpSpPr/>
          <p:nvPr/>
        </p:nvGrpSpPr>
        <p:grpSpPr>
          <a:xfrm>
            <a:off x="5823984" y="2396043"/>
            <a:ext cx="465616" cy="470858"/>
            <a:chOff x="2010880" y="2246539"/>
            <a:chExt cx="3384551" cy="3422650"/>
          </a:xfrm>
          <a:solidFill>
            <a:srgbClr val="FFFFFF"/>
          </a:solidFill>
        </p:grpSpPr>
        <p:sp>
          <p:nvSpPr>
            <p:cNvPr id="36" name="Freeform 5">
              <a:extLst>
                <a:ext uri="{FF2B5EF4-FFF2-40B4-BE49-F238E27FC236}">
                  <a16:creationId xmlns:a16="http://schemas.microsoft.com/office/drawing/2014/main" id="{4FE2A160-6D8D-42B9-ADA5-C7F68AB2B8B3}"/>
                </a:ext>
              </a:extLst>
            </p:cNvPr>
            <p:cNvSpPr>
              <a:spLocks noEditPoints="1"/>
            </p:cNvSpPr>
            <p:nvPr/>
          </p:nvSpPr>
          <p:spPr bwMode="auto">
            <a:xfrm>
              <a:off x="2010880" y="2246539"/>
              <a:ext cx="3384550" cy="3422650"/>
            </a:xfrm>
            <a:custGeom>
              <a:avLst/>
              <a:gdLst>
                <a:gd name="T0" fmla="*/ 802 w 1098"/>
                <a:gd name="T1" fmla="*/ 525 h 1101"/>
                <a:gd name="T2" fmla="*/ 1063 w 1098"/>
                <a:gd name="T3" fmla="*/ 294 h 1101"/>
                <a:gd name="T4" fmla="*/ 1065 w 1098"/>
                <a:gd name="T5" fmla="*/ 111 h 1101"/>
                <a:gd name="T6" fmla="*/ 883 w 1098"/>
                <a:gd name="T7" fmla="*/ 0 h 1101"/>
                <a:gd name="T8" fmla="*/ 606 w 1098"/>
                <a:gd name="T9" fmla="*/ 229 h 1101"/>
                <a:gd name="T10" fmla="*/ 587 w 1098"/>
                <a:gd name="T11" fmla="*/ 393 h 1101"/>
                <a:gd name="T12" fmla="*/ 660 w 1098"/>
                <a:gd name="T13" fmla="*/ 316 h 1101"/>
                <a:gd name="T14" fmla="*/ 887 w 1098"/>
                <a:gd name="T15" fmla="*/ 91 h 1101"/>
                <a:gd name="T16" fmla="*/ 1005 w 1098"/>
                <a:gd name="T17" fmla="*/ 216 h 1101"/>
                <a:gd name="T18" fmla="*/ 780 w 1098"/>
                <a:gd name="T19" fmla="*/ 436 h 1101"/>
                <a:gd name="T20" fmla="*/ 704 w 1098"/>
                <a:gd name="T21" fmla="*/ 507 h 1101"/>
                <a:gd name="T22" fmla="*/ 439 w 1098"/>
                <a:gd name="T23" fmla="*/ 773 h 1101"/>
                <a:gd name="T24" fmla="*/ 231 w 1098"/>
                <a:gd name="T25" fmla="*/ 997 h 1101"/>
                <a:gd name="T26" fmla="*/ 97 w 1098"/>
                <a:gd name="T27" fmla="*/ 914 h 1101"/>
                <a:gd name="T28" fmla="*/ 296 w 1098"/>
                <a:gd name="T29" fmla="*/ 668 h 1101"/>
                <a:gd name="T30" fmla="*/ 374 w 1098"/>
                <a:gd name="T31" fmla="*/ 606 h 1101"/>
                <a:gd name="T32" fmla="*/ 388 w 1098"/>
                <a:gd name="T33" fmla="*/ 586 h 1101"/>
                <a:gd name="T34" fmla="*/ 142 w 1098"/>
                <a:gd name="T35" fmla="*/ 693 h 1101"/>
                <a:gd name="T36" fmla="*/ 27 w 1098"/>
                <a:gd name="T37" fmla="*/ 979 h 1101"/>
                <a:gd name="T38" fmla="*/ 289 w 1098"/>
                <a:gd name="T39" fmla="*/ 1068 h 1101"/>
                <a:gd name="T40" fmla="*/ 487 w 1098"/>
                <a:gd name="T41" fmla="*/ 871 h 1101"/>
                <a:gd name="T42" fmla="*/ 509 w 1098"/>
                <a:gd name="T43" fmla="*/ 704 h 1101"/>
                <a:gd name="T44" fmla="*/ 472 w 1098"/>
                <a:gd name="T45" fmla="*/ 548 h 1101"/>
                <a:gd name="T46" fmla="*/ 318 w 1098"/>
                <a:gd name="T47" fmla="*/ 686 h 1101"/>
                <a:gd name="T48" fmla="*/ 349 w 1098"/>
                <a:gd name="T49" fmla="*/ 803 h 1101"/>
                <a:gd name="T50" fmla="*/ 547 w 1098"/>
                <a:gd name="T51" fmla="*/ 631 h 1101"/>
                <a:gd name="T52" fmla="*/ 534 w 1098"/>
                <a:gd name="T53" fmla="*/ 599 h 1101"/>
                <a:gd name="T54" fmla="*/ 493 w 1098"/>
                <a:gd name="T55" fmla="*/ 577 h 1101"/>
                <a:gd name="T56" fmla="*/ 648 w 1098"/>
                <a:gd name="T57" fmla="*/ 540 h 1101"/>
                <a:gd name="T58" fmla="*/ 804 w 1098"/>
                <a:gd name="T59" fmla="*/ 374 h 1101"/>
                <a:gd name="T60" fmla="*/ 701 w 1098"/>
                <a:gd name="T61" fmla="*/ 303 h 1101"/>
                <a:gd name="T62" fmla="*/ 558 w 1098"/>
                <a:gd name="T63" fmla="*/ 447 h 1101"/>
                <a:gd name="T64" fmla="*/ 598 w 1098"/>
                <a:gd name="T65" fmla="*/ 454 h 1101"/>
                <a:gd name="T66" fmla="*/ 625 w 1098"/>
                <a:gd name="T67" fmla="*/ 495 h 1101"/>
                <a:gd name="T68" fmla="*/ 633 w 1098"/>
                <a:gd name="T69" fmla="*/ 516 h 1101"/>
                <a:gd name="T70" fmla="*/ 645 w 1098"/>
                <a:gd name="T71" fmla="*/ 543 h 1101"/>
                <a:gd name="T72" fmla="*/ 652 w 1098"/>
                <a:gd name="T73" fmla="*/ 661 h 1101"/>
                <a:gd name="T74" fmla="*/ 764 w 1098"/>
                <a:gd name="T75" fmla="*/ 789 h 1101"/>
                <a:gd name="T76" fmla="*/ 789 w 1098"/>
                <a:gd name="T77" fmla="*/ 765 h 1101"/>
                <a:gd name="T78" fmla="*/ 216 w 1098"/>
                <a:gd name="T79" fmla="*/ 432 h 1101"/>
                <a:gd name="T80" fmla="*/ 322 w 1098"/>
                <a:gd name="T81" fmla="*/ 474 h 1101"/>
                <a:gd name="T82" fmla="*/ 389 w 1098"/>
                <a:gd name="T83" fmla="*/ 456 h 1101"/>
                <a:gd name="T84" fmla="*/ 216 w 1098"/>
                <a:gd name="T85" fmla="*/ 432 h 1101"/>
                <a:gd name="T86" fmla="*/ 672 w 1098"/>
                <a:gd name="T87" fmla="*/ 828 h 1101"/>
                <a:gd name="T88" fmla="*/ 620 w 1098"/>
                <a:gd name="T89" fmla="*/ 695 h 1101"/>
                <a:gd name="T90" fmla="*/ 630 w 1098"/>
                <a:gd name="T91" fmla="*/ 802 h 1101"/>
                <a:gd name="T92" fmla="*/ 668 w 1098"/>
                <a:gd name="T93" fmla="*/ 879 h 1101"/>
                <a:gd name="T94" fmla="*/ 870 w 1098"/>
                <a:gd name="T95" fmla="*/ 679 h 1101"/>
                <a:gd name="T96" fmla="*/ 830 w 1098"/>
                <a:gd name="T97" fmla="*/ 637 h 1101"/>
                <a:gd name="T98" fmla="*/ 695 w 1098"/>
                <a:gd name="T99" fmla="*/ 620 h 1101"/>
                <a:gd name="T100" fmla="*/ 845 w 1098"/>
                <a:gd name="T101" fmla="*/ 677 h 1101"/>
                <a:gd name="T102" fmla="*/ 416 w 1098"/>
                <a:gd name="T103" fmla="*/ 242 h 1101"/>
                <a:gd name="T104" fmla="*/ 455 w 1098"/>
                <a:gd name="T105" fmla="*/ 387 h 1101"/>
                <a:gd name="T106" fmla="*/ 476 w 1098"/>
                <a:gd name="T107" fmla="*/ 333 h 1101"/>
                <a:gd name="T108" fmla="*/ 428 w 1098"/>
                <a:gd name="T109" fmla="*/ 217 h 1101"/>
                <a:gd name="T110" fmla="*/ 318 w 1098"/>
                <a:gd name="T111" fmla="*/ 301 h 1101"/>
                <a:gd name="T112" fmla="*/ 410 w 1098"/>
                <a:gd name="T113" fmla="*/ 435 h 1101"/>
                <a:gd name="T114" fmla="*/ 439 w 1098"/>
                <a:gd name="T115" fmla="*/ 41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8" h="1101">
                  <a:moveTo>
                    <a:pt x="704" y="507"/>
                  </a:moveTo>
                  <a:cubicBezTo>
                    <a:pt x="706" y="509"/>
                    <a:pt x="706" y="510"/>
                    <a:pt x="707" y="510"/>
                  </a:cubicBezTo>
                  <a:cubicBezTo>
                    <a:pt x="737" y="523"/>
                    <a:pt x="769" y="530"/>
                    <a:pt x="802" y="525"/>
                  </a:cubicBezTo>
                  <a:cubicBezTo>
                    <a:pt x="824" y="522"/>
                    <a:pt x="843" y="514"/>
                    <a:pt x="858" y="499"/>
                  </a:cubicBezTo>
                  <a:cubicBezTo>
                    <a:pt x="875" y="483"/>
                    <a:pt x="892" y="466"/>
                    <a:pt x="908" y="449"/>
                  </a:cubicBezTo>
                  <a:cubicBezTo>
                    <a:pt x="960" y="397"/>
                    <a:pt x="1011" y="346"/>
                    <a:pt x="1063" y="294"/>
                  </a:cubicBezTo>
                  <a:cubicBezTo>
                    <a:pt x="1075" y="283"/>
                    <a:pt x="1084" y="269"/>
                    <a:pt x="1089" y="254"/>
                  </a:cubicBezTo>
                  <a:cubicBezTo>
                    <a:pt x="1098" y="228"/>
                    <a:pt x="1098" y="202"/>
                    <a:pt x="1092" y="175"/>
                  </a:cubicBezTo>
                  <a:cubicBezTo>
                    <a:pt x="1087" y="152"/>
                    <a:pt x="1077" y="131"/>
                    <a:pt x="1065" y="111"/>
                  </a:cubicBezTo>
                  <a:cubicBezTo>
                    <a:pt x="1046" y="81"/>
                    <a:pt x="1022" y="57"/>
                    <a:pt x="993" y="37"/>
                  </a:cubicBezTo>
                  <a:cubicBezTo>
                    <a:pt x="977" y="25"/>
                    <a:pt x="959" y="16"/>
                    <a:pt x="940" y="10"/>
                  </a:cubicBezTo>
                  <a:cubicBezTo>
                    <a:pt x="921" y="3"/>
                    <a:pt x="903" y="0"/>
                    <a:pt x="883" y="0"/>
                  </a:cubicBezTo>
                  <a:cubicBezTo>
                    <a:pt x="852" y="0"/>
                    <a:pt x="826" y="9"/>
                    <a:pt x="804" y="31"/>
                  </a:cubicBezTo>
                  <a:cubicBezTo>
                    <a:pt x="770" y="64"/>
                    <a:pt x="736" y="98"/>
                    <a:pt x="702" y="132"/>
                  </a:cubicBezTo>
                  <a:cubicBezTo>
                    <a:pt x="670" y="165"/>
                    <a:pt x="638" y="197"/>
                    <a:pt x="606" y="229"/>
                  </a:cubicBezTo>
                  <a:cubicBezTo>
                    <a:pt x="582" y="252"/>
                    <a:pt x="570" y="279"/>
                    <a:pt x="569" y="311"/>
                  </a:cubicBezTo>
                  <a:cubicBezTo>
                    <a:pt x="569" y="330"/>
                    <a:pt x="572" y="348"/>
                    <a:pt x="577" y="366"/>
                  </a:cubicBezTo>
                  <a:cubicBezTo>
                    <a:pt x="580" y="375"/>
                    <a:pt x="584" y="383"/>
                    <a:pt x="587" y="393"/>
                  </a:cubicBezTo>
                  <a:cubicBezTo>
                    <a:pt x="589" y="392"/>
                    <a:pt x="589" y="391"/>
                    <a:pt x="590" y="391"/>
                  </a:cubicBezTo>
                  <a:cubicBezTo>
                    <a:pt x="612" y="368"/>
                    <a:pt x="635" y="345"/>
                    <a:pt x="658" y="322"/>
                  </a:cubicBezTo>
                  <a:cubicBezTo>
                    <a:pt x="659" y="321"/>
                    <a:pt x="660" y="318"/>
                    <a:pt x="660" y="316"/>
                  </a:cubicBezTo>
                  <a:cubicBezTo>
                    <a:pt x="660" y="309"/>
                    <a:pt x="661" y="303"/>
                    <a:pt x="666" y="297"/>
                  </a:cubicBezTo>
                  <a:cubicBezTo>
                    <a:pt x="732" y="232"/>
                    <a:pt x="798" y="166"/>
                    <a:pt x="863" y="100"/>
                  </a:cubicBezTo>
                  <a:cubicBezTo>
                    <a:pt x="870" y="93"/>
                    <a:pt x="878" y="90"/>
                    <a:pt x="887" y="91"/>
                  </a:cubicBezTo>
                  <a:cubicBezTo>
                    <a:pt x="903" y="92"/>
                    <a:pt x="918" y="98"/>
                    <a:pt x="932" y="106"/>
                  </a:cubicBezTo>
                  <a:cubicBezTo>
                    <a:pt x="960" y="122"/>
                    <a:pt x="982" y="145"/>
                    <a:pt x="996" y="175"/>
                  </a:cubicBezTo>
                  <a:cubicBezTo>
                    <a:pt x="1002" y="188"/>
                    <a:pt x="1005" y="202"/>
                    <a:pt x="1005" y="216"/>
                  </a:cubicBezTo>
                  <a:cubicBezTo>
                    <a:pt x="1004" y="221"/>
                    <a:pt x="1002" y="225"/>
                    <a:pt x="998" y="229"/>
                  </a:cubicBezTo>
                  <a:cubicBezTo>
                    <a:pt x="933" y="295"/>
                    <a:pt x="867" y="361"/>
                    <a:pt x="802" y="427"/>
                  </a:cubicBezTo>
                  <a:cubicBezTo>
                    <a:pt x="796" y="433"/>
                    <a:pt x="789" y="436"/>
                    <a:pt x="780" y="436"/>
                  </a:cubicBezTo>
                  <a:cubicBezTo>
                    <a:pt x="778" y="436"/>
                    <a:pt x="776" y="437"/>
                    <a:pt x="775" y="438"/>
                  </a:cubicBezTo>
                  <a:cubicBezTo>
                    <a:pt x="760" y="452"/>
                    <a:pt x="747" y="466"/>
                    <a:pt x="732" y="480"/>
                  </a:cubicBezTo>
                  <a:cubicBezTo>
                    <a:pt x="723" y="489"/>
                    <a:pt x="714" y="498"/>
                    <a:pt x="704" y="507"/>
                  </a:cubicBezTo>
                  <a:close/>
                  <a:moveTo>
                    <a:pt x="509" y="704"/>
                  </a:moveTo>
                  <a:cubicBezTo>
                    <a:pt x="507" y="706"/>
                    <a:pt x="506" y="706"/>
                    <a:pt x="505" y="707"/>
                  </a:cubicBezTo>
                  <a:cubicBezTo>
                    <a:pt x="483" y="729"/>
                    <a:pt x="461" y="751"/>
                    <a:pt x="439" y="773"/>
                  </a:cubicBezTo>
                  <a:cubicBezTo>
                    <a:pt x="436" y="776"/>
                    <a:pt x="435" y="778"/>
                    <a:pt x="435" y="782"/>
                  </a:cubicBezTo>
                  <a:cubicBezTo>
                    <a:pt x="436" y="789"/>
                    <a:pt x="434" y="795"/>
                    <a:pt x="428" y="801"/>
                  </a:cubicBezTo>
                  <a:cubicBezTo>
                    <a:pt x="362" y="866"/>
                    <a:pt x="297" y="932"/>
                    <a:pt x="231" y="997"/>
                  </a:cubicBezTo>
                  <a:cubicBezTo>
                    <a:pt x="224" y="1004"/>
                    <a:pt x="217" y="1006"/>
                    <a:pt x="208" y="1005"/>
                  </a:cubicBezTo>
                  <a:cubicBezTo>
                    <a:pt x="194" y="1004"/>
                    <a:pt x="181" y="1000"/>
                    <a:pt x="169" y="993"/>
                  </a:cubicBezTo>
                  <a:cubicBezTo>
                    <a:pt x="136" y="975"/>
                    <a:pt x="111" y="949"/>
                    <a:pt x="97" y="914"/>
                  </a:cubicBezTo>
                  <a:cubicBezTo>
                    <a:pt x="93" y="903"/>
                    <a:pt x="90" y="891"/>
                    <a:pt x="91" y="880"/>
                  </a:cubicBezTo>
                  <a:cubicBezTo>
                    <a:pt x="92" y="875"/>
                    <a:pt x="94" y="871"/>
                    <a:pt x="97" y="868"/>
                  </a:cubicBezTo>
                  <a:cubicBezTo>
                    <a:pt x="163" y="801"/>
                    <a:pt x="230" y="735"/>
                    <a:pt x="296" y="668"/>
                  </a:cubicBezTo>
                  <a:cubicBezTo>
                    <a:pt x="301" y="663"/>
                    <a:pt x="307" y="660"/>
                    <a:pt x="315" y="661"/>
                  </a:cubicBezTo>
                  <a:cubicBezTo>
                    <a:pt x="318" y="661"/>
                    <a:pt x="321" y="659"/>
                    <a:pt x="323" y="657"/>
                  </a:cubicBezTo>
                  <a:cubicBezTo>
                    <a:pt x="340" y="640"/>
                    <a:pt x="357" y="623"/>
                    <a:pt x="374" y="606"/>
                  </a:cubicBezTo>
                  <a:cubicBezTo>
                    <a:pt x="380" y="600"/>
                    <a:pt x="386" y="594"/>
                    <a:pt x="391" y="589"/>
                  </a:cubicBezTo>
                  <a:cubicBezTo>
                    <a:pt x="391" y="588"/>
                    <a:pt x="390" y="587"/>
                    <a:pt x="390" y="587"/>
                  </a:cubicBezTo>
                  <a:cubicBezTo>
                    <a:pt x="389" y="587"/>
                    <a:pt x="388" y="586"/>
                    <a:pt x="388" y="586"/>
                  </a:cubicBezTo>
                  <a:cubicBezTo>
                    <a:pt x="359" y="574"/>
                    <a:pt x="329" y="567"/>
                    <a:pt x="298" y="571"/>
                  </a:cubicBezTo>
                  <a:cubicBezTo>
                    <a:pt x="274" y="574"/>
                    <a:pt x="253" y="582"/>
                    <a:pt x="237" y="599"/>
                  </a:cubicBezTo>
                  <a:cubicBezTo>
                    <a:pt x="205" y="630"/>
                    <a:pt x="173" y="661"/>
                    <a:pt x="142" y="693"/>
                  </a:cubicBezTo>
                  <a:cubicBezTo>
                    <a:pt x="107" y="728"/>
                    <a:pt x="72" y="764"/>
                    <a:pt x="36" y="799"/>
                  </a:cubicBezTo>
                  <a:cubicBezTo>
                    <a:pt x="11" y="823"/>
                    <a:pt x="0" y="852"/>
                    <a:pt x="0" y="886"/>
                  </a:cubicBezTo>
                  <a:cubicBezTo>
                    <a:pt x="0" y="920"/>
                    <a:pt x="11" y="951"/>
                    <a:pt x="27" y="979"/>
                  </a:cubicBezTo>
                  <a:cubicBezTo>
                    <a:pt x="49" y="1016"/>
                    <a:pt x="78" y="1046"/>
                    <a:pt x="115" y="1067"/>
                  </a:cubicBezTo>
                  <a:cubicBezTo>
                    <a:pt x="150" y="1088"/>
                    <a:pt x="188" y="1101"/>
                    <a:pt x="231" y="1095"/>
                  </a:cubicBezTo>
                  <a:cubicBezTo>
                    <a:pt x="253" y="1092"/>
                    <a:pt x="273" y="1084"/>
                    <a:pt x="289" y="1068"/>
                  </a:cubicBezTo>
                  <a:cubicBezTo>
                    <a:pt x="300" y="1058"/>
                    <a:pt x="310" y="1047"/>
                    <a:pt x="321" y="1037"/>
                  </a:cubicBezTo>
                  <a:cubicBezTo>
                    <a:pt x="344" y="1013"/>
                    <a:pt x="368" y="990"/>
                    <a:pt x="392" y="966"/>
                  </a:cubicBezTo>
                  <a:cubicBezTo>
                    <a:pt x="423" y="934"/>
                    <a:pt x="454" y="902"/>
                    <a:pt x="487" y="871"/>
                  </a:cubicBezTo>
                  <a:cubicBezTo>
                    <a:pt x="517" y="843"/>
                    <a:pt x="530" y="809"/>
                    <a:pt x="526" y="769"/>
                  </a:cubicBezTo>
                  <a:cubicBezTo>
                    <a:pt x="525" y="756"/>
                    <a:pt x="522" y="743"/>
                    <a:pt x="518" y="730"/>
                  </a:cubicBezTo>
                  <a:cubicBezTo>
                    <a:pt x="516" y="722"/>
                    <a:pt x="512" y="713"/>
                    <a:pt x="509" y="704"/>
                  </a:cubicBezTo>
                  <a:close/>
                  <a:moveTo>
                    <a:pt x="503" y="549"/>
                  </a:moveTo>
                  <a:cubicBezTo>
                    <a:pt x="498" y="550"/>
                    <a:pt x="494" y="551"/>
                    <a:pt x="490" y="552"/>
                  </a:cubicBezTo>
                  <a:cubicBezTo>
                    <a:pt x="483" y="555"/>
                    <a:pt x="477" y="555"/>
                    <a:pt x="472" y="548"/>
                  </a:cubicBezTo>
                  <a:cubicBezTo>
                    <a:pt x="472" y="547"/>
                    <a:pt x="470" y="547"/>
                    <a:pt x="470" y="546"/>
                  </a:cubicBezTo>
                  <a:cubicBezTo>
                    <a:pt x="464" y="543"/>
                    <a:pt x="462" y="543"/>
                    <a:pt x="458" y="547"/>
                  </a:cubicBezTo>
                  <a:cubicBezTo>
                    <a:pt x="411" y="593"/>
                    <a:pt x="365" y="640"/>
                    <a:pt x="318" y="686"/>
                  </a:cubicBezTo>
                  <a:cubicBezTo>
                    <a:pt x="311" y="693"/>
                    <a:pt x="303" y="700"/>
                    <a:pt x="298" y="708"/>
                  </a:cubicBezTo>
                  <a:cubicBezTo>
                    <a:pt x="288" y="723"/>
                    <a:pt x="289" y="739"/>
                    <a:pt x="296" y="755"/>
                  </a:cubicBezTo>
                  <a:cubicBezTo>
                    <a:pt x="306" y="779"/>
                    <a:pt x="324" y="796"/>
                    <a:pt x="349" y="803"/>
                  </a:cubicBezTo>
                  <a:cubicBezTo>
                    <a:pt x="367" y="808"/>
                    <a:pt x="383" y="805"/>
                    <a:pt x="397" y="791"/>
                  </a:cubicBezTo>
                  <a:cubicBezTo>
                    <a:pt x="446" y="741"/>
                    <a:pt x="496" y="692"/>
                    <a:pt x="546" y="642"/>
                  </a:cubicBezTo>
                  <a:cubicBezTo>
                    <a:pt x="549" y="638"/>
                    <a:pt x="550" y="635"/>
                    <a:pt x="547" y="631"/>
                  </a:cubicBezTo>
                  <a:cubicBezTo>
                    <a:pt x="541" y="632"/>
                    <a:pt x="535" y="632"/>
                    <a:pt x="528" y="633"/>
                  </a:cubicBezTo>
                  <a:cubicBezTo>
                    <a:pt x="532" y="624"/>
                    <a:pt x="535" y="617"/>
                    <a:pt x="538" y="609"/>
                  </a:cubicBezTo>
                  <a:cubicBezTo>
                    <a:pt x="540" y="603"/>
                    <a:pt x="541" y="603"/>
                    <a:pt x="534" y="599"/>
                  </a:cubicBezTo>
                  <a:cubicBezTo>
                    <a:pt x="530" y="597"/>
                    <a:pt x="528" y="595"/>
                    <a:pt x="529" y="590"/>
                  </a:cubicBezTo>
                  <a:cubicBezTo>
                    <a:pt x="530" y="586"/>
                    <a:pt x="530" y="581"/>
                    <a:pt x="531" y="577"/>
                  </a:cubicBezTo>
                  <a:cubicBezTo>
                    <a:pt x="518" y="577"/>
                    <a:pt x="506" y="577"/>
                    <a:pt x="493" y="577"/>
                  </a:cubicBezTo>
                  <a:cubicBezTo>
                    <a:pt x="497" y="567"/>
                    <a:pt x="500" y="559"/>
                    <a:pt x="503" y="549"/>
                  </a:cubicBezTo>
                  <a:close/>
                  <a:moveTo>
                    <a:pt x="645" y="543"/>
                  </a:moveTo>
                  <a:cubicBezTo>
                    <a:pt x="647" y="542"/>
                    <a:pt x="648" y="541"/>
                    <a:pt x="648" y="540"/>
                  </a:cubicBezTo>
                  <a:cubicBezTo>
                    <a:pt x="665" y="523"/>
                    <a:pt x="682" y="507"/>
                    <a:pt x="698" y="490"/>
                  </a:cubicBezTo>
                  <a:cubicBezTo>
                    <a:pt x="730" y="458"/>
                    <a:pt x="761" y="427"/>
                    <a:pt x="793" y="395"/>
                  </a:cubicBezTo>
                  <a:cubicBezTo>
                    <a:pt x="799" y="389"/>
                    <a:pt x="803" y="382"/>
                    <a:pt x="804" y="374"/>
                  </a:cubicBezTo>
                  <a:cubicBezTo>
                    <a:pt x="807" y="353"/>
                    <a:pt x="800" y="335"/>
                    <a:pt x="786" y="319"/>
                  </a:cubicBezTo>
                  <a:cubicBezTo>
                    <a:pt x="776" y="307"/>
                    <a:pt x="762" y="298"/>
                    <a:pt x="746" y="293"/>
                  </a:cubicBezTo>
                  <a:cubicBezTo>
                    <a:pt x="730" y="289"/>
                    <a:pt x="714" y="291"/>
                    <a:pt x="701" y="303"/>
                  </a:cubicBezTo>
                  <a:cubicBezTo>
                    <a:pt x="692" y="312"/>
                    <a:pt x="683" y="321"/>
                    <a:pt x="674" y="330"/>
                  </a:cubicBezTo>
                  <a:cubicBezTo>
                    <a:pt x="641" y="364"/>
                    <a:pt x="607" y="398"/>
                    <a:pt x="573" y="433"/>
                  </a:cubicBezTo>
                  <a:cubicBezTo>
                    <a:pt x="568" y="438"/>
                    <a:pt x="563" y="442"/>
                    <a:pt x="558" y="447"/>
                  </a:cubicBezTo>
                  <a:cubicBezTo>
                    <a:pt x="562" y="450"/>
                    <a:pt x="566" y="452"/>
                    <a:pt x="570" y="455"/>
                  </a:cubicBezTo>
                  <a:cubicBezTo>
                    <a:pt x="574" y="459"/>
                    <a:pt x="578" y="459"/>
                    <a:pt x="583" y="458"/>
                  </a:cubicBezTo>
                  <a:cubicBezTo>
                    <a:pt x="588" y="456"/>
                    <a:pt x="593" y="456"/>
                    <a:pt x="598" y="454"/>
                  </a:cubicBezTo>
                  <a:cubicBezTo>
                    <a:pt x="595" y="464"/>
                    <a:pt x="592" y="472"/>
                    <a:pt x="589" y="482"/>
                  </a:cubicBezTo>
                  <a:cubicBezTo>
                    <a:pt x="602" y="482"/>
                    <a:pt x="614" y="482"/>
                    <a:pt x="626" y="482"/>
                  </a:cubicBezTo>
                  <a:cubicBezTo>
                    <a:pt x="626" y="486"/>
                    <a:pt x="626" y="491"/>
                    <a:pt x="625" y="495"/>
                  </a:cubicBezTo>
                  <a:cubicBezTo>
                    <a:pt x="624" y="500"/>
                    <a:pt x="625" y="502"/>
                    <a:pt x="629" y="504"/>
                  </a:cubicBezTo>
                  <a:cubicBezTo>
                    <a:pt x="636" y="508"/>
                    <a:pt x="636" y="508"/>
                    <a:pt x="633" y="515"/>
                  </a:cubicBezTo>
                  <a:cubicBezTo>
                    <a:pt x="633" y="516"/>
                    <a:pt x="633" y="516"/>
                    <a:pt x="633" y="516"/>
                  </a:cubicBezTo>
                  <a:cubicBezTo>
                    <a:pt x="630" y="523"/>
                    <a:pt x="627" y="530"/>
                    <a:pt x="624" y="538"/>
                  </a:cubicBezTo>
                  <a:cubicBezTo>
                    <a:pt x="631" y="537"/>
                    <a:pt x="638" y="537"/>
                    <a:pt x="644" y="536"/>
                  </a:cubicBezTo>
                  <a:cubicBezTo>
                    <a:pt x="644" y="538"/>
                    <a:pt x="645" y="540"/>
                    <a:pt x="645" y="543"/>
                  </a:cubicBezTo>
                  <a:close/>
                  <a:moveTo>
                    <a:pt x="668" y="650"/>
                  </a:moveTo>
                  <a:cubicBezTo>
                    <a:pt x="668" y="650"/>
                    <a:pt x="668" y="651"/>
                    <a:pt x="668" y="651"/>
                  </a:cubicBezTo>
                  <a:cubicBezTo>
                    <a:pt x="660" y="651"/>
                    <a:pt x="655" y="654"/>
                    <a:pt x="652" y="661"/>
                  </a:cubicBezTo>
                  <a:cubicBezTo>
                    <a:pt x="649" y="668"/>
                    <a:pt x="650" y="674"/>
                    <a:pt x="655" y="680"/>
                  </a:cubicBezTo>
                  <a:cubicBezTo>
                    <a:pt x="659" y="684"/>
                    <a:pt x="663" y="688"/>
                    <a:pt x="667" y="692"/>
                  </a:cubicBezTo>
                  <a:cubicBezTo>
                    <a:pt x="700" y="724"/>
                    <a:pt x="732" y="757"/>
                    <a:pt x="764" y="789"/>
                  </a:cubicBezTo>
                  <a:cubicBezTo>
                    <a:pt x="769" y="793"/>
                    <a:pt x="774" y="796"/>
                    <a:pt x="781" y="795"/>
                  </a:cubicBezTo>
                  <a:cubicBezTo>
                    <a:pt x="787" y="793"/>
                    <a:pt x="792" y="789"/>
                    <a:pt x="794" y="783"/>
                  </a:cubicBezTo>
                  <a:cubicBezTo>
                    <a:pt x="796" y="776"/>
                    <a:pt x="794" y="770"/>
                    <a:pt x="789" y="765"/>
                  </a:cubicBezTo>
                  <a:cubicBezTo>
                    <a:pt x="753" y="729"/>
                    <a:pt x="716" y="692"/>
                    <a:pt x="680" y="656"/>
                  </a:cubicBezTo>
                  <a:cubicBezTo>
                    <a:pt x="677" y="653"/>
                    <a:pt x="672" y="652"/>
                    <a:pt x="668" y="650"/>
                  </a:cubicBezTo>
                  <a:close/>
                  <a:moveTo>
                    <a:pt x="216" y="432"/>
                  </a:moveTo>
                  <a:cubicBezTo>
                    <a:pt x="217" y="435"/>
                    <a:pt x="217" y="438"/>
                    <a:pt x="219" y="440"/>
                  </a:cubicBezTo>
                  <a:cubicBezTo>
                    <a:pt x="222" y="447"/>
                    <a:pt x="228" y="449"/>
                    <a:pt x="235" y="450"/>
                  </a:cubicBezTo>
                  <a:cubicBezTo>
                    <a:pt x="264" y="458"/>
                    <a:pt x="293" y="466"/>
                    <a:pt x="322" y="474"/>
                  </a:cubicBezTo>
                  <a:cubicBezTo>
                    <a:pt x="341" y="479"/>
                    <a:pt x="361" y="484"/>
                    <a:pt x="380" y="489"/>
                  </a:cubicBezTo>
                  <a:cubicBezTo>
                    <a:pt x="389" y="492"/>
                    <a:pt x="398" y="486"/>
                    <a:pt x="401" y="476"/>
                  </a:cubicBezTo>
                  <a:cubicBezTo>
                    <a:pt x="403" y="468"/>
                    <a:pt x="397" y="458"/>
                    <a:pt x="389" y="456"/>
                  </a:cubicBezTo>
                  <a:cubicBezTo>
                    <a:pt x="367" y="450"/>
                    <a:pt x="346" y="445"/>
                    <a:pt x="324" y="439"/>
                  </a:cubicBezTo>
                  <a:cubicBezTo>
                    <a:pt x="296" y="431"/>
                    <a:pt x="268" y="424"/>
                    <a:pt x="239" y="416"/>
                  </a:cubicBezTo>
                  <a:cubicBezTo>
                    <a:pt x="228" y="413"/>
                    <a:pt x="217" y="421"/>
                    <a:pt x="216" y="432"/>
                  </a:cubicBezTo>
                  <a:close/>
                  <a:moveTo>
                    <a:pt x="681" y="863"/>
                  </a:moveTo>
                  <a:cubicBezTo>
                    <a:pt x="680" y="860"/>
                    <a:pt x="680" y="858"/>
                    <a:pt x="679" y="855"/>
                  </a:cubicBezTo>
                  <a:cubicBezTo>
                    <a:pt x="677" y="846"/>
                    <a:pt x="674" y="837"/>
                    <a:pt x="672" y="828"/>
                  </a:cubicBezTo>
                  <a:cubicBezTo>
                    <a:pt x="666" y="805"/>
                    <a:pt x="660" y="782"/>
                    <a:pt x="654" y="759"/>
                  </a:cubicBezTo>
                  <a:cubicBezTo>
                    <a:pt x="649" y="743"/>
                    <a:pt x="644" y="726"/>
                    <a:pt x="640" y="710"/>
                  </a:cubicBezTo>
                  <a:cubicBezTo>
                    <a:pt x="638" y="699"/>
                    <a:pt x="627" y="693"/>
                    <a:pt x="620" y="695"/>
                  </a:cubicBezTo>
                  <a:cubicBezTo>
                    <a:pt x="609" y="698"/>
                    <a:pt x="604" y="708"/>
                    <a:pt x="607" y="719"/>
                  </a:cubicBezTo>
                  <a:cubicBezTo>
                    <a:pt x="609" y="723"/>
                    <a:pt x="610" y="727"/>
                    <a:pt x="611" y="732"/>
                  </a:cubicBezTo>
                  <a:cubicBezTo>
                    <a:pt x="617" y="755"/>
                    <a:pt x="624" y="779"/>
                    <a:pt x="630" y="802"/>
                  </a:cubicBezTo>
                  <a:cubicBezTo>
                    <a:pt x="633" y="816"/>
                    <a:pt x="637" y="829"/>
                    <a:pt x="640" y="842"/>
                  </a:cubicBezTo>
                  <a:cubicBezTo>
                    <a:pt x="643" y="851"/>
                    <a:pt x="645" y="860"/>
                    <a:pt x="648" y="869"/>
                  </a:cubicBezTo>
                  <a:cubicBezTo>
                    <a:pt x="651" y="877"/>
                    <a:pt x="660" y="881"/>
                    <a:pt x="668" y="879"/>
                  </a:cubicBezTo>
                  <a:cubicBezTo>
                    <a:pt x="675" y="878"/>
                    <a:pt x="680" y="870"/>
                    <a:pt x="681" y="863"/>
                  </a:cubicBezTo>
                  <a:close/>
                  <a:moveTo>
                    <a:pt x="862" y="681"/>
                  </a:moveTo>
                  <a:cubicBezTo>
                    <a:pt x="864" y="681"/>
                    <a:pt x="867" y="680"/>
                    <a:pt x="870" y="679"/>
                  </a:cubicBezTo>
                  <a:cubicBezTo>
                    <a:pt x="877" y="675"/>
                    <a:pt x="880" y="669"/>
                    <a:pt x="879" y="661"/>
                  </a:cubicBezTo>
                  <a:cubicBezTo>
                    <a:pt x="878" y="654"/>
                    <a:pt x="874" y="650"/>
                    <a:pt x="867" y="648"/>
                  </a:cubicBezTo>
                  <a:cubicBezTo>
                    <a:pt x="855" y="644"/>
                    <a:pt x="842" y="641"/>
                    <a:pt x="830" y="637"/>
                  </a:cubicBezTo>
                  <a:cubicBezTo>
                    <a:pt x="807" y="631"/>
                    <a:pt x="784" y="625"/>
                    <a:pt x="761" y="619"/>
                  </a:cubicBezTo>
                  <a:cubicBezTo>
                    <a:pt x="746" y="615"/>
                    <a:pt x="731" y="611"/>
                    <a:pt x="716" y="607"/>
                  </a:cubicBezTo>
                  <a:cubicBezTo>
                    <a:pt x="707" y="605"/>
                    <a:pt x="697" y="611"/>
                    <a:pt x="695" y="620"/>
                  </a:cubicBezTo>
                  <a:cubicBezTo>
                    <a:pt x="693" y="628"/>
                    <a:pt x="699" y="638"/>
                    <a:pt x="707" y="640"/>
                  </a:cubicBezTo>
                  <a:cubicBezTo>
                    <a:pt x="733" y="647"/>
                    <a:pt x="759" y="654"/>
                    <a:pt x="785" y="661"/>
                  </a:cubicBezTo>
                  <a:cubicBezTo>
                    <a:pt x="805" y="666"/>
                    <a:pt x="825" y="672"/>
                    <a:pt x="845" y="677"/>
                  </a:cubicBezTo>
                  <a:cubicBezTo>
                    <a:pt x="851" y="679"/>
                    <a:pt x="856" y="680"/>
                    <a:pt x="862" y="681"/>
                  </a:cubicBezTo>
                  <a:close/>
                  <a:moveTo>
                    <a:pt x="415" y="234"/>
                  </a:moveTo>
                  <a:cubicBezTo>
                    <a:pt x="415" y="236"/>
                    <a:pt x="416" y="239"/>
                    <a:pt x="416" y="242"/>
                  </a:cubicBezTo>
                  <a:cubicBezTo>
                    <a:pt x="420" y="254"/>
                    <a:pt x="423" y="267"/>
                    <a:pt x="427" y="279"/>
                  </a:cubicBezTo>
                  <a:cubicBezTo>
                    <a:pt x="432" y="299"/>
                    <a:pt x="437" y="318"/>
                    <a:pt x="442" y="338"/>
                  </a:cubicBezTo>
                  <a:cubicBezTo>
                    <a:pt x="446" y="354"/>
                    <a:pt x="451" y="370"/>
                    <a:pt x="455" y="387"/>
                  </a:cubicBezTo>
                  <a:cubicBezTo>
                    <a:pt x="458" y="397"/>
                    <a:pt x="467" y="403"/>
                    <a:pt x="477" y="401"/>
                  </a:cubicBezTo>
                  <a:cubicBezTo>
                    <a:pt x="486" y="398"/>
                    <a:pt x="491" y="388"/>
                    <a:pt x="488" y="378"/>
                  </a:cubicBezTo>
                  <a:cubicBezTo>
                    <a:pt x="484" y="363"/>
                    <a:pt x="480" y="348"/>
                    <a:pt x="476" y="333"/>
                  </a:cubicBezTo>
                  <a:cubicBezTo>
                    <a:pt x="470" y="308"/>
                    <a:pt x="463" y="284"/>
                    <a:pt x="457" y="260"/>
                  </a:cubicBezTo>
                  <a:cubicBezTo>
                    <a:pt x="454" y="249"/>
                    <a:pt x="451" y="238"/>
                    <a:pt x="447" y="227"/>
                  </a:cubicBezTo>
                  <a:cubicBezTo>
                    <a:pt x="445" y="219"/>
                    <a:pt x="436" y="215"/>
                    <a:pt x="428" y="217"/>
                  </a:cubicBezTo>
                  <a:cubicBezTo>
                    <a:pt x="421" y="219"/>
                    <a:pt x="415" y="226"/>
                    <a:pt x="415" y="234"/>
                  </a:cubicBezTo>
                  <a:close/>
                  <a:moveTo>
                    <a:pt x="319" y="300"/>
                  </a:moveTo>
                  <a:cubicBezTo>
                    <a:pt x="318" y="300"/>
                    <a:pt x="318" y="301"/>
                    <a:pt x="318" y="301"/>
                  </a:cubicBezTo>
                  <a:cubicBezTo>
                    <a:pt x="311" y="301"/>
                    <a:pt x="305" y="306"/>
                    <a:pt x="302" y="312"/>
                  </a:cubicBezTo>
                  <a:cubicBezTo>
                    <a:pt x="299" y="320"/>
                    <a:pt x="302" y="326"/>
                    <a:pt x="307" y="332"/>
                  </a:cubicBezTo>
                  <a:cubicBezTo>
                    <a:pt x="341" y="366"/>
                    <a:pt x="376" y="400"/>
                    <a:pt x="410" y="435"/>
                  </a:cubicBezTo>
                  <a:cubicBezTo>
                    <a:pt x="414" y="438"/>
                    <a:pt x="417" y="442"/>
                    <a:pt x="422" y="444"/>
                  </a:cubicBezTo>
                  <a:cubicBezTo>
                    <a:pt x="430" y="448"/>
                    <a:pt x="438" y="444"/>
                    <a:pt x="443" y="437"/>
                  </a:cubicBezTo>
                  <a:cubicBezTo>
                    <a:pt x="446" y="432"/>
                    <a:pt x="446" y="422"/>
                    <a:pt x="439" y="416"/>
                  </a:cubicBezTo>
                  <a:cubicBezTo>
                    <a:pt x="403" y="379"/>
                    <a:pt x="367" y="343"/>
                    <a:pt x="331" y="307"/>
                  </a:cubicBezTo>
                  <a:cubicBezTo>
                    <a:pt x="328" y="304"/>
                    <a:pt x="323" y="302"/>
                    <a:pt x="319"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7" name="Freeform 6">
              <a:extLst>
                <a:ext uri="{FF2B5EF4-FFF2-40B4-BE49-F238E27FC236}">
                  <a16:creationId xmlns:a16="http://schemas.microsoft.com/office/drawing/2014/main" id="{BA2247E3-C22B-4480-AF4B-E3F223AA1C1E}"/>
                </a:ext>
              </a:extLst>
            </p:cNvPr>
            <p:cNvSpPr>
              <a:spLocks/>
            </p:cNvSpPr>
            <p:nvPr/>
          </p:nvSpPr>
          <p:spPr bwMode="auto">
            <a:xfrm>
              <a:off x="3765068" y="2246539"/>
              <a:ext cx="1630363" cy="1647825"/>
            </a:xfrm>
            <a:custGeom>
              <a:avLst/>
              <a:gdLst>
                <a:gd name="T0" fmla="*/ 135 w 529"/>
                <a:gd name="T1" fmla="*/ 507 h 530"/>
                <a:gd name="T2" fmla="*/ 163 w 529"/>
                <a:gd name="T3" fmla="*/ 480 h 530"/>
                <a:gd name="T4" fmla="*/ 206 w 529"/>
                <a:gd name="T5" fmla="*/ 438 h 530"/>
                <a:gd name="T6" fmla="*/ 211 w 529"/>
                <a:gd name="T7" fmla="*/ 436 h 530"/>
                <a:gd name="T8" fmla="*/ 233 w 529"/>
                <a:gd name="T9" fmla="*/ 427 h 530"/>
                <a:gd name="T10" fmla="*/ 429 w 529"/>
                <a:gd name="T11" fmla="*/ 229 h 530"/>
                <a:gd name="T12" fmla="*/ 436 w 529"/>
                <a:gd name="T13" fmla="*/ 216 h 530"/>
                <a:gd name="T14" fmla="*/ 427 w 529"/>
                <a:gd name="T15" fmla="*/ 175 h 530"/>
                <a:gd name="T16" fmla="*/ 363 w 529"/>
                <a:gd name="T17" fmla="*/ 106 h 530"/>
                <a:gd name="T18" fmla="*/ 318 w 529"/>
                <a:gd name="T19" fmla="*/ 91 h 530"/>
                <a:gd name="T20" fmla="*/ 294 w 529"/>
                <a:gd name="T21" fmla="*/ 100 h 530"/>
                <a:gd name="T22" fmla="*/ 97 w 529"/>
                <a:gd name="T23" fmla="*/ 297 h 530"/>
                <a:gd name="T24" fmla="*/ 91 w 529"/>
                <a:gd name="T25" fmla="*/ 316 h 530"/>
                <a:gd name="T26" fmla="*/ 89 w 529"/>
                <a:gd name="T27" fmla="*/ 322 h 530"/>
                <a:gd name="T28" fmla="*/ 21 w 529"/>
                <a:gd name="T29" fmla="*/ 391 h 530"/>
                <a:gd name="T30" fmla="*/ 18 w 529"/>
                <a:gd name="T31" fmla="*/ 393 h 530"/>
                <a:gd name="T32" fmla="*/ 8 w 529"/>
                <a:gd name="T33" fmla="*/ 366 h 530"/>
                <a:gd name="T34" fmla="*/ 0 w 529"/>
                <a:gd name="T35" fmla="*/ 311 h 530"/>
                <a:gd name="T36" fmla="*/ 37 w 529"/>
                <a:gd name="T37" fmla="*/ 229 h 530"/>
                <a:gd name="T38" fmla="*/ 133 w 529"/>
                <a:gd name="T39" fmla="*/ 132 h 530"/>
                <a:gd name="T40" fmla="*/ 235 w 529"/>
                <a:gd name="T41" fmla="*/ 31 h 530"/>
                <a:gd name="T42" fmla="*/ 314 w 529"/>
                <a:gd name="T43" fmla="*/ 0 h 530"/>
                <a:gd name="T44" fmla="*/ 371 w 529"/>
                <a:gd name="T45" fmla="*/ 10 h 530"/>
                <a:gd name="T46" fmla="*/ 424 w 529"/>
                <a:gd name="T47" fmla="*/ 37 h 530"/>
                <a:gd name="T48" fmla="*/ 496 w 529"/>
                <a:gd name="T49" fmla="*/ 111 h 530"/>
                <a:gd name="T50" fmla="*/ 523 w 529"/>
                <a:gd name="T51" fmla="*/ 175 h 530"/>
                <a:gd name="T52" fmla="*/ 520 w 529"/>
                <a:gd name="T53" fmla="*/ 254 h 530"/>
                <a:gd name="T54" fmla="*/ 494 w 529"/>
                <a:gd name="T55" fmla="*/ 294 h 530"/>
                <a:gd name="T56" fmla="*/ 339 w 529"/>
                <a:gd name="T57" fmla="*/ 449 h 530"/>
                <a:gd name="T58" fmla="*/ 289 w 529"/>
                <a:gd name="T59" fmla="*/ 499 h 530"/>
                <a:gd name="T60" fmla="*/ 233 w 529"/>
                <a:gd name="T61" fmla="*/ 525 h 530"/>
                <a:gd name="T62" fmla="*/ 138 w 529"/>
                <a:gd name="T63" fmla="*/ 510 h 530"/>
                <a:gd name="T64" fmla="*/ 135 w 529"/>
                <a:gd name="T65" fmla="*/ 5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530">
                  <a:moveTo>
                    <a:pt x="135" y="507"/>
                  </a:moveTo>
                  <a:cubicBezTo>
                    <a:pt x="145" y="498"/>
                    <a:pt x="154" y="489"/>
                    <a:pt x="163" y="480"/>
                  </a:cubicBezTo>
                  <a:cubicBezTo>
                    <a:pt x="178" y="466"/>
                    <a:pt x="191" y="452"/>
                    <a:pt x="206" y="438"/>
                  </a:cubicBezTo>
                  <a:cubicBezTo>
                    <a:pt x="207" y="437"/>
                    <a:pt x="209" y="436"/>
                    <a:pt x="211" y="436"/>
                  </a:cubicBezTo>
                  <a:cubicBezTo>
                    <a:pt x="220" y="436"/>
                    <a:pt x="227" y="433"/>
                    <a:pt x="233" y="427"/>
                  </a:cubicBezTo>
                  <a:cubicBezTo>
                    <a:pt x="298" y="361"/>
                    <a:pt x="364" y="295"/>
                    <a:pt x="429" y="229"/>
                  </a:cubicBezTo>
                  <a:cubicBezTo>
                    <a:pt x="433" y="225"/>
                    <a:pt x="435" y="221"/>
                    <a:pt x="436" y="216"/>
                  </a:cubicBezTo>
                  <a:cubicBezTo>
                    <a:pt x="436" y="202"/>
                    <a:pt x="433" y="188"/>
                    <a:pt x="427" y="175"/>
                  </a:cubicBezTo>
                  <a:cubicBezTo>
                    <a:pt x="413" y="145"/>
                    <a:pt x="391" y="122"/>
                    <a:pt x="363" y="106"/>
                  </a:cubicBezTo>
                  <a:cubicBezTo>
                    <a:pt x="349" y="98"/>
                    <a:pt x="334" y="92"/>
                    <a:pt x="318" y="91"/>
                  </a:cubicBezTo>
                  <a:cubicBezTo>
                    <a:pt x="309" y="90"/>
                    <a:pt x="301" y="93"/>
                    <a:pt x="294" y="100"/>
                  </a:cubicBezTo>
                  <a:cubicBezTo>
                    <a:pt x="229" y="166"/>
                    <a:pt x="163" y="232"/>
                    <a:pt x="97" y="297"/>
                  </a:cubicBezTo>
                  <a:cubicBezTo>
                    <a:pt x="92" y="303"/>
                    <a:pt x="91" y="309"/>
                    <a:pt x="91" y="316"/>
                  </a:cubicBezTo>
                  <a:cubicBezTo>
                    <a:pt x="91" y="318"/>
                    <a:pt x="90" y="321"/>
                    <a:pt x="89" y="322"/>
                  </a:cubicBezTo>
                  <a:cubicBezTo>
                    <a:pt x="66" y="345"/>
                    <a:pt x="43" y="368"/>
                    <a:pt x="21" y="391"/>
                  </a:cubicBezTo>
                  <a:cubicBezTo>
                    <a:pt x="20" y="391"/>
                    <a:pt x="20" y="392"/>
                    <a:pt x="18" y="393"/>
                  </a:cubicBezTo>
                  <a:cubicBezTo>
                    <a:pt x="15" y="383"/>
                    <a:pt x="11" y="375"/>
                    <a:pt x="8" y="366"/>
                  </a:cubicBezTo>
                  <a:cubicBezTo>
                    <a:pt x="3" y="348"/>
                    <a:pt x="0" y="330"/>
                    <a:pt x="0" y="311"/>
                  </a:cubicBezTo>
                  <a:cubicBezTo>
                    <a:pt x="1" y="279"/>
                    <a:pt x="13" y="252"/>
                    <a:pt x="37" y="229"/>
                  </a:cubicBezTo>
                  <a:cubicBezTo>
                    <a:pt x="69" y="197"/>
                    <a:pt x="101" y="165"/>
                    <a:pt x="133" y="132"/>
                  </a:cubicBezTo>
                  <a:cubicBezTo>
                    <a:pt x="167" y="98"/>
                    <a:pt x="201" y="64"/>
                    <a:pt x="235" y="31"/>
                  </a:cubicBezTo>
                  <a:cubicBezTo>
                    <a:pt x="257" y="9"/>
                    <a:pt x="283" y="0"/>
                    <a:pt x="314" y="0"/>
                  </a:cubicBezTo>
                  <a:cubicBezTo>
                    <a:pt x="334" y="0"/>
                    <a:pt x="352" y="3"/>
                    <a:pt x="371" y="10"/>
                  </a:cubicBezTo>
                  <a:cubicBezTo>
                    <a:pt x="390" y="16"/>
                    <a:pt x="408" y="25"/>
                    <a:pt x="424" y="37"/>
                  </a:cubicBezTo>
                  <a:cubicBezTo>
                    <a:pt x="453" y="57"/>
                    <a:pt x="477" y="81"/>
                    <a:pt x="496" y="111"/>
                  </a:cubicBezTo>
                  <a:cubicBezTo>
                    <a:pt x="508" y="131"/>
                    <a:pt x="518" y="152"/>
                    <a:pt x="523" y="175"/>
                  </a:cubicBezTo>
                  <a:cubicBezTo>
                    <a:pt x="529" y="202"/>
                    <a:pt x="529" y="228"/>
                    <a:pt x="520" y="254"/>
                  </a:cubicBezTo>
                  <a:cubicBezTo>
                    <a:pt x="515" y="269"/>
                    <a:pt x="506" y="283"/>
                    <a:pt x="494" y="294"/>
                  </a:cubicBezTo>
                  <a:cubicBezTo>
                    <a:pt x="442" y="346"/>
                    <a:pt x="391" y="397"/>
                    <a:pt x="339" y="449"/>
                  </a:cubicBezTo>
                  <a:cubicBezTo>
                    <a:pt x="323" y="466"/>
                    <a:pt x="306" y="483"/>
                    <a:pt x="289" y="499"/>
                  </a:cubicBezTo>
                  <a:cubicBezTo>
                    <a:pt x="274" y="514"/>
                    <a:pt x="255" y="522"/>
                    <a:pt x="233" y="525"/>
                  </a:cubicBezTo>
                  <a:cubicBezTo>
                    <a:pt x="200" y="530"/>
                    <a:pt x="168" y="523"/>
                    <a:pt x="138" y="510"/>
                  </a:cubicBezTo>
                  <a:cubicBezTo>
                    <a:pt x="137" y="510"/>
                    <a:pt x="137" y="509"/>
                    <a:pt x="135" y="5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8" name="Freeform 7">
              <a:extLst>
                <a:ext uri="{FF2B5EF4-FFF2-40B4-BE49-F238E27FC236}">
                  <a16:creationId xmlns:a16="http://schemas.microsoft.com/office/drawing/2014/main" id="{8153E6C4-5CD8-4FD7-B538-CCF04ECFDF0F}"/>
                </a:ext>
              </a:extLst>
            </p:cNvPr>
            <p:cNvSpPr>
              <a:spLocks/>
            </p:cNvSpPr>
            <p:nvPr/>
          </p:nvSpPr>
          <p:spPr bwMode="auto">
            <a:xfrm>
              <a:off x="2010880" y="4008664"/>
              <a:ext cx="1633538" cy="1660525"/>
            </a:xfrm>
            <a:custGeom>
              <a:avLst/>
              <a:gdLst>
                <a:gd name="T0" fmla="*/ 509 w 530"/>
                <a:gd name="T1" fmla="*/ 137 h 534"/>
                <a:gd name="T2" fmla="*/ 518 w 530"/>
                <a:gd name="T3" fmla="*/ 163 h 534"/>
                <a:gd name="T4" fmla="*/ 526 w 530"/>
                <a:gd name="T5" fmla="*/ 202 h 534"/>
                <a:gd name="T6" fmla="*/ 487 w 530"/>
                <a:gd name="T7" fmla="*/ 304 h 534"/>
                <a:gd name="T8" fmla="*/ 392 w 530"/>
                <a:gd name="T9" fmla="*/ 399 h 534"/>
                <a:gd name="T10" fmla="*/ 321 w 530"/>
                <a:gd name="T11" fmla="*/ 470 h 534"/>
                <a:gd name="T12" fmla="*/ 289 w 530"/>
                <a:gd name="T13" fmla="*/ 501 h 534"/>
                <a:gd name="T14" fmla="*/ 231 w 530"/>
                <a:gd name="T15" fmla="*/ 528 h 534"/>
                <a:gd name="T16" fmla="*/ 115 w 530"/>
                <a:gd name="T17" fmla="*/ 500 h 534"/>
                <a:gd name="T18" fmla="*/ 27 w 530"/>
                <a:gd name="T19" fmla="*/ 412 h 534"/>
                <a:gd name="T20" fmla="*/ 0 w 530"/>
                <a:gd name="T21" fmla="*/ 319 h 534"/>
                <a:gd name="T22" fmla="*/ 36 w 530"/>
                <a:gd name="T23" fmla="*/ 232 h 534"/>
                <a:gd name="T24" fmla="*/ 142 w 530"/>
                <a:gd name="T25" fmla="*/ 126 h 534"/>
                <a:gd name="T26" fmla="*/ 237 w 530"/>
                <a:gd name="T27" fmla="*/ 32 h 534"/>
                <a:gd name="T28" fmla="*/ 298 w 530"/>
                <a:gd name="T29" fmla="*/ 4 h 534"/>
                <a:gd name="T30" fmla="*/ 388 w 530"/>
                <a:gd name="T31" fmla="*/ 19 h 534"/>
                <a:gd name="T32" fmla="*/ 390 w 530"/>
                <a:gd name="T33" fmla="*/ 20 h 534"/>
                <a:gd name="T34" fmla="*/ 391 w 530"/>
                <a:gd name="T35" fmla="*/ 22 h 534"/>
                <a:gd name="T36" fmla="*/ 374 w 530"/>
                <a:gd name="T37" fmla="*/ 39 h 534"/>
                <a:gd name="T38" fmla="*/ 323 w 530"/>
                <a:gd name="T39" fmla="*/ 90 h 534"/>
                <a:gd name="T40" fmla="*/ 315 w 530"/>
                <a:gd name="T41" fmla="*/ 94 h 534"/>
                <a:gd name="T42" fmla="*/ 296 w 530"/>
                <a:gd name="T43" fmla="*/ 101 h 534"/>
                <a:gd name="T44" fmla="*/ 97 w 530"/>
                <a:gd name="T45" fmla="*/ 301 h 534"/>
                <a:gd name="T46" fmla="*/ 91 w 530"/>
                <a:gd name="T47" fmla="*/ 313 h 534"/>
                <a:gd name="T48" fmla="*/ 97 w 530"/>
                <a:gd name="T49" fmla="*/ 347 h 534"/>
                <a:gd name="T50" fmla="*/ 169 w 530"/>
                <a:gd name="T51" fmla="*/ 426 h 534"/>
                <a:gd name="T52" fmla="*/ 208 w 530"/>
                <a:gd name="T53" fmla="*/ 438 h 534"/>
                <a:gd name="T54" fmla="*/ 231 w 530"/>
                <a:gd name="T55" fmla="*/ 430 h 534"/>
                <a:gd name="T56" fmla="*/ 428 w 530"/>
                <a:gd name="T57" fmla="*/ 234 h 534"/>
                <a:gd name="T58" fmla="*/ 435 w 530"/>
                <a:gd name="T59" fmla="*/ 215 h 534"/>
                <a:gd name="T60" fmla="*/ 439 w 530"/>
                <a:gd name="T61" fmla="*/ 206 h 534"/>
                <a:gd name="T62" fmla="*/ 505 w 530"/>
                <a:gd name="T63" fmla="*/ 140 h 534"/>
                <a:gd name="T64" fmla="*/ 509 w 530"/>
                <a:gd name="T65" fmla="*/ 13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534">
                  <a:moveTo>
                    <a:pt x="509" y="137"/>
                  </a:moveTo>
                  <a:cubicBezTo>
                    <a:pt x="512" y="146"/>
                    <a:pt x="516" y="155"/>
                    <a:pt x="518" y="163"/>
                  </a:cubicBezTo>
                  <a:cubicBezTo>
                    <a:pt x="522" y="176"/>
                    <a:pt x="525" y="189"/>
                    <a:pt x="526" y="202"/>
                  </a:cubicBezTo>
                  <a:cubicBezTo>
                    <a:pt x="530" y="242"/>
                    <a:pt x="517" y="276"/>
                    <a:pt x="487" y="304"/>
                  </a:cubicBezTo>
                  <a:cubicBezTo>
                    <a:pt x="454" y="335"/>
                    <a:pt x="423" y="367"/>
                    <a:pt x="392" y="399"/>
                  </a:cubicBezTo>
                  <a:cubicBezTo>
                    <a:pt x="368" y="423"/>
                    <a:pt x="344" y="446"/>
                    <a:pt x="321" y="470"/>
                  </a:cubicBezTo>
                  <a:cubicBezTo>
                    <a:pt x="310" y="480"/>
                    <a:pt x="300" y="491"/>
                    <a:pt x="289" y="501"/>
                  </a:cubicBezTo>
                  <a:cubicBezTo>
                    <a:pt x="273" y="517"/>
                    <a:pt x="253" y="525"/>
                    <a:pt x="231" y="528"/>
                  </a:cubicBezTo>
                  <a:cubicBezTo>
                    <a:pt x="188" y="534"/>
                    <a:pt x="150" y="521"/>
                    <a:pt x="115" y="500"/>
                  </a:cubicBezTo>
                  <a:cubicBezTo>
                    <a:pt x="78" y="479"/>
                    <a:pt x="49" y="449"/>
                    <a:pt x="27" y="412"/>
                  </a:cubicBezTo>
                  <a:cubicBezTo>
                    <a:pt x="11" y="384"/>
                    <a:pt x="0" y="353"/>
                    <a:pt x="0" y="319"/>
                  </a:cubicBezTo>
                  <a:cubicBezTo>
                    <a:pt x="0" y="285"/>
                    <a:pt x="11" y="256"/>
                    <a:pt x="36" y="232"/>
                  </a:cubicBezTo>
                  <a:cubicBezTo>
                    <a:pt x="72" y="197"/>
                    <a:pt x="107" y="161"/>
                    <a:pt x="142" y="126"/>
                  </a:cubicBezTo>
                  <a:cubicBezTo>
                    <a:pt x="173" y="94"/>
                    <a:pt x="205" y="63"/>
                    <a:pt x="237" y="32"/>
                  </a:cubicBezTo>
                  <a:cubicBezTo>
                    <a:pt x="253" y="15"/>
                    <a:pt x="274" y="7"/>
                    <a:pt x="298" y="4"/>
                  </a:cubicBezTo>
                  <a:cubicBezTo>
                    <a:pt x="329" y="0"/>
                    <a:pt x="359" y="7"/>
                    <a:pt x="388" y="19"/>
                  </a:cubicBezTo>
                  <a:cubicBezTo>
                    <a:pt x="388" y="19"/>
                    <a:pt x="389" y="20"/>
                    <a:pt x="390" y="20"/>
                  </a:cubicBezTo>
                  <a:cubicBezTo>
                    <a:pt x="390" y="20"/>
                    <a:pt x="391" y="21"/>
                    <a:pt x="391" y="22"/>
                  </a:cubicBezTo>
                  <a:cubicBezTo>
                    <a:pt x="386" y="27"/>
                    <a:pt x="380" y="33"/>
                    <a:pt x="374" y="39"/>
                  </a:cubicBezTo>
                  <a:cubicBezTo>
                    <a:pt x="357" y="56"/>
                    <a:pt x="340" y="73"/>
                    <a:pt x="323" y="90"/>
                  </a:cubicBezTo>
                  <a:cubicBezTo>
                    <a:pt x="321" y="92"/>
                    <a:pt x="318" y="94"/>
                    <a:pt x="315" y="94"/>
                  </a:cubicBezTo>
                  <a:cubicBezTo>
                    <a:pt x="307" y="93"/>
                    <a:pt x="301" y="96"/>
                    <a:pt x="296" y="101"/>
                  </a:cubicBezTo>
                  <a:cubicBezTo>
                    <a:pt x="230" y="168"/>
                    <a:pt x="163" y="234"/>
                    <a:pt x="97" y="301"/>
                  </a:cubicBezTo>
                  <a:cubicBezTo>
                    <a:pt x="94" y="304"/>
                    <a:pt x="92" y="308"/>
                    <a:pt x="91" y="313"/>
                  </a:cubicBezTo>
                  <a:cubicBezTo>
                    <a:pt x="90" y="324"/>
                    <a:pt x="93" y="336"/>
                    <a:pt x="97" y="347"/>
                  </a:cubicBezTo>
                  <a:cubicBezTo>
                    <a:pt x="111" y="382"/>
                    <a:pt x="136" y="408"/>
                    <a:pt x="169" y="426"/>
                  </a:cubicBezTo>
                  <a:cubicBezTo>
                    <a:pt x="181" y="433"/>
                    <a:pt x="194" y="437"/>
                    <a:pt x="208" y="438"/>
                  </a:cubicBezTo>
                  <a:cubicBezTo>
                    <a:pt x="217" y="439"/>
                    <a:pt x="224" y="437"/>
                    <a:pt x="231" y="430"/>
                  </a:cubicBezTo>
                  <a:cubicBezTo>
                    <a:pt x="297" y="365"/>
                    <a:pt x="362" y="299"/>
                    <a:pt x="428" y="234"/>
                  </a:cubicBezTo>
                  <a:cubicBezTo>
                    <a:pt x="434" y="228"/>
                    <a:pt x="436" y="222"/>
                    <a:pt x="435" y="215"/>
                  </a:cubicBezTo>
                  <a:cubicBezTo>
                    <a:pt x="435" y="211"/>
                    <a:pt x="436" y="209"/>
                    <a:pt x="439" y="206"/>
                  </a:cubicBezTo>
                  <a:cubicBezTo>
                    <a:pt x="461" y="184"/>
                    <a:pt x="483" y="162"/>
                    <a:pt x="505" y="140"/>
                  </a:cubicBezTo>
                  <a:cubicBezTo>
                    <a:pt x="506" y="139"/>
                    <a:pt x="507" y="139"/>
                    <a:pt x="5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9" name="Freeform 8">
              <a:extLst>
                <a:ext uri="{FF2B5EF4-FFF2-40B4-BE49-F238E27FC236}">
                  <a16:creationId xmlns:a16="http://schemas.microsoft.com/office/drawing/2014/main" id="{66F6CB5F-2284-423D-84B3-71772DA31886}"/>
                </a:ext>
              </a:extLst>
            </p:cNvPr>
            <p:cNvSpPr>
              <a:spLocks/>
            </p:cNvSpPr>
            <p:nvPr/>
          </p:nvSpPr>
          <p:spPr bwMode="auto">
            <a:xfrm>
              <a:off x="2898293" y="3934052"/>
              <a:ext cx="808038" cy="823913"/>
            </a:xfrm>
            <a:custGeom>
              <a:avLst/>
              <a:gdLst>
                <a:gd name="T0" fmla="*/ 215 w 262"/>
                <a:gd name="T1" fmla="*/ 6 h 265"/>
                <a:gd name="T2" fmla="*/ 205 w 262"/>
                <a:gd name="T3" fmla="*/ 34 h 265"/>
                <a:gd name="T4" fmla="*/ 243 w 262"/>
                <a:gd name="T5" fmla="*/ 34 h 265"/>
                <a:gd name="T6" fmla="*/ 241 w 262"/>
                <a:gd name="T7" fmla="*/ 47 h 265"/>
                <a:gd name="T8" fmla="*/ 246 w 262"/>
                <a:gd name="T9" fmla="*/ 56 h 265"/>
                <a:gd name="T10" fmla="*/ 250 w 262"/>
                <a:gd name="T11" fmla="*/ 66 h 265"/>
                <a:gd name="T12" fmla="*/ 240 w 262"/>
                <a:gd name="T13" fmla="*/ 90 h 265"/>
                <a:gd name="T14" fmla="*/ 259 w 262"/>
                <a:gd name="T15" fmla="*/ 88 h 265"/>
                <a:gd name="T16" fmla="*/ 258 w 262"/>
                <a:gd name="T17" fmla="*/ 99 h 265"/>
                <a:gd name="T18" fmla="*/ 109 w 262"/>
                <a:gd name="T19" fmla="*/ 248 h 265"/>
                <a:gd name="T20" fmla="*/ 61 w 262"/>
                <a:gd name="T21" fmla="*/ 260 h 265"/>
                <a:gd name="T22" fmla="*/ 8 w 262"/>
                <a:gd name="T23" fmla="*/ 212 h 265"/>
                <a:gd name="T24" fmla="*/ 10 w 262"/>
                <a:gd name="T25" fmla="*/ 165 h 265"/>
                <a:gd name="T26" fmla="*/ 30 w 262"/>
                <a:gd name="T27" fmla="*/ 143 h 265"/>
                <a:gd name="T28" fmla="*/ 170 w 262"/>
                <a:gd name="T29" fmla="*/ 4 h 265"/>
                <a:gd name="T30" fmla="*/ 182 w 262"/>
                <a:gd name="T31" fmla="*/ 3 h 265"/>
                <a:gd name="T32" fmla="*/ 184 w 262"/>
                <a:gd name="T33" fmla="*/ 5 h 265"/>
                <a:gd name="T34" fmla="*/ 202 w 262"/>
                <a:gd name="T35" fmla="*/ 9 h 265"/>
                <a:gd name="T36" fmla="*/ 215 w 262"/>
                <a:gd name="T37" fmla="*/ 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5">
                  <a:moveTo>
                    <a:pt x="215" y="6"/>
                  </a:moveTo>
                  <a:cubicBezTo>
                    <a:pt x="212" y="16"/>
                    <a:pt x="209" y="24"/>
                    <a:pt x="205" y="34"/>
                  </a:cubicBezTo>
                  <a:cubicBezTo>
                    <a:pt x="218" y="34"/>
                    <a:pt x="230" y="34"/>
                    <a:pt x="243" y="34"/>
                  </a:cubicBezTo>
                  <a:cubicBezTo>
                    <a:pt x="242" y="38"/>
                    <a:pt x="242" y="43"/>
                    <a:pt x="241" y="47"/>
                  </a:cubicBezTo>
                  <a:cubicBezTo>
                    <a:pt x="240" y="52"/>
                    <a:pt x="242" y="54"/>
                    <a:pt x="246" y="56"/>
                  </a:cubicBezTo>
                  <a:cubicBezTo>
                    <a:pt x="253" y="60"/>
                    <a:pt x="252" y="60"/>
                    <a:pt x="250" y="66"/>
                  </a:cubicBezTo>
                  <a:cubicBezTo>
                    <a:pt x="247" y="74"/>
                    <a:pt x="244" y="81"/>
                    <a:pt x="240" y="90"/>
                  </a:cubicBezTo>
                  <a:cubicBezTo>
                    <a:pt x="247" y="89"/>
                    <a:pt x="253" y="89"/>
                    <a:pt x="259" y="88"/>
                  </a:cubicBezTo>
                  <a:cubicBezTo>
                    <a:pt x="262" y="92"/>
                    <a:pt x="261" y="95"/>
                    <a:pt x="258" y="99"/>
                  </a:cubicBezTo>
                  <a:cubicBezTo>
                    <a:pt x="208" y="149"/>
                    <a:pt x="158" y="198"/>
                    <a:pt x="109" y="248"/>
                  </a:cubicBezTo>
                  <a:cubicBezTo>
                    <a:pt x="95" y="262"/>
                    <a:pt x="79" y="265"/>
                    <a:pt x="61" y="260"/>
                  </a:cubicBezTo>
                  <a:cubicBezTo>
                    <a:pt x="36" y="253"/>
                    <a:pt x="18" y="236"/>
                    <a:pt x="8" y="212"/>
                  </a:cubicBezTo>
                  <a:cubicBezTo>
                    <a:pt x="1" y="196"/>
                    <a:pt x="0" y="180"/>
                    <a:pt x="10" y="165"/>
                  </a:cubicBezTo>
                  <a:cubicBezTo>
                    <a:pt x="15" y="157"/>
                    <a:pt x="23" y="150"/>
                    <a:pt x="30" y="143"/>
                  </a:cubicBezTo>
                  <a:cubicBezTo>
                    <a:pt x="77" y="97"/>
                    <a:pt x="123" y="50"/>
                    <a:pt x="170" y="4"/>
                  </a:cubicBezTo>
                  <a:cubicBezTo>
                    <a:pt x="174" y="0"/>
                    <a:pt x="176" y="0"/>
                    <a:pt x="182" y="3"/>
                  </a:cubicBezTo>
                  <a:cubicBezTo>
                    <a:pt x="182" y="4"/>
                    <a:pt x="184" y="4"/>
                    <a:pt x="184" y="5"/>
                  </a:cubicBezTo>
                  <a:cubicBezTo>
                    <a:pt x="189" y="12"/>
                    <a:pt x="195" y="12"/>
                    <a:pt x="202" y="9"/>
                  </a:cubicBezTo>
                  <a:cubicBezTo>
                    <a:pt x="206" y="8"/>
                    <a:pt x="210" y="7"/>
                    <a:pt x="2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0" name="Freeform 9">
              <a:extLst>
                <a:ext uri="{FF2B5EF4-FFF2-40B4-BE49-F238E27FC236}">
                  <a16:creationId xmlns:a16="http://schemas.microsoft.com/office/drawing/2014/main" id="{C0CAB84F-B708-422A-9837-C400BD1BBE38}"/>
                </a:ext>
              </a:extLst>
            </p:cNvPr>
            <p:cNvSpPr>
              <a:spLocks/>
            </p:cNvSpPr>
            <p:nvPr/>
          </p:nvSpPr>
          <p:spPr bwMode="auto">
            <a:xfrm>
              <a:off x="3730143" y="3145064"/>
              <a:ext cx="768350" cy="788988"/>
            </a:xfrm>
            <a:custGeom>
              <a:avLst/>
              <a:gdLst>
                <a:gd name="T0" fmla="*/ 87 w 249"/>
                <a:gd name="T1" fmla="*/ 254 h 254"/>
                <a:gd name="T2" fmla="*/ 86 w 249"/>
                <a:gd name="T3" fmla="*/ 247 h 254"/>
                <a:gd name="T4" fmla="*/ 66 w 249"/>
                <a:gd name="T5" fmla="*/ 249 h 254"/>
                <a:gd name="T6" fmla="*/ 75 w 249"/>
                <a:gd name="T7" fmla="*/ 227 h 254"/>
                <a:gd name="T8" fmla="*/ 75 w 249"/>
                <a:gd name="T9" fmla="*/ 226 h 254"/>
                <a:gd name="T10" fmla="*/ 71 w 249"/>
                <a:gd name="T11" fmla="*/ 215 h 254"/>
                <a:gd name="T12" fmla="*/ 67 w 249"/>
                <a:gd name="T13" fmla="*/ 206 h 254"/>
                <a:gd name="T14" fmla="*/ 68 w 249"/>
                <a:gd name="T15" fmla="*/ 193 h 254"/>
                <a:gd name="T16" fmla="*/ 31 w 249"/>
                <a:gd name="T17" fmla="*/ 193 h 254"/>
                <a:gd name="T18" fmla="*/ 40 w 249"/>
                <a:gd name="T19" fmla="*/ 165 h 254"/>
                <a:gd name="T20" fmla="*/ 25 w 249"/>
                <a:gd name="T21" fmla="*/ 169 h 254"/>
                <a:gd name="T22" fmla="*/ 12 w 249"/>
                <a:gd name="T23" fmla="*/ 166 h 254"/>
                <a:gd name="T24" fmla="*/ 0 w 249"/>
                <a:gd name="T25" fmla="*/ 158 h 254"/>
                <a:gd name="T26" fmla="*/ 15 w 249"/>
                <a:gd name="T27" fmla="*/ 144 h 254"/>
                <a:gd name="T28" fmla="*/ 116 w 249"/>
                <a:gd name="T29" fmla="*/ 41 h 254"/>
                <a:gd name="T30" fmla="*/ 143 w 249"/>
                <a:gd name="T31" fmla="*/ 14 h 254"/>
                <a:gd name="T32" fmla="*/ 188 w 249"/>
                <a:gd name="T33" fmla="*/ 4 h 254"/>
                <a:gd name="T34" fmla="*/ 228 w 249"/>
                <a:gd name="T35" fmla="*/ 30 h 254"/>
                <a:gd name="T36" fmla="*/ 246 w 249"/>
                <a:gd name="T37" fmla="*/ 85 h 254"/>
                <a:gd name="T38" fmla="*/ 235 w 249"/>
                <a:gd name="T39" fmla="*/ 106 h 254"/>
                <a:gd name="T40" fmla="*/ 140 w 249"/>
                <a:gd name="T41" fmla="*/ 201 h 254"/>
                <a:gd name="T42" fmla="*/ 90 w 249"/>
                <a:gd name="T43" fmla="*/ 251 h 254"/>
                <a:gd name="T44" fmla="*/ 87 w 249"/>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254">
                  <a:moveTo>
                    <a:pt x="87" y="254"/>
                  </a:moveTo>
                  <a:cubicBezTo>
                    <a:pt x="87" y="251"/>
                    <a:pt x="86" y="249"/>
                    <a:pt x="86" y="247"/>
                  </a:cubicBezTo>
                  <a:cubicBezTo>
                    <a:pt x="80" y="248"/>
                    <a:pt x="73" y="248"/>
                    <a:pt x="66" y="249"/>
                  </a:cubicBezTo>
                  <a:cubicBezTo>
                    <a:pt x="69" y="241"/>
                    <a:pt x="72" y="234"/>
                    <a:pt x="75" y="227"/>
                  </a:cubicBezTo>
                  <a:cubicBezTo>
                    <a:pt x="75" y="227"/>
                    <a:pt x="75" y="227"/>
                    <a:pt x="75" y="226"/>
                  </a:cubicBezTo>
                  <a:cubicBezTo>
                    <a:pt x="78" y="219"/>
                    <a:pt x="78" y="219"/>
                    <a:pt x="71" y="215"/>
                  </a:cubicBezTo>
                  <a:cubicBezTo>
                    <a:pt x="67" y="213"/>
                    <a:pt x="66" y="211"/>
                    <a:pt x="67" y="206"/>
                  </a:cubicBezTo>
                  <a:cubicBezTo>
                    <a:pt x="68" y="202"/>
                    <a:pt x="68" y="197"/>
                    <a:pt x="68" y="193"/>
                  </a:cubicBezTo>
                  <a:cubicBezTo>
                    <a:pt x="56" y="193"/>
                    <a:pt x="44" y="193"/>
                    <a:pt x="31" y="193"/>
                  </a:cubicBezTo>
                  <a:cubicBezTo>
                    <a:pt x="34" y="183"/>
                    <a:pt x="37" y="175"/>
                    <a:pt x="40" y="165"/>
                  </a:cubicBezTo>
                  <a:cubicBezTo>
                    <a:pt x="35" y="167"/>
                    <a:pt x="30" y="167"/>
                    <a:pt x="25" y="169"/>
                  </a:cubicBezTo>
                  <a:cubicBezTo>
                    <a:pt x="20" y="170"/>
                    <a:pt x="16" y="170"/>
                    <a:pt x="12" y="166"/>
                  </a:cubicBezTo>
                  <a:cubicBezTo>
                    <a:pt x="8" y="163"/>
                    <a:pt x="4" y="161"/>
                    <a:pt x="0" y="158"/>
                  </a:cubicBezTo>
                  <a:cubicBezTo>
                    <a:pt x="5" y="153"/>
                    <a:pt x="10" y="149"/>
                    <a:pt x="15" y="144"/>
                  </a:cubicBezTo>
                  <a:cubicBezTo>
                    <a:pt x="49" y="109"/>
                    <a:pt x="83" y="75"/>
                    <a:pt x="116" y="41"/>
                  </a:cubicBezTo>
                  <a:cubicBezTo>
                    <a:pt x="125" y="32"/>
                    <a:pt x="134" y="23"/>
                    <a:pt x="143" y="14"/>
                  </a:cubicBezTo>
                  <a:cubicBezTo>
                    <a:pt x="156" y="2"/>
                    <a:pt x="172" y="0"/>
                    <a:pt x="188" y="4"/>
                  </a:cubicBezTo>
                  <a:cubicBezTo>
                    <a:pt x="204" y="9"/>
                    <a:pt x="218" y="18"/>
                    <a:pt x="228" y="30"/>
                  </a:cubicBezTo>
                  <a:cubicBezTo>
                    <a:pt x="242" y="46"/>
                    <a:pt x="249" y="64"/>
                    <a:pt x="246" y="85"/>
                  </a:cubicBezTo>
                  <a:cubicBezTo>
                    <a:pt x="245" y="93"/>
                    <a:pt x="241" y="100"/>
                    <a:pt x="235" y="106"/>
                  </a:cubicBezTo>
                  <a:cubicBezTo>
                    <a:pt x="203" y="138"/>
                    <a:pt x="172" y="169"/>
                    <a:pt x="140" y="201"/>
                  </a:cubicBezTo>
                  <a:cubicBezTo>
                    <a:pt x="124" y="218"/>
                    <a:pt x="107" y="234"/>
                    <a:pt x="90" y="251"/>
                  </a:cubicBezTo>
                  <a:cubicBezTo>
                    <a:pt x="90" y="252"/>
                    <a:pt x="89" y="253"/>
                    <a:pt x="8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1" name="Freeform 10">
              <a:extLst>
                <a:ext uri="{FF2B5EF4-FFF2-40B4-BE49-F238E27FC236}">
                  <a16:creationId xmlns:a16="http://schemas.microsoft.com/office/drawing/2014/main" id="{300ECF9E-9A38-4E05-97F3-050EBD7417C1}"/>
                </a:ext>
              </a:extLst>
            </p:cNvPr>
            <p:cNvSpPr>
              <a:spLocks/>
            </p:cNvSpPr>
            <p:nvPr/>
          </p:nvSpPr>
          <p:spPr bwMode="auto">
            <a:xfrm>
              <a:off x="4011130" y="4267427"/>
              <a:ext cx="454025" cy="454025"/>
            </a:xfrm>
            <a:custGeom>
              <a:avLst/>
              <a:gdLst>
                <a:gd name="T0" fmla="*/ 19 w 147"/>
                <a:gd name="T1" fmla="*/ 0 h 146"/>
                <a:gd name="T2" fmla="*/ 31 w 147"/>
                <a:gd name="T3" fmla="*/ 6 h 146"/>
                <a:gd name="T4" fmla="*/ 140 w 147"/>
                <a:gd name="T5" fmla="*/ 115 h 146"/>
                <a:gd name="T6" fmla="*/ 145 w 147"/>
                <a:gd name="T7" fmla="*/ 133 h 146"/>
                <a:gd name="T8" fmla="*/ 132 w 147"/>
                <a:gd name="T9" fmla="*/ 145 h 146"/>
                <a:gd name="T10" fmla="*/ 115 w 147"/>
                <a:gd name="T11" fmla="*/ 139 h 146"/>
                <a:gd name="T12" fmla="*/ 18 w 147"/>
                <a:gd name="T13" fmla="*/ 42 h 146"/>
                <a:gd name="T14" fmla="*/ 6 w 147"/>
                <a:gd name="T15" fmla="*/ 30 h 146"/>
                <a:gd name="T16" fmla="*/ 3 w 147"/>
                <a:gd name="T17" fmla="*/ 11 h 146"/>
                <a:gd name="T18" fmla="*/ 19 w 147"/>
                <a:gd name="T19" fmla="*/ 1 h 146"/>
                <a:gd name="T20" fmla="*/ 19 w 147"/>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6">
                  <a:moveTo>
                    <a:pt x="19" y="0"/>
                  </a:moveTo>
                  <a:cubicBezTo>
                    <a:pt x="23" y="2"/>
                    <a:pt x="28" y="3"/>
                    <a:pt x="31" y="6"/>
                  </a:cubicBezTo>
                  <a:cubicBezTo>
                    <a:pt x="67" y="42"/>
                    <a:pt x="104" y="79"/>
                    <a:pt x="140" y="115"/>
                  </a:cubicBezTo>
                  <a:cubicBezTo>
                    <a:pt x="145" y="120"/>
                    <a:pt x="147" y="126"/>
                    <a:pt x="145" y="133"/>
                  </a:cubicBezTo>
                  <a:cubicBezTo>
                    <a:pt x="143" y="139"/>
                    <a:pt x="138" y="143"/>
                    <a:pt x="132" y="145"/>
                  </a:cubicBezTo>
                  <a:cubicBezTo>
                    <a:pt x="125" y="146"/>
                    <a:pt x="120" y="143"/>
                    <a:pt x="115" y="139"/>
                  </a:cubicBezTo>
                  <a:cubicBezTo>
                    <a:pt x="83" y="107"/>
                    <a:pt x="51" y="74"/>
                    <a:pt x="18" y="42"/>
                  </a:cubicBezTo>
                  <a:cubicBezTo>
                    <a:pt x="14" y="38"/>
                    <a:pt x="10" y="34"/>
                    <a:pt x="6" y="30"/>
                  </a:cubicBezTo>
                  <a:cubicBezTo>
                    <a:pt x="1" y="24"/>
                    <a:pt x="0" y="18"/>
                    <a:pt x="3" y="11"/>
                  </a:cubicBezTo>
                  <a:cubicBezTo>
                    <a:pt x="6" y="4"/>
                    <a:pt x="11" y="1"/>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2" name="Freeform 11">
              <a:extLst>
                <a:ext uri="{FF2B5EF4-FFF2-40B4-BE49-F238E27FC236}">
                  <a16:creationId xmlns:a16="http://schemas.microsoft.com/office/drawing/2014/main" id="{7D2ACAA8-F15E-4692-9811-3621758C7670}"/>
                </a:ext>
              </a:extLst>
            </p:cNvPr>
            <p:cNvSpPr>
              <a:spLocks/>
            </p:cNvSpPr>
            <p:nvPr/>
          </p:nvSpPr>
          <p:spPr bwMode="auto">
            <a:xfrm>
              <a:off x="2676043" y="3530827"/>
              <a:ext cx="576263" cy="244475"/>
            </a:xfrm>
            <a:custGeom>
              <a:avLst/>
              <a:gdLst>
                <a:gd name="T0" fmla="*/ 0 w 187"/>
                <a:gd name="T1" fmla="*/ 19 h 79"/>
                <a:gd name="T2" fmla="*/ 23 w 187"/>
                <a:gd name="T3" fmla="*/ 3 h 79"/>
                <a:gd name="T4" fmla="*/ 108 w 187"/>
                <a:gd name="T5" fmla="*/ 26 h 79"/>
                <a:gd name="T6" fmla="*/ 173 w 187"/>
                <a:gd name="T7" fmla="*/ 43 h 79"/>
                <a:gd name="T8" fmla="*/ 185 w 187"/>
                <a:gd name="T9" fmla="*/ 63 h 79"/>
                <a:gd name="T10" fmla="*/ 164 w 187"/>
                <a:gd name="T11" fmla="*/ 76 h 79"/>
                <a:gd name="T12" fmla="*/ 106 w 187"/>
                <a:gd name="T13" fmla="*/ 61 h 79"/>
                <a:gd name="T14" fmla="*/ 19 w 187"/>
                <a:gd name="T15" fmla="*/ 37 h 79"/>
                <a:gd name="T16" fmla="*/ 3 w 187"/>
                <a:gd name="T17" fmla="*/ 27 h 79"/>
                <a:gd name="T18" fmla="*/ 0 w 187"/>
                <a:gd name="T1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79">
                  <a:moveTo>
                    <a:pt x="0" y="19"/>
                  </a:moveTo>
                  <a:cubicBezTo>
                    <a:pt x="1" y="8"/>
                    <a:pt x="12" y="0"/>
                    <a:pt x="23" y="3"/>
                  </a:cubicBezTo>
                  <a:cubicBezTo>
                    <a:pt x="52" y="11"/>
                    <a:pt x="80" y="18"/>
                    <a:pt x="108" y="26"/>
                  </a:cubicBezTo>
                  <a:cubicBezTo>
                    <a:pt x="130" y="32"/>
                    <a:pt x="151" y="37"/>
                    <a:pt x="173" y="43"/>
                  </a:cubicBezTo>
                  <a:cubicBezTo>
                    <a:pt x="181" y="45"/>
                    <a:pt x="187" y="55"/>
                    <a:pt x="185" y="63"/>
                  </a:cubicBezTo>
                  <a:cubicBezTo>
                    <a:pt x="182" y="73"/>
                    <a:pt x="173" y="79"/>
                    <a:pt x="164" y="76"/>
                  </a:cubicBezTo>
                  <a:cubicBezTo>
                    <a:pt x="145" y="71"/>
                    <a:pt x="125" y="66"/>
                    <a:pt x="106" y="61"/>
                  </a:cubicBezTo>
                  <a:cubicBezTo>
                    <a:pt x="77" y="53"/>
                    <a:pt x="48" y="45"/>
                    <a:pt x="19" y="37"/>
                  </a:cubicBezTo>
                  <a:cubicBezTo>
                    <a:pt x="12" y="36"/>
                    <a:pt x="6" y="34"/>
                    <a:pt x="3" y="27"/>
                  </a:cubicBezTo>
                  <a:cubicBezTo>
                    <a:pt x="1" y="25"/>
                    <a:pt x="1" y="2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3" name="Freeform 12">
              <a:extLst>
                <a:ext uri="{FF2B5EF4-FFF2-40B4-BE49-F238E27FC236}">
                  <a16:creationId xmlns:a16="http://schemas.microsoft.com/office/drawing/2014/main" id="{3501D9EA-1CD3-40B5-ABDF-4A7FC5BE926B}"/>
                </a:ext>
              </a:extLst>
            </p:cNvPr>
            <p:cNvSpPr>
              <a:spLocks/>
            </p:cNvSpPr>
            <p:nvPr/>
          </p:nvSpPr>
          <p:spPr bwMode="auto">
            <a:xfrm>
              <a:off x="3873018" y="4400777"/>
              <a:ext cx="236538" cy="584200"/>
            </a:xfrm>
            <a:custGeom>
              <a:avLst/>
              <a:gdLst>
                <a:gd name="T0" fmla="*/ 77 w 77"/>
                <a:gd name="T1" fmla="*/ 170 h 188"/>
                <a:gd name="T2" fmla="*/ 64 w 77"/>
                <a:gd name="T3" fmla="*/ 186 h 188"/>
                <a:gd name="T4" fmla="*/ 44 w 77"/>
                <a:gd name="T5" fmla="*/ 176 h 188"/>
                <a:gd name="T6" fmla="*/ 36 w 77"/>
                <a:gd name="T7" fmla="*/ 149 h 188"/>
                <a:gd name="T8" fmla="*/ 26 w 77"/>
                <a:gd name="T9" fmla="*/ 109 h 188"/>
                <a:gd name="T10" fmla="*/ 7 w 77"/>
                <a:gd name="T11" fmla="*/ 39 h 188"/>
                <a:gd name="T12" fmla="*/ 3 w 77"/>
                <a:gd name="T13" fmla="*/ 26 h 188"/>
                <a:gd name="T14" fmla="*/ 16 w 77"/>
                <a:gd name="T15" fmla="*/ 2 h 188"/>
                <a:gd name="T16" fmla="*/ 36 w 77"/>
                <a:gd name="T17" fmla="*/ 17 h 188"/>
                <a:gd name="T18" fmla="*/ 50 w 77"/>
                <a:gd name="T19" fmla="*/ 66 h 188"/>
                <a:gd name="T20" fmla="*/ 68 w 77"/>
                <a:gd name="T21" fmla="*/ 135 h 188"/>
                <a:gd name="T22" fmla="*/ 75 w 77"/>
                <a:gd name="T23" fmla="*/ 162 h 188"/>
                <a:gd name="T24" fmla="*/ 77 w 77"/>
                <a:gd name="T25" fmla="*/ 1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88">
                  <a:moveTo>
                    <a:pt x="77" y="170"/>
                  </a:moveTo>
                  <a:cubicBezTo>
                    <a:pt x="76" y="177"/>
                    <a:pt x="71" y="185"/>
                    <a:pt x="64" y="186"/>
                  </a:cubicBezTo>
                  <a:cubicBezTo>
                    <a:pt x="56" y="188"/>
                    <a:pt x="47" y="184"/>
                    <a:pt x="44" y="176"/>
                  </a:cubicBezTo>
                  <a:cubicBezTo>
                    <a:pt x="41" y="167"/>
                    <a:pt x="39" y="158"/>
                    <a:pt x="36" y="149"/>
                  </a:cubicBezTo>
                  <a:cubicBezTo>
                    <a:pt x="33" y="136"/>
                    <a:pt x="29" y="123"/>
                    <a:pt x="26" y="109"/>
                  </a:cubicBezTo>
                  <a:cubicBezTo>
                    <a:pt x="20" y="86"/>
                    <a:pt x="13" y="62"/>
                    <a:pt x="7" y="39"/>
                  </a:cubicBezTo>
                  <a:cubicBezTo>
                    <a:pt x="6" y="34"/>
                    <a:pt x="5" y="30"/>
                    <a:pt x="3" y="26"/>
                  </a:cubicBezTo>
                  <a:cubicBezTo>
                    <a:pt x="0" y="15"/>
                    <a:pt x="5" y="5"/>
                    <a:pt x="16" y="2"/>
                  </a:cubicBezTo>
                  <a:cubicBezTo>
                    <a:pt x="23" y="0"/>
                    <a:pt x="34" y="6"/>
                    <a:pt x="36" y="17"/>
                  </a:cubicBezTo>
                  <a:cubicBezTo>
                    <a:pt x="40" y="33"/>
                    <a:pt x="45" y="50"/>
                    <a:pt x="50" y="66"/>
                  </a:cubicBezTo>
                  <a:cubicBezTo>
                    <a:pt x="56" y="89"/>
                    <a:pt x="62" y="112"/>
                    <a:pt x="68" y="135"/>
                  </a:cubicBezTo>
                  <a:cubicBezTo>
                    <a:pt x="70" y="144"/>
                    <a:pt x="73" y="153"/>
                    <a:pt x="75" y="162"/>
                  </a:cubicBezTo>
                  <a:cubicBezTo>
                    <a:pt x="76" y="165"/>
                    <a:pt x="76" y="167"/>
                    <a:pt x="7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4" name="Freeform 13">
              <a:extLst>
                <a:ext uri="{FF2B5EF4-FFF2-40B4-BE49-F238E27FC236}">
                  <a16:creationId xmlns:a16="http://schemas.microsoft.com/office/drawing/2014/main" id="{9FB38AD6-98A0-46A7-BBC6-BD02DF2585B7}"/>
                </a:ext>
              </a:extLst>
            </p:cNvPr>
            <p:cNvSpPr>
              <a:spLocks/>
            </p:cNvSpPr>
            <p:nvPr/>
          </p:nvSpPr>
          <p:spPr bwMode="auto">
            <a:xfrm>
              <a:off x="4147655" y="4127727"/>
              <a:ext cx="576263" cy="234950"/>
            </a:xfrm>
            <a:custGeom>
              <a:avLst/>
              <a:gdLst>
                <a:gd name="T0" fmla="*/ 169 w 187"/>
                <a:gd name="T1" fmla="*/ 76 h 76"/>
                <a:gd name="T2" fmla="*/ 152 w 187"/>
                <a:gd name="T3" fmla="*/ 72 h 76"/>
                <a:gd name="T4" fmla="*/ 92 w 187"/>
                <a:gd name="T5" fmla="*/ 56 h 76"/>
                <a:gd name="T6" fmla="*/ 14 w 187"/>
                <a:gd name="T7" fmla="*/ 35 h 76"/>
                <a:gd name="T8" fmla="*/ 2 w 187"/>
                <a:gd name="T9" fmla="*/ 15 h 76"/>
                <a:gd name="T10" fmla="*/ 23 w 187"/>
                <a:gd name="T11" fmla="*/ 2 h 76"/>
                <a:gd name="T12" fmla="*/ 68 w 187"/>
                <a:gd name="T13" fmla="*/ 14 h 76"/>
                <a:gd name="T14" fmla="*/ 137 w 187"/>
                <a:gd name="T15" fmla="*/ 32 h 76"/>
                <a:gd name="T16" fmla="*/ 174 w 187"/>
                <a:gd name="T17" fmla="*/ 43 h 76"/>
                <a:gd name="T18" fmla="*/ 186 w 187"/>
                <a:gd name="T19" fmla="*/ 56 h 76"/>
                <a:gd name="T20" fmla="*/ 177 w 187"/>
                <a:gd name="T21" fmla="*/ 74 h 76"/>
                <a:gd name="T22" fmla="*/ 169 w 1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6">
                  <a:moveTo>
                    <a:pt x="169" y="76"/>
                  </a:moveTo>
                  <a:cubicBezTo>
                    <a:pt x="163" y="75"/>
                    <a:pt x="158" y="74"/>
                    <a:pt x="152" y="72"/>
                  </a:cubicBezTo>
                  <a:cubicBezTo>
                    <a:pt x="132" y="67"/>
                    <a:pt x="112" y="61"/>
                    <a:pt x="92" y="56"/>
                  </a:cubicBezTo>
                  <a:cubicBezTo>
                    <a:pt x="66" y="49"/>
                    <a:pt x="40" y="42"/>
                    <a:pt x="14" y="35"/>
                  </a:cubicBezTo>
                  <a:cubicBezTo>
                    <a:pt x="6" y="33"/>
                    <a:pt x="0" y="23"/>
                    <a:pt x="2" y="15"/>
                  </a:cubicBezTo>
                  <a:cubicBezTo>
                    <a:pt x="4" y="6"/>
                    <a:pt x="14" y="0"/>
                    <a:pt x="23" y="2"/>
                  </a:cubicBezTo>
                  <a:cubicBezTo>
                    <a:pt x="38" y="6"/>
                    <a:pt x="53" y="10"/>
                    <a:pt x="68" y="14"/>
                  </a:cubicBezTo>
                  <a:cubicBezTo>
                    <a:pt x="91" y="20"/>
                    <a:pt x="114" y="26"/>
                    <a:pt x="137" y="32"/>
                  </a:cubicBezTo>
                  <a:cubicBezTo>
                    <a:pt x="149" y="36"/>
                    <a:pt x="162" y="39"/>
                    <a:pt x="174" y="43"/>
                  </a:cubicBezTo>
                  <a:cubicBezTo>
                    <a:pt x="181" y="45"/>
                    <a:pt x="185" y="49"/>
                    <a:pt x="186" y="56"/>
                  </a:cubicBezTo>
                  <a:cubicBezTo>
                    <a:pt x="187" y="64"/>
                    <a:pt x="184" y="70"/>
                    <a:pt x="177" y="74"/>
                  </a:cubicBezTo>
                  <a:cubicBezTo>
                    <a:pt x="174" y="75"/>
                    <a:pt x="171" y="76"/>
                    <a:pt x="1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5" name="Freeform 14">
              <a:extLst>
                <a:ext uri="{FF2B5EF4-FFF2-40B4-BE49-F238E27FC236}">
                  <a16:creationId xmlns:a16="http://schemas.microsoft.com/office/drawing/2014/main" id="{A613B7D2-FAF9-4711-9EF6-D62258AFFC0C}"/>
                </a:ext>
              </a:extLst>
            </p:cNvPr>
            <p:cNvSpPr>
              <a:spLocks/>
            </p:cNvSpPr>
            <p:nvPr/>
          </p:nvSpPr>
          <p:spPr bwMode="auto">
            <a:xfrm>
              <a:off x="3290405" y="2914877"/>
              <a:ext cx="233363" cy="584200"/>
            </a:xfrm>
            <a:custGeom>
              <a:avLst/>
              <a:gdLst>
                <a:gd name="T0" fmla="*/ 0 w 76"/>
                <a:gd name="T1" fmla="*/ 19 h 188"/>
                <a:gd name="T2" fmla="*/ 13 w 76"/>
                <a:gd name="T3" fmla="*/ 2 h 188"/>
                <a:gd name="T4" fmla="*/ 32 w 76"/>
                <a:gd name="T5" fmla="*/ 12 h 188"/>
                <a:gd name="T6" fmla="*/ 42 w 76"/>
                <a:gd name="T7" fmla="*/ 45 h 188"/>
                <a:gd name="T8" fmla="*/ 61 w 76"/>
                <a:gd name="T9" fmla="*/ 118 h 188"/>
                <a:gd name="T10" fmla="*/ 73 w 76"/>
                <a:gd name="T11" fmla="*/ 163 h 188"/>
                <a:gd name="T12" fmla="*/ 62 w 76"/>
                <a:gd name="T13" fmla="*/ 186 h 188"/>
                <a:gd name="T14" fmla="*/ 40 w 76"/>
                <a:gd name="T15" fmla="*/ 172 h 188"/>
                <a:gd name="T16" fmla="*/ 27 w 76"/>
                <a:gd name="T17" fmla="*/ 123 h 188"/>
                <a:gd name="T18" fmla="*/ 12 w 76"/>
                <a:gd name="T19" fmla="*/ 64 h 188"/>
                <a:gd name="T20" fmla="*/ 1 w 76"/>
                <a:gd name="T21" fmla="*/ 27 h 188"/>
                <a:gd name="T22" fmla="*/ 0 w 76"/>
                <a:gd name="T23"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88">
                  <a:moveTo>
                    <a:pt x="0" y="19"/>
                  </a:moveTo>
                  <a:cubicBezTo>
                    <a:pt x="0" y="11"/>
                    <a:pt x="6" y="4"/>
                    <a:pt x="13" y="2"/>
                  </a:cubicBezTo>
                  <a:cubicBezTo>
                    <a:pt x="21" y="0"/>
                    <a:pt x="30" y="4"/>
                    <a:pt x="32" y="12"/>
                  </a:cubicBezTo>
                  <a:cubicBezTo>
                    <a:pt x="36" y="23"/>
                    <a:pt x="39" y="34"/>
                    <a:pt x="42" y="45"/>
                  </a:cubicBezTo>
                  <a:cubicBezTo>
                    <a:pt x="48" y="69"/>
                    <a:pt x="55" y="93"/>
                    <a:pt x="61" y="118"/>
                  </a:cubicBezTo>
                  <a:cubicBezTo>
                    <a:pt x="65" y="133"/>
                    <a:pt x="69" y="148"/>
                    <a:pt x="73" y="163"/>
                  </a:cubicBezTo>
                  <a:cubicBezTo>
                    <a:pt x="76" y="173"/>
                    <a:pt x="71" y="183"/>
                    <a:pt x="62" y="186"/>
                  </a:cubicBezTo>
                  <a:cubicBezTo>
                    <a:pt x="52" y="188"/>
                    <a:pt x="43" y="182"/>
                    <a:pt x="40" y="172"/>
                  </a:cubicBezTo>
                  <a:cubicBezTo>
                    <a:pt x="36" y="155"/>
                    <a:pt x="31" y="139"/>
                    <a:pt x="27" y="123"/>
                  </a:cubicBezTo>
                  <a:cubicBezTo>
                    <a:pt x="22" y="103"/>
                    <a:pt x="17" y="84"/>
                    <a:pt x="12" y="64"/>
                  </a:cubicBezTo>
                  <a:cubicBezTo>
                    <a:pt x="8" y="52"/>
                    <a:pt x="5" y="39"/>
                    <a:pt x="1" y="27"/>
                  </a:cubicBezTo>
                  <a:cubicBezTo>
                    <a:pt x="1" y="24"/>
                    <a:pt x="0" y="2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6" name="Freeform 15">
              <a:extLst>
                <a:ext uri="{FF2B5EF4-FFF2-40B4-BE49-F238E27FC236}">
                  <a16:creationId xmlns:a16="http://schemas.microsoft.com/office/drawing/2014/main" id="{0CFC8282-4306-46B7-9BEB-B6265BD223A3}"/>
                </a:ext>
              </a:extLst>
            </p:cNvPr>
            <p:cNvSpPr>
              <a:spLocks/>
            </p:cNvSpPr>
            <p:nvPr/>
          </p:nvSpPr>
          <p:spPr bwMode="auto">
            <a:xfrm>
              <a:off x="2933218" y="3179989"/>
              <a:ext cx="452438" cy="458788"/>
            </a:xfrm>
            <a:custGeom>
              <a:avLst/>
              <a:gdLst>
                <a:gd name="T0" fmla="*/ 20 w 147"/>
                <a:gd name="T1" fmla="*/ 0 h 148"/>
                <a:gd name="T2" fmla="*/ 32 w 147"/>
                <a:gd name="T3" fmla="*/ 7 h 148"/>
                <a:gd name="T4" fmla="*/ 140 w 147"/>
                <a:gd name="T5" fmla="*/ 116 h 148"/>
                <a:gd name="T6" fmla="*/ 144 w 147"/>
                <a:gd name="T7" fmla="*/ 137 h 148"/>
                <a:gd name="T8" fmla="*/ 123 w 147"/>
                <a:gd name="T9" fmla="*/ 144 h 148"/>
                <a:gd name="T10" fmla="*/ 111 w 147"/>
                <a:gd name="T11" fmla="*/ 135 h 148"/>
                <a:gd name="T12" fmla="*/ 8 w 147"/>
                <a:gd name="T13" fmla="*/ 32 h 148"/>
                <a:gd name="T14" fmla="*/ 3 w 147"/>
                <a:gd name="T15" fmla="*/ 12 h 148"/>
                <a:gd name="T16" fmla="*/ 19 w 147"/>
                <a:gd name="T17" fmla="*/ 1 h 148"/>
                <a:gd name="T18" fmla="*/ 20 w 147"/>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8">
                  <a:moveTo>
                    <a:pt x="20" y="0"/>
                  </a:moveTo>
                  <a:cubicBezTo>
                    <a:pt x="24" y="2"/>
                    <a:pt x="29" y="4"/>
                    <a:pt x="32" y="7"/>
                  </a:cubicBezTo>
                  <a:cubicBezTo>
                    <a:pt x="68" y="43"/>
                    <a:pt x="104" y="79"/>
                    <a:pt x="140" y="116"/>
                  </a:cubicBezTo>
                  <a:cubicBezTo>
                    <a:pt x="147" y="122"/>
                    <a:pt x="147" y="132"/>
                    <a:pt x="144" y="137"/>
                  </a:cubicBezTo>
                  <a:cubicBezTo>
                    <a:pt x="139" y="144"/>
                    <a:pt x="131" y="148"/>
                    <a:pt x="123" y="144"/>
                  </a:cubicBezTo>
                  <a:cubicBezTo>
                    <a:pt x="118" y="142"/>
                    <a:pt x="115" y="138"/>
                    <a:pt x="111" y="135"/>
                  </a:cubicBezTo>
                  <a:cubicBezTo>
                    <a:pt x="77" y="100"/>
                    <a:pt x="42" y="66"/>
                    <a:pt x="8" y="32"/>
                  </a:cubicBezTo>
                  <a:cubicBezTo>
                    <a:pt x="3" y="26"/>
                    <a:pt x="0" y="20"/>
                    <a:pt x="3" y="12"/>
                  </a:cubicBezTo>
                  <a:cubicBezTo>
                    <a:pt x="6" y="6"/>
                    <a:pt x="12" y="1"/>
                    <a:pt x="19" y="1"/>
                  </a:cubicBezTo>
                  <a:cubicBezTo>
                    <a:pt x="19" y="1"/>
                    <a:pt x="1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pic>
        <p:nvPicPr>
          <p:cNvPr id="4098" name="Picture 2" descr="Visto Bueno: imágenes, fotos de stock y vectores | Shutterstock">
            <a:extLst>
              <a:ext uri="{FF2B5EF4-FFF2-40B4-BE49-F238E27FC236}">
                <a16:creationId xmlns:a16="http://schemas.microsoft.com/office/drawing/2014/main" id="{C289F328-5EA7-4227-9A05-EEDAC47BDC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17142" r="14242" b="26457"/>
          <a:stretch/>
        </p:blipFill>
        <p:spPr bwMode="auto">
          <a:xfrm>
            <a:off x="6270508" y="1992730"/>
            <a:ext cx="796674" cy="708663"/>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a:extLst>
              <a:ext uri="{FF2B5EF4-FFF2-40B4-BE49-F238E27FC236}">
                <a16:creationId xmlns:a16="http://schemas.microsoft.com/office/drawing/2014/main" id="{89E696DE-23BA-4073-8A55-74BF9C1156AD}"/>
              </a:ext>
            </a:extLst>
          </p:cNvPr>
          <p:cNvSpPr/>
          <p:nvPr/>
        </p:nvSpPr>
        <p:spPr>
          <a:xfrm>
            <a:off x="6776880" y="2626829"/>
            <a:ext cx="2100238" cy="1148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1" dirty="0">
                <a:solidFill>
                  <a:srgbClr val="000000"/>
                </a:solidFill>
                <a:latin typeface="Times New Roman" panose="02020603050405020304" pitchFamily="18" charset="0"/>
                <a:cs typeface="Times New Roman" panose="02020603050405020304" pitchFamily="18" charset="0"/>
              </a:rPr>
              <a:t>Muestreo aleatorio estratificado </a:t>
            </a:r>
            <a:endParaRPr lang="es-ES" sz="2000" b="1" i="1" dirty="0">
              <a:solidFill>
                <a:srgbClr val="000000"/>
              </a:solidFill>
              <a:latin typeface="Times New Roman" panose="02020603050405020304" pitchFamily="18" charset="0"/>
              <a:cs typeface="Times New Roman" panose="02020603050405020304" pitchFamily="18" charset="0"/>
            </a:endParaRPr>
          </a:p>
        </p:txBody>
      </p:sp>
      <p:sp>
        <p:nvSpPr>
          <p:cNvPr id="52" name="TextBox 19">
            <a:extLst>
              <a:ext uri="{FF2B5EF4-FFF2-40B4-BE49-F238E27FC236}">
                <a16:creationId xmlns:a16="http://schemas.microsoft.com/office/drawing/2014/main" id="{3AD538CA-B68C-4A2F-AAC9-CEB2CFEC6028}"/>
              </a:ext>
            </a:extLst>
          </p:cNvPr>
          <p:cNvSpPr txBox="1"/>
          <p:nvPr/>
        </p:nvSpPr>
        <p:spPr>
          <a:xfrm>
            <a:off x="693721" y="1592610"/>
            <a:ext cx="6633821" cy="584776"/>
          </a:xfrm>
          <a:custGeom>
            <a:avLst/>
            <a:gdLst>
              <a:gd name="connsiteX0" fmla="*/ 0 w 4018224"/>
              <a:gd name="connsiteY0" fmla="*/ 0 h 523220"/>
              <a:gd name="connsiteX1" fmla="*/ 4018224 w 4018224"/>
              <a:gd name="connsiteY1" fmla="*/ 0 h 523220"/>
              <a:gd name="connsiteX2" fmla="*/ 3999534 w 4018224"/>
              <a:gd name="connsiteY2" fmla="*/ 4806 h 523220"/>
              <a:gd name="connsiteX3" fmla="*/ 3320461 w 4018224"/>
              <a:gd name="connsiteY3" fmla="*/ 415718 h 523220"/>
              <a:gd name="connsiteX4" fmla="*/ 3222756 w 4018224"/>
              <a:gd name="connsiteY4" fmla="*/ 523220 h 523220"/>
              <a:gd name="connsiteX5" fmla="*/ 0 w 4018224"/>
              <a:gd name="connsiteY5" fmla="*/ 52322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224" h="523220">
                <a:moveTo>
                  <a:pt x="0" y="0"/>
                </a:moveTo>
                <a:lnTo>
                  <a:pt x="4018224" y="0"/>
                </a:lnTo>
                <a:lnTo>
                  <a:pt x="3999534" y="4806"/>
                </a:lnTo>
                <a:cubicBezTo>
                  <a:pt x="3740054" y="85513"/>
                  <a:pt x="3507911" y="228269"/>
                  <a:pt x="3320461" y="415718"/>
                </a:cubicBezTo>
                <a:lnTo>
                  <a:pt x="3222756" y="523220"/>
                </a:lnTo>
                <a:lnTo>
                  <a:pt x="0" y="523220"/>
                </a:lnTo>
                <a:close/>
              </a:path>
            </a:pathLst>
          </a:custGeom>
          <a:solidFill>
            <a:srgbClr val="00B0F0"/>
          </a:solidFill>
        </p:spPr>
        <p:txBody>
          <a:bodyPr wrap="square" lIns="91428" rtlCol="0" anchor="ctr">
            <a:noAutofit/>
          </a:bodyPr>
          <a:lstStyle/>
          <a:p>
            <a:r>
              <a:rPr lang="en-US" sz="2200" b="1" noProof="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Número de familias del Cantón Mejía</a:t>
            </a:r>
          </a:p>
        </p:txBody>
      </p:sp>
      <p:sp>
        <p:nvSpPr>
          <p:cNvPr id="59" name="Pentágono 5">
            <a:extLst>
              <a:ext uri="{FF2B5EF4-FFF2-40B4-BE49-F238E27FC236}">
                <a16:creationId xmlns:a16="http://schemas.microsoft.com/office/drawing/2014/main" id="{61EF6D75-A688-4406-95DB-420B4B939AC3}"/>
              </a:ext>
            </a:extLst>
          </p:cNvPr>
          <p:cNvSpPr/>
          <p:nvPr/>
        </p:nvSpPr>
        <p:spPr>
          <a:xfrm>
            <a:off x="693721" y="481842"/>
            <a:ext cx="2683660" cy="845230"/>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9. MUESTRA</a:t>
            </a:r>
          </a:p>
        </p:txBody>
      </p:sp>
      <p:sp>
        <p:nvSpPr>
          <p:cNvPr id="2" name="CuadroTexto 1">
            <a:extLst>
              <a:ext uri="{FF2B5EF4-FFF2-40B4-BE49-F238E27FC236}">
                <a16:creationId xmlns:a16="http://schemas.microsoft.com/office/drawing/2014/main" id="{516EB842-A6AD-4112-A1D6-F7720CFB5196}"/>
              </a:ext>
            </a:extLst>
          </p:cNvPr>
          <p:cNvSpPr txBox="1"/>
          <p:nvPr/>
        </p:nvSpPr>
        <p:spPr>
          <a:xfrm>
            <a:off x="7129119" y="2119084"/>
            <a:ext cx="1460091" cy="584775"/>
          </a:xfrm>
          <a:prstGeom prst="rect">
            <a:avLst/>
          </a:prstGeom>
          <a:noFill/>
        </p:spPr>
        <p:txBody>
          <a:bodyPr wrap="square" rtlCol="0">
            <a:spAutoFit/>
          </a:bodyPr>
          <a:lstStyle/>
          <a:p>
            <a:pPr algn="ctr"/>
            <a:r>
              <a:rPr lang="es-EC" sz="3200" b="1" dirty="0">
                <a:solidFill>
                  <a:srgbClr val="0070C0"/>
                </a:solidFill>
                <a:latin typeface="Times New Roman" panose="02020603050405020304" pitchFamily="18" charset="0"/>
                <a:cs typeface="Times New Roman" panose="02020603050405020304" pitchFamily="18" charset="0"/>
              </a:rPr>
              <a:t>21.130</a:t>
            </a:r>
          </a:p>
        </p:txBody>
      </p:sp>
      <p:sp>
        <p:nvSpPr>
          <p:cNvPr id="47" name="CuadroTexto 46">
            <a:extLst>
              <a:ext uri="{FF2B5EF4-FFF2-40B4-BE49-F238E27FC236}">
                <a16:creationId xmlns:a16="http://schemas.microsoft.com/office/drawing/2014/main" id="{E550330C-A83A-44B9-92A4-78ADEA58EC0F}"/>
              </a:ext>
            </a:extLst>
          </p:cNvPr>
          <p:cNvSpPr txBox="1"/>
          <p:nvPr/>
        </p:nvSpPr>
        <p:spPr>
          <a:xfrm>
            <a:off x="9913056" y="2091321"/>
            <a:ext cx="1460091" cy="584775"/>
          </a:xfrm>
          <a:prstGeom prst="rect">
            <a:avLst/>
          </a:prstGeom>
          <a:noFill/>
        </p:spPr>
        <p:txBody>
          <a:bodyPr wrap="square" rtlCol="0">
            <a:spAutoFit/>
          </a:bodyPr>
          <a:lstStyle/>
          <a:p>
            <a:pPr algn="ctr"/>
            <a:r>
              <a:rPr lang="es-EC" sz="3200" b="1" dirty="0">
                <a:solidFill>
                  <a:srgbClr val="0070C0"/>
                </a:solidFill>
                <a:latin typeface="Times New Roman" panose="02020603050405020304" pitchFamily="18" charset="0"/>
                <a:cs typeface="Times New Roman" panose="02020603050405020304" pitchFamily="18" charset="0"/>
              </a:rPr>
              <a:t>384</a:t>
            </a:r>
          </a:p>
        </p:txBody>
      </p:sp>
      <p:pic>
        <p:nvPicPr>
          <p:cNvPr id="48" name="Picture 2" descr="Visto Bueno: imágenes, fotos de stock y vectores | Shutterstock">
            <a:extLst>
              <a:ext uri="{FF2B5EF4-FFF2-40B4-BE49-F238E27FC236}">
                <a16:creationId xmlns:a16="http://schemas.microsoft.com/office/drawing/2014/main" id="{3CFBBB5C-8CA7-484B-9844-BFDAEA81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17142" r="14242" b="26457"/>
          <a:stretch/>
        </p:blipFill>
        <p:spPr bwMode="auto">
          <a:xfrm>
            <a:off x="9194637" y="2016204"/>
            <a:ext cx="796674" cy="7086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06C53287-853D-4856-A6AA-A1AF19E4C631}"/>
              </a:ext>
            </a:extLst>
          </p:cNvPr>
          <p:cNvGrpSpPr/>
          <p:nvPr/>
        </p:nvGrpSpPr>
        <p:grpSpPr>
          <a:xfrm>
            <a:off x="7067182" y="4133134"/>
            <a:ext cx="4036240" cy="1659249"/>
            <a:chOff x="7501408" y="3785510"/>
            <a:chExt cx="4036240" cy="1659249"/>
          </a:xfrm>
        </p:grpSpPr>
        <p:sp>
          <p:nvSpPr>
            <p:cNvPr id="10" name="Rectángulo 9">
              <a:extLst>
                <a:ext uri="{FF2B5EF4-FFF2-40B4-BE49-F238E27FC236}">
                  <a16:creationId xmlns:a16="http://schemas.microsoft.com/office/drawing/2014/main" id="{0F1A3513-B6FA-42F2-B776-ECDECC424AD5}"/>
                </a:ext>
              </a:extLst>
            </p:cNvPr>
            <p:cNvSpPr/>
            <p:nvPr/>
          </p:nvSpPr>
          <p:spPr>
            <a:xfrm>
              <a:off x="8354406" y="3785510"/>
              <a:ext cx="2330245" cy="447199"/>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a:solidFill>
                    <a:schemeClr val="tx2"/>
                  </a:solidFill>
                  <a:latin typeface="Times New Roman" panose="02020603050405020304" pitchFamily="18" charset="0"/>
                  <a:cs typeface="Times New Roman" panose="02020603050405020304" pitchFamily="18" charset="0"/>
                </a:rPr>
                <a:t>Información</a:t>
              </a:r>
            </a:p>
          </p:txBody>
        </p:sp>
        <p:sp>
          <p:nvSpPr>
            <p:cNvPr id="11" name="Rectángulo: esquinas redondeadas 10">
              <a:extLst>
                <a:ext uri="{FF2B5EF4-FFF2-40B4-BE49-F238E27FC236}">
                  <a16:creationId xmlns:a16="http://schemas.microsoft.com/office/drawing/2014/main" id="{212E3A72-7655-4B77-801F-58E0CE8EAF62}"/>
                </a:ext>
              </a:extLst>
            </p:cNvPr>
            <p:cNvSpPr/>
            <p:nvPr/>
          </p:nvSpPr>
          <p:spPr>
            <a:xfrm>
              <a:off x="7501408" y="4724025"/>
              <a:ext cx="1705995" cy="7207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2"/>
                  </a:solidFill>
                  <a:latin typeface="Times New Roman" panose="02020603050405020304" pitchFamily="18" charset="0"/>
                  <a:cs typeface="Times New Roman" panose="02020603050405020304" pitchFamily="18" charset="0"/>
                </a:rPr>
                <a:t>Muestreo intencional </a:t>
              </a:r>
            </a:p>
          </p:txBody>
        </p:sp>
        <p:sp>
          <p:nvSpPr>
            <p:cNvPr id="53" name="Rectángulo: esquinas redondeadas 52">
              <a:extLst>
                <a:ext uri="{FF2B5EF4-FFF2-40B4-BE49-F238E27FC236}">
                  <a16:creationId xmlns:a16="http://schemas.microsoft.com/office/drawing/2014/main" id="{A12E7FE5-B03B-4287-B926-68D7B5CF5EA3}"/>
                </a:ext>
              </a:extLst>
            </p:cNvPr>
            <p:cNvSpPr/>
            <p:nvPr/>
          </p:nvSpPr>
          <p:spPr>
            <a:xfrm>
              <a:off x="9831653" y="4724025"/>
              <a:ext cx="1705995" cy="7207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2"/>
                  </a:solidFill>
                  <a:latin typeface="Times New Roman" panose="02020603050405020304" pitchFamily="18" charset="0"/>
                  <a:cs typeface="Times New Roman" panose="02020603050405020304" pitchFamily="18" charset="0"/>
                </a:rPr>
                <a:t>Muestreo convencional </a:t>
              </a:r>
            </a:p>
          </p:txBody>
        </p:sp>
        <p:cxnSp>
          <p:nvCxnSpPr>
            <p:cNvPr id="25" name="Conector: angular 24">
              <a:extLst>
                <a:ext uri="{FF2B5EF4-FFF2-40B4-BE49-F238E27FC236}">
                  <a16:creationId xmlns:a16="http://schemas.microsoft.com/office/drawing/2014/main" id="{BEA722E2-CA0F-4804-B999-975072F145EB}"/>
                </a:ext>
              </a:extLst>
            </p:cNvPr>
            <p:cNvCxnSpPr>
              <a:stCxn id="10" idx="2"/>
              <a:endCxn id="11" idx="0"/>
            </p:cNvCxnSpPr>
            <p:nvPr/>
          </p:nvCxnSpPr>
          <p:spPr>
            <a:xfrm rot="5400000">
              <a:off x="8691310" y="3895806"/>
              <a:ext cx="491316" cy="1165123"/>
            </a:xfrm>
            <a:prstGeom prst="bent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Conector: angular 27">
              <a:extLst>
                <a:ext uri="{FF2B5EF4-FFF2-40B4-BE49-F238E27FC236}">
                  <a16:creationId xmlns:a16="http://schemas.microsoft.com/office/drawing/2014/main" id="{C1154EDE-67E5-4A55-B205-AB5CC267FE07}"/>
                </a:ext>
              </a:extLst>
            </p:cNvPr>
            <p:cNvCxnSpPr>
              <a:stCxn id="10" idx="2"/>
              <a:endCxn id="53" idx="0"/>
            </p:cNvCxnSpPr>
            <p:nvPr/>
          </p:nvCxnSpPr>
          <p:spPr>
            <a:xfrm rot="16200000" flipH="1">
              <a:off x="9856432" y="3895806"/>
              <a:ext cx="491316" cy="1165122"/>
            </a:xfrm>
            <a:prstGeom prst="bentConnector3">
              <a:avLst/>
            </a:prstGeom>
            <a:ln>
              <a:tailEnd type="triangle"/>
            </a:ln>
          </p:spPr>
          <p:style>
            <a:lnRef idx="2">
              <a:schemeClr val="accent2"/>
            </a:lnRef>
            <a:fillRef idx="0">
              <a:schemeClr val="accent2"/>
            </a:fillRef>
            <a:effectRef idx="1">
              <a:schemeClr val="accent2"/>
            </a:effectRef>
            <a:fontRef idx="minor">
              <a:schemeClr val="tx1"/>
            </a:fontRef>
          </p:style>
        </p:cxnSp>
      </p:grpSp>
      <p:graphicFrame>
        <p:nvGraphicFramePr>
          <p:cNvPr id="30" name="Tabla 29">
            <a:extLst>
              <a:ext uri="{FF2B5EF4-FFF2-40B4-BE49-F238E27FC236}">
                <a16:creationId xmlns:a16="http://schemas.microsoft.com/office/drawing/2014/main" id="{1E9ACFAE-FA1C-4DA6-9AFA-6685CD23ABD8}"/>
              </a:ext>
            </a:extLst>
          </p:cNvPr>
          <p:cNvGraphicFramePr>
            <a:graphicFrameLocks noGrp="1"/>
          </p:cNvGraphicFramePr>
          <p:nvPr>
            <p:extLst>
              <p:ext uri="{D42A27DB-BD31-4B8C-83A1-F6EECF244321}">
                <p14:modId xmlns:p14="http://schemas.microsoft.com/office/powerpoint/2010/main" val="1994163263"/>
              </p:ext>
            </p:extLst>
          </p:nvPr>
        </p:nvGraphicFramePr>
        <p:xfrm>
          <a:off x="722546" y="2479845"/>
          <a:ext cx="4616370" cy="3312539"/>
        </p:xfrm>
        <a:graphic>
          <a:graphicData uri="http://schemas.openxmlformats.org/drawingml/2006/table">
            <a:tbl>
              <a:tblPr firstRow="1" firstCol="1" lastRow="1">
                <a:tableStyleId>{7E9639D4-E3E2-4D34-9284-5A2195B3D0D7}</a:tableStyleId>
              </a:tblPr>
              <a:tblGrid>
                <a:gridCol w="1618581">
                  <a:extLst>
                    <a:ext uri="{9D8B030D-6E8A-4147-A177-3AD203B41FA5}">
                      <a16:colId xmlns:a16="http://schemas.microsoft.com/office/drawing/2014/main" val="2953907282"/>
                    </a:ext>
                  </a:extLst>
                </a:gridCol>
                <a:gridCol w="1125786">
                  <a:extLst>
                    <a:ext uri="{9D8B030D-6E8A-4147-A177-3AD203B41FA5}">
                      <a16:colId xmlns:a16="http://schemas.microsoft.com/office/drawing/2014/main" val="733595003"/>
                    </a:ext>
                  </a:extLst>
                </a:gridCol>
                <a:gridCol w="959092">
                  <a:extLst>
                    <a:ext uri="{9D8B030D-6E8A-4147-A177-3AD203B41FA5}">
                      <a16:colId xmlns:a16="http://schemas.microsoft.com/office/drawing/2014/main" val="1271822334"/>
                    </a:ext>
                  </a:extLst>
                </a:gridCol>
                <a:gridCol w="912911">
                  <a:extLst>
                    <a:ext uri="{9D8B030D-6E8A-4147-A177-3AD203B41FA5}">
                      <a16:colId xmlns:a16="http://schemas.microsoft.com/office/drawing/2014/main" val="333175980"/>
                    </a:ext>
                  </a:extLst>
                </a:gridCol>
              </a:tblGrid>
              <a:tr h="395586">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Parroquias</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N° familias</a:t>
                      </a:r>
                      <a:endPar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Peso</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Muestra </a:t>
                      </a:r>
                      <a:endPar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4544021"/>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Alóag</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2.332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11,04%</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42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607477"/>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Aloasí</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2.525</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11,95%</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46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4090694"/>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Cutuglahua</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4.206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19,91%</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76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7908616"/>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El Chaupi</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372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1,76%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7</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7927209"/>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Machachi</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7.302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34,56%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133</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2228292"/>
                  </a:ext>
                </a:extLst>
              </a:tr>
              <a:tr h="536938">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Manuel Cornejo Astorga</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973</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4,60%</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18</a:t>
                      </a:r>
                      <a:endPar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3863543"/>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Tambillo</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2181</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10,32%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40</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11807"/>
                  </a:ext>
                </a:extLst>
              </a:tr>
              <a:tr h="294862">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Uyumbicho</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1230</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5,86%</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22</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8710028"/>
                  </a:ext>
                </a:extLst>
              </a:tr>
              <a:tr h="315981">
                <a:tc>
                  <a:txBody>
                    <a:bodyPr/>
                    <a:lstStyle/>
                    <a:p>
                      <a:pP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Total</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a:solidFill>
                            <a:schemeClr val="tx2"/>
                          </a:solidFill>
                          <a:effectLst/>
                          <a:latin typeface="Times New Roman" panose="02020603050405020304" pitchFamily="18" charset="0"/>
                          <a:cs typeface="Times New Roman" panose="02020603050405020304" pitchFamily="18" charset="0"/>
                        </a:rPr>
                        <a:t>21.130</a:t>
                      </a:r>
                      <a:endParaRPr lang="es-EC"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100,00%</a:t>
                      </a:r>
                      <a:endPar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384</a:t>
                      </a:r>
                      <a:endParaRPr lang="es-EC"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2629269"/>
                  </a:ext>
                </a:extLst>
              </a:tr>
            </a:tbl>
          </a:graphicData>
        </a:graphic>
      </p:graphicFrame>
    </p:spTree>
    <p:extLst>
      <p:ext uri="{BB962C8B-B14F-4D97-AF65-F5344CB8AC3E}">
        <p14:creationId xmlns:p14="http://schemas.microsoft.com/office/powerpoint/2010/main" val="41490430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F3F48C-4E05-4D68-BD8F-7A83FE941FCA}"/>
              </a:ext>
            </a:extLst>
          </p:cNvPr>
          <p:cNvSpPr/>
          <p:nvPr/>
        </p:nvSpPr>
        <p:spPr>
          <a:xfrm>
            <a:off x="372019" y="414363"/>
            <a:ext cx="8182045" cy="849794"/>
          </a:xfrm>
          <a:prstGeom prst="horizontalScroll">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76213"/>
            <a:r>
              <a:rPr lang="es-EC" sz="2400" b="1" spc="50" dirty="0">
                <a:ln w="0"/>
                <a:solidFill>
                  <a:schemeClr val="bg2">
                    <a:lumMod val="1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10. INSTRUMENTOS DE RECOLECCIÓN DE DATOS</a:t>
            </a:r>
          </a:p>
        </p:txBody>
      </p:sp>
      <p:graphicFrame>
        <p:nvGraphicFramePr>
          <p:cNvPr id="3" name="Diagrama 2">
            <a:extLst>
              <a:ext uri="{FF2B5EF4-FFF2-40B4-BE49-F238E27FC236}">
                <a16:creationId xmlns:a16="http://schemas.microsoft.com/office/drawing/2014/main" id="{F2361A36-C9BA-4EB5-BE1A-B52F6CCF80EC}"/>
              </a:ext>
            </a:extLst>
          </p:cNvPr>
          <p:cNvGraphicFramePr/>
          <p:nvPr>
            <p:extLst>
              <p:ext uri="{D42A27DB-BD31-4B8C-83A1-F6EECF244321}">
                <p14:modId xmlns:p14="http://schemas.microsoft.com/office/powerpoint/2010/main" val="1417205173"/>
              </p:ext>
            </p:extLst>
          </p:nvPr>
        </p:nvGraphicFramePr>
        <p:xfrm>
          <a:off x="-1016548" y="1431140"/>
          <a:ext cx="5967524" cy="378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esquinas redondeadas 13">
            <a:extLst>
              <a:ext uri="{FF2B5EF4-FFF2-40B4-BE49-F238E27FC236}">
                <a16:creationId xmlns:a16="http://schemas.microsoft.com/office/drawing/2014/main" id="{63A95347-9F0B-4CF6-947F-01F98DD955CD}"/>
              </a:ext>
            </a:extLst>
          </p:cNvPr>
          <p:cNvSpPr/>
          <p:nvPr/>
        </p:nvSpPr>
        <p:spPr>
          <a:xfrm>
            <a:off x="4282710" y="1806260"/>
            <a:ext cx="4429108" cy="18814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Ø"/>
            </a:pPr>
            <a:r>
              <a:rPr lang="es-EC" sz="2000" dirty="0">
                <a:solidFill>
                  <a:schemeClr val="tx2"/>
                </a:solidFill>
                <a:effectLst/>
                <a:latin typeface="Times New Roman" panose="02020603050405020304" pitchFamily="18" charset="0"/>
                <a:ea typeface="Calibri" panose="020F0502020204030204" pitchFamily="34" charset="0"/>
              </a:rPr>
              <a:t>Encuesta de Medición de Capacidades Financieras en los Países Andinos: Colombia, Ecuador, Perú y Bolivia (2014) </a:t>
            </a:r>
          </a:p>
          <a:p>
            <a:endParaRPr lang="es-EC" sz="900" dirty="0">
              <a:solidFill>
                <a:schemeClr val="tx2"/>
              </a:solidFill>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s-EC" sz="2000" dirty="0">
                <a:solidFill>
                  <a:schemeClr val="tx2"/>
                </a:solidFill>
                <a:effectLst/>
                <a:latin typeface="Times New Roman" panose="02020603050405020304" pitchFamily="18" charset="0"/>
                <a:ea typeface="Calibri" panose="020F0502020204030204" pitchFamily="34" charset="0"/>
              </a:rPr>
              <a:t>Cuestionario OCDE/INFE (2018)</a:t>
            </a:r>
            <a:endParaRPr lang="es-EC" sz="2000" dirty="0">
              <a:solidFill>
                <a:schemeClr val="tx2"/>
              </a:solidFill>
            </a:endParaRPr>
          </a:p>
        </p:txBody>
      </p:sp>
      <p:sp>
        <p:nvSpPr>
          <p:cNvPr id="16" name="Flecha: a la derecha 15">
            <a:extLst>
              <a:ext uri="{FF2B5EF4-FFF2-40B4-BE49-F238E27FC236}">
                <a16:creationId xmlns:a16="http://schemas.microsoft.com/office/drawing/2014/main" id="{2E2917DC-067D-476E-8B26-BF84C91AB45A}"/>
              </a:ext>
            </a:extLst>
          </p:cNvPr>
          <p:cNvSpPr/>
          <p:nvPr/>
        </p:nvSpPr>
        <p:spPr>
          <a:xfrm>
            <a:off x="3619035" y="2410771"/>
            <a:ext cx="457200" cy="56781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7" name="Rectángulo: esquinas redondeadas 16">
            <a:extLst>
              <a:ext uri="{FF2B5EF4-FFF2-40B4-BE49-F238E27FC236}">
                <a16:creationId xmlns:a16="http://schemas.microsoft.com/office/drawing/2014/main" id="{94998A85-2E19-493F-930B-AB87CF1C67D2}"/>
              </a:ext>
            </a:extLst>
          </p:cNvPr>
          <p:cNvSpPr/>
          <p:nvPr/>
        </p:nvSpPr>
        <p:spPr>
          <a:xfrm>
            <a:off x="9057307" y="1536400"/>
            <a:ext cx="2315496" cy="5751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a:solidFill>
                  <a:schemeClr val="tx2"/>
                </a:solidFill>
                <a:latin typeface="Times New Roman" panose="02020603050405020304" pitchFamily="18" charset="0"/>
                <a:cs typeface="Times New Roman" panose="02020603050405020304" pitchFamily="18" charset="0"/>
              </a:rPr>
              <a:t>Información Socioeconómica </a:t>
            </a:r>
          </a:p>
        </p:txBody>
      </p:sp>
      <p:sp>
        <p:nvSpPr>
          <p:cNvPr id="18" name="Rectángulo: esquinas redondeadas 17">
            <a:extLst>
              <a:ext uri="{FF2B5EF4-FFF2-40B4-BE49-F238E27FC236}">
                <a16:creationId xmlns:a16="http://schemas.microsoft.com/office/drawing/2014/main" id="{4ADA8B66-177B-46E4-B065-0F5F20FD9C93}"/>
              </a:ext>
            </a:extLst>
          </p:cNvPr>
          <p:cNvSpPr/>
          <p:nvPr/>
        </p:nvSpPr>
        <p:spPr>
          <a:xfrm>
            <a:off x="9057307" y="2432693"/>
            <a:ext cx="2315496" cy="5751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a:solidFill>
                  <a:schemeClr val="tx2"/>
                </a:solidFill>
                <a:latin typeface="Times New Roman" panose="02020603050405020304" pitchFamily="18" charset="0"/>
                <a:cs typeface="Times New Roman" panose="02020603050405020304" pitchFamily="18" charset="0"/>
              </a:rPr>
              <a:t>Inclusión Financiera</a:t>
            </a:r>
          </a:p>
        </p:txBody>
      </p:sp>
      <p:sp>
        <p:nvSpPr>
          <p:cNvPr id="19" name="Rectángulo: esquinas redondeadas 18">
            <a:extLst>
              <a:ext uri="{FF2B5EF4-FFF2-40B4-BE49-F238E27FC236}">
                <a16:creationId xmlns:a16="http://schemas.microsoft.com/office/drawing/2014/main" id="{5D7930E0-F032-4143-A300-0BB1A4272C83}"/>
              </a:ext>
            </a:extLst>
          </p:cNvPr>
          <p:cNvSpPr/>
          <p:nvPr/>
        </p:nvSpPr>
        <p:spPr>
          <a:xfrm>
            <a:off x="9057307" y="3323177"/>
            <a:ext cx="2315496" cy="5751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a:solidFill>
                  <a:schemeClr val="tx2"/>
                </a:solidFill>
                <a:latin typeface="Times New Roman" panose="02020603050405020304" pitchFamily="18" charset="0"/>
                <a:cs typeface="Times New Roman" panose="02020603050405020304" pitchFamily="18" charset="0"/>
              </a:rPr>
              <a:t>Endeudamiento </a:t>
            </a:r>
          </a:p>
        </p:txBody>
      </p:sp>
      <p:cxnSp>
        <p:nvCxnSpPr>
          <p:cNvPr id="21" name="Conector: angular 20">
            <a:extLst>
              <a:ext uri="{FF2B5EF4-FFF2-40B4-BE49-F238E27FC236}">
                <a16:creationId xmlns:a16="http://schemas.microsoft.com/office/drawing/2014/main" id="{D72015E3-6A9B-4EAF-BBAF-FA78B3CB6F58}"/>
              </a:ext>
            </a:extLst>
          </p:cNvPr>
          <p:cNvCxnSpPr>
            <a:cxnSpLocks/>
            <a:stCxn id="14" idx="3"/>
            <a:endCxn id="17" idx="1"/>
          </p:cNvCxnSpPr>
          <p:nvPr/>
        </p:nvCxnSpPr>
        <p:spPr>
          <a:xfrm flipV="1">
            <a:off x="8711818" y="1823994"/>
            <a:ext cx="345489" cy="92299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3" name="Conector: angular 22">
            <a:extLst>
              <a:ext uri="{FF2B5EF4-FFF2-40B4-BE49-F238E27FC236}">
                <a16:creationId xmlns:a16="http://schemas.microsoft.com/office/drawing/2014/main" id="{5EDB6759-21A9-46EF-95FD-63047291C9A7}"/>
              </a:ext>
            </a:extLst>
          </p:cNvPr>
          <p:cNvCxnSpPr>
            <a:cxnSpLocks/>
            <a:stCxn id="14" idx="3"/>
            <a:endCxn id="18" idx="1"/>
          </p:cNvCxnSpPr>
          <p:nvPr/>
        </p:nvCxnSpPr>
        <p:spPr>
          <a:xfrm flipV="1">
            <a:off x="8711818" y="2720287"/>
            <a:ext cx="345489" cy="26703"/>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5" name="Conector: angular 24">
            <a:extLst>
              <a:ext uri="{FF2B5EF4-FFF2-40B4-BE49-F238E27FC236}">
                <a16:creationId xmlns:a16="http://schemas.microsoft.com/office/drawing/2014/main" id="{1C76DE3A-1439-4B2D-BCEB-F04474CBFDFB}"/>
              </a:ext>
            </a:extLst>
          </p:cNvPr>
          <p:cNvCxnSpPr>
            <a:cxnSpLocks/>
            <a:stCxn id="14" idx="3"/>
            <a:endCxn id="19" idx="1"/>
          </p:cNvCxnSpPr>
          <p:nvPr/>
        </p:nvCxnSpPr>
        <p:spPr>
          <a:xfrm>
            <a:off x="8711818" y="2746990"/>
            <a:ext cx="345489" cy="863781"/>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44" name="CuadroTexto 43">
            <a:extLst>
              <a:ext uri="{FF2B5EF4-FFF2-40B4-BE49-F238E27FC236}">
                <a16:creationId xmlns:a16="http://schemas.microsoft.com/office/drawing/2014/main" id="{001E9E8F-6E89-481D-8CF9-3901245C08E7}"/>
              </a:ext>
            </a:extLst>
          </p:cNvPr>
          <p:cNvSpPr txBox="1"/>
          <p:nvPr/>
        </p:nvSpPr>
        <p:spPr>
          <a:xfrm>
            <a:off x="7956857" y="4547821"/>
            <a:ext cx="3415946" cy="1015663"/>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s-EC"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Permitió la correcta recepción, procesamiento y análisis de los datos obtenidos</a:t>
            </a:r>
            <a:endParaRPr lang="es-EC" sz="2000" dirty="0"/>
          </a:p>
        </p:txBody>
      </p:sp>
      <p:pic>
        <p:nvPicPr>
          <p:cNvPr id="46" name="Imagen 45">
            <a:extLst>
              <a:ext uri="{FF2B5EF4-FFF2-40B4-BE49-F238E27FC236}">
                <a16:creationId xmlns:a16="http://schemas.microsoft.com/office/drawing/2014/main" id="{F45F370D-EA51-4E35-8EC9-D237D3832C17}"/>
              </a:ext>
            </a:extLst>
          </p:cNvPr>
          <p:cNvPicPr>
            <a:picLocks noChangeAspect="1"/>
          </p:cNvPicPr>
          <p:nvPr/>
        </p:nvPicPr>
        <p:blipFill rotWithShape="1">
          <a:blip r:embed="rId7">
            <a:extLst>
              <a:ext uri="{28A0092B-C50C-407E-A947-70E740481C1C}">
                <a14:useLocalDpi xmlns:a14="http://schemas.microsoft.com/office/drawing/2010/main" val="0"/>
              </a:ext>
            </a:extLst>
          </a:blip>
          <a:srcRect l="1355" t="17752" r="1291" b="15097"/>
          <a:stretch/>
        </p:blipFill>
        <p:spPr>
          <a:xfrm>
            <a:off x="3021722" y="4646255"/>
            <a:ext cx="4429108" cy="1527493"/>
          </a:xfrm>
          <a:prstGeom prst="rect">
            <a:avLst/>
          </a:prstGeom>
        </p:spPr>
      </p:pic>
      <p:sp>
        <p:nvSpPr>
          <p:cNvPr id="47" name="CuadroTexto 46">
            <a:extLst>
              <a:ext uri="{FF2B5EF4-FFF2-40B4-BE49-F238E27FC236}">
                <a16:creationId xmlns:a16="http://schemas.microsoft.com/office/drawing/2014/main" id="{C837A7E2-8A6E-4664-AD5C-16ACBE1A7AB5}"/>
              </a:ext>
            </a:extLst>
          </p:cNvPr>
          <p:cNvSpPr txBox="1"/>
          <p:nvPr/>
        </p:nvSpPr>
        <p:spPr>
          <a:xfrm>
            <a:off x="3528303" y="4147711"/>
            <a:ext cx="3415946" cy="400110"/>
          </a:xfrm>
          <a:prstGeom prst="rect">
            <a:avLst/>
          </a:prstGeom>
          <a:noFill/>
        </p:spPr>
        <p:txBody>
          <a:bodyPr wrap="square" rtlCol="0">
            <a:spAutoFit/>
          </a:bodyPr>
          <a:lstStyle/>
          <a:p>
            <a:pPr algn="ctr"/>
            <a:r>
              <a:rPr lang="es-EC" sz="2000" b="1" dirty="0">
                <a:solidFill>
                  <a:srgbClr val="C00000"/>
                </a:solidFill>
                <a:latin typeface="Times New Roman" panose="02020603050405020304" pitchFamily="18" charset="0"/>
                <a:cs typeface="Times New Roman" panose="02020603050405020304" pitchFamily="18" charset="0"/>
              </a:rPr>
              <a:t>ESCALA DE LIKERT</a:t>
            </a:r>
          </a:p>
        </p:txBody>
      </p:sp>
    </p:spTree>
    <p:extLst>
      <p:ext uri="{BB962C8B-B14F-4D97-AF65-F5344CB8AC3E}">
        <p14:creationId xmlns:p14="http://schemas.microsoft.com/office/powerpoint/2010/main" val="26893157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Tema1">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26BCF94D-A1A9-4A4E-92CE-835FE91789E8}" vid="{CF185CB3-78A1-4FC4-BBCF-60DF4464FF4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4548</TotalTime>
  <Words>1261</Words>
  <Application>Microsoft Office PowerPoint</Application>
  <PresentationFormat>Panorámica</PresentationFormat>
  <Paragraphs>185</Paragraphs>
  <Slides>19</Slides>
  <Notes>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7" baseType="lpstr">
      <vt:lpstr>Arial</vt:lpstr>
      <vt:lpstr>Calibri</vt:lpstr>
      <vt:lpstr>Cambria Math</vt:lpstr>
      <vt:lpstr>Symbol</vt:lpstr>
      <vt:lpstr>Times New Roman</vt:lpstr>
      <vt:lpstr>Wingdings</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Andrade</dc:creator>
  <cp:lastModifiedBy>Joselyn Guacapiña</cp:lastModifiedBy>
  <cp:revision>138</cp:revision>
  <dcterms:created xsi:type="dcterms:W3CDTF">2021-04-04T14:17:03Z</dcterms:created>
  <dcterms:modified xsi:type="dcterms:W3CDTF">2021-10-09T23:06:48Z</dcterms:modified>
</cp:coreProperties>
</file>