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17" r:id="rId3"/>
    <p:sldId id="259" r:id="rId4"/>
    <p:sldId id="260" r:id="rId5"/>
    <p:sldId id="262" r:id="rId6"/>
    <p:sldId id="263" r:id="rId7"/>
    <p:sldId id="264" r:id="rId8"/>
    <p:sldId id="302" r:id="rId9"/>
    <p:sldId id="306" r:id="rId10"/>
    <p:sldId id="304" r:id="rId11"/>
    <p:sldId id="268" r:id="rId12"/>
    <p:sldId id="269" r:id="rId13"/>
    <p:sldId id="307" r:id="rId14"/>
    <p:sldId id="309" r:id="rId15"/>
    <p:sldId id="310" r:id="rId16"/>
    <p:sldId id="313" r:id="rId17"/>
    <p:sldId id="316" r:id="rId18"/>
    <p:sldId id="311" r:id="rId19"/>
    <p:sldId id="314" r:id="rId20"/>
    <p:sldId id="318" r:id="rId21"/>
    <p:sldId id="319" r:id="rId22"/>
    <p:sldId id="312" r:id="rId23"/>
    <p:sldId id="315" r:id="rId24"/>
    <p:sldId id="320" r:id="rId25"/>
    <p:sldId id="321" r:id="rId26"/>
    <p:sldId id="295" r:id="rId27"/>
    <p:sldId id="296" r:id="rId28"/>
    <p:sldId id="297" r:id="rId29"/>
    <p:sldId id="298" r:id="rId30"/>
    <p:sldId id="299" r:id="rId31"/>
    <p:sldId id="300"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ILON" initials="P" lastIdx="2" clrIdx="0">
    <p:extLst>
      <p:ext uri="{19B8F6BF-5375-455C-9EA6-DF929625EA0E}">
        <p15:presenceInfo xmlns:p15="http://schemas.microsoft.com/office/powerpoint/2012/main" userId="PAVIL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0" d="100"/>
          <a:sy n="90" d="100"/>
        </p:scale>
        <p:origin x="5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8T17:19:34.529" idx="2">
    <p:pos x="10" y="10"/>
    <p:text>COLOCAR EL PUNTO P EN LA GRAFICA Y AGREGAR NOMBRE DE GRAFICA DIAGRAMA DE CUEROPO LIBRE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08T17:19:17.138" idx="1">
    <p:pos x="10" y="10"/>
    <p:text>AGREGAR NOMBRE A A GRAFICA</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479C2-6241-4831-8DCB-441650D96D69}"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A649A504-6243-4DE9-80E4-CA5B19691E1C}">
      <dgm:prSet phldrT="[Texto]"/>
      <dgm:spPr/>
      <dgm:t>
        <a:bodyPr/>
        <a:lstStyle/>
        <a:p>
          <a:r>
            <a:rPr lang="es-ES" dirty="0">
              <a:solidFill>
                <a:schemeClr val="tx1"/>
              </a:solidFill>
            </a:rPr>
            <a:t>Recursos disponibles para la adaptación</a:t>
          </a:r>
        </a:p>
      </dgm:t>
    </dgm:pt>
    <dgm:pt modelId="{A3D77163-12F0-497B-AB58-3F9F4D80261D}" type="parTrans" cxnId="{8968BE11-C2E3-4E37-B6D5-DF865C702C4E}">
      <dgm:prSet/>
      <dgm:spPr/>
      <dgm:t>
        <a:bodyPr/>
        <a:lstStyle/>
        <a:p>
          <a:endParaRPr lang="es-ES"/>
        </a:p>
      </dgm:t>
    </dgm:pt>
    <dgm:pt modelId="{B1F7075E-08CC-4077-9143-526E77CAD6A0}" type="sibTrans" cxnId="{8968BE11-C2E3-4E37-B6D5-DF865C702C4E}">
      <dgm:prSet/>
      <dgm:spPr/>
      <dgm:t>
        <a:bodyPr/>
        <a:lstStyle/>
        <a:p>
          <a:endParaRPr lang="es-ES"/>
        </a:p>
      </dgm:t>
    </dgm:pt>
    <dgm:pt modelId="{7A378F02-3C7D-4166-B7B5-4E5F09A44F46}">
      <dgm:prSet phldrT="[Texto]"/>
      <dgm:spPr/>
      <dgm:t>
        <a:bodyPr/>
        <a:lstStyle/>
        <a:p>
          <a:r>
            <a:rPr lang="es-EC" b="0" dirty="0">
              <a:solidFill>
                <a:schemeClr val="tx1"/>
              </a:solidFill>
            </a:rPr>
            <a:t>Bomba principal de frenado</a:t>
          </a:r>
          <a:endParaRPr lang="es-ES" b="0" dirty="0">
            <a:solidFill>
              <a:schemeClr val="tx1"/>
            </a:solidFill>
          </a:endParaRPr>
        </a:p>
      </dgm:t>
    </dgm:pt>
    <dgm:pt modelId="{69B27335-7298-40E0-8DEA-F88AF379F3EF}" type="parTrans" cxnId="{25D8D5C7-D1A9-4471-B208-51303400076B}">
      <dgm:prSet/>
      <dgm:spPr/>
      <dgm:t>
        <a:bodyPr/>
        <a:lstStyle/>
        <a:p>
          <a:endParaRPr lang="es-ES"/>
        </a:p>
      </dgm:t>
    </dgm:pt>
    <dgm:pt modelId="{C052A2B6-76D8-4E31-AB15-01D0DCBAE498}" type="sibTrans" cxnId="{25D8D5C7-D1A9-4471-B208-51303400076B}">
      <dgm:prSet/>
      <dgm:spPr/>
      <dgm:t>
        <a:bodyPr/>
        <a:lstStyle/>
        <a:p>
          <a:endParaRPr lang="es-ES"/>
        </a:p>
      </dgm:t>
    </dgm:pt>
    <dgm:pt modelId="{FF525C71-A58B-4ADB-89FE-5DED6A151C6E}">
      <dgm:prSet phldrT="[Texto]"/>
      <dgm:spPr/>
      <dgm:t>
        <a:bodyPr/>
        <a:lstStyle/>
        <a:p>
          <a:r>
            <a:rPr lang="es-EC" b="0" dirty="0">
              <a:solidFill>
                <a:schemeClr val="tx1"/>
              </a:solidFill>
            </a:rPr>
            <a:t>Servo Freno</a:t>
          </a:r>
          <a:endParaRPr lang="es-ES" b="0" dirty="0">
            <a:solidFill>
              <a:schemeClr val="tx1"/>
            </a:solidFill>
          </a:endParaRPr>
        </a:p>
      </dgm:t>
    </dgm:pt>
    <dgm:pt modelId="{EA4FE9BB-B4D6-48F9-8292-5740CD8C480B}" type="parTrans" cxnId="{F0D583F7-9E37-456A-878F-C659F863A0B1}">
      <dgm:prSet/>
      <dgm:spPr/>
      <dgm:t>
        <a:bodyPr/>
        <a:lstStyle/>
        <a:p>
          <a:endParaRPr lang="es-ES"/>
        </a:p>
      </dgm:t>
    </dgm:pt>
    <dgm:pt modelId="{30B4BA53-9990-4507-89E9-E361ECD25D99}" type="sibTrans" cxnId="{F0D583F7-9E37-456A-878F-C659F863A0B1}">
      <dgm:prSet/>
      <dgm:spPr/>
      <dgm:t>
        <a:bodyPr/>
        <a:lstStyle/>
        <a:p>
          <a:endParaRPr lang="es-ES"/>
        </a:p>
      </dgm:t>
    </dgm:pt>
    <dgm:pt modelId="{446160B4-CDCE-4FD2-9C60-B88F2E1CC7C2}">
      <dgm:prSet phldrT="[Texto]"/>
      <dgm:spPr/>
      <dgm:t>
        <a:bodyPr/>
        <a:lstStyle/>
        <a:p>
          <a:r>
            <a:rPr lang="es-EC" b="0" dirty="0">
              <a:solidFill>
                <a:schemeClr val="tx1"/>
              </a:solidFill>
            </a:rPr>
            <a:t>Cañerías y acoples</a:t>
          </a:r>
          <a:endParaRPr lang="es-ES" b="0" dirty="0">
            <a:solidFill>
              <a:schemeClr val="tx1"/>
            </a:solidFill>
          </a:endParaRPr>
        </a:p>
      </dgm:t>
    </dgm:pt>
    <dgm:pt modelId="{CE17040A-ABDE-4335-A362-C804F21EE360}" type="parTrans" cxnId="{B0864517-63A9-4EA2-BEF4-DF5F12FFA902}">
      <dgm:prSet/>
      <dgm:spPr/>
      <dgm:t>
        <a:bodyPr/>
        <a:lstStyle/>
        <a:p>
          <a:endParaRPr lang="es-ES"/>
        </a:p>
      </dgm:t>
    </dgm:pt>
    <dgm:pt modelId="{F9C4F37B-DA4B-4FAC-8FD1-4FF9FC8D386C}" type="sibTrans" cxnId="{B0864517-63A9-4EA2-BEF4-DF5F12FFA902}">
      <dgm:prSet/>
      <dgm:spPr/>
      <dgm:t>
        <a:bodyPr/>
        <a:lstStyle/>
        <a:p>
          <a:endParaRPr lang="es-ES"/>
        </a:p>
      </dgm:t>
    </dgm:pt>
    <dgm:pt modelId="{A8FE6E26-A7B6-4E6B-91CB-BB830274DD91}" type="pres">
      <dgm:prSet presAssocID="{43B479C2-6241-4831-8DCB-441650D96D69}" presName="linear" presStyleCnt="0">
        <dgm:presLayoutVars>
          <dgm:dir/>
          <dgm:animLvl val="lvl"/>
          <dgm:resizeHandles val="exact"/>
        </dgm:presLayoutVars>
      </dgm:prSet>
      <dgm:spPr/>
    </dgm:pt>
    <dgm:pt modelId="{E3176A33-E386-4A3A-8881-15593F442C64}" type="pres">
      <dgm:prSet presAssocID="{A649A504-6243-4DE9-80E4-CA5B19691E1C}" presName="parentLin" presStyleCnt="0"/>
      <dgm:spPr/>
    </dgm:pt>
    <dgm:pt modelId="{973CD24D-4449-4515-8A23-9F1452D17CFD}" type="pres">
      <dgm:prSet presAssocID="{A649A504-6243-4DE9-80E4-CA5B19691E1C}" presName="parentLeftMargin" presStyleLbl="node1" presStyleIdx="0" presStyleCnt="4"/>
      <dgm:spPr/>
    </dgm:pt>
    <dgm:pt modelId="{6B085B5A-CAEB-4B41-9DC6-B5E71B182786}" type="pres">
      <dgm:prSet presAssocID="{A649A504-6243-4DE9-80E4-CA5B19691E1C}" presName="parentText" presStyleLbl="node1" presStyleIdx="0" presStyleCnt="4">
        <dgm:presLayoutVars>
          <dgm:chMax val="0"/>
          <dgm:bulletEnabled val="1"/>
        </dgm:presLayoutVars>
      </dgm:prSet>
      <dgm:spPr/>
    </dgm:pt>
    <dgm:pt modelId="{4EFA8340-344F-4FD3-9B37-7EA2751A9ACA}" type="pres">
      <dgm:prSet presAssocID="{A649A504-6243-4DE9-80E4-CA5B19691E1C}" presName="negativeSpace" presStyleCnt="0"/>
      <dgm:spPr/>
    </dgm:pt>
    <dgm:pt modelId="{9AFC0C8A-67BA-45AD-A869-21A08E6D3494}" type="pres">
      <dgm:prSet presAssocID="{A649A504-6243-4DE9-80E4-CA5B19691E1C}" presName="childText" presStyleLbl="conFgAcc1" presStyleIdx="0" presStyleCnt="4">
        <dgm:presLayoutVars>
          <dgm:bulletEnabled val="1"/>
        </dgm:presLayoutVars>
      </dgm:prSet>
      <dgm:spPr/>
    </dgm:pt>
    <dgm:pt modelId="{006EA3C2-A517-485E-B4C5-83210CB94B27}" type="pres">
      <dgm:prSet presAssocID="{B1F7075E-08CC-4077-9143-526E77CAD6A0}" presName="spaceBetweenRectangles" presStyleCnt="0"/>
      <dgm:spPr/>
    </dgm:pt>
    <dgm:pt modelId="{93339D38-53D2-4A35-9C46-FFF4D1DC463F}" type="pres">
      <dgm:prSet presAssocID="{7A378F02-3C7D-4166-B7B5-4E5F09A44F46}" presName="parentLin" presStyleCnt="0"/>
      <dgm:spPr/>
    </dgm:pt>
    <dgm:pt modelId="{DA1663AC-6699-4249-A27D-D501A24F4DA2}" type="pres">
      <dgm:prSet presAssocID="{7A378F02-3C7D-4166-B7B5-4E5F09A44F46}" presName="parentLeftMargin" presStyleLbl="node1" presStyleIdx="0" presStyleCnt="4"/>
      <dgm:spPr/>
    </dgm:pt>
    <dgm:pt modelId="{D5624AA5-5D79-418B-B75B-C9D744819CF7}" type="pres">
      <dgm:prSet presAssocID="{7A378F02-3C7D-4166-B7B5-4E5F09A44F46}" presName="parentText" presStyleLbl="node1" presStyleIdx="1" presStyleCnt="4">
        <dgm:presLayoutVars>
          <dgm:chMax val="0"/>
          <dgm:bulletEnabled val="1"/>
        </dgm:presLayoutVars>
      </dgm:prSet>
      <dgm:spPr/>
    </dgm:pt>
    <dgm:pt modelId="{CBD305A0-2979-4E88-A3C6-02175325FDF5}" type="pres">
      <dgm:prSet presAssocID="{7A378F02-3C7D-4166-B7B5-4E5F09A44F46}" presName="negativeSpace" presStyleCnt="0"/>
      <dgm:spPr/>
    </dgm:pt>
    <dgm:pt modelId="{F4C0500D-60CE-4FF7-B78A-04A41312A6EF}" type="pres">
      <dgm:prSet presAssocID="{7A378F02-3C7D-4166-B7B5-4E5F09A44F46}" presName="childText" presStyleLbl="conFgAcc1" presStyleIdx="1" presStyleCnt="4">
        <dgm:presLayoutVars>
          <dgm:bulletEnabled val="1"/>
        </dgm:presLayoutVars>
      </dgm:prSet>
      <dgm:spPr/>
    </dgm:pt>
    <dgm:pt modelId="{B037247A-E418-479D-A567-5BFB57A83FE9}" type="pres">
      <dgm:prSet presAssocID="{C052A2B6-76D8-4E31-AB15-01D0DCBAE498}" presName="spaceBetweenRectangles" presStyleCnt="0"/>
      <dgm:spPr/>
    </dgm:pt>
    <dgm:pt modelId="{CBB801D1-D173-4777-A8C5-3979DF72E7CD}" type="pres">
      <dgm:prSet presAssocID="{FF525C71-A58B-4ADB-89FE-5DED6A151C6E}" presName="parentLin" presStyleCnt="0"/>
      <dgm:spPr/>
    </dgm:pt>
    <dgm:pt modelId="{81F29DEA-82BC-4830-97F9-E6F402BD0CDF}" type="pres">
      <dgm:prSet presAssocID="{FF525C71-A58B-4ADB-89FE-5DED6A151C6E}" presName="parentLeftMargin" presStyleLbl="node1" presStyleIdx="1" presStyleCnt="4"/>
      <dgm:spPr/>
    </dgm:pt>
    <dgm:pt modelId="{80720830-A9EB-4290-BE7F-CF99C70FAE3B}" type="pres">
      <dgm:prSet presAssocID="{FF525C71-A58B-4ADB-89FE-5DED6A151C6E}" presName="parentText" presStyleLbl="node1" presStyleIdx="2" presStyleCnt="4">
        <dgm:presLayoutVars>
          <dgm:chMax val="0"/>
          <dgm:bulletEnabled val="1"/>
        </dgm:presLayoutVars>
      </dgm:prSet>
      <dgm:spPr/>
    </dgm:pt>
    <dgm:pt modelId="{617FD315-2C36-4311-85B6-726B682F7CF7}" type="pres">
      <dgm:prSet presAssocID="{FF525C71-A58B-4ADB-89FE-5DED6A151C6E}" presName="negativeSpace" presStyleCnt="0"/>
      <dgm:spPr/>
    </dgm:pt>
    <dgm:pt modelId="{0A53096D-8964-4B48-B68E-03A0F434E6C9}" type="pres">
      <dgm:prSet presAssocID="{FF525C71-A58B-4ADB-89FE-5DED6A151C6E}" presName="childText" presStyleLbl="conFgAcc1" presStyleIdx="2" presStyleCnt="4">
        <dgm:presLayoutVars>
          <dgm:bulletEnabled val="1"/>
        </dgm:presLayoutVars>
      </dgm:prSet>
      <dgm:spPr/>
    </dgm:pt>
    <dgm:pt modelId="{C2BAF44C-8E68-4C4A-AAF2-E0DCDE30A5A0}" type="pres">
      <dgm:prSet presAssocID="{30B4BA53-9990-4507-89E9-E361ECD25D99}" presName="spaceBetweenRectangles" presStyleCnt="0"/>
      <dgm:spPr/>
    </dgm:pt>
    <dgm:pt modelId="{C8E84218-E9CF-4D34-8A45-6715FBE67BF8}" type="pres">
      <dgm:prSet presAssocID="{446160B4-CDCE-4FD2-9C60-B88F2E1CC7C2}" presName="parentLin" presStyleCnt="0"/>
      <dgm:spPr/>
    </dgm:pt>
    <dgm:pt modelId="{6413F701-EE7B-462F-A2E5-A3D095C1CA7F}" type="pres">
      <dgm:prSet presAssocID="{446160B4-CDCE-4FD2-9C60-B88F2E1CC7C2}" presName="parentLeftMargin" presStyleLbl="node1" presStyleIdx="2" presStyleCnt="4"/>
      <dgm:spPr/>
    </dgm:pt>
    <dgm:pt modelId="{EF14491D-5299-47D5-BA1C-30F7C46E1E5C}" type="pres">
      <dgm:prSet presAssocID="{446160B4-CDCE-4FD2-9C60-B88F2E1CC7C2}" presName="parentText" presStyleLbl="node1" presStyleIdx="3" presStyleCnt="4">
        <dgm:presLayoutVars>
          <dgm:chMax val="0"/>
          <dgm:bulletEnabled val="1"/>
        </dgm:presLayoutVars>
      </dgm:prSet>
      <dgm:spPr/>
    </dgm:pt>
    <dgm:pt modelId="{5779CBC2-0CBE-4297-8496-8F7BED92AF27}" type="pres">
      <dgm:prSet presAssocID="{446160B4-CDCE-4FD2-9C60-B88F2E1CC7C2}" presName="negativeSpace" presStyleCnt="0"/>
      <dgm:spPr/>
    </dgm:pt>
    <dgm:pt modelId="{CCBDB7E8-7667-49DE-BF5E-2048F1E94DAE}" type="pres">
      <dgm:prSet presAssocID="{446160B4-CDCE-4FD2-9C60-B88F2E1CC7C2}" presName="childText" presStyleLbl="conFgAcc1" presStyleIdx="3" presStyleCnt="4">
        <dgm:presLayoutVars>
          <dgm:bulletEnabled val="1"/>
        </dgm:presLayoutVars>
      </dgm:prSet>
      <dgm:spPr/>
    </dgm:pt>
  </dgm:ptLst>
  <dgm:cxnLst>
    <dgm:cxn modelId="{43FBFFAD-1506-454D-BEA8-F0B774DD14CC}" type="presOf" srcId="{FF525C71-A58B-4ADB-89FE-5DED6A151C6E}" destId="{81F29DEA-82BC-4830-97F9-E6F402BD0CDF}" srcOrd="0" destOrd="0" presId="urn:microsoft.com/office/officeart/2005/8/layout/list1"/>
    <dgm:cxn modelId="{B0864517-63A9-4EA2-BEF4-DF5F12FFA902}" srcId="{43B479C2-6241-4831-8DCB-441650D96D69}" destId="{446160B4-CDCE-4FD2-9C60-B88F2E1CC7C2}" srcOrd="3" destOrd="0" parTransId="{CE17040A-ABDE-4335-A362-C804F21EE360}" sibTransId="{F9C4F37B-DA4B-4FAC-8FD1-4FF9FC8D386C}"/>
    <dgm:cxn modelId="{40660621-5D2E-4711-9D6F-263452B1A5F0}" type="presOf" srcId="{A649A504-6243-4DE9-80E4-CA5B19691E1C}" destId="{973CD24D-4449-4515-8A23-9F1452D17CFD}" srcOrd="0" destOrd="0" presId="urn:microsoft.com/office/officeart/2005/8/layout/list1"/>
    <dgm:cxn modelId="{3D407A62-6788-4D1A-96A3-A05144F6B397}" type="presOf" srcId="{446160B4-CDCE-4FD2-9C60-B88F2E1CC7C2}" destId="{EF14491D-5299-47D5-BA1C-30F7C46E1E5C}" srcOrd="1" destOrd="0" presId="urn:microsoft.com/office/officeart/2005/8/layout/list1"/>
    <dgm:cxn modelId="{B8EAE5EA-6653-4480-8D27-461023769168}" type="presOf" srcId="{7A378F02-3C7D-4166-B7B5-4E5F09A44F46}" destId="{DA1663AC-6699-4249-A27D-D501A24F4DA2}" srcOrd="0" destOrd="0" presId="urn:microsoft.com/office/officeart/2005/8/layout/list1"/>
    <dgm:cxn modelId="{A1B5D339-E302-4A1F-9D83-4F7993F2F3EA}" type="presOf" srcId="{446160B4-CDCE-4FD2-9C60-B88F2E1CC7C2}" destId="{6413F701-EE7B-462F-A2E5-A3D095C1CA7F}" srcOrd="0" destOrd="0" presId="urn:microsoft.com/office/officeart/2005/8/layout/list1"/>
    <dgm:cxn modelId="{A07E84F6-9C73-4871-9FED-494CC05B22B9}" type="presOf" srcId="{43B479C2-6241-4831-8DCB-441650D96D69}" destId="{A8FE6E26-A7B6-4E6B-91CB-BB830274DD91}" srcOrd="0" destOrd="0" presId="urn:microsoft.com/office/officeart/2005/8/layout/list1"/>
    <dgm:cxn modelId="{F2A0BD48-B424-4EB3-B8F8-F27E40B3AEAB}" type="presOf" srcId="{FF525C71-A58B-4ADB-89FE-5DED6A151C6E}" destId="{80720830-A9EB-4290-BE7F-CF99C70FAE3B}" srcOrd="1" destOrd="0" presId="urn:microsoft.com/office/officeart/2005/8/layout/list1"/>
    <dgm:cxn modelId="{8968BE11-C2E3-4E37-B6D5-DF865C702C4E}" srcId="{43B479C2-6241-4831-8DCB-441650D96D69}" destId="{A649A504-6243-4DE9-80E4-CA5B19691E1C}" srcOrd="0" destOrd="0" parTransId="{A3D77163-12F0-497B-AB58-3F9F4D80261D}" sibTransId="{B1F7075E-08CC-4077-9143-526E77CAD6A0}"/>
    <dgm:cxn modelId="{D6674433-4EE2-4817-BE5B-9BCB83531240}" type="presOf" srcId="{7A378F02-3C7D-4166-B7B5-4E5F09A44F46}" destId="{D5624AA5-5D79-418B-B75B-C9D744819CF7}" srcOrd="1" destOrd="0" presId="urn:microsoft.com/office/officeart/2005/8/layout/list1"/>
    <dgm:cxn modelId="{F0D583F7-9E37-456A-878F-C659F863A0B1}" srcId="{43B479C2-6241-4831-8DCB-441650D96D69}" destId="{FF525C71-A58B-4ADB-89FE-5DED6A151C6E}" srcOrd="2" destOrd="0" parTransId="{EA4FE9BB-B4D6-48F9-8292-5740CD8C480B}" sibTransId="{30B4BA53-9990-4507-89E9-E361ECD25D99}"/>
    <dgm:cxn modelId="{44E66EB4-4C33-4A00-8E96-7991F7C67D06}" type="presOf" srcId="{A649A504-6243-4DE9-80E4-CA5B19691E1C}" destId="{6B085B5A-CAEB-4B41-9DC6-B5E71B182786}" srcOrd="1" destOrd="0" presId="urn:microsoft.com/office/officeart/2005/8/layout/list1"/>
    <dgm:cxn modelId="{25D8D5C7-D1A9-4471-B208-51303400076B}" srcId="{43B479C2-6241-4831-8DCB-441650D96D69}" destId="{7A378F02-3C7D-4166-B7B5-4E5F09A44F46}" srcOrd="1" destOrd="0" parTransId="{69B27335-7298-40E0-8DEA-F88AF379F3EF}" sibTransId="{C052A2B6-76D8-4E31-AB15-01D0DCBAE498}"/>
    <dgm:cxn modelId="{C10B803C-48D5-4817-8DB7-3991346C2DB9}" type="presParOf" srcId="{A8FE6E26-A7B6-4E6B-91CB-BB830274DD91}" destId="{E3176A33-E386-4A3A-8881-15593F442C64}" srcOrd="0" destOrd="0" presId="urn:microsoft.com/office/officeart/2005/8/layout/list1"/>
    <dgm:cxn modelId="{DFDCCE38-18CF-4807-A536-ABD9ABF2148F}" type="presParOf" srcId="{E3176A33-E386-4A3A-8881-15593F442C64}" destId="{973CD24D-4449-4515-8A23-9F1452D17CFD}" srcOrd="0" destOrd="0" presId="urn:microsoft.com/office/officeart/2005/8/layout/list1"/>
    <dgm:cxn modelId="{DD48595F-29E2-4324-AF2B-46958B4CB17E}" type="presParOf" srcId="{E3176A33-E386-4A3A-8881-15593F442C64}" destId="{6B085B5A-CAEB-4B41-9DC6-B5E71B182786}" srcOrd="1" destOrd="0" presId="urn:microsoft.com/office/officeart/2005/8/layout/list1"/>
    <dgm:cxn modelId="{1F7DC602-6D54-46F1-ACAF-873134B1D2A2}" type="presParOf" srcId="{A8FE6E26-A7B6-4E6B-91CB-BB830274DD91}" destId="{4EFA8340-344F-4FD3-9B37-7EA2751A9ACA}" srcOrd="1" destOrd="0" presId="urn:microsoft.com/office/officeart/2005/8/layout/list1"/>
    <dgm:cxn modelId="{D2B9BA68-FFD4-4E75-8D4D-0B23F4DC1D38}" type="presParOf" srcId="{A8FE6E26-A7B6-4E6B-91CB-BB830274DD91}" destId="{9AFC0C8A-67BA-45AD-A869-21A08E6D3494}" srcOrd="2" destOrd="0" presId="urn:microsoft.com/office/officeart/2005/8/layout/list1"/>
    <dgm:cxn modelId="{9A9687D6-D215-422E-8B7E-0D8CC6943732}" type="presParOf" srcId="{A8FE6E26-A7B6-4E6B-91CB-BB830274DD91}" destId="{006EA3C2-A517-485E-B4C5-83210CB94B27}" srcOrd="3" destOrd="0" presId="urn:microsoft.com/office/officeart/2005/8/layout/list1"/>
    <dgm:cxn modelId="{F7877007-700E-4535-A861-4C2F450A0BD0}" type="presParOf" srcId="{A8FE6E26-A7B6-4E6B-91CB-BB830274DD91}" destId="{93339D38-53D2-4A35-9C46-FFF4D1DC463F}" srcOrd="4" destOrd="0" presId="urn:microsoft.com/office/officeart/2005/8/layout/list1"/>
    <dgm:cxn modelId="{659D4209-AF26-4371-AF1D-24ACC3BC6597}" type="presParOf" srcId="{93339D38-53D2-4A35-9C46-FFF4D1DC463F}" destId="{DA1663AC-6699-4249-A27D-D501A24F4DA2}" srcOrd="0" destOrd="0" presId="urn:microsoft.com/office/officeart/2005/8/layout/list1"/>
    <dgm:cxn modelId="{20DEDD7C-CA60-4878-828F-97670ECFB319}" type="presParOf" srcId="{93339D38-53D2-4A35-9C46-FFF4D1DC463F}" destId="{D5624AA5-5D79-418B-B75B-C9D744819CF7}" srcOrd="1" destOrd="0" presId="urn:microsoft.com/office/officeart/2005/8/layout/list1"/>
    <dgm:cxn modelId="{357E3674-D6FB-4CD9-829B-BC07120AE508}" type="presParOf" srcId="{A8FE6E26-A7B6-4E6B-91CB-BB830274DD91}" destId="{CBD305A0-2979-4E88-A3C6-02175325FDF5}" srcOrd="5" destOrd="0" presId="urn:microsoft.com/office/officeart/2005/8/layout/list1"/>
    <dgm:cxn modelId="{A7B30208-B0E6-47EE-B77A-03E7FBF4B286}" type="presParOf" srcId="{A8FE6E26-A7B6-4E6B-91CB-BB830274DD91}" destId="{F4C0500D-60CE-4FF7-B78A-04A41312A6EF}" srcOrd="6" destOrd="0" presId="urn:microsoft.com/office/officeart/2005/8/layout/list1"/>
    <dgm:cxn modelId="{2FC3EF3B-147B-4EB4-B48D-AC143AE20F5D}" type="presParOf" srcId="{A8FE6E26-A7B6-4E6B-91CB-BB830274DD91}" destId="{B037247A-E418-479D-A567-5BFB57A83FE9}" srcOrd="7" destOrd="0" presId="urn:microsoft.com/office/officeart/2005/8/layout/list1"/>
    <dgm:cxn modelId="{9AEB0FDE-8325-4543-BE52-673D858046F5}" type="presParOf" srcId="{A8FE6E26-A7B6-4E6B-91CB-BB830274DD91}" destId="{CBB801D1-D173-4777-A8C5-3979DF72E7CD}" srcOrd="8" destOrd="0" presId="urn:microsoft.com/office/officeart/2005/8/layout/list1"/>
    <dgm:cxn modelId="{C656CB5A-1270-4D5D-BE15-5801984F70ED}" type="presParOf" srcId="{CBB801D1-D173-4777-A8C5-3979DF72E7CD}" destId="{81F29DEA-82BC-4830-97F9-E6F402BD0CDF}" srcOrd="0" destOrd="0" presId="urn:microsoft.com/office/officeart/2005/8/layout/list1"/>
    <dgm:cxn modelId="{48BF25F1-1FBC-4F2A-8D9A-FD65418DED03}" type="presParOf" srcId="{CBB801D1-D173-4777-A8C5-3979DF72E7CD}" destId="{80720830-A9EB-4290-BE7F-CF99C70FAE3B}" srcOrd="1" destOrd="0" presId="urn:microsoft.com/office/officeart/2005/8/layout/list1"/>
    <dgm:cxn modelId="{4808EB8A-C160-4E2B-850D-87A88A0B6E11}" type="presParOf" srcId="{A8FE6E26-A7B6-4E6B-91CB-BB830274DD91}" destId="{617FD315-2C36-4311-85B6-726B682F7CF7}" srcOrd="9" destOrd="0" presId="urn:microsoft.com/office/officeart/2005/8/layout/list1"/>
    <dgm:cxn modelId="{7678B02B-72A9-4C7D-9DC2-76534421D381}" type="presParOf" srcId="{A8FE6E26-A7B6-4E6B-91CB-BB830274DD91}" destId="{0A53096D-8964-4B48-B68E-03A0F434E6C9}" srcOrd="10" destOrd="0" presId="urn:microsoft.com/office/officeart/2005/8/layout/list1"/>
    <dgm:cxn modelId="{72322DEA-8370-4341-A076-FE7E33FC615D}" type="presParOf" srcId="{A8FE6E26-A7B6-4E6B-91CB-BB830274DD91}" destId="{C2BAF44C-8E68-4C4A-AAF2-E0DCDE30A5A0}" srcOrd="11" destOrd="0" presId="urn:microsoft.com/office/officeart/2005/8/layout/list1"/>
    <dgm:cxn modelId="{DDC29C75-AF14-4081-92EA-425E8441674F}" type="presParOf" srcId="{A8FE6E26-A7B6-4E6B-91CB-BB830274DD91}" destId="{C8E84218-E9CF-4D34-8A45-6715FBE67BF8}" srcOrd="12" destOrd="0" presId="urn:microsoft.com/office/officeart/2005/8/layout/list1"/>
    <dgm:cxn modelId="{A0AE911E-5B03-4A2D-AF66-66621C3FA44A}" type="presParOf" srcId="{C8E84218-E9CF-4D34-8A45-6715FBE67BF8}" destId="{6413F701-EE7B-462F-A2E5-A3D095C1CA7F}" srcOrd="0" destOrd="0" presId="urn:microsoft.com/office/officeart/2005/8/layout/list1"/>
    <dgm:cxn modelId="{97EFB10F-A734-41C3-AD46-A578BF830208}" type="presParOf" srcId="{C8E84218-E9CF-4D34-8A45-6715FBE67BF8}" destId="{EF14491D-5299-47D5-BA1C-30F7C46E1E5C}" srcOrd="1" destOrd="0" presId="urn:microsoft.com/office/officeart/2005/8/layout/list1"/>
    <dgm:cxn modelId="{82FE7704-05BF-4C6D-AC85-7D62985861C8}" type="presParOf" srcId="{A8FE6E26-A7B6-4E6B-91CB-BB830274DD91}" destId="{5779CBC2-0CBE-4297-8496-8F7BED92AF27}" srcOrd="13" destOrd="0" presId="urn:microsoft.com/office/officeart/2005/8/layout/list1"/>
    <dgm:cxn modelId="{3E35A428-B21F-4ACD-A80B-CF93D5D23DA4}" type="presParOf" srcId="{A8FE6E26-A7B6-4E6B-91CB-BB830274DD91}" destId="{CCBDB7E8-7667-49DE-BF5E-2048F1E94DA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30AE2-DECD-4A8E-AC12-01F9E29B2620}" type="doc">
      <dgm:prSet loTypeId="urn:microsoft.com/office/officeart/2008/layout/VerticalAccentList" loCatId="list" qsTypeId="urn:microsoft.com/office/officeart/2005/8/quickstyle/simple1" qsCatId="simple" csTypeId="urn:microsoft.com/office/officeart/2005/8/colors/accent2_4" csCatId="accent2" phldr="1"/>
      <dgm:spPr/>
      <dgm:t>
        <a:bodyPr/>
        <a:lstStyle/>
        <a:p>
          <a:endParaRPr lang="es-ES"/>
        </a:p>
      </dgm:t>
    </dgm:pt>
    <dgm:pt modelId="{A4B51D6F-E523-4191-B2E9-359442F2CDA4}">
      <dgm:prSet phldrT="[Texto]"/>
      <dgm:spPr/>
      <dgm:t>
        <a:bodyPr/>
        <a:lstStyle/>
        <a:p>
          <a:r>
            <a:rPr lang="es-EC" b="1" dirty="0"/>
            <a:t>Despiece del sistema</a:t>
          </a:r>
          <a:endParaRPr lang="es-ES" dirty="0"/>
        </a:p>
      </dgm:t>
    </dgm:pt>
    <dgm:pt modelId="{87679D32-DE08-4286-B9F2-CD0535E3835D}" type="parTrans" cxnId="{F484B449-6DD1-4459-AD34-531B72E5F7F9}">
      <dgm:prSet/>
      <dgm:spPr/>
      <dgm:t>
        <a:bodyPr/>
        <a:lstStyle/>
        <a:p>
          <a:endParaRPr lang="es-ES"/>
        </a:p>
      </dgm:t>
    </dgm:pt>
    <dgm:pt modelId="{B2767947-173C-47D4-947F-31AA708A1BEB}" type="sibTrans" cxnId="{F484B449-6DD1-4459-AD34-531B72E5F7F9}">
      <dgm:prSet/>
      <dgm:spPr/>
      <dgm:t>
        <a:bodyPr/>
        <a:lstStyle/>
        <a:p>
          <a:endParaRPr lang="es-ES"/>
        </a:p>
      </dgm:t>
    </dgm:pt>
    <dgm:pt modelId="{04C2B608-597B-42CD-AECA-538C8FEC2643}">
      <dgm:prSet phldrT="[Texto]"/>
      <dgm:spPr/>
      <dgm:t>
        <a:bodyPr/>
        <a:lstStyle/>
        <a:p>
          <a:r>
            <a:rPr lang="es-EC" b="1" dirty="0"/>
            <a:t>Adaptación e implementación del sistema </a:t>
          </a:r>
          <a:endParaRPr lang="es-ES" dirty="0"/>
        </a:p>
      </dgm:t>
    </dgm:pt>
    <dgm:pt modelId="{5FB625CA-F7A4-48E9-8D7F-360B0019EFC9}" type="parTrans" cxnId="{6616A7A1-257F-4B11-934A-32F8F8252EE3}">
      <dgm:prSet/>
      <dgm:spPr/>
      <dgm:t>
        <a:bodyPr/>
        <a:lstStyle/>
        <a:p>
          <a:endParaRPr lang="es-ES"/>
        </a:p>
      </dgm:t>
    </dgm:pt>
    <dgm:pt modelId="{B3C329A1-DD08-4F33-A664-3BDB6A00E1F1}" type="sibTrans" cxnId="{6616A7A1-257F-4B11-934A-32F8F8252EE3}">
      <dgm:prSet/>
      <dgm:spPr/>
      <dgm:t>
        <a:bodyPr/>
        <a:lstStyle/>
        <a:p>
          <a:endParaRPr lang="es-ES"/>
        </a:p>
      </dgm:t>
    </dgm:pt>
    <dgm:pt modelId="{CDA00CC7-A14B-46F8-B674-78CDEE445D9B}">
      <dgm:prSet phldrT="[Texto]" custT="1"/>
      <dgm:spPr/>
      <dgm:t>
        <a:bodyPr/>
        <a:lstStyle/>
        <a:p>
          <a:r>
            <a:rPr lang="es-ES" sz="3000" b="1" dirty="0"/>
            <a:t>Armado del sistema</a:t>
          </a:r>
        </a:p>
      </dgm:t>
    </dgm:pt>
    <dgm:pt modelId="{B478CDCA-9712-4F1C-8EF4-4DCD6E5AC09B}" type="parTrans" cxnId="{BD40B38C-8F0F-43DF-A84D-452577C1BD95}">
      <dgm:prSet/>
      <dgm:spPr/>
      <dgm:t>
        <a:bodyPr/>
        <a:lstStyle/>
        <a:p>
          <a:endParaRPr lang="es-ES"/>
        </a:p>
      </dgm:t>
    </dgm:pt>
    <dgm:pt modelId="{2BA775FC-A26F-420D-AD19-6BEF77182790}" type="sibTrans" cxnId="{BD40B38C-8F0F-43DF-A84D-452577C1BD95}">
      <dgm:prSet/>
      <dgm:spPr/>
      <dgm:t>
        <a:bodyPr/>
        <a:lstStyle/>
        <a:p>
          <a:endParaRPr lang="es-ES"/>
        </a:p>
      </dgm:t>
    </dgm:pt>
    <dgm:pt modelId="{176E1B00-F0FD-449A-97FF-BD06837185F1}">
      <dgm:prSet phldrT="[Texto]"/>
      <dgm:spPr/>
      <dgm:t>
        <a:bodyPr/>
        <a:lstStyle/>
        <a:p>
          <a:r>
            <a:rPr lang="es-ES" b="1" dirty="0"/>
            <a:t>Calibraciones</a:t>
          </a:r>
        </a:p>
      </dgm:t>
    </dgm:pt>
    <dgm:pt modelId="{D6C9513D-71E0-46DA-A3CF-72B107041FC3}" type="parTrans" cxnId="{ECD89FAD-2DCC-4F67-BD1D-D3CA17398706}">
      <dgm:prSet/>
      <dgm:spPr/>
      <dgm:t>
        <a:bodyPr/>
        <a:lstStyle/>
        <a:p>
          <a:endParaRPr lang="es-ES"/>
        </a:p>
      </dgm:t>
    </dgm:pt>
    <dgm:pt modelId="{774B8671-A495-42FF-AC44-292C50EC2606}" type="sibTrans" cxnId="{ECD89FAD-2DCC-4F67-BD1D-D3CA17398706}">
      <dgm:prSet/>
      <dgm:spPr/>
      <dgm:t>
        <a:bodyPr/>
        <a:lstStyle/>
        <a:p>
          <a:endParaRPr lang="es-ES"/>
        </a:p>
      </dgm:t>
    </dgm:pt>
    <dgm:pt modelId="{9BE0FB47-2EC5-4E90-929D-411B465C8B92}" type="pres">
      <dgm:prSet presAssocID="{52A30AE2-DECD-4A8E-AC12-01F9E29B2620}" presName="Name0" presStyleCnt="0">
        <dgm:presLayoutVars>
          <dgm:chMax/>
          <dgm:chPref/>
          <dgm:dir/>
        </dgm:presLayoutVars>
      </dgm:prSet>
      <dgm:spPr/>
    </dgm:pt>
    <dgm:pt modelId="{7B648F82-7341-4234-B7E6-AD22B92F84E4}" type="pres">
      <dgm:prSet presAssocID="{A4B51D6F-E523-4191-B2E9-359442F2CDA4}" presName="parenttextcomposite" presStyleCnt="0"/>
      <dgm:spPr/>
    </dgm:pt>
    <dgm:pt modelId="{2FFC0719-4AB2-4274-9E20-20A0B1E35632}" type="pres">
      <dgm:prSet presAssocID="{A4B51D6F-E523-4191-B2E9-359442F2CDA4}" presName="parenttext" presStyleLbl="revTx" presStyleIdx="0" presStyleCnt="3">
        <dgm:presLayoutVars>
          <dgm:chMax/>
          <dgm:chPref val="2"/>
          <dgm:bulletEnabled val="1"/>
        </dgm:presLayoutVars>
      </dgm:prSet>
      <dgm:spPr/>
    </dgm:pt>
    <dgm:pt modelId="{18439E3C-6FFE-467B-910C-2CD30B02B60E}" type="pres">
      <dgm:prSet presAssocID="{A4B51D6F-E523-4191-B2E9-359442F2CDA4}" presName="parallelogramComposite" presStyleCnt="0"/>
      <dgm:spPr/>
    </dgm:pt>
    <dgm:pt modelId="{837B1266-11FA-469D-B1FC-34236379FA49}" type="pres">
      <dgm:prSet presAssocID="{A4B51D6F-E523-4191-B2E9-359442F2CDA4}" presName="parallelogram1" presStyleLbl="alignNode1" presStyleIdx="0" presStyleCnt="21"/>
      <dgm:spPr/>
    </dgm:pt>
    <dgm:pt modelId="{A5C69F38-970F-4DC8-AEC9-DA1D90D2EA3D}" type="pres">
      <dgm:prSet presAssocID="{A4B51D6F-E523-4191-B2E9-359442F2CDA4}" presName="parallelogram2" presStyleLbl="alignNode1" presStyleIdx="1" presStyleCnt="21"/>
      <dgm:spPr/>
    </dgm:pt>
    <dgm:pt modelId="{E3392B54-C5BA-4112-BA62-A9639D184BD7}" type="pres">
      <dgm:prSet presAssocID="{A4B51D6F-E523-4191-B2E9-359442F2CDA4}" presName="parallelogram3" presStyleLbl="alignNode1" presStyleIdx="2" presStyleCnt="21"/>
      <dgm:spPr/>
    </dgm:pt>
    <dgm:pt modelId="{B460FE6D-93F2-4E7D-B21C-431792CF184E}" type="pres">
      <dgm:prSet presAssocID="{A4B51D6F-E523-4191-B2E9-359442F2CDA4}" presName="parallelogram4" presStyleLbl="alignNode1" presStyleIdx="3" presStyleCnt="21"/>
      <dgm:spPr/>
    </dgm:pt>
    <dgm:pt modelId="{CB6A0F29-0CFB-4CF0-BCFE-6D54160DCD69}" type="pres">
      <dgm:prSet presAssocID="{A4B51D6F-E523-4191-B2E9-359442F2CDA4}" presName="parallelogram5" presStyleLbl="alignNode1" presStyleIdx="4" presStyleCnt="21"/>
      <dgm:spPr/>
    </dgm:pt>
    <dgm:pt modelId="{B179D6CC-948F-4617-AAF1-94C0D78AA41A}" type="pres">
      <dgm:prSet presAssocID="{A4B51D6F-E523-4191-B2E9-359442F2CDA4}" presName="parallelogram6" presStyleLbl="alignNode1" presStyleIdx="5" presStyleCnt="21"/>
      <dgm:spPr/>
    </dgm:pt>
    <dgm:pt modelId="{C9775FCA-0816-4CAE-8598-EB7BB6BB17D5}" type="pres">
      <dgm:prSet presAssocID="{A4B51D6F-E523-4191-B2E9-359442F2CDA4}" presName="parallelogram7" presStyleLbl="alignNode1" presStyleIdx="6" presStyleCnt="21"/>
      <dgm:spPr/>
    </dgm:pt>
    <dgm:pt modelId="{4F71F213-2587-41DC-89C9-BC57DD452A81}" type="pres">
      <dgm:prSet presAssocID="{B2767947-173C-47D4-947F-31AA708A1BEB}" presName="sibTrans" presStyleCnt="0"/>
      <dgm:spPr/>
    </dgm:pt>
    <dgm:pt modelId="{1D7D1D8D-DCB0-4FB1-9AD1-580914189D8B}" type="pres">
      <dgm:prSet presAssocID="{04C2B608-597B-42CD-AECA-538C8FEC2643}" presName="parenttextcomposite" presStyleCnt="0"/>
      <dgm:spPr/>
    </dgm:pt>
    <dgm:pt modelId="{2FDCBA06-34DB-4631-9648-14ACBC7FE97A}" type="pres">
      <dgm:prSet presAssocID="{04C2B608-597B-42CD-AECA-538C8FEC2643}" presName="parenttext" presStyleLbl="revTx" presStyleIdx="1" presStyleCnt="3">
        <dgm:presLayoutVars>
          <dgm:chMax/>
          <dgm:chPref val="2"/>
          <dgm:bulletEnabled val="1"/>
        </dgm:presLayoutVars>
      </dgm:prSet>
      <dgm:spPr/>
    </dgm:pt>
    <dgm:pt modelId="{011ABB33-FC77-48B9-BA9D-9A1BB515B830}" type="pres">
      <dgm:prSet presAssocID="{04C2B608-597B-42CD-AECA-538C8FEC2643}" presName="composite" presStyleCnt="0"/>
      <dgm:spPr/>
    </dgm:pt>
    <dgm:pt modelId="{B64757AB-3D36-4FB3-8DEE-C62B7BF980EE}" type="pres">
      <dgm:prSet presAssocID="{04C2B608-597B-42CD-AECA-538C8FEC2643}" presName="chevron1" presStyleLbl="alignNode1" presStyleIdx="7" presStyleCnt="21"/>
      <dgm:spPr/>
    </dgm:pt>
    <dgm:pt modelId="{01747509-0ACF-4277-9E42-D413F24C7F84}" type="pres">
      <dgm:prSet presAssocID="{04C2B608-597B-42CD-AECA-538C8FEC2643}" presName="chevron2" presStyleLbl="alignNode1" presStyleIdx="8" presStyleCnt="21"/>
      <dgm:spPr/>
    </dgm:pt>
    <dgm:pt modelId="{41D70052-E115-48B1-9BEC-8EABC068ACE7}" type="pres">
      <dgm:prSet presAssocID="{04C2B608-597B-42CD-AECA-538C8FEC2643}" presName="chevron3" presStyleLbl="alignNode1" presStyleIdx="9" presStyleCnt="21"/>
      <dgm:spPr/>
    </dgm:pt>
    <dgm:pt modelId="{B3114649-7973-4530-9954-7DFE117424E5}" type="pres">
      <dgm:prSet presAssocID="{04C2B608-597B-42CD-AECA-538C8FEC2643}" presName="chevron4" presStyleLbl="alignNode1" presStyleIdx="10" presStyleCnt="21"/>
      <dgm:spPr/>
    </dgm:pt>
    <dgm:pt modelId="{40ACA0A9-2355-463A-BE8E-C841356E9773}" type="pres">
      <dgm:prSet presAssocID="{04C2B608-597B-42CD-AECA-538C8FEC2643}" presName="chevron5" presStyleLbl="alignNode1" presStyleIdx="11" presStyleCnt="21"/>
      <dgm:spPr/>
    </dgm:pt>
    <dgm:pt modelId="{20575B9D-6F5D-49AD-901B-E256209C3972}" type="pres">
      <dgm:prSet presAssocID="{04C2B608-597B-42CD-AECA-538C8FEC2643}" presName="chevron6" presStyleLbl="alignNode1" presStyleIdx="12" presStyleCnt="21"/>
      <dgm:spPr/>
    </dgm:pt>
    <dgm:pt modelId="{46F422BF-3CB6-48E2-8704-84C4D65621CB}" type="pres">
      <dgm:prSet presAssocID="{04C2B608-597B-42CD-AECA-538C8FEC2643}" presName="chevron7" presStyleLbl="alignNode1" presStyleIdx="13" presStyleCnt="21"/>
      <dgm:spPr/>
    </dgm:pt>
    <dgm:pt modelId="{C1B1C407-4B65-419B-AA51-0633B8C1EF56}" type="pres">
      <dgm:prSet presAssocID="{04C2B608-597B-42CD-AECA-538C8FEC2643}" presName="childtext" presStyleLbl="solidFgAcc1" presStyleIdx="0" presStyleCnt="1">
        <dgm:presLayoutVars>
          <dgm:chMax/>
          <dgm:chPref val="0"/>
          <dgm:bulletEnabled val="1"/>
        </dgm:presLayoutVars>
      </dgm:prSet>
      <dgm:spPr/>
    </dgm:pt>
    <dgm:pt modelId="{B948C24C-6A5E-42C5-BDF7-AED4375A2A46}" type="pres">
      <dgm:prSet presAssocID="{B3C329A1-DD08-4F33-A664-3BDB6A00E1F1}" presName="sibTrans" presStyleCnt="0"/>
      <dgm:spPr/>
    </dgm:pt>
    <dgm:pt modelId="{D53E1409-A194-4EE6-BA46-F39B31439315}" type="pres">
      <dgm:prSet presAssocID="{176E1B00-F0FD-449A-97FF-BD06837185F1}" presName="parenttextcomposite" presStyleCnt="0"/>
      <dgm:spPr/>
    </dgm:pt>
    <dgm:pt modelId="{CFC22BFA-E7D3-4A5B-9A70-D8497E38F860}" type="pres">
      <dgm:prSet presAssocID="{176E1B00-F0FD-449A-97FF-BD06837185F1}" presName="parenttext" presStyleLbl="revTx" presStyleIdx="2" presStyleCnt="3">
        <dgm:presLayoutVars>
          <dgm:chMax/>
          <dgm:chPref val="2"/>
          <dgm:bulletEnabled val="1"/>
        </dgm:presLayoutVars>
      </dgm:prSet>
      <dgm:spPr/>
    </dgm:pt>
    <dgm:pt modelId="{20DA96BC-F2E7-41D8-A13B-2BD755A95163}" type="pres">
      <dgm:prSet presAssocID="{176E1B00-F0FD-449A-97FF-BD06837185F1}" presName="parallelogramComposite" presStyleCnt="0"/>
      <dgm:spPr/>
    </dgm:pt>
    <dgm:pt modelId="{78D512D1-51ED-45A6-A97D-4F92680A2216}" type="pres">
      <dgm:prSet presAssocID="{176E1B00-F0FD-449A-97FF-BD06837185F1}" presName="parallelogram1" presStyleLbl="alignNode1" presStyleIdx="14" presStyleCnt="21"/>
      <dgm:spPr/>
    </dgm:pt>
    <dgm:pt modelId="{DBB437A4-177B-4A25-B4DB-FAA090BD0CED}" type="pres">
      <dgm:prSet presAssocID="{176E1B00-F0FD-449A-97FF-BD06837185F1}" presName="parallelogram2" presStyleLbl="alignNode1" presStyleIdx="15" presStyleCnt="21"/>
      <dgm:spPr/>
    </dgm:pt>
    <dgm:pt modelId="{D62029D1-237D-43EB-BCFE-8092C1638D18}" type="pres">
      <dgm:prSet presAssocID="{176E1B00-F0FD-449A-97FF-BD06837185F1}" presName="parallelogram3" presStyleLbl="alignNode1" presStyleIdx="16" presStyleCnt="21"/>
      <dgm:spPr/>
    </dgm:pt>
    <dgm:pt modelId="{6AF25CB1-2314-4048-94E3-CBE437A323A8}" type="pres">
      <dgm:prSet presAssocID="{176E1B00-F0FD-449A-97FF-BD06837185F1}" presName="parallelogram4" presStyleLbl="alignNode1" presStyleIdx="17" presStyleCnt="21"/>
      <dgm:spPr/>
    </dgm:pt>
    <dgm:pt modelId="{672DA9E2-C6CC-4372-928B-2359C6CE8DDE}" type="pres">
      <dgm:prSet presAssocID="{176E1B00-F0FD-449A-97FF-BD06837185F1}" presName="parallelogram5" presStyleLbl="alignNode1" presStyleIdx="18" presStyleCnt="21"/>
      <dgm:spPr/>
    </dgm:pt>
    <dgm:pt modelId="{1694D44E-5F33-4BAC-92BE-02D4DF4B67BD}" type="pres">
      <dgm:prSet presAssocID="{176E1B00-F0FD-449A-97FF-BD06837185F1}" presName="parallelogram6" presStyleLbl="alignNode1" presStyleIdx="19" presStyleCnt="21"/>
      <dgm:spPr/>
    </dgm:pt>
    <dgm:pt modelId="{D7F60122-54E6-4B2F-8E05-761C5C2554C4}" type="pres">
      <dgm:prSet presAssocID="{176E1B00-F0FD-449A-97FF-BD06837185F1}" presName="parallelogram7" presStyleLbl="alignNode1" presStyleIdx="20" presStyleCnt="21"/>
      <dgm:spPr/>
    </dgm:pt>
  </dgm:ptLst>
  <dgm:cxnLst>
    <dgm:cxn modelId="{6616A7A1-257F-4B11-934A-32F8F8252EE3}" srcId="{52A30AE2-DECD-4A8E-AC12-01F9E29B2620}" destId="{04C2B608-597B-42CD-AECA-538C8FEC2643}" srcOrd="1" destOrd="0" parTransId="{5FB625CA-F7A4-48E9-8D7F-360B0019EFC9}" sibTransId="{B3C329A1-DD08-4F33-A664-3BDB6A00E1F1}"/>
    <dgm:cxn modelId="{9615728F-4AEC-4F65-8122-B80B463EF23C}" type="presOf" srcId="{A4B51D6F-E523-4191-B2E9-359442F2CDA4}" destId="{2FFC0719-4AB2-4274-9E20-20A0B1E35632}" srcOrd="0" destOrd="0" presId="urn:microsoft.com/office/officeart/2008/layout/VerticalAccentList"/>
    <dgm:cxn modelId="{F484B449-6DD1-4459-AD34-531B72E5F7F9}" srcId="{52A30AE2-DECD-4A8E-AC12-01F9E29B2620}" destId="{A4B51D6F-E523-4191-B2E9-359442F2CDA4}" srcOrd="0" destOrd="0" parTransId="{87679D32-DE08-4286-B9F2-CD0535E3835D}" sibTransId="{B2767947-173C-47D4-947F-31AA708A1BEB}"/>
    <dgm:cxn modelId="{FA232265-C23B-4EA6-82EB-33EF4459C477}" type="presOf" srcId="{04C2B608-597B-42CD-AECA-538C8FEC2643}" destId="{2FDCBA06-34DB-4631-9648-14ACBC7FE97A}" srcOrd="0" destOrd="0" presId="urn:microsoft.com/office/officeart/2008/layout/VerticalAccentList"/>
    <dgm:cxn modelId="{9F9BCFBC-4C9B-4382-A5EB-F4D4905BC87C}" type="presOf" srcId="{52A30AE2-DECD-4A8E-AC12-01F9E29B2620}" destId="{9BE0FB47-2EC5-4E90-929D-411B465C8B92}" srcOrd="0" destOrd="0" presId="urn:microsoft.com/office/officeart/2008/layout/VerticalAccentList"/>
    <dgm:cxn modelId="{A6F90442-9ADD-428E-BE39-962CC7A38F69}" type="presOf" srcId="{176E1B00-F0FD-449A-97FF-BD06837185F1}" destId="{CFC22BFA-E7D3-4A5B-9A70-D8497E38F860}" srcOrd="0" destOrd="0" presId="urn:microsoft.com/office/officeart/2008/layout/VerticalAccentList"/>
    <dgm:cxn modelId="{BD40B38C-8F0F-43DF-A84D-452577C1BD95}" srcId="{04C2B608-597B-42CD-AECA-538C8FEC2643}" destId="{CDA00CC7-A14B-46F8-B674-78CDEE445D9B}" srcOrd="0" destOrd="0" parTransId="{B478CDCA-9712-4F1C-8EF4-4DCD6E5AC09B}" sibTransId="{2BA775FC-A26F-420D-AD19-6BEF77182790}"/>
    <dgm:cxn modelId="{4E84F05E-A425-48F1-B435-AA093A727517}" type="presOf" srcId="{CDA00CC7-A14B-46F8-B674-78CDEE445D9B}" destId="{C1B1C407-4B65-419B-AA51-0633B8C1EF56}" srcOrd="0" destOrd="0" presId="urn:microsoft.com/office/officeart/2008/layout/VerticalAccentList"/>
    <dgm:cxn modelId="{ECD89FAD-2DCC-4F67-BD1D-D3CA17398706}" srcId="{52A30AE2-DECD-4A8E-AC12-01F9E29B2620}" destId="{176E1B00-F0FD-449A-97FF-BD06837185F1}" srcOrd="2" destOrd="0" parTransId="{D6C9513D-71E0-46DA-A3CF-72B107041FC3}" sibTransId="{774B8671-A495-42FF-AC44-292C50EC2606}"/>
    <dgm:cxn modelId="{6E9C06A9-37A3-4E3F-BD0B-5BEC6276C91B}" type="presParOf" srcId="{9BE0FB47-2EC5-4E90-929D-411B465C8B92}" destId="{7B648F82-7341-4234-B7E6-AD22B92F84E4}" srcOrd="0" destOrd="0" presId="urn:microsoft.com/office/officeart/2008/layout/VerticalAccentList"/>
    <dgm:cxn modelId="{E2ECB6EE-65E6-420B-9164-928E361258FC}" type="presParOf" srcId="{7B648F82-7341-4234-B7E6-AD22B92F84E4}" destId="{2FFC0719-4AB2-4274-9E20-20A0B1E35632}" srcOrd="0" destOrd="0" presId="urn:microsoft.com/office/officeart/2008/layout/VerticalAccentList"/>
    <dgm:cxn modelId="{42548405-2D32-4C54-BE62-F919DABB59D5}" type="presParOf" srcId="{9BE0FB47-2EC5-4E90-929D-411B465C8B92}" destId="{18439E3C-6FFE-467B-910C-2CD30B02B60E}" srcOrd="1" destOrd="0" presId="urn:microsoft.com/office/officeart/2008/layout/VerticalAccentList"/>
    <dgm:cxn modelId="{135AE4C2-6EDF-4732-B305-E2C95E7DB06C}" type="presParOf" srcId="{18439E3C-6FFE-467B-910C-2CD30B02B60E}" destId="{837B1266-11FA-469D-B1FC-34236379FA49}" srcOrd="0" destOrd="0" presId="urn:microsoft.com/office/officeart/2008/layout/VerticalAccentList"/>
    <dgm:cxn modelId="{0B529450-7237-453F-A552-3334DAF418DF}" type="presParOf" srcId="{18439E3C-6FFE-467B-910C-2CD30B02B60E}" destId="{A5C69F38-970F-4DC8-AEC9-DA1D90D2EA3D}" srcOrd="1" destOrd="0" presId="urn:microsoft.com/office/officeart/2008/layout/VerticalAccentList"/>
    <dgm:cxn modelId="{22B94019-227C-422D-8BCA-B2788D9B1457}" type="presParOf" srcId="{18439E3C-6FFE-467B-910C-2CD30B02B60E}" destId="{E3392B54-C5BA-4112-BA62-A9639D184BD7}" srcOrd="2" destOrd="0" presId="urn:microsoft.com/office/officeart/2008/layout/VerticalAccentList"/>
    <dgm:cxn modelId="{FCC5A86E-0958-40E0-84FF-CACD9DBAD220}" type="presParOf" srcId="{18439E3C-6FFE-467B-910C-2CD30B02B60E}" destId="{B460FE6D-93F2-4E7D-B21C-431792CF184E}" srcOrd="3" destOrd="0" presId="urn:microsoft.com/office/officeart/2008/layout/VerticalAccentList"/>
    <dgm:cxn modelId="{D5EBE076-9C1A-4C2A-B259-955902E212A7}" type="presParOf" srcId="{18439E3C-6FFE-467B-910C-2CD30B02B60E}" destId="{CB6A0F29-0CFB-4CF0-BCFE-6D54160DCD69}" srcOrd="4" destOrd="0" presId="urn:microsoft.com/office/officeart/2008/layout/VerticalAccentList"/>
    <dgm:cxn modelId="{8587BA64-C6EF-4D39-80BA-E8620DFD9EFE}" type="presParOf" srcId="{18439E3C-6FFE-467B-910C-2CD30B02B60E}" destId="{B179D6CC-948F-4617-AAF1-94C0D78AA41A}" srcOrd="5" destOrd="0" presId="urn:microsoft.com/office/officeart/2008/layout/VerticalAccentList"/>
    <dgm:cxn modelId="{1B9D0FC9-A581-4584-AA6F-261B5EA78AB3}" type="presParOf" srcId="{18439E3C-6FFE-467B-910C-2CD30B02B60E}" destId="{C9775FCA-0816-4CAE-8598-EB7BB6BB17D5}" srcOrd="6" destOrd="0" presId="urn:microsoft.com/office/officeart/2008/layout/VerticalAccentList"/>
    <dgm:cxn modelId="{EF569C8C-6001-4BB4-99CC-B06889BBFF30}" type="presParOf" srcId="{9BE0FB47-2EC5-4E90-929D-411B465C8B92}" destId="{4F71F213-2587-41DC-89C9-BC57DD452A81}" srcOrd="2" destOrd="0" presId="urn:microsoft.com/office/officeart/2008/layout/VerticalAccentList"/>
    <dgm:cxn modelId="{0F5754B0-58D5-444F-8D0E-C13CB7F7251B}" type="presParOf" srcId="{9BE0FB47-2EC5-4E90-929D-411B465C8B92}" destId="{1D7D1D8D-DCB0-4FB1-9AD1-580914189D8B}" srcOrd="3" destOrd="0" presId="urn:microsoft.com/office/officeart/2008/layout/VerticalAccentList"/>
    <dgm:cxn modelId="{328E8590-457C-4ED0-8C96-8615497DE485}" type="presParOf" srcId="{1D7D1D8D-DCB0-4FB1-9AD1-580914189D8B}" destId="{2FDCBA06-34DB-4631-9648-14ACBC7FE97A}" srcOrd="0" destOrd="0" presId="urn:microsoft.com/office/officeart/2008/layout/VerticalAccentList"/>
    <dgm:cxn modelId="{92F1C7BD-DD2A-4952-8B90-285D6119F363}" type="presParOf" srcId="{9BE0FB47-2EC5-4E90-929D-411B465C8B92}" destId="{011ABB33-FC77-48B9-BA9D-9A1BB515B830}" srcOrd="4" destOrd="0" presId="urn:microsoft.com/office/officeart/2008/layout/VerticalAccentList"/>
    <dgm:cxn modelId="{63605186-1C8B-43F9-9CB0-039517C1DF9F}" type="presParOf" srcId="{011ABB33-FC77-48B9-BA9D-9A1BB515B830}" destId="{B64757AB-3D36-4FB3-8DEE-C62B7BF980EE}" srcOrd="0" destOrd="0" presId="urn:microsoft.com/office/officeart/2008/layout/VerticalAccentList"/>
    <dgm:cxn modelId="{8B65BB0C-F253-43C8-98D1-C91DAD415193}" type="presParOf" srcId="{011ABB33-FC77-48B9-BA9D-9A1BB515B830}" destId="{01747509-0ACF-4277-9E42-D413F24C7F84}" srcOrd="1" destOrd="0" presId="urn:microsoft.com/office/officeart/2008/layout/VerticalAccentList"/>
    <dgm:cxn modelId="{9A5864AE-58B4-46F2-A780-FA2417695649}" type="presParOf" srcId="{011ABB33-FC77-48B9-BA9D-9A1BB515B830}" destId="{41D70052-E115-48B1-9BEC-8EABC068ACE7}" srcOrd="2" destOrd="0" presId="urn:microsoft.com/office/officeart/2008/layout/VerticalAccentList"/>
    <dgm:cxn modelId="{C7162C4D-3EF4-4A4D-AF0F-63D6090C5BEB}" type="presParOf" srcId="{011ABB33-FC77-48B9-BA9D-9A1BB515B830}" destId="{B3114649-7973-4530-9954-7DFE117424E5}" srcOrd="3" destOrd="0" presId="urn:microsoft.com/office/officeart/2008/layout/VerticalAccentList"/>
    <dgm:cxn modelId="{DAC58E35-92D9-4BED-9499-DFED7251EB93}" type="presParOf" srcId="{011ABB33-FC77-48B9-BA9D-9A1BB515B830}" destId="{40ACA0A9-2355-463A-BE8E-C841356E9773}" srcOrd="4" destOrd="0" presId="urn:microsoft.com/office/officeart/2008/layout/VerticalAccentList"/>
    <dgm:cxn modelId="{A089C798-7D92-4BA4-9BCF-2B1FF02DBC76}" type="presParOf" srcId="{011ABB33-FC77-48B9-BA9D-9A1BB515B830}" destId="{20575B9D-6F5D-49AD-901B-E256209C3972}" srcOrd="5" destOrd="0" presId="urn:microsoft.com/office/officeart/2008/layout/VerticalAccentList"/>
    <dgm:cxn modelId="{C6B090D8-3839-40D4-AA25-BED75C7A4291}" type="presParOf" srcId="{011ABB33-FC77-48B9-BA9D-9A1BB515B830}" destId="{46F422BF-3CB6-48E2-8704-84C4D65621CB}" srcOrd="6" destOrd="0" presId="urn:microsoft.com/office/officeart/2008/layout/VerticalAccentList"/>
    <dgm:cxn modelId="{158A4F23-E33C-4406-B386-99B0683340C0}" type="presParOf" srcId="{011ABB33-FC77-48B9-BA9D-9A1BB515B830}" destId="{C1B1C407-4B65-419B-AA51-0633B8C1EF56}" srcOrd="7" destOrd="0" presId="urn:microsoft.com/office/officeart/2008/layout/VerticalAccentList"/>
    <dgm:cxn modelId="{2C4EDEE3-116A-48BB-98EF-F72522A4E9FD}" type="presParOf" srcId="{9BE0FB47-2EC5-4E90-929D-411B465C8B92}" destId="{B948C24C-6A5E-42C5-BDF7-AED4375A2A46}" srcOrd="5" destOrd="0" presId="urn:microsoft.com/office/officeart/2008/layout/VerticalAccentList"/>
    <dgm:cxn modelId="{F6187F33-B92B-48CE-9940-A5BEDC4C35C6}" type="presParOf" srcId="{9BE0FB47-2EC5-4E90-929D-411B465C8B92}" destId="{D53E1409-A194-4EE6-BA46-F39B31439315}" srcOrd="6" destOrd="0" presId="urn:microsoft.com/office/officeart/2008/layout/VerticalAccentList"/>
    <dgm:cxn modelId="{855762C3-D430-437D-B922-B7EC32063BBA}" type="presParOf" srcId="{D53E1409-A194-4EE6-BA46-F39B31439315}" destId="{CFC22BFA-E7D3-4A5B-9A70-D8497E38F860}" srcOrd="0" destOrd="0" presId="urn:microsoft.com/office/officeart/2008/layout/VerticalAccentList"/>
    <dgm:cxn modelId="{0E27DD0C-C542-4572-B9F1-132FE6B0E44A}" type="presParOf" srcId="{9BE0FB47-2EC5-4E90-929D-411B465C8B92}" destId="{20DA96BC-F2E7-41D8-A13B-2BD755A95163}" srcOrd="7" destOrd="0" presId="urn:microsoft.com/office/officeart/2008/layout/VerticalAccentList"/>
    <dgm:cxn modelId="{82621A18-579D-4AAB-9741-7FC6A7456510}" type="presParOf" srcId="{20DA96BC-F2E7-41D8-A13B-2BD755A95163}" destId="{78D512D1-51ED-45A6-A97D-4F92680A2216}" srcOrd="0" destOrd="0" presId="urn:microsoft.com/office/officeart/2008/layout/VerticalAccentList"/>
    <dgm:cxn modelId="{12311380-38B6-42CA-BEFC-B405C1B032D3}" type="presParOf" srcId="{20DA96BC-F2E7-41D8-A13B-2BD755A95163}" destId="{DBB437A4-177B-4A25-B4DB-FAA090BD0CED}" srcOrd="1" destOrd="0" presId="urn:microsoft.com/office/officeart/2008/layout/VerticalAccentList"/>
    <dgm:cxn modelId="{E61395BD-381F-427B-8CFD-B8E44099A005}" type="presParOf" srcId="{20DA96BC-F2E7-41D8-A13B-2BD755A95163}" destId="{D62029D1-237D-43EB-BCFE-8092C1638D18}" srcOrd="2" destOrd="0" presId="urn:microsoft.com/office/officeart/2008/layout/VerticalAccentList"/>
    <dgm:cxn modelId="{31C2520E-E1AF-4EFE-811B-B88C05AA73F3}" type="presParOf" srcId="{20DA96BC-F2E7-41D8-A13B-2BD755A95163}" destId="{6AF25CB1-2314-4048-94E3-CBE437A323A8}" srcOrd="3" destOrd="0" presId="urn:microsoft.com/office/officeart/2008/layout/VerticalAccentList"/>
    <dgm:cxn modelId="{8EEC1790-252F-4043-9595-D84DEE08F6E6}" type="presParOf" srcId="{20DA96BC-F2E7-41D8-A13B-2BD755A95163}" destId="{672DA9E2-C6CC-4372-928B-2359C6CE8DDE}" srcOrd="4" destOrd="0" presId="urn:microsoft.com/office/officeart/2008/layout/VerticalAccentList"/>
    <dgm:cxn modelId="{801DE80A-C89B-4F7B-B251-91B5E6CCAE17}" type="presParOf" srcId="{20DA96BC-F2E7-41D8-A13B-2BD755A95163}" destId="{1694D44E-5F33-4BAC-92BE-02D4DF4B67BD}" srcOrd="5" destOrd="0" presId="urn:microsoft.com/office/officeart/2008/layout/VerticalAccentList"/>
    <dgm:cxn modelId="{3F2AE5C4-1ACF-4326-9049-2BEC0BDB2E72}" type="presParOf" srcId="{20DA96BC-F2E7-41D8-A13B-2BD755A95163}" destId="{D7F60122-54E6-4B2F-8E05-761C5C2554C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C0C8A-67BA-45AD-A869-21A08E6D3494}">
      <dsp:nvSpPr>
        <dsp:cNvPr id="0" name=""/>
        <dsp:cNvSpPr/>
      </dsp:nvSpPr>
      <dsp:spPr>
        <a:xfrm>
          <a:off x="0" y="877833"/>
          <a:ext cx="8128000"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085B5A-CAEB-4B41-9DC6-B5E71B182786}">
      <dsp:nvSpPr>
        <dsp:cNvPr id="0" name=""/>
        <dsp:cNvSpPr/>
      </dsp:nvSpPr>
      <dsp:spPr>
        <a:xfrm>
          <a:off x="406400" y="508833"/>
          <a:ext cx="568960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111250">
            <a:lnSpc>
              <a:spcPct val="90000"/>
            </a:lnSpc>
            <a:spcBef>
              <a:spcPct val="0"/>
            </a:spcBef>
            <a:spcAft>
              <a:spcPct val="35000"/>
            </a:spcAft>
            <a:buNone/>
          </a:pPr>
          <a:r>
            <a:rPr lang="es-ES" sz="2500" kern="1200" dirty="0">
              <a:solidFill>
                <a:schemeClr val="tx1"/>
              </a:solidFill>
            </a:rPr>
            <a:t>Recursos disponibles para la adaptación</a:t>
          </a:r>
        </a:p>
      </dsp:txBody>
      <dsp:txXfrm>
        <a:off x="442426" y="544859"/>
        <a:ext cx="5617548" cy="665948"/>
      </dsp:txXfrm>
    </dsp:sp>
    <dsp:sp modelId="{F4C0500D-60CE-4FF7-B78A-04A41312A6EF}">
      <dsp:nvSpPr>
        <dsp:cNvPr id="0" name=""/>
        <dsp:cNvSpPr/>
      </dsp:nvSpPr>
      <dsp:spPr>
        <a:xfrm>
          <a:off x="0" y="2011833"/>
          <a:ext cx="8128000"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24AA5-5D79-418B-B75B-C9D744819CF7}">
      <dsp:nvSpPr>
        <dsp:cNvPr id="0" name=""/>
        <dsp:cNvSpPr/>
      </dsp:nvSpPr>
      <dsp:spPr>
        <a:xfrm>
          <a:off x="406400" y="1642833"/>
          <a:ext cx="568960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111250">
            <a:lnSpc>
              <a:spcPct val="90000"/>
            </a:lnSpc>
            <a:spcBef>
              <a:spcPct val="0"/>
            </a:spcBef>
            <a:spcAft>
              <a:spcPct val="35000"/>
            </a:spcAft>
            <a:buNone/>
          </a:pPr>
          <a:r>
            <a:rPr lang="es-EC" sz="2500" b="0" kern="1200" dirty="0">
              <a:solidFill>
                <a:schemeClr val="tx1"/>
              </a:solidFill>
            </a:rPr>
            <a:t>Bomba principal de frenado</a:t>
          </a:r>
          <a:endParaRPr lang="es-ES" sz="2500" b="0" kern="1200" dirty="0">
            <a:solidFill>
              <a:schemeClr val="tx1"/>
            </a:solidFill>
          </a:endParaRPr>
        </a:p>
      </dsp:txBody>
      <dsp:txXfrm>
        <a:off x="442426" y="1678859"/>
        <a:ext cx="5617548" cy="665948"/>
      </dsp:txXfrm>
    </dsp:sp>
    <dsp:sp modelId="{0A53096D-8964-4B48-B68E-03A0F434E6C9}">
      <dsp:nvSpPr>
        <dsp:cNvPr id="0" name=""/>
        <dsp:cNvSpPr/>
      </dsp:nvSpPr>
      <dsp:spPr>
        <a:xfrm>
          <a:off x="0" y="3145833"/>
          <a:ext cx="8128000"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20830-A9EB-4290-BE7F-CF99C70FAE3B}">
      <dsp:nvSpPr>
        <dsp:cNvPr id="0" name=""/>
        <dsp:cNvSpPr/>
      </dsp:nvSpPr>
      <dsp:spPr>
        <a:xfrm>
          <a:off x="406400" y="2776833"/>
          <a:ext cx="568960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111250">
            <a:lnSpc>
              <a:spcPct val="90000"/>
            </a:lnSpc>
            <a:spcBef>
              <a:spcPct val="0"/>
            </a:spcBef>
            <a:spcAft>
              <a:spcPct val="35000"/>
            </a:spcAft>
            <a:buNone/>
          </a:pPr>
          <a:r>
            <a:rPr lang="es-EC" sz="2500" b="0" kern="1200" dirty="0">
              <a:solidFill>
                <a:schemeClr val="tx1"/>
              </a:solidFill>
            </a:rPr>
            <a:t>Servo Freno</a:t>
          </a:r>
          <a:endParaRPr lang="es-ES" sz="2500" b="0" kern="1200" dirty="0">
            <a:solidFill>
              <a:schemeClr val="tx1"/>
            </a:solidFill>
          </a:endParaRPr>
        </a:p>
      </dsp:txBody>
      <dsp:txXfrm>
        <a:off x="442426" y="2812859"/>
        <a:ext cx="5617548" cy="665948"/>
      </dsp:txXfrm>
    </dsp:sp>
    <dsp:sp modelId="{CCBDB7E8-7667-49DE-BF5E-2048F1E94DAE}">
      <dsp:nvSpPr>
        <dsp:cNvPr id="0" name=""/>
        <dsp:cNvSpPr/>
      </dsp:nvSpPr>
      <dsp:spPr>
        <a:xfrm>
          <a:off x="0" y="4279833"/>
          <a:ext cx="8128000"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14491D-5299-47D5-BA1C-30F7C46E1E5C}">
      <dsp:nvSpPr>
        <dsp:cNvPr id="0" name=""/>
        <dsp:cNvSpPr/>
      </dsp:nvSpPr>
      <dsp:spPr>
        <a:xfrm>
          <a:off x="406400" y="3910833"/>
          <a:ext cx="568960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111250">
            <a:lnSpc>
              <a:spcPct val="90000"/>
            </a:lnSpc>
            <a:spcBef>
              <a:spcPct val="0"/>
            </a:spcBef>
            <a:spcAft>
              <a:spcPct val="35000"/>
            </a:spcAft>
            <a:buNone/>
          </a:pPr>
          <a:r>
            <a:rPr lang="es-EC" sz="2500" b="0" kern="1200" dirty="0">
              <a:solidFill>
                <a:schemeClr val="tx1"/>
              </a:solidFill>
            </a:rPr>
            <a:t>Cañerías y acoples</a:t>
          </a:r>
          <a:endParaRPr lang="es-ES" sz="2500" b="0" kern="1200" dirty="0">
            <a:solidFill>
              <a:schemeClr val="tx1"/>
            </a:solidFill>
          </a:endParaRPr>
        </a:p>
      </dsp:txBody>
      <dsp:txXfrm>
        <a:off x="442426" y="3946859"/>
        <a:ext cx="561754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C0719-4AB2-4274-9E20-20A0B1E35632}">
      <dsp:nvSpPr>
        <dsp:cNvPr id="0" name=""/>
        <dsp:cNvSpPr/>
      </dsp:nvSpPr>
      <dsp:spPr>
        <a:xfrm>
          <a:off x="122326" y="98461"/>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s-EC" sz="3000" b="1" kern="1200" dirty="0"/>
            <a:t>Despiece del sistema</a:t>
          </a:r>
          <a:endParaRPr lang="es-ES" sz="3000" kern="1200" dirty="0"/>
        </a:p>
      </dsp:txBody>
      <dsp:txXfrm>
        <a:off x="122326" y="98461"/>
        <a:ext cx="7315200" cy="665018"/>
      </dsp:txXfrm>
    </dsp:sp>
    <dsp:sp modelId="{837B1266-11FA-469D-B1FC-34236379FA49}">
      <dsp:nvSpPr>
        <dsp:cNvPr id="0" name=""/>
        <dsp:cNvSpPr/>
      </dsp:nvSpPr>
      <dsp:spPr>
        <a:xfrm>
          <a:off x="122326" y="763479"/>
          <a:ext cx="975360" cy="162560"/>
        </a:xfrm>
        <a:prstGeom prst="parallelogram">
          <a:avLst>
            <a:gd name="adj" fmla="val 140840"/>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69F38-970F-4DC8-AEC9-DA1D90D2EA3D}">
      <dsp:nvSpPr>
        <dsp:cNvPr id="0" name=""/>
        <dsp:cNvSpPr/>
      </dsp:nvSpPr>
      <dsp:spPr>
        <a:xfrm>
          <a:off x="1154582" y="763479"/>
          <a:ext cx="975360" cy="162560"/>
        </a:xfrm>
        <a:prstGeom prst="parallelogram">
          <a:avLst>
            <a:gd name="adj" fmla="val 140840"/>
          </a:avLst>
        </a:prstGeom>
        <a:solidFill>
          <a:schemeClr val="accent2">
            <a:shade val="50000"/>
            <a:hueOff val="-56302"/>
            <a:satOff val="741"/>
            <a:lumOff val="4440"/>
            <a:alphaOff val="0"/>
          </a:schemeClr>
        </a:solidFill>
        <a:ln w="12700" cap="flat" cmpd="sng" algn="ctr">
          <a:solidFill>
            <a:schemeClr val="accent2">
              <a:shade val="50000"/>
              <a:hueOff val="-56302"/>
              <a:satOff val="741"/>
              <a:lumOff val="44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92B54-C5BA-4112-BA62-A9639D184BD7}">
      <dsp:nvSpPr>
        <dsp:cNvPr id="0" name=""/>
        <dsp:cNvSpPr/>
      </dsp:nvSpPr>
      <dsp:spPr>
        <a:xfrm>
          <a:off x="2186838" y="763479"/>
          <a:ext cx="975360" cy="162560"/>
        </a:xfrm>
        <a:prstGeom prst="parallelogram">
          <a:avLst>
            <a:gd name="adj" fmla="val 140840"/>
          </a:avLst>
        </a:prstGeom>
        <a:solidFill>
          <a:schemeClr val="accent2">
            <a:shade val="50000"/>
            <a:hueOff val="-112604"/>
            <a:satOff val="1482"/>
            <a:lumOff val="8879"/>
            <a:alphaOff val="0"/>
          </a:schemeClr>
        </a:solidFill>
        <a:ln w="12700" cap="flat" cmpd="sng" algn="ctr">
          <a:solidFill>
            <a:schemeClr val="accent2">
              <a:shade val="50000"/>
              <a:hueOff val="-112604"/>
              <a:satOff val="1482"/>
              <a:lumOff val="88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0FE6D-93F2-4E7D-B21C-431792CF184E}">
      <dsp:nvSpPr>
        <dsp:cNvPr id="0" name=""/>
        <dsp:cNvSpPr/>
      </dsp:nvSpPr>
      <dsp:spPr>
        <a:xfrm>
          <a:off x="3219094" y="763479"/>
          <a:ext cx="975360" cy="162560"/>
        </a:xfrm>
        <a:prstGeom prst="parallelogram">
          <a:avLst>
            <a:gd name="adj" fmla="val 140840"/>
          </a:avLst>
        </a:prstGeom>
        <a:solidFill>
          <a:schemeClr val="accent2">
            <a:shade val="50000"/>
            <a:hueOff val="-168907"/>
            <a:satOff val="2224"/>
            <a:lumOff val="13319"/>
            <a:alphaOff val="0"/>
          </a:schemeClr>
        </a:solidFill>
        <a:ln w="12700" cap="flat" cmpd="sng" algn="ctr">
          <a:solidFill>
            <a:schemeClr val="accent2">
              <a:shade val="50000"/>
              <a:hueOff val="-168907"/>
              <a:satOff val="2224"/>
              <a:lumOff val="13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A0F29-0CFB-4CF0-BCFE-6D54160DCD69}">
      <dsp:nvSpPr>
        <dsp:cNvPr id="0" name=""/>
        <dsp:cNvSpPr/>
      </dsp:nvSpPr>
      <dsp:spPr>
        <a:xfrm>
          <a:off x="4251350" y="763479"/>
          <a:ext cx="975360" cy="162560"/>
        </a:xfrm>
        <a:prstGeom prst="parallelogram">
          <a:avLst>
            <a:gd name="adj" fmla="val 140840"/>
          </a:avLst>
        </a:prstGeom>
        <a:solidFill>
          <a:schemeClr val="accent2">
            <a:shade val="50000"/>
            <a:hueOff val="-225209"/>
            <a:satOff val="2965"/>
            <a:lumOff val="17759"/>
            <a:alphaOff val="0"/>
          </a:schemeClr>
        </a:solidFill>
        <a:ln w="12700" cap="flat" cmpd="sng" algn="ctr">
          <a:solidFill>
            <a:schemeClr val="accent2">
              <a:shade val="50000"/>
              <a:hueOff val="-225209"/>
              <a:satOff val="2965"/>
              <a:lumOff val="177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9D6CC-948F-4617-AAF1-94C0D78AA41A}">
      <dsp:nvSpPr>
        <dsp:cNvPr id="0" name=""/>
        <dsp:cNvSpPr/>
      </dsp:nvSpPr>
      <dsp:spPr>
        <a:xfrm>
          <a:off x="5283606" y="763479"/>
          <a:ext cx="975360" cy="162560"/>
        </a:xfrm>
        <a:prstGeom prst="parallelogram">
          <a:avLst>
            <a:gd name="adj" fmla="val 140840"/>
          </a:avLst>
        </a:prstGeom>
        <a:solidFill>
          <a:schemeClr val="accent2">
            <a:shade val="50000"/>
            <a:hueOff val="-281511"/>
            <a:satOff val="3706"/>
            <a:lumOff val="22199"/>
            <a:alphaOff val="0"/>
          </a:schemeClr>
        </a:solidFill>
        <a:ln w="12700" cap="flat" cmpd="sng" algn="ctr">
          <a:solidFill>
            <a:schemeClr val="accent2">
              <a:shade val="50000"/>
              <a:hueOff val="-281511"/>
              <a:satOff val="3706"/>
              <a:lumOff val="221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75FCA-0816-4CAE-8598-EB7BB6BB17D5}">
      <dsp:nvSpPr>
        <dsp:cNvPr id="0" name=""/>
        <dsp:cNvSpPr/>
      </dsp:nvSpPr>
      <dsp:spPr>
        <a:xfrm>
          <a:off x="6315862" y="763479"/>
          <a:ext cx="975360" cy="162560"/>
        </a:xfrm>
        <a:prstGeom prst="parallelogram">
          <a:avLst>
            <a:gd name="adj" fmla="val 140840"/>
          </a:avLst>
        </a:prstGeom>
        <a:solidFill>
          <a:schemeClr val="accent2">
            <a:shade val="50000"/>
            <a:hueOff val="-337813"/>
            <a:satOff val="4447"/>
            <a:lumOff val="26638"/>
            <a:alphaOff val="0"/>
          </a:schemeClr>
        </a:solidFill>
        <a:ln w="12700" cap="flat" cmpd="sng" algn="ctr">
          <a:solidFill>
            <a:schemeClr val="accent2">
              <a:shade val="50000"/>
              <a:hueOff val="-337813"/>
              <a:satOff val="4447"/>
              <a:lumOff val="26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CBA06-34DB-4631-9648-14ACBC7FE97A}">
      <dsp:nvSpPr>
        <dsp:cNvPr id="0" name=""/>
        <dsp:cNvSpPr/>
      </dsp:nvSpPr>
      <dsp:spPr>
        <a:xfrm>
          <a:off x="122326" y="1006701"/>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s-EC" sz="3000" b="1" kern="1200" dirty="0"/>
            <a:t>Adaptación e implementación del sistema </a:t>
          </a:r>
          <a:endParaRPr lang="es-ES" sz="3000" kern="1200" dirty="0"/>
        </a:p>
      </dsp:txBody>
      <dsp:txXfrm>
        <a:off x="122326" y="1006701"/>
        <a:ext cx="7315200" cy="665018"/>
      </dsp:txXfrm>
    </dsp:sp>
    <dsp:sp modelId="{B64757AB-3D36-4FB3-8DEE-C62B7BF980EE}">
      <dsp:nvSpPr>
        <dsp:cNvPr id="0" name=""/>
        <dsp:cNvSpPr/>
      </dsp:nvSpPr>
      <dsp:spPr>
        <a:xfrm>
          <a:off x="122326" y="1671719"/>
          <a:ext cx="1711756" cy="1354666"/>
        </a:xfrm>
        <a:prstGeom prst="chevron">
          <a:avLst>
            <a:gd name="adj" fmla="val 70610"/>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47509-0ACF-4277-9E42-D413F24C7F84}">
      <dsp:nvSpPr>
        <dsp:cNvPr id="0" name=""/>
        <dsp:cNvSpPr/>
      </dsp:nvSpPr>
      <dsp:spPr>
        <a:xfrm>
          <a:off x="1150518" y="1671719"/>
          <a:ext cx="1711756" cy="1354666"/>
        </a:xfrm>
        <a:prstGeom prst="chevron">
          <a:avLst>
            <a:gd name="adj" fmla="val 70610"/>
          </a:avLst>
        </a:prstGeom>
        <a:solidFill>
          <a:schemeClr val="accent2">
            <a:shade val="50000"/>
            <a:hueOff val="-450418"/>
            <a:satOff val="5930"/>
            <a:lumOff val="35518"/>
            <a:alphaOff val="0"/>
          </a:schemeClr>
        </a:solidFill>
        <a:ln w="12700" cap="flat" cmpd="sng" algn="ctr">
          <a:solidFill>
            <a:schemeClr val="accent2">
              <a:shade val="50000"/>
              <a:hueOff val="-450418"/>
              <a:satOff val="5930"/>
              <a:lumOff val="355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70052-E115-48B1-9BEC-8EABC068ACE7}">
      <dsp:nvSpPr>
        <dsp:cNvPr id="0" name=""/>
        <dsp:cNvSpPr/>
      </dsp:nvSpPr>
      <dsp:spPr>
        <a:xfrm>
          <a:off x="2179523" y="1671719"/>
          <a:ext cx="1711756" cy="1354666"/>
        </a:xfrm>
        <a:prstGeom prst="chevron">
          <a:avLst>
            <a:gd name="adj" fmla="val 70610"/>
          </a:avLst>
        </a:prstGeom>
        <a:solidFill>
          <a:schemeClr val="accent2">
            <a:shade val="50000"/>
            <a:hueOff val="-506720"/>
            <a:satOff val="6671"/>
            <a:lumOff val="39957"/>
            <a:alphaOff val="0"/>
          </a:schemeClr>
        </a:solidFill>
        <a:ln w="12700" cap="flat" cmpd="sng" algn="ctr">
          <a:solidFill>
            <a:schemeClr val="accent2">
              <a:shade val="50000"/>
              <a:hueOff val="-506720"/>
              <a:satOff val="6671"/>
              <a:lumOff val="399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14649-7973-4530-9954-7DFE117424E5}">
      <dsp:nvSpPr>
        <dsp:cNvPr id="0" name=""/>
        <dsp:cNvSpPr/>
      </dsp:nvSpPr>
      <dsp:spPr>
        <a:xfrm>
          <a:off x="3207715" y="1671719"/>
          <a:ext cx="1711756" cy="1354666"/>
        </a:xfrm>
        <a:prstGeom prst="chevron">
          <a:avLst>
            <a:gd name="adj" fmla="val 70610"/>
          </a:avLst>
        </a:prstGeom>
        <a:solidFill>
          <a:schemeClr val="accent2">
            <a:shade val="50000"/>
            <a:hueOff val="-563022"/>
            <a:satOff val="7412"/>
            <a:lumOff val="44397"/>
            <a:alphaOff val="0"/>
          </a:schemeClr>
        </a:solidFill>
        <a:ln w="12700" cap="flat" cmpd="sng" algn="ctr">
          <a:solidFill>
            <a:schemeClr val="accent2">
              <a:shade val="50000"/>
              <a:hueOff val="-563022"/>
              <a:satOff val="7412"/>
              <a:lumOff val="443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CA0A9-2355-463A-BE8E-C841356E9773}">
      <dsp:nvSpPr>
        <dsp:cNvPr id="0" name=""/>
        <dsp:cNvSpPr/>
      </dsp:nvSpPr>
      <dsp:spPr>
        <a:xfrm>
          <a:off x="4236720" y="1671719"/>
          <a:ext cx="1711756" cy="1354666"/>
        </a:xfrm>
        <a:prstGeom prst="chevron">
          <a:avLst>
            <a:gd name="adj" fmla="val 70610"/>
          </a:avLst>
        </a:prstGeom>
        <a:solidFill>
          <a:schemeClr val="accent2">
            <a:shade val="50000"/>
            <a:hueOff val="-563022"/>
            <a:satOff val="7412"/>
            <a:lumOff val="44397"/>
            <a:alphaOff val="0"/>
          </a:schemeClr>
        </a:solidFill>
        <a:ln w="12700" cap="flat" cmpd="sng" algn="ctr">
          <a:solidFill>
            <a:schemeClr val="accent2">
              <a:shade val="50000"/>
              <a:hueOff val="-563022"/>
              <a:satOff val="7412"/>
              <a:lumOff val="443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75B9D-6F5D-49AD-901B-E256209C3972}">
      <dsp:nvSpPr>
        <dsp:cNvPr id="0" name=""/>
        <dsp:cNvSpPr/>
      </dsp:nvSpPr>
      <dsp:spPr>
        <a:xfrm>
          <a:off x="5264912" y="1671719"/>
          <a:ext cx="1711756" cy="1354666"/>
        </a:xfrm>
        <a:prstGeom prst="chevron">
          <a:avLst>
            <a:gd name="adj" fmla="val 70610"/>
          </a:avLst>
        </a:prstGeom>
        <a:solidFill>
          <a:schemeClr val="accent2">
            <a:shade val="50000"/>
            <a:hueOff val="-506720"/>
            <a:satOff val="6671"/>
            <a:lumOff val="39957"/>
            <a:alphaOff val="0"/>
          </a:schemeClr>
        </a:solidFill>
        <a:ln w="12700" cap="flat" cmpd="sng" algn="ctr">
          <a:solidFill>
            <a:schemeClr val="accent2">
              <a:shade val="50000"/>
              <a:hueOff val="-506720"/>
              <a:satOff val="6671"/>
              <a:lumOff val="399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422BF-3CB6-48E2-8704-84C4D65621CB}">
      <dsp:nvSpPr>
        <dsp:cNvPr id="0" name=""/>
        <dsp:cNvSpPr/>
      </dsp:nvSpPr>
      <dsp:spPr>
        <a:xfrm>
          <a:off x="6293916" y="1671719"/>
          <a:ext cx="1711756" cy="1354666"/>
        </a:xfrm>
        <a:prstGeom prst="chevron">
          <a:avLst>
            <a:gd name="adj" fmla="val 70610"/>
          </a:avLst>
        </a:prstGeom>
        <a:solidFill>
          <a:schemeClr val="accent2">
            <a:shade val="50000"/>
            <a:hueOff val="-450418"/>
            <a:satOff val="5930"/>
            <a:lumOff val="35518"/>
            <a:alphaOff val="0"/>
          </a:schemeClr>
        </a:solidFill>
        <a:ln w="12700" cap="flat" cmpd="sng" algn="ctr">
          <a:solidFill>
            <a:schemeClr val="accent2">
              <a:shade val="50000"/>
              <a:hueOff val="-450418"/>
              <a:satOff val="5930"/>
              <a:lumOff val="355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1C407-4B65-419B-AA51-0633B8C1EF56}">
      <dsp:nvSpPr>
        <dsp:cNvPr id="0" name=""/>
        <dsp:cNvSpPr/>
      </dsp:nvSpPr>
      <dsp:spPr>
        <a:xfrm>
          <a:off x="122326" y="1807185"/>
          <a:ext cx="7410297" cy="1083733"/>
        </a:xfrm>
        <a:prstGeom prst="rect">
          <a:avLst/>
        </a:prstGeom>
        <a:solidFill>
          <a:schemeClr val="lt1">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1333500">
            <a:lnSpc>
              <a:spcPct val="90000"/>
            </a:lnSpc>
            <a:spcBef>
              <a:spcPct val="0"/>
            </a:spcBef>
            <a:spcAft>
              <a:spcPct val="35000"/>
            </a:spcAft>
            <a:buNone/>
          </a:pPr>
          <a:r>
            <a:rPr lang="es-ES" sz="3000" b="1" kern="1200" dirty="0"/>
            <a:t>Armado del sistema</a:t>
          </a:r>
        </a:p>
      </dsp:txBody>
      <dsp:txXfrm>
        <a:off x="122326" y="1807185"/>
        <a:ext cx="7410297" cy="1083733"/>
      </dsp:txXfrm>
    </dsp:sp>
    <dsp:sp modelId="{CFC22BFA-E7D3-4A5B-9A70-D8497E38F860}">
      <dsp:nvSpPr>
        <dsp:cNvPr id="0" name=""/>
        <dsp:cNvSpPr/>
      </dsp:nvSpPr>
      <dsp:spPr>
        <a:xfrm>
          <a:off x="122326" y="3107047"/>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s-ES" sz="3000" b="1" kern="1200" dirty="0"/>
            <a:t>Calibraciones</a:t>
          </a:r>
        </a:p>
      </dsp:txBody>
      <dsp:txXfrm>
        <a:off x="122326" y="3107047"/>
        <a:ext cx="7315200" cy="665018"/>
      </dsp:txXfrm>
    </dsp:sp>
    <dsp:sp modelId="{78D512D1-51ED-45A6-A97D-4F92680A2216}">
      <dsp:nvSpPr>
        <dsp:cNvPr id="0" name=""/>
        <dsp:cNvSpPr/>
      </dsp:nvSpPr>
      <dsp:spPr>
        <a:xfrm>
          <a:off x="122326" y="3772065"/>
          <a:ext cx="975360" cy="162560"/>
        </a:xfrm>
        <a:prstGeom prst="parallelogram">
          <a:avLst>
            <a:gd name="adj" fmla="val 140840"/>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437A4-177B-4A25-B4DB-FAA090BD0CED}">
      <dsp:nvSpPr>
        <dsp:cNvPr id="0" name=""/>
        <dsp:cNvSpPr/>
      </dsp:nvSpPr>
      <dsp:spPr>
        <a:xfrm>
          <a:off x="1154582" y="3772065"/>
          <a:ext cx="975360" cy="162560"/>
        </a:xfrm>
        <a:prstGeom prst="parallelogram">
          <a:avLst>
            <a:gd name="adj" fmla="val 140840"/>
          </a:avLst>
        </a:prstGeom>
        <a:solidFill>
          <a:schemeClr val="accent2">
            <a:shade val="50000"/>
            <a:hueOff val="-337813"/>
            <a:satOff val="4447"/>
            <a:lumOff val="26638"/>
            <a:alphaOff val="0"/>
          </a:schemeClr>
        </a:solidFill>
        <a:ln w="12700" cap="flat" cmpd="sng" algn="ctr">
          <a:solidFill>
            <a:schemeClr val="accent2">
              <a:shade val="50000"/>
              <a:hueOff val="-337813"/>
              <a:satOff val="4447"/>
              <a:lumOff val="26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029D1-237D-43EB-BCFE-8092C1638D18}">
      <dsp:nvSpPr>
        <dsp:cNvPr id="0" name=""/>
        <dsp:cNvSpPr/>
      </dsp:nvSpPr>
      <dsp:spPr>
        <a:xfrm>
          <a:off x="2186838" y="3772065"/>
          <a:ext cx="975360" cy="162560"/>
        </a:xfrm>
        <a:prstGeom prst="parallelogram">
          <a:avLst>
            <a:gd name="adj" fmla="val 140840"/>
          </a:avLst>
        </a:prstGeom>
        <a:solidFill>
          <a:schemeClr val="accent2">
            <a:shade val="50000"/>
            <a:hueOff val="-281511"/>
            <a:satOff val="3706"/>
            <a:lumOff val="22199"/>
            <a:alphaOff val="0"/>
          </a:schemeClr>
        </a:solidFill>
        <a:ln w="12700" cap="flat" cmpd="sng" algn="ctr">
          <a:solidFill>
            <a:schemeClr val="accent2">
              <a:shade val="50000"/>
              <a:hueOff val="-281511"/>
              <a:satOff val="3706"/>
              <a:lumOff val="221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25CB1-2314-4048-94E3-CBE437A323A8}">
      <dsp:nvSpPr>
        <dsp:cNvPr id="0" name=""/>
        <dsp:cNvSpPr/>
      </dsp:nvSpPr>
      <dsp:spPr>
        <a:xfrm>
          <a:off x="3219094" y="3772065"/>
          <a:ext cx="975360" cy="162560"/>
        </a:xfrm>
        <a:prstGeom prst="parallelogram">
          <a:avLst>
            <a:gd name="adj" fmla="val 140840"/>
          </a:avLst>
        </a:prstGeom>
        <a:solidFill>
          <a:schemeClr val="accent2">
            <a:shade val="50000"/>
            <a:hueOff val="-225209"/>
            <a:satOff val="2965"/>
            <a:lumOff val="17759"/>
            <a:alphaOff val="0"/>
          </a:schemeClr>
        </a:solidFill>
        <a:ln w="12700" cap="flat" cmpd="sng" algn="ctr">
          <a:solidFill>
            <a:schemeClr val="accent2">
              <a:shade val="50000"/>
              <a:hueOff val="-225209"/>
              <a:satOff val="2965"/>
              <a:lumOff val="177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DA9E2-C6CC-4372-928B-2359C6CE8DDE}">
      <dsp:nvSpPr>
        <dsp:cNvPr id="0" name=""/>
        <dsp:cNvSpPr/>
      </dsp:nvSpPr>
      <dsp:spPr>
        <a:xfrm>
          <a:off x="4251350" y="3772065"/>
          <a:ext cx="975360" cy="162560"/>
        </a:xfrm>
        <a:prstGeom prst="parallelogram">
          <a:avLst>
            <a:gd name="adj" fmla="val 140840"/>
          </a:avLst>
        </a:prstGeom>
        <a:solidFill>
          <a:schemeClr val="accent2">
            <a:shade val="50000"/>
            <a:hueOff val="-168907"/>
            <a:satOff val="2224"/>
            <a:lumOff val="13319"/>
            <a:alphaOff val="0"/>
          </a:schemeClr>
        </a:solidFill>
        <a:ln w="12700" cap="flat" cmpd="sng" algn="ctr">
          <a:solidFill>
            <a:schemeClr val="accent2">
              <a:shade val="50000"/>
              <a:hueOff val="-168907"/>
              <a:satOff val="2224"/>
              <a:lumOff val="13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4D44E-5F33-4BAC-92BE-02D4DF4B67BD}">
      <dsp:nvSpPr>
        <dsp:cNvPr id="0" name=""/>
        <dsp:cNvSpPr/>
      </dsp:nvSpPr>
      <dsp:spPr>
        <a:xfrm>
          <a:off x="5283606" y="3772065"/>
          <a:ext cx="975360" cy="162560"/>
        </a:xfrm>
        <a:prstGeom prst="parallelogram">
          <a:avLst>
            <a:gd name="adj" fmla="val 140840"/>
          </a:avLst>
        </a:prstGeom>
        <a:solidFill>
          <a:schemeClr val="accent2">
            <a:shade val="50000"/>
            <a:hueOff val="-112604"/>
            <a:satOff val="1482"/>
            <a:lumOff val="8879"/>
            <a:alphaOff val="0"/>
          </a:schemeClr>
        </a:solidFill>
        <a:ln w="12700" cap="flat" cmpd="sng" algn="ctr">
          <a:solidFill>
            <a:schemeClr val="accent2">
              <a:shade val="50000"/>
              <a:hueOff val="-112604"/>
              <a:satOff val="1482"/>
              <a:lumOff val="88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60122-54E6-4B2F-8E05-761C5C2554C4}">
      <dsp:nvSpPr>
        <dsp:cNvPr id="0" name=""/>
        <dsp:cNvSpPr/>
      </dsp:nvSpPr>
      <dsp:spPr>
        <a:xfrm>
          <a:off x="6315862" y="3772065"/>
          <a:ext cx="975360" cy="162560"/>
        </a:xfrm>
        <a:prstGeom prst="parallelogram">
          <a:avLst>
            <a:gd name="adj" fmla="val 140840"/>
          </a:avLst>
        </a:prstGeom>
        <a:solidFill>
          <a:schemeClr val="accent2">
            <a:shade val="50000"/>
            <a:hueOff val="-56302"/>
            <a:satOff val="741"/>
            <a:lumOff val="4440"/>
            <a:alphaOff val="0"/>
          </a:schemeClr>
        </a:solidFill>
        <a:ln w="12700" cap="flat" cmpd="sng" algn="ctr">
          <a:solidFill>
            <a:schemeClr val="accent2">
              <a:shade val="50000"/>
              <a:hueOff val="-56302"/>
              <a:satOff val="741"/>
              <a:lumOff val="44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03F4B-E45F-45C6-B7B8-859CDC537E57}" type="datetimeFigureOut">
              <a:rPr lang="es-EC" smtClean="0"/>
              <a:t>8/9/2021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C88D2-D10D-4C62-AAD8-EA41A3469997}" type="slidenum">
              <a:rPr lang="es-EC" smtClean="0"/>
              <a:t>‹Nº›</a:t>
            </a:fld>
            <a:endParaRPr lang="es-EC"/>
          </a:p>
        </p:txBody>
      </p:sp>
    </p:spTree>
    <p:extLst>
      <p:ext uri="{BB962C8B-B14F-4D97-AF65-F5344CB8AC3E}">
        <p14:creationId xmlns:p14="http://schemas.microsoft.com/office/powerpoint/2010/main" val="365763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5</a:t>
            </a:fld>
            <a:endParaRPr lang="es-EC" dirty="0"/>
          </a:p>
        </p:txBody>
      </p:sp>
    </p:spTree>
    <p:extLst>
      <p:ext uri="{BB962C8B-B14F-4D97-AF65-F5344CB8AC3E}">
        <p14:creationId xmlns:p14="http://schemas.microsoft.com/office/powerpoint/2010/main" val="64694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12</a:t>
            </a:fld>
            <a:endParaRPr lang="es-EC" dirty="0"/>
          </a:p>
        </p:txBody>
      </p:sp>
    </p:spTree>
    <p:extLst>
      <p:ext uri="{BB962C8B-B14F-4D97-AF65-F5344CB8AC3E}">
        <p14:creationId xmlns:p14="http://schemas.microsoft.com/office/powerpoint/2010/main" val="1553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26</a:t>
            </a:fld>
            <a:endParaRPr lang="es-EC" dirty="0"/>
          </a:p>
        </p:txBody>
      </p:sp>
    </p:spTree>
    <p:extLst>
      <p:ext uri="{BB962C8B-B14F-4D97-AF65-F5344CB8AC3E}">
        <p14:creationId xmlns:p14="http://schemas.microsoft.com/office/powerpoint/2010/main" val="312391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27</a:t>
            </a:fld>
            <a:endParaRPr lang="es-EC" dirty="0"/>
          </a:p>
        </p:txBody>
      </p:sp>
    </p:spTree>
    <p:extLst>
      <p:ext uri="{BB962C8B-B14F-4D97-AF65-F5344CB8AC3E}">
        <p14:creationId xmlns:p14="http://schemas.microsoft.com/office/powerpoint/2010/main" val="36366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28</a:t>
            </a:fld>
            <a:endParaRPr lang="es-EC" dirty="0"/>
          </a:p>
        </p:txBody>
      </p:sp>
    </p:spTree>
    <p:extLst>
      <p:ext uri="{BB962C8B-B14F-4D97-AF65-F5344CB8AC3E}">
        <p14:creationId xmlns:p14="http://schemas.microsoft.com/office/powerpoint/2010/main" val="358632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29</a:t>
            </a:fld>
            <a:endParaRPr lang="es-EC" dirty="0"/>
          </a:p>
        </p:txBody>
      </p:sp>
    </p:spTree>
    <p:extLst>
      <p:ext uri="{BB962C8B-B14F-4D97-AF65-F5344CB8AC3E}">
        <p14:creationId xmlns:p14="http://schemas.microsoft.com/office/powerpoint/2010/main" val="177659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30</a:t>
            </a:fld>
            <a:endParaRPr lang="es-EC" dirty="0"/>
          </a:p>
        </p:txBody>
      </p:sp>
    </p:spTree>
    <p:extLst>
      <p:ext uri="{BB962C8B-B14F-4D97-AF65-F5344CB8AC3E}">
        <p14:creationId xmlns:p14="http://schemas.microsoft.com/office/powerpoint/2010/main" val="397819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31</a:t>
            </a:fld>
            <a:endParaRPr lang="es-EC" dirty="0"/>
          </a:p>
        </p:txBody>
      </p:sp>
    </p:spTree>
    <p:extLst>
      <p:ext uri="{BB962C8B-B14F-4D97-AF65-F5344CB8AC3E}">
        <p14:creationId xmlns:p14="http://schemas.microsoft.com/office/powerpoint/2010/main" val="161399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3EE3CD04-BC99-44BB-BA1F-099E2402D4FB}" type="datetimeFigureOut">
              <a:rPr lang="es-EC" smtClean="0"/>
              <a:t>8/9/2021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370198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EE3CD04-BC99-44BB-BA1F-099E2402D4FB}" type="datetimeFigureOut">
              <a:rPr lang="es-EC" smtClean="0"/>
              <a:t>8/9/2021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252739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EE3CD04-BC99-44BB-BA1F-099E2402D4FB}" type="datetimeFigureOut">
              <a:rPr lang="es-EC" smtClean="0"/>
              <a:t>8/9/2021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130017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SPE">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16200000" flipV="1">
            <a:off x="-222526" y="834359"/>
            <a:ext cx="6250054" cy="5197159"/>
          </a:xfrm>
          <a:prstGeom prst="rect">
            <a:avLst/>
          </a:prstGeom>
        </p:spPr>
      </p:pic>
      <p:sp>
        <p:nvSpPr>
          <p:cNvPr id="4" name="Rectángulo 3"/>
          <p:cNvSpPr/>
          <p:nvPr/>
        </p:nvSpPr>
        <p:spPr>
          <a:xfrm rot="16200000" flipV="1">
            <a:off x="-2745031" y="3397237"/>
            <a:ext cx="6250052" cy="71403"/>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5" name="Rectángulo 4"/>
          <p:cNvSpPr/>
          <p:nvPr/>
        </p:nvSpPr>
        <p:spPr>
          <a:xfrm rot="16200000" flipV="1">
            <a:off x="-2847599" y="3387284"/>
            <a:ext cx="6250053" cy="91304"/>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6" name="Imagen 5"/>
          <p:cNvPicPr>
            <a:picLocks noChangeAspect="1"/>
          </p:cNvPicPr>
          <p:nvPr/>
        </p:nvPicPr>
        <p:blipFill>
          <a:blip r:embed="rId3"/>
          <a:stretch>
            <a:fillRect/>
          </a:stretch>
        </p:blipFill>
        <p:spPr>
          <a:xfrm>
            <a:off x="2902501" y="216131"/>
            <a:ext cx="7016331" cy="2186023"/>
          </a:xfrm>
          <a:prstGeom prst="rect">
            <a:avLst/>
          </a:prstGeom>
        </p:spPr>
      </p:pic>
    </p:spTree>
    <p:extLst>
      <p:ext uri="{BB962C8B-B14F-4D97-AF65-F5344CB8AC3E}">
        <p14:creationId xmlns:p14="http://schemas.microsoft.com/office/powerpoint/2010/main" val="1091406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2" name="1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4194" y="43581"/>
            <a:ext cx="1280160" cy="1173480"/>
          </a:xfrm>
          <a:prstGeom prst="rect">
            <a:avLst/>
          </a:prstGeom>
        </p:spPr>
      </p:pic>
    </p:spTree>
    <p:extLst>
      <p:ext uri="{BB962C8B-B14F-4D97-AF65-F5344CB8AC3E}">
        <p14:creationId xmlns:p14="http://schemas.microsoft.com/office/powerpoint/2010/main" val="412589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EE3CD04-BC99-44BB-BA1F-099E2402D4FB}" type="datetimeFigureOut">
              <a:rPr lang="es-EC" smtClean="0"/>
              <a:t>8/9/2021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416324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EE3CD04-BC99-44BB-BA1F-099E2402D4FB}" type="datetimeFigureOut">
              <a:rPr lang="es-EC" smtClean="0"/>
              <a:t>8/9/2021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66935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3EE3CD04-BC99-44BB-BA1F-099E2402D4FB}" type="datetimeFigureOut">
              <a:rPr lang="es-EC" smtClean="0"/>
              <a:t>8/9/2021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59048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3EE3CD04-BC99-44BB-BA1F-099E2402D4FB}" type="datetimeFigureOut">
              <a:rPr lang="es-EC" smtClean="0"/>
              <a:t>8/9/2021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386186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3EE3CD04-BC99-44BB-BA1F-099E2402D4FB}" type="datetimeFigureOut">
              <a:rPr lang="es-EC" smtClean="0"/>
              <a:t>8/9/2021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361528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E3CD04-BC99-44BB-BA1F-099E2402D4FB}" type="datetimeFigureOut">
              <a:rPr lang="es-EC" smtClean="0"/>
              <a:t>8/9/2021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289505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EE3CD04-BC99-44BB-BA1F-099E2402D4FB}" type="datetimeFigureOut">
              <a:rPr lang="es-EC" smtClean="0"/>
              <a:t>8/9/2021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215371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EE3CD04-BC99-44BB-BA1F-099E2402D4FB}" type="datetimeFigureOut">
              <a:rPr lang="es-EC" smtClean="0"/>
              <a:t>8/9/2021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EA37F4E-D165-46DB-9A0E-5BF238F0149E}" type="slidenum">
              <a:rPr lang="es-EC" smtClean="0"/>
              <a:t>‹Nº›</a:t>
            </a:fld>
            <a:endParaRPr lang="es-EC"/>
          </a:p>
        </p:txBody>
      </p:sp>
    </p:spTree>
    <p:extLst>
      <p:ext uri="{BB962C8B-B14F-4D97-AF65-F5344CB8AC3E}">
        <p14:creationId xmlns:p14="http://schemas.microsoft.com/office/powerpoint/2010/main" val="302564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3CD04-BC99-44BB-BA1F-099E2402D4FB}" type="datetimeFigureOut">
              <a:rPr lang="es-EC" smtClean="0"/>
              <a:t>8/9/2021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37F4E-D165-46DB-9A0E-5BF238F0149E}" type="slidenum">
              <a:rPr lang="es-EC" smtClean="0"/>
              <a:t>‹Nº›</a:t>
            </a:fld>
            <a:endParaRPr lang="es-EC"/>
          </a:p>
        </p:txBody>
      </p:sp>
    </p:spTree>
    <p:extLst>
      <p:ext uri="{BB962C8B-B14F-4D97-AF65-F5344CB8AC3E}">
        <p14:creationId xmlns:p14="http://schemas.microsoft.com/office/powerpoint/2010/main" val="407883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3.jpeg"/><Relationship Id="rId4" Type="http://schemas.openxmlformats.org/officeDocument/2006/relationships/diagramLayout" Target="../diagrams/layout1.xm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2.xml"/><Relationship Id="rId7"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comments" Target="../comments/comment1.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0.png"/><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358900" y="2335934"/>
            <a:ext cx="9855200" cy="646331"/>
          </a:xfrm>
          <a:prstGeom prst="rect">
            <a:avLst/>
          </a:prstGeom>
          <a:noFill/>
        </p:spPr>
        <p:txBody>
          <a:bodyPr wrap="square">
            <a:spAutoFit/>
          </a:bodyPr>
          <a:lstStyle/>
          <a:p>
            <a:pPr algn="ctr"/>
            <a:r>
              <a:rPr lang="es-EC" dirty="0"/>
              <a:t>“</a:t>
            </a:r>
            <a:r>
              <a:rPr lang="es-ES" dirty="0"/>
              <a:t>EVALUACIÓN, ANÁLISIS EXERGÉTICO Y REPOTENCIACIÓN DEL SISTEMA DE FRENADO DE UN AUTO CLÁSICO NISSAN DATSUN 1973</a:t>
            </a:r>
            <a:r>
              <a:rPr lang="es-EC" dirty="0"/>
              <a:t>”</a:t>
            </a:r>
          </a:p>
        </p:txBody>
      </p:sp>
      <p:sp>
        <p:nvSpPr>
          <p:cNvPr id="9" name="Rectángulo 8"/>
          <p:cNvSpPr/>
          <p:nvPr/>
        </p:nvSpPr>
        <p:spPr>
          <a:xfrm>
            <a:off x="3202817" y="5995987"/>
            <a:ext cx="6096000" cy="1087477"/>
          </a:xfrm>
          <a:prstGeom prst="rect">
            <a:avLst/>
          </a:prstGeom>
          <a:noFill/>
        </p:spPr>
        <p:txBody>
          <a:bodyPr>
            <a:spAutoFit/>
          </a:bodyPr>
          <a:lstStyle/>
          <a:p>
            <a:pPr algn="ctr">
              <a:lnSpc>
                <a:spcPct val="150000"/>
              </a:lnSpc>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SANGOLQUÍ, 2021</a:t>
            </a:r>
            <a:endParaRPr lang="es-EC" dirty="0">
              <a:latin typeface="Times New Roman" panose="02020603050405020304" pitchFamily="18" charset="0"/>
              <a:ea typeface="Calibri" panose="020F0502020204030204" pitchFamily="34" charset="0"/>
            </a:endParaRPr>
          </a:p>
          <a:p>
            <a:br>
              <a:rPr lang="es-EC" b="1" dirty="0">
                <a:latin typeface="Times New Roman" panose="02020603050405020304" pitchFamily="18" charset="0"/>
                <a:ea typeface="Calibri" panose="020F0502020204030204" pitchFamily="34" charset="0"/>
              </a:rPr>
            </a:br>
            <a:endParaRPr lang="es-EC" dirty="0"/>
          </a:p>
        </p:txBody>
      </p:sp>
      <p:sp>
        <p:nvSpPr>
          <p:cNvPr id="5" name="Rectángulo 4"/>
          <p:cNvSpPr/>
          <p:nvPr/>
        </p:nvSpPr>
        <p:spPr>
          <a:xfrm>
            <a:off x="3048000" y="3600947"/>
            <a:ext cx="6096000" cy="671979"/>
          </a:xfrm>
          <a:prstGeom prst="rect">
            <a:avLst/>
          </a:prstGeom>
          <a:noFill/>
        </p:spPr>
        <p:txBody>
          <a:bodyPr>
            <a:spAutoFit/>
          </a:bodyPr>
          <a:lstStyle/>
          <a:p>
            <a:pPr algn="ctr">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AUTOR:</a:t>
            </a:r>
            <a:endParaRPr lang="es-EC" dirty="0">
              <a:latin typeface="Times New Roman" panose="02020603050405020304" pitchFamily="18" charset="0"/>
              <a:ea typeface="Calibri" panose="020F0502020204030204" pitchFamily="34" charset="0"/>
            </a:endParaRPr>
          </a:p>
          <a:p>
            <a:pPr algn="ctr"/>
            <a:r>
              <a:rPr lang="es-EC" dirty="0"/>
              <a:t>CHRISTIAN BLADIMIR DÍAZ MOROCHO</a:t>
            </a:r>
          </a:p>
        </p:txBody>
      </p:sp>
      <p:sp>
        <p:nvSpPr>
          <p:cNvPr id="6" name="Rectángulo 5"/>
          <p:cNvSpPr/>
          <p:nvPr/>
        </p:nvSpPr>
        <p:spPr>
          <a:xfrm>
            <a:off x="3047999" y="4747982"/>
            <a:ext cx="6276753" cy="369332"/>
          </a:xfrm>
          <a:prstGeom prst="rect">
            <a:avLst/>
          </a:prstGeom>
          <a:noFill/>
        </p:spPr>
        <p:txBody>
          <a:bodyPr wrap="square">
            <a:spAutoFit/>
          </a:bodyPr>
          <a:lstStyle/>
          <a:p>
            <a:pPr algn="ctr"/>
            <a:r>
              <a:rPr lang="es-EC" b="1" dirty="0">
                <a:latin typeface="Times New Roman" panose="02020603050405020304" pitchFamily="18" charset="0"/>
                <a:ea typeface="Calibri" panose="020F0502020204030204" pitchFamily="34" charset="0"/>
              </a:rPr>
              <a:t>TUTOR: </a:t>
            </a:r>
            <a:r>
              <a:rPr lang="es-EC" dirty="0"/>
              <a:t>Ing. EDUARDO ROBERTO GUTIERREZ GUALOTUÑA </a:t>
            </a:r>
            <a:r>
              <a:rPr lang="es-EC" dirty="0" err="1"/>
              <a:t>Msc</a:t>
            </a:r>
            <a:r>
              <a:rPr lang="es-EC" dirty="0"/>
              <a:t>.</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49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0635B9-802E-4A8A-A7C4-04A09423957B}"/>
              </a:ext>
            </a:extLst>
          </p:cNvPr>
          <p:cNvSpPr/>
          <p:nvPr/>
        </p:nvSpPr>
        <p:spPr>
          <a:xfrm>
            <a:off x="3839989" y="254131"/>
            <a:ext cx="4512021" cy="523220"/>
          </a:xfrm>
          <a:prstGeom prst="rect">
            <a:avLst/>
          </a:prstGeom>
        </p:spPr>
        <p:txBody>
          <a:bodyPr wrap="square">
            <a:spAutoFit/>
          </a:bodyPr>
          <a:lstStyle/>
          <a:p>
            <a:pPr algn="ctr"/>
            <a:r>
              <a:rPr lang="es-EC" sz="2800" b="1" dirty="0"/>
              <a:t>3. Reparaciones Extras </a:t>
            </a:r>
          </a:p>
        </p:txBody>
      </p:sp>
      <p:sp>
        <p:nvSpPr>
          <p:cNvPr id="4" name="Rectángulo: esquinas redondeadas 3">
            <a:extLst>
              <a:ext uri="{FF2B5EF4-FFF2-40B4-BE49-F238E27FC236}">
                <a16:creationId xmlns:a16="http://schemas.microsoft.com/office/drawing/2014/main" id="{48883D41-7F32-4F4F-AFAF-5D4B4E1BE203}"/>
              </a:ext>
            </a:extLst>
          </p:cNvPr>
          <p:cNvSpPr/>
          <p:nvPr/>
        </p:nvSpPr>
        <p:spPr>
          <a:xfrm>
            <a:off x="1860698" y="1944562"/>
            <a:ext cx="3508526" cy="523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Tanque de combustible</a:t>
            </a:r>
          </a:p>
        </p:txBody>
      </p:sp>
      <p:sp>
        <p:nvSpPr>
          <p:cNvPr id="9" name="Rectángulo: esquinas redondeadas 7">
            <a:extLst>
              <a:ext uri="{FF2B5EF4-FFF2-40B4-BE49-F238E27FC236}">
                <a16:creationId xmlns:a16="http://schemas.microsoft.com/office/drawing/2014/main" id="{CC52A656-61BC-484D-9911-3CB88BD74E44}"/>
              </a:ext>
            </a:extLst>
          </p:cNvPr>
          <p:cNvSpPr/>
          <p:nvPr/>
        </p:nvSpPr>
        <p:spPr>
          <a:xfrm>
            <a:off x="1938886" y="4376702"/>
            <a:ext cx="2799471" cy="6994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Radiador</a:t>
            </a:r>
          </a:p>
        </p:txBody>
      </p:sp>
      <p:pic>
        <p:nvPicPr>
          <p:cNvPr id="11" name="Imagen 10" descr="C:\Users\PAVILON\Desktop\Tesis\tesis escrito\FOTOS CARRO\20210608_110605.jpg"/>
          <p:cNvPicPr/>
          <p:nvPr/>
        </p:nvPicPr>
        <p:blipFill rotWithShape="1">
          <a:blip r:embed="rId2" cstate="print">
            <a:extLst>
              <a:ext uri="{28A0092B-C50C-407E-A947-70E740481C1C}">
                <a14:useLocalDpi xmlns:a14="http://schemas.microsoft.com/office/drawing/2010/main" val="0"/>
              </a:ext>
            </a:extLst>
          </a:blip>
          <a:srcRect l="13231" t="24926" r="5974" b="28749"/>
          <a:stretch/>
        </p:blipFill>
        <p:spPr bwMode="auto">
          <a:xfrm>
            <a:off x="6096000" y="1363736"/>
            <a:ext cx="4362450" cy="1876425"/>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6096000" y="4065071"/>
            <a:ext cx="3667125" cy="1704975"/>
          </a:xfrm>
          <a:prstGeom prst="rect">
            <a:avLst/>
          </a:prstGeom>
        </p:spPr>
      </p:pic>
    </p:spTree>
    <p:extLst>
      <p:ext uri="{BB962C8B-B14F-4D97-AF65-F5344CB8AC3E}">
        <p14:creationId xmlns:p14="http://schemas.microsoft.com/office/powerpoint/2010/main" val="235692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3DF5EB-065E-4EBE-8543-ED0EFADAC6EA}"/>
              </a:ext>
            </a:extLst>
          </p:cNvPr>
          <p:cNvSpPr/>
          <p:nvPr/>
        </p:nvSpPr>
        <p:spPr>
          <a:xfrm>
            <a:off x="3048000" y="2459504"/>
            <a:ext cx="6096000" cy="1323439"/>
          </a:xfrm>
          <a:prstGeom prst="rect">
            <a:avLst/>
          </a:prstGeom>
        </p:spPr>
        <p:txBody>
          <a:bodyPr>
            <a:spAutoFit/>
          </a:bodyPr>
          <a:lstStyle/>
          <a:p>
            <a:pPr lvl="0" algn="ctr"/>
            <a:r>
              <a:rPr lang="es-ES" sz="4000" b="1" dirty="0">
                <a:solidFill>
                  <a:prstClr val="black"/>
                </a:solidFill>
              </a:rPr>
              <a:t>SELECCIÓN Y ADAPTACIÓN DE PARTES</a:t>
            </a:r>
            <a:endParaRPr lang="es-EC" sz="4000" b="1" dirty="0">
              <a:solidFill>
                <a:prstClr val="black"/>
              </a:solidFill>
            </a:endParaRPr>
          </a:p>
        </p:txBody>
      </p:sp>
    </p:spTree>
    <p:extLst>
      <p:ext uri="{BB962C8B-B14F-4D97-AF65-F5344CB8AC3E}">
        <p14:creationId xmlns:p14="http://schemas.microsoft.com/office/powerpoint/2010/main" val="273932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579132" y="329146"/>
            <a:ext cx="8691991" cy="584775"/>
          </a:xfrm>
          <a:prstGeom prst="rect">
            <a:avLst/>
          </a:prstGeom>
          <a:noFill/>
        </p:spPr>
        <p:txBody>
          <a:bodyPr wrap="square" rtlCol="0">
            <a:spAutoFit/>
          </a:bodyPr>
          <a:lstStyle/>
          <a:p>
            <a:pPr algn="ctr"/>
            <a:r>
              <a:rPr lang="es-ES" sz="3200" b="1" dirty="0"/>
              <a:t>Selección de los elementos del sistema de frenos</a:t>
            </a:r>
            <a:endParaRPr lang="es-EC" sz="3200" b="1" dirty="0"/>
          </a:p>
        </p:txBody>
      </p:sp>
      <p:sp>
        <p:nvSpPr>
          <p:cNvPr id="2" name="Rectángulo 1"/>
          <p:cNvSpPr/>
          <p:nvPr/>
        </p:nvSpPr>
        <p:spPr>
          <a:xfrm>
            <a:off x="-266700" y="998366"/>
            <a:ext cx="7670800" cy="561949"/>
          </a:xfrm>
          <a:prstGeom prst="rect">
            <a:avLst/>
          </a:prstGeom>
        </p:spPr>
        <p:txBody>
          <a:bodyPr wrap="square">
            <a:spAutoFit/>
          </a:bodyPr>
          <a:lstStyle/>
          <a:p>
            <a:pPr indent="457200">
              <a:lnSpc>
                <a:spcPct val="200000"/>
              </a:lnSpc>
              <a:spcAft>
                <a:spcPts val="0"/>
              </a:spcAft>
            </a:pPr>
            <a:endParaRPr lang="es-EC" dirty="0">
              <a:effectLst/>
              <a:latin typeface="+mj-lt"/>
              <a:ea typeface="Calibri" panose="020F0502020204030204" pitchFamily="34"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3643019402"/>
              </p:ext>
            </p:extLst>
          </p:nvPr>
        </p:nvGraphicFramePr>
        <p:xfrm>
          <a:off x="1064438" y="85788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n 23" descr="C:\Users\PAVILON\Desktop\Tesis\tesis escrito\FOTOS CARRO\20210604_101111.jpg"/>
          <p:cNvPicPr/>
          <p:nvPr/>
        </p:nvPicPr>
        <p:blipFill rotWithShape="1">
          <a:blip r:embed="rId8" cstate="print">
            <a:extLst>
              <a:ext uri="{28A0092B-C50C-407E-A947-70E740481C1C}">
                <a14:useLocalDpi xmlns:a14="http://schemas.microsoft.com/office/drawing/2010/main" val="0"/>
              </a:ext>
            </a:extLst>
          </a:blip>
          <a:srcRect l="16759" t="27748" r="14091" b="35099"/>
          <a:stretch/>
        </p:blipFill>
        <p:spPr bwMode="auto">
          <a:xfrm>
            <a:off x="7633401" y="1294189"/>
            <a:ext cx="2943225" cy="1186180"/>
          </a:xfrm>
          <a:prstGeom prst="rect">
            <a:avLst/>
          </a:prstGeom>
          <a:noFill/>
          <a:ln>
            <a:noFill/>
          </a:ln>
          <a:extLst>
            <a:ext uri="{53640926-AAD7-44D8-BBD7-CCE9431645EC}">
              <a14:shadowObscured xmlns:a14="http://schemas.microsoft.com/office/drawing/2010/main"/>
            </a:ext>
          </a:extLst>
        </p:spPr>
      </p:pic>
      <p:pic>
        <p:nvPicPr>
          <p:cNvPr id="25" name="Imagen 24" descr="C:\Users\PAVILON\Desktop\Tesis\tesis escrito\FOTOS CARRO\20210603_104452.jpg"/>
          <p:cNvPicPr/>
          <p:nvPr/>
        </p:nvPicPr>
        <p:blipFill rotWithShape="1">
          <a:blip r:embed="rId9" cstate="print">
            <a:extLst>
              <a:ext uri="{28A0092B-C50C-407E-A947-70E740481C1C}">
                <a14:useLocalDpi xmlns:a14="http://schemas.microsoft.com/office/drawing/2010/main" val="0"/>
              </a:ext>
            </a:extLst>
          </a:blip>
          <a:srcRect l="29945" t="26824" r="24681" b="15101"/>
          <a:stretch/>
        </p:blipFill>
        <p:spPr bwMode="auto">
          <a:xfrm rot="5400000">
            <a:off x="7672136" y="3163931"/>
            <a:ext cx="1616148" cy="1518966"/>
          </a:xfrm>
          <a:prstGeom prst="rect">
            <a:avLst/>
          </a:prstGeom>
          <a:noFill/>
          <a:ln>
            <a:noFill/>
          </a:ln>
          <a:extLst>
            <a:ext uri="{53640926-AAD7-44D8-BBD7-CCE9431645EC}">
              <a14:shadowObscured xmlns:a14="http://schemas.microsoft.com/office/drawing/2010/main"/>
            </a:ext>
          </a:extLst>
        </p:spPr>
      </p:pic>
      <p:pic>
        <p:nvPicPr>
          <p:cNvPr id="26" name="Imagen 25" descr="C:\Users\PAVILON\Desktop\Tesis\tesis escrito\FOTOS CARRO\20210604_151346.jpg"/>
          <p:cNvPicPr/>
          <p:nvPr/>
        </p:nvPicPr>
        <p:blipFill rotWithShape="1">
          <a:blip r:embed="rId10" cstate="print">
            <a:extLst>
              <a:ext uri="{28A0092B-C50C-407E-A947-70E740481C1C}">
                <a14:useLocalDpi xmlns:a14="http://schemas.microsoft.com/office/drawing/2010/main" val="0"/>
              </a:ext>
            </a:extLst>
          </a:blip>
          <a:srcRect l="15701" t="12463" r="16558" b="28984"/>
          <a:stretch/>
        </p:blipFill>
        <p:spPr bwMode="auto">
          <a:xfrm>
            <a:off x="7343223" y="5025560"/>
            <a:ext cx="2747076" cy="14390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17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9132" y="329146"/>
            <a:ext cx="8691991" cy="1077218"/>
          </a:xfrm>
          <a:prstGeom prst="rect">
            <a:avLst/>
          </a:prstGeom>
          <a:noFill/>
        </p:spPr>
        <p:txBody>
          <a:bodyPr wrap="square" rtlCol="0">
            <a:spAutoFit/>
          </a:bodyPr>
          <a:lstStyle/>
          <a:p>
            <a:pPr algn="ctr"/>
            <a:r>
              <a:rPr lang="es-ES" sz="3200" b="1" dirty="0"/>
              <a:t>Procedimiento de adaptación de servofreno al vehículo Nissan Datsun 1973</a:t>
            </a:r>
            <a:endParaRPr lang="es-EC" sz="3200" b="1" dirty="0"/>
          </a:p>
        </p:txBody>
      </p:sp>
      <p:graphicFrame>
        <p:nvGraphicFramePr>
          <p:cNvPr id="4" name="Diagrama 3"/>
          <p:cNvGraphicFramePr/>
          <p:nvPr>
            <p:extLst>
              <p:ext uri="{D42A27DB-BD31-4B8C-83A1-F6EECF244321}">
                <p14:modId xmlns:p14="http://schemas.microsoft.com/office/powerpoint/2010/main" val="2463486848"/>
              </p:ext>
            </p:extLst>
          </p:nvPr>
        </p:nvGraphicFramePr>
        <p:xfrm>
          <a:off x="1245191" y="1637413"/>
          <a:ext cx="8128000" cy="403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C:\Users\PAVILON\Desktop\Tesis\tesis escrito\FOTOS CARRO\20210525_150011.jpg"/>
          <p:cNvPicPr/>
          <p:nvPr/>
        </p:nvPicPr>
        <p:blipFill rotWithShape="1">
          <a:blip r:embed="rId7" cstate="print">
            <a:extLst>
              <a:ext uri="{28A0092B-C50C-407E-A947-70E740481C1C}">
                <a14:useLocalDpi xmlns:a14="http://schemas.microsoft.com/office/drawing/2010/main" val="0"/>
              </a:ext>
            </a:extLst>
          </a:blip>
          <a:srcRect l="16894" t="16719" r="19065" b="6836"/>
          <a:stretch/>
        </p:blipFill>
        <p:spPr bwMode="auto">
          <a:xfrm rot="5400000">
            <a:off x="8786590" y="1423057"/>
            <a:ext cx="2295525" cy="2055495"/>
          </a:xfrm>
          <a:prstGeom prst="rect">
            <a:avLst/>
          </a:prstGeom>
          <a:noFill/>
          <a:ln>
            <a:noFill/>
          </a:ln>
          <a:extLst>
            <a:ext uri="{53640926-AAD7-44D8-BBD7-CCE9431645EC}">
              <a14:shadowObscured xmlns:a14="http://schemas.microsoft.com/office/drawing/2010/main"/>
            </a:ext>
          </a:extLst>
        </p:spPr>
      </p:pic>
      <p:pic>
        <p:nvPicPr>
          <p:cNvPr id="6" name="Imagen 5" descr="C:\Users\PAVILON\Desktop\Tesis\tesis escrito\FOTOS CARRO\20210604_115748.jpg"/>
          <p:cNvPicPr/>
          <p:nvPr/>
        </p:nvPicPr>
        <p:blipFill rotWithShape="1">
          <a:blip r:embed="rId8" cstate="print">
            <a:extLst>
              <a:ext uri="{28A0092B-C50C-407E-A947-70E740481C1C}">
                <a14:useLocalDpi xmlns:a14="http://schemas.microsoft.com/office/drawing/2010/main" val="0"/>
              </a:ext>
            </a:extLst>
          </a:blip>
          <a:srcRect l="24167" t="10582" r="20089" b="5706"/>
          <a:stretch/>
        </p:blipFill>
        <p:spPr bwMode="auto">
          <a:xfrm>
            <a:off x="5627392" y="3429000"/>
            <a:ext cx="2931818" cy="30993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43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3DF5EB-065E-4EBE-8543-ED0EFADAC6EA}"/>
              </a:ext>
            </a:extLst>
          </p:cNvPr>
          <p:cNvSpPr/>
          <p:nvPr/>
        </p:nvSpPr>
        <p:spPr>
          <a:xfrm>
            <a:off x="3048000" y="2459504"/>
            <a:ext cx="6096000" cy="1323439"/>
          </a:xfrm>
          <a:prstGeom prst="rect">
            <a:avLst/>
          </a:prstGeom>
        </p:spPr>
        <p:txBody>
          <a:bodyPr>
            <a:spAutoFit/>
          </a:bodyPr>
          <a:lstStyle/>
          <a:p>
            <a:pPr lvl="0" algn="ctr"/>
            <a:r>
              <a:rPr lang="es-ES" sz="4000" b="1" dirty="0">
                <a:solidFill>
                  <a:prstClr val="black"/>
                </a:solidFill>
              </a:rPr>
              <a:t>C</a:t>
            </a:r>
            <a:r>
              <a:rPr lang="es-EC" sz="4000" b="1" dirty="0">
                <a:solidFill>
                  <a:prstClr val="black"/>
                </a:solidFill>
              </a:rPr>
              <a:t>Á</a:t>
            </a:r>
            <a:r>
              <a:rPr lang="es-ES" sz="4000" b="1" dirty="0">
                <a:solidFill>
                  <a:prstClr val="black"/>
                </a:solidFill>
              </a:rPr>
              <a:t>LCULOS DE LOS ELEMENTOS DEL SISTEMA</a:t>
            </a:r>
            <a:endParaRPr lang="es-EC" sz="4000" b="1" dirty="0">
              <a:solidFill>
                <a:prstClr val="black"/>
              </a:solidFill>
            </a:endParaRPr>
          </a:p>
        </p:txBody>
      </p:sp>
    </p:spTree>
    <p:extLst>
      <p:ext uri="{BB962C8B-B14F-4D97-AF65-F5344CB8AC3E}">
        <p14:creationId xmlns:p14="http://schemas.microsoft.com/office/powerpoint/2010/main" val="76519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9132" y="329146"/>
            <a:ext cx="8691991" cy="584775"/>
          </a:xfrm>
          <a:prstGeom prst="rect">
            <a:avLst/>
          </a:prstGeom>
          <a:noFill/>
        </p:spPr>
        <p:txBody>
          <a:bodyPr wrap="square" rtlCol="0">
            <a:spAutoFit/>
          </a:bodyPr>
          <a:lstStyle/>
          <a:p>
            <a:pPr algn="ctr"/>
            <a:r>
              <a:rPr lang="es-ES" sz="3200" b="1" dirty="0"/>
              <a:t>Cálculo del centro de gravedad</a:t>
            </a:r>
            <a:endParaRPr lang="es-EC" sz="3200" b="1" dirty="0"/>
          </a:p>
        </p:txBody>
      </p:sp>
      <p:sp>
        <p:nvSpPr>
          <p:cNvPr id="3" name="CuadroTexto 2"/>
          <p:cNvSpPr txBox="1"/>
          <p:nvPr/>
        </p:nvSpPr>
        <p:spPr>
          <a:xfrm>
            <a:off x="988828" y="1265274"/>
            <a:ext cx="6230679" cy="2308324"/>
          </a:xfrm>
          <a:prstGeom prst="rect">
            <a:avLst/>
          </a:prstGeom>
          <a:noFill/>
        </p:spPr>
        <p:txBody>
          <a:bodyPr wrap="square" rtlCol="0">
            <a:spAutoFit/>
          </a:bodyPr>
          <a:lstStyle/>
          <a:p>
            <a:pPr marL="285750" lvl="0" indent="-285750">
              <a:buFont typeface="Arial" panose="020B0604020202020204" pitchFamily="34" charset="0"/>
              <a:buChar char="•"/>
            </a:pPr>
            <a:r>
              <a:rPr lang="es-EC" dirty="0"/>
              <a:t>Peso total del vehículo (PT): 750 kg</a:t>
            </a:r>
          </a:p>
          <a:p>
            <a:pPr marL="285750" lvl="0" indent="-285750">
              <a:buFont typeface="Arial" panose="020B0604020202020204" pitchFamily="34" charset="0"/>
              <a:buChar char="•"/>
            </a:pPr>
            <a:r>
              <a:rPr lang="es-EC" dirty="0"/>
              <a:t>Peso del tren delantero posición horizontal (DH): 412 kg</a:t>
            </a:r>
          </a:p>
          <a:p>
            <a:pPr marL="285750" lvl="0" indent="-285750">
              <a:buFont typeface="Arial" panose="020B0604020202020204" pitchFamily="34" charset="0"/>
              <a:buChar char="•"/>
            </a:pPr>
            <a:r>
              <a:rPr lang="es-EC" dirty="0"/>
              <a:t>Peso del lado izquierdo posición horizontal (LI): 357 kg</a:t>
            </a:r>
          </a:p>
          <a:p>
            <a:pPr marL="285750" lvl="0" indent="-285750">
              <a:buFont typeface="Arial" panose="020B0604020202020204" pitchFamily="34" charset="0"/>
              <a:buChar char="•"/>
            </a:pPr>
            <a:r>
              <a:rPr lang="es-EC" dirty="0"/>
              <a:t>Peso del tren delantero inclinado (DI): 432 kg</a:t>
            </a:r>
          </a:p>
          <a:p>
            <a:pPr marL="285750" lvl="0" indent="-285750">
              <a:buFont typeface="Arial" panose="020B0604020202020204" pitchFamily="34" charset="0"/>
              <a:buChar char="•"/>
            </a:pPr>
            <a:r>
              <a:rPr lang="es-EC" dirty="0"/>
              <a:t>Distancia entre ejes (EE): 2300kg</a:t>
            </a:r>
          </a:p>
          <a:p>
            <a:pPr marL="285750" lvl="0" indent="-285750">
              <a:buFont typeface="Arial" panose="020B0604020202020204" pitchFamily="34" charset="0"/>
              <a:buChar char="•"/>
            </a:pPr>
            <a:r>
              <a:rPr lang="es-EC" dirty="0"/>
              <a:t>Distancia de centro a centro de los neumáticos (TR): 1260 mm</a:t>
            </a:r>
          </a:p>
          <a:p>
            <a:pPr marL="285750" lvl="0" indent="-285750">
              <a:buFont typeface="Arial" panose="020B0604020202020204" pitchFamily="34" charset="0"/>
              <a:buChar char="•"/>
            </a:pPr>
            <a:r>
              <a:rPr lang="es-EC" dirty="0"/>
              <a:t>Diámetro de la rueda: 575 mm, Radio (RA): 287.5 mm</a:t>
            </a:r>
          </a:p>
          <a:p>
            <a:endParaRPr lang="es-EC" dirty="0"/>
          </a:p>
        </p:txBody>
      </p:sp>
      <p:pic>
        <p:nvPicPr>
          <p:cNvPr id="4" name="Imagen 3"/>
          <p:cNvPicPr>
            <a:picLocks noChangeAspect="1"/>
          </p:cNvPicPr>
          <p:nvPr/>
        </p:nvPicPr>
        <p:blipFill>
          <a:blip r:embed="rId2"/>
          <a:stretch>
            <a:fillRect/>
          </a:stretch>
        </p:blipFill>
        <p:spPr>
          <a:xfrm>
            <a:off x="1752600" y="4418161"/>
            <a:ext cx="4343400" cy="1743075"/>
          </a:xfrm>
          <a:prstGeom prst="rect">
            <a:avLst/>
          </a:prstGeom>
        </p:spPr>
      </p:pic>
      <p:sp>
        <p:nvSpPr>
          <p:cNvPr id="5" name="CuadroTexto 4"/>
          <p:cNvSpPr txBox="1"/>
          <p:nvPr/>
        </p:nvSpPr>
        <p:spPr>
          <a:xfrm>
            <a:off x="1811079" y="3668233"/>
            <a:ext cx="4284921" cy="646331"/>
          </a:xfrm>
          <a:prstGeom prst="rect">
            <a:avLst/>
          </a:prstGeom>
          <a:noFill/>
        </p:spPr>
        <p:txBody>
          <a:bodyPr wrap="square" rtlCol="0">
            <a:spAutoFit/>
          </a:bodyPr>
          <a:lstStyle/>
          <a:p>
            <a:pPr algn="ctr"/>
            <a:r>
              <a:rPr lang="es-ES" dirty="0"/>
              <a:t>Ubicación del centro de gravedad del vehículo Nissan Datsun 1973</a:t>
            </a:r>
            <a:endParaRPr lang="es-EC" dirty="0"/>
          </a:p>
        </p:txBody>
      </p:sp>
      <p:pic>
        <p:nvPicPr>
          <p:cNvPr id="6" name="Imagen 5"/>
          <p:cNvPicPr>
            <a:picLocks noChangeAspect="1"/>
          </p:cNvPicPr>
          <p:nvPr/>
        </p:nvPicPr>
        <p:blipFill>
          <a:blip r:embed="rId3"/>
          <a:stretch>
            <a:fillRect/>
          </a:stretch>
        </p:blipFill>
        <p:spPr>
          <a:xfrm>
            <a:off x="7190267" y="4597916"/>
            <a:ext cx="1964365" cy="1473274"/>
          </a:xfrm>
          <a:prstGeom prst="rect">
            <a:avLst/>
          </a:prstGeom>
        </p:spPr>
      </p:pic>
    </p:spTree>
    <p:extLst>
      <p:ext uri="{BB962C8B-B14F-4D97-AF65-F5344CB8AC3E}">
        <p14:creationId xmlns:p14="http://schemas.microsoft.com/office/powerpoint/2010/main" val="429412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71601" y="595423"/>
            <a:ext cx="4380614" cy="646331"/>
          </a:xfrm>
          <a:prstGeom prst="rect">
            <a:avLst/>
          </a:prstGeom>
          <a:noFill/>
        </p:spPr>
        <p:txBody>
          <a:bodyPr wrap="square" rtlCol="0">
            <a:spAutoFit/>
          </a:bodyPr>
          <a:lstStyle/>
          <a:p>
            <a:pPr algn="ctr"/>
            <a:r>
              <a:rPr lang="es-ES" b="1" dirty="0"/>
              <a:t>Calculo de las fuerzas y momentos de los frenos del Nissan Datsun 1973.</a:t>
            </a:r>
            <a:endParaRPr lang="es-EC" b="1" dirty="0"/>
          </a:p>
        </p:txBody>
      </p:sp>
      <p:sp>
        <p:nvSpPr>
          <p:cNvPr id="3" name="CuadroTexto 2"/>
          <p:cNvSpPr txBox="1"/>
          <p:nvPr/>
        </p:nvSpPr>
        <p:spPr>
          <a:xfrm>
            <a:off x="1265275" y="1520456"/>
            <a:ext cx="4518837" cy="2308324"/>
          </a:xfrm>
          <a:prstGeom prst="rect">
            <a:avLst/>
          </a:prstGeom>
          <a:noFill/>
        </p:spPr>
        <p:txBody>
          <a:bodyPr wrap="square" rtlCol="0">
            <a:spAutoFit/>
          </a:bodyPr>
          <a:lstStyle/>
          <a:p>
            <a:r>
              <a:rPr lang="es-EC" dirty="0"/>
              <a:t>Nomenclatura de fuerzas actuantes en el vehículo:</a:t>
            </a:r>
          </a:p>
          <a:p>
            <a:pPr marL="285750" lvl="0" indent="-285750">
              <a:buFont typeface="Arial" panose="020B0604020202020204" pitchFamily="34" charset="0"/>
              <a:buChar char="•"/>
            </a:pPr>
            <a:r>
              <a:rPr lang="es-EC" dirty="0"/>
              <a:t>ma: masa del vehículo</a:t>
            </a:r>
          </a:p>
          <a:p>
            <a:pPr marL="285750" lvl="0" indent="-285750">
              <a:buFont typeface="Arial" panose="020B0604020202020204" pitchFamily="34" charset="0"/>
              <a:buChar char="•"/>
            </a:pPr>
            <a:r>
              <a:rPr lang="es-EC" dirty="0"/>
              <a:t>dw: diámetro de la rueda</a:t>
            </a:r>
          </a:p>
          <a:p>
            <a:pPr marL="285750" lvl="0" indent="-285750">
              <a:buFont typeface="Arial" panose="020B0604020202020204" pitchFamily="34" charset="0"/>
              <a:buChar char="•"/>
            </a:pPr>
            <a:r>
              <a:rPr lang="es-EC" dirty="0"/>
              <a:t>u: coeficiente de fricción de la rueda y piso</a:t>
            </a:r>
          </a:p>
          <a:p>
            <a:pPr marL="285750" lvl="0" indent="-285750">
              <a:buFont typeface="Arial" panose="020B0604020202020204" pitchFamily="34" charset="0"/>
              <a:buChar char="•"/>
            </a:pPr>
            <a:r>
              <a:rPr lang="es-EC" dirty="0"/>
              <a:t>Wt: peso de las ruedas traseras</a:t>
            </a:r>
          </a:p>
          <a:p>
            <a:pPr marL="285750" lvl="0" indent="-285750">
              <a:buFont typeface="Arial" panose="020B0604020202020204" pitchFamily="34" charset="0"/>
              <a:buChar char="•"/>
            </a:pPr>
            <a:r>
              <a:rPr lang="es-EC" dirty="0"/>
              <a:t>Wd: peso de las ruedas delanteras</a:t>
            </a:r>
          </a:p>
          <a:p>
            <a:endParaRPr lang="es-EC" dirty="0"/>
          </a:p>
        </p:txBody>
      </p:sp>
      <p:pic>
        <p:nvPicPr>
          <p:cNvPr id="4" name="Imagen 3"/>
          <p:cNvPicPr>
            <a:picLocks noChangeAspect="1"/>
          </p:cNvPicPr>
          <p:nvPr/>
        </p:nvPicPr>
        <p:blipFill>
          <a:blip r:embed="rId2"/>
          <a:stretch>
            <a:fillRect/>
          </a:stretch>
        </p:blipFill>
        <p:spPr>
          <a:xfrm>
            <a:off x="1192508" y="3696254"/>
            <a:ext cx="5362575" cy="2676525"/>
          </a:xfrm>
          <a:prstGeom prst="rect">
            <a:avLst/>
          </a:prstGeom>
        </p:spPr>
      </p:pic>
      <p:pic>
        <p:nvPicPr>
          <p:cNvPr id="6" name="Imagen 5"/>
          <p:cNvPicPr>
            <a:picLocks noChangeAspect="1"/>
          </p:cNvPicPr>
          <p:nvPr/>
        </p:nvPicPr>
        <p:blipFill>
          <a:blip r:embed="rId3"/>
          <a:stretch>
            <a:fillRect/>
          </a:stretch>
        </p:blipFill>
        <p:spPr>
          <a:xfrm>
            <a:off x="6798745" y="3709213"/>
            <a:ext cx="5229225" cy="1162050"/>
          </a:xfrm>
          <a:prstGeom prst="rect">
            <a:avLst/>
          </a:prstGeom>
        </p:spPr>
      </p:pic>
      <p:pic>
        <p:nvPicPr>
          <p:cNvPr id="7" name="Imagen 6"/>
          <p:cNvPicPr>
            <a:picLocks noChangeAspect="1"/>
          </p:cNvPicPr>
          <p:nvPr/>
        </p:nvPicPr>
        <p:blipFill>
          <a:blip r:embed="rId4"/>
          <a:stretch>
            <a:fillRect/>
          </a:stretch>
        </p:blipFill>
        <p:spPr>
          <a:xfrm>
            <a:off x="8127372" y="5078042"/>
            <a:ext cx="2452023" cy="1166825"/>
          </a:xfrm>
          <a:prstGeom prst="rect">
            <a:avLst/>
          </a:prstGeom>
        </p:spPr>
      </p:pic>
      <p:sp>
        <p:nvSpPr>
          <p:cNvPr id="5" name="CuadroTexto 4"/>
          <p:cNvSpPr txBox="1"/>
          <p:nvPr/>
        </p:nvSpPr>
        <p:spPr>
          <a:xfrm>
            <a:off x="6719777" y="701748"/>
            <a:ext cx="3838354" cy="369332"/>
          </a:xfrm>
          <a:prstGeom prst="rect">
            <a:avLst/>
          </a:prstGeom>
          <a:noFill/>
        </p:spPr>
        <p:txBody>
          <a:bodyPr wrap="square" rtlCol="0">
            <a:spAutoFit/>
          </a:bodyPr>
          <a:lstStyle/>
          <a:p>
            <a:pPr algn="ctr"/>
            <a:r>
              <a:rPr lang="es-EC" dirty="0"/>
              <a:t>Diagrama de cuerpo libre</a:t>
            </a:r>
          </a:p>
        </p:txBody>
      </p:sp>
      <p:pic>
        <p:nvPicPr>
          <p:cNvPr id="10" name="Imagen 9"/>
          <p:cNvPicPr>
            <a:picLocks noChangeAspect="1"/>
          </p:cNvPicPr>
          <p:nvPr/>
        </p:nvPicPr>
        <p:blipFill>
          <a:blip r:embed="rId5"/>
          <a:stretch>
            <a:fillRect/>
          </a:stretch>
        </p:blipFill>
        <p:spPr>
          <a:xfrm>
            <a:off x="6595177" y="1355429"/>
            <a:ext cx="4105275" cy="2190750"/>
          </a:xfrm>
          <a:prstGeom prst="rect">
            <a:avLst/>
          </a:prstGeom>
        </p:spPr>
      </p:pic>
      <p:sp>
        <p:nvSpPr>
          <p:cNvPr id="11" name="CuadroTexto 10"/>
          <p:cNvSpPr txBox="1"/>
          <p:nvPr/>
        </p:nvSpPr>
        <p:spPr>
          <a:xfrm>
            <a:off x="8739963" y="2105246"/>
            <a:ext cx="361507" cy="369332"/>
          </a:xfrm>
          <a:prstGeom prst="rect">
            <a:avLst/>
          </a:prstGeom>
          <a:noFill/>
        </p:spPr>
        <p:txBody>
          <a:bodyPr wrap="square" rtlCol="0">
            <a:spAutoFit/>
          </a:bodyPr>
          <a:lstStyle/>
          <a:p>
            <a:r>
              <a:rPr lang="es-EC" dirty="0"/>
              <a:t>P</a:t>
            </a:r>
          </a:p>
        </p:txBody>
      </p:sp>
    </p:spTree>
    <p:extLst>
      <p:ext uri="{BB962C8B-B14F-4D97-AF65-F5344CB8AC3E}">
        <p14:creationId xmlns:p14="http://schemas.microsoft.com/office/powerpoint/2010/main" val="91568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93535" y="329609"/>
            <a:ext cx="4231758" cy="646331"/>
          </a:xfrm>
          <a:prstGeom prst="rect">
            <a:avLst/>
          </a:prstGeom>
          <a:noFill/>
        </p:spPr>
        <p:txBody>
          <a:bodyPr wrap="square" rtlCol="0">
            <a:spAutoFit/>
          </a:bodyPr>
          <a:lstStyle/>
          <a:p>
            <a:pPr algn="ctr"/>
            <a:r>
              <a:rPr lang="es-ES" b="1" dirty="0"/>
              <a:t>Torque que generan las ruedas en el vehículo</a:t>
            </a:r>
            <a:endParaRPr lang="es-EC" b="1" dirty="0"/>
          </a:p>
        </p:txBody>
      </p:sp>
      <p:pic>
        <p:nvPicPr>
          <p:cNvPr id="3" name="Imagen 2"/>
          <p:cNvPicPr>
            <a:picLocks noChangeAspect="1"/>
          </p:cNvPicPr>
          <p:nvPr/>
        </p:nvPicPr>
        <p:blipFill>
          <a:blip r:embed="rId2"/>
          <a:stretch>
            <a:fillRect/>
          </a:stretch>
        </p:blipFill>
        <p:spPr>
          <a:xfrm>
            <a:off x="3728041" y="1363515"/>
            <a:ext cx="5073606" cy="3591258"/>
          </a:xfrm>
          <a:prstGeom prst="rect">
            <a:avLst/>
          </a:prstGeom>
        </p:spPr>
      </p:pic>
    </p:spTree>
    <p:extLst>
      <p:ext uri="{BB962C8B-B14F-4D97-AF65-F5344CB8AC3E}">
        <p14:creationId xmlns:p14="http://schemas.microsoft.com/office/powerpoint/2010/main" val="266309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50004" y="222821"/>
            <a:ext cx="8691991" cy="584775"/>
          </a:xfrm>
          <a:prstGeom prst="rect">
            <a:avLst/>
          </a:prstGeom>
          <a:noFill/>
        </p:spPr>
        <p:txBody>
          <a:bodyPr wrap="square" rtlCol="0">
            <a:spAutoFit/>
          </a:bodyPr>
          <a:lstStyle/>
          <a:p>
            <a:pPr algn="ctr"/>
            <a:r>
              <a:rPr lang="es-ES" sz="3200" b="1" dirty="0"/>
              <a:t>Análisis energético del motor</a:t>
            </a:r>
            <a:endParaRPr lang="es-EC" sz="3200" b="1" dirty="0"/>
          </a:p>
        </p:txBody>
      </p:sp>
      <mc:AlternateContent xmlns:mc="http://schemas.openxmlformats.org/markup-compatibility/2006" xmlns:a14="http://schemas.microsoft.com/office/drawing/2010/main">
        <mc:Choice Requires="a14">
          <p:sp>
            <p:nvSpPr>
              <p:cNvPr id="3" name="CuadroTexto 2"/>
              <p:cNvSpPr txBox="1"/>
              <p:nvPr/>
            </p:nvSpPr>
            <p:spPr>
              <a:xfrm>
                <a:off x="1127052" y="988827"/>
                <a:ext cx="8197702" cy="5402569"/>
              </a:xfrm>
              <a:prstGeom prst="rect">
                <a:avLst/>
              </a:prstGeom>
              <a:noFill/>
            </p:spPr>
            <p:txBody>
              <a:bodyPr wrap="square" rtlCol="0">
                <a:spAutoFit/>
              </a:bodyPr>
              <a:lstStyle/>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𝐷</m:t>
                        </m:r>
                      </m:sub>
                    </m:sSub>
                    <m:r>
                      <a:rPr lang="es-EC" i="1">
                        <a:latin typeface="Cambria Math" panose="02040503050406030204" pitchFamily="18" charset="0"/>
                      </a:rPr>
                      <m:t>=1.17 </m:t>
                    </m:r>
                    <m:r>
                      <a:rPr lang="es-EC" i="1">
                        <a:latin typeface="Cambria Math" panose="02040503050406030204" pitchFamily="18" charset="0"/>
                      </a:rPr>
                      <m:t>𝐿</m:t>
                    </m:r>
                    <m:r>
                      <a:rPr lang="es-EC" i="1">
                        <a:latin typeface="Cambria Math" panose="02040503050406030204" pitchFamily="18" charset="0"/>
                      </a:rPr>
                      <m:t> =1.17×</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−3</m:t>
                        </m:r>
                      </m:sup>
                    </m:sSup>
                    <m:r>
                      <a:rPr lang="es-EC" i="1">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3</m:t>
                        </m:r>
                      </m:sup>
                    </m:sSup>
                  </m:oMath>
                </a14:m>
                <a:r>
                  <a:rPr lang="es-EC" dirty="0"/>
                  <a:t>  “Volumen del tanque de combustible”</a:t>
                </a:r>
              </a:p>
              <a:p>
                <a:endParaRPr lang="es-EC" dirty="0"/>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𝑟</m:t>
                        </m:r>
                      </m:e>
                      <m:sub>
                        <m:r>
                          <a:rPr lang="es-EC" i="1">
                            <a:latin typeface="Cambria Math" panose="02040503050406030204" pitchFamily="18" charset="0"/>
                          </a:rPr>
                          <m:t>𝑐</m:t>
                        </m:r>
                      </m:sub>
                    </m:sSub>
                    <m:r>
                      <a:rPr lang="es-EC" i="1">
                        <a:latin typeface="Cambria Math" panose="02040503050406030204" pitchFamily="18" charset="0"/>
                      </a:rPr>
                      <m:t>=8.5</m:t>
                    </m:r>
                  </m:oMath>
                </a14:m>
                <a:r>
                  <a:rPr lang="es-EC" dirty="0"/>
                  <a:t>   “Relación de Compresión”</a:t>
                </a:r>
              </a:p>
              <a:p>
                <a:endParaRPr lang="es-EC" dirty="0"/>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m:t>
                        </m:r>
                      </m:sub>
                    </m:sSub>
                    <m:r>
                      <a:rPr lang="es-EC" i="1">
                        <a:latin typeface="Cambria Math" panose="02040503050406030204" pitchFamily="18" charset="0"/>
                      </a:rPr>
                      <m:t>=72 </m:t>
                    </m:r>
                    <m:r>
                      <a:rPr lang="es-EC" i="1">
                        <a:latin typeface="Cambria Math" panose="02040503050406030204" pitchFamily="18" charset="0"/>
                      </a:rPr>
                      <m:t>𝐾𝑃𝑎</m:t>
                    </m:r>
                  </m:oMath>
                </a14:m>
                <a:r>
                  <a:rPr lang="es-EC" dirty="0"/>
                  <a:t>  “Presión Atmosférica en Quito”</a:t>
                </a:r>
              </a:p>
              <a:p>
                <a:endParaRPr lang="es-EC" dirty="0"/>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1</m:t>
                        </m:r>
                      </m:sub>
                    </m:sSub>
                    <m:r>
                      <a:rPr lang="es-EC" i="1">
                        <a:latin typeface="Cambria Math" panose="02040503050406030204" pitchFamily="18" charset="0"/>
                      </a:rPr>
                      <m:t>=22 ℃=295 °</m:t>
                    </m:r>
                    <m:r>
                      <a:rPr lang="es-EC" i="1">
                        <a:latin typeface="Cambria Math" panose="02040503050406030204" pitchFamily="18" charset="0"/>
                      </a:rPr>
                      <m:t>𝐾</m:t>
                    </m:r>
                  </m:oMath>
                </a14:m>
                <a:r>
                  <a:rPr lang="es-EC" dirty="0"/>
                  <a:t>  “Temperatura Ambiente”</a:t>
                </a:r>
              </a:p>
              <a:p>
                <a:endParaRPr lang="es-EC" dirty="0"/>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3</m:t>
                        </m:r>
                        <m:r>
                          <a:rPr lang="es-EC" i="1">
                            <a:latin typeface="Cambria Math" panose="02040503050406030204" pitchFamily="18" charset="0"/>
                          </a:rPr>
                          <m:t>𝑚𝑎𝑥</m:t>
                        </m:r>
                      </m:sub>
                    </m:sSub>
                    <m:r>
                      <a:rPr lang="es-EC" i="1">
                        <a:latin typeface="Cambria Math" panose="02040503050406030204" pitchFamily="18" charset="0"/>
                      </a:rPr>
                      <m:t>=12 </m:t>
                    </m:r>
                    <m:r>
                      <a:rPr lang="es-EC" i="1">
                        <a:latin typeface="Cambria Math" panose="02040503050406030204" pitchFamily="18" charset="0"/>
                      </a:rPr>
                      <m:t>𝑀𝑃𝑎</m:t>
                    </m:r>
                  </m:oMath>
                </a14:m>
                <a:r>
                  <a:rPr lang="es-EC" dirty="0"/>
                  <a:t>  “Presión máxima”</a:t>
                </a:r>
              </a:p>
              <a:p>
                <a:endParaRPr lang="es-EC" dirty="0"/>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𝑟</m:t>
                        </m:r>
                      </m:e>
                      <m:sub>
                        <m:r>
                          <a:rPr lang="es-EC" i="1">
                            <a:latin typeface="Cambria Math" panose="02040503050406030204" pitchFamily="18" charset="0"/>
                          </a:rPr>
                          <m:t>𝑎</m:t>
                        </m:r>
                      </m:sub>
                    </m:sSub>
                    <m:r>
                      <a:rPr lang="es-EC" i="1">
                        <a:latin typeface="Cambria Math" panose="02040503050406030204" pitchFamily="18" charset="0"/>
                      </a:rPr>
                      <m:t>=14.7      </m:t>
                    </m:r>
                  </m:oMath>
                </a14:m>
                <a:r>
                  <a:rPr lang="es-EC" dirty="0"/>
                  <a:t>“Relación aire/combustible”</a:t>
                </a:r>
              </a:p>
              <a:p>
                <a:endParaRPr lang="es-EC" dirty="0"/>
              </a:p>
              <a:p>
                <a14:m>
                  <m:oMath xmlns:m="http://schemas.openxmlformats.org/officeDocument/2006/math">
                    <m:r>
                      <a:rPr lang="es-EC" i="1">
                        <a:latin typeface="Cambria Math" panose="02040503050406030204" pitchFamily="18" charset="0"/>
                      </a:rPr>
                      <m:t>𝑘</m:t>
                    </m:r>
                    <m:r>
                      <a:rPr lang="es-EC" i="1">
                        <a:latin typeface="Cambria Math" panose="02040503050406030204" pitchFamily="18" charset="0"/>
                      </a:rPr>
                      <m:t>=1.3</m:t>
                    </m:r>
                  </m:oMath>
                </a14:m>
                <a:r>
                  <a:rPr lang="es-EC" dirty="0"/>
                  <a:t>  “Constante Politrópica”</a:t>
                </a:r>
              </a:p>
              <a:p>
                <a:endParaRPr lang="es-EC" dirty="0"/>
              </a:p>
              <a:p>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rPr>
                        <m:t>𝑅</m:t>
                      </m:r>
                      <m:r>
                        <a:rPr lang="es-EC" i="1">
                          <a:latin typeface="Cambria Math" panose="02040503050406030204" pitchFamily="18" charset="0"/>
                        </a:rPr>
                        <m:t>=0.287</m:t>
                      </m:r>
                      <m:f>
                        <m:fPr>
                          <m:ctrlPr>
                            <a:rPr lang="es-EC" i="1">
                              <a:latin typeface="Cambria Math" panose="02040503050406030204" pitchFamily="18" charset="0"/>
                            </a:rPr>
                          </m:ctrlPr>
                        </m:fPr>
                        <m:num>
                          <m:r>
                            <a:rPr lang="es-EC" i="1">
                              <a:latin typeface="Cambria Math" panose="02040503050406030204" pitchFamily="18" charset="0"/>
                            </a:rPr>
                            <m:t>𝑘𝐽</m:t>
                          </m:r>
                        </m:num>
                        <m:den>
                          <m:r>
                            <a:rPr lang="es-EC" i="1">
                              <a:latin typeface="Cambria Math" panose="02040503050406030204" pitchFamily="18" charset="0"/>
                            </a:rPr>
                            <m:t>𝑘𝑔</m:t>
                          </m:r>
                          <m:r>
                            <a:rPr lang="es-EC" i="1">
                              <a:latin typeface="Cambria Math" panose="02040503050406030204" pitchFamily="18" charset="0"/>
                            </a:rPr>
                            <m:t>°</m:t>
                          </m:r>
                          <m:r>
                            <a:rPr lang="es-EC" i="1">
                              <a:latin typeface="Cambria Math" panose="02040503050406030204" pitchFamily="18" charset="0"/>
                            </a:rPr>
                            <m:t>𝐾</m:t>
                          </m:r>
                        </m:den>
                      </m:f>
                      <m:r>
                        <a:rPr lang="es-EC" i="1">
                          <a:latin typeface="Cambria Math" panose="02040503050406030204" pitchFamily="18" charset="0"/>
                        </a:rPr>
                        <m:t> </m:t>
                      </m:r>
                      <m:r>
                        <a:rPr lang="es-EC" i="1">
                          <a:latin typeface="Cambria Math" panose="02040503050406030204" pitchFamily="18" charset="0"/>
                        </a:rPr>
                        <m:t>𝐶𝑜𝑛𝑠𝑡𝑎𝑛𝑡𝑒</m:t>
                      </m:r>
                      <m:r>
                        <a:rPr lang="es-EC" i="1">
                          <a:latin typeface="Cambria Math" panose="02040503050406030204" pitchFamily="18" charset="0"/>
                        </a:rPr>
                        <m:t> </m:t>
                      </m:r>
                      <m:r>
                        <a:rPr lang="es-EC" i="1">
                          <a:latin typeface="Cambria Math" panose="02040503050406030204" pitchFamily="18" charset="0"/>
                        </a:rPr>
                        <m:t>𝑈𝑛𝑖𝑣𝑒𝑟𝑠𝑎𝑙</m:t>
                      </m:r>
                      <m:r>
                        <a:rPr lang="es-EC" i="1">
                          <a:latin typeface="Cambria Math" panose="02040503050406030204" pitchFamily="18" charset="0"/>
                        </a:rPr>
                        <m:t> </m:t>
                      </m:r>
                      <m:r>
                        <a:rPr lang="es-EC" i="1">
                          <a:latin typeface="Cambria Math" panose="02040503050406030204" pitchFamily="18" charset="0"/>
                        </a:rPr>
                        <m:t>𝑑𝑒</m:t>
                      </m:r>
                      <m:r>
                        <a:rPr lang="es-EC" i="1">
                          <a:latin typeface="Cambria Math" panose="02040503050406030204" pitchFamily="18" charset="0"/>
                        </a:rPr>
                        <m:t> </m:t>
                      </m:r>
                      <m:r>
                        <a:rPr lang="es-EC" i="1">
                          <a:latin typeface="Cambria Math" panose="02040503050406030204" pitchFamily="18" charset="0"/>
                        </a:rPr>
                        <m:t>𝑙𝑜𝑠</m:t>
                      </m:r>
                      <m:r>
                        <a:rPr lang="es-EC" i="1">
                          <a:latin typeface="Cambria Math" panose="02040503050406030204" pitchFamily="18" charset="0"/>
                        </a:rPr>
                        <m:t> </m:t>
                      </m:r>
                      <m:r>
                        <a:rPr lang="es-EC" i="1">
                          <a:latin typeface="Cambria Math" panose="02040503050406030204" pitchFamily="18" charset="0"/>
                        </a:rPr>
                        <m:t>𝑔𝑎𝑠𝑒𝑠</m:t>
                      </m:r>
                    </m:oMath>
                  </m:oMathPara>
                </a14:m>
                <a:endParaRPr lang="es-EC" dirty="0"/>
              </a:p>
              <a:p>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rPr>
                        <m:t>𝐶𝑣</m:t>
                      </m:r>
                      <m:r>
                        <a:rPr lang="es-EC" i="1">
                          <a:latin typeface="Cambria Math" panose="02040503050406030204" pitchFamily="18" charset="0"/>
                        </a:rPr>
                        <m:t>=0.823</m:t>
                      </m:r>
                      <m:f>
                        <m:fPr>
                          <m:ctrlPr>
                            <a:rPr lang="es-EC" i="1">
                              <a:latin typeface="Cambria Math" panose="02040503050406030204" pitchFamily="18" charset="0"/>
                            </a:rPr>
                          </m:ctrlPr>
                        </m:fPr>
                        <m:num>
                          <m:r>
                            <a:rPr lang="es-EC" i="1">
                              <a:latin typeface="Cambria Math" panose="02040503050406030204" pitchFamily="18" charset="0"/>
                            </a:rPr>
                            <m:t>𝑘𝐽</m:t>
                          </m:r>
                        </m:num>
                        <m:den>
                          <m:r>
                            <a:rPr lang="es-EC" i="1">
                              <a:latin typeface="Cambria Math" panose="02040503050406030204" pitchFamily="18" charset="0"/>
                            </a:rPr>
                            <m:t>𝑘𝑔</m:t>
                          </m:r>
                          <m:r>
                            <a:rPr lang="es-EC" i="1">
                              <a:latin typeface="Cambria Math" panose="02040503050406030204" pitchFamily="18" charset="0"/>
                            </a:rPr>
                            <m:t>°</m:t>
                          </m:r>
                          <m:r>
                            <a:rPr lang="es-EC" i="1">
                              <a:latin typeface="Cambria Math" panose="02040503050406030204" pitchFamily="18" charset="0"/>
                            </a:rPr>
                            <m:t>𝐾</m:t>
                          </m:r>
                        </m:den>
                      </m:f>
                      <m:r>
                        <a:rPr lang="es-EC" i="1">
                          <a:latin typeface="Cambria Math" panose="02040503050406030204" pitchFamily="18" charset="0"/>
                        </a:rPr>
                        <m:t> </m:t>
                      </m:r>
                      <m:r>
                        <a:rPr lang="es-EC" i="1">
                          <a:latin typeface="Cambria Math" panose="02040503050406030204" pitchFamily="18" charset="0"/>
                        </a:rPr>
                        <m:t>𝐶𝑎𝑙𝑜𝑟</m:t>
                      </m:r>
                      <m:r>
                        <a:rPr lang="es-EC" i="1">
                          <a:latin typeface="Cambria Math" panose="02040503050406030204" pitchFamily="18" charset="0"/>
                        </a:rPr>
                        <m:t> </m:t>
                      </m:r>
                      <m:r>
                        <a:rPr lang="es-EC" i="1">
                          <a:latin typeface="Cambria Math" panose="02040503050406030204" pitchFamily="18" charset="0"/>
                        </a:rPr>
                        <m:t>𝑒𝑠𝑝𝑒𝑐</m:t>
                      </m:r>
                      <m:r>
                        <a:rPr lang="es-EC" i="1">
                          <a:latin typeface="Cambria Math" panose="02040503050406030204" pitchFamily="18" charset="0"/>
                        </a:rPr>
                        <m:t>í</m:t>
                      </m:r>
                      <m:r>
                        <a:rPr lang="es-EC" i="1">
                          <a:latin typeface="Cambria Math" panose="02040503050406030204" pitchFamily="18" charset="0"/>
                        </a:rPr>
                        <m:t>𝑓𝑖𝑐𝑜</m:t>
                      </m:r>
                      <m:r>
                        <a:rPr lang="es-EC" i="1">
                          <a:latin typeface="Cambria Math" panose="02040503050406030204" pitchFamily="18" charset="0"/>
                        </a:rPr>
                        <m:t> </m:t>
                      </m:r>
                      <m:r>
                        <a:rPr lang="es-EC" i="1">
                          <a:latin typeface="Cambria Math" panose="02040503050406030204" pitchFamily="18" charset="0"/>
                        </a:rPr>
                        <m:t>𝑎</m:t>
                      </m:r>
                      <m:r>
                        <a:rPr lang="es-EC" i="1">
                          <a:latin typeface="Cambria Math" panose="02040503050406030204" pitchFamily="18" charset="0"/>
                        </a:rPr>
                        <m:t> </m:t>
                      </m:r>
                      <m:r>
                        <a:rPr lang="es-EC" i="1">
                          <a:latin typeface="Cambria Math" panose="02040503050406030204" pitchFamily="18" charset="0"/>
                        </a:rPr>
                        <m:t>𝑣𝑜𝑙𝑢𝑚𝑒𝑛</m:t>
                      </m:r>
                      <m:r>
                        <a:rPr lang="es-EC" i="1">
                          <a:latin typeface="Cambria Math" panose="02040503050406030204" pitchFamily="18" charset="0"/>
                        </a:rPr>
                        <m:t> </m:t>
                      </m:r>
                      <m:r>
                        <a:rPr lang="es-EC" i="1">
                          <a:latin typeface="Cambria Math" panose="02040503050406030204" pitchFamily="18" charset="0"/>
                        </a:rPr>
                        <m:t>𝑐𝑜𝑛𝑠𝑡𝑎𝑛𝑡𝑒</m:t>
                      </m:r>
                    </m:oMath>
                  </m:oMathPara>
                </a14:m>
                <a:endParaRPr lang="es-EC" dirty="0"/>
              </a:p>
              <a:p>
                <a:endParaRPr lang="es-EC"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127052" y="988827"/>
                <a:ext cx="8197702" cy="5402569"/>
              </a:xfrm>
              <a:prstGeom prst="rect">
                <a:avLst/>
              </a:prstGeom>
              <a:blipFill>
                <a:blip r:embed="rId2"/>
                <a:stretch>
                  <a:fillRect t="-451"/>
                </a:stretch>
              </a:blipFill>
            </p:spPr>
            <p:txBody>
              <a:bodyPr/>
              <a:lstStyle/>
              <a:p>
                <a:r>
                  <a:rPr lang="es-EC">
                    <a:noFill/>
                  </a:rPr>
                  <a:t> </a:t>
                </a:r>
              </a:p>
            </p:txBody>
          </p:sp>
        </mc:Fallback>
      </mc:AlternateContent>
      <p:pic>
        <p:nvPicPr>
          <p:cNvPr id="4" name="Imagen 3" descr="Foto 1"/>
          <p:cNvPicPr/>
          <p:nvPr/>
        </p:nvPicPr>
        <p:blipFill>
          <a:blip r:embed="rId3">
            <a:extLst>
              <a:ext uri="{28A0092B-C50C-407E-A947-70E740481C1C}">
                <a14:useLocalDpi xmlns:a14="http://schemas.microsoft.com/office/drawing/2010/main" val="0"/>
              </a:ext>
            </a:extLst>
          </a:blip>
          <a:srcRect/>
          <a:stretch>
            <a:fillRect/>
          </a:stretch>
        </p:blipFill>
        <p:spPr bwMode="auto">
          <a:xfrm>
            <a:off x="7562331" y="1736318"/>
            <a:ext cx="3761343" cy="3824510"/>
          </a:xfrm>
          <a:prstGeom prst="rect">
            <a:avLst/>
          </a:prstGeom>
          <a:noFill/>
          <a:ln>
            <a:noFill/>
          </a:ln>
        </p:spPr>
      </p:pic>
      <p:sp>
        <p:nvSpPr>
          <p:cNvPr id="5" name="CuadroTexto 4"/>
          <p:cNvSpPr txBox="1"/>
          <p:nvPr/>
        </p:nvSpPr>
        <p:spPr>
          <a:xfrm>
            <a:off x="8133906" y="1935126"/>
            <a:ext cx="3179135" cy="369332"/>
          </a:xfrm>
          <a:prstGeom prst="rect">
            <a:avLst/>
          </a:prstGeom>
          <a:noFill/>
        </p:spPr>
        <p:txBody>
          <a:bodyPr wrap="square" rtlCol="0">
            <a:spAutoFit/>
          </a:bodyPr>
          <a:lstStyle/>
          <a:p>
            <a:pPr algn="ctr"/>
            <a:r>
              <a:rPr lang="es-EC" i="1" dirty="0"/>
              <a:t>Gráfica Presión - Volumen.</a:t>
            </a:r>
            <a:endParaRPr lang="es-EC" b="1" dirty="0"/>
          </a:p>
        </p:txBody>
      </p:sp>
    </p:spTree>
    <p:extLst>
      <p:ext uri="{BB962C8B-B14F-4D97-AF65-F5344CB8AC3E}">
        <p14:creationId xmlns:p14="http://schemas.microsoft.com/office/powerpoint/2010/main" val="77591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49205" y="1491329"/>
            <a:ext cx="3202540" cy="1937671"/>
          </a:xfrm>
          <a:prstGeom prst="rect">
            <a:avLst/>
          </a:prstGeom>
        </p:spPr>
      </p:pic>
      <p:sp>
        <p:nvSpPr>
          <p:cNvPr id="3" name="CuadroTexto 2"/>
          <p:cNvSpPr txBox="1"/>
          <p:nvPr/>
        </p:nvSpPr>
        <p:spPr>
          <a:xfrm>
            <a:off x="1307804" y="478465"/>
            <a:ext cx="4497572" cy="923330"/>
          </a:xfrm>
          <a:prstGeom prst="rect">
            <a:avLst/>
          </a:prstGeom>
          <a:noFill/>
        </p:spPr>
        <p:txBody>
          <a:bodyPr wrap="square" rtlCol="0">
            <a:spAutoFit/>
          </a:bodyPr>
          <a:lstStyle/>
          <a:p>
            <a:pPr algn="ctr"/>
            <a:r>
              <a:rPr lang="es-ES_tradnl" b="1" dirty="0"/>
              <a:t>La temperatura y la presión en el estado 2 y 4 se determina a partir de las relaciones politrópicas.</a:t>
            </a:r>
            <a:endParaRPr lang="es-EC" b="1" dirty="0"/>
          </a:p>
        </p:txBody>
      </p:sp>
      <p:sp>
        <p:nvSpPr>
          <p:cNvPr id="4" name="CuadroTexto 3"/>
          <p:cNvSpPr txBox="1"/>
          <p:nvPr/>
        </p:nvSpPr>
        <p:spPr>
          <a:xfrm>
            <a:off x="6326372" y="435934"/>
            <a:ext cx="4561368" cy="923330"/>
          </a:xfrm>
          <a:prstGeom prst="rect">
            <a:avLst/>
          </a:prstGeom>
          <a:noFill/>
        </p:spPr>
        <p:txBody>
          <a:bodyPr wrap="square" rtlCol="0">
            <a:spAutoFit/>
          </a:bodyPr>
          <a:lstStyle/>
          <a:p>
            <a:pPr algn="ctr"/>
            <a:r>
              <a:rPr lang="es-ES_tradnl" b="1" dirty="0"/>
              <a:t>La temperatura en el estado 3 se la determina a partir de la relación de presiones en los estados 2 y 3</a:t>
            </a:r>
            <a:r>
              <a:rPr lang="es-ES_tradnl" dirty="0"/>
              <a:t>.</a:t>
            </a:r>
            <a:endParaRPr lang="es-EC" dirty="0"/>
          </a:p>
        </p:txBody>
      </p:sp>
      <p:pic>
        <p:nvPicPr>
          <p:cNvPr id="5" name="Imagen 4"/>
          <p:cNvPicPr>
            <a:picLocks noChangeAspect="1"/>
          </p:cNvPicPr>
          <p:nvPr/>
        </p:nvPicPr>
        <p:blipFill>
          <a:blip r:embed="rId3"/>
          <a:stretch>
            <a:fillRect/>
          </a:stretch>
        </p:blipFill>
        <p:spPr>
          <a:xfrm>
            <a:off x="7351859" y="1464967"/>
            <a:ext cx="3230169" cy="1607842"/>
          </a:xfrm>
          <a:prstGeom prst="rect">
            <a:avLst/>
          </a:prstGeom>
        </p:spPr>
      </p:pic>
      <p:pic>
        <p:nvPicPr>
          <p:cNvPr id="6" name="Imagen 5"/>
          <p:cNvPicPr>
            <a:picLocks noChangeAspect="1"/>
          </p:cNvPicPr>
          <p:nvPr/>
        </p:nvPicPr>
        <p:blipFill>
          <a:blip r:embed="rId4"/>
          <a:stretch>
            <a:fillRect/>
          </a:stretch>
        </p:blipFill>
        <p:spPr>
          <a:xfrm>
            <a:off x="2169816" y="3659482"/>
            <a:ext cx="3578053" cy="2390444"/>
          </a:xfrm>
          <a:prstGeom prst="rect">
            <a:avLst/>
          </a:prstGeom>
        </p:spPr>
      </p:pic>
      <p:sp>
        <p:nvSpPr>
          <p:cNvPr id="7" name="CuadroTexto 6"/>
          <p:cNvSpPr txBox="1"/>
          <p:nvPr/>
        </p:nvSpPr>
        <p:spPr>
          <a:xfrm>
            <a:off x="6337004" y="3572540"/>
            <a:ext cx="5295014" cy="646331"/>
          </a:xfrm>
          <a:prstGeom prst="rect">
            <a:avLst/>
          </a:prstGeom>
          <a:noFill/>
        </p:spPr>
        <p:txBody>
          <a:bodyPr wrap="square" rtlCol="0">
            <a:spAutoFit/>
          </a:bodyPr>
          <a:lstStyle/>
          <a:p>
            <a:pPr algn="ctr"/>
            <a:r>
              <a:rPr lang="es-ES" b="1" dirty="0"/>
              <a:t>Cálculo de la producción neta de trabajo y del calor de entrada al sistema.</a:t>
            </a:r>
            <a:endParaRPr lang="es-EC" b="1" dirty="0"/>
          </a:p>
        </p:txBody>
      </p:sp>
      <p:pic>
        <p:nvPicPr>
          <p:cNvPr id="8" name="Imagen 7"/>
          <p:cNvPicPr>
            <a:picLocks noChangeAspect="1"/>
          </p:cNvPicPr>
          <p:nvPr/>
        </p:nvPicPr>
        <p:blipFill>
          <a:blip r:embed="rId5"/>
          <a:stretch>
            <a:fillRect/>
          </a:stretch>
        </p:blipFill>
        <p:spPr>
          <a:xfrm>
            <a:off x="7225708" y="4221124"/>
            <a:ext cx="4238847" cy="1956391"/>
          </a:xfrm>
          <a:prstGeom prst="rect">
            <a:avLst/>
          </a:prstGeom>
        </p:spPr>
      </p:pic>
    </p:spTree>
    <p:extLst>
      <p:ext uri="{BB962C8B-B14F-4D97-AF65-F5344CB8AC3E}">
        <p14:creationId xmlns:p14="http://schemas.microsoft.com/office/powerpoint/2010/main" val="94231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3977" y="2046819"/>
            <a:ext cx="5522603"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CONTENIDO</a:t>
            </a:r>
          </a:p>
        </p:txBody>
      </p:sp>
      <p:sp>
        <p:nvSpPr>
          <p:cNvPr id="3" name="CuadroTexto 2"/>
          <p:cNvSpPr txBox="1"/>
          <p:nvPr/>
        </p:nvSpPr>
        <p:spPr>
          <a:xfrm>
            <a:off x="2207856" y="2782669"/>
            <a:ext cx="8924432" cy="4154984"/>
          </a:xfrm>
          <a:prstGeom prst="rect">
            <a:avLst/>
          </a:prstGeom>
          <a:noFill/>
        </p:spPr>
        <p:txBody>
          <a:bodyPr wrap="square" rtlCol="0">
            <a:spAutoFit/>
          </a:bodyPr>
          <a:lstStyle/>
          <a:p>
            <a:pPr marL="571500" indent="-57150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ANTECEDENTES</a:t>
            </a:r>
          </a:p>
          <a:p>
            <a:pPr marL="571500" indent="-57150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OBJETIVOS</a:t>
            </a:r>
          </a:p>
          <a:p>
            <a:pPr marL="571500" indent="-57150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DESARROLLO</a:t>
            </a:r>
          </a:p>
          <a:p>
            <a:pPr marL="571500" indent="-57150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SELECCION Y ADAPTACIONES</a:t>
            </a:r>
          </a:p>
          <a:p>
            <a:pPr marL="571500" indent="-57150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CÁLCULOS</a:t>
            </a:r>
          </a:p>
          <a:p>
            <a:pPr marL="571500" indent="-571500">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CONCLUSIONES Y RECOMENDACIONES</a:t>
            </a:r>
          </a:p>
          <a:p>
            <a:pPr marL="571500" indent="-571500">
              <a:buFont typeface="Arial" panose="020B0604020202020204" pitchFamily="34" charset="0"/>
              <a:buChar char="•"/>
            </a:pPr>
            <a:endParaRPr lang="en-US" sz="36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s-EC"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66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59909" y="1453115"/>
            <a:ext cx="3917877" cy="2754386"/>
          </a:xfrm>
          <a:prstGeom prst="rect">
            <a:avLst/>
          </a:prstGeom>
        </p:spPr>
      </p:pic>
      <p:pic>
        <p:nvPicPr>
          <p:cNvPr id="4" name="Imagen 3"/>
          <p:cNvPicPr>
            <a:picLocks noChangeAspect="1"/>
          </p:cNvPicPr>
          <p:nvPr/>
        </p:nvPicPr>
        <p:blipFill>
          <a:blip r:embed="rId3"/>
          <a:stretch>
            <a:fillRect/>
          </a:stretch>
        </p:blipFill>
        <p:spPr>
          <a:xfrm>
            <a:off x="6997883" y="1348342"/>
            <a:ext cx="4677966" cy="1735100"/>
          </a:xfrm>
          <a:prstGeom prst="rect">
            <a:avLst/>
          </a:prstGeom>
        </p:spPr>
      </p:pic>
      <p:sp>
        <p:nvSpPr>
          <p:cNvPr id="5" name="CuadroTexto 4"/>
          <p:cNvSpPr txBox="1"/>
          <p:nvPr/>
        </p:nvSpPr>
        <p:spPr>
          <a:xfrm>
            <a:off x="1531089" y="287080"/>
            <a:ext cx="4295553" cy="923330"/>
          </a:xfrm>
          <a:prstGeom prst="rect">
            <a:avLst/>
          </a:prstGeom>
          <a:noFill/>
        </p:spPr>
        <p:txBody>
          <a:bodyPr wrap="square" rtlCol="0">
            <a:spAutoFit/>
          </a:bodyPr>
          <a:lstStyle/>
          <a:p>
            <a:pPr algn="ctr"/>
            <a:r>
              <a:rPr lang="es-ES" b="1" dirty="0"/>
              <a:t>El trabajo de expansión en 3 – 4 se determina a partir de la relación de trabajo politrópica.</a:t>
            </a:r>
            <a:endParaRPr lang="es-EC" b="1" dirty="0"/>
          </a:p>
        </p:txBody>
      </p:sp>
      <p:sp>
        <p:nvSpPr>
          <p:cNvPr id="6" name="CuadroTexto 5"/>
          <p:cNvSpPr txBox="1"/>
          <p:nvPr/>
        </p:nvSpPr>
        <p:spPr>
          <a:xfrm>
            <a:off x="6772940" y="446567"/>
            <a:ext cx="3668232" cy="646331"/>
          </a:xfrm>
          <a:prstGeom prst="rect">
            <a:avLst/>
          </a:prstGeom>
          <a:noFill/>
        </p:spPr>
        <p:txBody>
          <a:bodyPr wrap="square" rtlCol="0">
            <a:spAutoFit/>
          </a:bodyPr>
          <a:lstStyle/>
          <a:p>
            <a:pPr algn="ctr"/>
            <a:r>
              <a:rPr lang="es-ES" b="1" dirty="0"/>
              <a:t>La producción neta de trabajo entonces es:</a:t>
            </a:r>
            <a:endParaRPr lang="es-EC" b="1" dirty="0"/>
          </a:p>
        </p:txBody>
      </p:sp>
      <p:sp>
        <p:nvSpPr>
          <p:cNvPr id="7" name="CuadroTexto 6"/>
          <p:cNvSpPr txBox="1"/>
          <p:nvPr/>
        </p:nvSpPr>
        <p:spPr>
          <a:xfrm>
            <a:off x="1726018" y="4933507"/>
            <a:ext cx="4369982" cy="369332"/>
          </a:xfrm>
          <a:prstGeom prst="rect">
            <a:avLst/>
          </a:prstGeom>
          <a:noFill/>
        </p:spPr>
        <p:txBody>
          <a:bodyPr wrap="square" rtlCol="0">
            <a:spAutoFit/>
          </a:bodyPr>
          <a:lstStyle/>
          <a:p>
            <a:pPr algn="ctr"/>
            <a:r>
              <a:rPr lang="es-EC" b="1" dirty="0"/>
              <a:t>Presión Media Efectiva</a:t>
            </a:r>
          </a:p>
        </p:txBody>
      </p:sp>
      <p:pic>
        <p:nvPicPr>
          <p:cNvPr id="8" name="Imagen 7"/>
          <p:cNvPicPr>
            <a:picLocks noChangeAspect="1"/>
          </p:cNvPicPr>
          <p:nvPr/>
        </p:nvPicPr>
        <p:blipFill>
          <a:blip r:embed="rId4"/>
          <a:stretch>
            <a:fillRect/>
          </a:stretch>
        </p:blipFill>
        <p:spPr>
          <a:xfrm>
            <a:off x="6909612" y="3448989"/>
            <a:ext cx="4031291" cy="3409011"/>
          </a:xfrm>
          <a:prstGeom prst="rect">
            <a:avLst/>
          </a:prstGeom>
        </p:spPr>
      </p:pic>
      <p:cxnSp>
        <p:nvCxnSpPr>
          <p:cNvPr id="10" name="Conector recto de flecha 9"/>
          <p:cNvCxnSpPr/>
          <p:nvPr/>
        </p:nvCxnSpPr>
        <p:spPr>
          <a:xfrm flipV="1">
            <a:off x="5082363" y="5124893"/>
            <a:ext cx="1467293" cy="106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Abrir llave 10"/>
          <p:cNvSpPr/>
          <p:nvPr/>
        </p:nvSpPr>
        <p:spPr>
          <a:xfrm>
            <a:off x="6719778" y="3742660"/>
            <a:ext cx="269002" cy="2775098"/>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85677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17335" y="202018"/>
            <a:ext cx="4157330" cy="369332"/>
          </a:xfrm>
          <a:prstGeom prst="rect">
            <a:avLst/>
          </a:prstGeom>
          <a:noFill/>
        </p:spPr>
        <p:txBody>
          <a:bodyPr wrap="square" rtlCol="0">
            <a:spAutoFit/>
          </a:bodyPr>
          <a:lstStyle/>
          <a:p>
            <a:pPr algn="ctr"/>
            <a:r>
              <a:rPr lang="es-EC" b="1" dirty="0"/>
              <a:t>Cálculo del consumo de combustible</a:t>
            </a:r>
          </a:p>
        </p:txBody>
      </p:sp>
      <p:pic>
        <p:nvPicPr>
          <p:cNvPr id="3" name="Imagen 2"/>
          <p:cNvPicPr>
            <a:picLocks noChangeAspect="1"/>
          </p:cNvPicPr>
          <p:nvPr/>
        </p:nvPicPr>
        <p:blipFill>
          <a:blip r:embed="rId2"/>
          <a:stretch>
            <a:fillRect/>
          </a:stretch>
        </p:blipFill>
        <p:spPr>
          <a:xfrm>
            <a:off x="1859811" y="863783"/>
            <a:ext cx="3222551" cy="2704641"/>
          </a:xfrm>
          <a:prstGeom prst="rect">
            <a:avLst/>
          </a:prstGeom>
        </p:spPr>
      </p:pic>
      <p:pic>
        <p:nvPicPr>
          <p:cNvPr id="4" name="Imagen 3"/>
          <p:cNvPicPr>
            <a:picLocks noChangeAspect="1"/>
          </p:cNvPicPr>
          <p:nvPr/>
        </p:nvPicPr>
        <p:blipFill>
          <a:blip r:embed="rId3"/>
          <a:stretch>
            <a:fillRect/>
          </a:stretch>
        </p:blipFill>
        <p:spPr>
          <a:xfrm>
            <a:off x="6887571" y="771745"/>
            <a:ext cx="3457908" cy="2795243"/>
          </a:xfrm>
          <a:prstGeom prst="rect">
            <a:avLst/>
          </a:prstGeom>
        </p:spPr>
      </p:pic>
      <p:sp>
        <p:nvSpPr>
          <p:cNvPr id="5" name="CuadroTexto 4"/>
          <p:cNvSpPr txBox="1"/>
          <p:nvPr/>
        </p:nvSpPr>
        <p:spPr>
          <a:xfrm>
            <a:off x="3009014" y="3763925"/>
            <a:ext cx="6634716" cy="369332"/>
          </a:xfrm>
          <a:prstGeom prst="rect">
            <a:avLst/>
          </a:prstGeom>
          <a:noFill/>
        </p:spPr>
        <p:txBody>
          <a:bodyPr wrap="square" rtlCol="0">
            <a:spAutoFit/>
          </a:bodyPr>
          <a:lstStyle/>
          <a:p>
            <a:pPr algn="ctr"/>
            <a:r>
              <a:rPr lang="es-ES" b="1" dirty="0"/>
              <a:t>Cálculo de la eficiencia térmica teórica y eficiencia térmica práctica</a:t>
            </a:r>
            <a:endParaRPr lang="es-EC" b="1" dirty="0"/>
          </a:p>
        </p:txBody>
      </p:sp>
      <p:pic>
        <p:nvPicPr>
          <p:cNvPr id="6" name="Imagen 5"/>
          <p:cNvPicPr>
            <a:picLocks noChangeAspect="1"/>
          </p:cNvPicPr>
          <p:nvPr/>
        </p:nvPicPr>
        <p:blipFill>
          <a:blip r:embed="rId4"/>
          <a:stretch>
            <a:fillRect/>
          </a:stretch>
        </p:blipFill>
        <p:spPr>
          <a:xfrm>
            <a:off x="1658457" y="4286360"/>
            <a:ext cx="3710985" cy="1940477"/>
          </a:xfrm>
          <a:prstGeom prst="rect">
            <a:avLst/>
          </a:prstGeom>
        </p:spPr>
      </p:pic>
      <p:pic>
        <p:nvPicPr>
          <p:cNvPr id="8" name="Imagen 7"/>
          <p:cNvPicPr>
            <a:picLocks noChangeAspect="1"/>
          </p:cNvPicPr>
          <p:nvPr/>
        </p:nvPicPr>
        <p:blipFill>
          <a:blip r:embed="rId5"/>
          <a:stretch>
            <a:fillRect/>
          </a:stretch>
        </p:blipFill>
        <p:spPr>
          <a:xfrm>
            <a:off x="6806055" y="4255902"/>
            <a:ext cx="3720178" cy="1896561"/>
          </a:xfrm>
          <a:prstGeom prst="rect">
            <a:avLst/>
          </a:prstGeom>
        </p:spPr>
      </p:pic>
    </p:spTree>
    <p:extLst>
      <p:ext uri="{BB962C8B-B14F-4D97-AF65-F5344CB8AC3E}">
        <p14:creationId xmlns:p14="http://schemas.microsoft.com/office/powerpoint/2010/main" val="247497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50004" y="222821"/>
            <a:ext cx="8691991" cy="584775"/>
          </a:xfrm>
          <a:prstGeom prst="rect">
            <a:avLst/>
          </a:prstGeom>
          <a:noFill/>
        </p:spPr>
        <p:txBody>
          <a:bodyPr wrap="square" rtlCol="0">
            <a:spAutoFit/>
          </a:bodyPr>
          <a:lstStyle/>
          <a:p>
            <a:pPr algn="ctr"/>
            <a:r>
              <a:rPr lang="es-ES" sz="3200" b="1" dirty="0"/>
              <a:t>Análisis exergético del motor</a:t>
            </a:r>
            <a:endParaRPr lang="es-EC" sz="3200" b="1" dirty="0"/>
          </a:p>
        </p:txBody>
      </p:sp>
      <mc:AlternateContent xmlns:mc="http://schemas.openxmlformats.org/markup-compatibility/2006">
        <mc:Choice xmlns:a14="http://schemas.microsoft.com/office/drawing/2010/main" Requires="a14">
          <p:sp>
            <p:nvSpPr>
              <p:cNvPr id="3" name="CuadroTexto 2"/>
              <p:cNvSpPr txBox="1"/>
              <p:nvPr/>
            </p:nvSpPr>
            <p:spPr>
              <a:xfrm>
                <a:off x="1265276" y="765546"/>
                <a:ext cx="3200400" cy="6240491"/>
              </a:xfrm>
              <a:prstGeom prst="rect">
                <a:avLst/>
              </a:prstGeom>
              <a:noFill/>
            </p:spPr>
            <p:txBody>
              <a:bodyPr wrap="square" rtlCol="0">
                <a:spAutoFit/>
              </a:bodyPr>
              <a:lstStyle/>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𝑟</m:t>
                        </m:r>
                      </m:e>
                      <m:sub>
                        <m:r>
                          <a:rPr lang="es-EC" i="1">
                            <a:latin typeface="Cambria Math" panose="02040503050406030204" pitchFamily="18" charset="0"/>
                          </a:rPr>
                          <m:t>𝑐</m:t>
                        </m:r>
                      </m:sub>
                    </m:sSub>
                    <m:r>
                      <a:rPr lang="es-EC" i="1">
                        <a:latin typeface="Cambria Math" panose="02040503050406030204" pitchFamily="18" charset="0"/>
                      </a:rPr>
                      <m:t>=8.5</m:t>
                    </m:r>
                  </m:oMath>
                </a14:m>
                <a:r>
                  <a:rPr lang="es-EC" dirty="0"/>
                  <a:t> </a:t>
                </a:r>
              </a:p>
              <a:p>
                <a:r>
                  <a:rPr lang="es-EC" dirty="0"/>
                  <a:t>  </a:t>
                </a:r>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𝑜</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1</m:t>
                          </m:r>
                        </m:sub>
                      </m:sSub>
                      <m:r>
                        <a:rPr lang="es-EC" i="1">
                          <a:latin typeface="Cambria Math" panose="02040503050406030204" pitchFamily="18" charset="0"/>
                        </a:rPr>
                        <m:t>=295 °</m:t>
                      </m:r>
                      <m:r>
                        <a:rPr lang="es-EC" i="1">
                          <a:latin typeface="Cambria Math" panose="02040503050406030204" pitchFamily="18" charset="0"/>
                        </a:rPr>
                        <m:t>𝐾</m:t>
                      </m:r>
                    </m:oMath>
                  </m:oMathPara>
                </a14:m>
                <a:endParaRPr lang="es-EC" dirty="0"/>
              </a:p>
              <a:p>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2</m:t>
                          </m:r>
                        </m:sub>
                      </m:sSub>
                      <m:r>
                        <a:rPr lang="es-EC" i="1">
                          <a:latin typeface="Cambria Math" panose="02040503050406030204" pitchFamily="18" charset="0"/>
                        </a:rPr>
                        <m:t>=560.59 °</m:t>
                      </m:r>
                      <m:r>
                        <a:rPr lang="es-EC" i="1">
                          <a:latin typeface="Cambria Math" panose="02040503050406030204" pitchFamily="18" charset="0"/>
                        </a:rPr>
                        <m:t>𝐾</m:t>
                      </m:r>
                    </m:oMath>
                  </m:oMathPara>
                </a14:m>
                <a:endParaRPr lang="es-EC" dirty="0"/>
              </a:p>
              <a:p>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3</m:t>
                          </m:r>
                        </m:sub>
                      </m:sSub>
                      <m:r>
                        <a:rPr lang="es-EC" i="1">
                          <a:latin typeface="Cambria Math" panose="02040503050406030204" pitchFamily="18" charset="0"/>
                        </a:rPr>
                        <m:t>=960.62 °</m:t>
                      </m:r>
                      <m:r>
                        <a:rPr lang="es-EC" i="1">
                          <a:latin typeface="Cambria Math" panose="02040503050406030204" pitchFamily="18" charset="0"/>
                        </a:rPr>
                        <m:t>𝐾</m:t>
                      </m:r>
                    </m:oMath>
                  </m:oMathPara>
                </a14:m>
                <a:endParaRPr lang="es-EC" dirty="0"/>
              </a:p>
              <a:p>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4</m:t>
                          </m:r>
                        </m:sub>
                      </m:sSub>
                      <m:r>
                        <a:rPr lang="es-EC" i="1">
                          <a:latin typeface="Cambria Math" panose="02040503050406030204" pitchFamily="18" charset="0"/>
                        </a:rPr>
                        <m:t>=505.50 °</m:t>
                      </m:r>
                      <m:r>
                        <a:rPr lang="es-EC" i="1">
                          <a:latin typeface="Cambria Math" panose="02040503050406030204" pitchFamily="18" charset="0"/>
                        </a:rPr>
                        <m:t>𝐾</m:t>
                      </m:r>
                    </m:oMath>
                  </m:oMathPara>
                </a14:m>
                <a:endParaRPr lang="es-EC" dirty="0"/>
              </a:p>
              <a:p>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𝐹𝑢𝑒𝑛𝑡𝑒</m:t>
                          </m:r>
                        </m:sub>
                      </m:sSub>
                      <m:r>
                        <a:rPr lang="es-EC" i="1">
                          <a:latin typeface="Cambria Math" panose="02040503050406030204" pitchFamily="18" charset="0"/>
                        </a:rPr>
                        <m:t>=1060 °</m:t>
                      </m:r>
                      <m:r>
                        <a:rPr lang="es-EC" i="1">
                          <a:latin typeface="Cambria Math" panose="02040503050406030204" pitchFamily="18" charset="0"/>
                        </a:rPr>
                        <m:t>𝐾</m:t>
                      </m:r>
                    </m:oMath>
                  </m:oMathPara>
                </a14:m>
                <a:endParaRPr lang="es-EC" dirty="0"/>
              </a:p>
              <a:p>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2</m:t>
                          </m:r>
                        </m:sub>
                      </m:sSub>
                      <m:r>
                        <a:rPr lang="es-EC" i="1">
                          <a:latin typeface="Cambria Math" panose="02040503050406030204" pitchFamily="18" charset="0"/>
                        </a:rPr>
                        <m:t>=1162.99 </m:t>
                      </m:r>
                      <m:r>
                        <a:rPr lang="es-EC" i="1">
                          <a:latin typeface="Cambria Math" panose="02040503050406030204" pitchFamily="18" charset="0"/>
                        </a:rPr>
                        <m:t>𝐾𝑝𝑎</m:t>
                      </m:r>
                    </m:oMath>
                  </m:oMathPara>
                </a14:m>
                <a:endParaRPr lang="es-EC" dirty="0"/>
              </a:p>
              <a:p>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3</m:t>
                          </m:r>
                        </m:sub>
                      </m:sSub>
                      <m:r>
                        <a:rPr lang="es-EC" i="1">
                          <a:latin typeface="Cambria Math" panose="02040503050406030204" pitchFamily="18" charset="0"/>
                        </a:rPr>
                        <m:t>=12000 </m:t>
                      </m:r>
                      <m:r>
                        <a:rPr lang="es-EC" i="1">
                          <a:latin typeface="Cambria Math" panose="02040503050406030204" pitchFamily="18" charset="0"/>
                        </a:rPr>
                        <m:t>𝐾𝑝𝑎</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1">
                              <a:latin typeface="Cambria Math" panose="02040503050406030204" pitchFamily="18" charset="0"/>
                            </a:rPr>
                            <m:t>𝑖𝑛</m:t>
                          </m:r>
                        </m:sub>
                      </m:sSub>
                      <m:r>
                        <a:rPr lang="es-EC" i="1">
                          <a:latin typeface="Cambria Math" panose="02040503050406030204" pitchFamily="18" charset="0"/>
                        </a:rPr>
                        <m:t>=427.99</m:t>
                      </m:r>
                      <m:f>
                        <m:fPr>
                          <m:ctrlPr>
                            <a:rPr lang="es-EC" i="1">
                              <a:latin typeface="Cambria Math" panose="02040503050406030204" pitchFamily="18" charset="0"/>
                            </a:rPr>
                          </m:ctrlPr>
                        </m:fPr>
                        <m:num>
                          <m:r>
                            <a:rPr lang="es-EC" i="1">
                              <a:latin typeface="Cambria Math" panose="02040503050406030204" pitchFamily="18" charset="0"/>
                            </a:rPr>
                            <m:t>𝑘𝐽</m:t>
                          </m:r>
                        </m:num>
                        <m:den>
                          <m:r>
                            <a:rPr lang="es-EC" i="1">
                              <a:latin typeface="Cambria Math" panose="02040503050406030204" pitchFamily="18" charset="0"/>
                            </a:rPr>
                            <m:t>𝑘𝑔</m:t>
                          </m:r>
                        </m:den>
                      </m:f>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1">
                              <a:latin typeface="Cambria Math" panose="02040503050406030204" pitchFamily="18" charset="0"/>
                            </a:rPr>
                            <m:t>𝑜𝑢𝑡</m:t>
                          </m:r>
                        </m:sub>
                      </m:sSub>
                      <m:r>
                        <a:rPr lang="es-EC" i="1">
                          <a:latin typeface="Cambria Math" panose="02040503050406030204" pitchFamily="18" charset="0"/>
                        </a:rPr>
                        <m:t>=192.28</m:t>
                      </m:r>
                      <m:f>
                        <m:fPr>
                          <m:ctrlPr>
                            <a:rPr lang="es-EC" i="1">
                              <a:latin typeface="Cambria Math" panose="02040503050406030204" pitchFamily="18" charset="0"/>
                            </a:rPr>
                          </m:ctrlPr>
                        </m:fPr>
                        <m:num>
                          <m:r>
                            <a:rPr lang="es-EC" i="1">
                              <a:latin typeface="Cambria Math" panose="02040503050406030204" pitchFamily="18" charset="0"/>
                            </a:rPr>
                            <m:t>𝑘𝐽</m:t>
                          </m:r>
                        </m:num>
                        <m:den>
                          <m:r>
                            <a:rPr lang="es-EC" i="1">
                              <a:latin typeface="Cambria Math" panose="02040503050406030204" pitchFamily="18" charset="0"/>
                            </a:rPr>
                            <m:t>𝑘𝑔</m:t>
                          </m:r>
                        </m:den>
                      </m:f>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𝑊</m:t>
                          </m:r>
                        </m:e>
                        <m:sub>
                          <m:r>
                            <a:rPr lang="es-EC" i="1">
                              <a:latin typeface="Cambria Math" panose="02040503050406030204" pitchFamily="18" charset="0"/>
                            </a:rPr>
                            <m:t>𝑛𝑡</m:t>
                          </m:r>
                        </m:sub>
                      </m:sSub>
                      <m:r>
                        <a:rPr lang="es-EC" i="1">
                          <a:latin typeface="Cambria Math" panose="02040503050406030204" pitchFamily="18" charset="0"/>
                        </a:rPr>
                        <m:t>=235.71 </m:t>
                      </m:r>
                      <m:f>
                        <m:fPr>
                          <m:ctrlPr>
                            <a:rPr lang="es-EC" i="1">
                              <a:latin typeface="Cambria Math" panose="02040503050406030204" pitchFamily="18" charset="0"/>
                            </a:rPr>
                          </m:ctrlPr>
                        </m:fPr>
                        <m:num>
                          <m:r>
                            <a:rPr lang="es-EC" i="1">
                              <a:latin typeface="Cambria Math" panose="02040503050406030204" pitchFamily="18" charset="0"/>
                            </a:rPr>
                            <m:t>𝐾𝐽</m:t>
                          </m:r>
                        </m:num>
                        <m:den>
                          <m:r>
                            <a:rPr lang="es-EC" i="1">
                              <a:latin typeface="Cambria Math" panose="02040503050406030204" pitchFamily="18" charset="0"/>
                            </a:rPr>
                            <m:t>𝑘𝑔</m:t>
                          </m:r>
                        </m:den>
                      </m:f>
                    </m:oMath>
                  </m:oMathPara>
                </a14:m>
                <a:endParaRPr lang="es-EC" dirty="0"/>
              </a:p>
              <a:p>
                <a:endParaRPr lang="es-EC" dirty="0"/>
              </a:p>
            </p:txBody>
          </p:sp>
        </mc:Choice>
        <mc:Fallback>
          <p:sp>
            <p:nvSpPr>
              <p:cNvPr id="3" name="CuadroTexto 2"/>
              <p:cNvSpPr txBox="1">
                <a:spLocks noRot="1" noChangeAspect="1" noMove="1" noResize="1" noEditPoints="1" noAdjustHandles="1" noChangeArrowheads="1" noChangeShapeType="1" noTextEdit="1"/>
              </p:cNvSpPr>
              <p:nvPr/>
            </p:nvSpPr>
            <p:spPr>
              <a:xfrm>
                <a:off x="1265276" y="765546"/>
                <a:ext cx="3200400" cy="6240491"/>
              </a:xfrm>
              <a:prstGeom prst="rect">
                <a:avLst/>
              </a:prstGeom>
              <a:blipFill>
                <a:blip r:embed="rId2"/>
                <a:stretch>
                  <a:fillRect/>
                </a:stretch>
              </a:blipFill>
            </p:spPr>
            <p:txBody>
              <a:bodyPr/>
              <a:lstStyle/>
              <a:p>
                <a:r>
                  <a:rPr lang="es-EC">
                    <a:noFill/>
                  </a:rPr>
                  <a:t> </a:t>
                </a:r>
              </a:p>
            </p:txBody>
          </p:sp>
        </mc:Fallback>
      </mc:AlternateContent>
      <p:pic>
        <p:nvPicPr>
          <p:cNvPr id="4" name="Imagen 3"/>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8292" t="28846" r="29274" b="47044"/>
          <a:stretch/>
        </p:blipFill>
        <p:spPr bwMode="auto">
          <a:xfrm>
            <a:off x="5037840" y="1263635"/>
            <a:ext cx="5126886" cy="4701230"/>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6921796" y="1626782"/>
            <a:ext cx="3083442" cy="369332"/>
          </a:xfrm>
          <a:prstGeom prst="rect">
            <a:avLst/>
          </a:prstGeom>
          <a:noFill/>
        </p:spPr>
        <p:txBody>
          <a:bodyPr wrap="square" rtlCol="0">
            <a:spAutoFit/>
          </a:bodyPr>
          <a:lstStyle/>
          <a:p>
            <a:pPr algn="ctr"/>
            <a:r>
              <a:rPr lang="es-EC" dirty="0"/>
              <a:t>Gráfica Presión - Volumen</a:t>
            </a:r>
          </a:p>
        </p:txBody>
      </p:sp>
    </p:spTree>
    <p:extLst>
      <p:ext uri="{BB962C8B-B14F-4D97-AF65-F5344CB8AC3E}">
        <p14:creationId xmlns:p14="http://schemas.microsoft.com/office/powerpoint/2010/main" val="391503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842" y="404037"/>
            <a:ext cx="5720315" cy="369332"/>
          </a:xfrm>
          <a:prstGeom prst="rect">
            <a:avLst/>
          </a:prstGeom>
          <a:noFill/>
        </p:spPr>
        <p:txBody>
          <a:bodyPr wrap="square" rtlCol="0">
            <a:spAutoFit/>
          </a:bodyPr>
          <a:lstStyle/>
          <a:p>
            <a:pPr algn="ctr"/>
            <a:r>
              <a:rPr lang="es-EC" b="1" dirty="0"/>
              <a:t>Cálculos de las exergías correspondientes a cada proceso</a:t>
            </a:r>
          </a:p>
        </p:txBody>
      </p:sp>
      <p:pic>
        <p:nvPicPr>
          <p:cNvPr id="3" name="Imagen 2"/>
          <p:cNvPicPr>
            <a:picLocks noChangeAspect="1"/>
          </p:cNvPicPr>
          <p:nvPr/>
        </p:nvPicPr>
        <p:blipFill>
          <a:blip r:embed="rId2"/>
          <a:stretch>
            <a:fillRect/>
          </a:stretch>
        </p:blipFill>
        <p:spPr>
          <a:xfrm>
            <a:off x="5160999" y="1116529"/>
            <a:ext cx="2069140" cy="1180176"/>
          </a:xfrm>
          <a:prstGeom prst="rect">
            <a:avLst/>
          </a:prstGeom>
        </p:spPr>
      </p:pic>
      <p:pic>
        <p:nvPicPr>
          <p:cNvPr id="4" name="Imagen 3"/>
          <p:cNvPicPr>
            <a:picLocks noChangeAspect="1"/>
          </p:cNvPicPr>
          <p:nvPr/>
        </p:nvPicPr>
        <p:blipFill>
          <a:blip r:embed="rId3"/>
          <a:stretch>
            <a:fillRect/>
          </a:stretch>
        </p:blipFill>
        <p:spPr>
          <a:xfrm>
            <a:off x="1423988" y="2872895"/>
            <a:ext cx="4285696" cy="3290991"/>
          </a:xfrm>
          <a:prstGeom prst="rect">
            <a:avLst/>
          </a:prstGeom>
        </p:spPr>
      </p:pic>
      <p:pic>
        <p:nvPicPr>
          <p:cNvPr id="5" name="Imagen 4"/>
          <p:cNvPicPr>
            <a:picLocks noChangeAspect="1"/>
          </p:cNvPicPr>
          <p:nvPr/>
        </p:nvPicPr>
        <p:blipFill>
          <a:blip r:embed="rId4"/>
          <a:stretch>
            <a:fillRect/>
          </a:stretch>
        </p:blipFill>
        <p:spPr>
          <a:xfrm>
            <a:off x="6694856" y="2819067"/>
            <a:ext cx="4448065" cy="3492633"/>
          </a:xfrm>
          <a:prstGeom prst="rect">
            <a:avLst/>
          </a:prstGeom>
        </p:spPr>
      </p:pic>
    </p:spTree>
    <p:extLst>
      <p:ext uri="{BB962C8B-B14F-4D97-AF65-F5344CB8AC3E}">
        <p14:creationId xmlns:p14="http://schemas.microsoft.com/office/powerpoint/2010/main" val="2031814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70521" y="425303"/>
            <a:ext cx="5699051" cy="369332"/>
          </a:xfrm>
          <a:prstGeom prst="rect">
            <a:avLst/>
          </a:prstGeom>
          <a:noFill/>
        </p:spPr>
        <p:txBody>
          <a:bodyPr wrap="square" rtlCol="0">
            <a:spAutoFit/>
          </a:bodyPr>
          <a:lstStyle/>
          <a:p>
            <a:pPr algn="ctr"/>
            <a:r>
              <a:rPr lang="es-ES" b="1" dirty="0"/>
              <a:t>Irreversibilidad del ciclo o destrucción total de exergía</a:t>
            </a:r>
            <a:r>
              <a:rPr lang="es-ES" dirty="0"/>
              <a:t>.</a:t>
            </a:r>
            <a:endParaRPr lang="es-EC" dirty="0"/>
          </a:p>
        </p:txBody>
      </p:sp>
      <p:pic>
        <p:nvPicPr>
          <p:cNvPr id="3" name="Imagen 2"/>
          <p:cNvPicPr>
            <a:picLocks noChangeAspect="1"/>
          </p:cNvPicPr>
          <p:nvPr/>
        </p:nvPicPr>
        <p:blipFill>
          <a:blip r:embed="rId2"/>
          <a:stretch>
            <a:fillRect/>
          </a:stretch>
        </p:blipFill>
        <p:spPr>
          <a:xfrm>
            <a:off x="3201175" y="1248993"/>
            <a:ext cx="6012647" cy="1207128"/>
          </a:xfrm>
          <a:prstGeom prst="rect">
            <a:avLst/>
          </a:prstGeom>
        </p:spPr>
      </p:pic>
      <p:sp>
        <p:nvSpPr>
          <p:cNvPr id="4" name="CuadroTexto 3"/>
          <p:cNvSpPr txBox="1"/>
          <p:nvPr/>
        </p:nvSpPr>
        <p:spPr>
          <a:xfrm>
            <a:off x="3296093" y="2796363"/>
            <a:ext cx="5858540" cy="369332"/>
          </a:xfrm>
          <a:prstGeom prst="rect">
            <a:avLst/>
          </a:prstGeom>
          <a:noFill/>
        </p:spPr>
        <p:txBody>
          <a:bodyPr wrap="square" rtlCol="0">
            <a:spAutoFit/>
          </a:bodyPr>
          <a:lstStyle/>
          <a:p>
            <a:pPr algn="ctr"/>
            <a:r>
              <a:rPr lang="es-ES" b="1" dirty="0"/>
              <a:t>Cálculo de la eficiencia del ciclo según la segunda ley</a:t>
            </a:r>
            <a:endParaRPr lang="es-EC" b="1" dirty="0"/>
          </a:p>
        </p:txBody>
      </p:sp>
      <p:pic>
        <p:nvPicPr>
          <p:cNvPr id="5" name="Imagen 4"/>
          <p:cNvPicPr>
            <a:picLocks noChangeAspect="1"/>
          </p:cNvPicPr>
          <p:nvPr/>
        </p:nvPicPr>
        <p:blipFill>
          <a:blip r:embed="rId3"/>
          <a:stretch>
            <a:fillRect/>
          </a:stretch>
        </p:blipFill>
        <p:spPr>
          <a:xfrm>
            <a:off x="3912448" y="3545957"/>
            <a:ext cx="4739588" cy="1940443"/>
          </a:xfrm>
          <a:prstGeom prst="rect">
            <a:avLst/>
          </a:prstGeom>
        </p:spPr>
      </p:pic>
    </p:spTree>
    <p:extLst>
      <p:ext uri="{BB962C8B-B14F-4D97-AF65-F5344CB8AC3E}">
        <p14:creationId xmlns:p14="http://schemas.microsoft.com/office/powerpoint/2010/main" val="356638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65224" y="997356"/>
            <a:ext cx="6861551" cy="4170067"/>
          </a:xfrm>
          <a:prstGeom prst="rect">
            <a:avLst/>
          </a:prstGeom>
        </p:spPr>
      </p:pic>
    </p:spTree>
    <p:extLst>
      <p:ext uri="{BB962C8B-B14F-4D97-AF65-F5344CB8AC3E}">
        <p14:creationId xmlns:p14="http://schemas.microsoft.com/office/powerpoint/2010/main" val="793498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196670" y="895397"/>
            <a:ext cx="8691991" cy="1200329"/>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ANÁLISIS ECONÓMICO FINANCIERO</a:t>
            </a:r>
            <a:endParaRPr lang="es-ES" altLang="en-US" sz="2400" b="1" dirty="0">
              <a:latin typeface="Arial" panose="020B0604020202020204" pitchFamily="34" charset="0"/>
              <a:cs typeface="Arial" panose="020B0604020202020204" pitchFamily="34" charset="0"/>
            </a:endParaRPr>
          </a:p>
          <a:p>
            <a:endParaRPr lang="es-EC" sz="2400" b="1" dirty="0"/>
          </a:p>
          <a:p>
            <a:r>
              <a:rPr lang="es-EC" sz="2400" b="1" dirty="0"/>
              <a:t>                                      COSTOS DIRECTOS</a:t>
            </a:r>
          </a:p>
        </p:txBody>
      </p:sp>
      <p:graphicFrame>
        <p:nvGraphicFramePr>
          <p:cNvPr id="3" name="Tabla 2">
            <a:extLst>
              <a:ext uri="{FF2B5EF4-FFF2-40B4-BE49-F238E27FC236}">
                <a16:creationId xmlns:a16="http://schemas.microsoft.com/office/drawing/2014/main" id="{AEF1FCD6-B3CF-48A2-B317-F975DAA61D9D}"/>
              </a:ext>
            </a:extLst>
          </p:cNvPr>
          <p:cNvGraphicFramePr>
            <a:graphicFrameLocks noGrp="1"/>
          </p:cNvGraphicFramePr>
          <p:nvPr>
            <p:extLst>
              <p:ext uri="{D42A27DB-BD31-4B8C-83A1-F6EECF244321}">
                <p14:modId xmlns:p14="http://schemas.microsoft.com/office/powerpoint/2010/main" val="1790936471"/>
              </p:ext>
            </p:extLst>
          </p:nvPr>
        </p:nvGraphicFramePr>
        <p:xfrm>
          <a:off x="1914525" y="2114550"/>
          <a:ext cx="8543925" cy="3386138"/>
        </p:xfrm>
        <a:graphic>
          <a:graphicData uri="http://schemas.openxmlformats.org/drawingml/2006/table">
            <a:tbl>
              <a:tblPr>
                <a:tableStyleId>{18603FDC-E32A-4AB5-989C-0864C3EAD2B8}</a:tableStyleId>
              </a:tblPr>
              <a:tblGrid>
                <a:gridCol w="1773825">
                  <a:extLst>
                    <a:ext uri="{9D8B030D-6E8A-4147-A177-3AD203B41FA5}">
                      <a16:colId xmlns:a16="http://schemas.microsoft.com/office/drawing/2014/main" val="3795508891"/>
                    </a:ext>
                  </a:extLst>
                </a:gridCol>
                <a:gridCol w="4641509">
                  <a:extLst>
                    <a:ext uri="{9D8B030D-6E8A-4147-A177-3AD203B41FA5}">
                      <a16:colId xmlns:a16="http://schemas.microsoft.com/office/drawing/2014/main" val="1133926821"/>
                    </a:ext>
                  </a:extLst>
                </a:gridCol>
                <a:gridCol w="2128591">
                  <a:extLst>
                    <a:ext uri="{9D8B030D-6E8A-4147-A177-3AD203B41FA5}">
                      <a16:colId xmlns:a16="http://schemas.microsoft.com/office/drawing/2014/main" val="928986249"/>
                    </a:ext>
                  </a:extLst>
                </a:gridCol>
              </a:tblGrid>
              <a:tr h="711089">
                <a:tc>
                  <a:txBody>
                    <a:bodyPr/>
                    <a:lstStyle/>
                    <a:p>
                      <a:pPr algn="ctr" fontAlgn="ctr"/>
                      <a:r>
                        <a:rPr lang="en-US" sz="2400" u="none" strike="noStrike" dirty="0">
                          <a:solidFill>
                            <a:schemeClr val="tx1"/>
                          </a:solidFill>
                          <a:effectLst/>
                        </a:rPr>
                        <a:t>Item</a:t>
                      </a:r>
                      <a:endParaRPr lang="es-EC" sz="2400" b="1"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Descripción</a:t>
                      </a:r>
                      <a:endParaRPr lang="es-EC" sz="2400" b="1"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Valor (USD)</a:t>
                      </a:r>
                      <a:endParaRPr lang="es-EC" sz="2400" b="1"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264784624"/>
                  </a:ext>
                </a:extLst>
              </a:tr>
              <a:tr h="1286732">
                <a:tc>
                  <a:txBody>
                    <a:bodyPr/>
                    <a:lstStyle/>
                    <a:p>
                      <a:pPr algn="ctr" fontAlgn="ctr"/>
                      <a:r>
                        <a:rPr lang="en-US" sz="2400" u="none" strike="noStrike">
                          <a:solidFill>
                            <a:schemeClr val="tx1"/>
                          </a:solidFill>
                          <a:effectLst/>
                        </a:rPr>
                        <a:t>1</a:t>
                      </a:r>
                      <a:endParaRPr lang="es-EC" sz="24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2400" u="none" strike="noStrike" dirty="0">
                          <a:solidFill>
                            <a:schemeClr val="tx1"/>
                          </a:solidFill>
                          <a:effectLst/>
                        </a:rPr>
                        <a:t>Costo de mano de obra directa</a:t>
                      </a:r>
                      <a:endParaRPr lang="es-EC" sz="24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1800</a:t>
                      </a:r>
                      <a:endParaRPr lang="es-EC" sz="24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1206782080"/>
                  </a:ext>
                </a:extLst>
              </a:tr>
              <a:tr h="677228">
                <a:tc>
                  <a:txBody>
                    <a:bodyPr/>
                    <a:lstStyle/>
                    <a:p>
                      <a:pPr algn="ctr" fontAlgn="ctr"/>
                      <a:r>
                        <a:rPr lang="en-US" sz="2400" u="none" strike="noStrike">
                          <a:solidFill>
                            <a:schemeClr val="tx1"/>
                          </a:solidFill>
                          <a:effectLst/>
                        </a:rPr>
                        <a:t>2</a:t>
                      </a:r>
                      <a:endParaRPr lang="es-EC" sz="24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2400" u="none" strike="noStrike">
                          <a:solidFill>
                            <a:schemeClr val="tx1"/>
                          </a:solidFill>
                          <a:effectLst/>
                        </a:rPr>
                        <a:t>Costo de materiales directos</a:t>
                      </a:r>
                      <a:endParaRPr lang="es-EC" sz="24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723</a:t>
                      </a:r>
                      <a:endParaRPr lang="es-EC" sz="24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3635785207"/>
                  </a:ext>
                </a:extLst>
              </a:tr>
              <a:tr h="711089">
                <a:tc>
                  <a:txBody>
                    <a:bodyPr/>
                    <a:lstStyle/>
                    <a:p>
                      <a:pPr algn="ctr" fontAlgn="ctr"/>
                      <a:r>
                        <a:rPr lang="en-US" sz="2400" u="none" strike="noStrike">
                          <a:solidFill>
                            <a:schemeClr val="tx1"/>
                          </a:solidFill>
                          <a:effectLst/>
                        </a:rPr>
                        <a:t> </a:t>
                      </a:r>
                      <a:endParaRPr lang="es-EC" sz="24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a:solidFill>
                            <a:schemeClr val="tx1"/>
                          </a:solidFill>
                          <a:effectLst/>
                        </a:rPr>
                        <a:t>Total</a:t>
                      </a:r>
                      <a:endParaRPr lang="es-EC" sz="2400" b="1"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2523</a:t>
                      </a:r>
                      <a:endParaRPr lang="es-EC" sz="2400" b="1"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1982897417"/>
                  </a:ext>
                </a:extLst>
              </a:tr>
            </a:tbl>
          </a:graphicData>
        </a:graphic>
      </p:graphicFrame>
    </p:spTree>
    <p:extLst>
      <p:ext uri="{BB962C8B-B14F-4D97-AF65-F5344CB8AC3E}">
        <p14:creationId xmlns:p14="http://schemas.microsoft.com/office/powerpoint/2010/main" val="372416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25133" y="852534"/>
            <a:ext cx="8691991" cy="1200329"/>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ANÁLISIS ECONÓMICO FINANCIERO</a:t>
            </a:r>
            <a:endParaRPr lang="es-ES" altLang="en-US" sz="2400" b="1" dirty="0">
              <a:latin typeface="Arial" panose="020B0604020202020204" pitchFamily="34" charset="0"/>
              <a:cs typeface="Arial" panose="020B0604020202020204" pitchFamily="34" charset="0"/>
            </a:endParaRPr>
          </a:p>
          <a:p>
            <a:endParaRPr lang="es-EC" sz="2400" b="1" dirty="0"/>
          </a:p>
          <a:p>
            <a:r>
              <a:rPr lang="es-EC" sz="2400" b="1" dirty="0"/>
              <a:t>                                      COSTOS INDIRECTOS</a:t>
            </a:r>
          </a:p>
        </p:txBody>
      </p:sp>
      <p:graphicFrame>
        <p:nvGraphicFramePr>
          <p:cNvPr id="3" name="Tabla 2">
            <a:extLst>
              <a:ext uri="{FF2B5EF4-FFF2-40B4-BE49-F238E27FC236}">
                <a16:creationId xmlns:a16="http://schemas.microsoft.com/office/drawing/2014/main" id="{357631D0-A291-4551-BD25-3FFBF10FFB70}"/>
              </a:ext>
            </a:extLst>
          </p:cNvPr>
          <p:cNvGraphicFramePr>
            <a:graphicFrameLocks noGrp="1"/>
          </p:cNvGraphicFramePr>
          <p:nvPr>
            <p:extLst>
              <p:ext uri="{D42A27DB-BD31-4B8C-83A1-F6EECF244321}">
                <p14:modId xmlns:p14="http://schemas.microsoft.com/office/powerpoint/2010/main" val="905497383"/>
              </p:ext>
            </p:extLst>
          </p:nvPr>
        </p:nvGraphicFramePr>
        <p:xfrm>
          <a:off x="1500189" y="2286000"/>
          <a:ext cx="9901235" cy="4229102"/>
        </p:xfrm>
        <a:graphic>
          <a:graphicData uri="http://schemas.openxmlformats.org/drawingml/2006/table">
            <a:tbl>
              <a:tblPr>
                <a:tableStyleId>{18603FDC-E32A-4AB5-989C-0864C3EAD2B8}</a:tableStyleId>
              </a:tblPr>
              <a:tblGrid>
                <a:gridCol w="2055619">
                  <a:extLst>
                    <a:ext uri="{9D8B030D-6E8A-4147-A177-3AD203B41FA5}">
                      <a16:colId xmlns:a16="http://schemas.microsoft.com/office/drawing/2014/main" val="3241765899"/>
                    </a:ext>
                  </a:extLst>
                </a:gridCol>
                <a:gridCol w="5378872">
                  <a:extLst>
                    <a:ext uri="{9D8B030D-6E8A-4147-A177-3AD203B41FA5}">
                      <a16:colId xmlns:a16="http://schemas.microsoft.com/office/drawing/2014/main" val="2054664771"/>
                    </a:ext>
                  </a:extLst>
                </a:gridCol>
                <a:gridCol w="2466744">
                  <a:extLst>
                    <a:ext uri="{9D8B030D-6E8A-4147-A177-3AD203B41FA5}">
                      <a16:colId xmlns:a16="http://schemas.microsoft.com/office/drawing/2014/main" val="2694957139"/>
                    </a:ext>
                  </a:extLst>
                </a:gridCol>
              </a:tblGrid>
              <a:tr h="625431">
                <a:tc>
                  <a:txBody>
                    <a:bodyPr/>
                    <a:lstStyle/>
                    <a:p>
                      <a:pPr algn="ctr" fontAlgn="ctr"/>
                      <a:r>
                        <a:rPr lang="es-EC" sz="1800" u="none" strike="noStrike" dirty="0" err="1">
                          <a:solidFill>
                            <a:schemeClr val="tx1"/>
                          </a:solidFill>
                          <a:effectLst/>
                        </a:rPr>
                        <a:t>Item</a:t>
                      </a:r>
                      <a:endParaRPr lang="es-EC" sz="1800" b="1"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a:solidFill>
                            <a:schemeClr val="tx1"/>
                          </a:solidFill>
                          <a:effectLst/>
                        </a:rPr>
                        <a:t>Descripción</a:t>
                      </a:r>
                      <a:endParaRPr lang="es-EC" sz="1800" b="1"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n-US" sz="1800" u="none" strike="noStrike" dirty="0">
                          <a:solidFill>
                            <a:schemeClr val="tx1"/>
                          </a:solidFill>
                          <a:effectLst/>
                        </a:rPr>
                        <a:t>Valor (USD)</a:t>
                      </a:r>
                      <a:endParaRPr lang="es-EC" sz="1800" b="1"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599167975"/>
                  </a:ext>
                </a:extLst>
              </a:tr>
              <a:tr h="595648">
                <a:tc>
                  <a:txBody>
                    <a:bodyPr/>
                    <a:lstStyle/>
                    <a:p>
                      <a:pPr algn="ctr" fontAlgn="ctr"/>
                      <a:r>
                        <a:rPr lang="es-EC" sz="1800" u="none" strike="noStrike" dirty="0">
                          <a:solidFill>
                            <a:schemeClr val="tx1"/>
                          </a:solidFill>
                          <a:effectLst/>
                        </a:rPr>
                        <a:t>1</a:t>
                      </a:r>
                      <a:endParaRPr lang="es-EC" sz="18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Material de oficina</a:t>
                      </a:r>
                      <a:endParaRPr lang="es-EC" sz="18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50</a:t>
                      </a:r>
                      <a:endParaRPr lang="es-EC" sz="18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4122470202"/>
                  </a:ext>
                </a:extLst>
              </a:tr>
              <a:tr h="595648">
                <a:tc>
                  <a:txBody>
                    <a:bodyPr/>
                    <a:lstStyle/>
                    <a:p>
                      <a:pPr algn="ctr" fontAlgn="ctr"/>
                      <a:r>
                        <a:rPr lang="es-EC" sz="1800" u="none" strike="noStrike">
                          <a:solidFill>
                            <a:schemeClr val="tx1"/>
                          </a:solidFill>
                          <a:effectLst/>
                        </a:rPr>
                        <a:t>2</a:t>
                      </a:r>
                      <a:endParaRPr lang="es-EC"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Internet</a:t>
                      </a:r>
                      <a:endParaRPr lang="es-EC" sz="18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a:solidFill>
                            <a:schemeClr val="tx1"/>
                          </a:solidFill>
                          <a:effectLst/>
                        </a:rPr>
                        <a:t>30</a:t>
                      </a:r>
                      <a:endParaRPr lang="es-EC" sz="1800" b="0" i="0" u="none" strike="noStrike">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481634050"/>
                  </a:ext>
                </a:extLst>
              </a:tr>
              <a:tr h="595648">
                <a:tc>
                  <a:txBody>
                    <a:bodyPr/>
                    <a:lstStyle/>
                    <a:p>
                      <a:pPr algn="ctr" fontAlgn="ctr"/>
                      <a:r>
                        <a:rPr lang="es-EC" sz="1800" u="none" strike="noStrike">
                          <a:solidFill>
                            <a:schemeClr val="tx1"/>
                          </a:solidFill>
                          <a:effectLst/>
                        </a:rPr>
                        <a:t>3</a:t>
                      </a:r>
                      <a:endParaRPr lang="es-EC"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Transporte</a:t>
                      </a:r>
                      <a:endParaRPr lang="es-EC" sz="18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80</a:t>
                      </a:r>
                      <a:endParaRPr lang="es-EC" sz="18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887678165"/>
                  </a:ext>
                </a:extLst>
              </a:tr>
              <a:tr h="595648">
                <a:tc>
                  <a:txBody>
                    <a:bodyPr/>
                    <a:lstStyle/>
                    <a:p>
                      <a:pPr algn="ctr" fontAlgn="ctr"/>
                      <a:r>
                        <a:rPr lang="es-EC" sz="1800" u="none" strike="noStrike">
                          <a:solidFill>
                            <a:schemeClr val="tx1"/>
                          </a:solidFill>
                          <a:effectLst/>
                        </a:rPr>
                        <a:t>4</a:t>
                      </a:r>
                      <a:endParaRPr lang="es-EC"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Energía eléctrica</a:t>
                      </a:r>
                      <a:endParaRPr lang="es-EC" sz="18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40</a:t>
                      </a:r>
                      <a:endParaRPr lang="es-EC" sz="18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141974911"/>
                  </a:ext>
                </a:extLst>
              </a:tr>
              <a:tr h="595648">
                <a:tc>
                  <a:txBody>
                    <a:bodyPr/>
                    <a:lstStyle/>
                    <a:p>
                      <a:pPr algn="ctr" fontAlgn="ctr"/>
                      <a:r>
                        <a:rPr lang="es-EC" sz="1800" u="none" strike="noStrike">
                          <a:solidFill>
                            <a:schemeClr val="tx1"/>
                          </a:solidFill>
                          <a:effectLst/>
                        </a:rPr>
                        <a:t>5</a:t>
                      </a:r>
                      <a:endParaRPr lang="es-EC"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a:solidFill>
                            <a:schemeClr val="tx1"/>
                          </a:solidFill>
                          <a:effectLst/>
                        </a:rPr>
                        <a:t>Agua potable</a:t>
                      </a:r>
                      <a:endParaRPr lang="es-EC"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20</a:t>
                      </a:r>
                      <a:endParaRPr lang="es-EC" sz="18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1578755972"/>
                  </a:ext>
                </a:extLst>
              </a:tr>
              <a:tr h="625431">
                <a:tc>
                  <a:txBody>
                    <a:bodyPr/>
                    <a:lstStyle/>
                    <a:p>
                      <a:pPr algn="ctr" fontAlgn="ctr"/>
                      <a:r>
                        <a:rPr lang="es-EC" sz="1800" u="none" strike="noStrike">
                          <a:solidFill>
                            <a:schemeClr val="tx1"/>
                          </a:solidFill>
                          <a:effectLst/>
                        </a:rPr>
                        <a:t> </a:t>
                      </a:r>
                      <a:endParaRPr lang="es-EC" sz="18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a:solidFill>
                            <a:schemeClr val="tx1"/>
                          </a:solidFill>
                          <a:effectLst/>
                        </a:rPr>
                        <a:t>Total</a:t>
                      </a:r>
                      <a:endParaRPr lang="es-EC" sz="1800" b="1"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1800" u="none" strike="noStrike" dirty="0">
                          <a:solidFill>
                            <a:schemeClr val="tx1"/>
                          </a:solidFill>
                          <a:effectLst/>
                        </a:rPr>
                        <a:t>220</a:t>
                      </a:r>
                      <a:endParaRPr lang="es-EC" sz="1800" b="1"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3564221308"/>
                  </a:ext>
                </a:extLst>
              </a:tr>
            </a:tbl>
          </a:graphicData>
        </a:graphic>
      </p:graphicFrame>
    </p:spTree>
    <p:extLst>
      <p:ext uri="{BB962C8B-B14F-4D97-AF65-F5344CB8AC3E}">
        <p14:creationId xmlns:p14="http://schemas.microsoft.com/office/powerpoint/2010/main" val="311303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253695" y="352471"/>
            <a:ext cx="8691991" cy="1015663"/>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ANÁLISIS ECONÓMICO FINANCIERO</a:t>
            </a:r>
            <a:endParaRPr lang="es-ES" altLang="en-US" sz="2000" b="1" dirty="0">
              <a:latin typeface="Arial" panose="020B0604020202020204" pitchFamily="34" charset="0"/>
              <a:cs typeface="Arial" panose="020B0604020202020204" pitchFamily="34" charset="0"/>
            </a:endParaRPr>
          </a:p>
          <a:p>
            <a:endParaRPr lang="es-EC" sz="2000" b="1" dirty="0"/>
          </a:p>
          <a:p>
            <a:r>
              <a:rPr lang="es-EC" sz="2000" b="1" dirty="0"/>
              <a:t>                                      COSTO  TOTAL DEL PROYECTO</a:t>
            </a:r>
          </a:p>
        </p:txBody>
      </p:sp>
      <p:graphicFrame>
        <p:nvGraphicFramePr>
          <p:cNvPr id="5" name="Tabla 4">
            <a:extLst>
              <a:ext uri="{FF2B5EF4-FFF2-40B4-BE49-F238E27FC236}">
                <a16:creationId xmlns:a16="http://schemas.microsoft.com/office/drawing/2014/main" id="{FDA9AC0E-AAB1-477C-BE71-092D03928BDB}"/>
              </a:ext>
            </a:extLst>
          </p:cNvPr>
          <p:cNvGraphicFramePr>
            <a:graphicFrameLocks noGrp="1"/>
          </p:cNvGraphicFramePr>
          <p:nvPr>
            <p:extLst>
              <p:ext uri="{D42A27DB-BD31-4B8C-83A1-F6EECF244321}">
                <p14:modId xmlns:p14="http://schemas.microsoft.com/office/powerpoint/2010/main" val="2286686521"/>
              </p:ext>
            </p:extLst>
          </p:nvPr>
        </p:nvGraphicFramePr>
        <p:xfrm>
          <a:off x="1549183" y="1511009"/>
          <a:ext cx="8101013" cy="2409322"/>
        </p:xfrm>
        <a:graphic>
          <a:graphicData uri="http://schemas.openxmlformats.org/drawingml/2006/table">
            <a:tbl>
              <a:tblPr>
                <a:tableStyleId>{18603FDC-E32A-4AB5-989C-0864C3EAD2B8}</a:tableStyleId>
              </a:tblPr>
              <a:tblGrid>
                <a:gridCol w="1681871">
                  <a:extLst>
                    <a:ext uri="{9D8B030D-6E8A-4147-A177-3AD203B41FA5}">
                      <a16:colId xmlns:a16="http://schemas.microsoft.com/office/drawing/2014/main" val="812489799"/>
                    </a:ext>
                  </a:extLst>
                </a:gridCol>
                <a:gridCol w="4400896">
                  <a:extLst>
                    <a:ext uri="{9D8B030D-6E8A-4147-A177-3AD203B41FA5}">
                      <a16:colId xmlns:a16="http://schemas.microsoft.com/office/drawing/2014/main" val="2309428682"/>
                    </a:ext>
                  </a:extLst>
                </a:gridCol>
                <a:gridCol w="2018246">
                  <a:extLst>
                    <a:ext uri="{9D8B030D-6E8A-4147-A177-3AD203B41FA5}">
                      <a16:colId xmlns:a16="http://schemas.microsoft.com/office/drawing/2014/main" val="3396636938"/>
                    </a:ext>
                  </a:extLst>
                </a:gridCol>
              </a:tblGrid>
              <a:tr h="617021">
                <a:tc>
                  <a:txBody>
                    <a:bodyPr/>
                    <a:lstStyle/>
                    <a:p>
                      <a:pPr algn="ctr" fontAlgn="ctr"/>
                      <a:r>
                        <a:rPr lang="en-US" sz="2400" u="none" strike="noStrike" dirty="0">
                          <a:solidFill>
                            <a:schemeClr val="tx1"/>
                          </a:solidFill>
                          <a:effectLst/>
                        </a:rPr>
                        <a:t>Item</a:t>
                      </a:r>
                      <a:endParaRPr lang="es-EC" sz="2400" b="1"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Descripción</a:t>
                      </a:r>
                      <a:endParaRPr lang="es-EC" sz="2400" b="1"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Valor (USD)</a:t>
                      </a:r>
                      <a:endParaRPr lang="es-EC" sz="2400" b="1"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512961419"/>
                  </a:ext>
                </a:extLst>
              </a:tr>
              <a:tr h="587640">
                <a:tc>
                  <a:txBody>
                    <a:bodyPr/>
                    <a:lstStyle/>
                    <a:p>
                      <a:pPr algn="ctr" fontAlgn="ctr"/>
                      <a:r>
                        <a:rPr lang="en-US" sz="2400" u="none" strike="noStrike">
                          <a:solidFill>
                            <a:schemeClr val="tx1"/>
                          </a:solidFill>
                          <a:effectLst/>
                        </a:rPr>
                        <a:t>1</a:t>
                      </a:r>
                      <a:endParaRPr lang="es-EC" sz="24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2400" u="none" strike="noStrike" dirty="0">
                          <a:solidFill>
                            <a:schemeClr val="tx1"/>
                          </a:solidFill>
                          <a:effectLst/>
                        </a:rPr>
                        <a:t>Costos directos</a:t>
                      </a:r>
                      <a:endParaRPr lang="es-EC" sz="24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3723</a:t>
                      </a:r>
                      <a:endParaRPr lang="es-EC" sz="24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3007310619"/>
                  </a:ext>
                </a:extLst>
              </a:tr>
              <a:tr h="587640">
                <a:tc>
                  <a:txBody>
                    <a:bodyPr/>
                    <a:lstStyle/>
                    <a:p>
                      <a:pPr algn="ctr" fontAlgn="ctr"/>
                      <a:r>
                        <a:rPr lang="en-US" sz="2400" u="none" strike="noStrike">
                          <a:solidFill>
                            <a:schemeClr val="tx1"/>
                          </a:solidFill>
                          <a:effectLst/>
                        </a:rPr>
                        <a:t>2</a:t>
                      </a:r>
                      <a:endParaRPr lang="es-EC" sz="24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s-EC" sz="2400" u="none" strike="noStrike" dirty="0">
                          <a:solidFill>
                            <a:schemeClr val="tx1"/>
                          </a:solidFill>
                          <a:effectLst/>
                        </a:rPr>
                        <a:t>Costos indirectos</a:t>
                      </a:r>
                      <a:endParaRPr lang="es-EC" sz="2400" b="0"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220</a:t>
                      </a:r>
                      <a:endParaRPr lang="es-EC" sz="2400" b="0"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617854524"/>
                  </a:ext>
                </a:extLst>
              </a:tr>
              <a:tr h="617021">
                <a:tc>
                  <a:txBody>
                    <a:bodyPr/>
                    <a:lstStyle/>
                    <a:p>
                      <a:pPr algn="ctr" fontAlgn="ctr"/>
                      <a:r>
                        <a:rPr lang="en-US" sz="2400" u="none" strike="noStrike">
                          <a:solidFill>
                            <a:schemeClr val="tx1"/>
                          </a:solidFill>
                          <a:effectLst/>
                        </a:rPr>
                        <a:t> </a:t>
                      </a:r>
                      <a:endParaRPr lang="es-EC" sz="2400" b="0" i="0" u="none" strike="noStrike">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Total</a:t>
                      </a:r>
                      <a:endParaRPr lang="es-EC" sz="2400" b="1" i="0" u="none" strike="noStrike" dirty="0">
                        <a:solidFill>
                          <a:schemeClr val="tx1"/>
                        </a:solidFill>
                        <a:effectLst/>
                        <a:latin typeface="Arial" panose="020B0604020202020204" pitchFamily="34" charset="0"/>
                      </a:endParaRPr>
                    </a:p>
                  </a:txBody>
                  <a:tcPr marL="0" marR="0" marT="0" marB="0" anchor="ctr"/>
                </a:tc>
                <a:tc>
                  <a:txBody>
                    <a:bodyPr/>
                    <a:lstStyle/>
                    <a:p>
                      <a:pPr algn="ctr" fontAlgn="ctr"/>
                      <a:r>
                        <a:rPr lang="en-US" sz="2400" u="none" strike="noStrike" dirty="0">
                          <a:solidFill>
                            <a:schemeClr val="tx1"/>
                          </a:solidFill>
                          <a:effectLst/>
                        </a:rPr>
                        <a:t>3943</a:t>
                      </a:r>
                      <a:endParaRPr lang="es-EC" sz="2400" b="1" i="0" u="none" strike="noStrike" dirty="0">
                        <a:solidFill>
                          <a:schemeClr val="tx1"/>
                        </a:solidFill>
                        <a:effectLst/>
                        <a:latin typeface="Arial" panose="020B0604020202020204" pitchFamily="34" charset="0"/>
                      </a:endParaRPr>
                    </a:p>
                  </a:txBody>
                  <a:tcPr marL="0" marR="0" marT="0" marB="0" anchor="ctr"/>
                </a:tc>
                <a:extLst>
                  <a:ext uri="{0D108BD9-81ED-4DB2-BD59-A6C34878D82A}">
                    <a16:rowId xmlns:a16="http://schemas.microsoft.com/office/drawing/2014/main" val="252609577"/>
                  </a:ext>
                </a:extLst>
              </a:tr>
            </a:tbl>
          </a:graphicData>
        </a:graphic>
      </p:graphicFrame>
      <p:sp>
        <p:nvSpPr>
          <p:cNvPr id="7" name="Rectángulo 6">
            <a:extLst>
              <a:ext uri="{FF2B5EF4-FFF2-40B4-BE49-F238E27FC236}">
                <a16:creationId xmlns:a16="http://schemas.microsoft.com/office/drawing/2014/main" id="{792B811D-7070-4924-B905-07C5E78F25E3}"/>
              </a:ext>
            </a:extLst>
          </p:cNvPr>
          <p:cNvSpPr/>
          <p:nvPr/>
        </p:nvSpPr>
        <p:spPr>
          <a:xfrm>
            <a:off x="1253695" y="4256018"/>
            <a:ext cx="10062005" cy="2246769"/>
          </a:xfrm>
          <a:prstGeom prst="rect">
            <a:avLst/>
          </a:prstGeom>
        </p:spPr>
        <p:txBody>
          <a:bodyPr wrap="square">
            <a:spAutoFit/>
          </a:bodyPr>
          <a:lstStyle/>
          <a:p>
            <a:pPr indent="457200">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El aporte correspondiente al 35.50% fue realizado por la Universidad de las Fuerzas Armadas “ESPE” por concepto de tutorías del docente.</a:t>
            </a:r>
          </a:p>
          <a:p>
            <a:pPr indent="457200">
              <a:lnSpc>
                <a:spcPct val="150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El aporte del estudiante responsable del proyecto es de 943 USD por concepto de adquisición de materiales, costos indirectos y remuneración a profesionales externos de Montaje y Construcción del sistema.</a:t>
            </a:r>
          </a:p>
        </p:txBody>
      </p:sp>
    </p:spTree>
    <p:extLst>
      <p:ext uri="{BB962C8B-B14F-4D97-AF65-F5344CB8AC3E}">
        <p14:creationId xmlns:p14="http://schemas.microsoft.com/office/powerpoint/2010/main" val="2323427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53708" y="538209"/>
            <a:ext cx="8691991" cy="707886"/>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CONCLUSIONES</a:t>
            </a:r>
            <a:endParaRPr lang="es-ES" altLang="en-US" sz="2000" b="1" dirty="0">
              <a:latin typeface="Arial" panose="020B0604020202020204" pitchFamily="34" charset="0"/>
              <a:cs typeface="Arial" panose="020B0604020202020204" pitchFamily="34" charset="0"/>
            </a:endParaRPr>
          </a:p>
          <a:p>
            <a:endParaRPr lang="es-EC" sz="2000" b="1" dirty="0"/>
          </a:p>
        </p:txBody>
      </p:sp>
      <p:sp>
        <p:nvSpPr>
          <p:cNvPr id="2" name="Rectángulo 1">
            <a:extLst>
              <a:ext uri="{FF2B5EF4-FFF2-40B4-BE49-F238E27FC236}">
                <a16:creationId xmlns:a16="http://schemas.microsoft.com/office/drawing/2014/main" id="{1DB43361-E5DC-43C1-9E56-9CCEC28CACE8}"/>
              </a:ext>
            </a:extLst>
          </p:cNvPr>
          <p:cNvSpPr/>
          <p:nvPr/>
        </p:nvSpPr>
        <p:spPr>
          <a:xfrm>
            <a:off x="1225119" y="1246095"/>
            <a:ext cx="9354275" cy="5539978"/>
          </a:xfrm>
          <a:prstGeom prst="rect">
            <a:avLst/>
          </a:prstGeom>
        </p:spPr>
        <p:txBody>
          <a:bodyPr wrap="square">
            <a:spAutoFit/>
          </a:bodyPr>
          <a:lstStyle/>
          <a:p>
            <a:pPr marL="342900" lvl="0" indent="-342900" algn="just">
              <a:buFont typeface="Wingdings" panose="05000000000000000000" pitchFamily="2" charset="2"/>
              <a:buChar char="Ø"/>
            </a:pPr>
            <a:r>
              <a:rPr lang="es-EC" sz="2000" dirty="0"/>
              <a:t>La selección del sistema de frenado servo-freno MASTERVAC del modelo Suzuki Forsa 2 fue la adecuada, ya que, debida a las limitantes de espacio del sistema de frenado original, las características geométricas de este fueran las que mejor se adaptaron al vehículo para reemplazar el sistema original incluido las adaptaciones realizadas y sin modificar su esencia clásica.</a:t>
            </a:r>
          </a:p>
          <a:p>
            <a:pPr marL="342900" indent="-342900" algn="just">
              <a:buFont typeface="Wingdings" panose="05000000000000000000" pitchFamily="2" charset="2"/>
              <a:buChar char="Ø"/>
            </a:pPr>
            <a:r>
              <a:rPr lang="es-ES" sz="2000" dirty="0"/>
              <a:t>El sistema de frenado del vehículo se repotenció debido a que, se cambió del sistema original mecánico a un sistema de frenado hidráulico.</a:t>
            </a:r>
          </a:p>
          <a:p>
            <a:pPr marL="342900" indent="-342900" algn="just">
              <a:buFont typeface="Wingdings" panose="05000000000000000000" pitchFamily="2" charset="2"/>
              <a:buChar char="Ø"/>
            </a:pPr>
            <a:r>
              <a:rPr lang="es-ES" sz="2000" dirty="0"/>
              <a:t>A partir del análisis de eficiencia energética del motor, se determinó un valor de 44.92% valor que está por debajo del valor teórico de eficiencia energética del motor que es de 47.37%. Teniendo un valor de error del 2.45% que se considera aceptable dentro de los parámetros del sistema, ya que estos resultados no se encuentran demasiado alejados el uno del otro.</a:t>
            </a:r>
          </a:p>
          <a:p>
            <a:pPr marL="342900" indent="-342900" algn="just">
              <a:buFont typeface="Wingdings" panose="05000000000000000000" pitchFamily="2" charset="2"/>
              <a:buChar char="Ø"/>
            </a:pPr>
            <a:r>
              <a:rPr lang="es-ES" sz="2000" dirty="0"/>
              <a:t>De los cálculos de la destrucción de exergía del sistema de evacuación de los gases se obtuvo un valor de 73.71 KJ/kg, el cual se puede utilizar para otros sistemas emergentes.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C" dirty="0"/>
          </a:p>
        </p:txBody>
      </p:sp>
    </p:spTree>
    <p:extLst>
      <p:ext uri="{BB962C8B-B14F-4D97-AF65-F5344CB8AC3E}">
        <p14:creationId xmlns:p14="http://schemas.microsoft.com/office/powerpoint/2010/main" val="226948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
          <p:cNvSpPr txBox="1"/>
          <p:nvPr/>
        </p:nvSpPr>
        <p:spPr>
          <a:xfrm>
            <a:off x="1353708" y="590159"/>
            <a:ext cx="5522603"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ANTECEDENTES</a:t>
            </a:r>
          </a:p>
        </p:txBody>
      </p:sp>
      <p:grpSp>
        <p:nvGrpSpPr>
          <p:cNvPr id="23" name="Grupo 22">
            <a:extLst>
              <a:ext uri="{FF2B5EF4-FFF2-40B4-BE49-F238E27FC236}">
                <a16:creationId xmlns:a16="http://schemas.microsoft.com/office/drawing/2014/main" id="{08F58554-216B-4CD4-ACEB-3C5DE6EEFEA1}"/>
              </a:ext>
            </a:extLst>
          </p:cNvPr>
          <p:cNvGrpSpPr/>
          <p:nvPr/>
        </p:nvGrpSpPr>
        <p:grpSpPr>
          <a:xfrm>
            <a:off x="1100267" y="3429000"/>
            <a:ext cx="6646393" cy="999459"/>
            <a:chOff x="1057736" y="2381693"/>
            <a:chExt cx="6646393" cy="999459"/>
          </a:xfrm>
        </p:grpSpPr>
        <p:sp>
          <p:nvSpPr>
            <p:cNvPr id="3" name="Rectángulo: esquinas redondeadas 2">
              <a:extLst>
                <a:ext uri="{FF2B5EF4-FFF2-40B4-BE49-F238E27FC236}">
                  <a16:creationId xmlns:a16="http://schemas.microsoft.com/office/drawing/2014/main" id="{311E3D1B-72FD-4194-A49A-3BE553B753D6}"/>
                </a:ext>
              </a:extLst>
            </p:cNvPr>
            <p:cNvSpPr/>
            <p:nvPr/>
          </p:nvSpPr>
          <p:spPr>
            <a:xfrm>
              <a:off x="1057736" y="2381693"/>
              <a:ext cx="4301071" cy="9994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Investigación y análisis de Información</a:t>
              </a:r>
            </a:p>
          </p:txBody>
        </p:sp>
        <p:cxnSp>
          <p:nvCxnSpPr>
            <p:cNvPr id="14" name="Conector: angular 13">
              <a:extLst>
                <a:ext uri="{FF2B5EF4-FFF2-40B4-BE49-F238E27FC236}">
                  <a16:creationId xmlns:a16="http://schemas.microsoft.com/office/drawing/2014/main" id="{AED86C43-15F5-4F11-A6C1-7A9055C8078E}"/>
                </a:ext>
              </a:extLst>
            </p:cNvPr>
            <p:cNvCxnSpPr>
              <a:cxnSpLocks/>
              <a:stCxn id="3" idx="3"/>
              <a:endCxn id="5" idx="1"/>
            </p:cNvCxnSpPr>
            <p:nvPr/>
          </p:nvCxnSpPr>
          <p:spPr>
            <a:xfrm>
              <a:off x="5358807" y="2881423"/>
              <a:ext cx="2345322" cy="23056"/>
            </a:xfrm>
            <a:prstGeom prst="bentConnector3">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grpSp>
      <p:grpSp>
        <p:nvGrpSpPr>
          <p:cNvPr id="20" name="Grupo 19">
            <a:extLst>
              <a:ext uri="{FF2B5EF4-FFF2-40B4-BE49-F238E27FC236}">
                <a16:creationId xmlns:a16="http://schemas.microsoft.com/office/drawing/2014/main" id="{DE879F5B-4B67-4D27-8D51-49F0EA8A16D7}"/>
              </a:ext>
            </a:extLst>
          </p:cNvPr>
          <p:cNvGrpSpPr/>
          <p:nvPr/>
        </p:nvGrpSpPr>
        <p:grpSpPr>
          <a:xfrm>
            <a:off x="1068372" y="5204274"/>
            <a:ext cx="6725293" cy="909447"/>
            <a:chOff x="1079004" y="4236712"/>
            <a:chExt cx="6725293" cy="909447"/>
          </a:xfrm>
        </p:grpSpPr>
        <p:sp>
          <p:nvSpPr>
            <p:cNvPr id="6" name="Rectángulo: esquinas redondeadas 5">
              <a:extLst>
                <a:ext uri="{FF2B5EF4-FFF2-40B4-BE49-F238E27FC236}">
                  <a16:creationId xmlns:a16="http://schemas.microsoft.com/office/drawing/2014/main" id="{665FCB2E-8A4F-4DA9-B8FE-B3535C85DCAD}"/>
                </a:ext>
              </a:extLst>
            </p:cNvPr>
            <p:cNvSpPr/>
            <p:nvPr/>
          </p:nvSpPr>
          <p:spPr>
            <a:xfrm>
              <a:off x="1079004" y="4236712"/>
              <a:ext cx="4041882" cy="754815"/>
            </a:xfrm>
            <a:prstGeom prst="roundRect">
              <a:avLst/>
            </a:prstGeom>
            <a:ln>
              <a:tailEnd type="triangl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_tradnl" sz="2400" dirty="0">
                  <a:solidFill>
                    <a:schemeClr val="tx1"/>
                  </a:solidFill>
                </a:rPr>
                <a:t>Cambios que se generan en el vehículo</a:t>
              </a:r>
              <a:endParaRPr lang="es-EC" sz="2400" dirty="0">
                <a:solidFill>
                  <a:schemeClr val="tx1"/>
                </a:solidFill>
              </a:endParaRPr>
            </a:p>
          </p:txBody>
        </p:sp>
        <p:cxnSp>
          <p:nvCxnSpPr>
            <p:cNvPr id="21" name="Conector: angular 20">
              <a:extLst>
                <a:ext uri="{FF2B5EF4-FFF2-40B4-BE49-F238E27FC236}">
                  <a16:creationId xmlns:a16="http://schemas.microsoft.com/office/drawing/2014/main" id="{85843B8E-BC98-46D5-BB14-2AA8E74AB7A0}"/>
                </a:ext>
              </a:extLst>
            </p:cNvPr>
            <p:cNvCxnSpPr>
              <a:cxnSpLocks/>
            </p:cNvCxnSpPr>
            <p:nvPr/>
          </p:nvCxnSpPr>
          <p:spPr>
            <a:xfrm>
              <a:off x="5188688" y="4625164"/>
              <a:ext cx="2615609" cy="520995"/>
            </a:xfrm>
            <a:prstGeom prst="bentConnector3">
              <a:avLst>
                <a:gd name="adj1" fmla="val 50000"/>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grpSp>
      <p:pic>
        <p:nvPicPr>
          <p:cNvPr id="4" name="Picture 2" descr="La ultima entrega del año... datsun... - Auto servicio magos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649" y="507527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álisis Estudio Analytics Concepto De Información Sobre Investigación  Fotos, Retratos, Imágenes Y Fotografía De Archivo Libres De Derecho. Image  537541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660" y="2987748"/>
            <a:ext cx="2620083" cy="192807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o 23">
            <a:extLst>
              <a:ext uri="{FF2B5EF4-FFF2-40B4-BE49-F238E27FC236}">
                <a16:creationId xmlns:a16="http://schemas.microsoft.com/office/drawing/2014/main" id="{08F58554-216B-4CD4-ACEB-3C5DE6EEFEA1}"/>
              </a:ext>
            </a:extLst>
          </p:cNvPr>
          <p:cNvGrpSpPr/>
          <p:nvPr/>
        </p:nvGrpSpPr>
        <p:grpSpPr>
          <a:xfrm>
            <a:off x="1040016" y="1625010"/>
            <a:ext cx="6955668" cy="999459"/>
            <a:chOff x="1057736" y="2381693"/>
            <a:chExt cx="6955668" cy="999459"/>
          </a:xfrm>
        </p:grpSpPr>
        <p:sp>
          <p:nvSpPr>
            <p:cNvPr id="25" name="Rectángulo: esquinas redondeadas 2">
              <a:extLst>
                <a:ext uri="{FF2B5EF4-FFF2-40B4-BE49-F238E27FC236}">
                  <a16:creationId xmlns:a16="http://schemas.microsoft.com/office/drawing/2014/main" id="{311E3D1B-72FD-4194-A49A-3BE553B753D6}"/>
                </a:ext>
              </a:extLst>
            </p:cNvPr>
            <p:cNvSpPr/>
            <p:nvPr/>
          </p:nvSpPr>
          <p:spPr>
            <a:xfrm>
              <a:off x="1057736" y="2381693"/>
              <a:ext cx="4301071" cy="9994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Constante evolución tecnológica</a:t>
              </a:r>
            </a:p>
            <a:p>
              <a:pPr algn="ctr"/>
              <a:endParaRPr lang="es-EC" dirty="0">
                <a:solidFill>
                  <a:schemeClr val="bg1"/>
                </a:solidFill>
              </a:endParaRPr>
            </a:p>
          </p:txBody>
        </p:sp>
        <p:cxnSp>
          <p:nvCxnSpPr>
            <p:cNvPr id="26" name="Conector: angular 13">
              <a:extLst>
                <a:ext uri="{FF2B5EF4-FFF2-40B4-BE49-F238E27FC236}">
                  <a16:creationId xmlns:a16="http://schemas.microsoft.com/office/drawing/2014/main" id="{AED86C43-15F5-4F11-A6C1-7A9055C8078E}"/>
                </a:ext>
              </a:extLst>
            </p:cNvPr>
            <p:cNvCxnSpPr>
              <a:cxnSpLocks/>
              <a:stCxn id="25" idx="3"/>
            </p:cNvCxnSpPr>
            <p:nvPr/>
          </p:nvCxnSpPr>
          <p:spPr>
            <a:xfrm flipV="1">
              <a:off x="5358807" y="2564218"/>
              <a:ext cx="2654597" cy="317205"/>
            </a:xfrm>
            <a:prstGeom prst="bentConnector3">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grpSp>
      <p:pic>
        <p:nvPicPr>
          <p:cNvPr id="1030" name="Picture 6" descr="Historia del automóvil: resumen corto"/>
          <p:cNvPicPr>
            <a:picLocks noChangeAspect="1" noChangeArrowheads="1"/>
          </p:cNvPicPr>
          <p:nvPr/>
        </p:nvPicPr>
        <p:blipFill rotWithShape="1">
          <a:blip r:embed="rId4">
            <a:extLst>
              <a:ext uri="{28A0092B-C50C-407E-A947-70E740481C1C}">
                <a14:useLocalDpi xmlns:a14="http://schemas.microsoft.com/office/drawing/2010/main" val="0"/>
              </a:ext>
            </a:extLst>
          </a:blip>
          <a:srcRect l="2301" t="16000" r="4489" b="4620"/>
          <a:stretch/>
        </p:blipFill>
        <p:spPr bwMode="auto">
          <a:xfrm>
            <a:off x="8027582" y="1127051"/>
            <a:ext cx="2580223" cy="164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0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990601" y="1136807"/>
            <a:ext cx="10934700" cy="461665"/>
          </a:xfrm>
          <a:prstGeom prst="rect">
            <a:avLst/>
          </a:prstGeom>
        </p:spPr>
        <p:txBody>
          <a:bodyPr wrap="square">
            <a:spAutoFit/>
          </a:bodyPr>
          <a:lstStyle/>
          <a:p>
            <a:pPr lvl="0" algn="just"/>
            <a:endParaRPr lang="es-EC" sz="2400" b="1" dirty="0"/>
          </a:p>
        </p:txBody>
      </p:sp>
      <p:sp>
        <p:nvSpPr>
          <p:cNvPr id="6" name="CuadroTexto 5"/>
          <p:cNvSpPr txBox="1"/>
          <p:nvPr/>
        </p:nvSpPr>
        <p:spPr>
          <a:xfrm>
            <a:off x="1385605" y="422753"/>
            <a:ext cx="8691991" cy="707886"/>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RECOMENDACIONES</a:t>
            </a:r>
            <a:endParaRPr lang="es-ES" altLang="en-US" sz="2000" b="1" dirty="0">
              <a:latin typeface="Arial" panose="020B0604020202020204" pitchFamily="34" charset="0"/>
              <a:cs typeface="Arial" panose="020B0604020202020204" pitchFamily="34" charset="0"/>
            </a:endParaRPr>
          </a:p>
          <a:p>
            <a:endParaRPr lang="es-EC" sz="2000" b="1" dirty="0"/>
          </a:p>
        </p:txBody>
      </p:sp>
      <p:sp>
        <p:nvSpPr>
          <p:cNvPr id="15" name="Rectángulo 14">
            <a:extLst>
              <a:ext uri="{FF2B5EF4-FFF2-40B4-BE49-F238E27FC236}">
                <a16:creationId xmlns:a16="http://schemas.microsoft.com/office/drawing/2014/main" id="{9651E3D3-5DA3-4800-A697-D8A26E0D09D4}"/>
              </a:ext>
            </a:extLst>
          </p:cNvPr>
          <p:cNvSpPr/>
          <p:nvPr/>
        </p:nvSpPr>
        <p:spPr>
          <a:xfrm>
            <a:off x="2431565" y="3294623"/>
            <a:ext cx="8442060" cy="359437"/>
          </a:xfrm>
          <a:prstGeom prst="rect">
            <a:avLst/>
          </a:prstGeom>
        </p:spPr>
        <p:txBody>
          <a:bodyPr>
            <a:spAutoFit/>
          </a:bodyPr>
          <a:lstStyle/>
          <a:p>
            <a:pPr lvl="0">
              <a:lnSpc>
                <a:spcPct val="150000"/>
              </a:lnSpc>
              <a:spcAft>
                <a:spcPts val="1000"/>
              </a:spcAft>
            </a:pPr>
            <a:endParaRPr lang="es-EC" dirty="0">
              <a:latin typeface="Times New Roman" panose="02020603050405020304" pitchFamily="18" charset="0"/>
              <a:ea typeface="Calibri" panose="020F0502020204030204" pitchFamily="34" charset="0"/>
            </a:endParaRPr>
          </a:p>
        </p:txBody>
      </p:sp>
      <p:sp>
        <p:nvSpPr>
          <p:cNvPr id="2" name="CuadroTexto 1"/>
          <p:cNvSpPr txBox="1"/>
          <p:nvPr/>
        </p:nvSpPr>
        <p:spPr>
          <a:xfrm>
            <a:off x="1297172" y="1244009"/>
            <a:ext cx="9377916" cy="4924425"/>
          </a:xfrm>
          <a:prstGeom prst="rect">
            <a:avLst/>
          </a:prstGeom>
          <a:noFill/>
        </p:spPr>
        <p:txBody>
          <a:bodyPr wrap="square" rtlCol="0">
            <a:spAutoFit/>
          </a:bodyPr>
          <a:lstStyle/>
          <a:p>
            <a:pPr marL="342900" indent="-342900" algn="just">
              <a:buFont typeface="Wingdings" panose="05000000000000000000" pitchFamily="2" charset="2"/>
              <a:buChar char="Ø"/>
            </a:pPr>
            <a:r>
              <a:rPr lang="es-ES" sz="2000" dirty="0"/>
              <a:t>En el caso que se desee mejorar el sistema de frenado actual, se debe rectificar los discos y cambiar las zapatas, ya que sobre estos elementos se realizó únicamente un mantenimiento preventivo de limpieza y pulido.</a:t>
            </a:r>
          </a:p>
          <a:p>
            <a:pPr marL="342900" indent="-342900" algn="just">
              <a:buFont typeface="Wingdings" panose="05000000000000000000" pitchFamily="2" charset="2"/>
              <a:buChar char="Ø"/>
            </a:pPr>
            <a:r>
              <a:rPr lang="es-ES" sz="2000" dirty="0"/>
              <a:t>Se recomienda realizar un mantenimiento preventivo general y de las adaptaciones realizadas en el vehículo, para conseguir así evitar posibles fallos y deterioros en los sistemas adaptados.</a:t>
            </a:r>
          </a:p>
          <a:p>
            <a:pPr marL="342900" indent="-342900" algn="just">
              <a:buFont typeface="Wingdings" panose="05000000000000000000" pitchFamily="2" charset="2"/>
              <a:buChar char="Ø"/>
            </a:pPr>
            <a:r>
              <a:rPr lang="es-ES" sz="2000" dirty="0"/>
              <a:t>Se sugiere el reemplazo total del radiador del vehículo ya que actualmente se realizó un sellado de las fisuras que provocaban fugas de agua, las mismas que pueden reaparecer y provocar que el motor no reciba suficiente enfriamiento por parte del radiador.</a:t>
            </a:r>
          </a:p>
          <a:p>
            <a:pPr marL="342900" indent="-342900" algn="just">
              <a:buFont typeface="Wingdings" panose="05000000000000000000" pitchFamily="2" charset="2"/>
              <a:buChar char="Ø"/>
            </a:pPr>
            <a:r>
              <a:rPr lang="es-ES" sz="2000" dirty="0"/>
              <a:t>Para conseguir mejorar la eficiencia energética se propone realizar el arreglo, revisión y cambio de partes deterioradas del motor para de esta manera evaluar si los resultados de eficiencia energética se pueden acercar más a la teórica.</a:t>
            </a:r>
          </a:p>
          <a:p>
            <a:endParaRPr lang="es-ES" dirty="0"/>
          </a:p>
          <a:p>
            <a:endParaRPr lang="es-EC" dirty="0"/>
          </a:p>
          <a:p>
            <a:endParaRPr lang="es-EC" dirty="0"/>
          </a:p>
        </p:txBody>
      </p:sp>
    </p:spTree>
    <p:extLst>
      <p:ext uri="{BB962C8B-B14F-4D97-AF65-F5344CB8AC3E}">
        <p14:creationId xmlns:p14="http://schemas.microsoft.com/office/powerpoint/2010/main" val="3727584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38D3BA-9880-4196-AAB3-6AEA5B639CEF}"/>
              </a:ext>
            </a:extLst>
          </p:cNvPr>
          <p:cNvSpPr/>
          <p:nvPr/>
        </p:nvSpPr>
        <p:spPr>
          <a:xfrm>
            <a:off x="1180214" y="2109697"/>
            <a:ext cx="9250325" cy="2923877"/>
          </a:xfrm>
          <a:prstGeom prst="rect">
            <a:avLst/>
          </a:prstGeom>
        </p:spPr>
        <p:txBody>
          <a:bodyPr wrap="square">
            <a:spAutoFit/>
          </a:bodyPr>
          <a:lstStyle/>
          <a:p>
            <a:pPr algn="ctr"/>
            <a:r>
              <a:rPr lang="es-EC" sz="8800" b="1" dirty="0">
                <a:latin typeface="Algerian" panose="04020705040A02060702" pitchFamily="82" charset="0"/>
                <a:cs typeface="Adobe Hebrew" pitchFamily="18" charset="-79"/>
              </a:rPr>
              <a:t>GRACIAS</a:t>
            </a:r>
          </a:p>
          <a:p>
            <a:pPr algn="ctr"/>
            <a:endParaRPr lang="es-EC" sz="9600" dirty="0">
              <a:latin typeface="Algerian" panose="04020705040A02060702" pitchFamily="82" charset="0"/>
            </a:endParaRPr>
          </a:p>
        </p:txBody>
      </p:sp>
    </p:spTree>
    <p:extLst>
      <p:ext uri="{BB962C8B-B14F-4D97-AF65-F5344CB8AC3E}">
        <p14:creationId xmlns:p14="http://schemas.microsoft.com/office/powerpoint/2010/main" val="308416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AA174B67-264A-41B5-B146-F61AA87BF5B6}"/>
              </a:ext>
            </a:extLst>
          </p:cNvPr>
          <p:cNvSpPr/>
          <p:nvPr/>
        </p:nvSpPr>
        <p:spPr>
          <a:xfrm>
            <a:off x="1157715" y="1224367"/>
            <a:ext cx="10538416" cy="91277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solidFill>
                <a:schemeClr val="bg1"/>
              </a:solidFill>
            </a:endParaRPr>
          </a:p>
        </p:txBody>
      </p:sp>
      <p:sp>
        <p:nvSpPr>
          <p:cNvPr id="2" name="CuadroTexto 1"/>
          <p:cNvSpPr txBox="1"/>
          <p:nvPr/>
        </p:nvSpPr>
        <p:spPr>
          <a:xfrm>
            <a:off x="1353707" y="590159"/>
            <a:ext cx="4904220"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Objetivo General</a:t>
            </a:r>
          </a:p>
        </p:txBody>
      </p:sp>
      <p:sp>
        <p:nvSpPr>
          <p:cNvPr id="3" name="Rectángulo 2"/>
          <p:cNvSpPr/>
          <p:nvPr/>
        </p:nvSpPr>
        <p:spPr>
          <a:xfrm>
            <a:off x="1353708" y="1236490"/>
            <a:ext cx="10441039" cy="830997"/>
          </a:xfrm>
          <a:prstGeom prst="rect">
            <a:avLst/>
          </a:prstGeom>
        </p:spPr>
        <p:txBody>
          <a:bodyPr wrap="square">
            <a:spAutoFit/>
          </a:bodyPr>
          <a:lstStyle/>
          <a:p>
            <a:pPr>
              <a:spcAft>
                <a:spcPts val="800"/>
              </a:spcAft>
            </a:pPr>
            <a:r>
              <a:rPr lang="es-ES" sz="2400" dirty="0"/>
              <a:t>Realizar la evaluación, análisis exergético y repotenciación del sistema de frenado de un auto clásico Nissan Datsun 1973.</a:t>
            </a:r>
            <a:endParaRPr lang="es-EC" sz="2400" dirty="0"/>
          </a:p>
        </p:txBody>
      </p:sp>
      <p:sp>
        <p:nvSpPr>
          <p:cNvPr id="4" name="CuadroTexto 3"/>
          <p:cNvSpPr txBox="1"/>
          <p:nvPr/>
        </p:nvSpPr>
        <p:spPr>
          <a:xfrm>
            <a:off x="1191780" y="2293813"/>
            <a:ext cx="4904220"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Objetivos Específicos</a:t>
            </a:r>
          </a:p>
        </p:txBody>
      </p:sp>
      <p:sp>
        <p:nvSpPr>
          <p:cNvPr id="9" name="Rectángulo 8"/>
          <p:cNvSpPr/>
          <p:nvPr/>
        </p:nvSpPr>
        <p:spPr>
          <a:xfrm>
            <a:off x="1183586" y="3918340"/>
            <a:ext cx="5121521" cy="769441"/>
          </a:xfrm>
          <a:prstGeom prst="rect">
            <a:avLst/>
          </a:prstGeom>
        </p:spPr>
        <p:txBody>
          <a:bodyPr wrap="square">
            <a:spAutoFit/>
          </a:bodyPr>
          <a:lstStyle/>
          <a:p>
            <a:pPr lvl="0"/>
            <a:endParaRPr lang="es-EC" sz="2400" dirty="0"/>
          </a:p>
          <a:p>
            <a:endParaRPr lang="es-EC" sz="2000" dirty="0"/>
          </a:p>
        </p:txBody>
      </p:sp>
      <p:sp>
        <p:nvSpPr>
          <p:cNvPr id="8" name="Rectángulo: esquinas redondeadas 7">
            <a:extLst>
              <a:ext uri="{FF2B5EF4-FFF2-40B4-BE49-F238E27FC236}">
                <a16:creationId xmlns:a16="http://schemas.microsoft.com/office/drawing/2014/main" id="{F71C0096-1A04-4A1B-AAF1-0EE4F9B7614F}"/>
              </a:ext>
            </a:extLst>
          </p:cNvPr>
          <p:cNvSpPr/>
          <p:nvPr/>
        </p:nvSpPr>
        <p:spPr>
          <a:xfrm>
            <a:off x="1141054" y="3880395"/>
            <a:ext cx="7184239" cy="67097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s-EC" sz="2800" dirty="0">
                <a:solidFill>
                  <a:schemeClr val="tx1"/>
                </a:solidFill>
              </a:rPr>
              <a:t>Evaluar el funcionamiento energético del motor.</a:t>
            </a:r>
          </a:p>
        </p:txBody>
      </p:sp>
      <p:sp>
        <p:nvSpPr>
          <p:cNvPr id="11" name="Rectángulo: esquinas redondeadas 10">
            <a:extLst>
              <a:ext uri="{FF2B5EF4-FFF2-40B4-BE49-F238E27FC236}">
                <a16:creationId xmlns:a16="http://schemas.microsoft.com/office/drawing/2014/main" id="{625CF1B1-8667-4CD1-97EB-504D091132CC}"/>
              </a:ext>
            </a:extLst>
          </p:cNvPr>
          <p:cNvSpPr/>
          <p:nvPr/>
        </p:nvSpPr>
        <p:spPr>
          <a:xfrm>
            <a:off x="1123334" y="3020468"/>
            <a:ext cx="7223223" cy="81706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2800" dirty="0">
                <a:solidFill>
                  <a:schemeClr val="tx1"/>
                </a:solidFill>
              </a:rPr>
              <a:t>Realizar la evaluación tecnicomecánica del sistema original de frenado.</a:t>
            </a:r>
          </a:p>
        </p:txBody>
      </p:sp>
      <p:sp>
        <p:nvSpPr>
          <p:cNvPr id="18" name="Rectángulo: esquinas redondeadas 9">
            <a:extLst>
              <a:ext uri="{FF2B5EF4-FFF2-40B4-BE49-F238E27FC236}">
                <a16:creationId xmlns:a16="http://schemas.microsoft.com/office/drawing/2014/main" id="{34D01C8B-575D-42FE-97B4-7CF46F827D02}"/>
              </a:ext>
            </a:extLst>
          </p:cNvPr>
          <p:cNvSpPr/>
          <p:nvPr/>
        </p:nvSpPr>
        <p:spPr>
          <a:xfrm>
            <a:off x="1132362" y="5415978"/>
            <a:ext cx="7100779" cy="8891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800" dirty="0">
                <a:solidFill>
                  <a:schemeClr val="tx1"/>
                </a:solidFill>
              </a:rPr>
              <a:t>Realizar el análisis económico del proyecto.</a:t>
            </a:r>
          </a:p>
        </p:txBody>
      </p:sp>
      <p:sp>
        <p:nvSpPr>
          <p:cNvPr id="19" name="Rectángulo: esquinas redondeadas 7">
            <a:extLst>
              <a:ext uri="{FF2B5EF4-FFF2-40B4-BE49-F238E27FC236}">
                <a16:creationId xmlns:a16="http://schemas.microsoft.com/office/drawing/2014/main" id="{F71C0096-1A04-4A1B-AAF1-0EE4F9B7614F}"/>
              </a:ext>
            </a:extLst>
          </p:cNvPr>
          <p:cNvSpPr/>
          <p:nvPr/>
        </p:nvSpPr>
        <p:spPr>
          <a:xfrm>
            <a:off x="1144599" y="4638850"/>
            <a:ext cx="7184239" cy="7305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800" dirty="0">
                <a:solidFill>
                  <a:schemeClr val="tx1"/>
                </a:solidFill>
              </a:rPr>
              <a:t>Realizar el análisis exergético del sistema de evacuación de gases.</a:t>
            </a:r>
          </a:p>
        </p:txBody>
      </p:sp>
    </p:spTree>
    <p:extLst>
      <p:ext uri="{BB962C8B-B14F-4D97-AF65-F5344CB8AC3E}">
        <p14:creationId xmlns:p14="http://schemas.microsoft.com/office/powerpoint/2010/main" val="14376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91117" y="1108021"/>
            <a:ext cx="11277598" cy="954107"/>
          </a:xfrm>
          <a:prstGeom prst="rect">
            <a:avLst/>
          </a:prstGeom>
          <a:noFill/>
        </p:spPr>
        <p:txBody>
          <a:bodyPr wrap="square" rtlCol="0">
            <a:spAutoFit/>
          </a:bodyPr>
          <a:lstStyle/>
          <a:p>
            <a:pPr algn="ctr"/>
            <a:r>
              <a:rPr lang="es-EC" sz="2800" b="1" dirty="0"/>
              <a:t>Sistemas y sus componentes para el análisis de un vehículo Nissan Datsun 1973</a:t>
            </a:r>
          </a:p>
        </p:txBody>
      </p:sp>
      <p:sp>
        <p:nvSpPr>
          <p:cNvPr id="2" name="Rectángulo 1"/>
          <p:cNvSpPr/>
          <p:nvPr/>
        </p:nvSpPr>
        <p:spPr>
          <a:xfrm>
            <a:off x="-266700" y="1404732"/>
            <a:ext cx="7670800" cy="561949"/>
          </a:xfrm>
          <a:prstGeom prst="rect">
            <a:avLst/>
          </a:prstGeom>
        </p:spPr>
        <p:txBody>
          <a:bodyPr wrap="square">
            <a:spAutoFit/>
          </a:bodyPr>
          <a:lstStyle/>
          <a:p>
            <a:pPr indent="457200">
              <a:lnSpc>
                <a:spcPct val="200000"/>
              </a:lnSpc>
              <a:spcAft>
                <a:spcPts val="0"/>
              </a:spcAft>
            </a:pPr>
            <a:endParaRPr lang="es-EC" dirty="0">
              <a:effectLst/>
              <a:latin typeface="+mj-lt"/>
              <a:ea typeface="Calibri" panose="020F0502020204030204" pitchFamily="34" charset="0"/>
              <a:cs typeface="Times New Roman" panose="02020603050405020304" pitchFamily="18" charset="0"/>
            </a:endParaRPr>
          </a:p>
        </p:txBody>
      </p:sp>
      <p:sp>
        <p:nvSpPr>
          <p:cNvPr id="22" name="Forma libre: forma 21">
            <a:extLst>
              <a:ext uri="{FF2B5EF4-FFF2-40B4-BE49-F238E27FC236}">
                <a16:creationId xmlns:a16="http://schemas.microsoft.com/office/drawing/2014/main" id="{0B5A2559-5131-48B0-ADE4-7AA6C015B5FD}"/>
              </a:ext>
            </a:extLst>
          </p:cNvPr>
          <p:cNvSpPr/>
          <p:nvPr/>
        </p:nvSpPr>
        <p:spPr>
          <a:xfrm>
            <a:off x="6586330" y="2462924"/>
            <a:ext cx="4028661" cy="3856867"/>
          </a:xfrm>
          <a:custGeom>
            <a:avLst/>
            <a:gdLst>
              <a:gd name="connsiteX0" fmla="*/ 278296 w 4028661"/>
              <a:gd name="connsiteY0" fmla="*/ 0 h 3856867"/>
              <a:gd name="connsiteX1" fmla="*/ 1736035 w 4028661"/>
              <a:gd name="connsiteY1" fmla="*/ 0 h 3856867"/>
              <a:gd name="connsiteX2" fmla="*/ 1736035 w 4028661"/>
              <a:gd name="connsiteY2" fmla="*/ 1194676 h 3856867"/>
              <a:gd name="connsiteX3" fmla="*/ 4028661 w 4028661"/>
              <a:gd name="connsiteY3" fmla="*/ 1194676 h 3856867"/>
              <a:gd name="connsiteX4" fmla="*/ 4028661 w 4028661"/>
              <a:gd name="connsiteY4" fmla="*/ 3856867 h 3856867"/>
              <a:gd name="connsiteX5" fmla="*/ 0 w 4028661"/>
              <a:gd name="connsiteY5" fmla="*/ 3856867 h 3856867"/>
              <a:gd name="connsiteX6" fmla="*/ 0 w 4028661"/>
              <a:gd name="connsiteY6" fmla="*/ 1194676 h 3856867"/>
              <a:gd name="connsiteX7" fmla="*/ 278296 w 4028661"/>
              <a:gd name="connsiteY7" fmla="*/ 1194676 h 38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8661" h="3856867">
                <a:moveTo>
                  <a:pt x="278296" y="0"/>
                </a:moveTo>
                <a:lnTo>
                  <a:pt x="1736035" y="0"/>
                </a:lnTo>
                <a:lnTo>
                  <a:pt x="1736035" y="1194676"/>
                </a:lnTo>
                <a:lnTo>
                  <a:pt x="4028661" y="1194676"/>
                </a:lnTo>
                <a:lnTo>
                  <a:pt x="4028661" y="3856867"/>
                </a:lnTo>
                <a:lnTo>
                  <a:pt x="0" y="3856867"/>
                </a:lnTo>
                <a:lnTo>
                  <a:pt x="0" y="1194676"/>
                </a:lnTo>
                <a:lnTo>
                  <a:pt x="278296" y="1194676"/>
                </a:lnTo>
                <a:close/>
              </a:path>
            </a:pathLst>
          </a:custGeom>
          <a:noFill/>
          <a:ln>
            <a:solidFill>
              <a:schemeClr val="tx2">
                <a:lumMod val="60000"/>
                <a:lumOff val="4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sp>
        <p:nvSpPr>
          <p:cNvPr id="19" name="Forma libre: forma 18">
            <a:extLst>
              <a:ext uri="{FF2B5EF4-FFF2-40B4-BE49-F238E27FC236}">
                <a16:creationId xmlns:a16="http://schemas.microsoft.com/office/drawing/2014/main" id="{A78F7CF5-D578-4E53-84B8-C28A6E54F8F2}"/>
              </a:ext>
            </a:extLst>
          </p:cNvPr>
          <p:cNvSpPr/>
          <p:nvPr/>
        </p:nvSpPr>
        <p:spPr>
          <a:xfrm>
            <a:off x="649357" y="892152"/>
            <a:ext cx="11277599" cy="5588161"/>
          </a:xfrm>
          <a:custGeom>
            <a:avLst/>
            <a:gdLst>
              <a:gd name="connsiteX0" fmla="*/ 0 w 11277599"/>
              <a:gd name="connsiteY0" fmla="*/ 0 h 4996069"/>
              <a:gd name="connsiteX1" fmla="*/ 11277599 w 11277599"/>
              <a:gd name="connsiteY1" fmla="*/ 0 h 4996069"/>
              <a:gd name="connsiteX2" fmla="*/ 11277599 w 11277599"/>
              <a:gd name="connsiteY2" fmla="*/ 2496136 h 4996069"/>
              <a:gd name="connsiteX3" fmla="*/ 4956313 w 11277599"/>
              <a:gd name="connsiteY3" fmla="*/ 2496136 h 4996069"/>
              <a:gd name="connsiteX4" fmla="*/ 4956313 w 11277599"/>
              <a:gd name="connsiteY4" fmla="*/ 4996069 h 4996069"/>
              <a:gd name="connsiteX5" fmla="*/ 4046129 w 11277599"/>
              <a:gd name="connsiteY5" fmla="*/ 4996069 h 4996069"/>
              <a:gd name="connsiteX6" fmla="*/ 4041913 w 11277599"/>
              <a:gd name="connsiteY6" fmla="*/ 4996069 h 4996069"/>
              <a:gd name="connsiteX7" fmla="*/ 2344739 w 11277599"/>
              <a:gd name="connsiteY7" fmla="*/ 4996069 h 4996069"/>
              <a:gd name="connsiteX8" fmla="*/ 2344739 w 11277599"/>
              <a:gd name="connsiteY8" fmla="*/ 4992272 h 4996069"/>
              <a:gd name="connsiteX9" fmla="*/ 0 w 11277599"/>
              <a:gd name="connsiteY9" fmla="*/ 4992272 h 49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77599" h="4996069">
                <a:moveTo>
                  <a:pt x="0" y="0"/>
                </a:moveTo>
                <a:lnTo>
                  <a:pt x="11277599" y="0"/>
                </a:lnTo>
                <a:lnTo>
                  <a:pt x="11277599" y="2496136"/>
                </a:lnTo>
                <a:lnTo>
                  <a:pt x="4956313" y="2496136"/>
                </a:lnTo>
                <a:lnTo>
                  <a:pt x="4956313" y="4996069"/>
                </a:lnTo>
                <a:lnTo>
                  <a:pt x="4046129" y="4996069"/>
                </a:lnTo>
                <a:lnTo>
                  <a:pt x="4041913" y="4996069"/>
                </a:lnTo>
                <a:lnTo>
                  <a:pt x="2344739" y="4996069"/>
                </a:lnTo>
                <a:lnTo>
                  <a:pt x="2344739" y="4992272"/>
                </a:lnTo>
                <a:lnTo>
                  <a:pt x="0" y="4992272"/>
                </a:lnTo>
                <a:close/>
              </a:path>
            </a:pathLst>
          </a:custGeom>
          <a:noFill/>
          <a:ln>
            <a:solidFill>
              <a:schemeClr val="tx2">
                <a:lumMod val="40000"/>
                <a:lumOff val="6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C"/>
          </a:p>
        </p:txBody>
      </p:sp>
      <p:pic>
        <p:nvPicPr>
          <p:cNvPr id="3" name="Imagen 2"/>
          <p:cNvPicPr>
            <a:picLocks noChangeAspect="1"/>
          </p:cNvPicPr>
          <p:nvPr/>
        </p:nvPicPr>
        <p:blipFill rotWithShape="1">
          <a:blip r:embed="rId3"/>
          <a:srcRect l="1868" t="5194" r="1860" b="2845"/>
          <a:stretch/>
        </p:blipFill>
        <p:spPr>
          <a:xfrm>
            <a:off x="786810" y="2264735"/>
            <a:ext cx="5645888" cy="2913321"/>
          </a:xfrm>
          <a:prstGeom prst="rect">
            <a:avLst/>
          </a:prstGeom>
        </p:spPr>
      </p:pic>
      <p:sp>
        <p:nvSpPr>
          <p:cNvPr id="11" name="Rectángulo 10"/>
          <p:cNvSpPr/>
          <p:nvPr/>
        </p:nvSpPr>
        <p:spPr>
          <a:xfrm>
            <a:off x="6666941" y="2100544"/>
            <a:ext cx="5313660" cy="1077218"/>
          </a:xfrm>
          <a:prstGeom prst="rect">
            <a:avLst/>
          </a:prstGeom>
        </p:spPr>
        <p:txBody>
          <a:bodyPr wrap="square">
            <a:spAutoFit/>
          </a:bodyPr>
          <a:lstStyle/>
          <a:p>
            <a:pPr lvl="0" algn="just">
              <a:spcAft>
                <a:spcPts val="900"/>
              </a:spcAft>
            </a:pPr>
            <a:r>
              <a:rPr lang="es-ES" sz="3200" dirty="0"/>
              <a:t>Los sistemas a intervenir son los siguientes:</a:t>
            </a:r>
            <a:endParaRPr lang="es-EC" sz="3200" b="1" dirty="0"/>
          </a:p>
        </p:txBody>
      </p:sp>
      <p:grpSp>
        <p:nvGrpSpPr>
          <p:cNvPr id="12" name="Grupo 11">
            <a:extLst>
              <a:ext uri="{FF2B5EF4-FFF2-40B4-BE49-F238E27FC236}">
                <a16:creationId xmlns:a16="http://schemas.microsoft.com/office/drawing/2014/main" id="{E1E8B4BF-EB1C-48D5-9646-358E1B6532EA}"/>
              </a:ext>
            </a:extLst>
          </p:cNvPr>
          <p:cNvGrpSpPr/>
          <p:nvPr/>
        </p:nvGrpSpPr>
        <p:grpSpPr>
          <a:xfrm>
            <a:off x="6523868" y="4025654"/>
            <a:ext cx="5014050" cy="572175"/>
            <a:chOff x="6387560" y="2863947"/>
            <a:chExt cx="4551398" cy="572175"/>
          </a:xfrm>
        </p:grpSpPr>
        <p:sp>
          <p:nvSpPr>
            <p:cNvPr id="13" name="Rectángulo: esquinas redondeadas 7">
              <a:extLst>
                <a:ext uri="{FF2B5EF4-FFF2-40B4-BE49-F238E27FC236}">
                  <a16:creationId xmlns:a16="http://schemas.microsoft.com/office/drawing/2014/main" id="{CD3C6925-2425-4F02-86D3-9760C31C82E1}"/>
                </a:ext>
              </a:extLst>
            </p:cNvPr>
            <p:cNvSpPr/>
            <p:nvPr/>
          </p:nvSpPr>
          <p:spPr>
            <a:xfrm>
              <a:off x="6510993" y="2863947"/>
              <a:ext cx="4427965" cy="5721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ln w="0"/>
                  <a:solidFill>
                    <a:schemeClr val="tx1"/>
                  </a:solidFill>
                  <a:effectLst>
                    <a:outerShdw blurRad="38100" dist="19050" dir="2700000" algn="tl" rotWithShape="0">
                      <a:schemeClr val="dk1">
                        <a:alpha val="40000"/>
                      </a:schemeClr>
                    </a:outerShdw>
                  </a:effectLst>
                </a:rPr>
                <a:t>     ABC de motor de carburador.</a:t>
              </a:r>
            </a:p>
          </p:txBody>
        </p:sp>
        <p:sp>
          <p:nvSpPr>
            <p:cNvPr id="15" name="Elipse 14">
              <a:extLst>
                <a:ext uri="{FF2B5EF4-FFF2-40B4-BE49-F238E27FC236}">
                  <a16:creationId xmlns:a16="http://schemas.microsoft.com/office/drawing/2014/main" id="{E37C101C-9CC7-42E0-82DB-198C2D025607}"/>
                </a:ext>
              </a:extLst>
            </p:cNvPr>
            <p:cNvSpPr/>
            <p:nvPr/>
          </p:nvSpPr>
          <p:spPr>
            <a:xfrm>
              <a:off x="6387560" y="2863947"/>
              <a:ext cx="508784" cy="554501"/>
            </a:xfrm>
            <a:prstGeom prst="ellipse">
              <a:avLst/>
            </a:prstGeom>
            <a:solidFill>
              <a:srgbClr val="99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ln w="0"/>
                  <a:solidFill>
                    <a:schemeClr val="tx1"/>
                  </a:solidFill>
                  <a:effectLst>
                    <a:outerShdw blurRad="38100" dist="19050" dir="2700000" algn="tl" rotWithShape="0">
                      <a:schemeClr val="dk1">
                        <a:alpha val="40000"/>
                      </a:schemeClr>
                    </a:outerShdw>
                  </a:effectLst>
                </a:rPr>
                <a:t>1</a:t>
              </a:r>
            </a:p>
          </p:txBody>
        </p:sp>
      </p:grpSp>
      <p:grpSp>
        <p:nvGrpSpPr>
          <p:cNvPr id="16" name="Grupo 15">
            <a:extLst>
              <a:ext uri="{FF2B5EF4-FFF2-40B4-BE49-F238E27FC236}">
                <a16:creationId xmlns:a16="http://schemas.microsoft.com/office/drawing/2014/main" id="{EB22FB69-DC09-43A5-9487-42F66240D332}"/>
              </a:ext>
            </a:extLst>
          </p:cNvPr>
          <p:cNvGrpSpPr/>
          <p:nvPr/>
        </p:nvGrpSpPr>
        <p:grpSpPr>
          <a:xfrm>
            <a:off x="6507453" y="4954227"/>
            <a:ext cx="5030465" cy="572456"/>
            <a:chOff x="6358597" y="3295548"/>
            <a:chExt cx="5030465" cy="572456"/>
          </a:xfrm>
        </p:grpSpPr>
        <p:sp>
          <p:nvSpPr>
            <p:cNvPr id="17" name="Rectángulo: esquinas redondeadas 11">
              <a:extLst>
                <a:ext uri="{FF2B5EF4-FFF2-40B4-BE49-F238E27FC236}">
                  <a16:creationId xmlns:a16="http://schemas.microsoft.com/office/drawing/2014/main" id="{B5579F1C-BBE8-42F5-ACF6-3722676D0245}"/>
                </a:ext>
              </a:extLst>
            </p:cNvPr>
            <p:cNvSpPr/>
            <p:nvPr/>
          </p:nvSpPr>
          <p:spPr>
            <a:xfrm>
              <a:off x="6484846" y="3295829"/>
              <a:ext cx="4904216" cy="572175"/>
            </a:xfrm>
            <a:prstGeom prst="roundRect">
              <a:avLst/>
            </a:prstGeom>
            <a:solidFill>
              <a:schemeClr val="accent3">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ln w="0"/>
                  <a:solidFill>
                    <a:schemeClr val="tx1"/>
                  </a:solidFill>
                  <a:effectLst>
                    <a:outerShdw blurRad="38100" dist="19050" dir="2700000" algn="tl" rotWithShape="0">
                      <a:schemeClr val="dk1">
                        <a:alpha val="40000"/>
                      </a:schemeClr>
                    </a:outerShdw>
                  </a:effectLst>
                </a:rPr>
                <a:t>     </a:t>
              </a:r>
              <a:r>
                <a:rPr lang="es-EC" sz="2400" dirty="0">
                  <a:ln w="0"/>
                  <a:solidFill>
                    <a:schemeClr val="tx1"/>
                  </a:solidFill>
                  <a:effectLst>
                    <a:outerShdw blurRad="38100" dist="19050" dir="2700000" algn="tl" rotWithShape="0">
                      <a:schemeClr val="dk1">
                        <a:alpha val="40000"/>
                      </a:schemeClr>
                    </a:outerShdw>
                  </a:effectLst>
                </a:rPr>
                <a:t>Sistema de Frenado. </a:t>
              </a:r>
            </a:p>
          </p:txBody>
        </p:sp>
        <p:sp>
          <p:nvSpPr>
            <p:cNvPr id="18" name="Elipse 17">
              <a:extLst>
                <a:ext uri="{FF2B5EF4-FFF2-40B4-BE49-F238E27FC236}">
                  <a16:creationId xmlns:a16="http://schemas.microsoft.com/office/drawing/2014/main" id="{44B8434D-AA6F-402E-866B-83E75546A44C}"/>
                </a:ext>
              </a:extLst>
            </p:cNvPr>
            <p:cNvSpPr/>
            <p:nvPr/>
          </p:nvSpPr>
          <p:spPr>
            <a:xfrm>
              <a:off x="6358597" y="3295548"/>
              <a:ext cx="492369" cy="5545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solidFill>
                    <a:schemeClr val="tx1"/>
                  </a:solidFill>
                </a:rPr>
                <a:t>2</a:t>
              </a:r>
            </a:p>
          </p:txBody>
        </p:sp>
      </p:grpSp>
      <p:grpSp>
        <p:nvGrpSpPr>
          <p:cNvPr id="20" name="Grupo 19">
            <a:extLst>
              <a:ext uri="{FF2B5EF4-FFF2-40B4-BE49-F238E27FC236}">
                <a16:creationId xmlns:a16="http://schemas.microsoft.com/office/drawing/2014/main" id="{812D30FD-632F-4ADB-A71D-5511045805B6}"/>
              </a:ext>
            </a:extLst>
          </p:cNvPr>
          <p:cNvGrpSpPr/>
          <p:nvPr/>
        </p:nvGrpSpPr>
        <p:grpSpPr>
          <a:xfrm>
            <a:off x="6507453" y="5883362"/>
            <a:ext cx="5030468" cy="572175"/>
            <a:chOff x="6397142" y="2863947"/>
            <a:chExt cx="4536536" cy="572175"/>
          </a:xfrm>
        </p:grpSpPr>
        <p:sp>
          <p:nvSpPr>
            <p:cNvPr id="21" name="Rectángulo: esquinas redondeadas 19">
              <a:extLst>
                <a:ext uri="{FF2B5EF4-FFF2-40B4-BE49-F238E27FC236}">
                  <a16:creationId xmlns:a16="http://schemas.microsoft.com/office/drawing/2014/main" id="{2AF5BA33-43A6-40E9-8C5A-2D933DC3A221}"/>
                </a:ext>
              </a:extLst>
            </p:cNvPr>
            <p:cNvSpPr/>
            <p:nvPr/>
          </p:nvSpPr>
          <p:spPr>
            <a:xfrm>
              <a:off x="6510994" y="2863947"/>
              <a:ext cx="4422684" cy="5721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ln w="0"/>
                  <a:solidFill>
                    <a:schemeClr val="tx1"/>
                  </a:solidFill>
                  <a:effectLst>
                    <a:outerShdw blurRad="38100" dist="19050" dir="2700000" algn="tl" rotWithShape="0">
                      <a:schemeClr val="dk1">
                        <a:alpha val="40000"/>
                      </a:schemeClr>
                    </a:outerShdw>
                  </a:effectLst>
                </a:rPr>
                <a:t>     Reparaciones extras.</a:t>
              </a:r>
            </a:p>
          </p:txBody>
        </p:sp>
        <p:sp>
          <p:nvSpPr>
            <p:cNvPr id="25" name="Elipse 24">
              <a:extLst>
                <a:ext uri="{FF2B5EF4-FFF2-40B4-BE49-F238E27FC236}">
                  <a16:creationId xmlns:a16="http://schemas.microsoft.com/office/drawing/2014/main" id="{0F49E4B4-0007-4E1D-9D23-B49E6BBA3434}"/>
                </a:ext>
              </a:extLst>
            </p:cNvPr>
            <p:cNvSpPr/>
            <p:nvPr/>
          </p:nvSpPr>
          <p:spPr>
            <a:xfrm>
              <a:off x="6397142" y="2863947"/>
              <a:ext cx="508784" cy="55450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ln w="0"/>
                  <a:solidFill>
                    <a:schemeClr val="tx1"/>
                  </a:solidFill>
                  <a:effectLst>
                    <a:outerShdw blurRad="38100" dist="19050" dir="2700000" algn="tl" rotWithShape="0">
                      <a:schemeClr val="dk1">
                        <a:alpha val="40000"/>
                      </a:schemeClr>
                    </a:outerShdw>
                  </a:effectLst>
                </a:rPr>
                <a:t>3</a:t>
              </a:r>
            </a:p>
          </p:txBody>
        </p:sp>
      </p:grpSp>
      <p:sp>
        <p:nvSpPr>
          <p:cNvPr id="23" name="CuadroTexto 1"/>
          <p:cNvSpPr txBox="1"/>
          <p:nvPr/>
        </p:nvSpPr>
        <p:spPr>
          <a:xfrm>
            <a:off x="1332443" y="164857"/>
            <a:ext cx="5522603"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DESARROLLO</a:t>
            </a:r>
          </a:p>
        </p:txBody>
      </p:sp>
    </p:spTree>
    <p:extLst>
      <p:ext uri="{BB962C8B-B14F-4D97-AF65-F5344CB8AC3E}">
        <p14:creationId xmlns:p14="http://schemas.microsoft.com/office/powerpoint/2010/main" val="4742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D1A1520-D1CC-46DC-BB0A-45F1AB03FC40}"/>
              </a:ext>
            </a:extLst>
          </p:cNvPr>
          <p:cNvSpPr/>
          <p:nvPr/>
        </p:nvSpPr>
        <p:spPr>
          <a:xfrm>
            <a:off x="3048000" y="1980420"/>
            <a:ext cx="6096000" cy="1938992"/>
          </a:xfrm>
          <a:prstGeom prst="rect">
            <a:avLst/>
          </a:prstGeom>
        </p:spPr>
        <p:txBody>
          <a:bodyPr>
            <a:spAutoFit/>
          </a:bodyPr>
          <a:lstStyle/>
          <a:p>
            <a:pPr algn="ctr"/>
            <a:r>
              <a:rPr lang="es-ES" sz="4000" b="1" dirty="0"/>
              <a:t>ESTADO INICIAL Y ACTUAL DE LOS SISTEMAS INTERVENIDOS</a:t>
            </a:r>
            <a:endParaRPr lang="es-EC" sz="4000" b="1" dirty="0"/>
          </a:p>
        </p:txBody>
      </p:sp>
    </p:spTree>
    <p:extLst>
      <p:ext uri="{BB962C8B-B14F-4D97-AF65-F5344CB8AC3E}">
        <p14:creationId xmlns:p14="http://schemas.microsoft.com/office/powerpoint/2010/main" val="187884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0635B9-802E-4A8A-A7C4-04A09423957B}"/>
              </a:ext>
            </a:extLst>
          </p:cNvPr>
          <p:cNvSpPr/>
          <p:nvPr/>
        </p:nvSpPr>
        <p:spPr>
          <a:xfrm>
            <a:off x="3700131" y="349824"/>
            <a:ext cx="4883888" cy="523220"/>
          </a:xfrm>
          <a:prstGeom prst="rect">
            <a:avLst/>
          </a:prstGeom>
        </p:spPr>
        <p:txBody>
          <a:bodyPr wrap="square">
            <a:spAutoFit/>
          </a:bodyPr>
          <a:lstStyle/>
          <a:p>
            <a:pPr algn="ctr"/>
            <a:r>
              <a:rPr lang="es-EC" sz="2800" b="1" dirty="0"/>
              <a:t>1. ABC de Motor de Carburador </a:t>
            </a:r>
          </a:p>
        </p:txBody>
      </p:sp>
      <p:sp>
        <p:nvSpPr>
          <p:cNvPr id="4" name="Rectángulo: esquinas redondeadas 3">
            <a:extLst>
              <a:ext uri="{FF2B5EF4-FFF2-40B4-BE49-F238E27FC236}">
                <a16:creationId xmlns:a16="http://schemas.microsoft.com/office/drawing/2014/main" id="{48883D41-7F32-4F4F-AFAF-5D4B4E1BE203}"/>
              </a:ext>
            </a:extLst>
          </p:cNvPr>
          <p:cNvSpPr/>
          <p:nvPr/>
        </p:nvSpPr>
        <p:spPr>
          <a:xfrm>
            <a:off x="2615609" y="1795707"/>
            <a:ext cx="3285460" cy="523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Motor en estado Inicial</a:t>
            </a:r>
          </a:p>
        </p:txBody>
      </p:sp>
      <p:sp>
        <p:nvSpPr>
          <p:cNvPr id="6" name="Rectángulo: esquinas redondeadas 5">
            <a:extLst>
              <a:ext uri="{FF2B5EF4-FFF2-40B4-BE49-F238E27FC236}">
                <a16:creationId xmlns:a16="http://schemas.microsoft.com/office/drawing/2014/main" id="{3AE6AF45-6D5E-4AF6-A739-8E54A7F542B6}"/>
              </a:ext>
            </a:extLst>
          </p:cNvPr>
          <p:cNvSpPr/>
          <p:nvPr/>
        </p:nvSpPr>
        <p:spPr>
          <a:xfrm>
            <a:off x="4395008" y="3317357"/>
            <a:ext cx="3628585" cy="7000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Condensador y Platino</a:t>
            </a:r>
          </a:p>
        </p:txBody>
      </p:sp>
      <p:sp>
        <p:nvSpPr>
          <p:cNvPr id="7" name="Rectángulo: esquinas redondeadas 6">
            <a:extLst>
              <a:ext uri="{FF2B5EF4-FFF2-40B4-BE49-F238E27FC236}">
                <a16:creationId xmlns:a16="http://schemas.microsoft.com/office/drawing/2014/main" id="{85A418E8-2D40-45F5-A15C-54B05AD63CEB}"/>
              </a:ext>
            </a:extLst>
          </p:cNvPr>
          <p:cNvSpPr/>
          <p:nvPr/>
        </p:nvSpPr>
        <p:spPr>
          <a:xfrm>
            <a:off x="8920717" y="3285460"/>
            <a:ext cx="2845762" cy="7123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Filtro de gasolina</a:t>
            </a:r>
          </a:p>
        </p:txBody>
      </p:sp>
      <p:sp>
        <p:nvSpPr>
          <p:cNvPr id="9" name="Rectángulo: esquinas redondeadas 7">
            <a:extLst>
              <a:ext uri="{FF2B5EF4-FFF2-40B4-BE49-F238E27FC236}">
                <a16:creationId xmlns:a16="http://schemas.microsoft.com/office/drawing/2014/main" id="{CC52A656-61BC-484D-9911-3CB88BD74E44}"/>
              </a:ext>
            </a:extLst>
          </p:cNvPr>
          <p:cNvSpPr/>
          <p:nvPr/>
        </p:nvSpPr>
        <p:spPr>
          <a:xfrm>
            <a:off x="960691" y="3313446"/>
            <a:ext cx="2799471" cy="6994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Bujías</a:t>
            </a:r>
          </a:p>
        </p:txBody>
      </p:sp>
      <p:pic>
        <p:nvPicPr>
          <p:cNvPr id="5" name="Imagen 4"/>
          <p:cNvPicPr>
            <a:picLocks noChangeAspect="1"/>
          </p:cNvPicPr>
          <p:nvPr/>
        </p:nvPicPr>
        <p:blipFill>
          <a:blip r:embed="rId2"/>
          <a:stretch>
            <a:fillRect/>
          </a:stretch>
        </p:blipFill>
        <p:spPr>
          <a:xfrm>
            <a:off x="874195" y="4681647"/>
            <a:ext cx="3362325" cy="1428750"/>
          </a:xfrm>
          <a:prstGeom prst="rect">
            <a:avLst/>
          </a:prstGeom>
        </p:spPr>
      </p:pic>
      <p:pic>
        <p:nvPicPr>
          <p:cNvPr id="10" name="Imagen 9"/>
          <p:cNvPicPr>
            <a:picLocks noChangeAspect="1"/>
          </p:cNvPicPr>
          <p:nvPr/>
        </p:nvPicPr>
        <p:blipFill>
          <a:blip r:embed="rId3"/>
          <a:stretch>
            <a:fillRect/>
          </a:stretch>
        </p:blipFill>
        <p:spPr>
          <a:xfrm>
            <a:off x="5448853" y="4566793"/>
            <a:ext cx="1762125" cy="2105025"/>
          </a:xfrm>
          <a:prstGeom prst="rect">
            <a:avLst/>
          </a:prstGeom>
        </p:spPr>
      </p:pic>
      <p:pic>
        <p:nvPicPr>
          <p:cNvPr id="11" name="Imagen 10"/>
          <p:cNvPicPr>
            <a:picLocks noChangeAspect="1"/>
          </p:cNvPicPr>
          <p:nvPr/>
        </p:nvPicPr>
        <p:blipFill>
          <a:blip r:embed="rId4"/>
          <a:stretch>
            <a:fillRect/>
          </a:stretch>
        </p:blipFill>
        <p:spPr>
          <a:xfrm>
            <a:off x="7867650" y="5009594"/>
            <a:ext cx="4324350" cy="942975"/>
          </a:xfrm>
          <a:prstGeom prst="rect">
            <a:avLst/>
          </a:prstGeom>
        </p:spPr>
      </p:pic>
      <p:pic>
        <p:nvPicPr>
          <p:cNvPr id="12" name="Imagen 11" descr="C:\Users\PAVILON\Desktop\Tesis\tesis escrito\FOTOS CARRO\20210525_125058.jpg"/>
          <p:cNvPicPr/>
          <p:nvPr/>
        </p:nvPicPr>
        <p:blipFill rotWithShape="1">
          <a:blip r:embed="rId5" cstate="print">
            <a:extLst>
              <a:ext uri="{28A0092B-C50C-407E-A947-70E740481C1C}">
                <a14:useLocalDpi xmlns:a14="http://schemas.microsoft.com/office/drawing/2010/main" val="0"/>
              </a:ext>
            </a:extLst>
          </a:blip>
          <a:srcRect l="18037" t="29206" r="32984" b="18367"/>
          <a:stretch/>
        </p:blipFill>
        <p:spPr bwMode="auto">
          <a:xfrm>
            <a:off x="6096000" y="1148315"/>
            <a:ext cx="3455581" cy="19244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80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0635B9-802E-4A8A-A7C4-04A09423957B}"/>
              </a:ext>
            </a:extLst>
          </p:cNvPr>
          <p:cNvSpPr/>
          <p:nvPr/>
        </p:nvSpPr>
        <p:spPr>
          <a:xfrm>
            <a:off x="3754928" y="158438"/>
            <a:ext cx="4512021" cy="523220"/>
          </a:xfrm>
          <a:prstGeom prst="rect">
            <a:avLst/>
          </a:prstGeom>
        </p:spPr>
        <p:txBody>
          <a:bodyPr wrap="square">
            <a:spAutoFit/>
          </a:bodyPr>
          <a:lstStyle/>
          <a:p>
            <a:pPr algn="ctr"/>
            <a:r>
              <a:rPr lang="es-EC" sz="2800" b="1" dirty="0"/>
              <a:t>2. Sistema de Frenado </a:t>
            </a:r>
          </a:p>
        </p:txBody>
      </p:sp>
      <p:sp>
        <p:nvSpPr>
          <p:cNvPr id="4" name="Rectángulo: esquinas redondeadas 3">
            <a:extLst>
              <a:ext uri="{FF2B5EF4-FFF2-40B4-BE49-F238E27FC236}">
                <a16:creationId xmlns:a16="http://schemas.microsoft.com/office/drawing/2014/main" id="{48883D41-7F32-4F4F-AFAF-5D4B4E1BE203}"/>
              </a:ext>
            </a:extLst>
          </p:cNvPr>
          <p:cNvSpPr/>
          <p:nvPr/>
        </p:nvSpPr>
        <p:spPr>
          <a:xfrm>
            <a:off x="1446028" y="1731911"/>
            <a:ext cx="3508526" cy="523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Sistema de frenado Inicial</a:t>
            </a:r>
          </a:p>
        </p:txBody>
      </p:sp>
      <p:sp>
        <p:nvSpPr>
          <p:cNvPr id="9" name="Rectángulo: esquinas redondeadas 7">
            <a:extLst>
              <a:ext uri="{FF2B5EF4-FFF2-40B4-BE49-F238E27FC236}">
                <a16:creationId xmlns:a16="http://schemas.microsoft.com/office/drawing/2014/main" id="{CC52A656-61BC-484D-9911-3CB88BD74E44}"/>
              </a:ext>
            </a:extLst>
          </p:cNvPr>
          <p:cNvSpPr/>
          <p:nvPr/>
        </p:nvSpPr>
        <p:spPr>
          <a:xfrm>
            <a:off x="6797966" y="3270917"/>
            <a:ext cx="2799471" cy="6994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Zapatas de freno</a:t>
            </a:r>
          </a:p>
        </p:txBody>
      </p:sp>
      <p:pic>
        <p:nvPicPr>
          <p:cNvPr id="12" name="Imagen 11" descr="C:\Users\PAVILON\Desktop\Tesis\tesis escrito\FOTOS CARRO\20210525_125058.jpg"/>
          <p:cNvPicPr/>
          <p:nvPr/>
        </p:nvPicPr>
        <p:blipFill rotWithShape="1">
          <a:blip r:embed="rId2" cstate="print">
            <a:extLst>
              <a:ext uri="{28A0092B-C50C-407E-A947-70E740481C1C}">
                <a14:useLocalDpi xmlns:a14="http://schemas.microsoft.com/office/drawing/2010/main" val="0"/>
              </a:ext>
            </a:extLst>
          </a:blip>
          <a:srcRect l="46823" t="21052" r="22911" b="14498"/>
          <a:stretch/>
        </p:blipFill>
        <p:spPr bwMode="auto">
          <a:xfrm>
            <a:off x="5348177" y="1004776"/>
            <a:ext cx="2594344" cy="1951075"/>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3"/>
          <a:stretch>
            <a:fillRect/>
          </a:stretch>
        </p:blipFill>
        <p:spPr>
          <a:xfrm>
            <a:off x="6012103" y="4158989"/>
            <a:ext cx="4354642" cy="2061057"/>
          </a:xfrm>
          <a:prstGeom prst="rect">
            <a:avLst/>
          </a:prstGeom>
        </p:spPr>
      </p:pic>
      <p:sp>
        <p:nvSpPr>
          <p:cNvPr id="14" name="Rectángulo: esquinas redondeadas 3">
            <a:extLst>
              <a:ext uri="{FF2B5EF4-FFF2-40B4-BE49-F238E27FC236}">
                <a16:creationId xmlns:a16="http://schemas.microsoft.com/office/drawing/2014/main" id="{48883D41-7F32-4F4F-AFAF-5D4B4E1BE203}"/>
              </a:ext>
            </a:extLst>
          </p:cNvPr>
          <p:cNvSpPr/>
          <p:nvPr/>
        </p:nvSpPr>
        <p:spPr>
          <a:xfrm>
            <a:off x="1194392" y="3309074"/>
            <a:ext cx="3508526" cy="523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Freno de Tambor</a:t>
            </a:r>
          </a:p>
        </p:txBody>
      </p:sp>
      <p:pic>
        <p:nvPicPr>
          <p:cNvPr id="15" name="Imagen 14"/>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92916" y="4066842"/>
            <a:ext cx="3242879" cy="2291427"/>
          </a:xfrm>
          <a:prstGeom prst="rect">
            <a:avLst/>
          </a:prstGeom>
          <a:noFill/>
          <a:ln>
            <a:noFill/>
          </a:ln>
        </p:spPr>
      </p:pic>
    </p:spTree>
    <p:extLst>
      <p:ext uri="{BB962C8B-B14F-4D97-AF65-F5344CB8AC3E}">
        <p14:creationId xmlns:p14="http://schemas.microsoft.com/office/powerpoint/2010/main" val="354575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0635B9-802E-4A8A-A7C4-04A09423957B}"/>
              </a:ext>
            </a:extLst>
          </p:cNvPr>
          <p:cNvSpPr/>
          <p:nvPr/>
        </p:nvSpPr>
        <p:spPr>
          <a:xfrm>
            <a:off x="3839989" y="254131"/>
            <a:ext cx="4512021" cy="523220"/>
          </a:xfrm>
          <a:prstGeom prst="rect">
            <a:avLst/>
          </a:prstGeom>
        </p:spPr>
        <p:txBody>
          <a:bodyPr wrap="square">
            <a:spAutoFit/>
          </a:bodyPr>
          <a:lstStyle/>
          <a:p>
            <a:pPr algn="ctr"/>
            <a:r>
              <a:rPr lang="es-EC" sz="2800" b="1" dirty="0"/>
              <a:t>2. Sistema de Frenado </a:t>
            </a:r>
          </a:p>
        </p:txBody>
      </p:sp>
      <p:sp>
        <p:nvSpPr>
          <p:cNvPr id="6" name="Rectángulo: esquinas redondeadas 5">
            <a:extLst>
              <a:ext uri="{FF2B5EF4-FFF2-40B4-BE49-F238E27FC236}">
                <a16:creationId xmlns:a16="http://schemas.microsoft.com/office/drawing/2014/main" id="{3AE6AF45-6D5E-4AF6-A739-8E54A7F542B6}"/>
              </a:ext>
            </a:extLst>
          </p:cNvPr>
          <p:cNvSpPr/>
          <p:nvPr/>
        </p:nvSpPr>
        <p:spPr>
          <a:xfrm>
            <a:off x="7637938" y="3530008"/>
            <a:ext cx="2813866" cy="7000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Freno de Mano</a:t>
            </a:r>
          </a:p>
        </p:txBody>
      </p:sp>
      <p:sp>
        <p:nvSpPr>
          <p:cNvPr id="7" name="Rectángulo: esquinas redondeadas 6">
            <a:extLst>
              <a:ext uri="{FF2B5EF4-FFF2-40B4-BE49-F238E27FC236}">
                <a16:creationId xmlns:a16="http://schemas.microsoft.com/office/drawing/2014/main" id="{85A418E8-2D40-45F5-A15C-54B05AD63CEB}"/>
              </a:ext>
            </a:extLst>
          </p:cNvPr>
          <p:cNvSpPr/>
          <p:nvPr/>
        </p:nvSpPr>
        <p:spPr>
          <a:xfrm>
            <a:off x="7378995" y="887818"/>
            <a:ext cx="2845762" cy="7123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Cañerías</a:t>
            </a:r>
          </a:p>
        </p:txBody>
      </p:sp>
      <p:pic>
        <p:nvPicPr>
          <p:cNvPr id="8" name="Imagen 7"/>
          <p:cNvPicPr>
            <a:picLocks noChangeAspect="1"/>
          </p:cNvPicPr>
          <p:nvPr/>
        </p:nvPicPr>
        <p:blipFill>
          <a:blip r:embed="rId2"/>
          <a:stretch>
            <a:fillRect/>
          </a:stretch>
        </p:blipFill>
        <p:spPr>
          <a:xfrm>
            <a:off x="6772384" y="4385928"/>
            <a:ext cx="4349751" cy="2014871"/>
          </a:xfrm>
          <a:prstGeom prst="rect">
            <a:avLst/>
          </a:prstGeom>
        </p:spPr>
      </p:pic>
      <p:pic>
        <p:nvPicPr>
          <p:cNvPr id="13" name="Imagen 12"/>
          <p:cNvPicPr>
            <a:picLocks noChangeAspect="1"/>
          </p:cNvPicPr>
          <p:nvPr/>
        </p:nvPicPr>
        <p:blipFill>
          <a:blip r:embed="rId3"/>
          <a:stretch>
            <a:fillRect/>
          </a:stretch>
        </p:blipFill>
        <p:spPr>
          <a:xfrm>
            <a:off x="6096000" y="1754372"/>
            <a:ext cx="4862283" cy="1578935"/>
          </a:xfrm>
          <a:prstGeom prst="rect">
            <a:avLst/>
          </a:prstGeom>
        </p:spPr>
      </p:pic>
      <p:sp>
        <p:nvSpPr>
          <p:cNvPr id="11" name="Rectángulo: esquinas redondeadas 6">
            <a:extLst>
              <a:ext uri="{FF2B5EF4-FFF2-40B4-BE49-F238E27FC236}">
                <a16:creationId xmlns:a16="http://schemas.microsoft.com/office/drawing/2014/main" id="{85A418E8-2D40-45F5-A15C-54B05AD63CEB}"/>
              </a:ext>
            </a:extLst>
          </p:cNvPr>
          <p:cNvSpPr/>
          <p:nvPr/>
        </p:nvSpPr>
        <p:spPr>
          <a:xfrm>
            <a:off x="1906773" y="917943"/>
            <a:ext cx="2845762" cy="7123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Bomba de Freno</a:t>
            </a:r>
          </a:p>
        </p:txBody>
      </p:sp>
      <p:pic>
        <p:nvPicPr>
          <p:cNvPr id="5" name="Imagen 4"/>
          <p:cNvPicPr>
            <a:picLocks noChangeAspect="1"/>
          </p:cNvPicPr>
          <p:nvPr/>
        </p:nvPicPr>
        <p:blipFill>
          <a:blip r:embed="rId4"/>
          <a:stretch>
            <a:fillRect/>
          </a:stretch>
        </p:blipFill>
        <p:spPr>
          <a:xfrm>
            <a:off x="863785" y="1706082"/>
            <a:ext cx="4829175" cy="1638300"/>
          </a:xfrm>
          <a:prstGeom prst="rect">
            <a:avLst/>
          </a:prstGeom>
        </p:spPr>
      </p:pic>
      <p:sp>
        <p:nvSpPr>
          <p:cNvPr id="14" name="Rectángulo: esquinas redondeadas 6">
            <a:extLst>
              <a:ext uri="{FF2B5EF4-FFF2-40B4-BE49-F238E27FC236}">
                <a16:creationId xmlns:a16="http://schemas.microsoft.com/office/drawing/2014/main" id="{85A418E8-2D40-45F5-A15C-54B05AD63CEB}"/>
              </a:ext>
            </a:extLst>
          </p:cNvPr>
          <p:cNvSpPr/>
          <p:nvPr/>
        </p:nvSpPr>
        <p:spPr>
          <a:xfrm>
            <a:off x="2023730" y="3549501"/>
            <a:ext cx="2845762" cy="7123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400" dirty="0">
                <a:solidFill>
                  <a:schemeClr val="tx1"/>
                </a:solidFill>
              </a:rPr>
              <a:t>Líquidos de freno</a:t>
            </a:r>
          </a:p>
        </p:txBody>
      </p:sp>
      <p:pic>
        <p:nvPicPr>
          <p:cNvPr id="15" name="Imagen 14" descr="C:\Users\PAVILON\Desktop\Tesis\tesis escrito\FOTOS CARRO\69e5c24a-44f1-405c-9e4c-99ab6003f4f1.jpg"/>
          <p:cNvPicPr/>
          <p:nvPr/>
        </p:nvPicPr>
        <p:blipFill rotWithShape="1">
          <a:blip r:embed="rId5" cstate="print">
            <a:extLst>
              <a:ext uri="{28A0092B-C50C-407E-A947-70E740481C1C}">
                <a14:useLocalDpi xmlns:a14="http://schemas.microsoft.com/office/drawing/2010/main" val="0"/>
              </a:ext>
            </a:extLst>
          </a:blip>
          <a:srcRect t="32318" r="26261" b="10460"/>
          <a:stretch/>
        </p:blipFill>
        <p:spPr bwMode="auto">
          <a:xfrm>
            <a:off x="2433084" y="4476306"/>
            <a:ext cx="2075121" cy="18927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48759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1084</Words>
  <Application>Microsoft Office PowerPoint</Application>
  <PresentationFormat>Panorámica</PresentationFormat>
  <Paragraphs>208</Paragraphs>
  <Slides>31</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Adobe Hebrew</vt:lpstr>
      <vt:lpstr>Algerian</vt:lpstr>
      <vt:lpstr>Arial</vt:lpstr>
      <vt:lpstr>Calibri</vt:lpstr>
      <vt:lpstr>Calibri Light</vt:lpstr>
      <vt:lpstr>Cambria Math</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PAVILON</dc:creator>
  <cp:lastModifiedBy>PAVILON</cp:lastModifiedBy>
  <cp:revision>34</cp:revision>
  <dcterms:created xsi:type="dcterms:W3CDTF">2021-09-07T06:29:34Z</dcterms:created>
  <dcterms:modified xsi:type="dcterms:W3CDTF">2021-09-09T04:13:19Z</dcterms:modified>
</cp:coreProperties>
</file>