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61" r:id="rId1"/>
  </p:sldMasterIdLst>
  <p:notesMasterIdLst>
    <p:notesMasterId r:id="rId32"/>
  </p:notesMasterIdLst>
  <p:sldIdLst>
    <p:sldId id="257" r:id="rId2"/>
    <p:sldId id="258" r:id="rId3"/>
    <p:sldId id="260" r:id="rId4"/>
    <p:sldId id="262" r:id="rId5"/>
    <p:sldId id="263" r:id="rId6"/>
    <p:sldId id="300" r:id="rId7"/>
    <p:sldId id="302" r:id="rId8"/>
    <p:sldId id="301" r:id="rId9"/>
    <p:sldId id="264" r:id="rId10"/>
    <p:sldId id="295" r:id="rId11"/>
    <p:sldId id="296" r:id="rId12"/>
    <p:sldId id="297" r:id="rId13"/>
    <p:sldId id="298" r:id="rId14"/>
    <p:sldId id="299" r:id="rId15"/>
    <p:sldId id="267" r:id="rId16"/>
    <p:sldId id="274" r:id="rId17"/>
    <p:sldId id="275" r:id="rId18"/>
    <p:sldId id="278" r:id="rId19"/>
    <p:sldId id="280" r:id="rId20"/>
    <p:sldId id="281" r:id="rId21"/>
    <p:sldId id="282" r:id="rId22"/>
    <p:sldId id="283" r:id="rId23"/>
    <p:sldId id="277" r:id="rId24"/>
    <p:sldId id="285" r:id="rId25"/>
    <p:sldId id="287" r:id="rId26"/>
    <p:sldId id="286" r:id="rId27"/>
    <p:sldId id="292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CCCCFF"/>
    <a:srgbClr val="FFCCCC"/>
    <a:srgbClr val="FF66FF"/>
    <a:srgbClr val="FF99FF"/>
    <a:srgbClr val="00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D04F5-DE61-48E5-8439-162C9C7C239D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DED13-0D75-4205-B8FB-89D9ADAC57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992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AFA8-1F46-4F2C-9964-62D3CBAEA10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357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46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791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22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35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DRAW" r:id="rId7" imgW="9151920" imgH="5621400" progId="">
                  <p:embed/>
                </p:oleObj>
              </mc:Choice>
              <mc:Fallback>
                <p:oleObj name="CorelDRAW" r:id="rId7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12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14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pic>
        <p:nvPicPr>
          <p:cNvPr id="15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0"/>
          <p:cNvSpPr>
            <a:spLocks noChangeArrowheads="1"/>
          </p:cNvSpPr>
          <p:nvPr userDrawn="1"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350"/>
          </a:p>
        </p:txBody>
      </p:sp>
      <p:pic>
        <p:nvPicPr>
          <p:cNvPr id="1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7702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886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069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0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984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462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19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193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20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7917-588A-478B-B050-386E460EF90F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7A06-85ED-4515-BCAF-436D6ABCC023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4"/>
          <a:srcRect l="19612" t="21181" r="3409" b="8987"/>
          <a:stretch/>
        </p:blipFill>
        <p:spPr>
          <a:xfrm>
            <a:off x="0" y="-10886"/>
            <a:ext cx="12192000" cy="69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50" y="195676"/>
            <a:ext cx="3227225" cy="8535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68958" y="1242373"/>
            <a:ext cx="7791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Efecto de </a:t>
            </a:r>
            <a:r>
              <a:rPr lang="es-ES" b="1" i="1" dirty="0" err="1"/>
              <a:t>Chlorella</a:t>
            </a:r>
            <a:r>
              <a:rPr lang="es-ES" b="1" i="1" dirty="0"/>
              <a:t> </a:t>
            </a:r>
            <a:r>
              <a:rPr lang="es-ES" b="1" dirty="0" err="1"/>
              <a:t>sp</a:t>
            </a:r>
            <a:r>
              <a:rPr lang="es-ES" b="1" dirty="0"/>
              <a:t>. biotipo 3 sobre los parámetros productivos y hematológicos en alevines de </a:t>
            </a:r>
            <a:r>
              <a:rPr lang="es-ES" b="1" i="1" dirty="0" err="1"/>
              <a:t>Oncorhynchus</a:t>
            </a:r>
            <a:r>
              <a:rPr lang="es-ES" b="1" i="1" dirty="0"/>
              <a:t> </a:t>
            </a:r>
            <a:r>
              <a:rPr lang="es-ES" b="1" i="1" dirty="0" err="1"/>
              <a:t>mykiss</a:t>
            </a:r>
            <a:r>
              <a:rPr lang="es-ES" b="1" dirty="0"/>
              <a:t>.</a:t>
            </a:r>
            <a:endParaRPr lang="es-EC" dirty="0"/>
          </a:p>
          <a:p>
            <a:r>
              <a:rPr lang="es-ES" b="1" dirty="0"/>
              <a:t> </a:t>
            </a:r>
            <a:endParaRPr lang="es-EC" dirty="0"/>
          </a:p>
          <a:p>
            <a:pPr algn="ctr"/>
            <a:r>
              <a:rPr lang="es-ES" dirty="0" err="1"/>
              <a:t>Albuja</a:t>
            </a:r>
            <a:r>
              <a:rPr lang="es-ES" dirty="0"/>
              <a:t> </a:t>
            </a:r>
            <a:r>
              <a:rPr lang="es-ES" dirty="0" err="1"/>
              <a:t>Segarra</a:t>
            </a:r>
            <a:r>
              <a:rPr lang="es-ES" dirty="0"/>
              <a:t>, Elizabeth Alexandra</a:t>
            </a:r>
            <a:endParaRPr lang="es-EC" dirty="0"/>
          </a:p>
          <a:p>
            <a:pPr algn="ctr"/>
            <a:r>
              <a:rPr lang="es-MX" b="1" dirty="0"/>
              <a:t> </a:t>
            </a:r>
            <a:endParaRPr lang="es-EC" dirty="0"/>
          </a:p>
          <a:p>
            <a:pPr algn="ctr"/>
            <a:r>
              <a:rPr lang="es-MX" dirty="0"/>
              <a:t>Departamento de Ciencias de la Vida y la Agricultura</a:t>
            </a:r>
            <a:endParaRPr lang="es-EC" dirty="0"/>
          </a:p>
          <a:p>
            <a:pPr algn="ctr"/>
            <a:r>
              <a:rPr lang="es-MX" dirty="0"/>
              <a:t> </a:t>
            </a:r>
            <a:endParaRPr lang="es-EC" dirty="0"/>
          </a:p>
          <a:p>
            <a:pPr algn="ctr"/>
            <a:r>
              <a:rPr lang="es-MX" dirty="0"/>
              <a:t>Carrera de Ingeniería Agropecuaria</a:t>
            </a:r>
            <a:endParaRPr lang="es-EC" dirty="0"/>
          </a:p>
          <a:p>
            <a:pPr algn="ctr"/>
            <a:r>
              <a:rPr lang="es-ES" dirty="0"/>
              <a:t> </a:t>
            </a:r>
            <a:endParaRPr lang="es-EC" dirty="0"/>
          </a:p>
          <a:p>
            <a:pPr algn="ctr"/>
            <a:r>
              <a:rPr lang="es-ES" dirty="0"/>
              <a:t>Trabajo de titulación, previo a la obtención del título de Ingeniera Agropecuaria</a:t>
            </a:r>
            <a:endParaRPr lang="es-EC" dirty="0"/>
          </a:p>
          <a:p>
            <a:pPr algn="ctr"/>
            <a:r>
              <a:rPr lang="es-ES" dirty="0"/>
              <a:t> </a:t>
            </a:r>
            <a:endParaRPr lang="es-EC" dirty="0"/>
          </a:p>
          <a:p>
            <a:pPr algn="ctr"/>
            <a:r>
              <a:rPr lang="es-MX" dirty="0"/>
              <a:t>Ing. Ortiz Tirado, Juan Cristóbal PhD.</a:t>
            </a:r>
            <a:endParaRPr lang="es-EC" dirty="0"/>
          </a:p>
          <a:p>
            <a:pPr algn="ctr"/>
            <a:r>
              <a:rPr lang="es-MX" dirty="0"/>
              <a:t> </a:t>
            </a:r>
            <a:endParaRPr lang="es-EC" dirty="0"/>
          </a:p>
          <a:p>
            <a:pPr algn="ctr"/>
            <a:r>
              <a:rPr lang="es-MX" dirty="0"/>
              <a:t>Agosto del 2021</a:t>
            </a:r>
            <a:endParaRPr lang="es-EC" b="1" i="1" dirty="0"/>
          </a:p>
          <a:p>
            <a:pPr algn="ctr"/>
            <a:endParaRPr lang="es-EC" b="1" dirty="0" smtClean="0"/>
          </a:p>
        </p:txBody>
      </p:sp>
    </p:spTree>
    <p:extLst>
      <p:ext uri="{BB962C8B-B14F-4D97-AF65-F5344CB8AC3E}">
        <p14:creationId xmlns:p14="http://schemas.microsoft.com/office/powerpoint/2010/main" val="16802554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504" y="124691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9096" y="788408"/>
            <a:ext cx="2464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Fase de laboratorio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14056" y="3741379"/>
            <a:ext cx="473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5945" indent="-575945">
              <a:lnSpc>
                <a:spcPct val="200000"/>
              </a:lnSpc>
              <a:spcAft>
                <a:spcPts val="800"/>
              </a:spcAft>
            </a:pPr>
            <a:r>
              <a:rPr lang="es-EC" sz="1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3</a:t>
            </a:r>
            <a:r>
              <a:rPr lang="es-EC" sz="1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i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Cultivo de microalga Chlorella sp. 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biotipo </a:t>
            </a:r>
            <a:r>
              <a:rPr lang="es-E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s-EC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8" y="2289311"/>
            <a:ext cx="4956810" cy="1321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de flecha 10"/>
          <p:cNvCxnSpPr/>
          <p:nvPr/>
        </p:nvCxnSpPr>
        <p:spPr>
          <a:xfrm flipV="1">
            <a:off x="5649546" y="2830286"/>
            <a:ext cx="577083" cy="1484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1969611" y="1548649"/>
            <a:ext cx="1311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Masificación</a:t>
            </a:r>
            <a:endParaRPr lang="es-EC" sz="1400" dirty="0" smtClean="0">
              <a:ln w="0">
                <a:solidFill>
                  <a:schemeClr val="accent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97" y="2289311"/>
            <a:ext cx="4218940" cy="132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364897" y="3702992"/>
            <a:ext cx="4819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5945" indent="-575945">
              <a:lnSpc>
                <a:spcPct val="200000"/>
              </a:lnSpc>
              <a:spcAft>
                <a:spcPts val="800"/>
              </a:spcAft>
            </a:pPr>
            <a:r>
              <a:rPr lang="es-EC" sz="1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4</a:t>
            </a:r>
            <a:r>
              <a:rPr lang="es-EC" sz="1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Biomasa de </a:t>
            </a:r>
            <a:r>
              <a:rPr lang="es-EC" sz="1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microalga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C" sz="1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Chlorella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biotipo 3</a:t>
            </a:r>
            <a:endParaRPr lang="es-EC" sz="14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324606" y="1541106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Cosecha</a:t>
            </a:r>
            <a:endParaRPr lang="es-EC" sz="1400" dirty="0" smtClean="0">
              <a:ln w="0">
                <a:solidFill>
                  <a:schemeClr val="accent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395342" y="4743277"/>
            <a:ext cx="296908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s-ES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ertilizante foliar Nitrofoska (3:1:1) </a:t>
            </a:r>
            <a:endParaRPr lang="es-EC" sz="140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2862964" y="4226212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8835592" y="4226212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324606" y="4743277"/>
            <a:ext cx="2672526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ES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stufa durante 48 horas a 35°C</a:t>
            </a:r>
            <a:endParaRPr lang="es-EC" sz="1400"/>
          </a:p>
        </p:txBody>
      </p:sp>
    </p:spTree>
    <p:extLst>
      <p:ext uri="{BB962C8B-B14F-4D97-AF65-F5344CB8AC3E}">
        <p14:creationId xmlns:p14="http://schemas.microsoft.com/office/powerpoint/2010/main" val="31760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504" y="124691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9096" y="788408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Fase de campo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88238" y="4776848"/>
            <a:ext cx="32905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Cuatrocientos cincuenta alevines (4±0,5 g) y distribuidos en 9 estanques.</a:t>
            </a:r>
            <a:endParaRPr lang="es-EC" sz="14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2260166" y="4214427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9140392" y="4155600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7190318" y="4634278"/>
                <a:ext cx="4213603" cy="8083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es-ES" sz="1400">
                    <a:latin typeface="Arial" panose="020B0604020202020204" pitchFamily="34" charset="0"/>
                    <a:cs typeface="Arial" panose="020B0604020202020204" pitchFamily="34" charset="0"/>
                  </a:rPr>
                  <a:t>evaluaron </a:t>
                </a:r>
                <a:r>
                  <a:rPr lang="es-E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es-EC" sz="1400"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s-EC" sz="1400" i="1">
                    <a:latin typeface="Arial" panose="020B0604020202020204" pitchFamily="34" charset="0"/>
                    <a:cs typeface="Arial" panose="020B0604020202020204" pitchFamily="34" charset="0"/>
                  </a:rPr>
                  <a:t>Chlorella </a:t>
                </a:r>
                <a:r>
                  <a:rPr lang="es-EC" sz="1400">
                    <a:latin typeface="Arial" panose="020B0604020202020204" pitchFamily="34" charset="0"/>
                    <a:cs typeface="Arial" panose="020B0604020202020204" pitchFamily="34" charset="0"/>
                  </a:rPr>
                  <a:t>sp /kg dieta</a:t>
                </a:r>
                <a:r>
                  <a:rPr lang="es-EC" sz="1400" i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C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5 g </a:t>
                </a:r>
                <a:r>
                  <a:rPr lang="es-EC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C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</a:t>
                </a:r>
                <a:r>
                  <a:rPr lang="es-EC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/kg dieta</a:t>
                </a:r>
                <a:r>
                  <a:rPr lang="es-EC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400">
                    <a:latin typeface="Arial" panose="020B0604020202020204" pitchFamily="34" charset="0"/>
                    <a:cs typeface="Arial" panose="020B0604020202020204" pitchFamily="34" charset="0"/>
                  </a:rPr>
                  <a:t> y 1</a:t>
                </a:r>
                <a:r>
                  <a:rPr lang="es-EC" sz="1400">
                    <a:latin typeface="Arial" panose="020B0604020202020204" pitchFamily="34" charset="0"/>
                    <a:cs typeface="Arial" panose="020B0604020202020204" pitchFamily="34" charset="0"/>
                  </a:rPr>
                  <a:t>0 g </a:t>
                </a:r>
                <a:r>
                  <a:rPr lang="es-EC" sz="1400" i="1">
                    <a:latin typeface="Arial" panose="020B0604020202020204" pitchFamily="34" charset="0"/>
                    <a:cs typeface="Arial" panose="020B0604020202020204" pitchFamily="34" charset="0"/>
                  </a:rPr>
                  <a:t>Chlorella </a:t>
                </a:r>
                <a:r>
                  <a:rPr lang="es-EC" sz="1400">
                    <a:latin typeface="Arial" panose="020B0604020202020204" pitchFamily="34" charset="0"/>
                    <a:cs typeface="Arial" panose="020B0604020202020204" pitchFamily="34" charset="0"/>
                  </a:rPr>
                  <a:t>sp /kg dieta</a:t>
                </a:r>
                <a:r>
                  <a:rPr lang="es-EC" sz="1400" i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318" y="4634278"/>
                <a:ext cx="4213603" cy="808363"/>
              </a:xfrm>
              <a:prstGeom prst="rect">
                <a:avLst/>
              </a:prstGeom>
              <a:blipFill rotWithShape="0">
                <a:blip r:embed="rId2"/>
                <a:stretch>
                  <a:fillRect l="-289" t="-741" b="-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"/>
          <a:stretch/>
        </p:blipFill>
        <p:spPr bwMode="auto">
          <a:xfrm>
            <a:off x="635201" y="2080500"/>
            <a:ext cx="3249930" cy="195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55541" y="1321733"/>
            <a:ext cx="339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5945" indent="-575945">
              <a:lnSpc>
                <a:spcPct val="200000"/>
              </a:lnSpc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Área de experimentación del ensayo</a:t>
            </a:r>
            <a:endParaRPr lang="es-EC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398301" y="4561405"/>
            <a:ext cx="237250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Cada unidad experimental presentó 80 cm de largo por 40 cm de ancho y una profundidad de 30 cm.</a:t>
            </a:r>
            <a:endParaRPr lang="es-EC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96" y="2039800"/>
            <a:ext cx="1530282" cy="2040376"/>
          </a:xfrm>
          <a:prstGeom prst="rect">
            <a:avLst/>
          </a:prstGeom>
        </p:spPr>
      </p:pic>
      <p:cxnSp>
        <p:nvCxnSpPr>
          <p:cNvPr id="25" name="Conector recto de flecha 24"/>
          <p:cNvCxnSpPr/>
          <p:nvPr/>
        </p:nvCxnSpPr>
        <p:spPr>
          <a:xfrm>
            <a:off x="5547704" y="4214427"/>
            <a:ext cx="0" cy="36102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651427" y="1488963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</a:t>
            </a:r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nidad experimental </a:t>
            </a:r>
            <a:endParaRPr lang="es-EC" sz="1400" b="1" dirty="0"/>
          </a:p>
        </p:txBody>
      </p:sp>
      <p:sp>
        <p:nvSpPr>
          <p:cNvPr id="27" name="Rectángulo 26"/>
          <p:cNvSpPr/>
          <p:nvPr/>
        </p:nvSpPr>
        <p:spPr>
          <a:xfrm>
            <a:off x="7838363" y="1488964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Preparación de dietas</a:t>
            </a:r>
            <a:endParaRPr lang="es-EC" sz="14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08" y="2101841"/>
            <a:ext cx="1706258" cy="19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504" y="124691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9096" y="788408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Fase de campo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75210" y="4515239"/>
            <a:ext cx="32905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Diseño por bloques completos al azar con tres repeticiones</a:t>
            </a:r>
            <a:r>
              <a:rPr lang="es-EC" sz="1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4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993054" y="3986873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8443706" y="4226212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514340" y="4706359"/>
            <a:ext cx="208093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 mediciones se realizaron cada 10 días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9906" y="1381241"/>
            <a:ext cx="2090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5945" indent="-575945">
              <a:lnSpc>
                <a:spcPct val="200000"/>
              </a:lnSpc>
              <a:spcAft>
                <a:spcPts val="800"/>
              </a:spcAft>
            </a:pPr>
            <a:r>
              <a:rPr lang="es-EC" sz="1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Diseño experimental</a:t>
            </a:r>
            <a:endParaRPr lang="es-EC" sz="14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114675" y="4561407"/>
            <a:ext cx="237250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urante seis horas 8:00; 9:00; 10:00; 11:00; 13:00 y 15:00 h.</a:t>
            </a:r>
            <a:endParaRPr lang="es-EC" sz="1400" dirty="0"/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5300926" y="4226212"/>
            <a:ext cx="0" cy="36102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303697" y="1488963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Suministración de dietas</a:t>
            </a:r>
            <a:endParaRPr lang="es-EC" sz="1400" b="1" dirty="0"/>
          </a:p>
        </p:txBody>
      </p:sp>
      <p:sp>
        <p:nvSpPr>
          <p:cNvPr id="27" name="Rectángulo 26"/>
          <p:cNvSpPr/>
          <p:nvPr/>
        </p:nvSpPr>
        <p:spPr>
          <a:xfrm>
            <a:off x="7838363" y="1488964"/>
            <a:ext cx="14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Toma de datos</a:t>
            </a:r>
            <a:endParaRPr lang="es-EC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8" y="2039800"/>
            <a:ext cx="2270352" cy="17812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15027" r="8612"/>
          <a:stretch/>
        </p:blipFill>
        <p:spPr>
          <a:xfrm>
            <a:off x="4696540" y="1900778"/>
            <a:ext cx="1365245" cy="22213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061" y="1952500"/>
            <a:ext cx="1595290" cy="21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8955" y="1169649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Extracción de sangre</a:t>
            </a:r>
            <a:endParaRPr lang="es-EC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524" b="13439"/>
          <a:stretch/>
        </p:blipFill>
        <p:spPr>
          <a:xfrm>
            <a:off x="1321744" y="1770742"/>
            <a:ext cx="1368878" cy="22191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54670" y="4311526"/>
            <a:ext cx="2303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ES" sz="14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xtracción de sangre de la vena caudal de los peces </a:t>
            </a:r>
            <a:endParaRPr lang="es-EC" sz="1400"/>
          </a:p>
        </p:txBody>
      </p:sp>
      <p:sp>
        <p:nvSpPr>
          <p:cNvPr id="6" name="Rectángulo 5"/>
          <p:cNvSpPr/>
          <p:nvPr/>
        </p:nvSpPr>
        <p:spPr>
          <a:xfrm>
            <a:off x="3631295" y="1169649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Muestras de sangre</a:t>
            </a:r>
            <a:endParaRPr lang="es-EC" sz="1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29630" b="9842"/>
          <a:stretch/>
        </p:blipFill>
        <p:spPr>
          <a:xfrm>
            <a:off x="3812721" y="1886857"/>
            <a:ext cx="1455615" cy="1957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12721" y="4311526"/>
            <a:ext cx="168318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Muestra de sangre de 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 alevines por tratamiento a </a:t>
            </a:r>
            <a:r>
              <a:rPr lang="es-ES" sz="14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80 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días</a:t>
            </a:r>
            <a:endParaRPr lang="es-EC" sz="1400"/>
          </a:p>
        </p:txBody>
      </p:sp>
      <p:sp>
        <p:nvSpPr>
          <p:cNvPr id="9" name="Rectángulo 8"/>
          <p:cNvSpPr/>
          <p:nvPr/>
        </p:nvSpPr>
        <p:spPr>
          <a:xfrm>
            <a:off x="5979886" y="1124411"/>
            <a:ext cx="2293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Recuento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eritrocitario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leucocitario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28608" r="3922" b="31588"/>
          <a:stretch/>
        </p:blipFill>
        <p:spPr bwMode="auto">
          <a:xfrm>
            <a:off x="6353353" y="2172086"/>
            <a:ext cx="1430020" cy="1387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979886" y="4311526"/>
            <a:ext cx="217695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 método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Natt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Herrick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(1952) en cámara de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eubauer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26545" y="1147431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orcentaje de hematocrito 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45" y="2303763"/>
            <a:ext cx="2230545" cy="1541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8985527" y="4311526"/>
            <a:ext cx="2171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400" smtClean="0">
                <a:latin typeface="Arial" panose="020B0604020202020204" pitchFamily="34" charset="0"/>
                <a:cs typeface="Arial" panose="020B0604020202020204" pitchFamily="34" charset="0"/>
              </a:rPr>
              <a:t>entrífuga (MX 8624) a 3500 rpm durante 10 minutos. </a:t>
            </a:r>
            <a:endParaRPr lang="es-EC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96" y="2006355"/>
            <a:ext cx="1819275" cy="14573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40574" y="1243623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spectrofotómetro UV 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40574" y="4011620"/>
            <a:ext cx="252072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análisis de albúmina, hemoglobina, proteína total y glucosa se utilizará el método fotométrico colorimétrico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72372" y="1243623"/>
            <a:ext cx="181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Niveles de cortisol 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9683" b="65926"/>
          <a:stretch/>
        </p:blipFill>
        <p:spPr>
          <a:xfrm>
            <a:off x="5206093" y="2191658"/>
            <a:ext cx="2362087" cy="7554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044564" y="3881213"/>
            <a:ext cx="268514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iveles de cortisol se analizó con Kits de ELISA Cortisol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AccuBind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(Ramos, 2017).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83569" y="1143339"/>
            <a:ext cx="2963400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1600" b="1" kern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la información </a:t>
            </a:r>
            <a:endParaRPr lang="es-EC" sz="1600" b="1" kern="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57026" y="3881213"/>
            <a:ext cx="2989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varianza y pruebas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tukey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(α=0.05). Todos los análisis fueron realizados en software INFOSTAT®.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315" y="1851821"/>
            <a:ext cx="21050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48420" y="1574170"/>
            <a:ext cx="4199965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lnSpc>
                <a:spcPct val="200000"/>
              </a:lnSpc>
              <a:spcAft>
                <a:spcPts val="800"/>
              </a:spcAft>
            </a:pPr>
            <a:r>
              <a:rPr lang="es-ES" sz="1400" b="1" i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4</a:t>
            </a:r>
            <a:r>
              <a:rPr lang="es-ES" sz="14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400" i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4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 de nutrientes de Chlorella sp. 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biotipo 3 </a:t>
            </a:r>
            <a:endParaRPr lang="es-EC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39035"/>
              </p:ext>
            </p:extLst>
          </p:nvPr>
        </p:nvGraphicFramePr>
        <p:xfrm>
          <a:off x="1367549" y="2578594"/>
          <a:ext cx="3780836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582745"/>
                <a:gridCol w="995742"/>
                <a:gridCol w="1202349"/>
              </a:tblGrid>
              <a:tr h="2292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Nutrientes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Concentración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Proteínas 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46,91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 0,42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Clorofila a (mg/g)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15,61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 0,19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Clorofila b (mg/g)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 0,54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Clorofila total (mg/g)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 0,7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Carotenos (mg/g)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 0,07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511892" y="807207"/>
            <a:ext cx="5867312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 de pigmentos fotosintéticos y proteínas</a:t>
            </a:r>
            <a:endParaRPr lang="es-EC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229039" y="2748147"/>
                <a:ext cx="4722979" cy="10906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S" sz="14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Auz</a:t>
                </a:r>
                <a:r>
                  <a:rPr lang="es-E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(2019</a:t>
                </a:r>
                <a:r>
                  <a:rPr lang="es-ES" sz="1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s-ES" sz="1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mencionó </a:t>
                </a:r>
                <a:r>
                  <a:rPr lang="es-E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</a:t>
                </a:r>
                <a:r>
                  <a:rPr lang="es-EC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biotipo 3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contiene el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43,08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% proteínas, 16,48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C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clorofila a, 6,7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sz="1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clorofila b, 23,19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es-E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</a:t>
                </a:r>
                <a:r>
                  <a:rPr lang="es-EC" sz="1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clorofila total y 5,23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C" sz="1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carotenos.</a:t>
                </a:r>
                <a:endParaRPr lang="es-EC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39" y="2748147"/>
                <a:ext cx="4722979" cy="1090683"/>
              </a:xfrm>
              <a:prstGeom prst="rect">
                <a:avLst/>
              </a:prstGeom>
              <a:blipFill rotWithShape="0">
                <a:blip r:embed="rId2"/>
                <a:stretch>
                  <a:fillRect l="-257" t="-552" b="-44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12694" y="638381"/>
            <a:ext cx="1808507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 corporal</a:t>
            </a:r>
            <a:endParaRPr lang="es-EC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26298" y="5324375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54,27% </a:t>
            </a:r>
            <a:endParaRPr lang="es-EC" sz="140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08347" y="5331449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30,7% </a:t>
            </a:r>
            <a:endParaRPr lang="es-EC" sz="1400">
              <a:solidFill>
                <a:srgbClr val="FF0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272227" y="1503812"/>
            <a:ext cx="453722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(2018) mencionan que </a:t>
            </a:r>
            <a:r>
              <a:rPr lang="es-EC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Chlorella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incrementa la capacidad digestiva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beneficiando el rendimiento de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72227" y="2605483"/>
            <a:ext cx="453722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Chlorella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estimula las actividades de las enzimas intestinales amilasa, lipasa y tripsina que facilitan la absorción de nutrientes (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2014;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2017;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Luo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2018).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400" dirty="0"/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9540840" y="2257943"/>
            <a:ext cx="0" cy="347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73951" y="1140805"/>
            <a:ext cx="7095067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S" sz="1400" b="1" i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5</a:t>
            </a:r>
            <a:r>
              <a:rPr lang="es-ES" sz="14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i="1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sz="14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de la masa corporal de alevines de Oncorhynchus mykiss suplementados con 3 dietas a base de Chlorella sp. 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biotipo 3 en 80 días.</a:t>
            </a:r>
            <a:endParaRPr lang="es-EC" sz="1400" i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552773" y="4616067"/>
            <a:ext cx="1145754" cy="230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125650" y="4866059"/>
            <a:ext cx="0" cy="4653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72262"/>
              </p:ext>
            </p:extLst>
          </p:nvPr>
        </p:nvGraphicFramePr>
        <p:xfrm>
          <a:off x="489552" y="2210351"/>
          <a:ext cx="4711700" cy="2861310"/>
        </p:xfrm>
        <a:graphic>
          <a:graphicData uri="http://schemas.openxmlformats.org/drawingml/2006/table">
            <a:tbl>
              <a:tblPr firstRow="1" firstCol="1" bandRow="1"/>
              <a:tblGrid>
                <a:gridCol w="761487"/>
                <a:gridCol w="926476"/>
                <a:gridCol w="342669"/>
                <a:gridCol w="977241"/>
                <a:gridCol w="295076"/>
                <a:gridCol w="1066082"/>
                <a:gridCol w="342669"/>
              </a:tblGrid>
              <a:tr h="39052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                            (Días)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   ( 0 g Chlorella sp 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 ( 5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T3 ( 10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5,11 ± 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 ± 0,03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5,53 ± 0,03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5,68 ± 0,03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5,81 ± 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6,43 ± 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jklm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 ± 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ijkl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7,16 ± 0,22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hijk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8,16 ± 0,24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 ± 0,09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8,54 ± 0,12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9,86 ± 0,22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5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8,70 ± 0,12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10,36 ± 0,11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12,11 ± 0,28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71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10,47 ± 0,21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13,53 ± 0,24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15,64 ± 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13,44 ± 0,18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17,09 ± 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19,80 ± 0,24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16,62 ± 0,22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21,73 ± 0,45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25,64 ± 0,49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 valor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&lt;0,0001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3983577" y="4616066"/>
            <a:ext cx="1145754" cy="230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7272227" y="4033274"/>
                <a:ext cx="4537226" cy="1022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ES" sz="1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Rahimnejad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al., (2017) afirmaron que los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peces de </a:t>
                </a:r>
                <a:r>
                  <a:rPr lang="es-ES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Paralichthys</a:t>
                </a:r>
                <a:r>
                  <a:rPr lang="es-ES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olivaceus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alimentados con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y 10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vulgaris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presentaron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aumento de masa corporal del 5,09% y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14,64% respectivamente. </a:t>
                </a:r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227" y="4033274"/>
                <a:ext cx="4537226" cy="1022075"/>
              </a:xfrm>
              <a:prstGeom prst="rect">
                <a:avLst/>
              </a:prstGeom>
              <a:blipFill rotWithShape="0">
                <a:blip r:embed="rId2"/>
                <a:stretch>
                  <a:fillRect l="-268" t="-592" r="-268" b="-4734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cto de flecha 33"/>
          <p:cNvCxnSpPr/>
          <p:nvPr/>
        </p:nvCxnSpPr>
        <p:spPr>
          <a:xfrm>
            <a:off x="4516300" y="4866059"/>
            <a:ext cx="0" cy="4653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1264494" y="4616065"/>
            <a:ext cx="1145754" cy="2304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7672808" y="42527"/>
            <a:ext cx="4136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Variables morfo métricas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19906" y="638381"/>
            <a:ext cx="1794082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ongitud total </a:t>
            </a:r>
            <a:endParaRPr lang="es-EC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39151" y="5458637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10,68%  </a:t>
            </a:r>
            <a:endParaRPr lang="es-EC" sz="140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63920" y="5455229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5,95%  </a:t>
            </a:r>
            <a:endParaRPr lang="es-EC" sz="140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0993" y="1098163"/>
            <a:ext cx="7095067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5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de longitud total de alevines de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suplementados con 3 dietas a base de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en 80 días.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130342" y="4762830"/>
            <a:ext cx="1145754" cy="23041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7113988" y="2723664"/>
                <a:ext cx="4537226" cy="13054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Arteaga et al., (2021)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describen que la suplementación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obtuvieron un incremento de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 total  del 6,94%. Además la suplementación de 7,5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presentó un aumento de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7,9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% de longitud total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988" y="2723664"/>
                <a:ext cx="4537226" cy="1305486"/>
              </a:xfrm>
              <a:prstGeom prst="rect">
                <a:avLst/>
              </a:prstGeom>
              <a:blipFill rotWithShape="0">
                <a:blip r:embed="rId2"/>
                <a:stretch>
                  <a:fillRect l="-268" t="-463" r="-268" b="-3241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24286"/>
              </p:ext>
            </p:extLst>
          </p:nvPr>
        </p:nvGraphicFramePr>
        <p:xfrm>
          <a:off x="787685" y="2090824"/>
          <a:ext cx="4635500" cy="3122295"/>
        </p:xfrm>
        <a:graphic>
          <a:graphicData uri="http://schemas.openxmlformats.org/drawingml/2006/table">
            <a:tbl>
              <a:tblPr/>
              <a:tblGrid>
                <a:gridCol w="764619"/>
                <a:gridCol w="879311"/>
                <a:gridCol w="353636"/>
                <a:gridCol w="898427"/>
                <a:gridCol w="420540"/>
                <a:gridCol w="888869"/>
                <a:gridCol w="430098"/>
              </a:tblGrid>
              <a:tr h="5038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                            (Días)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( 0 g Chlorella sp/ 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( 5 g Chlorella sp/ 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 ( 10 g Chlorella sp/ 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7,61 ± 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7,64 ± 0,10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7,60 ± 0,10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7,71 ± 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7,90 ± 0,09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 ± 0,09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7,81 ± 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8,10 ± 0,11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8,51 ± 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8,11 ± 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 ± 0,07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8,90 ± 0,06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8,51 ± 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8,71 ± 0,09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9,20 ± 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8,70 ± 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9,01 ± 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9,81 ± 0,09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9,21 ± 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9,37 ± 0,11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10,11 ± 0,11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10,50 ± 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11,26 ± 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11,67 ± 0,08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11,42 ± 0,08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 ± 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12,64 ± 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 valor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Conector recto de flecha 24"/>
          <p:cNvCxnSpPr/>
          <p:nvPr/>
        </p:nvCxnSpPr>
        <p:spPr>
          <a:xfrm>
            <a:off x="3287575" y="4993247"/>
            <a:ext cx="0" cy="46539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556454" y="4993247"/>
            <a:ext cx="0" cy="46539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2771532" y="4762830"/>
            <a:ext cx="1145754" cy="23041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1568945" y="4762829"/>
            <a:ext cx="1055498" cy="23041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5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6475" y="680798"/>
            <a:ext cx="1467068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Ancho total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31082" y="5458547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14,75%   </a:t>
            </a:r>
            <a:endParaRPr lang="es-EC" sz="140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81648" y="5455229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6,95%   </a:t>
            </a:r>
            <a:endParaRPr lang="es-EC" sz="140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0993" y="1098163"/>
            <a:ext cx="7095067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5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de ancho total de alevines de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suplementados con 3 dietas a base de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S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en 80 días.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731082" y="4775581"/>
            <a:ext cx="1145754" cy="23041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3598951" y="5014124"/>
            <a:ext cx="0" cy="46539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148385" y="4989839"/>
            <a:ext cx="0" cy="46539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3046475" y="4762830"/>
            <a:ext cx="1145754" cy="23041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26634"/>
              </p:ext>
            </p:extLst>
          </p:nvPr>
        </p:nvGraphicFramePr>
        <p:xfrm>
          <a:off x="580544" y="2038835"/>
          <a:ext cx="5497528" cy="3225819"/>
        </p:xfrm>
        <a:graphic>
          <a:graphicData uri="http://schemas.openxmlformats.org/drawingml/2006/table">
            <a:tbl>
              <a:tblPr/>
              <a:tblGrid>
                <a:gridCol w="906809"/>
                <a:gridCol w="1042830"/>
                <a:gridCol w="419399"/>
                <a:gridCol w="1065500"/>
                <a:gridCol w="498745"/>
                <a:gridCol w="1054165"/>
                <a:gridCol w="510080"/>
              </a:tblGrid>
              <a:tr h="5307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                            (Días)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( 0 g Chlorella sp/ Kg alimento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(g)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( 5 g Chlorella sp/ Kg alimento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(g)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 ( 10 g Chlorella sp/ Kg alimento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(g)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 ± 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 ± 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 ± 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 ± 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 ± 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 ± 0,01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 ± 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1,52 ± 0,01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 ± 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 ± 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 ± 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 ± 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 ± 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hijk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 ± 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 ± 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1,71 ± 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 ± 0,03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 ± 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 ± 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 ± 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 ± 0,03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2,22 ± 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 ± 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 ± 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8"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 ± 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 ± 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± 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06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 valor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631295" y="4766320"/>
            <a:ext cx="1145754" cy="23041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8831590" y="680798"/>
            <a:ext cx="2265365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Ganancia de peso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246060" y="1177794"/>
            <a:ext cx="4897256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8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de ganancia de peso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suplementados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en 80 días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0429433" y="3890620"/>
            <a:ext cx="1287705" cy="3096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96323"/>
              </p:ext>
            </p:extLst>
          </p:nvPr>
        </p:nvGraphicFramePr>
        <p:xfrm>
          <a:off x="7340003" y="2588815"/>
          <a:ext cx="4377135" cy="1930970"/>
        </p:xfrm>
        <a:graphic>
          <a:graphicData uri="http://schemas.openxmlformats.org/drawingml/2006/table">
            <a:tbl>
              <a:tblPr firstRow="1" firstCol="1" bandRow="1"/>
              <a:tblGrid>
                <a:gridCol w="2934391"/>
                <a:gridCol w="1105860"/>
                <a:gridCol w="336884"/>
              </a:tblGrid>
              <a:tr h="2754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(g/día)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4198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( 0 g Chlorella sp /Kg alimento)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 ± 0,03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375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( 5 g Chlorella sp /Kg alimento)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 ± 0,03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75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 ( 10 g Chlorella sp /Kg alimento)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 ± 0,04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42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51068" y="655405"/>
            <a:ext cx="6454011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Tasa de crecimiento específico y eficiencia alimentaria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854" y="1411851"/>
            <a:ext cx="5640206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11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tasa de crecimiento específico y eficiencia alimentaria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durante 80 días.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7407876" y="1775308"/>
                <a:ext cx="4263080" cy="8066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Rahimnejad et al., (2017) informa que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los peces de </a:t>
                </a:r>
                <a:r>
                  <a:rPr lang="es-EC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Paralichthys</a:t>
                </a:r>
                <a:r>
                  <a:rPr lang="es-EC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olivaceus</a:t>
                </a:r>
                <a:r>
                  <a:rPr lang="es-EC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alimentados </a:t>
                </a:r>
                <a:r>
                  <a:rPr lang="es-EC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</a:t>
                </a:r>
                <a:r>
                  <a:rPr lang="es-ES" sz="1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s-ES" sz="1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presentaron 110% de eficiencia alimenticia</a:t>
                </a:r>
                <a:r>
                  <a:rPr lang="es-EC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s-EC" sz="1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876" y="1775308"/>
                <a:ext cx="4263080" cy="806631"/>
              </a:xfrm>
              <a:prstGeom prst="rect">
                <a:avLst/>
              </a:prstGeom>
              <a:blipFill rotWithShape="0">
                <a:blip r:embed="rId2"/>
                <a:stretch>
                  <a:fillRect l="-285" t="-741" r="-142" b="-5926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ángulo 28"/>
          <p:cNvSpPr/>
          <p:nvPr/>
        </p:nvSpPr>
        <p:spPr>
          <a:xfrm>
            <a:off x="2232145" y="3980980"/>
            <a:ext cx="2113268" cy="33981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8422"/>
              </p:ext>
            </p:extLst>
          </p:nvPr>
        </p:nvGraphicFramePr>
        <p:xfrm>
          <a:off x="224884" y="2675684"/>
          <a:ext cx="4226536" cy="1896316"/>
        </p:xfrm>
        <a:graphic>
          <a:graphicData uri="http://schemas.openxmlformats.org/drawingml/2006/table">
            <a:tbl>
              <a:tblPr firstRow="1" firstCol="1" bandRow="1"/>
              <a:tblGrid>
                <a:gridCol w="1907959"/>
                <a:gridCol w="921856"/>
                <a:gridCol w="251209"/>
                <a:gridCol w="864158"/>
                <a:gridCol w="281354"/>
              </a:tblGrid>
              <a:tr h="292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Tratamiento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TCE (%)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 (%)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74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 ( 0 g Chlorella sp /Kg alimento)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1,67 ± 0,12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58,83 ± 2,42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1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T2 ( 5 g Chlorella sp /Kg alimento)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2,00 ± 0,13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70,07 ± 5,85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2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T3 ( 10 g Chlorella sp /Kg alimento)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2,17 ± 0,13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83,78 ± 7,01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 valor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0,0001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8750091" y="2782659"/>
            <a:ext cx="157865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s-ES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lta digestibilidad de </a:t>
            </a:r>
            <a:r>
              <a:rPr lang="es-ES" sz="1400" i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Chlorella</a:t>
            </a:r>
            <a:r>
              <a:rPr lang="es-ES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sp.</a:t>
            </a:r>
            <a:endParaRPr lang="es-EC" sz="1400"/>
          </a:p>
        </p:txBody>
      </p:sp>
      <p:sp>
        <p:nvSpPr>
          <p:cNvPr id="12" name="Rectángulo 11"/>
          <p:cNvSpPr/>
          <p:nvPr/>
        </p:nvSpPr>
        <p:spPr>
          <a:xfrm>
            <a:off x="7316804" y="3628294"/>
            <a:ext cx="2356891" cy="1092607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umentan las actividades de las enzimas digestivas como amilasa, proteasa, lipasa y tripsina (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2014; 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2017; 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Luo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866427" y="3631517"/>
            <a:ext cx="2008415" cy="1092607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s-ES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ncrementa la actividad de la enzima fosfatasa </a:t>
            </a:r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alcalina (</a:t>
            </a:r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epitelio intestinal) (Carneiro et al., 2020). </a:t>
            </a:r>
            <a:endParaRPr lang="es-EC" sz="1300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9292281" y="3302094"/>
            <a:ext cx="247135" cy="31075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0027991" y="3313088"/>
            <a:ext cx="407773" cy="31075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9743302" y="2585586"/>
            <a:ext cx="9076" cy="204325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3294291" y="5100937"/>
            <a:ext cx="2806184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Khani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(2017) menciona que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mayor tasa de crecimiento se atribuye a la digestibilidad y el valor nutricional de </a:t>
            </a:r>
            <a:r>
              <a:rPr lang="es-EC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Chlorella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92583" y="5036175"/>
                <a:ext cx="2884374" cy="10220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C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Luo</a:t>
                </a:r>
                <a:r>
                  <a:rPr lang="es-EC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et al., (2018) describió que la adición de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C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C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C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 </a:t>
                </a:r>
                <a:r>
                  <a:rPr lang="es-EC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Carassius</a:t>
                </a:r>
                <a:r>
                  <a:rPr lang="es-EC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1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auratus</a:t>
                </a:r>
                <a:r>
                  <a:rPr lang="es-EC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presenta una tasa de crecimiento de 2,01%</a:t>
                </a:r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" y="5036175"/>
                <a:ext cx="2884374" cy="1022075"/>
              </a:xfrm>
              <a:prstGeom prst="rect">
                <a:avLst/>
              </a:prstGeom>
              <a:blipFill rotWithShape="0">
                <a:blip r:embed="rId3"/>
                <a:stretch>
                  <a:fillRect l="-421" t="-588" b="-47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de flecha 25"/>
          <p:cNvCxnSpPr>
            <a:stCxn id="25" idx="3"/>
            <a:endCxn id="21" idx="1"/>
          </p:cNvCxnSpPr>
          <p:nvPr/>
        </p:nvCxnSpPr>
        <p:spPr>
          <a:xfrm>
            <a:off x="2976957" y="5547213"/>
            <a:ext cx="3173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066142" y="0"/>
            <a:ext cx="3089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Introducci</a:t>
            </a:r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ón</a:t>
            </a:r>
            <a:endParaRPr lang="es-E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11687" y="829856"/>
            <a:ext cx="35803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Contribuye a la seguridad alimentaria.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el Ecuador representa alrededor del 5% del PIB.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Valenti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al., 2018; BCE, 2019)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07002" y="123637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cuicultura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662642" y="3166990"/>
            <a:ext cx="35333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educción del rendimiento y calidad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2641" y="3496814"/>
            <a:ext cx="3487391" cy="95410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alta de nuevas tecnologías acuícolas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anejo inadecuado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ambio climático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26632"/>
          <a:stretch/>
        </p:blipFill>
        <p:spPr>
          <a:xfrm rot="16200000">
            <a:off x="5240742" y="-44122"/>
            <a:ext cx="1359310" cy="3299666"/>
          </a:xfrm>
          <a:prstGeom prst="rect">
            <a:avLst/>
          </a:prstGeom>
        </p:spPr>
      </p:pic>
      <p:sp>
        <p:nvSpPr>
          <p:cNvPr id="19" name="Cerrar llave 18">
            <a:extLst>
              <a:ext uri="{FF2B5EF4-FFF2-40B4-BE49-F238E27FC236}">
                <a16:creationId xmlns="" xmlns:a16="http://schemas.microsoft.com/office/drawing/2014/main" id="{4F62EA6E-5845-F441-9D30-B13053A06E77}"/>
              </a:ext>
            </a:extLst>
          </p:cNvPr>
          <p:cNvSpPr/>
          <p:nvPr/>
        </p:nvSpPr>
        <p:spPr>
          <a:xfrm flipH="1">
            <a:off x="7823198" y="884906"/>
            <a:ext cx="618620" cy="1190638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3914119" y="2396842"/>
            <a:ext cx="985164" cy="649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464431" y="4462048"/>
            <a:ext cx="4844" cy="363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899886" y="4836292"/>
            <a:ext cx="301423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Incrementan los costos de producción (antimicrobianos)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5980597" y="2428100"/>
            <a:ext cx="13803" cy="61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4681862" y="3169414"/>
            <a:ext cx="33300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 excesivo de antimicrobianos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681566" y="4516634"/>
            <a:ext cx="322871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Deficiencia en el sistema de defensa ante el estrés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681863" y="3562527"/>
            <a:ext cx="322871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fectos perjudiciales en los ecosistemas acuáticos, medio ambientales y en la salud animal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(Santos &amp; Ramos, 2018).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recto de flecha 37"/>
          <p:cNvCxnSpPr/>
          <p:nvPr/>
        </p:nvCxnSpPr>
        <p:spPr>
          <a:xfrm>
            <a:off x="7341156" y="2428100"/>
            <a:ext cx="1270531" cy="5314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8441818" y="3127482"/>
            <a:ext cx="343086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Pandemia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8441818" y="3496814"/>
            <a:ext cx="343086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S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ector alimentario deberá fortalecer la seguridad alimentaria </a:t>
            </a:r>
            <a:r>
              <a:rPr lang="es-ES" sz="14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(Naciones Unidas, 2020)</a:t>
            </a:r>
            <a:endParaRPr lang="es-EC" sz="1400"/>
          </a:p>
        </p:txBody>
      </p:sp>
      <p:sp>
        <p:nvSpPr>
          <p:cNvPr id="43" name="Rectángulo 42"/>
          <p:cNvSpPr/>
          <p:nvPr/>
        </p:nvSpPr>
        <p:spPr>
          <a:xfrm>
            <a:off x="8441818" y="4257156"/>
            <a:ext cx="343086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Nuevas cadenas de suministro alimenticio</a:t>
            </a:r>
          </a:p>
          <a:p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Alimentos fortificados con compuestos 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bioactivos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y antioxidantes </a:t>
            </a:r>
          </a:p>
          <a:p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Galanakis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2020). 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37821" y="740959"/>
            <a:ext cx="4003020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 de conversión alimenticia 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70916" y="1236085"/>
            <a:ext cx="5640206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13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factor de conversión alimenticia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en 80 días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6662474" y="4437665"/>
                <a:ext cx="4865497" cy="8066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ES" sz="1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Rahimnejad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al., (2017) informaron que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los peces de </a:t>
                </a:r>
                <a:r>
                  <a:rPr lang="es-EC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Paralichthys</a:t>
                </a:r>
                <a:r>
                  <a:rPr lang="es-EC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olivaceus</a:t>
                </a:r>
                <a:r>
                  <a:rPr lang="es-EC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alimentados </a:t>
                </a:r>
                <a:r>
                  <a:rPr lang="es-EC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y 10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presentaron un FCA de </a:t>
                </a:r>
                <a:r>
                  <a:rPr lang="es-E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0,88 y 0,96 </a:t>
                </a:r>
                <a:r>
                  <a:rPr lang="es-EC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respectivamente.</a:t>
                </a:r>
                <a:endParaRPr lang="es-EC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74" y="4437665"/>
                <a:ext cx="4865497" cy="806631"/>
              </a:xfrm>
              <a:prstGeom prst="rect">
                <a:avLst/>
              </a:prstGeom>
              <a:blipFill rotWithShape="0">
                <a:blip r:embed="rId2"/>
                <a:stretch>
                  <a:fillRect l="-250" t="-746" r="-250" b="-5970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662474" y="2716457"/>
                <a:ext cx="4865497" cy="13054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Arteaga et al., (2021) describe que la suplementación de 5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S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en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400" i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mostraron un FCA de 1,36.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Mientras que los suplementados con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7,5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S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presentaron 1,21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FCA. </a:t>
                </a:r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74" y="2716457"/>
                <a:ext cx="4865497" cy="1305486"/>
              </a:xfrm>
              <a:prstGeom prst="rect">
                <a:avLst/>
              </a:prstGeom>
              <a:blipFill rotWithShape="0">
                <a:blip r:embed="rId3"/>
                <a:stretch>
                  <a:fillRect l="-250" t="-463" b="-324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27"/>
          <p:cNvSpPr/>
          <p:nvPr/>
        </p:nvSpPr>
        <p:spPr>
          <a:xfrm>
            <a:off x="1367325" y="5486592"/>
            <a:ext cx="4215671" cy="3184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40563"/>
              </p:ext>
            </p:extLst>
          </p:nvPr>
        </p:nvGraphicFramePr>
        <p:xfrm>
          <a:off x="370916" y="2435326"/>
          <a:ext cx="5212080" cy="3688080"/>
        </p:xfrm>
        <a:graphic>
          <a:graphicData uri="http://schemas.openxmlformats.org/drawingml/2006/table">
            <a:tbl>
              <a:tblPr firstRow="1" firstCol="1" bandRow="1"/>
              <a:tblGrid>
                <a:gridCol w="762000"/>
                <a:gridCol w="1128395"/>
                <a:gridCol w="392430"/>
                <a:gridCol w="1092200"/>
                <a:gridCol w="314325"/>
                <a:gridCol w="1130300"/>
                <a:gridCol w="39243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                            (Días)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   ( 0 g Chlorella sp /Kg alimento)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 ( 5 g Chlorella sp/Kg alimento)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 ( 10 g Chlorella sp/Kg alimento)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 ± 0,13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2,90 ± 0,57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2,56 ± 0,21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1,99 ± 0,06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3,61 ± 0,53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 ± 0,23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 ± 0,16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 ± 0,31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 ± 0,21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 ± 0,08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 ± 0,17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 ± 0,25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 ± 0,55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 ± 0,13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 ± 0,19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 ± 0,02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 ± 0,02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1,07 ± 0,16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1,71 ± 0,04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 ± 0,09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1,22 ± 0,10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 ± 0,09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1,19 ± 0,17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1,04 ± 0,12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 valor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0,0118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15141" y="740959"/>
            <a:ext cx="3448380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 de condición corporal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854" y="1411851"/>
            <a:ext cx="5640206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14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índice de condición corporal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en 80 días.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891074" y="3085789"/>
                <a:ext cx="4865497" cy="130548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Arteaga et al., (2021) describe que la suplementación de 5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S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en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400" i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mostraron un ICC de 1,15.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Mientras que los suplementados con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7,5 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4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S" sz="14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</a:t>
                </a:r>
                <a:r>
                  <a:rPr lang="es-E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s-ES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presentaron 1,11 de ICC. </a:t>
                </a:r>
                <a:endParaRPr lang="es-EC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74" y="3085789"/>
                <a:ext cx="4865497" cy="1305486"/>
              </a:xfrm>
              <a:prstGeom prst="rect">
                <a:avLst/>
              </a:prstGeom>
              <a:blipFill rotWithShape="0">
                <a:blip r:embed="rId2"/>
                <a:stretch>
                  <a:fillRect l="-250" t="-463" b="-3704"/>
                </a:stretch>
              </a:blipFill>
              <a:ln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5" y="2888498"/>
            <a:ext cx="6200674" cy="3098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416708" y="4534195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1,12</a:t>
            </a:r>
            <a:r>
              <a:rPr lang="es-ES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5413456" y="4278069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1,23</a:t>
            </a:r>
            <a:r>
              <a:rPr lang="es-ES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5477240" y="4021943"/>
            <a:ext cx="4930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2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1,28</a:t>
            </a:r>
            <a:r>
              <a:rPr lang="es-ES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7027370" y="4903527"/>
            <a:ext cx="4224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Quirós &amp; Morales,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(2006) mencionan que el ICC óptimo en trucha arcoíris es de 0.88 a 1,34 </a:t>
            </a:r>
            <a:endParaRPr lang="es-EC" sz="1400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9139735" y="4391275"/>
            <a:ext cx="0" cy="46539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86662" y="740959"/>
            <a:ext cx="3105338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orcentaje de mortalidad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854" y="1411851"/>
            <a:ext cx="5640206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14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± error estándar índice de condición corporal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biotipo 3 en 80 días.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8447316" y="2420730"/>
            <a:ext cx="568347" cy="46539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498957" y="3215702"/>
            <a:ext cx="1287705" cy="309667"/>
          </a:xfrm>
          <a:prstGeom prst="rect">
            <a:avLst/>
          </a:prstGeom>
          <a:ln w="28575"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59940"/>
              </p:ext>
            </p:extLst>
          </p:nvPr>
        </p:nvGraphicFramePr>
        <p:xfrm>
          <a:off x="328131" y="2907313"/>
          <a:ext cx="4820253" cy="1653617"/>
        </p:xfrm>
        <a:graphic>
          <a:graphicData uri="http://schemas.openxmlformats.org/drawingml/2006/table">
            <a:tbl>
              <a:tblPr firstRow="1" firstCol="1" bandRow="1"/>
              <a:tblGrid>
                <a:gridCol w="2892152"/>
                <a:gridCol w="879096"/>
                <a:gridCol w="1049005"/>
              </a:tblGrid>
              <a:tr h="261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Mortalidad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13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 ( 0 g Chlorella sp/ Kg alimento)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4,67 ±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 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13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 ( 5 g Chlorella sp/ Kg alimento)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 ±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 ab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13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 ( 10 g Chlorella sp/ Kg alimento)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 ±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 b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3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p-valor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469644" y="4886913"/>
                <a:ext cx="4537226" cy="1218923"/>
              </a:xfrm>
              <a:prstGeom prst="rect">
                <a:avLst/>
              </a:prstGeom>
              <a:solidFill>
                <a:srgbClr val="FFCCCC">
                  <a:alpha val="50980"/>
                </a:srgbClr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Arteaga et al., (2021) describe que alevines de </a:t>
                </a:r>
                <a:r>
                  <a:rPr lang="es-ES" sz="13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alimentados con 7,5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que presentaron 2% de </a:t>
                </a:r>
                <a:r>
                  <a:rPr lang="es-ES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mortalidad. Mientras que los alevines 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suplementados con 5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</a:t>
                </a:r>
                <a:r>
                  <a:rPr lang="es-ES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mostraron el 3% de mortalidad. </a:t>
                </a:r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4" y="4886913"/>
                <a:ext cx="4537226" cy="1218923"/>
              </a:xfrm>
              <a:prstGeom prst="rect">
                <a:avLst/>
              </a:prstGeom>
              <a:blipFill rotWithShape="0">
                <a:blip r:embed="rId2"/>
                <a:stretch>
                  <a:fillRect r="-134" b="-2970"/>
                </a:stretch>
              </a:blipFill>
              <a:ln>
                <a:solidFill>
                  <a:srgbClr val="FFCCFF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/>
          <p:cNvSpPr/>
          <p:nvPr/>
        </p:nvSpPr>
        <p:spPr>
          <a:xfrm>
            <a:off x="7126540" y="1909794"/>
            <a:ext cx="4181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apacidad de defensa antioxidante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Chlorella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6963865" y="2946422"/>
            <a:ext cx="2253472" cy="14927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ncremento de la actividad de las enzimas 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superóxido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dismutasa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(SOD) y catalasa (CAT) que protege el daño de la </a:t>
            </a:r>
            <a:r>
              <a:rPr lang="es-EC" sz="1300" smtClean="0">
                <a:latin typeface="Arial" panose="020B0604020202020204" pitchFamily="34" charset="0"/>
                <a:cs typeface="Arial" panose="020B0604020202020204" pitchFamily="34" charset="0"/>
              </a:rPr>
              <a:t>membrana celular (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peroxidación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lipídica) </a:t>
            </a:r>
            <a:r>
              <a:rPr lang="es-ES" sz="13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Sikiru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et al., 2019). 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10352329" y="4095540"/>
            <a:ext cx="0" cy="46539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9485540" y="2907313"/>
            <a:ext cx="2402175" cy="110799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carotenoides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poseen la capacidad de secuestrar radicales tóxicos de oxígeno inactivando la </a:t>
            </a:r>
            <a:r>
              <a:rPr lang="es-EC" sz="1300" dirty="0" err="1">
                <a:latin typeface="Arial" panose="020B0604020202020204" pitchFamily="34" charset="0"/>
                <a:cs typeface="Arial" panose="020B0604020202020204" pitchFamily="34" charset="0"/>
              </a:rPr>
              <a:t>peroxidación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lipídica </a:t>
            </a:r>
            <a:r>
              <a:rPr lang="es-ES" sz="1400" dirty="0"/>
              <a:t>(</a:t>
            </a:r>
            <a:r>
              <a:rPr lang="es-ES" sz="1400" dirty="0" err="1"/>
              <a:t>Guedes</a:t>
            </a:r>
            <a:r>
              <a:rPr lang="es-ES" sz="1400" dirty="0"/>
              <a:t> et al., 2011).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485540" y="4699400"/>
            <a:ext cx="26950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Khalifah</a:t>
            </a:r>
            <a:r>
              <a:rPr lang="es-ES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(1986)</a:t>
            </a:r>
            <a:r>
              <a:rPr lang="es-ES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s-ES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escribe que la </a:t>
            </a:r>
            <a:r>
              <a:rPr lang="es-ES" sz="13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astaxantina</a:t>
            </a:r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convertida en vitamina A</a:t>
            </a:r>
            <a:endParaRPr lang="es-EC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9485540" y="2392441"/>
            <a:ext cx="636325" cy="525692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49179" y="740959"/>
            <a:ext cx="2980303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hematológicas</a:t>
            </a:r>
            <a:endParaRPr lang="es-ES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6853" y="1411851"/>
            <a:ext cx="7698464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16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 ± error estándar de glucosa, albúmina, globulina, hematocrito, proteína total, conteo rojos, cortisol de alevines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a los 80  días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148933" y="3424164"/>
            <a:ext cx="1287705" cy="151126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83995"/>
              </p:ext>
            </p:extLst>
          </p:nvPr>
        </p:nvGraphicFramePr>
        <p:xfrm>
          <a:off x="0" y="2797559"/>
          <a:ext cx="7620000" cy="2137866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722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Tratamientos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 ( 0 g Chlorella sp 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 ( 5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T3 ( 10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22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Glucosa (mg/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dL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0,0001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60,35 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78,51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3,03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83,56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 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22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Proteína total (g/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dL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0,06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 b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3,45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2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Albúmina (g/dL)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0,0001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2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Hct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0,0051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 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63,27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2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RBC (cel x 10^6/ul)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1,66±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2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Cortisol (ug/dl)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0,0066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0,22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19,50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 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21,71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019693" y="3022423"/>
            <a:ext cx="389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EC" sz="1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Chlorella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posee efectos negativos 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sobre los parámetros sanguíneos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los peces, esto se debe a que poseen abundante cantidad de hierro y ácido fólico que actúan sobre la eritropoyesis 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Khani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2017; </a:t>
            </a:r>
            <a:r>
              <a:rPr lang="es-ES" sz="1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Yeganeh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2015)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51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35506" y="740959"/>
            <a:ext cx="2207656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Glucosa y cortisol</a:t>
            </a:r>
            <a:endParaRPr lang="es-ES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242903" y="4198257"/>
                <a:ext cx="3200259" cy="11557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1300" i="1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Cyprinus</a:t>
                </a:r>
                <a:r>
                  <a:rPr lang="es-ES" sz="1300" i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carpi</a:t>
                </a:r>
                <a:r>
                  <a:rPr lang="es-ES" sz="13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suplementado con 25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pyrenoidosa</a:t>
                </a:r>
                <a:r>
                  <a:rPr lang="es-ES" sz="13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obtuvo 163 mg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dL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:r>
                  <a:rPr lang="es-ES" sz="1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glucosa. </a:t>
                </a:r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Mientras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 el tratamiento control obtuvo 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140.6 m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g/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dL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glucosa </a:t>
                </a:r>
                <a:r>
                  <a:rPr lang="es-ES" sz="13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s-ES" sz="13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Abdel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al., 2020)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s-EC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03" y="4198257"/>
                <a:ext cx="3200259" cy="1155766"/>
              </a:xfrm>
              <a:prstGeom prst="rect">
                <a:avLst/>
              </a:prstGeom>
              <a:blipFill rotWithShape="0">
                <a:blip r:embed="rId2"/>
                <a:stretch>
                  <a:fillRect b="-3125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635540" y="1525516"/>
            <a:ext cx="8119354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16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 ± error estándar de glucosa y cortisol de alevines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a los 80  días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809243" y="2716241"/>
            <a:ext cx="1267838" cy="7556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99301"/>
              </p:ext>
            </p:extLst>
          </p:nvPr>
        </p:nvGraphicFramePr>
        <p:xfrm>
          <a:off x="521803" y="2538422"/>
          <a:ext cx="7620000" cy="9334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Tratamientos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 ( 0 g Chlorella sp 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 ( 5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T3 ( 10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Glucosa (mg/dL)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0,0001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60,35 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78,51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3,03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83,56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 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Cortisol (ug/dl)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0,22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19,50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 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21,71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8954603" y="1525516"/>
            <a:ext cx="2703997" cy="1092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Glucosa es un indicador de estrés, por lo que se encuentra relacionado con los niveles plasmáticos de cortisol (Poza, 2017)</a:t>
            </a:r>
            <a:endParaRPr lang="es-EC" sz="1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420203" y="4198257"/>
                <a:ext cx="3632965" cy="12189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Bai et al., (2002) describió que la adición de 10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en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Sebastes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schlegeli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presento 50,3 mg/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glucosa. Mientras que los suplementados con 5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presentó 49,2 mg/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3" y="4198257"/>
                <a:ext cx="3632965" cy="1218923"/>
              </a:xfrm>
              <a:prstGeom prst="rect">
                <a:avLst/>
              </a:prstGeom>
              <a:blipFill rotWithShape="0">
                <a:blip r:embed="rId3"/>
                <a:stretch>
                  <a:fillRect l="-167" r="-1002" b="-2463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/>
          <p:cNvSpPr/>
          <p:nvPr/>
        </p:nvSpPr>
        <p:spPr>
          <a:xfrm>
            <a:off x="9030507" y="3094056"/>
            <a:ext cx="2567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educe la concentración de glucógeno e incrementa la glucosa plasmática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10314229" y="2692228"/>
            <a:ext cx="0" cy="46539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94684" y="740959"/>
            <a:ext cx="3089308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roteína total y albúmina </a:t>
            </a:r>
            <a:endParaRPr lang="es-ES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6750" y="1637091"/>
            <a:ext cx="6096000" cy="1056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16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 ± error estándar de proteína total y albúmina de alevines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a los 80  días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9642647" y="2466799"/>
            <a:ext cx="1336" cy="47635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97965"/>
              </p:ext>
            </p:extLst>
          </p:nvPr>
        </p:nvGraphicFramePr>
        <p:xfrm>
          <a:off x="533400" y="3058395"/>
          <a:ext cx="6229350" cy="1088681"/>
        </p:xfrm>
        <a:graphic>
          <a:graphicData uri="http://schemas.openxmlformats.org/drawingml/2006/table">
            <a:tbl>
              <a:tblPr/>
              <a:tblGrid>
                <a:gridCol w="622935"/>
                <a:gridCol w="622935"/>
                <a:gridCol w="622935"/>
                <a:gridCol w="622935"/>
                <a:gridCol w="622935"/>
                <a:gridCol w="622935"/>
                <a:gridCol w="622935"/>
                <a:gridCol w="622935"/>
                <a:gridCol w="622935"/>
                <a:gridCol w="622935"/>
              </a:tblGrid>
              <a:tr h="19524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Tratamientos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 ( 0 g Chlorella sp 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 ( 5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T3 ( 10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Proteína total (g/dL)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0,06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 b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3,45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0,12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2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Albúmina (g/dL)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0,0001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2,07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0,02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7743997" y="2943156"/>
                <a:ext cx="3797300" cy="115576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s-ES" sz="1300" i="1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Cyprinus</a:t>
                </a:r>
                <a:r>
                  <a:rPr lang="es-ES" sz="1300" i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ES" sz="1300" i="1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carpi</a:t>
                </a:r>
                <a:r>
                  <a:rPr lang="es-ES" sz="13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o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suplementado con 25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Chlorella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ES" sz="13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pyrenoidosa</a:t>
                </a:r>
                <a:r>
                  <a:rPr lang="es-ES" sz="13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obtuvo </a:t>
                </a:r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3,18 g/</a:t>
                </a:r>
                <a:r>
                  <a:rPr lang="es-ES" sz="13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dL</a:t>
                </a:r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de proteína, mientras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que el tratamiento control </a:t>
                </a:r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presento</a:t>
                </a:r>
                <a:r>
                  <a:rPr lang="es-ES" sz="13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2.23 </a:t>
                </a:r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g/</a:t>
                </a:r>
                <a:r>
                  <a:rPr lang="es-ES" sz="13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dL</a:t>
                </a:r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de proteína total </a:t>
                </a:r>
                <a:r>
                  <a:rPr lang="es-ES" sz="13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</a:t>
                </a:r>
                <a:r>
                  <a:rPr lang="es-ES" sz="13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Abdel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et al., 2020)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s-EC" sz="13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97" y="2943156"/>
                <a:ext cx="3797300" cy="1155766"/>
              </a:xfrm>
              <a:prstGeom prst="rect">
                <a:avLst/>
              </a:prstGeom>
              <a:blipFill rotWithShape="0">
                <a:blip r:embed="rId2"/>
                <a:stretch>
                  <a:fillRect l="-161" r="-963" b="-37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/>
          <p:cNvSpPr/>
          <p:nvPr/>
        </p:nvSpPr>
        <p:spPr>
          <a:xfrm>
            <a:off x="7883992" y="2005313"/>
            <a:ext cx="3517310" cy="30777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C" sz="1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Chlorell</a:t>
            </a:r>
            <a:r>
              <a:rPr lang="es-EC" sz="1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mejora el perfil hematológico</a:t>
            </a:r>
            <a:endParaRPr lang="es-EC" sz="1400" dirty="0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9642647" y="4147076"/>
            <a:ext cx="1336" cy="47635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7743997" y="4648357"/>
                <a:ext cx="3956050" cy="9557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" sz="1300" i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Sebastes schlegeli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suplementados con 10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Chlorella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obteniendo 3,12 g/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dL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albúmina. Mientras que el tratamiento control obtuvo 2,74 g/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dL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Bai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al., 2002). </a:t>
                </a:r>
                <a:endParaRPr lang="es-EC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97" y="4648357"/>
                <a:ext cx="3956050" cy="955711"/>
              </a:xfrm>
              <a:prstGeom prst="rect">
                <a:avLst/>
              </a:prstGeom>
              <a:blipFill rotWithShape="0">
                <a:blip r:embed="rId3"/>
                <a:stretch>
                  <a:fillRect l="-154" b="-448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31655" y="740959"/>
            <a:ext cx="4615366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Hematocrito y conteo de glóbulos rojos</a:t>
            </a:r>
            <a:endParaRPr lang="es-ES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05528" y="4694943"/>
                <a:ext cx="5366671" cy="8326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rgbClr val="CCCC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13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(Arteaga et al., 2021) 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 suplementados con 7,5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. aumentaron el contenido de hematocrito con 61% y el número de glóbulos rojos con 1,28 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cel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x 10^6/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</a:t>
                </a:r>
                <a:r>
                  <a:rPr lang="es-ES" dirty="0"/>
                  <a:t>. </a:t>
                </a:r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8" y="4694943"/>
                <a:ext cx="5366671" cy="832600"/>
              </a:xfrm>
              <a:prstGeom prst="rect">
                <a:avLst/>
              </a:prstGeom>
              <a:blipFill rotWithShape="0">
                <a:blip r:embed="rId2"/>
                <a:stretch>
                  <a:fillRect b="-7746"/>
                </a:stretch>
              </a:blipFill>
              <a:ln w="28575">
                <a:solidFill>
                  <a:srgbClr val="CCCCFF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34045"/>
              </p:ext>
            </p:extLst>
          </p:nvPr>
        </p:nvGraphicFramePr>
        <p:xfrm>
          <a:off x="457200" y="3040893"/>
          <a:ext cx="6515100" cy="934209"/>
        </p:xfrm>
        <a:graphic>
          <a:graphicData uri="http://schemas.openxmlformats.org/drawingml/2006/table">
            <a:tbl>
              <a:tblPr/>
              <a:tblGrid>
                <a:gridCol w="651510"/>
                <a:gridCol w="651510"/>
                <a:gridCol w="651510"/>
                <a:gridCol w="651510"/>
                <a:gridCol w="651510"/>
                <a:gridCol w="651510"/>
                <a:gridCol w="651510"/>
                <a:gridCol w="651510"/>
                <a:gridCol w="651510"/>
                <a:gridCol w="651510"/>
              </a:tblGrid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Tratamientos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 ( 0 g Chlorella sp 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 ( 5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T3 ( 10 g 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Chlorella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Hct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0,0051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 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63,27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1,29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RBC (cel x 10^6/ul)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1,66±</a:t>
                      </a:r>
                      <a:endParaRPr lang="es-EC" sz="11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0,04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66750" y="1637091"/>
            <a:ext cx="6096000" cy="1056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16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 ± error estándar de hematocrito y glóbulos rojos de alevines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a los 80  días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077199" y="3975102"/>
            <a:ext cx="39820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incremento de glóbulos rojos proporciona un mayor transporte de oxígeno en la sangre </a:t>
            </a:r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(Mairbäurl &amp; Weber, 2012)</a:t>
            </a:r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9804843" y="2533258"/>
            <a:ext cx="0" cy="36752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7846017" y="2040815"/>
            <a:ext cx="3949405" cy="49244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s-EC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EC" sz="13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microalga</a:t>
            </a:r>
            <a:r>
              <a:rPr lang="es-EC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favorece </a:t>
            </a:r>
            <a:r>
              <a:rPr lang="es-EC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 aumento de producción de glóbulos rojos </a:t>
            </a:r>
            <a:r>
              <a:rPr lang="es-ES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3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Rahimnejad</a:t>
            </a:r>
            <a:r>
              <a:rPr lang="es-ES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2017)</a:t>
            </a:r>
            <a:r>
              <a:rPr lang="es-EC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s-EC" sz="1300" dirty="0"/>
          </a:p>
        </p:txBody>
      </p:sp>
      <p:sp>
        <p:nvSpPr>
          <p:cNvPr id="20" name="Rectángulo 19"/>
          <p:cNvSpPr/>
          <p:nvPr/>
        </p:nvSpPr>
        <p:spPr>
          <a:xfrm>
            <a:off x="7966518" y="2916547"/>
            <a:ext cx="3676650" cy="6924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3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Chlorella</a:t>
            </a:r>
            <a:r>
              <a:rPr lang="es-EC" sz="1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3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poseen abundante cantidad de hierro y ácido fólico que actúan sobre la eritropoyesis </a:t>
            </a:r>
            <a:r>
              <a:rPr lang="es-ES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(Khani et al., 2017; Yeganeh et al., 2015)</a:t>
            </a:r>
            <a:r>
              <a:rPr lang="es-EC" sz="13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C" sz="1300"/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9804843" y="3614395"/>
            <a:ext cx="0" cy="36070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discusiones 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28773" y="740959"/>
            <a:ext cx="3421129" cy="496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000" kern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onteo de glóbulos blancos </a:t>
            </a:r>
            <a:endParaRPr lang="es-ES" sz="2000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4650" y="1335207"/>
            <a:ext cx="615315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800"/>
              </a:spcAft>
            </a:pPr>
            <a:r>
              <a:rPr lang="es-EC" sz="1400" b="1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17</a:t>
            </a:r>
          </a:p>
          <a:p>
            <a:pPr>
              <a:spcAft>
                <a:spcPts val="800"/>
              </a:spcAft>
            </a:pP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 ± error estándar de conteo de glóbulos blancos y porcentaje de linfocitos, neutrófilos, monocitos, basófilos,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eosinófilos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alevines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suplementados a los 80  días con 3 dietas a base de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84990" y="3547126"/>
            <a:ext cx="1287705" cy="170663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08315"/>
              </p:ext>
            </p:extLst>
          </p:nvPr>
        </p:nvGraphicFramePr>
        <p:xfrm>
          <a:off x="453758" y="2708682"/>
          <a:ext cx="5747943" cy="2545080"/>
        </p:xfrm>
        <a:graphic>
          <a:graphicData uri="http://schemas.openxmlformats.org/drawingml/2006/table">
            <a:tbl>
              <a:tblPr/>
              <a:tblGrid>
                <a:gridCol w="1490208"/>
                <a:gridCol w="851547"/>
                <a:gridCol w="574794"/>
                <a:gridCol w="851547"/>
                <a:gridCol w="521572"/>
                <a:gridCol w="851547"/>
                <a:gridCol w="606728"/>
              </a:tblGrid>
              <a:tr h="2321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Tratamientos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 ( 0 g Chlorella sp 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T2 ( 5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T3 ( 10 g Chlorella sp/Kg alimento)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2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WBC (cel x 10^4/ uL)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 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 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2,66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Linfocitos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93,88 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95,21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0,49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95,91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0,62 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Neutrófilos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2,16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0,26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Monocitos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0,98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Basófilos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 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Eosinófilos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0,84  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 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0,83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 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Conector recto de flecha 10"/>
          <p:cNvCxnSpPr/>
          <p:nvPr/>
        </p:nvCxnSpPr>
        <p:spPr>
          <a:xfrm flipV="1">
            <a:off x="6098095" y="3752216"/>
            <a:ext cx="329604" cy="214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339337" y="3644603"/>
            <a:ext cx="834606" cy="215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11,76 %  </a:t>
            </a:r>
            <a:endParaRPr lang="es-EC" sz="14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7735548" y="1811864"/>
                <a:ext cx="3927404" cy="9557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s-ES" sz="1300" i="1">
                    <a:latin typeface="Arial" panose="020B0604020202020204" pitchFamily="34" charset="0"/>
                    <a:cs typeface="Arial" panose="020B0604020202020204" pitchFamily="34" charset="0"/>
                  </a:rPr>
                  <a:t>Cyprinus carpio </a:t>
                </a:r>
                <a:r>
                  <a:rPr lang="es-ES" sz="1300">
                    <a:latin typeface="Arial" panose="020B0604020202020204" pitchFamily="34" charset="0"/>
                    <a:cs typeface="Arial" panose="020B0604020202020204" pitchFamily="34" charset="0"/>
                  </a:rPr>
                  <a:t>suplementados con 20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Chlorella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vulgaris</a:t>
                </a:r>
                <a:r>
                  <a:rPr lang="es-ES" sz="1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que obtuvo un aumento de leucocitos del 10,02% en relación al tratamiento control (</a:t>
                </a:r>
                <a:r>
                  <a:rPr lang="es-ES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Khani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al., 2017).</a:t>
                </a:r>
                <a:endParaRPr lang="es-EC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48" y="1811864"/>
                <a:ext cx="3927404" cy="955711"/>
              </a:xfrm>
              <a:prstGeom prst="rect">
                <a:avLst/>
              </a:prstGeom>
              <a:blipFill rotWithShape="0">
                <a:blip r:embed="rId2"/>
                <a:stretch>
                  <a:fillRect l="-311" b="-445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de flecha 19"/>
          <p:cNvCxnSpPr/>
          <p:nvPr/>
        </p:nvCxnSpPr>
        <p:spPr>
          <a:xfrm>
            <a:off x="9525001" y="2767575"/>
            <a:ext cx="0" cy="30054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525001" y="3859829"/>
            <a:ext cx="0" cy="30054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7735548" y="4161155"/>
            <a:ext cx="383689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1270635" algn="l"/>
              </a:tabLst>
            </a:pPr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</a:t>
            </a:r>
            <a:r>
              <a:rPr lang="es-ES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al aumento de la capacidad </a:t>
            </a:r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fagocitosis de </a:t>
            </a:r>
            <a:r>
              <a:rPr lang="es-ES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respuestas inmunitarias mediadas </a:t>
            </a:r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células</a:t>
            </a:r>
            <a:r>
              <a:rPr lang="es-ES" sz="1300" smtClean="0">
                <a:latin typeface="Arial" panose="020B0604020202020204" pitchFamily="34" charset="0"/>
                <a:cs typeface="Arial" panose="020B0604020202020204" pitchFamily="34" charset="0"/>
              </a:rPr>
              <a:t> niveles de IgM (anticuerpo), lisozima </a:t>
            </a:r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(enzima bacteriolítica)</a:t>
            </a:r>
            <a:r>
              <a:rPr lang="es-ES" sz="1300" smtClean="0">
                <a:latin typeface="Arial" panose="020B0604020202020204" pitchFamily="34" charset="0"/>
                <a:cs typeface="Arial" panose="020B0604020202020204" pitchFamily="34" charset="0"/>
              </a:rPr>
              <a:t> y proteína C4</a:t>
            </a:r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Khani</a:t>
            </a:r>
            <a:r>
              <a:rPr lang="es-ES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2017; Arteaga et al., 2021).</a:t>
            </a:r>
            <a:endParaRPr lang="es-EC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735548" y="3088974"/>
            <a:ext cx="3836894" cy="6924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3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incremento de leucocitos genera una mejor respuesta inmune celular frente a agentes infecciosos(Arteaga et al., 2021).</a:t>
            </a:r>
            <a:endParaRPr lang="es-EC" sz="1300"/>
          </a:p>
        </p:txBody>
      </p:sp>
    </p:spTree>
    <p:extLst>
      <p:ext uri="{BB962C8B-B14F-4D97-AF65-F5344CB8AC3E}">
        <p14:creationId xmlns:p14="http://schemas.microsoft.com/office/powerpoint/2010/main" val="42338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990600" y="833580"/>
                <a:ext cx="10033000" cy="4642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inclusión de 10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Chlorella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por cada Kg de alimento en dietas para alevines de trucha arcoíris presentaron una mejora en masa corporal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del 54,27%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longitud total 10,68% y ancho total del 14,75%  en relación al control. </a:t>
                </a:r>
                <a:endParaRPr lang="es-EC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cuanto a los parámetros productivos los alevines suplementados con 10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Chlorella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biotipo 3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mostraron un incremento en la tasa de crecimiento específico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2,17%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índice de condición corporal de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1,28,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eficiencia alimenticia de 83,78% y un factor de conversión alimenticia óptimo de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1,04%. </a:t>
                </a:r>
                <a:endParaRPr lang="es-EC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efecto de </a:t>
                </a:r>
                <a:r>
                  <a:rPr lang="es-ES" sz="13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Chlorella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 en el estado sanitario de los peces mejora los indicadores hematológicos como hematocrito, concentración de células circulantes y contenido de proteínas en la sangre, fortaleciendo el sistema inmunitario de estos organismos y por tanto disminuyendo la tasa de mortalidad durante el estudio experimental.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 otro lado, el contenido de  glucosa y cortisol se incrementan en el tiempo, dado por el aumento sustancial de la carga animal que va, de 2.6 kg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todos los tratamientos, llegando a una carga de hasta 13,35 Kg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s-ES" sz="1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s-EC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33580"/>
                <a:ext cx="10033000" cy="4642105"/>
              </a:xfrm>
              <a:prstGeom prst="rect">
                <a:avLst/>
              </a:prstGeom>
              <a:blipFill rotWithShape="0">
                <a:blip r:embed="rId2"/>
                <a:stretch>
                  <a:fillRect l="-61" b="-13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5529" y="100846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805529" y="1313485"/>
                <a:ext cx="10573671" cy="3727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Evaluar la expresión génica del metabolismo de los lípidos y carotenoides de los alevines de </a:t>
                </a:r>
                <a:r>
                  <a:rPr lang="es-ES" sz="13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Oncorhynchus mykiss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suplementados con </a:t>
                </a:r>
                <a:r>
                  <a:rPr lang="es-ES" sz="13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sp.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biotipo 3 con el propósito de determinar la digestibilidad del animal.</a:t>
                </a:r>
                <a:endParaRPr lang="es-EC" sz="1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Determinar el efecto de la adición alimentaria de </a:t>
                </a:r>
                <a:r>
                  <a:rPr lang="es-ES" sz="13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sp.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biotipo 3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sobre las </a:t>
                </a:r>
                <a:r>
                  <a:rPr lang="es-ES" sz="13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características organolépticas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 la finalidad de valorar la calidad de la carne.</a:t>
                </a:r>
                <a:endParaRPr lang="es-EC" sz="1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Valorar la suplementación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</a:t>
                </a:r>
                <a:r>
                  <a:rPr lang="es-ES" sz="13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sp. 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biotipo 3 en diferentes zonas climáticas con la finalidad de determinar la actividad enzimática digestiva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s-EC" sz="1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819910" algn="l"/>
                  </a:tabLst>
                </a:pP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Valorar el efecto de concentraciones superiores a </a:t>
                </a:r>
                <a:r>
                  <a:rPr lang="es-E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 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3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m:rPr>
                            <m:nor/>
                          </m:rPr>
                          <a:rPr lang="es-ES" sz="1300" i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 sz="13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Chlorella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13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sp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biotipo 3 en dietas de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Oncorhynchus</a:t>
                </a:r>
                <a:r>
                  <a:rPr lang="es-ES" sz="13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3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mykiss</a:t>
                </a:r>
                <a:r>
                  <a:rPr lang="es-ES" sz="13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para determinar la eficiencia del sistema inmune bajo condiciones de estrés. </a:t>
                </a:r>
                <a:endParaRPr lang="es-EC" sz="1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9" y="1313485"/>
                <a:ext cx="10573671" cy="37273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3086" y="1458027"/>
            <a:ext cx="13003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icroalgas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4648183" y="1542536"/>
            <a:ext cx="227498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Alimentos naturales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09803" y="819245"/>
            <a:ext cx="204478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utricional (Yang et al., 2020).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09803" y="1727201"/>
            <a:ext cx="1730673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ncremento de la inmunidad </a:t>
            </a:r>
          </a:p>
          <a:p>
            <a:pPr algn="just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(carotenoides) 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(Arteaga et al., 2020)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836709" y="1642693"/>
            <a:ext cx="2243674" cy="13849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ejora la resistencia a las enfermedades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(Pérez et al., 2019)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Aumentan contenidos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C4 e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2019).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92841" y="2658417"/>
            <a:ext cx="1017364" cy="3385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10397" t="13008" b="19674"/>
          <a:stretch/>
        </p:blipFill>
        <p:spPr>
          <a:xfrm>
            <a:off x="2378598" y="819245"/>
            <a:ext cx="1938320" cy="1941642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626108" y="5302333"/>
            <a:ext cx="345262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 el alimento más apetecible y saludable 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Mowi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2020)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39661" y="4081242"/>
            <a:ext cx="196720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trucha arcoíris</a:t>
            </a:r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6747699" y="4188964"/>
            <a:ext cx="25834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usceptibles a factores de estrés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 condiciones adversas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183118" y="3988909"/>
            <a:ext cx="1880997" cy="116955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productivos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Factibilidad económica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4501523" y="4912239"/>
            <a:ext cx="13335" cy="390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9490301" y="4142797"/>
            <a:ext cx="692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Afecta</a:t>
            </a: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9388966" y="4483694"/>
            <a:ext cx="6947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6251850" y="4483694"/>
            <a:ext cx="4958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2188672" y="4336676"/>
            <a:ext cx="495849" cy="99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V="1">
            <a:off x="1897068" y="1632741"/>
            <a:ext cx="495849" cy="99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>
            <a:endCxn id="3" idx="1"/>
          </p:cNvCxnSpPr>
          <p:nvPr/>
        </p:nvCxnSpPr>
        <p:spPr>
          <a:xfrm>
            <a:off x="4402117" y="1719156"/>
            <a:ext cx="246066" cy="80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 flipV="1">
            <a:off x="6969295" y="1127021"/>
            <a:ext cx="453520" cy="5920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6969295" y="1732177"/>
            <a:ext cx="453520" cy="4233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9240476" y="2155480"/>
            <a:ext cx="586638" cy="995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75"/>
          <p:cNvSpPr/>
          <p:nvPr/>
        </p:nvSpPr>
        <p:spPr>
          <a:xfrm>
            <a:off x="165249" y="78223"/>
            <a:ext cx="2143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kern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9914516" y="942151"/>
            <a:ext cx="1615062" cy="3077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de flecha 27"/>
          <p:cNvCxnSpPr>
            <a:stCxn id="6" idx="3"/>
            <a:endCxn id="77" idx="1"/>
          </p:cNvCxnSpPr>
          <p:nvPr/>
        </p:nvCxnSpPr>
        <p:spPr>
          <a:xfrm>
            <a:off x="9554584" y="1080855"/>
            <a:ext cx="359932" cy="1518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17078" y="624066"/>
            <a:ext cx="490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Agradecimientos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xmlns="" id="{425F2D7A-F60B-471A-B9DC-A6C1B02C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59" y="2281014"/>
            <a:ext cx="2222541" cy="22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F55D57B-CA5B-4FC4-A8CD-77ED4B2D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248" y="2281014"/>
            <a:ext cx="2013997" cy="22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800" y="13283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7800" y="925761"/>
            <a:ext cx="10492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sz="1600" b="1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generales </a:t>
            </a:r>
            <a:endParaRPr lang="es-EC" sz="1600" b="1" kern="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 el efecto de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Chlorella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biotipo 3 sobre los parámetros productivos y hematológicos de alevines de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Oncorhynchus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mykiss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sz="1600" b="1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específicos</a:t>
            </a:r>
            <a:endParaRPr lang="es-EC" sz="1600" b="1" kern="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el efecto de dos dosis de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Chlorella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sobre los parámetros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morfométricos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productivos de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Oncorhynchus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mykiss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 el perfil hematológico en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Oncorhynchus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mykiss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suplementados con dos dosis de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Chlorella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Elaborar un vídeo divulgativo para la transferencia de tecnología de la suplementación de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Chlorella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Oncorhynchus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mykiss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desarrollado en el laboratorio de Recursos Acuáticos de la ESPE. 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800" y="13283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800" y="971044"/>
            <a:ext cx="1055580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H0=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alevines suplementados con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Chlorella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biotipo 3 presentan similar peso, crecimiento específico y hemoglobina que los alevines no suplementados.</a:t>
            </a:r>
            <a:endParaRPr lang="es-EC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H1=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alevines suplementados con </a:t>
            </a:r>
            <a:r>
              <a:rPr lang="es-ES" sz="16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Chlorella</a:t>
            </a:r>
            <a:r>
              <a:rPr lang="es-ES" sz="1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biotipo 3 presentan mayor peso, crecimiento específico y hemoglobina que los alevines no suplementados.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504" y="124691"/>
            <a:ext cx="356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Revisión de literatura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4" y="1247572"/>
            <a:ext cx="2857500" cy="1600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80812" y="1280009"/>
            <a:ext cx="205196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limento de mayor crecimiento en el mundo (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Valenti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04643" y="1247571"/>
            <a:ext cx="3229583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2030 el consumo per cápita de pescado alcanzara 21,5 kg con alrededor de 109 millones de toneladas de producción acuícola (FAO, 2020).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32780" y="1247572"/>
            <a:ext cx="2632953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Consumo per cápita del pescado es de 20,6 kg con una producción acuícola de 26 millones de toneladas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(FAO, 2020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76382" y="5296306"/>
            <a:ext cx="360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/>
              <a:t>Morfología de </a:t>
            </a:r>
            <a:r>
              <a:rPr lang="es-EC" i="1" dirty="0" err="1" smtClean="0"/>
              <a:t>Oncorhynchus</a:t>
            </a:r>
            <a:r>
              <a:rPr lang="es-EC" i="1" dirty="0" smtClean="0"/>
              <a:t> </a:t>
            </a:r>
            <a:r>
              <a:rPr lang="es-EC" i="1" dirty="0" err="1" smtClean="0"/>
              <a:t>mykiss</a:t>
            </a:r>
            <a:endParaRPr lang="es-EC" i="1" dirty="0"/>
          </a:p>
        </p:txBody>
      </p:sp>
      <p:pic>
        <p:nvPicPr>
          <p:cNvPr id="8" name="Imagen 7" descr="http://opromar.com/catalogo-especies/sites/opromar/files/styles/large/public/oncorhynchus_mykiss_sw.jpeg?itok=g061tGx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82" y="3711760"/>
            <a:ext cx="3086100" cy="1227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7049256" y="3673441"/>
            <a:ext cx="4271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Vertebrado con forma alargada, fusiforme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ez carnívoro y aprovecha productos vegetales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Poiquilotermos</a:t>
            </a:r>
          </a:p>
        </p:txBody>
      </p:sp>
      <p:sp>
        <p:nvSpPr>
          <p:cNvPr id="10" name="Cerrar llave 9">
            <a:extLst>
              <a:ext uri="{FF2B5EF4-FFF2-40B4-BE49-F238E27FC236}">
                <a16:creationId xmlns="" xmlns:a16="http://schemas.microsoft.com/office/drawing/2014/main" id="{4F62EA6E-5845-F441-9D30-B13053A06E77}"/>
              </a:ext>
            </a:extLst>
          </p:cNvPr>
          <p:cNvSpPr/>
          <p:nvPr/>
        </p:nvSpPr>
        <p:spPr>
          <a:xfrm rot="10800000" flipH="1">
            <a:off x="6333357" y="3812130"/>
            <a:ext cx="618620" cy="1190638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049256" y="4407449"/>
            <a:ext cx="3161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ango de oxígeno 7,5 a 12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de 10 a 22°C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 6,5 a 8,5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939" y="1118765"/>
            <a:ext cx="377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sz="1400" b="1" kern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 de la etapa de alevinaje</a:t>
            </a:r>
            <a:endParaRPr lang="es-EC" sz="1400" b="1" ker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24258"/>
              </p:ext>
            </p:extLst>
          </p:nvPr>
        </p:nvGraphicFramePr>
        <p:xfrm>
          <a:off x="409938" y="1909013"/>
          <a:ext cx="3775075" cy="1341120"/>
        </p:xfrm>
        <a:graphic>
          <a:graphicData uri="http://schemas.openxmlformats.org/drawingml/2006/table">
            <a:tbl>
              <a:tblPr firstCol="1"/>
              <a:tblGrid>
                <a:gridCol w="1395730"/>
                <a:gridCol w="2379345"/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Alevinaje 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Alevinaje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Alevinaje 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– 5,0 cm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– 8,0 cm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 – 12,0 cm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894645" y="3775794"/>
            <a:ext cx="251339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La etapa de </a:t>
            </a:r>
            <a:r>
              <a:rPr lang="es-EC" sz="1400" dirty="0" err="1" smtClean="0"/>
              <a:t>alevinaje</a:t>
            </a:r>
            <a:r>
              <a:rPr lang="es-EC" sz="1400" dirty="0" smtClean="0"/>
              <a:t> se encuentra comprendida entre 0,5 y 10 gramos de peso vivo</a:t>
            </a:r>
            <a:endParaRPr lang="es-EC" sz="14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75802"/>
              </p:ext>
            </p:extLst>
          </p:nvPr>
        </p:nvGraphicFramePr>
        <p:xfrm>
          <a:off x="4697079" y="1909013"/>
          <a:ext cx="3307974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811368"/>
                <a:gridCol w="2496606"/>
              </a:tblGrid>
              <a:tr h="2316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Nutrientes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Composición en alimentación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Proteínas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50%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33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Carbohidratos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– 12%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6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Lípidos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– 16%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73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 A 2500-3500 U.I/kg pienso, Vitamina D 2400-3000 U.I/kg pienso; Vitamina E 30-100 U.I/kg pienso; Vitamina C 100-300 mg/kg de pienso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672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Aminoácidos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Arginina 4.0; Histidina 1.8; Isoleucina 2.8; Leucina 5.0; Lisina 6.0; </a:t>
                      </a:r>
                      <a:r>
                        <a:rPr lang="es-E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Metionina+Cistina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 3.3; </a:t>
                      </a:r>
                      <a:r>
                        <a:rPr lang="es-E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Fenilalanina+Tirosina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6.0; </a:t>
                      </a:r>
                      <a:r>
                        <a:rPr lang="es-E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Treonina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4.0; Triptófano 0.6; Valina 3.6.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5013328" y="1195709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Requerimientos nutritivos</a:t>
            </a:r>
            <a:endParaRPr lang="es-EC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8866967" y="4081128"/>
                <a:ext cx="2540685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C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Microorganismos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C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Acumulación </a:t>
                </a:r>
                <a:r>
                  <a:rPr lang="es-EC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 excretas </a:t>
                </a:r>
                <a:endParaRPr lang="es-EC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C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Deficiencias </a:t>
                </a:r>
                <a:r>
                  <a:rPr lang="es-EC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nutricionales</a:t>
                </a:r>
                <a:endParaRPr lang="es-EC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C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s-EC" sz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ambios  de  pH.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C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</a:t>
                </a:r>
                <a:r>
                  <a:rPr lang="es-EC" sz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resencia  de  contaminantes  </a:t>
                </a:r>
                <a:r>
                  <a:rPr lang="es-EC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s-EC" sz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eficiencia de oxígeno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C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s-EC" sz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ncremento 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</m:t>
                        </m:r>
                      </m:e>
                      <m:sub>
                        <m:r>
                          <a:rPr lang="es-EC" sz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s-EC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67" y="4081128"/>
                <a:ext cx="2540685" cy="1384995"/>
              </a:xfrm>
              <a:prstGeom prst="rect">
                <a:avLst/>
              </a:prstGeom>
              <a:blipFill rotWithShape="0">
                <a:blip r:embed="rId2"/>
                <a:stretch>
                  <a:fillRect t="-439" b="-1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/>
          <p:cNvSpPr/>
          <p:nvPr/>
        </p:nvSpPr>
        <p:spPr>
          <a:xfrm>
            <a:off x="9194947" y="123371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EC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nfermedades</a:t>
            </a:r>
            <a:endParaRPr lang="es-EC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10037487" y="1727348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0037487" y="3364886"/>
            <a:ext cx="0" cy="478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t="23457" b="20622"/>
          <a:stretch/>
        </p:blipFill>
        <p:spPr>
          <a:xfrm>
            <a:off x="8636247" y="2228180"/>
            <a:ext cx="2802479" cy="12278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41638" y="5749493"/>
            <a:ext cx="1625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Blanco, 1995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9463" y="3173338"/>
            <a:ext cx="20585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FONDESPES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2012)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397" t="13008" b="19674"/>
          <a:stretch/>
        </p:blipFill>
        <p:spPr>
          <a:xfrm>
            <a:off x="849203" y="1984671"/>
            <a:ext cx="1938320" cy="19416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33" y="3420718"/>
            <a:ext cx="1472956" cy="1427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4079630" y="2165473"/>
            <a:ext cx="211015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s-ES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eso seco</a:t>
            </a:r>
          </a:p>
          <a:p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51 a 58% de proteína</a:t>
            </a:r>
          </a:p>
          <a:p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 a 17% de carbohidratos</a:t>
            </a:r>
          </a:p>
          <a:p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16 al 40 % de lípidos </a:t>
            </a:r>
          </a:p>
          <a:p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10 % (minerales, ácidos nucleicos y pigmentos) 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(Ramírez et al., 2013)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400"/>
          </a:p>
        </p:txBody>
      </p:sp>
      <p:sp>
        <p:nvSpPr>
          <p:cNvPr id="6" name="Rectángulo 5"/>
          <p:cNvSpPr/>
          <p:nvPr/>
        </p:nvSpPr>
        <p:spPr>
          <a:xfrm>
            <a:off x="4137704" y="1246007"/>
            <a:ext cx="211015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Pigmentos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mejora la resistencia a las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79630" y="4134586"/>
            <a:ext cx="116728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Disminuye</a:t>
            </a:r>
            <a:endParaRPr lang="es-EC" sz="1400" dirty="0"/>
          </a:p>
        </p:txBody>
      </p:sp>
      <p:sp>
        <p:nvSpPr>
          <p:cNvPr id="9" name="Rectángulo 8"/>
          <p:cNvSpPr/>
          <p:nvPr/>
        </p:nvSpPr>
        <p:spPr>
          <a:xfrm>
            <a:off x="1495512" y="5211803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iámetro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2 a 10 µm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88206" y="1081982"/>
            <a:ext cx="13003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icroalgas</a:t>
            </a:r>
            <a:endParaRPr lang="es-EC" dirty="0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3024554" y="1853524"/>
            <a:ext cx="1055076" cy="110196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024554" y="2977662"/>
            <a:ext cx="1055076" cy="138332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024554" y="2977662"/>
            <a:ext cx="105507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784004" y="1086500"/>
            <a:ext cx="16864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C" dirty="0" smtClean="0"/>
              <a:t>Sistema inmune</a:t>
            </a:r>
            <a:endParaRPr lang="es-EC" dirty="0"/>
          </a:p>
        </p:txBody>
      </p:sp>
      <p:sp>
        <p:nvSpPr>
          <p:cNvPr id="23" name="Rectángulo 22"/>
          <p:cNvSpPr/>
          <p:nvPr/>
        </p:nvSpPr>
        <p:spPr>
          <a:xfrm>
            <a:off x="8256955" y="3938378"/>
            <a:ext cx="32132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esequilibrio nutricional, lesiones, exposición a agentes químicos y físicos presentes en el ambiente y enfermedad 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Kuang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1991)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EC" sz="1400" dirty="0"/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9241058" y="1451314"/>
            <a:ext cx="1" cy="30220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9802299" y="3636039"/>
            <a:ext cx="11636" cy="31510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8175434" y="5061568"/>
            <a:ext cx="3376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nhibe el sistema inmunológico susceptibilidad a enfermedades infecciosas 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Zhou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al., 2016)</a:t>
            </a:r>
            <a:endParaRPr lang="es-EC" sz="1400" dirty="0"/>
          </a:p>
        </p:txBody>
      </p:sp>
      <p:sp>
        <p:nvSpPr>
          <p:cNvPr id="4" name="Rectángulo 3"/>
          <p:cNvSpPr/>
          <p:nvPr/>
        </p:nvSpPr>
        <p:spPr>
          <a:xfrm>
            <a:off x="4079630" y="4467870"/>
            <a:ext cx="2444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Contaminación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del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Deterioro biótico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utrofización  </a:t>
            </a:r>
            <a:endParaRPr lang="es-ES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Aparición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enfermedades </a:t>
            </a:r>
            <a:endParaRPr lang="es-E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</a:rPr>
              <a:t>Yarnold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 et al., 2019)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EC" sz="1400" dirty="0"/>
          </a:p>
        </p:txBody>
      </p:sp>
      <p:sp>
        <p:nvSpPr>
          <p:cNvPr id="19" name="Rectángulo 18"/>
          <p:cNvSpPr/>
          <p:nvPr/>
        </p:nvSpPr>
        <p:spPr>
          <a:xfrm>
            <a:off x="9002349" y="3266707"/>
            <a:ext cx="164993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C" dirty="0" smtClean="0"/>
              <a:t>Estrés oxidativo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8846079" y="1730878"/>
            <a:ext cx="219018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Barreras epiteliales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Células efectoras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Proteínas efectoras circundantes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Proteínas </a:t>
            </a:r>
            <a:r>
              <a:rPr lang="es-E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citocinas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47" y="1657741"/>
            <a:ext cx="1458132" cy="145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45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504" y="124691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49096" y="788408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Ubicación del lugar de investigación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23709" y="1886727"/>
            <a:ext cx="45581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estudio se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realizó </a:t>
            </a:r>
            <a:r>
              <a:rPr lang="es-ES" sz="16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 las instalaciones de</a:t>
            </a:r>
            <a:r>
              <a:rPr lang="es-E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Carrera de Ciencias Agropecuarias IASA 1, hacienda El Prado, parroquia San Fernando, cantón Rumiñahui, provincia de Pichincha.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encuentra </a:t>
            </a:r>
            <a:r>
              <a:rPr lang="es-ES" sz="1600" smtClean="0">
                <a:latin typeface="Arial" panose="020B0604020202020204" pitchFamily="34" charset="0"/>
                <a:cs typeface="Arial" panose="020B0604020202020204" pitchFamily="34" charset="0"/>
              </a:rPr>
              <a:t>localizada a una altitud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2748 m.s.n.m.  Precipitación anual de 1200 mm, temperatura de 16°C, humedad relativa de 65%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(Cevallos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Tufiño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2019). </a:t>
            </a:r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C:\Users\ESTEBAN AUZ\Desktop\Tesis microalgas\laboratorio acu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6591" r="22653" b="29727"/>
          <a:stretch/>
        </p:blipFill>
        <p:spPr bwMode="auto">
          <a:xfrm>
            <a:off x="754852" y="2052982"/>
            <a:ext cx="4409427" cy="222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646135" y="4379717"/>
            <a:ext cx="2558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(Google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29634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NATILLA ESP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NATILLA ESPE" id="{4ADADED9-01EB-40A5-A22B-A0EB7B84D74B}" vid="{32CBF6B6-0A5A-41F4-9BF0-5AA75DF10D6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PLNATILLA ESPE</Template>
  <TotalTime>2820</TotalTime>
  <Words>3622</Words>
  <Application>Microsoft Office PowerPoint</Application>
  <PresentationFormat>Panorámica</PresentationFormat>
  <Paragraphs>826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PLNATILLA ESPE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Malbuja</dc:creator>
  <cp:lastModifiedBy>Malbuja</cp:lastModifiedBy>
  <cp:revision>125</cp:revision>
  <dcterms:created xsi:type="dcterms:W3CDTF">2021-08-15T03:56:44Z</dcterms:created>
  <dcterms:modified xsi:type="dcterms:W3CDTF">2021-08-25T16:52:11Z</dcterms:modified>
</cp:coreProperties>
</file>