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6" r:id="rId2"/>
  </p:sldMasterIdLst>
  <p:notesMasterIdLst>
    <p:notesMasterId r:id="rId32"/>
  </p:notesMasterIdLst>
  <p:sldIdLst>
    <p:sldId id="256" r:id="rId3"/>
    <p:sldId id="265" r:id="rId4"/>
    <p:sldId id="409" r:id="rId5"/>
    <p:sldId id="442" r:id="rId6"/>
    <p:sldId id="456" r:id="rId7"/>
    <p:sldId id="410" r:id="rId8"/>
    <p:sldId id="457" r:id="rId9"/>
    <p:sldId id="421" r:id="rId10"/>
    <p:sldId id="459" r:id="rId11"/>
    <p:sldId id="361" r:id="rId12"/>
    <p:sldId id="460" r:id="rId13"/>
    <p:sldId id="461" r:id="rId14"/>
    <p:sldId id="462" r:id="rId15"/>
    <p:sldId id="446" r:id="rId16"/>
    <p:sldId id="447" r:id="rId17"/>
    <p:sldId id="373" r:id="rId18"/>
    <p:sldId id="448" r:id="rId19"/>
    <p:sldId id="450" r:id="rId20"/>
    <p:sldId id="458" r:id="rId21"/>
    <p:sldId id="451" r:id="rId22"/>
    <p:sldId id="452" r:id="rId23"/>
    <p:sldId id="387" r:id="rId24"/>
    <p:sldId id="463" r:id="rId25"/>
    <p:sldId id="464" r:id="rId26"/>
    <p:sldId id="465" r:id="rId27"/>
    <p:sldId id="466" r:id="rId28"/>
    <p:sldId id="467" r:id="rId29"/>
    <p:sldId id="468" r:id="rId30"/>
    <p:sldId id="280"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3906CA"/>
    <a:srgbClr val="CC0000"/>
    <a:srgbClr val="CC00CC"/>
    <a:srgbClr val="6600FF"/>
    <a:srgbClr val="339966"/>
    <a:srgbClr val="CCFF99"/>
    <a:srgbClr val="FF00FF"/>
    <a:srgbClr val="FF33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434" autoAdjust="0"/>
  </p:normalViewPr>
  <p:slideViewPr>
    <p:cSldViewPr snapToGrid="0">
      <p:cViewPr varScale="1">
        <p:scale>
          <a:sx n="65" d="100"/>
          <a:sy n="65" d="100"/>
        </p:scale>
        <p:origin x="95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25C87-0A6E-4004-9286-AF0375B75112}" type="doc">
      <dgm:prSet loTypeId="urn:microsoft.com/office/officeart/2005/8/layout/lProcess1" loCatId="process" qsTypeId="urn:microsoft.com/office/officeart/2005/8/quickstyle/simple1" qsCatId="simple" csTypeId="urn:microsoft.com/office/officeart/2005/8/colors/accent3_3" csCatId="accent3" phldr="1"/>
      <dgm:spPr/>
      <dgm:t>
        <a:bodyPr/>
        <a:lstStyle/>
        <a:p>
          <a:endParaRPr lang="es-ES"/>
        </a:p>
      </dgm:t>
    </dgm:pt>
    <dgm:pt modelId="{3E5966FA-E9AB-4691-866A-80AD10EF25B3}" type="pres">
      <dgm:prSet presAssocID="{38525C87-0A6E-4004-9286-AF0375B75112}" presName="Name0" presStyleCnt="0">
        <dgm:presLayoutVars>
          <dgm:dir/>
          <dgm:animLvl val="lvl"/>
          <dgm:resizeHandles val="exact"/>
        </dgm:presLayoutVars>
      </dgm:prSet>
      <dgm:spPr/>
    </dgm:pt>
  </dgm:ptLst>
  <dgm:cxnLst>
    <dgm:cxn modelId="{E1C8A6CE-01E7-48C8-B567-258908B998D4}" type="presOf" srcId="{38525C87-0A6E-4004-9286-AF0375B75112}" destId="{3E5966FA-E9AB-4691-866A-80AD10EF25B3}" srcOrd="0" destOrd="0" presId="urn:microsoft.com/office/officeart/2005/8/layout/lProcess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8525C87-0A6E-4004-9286-AF0375B75112}" type="doc">
      <dgm:prSet loTypeId="urn:microsoft.com/office/officeart/2005/8/layout/lProcess1" loCatId="process" qsTypeId="urn:microsoft.com/office/officeart/2005/8/quickstyle/simple1" qsCatId="simple" csTypeId="urn:microsoft.com/office/officeart/2005/8/colors/accent3_3" csCatId="accent3" phldr="1"/>
      <dgm:spPr/>
      <dgm:t>
        <a:bodyPr/>
        <a:lstStyle/>
        <a:p>
          <a:endParaRPr lang="es-ES"/>
        </a:p>
      </dgm:t>
    </dgm:pt>
    <dgm:pt modelId="{22216A8B-66C2-467D-B08B-6E5FEEDDFF89}">
      <dgm:prSet phldrT="[Texto]" custT="1"/>
      <dgm:spPr>
        <a:solidFill>
          <a:srgbClr val="FF0000"/>
        </a:solidFill>
      </dgm:spPr>
      <dgm:t>
        <a:bodyPr/>
        <a:lstStyle/>
        <a:p>
          <a:pPr algn="ctr">
            <a:lnSpc>
              <a:spcPct val="100000"/>
            </a:lnSpc>
          </a:pPr>
          <a:r>
            <a:rPr lang="es-ES" sz="2800" b="1" u="none" dirty="0">
              <a:solidFill>
                <a:schemeClr val="tx1"/>
              </a:solidFill>
              <a:effectLst>
                <a:outerShdw blurRad="38100" dist="38100" dir="2700000" algn="tl">
                  <a:srgbClr val="000000">
                    <a:alpha val="43137"/>
                  </a:srgbClr>
                </a:outerShdw>
              </a:effectLst>
            </a:rPr>
            <a:t>Analizar la necesidad de disponer de una estructura para el desarrollo de Operaciones de Información en la Fuerza Terrestre, realizando una investigación documental y de capacidades, para establecer una propuesta de mejora en este ámbito para las operaciones militares.</a:t>
          </a:r>
        </a:p>
      </dgm:t>
    </dgm:pt>
    <dgm:pt modelId="{A73ED281-96FE-488E-B41F-F2902FBD6666}" type="sibTrans" cxnId="{B11F657A-114D-47F5-87E8-47DBBFB5203B}">
      <dgm:prSet/>
      <dgm:spPr/>
      <dgm:t>
        <a:bodyPr/>
        <a:lstStyle/>
        <a:p>
          <a:pPr>
            <a:lnSpc>
              <a:spcPct val="100000"/>
            </a:lnSpc>
          </a:pPr>
          <a:endParaRPr lang="es-ES" dirty="0"/>
        </a:p>
      </dgm:t>
    </dgm:pt>
    <dgm:pt modelId="{E6619436-C2F3-427D-AAAD-CD74DE2D2E76}" type="parTrans" cxnId="{B11F657A-114D-47F5-87E8-47DBBFB5203B}">
      <dgm:prSet/>
      <dgm:spPr/>
      <dgm:t>
        <a:bodyPr/>
        <a:lstStyle/>
        <a:p>
          <a:pPr>
            <a:lnSpc>
              <a:spcPct val="100000"/>
            </a:lnSpc>
          </a:pPr>
          <a:endParaRPr lang="es-ES" dirty="0"/>
        </a:p>
      </dgm:t>
    </dgm:pt>
    <dgm:pt modelId="{3E5966FA-E9AB-4691-866A-80AD10EF25B3}" type="pres">
      <dgm:prSet presAssocID="{38525C87-0A6E-4004-9286-AF0375B75112}" presName="Name0" presStyleCnt="0">
        <dgm:presLayoutVars>
          <dgm:dir/>
          <dgm:animLvl val="lvl"/>
          <dgm:resizeHandles val="exact"/>
        </dgm:presLayoutVars>
      </dgm:prSet>
      <dgm:spPr/>
    </dgm:pt>
    <dgm:pt modelId="{C93B3356-768A-423B-9F7B-AEA9D9B3B58C}" type="pres">
      <dgm:prSet presAssocID="{22216A8B-66C2-467D-B08B-6E5FEEDDFF89}" presName="vertFlow" presStyleCnt="0"/>
      <dgm:spPr/>
    </dgm:pt>
    <dgm:pt modelId="{10EBC832-86E8-4134-B020-EAC185EE36B9}" type="pres">
      <dgm:prSet presAssocID="{22216A8B-66C2-467D-B08B-6E5FEEDDFF89}" presName="header" presStyleLbl="node1" presStyleIdx="0" presStyleCnt="1" custScaleX="91601" custLinFactNeighborX="-78" custLinFactNeighborY="1054"/>
      <dgm:spPr/>
    </dgm:pt>
  </dgm:ptLst>
  <dgm:cxnLst>
    <dgm:cxn modelId="{AF9F0524-3BA3-49DC-94D7-ADF0F55EAF94}" type="presOf" srcId="{22216A8B-66C2-467D-B08B-6E5FEEDDFF89}" destId="{10EBC832-86E8-4134-B020-EAC185EE36B9}" srcOrd="0" destOrd="0" presId="urn:microsoft.com/office/officeart/2005/8/layout/lProcess1"/>
    <dgm:cxn modelId="{B11F657A-114D-47F5-87E8-47DBBFB5203B}" srcId="{38525C87-0A6E-4004-9286-AF0375B75112}" destId="{22216A8B-66C2-467D-B08B-6E5FEEDDFF89}" srcOrd="0" destOrd="0" parTransId="{E6619436-C2F3-427D-AAAD-CD74DE2D2E76}" sibTransId="{A73ED281-96FE-488E-B41F-F2902FBD6666}"/>
    <dgm:cxn modelId="{E1C8A6CE-01E7-48C8-B567-258908B998D4}" type="presOf" srcId="{38525C87-0A6E-4004-9286-AF0375B75112}" destId="{3E5966FA-E9AB-4691-866A-80AD10EF25B3}" srcOrd="0" destOrd="0" presId="urn:microsoft.com/office/officeart/2005/8/layout/lProcess1"/>
    <dgm:cxn modelId="{1DAD5DE7-24A5-40E0-A7BB-E81472A74834}" type="presParOf" srcId="{3E5966FA-E9AB-4691-866A-80AD10EF25B3}" destId="{C93B3356-768A-423B-9F7B-AEA9D9B3B58C}" srcOrd="0" destOrd="0" presId="urn:microsoft.com/office/officeart/2005/8/layout/lProcess1"/>
    <dgm:cxn modelId="{50B8B634-4F2C-43C9-879D-A84A4D78BEE6}" type="presParOf" srcId="{C93B3356-768A-423B-9F7B-AEA9D9B3B58C}" destId="{10EBC832-86E8-4134-B020-EAC185EE36B9}"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8525C87-0A6E-4004-9286-AF0375B75112}" type="doc">
      <dgm:prSet loTypeId="urn:microsoft.com/office/officeart/2005/8/layout/lProcess1" loCatId="process" qsTypeId="urn:microsoft.com/office/officeart/2005/8/quickstyle/simple1" qsCatId="simple" csTypeId="urn:microsoft.com/office/officeart/2005/8/colors/accent3_3" csCatId="accent3" phldr="1"/>
      <dgm:spPr/>
      <dgm:t>
        <a:bodyPr/>
        <a:lstStyle/>
        <a:p>
          <a:endParaRPr lang="es-ES"/>
        </a:p>
      </dgm:t>
    </dgm:pt>
    <dgm:pt modelId="{3E5966FA-E9AB-4691-866A-80AD10EF25B3}" type="pres">
      <dgm:prSet presAssocID="{38525C87-0A6E-4004-9286-AF0375B75112}" presName="Name0" presStyleCnt="0">
        <dgm:presLayoutVars>
          <dgm:dir/>
          <dgm:animLvl val="lvl"/>
          <dgm:resizeHandles val="exact"/>
        </dgm:presLayoutVars>
      </dgm:prSet>
      <dgm:spPr/>
    </dgm:pt>
  </dgm:ptLst>
  <dgm:cxnLst>
    <dgm:cxn modelId="{E1C8A6CE-01E7-48C8-B567-258908B998D4}" type="presOf" srcId="{38525C87-0A6E-4004-9286-AF0375B75112}" destId="{3E5966FA-E9AB-4691-866A-80AD10EF25B3}"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8525C87-0A6E-4004-9286-AF0375B75112}" type="doc">
      <dgm:prSet loTypeId="urn:microsoft.com/office/officeart/2005/8/layout/lProcess1" loCatId="process" qsTypeId="urn:microsoft.com/office/officeart/2005/8/quickstyle/simple1" qsCatId="simple" csTypeId="urn:microsoft.com/office/officeart/2005/8/colors/accent3_3" csCatId="accent3" phldr="1"/>
      <dgm:spPr/>
      <dgm:t>
        <a:bodyPr/>
        <a:lstStyle/>
        <a:p>
          <a:endParaRPr lang="es-ES"/>
        </a:p>
      </dgm:t>
    </dgm:pt>
    <dgm:pt modelId="{3E5966FA-E9AB-4691-866A-80AD10EF25B3}" type="pres">
      <dgm:prSet presAssocID="{38525C87-0A6E-4004-9286-AF0375B75112}" presName="Name0" presStyleCnt="0">
        <dgm:presLayoutVars>
          <dgm:dir/>
          <dgm:animLvl val="lvl"/>
          <dgm:resizeHandles val="exact"/>
        </dgm:presLayoutVars>
      </dgm:prSet>
      <dgm:spPr/>
    </dgm:pt>
  </dgm:ptLst>
  <dgm:cxnLst>
    <dgm:cxn modelId="{A29FC0EB-8BBE-42E2-96EF-2099E44185D0}" type="presOf" srcId="{38525C87-0A6E-4004-9286-AF0375B75112}" destId="{3E5966FA-E9AB-4691-866A-80AD10EF25B3}"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8525C87-0A6E-4004-9286-AF0375B75112}" type="doc">
      <dgm:prSet loTypeId="urn:microsoft.com/office/officeart/2005/8/layout/lProcess1" loCatId="process" qsTypeId="urn:microsoft.com/office/officeart/2005/8/quickstyle/simple1" qsCatId="simple" csTypeId="urn:microsoft.com/office/officeart/2005/8/colors/accent3_3" csCatId="accent3" phldr="1"/>
      <dgm:spPr/>
      <dgm:t>
        <a:bodyPr/>
        <a:lstStyle/>
        <a:p>
          <a:endParaRPr lang="es-ES"/>
        </a:p>
      </dgm:t>
    </dgm:pt>
    <dgm:pt modelId="{3E5966FA-E9AB-4691-866A-80AD10EF25B3}" type="pres">
      <dgm:prSet presAssocID="{38525C87-0A6E-4004-9286-AF0375B75112}" presName="Name0" presStyleCnt="0">
        <dgm:presLayoutVars>
          <dgm:dir/>
          <dgm:animLvl val="lvl"/>
          <dgm:resizeHandles val="exact"/>
        </dgm:presLayoutVars>
      </dgm:prSet>
      <dgm:spPr/>
    </dgm:pt>
  </dgm:ptLst>
  <dgm:cxnLst>
    <dgm:cxn modelId="{2E2A8C27-65E4-40D4-9FFC-A9A1671A0AC5}" type="presOf" srcId="{38525C87-0A6E-4004-9286-AF0375B75112}" destId="{3E5966FA-E9AB-4691-866A-80AD10EF25B3}"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BC832-86E8-4134-B020-EAC185EE36B9}">
      <dsp:nvSpPr>
        <dsp:cNvPr id="0" name=""/>
        <dsp:cNvSpPr/>
      </dsp:nvSpPr>
      <dsp:spPr>
        <a:xfrm>
          <a:off x="0" y="1267520"/>
          <a:ext cx="9933170" cy="2710988"/>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es-ES" sz="2800" b="1" u="none" kern="1200" dirty="0">
              <a:solidFill>
                <a:schemeClr val="tx1"/>
              </a:solidFill>
              <a:effectLst>
                <a:outerShdw blurRad="38100" dist="38100" dir="2700000" algn="tl">
                  <a:srgbClr val="000000">
                    <a:alpha val="43137"/>
                  </a:srgbClr>
                </a:outerShdw>
              </a:effectLst>
            </a:rPr>
            <a:t>Analizar la necesidad de disponer de una estructura para el desarrollo de Operaciones de Información en la Fuerza Terrestre, realizando una investigación documental y de capacidades, para establecer una propuesta de mejora en este ámbito para las operaciones militares.</a:t>
          </a:r>
        </a:p>
      </dsp:txBody>
      <dsp:txXfrm>
        <a:off x="79402" y="1346922"/>
        <a:ext cx="9774366" cy="2552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3FD92-1304-4253-84BF-7C4D1EE55ED1}" type="datetimeFigureOut">
              <a:rPr lang="es-ES" smtClean="0"/>
              <a:t>07/11/2021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6BE87-F5F2-4389-A51B-EE3AF061DF85}" type="slidenum">
              <a:rPr lang="es-ES" smtClean="0"/>
              <a:t>‹Nº›</a:t>
            </a:fld>
            <a:endParaRPr lang="es-ES"/>
          </a:p>
        </p:txBody>
      </p:sp>
    </p:spTree>
    <p:extLst>
      <p:ext uri="{BB962C8B-B14F-4D97-AF65-F5344CB8AC3E}">
        <p14:creationId xmlns:p14="http://schemas.microsoft.com/office/powerpoint/2010/main" val="125744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8A6BE87-F5F2-4389-A51B-EE3AF061DF85}" type="slidenum">
              <a:rPr lang="es-ES" smtClean="0"/>
              <a:t>1</a:t>
            </a:fld>
            <a:endParaRPr lang="es-ES"/>
          </a:p>
        </p:txBody>
      </p:sp>
    </p:spTree>
    <p:extLst>
      <p:ext uri="{BB962C8B-B14F-4D97-AF65-F5344CB8AC3E}">
        <p14:creationId xmlns:p14="http://schemas.microsoft.com/office/powerpoint/2010/main" val="219782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8A6BE87-F5F2-4389-A51B-EE3AF061DF85}" type="slidenum">
              <a:rPr lang="es-ES" smtClean="0"/>
              <a:t>15</a:t>
            </a:fld>
            <a:endParaRPr lang="es-ES"/>
          </a:p>
        </p:txBody>
      </p:sp>
    </p:spTree>
    <p:extLst>
      <p:ext uri="{BB962C8B-B14F-4D97-AF65-F5344CB8AC3E}">
        <p14:creationId xmlns:p14="http://schemas.microsoft.com/office/powerpoint/2010/main" val="408367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8A6BE87-F5F2-4389-A51B-EE3AF061DF85}" type="slidenum">
              <a:rPr lang="es-ES" smtClean="0"/>
              <a:t>24</a:t>
            </a:fld>
            <a:endParaRPr lang="es-ES"/>
          </a:p>
        </p:txBody>
      </p:sp>
    </p:spTree>
    <p:extLst>
      <p:ext uri="{BB962C8B-B14F-4D97-AF65-F5344CB8AC3E}">
        <p14:creationId xmlns:p14="http://schemas.microsoft.com/office/powerpoint/2010/main" val="158529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8A6BE87-F5F2-4389-A51B-EE3AF061DF85}" type="slidenum">
              <a:rPr lang="es-ES" smtClean="0"/>
              <a:t>25</a:t>
            </a:fld>
            <a:endParaRPr lang="es-ES"/>
          </a:p>
        </p:txBody>
      </p:sp>
    </p:spTree>
    <p:extLst>
      <p:ext uri="{BB962C8B-B14F-4D97-AF65-F5344CB8AC3E}">
        <p14:creationId xmlns:p14="http://schemas.microsoft.com/office/powerpoint/2010/main" val="190621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1E2A30-BCF5-4FF9-A670-95F9B6F8B480}"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2427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1E2A30-BCF5-4FF9-A670-95F9B6F8B480}"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167328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1E2A30-BCF5-4FF9-A670-95F9B6F8B480}"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DAFFA96-688F-40C8-8F69-3DBB8E6D4AC4}"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58747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1E2A30-BCF5-4FF9-A670-95F9B6F8B480}"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3628337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1E2A30-BCF5-4FF9-A670-95F9B6F8B480}"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DAFFA96-688F-40C8-8F69-3DBB8E6D4AC4}"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914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1E2A30-BCF5-4FF9-A670-95F9B6F8B480}"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3441033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1E2A30-BCF5-4FF9-A670-95F9B6F8B480}"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385851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1E2A30-BCF5-4FF9-A670-95F9B6F8B480}"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2061681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B6810EB-D9FE-44FE-8A89-7A1FD0887E1E}"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696474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6810EB-D9FE-44FE-8A89-7A1FD0887E1E}"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100767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6810EB-D9FE-44FE-8A89-7A1FD0887E1E}"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50266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1E2A30-BCF5-4FF9-A670-95F9B6F8B480}"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301291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B6810EB-D9FE-44FE-8A89-7A1FD0887E1E}" type="datetimeFigureOut">
              <a:rPr lang="es-EC" smtClean="0"/>
              <a:t>7/11/2021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2224611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6810EB-D9FE-44FE-8A89-7A1FD0887E1E}" type="datetimeFigureOut">
              <a:rPr lang="es-EC" smtClean="0"/>
              <a:t>7/11/2021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2667711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B6810EB-D9FE-44FE-8A89-7A1FD0887E1E}" type="datetimeFigureOut">
              <a:rPr lang="es-EC" smtClean="0"/>
              <a:t>7/11/2021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1128051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810EB-D9FE-44FE-8A89-7A1FD0887E1E}" type="datetimeFigureOut">
              <a:rPr lang="es-EC" smtClean="0"/>
              <a:t>7/11/2021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4034382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B6810EB-D9FE-44FE-8A89-7A1FD0887E1E}" type="datetimeFigureOut">
              <a:rPr lang="es-EC" smtClean="0"/>
              <a:t>7/11/2021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2402641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B6810EB-D9FE-44FE-8A89-7A1FD0887E1E}" type="datetimeFigureOut">
              <a:rPr lang="es-EC" smtClean="0"/>
              <a:t>7/11/2021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3525684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6810EB-D9FE-44FE-8A89-7A1FD0887E1E}"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4153706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6810EB-D9FE-44FE-8A89-7A1FD0887E1E}"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BA2A9E-3025-4C8A-876F-C428D0A9B2A8}"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35745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6810EB-D9FE-44FE-8A89-7A1FD0887E1E}"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2210163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6810EB-D9FE-44FE-8A89-7A1FD0887E1E}"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BA2A9E-3025-4C8A-876F-C428D0A9B2A8}"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370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1E2A30-BCF5-4FF9-A670-95F9B6F8B480}"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2831187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6810EB-D9FE-44FE-8A89-7A1FD0887E1E}"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4208766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6810EB-D9FE-44FE-8A89-7A1FD0887E1E}"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1778662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6810EB-D9FE-44FE-8A89-7A1FD0887E1E}" type="datetimeFigureOut">
              <a:rPr lang="es-EC" smtClean="0"/>
              <a:t>7/11/2021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BA2A9E-3025-4C8A-876F-C428D0A9B2A8}" type="slidenum">
              <a:rPr lang="es-EC" smtClean="0"/>
              <a:t>‹Nº›</a:t>
            </a:fld>
            <a:endParaRPr lang="es-EC"/>
          </a:p>
        </p:txBody>
      </p:sp>
    </p:spTree>
    <p:extLst>
      <p:ext uri="{BB962C8B-B14F-4D97-AF65-F5344CB8AC3E}">
        <p14:creationId xmlns:p14="http://schemas.microsoft.com/office/powerpoint/2010/main" val="226546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21E2A30-BCF5-4FF9-A670-95F9B6F8B480}" type="datetimeFigureOut">
              <a:rPr lang="es-EC" smtClean="0"/>
              <a:t>7/11/2021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308728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21E2A30-BCF5-4FF9-A670-95F9B6F8B480}" type="datetimeFigureOut">
              <a:rPr lang="es-EC" smtClean="0"/>
              <a:t>7/11/2021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427324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21E2A30-BCF5-4FF9-A670-95F9B6F8B480}" type="datetimeFigureOut">
              <a:rPr lang="es-EC" smtClean="0"/>
              <a:t>7/11/2021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286324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E2A30-BCF5-4FF9-A670-95F9B6F8B480}" type="datetimeFigureOut">
              <a:rPr lang="es-EC" smtClean="0"/>
              <a:t>7/11/2021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15682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1E2A30-BCF5-4FF9-A670-95F9B6F8B480}" type="datetimeFigureOut">
              <a:rPr lang="es-EC" smtClean="0"/>
              <a:t>7/11/2021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339071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1E2A30-BCF5-4FF9-A670-95F9B6F8B480}" type="datetimeFigureOut">
              <a:rPr lang="es-EC" smtClean="0"/>
              <a:t>7/11/2021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DAFFA96-688F-40C8-8F69-3DBB8E6D4AC4}" type="slidenum">
              <a:rPr lang="es-EC" smtClean="0"/>
              <a:t>‹Nº›</a:t>
            </a:fld>
            <a:endParaRPr lang="es-EC"/>
          </a:p>
        </p:txBody>
      </p:sp>
    </p:spTree>
    <p:extLst>
      <p:ext uri="{BB962C8B-B14F-4D97-AF65-F5344CB8AC3E}">
        <p14:creationId xmlns:p14="http://schemas.microsoft.com/office/powerpoint/2010/main" val="167102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6810EB-D9FE-44FE-8A89-7A1FD0887E1E}" type="datetimeFigureOut">
              <a:rPr lang="es-EC" smtClean="0"/>
              <a:t>7/11/2021</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9BA2A9E-3025-4C8A-876F-C428D0A9B2A8}" type="slidenum">
              <a:rPr lang="es-EC" smtClean="0"/>
              <a:t>‹Nº›</a:t>
            </a:fld>
            <a:endParaRPr lang="es-EC"/>
          </a:p>
        </p:txBody>
      </p:sp>
    </p:spTree>
    <p:extLst>
      <p:ext uri="{BB962C8B-B14F-4D97-AF65-F5344CB8AC3E}">
        <p14:creationId xmlns:p14="http://schemas.microsoft.com/office/powerpoint/2010/main" val="30129875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6810EB-D9FE-44FE-8A89-7A1FD0887E1E}" type="datetimeFigureOut">
              <a:rPr lang="es-EC" smtClean="0"/>
              <a:t>7/11/2021</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9BA2A9E-3025-4C8A-876F-C428D0A9B2A8}" type="slidenum">
              <a:rPr lang="es-EC" smtClean="0"/>
              <a:t>‹Nº›</a:t>
            </a:fld>
            <a:endParaRPr lang="es-EC"/>
          </a:p>
        </p:txBody>
      </p:sp>
    </p:spTree>
    <p:extLst>
      <p:ext uri="{BB962C8B-B14F-4D97-AF65-F5344CB8AC3E}">
        <p14:creationId xmlns:p14="http://schemas.microsoft.com/office/powerpoint/2010/main" val="89211892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E105FA-4E61-454E-8AA8-E432AA41C2EF}"/>
              </a:ext>
            </a:extLst>
          </p:cNvPr>
          <p:cNvSpPr txBox="1">
            <a:spLocks/>
          </p:cNvSpPr>
          <p:nvPr/>
        </p:nvSpPr>
        <p:spPr bwMode="auto">
          <a:xfrm>
            <a:off x="1373590" y="1205627"/>
            <a:ext cx="9197307" cy="2862322"/>
          </a:xfrm>
          <a:prstGeom prst="rect">
            <a:avLst/>
          </a:prstGeom>
          <a:noFill/>
          <a:effectLst>
            <a:outerShdw blurRad="50800" dist="12700" dir="5400000" algn="ctr" rotWithShape="0">
              <a:sysClr val="windowText" lastClr="000000"/>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ES"/>
            </a:defPPr>
            <a:lvl2pPr marL="0" lvl="1" algn="ctr" fontAlgn="base">
              <a:spcBef>
                <a:spcPct val="0"/>
              </a:spcBef>
              <a:spcAft>
                <a:spcPct val="0"/>
              </a:spcAft>
              <a:defRPr sz="3600" ker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defRPr>
            </a:lvl2pPr>
          </a:lstStyle>
          <a:p>
            <a:pPr lvl="1" eaLnBrk="0" hangingPunct="0"/>
            <a:r>
              <a:rPr lang="es-EC" dirty="0">
                <a:ea typeface="MS PGothic" charset="-128"/>
              </a:rPr>
              <a:t>ESTUDIO DE LA NECESIDAD DE DISPONER DE UNA ESTRUCTURA PARA EL DESARROLLO DE OPERACIONES DE INFORMACIÓN EN LA FUERZA TERRESTRE</a:t>
            </a:r>
            <a:endParaRPr lang="es-EC" sz="1800" dirty="0">
              <a:ea typeface="MS PGothic" charset="-128"/>
            </a:endParaRPr>
          </a:p>
        </p:txBody>
      </p:sp>
      <p:pic>
        <p:nvPicPr>
          <p:cNvPr id="3" name="Imagen 2">
            <a:extLst>
              <a:ext uri="{FF2B5EF4-FFF2-40B4-BE49-F238E27FC236}">
                <a16:creationId xmlns:a16="http://schemas.microsoft.com/office/drawing/2014/main" id="{6435E8FE-3A97-40C9-90CB-AACA1F9CA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658" y="5549663"/>
            <a:ext cx="1209134" cy="1209134"/>
          </a:xfrm>
          <a:prstGeom prst="rect">
            <a:avLst/>
          </a:prstGeom>
        </p:spPr>
      </p:pic>
      <p:sp>
        <p:nvSpPr>
          <p:cNvPr id="2" name="Rectángulo 1"/>
          <p:cNvSpPr/>
          <p:nvPr/>
        </p:nvSpPr>
        <p:spPr>
          <a:xfrm>
            <a:off x="2989543" y="4534000"/>
            <a:ext cx="6539566" cy="1015663"/>
          </a:xfrm>
          <a:prstGeom prst="rect">
            <a:avLst/>
          </a:prstGeom>
        </p:spPr>
        <p:txBody>
          <a:bodyPr wrap="square">
            <a:spAutoFit/>
          </a:bodyPr>
          <a:lstStyle/>
          <a:p>
            <a:pPr algn="ctr" fontAlgn="base">
              <a:spcBef>
                <a:spcPct val="0"/>
              </a:spcBef>
              <a:spcAft>
                <a:spcPct val="0"/>
              </a:spcAft>
              <a:defRPr/>
            </a:pPr>
            <a:r>
              <a:rPr lang="es-ES" sz="30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ea typeface="MS PGothic" charset="-128"/>
                <a:cs typeface="Times New Roman" pitchFamily="18" charset="0"/>
              </a:rPr>
              <a:t>TCRN. de EM Mario Villarroel</a:t>
            </a:r>
          </a:p>
          <a:p>
            <a:pPr algn="ctr" fontAlgn="base">
              <a:spcBef>
                <a:spcPct val="0"/>
              </a:spcBef>
              <a:spcAft>
                <a:spcPct val="0"/>
              </a:spcAft>
              <a:defRPr/>
            </a:pPr>
            <a:r>
              <a:rPr lang="es-ES" sz="30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ea typeface="MS PGothic" charset="-128"/>
                <a:cs typeface="Times New Roman" pitchFamily="18" charset="0"/>
              </a:rPr>
              <a:t>TCRN. de EM Víctor Tapia</a:t>
            </a:r>
          </a:p>
        </p:txBody>
      </p:sp>
    </p:spTree>
    <p:extLst>
      <p:ext uri="{BB962C8B-B14F-4D97-AF65-F5344CB8AC3E}">
        <p14:creationId xmlns:p14="http://schemas.microsoft.com/office/powerpoint/2010/main" val="3368423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9F2B66D-8FE7-4F30-99B7-1C60E66F5C09}"/>
              </a:ext>
            </a:extLst>
          </p:cNvPr>
          <p:cNvSpPr/>
          <p:nvPr/>
        </p:nvSpPr>
        <p:spPr>
          <a:xfrm>
            <a:off x="278969" y="2285999"/>
            <a:ext cx="11623728" cy="2448369"/>
          </a:xfrm>
          <a:prstGeom prst="roundRect">
            <a:avLst/>
          </a:prstGeom>
          <a:solidFill>
            <a:srgbClr val="C00000">
              <a:alpha val="56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Title 1">
            <a:extLst>
              <a:ext uri="{FF2B5EF4-FFF2-40B4-BE49-F238E27FC236}">
                <a16:creationId xmlns:a16="http://schemas.microsoft.com/office/drawing/2014/main" id="{8D8E2844-DFB5-4E0E-9930-1C3725BC56A3}"/>
              </a:ext>
            </a:extLst>
          </p:cNvPr>
          <p:cNvSpPr txBox="1">
            <a:spLocks/>
          </p:cNvSpPr>
          <p:nvPr/>
        </p:nvSpPr>
        <p:spPr bwMode="auto">
          <a:xfrm>
            <a:off x="387458" y="3044280"/>
            <a:ext cx="11515239" cy="769441"/>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S" sz="44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MARCO TEÓRICO</a:t>
            </a:r>
          </a:p>
        </p:txBody>
      </p:sp>
    </p:spTree>
    <p:extLst>
      <p:ext uri="{BB962C8B-B14F-4D97-AF65-F5344CB8AC3E}">
        <p14:creationId xmlns:p14="http://schemas.microsoft.com/office/powerpoint/2010/main" val="3148855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E760F17-8F89-4F92-9BC2-3125725833E6}"/>
              </a:ext>
            </a:extLst>
          </p:cNvPr>
          <p:cNvSpPr txBox="1"/>
          <p:nvPr/>
        </p:nvSpPr>
        <p:spPr>
          <a:xfrm>
            <a:off x="1970692" y="34807"/>
            <a:ext cx="4489819" cy="523220"/>
          </a:xfrm>
          <a:prstGeom prst="rect">
            <a:avLst/>
          </a:prstGeom>
          <a:noFill/>
        </p:spPr>
        <p:txBody>
          <a:bodyPr wrap="none" rtlCol="0">
            <a:spAutoFit/>
          </a:bodyPr>
          <a:lstStyle/>
          <a:p>
            <a:r>
              <a:rPr lang="es-EC" sz="2800" b="1" dirty="0">
                <a:solidFill>
                  <a:schemeClr val="bg1"/>
                </a:solidFill>
              </a:rPr>
              <a:t>FUNDAMENTACIÓN TEÓRICA</a:t>
            </a:r>
          </a:p>
        </p:txBody>
      </p:sp>
      <p:sp>
        <p:nvSpPr>
          <p:cNvPr id="4" name="Forma libre 3"/>
          <p:cNvSpPr/>
          <p:nvPr/>
        </p:nvSpPr>
        <p:spPr>
          <a:xfrm>
            <a:off x="3404889" y="2708880"/>
            <a:ext cx="5446616" cy="1909021"/>
          </a:xfrm>
          <a:custGeom>
            <a:avLst/>
            <a:gdLst>
              <a:gd name="connsiteX0" fmla="*/ 0 w 3381920"/>
              <a:gd name="connsiteY0" fmla="*/ 867737 h 1735474"/>
              <a:gd name="connsiteX1" fmla="*/ 1690960 w 3381920"/>
              <a:gd name="connsiteY1" fmla="*/ 0 h 1735474"/>
              <a:gd name="connsiteX2" fmla="*/ 3381920 w 3381920"/>
              <a:gd name="connsiteY2" fmla="*/ 867737 h 1735474"/>
              <a:gd name="connsiteX3" fmla="*/ 1690960 w 3381920"/>
              <a:gd name="connsiteY3" fmla="*/ 1735474 h 1735474"/>
              <a:gd name="connsiteX4" fmla="*/ 0 w 3381920"/>
              <a:gd name="connsiteY4" fmla="*/ 867737 h 173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920" h="1735474">
                <a:moveTo>
                  <a:pt x="0" y="867737"/>
                </a:moveTo>
                <a:cubicBezTo>
                  <a:pt x="0" y="388499"/>
                  <a:pt x="757069" y="0"/>
                  <a:pt x="1690960" y="0"/>
                </a:cubicBezTo>
                <a:cubicBezTo>
                  <a:pt x="2624851" y="0"/>
                  <a:pt x="3381920" y="388499"/>
                  <a:pt x="3381920" y="867737"/>
                </a:cubicBezTo>
                <a:cubicBezTo>
                  <a:pt x="3381920" y="1346975"/>
                  <a:pt x="2624851" y="1735474"/>
                  <a:pt x="1690960" y="1735474"/>
                </a:cubicBezTo>
                <a:cubicBezTo>
                  <a:pt x="757069" y="1735474"/>
                  <a:pt x="0" y="1346975"/>
                  <a:pt x="0" y="867737"/>
                </a:cubicBezTo>
                <a:close/>
              </a:path>
            </a:pathLst>
          </a:custGeom>
          <a:solidFill>
            <a:srgbClr val="FFFF00"/>
          </a:solidFill>
          <a:effectLst>
            <a:glow rad="228600">
              <a:schemeClr val="accent1">
                <a:satMod val="175000"/>
                <a:alpha val="40000"/>
              </a:schemeClr>
            </a:glow>
            <a:innerShdw blurRad="114300">
              <a:prstClr val="black"/>
            </a:inn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513051" tIns="271934" rIns="513051" bIns="271934" numCol="1" spcCol="1270" anchor="ctr" anchorCtr="0">
            <a:noAutofit/>
          </a:bodyPr>
          <a:lstStyle/>
          <a:p>
            <a:pPr lvl="0" algn="ctr" defTabSz="1244600">
              <a:lnSpc>
                <a:spcPct val="90000"/>
              </a:lnSpc>
              <a:spcBef>
                <a:spcPct val="0"/>
              </a:spcBef>
              <a:spcAft>
                <a:spcPct val="35000"/>
              </a:spcAft>
            </a:pPr>
            <a:r>
              <a:rPr lang="es-ES" sz="4800" b="1" kern="1200" dirty="0">
                <a:solidFill>
                  <a:schemeClr val="tx1"/>
                </a:solidFill>
                <a:effectLst>
                  <a:outerShdw blurRad="38100" dist="38100" dir="2700000" algn="tl">
                    <a:srgbClr val="000000">
                      <a:alpha val="43137"/>
                    </a:srgbClr>
                  </a:outerShdw>
                </a:effectLst>
              </a:rPr>
              <a:t>ORGANIZACIÓN</a:t>
            </a:r>
            <a:endParaRPr lang="es-EC" sz="4800" kern="1200" dirty="0">
              <a:solidFill>
                <a:schemeClr val="tx1"/>
              </a:solidFill>
              <a:effectLst>
                <a:outerShdw blurRad="38100" dist="38100" dir="2700000" algn="tl">
                  <a:srgbClr val="000000">
                    <a:alpha val="43137"/>
                  </a:srgbClr>
                </a:outerShdw>
              </a:effectLst>
            </a:endParaRPr>
          </a:p>
        </p:txBody>
      </p:sp>
      <p:sp>
        <p:nvSpPr>
          <p:cNvPr id="5" name="Forma libre 4"/>
          <p:cNvSpPr/>
          <p:nvPr/>
        </p:nvSpPr>
        <p:spPr>
          <a:xfrm rot="5187947">
            <a:off x="5772282" y="2418461"/>
            <a:ext cx="820217" cy="264571"/>
          </a:xfrm>
          <a:custGeom>
            <a:avLst/>
            <a:gdLst>
              <a:gd name="connsiteX0" fmla="*/ 0 w 462991"/>
              <a:gd name="connsiteY0" fmla="*/ 12208 h 24417"/>
              <a:gd name="connsiteX1" fmla="*/ 462991 w 462991"/>
              <a:gd name="connsiteY1" fmla="*/ 12208 h 24417"/>
            </a:gdLst>
            <a:ahLst/>
            <a:cxnLst>
              <a:cxn ang="0">
                <a:pos x="connsiteX0" y="connsiteY0"/>
              </a:cxn>
              <a:cxn ang="0">
                <a:pos x="connsiteX1" y="connsiteY1"/>
              </a:cxn>
            </a:cxnLst>
            <a:rect l="l" t="t" r="r" b="b"/>
            <a:pathLst>
              <a:path w="462991" h="24417">
                <a:moveTo>
                  <a:pt x="462991" y="12209"/>
                </a:moveTo>
                <a:lnTo>
                  <a:pt x="0" y="12209"/>
                </a:lnTo>
              </a:path>
            </a:pathLst>
          </a:custGeom>
          <a:noFill/>
          <a:ln w="7620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32619" tIns="633" rIns="232622" bIns="635" numCol="1" spcCol="1270" anchor="ctr" anchorCtr="0">
            <a:noAutofit/>
          </a:bodyPr>
          <a:lstStyle/>
          <a:p>
            <a:pPr lvl="0" algn="ctr" defTabSz="533400">
              <a:lnSpc>
                <a:spcPct val="90000"/>
              </a:lnSpc>
              <a:spcBef>
                <a:spcPct val="0"/>
              </a:spcBef>
              <a:spcAft>
                <a:spcPct val="35000"/>
              </a:spcAft>
            </a:pPr>
            <a:endParaRPr lang="es-ES" sz="1200" kern="1200" dirty="0">
              <a:solidFill>
                <a:schemeClr val="tx1"/>
              </a:solidFill>
              <a:effectLst>
                <a:outerShdw blurRad="38100" dist="38100" dir="2700000" algn="tl">
                  <a:srgbClr val="000000">
                    <a:alpha val="43137"/>
                  </a:srgbClr>
                </a:outerShdw>
              </a:effectLst>
            </a:endParaRPr>
          </a:p>
        </p:txBody>
      </p:sp>
      <p:sp>
        <p:nvSpPr>
          <p:cNvPr id="6" name="Forma libre 5"/>
          <p:cNvSpPr/>
          <p:nvPr/>
        </p:nvSpPr>
        <p:spPr>
          <a:xfrm>
            <a:off x="4597970" y="827758"/>
            <a:ext cx="3133023" cy="1506551"/>
          </a:xfrm>
          <a:custGeom>
            <a:avLst/>
            <a:gdLst>
              <a:gd name="connsiteX0" fmla="*/ 0 w 3133023"/>
              <a:gd name="connsiteY0" fmla="*/ 753276 h 1506551"/>
              <a:gd name="connsiteX1" fmla="*/ 1566512 w 3133023"/>
              <a:gd name="connsiteY1" fmla="*/ 0 h 1506551"/>
              <a:gd name="connsiteX2" fmla="*/ 3133024 w 3133023"/>
              <a:gd name="connsiteY2" fmla="*/ 753276 h 1506551"/>
              <a:gd name="connsiteX3" fmla="*/ 1566512 w 3133023"/>
              <a:gd name="connsiteY3" fmla="*/ 1506552 h 1506551"/>
              <a:gd name="connsiteX4" fmla="*/ 0 w 3133023"/>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023" h="1506551">
                <a:moveTo>
                  <a:pt x="0" y="753276"/>
                </a:moveTo>
                <a:cubicBezTo>
                  <a:pt x="0" y="337253"/>
                  <a:pt x="701351" y="0"/>
                  <a:pt x="1566512" y="0"/>
                </a:cubicBezTo>
                <a:cubicBezTo>
                  <a:pt x="2431673" y="0"/>
                  <a:pt x="3133024" y="337253"/>
                  <a:pt x="3133024" y="753276"/>
                </a:cubicBezTo>
                <a:cubicBezTo>
                  <a:pt x="3133024" y="1169299"/>
                  <a:pt x="2431673" y="1506552"/>
                  <a:pt x="1566512" y="1506552"/>
                </a:cubicBezTo>
                <a:cubicBezTo>
                  <a:pt x="701351" y="1506552"/>
                  <a:pt x="0" y="1169299"/>
                  <a:pt x="0" y="75327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71521" tIns="233329" rIns="471521" bIns="233329"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effectLst>
                  <a:outerShdw blurRad="38100" dist="38100" dir="2700000" algn="tl">
                    <a:srgbClr val="000000">
                      <a:alpha val="43137"/>
                    </a:srgbClr>
                  </a:outerShdw>
                </a:effectLst>
              </a:rPr>
              <a:t>Reunir recursos para alcanzar resultados</a:t>
            </a:r>
          </a:p>
        </p:txBody>
      </p:sp>
      <p:sp>
        <p:nvSpPr>
          <p:cNvPr id="7" name="Forma libre 6"/>
          <p:cNvSpPr/>
          <p:nvPr/>
        </p:nvSpPr>
        <p:spPr>
          <a:xfrm rot="20401431">
            <a:off x="7956646" y="2915409"/>
            <a:ext cx="1035428" cy="264562"/>
          </a:xfrm>
          <a:custGeom>
            <a:avLst/>
            <a:gdLst>
              <a:gd name="connsiteX0" fmla="*/ 0 w 584472"/>
              <a:gd name="connsiteY0" fmla="*/ 12208 h 24417"/>
              <a:gd name="connsiteX1" fmla="*/ 584472 w 584472"/>
              <a:gd name="connsiteY1" fmla="*/ 12208 h 24417"/>
            </a:gdLst>
            <a:ahLst/>
            <a:cxnLst>
              <a:cxn ang="0">
                <a:pos x="connsiteX0" y="connsiteY0"/>
              </a:cxn>
              <a:cxn ang="0">
                <a:pos x="connsiteX1" y="connsiteY1"/>
              </a:cxn>
            </a:cxnLst>
            <a:rect l="l" t="t" r="r" b="b"/>
            <a:pathLst>
              <a:path w="584472" h="24417">
                <a:moveTo>
                  <a:pt x="0" y="12208"/>
                </a:moveTo>
                <a:lnTo>
                  <a:pt x="584472" y="12208"/>
                </a:lnTo>
              </a:path>
            </a:pathLst>
          </a:custGeom>
          <a:noFill/>
          <a:ln w="7620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90324" tIns="-2403" rIns="290324" bIns="-2404"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effectLst>
                <a:outerShdw blurRad="38100" dist="38100" dir="2700000" algn="tl">
                  <a:srgbClr val="000000">
                    <a:alpha val="43137"/>
                  </a:srgbClr>
                </a:outerShdw>
              </a:effectLst>
            </a:endParaRPr>
          </a:p>
        </p:txBody>
      </p:sp>
      <p:sp>
        <p:nvSpPr>
          <p:cNvPr id="8" name="Forma libre 7"/>
          <p:cNvSpPr/>
          <p:nvPr/>
        </p:nvSpPr>
        <p:spPr>
          <a:xfrm>
            <a:off x="8475009" y="1754623"/>
            <a:ext cx="3133023" cy="1506551"/>
          </a:xfrm>
          <a:custGeom>
            <a:avLst/>
            <a:gdLst>
              <a:gd name="connsiteX0" fmla="*/ 0 w 3133023"/>
              <a:gd name="connsiteY0" fmla="*/ 753276 h 1506551"/>
              <a:gd name="connsiteX1" fmla="*/ 1566512 w 3133023"/>
              <a:gd name="connsiteY1" fmla="*/ 0 h 1506551"/>
              <a:gd name="connsiteX2" fmla="*/ 3133024 w 3133023"/>
              <a:gd name="connsiteY2" fmla="*/ 753276 h 1506551"/>
              <a:gd name="connsiteX3" fmla="*/ 1566512 w 3133023"/>
              <a:gd name="connsiteY3" fmla="*/ 1506552 h 1506551"/>
              <a:gd name="connsiteX4" fmla="*/ 0 w 3133023"/>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023" h="1506551">
                <a:moveTo>
                  <a:pt x="0" y="753276"/>
                </a:moveTo>
                <a:cubicBezTo>
                  <a:pt x="0" y="337253"/>
                  <a:pt x="701351" y="0"/>
                  <a:pt x="1566512" y="0"/>
                </a:cubicBezTo>
                <a:cubicBezTo>
                  <a:pt x="2431673" y="0"/>
                  <a:pt x="3133024" y="337253"/>
                  <a:pt x="3133024" y="753276"/>
                </a:cubicBezTo>
                <a:cubicBezTo>
                  <a:pt x="3133024" y="1169299"/>
                  <a:pt x="2431673" y="1506552"/>
                  <a:pt x="1566512" y="1506552"/>
                </a:cubicBezTo>
                <a:cubicBezTo>
                  <a:pt x="701351" y="1506552"/>
                  <a:pt x="0" y="1169299"/>
                  <a:pt x="0" y="753276"/>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71521" tIns="233329" rIns="471521" bIns="233329"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effectLst>
                  <a:outerShdw blurRad="38100" dist="38100" dir="2700000" algn="tl">
                    <a:srgbClr val="000000">
                      <a:alpha val="43137"/>
                    </a:srgbClr>
                  </a:outerShdw>
                </a:effectLst>
              </a:rPr>
              <a:t>Generar bienes y servicios de calidad</a:t>
            </a:r>
            <a:endParaRPr lang="es-EC" sz="2000" kern="1200" dirty="0">
              <a:solidFill>
                <a:schemeClr val="tx1"/>
              </a:solidFill>
              <a:effectLst>
                <a:outerShdw blurRad="38100" dist="38100" dir="2700000" algn="tl">
                  <a:srgbClr val="000000">
                    <a:alpha val="43137"/>
                  </a:srgbClr>
                </a:outerShdw>
              </a:effectLst>
            </a:endParaRPr>
          </a:p>
        </p:txBody>
      </p:sp>
      <p:sp>
        <p:nvSpPr>
          <p:cNvPr id="9" name="Forma libre 8"/>
          <p:cNvSpPr/>
          <p:nvPr/>
        </p:nvSpPr>
        <p:spPr>
          <a:xfrm rot="1266959">
            <a:off x="7814269" y="4191811"/>
            <a:ext cx="1506821" cy="264562"/>
          </a:xfrm>
          <a:custGeom>
            <a:avLst/>
            <a:gdLst>
              <a:gd name="connsiteX0" fmla="*/ 0 w 850560"/>
              <a:gd name="connsiteY0" fmla="*/ 12208 h 24417"/>
              <a:gd name="connsiteX1" fmla="*/ 850560 w 850560"/>
              <a:gd name="connsiteY1" fmla="*/ 12208 h 24417"/>
            </a:gdLst>
            <a:ahLst/>
            <a:cxnLst>
              <a:cxn ang="0">
                <a:pos x="connsiteX0" y="connsiteY0"/>
              </a:cxn>
              <a:cxn ang="0">
                <a:pos x="connsiteX1" y="connsiteY1"/>
              </a:cxn>
            </a:cxnLst>
            <a:rect l="l" t="t" r="r" b="b"/>
            <a:pathLst>
              <a:path w="850560" h="24417">
                <a:moveTo>
                  <a:pt x="0" y="12208"/>
                </a:moveTo>
                <a:lnTo>
                  <a:pt x="850560" y="12208"/>
                </a:lnTo>
              </a:path>
            </a:pathLst>
          </a:custGeom>
          <a:noFill/>
          <a:ln w="7620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416716" tIns="-9056" rIns="416715" bIns="-9056"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effectLst>
                <a:outerShdw blurRad="38100" dist="38100" dir="2700000" algn="tl">
                  <a:srgbClr val="000000">
                    <a:alpha val="43137"/>
                  </a:srgbClr>
                </a:outerShdw>
              </a:effectLst>
            </a:endParaRPr>
          </a:p>
        </p:txBody>
      </p:sp>
      <p:sp>
        <p:nvSpPr>
          <p:cNvPr id="10" name="Forma libre 9"/>
          <p:cNvSpPr/>
          <p:nvPr/>
        </p:nvSpPr>
        <p:spPr>
          <a:xfrm>
            <a:off x="8575508" y="4237040"/>
            <a:ext cx="3446321" cy="1506551"/>
          </a:xfrm>
          <a:custGeom>
            <a:avLst/>
            <a:gdLst>
              <a:gd name="connsiteX0" fmla="*/ 0 w 3446321"/>
              <a:gd name="connsiteY0" fmla="*/ 753276 h 1506551"/>
              <a:gd name="connsiteX1" fmla="*/ 1723161 w 3446321"/>
              <a:gd name="connsiteY1" fmla="*/ 0 h 1506551"/>
              <a:gd name="connsiteX2" fmla="*/ 3446322 w 3446321"/>
              <a:gd name="connsiteY2" fmla="*/ 753276 h 1506551"/>
              <a:gd name="connsiteX3" fmla="*/ 1723161 w 3446321"/>
              <a:gd name="connsiteY3" fmla="*/ 1506552 h 1506551"/>
              <a:gd name="connsiteX4" fmla="*/ 0 w 3446321"/>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321" h="1506551">
                <a:moveTo>
                  <a:pt x="0" y="753276"/>
                </a:moveTo>
                <a:cubicBezTo>
                  <a:pt x="0" y="337253"/>
                  <a:pt x="771485" y="0"/>
                  <a:pt x="1723161" y="0"/>
                </a:cubicBezTo>
                <a:cubicBezTo>
                  <a:pt x="2674837" y="0"/>
                  <a:pt x="3446322" y="337253"/>
                  <a:pt x="3446322" y="753276"/>
                </a:cubicBezTo>
                <a:cubicBezTo>
                  <a:pt x="3446322" y="1169299"/>
                  <a:pt x="2674837" y="1506552"/>
                  <a:pt x="1723161" y="1506552"/>
                </a:cubicBezTo>
                <a:cubicBezTo>
                  <a:pt x="771485" y="1506552"/>
                  <a:pt x="0" y="1169299"/>
                  <a:pt x="0" y="753276"/>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17402" tIns="233329" rIns="517402" bIns="233329"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effectLst>
                  <a:outerShdw blurRad="38100" dist="38100" dir="2700000" algn="tl">
                    <a:srgbClr val="000000">
                      <a:alpha val="43137"/>
                    </a:srgbClr>
                  </a:outerShdw>
                </a:effectLst>
              </a:rPr>
              <a:t>Utilizar eficazmente la tecnología de la información y de manufactura</a:t>
            </a:r>
            <a:endParaRPr lang="es-EC" sz="2000" kern="1200" dirty="0">
              <a:solidFill>
                <a:schemeClr val="tx1"/>
              </a:solidFill>
              <a:effectLst>
                <a:outerShdw blurRad="38100" dist="38100" dir="2700000" algn="tl">
                  <a:srgbClr val="000000">
                    <a:alpha val="43137"/>
                  </a:srgbClr>
                </a:outerShdw>
              </a:effectLst>
            </a:endParaRPr>
          </a:p>
        </p:txBody>
      </p:sp>
      <p:sp>
        <p:nvSpPr>
          <p:cNvPr id="12" name="Forma libre 11"/>
          <p:cNvSpPr/>
          <p:nvPr/>
        </p:nvSpPr>
        <p:spPr>
          <a:xfrm rot="16418024">
            <a:off x="5822849" y="4586584"/>
            <a:ext cx="718887" cy="264571"/>
          </a:xfrm>
          <a:custGeom>
            <a:avLst/>
            <a:gdLst>
              <a:gd name="connsiteX0" fmla="*/ 0 w 405793"/>
              <a:gd name="connsiteY0" fmla="*/ 12208 h 24417"/>
              <a:gd name="connsiteX1" fmla="*/ 405793 w 405793"/>
              <a:gd name="connsiteY1" fmla="*/ 12208 h 24417"/>
            </a:gdLst>
            <a:ahLst/>
            <a:cxnLst>
              <a:cxn ang="0">
                <a:pos x="connsiteX0" y="connsiteY0"/>
              </a:cxn>
              <a:cxn ang="0">
                <a:pos x="connsiteX1" y="connsiteY1"/>
              </a:cxn>
            </a:cxnLst>
            <a:rect l="l" t="t" r="r" b="b"/>
            <a:pathLst>
              <a:path w="405793" h="24417">
                <a:moveTo>
                  <a:pt x="405793" y="12209"/>
                </a:moveTo>
                <a:lnTo>
                  <a:pt x="0" y="12209"/>
                </a:lnTo>
              </a:path>
            </a:pathLst>
          </a:custGeom>
          <a:noFill/>
          <a:ln w="7620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05452" tIns="2063" rIns="205452" bIns="2065"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effectLst>
                <a:outerShdw blurRad="38100" dist="38100" dir="2700000" algn="tl">
                  <a:srgbClr val="000000">
                    <a:alpha val="43137"/>
                  </a:srgbClr>
                </a:outerShdw>
              </a:effectLst>
            </a:endParaRPr>
          </a:p>
        </p:txBody>
      </p:sp>
      <p:sp>
        <p:nvSpPr>
          <p:cNvPr id="13" name="Forma libre 12"/>
          <p:cNvSpPr/>
          <p:nvPr/>
        </p:nvSpPr>
        <p:spPr>
          <a:xfrm>
            <a:off x="4597970" y="4935294"/>
            <a:ext cx="3133023" cy="1506551"/>
          </a:xfrm>
          <a:custGeom>
            <a:avLst/>
            <a:gdLst>
              <a:gd name="connsiteX0" fmla="*/ 0 w 3133023"/>
              <a:gd name="connsiteY0" fmla="*/ 753276 h 1506551"/>
              <a:gd name="connsiteX1" fmla="*/ 1566512 w 3133023"/>
              <a:gd name="connsiteY1" fmla="*/ 0 h 1506551"/>
              <a:gd name="connsiteX2" fmla="*/ 3133024 w 3133023"/>
              <a:gd name="connsiteY2" fmla="*/ 753276 h 1506551"/>
              <a:gd name="connsiteX3" fmla="*/ 1566512 w 3133023"/>
              <a:gd name="connsiteY3" fmla="*/ 1506552 h 1506551"/>
              <a:gd name="connsiteX4" fmla="*/ 0 w 3133023"/>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023" h="1506551">
                <a:moveTo>
                  <a:pt x="0" y="753276"/>
                </a:moveTo>
                <a:cubicBezTo>
                  <a:pt x="0" y="337253"/>
                  <a:pt x="701351" y="0"/>
                  <a:pt x="1566512" y="0"/>
                </a:cubicBezTo>
                <a:cubicBezTo>
                  <a:pt x="2431673" y="0"/>
                  <a:pt x="3133024" y="337253"/>
                  <a:pt x="3133024" y="753276"/>
                </a:cubicBezTo>
                <a:cubicBezTo>
                  <a:pt x="3133024" y="1169299"/>
                  <a:pt x="2431673" y="1506552"/>
                  <a:pt x="1566512" y="1506552"/>
                </a:cubicBezTo>
                <a:cubicBezTo>
                  <a:pt x="701351" y="1506552"/>
                  <a:pt x="0" y="1169299"/>
                  <a:pt x="0" y="753276"/>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71521" tIns="233329" rIns="471521" bIns="233329"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effectLst>
                  <a:outerShdw blurRad="38100" dist="38100" dir="2700000" algn="tl">
                    <a:srgbClr val="000000">
                      <a:alpha val="43137"/>
                    </a:srgbClr>
                  </a:outerShdw>
                </a:effectLst>
              </a:rPr>
              <a:t>Desarrollar capacidad para aprender de la experiencia</a:t>
            </a:r>
            <a:endParaRPr lang="es-EC" sz="2000" kern="1200" dirty="0">
              <a:solidFill>
                <a:schemeClr val="tx1"/>
              </a:solidFill>
              <a:effectLst>
                <a:outerShdw blurRad="38100" dist="38100" dir="2700000" algn="tl">
                  <a:srgbClr val="000000">
                    <a:alpha val="43137"/>
                  </a:srgbClr>
                </a:outerShdw>
              </a:effectLst>
            </a:endParaRPr>
          </a:p>
        </p:txBody>
      </p:sp>
      <p:sp>
        <p:nvSpPr>
          <p:cNvPr id="14" name="Forma libre 13"/>
          <p:cNvSpPr/>
          <p:nvPr/>
        </p:nvSpPr>
        <p:spPr>
          <a:xfrm rot="20471374">
            <a:off x="3091107" y="4095865"/>
            <a:ext cx="1089583" cy="264571"/>
          </a:xfrm>
          <a:custGeom>
            <a:avLst/>
            <a:gdLst>
              <a:gd name="connsiteX0" fmla="*/ 0 w 615041"/>
              <a:gd name="connsiteY0" fmla="*/ 12208 h 24417"/>
              <a:gd name="connsiteX1" fmla="*/ 615041 w 615041"/>
              <a:gd name="connsiteY1" fmla="*/ 12208 h 24417"/>
            </a:gdLst>
            <a:ahLst/>
            <a:cxnLst>
              <a:cxn ang="0">
                <a:pos x="connsiteX0" y="connsiteY0"/>
              </a:cxn>
              <a:cxn ang="0">
                <a:pos x="connsiteX1" y="connsiteY1"/>
              </a:cxn>
            </a:cxnLst>
            <a:rect l="l" t="t" r="r" b="b"/>
            <a:pathLst>
              <a:path w="615041" h="24417">
                <a:moveTo>
                  <a:pt x="615041" y="12209"/>
                </a:moveTo>
                <a:lnTo>
                  <a:pt x="0" y="12209"/>
                </a:lnTo>
              </a:path>
            </a:pathLst>
          </a:custGeom>
          <a:noFill/>
          <a:ln w="7620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04844" tIns="-3166" rIns="304844" bIns="-3169"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effectLst>
                <a:outerShdw blurRad="38100" dist="38100" dir="2700000" algn="tl">
                  <a:srgbClr val="000000">
                    <a:alpha val="43137"/>
                  </a:srgbClr>
                </a:outerShdw>
              </a:effectLst>
            </a:endParaRPr>
          </a:p>
        </p:txBody>
      </p:sp>
      <p:sp>
        <p:nvSpPr>
          <p:cNvPr id="15" name="Forma libre 14"/>
          <p:cNvSpPr/>
          <p:nvPr/>
        </p:nvSpPr>
        <p:spPr>
          <a:xfrm>
            <a:off x="305271" y="4051317"/>
            <a:ext cx="3446321" cy="1506551"/>
          </a:xfrm>
          <a:custGeom>
            <a:avLst/>
            <a:gdLst>
              <a:gd name="connsiteX0" fmla="*/ 0 w 3446321"/>
              <a:gd name="connsiteY0" fmla="*/ 753276 h 1506551"/>
              <a:gd name="connsiteX1" fmla="*/ 1723161 w 3446321"/>
              <a:gd name="connsiteY1" fmla="*/ 0 h 1506551"/>
              <a:gd name="connsiteX2" fmla="*/ 3446322 w 3446321"/>
              <a:gd name="connsiteY2" fmla="*/ 753276 h 1506551"/>
              <a:gd name="connsiteX3" fmla="*/ 1723161 w 3446321"/>
              <a:gd name="connsiteY3" fmla="*/ 1506552 h 1506551"/>
              <a:gd name="connsiteX4" fmla="*/ 0 w 3446321"/>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321" h="1506551">
                <a:moveTo>
                  <a:pt x="0" y="753276"/>
                </a:moveTo>
                <a:cubicBezTo>
                  <a:pt x="0" y="337253"/>
                  <a:pt x="771485" y="0"/>
                  <a:pt x="1723161" y="0"/>
                </a:cubicBezTo>
                <a:cubicBezTo>
                  <a:pt x="2674837" y="0"/>
                  <a:pt x="3446322" y="337253"/>
                  <a:pt x="3446322" y="753276"/>
                </a:cubicBezTo>
                <a:cubicBezTo>
                  <a:pt x="3446322" y="1169299"/>
                  <a:pt x="2674837" y="1506552"/>
                  <a:pt x="1723161" y="1506552"/>
                </a:cubicBezTo>
                <a:cubicBezTo>
                  <a:pt x="771485" y="1506552"/>
                  <a:pt x="0" y="1169299"/>
                  <a:pt x="0" y="753276"/>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7402" tIns="233329" rIns="517402" bIns="233329"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effectLst>
                  <a:outerShdw blurRad="38100" dist="38100" dir="2700000" algn="tl">
                    <a:srgbClr val="000000">
                      <a:alpha val="43137"/>
                    </a:srgbClr>
                  </a:outerShdw>
                </a:effectLst>
              </a:rPr>
              <a:t>Constituir un lugar que desarrolle el sentido de pertenencia y respeto</a:t>
            </a:r>
            <a:endParaRPr lang="es-EC" sz="2000" kern="1200" dirty="0">
              <a:solidFill>
                <a:schemeClr val="tx1"/>
              </a:solidFill>
              <a:effectLst>
                <a:outerShdw blurRad="38100" dist="38100" dir="2700000" algn="tl">
                  <a:srgbClr val="000000">
                    <a:alpha val="43137"/>
                  </a:srgbClr>
                </a:outerShdw>
              </a:effectLst>
            </a:endParaRPr>
          </a:p>
        </p:txBody>
      </p:sp>
      <p:sp>
        <p:nvSpPr>
          <p:cNvPr id="16" name="Forma libre 15"/>
          <p:cNvSpPr/>
          <p:nvPr/>
        </p:nvSpPr>
        <p:spPr>
          <a:xfrm rot="1032029">
            <a:off x="3297407" y="3004561"/>
            <a:ext cx="767281" cy="264571"/>
          </a:xfrm>
          <a:custGeom>
            <a:avLst/>
            <a:gdLst>
              <a:gd name="connsiteX0" fmla="*/ 0 w 433110"/>
              <a:gd name="connsiteY0" fmla="*/ 12208 h 24417"/>
              <a:gd name="connsiteX1" fmla="*/ 433110 w 433110"/>
              <a:gd name="connsiteY1" fmla="*/ 12208 h 24417"/>
            </a:gdLst>
            <a:ahLst/>
            <a:cxnLst>
              <a:cxn ang="0">
                <a:pos x="connsiteX0" y="connsiteY0"/>
              </a:cxn>
              <a:cxn ang="0">
                <a:pos x="connsiteX1" y="connsiteY1"/>
              </a:cxn>
            </a:cxnLst>
            <a:rect l="l" t="t" r="r" b="b"/>
            <a:pathLst>
              <a:path w="433110" h="24417">
                <a:moveTo>
                  <a:pt x="433110" y="12209"/>
                </a:moveTo>
                <a:lnTo>
                  <a:pt x="0" y="12209"/>
                </a:lnTo>
              </a:path>
            </a:pathLst>
          </a:custGeom>
          <a:noFill/>
          <a:ln w="7620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18427" tIns="1382" rIns="218427" bIns="138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effectLst>
                <a:outerShdw blurRad="38100" dist="38100" dir="2700000" algn="tl">
                  <a:srgbClr val="000000">
                    <a:alpha val="43137"/>
                  </a:srgbClr>
                </a:outerShdw>
              </a:effectLst>
            </a:endParaRPr>
          </a:p>
        </p:txBody>
      </p:sp>
      <p:sp>
        <p:nvSpPr>
          <p:cNvPr id="17" name="Forma libre 16"/>
          <p:cNvSpPr/>
          <p:nvPr/>
        </p:nvSpPr>
        <p:spPr>
          <a:xfrm>
            <a:off x="633356" y="1926075"/>
            <a:ext cx="3133023" cy="1506551"/>
          </a:xfrm>
          <a:custGeom>
            <a:avLst/>
            <a:gdLst>
              <a:gd name="connsiteX0" fmla="*/ 0 w 3133023"/>
              <a:gd name="connsiteY0" fmla="*/ 753276 h 1506551"/>
              <a:gd name="connsiteX1" fmla="*/ 1566512 w 3133023"/>
              <a:gd name="connsiteY1" fmla="*/ 0 h 1506551"/>
              <a:gd name="connsiteX2" fmla="*/ 3133024 w 3133023"/>
              <a:gd name="connsiteY2" fmla="*/ 753276 h 1506551"/>
              <a:gd name="connsiteX3" fmla="*/ 1566512 w 3133023"/>
              <a:gd name="connsiteY3" fmla="*/ 1506552 h 1506551"/>
              <a:gd name="connsiteX4" fmla="*/ 0 w 3133023"/>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023" h="1506551">
                <a:moveTo>
                  <a:pt x="0" y="753276"/>
                </a:moveTo>
                <a:cubicBezTo>
                  <a:pt x="0" y="337253"/>
                  <a:pt x="701351" y="0"/>
                  <a:pt x="1566512" y="0"/>
                </a:cubicBezTo>
                <a:cubicBezTo>
                  <a:pt x="2431673" y="0"/>
                  <a:pt x="3133024" y="337253"/>
                  <a:pt x="3133024" y="753276"/>
                </a:cubicBezTo>
                <a:cubicBezTo>
                  <a:pt x="3133024" y="1169299"/>
                  <a:pt x="2431673" y="1506552"/>
                  <a:pt x="1566512" y="1506552"/>
                </a:cubicBezTo>
                <a:cubicBezTo>
                  <a:pt x="701351" y="1506552"/>
                  <a:pt x="0" y="1169299"/>
                  <a:pt x="0" y="75327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71521" tIns="233329" rIns="471521" bIns="233329"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effectLst>
                  <a:outerShdw blurRad="38100" dist="38100" dir="2700000" algn="tl">
                    <a:srgbClr val="000000">
                      <a:alpha val="43137"/>
                    </a:srgbClr>
                  </a:outerShdw>
                </a:effectLst>
              </a:rPr>
              <a:t>Crear valor para sus grupos de interés</a:t>
            </a:r>
            <a:endParaRPr lang="es-EC" sz="2000" kern="1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0541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80">
                                          <p:stCondLst>
                                            <p:cond delay="0"/>
                                          </p:stCondLst>
                                        </p:cTn>
                                        <p:tgtEl>
                                          <p:spTgt spid="6">
                                            <p:txEl>
                                              <p:pRg st="0" end="0"/>
                                            </p:txEl>
                                          </p:spTgt>
                                        </p:tgtEl>
                                      </p:cBhvr>
                                    </p:animEffect>
                                    <p:anim calcmode="lin" valueType="num">
                                      <p:cBhvr>
                                        <p:cTn id="1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xEl>
                                              <p:pRg st="0" end="0"/>
                                            </p:txEl>
                                          </p:spTgt>
                                        </p:tgtEl>
                                      </p:cBhvr>
                                      <p:to x="100000" y="60000"/>
                                    </p:animScale>
                                    <p:animScale>
                                      <p:cBhvr>
                                        <p:cTn id="22" dur="166" decel="50000">
                                          <p:stCondLst>
                                            <p:cond delay="676"/>
                                          </p:stCondLst>
                                        </p:cTn>
                                        <p:tgtEl>
                                          <p:spTgt spid="6">
                                            <p:txEl>
                                              <p:pRg st="0" end="0"/>
                                            </p:txEl>
                                          </p:spTgt>
                                        </p:tgtEl>
                                      </p:cBhvr>
                                      <p:to x="100000" y="100000"/>
                                    </p:animScale>
                                    <p:animScale>
                                      <p:cBhvr>
                                        <p:cTn id="23" dur="26">
                                          <p:stCondLst>
                                            <p:cond delay="1312"/>
                                          </p:stCondLst>
                                        </p:cTn>
                                        <p:tgtEl>
                                          <p:spTgt spid="6">
                                            <p:txEl>
                                              <p:pRg st="0" end="0"/>
                                            </p:txEl>
                                          </p:spTgt>
                                        </p:tgtEl>
                                      </p:cBhvr>
                                      <p:to x="100000" y="80000"/>
                                    </p:animScale>
                                    <p:animScale>
                                      <p:cBhvr>
                                        <p:cTn id="24" dur="166" decel="50000">
                                          <p:stCondLst>
                                            <p:cond delay="1338"/>
                                          </p:stCondLst>
                                        </p:cTn>
                                        <p:tgtEl>
                                          <p:spTgt spid="6">
                                            <p:txEl>
                                              <p:pRg st="0" end="0"/>
                                            </p:txEl>
                                          </p:spTgt>
                                        </p:tgtEl>
                                      </p:cBhvr>
                                      <p:to x="100000" y="100000"/>
                                    </p:animScale>
                                    <p:animScale>
                                      <p:cBhvr>
                                        <p:cTn id="25" dur="26">
                                          <p:stCondLst>
                                            <p:cond delay="1642"/>
                                          </p:stCondLst>
                                        </p:cTn>
                                        <p:tgtEl>
                                          <p:spTgt spid="6">
                                            <p:txEl>
                                              <p:pRg st="0" end="0"/>
                                            </p:txEl>
                                          </p:spTgt>
                                        </p:tgtEl>
                                      </p:cBhvr>
                                      <p:to x="100000" y="90000"/>
                                    </p:animScale>
                                    <p:animScale>
                                      <p:cBhvr>
                                        <p:cTn id="26" dur="166" decel="50000">
                                          <p:stCondLst>
                                            <p:cond delay="1668"/>
                                          </p:stCondLst>
                                        </p:cTn>
                                        <p:tgtEl>
                                          <p:spTgt spid="6">
                                            <p:txEl>
                                              <p:pRg st="0" end="0"/>
                                            </p:txEl>
                                          </p:spTgt>
                                        </p:tgtEl>
                                      </p:cBhvr>
                                      <p:to x="100000" y="100000"/>
                                    </p:animScale>
                                    <p:animScale>
                                      <p:cBhvr>
                                        <p:cTn id="27" dur="26">
                                          <p:stCondLst>
                                            <p:cond delay="1808"/>
                                          </p:stCondLst>
                                        </p:cTn>
                                        <p:tgtEl>
                                          <p:spTgt spid="6">
                                            <p:txEl>
                                              <p:pRg st="0" end="0"/>
                                            </p:txEl>
                                          </p:spTgt>
                                        </p:tgtEl>
                                      </p:cBhvr>
                                      <p:to x="100000" y="95000"/>
                                    </p:animScale>
                                    <p:animScale>
                                      <p:cBhvr>
                                        <p:cTn id="28" dur="166" decel="50000">
                                          <p:stCondLst>
                                            <p:cond delay="1834"/>
                                          </p:stCondLst>
                                        </p:cTn>
                                        <p:tgtEl>
                                          <p:spTgt spid="6">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down)">
                                      <p:cBhvr>
                                        <p:cTn id="33" dur="580">
                                          <p:stCondLst>
                                            <p:cond delay="0"/>
                                          </p:stCondLst>
                                        </p:cTn>
                                        <p:tgtEl>
                                          <p:spTgt spid="8">
                                            <p:txEl>
                                              <p:pRg st="0" end="0"/>
                                            </p:txEl>
                                          </p:spTgt>
                                        </p:tgtEl>
                                      </p:cBhvr>
                                    </p:animEffect>
                                    <p:anim calcmode="lin" valueType="num">
                                      <p:cBhvr>
                                        <p:cTn id="34"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xEl>
                                              <p:pRg st="0" end="0"/>
                                            </p:txEl>
                                          </p:spTgt>
                                        </p:tgtEl>
                                      </p:cBhvr>
                                      <p:to x="100000" y="60000"/>
                                    </p:animScale>
                                    <p:animScale>
                                      <p:cBhvr>
                                        <p:cTn id="40" dur="166" decel="50000">
                                          <p:stCondLst>
                                            <p:cond delay="676"/>
                                          </p:stCondLst>
                                        </p:cTn>
                                        <p:tgtEl>
                                          <p:spTgt spid="8">
                                            <p:txEl>
                                              <p:pRg st="0" end="0"/>
                                            </p:txEl>
                                          </p:spTgt>
                                        </p:tgtEl>
                                      </p:cBhvr>
                                      <p:to x="100000" y="100000"/>
                                    </p:animScale>
                                    <p:animScale>
                                      <p:cBhvr>
                                        <p:cTn id="41" dur="26">
                                          <p:stCondLst>
                                            <p:cond delay="1312"/>
                                          </p:stCondLst>
                                        </p:cTn>
                                        <p:tgtEl>
                                          <p:spTgt spid="8">
                                            <p:txEl>
                                              <p:pRg st="0" end="0"/>
                                            </p:txEl>
                                          </p:spTgt>
                                        </p:tgtEl>
                                      </p:cBhvr>
                                      <p:to x="100000" y="80000"/>
                                    </p:animScale>
                                    <p:animScale>
                                      <p:cBhvr>
                                        <p:cTn id="42" dur="166" decel="50000">
                                          <p:stCondLst>
                                            <p:cond delay="1338"/>
                                          </p:stCondLst>
                                        </p:cTn>
                                        <p:tgtEl>
                                          <p:spTgt spid="8">
                                            <p:txEl>
                                              <p:pRg st="0" end="0"/>
                                            </p:txEl>
                                          </p:spTgt>
                                        </p:tgtEl>
                                      </p:cBhvr>
                                      <p:to x="100000" y="100000"/>
                                    </p:animScale>
                                    <p:animScale>
                                      <p:cBhvr>
                                        <p:cTn id="43" dur="26">
                                          <p:stCondLst>
                                            <p:cond delay="1642"/>
                                          </p:stCondLst>
                                        </p:cTn>
                                        <p:tgtEl>
                                          <p:spTgt spid="8">
                                            <p:txEl>
                                              <p:pRg st="0" end="0"/>
                                            </p:txEl>
                                          </p:spTgt>
                                        </p:tgtEl>
                                      </p:cBhvr>
                                      <p:to x="100000" y="90000"/>
                                    </p:animScale>
                                    <p:animScale>
                                      <p:cBhvr>
                                        <p:cTn id="44" dur="166" decel="50000">
                                          <p:stCondLst>
                                            <p:cond delay="1668"/>
                                          </p:stCondLst>
                                        </p:cTn>
                                        <p:tgtEl>
                                          <p:spTgt spid="8">
                                            <p:txEl>
                                              <p:pRg st="0" end="0"/>
                                            </p:txEl>
                                          </p:spTgt>
                                        </p:tgtEl>
                                      </p:cBhvr>
                                      <p:to x="100000" y="100000"/>
                                    </p:animScale>
                                    <p:animScale>
                                      <p:cBhvr>
                                        <p:cTn id="45" dur="26">
                                          <p:stCondLst>
                                            <p:cond delay="1808"/>
                                          </p:stCondLst>
                                        </p:cTn>
                                        <p:tgtEl>
                                          <p:spTgt spid="8">
                                            <p:txEl>
                                              <p:pRg st="0" end="0"/>
                                            </p:txEl>
                                          </p:spTgt>
                                        </p:tgtEl>
                                      </p:cBhvr>
                                      <p:to x="100000" y="95000"/>
                                    </p:animScale>
                                    <p:animScale>
                                      <p:cBhvr>
                                        <p:cTn id="46" dur="166" decel="50000">
                                          <p:stCondLst>
                                            <p:cond delay="1834"/>
                                          </p:stCondLst>
                                        </p:cTn>
                                        <p:tgtEl>
                                          <p:spTgt spid="8">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wipe(down)">
                                      <p:cBhvr>
                                        <p:cTn id="51" dur="580">
                                          <p:stCondLst>
                                            <p:cond delay="0"/>
                                          </p:stCondLst>
                                        </p:cTn>
                                        <p:tgtEl>
                                          <p:spTgt spid="10">
                                            <p:txEl>
                                              <p:pRg st="0" end="0"/>
                                            </p:txEl>
                                          </p:spTgt>
                                        </p:tgtEl>
                                      </p:cBhvr>
                                    </p:animEffect>
                                    <p:anim calcmode="lin" valueType="num">
                                      <p:cBhvr>
                                        <p:cTn id="52"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xEl>
                                              <p:pRg st="0" end="0"/>
                                            </p:txEl>
                                          </p:spTgt>
                                        </p:tgtEl>
                                      </p:cBhvr>
                                      <p:to x="100000" y="60000"/>
                                    </p:animScale>
                                    <p:animScale>
                                      <p:cBhvr>
                                        <p:cTn id="58" dur="166" decel="50000">
                                          <p:stCondLst>
                                            <p:cond delay="676"/>
                                          </p:stCondLst>
                                        </p:cTn>
                                        <p:tgtEl>
                                          <p:spTgt spid="10">
                                            <p:txEl>
                                              <p:pRg st="0" end="0"/>
                                            </p:txEl>
                                          </p:spTgt>
                                        </p:tgtEl>
                                      </p:cBhvr>
                                      <p:to x="100000" y="100000"/>
                                    </p:animScale>
                                    <p:animScale>
                                      <p:cBhvr>
                                        <p:cTn id="59" dur="26">
                                          <p:stCondLst>
                                            <p:cond delay="1312"/>
                                          </p:stCondLst>
                                        </p:cTn>
                                        <p:tgtEl>
                                          <p:spTgt spid="10">
                                            <p:txEl>
                                              <p:pRg st="0" end="0"/>
                                            </p:txEl>
                                          </p:spTgt>
                                        </p:tgtEl>
                                      </p:cBhvr>
                                      <p:to x="100000" y="80000"/>
                                    </p:animScale>
                                    <p:animScale>
                                      <p:cBhvr>
                                        <p:cTn id="60" dur="166" decel="50000">
                                          <p:stCondLst>
                                            <p:cond delay="1338"/>
                                          </p:stCondLst>
                                        </p:cTn>
                                        <p:tgtEl>
                                          <p:spTgt spid="10">
                                            <p:txEl>
                                              <p:pRg st="0" end="0"/>
                                            </p:txEl>
                                          </p:spTgt>
                                        </p:tgtEl>
                                      </p:cBhvr>
                                      <p:to x="100000" y="100000"/>
                                    </p:animScale>
                                    <p:animScale>
                                      <p:cBhvr>
                                        <p:cTn id="61" dur="26">
                                          <p:stCondLst>
                                            <p:cond delay="1642"/>
                                          </p:stCondLst>
                                        </p:cTn>
                                        <p:tgtEl>
                                          <p:spTgt spid="10">
                                            <p:txEl>
                                              <p:pRg st="0" end="0"/>
                                            </p:txEl>
                                          </p:spTgt>
                                        </p:tgtEl>
                                      </p:cBhvr>
                                      <p:to x="100000" y="90000"/>
                                    </p:animScale>
                                    <p:animScale>
                                      <p:cBhvr>
                                        <p:cTn id="62" dur="166" decel="50000">
                                          <p:stCondLst>
                                            <p:cond delay="1668"/>
                                          </p:stCondLst>
                                        </p:cTn>
                                        <p:tgtEl>
                                          <p:spTgt spid="10">
                                            <p:txEl>
                                              <p:pRg st="0" end="0"/>
                                            </p:txEl>
                                          </p:spTgt>
                                        </p:tgtEl>
                                      </p:cBhvr>
                                      <p:to x="100000" y="100000"/>
                                    </p:animScale>
                                    <p:animScale>
                                      <p:cBhvr>
                                        <p:cTn id="63" dur="26">
                                          <p:stCondLst>
                                            <p:cond delay="1808"/>
                                          </p:stCondLst>
                                        </p:cTn>
                                        <p:tgtEl>
                                          <p:spTgt spid="10">
                                            <p:txEl>
                                              <p:pRg st="0" end="0"/>
                                            </p:txEl>
                                          </p:spTgt>
                                        </p:tgtEl>
                                      </p:cBhvr>
                                      <p:to x="100000" y="95000"/>
                                    </p:animScale>
                                    <p:animScale>
                                      <p:cBhvr>
                                        <p:cTn id="64" dur="166" decel="50000">
                                          <p:stCondLst>
                                            <p:cond delay="1834"/>
                                          </p:stCondLst>
                                        </p:cTn>
                                        <p:tgtEl>
                                          <p:spTgt spid="10">
                                            <p:txEl>
                                              <p:pRg st="0" end="0"/>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13">
                                            <p:txEl>
                                              <p:pRg st="0" end="0"/>
                                            </p:txEl>
                                          </p:spTgt>
                                        </p:tgtEl>
                                        <p:attrNameLst>
                                          <p:attrName>style.visibility</p:attrName>
                                        </p:attrNameLst>
                                      </p:cBhvr>
                                      <p:to>
                                        <p:strVal val="visible"/>
                                      </p:to>
                                    </p:set>
                                    <p:animEffect transition="in" filter="wipe(down)">
                                      <p:cBhvr>
                                        <p:cTn id="69" dur="580">
                                          <p:stCondLst>
                                            <p:cond delay="0"/>
                                          </p:stCondLst>
                                        </p:cTn>
                                        <p:tgtEl>
                                          <p:spTgt spid="13">
                                            <p:txEl>
                                              <p:pRg st="0" end="0"/>
                                            </p:txEl>
                                          </p:spTgt>
                                        </p:tgtEl>
                                      </p:cBhvr>
                                    </p:animEffect>
                                    <p:anim calcmode="lin" valueType="num">
                                      <p:cBhvr>
                                        <p:cTn id="70"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13">
                                            <p:txEl>
                                              <p:pRg st="0" end="0"/>
                                            </p:txEl>
                                          </p:spTgt>
                                        </p:tgtEl>
                                      </p:cBhvr>
                                      <p:to x="100000" y="60000"/>
                                    </p:animScale>
                                    <p:animScale>
                                      <p:cBhvr>
                                        <p:cTn id="76" dur="166" decel="50000">
                                          <p:stCondLst>
                                            <p:cond delay="676"/>
                                          </p:stCondLst>
                                        </p:cTn>
                                        <p:tgtEl>
                                          <p:spTgt spid="13">
                                            <p:txEl>
                                              <p:pRg st="0" end="0"/>
                                            </p:txEl>
                                          </p:spTgt>
                                        </p:tgtEl>
                                      </p:cBhvr>
                                      <p:to x="100000" y="100000"/>
                                    </p:animScale>
                                    <p:animScale>
                                      <p:cBhvr>
                                        <p:cTn id="77" dur="26">
                                          <p:stCondLst>
                                            <p:cond delay="1312"/>
                                          </p:stCondLst>
                                        </p:cTn>
                                        <p:tgtEl>
                                          <p:spTgt spid="13">
                                            <p:txEl>
                                              <p:pRg st="0" end="0"/>
                                            </p:txEl>
                                          </p:spTgt>
                                        </p:tgtEl>
                                      </p:cBhvr>
                                      <p:to x="100000" y="80000"/>
                                    </p:animScale>
                                    <p:animScale>
                                      <p:cBhvr>
                                        <p:cTn id="78" dur="166" decel="50000">
                                          <p:stCondLst>
                                            <p:cond delay="1338"/>
                                          </p:stCondLst>
                                        </p:cTn>
                                        <p:tgtEl>
                                          <p:spTgt spid="13">
                                            <p:txEl>
                                              <p:pRg st="0" end="0"/>
                                            </p:txEl>
                                          </p:spTgt>
                                        </p:tgtEl>
                                      </p:cBhvr>
                                      <p:to x="100000" y="100000"/>
                                    </p:animScale>
                                    <p:animScale>
                                      <p:cBhvr>
                                        <p:cTn id="79" dur="26">
                                          <p:stCondLst>
                                            <p:cond delay="1642"/>
                                          </p:stCondLst>
                                        </p:cTn>
                                        <p:tgtEl>
                                          <p:spTgt spid="13">
                                            <p:txEl>
                                              <p:pRg st="0" end="0"/>
                                            </p:txEl>
                                          </p:spTgt>
                                        </p:tgtEl>
                                      </p:cBhvr>
                                      <p:to x="100000" y="90000"/>
                                    </p:animScale>
                                    <p:animScale>
                                      <p:cBhvr>
                                        <p:cTn id="80" dur="166" decel="50000">
                                          <p:stCondLst>
                                            <p:cond delay="1668"/>
                                          </p:stCondLst>
                                        </p:cTn>
                                        <p:tgtEl>
                                          <p:spTgt spid="13">
                                            <p:txEl>
                                              <p:pRg st="0" end="0"/>
                                            </p:txEl>
                                          </p:spTgt>
                                        </p:tgtEl>
                                      </p:cBhvr>
                                      <p:to x="100000" y="100000"/>
                                    </p:animScale>
                                    <p:animScale>
                                      <p:cBhvr>
                                        <p:cTn id="81" dur="26">
                                          <p:stCondLst>
                                            <p:cond delay="1808"/>
                                          </p:stCondLst>
                                        </p:cTn>
                                        <p:tgtEl>
                                          <p:spTgt spid="13">
                                            <p:txEl>
                                              <p:pRg st="0" end="0"/>
                                            </p:txEl>
                                          </p:spTgt>
                                        </p:tgtEl>
                                      </p:cBhvr>
                                      <p:to x="100000" y="95000"/>
                                    </p:animScale>
                                    <p:animScale>
                                      <p:cBhvr>
                                        <p:cTn id="82" dur="166" decel="50000">
                                          <p:stCondLst>
                                            <p:cond delay="1834"/>
                                          </p:stCondLst>
                                        </p:cTn>
                                        <p:tgtEl>
                                          <p:spTgt spid="13">
                                            <p:txEl>
                                              <p:pRg st="0" end="0"/>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15">
                                            <p:txEl>
                                              <p:pRg st="0" end="0"/>
                                            </p:txEl>
                                          </p:spTgt>
                                        </p:tgtEl>
                                        <p:attrNameLst>
                                          <p:attrName>style.visibility</p:attrName>
                                        </p:attrNameLst>
                                      </p:cBhvr>
                                      <p:to>
                                        <p:strVal val="visible"/>
                                      </p:to>
                                    </p:set>
                                    <p:animEffect transition="in" filter="wipe(down)">
                                      <p:cBhvr>
                                        <p:cTn id="87" dur="580">
                                          <p:stCondLst>
                                            <p:cond delay="0"/>
                                          </p:stCondLst>
                                        </p:cTn>
                                        <p:tgtEl>
                                          <p:spTgt spid="15">
                                            <p:txEl>
                                              <p:pRg st="0" end="0"/>
                                            </p:txEl>
                                          </p:spTgt>
                                        </p:tgtEl>
                                      </p:cBhvr>
                                    </p:animEffect>
                                    <p:anim calcmode="lin" valueType="num">
                                      <p:cBhvr>
                                        <p:cTn id="88"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15">
                                            <p:txEl>
                                              <p:pRg st="0" end="0"/>
                                            </p:txEl>
                                          </p:spTgt>
                                        </p:tgtEl>
                                      </p:cBhvr>
                                      <p:to x="100000" y="60000"/>
                                    </p:animScale>
                                    <p:animScale>
                                      <p:cBhvr>
                                        <p:cTn id="94" dur="166" decel="50000">
                                          <p:stCondLst>
                                            <p:cond delay="676"/>
                                          </p:stCondLst>
                                        </p:cTn>
                                        <p:tgtEl>
                                          <p:spTgt spid="15">
                                            <p:txEl>
                                              <p:pRg st="0" end="0"/>
                                            </p:txEl>
                                          </p:spTgt>
                                        </p:tgtEl>
                                      </p:cBhvr>
                                      <p:to x="100000" y="100000"/>
                                    </p:animScale>
                                    <p:animScale>
                                      <p:cBhvr>
                                        <p:cTn id="95" dur="26">
                                          <p:stCondLst>
                                            <p:cond delay="1312"/>
                                          </p:stCondLst>
                                        </p:cTn>
                                        <p:tgtEl>
                                          <p:spTgt spid="15">
                                            <p:txEl>
                                              <p:pRg st="0" end="0"/>
                                            </p:txEl>
                                          </p:spTgt>
                                        </p:tgtEl>
                                      </p:cBhvr>
                                      <p:to x="100000" y="80000"/>
                                    </p:animScale>
                                    <p:animScale>
                                      <p:cBhvr>
                                        <p:cTn id="96" dur="166" decel="50000">
                                          <p:stCondLst>
                                            <p:cond delay="1338"/>
                                          </p:stCondLst>
                                        </p:cTn>
                                        <p:tgtEl>
                                          <p:spTgt spid="15">
                                            <p:txEl>
                                              <p:pRg st="0" end="0"/>
                                            </p:txEl>
                                          </p:spTgt>
                                        </p:tgtEl>
                                      </p:cBhvr>
                                      <p:to x="100000" y="100000"/>
                                    </p:animScale>
                                    <p:animScale>
                                      <p:cBhvr>
                                        <p:cTn id="97" dur="26">
                                          <p:stCondLst>
                                            <p:cond delay="1642"/>
                                          </p:stCondLst>
                                        </p:cTn>
                                        <p:tgtEl>
                                          <p:spTgt spid="15">
                                            <p:txEl>
                                              <p:pRg st="0" end="0"/>
                                            </p:txEl>
                                          </p:spTgt>
                                        </p:tgtEl>
                                      </p:cBhvr>
                                      <p:to x="100000" y="90000"/>
                                    </p:animScale>
                                    <p:animScale>
                                      <p:cBhvr>
                                        <p:cTn id="98" dur="166" decel="50000">
                                          <p:stCondLst>
                                            <p:cond delay="1668"/>
                                          </p:stCondLst>
                                        </p:cTn>
                                        <p:tgtEl>
                                          <p:spTgt spid="15">
                                            <p:txEl>
                                              <p:pRg st="0" end="0"/>
                                            </p:txEl>
                                          </p:spTgt>
                                        </p:tgtEl>
                                      </p:cBhvr>
                                      <p:to x="100000" y="100000"/>
                                    </p:animScale>
                                    <p:animScale>
                                      <p:cBhvr>
                                        <p:cTn id="99" dur="26">
                                          <p:stCondLst>
                                            <p:cond delay="1808"/>
                                          </p:stCondLst>
                                        </p:cTn>
                                        <p:tgtEl>
                                          <p:spTgt spid="15">
                                            <p:txEl>
                                              <p:pRg st="0" end="0"/>
                                            </p:txEl>
                                          </p:spTgt>
                                        </p:tgtEl>
                                      </p:cBhvr>
                                      <p:to x="100000" y="95000"/>
                                    </p:animScale>
                                    <p:animScale>
                                      <p:cBhvr>
                                        <p:cTn id="100" dur="166" decel="50000">
                                          <p:stCondLst>
                                            <p:cond delay="1834"/>
                                          </p:stCondLst>
                                        </p:cTn>
                                        <p:tgtEl>
                                          <p:spTgt spid="15">
                                            <p:txEl>
                                              <p:pRg st="0" end="0"/>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7">
                                            <p:txEl>
                                              <p:pRg st="0" end="0"/>
                                            </p:txEl>
                                          </p:spTgt>
                                        </p:tgtEl>
                                        <p:attrNameLst>
                                          <p:attrName>style.visibility</p:attrName>
                                        </p:attrNameLst>
                                      </p:cBhvr>
                                      <p:to>
                                        <p:strVal val="visible"/>
                                      </p:to>
                                    </p:set>
                                    <p:animEffect transition="in" filter="wipe(down)">
                                      <p:cBhvr>
                                        <p:cTn id="105" dur="580">
                                          <p:stCondLst>
                                            <p:cond delay="0"/>
                                          </p:stCondLst>
                                        </p:cTn>
                                        <p:tgtEl>
                                          <p:spTgt spid="17">
                                            <p:txEl>
                                              <p:pRg st="0" end="0"/>
                                            </p:txEl>
                                          </p:spTgt>
                                        </p:tgtEl>
                                      </p:cBhvr>
                                    </p:animEffect>
                                    <p:anim calcmode="lin" valueType="num">
                                      <p:cBhvr>
                                        <p:cTn id="106" dur="1822"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7">
                                            <p:txEl>
                                              <p:pRg st="0" end="0"/>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17">
                                            <p:txEl>
                                              <p:pRg st="0" end="0"/>
                                            </p:txEl>
                                          </p:spTgt>
                                        </p:tgtEl>
                                      </p:cBhvr>
                                      <p:to x="100000" y="60000"/>
                                    </p:animScale>
                                    <p:animScale>
                                      <p:cBhvr>
                                        <p:cTn id="112" dur="166" decel="50000">
                                          <p:stCondLst>
                                            <p:cond delay="676"/>
                                          </p:stCondLst>
                                        </p:cTn>
                                        <p:tgtEl>
                                          <p:spTgt spid="17">
                                            <p:txEl>
                                              <p:pRg st="0" end="0"/>
                                            </p:txEl>
                                          </p:spTgt>
                                        </p:tgtEl>
                                      </p:cBhvr>
                                      <p:to x="100000" y="100000"/>
                                    </p:animScale>
                                    <p:animScale>
                                      <p:cBhvr>
                                        <p:cTn id="113" dur="26">
                                          <p:stCondLst>
                                            <p:cond delay="1312"/>
                                          </p:stCondLst>
                                        </p:cTn>
                                        <p:tgtEl>
                                          <p:spTgt spid="17">
                                            <p:txEl>
                                              <p:pRg st="0" end="0"/>
                                            </p:txEl>
                                          </p:spTgt>
                                        </p:tgtEl>
                                      </p:cBhvr>
                                      <p:to x="100000" y="80000"/>
                                    </p:animScale>
                                    <p:animScale>
                                      <p:cBhvr>
                                        <p:cTn id="114" dur="166" decel="50000">
                                          <p:stCondLst>
                                            <p:cond delay="1338"/>
                                          </p:stCondLst>
                                        </p:cTn>
                                        <p:tgtEl>
                                          <p:spTgt spid="17">
                                            <p:txEl>
                                              <p:pRg st="0" end="0"/>
                                            </p:txEl>
                                          </p:spTgt>
                                        </p:tgtEl>
                                      </p:cBhvr>
                                      <p:to x="100000" y="100000"/>
                                    </p:animScale>
                                    <p:animScale>
                                      <p:cBhvr>
                                        <p:cTn id="115" dur="26">
                                          <p:stCondLst>
                                            <p:cond delay="1642"/>
                                          </p:stCondLst>
                                        </p:cTn>
                                        <p:tgtEl>
                                          <p:spTgt spid="17">
                                            <p:txEl>
                                              <p:pRg st="0" end="0"/>
                                            </p:txEl>
                                          </p:spTgt>
                                        </p:tgtEl>
                                      </p:cBhvr>
                                      <p:to x="100000" y="90000"/>
                                    </p:animScale>
                                    <p:animScale>
                                      <p:cBhvr>
                                        <p:cTn id="116" dur="166" decel="50000">
                                          <p:stCondLst>
                                            <p:cond delay="1668"/>
                                          </p:stCondLst>
                                        </p:cTn>
                                        <p:tgtEl>
                                          <p:spTgt spid="17">
                                            <p:txEl>
                                              <p:pRg st="0" end="0"/>
                                            </p:txEl>
                                          </p:spTgt>
                                        </p:tgtEl>
                                      </p:cBhvr>
                                      <p:to x="100000" y="100000"/>
                                    </p:animScale>
                                    <p:animScale>
                                      <p:cBhvr>
                                        <p:cTn id="117" dur="26">
                                          <p:stCondLst>
                                            <p:cond delay="1808"/>
                                          </p:stCondLst>
                                        </p:cTn>
                                        <p:tgtEl>
                                          <p:spTgt spid="17">
                                            <p:txEl>
                                              <p:pRg st="0" end="0"/>
                                            </p:txEl>
                                          </p:spTgt>
                                        </p:tgtEl>
                                      </p:cBhvr>
                                      <p:to x="100000" y="95000"/>
                                    </p:animScale>
                                    <p:animScale>
                                      <p:cBhvr>
                                        <p:cTn id="118" dur="166" decel="50000">
                                          <p:stCondLst>
                                            <p:cond delay="1834"/>
                                          </p:stCondLst>
                                        </p:cTn>
                                        <p:tgtEl>
                                          <p:spTgt spid="1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a libre 13"/>
          <p:cNvSpPr/>
          <p:nvPr/>
        </p:nvSpPr>
        <p:spPr>
          <a:xfrm>
            <a:off x="3637708" y="1889288"/>
            <a:ext cx="5017191" cy="3426837"/>
          </a:xfrm>
          <a:custGeom>
            <a:avLst/>
            <a:gdLst>
              <a:gd name="connsiteX0" fmla="*/ 0 w 3426809"/>
              <a:gd name="connsiteY0" fmla="*/ 967180 h 1934359"/>
              <a:gd name="connsiteX1" fmla="*/ 1713405 w 3426809"/>
              <a:gd name="connsiteY1" fmla="*/ 0 h 1934359"/>
              <a:gd name="connsiteX2" fmla="*/ 3426810 w 3426809"/>
              <a:gd name="connsiteY2" fmla="*/ 967180 h 1934359"/>
              <a:gd name="connsiteX3" fmla="*/ 1713405 w 3426809"/>
              <a:gd name="connsiteY3" fmla="*/ 1934360 h 1934359"/>
              <a:gd name="connsiteX4" fmla="*/ 0 w 3426809"/>
              <a:gd name="connsiteY4" fmla="*/ 967180 h 1934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809" h="1934359">
                <a:moveTo>
                  <a:pt x="0" y="967180"/>
                </a:moveTo>
                <a:cubicBezTo>
                  <a:pt x="0" y="433021"/>
                  <a:pt x="767118" y="0"/>
                  <a:pt x="1713405" y="0"/>
                </a:cubicBezTo>
                <a:cubicBezTo>
                  <a:pt x="2659692" y="0"/>
                  <a:pt x="3426810" y="433021"/>
                  <a:pt x="3426810" y="967180"/>
                </a:cubicBezTo>
                <a:cubicBezTo>
                  <a:pt x="3426810" y="1501339"/>
                  <a:pt x="2659692" y="1934360"/>
                  <a:pt x="1713405" y="1934360"/>
                </a:cubicBezTo>
                <a:cubicBezTo>
                  <a:pt x="767118" y="1934360"/>
                  <a:pt x="0" y="1501339"/>
                  <a:pt x="0" y="967180"/>
                </a:cubicBezTo>
                <a:close/>
              </a:path>
            </a:pathLst>
          </a:custGeom>
          <a:solidFill>
            <a:srgbClr val="FFFF00"/>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537405" tIns="318840" rIns="537405" bIns="318840" numCol="1" spcCol="1270" anchor="ctr" anchorCtr="0">
            <a:noAutofit/>
          </a:bodyPr>
          <a:lstStyle/>
          <a:p>
            <a:pPr lvl="0" algn="ctr" defTabSz="1244600">
              <a:lnSpc>
                <a:spcPct val="100000"/>
              </a:lnSpc>
              <a:spcBef>
                <a:spcPct val="0"/>
              </a:spcBef>
              <a:spcAft>
                <a:spcPts val="0"/>
              </a:spcAft>
            </a:pPr>
            <a:r>
              <a:rPr lang="es-EC" sz="4300" b="1" kern="1200" dirty="0">
                <a:solidFill>
                  <a:schemeClr val="tx1"/>
                </a:solidFill>
                <a:effectLst>
                  <a:outerShdw blurRad="38100" dist="38100" dir="2700000" algn="tl">
                    <a:srgbClr val="000000">
                      <a:alpha val="43137"/>
                    </a:srgbClr>
                  </a:outerShdw>
                </a:effectLst>
              </a:rPr>
              <a:t>PRINCIPIOS </a:t>
            </a:r>
          </a:p>
          <a:p>
            <a:pPr lvl="0" algn="ctr" defTabSz="1244600">
              <a:lnSpc>
                <a:spcPct val="100000"/>
              </a:lnSpc>
              <a:spcBef>
                <a:spcPct val="0"/>
              </a:spcBef>
              <a:spcAft>
                <a:spcPts val="0"/>
              </a:spcAft>
            </a:pPr>
            <a:r>
              <a:rPr lang="es-EC" sz="4300" b="1" kern="1200" dirty="0">
                <a:solidFill>
                  <a:schemeClr val="tx1"/>
                </a:solidFill>
                <a:effectLst>
                  <a:outerShdw blurRad="38100" dist="38100" dir="2700000" algn="tl">
                    <a:srgbClr val="000000">
                      <a:alpha val="43137"/>
                    </a:srgbClr>
                  </a:outerShdw>
                </a:effectLst>
              </a:rPr>
              <a:t>DE </a:t>
            </a:r>
          </a:p>
          <a:p>
            <a:pPr lvl="0" algn="ctr" defTabSz="1244600">
              <a:lnSpc>
                <a:spcPct val="100000"/>
              </a:lnSpc>
              <a:spcBef>
                <a:spcPct val="0"/>
              </a:spcBef>
              <a:spcAft>
                <a:spcPts val="0"/>
              </a:spcAft>
            </a:pPr>
            <a:r>
              <a:rPr lang="es-EC" sz="4300" b="1" kern="1200" dirty="0">
                <a:solidFill>
                  <a:schemeClr val="tx1"/>
                </a:solidFill>
                <a:effectLst>
                  <a:outerShdw blurRad="38100" dist="38100" dir="2700000" algn="tl">
                    <a:srgbClr val="000000">
                      <a:alpha val="43137"/>
                    </a:srgbClr>
                  </a:outerShdw>
                </a:effectLst>
              </a:rPr>
              <a:t>ORGANIZACIÓN</a:t>
            </a:r>
            <a:endParaRPr lang="es-EC" sz="4300" kern="1200" dirty="0">
              <a:solidFill>
                <a:schemeClr val="tx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3E760F17-8F89-4F92-9BC2-3125725833E6}"/>
              </a:ext>
            </a:extLst>
          </p:cNvPr>
          <p:cNvSpPr txBox="1"/>
          <p:nvPr/>
        </p:nvSpPr>
        <p:spPr>
          <a:xfrm>
            <a:off x="1970692" y="34807"/>
            <a:ext cx="4489819" cy="523220"/>
          </a:xfrm>
          <a:prstGeom prst="rect">
            <a:avLst/>
          </a:prstGeom>
          <a:noFill/>
        </p:spPr>
        <p:txBody>
          <a:bodyPr wrap="none" rtlCol="0">
            <a:spAutoFit/>
          </a:bodyPr>
          <a:lstStyle/>
          <a:p>
            <a:r>
              <a:rPr lang="es-EC" sz="2800" b="1" dirty="0">
                <a:solidFill>
                  <a:schemeClr val="bg1"/>
                </a:solidFill>
              </a:rPr>
              <a:t>FUNDAMENTACIÓN TEÓRICA</a:t>
            </a:r>
          </a:p>
        </p:txBody>
      </p:sp>
      <p:sp>
        <p:nvSpPr>
          <p:cNvPr id="5" name="Arco de bloque 4"/>
          <p:cNvSpPr/>
          <p:nvPr/>
        </p:nvSpPr>
        <p:spPr>
          <a:xfrm>
            <a:off x="2163204" y="1004965"/>
            <a:ext cx="4688582" cy="4688582"/>
          </a:xfrm>
          <a:prstGeom prst="blockArc">
            <a:avLst>
              <a:gd name="adj1" fmla="val 12314051"/>
              <a:gd name="adj2" fmla="val 18456182"/>
              <a:gd name="adj3" fmla="val 34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Arco de bloque 5"/>
          <p:cNvSpPr/>
          <p:nvPr/>
        </p:nvSpPr>
        <p:spPr>
          <a:xfrm>
            <a:off x="1741299" y="1422885"/>
            <a:ext cx="4636632" cy="4601984"/>
          </a:xfrm>
          <a:prstGeom prst="blockArc">
            <a:avLst>
              <a:gd name="adj1" fmla="val 10562060"/>
              <a:gd name="adj2" fmla="val 13171596"/>
              <a:gd name="adj3" fmla="val 34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Arco de bloque 6"/>
          <p:cNvSpPr/>
          <p:nvPr/>
        </p:nvSpPr>
        <p:spPr>
          <a:xfrm>
            <a:off x="1734275" y="1915927"/>
            <a:ext cx="6864553" cy="4262390"/>
          </a:xfrm>
          <a:prstGeom prst="blockArc">
            <a:avLst>
              <a:gd name="adj1" fmla="val 8468295"/>
              <a:gd name="adj2" fmla="val 11172676"/>
              <a:gd name="adj3" fmla="val 34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rco de bloque 7"/>
          <p:cNvSpPr/>
          <p:nvPr/>
        </p:nvSpPr>
        <p:spPr>
          <a:xfrm>
            <a:off x="2298723" y="2088849"/>
            <a:ext cx="4262343" cy="4262390"/>
          </a:xfrm>
          <a:prstGeom prst="blockArc">
            <a:avLst>
              <a:gd name="adj1" fmla="val 4700355"/>
              <a:gd name="adj2" fmla="val 8965502"/>
              <a:gd name="adj3" fmla="val 3437"/>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Arco de bloque 8"/>
          <p:cNvSpPr/>
          <p:nvPr/>
        </p:nvSpPr>
        <p:spPr>
          <a:xfrm>
            <a:off x="5631428" y="2505270"/>
            <a:ext cx="4688582" cy="3874878"/>
          </a:xfrm>
          <a:prstGeom prst="blockArc">
            <a:avLst>
              <a:gd name="adj1" fmla="val 1919993"/>
              <a:gd name="adj2" fmla="val 6629510"/>
              <a:gd name="adj3" fmla="val 3616"/>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Arco de bloque 9"/>
          <p:cNvSpPr/>
          <p:nvPr/>
        </p:nvSpPr>
        <p:spPr>
          <a:xfrm>
            <a:off x="3367514" y="2049877"/>
            <a:ext cx="6864553" cy="4262390"/>
          </a:xfrm>
          <a:prstGeom prst="blockArc">
            <a:avLst>
              <a:gd name="adj1" fmla="val 20587254"/>
              <a:gd name="adj2" fmla="val 1871012"/>
              <a:gd name="adj3" fmla="val 34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Arco de bloque 11"/>
          <p:cNvSpPr/>
          <p:nvPr/>
        </p:nvSpPr>
        <p:spPr>
          <a:xfrm>
            <a:off x="5684852" y="1466346"/>
            <a:ext cx="4688582" cy="4688582"/>
          </a:xfrm>
          <a:prstGeom prst="blockArc">
            <a:avLst>
              <a:gd name="adj1" fmla="val 19018381"/>
              <a:gd name="adj2" fmla="val 23548"/>
              <a:gd name="adj3" fmla="val 34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Arco de bloque 12"/>
          <p:cNvSpPr/>
          <p:nvPr/>
        </p:nvSpPr>
        <p:spPr>
          <a:xfrm>
            <a:off x="6291967" y="892710"/>
            <a:ext cx="3202365" cy="3874861"/>
          </a:xfrm>
          <a:prstGeom prst="blockArc">
            <a:avLst>
              <a:gd name="adj1" fmla="val 16305910"/>
              <a:gd name="adj2" fmla="val 18669626"/>
              <a:gd name="adj3" fmla="val 6219"/>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Forma libre 14"/>
          <p:cNvSpPr/>
          <p:nvPr/>
        </p:nvSpPr>
        <p:spPr>
          <a:xfrm>
            <a:off x="3796699" y="529543"/>
            <a:ext cx="4316398" cy="1119041"/>
          </a:xfrm>
          <a:custGeom>
            <a:avLst/>
            <a:gdLst>
              <a:gd name="connsiteX0" fmla="*/ 0 w 3923998"/>
              <a:gd name="connsiteY0" fmla="*/ 559521 h 1119041"/>
              <a:gd name="connsiteX1" fmla="*/ 1961999 w 3923998"/>
              <a:gd name="connsiteY1" fmla="*/ 0 h 1119041"/>
              <a:gd name="connsiteX2" fmla="*/ 3923998 w 3923998"/>
              <a:gd name="connsiteY2" fmla="*/ 559521 h 1119041"/>
              <a:gd name="connsiteX3" fmla="*/ 1961999 w 3923998"/>
              <a:gd name="connsiteY3" fmla="*/ 1119042 h 1119041"/>
              <a:gd name="connsiteX4" fmla="*/ 0 w 3923998"/>
              <a:gd name="connsiteY4" fmla="*/ 559521 h 111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998" h="1119041">
                <a:moveTo>
                  <a:pt x="0" y="559521"/>
                </a:moveTo>
                <a:cubicBezTo>
                  <a:pt x="0" y="250506"/>
                  <a:pt x="878417" y="0"/>
                  <a:pt x="1961999" y="0"/>
                </a:cubicBezTo>
                <a:cubicBezTo>
                  <a:pt x="3045581" y="0"/>
                  <a:pt x="3923998" y="250506"/>
                  <a:pt x="3923998" y="559521"/>
                </a:cubicBezTo>
                <a:cubicBezTo>
                  <a:pt x="3923998" y="868536"/>
                  <a:pt x="3045581" y="1119042"/>
                  <a:pt x="1961999" y="1119042"/>
                </a:cubicBezTo>
                <a:cubicBezTo>
                  <a:pt x="878417" y="1119042"/>
                  <a:pt x="0" y="868536"/>
                  <a:pt x="0" y="559521"/>
                </a:cubicBez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5136" tIns="194360" rIns="605136" bIns="194360" numCol="1" spcCol="1270" anchor="ctr" anchorCtr="0">
            <a:noAutofit/>
          </a:bodyPr>
          <a:lstStyle/>
          <a:p>
            <a:pPr marL="0" lvl="0" indent="0" algn="ctr" defTabSz="1066800">
              <a:lnSpc>
                <a:spcPct val="90000"/>
              </a:lnSpc>
              <a:spcBef>
                <a:spcPct val="0"/>
              </a:spcBef>
              <a:spcAft>
                <a:spcPct val="35000"/>
              </a:spcAft>
            </a:pPr>
            <a:r>
              <a:rPr lang="es-EC" sz="2600" b="1" kern="1200" dirty="0">
                <a:solidFill>
                  <a:srgbClr val="0066FF"/>
                </a:solidFill>
                <a:effectLst>
                  <a:outerShdw blurRad="38100" dist="38100" dir="2700000" algn="tl">
                    <a:srgbClr val="000000">
                      <a:alpha val="43137"/>
                    </a:srgbClr>
                  </a:outerShdw>
                </a:effectLst>
              </a:rPr>
              <a:t>Departamentalización</a:t>
            </a:r>
            <a:endParaRPr lang="es-ES" sz="2600" b="1" kern="1200" dirty="0">
              <a:solidFill>
                <a:srgbClr val="0066FF"/>
              </a:solidFill>
              <a:effectLst>
                <a:outerShdw blurRad="38100" dist="38100" dir="2700000" algn="tl">
                  <a:srgbClr val="000000">
                    <a:alpha val="43137"/>
                  </a:srgbClr>
                </a:outerShdw>
              </a:effectLst>
            </a:endParaRPr>
          </a:p>
        </p:txBody>
      </p:sp>
      <p:sp>
        <p:nvSpPr>
          <p:cNvPr id="16" name="Forma libre 15"/>
          <p:cNvSpPr/>
          <p:nvPr/>
        </p:nvSpPr>
        <p:spPr>
          <a:xfrm>
            <a:off x="8060941" y="1364672"/>
            <a:ext cx="2904886" cy="1119041"/>
          </a:xfrm>
          <a:custGeom>
            <a:avLst/>
            <a:gdLst>
              <a:gd name="connsiteX0" fmla="*/ 0 w 2904886"/>
              <a:gd name="connsiteY0" fmla="*/ 559521 h 1119041"/>
              <a:gd name="connsiteX1" fmla="*/ 1452443 w 2904886"/>
              <a:gd name="connsiteY1" fmla="*/ 0 h 1119041"/>
              <a:gd name="connsiteX2" fmla="*/ 2904886 w 2904886"/>
              <a:gd name="connsiteY2" fmla="*/ 559521 h 1119041"/>
              <a:gd name="connsiteX3" fmla="*/ 1452443 w 2904886"/>
              <a:gd name="connsiteY3" fmla="*/ 1119042 h 1119041"/>
              <a:gd name="connsiteX4" fmla="*/ 0 w 2904886"/>
              <a:gd name="connsiteY4" fmla="*/ 559521 h 111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886" h="1119041">
                <a:moveTo>
                  <a:pt x="0" y="559521"/>
                </a:moveTo>
                <a:cubicBezTo>
                  <a:pt x="0" y="250506"/>
                  <a:pt x="650281" y="0"/>
                  <a:pt x="1452443" y="0"/>
                </a:cubicBezTo>
                <a:cubicBezTo>
                  <a:pt x="2254605" y="0"/>
                  <a:pt x="2904886" y="250506"/>
                  <a:pt x="2904886" y="559521"/>
                </a:cubicBezTo>
                <a:cubicBezTo>
                  <a:pt x="2904886" y="868536"/>
                  <a:pt x="2254605" y="1119042"/>
                  <a:pt x="1452443" y="1119042"/>
                </a:cubicBezTo>
                <a:cubicBezTo>
                  <a:pt x="650281" y="1119042"/>
                  <a:pt x="0" y="868536"/>
                  <a:pt x="0" y="559521"/>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5891" tIns="194360" rIns="455891" bIns="194360" numCol="1" spcCol="1270" anchor="ctr" anchorCtr="0">
            <a:noAutofit/>
          </a:bodyPr>
          <a:lstStyle/>
          <a:p>
            <a:pPr lvl="0" algn="ctr" defTabSz="1066800">
              <a:lnSpc>
                <a:spcPct val="90000"/>
              </a:lnSpc>
              <a:spcBef>
                <a:spcPct val="0"/>
              </a:spcBef>
              <a:spcAft>
                <a:spcPct val="35000"/>
              </a:spcAft>
            </a:pPr>
            <a:r>
              <a:rPr lang="es-ES" sz="2600" b="1" kern="1200" dirty="0">
                <a:solidFill>
                  <a:srgbClr val="0066FF"/>
                </a:solidFill>
                <a:effectLst>
                  <a:outerShdw blurRad="38100" dist="38100" dir="2700000" algn="tl">
                    <a:srgbClr val="000000">
                      <a:alpha val="43137"/>
                    </a:srgbClr>
                  </a:outerShdw>
                </a:effectLst>
              </a:rPr>
              <a:t>Jerarquización</a:t>
            </a:r>
            <a:endParaRPr lang="es-EC" sz="2600" kern="1200" dirty="0">
              <a:solidFill>
                <a:srgbClr val="0066FF"/>
              </a:solidFill>
              <a:effectLst>
                <a:outerShdw blurRad="38100" dist="38100" dir="2700000" algn="tl">
                  <a:srgbClr val="000000">
                    <a:alpha val="43137"/>
                  </a:srgbClr>
                </a:outerShdw>
              </a:effectLst>
            </a:endParaRPr>
          </a:p>
        </p:txBody>
      </p:sp>
      <p:sp>
        <p:nvSpPr>
          <p:cNvPr id="17" name="Forma libre 16"/>
          <p:cNvSpPr/>
          <p:nvPr/>
        </p:nvSpPr>
        <p:spPr>
          <a:xfrm>
            <a:off x="8680590" y="2952575"/>
            <a:ext cx="2904886" cy="1119041"/>
          </a:xfrm>
          <a:custGeom>
            <a:avLst/>
            <a:gdLst>
              <a:gd name="connsiteX0" fmla="*/ 0 w 2904886"/>
              <a:gd name="connsiteY0" fmla="*/ 559521 h 1119041"/>
              <a:gd name="connsiteX1" fmla="*/ 1452443 w 2904886"/>
              <a:gd name="connsiteY1" fmla="*/ 0 h 1119041"/>
              <a:gd name="connsiteX2" fmla="*/ 2904886 w 2904886"/>
              <a:gd name="connsiteY2" fmla="*/ 559521 h 1119041"/>
              <a:gd name="connsiteX3" fmla="*/ 1452443 w 2904886"/>
              <a:gd name="connsiteY3" fmla="*/ 1119042 h 1119041"/>
              <a:gd name="connsiteX4" fmla="*/ 0 w 2904886"/>
              <a:gd name="connsiteY4" fmla="*/ 559521 h 111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886" h="1119041">
                <a:moveTo>
                  <a:pt x="0" y="559521"/>
                </a:moveTo>
                <a:cubicBezTo>
                  <a:pt x="0" y="250506"/>
                  <a:pt x="650281" y="0"/>
                  <a:pt x="1452443" y="0"/>
                </a:cubicBezTo>
                <a:cubicBezTo>
                  <a:pt x="2254605" y="0"/>
                  <a:pt x="2904886" y="250506"/>
                  <a:pt x="2904886" y="559521"/>
                </a:cubicBezTo>
                <a:cubicBezTo>
                  <a:pt x="2904886" y="868536"/>
                  <a:pt x="2254605" y="1119042"/>
                  <a:pt x="1452443" y="1119042"/>
                </a:cubicBezTo>
                <a:cubicBezTo>
                  <a:pt x="650281" y="1119042"/>
                  <a:pt x="0" y="868536"/>
                  <a:pt x="0" y="559521"/>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5891" tIns="194360" rIns="455891" bIns="194360" numCol="1" spcCol="1270" anchor="ctr" anchorCtr="0">
            <a:noAutofit/>
          </a:bodyPr>
          <a:lstStyle/>
          <a:p>
            <a:pPr lvl="0" algn="ctr" defTabSz="1066800">
              <a:lnSpc>
                <a:spcPct val="90000"/>
              </a:lnSpc>
              <a:spcBef>
                <a:spcPct val="0"/>
              </a:spcBef>
              <a:spcAft>
                <a:spcPct val="35000"/>
              </a:spcAft>
            </a:pPr>
            <a:r>
              <a:rPr lang="es-ES" sz="2600" b="1" kern="1200" dirty="0">
                <a:solidFill>
                  <a:srgbClr val="0066FF"/>
                </a:solidFill>
                <a:effectLst>
                  <a:outerShdw blurRad="38100" dist="38100" dir="2700000" algn="tl">
                    <a:srgbClr val="000000">
                      <a:alpha val="43137"/>
                    </a:srgbClr>
                  </a:outerShdw>
                </a:effectLst>
              </a:rPr>
              <a:t>Línea de mando</a:t>
            </a:r>
            <a:endParaRPr lang="es-EC" sz="2600" kern="1200" dirty="0">
              <a:solidFill>
                <a:srgbClr val="0066FF"/>
              </a:solidFill>
              <a:effectLst>
                <a:outerShdw blurRad="38100" dist="38100" dir="2700000" algn="tl">
                  <a:srgbClr val="000000">
                    <a:alpha val="43137"/>
                  </a:srgbClr>
                </a:outerShdw>
              </a:effectLst>
            </a:endParaRPr>
          </a:p>
        </p:txBody>
      </p:sp>
      <p:sp>
        <p:nvSpPr>
          <p:cNvPr id="18" name="Forma libre 17"/>
          <p:cNvSpPr/>
          <p:nvPr/>
        </p:nvSpPr>
        <p:spPr>
          <a:xfrm>
            <a:off x="8446949" y="4814522"/>
            <a:ext cx="2904886" cy="1119041"/>
          </a:xfrm>
          <a:custGeom>
            <a:avLst/>
            <a:gdLst>
              <a:gd name="connsiteX0" fmla="*/ 0 w 2904886"/>
              <a:gd name="connsiteY0" fmla="*/ 559521 h 1119041"/>
              <a:gd name="connsiteX1" fmla="*/ 1452443 w 2904886"/>
              <a:gd name="connsiteY1" fmla="*/ 0 h 1119041"/>
              <a:gd name="connsiteX2" fmla="*/ 2904886 w 2904886"/>
              <a:gd name="connsiteY2" fmla="*/ 559521 h 1119041"/>
              <a:gd name="connsiteX3" fmla="*/ 1452443 w 2904886"/>
              <a:gd name="connsiteY3" fmla="*/ 1119042 h 1119041"/>
              <a:gd name="connsiteX4" fmla="*/ 0 w 2904886"/>
              <a:gd name="connsiteY4" fmla="*/ 559521 h 111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886" h="1119041">
                <a:moveTo>
                  <a:pt x="0" y="559521"/>
                </a:moveTo>
                <a:cubicBezTo>
                  <a:pt x="0" y="250506"/>
                  <a:pt x="650281" y="0"/>
                  <a:pt x="1452443" y="0"/>
                </a:cubicBezTo>
                <a:cubicBezTo>
                  <a:pt x="2254605" y="0"/>
                  <a:pt x="2904886" y="250506"/>
                  <a:pt x="2904886" y="559521"/>
                </a:cubicBezTo>
                <a:cubicBezTo>
                  <a:pt x="2904886" y="868536"/>
                  <a:pt x="2254605" y="1119042"/>
                  <a:pt x="1452443" y="1119042"/>
                </a:cubicBezTo>
                <a:cubicBezTo>
                  <a:pt x="650281" y="1119042"/>
                  <a:pt x="0" y="868536"/>
                  <a:pt x="0" y="559521"/>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5891" tIns="194360" rIns="455891" bIns="194360" numCol="1" spcCol="1270" anchor="ctr" anchorCtr="0">
            <a:noAutofit/>
          </a:bodyPr>
          <a:lstStyle/>
          <a:p>
            <a:pPr lvl="0" algn="ctr" defTabSz="1066800">
              <a:lnSpc>
                <a:spcPct val="90000"/>
              </a:lnSpc>
              <a:spcBef>
                <a:spcPct val="0"/>
              </a:spcBef>
              <a:spcAft>
                <a:spcPct val="35000"/>
              </a:spcAft>
            </a:pPr>
            <a:r>
              <a:rPr lang="es-ES" sz="2600" b="1" kern="1200" dirty="0">
                <a:solidFill>
                  <a:srgbClr val="0066FF"/>
                </a:solidFill>
                <a:effectLst>
                  <a:outerShdw blurRad="38100" dist="38100" dir="2700000" algn="tl">
                    <a:srgbClr val="000000">
                      <a:alpha val="43137"/>
                    </a:srgbClr>
                  </a:outerShdw>
                </a:effectLst>
              </a:rPr>
              <a:t>Unidad de mando</a:t>
            </a:r>
            <a:endParaRPr lang="es-EC" sz="2600" kern="1200" dirty="0">
              <a:solidFill>
                <a:srgbClr val="0066FF"/>
              </a:solidFill>
              <a:effectLst>
                <a:outerShdw blurRad="38100" dist="38100" dir="2700000" algn="tl">
                  <a:srgbClr val="000000">
                    <a:alpha val="43137"/>
                  </a:srgbClr>
                </a:outerShdw>
              </a:effectLst>
            </a:endParaRPr>
          </a:p>
        </p:txBody>
      </p:sp>
      <p:sp>
        <p:nvSpPr>
          <p:cNvPr id="19" name="Forma libre 18"/>
          <p:cNvSpPr/>
          <p:nvPr/>
        </p:nvSpPr>
        <p:spPr>
          <a:xfrm>
            <a:off x="4728638" y="5666569"/>
            <a:ext cx="2904886" cy="1119041"/>
          </a:xfrm>
          <a:custGeom>
            <a:avLst/>
            <a:gdLst>
              <a:gd name="connsiteX0" fmla="*/ 0 w 2904886"/>
              <a:gd name="connsiteY0" fmla="*/ 559521 h 1119041"/>
              <a:gd name="connsiteX1" fmla="*/ 1452443 w 2904886"/>
              <a:gd name="connsiteY1" fmla="*/ 0 h 1119041"/>
              <a:gd name="connsiteX2" fmla="*/ 2904886 w 2904886"/>
              <a:gd name="connsiteY2" fmla="*/ 559521 h 1119041"/>
              <a:gd name="connsiteX3" fmla="*/ 1452443 w 2904886"/>
              <a:gd name="connsiteY3" fmla="*/ 1119042 h 1119041"/>
              <a:gd name="connsiteX4" fmla="*/ 0 w 2904886"/>
              <a:gd name="connsiteY4" fmla="*/ 559521 h 111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886" h="1119041">
                <a:moveTo>
                  <a:pt x="0" y="559521"/>
                </a:moveTo>
                <a:cubicBezTo>
                  <a:pt x="0" y="250506"/>
                  <a:pt x="650281" y="0"/>
                  <a:pt x="1452443" y="0"/>
                </a:cubicBezTo>
                <a:cubicBezTo>
                  <a:pt x="2254605" y="0"/>
                  <a:pt x="2904886" y="250506"/>
                  <a:pt x="2904886" y="559521"/>
                </a:cubicBezTo>
                <a:cubicBezTo>
                  <a:pt x="2904886" y="868536"/>
                  <a:pt x="2254605" y="1119042"/>
                  <a:pt x="1452443" y="1119042"/>
                </a:cubicBezTo>
                <a:cubicBezTo>
                  <a:pt x="650281" y="1119042"/>
                  <a:pt x="0" y="868536"/>
                  <a:pt x="0" y="559521"/>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5891" tIns="194360" rIns="455891" bIns="194360" numCol="1" spcCol="1270" anchor="ctr" anchorCtr="0">
            <a:noAutofit/>
          </a:bodyPr>
          <a:lstStyle/>
          <a:p>
            <a:pPr lvl="0" algn="ctr" defTabSz="1066800">
              <a:lnSpc>
                <a:spcPct val="90000"/>
              </a:lnSpc>
              <a:spcBef>
                <a:spcPct val="0"/>
              </a:spcBef>
              <a:spcAft>
                <a:spcPct val="35000"/>
              </a:spcAft>
            </a:pPr>
            <a:r>
              <a:rPr lang="es-ES" sz="2800" b="1" kern="1200" dirty="0">
                <a:solidFill>
                  <a:srgbClr val="0066FF"/>
                </a:solidFill>
                <a:effectLst>
                  <a:outerShdw blurRad="38100" dist="38100" dir="2700000" algn="tl">
                    <a:srgbClr val="000000">
                      <a:alpha val="43137"/>
                    </a:srgbClr>
                  </a:outerShdw>
                </a:effectLst>
              </a:rPr>
              <a:t>Autoridad</a:t>
            </a:r>
            <a:endParaRPr lang="es-EC" sz="2800" kern="1200" dirty="0">
              <a:solidFill>
                <a:srgbClr val="0066FF"/>
              </a:solidFill>
              <a:effectLst>
                <a:outerShdw blurRad="38100" dist="38100" dir="2700000" algn="tl">
                  <a:srgbClr val="000000">
                    <a:alpha val="43137"/>
                  </a:srgbClr>
                </a:outerShdw>
              </a:effectLst>
            </a:endParaRPr>
          </a:p>
        </p:txBody>
      </p:sp>
      <p:sp>
        <p:nvSpPr>
          <p:cNvPr id="20" name="Forma libre 19"/>
          <p:cNvSpPr/>
          <p:nvPr/>
        </p:nvSpPr>
        <p:spPr>
          <a:xfrm>
            <a:off x="836732" y="4933234"/>
            <a:ext cx="3326397" cy="1119041"/>
          </a:xfrm>
          <a:custGeom>
            <a:avLst/>
            <a:gdLst>
              <a:gd name="connsiteX0" fmla="*/ 0 w 3023997"/>
              <a:gd name="connsiteY0" fmla="*/ 559521 h 1119041"/>
              <a:gd name="connsiteX1" fmla="*/ 1511999 w 3023997"/>
              <a:gd name="connsiteY1" fmla="*/ 0 h 1119041"/>
              <a:gd name="connsiteX2" fmla="*/ 3023998 w 3023997"/>
              <a:gd name="connsiteY2" fmla="*/ 559521 h 1119041"/>
              <a:gd name="connsiteX3" fmla="*/ 1511999 w 3023997"/>
              <a:gd name="connsiteY3" fmla="*/ 1119042 h 1119041"/>
              <a:gd name="connsiteX4" fmla="*/ 0 w 3023997"/>
              <a:gd name="connsiteY4" fmla="*/ 559521 h 111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3997" h="1119041">
                <a:moveTo>
                  <a:pt x="0" y="559521"/>
                </a:moveTo>
                <a:cubicBezTo>
                  <a:pt x="0" y="250506"/>
                  <a:pt x="676945" y="0"/>
                  <a:pt x="1511999" y="0"/>
                </a:cubicBezTo>
                <a:cubicBezTo>
                  <a:pt x="2347053" y="0"/>
                  <a:pt x="3023998" y="250506"/>
                  <a:pt x="3023998" y="559521"/>
                </a:cubicBezTo>
                <a:cubicBezTo>
                  <a:pt x="3023998" y="868536"/>
                  <a:pt x="2347053" y="1119042"/>
                  <a:pt x="1511999" y="1119042"/>
                </a:cubicBezTo>
                <a:cubicBezTo>
                  <a:pt x="676945" y="1119042"/>
                  <a:pt x="0" y="868536"/>
                  <a:pt x="0" y="55952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73334" tIns="194360" rIns="473334" bIns="194360" numCol="1" spcCol="1270" anchor="ctr" anchorCtr="0">
            <a:noAutofit/>
          </a:bodyPr>
          <a:lstStyle/>
          <a:p>
            <a:pPr lvl="0" algn="ctr" defTabSz="1066800">
              <a:lnSpc>
                <a:spcPct val="90000"/>
              </a:lnSpc>
              <a:spcBef>
                <a:spcPct val="0"/>
              </a:spcBef>
              <a:spcAft>
                <a:spcPct val="35000"/>
              </a:spcAft>
            </a:pPr>
            <a:r>
              <a:rPr lang="es-ES" sz="2600" b="1" kern="1200" dirty="0">
                <a:solidFill>
                  <a:srgbClr val="0066FF"/>
                </a:solidFill>
                <a:effectLst>
                  <a:outerShdw blurRad="38100" dist="38100" dir="2700000" algn="tl">
                    <a:srgbClr val="000000">
                      <a:alpha val="43137"/>
                    </a:srgbClr>
                  </a:outerShdw>
                </a:effectLst>
              </a:rPr>
              <a:t>Responsabilidad</a:t>
            </a:r>
            <a:endParaRPr lang="es-EC" sz="2600" kern="1200" dirty="0">
              <a:solidFill>
                <a:srgbClr val="0066FF"/>
              </a:solidFill>
              <a:effectLst>
                <a:outerShdw blurRad="38100" dist="38100" dir="2700000" algn="tl">
                  <a:srgbClr val="000000">
                    <a:alpha val="43137"/>
                  </a:srgbClr>
                </a:outerShdw>
              </a:effectLst>
            </a:endParaRPr>
          </a:p>
        </p:txBody>
      </p:sp>
      <p:sp>
        <p:nvSpPr>
          <p:cNvPr id="21" name="Forma libre 20"/>
          <p:cNvSpPr/>
          <p:nvPr/>
        </p:nvSpPr>
        <p:spPr>
          <a:xfrm>
            <a:off x="470484" y="3238320"/>
            <a:ext cx="3095996" cy="1119041"/>
          </a:xfrm>
          <a:custGeom>
            <a:avLst/>
            <a:gdLst>
              <a:gd name="connsiteX0" fmla="*/ 0 w 3095996"/>
              <a:gd name="connsiteY0" fmla="*/ 559521 h 1119041"/>
              <a:gd name="connsiteX1" fmla="*/ 1547998 w 3095996"/>
              <a:gd name="connsiteY1" fmla="*/ 0 h 1119041"/>
              <a:gd name="connsiteX2" fmla="*/ 3095996 w 3095996"/>
              <a:gd name="connsiteY2" fmla="*/ 559521 h 1119041"/>
              <a:gd name="connsiteX3" fmla="*/ 1547998 w 3095996"/>
              <a:gd name="connsiteY3" fmla="*/ 1119042 h 1119041"/>
              <a:gd name="connsiteX4" fmla="*/ 0 w 3095996"/>
              <a:gd name="connsiteY4" fmla="*/ 559521 h 111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996" h="1119041">
                <a:moveTo>
                  <a:pt x="0" y="559521"/>
                </a:moveTo>
                <a:cubicBezTo>
                  <a:pt x="0" y="250506"/>
                  <a:pt x="693062" y="0"/>
                  <a:pt x="1547998" y="0"/>
                </a:cubicBezTo>
                <a:cubicBezTo>
                  <a:pt x="2402934" y="0"/>
                  <a:pt x="3095996" y="250506"/>
                  <a:pt x="3095996" y="559521"/>
                </a:cubicBezTo>
                <a:cubicBezTo>
                  <a:pt x="3095996" y="868536"/>
                  <a:pt x="2402934" y="1119042"/>
                  <a:pt x="1547998" y="1119042"/>
                </a:cubicBezTo>
                <a:cubicBezTo>
                  <a:pt x="693062" y="1119042"/>
                  <a:pt x="0" y="868536"/>
                  <a:pt x="0" y="559521"/>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83878" tIns="194360" rIns="483878" bIns="194360" numCol="1" spcCol="1270" anchor="ctr" anchorCtr="0">
            <a:noAutofit/>
          </a:bodyPr>
          <a:lstStyle/>
          <a:p>
            <a:pPr lvl="0" algn="ctr" defTabSz="1066800">
              <a:lnSpc>
                <a:spcPct val="90000"/>
              </a:lnSpc>
              <a:spcBef>
                <a:spcPct val="0"/>
              </a:spcBef>
              <a:spcAft>
                <a:spcPct val="35000"/>
              </a:spcAft>
            </a:pPr>
            <a:r>
              <a:rPr lang="es-ES" sz="2600" b="1" kern="1200" dirty="0">
                <a:solidFill>
                  <a:srgbClr val="0066FF"/>
                </a:solidFill>
                <a:effectLst>
                  <a:outerShdw blurRad="38100" dist="38100" dir="2700000" algn="tl">
                    <a:srgbClr val="000000">
                      <a:alpha val="43137"/>
                    </a:srgbClr>
                  </a:outerShdw>
                </a:effectLst>
              </a:rPr>
              <a:t>Tramo de control</a:t>
            </a:r>
            <a:endParaRPr lang="es-EC" sz="2600" kern="1200" dirty="0">
              <a:solidFill>
                <a:srgbClr val="0066FF"/>
              </a:solidFill>
              <a:effectLst>
                <a:outerShdw blurRad="38100" dist="38100" dir="2700000" algn="tl">
                  <a:srgbClr val="000000">
                    <a:alpha val="43137"/>
                  </a:srgbClr>
                </a:outerShdw>
              </a:effectLst>
            </a:endParaRPr>
          </a:p>
        </p:txBody>
      </p:sp>
      <p:sp>
        <p:nvSpPr>
          <p:cNvPr id="22" name="Forma libre 21"/>
          <p:cNvSpPr/>
          <p:nvPr/>
        </p:nvSpPr>
        <p:spPr>
          <a:xfrm>
            <a:off x="1087382" y="1612624"/>
            <a:ext cx="2904886" cy="1119041"/>
          </a:xfrm>
          <a:custGeom>
            <a:avLst/>
            <a:gdLst>
              <a:gd name="connsiteX0" fmla="*/ 0 w 2904886"/>
              <a:gd name="connsiteY0" fmla="*/ 559521 h 1119041"/>
              <a:gd name="connsiteX1" fmla="*/ 1452443 w 2904886"/>
              <a:gd name="connsiteY1" fmla="*/ 0 h 1119041"/>
              <a:gd name="connsiteX2" fmla="*/ 2904886 w 2904886"/>
              <a:gd name="connsiteY2" fmla="*/ 559521 h 1119041"/>
              <a:gd name="connsiteX3" fmla="*/ 1452443 w 2904886"/>
              <a:gd name="connsiteY3" fmla="*/ 1119042 h 1119041"/>
              <a:gd name="connsiteX4" fmla="*/ 0 w 2904886"/>
              <a:gd name="connsiteY4" fmla="*/ 559521 h 111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886" h="1119041">
                <a:moveTo>
                  <a:pt x="0" y="559521"/>
                </a:moveTo>
                <a:cubicBezTo>
                  <a:pt x="0" y="250506"/>
                  <a:pt x="650281" y="0"/>
                  <a:pt x="1452443" y="0"/>
                </a:cubicBezTo>
                <a:cubicBezTo>
                  <a:pt x="2254605" y="0"/>
                  <a:pt x="2904886" y="250506"/>
                  <a:pt x="2904886" y="559521"/>
                </a:cubicBezTo>
                <a:cubicBezTo>
                  <a:pt x="2904886" y="868536"/>
                  <a:pt x="2254605" y="1119042"/>
                  <a:pt x="1452443" y="1119042"/>
                </a:cubicBezTo>
                <a:cubicBezTo>
                  <a:pt x="650281" y="1119042"/>
                  <a:pt x="0" y="868536"/>
                  <a:pt x="0" y="559521"/>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5891" tIns="194360" rIns="455891" bIns="194360" numCol="1" spcCol="1270" anchor="ctr" anchorCtr="0">
            <a:noAutofit/>
          </a:bodyPr>
          <a:lstStyle/>
          <a:p>
            <a:pPr lvl="0" algn="ctr" defTabSz="1066800">
              <a:lnSpc>
                <a:spcPct val="90000"/>
              </a:lnSpc>
              <a:spcBef>
                <a:spcPct val="0"/>
              </a:spcBef>
              <a:spcAft>
                <a:spcPct val="35000"/>
              </a:spcAft>
            </a:pPr>
            <a:r>
              <a:rPr lang="es-ES" sz="2600" b="1" kern="1200" dirty="0">
                <a:solidFill>
                  <a:srgbClr val="0066FF"/>
                </a:solidFill>
                <a:effectLst>
                  <a:outerShdw blurRad="38100" dist="38100" dir="2700000" algn="tl">
                    <a:srgbClr val="000000">
                      <a:alpha val="43137"/>
                    </a:srgbClr>
                  </a:outerShdw>
                </a:effectLst>
              </a:rPr>
              <a:t>Comunicación</a:t>
            </a:r>
            <a:endParaRPr lang="es-EC" sz="2600" kern="1200" dirty="0">
              <a:solidFill>
                <a:srgbClr val="0066FF"/>
              </a:solidFill>
              <a:effectLst>
                <a:outerShdw blurRad="38100" dist="38100" dir="2700000" algn="tl">
                  <a:srgbClr val="000000">
                    <a:alpha val="43137"/>
                  </a:srgbClr>
                </a:outerShdw>
              </a:effectLst>
            </a:endParaRPr>
          </a:p>
        </p:txBody>
      </p:sp>
      <p:pic>
        <p:nvPicPr>
          <p:cNvPr id="4" name="Imagen 3"/>
          <p:cNvPicPr/>
          <p:nvPr/>
        </p:nvPicPr>
        <p:blipFill>
          <a:blip r:embed="rId2">
            <a:extLst>
              <a:ext uri="{28A0092B-C50C-407E-A947-70E740481C1C}">
                <a14:useLocalDpi xmlns:a14="http://schemas.microsoft.com/office/drawing/2010/main" val="0"/>
              </a:ext>
            </a:extLst>
          </a:blip>
          <a:srcRect l="27609" t="30139" r="18129" b="8739"/>
          <a:stretch>
            <a:fillRect/>
          </a:stretch>
        </p:blipFill>
        <p:spPr bwMode="auto">
          <a:xfrm>
            <a:off x="619659" y="964203"/>
            <a:ext cx="6947421" cy="5551587"/>
          </a:xfrm>
          <a:prstGeom prst="rect">
            <a:avLst/>
          </a:prstGeom>
          <a:noFill/>
          <a:ln>
            <a:noFill/>
          </a:ln>
        </p:spPr>
      </p:pic>
      <p:grpSp>
        <p:nvGrpSpPr>
          <p:cNvPr id="26" name="Grupo 25"/>
          <p:cNvGrpSpPr>
            <a:grpSpLocks/>
          </p:cNvGrpSpPr>
          <p:nvPr/>
        </p:nvGrpSpPr>
        <p:grpSpPr>
          <a:xfrm>
            <a:off x="122115" y="596317"/>
            <a:ext cx="7990982" cy="4846879"/>
            <a:chOff x="0" y="0"/>
            <a:chExt cx="3459158" cy="1882775"/>
          </a:xfrm>
        </p:grpSpPr>
        <p:pic>
          <p:nvPicPr>
            <p:cNvPr id="27" name="Imagen 26"/>
            <p:cNvPicPr>
              <a:picLocks noChangeAspect="1"/>
            </p:cNvPicPr>
            <p:nvPr/>
          </p:nvPicPr>
          <p:blipFill rotWithShape="1">
            <a:blip r:embed="rId3">
              <a:extLst>
                <a:ext uri="{28A0092B-C50C-407E-A947-70E740481C1C}">
                  <a14:useLocalDpi xmlns:a14="http://schemas.microsoft.com/office/drawing/2010/main" val="0"/>
                </a:ext>
              </a:extLst>
            </a:blip>
            <a:srcRect l="22515" t="32666" r="17625" b="9159"/>
            <a:stretch/>
          </p:blipFill>
          <p:spPr bwMode="auto">
            <a:xfrm>
              <a:off x="13648" y="0"/>
              <a:ext cx="3445510" cy="1882775"/>
            </a:xfrm>
            <a:prstGeom prst="rect">
              <a:avLst/>
            </a:prstGeom>
            <a:ln>
              <a:noFill/>
            </a:ln>
            <a:extLst>
              <a:ext uri="{53640926-AAD7-44D8-BBD7-CCE9431645EC}">
                <a14:shadowObscured xmlns:a14="http://schemas.microsoft.com/office/drawing/2010/main"/>
              </a:ext>
            </a:extLst>
          </p:spPr>
        </p:pic>
        <p:pic>
          <p:nvPicPr>
            <p:cNvPr id="28" name="Imagen 27"/>
            <p:cNvPicPr>
              <a:picLocks noChangeAspect="1"/>
            </p:cNvPicPr>
            <p:nvPr/>
          </p:nvPicPr>
          <p:blipFill rotWithShape="1">
            <a:blip r:embed="rId3">
              <a:extLst>
                <a:ext uri="{28A0092B-C50C-407E-A947-70E740481C1C}">
                  <a14:useLocalDpi xmlns:a14="http://schemas.microsoft.com/office/drawing/2010/main" val="0"/>
                </a:ext>
              </a:extLst>
            </a:blip>
            <a:srcRect l="60808" t="32666" r="17625" b="52987"/>
            <a:stretch/>
          </p:blipFill>
          <p:spPr bwMode="auto">
            <a:xfrm>
              <a:off x="0" y="75062"/>
              <a:ext cx="1240790" cy="463550"/>
            </a:xfrm>
            <a:prstGeom prst="rect">
              <a:avLst/>
            </a:prstGeom>
            <a:ln>
              <a:noFill/>
            </a:ln>
            <a:extLst>
              <a:ext uri="{53640926-AAD7-44D8-BBD7-CCE9431645EC}">
                <a14:shadowObscured xmlns:a14="http://schemas.microsoft.com/office/drawing/2010/main"/>
              </a:ext>
            </a:extLst>
          </p:spPr>
        </p:pic>
      </p:grpSp>
      <p:pic>
        <p:nvPicPr>
          <p:cNvPr id="29" name="Imagen 28"/>
          <p:cNvPicPr/>
          <p:nvPr/>
        </p:nvPicPr>
        <p:blipFill>
          <a:blip r:embed="rId4">
            <a:extLst>
              <a:ext uri="{28A0092B-C50C-407E-A947-70E740481C1C}">
                <a14:useLocalDpi xmlns:a14="http://schemas.microsoft.com/office/drawing/2010/main" val="0"/>
              </a:ext>
            </a:extLst>
          </a:blip>
          <a:srcRect l="30573" t="25288" r="28555" b="12743"/>
          <a:stretch>
            <a:fillRect/>
          </a:stretch>
        </p:blipFill>
        <p:spPr bwMode="auto">
          <a:xfrm>
            <a:off x="4043873" y="1384595"/>
            <a:ext cx="7795844" cy="4982366"/>
          </a:xfrm>
          <a:prstGeom prst="rect">
            <a:avLst/>
          </a:prstGeom>
          <a:noFill/>
          <a:ln>
            <a:noFill/>
          </a:ln>
        </p:spPr>
      </p:pic>
    </p:spTree>
    <p:extLst>
      <p:ext uri="{BB962C8B-B14F-4D97-AF65-F5344CB8AC3E}">
        <p14:creationId xmlns:p14="http://schemas.microsoft.com/office/powerpoint/2010/main" val="2508902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xit" presetSubtype="1" fill="hold" nodeType="clickEffect">
                                  <p:stCondLst>
                                    <p:cond delay="0"/>
                                  </p:stCondLst>
                                  <p:childTnLst>
                                    <p:animEffect transition="out" filter="wheel(1)">
                                      <p:cBhvr>
                                        <p:cTn id="29" dur="2000"/>
                                        <p:tgtEl>
                                          <p:spTgt spid="4"/>
                                        </p:tgtEl>
                                      </p:cBhvr>
                                    </p:animEffect>
                                    <p:set>
                                      <p:cBhvr>
                                        <p:cTn id="30" dur="1" fill="hold">
                                          <p:stCondLst>
                                            <p:cond delay="19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nodeType="clickEffect">
                                  <p:stCondLst>
                                    <p:cond delay="0"/>
                                  </p:stCondLst>
                                  <p:childTnLst>
                                    <p:anim calcmode="lin" valueType="num">
                                      <p:cBhvr>
                                        <p:cTn id="44" dur="500"/>
                                        <p:tgtEl>
                                          <p:spTgt spid="26"/>
                                        </p:tgtEl>
                                        <p:attrNameLst>
                                          <p:attrName>ppt_w</p:attrName>
                                        </p:attrNameLst>
                                      </p:cBhvr>
                                      <p:tavLst>
                                        <p:tav tm="0">
                                          <p:val>
                                            <p:strVal val="ppt_w"/>
                                          </p:val>
                                        </p:tav>
                                        <p:tav tm="100000">
                                          <p:val>
                                            <p:fltVal val="0"/>
                                          </p:val>
                                        </p:tav>
                                      </p:tavLst>
                                    </p:anim>
                                    <p:anim calcmode="lin" valueType="num">
                                      <p:cBhvr>
                                        <p:cTn id="45" dur="500"/>
                                        <p:tgtEl>
                                          <p:spTgt spid="26"/>
                                        </p:tgtEl>
                                        <p:attrNameLst>
                                          <p:attrName>ppt_h</p:attrName>
                                        </p:attrNameLst>
                                      </p:cBhvr>
                                      <p:tavLst>
                                        <p:tav tm="0">
                                          <p:val>
                                            <p:strVal val="ppt_h"/>
                                          </p:val>
                                        </p:tav>
                                        <p:tav tm="100000">
                                          <p:val>
                                            <p:fltVal val="0"/>
                                          </p:val>
                                        </p:tav>
                                      </p:tavLst>
                                    </p:anim>
                                    <p:animEffect transition="out" filter="fade">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nodeType="clickEffect">
                                  <p:stCondLst>
                                    <p:cond delay="0"/>
                                  </p:stCondLst>
                                  <p:childTnLst>
                                    <p:anim calcmode="lin" valueType="num">
                                      <p:cBhvr additive="base">
                                        <p:cTn id="75" dur="500"/>
                                        <p:tgtEl>
                                          <p:spTgt spid="29"/>
                                        </p:tgtEl>
                                        <p:attrNameLst>
                                          <p:attrName>ppt_x</p:attrName>
                                        </p:attrNameLst>
                                      </p:cBhvr>
                                      <p:tavLst>
                                        <p:tav tm="0">
                                          <p:val>
                                            <p:strVal val="ppt_x"/>
                                          </p:val>
                                        </p:tav>
                                        <p:tav tm="100000">
                                          <p:val>
                                            <p:strVal val="ppt_x"/>
                                          </p:val>
                                        </p:tav>
                                      </p:tavLst>
                                    </p:anim>
                                    <p:anim calcmode="lin" valueType="num">
                                      <p:cBhvr additive="base">
                                        <p:cTn id="76" dur="500"/>
                                        <p:tgtEl>
                                          <p:spTgt spid="29"/>
                                        </p:tgtEl>
                                        <p:attrNameLst>
                                          <p:attrName>ppt_y</p:attrName>
                                        </p:attrNameLst>
                                      </p:cBhvr>
                                      <p:tavLst>
                                        <p:tav tm="0">
                                          <p:val>
                                            <p:strVal val="ppt_y"/>
                                          </p:val>
                                        </p:tav>
                                        <p:tav tm="100000">
                                          <p:val>
                                            <p:strVal val="1+ppt_h/2"/>
                                          </p:val>
                                        </p:tav>
                                      </p:tavLst>
                                    </p:anim>
                                    <p:set>
                                      <p:cBhvr>
                                        <p:cTn id="7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E760F17-8F89-4F92-9BC2-3125725833E6}"/>
              </a:ext>
            </a:extLst>
          </p:cNvPr>
          <p:cNvSpPr txBox="1"/>
          <p:nvPr/>
        </p:nvSpPr>
        <p:spPr>
          <a:xfrm>
            <a:off x="1970692" y="34807"/>
            <a:ext cx="4489819" cy="523220"/>
          </a:xfrm>
          <a:prstGeom prst="rect">
            <a:avLst/>
          </a:prstGeom>
          <a:noFill/>
        </p:spPr>
        <p:txBody>
          <a:bodyPr wrap="none" rtlCol="0">
            <a:spAutoFit/>
          </a:bodyPr>
          <a:lstStyle/>
          <a:p>
            <a:r>
              <a:rPr lang="es-EC" sz="2800" b="1" dirty="0">
                <a:solidFill>
                  <a:schemeClr val="bg1"/>
                </a:solidFill>
              </a:rPr>
              <a:t>FUNDAMENTACIÓN TEÓRICA</a:t>
            </a:r>
          </a:p>
        </p:txBody>
      </p:sp>
      <p:sp>
        <p:nvSpPr>
          <p:cNvPr id="7" name="Forma libre 6"/>
          <p:cNvSpPr/>
          <p:nvPr/>
        </p:nvSpPr>
        <p:spPr>
          <a:xfrm>
            <a:off x="2672674" y="4221041"/>
            <a:ext cx="7255746" cy="2676056"/>
          </a:xfrm>
          <a:custGeom>
            <a:avLst/>
            <a:gdLst>
              <a:gd name="connsiteX0" fmla="*/ 0 w 4740781"/>
              <a:gd name="connsiteY0" fmla="*/ 755282 h 1510564"/>
              <a:gd name="connsiteX1" fmla="*/ 2370391 w 4740781"/>
              <a:gd name="connsiteY1" fmla="*/ 0 h 1510564"/>
              <a:gd name="connsiteX2" fmla="*/ 4740782 w 4740781"/>
              <a:gd name="connsiteY2" fmla="*/ 755282 h 1510564"/>
              <a:gd name="connsiteX3" fmla="*/ 2370391 w 4740781"/>
              <a:gd name="connsiteY3" fmla="*/ 1510564 h 1510564"/>
              <a:gd name="connsiteX4" fmla="*/ 0 w 4740781"/>
              <a:gd name="connsiteY4" fmla="*/ 755282 h 1510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781" h="1510564">
                <a:moveTo>
                  <a:pt x="0" y="755282"/>
                </a:moveTo>
                <a:cubicBezTo>
                  <a:pt x="0" y="338151"/>
                  <a:pt x="1061260" y="0"/>
                  <a:pt x="2370391" y="0"/>
                </a:cubicBezTo>
                <a:cubicBezTo>
                  <a:pt x="3679522" y="0"/>
                  <a:pt x="4740782" y="338151"/>
                  <a:pt x="4740782" y="755282"/>
                </a:cubicBezTo>
                <a:cubicBezTo>
                  <a:pt x="4740782" y="1172413"/>
                  <a:pt x="3679522" y="1510564"/>
                  <a:pt x="2370391" y="1510564"/>
                </a:cubicBezTo>
                <a:cubicBezTo>
                  <a:pt x="1061260" y="1510564"/>
                  <a:pt x="0" y="1172413"/>
                  <a:pt x="0" y="755282"/>
                </a:cubicBez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14591" tIns="241537" rIns="714591" bIns="241537" numCol="1" spcCol="1270" anchor="ctr" anchorCtr="0">
            <a:noAutofit/>
          </a:bodyPr>
          <a:lstStyle/>
          <a:p>
            <a:pPr lvl="0" algn="ctr" defTabSz="1422400">
              <a:lnSpc>
                <a:spcPct val="90000"/>
              </a:lnSpc>
              <a:spcBef>
                <a:spcPct val="0"/>
              </a:spcBef>
              <a:spcAft>
                <a:spcPct val="35000"/>
              </a:spcAft>
            </a:pPr>
            <a:r>
              <a:rPr lang="es-EC" sz="5400" b="1" kern="1200" dirty="0">
                <a:solidFill>
                  <a:srgbClr val="3906CA"/>
                </a:solidFill>
                <a:effectLst>
                  <a:outerShdw blurRad="38100" dist="38100" dir="2700000" algn="tl">
                    <a:srgbClr val="000000">
                      <a:alpha val="43137"/>
                    </a:srgbClr>
                  </a:outerShdw>
                </a:effectLst>
              </a:rPr>
              <a:t>ESTRUCTURA ORGANIZACIONAL</a:t>
            </a:r>
            <a:endParaRPr lang="es-EC" sz="5400" kern="1200" dirty="0">
              <a:solidFill>
                <a:srgbClr val="3906CA"/>
              </a:solidFill>
              <a:effectLst>
                <a:outerShdw blurRad="38100" dist="38100" dir="2700000" algn="tl">
                  <a:srgbClr val="000000">
                    <a:alpha val="43137"/>
                  </a:srgbClr>
                </a:outerShdw>
              </a:effectLst>
            </a:endParaRPr>
          </a:p>
        </p:txBody>
      </p:sp>
      <p:sp>
        <p:nvSpPr>
          <p:cNvPr id="8" name="Flecha izquierda 7"/>
          <p:cNvSpPr/>
          <p:nvPr/>
        </p:nvSpPr>
        <p:spPr>
          <a:xfrm rot="10203935">
            <a:off x="1944974" y="5313078"/>
            <a:ext cx="2019946" cy="838940"/>
          </a:xfrm>
          <a:prstGeom prst="leftArrow">
            <a:avLst>
              <a:gd name="adj1" fmla="val 60000"/>
              <a:gd name="adj2" fmla="val 50000"/>
            </a:avLst>
          </a:prstGeom>
          <a:scene3d>
            <a:camera prst="perspectiveRelaxedModerately" zoom="92000"/>
            <a:lightRig rig="balanced" dir="t">
              <a:rot lat="0" lon="0" rev="12700000"/>
            </a:lightRig>
          </a:scene3d>
          <a:sp3d z="-54080" prstMaterial="plastic">
            <a:bevelT w="25400" h="25400"/>
            <a:bevelB w="25400" h="25400"/>
          </a:sp3d>
        </p:spPr>
        <p:style>
          <a:lnRef idx="1">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sp>
        <p:nvSpPr>
          <p:cNvPr id="9" name="Forma libre 8"/>
          <p:cNvSpPr/>
          <p:nvPr/>
        </p:nvSpPr>
        <p:spPr>
          <a:xfrm>
            <a:off x="557180" y="5052959"/>
            <a:ext cx="2266612" cy="1498593"/>
          </a:xfrm>
          <a:custGeom>
            <a:avLst/>
            <a:gdLst>
              <a:gd name="connsiteX0" fmla="*/ 0 w 2060556"/>
              <a:gd name="connsiteY0" fmla="*/ 136236 h 1362357"/>
              <a:gd name="connsiteX1" fmla="*/ 136236 w 2060556"/>
              <a:gd name="connsiteY1" fmla="*/ 0 h 1362357"/>
              <a:gd name="connsiteX2" fmla="*/ 1924320 w 2060556"/>
              <a:gd name="connsiteY2" fmla="*/ 0 h 1362357"/>
              <a:gd name="connsiteX3" fmla="*/ 2060556 w 2060556"/>
              <a:gd name="connsiteY3" fmla="*/ 136236 h 1362357"/>
              <a:gd name="connsiteX4" fmla="*/ 2060556 w 2060556"/>
              <a:gd name="connsiteY4" fmla="*/ 1226121 h 1362357"/>
              <a:gd name="connsiteX5" fmla="*/ 1924320 w 2060556"/>
              <a:gd name="connsiteY5" fmla="*/ 1362357 h 1362357"/>
              <a:gd name="connsiteX6" fmla="*/ 136236 w 2060556"/>
              <a:gd name="connsiteY6" fmla="*/ 1362357 h 1362357"/>
              <a:gd name="connsiteX7" fmla="*/ 0 w 2060556"/>
              <a:gd name="connsiteY7" fmla="*/ 1226121 h 1362357"/>
              <a:gd name="connsiteX8" fmla="*/ 0 w 2060556"/>
              <a:gd name="connsiteY8" fmla="*/ 136236 h 13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0556" h="1362357">
                <a:moveTo>
                  <a:pt x="0" y="136236"/>
                </a:moveTo>
                <a:cubicBezTo>
                  <a:pt x="0" y="60995"/>
                  <a:pt x="60995" y="0"/>
                  <a:pt x="136236" y="0"/>
                </a:cubicBezTo>
                <a:lnTo>
                  <a:pt x="1924320" y="0"/>
                </a:lnTo>
                <a:cubicBezTo>
                  <a:pt x="1999561" y="0"/>
                  <a:pt x="2060556" y="60995"/>
                  <a:pt x="2060556" y="136236"/>
                </a:cubicBezTo>
                <a:lnTo>
                  <a:pt x="2060556" y="1226121"/>
                </a:lnTo>
                <a:cubicBezTo>
                  <a:pt x="2060556" y="1301362"/>
                  <a:pt x="1999561" y="1362357"/>
                  <a:pt x="1924320" y="1362357"/>
                </a:cubicBezTo>
                <a:lnTo>
                  <a:pt x="136236" y="1362357"/>
                </a:lnTo>
                <a:cubicBezTo>
                  <a:pt x="60995" y="1362357"/>
                  <a:pt x="0" y="1301362"/>
                  <a:pt x="0" y="1226121"/>
                </a:cubicBezTo>
                <a:lnTo>
                  <a:pt x="0" y="136236"/>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3242" tIns="93242" rIns="93242" bIns="93242" numCol="1" spcCol="1270" anchor="ctr" anchorCtr="0">
            <a:noAutofit/>
          </a:bodyPr>
          <a:lstStyle/>
          <a:p>
            <a:pPr lvl="0" algn="ctr" defTabSz="1244600">
              <a:lnSpc>
                <a:spcPct val="90000"/>
              </a:lnSpc>
              <a:spcBef>
                <a:spcPct val="0"/>
              </a:spcBef>
              <a:spcAft>
                <a:spcPct val="35000"/>
              </a:spcAft>
            </a:pPr>
            <a:r>
              <a:rPr lang="es-ES" sz="2800" b="1" dirty="0">
                <a:solidFill>
                  <a:schemeClr val="tx1">
                    <a:lumMod val="85000"/>
                    <a:lumOff val="15000"/>
                  </a:schemeClr>
                </a:solidFill>
                <a:effectLst>
                  <a:outerShdw blurRad="38100" dist="38100" dir="2700000" algn="tl">
                    <a:srgbClr val="000000">
                      <a:alpha val="43137"/>
                    </a:srgbClr>
                  </a:outerShdw>
                </a:effectLst>
              </a:rPr>
              <a:t>Delegar a otros facultades</a:t>
            </a:r>
            <a:endParaRPr lang="es-ES" sz="2800" b="1" kern="1200" dirty="0">
              <a:solidFill>
                <a:schemeClr val="tx1">
                  <a:lumMod val="85000"/>
                  <a:lumOff val="15000"/>
                </a:schemeClr>
              </a:solidFill>
              <a:effectLst>
                <a:outerShdw blurRad="38100" dist="38100" dir="2700000" algn="tl">
                  <a:srgbClr val="000000">
                    <a:alpha val="43137"/>
                  </a:srgbClr>
                </a:outerShdw>
              </a:effectLst>
            </a:endParaRPr>
          </a:p>
        </p:txBody>
      </p:sp>
      <p:sp>
        <p:nvSpPr>
          <p:cNvPr id="10" name="Flecha izquierda 9"/>
          <p:cNvSpPr/>
          <p:nvPr/>
        </p:nvSpPr>
        <p:spPr>
          <a:xfrm rot="12948173">
            <a:off x="1709731" y="3921929"/>
            <a:ext cx="3095683" cy="838940"/>
          </a:xfrm>
          <a:prstGeom prst="leftArrow">
            <a:avLst>
              <a:gd name="adj1" fmla="val 60000"/>
              <a:gd name="adj2" fmla="val 50000"/>
            </a:avLst>
          </a:prstGeom>
          <a:scene3d>
            <a:camera prst="perspectiveRelaxedModerately" zoom="92000"/>
            <a:lightRig rig="balanced" dir="t">
              <a:rot lat="0" lon="0" rev="12700000"/>
            </a:lightRig>
          </a:scene3d>
          <a:sp3d z="-54080" prstMaterial="plastic">
            <a:bevelT w="25400" h="25400"/>
            <a:bevelB w="25400" h="25400"/>
          </a:sp3d>
        </p:spPr>
        <p:style>
          <a:lnRef idx="1">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sp>
        <p:nvSpPr>
          <p:cNvPr id="12" name="Forma libre 11"/>
          <p:cNvSpPr/>
          <p:nvPr/>
        </p:nvSpPr>
        <p:spPr>
          <a:xfrm>
            <a:off x="1051488" y="2624648"/>
            <a:ext cx="2742600" cy="1498585"/>
          </a:xfrm>
          <a:custGeom>
            <a:avLst/>
            <a:gdLst>
              <a:gd name="connsiteX0" fmla="*/ 0 w 2742600"/>
              <a:gd name="connsiteY0" fmla="*/ 149859 h 1498585"/>
              <a:gd name="connsiteX1" fmla="*/ 149859 w 2742600"/>
              <a:gd name="connsiteY1" fmla="*/ 0 h 1498585"/>
              <a:gd name="connsiteX2" fmla="*/ 2592742 w 2742600"/>
              <a:gd name="connsiteY2" fmla="*/ 0 h 1498585"/>
              <a:gd name="connsiteX3" fmla="*/ 2742601 w 2742600"/>
              <a:gd name="connsiteY3" fmla="*/ 149859 h 1498585"/>
              <a:gd name="connsiteX4" fmla="*/ 2742600 w 2742600"/>
              <a:gd name="connsiteY4" fmla="*/ 1348727 h 1498585"/>
              <a:gd name="connsiteX5" fmla="*/ 2592741 w 2742600"/>
              <a:gd name="connsiteY5" fmla="*/ 1498586 h 1498585"/>
              <a:gd name="connsiteX6" fmla="*/ 149859 w 2742600"/>
              <a:gd name="connsiteY6" fmla="*/ 1498585 h 1498585"/>
              <a:gd name="connsiteX7" fmla="*/ 0 w 2742600"/>
              <a:gd name="connsiteY7" fmla="*/ 1348726 h 1498585"/>
              <a:gd name="connsiteX8" fmla="*/ 0 w 2742600"/>
              <a:gd name="connsiteY8" fmla="*/ 149859 h 149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600" h="1498585">
                <a:moveTo>
                  <a:pt x="0" y="149859"/>
                </a:moveTo>
                <a:cubicBezTo>
                  <a:pt x="0" y="67094"/>
                  <a:pt x="67094" y="0"/>
                  <a:pt x="149859" y="0"/>
                </a:cubicBezTo>
                <a:lnTo>
                  <a:pt x="2592742" y="0"/>
                </a:lnTo>
                <a:cubicBezTo>
                  <a:pt x="2675507" y="0"/>
                  <a:pt x="2742601" y="67094"/>
                  <a:pt x="2742601" y="149859"/>
                </a:cubicBezTo>
                <a:cubicBezTo>
                  <a:pt x="2742601" y="549482"/>
                  <a:pt x="2742600" y="949104"/>
                  <a:pt x="2742600" y="1348727"/>
                </a:cubicBezTo>
                <a:cubicBezTo>
                  <a:pt x="2742600" y="1431492"/>
                  <a:pt x="2675506" y="1498586"/>
                  <a:pt x="2592741" y="1498586"/>
                </a:cubicBezTo>
                <a:lnTo>
                  <a:pt x="149859" y="1498585"/>
                </a:lnTo>
                <a:cubicBezTo>
                  <a:pt x="67094" y="1498585"/>
                  <a:pt x="0" y="1431491"/>
                  <a:pt x="0" y="1348726"/>
                </a:cubicBezTo>
                <a:lnTo>
                  <a:pt x="0" y="149859"/>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7232" tIns="97232" rIns="97232" bIns="97232" numCol="1" spcCol="1270" anchor="ctr" anchorCtr="0">
            <a:noAutofit/>
          </a:bodyPr>
          <a:lstStyle/>
          <a:p>
            <a:pPr lvl="0" algn="ctr" defTabSz="1244600">
              <a:lnSpc>
                <a:spcPct val="90000"/>
              </a:lnSpc>
              <a:spcBef>
                <a:spcPct val="0"/>
              </a:spcBef>
              <a:spcAft>
                <a:spcPct val="35000"/>
              </a:spcAft>
            </a:pPr>
            <a:r>
              <a:rPr lang="es-EC" sz="2800" b="1" kern="1200" dirty="0">
                <a:effectLst>
                  <a:outerShdw blurRad="38100" dist="38100" dir="2700000" algn="tl">
                    <a:srgbClr val="000000">
                      <a:alpha val="43137"/>
                    </a:srgbClr>
                  </a:outerShdw>
                </a:effectLst>
              </a:rPr>
              <a:t>Estructura y la relación con la estrategia.</a:t>
            </a:r>
          </a:p>
        </p:txBody>
      </p:sp>
      <p:sp>
        <p:nvSpPr>
          <p:cNvPr id="13" name="Flecha izquierda 12"/>
          <p:cNvSpPr/>
          <p:nvPr/>
        </p:nvSpPr>
        <p:spPr>
          <a:xfrm rot="14951734">
            <a:off x="2654357" y="2592446"/>
            <a:ext cx="4346873" cy="838940"/>
          </a:xfrm>
          <a:prstGeom prst="leftArrow">
            <a:avLst>
              <a:gd name="adj1" fmla="val 60000"/>
              <a:gd name="adj2" fmla="val 50000"/>
            </a:avLst>
          </a:prstGeom>
          <a:scene3d>
            <a:camera prst="perspectiveRelaxedModerately" zoom="92000"/>
            <a:lightRig rig="balanced" dir="t">
              <a:rot lat="0" lon="0" rev="12700000"/>
            </a:lightRig>
          </a:scene3d>
          <a:sp3d z="-54080" prstMaterial="plastic">
            <a:bevelT w="25400" h="25400"/>
            <a:bevelB w="25400" h="25400"/>
          </a:sp3d>
        </p:spPr>
        <p:style>
          <a:lnRef idx="1">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hueOff val="0"/>
              <a:satOff val="0"/>
              <a:lumOff val="0"/>
              <a:alphaOff val="0"/>
            </a:schemeClr>
          </a:fontRef>
        </p:style>
      </p:sp>
      <p:sp>
        <p:nvSpPr>
          <p:cNvPr id="14" name="Forma libre 13"/>
          <p:cNvSpPr/>
          <p:nvPr/>
        </p:nvSpPr>
        <p:spPr>
          <a:xfrm>
            <a:off x="3010935" y="240632"/>
            <a:ext cx="3016861" cy="2284475"/>
          </a:xfrm>
          <a:custGeom>
            <a:avLst/>
            <a:gdLst>
              <a:gd name="connsiteX0" fmla="*/ 0 w 3016861"/>
              <a:gd name="connsiteY0" fmla="*/ 199462 h 1994618"/>
              <a:gd name="connsiteX1" fmla="*/ 199462 w 3016861"/>
              <a:gd name="connsiteY1" fmla="*/ 0 h 1994618"/>
              <a:gd name="connsiteX2" fmla="*/ 2817399 w 3016861"/>
              <a:gd name="connsiteY2" fmla="*/ 0 h 1994618"/>
              <a:gd name="connsiteX3" fmla="*/ 3016861 w 3016861"/>
              <a:gd name="connsiteY3" fmla="*/ 199462 h 1994618"/>
              <a:gd name="connsiteX4" fmla="*/ 3016861 w 3016861"/>
              <a:gd name="connsiteY4" fmla="*/ 1795156 h 1994618"/>
              <a:gd name="connsiteX5" fmla="*/ 2817399 w 3016861"/>
              <a:gd name="connsiteY5" fmla="*/ 1994618 h 1994618"/>
              <a:gd name="connsiteX6" fmla="*/ 199462 w 3016861"/>
              <a:gd name="connsiteY6" fmla="*/ 1994618 h 1994618"/>
              <a:gd name="connsiteX7" fmla="*/ 0 w 3016861"/>
              <a:gd name="connsiteY7" fmla="*/ 1795156 h 1994618"/>
              <a:gd name="connsiteX8" fmla="*/ 0 w 3016861"/>
              <a:gd name="connsiteY8" fmla="*/ 199462 h 199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61" h="1994618">
                <a:moveTo>
                  <a:pt x="0" y="199462"/>
                </a:moveTo>
                <a:cubicBezTo>
                  <a:pt x="0" y="89302"/>
                  <a:pt x="89302" y="0"/>
                  <a:pt x="199462" y="0"/>
                </a:cubicBezTo>
                <a:lnTo>
                  <a:pt x="2817399" y="0"/>
                </a:lnTo>
                <a:cubicBezTo>
                  <a:pt x="2927559" y="0"/>
                  <a:pt x="3016861" y="89302"/>
                  <a:pt x="3016861" y="199462"/>
                </a:cubicBezTo>
                <a:lnTo>
                  <a:pt x="3016861" y="1795156"/>
                </a:lnTo>
                <a:cubicBezTo>
                  <a:pt x="3016861" y="1905316"/>
                  <a:pt x="2927559" y="1994618"/>
                  <a:pt x="2817399" y="1994618"/>
                </a:cubicBezTo>
                <a:lnTo>
                  <a:pt x="199462" y="1994618"/>
                </a:lnTo>
                <a:cubicBezTo>
                  <a:pt x="89302" y="1994618"/>
                  <a:pt x="0" y="1905316"/>
                  <a:pt x="0" y="1795156"/>
                </a:cubicBezTo>
                <a:lnTo>
                  <a:pt x="0" y="19946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19380" tIns="119380" rIns="119380" bIns="119380" numCol="1" spcCol="1270" anchor="ctr" anchorCtr="0">
            <a:noAutofit/>
          </a:bodyPr>
          <a:lstStyle/>
          <a:p>
            <a:pPr lvl="0" algn="ctr" defTabSz="1422400">
              <a:lnSpc>
                <a:spcPct val="90000"/>
              </a:lnSpc>
              <a:spcBef>
                <a:spcPct val="0"/>
              </a:spcBef>
              <a:spcAft>
                <a:spcPct val="35000"/>
              </a:spcAft>
            </a:pPr>
            <a:r>
              <a:rPr lang="es-EC" sz="3200" b="1" kern="1200" dirty="0">
                <a:effectLst>
                  <a:outerShdw blurRad="38100" dist="38100" dir="2700000" algn="tl">
                    <a:srgbClr val="000000">
                      <a:alpha val="43137"/>
                    </a:srgbClr>
                  </a:outerShdw>
                </a:effectLst>
              </a:rPr>
              <a:t>Diseño enfoque sistémico de la estructura </a:t>
            </a:r>
          </a:p>
          <a:p>
            <a:pPr lvl="0" algn="ctr" defTabSz="1422400">
              <a:lnSpc>
                <a:spcPct val="90000"/>
              </a:lnSpc>
              <a:spcBef>
                <a:spcPct val="0"/>
              </a:spcBef>
              <a:spcAft>
                <a:spcPct val="35000"/>
              </a:spcAft>
            </a:pPr>
            <a:r>
              <a:rPr lang="es-EC" sz="3200" b="1" kern="1200" dirty="0">
                <a:effectLst>
                  <a:outerShdw blurRad="38100" dist="38100" dir="2700000" algn="tl">
                    <a:srgbClr val="000000">
                      <a:alpha val="43137"/>
                    </a:srgbClr>
                  </a:outerShdw>
                </a:effectLst>
              </a:rPr>
              <a:t>(sinergia)</a:t>
            </a:r>
          </a:p>
        </p:txBody>
      </p:sp>
      <p:sp>
        <p:nvSpPr>
          <p:cNvPr id="15" name="Flecha izquierda 14"/>
          <p:cNvSpPr/>
          <p:nvPr/>
        </p:nvSpPr>
        <p:spPr>
          <a:xfrm rot="17423543">
            <a:off x="5692600" y="2839835"/>
            <a:ext cx="3858345" cy="838940"/>
          </a:xfrm>
          <a:prstGeom prst="leftArrow">
            <a:avLst>
              <a:gd name="adj1" fmla="val 60000"/>
              <a:gd name="adj2" fmla="val 50000"/>
            </a:avLst>
          </a:prstGeom>
          <a:scene3d>
            <a:camera prst="perspectiveRelaxedModerately" zoom="92000"/>
            <a:lightRig rig="balanced" dir="t">
              <a:rot lat="0" lon="0" rev="12700000"/>
            </a:lightRig>
          </a:scene3d>
          <a:sp3d z="-54080" prstMaterial="plastic">
            <a:bevelT w="25400" h="25400"/>
            <a:bevelB w="25400" h="25400"/>
          </a:sp3d>
        </p:spPr>
        <p:style>
          <a:lnRef idx="1">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sp>
        <p:nvSpPr>
          <p:cNvPr id="16" name="Forma libre 15"/>
          <p:cNvSpPr/>
          <p:nvPr/>
        </p:nvSpPr>
        <p:spPr>
          <a:xfrm>
            <a:off x="6638463" y="560525"/>
            <a:ext cx="3016861" cy="1994618"/>
          </a:xfrm>
          <a:custGeom>
            <a:avLst/>
            <a:gdLst>
              <a:gd name="connsiteX0" fmla="*/ 0 w 3016861"/>
              <a:gd name="connsiteY0" fmla="*/ 199462 h 1994618"/>
              <a:gd name="connsiteX1" fmla="*/ 199462 w 3016861"/>
              <a:gd name="connsiteY1" fmla="*/ 0 h 1994618"/>
              <a:gd name="connsiteX2" fmla="*/ 2817399 w 3016861"/>
              <a:gd name="connsiteY2" fmla="*/ 0 h 1994618"/>
              <a:gd name="connsiteX3" fmla="*/ 3016861 w 3016861"/>
              <a:gd name="connsiteY3" fmla="*/ 199462 h 1994618"/>
              <a:gd name="connsiteX4" fmla="*/ 3016861 w 3016861"/>
              <a:gd name="connsiteY4" fmla="*/ 1795156 h 1994618"/>
              <a:gd name="connsiteX5" fmla="*/ 2817399 w 3016861"/>
              <a:gd name="connsiteY5" fmla="*/ 1994618 h 1994618"/>
              <a:gd name="connsiteX6" fmla="*/ 199462 w 3016861"/>
              <a:gd name="connsiteY6" fmla="*/ 1994618 h 1994618"/>
              <a:gd name="connsiteX7" fmla="*/ 0 w 3016861"/>
              <a:gd name="connsiteY7" fmla="*/ 1795156 h 1994618"/>
              <a:gd name="connsiteX8" fmla="*/ 0 w 3016861"/>
              <a:gd name="connsiteY8" fmla="*/ 199462 h 199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61" h="1994618">
                <a:moveTo>
                  <a:pt x="0" y="199462"/>
                </a:moveTo>
                <a:cubicBezTo>
                  <a:pt x="0" y="89302"/>
                  <a:pt x="89302" y="0"/>
                  <a:pt x="199462" y="0"/>
                </a:cubicBezTo>
                <a:lnTo>
                  <a:pt x="2817399" y="0"/>
                </a:lnTo>
                <a:cubicBezTo>
                  <a:pt x="2927559" y="0"/>
                  <a:pt x="3016861" y="89302"/>
                  <a:pt x="3016861" y="199462"/>
                </a:cubicBezTo>
                <a:lnTo>
                  <a:pt x="3016861" y="1795156"/>
                </a:lnTo>
                <a:cubicBezTo>
                  <a:pt x="3016861" y="1905316"/>
                  <a:pt x="2927559" y="1994618"/>
                  <a:pt x="2817399" y="1994618"/>
                </a:cubicBezTo>
                <a:lnTo>
                  <a:pt x="199462" y="1994618"/>
                </a:lnTo>
                <a:cubicBezTo>
                  <a:pt x="89302" y="1994618"/>
                  <a:pt x="0" y="1905316"/>
                  <a:pt x="0" y="1795156"/>
                </a:cubicBezTo>
                <a:lnTo>
                  <a:pt x="0" y="19946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19380" tIns="119380" rIns="119380" bIns="119380" numCol="1" spcCol="1270" anchor="ctr" anchorCtr="0">
            <a:noAutofit/>
          </a:bodyPr>
          <a:lstStyle/>
          <a:p>
            <a:pPr lvl="0" algn="ctr" defTabSz="1422400">
              <a:lnSpc>
                <a:spcPct val="90000"/>
              </a:lnSpc>
              <a:spcBef>
                <a:spcPct val="0"/>
              </a:spcBef>
              <a:spcAft>
                <a:spcPct val="35000"/>
              </a:spcAft>
            </a:pPr>
            <a:r>
              <a:rPr lang="es-ES" sz="3200" b="1" kern="1200" dirty="0"/>
              <a:t>Modelo de la Estructura organizacional (organigrama)</a:t>
            </a:r>
            <a:endParaRPr lang="es-EC" sz="3200" b="1" kern="1200" dirty="0">
              <a:effectLst>
                <a:outerShdw blurRad="38100" dist="38100" dir="2700000" algn="tl">
                  <a:srgbClr val="000000">
                    <a:alpha val="43137"/>
                  </a:srgbClr>
                </a:outerShdw>
              </a:effectLst>
            </a:endParaRPr>
          </a:p>
        </p:txBody>
      </p:sp>
      <p:sp>
        <p:nvSpPr>
          <p:cNvPr id="17" name="Flecha izquierda 16"/>
          <p:cNvSpPr/>
          <p:nvPr/>
        </p:nvSpPr>
        <p:spPr>
          <a:xfrm rot="19607532">
            <a:off x="7870342" y="4081081"/>
            <a:ext cx="2475914" cy="838940"/>
          </a:xfrm>
          <a:prstGeom prst="leftArrow">
            <a:avLst>
              <a:gd name="adj1" fmla="val 60000"/>
              <a:gd name="adj2" fmla="val 50000"/>
            </a:avLst>
          </a:prstGeom>
          <a:scene3d>
            <a:camera prst="perspectiveRelaxedModerately" zoom="92000"/>
            <a:lightRig rig="balanced" dir="t">
              <a:rot lat="0" lon="0" rev="12700000"/>
            </a:lightRig>
          </a:scene3d>
          <a:sp3d z="-54080" prstMaterial="plastic">
            <a:bevelT w="25400" h="25400"/>
            <a:bevelB w="25400" h="25400"/>
          </a:sp3d>
        </p:spPr>
        <p:style>
          <a:lnRef idx="1">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hueOff val="0"/>
              <a:satOff val="0"/>
              <a:lumOff val="0"/>
              <a:alphaOff val="0"/>
            </a:schemeClr>
          </a:fontRef>
        </p:style>
      </p:sp>
      <p:sp>
        <p:nvSpPr>
          <p:cNvPr id="18" name="Forma libre 17"/>
          <p:cNvSpPr/>
          <p:nvPr/>
        </p:nvSpPr>
        <p:spPr>
          <a:xfrm>
            <a:off x="9036924" y="2789575"/>
            <a:ext cx="2742600" cy="1498593"/>
          </a:xfrm>
          <a:custGeom>
            <a:avLst/>
            <a:gdLst>
              <a:gd name="connsiteX0" fmla="*/ 0 w 2493273"/>
              <a:gd name="connsiteY0" fmla="*/ 136236 h 1362357"/>
              <a:gd name="connsiteX1" fmla="*/ 136236 w 2493273"/>
              <a:gd name="connsiteY1" fmla="*/ 0 h 1362357"/>
              <a:gd name="connsiteX2" fmla="*/ 2357037 w 2493273"/>
              <a:gd name="connsiteY2" fmla="*/ 0 h 1362357"/>
              <a:gd name="connsiteX3" fmla="*/ 2493273 w 2493273"/>
              <a:gd name="connsiteY3" fmla="*/ 136236 h 1362357"/>
              <a:gd name="connsiteX4" fmla="*/ 2493273 w 2493273"/>
              <a:gd name="connsiteY4" fmla="*/ 1226121 h 1362357"/>
              <a:gd name="connsiteX5" fmla="*/ 2357037 w 2493273"/>
              <a:gd name="connsiteY5" fmla="*/ 1362357 h 1362357"/>
              <a:gd name="connsiteX6" fmla="*/ 136236 w 2493273"/>
              <a:gd name="connsiteY6" fmla="*/ 1362357 h 1362357"/>
              <a:gd name="connsiteX7" fmla="*/ 0 w 2493273"/>
              <a:gd name="connsiteY7" fmla="*/ 1226121 h 1362357"/>
              <a:gd name="connsiteX8" fmla="*/ 0 w 2493273"/>
              <a:gd name="connsiteY8" fmla="*/ 136236 h 13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273" h="1362357">
                <a:moveTo>
                  <a:pt x="0" y="136236"/>
                </a:moveTo>
                <a:cubicBezTo>
                  <a:pt x="0" y="60995"/>
                  <a:pt x="60995" y="0"/>
                  <a:pt x="136236" y="0"/>
                </a:cubicBezTo>
                <a:lnTo>
                  <a:pt x="2357037" y="0"/>
                </a:lnTo>
                <a:cubicBezTo>
                  <a:pt x="2432278" y="0"/>
                  <a:pt x="2493273" y="60995"/>
                  <a:pt x="2493273" y="136236"/>
                </a:cubicBezTo>
                <a:lnTo>
                  <a:pt x="2493273" y="1226121"/>
                </a:lnTo>
                <a:cubicBezTo>
                  <a:pt x="2493273" y="1301362"/>
                  <a:pt x="2432278" y="1362357"/>
                  <a:pt x="2357037" y="1362357"/>
                </a:cubicBezTo>
                <a:lnTo>
                  <a:pt x="136236" y="1362357"/>
                </a:lnTo>
                <a:cubicBezTo>
                  <a:pt x="60995" y="1362357"/>
                  <a:pt x="0" y="1301362"/>
                  <a:pt x="0" y="1226121"/>
                </a:cubicBezTo>
                <a:lnTo>
                  <a:pt x="0" y="136236"/>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93242" tIns="93242" rIns="93242" bIns="93242" numCol="1" spcCol="1270" anchor="ctr" anchorCtr="0">
            <a:noAutofit/>
          </a:bodyPr>
          <a:lstStyle/>
          <a:p>
            <a:pPr lvl="0" algn="ctr" defTabSz="1244600">
              <a:lnSpc>
                <a:spcPct val="90000"/>
              </a:lnSpc>
              <a:spcBef>
                <a:spcPct val="0"/>
              </a:spcBef>
              <a:spcAft>
                <a:spcPct val="35000"/>
              </a:spcAft>
            </a:pPr>
            <a:r>
              <a:rPr lang="es-ES" sz="3200" b="1" kern="1200" dirty="0"/>
              <a:t>Clima organizacional</a:t>
            </a:r>
            <a:endParaRPr lang="es-EC" sz="3200" b="1" kern="1200" dirty="0">
              <a:effectLst>
                <a:outerShdw blurRad="38100" dist="38100" dir="2700000" algn="tl">
                  <a:srgbClr val="000000">
                    <a:alpha val="43137"/>
                  </a:srgbClr>
                </a:outerShdw>
              </a:effectLst>
            </a:endParaRPr>
          </a:p>
        </p:txBody>
      </p:sp>
      <p:sp>
        <p:nvSpPr>
          <p:cNvPr id="19" name="Flecha izquierda 18"/>
          <p:cNvSpPr/>
          <p:nvPr/>
        </p:nvSpPr>
        <p:spPr>
          <a:xfrm rot="688984">
            <a:off x="8642494" y="5341900"/>
            <a:ext cx="2033780" cy="838940"/>
          </a:xfrm>
          <a:prstGeom prst="leftArrow">
            <a:avLst>
              <a:gd name="adj1" fmla="val 60000"/>
              <a:gd name="adj2" fmla="val 50000"/>
            </a:avLst>
          </a:prstGeom>
          <a:scene3d>
            <a:camera prst="perspectiveRelaxedModerately" zoom="92000"/>
            <a:lightRig rig="balanced" dir="t">
              <a:rot lat="0" lon="0" rev="12700000"/>
            </a:lightRig>
          </a:scene3d>
          <a:sp3d z="-54080" prstMaterial="plastic">
            <a:bevelT w="25400" h="25400"/>
            <a:bevelB w="25400" h="25400"/>
          </a:sp3d>
        </p:spPr>
        <p:style>
          <a:lnRef idx="1">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sp>
        <p:nvSpPr>
          <p:cNvPr id="20" name="Forma libre 19"/>
          <p:cNvSpPr/>
          <p:nvPr/>
        </p:nvSpPr>
        <p:spPr>
          <a:xfrm>
            <a:off x="9654140" y="5112915"/>
            <a:ext cx="2493273" cy="1498601"/>
          </a:xfrm>
          <a:custGeom>
            <a:avLst/>
            <a:gdLst>
              <a:gd name="connsiteX0" fmla="*/ 0 w 2060556"/>
              <a:gd name="connsiteY0" fmla="*/ 149860 h 1498601"/>
              <a:gd name="connsiteX1" fmla="*/ 149860 w 2060556"/>
              <a:gd name="connsiteY1" fmla="*/ 0 h 1498601"/>
              <a:gd name="connsiteX2" fmla="*/ 1910696 w 2060556"/>
              <a:gd name="connsiteY2" fmla="*/ 0 h 1498601"/>
              <a:gd name="connsiteX3" fmla="*/ 2060556 w 2060556"/>
              <a:gd name="connsiteY3" fmla="*/ 149860 h 1498601"/>
              <a:gd name="connsiteX4" fmla="*/ 2060556 w 2060556"/>
              <a:gd name="connsiteY4" fmla="*/ 1348741 h 1498601"/>
              <a:gd name="connsiteX5" fmla="*/ 1910696 w 2060556"/>
              <a:gd name="connsiteY5" fmla="*/ 1498601 h 1498601"/>
              <a:gd name="connsiteX6" fmla="*/ 149860 w 2060556"/>
              <a:gd name="connsiteY6" fmla="*/ 1498601 h 1498601"/>
              <a:gd name="connsiteX7" fmla="*/ 0 w 2060556"/>
              <a:gd name="connsiteY7" fmla="*/ 1348741 h 1498601"/>
              <a:gd name="connsiteX8" fmla="*/ 0 w 2060556"/>
              <a:gd name="connsiteY8" fmla="*/ 149860 h 149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0556" h="1498601">
                <a:moveTo>
                  <a:pt x="0" y="149860"/>
                </a:moveTo>
                <a:cubicBezTo>
                  <a:pt x="0" y="67095"/>
                  <a:pt x="67095" y="0"/>
                  <a:pt x="149860" y="0"/>
                </a:cubicBezTo>
                <a:lnTo>
                  <a:pt x="1910696" y="0"/>
                </a:lnTo>
                <a:cubicBezTo>
                  <a:pt x="1993461" y="0"/>
                  <a:pt x="2060556" y="67095"/>
                  <a:pt x="2060556" y="149860"/>
                </a:cubicBezTo>
                <a:lnTo>
                  <a:pt x="2060556" y="1348741"/>
                </a:lnTo>
                <a:cubicBezTo>
                  <a:pt x="2060556" y="1431506"/>
                  <a:pt x="1993461" y="1498601"/>
                  <a:pt x="1910696" y="1498601"/>
                </a:cubicBezTo>
                <a:lnTo>
                  <a:pt x="149860" y="1498601"/>
                </a:lnTo>
                <a:cubicBezTo>
                  <a:pt x="67095" y="1498601"/>
                  <a:pt x="0" y="1431506"/>
                  <a:pt x="0" y="1348741"/>
                </a:cubicBezTo>
                <a:lnTo>
                  <a:pt x="0" y="149860"/>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1993" tIns="81993" rIns="81993" bIns="81993" numCol="1" spcCol="1270" anchor="ctr" anchorCtr="0">
            <a:noAutofit/>
          </a:bodyPr>
          <a:lstStyle/>
          <a:p>
            <a:pPr lvl="0" algn="ctr" defTabSz="889000">
              <a:lnSpc>
                <a:spcPct val="90000"/>
              </a:lnSpc>
              <a:spcBef>
                <a:spcPct val="0"/>
              </a:spcBef>
              <a:spcAft>
                <a:spcPct val="35000"/>
              </a:spcAft>
            </a:pPr>
            <a:r>
              <a:rPr lang="es-ES" sz="2800" b="1" kern="1200" dirty="0">
                <a:solidFill>
                  <a:schemeClr val="tx1">
                    <a:lumMod val="85000"/>
                    <a:lumOff val="15000"/>
                  </a:schemeClr>
                </a:solidFill>
              </a:rPr>
              <a:t>Gestión del Talento Humano</a:t>
            </a:r>
            <a:endParaRPr lang="es-EC" sz="2800" b="1" kern="1200"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49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 calcmode="lin" valueType="num">
                                      <p:cBhvr additive="base">
                                        <p:cTn id="2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 calcmode="lin" valueType="num">
                                      <p:cBhvr additive="base">
                                        <p:cTn id="3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 calcmode="lin" valueType="num">
                                      <p:cBhvr additive="base">
                                        <p:cTn id="4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5F524-63F9-4551-A994-CBA454B718BF}"/>
              </a:ext>
            </a:extLst>
          </p:cNvPr>
          <p:cNvSpPr txBox="1"/>
          <p:nvPr/>
        </p:nvSpPr>
        <p:spPr>
          <a:xfrm>
            <a:off x="1970692" y="34807"/>
            <a:ext cx="4489819" cy="523220"/>
          </a:xfrm>
          <a:prstGeom prst="rect">
            <a:avLst/>
          </a:prstGeom>
          <a:noFill/>
        </p:spPr>
        <p:txBody>
          <a:bodyPr wrap="none" rtlCol="0">
            <a:spAutoFit/>
          </a:bodyPr>
          <a:lstStyle/>
          <a:p>
            <a:r>
              <a:rPr lang="es-EC" sz="2800" b="1" dirty="0">
                <a:solidFill>
                  <a:schemeClr val="bg1"/>
                </a:solidFill>
              </a:rPr>
              <a:t>FUNDAMENTACIÓN TEÓRICA</a:t>
            </a:r>
          </a:p>
        </p:txBody>
      </p:sp>
      <p:sp>
        <p:nvSpPr>
          <p:cNvPr id="3" name="Flecha: a la derecha 2">
            <a:extLst>
              <a:ext uri="{FF2B5EF4-FFF2-40B4-BE49-F238E27FC236}">
                <a16:creationId xmlns:a16="http://schemas.microsoft.com/office/drawing/2014/main" id="{166C5942-0583-4019-850B-78455D15055F}"/>
              </a:ext>
            </a:extLst>
          </p:cNvPr>
          <p:cNvSpPr/>
          <p:nvPr/>
        </p:nvSpPr>
        <p:spPr>
          <a:xfrm>
            <a:off x="526952" y="2151693"/>
            <a:ext cx="2124222" cy="1763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Operaciones de Información</a:t>
            </a:r>
          </a:p>
        </p:txBody>
      </p:sp>
      <p:sp>
        <p:nvSpPr>
          <p:cNvPr id="4" name="Elipse 3">
            <a:extLst>
              <a:ext uri="{FF2B5EF4-FFF2-40B4-BE49-F238E27FC236}">
                <a16:creationId xmlns:a16="http://schemas.microsoft.com/office/drawing/2014/main" id="{6D888DAB-0308-4E22-A559-436E5121C189}"/>
              </a:ext>
            </a:extLst>
          </p:cNvPr>
          <p:cNvSpPr/>
          <p:nvPr/>
        </p:nvSpPr>
        <p:spPr>
          <a:xfrm>
            <a:off x="3806483" y="740005"/>
            <a:ext cx="5057336" cy="15896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solidFill>
                  <a:schemeClr val="tx1"/>
                </a:solidFill>
              </a:rPr>
              <a:t>Las Operaciones de Información son esenciales para la ejecución exitosa de las operaciones militares. </a:t>
            </a:r>
          </a:p>
        </p:txBody>
      </p:sp>
      <p:sp>
        <p:nvSpPr>
          <p:cNvPr id="7" name="Rectángulo 6">
            <a:extLst>
              <a:ext uri="{FF2B5EF4-FFF2-40B4-BE49-F238E27FC236}">
                <a16:creationId xmlns:a16="http://schemas.microsoft.com/office/drawing/2014/main" id="{E4346029-E625-42E3-A780-BDBE4BE39AC8}"/>
              </a:ext>
            </a:extLst>
          </p:cNvPr>
          <p:cNvSpPr/>
          <p:nvPr/>
        </p:nvSpPr>
        <p:spPr>
          <a:xfrm>
            <a:off x="3567332" y="4124391"/>
            <a:ext cx="6161649" cy="19936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Se describe a las Operaciones de Información como el empleo integrado de las capacidades principales, de apoyo y relacionadas que se desarrollan en los procesos de Operaciones de Información aplicables a las amenazas propias con lo que es coherente con los procesos de restructuración de las Fuerzas Armadas.</a:t>
            </a:r>
          </a:p>
        </p:txBody>
      </p:sp>
      <p:sp>
        <p:nvSpPr>
          <p:cNvPr id="10" name="Rectángulo: una sola esquina cortada 9">
            <a:extLst>
              <a:ext uri="{FF2B5EF4-FFF2-40B4-BE49-F238E27FC236}">
                <a16:creationId xmlns:a16="http://schemas.microsoft.com/office/drawing/2014/main" id="{DBE0CAFD-6063-4CF1-A096-E65AB81FA296}"/>
              </a:ext>
            </a:extLst>
          </p:cNvPr>
          <p:cNvSpPr/>
          <p:nvPr/>
        </p:nvSpPr>
        <p:spPr>
          <a:xfrm>
            <a:off x="4752535" y="2547204"/>
            <a:ext cx="3603674" cy="1256492"/>
          </a:xfrm>
          <a:prstGeom prst="snip1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Un objetivo clave de las Operaciones de Información es lograr y mantener la superioridad de información.</a:t>
            </a:r>
          </a:p>
        </p:txBody>
      </p:sp>
    </p:spTree>
    <p:extLst>
      <p:ext uri="{BB962C8B-B14F-4D97-AF65-F5344CB8AC3E}">
        <p14:creationId xmlns:p14="http://schemas.microsoft.com/office/powerpoint/2010/main" val="830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5F524-63F9-4551-A994-CBA454B718BF}"/>
              </a:ext>
            </a:extLst>
          </p:cNvPr>
          <p:cNvSpPr txBox="1"/>
          <p:nvPr/>
        </p:nvSpPr>
        <p:spPr>
          <a:xfrm>
            <a:off x="1970692" y="34807"/>
            <a:ext cx="4489819" cy="523220"/>
          </a:xfrm>
          <a:prstGeom prst="rect">
            <a:avLst/>
          </a:prstGeom>
          <a:noFill/>
        </p:spPr>
        <p:txBody>
          <a:bodyPr wrap="none" rtlCol="0">
            <a:spAutoFit/>
          </a:bodyPr>
          <a:lstStyle/>
          <a:p>
            <a:r>
              <a:rPr lang="es-EC" sz="2800" b="1" dirty="0">
                <a:solidFill>
                  <a:schemeClr val="bg1"/>
                </a:solidFill>
              </a:rPr>
              <a:t>FUNDAMENTACIÓN TEÓRICA</a:t>
            </a:r>
          </a:p>
        </p:txBody>
      </p:sp>
      <p:sp>
        <p:nvSpPr>
          <p:cNvPr id="2" name="Rectángulo: esquinas diagonales cortadas 1">
            <a:extLst>
              <a:ext uri="{FF2B5EF4-FFF2-40B4-BE49-F238E27FC236}">
                <a16:creationId xmlns:a16="http://schemas.microsoft.com/office/drawing/2014/main" id="{707FD569-688B-48BC-94CF-65CF246AA710}"/>
              </a:ext>
            </a:extLst>
          </p:cNvPr>
          <p:cNvSpPr/>
          <p:nvPr/>
        </p:nvSpPr>
        <p:spPr>
          <a:xfrm>
            <a:off x="248512" y="1705476"/>
            <a:ext cx="3826412" cy="3447048"/>
          </a:xfrm>
          <a:prstGeom prst="snip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solidFill>
                  <a:schemeClr val="tx1"/>
                </a:solidFill>
              </a:rPr>
              <a:t>A. Capacidades Principales:</a:t>
            </a:r>
          </a:p>
          <a:p>
            <a:pPr marL="285750" indent="-285750" algn="just">
              <a:buFont typeface="Arial" panose="020B0604020202020204" pitchFamily="34" charset="0"/>
              <a:buChar char="•"/>
            </a:pPr>
            <a:r>
              <a:rPr lang="es-EC" sz="2000" b="1" dirty="0">
                <a:solidFill>
                  <a:schemeClr val="tx1"/>
                </a:solidFill>
              </a:rPr>
              <a:t>Operaciones Psicológicas</a:t>
            </a:r>
          </a:p>
          <a:p>
            <a:pPr marL="285750" indent="-285750" algn="just">
              <a:buFont typeface="Arial" panose="020B0604020202020204" pitchFamily="34" charset="0"/>
              <a:buChar char="•"/>
            </a:pPr>
            <a:r>
              <a:rPr lang="es-EC" sz="2000" b="1" dirty="0">
                <a:solidFill>
                  <a:schemeClr val="tx1"/>
                </a:solidFill>
              </a:rPr>
              <a:t>Operaciones de Decepción y Engaño</a:t>
            </a:r>
          </a:p>
          <a:p>
            <a:pPr marL="285750" indent="-285750" algn="just">
              <a:buFont typeface="Arial" panose="020B0604020202020204" pitchFamily="34" charset="0"/>
              <a:buChar char="•"/>
            </a:pPr>
            <a:r>
              <a:rPr lang="es-EC" sz="2000" b="1" dirty="0">
                <a:solidFill>
                  <a:schemeClr val="tx1"/>
                </a:solidFill>
              </a:rPr>
              <a:t>Guerra Electrónica</a:t>
            </a:r>
          </a:p>
          <a:p>
            <a:pPr marL="285750" indent="-285750" algn="just">
              <a:buFont typeface="Arial" panose="020B0604020202020204" pitchFamily="34" charset="0"/>
              <a:buChar char="•"/>
            </a:pPr>
            <a:r>
              <a:rPr lang="es-EC" sz="2000" b="1" dirty="0">
                <a:solidFill>
                  <a:schemeClr val="tx1"/>
                </a:solidFill>
              </a:rPr>
              <a:t>Seguridad en las Operaciones</a:t>
            </a:r>
          </a:p>
          <a:p>
            <a:pPr marL="285750" indent="-285750" algn="just">
              <a:buFont typeface="Arial" panose="020B0604020202020204" pitchFamily="34" charset="0"/>
              <a:buChar char="•"/>
            </a:pPr>
            <a:r>
              <a:rPr lang="es-EC" sz="2000" b="1" dirty="0">
                <a:solidFill>
                  <a:schemeClr val="tx1"/>
                </a:solidFill>
              </a:rPr>
              <a:t>Operaciones del Ciberespacio </a:t>
            </a:r>
          </a:p>
        </p:txBody>
      </p:sp>
      <p:sp>
        <p:nvSpPr>
          <p:cNvPr id="5" name="Rectángulo: esquinas diagonales cortadas 4">
            <a:extLst>
              <a:ext uri="{FF2B5EF4-FFF2-40B4-BE49-F238E27FC236}">
                <a16:creationId xmlns:a16="http://schemas.microsoft.com/office/drawing/2014/main" id="{EAF320F4-0742-407D-85DA-91372484460D}"/>
              </a:ext>
            </a:extLst>
          </p:cNvPr>
          <p:cNvSpPr/>
          <p:nvPr/>
        </p:nvSpPr>
        <p:spPr>
          <a:xfrm>
            <a:off x="4182794" y="1810241"/>
            <a:ext cx="3826412" cy="2239750"/>
          </a:xfrm>
          <a:prstGeom prst="snip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solidFill>
                  <a:schemeClr val="tx1"/>
                </a:solidFill>
              </a:rPr>
              <a:t>B. Capacidades de Apoyo:</a:t>
            </a:r>
          </a:p>
          <a:p>
            <a:pPr marL="285750" indent="-285750" algn="just">
              <a:buFont typeface="Arial" panose="020B0604020202020204" pitchFamily="34" charset="0"/>
              <a:buChar char="•"/>
            </a:pPr>
            <a:r>
              <a:rPr lang="es-EC" sz="2000" b="1" dirty="0">
                <a:solidFill>
                  <a:schemeClr val="tx1"/>
                </a:solidFill>
              </a:rPr>
              <a:t>Inteligencia para Operaciones de Información</a:t>
            </a:r>
          </a:p>
        </p:txBody>
      </p:sp>
      <p:sp>
        <p:nvSpPr>
          <p:cNvPr id="7" name="Rectángulo: esquinas diagonales cortadas 6">
            <a:extLst>
              <a:ext uri="{FF2B5EF4-FFF2-40B4-BE49-F238E27FC236}">
                <a16:creationId xmlns:a16="http://schemas.microsoft.com/office/drawing/2014/main" id="{E6A84FBA-6296-4D9D-83F3-0154701B3F2A}"/>
              </a:ext>
            </a:extLst>
          </p:cNvPr>
          <p:cNvSpPr/>
          <p:nvPr/>
        </p:nvSpPr>
        <p:spPr>
          <a:xfrm>
            <a:off x="8117076" y="1810241"/>
            <a:ext cx="3826412" cy="2239750"/>
          </a:xfrm>
          <a:prstGeom prst="snip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solidFill>
                  <a:schemeClr val="tx1"/>
                </a:solidFill>
              </a:rPr>
              <a:t>C. Capacidades Relacionadas:</a:t>
            </a:r>
          </a:p>
          <a:p>
            <a:pPr marL="285750" indent="-285750" algn="just">
              <a:buFont typeface="Arial" panose="020B0604020202020204" pitchFamily="34" charset="0"/>
              <a:buChar char="•"/>
            </a:pPr>
            <a:r>
              <a:rPr lang="es-EC" sz="2000" b="1" dirty="0">
                <a:solidFill>
                  <a:schemeClr val="tx1"/>
                </a:solidFill>
              </a:rPr>
              <a:t>Comunicación social </a:t>
            </a:r>
          </a:p>
        </p:txBody>
      </p:sp>
    </p:spTree>
    <p:extLst>
      <p:ext uri="{BB962C8B-B14F-4D97-AF65-F5344CB8AC3E}">
        <p14:creationId xmlns:p14="http://schemas.microsoft.com/office/powerpoint/2010/main" val="468004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9F2B66D-8FE7-4F30-99B7-1C60E66F5C09}"/>
              </a:ext>
            </a:extLst>
          </p:cNvPr>
          <p:cNvSpPr/>
          <p:nvPr/>
        </p:nvSpPr>
        <p:spPr>
          <a:xfrm>
            <a:off x="767751" y="2285999"/>
            <a:ext cx="10506973" cy="2448369"/>
          </a:xfrm>
          <a:prstGeom prst="roundRect">
            <a:avLst/>
          </a:prstGeom>
          <a:solidFill>
            <a:srgbClr val="C00000">
              <a:alpha val="56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Title 1">
            <a:extLst>
              <a:ext uri="{FF2B5EF4-FFF2-40B4-BE49-F238E27FC236}">
                <a16:creationId xmlns:a16="http://schemas.microsoft.com/office/drawing/2014/main" id="{8D8E2844-DFB5-4E0E-9930-1C3725BC56A3}"/>
              </a:ext>
            </a:extLst>
          </p:cNvPr>
          <p:cNvSpPr txBox="1">
            <a:spLocks/>
          </p:cNvSpPr>
          <p:nvPr/>
        </p:nvSpPr>
        <p:spPr bwMode="auto">
          <a:xfrm>
            <a:off x="767751" y="3044280"/>
            <a:ext cx="10506972" cy="769441"/>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S" sz="44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MARCO METODOLÓGICO</a:t>
            </a:r>
          </a:p>
        </p:txBody>
      </p:sp>
    </p:spTree>
    <p:extLst>
      <p:ext uri="{BB962C8B-B14F-4D97-AF65-F5344CB8AC3E}">
        <p14:creationId xmlns:p14="http://schemas.microsoft.com/office/powerpoint/2010/main" val="2686442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5F524-63F9-4551-A994-CBA454B718BF}"/>
              </a:ext>
            </a:extLst>
          </p:cNvPr>
          <p:cNvSpPr txBox="1"/>
          <p:nvPr/>
        </p:nvSpPr>
        <p:spPr>
          <a:xfrm>
            <a:off x="1970692" y="34807"/>
            <a:ext cx="3821815" cy="523220"/>
          </a:xfrm>
          <a:prstGeom prst="rect">
            <a:avLst/>
          </a:prstGeom>
          <a:noFill/>
        </p:spPr>
        <p:txBody>
          <a:bodyPr wrap="none" rtlCol="0">
            <a:spAutoFit/>
          </a:bodyPr>
          <a:lstStyle/>
          <a:p>
            <a:r>
              <a:rPr lang="es-EC" sz="2800" b="1" dirty="0">
                <a:solidFill>
                  <a:schemeClr val="bg1"/>
                </a:solidFill>
              </a:rPr>
              <a:t>TIPO DE INVESTIGACIÓN</a:t>
            </a:r>
          </a:p>
        </p:txBody>
      </p:sp>
      <p:sp>
        <p:nvSpPr>
          <p:cNvPr id="2" name="Flecha: a la derecha 1">
            <a:extLst>
              <a:ext uri="{FF2B5EF4-FFF2-40B4-BE49-F238E27FC236}">
                <a16:creationId xmlns:a16="http://schemas.microsoft.com/office/drawing/2014/main" id="{D5889F07-81AE-47DA-AE52-FA4CBB4C5462}"/>
              </a:ext>
            </a:extLst>
          </p:cNvPr>
          <p:cNvSpPr/>
          <p:nvPr/>
        </p:nvSpPr>
        <p:spPr>
          <a:xfrm>
            <a:off x="205197" y="558027"/>
            <a:ext cx="2355123" cy="4230751"/>
          </a:xfrm>
          <a:prstGeom prst="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rPr>
              <a:t>Nuestra investigación será descriptiva, ya que abarca la mayor parte de las encuestas en línea </a:t>
            </a:r>
          </a:p>
        </p:txBody>
      </p:sp>
      <p:sp>
        <p:nvSpPr>
          <p:cNvPr id="5" name="Flecha: a la derecha 4">
            <a:extLst>
              <a:ext uri="{FF2B5EF4-FFF2-40B4-BE49-F238E27FC236}">
                <a16:creationId xmlns:a16="http://schemas.microsoft.com/office/drawing/2014/main" id="{DCB6325A-6FC2-441D-83D1-859809BF88C9}"/>
              </a:ext>
            </a:extLst>
          </p:cNvPr>
          <p:cNvSpPr/>
          <p:nvPr/>
        </p:nvSpPr>
        <p:spPr>
          <a:xfrm>
            <a:off x="2323036" y="1688147"/>
            <a:ext cx="3481675" cy="5015357"/>
          </a:xfrm>
          <a:prstGeom prst="rightArrow">
            <a:avLst>
              <a:gd name="adj1" fmla="val 47190"/>
              <a:gd name="adj2" fmla="val 36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rPr>
              <a:t>Se considera concluyente dada su naturaleza cuantitativa sobre una estructura definida de las operaciones de información en el CC.FF.AA ahora planteándola para la Fuerza Terrestre</a:t>
            </a:r>
          </a:p>
        </p:txBody>
      </p:sp>
      <p:sp>
        <p:nvSpPr>
          <p:cNvPr id="7" name="Flecha: a la derecha 6">
            <a:extLst>
              <a:ext uri="{FF2B5EF4-FFF2-40B4-BE49-F238E27FC236}">
                <a16:creationId xmlns:a16="http://schemas.microsoft.com/office/drawing/2014/main" id="{5DC05766-40BC-4375-9C57-DB380B7EAD58}"/>
              </a:ext>
            </a:extLst>
          </p:cNvPr>
          <p:cNvSpPr/>
          <p:nvPr/>
        </p:nvSpPr>
        <p:spPr>
          <a:xfrm>
            <a:off x="5375561" y="558027"/>
            <a:ext cx="4077694" cy="4230751"/>
          </a:xfrm>
          <a:prstGeom prst="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rPr>
              <a:t>Será analizada a través de una investigación aplicada ya que nuestro propósito es encontrar una estructura que pueda ser empleada para abordar el campo que abarca las operaciones de la información</a:t>
            </a:r>
          </a:p>
        </p:txBody>
      </p:sp>
      <p:sp>
        <p:nvSpPr>
          <p:cNvPr id="8" name="Flecha: a la derecha 7">
            <a:extLst>
              <a:ext uri="{FF2B5EF4-FFF2-40B4-BE49-F238E27FC236}">
                <a16:creationId xmlns:a16="http://schemas.microsoft.com/office/drawing/2014/main" id="{90DE1762-F929-4FE9-A3DC-5D54958DBEF2}"/>
              </a:ext>
            </a:extLst>
          </p:cNvPr>
          <p:cNvSpPr/>
          <p:nvPr/>
        </p:nvSpPr>
        <p:spPr>
          <a:xfrm>
            <a:off x="8752992" y="2249082"/>
            <a:ext cx="3507545" cy="4559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rPr>
              <a:t>Se planea previamente tener un diseño estructurado para que la información recopilada pueda atribuirse estadísticamente a la muestra tomada.</a:t>
            </a:r>
          </a:p>
        </p:txBody>
      </p:sp>
    </p:spTree>
    <p:extLst>
      <p:ext uri="{BB962C8B-B14F-4D97-AF65-F5344CB8AC3E}">
        <p14:creationId xmlns:p14="http://schemas.microsoft.com/office/powerpoint/2010/main" val="1261845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5F524-63F9-4551-A994-CBA454B718BF}"/>
              </a:ext>
            </a:extLst>
          </p:cNvPr>
          <p:cNvSpPr txBox="1"/>
          <p:nvPr/>
        </p:nvSpPr>
        <p:spPr>
          <a:xfrm>
            <a:off x="1970692" y="34807"/>
            <a:ext cx="4261038" cy="523220"/>
          </a:xfrm>
          <a:prstGeom prst="rect">
            <a:avLst/>
          </a:prstGeom>
          <a:noFill/>
        </p:spPr>
        <p:txBody>
          <a:bodyPr wrap="none" rtlCol="0">
            <a:spAutoFit/>
          </a:bodyPr>
          <a:lstStyle/>
          <a:p>
            <a:r>
              <a:rPr lang="es-EC" sz="2800" b="1" dirty="0">
                <a:solidFill>
                  <a:schemeClr val="bg1"/>
                </a:solidFill>
              </a:rPr>
              <a:t>DISEÑO DE INVESTIGACIÓN</a:t>
            </a:r>
          </a:p>
        </p:txBody>
      </p:sp>
      <p:sp>
        <p:nvSpPr>
          <p:cNvPr id="2" name="Elipse 1">
            <a:extLst>
              <a:ext uri="{FF2B5EF4-FFF2-40B4-BE49-F238E27FC236}">
                <a16:creationId xmlns:a16="http://schemas.microsoft.com/office/drawing/2014/main" id="{A0069930-FFEC-4435-9ECD-7CE3E66B207D}"/>
              </a:ext>
            </a:extLst>
          </p:cNvPr>
          <p:cNvSpPr/>
          <p:nvPr/>
        </p:nvSpPr>
        <p:spPr>
          <a:xfrm>
            <a:off x="7287066" y="2127573"/>
            <a:ext cx="4656406" cy="15755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La cual se procederá a realizar el análisis respectivo y se concluirá basándonos en un diseño cuantitativo </a:t>
            </a:r>
          </a:p>
        </p:txBody>
      </p:sp>
      <p:sp>
        <p:nvSpPr>
          <p:cNvPr id="5" name="Elipse 4">
            <a:extLst>
              <a:ext uri="{FF2B5EF4-FFF2-40B4-BE49-F238E27FC236}">
                <a16:creationId xmlns:a16="http://schemas.microsoft.com/office/drawing/2014/main" id="{014D843A-9B32-46B5-8971-06E4DEF17ED2}"/>
              </a:ext>
            </a:extLst>
          </p:cNvPr>
          <p:cNvSpPr/>
          <p:nvPr/>
        </p:nvSpPr>
        <p:spPr>
          <a:xfrm>
            <a:off x="391549" y="3090038"/>
            <a:ext cx="4656406" cy="12262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solidFill>
                  <a:schemeClr val="tx1"/>
                </a:solidFill>
              </a:rPr>
              <a:t>LA INVESTIGACIÓN</a:t>
            </a:r>
          </a:p>
        </p:txBody>
      </p:sp>
      <p:sp>
        <p:nvSpPr>
          <p:cNvPr id="7" name="Elipse 6">
            <a:extLst>
              <a:ext uri="{FF2B5EF4-FFF2-40B4-BE49-F238E27FC236}">
                <a16:creationId xmlns:a16="http://schemas.microsoft.com/office/drawing/2014/main" id="{46D2FD4D-FDB8-4B5A-9324-9ECCF03DDC7C}"/>
              </a:ext>
            </a:extLst>
          </p:cNvPr>
          <p:cNvSpPr/>
          <p:nvPr/>
        </p:nvSpPr>
        <p:spPr>
          <a:xfrm>
            <a:off x="3924886" y="847746"/>
            <a:ext cx="3362179" cy="15755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La aplicación de una encuesta a personal experto y calificado en el área</a:t>
            </a:r>
          </a:p>
        </p:txBody>
      </p:sp>
      <p:sp>
        <p:nvSpPr>
          <p:cNvPr id="8" name="Elipse 7">
            <a:extLst>
              <a:ext uri="{FF2B5EF4-FFF2-40B4-BE49-F238E27FC236}">
                <a16:creationId xmlns:a16="http://schemas.microsoft.com/office/drawing/2014/main" id="{EF087A20-5089-44C3-8041-448A258D723C}"/>
              </a:ext>
            </a:extLst>
          </p:cNvPr>
          <p:cNvSpPr/>
          <p:nvPr/>
        </p:nvSpPr>
        <p:spPr>
          <a:xfrm>
            <a:off x="7287065" y="3971389"/>
            <a:ext cx="4904935" cy="17904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Los datos recopilados a través de la encuesta serán tabulados para definir la mejor estructura que se debe concebir para la propuesta de organización o estructura </a:t>
            </a:r>
          </a:p>
        </p:txBody>
      </p:sp>
      <p:sp>
        <p:nvSpPr>
          <p:cNvPr id="9" name="Elipse 8">
            <a:extLst>
              <a:ext uri="{FF2B5EF4-FFF2-40B4-BE49-F238E27FC236}">
                <a16:creationId xmlns:a16="http://schemas.microsoft.com/office/drawing/2014/main" id="{2AACDEA4-43A5-4E2D-A908-D93B068BB95B}"/>
              </a:ext>
            </a:extLst>
          </p:cNvPr>
          <p:cNvSpPr/>
          <p:nvPr/>
        </p:nvSpPr>
        <p:spPr>
          <a:xfrm>
            <a:off x="3971778" y="4780665"/>
            <a:ext cx="3362179" cy="15755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Para operaciones de información o semejante en la Fuerza Terrestre</a:t>
            </a:r>
          </a:p>
        </p:txBody>
      </p:sp>
      <p:cxnSp>
        <p:nvCxnSpPr>
          <p:cNvPr id="10" name="Conector recto de flecha 9">
            <a:extLst>
              <a:ext uri="{FF2B5EF4-FFF2-40B4-BE49-F238E27FC236}">
                <a16:creationId xmlns:a16="http://schemas.microsoft.com/office/drawing/2014/main" id="{F0FAFA1A-E532-4F21-B28D-F45B231EB468}"/>
              </a:ext>
            </a:extLst>
          </p:cNvPr>
          <p:cNvCxnSpPr>
            <a:cxnSpLocks/>
            <a:endCxn id="7" idx="4"/>
          </p:cNvCxnSpPr>
          <p:nvPr/>
        </p:nvCxnSpPr>
        <p:spPr>
          <a:xfrm flipV="1">
            <a:off x="4952009" y="2423328"/>
            <a:ext cx="653967" cy="1077510"/>
          </a:xfrm>
          <a:prstGeom prst="straightConnector1">
            <a:avLst/>
          </a:prstGeom>
          <a:ln>
            <a:solidFill>
              <a:srgbClr val="3906C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A849AA99-8F78-494E-B0A2-2A542D2E1FE7}"/>
              </a:ext>
            </a:extLst>
          </p:cNvPr>
          <p:cNvCxnSpPr>
            <a:cxnSpLocks/>
            <a:endCxn id="2" idx="2"/>
          </p:cNvCxnSpPr>
          <p:nvPr/>
        </p:nvCxnSpPr>
        <p:spPr>
          <a:xfrm flipV="1">
            <a:off x="5076181" y="2915364"/>
            <a:ext cx="2210885" cy="669807"/>
          </a:xfrm>
          <a:prstGeom prst="straightConnector1">
            <a:avLst/>
          </a:prstGeom>
          <a:ln>
            <a:solidFill>
              <a:srgbClr val="3906C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C1E9AF38-16D5-4C60-854C-13F461FBDC8F}"/>
              </a:ext>
            </a:extLst>
          </p:cNvPr>
          <p:cNvCxnSpPr>
            <a:cxnSpLocks/>
          </p:cNvCxnSpPr>
          <p:nvPr/>
        </p:nvCxnSpPr>
        <p:spPr>
          <a:xfrm>
            <a:off x="5076181" y="3864847"/>
            <a:ext cx="2210884" cy="872813"/>
          </a:xfrm>
          <a:prstGeom prst="straightConnector1">
            <a:avLst/>
          </a:prstGeom>
          <a:ln>
            <a:solidFill>
              <a:srgbClr val="3906CA"/>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33C05ED9-DDF0-4559-B1C6-512F4A74F95E}"/>
              </a:ext>
            </a:extLst>
          </p:cNvPr>
          <p:cNvCxnSpPr>
            <a:cxnSpLocks/>
            <a:endCxn id="9" idx="0"/>
          </p:cNvCxnSpPr>
          <p:nvPr/>
        </p:nvCxnSpPr>
        <p:spPr>
          <a:xfrm>
            <a:off x="4904936" y="3992874"/>
            <a:ext cx="747932" cy="787791"/>
          </a:xfrm>
          <a:prstGeom prst="straightConnector1">
            <a:avLst/>
          </a:prstGeom>
          <a:ln>
            <a:solidFill>
              <a:srgbClr val="3906C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363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5F524-63F9-4551-A994-CBA454B718BF}"/>
              </a:ext>
            </a:extLst>
          </p:cNvPr>
          <p:cNvSpPr txBox="1"/>
          <p:nvPr/>
        </p:nvSpPr>
        <p:spPr>
          <a:xfrm>
            <a:off x="1970692" y="34807"/>
            <a:ext cx="3784947" cy="523220"/>
          </a:xfrm>
          <a:prstGeom prst="rect">
            <a:avLst/>
          </a:prstGeom>
          <a:noFill/>
        </p:spPr>
        <p:txBody>
          <a:bodyPr wrap="none" rtlCol="0">
            <a:spAutoFit/>
          </a:bodyPr>
          <a:lstStyle/>
          <a:p>
            <a:r>
              <a:rPr lang="es-EC" sz="2800" b="1" dirty="0">
                <a:solidFill>
                  <a:schemeClr val="bg1"/>
                </a:solidFill>
              </a:rPr>
              <a:t>POBLACIÓN Y MUESTRA</a:t>
            </a:r>
          </a:p>
        </p:txBody>
      </p:sp>
      <p:sp>
        <p:nvSpPr>
          <p:cNvPr id="2" name="Rectángulo: esquinas redondeadas 1">
            <a:extLst>
              <a:ext uri="{FF2B5EF4-FFF2-40B4-BE49-F238E27FC236}">
                <a16:creationId xmlns:a16="http://schemas.microsoft.com/office/drawing/2014/main" id="{B63D376D-9D77-41C3-ACDC-E7C62A30F9BA}"/>
              </a:ext>
            </a:extLst>
          </p:cNvPr>
          <p:cNvSpPr/>
          <p:nvPr/>
        </p:nvSpPr>
        <p:spPr>
          <a:xfrm>
            <a:off x="2804160" y="1339947"/>
            <a:ext cx="6583680" cy="41781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2400" dirty="0">
              <a:solidFill>
                <a:schemeClr val="tx1"/>
              </a:solidFill>
            </a:endParaRPr>
          </a:p>
          <a:p>
            <a:pPr algn="just"/>
            <a:r>
              <a:rPr lang="es-EC" sz="2400" dirty="0">
                <a:solidFill>
                  <a:schemeClr val="tx1"/>
                </a:solidFill>
              </a:rPr>
              <a:t>La población objeto de estudio para este proyecto según datos obtenidos de la visita técnica a expertos del área de operaciones de información en la Comandancia General del Ejército, realizada en el mes de febrero del año curso, determinó que existen aproximadamente 25.000 Sres. Oficiales y Voluntarios en la Fuerza Terrestre.</a:t>
            </a:r>
          </a:p>
        </p:txBody>
      </p:sp>
    </p:spTree>
    <p:extLst>
      <p:ext uri="{BB962C8B-B14F-4D97-AF65-F5344CB8AC3E}">
        <p14:creationId xmlns:p14="http://schemas.microsoft.com/office/powerpoint/2010/main" val="1099299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75B3CE1-831D-4823-9BDF-70C7A2D4B925}"/>
              </a:ext>
            </a:extLst>
          </p:cNvPr>
          <p:cNvGrpSpPr/>
          <p:nvPr/>
        </p:nvGrpSpPr>
        <p:grpSpPr>
          <a:xfrm>
            <a:off x="3171036" y="1262901"/>
            <a:ext cx="519793" cy="519793"/>
            <a:chOff x="3754983" y="1167969"/>
            <a:chExt cx="519793" cy="519793"/>
          </a:xfrm>
        </p:grpSpPr>
        <p:pic>
          <p:nvPicPr>
            <p:cNvPr id="4" name="Imagen 3">
              <a:extLst>
                <a:ext uri="{FF2B5EF4-FFF2-40B4-BE49-F238E27FC236}">
                  <a16:creationId xmlns:a16="http://schemas.microsoft.com/office/drawing/2014/main" id="{60FF9375-E44F-47EF-99C8-0D6D74AF4E6A}"/>
                </a:ext>
              </a:extLst>
            </p:cNvPr>
            <p:cNvPicPr>
              <a:picLocks noChangeAspect="1"/>
            </p:cNvPicPr>
            <p:nvPr/>
          </p:nvPicPr>
          <p:blipFill>
            <a:blip r:embed="rId2"/>
            <a:stretch>
              <a:fillRect/>
            </a:stretch>
          </p:blipFill>
          <p:spPr>
            <a:xfrm>
              <a:off x="3754983" y="1167969"/>
              <a:ext cx="519793" cy="519793"/>
            </a:xfrm>
            <a:prstGeom prst="rect">
              <a:avLst/>
            </a:prstGeom>
          </p:spPr>
        </p:pic>
        <p:sp>
          <p:nvSpPr>
            <p:cNvPr id="5" name="CuadroTexto 4">
              <a:extLst>
                <a:ext uri="{FF2B5EF4-FFF2-40B4-BE49-F238E27FC236}">
                  <a16:creationId xmlns:a16="http://schemas.microsoft.com/office/drawing/2014/main" id="{E7A7D12E-1B5B-42CB-9AE1-20472017968F}"/>
                </a:ext>
              </a:extLst>
            </p:cNvPr>
            <p:cNvSpPr txBox="1"/>
            <p:nvPr/>
          </p:nvSpPr>
          <p:spPr>
            <a:xfrm>
              <a:off x="3875606" y="1230009"/>
              <a:ext cx="301686" cy="369332"/>
            </a:xfrm>
            <a:prstGeom prst="rect">
              <a:avLst/>
            </a:prstGeom>
            <a:noFill/>
          </p:spPr>
          <p:txBody>
            <a:bodyPr wrap="none" rtlCol="0">
              <a:spAutoFit/>
            </a:bodyPr>
            <a:lstStyle/>
            <a:p>
              <a:r>
                <a:rPr lang="es-EC" b="1" dirty="0">
                  <a:solidFill>
                    <a:srgbClr val="C00000"/>
                  </a:solidFill>
                </a:rPr>
                <a:t>1</a:t>
              </a:r>
            </a:p>
          </p:txBody>
        </p:sp>
      </p:grpSp>
      <p:grpSp>
        <p:nvGrpSpPr>
          <p:cNvPr id="6" name="Grupo 5">
            <a:extLst>
              <a:ext uri="{FF2B5EF4-FFF2-40B4-BE49-F238E27FC236}">
                <a16:creationId xmlns:a16="http://schemas.microsoft.com/office/drawing/2014/main" id="{E95AFA08-9937-491B-9EAF-23097B26C8BF}"/>
              </a:ext>
            </a:extLst>
          </p:cNvPr>
          <p:cNvGrpSpPr/>
          <p:nvPr/>
        </p:nvGrpSpPr>
        <p:grpSpPr>
          <a:xfrm>
            <a:off x="3667348" y="2405225"/>
            <a:ext cx="519793" cy="519793"/>
            <a:chOff x="3937929" y="2391484"/>
            <a:chExt cx="519793" cy="519793"/>
          </a:xfrm>
        </p:grpSpPr>
        <p:pic>
          <p:nvPicPr>
            <p:cNvPr id="7" name="Imagen 6">
              <a:extLst>
                <a:ext uri="{FF2B5EF4-FFF2-40B4-BE49-F238E27FC236}">
                  <a16:creationId xmlns:a16="http://schemas.microsoft.com/office/drawing/2014/main" id="{1A30156B-34F2-4204-9647-9CFE2562D888}"/>
                </a:ext>
              </a:extLst>
            </p:cNvPr>
            <p:cNvPicPr>
              <a:picLocks noChangeAspect="1"/>
            </p:cNvPicPr>
            <p:nvPr/>
          </p:nvPicPr>
          <p:blipFill>
            <a:blip r:embed="rId2"/>
            <a:stretch>
              <a:fillRect/>
            </a:stretch>
          </p:blipFill>
          <p:spPr>
            <a:xfrm>
              <a:off x="3937929" y="2391484"/>
              <a:ext cx="519793" cy="519793"/>
            </a:xfrm>
            <a:prstGeom prst="rect">
              <a:avLst/>
            </a:prstGeom>
          </p:spPr>
        </p:pic>
        <p:sp>
          <p:nvSpPr>
            <p:cNvPr id="8" name="CuadroTexto 7">
              <a:extLst>
                <a:ext uri="{FF2B5EF4-FFF2-40B4-BE49-F238E27FC236}">
                  <a16:creationId xmlns:a16="http://schemas.microsoft.com/office/drawing/2014/main" id="{373E7272-3054-4A18-954A-28327E8EF3AF}"/>
                </a:ext>
              </a:extLst>
            </p:cNvPr>
            <p:cNvSpPr txBox="1"/>
            <p:nvPr/>
          </p:nvSpPr>
          <p:spPr>
            <a:xfrm>
              <a:off x="4036783" y="2460785"/>
              <a:ext cx="301686" cy="369332"/>
            </a:xfrm>
            <a:prstGeom prst="rect">
              <a:avLst/>
            </a:prstGeom>
            <a:noFill/>
          </p:spPr>
          <p:txBody>
            <a:bodyPr wrap="none" rtlCol="0">
              <a:spAutoFit/>
            </a:bodyPr>
            <a:lstStyle/>
            <a:p>
              <a:r>
                <a:rPr lang="es-EC" b="1" dirty="0">
                  <a:solidFill>
                    <a:srgbClr val="C00000"/>
                  </a:solidFill>
                </a:rPr>
                <a:t>2</a:t>
              </a:r>
            </a:p>
          </p:txBody>
        </p:sp>
      </p:grpSp>
      <p:grpSp>
        <p:nvGrpSpPr>
          <p:cNvPr id="9" name="Grupo 8">
            <a:extLst>
              <a:ext uri="{FF2B5EF4-FFF2-40B4-BE49-F238E27FC236}">
                <a16:creationId xmlns:a16="http://schemas.microsoft.com/office/drawing/2014/main" id="{8878E54C-F386-4FE5-93E5-D91A0B2211D8}"/>
              </a:ext>
            </a:extLst>
          </p:cNvPr>
          <p:cNvGrpSpPr/>
          <p:nvPr/>
        </p:nvGrpSpPr>
        <p:grpSpPr>
          <a:xfrm>
            <a:off x="3679531" y="3721109"/>
            <a:ext cx="519793" cy="519793"/>
            <a:chOff x="3986288" y="3519482"/>
            <a:chExt cx="519793" cy="519793"/>
          </a:xfrm>
        </p:grpSpPr>
        <p:pic>
          <p:nvPicPr>
            <p:cNvPr id="10" name="Imagen 9">
              <a:extLst>
                <a:ext uri="{FF2B5EF4-FFF2-40B4-BE49-F238E27FC236}">
                  <a16:creationId xmlns:a16="http://schemas.microsoft.com/office/drawing/2014/main" id="{5B0AC03C-91C4-44B4-A642-EB8DBE2D4571}"/>
                </a:ext>
              </a:extLst>
            </p:cNvPr>
            <p:cNvPicPr>
              <a:picLocks noChangeAspect="1"/>
            </p:cNvPicPr>
            <p:nvPr/>
          </p:nvPicPr>
          <p:blipFill>
            <a:blip r:embed="rId2"/>
            <a:stretch>
              <a:fillRect/>
            </a:stretch>
          </p:blipFill>
          <p:spPr>
            <a:xfrm>
              <a:off x="3986288" y="3519482"/>
              <a:ext cx="519793" cy="519793"/>
            </a:xfrm>
            <a:prstGeom prst="rect">
              <a:avLst/>
            </a:prstGeom>
          </p:spPr>
        </p:pic>
        <p:sp>
          <p:nvSpPr>
            <p:cNvPr id="11" name="CuadroTexto 10">
              <a:extLst>
                <a:ext uri="{FF2B5EF4-FFF2-40B4-BE49-F238E27FC236}">
                  <a16:creationId xmlns:a16="http://schemas.microsoft.com/office/drawing/2014/main" id="{01F7CC6F-E662-4AB5-9416-21CB972CA29F}"/>
                </a:ext>
              </a:extLst>
            </p:cNvPr>
            <p:cNvSpPr txBox="1"/>
            <p:nvPr/>
          </p:nvSpPr>
          <p:spPr>
            <a:xfrm>
              <a:off x="4083159" y="3586141"/>
              <a:ext cx="301686" cy="369332"/>
            </a:xfrm>
            <a:prstGeom prst="rect">
              <a:avLst/>
            </a:prstGeom>
            <a:noFill/>
          </p:spPr>
          <p:txBody>
            <a:bodyPr wrap="none" rtlCol="0">
              <a:spAutoFit/>
            </a:bodyPr>
            <a:lstStyle/>
            <a:p>
              <a:r>
                <a:rPr lang="es-EC" b="1" dirty="0">
                  <a:solidFill>
                    <a:srgbClr val="C00000"/>
                  </a:solidFill>
                </a:rPr>
                <a:t>3</a:t>
              </a:r>
            </a:p>
          </p:txBody>
        </p:sp>
      </p:grpSp>
      <p:grpSp>
        <p:nvGrpSpPr>
          <p:cNvPr id="12" name="Grupo 11">
            <a:extLst>
              <a:ext uri="{FF2B5EF4-FFF2-40B4-BE49-F238E27FC236}">
                <a16:creationId xmlns:a16="http://schemas.microsoft.com/office/drawing/2014/main" id="{89674F1F-FCAD-477E-A47D-4F26AEBDC827}"/>
              </a:ext>
            </a:extLst>
          </p:cNvPr>
          <p:cNvGrpSpPr/>
          <p:nvPr/>
        </p:nvGrpSpPr>
        <p:grpSpPr>
          <a:xfrm>
            <a:off x="3303117" y="4932656"/>
            <a:ext cx="519793" cy="519793"/>
            <a:chOff x="3774999" y="4737893"/>
            <a:chExt cx="519793" cy="519793"/>
          </a:xfrm>
        </p:grpSpPr>
        <p:pic>
          <p:nvPicPr>
            <p:cNvPr id="13" name="Imagen 12">
              <a:extLst>
                <a:ext uri="{FF2B5EF4-FFF2-40B4-BE49-F238E27FC236}">
                  <a16:creationId xmlns:a16="http://schemas.microsoft.com/office/drawing/2014/main" id="{A47B699A-C0C7-4285-91DB-FD732F39C48A}"/>
                </a:ext>
              </a:extLst>
            </p:cNvPr>
            <p:cNvPicPr>
              <a:picLocks noChangeAspect="1"/>
            </p:cNvPicPr>
            <p:nvPr/>
          </p:nvPicPr>
          <p:blipFill>
            <a:blip r:embed="rId2"/>
            <a:stretch>
              <a:fillRect/>
            </a:stretch>
          </p:blipFill>
          <p:spPr>
            <a:xfrm>
              <a:off x="3774999" y="4737893"/>
              <a:ext cx="519793" cy="519793"/>
            </a:xfrm>
            <a:prstGeom prst="rect">
              <a:avLst/>
            </a:prstGeom>
          </p:spPr>
        </p:pic>
        <p:sp>
          <p:nvSpPr>
            <p:cNvPr id="14" name="CuadroTexto 13">
              <a:extLst>
                <a:ext uri="{FF2B5EF4-FFF2-40B4-BE49-F238E27FC236}">
                  <a16:creationId xmlns:a16="http://schemas.microsoft.com/office/drawing/2014/main" id="{832CE55E-97FB-4D90-9C04-5C8A2551F14E}"/>
                </a:ext>
              </a:extLst>
            </p:cNvPr>
            <p:cNvSpPr txBox="1"/>
            <p:nvPr/>
          </p:nvSpPr>
          <p:spPr>
            <a:xfrm>
              <a:off x="3884052" y="4813123"/>
              <a:ext cx="301686" cy="369332"/>
            </a:xfrm>
            <a:prstGeom prst="rect">
              <a:avLst/>
            </a:prstGeom>
            <a:noFill/>
          </p:spPr>
          <p:txBody>
            <a:bodyPr wrap="none" rtlCol="0">
              <a:spAutoFit/>
            </a:bodyPr>
            <a:lstStyle/>
            <a:p>
              <a:r>
                <a:rPr lang="es-EC" b="1" dirty="0">
                  <a:solidFill>
                    <a:srgbClr val="C00000"/>
                  </a:solidFill>
                </a:rPr>
                <a:t>4</a:t>
              </a:r>
            </a:p>
          </p:txBody>
        </p:sp>
      </p:grpSp>
      <p:sp>
        <p:nvSpPr>
          <p:cNvPr id="15" name="CuadroTexto 14">
            <a:extLst>
              <a:ext uri="{FF2B5EF4-FFF2-40B4-BE49-F238E27FC236}">
                <a16:creationId xmlns:a16="http://schemas.microsoft.com/office/drawing/2014/main" id="{5CCD5A28-0DEB-4222-A73B-5DFA783B559C}"/>
              </a:ext>
            </a:extLst>
          </p:cNvPr>
          <p:cNvSpPr txBox="1"/>
          <p:nvPr/>
        </p:nvSpPr>
        <p:spPr>
          <a:xfrm>
            <a:off x="3869780" y="1371760"/>
            <a:ext cx="4665780" cy="369332"/>
          </a:xfrm>
          <a:prstGeom prst="rect">
            <a:avLst/>
          </a:prstGeom>
          <a:noFill/>
        </p:spPr>
        <p:txBody>
          <a:bodyPr wrap="square" rtlCol="0">
            <a:spAutoFit/>
          </a:bodyPr>
          <a:lstStyle/>
          <a:p>
            <a:r>
              <a:rPr lang="es-ES" b="1" dirty="0"/>
              <a:t>EL PROBLEMA DE LA INVESTIGACIÓN</a:t>
            </a:r>
            <a:endParaRPr lang="es-EC" b="1" dirty="0"/>
          </a:p>
        </p:txBody>
      </p:sp>
      <p:sp>
        <p:nvSpPr>
          <p:cNvPr id="17" name="CuadroTexto 16">
            <a:extLst>
              <a:ext uri="{FF2B5EF4-FFF2-40B4-BE49-F238E27FC236}">
                <a16:creationId xmlns:a16="http://schemas.microsoft.com/office/drawing/2014/main" id="{8C7A3565-3D9D-48AA-A3BD-F5AB2F61AF92}"/>
              </a:ext>
            </a:extLst>
          </p:cNvPr>
          <p:cNvSpPr txBox="1"/>
          <p:nvPr/>
        </p:nvSpPr>
        <p:spPr>
          <a:xfrm>
            <a:off x="4296195" y="2438854"/>
            <a:ext cx="7995801" cy="369332"/>
          </a:xfrm>
          <a:prstGeom prst="rect">
            <a:avLst/>
          </a:prstGeom>
          <a:noFill/>
        </p:spPr>
        <p:txBody>
          <a:bodyPr wrap="square" rtlCol="0">
            <a:spAutoFit/>
          </a:bodyPr>
          <a:lstStyle/>
          <a:p>
            <a:r>
              <a:rPr lang="es-ES" b="1" dirty="0"/>
              <a:t>MARCO TEÓRICO</a:t>
            </a:r>
            <a:endParaRPr lang="es-EC" b="1" dirty="0"/>
          </a:p>
        </p:txBody>
      </p:sp>
      <p:sp>
        <p:nvSpPr>
          <p:cNvPr id="18" name="CuadroTexto 17">
            <a:extLst>
              <a:ext uri="{FF2B5EF4-FFF2-40B4-BE49-F238E27FC236}">
                <a16:creationId xmlns:a16="http://schemas.microsoft.com/office/drawing/2014/main" id="{75051114-CBC1-4C88-BA72-5540E9E946F3}"/>
              </a:ext>
            </a:extLst>
          </p:cNvPr>
          <p:cNvSpPr txBox="1"/>
          <p:nvPr/>
        </p:nvSpPr>
        <p:spPr>
          <a:xfrm>
            <a:off x="4296195" y="3721109"/>
            <a:ext cx="7427764" cy="369332"/>
          </a:xfrm>
          <a:prstGeom prst="rect">
            <a:avLst/>
          </a:prstGeom>
          <a:noFill/>
        </p:spPr>
        <p:txBody>
          <a:bodyPr wrap="square" rtlCol="0">
            <a:spAutoFit/>
          </a:bodyPr>
          <a:lstStyle/>
          <a:p>
            <a:r>
              <a:rPr lang="es-ES" b="1" dirty="0"/>
              <a:t>MARCO METODOLÓGICO</a:t>
            </a:r>
            <a:endParaRPr lang="es-EC" b="1" dirty="0"/>
          </a:p>
        </p:txBody>
      </p:sp>
      <p:sp>
        <p:nvSpPr>
          <p:cNvPr id="22" name="CuadroTexto 21">
            <a:extLst>
              <a:ext uri="{FF2B5EF4-FFF2-40B4-BE49-F238E27FC236}">
                <a16:creationId xmlns:a16="http://schemas.microsoft.com/office/drawing/2014/main" id="{A968C61E-DC44-41A9-BAE3-F45596574ED9}"/>
              </a:ext>
            </a:extLst>
          </p:cNvPr>
          <p:cNvSpPr txBox="1"/>
          <p:nvPr/>
        </p:nvSpPr>
        <p:spPr>
          <a:xfrm>
            <a:off x="3986677" y="4972869"/>
            <a:ext cx="7099961" cy="369332"/>
          </a:xfrm>
          <a:prstGeom prst="rect">
            <a:avLst/>
          </a:prstGeom>
          <a:noFill/>
        </p:spPr>
        <p:txBody>
          <a:bodyPr wrap="square" rtlCol="0">
            <a:spAutoFit/>
          </a:bodyPr>
          <a:lstStyle/>
          <a:p>
            <a:r>
              <a:rPr lang="es-ES" b="1" dirty="0"/>
              <a:t>ESTRUCTURA DE LA PROPUESTA</a:t>
            </a:r>
            <a:endParaRPr lang="es-EC" b="1" dirty="0"/>
          </a:p>
        </p:txBody>
      </p:sp>
      <p:pic>
        <p:nvPicPr>
          <p:cNvPr id="19" name="Picture 5278" descr="Icono&#10;&#10;Descripción generada automáticamente">
            <a:extLst>
              <a:ext uri="{FF2B5EF4-FFF2-40B4-BE49-F238E27FC236}">
                <a16:creationId xmlns:a16="http://schemas.microsoft.com/office/drawing/2014/main" id="{096794DA-EBE7-45E8-A919-5B1031B6553B}"/>
              </a:ext>
            </a:extLst>
          </p:cNvPr>
          <p:cNvPicPr/>
          <p:nvPr/>
        </p:nvPicPr>
        <p:blipFill rotWithShape="1">
          <a:blip r:embed="rId3"/>
          <a:srcRect l="23810"/>
          <a:stretch/>
        </p:blipFill>
        <p:spPr>
          <a:xfrm>
            <a:off x="8073341" y="110015"/>
            <a:ext cx="3966259" cy="999490"/>
          </a:xfrm>
          <a:prstGeom prst="rect">
            <a:avLst/>
          </a:prstGeom>
        </p:spPr>
      </p:pic>
      <p:pic>
        <p:nvPicPr>
          <p:cNvPr id="20" name="Picture 5278" descr="Icono&#10;&#10;Descripción generada automáticamente">
            <a:extLst>
              <a:ext uri="{FF2B5EF4-FFF2-40B4-BE49-F238E27FC236}">
                <a16:creationId xmlns:a16="http://schemas.microsoft.com/office/drawing/2014/main" id="{95246858-9893-4DCE-B0C4-D3DBF9A1E2B4}"/>
              </a:ext>
            </a:extLst>
          </p:cNvPr>
          <p:cNvPicPr/>
          <p:nvPr/>
        </p:nvPicPr>
        <p:blipFill rotWithShape="1">
          <a:blip r:embed="rId3"/>
          <a:srcRect r="75721"/>
          <a:stretch/>
        </p:blipFill>
        <p:spPr>
          <a:xfrm>
            <a:off x="543240" y="2161177"/>
            <a:ext cx="2515883" cy="2730830"/>
          </a:xfrm>
          <a:prstGeom prst="rect">
            <a:avLst/>
          </a:prstGeom>
          <a:effectLst>
            <a:softEdge rad="127000"/>
          </a:effectLst>
        </p:spPr>
      </p:pic>
    </p:spTree>
    <p:extLst>
      <p:ext uri="{BB962C8B-B14F-4D97-AF65-F5344CB8AC3E}">
        <p14:creationId xmlns:p14="http://schemas.microsoft.com/office/powerpoint/2010/main" val="4270655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left)">
                                      <p:cBhvr>
                                        <p:cTn id="15" dur="300"/>
                                        <p:tgtEl>
                                          <p:spTgt spid="15">
                                            <p:txEl>
                                              <p:pRg st="0" end="0"/>
                                            </p:txEl>
                                          </p:spTgt>
                                        </p:tgtEl>
                                      </p:cBhvr>
                                    </p:animEffect>
                                  </p:childTnLst>
                                </p:cTn>
                              </p:par>
                            </p:childTnLst>
                          </p:cTn>
                        </p:par>
                        <p:par>
                          <p:cTn id="16" fill="hold">
                            <p:stCondLst>
                              <p:cond delay="208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8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17"/>
                                        </p:tgtEl>
                                        <p:attrNameLst>
                                          <p:attrName>style.visibility</p:attrName>
                                        </p:attrNameLst>
                                      </p:cBhvr>
                                      <p:to>
                                        <p:strVal val="visible"/>
                                      </p:to>
                                    </p:set>
                                    <p:animEffect transition="in" filter="wipe(left)">
                                      <p:cBhvr>
                                        <p:cTn id="23" dur="300"/>
                                        <p:tgtEl>
                                          <p:spTgt spid="17"/>
                                        </p:tgtEl>
                                      </p:cBhvr>
                                    </p:animEffect>
                                  </p:childTnLst>
                                </p:cTn>
                              </p:par>
                            </p:childTnLst>
                          </p:cTn>
                        </p:par>
                        <p:par>
                          <p:cTn id="24" fill="hold">
                            <p:stCondLst>
                              <p:cond delay="321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710"/>
                            </p:stCondLst>
                            <p:childTnLst>
                              <p:par>
                                <p:cTn id="29" presetID="22" presetClass="entr" presetSubtype="8"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Effect transition="in" filter="wipe(left)">
                                      <p:cBhvr>
                                        <p:cTn id="31" dur="300"/>
                                        <p:tgtEl>
                                          <p:spTgt spid="18"/>
                                        </p:tgtEl>
                                      </p:cBhvr>
                                    </p:animEffect>
                                  </p:childTnLst>
                                </p:cTn>
                              </p:par>
                            </p:childTnLst>
                          </p:cTn>
                        </p:par>
                        <p:par>
                          <p:cTn id="32" fill="hold">
                            <p:stCondLst>
                              <p:cond delay="4490"/>
                            </p:stCondLst>
                            <p:childTnLst>
                              <p:par>
                                <p:cTn id="33" presetID="22" presetClass="entr" presetSubtype="8" fill="hold" grpId="0" nodeType="afterEffect">
                                  <p:stCondLst>
                                    <p:cond delay="0"/>
                                  </p:stCondLst>
                                  <p:iterate type="lt">
                                    <p:tmPct val="10000"/>
                                  </p:iterate>
                                  <p:childTnLst>
                                    <p:set>
                                      <p:cBhvr>
                                        <p:cTn id="34" dur="1" fill="hold">
                                          <p:stCondLst>
                                            <p:cond delay="0"/>
                                          </p:stCondLst>
                                        </p:cTn>
                                        <p:tgtEl>
                                          <p:spTgt spid="22"/>
                                        </p:tgtEl>
                                        <p:attrNameLst>
                                          <p:attrName>style.visibility</p:attrName>
                                        </p:attrNameLst>
                                      </p:cBhvr>
                                      <p:to>
                                        <p:strVal val="visible"/>
                                      </p:to>
                                    </p:set>
                                    <p:animEffect transition="in" filter="wipe(left)">
                                      <p:cBhvr>
                                        <p:cTn id="35"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7" grpId="0"/>
      <p:bldP spid="18"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5F524-63F9-4551-A994-CBA454B718BF}"/>
              </a:ext>
            </a:extLst>
          </p:cNvPr>
          <p:cNvSpPr txBox="1"/>
          <p:nvPr/>
        </p:nvSpPr>
        <p:spPr>
          <a:xfrm>
            <a:off x="1970692" y="34807"/>
            <a:ext cx="4063933" cy="523220"/>
          </a:xfrm>
          <a:prstGeom prst="rect">
            <a:avLst/>
          </a:prstGeom>
          <a:noFill/>
        </p:spPr>
        <p:txBody>
          <a:bodyPr wrap="none" rtlCol="0">
            <a:spAutoFit/>
          </a:bodyPr>
          <a:lstStyle/>
          <a:p>
            <a:r>
              <a:rPr lang="es-EC" sz="2800" b="1" dirty="0">
                <a:solidFill>
                  <a:schemeClr val="bg1"/>
                </a:solidFill>
              </a:rPr>
              <a:t>TAMAÑO DE LA MUESTRA</a:t>
            </a:r>
          </a:p>
        </p:txBody>
      </p:sp>
      <p:sp>
        <p:nvSpPr>
          <p:cNvPr id="5" name="Rectángulo: esquinas redondeadas 4">
            <a:extLst>
              <a:ext uri="{FF2B5EF4-FFF2-40B4-BE49-F238E27FC236}">
                <a16:creationId xmlns:a16="http://schemas.microsoft.com/office/drawing/2014/main" id="{59B6B6B0-795D-4709-8B06-2A5D5BB7790C}"/>
              </a:ext>
            </a:extLst>
          </p:cNvPr>
          <p:cNvSpPr/>
          <p:nvPr/>
        </p:nvSpPr>
        <p:spPr>
          <a:xfrm>
            <a:off x="3066342" y="1339947"/>
            <a:ext cx="5936566" cy="4178105"/>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a:p>
            <a:pPr algn="just"/>
            <a:r>
              <a:rPr lang="es-EC" sz="2400" dirty="0">
                <a:solidFill>
                  <a:schemeClr val="tx1"/>
                </a:solidFill>
              </a:rPr>
              <a:t>Para el cálculo del tamaño de la muestra (n), se necesita el valor del Tamaño del Universo (N) que en este caso pertenece al numérico del personal de la Fuerza Terrestre, así también las probabilidades de éxito (p) y las probabilidades de fracaso (q), además se considera el nivel de confianza (z) del 95% y un margen de error (e) del 5%.</a:t>
            </a:r>
          </a:p>
        </p:txBody>
      </p:sp>
    </p:spTree>
    <p:extLst>
      <p:ext uri="{BB962C8B-B14F-4D97-AF65-F5344CB8AC3E}">
        <p14:creationId xmlns:p14="http://schemas.microsoft.com/office/powerpoint/2010/main" val="1031373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5F524-63F9-4551-A994-CBA454B718BF}"/>
              </a:ext>
            </a:extLst>
          </p:cNvPr>
          <p:cNvSpPr txBox="1"/>
          <p:nvPr/>
        </p:nvSpPr>
        <p:spPr>
          <a:xfrm>
            <a:off x="1970692" y="34807"/>
            <a:ext cx="5515484" cy="523220"/>
          </a:xfrm>
          <a:prstGeom prst="rect">
            <a:avLst/>
          </a:prstGeom>
          <a:noFill/>
        </p:spPr>
        <p:txBody>
          <a:bodyPr wrap="none" rtlCol="0">
            <a:spAutoFit/>
          </a:bodyPr>
          <a:lstStyle/>
          <a:p>
            <a:r>
              <a:rPr lang="es-EC" sz="2800" b="1" dirty="0">
                <a:solidFill>
                  <a:schemeClr val="bg1"/>
                </a:solidFill>
              </a:rPr>
              <a:t>RECOLECCIÓN DE LA INFORMACIÓN</a:t>
            </a:r>
          </a:p>
        </p:txBody>
      </p:sp>
      <p:sp>
        <p:nvSpPr>
          <p:cNvPr id="4" name="Rectángulo: esquinas redondeadas 3">
            <a:extLst>
              <a:ext uri="{FF2B5EF4-FFF2-40B4-BE49-F238E27FC236}">
                <a16:creationId xmlns:a16="http://schemas.microsoft.com/office/drawing/2014/main" id="{36D28377-0415-4E39-A8FD-332FB70E3567}"/>
              </a:ext>
            </a:extLst>
          </p:cNvPr>
          <p:cNvSpPr/>
          <p:nvPr/>
        </p:nvSpPr>
        <p:spPr>
          <a:xfrm>
            <a:off x="3596982" y="1494692"/>
            <a:ext cx="5378205" cy="417810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a:p>
            <a:pPr algn="just"/>
            <a:r>
              <a:rPr lang="es-EC" sz="2400" dirty="0">
                <a:solidFill>
                  <a:schemeClr val="tx1"/>
                </a:solidFill>
              </a:rPr>
              <a:t>La recolección de la información se la realizó a través de la aplicación de una encuesta, a 137 señores Militares Profesionales de la Fuerza Terrestre, en los Grados de Mayor a Teniente Coronel.</a:t>
            </a:r>
          </a:p>
        </p:txBody>
      </p:sp>
    </p:spTree>
    <p:extLst>
      <p:ext uri="{BB962C8B-B14F-4D97-AF65-F5344CB8AC3E}">
        <p14:creationId xmlns:p14="http://schemas.microsoft.com/office/powerpoint/2010/main" val="1215538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9F2B66D-8FE7-4F30-99B7-1C60E66F5C09}"/>
              </a:ext>
            </a:extLst>
          </p:cNvPr>
          <p:cNvSpPr/>
          <p:nvPr/>
        </p:nvSpPr>
        <p:spPr>
          <a:xfrm>
            <a:off x="767751" y="2285999"/>
            <a:ext cx="10506973" cy="2448369"/>
          </a:xfrm>
          <a:prstGeom prst="roundRect">
            <a:avLst/>
          </a:prstGeom>
          <a:solidFill>
            <a:srgbClr val="C00000">
              <a:alpha val="56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Title 1">
            <a:extLst>
              <a:ext uri="{FF2B5EF4-FFF2-40B4-BE49-F238E27FC236}">
                <a16:creationId xmlns:a16="http://schemas.microsoft.com/office/drawing/2014/main" id="{8D8E2844-DFB5-4E0E-9930-1C3725BC56A3}"/>
              </a:ext>
            </a:extLst>
          </p:cNvPr>
          <p:cNvSpPr txBox="1">
            <a:spLocks/>
          </p:cNvSpPr>
          <p:nvPr/>
        </p:nvSpPr>
        <p:spPr bwMode="auto">
          <a:xfrm>
            <a:off x="767751" y="3075057"/>
            <a:ext cx="10506972" cy="707886"/>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ESTRUCTURA DE LA PROPUESTA</a:t>
            </a:r>
          </a:p>
        </p:txBody>
      </p:sp>
    </p:spTree>
    <p:extLst>
      <p:ext uri="{BB962C8B-B14F-4D97-AF65-F5344CB8AC3E}">
        <p14:creationId xmlns:p14="http://schemas.microsoft.com/office/powerpoint/2010/main" val="1208975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oblada hacia arriba 3"/>
          <p:cNvSpPr/>
          <p:nvPr/>
        </p:nvSpPr>
        <p:spPr>
          <a:xfrm rot="5400000">
            <a:off x="436517" y="2237209"/>
            <a:ext cx="644346" cy="455495"/>
          </a:xfrm>
          <a:prstGeom prst="bentUpArrow">
            <a:avLst>
              <a:gd name="adj1" fmla="val 32840"/>
              <a:gd name="adj2" fmla="val 25000"/>
              <a:gd name="adj3" fmla="val 35780"/>
            </a:avLst>
          </a:pr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5" name="Forma libre 4"/>
          <p:cNvSpPr/>
          <p:nvPr/>
        </p:nvSpPr>
        <p:spPr>
          <a:xfrm>
            <a:off x="55658" y="511383"/>
            <a:ext cx="4119108" cy="1652098"/>
          </a:xfrm>
          <a:custGeom>
            <a:avLst/>
            <a:gdLst>
              <a:gd name="connsiteX0" fmla="*/ 0 w 3744644"/>
              <a:gd name="connsiteY0" fmla="*/ 185306 h 1111613"/>
              <a:gd name="connsiteX1" fmla="*/ 185306 w 3744644"/>
              <a:gd name="connsiteY1" fmla="*/ 0 h 1111613"/>
              <a:gd name="connsiteX2" fmla="*/ 3559338 w 3744644"/>
              <a:gd name="connsiteY2" fmla="*/ 0 h 1111613"/>
              <a:gd name="connsiteX3" fmla="*/ 3744644 w 3744644"/>
              <a:gd name="connsiteY3" fmla="*/ 185306 h 1111613"/>
              <a:gd name="connsiteX4" fmla="*/ 3744644 w 3744644"/>
              <a:gd name="connsiteY4" fmla="*/ 926307 h 1111613"/>
              <a:gd name="connsiteX5" fmla="*/ 3559338 w 3744644"/>
              <a:gd name="connsiteY5" fmla="*/ 1111613 h 1111613"/>
              <a:gd name="connsiteX6" fmla="*/ 185306 w 3744644"/>
              <a:gd name="connsiteY6" fmla="*/ 1111613 h 1111613"/>
              <a:gd name="connsiteX7" fmla="*/ 0 w 3744644"/>
              <a:gd name="connsiteY7" fmla="*/ 926307 h 1111613"/>
              <a:gd name="connsiteX8" fmla="*/ 0 w 3744644"/>
              <a:gd name="connsiteY8" fmla="*/ 185306 h 111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4644" h="1111613">
                <a:moveTo>
                  <a:pt x="0" y="185306"/>
                </a:moveTo>
                <a:cubicBezTo>
                  <a:pt x="0" y="82964"/>
                  <a:pt x="82964" y="0"/>
                  <a:pt x="185306" y="0"/>
                </a:cubicBezTo>
                <a:lnTo>
                  <a:pt x="3559338" y="0"/>
                </a:lnTo>
                <a:cubicBezTo>
                  <a:pt x="3661680" y="0"/>
                  <a:pt x="3744644" y="82964"/>
                  <a:pt x="3744644" y="185306"/>
                </a:cubicBezTo>
                <a:lnTo>
                  <a:pt x="3744644" y="926307"/>
                </a:lnTo>
                <a:cubicBezTo>
                  <a:pt x="3744644" y="1028649"/>
                  <a:pt x="3661680" y="1111613"/>
                  <a:pt x="3559338" y="1111613"/>
                </a:cubicBezTo>
                <a:lnTo>
                  <a:pt x="185306" y="1111613"/>
                </a:lnTo>
                <a:cubicBezTo>
                  <a:pt x="82964" y="1111613"/>
                  <a:pt x="0" y="1028649"/>
                  <a:pt x="0" y="926307"/>
                </a:cubicBezTo>
                <a:lnTo>
                  <a:pt x="0" y="185306"/>
                </a:lnTo>
                <a:close/>
              </a:path>
            </a:pathLst>
          </a:custGeom>
          <a:solidFill>
            <a:srgbClr val="3906CA"/>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176194" tIns="176194" rIns="176194" bIns="176194" numCol="1" spcCol="1270" anchor="ctr" anchorCtr="0">
            <a:noAutofit/>
          </a:bodyPr>
          <a:lstStyle/>
          <a:p>
            <a:pPr lvl="0" algn="ctr" defTabSz="1422400">
              <a:lnSpc>
                <a:spcPct val="90000"/>
              </a:lnSpc>
              <a:spcBef>
                <a:spcPct val="0"/>
              </a:spcBef>
              <a:spcAft>
                <a:spcPct val="35000"/>
              </a:spcAft>
            </a:pPr>
            <a:r>
              <a:rPr lang="es-ES" sz="3600" b="1" kern="1200" dirty="0"/>
              <a:t>RELEVANCIA DE LA INVESTIGACIÓN</a:t>
            </a:r>
          </a:p>
        </p:txBody>
      </p:sp>
      <p:sp>
        <p:nvSpPr>
          <p:cNvPr id="6" name="Forma libre 5"/>
          <p:cNvSpPr/>
          <p:nvPr/>
        </p:nvSpPr>
        <p:spPr>
          <a:xfrm>
            <a:off x="4137091" y="1215205"/>
            <a:ext cx="6421850" cy="898455"/>
          </a:xfrm>
          <a:custGeom>
            <a:avLst/>
            <a:gdLst>
              <a:gd name="connsiteX0" fmla="*/ 0 w 6421850"/>
              <a:gd name="connsiteY0" fmla="*/ 0 h 898455"/>
              <a:gd name="connsiteX1" fmla="*/ 6421850 w 6421850"/>
              <a:gd name="connsiteY1" fmla="*/ 0 h 898455"/>
              <a:gd name="connsiteX2" fmla="*/ 6421850 w 6421850"/>
              <a:gd name="connsiteY2" fmla="*/ 898455 h 898455"/>
              <a:gd name="connsiteX3" fmla="*/ 0 w 6421850"/>
              <a:gd name="connsiteY3" fmla="*/ 898455 h 898455"/>
              <a:gd name="connsiteX4" fmla="*/ 0 w 6421850"/>
              <a:gd name="connsiteY4" fmla="*/ 0 h 898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850" h="898455">
                <a:moveTo>
                  <a:pt x="0" y="0"/>
                </a:moveTo>
                <a:lnTo>
                  <a:pt x="6421850" y="0"/>
                </a:lnTo>
                <a:lnTo>
                  <a:pt x="6421850" y="898455"/>
                </a:lnTo>
                <a:lnTo>
                  <a:pt x="0" y="8984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S" sz="1600" b="1" kern="1200" dirty="0"/>
              <a:t>La modernización paralela a la transformación de la Fuerza Terrestre y sus fundamentados dentro de los objetivos estratégicos del Ejército ecuatoriano para los años 2017-2021</a:t>
            </a:r>
          </a:p>
        </p:txBody>
      </p:sp>
      <p:sp>
        <p:nvSpPr>
          <p:cNvPr id="7" name="Flecha doblada hacia arriba 6"/>
          <p:cNvSpPr/>
          <p:nvPr/>
        </p:nvSpPr>
        <p:spPr>
          <a:xfrm rot="5400000">
            <a:off x="1040432" y="2998456"/>
            <a:ext cx="779654" cy="501032"/>
          </a:xfrm>
          <a:prstGeom prst="bentUpArrow">
            <a:avLst>
              <a:gd name="adj1" fmla="val 32840"/>
              <a:gd name="adj2" fmla="val 25000"/>
              <a:gd name="adj3" fmla="val 35780"/>
            </a:avLst>
          </a:prstGeom>
          <a:solidFill>
            <a:srgbClr val="FF3300"/>
          </a:solidFill>
        </p:spPr>
        <p:style>
          <a:lnRef idx="2">
            <a:schemeClr val="lt1">
              <a:hueOff val="0"/>
              <a:satOff val="0"/>
              <a:lumOff val="0"/>
              <a:alphaOff val="0"/>
            </a:schemeClr>
          </a:lnRef>
          <a:fillRef idx="1">
            <a:scrgbClr r="0" g="0" b="0"/>
          </a:fillRef>
          <a:effectRef idx="0">
            <a:schemeClr val="accent3">
              <a:tint val="50000"/>
              <a:hueOff val="-38485"/>
              <a:satOff val="-1517"/>
              <a:lumOff val="5377"/>
              <a:alphaOff val="0"/>
            </a:schemeClr>
          </a:effectRef>
          <a:fontRef idx="minor">
            <a:schemeClr val="lt1">
              <a:hueOff val="0"/>
              <a:satOff val="0"/>
              <a:lumOff val="0"/>
              <a:alphaOff val="0"/>
            </a:schemeClr>
          </a:fontRef>
        </p:style>
      </p:sp>
      <p:sp>
        <p:nvSpPr>
          <p:cNvPr id="8" name="Forma libre 7"/>
          <p:cNvSpPr/>
          <p:nvPr/>
        </p:nvSpPr>
        <p:spPr>
          <a:xfrm>
            <a:off x="1057144" y="2317231"/>
            <a:ext cx="2557640" cy="627483"/>
          </a:xfrm>
          <a:custGeom>
            <a:avLst/>
            <a:gdLst>
              <a:gd name="connsiteX0" fmla="*/ 0 w 2557640"/>
              <a:gd name="connsiteY0" fmla="*/ 104601 h 627483"/>
              <a:gd name="connsiteX1" fmla="*/ 104601 w 2557640"/>
              <a:gd name="connsiteY1" fmla="*/ 0 h 627483"/>
              <a:gd name="connsiteX2" fmla="*/ 2453039 w 2557640"/>
              <a:gd name="connsiteY2" fmla="*/ 0 h 627483"/>
              <a:gd name="connsiteX3" fmla="*/ 2557640 w 2557640"/>
              <a:gd name="connsiteY3" fmla="*/ 104601 h 627483"/>
              <a:gd name="connsiteX4" fmla="*/ 2557640 w 2557640"/>
              <a:gd name="connsiteY4" fmla="*/ 522882 h 627483"/>
              <a:gd name="connsiteX5" fmla="*/ 2453039 w 2557640"/>
              <a:gd name="connsiteY5" fmla="*/ 627483 h 627483"/>
              <a:gd name="connsiteX6" fmla="*/ 104601 w 2557640"/>
              <a:gd name="connsiteY6" fmla="*/ 627483 h 627483"/>
              <a:gd name="connsiteX7" fmla="*/ 0 w 2557640"/>
              <a:gd name="connsiteY7" fmla="*/ 522882 h 627483"/>
              <a:gd name="connsiteX8" fmla="*/ 0 w 2557640"/>
              <a:gd name="connsiteY8" fmla="*/ 104601 h 62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640" h="627483">
                <a:moveTo>
                  <a:pt x="0" y="104601"/>
                </a:moveTo>
                <a:cubicBezTo>
                  <a:pt x="0" y="46831"/>
                  <a:pt x="46831" y="0"/>
                  <a:pt x="104601" y="0"/>
                </a:cubicBezTo>
                <a:lnTo>
                  <a:pt x="2453039" y="0"/>
                </a:lnTo>
                <a:cubicBezTo>
                  <a:pt x="2510809" y="0"/>
                  <a:pt x="2557640" y="46831"/>
                  <a:pt x="2557640" y="104601"/>
                </a:cubicBezTo>
                <a:lnTo>
                  <a:pt x="2557640" y="522882"/>
                </a:lnTo>
                <a:cubicBezTo>
                  <a:pt x="2557640" y="580652"/>
                  <a:pt x="2510809" y="627483"/>
                  <a:pt x="2453039" y="627483"/>
                </a:cubicBezTo>
                <a:lnTo>
                  <a:pt x="104601" y="627483"/>
                </a:lnTo>
                <a:cubicBezTo>
                  <a:pt x="46831" y="627483"/>
                  <a:pt x="0" y="580652"/>
                  <a:pt x="0" y="522882"/>
                </a:cubicBezTo>
                <a:lnTo>
                  <a:pt x="0" y="104601"/>
                </a:lnTo>
                <a:close/>
              </a:path>
            </a:pathLst>
          </a:custGeom>
          <a:solidFill>
            <a:srgbClr val="00FFFF"/>
          </a:solidFill>
        </p:spPr>
        <p:style>
          <a:lnRef idx="2">
            <a:schemeClr val="lt1">
              <a:hueOff val="0"/>
              <a:satOff val="0"/>
              <a:lumOff val="0"/>
              <a:alphaOff val="0"/>
            </a:schemeClr>
          </a:lnRef>
          <a:fillRef idx="1">
            <a:scrgbClr r="0" g="0" b="0"/>
          </a:fillRef>
          <a:effectRef idx="0">
            <a:schemeClr val="accent3">
              <a:shade val="80000"/>
              <a:hueOff val="-131486"/>
              <a:satOff val="-1381"/>
              <a:lumOff val="8939"/>
              <a:alphaOff val="0"/>
            </a:schemeClr>
          </a:effectRef>
          <a:fontRef idx="minor">
            <a:schemeClr val="lt1"/>
          </a:fontRef>
        </p:style>
        <p:txBody>
          <a:bodyPr spcFirstLastPara="0" vert="horz" wrap="square" lIns="152557" tIns="152557" rIns="152557" bIns="152557" numCol="1" spcCol="1270" anchor="ctr" anchorCtr="0">
            <a:noAutofit/>
          </a:bodyPr>
          <a:lstStyle/>
          <a:p>
            <a:pPr lvl="0" algn="ctr" defTabSz="1422400">
              <a:lnSpc>
                <a:spcPct val="90000"/>
              </a:lnSpc>
              <a:spcBef>
                <a:spcPct val="0"/>
              </a:spcBef>
              <a:spcAft>
                <a:spcPct val="35000"/>
              </a:spcAft>
            </a:pPr>
            <a:r>
              <a:rPr lang="es-ES" sz="3200" b="1" kern="1200" dirty="0">
                <a:solidFill>
                  <a:schemeClr val="tx1">
                    <a:lumMod val="85000"/>
                    <a:lumOff val="15000"/>
                  </a:schemeClr>
                </a:solidFill>
              </a:rPr>
              <a:t>Objetivo 2</a:t>
            </a:r>
            <a:endParaRPr lang="es-ES" sz="3200" kern="1200" dirty="0">
              <a:solidFill>
                <a:schemeClr val="tx1">
                  <a:lumMod val="85000"/>
                  <a:lumOff val="15000"/>
                </a:schemeClr>
              </a:solidFill>
            </a:endParaRPr>
          </a:p>
        </p:txBody>
      </p:sp>
      <p:sp>
        <p:nvSpPr>
          <p:cNvPr id="9" name="Forma libre 8"/>
          <p:cNvSpPr/>
          <p:nvPr/>
        </p:nvSpPr>
        <p:spPr>
          <a:xfrm>
            <a:off x="3659303" y="2339798"/>
            <a:ext cx="3141548" cy="557877"/>
          </a:xfrm>
          <a:custGeom>
            <a:avLst/>
            <a:gdLst>
              <a:gd name="connsiteX0" fmla="*/ 0 w 3141548"/>
              <a:gd name="connsiteY0" fmla="*/ 0 h 557877"/>
              <a:gd name="connsiteX1" fmla="*/ 3141548 w 3141548"/>
              <a:gd name="connsiteY1" fmla="*/ 0 h 557877"/>
              <a:gd name="connsiteX2" fmla="*/ 3141548 w 3141548"/>
              <a:gd name="connsiteY2" fmla="*/ 557877 h 557877"/>
              <a:gd name="connsiteX3" fmla="*/ 0 w 3141548"/>
              <a:gd name="connsiteY3" fmla="*/ 557877 h 557877"/>
              <a:gd name="connsiteX4" fmla="*/ 0 w 3141548"/>
              <a:gd name="connsiteY4" fmla="*/ 0 h 55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548" h="557877">
                <a:moveTo>
                  <a:pt x="0" y="0"/>
                </a:moveTo>
                <a:lnTo>
                  <a:pt x="3141548" y="0"/>
                </a:lnTo>
                <a:lnTo>
                  <a:pt x="3141548" y="557877"/>
                </a:lnTo>
                <a:lnTo>
                  <a:pt x="0" y="5578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S" sz="1600" b="1" kern="1200" dirty="0"/>
              <a:t>Mantener la imagen institucional</a:t>
            </a:r>
          </a:p>
        </p:txBody>
      </p:sp>
      <p:sp>
        <p:nvSpPr>
          <p:cNvPr id="10" name="Flecha doblada hacia arriba 9"/>
          <p:cNvSpPr/>
          <p:nvPr/>
        </p:nvSpPr>
        <p:spPr>
          <a:xfrm rot="5400000">
            <a:off x="903193" y="3465921"/>
            <a:ext cx="1037715" cy="455484"/>
          </a:xfrm>
          <a:prstGeom prst="bentUpArrow">
            <a:avLst>
              <a:gd name="adj1" fmla="val 32840"/>
              <a:gd name="adj2" fmla="val 25000"/>
              <a:gd name="adj3" fmla="val 35780"/>
            </a:avLst>
          </a:prstGeom>
          <a:solidFill>
            <a:srgbClr val="FF3300"/>
          </a:solidFill>
        </p:spPr>
        <p:style>
          <a:lnRef idx="2">
            <a:schemeClr val="lt1">
              <a:hueOff val="0"/>
              <a:satOff val="0"/>
              <a:lumOff val="0"/>
              <a:alphaOff val="0"/>
            </a:schemeClr>
          </a:lnRef>
          <a:fillRef idx="1">
            <a:scrgbClr r="0" g="0" b="0"/>
          </a:fillRef>
          <a:effectRef idx="0">
            <a:schemeClr val="accent3">
              <a:tint val="50000"/>
              <a:hueOff val="-76970"/>
              <a:satOff val="-3034"/>
              <a:lumOff val="10754"/>
              <a:alphaOff val="0"/>
            </a:schemeClr>
          </a:effectRef>
          <a:fontRef idx="minor">
            <a:schemeClr val="lt1">
              <a:hueOff val="0"/>
              <a:satOff val="0"/>
              <a:lumOff val="0"/>
              <a:alphaOff val="0"/>
            </a:schemeClr>
          </a:fontRef>
        </p:style>
      </p:sp>
      <p:sp>
        <p:nvSpPr>
          <p:cNvPr id="12" name="Forma libre 11"/>
          <p:cNvSpPr/>
          <p:nvPr/>
        </p:nvSpPr>
        <p:spPr>
          <a:xfrm>
            <a:off x="1782745" y="3246752"/>
            <a:ext cx="2325127" cy="518578"/>
          </a:xfrm>
          <a:custGeom>
            <a:avLst/>
            <a:gdLst>
              <a:gd name="connsiteX0" fmla="*/ 0 w 2325127"/>
              <a:gd name="connsiteY0" fmla="*/ 86447 h 518578"/>
              <a:gd name="connsiteX1" fmla="*/ 86447 w 2325127"/>
              <a:gd name="connsiteY1" fmla="*/ 0 h 518578"/>
              <a:gd name="connsiteX2" fmla="*/ 2238680 w 2325127"/>
              <a:gd name="connsiteY2" fmla="*/ 0 h 518578"/>
              <a:gd name="connsiteX3" fmla="*/ 2325127 w 2325127"/>
              <a:gd name="connsiteY3" fmla="*/ 86447 h 518578"/>
              <a:gd name="connsiteX4" fmla="*/ 2325127 w 2325127"/>
              <a:gd name="connsiteY4" fmla="*/ 432131 h 518578"/>
              <a:gd name="connsiteX5" fmla="*/ 2238680 w 2325127"/>
              <a:gd name="connsiteY5" fmla="*/ 518578 h 518578"/>
              <a:gd name="connsiteX6" fmla="*/ 86447 w 2325127"/>
              <a:gd name="connsiteY6" fmla="*/ 518578 h 518578"/>
              <a:gd name="connsiteX7" fmla="*/ 0 w 2325127"/>
              <a:gd name="connsiteY7" fmla="*/ 432131 h 518578"/>
              <a:gd name="connsiteX8" fmla="*/ 0 w 2325127"/>
              <a:gd name="connsiteY8" fmla="*/ 86447 h 51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5127" h="518578">
                <a:moveTo>
                  <a:pt x="0" y="86447"/>
                </a:moveTo>
                <a:cubicBezTo>
                  <a:pt x="0" y="38704"/>
                  <a:pt x="38704" y="0"/>
                  <a:pt x="86447" y="0"/>
                </a:cubicBezTo>
                <a:lnTo>
                  <a:pt x="2238680" y="0"/>
                </a:lnTo>
                <a:cubicBezTo>
                  <a:pt x="2286423" y="0"/>
                  <a:pt x="2325127" y="38704"/>
                  <a:pt x="2325127" y="86447"/>
                </a:cubicBezTo>
                <a:lnTo>
                  <a:pt x="2325127" y="432131"/>
                </a:lnTo>
                <a:cubicBezTo>
                  <a:pt x="2325127" y="479874"/>
                  <a:pt x="2286423" y="518578"/>
                  <a:pt x="2238680" y="518578"/>
                </a:cubicBezTo>
                <a:lnTo>
                  <a:pt x="86447" y="518578"/>
                </a:lnTo>
                <a:cubicBezTo>
                  <a:pt x="38704" y="518578"/>
                  <a:pt x="0" y="479874"/>
                  <a:pt x="0" y="432131"/>
                </a:cubicBezTo>
                <a:lnTo>
                  <a:pt x="0" y="86447"/>
                </a:lnTo>
                <a:close/>
              </a:path>
            </a:pathLst>
          </a:custGeom>
          <a:solidFill>
            <a:srgbClr val="FFFF00"/>
          </a:solidFill>
        </p:spPr>
        <p:style>
          <a:lnRef idx="2">
            <a:schemeClr val="lt1">
              <a:hueOff val="0"/>
              <a:satOff val="0"/>
              <a:lumOff val="0"/>
              <a:alphaOff val="0"/>
            </a:schemeClr>
          </a:lnRef>
          <a:fillRef idx="1">
            <a:schemeClr val="accent3">
              <a:shade val="80000"/>
              <a:hueOff val="-262973"/>
              <a:satOff val="-2762"/>
              <a:lumOff val="17878"/>
              <a:alphaOff val="0"/>
            </a:schemeClr>
          </a:fillRef>
          <a:effectRef idx="0">
            <a:schemeClr val="accent3">
              <a:shade val="80000"/>
              <a:hueOff val="-262973"/>
              <a:satOff val="-2762"/>
              <a:lumOff val="17878"/>
              <a:alphaOff val="0"/>
            </a:schemeClr>
          </a:effectRef>
          <a:fontRef idx="minor">
            <a:schemeClr val="lt1"/>
          </a:fontRef>
        </p:style>
        <p:txBody>
          <a:bodyPr spcFirstLastPara="0" vert="horz" wrap="square" lIns="105329" tIns="105329" rIns="105329" bIns="105329" numCol="1" spcCol="1270" anchor="ctr" anchorCtr="0">
            <a:noAutofit/>
          </a:bodyPr>
          <a:lstStyle/>
          <a:p>
            <a:pPr lvl="0" algn="ctr" defTabSz="933450">
              <a:lnSpc>
                <a:spcPct val="90000"/>
              </a:lnSpc>
              <a:spcBef>
                <a:spcPct val="0"/>
              </a:spcBef>
              <a:spcAft>
                <a:spcPct val="35000"/>
              </a:spcAft>
            </a:pPr>
            <a:r>
              <a:rPr lang="es-ES" sz="2100" b="1" dirty="0">
                <a:solidFill>
                  <a:schemeClr val="tx1"/>
                </a:solidFill>
              </a:rPr>
              <a:t>N</a:t>
            </a:r>
            <a:r>
              <a:rPr lang="es-ES" sz="2100" b="1" kern="1200" dirty="0">
                <a:solidFill>
                  <a:schemeClr val="tx1"/>
                </a:solidFill>
              </a:rPr>
              <a:t>umeral 1…</a:t>
            </a:r>
            <a:endParaRPr lang="es-EC" sz="2100" kern="1200" dirty="0">
              <a:solidFill>
                <a:schemeClr val="tx1"/>
              </a:solidFill>
            </a:endParaRPr>
          </a:p>
        </p:txBody>
      </p:sp>
      <p:sp>
        <p:nvSpPr>
          <p:cNvPr id="13" name="Rectángulo 12"/>
          <p:cNvSpPr/>
          <p:nvPr/>
        </p:nvSpPr>
        <p:spPr>
          <a:xfrm>
            <a:off x="5726555" y="3071744"/>
            <a:ext cx="1155027" cy="89845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orma libre 13"/>
          <p:cNvSpPr/>
          <p:nvPr/>
        </p:nvSpPr>
        <p:spPr>
          <a:xfrm>
            <a:off x="1771900" y="3853401"/>
            <a:ext cx="2325127" cy="518578"/>
          </a:xfrm>
          <a:custGeom>
            <a:avLst/>
            <a:gdLst>
              <a:gd name="connsiteX0" fmla="*/ 0 w 2325127"/>
              <a:gd name="connsiteY0" fmla="*/ 86447 h 518578"/>
              <a:gd name="connsiteX1" fmla="*/ 86447 w 2325127"/>
              <a:gd name="connsiteY1" fmla="*/ 0 h 518578"/>
              <a:gd name="connsiteX2" fmla="*/ 2238680 w 2325127"/>
              <a:gd name="connsiteY2" fmla="*/ 0 h 518578"/>
              <a:gd name="connsiteX3" fmla="*/ 2325127 w 2325127"/>
              <a:gd name="connsiteY3" fmla="*/ 86447 h 518578"/>
              <a:gd name="connsiteX4" fmla="*/ 2325127 w 2325127"/>
              <a:gd name="connsiteY4" fmla="*/ 432131 h 518578"/>
              <a:gd name="connsiteX5" fmla="*/ 2238680 w 2325127"/>
              <a:gd name="connsiteY5" fmla="*/ 518578 h 518578"/>
              <a:gd name="connsiteX6" fmla="*/ 86447 w 2325127"/>
              <a:gd name="connsiteY6" fmla="*/ 518578 h 518578"/>
              <a:gd name="connsiteX7" fmla="*/ 0 w 2325127"/>
              <a:gd name="connsiteY7" fmla="*/ 432131 h 518578"/>
              <a:gd name="connsiteX8" fmla="*/ 0 w 2325127"/>
              <a:gd name="connsiteY8" fmla="*/ 86447 h 51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5127" h="518578">
                <a:moveTo>
                  <a:pt x="0" y="86447"/>
                </a:moveTo>
                <a:cubicBezTo>
                  <a:pt x="0" y="38704"/>
                  <a:pt x="38704" y="0"/>
                  <a:pt x="86447" y="0"/>
                </a:cubicBezTo>
                <a:lnTo>
                  <a:pt x="2238680" y="0"/>
                </a:lnTo>
                <a:cubicBezTo>
                  <a:pt x="2286423" y="0"/>
                  <a:pt x="2325127" y="38704"/>
                  <a:pt x="2325127" y="86447"/>
                </a:cubicBezTo>
                <a:lnTo>
                  <a:pt x="2325127" y="432131"/>
                </a:lnTo>
                <a:cubicBezTo>
                  <a:pt x="2325127" y="479874"/>
                  <a:pt x="2286423" y="518578"/>
                  <a:pt x="2238680" y="518578"/>
                </a:cubicBezTo>
                <a:lnTo>
                  <a:pt x="86447" y="518578"/>
                </a:lnTo>
                <a:cubicBezTo>
                  <a:pt x="38704" y="518578"/>
                  <a:pt x="0" y="479874"/>
                  <a:pt x="0" y="432131"/>
                </a:cubicBezTo>
                <a:lnTo>
                  <a:pt x="0" y="86447"/>
                </a:lnTo>
                <a:close/>
              </a:path>
            </a:pathLst>
          </a:custGeom>
          <a:solidFill>
            <a:srgbClr val="00B0F0"/>
          </a:solidFill>
        </p:spPr>
        <p:style>
          <a:lnRef idx="2">
            <a:schemeClr val="lt1">
              <a:hueOff val="0"/>
              <a:satOff val="0"/>
              <a:lumOff val="0"/>
              <a:alphaOff val="0"/>
            </a:schemeClr>
          </a:lnRef>
          <a:fillRef idx="1">
            <a:scrgbClr r="0" g="0" b="0"/>
          </a:fillRef>
          <a:effectRef idx="0">
            <a:schemeClr val="accent3">
              <a:shade val="80000"/>
              <a:hueOff val="-394459"/>
              <a:satOff val="-4143"/>
              <a:lumOff val="26817"/>
              <a:alphaOff val="0"/>
            </a:schemeClr>
          </a:effectRef>
          <a:fontRef idx="minor">
            <a:schemeClr val="lt1"/>
          </a:fontRef>
        </p:style>
        <p:txBody>
          <a:bodyPr spcFirstLastPara="0" vert="horz" wrap="square" lIns="105329" tIns="105329" rIns="105329" bIns="105329" numCol="1" spcCol="1270" anchor="ctr" anchorCtr="0">
            <a:noAutofit/>
          </a:bodyPr>
          <a:lstStyle/>
          <a:p>
            <a:pPr lvl="0" algn="ctr" defTabSz="933450">
              <a:lnSpc>
                <a:spcPct val="90000"/>
              </a:lnSpc>
              <a:spcBef>
                <a:spcPct val="0"/>
              </a:spcBef>
              <a:spcAft>
                <a:spcPct val="35000"/>
              </a:spcAft>
            </a:pPr>
            <a:r>
              <a:rPr lang="es-ES" sz="2100" b="1" dirty="0">
                <a:solidFill>
                  <a:schemeClr val="tx1"/>
                </a:solidFill>
              </a:rPr>
              <a:t>N</a:t>
            </a:r>
            <a:r>
              <a:rPr lang="es-ES" sz="2100" b="1" kern="1200" dirty="0">
                <a:solidFill>
                  <a:schemeClr val="tx1"/>
                </a:solidFill>
              </a:rPr>
              <a:t>umeral 4…</a:t>
            </a:r>
            <a:endParaRPr lang="es-ES" sz="2100" kern="1200" dirty="0">
              <a:solidFill>
                <a:schemeClr val="tx1"/>
              </a:solidFill>
            </a:endParaRPr>
          </a:p>
        </p:txBody>
      </p:sp>
      <p:sp>
        <p:nvSpPr>
          <p:cNvPr id="15" name="Forma libre 14"/>
          <p:cNvSpPr/>
          <p:nvPr/>
        </p:nvSpPr>
        <p:spPr>
          <a:xfrm>
            <a:off x="4211918" y="3207453"/>
            <a:ext cx="4599540" cy="557877"/>
          </a:xfrm>
          <a:custGeom>
            <a:avLst/>
            <a:gdLst>
              <a:gd name="connsiteX0" fmla="*/ 0 w 3141548"/>
              <a:gd name="connsiteY0" fmla="*/ 0 h 557877"/>
              <a:gd name="connsiteX1" fmla="*/ 3141548 w 3141548"/>
              <a:gd name="connsiteY1" fmla="*/ 0 h 557877"/>
              <a:gd name="connsiteX2" fmla="*/ 3141548 w 3141548"/>
              <a:gd name="connsiteY2" fmla="*/ 557877 h 557877"/>
              <a:gd name="connsiteX3" fmla="*/ 0 w 3141548"/>
              <a:gd name="connsiteY3" fmla="*/ 557877 h 557877"/>
              <a:gd name="connsiteX4" fmla="*/ 0 w 3141548"/>
              <a:gd name="connsiteY4" fmla="*/ 0 h 55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548" h="557877">
                <a:moveTo>
                  <a:pt x="0" y="0"/>
                </a:moveTo>
                <a:lnTo>
                  <a:pt x="3141548" y="0"/>
                </a:lnTo>
                <a:lnTo>
                  <a:pt x="3141548" y="557877"/>
                </a:lnTo>
                <a:lnTo>
                  <a:pt x="0" y="5578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S" sz="1600" b="1" dirty="0"/>
              <a:t>Optimizar los procesos de difusión de información que tenga impacto estratégico</a:t>
            </a:r>
            <a:endParaRPr lang="es-ES" sz="1600" b="1" kern="1200" dirty="0"/>
          </a:p>
        </p:txBody>
      </p:sp>
      <p:sp>
        <p:nvSpPr>
          <p:cNvPr id="16" name="Forma libre 15"/>
          <p:cNvSpPr/>
          <p:nvPr/>
        </p:nvSpPr>
        <p:spPr>
          <a:xfrm>
            <a:off x="4198996" y="3765881"/>
            <a:ext cx="4612461" cy="557877"/>
          </a:xfrm>
          <a:custGeom>
            <a:avLst/>
            <a:gdLst>
              <a:gd name="connsiteX0" fmla="*/ 0 w 3141548"/>
              <a:gd name="connsiteY0" fmla="*/ 0 h 557877"/>
              <a:gd name="connsiteX1" fmla="*/ 3141548 w 3141548"/>
              <a:gd name="connsiteY1" fmla="*/ 0 h 557877"/>
              <a:gd name="connsiteX2" fmla="*/ 3141548 w 3141548"/>
              <a:gd name="connsiteY2" fmla="*/ 557877 h 557877"/>
              <a:gd name="connsiteX3" fmla="*/ 0 w 3141548"/>
              <a:gd name="connsiteY3" fmla="*/ 557877 h 557877"/>
              <a:gd name="connsiteX4" fmla="*/ 0 w 3141548"/>
              <a:gd name="connsiteY4" fmla="*/ 0 h 55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548" h="557877">
                <a:moveTo>
                  <a:pt x="0" y="0"/>
                </a:moveTo>
                <a:lnTo>
                  <a:pt x="3141548" y="0"/>
                </a:lnTo>
                <a:lnTo>
                  <a:pt x="3141548" y="557877"/>
                </a:lnTo>
                <a:lnTo>
                  <a:pt x="0" y="5578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C" sz="1600" b="1" dirty="0"/>
              <a:t>Optimizar las actividades de apoyo al desarrollo con las entidades del Estado</a:t>
            </a:r>
            <a:endParaRPr lang="es-ES" sz="1600" b="1" kern="1200" dirty="0"/>
          </a:p>
        </p:txBody>
      </p:sp>
      <p:sp>
        <p:nvSpPr>
          <p:cNvPr id="17" name="Flecha doblada hacia arriba 16"/>
          <p:cNvSpPr/>
          <p:nvPr/>
        </p:nvSpPr>
        <p:spPr>
          <a:xfrm rot="5400000">
            <a:off x="-644403" y="3670894"/>
            <a:ext cx="2796657" cy="455495"/>
          </a:xfrm>
          <a:prstGeom prst="bentUpArrow">
            <a:avLst>
              <a:gd name="adj1" fmla="val 32840"/>
              <a:gd name="adj2" fmla="val 25000"/>
              <a:gd name="adj3" fmla="val 35780"/>
            </a:avLst>
          </a:pr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8" name="Forma libre 17"/>
          <p:cNvSpPr/>
          <p:nvPr/>
        </p:nvSpPr>
        <p:spPr>
          <a:xfrm>
            <a:off x="1038092" y="4827071"/>
            <a:ext cx="2557640" cy="627483"/>
          </a:xfrm>
          <a:custGeom>
            <a:avLst/>
            <a:gdLst>
              <a:gd name="connsiteX0" fmla="*/ 0 w 2557640"/>
              <a:gd name="connsiteY0" fmla="*/ 104601 h 627483"/>
              <a:gd name="connsiteX1" fmla="*/ 104601 w 2557640"/>
              <a:gd name="connsiteY1" fmla="*/ 0 h 627483"/>
              <a:gd name="connsiteX2" fmla="*/ 2453039 w 2557640"/>
              <a:gd name="connsiteY2" fmla="*/ 0 h 627483"/>
              <a:gd name="connsiteX3" fmla="*/ 2557640 w 2557640"/>
              <a:gd name="connsiteY3" fmla="*/ 104601 h 627483"/>
              <a:gd name="connsiteX4" fmla="*/ 2557640 w 2557640"/>
              <a:gd name="connsiteY4" fmla="*/ 522882 h 627483"/>
              <a:gd name="connsiteX5" fmla="*/ 2453039 w 2557640"/>
              <a:gd name="connsiteY5" fmla="*/ 627483 h 627483"/>
              <a:gd name="connsiteX6" fmla="*/ 104601 w 2557640"/>
              <a:gd name="connsiteY6" fmla="*/ 627483 h 627483"/>
              <a:gd name="connsiteX7" fmla="*/ 0 w 2557640"/>
              <a:gd name="connsiteY7" fmla="*/ 522882 h 627483"/>
              <a:gd name="connsiteX8" fmla="*/ 0 w 2557640"/>
              <a:gd name="connsiteY8" fmla="*/ 104601 h 62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640" h="627483">
                <a:moveTo>
                  <a:pt x="0" y="104601"/>
                </a:moveTo>
                <a:cubicBezTo>
                  <a:pt x="0" y="46831"/>
                  <a:pt x="46831" y="0"/>
                  <a:pt x="104601" y="0"/>
                </a:cubicBezTo>
                <a:lnTo>
                  <a:pt x="2453039" y="0"/>
                </a:lnTo>
                <a:cubicBezTo>
                  <a:pt x="2510809" y="0"/>
                  <a:pt x="2557640" y="46831"/>
                  <a:pt x="2557640" y="104601"/>
                </a:cubicBezTo>
                <a:lnTo>
                  <a:pt x="2557640" y="522882"/>
                </a:lnTo>
                <a:cubicBezTo>
                  <a:pt x="2557640" y="580652"/>
                  <a:pt x="2510809" y="627483"/>
                  <a:pt x="2453039" y="627483"/>
                </a:cubicBezTo>
                <a:lnTo>
                  <a:pt x="104601" y="627483"/>
                </a:lnTo>
                <a:cubicBezTo>
                  <a:pt x="46831" y="627483"/>
                  <a:pt x="0" y="580652"/>
                  <a:pt x="0" y="522882"/>
                </a:cubicBezTo>
                <a:lnTo>
                  <a:pt x="0" y="104601"/>
                </a:lnTo>
                <a:close/>
              </a:path>
            </a:pathLst>
          </a:custGeom>
          <a:solidFill>
            <a:srgbClr val="00FFFF"/>
          </a:solidFill>
        </p:spPr>
        <p:style>
          <a:lnRef idx="2">
            <a:schemeClr val="lt1">
              <a:hueOff val="0"/>
              <a:satOff val="0"/>
              <a:lumOff val="0"/>
              <a:alphaOff val="0"/>
            </a:schemeClr>
          </a:lnRef>
          <a:fillRef idx="1">
            <a:scrgbClr r="0" g="0" b="0"/>
          </a:fillRef>
          <a:effectRef idx="0">
            <a:schemeClr val="accent3">
              <a:shade val="80000"/>
              <a:hueOff val="-131486"/>
              <a:satOff val="-1381"/>
              <a:lumOff val="8939"/>
              <a:alphaOff val="0"/>
            </a:schemeClr>
          </a:effectRef>
          <a:fontRef idx="minor">
            <a:schemeClr val="lt1"/>
          </a:fontRef>
        </p:style>
        <p:txBody>
          <a:bodyPr spcFirstLastPara="0" vert="horz" wrap="square" lIns="152557" tIns="152557" rIns="152557" bIns="152557" numCol="1" spcCol="1270" anchor="ctr" anchorCtr="0">
            <a:noAutofit/>
          </a:bodyPr>
          <a:lstStyle/>
          <a:p>
            <a:pPr lvl="0" algn="ctr" defTabSz="1422400">
              <a:lnSpc>
                <a:spcPct val="90000"/>
              </a:lnSpc>
              <a:spcBef>
                <a:spcPct val="0"/>
              </a:spcBef>
              <a:spcAft>
                <a:spcPct val="35000"/>
              </a:spcAft>
            </a:pPr>
            <a:r>
              <a:rPr lang="es-ES" sz="3200" b="1" kern="1200" dirty="0">
                <a:solidFill>
                  <a:schemeClr val="tx1">
                    <a:lumMod val="85000"/>
                    <a:lumOff val="15000"/>
                  </a:schemeClr>
                </a:solidFill>
              </a:rPr>
              <a:t>Objetivo 7</a:t>
            </a:r>
            <a:endParaRPr lang="es-ES" sz="3200" kern="1200" dirty="0">
              <a:solidFill>
                <a:schemeClr val="tx1">
                  <a:lumMod val="85000"/>
                  <a:lumOff val="15000"/>
                </a:schemeClr>
              </a:solidFill>
            </a:endParaRPr>
          </a:p>
        </p:txBody>
      </p:sp>
      <p:sp>
        <p:nvSpPr>
          <p:cNvPr id="19" name="Forma libre 18"/>
          <p:cNvSpPr/>
          <p:nvPr/>
        </p:nvSpPr>
        <p:spPr>
          <a:xfrm>
            <a:off x="3640250" y="4849638"/>
            <a:ext cx="4032137" cy="557877"/>
          </a:xfrm>
          <a:custGeom>
            <a:avLst/>
            <a:gdLst>
              <a:gd name="connsiteX0" fmla="*/ 0 w 3141548"/>
              <a:gd name="connsiteY0" fmla="*/ 0 h 557877"/>
              <a:gd name="connsiteX1" fmla="*/ 3141548 w 3141548"/>
              <a:gd name="connsiteY1" fmla="*/ 0 h 557877"/>
              <a:gd name="connsiteX2" fmla="*/ 3141548 w 3141548"/>
              <a:gd name="connsiteY2" fmla="*/ 557877 h 557877"/>
              <a:gd name="connsiteX3" fmla="*/ 0 w 3141548"/>
              <a:gd name="connsiteY3" fmla="*/ 557877 h 557877"/>
              <a:gd name="connsiteX4" fmla="*/ 0 w 3141548"/>
              <a:gd name="connsiteY4" fmla="*/ 0 h 55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548" h="557877">
                <a:moveTo>
                  <a:pt x="0" y="0"/>
                </a:moveTo>
                <a:lnTo>
                  <a:pt x="3141548" y="0"/>
                </a:lnTo>
                <a:lnTo>
                  <a:pt x="3141548" y="557877"/>
                </a:lnTo>
                <a:lnTo>
                  <a:pt x="0" y="5578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S" sz="1600" b="1" dirty="0"/>
              <a:t>Incrementar la eficiencia institucional</a:t>
            </a:r>
            <a:endParaRPr lang="es-ES" sz="1600" b="1" kern="1200" dirty="0"/>
          </a:p>
        </p:txBody>
      </p:sp>
      <p:sp>
        <p:nvSpPr>
          <p:cNvPr id="20" name="Flecha doblada hacia arriba 19"/>
          <p:cNvSpPr/>
          <p:nvPr/>
        </p:nvSpPr>
        <p:spPr>
          <a:xfrm rot="5400000">
            <a:off x="1049953" y="5579744"/>
            <a:ext cx="779654" cy="501032"/>
          </a:xfrm>
          <a:prstGeom prst="bentUpArrow">
            <a:avLst>
              <a:gd name="adj1" fmla="val 32840"/>
              <a:gd name="adj2" fmla="val 25000"/>
              <a:gd name="adj3" fmla="val 35780"/>
            </a:avLst>
          </a:prstGeom>
          <a:solidFill>
            <a:srgbClr val="FF3300"/>
          </a:solidFill>
        </p:spPr>
        <p:style>
          <a:lnRef idx="2">
            <a:schemeClr val="lt1">
              <a:hueOff val="0"/>
              <a:satOff val="0"/>
              <a:lumOff val="0"/>
              <a:alphaOff val="0"/>
            </a:schemeClr>
          </a:lnRef>
          <a:fillRef idx="1">
            <a:scrgbClr r="0" g="0" b="0"/>
          </a:fillRef>
          <a:effectRef idx="0">
            <a:schemeClr val="accent3">
              <a:tint val="50000"/>
              <a:hueOff val="-38485"/>
              <a:satOff val="-1517"/>
              <a:lumOff val="5377"/>
              <a:alphaOff val="0"/>
            </a:schemeClr>
          </a:effectRef>
          <a:fontRef idx="minor">
            <a:schemeClr val="lt1">
              <a:hueOff val="0"/>
              <a:satOff val="0"/>
              <a:lumOff val="0"/>
              <a:alphaOff val="0"/>
            </a:schemeClr>
          </a:fontRef>
        </p:style>
      </p:sp>
      <p:sp>
        <p:nvSpPr>
          <p:cNvPr id="21" name="Forma libre 20"/>
          <p:cNvSpPr/>
          <p:nvPr/>
        </p:nvSpPr>
        <p:spPr>
          <a:xfrm>
            <a:off x="1792266" y="5828040"/>
            <a:ext cx="2325127" cy="518578"/>
          </a:xfrm>
          <a:custGeom>
            <a:avLst/>
            <a:gdLst>
              <a:gd name="connsiteX0" fmla="*/ 0 w 2325127"/>
              <a:gd name="connsiteY0" fmla="*/ 86447 h 518578"/>
              <a:gd name="connsiteX1" fmla="*/ 86447 w 2325127"/>
              <a:gd name="connsiteY1" fmla="*/ 0 h 518578"/>
              <a:gd name="connsiteX2" fmla="*/ 2238680 w 2325127"/>
              <a:gd name="connsiteY2" fmla="*/ 0 h 518578"/>
              <a:gd name="connsiteX3" fmla="*/ 2325127 w 2325127"/>
              <a:gd name="connsiteY3" fmla="*/ 86447 h 518578"/>
              <a:gd name="connsiteX4" fmla="*/ 2325127 w 2325127"/>
              <a:gd name="connsiteY4" fmla="*/ 432131 h 518578"/>
              <a:gd name="connsiteX5" fmla="*/ 2238680 w 2325127"/>
              <a:gd name="connsiteY5" fmla="*/ 518578 h 518578"/>
              <a:gd name="connsiteX6" fmla="*/ 86447 w 2325127"/>
              <a:gd name="connsiteY6" fmla="*/ 518578 h 518578"/>
              <a:gd name="connsiteX7" fmla="*/ 0 w 2325127"/>
              <a:gd name="connsiteY7" fmla="*/ 432131 h 518578"/>
              <a:gd name="connsiteX8" fmla="*/ 0 w 2325127"/>
              <a:gd name="connsiteY8" fmla="*/ 86447 h 51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5127" h="518578">
                <a:moveTo>
                  <a:pt x="0" y="86447"/>
                </a:moveTo>
                <a:cubicBezTo>
                  <a:pt x="0" y="38704"/>
                  <a:pt x="38704" y="0"/>
                  <a:pt x="86447" y="0"/>
                </a:cubicBezTo>
                <a:lnTo>
                  <a:pt x="2238680" y="0"/>
                </a:lnTo>
                <a:cubicBezTo>
                  <a:pt x="2286423" y="0"/>
                  <a:pt x="2325127" y="38704"/>
                  <a:pt x="2325127" y="86447"/>
                </a:cubicBezTo>
                <a:lnTo>
                  <a:pt x="2325127" y="432131"/>
                </a:lnTo>
                <a:cubicBezTo>
                  <a:pt x="2325127" y="479874"/>
                  <a:pt x="2286423" y="518578"/>
                  <a:pt x="2238680" y="518578"/>
                </a:cubicBezTo>
                <a:lnTo>
                  <a:pt x="86447" y="518578"/>
                </a:lnTo>
                <a:cubicBezTo>
                  <a:pt x="38704" y="518578"/>
                  <a:pt x="0" y="479874"/>
                  <a:pt x="0" y="432131"/>
                </a:cubicBezTo>
                <a:lnTo>
                  <a:pt x="0" y="86447"/>
                </a:lnTo>
                <a:close/>
              </a:path>
            </a:pathLst>
          </a:custGeom>
          <a:solidFill>
            <a:srgbClr val="FF0000"/>
          </a:solidFill>
        </p:spPr>
        <p:style>
          <a:lnRef idx="2">
            <a:schemeClr val="lt1">
              <a:hueOff val="0"/>
              <a:satOff val="0"/>
              <a:lumOff val="0"/>
              <a:alphaOff val="0"/>
            </a:schemeClr>
          </a:lnRef>
          <a:fillRef idx="1">
            <a:schemeClr val="accent3">
              <a:shade val="80000"/>
              <a:hueOff val="-262973"/>
              <a:satOff val="-2762"/>
              <a:lumOff val="17878"/>
              <a:alphaOff val="0"/>
            </a:schemeClr>
          </a:fillRef>
          <a:effectRef idx="0">
            <a:schemeClr val="accent3">
              <a:shade val="80000"/>
              <a:hueOff val="-262973"/>
              <a:satOff val="-2762"/>
              <a:lumOff val="17878"/>
              <a:alphaOff val="0"/>
            </a:schemeClr>
          </a:effectRef>
          <a:fontRef idx="minor">
            <a:schemeClr val="lt1"/>
          </a:fontRef>
        </p:style>
        <p:txBody>
          <a:bodyPr spcFirstLastPara="0" vert="horz" wrap="square" lIns="105329" tIns="105329" rIns="105329" bIns="105329" numCol="1" spcCol="1270" anchor="ctr" anchorCtr="0">
            <a:noAutofit/>
          </a:bodyPr>
          <a:lstStyle/>
          <a:p>
            <a:pPr lvl="0" algn="ctr" defTabSz="933450">
              <a:lnSpc>
                <a:spcPct val="90000"/>
              </a:lnSpc>
              <a:spcBef>
                <a:spcPct val="0"/>
              </a:spcBef>
              <a:spcAft>
                <a:spcPct val="35000"/>
              </a:spcAft>
            </a:pPr>
            <a:r>
              <a:rPr lang="es-ES" sz="2100" b="1" dirty="0"/>
              <a:t>N</a:t>
            </a:r>
            <a:r>
              <a:rPr lang="es-ES" sz="2100" b="1" kern="1200" dirty="0"/>
              <a:t>umeral 4…</a:t>
            </a:r>
            <a:endParaRPr lang="es-EC" sz="2100" kern="1200" dirty="0"/>
          </a:p>
        </p:txBody>
      </p:sp>
      <p:sp>
        <p:nvSpPr>
          <p:cNvPr id="22" name="Forma libre 21"/>
          <p:cNvSpPr/>
          <p:nvPr/>
        </p:nvSpPr>
        <p:spPr>
          <a:xfrm>
            <a:off x="4250015" y="5817309"/>
            <a:ext cx="4599540" cy="557877"/>
          </a:xfrm>
          <a:custGeom>
            <a:avLst/>
            <a:gdLst>
              <a:gd name="connsiteX0" fmla="*/ 0 w 3141548"/>
              <a:gd name="connsiteY0" fmla="*/ 0 h 557877"/>
              <a:gd name="connsiteX1" fmla="*/ 3141548 w 3141548"/>
              <a:gd name="connsiteY1" fmla="*/ 0 h 557877"/>
              <a:gd name="connsiteX2" fmla="*/ 3141548 w 3141548"/>
              <a:gd name="connsiteY2" fmla="*/ 557877 h 557877"/>
              <a:gd name="connsiteX3" fmla="*/ 0 w 3141548"/>
              <a:gd name="connsiteY3" fmla="*/ 557877 h 557877"/>
              <a:gd name="connsiteX4" fmla="*/ 0 w 3141548"/>
              <a:gd name="connsiteY4" fmla="*/ 0 h 55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548" h="557877">
                <a:moveTo>
                  <a:pt x="0" y="0"/>
                </a:moveTo>
                <a:lnTo>
                  <a:pt x="3141548" y="0"/>
                </a:lnTo>
                <a:lnTo>
                  <a:pt x="3141548" y="557877"/>
                </a:lnTo>
                <a:lnTo>
                  <a:pt x="0" y="5578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C" sz="1600" b="1" dirty="0"/>
              <a:t>Optimizar en forma permanente la estructura organizacional de la Institución</a:t>
            </a:r>
            <a:endParaRPr lang="es-ES" sz="1600" b="1" kern="1200" dirty="0"/>
          </a:p>
        </p:txBody>
      </p:sp>
    </p:spTree>
    <p:extLst>
      <p:ext uri="{BB962C8B-B14F-4D97-AF65-F5344CB8AC3E}">
        <p14:creationId xmlns:p14="http://schemas.microsoft.com/office/powerpoint/2010/main" val="2178629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randombar(horizontal)">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2" grpId="0" animBg="1"/>
      <p:bldP spid="14" grpId="0" animBg="1"/>
      <p:bldP spid="15" grpId="0"/>
      <p:bldP spid="16" grpId="0"/>
      <p:bldP spid="18" grpId="0" animBg="1"/>
      <p:bldP spid="19"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5" name="Conector recto 44"/>
          <p:cNvCxnSpPr/>
          <p:nvPr/>
        </p:nvCxnSpPr>
        <p:spPr>
          <a:xfrm flipH="1">
            <a:off x="1632220" y="3163305"/>
            <a:ext cx="614" cy="3239456"/>
          </a:xfrm>
          <a:prstGeom prst="line">
            <a:avLst/>
          </a:prstGeom>
          <a:ln w="15875"/>
        </p:spPr>
        <p:style>
          <a:lnRef idx="1">
            <a:schemeClr val="dk1"/>
          </a:lnRef>
          <a:fillRef idx="0">
            <a:schemeClr val="dk1"/>
          </a:fillRef>
          <a:effectRef idx="0">
            <a:schemeClr val="dk1"/>
          </a:effectRef>
          <a:fontRef idx="minor">
            <a:schemeClr val="tx1"/>
          </a:fontRef>
        </p:style>
      </p:cxnSp>
      <p:cxnSp>
        <p:nvCxnSpPr>
          <p:cNvPr id="44" name="Conector recto 43"/>
          <p:cNvCxnSpPr/>
          <p:nvPr/>
        </p:nvCxnSpPr>
        <p:spPr>
          <a:xfrm flipH="1">
            <a:off x="4312962" y="3164577"/>
            <a:ext cx="614" cy="2212592"/>
          </a:xfrm>
          <a:prstGeom prst="line">
            <a:avLst/>
          </a:prstGeom>
          <a:ln w="15875"/>
        </p:spPr>
        <p:style>
          <a:lnRef idx="1">
            <a:schemeClr val="dk1"/>
          </a:lnRef>
          <a:fillRef idx="0">
            <a:schemeClr val="dk1"/>
          </a:fillRef>
          <a:effectRef idx="0">
            <a:schemeClr val="dk1"/>
          </a:effectRef>
          <a:fontRef idx="minor">
            <a:schemeClr val="tx1"/>
          </a:fontRef>
        </p:style>
      </p:cxnSp>
      <p:cxnSp>
        <p:nvCxnSpPr>
          <p:cNvPr id="7" name="Conector recto 6"/>
          <p:cNvCxnSpPr/>
          <p:nvPr/>
        </p:nvCxnSpPr>
        <p:spPr>
          <a:xfrm>
            <a:off x="5890749" y="872920"/>
            <a:ext cx="0" cy="1281590"/>
          </a:xfrm>
          <a:prstGeom prst="line">
            <a:avLst/>
          </a:prstGeom>
          <a:noFill/>
          <a:ln w="15875" cap="flat" cmpd="sng" algn="ctr">
            <a:solidFill>
              <a:sysClr val="windowText" lastClr="000000"/>
            </a:solidFill>
            <a:prstDash val="solid"/>
            <a:miter lim="800000"/>
          </a:ln>
          <a:effectLst/>
        </p:spPr>
      </p:cxnSp>
      <p:sp>
        <p:nvSpPr>
          <p:cNvPr id="4" name="CuadroTexto 4"/>
          <p:cNvSpPr txBox="1"/>
          <p:nvPr/>
        </p:nvSpPr>
        <p:spPr>
          <a:xfrm>
            <a:off x="4427076" y="1084426"/>
            <a:ext cx="2938911" cy="405689"/>
          </a:xfrm>
          <a:prstGeom prst="rect">
            <a:avLst/>
          </a:prstGeom>
          <a:solidFill>
            <a:srgbClr val="FF3300"/>
          </a:solidFill>
          <a:ln w="25400">
            <a:solidFill>
              <a:sysClr val="windowText" lastClr="000000"/>
            </a:solidFill>
          </a:ln>
        </p:spPr>
        <p:txBody>
          <a:bodyPr wrap="square" rtlCol="0" anchor="ctr">
            <a:noAutofit/>
          </a:bodyPr>
          <a:lstStyle/>
          <a:p>
            <a:pPr algn="ctr">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rPr>
              <a:t>DIRECCIÓN</a:t>
            </a:r>
            <a:endParaRPr lang="es-EC" sz="2000" b="1" dirty="0">
              <a:solidFill>
                <a:srgbClr val="000000"/>
              </a:solidFill>
              <a:effectLst>
                <a:outerShdw blurRad="38100" dist="38100" dir="2700000" algn="tl">
                  <a:srgbClr val="000000">
                    <a:alpha val="43137"/>
                  </a:srgbClr>
                </a:outerShdw>
              </a:effectLst>
              <a:ea typeface="Calibri" panose="020F0502020204030204" pitchFamily="34" charset="0"/>
            </a:endParaRPr>
          </a:p>
        </p:txBody>
      </p:sp>
      <p:sp>
        <p:nvSpPr>
          <p:cNvPr id="5" name="CuadroTexto 4"/>
          <p:cNvSpPr txBox="1"/>
          <p:nvPr/>
        </p:nvSpPr>
        <p:spPr>
          <a:xfrm>
            <a:off x="4427076" y="1616576"/>
            <a:ext cx="2938911" cy="405689"/>
          </a:xfrm>
          <a:prstGeom prst="rect">
            <a:avLst/>
          </a:prstGeom>
          <a:solidFill>
            <a:schemeClr val="accent2">
              <a:lumMod val="75000"/>
            </a:schemeClr>
          </a:solidFill>
          <a:ln w="25400">
            <a:solidFill>
              <a:sysClr val="windowText" lastClr="000000"/>
            </a:solidFill>
          </a:ln>
        </p:spPr>
        <p:txBody>
          <a:bodyPr wrap="square" rtlCol="0" anchor="ctr">
            <a:noAutofit/>
          </a:bodyPr>
          <a:lstStyle/>
          <a:p>
            <a:pPr algn="ctr">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rPr>
              <a:t>SUBDIRECCIÓN</a:t>
            </a:r>
            <a:endParaRPr lang="es-EC" sz="2000" b="1" dirty="0">
              <a:solidFill>
                <a:srgbClr val="000000"/>
              </a:solidFill>
              <a:effectLst>
                <a:outerShdw blurRad="38100" dist="38100" dir="2700000" algn="tl">
                  <a:srgbClr val="000000">
                    <a:alpha val="43137"/>
                  </a:srgbClr>
                </a:outerShdw>
              </a:effectLst>
              <a:ea typeface="Calibri" panose="020F0502020204030204" pitchFamily="34" charset="0"/>
            </a:endParaRPr>
          </a:p>
        </p:txBody>
      </p:sp>
      <p:sp>
        <p:nvSpPr>
          <p:cNvPr id="8" name="CuadroTexto 9"/>
          <p:cNvSpPr txBox="1"/>
          <p:nvPr/>
        </p:nvSpPr>
        <p:spPr>
          <a:xfrm>
            <a:off x="1379120" y="30629"/>
            <a:ext cx="9027203" cy="938807"/>
          </a:xfrm>
          <a:prstGeom prst="rect">
            <a:avLst/>
          </a:prstGeom>
          <a:solidFill>
            <a:srgbClr val="FFFF00"/>
          </a:solidFill>
          <a:ln w="25400">
            <a:solidFill>
              <a:sysClr val="windowText" lastClr="000000"/>
            </a:solidFill>
          </a:ln>
        </p:spPr>
        <p:txBody>
          <a:bodyPr wrap="square" rtlCol="0" anchor="ctr">
            <a:noAutofit/>
          </a:bodyPr>
          <a:lstStyle/>
          <a:p>
            <a:pPr algn="ctr">
              <a:lnSpc>
                <a:spcPct val="107000"/>
              </a:lnSpc>
              <a:spcAft>
                <a:spcPts val="0"/>
              </a:spcAft>
            </a:pPr>
            <a:r>
              <a:rPr lang="es-ES" sz="4800" b="1" kern="1200" dirty="0">
                <a:solidFill>
                  <a:srgbClr val="000000"/>
                </a:solidFill>
                <a:effectLst>
                  <a:outerShdw blurRad="38100" dist="38100" dir="2700000" algn="tl">
                    <a:srgbClr val="000000">
                      <a:alpha val="43137"/>
                    </a:srgbClr>
                  </a:outerShdw>
                </a:effectLst>
              </a:rPr>
              <a:t>ACCIÓN INTEGRAL</a:t>
            </a:r>
            <a:endParaRPr lang="es-EC" sz="4800" b="1" dirty="0">
              <a:solidFill>
                <a:srgbClr val="000000"/>
              </a:solidFill>
              <a:effectLst>
                <a:outerShdw blurRad="38100" dist="38100" dir="2700000" algn="tl">
                  <a:srgbClr val="000000">
                    <a:alpha val="43137"/>
                  </a:srgbClr>
                </a:outerShdw>
              </a:effectLst>
              <a:ea typeface="Calibri" panose="020F0502020204030204" pitchFamily="34" charset="0"/>
            </a:endParaRPr>
          </a:p>
        </p:txBody>
      </p:sp>
      <p:cxnSp>
        <p:nvCxnSpPr>
          <p:cNvPr id="11" name="Conector recto 10"/>
          <p:cNvCxnSpPr/>
          <p:nvPr/>
        </p:nvCxnSpPr>
        <p:spPr>
          <a:xfrm>
            <a:off x="2955331" y="2161304"/>
            <a:ext cx="0" cy="1011343"/>
          </a:xfrm>
          <a:prstGeom prst="line">
            <a:avLst/>
          </a:prstGeom>
          <a:ln w="15875"/>
        </p:spPr>
        <p:style>
          <a:lnRef idx="1">
            <a:schemeClr val="dk1"/>
          </a:lnRef>
          <a:fillRef idx="0">
            <a:schemeClr val="dk1"/>
          </a:fillRef>
          <a:effectRef idx="0">
            <a:schemeClr val="dk1"/>
          </a:effectRef>
          <a:fontRef idx="minor">
            <a:schemeClr val="tx1"/>
          </a:fontRef>
        </p:style>
      </p:cxnSp>
      <p:cxnSp>
        <p:nvCxnSpPr>
          <p:cNvPr id="12" name="Conector recto 11"/>
          <p:cNvCxnSpPr/>
          <p:nvPr/>
        </p:nvCxnSpPr>
        <p:spPr>
          <a:xfrm>
            <a:off x="9225853" y="2161985"/>
            <a:ext cx="0" cy="971881"/>
          </a:xfrm>
          <a:prstGeom prst="line">
            <a:avLst/>
          </a:prstGeom>
          <a:ln w="15875"/>
        </p:spPr>
        <p:style>
          <a:lnRef idx="1">
            <a:schemeClr val="dk1"/>
          </a:lnRef>
          <a:fillRef idx="0">
            <a:schemeClr val="dk1"/>
          </a:fillRef>
          <a:effectRef idx="0">
            <a:schemeClr val="dk1"/>
          </a:effectRef>
          <a:fontRef idx="minor">
            <a:schemeClr val="tx1"/>
          </a:fontRef>
        </p:style>
      </p:cxnSp>
      <p:sp>
        <p:nvSpPr>
          <p:cNvPr id="13" name="Cuadro de texto 71"/>
          <p:cNvSpPr txBox="1"/>
          <p:nvPr/>
        </p:nvSpPr>
        <p:spPr>
          <a:xfrm>
            <a:off x="9340270" y="3241022"/>
            <a:ext cx="2608174" cy="646567"/>
          </a:xfrm>
          <a:prstGeom prst="rect">
            <a:avLst/>
          </a:prstGeom>
          <a:solidFill>
            <a:srgbClr val="00B0F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SECCIÓN DE CEREMONIAL Y PROTOCOLO</a:t>
            </a:r>
            <a:endParaRPr lang="es-EC" sz="1600" b="1" dirty="0">
              <a:solidFill>
                <a:srgbClr val="000000"/>
              </a:solidFill>
              <a:effectLst/>
              <a:ea typeface="Calibri" panose="020F0502020204030204" pitchFamily="34" charset="0"/>
            </a:endParaRPr>
          </a:p>
        </p:txBody>
      </p:sp>
      <p:cxnSp>
        <p:nvCxnSpPr>
          <p:cNvPr id="15" name="Conector recto 14"/>
          <p:cNvCxnSpPr/>
          <p:nvPr/>
        </p:nvCxnSpPr>
        <p:spPr>
          <a:xfrm flipV="1">
            <a:off x="7682333" y="3120623"/>
            <a:ext cx="2939914" cy="0"/>
          </a:xfrm>
          <a:prstGeom prst="line">
            <a:avLst/>
          </a:prstGeom>
          <a:noFill/>
          <a:ln w="15875" cap="flat" cmpd="sng" algn="ctr">
            <a:solidFill>
              <a:sysClr val="windowText" lastClr="000000"/>
            </a:solidFill>
            <a:prstDash val="solid"/>
            <a:miter lim="800000"/>
          </a:ln>
          <a:effectLst/>
        </p:spPr>
      </p:cxnSp>
      <p:cxnSp>
        <p:nvCxnSpPr>
          <p:cNvPr id="20" name="Conector recto 19"/>
          <p:cNvCxnSpPr/>
          <p:nvPr/>
        </p:nvCxnSpPr>
        <p:spPr>
          <a:xfrm flipH="1">
            <a:off x="7684063" y="3124367"/>
            <a:ext cx="558" cy="2944960"/>
          </a:xfrm>
          <a:prstGeom prst="line">
            <a:avLst/>
          </a:prstGeom>
          <a:ln w="15875"/>
        </p:spPr>
        <p:style>
          <a:lnRef idx="1">
            <a:schemeClr val="dk1"/>
          </a:lnRef>
          <a:fillRef idx="0">
            <a:schemeClr val="dk1"/>
          </a:fillRef>
          <a:effectRef idx="0">
            <a:schemeClr val="dk1"/>
          </a:effectRef>
          <a:fontRef idx="minor">
            <a:schemeClr val="tx1"/>
          </a:fontRef>
        </p:style>
      </p:cxnSp>
      <p:sp>
        <p:nvSpPr>
          <p:cNvPr id="22" name="Cuadro de texto 78"/>
          <p:cNvSpPr txBox="1"/>
          <p:nvPr/>
        </p:nvSpPr>
        <p:spPr>
          <a:xfrm>
            <a:off x="481463" y="4134813"/>
            <a:ext cx="2318583" cy="683333"/>
          </a:xfrm>
          <a:prstGeom prst="rect">
            <a:avLst/>
          </a:prstGeom>
          <a:solidFill>
            <a:schemeClr val="accent4"/>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UNIDAD DE ACCIÓN</a:t>
            </a:r>
            <a:r>
              <a:rPr lang="es-ES" sz="1600" b="1" dirty="0">
                <a:solidFill>
                  <a:srgbClr val="000000"/>
                </a:solidFill>
                <a:effectLst/>
                <a:ea typeface="Calibri" panose="020F0502020204030204" pitchFamily="34" charset="0"/>
              </a:rPr>
              <a:t> AL DESARROLLO</a:t>
            </a:r>
            <a:endParaRPr lang="es-EC" sz="1600" b="1" dirty="0">
              <a:solidFill>
                <a:srgbClr val="000000"/>
              </a:solidFill>
              <a:effectLst/>
              <a:ea typeface="Calibri" panose="020F0502020204030204" pitchFamily="34" charset="0"/>
            </a:endParaRPr>
          </a:p>
        </p:txBody>
      </p:sp>
      <p:sp>
        <p:nvSpPr>
          <p:cNvPr id="23" name="Cuadro de texto 82"/>
          <p:cNvSpPr txBox="1"/>
          <p:nvPr/>
        </p:nvSpPr>
        <p:spPr>
          <a:xfrm>
            <a:off x="477809" y="5009473"/>
            <a:ext cx="2331970" cy="552244"/>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UNIDAD DE ACCIÓN</a:t>
            </a:r>
            <a:r>
              <a:rPr lang="es-ES" sz="1600" b="1" dirty="0">
                <a:solidFill>
                  <a:srgbClr val="000000"/>
                </a:solidFill>
                <a:effectLst/>
                <a:ea typeface="Calibri" panose="020F0502020204030204" pitchFamily="34" charset="0"/>
              </a:rPr>
              <a:t> CÍVICA</a:t>
            </a:r>
            <a:endParaRPr lang="es-EC" sz="1600" b="1" dirty="0">
              <a:solidFill>
                <a:srgbClr val="000000"/>
              </a:solidFill>
              <a:effectLst/>
              <a:ea typeface="Calibri" panose="020F0502020204030204" pitchFamily="34" charset="0"/>
            </a:endParaRPr>
          </a:p>
        </p:txBody>
      </p:sp>
      <p:sp>
        <p:nvSpPr>
          <p:cNvPr id="24" name="Cuadro de texto 83"/>
          <p:cNvSpPr txBox="1"/>
          <p:nvPr/>
        </p:nvSpPr>
        <p:spPr>
          <a:xfrm>
            <a:off x="476776" y="5783668"/>
            <a:ext cx="2329457" cy="710724"/>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0000"/>
                </a:solidFill>
                <a:effectLst/>
                <a:ea typeface="Calibri" panose="020F0502020204030204" pitchFamily="34" charset="0"/>
                <a:cs typeface="Calibri" panose="020F0502020204030204" pitchFamily="34" charset="0"/>
              </a:rPr>
              <a:t>UNIDAD DE APOYO A LAS INSTITUCIONES DEL ESTADO</a:t>
            </a:r>
            <a:endParaRPr lang="es-EC" sz="1600" b="1" dirty="0">
              <a:solidFill>
                <a:srgbClr val="000000"/>
              </a:solidFill>
              <a:effectLst/>
              <a:ea typeface="Calibri" panose="020F0502020204030204" pitchFamily="34" charset="0"/>
            </a:endParaRPr>
          </a:p>
        </p:txBody>
      </p:sp>
      <p:sp>
        <p:nvSpPr>
          <p:cNvPr id="25" name="Cuadro de texto 79"/>
          <p:cNvSpPr txBox="1"/>
          <p:nvPr/>
        </p:nvSpPr>
        <p:spPr>
          <a:xfrm>
            <a:off x="3192054" y="4147735"/>
            <a:ext cx="2305272" cy="674897"/>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UNIDAD DE PROPAGANDA</a:t>
            </a:r>
            <a:endParaRPr lang="es-EC" sz="1600" b="1" dirty="0">
              <a:solidFill>
                <a:srgbClr val="000000"/>
              </a:solidFill>
              <a:effectLst/>
              <a:ea typeface="Calibri" panose="020F0502020204030204" pitchFamily="34" charset="0"/>
            </a:endParaRPr>
          </a:p>
        </p:txBody>
      </p:sp>
      <p:sp>
        <p:nvSpPr>
          <p:cNvPr id="26" name="Cuadro de texto 80"/>
          <p:cNvSpPr txBox="1"/>
          <p:nvPr/>
        </p:nvSpPr>
        <p:spPr>
          <a:xfrm>
            <a:off x="3187466" y="5016460"/>
            <a:ext cx="2300467" cy="552244"/>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s-ES" sz="1600" b="1" dirty="0">
                <a:solidFill>
                  <a:srgbClr val="000000"/>
                </a:solidFill>
                <a:effectLst/>
                <a:ea typeface="Calibri" panose="020F0502020204030204" pitchFamily="34" charset="0"/>
                <a:cs typeface="Calibri" panose="020F0502020204030204" pitchFamily="34" charset="0"/>
              </a:rPr>
              <a:t>UNIDAD DE CONTRAPROPAGANDA</a:t>
            </a:r>
            <a:endParaRPr lang="es-EC" sz="1600" b="1" dirty="0">
              <a:solidFill>
                <a:srgbClr val="000000"/>
              </a:solidFill>
              <a:effectLst/>
              <a:ea typeface="Calibri" panose="020F0502020204030204" pitchFamily="34" charset="0"/>
            </a:endParaRPr>
          </a:p>
        </p:txBody>
      </p:sp>
      <p:sp>
        <p:nvSpPr>
          <p:cNvPr id="27" name="Cuadro de texto 77"/>
          <p:cNvSpPr txBox="1"/>
          <p:nvPr/>
        </p:nvSpPr>
        <p:spPr>
          <a:xfrm>
            <a:off x="6510410" y="4012832"/>
            <a:ext cx="2348033" cy="659244"/>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0000"/>
                </a:solidFill>
                <a:effectLst/>
                <a:ea typeface="Calibri" panose="020F0502020204030204" pitchFamily="34" charset="0"/>
                <a:cs typeface="Calibri" panose="020F0502020204030204" pitchFamily="34" charset="0"/>
              </a:rPr>
              <a:t>UNIDAD DE RELACIONES PÚBLICAS</a:t>
            </a:r>
            <a:endParaRPr lang="es-EC" sz="1600" b="1" dirty="0">
              <a:solidFill>
                <a:srgbClr val="000000"/>
              </a:solidFill>
              <a:effectLst/>
              <a:ea typeface="Calibri" panose="020F0502020204030204" pitchFamily="34" charset="0"/>
            </a:endParaRPr>
          </a:p>
        </p:txBody>
      </p:sp>
      <p:sp>
        <p:nvSpPr>
          <p:cNvPr id="28" name="Cuadro de texto 81"/>
          <p:cNvSpPr txBox="1"/>
          <p:nvPr/>
        </p:nvSpPr>
        <p:spPr>
          <a:xfrm>
            <a:off x="6505368" y="4848526"/>
            <a:ext cx="2364467" cy="936539"/>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0000"/>
                </a:solidFill>
                <a:effectLst/>
                <a:ea typeface="Calibri" panose="020F0502020204030204" pitchFamily="34" charset="0"/>
                <a:cs typeface="Calibri" panose="020F0502020204030204" pitchFamily="34" charset="0"/>
              </a:rPr>
              <a:t>UNIDAD DE PROCESAMIENTO Y DIFUSIÓN COMUNICACIONAL</a:t>
            </a:r>
            <a:endParaRPr lang="es-EC" sz="1600" b="1" dirty="0">
              <a:solidFill>
                <a:srgbClr val="000000"/>
              </a:solidFill>
              <a:effectLst/>
              <a:ea typeface="Calibri" panose="020F0502020204030204" pitchFamily="34" charset="0"/>
            </a:endParaRPr>
          </a:p>
        </p:txBody>
      </p:sp>
      <p:sp>
        <p:nvSpPr>
          <p:cNvPr id="29" name="Cuadro de texto 84"/>
          <p:cNvSpPr txBox="1"/>
          <p:nvPr/>
        </p:nvSpPr>
        <p:spPr>
          <a:xfrm>
            <a:off x="6428488" y="5956186"/>
            <a:ext cx="2557096" cy="609600"/>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UNIDAD DE MEDICIÓN E IMAGEN INSTITUCIONAL</a:t>
            </a:r>
            <a:endParaRPr lang="es-EC" sz="1600" b="1" dirty="0">
              <a:solidFill>
                <a:srgbClr val="000000"/>
              </a:solidFill>
              <a:effectLst/>
              <a:ea typeface="Calibri" panose="020F0502020204030204" pitchFamily="34" charset="0"/>
            </a:endParaRPr>
          </a:p>
        </p:txBody>
      </p:sp>
      <p:sp>
        <p:nvSpPr>
          <p:cNvPr id="30" name="Cuadro de texto 74"/>
          <p:cNvSpPr txBox="1"/>
          <p:nvPr/>
        </p:nvSpPr>
        <p:spPr>
          <a:xfrm>
            <a:off x="600504" y="3271020"/>
            <a:ext cx="2066270" cy="690166"/>
          </a:xfrm>
          <a:prstGeom prst="rect">
            <a:avLst/>
          </a:prstGeom>
          <a:solidFill>
            <a:srgbClr val="00B0F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SECCIÓN DE ACCIÓN</a:t>
            </a:r>
            <a:r>
              <a:rPr lang="es-ES" sz="1600" b="1" dirty="0">
                <a:solidFill>
                  <a:srgbClr val="000000"/>
                </a:solidFill>
                <a:effectLst/>
                <a:ea typeface="Calibri" panose="020F0502020204030204" pitchFamily="34" charset="0"/>
              </a:rPr>
              <a:t> PSICOLÓGICA</a:t>
            </a:r>
            <a:endParaRPr lang="es-EC" sz="1600" b="1" dirty="0">
              <a:solidFill>
                <a:srgbClr val="000000"/>
              </a:solidFill>
              <a:effectLst/>
              <a:ea typeface="Calibri" panose="020F0502020204030204" pitchFamily="34" charset="0"/>
            </a:endParaRPr>
          </a:p>
        </p:txBody>
      </p:sp>
      <p:sp>
        <p:nvSpPr>
          <p:cNvPr id="31" name="Cuadro de texto 73"/>
          <p:cNvSpPr txBox="1"/>
          <p:nvPr/>
        </p:nvSpPr>
        <p:spPr>
          <a:xfrm>
            <a:off x="3163512" y="3248928"/>
            <a:ext cx="2272897" cy="711224"/>
          </a:xfrm>
          <a:prstGeom prst="rect">
            <a:avLst/>
          </a:prstGeom>
          <a:solidFill>
            <a:srgbClr val="00B0F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SECCIÓN DE GUERRA </a:t>
            </a:r>
            <a:r>
              <a:rPr lang="es-ES" sz="1600" b="1" dirty="0">
                <a:solidFill>
                  <a:srgbClr val="000000"/>
                </a:solidFill>
                <a:effectLst/>
                <a:ea typeface="Calibri" panose="020F0502020204030204" pitchFamily="34" charset="0"/>
              </a:rPr>
              <a:t>PSICOLÓGICA</a:t>
            </a:r>
            <a:endParaRPr lang="es-EC" sz="1600" b="1" dirty="0">
              <a:solidFill>
                <a:srgbClr val="000000"/>
              </a:solidFill>
              <a:effectLst/>
              <a:ea typeface="Calibri" panose="020F0502020204030204" pitchFamily="34" charset="0"/>
            </a:endParaRPr>
          </a:p>
        </p:txBody>
      </p:sp>
      <p:sp>
        <p:nvSpPr>
          <p:cNvPr id="32" name="Cuadro de texto 72"/>
          <p:cNvSpPr txBox="1"/>
          <p:nvPr/>
        </p:nvSpPr>
        <p:spPr>
          <a:xfrm>
            <a:off x="6221431" y="3215427"/>
            <a:ext cx="2921684" cy="648862"/>
          </a:xfrm>
          <a:prstGeom prst="rect">
            <a:avLst/>
          </a:prstGeom>
          <a:solidFill>
            <a:srgbClr val="00B0F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SECCIÓN DE COMUNICACIÓN ESTRATÉGICA</a:t>
            </a:r>
            <a:endParaRPr lang="es-EC" sz="1600" b="1" dirty="0">
              <a:solidFill>
                <a:srgbClr val="000000"/>
              </a:solidFill>
              <a:effectLst/>
              <a:ea typeface="Calibri" panose="020F0502020204030204" pitchFamily="34" charset="0"/>
            </a:endParaRPr>
          </a:p>
        </p:txBody>
      </p:sp>
      <p:sp>
        <p:nvSpPr>
          <p:cNvPr id="33" name="CuadroTexto 9"/>
          <p:cNvSpPr txBox="1"/>
          <p:nvPr/>
        </p:nvSpPr>
        <p:spPr>
          <a:xfrm>
            <a:off x="134525" y="2354633"/>
            <a:ext cx="5789594" cy="639129"/>
          </a:xfrm>
          <a:prstGeom prst="rect">
            <a:avLst/>
          </a:prstGeom>
          <a:solidFill>
            <a:srgbClr val="4F81BD"/>
          </a:solidFill>
          <a:ln w="25400">
            <a:solidFill>
              <a:sysClr val="windowText" lastClr="000000"/>
            </a:solidFill>
          </a:ln>
        </p:spPr>
        <p:txBody>
          <a:bodyPr wrap="square" rtlCol="0" anchor="ctr">
            <a:noAutofit/>
          </a:bodyPr>
          <a:lstStyle/>
          <a:p>
            <a:pPr algn="ctr">
              <a:lnSpc>
                <a:spcPct val="107000"/>
              </a:lnSpc>
              <a:spcAft>
                <a:spcPts val="0"/>
              </a:spcAft>
            </a:pPr>
            <a:r>
              <a:rPr lang="es-ES" sz="2000" b="1" kern="1200" dirty="0">
                <a:solidFill>
                  <a:srgbClr val="FFFFFF"/>
                </a:solidFill>
                <a:effectLst/>
              </a:rPr>
              <a:t>DEPARTAMENTO DE OPERACIONES PSICOLÓGICAS</a:t>
            </a:r>
            <a:endParaRPr lang="es-EC" sz="2000" b="1" dirty="0">
              <a:solidFill>
                <a:srgbClr val="000000"/>
              </a:solidFill>
              <a:effectLst/>
              <a:ea typeface="Calibri" panose="020F0502020204030204" pitchFamily="34" charset="0"/>
            </a:endParaRPr>
          </a:p>
        </p:txBody>
      </p:sp>
      <p:sp>
        <p:nvSpPr>
          <p:cNvPr id="34" name="CuadroTexto 9"/>
          <p:cNvSpPr txBox="1"/>
          <p:nvPr/>
        </p:nvSpPr>
        <p:spPr>
          <a:xfrm>
            <a:off x="6192150" y="2365313"/>
            <a:ext cx="5756358" cy="639129"/>
          </a:xfrm>
          <a:prstGeom prst="rect">
            <a:avLst/>
          </a:prstGeom>
          <a:solidFill>
            <a:srgbClr val="4F81BD"/>
          </a:solidFill>
          <a:ln w="25400">
            <a:solidFill>
              <a:sysClr val="windowText" lastClr="000000"/>
            </a:solidFill>
          </a:ln>
        </p:spPr>
        <p:txBody>
          <a:bodyPr wrap="square" rtlCol="0" anchor="ctr">
            <a:noAutofit/>
          </a:bodyPr>
          <a:lstStyle/>
          <a:p>
            <a:pPr algn="ctr">
              <a:lnSpc>
                <a:spcPct val="107000"/>
              </a:lnSpc>
              <a:spcAft>
                <a:spcPts val="800"/>
              </a:spcAft>
            </a:pPr>
            <a:r>
              <a:rPr lang="es-ES" sz="2000" b="1" kern="1200" dirty="0">
                <a:solidFill>
                  <a:srgbClr val="FFFFFF"/>
                </a:solidFill>
                <a:effectLst/>
              </a:rPr>
              <a:t>DEPARTAMENTO DE</a:t>
            </a:r>
            <a:r>
              <a:rPr lang="es-ES" sz="2000" b="1" dirty="0">
                <a:solidFill>
                  <a:srgbClr val="000000"/>
                </a:solidFill>
                <a:effectLst/>
                <a:ea typeface="Calibri" panose="020F0502020204030204" pitchFamily="34" charset="0"/>
              </a:rPr>
              <a:t> </a:t>
            </a:r>
            <a:r>
              <a:rPr lang="es-ES" sz="2000" b="1" kern="1200" dirty="0">
                <a:solidFill>
                  <a:srgbClr val="FFFFFF"/>
                </a:solidFill>
                <a:effectLst/>
              </a:rPr>
              <a:t>COMUNICACIÓN</a:t>
            </a:r>
            <a:r>
              <a:rPr lang="es-ES" sz="2000" b="1" dirty="0">
                <a:solidFill>
                  <a:srgbClr val="000000"/>
                </a:solidFill>
                <a:effectLst/>
                <a:ea typeface="Calibri" panose="020F0502020204030204" pitchFamily="34" charset="0"/>
              </a:rPr>
              <a:t> </a:t>
            </a:r>
            <a:r>
              <a:rPr lang="es-ES" sz="2000" b="1" kern="1200" dirty="0">
                <a:solidFill>
                  <a:srgbClr val="FFFFFF"/>
                </a:solidFill>
                <a:effectLst/>
              </a:rPr>
              <a:t>SOCIAL</a:t>
            </a:r>
            <a:endParaRPr lang="es-EC" sz="2000" b="1" dirty="0">
              <a:solidFill>
                <a:srgbClr val="000000"/>
              </a:solidFill>
              <a:effectLst/>
              <a:ea typeface="Calibri" panose="020F0502020204030204" pitchFamily="34" charset="0"/>
            </a:endParaRPr>
          </a:p>
        </p:txBody>
      </p:sp>
      <p:sp>
        <p:nvSpPr>
          <p:cNvPr id="2" name="Rectangle 32"/>
          <p:cNvSpPr>
            <a:spLocks noChangeArrowheads="1"/>
          </p:cNvSpPr>
          <p:nvPr/>
        </p:nvSpPr>
        <p:spPr bwMode="auto">
          <a:xfrm>
            <a:off x="-2594112" y="-1601690"/>
            <a:ext cx="215988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Rectangle 35"/>
          <p:cNvSpPr>
            <a:spLocks noChangeArrowheads="1"/>
          </p:cNvSpPr>
          <p:nvPr/>
        </p:nvSpPr>
        <p:spPr bwMode="auto">
          <a:xfrm>
            <a:off x="-2594112" y="-1144490"/>
            <a:ext cx="215988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C" sz="1800" b="0" i="0" u="none" strike="noStrike" cap="none" normalizeH="0" baseline="0">
                <a:ln>
                  <a:noFill/>
                </a:ln>
                <a:solidFill>
                  <a:schemeClr val="tx1"/>
                </a:solidFill>
                <a:effectLst/>
                <a:latin typeface="Arial" panose="020B0604020202020204" pitchFamily="34" charset="0"/>
              </a:rPr>
            </a:br>
            <a:endParaRPr kumimoji="0" lang="es-EC"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p:txBody>
      </p:sp>
      <p:sp>
        <p:nvSpPr>
          <p:cNvPr id="36" name="Rectangle 36"/>
          <p:cNvSpPr>
            <a:spLocks noChangeArrowheads="1"/>
          </p:cNvSpPr>
          <p:nvPr/>
        </p:nvSpPr>
        <p:spPr bwMode="auto">
          <a:xfrm>
            <a:off x="-2594112" y="-1144490"/>
            <a:ext cx="215988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p:txBody>
      </p:sp>
      <p:sp>
        <p:nvSpPr>
          <p:cNvPr id="37" name="Rectangle 38"/>
          <p:cNvSpPr>
            <a:spLocks noChangeArrowheads="1"/>
          </p:cNvSpPr>
          <p:nvPr/>
        </p:nvSpPr>
        <p:spPr bwMode="auto">
          <a:xfrm>
            <a:off x="-2594112" y="-1144490"/>
            <a:ext cx="215988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C" sz="1800" b="0" i="0" u="none" strike="noStrike" cap="none" normalizeH="0" baseline="0">
                <a:ln>
                  <a:noFill/>
                </a:ln>
                <a:solidFill>
                  <a:schemeClr val="tx1"/>
                </a:solidFill>
                <a:effectLst/>
                <a:latin typeface="Arial" panose="020B0604020202020204" pitchFamily="34" charset="0"/>
              </a:rPr>
            </a:br>
            <a:endParaRPr kumimoji="0" lang="es-EC"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p:txBody>
      </p:sp>
      <p:sp>
        <p:nvSpPr>
          <p:cNvPr id="38" name="Rectangle 39"/>
          <p:cNvSpPr>
            <a:spLocks noChangeArrowheads="1"/>
          </p:cNvSpPr>
          <p:nvPr/>
        </p:nvSpPr>
        <p:spPr bwMode="auto">
          <a:xfrm>
            <a:off x="-2594112" y="-1144490"/>
            <a:ext cx="215988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p:txBody>
      </p:sp>
      <p:sp>
        <p:nvSpPr>
          <p:cNvPr id="39" name="Rectangle 54"/>
          <p:cNvSpPr>
            <a:spLocks noChangeArrowheads="1"/>
          </p:cNvSpPr>
          <p:nvPr/>
        </p:nvSpPr>
        <p:spPr bwMode="auto">
          <a:xfrm>
            <a:off x="-2594112" y="-1144490"/>
            <a:ext cx="215988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a:ln>
                <a:noFill/>
              </a:ln>
              <a:solidFill>
                <a:srgbClr val="000000"/>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cxnSp>
        <p:nvCxnSpPr>
          <p:cNvPr id="42" name="Conector recto 41"/>
          <p:cNvCxnSpPr/>
          <p:nvPr/>
        </p:nvCxnSpPr>
        <p:spPr>
          <a:xfrm flipV="1">
            <a:off x="2952242" y="2163751"/>
            <a:ext cx="6259116" cy="0"/>
          </a:xfrm>
          <a:prstGeom prst="line">
            <a:avLst/>
          </a:prstGeom>
          <a:noFill/>
          <a:ln w="15875" cap="flat" cmpd="sng" algn="ctr">
            <a:solidFill>
              <a:sysClr val="windowText" lastClr="000000"/>
            </a:solidFill>
            <a:prstDash val="solid"/>
            <a:miter lim="800000"/>
          </a:ln>
          <a:effectLst/>
        </p:spPr>
      </p:cxnSp>
      <p:cxnSp>
        <p:nvCxnSpPr>
          <p:cNvPr id="43" name="Conector recto 42"/>
          <p:cNvCxnSpPr/>
          <p:nvPr/>
        </p:nvCxnSpPr>
        <p:spPr>
          <a:xfrm>
            <a:off x="10618272" y="3117313"/>
            <a:ext cx="0" cy="146685"/>
          </a:xfrm>
          <a:prstGeom prst="line">
            <a:avLst/>
          </a:prstGeom>
          <a:ln w="15875"/>
        </p:spPr>
        <p:style>
          <a:lnRef idx="1">
            <a:schemeClr val="dk1"/>
          </a:lnRef>
          <a:fillRef idx="0">
            <a:schemeClr val="dk1"/>
          </a:fillRef>
          <a:effectRef idx="0">
            <a:schemeClr val="dk1"/>
          </a:effectRef>
          <a:fontRef idx="minor">
            <a:schemeClr val="tx1"/>
          </a:fontRef>
        </p:style>
      </p:cxnSp>
      <p:cxnSp>
        <p:nvCxnSpPr>
          <p:cNvPr id="46" name="Conector recto 45"/>
          <p:cNvCxnSpPr/>
          <p:nvPr/>
        </p:nvCxnSpPr>
        <p:spPr>
          <a:xfrm flipV="1">
            <a:off x="1636878" y="3168093"/>
            <a:ext cx="2683879" cy="0"/>
          </a:xfrm>
          <a:prstGeom prst="line">
            <a:avLst/>
          </a:prstGeom>
          <a:noFill/>
          <a:ln w="15875" cap="flat" cmpd="sng" algn="ctr">
            <a:solidFill>
              <a:sysClr val="windowText" lastClr="000000"/>
            </a:solidFill>
            <a:prstDash val="solid"/>
            <a:miter lim="800000"/>
          </a:ln>
          <a:effectLst/>
        </p:spPr>
      </p:cxnSp>
    </p:spTree>
    <p:extLst>
      <p:ext uri="{BB962C8B-B14F-4D97-AF65-F5344CB8AC3E}">
        <p14:creationId xmlns:p14="http://schemas.microsoft.com/office/powerpoint/2010/main" val="364674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100"/>
                                        <p:tgtEl>
                                          <p:spTgt spid="4"/>
                                        </p:tgtEl>
                                      </p:cBhvr>
                                    </p:animEffect>
                                    <p:anim calcmode="lin" valueType="num">
                                      <p:cBhvr>
                                        <p:cTn id="15" dur="1100" fill="hold"/>
                                        <p:tgtEl>
                                          <p:spTgt spid="4"/>
                                        </p:tgtEl>
                                        <p:attrNameLst>
                                          <p:attrName>ppt_w</p:attrName>
                                        </p:attrNameLst>
                                      </p:cBhvr>
                                      <p:tavLst>
                                        <p:tav tm="0" fmla="#ppt_w*sin(2.5*pi*$)">
                                          <p:val>
                                            <p:fltVal val="0"/>
                                          </p:val>
                                        </p:tav>
                                        <p:tav tm="100000">
                                          <p:val>
                                            <p:fltVal val="1"/>
                                          </p:val>
                                        </p:tav>
                                      </p:tavLst>
                                    </p:anim>
                                    <p:anim calcmode="lin" valueType="num">
                                      <p:cBhvr>
                                        <p:cTn id="16" dur="11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100"/>
                                        <p:tgtEl>
                                          <p:spTgt spid="5"/>
                                        </p:tgtEl>
                                      </p:cBhvr>
                                    </p:animEffect>
                                    <p:anim calcmode="lin" valueType="num">
                                      <p:cBhvr>
                                        <p:cTn id="22" dur="1100" fill="hold"/>
                                        <p:tgtEl>
                                          <p:spTgt spid="5"/>
                                        </p:tgtEl>
                                        <p:attrNameLst>
                                          <p:attrName>ppt_w</p:attrName>
                                        </p:attrNameLst>
                                      </p:cBhvr>
                                      <p:tavLst>
                                        <p:tav tm="0" fmla="#ppt_w*sin(2.5*pi*$)">
                                          <p:val>
                                            <p:fltVal val="0"/>
                                          </p:val>
                                        </p:tav>
                                        <p:tav tm="100000">
                                          <p:val>
                                            <p:fltVal val="1"/>
                                          </p:val>
                                        </p:tav>
                                      </p:tavLst>
                                    </p:anim>
                                    <p:anim calcmode="lin" valueType="num">
                                      <p:cBhvr>
                                        <p:cTn id="23" dur="11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ircle(in)">
                                      <p:cBhvr>
                                        <p:cTn id="42" dur="2000"/>
                                        <p:tgtEl>
                                          <p:spTgt spid="30"/>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circle(in)">
                                      <p:cBhvr>
                                        <p:cTn id="45" dur="20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circle(in)">
                                      <p:cBhvr>
                                        <p:cTn id="80" dur="2000"/>
                                        <p:tgtEl>
                                          <p:spTgt spid="32"/>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circle(in)">
                                      <p:cBhvr>
                                        <p:cTn id="83" dur="20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ppt_x"/>
                                          </p:val>
                                        </p:tav>
                                        <p:tav tm="100000">
                                          <p:val>
                                            <p:strVal val="#ppt_x"/>
                                          </p:val>
                                        </p:tav>
                                      </p:tavLst>
                                    </p:anim>
                                    <p:anim calcmode="lin" valueType="num">
                                      <p:cBhvr additive="base">
                                        <p:cTn id="8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additive="base">
                                        <p:cTn id="94" dur="500" fill="hold"/>
                                        <p:tgtEl>
                                          <p:spTgt spid="28"/>
                                        </p:tgtEl>
                                        <p:attrNameLst>
                                          <p:attrName>ppt_x</p:attrName>
                                        </p:attrNameLst>
                                      </p:cBhvr>
                                      <p:tavLst>
                                        <p:tav tm="0">
                                          <p:val>
                                            <p:strVal val="#ppt_x"/>
                                          </p:val>
                                        </p:tav>
                                        <p:tav tm="100000">
                                          <p:val>
                                            <p:strVal val="#ppt_x"/>
                                          </p:val>
                                        </p:tav>
                                      </p:tavLst>
                                    </p:anim>
                                    <p:anim calcmode="lin" valueType="num">
                                      <p:cBhvr additive="base">
                                        <p:cTn id="9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additive="base">
                                        <p:cTn id="100" dur="500" fill="hold"/>
                                        <p:tgtEl>
                                          <p:spTgt spid="29"/>
                                        </p:tgtEl>
                                        <p:attrNameLst>
                                          <p:attrName>ppt_x</p:attrName>
                                        </p:attrNameLst>
                                      </p:cBhvr>
                                      <p:tavLst>
                                        <p:tav tm="0">
                                          <p:val>
                                            <p:strVal val="#ppt_x"/>
                                          </p:val>
                                        </p:tav>
                                        <p:tav tm="100000">
                                          <p:val>
                                            <p:strVal val="#ppt_x"/>
                                          </p:val>
                                        </p:tav>
                                      </p:tavLst>
                                    </p:anim>
                                    <p:anim calcmode="lin" valueType="num">
                                      <p:cBhvr additive="base">
                                        <p:cTn id="10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ector recto 44"/>
          <p:cNvCxnSpPr/>
          <p:nvPr/>
        </p:nvCxnSpPr>
        <p:spPr>
          <a:xfrm flipH="1">
            <a:off x="1632220" y="3163305"/>
            <a:ext cx="614" cy="3239456"/>
          </a:xfrm>
          <a:prstGeom prst="line">
            <a:avLst/>
          </a:prstGeom>
          <a:ln w="15875"/>
        </p:spPr>
        <p:style>
          <a:lnRef idx="1">
            <a:schemeClr val="dk1"/>
          </a:lnRef>
          <a:fillRef idx="0">
            <a:schemeClr val="dk1"/>
          </a:fillRef>
          <a:effectRef idx="0">
            <a:schemeClr val="dk1"/>
          </a:effectRef>
          <a:fontRef idx="minor">
            <a:schemeClr val="tx1"/>
          </a:fontRef>
        </p:style>
      </p:cxnSp>
      <p:cxnSp>
        <p:nvCxnSpPr>
          <p:cNvPr id="44" name="Conector recto 43"/>
          <p:cNvCxnSpPr/>
          <p:nvPr/>
        </p:nvCxnSpPr>
        <p:spPr>
          <a:xfrm flipH="1">
            <a:off x="4312962" y="3164577"/>
            <a:ext cx="614" cy="2212592"/>
          </a:xfrm>
          <a:prstGeom prst="line">
            <a:avLst/>
          </a:prstGeom>
          <a:ln w="15875"/>
        </p:spPr>
        <p:style>
          <a:lnRef idx="1">
            <a:schemeClr val="dk1"/>
          </a:lnRef>
          <a:fillRef idx="0">
            <a:schemeClr val="dk1"/>
          </a:fillRef>
          <a:effectRef idx="0">
            <a:schemeClr val="dk1"/>
          </a:effectRef>
          <a:fontRef idx="minor">
            <a:schemeClr val="tx1"/>
          </a:fontRef>
        </p:style>
      </p:cxnSp>
      <p:cxnSp>
        <p:nvCxnSpPr>
          <p:cNvPr id="7" name="Conector recto 6"/>
          <p:cNvCxnSpPr/>
          <p:nvPr/>
        </p:nvCxnSpPr>
        <p:spPr>
          <a:xfrm>
            <a:off x="5890749" y="872920"/>
            <a:ext cx="0" cy="1281590"/>
          </a:xfrm>
          <a:prstGeom prst="line">
            <a:avLst/>
          </a:prstGeom>
          <a:noFill/>
          <a:ln w="15875" cap="flat" cmpd="sng" algn="ctr">
            <a:solidFill>
              <a:sysClr val="windowText" lastClr="000000"/>
            </a:solidFill>
            <a:prstDash val="solid"/>
            <a:miter lim="800000"/>
          </a:ln>
          <a:effectLst/>
        </p:spPr>
      </p:cxnSp>
      <p:sp>
        <p:nvSpPr>
          <p:cNvPr id="4" name="CuadroTexto 4"/>
          <p:cNvSpPr txBox="1"/>
          <p:nvPr/>
        </p:nvSpPr>
        <p:spPr>
          <a:xfrm>
            <a:off x="4427076" y="1084426"/>
            <a:ext cx="2938911" cy="405689"/>
          </a:xfrm>
          <a:prstGeom prst="rect">
            <a:avLst/>
          </a:prstGeom>
          <a:solidFill>
            <a:srgbClr val="FF3300"/>
          </a:solidFill>
          <a:ln w="25400">
            <a:solidFill>
              <a:sysClr val="windowText" lastClr="000000"/>
            </a:solidFill>
          </a:ln>
        </p:spPr>
        <p:txBody>
          <a:bodyPr wrap="square" rtlCol="0" anchor="ctr">
            <a:noAutofit/>
          </a:bodyPr>
          <a:lstStyle/>
          <a:p>
            <a:pPr algn="ctr">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rPr>
              <a:t>DIRECCIÓN</a:t>
            </a:r>
            <a:endParaRPr lang="es-EC" sz="2000" b="1" dirty="0">
              <a:solidFill>
                <a:srgbClr val="000000"/>
              </a:solidFill>
              <a:effectLst>
                <a:outerShdw blurRad="38100" dist="38100" dir="2700000" algn="tl">
                  <a:srgbClr val="000000">
                    <a:alpha val="43137"/>
                  </a:srgbClr>
                </a:outerShdw>
              </a:effectLst>
              <a:ea typeface="Calibri" panose="020F0502020204030204" pitchFamily="34" charset="0"/>
            </a:endParaRPr>
          </a:p>
        </p:txBody>
      </p:sp>
      <p:sp>
        <p:nvSpPr>
          <p:cNvPr id="5" name="CuadroTexto 4"/>
          <p:cNvSpPr txBox="1"/>
          <p:nvPr/>
        </p:nvSpPr>
        <p:spPr>
          <a:xfrm>
            <a:off x="4427076" y="1616576"/>
            <a:ext cx="2938911" cy="405689"/>
          </a:xfrm>
          <a:prstGeom prst="rect">
            <a:avLst/>
          </a:prstGeom>
          <a:solidFill>
            <a:schemeClr val="accent2">
              <a:lumMod val="75000"/>
            </a:schemeClr>
          </a:solidFill>
          <a:ln w="25400">
            <a:solidFill>
              <a:sysClr val="windowText" lastClr="000000"/>
            </a:solidFill>
          </a:ln>
        </p:spPr>
        <p:txBody>
          <a:bodyPr wrap="square" rtlCol="0" anchor="ctr">
            <a:noAutofit/>
          </a:bodyPr>
          <a:lstStyle/>
          <a:p>
            <a:pPr algn="ctr">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rPr>
              <a:t>SUBDIRECCIÓN</a:t>
            </a:r>
            <a:endParaRPr lang="es-EC" sz="2000" b="1" dirty="0">
              <a:solidFill>
                <a:srgbClr val="000000"/>
              </a:solidFill>
              <a:effectLst>
                <a:outerShdw blurRad="38100" dist="38100" dir="2700000" algn="tl">
                  <a:srgbClr val="000000">
                    <a:alpha val="43137"/>
                  </a:srgbClr>
                </a:outerShdw>
              </a:effectLst>
              <a:ea typeface="Calibri" panose="020F0502020204030204" pitchFamily="34" charset="0"/>
            </a:endParaRPr>
          </a:p>
        </p:txBody>
      </p:sp>
      <p:sp>
        <p:nvSpPr>
          <p:cNvPr id="8" name="CuadroTexto 9"/>
          <p:cNvSpPr txBox="1"/>
          <p:nvPr/>
        </p:nvSpPr>
        <p:spPr>
          <a:xfrm>
            <a:off x="1379120" y="30629"/>
            <a:ext cx="9027203" cy="938807"/>
          </a:xfrm>
          <a:prstGeom prst="rect">
            <a:avLst/>
          </a:prstGeom>
          <a:solidFill>
            <a:srgbClr val="FFFF00"/>
          </a:solidFill>
          <a:ln w="25400">
            <a:solidFill>
              <a:sysClr val="windowText" lastClr="000000"/>
            </a:solidFill>
          </a:ln>
        </p:spPr>
        <p:txBody>
          <a:bodyPr wrap="square" rtlCol="0" anchor="ctr">
            <a:noAutofit/>
          </a:bodyPr>
          <a:lstStyle/>
          <a:p>
            <a:pPr algn="ctr">
              <a:lnSpc>
                <a:spcPct val="107000"/>
              </a:lnSpc>
              <a:spcAft>
                <a:spcPts val="0"/>
              </a:spcAft>
            </a:pPr>
            <a:r>
              <a:rPr lang="es-ES" sz="4800" b="1" kern="1200" dirty="0">
                <a:solidFill>
                  <a:srgbClr val="000000"/>
                </a:solidFill>
                <a:effectLst>
                  <a:outerShdw blurRad="38100" dist="38100" dir="2700000" algn="tl">
                    <a:srgbClr val="000000">
                      <a:alpha val="43137"/>
                    </a:srgbClr>
                  </a:outerShdw>
                </a:effectLst>
              </a:rPr>
              <a:t>ACCIÓN INTEGRAL</a:t>
            </a:r>
            <a:endParaRPr lang="es-EC" sz="4800" b="1" dirty="0">
              <a:solidFill>
                <a:srgbClr val="000000"/>
              </a:solidFill>
              <a:effectLst>
                <a:outerShdw blurRad="38100" dist="38100" dir="2700000" algn="tl">
                  <a:srgbClr val="000000">
                    <a:alpha val="43137"/>
                  </a:srgbClr>
                </a:outerShdw>
              </a:effectLst>
              <a:ea typeface="Calibri" panose="020F0502020204030204" pitchFamily="34" charset="0"/>
            </a:endParaRPr>
          </a:p>
        </p:txBody>
      </p:sp>
      <p:cxnSp>
        <p:nvCxnSpPr>
          <p:cNvPr id="11" name="Conector recto 10"/>
          <p:cNvCxnSpPr/>
          <p:nvPr/>
        </p:nvCxnSpPr>
        <p:spPr>
          <a:xfrm>
            <a:off x="2955331" y="2161304"/>
            <a:ext cx="0" cy="1011343"/>
          </a:xfrm>
          <a:prstGeom prst="line">
            <a:avLst/>
          </a:prstGeom>
          <a:ln w="15875"/>
        </p:spPr>
        <p:style>
          <a:lnRef idx="1">
            <a:schemeClr val="dk1"/>
          </a:lnRef>
          <a:fillRef idx="0">
            <a:schemeClr val="dk1"/>
          </a:fillRef>
          <a:effectRef idx="0">
            <a:schemeClr val="dk1"/>
          </a:effectRef>
          <a:fontRef idx="minor">
            <a:schemeClr val="tx1"/>
          </a:fontRef>
        </p:style>
      </p:cxnSp>
      <p:cxnSp>
        <p:nvCxnSpPr>
          <p:cNvPr id="12" name="Conector recto 11"/>
          <p:cNvCxnSpPr/>
          <p:nvPr/>
        </p:nvCxnSpPr>
        <p:spPr>
          <a:xfrm>
            <a:off x="9225853" y="2161985"/>
            <a:ext cx="0" cy="971881"/>
          </a:xfrm>
          <a:prstGeom prst="line">
            <a:avLst/>
          </a:prstGeom>
          <a:ln w="15875"/>
        </p:spPr>
        <p:style>
          <a:lnRef idx="1">
            <a:schemeClr val="dk1"/>
          </a:lnRef>
          <a:fillRef idx="0">
            <a:schemeClr val="dk1"/>
          </a:fillRef>
          <a:effectRef idx="0">
            <a:schemeClr val="dk1"/>
          </a:effectRef>
          <a:fontRef idx="minor">
            <a:schemeClr val="tx1"/>
          </a:fontRef>
        </p:style>
      </p:cxnSp>
      <p:sp>
        <p:nvSpPr>
          <p:cNvPr id="13" name="Cuadro de texto 71"/>
          <p:cNvSpPr txBox="1"/>
          <p:nvPr/>
        </p:nvSpPr>
        <p:spPr>
          <a:xfrm>
            <a:off x="9458824" y="3241022"/>
            <a:ext cx="2371067" cy="646567"/>
          </a:xfrm>
          <a:prstGeom prst="rect">
            <a:avLst/>
          </a:prstGeom>
          <a:solidFill>
            <a:srgbClr val="00B0F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SECCIÓN DE CEREMONIAL Y PROTOCOLO</a:t>
            </a:r>
            <a:endParaRPr lang="es-EC" sz="1600" b="1" dirty="0">
              <a:solidFill>
                <a:srgbClr val="000000"/>
              </a:solidFill>
              <a:effectLst/>
              <a:ea typeface="Calibri" panose="020F0502020204030204" pitchFamily="34" charset="0"/>
            </a:endParaRPr>
          </a:p>
        </p:txBody>
      </p:sp>
      <p:cxnSp>
        <p:nvCxnSpPr>
          <p:cNvPr id="15" name="Conector recto 14"/>
          <p:cNvCxnSpPr/>
          <p:nvPr/>
        </p:nvCxnSpPr>
        <p:spPr>
          <a:xfrm flipV="1">
            <a:off x="7682333" y="3120623"/>
            <a:ext cx="2939914" cy="0"/>
          </a:xfrm>
          <a:prstGeom prst="line">
            <a:avLst/>
          </a:prstGeom>
          <a:noFill/>
          <a:ln w="15875" cap="flat" cmpd="sng" algn="ctr">
            <a:solidFill>
              <a:sysClr val="windowText" lastClr="000000"/>
            </a:solidFill>
            <a:prstDash val="solid"/>
            <a:miter lim="800000"/>
          </a:ln>
          <a:effectLst/>
        </p:spPr>
      </p:cxnSp>
      <p:cxnSp>
        <p:nvCxnSpPr>
          <p:cNvPr id="20" name="Conector recto 19"/>
          <p:cNvCxnSpPr/>
          <p:nvPr/>
        </p:nvCxnSpPr>
        <p:spPr>
          <a:xfrm flipH="1">
            <a:off x="7684063" y="3124367"/>
            <a:ext cx="558" cy="2944960"/>
          </a:xfrm>
          <a:prstGeom prst="line">
            <a:avLst/>
          </a:prstGeom>
          <a:ln w="15875"/>
        </p:spPr>
        <p:style>
          <a:lnRef idx="1">
            <a:schemeClr val="dk1"/>
          </a:lnRef>
          <a:fillRef idx="0">
            <a:schemeClr val="dk1"/>
          </a:fillRef>
          <a:effectRef idx="0">
            <a:schemeClr val="dk1"/>
          </a:effectRef>
          <a:fontRef idx="minor">
            <a:schemeClr val="tx1"/>
          </a:fontRef>
        </p:style>
      </p:cxnSp>
      <p:sp>
        <p:nvSpPr>
          <p:cNvPr id="22" name="Cuadro de texto 78"/>
          <p:cNvSpPr txBox="1"/>
          <p:nvPr/>
        </p:nvSpPr>
        <p:spPr>
          <a:xfrm>
            <a:off x="481463" y="4134813"/>
            <a:ext cx="2318583" cy="683333"/>
          </a:xfrm>
          <a:prstGeom prst="rect">
            <a:avLst/>
          </a:prstGeom>
          <a:solidFill>
            <a:schemeClr val="accent4"/>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UNIDAD DE ACCIÓN</a:t>
            </a:r>
            <a:r>
              <a:rPr lang="es-ES" sz="1600" b="1" dirty="0">
                <a:solidFill>
                  <a:srgbClr val="000000"/>
                </a:solidFill>
                <a:effectLst/>
                <a:ea typeface="Calibri" panose="020F0502020204030204" pitchFamily="34" charset="0"/>
              </a:rPr>
              <a:t> AL DESARROLLO</a:t>
            </a:r>
            <a:endParaRPr lang="es-EC" sz="1600" b="1" dirty="0">
              <a:solidFill>
                <a:srgbClr val="000000"/>
              </a:solidFill>
              <a:effectLst/>
              <a:ea typeface="Calibri" panose="020F0502020204030204" pitchFamily="34" charset="0"/>
            </a:endParaRPr>
          </a:p>
        </p:txBody>
      </p:sp>
      <p:sp>
        <p:nvSpPr>
          <p:cNvPr id="23" name="Cuadro de texto 82"/>
          <p:cNvSpPr txBox="1"/>
          <p:nvPr/>
        </p:nvSpPr>
        <p:spPr>
          <a:xfrm>
            <a:off x="477809" y="5009473"/>
            <a:ext cx="2331970" cy="552244"/>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UNIDAD DE ACCIÓN</a:t>
            </a:r>
            <a:r>
              <a:rPr lang="es-ES" sz="1600" b="1" dirty="0">
                <a:solidFill>
                  <a:srgbClr val="000000"/>
                </a:solidFill>
                <a:effectLst/>
                <a:ea typeface="Calibri" panose="020F0502020204030204" pitchFamily="34" charset="0"/>
              </a:rPr>
              <a:t> CÍVICA</a:t>
            </a:r>
            <a:endParaRPr lang="es-EC" sz="1600" b="1" dirty="0">
              <a:solidFill>
                <a:srgbClr val="000000"/>
              </a:solidFill>
              <a:effectLst/>
              <a:ea typeface="Calibri" panose="020F0502020204030204" pitchFamily="34" charset="0"/>
            </a:endParaRPr>
          </a:p>
        </p:txBody>
      </p:sp>
      <p:sp>
        <p:nvSpPr>
          <p:cNvPr id="24" name="Cuadro de texto 83"/>
          <p:cNvSpPr txBox="1"/>
          <p:nvPr/>
        </p:nvSpPr>
        <p:spPr>
          <a:xfrm>
            <a:off x="476776" y="5783668"/>
            <a:ext cx="2329457" cy="710724"/>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0000"/>
                </a:solidFill>
                <a:effectLst/>
                <a:ea typeface="Calibri" panose="020F0502020204030204" pitchFamily="34" charset="0"/>
                <a:cs typeface="Calibri" panose="020F0502020204030204" pitchFamily="34" charset="0"/>
              </a:rPr>
              <a:t>UNIDAD DE APOYO A LAS INSTITUCIONES DEL ESTADO</a:t>
            </a:r>
            <a:endParaRPr lang="es-EC" sz="1600" b="1" dirty="0">
              <a:solidFill>
                <a:srgbClr val="000000"/>
              </a:solidFill>
              <a:effectLst/>
              <a:ea typeface="Calibri" panose="020F0502020204030204" pitchFamily="34" charset="0"/>
            </a:endParaRPr>
          </a:p>
        </p:txBody>
      </p:sp>
      <p:sp>
        <p:nvSpPr>
          <p:cNvPr id="25" name="Cuadro de texto 79"/>
          <p:cNvSpPr txBox="1"/>
          <p:nvPr/>
        </p:nvSpPr>
        <p:spPr>
          <a:xfrm>
            <a:off x="3192054" y="4147735"/>
            <a:ext cx="2305272" cy="674897"/>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UNIDAD DE PROPAGANDA</a:t>
            </a:r>
            <a:endParaRPr lang="es-EC" sz="1600" b="1" dirty="0">
              <a:solidFill>
                <a:srgbClr val="000000"/>
              </a:solidFill>
              <a:effectLst/>
              <a:ea typeface="Calibri" panose="020F0502020204030204" pitchFamily="34" charset="0"/>
            </a:endParaRPr>
          </a:p>
        </p:txBody>
      </p:sp>
      <p:sp>
        <p:nvSpPr>
          <p:cNvPr id="26" name="Cuadro de texto 80"/>
          <p:cNvSpPr txBox="1"/>
          <p:nvPr/>
        </p:nvSpPr>
        <p:spPr>
          <a:xfrm>
            <a:off x="3187466" y="5016460"/>
            <a:ext cx="2300467" cy="552244"/>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s-ES" sz="1600" b="1" dirty="0">
                <a:solidFill>
                  <a:srgbClr val="000000"/>
                </a:solidFill>
                <a:effectLst/>
                <a:ea typeface="Calibri" panose="020F0502020204030204" pitchFamily="34" charset="0"/>
                <a:cs typeface="Calibri" panose="020F0502020204030204" pitchFamily="34" charset="0"/>
              </a:rPr>
              <a:t>UNIDAD DE CONTRAPROPAGANDA</a:t>
            </a:r>
            <a:endParaRPr lang="es-EC" sz="1600" b="1" dirty="0">
              <a:solidFill>
                <a:srgbClr val="000000"/>
              </a:solidFill>
              <a:effectLst/>
              <a:ea typeface="Calibri" panose="020F0502020204030204" pitchFamily="34" charset="0"/>
            </a:endParaRPr>
          </a:p>
        </p:txBody>
      </p:sp>
      <p:sp>
        <p:nvSpPr>
          <p:cNvPr id="27" name="Cuadro de texto 77"/>
          <p:cNvSpPr txBox="1"/>
          <p:nvPr/>
        </p:nvSpPr>
        <p:spPr>
          <a:xfrm>
            <a:off x="6510410" y="4012832"/>
            <a:ext cx="2348033" cy="659244"/>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0000"/>
                </a:solidFill>
                <a:effectLst/>
                <a:ea typeface="Calibri" panose="020F0502020204030204" pitchFamily="34" charset="0"/>
                <a:cs typeface="Calibri" panose="020F0502020204030204" pitchFamily="34" charset="0"/>
              </a:rPr>
              <a:t>UNIDAD DE RELACIONES PÚBLICAS</a:t>
            </a:r>
            <a:endParaRPr lang="es-EC" sz="1600" b="1" dirty="0">
              <a:solidFill>
                <a:srgbClr val="000000"/>
              </a:solidFill>
              <a:effectLst/>
              <a:ea typeface="Calibri" panose="020F0502020204030204" pitchFamily="34" charset="0"/>
            </a:endParaRPr>
          </a:p>
        </p:txBody>
      </p:sp>
      <p:sp>
        <p:nvSpPr>
          <p:cNvPr id="28" name="Cuadro de texto 81"/>
          <p:cNvSpPr txBox="1"/>
          <p:nvPr/>
        </p:nvSpPr>
        <p:spPr>
          <a:xfrm>
            <a:off x="6505368" y="4848526"/>
            <a:ext cx="2364467" cy="936539"/>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0000"/>
                </a:solidFill>
                <a:effectLst/>
                <a:ea typeface="Calibri" panose="020F0502020204030204" pitchFamily="34" charset="0"/>
                <a:cs typeface="Calibri" panose="020F0502020204030204" pitchFamily="34" charset="0"/>
              </a:rPr>
              <a:t>UNIDAD DE PROCESAMIENTO Y DIFUSIÓN COMUNICACIONAL</a:t>
            </a:r>
            <a:endParaRPr lang="es-EC" sz="1600" b="1" dirty="0">
              <a:solidFill>
                <a:srgbClr val="000000"/>
              </a:solidFill>
              <a:effectLst/>
              <a:ea typeface="Calibri" panose="020F0502020204030204" pitchFamily="34" charset="0"/>
            </a:endParaRPr>
          </a:p>
        </p:txBody>
      </p:sp>
      <p:sp>
        <p:nvSpPr>
          <p:cNvPr id="29" name="Cuadro de texto 84"/>
          <p:cNvSpPr txBox="1"/>
          <p:nvPr/>
        </p:nvSpPr>
        <p:spPr>
          <a:xfrm>
            <a:off x="6544720" y="5945795"/>
            <a:ext cx="2324633" cy="554182"/>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UNIDAD DE MEDICIÓN E IMAGEN INSTITUCIONAL</a:t>
            </a:r>
            <a:endParaRPr lang="es-EC" sz="1600" b="1" dirty="0">
              <a:solidFill>
                <a:srgbClr val="000000"/>
              </a:solidFill>
              <a:effectLst/>
              <a:ea typeface="Calibri" panose="020F0502020204030204" pitchFamily="34" charset="0"/>
            </a:endParaRPr>
          </a:p>
        </p:txBody>
      </p:sp>
      <p:sp>
        <p:nvSpPr>
          <p:cNvPr id="30" name="Cuadro de texto 74"/>
          <p:cNvSpPr txBox="1"/>
          <p:nvPr/>
        </p:nvSpPr>
        <p:spPr>
          <a:xfrm>
            <a:off x="600504" y="3271020"/>
            <a:ext cx="2066270" cy="690166"/>
          </a:xfrm>
          <a:prstGeom prst="rect">
            <a:avLst/>
          </a:prstGeom>
          <a:solidFill>
            <a:srgbClr val="00B0F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SECCIÓN DE ACCIÓN</a:t>
            </a:r>
            <a:r>
              <a:rPr lang="es-ES" sz="1600" b="1" dirty="0">
                <a:solidFill>
                  <a:srgbClr val="000000"/>
                </a:solidFill>
                <a:effectLst/>
                <a:ea typeface="Calibri" panose="020F0502020204030204" pitchFamily="34" charset="0"/>
              </a:rPr>
              <a:t> PSICOLÓGICA</a:t>
            </a:r>
            <a:endParaRPr lang="es-EC" sz="1600" b="1" dirty="0">
              <a:solidFill>
                <a:srgbClr val="000000"/>
              </a:solidFill>
              <a:effectLst/>
              <a:ea typeface="Calibri" panose="020F0502020204030204" pitchFamily="34" charset="0"/>
            </a:endParaRPr>
          </a:p>
        </p:txBody>
      </p:sp>
      <p:sp>
        <p:nvSpPr>
          <p:cNvPr id="31" name="Cuadro de texto 73"/>
          <p:cNvSpPr txBox="1"/>
          <p:nvPr/>
        </p:nvSpPr>
        <p:spPr>
          <a:xfrm>
            <a:off x="3266825" y="3248928"/>
            <a:ext cx="2066270" cy="711224"/>
          </a:xfrm>
          <a:prstGeom prst="rect">
            <a:avLst/>
          </a:prstGeom>
          <a:solidFill>
            <a:srgbClr val="00B0F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SECCIÓN DE GUERRA </a:t>
            </a:r>
            <a:r>
              <a:rPr lang="es-ES" sz="1600" b="1" dirty="0">
                <a:solidFill>
                  <a:srgbClr val="000000"/>
                </a:solidFill>
                <a:effectLst/>
                <a:ea typeface="Calibri" panose="020F0502020204030204" pitchFamily="34" charset="0"/>
              </a:rPr>
              <a:t>PSICOLÓGICA</a:t>
            </a:r>
            <a:endParaRPr lang="es-EC" sz="1600" b="1" dirty="0">
              <a:solidFill>
                <a:srgbClr val="000000"/>
              </a:solidFill>
              <a:effectLst/>
              <a:ea typeface="Calibri" panose="020F0502020204030204" pitchFamily="34" charset="0"/>
            </a:endParaRPr>
          </a:p>
        </p:txBody>
      </p:sp>
      <p:sp>
        <p:nvSpPr>
          <p:cNvPr id="32" name="Cuadro de texto 72"/>
          <p:cNvSpPr txBox="1"/>
          <p:nvPr/>
        </p:nvSpPr>
        <p:spPr>
          <a:xfrm>
            <a:off x="6369225" y="3215427"/>
            <a:ext cx="2656076" cy="648862"/>
          </a:xfrm>
          <a:prstGeom prst="rect">
            <a:avLst/>
          </a:prstGeom>
          <a:solidFill>
            <a:srgbClr val="00B0F0"/>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solidFill>
                  <a:srgbClr val="000000"/>
                </a:solidFill>
                <a:effectLst/>
                <a:ea typeface="Calibri" panose="020F0502020204030204" pitchFamily="34" charset="0"/>
                <a:cs typeface="Calibri" panose="020F0502020204030204" pitchFamily="34" charset="0"/>
              </a:rPr>
              <a:t>SECCIÓN DE COMUNICACIÓN ESTRATÉGICA</a:t>
            </a:r>
            <a:endParaRPr lang="es-EC" sz="1600" b="1" dirty="0">
              <a:solidFill>
                <a:srgbClr val="000000"/>
              </a:solidFill>
              <a:effectLst/>
              <a:ea typeface="Calibri" panose="020F0502020204030204" pitchFamily="34" charset="0"/>
            </a:endParaRPr>
          </a:p>
        </p:txBody>
      </p:sp>
      <p:sp>
        <p:nvSpPr>
          <p:cNvPr id="33" name="CuadroTexto 9"/>
          <p:cNvSpPr txBox="1"/>
          <p:nvPr/>
        </p:nvSpPr>
        <p:spPr>
          <a:xfrm>
            <a:off x="134525" y="2354633"/>
            <a:ext cx="5789594" cy="639129"/>
          </a:xfrm>
          <a:prstGeom prst="rect">
            <a:avLst/>
          </a:prstGeom>
          <a:solidFill>
            <a:srgbClr val="4F81BD"/>
          </a:solidFill>
          <a:ln w="25400">
            <a:solidFill>
              <a:sysClr val="windowText" lastClr="000000"/>
            </a:solidFill>
          </a:ln>
        </p:spPr>
        <p:txBody>
          <a:bodyPr wrap="square" rtlCol="0" anchor="ctr">
            <a:noAutofit/>
          </a:bodyPr>
          <a:lstStyle/>
          <a:p>
            <a:pPr algn="ctr">
              <a:lnSpc>
                <a:spcPct val="107000"/>
              </a:lnSpc>
              <a:spcAft>
                <a:spcPts val="0"/>
              </a:spcAft>
            </a:pPr>
            <a:r>
              <a:rPr lang="es-ES" sz="2000" b="1" kern="1200" dirty="0">
                <a:solidFill>
                  <a:srgbClr val="FFFFFF"/>
                </a:solidFill>
                <a:effectLst/>
              </a:rPr>
              <a:t>DEPARTAMENTO DE OPERACIONES PSICOLÓGICAS</a:t>
            </a:r>
            <a:endParaRPr lang="es-EC" sz="2000" b="1" dirty="0">
              <a:solidFill>
                <a:srgbClr val="000000"/>
              </a:solidFill>
              <a:effectLst/>
              <a:ea typeface="Calibri" panose="020F0502020204030204" pitchFamily="34" charset="0"/>
            </a:endParaRPr>
          </a:p>
        </p:txBody>
      </p:sp>
      <p:sp>
        <p:nvSpPr>
          <p:cNvPr id="34" name="CuadroTexto 9"/>
          <p:cNvSpPr txBox="1"/>
          <p:nvPr/>
        </p:nvSpPr>
        <p:spPr>
          <a:xfrm>
            <a:off x="6192150" y="2365313"/>
            <a:ext cx="5756358" cy="639129"/>
          </a:xfrm>
          <a:prstGeom prst="rect">
            <a:avLst/>
          </a:prstGeom>
          <a:solidFill>
            <a:srgbClr val="4F81BD"/>
          </a:solidFill>
          <a:ln w="25400">
            <a:solidFill>
              <a:sysClr val="windowText" lastClr="000000"/>
            </a:solidFill>
          </a:ln>
        </p:spPr>
        <p:txBody>
          <a:bodyPr wrap="square" rtlCol="0" anchor="ctr">
            <a:noAutofit/>
          </a:bodyPr>
          <a:lstStyle/>
          <a:p>
            <a:pPr algn="ctr">
              <a:lnSpc>
                <a:spcPct val="107000"/>
              </a:lnSpc>
              <a:spcAft>
                <a:spcPts val="800"/>
              </a:spcAft>
            </a:pPr>
            <a:r>
              <a:rPr lang="es-ES" sz="2000" b="1" kern="1200" dirty="0">
                <a:solidFill>
                  <a:srgbClr val="FFFFFF"/>
                </a:solidFill>
                <a:effectLst/>
              </a:rPr>
              <a:t>DEPARTAMENTO DE</a:t>
            </a:r>
            <a:r>
              <a:rPr lang="es-ES" sz="2000" b="1" dirty="0">
                <a:solidFill>
                  <a:srgbClr val="000000"/>
                </a:solidFill>
                <a:effectLst/>
                <a:ea typeface="Calibri" panose="020F0502020204030204" pitchFamily="34" charset="0"/>
              </a:rPr>
              <a:t> </a:t>
            </a:r>
            <a:r>
              <a:rPr lang="es-ES" sz="2000" b="1" kern="1200" dirty="0">
                <a:solidFill>
                  <a:srgbClr val="FFFFFF"/>
                </a:solidFill>
                <a:effectLst/>
              </a:rPr>
              <a:t>COMUNICACIÓN</a:t>
            </a:r>
            <a:r>
              <a:rPr lang="es-ES" sz="2000" b="1" dirty="0">
                <a:solidFill>
                  <a:srgbClr val="000000"/>
                </a:solidFill>
                <a:effectLst/>
                <a:ea typeface="Calibri" panose="020F0502020204030204" pitchFamily="34" charset="0"/>
              </a:rPr>
              <a:t> </a:t>
            </a:r>
            <a:r>
              <a:rPr lang="es-ES" sz="2000" b="1" kern="1200" dirty="0">
                <a:solidFill>
                  <a:srgbClr val="FFFFFF"/>
                </a:solidFill>
                <a:effectLst/>
              </a:rPr>
              <a:t>SOCIAL</a:t>
            </a:r>
            <a:endParaRPr lang="es-EC" sz="2000" b="1" dirty="0">
              <a:solidFill>
                <a:srgbClr val="000000"/>
              </a:solidFill>
              <a:effectLst/>
              <a:ea typeface="Calibri" panose="020F0502020204030204" pitchFamily="34" charset="0"/>
            </a:endParaRPr>
          </a:p>
        </p:txBody>
      </p:sp>
      <p:sp>
        <p:nvSpPr>
          <p:cNvPr id="2" name="Rectangle 32"/>
          <p:cNvSpPr>
            <a:spLocks noChangeArrowheads="1"/>
          </p:cNvSpPr>
          <p:nvPr/>
        </p:nvSpPr>
        <p:spPr bwMode="auto">
          <a:xfrm>
            <a:off x="-2594112" y="-1601690"/>
            <a:ext cx="215988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Rectangle 35"/>
          <p:cNvSpPr>
            <a:spLocks noChangeArrowheads="1"/>
          </p:cNvSpPr>
          <p:nvPr/>
        </p:nvSpPr>
        <p:spPr bwMode="auto">
          <a:xfrm>
            <a:off x="-2594112" y="-1144490"/>
            <a:ext cx="215988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C" sz="1800" b="0" i="0" u="none" strike="noStrike" cap="none" normalizeH="0" baseline="0">
                <a:ln>
                  <a:noFill/>
                </a:ln>
                <a:solidFill>
                  <a:schemeClr val="tx1"/>
                </a:solidFill>
                <a:effectLst/>
                <a:latin typeface="Arial" panose="020B0604020202020204" pitchFamily="34" charset="0"/>
              </a:rPr>
            </a:br>
            <a:endParaRPr kumimoji="0" lang="es-EC"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p:txBody>
      </p:sp>
      <p:sp>
        <p:nvSpPr>
          <p:cNvPr id="36" name="Rectangle 36"/>
          <p:cNvSpPr>
            <a:spLocks noChangeArrowheads="1"/>
          </p:cNvSpPr>
          <p:nvPr/>
        </p:nvSpPr>
        <p:spPr bwMode="auto">
          <a:xfrm>
            <a:off x="-2594112" y="-1144490"/>
            <a:ext cx="215988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p:txBody>
      </p:sp>
      <p:sp>
        <p:nvSpPr>
          <p:cNvPr id="37" name="Rectangle 38"/>
          <p:cNvSpPr>
            <a:spLocks noChangeArrowheads="1"/>
          </p:cNvSpPr>
          <p:nvPr/>
        </p:nvSpPr>
        <p:spPr bwMode="auto">
          <a:xfrm>
            <a:off x="-2594112" y="-1144490"/>
            <a:ext cx="215988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C" sz="1800" b="0" i="0" u="none" strike="noStrike" cap="none" normalizeH="0" baseline="0">
                <a:ln>
                  <a:noFill/>
                </a:ln>
                <a:solidFill>
                  <a:schemeClr val="tx1"/>
                </a:solidFill>
                <a:effectLst/>
                <a:latin typeface="Arial" panose="020B0604020202020204" pitchFamily="34" charset="0"/>
              </a:rPr>
            </a:br>
            <a:endParaRPr kumimoji="0" lang="es-EC"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p:txBody>
      </p:sp>
      <p:sp>
        <p:nvSpPr>
          <p:cNvPr id="38" name="Rectangle 39"/>
          <p:cNvSpPr>
            <a:spLocks noChangeArrowheads="1"/>
          </p:cNvSpPr>
          <p:nvPr/>
        </p:nvSpPr>
        <p:spPr bwMode="auto">
          <a:xfrm>
            <a:off x="-2594112" y="-1144490"/>
            <a:ext cx="215988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anose="020B0604020202020204" pitchFamily="34" charset="0"/>
            </a:endParaRPr>
          </a:p>
        </p:txBody>
      </p:sp>
      <p:sp>
        <p:nvSpPr>
          <p:cNvPr id="39" name="Rectangle 54"/>
          <p:cNvSpPr>
            <a:spLocks noChangeArrowheads="1"/>
          </p:cNvSpPr>
          <p:nvPr/>
        </p:nvSpPr>
        <p:spPr bwMode="auto">
          <a:xfrm>
            <a:off x="-2594112" y="-1144490"/>
            <a:ext cx="215988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a:ln>
                <a:noFill/>
              </a:ln>
              <a:solidFill>
                <a:srgbClr val="000000"/>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cxnSp>
        <p:nvCxnSpPr>
          <p:cNvPr id="42" name="Conector recto 41"/>
          <p:cNvCxnSpPr/>
          <p:nvPr/>
        </p:nvCxnSpPr>
        <p:spPr>
          <a:xfrm flipV="1">
            <a:off x="2952242" y="2163751"/>
            <a:ext cx="6259116" cy="0"/>
          </a:xfrm>
          <a:prstGeom prst="line">
            <a:avLst/>
          </a:prstGeom>
          <a:noFill/>
          <a:ln w="15875" cap="flat" cmpd="sng" algn="ctr">
            <a:solidFill>
              <a:sysClr val="windowText" lastClr="000000"/>
            </a:solidFill>
            <a:prstDash val="solid"/>
            <a:miter lim="800000"/>
          </a:ln>
          <a:effectLst/>
        </p:spPr>
      </p:cxnSp>
      <p:cxnSp>
        <p:nvCxnSpPr>
          <p:cNvPr id="43" name="Conector recto 42"/>
          <p:cNvCxnSpPr/>
          <p:nvPr/>
        </p:nvCxnSpPr>
        <p:spPr>
          <a:xfrm>
            <a:off x="10618272" y="3117313"/>
            <a:ext cx="0" cy="146685"/>
          </a:xfrm>
          <a:prstGeom prst="line">
            <a:avLst/>
          </a:prstGeom>
          <a:ln w="15875"/>
        </p:spPr>
        <p:style>
          <a:lnRef idx="1">
            <a:schemeClr val="dk1"/>
          </a:lnRef>
          <a:fillRef idx="0">
            <a:schemeClr val="dk1"/>
          </a:fillRef>
          <a:effectRef idx="0">
            <a:schemeClr val="dk1"/>
          </a:effectRef>
          <a:fontRef idx="minor">
            <a:schemeClr val="tx1"/>
          </a:fontRef>
        </p:style>
      </p:cxnSp>
      <p:cxnSp>
        <p:nvCxnSpPr>
          <p:cNvPr id="46" name="Conector recto 45"/>
          <p:cNvCxnSpPr/>
          <p:nvPr/>
        </p:nvCxnSpPr>
        <p:spPr>
          <a:xfrm flipV="1">
            <a:off x="1636878" y="3168093"/>
            <a:ext cx="2683879" cy="0"/>
          </a:xfrm>
          <a:prstGeom prst="line">
            <a:avLst/>
          </a:prstGeom>
          <a:noFill/>
          <a:ln w="15875" cap="flat" cmpd="sng" algn="ctr">
            <a:solidFill>
              <a:sysClr val="windowText" lastClr="000000"/>
            </a:solidFill>
            <a:prstDash val="solid"/>
            <a:miter lim="800000"/>
          </a:ln>
          <a:effectLst/>
        </p:spPr>
      </p:cxnSp>
      <p:sp>
        <p:nvSpPr>
          <p:cNvPr id="41" name="CuadroTexto 9"/>
          <p:cNvSpPr txBox="1"/>
          <p:nvPr/>
        </p:nvSpPr>
        <p:spPr>
          <a:xfrm>
            <a:off x="2151484" y="1316697"/>
            <a:ext cx="7460498" cy="2435026"/>
          </a:xfrm>
          <a:prstGeom prst="rect">
            <a:avLst/>
          </a:prstGeom>
          <a:solidFill>
            <a:schemeClr val="tx1"/>
          </a:solidFill>
          <a:ln w="25400">
            <a:solidFill>
              <a:sysClr val="windowText" lastClr="000000"/>
            </a:solidFill>
          </a:ln>
        </p:spPr>
        <p:txBody>
          <a:bodyPr wrap="square" rtlCol="0" anchor="ctr">
            <a:noAutofit/>
          </a:bodyPr>
          <a:lstStyle/>
          <a:p>
            <a:pPr algn="ctr">
              <a:lnSpc>
                <a:spcPct val="107000"/>
              </a:lnSpc>
              <a:spcAft>
                <a:spcPts val="0"/>
              </a:spcAft>
            </a:pPr>
            <a:r>
              <a:rPr lang="es-ES" sz="1400" b="1" dirty="0">
                <a:solidFill>
                  <a:schemeClr val="bg1"/>
                </a:solidFill>
              </a:rPr>
              <a:t>Este Departamento en el Ejército ecuatoriano se define con la misión de planear y desarrollar programas de Acción Integral, de manera contundente y persistente actividades contempladas y enmarcadas dentro de las acciones psicológicas, guerra psicológica, comunicación estratégica, ceremonial y protocolo, que incrementen el liderazgo y la moral de las tropas, consolide nuestra legitimidad ante la población civil y disminuya la voluntad de lucha de los involucrados en las nuevas amenazas a nivel local y regional, con el fin de generar un ambiente de paz, seguridad y desarrollo que garantice el orden legalmente constituido en el territorio del Ecuador, las cuales se deben desarrollar en este nivel ejecutivo cohesionadas y alineadas a los requerimientos de la  Fuerza Terrestre y que sean un aporte fundamental a las operaciones militares y a sus nuevas misiones.</a:t>
            </a:r>
            <a:endParaRPr lang="es-EC" sz="1400" b="1" dirty="0">
              <a:solidFill>
                <a:schemeClr val="bg1"/>
              </a:solidFill>
              <a:effectLst>
                <a:outerShdw blurRad="38100" dist="38100" dir="2700000" algn="tl">
                  <a:srgbClr val="000000">
                    <a:alpha val="43137"/>
                  </a:srgbClr>
                </a:outerShdw>
              </a:effectLst>
              <a:ea typeface="Calibri" panose="020F0502020204030204" pitchFamily="34" charset="0"/>
            </a:endParaRPr>
          </a:p>
        </p:txBody>
      </p:sp>
      <p:sp>
        <p:nvSpPr>
          <p:cNvPr id="47" name="CuadroTexto 9"/>
          <p:cNvSpPr txBox="1"/>
          <p:nvPr/>
        </p:nvSpPr>
        <p:spPr>
          <a:xfrm>
            <a:off x="2156484" y="1177627"/>
            <a:ext cx="7460498" cy="2435026"/>
          </a:xfrm>
          <a:prstGeom prst="rect">
            <a:avLst/>
          </a:prstGeom>
          <a:solidFill>
            <a:srgbClr val="00FFFF"/>
          </a:solidFill>
          <a:ln w="25400">
            <a:solidFill>
              <a:sysClr val="windowText" lastClr="000000"/>
            </a:solidFill>
          </a:ln>
        </p:spPr>
        <p:txBody>
          <a:bodyPr wrap="square" rtlCol="0" anchor="ctr">
            <a:noAutofit/>
          </a:bodyPr>
          <a:lstStyle/>
          <a:p>
            <a:pPr algn="ctr">
              <a:lnSpc>
                <a:spcPct val="107000"/>
              </a:lnSpc>
              <a:spcAft>
                <a:spcPts val="0"/>
              </a:spcAft>
            </a:pPr>
            <a:r>
              <a:rPr lang="es-ES" sz="1600" b="1" dirty="0"/>
              <a:t>Realizar actividades de acción psicológica, dirigidas a los auditorios objetivos internos y externos, a través de una planificación, seguimiento y control de las operaciones psicológicas que ejecutan las unidades de la Fuerza Terrestre, en todo el territorio nacional, mediante la supervisión del cumplimiento de las campañas comunicacionales, ceremonias y desfiles militares y demás actividades remitidas por el CC.FF.AA, a fin de fortalecer la imagen institucional e influir en el comportamiento y actitudes del personal militar, con el propósito de contribuir con la misión institucional.</a:t>
            </a:r>
            <a:endParaRPr lang="es-EC" sz="1600" b="1" dirty="0">
              <a:effectLst>
                <a:outerShdw blurRad="38100" dist="38100" dir="2700000" algn="tl">
                  <a:srgbClr val="000000">
                    <a:alpha val="43137"/>
                  </a:srgbClr>
                </a:outerShdw>
              </a:effectLst>
              <a:ea typeface="Calibri" panose="020F0502020204030204" pitchFamily="34" charset="0"/>
            </a:endParaRPr>
          </a:p>
        </p:txBody>
      </p:sp>
      <p:sp>
        <p:nvSpPr>
          <p:cNvPr id="48" name="CuadroTexto 9"/>
          <p:cNvSpPr txBox="1"/>
          <p:nvPr/>
        </p:nvSpPr>
        <p:spPr>
          <a:xfrm>
            <a:off x="2143994" y="1836326"/>
            <a:ext cx="7460498" cy="1032688"/>
          </a:xfrm>
          <a:prstGeom prst="rect">
            <a:avLst/>
          </a:prstGeom>
          <a:solidFill>
            <a:srgbClr val="FFFFCC"/>
          </a:solidFill>
          <a:ln w="25400">
            <a:solidFill>
              <a:sysClr val="windowText" lastClr="000000"/>
            </a:solidFill>
          </a:ln>
        </p:spPr>
        <p:txBody>
          <a:bodyPr wrap="square" rtlCol="0" anchor="ctr">
            <a:noAutofit/>
          </a:bodyPr>
          <a:lstStyle/>
          <a:p>
            <a:pPr algn="ctr"/>
            <a:r>
              <a:rPr lang="es-ES" b="1" dirty="0"/>
              <a:t>Se encarga de la comunicación que investiga, planifica, integra y transforma para la seguridad de las operaciones militares de la Fuerza Terrestre.</a:t>
            </a:r>
            <a:endParaRPr lang="es-EC" b="1" dirty="0"/>
          </a:p>
        </p:txBody>
      </p:sp>
      <p:sp>
        <p:nvSpPr>
          <p:cNvPr id="49" name="CuadroTexto 9"/>
          <p:cNvSpPr txBox="1"/>
          <p:nvPr/>
        </p:nvSpPr>
        <p:spPr>
          <a:xfrm>
            <a:off x="2146494" y="1973736"/>
            <a:ext cx="7460498" cy="1032688"/>
          </a:xfrm>
          <a:prstGeom prst="rect">
            <a:avLst/>
          </a:prstGeom>
          <a:solidFill>
            <a:srgbClr val="CCFF99"/>
          </a:solidFill>
          <a:ln w="25400">
            <a:solidFill>
              <a:sysClr val="windowText" lastClr="000000"/>
            </a:solidFill>
          </a:ln>
        </p:spPr>
        <p:txBody>
          <a:bodyPr wrap="square" rtlCol="0" anchor="ctr">
            <a:noAutofit/>
          </a:bodyPr>
          <a:lstStyle/>
          <a:p>
            <a:pPr algn="ctr"/>
            <a:r>
              <a:rPr lang="es-EC" b="1" dirty="0"/>
              <a:t>Realiza actividades de planificación para alcanzar, de un auditorio objetivo amigo y neutral, el apoyo a las operaciones militares; para aumentar la voluntad de lucha y elevar la moral de las propias tropas.</a:t>
            </a:r>
          </a:p>
        </p:txBody>
      </p:sp>
      <p:sp>
        <p:nvSpPr>
          <p:cNvPr id="50" name="CuadroTexto 9"/>
          <p:cNvSpPr txBox="1"/>
          <p:nvPr/>
        </p:nvSpPr>
        <p:spPr>
          <a:xfrm>
            <a:off x="2148994" y="2111146"/>
            <a:ext cx="7460498" cy="1032688"/>
          </a:xfrm>
          <a:prstGeom prst="rect">
            <a:avLst/>
          </a:prstGeom>
          <a:solidFill>
            <a:srgbClr val="FFFF00"/>
          </a:solidFill>
          <a:ln w="25400">
            <a:solidFill>
              <a:sysClr val="windowText" lastClr="000000"/>
            </a:solidFill>
          </a:ln>
        </p:spPr>
        <p:txBody>
          <a:bodyPr wrap="square" rtlCol="0" anchor="ctr">
            <a:noAutofit/>
          </a:bodyPr>
          <a:lstStyle/>
          <a:p>
            <a:pPr algn="ctr"/>
            <a:r>
              <a:rPr lang="es-EC" b="1" dirty="0"/>
              <a:t>Regula la participación del contingente militar en las actividades de apoyo al desarrollo sin menoscabo de la participación de las unidades de la Fuerza Terrestre en su aporte a la misión fundamental.</a:t>
            </a:r>
          </a:p>
        </p:txBody>
      </p:sp>
      <p:sp>
        <p:nvSpPr>
          <p:cNvPr id="51" name="CuadroTexto 9"/>
          <p:cNvSpPr txBox="1"/>
          <p:nvPr/>
        </p:nvSpPr>
        <p:spPr>
          <a:xfrm>
            <a:off x="2136980" y="2173606"/>
            <a:ext cx="7460498" cy="1032688"/>
          </a:xfrm>
          <a:prstGeom prst="rect">
            <a:avLst/>
          </a:prstGeom>
          <a:solidFill>
            <a:srgbClr val="99CCFF"/>
          </a:solidFill>
          <a:ln w="25400">
            <a:solidFill>
              <a:sysClr val="windowText" lastClr="000000"/>
            </a:solidFill>
          </a:ln>
        </p:spPr>
        <p:txBody>
          <a:bodyPr wrap="square" rtlCol="0" anchor="ctr">
            <a:noAutofit/>
          </a:bodyPr>
          <a:lstStyle/>
          <a:p>
            <a:pPr algn="ctr"/>
            <a:r>
              <a:rPr lang="es-EC" b="1" dirty="0"/>
              <a:t>Planifica la participación del contingente militar en las actividades de apoyo a la población sin menoscabo de la participación de las unidades de la Fuerza Terrestre en su aporte a la misión fundamental.</a:t>
            </a:r>
          </a:p>
        </p:txBody>
      </p:sp>
      <p:sp>
        <p:nvSpPr>
          <p:cNvPr id="52" name="CuadroTexto 9"/>
          <p:cNvSpPr txBox="1"/>
          <p:nvPr/>
        </p:nvSpPr>
        <p:spPr>
          <a:xfrm>
            <a:off x="2197061" y="2236066"/>
            <a:ext cx="7460498" cy="1032688"/>
          </a:xfrm>
          <a:prstGeom prst="rect">
            <a:avLst/>
          </a:prstGeom>
          <a:solidFill>
            <a:srgbClr val="FF3300"/>
          </a:solidFill>
          <a:ln w="25400">
            <a:solidFill>
              <a:sysClr val="windowText" lastClr="000000"/>
            </a:solidFill>
          </a:ln>
        </p:spPr>
        <p:txBody>
          <a:bodyPr wrap="square" rtlCol="0" anchor="ctr">
            <a:noAutofit/>
          </a:bodyPr>
          <a:lstStyle/>
          <a:p>
            <a:pPr algn="ctr"/>
            <a:r>
              <a:rPr lang="es-EC" b="1" dirty="0">
                <a:solidFill>
                  <a:schemeClr val="bg1"/>
                </a:solidFill>
              </a:rPr>
              <a:t>Mejorar el nivel de cooperación e integración con las otras instituciones del Estado para lograr mejores resultados en operaciones conjuntas…</a:t>
            </a:r>
          </a:p>
        </p:txBody>
      </p:sp>
      <p:sp>
        <p:nvSpPr>
          <p:cNvPr id="53" name="CuadroTexto 9"/>
          <p:cNvSpPr txBox="1"/>
          <p:nvPr/>
        </p:nvSpPr>
        <p:spPr>
          <a:xfrm>
            <a:off x="2141034" y="2310014"/>
            <a:ext cx="7460498" cy="1249553"/>
          </a:xfrm>
          <a:prstGeom prst="rect">
            <a:avLst/>
          </a:prstGeom>
          <a:solidFill>
            <a:srgbClr val="FF00FF"/>
          </a:solidFill>
          <a:ln w="25400">
            <a:solidFill>
              <a:sysClr val="windowText" lastClr="000000"/>
            </a:solidFill>
          </a:ln>
        </p:spPr>
        <p:txBody>
          <a:bodyPr wrap="square" rtlCol="0" anchor="ctr">
            <a:noAutofit/>
          </a:bodyPr>
          <a:lstStyle/>
          <a:p>
            <a:pPr algn="ctr"/>
            <a:r>
              <a:rPr lang="es-EC" b="1" dirty="0">
                <a:solidFill>
                  <a:schemeClr val="bg1"/>
                </a:solidFill>
              </a:rPr>
              <a:t>Planificar el uso planificado de la propaganda y otras técnicas, dirigidas a auditorios objetivos y/o adversarios con la finalidad de dividir, desprestigiar a los mandos políticos y militares, restar la voluntad de lucha y motivar la deserción de sus tropas.</a:t>
            </a:r>
          </a:p>
        </p:txBody>
      </p:sp>
      <p:sp>
        <p:nvSpPr>
          <p:cNvPr id="54" name="CuadroTexto 9"/>
          <p:cNvSpPr txBox="1"/>
          <p:nvPr/>
        </p:nvSpPr>
        <p:spPr>
          <a:xfrm>
            <a:off x="2201111" y="2375537"/>
            <a:ext cx="7460498" cy="1663155"/>
          </a:xfrm>
          <a:prstGeom prst="rect">
            <a:avLst/>
          </a:prstGeom>
          <a:solidFill>
            <a:srgbClr val="CCFF99"/>
          </a:solidFill>
          <a:ln w="25400">
            <a:solidFill>
              <a:sysClr val="windowText" lastClr="000000"/>
            </a:solidFill>
          </a:ln>
        </p:spPr>
        <p:txBody>
          <a:bodyPr wrap="square" rtlCol="0" anchor="ctr">
            <a:noAutofit/>
          </a:bodyPr>
          <a:lstStyle/>
          <a:p>
            <a:pPr algn="ctr"/>
            <a:r>
              <a:rPr lang="es-EC" b="1" dirty="0">
                <a:solidFill>
                  <a:srgbClr val="3906CA"/>
                </a:solidFill>
              </a:rPr>
              <a:t>Gestionar la comunicación como herramienta que motive al personal, aumentando su compromiso y entrega, que sea un apoyo adecuado al cumplimiento de los objetivos institucionales, mediante las relaciones públicas, procesamiento y difusión comunicacional y la medición de identidad e imagen institucional, para fortalecer la identidad e imagen institucional.</a:t>
            </a:r>
          </a:p>
        </p:txBody>
      </p:sp>
      <p:sp>
        <p:nvSpPr>
          <p:cNvPr id="55" name="CuadroTexto 9"/>
          <p:cNvSpPr txBox="1"/>
          <p:nvPr/>
        </p:nvSpPr>
        <p:spPr>
          <a:xfrm>
            <a:off x="2170180" y="2432808"/>
            <a:ext cx="7460498" cy="2435026"/>
          </a:xfrm>
          <a:prstGeom prst="rect">
            <a:avLst/>
          </a:prstGeom>
          <a:solidFill>
            <a:srgbClr val="339966"/>
          </a:solidFill>
          <a:ln w="25400">
            <a:solidFill>
              <a:sysClr val="windowText" lastClr="000000"/>
            </a:solidFill>
          </a:ln>
        </p:spPr>
        <p:txBody>
          <a:bodyPr wrap="square" rtlCol="0" anchor="ctr">
            <a:noAutofit/>
          </a:bodyPr>
          <a:lstStyle/>
          <a:p>
            <a:pPr algn="ctr"/>
            <a:r>
              <a:rPr lang="es-EC" b="1" dirty="0">
                <a:solidFill>
                  <a:schemeClr val="bg1"/>
                </a:solidFill>
              </a:rPr>
              <a:t>Planificar la comunicación mediante las relaciones públicas para generar direccionamientos y acciones en mejora de la gestión comunicacional, por medio de la elaboración y ejecución de un plan de comunicación; crear, mantener y fortalecer las relaciones de mutuo beneficio con los grupos de interés; realizar el  seguimiento de la información publicada en los medios de comunicación; manejar adecuadamente crisis comunicacionales; gestionar de manera estratégica la comunicación para apoyar al logro de los objetivos institucionales.</a:t>
            </a:r>
          </a:p>
        </p:txBody>
      </p:sp>
      <p:sp>
        <p:nvSpPr>
          <p:cNvPr id="56" name="CuadroTexto 9"/>
          <p:cNvSpPr txBox="1"/>
          <p:nvPr/>
        </p:nvSpPr>
        <p:spPr>
          <a:xfrm>
            <a:off x="2174117" y="2479127"/>
            <a:ext cx="7460498" cy="1511959"/>
          </a:xfrm>
          <a:prstGeom prst="rect">
            <a:avLst/>
          </a:prstGeom>
          <a:solidFill>
            <a:srgbClr val="6600FF"/>
          </a:solidFill>
          <a:ln w="25400">
            <a:solidFill>
              <a:sysClr val="windowText" lastClr="000000"/>
            </a:solidFill>
          </a:ln>
        </p:spPr>
        <p:txBody>
          <a:bodyPr wrap="square" rtlCol="0" anchor="ctr">
            <a:noAutofit/>
          </a:bodyPr>
          <a:lstStyle/>
          <a:p>
            <a:pPr algn="ctr"/>
            <a:r>
              <a:rPr lang="es-EC" b="1" dirty="0">
                <a:solidFill>
                  <a:schemeClr val="bg1"/>
                </a:solidFill>
              </a:rPr>
              <a:t>Producir información mediante la elaboración de productos comunicacionales de calidad para fortalecer la imagen e identidad del Ejército Ecuatoriano.</a:t>
            </a:r>
          </a:p>
        </p:txBody>
      </p:sp>
      <p:sp>
        <p:nvSpPr>
          <p:cNvPr id="57" name="CuadroTexto 9"/>
          <p:cNvSpPr txBox="1"/>
          <p:nvPr/>
        </p:nvSpPr>
        <p:spPr>
          <a:xfrm>
            <a:off x="2181377" y="2428328"/>
            <a:ext cx="7460498" cy="1511959"/>
          </a:xfrm>
          <a:prstGeom prst="rect">
            <a:avLst/>
          </a:prstGeom>
          <a:solidFill>
            <a:srgbClr val="CC00CC"/>
          </a:solidFill>
          <a:ln w="25400">
            <a:solidFill>
              <a:sysClr val="windowText" lastClr="000000"/>
            </a:solidFill>
          </a:ln>
        </p:spPr>
        <p:txBody>
          <a:bodyPr wrap="square" rtlCol="0" anchor="ctr">
            <a:noAutofit/>
          </a:bodyPr>
          <a:lstStyle/>
          <a:p>
            <a:pPr algn="ctr"/>
            <a:r>
              <a:rPr lang="es-EC" b="1" dirty="0">
                <a:solidFill>
                  <a:schemeClr val="bg1"/>
                </a:solidFill>
              </a:rPr>
              <a:t>Planificar la contrapropaganda mediante métodos aplicados y mensajes para combatir la propaganda que trate de influir en las acciones u operaciones militares de la Fuerza Terrestre.</a:t>
            </a:r>
          </a:p>
        </p:txBody>
      </p:sp>
      <p:sp>
        <p:nvSpPr>
          <p:cNvPr id="58" name="CuadroTexto 9"/>
          <p:cNvSpPr txBox="1"/>
          <p:nvPr/>
        </p:nvSpPr>
        <p:spPr>
          <a:xfrm>
            <a:off x="2159610" y="2580728"/>
            <a:ext cx="7460498" cy="1511959"/>
          </a:xfrm>
          <a:prstGeom prst="rect">
            <a:avLst/>
          </a:prstGeom>
          <a:solidFill>
            <a:srgbClr val="CC0000"/>
          </a:solidFill>
          <a:ln w="25400">
            <a:solidFill>
              <a:sysClr val="windowText" lastClr="000000"/>
            </a:solidFill>
          </a:ln>
        </p:spPr>
        <p:txBody>
          <a:bodyPr wrap="square" rtlCol="0" anchor="ctr">
            <a:noAutofit/>
          </a:bodyPr>
          <a:lstStyle/>
          <a:p>
            <a:pPr algn="ctr"/>
            <a:r>
              <a:rPr lang="es-EC" b="1" dirty="0">
                <a:solidFill>
                  <a:schemeClr val="bg1"/>
                </a:solidFill>
              </a:rPr>
              <a:t>Evaluar el impacto integral de la gestión comunicacional y su aporte al fortalecimiento de la imagen institucional, mediante datos estadísticos fidedignos para optimizar la gestión comunicacional e institucional.</a:t>
            </a:r>
          </a:p>
        </p:txBody>
      </p:sp>
      <p:sp>
        <p:nvSpPr>
          <p:cNvPr id="59" name="CuadroTexto 9"/>
          <p:cNvSpPr txBox="1"/>
          <p:nvPr/>
        </p:nvSpPr>
        <p:spPr>
          <a:xfrm>
            <a:off x="2152349" y="2733128"/>
            <a:ext cx="7460498" cy="1511959"/>
          </a:xfrm>
          <a:prstGeom prst="rect">
            <a:avLst/>
          </a:prstGeom>
          <a:solidFill>
            <a:srgbClr val="66FF33"/>
          </a:solidFill>
          <a:ln w="25400">
            <a:solidFill>
              <a:sysClr val="windowText" lastClr="000000"/>
            </a:solidFill>
          </a:ln>
        </p:spPr>
        <p:txBody>
          <a:bodyPr wrap="square" rtlCol="0" anchor="ctr">
            <a:noAutofit/>
          </a:bodyPr>
          <a:lstStyle/>
          <a:p>
            <a:pPr algn="ctr"/>
            <a:r>
              <a:rPr lang="es-EC" b="1" dirty="0">
                <a:solidFill>
                  <a:srgbClr val="3906CA"/>
                </a:solidFill>
              </a:rPr>
              <a:t>Planificar y ejecutar las labores de ceremonial y protocolo militar mediante la ejecución del Plan Anual de Ceremonial Militar para mantener vivas las tradiciones institucionales para fortalecer  la identidad e imagen institucional sobre la base de la ejecución de Plan de Comunicación de Ejército.</a:t>
            </a:r>
          </a:p>
        </p:txBody>
      </p:sp>
    </p:spTree>
    <p:extLst>
      <p:ext uri="{BB962C8B-B14F-4D97-AF65-F5344CB8AC3E}">
        <p14:creationId xmlns:p14="http://schemas.microsoft.com/office/powerpoint/2010/main" val="446017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1" nodeType="clickEffect">
                                  <p:stCondLst>
                                    <p:cond delay="0"/>
                                  </p:stCondLst>
                                  <p:childTnLst>
                                    <p:animScale>
                                      <p:cBhvr>
                                        <p:cTn id="17" dur="2000" fill="hold"/>
                                        <p:tgtEl>
                                          <p:spTgt spid="41"/>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2" nodeType="clickEffect">
                                  <p:stCondLst>
                                    <p:cond delay="0"/>
                                  </p:stCondLst>
                                  <p:childTnLst>
                                    <p:animEffect transition="out" filter="circle(out)">
                                      <p:cBhvr>
                                        <p:cTn id="21" dur="2000"/>
                                        <p:tgtEl>
                                          <p:spTgt spid="41"/>
                                        </p:tgtEl>
                                      </p:cBhvr>
                                    </p:animEffect>
                                    <p:set>
                                      <p:cBhvr>
                                        <p:cTn id="22" dur="1" fill="hold">
                                          <p:stCondLst>
                                            <p:cond delay="1999"/>
                                          </p:stCondLst>
                                        </p:cTn>
                                        <p:tgtEl>
                                          <p:spTgt spid="4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100"/>
                                        <p:tgtEl>
                                          <p:spTgt spid="4"/>
                                        </p:tgtEl>
                                      </p:cBhvr>
                                    </p:animEffect>
                                    <p:anim calcmode="lin" valueType="num">
                                      <p:cBhvr>
                                        <p:cTn id="28" dur="1100" fill="hold"/>
                                        <p:tgtEl>
                                          <p:spTgt spid="4"/>
                                        </p:tgtEl>
                                        <p:attrNameLst>
                                          <p:attrName>ppt_w</p:attrName>
                                        </p:attrNameLst>
                                      </p:cBhvr>
                                      <p:tavLst>
                                        <p:tav tm="0" fmla="#ppt_w*sin(2.5*pi*$)">
                                          <p:val>
                                            <p:fltVal val="0"/>
                                          </p:val>
                                        </p:tav>
                                        <p:tav tm="100000">
                                          <p:val>
                                            <p:fltVal val="1"/>
                                          </p:val>
                                        </p:tav>
                                      </p:tavLst>
                                    </p:anim>
                                    <p:anim calcmode="lin" valueType="num">
                                      <p:cBhvr>
                                        <p:cTn id="29" dur="11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100"/>
                                        <p:tgtEl>
                                          <p:spTgt spid="5"/>
                                        </p:tgtEl>
                                      </p:cBhvr>
                                    </p:animEffect>
                                    <p:anim calcmode="lin" valueType="num">
                                      <p:cBhvr>
                                        <p:cTn id="35" dur="1100" fill="hold"/>
                                        <p:tgtEl>
                                          <p:spTgt spid="5"/>
                                        </p:tgtEl>
                                        <p:attrNameLst>
                                          <p:attrName>ppt_w</p:attrName>
                                        </p:attrNameLst>
                                      </p:cBhvr>
                                      <p:tavLst>
                                        <p:tav tm="0" fmla="#ppt_w*sin(2.5*pi*$)">
                                          <p:val>
                                            <p:fltVal val="0"/>
                                          </p:val>
                                        </p:tav>
                                        <p:tav tm="100000">
                                          <p:val>
                                            <p:fltVal val="1"/>
                                          </p:val>
                                        </p:tav>
                                      </p:tavLst>
                                    </p:anim>
                                    <p:anim calcmode="lin" valueType="num">
                                      <p:cBhvr>
                                        <p:cTn id="36" dur="11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grpId="1" nodeType="clickEffect">
                                  <p:stCondLst>
                                    <p:cond delay="0"/>
                                  </p:stCondLst>
                                  <p:childTnLst>
                                    <p:animScale>
                                      <p:cBhvr>
                                        <p:cTn id="51" dur="2000" fill="hold"/>
                                        <p:tgtEl>
                                          <p:spTgt spid="47"/>
                                        </p:tgtEl>
                                      </p:cBhvr>
                                      <p:by x="150000" y="150000"/>
                                    </p:animScale>
                                  </p:childTnLst>
                                </p:cTn>
                              </p:par>
                            </p:childTnLst>
                          </p:cTn>
                        </p:par>
                      </p:childTnLst>
                    </p:cTn>
                  </p:par>
                  <p:par>
                    <p:cTn id="52" fill="hold">
                      <p:stCondLst>
                        <p:cond delay="indefinite"/>
                      </p:stCondLst>
                      <p:childTnLst>
                        <p:par>
                          <p:cTn id="53" fill="hold">
                            <p:stCondLst>
                              <p:cond delay="0"/>
                            </p:stCondLst>
                            <p:childTnLst>
                              <p:par>
                                <p:cTn id="54" presetID="6" presetClass="exit" presetSubtype="32" fill="hold" grpId="2" nodeType="clickEffect">
                                  <p:stCondLst>
                                    <p:cond delay="0"/>
                                  </p:stCondLst>
                                  <p:childTnLst>
                                    <p:animEffect transition="out" filter="circle(out)">
                                      <p:cBhvr>
                                        <p:cTn id="55" dur="2000"/>
                                        <p:tgtEl>
                                          <p:spTgt spid="47"/>
                                        </p:tgtEl>
                                      </p:cBhvr>
                                    </p:animEffect>
                                    <p:set>
                                      <p:cBhvr>
                                        <p:cTn id="56" dur="1" fill="hold">
                                          <p:stCondLst>
                                            <p:cond delay="1999"/>
                                          </p:stCondLst>
                                        </p:cTn>
                                        <p:tgtEl>
                                          <p:spTgt spid="4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6" presetClass="emph" presetSubtype="0" fill="hold" grpId="1" nodeType="clickEffect">
                                  <p:stCondLst>
                                    <p:cond delay="0"/>
                                  </p:stCondLst>
                                  <p:childTnLst>
                                    <p:animScale>
                                      <p:cBhvr>
                                        <p:cTn id="71" dur="2000" fill="hold"/>
                                        <p:tgtEl>
                                          <p:spTgt spid="48"/>
                                        </p:tgtEl>
                                      </p:cBhvr>
                                      <p:by x="150000" y="150000"/>
                                    </p:animScale>
                                  </p:childTnLst>
                                </p:cTn>
                              </p:par>
                            </p:childTnLst>
                          </p:cTn>
                        </p:par>
                      </p:childTnLst>
                    </p:cTn>
                  </p:par>
                  <p:par>
                    <p:cTn id="72" fill="hold">
                      <p:stCondLst>
                        <p:cond delay="indefinite"/>
                      </p:stCondLst>
                      <p:childTnLst>
                        <p:par>
                          <p:cTn id="73" fill="hold">
                            <p:stCondLst>
                              <p:cond delay="0"/>
                            </p:stCondLst>
                            <p:childTnLst>
                              <p:par>
                                <p:cTn id="74" presetID="6" presetClass="exit" presetSubtype="32" fill="hold" grpId="2" nodeType="clickEffect">
                                  <p:stCondLst>
                                    <p:cond delay="0"/>
                                  </p:stCondLst>
                                  <p:childTnLst>
                                    <p:animEffect transition="out" filter="circle(out)">
                                      <p:cBhvr>
                                        <p:cTn id="75" dur="2000"/>
                                        <p:tgtEl>
                                          <p:spTgt spid="48"/>
                                        </p:tgtEl>
                                      </p:cBhvr>
                                    </p:animEffect>
                                    <p:set>
                                      <p:cBhvr>
                                        <p:cTn id="76" dur="1" fill="hold">
                                          <p:stCondLst>
                                            <p:cond delay="1999"/>
                                          </p:stCondLst>
                                        </p:cTn>
                                        <p:tgtEl>
                                          <p:spTgt spid="4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circle(in)">
                                      <p:cBhvr>
                                        <p:cTn id="81" dur="20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6" presetClass="emph" presetSubtype="0" fill="hold" grpId="1" nodeType="clickEffect">
                                  <p:stCondLst>
                                    <p:cond delay="0"/>
                                  </p:stCondLst>
                                  <p:childTnLst>
                                    <p:animScale>
                                      <p:cBhvr>
                                        <p:cTn id="89" dur="2000" fill="hold"/>
                                        <p:tgtEl>
                                          <p:spTgt spid="49"/>
                                        </p:tgtEl>
                                      </p:cBhvr>
                                      <p:by x="150000" y="150000"/>
                                    </p:animScale>
                                  </p:childTnLst>
                                </p:cTn>
                              </p:par>
                            </p:childTnLst>
                          </p:cTn>
                        </p:par>
                      </p:childTnLst>
                    </p:cTn>
                  </p:par>
                  <p:par>
                    <p:cTn id="90" fill="hold">
                      <p:stCondLst>
                        <p:cond delay="indefinite"/>
                      </p:stCondLst>
                      <p:childTnLst>
                        <p:par>
                          <p:cTn id="91" fill="hold">
                            <p:stCondLst>
                              <p:cond delay="0"/>
                            </p:stCondLst>
                            <p:childTnLst>
                              <p:par>
                                <p:cTn id="92" presetID="6" presetClass="exit" presetSubtype="32" fill="hold" grpId="2" nodeType="clickEffect">
                                  <p:stCondLst>
                                    <p:cond delay="0"/>
                                  </p:stCondLst>
                                  <p:childTnLst>
                                    <p:animEffect transition="out" filter="circle(out)">
                                      <p:cBhvr>
                                        <p:cTn id="93" dur="2000"/>
                                        <p:tgtEl>
                                          <p:spTgt spid="49"/>
                                        </p:tgtEl>
                                      </p:cBhvr>
                                    </p:animEffect>
                                    <p:set>
                                      <p:cBhvr>
                                        <p:cTn id="94" dur="1" fill="hold">
                                          <p:stCondLst>
                                            <p:cond delay="1999"/>
                                          </p:stCondLst>
                                        </p:cTn>
                                        <p:tgtEl>
                                          <p:spTgt spid="4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ppt_x"/>
                                          </p:val>
                                        </p:tav>
                                        <p:tav tm="100000">
                                          <p:val>
                                            <p:strVal val="#ppt_x"/>
                                          </p:val>
                                        </p:tav>
                                      </p:tavLst>
                                    </p:anim>
                                    <p:anim calcmode="lin" valueType="num">
                                      <p:cBhvr additive="base">
                                        <p:cTn id="10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6" presetClass="emph" presetSubtype="0" fill="hold" grpId="1" nodeType="clickEffect">
                                  <p:stCondLst>
                                    <p:cond delay="0"/>
                                  </p:stCondLst>
                                  <p:childTnLst>
                                    <p:animScale>
                                      <p:cBhvr>
                                        <p:cTn id="108" dur="2000" fill="hold"/>
                                        <p:tgtEl>
                                          <p:spTgt spid="50"/>
                                        </p:tgtEl>
                                      </p:cBhvr>
                                      <p:by x="150000" y="150000"/>
                                    </p:animScale>
                                  </p:childTnLst>
                                </p:cTn>
                              </p:par>
                            </p:childTnLst>
                          </p:cTn>
                        </p:par>
                      </p:childTnLst>
                    </p:cTn>
                  </p:par>
                  <p:par>
                    <p:cTn id="109" fill="hold">
                      <p:stCondLst>
                        <p:cond delay="indefinite"/>
                      </p:stCondLst>
                      <p:childTnLst>
                        <p:par>
                          <p:cTn id="110" fill="hold">
                            <p:stCondLst>
                              <p:cond delay="0"/>
                            </p:stCondLst>
                            <p:childTnLst>
                              <p:par>
                                <p:cTn id="111" presetID="6" presetClass="exit" presetSubtype="32" fill="hold" grpId="2" nodeType="clickEffect">
                                  <p:stCondLst>
                                    <p:cond delay="0"/>
                                  </p:stCondLst>
                                  <p:childTnLst>
                                    <p:animEffect transition="out" filter="circle(out)">
                                      <p:cBhvr>
                                        <p:cTn id="112" dur="2000"/>
                                        <p:tgtEl>
                                          <p:spTgt spid="50"/>
                                        </p:tgtEl>
                                      </p:cBhvr>
                                    </p:animEffect>
                                    <p:set>
                                      <p:cBhvr>
                                        <p:cTn id="113" dur="1" fill="hold">
                                          <p:stCondLst>
                                            <p:cond delay="1999"/>
                                          </p:stCondLst>
                                        </p:cTn>
                                        <p:tgtEl>
                                          <p:spTgt spid="50"/>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500" fill="hold"/>
                                        <p:tgtEl>
                                          <p:spTgt spid="23"/>
                                        </p:tgtEl>
                                        <p:attrNameLst>
                                          <p:attrName>ppt_x</p:attrName>
                                        </p:attrNameLst>
                                      </p:cBhvr>
                                      <p:tavLst>
                                        <p:tav tm="0">
                                          <p:val>
                                            <p:strVal val="#ppt_x"/>
                                          </p:val>
                                        </p:tav>
                                        <p:tav tm="100000">
                                          <p:val>
                                            <p:strVal val="#ppt_x"/>
                                          </p:val>
                                        </p:tav>
                                      </p:tavLst>
                                    </p:anim>
                                    <p:anim calcmode="lin" valueType="num">
                                      <p:cBhvr additive="base">
                                        <p:cTn id="1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5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6" presetClass="emph" presetSubtype="0" fill="hold" grpId="1" nodeType="clickEffect">
                                  <p:stCondLst>
                                    <p:cond delay="0"/>
                                  </p:stCondLst>
                                  <p:childTnLst>
                                    <p:animScale>
                                      <p:cBhvr>
                                        <p:cTn id="127" dur="2000" fill="hold"/>
                                        <p:tgtEl>
                                          <p:spTgt spid="51"/>
                                        </p:tgtEl>
                                      </p:cBhvr>
                                      <p:by x="150000" y="150000"/>
                                    </p:animScale>
                                  </p:childTnLst>
                                </p:cTn>
                              </p:par>
                            </p:childTnLst>
                          </p:cTn>
                        </p:par>
                      </p:childTnLst>
                    </p:cTn>
                  </p:par>
                  <p:par>
                    <p:cTn id="128" fill="hold">
                      <p:stCondLst>
                        <p:cond delay="indefinite"/>
                      </p:stCondLst>
                      <p:childTnLst>
                        <p:par>
                          <p:cTn id="129" fill="hold">
                            <p:stCondLst>
                              <p:cond delay="0"/>
                            </p:stCondLst>
                            <p:childTnLst>
                              <p:par>
                                <p:cTn id="130" presetID="6" presetClass="exit" presetSubtype="32" fill="hold" grpId="2" nodeType="clickEffect">
                                  <p:stCondLst>
                                    <p:cond delay="0"/>
                                  </p:stCondLst>
                                  <p:childTnLst>
                                    <p:animEffect transition="out" filter="circle(out)">
                                      <p:cBhvr>
                                        <p:cTn id="131" dur="2000"/>
                                        <p:tgtEl>
                                          <p:spTgt spid="51"/>
                                        </p:tgtEl>
                                      </p:cBhvr>
                                    </p:animEffect>
                                    <p:set>
                                      <p:cBhvr>
                                        <p:cTn id="132" dur="1" fill="hold">
                                          <p:stCondLst>
                                            <p:cond delay="1999"/>
                                          </p:stCondLst>
                                        </p:cTn>
                                        <p:tgtEl>
                                          <p:spTgt spid="51"/>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4"/>
                                        </p:tgtEl>
                                        <p:attrNameLst>
                                          <p:attrName>style.visibility</p:attrName>
                                        </p:attrNameLst>
                                      </p:cBhvr>
                                      <p:to>
                                        <p:strVal val="visible"/>
                                      </p:to>
                                    </p:set>
                                    <p:anim calcmode="lin" valueType="num">
                                      <p:cBhvr additive="base">
                                        <p:cTn id="137" dur="500" fill="hold"/>
                                        <p:tgtEl>
                                          <p:spTgt spid="24"/>
                                        </p:tgtEl>
                                        <p:attrNameLst>
                                          <p:attrName>ppt_x</p:attrName>
                                        </p:attrNameLst>
                                      </p:cBhvr>
                                      <p:tavLst>
                                        <p:tav tm="0">
                                          <p:val>
                                            <p:strVal val="#ppt_x"/>
                                          </p:val>
                                        </p:tav>
                                        <p:tav tm="100000">
                                          <p:val>
                                            <p:strVal val="#ppt_x"/>
                                          </p:val>
                                        </p:tav>
                                      </p:tavLst>
                                    </p:anim>
                                    <p:anim calcmode="lin" valueType="num">
                                      <p:cBhvr additive="base">
                                        <p:cTn id="1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5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6" presetClass="emph" presetSubtype="0" fill="hold" grpId="1" nodeType="clickEffect">
                                  <p:stCondLst>
                                    <p:cond delay="0"/>
                                  </p:stCondLst>
                                  <p:childTnLst>
                                    <p:animScale>
                                      <p:cBhvr>
                                        <p:cTn id="146" dur="2000" fill="hold"/>
                                        <p:tgtEl>
                                          <p:spTgt spid="52"/>
                                        </p:tgtEl>
                                      </p:cBhvr>
                                      <p:by x="150000" y="150000"/>
                                    </p:animScale>
                                  </p:childTnLst>
                                </p:cTn>
                              </p:par>
                            </p:childTnLst>
                          </p:cTn>
                        </p:par>
                      </p:childTnLst>
                    </p:cTn>
                  </p:par>
                  <p:par>
                    <p:cTn id="147" fill="hold">
                      <p:stCondLst>
                        <p:cond delay="indefinite"/>
                      </p:stCondLst>
                      <p:childTnLst>
                        <p:par>
                          <p:cTn id="148" fill="hold">
                            <p:stCondLst>
                              <p:cond delay="0"/>
                            </p:stCondLst>
                            <p:childTnLst>
                              <p:par>
                                <p:cTn id="149" presetID="6" presetClass="exit" presetSubtype="32" fill="hold" grpId="2" nodeType="clickEffect">
                                  <p:stCondLst>
                                    <p:cond delay="0"/>
                                  </p:stCondLst>
                                  <p:childTnLst>
                                    <p:animEffect transition="out" filter="circle(out)">
                                      <p:cBhvr>
                                        <p:cTn id="150" dur="2000"/>
                                        <p:tgtEl>
                                          <p:spTgt spid="52"/>
                                        </p:tgtEl>
                                      </p:cBhvr>
                                    </p:animEffect>
                                    <p:set>
                                      <p:cBhvr>
                                        <p:cTn id="151" dur="1" fill="hold">
                                          <p:stCondLst>
                                            <p:cond delay="1999"/>
                                          </p:stCondLst>
                                        </p:cTn>
                                        <p:tgtEl>
                                          <p:spTgt spid="52"/>
                                        </p:tgtEl>
                                        <p:attrNameLst>
                                          <p:attrName>style.visibility</p:attrName>
                                        </p:attrNameLst>
                                      </p:cBhvr>
                                      <p:to>
                                        <p:strVal val="hidden"/>
                                      </p:to>
                                    </p:set>
                                  </p:childTnLst>
                                </p:cTn>
                              </p:par>
                              <p:par>
                                <p:cTn id="152" presetID="6" presetClass="entr" presetSubtype="16" fill="hold" grpId="0" nodeType="withEffect">
                                  <p:stCondLst>
                                    <p:cond delay="0"/>
                                  </p:stCondLst>
                                  <p:childTnLst>
                                    <p:set>
                                      <p:cBhvr>
                                        <p:cTn id="153" dur="1" fill="hold">
                                          <p:stCondLst>
                                            <p:cond delay="0"/>
                                          </p:stCondLst>
                                        </p:cTn>
                                        <p:tgtEl>
                                          <p:spTgt spid="31"/>
                                        </p:tgtEl>
                                        <p:attrNameLst>
                                          <p:attrName>style.visibility</p:attrName>
                                        </p:attrNameLst>
                                      </p:cBhvr>
                                      <p:to>
                                        <p:strVal val="visible"/>
                                      </p:to>
                                    </p:set>
                                    <p:animEffect transition="in" filter="circle(in)">
                                      <p:cBhvr>
                                        <p:cTn id="154" dur="2000"/>
                                        <p:tgtEl>
                                          <p:spTgt spid="31"/>
                                        </p:tgtEl>
                                      </p:cBhvr>
                                    </p:animEffec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25"/>
                                        </p:tgtEl>
                                        <p:attrNameLst>
                                          <p:attrName>style.visibility</p:attrName>
                                        </p:attrNameLst>
                                      </p:cBhvr>
                                      <p:to>
                                        <p:strVal val="visible"/>
                                      </p:to>
                                    </p:set>
                                    <p:anim calcmode="lin" valueType="num">
                                      <p:cBhvr additive="base">
                                        <p:cTn id="159" dur="500" fill="hold"/>
                                        <p:tgtEl>
                                          <p:spTgt spid="25"/>
                                        </p:tgtEl>
                                        <p:attrNameLst>
                                          <p:attrName>ppt_x</p:attrName>
                                        </p:attrNameLst>
                                      </p:cBhvr>
                                      <p:tavLst>
                                        <p:tav tm="0">
                                          <p:val>
                                            <p:strVal val="#ppt_x"/>
                                          </p:val>
                                        </p:tav>
                                        <p:tav tm="100000">
                                          <p:val>
                                            <p:strVal val="#ppt_x"/>
                                          </p:val>
                                        </p:tav>
                                      </p:tavLst>
                                    </p:anim>
                                    <p:anim calcmode="lin" valueType="num">
                                      <p:cBhvr additive="base">
                                        <p:cTn id="1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53"/>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6" presetClass="emph" presetSubtype="0" fill="hold" grpId="1" nodeType="clickEffect">
                                  <p:stCondLst>
                                    <p:cond delay="0"/>
                                  </p:stCondLst>
                                  <p:childTnLst>
                                    <p:animScale>
                                      <p:cBhvr>
                                        <p:cTn id="168" dur="2000" fill="hold"/>
                                        <p:tgtEl>
                                          <p:spTgt spid="53"/>
                                        </p:tgtEl>
                                      </p:cBhvr>
                                      <p:by x="150000" y="150000"/>
                                    </p:animScale>
                                  </p:childTnLst>
                                </p:cTn>
                              </p:par>
                            </p:childTnLst>
                          </p:cTn>
                        </p:par>
                      </p:childTnLst>
                    </p:cTn>
                  </p:par>
                  <p:par>
                    <p:cTn id="169" fill="hold">
                      <p:stCondLst>
                        <p:cond delay="indefinite"/>
                      </p:stCondLst>
                      <p:childTnLst>
                        <p:par>
                          <p:cTn id="170" fill="hold">
                            <p:stCondLst>
                              <p:cond delay="0"/>
                            </p:stCondLst>
                            <p:childTnLst>
                              <p:par>
                                <p:cTn id="171" presetID="6" presetClass="exit" presetSubtype="32" fill="hold" grpId="2" nodeType="clickEffect">
                                  <p:stCondLst>
                                    <p:cond delay="0"/>
                                  </p:stCondLst>
                                  <p:childTnLst>
                                    <p:animEffect transition="out" filter="circle(out)">
                                      <p:cBhvr>
                                        <p:cTn id="172" dur="2000"/>
                                        <p:tgtEl>
                                          <p:spTgt spid="53"/>
                                        </p:tgtEl>
                                      </p:cBhvr>
                                    </p:animEffect>
                                    <p:set>
                                      <p:cBhvr>
                                        <p:cTn id="173" dur="1" fill="hold">
                                          <p:stCondLst>
                                            <p:cond delay="1999"/>
                                          </p:stCondLst>
                                        </p:cTn>
                                        <p:tgtEl>
                                          <p:spTgt spid="5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grpId="0" nodeType="clickEffect">
                                  <p:stCondLst>
                                    <p:cond delay="0"/>
                                  </p:stCondLst>
                                  <p:childTnLst>
                                    <p:set>
                                      <p:cBhvr>
                                        <p:cTn id="177" dur="1" fill="hold">
                                          <p:stCondLst>
                                            <p:cond delay="0"/>
                                          </p:stCondLst>
                                        </p:cTn>
                                        <p:tgtEl>
                                          <p:spTgt spid="26"/>
                                        </p:tgtEl>
                                        <p:attrNameLst>
                                          <p:attrName>style.visibility</p:attrName>
                                        </p:attrNameLst>
                                      </p:cBhvr>
                                      <p:to>
                                        <p:strVal val="visible"/>
                                      </p:to>
                                    </p:set>
                                    <p:anim calcmode="lin" valueType="num">
                                      <p:cBhvr additive="base">
                                        <p:cTn id="178" dur="500" fill="hold"/>
                                        <p:tgtEl>
                                          <p:spTgt spid="26"/>
                                        </p:tgtEl>
                                        <p:attrNameLst>
                                          <p:attrName>ppt_x</p:attrName>
                                        </p:attrNameLst>
                                      </p:cBhvr>
                                      <p:tavLst>
                                        <p:tav tm="0">
                                          <p:val>
                                            <p:strVal val="#ppt_x"/>
                                          </p:val>
                                        </p:tav>
                                        <p:tav tm="100000">
                                          <p:val>
                                            <p:strVal val="#ppt_x"/>
                                          </p:val>
                                        </p:tav>
                                      </p:tavLst>
                                    </p:anim>
                                    <p:anim calcmode="lin" valueType="num">
                                      <p:cBhvr additive="base">
                                        <p:cTn id="17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57"/>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6" presetClass="emph" presetSubtype="0" fill="hold" grpId="1" nodeType="clickEffect">
                                  <p:stCondLst>
                                    <p:cond delay="0"/>
                                  </p:stCondLst>
                                  <p:childTnLst>
                                    <p:animScale>
                                      <p:cBhvr>
                                        <p:cTn id="187" dur="2000" fill="hold"/>
                                        <p:tgtEl>
                                          <p:spTgt spid="57"/>
                                        </p:tgtEl>
                                      </p:cBhvr>
                                      <p:by x="150000" y="150000"/>
                                    </p:animScale>
                                  </p:childTnLst>
                                </p:cTn>
                              </p:par>
                            </p:childTnLst>
                          </p:cTn>
                        </p:par>
                      </p:childTnLst>
                    </p:cTn>
                  </p:par>
                  <p:par>
                    <p:cTn id="188" fill="hold">
                      <p:stCondLst>
                        <p:cond delay="indefinite"/>
                      </p:stCondLst>
                      <p:childTnLst>
                        <p:par>
                          <p:cTn id="189" fill="hold">
                            <p:stCondLst>
                              <p:cond delay="0"/>
                            </p:stCondLst>
                            <p:childTnLst>
                              <p:par>
                                <p:cTn id="190" presetID="6" presetClass="exit" presetSubtype="32" fill="hold" grpId="2" nodeType="clickEffect">
                                  <p:stCondLst>
                                    <p:cond delay="0"/>
                                  </p:stCondLst>
                                  <p:childTnLst>
                                    <p:animEffect transition="out" filter="circle(out)">
                                      <p:cBhvr>
                                        <p:cTn id="191" dur="2000"/>
                                        <p:tgtEl>
                                          <p:spTgt spid="57"/>
                                        </p:tgtEl>
                                      </p:cBhvr>
                                    </p:animEffect>
                                    <p:set>
                                      <p:cBhvr>
                                        <p:cTn id="192" dur="1" fill="hold">
                                          <p:stCondLst>
                                            <p:cond delay="1999"/>
                                          </p:stCondLst>
                                        </p:cTn>
                                        <p:tgtEl>
                                          <p:spTgt spid="57"/>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6" presetClass="entr" presetSubtype="16" fill="hold" grpId="0" nodeType="clickEffect">
                                  <p:stCondLst>
                                    <p:cond delay="0"/>
                                  </p:stCondLst>
                                  <p:childTnLst>
                                    <p:set>
                                      <p:cBhvr>
                                        <p:cTn id="196" dur="1" fill="hold">
                                          <p:stCondLst>
                                            <p:cond delay="0"/>
                                          </p:stCondLst>
                                        </p:cTn>
                                        <p:tgtEl>
                                          <p:spTgt spid="32"/>
                                        </p:tgtEl>
                                        <p:attrNameLst>
                                          <p:attrName>style.visibility</p:attrName>
                                        </p:attrNameLst>
                                      </p:cBhvr>
                                      <p:to>
                                        <p:strVal val="visible"/>
                                      </p:to>
                                    </p:set>
                                    <p:animEffect transition="in" filter="circle(in)">
                                      <p:cBhvr>
                                        <p:cTn id="197" dur="2000"/>
                                        <p:tgtEl>
                                          <p:spTgt spid="32"/>
                                        </p:tgtEl>
                                      </p:cBhvr>
                                    </p:animEffec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54"/>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6" presetClass="emph" presetSubtype="0" fill="hold" grpId="1" nodeType="clickEffect">
                                  <p:stCondLst>
                                    <p:cond delay="0"/>
                                  </p:stCondLst>
                                  <p:childTnLst>
                                    <p:animScale>
                                      <p:cBhvr>
                                        <p:cTn id="205" dur="2000" fill="hold"/>
                                        <p:tgtEl>
                                          <p:spTgt spid="54"/>
                                        </p:tgtEl>
                                      </p:cBhvr>
                                      <p:by x="150000" y="150000"/>
                                    </p:animScale>
                                  </p:childTnLst>
                                </p:cTn>
                              </p:par>
                            </p:childTnLst>
                          </p:cTn>
                        </p:par>
                      </p:childTnLst>
                    </p:cTn>
                  </p:par>
                  <p:par>
                    <p:cTn id="206" fill="hold">
                      <p:stCondLst>
                        <p:cond delay="indefinite"/>
                      </p:stCondLst>
                      <p:childTnLst>
                        <p:par>
                          <p:cTn id="207" fill="hold">
                            <p:stCondLst>
                              <p:cond delay="0"/>
                            </p:stCondLst>
                            <p:childTnLst>
                              <p:par>
                                <p:cTn id="208" presetID="6" presetClass="exit" presetSubtype="32" fill="hold" grpId="2" nodeType="clickEffect">
                                  <p:stCondLst>
                                    <p:cond delay="0"/>
                                  </p:stCondLst>
                                  <p:childTnLst>
                                    <p:animEffect transition="out" filter="circle(out)">
                                      <p:cBhvr>
                                        <p:cTn id="209" dur="2000"/>
                                        <p:tgtEl>
                                          <p:spTgt spid="54"/>
                                        </p:tgtEl>
                                      </p:cBhvr>
                                    </p:animEffect>
                                    <p:set>
                                      <p:cBhvr>
                                        <p:cTn id="210" dur="1" fill="hold">
                                          <p:stCondLst>
                                            <p:cond delay="1999"/>
                                          </p:stCondLst>
                                        </p:cTn>
                                        <p:tgtEl>
                                          <p:spTgt spid="54"/>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2" presetClass="entr" presetSubtype="4" fill="hold" grpId="0" nodeType="clickEffect">
                                  <p:stCondLst>
                                    <p:cond delay="0"/>
                                  </p:stCondLst>
                                  <p:childTnLst>
                                    <p:set>
                                      <p:cBhvr>
                                        <p:cTn id="214" dur="1" fill="hold">
                                          <p:stCondLst>
                                            <p:cond delay="0"/>
                                          </p:stCondLst>
                                        </p:cTn>
                                        <p:tgtEl>
                                          <p:spTgt spid="27"/>
                                        </p:tgtEl>
                                        <p:attrNameLst>
                                          <p:attrName>style.visibility</p:attrName>
                                        </p:attrNameLst>
                                      </p:cBhvr>
                                      <p:to>
                                        <p:strVal val="visible"/>
                                      </p:to>
                                    </p:set>
                                    <p:anim calcmode="lin" valueType="num">
                                      <p:cBhvr additive="base">
                                        <p:cTn id="215" dur="500" fill="hold"/>
                                        <p:tgtEl>
                                          <p:spTgt spid="27"/>
                                        </p:tgtEl>
                                        <p:attrNameLst>
                                          <p:attrName>ppt_x</p:attrName>
                                        </p:attrNameLst>
                                      </p:cBhvr>
                                      <p:tavLst>
                                        <p:tav tm="0">
                                          <p:val>
                                            <p:strVal val="#ppt_x"/>
                                          </p:val>
                                        </p:tav>
                                        <p:tav tm="100000">
                                          <p:val>
                                            <p:strVal val="#ppt_x"/>
                                          </p:val>
                                        </p:tav>
                                      </p:tavLst>
                                    </p:anim>
                                    <p:anim calcmode="lin" valueType="num">
                                      <p:cBhvr additive="base">
                                        <p:cTn id="2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55"/>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6" presetClass="emph" presetSubtype="0" fill="hold" grpId="1" nodeType="clickEffect">
                                  <p:stCondLst>
                                    <p:cond delay="0"/>
                                  </p:stCondLst>
                                  <p:childTnLst>
                                    <p:animScale>
                                      <p:cBhvr>
                                        <p:cTn id="224" dur="2000" fill="hold"/>
                                        <p:tgtEl>
                                          <p:spTgt spid="55"/>
                                        </p:tgtEl>
                                      </p:cBhvr>
                                      <p:by x="150000" y="150000"/>
                                    </p:animScale>
                                  </p:childTnLst>
                                </p:cTn>
                              </p:par>
                            </p:childTnLst>
                          </p:cTn>
                        </p:par>
                      </p:childTnLst>
                    </p:cTn>
                  </p:par>
                  <p:par>
                    <p:cTn id="225" fill="hold">
                      <p:stCondLst>
                        <p:cond delay="indefinite"/>
                      </p:stCondLst>
                      <p:childTnLst>
                        <p:par>
                          <p:cTn id="226" fill="hold">
                            <p:stCondLst>
                              <p:cond delay="0"/>
                            </p:stCondLst>
                            <p:childTnLst>
                              <p:par>
                                <p:cTn id="227" presetID="6" presetClass="exit" presetSubtype="32" fill="hold" grpId="2" nodeType="clickEffect">
                                  <p:stCondLst>
                                    <p:cond delay="0"/>
                                  </p:stCondLst>
                                  <p:childTnLst>
                                    <p:animEffect transition="out" filter="circle(out)">
                                      <p:cBhvr>
                                        <p:cTn id="228" dur="2000"/>
                                        <p:tgtEl>
                                          <p:spTgt spid="55"/>
                                        </p:tgtEl>
                                      </p:cBhvr>
                                    </p:animEffect>
                                    <p:set>
                                      <p:cBhvr>
                                        <p:cTn id="229" dur="1" fill="hold">
                                          <p:stCondLst>
                                            <p:cond delay="1999"/>
                                          </p:stCondLst>
                                        </p:cTn>
                                        <p:tgtEl>
                                          <p:spTgt spid="55"/>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2" presetClass="entr" presetSubtype="4" fill="hold" grpId="0" nodeType="clickEffect">
                                  <p:stCondLst>
                                    <p:cond delay="0"/>
                                  </p:stCondLst>
                                  <p:childTnLst>
                                    <p:set>
                                      <p:cBhvr>
                                        <p:cTn id="233" dur="1" fill="hold">
                                          <p:stCondLst>
                                            <p:cond delay="0"/>
                                          </p:stCondLst>
                                        </p:cTn>
                                        <p:tgtEl>
                                          <p:spTgt spid="28"/>
                                        </p:tgtEl>
                                        <p:attrNameLst>
                                          <p:attrName>style.visibility</p:attrName>
                                        </p:attrNameLst>
                                      </p:cBhvr>
                                      <p:to>
                                        <p:strVal val="visible"/>
                                      </p:to>
                                    </p:set>
                                    <p:anim calcmode="lin" valueType="num">
                                      <p:cBhvr additive="base">
                                        <p:cTn id="234" dur="500" fill="hold"/>
                                        <p:tgtEl>
                                          <p:spTgt spid="28"/>
                                        </p:tgtEl>
                                        <p:attrNameLst>
                                          <p:attrName>ppt_x</p:attrName>
                                        </p:attrNameLst>
                                      </p:cBhvr>
                                      <p:tavLst>
                                        <p:tav tm="0">
                                          <p:val>
                                            <p:strVal val="#ppt_x"/>
                                          </p:val>
                                        </p:tav>
                                        <p:tav tm="100000">
                                          <p:val>
                                            <p:strVal val="#ppt_x"/>
                                          </p:val>
                                        </p:tav>
                                      </p:tavLst>
                                    </p:anim>
                                    <p:anim calcmode="lin" valueType="num">
                                      <p:cBhvr additive="base">
                                        <p:cTn id="23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56"/>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6" presetClass="emph" presetSubtype="0" fill="hold" grpId="1" nodeType="clickEffect">
                                  <p:stCondLst>
                                    <p:cond delay="0"/>
                                  </p:stCondLst>
                                  <p:childTnLst>
                                    <p:animScale>
                                      <p:cBhvr>
                                        <p:cTn id="243" dur="2000" fill="hold"/>
                                        <p:tgtEl>
                                          <p:spTgt spid="56"/>
                                        </p:tgtEl>
                                      </p:cBhvr>
                                      <p:by x="150000" y="150000"/>
                                    </p:animScale>
                                  </p:childTnLst>
                                </p:cTn>
                              </p:par>
                            </p:childTnLst>
                          </p:cTn>
                        </p:par>
                      </p:childTnLst>
                    </p:cTn>
                  </p:par>
                  <p:par>
                    <p:cTn id="244" fill="hold">
                      <p:stCondLst>
                        <p:cond delay="indefinite"/>
                      </p:stCondLst>
                      <p:childTnLst>
                        <p:par>
                          <p:cTn id="245" fill="hold">
                            <p:stCondLst>
                              <p:cond delay="0"/>
                            </p:stCondLst>
                            <p:childTnLst>
                              <p:par>
                                <p:cTn id="246" presetID="6" presetClass="exit" presetSubtype="32" fill="hold" grpId="2" nodeType="clickEffect">
                                  <p:stCondLst>
                                    <p:cond delay="0"/>
                                  </p:stCondLst>
                                  <p:childTnLst>
                                    <p:animEffect transition="out" filter="circle(out)">
                                      <p:cBhvr>
                                        <p:cTn id="247" dur="2000"/>
                                        <p:tgtEl>
                                          <p:spTgt spid="56"/>
                                        </p:tgtEl>
                                      </p:cBhvr>
                                    </p:animEffect>
                                    <p:set>
                                      <p:cBhvr>
                                        <p:cTn id="248" dur="1" fill="hold">
                                          <p:stCondLst>
                                            <p:cond delay="1999"/>
                                          </p:stCondLst>
                                        </p:cTn>
                                        <p:tgtEl>
                                          <p:spTgt spid="56"/>
                                        </p:tgtEl>
                                        <p:attrNameLst>
                                          <p:attrName>style.visibility</p:attrName>
                                        </p:attrNameLst>
                                      </p:cBhvr>
                                      <p:to>
                                        <p:strVal val="hidden"/>
                                      </p:to>
                                    </p:set>
                                  </p:childTnLst>
                                </p:cTn>
                              </p:par>
                            </p:childTnLst>
                          </p:cTn>
                        </p:par>
                      </p:childTnLst>
                    </p:cTn>
                  </p:par>
                  <p:par>
                    <p:cTn id="249" fill="hold">
                      <p:stCondLst>
                        <p:cond delay="indefinite"/>
                      </p:stCondLst>
                      <p:childTnLst>
                        <p:par>
                          <p:cTn id="250" fill="hold">
                            <p:stCondLst>
                              <p:cond delay="0"/>
                            </p:stCondLst>
                            <p:childTnLst>
                              <p:par>
                                <p:cTn id="251" presetID="2" presetClass="entr" presetSubtype="4" fill="hold" grpId="0" nodeType="clickEffect">
                                  <p:stCondLst>
                                    <p:cond delay="0"/>
                                  </p:stCondLst>
                                  <p:childTnLst>
                                    <p:set>
                                      <p:cBhvr>
                                        <p:cTn id="252" dur="1" fill="hold">
                                          <p:stCondLst>
                                            <p:cond delay="0"/>
                                          </p:stCondLst>
                                        </p:cTn>
                                        <p:tgtEl>
                                          <p:spTgt spid="29"/>
                                        </p:tgtEl>
                                        <p:attrNameLst>
                                          <p:attrName>style.visibility</p:attrName>
                                        </p:attrNameLst>
                                      </p:cBhvr>
                                      <p:to>
                                        <p:strVal val="visible"/>
                                      </p:to>
                                    </p:set>
                                    <p:anim calcmode="lin" valueType="num">
                                      <p:cBhvr additive="base">
                                        <p:cTn id="253" dur="500" fill="hold"/>
                                        <p:tgtEl>
                                          <p:spTgt spid="29"/>
                                        </p:tgtEl>
                                        <p:attrNameLst>
                                          <p:attrName>ppt_x</p:attrName>
                                        </p:attrNameLst>
                                      </p:cBhvr>
                                      <p:tavLst>
                                        <p:tav tm="0">
                                          <p:val>
                                            <p:strVal val="#ppt_x"/>
                                          </p:val>
                                        </p:tav>
                                        <p:tav tm="100000">
                                          <p:val>
                                            <p:strVal val="#ppt_x"/>
                                          </p:val>
                                        </p:tav>
                                      </p:tavLst>
                                    </p:anim>
                                    <p:anim calcmode="lin" valueType="num">
                                      <p:cBhvr additive="base">
                                        <p:cTn id="2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58"/>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6" presetClass="emph" presetSubtype="0" fill="hold" grpId="1" nodeType="clickEffect">
                                  <p:stCondLst>
                                    <p:cond delay="0"/>
                                  </p:stCondLst>
                                  <p:childTnLst>
                                    <p:animScale>
                                      <p:cBhvr>
                                        <p:cTn id="262" dur="2000" fill="hold"/>
                                        <p:tgtEl>
                                          <p:spTgt spid="58"/>
                                        </p:tgtEl>
                                      </p:cBhvr>
                                      <p:by x="150000" y="150000"/>
                                    </p:animScale>
                                  </p:childTnLst>
                                </p:cTn>
                              </p:par>
                            </p:childTnLst>
                          </p:cTn>
                        </p:par>
                      </p:childTnLst>
                    </p:cTn>
                  </p:par>
                  <p:par>
                    <p:cTn id="263" fill="hold">
                      <p:stCondLst>
                        <p:cond delay="indefinite"/>
                      </p:stCondLst>
                      <p:childTnLst>
                        <p:par>
                          <p:cTn id="264" fill="hold">
                            <p:stCondLst>
                              <p:cond delay="0"/>
                            </p:stCondLst>
                            <p:childTnLst>
                              <p:par>
                                <p:cTn id="265" presetID="6" presetClass="exit" presetSubtype="32" fill="hold" grpId="2" nodeType="clickEffect">
                                  <p:stCondLst>
                                    <p:cond delay="0"/>
                                  </p:stCondLst>
                                  <p:childTnLst>
                                    <p:animEffect transition="out" filter="circle(out)">
                                      <p:cBhvr>
                                        <p:cTn id="266" dur="750"/>
                                        <p:tgtEl>
                                          <p:spTgt spid="58"/>
                                        </p:tgtEl>
                                      </p:cBhvr>
                                    </p:animEffect>
                                    <p:set>
                                      <p:cBhvr>
                                        <p:cTn id="267" dur="1" fill="hold">
                                          <p:stCondLst>
                                            <p:cond delay="749"/>
                                          </p:stCondLst>
                                        </p:cTn>
                                        <p:tgtEl>
                                          <p:spTgt spid="58"/>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6" presetClass="entr" presetSubtype="16" fill="hold" grpId="0" nodeType="clickEffect">
                                  <p:stCondLst>
                                    <p:cond delay="0"/>
                                  </p:stCondLst>
                                  <p:childTnLst>
                                    <p:set>
                                      <p:cBhvr>
                                        <p:cTn id="271" dur="1" fill="hold">
                                          <p:stCondLst>
                                            <p:cond delay="0"/>
                                          </p:stCondLst>
                                        </p:cTn>
                                        <p:tgtEl>
                                          <p:spTgt spid="13"/>
                                        </p:tgtEl>
                                        <p:attrNameLst>
                                          <p:attrName>style.visibility</p:attrName>
                                        </p:attrNameLst>
                                      </p:cBhvr>
                                      <p:to>
                                        <p:strVal val="visible"/>
                                      </p:to>
                                    </p:set>
                                    <p:animEffect transition="in" filter="circle(in)">
                                      <p:cBhvr>
                                        <p:cTn id="272" dur="2000"/>
                                        <p:tgtEl>
                                          <p:spTgt spid="13"/>
                                        </p:tgtEl>
                                      </p:cBhvr>
                                    </p:animEffec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59"/>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6" presetClass="emph" presetSubtype="0" fill="hold" grpId="1" nodeType="clickEffect">
                                  <p:stCondLst>
                                    <p:cond delay="0"/>
                                  </p:stCondLst>
                                  <p:childTnLst>
                                    <p:animScale>
                                      <p:cBhvr>
                                        <p:cTn id="280" dur="2000" fill="hold"/>
                                        <p:tgtEl>
                                          <p:spTgt spid="59"/>
                                        </p:tgtEl>
                                      </p:cBhvr>
                                      <p:by x="150000" y="150000"/>
                                    </p:animScale>
                                  </p:childTnLst>
                                </p:cTn>
                              </p:par>
                            </p:childTnLst>
                          </p:cTn>
                        </p:par>
                      </p:childTnLst>
                    </p:cTn>
                  </p:par>
                  <p:par>
                    <p:cTn id="281" fill="hold">
                      <p:stCondLst>
                        <p:cond delay="indefinite"/>
                      </p:stCondLst>
                      <p:childTnLst>
                        <p:par>
                          <p:cTn id="282" fill="hold">
                            <p:stCondLst>
                              <p:cond delay="0"/>
                            </p:stCondLst>
                            <p:childTnLst>
                              <p:par>
                                <p:cTn id="283" presetID="6" presetClass="exit" presetSubtype="32" fill="hold" grpId="2" nodeType="clickEffect">
                                  <p:stCondLst>
                                    <p:cond delay="0"/>
                                  </p:stCondLst>
                                  <p:childTnLst>
                                    <p:animEffect transition="out" filter="circle(out)">
                                      <p:cBhvr>
                                        <p:cTn id="284" dur="2000"/>
                                        <p:tgtEl>
                                          <p:spTgt spid="59"/>
                                        </p:tgtEl>
                                      </p:cBhvr>
                                    </p:animEffect>
                                    <p:set>
                                      <p:cBhvr>
                                        <p:cTn id="285" dur="1" fill="hold">
                                          <p:stCondLst>
                                            <p:cond delay="19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41" grpId="0" animBg="1"/>
      <p:bldP spid="41" grpId="1" animBg="1"/>
      <p:bldP spid="41"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rma libre 3"/>
          <p:cNvSpPr/>
          <p:nvPr/>
        </p:nvSpPr>
        <p:spPr>
          <a:xfrm>
            <a:off x="958977" y="1386341"/>
            <a:ext cx="3780265" cy="1597331"/>
          </a:xfrm>
          <a:custGeom>
            <a:avLst/>
            <a:gdLst>
              <a:gd name="connsiteX0" fmla="*/ 0 w 3780265"/>
              <a:gd name="connsiteY0" fmla="*/ 159733 h 1597331"/>
              <a:gd name="connsiteX1" fmla="*/ 159733 w 3780265"/>
              <a:gd name="connsiteY1" fmla="*/ 0 h 1597331"/>
              <a:gd name="connsiteX2" fmla="*/ 3620532 w 3780265"/>
              <a:gd name="connsiteY2" fmla="*/ 0 h 1597331"/>
              <a:gd name="connsiteX3" fmla="*/ 3780265 w 3780265"/>
              <a:gd name="connsiteY3" fmla="*/ 159733 h 1597331"/>
              <a:gd name="connsiteX4" fmla="*/ 3780265 w 3780265"/>
              <a:gd name="connsiteY4" fmla="*/ 1437598 h 1597331"/>
              <a:gd name="connsiteX5" fmla="*/ 3620532 w 3780265"/>
              <a:gd name="connsiteY5" fmla="*/ 1597331 h 1597331"/>
              <a:gd name="connsiteX6" fmla="*/ 159733 w 3780265"/>
              <a:gd name="connsiteY6" fmla="*/ 1597331 h 1597331"/>
              <a:gd name="connsiteX7" fmla="*/ 0 w 3780265"/>
              <a:gd name="connsiteY7" fmla="*/ 1437598 h 1597331"/>
              <a:gd name="connsiteX8" fmla="*/ 0 w 3780265"/>
              <a:gd name="connsiteY8" fmla="*/ 159733 h 159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265" h="1597331">
                <a:moveTo>
                  <a:pt x="0" y="159733"/>
                </a:moveTo>
                <a:cubicBezTo>
                  <a:pt x="0" y="71515"/>
                  <a:pt x="71515" y="0"/>
                  <a:pt x="159733" y="0"/>
                </a:cubicBezTo>
                <a:lnTo>
                  <a:pt x="3620532" y="0"/>
                </a:lnTo>
                <a:cubicBezTo>
                  <a:pt x="3708750" y="0"/>
                  <a:pt x="3780265" y="71515"/>
                  <a:pt x="3780265" y="159733"/>
                </a:cubicBezTo>
                <a:lnTo>
                  <a:pt x="3780265" y="1437598"/>
                </a:lnTo>
                <a:cubicBezTo>
                  <a:pt x="3780265" y="1525816"/>
                  <a:pt x="3708750" y="1597331"/>
                  <a:pt x="3620532" y="1597331"/>
                </a:cubicBezTo>
                <a:lnTo>
                  <a:pt x="159733" y="1597331"/>
                </a:lnTo>
                <a:cubicBezTo>
                  <a:pt x="71515" y="1597331"/>
                  <a:pt x="0" y="1525816"/>
                  <a:pt x="0" y="1437598"/>
                </a:cubicBezTo>
                <a:lnTo>
                  <a:pt x="0" y="159733"/>
                </a:lnTo>
                <a:close/>
              </a:path>
            </a:pathLst>
          </a:custGeom>
          <a:solidFill>
            <a:srgbClr val="FFFF00"/>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256032" tIns="256032" rIns="256032" bIns="669604" numCol="1" spcCol="1270" anchor="ctr" anchorCtr="0">
            <a:noAutofit/>
          </a:bodyPr>
          <a:lstStyle/>
          <a:p>
            <a:pPr lvl="0" algn="ctr" defTabSz="1600200">
              <a:lnSpc>
                <a:spcPct val="100000"/>
              </a:lnSpc>
              <a:spcBef>
                <a:spcPct val="0"/>
              </a:spcBef>
              <a:spcAft>
                <a:spcPts val="0"/>
              </a:spcAft>
            </a:pPr>
            <a:r>
              <a:rPr lang="es-ES" sz="3600" b="1" kern="1200" dirty="0">
                <a:solidFill>
                  <a:srgbClr val="3906CA"/>
                </a:solidFill>
                <a:effectLst>
                  <a:outerShdw blurRad="38100" dist="38100" dir="2700000" algn="tl">
                    <a:srgbClr val="000000">
                      <a:alpha val="43137"/>
                    </a:srgbClr>
                  </a:outerShdw>
                </a:effectLst>
              </a:rPr>
              <a:t>MISIÓN</a:t>
            </a:r>
          </a:p>
        </p:txBody>
      </p:sp>
      <p:sp>
        <p:nvSpPr>
          <p:cNvPr id="5" name="Forma libre 4"/>
          <p:cNvSpPr/>
          <p:nvPr/>
        </p:nvSpPr>
        <p:spPr>
          <a:xfrm>
            <a:off x="343774" y="2368573"/>
            <a:ext cx="5031533" cy="4011368"/>
          </a:xfrm>
          <a:custGeom>
            <a:avLst/>
            <a:gdLst>
              <a:gd name="connsiteX0" fmla="*/ 0 w 4574121"/>
              <a:gd name="connsiteY0" fmla="*/ 401137 h 4011368"/>
              <a:gd name="connsiteX1" fmla="*/ 401137 w 4574121"/>
              <a:gd name="connsiteY1" fmla="*/ 0 h 4011368"/>
              <a:gd name="connsiteX2" fmla="*/ 4172984 w 4574121"/>
              <a:gd name="connsiteY2" fmla="*/ 0 h 4011368"/>
              <a:gd name="connsiteX3" fmla="*/ 4574121 w 4574121"/>
              <a:gd name="connsiteY3" fmla="*/ 401137 h 4011368"/>
              <a:gd name="connsiteX4" fmla="*/ 4574121 w 4574121"/>
              <a:gd name="connsiteY4" fmla="*/ 3610231 h 4011368"/>
              <a:gd name="connsiteX5" fmla="*/ 4172984 w 4574121"/>
              <a:gd name="connsiteY5" fmla="*/ 4011368 h 4011368"/>
              <a:gd name="connsiteX6" fmla="*/ 401137 w 4574121"/>
              <a:gd name="connsiteY6" fmla="*/ 4011368 h 4011368"/>
              <a:gd name="connsiteX7" fmla="*/ 0 w 4574121"/>
              <a:gd name="connsiteY7" fmla="*/ 3610231 h 4011368"/>
              <a:gd name="connsiteX8" fmla="*/ 0 w 4574121"/>
              <a:gd name="connsiteY8" fmla="*/ 401137 h 401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121" h="4011368">
                <a:moveTo>
                  <a:pt x="0" y="401137"/>
                </a:moveTo>
                <a:cubicBezTo>
                  <a:pt x="0" y="179595"/>
                  <a:pt x="179595" y="0"/>
                  <a:pt x="401137" y="0"/>
                </a:cubicBezTo>
                <a:lnTo>
                  <a:pt x="4172984" y="0"/>
                </a:lnTo>
                <a:cubicBezTo>
                  <a:pt x="4394526" y="0"/>
                  <a:pt x="4574121" y="179595"/>
                  <a:pt x="4574121" y="401137"/>
                </a:cubicBezTo>
                <a:lnTo>
                  <a:pt x="4574121" y="3610231"/>
                </a:lnTo>
                <a:cubicBezTo>
                  <a:pt x="4574121" y="3831773"/>
                  <a:pt x="4394526" y="4011368"/>
                  <a:pt x="4172984" y="4011368"/>
                </a:cubicBezTo>
                <a:lnTo>
                  <a:pt x="401137" y="4011368"/>
                </a:lnTo>
                <a:cubicBezTo>
                  <a:pt x="179595" y="4011368"/>
                  <a:pt x="0" y="3831773"/>
                  <a:pt x="0" y="3610231"/>
                </a:cubicBezTo>
                <a:lnTo>
                  <a:pt x="0" y="401137"/>
                </a:lnTo>
                <a:close/>
              </a:path>
            </a:pathLst>
          </a:custGeom>
        </p:spPr>
        <p:style>
          <a:lnRef idx="2">
            <a:schemeClr val="accent3">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1281" tIns="231281" rIns="231281" bIns="231281" numCol="1" spcCol="1270" anchor="ctr" anchorCtr="0">
            <a:noAutofit/>
          </a:bodyPr>
          <a:lstStyle/>
          <a:p>
            <a:pPr marL="171450" lvl="1" indent="-171450" algn="just" defTabSz="711200">
              <a:lnSpc>
                <a:spcPct val="100000"/>
              </a:lnSpc>
              <a:spcBef>
                <a:spcPct val="0"/>
              </a:spcBef>
              <a:spcAft>
                <a:spcPts val="0"/>
              </a:spcAft>
              <a:buChar char="••"/>
            </a:pPr>
            <a:r>
              <a:rPr lang="es-ES" sz="1700" b="1" kern="1200" dirty="0"/>
              <a:t>Planear y desarrollar programas de Acción Integral, de manera contundente y persistente actividades contempladas y enmarcadas dentro de las acciones psicológicas, guerra psicológica, comunicación estratégica, ceremonial y protocolo, que incrementen el liderazgo y la moral de las tropas, consolide nuestra legitimidad ante la población civil y disminuya la voluntad de lucha de las involucrados en las nuevas amenazas a nivel local y regional, con el fin de generar un ambiente de paz, seguridad y desarrollo que garantice el orden legalmente constituido en el territorio del Ecuador.</a:t>
            </a:r>
          </a:p>
        </p:txBody>
      </p:sp>
      <p:sp>
        <p:nvSpPr>
          <p:cNvPr id="6" name="Forma libre 5"/>
          <p:cNvSpPr/>
          <p:nvPr/>
        </p:nvSpPr>
        <p:spPr>
          <a:xfrm rot="21238719">
            <a:off x="4936091" y="1631280"/>
            <a:ext cx="2059737" cy="272630"/>
          </a:xfrm>
          <a:custGeom>
            <a:avLst/>
            <a:gdLst>
              <a:gd name="connsiteX0" fmla="*/ 0 w 2059737"/>
              <a:gd name="connsiteY0" fmla="*/ 54526 h 272630"/>
              <a:gd name="connsiteX1" fmla="*/ 1923422 w 2059737"/>
              <a:gd name="connsiteY1" fmla="*/ 54526 h 272630"/>
              <a:gd name="connsiteX2" fmla="*/ 1923422 w 2059737"/>
              <a:gd name="connsiteY2" fmla="*/ 0 h 272630"/>
              <a:gd name="connsiteX3" fmla="*/ 2059737 w 2059737"/>
              <a:gd name="connsiteY3" fmla="*/ 136315 h 272630"/>
              <a:gd name="connsiteX4" fmla="*/ 1923422 w 2059737"/>
              <a:gd name="connsiteY4" fmla="*/ 272630 h 272630"/>
              <a:gd name="connsiteX5" fmla="*/ 1923422 w 2059737"/>
              <a:gd name="connsiteY5" fmla="*/ 218104 h 272630"/>
              <a:gd name="connsiteX6" fmla="*/ 0 w 2059737"/>
              <a:gd name="connsiteY6" fmla="*/ 218104 h 272630"/>
              <a:gd name="connsiteX7" fmla="*/ 0 w 2059737"/>
              <a:gd name="connsiteY7" fmla="*/ 54526 h 27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9737" h="272630">
                <a:moveTo>
                  <a:pt x="0" y="54526"/>
                </a:moveTo>
                <a:lnTo>
                  <a:pt x="1923422" y="54526"/>
                </a:lnTo>
                <a:lnTo>
                  <a:pt x="1923422" y="0"/>
                </a:lnTo>
                <a:lnTo>
                  <a:pt x="2059737" y="136315"/>
                </a:lnTo>
                <a:lnTo>
                  <a:pt x="1923422" y="272630"/>
                </a:lnTo>
                <a:lnTo>
                  <a:pt x="1923422" y="218104"/>
                </a:lnTo>
                <a:lnTo>
                  <a:pt x="0" y="218104"/>
                </a:lnTo>
                <a:lnTo>
                  <a:pt x="0" y="54526"/>
                </a:lnTo>
                <a:close/>
              </a:path>
            </a:pathLst>
          </a:custGeom>
          <a:solidFill>
            <a:srgbClr val="FF3300"/>
          </a:solidFill>
        </p:spPr>
        <p:style>
          <a:lnRef idx="0">
            <a:schemeClr val="accent3">
              <a:shade val="90000"/>
              <a:hueOff val="0"/>
              <a:satOff val="0"/>
              <a:lumOff val="0"/>
              <a:alphaOff val="0"/>
            </a:schemeClr>
          </a:lnRef>
          <a:fillRef idx="1">
            <a:scrgbClr r="0" g="0" b="0"/>
          </a:fillRef>
          <a:effectRef idx="0">
            <a:schemeClr val="accent3">
              <a:shade val="90000"/>
              <a:hueOff val="0"/>
              <a:satOff val="0"/>
              <a:lumOff val="0"/>
              <a:alphaOff val="0"/>
            </a:schemeClr>
          </a:effectRef>
          <a:fontRef idx="minor">
            <a:schemeClr val="lt1"/>
          </a:fontRef>
        </p:style>
        <p:txBody>
          <a:bodyPr spcFirstLastPara="0" vert="horz" wrap="square" lIns="0" tIns="54526" rIns="81788" bIns="54525" numCol="1" spcCol="1270" anchor="ctr" anchorCtr="0">
            <a:noAutofit/>
          </a:bodyPr>
          <a:lstStyle/>
          <a:p>
            <a:pPr lvl="0" algn="ctr" defTabSz="444500">
              <a:lnSpc>
                <a:spcPct val="90000"/>
              </a:lnSpc>
              <a:spcBef>
                <a:spcPct val="0"/>
              </a:spcBef>
              <a:spcAft>
                <a:spcPct val="35000"/>
              </a:spcAft>
            </a:pPr>
            <a:endParaRPr lang="es-ES" sz="1000" kern="1200" dirty="0"/>
          </a:p>
        </p:txBody>
      </p:sp>
      <p:sp>
        <p:nvSpPr>
          <p:cNvPr id="7" name="Forma libre 6"/>
          <p:cNvSpPr/>
          <p:nvPr/>
        </p:nvSpPr>
        <p:spPr>
          <a:xfrm>
            <a:off x="7167177" y="957026"/>
            <a:ext cx="3780265" cy="1599682"/>
          </a:xfrm>
          <a:custGeom>
            <a:avLst/>
            <a:gdLst>
              <a:gd name="connsiteX0" fmla="*/ 0 w 3780265"/>
              <a:gd name="connsiteY0" fmla="*/ 159968 h 1599682"/>
              <a:gd name="connsiteX1" fmla="*/ 159968 w 3780265"/>
              <a:gd name="connsiteY1" fmla="*/ 0 h 1599682"/>
              <a:gd name="connsiteX2" fmla="*/ 3620297 w 3780265"/>
              <a:gd name="connsiteY2" fmla="*/ 0 h 1599682"/>
              <a:gd name="connsiteX3" fmla="*/ 3780265 w 3780265"/>
              <a:gd name="connsiteY3" fmla="*/ 159968 h 1599682"/>
              <a:gd name="connsiteX4" fmla="*/ 3780265 w 3780265"/>
              <a:gd name="connsiteY4" fmla="*/ 1439714 h 1599682"/>
              <a:gd name="connsiteX5" fmla="*/ 3620297 w 3780265"/>
              <a:gd name="connsiteY5" fmla="*/ 1599682 h 1599682"/>
              <a:gd name="connsiteX6" fmla="*/ 159968 w 3780265"/>
              <a:gd name="connsiteY6" fmla="*/ 1599682 h 1599682"/>
              <a:gd name="connsiteX7" fmla="*/ 0 w 3780265"/>
              <a:gd name="connsiteY7" fmla="*/ 1439714 h 1599682"/>
              <a:gd name="connsiteX8" fmla="*/ 0 w 3780265"/>
              <a:gd name="connsiteY8" fmla="*/ 159968 h 159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265" h="1599682">
                <a:moveTo>
                  <a:pt x="0" y="159968"/>
                </a:moveTo>
                <a:cubicBezTo>
                  <a:pt x="0" y="71620"/>
                  <a:pt x="71620" y="0"/>
                  <a:pt x="159968" y="0"/>
                </a:cubicBezTo>
                <a:lnTo>
                  <a:pt x="3620297" y="0"/>
                </a:lnTo>
                <a:cubicBezTo>
                  <a:pt x="3708645" y="0"/>
                  <a:pt x="3780265" y="71620"/>
                  <a:pt x="3780265" y="159968"/>
                </a:cubicBezTo>
                <a:lnTo>
                  <a:pt x="3780265" y="1439714"/>
                </a:lnTo>
                <a:cubicBezTo>
                  <a:pt x="3780265" y="1528062"/>
                  <a:pt x="3708645" y="1599682"/>
                  <a:pt x="3620297" y="1599682"/>
                </a:cubicBezTo>
                <a:lnTo>
                  <a:pt x="159968" y="1599682"/>
                </a:lnTo>
                <a:cubicBezTo>
                  <a:pt x="71620" y="1599682"/>
                  <a:pt x="0" y="1528062"/>
                  <a:pt x="0" y="1439714"/>
                </a:cubicBezTo>
                <a:lnTo>
                  <a:pt x="0" y="159968"/>
                </a:lnTo>
                <a:close/>
              </a:path>
            </a:pathLst>
          </a:custGeom>
          <a:solidFill>
            <a:srgbClr val="0099FF"/>
          </a:solidFill>
        </p:spPr>
        <p:style>
          <a:lnRef idx="2">
            <a:schemeClr val="lt1">
              <a:hueOff val="0"/>
              <a:satOff val="0"/>
              <a:lumOff val="0"/>
              <a:alphaOff val="0"/>
            </a:schemeClr>
          </a:lnRef>
          <a:fillRef idx="1">
            <a:scrgbClr r="0" g="0" b="0"/>
          </a:fillRef>
          <a:effectRef idx="0">
            <a:schemeClr val="accent3">
              <a:shade val="80000"/>
              <a:hueOff val="-394459"/>
              <a:satOff val="-4143"/>
              <a:lumOff val="26817"/>
              <a:alphaOff val="0"/>
            </a:schemeClr>
          </a:effectRef>
          <a:fontRef idx="minor">
            <a:schemeClr val="lt1"/>
          </a:fontRef>
        </p:style>
        <p:txBody>
          <a:bodyPr spcFirstLastPara="0" vert="horz" wrap="square" lIns="284480" tIns="284480" rIns="284480" bIns="685627" numCol="1" spcCol="1270" anchor="ctr" anchorCtr="0">
            <a:noAutofit/>
          </a:bodyPr>
          <a:lstStyle/>
          <a:p>
            <a:pPr lvl="0" algn="ctr" defTabSz="1778000">
              <a:lnSpc>
                <a:spcPct val="100000"/>
              </a:lnSpc>
              <a:spcBef>
                <a:spcPct val="0"/>
              </a:spcBef>
              <a:spcAft>
                <a:spcPts val="0"/>
              </a:spcAft>
            </a:pPr>
            <a:r>
              <a:rPr lang="es-ES" sz="4000" b="1" u="none" kern="1200" dirty="0">
                <a:solidFill>
                  <a:srgbClr val="FFFF00"/>
                </a:solidFill>
                <a:effectLst>
                  <a:outerShdw blurRad="38100" dist="38100" dir="2700000" algn="tl">
                    <a:srgbClr val="000000">
                      <a:alpha val="43137"/>
                    </a:srgbClr>
                  </a:outerShdw>
                </a:effectLst>
              </a:rPr>
              <a:t>VISIÓN</a:t>
            </a:r>
            <a:endParaRPr lang="es-ES" sz="4400" u="none" kern="1200" dirty="0">
              <a:solidFill>
                <a:srgbClr val="FFFF00"/>
              </a:solidFill>
              <a:effectLst>
                <a:outerShdw blurRad="38100" dist="38100" dir="2700000" algn="tl">
                  <a:srgbClr val="000000">
                    <a:alpha val="43137"/>
                  </a:srgbClr>
                </a:outerShdw>
              </a:effectLst>
            </a:endParaRPr>
          </a:p>
        </p:txBody>
      </p:sp>
      <p:sp>
        <p:nvSpPr>
          <p:cNvPr id="8" name="Forma libre 7"/>
          <p:cNvSpPr/>
          <p:nvPr/>
        </p:nvSpPr>
        <p:spPr>
          <a:xfrm>
            <a:off x="6698988" y="1978910"/>
            <a:ext cx="4987304" cy="3213786"/>
          </a:xfrm>
          <a:custGeom>
            <a:avLst/>
            <a:gdLst>
              <a:gd name="connsiteX0" fmla="*/ 0 w 4987304"/>
              <a:gd name="connsiteY0" fmla="*/ 321379 h 3213786"/>
              <a:gd name="connsiteX1" fmla="*/ 321379 w 4987304"/>
              <a:gd name="connsiteY1" fmla="*/ 0 h 3213786"/>
              <a:gd name="connsiteX2" fmla="*/ 4665925 w 4987304"/>
              <a:gd name="connsiteY2" fmla="*/ 0 h 3213786"/>
              <a:gd name="connsiteX3" fmla="*/ 4987304 w 4987304"/>
              <a:gd name="connsiteY3" fmla="*/ 321379 h 3213786"/>
              <a:gd name="connsiteX4" fmla="*/ 4987304 w 4987304"/>
              <a:gd name="connsiteY4" fmla="*/ 2892407 h 3213786"/>
              <a:gd name="connsiteX5" fmla="*/ 4665925 w 4987304"/>
              <a:gd name="connsiteY5" fmla="*/ 3213786 h 3213786"/>
              <a:gd name="connsiteX6" fmla="*/ 321379 w 4987304"/>
              <a:gd name="connsiteY6" fmla="*/ 3213786 h 3213786"/>
              <a:gd name="connsiteX7" fmla="*/ 0 w 4987304"/>
              <a:gd name="connsiteY7" fmla="*/ 2892407 h 3213786"/>
              <a:gd name="connsiteX8" fmla="*/ 0 w 4987304"/>
              <a:gd name="connsiteY8" fmla="*/ 321379 h 321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7304" h="3213786">
                <a:moveTo>
                  <a:pt x="0" y="321379"/>
                </a:moveTo>
                <a:cubicBezTo>
                  <a:pt x="0" y="143886"/>
                  <a:pt x="143886" y="0"/>
                  <a:pt x="321379" y="0"/>
                </a:cubicBezTo>
                <a:lnTo>
                  <a:pt x="4665925" y="0"/>
                </a:lnTo>
                <a:cubicBezTo>
                  <a:pt x="4843418" y="0"/>
                  <a:pt x="4987304" y="143886"/>
                  <a:pt x="4987304" y="321379"/>
                </a:cubicBezTo>
                <a:lnTo>
                  <a:pt x="4987304" y="2892407"/>
                </a:lnTo>
                <a:cubicBezTo>
                  <a:pt x="4987304" y="3069900"/>
                  <a:pt x="4843418" y="3213786"/>
                  <a:pt x="4665925" y="3213786"/>
                </a:cubicBezTo>
                <a:lnTo>
                  <a:pt x="321379" y="3213786"/>
                </a:lnTo>
                <a:cubicBezTo>
                  <a:pt x="143886" y="3213786"/>
                  <a:pt x="0" y="3069900"/>
                  <a:pt x="0" y="2892407"/>
                </a:cubicBezTo>
                <a:lnTo>
                  <a:pt x="0" y="321379"/>
                </a:lnTo>
                <a:close/>
              </a:path>
            </a:pathLst>
          </a:custGeom>
        </p:spPr>
        <p:style>
          <a:lnRef idx="2">
            <a:schemeClr val="accent3">
              <a:shade val="80000"/>
              <a:hueOff val="-394459"/>
              <a:satOff val="-4143"/>
              <a:lumOff val="2681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2145" tIns="222145" rIns="222145" bIns="222145" numCol="1" spcCol="1270" anchor="ctr" anchorCtr="0">
            <a:noAutofit/>
          </a:bodyPr>
          <a:lstStyle/>
          <a:p>
            <a:pPr marL="171450" lvl="1" indent="-171450" algn="just" defTabSz="800100">
              <a:lnSpc>
                <a:spcPct val="90000"/>
              </a:lnSpc>
              <a:spcBef>
                <a:spcPct val="0"/>
              </a:spcBef>
              <a:spcAft>
                <a:spcPct val="15000"/>
              </a:spcAft>
              <a:buChar char="••"/>
            </a:pPr>
            <a:r>
              <a:rPr lang="es-EC" sz="1800" b="1" kern="1200" dirty="0"/>
              <a:t>Para el año 2030, ser una unidad consolidada en Acción Integral, con personal capacitado y entrenado para actividades propias en OPSIC y COMUNICACIÓN SOCIAL como dos grandes áreas en apoyo a las operaciones militares que ejecuta la Fuerza Terrestre, con oportunidad y eficiencia aportando al adecuado desempeño de las capacidades militares.</a:t>
            </a:r>
            <a:endParaRPr lang="es-ES" sz="1800" b="1" kern="1200" dirty="0"/>
          </a:p>
        </p:txBody>
      </p:sp>
    </p:spTree>
    <p:extLst>
      <p:ext uri="{BB962C8B-B14F-4D97-AF65-F5344CB8AC3E}">
        <p14:creationId xmlns:p14="http://schemas.microsoft.com/office/powerpoint/2010/main" val="1478475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E760F17-8F89-4F92-9BC2-3125725833E6}"/>
              </a:ext>
            </a:extLst>
          </p:cNvPr>
          <p:cNvSpPr txBox="1"/>
          <p:nvPr/>
        </p:nvSpPr>
        <p:spPr>
          <a:xfrm>
            <a:off x="1970692" y="34807"/>
            <a:ext cx="2506905" cy="523220"/>
          </a:xfrm>
          <a:prstGeom prst="rect">
            <a:avLst/>
          </a:prstGeom>
          <a:noFill/>
        </p:spPr>
        <p:txBody>
          <a:bodyPr wrap="none" rtlCol="0">
            <a:spAutoFit/>
          </a:bodyPr>
          <a:lstStyle/>
          <a:p>
            <a:r>
              <a:rPr lang="es-EC" sz="2800" b="1" dirty="0">
                <a:solidFill>
                  <a:schemeClr val="bg1"/>
                </a:solidFill>
              </a:rPr>
              <a:t>CONCLUSIONES</a:t>
            </a:r>
          </a:p>
        </p:txBody>
      </p:sp>
      <p:graphicFrame>
        <p:nvGraphicFramePr>
          <p:cNvPr id="2" name="Diagrama 1"/>
          <p:cNvGraphicFramePr/>
          <p:nvPr/>
        </p:nvGraphicFramePr>
        <p:xfrm>
          <a:off x="412225" y="797369"/>
          <a:ext cx="11630538" cy="526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diagonales cortadas 2">
            <a:extLst>
              <a:ext uri="{FF2B5EF4-FFF2-40B4-BE49-F238E27FC236}">
                <a16:creationId xmlns:a16="http://schemas.microsoft.com/office/drawing/2014/main" id="{53B28052-7199-44AB-9AB2-9B46F66239D6}"/>
              </a:ext>
            </a:extLst>
          </p:cNvPr>
          <p:cNvSpPr/>
          <p:nvPr/>
        </p:nvSpPr>
        <p:spPr>
          <a:xfrm>
            <a:off x="30216" y="680731"/>
            <a:ext cx="10154608" cy="1310686"/>
          </a:xfrm>
          <a:prstGeom prst="snip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rgbClr val="66FF33"/>
                </a:solidFill>
                <a:effectLst>
                  <a:outerShdw blurRad="38100" dist="38100" dir="2700000" algn="tl">
                    <a:srgbClr val="000000">
                      <a:alpha val="43137"/>
                    </a:srgbClr>
                  </a:outerShdw>
                </a:effectLst>
              </a:rPr>
              <a:t>Los elementos que se han propuesto para esta estructura para la Fuerza Terrestre, aportan significativamente para afrontar los nuevos retos que las amenazas actuales así lo imponen, y crean un escenario previsto prospectivamente, teniendo siempre presente la importancia que poseen cada uno de ellos, ya que influyen significativamente en el proceso de toma de decisiones.</a:t>
            </a:r>
            <a:endParaRPr lang="es-EC" b="1" dirty="0">
              <a:solidFill>
                <a:srgbClr val="66FF33"/>
              </a:solidFill>
              <a:effectLst>
                <a:outerShdw blurRad="38100" dist="38100" dir="2700000" algn="tl">
                  <a:srgbClr val="000000">
                    <a:alpha val="43137"/>
                  </a:srgbClr>
                </a:outerShdw>
              </a:effectLst>
            </a:endParaRPr>
          </a:p>
        </p:txBody>
      </p:sp>
      <p:sp>
        <p:nvSpPr>
          <p:cNvPr id="8" name="Rectángulo: esquinas diagonales cortadas 2">
            <a:extLst>
              <a:ext uri="{FF2B5EF4-FFF2-40B4-BE49-F238E27FC236}">
                <a16:creationId xmlns:a16="http://schemas.microsoft.com/office/drawing/2014/main" id="{53B28052-7199-44AB-9AB2-9B46F66239D6}"/>
              </a:ext>
            </a:extLst>
          </p:cNvPr>
          <p:cNvSpPr/>
          <p:nvPr/>
        </p:nvSpPr>
        <p:spPr>
          <a:xfrm>
            <a:off x="719650" y="2329787"/>
            <a:ext cx="10154608" cy="813833"/>
          </a:xfrm>
          <a:prstGeom prst="snip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b="1" dirty="0">
                <a:solidFill>
                  <a:srgbClr val="66FF33"/>
                </a:solidFill>
                <a:effectLst>
                  <a:outerShdw blurRad="38100" dist="38100" dir="2700000" algn="tl">
                    <a:srgbClr val="000000">
                      <a:alpha val="43137"/>
                    </a:srgbClr>
                  </a:outerShdw>
                </a:effectLst>
              </a:rPr>
              <a:t>Estas decisiones que tienen como fin impactar positivamente en la ejecución de operaciones militares, buscando siempre mantener la moral en alto de las tropas.</a:t>
            </a:r>
          </a:p>
        </p:txBody>
      </p:sp>
      <p:sp>
        <p:nvSpPr>
          <p:cNvPr id="9" name="Rectángulo: esquinas diagonales cortadas 2">
            <a:extLst>
              <a:ext uri="{FF2B5EF4-FFF2-40B4-BE49-F238E27FC236}">
                <a16:creationId xmlns:a16="http://schemas.microsoft.com/office/drawing/2014/main" id="{53B28052-7199-44AB-9AB2-9B46F66239D6}"/>
              </a:ext>
            </a:extLst>
          </p:cNvPr>
          <p:cNvSpPr/>
          <p:nvPr/>
        </p:nvSpPr>
        <p:spPr>
          <a:xfrm>
            <a:off x="1989643" y="5351951"/>
            <a:ext cx="10154608" cy="1083212"/>
          </a:xfrm>
          <a:prstGeom prst="snip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b="1" dirty="0">
                <a:solidFill>
                  <a:srgbClr val="66FF33"/>
                </a:solidFill>
                <a:effectLst>
                  <a:outerShdw blurRad="38100" dist="38100" dir="2700000" algn="tl">
                    <a:srgbClr val="000000">
                      <a:alpha val="43137"/>
                    </a:srgbClr>
                  </a:outerShdw>
                </a:effectLst>
              </a:rPr>
              <a:t>Esta nueva estructura, aporta a la Fuerza Terrestre con un mejor desempeño para ser cada día mejor su labor, no solo como ente garante de la soberanía nacional, sino también como una institución que contribuye al desarrollo y recuperación del Ecuador y su pueblo.</a:t>
            </a:r>
          </a:p>
        </p:txBody>
      </p:sp>
      <p:sp>
        <p:nvSpPr>
          <p:cNvPr id="10" name="Rectángulo: esquinas diagonales cortadas 2">
            <a:extLst>
              <a:ext uri="{FF2B5EF4-FFF2-40B4-BE49-F238E27FC236}">
                <a16:creationId xmlns:a16="http://schemas.microsoft.com/office/drawing/2014/main" id="{53B28052-7199-44AB-9AB2-9B46F66239D6}"/>
              </a:ext>
            </a:extLst>
          </p:cNvPr>
          <p:cNvSpPr/>
          <p:nvPr/>
        </p:nvSpPr>
        <p:spPr>
          <a:xfrm>
            <a:off x="1300214" y="3496289"/>
            <a:ext cx="10154608" cy="1441755"/>
          </a:xfrm>
          <a:prstGeom prst="snip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b="1" dirty="0">
                <a:solidFill>
                  <a:srgbClr val="66FF33"/>
                </a:solidFill>
                <a:effectLst>
                  <a:outerShdw blurRad="38100" dist="38100" dir="2700000" algn="tl">
                    <a:srgbClr val="000000">
                      <a:alpha val="43137"/>
                    </a:srgbClr>
                  </a:outerShdw>
                </a:effectLst>
              </a:rPr>
              <a:t>Con un mando centralizado en Acción Integral, se influye positivamente en el escenario operativo, logrando que la Fuerza Terrestre y sus miembros, confíen en el manejo de la información y en la transformación de la institución manteniendo una estructura que contenga estas dos grandes áreas que realizarán de mejor manera sus actividades sin que cada uno lo haga por separado y sin coordinaciones adecuadas.</a:t>
            </a:r>
          </a:p>
        </p:txBody>
      </p:sp>
    </p:spTree>
    <p:extLst>
      <p:ext uri="{BB962C8B-B14F-4D97-AF65-F5344CB8AC3E}">
        <p14:creationId xmlns:p14="http://schemas.microsoft.com/office/powerpoint/2010/main" val="4264698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E760F17-8F89-4F92-9BC2-3125725833E6}"/>
              </a:ext>
            </a:extLst>
          </p:cNvPr>
          <p:cNvSpPr txBox="1"/>
          <p:nvPr/>
        </p:nvSpPr>
        <p:spPr>
          <a:xfrm>
            <a:off x="1970692" y="34807"/>
            <a:ext cx="3251211" cy="523220"/>
          </a:xfrm>
          <a:prstGeom prst="rect">
            <a:avLst/>
          </a:prstGeom>
          <a:noFill/>
        </p:spPr>
        <p:txBody>
          <a:bodyPr wrap="none" rtlCol="0">
            <a:spAutoFit/>
          </a:bodyPr>
          <a:lstStyle/>
          <a:p>
            <a:r>
              <a:rPr lang="es-EC" sz="2800" b="1" dirty="0">
                <a:solidFill>
                  <a:schemeClr val="bg1"/>
                </a:solidFill>
              </a:rPr>
              <a:t>RECOMENDACIONES</a:t>
            </a:r>
          </a:p>
        </p:txBody>
      </p:sp>
      <p:graphicFrame>
        <p:nvGraphicFramePr>
          <p:cNvPr id="2" name="Diagrama 1"/>
          <p:cNvGraphicFramePr/>
          <p:nvPr/>
        </p:nvGraphicFramePr>
        <p:xfrm>
          <a:off x="412225" y="797369"/>
          <a:ext cx="11630538" cy="526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diagonales cortadas 2">
            <a:extLst>
              <a:ext uri="{FF2B5EF4-FFF2-40B4-BE49-F238E27FC236}">
                <a16:creationId xmlns:a16="http://schemas.microsoft.com/office/drawing/2014/main" id="{53B28052-7199-44AB-9AB2-9B46F66239D6}"/>
              </a:ext>
            </a:extLst>
          </p:cNvPr>
          <p:cNvSpPr/>
          <p:nvPr/>
        </p:nvSpPr>
        <p:spPr>
          <a:xfrm>
            <a:off x="393345" y="2210032"/>
            <a:ext cx="11170069" cy="2809573"/>
          </a:xfrm>
          <a:prstGeom prst="snip2DiagRect">
            <a:avLst/>
          </a:prstGeom>
          <a:solidFill>
            <a:schemeClr val="bg1">
              <a:lumMod val="7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800" b="1" dirty="0">
                <a:solidFill>
                  <a:schemeClr val="accent2">
                    <a:lumMod val="50000"/>
                  </a:schemeClr>
                </a:solidFill>
                <a:effectLst>
                  <a:outerShdw blurRad="38100" dist="38100" dir="2700000" algn="tl">
                    <a:srgbClr val="000000">
                      <a:alpha val="43137"/>
                    </a:srgbClr>
                  </a:outerShdw>
                </a:effectLst>
              </a:rPr>
              <a:t>Con un profundo sentimiento de ver cada día mejor a nuestra institución, con mejores procesos y desarrollo del cumplimiento de las misiones impuestas a la Fuerza Terrestre, nos permitimos recomendar se transmita este estudio y  propuesta a las unidades respectivas en la Fuerza Terrestre para su análisis y posible aplicación o implementación</a:t>
            </a:r>
          </a:p>
        </p:txBody>
      </p:sp>
    </p:spTree>
    <p:extLst>
      <p:ext uri="{BB962C8B-B14F-4D97-AF65-F5344CB8AC3E}">
        <p14:creationId xmlns:p14="http://schemas.microsoft.com/office/powerpoint/2010/main" val="1083102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5">
                <a:tint val="96000"/>
                <a:lumMod val="100000"/>
              </a:schemeClr>
            </a:gs>
            <a:gs pos="78000">
              <a:schemeClr val="accent5">
                <a:shade val="94000"/>
                <a:lumMod val="94000"/>
              </a:schemeClr>
            </a:gs>
          </a:gsLst>
          <a:lin ang="5400000" scaled="0"/>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E1523B-AAB9-4D6B-9CFA-72913D4585A3}"/>
              </a:ext>
            </a:extLst>
          </p:cNvPr>
          <p:cNvSpPr txBox="1">
            <a:spLocks/>
          </p:cNvSpPr>
          <p:nvPr/>
        </p:nvSpPr>
        <p:spPr bwMode="auto">
          <a:xfrm>
            <a:off x="494071" y="1484637"/>
            <a:ext cx="11203858" cy="646331"/>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ES" sz="360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ESPE</a:t>
            </a:r>
            <a:endParaRPr kumimoji="0" lang="es-ES" sz="3600" b="0" i="0" u="none" strike="noStrike" kern="120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n-ea"/>
              <a:cs typeface="Times New Roman" pitchFamily="18" charset="0"/>
            </a:endParaRPr>
          </a:p>
        </p:txBody>
      </p:sp>
      <p:sp>
        <p:nvSpPr>
          <p:cNvPr id="4" name="Title 1">
            <a:extLst>
              <a:ext uri="{FF2B5EF4-FFF2-40B4-BE49-F238E27FC236}">
                <a16:creationId xmlns:a16="http://schemas.microsoft.com/office/drawing/2014/main" id="{35577BCC-C7FF-461E-B93D-301DF4046AEA}"/>
              </a:ext>
            </a:extLst>
          </p:cNvPr>
          <p:cNvSpPr txBox="1">
            <a:spLocks/>
          </p:cNvSpPr>
          <p:nvPr/>
        </p:nvSpPr>
        <p:spPr bwMode="auto">
          <a:xfrm>
            <a:off x="838017" y="3105834"/>
            <a:ext cx="11203858" cy="646331"/>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n-ea"/>
                <a:cs typeface="Times New Roman" pitchFamily="18" charset="0"/>
              </a:rPr>
              <a:t>GRACIAS POR SU ATENCIÓN</a:t>
            </a:r>
          </a:p>
        </p:txBody>
      </p:sp>
    </p:spTree>
    <p:extLst>
      <p:ext uri="{BB962C8B-B14F-4D97-AF65-F5344CB8AC3E}">
        <p14:creationId xmlns:p14="http://schemas.microsoft.com/office/powerpoint/2010/main" val="2607483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par>
                                <p:cTn id="8" presetID="22" presetClass="entr" presetSubtype="8" fill="hold" grpId="0" nodeType="withEffect">
                                  <p:stCondLst>
                                    <p:cond delay="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9F2B66D-8FE7-4F30-99B7-1C60E66F5C09}"/>
              </a:ext>
            </a:extLst>
          </p:cNvPr>
          <p:cNvSpPr/>
          <p:nvPr/>
        </p:nvSpPr>
        <p:spPr>
          <a:xfrm>
            <a:off x="767751" y="2285999"/>
            <a:ext cx="10506973" cy="2448369"/>
          </a:xfrm>
          <a:prstGeom prst="roundRect">
            <a:avLst/>
          </a:prstGeom>
          <a:solidFill>
            <a:srgbClr val="C00000">
              <a:alpha val="56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Title 1">
            <a:extLst>
              <a:ext uri="{FF2B5EF4-FFF2-40B4-BE49-F238E27FC236}">
                <a16:creationId xmlns:a16="http://schemas.microsoft.com/office/drawing/2014/main" id="{8D8E2844-DFB5-4E0E-9930-1C3725BC56A3}"/>
              </a:ext>
            </a:extLst>
          </p:cNvPr>
          <p:cNvSpPr txBox="1">
            <a:spLocks/>
          </p:cNvSpPr>
          <p:nvPr/>
        </p:nvSpPr>
        <p:spPr bwMode="auto">
          <a:xfrm>
            <a:off x="767751" y="2705726"/>
            <a:ext cx="10506972" cy="1446550"/>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S" sz="44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EL PROBLEMA DE LA INVESTIGACIÓN</a:t>
            </a:r>
          </a:p>
        </p:txBody>
      </p:sp>
    </p:spTree>
    <p:extLst>
      <p:ext uri="{BB962C8B-B14F-4D97-AF65-F5344CB8AC3E}">
        <p14:creationId xmlns:p14="http://schemas.microsoft.com/office/powerpoint/2010/main" val="266072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5F524-63F9-4551-A994-CBA454B718BF}"/>
              </a:ext>
            </a:extLst>
          </p:cNvPr>
          <p:cNvSpPr txBox="1"/>
          <p:nvPr/>
        </p:nvSpPr>
        <p:spPr>
          <a:xfrm>
            <a:off x="1970692" y="34807"/>
            <a:ext cx="5250220" cy="523220"/>
          </a:xfrm>
          <a:prstGeom prst="rect">
            <a:avLst/>
          </a:prstGeom>
          <a:noFill/>
        </p:spPr>
        <p:txBody>
          <a:bodyPr wrap="none" rtlCol="0">
            <a:spAutoFit/>
          </a:bodyPr>
          <a:lstStyle/>
          <a:p>
            <a:r>
              <a:rPr lang="es-EC" sz="2800" b="1" dirty="0">
                <a:solidFill>
                  <a:schemeClr val="bg1"/>
                </a:solidFill>
              </a:rPr>
              <a:t>PLANTEAMIENTO DEL PROBLEMA</a:t>
            </a:r>
          </a:p>
        </p:txBody>
      </p:sp>
      <p:sp>
        <p:nvSpPr>
          <p:cNvPr id="3" name="Rectángulo: esquinas redondeadas 2">
            <a:extLst>
              <a:ext uri="{FF2B5EF4-FFF2-40B4-BE49-F238E27FC236}">
                <a16:creationId xmlns:a16="http://schemas.microsoft.com/office/drawing/2014/main" id="{F6E1BD8E-4136-4F2A-9ABF-F5DF1C1A071B}"/>
              </a:ext>
            </a:extLst>
          </p:cNvPr>
          <p:cNvSpPr/>
          <p:nvPr/>
        </p:nvSpPr>
        <p:spPr>
          <a:xfrm>
            <a:off x="354583" y="2129051"/>
            <a:ext cx="3296061" cy="316627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s-EC" sz="2000" b="1" dirty="0"/>
              <a:t>La Información es un recurso estratégico, vital para la seguridad nacional; las operaciones militares dependen de la información para muchas actividades simultáneas e integradas.</a:t>
            </a:r>
          </a:p>
        </p:txBody>
      </p:sp>
      <p:sp>
        <p:nvSpPr>
          <p:cNvPr id="5" name="Rectángulo: esquinas redondeadas 4">
            <a:extLst>
              <a:ext uri="{FF2B5EF4-FFF2-40B4-BE49-F238E27FC236}">
                <a16:creationId xmlns:a16="http://schemas.microsoft.com/office/drawing/2014/main" id="{DBF6DC7B-898B-45C3-89EC-3FE7829A65E5}"/>
              </a:ext>
            </a:extLst>
          </p:cNvPr>
          <p:cNvSpPr/>
          <p:nvPr/>
        </p:nvSpPr>
        <p:spPr>
          <a:xfrm>
            <a:off x="3910901" y="2021609"/>
            <a:ext cx="3678156" cy="348211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s-EC" sz="2000" b="1" dirty="0"/>
              <a:t>Dentro de nuestro ámbito regional existen muchas amenazas, unas nuevas y algunas que han evolucionado, entre ellas las Intermésticas que ponen en riesgo el activo intangible más importante de una organización que es la imagen institucional.</a:t>
            </a:r>
          </a:p>
        </p:txBody>
      </p:sp>
      <p:sp>
        <p:nvSpPr>
          <p:cNvPr id="7" name="Rectángulo: esquinas redondeadas 6">
            <a:extLst>
              <a:ext uri="{FF2B5EF4-FFF2-40B4-BE49-F238E27FC236}">
                <a16:creationId xmlns:a16="http://schemas.microsoft.com/office/drawing/2014/main" id="{BD0943E1-4916-44B8-BFD7-2FD7B0E9CDAE}"/>
              </a:ext>
            </a:extLst>
          </p:cNvPr>
          <p:cNvSpPr/>
          <p:nvPr/>
        </p:nvSpPr>
        <p:spPr>
          <a:xfrm>
            <a:off x="7794248" y="1259949"/>
            <a:ext cx="4216368" cy="49482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s-EC" sz="2200" b="1" dirty="0"/>
              <a:t>Por lo que se ha visto necesario y fundamental como Fuerza Terrestre, disponer de una estructura para el desarrollo de operaciones de información y así contar con una organización permanente, legalmente establecida cuyos efectivos y equipamiento sean determinados por la autoridad competente.</a:t>
            </a:r>
          </a:p>
        </p:txBody>
      </p:sp>
    </p:spTree>
    <p:extLst>
      <p:ext uri="{BB962C8B-B14F-4D97-AF65-F5344CB8AC3E}">
        <p14:creationId xmlns:p14="http://schemas.microsoft.com/office/powerpoint/2010/main" val="1676977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E760F17-8F89-4F92-9BC2-3125725833E6}"/>
              </a:ext>
            </a:extLst>
          </p:cNvPr>
          <p:cNvSpPr txBox="1"/>
          <p:nvPr/>
        </p:nvSpPr>
        <p:spPr>
          <a:xfrm>
            <a:off x="1970692" y="34807"/>
            <a:ext cx="5190973" cy="523220"/>
          </a:xfrm>
          <a:prstGeom prst="rect">
            <a:avLst/>
          </a:prstGeom>
          <a:noFill/>
        </p:spPr>
        <p:txBody>
          <a:bodyPr wrap="none" rtlCol="0">
            <a:spAutoFit/>
          </a:bodyPr>
          <a:lstStyle/>
          <a:p>
            <a:r>
              <a:rPr lang="es-EC" sz="2800" b="1" dirty="0">
                <a:solidFill>
                  <a:schemeClr val="bg1"/>
                </a:solidFill>
              </a:rPr>
              <a:t>PLANTEAMIENTO DEL PROBLEMA</a:t>
            </a:r>
          </a:p>
        </p:txBody>
      </p:sp>
      <p:sp>
        <p:nvSpPr>
          <p:cNvPr id="4" name="Forma libre 3"/>
          <p:cNvSpPr/>
          <p:nvPr/>
        </p:nvSpPr>
        <p:spPr>
          <a:xfrm>
            <a:off x="2883877" y="696242"/>
            <a:ext cx="6499274" cy="1585525"/>
          </a:xfrm>
          <a:custGeom>
            <a:avLst/>
            <a:gdLst>
              <a:gd name="connsiteX0" fmla="*/ 0 w 3381920"/>
              <a:gd name="connsiteY0" fmla="*/ 867737 h 1735474"/>
              <a:gd name="connsiteX1" fmla="*/ 1690960 w 3381920"/>
              <a:gd name="connsiteY1" fmla="*/ 0 h 1735474"/>
              <a:gd name="connsiteX2" fmla="*/ 3381920 w 3381920"/>
              <a:gd name="connsiteY2" fmla="*/ 867737 h 1735474"/>
              <a:gd name="connsiteX3" fmla="*/ 1690960 w 3381920"/>
              <a:gd name="connsiteY3" fmla="*/ 1735474 h 1735474"/>
              <a:gd name="connsiteX4" fmla="*/ 0 w 3381920"/>
              <a:gd name="connsiteY4" fmla="*/ 867737 h 173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920" h="1735474">
                <a:moveTo>
                  <a:pt x="0" y="867737"/>
                </a:moveTo>
                <a:cubicBezTo>
                  <a:pt x="0" y="388499"/>
                  <a:pt x="757069" y="0"/>
                  <a:pt x="1690960" y="0"/>
                </a:cubicBezTo>
                <a:cubicBezTo>
                  <a:pt x="2624851" y="0"/>
                  <a:pt x="3381920" y="388499"/>
                  <a:pt x="3381920" y="867737"/>
                </a:cubicBezTo>
                <a:cubicBezTo>
                  <a:pt x="3381920" y="1346975"/>
                  <a:pt x="2624851" y="1735474"/>
                  <a:pt x="1690960" y="1735474"/>
                </a:cubicBezTo>
                <a:cubicBezTo>
                  <a:pt x="757069" y="1735474"/>
                  <a:pt x="0" y="1346975"/>
                  <a:pt x="0" y="867737"/>
                </a:cubicBezTo>
                <a:close/>
              </a:path>
            </a:pathLst>
          </a:custGeom>
          <a:solidFill>
            <a:srgbClr val="FFFF00"/>
          </a:solidFill>
          <a:effectLst>
            <a:glow rad="228600">
              <a:schemeClr val="accent1">
                <a:satMod val="175000"/>
                <a:alpha val="40000"/>
              </a:schemeClr>
            </a:glow>
            <a:innerShdw blurRad="114300">
              <a:prstClr val="black"/>
            </a:inn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513051" tIns="271934" rIns="513051" bIns="271934" numCol="1" spcCol="1270" anchor="ctr" anchorCtr="0">
            <a:noAutofit/>
          </a:bodyPr>
          <a:lstStyle/>
          <a:p>
            <a:pPr lvl="0" algn="ctr" defTabSz="1244600">
              <a:lnSpc>
                <a:spcPct val="90000"/>
              </a:lnSpc>
              <a:spcBef>
                <a:spcPct val="0"/>
              </a:spcBef>
              <a:spcAft>
                <a:spcPct val="35000"/>
              </a:spcAft>
            </a:pPr>
            <a:endParaRPr lang="es-EC" sz="1200" b="1" dirty="0">
              <a:solidFill>
                <a:schemeClr val="tx1"/>
              </a:solidFill>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r>
              <a:rPr lang="es-EC" sz="2400" b="1" dirty="0">
                <a:solidFill>
                  <a:schemeClr val="tx1"/>
                </a:solidFill>
                <a:effectLst>
                  <a:outerShdw blurRad="38100" dist="38100" dir="2700000" algn="tl">
                    <a:srgbClr val="000000">
                      <a:alpha val="43137"/>
                    </a:srgbClr>
                  </a:outerShdw>
                </a:effectLst>
              </a:rPr>
              <a:t>Las operaciones de información (O.I) dentro de la expresión militar de un Estado </a:t>
            </a:r>
            <a:endParaRPr lang="es-EC" sz="2400" kern="1200" dirty="0">
              <a:solidFill>
                <a:schemeClr val="tx1"/>
              </a:solidFill>
              <a:effectLst>
                <a:outerShdw blurRad="38100" dist="38100" dir="2700000" algn="tl">
                  <a:srgbClr val="000000">
                    <a:alpha val="43137"/>
                  </a:srgbClr>
                </a:outerShdw>
              </a:effectLst>
            </a:endParaRPr>
          </a:p>
        </p:txBody>
      </p:sp>
      <p:sp>
        <p:nvSpPr>
          <p:cNvPr id="6" name="Forma libre 5"/>
          <p:cNvSpPr/>
          <p:nvPr/>
        </p:nvSpPr>
        <p:spPr>
          <a:xfrm>
            <a:off x="3654308" y="2458278"/>
            <a:ext cx="4557008" cy="1506551"/>
          </a:xfrm>
          <a:custGeom>
            <a:avLst/>
            <a:gdLst>
              <a:gd name="connsiteX0" fmla="*/ 0 w 3133023"/>
              <a:gd name="connsiteY0" fmla="*/ 753276 h 1506551"/>
              <a:gd name="connsiteX1" fmla="*/ 1566512 w 3133023"/>
              <a:gd name="connsiteY1" fmla="*/ 0 h 1506551"/>
              <a:gd name="connsiteX2" fmla="*/ 3133024 w 3133023"/>
              <a:gd name="connsiteY2" fmla="*/ 753276 h 1506551"/>
              <a:gd name="connsiteX3" fmla="*/ 1566512 w 3133023"/>
              <a:gd name="connsiteY3" fmla="*/ 1506552 h 1506551"/>
              <a:gd name="connsiteX4" fmla="*/ 0 w 3133023"/>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023" h="1506551">
                <a:moveTo>
                  <a:pt x="0" y="753276"/>
                </a:moveTo>
                <a:cubicBezTo>
                  <a:pt x="0" y="337253"/>
                  <a:pt x="701351" y="0"/>
                  <a:pt x="1566512" y="0"/>
                </a:cubicBezTo>
                <a:cubicBezTo>
                  <a:pt x="2431673" y="0"/>
                  <a:pt x="3133024" y="337253"/>
                  <a:pt x="3133024" y="753276"/>
                </a:cubicBezTo>
                <a:cubicBezTo>
                  <a:pt x="3133024" y="1169299"/>
                  <a:pt x="2431673" y="1506552"/>
                  <a:pt x="1566512" y="1506552"/>
                </a:cubicBezTo>
                <a:cubicBezTo>
                  <a:pt x="701351" y="1506552"/>
                  <a:pt x="0" y="1169299"/>
                  <a:pt x="0" y="753276"/>
                </a:cubicBezTo>
                <a:close/>
              </a:path>
            </a:pathLst>
          </a:custGeom>
          <a:solidFill>
            <a:srgbClr val="0066F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71521" tIns="233329" rIns="471521" bIns="233329" numCol="1" spcCol="1270" anchor="ctr" anchorCtr="0">
            <a:noAutofit/>
          </a:bodyPr>
          <a:lstStyle/>
          <a:p>
            <a:pPr lvl="0" algn="ctr" defTabSz="889000">
              <a:lnSpc>
                <a:spcPct val="90000"/>
              </a:lnSpc>
              <a:spcBef>
                <a:spcPct val="0"/>
              </a:spcBef>
              <a:spcAft>
                <a:spcPct val="35000"/>
              </a:spcAft>
            </a:pPr>
            <a:r>
              <a:rPr lang="es-EC" sz="2000" dirty="0">
                <a:solidFill>
                  <a:schemeClr val="tx1"/>
                </a:solidFill>
                <a:effectLst>
                  <a:outerShdw blurRad="38100" dist="38100" dir="2700000" algn="tl">
                    <a:srgbClr val="000000">
                      <a:alpha val="43137"/>
                    </a:srgbClr>
                  </a:outerShdw>
                </a:effectLst>
              </a:rPr>
              <a:t>Cuyo objetivo es afectar y/o defender la información y sistemas de información del adversario y propios respectivamente</a:t>
            </a:r>
          </a:p>
        </p:txBody>
      </p:sp>
      <p:sp>
        <p:nvSpPr>
          <p:cNvPr id="8" name="Forma libre 7"/>
          <p:cNvSpPr/>
          <p:nvPr/>
        </p:nvSpPr>
        <p:spPr>
          <a:xfrm>
            <a:off x="8410964" y="2717602"/>
            <a:ext cx="3767108" cy="1585526"/>
          </a:xfrm>
          <a:custGeom>
            <a:avLst/>
            <a:gdLst>
              <a:gd name="connsiteX0" fmla="*/ 0 w 3133023"/>
              <a:gd name="connsiteY0" fmla="*/ 753276 h 1506551"/>
              <a:gd name="connsiteX1" fmla="*/ 1566512 w 3133023"/>
              <a:gd name="connsiteY1" fmla="*/ 0 h 1506551"/>
              <a:gd name="connsiteX2" fmla="*/ 3133024 w 3133023"/>
              <a:gd name="connsiteY2" fmla="*/ 753276 h 1506551"/>
              <a:gd name="connsiteX3" fmla="*/ 1566512 w 3133023"/>
              <a:gd name="connsiteY3" fmla="*/ 1506552 h 1506551"/>
              <a:gd name="connsiteX4" fmla="*/ 0 w 3133023"/>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023" h="1506551">
                <a:moveTo>
                  <a:pt x="0" y="753276"/>
                </a:moveTo>
                <a:cubicBezTo>
                  <a:pt x="0" y="337253"/>
                  <a:pt x="701351" y="0"/>
                  <a:pt x="1566512" y="0"/>
                </a:cubicBezTo>
                <a:cubicBezTo>
                  <a:pt x="2431673" y="0"/>
                  <a:pt x="3133024" y="337253"/>
                  <a:pt x="3133024" y="753276"/>
                </a:cubicBezTo>
                <a:cubicBezTo>
                  <a:pt x="3133024" y="1169299"/>
                  <a:pt x="2431673" y="1506552"/>
                  <a:pt x="1566512" y="1506552"/>
                </a:cubicBezTo>
                <a:cubicBezTo>
                  <a:pt x="701351" y="1506552"/>
                  <a:pt x="0" y="1169299"/>
                  <a:pt x="0" y="753276"/>
                </a:cubicBezTo>
                <a:close/>
              </a:path>
            </a:pathLst>
          </a:custGeom>
          <a:solidFill>
            <a:srgbClr val="0066FF"/>
          </a:solidFill>
          <a:ln>
            <a:solidFill>
              <a:schemeClr val="accent6">
                <a:lumMod val="40000"/>
                <a:lumOff val="6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71521" tIns="233329" rIns="471521" bIns="233329" numCol="1" spcCol="1270" anchor="ctr" anchorCtr="0">
            <a:noAutofit/>
          </a:bodyPr>
          <a:lstStyle/>
          <a:p>
            <a:pPr lvl="0" algn="ctr" defTabSz="889000">
              <a:lnSpc>
                <a:spcPct val="90000"/>
              </a:lnSpc>
              <a:spcBef>
                <a:spcPct val="0"/>
              </a:spcBef>
              <a:spcAft>
                <a:spcPct val="35000"/>
              </a:spcAft>
            </a:pPr>
            <a:r>
              <a:rPr lang="es-EC" sz="2000" dirty="0">
                <a:solidFill>
                  <a:schemeClr val="tx1"/>
                </a:solidFill>
                <a:effectLst>
                  <a:outerShdw blurRad="38100" dist="38100" dir="2700000" algn="tl">
                    <a:srgbClr val="000000">
                      <a:alpha val="43137"/>
                    </a:srgbClr>
                  </a:outerShdw>
                </a:effectLst>
              </a:rPr>
              <a:t>Describiendo así, sólo una de sus capacidades que va más allá de solo defender la información</a:t>
            </a:r>
            <a:endParaRPr lang="es-EC" sz="2000" kern="1200" dirty="0">
              <a:solidFill>
                <a:schemeClr val="tx1"/>
              </a:solidFill>
              <a:effectLst>
                <a:outerShdw blurRad="38100" dist="38100" dir="2700000" algn="tl">
                  <a:srgbClr val="000000">
                    <a:alpha val="43137"/>
                  </a:srgbClr>
                </a:outerShdw>
              </a:effectLst>
            </a:endParaRPr>
          </a:p>
        </p:txBody>
      </p:sp>
      <p:sp>
        <p:nvSpPr>
          <p:cNvPr id="10" name="Forma libre 9"/>
          <p:cNvSpPr/>
          <p:nvPr/>
        </p:nvSpPr>
        <p:spPr>
          <a:xfrm>
            <a:off x="8571357" y="4930083"/>
            <a:ext cx="3446321" cy="1506551"/>
          </a:xfrm>
          <a:custGeom>
            <a:avLst/>
            <a:gdLst>
              <a:gd name="connsiteX0" fmla="*/ 0 w 3446321"/>
              <a:gd name="connsiteY0" fmla="*/ 753276 h 1506551"/>
              <a:gd name="connsiteX1" fmla="*/ 1723161 w 3446321"/>
              <a:gd name="connsiteY1" fmla="*/ 0 h 1506551"/>
              <a:gd name="connsiteX2" fmla="*/ 3446322 w 3446321"/>
              <a:gd name="connsiteY2" fmla="*/ 753276 h 1506551"/>
              <a:gd name="connsiteX3" fmla="*/ 1723161 w 3446321"/>
              <a:gd name="connsiteY3" fmla="*/ 1506552 h 1506551"/>
              <a:gd name="connsiteX4" fmla="*/ 0 w 3446321"/>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321" h="1506551">
                <a:moveTo>
                  <a:pt x="0" y="753276"/>
                </a:moveTo>
                <a:cubicBezTo>
                  <a:pt x="0" y="337253"/>
                  <a:pt x="771485" y="0"/>
                  <a:pt x="1723161" y="0"/>
                </a:cubicBezTo>
                <a:cubicBezTo>
                  <a:pt x="2674837" y="0"/>
                  <a:pt x="3446322" y="337253"/>
                  <a:pt x="3446322" y="753276"/>
                </a:cubicBezTo>
                <a:cubicBezTo>
                  <a:pt x="3446322" y="1169299"/>
                  <a:pt x="2674837" y="1506552"/>
                  <a:pt x="1723161" y="1506552"/>
                </a:cubicBezTo>
                <a:cubicBezTo>
                  <a:pt x="771485" y="1506552"/>
                  <a:pt x="0" y="1169299"/>
                  <a:pt x="0" y="753276"/>
                </a:cubicBezTo>
                <a:close/>
              </a:path>
            </a:pathLst>
          </a:custGeom>
          <a:solidFill>
            <a:srgbClr val="FF0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17402" tIns="233329" rIns="517402" bIns="233329" numCol="1" spcCol="1270" anchor="ctr" anchorCtr="0">
            <a:noAutofit/>
          </a:bodyPr>
          <a:lstStyle/>
          <a:p>
            <a:pPr lvl="0" algn="ctr" defTabSz="889000">
              <a:lnSpc>
                <a:spcPct val="90000"/>
              </a:lnSpc>
              <a:spcBef>
                <a:spcPct val="0"/>
              </a:spcBef>
              <a:spcAft>
                <a:spcPct val="35000"/>
              </a:spcAft>
            </a:pPr>
            <a:r>
              <a:rPr lang="es-EC" sz="2000" dirty="0">
                <a:solidFill>
                  <a:schemeClr val="tx1"/>
                </a:solidFill>
                <a:effectLst>
                  <a:outerShdw blurRad="38100" dist="38100" dir="2700000" algn="tl">
                    <a:srgbClr val="000000">
                      <a:alpha val="43137"/>
                    </a:srgbClr>
                  </a:outerShdw>
                </a:effectLst>
              </a:rPr>
              <a:t>Es emplear la información para favorecer a las operaciones militares</a:t>
            </a:r>
            <a:endParaRPr lang="es-EC" sz="2000" kern="1200" dirty="0">
              <a:solidFill>
                <a:schemeClr val="tx1"/>
              </a:solidFill>
              <a:effectLst>
                <a:outerShdw blurRad="38100" dist="38100" dir="2700000" algn="tl">
                  <a:srgbClr val="000000">
                    <a:alpha val="43137"/>
                  </a:srgbClr>
                </a:outerShdw>
              </a:effectLst>
            </a:endParaRPr>
          </a:p>
        </p:txBody>
      </p:sp>
      <p:sp>
        <p:nvSpPr>
          <p:cNvPr id="13" name="Forma libre 12"/>
          <p:cNvSpPr/>
          <p:nvPr/>
        </p:nvSpPr>
        <p:spPr>
          <a:xfrm>
            <a:off x="4165615" y="4422764"/>
            <a:ext cx="3534394" cy="1506551"/>
          </a:xfrm>
          <a:custGeom>
            <a:avLst/>
            <a:gdLst>
              <a:gd name="connsiteX0" fmla="*/ 0 w 3133023"/>
              <a:gd name="connsiteY0" fmla="*/ 753276 h 1506551"/>
              <a:gd name="connsiteX1" fmla="*/ 1566512 w 3133023"/>
              <a:gd name="connsiteY1" fmla="*/ 0 h 1506551"/>
              <a:gd name="connsiteX2" fmla="*/ 3133024 w 3133023"/>
              <a:gd name="connsiteY2" fmla="*/ 753276 h 1506551"/>
              <a:gd name="connsiteX3" fmla="*/ 1566512 w 3133023"/>
              <a:gd name="connsiteY3" fmla="*/ 1506552 h 1506551"/>
              <a:gd name="connsiteX4" fmla="*/ 0 w 3133023"/>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023" h="1506551">
                <a:moveTo>
                  <a:pt x="0" y="753276"/>
                </a:moveTo>
                <a:cubicBezTo>
                  <a:pt x="0" y="337253"/>
                  <a:pt x="701351" y="0"/>
                  <a:pt x="1566512" y="0"/>
                </a:cubicBezTo>
                <a:cubicBezTo>
                  <a:pt x="2431673" y="0"/>
                  <a:pt x="3133024" y="337253"/>
                  <a:pt x="3133024" y="753276"/>
                </a:cubicBezTo>
                <a:cubicBezTo>
                  <a:pt x="3133024" y="1169299"/>
                  <a:pt x="2431673" y="1506552"/>
                  <a:pt x="1566512" y="1506552"/>
                </a:cubicBezTo>
                <a:cubicBezTo>
                  <a:pt x="701351" y="1506552"/>
                  <a:pt x="0" y="1169299"/>
                  <a:pt x="0" y="753276"/>
                </a:cubicBezTo>
                <a:close/>
              </a:path>
            </a:pathLst>
          </a:custGeom>
          <a:solidFill>
            <a:srgbClr val="FF000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71521" tIns="233329" rIns="471521" bIns="233329" numCol="1" spcCol="1270" anchor="ctr" anchorCtr="0">
            <a:noAutofit/>
          </a:bodyPr>
          <a:lstStyle/>
          <a:p>
            <a:pPr lvl="0" algn="ctr" defTabSz="889000">
              <a:lnSpc>
                <a:spcPct val="90000"/>
              </a:lnSpc>
              <a:spcBef>
                <a:spcPct val="0"/>
              </a:spcBef>
              <a:spcAft>
                <a:spcPct val="35000"/>
              </a:spcAft>
            </a:pPr>
            <a:r>
              <a:rPr lang="es-EC" sz="2000" dirty="0">
                <a:solidFill>
                  <a:schemeClr val="tx1"/>
                </a:solidFill>
                <a:effectLst>
                  <a:outerShdw blurRad="38100" dist="38100" dir="2700000" algn="tl">
                    <a:srgbClr val="000000">
                      <a:alpha val="43137"/>
                    </a:srgbClr>
                  </a:outerShdw>
                </a:effectLst>
              </a:rPr>
              <a:t>En razón que a través de estas se colabora para que el entorno sea favorable </a:t>
            </a:r>
            <a:endParaRPr lang="es-EC" sz="2000" kern="1200" dirty="0">
              <a:solidFill>
                <a:schemeClr val="tx1"/>
              </a:solidFill>
              <a:effectLst>
                <a:outerShdw blurRad="38100" dist="38100" dir="2700000" algn="tl">
                  <a:srgbClr val="000000">
                    <a:alpha val="43137"/>
                  </a:srgbClr>
                </a:outerShdw>
              </a:effectLst>
            </a:endParaRPr>
          </a:p>
        </p:txBody>
      </p:sp>
      <p:sp>
        <p:nvSpPr>
          <p:cNvPr id="15" name="Forma libre 14"/>
          <p:cNvSpPr/>
          <p:nvPr/>
        </p:nvSpPr>
        <p:spPr>
          <a:xfrm>
            <a:off x="8339" y="3964829"/>
            <a:ext cx="3446321" cy="1506551"/>
          </a:xfrm>
          <a:custGeom>
            <a:avLst/>
            <a:gdLst>
              <a:gd name="connsiteX0" fmla="*/ 0 w 3446321"/>
              <a:gd name="connsiteY0" fmla="*/ 753276 h 1506551"/>
              <a:gd name="connsiteX1" fmla="*/ 1723161 w 3446321"/>
              <a:gd name="connsiteY1" fmla="*/ 0 h 1506551"/>
              <a:gd name="connsiteX2" fmla="*/ 3446322 w 3446321"/>
              <a:gd name="connsiteY2" fmla="*/ 753276 h 1506551"/>
              <a:gd name="connsiteX3" fmla="*/ 1723161 w 3446321"/>
              <a:gd name="connsiteY3" fmla="*/ 1506552 h 1506551"/>
              <a:gd name="connsiteX4" fmla="*/ 0 w 3446321"/>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321" h="1506551">
                <a:moveTo>
                  <a:pt x="0" y="753276"/>
                </a:moveTo>
                <a:cubicBezTo>
                  <a:pt x="0" y="337253"/>
                  <a:pt x="771485" y="0"/>
                  <a:pt x="1723161" y="0"/>
                </a:cubicBezTo>
                <a:cubicBezTo>
                  <a:pt x="2674837" y="0"/>
                  <a:pt x="3446322" y="337253"/>
                  <a:pt x="3446322" y="753276"/>
                </a:cubicBezTo>
                <a:cubicBezTo>
                  <a:pt x="3446322" y="1169299"/>
                  <a:pt x="2674837" y="1506552"/>
                  <a:pt x="1723161" y="1506552"/>
                </a:cubicBezTo>
                <a:cubicBezTo>
                  <a:pt x="771485" y="1506552"/>
                  <a:pt x="0" y="1169299"/>
                  <a:pt x="0" y="753276"/>
                </a:cubicBezTo>
                <a:close/>
              </a:path>
            </a:pathLst>
          </a:custGeom>
          <a:solidFill>
            <a:srgbClr val="FF000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17402" tIns="233329" rIns="517402" bIns="233329" numCol="1" spcCol="1270" anchor="ctr" anchorCtr="0">
            <a:noAutofit/>
          </a:bodyPr>
          <a:lstStyle/>
          <a:p>
            <a:pPr lvl="0" algn="ctr" defTabSz="889000">
              <a:lnSpc>
                <a:spcPct val="90000"/>
              </a:lnSpc>
              <a:spcBef>
                <a:spcPct val="0"/>
              </a:spcBef>
              <a:spcAft>
                <a:spcPct val="35000"/>
              </a:spcAft>
            </a:pPr>
            <a:r>
              <a:rPr lang="es-EC" sz="2000" dirty="0">
                <a:solidFill>
                  <a:schemeClr val="tx1"/>
                </a:solidFill>
                <a:effectLst>
                  <a:outerShdw blurRad="38100" dist="38100" dir="2700000" algn="tl">
                    <a:srgbClr val="000000">
                      <a:alpha val="43137"/>
                    </a:srgbClr>
                  </a:outerShdw>
                </a:effectLst>
              </a:rPr>
              <a:t>Para que nuestro personal se emplee y ejecute operaciones adecuadas.</a:t>
            </a:r>
            <a:endParaRPr lang="es-EC" sz="2000" kern="1200" dirty="0">
              <a:solidFill>
                <a:schemeClr val="tx1"/>
              </a:solidFill>
              <a:effectLst>
                <a:outerShdw blurRad="38100" dist="38100" dir="2700000" algn="tl">
                  <a:srgbClr val="000000">
                    <a:alpha val="43137"/>
                  </a:srgbClr>
                </a:outerShdw>
              </a:effectLst>
            </a:endParaRPr>
          </a:p>
        </p:txBody>
      </p:sp>
      <p:sp>
        <p:nvSpPr>
          <p:cNvPr id="17" name="Forma libre 16"/>
          <p:cNvSpPr/>
          <p:nvPr/>
        </p:nvSpPr>
        <p:spPr>
          <a:xfrm>
            <a:off x="110885" y="1964327"/>
            <a:ext cx="3133023" cy="1506551"/>
          </a:xfrm>
          <a:custGeom>
            <a:avLst/>
            <a:gdLst>
              <a:gd name="connsiteX0" fmla="*/ 0 w 3133023"/>
              <a:gd name="connsiteY0" fmla="*/ 753276 h 1506551"/>
              <a:gd name="connsiteX1" fmla="*/ 1566512 w 3133023"/>
              <a:gd name="connsiteY1" fmla="*/ 0 h 1506551"/>
              <a:gd name="connsiteX2" fmla="*/ 3133024 w 3133023"/>
              <a:gd name="connsiteY2" fmla="*/ 753276 h 1506551"/>
              <a:gd name="connsiteX3" fmla="*/ 1566512 w 3133023"/>
              <a:gd name="connsiteY3" fmla="*/ 1506552 h 1506551"/>
              <a:gd name="connsiteX4" fmla="*/ 0 w 3133023"/>
              <a:gd name="connsiteY4" fmla="*/ 753276 h 150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023" h="1506551">
                <a:moveTo>
                  <a:pt x="0" y="753276"/>
                </a:moveTo>
                <a:cubicBezTo>
                  <a:pt x="0" y="337253"/>
                  <a:pt x="701351" y="0"/>
                  <a:pt x="1566512" y="0"/>
                </a:cubicBezTo>
                <a:cubicBezTo>
                  <a:pt x="2431673" y="0"/>
                  <a:pt x="3133024" y="337253"/>
                  <a:pt x="3133024" y="753276"/>
                </a:cubicBezTo>
                <a:cubicBezTo>
                  <a:pt x="3133024" y="1169299"/>
                  <a:pt x="2431673" y="1506552"/>
                  <a:pt x="1566512" y="1506552"/>
                </a:cubicBezTo>
                <a:cubicBezTo>
                  <a:pt x="701351" y="1506552"/>
                  <a:pt x="0" y="1169299"/>
                  <a:pt x="0" y="753276"/>
                </a:cubicBezTo>
                <a:close/>
              </a:path>
            </a:pathLst>
          </a:custGeom>
          <a:solidFill>
            <a:srgbClr val="0066F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71521" tIns="233329" rIns="471521" bIns="233329" numCol="1" spcCol="1270" anchor="ctr" anchorCtr="0">
            <a:noAutofit/>
          </a:bodyPr>
          <a:lstStyle/>
          <a:p>
            <a:pPr lvl="0" algn="ctr" defTabSz="889000">
              <a:lnSpc>
                <a:spcPct val="90000"/>
              </a:lnSpc>
              <a:spcBef>
                <a:spcPct val="0"/>
              </a:spcBef>
              <a:spcAft>
                <a:spcPct val="35000"/>
              </a:spcAft>
            </a:pPr>
            <a:r>
              <a:rPr lang="es-EC" sz="2000" dirty="0">
                <a:solidFill>
                  <a:schemeClr val="tx1"/>
                </a:solidFill>
                <a:effectLst>
                  <a:outerShdw blurRad="38100" dist="38100" dir="2700000" algn="tl">
                    <a:srgbClr val="000000">
                      <a:alpha val="43137"/>
                    </a:srgbClr>
                  </a:outerShdw>
                </a:effectLst>
              </a:rPr>
              <a:t>Son operaciones de apoyo directo</a:t>
            </a:r>
          </a:p>
        </p:txBody>
      </p:sp>
    </p:spTree>
    <p:extLst>
      <p:ext uri="{BB962C8B-B14F-4D97-AF65-F5344CB8AC3E}">
        <p14:creationId xmlns:p14="http://schemas.microsoft.com/office/powerpoint/2010/main" val="3496768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wipe(down)">
                                      <p:cBhvr>
                                        <p:cTn id="15" dur="580">
                                          <p:stCondLst>
                                            <p:cond delay="0"/>
                                          </p:stCondLst>
                                        </p:cTn>
                                        <p:tgtEl>
                                          <p:spTgt spid="17">
                                            <p:txEl>
                                              <p:pRg st="0" end="0"/>
                                            </p:txEl>
                                          </p:spTgt>
                                        </p:tgtEl>
                                      </p:cBhvr>
                                    </p:animEffect>
                                    <p:anim calcmode="lin" valueType="num">
                                      <p:cBhvr>
                                        <p:cTn id="16" dur="1822"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7">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17">
                                            <p:txEl>
                                              <p:pRg st="0" end="0"/>
                                            </p:txEl>
                                          </p:spTgt>
                                        </p:tgtEl>
                                      </p:cBhvr>
                                      <p:to x="100000" y="60000"/>
                                    </p:animScale>
                                    <p:animScale>
                                      <p:cBhvr>
                                        <p:cTn id="22" dur="166" decel="50000">
                                          <p:stCondLst>
                                            <p:cond delay="676"/>
                                          </p:stCondLst>
                                        </p:cTn>
                                        <p:tgtEl>
                                          <p:spTgt spid="17">
                                            <p:txEl>
                                              <p:pRg st="0" end="0"/>
                                            </p:txEl>
                                          </p:spTgt>
                                        </p:tgtEl>
                                      </p:cBhvr>
                                      <p:to x="100000" y="100000"/>
                                    </p:animScale>
                                    <p:animScale>
                                      <p:cBhvr>
                                        <p:cTn id="23" dur="26">
                                          <p:stCondLst>
                                            <p:cond delay="1312"/>
                                          </p:stCondLst>
                                        </p:cTn>
                                        <p:tgtEl>
                                          <p:spTgt spid="17">
                                            <p:txEl>
                                              <p:pRg st="0" end="0"/>
                                            </p:txEl>
                                          </p:spTgt>
                                        </p:tgtEl>
                                      </p:cBhvr>
                                      <p:to x="100000" y="80000"/>
                                    </p:animScale>
                                    <p:animScale>
                                      <p:cBhvr>
                                        <p:cTn id="24" dur="166" decel="50000">
                                          <p:stCondLst>
                                            <p:cond delay="1338"/>
                                          </p:stCondLst>
                                        </p:cTn>
                                        <p:tgtEl>
                                          <p:spTgt spid="17">
                                            <p:txEl>
                                              <p:pRg st="0" end="0"/>
                                            </p:txEl>
                                          </p:spTgt>
                                        </p:tgtEl>
                                      </p:cBhvr>
                                      <p:to x="100000" y="100000"/>
                                    </p:animScale>
                                    <p:animScale>
                                      <p:cBhvr>
                                        <p:cTn id="25" dur="26">
                                          <p:stCondLst>
                                            <p:cond delay="1642"/>
                                          </p:stCondLst>
                                        </p:cTn>
                                        <p:tgtEl>
                                          <p:spTgt spid="17">
                                            <p:txEl>
                                              <p:pRg st="0" end="0"/>
                                            </p:txEl>
                                          </p:spTgt>
                                        </p:tgtEl>
                                      </p:cBhvr>
                                      <p:to x="100000" y="90000"/>
                                    </p:animScale>
                                    <p:animScale>
                                      <p:cBhvr>
                                        <p:cTn id="26" dur="166" decel="50000">
                                          <p:stCondLst>
                                            <p:cond delay="1668"/>
                                          </p:stCondLst>
                                        </p:cTn>
                                        <p:tgtEl>
                                          <p:spTgt spid="17">
                                            <p:txEl>
                                              <p:pRg st="0" end="0"/>
                                            </p:txEl>
                                          </p:spTgt>
                                        </p:tgtEl>
                                      </p:cBhvr>
                                      <p:to x="100000" y="100000"/>
                                    </p:animScale>
                                    <p:animScale>
                                      <p:cBhvr>
                                        <p:cTn id="27" dur="26">
                                          <p:stCondLst>
                                            <p:cond delay="1808"/>
                                          </p:stCondLst>
                                        </p:cTn>
                                        <p:tgtEl>
                                          <p:spTgt spid="17">
                                            <p:txEl>
                                              <p:pRg st="0" end="0"/>
                                            </p:txEl>
                                          </p:spTgt>
                                        </p:tgtEl>
                                      </p:cBhvr>
                                      <p:to x="100000" y="95000"/>
                                    </p:animScale>
                                    <p:animScale>
                                      <p:cBhvr>
                                        <p:cTn id="28" dur="166" decel="50000">
                                          <p:stCondLst>
                                            <p:cond delay="1834"/>
                                          </p:stCondLst>
                                        </p:cTn>
                                        <p:tgtEl>
                                          <p:spTgt spid="17">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down)">
                                      <p:cBhvr>
                                        <p:cTn id="33" dur="580">
                                          <p:stCondLst>
                                            <p:cond delay="0"/>
                                          </p:stCondLst>
                                        </p:cTn>
                                        <p:tgtEl>
                                          <p:spTgt spid="6">
                                            <p:txEl>
                                              <p:pRg st="0" end="0"/>
                                            </p:txEl>
                                          </p:spTgt>
                                        </p:tgtEl>
                                      </p:cBhvr>
                                    </p:animEffect>
                                    <p:anim calcmode="lin" valueType="num">
                                      <p:cBhvr>
                                        <p:cTn id="3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xEl>
                                              <p:pRg st="0" end="0"/>
                                            </p:txEl>
                                          </p:spTgt>
                                        </p:tgtEl>
                                      </p:cBhvr>
                                      <p:to x="100000" y="60000"/>
                                    </p:animScale>
                                    <p:animScale>
                                      <p:cBhvr>
                                        <p:cTn id="40" dur="166" decel="50000">
                                          <p:stCondLst>
                                            <p:cond delay="676"/>
                                          </p:stCondLst>
                                        </p:cTn>
                                        <p:tgtEl>
                                          <p:spTgt spid="6">
                                            <p:txEl>
                                              <p:pRg st="0" end="0"/>
                                            </p:txEl>
                                          </p:spTgt>
                                        </p:tgtEl>
                                      </p:cBhvr>
                                      <p:to x="100000" y="100000"/>
                                    </p:animScale>
                                    <p:animScale>
                                      <p:cBhvr>
                                        <p:cTn id="41" dur="26">
                                          <p:stCondLst>
                                            <p:cond delay="1312"/>
                                          </p:stCondLst>
                                        </p:cTn>
                                        <p:tgtEl>
                                          <p:spTgt spid="6">
                                            <p:txEl>
                                              <p:pRg st="0" end="0"/>
                                            </p:txEl>
                                          </p:spTgt>
                                        </p:tgtEl>
                                      </p:cBhvr>
                                      <p:to x="100000" y="80000"/>
                                    </p:animScale>
                                    <p:animScale>
                                      <p:cBhvr>
                                        <p:cTn id="42" dur="166" decel="50000">
                                          <p:stCondLst>
                                            <p:cond delay="1338"/>
                                          </p:stCondLst>
                                        </p:cTn>
                                        <p:tgtEl>
                                          <p:spTgt spid="6">
                                            <p:txEl>
                                              <p:pRg st="0" end="0"/>
                                            </p:txEl>
                                          </p:spTgt>
                                        </p:tgtEl>
                                      </p:cBhvr>
                                      <p:to x="100000" y="100000"/>
                                    </p:animScale>
                                    <p:animScale>
                                      <p:cBhvr>
                                        <p:cTn id="43" dur="26">
                                          <p:stCondLst>
                                            <p:cond delay="1642"/>
                                          </p:stCondLst>
                                        </p:cTn>
                                        <p:tgtEl>
                                          <p:spTgt spid="6">
                                            <p:txEl>
                                              <p:pRg st="0" end="0"/>
                                            </p:txEl>
                                          </p:spTgt>
                                        </p:tgtEl>
                                      </p:cBhvr>
                                      <p:to x="100000" y="90000"/>
                                    </p:animScale>
                                    <p:animScale>
                                      <p:cBhvr>
                                        <p:cTn id="44" dur="166" decel="50000">
                                          <p:stCondLst>
                                            <p:cond delay="1668"/>
                                          </p:stCondLst>
                                        </p:cTn>
                                        <p:tgtEl>
                                          <p:spTgt spid="6">
                                            <p:txEl>
                                              <p:pRg st="0" end="0"/>
                                            </p:txEl>
                                          </p:spTgt>
                                        </p:tgtEl>
                                      </p:cBhvr>
                                      <p:to x="100000" y="100000"/>
                                    </p:animScale>
                                    <p:animScale>
                                      <p:cBhvr>
                                        <p:cTn id="45" dur="26">
                                          <p:stCondLst>
                                            <p:cond delay="1808"/>
                                          </p:stCondLst>
                                        </p:cTn>
                                        <p:tgtEl>
                                          <p:spTgt spid="6">
                                            <p:txEl>
                                              <p:pRg st="0" end="0"/>
                                            </p:txEl>
                                          </p:spTgt>
                                        </p:tgtEl>
                                      </p:cBhvr>
                                      <p:to x="100000" y="95000"/>
                                    </p:animScale>
                                    <p:animScale>
                                      <p:cBhvr>
                                        <p:cTn id="46" dur="166" decel="50000">
                                          <p:stCondLst>
                                            <p:cond delay="1834"/>
                                          </p:stCondLst>
                                        </p:cTn>
                                        <p:tgtEl>
                                          <p:spTgt spid="6">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wipe(down)">
                                      <p:cBhvr>
                                        <p:cTn id="51" dur="580">
                                          <p:stCondLst>
                                            <p:cond delay="0"/>
                                          </p:stCondLst>
                                        </p:cTn>
                                        <p:tgtEl>
                                          <p:spTgt spid="8">
                                            <p:txEl>
                                              <p:pRg st="0" end="0"/>
                                            </p:txEl>
                                          </p:spTgt>
                                        </p:tgtEl>
                                      </p:cBhvr>
                                    </p:animEffect>
                                    <p:anim calcmode="lin" valueType="num">
                                      <p:cBhvr>
                                        <p:cTn id="52"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xEl>
                                              <p:pRg st="0" end="0"/>
                                            </p:txEl>
                                          </p:spTgt>
                                        </p:tgtEl>
                                      </p:cBhvr>
                                      <p:to x="100000" y="60000"/>
                                    </p:animScale>
                                    <p:animScale>
                                      <p:cBhvr>
                                        <p:cTn id="58" dur="166" decel="50000">
                                          <p:stCondLst>
                                            <p:cond delay="676"/>
                                          </p:stCondLst>
                                        </p:cTn>
                                        <p:tgtEl>
                                          <p:spTgt spid="8">
                                            <p:txEl>
                                              <p:pRg st="0" end="0"/>
                                            </p:txEl>
                                          </p:spTgt>
                                        </p:tgtEl>
                                      </p:cBhvr>
                                      <p:to x="100000" y="100000"/>
                                    </p:animScale>
                                    <p:animScale>
                                      <p:cBhvr>
                                        <p:cTn id="59" dur="26">
                                          <p:stCondLst>
                                            <p:cond delay="1312"/>
                                          </p:stCondLst>
                                        </p:cTn>
                                        <p:tgtEl>
                                          <p:spTgt spid="8">
                                            <p:txEl>
                                              <p:pRg st="0" end="0"/>
                                            </p:txEl>
                                          </p:spTgt>
                                        </p:tgtEl>
                                      </p:cBhvr>
                                      <p:to x="100000" y="80000"/>
                                    </p:animScale>
                                    <p:animScale>
                                      <p:cBhvr>
                                        <p:cTn id="60" dur="166" decel="50000">
                                          <p:stCondLst>
                                            <p:cond delay="1338"/>
                                          </p:stCondLst>
                                        </p:cTn>
                                        <p:tgtEl>
                                          <p:spTgt spid="8">
                                            <p:txEl>
                                              <p:pRg st="0" end="0"/>
                                            </p:txEl>
                                          </p:spTgt>
                                        </p:tgtEl>
                                      </p:cBhvr>
                                      <p:to x="100000" y="100000"/>
                                    </p:animScale>
                                    <p:animScale>
                                      <p:cBhvr>
                                        <p:cTn id="61" dur="26">
                                          <p:stCondLst>
                                            <p:cond delay="1642"/>
                                          </p:stCondLst>
                                        </p:cTn>
                                        <p:tgtEl>
                                          <p:spTgt spid="8">
                                            <p:txEl>
                                              <p:pRg st="0" end="0"/>
                                            </p:txEl>
                                          </p:spTgt>
                                        </p:tgtEl>
                                      </p:cBhvr>
                                      <p:to x="100000" y="90000"/>
                                    </p:animScale>
                                    <p:animScale>
                                      <p:cBhvr>
                                        <p:cTn id="62" dur="166" decel="50000">
                                          <p:stCondLst>
                                            <p:cond delay="1668"/>
                                          </p:stCondLst>
                                        </p:cTn>
                                        <p:tgtEl>
                                          <p:spTgt spid="8">
                                            <p:txEl>
                                              <p:pRg st="0" end="0"/>
                                            </p:txEl>
                                          </p:spTgt>
                                        </p:tgtEl>
                                      </p:cBhvr>
                                      <p:to x="100000" y="100000"/>
                                    </p:animScale>
                                    <p:animScale>
                                      <p:cBhvr>
                                        <p:cTn id="63" dur="26">
                                          <p:stCondLst>
                                            <p:cond delay="1808"/>
                                          </p:stCondLst>
                                        </p:cTn>
                                        <p:tgtEl>
                                          <p:spTgt spid="8">
                                            <p:txEl>
                                              <p:pRg st="0" end="0"/>
                                            </p:txEl>
                                          </p:spTgt>
                                        </p:tgtEl>
                                      </p:cBhvr>
                                      <p:to x="100000" y="95000"/>
                                    </p:animScale>
                                    <p:animScale>
                                      <p:cBhvr>
                                        <p:cTn id="64" dur="166" decel="50000">
                                          <p:stCondLst>
                                            <p:cond delay="1834"/>
                                          </p:stCondLst>
                                        </p:cTn>
                                        <p:tgtEl>
                                          <p:spTgt spid="8">
                                            <p:txEl>
                                              <p:pRg st="0" end="0"/>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Effect transition="in" filter="wipe(down)">
                                      <p:cBhvr>
                                        <p:cTn id="69" dur="580">
                                          <p:stCondLst>
                                            <p:cond delay="0"/>
                                          </p:stCondLst>
                                        </p:cTn>
                                        <p:tgtEl>
                                          <p:spTgt spid="15">
                                            <p:txEl>
                                              <p:pRg st="0" end="0"/>
                                            </p:txEl>
                                          </p:spTgt>
                                        </p:tgtEl>
                                      </p:cBhvr>
                                    </p:animEffect>
                                    <p:anim calcmode="lin" valueType="num">
                                      <p:cBhvr>
                                        <p:cTn id="70"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15">
                                            <p:txEl>
                                              <p:pRg st="0" end="0"/>
                                            </p:txEl>
                                          </p:spTgt>
                                        </p:tgtEl>
                                      </p:cBhvr>
                                      <p:to x="100000" y="60000"/>
                                    </p:animScale>
                                    <p:animScale>
                                      <p:cBhvr>
                                        <p:cTn id="76" dur="166" decel="50000">
                                          <p:stCondLst>
                                            <p:cond delay="676"/>
                                          </p:stCondLst>
                                        </p:cTn>
                                        <p:tgtEl>
                                          <p:spTgt spid="15">
                                            <p:txEl>
                                              <p:pRg st="0" end="0"/>
                                            </p:txEl>
                                          </p:spTgt>
                                        </p:tgtEl>
                                      </p:cBhvr>
                                      <p:to x="100000" y="100000"/>
                                    </p:animScale>
                                    <p:animScale>
                                      <p:cBhvr>
                                        <p:cTn id="77" dur="26">
                                          <p:stCondLst>
                                            <p:cond delay="1312"/>
                                          </p:stCondLst>
                                        </p:cTn>
                                        <p:tgtEl>
                                          <p:spTgt spid="15">
                                            <p:txEl>
                                              <p:pRg st="0" end="0"/>
                                            </p:txEl>
                                          </p:spTgt>
                                        </p:tgtEl>
                                      </p:cBhvr>
                                      <p:to x="100000" y="80000"/>
                                    </p:animScale>
                                    <p:animScale>
                                      <p:cBhvr>
                                        <p:cTn id="78" dur="166" decel="50000">
                                          <p:stCondLst>
                                            <p:cond delay="1338"/>
                                          </p:stCondLst>
                                        </p:cTn>
                                        <p:tgtEl>
                                          <p:spTgt spid="15">
                                            <p:txEl>
                                              <p:pRg st="0" end="0"/>
                                            </p:txEl>
                                          </p:spTgt>
                                        </p:tgtEl>
                                      </p:cBhvr>
                                      <p:to x="100000" y="100000"/>
                                    </p:animScale>
                                    <p:animScale>
                                      <p:cBhvr>
                                        <p:cTn id="79" dur="26">
                                          <p:stCondLst>
                                            <p:cond delay="1642"/>
                                          </p:stCondLst>
                                        </p:cTn>
                                        <p:tgtEl>
                                          <p:spTgt spid="15">
                                            <p:txEl>
                                              <p:pRg st="0" end="0"/>
                                            </p:txEl>
                                          </p:spTgt>
                                        </p:tgtEl>
                                      </p:cBhvr>
                                      <p:to x="100000" y="90000"/>
                                    </p:animScale>
                                    <p:animScale>
                                      <p:cBhvr>
                                        <p:cTn id="80" dur="166" decel="50000">
                                          <p:stCondLst>
                                            <p:cond delay="1668"/>
                                          </p:stCondLst>
                                        </p:cTn>
                                        <p:tgtEl>
                                          <p:spTgt spid="15">
                                            <p:txEl>
                                              <p:pRg st="0" end="0"/>
                                            </p:txEl>
                                          </p:spTgt>
                                        </p:tgtEl>
                                      </p:cBhvr>
                                      <p:to x="100000" y="100000"/>
                                    </p:animScale>
                                    <p:animScale>
                                      <p:cBhvr>
                                        <p:cTn id="81" dur="26">
                                          <p:stCondLst>
                                            <p:cond delay="1808"/>
                                          </p:stCondLst>
                                        </p:cTn>
                                        <p:tgtEl>
                                          <p:spTgt spid="15">
                                            <p:txEl>
                                              <p:pRg st="0" end="0"/>
                                            </p:txEl>
                                          </p:spTgt>
                                        </p:tgtEl>
                                      </p:cBhvr>
                                      <p:to x="100000" y="95000"/>
                                    </p:animScale>
                                    <p:animScale>
                                      <p:cBhvr>
                                        <p:cTn id="82" dur="166" decel="50000">
                                          <p:stCondLst>
                                            <p:cond delay="1834"/>
                                          </p:stCondLst>
                                        </p:cTn>
                                        <p:tgtEl>
                                          <p:spTgt spid="15">
                                            <p:txEl>
                                              <p:pRg st="0" end="0"/>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13">
                                            <p:txEl>
                                              <p:pRg st="0" end="0"/>
                                            </p:txEl>
                                          </p:spTgt>
                                        </p:tgtEl>
                                        <p:attrNameLst>
                                          <p:attrName>style.visibility</p:attrName>
                                        </p:attrNameLst>
                                      </p:cBhvr>
                                      <p:to>
                                        <p:strVal val="visible"/>
                                      </p:to>
                                    </p:set>
                                    <p:animEffect transition="in" filter="wipe(down)">
                                      <p:cBhvr>
                                        <p:cTn id="87" dur="580">
                                          <p:stCondLst>
                                            <p:cond delay="0"/>
                                          </p:stCondLst>
                                        </p:cTn>
                                        <p:tgtEl>
                                          <p:spTgt spid="13">
                                            <p:txEl>
                                              <p:pRg st="0" end="0"/>
                                            </p:txEl>
                                          </p:spTgt>
                                        </p:tgtEl>
                                      </p:cBhvr>
                                    </p:animEffect>
                                    <p:anim calcmode="lin" valueType="num">
                                      <p:cBhvr>
                                        <p:cTn id="8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13">
                                            <p:txEl>
                                              <p:pRg st="0" end="0"/>
                                            </p:txEl>
                                          </p:spTgt>
                                        </p:tgtEl>
                                      </p:cBhvr>
                                      <p:to x="100000" y="60000"/>
                                    </p:animScale>
                                    <p:animScale>
                                      <p:cBhvr>
                                        <p:cTn id="94" dur="166" decel="50000">
                                          <p:stCondLst>
                                            <p:cond delay="676"/>
                                          </p:stCondLst>
                                        </p:cTn>
                                        <p:tgtEl>
                                          <p:spTgt spid="13">
                                            <p:txEl>
                                              <p:pRg st="0" end="0"/>
                                            </p:txEl>
                                          </p:spTgt>
                                        </p:tgtEl>
                                      </p:cBhvr>
                                      <p:to x="100000" y="100000"/>
                                    </p:animScale>
                                    <p:animScale>
                                      <p:cBhvr>
                                        <p:cTn id="95" dur="26">
                                          <p:stCondLst>
                                            <p:cond delay="1312"/>
                                          </p:stCondLst>
                                        </p:cTn>
                                        <p:tgtEl>
                                          <p:spTgt spid="13">
                                            <p:txEl>
                                              <p:pRg st="0" end="0"/>
                                            </p:txEl>
                                          </p:spTgt>
                                        </p:tgtEl>
                                      </p:cBhvr>
                                      <p:to x="100000" y="80000"/>
                                    </p:animScale>
                                    <p:animScale>
                                      <p:cBhvr>
                                        <p:cTn id="96" dur="166" decel="50000">
                                          <p:stCondLst>
                                            <p:cond delay="1338"/>
                                          </p:stCondLst>
                                        </p:cTn>
                                        <p:tgtEl>
                                          <p:spTgt spid="13">
                                            <p:txEl>
                                              <p:pRg st="0" end="0"/>
                                            </p:txEl>
                                          </p:spTgt>
                                        </p:tgtEl>
                                      </p:cBhvr>
                                      <p:to x="100000" y="100000"/>
                                    </p:animScale>
                                    <p:animScale>
                                      <p:cBhvr>
                                        <p:cTn id="97" dur="26">
                                          <p:stCondLst>
                                            <p:cond delay="1642"/>
                                          </p:stCondLst>
                                        </p:cTn>
                                        <p:tgtEl>
                                          <p:spTgt spid="13">
                                            <p:txEl>
                                              <p:pRg st="0" end="0"/>
                                            </p:txEl>
                                          </p:spTgt>
                                        </p:tgtEl>
                                      </p:cBhvr>
                                      <p:to x="100000" y="90000"/>
                                    </p:animScale>
                                    <p:animScale>
                                      <p:cBhvr>
                                        <p:cTn id="98" dur="166" decel="50000">
                                          <p:stCondLst>
                                            <p:cond delay="1668"/>
                                          </p:stCondLst>
                                        </p:cTn>
                                        <p:tgtEl>
                                          <p:spTgt spid="13">
                                            <p:txEl>
                                              <p:pRg st="0" end="0"/>
                                            </p:txEl>
                                          </p:spTgt>
                                        </p:tgtEl>
                                      </p:cBhvr>
                                      <p:to x="100000" y="100000"/>
                                    </p:animScale>
                                    <p:animScale>
                                      <p:cBhvr>
                                        <p:cTn id="99" dur="26">
                                          <p:stCondLst>
                                            <p:cond delay="1808"/>
                                          </p:stCondLst>
                                        </p:cTn>
                                        <p:tgtEl>
                                          <p:spTgt spid="13">
                                            <p:txEl>
                                              <p:pRg st="0" end="0"/>
                                            </p:txEl>
                                          </p:spTgt>
                                        </p:tgtEl>
                                      </p:cBhvr>
                                      <p:to x="100000" y="95000"/>
                                    </p:animScale>
                                    <p:animScale>
                                      <p:cBhvr>
                                        <p:cTn id="100" dur="166" decel="50000">
                                          <p:stCondLst>
                                            <p:cond delay="1834"/>
                                          </p:stCondLst>
                                        </p:cTn>
                                        <p:tgtEl>
                                          <p:spTgt spid="13">
                                            <p:txEl>
                                              <p:pRg st="0" end="0"/>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0">
                                            <p:txEl>
                                              <p:pRg st="0" end="0"/>
                                            </p:txEl>
                                          </p:spTgt>
                                        </p:tgtEl>
                                        <p:attrNameLst>
                                          <p:attrName>style.visibility</p:attrName>
                                        </p:attrNameLst>
                                      </p:cBhvr>
                                      <p:to>
                                        <p:strVal val="visible"/>
                                      </p:to>
                                    </p:set>
                                    <p:animEffect transition="in" filter="wipe(down)">
                                      <p:cBhvr>
                                        <p:cTn id="105" dur="580">
                                          <p:stCondLst>
                                            <p:cond delay="0"/>
                                          </p:stCondLst>
                                        </p:cTn>
                                        <p:tgtEl>
                                          <p:spTgt spid="10">
                                            <p:txEl>
                                              <p:pRg st="0" end="0"/>
                                            </p:txEl>
                                          </p:spTgt>
                                        </p:tgtEl>
                                      </p:cBhvr>
                                    </p:animEffect>
                                    <p:anim calcmode="lin" valueType="num">
                                      <p:cBhvr>
                                        <p:cTn id="106"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10">
                                            <p:txEl>
                                              <p:pRg st="0" end="0"/>
                                            </p:txEl>
                                          </p:spTgt>
                                        </p:tgtEl>
                                      </p:cBhvr>
                                      <p:to x="100000" y="60000"/>
                                    </p:animScale>
                                    <p:animScale>
                                      <p:cBhvr>
                                        <p:cTn id="112" dur="166" decel="50000">
                                          <p:stCondLst>
                                            <p:cond delay="676"/>
                                          </p:stCondLst>
                                        </p:cTn>
                                        <p:tgtEl>
                                          <p:spTgt spid="10">
                                            <p:txEl>
                                              <p:pRg st="0" end="0"/>
                                            </p:txEl>
                                          </p:spTgt>
                                        </p:tgtEl>
                                      </p:cBhvr>
                                      <p:to x="100000" y="100000"/>
                                    </p:animScale>
                                    <p:animScale>
                                      <p:cBhvr>
                                        <p:cTn id="113" dur="26">
                                          <p:stCondLst>
                                            <p:cond delay="1312"/>
                                          </p:stCondLst>
                                        </p:cTn>
                                        <p:tgtEl>
                                          <p:spTgt spid="10">
                                            <p:txEl>
                                              <p:pRg st="0" end="0"/>
                                            </p:txEl>
                                          </p:spTgt>
                                        </p:tgtEl>
                                      </p:cBhvr>
                                      <p:to x="100000" y="80000"/>
                                    </p:animScale>
                                    <p:animScale>
                                      <p:cBhvr>
                                        <p:cTn id="114" dur="166" decel="50000">
                                          <p:stCondLst>
                                            <p:cond delay="1338"/>
                                          </p:stCondLst>
                                        </p:cTn>
                                        <p:tgtEl>
                                          <p:spTgt spid="10">
                                            <p:txEl>
                                              <p:pRg st="0" end="0"/>
                                            </p:txEl>
                                          </p:spTgt>
                                        </p:tgtEl>
                                      </p:cBhvr>
                                      <p:to x="100000" y="100000"/>
                                    </p:animScale>
                                    <p:animScale>
                                      <p:cBhvr>
                                        <p:cTn id="115" dur="26">
                                          <p:stCondLst>
                                            <p:cond delay="1642"/>
                                          </p:stCondLst>
                                        </p:cTn>
                                        <p:tgtEl>
                                          <p:spTgt spid="10">
                                            <p:txEl>
                                              <p:pRg st="0" end="0"/>
                                            </p:txEl>
                                          </p:spTgt>
                                        </p:tgtEl>
                                      </p:cBhvr>
                                      <p:to x="100000" y="90000"/>
                                    </p:animScale>
                                    <p:animScale>
                                      <p:cBhvr>
                                        <p:cTn id="116" dur="166" decel="50000">
                                          <p:stCondLst>
                                            <p:cond delay="1668"/>
                                          </p:stCondLst>
                                        </p:cTn>
                                        <p:tgtEl>
                                          <p:spTgt spid="10">
                                            <p:txEl>
                                              <p:pRg st="0" end="0"/>
                                            </p:txEl>
                                          </p:spTgt>
                                        </p:tgtEl>
                                      </p:cBhvr>
                                      <p:to x="100000" y="100000"/>
                                    </p:animScale>
                                    <p:animScale>
                                      <p:cBhvr>
                                        <p:cTn id="117" dur="26">
                                          <p:stCondLst>
                                            <p:cond delay="1808"/>
                                          </p:stCondLst>
                                        </p:cTn>
                                        <p:tgtEl>
                                          <p:spTgt spid="10">
                                            <p:txEl>
                                              <p:pRg st="0" end="0"/>
                                            </p:txEl>
                                          </p:spTgt>
                                        </p:tgtEl>
                                      </p:cBhvr>
                                      <p:to x="100000" y="95000"/>
                                    </p:animScale>
                                    <p:animScale>
                                      <p:cBhvr>
                                        <p:cTn id="118"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02B3E2F-5EBA-4310-B022-1F4759FFAFAD}"/>
              </a:ext>
            </a:extLst>
          </p:cNvPr>
          <p:cNvSpPr txBox="1"/>
          <p:nvPr/>
        </p:nvSpPr>
        <p:spPr>
          <a:xfrm>
            <a:off x="1769218" y="34807"/>
            <a:ext cx="4205767" cy="461665"/>
          </a:xfrm>
          <a:prstGeom prst="rect">
            <a:avLst/>
          </a:prstGeom>
          <a:noFill/>
        </p:spPr>
        <p:txBody>
          <a:bodyPr wrap="none" rtlCol="0">
            <a:spAutoFit/>
          </a:bodyPr>
          <a:lstStyle/>
          <a:p>
            <a:r>
              <a:rPr lang="es-EC" sz="2400" b="1" dirty="0">
                <a:solidFill>
                  <a:schemeClr val="bg1"/>
                </a:solidFill>
              </a:rPr>
              <a:t>FORMULACIÓN DEL PROBLEMA</a:t>
            </a:r>
          </a:p>
        </p:txBody>
      </p:sp>
      <p:sp>
        <p:nvSpPr>
          <p:cNvPr id="3" name="Rectángulo: esquinas redondeadas 2">
            <a:extLst>
              <a:ext uri="{FF2B5EF4-FFF2-40B4-BE49-F238E27FC236}">
                <a16:creationId xmlns:a16="http://schemas.microsoft.com/office/drawing/2014/main" id="{D333F0EE-002C-4879-81A5-70540DDD3619}"/>
              </a:ext>
            </a:extLst>
          </p:cNvPr>
          <p:cNvSpPr/>
          <p:nvPr/>
        </p:nvSpPr>
        <p:spPr>
          <a:xfrm>
            <a:off x="857677" y="2286173"/>
            <a:ext cx="10332298" cy="2392489"/>
          </a:xfrm>
          <a:prstGeom prst="roundRect">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3200" b="1" dirty="0">
                <a:solidFill>
                  <a:schemeClr val="tx1"/>
                </a:solidFill>
              </a:rPr>
              <a:t>¿Cuál es la afectación de no disponer de una estructura para el desarrollo de Operaciones de Información en la Fuerza Terrestre?</a:t>
            </a:r>
          </a:p>
        </p:txBody>
      </p:sp>
    </p:spTree>
    <p:extLst>
      <p:ext uri="{BB962C8B-B14F-4D97-AF65-F5344CB8AC3E}">
        <p14:creationId xmlns:p14="http://schemas.microsoft.com/office/powerpoint/2010/main" val="2773636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E760F17-8F89-4F92-9BC2-3125725833E6}"/>
              </a:ext>
            </a:extLst>
          </p:cNvPr>
          <p:cNvSpPr txBox="1"/>
          <p:nvPr/>
        </p:nvSpPr>
        <p:spPr>
          <a:xfrm>
            <a:off x="1970692" y="34807"/>
            <a:ext cx="8426987" cy="523220"/>
          </a:xfrm>
          <a:prstGeom prst="rect">
            <a:avLst/>
          </a:prstGeom>
          <a:noFill/>
        </p:spPr>
        <p:txBody>
          <a:bodyPr wrap="none" rtlCol="0">
            <a:spAutoFit/>
          </a:bodyPr>
          <a:lstStyle/>
          <a:p>
            <a:r>
              <a:rPr lang="es-EC" sz="2800" b="1" dirty="0"/>
              <a:t>SUBPROBLEMAS O PREGUNTAS DE INVESTIGACIÓN</a:t>
            </a:r>
          </a:p>
        </p:txBody>
      </p:sp>
      <p:graphicFrame>
        <p:nvGraphicFramePr>
          <p:cNvPr id="2" name="Diagrama 1"/>
          <p:cNvGraphicFramePr/>
          <p:nvPr>
            <p:extLst>
              <p:ext uri="{D42A27DB-BD31-4B8C-83A1-F6EECF244321}">
                <p14:modId xmlns:p14="http://schemas.microsoft.com/office/powerpoint/2010/main" val="1887193764"/>
              </p:ext>
            </p:extLst>
          </p:nvPr>
        </p:nvGraphicFramePr>
        <p:xfrm>
          <a:off x="269348" y="1010652"/>
          <a:ext cx="12183336" cy="6488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diagonales cortadas 2">
            <a:extLst>
              <a:ext uri="{FF2B5EF4-FFF2-40B4-BE49-F238E27FC236}">
                <a16:creationId xmlns:a16="http://schemas.microsoft.com/office/drawing/2014/main" id="{53B28052-7199-44AB-9AB2-9B46F66239D6}"/>
              </a:ext>
            </a:extLst>
          </p:cNvPr>
          <p:cNvSpPr/>
          <p:nvPr/>
        </p:nvSpPr>
        <p:spPr>
          <a:xfrm>
            <a:off x="118566" y="834298"/>
            <a:ext cx="3235571" cy="1585931"/>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¿Quiénes conforman la estructura de las operaciones de información en la Fuerza Terrestre?</a:t>
            </a:r>
          </a:p>
        </p:txBody>
      </p:sp>
      <p:sp>
        <p:nvSpPr>
          <p:cNvPr id="5" name="Rectángulo: esquinas diagonales cortadas 4">
            <a:extLst>
              <a:ext uri="{FF2B5EF4-FFF2-40B4-BE49-F238E27FC236}">
                <a16:creationId xmlns:a16="http://schemas.microsoft.com/office/drawing/2014/main" id="{AC076823-5BB1-4B19-B9FE-7CDC36CFBA9B}"/>
              </a:ext>
            </a:extLst>
          </p:cNvPr>
          <p:cNvSpPr/>
          <p:nvPr/>
        </p:nvSpPr>
        <p:spPr>
          <a:xfrm>
            <a:off x="2821210" y="2531244"/>
            <a:ext cx="3235571" cy="1133703"/>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¿Qué marco legal sustenta las operaciones de información?</a:t>
            </a:r>
          </a:p>
        </p:txBody>
      </p:sp>
      <p:sp>
        <p:nvSpPr>
          <p:cNvPr id="6" name="Rectángulo: esquinas diagonales cortadas 5">
            <a:extLst>
              <a:ext uri="{FF2B5EF4-FFF2-40B4-BE49-F238E27FC236}">
                <a16:creationId xmlns:a16="http://schemas.microsoft.com/office/drawing/2014/main" id="{7CF7C4BB-007D-4138-979B-175F94252ACA}"/>
              </a:ext>
            </a:extLst>
          </p:cNvPr>
          <p:cNvSpPr/>
          <p:nvPr/>
        </p:nvSpPr>
        <p:spPr>
          <a:xfrm>
            <a:off x="5543385" y="3838675"/>
            <a:ext cx="3235571" cy="11748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¿Qué nivel desarrolla las operaciones de información?</a:t>
            </a:r>
          </a:p>
        </p:txBody>
      </p:sp>
      <p:sp>
        <p:nvSpPr>
          <p:cNvPr id="7" name="Rectángulo: esquinas diagonales cortadas 6">
            <a:extLst>
              <a:ext uri="{FF2B5EF4-FFF2-40B4-BE49-F238E27FC236}">
                <a16:creationId xmlns:a16="http://schemas.microsoft.com/office/drawing/2014/main" id="{3A80D707-A06E-4319-AFC0-6577D0FDE4C2}"/>
              </a:ext>
            </a:extLst>
          </p:cNvPr>
          <p:cNvSpPr/>
          <p:nvPr/>
        </p:nvSpPr>
        <p:spPr>
          <a:xfrm>
            <a:off x="8212229" y="5133822"/>
            <a:ext cx="3235571" cy="1555736"/>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¿Quiénes conforman la estructura organizacional dentro de las operaciones de información?</a:t>
            </a:r>
          </a:p>
        </p:txBody>
      </p:sp>
    </p:spTree>
    <p:extLst>
      <p:ext uri="{BB962C8B-B14F-4D97-AF65-F5344CB8AC3E}">
        <p14:creationId xmlns:p14="http://schemas.microsoft.com/office/powerpoint/2010/main" val="3047856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E760F17-8F89-4F92-9BC2-3125725833E6}"/>
              </a:ext>
            </a:extLst>
          </p:cNvPr>
          <p:cNvSpPr txBox="1"/>
          <p:nvPr/>
        </p:nvSpPr>
        <p:spPr>
          <a:xfrm>
            <a:off x="1970692" y="34807"/>
            <a:ext cx="3112775" cy="523220"/>
          </a:xfrm>
          <a:prstGeom prst="rect">
            <a:avLst/>
          </a:prstGeom>
          <a:noFill/>
        </p:spPr>
        <p:txBody>
          <a:bodyPr wrap="none" rtlCol="0">
            <a:spAutoFit/>
          </a:bodyPr>
          <a:lstStyle/>
          <a:p>
            <a:r>
              <a:rPr lang="es-EC" sz="2800" b="1" dirty="0">
                <a:solidFill>
                  <a:schemeClr val="bg1"/>
                </a:solidFill>
              </a:rPr>
              <a:t>OBJETIVO GENERAL</a:t>
            </a:r>
          </a:p>
        </p:txBody>
      </p:sp>
      <p:graphicFrame>
        <p:nvGraphicFramePr>
          <p:cNvPr id="2" name="Diagrama 1"/>
          <p:cNvGraphicFramePr/>
          <p:nvPr>
            <p:extLst>
              <p:ext uri="{D42A27DB-BD31-4B8C-83A1-F6EECF244321}">
                <p14:modId xmlns:p14="http://schemas.microsoft.com/office/powerpoint/2010/main" val="3935679577"/>
              </p:ext>
            </p:extLst>
          </p:nvPr>
        </p:nvGraphicFramePr>
        <p:xfrm>
          <a:off x="1026587" y="1048872"/>
          <a:ext cx="9941597" cy="518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860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E760F17-8F89-4F92-9BC2-3125725833E6}"/>
              </a:ext>
            </a:extLst>
          </p:cNvPr>
          <p:cNvSpPr txBox="1"/>
          <p:nvPr/>
        </p:nvSpPr>
        <p:spPr>
          <a:xfrm>
            <a:off x="1970692" y="34807"/>
            <a:ext cx="3744167" cy="523220"/>
          </a:xfrm>
          <a:prstGeom prst="rect">
            <a:avLst/>
          </a:prstGeom>
          <a:noFill/>
        </p:spPr>
        <p:txBody>
          <a:bodyPr wrap="none" rtlCol="0">
            <a:spAutoFit/>
          </a:bodyPr>
          <a:lstStyle/>
          <a:p>
            <a:r>
              <a:rPr lang="es-EC" sz="2800" b="1" dirty="0">
                <a:solidFill>
                  <a:schemeClr val="bg1"/>
                </a:solidFill>
              </a:rPr>
              <a:t>OBJETIVOS ESPECÍFICOS</a:t>
            </a:r>
          </a:p>
        </p:txBody>
      </p:sp>
      <p:graphicFrame>
        <p:nvGraphicFramePr>
          <p:cNvPr id="2" name="Diagrama 1"/>
          <p:cNvGraphicFramePr/>
          <p:nvPr/>
        </p:nvGraphicFramePr>
        <p:xfrm>
          <a:off x="412225" y="797369"/>
          <a:ext cx="11630538" cy="526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diagonales cortadas 2">
            <a:extLst>
              <a:ext uri="{FF2B5EF4-FFF2-40B4-BE49-F238E27FC236}">
                <a16:creationId xmlns:a16="http://schemas.microsoft.com/office/drawing/2014/main" id="{53B28052-7199-44AB-9AB2-9B46F66239D6}"/>
              </a:ext>
            </a:extLst>
          </p:cNvPr>
          <p:cNvSpPr/>
          <p:nvPr/>
        </p:nvSpPr>
        <p:spPr>
          <a:xfrm>
            <a:off x="11706" y="558027"/>
            <a:ext cx="4306545" cy="1847919"/>
          </a:xfrm>
          <a:prstGeom prst="snip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1. Determinar una estructura para las operaciones de información  y que problemas existen por la falta de una estructura definida en la Fuerza Terrestre.</a:t>
            </a:r>
          </a:p>
        </p:txBody>
      </p:sp>
      <p:sp>
        <p:nvSpPr>
          <p:cNvPr id="5" name="Rectángulo: esquinas diagonales cortadas 4">
            <a:extLst>
              <a:ext uri="{FF2B5EF4-FFF2-40B4-BE49-F238E27FC236}">
                <a16:creationId xmlns:a16="http://schemas.microsoft.com/office/drawing/2014/main" id="{AC076823-5BB1-4B19-B9FE-7CDC36CFBA9B}"/>
              </a:ext>
            </a:extLst>
          </p:cNvPr>
          <p:cNvSpPr/>
          <p:nvPr/>
        </p:nvSpPr>
        <p:spPr>
          <a:xfrm>
            <a:off x="3095841" y="2554047"/>
            <a:ext cx="3915041" cy="1259544"/>
          </a:xfrm>
          <a:prstGeom prst="snip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2. Identificar los aspectos legales que permitan el correcto funcionamiento de las operaciones</a:t>
            </a:r>
          </a:p>
        </p:txBody>
      </p:sp>
      <p:sp>
        <p:nvSpPr>
          <p:cNvPr id="6" name="Rectángulo: esquinas diagonales cortadas 5">
            <a:extLst>
              <a:ext uri="{FF2B5EF4-FFF2-40B4-BE49-F238E27FC236}">
                <a16:creationId xmlns:a16="http://schemas.microsoft.com/office/drawing/2014/main" id="{7CF7C4BB-007D-4138-979B-175F94252ACA}"/>
              </a:ext>
            </a:extLst>
          </p:cNvPr>
          <p:cNvSpPr/>
          <p:nvPr/>
        </p:nvSpPr>
        <p:spPr>
          <a:xfrm>
            <a:off x="5417965" y="3967062"/>
            <a:ext cx="3915041" cy="1089465"/>
          </a:xfrm>
          <a:prstGeom prst="snip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3. Establecer los niveles en los que actúan las operaciones de información.</a:t>
            </a:r>
          </a:p>
        </p:txBody>
      </p:sp>
      <p:sp>
        <p:nvSpPr>
          <p:cNvPr id="7" name="Rectángulo: esquinas diagonales cortadas 6">
            <a:extLst>
              <a:ext uri="{FF2B5EF4-FFF2-40B4-BE49-F238E27FC236}">
                <a16:creationId xmlns:a16="http://schemas.microsoft.com/office/drawing/2014/main" id="{3A80D707-A06E-4319-AFC0-6577D0FDE4C2}"/>
              </a:ext>
            </a:extLst>
          </p:cNvPr>
          <p:cNvSpPr/>
          <p:nvPr/>
        </p:nvSpPr>
        <p:spPr>
          <a:xfrm>
            <a:off x="7833909" y="5173697"/>
            <a:ext cx="4306545" cy="1479766"/>
          </a:xfrm>
          <a:prstGeom prst="snip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4. Definir la estructura organizacional necesaria para el desarrollo eficiente, efectivo y eficaz de las operaciones de información.</a:t>
            </a:r>
          </a:p>
        </p:txBody>
      </p:sp>
    </p:spTree>
    <p:extLst>
      <p:ext uri="{BB962C8B-B14F-4D97-AF65-F5344CB8AC3E}">
        <p14:creationId xmlns:p14="http://schemas.microsoft.com/office/powerpoint/2010/main" val="4212437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8035</TotalTime>
  <Words>2390</Words>
  <Application>Microsoft Office PowerPoint</Application>
  <PresentationFormat>Panorámica</PresentationFormat>
  <Paragraphs>192</Paragraphs>
  <Slides>29</Slides>
  <Notes>4</Notes>
  <HiddenSlides>2</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29</vt:i4>
      </vt:variant>
    </vt:vector>
  </HeadingPairs>
  <TitlesOfParts>
    <vt:vector size="38" baseType="lpstr">
      <vt:lpstr>MS PGothic</vt:lpstr>
      <vt:lpstr>Arial</vt:lpstr>
      <vt:lpstr>Arial Black</vt:lpstr>
      <vt:lpstr>Calibri</vt:lpstr>
      <vt:lpstr>Times New Roman</vt:lpstr>
      <vt:lpstr>Trebuchet MS</vt:lpstr>
      <vt:lpstr>Wingdings 3</vt:lpstr>
      <vt:lpstr>Faceta</vt:lpstr>
      <vt:lpstr>1_Faceta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VILLARROEL</dc:creator>
  <cp:lastModifiedBy>villa</cp:lastModifiedBy>
  <cp:revision>303</cp:revision>
  <dcterms:created xsi:type="dcterms:W3CDTF">2020-08-06T15:30:31Z</dcterms:created>
  <dcterms:modified xsi:type="dcterms:W3CDTF">2021-11-07T20:16:06Z</dcterms:modified>
</cp:coreProperties>
</file>