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66" r:id="rId13"/>
    <p:sldId id="267" r:id="rId14"/>
    <p:sldId id="273" r:id="rId15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E0B3"/>
    <a:srgbClr val="A8D0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31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DF4C-16AA-4943-B36C-A5F80155A7A8}" type="datetimeFigureOut">
              <a:rPr lang="es-EC" smtClean="0"/>
              <a:t>29/10/2021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BCE2-F9BC-46B6-A3B1-3D688461478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51810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DF4C-16AA-4943-B36C-A5F80155A7A8}" type="datetimeFigureOut">
              <a:rPr lang="es-EC" smtClean="0"/>
              <a:t>29/10/2021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BCE2-F9BC-46B6-A3B1-3D688461478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15651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DF4C-16AA-4943-B36C-A5F80155A7A8}" type="datetimeFigureOut">
              <a:rPr lang="es-EC" smtClean="0"/>
              <a:t>29/10/2021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BCE2-F9BC-46B6-A3B1-3D688461478A}" type="slidenum">
              <a:rPr lang="es-EC" smtClean="0"/>
              <a:t>‹Nº›</a:t>
            </a:fld>
            <a:endParaRPr lang="es-EC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2826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DF4C-16AA-4943-B36C-A5F80155A7A8}" type="datetimeFigureOut">
              <a:rPr lang="es-EC" smtClean="0"/>
              <a:t>29/10/2021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BCE2-F9BC-46B6-A3B1-3D688461478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20914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DF4C-16AA-4943-B36C-A5F80155A7A8}" type="datetimeFigureOut">
              <a:rPr lang="es-EC" smtClean="0"/>
              <a:t>29/10/2021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BCE2-F9BC-46B6-A3B1-3D688461478A}" type="slidenum">
              <a:rPr lang="es-EC" smtClean="0"/>
              <a:t>‹Nº›</a:t>
            </a:fld>
            <a:endParaRPr lang="es-EC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7360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DF4C-16AA-4943-B36C-A5F80155A7A8}" type="datetimeFigureOut">
              <a:rPr lang="es-EC" smtClean="0"/>
              <a:t>29/10/2021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BCE2-F9BC-46B6-A3B1-3D688461478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09271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DF4C-16AA-4943-B36C-A5F80155A7A8}" type="datetimeFigureOut">
              <a:rPr lang="es-EC" smtClean="0"/>
              <a:t>29/10/2021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BCE2-F9BC-46B6-A3B1-3D688461478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6211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DF4C-16AA-4943-B36C-A5F80155A7A8}" type="datetimeFigureOut">
              <a:rPr lang="es-EC" smtClean="0"/>
              <a:t>29/10/2021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BCE2-F9BC-46B6-A3B1-3D688461478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9763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DF4C-16AA-4943-B36C-A5F80155A7A8}" type="datetimeFigureOut">
              <a:rPr lang="es-EC" smtClean="0"/>
              <a:t>29/10/2021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BCE2-F9BC-46B6-A3B1-3D688461478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7092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DF4C-16AA-4943-B36C-A5F80155A7A8}" type="datetimeFigureOut">
              <a:rPr lang="es-EC" smtClean="0"/>
              <a:t>29/10/2021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BCE2-F9BC-46B6-A3B1-3D688461478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6347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DF4C-16AA-4943-B36C-A5F80155A7A8}" type="datetimeFigureOut">
              <a:rPr lang="es-EC" smtClean="0"/>
              <a:t>29/10/2021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BCE2-F9BC-46B6-A3B1-3D688461478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46013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DF4C-16AA-4943-B36C-A5F80155A7A8}" type="datetimeFigureOut">
              <a:rPr lang="es-EC" smtClean="0"/>
              <a:t>29/10/2021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BCE2-F9BC-46B6-A3B1-3D688461478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194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DF4C-16AA-4943-B36C-A5F80155A7A8}" type="datetimeFigureOut">
              <a:rPr lang="es-EC" smtClean="0"/>
              <a:t>29/10/2021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BCE2-F9BC-46B6-A3B1-3D688461478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992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DF4C-16AA-4943-B36C-A5F80155A7A8}" type="datetimeFigureOut">
              <a:rPr lang="es-EC" smtClean="0"/>
              <a:t>29/10/2021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BCE2-F9BC-46B6-A3B1-3D688461478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13819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DF4C-16AA-4943-B36C-A5F80155A7A8}" type="datetimeFigureOut">
              <a:rPr lang="es-EC" smtClean="0"/>
              <a:t>29/10/2021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BCE2-F9BC-46B6-A3B1-3D688461478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46592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DF4C-16AA-4943-B36C-A5F80155A7A8}" type="datetimeFigureOut">
              <a:rPr lang="es-EC" smtClean="0"/>
              <a:t>29/10/2021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BCE2-F9BC-46B6-A3B1-3D688461478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7980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DDF4C-16AA-4943-B36C-A5F80155A7A8}" type="datetimeFigureOut">
              <a:rPr lang="es-EC" smtClean="0"/>
              <a:t>29/10/2021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E0BCE2-F9BC-46B6-A3B1-3D688461478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258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Resultado de imagen para mi esp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689" y="157666"/>
            <a:ext cx="6351382" cy="171147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ángulo 4"/>
          <p:cNvSpPr/>
          <p:nvPr/>
        </p:nvSpPr>
        <p:spPr>
          <a:xfrm>
            <a:off x="94129" y="2239932"/>
            <a:ext cx="10730753" cy="2957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EC" sz="20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MAESTRÍA EN </a:t>
            </a:r>
            <a:r>
              <a:rPr lang="es-EC" sz="20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DEFENSA Y SEGUIRIDAD MENCIÓN LOGÍSTICA</a:t>
            </a:r>
            <a:endParaRPr lang="es-EC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EC" sz="2000" b="1" dirty="0">
                <a:solidFill>
                  <a:srgbClr val="70AD4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COHORTE II</a:t>
            </a:r>
            <a:endParaRPr lang="es-EC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EC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TEMA:</a:t>
            </a:r>
            <a:endParaRPr lang="es-EC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algn="ctr">
              <a:lnSpc>
                <a:spcPct val="115000"/>
              </a:lnSpc>
              <a:spcAft>
                <a:spcPts val="800"/>
              </a:spcAft>
              <a:tabLst>
                <a:tab pos="685800" algn="l"/>
                <a:tab pos="1632585" algn="l"/>
              </a:tabLst>
            </a:pPr>
            <a:r>
              <a:rPr lang="es-EC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ANÁLISIS DE LA EFECTIVIDAD DURANTE LA APLICACIÓN DE LA GESTIÓN POR PROCESOS EN EL SERVICIO LOGÍSTICO DE TRANSPORTES, APLICADO EN EL COMANDO LOGÍSTICO NO. 25 “REINO DE QUITO”.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E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C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164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Resultado de imagen para mi esp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47" y="94129"/>
            <a:ext cx="2680335" cy="75303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75D5743D-2F54-4249-A845-6340ABB3BC14}"/>
              </a:ext>
            </a:extLst>
          </p:cNvPr>
          <p:cNvSpPr txBox="1"/>
          <p:nvPr/>
        </p:nvSpPr>
        <p:spPr>
          <a:xfrm>
            <a:off x="318653" y="1196897"/>
            <a:ext cx="3100407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s-E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CONCLUSIONES: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3CBC09B-24FC-49EC-9101-42894EBDB58B}"/>
              </a:ext>
            </a:extLst>
          </p:cNvPr>
          <p:cNvSpPr txBox="1"/>
          <p:nvPr/>
        </p:nvSpPr>
        <p:spPr>
          <a:xfrm>
            <a:off x="318654" y="2105561"/>
            <a:ext cx="1153646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 falta de comunicación del Manual de </a:t>
            </a:r>
            <a:r>
              <a:rPr lang="es-ES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ocesos, impide contrastar las condiciones de operabilidad y operatividad de los medios y recursos de la unidad, siendo estos, los componentes principales que permiten identificar la eficiencia y eficacia de los sistemas y procesos de efectividad de los procesos. </a:t>
            </a:r>
            <a:endParaRPr lang="es-EC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EC63ECB-1C43-4CD2-AC83-B5EDE150A43A}"/>
              </a:ext>
            </a:extLst>
          </p:cNvPr>
          <p:cNvSpPr txBox="1"/>
          <p:nvPr/>
        </p:nvSpPr>
        <p:spPr>
          <a:xfrm>
            <a:off x="277926" y="3806017"/>
            <a:ext cx="1153646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El correcto servicio que le brinden al Manual de Procesos en el Batallón de Transporte “CHASQUI”, servirá de herramienta de aporte para la gestión del </a:t>
            </a:r>
            <a:r>
              <a:rPr lang="es-ES" sz="20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comando de unidad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ya que, en ella se evidencia a través de los procesos, las actividades que ejecuta la unidad permanentemente, es por ello, la importancia de capacitar, supervisar, controlar y establecer una conducta de mejora a los procesos en cada campo, mediante la interacción de los actores que participan en dicho documento y así alcanzar una estandarización de las normas y procedimientos durante el desarrollo de las operaciones logísticas en el transporte.</a:t>
            </a:r>
            <a:endParaRPr lang="es-EC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32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Resultado de imagen para mi esp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47" y="94129"/>
            <a:ext cx="2680335" cy="75303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3A8E789-5498-48D9-AA18-B07FD75A0C6F}"/>
              </a:ext>
            </a:extLst>
          </p:cNvPr>
          <p:cNvSpPr txBox="1"/>
          <p:nvPr/>
        </p:nvSpPr>
        <p:spPr>
          <a:xfrm>
            <a:off x="318653" y="1250024"/>
            <a:ext cx="4001556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s-E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RECOMENDACIONES: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89CA2B5-DA11-40DA-B367-15EBF42D3450}"/>
              </a:ext>
            </a:extLst>
          </p:cNvPr>
          <p:cNvSpPr txBox="1"/>
          <p:nvPr/>
        </p:nvSpPr>
        <p:spPr>
          <a:xfrm>
            <a:off x="318654" y="2158688"/>
            <a:ext cx="1153646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Socializar al personal profesional del Batallón de Transportes “CHASQUI”, la objetividad de la creación del Manual del Procesos, el mismo constituye una herramienta útil y necesaria para fundamentar los procedimientos desarrollados dentro del marco Jurídico – Administrativo durante la ejecución de las operaciones logísticas de transporte.</a:t>
            </a:r>
            <a:endParaRPr lang="es-EC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B23AF58-A3FF-4C8F-9960-C0D4263922EE}"/>
              </a:ext>
            </a:extLst>
          </p:cNvPr>
          <p:cNvSpPr txBox="1"/>
          <p:nvPr/>
        </p:nvSpPr>
        <p:spPr>
          <a:xfrm>
            <a:off x="277926" y="3806017"/>
            <a:ext cx="1153646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 operacionalización de las actividades establecidas en el Manual de Procesos de manera correcta y eficiente, permitirá al Comando de unidad, delimitar las funciones y responsabilidades en cada área de trabajo, como también servirá para establecer los controles administrativos y tomar las decisiones correspondientes, fortaleciendo los campos donde se precisa implementar un mecanismo de mejora para eliminar confusiones, incertidumbres y duplicidad de funciones durante el desarrollo de las actividades ya sea al interior como exterior del campamento</a:t>
            </a:r>
            <a:endParaRPr lang="es-EC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86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Resultado de imagen para mi esp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47" y="94129"/>
            <a:ext cx="2680335" cy="75303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3FF7DBFD-D1BE-42E9-B525-EF187B4D69B3}"/>
              </a:ext>
            </a:extLst>
          </p:cNvPr>
          <p:cNvSpPr txBox="1"/>
          <p:nvPr/>
        </p:nvSpPr>
        <p:spPr>
          <a:xfrm>
            <a:off x="318653" y="1250024"/>
            <a:ext cx="3975051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s-E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RECOMENDACIONES: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00B9EFE-87CB-4E84-8129-5CA41BC2FF45}"/>
              </a:ext>
            </a:extLst>
          </p:cNvPr>
          <p:cNvSpPr txBox="1"/>
          <p:nvPr/>
        </p:nvSpPr>
        <p:spPr>
          <a:xfrm>
            <a:off x="343285" y="2781805"/>
            <a:ext cx="1153646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 debe establecer plazos de tiempo específicos para la activación de los procedimientos de mejora en el área o campo observado, de tal forma que el Manual de Procesos tenga la fluidez adecuada y cumpla con el propósito para el que fue creado, dándole la notabilidad que se merece y por la cual la Dirección de Planificación y Gestión Estratégica implemento en las unidades de la Fuerza Terrestre, como aporte a las actividades que desarrollen los usuarios y responsables en cada proceso definido en el Manual, constituyéndose de esta manera este documento como una herramienta rentable y de apoyo permanente a la gestión operacional de la unidad, determinando en él, las potencialidades y vulnerabilidades y no una letra muerta sin uso y beneficio.</a:t>
            </a:r>
            <a:endParaRPr lang="es-EC" sz="20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783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Resultado de imagen para mi esp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47" y="94129"/>
            <a:ext cx="2680335" cy="75303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ADCEC0CA-7C08-45BC-AD64-EF0E6EAC53F9}"/>
              </a:ext>
            </a:extLst>
          </p:cNvPr>
          <p:cNvSpPr txBox="1"/>
          <p:nvPr/>
        </p:nvSpPr>
        <p:spPr>
          <a:xfrm>
            <a:off x="315622" y="1282801"/>
            <a:ext cx="3991335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s-E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RECOMENDACIONES: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EB95749-16D0-4D75-AF36-6F2A81E9B716}"/>
              </a:ext>
            </a:extLst>
          </p:cNvPr>
          <p:cNvSpPr txBox="1"/>
          <p:nvPr/>
        </p:nvSpPr>
        <p:spPr>
          <a:xfrm>
            <a:off x="343285" y="2703150"/>
            <a:ext cx="1153646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 implementación de indicadores de control para medir la eficiencia y eficacia de los procesos levantados en el Manual de Procesos, ayudará sustancialmente a evidenciar específicamente el estado y condición de los medios y recursos con los cuales se están ejecutando las actividades por parte del Batallón, siendo los medios tangibles e intangibles y recursos económicos como de talento humano, los componentes principales para medir la efectividad y garantizar que el sostenimiento de las operaciones administrativas y logísticas que se desarrollan en el Batallón de Transporte “CHASQUI” están siendo ejecutadas adecuadamente</a:t>
            </a:r>
            <a:endParaRPr lang="es-EC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838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Resultado de imagen para mi esp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47" y="94129"/>
            <a:ext cx="2680335" cy="75303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EC4BA24-B9E1-48CD-9DE6-A482DAFE5E70}"/>
              </a:ext>
            </a:extLst>
          </p:cNvPr>
          <p:cNvSpPr txBox="1"/>
          <p:nvPr/>
        </p:nvSpPr>
        <p:spPr>
          <a:xfrm>
            <a:off x="2083314" y="2367171"/>
            <a:ext cx="8056406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</a:rPr>
              <a:t>GRACIAS POR SU ATENCIÓN</a:t>
            </a:r>
            <a:endParaRPr lang="es-EC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66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Resultado de imagen para mi esp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47" y="94129"/>
            <a:ext cx="2680335" cy="75303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9CF4ADE-0589-401D-8A47-A5468E4CD4EE}"/>
              </a:ext>
            </a:extLst>
          </p:cNvPr>
          <p:cNvSpPr txBox="1"/>
          <p:nvPr/>
        </p:nvSpPr>
        <p:spPr>
          <a:xfrm>
            <a:off x="396881" y="1249601"/>
            <a:ext cx="3366736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s-E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ANTECEDENTES: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DA184B0-6493-44E3-B397-EF56102579C0}"/>
              </a:ext>
            </a:extLst>
          </p:cNvPr>
          <p:cNvSpPr txBox="1"/>
          <p:nvPr/>
        </p:nvSpPr>
        <p:spPr>
          <a:xfrm>
            <a:off x="340112" y="2265071"/>
            <a:ext cx="1156854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Las Fuerzas Armadas 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para su desarrollo institucional y fortalecimiento de las capacidades estratégicas, se encuentran alineadas al </a:t>
            </a:r>
            <a:r>
              <a:rPr lang="es-E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Proyecto “Gobierno por Resultados” (GPR)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implementado por el Gobierno Nacional.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ED5D697-E7EE-4014-988A-8991D7C36ACF}"/>
              </a:ext>
            </a:extLst>
          </p:cNvPr>
          <p:cNvSpPr txBox="1"/>
          <p:nvPr/>
        </p:nvSpPr>
        <p:spPr>
          <a:xfrm>
            <a:off x="340112" y="3460752"/>
            <a:ext cx="1151177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Estructura planes, programas y proyectos, basados en herramientas informáticas para la </a:t>
            </a:r>
            <a:r>
              <a:rPr lang="es-E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gestión estratégica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y a través de </a:t>
            </a:r>
            <a:r>
              <a:rPr lang="es-E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políticas integrales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enlazar los procesos administrativos del Talento Humano y las capacidades de una organización. 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75818FD-4070-494C-BAA4-C5F098C57D8D}"/>
              </a:ext>
            </a:extLst>
          </p:cNvPr>
          <p:cNvSpPr txBox="1"/>
          <p:nvPr/>
        </p:nvSpPr>
        <p:spPr>
          <a:xfrm>
            <a:off x="340111" y="4656856"/>
            <a:ext cx="1151177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 enfoca el estudio en el </a:t>
            </a:r>
            <a:r>
              <a:rPr lang="es-ES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Batallón de Transportes “CHASQUI” </a:t>
            </a:r>
            <a:r>
              <a:rPr lang="es-ES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del Comando Logístico No. 25 “REINO DE QUITO” y evidenciar el seguimiento a los procesos determinados por el GPR 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en cumplimiento a la norma establecida para la planificación, administración y disposición de los bienes de carácter logístico y que pertenecen a la Fuerza Terrestre.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24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Resultado de imagen para mi esp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47" y="94129"/>
            <a:ext cx="2680335" cy="75303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ángulo 4"/>
          <p:cNvSpPr/>
          <p:nvPr/>
        </p:nvSpPr>
        <p:spPr>
          <a:xfrm>
            <a:off x="0" y="847164"/>
            <a:ext cx="9699700" cy="416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es-EC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217B0E9-D70A-4C5A-B272-BD20883F81D8}"/>
              </a:ext>
            </a:extLst>
          </p:cNvPr>
          <p:cNvSpPr txBox="1"/>
          <p:nvPr/>
        </p:nvSpPr>
        <p:spPr>
          <a:xfrm>
            <a:off x="318654" y="1250023"/>
            <a:ext cx="292331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s-E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PROBLEMA: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68AA1B0-E775-4573-89AB-140958B3B4CA}"/>
              </a:ext>
            </a:extLst>
          </p:cNvPr>
          <p:cNvSpPr txBox="1"/>
          <p:nvPr/>
        </p:nvSpPr>
        <p:spPr>
          <a:xfrm>
            <a:off x="701940" y="2904672"/>
            <a:ext cx="6031369" cy="2118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800" dirty="0">
                <a:ln w="0"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Determinar la influencia que tiene </a:t>
            </a:r>
            <a:r>
              <a:rPr lang="es-ES" dirty="0">
                <a:ln w="0"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s-ES" sz="1800" dirty="0">
                <a:ln w="0"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ineficiente gestión por procesos, durante el desarrollo de las operaciones logísticas de Transporte en el Batallón de Transportes “CHASQUI” </a:t>
            </a:r>
            <a:r>
              <a:rPr lang="es-ES" dirty="0">
                <a:ln w="0"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del COLOG 25 “REINO DE QUITO” </a:t>
            </a:r>
            <a:r>
              <a:rPr lang="es-ES" sz="1800" dirty="0">
                <a:ln w="0"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durante el año 2020.</a:t>
            </a:r>
            <a:endParaRPr lang="es-EC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4" descr="Ecuador compra a China 709 vehículos por 81 millones de dólares - Noticias  Infodefensa América">
            <a:extLst>
              <a:ext uri="{FF2B5EF4-FFF2-40B4-BE49-F238E27FC236}">
                <a16:creationId xmlns:a16="http://schemas.microsoft.com/office/drawing/2014/main" id="{279FF36E-92EF-4523-8B4C-047927D1B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669" y="2883937"/>
            <a:ext cx="3796365" cy="216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798778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Resultado de imagen para mi esp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47" y="94129"/>
            <a:ext cx="2680335" cy="75303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Ministro Cordero entregará 200 vehículos a la Tercera División de Ejército  “Tarqui” – Ministerio de Defensa Nacional">
            <a:extLst>
              <a:ext uri="{FF2B5EF4-FFF2-40B4-BE49-F238E27FC236}">
                <a16:creationId xmlns:a16="http://schemas.microsoft.com/office/drawing/2014/main" id="{9CCC2426-0549-496F-8F38-52ED501F3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8352" y="2810221"/>
            <a:ext cx="3796365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BA5BBF7-2916-4EBA-967D-BB1A43F46052}"/>
              </a:ext>
            </a:extLst>
          </p:cNvPr>
          <p:cNvSpPr txBox="1"/>
          <p:nvPr/>
        </p:nvSpPr>
        <p:spPr>
          <a:xfrm>
            <a:off x="484909" y="2891967"/>
            <a:ext cx="6206836" cy="2118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Analizar la efectividad 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que tiene la gestión por procesos durante las operaciones logísticas de transporte, realizando una </a:t>
            </a:r>
            <a:r>
              <a:rPr lang="es-E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investigación de campo y documental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para estructurar en función a los </a:t>
            </a:r>
            <a:r>
              <a:rPr lang="es-E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indicadores de eficiencia y eficacia 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el cumplimiento de los mismos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8D635A2-2E8C-4AA4-9AD2-02487613F9F8}"/>
              </a:ext>
            </a:extLst>
          </p:cNvPr>
          <p:cNvSpPr txBox="1"/>
          <p:nvPr/>
        </p:nvSpPr>
        <p:spPr>
          <a:xfrm>
            <a:off x="318654" y="1250024"/>
            <a:ext cx="292331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OBJETIVO:</a:t>
            </a:r>
          </a:p>
        </p:txBody>
      </p:sp>
    </p:spTree>
    <p:extLst>
      <p:ext uri="{BB962C8B-B14F-4D97-AF65-F5344CB8AC3E}">
        <p14:creationId xmlns:p14="http://schemas.microsoft.com/office/powerpoint/2010/main" val="3069022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Resultado de imagen para mi esp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47" y="94129"/>
            <a:ext cx="2680335" cy="75303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DB2BC468-71E0-4797-8806-D08B4CAA8EC4}"/>
              </a:ext>
            </a:extLst>
          </p:cNvPr>
          <p:cNvSpPr txBox="1"/>
          <p:nvPr/>
        </p:nvSpPr>
        <p:spPr>
          <a:xfrm>
            <a:off x="318653" y="1282801"/>
            <a:ext cx="494246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s-E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OBJETIVOS ESPECÍFICOS: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18296C3-1767-42E8-A0C7-6A3A3538AE75}"/>
              </a:ext>
            </a:extLst>
          </p:cNvPr>
          <p:cNvSpPr txBox="1"/>
          <p:nvPr/>
        </p:nvSpPr>
        <p:spPr>
          <a:xfrm>
            <a:off x="318653" y="2168479"/>
            <a:ext cx="11236038" cy="872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Realizar una investigación de campo y documental 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sobre los procedimientos, procesos y resultados obtenidos por parte del recurso humano durante la ejecución de las actividades logísticas de Transporte.  </a:t>
            </a:r>
            <a:endParaRPr lang="es-EC" sz="16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9988CFD-678B-4EC3-A7EF-15841E6E9996}"/>
              </a:ext>
            </a:extLst>
          </p:cNvPr>
          <p:cNvSpPr txBox="1"/>
          <p:nvPr/>
        </p:nvSpPr>
        <p:spPr>
          <a:xfrm>
            <a:off x="318653" y="5097773"/>
            <a:ext cx="11236038" cy="872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Diseñar y establecer los indicadores de efectividad derivados de los parámetros de eficiencia y eficacia 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establecidos en el Manual de Procesos, para el servicio logístico de Transportes.</a:t>
            </a:r>
            <a:endParaRPr lang="es-EC" sz="16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BDCF78B-D94B-49E8-9F02-75904F30104A}"/>
              </a:ext>
            </a:extLst>
          </p:cNvPr>
          <p:cNvSpPr txBox="1"/>
          <p:nvPr/>
        </p:nvSpPr>
        <p:spPr>
          <a:xfrm>
            <a:off x="318653" y="3633126"/>
            <a:ext cx="11236038" cy="872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Supervisar, comprobar y validar la información 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emanada por los </a:t>
            </a:r>
            <a:r>
              <a:rPr lang="es-E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indicadores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de gestión detallado en los Manuales de procesos en vigencia en el COLOG 25 “REINO DE QUITO”.</a:t>
            </a:r>
          </a:p>
        </p:txBody>
      </p:sp>
    </p:spTree>
    <p:extLst>
      <p:ext uri="{BB962C8B-B14F-4D97-AF65-F5344CB8AC3E}">
        <p14:creationId xmlns:p14="http://schemas.microsoft.com/office/powerpoint/2010/main" val="265109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Resultado de imagen para mi esp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47" y="94129"/>
            <a:ext cx="2680335" cy="75303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CC696D8-F94C-4511-A474-55242B2FBDEA}"/>
              </a:ext>
            </a:extLst>
          </p:cNvPr>
          <p:cNvSpPr txBox="1"/>
          <p:nvPr/>
        </p:nvSpPr>
        <p:spPr>
          <a:xfrm>
            <a:off x="318654" y="1250024"/>
            <a:ext cx="292331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s-E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DESARROLLO: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A3E71F0-CD72-49C2-8E71-46C1548CB1E8}"/>
              </a:ext>
            </a:extLst>
          </p:cNvPr>
          <p:cNvSpPr txBox="1"/>
          <p:nvPr/>
        </p:nvSpPr>
        <p:spPr>
          <a:xfrm>
            <a:off x="507365" y="2253823"/>
            <a:ext cx="7259782" cy="37805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263525" algn="l"/>
              </a:tabLst>
            </a:pP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 realizó una </a:t>
            </a:r>
            <a:r>
              <a:rPr lang="es-ES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ENCUESTA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ES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REVISIÓN DOCUMENTAL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al personal que labora en el Batallón de Transportes “CHASQUI”, entre ellos, personal de </a:t>
            </a:r>
            <a:r>
              <a:rPr lang="es-E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oficiales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que se desempeñan en la </a:t>
            </a:r>
            <a:r>
              <a:rPr lang="es-E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Plana Mayor del Batallón 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como los que laboran en la </a:t>
            </a:r>
            <a:r>
              <a:rPr lang="es-E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sección de Desempeño Profesional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así como también, al personal de </a:t>
            </a:r>
            <a:r>
              <a:rPr lang="es-E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tropa profesional 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que se desempeñan en la parte </a:t>
            </a:r>
            <a:r>
              <a:rPr lang="es-E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administrativa y operativa logística 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(conductores de los medios de transporte) en la unidad</a:t>
            </a:r>
            <a:r>
              <a:rPr lang="es-ES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sobre el conocimiento, capacidades y competencias del uso y manejo del MANUAL DE PROCESOS que mantiene el Batallón.</a:t>
            </a:r>
            <a:endParaRPr lang="es-EC" sz="16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B935659-9450-499C-A8E1-5FE25BA239E0}"/>
              </a:ext>
            </a:extLst>
          </p:cNvPr>
          <p:cNvSpPr txBox="1"/>
          <p:nvPr/>
        </p:nvSpPr>
        <p:spPr>
          <a:xfrm>
            <a:off x="6525493" y="1358418"/>
            <a:ext cx="55556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INVESTIGACIÓN DE CAMPO Y DOCUMENTAL </a:t>
            </a:r>
            <a:endParaRPr lang="es-EC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0B12FEAF-C4D3-4AD0-AC8B-52683F1248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7154" y="2830738"/>
            <a:ext cx="3664474" cy="2794721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83478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Resultado de imagen para mi esp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47" y="94129"/>
            <a:ext cx="2680335" cy="75303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CDF7361-8124-44F5-9974-F24174F0BA71}"/>
              </a:ext>
            </a:extLst>
          </p:cNvPr>
          <p:cNvSpPr txBox="1"/>
          <p:nvPr/>
        </p:nvSpPr>
        <p:spPr>
          <a:xfrm>
            <a:off x="318654" y="1256413"/>
            <a:ext cx="292331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s-E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DESARROLLO: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9DE9435-0596-4C15-9A04-D2425E181534}"/>
              </a:ext>
            </a:extLst>
          </p:cNvPr>
          <p:cNvSpPr txBox="1"/>
          <p:nvPr/>
        </p:nvSpPr>
        <p:spPr>
          <a:xfrm>
            <a:off x="318654" y="1940855"/>
            <a:ext cx="9157855" cy="4611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263525" algn="l"/>
              </a:tabLst>
            </a:pP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Manual de Procesos 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que dispone el </a:t>
            </a:r>
            <a:r>
              <a:rPr lang="es-E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Batallón de Transportes “CHASQUI”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no está siendo </a:t>
            </a:r>
            <a:r>
              <a:rPr lang="es-ES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socializado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expuesto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ES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aplicado 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hacia el </a:t>
            </a:r>
            <a:r>
              <a:rPr lang="es-E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personal profesional del Batallón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desconociendo en su mayoría, las tareas y actividades que constan en cada proceso y de los cuales </a:t>
            </a:r>
            <a:r>
              <a:rPr lang="es-ES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están establecidos los 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deberes y responsabilidades a cumplir, sin embargo, documentalmente el personal custodio del manual, </a:t>
            </a:r>
            <a:r>
              <a:rPr lang="es-E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refleja resultados positivos de efectividad 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que no concuerdan con la sustentación de su calificación, ya que, no disponen de registros o reportes que abalicen que los procesos se están cumpliendo eficientemente, además </a:t>
            </a:r>
            <a:r>
              <a:rPr lang="es-E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no existe una metodología que permita identificar las falencias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que presentan los procesos levantados y que son de suma importancia realizar una </a:t>
            </a:r>
            <a:r>
              <a:rPr lang="es-E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mejora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a ellos para </a:t>
            </a:r>
            <a:r>
              <a:rPr lang="es-E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alcanzar con la efectividad 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dispuesta por la DPGE en las unidades de la F.T.</a:t>
            </a:r>
            <a:endParaRPr lang="es-EC" sz="16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D9863CA-D712-4D67-BBEC-567DE40FF944}"/>
              </a:ext>
            </a:extLst>
          </p:cNvPr>
          <p:cNvSpPr txBox="1"/>
          <p:nvPr/>
        </p:nvSpPr>
        <p:spPr>
          <a:xfrm>
            <a:off x="6497784" y="1256413"/>
            <a:ext cx="55556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SUPERVISAR, COMPROBAR Y VALIDAR LA INFORMACIÓN </a:t>
            </a:r>
            <a:endParaRPr lang="es-EC" dirty="0"/>
          </a:p>
        </p:txBody>
      </p:sp>
      <p:pic>
        <p:nvPicPr>
          <p:cNvPr id="9" name="image12.png">
            <a:extLst>
              <a:ext uri="{FF2B5EF4-FFF2-40B4-BE49-F238E27FC236}">
                <a16:creationId xmlns:a16="http://schemas.microsoft.com/office/drawing/2014/main" id="{29F3C893-44D9-4365-B514-1929719EF33C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9623601" y="2650238"/>
            <a:ext cx="2319020" cy="319275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33609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Resultado de imagen para mi esp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47" y="94129"/>
            <a:ext cx="2680335" cy="75303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77CB065D-169C-41C8-8379-D68855599BC4}"/>
              </a:ext>
            </a:extLst>
          </p:cNvPr>
          <p:cNvSpPr txBox="1"/>
          <p:nvPr/>
        </p:nvSpPr>
        <p:spPr>
          <a:xfrm>
            <a:off x="318654" y="1250024"/>
            <a:ext cx="292331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s-E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DESARROLLO: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2F642F0-1489-44EA-BE2A-C612D3527877}"/>
              </a:ext>
            </a:extLst>
          </p:cNvPr>
          <p:cNvSpPr txBox="1"/>
          <p:nvPr/>
        </p:nvSpPr>
        <p:spPr>
          <a:xfrm>
            <a:off x="507365" y="2156838"/>
            <a:ext cx="11213580" cy="25340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263525" algn="l"/>
              </a:tabLst>
            </a:pP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 este sentido nos permitimos </a:t>
            </a:r>
            <a:r>
              <a:rPr lang="es-E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diseñar y establecer procedimientos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que sirvan de </a:t>
            </a:r>
            <a:r>
              <a:rPr lang="es-E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aporte para reforzar los indicadores 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establecidos en el Manual de Procesos del Batallón de </a:t>
            </a:r>
            <a:r>
              <a:rPr lang="es-ES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Transporte “CHASQUI”, a través de 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parámetros de </a:t>
            </a:r>
            <a:r>
              <a:rPr lang="es-ES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eficiencia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E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procedimientos con los cuales están desarrollando las operaciones logísticas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 y </a:t>
            </a:r>
            <a:r>
              <a:rPr lang="es-ES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eficacia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E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recursos empleados para cumplir con las operaciones logísticas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 y con ello alcanzar la </a:t>
            </a:r>
            <a:r>
              <a:rPr lang="es-E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efectividad de los procedimientos 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E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actividades </a:t>
            </a: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para la ejecución de las operaciones logísticas de Transporte en el Batallón.</a:t>
            </a:r>
            <a:endParaRPr lang="es-EC" sz="16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B2271E3-B933-4898-A928-5E2AB29B32CA}"/>
              </a:ext>
            </a:extLst>
          </p:cNvPr>
          <p:cNvSpPr txBox="1"/>
          <p:nvPr/>
        </p:nvSpPr>
        <p:spPr>
          <a:xfrm>
            <a:off x="6525493" y="1358418"/>
            <a:ext cx="55556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ESTABLECER LOS INDICADORES DE EFECTIVIDAD </a:t>
            </a:r>
            <a:endParaRPr lang="es-EC" dirty="0"/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D12803A7-46ED-4F07-9FC3-6BBDE7259A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083893"/>
              </p:ext>
            </p:extLst>
          </p:nvPr>
        </p:nvGraphicFramePr>
        <p:xfrm>
          <a:off x="1407261" y="4946954"/>
          <a:ext cx="9408512" cy="1011555"/>
        </p:xfrm>
        <a:graphic>
          <a:graphicData uri="http://schemas.openxmlformats.org/drawingml/2006/table">
            <a:tbl>
              <a:tblPr/>
              <a:tblGrid>
                <a:gridCol w="1871238">
                  <a:extLst>
                    <a:ext uri="{9D8B030D-6E8A-4147-A177-3AD203B41FA5}">
                      <a16:colId xmlns:a16="http://schemas.microsoft.com/office/drawing/2014/main" val="2983494613"/>
                    </a:ext>
                  </a:extLst>
                </a:gridCol>
                <a:gridCol w="1593673">
                  <a:extLst>
                    <a:ext uri="{9D8B030D-6E8A-4147-A177-3AD203B41FA5}">
                      <a16:colId xmlns:a16="http://schemas.microsoft.com/office/drawing/2014/main" val="1146165848"/>
                    </a:ext>
                  </a:extLst>
                </a:gridCol>
                <a:gridCol w="2466109">
                  <a:extLst>
                    <a:ext uri="{9D8B030D-6E8A-4147-A177-3AD203B41FA5}">
                      <a16:colId xmlns:a16="http://schemas.microsoft.com/office/drawing/2014/main" val="1083449937"/>
                    </a:ext>
                  </a:extLst>
                </a:gridCol>
                <a:gridCol w="3477492">
                  <a:extLst>
                    <a:ext uri="{9D8B030D-6E8A-4147-A177-3AD203B41FA5}">
                      <a16:colId xmlns:a16="http://schemas.microsoft.com/office/drawing/2014/main" val="2945077591"/>
                    </a:ext>
                  </a:extLst>
                </a:gridCol>
              </a:tblGrid>
              <a:tr h="12485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VARIABLE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TIPO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NOMBRE INDICADOR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FÓRMULA DE CÁLCULO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523652"/>
                  </a:ext>
                </a:extLst>
              </a:tr>
              <a:tr h="4095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RECEPCIÓN Y EGRESO DE VEHÍCULOS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Desempeño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Porcentaje de   vehículos ingresados según planificación.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EFICIENCIA.=  Número de vehículos ingresados  /  Número de vehículos planificados * 100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380223"/>
                  </a:ext>
                </a:extLst>
              </a:tr>
              <a:tr h="40957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Desempeño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Porcentaje de vehículos egresados según planificación.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EFICACIA= Número de vehículos ingresados  /  Número de vehículos planificados * 100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061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724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Resultado de imagen para mi esp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47" y="94129"/>
            <a:ext cx="2680335" cy="75303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3D0C815-A43E-4417-98C7-DBD9ECB3678F}"/>
              </a:ext>
            </a:extLst>
          </p:cNvPr>
          <p:cNvSpPr txBox="1"/>
          <p:nvPr/>
        </p:nvSpPr>
        <p:spPr>
          <a:xfrm>
            <a:off x="318653" y="1282801"/>
            <a:ext cx="3126911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s-E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CONCLUSIONES: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72256FA-7204-42B9-B7F3-3EDC98FC04A8}"/>
              </a:ext>
            </a:extLst>
          </p:cNvPr>
          <p:cNvSpPr txBox="1"/>
          <p:nvPr/>
        </p:nvSpPr>
        <p:spPr>
          <a:xfrm>
            <a:off x="318654" y="2231837"/>
            <a:ext cx="1163480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Los resultados de las encuestas y conversaciones realizadas con el personal de la unidad, evidencia que no existe un enlace directo entre el personal profesional que ejecuta las operaciones logísticas y los responsables del manejo y custodia del Manual de Procesos.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ED00A2E-AE9E-48D4-901B-B49F2B1D5262}"/>
              </a:ext>
            </a:extLst>
          </p:cNvPr>
          <p:cNvSpPr txBox="1"/>
          <p:nvPr/>
        </p:nvSpPr>
        <p:spPr>
          <a:xfrm>
            <a:off x="318652" y="5072487"/>
            <a:ext cx="1163480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El desconocimiento de responsabilidades, de lo que debe hacer o puede hacer, desencadenara en que la institución se vea inmersa en serios dificultades administrativas y como tal no le permiten ser un ente dinámico para la inclusión de la administración por procesos. </a:t>
            </a:r>
            <a:endParaRPr lang="es-EC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544D5AC-46C2-4D02-8E82-37350A4C6A40}"/>
              </a:ext>
            </a:extLst>
          </p:cNvPr>
          <p:cNvSpPr txBox="1"/>
          <p:nvPr/>
        </p:nvSpPr>
        <p:spPr>
          <a:xfrm>
            <a:off x="318652" y="3652162"/>
            <a:ext cx="1163480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El personal </a:t>
            </a:r>
            <a:r>
              <a:rPr lang="es-ES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que ejecuta las operaciones logísticas de transporte en el Batallón,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lo está realizando bajo argumentos empíricos o de suma experiencia, mas no lo se está cumpliendo las tareas y actividades que constan en el Manual.</a:t>
            </a:r>
            <a:endParaRPr lang="es-EC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68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294</TotalTime>
  <Words>1412</Words>
  <Application>Microsoft Office PowerPoint</Application>
  <PresentationFormat>Panorámica</PresentationFormat>
  <Paragraphs>53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HUGO LENIN PINOS MORALES</dc:creator>
  <cp:lastModifiedBy>HP</cp:lastModifiedBy>
  <cp:revision>49</cp:revision>
  <dcterms:created xsi:type="dcterms:W3CDTF">2017-09-05T00:55:01Z</dcterms:created>
  <dcterms:modified xsi:type="dcterms:W3CDTF">2021-10-29T23:39:09Z</dcterms:modified>
</cp:coreProperties>
</file>