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13" r:id="rId3"/>
    <p:sldMasterId id="2147483725" r:id="rId4"/>
    <p:sldMasterId id="2147483728" r:id="rId5"/>
    <p:sldMasterId id="2147483741" r:id="rId6"/>
    <p:sldMasterId id="2147483745" r:id="rId7"/>
    <p:sldMasterId id="2147483757" r:id="rId8"/>
  </p:sldMasterIdLst>
  <p:notesMasterIdLst>
    <p:notesMasterId r:id="rId36"/>
  </p:notesMasterIdLst>
  <p:sldIdLst>
    <p:sldId id="289" r:id="rId9"/>
    <p:sldId id="616" r:id="rId10"/>
    <p:sldId id="258" r:id="rId11"/>
    <p:sldId id="259" r:id="rId12"/>
    <p:sldId id="297" r:id="rId13"/>
    <p:sldId id="361" r:id="rId14"/>
    <p:sldId id="614" r:id="rId15"/>
    <p:sldId id="592" r:id="rId16"/>
    <p:sldId id="621" r:id="rId17"/>
    <p:sldId id="622" r:id="rId18"/>
    <p:sldId id="623" r:id="rId19"/>
    <p:sldId id="624" r:id="rId20"/>
    <p:sldId id="333" r:id="rId21"/>
    <p:sldId id="625" r:id="rId22"/>
    <p:sldId id="600" r:id="rId23"/>
    <p:sldId id="631" r:id="rId24"/>
    <p:sldId id="626" r:id="rId25"/>
    <p:sldId id="284" r:id="rId26"/>
    <p:sldId id="627" r:id="rId27"/>
    <p:sldId id="628" r:id="rId28"/>
    <p:sldId id="605" r:id="rId29"/>
    <p:sldId id="629" r:id="rId30"/>
    <p:sldId id="630" r:id="rId31"/>
    <p:sldId id="632" r:id="rId32"/>
    <p:sldId id="633" r:id="rId33"/>
    <p:sldId id="615" r:id="rId34"/>
    <p:sldId id="634" r:id="rId35"/>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2804" autoAdjust="0"/>
  </p:normalViewPr>
  <p:slideViewPr>
    <p:cSldViewPr snapToGrid="0">
      <p:cViewPr varScale="1">
        <p:scale>
          <a:sx n="79" d="100"/>
          <a:sy n="79" d="100"/>
        </p:scale>
        <p:origin x="1344" y="192"/>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70" d="100"/>
          <a:sy n="70" d="100"/>
        </p:scale>
        <p:origin x="36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riusjacome/Desktop/DISCRIMINACION%20LABOR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usjacome/Desktop/DISCRIMINACION%20LABOR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riusjacome/Desktop/DISCRIMINACION%20LABOR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r>
              <a:rPr lang="es-ES_tradnl" b="1"/>
              <a:t>Profesionales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E3-A142-9E78-709CD9356B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E3-A142-9E78-709CD9356B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E3-A142-9E78-709CD9356B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E3-A142-9E78-709CD9356B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E3-A142-9E78-709CD9356B9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1E3-A142-9E78-709CD9356B9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E3-A142-9E78-709CD9356B98}"/>
              </c:ext>
            </c:extLst>
          </c:dPt>
          <c:dLbls>
            <c:dLbl>
              <c:idx val="6"/>
              <c:layout>
                <c:manualLayout>
                  <c:x val="4.4232939632545931E-2"/>
                  <c:y val="-2.1381233595800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E3-A142-9E78-709CD9356B98}"/>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'ULTIMA TABLA '!$B$5:$B$11</c:f>
              <c:strCache>
                <c:ptCount val="7"/>
                <c:pt idx="0">
                  <c:v>Comercial y ventas</c:v>
                </c:pt>
                <c:pt idx="1">
                  <c:v>Marketing</c:v>
                </c:pt>
                <c:pt idx="2">
                  <c:v>Administracion </c:v>
                </c:pt>
                <c:pt idx="3">
                  <c:v>Finanzas</c:v>
                </c:pt>
                <c:pt idx="4">
                  <c:v>Contabilidad</c:v>
                </c:pt>
                <c:pt idx="5">
                  <c:v>Talento Humano</c:v>
                </c:pt>
                <c:pt idx="6">
                  <c:v>Otros</c:v>
                </c:pt>
              </c:strCache>
            </c:strRef>
          </c:cat>
          <c:val>
            <c:numRef>
              <c:f>'ULTIMA TABLA '!$D$5:$D$11</c:f>
              <c:numCache>
                <c:formatCode>0.00%</c:formatCode>
                <c:ptCount val="7"/>
                <c:pt idx="0">
                  <c:v>0.36090225563909772</c:v>
                </c:pt>
                <c:pt idx="1">
                  <c:v>0.10526315789473684</c:v>
                </c:pt>
                <c:pt idx="2">
                  <c:v>7.5187969924812026E-2</c:v>
                </c:pt>
                <c:pt idx="3">
                  <c:v>0.15789473684210525</c:v>
                </c:pt>
                <c:pt idx="4">
                  <c:v>7.5187969924812026E-2</c:v>
                </c:pt>
                <c:pt idx="5">
                  <c:v>3.7593984962406013E-2</c:v>
                </c:pt>
                <c:pt idx="6">
                  <c:v>0.18796992481203006</c:v>
                </c:pt>
              </c:numCache>
            </c:numRef>
          </c:val>
          <c:extLst>
            <c:ext xmlns:c16="http://schemas.microsoft.com/office/drawing/2014/chart" uri="{C3380CC4-5D6E-409C-BE32-E72D297353CC}">
              <c16:uniqueId val="{0000000E-31E3-A142-9E78-709CD9356B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r>
              <a:rPr lang="es-ES_tradnl" b="1"/>
              <a:t>Técnicos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29-3348-9A75-78B870A5B0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29-3348-9A75-78B870A5B0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29-3348-9A75-78B870A5B0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29-3348-9A75-78B870A5B0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29-3348-9A75-78B870A5B0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29-3348-9A75-78B870A5B0B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29-3348-9A75-78B870A5B0B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C29-3348-9A75-78B870A5B0BA}"/>
              </c:ext>
            </c:extLst>
          </c:dPt>
          <c:dLbls>
            <c:dLbl>
              <c:idx val="7"/>
              <c:layout>
                <c:manualLayout>
                  <c:x val="1.7193350831146106E-2"/>
                  <c:y val="-7.0616433362496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C29-3348-9A75-78B870A5B0BA}"/>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'ULTIMA TABLA '!$B$13:$B$20</c:f>
              <c:strCache>
                <c:ptCount val="8"/>
                <c:pt idx="0">
                  <c:v>Diseñador </c:v>
                </c:pt>
                <c:pt idx="1">
                  <c:v>Administrador sistemas</c:v>
                </c:pt>
                <c:pt idx="2">
                  <c:v>Ventas</c:v>
                </c:pt>
                <c:pt idx="3">
                  <c:v>Programador</c:v>
                </c:pt>
                <c:pt idx="4">
                  <c:v>Tecnico en sistemas</c:v>
                </c:pt>
                <c:pt idx="5">
                  <c:v>Especialista tecnico</c:v>
                </c:pt>
                <c:pt idx="6">
                  <c:v>Desarrollador de software </c:v>
                </c:pt>
                <c:pt idx="7">
                  <c:v>Otros</c:v>
                </c:pt>
              </c:strCache>
            </c:strRef>
          </c:cat>
          <c:val>
            <c:numRef>
              <c:f>'ULTIMA TABLA '!$D$13:$D$20</c:f>
              <c:numCache>
                <c:formatCode>0.00%</c:formatCode>
                <c:ptCount val="8"/>
                <c:pt idx="0">
                  <c:v>3.125E-2</c:v>
                </c:pt>
                <c:pt idx="1">
                  <c:v>2.34375E-2</c:v>
                </c:pt>
                <c:pt idx="2">
                  <c:v>4.6875E-2</c:v>
                </c:pt>
                <c:pt idx="3">
                  <c:v>0.125</c:v>
                </c:pt>
                <c:pt idx="4">
                  <c:v>0.109375</c:v>
                </c:pt>
                <c:pt idx="5">
                  <c:v>3.90625E-2</c:v>
                </c:pt>
                <c:pt idx="6">
                  <c:v>0.25</c:v>
                </c:pt>
                <c:pt idx="7">
                  <c:v>0.375</c:v>
                </c:pt>
              </c:numCache>
            </c:numRef>
          </c:val>
          <c:extLst>
            <c:ext xmlns:c16="http://schemas.microsoft.com/office/drawing/2014/chart" uri="{C3380CC4-5D6E-409C-BE32-E72D297353CC}">
              <c16:uniqueId val="{00000010-CC29-3348-9A75-78B870A5B0B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r>
              <a:rPr lang="es-ES_tradnl" b="1"/>
              <a:t>No profesionales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F-C143-B573-E85846E2B5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F-C143-B573-E85846E2B5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F-C143-B573-E85846E2B5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F-C143-B573-E85846E2B5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F-C143-B573-E85846E2B58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F-C143-B573-E85846E2B58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F-C143-B573-E85846E2B58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EF-C143-B573-E85846E2B581}"/>
              </c:ext>
            </c:extLst>
          </c:dPt>
          <c:dLbls>
            <c:dLbl>
              <c:idx val="0"/>
              <c:layout>
                <c:manualLayout>
                  <c:x val="4.1100831146106735E-2"/>
                  <c:y val="-8.418270632837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EF-C143-B573-E85846E2B581}"/>
                </c:ext>
              </c:extLst>
            </c:dLbl>
            <c:dLbl>
              <c:idx val="7"/>
              <c:layout>
                <c:manualLayout>
                  <c:x val="5.8113954505686787E-2"/>
                  <c:y val="-5.0846092155147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EF-C143-B573-E85846E2B581}"/>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'ULTIMA TABLA '!$B$22:$B$29</c:f>
              <c:strCache>
                <c:ptCount val="8"/>
                <c:pt idx="0">
                  <c:v>Comercial y ventas</c:v>
                </c:pt>
                <c:pt idx="1">
                  <c:v>Promotor</c:v>
                </c:pt>
                <c:pt idx="2">
                  <c:v>Asistente</c:v>
                </c:pt>
                <c:pt idx="3">
                  <c:v>Cajero</c:v>
                </c:pt>
                <c:pt idx="4">
                  <c:v>Recepcionista</c:v>
                </c:pt>
                <c:pt idx="5">
                  <c:v>Despachador </c:v>
                </c:pt>
                <c:pt idx="6">
                  <c:v>Bodeguero</c:v>
                </c:pt>
                <c:pt idx="7">
                  <c:v>Otros</c:v>
                </c:pt>
              </c:strCache>
            </c:strRef>
          </c:cat>
          <c:val>
            <c:numRef>
              <c:f>'ULTIMA TABLA '!$D$22:$D$29</c:f>
              <c:numCache>
                <c:formatCode>0.00%</c:formatCode>
                <c:ptCount val="8"/>
                <c:pt idx="0">
                  <c:v>0.57258064516129037</c:v>
                </c:pt>
                <c:pt idx="1">
                  <c:v>2.4193548387096774E-2</c:v>
                </c:pt>
                <c:pt idx="2">
                  <c:v>8.0645161290322578E-2</c:v>
                </c:pt>
                <c:pt idx="3">
                  <c:v>2.4193548387096774E-2</c:v>
                </c:pt>
                <c:pt idx="4">
                  <c:v>2.4193548387096774E-2</c:v>
                </c:pt>
                <c:pt idx="5">
                  <c:v>8.0645161290322578E-3</c:v>
                </c:pt>
                <c:pt idx="6">
                  <c:v>1.6129032258064516E-2</c:v>
                </c:pt>
                <c:pt idx="7">
                  <c:v>0.25</c:v>
                </c:pt>
              </c:numCache>
            </c:numRef>
          </c:val>
          <c:extLst>
            <c:ext xmlns:c16="http://schemas.microsoft.com/office/drawing/2014/chart" uri="{C3380CC4-5D6E-409C-BE32-E72D297353CC}">
              <c16:uniqueId val="{00000010-FEEF-C143-B573-E85846E2B58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r>
              <a:rPr lang="es-EC" b="1"/>
              <a:t>Tasa de respuesta por Sexo</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PROFESIONAL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0.00%</c:formatCode>
                <c:ptCount val="2"/>
                <c:pt idx="0">
                  <c:v>6.7699999999999996E-2</c:v>
                </c:pt>
                <c:pt idx="1">
                  <c:v>8.2699999999999996E-2</c:v>
                </c:pt>
              </c:numCache>
            </c:numRef>
          </c:val>
          <c:extLst>
            <c:ext xmlns:c16="http://schemas.microsoft.com/office/drawing/2014/chart" uri="{C3380CC4-5D6E-409C-BE32-E72D297353CC}">
              <c16:uniqueId val="{00000000-C75E-BF40-90D6-E0E069253109}"/>
            </c:ext>
          </c:extLst>
        </c:ser>
        <c:ser>
          <c:idx val="1"/>
          <c:order val="1"/>
          <c:tx>
            <c:strRef>
              <c:f>Hoja1!$C$1</c:f>
              <c:strCache>
                <c:ptCount val="1"/>
                <c:pt idx="0">
                  <c:v>TECNICO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0.00%</c:formatCode>
                <c:ptCount val="2"/>
                <c:pt idx="0">
                  <c:v>3.1300000000000001E-2</c:v>
                </c:pt>
                <c:pt idx="1">
                  <c:v>3.5200000000000002E-2</c:v>
                </c:pt>
              </c:numCache>
            </c:numRef>
          </c:val>
          <c:extLst>
            <c:ext xmlns:c16="http://schemas.microsoft.com/office/drawing/2014/chart" uri="{C3380CC4-5D6E-409C-BE32-E72D297353CC}">
              <c16:uniqueId val="{00000001-C75E-BF40-90D6-E0E069253109}"/>
            </c:ext>
          </c:extLst>
        </c:ser>
        <c:ser>
          <c:idx val="2"/>
          <c:order val="2"/>
          <c:tx>
            <c:strRef>
              <c:f>Hoja1!$D$1</c:f>
              <c:strCache>
                <c:ptCount val="1"/>
                <c:pt idx="0">
                  <c:v>NO PROFESIONAL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0.00%</c:formatCode>
                <c:ptCount val="2"/>
                <c:pt idx="0">
                  <c:v>0.1048</c:v>
                </c:pt>
                <c:pt idx="1">
                  <c:v>0.1048</c:v>
                </c:pt>
              </c:numCache>
            </c:numRef>
          </c:val>
          <c:extLst>
            <c:ext xmlns:c16="http://schemas.microsoft.com/office/drawing/2014/chart" uri="{C3380CC4-5D6E-409C-BE32-E72D297353CC}">
              <c16:uniqueId val="{00000002-C75E-BF40-90D6-E0E069253109}"/>
            </c:ext>
          </c:extLst>
        </c:ser>
        <c:dLbls>
          <c:showLegendKey val="0"/>
          <c:showVal val="0"/>
          <c:showCatName val="0"/>
          <c:showSerName val="0"/>
          <c:showPercent val="0"/>
          <c:showBubbleSize val="0"/>
        </c:dLbls>
        <c:gapWidth val="219"/>
        <c:overlap val="-27"/>
        <c:axId val="969666768"/>
        <c:axId val="980949456"/>
      </c:barChart>
      <c:catAx>
        <c:axId val="96966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80949456"/>
        <c:crosses val="autoZero"/>
        <c:auto val="1"/>
        <c:lblAlgn val="ctr"/>
        <c:lblOffset val="100"/>
        <c:noMultiLvlLbl val="0"/>
      </c:catAx>
      <c:valAx>
        <c:axId val="980949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6966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r>
              <a:rPr lang="es-EC" b="1"/>
              <a:t>Tasa de respuesta por Raza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Hoja1!$B$5</c:f>
              <c:strCache>
                <c:ptCount val="1"/>
                <c:pt idx="0">
                  <c:v>PROFESIONAL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Hoja1!$A$6:$A$7</c:f>
              <c:strCache>
                <c:ptCount val="2"/>
                <c:pt idx="0">
                  <c:v>BLANCO</c:v>
                </c:pt>
                <c:pt idx="1">
                  <c:v>INDIGENA</c:v>
                </c:pt>
              </c:strCache>
            </c:strRef>
          </c:cat>
          <c:val>
            <c:numRef>
              <c:f>Hoja1!$B$6:$B$7</c:f>
              <c:numCache>
                <c:formatCode>0.00%</c:formatCode>
                <c:ptCount val="2"/>
                <c:pt idx="0">
                  <c:v>7.5200000000000003E-2</c:v>
                </c:pt>
                <c:pt idx="1">
                  <c:v>7.5200000000000003E-2</c:v>
                </c:pt>
              </c:numCache>
            </c:numRef>
          </c:val>
          <c:extLst>
            <c:ext xmlns:c16="http://schemas.microsoft.com/office/drawing/2014/chart" uri="{C3380CC4-5D6E-409C-BE32-E72D297353CC}">
              <c16:uniqueId val="{00000000-1DF4-7B47-B880-6C41486348DA}"/>
            </c:ext>
          </c:extLst>
        </c:ser>
        <c:ser>
          <c:idx val="1"/>
          <c:order val="1"/>
          <c:tx>
            <c:strRef>
              <c:f>Hoja1!$C$5</c:f>
              <c:strCache>
                <c:ptCount val="1"/>
                <c:pt idx="0">
                  <c:v>TECNICO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Hoja1!$A$6:$A$7</c:f>
              <c:strCache>
                <c:ptCount val="2"/>
                <c:pt idx="0">
                  <c:v>BLANCO</c:v>
                </c:pt>
                <c:pt idx="1">
                  <c:v>INDIGENA</c:v>
                </c:pt>
              </c:strCache>
            </c:strRef>
          </c:cat>
          <c:val>
            <c:numRef>
              <c:f>Hoja1!$C$6:$C$7</c:f>
              <c:numCache>
                <c:formatCode>0.00%</c:formatCode>
                <c:ptCount val="2"/>
                <c:pt idx="0">
                  <c:v>2.7300000000000001E-2</c:v>
                </c:pt>
                <c:pt idx="1">
                  <c:v>3.9100000000000003E-2</c:v>
                </c:pt>
              </c:numCache>
            </c:numRef>
          </c:val>
          <c:extLst>
            <c:ext xmlns:c16="http://schemas.microsoft.com/office/drawing/2014/chart" uri="{C3380CC4-5D6E-409C-BE32-E72D297353CC}">
              <c16:uniqueId val="{00000001-1DF4-7B47-B880-6C41486348DA}"/>
            </c:ext>
          </c:extLst>
        </c:ser>
        <c:ser>
          <c:idx val="2"/>
          <c:order val="2"/>
          <c:tx>
            <c:strRef>
              <c:f>Hoja1!$D$5</c:f>
              <c:strCache>
                <c:ptCount val="1"/>
                <c:pt idx="0">
                  <c:v>NO PROFESIONAL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Hoja1!$A$6:$A$7</c:f>
              <c:strCache>
                <c:ptCount val="2"/>
                <c:pt idx="0">
                  <c:v>BLANCO</c:v>
                </c:pt>
                <c:pt idx="1">
                  <c:v>INDIGENA</c:v>
                </c:pt>
              </c:strCache>
            </c:strRef>
          </c:cat>
          <c:val>
            <c:numRef>
              <c:f>Hoja1!$D$6:$D$7</c:f>
              <c:numCache>
                <c:formatCode>0.00%</c:formatCode>
                <c:ptCount val="2"/>
                <c:pt idx="0">
                  <c:v>8.8700000000000001E-2</c:v>
                </c:pt>
                <c:pt idx="1">
                  <c:v>0.121</c:v>
                </c:pt>
              </c:numCache>
            </c:numRef>
          </c:val>
          <c:extLst>
            <c:ext xmlns:c16="http://schemas.microsoft.com/office/drawing/2014/chart" uri="{C3380CC4-5D6E-409C-BE32-E72D297353CC}">
              <c16:uniqueId val="{00000002-1DF4-7B47-B880-6C41486348DA}"/>
            </c:ext>
          </c:extLst>
        </c:ser>
        <c:dLbls>
          <c:showLegendKey val="0"/>
          <c:showVal val="0"/>
          <c:showCatName val="0"/>
          <c:showSerName val="0"/>
          <c:showPercent val="0"/>
          <c:showBubbleSize val="0"/>
        </c:dLbls>
        <c:gapWidth val="219"/>
        <c:overlap val="-27"/>
        <c:axId val="969666768"/>
        <c:axId val="980949456"/>
      </c:barChart>
      <c:catAx>
        <c:axId val="96966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80949456"/>
        <c:crosses val="autoZero"/>
        <c:auto val="1"/>
        <c:lblAlgn val="ctr"/>
        <c:lblOffset val="100"/>
        <c:noMultiLvlLbl val="0"/>
      </c:catAx>
      <c:valAx>
        <c:axId val="980949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6966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r>
              <a:rPr lang="es-EC" b="1"/>
              <a:t>Tasa de respuesta por Apariencia Física</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2">
                  <a:lumMod val="10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Hoja1!$B$9</c:f>
              <c:strCache>
                <c:ptCount val="1"/>
                <c:pt idx="0">
                  <c:v>PROFESIONAL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Hoja1!$A$10:$A$11</c:f>
              <c:strCache>
                <c:ptCount val="2"/>
                <c:pt idx="0">
                  <c:v>ATRACTIVO</c:v>
                </c:pt>
                <c:pt idx="1">
                  <c:v>NO ATRACTIVO</c:v>
                </c:pt>
              </c:strCache>
            </c:strRef>
          </c:cat>
          <c:val>
            <c:numRef>
              <c:f>Hoja1!$B$10:$B$11</c:f>
              <c:numCache>
                <c:formatCode>0.00%</c:formatCode>
                <c:ptCount val="2"/>
                <c:pt idx="0">
                  <c:v>0.1759</c:v>
                </c:pt>
                <c:pt idx="1">
                  <c:v>1.1599999999999999E-2</c:v>
                </c:pt>
              </c:numCache>
            </c:numRef>
          </c:val>
          <c:extLst>
            <c:ext xmlns:c16="http://schemas.microsoft.com/office/drawing/2014/chart" uri="{C3380CC4-5D6E-409C-BE32-E72D297353CC}">
              <c16:uniqueId val="{00000000-1DF4-7B47-B880-6C41486348DA}"/>
            </c:ext>
          </c:extLst>
        </c:ser>
        <c:ser>
          <c:idx val="1"/>
          <c:order val="1"/>
          <c:tx>
            <c:strRef>
              <c:f>Hoja1!$C$9</c:f>
              <c:strCache>
                <c:ptCount val="1"/>
                <c:pt idx="0">
                  <c:v>TECNICO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Hoja1!$A$10:$A$11</c:f>
              <c:strCache>
                <c:ptCount val="2"/>
                <c:pt idx="0">
                  <c:v>ATRACTIVO</c:v>
                </c:pt>
                <c:pt idx="1">
                  <c:v>NO ATRACTIVO</c:v>
                </c:pt>
              </c:strCache>
            </c:strRef>
          </c:cat>
          <c:val>
            <c:numRef>
              <c:f>Hoja1!$C$10:$C$11</c:f>
              <c:numCache>
                <c:formatCode>0.00%</c:formatCode>
                <c:ptCount val="2"/>
                <c:pt idx="0">
                  <c:v>0.1143</c:v>
                </c:pt>
                <c:pt idx="1">
                  <c:v>4.8999999999999998E-3</c:v>
                </c:pt>
              </c:numCache>
            </c:numRef>
          </c:val>
          <c:extLst>
            <c:ext xmlns:c16="http://schemas.microsoft.com/office/drawing/2014/chart" uri="{C3380CC4-5D6E-409C-BE32-E72D297353CC}">
              <c16:uniqueId val="{00000001-1DF4-7B47-B880-6C41486348DA}"/>
            </c:ext>
          </c:extLst>
        </c:ser>
        <c:ser>
          <c:idx val="2"/>
          <c:order val="2"/>
          <c:tx>
            <c:strRef>
              <c:f>Hoja1!$D$9</c:f>
              <c:strCache>
                <c:ptCount val="1"/>
                <c:pt idx="0">
                  <c:v>NO PROFESIONAL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Hoja1!$A$10:$A$11</c:f>
              <c:strCache>
                <c:ptCount val="2"/>
                <c:pt idx="0">
                  <c:v>ATRACTIVO</c:v>
                </c:pt>
                <c:pt idx="1">
                  <c:v>NO ATRACTIVO</c:v>
                </c:pt>
              </c:strCache>
            </c:strRef>
          </c:cat>
          <c:val>
            <c:numRef>
              <c:f>Hoja1!$D$10:$D$11</c:f>
              <c:numCache>
                <c:formatCode>0.00%</c:formatCode>
                <c:ptCount val="2"/>
                <c:pt idx="0">
                  <c:v>0.26919999999999999</c:v>
                </c:pt>
                <c:pt idx="1">
                  <c:v>3.49E-2</c:v>
                </c:pt>
              </c:numCache>
            </c:numRef>
          </c:val>
          <c:extLst>
            <c:ext xmlns:c16="http://schemas.microsoft.com/office/drawing/2014/chart" uri="{C3380CC4-5D6E-409C-BE32-E72D297353CC}">
              <c16:uniqueId val="{00000002-1DF4-7B47-B880-6C41486348DA}"/>
            </c:ext>
          </c:extLst>
        </c:ser>
        <c:dLbls>
          <c:showLegendKey val="0"/>
          <c:showVal val="0"/>
          <c:showCatName val="0"/>
          <c:showSerName val="0"/>
          <c:showPercent val="0"/>
          <c:showBubbleSize val="0"/>
        </c:dLbls>
        <c:gapWidth val="219"/>
        <c:overlap val="-27"/>
        <c:axId val="969666768"/>
        <c:axId val="980949456"/>
      </c:barChart>
      <c:catAx>
        <c:axId val="96966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80949456"/>
        <c:crosses val="autoZero"/>
        <c:auto val="1"/>
        <c:lblAlgn val="ctr"/>
        <c:lblOffset val="100"/>
        <c:noMultiLvlLbl val="0"/>
      </c:catAx>
      <c:valAx>
        <c:axId val="980949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crossAx val="96966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DDE17-6C6A-4B6F-B959-1EA1DB22093B}"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es-EC"/>
        </a:p>
      </dgm:t>
    </dgm:pt>
    <dgm:pt modelId="{E8CF1F05-4568-44D4-B84F-0E17CF24E3BA}">
      <dgm:prSet phldrT="[Texto]"/>
      <dgm:spPr/>
      <dgm:t>
        <a:bodyPr/>
        <a:lstStyle/>
        <a:p>
          <a:r>
            <a:rPr lang="es-EC" dirty="0"/>
            <a:t>Investigación cuasi experimental</a:t>
          </a:r>
        </a:p>
      </dgm:t>
    </dgm:pt>
    <dgm:pt modelId="{466EADFA-4292-485E-898E-B6148F176333}" type="parTrans" cxnId="{8440E346-2493-4C53-83B5-E27A87F8F2FE}">
      <dgm:prSet/>
      <dgm:spPr/>
      <dgm:t>
        <a:bodyPr/>
        <a:lstStyle/>
        <a:p>
          <a:endParaRPr lang="es-EC">
            <a:solidFill>
              <a:schemeClr val="bg2">
                <a:lumMod val="10000"/>
              </a:schemeClr>
            </a:solidFill>
          </a:endParaRPr>
        </a:p>
      </dgm:t>
    </dgm:pt>
    <dgm:pt modelId="{DCDB358E-83FB-475D-A650-889163439216}" type="sibTrans" cxnId="{8440E346-2493-4C53-83B5-E27A87F8F2FE}">
      <dgm:prSet/>
      <dgm:spPr/>
      <dgm:t>
        <a:bodyPr/>
        <a:lstStyle/>
        <a:p>
          <a:endParaRPr lang="es-EC">
            <a:solidFill>
              <a:schemeClr val="bg2">
                <a:lumMod val="10000"/>
              </a:schemeClr>
            </a:solidFill>
          </a:endParaRPr>
        </a:p>
      </dgm:t>
    </dgm:pt>
    <dgm:pt modelId="{9EDC56CE-3DCA-4BD6-9024-C288DBE45988}">
      <dgm:prSet phldrT="[Texto]"/>
      <dgm:spPr/>
      <dgm:t>
        <a:bodyPr/>
        <a:lstStyle/>
        <a:p>
          <a:r>
            <a:rPr lang="es-EC" dirty="0"/>
            <a:t>Estudio del problema de investigación a traves del tiempo</a:t>
          </a:r>
        </a:p>
      </dgm:t>
    </dgm:pt>
    <dgm:pt modelId="{1CD8DF5E-AE1E-43B7-8D86-52ECBAA14048}" type="parTrans" cxnId="{3F39AA5E-1B92-4E1A-9441-7C54314583A4}">
      <dgm:prSet/>
      <dgm:spPr/>
      <dgm:t>
        <a:bodyPr/>
        <a:lstStyle/>
        <a:p>
          <a:endParaRPr lang="es-EC">
            <a:solidFill>
              <a:schemeClr val="bg2">
                <a:lumMod val="10000"/>
              </a:schemeClr>
            </a:solidFill>
          </a:endParaRPr>
        </a:p>
      </dgm:t>
    </dgm:pt>
    <dgm:pt modelId="{79269597-468E-42AD-B765-4AFFA3EC3AD5}" type="sibTrans" cxnId="{3F39AA5E-1B92-4E1A-9441-7C54314583A4}">
      <dgm:prSet/>
      <dgm:spPr/>
      <dgm:t>
        <a:bodyPr/>
        <a:lstStyle/>
        <a:p>
          <a:endParaRPr lang="es-EC">
            <a:solidFill>
              <a:schemeClr val="bg2">
                <a:lumMod val="10000"/>
              </a:schemeClr>
            </a:solidFill>
          </a:endParaRPr>
        </a:p>
      </dgm:t>
    </dgm:pt>
    <dgm:pt modelId="{A3E9C7E4-D888-41C9-97EF-D80E95D9D99F}">
      <dgm:prSet phldrT="[Texto]"/>
      <dgm:spPr/>
      <dgm:t>
        <a:bodyPr/>
        <a:lstStyle/>
        <a:p>
          <a:r>
            <a:rPr lang="es-EC" dirty="0"/>
            <a:t>Control</a:t>
          </a:r>
          <a:r>
            <a:rPr lang="es-EC" baseline="0" dirty="0"/>
            <a:t> de tres variables independientes: apariencia fisica, raza y sexo</a:t>
          </a:r>
          <a:endParaRPr lang="es-EC" dirty="0"/>
        </a:p>
      </dgm:t>
    </dgm:pt>
    <dgm:pt modelId="{58B1F7C2-D80B-4883-822A-F30B9E3025E3}" type="parTrans" cxnId="{0071B244-93E2-4356-B384-42D4610A742D}">
      <dgm:prSet/>
      <dgm:spPr/>
      <dgm:t>
        <a:bodyPr/>
        <a:lstStyle/>
        <a:p>
          <a:endParaRPr lang="es-EC">
            <a:solidFill>
              <a:schemeClr val="bg2">
                <a:lumMod val="10000"/>
              </a:schemeClr>
            </a:solidFill>
          </a:endParaRPr>
        </a:p>
      </dgm:t>
    </dgm:pt>
    <dgm:pt modelId="{475C5CB2-9DF5-4FA6-B16D-C587CB882356}" type="sibTrans" cxnId="{0071B244-93E2-4356-B384-42D4610A742D}">
      <dgm:prSet/>
      <dgm:spPr/>
      <dgm:t>
        <a:bodyPr/>
        <a:lstStyle/>
        <a:p>
          <a:endParaRPr lang="es-EC">
            <a:solidFill>
              <a:schemeClr val="bg2">
                <a:lumMod val="10000"/>
              </a:schemeClr>
            </a:solidFill>
          </a:endParaRPr>
        </a:p>
      </dgm:t>
    </dgm:pt>
    <dgm:pt modelId="{643FEE90-B012-4068-BCCA-E149DAC124F1}">
      <dgm:prSet phldrT="[Texto]"/>
      <dgm:spPr/>
      <dgm:t>
        <a:bodyPr/>
        <a:lstStyle/>
        <a:p>
          <a:r>
            <a:rPr lang="es-ES" dirty="0"/>
            <a:t>Análisis descriptivo y de correspondencia múltiples de la manifestación interdependiente de las variables de estudio</a:t>
          </a:r>
          <a:endParaRPr lang="es-EC" dirty="0"/>
        </a:p>
      </dgm:t>
    </dgm:pt>
    <dgm:pt modelId="{B3EF0E1E-6C13-442F-A670-7C772B7392F1}" type="parTrans" cxnId="{F58AC718-4468-4912-8D7A-8FC381B56771}">
      <dgm:prSet/>
      <dgm:spPr/>
      <dgm:t>
        <a:bodyPr/>
        <a:lstStyle/>
        <a:p>
          <a:endParaRPr lang="es-EC">
            <a:solidFill>
              <a:schemeClr val="bg2">
                <a:lumMod val="10000"/>
              </a:schemeClr>
            </a:solidFill>
          </a:endParaRPr>
        </a:p>
      </dgm:t>
    </dgm:pt>
    <dgm:pt modelId="{5C2B6AF1-8FF1-49C8-BBAE-970FC4882047}" type="sibTrans" cxnId="{F58AC718-4468-4912-8D7A-8FC381B56771}">
      <dgm:prSet/>
      <dgm:spPr/>
      <dgm:t>
        <a:bodyPr/>
        <a:lstStyle/>
        <a:p>
          <a:endParaRPr lang="es-EC">
            <a:solidFill>
              <a:schemeClr val="bg2">
                <a:lumMod val="10000"/>
              </a:schemeClr>
            </a:solidFill>
          </a:endParaRPr>
        </a:p>
      </dgm:t>
    </dgm:pt>
    <dgm:pt modelId="{F88A677B-D99F-5B47-83BB-068ED9121E04}" type="pres">
      <dgm:prSet presAssocID="{7CEDDE17-6C6A-4B6F-B959-1EA1DB22093B}" presName="diagram" presStyleCnt="0">
        <dgm:presLayoutVars>
          <dgm:dir/>
          <dgm:resizeHandles val="exact"/>
        </dgm:presLayoutVars>
      </dgm:prSet>
      <dgm:spPr/>
    </dgm:pt>
    <dgm:pt modelId="{4464047A-8E21-8A4C-A073-19D0FA4CB79F}" type="pres">
      <dgm:prSet presAssocID="{E8CF1F05-4568-44D4-B84F-0E17CF24E3BA}" presName="node" presStyleLbl="node1" presStyleIdx="0" presStyleCnt="4">
        <dgm:presLayoutVars>
          <dgm:bulletEnabled val="1"/>
        </dgm:presLayoutVars>
      </dgm:prSet>
      <dgm:spPr/>
    </dgm:pt>
    <dgm:pt modelId="{F3220DFF-D649-C647-AFF6-1CD63BCB1347}" type="pres">
      <dgm:prSet presAssocID="{DCDB358E-83FB-475D-A650-889163439216}" presName="sibTrans" presStyleLbl="sibTrans2D1" presStyleIdx="0" presStyleCnt="3"/>
      <dgm:spPr/>
    </dgm:pt>
    <dgm:pt modelId="{8B73DCAF-BCA1-4245-88AA-E48A2FF3A073}" type="pres">
      <dgm:prSet presAssocID="{DCDB358E-83FB-475D-A650-889163439216}" presName="connectorText" presStyleLbl="sibTrans2D1" presStyleIdx="0" presStyleCnt="3"/>
      <dgm:spPr/>
    </dgm:pt>
    <dgm:pt modelId="{47F1F252-715C-6241-938B-BAB5408B7B5C}" type="pres">
      <dgm:prSet presAssocID="{9EDC56CE-3DCA-4BD6-9024-C288DBE45988}" presName="node" presStyleLbl="node1" presStyleIdx="1" presStyleCnt="4">
        <dgm:presLayoutVars>
          <dgm:bulletEnabled val="1"/>
        </dgm:presLayoutVars>
      </dgm:prSet>
      <dgm:spPr/>
    </dgm:pt>
    <dgm:pt modelId="{7B89DE35-067F-0744-90F4-9BEAFB77E093}" type="pres">
      <dgm:prSet presAssocID="{79269597-468E-42AD-B765-4AFFA3EC3AD5}" presName="sibTrans" presStyleLbl="sibTrans2D1" presStyleIdx="1" presStyleCnt="3"/>
      <dgm:spPr/>
    </dgm:pt>
    <dgm:pt modelId="{C2213295-4CF2-5A42-BFC5-02DAB564432A}" type="pres">
      <dgm:prSet presAssocID="{79269597-468E-42AD-B765-4AFFA3EC3AD5}" presName="connectorText" presStyleLbl="sibTrans2D1" presStyleIdx="1" presStyleCnt="3"/>
      <dgm:spPr/>
    </dgm:pt>
    <dgm:pt modelId="{9EA1D5F7-CFF4-8E45-9F3B-96B2C1862AFE}" type="pres">
      <dgm:prSet presAssocID="{A3E9C7E4-D888-41C9-97EF-D80E95D9D99F}" presName="node" presStyleLbl="node1" presStyleIdx="2" presStyleCnt="4">
        <dgm:presLayoutVars>
          <dgm:bulletEnabled val="1"/>
        </dgm:presLayoutVars>
      </dgm:prSet>
      <dgm:spPr/>
    </dgm:pt>
    <dgm:pt modelId="{5A1295EB-48FA-A248-AA81-E4D5DA76CCD4}" type="pres">
      <dgm:prSet presAssocID="{475C5CB2-9DF5-4FA6-B16D-C587CB882356}" presName="sibTrans" presStyleLbl="sibTrans2D1" presStyleIdx="2" presStyleCnt="3"/>
      <dgm:spPr/>
    </dgm:pt>
    <dgm:pt modelId="{2DF5AD6F-FF9F-9A49-A8E8-307B980B504D}" type="pres">
      <dgm:prSet presAssocID="{475C5CB2-9DF5-4FA6-B16D-C587CB882356}" presName="connectorText" presStyleLbl="sibTrans2D1" presStyleIdx="2" presStyleCnt="3"/>
      <dgm:spPr/>
    </dgm:pt>
    <dgm:pt modelId="{7509E692-F48C-6B46-AB74-CD630E90A1DD}" type="pres">
      <dgm:prSet presAssocID="{643FEE90-B012-4068-BCCA-E149DAC124F1}" presName="node" presStyleLbl="node1" presStyleIdx="3" presStyleCnt="4">
        <dgm:presLayoutVars>
          <dgm:bulletEnabled val="1"/>
        </dgm:presLayoutVars>
      </dgm:prSet>
      <dgm:spPr/>
    </dgm:pt>
  </dgm:ptLst>
  <dgm:cxnLst>
    <dgm:cxn modelId="{5BBD9E09-CB5D-0E4D-927D-4210B5863237}" type="presOf" srcId="{643FEE90-B012-4068-BCCA-E149DAC124F1}" destId="{7509E692-F48C-6B46-AB74-CD630E90A1DD}" srcOrd="0" destOrd="0" presId="urn:microsoft.com/office/officeart/2005/8/layout/process5"/>
    <dgm:cxn modelId="{9AAC960D-C6C2-FD49-AC06-9DF743124E9B}" type="presOf" srcId="{475C5CB2-9DF5-4FA6-B16D-C587CB882356}" destId="{5A1295EB-48FA-A248-AA81-E4D5DA76CCD4}" srcOrd="0" destOrd="0" presId="urn:microsoft.com/office/officeart/2005/8/layout/process5"/>
    <dgm:cxn modelId="{F58AC718-4468-4912-8D7A-8FC381B56771}" srcId="{7CEDDE17-6C6A-4B6F-B959-1EA1DB22093B}" destId="{643FEE90-B012-4068-BCCA-E149DAC124F1}" srcOrd="3" destOrd="0" parTransId="{B3EF0E1E-6C13-442F-A670-7C772B7392F1}" sibTransId="{5C2B6AF1-8FF1-49C8-BBAE-970FC4882047}"/>
    <dgm:cxn modelId="{0071B244-93E2-4356-B384-42D4610A742D}" srcId="{7CEDDE17-6C6A-4B6F-B959-1EA1DB22093B}" destId="{A3E9C7E4-D888-41C9-97EF-D80E95D9D99F}" srcOrd="2" destOrd="0" parTransId="{58B1F7C2-D80B-4883-822A-F30B9E3025E3}" sibTransId="{475C5CB2-9DF5-4FA6-B16D-C587CB882356}"/>
    <dgm:cxn modelId="{8440E346-2493-4C53-83B5-E27A87F8F2FE}" srcId="{7CEDDE17-6C6A-4B6F-B959-1EA1DB22093B}" destId="{E8CF1F05-4568-44D4-B84F-0E17CF24E3BA}" srcOrd="0" destOrd="0" parTransId="{466EADFA-4292-485E-898E-B6148F176333}" sibTransId="{DCDB358E-83FB-475D-A650-889163439216}"/>
    <dgm:cxn modelId="{3A30D24B-1860-C94D-9716-5732F49D5B0B}" type="presOf" srcId="{79269597-468E-42AD-B765-4AFFA3EC3AD5}" destId="{C2213295-4CF2-5A42-BFC5-02DAB564432A}" srcOrd="1" destOrd="0" presId="urn:microsoft.com/office/officeart/2005/8/layout/process5"/>
    <dgm:cxn modelId="{F7BCBC56-69C6-5048-B3C6-99E38F5ADA01}" type="presOf" srcId="{475C5CB2-9DF5-4FA6-B16D-C587CB882356}" destId="{2DF5AD6F-FF9F-9A49-A8E8-307B980B504D}" srcOrd="1" destOrd="0" presId="urn:microsoft.com/office/officeart/2005/8/layout/process5"/>
    <dgm:cxn modelId="{3F39AA5E-1B92-4E1A-9441-7C54314583A4}" srcId="{7CEDDE17-6C6A-4B6F-B959-1EA1DB22093B}" destId="{9EDC56CE-3DCA-4BD6-9024-C288DBE45988}" srcOrd="1" destOrd="0" parTransId="{1CD8DF5E-AE1E-43B7-8D86-52ECBAA14048}" sibTransId="{79269597-468E-42AD-B765-4AFFA3EC3AD5}"/>
    <dgm:cxn modelId="{40EDE660-7E62-3845-A66A-597137922364}" type="presOf" srcId="{A3E9C7E4-D888-41C9-97EF-D80E95D9D99F}" destId="{9EA1D5F7-CFF4-8E45-9F3B-96B2C1862AFE}" srcOrd="0" destOrd="0" presId="urn:microsoft.com/office/officeart/2005/8/layout/process5"/>
    <dgm:cxn modelId="{1EB2C973-45FE-7E48-9440-EBA97A4B28DB}" type="presOf" srcId="{DCDB358E-83FB-475D-A650-889163439216}" destId="{8B73DCAF-BCA1-4245-88AA-E48A2FF3A073}" srcOrd="1" destOrd="0" presId="urn:microsoft.com/office/officeart/2005/8/layout/process5"/>
    <dgm:cxn modelId="{C58D6294-FDCB-CC40-9D96-DEE4B1C35FA7}" type="presOf" srcId="{79269597-468E-42AD-B765-4AFFA3EC3AD5}" destId="{7B89DE35-067F-0744-90F4-9BEAFB77E093}" srcOrd="0" destOrd="0" presId="urn:microsoft.com/office/officeart/2005/8/layout/process5"/>
    <dgm:cxn modelId="{6A7236AF-A209-1B4B-8188-7F011D8C75C9}" type="presOf" srcId="{9EDC56CE-3DCA-4BD6-9024-C288DBE45988}" destId="{47F1F252-715C-6241-938B-BAB5408B7B5C}" srcOrd="0" destOrd="0" presId="urn:microsoft.com/office/officeart/2005/8/layout/process5"/>
    <dgm:cxn modelId="{393324BD-9D0D-7243-BE15-9D997E2C960E}" type="presOf" srcId="{E8CF1F05-4568-44D4-B84F-0E17CF24E3BA}" destId="{4464047A-8E21-8A4C-A073-19D0FA4CB79F}" srcOrd="0" destOrd="0" presId="urn:microsoft.com/office/officeart/2005/8/layout/process5"/>
    <dgm:cxn modelId="{7BA9DED9-9B62-AD4A-AB02-F2D5A41A1414}" type="presOf" srcId="{7CEDDE17-6C6A-4B6F-B959-1EA1DB22093B}" destId="{F88A677B-D99F-5B47-83BB-068ED9121E04}" srcOrd="0" destOrd="0" presId="urn:microsoft.com/office/officeart/2005/8/layout/process5"/>
    <dgm:cxn modelId="{083842DA-8043-8C40-AC3F-E50A6414B909}" type="presOf" srcId="{DCDB358E-83FB-475D-A650-889163439216}" destId="{F3220DFF-D649-C647-AFF6-1CD63BCB1347}" srcOrd="0" destOrd="0" presId="urn:microsoft.com/office/officeart/2005/8/layout/process5"/>
    <dgm:cxn modelId="{32D471E4-7528-D94A-9E2B-F3F31BDBA24A}" type="presParOf" srcId="{F88A677B-D99F-5B47-83BB-068ED9121E04}" destId="{4464047A-8E21-8A4C-A073-19D0FA4CB79F}" srcOrd="0" destOrd="0" presId="urn:microsoft.com/office/officeart/2005/8/layout/process5"/>
    <dgm:cxn modelId="{82857AED-929D-B44A-9492-818C43638C59}" type="presParOf" srcId="{F88A677B-D99F-5B47-83BB-068ED9121E04}" destId="{F3220DFF-D649-C647-AFF6-1CD63BCB1347}" srcOrd="1" destOrd="0" presId="urn:microsoft.com/office/officeart/2005/8/layout/process5"/>
    <dgm:cxn modelId="{EA604107-02BE-A445-A4AC-F9C8D4E38F38}" type="presParOf" srcId="{F3220DFF-D649-C647-AFF6-1CD63BCB1347}" destId="{8B73DCAF-BCA1-4245-88AA-E48A2FF3A073}" srcOrd="0" destOrd="0" presId="urn:microsoft.com/office/officeart/2005/8/layout/process5"/>
    <dgm:cxn modelId="{BD97BB65-1FF8-4A43-BD65-ABB8C0B5C5D6}" type="presParOf" srcId="{F88A677B-D99F-5B47-83BB-068ED9121E04}" destId="{47F1F252-715C-6241-938B-BAB5408B7B5C}" srcOrd="2" destOrd="0" presId="urn:microsoft.com/office/officeart/2005/8/layout/process5"/>
    <dgm:cxn modelId="{890850BA-D118-1648-B5E7-80451D9C29B3}" type="presParOf" srcId="{F88A677B-D99F-5B47-83BB-068ED9121E04}" destId="{7B89DE35-067F-0744-90F4-9BEAFB77E093}" srcOrd="3" destOrd="0" presId="urn:microsoft.com/office/officeart/2005/8/layout/process5"/>
    <dgm:cxn modelId="{04409EFD-48E2-1B46-B1A8-2EA6128C3107}" type="presParOf" srcId="{7B89DE35-067F-0744-90F4-9BEAFB77E093}" destId="{C2213295-4CF2-5A42-BFC5-02DAB564432A}" srcOrd="0" destOrd="0" presId="urn:microsoft.com/office/officeart/2005/8/layout/process5"/>
    <dgm:cxn modelId="{5B34BDC6-29CD-7B41-94AA-4FEFD81E3FC9}" type="presParOf" srcId="{F88A677B-D99F-5B47-83BB-068ED9121E04}" destId="{9EA1D5F7-CFF4-8E45-9F3B-96B2C1862AFE}" srcOrd="4" destOrd="0" presId="urn:microsoft.com/office/officeart/2005/8/layout/process5"/>
    <dgm:cxn modelId="{C986A197-2F51-6147-BD7E-91FEFDDABA92}" type="presParOf" srcId="{F88A677B-D99F-5B47-83BB-068ED9121E04}" destId="{5A1295EB-48FA-A248-AA81-E4D5DA76CCD4}" srcOrd="5" destOrd="0" presId="urn:microsoft.com/office/officeart/2005/8/layout/process5"/>
    <dgm:cxn modelId="{1B37B674-AA66-3144-89FC-546F79E4A816}" type="presParOf" srcId="{5A1295EB-48FA-A248-AA81-E4D5DA76CCD4}" destId="{2DF5AD6F-FF9F-9A49-A8E8-307B980B504D}" srcOrd="0" destOrd="0" presId="urn:microsoft.com/office/officeart/2005/8/layout/process5"/>
    <dgm:cxn modelId="{5D5E393F-3559-CE45-9293-2908B11C6B9D}" type="presParOf" srcId="{F88A677B-D99F-5B47-83BB-068ED9121E04}" destId="{7509E692-F48C-6B46-AB74-CD630E90A1DD}"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F198E1-67D4-B649-AD50-F3C398DCFD0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7CEEE71C-1228-D74B-AB1B-4004500074B9}">
      <dgm:prSet custT="1"/>
      <dgm:spPr/>
      <dgm:t>
        <a:bodyPr/>
        <a:lstStyle/>
        <a:p>
          <a:r>
            <a:rPr lang="es-ES" sz="1400" dirty="0"/>
            <a:t>A corto plazo, la existencia de esta problemática puede resultar en procesos de selección poco optimizados</a:t>
          </a:r>
          <a:endParaRPr lang="es-EC" sz="1400" dirty="0"/>
        </a:p>
      </dgm:t>
    </dgm:pt>
    <dgm:pt modelId="{4F240F44-4563-144D-B922-1C614EBFD116}" type="parTrans" cxnId="{757ADDC7-EF2C-5E4C-801F-20F5841FDDBB}">
      <dgm:prSet/>
      <dgm:spPr/>
      <dgm:t>
        <a:bodyPr/>
        <a:lstStyle/>
        <a:p>
          <a:endParaRPr lang="es-ES" sz="2000"/>
        </a:p>
      </dgm:t>
    </dgm:pt>
    <dgm:pt modelId="{302BEC4C-8A3E-E947-9933-4FBE6F36A8EF}" type="sibTrans" cxnId="{757ADDC7-EF2C-5E4C-801F-20F5841FDDBB}">
      <dgm:prSet/>
      <dgm:spPr/>
      <dgm:t>
        <a:bodyPr/>
        <a:lstStyle/>
        <a:p>
          <a:endParaRPr lang="es-ES" sz="2000"/>
        </a:p>
      </dgm:t>
    </dgm:pt>
    <dgm:pt modelId="{91B52613-9E36-A240-A8DD-977A94B1C943}">
      <dgm:prSet custT="1"/>
      <dgm:spPr/>
      <dgm:t>
        <a:bodyPr/>
        <a:lstStyle/>
        <a:p>
          <a:r>
            <a:rPr lang="es-ES" sz="1400" dirty="0"/>
            <a:t>A largo plazo, los efectos pueden convertirse en una menor productividad</a:t>
          </a:r>
          <a:endParaRPr lang="es-EC" sz="1400" dirty="0"/>
        </a:p>
      </dgm:t>
    </dgm:pt>
    <dgm:pt modelId="{9643E06B-FE29-3440-AE9E-0C7A5CFCF07B}" type="parTrans" cxnId="{185C4AE6-A761-E341-ADD0-A815EC4A0D34}">
      <dgm:prSet/>
      <dgm:spPr/>
      <dgm:t>
        <a:bodyPr/>
        <a:lstStyle/>
        <a:p>
          <a:endParaRPr lang="es-ES" sz="2000"/>
        </a:p>
      </dgm:t>
    </dgm:pt>
    <dgm:pt modelId="{BCF2E141-327E-9C49-A13F-49797804F7B6}" type="sibTrans" cxnId="{185C4AE6-A761-E341-ADD0-A815EC4A0D34}">
      <dgm:prSet/>
      <dgm:spPr/>
      <dgm:t>
        <a:bodyPr/>
        <a:lstStyle/>
        <a:p>
          <a:endParaRPr lang="es-ES" sz="2000"/>
        </a:p>
      </dgm:t>
    </dgm:pt>
    <dgm:pt modelId="{C03B7BEB-0B29-BD40-8F85-78D2903B8AD5}">
      <dgm:prSet custT="1"/>
      <dgm:spPr/>
      <dgm:t>
        <a:bodyPr/>
        <a:lstStyle/>
        <a:p>
          <a:r>
            <a:rPr lang="es-ES" sz="1400" dirty="0"/>
            <a:t>Con base a los hallazgos sobre la influencia del interés propio como un factor que puede causar la toma de decisiones discriminatorias, surgen medidas que pueden reducir los efectos de este problema </a:t>
          </a:r>
          <a:endParaRPr lang="es-EC" sz="1400" dirty="0"/>
        </a:p>
      </dgm:t>
    </dgm:pt>
    <dgm:pt modelId="{A82BD55C-22D6-5041-8307-0D636AC80845}" type="parTrans" cxnId="{E8793312-448F-624F-9A48-9C6FD84BC804}">
      <dgm:prSet/>
      <dgm:spPr/>
      <dgm:t>
        <a:bodyPr/>
        <a:lstStyle/>
        <a:p>
          <a:endParaRPr lang="es-ES" sz="2000"/>
        </a:p>
      </dgm:t>
    </dgm:pt>
    <dgm:pt modelId="{FDEEFB35-C344-7343-8223-AF9A3FDE87A8}" type="sibTrans" cxnId="{E8793312-448F-624F-9A48-9C6FD84BC804}">
      <dgm:prSet/>
      <dgm:spPr/>
      <dgm:t>
        <a:bodyPr/>
        <a:lstStyle/>
        <a:p>
          <a:endParaRPr lang="es-ES" sz="2000"/>
        </a:p>
      </dgm:t>
    </dgm:pt>
    <dgm:pt modelId="{7F62AC3F-8BFA-5145-AB8B-90242C3D8648}" type="pres">
      <dgm:prSet presAssocID="{6CF198E1-67D4-B649-AD50-F3C398DCFD0D}" presName="linear" presStyleCnt="0">
        <dgm:presLayoutVars>
          <dgm:animLvl val="lvl"/>
          <dgm:resizeHandles val="exact"/>
        </dgm:presLayoutVars>
      </dgm:prSet>
      <dgm:spPr/>
    </dgm:pt>
    <dgm:pt modelId="{7FA36DA1-7017-0C46-931F-68065F4522BD}" type="pres">
      <dgm:prSet presAssocID="{7CEEE71C-1228-D74B-AB1B-4004500074B9}" presName="parentText" presStyleLbl="node1" presStyleIdx="0" presStyleCnt="3" custScaleY="54661">
        <dgm:presLayoutVars>
          <dgm:chMax val="0"/>
          <dgm:bulletEnabled val="1"/>
        </dgm:presLayoutVars>
      </dgm:prSet>
      <dgm:spPr/>
    </dgm:pt>
    <dgm:pt modelId="{29F437EA-E333-394E-8B47-DFA3DAD6CE7F}" type="pres">
      <dgm:prSet presAssocID="{302BEC4C-8A3E-E947-9933-4FBE6F36A8EF}" presName="spacer" presStyleCnt="0"/>
      <dgm:spPr/>
    </dgm:pt>
    <dgm:pt modelId="{A7C6A261-9F1B-B742-AE27-B059D257923F}" type="pres">
      <dgm:prSet presAssocID="{91B52613-9E36-A240-A8DD-977A94B1C943}" presName="parentText" presStyleLbl="node1" presStyleIdx="1" presStyleCnt="3" custScaleY="66293">
        <dgm:presLayoutVars>
          <dgm:chMax val="0"/>
          <dgm:bulletEnabled val="1"/>
        </dgm:presLayoutVars>
      </dgm:prSet>
      <dgm:spPr/>
    </dgm:pt>
    <dgm:pt modelId="{AA8AEC33-8616-8047-A8C2-E829685921C5}" type="pres">
      <dgm:prSet presAssocID="{BCF2E141-327E-9C49-A13F-49797804F7B6}" presName="spacer" presStyleCnt="0"/>
      <dgm:spPr/>
    </dgm:pt>
    <dgm:pt modelId="{C1CCA8B3-02FF-C44B-BCC6-64989D3DB7B2}" type="pres">
      <dgm:prSet presAssocID="{C03B7BEB-0B29-BD40-8F85-78D2903B8AD5}" presName="parentText" presStyleLbl="node1" presStyleIdx="2" presStyleCnt="3" custScaleX="98896" custScaleY="55120">
        <dgm:presLayoutVars>
          <dgm:chMax val="0"/>
          <dgm:bulletEnabled val="1"/>
        </dgm:presLayoutVars>
      </dgm:prSet>
      <dgm:spPr/>
    </dgm:pt>
  </dgm:ptLst>
  <dgm:cxnLst>
    <dgm:cxn modelId="{AD59440F-76CD-B94F-ABD6-57CF40A0DE4A}" type="presOf" srcId="{91B52613-9E36-A240-A8DD-977A94B1C943}" destId="{A7C6A261-9F1B-B742-AE27-B059D257923F}" srcOrd="0" destOrd="0" presId="urn:microsoft.com/office/officeart/2005/8/layout/vList2"/>
    <dgm:cxn modelId="{E8793312-448F-624F-9A48-9C6FD84BC804}" srcId="{6CF198E1-67D4-B649-AD50-F3C398DCFD0D}" destId="{C03B7BEB-0B29-BD40-8F85-78D2903B8AD5}" srcOrd="2" destOrd="0" parTransId="{A82BD55C-22D6-5041-8307-0D636AC80845}" sibTransId="{FDEEFB35-C344-7343-8223-AF9A3FDE87A8}"/>
    <dgm:cxn modelId="{39DADB27-DA91-0841-A41B-DB4E06C7F659}" type="presOf" srcId="{C03B7BEB-0B29-BD40-8F85-78D2903B8AD5}" destId="{C1CCA8B3-02FF-C44B-BCC6-64989D3DB7B2}" srcOrd="0" destOrd="0" presId="urn:microsoft.com/office/officeart/2005/8/layout/vList2"/>
    <dgm:cxn modelId="{32F1AD91-E610-F441-B8BA-DDCC88374356}" type="presOf" srcId="{7CEEE71C-1228-D74B-AB1B-4004500074B9}" destId="{7FA36DA1-7017-0C46-931F-68065F4522BD}" srcOrd="0" destOrd="0" presId="urn:microsoft.com/office/officeart/2005/8/layout/vList2"/>
    <dgm:cxn modelId="{3A07D6BC-EE77-F74B-8333-91B8F2CADFC5}" type="presOf" srcId="{6CF198E1-67D4-B649-AD50-F3C398DCFD0D}" destId="{7F62AC3F-8BFA-5145-AB8B-90242C3D8648}" srcOrd="0" destOrd="0" presId="urn:microsoft.com/office/officeart/2005/8/layout/vList2"/>
    <dgm:cxn modelId="{757ADDC7-EF2C-5E4C-801F-20F5841FDDBB}" srcId="{6CF198E1-67D4-B649-AD50-F3C398DCFD0D}" destId="{7CEEE71C-1228-D74B-AB1B-4004500074B9}" srcOrd="0" destOrd="0" parTransId="{4F240F44-4563-144D-B922-1C614EBFD116}" sibTransId="{302BEC4C-8A3E-E947-9933-4FBE6F36A8EF}"/>
    <dgm:cxn modelId="{185C4AE6-A761-E341-ADD0-A815EC4A0D34}" srcId="{6CF198E1-67D4-B649-AD50-F3C398DCFD0D}" destId="{91B52613-9E36-A240-A8DD-977A94B1C943}" srcOrd="1" destOrd="0" parTransId="{9643E06B-FE29-3440-AE9E-0C7A5CFCF07B}" sibTransId="{BCF2E141-327E-9C49-A13F-49797804F7B6}"/>
    <dgm:cxn modelId="{5BC1559F-C63D-B640-8DF9-B2C92BB480AF}" type="presParOf" srcId="{7F62AC3F-8BFA-5145-AB8B-90242C3D8648}" destId="{7FA36DA1-7017-0C46-931F-68065F4522BD}" srcOrd="0" destOrd="0" presId="urn:microsoft.com/office/officeart/2005/8/layout/vList2"/>
    <dgm:cxn modelId="{74AEC939-3960-EF45-986E-FAE19E2F0476}" type="presParOf" srcId="{7F62AC3F-8BFA-5145-AB8B-90242C3D8648}" destId="{29F437EA-E333-394E-8B47-DFA3DAD6CE7F}" srcOrd="1" destOrd="0" presId="urn:microsoft.com/office/officeart/2005/8/layout/vList2"/>
    <dgm:cxn modelId="{124AD558-7C73-FB49-A29A-26C0EFFCC8D7}" type="presParOf" srcId="{7F62AC3F-8BFA-5145-AB8B-90242C3D8648}" destId="{A7C6A261-9F1B-B742-AE27-B059D257923F}" srcOrd="2" destOrd="0" presId="urn:microsoft.com/office/officeart/2005/8/layout/vList2"/>
    <dgm:cxn modelId="{616B51D3-B135-6148-B119-350359AD639B}" type="presParOf" srcId="{7F62AC3F-8BFA-5145-AB8B-90242C3D8648}" destId="{AA8AEC33-8616-8047-A8C2-E829685921C5}" srcOrd="3" destOrd="0" presId="urn:microsoft.com/office/officeart/2005/8/layout/vList2"/>
    <dgm:cxn modelId="{CCCAF2C0-D62B-C64A-A005-4AD6FD811489}" type="presParOf" srcId="{7F62AC3F-8BFA-5145-AB8B-90242C3D8648}" destId="{C1CCA8B3-02FF-C44B-BCC6-64989D3DB7B2}"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BAA2B-F0BA-F344-9C97-A8584B52E4C0}" type="doc">
      <dgm:prSet loTypeId="urn:microsoft.com/office/officeart/2005/8/layout/vList2" loCatId="list" qsTypeId="urn:microsoft.com/office/officeart/2005/8/quickstyle/simple3" qsCatId="simple" csTypeId="urn:microsoft.com/office/officeart/2005/8/colors/accent0_2" csCatId="mainScheme"/>
      <dgm:spPr/>
      <dgm:t>
        <a:bodyPr/>
        <a:lstStyle/>
        <a:p>
          <a:endParaRPr lang="es-ES"/>
        </a:p>
      </dgm:t>
    </dgm:pt>
    <dgm:pt modelId="{A93FFA6D-1197-884A-B8F5-8F53304AE571}">
      <dgm:prSet/>
      <dgm:spPr/>
      <dgm:t>
        <a:bodyPr/>
        <a:lstStyle/>
        <a:p>
          <a:r>
            <a:rPr lang="es-EC" b="1" dirty="0"/>
            <a:t>Problema de la investigación: </a:t>
          </a:r>
          <a:r>
            <a:rPr lang="es-EC" dirty="0"/>
            <a:t>Discriminación laboral en la preselección de personal en el Distrito Metropolitano de Quito: apariencia física,raza y sexo. </a:t>
          </a:r>
        </a:p>
      </dgm:t>
    </dgm:pt>
    <dgm:pt modelId="{3DBE3DCC-2770-714E-98FB-FEB9B73D6722}" type="parTrans" cxnId="{EAA7A511-8207-D74E-B3CF-715185DB12A5}">
      <dgm:prSet/>
      <dgm:spPr/>
      <dgm:t>
        <a:bodyPr/>
        <a:lstStyle/>
        <a:p>
          <a:endParaRPr lang="es-ES"/>
        </a:p>
      </dgm:t>
    </dgm:pt>
    <dgm:pt modelId="{C3DE5955-AC38-2942-93A6-E9C2B90638C6}" type="sibTrans" cxnId="{EAA7A511-8207-D74E-B3CF-715185DB12A5}">
      <dgm:prSet/>
      <dgm:spPr/>
      <dgm:t>
        <a:bodyPr/>
        <a:lstStyle/>
        <a:p>
          <a:endParaRPr lang="es-ES"/>
        </a:p>
      </dgm:t>
    </dgm:pt>
    <dgm:pt modelId="{BCF355CE-FBCB-CC4D-8076-407B9044A9C7}" type="pres">
      <dgm:prSet presAssocID="{F4DBAA2B-F0BA-F344-9C97-A8584B52E4C0}" presName="linear" presStyleCnt="0">
        <dgm:presLayoutVars>
          <dgm:animLvl val="lvl"/>
          <dgm:resizeHandles val="exact"/>
        </dgm:presLayoutVars>
      </dgm:prSet>
      <dgm:spPr/>
    </dgm:pt>
    <dgm:pt modelId="{6507A87C-BAAC-2B45-825A-91B21FE3E3E8}" type="pres">
      <dgm:prSet presAssocID="{A93FFA6D-1197-884A-B8F5-8F53304AE571}" presName="parentText" presStyleLbl="node1" presStyleIdx="0" presStyleCnt="1" custLinFactNeighborY="-53156">
        <dgm:presLayoutVars>
          <dgm:chMax val="0"/>
          <dgm:bulletEnabled val="1"/>
        </dgm:presLayoutVars>
      </dgm:prSet>
      <dgm:spPr/>
    </dgm:pt>
  </dgm:ptLst>
  <dgm:cxnLst>
    <dgm:cxn modelId="{EAA7A511-8207-D74E-B3CF-715185DB12A5}" srcId="{F4DBAA2B-F0BA-F344-9C97-A8584B52E4C0}" destId="{A93FFA6D-1197-884A-B8F5-8F53304AE571}" srcOrd="0" destOrd="0" parTransId="{3DBE3DCC-2770-714E-98FB-FEB9B73D6722}" sibTransId="{C3DE5955-AC38-2942-93A6-E9C2B90638C6}"/>
    <dgm:cxn modelId="{503D1970-F5ED-CC49-A94B-4EFE83D53E71}" type="presOf" srcId="{A93FFA6D-1197-884A-B8F5-8F53304AE571}" destId="{6507A87C-BAAC-2B45-825A-91B21FE3E3E8}" srcOrd="0" destOrd="0" presId="urn:microsoft.com/office/officeart/2005/8/layout/vList2"/>
    <dgm:cxn modelId="{C63AE1EE-C437-A346-93AA-8FBD7E7971BC}" type="presOf" srcId="{F4DBAA2B-F0BA-F344-9C97-A8584B52E4C0}" destId="{BCF355CE-FBCB-CC4D-8076-407B9044A9C7}" srcOrd="0" destOrd="0" presId="urn:microsoft.com/office/officeart/2005/8/layout/vList2"/>
    <dgm:cxn modelId="{E5168C25-F89E-E14D-A0F3-22788578A7B1}" type="presParOf" srcId="{BCF355CE-FBCB-CC4D-8076-407B9044A9C7}" destId="{6507A87C-BAAC-2B45-825A-91B21FE3E3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85AF9-FD7D-435C-B652-31EC9FE6DEA0}"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s-EC"/>
        </a:p>
      </dgm:t>
    </dgm:pt>
    <dgm:pt modelId="{DA27C279-C002-4920-98A1-54B921860B87}">
      <dgm:prSet phldrT="[Text]" custT="1"/>
      <dgm:spPr/>
      <dgm:t>
        <a:bodyPr/>
        <a:lstStyle/>
        <a:p>
          <a:r>
            <a:rPr lang="es-EC" sz="1200" dirty="0">
              <a:latin typeface="Times New Roman" panose="02020603050405020304" pitchFamily="18" charset="0"/>
              <a:cs typeface="Times New Roman" panose="02020603050405020304" pitchFamily="18" charset="0"/>
            </a:rPr>
            <a:t>Discriminación laboral</a:t>
          </a:r>
        </a:p>
      </dgm:t>
    </dgm:pt>
    <dgm:pt modelId="{1A4E0C51-1092-43BB-B626-636B9457E210}" type="parTrans" cxnId="{4836AA65-1829-4CC1-B240-11E2C3CEBD8E}">
      <dgm:prSet/>
      <dgm:spPr/>
      <dgm:t>
        <a:bodyPr/>
        <a:lstStyle/>
        <a:p>
          <a:endParaRPr lang="es-EC" sz="1800"/>
        </a:p>
      </dgm:t>
    </dgm:pt>
    <dgm:pt modelId="{6C7B23F2-83A4-4C68-B32E-C512E92DDF4E}" type="sibTrans" cxnId="{4836AA65-1829-4CC1-B240-11E2C3CEBD8E}">
      <dgm:prSet/>
      <dgm:spPr/>
      <dgm:t>
        <a:bodyPr/>
        <a:lstStyle/>
        <a:p>
          <a:endParaRPr lang="es-EC" sz="1800"/>
        </a:p>
      </dgm:t>
    </dgm:pt>
    <dgm:pt modelId="{E0A93254-2D68-45E8-9721-9ED7EE492169}">
      <dgm:prSet phldrT="[Text]" custT="1"/>
      <dgm:spPr/>
      <dgm:t>
        <a:bodyPr/>
        <a:lstStyle/>
        <a:p>
          <a:r>
            <a:rPr lang="es-EC" sz="1100" b="0" dirty="0">
              <a:latin typeface="Times New Roman" panose="02020603050405020304" pitchFamily="18" charset="0"/>
              <a:cs typeface="Times New Roman" panose="02020603050405020304" pitchFamily="18" charset="0"/>
            </a:rPr>
            <a:t>Empleos profesionales</a:t>
          </a:r>
        </a:p>
      </dgm:t>
    </dgm:pt>
    <dgm:pt modelId="{43A5E6B7-D20D-41E1-B5B7-FC742692539C}" type="parTrans" cxnId="{CF66004B-AD39-42B0-AF71-75847E21B7ED}">
      <dgm:prSet/>
      <dgm:spPr/>
      <dgm:t>
        <a:bodyPr/>
        <a:lstStyle/>
        <a:p>
          <a:endParaRPr lang="es-EC" sz="1800"/>
        </a:p>
      </dgm:t>
    </dgm:pt>
    <dgm:pt modelId="{C8CB93D2-80C6-4E16-8A12-448DD1BCEC99}" type="sibTrans" cxnId="{CF66004B-AD39-42B0-AF71-75847E21B7ED}">
      <dgm:prSet/>
      <dgm:spPr/>
      <dgm:t>
        <a:bodyPr/>
        <a:lstStyle/>
        <a:p>
          <a:endParaRPr lang="es-EC" sz="1800"/>
        </a:p>
      </dgm:t>
    </dgm:pt>
    <dgm:pt modelId="{A81EC63F-F420-4DE4-A989-9AD22B3CDC86}">
      <dgm:prSet phldrT="[Text]" custT="1"/>
      <dgm:spPr/>
      <dgm:t>
        <a:bodyPr/>
        <a:lstStyle/>
        <a:p>
          <a:r>
            <a:rPr lang="es-EC" sz="1100">
              <a:latin typeface="Times New Roman" panose="02020603050405020304" pitchFamily="18" charset="0"/>
              <a:cs typeface="Times New Roman" panose="02020603050405020304" pitchFamily="18" charset="0"/>
            </a:rPr>
            <a:t>Empleos no profesionales</a:t>
          </a:r>
        </a:p>
      </dgm:t>
    </dgm:pt>
    <dgm:pt modelId="{F7906421-D677-48D1-9E61-F25C8090ECC3}" type="parTrans" cxnId="{0AB87173-D785-48BE-82B1-1592985612C0}">
      <dgm:prSet/>
      <dgm:spPr/>
      <dgm:t>
        <a:bodyPr/>
        <a:lstStyle/>
        <a:p>
          <a:endParaRPr lang="es-EC" sz="1800"/>
        </a:p>
      </dgm:t>
    </dgm:pt>
    <dgm:pt modelId="{2321A540-5B12-42F9-B3CE-00B2599788AD}" type="sibTrans" cxnId="{0AB87173-D785-48BE-82B1-1592985612C0}">
      <dgm:prSet/>
      <dgm:spPr/>
      <dgm:t>
        <a:bodyPr/>
        <a:lstStyle/>
        <a:p>
          <a:endParaRPr lang="es-EC" sz="1800"/>
        </a:p>
      </dgm:t>
    </dgm:pt>
    <dgm:pt modelId="{2D48D0BE-0FC5-4566-8AEB-2797478D7F54}">
      <dgm:prSet phldrT="[Text]" custT="1"/>
      <dgm:spPr/>
      <dgm:t>
        <a:bodyPr/>
        <a:lstStyle/>
        <a:p>
          <a:r>
            <a:rPr lang="es-EC" sz="1100" dirty="0">
              <a:latin typeface="Times New Roman" panose="02020603050405020304" pitchFamily="18" charset="0"/>
              <a:cs typeface="Times New Roman" panose="02020603050405020304" pitchFamily="18" charset="0"/>
            </a:rPr>
            <a:t>Empleos técnicos</a:t>
          </a:r>
        </a:p>
      </dgm:t>
    </dgm:pt>
    <dgm:pt modelId="{A2A8B6F8-DBD9-4742-A309-8B17D7F747E5}" type="sibTrans" cxnId="{1B620EA3-1595-4B58-82A3-3506E35E7979}">
      <dgm:prSet/>
      <dgm:spPr/>
      <dgm:t>
        <a:bodyPr/>
        <a:lstStyle/>
        <a:p>
          <a:endParaRPr lang="es-EC" sz="1800"/>
        </a:p>
      </dgm:t>
    </dgm:pt>
    <dgm:pt modelId="{B182E539-35D3-45AF-B6D6-C7D6739AC938}" type="parTrans" cxnId="{1B620EA3-1595-4B58-82A3-3506E35E7979}">
      <dgm:prSet/>
      <dgm:spPr/>
      <dgm:t>
        <a:bodyPr/>
        <a:lstStyle/>
        <a:p>
          <a:endParaRPr lang="es-EC" sz="1800"/>
        </a:p>
      </dgm:t>
    </dgm:pt>
    <dgm:pt modelId="{275222B1-6E73-48F5-8822-0BD2ECBCE856}" type="pres">
      <dgm:prSet presAssocID="{35085AF9-FD7D-435C-B652-31EC9FE6DEA0}" presName="Name0" presStyleCnt="0">
        <dgm:presLayoutVars>
          <dgm:chMax val="1"/>
          <dgm:dir/>
          <dgm:animLvl val="ctr"/>
          <dgm:resizeHandles val="exact"/>
        </dgm:presLayoutVars>
      </dgm:prSet>
      <dgm:spPr/>
    </dgm:pt>
    <dgm:pt modelId="{A5C0EB31-CB47-468B-9491-13B7530D220B}" type="pres">
      <dgm:prSet presAssocID="{DA27C279-C002-4920-98A1-54B921860B87}" presName="centerShape" presStyleLbl="node0" presStyleIdx="0" presStyleCnt="1" custScaleX="111307"/>
      <dgm:spPr/>
    </dgm:pt>
    <dgm:pt modelId="{D4A5932E-FD73-4E97-A8D9-7FE698F67D73}" type="pres">
      <dgm:prSet presAssocID="{E0A93254-2D68-45E8-9721-9ED7EE492169}" presName="node" presStyleLbl="node1" presStyleIdx="0" presStyleCnt="3">
        <dgm:presLayoutVars>
          <dgm:bulletEnabled val="1"/>
        </dgm:presLayoutVars>
      </dgm:prSet>
      <dgm:spPr/>
    </dgm:pt>
    <dgm:pt modelId="{B16AA2CE-672A-406E-AF56-0B132A31B795}" type="pres">
      <dgm:prSet presAssocID="{E0A93254-2D68-45E8-9721-9ED7EE492169}" presName="dummy" presStyleCnt="0"/>
      <dgm:spPr/>
    </dgm:pt>
    <dgm:pt modelId="{9B6D0D42-6326-4605-958E-694C63EAB068}" type="pres">
      <dgm:prSet presAssocID="{C8CB93D2-80C6-4E16-8A12-448DD1BCEC99}" presName="sibTrans" presStyleLbl="sibTrans2D1" presStyleIdx="0" presStyleCnt="3"/>
      <dgm:spPr/>
    </dgm:pt>
    <dgm:pt modelId="{D77917F9-9604-4173-A3AA-FE01DEE82181}" type="pres">
      <dgm:prSet presAssocID="{A81EC63F-F420-4DE4-A989-9AD22B3CDC86}" presName="node" presStyleLbl="node1" presStyleIdx="1" presStyleCnt="3">
        <dgm:presLayoutVars>
          <dgm:bulletEnabled val="1"/>
        </dgm:presLayoutVars>
      </dgm:prSet>
      <dgm:spPr/>
    </dgm:pt>
    <dgm:pt modelId="{1B4BAB5B-A5C2-46CC-9706-A5F022630CA1}" type="pres">
      <dgm:prSet presAssocID="{A81EC63F-F420-4DE4-A989-9AD22B3CDC86}" presName="dummy" presStyleCnt="0"/>
      <dgm:spPr/>
    </dgm:pt>
    <dgm:pt modelId="{EA12E68A-62E2-45C1-A8AB-439B0387575E}" type="pres">
      <dgm:prSet presAssocID="{2321A540-5B12-42F9-B3CE-00B2599788AD}" presName="sibTrans" presStyleLbl="sibTrans2D1" presStyleIdx="1" presStyleCnt="3"/>
      <dgm:spPr/>
    </dgm:pt>
    <dgm:pt modelId="{F09B2818-EB99-43F6-9DE4-DCF8FE886B6F}" type="pres">
      <dgm:prSet presAssocID="{2D48D0BE-0FC5-4566-8AEB-2797478D7F54}" presName="node" presStyleLbl="node1" presStyleIdx="2" presStyleCnt="3">
        <dgm:presLayoutVars>
          <dgm:bulletEnabled val="1"/>
        </dgm:presLayoutVars>
      </dgm:prSet>
      <dgm:spPr/>
    </dgm:pt>
    <dgm:pt modelId="{0CCFD407-8CEB-4F57-8827-3CAD65A205D4}" type="pres">
      <dgm:prSet presAssocID="{2D48D0BE-0FC5-4566-8AEB-2797478D7F54}" presName="dummy" presStyleCnt="0"/>
      <dgm:spPr/>
    </dgm:pt>
    <dgm:pt modelId="{72DCD665-F1DB-46E0-B221-0230167ACC17}" type="pres">
      <dgm:prSet presAssocID="{A2A8B6F8-DBD9-4742-A309-8B17D7F747E5}" presName="sibTrans" presStyleLbl="sibTrans2D1" presStyleIdx="2" presStyleCnt="3"/>
      <dgm:spPr/>
    </dgm:pt>
  </dgm:ptLst>
  <dgm:cxnLst>
    <dgm:cxn modelId="{196BE111-A9A1-48D1-BA3E-5F887A439E72}" type="presOf" srcId="{2D48D0BE-0FC5-4566-8AEB-2797478D7F54}" destId="{F09B2818-EB99-43F6-9DE4-DCF8FE886B6F}" srcOrd="0" destOrd="0" presId="urn:microsoft.com/office/officeart/2005/8/layout/radial6"/>
    <dgm:cxn modelId="{2973CF16-4492-47ED-9B96-57BE62BDA653}" type="presOf" srcId="{DA27C279-C002-4920-98A1-54B921860B87}" destId="{A5C0EB31-CB47-468B-9491-13B7530D220B}" srcOrd="0" destOrd="0" presId="urn:microsoft.com/office/officeart/2005/8/layout/radial6"/>
    <dgm:cxn modelId="{CF66004B-AD39-42B0-AF71-75847E21B7ED}" srcId="{DA27C279-C002-4920-98A1-54B921860B87}" destId="{E0A93254-2D68-45E8-9721-9ED7EE492169}" srcOrd="0" destOrd="0" parTransId="{43A5E6B7-D20D-41E1-B5B7-FC742692539C}" sibTransId="{C8CB93D2-80C6-4E16-8A12-448DD1BCEC99}"/>
    <dgm:cxn modelId="{7CDAE263-B6BF-4851-BAEF-05C1DC582217}" type="presOf" srcId="{A2A8B6F8-DBD9-4742-A309-8B17D7F747E5}" destId="{72DCD665-F1DB-46E0-B221-0230167ACC17}" srcOrd="0" destOrd="0" presId="urn:microsoft.com/office/officeart/2005/8/layout/radial6"/>
    <dgm:cxn modelId="{4836AA65-1829-4CC1-B240-11E2C3CEBD8E}" srcId="{35085AF9-FD7D-435C-B652-31EC9FE6DEA0}" destId="{DA27C279-C002-4920-98A1-54B921860B87}" srcOrd="0" destOrd="0" parTransId="{1A4E0C51-1092-43BB-B626-636B9457E210}" sibTransId="{6C7B23F2-83A4-4C68-B32E-C512E92DDF4E}"/>
    <dgm:cxn modelId="{0AB87173-D785-48BE-82B1-1592985612C0}" srcId="{DA27C279-C002-4920-98A1-54B921860B87}" destId="{A81EC63F-F420-4DE4-A989-9AD22B3CDC86}" srcOrd="1" destOrd="0" parTransId="{F7906421-D677-48D1-9E61-F25C8090ECC3}" sibTransId="{2321A540-5B12-42F9-B3CE-00B2599788AD}"/>
    <dgm:cxn modelId="{1B620EA3-1595-4B58-82A3-3506E35E7979}" srcId="{DA27C279-C002-4920-98A1-54B921860B87}" destId="{2D48D0BE-0FC5-4566-8AEB-2797478D7F54}" srcOrd="2" destOrd="0" parTransId="{B182E539-35D3-45AF-B6D6-C7D6739AC938}" sibTransId="{A2A8B6F8-DBD9-4742-A309-8B17D7F747E5}"/>
    <dgm:cxn modelId="{6EDACEA3-FB8E-4233-8F94-B337DAE2BA8E}" type="presOf" srcId="{E0A93254-2D68-45E8-9721-9ED7EE492169}" destId="{D4A5932E-FD73-4E97-A8D9-7FE698F67D73}" srcOrd="0" destOrd="0" presId="urn:microsoft.com/office/officeart/2005/8/layout/radial6"/>
    <dgm:cxn modelId="{6983CEAB-A781-46AC-93AA-625DDF14FECE}" type="presOf" srcId="{C8CB93D2-80C6-4E16-8A12-448DD1BCEC99}" destId="{9B6D0D42-6326-4605-958E-694C63EAB068}" srcOrd="0" destOrd="0" presId="urn:microsoft.com/office/officeart/2005/8/layout/radial6"/>
    <dgm:cxn modelId="{643A14CF-AD8F-45B7-B12D-B2702B650628}" type="presOf" srcId="{A81EC63F-F420-4DE4-A989-9AD22B3CDC86}" destId="{D77917F9-9604-4173-A3AA-FE01DEE82181}" srcOrd="0" destOrd="0" presId="urn:microsoft.com/office/officeart/2005/8/layout/radial6"/>
    <dgm:cxn modelId="{54967DD6-2BC2-4C44-A722-236CA979F9C0}" type="presOf" srcId="{2321A540-5B12-42F9-B3CE-00B2599788AD}" destId="{EA12E68A-62E2-45C1-A8AB-439B0387575E}" srcOrd="0" destOrd="0" presId="urn:microsoft.com/office/officeart/2005/8/layout/radial6"/>
    <dgm:cxn modelId="{B01EBAD6-EF8D-410C-BEA5-179CDA1F1A22}" type="presOf" srcId="{35085AF9-FD7D-435C-B652-31EC9FE6DEA0}" destId="{275222B1-6E73-48F5-8822-0BD2ECBCE856}" srcOrd="0" destOrd="0" presId="urn:microsoft.com/office/officeart/2005/8/layout/radial6"/>
    <dgm:cxn modelId="{88A4FA66-615D-446B-B0AE-39C267C9F141}" type="presParOf" srcId="{275222B1-6E73-48F5-8822-0BD2ECBCE856}" destId="{A5C0EB31-CB47-468B-9491-13B7530D220B}" srcOrd="0" destOrd="0" presId="urn:microsoft.com/office/officeart/2005/8/layout/radial6"/>
    <dgm:cxn modelId="{A60EF67B-4AC9-423F-920E-0AE5F641E619}" type="presParOf" srcId="{275222B1-6E73-48F5-8822-0BD2ECBCE856}" destId="{D4A5932E-FD73-4E97-A8D9-7FE698F67D73}" srcOrd="1" destOrd="0" presId="urn:microsoft.com/office/officeart/2005/8/layout/radial6"/>
    <dgm:cxn modelId="{B77EE5ED-B5F8-447A-A540-47032594BD1F}" type="presParOf" srcId="{275222B1-6E73-48F5-8822-0BD2ECBCE856}" destId="{B16AA2CE-672A-406E-AF56-0B132A31B795}" srcOrd="2" destOrd="0" presId="urn:microsoft.com/office/officeart/2005/8/layout/radial6"/>
    <dgm:cxn modelId="{D8345FCC-C35B-4208-B631-974B04B9CDC3}" type="presParOf" srcId="{275222B1-6E73-48F5-8822-0BD2ECBCE856}" destId="{9B6D0D42-6326-4605-958E-694C63EAB068}" srcOrd="3" destOrd="0" presId="urn:microsoft.com/office/officeart/2005/8/layout/radial6"/>
    <dgm:cxn modelId="{92ACABD4-904C-4329-A0A5-B22BB02BACC8}" type="presParOf" srcId="{275222B1-6E73-48F5-8822-0BD2ECBCE856}" destId="{D77917F9-9604-4173-A3AA-FE01DEE82181}" srcOrd="4" destOrd="0" presId="urn:microsoft.com/office/officeart/2005/8/layout/radial6"/>
    <dgm:cxn modelId="{C232467A-5B00-4CAB-9B7F-6C3892C6B2B7}" type="presParOf" srcId="{275222B1-6E73-48F5-8822-0BD2ECBCE856}" destId="{1B4BAB5B-A5C2-46CC-9706-A5F022630CA1}" srcOrd="5" destOrd="0" presId="urn:microsoft.com/office/officeart/2005/8/layout/radial6"/>
    <dgm:cxn modelId="{F1342AE5-9027-4ED1-94E5-D071D776F39F}" type="presParOf" srcId="{275222B1-6E73-48F5-8822-0BD2ECBCE856}" destId="{EA12E68A-62E2-45C1-A8AB-439B0387575E}" srcOrd="6" destOrd="0" presId="urn:microsoft.com/office/officeart/2005/8/layout/radial6"/>
    <dgm:cxn modelId="{E618E62D-D72E-4B62-BB6C-4D335AAB176B}" type="presParOf" srcId="{275222B1-6E73-48F5-8822-0BD2ECBCE856}" destId="{F09B2818-EB99-43F6-9DE4-DCF8FE886B6F}" srcOrd="7" destOrd="0" presId="urn:microsoft.com/office/officeart/2005/8/layout/radial6"/>
    <dgm:cxn modelId="{8ABF83A0-0A17-4B45-A407-1A87AAA971E9}" type="presParOf" srcId="{275222B1-6E73-48F5-8822-0BD2ECBCE856}" destId="{0CCFD407-8CEB-4F57-8827-3CAD65A205D4}" srcOrd="8" destOrd="0" presId="urn:microsoft.com/office/officeart/2005/8/layout/radial6"/>
    <dgm:cxn modelId="{59F8CFD3-272D-4781-82D0-958601C8BB1C}" type="presParOf" srcId="{275222B1-6E73-48F5-8822-0BD2ECBCE856}" destId="{72DCD665-F1DB-46E0-B221-0230167ACC17}" srcOrd="9"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085AF9-FD7D-435C-B652-31EC9FE6DEA0}"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s-EC"/>
        </a:p>
      </dgm:t>
    </dgm:pt>
    <dgm:pt modelId="{DA27C279-C002-4920-98A1-54B921860B87}">
      <dgm:prSet phldrT="[Text]" custT="1"/>
      <dgm:spPr/>
      <dgm:t>
        <a:bodyPr/>
        <a:lstStyle/>
        <a:p>
          <a:r>
            <a:rPr lang="es-EC" sz="1200" dirty="0">
              <a:latin typeface="Times New Roman" panose="02020603050405020304" pitchFamily="18" charset="0"/>
              <a:cs typeface="Times New Roman" panose="02020603050405020304" pitchFamily="18" charset="0"/>
            </a:rPr>
            <a:t>Discriminación laboral</a:t>
          </a:r>
        </a:p>
      </dgm:t>
    </dgm:pt>
    <dgm:pt modelId="{1A4E0C51-1092-43BB-B626-636B9457E210}" type="parTrans" cxnId="{4836AA65-1829-4CC1-B240-11E2C3CEBD8E}">
      <dgm:prSet/>
      <dgm:spPr/>
      <dgm:t>
        <a:bodyPr/>
        <a:lstStyle/>
        <a:p>
          <a:endParaRPr lang="es-EC" sz="1800"/>
        </a:p>
      </dgm:t>
    </dgm:pt>
    <dgm:pt modelId="{6C7B23F2-83A4-4C68-B32E-C512E92DDF4E}" type="sibTrans" cxnId="{4836AA65-1829-4CC1-B240-11E2C3CEBD8E}">
      <dgm:prSet/>
      <dgm:spPr/>
      <dgm:t>
        <a:bodyPr/>
        <a:lstStyle/>
        <a:p>
          <a:endParaRPr lang="es-EC" sz="1800"/>
        </a:p>
      </dgm:t>
    </dgm:pt>
    <dgm:pt modelId="{E0A93254-2D68-45E8-9721-9ED7EE492169}">
      <dgm:prSet phldrT="[Text]" custT="1"/>
      <dgm:spPr/>
      <dgm:t>
        <a:bodyPr/>
        <a:lstStyle/>
        <a:p>
          <a:r>
            <a:rPr lang="es-EC" sz="1100" b="0" dirty="0">
              <a:latin typeface="Times New Roman" panose="02020603050405020304" pitchFamily="18" charset="0"/>
              <a:cs typeface="Times New Roman" panose="02020603050405020304" pitchFamily="18" charset="0"/>
            </a:rPr>
            <a:t>Empleos profesionales</a:t>
          </a:r>
        </a:p>
      </dgm:t>
    </dgm:pt>
    <dgm:pt modelId="{43A5E6B7-D20D-41E1-B5B7-FC742692539C}" type="parTrans" cxnId="{CF66004B-AD39-42B0-AF71-75847E21B7ED}">
      <dgm:prSet/>
      <dgm:spPr/>
      <dgm:t>
        <a:bodyPr/>
        <a:lstStyle/>
        <a:p>
          <a:endParaRPr lang="es-EC" sz="1800"/>
        </a:p>
      </dgm:t>
    </dgm:pt>
    <dgm:pt modelId="{C8CB93D2-80C6-4E16-8A12-448DD1BCEC99}" type="sibTrans" cxnId="{CF66004B-AD39-42B0-AF71-75847E21B7ED}">
      <dgm:prSet/>
      <dgm:spPr/>
      <dgm:t>
        <a:bodyPr/>
        <a:lstStyle/>
        <a:p>
          <a:endParaRPr lang="es-EC" sz="1800"/>
        </a:p>
      </dgm:t>
    </dgm:pt>
    <dgm:pt modelId="{A81EC63F-F420-4DE4-A989-9AD22B3CDC86}">
      <dgm:prSet phldrT="[Text]" custT="1"/>
      <dgm:spPr/>
      <dgm:t>
        <a:bodyPr/>
        <a:lstStyle/>
        <a:p>
          <a:r>
            <a:rPr lang="es-EC" sz="1100">
              <a:latin typeface="Times New Roman" panose="02020603050405020304" pitchFamily="18" charset="0"/>
              <a:cs typeface="Times New Roman" panose="02020603050405020304" pitchFamily="18" charset="0"/>
            </a:rPr>
            <a:t>Empleos no profesionales</a:t>
          </a:r>
        </a:p>
      </dgm:t>
    </dgm:pt>
    <dgm:pt modelId="{F7906421-D677-48D1-9E61-F25C8090ECC3}" type="parTrans" cxnId="{0AB87173-D785-48BE-82B1-1592985612C0}">
      <dgm:prSet/>
      <dgm:spPr/>
      <dgm:t>
        <a:bodyPr/>
        <a:lstStyle/>
        <a:p>
          <a:endParaRPr lang="es-EC" sz="1800"/>
        </a:p>
      </dgm:t>
    </dgm:pt>
    <dgm:pt modelId="{2321A540-5B12-42F9-B3CE-00B2599788AD}" type="sibTrans" cxnId="{0AB87173-D785-48BE-82B1-1592985612C0}">
      <dgm:prSet/>
      <dgm:spPr/>
      <dgm:t>
        <a:bodyPr/>
        <a:lstStyle/>
        <a:p>
          <a:endParaRPr lang="es-EC" sz="1800"/>
        </a:p>
      </dgm:t>
    </dgm:pt>
    <dgm:pt modelId="{2D48D0BE-0FC5-4566-8AEB-2797478D7F54}">
      <dgm:prSet phldrT="[Text]" custT="1"/>
      <dgm:spPr/>
      <dgm:t>
        <a:bodyPr/>
        <a:lstStyle/>
        <a:p>
          <a:r>
            <a:rPr lang="es-EC" sz="1100" dirty="0">
              <a:latin typeface="Times New Roman" panose="02020603050405020304" pitchFamily="18" charset="0"/>
              <a:cs typeface="Times New Roman" panose="02020603050405020304" pitchFamily="18" charset="0"/>
            </a:rPr>
            <a:t>Empleos técnicos</a:t>
          </a:r>
        </a:p>
      </dgm:t>
    </dgm:pt>
    <dgm:pt modelId="{A2A8B6F8-DBD9-4742-A309-8B17D7F747E5}" type="sibTrans" cxnId="{1B620EA3-1595-4B58-82A3-3506E35E7979}">
      <dgm:prSet/>
      <dgm:spPr/>
      <dgm:t>
        <a:bodyPr/>
        <a:lstStyle/>
        <a:p>
          <a:endParaRPr lang="es-EC" sz="1800"/>
        </a:p>
      </dgm:t>
    </dgm:pt>
    <dgm:pt modelId="{B182E539-35D3-45AF-B6D6-C7D6739AC938}" type="parTrans" cxnId="{1B620EA3-1595-4B58-82A3-3506E35E7979}">
      <dgm:prSet/>
      <dgm:spPr/>
      <dgm:t>
        <a:bodyPr/>
        <a:lstStyle/>
        <a:p>
          <a:endParaRPr lang="es-EC" sz="1800"/>
        </a:p>
      </dgm:t>
    </dgm:pt>
    <dgm:pt modelId="{275222B1-6E73-48F5-8822-0BD2ECBCE856}" type="pres">
      <dgm:prSet presAssocID="{35085AF9-FD7D-435C-B652-31EC9FE6DEA0}" presName="Name0" presStyleCnt="0">
        <dgm:presLayoutVars>
          <dgm:chMax val="1"/>
          <dgm:dir/>
          <dgm:animLvl val="ctr"/>
          <dgm:resizeHandles val="exact"/>
        </dgm:presLayoutVars>
      </dgm:prSet>
      <dgm:spPr/>
    </dgm:pt>
    <dgm:pt modelId="{A5C0EB31-CB47-468B-9491-13B7530D220B}" type="pres">
      <dgm:prSet presAssocID="{DA27C279-C002-4920-98A1-54B921860B87}" presName="centerShape" presStyleLbl="node0" presStyleIdx="0" presStyleCnt="1" custScaleX="111307"/>
      <dgm:spPr/>
    </dgm:pt>
    <dgm:pt modelId="{D4A5932E-FD73-4E97-A8D9-7FE698F67D73}" type="pres">
      <dgm:prSet presAssocID="{E0A93254-2D68-45E8-9721-9ED7EE492169}" presName="node" presStyleLbl="node1" presStyleIdx="0" presStyleCnt="3">
        <dgm:presLayoutVars>
          <dgm:bulletEnabled val="1"/>
        </dgm:presLayoutVars>
      </dgm:prSet>
      <dgm:spPr/>
    </dgm:pt>
    <dgm:pt modelId="{B16AA2CE-672A-406E-AF56-0B132A31B795}" type="pres">
      <dgm:prSet presAssocID="{E0A93254-2D68-45E8-9721-9ED7EE492169}" presName="dummy" presStyleCnt="0"/>
      <dgm:spPr/>
    </dgm:pt>
    <dgm:pt modelId="{9B6D0D42-6326-4605-958E-694C63EAB068}" type="pres">
      <dgm:prSet presAssocID="{C8CB93D2-80C6-4E16-8A12-448DD1BCEC99}" presName="sibTrans" presStyleLbl="sibTrans2D1" presStyleIdx="0" presStyleCnt="3"/>
      <dgm:spPr/>
    </dgm:pt>
    <dgm:pt modelId="{D77917F9-9604-4173-A3AA-FE01DEE82181}" type="pres">
      <dgm:prSet presAssocID="{A81EC63F-F420-4DE4-A989-9AD22B3CDC86}" presName="node" presStyleLbl="node1" presStyleIdx="1" presStyleCnt="3">
        <dgm:presLayoutVars>
          <dgm:bulletEnabled val="1"/>
        </dgm:presLayoutVars>
      </dgm:prSet>
      <dgm:spPr/>
    </dgm:pt>
    <dgm:pt modelId="{1B4BAB5B-A5C2-46CC-9706-A5F022630CA1}" type="pres">
      <dgm:prSet presAssocID="{A81EC63F-F420-4DE4-A989-9AD22B3CDC86}" presName="dummy" presStyleCnt="0"/>
      <dgm:spPr/>
    </dgm:pt>
    <dgm:pt modelId="{EA12E68A-62E2-45C1-A8AB-439B0387575E}" type="pres">
      <dgm:prSet presAssocID="{2321A540-5B12-42F9-B3CE-00B2599788AD}" presName="sibTrans" presStyleLbl="sibTrans2D1" presStyleIdx="1" presStyleCnt="3"/>
      <dgm:spPr/>
    </dgm:pt>
    <dgm:pt modelId="{F09B2818-EB99-43F6-9DE4-DCF8FE886B6F}" type="pres">
      <dgm:prSet presAssocID="{2D48D0BE-0FC5-4566-8AEB-2797478D7F54}" presName="node" presStyleLbl="node1" presStyleIdx="2" presStyleCnt="3">
        <dgm:presLayoutVars>
          <dgm:bulletEnabled val="1"/>
        </dgm:presLayoutVars>
      </dgm:prSet>
      <dgm:spPr/>
    </dgm:pt>
    <dgm:pt modelId="{0CCFD407-8CEB-4F57-8827-3CAD65A205D4}" type="pres">
      <dgm:prSet presAssocID="{2D48D0BE-0FC5-4566-8AEB-2797478D7F54}" presName="dummy" presStyleCnt="0"/>
      <dgm:spPr/>
    </dgm:pt>
    <dgm:pt modelId="{72DCD665-F1DB-46E0-B221-0230167ACC17}" type="pres">
      <dgm:prSet presAssocID="{A2A8B6F8-DBD9-4742-A309-8B17D7F747E5}" presName="sibTrans" presStyleLbl="sibTrans2D1" presStyleIdx="2" presStyleCnt="3"/>
      <dgm:spPr/>
    </dgm:pt>
  </dgm:ptLst>
  <dgm:cxnLst>
    <dgm:cxn modelId="{196BE111-A9A1-48D1-BA3E-5F887A439E72}" type="presOf" srcId="{2D48D0BE-0FC5-4566-8AEB-2797478D7F54}" destId="{F09B2818-EB99-43F6-9DE4-DCF8FE886B6F}" srcOrd="0" destOrd="0" presId="urn:microsoft.com/office/officeart/2005/8/layout/radial6"/>
    <dgm:cxn modelId="{2973CF16-4492-47ED-9B96-57BE62BDA653}" type="presOf" srcId="{DA27C279-C002-4920-98A1-54B921860B87}" destId="{A5C0EB31-CB47-468B-9491-13B7530D220B}" srcOrd="0" destOrd="0" presId="urn:microsoft.com/office/officeart/2005/8/layout/radial6"/>
    <dgm:cxn modelId="{CF66004B-AD39-42B0-AF71-75847E21B7ED}" srcId="{DA27C279-C002-4920-98A1-54B921860B87}" destId="{E0A93254-2D68-45E8-9721-9ED7EE492169}" srcOrd="0" destOrd="0" parTransId="{43A5E6B7-D20D-41E1-B5B7-FC742692539C}" sibTransId="{C8CB93D2-80C6-4E16-8A12-448DD1BCEC99}"/>
    <dgm:cxn modelId="{7CDAE263-B6BF-4851-BAEF-05C1DC582217}" type="presOf" srcId="{A2A8B6F8-DBD9-4742-A309-8B17D7F747E5}" destId="{72DCD665-F1DB-46E0-B221-0230167ACC17}" srcOrd="0" destOrd="0" presId="urn:microsoft.com/office/officeart/2005/8/layout/radial6"/>
    <dgm:cxn modelId="{4836AA65-1829-4CC1-B240-11E2C3CEBD8E}" srcId="{35085AF9-FD7D-435C-B652-31EC9FE6DEA0}" destId="{DA27C279-C002-4920-98A1-54B921860B87}" srcOrd="0" destOrd="0" parTransId="{1A4E0C51-1092-43BB-B626-636B9457E210}" sibTransId="{6C7B23F2-83A4-4C68-B32E-C512E92DDF4E}"/>
    <dgm:cxn modelId="{0AB87173-D785-48BE-82B1-1592985612C0}" srcId="{DA27C279-C002-4920-98A1-54B921860B87}" destId="{A81EC63F-F420-4DE4-A989-9AD22B3CDC86}" srcOrd="1" destOrd="0" parTransId="{F7906421-D677-48D1-9E61-F25C8090ECC3}" sibTransId="{2321A540-5B12-42F9-B3CE-00B2599788AD}"/>
    <dgm:cxn modelId="{1B620EA3-1595-4B58-82A3-3506E35E7979}" srcId="{DA27C279-C002-4920-98A1-54B921860B87}" destId="{2D48D0BE-0FC5-4566-8AEB-2797478D7F54}" srcOrd="2" destOrd="0" parTransId="{B182E539-35D3-45AF-B6D6-C7D6739AC938}" sibTransId="{A2A8B6F8-DBD9-4742-A309-8B17D7F747E5}"/>
    <dgm:cxn modelId="{6EDACEA3-FB8E-4233-8F94-B337DAE2BA8E}" type="presOf" srcId="{E0A93254-2D68-45E8-9721-9ED7EE492169}" destId="{D4A5932E-FD73-4E97-A8D9-7FE698F67D73}" srcOrd="0" destOrd="0" presId="urn:microsoft.com/office/officeart/2005/8/layout/radial6"/>
    <dgm:cxn modelId="{6983CEAB-A781-46AC-93AA-625DDF14FECE}" type="presOf" srcId="{C8CB93D2-80C6-4E16-8A12-448DD1BCEC99}" destId="{9B6D0D42-6326-4605-958E-694C63EAB068}" srcOrd="0" destOrd="0" presId="urn:microsoft.com/office/officeart/2005/8/layout/radial6"/>
    <dgm:cxn modelId="{643A14CF-AD8F-45B7-B12D-B2702B650628}" type="presOf" srcId="{A81EC63F-F420-4DE4-A989-9AD22B3CDC86}" destId="{D77917F9-9604-4173-A3AA-FE01DEE82181}" srcOrd="0" destOrd="0" presId="urn:microsoft.com/office/officeart/2005/8/layout/radial6"/>
    <dgm:cxn modelId="{54967DD6-2BC2-4C44-A722-236CA979F9C0}" type="presOf" srcId="{2321A540-5B12-42F9-B3CE-00B2599788AD}" destId="{EA12E68A-62E2-45C1-A8AB-439B0387575E}" srcOrd="0" destOrd="0" presId="urn:microsoft.com/office/officeart/2005/8/layout/radial6"/>
    <dgm:cxn modelId="{B01EBAD6-EF8D-410C-BEA5-179CDA1F1A22}" type="presOf" srcId="{35085AF9-FD7D-435C-B652-31EC9FE6DEA0}" destId="{275222B1-6E73-48F5-8822-0BD2ECBCE856}" srcOrd="0" destOrd="0" presId="urn:microsoft.com/office/officeart/2005/8/layout/radial6"/>
    <dgm:cxn modelId="{88A4FA66-615D-446B-B0AE-39C267C9F141}" type="presParOf" srcId="{275222B1-6E73-48F5-8822-0BD2ECBCE856}" destId="{A5C0EB31-CB47-468B-9491-13B7530D220B}" srcOrd="0" destOrd="0" presId="urn:microsoft.com/office/officeart/2005/8/layout/radial6"/>
    <dgm:cxn modelId="{A60EF67B-4AC9-423F-920E-0AE5F641E619}" type="presParOf" srcId="{275222B1-6E73-48F5-8822-0BD2ECBCE856}" destId="{D4A5932E-FD73-4E97-A8D9-7FE698F67D73}" srcOrd="1" destOrd="0" presId="urn:microsoft.com/office/officeart/2005/8/layout/radial6"/>
    <dgm:cxn modelId="{B77EE5ED-B5F8-447A-A540-47032594BD1F}" type="presParOf" srcId="{275222B1-6E73-48F5-8822-0BD2ECBCE856}" destId="{B16AA2CE-672A-406E-AF56-0B132A31B795}" srcOrd="2" destOrd="0" presId="urn:microsoft.com/office/officeart/2005/8/layout/radial6"/>
    <dgm:cxn modelId="{D8345FCC-C35B-4208-B631-974B04B9CDC3}" type="presParOf" srcId="{275222B1-6E73-48F5-8822-0BD2ECBCE856}" destId="{9B6D0D42-6326-4605-958E-694C63EAB068}" srcOrd="3" destOrd="0" presId="urn:microsoft.com/office/officeart/2005/8/layout/radial6"/>
    <dgm:cxn modelId="{92ACABD4-904C-4329-A0A5-B22BB02BACC8}" type="presParOf" srcId="{275222B1-6E73-48F5-8822-0BD2ECBCE856}" destId="{D77917F9-9604-4173-A3AA-FE01DEE82181}" srcOrd="4" destOrd="0" presId="urn:microsoft.com/office/officeart/2005/8/layout/radial6"/>
    <dgm:cxn modelId="{C232467A-5B00-4CAB-9B7F-6C3892C6B2B7}" type="presParOf" srcId="{275222B1-6E73-48F5-8822-0BD2ECBCE856}" destId="{1B4BAB5B-A5C2-46CC-9706-A5F022630CA1}" srcOrd="5" destOrd="0" presId="urn:microsoft.com/office/officeart/2005/8/layout/radial6"/>
    <dgm:cxn modelId="{F1342AE5-9027-4ED1-94E5-D071D776F39F}" type="presParOf" srcId="{275222B1-6E73-48F5-8822-0BD2ECBCE856}" destId="{EA12E68A-62E2-45C1-A8AB-439B0387575E}" srcOrd="6" destOrd="0" presId="urn:microsoft.com/office/officeart/2005/8/layout/radial6"/>
    <dgm:cxn modelId="{E618E62D-D72E-4B62-BB6C-4D335AAB176B}" type="presParOf" srcId="{275222B1-6E73-48F5-8822-0BD2ECBCE856}" destId="{F09B2818-EB99-43F6-9DE4-DCF8FE886B6F}" srcOrd="7" destOrd="0" presId="urn:microsoft.com/office/officeart/2005/8/layout/radial6"/>
    <dgm:cxn modelId="{8ABF83A0-0A17-4B45-A407-1A87AAA971E9}" type="presParOf" srcId="{275222B1-6E73-48F5-8822-0BD2ECBCE856}" destId="{0CCFD407-8CEB-4F57-8827-3CAD65A205D4}" srcOrd="8" destOrd="0" presId="urn:microsoft.com/office/officeart/2005/8/layout/radial6"/>
    <dgm:cxn modelId="{59F8CFD3-272D-4781-82D0-958601C8BB1C}" type="presParOf" srcId="{275222B1-6E73-48F5-8822-0BD2ECBCE856}" destId="{72DCD665-F1DB-46E0-B221-0230167ACC17}" srcOrd="9"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6E9B51-ABA0-CE45-9D32-D7CC24589B07}"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s-ES"/>
        </a:p>
      </dgm:t>
    </dgm:pt>
    <dgm:pt modelId="{7391F563-E530-0D45-A9E3-CA64807D3F9E}">
      <dgm:prSet/>
      <dgm:spPr/>
      <dgm:t>
        <a:bodyPr/>
        <a:lstStyle/>
        <a:p>
          <a:r>
            <a:rPr lang="es-ES" dirty="0">
              <a:latin typeface="Times" pitchFamily="2" charset="0"/>
            </a:rPr>
            <a:t>El primer tipo de aplicación propone enviar a candidatos ficticios (con ciertas características controladas) a entrevistas reales. Este método tiene como limitación, que existen muchas otras variables que pueden influir en los resultados de la entrevista y que no tienen que ver con la discriminación (evaluaciones específicas, nervios en la entrevista, </a:t>
          </a:r>
          <a:r>
            <a:rPr lang="es-ES" dirty="0" err="1">
              <a:latin typeface="Times" pitchFamily="2" charset="0"/>
            </a:rPr>
            <a:t>etc</a:t>
          </a:r>
          <a:r>
            <a:rPr lang="es-ES" dirty="0">
              <a:latin typeface="Times" pitchFamily="2" charset="0"/>
            </a:rPr>
            <a:t>). </a:t>
          </a:r>
          <a:endParaRPr lang="es-EC" dirty="0">
            <a:latin typeface="Times" pitchFamily="2" charset="0"/>
          </a:endParaRPr>
        </a:p>
      </dgm:t>
    </dgm:pt>
    <dgm:pt modelId="{D5AD24D2-5766-614E-B6BE-64D57415737E}" type="parTrans" cxnId="{8F2A2017-DAB2-074C-A631-1DEC71C4755F}">
      <dgm:prSet/>
      <dgm:spPr/>
      <dgm:t>
        <a:bodyPr/>
        <a:lstStyle/>
        <a:p>
          <a:endParaRPr lang="es-ES">
            <a:latin typeface="Times" pitchFamily="2" charset="0"/>
          </a:endParaRPr>
        </a:p>
      </dgm:t>
    </dgm:pt>
    <dgm:pt modelId="{0D2B8336-5C90-FE43-A57E-EE6771935015}" type="sibTrans" cxnId="{8F2A2017-DAB2-074C-A631-1DEC71C4755F}">
      <dgm:prSet/>
      <dgm:spPr/>
      <dgm:t>
        <a:bodyPr/>
        <a:lstStyle/>
        <a:p>
          <a:endParaRPr lang="es-ES">
            <a:latin typeface="Times" pitchFamily="2" charset="0"/>
          </a:endParaRPr>
        </a:p>
      </dgm:t>
    </dgm:pt>
    <dgm:pt modelId="{6A407A81-D8FB-C844-BBA3-D52C085AF662}">
      <dgm:prSet/>
      <dgm:spPr/>
      <dgm:t>
        <a:bodyPr/>
        <a:lstStyle/>
        <a:p>
          <a:r>
            <a:rPr lang="es-ES">
              <a:latin typeface="Times" pitchFamily="2" charset="0"/>
            </a:rPr>
            <a:t>El segundo tipo de aplicación propone la creación de hojas de vida (Currículos de Vida / CVs) de personajes ficticios con características controladas (similar capital humano) por el investigador y su postulación para puestos de trabajo reales. La discriminación en este caso, se podrá medir a partir del tratamiento diferenciado de los CVs a pesar del similar capital humano que significan.</a:t>
          </a:r>
          <a:endParaRPr lang="es-EC">
            <a:latin typeface="Times" pitchFamily="2" charset="0"/>
          </a:endParaRPr>
        </a:p>
      </dgm:t>
    </dgm:pt>
    <dgm:pt modelId="{9B21F5CE-88D1-074B-A437-8D8DE9B8CC4F}" type="parTrans" cxnId="{74630F66-5DD1-2A4A-A6CE-79F26FF32A7F}">
      <dgm:prSet/>
      <dgm:spPr/>
      <dgm:t>
        <a:bodyPr/>
        <a:lstStyle/>
        <a:p>
          <a:endParaRPr lang="es-ES">
            <a:latin typeface="Times" pitchFamily="2" charset="0"/>
          </a:endParaRPr>
        </a:p>
      </dgm:t>
    </dgm:pt>
    <dgm:pt modelId="{6792A4C1-1E60-E44F-BF96-FE69A8C13F7B}" type="sibTrans" cxnId="{74630F66-5DD1-2A4A-A6CE-79F26FF32A7F}">
      <dgm:prSet/>
      <dgm:spPr/>
      <dgm:t>
        <a:bodyPr/>
        <a:lstStyle/>
        <a:p>
          <a:endParaRPr lang="es-ES">
            <a:latin typeface="Times" pitchFamily="2" charset="0"/>
          </a:endParaRPr>
        </a:p>
      </dgm:t>
    </dgm:pt>
    <dgm:pt modelId="{41173C6F-33B7-1D44-84D9-7F6D52AFA713}" type="pres">
      <dgm:prSet presAssocID="{7B6E9B51-ABA0-CE45-9D32-D7CC24589B07}" presName="linear" presStyleCnt="0">
        <dgm:presLayoutVars>
          <dgm:animLvl val="lvl"/>
          <dgm:resizeHandles val="exact"/>
        </dgm:presLayoutVars>
      </dgm:prSet>
      <dgm:spPr/>
    </dgm:pt>
    <dgm:pt modelId="{ECFDE679-F565-1E49-A29F-D6F18B83F2FD}" type="pres">
      <dgm:prSet presAssocID="{7391F563-E530-0D45-A9E3-CA64807D3F9E}" presName="parentText" presStyleLbl="node1" presStyleIdx="0" presStyleCnt="2">
        <dgm:presLayoutVars>
          <dgm:chMax val="0"/>
          <dgm:bulletEnabled val="1"/>
        </dgm:presLayoutVars>
      </dgm:prSet>
      <dgm:spPr/>
    </dgm:pt>
    <dgm:pt modelId="{BF08C5A1-E8D0-5149-A824-5FB4C4A1F429}" type="pres">
      <dgm:prSet presAssocID="{0D2B8336-5C90-FE43-A57E-EE6771935015}" presName="spacer" presStyleCnt="0"/>
      <dgm:spPr/>
    </dgm:pt>
    <dgm:pt modelId="{5E4438C7-FF55-334E-B11A-E383818E9AC0}" type="pres">
      <dgm:prSet presAssocID="{6A407A81-D8FB-C844-BBA3-D52C085AF662}" presName="parentText" presStyleLbl="node1" presStyleIdx="1" presStyleCnt="2">
        <dgm:presLayoutVars>
          <dgm:chMax val="0"/>
          <dgm:bulletEnabled val="1"/>
        </dgm:presLayoutVars>
      </dgm:prSet>
      <dgm:spPr/>
    </dgm:pt>
  </dgm:ptLst>
  <dgm:cxnLst>
    <dgm:cxn modelId="{8F2A2017-DAB2-074C-A631-1DEC71C4755F}" srcId="{7B6E9B51-ABA0-CE45-9D32-D7CC24589B07}" destId="{7391F563-E530-0D45-A9E3-CA64807D3F9E}" srcOrd="0" destOrd="0" parTransId="{D5AD24D2-5766-614E-B6BE-64D57415737E}" sibTransId="{0D2B8336-5C90-FE43-A57E-EE6771935015}"/>
    <dgm:cxn modelId="{8BEE572A-8D36-E145-B37A-595841F2D85A}" type="presOf" srcId="{7B6E9B51-ABA0-CE45-9D32-D7CC24589B07}" destId="{41173C6F-33B7-1D44-84D9-7F6D52AFA713}" srcOrd="0" destOrd="0" presId="urn:microsoft.com/office/officeart/2005/8/layout/vList2"/>
    <dgm:cxn modelId="{74630F66-5DD1-2A4A-A6CE-79F26FF32A7F}" srcId="{7B6E9B51-ABA0-CE45-9D32-D7CC24589B07}" destId="{6A407A81-D8FB-C844-BBA3-D52C085AF662}" srcOrd="1" destOrd="0" parTransId="{9B21F5CE-88D1-074B-A437-8D8DE9B8CC4F}" sibTransId="{6792A4C1-1E60-E44F-BF96-FE69A8C13F7B}"/>
    <dgm:cxn modelId="{45A7D59E-BEF5-D24F-ACC7-1151A3979AA7}" type="presOf" srcId="{7391F563-E530-0D45-A9E3-CA64807D3F9E}" destId="{ECFDE679-F565-1E49-A29F-D6F18B83F2FD}" srcOrd="0" destOrd="0" presId="urn:microsoft.com/office/officeart/2005/8/layout/vList2"/>
    <dgm:cxn modelId="{A90CDCEF-9C4D-FE43-989B-256C4DB032C7}" type="presOf" srcId="{6A407A81-D8FB-C844-BBA3-D52C085AF662}" destId="{5E4438C7-FF55-334E-B11A-E383818E9AC0}" srcOrd="0" destOrd="0" presId="urn:microsoft.com/office/officeart/2005/8/layout/vList2"/>
    <dgm:cxn modelId="{B6788731-F3B2-B346-8BE2-67125FD35457}" type="presParOf" srcId="{41173C6F-33B7-1D44-84D9-7F6D52AFA713}" destId="{ECFDE679-F565-1E49-A29F-D6F18B83F2FD}" srcOrd="0" destOrd="0" presId="urn:microsoft.com/office/officeart/2005/8/layout/vList2"/>
    <dgm:cxn modelId="{DC742BFC-D993-BC4C-B99A-0D997A3DCB00}" type="presParOf" srcId="{41173C6F-33B7-1D44-84D9-7F6D52AFA713}" destId="{BF08C5A1-E8D0-5149-A824-5FB4C4A1F429}" srcOrd="1" destOrd="0" presId="urn:microsoft.com/office/officeart/2005/8/layout/vList2"/>
    <dgm:cxn modelId="{3645D3DD-360C-3F4F-8BC1-A163C802B775}" type="presParOf" srcId="{41173C6F-33B7-1D44-84D9-7F6D52AFA713}" destId="{5E4438C7-FF55-334E-B11A-E383818E9A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96C738-E0F8-0F4B-A3BE-8BF55537100E}" type="doc">
      <dgm:prSet loTypeId="urn:microsoft.com/office/officeart/2005/8/layout/hierarchy2" loCatId="list" qsTypeId="urn:microsoft.com/office/officeart/2005/8/quickstyle/simple2" qsCatId="simple" csTypeId="urn:microsoft.com/office/officeart/2005/8/colors/accent0_2" csCatId="mainScheme" phldr="1"/>
      <dgm:spPr/>
      <dgm:t>
        <a:bodyPr/>
        <a:lstStyle/>
        <a:p>
          <a:endParaRPr lang="es-ES"/>
        </a:p>
      </dgm:t>
    </dgm:pt>
    <dgm:pt modelId="{C15BDB47-9660-C448-BD18-03BC24AE2E62}">
      <dgm:prSet phldrT="[Texto]" custT="1"/>
      <dgm:spPr/>
      <dgm:t>
        <a:bodyPr/>
        <a:lstStyle/>
        <a:p>
          <a:r>
            <a:rPr lang="es-EC" sz="1600" b="1" dirty="0">
              <a:latin typeface="Times" pitchFamily="2" charset="0"/>
            </a:rPr>
            <a:t>Diseño del instrumento de investigación</a:t>
          </a:r>
          <a:endParaRPr lang="es-ES" sz="1600" b="1" dirty="0">
            <a:latin typeface="Times" pitchFamily="2" charset="0"/>
          </a:endParaRPr>
        </a:p>
      </dgm:t>
    </dgm:pt>
    <dgm:pt modelId="{C8F9EF8C-2353-A245-8505-76632899698B}" type="parTrans" cxnId="{2E723A89-423D-F241-8B60-02EB671D7162}">
      <dgm:prSet/>
      <dgm:spPr/>
      <dgm:t>
        <a:bodyPr/>
        <a:lstStyle/>
        <a:p>
          <a:endParaRPr lang="es-ES" sz="1600">
            <a:latin typeface="Times" pitchFamily="2" charset="0"/>
          </a:endParaRPr>
        </a:p>
      </dgm:t>
    </dgm:pt>
    <dgm:pt modelId="{ED5D2194-D987-7341-B609-584C2CA846A8}" type="sibTrans" cxnId="{2E723A89-423D-F241-8B60-02EB671D7162}">
      <dgm:prSet/>
      <dgm:spPr/>
      <dgm:t>
        <a:bodyPr/>
        <a:lstStyle/>
        <a:p>
          <a:endParaRPr lang="es-ES" sz="1600">
            <a:latin typeface="Times" pitchFamily="2" charset="0"/>
          </a:endParaRPr>
        </a:p>
      </dgm:t>
    </dgm:pt>
    <dgm:pt modelId="{8B903452-029A-124A-85B1-0E674549E380}">
      <dgm:prSet phldrT="[Texto]" custT="1"/>
      <dgm:spPr/>
      <dgm:t>
        <a:bodyPr/>
        <a:lstStyle/>
        <a:p>
          <a:r>
            <a:rPr lang="es-ES" sz="1600" dirty="0">
              <a:latin typeface="Times" pitchFamily="2" charset="0"/>
            </a:rPr>
            <a:t>Elaboración de los </a:t>
          </a:r>
          <a:r>
            <a:rPr lang="es-ES" sz="1600" dirty="0" err="1">
              <a:latin typeface="Times" pitchFamily="2" charset="0"/>
            </a:rPr>
            <a:t>CV´s</a:t>
          </a:r>
          <a:endParaRPr lang="es-ES" sz="1600" dirty="0">
            <a:latin typeface="Times" pitchFamily="2" charset="0"/>
          </a:endParaRPr>
        </a:p>
      </dgm:t>
    </dgm:pt>
    <dgm:pt modelId="{78013ABD-F929-2B43-AC01-CC78BC78793E}" type="parTrans" cxnId="{657CF3DC-4A69-0944-8932-3EE91736EA3C}">
      <dgm:prSet/>
      <dgm:spPr/>
      <dgm:t>
        <a:bodyPr/>
        <a:lstStyle/>
        <a:p>
          <a:endParaRPr lang="es-ES" sz="1600">
            <a:latin typeface="Times" pitchFamily="2" charset="0"/>
          </a:endParaRPr>
        </a:p>
      </dgm:t>
    </dgm:pt>
    <dgm:pt modelId="{18EB67F4-A041-4748-A5C2-2FE8F085251C}" type="sibTrans" cxnId="{657CF3DC-4A69-0944-8932-3EE91736EA3C}">
      <dgm:prSet/>
      <dgm:spPr/>
      <dgm:t>
        <a:bodyPr/>
        <a:lstStyle/>
        <a:p>
          <a:endParaRPr lang="es-ES" sz="1600">
            <a:latin typeface="Times" pitchFamily="2" charset="0"/>
          </a:endParaRPr>
        </a:p>
      </dgm:t>
    </dgm:pt>
    <dgm:pt modelId="{3463B6C7-A638-E74A-A788-BE5DF6C52C16}">
      <dgm:prSet phldrT="[Texto]" custT="1"/>
      <dgm:spPr/>
      <dgm:t>
        <a:bodyPr/>
        <a:lstStyle/>
        <a:p>
          <a:r>
            <a:rPr lang="es-ES" sz="1600" dirty="0">
              <a:latin typeface="Times" pitchFamily="2" charset="0"/>
            </a:rPr>
            <a:t>Selección de vacantes laborales </a:t>
          </a:r>
        </a:p>
      </dgm:t>
    </dgm:pt>
    <dgm:pt modelId="{C2BE4A05-9918-2440-BCB5-4347D982BE52}" type="parTrans" cxnId="{86A6CA18-76B6-F446-B701-0F87624ECE16}">
      <dgm:prSet/>
      <dgm:spPr/>
      <dgm:t>
        <a:bodyPr/>
        <a:lstStyle/>
        <a:p>
          <a:endParaRPr lang="es-ES" sz="1600">
            <a:latin typeface="Times" pitchFamily="2" charset="0"/>
          </a:endParaRPr>
        </a:p>
      </dgm:t>
    </dgm:pt>
    <dgm:pt modelId="{79A4B825-D4A4-184A-A63D-678A42D7F706}" type="sibTrans" cxnId="{86A6CA18-76B6-F446-B701-0F87624ECE16}">
      <dgm:prSet/>
      <dgm:spPr/>
      <dgm:t>
        <a:bodyPr/>
        <a:lstStyle/>
        <a:p>
          <a:endParaRPr lang="es-ES" sz="1600">
            <a:latin typeface="Times" pitchFamily="2" charset="0"/>
          </a:endParaRPr>
        </a:p>
      </dgm:t>
    </dgm:pt>
    <dgm:pt modelId="{FD20D7F1-B1FC-6343-8E86-C420D9F39231}">
      <dgm:prSet phldrT="[Texto]" custT="1"/>
      <dgm:spPr/>
      <dgm:t>
        <a:bodyPr/>
        <a:lstStyle/>
        <a:p>
          <a:r>
            <a:rPr lang="es-ES" sz="1600" dirty="0">
              <a:latin typeface="Times" pitchFamily="2" charset="0"/>
            </a:rPr>
            <a:t>Definición de las categorías de empleo</a:t>
          </a:r>
        </a:p>
      </dgm:t>
    </dgm:pt>
    <dgm:pt modelId="{1AAEE307-B92F-5E46-AD87-2EC4AD95C392}" type="parTrans" cxnId="{0852E1F8-E32C-D041-ADA9-4BA394D37FE4}">
      <dgm:prSet/>
      <dgm:spPr/>
      <dgm:t>
        <a:bodyPr/>
        <a:lstStyle/>
        <a:p>
          <a:endParaRPr lang="es-ES" sz="1600">
            <a:latin typeface="Times" pitchFamily="2" charset="0"/>
          </a:endParaRPr>
        </a:p>
      </dgm:t>
    </dgm:pt>
    <dgm:pt modelId="{3C9B965E-F56D-2F4F-9A8D-4459A30F7BAD}" type="sibTrans" cxnId="{0852E1F8-E32C-D041-ADA9-4BA394D37FE4}">
      <dgm:prSet/>
      <dgm:spPr/>
      <dgm:t>
        <a:bodyPr/>
        <a:lstStyle/>
        <a:p>
          <a:endParaRPr lang="es-ES" sz="1600">
            <a:latin typeface="Times" pitchFamily="2" charset="0"/>
          </a:endParaRPr>
        </a:p>
      </dgm:t>
    </dgm:pt>
    <dgm:pt modelId="{0EB79111-F6E5-5643-B963-393215C5716C}" type="pres">
      <dgm:prSet presAssocID="{6896C738-E0F8-0F4B-A3BE-8BF55537100E}" presName="diagram" presStyleCnt="0">
        <dgm:presLayoutVars>
          <dgm:chPref val="1"/>
          <dgm:dir/>
          <dgm:animOne val="branch"/>
          <dgm:animLvl val="lvl"/>
          <dgm:resizeHandles val="exact"/>
        </dgm:presLayoutVars>
      </dgm:prSet>
      <dgm:spPr/>
    </dgm:pt>
    <dgm:pt modelId="{C38676F2-22B3-5A41-BC2A-C4459E0DA799}" type="pres">
      <dgm:prSet presAssocID="{C15BDB47-9660-C448-BD18-03BC24AE2E62}" presName="root1" presStyleCnt="0"/>
      <dgm:spPr/>
    </dgm:pt>
    <dgm:pt modelId="{944BD4B4-8934-224D-B4CD-D9926282FE65}" type="pres">
      <dgm:prSet presAssocID="{C15BDB47-9660-C448-BD18-03BC24AE2E62}" presName="LevelOneTextNode" presStyleLbl="node0" presStyleIdx="0" presStyleCnt="1">
        <dgm:presLayoutVars>
          <dgm:chPref val="3"/>
        </dgm:presLayoutVars>
      </dgm:prSet>
      <dgm:spPr/>
    </dgm:pt>
    <dgm:pt modelId="{CE8EBE6B-B9EE-4D4C-AB55-01CF3B300D29}" type="pres">
      <dgm:prSet presAssocID="{C15BDB47-9660-C448-BD18-03BC24AE2E62}" presName="level2hierChild" presStyleCnt="0"/>
      <dgm:spPr/>
    </dgm:pt>
    <dgm:pt modelId="{76B24A52-E2F0-3E4A-BF7A-BDF0EF68BE1E}" type="pres">
      <dgm:prSet presAssocID="{78013ABD-F929-2B43-AC01-CC78BC78793E}" presName="conn2-1" presStyleLbl="parChTrans1D2" presStyleIdx="0" presStyleCnt="3"/>
      <dgm:spPr/>
    </dgm:pt>
    <dgm:pt modelId="{79E7038D-9753-7C40-912E-B62B5A646964}" type="pres">
      <dgm:prSet presAssocID="{78013ABD-F929-2B43-AC01-CC78BC78793E}" presName="connTx" presStyleLbl="parChTrans1D2" presStyleIdx="0" presStyleCnt="3"/>
      <dgm:spPr/>
    </dgm:pt>
    <dgm:pt modelId="{02D00359-0595-564E-AD24-CC17F6E521C4}" type="pres">
      <dgm:prSet presAssocID="{8B903452-029A-124A-85B1-0E674549E380}" presName="root2" presStyleCnt="0"/>
      <dgm:spPr/>
    </dgm:pt>
    <dgm:pt modelId="{F7AB30E6-594B-5940-9A88-84757349EE1A}" type="pres">
      <dgm:prSet presAssocID="{8B903452-029A-124A-85B1-0E674549E380}" presName="LevelTwoTextNode" presStyleLbl="node2" presStyleIdx="0" presStyleCnt="3">
        <dgm:presLayoutVars>
          <dgm:chPref val="3"/>
        </dgm:presLayoutVars>
      </dgm:prSet>
      <dgm:spPr/>
    </dgm:pt>
    <dgm:pt modelId="{82233DE5-D4FA-1143-8F67-47C9E5058847}" type="pres">
      <dgm:prSet presAssocID="{8B903452-029A-124A-85B1-0E674549E380}" presName="level3hierChild" presStyleCnt="0"/>
      <dgm:spPr/>
    </dgm:pt>
    <dgm:pt modelId="{499673C2-DA36-EC47-BDA6-3EFAE957C241}" type="pres">
      <dgm:prSet presAssocID="{C2BE4A05-9918-2440-BCB5-4347D982BE52}" presName="conn2-1" presStyleLbl="parChTrans1D2" presStyleIdx="1" presStyleCnt="3"/>
      <dgm:spPr/>
    </dgm:pt>
    <dgm:pt modelId="{5CB1078A-D2D6-504C-8919-604D661069C3}" type="pres">
      <dgm:prSet presAssocID="{C2BE4A05-9918-2440-BCB5-4347D982BE52}" presName="connTx" presStyleLbl="parChTrans1D2" presStyleIdx="1" presStyleCnt="3"/>
      <dgm:spPr/>
    </dgm:pt>
    <dgm:pt modelId="{0C901FBD-5C41-5649-A248-A7DF710C4EDB}" type="pres">
      <dgm:prSet presAssocID="{3463B6C7-A638-E74A-A788-BE5DF6C52C16}" presName="root2" presStyleCnt="0"/>
      <dgm:spPr/>
    </dgm:pt>
    <dgm:pt modelId="{959D85F3-18A2-A549-83E1-F0E7576B5559}" type="pres">
      <dgm:prSet presAssocID="{3463B6C7-A638-E74A-A788-BE5DF6C52C16}" presName="LevelTwoTextNode" presStyleLbl="node2" presStyleIdx="1" presStyleCnt="3">
        <dgm:presLayoutVars>
          <dgm:chPref val="3"/>
        </dgm:presLayoutVars>
      </dgm:prSet>
      <dgm:spPr/>
    </dgm:pt>
    <dgm:pt modelId="{108EC96F-CD0C-F949-A285-BCCC3C632A33}" type="pres">
      <dgm:prSet presAssocID="{3463B6C7-A638-E74A-A788-BE5DF6C52C16}" presName="level3hierChild" presStyleCnt="0"/>
      <dgm:spPr/>
    </dgm:pt>
    <dgm:pt modelId="{0E082452-91F0-AD4C-A0C0-BCDDFCAE5C28}" type="pres">
      <dgm:prSet presAssocID="{1AAEE307-B92F-5E46-AD87-2EC4AD95C392}" presName="conn2-1" presStyleLbl="parChTrans1D2" presStyleIdx="2" presStyleCnt="3"/>
      <dgm:spPr/>
    </dgm:pt>
    <dgm:pt modelId="{62259670-0BAA-884C-ACD3-09D13B885478}" type="pres">
      <dgm:prSet presAssocID="{1AAEE307-B92F-5E46-AD87-2EC4AD95C392}" presName="connTx" presStyleLbl="parChTrans1D2" presStyleIdx="2" presStyleCnt="3"/>
      <dgm:spPr/>
    </dgm:pt>
    <dgm:pt modelId="{82F71B73-B807-1449-B27F-A9AF7DC0CAE1}" type="pres">
      <dgm:prSet presAssocID="{FD20D7F1-B1FC-6343-8E86-C420D9F39231}" presName="root2" presStyleCnt="0"/>
      <dgm:spPr/>
    </dgm:pt>
    <dgm:pt modelId="{E6FF5752-2F7B-E94E-92C9-B34BCD222D08}" type="pres">
      <dgm:prSet presAssocID="{FD20D7F1-B1FC-6343-8E86-C420D9F39231}" presName="LevelTwoTextNode" presStyleLbl="node2" presStyleIdx="2" presStyleCnt="3">
        <dgm:presLayoutVars>
          <dgm:chPref val="3"/>
        </dgm:presLayoutVars>
      </dgm:prSet>
      <dgm:spPr/>
    </dgm:pt>
    <dgm:pt modelId="{F3C3ACD2-2F66-9A46-8BA1-528A72861D13}" type="pres">
      <dgm:prSet presAssocID="{FD20D7F1-B1FC-6343-8E86-C420D9F39231}" presName="level3hierChild" presStyleCnt="0"/>
      <dgm:spPr/>
    </dgm:pt>
  </dgm:ptLst>
  <dgm:cxnLst>
    <dgm:cxn modelId="{09F19108-88A6-C34B-86BD-179ABE4756FD}" type="presOf" srcId="{C15BDB47-9660-C448-BD18-03BC24AE2E62}" destId="{944BD4B4-8934-224D-B4CD-D9926282FE65}" srcOrd="0" destOrd="0" presId="urn:microsoft.com/office/officeart/2005/8/layout/hierarchy2"/>
    <dgm:cxn modelId="{86A6CA18-76B6-F446-B701-0F87624ECE16}" srcId="{C15BDB47-9660-C448-BD18-03BC24AE2E62}" destId="{3463B6C7-A638-E74A-A788-BE5DF6C52C16}" srcOrd="1" destOrd="0" parTransId="{C2BE4A05-9918-2440-BCB5-4347D982BE52}" sibTransId="{79A4B825-D4A4-184A-A63D-678A42D7F706}"/>
    <dgm:cxn modelId="{58F13D2F-AF9F-3D43-9592-36D9D1AA9AA7}" type="presOf" srcId="{78013ABD-F929-2B43-AC01-CC78BC78793E}" destId="{76B24A52-E2F0-3E4A-BF7A-BDF0EF68BE1E}" srcOrd="0" destOrd="0" presId="urn:microsoft.com/office/officeart/2005/8/layout/hierarchy2"/>
    <dgm:cxn modelId="{0D22F156-D0E3-9C4E-845D-D51AB36296ED}" type="presOf" srcId="{1AAEE307-B92F-5E46-AD87-2EC4AD95C392}" destId="{0E082452-91F0-AD4C-A0C0-BCDDFCAE5C28}" srcOrd="0" destOrd="0" presId="urn:microsoft.com/office/officeart/2005/8/layout/hierarchy2"/>
    <dgm:cxn modelId="{BE4A295F-6EB4-0144-976E-584D431C1866}" type="presOf" srcId="{6896C738-E0F8-0F4B-A3BE-8BF55537100E}" destId="{0EB79111-F6E5-5643-B963-393215C5716C}" srcOrd="0" destOrd="0" presId="urn:microsoft.com/office/officeart/2005/8/layout/hierarchy2"/>
    <dgm:cxn modelId="{AAA7FC6C-0D99-7F4C-B27F-16578F2CBA4A}" type="presOf" srcId="{8B903452-029A-124A-85B1-0E674549E380}" destId="{F7AB30E6-594B-5940-9A88-84757349EE1A}" srcOrd="0" destOrd="0" presId="urn:microsoft.com/office/officeart/2005/8/layout/hierarchy2"/>
    <dgm:cxn modelId="{2E723A89-423D-F241-8B60-02EB671D7162}" srcId="{6896C738-E0F8-0F4B-A3BE-8BF55537100E}" destId="{C15BDB47-9660-C448-BD18-03BC24AE2E62}" srcOrd="0" destOrd="0" parTransId="{C8F9EF8C-2353-A245-8505-76632899698B}" sibTransId="{ED5D2194-D987-7341-B609-584C2CA846A8}"/>
    <dgm:cxn modelId="{4C7690A0-C5EB-B94D-B8F9-202BB9D3CF7B}" type="presOf" srcId="{1AAEE307-B92F-5E46-AD87-2EC4AD95C392}" destId="{62259670-0BAA-884C-ACD3-09D13B885478}" srcOrd="1" destOrd="0" presId="urn:microsoft.com/office/officeart/2005/8/layout/hierarchy2"/>
    <dgm:cxn modelId="{2B3B4AAC-926C-A94D-BF49-30C2DCF1D372}" type="presOf" srcId="{C2BE4A05-9918-2440-BCB5-4347D982BE52}" destId="{499673C2-DA36-EC47-BDA6-3EFAE957C241}" srcOrd="0" destOrd="0" presId="urn:microsoft.com/office/officeart/2005/8/layout/hierarchy2"/>
    <dgm:cxn modelId="{27A0A2CB-6C04-3140-94E0-09B2A0B5D5B7}" type="presOf" srcId="{3463B6C7-A638-E74A-A788-BE5DF6C52C16}" destId="{959D85F3-18A2-A549-83E1-F0E7576B5559}" srcOrd="0" destOrd="0" presId="urn:microsoft.com/office/officeart/2005/8/layout/hierarchy2"/>
    <dgm:cxn modelId="{18583FD8-6F30-0C43-9E8F-8779404F47EB}" type="presOf" srcId="{FD20D7F1-B1FC-6343-8E86-C420D9F39231}" destId="{E6FF5752-2F7B-E94E-92C9-B34BCD222D08}" srcOrd="0" destOrd="0" presId="urn:microsoft.com/office/officeart/2005/8/layout/hierarchy2"/>
    <dgm:cxn modelId="{657CF3DC-4A69-0944-8932-3EE91736EA3C}" srcId="{C15BDB47-9660-C448-BD18-03BC24AE2E62}" destId="{8B903452-029A-124A-85B1-0E674549E380}" srcOrd="0" destOrd="0" parTransId="{78013ABD-F929-2B43-AC01-CC78BC78793E}" sibTransId="{18EB67F4-A041-4748-A5C2-2FE8F085251C}"/>
    <dgm:cxn modelId="{F5F52FEE-06FE-E14A-AE67-99A3364ACAC7}" type="presOf" srcId="{78013ABD-F929-2B43-AC01-CC78BC78793E}" destId="{79E7038D-9753-7C40-912E-B62B5A646964}" srcOrd="1" destOrd="0" presId="urn:microsoft.com/office/officeart/2005/8/layout/hierarchy2"/>
    <dgm:cxn modelId="{0852E1F8-E32C-D041-ADA9-4BA394D37FE4}" srcId="{C15BDB47-9660-C448-BD18-03BC24AE2E62}" destId="{FD20D7F1-B1FC-6343-8E86-C420D9F39231}" srcOrd="2" destOrd="0" parTransId="{1AAEE307-B92F-5E46-AD87-2EC4AD95C392}" sibTransId="{3C9B965E-F56D-2F4F-9A8D-4459A30F7BAD}"/>
    <dgm:cxn modelId="{359976F9-EAC0-114C-8D1B-0DA9012765EF}" type="presOf" srcId="{C2BE4A05-9918-2440-BCB5-4347D982BE52}" destId="{5CB1078A-D2D6-504C-8919-604D661069C3}" srcOrd="1" destOrd="0" presId="urn:microsoft.com/office/officeart/2005/8/layout/hierarchy2"/>
    <dgm:cxn modelId="{B2BB203A-C3B8-194F-B92D-00314C00D987}" type="presParOf" srcId="{0EB79111-F6E5-5643-B963-393215C5716C}" destId="{C38676F2-22B3-5A41-BC2A-C4459E0DA799}" srcOrd="0" destOrd="0" presId="urn:microsoft.com/office/officeart/2005/8/layout/hierarchy2"/>
    <dgm:cxn modelId="{9DE4EBBD-3CA3-2E45-AA1E-1182CB39823E}" type="presParOf" srcId="{C38676F2-22B3-5A41-BC2A-C4459E0DA799}" destId="{944BD4B4-8934-224D-B4CD-D9926282FE65}" srcOrd="0" destOrd="0" presId="urn:microsoft.com/office/officeart/2005/8/layout/hierarchy2"/>
    <dgm:cxn modelId="{BAC3F01D-D406-9649-A827-85D8F5D2CC3D}" type="presParOf" srcId="{C38676F2-22B3-5A41-BC2A-C4459E0DA799}" destId="{CE8EBE6B-B9EE-4D4C-AB55-01CF3B300D29}" srcOrd="1" destOrd="0" presId="urn:microsoft.com/office/officeart/2005/8/layout/hierarchy2"/>
    <dgm:cxn modelId="{9AEEC3CB-8529-2B46-A02C-3C1F140AD59B}" type="presParOf" srcId="{CE8EBE6B-B9EE-4D4C-AB55-01CF3B300D29}" destId="{76B24A52-E2F0-3E4A-BF7A-BDF0EF68BE1E}" srcOrd="0" destOrd="0" presId="urn:microsoft.com/office/officeart/2005/8/layout/hierarchy2"/>
    <dgm:cxn modelId="{268D44E0-5A5B-DC4F-A17E-65470F18F6B8}" type="presParOf" srcId="{76B24A52-E2F0-3E4A-BF7A-BDF0EF68BE1E}" destId="{79E7038D-9753-7C40-912E-B62B5A646964}" srcOrd="0" destOrd="0" presId="urn:microsoft.com/office/officeart/2005/8/layout/hierarchy2"/>
    <dgm:cxn modelId="{B1AD4EAE-B968-8B43-B854-AB276F276412}" type="presParOf" srcId="{CE8EBE6B-B9EE-4D4C-AB55-01CF3B300D29}" destId="{02D00359-0595-564E-AD24-CC17F6E521C4}" srcOrd="1" destOrd="0" presId="urn:microsoft.com/office/officeart/2005/8/layout/hierarchy2"/>
    <dgm:cxn modelId="{B1A67997-C2F9-554A-912C-901B61620354}" type="presParOf" srcId="{02D00359-0595-564E-AD24-CC17F6E521C4}" destId="{F7AB30E6-594B-5940-9A88-84757349EE1A}" srcOrd="0" destOrd="0" presId="urn:microsoft.com/office/officeart/2005/8/layout/hierarchy2"/>
    <dgm:cxn modelId="{2A5F3BAB-9093-5D4D-9EDE-8E0B8BD057DD}" type="presParOf" srcId="{02D00359-0595-564E-AD24-CC17F6E521C4}" destId="{82233DE5-D4FA-1143-8F67-47C9E5058847}" srcOrd="1" destOrd="0" presId="urn:microsoft.com/office/officeart/2005/8/layout/hierarchy2"/>
    <dgm:cxn modelId="{20B5AF24-ACA3-3247-BDEB-DC66375DC6DA}" type="presParOf" srcId="{CE8EBE6B-B9EE-4D4C-AB55-01CF3B300D29}" destId="{499673C2-DA36-EC47-BDA6-3EFAE957C241}" srcOrd="2" destOrd="0" presId="urn:microsoft.com/office/officeart/2005/8/layout/hierarchy2"/>
    <dgm:cxn modelId="{2F963C13-A490-F049-838D-C0A17341FED5}" type="presParOf" srcId="{499673C2-DA36-EC47-BDA6-3EFAE957C241}" destId="{5CB1078A-D2D6-504C-8919-604D661069C3}" srcOrd="0" destOrd="0" presId="urn:microsoft.com/office/officeart/2005/8/layout/hierarchy2"/>
    <dgm:cxn modelId="{150BA288-7FD3-8C4E-BCF9-98E575F29A98}" type="presParOf" srcId="{CE8EBE6B-B9EE-4D4C-AB55-01CF3B300D29}" destId="{0C901FBD-5C41-5649-A248-A7DF710C4EDB}" srcOrd="3" destOrd="0" presId="urn:microsoft.com/office/officeart/2005/8/layout/hierarchy2"/>
    <dgm:cxn modelId="{89187ED7-498A-0E4D-8D6B-BB8AC2A90EFD}" type="presParOf" srcId="{0C901FBD-5C41-5649-A248-A7DF710C4EDB}" destId="{959D85F3-18A2-A549-83E1-F0E7576B5559}" srcOrd="0" destOrd="0" presId="urn:microsoft.com/office/officeart/2005/8/layout/hierarchy2"/>
    <dgm:cxn modelId="{25AD1FEE-EA92-A242-836C-F7B2B2AC3740}" type="presParOf" srcId="{0C901FBD-5C41-5649-A248-A7DF710C4EDB}" destId="{108EC96F-CD0C-F949-A285-BCCC3C632A33}" srcOrd="1" destOrd="0" presId="urn:microsoft.com/office/officeart/2005/8/layout/hierarchy2"/>
    <dgm:cxn modelId="{FBC3B651-2762-0D4E-B7CD-294774C48BA3}" type="presParOf" srcId="{CE8EBE6B-B9EE-4D4C-AB55-01CF3B300D29}" destId="{0E082452-91F0-AD4C-A0C0-BCDDFCAE5C28}" srcOrd="4" destOrd="0" presId="urn:microsoft.com/office/officeart/2005/8/layout/hierarchy2"/>
    <dgm:cxn modelId="{CD1B9BE4-9587-C640-BE41-B612A97BC6C8}" type="presParOf" srcId="{0E082452-91F0-AD4C-A0C0-BCDDFCAE5C28}" destId="{62259670-0BAA-884C-ACD3-09D13B885478}" srcOrd="0" destOrd="0" presId="urn:microsoft.com/office/officeart/2005/8/layout/hierarchy2"/>
    <dgm:cxn modelId="{D795DF0F-F7A9-864E-B298-9515CB10765A}" type="presParOf" srcId="{CE8EBE6B-B9EE-4D4C-AB55-01CF3B300D29}" destId="{82F71B73-B807-1449-B27F-A9AF7DC0CAE1}" srcOrd="5" destOrd="0" presId="urn:microsoft.com/office/officeart/2005/8/layout/hierarchy2"/>
    <dgm:cxn modelId="{6EA3B495-36F8-F544-95AC-0A9751EE4C67}" type="presParOf" srcId="{82F71B73-B807-1449-B27F-A9AF7DC0CAE1}" destId="{E6FF5752-2F7B-E94E-92C9-B34BCD222D08}" srcOrd="0" destOrd="0" presId="urn:microsoft.com/office/officeart/2005/8/layout/hierarchy2"/>
    <dgm:cxn modelId="{A9CCDA31-693E-C946-BDC0-1214890E7916}" type="presParOf" srcId="{82F71B73-B807-1449-B27F-A9AF7DC0CAE1}" destId="{F3C3ACD2-2F66-9A46-8BA1-528A72861D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D5D30E-45B6-1D41-B121-78CBB4EA6C1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6DB276D5-5E37-184A-8494-76AF42D73E22}">
      <dgm:prSet custT="1"/>
      <dgm:spPr/>
      <dgm:t>
        <a:bodyPr/>
        <a:lstStyle/>
        <a:p>
          <a:pPr algn="just"/>
          <a:r>
            <a:rPr lang="es-EC" sz="1600" dirty="0">
              <a:solidFill>
                <a:schemeClr val="bg2">
                  <a:lumMod val="10000"/>
                </a:schemeClr>
              </a:solidFill>
              <a:latin typeface="+mn-lt"/>
            </a:rPr>
            <a:t>La </a:t>
          </a:r>
          <a:r>
            <a:rPr lang="es-EC" sz="1600" i="1" dirty="0">
              <a:solidFill>
                <a:schemeClr val="bg2">
                  <a:lumMod val="10000"/>
                </a:schemeClr>
              </a:solidFill>
              <a:latin typeface="+mn-lt"/>
            </a:rPr>
            <a:t>H1 </a:t>
          </a:r>
          <a:r>
            <a:rPr lang="es-EC" sz="1600" dirty="0">
              <a:solidFill>
                <a:schemeClr val="bg2">
                  <a:lumMod val="10000"/>
                </a:schemeClr>
              </a:solidFill>
              <a:latin typeface="+mn-lt"/>
            </a:rPr>
            <a:t>señala que l</a:t>
          </a:r>
          <a:r>
            <a:rPr lang="es-ES" sz="1600" dirty="0">
              <a:solidFill>
                <a:schemeClr val="bg2">
                  <a:lumMod val="10000"/>
                </a:schemeClr>
              </a:solidFill>
              <a:latin typeface="+mn-lt"/>
            </a:rPr>
            <a:t>a discriminación laboral por apariencia física, raza y sexo tiene influencia en la preselección de personal.</a:t>
          </a:r>
          <a:r>
            <a:rPr lang="es-EC" sz="1600" dirty="0">
              <a:solidFill>
                <a:schemeClr val="bg2">
                  <a:lumMod val="10000"/>
                </a:schemeClr>
              </a:solidFill>
              <a:latin typeface="+mn-lt"/>
            </a:rPr>
            <a:t> </a:t>
          </a:r>
        </a:p>
        <a:p>
          <a:pPr algn="just"/>
          <a:r>
            <a:rPr lang="es-EC" sz="1600" b="1" i="0" dirty="0">
              <a:solidFill>
                <a:schemeClr val="bg2">
                  <a:lumMod val="10000"/>
                </a:schemeClr>
              </a:solidFill>
              <a:latin typeface="+mn-lt"/>
            </a:rPr>
            <a:t>El presente estudio llega a aceptar de manera parcial dicha hipótesis. </a:t>
          </a:r>
          <a:r>
            <a:rPr lang="es-EC" sz="1600" dirty="0">
              <a:solidFill>
                <a:schemeClr val="bg2">
                  <a:lumMod val="10000"/>
                </a:schemeClr>
              </a:solidFill>
              <a:latin typeface="+mn-lt"/>
            </a:rPr>
            <a:t>La variable que refleja una mayor correlación es la apariencia física cuyo porcentaje muestra un valor de 283% frente a las demas. Adicional a esto, tambien se evidencia una brecha en las tasas de respuesta obtenidas con respecto a los CVs enviados con fotografía atractiva, no atractiva y sin foto. Las llamadas para los postulantes atractivos (19,26%) claramente superan a aquellos con fotografía no atractiva (1,71%) y sin fotografía (0,83%). En el caso de las variables raza (correlación negativa del -0.28%) y sexo (correlación negativa del -0.13%) las diferencias no llegan a ser significativas por lo que no se las llega a considerar como brechas. </a:t>
          </a:r>
        </a:p>
      </dgm:t>
    </dgm:pt>
    <dgm:pt modelId="{05EE17AA-4561-BD45-8E2A-C4D3B98A4765}" type="parTrans" cxnId="{90FEB0FB-C712-BF47-BA4A-675158FBEB69}">
      <dgm:prSet/>
      <dgm:spPr/>
      <dgm:t>
        <a:bodyPr/>
        <a:lstStyle/>
        <a:p>
          <a:endParaRPr lang="es-ES" sz="1600">
            <a:latin typeface="+mn-lt"/>
          </a:endParaRPr>
        </a:p>
      </dgm:t>
    </dgm:pt>
    <dgm:pt modelId="{197CB357-0B4A-B848-9EB4-B38FA5CCB39B}" type="sibTrans" cxnId="{90FEB0FB-C712-BF47-BA4A-675158FBEB69}">
      <dgm:prSet/>
      <dgm:spPr/>
      <dgm:t>
        <a:bodyPr/>
        <a:lstStyle/>
        <a:p>
          <a:endParaRPr lang="es-ES" sz="1600">
            <a:latin typeface="+mn-lt"/>
          </a:endParaRPr>
        </a:p>
      </dgm:t>
    </dgm:pt>
    <dgm:pt modelId="{5922EDB8-6A66-A54C-A1C1-771D9CCCBCA8}">
      <dgm:prSet custT="1"/>
      <dgm:spPr/>
      <dgm:t>
        <a:bodyPr/>
        <a:lstStyle/>
        <a:p>
          <a:pPr algn="just"/>
          <a:r>
            <a:rPr lang="es-EC" sz="1600" dirty="0">
              <a:solidFill>
                <a:schemeClr val="bg2">
                  <a:lumMod val="10000"/>
                </a:schemeClr>
              </a:solidFill>
              <a:latin typeface="+mn-lt"/>
            </a:rPr>
            <a:t>En el caso de la </a:t>
          </a:r>
          <a:r>
            <a:rPr lang="es-EC" sz="1600" i="1" dirty="0">
              <a:solidFill>
                <a:schemeClr val="bg2">
                  <a:lumMod val="10000"/>
                </a:schemeClr>
              </a:solidFill>
              <a:latin typeface="+mn-lt"/>
            </a:rPr>
            <a:t>H2 </a:t>
          </a:r>
          <a:r>
            <a:rPr lang="es-EC" sz="1600" dirty="0">
              <a:solidFill>
                <a:schemeClr val="bg2">
                  <a:lumMod val="10000"/>
                </a:schemeClr>
              </a:solidFill>
              <a:latin typeface="+mn-lt"/>
            </a:rPr>
            <a:t>se</a:t>
          </a:r>
          <a:r>
            <a:rPr lang="es-EC" sz="1600" i="1" dirty="0">
              <a:solidFill>
                <a:schemeClr val="bg2">
                  <a:lumMod val="10000"/>
                </a:schemeClr>
              </a:solidFill>
              <a:latin typeface="+mn-lt"/>
            </a:rPr>
            <a:t> </a:t>
          </a:r>
          <a:r>
            <a:rPr lang="es-EC" sz="1600" dirty="0">
              <a:solidFill>
                <a:schemeClr val="bg2">
                  <a:lumMod val="10000"/>
                </a:schemeClr>
              </a:solidFill>
              <a:latin typeface="+mn-lt"/>
            </a:rPr>
            <a:t>considera que l</a:t>
          </a:r>
          <a:r>
            <a:rPr lang="es-ES" sz="1600" dirty="0">
              <a:solidFill>
                <a:schemeClr val="bg2">
                  <a:lumMod val="10000"/>
                </a:schemeClr>
              </a:solidFill>
              <a:latin typeface="+mn-lt"/>
            </a:rPr>
            <a:t>a magnitud de la discriminación basada en la raza del candidato es sustancialmente mayor que la basada en su apariencia física.</a:t>
          </a:r>
          <a:r>
            <a:rPr lang="es-EC" sz="1600" dirty="0">
              <a:solidFill>
                <a:schemeClr val="bg2">
                  <a:lumMod val="10000"/>
                </a:schemeClr>
              </a:solidFill>
              <a:latin typeface="+mn-lt"/>
            </a:rPr>
            <a:t> </a:t>
          </a:r>
        </a:p>
        <a:p>
          <a:pPr algn="just"/>
          <a:r>
            <a:rPr lang="es-EC" sz="1600" b="1" dirty="0">
              <a:solidFill>
                <a:schemeClr val="bg2">
                  <a:lumMod val="10000"/>
                </a:schemeClr>
              </a:solidFill>
              <a:latin typeface="+mn-lt"/>
            </a:rPr>
            <a:t>Esta hipótesis es rechazada. </a:t>
          </a:r>
          <a:r>
            <a:rPr lang="es-EC" sz="1600" dirty="0">
              <a:solidFill>
                <a:schemeClr val="bg2">
                  <a:lumMod val="10000"/>
                </a:schemeClr>
              </a:solidFill>
              <a:latin typeface="+mn-lt"/>
            </a:rPr>
            <a:t>Los análisis estadísticos reflejan que no existe una discriminación por raza ya que como se identifica en el parrafo anterior, los valores que llegan a tener una mayor corelación y significancia a lo largo del estudio, corresponden a la apariencia física y no a las demas variables (raza, sexo).</a:t>
          </a:r>
        </a:p>
      </dgm:t>
    </dgm:pt>
    <dgm:pt modelId="{24BECBAB-DCBF-CE4D-8932-4C9248A46185}" type="parTrans" cxnId="{BF3292DC-C6C5-DA4E-BACE-63B16DF3E367}">
      <dgm:prSet/>
      <dgm:spPr/>
      <dgm:t>
        <a:bodyPr/>
        <a:lstStyle/>
        <a:p>
          <a:endParaRPr lang="es-ES" sz="1600">
            <a:latin typeface="+mn-lt"/>
          </a:endParaRPr>
        </a:p>
      </dgm:t>
    </dgm:pt>
    <dgm:pt modelId="{39743630-6627-094D-B16F-B66593731FF2}" type="sibTrans" cxnId="{BF3292DC-C6C5-DA4E-BACE-63B16DF3E367}">
      <dgm:prSet/>
      <dgm:spPr/>
      <dgm:t>
        <a:bodyPr/>
        <a:lstStyle/>
        <a:p>
          <a:endParaRPr lang="es-ES" sz="1600">
            <a:latin typeface="+mn-lt"/>
          </a:endParaRPr>
        </a:p>
      </dgm:t>
    </dgm:pt>
    <dgm:pt modelId="{2B53B1FC-DA1C-0343-984B-6F65588B9171}" type="pres">
      <dgm:prSet presAssocID="{85D5D30E-45B6-1D41-B121-78CBB4EA6C12}" presName="linear" presStyleCnt="0">
        <dgm:presLayoutVars>
          <dgm:animLvl val="lvl"/>
          <dgm:resizeHandles val="exact"/>
        </dgm:presLayoutVars>
      </dgm:prSet>
      <dgm:spPr/>
    </dgm:pt>
    <dgm:pt modelId="{68FC7DDC-AC83-7E4D-AE3C-11F1F1AD9430}" type="pres">
      <dgm:prSet presAssocID="{6DB276D5-5E37-184A-8494-76AF42D73E22}" presName="parentText" presStyleLbl="node1" presStyleIdx="0" presStyleCnt="2">
        <dgm:presLayoutVars>
          <dgm:chMax val="0"/>
          <dgm:bulletEnabled val="1"/>
        </dgm:presLayoutVars>
      </dgm:prSet>
      <dgm:spPr/>
    </dgm:pt>
    <dgm:pt modelId="{D93463A8-6F96-EF45-A265-6FA45C8FF88D}" type="pres">
      <dgm:prSet presAssocID="{197CB357-0B4A-B848-9EB4-B38FA5CCB39B}" presName="spacer" presStyleCnt="0"/>
      <dgm:spPr/>
    </dgm:pt>
    <dgm:pt modelId="{18A64717-8FAF-0C42-B8B9-55BA8FE7D893}" type="pres">
      <dgm:prSet presAssocID="{5922EDB8-6A66-A54C-A1C1-771D9CCCBCA8}" presName="parentText" presStyleLbl="node1" presStyleIdx="1" presStyleCnt="2" custScaleY="62532" custLinFactY="4720" custLinFactNeighborX="-129" custLinFactNeighborY="100000">
        <dgm:presLayoutVars>
          <dgm:chMax val="0"/>
          <dgm:bulletEnabled val="1"/>
        </dgm:presLayoutVars>
      </dgm:prSet>
      <dgm:spPr/>
    </dgm:pt>
  </dgm:ptLst>
  <dgm:cxnLst>
    <dgm:cxn modelId="{A3A55160-0D15-2F4B-9CFC-34AA04B0AE83}" type="presOf" srcId="{6DB276D5-5E37-184A-8494-76AF42D73E22}" destId="{68FC7DDC-AC83-7E4D-AE3C-11F1F1AD9430}" srcOrd="0" destOrd="0" presId="urn:microsoft.com/office/officeart/2005/8/layout/vList2"/>
    <dgm:cxn modelId="{5D0E7E65-9A2E-FB45-BC92-565E1002401E}" type="presOf" srcId="{5922EDB8-6A66-A54C-A1C1-771D9CCCBCA8}" destId="{18A64717-8FAF-0C42-B8B9-55BA8FE7D893}" srcOrd="0" destOrd="0" presId="urn:microsoft.com/office/officeart/2005/8/layout/vList2"/>
    <dgm:cxn modelId="{E98805CE-6965-014B-A6A0-52D67246212B}" type="presOf" srcId="{85D5D30E-45B6-1D41-B121-78CBB4EA6C12}" destId="{2B53B1FC-DA1C-0343-984B-6F65588B9171}" srcOrd="0" destOrd="0" presId="urn:microsoft.com/office/officeart/2005/8/layout/vList2"/>
    <dgm:cxn modelId="{BF3292DC-C6C5-DA4E-BACE-63B16DF3E367}" srcId="{85D5D30E-45B6-1D41-B121-78CBB4EA6C12}" destId="{5922EDB8-6A66-A54C-A1C1-771D9CCCBCA8}" srcOrd="1" destOrd="0" parTransId="{24BECBAB-DCBF-CE4D-8932-4C9248A46185}" sibTransId="{39743630-6627-094D-B16F-B66593731FF2}"/>
    <dgm:cxn modelId="{90FEB0FB-C712-BF47-BA4A-675158FBEB69}" srcId="{85D5D30E-45B6-1D41-B121-78CBB4EA6C12}" destId="{6DB276D5-5E37-184A-8494-76AF42D73E22}" srcOrd="0" destOrd="0" parTransId="{05EE17AA-4561-BD45-8E2A-C4D3B98A4765}" sibTransId="{197CB357-0B4A-B848-9EB4-B38FA5CCB39B}"/>
    <dgm:cxn modelId="{FE85F96E-2D85-E04B-8A14-922F84D4E92F}" type="presParOf" srcId="{2B53B1FC-DA1C-0343-984B-6F65588B9171}" destId="{68FC7DDC-AC83-7E4D-AE3C-11F1F1AD9430}" srcOrd="0" destOrd="0" presId="urn:microsoft.com/office/officeart/2005/8/layout/vList2"/>
    <dgm:cxn modelId="{BA04914E-0DC1-284E-93D9-93818299CB43}" type="presParOf" srcId="{2B53B1FC-DA1C-0343-984B-6F65588B9171}" destId="{D93463A8-6F96-EF45-A265-6FA45C8FF88D}" srcOrd="1" destOrd="0" presId="urn:microsoft.com/office/officeart/2005/8/layout/vList2"/>
    <dgm:cxn modelId="{2BA4B66E-1279-D54E-8528-D49B0EE0D23A}" type="presParOf" srcId="{2B53B1FC-DA1C-0343-984B-6F65588B9171}" destId="{18A64717-8FAF-0C42-B8B9-55BA8FE7D8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5555F9-5018-4244-B740-49413E5DD3F1}" type="doc">
      <dgm:prSet loTypeId="urn:microsoft.com/office/officeart/2005/8/layout/vProcess5" loCatId="process" qsTypeId="urn:microsoft.com/office/officeart/2005/8/quickstyle/simple1" qsCatId="simple" csTypeId="urn:microsoft.com/office/officeart/2005/8/colors/accent0_3" csCatId="mainScheme" phldr="1"/>
      <dgm:spPr/>
    </dgm:pt>
    <dgm:pt modelId="{5011E200-8503-854A-9DCD-42EF3587031C}">
      <dgm:prSet phldrT="[Texto]" custT="1"/>
      <dgm:spPr/>
      <dgm:t>
        <a:bodyPr/>
        <a:lstStyle/>
        <a:p>
          <a:r>
            <a:rPr lang="es-EC" sz="2000" dirty="0"/>
            <a:t>1. Albuja y Enríquez (2018) </a:t>
          </a:r>
          <a:r>
            <a:rPr lang="es-ES" sz="2000" dirty="0"/>
            <a:t>encontraron niveles de discriminación a favor de los hombres (o en contra de las mujeres).</a:t>
          </a:r>
        </a:p>
      </dgm:t>
    </dgm:pt>
    <dgm:pt modelId="{5D1797CA-F73E-7341-A5D0-EE7F37D8BBD2}" type="parTrans" cxnId="{81CDDA5D-CA72-A847-8BF2-8C4D7C8E8605}">
      <dgm:prSet/>
      <dgm:spPr/>
      <dgm:t>
        <a:bodyPr/>
        <a:lstStyle/>
        <a:p>
          <a:endParaRPr lang="es-ES" sz="1400"/>
        </a:p>
      </dgm:t>
    </dgm:pt>
    <dgm:pt modelId="{A68D7FAB-4743-9F48-BFE9-AB214271611B}" type="sibTrans" cxnId="{81CDDA5D-CA72-A847-8BF2-8C4D7C8E8605}">
      <dgm:prSet custT="1"/>
      <dgm:spPr/>
      <dgm:t>
        <a:bodyPr/>
        <a:lstStyle/>
        <a:p>
          <a:endParaRPr lang="es-ES" sz="2800"/>
        </a:p>
      </dgm:t>
    </dgm:pt>
    <dgm:pt modelId="{A1A47BE3-63E9-D14D-BEF9-1D9517776737}">
      <dgm:prSet phldrT="[Texto]" custT="1"/>
      <dgm:spPr/>
      <dgm:t>
        <a:bodyPr/>
        <a:lstStyle/>
        <a:p>
          <a:r>
            <a:rPr lang="es-ES" sz="2000" dirty="0"/>
            <a:t>2. Espinoza y Gallegos (2018) no logran especificar el proceso organizacional en el cual se manifiesta la discriminación. </a:t>
          </a:r>
        </a:p>
      </dgm:t>
    </dgm:pt>
    <dgm:pt modelId="{4E3225E7-8F4B-3940-9050-BFDEB64F64AB}" type="parTrans" cxnId="{35D296D1-EC33-8D4E-930E-53F7E61FC259}">
      <dgm:prSet/>
      <dgm:spPr/>
      <dgm:t>
        <a:bodyPr/>
        <a:lstStyle/>
        <a:p>
          <a:endParaRPr lang="es-ES" sz="1400"/>
        </a:p>
      </dgm:t>
    </dgm:pt>
    <dgm:pt modelId="{1B72CF58-C75C-A34F-8BEC-588B6E239E5E}" type="sibTrans" cxnId="{35D296D1-EC33-8D4E-930E-53F7E61FC259}">
      <dgm:prSet custT="1"/>
      <dgm:spPr/>
      <dgm:t>
        <a:bodyPr/>
        <a:lstStyle/>
        <a:p>
          <a:endParaRPr lang="es-ES" sz="2800"/>
        </a:p>
      </dgm:t>
    </dgm:pt>
    <dgm:pt modelId="{1D6B72C2-4D4D-E24F-B630-1AA7BE45DE0B}">
      <dgm:prSet phldrT="[Texto]" custT="1"/>
      <dgm:spPr/>
      <dgm:t>
        <a:bodyPr/>
        <a:lstStyle/>
        <a:p>
          <a:r>
            <a:rPr lang="es-ES" sz="2000" dirty="0"/>
            <a:t>3. Gordillo y Fernández (2019) realizaron una investigación similar a la nuestra en las principales ciudades del Ecuador con una tasa de respuesta total de 11.1% </a:t>
          </a:r>
        </a:p>
      </dgm:t>
    </dgm:pt>
    <dgm:pt modelId="{16150486-B8DA-4E45-8FD9-1B6AB1D4E56E}" type="parTrans" cxnId="{9F441923-0F17-8A41-960C-A8F9068A531E}">
      <dgm:prSet/>
      <dgm:spPr/>
      <dgm:t>
        <a:bodyPr/>
        <a:lstStyle/>
        <a:p>
          <a:endParaRPr lang="es-ES" sz="1400"/>
        </a:p>
      </dgm:t>
    </dgm:pt>
    <dgm:pt modelId="{0D90A5D5-3430-5541-9A35-9159885A59C5}" type="sibTrans" cxnId="{9F441923-0F17-8A41-960C-A8F9068A531E}">
      <dgm:prSet custT="1"/>
      <dgm:spPr/>
      <dgm:t>
        <a:bodyPr/>
        <a:lstStyle/>
        <a:p>
          <a:endParaRPr lang="es-ES" sz="1400"/>
        </a:p>
      </dgm:t>
    </dgm:pt>
    <dgm:pt modelId="{06C86284-DB34-154A-9E2F-251A8E06033E}">
      <dgm:prSet custT="1"/>
      <dgm:spPr/>
      <dgm:t>
        <a:bodyPr/>
        <a:lstStyle/>
        <a:p>
          <a:r>
            <a:rPr lang="es-ES" sz="2000" dirty="0"/>
            <a:t>4. El análisis realizado por los autores demuestra que el atractivo físico es una variable influyente en la discriminación laboral y su repercusión es notoria en los procesos de selección para empleos profesionales y no profesionales. </a:t>
          </a:r>
        </a:p>
      </dgm:t>
    </dgm:pt>
    <dgm:pt modelId="{0CE5A2DA-FDF0-114B-80BD-EB0069C5ADDB}" type="parTrans" cxnId="{FCC0DB2D-A237-8B41-AC15-4B2E4404B225}">
      <dgm:prSet/>
      <dgm:spPr/>
      <dgm:t>
        <a:bodyPr/>
        <a:lstStyle/>
        <a:p>
          <a:endParaRPr lang="es-ES" sz="1600"/>
        </a:p>
      </dgm:t>
    </dgm:pt>
    <dgm:pt modelId="{4F6FD0AE-6832-E642-93AE-C3D3EB908F54}" type="sibTrans" cxnId="{FCC0DB2D-A237-8B41-AC15-4B2E4404B225}">
      <dgm:prSet/>
      <dgm:spPr/>
      <dgm:t>
        <a:bodyPr/>
        <a:lstStyle/>
        <a:p>
          <a:endParaRPr lang="es-ES" sz="1600"/>
        </a:p>
      </dgm:t>
    </dgm:pt>
    <dgm:pt modelId="{7115DA73-B8BC-804E-862D-A200DA75E906}" type="pres">
      <dgm:prSet presAssocID="{D95555F9-5018-4244-B740-49413E5DD3F1}" presName="outerComposite" presStyleCnt="0">
        <dgm:presLayoutVars>
          <dgm:chMax val="5"/>
          <dgm:dir/>
          <dgm:resizeHandles val="exact"/>
        </dgm:presLayoutVars>
      </dgm:prSet>
      <dgm:spPr/>
    </dgm:pt>
    <dgm:pt modelId="{FAFDEF4A-AAA3-264A-9200-539F401476ED}" type="pres">
      <dgm:prSet presAssocID="{D95555F9-5018-4244-B740-49413E5DD3F1}" presName="dummyMaxCanvas" presStyleCnt="0">
        <dgm:presLayoutVars/>
      </dgm:prSet>
      <dgm:spPr/>
    </dgm:pt>
    <dgm:pt modelId="{06D39BEB-1D84-954C-8257-73603F37A351}" type="pres">
      <dgm:prSet presAssocID="{D95555F9-5018-4244-B740-49413E5DD3F1}" presName="FourNodes_1" presStyleLbl="node1" presStyleIdx="0" presStyleCnt="4" custLinFactNeighborY="-20603">
        <dgm:presLayoutVars>
          <dgm:bulletEnabled val="1"/>
        </dgm:presLayoutVars>
      </dgm:prSet>
      <dgm:spPr/>
    </dgm:pt>
    <dgm:pt modelId="{069F821F-D098-9142-8098-320B0646A1FF}" type="pres">
      <dgm:prSet presAssocID="{D95555F9-5018-4244-B740-49413E5DD3F1}" presName="FourNodes_2" presStyleLbl="node1" presStyleIdx="1" presStyleCnt="4">
        <dgm:presLayoutVars>
          <dgm:bulletEnabled val="1"/>
        </dgm:presLayoutVars>
      </dgm:prSet>
      <dgm:spPr/>
    </dgm:pt>
    <dgm:pt modelId="{BDA1FB76-4DAD-F947-88D9-7413E1561C68}" type="pres">
      <dgm:prSet presAssocID="{D95555F9-5018-4244-B740-49413E5DD3F1}" presName="FourNodes_3" presStyleLbl="node1" presStyleIdx="2" presStyleCnt="4">
        <dgm:presLayoutVars>
          <dgm:bulletEnabled val="1"/>
        </dgm:presLayoutVars>
      </dgm:prSet>
      <dgm:spPr/>
    </dgm:pt>
    <dgm:pt modelId="{5F24E3C3-BEB8-4548-92D1-4C8E555DAA4B}" type="pres">
      <dgm:prSet presAssocID="{D95555F9-5018-4244-B740-49413E5DD3F1}" presName="FourNodes_4" presStyleLbl="node1" presStyleIdx="3" presStyleCnt="4">
        <dgm:presLayoutVars>
          <dgm:bulletEnabled val="1"/>
        </dgm:presLayoutVars>
      </dgm:prSet>
      <dgm:spPr/>
    </dgm:pt>
    <dgm:pt modelId="{235BCD02-FC54-224B-B658-D908A7A3C076}" type="pres">
      <dgm:prSet presAssocID="{D95555F9-5018-4244-B740-49413E5DD3F1}" presName="FourConn_1-2" presStyleLbl="fgAccFollowNode1" presStyleIdx="0" presStyleCnt="3">
        <dgm:presLayoutVars>
          <dgm:bulletEnabled val="1"/>
        </dgm:presLayoutVars>
      </dgm:prSet>
      <dgm:spPr/>
    </dgm:pt>
    <dgm:pt modelId="{D01147B3-97A7-B84F-AFFC-E1125C5AEA58}" type="pres">
      <dgm:prSet presAssocID="{D95555F9-5018-4244-B740-49413E5DD3F1}" presName="FourConn_2-3" presStyleLbl="fgAccFollowNode1" presStyleIdx="1" presStyleCnt="3">
        <dgm:presLayoutVars>
          <dgm:bulletEnabled val="1"/>
        </dgm:presLayoutVars>
      </dgm:prSet>
      <dgm:spPr/>
    </dgm:pt>
    <dgm:pt modelId="{6AA4479E-4BE3-9C45-B389-35D3FFC71F4B}" type="pres">
      <dgm:prSet presAssocID="{D95555F9-5018-4244-B740-49413E5DD3F1}" presName="FourConn_3-4" presStyleLbl="fgAccFollowNode1" presStyleIdx="2" presStyleCnt="3">
        <dgm:presLayoutVars>
          <dgm:bulletEnabled val="1"/>
        </dgm:presLayoutVars>
      </dgm:prSet>
      <dgm:spPr/>
    </dgm:pt>
    <dgm:pt modelId="{BC96F243-AD0C-6F49-A29A-2621C61351C6}" type="pres">
      <dgm:prSet presAssocID="{D95555F9-5018-4244-B740-49413E5DD3F1}" presName="FourNodes_1_text" presStyleLbl="node1" presStyleIdx="3" presStyleCnt="4">
        <dgm:presLayoutVars>
          <dgm:bulletEnabled val="1"/>
        </dgm:presLayoutVars>
      </dgm:prSet>
      <dgm:spPr/>
    </dgm:pt>
    <dgm:pt modelId="{0B72F47E-DF73-A847-8FB5-32BCE1227A2B}" type="pres">
      <dgm:prSet presAssocID="{D95555F9-5018-4244-B740-49413E5DD3F1}" presName="FourNodes_2_text" presStyleLbl="node1" presStyleIdx="3" presStyleCnt="4">
        <dgm:presLayoutVars>
          <dgm:bulletEnabled val="1"/>
        </dgm:presLayoutVars>
      </dgm:prSet>
      <dgm:spPr/>
    </dgm:pt>
    <dgm:pt modelId="{AD6037DB-6B12-224B-8776-905DFADA63BC}" type="pres">
      <dgm:prSet presAssocID="{D95555F9-5018-4244-B740-49413E5DD3F1}" presName="FourNodes_3_text" presStyleLbl="node1" presStyleIdx="3" presStyleCnt="4">
        <dgm:presLayoutVars>
          <dgm:bulletEnabled val="1"/>
        </dgm:presLayoutVars>
      </dgm:prSet>
      <dgm:spPr/>
    </dgm:pt>
    <dgm:pt modelId="{7E8D5BA6-ED80-E745-B36F-19F571CF1C2E}" type="pres">
      <dgm:prSet presAssocID="{D95555F9-5018-4244-B740-49413E5DD3F1}" presName="FourNodes_4_text" presStyleLbl="node1" presStyleIdx="3" presStyleCnt="4">
        <dgm:presLayoutVars>
          <dgm:bulletEnabled val="1"/>
        </dgm:presLayoutVars>
      </dgm:prSet>
      <dgm:spPr/>
    </dgm:pt>
  </dgm:ptLst>
  <dgm:cxnLst>
    <dgm:cxn modelId="{CBE8A810-6061-4B4D-8144-2CEE4E4D79E7}" type="presOf" srcId="{D95555F9-5018-4244-B740-49413E5DD3F1}" destId="{7115DA73-B8BC-804E-862D-A200DA75E906}" srcOrd="0" destOrd="0" presId="urn:microsoft.com/office/officeart/2005/8/layout/vProcess5"/>
    <dgm:cxn modelId="{CD23D021-12BA-0046-9BF6-F1736589E7FE}" type="presOf" srcId="{0D90A5D5-3430-5541-9A35-9159885A59C5}" destId="{6AA4479E-4BE3-9C45-B389-35D3FFC71F4B}" srcOrd="0" destOrd="0" presId="urn:microsoft.com/office/officeart/2005/8/layout/vProcess5"/>
    <dgm:cxn modelId="{9F441923-0F17-8A41-960C-A8F9068A531E}" srcId="{D95555F9-5018-4244-B740-49413E5DD3F1}" destId="{1D6B72C2-4D4D-E24F-B630-1AA7BE45DE0B}" srcOrd="2" destOrd="0" parTransId="{16150486-B8DA-4E45-8FD9-1B6AB1D4E56E}" sibTransId="{0D90A5D5-3430-5541-9A35-9159885A59C5}"/>
    <dgm:cxn modelId="{FCC0DB2D-A237-8B41-AC15-4B2E4404B225}" srcId="{D95555F9-5018-4244-B740-49413E5DD3F1}" destId="{06C86284-DB34-154A-9E2F-251A8E06033E}" srcOrd="3" destOrd="0" parTransId="{0CE5A2DA-FDF0-114B-80BD-EB0069C5ADDB}" sibTransId="{4F6FD0AE-6832-E642-93AE-C3D3EB908F54}"/>
    <dgm:cxn modelId="{81CDDA5D-CA72-A847-8BF2-8C4D7C8E8605}" srcId="{D95555F9-5018-4244-B740-49413E5DD3F1}" destId="{5011E200-8503-854A-9DCD-42EF3587031C}" srcOrd="0" destOrd="0" parTransId="{5D1797CA-F73E-7341-A5D0-EE7F37D8BBD2}" sibTransId="{A68D7FAB-4743-9F48-BFE9-AB214271611B}"/>
    <dgm:cxn modelId="{8651F676-9EA2-984B-89A2-D140DF2FA377}" type="presOf" srcId="{1D6B72C2-4D4D-E24F-B630-1AA7BE45DE0B}" destId="{BDA1FB76-4DAD-F947-88D9-7413E1561C68}" srcOrd="0" destOrd="0" presId="urn:microsoft.com/office/officeart/2005/8/layout/vProcess5"/>
    <dgm:cxn modelId="{B323588A-0684-3542-A671-541FFC247098}" type="presOf" srcId="{5011E200-8503-854A-9DCD-42EF3587031C}" destId="{06D39BEB-1D84-954C-8257-73603F37A351}" srcOrd="0" destOrd="0" presId="urn:microsoft.com/office/officeart/2005/8/layout/vProcess5"/>
    <dgm:cxn modelId="{CA4D8C8E-D339-3C46-89F2-3DC251AC37F4}" type="presOf" srcId="{A68D7FAB-4743-9F48-BFE9-AB214271611B}" destId="{235BCD02-FC54-224B-B658-D908A7A3C076}" srcOrd="0" destOrd="0" presId="urn:microsoft.com/office/officeart/2005/8/layout/vProcess5"/>
    <dgm:cxn modelId="{28F83B96-80C7-0644-920F-7D28793775E4}" type="presOf" srcId="{A1A47BE3-63E9-D14D-BEF9-1D9517776737}" destId="{069F821F-D098-9142-8098-320B0646A1FF}" srcOrd="0" destOrd="0" presId="urn:microsoft.com/office/officeart/2005/8/layout/vProcess5"/>
    <dgm:cxn modelId="{6A9CEA9D-74E1-2449-A0D7-78C3B4CE7A2A}" type="presOf" srcId="{06C86284-DB34-154A-9E2F-251A8E06033E}" destId="{5F24E3C3-BEB8-4548-92D1-4C8E555DAA4B}" srcOrd="0" destOrd="0" presId="urn:microsoft.com/office/officeart/2005/8/layout/vProcess5"/>
    <dgm:cxn modelId="{6D6F39BC-5035-6A4C-B16E-336A4C080EEB}" type="presOf" srcId="{06C86284-DB34-154A-9E2F-251A8E06033E}" destId="{7E8D5BA6-ED80-E745-B36F-19F571CF1C2E}" srcOrd="1" destOrd="0" presId="urn:microsoft.com/office/officeart/2005/8/layout/vProcess5"/>
    <dgm:cxn modelId="{2E8049BD-F605-BE47-B41C-41781D91410F}" type="presOf" srcId="{A1A47BE3-63E9-D14D-BEF9-1D9517776737}" destId="{0B72F47E-DF73-A847-8FB5-32BCE1227A2B}" srcOrd="1" destOrd="0" presId="urn:microsoft.com/office/officeart/2005/8/layout/vProcess5"/>
    <dgm:cxn modelId="{1D1713D1-F98D-6B41-8FDC-873AE097B8D7}" type="presOf" srcId="{1D6B72C2-4D4D-E24F-B630-1AA7BE45DE0B}" destId="{AD6037DB-6B12-224B-8776-905DFADA63BC}" srcOrd="1" destOrd="0" presId="urn:microsoft.com/office/officeart/2005/8/layout/vProcess5"/>
    <dgm:cxn modelId="{35D296D1-EC33-8D4E-930E-53F7E61FC259}" srcId="{D95555F9-5018-4244-B740-49413E5DD3F1}" destId="{A1A47BE3-63E9-D14D-BEF9-1D9517776737}" srcOrd="1" destOrd="0" parTransId="{4E3225E7-8F4B-3940-9050-BFDEB64F64AB}" sibTransId="{1B72CF58-C75C-A34F-8BEC-588B6E239E5E}"/>
    <dgm:cxn modelId="{997A25E2-E990-D14F-B59A-89B9C29546A2}" type="presOf" srcId="{1B72CF58-C75C-A34F-8BEC-588B6E239E5E}" destId="{D01147B3-97A7-B84F-AFFC-E1125C5AEA58}" srcOrd="0" destOrd="0" presId="urn:microsoft.com/office/officeart/2005/8/layout/vProcess5"/>
    <dgm:cxn modelId="{BEEA03FA-FB0D-9146-83B2-9A281C806A59}" type="presOf" srcId="{5011E200-8503-854A-9DCD-42EF3587031C}" destId="{BC96F243-AD0C-6F49-A29A-2621C61351C6}" srcOrd="1" destOrd="0" presId="urn:microsoft.com/office/officeart/2005/8/layout/vProcess5"/>
    <dgm:cxn modelId="{6E0A6A73-01FE-2743-A3F9-11D339A35374}" type="presParOf" srcId="{7115DA73-B8BC-804E-862D-A200DA75E906}" destId="{FAFDEF4A-AAA3-264A-9200-539F401476ED}" srcOrd="0" destOrd="0" presId="urn:microsoft.com/office/officeart/2005/8/layout/vProcess5"/>
    <dgm:cxn modelId="{8B1B5916-A8C4-5548-AB30-BEC26CCE2176}" type="presParOf" srcId="{7115DA73-B8BC-804E-862D-A200DA75E906}" destId="{06D39BEB-1D84-954C-8257-73603F37A351}" srcOrd="1" destOrd="0" presId="urn:microsoft.com/office/officeart/2005/8/layout/vProcess5"/>
    <dgm:cxn modelId="{CC8EA9E4-9AD6-A544-83FD-E541869EE856}" type="presParOf" srcId="{7115DA73-B8BC-804E-862D-A200DA75E906}" destId="{069F821F-D098-9142-8098-320B0646A1FF}" srcOrd="2" destOrd="0" presId="urn:microsoft.com/office/officeart/2005/8/layout/vProcess5"/>
    <dgm:cxn modelId="{C572A760-9BCE-3D4F-84DF-B8859E510F28}" type="presParOf" srcId="{7115DA73-B8BC-804E-862D-A200DA75E906}" destId="{BDA1FB76-4DAD-F947-88D9-7413E1561C68}" srcOrd="3" destOrd="0" presId="urn:microsoft.com/office/officeart/2005/8/layout/vProcess5"/>
    <dgm:cxn modelId="{A2C57DF4-737A-8846-B15B-26BD49794334}" type="presParOf" srcId="{7115DA73-B8BC-804E-862D-A200DA75E906}" destId="{5F24E3C3-BEB8-4548-92D1-4C8E555DAA4B}" srcOrd="4" destOrd="0" presId="urn:microsoft.com/office/officeart/2005/8/layout/vProcess5"/>
    <dgm:cxn modelId="{B7C82F9A-0EF5-B741-80FB-034091530F37}" type="presParOf" srcId="{7115DA73-B8BC-804E-862D-A200DA75E906}" destId="{235BCD02-FC54-224B-B658-D908A7A3C076}" srcOrd="5" destOrd="0" presId="urn:microsoft.com/office/officeart/2005/8/layout/vProcess5"/>
    <dgm:cxn modelId="{05AC9923-46B3-0444-8CAD-A92C21500C7E}" type="presParOf" srcId="{7115DA73-B8BC-804E-862D-A200DA75E906}" destId="{D01147B3-97A7-B84F-AFFC-E1125C5AEA58}" srcOrd="6" destOrd="0" presId="urn:microsoft.com/office/officeart/2005/8/layout/vProcess5"/>
    <dgm:cxn modelId="{75242A17-AFF4-F440-A992-7C80A83B7F18}" type="presParOf" srcId="{7115DA73-B8BC-804E-862D-A200DA75E906}" destId="{6AA4479E-4BE3-9C45-B389-35D3FFC71F4B}" srcOrd="7" destOrd="0" presId="urn:microsoft.com/office/officeart/2005/8/layout/vProcess5"/>
    <dgm:cxn modelId="{120CDF8E-55D2-EA44-AB5F-3694FDD87D6E}" type="presParOf" srcId="{7115DA73-B8BC-804E-862D-A200DA75E906}" destId="{BC96F243-AD0C-6F49-A29A-2621C61351C6}" srcOrd="8" destOrd="0" presId="urn:microsoft.com/office/officeart/2005/8/layout/vProcess5"/>
    <dgm:cxn modelId="{DAD0EF2E-799F-244F-9021-F2A922531CA2}" type="presParOf" srcId="{7115DA73-B8BC-804E-862D-A200DA75E906}" destId="{0B72F47E-DF73-A847-8FB5-32BCE1227A2B}" srcOrd="9" destOrd="0" presId="urn:microsoft.com/office/officeart/2005/8/layout/vProcess5"/>
    <dgm:cxn modelId="{F2D29235-F8DA-2C4D-BE94-325FC87F251C}" type="presParOf" srcId="{7115DA73-B8BC-804E-862D-A200DA75E906}" destId="{AD6037DB-6B12-224B-8776-905DFADA63BC}" srcOrd="10" destOrd="0" presId="urn:microsoft.com/office/officeart/2005/8/layout/vProcess5"/>
    <dgm:cxn modelId="{5C88F163-3F04-1849-B031-13EEBBE0FD5A}" type="presParOf" srcId="{7115DA73-B8BC-804E-862D-A200DA75E906}" destId="{7E8D5BA6-ED80-E745-B36F-19F571CF1C2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770221-684C-394B-AA12-F5D6CEF6B78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S"/>
        </a:p>
      </dgm:t>
    </dgm:pt>
    <dgm:pt modelId="{0661BE80-35C1-E845-9DEB-5F7FDBD8CFCB}">
      <dgm:prSet custT="1"/>
      <dgm:spPr/>
      <dgm:t>
        <a:bodyPr/>
        <a:lstStyle/>
        <a:p>
          <a:r>
            <a:rPr lang="es-EC" sz="1600" dirty="0"/>
            <a:t>La presente investigación entiende las variaciones que existen en estos patrones a través de la explicación brindada por un ajuste basado en estereotipos. </a:t>
          </a:r>
        </a:p>
      </dgm:t>
    </dgm:pt>
    <dgm:pt modelId="{4AA3908F-9777-DA4A-82D9-87EA3AB2DF4A}" type="parTrans" cxnId="{212FA0DF-D613-7B4C-9F18-A380882ABA79}">
      <dgm:prSet/>
      <dgm:spPr/>
      <dgm:t>
        <a:bodyPr/>
        <a:lstStyle/>
        <a:p>
          <a:endParaRPr lang="es-ES" sz="2000"/>
        </a:p>
      </dgm:t>
    </dgm:pt>
    <dgm:pt modelId="{3CB99292-C7B9-314B-BD23-900F2E73A69E}" type="sibTrans" cxnId="{212FA0DF-D613-7B4C-9F18-A380882ABA79}">
      <dgm:prSet custT="1"/>
      <dgm:spPr/>
      <dgm:t>
        <a:bodyPr/>
        <a:lstStyle/>
        <a:p>
          <a:endParaRPr lang="es-ES" sz="2000"/>
        </a:p>
      </dgm:t>
    </dgm:pt>
    <dgm:pt modelId="{BA397D62-4260-8E42-87FB-8B6BDD2D0596}">
      <dgm:prSet custT="1"/>
      <dgm:spPr/>
      <dgm:t>
        <a:bodyPr/>
        <a:lstStyle/>
        <a:p>
          <a:r>
            <a:rPr lang="es-EC" sz="1600" dirty="0"/>
            <a:t>El modelo también propone que la interdependencia esperada entre la persona encargada de tomar la decisión y los candidatos, influye en los patrones de discriminación. </a:t>
          </a:r>
        </a:p>
      </dgm:t>
    </dgm:pt>
    <dgm:pt modelId="{0E9DF689-E772-B742-9318-ED273E9072BA}" type="parTrans" cxnId="{E201A5E8-05BC-CC41-8096-2ACA6B78E06A}">
      <dgm:prSet/>
      <dgm:spPr/>
      <dgm:t>
        <a:bodyPr/>
        <a:lstStyle/>
        <a:p>
          <a:endParaRPr lang="es-ES" sz="2000"/>
        </a:p>
      </dgm:t>
    </dgm:pt>
    <dgm:pt modelId="{A9028D29-334A-B648-B30E-EB83D7A6E095}" type="sibTrans" cxnId="{E201A5E8-05BC-CC41-8096-2ACA6B78E06A}">
      <dgm:prSet custT="1"/>
      <dgm:spPr/>
      <dgm:t>
        <a:bodyPr/>
        <a:lstStyle/>
        <a:p>
          <a:endParaRPr lang="es-ES" sz="2000"/>
        </a:p>
      </dgm:t>
    </dgm:pt>
    <dgm:pt modelId="{B9B42C91-1C6C-F040-A07D-10C7216DFBA7}">
      <dgm:prSet custT="1"/>
      <dgm:spPr/>
      <dgm:t>
        <a:bodyPr/>
        <a:lstStyle/>
        <a:p>
          <a:r>
            <a:rPr lang="es-EC" sz="1600" dirty="0"/>
            <a:t>La naturaleza de la relación de interdependencia esperada entre seleccionador y candidato, determina si existirá una discriminación a favor o en contra de este último. </a:t>
          </a:r>
        </a:p>
      </dgm:t>
    </dgm:pt>
    <dgm:pt modelId="{FEBA62C8-6EB9-C744-B2E3-A1ABCC42CD3C}" type="parTrans" cxnId="{CE69CA23-4E18-D043-98E2-0517F2606DEF}">
      <dgm:prSet/>
      <dgm:spPr/>
      <dgm:t>
        <a:bodyPr/>
        <a:lstStyle/>
        <a:p>
          <a:endParaRPr lang="es-ES" sz="2000"/>
        </a:p>
      </dgm:t>
    </dgm:pt>
    <dgm:pt modelId="{5C4B0529-42DC-1949-B779-F314F12D85ED}" type="sibTrans" cxnId="{CE69CA23-4E18-D043-98E2-0517F2606DEF}">
      <dgm:prSet/>
      <dgm:spPr/>
      <dgm:t>
        <a:bodyPr/>
        <a:lstStyle/>
        <a:p>
          <a:endParaRPr lang="es-ES" sz="2000"/>
        </a:p>
      </dgm:t>
    </dgm:pt>
    <dgm:pt modelId="{123DD784-BD17-0C42-888D-748751F318EF}" type="pres">
      <dgm:prSet presAssocID="{68770221-684C-394B-AA12-F5D6CEF6B787}" presName="outerComposite" presStyleCnt="0">
        <dgm:presLayoutVars>
          <dgm:chMax val="5"/>
          <dgm:dir/>
          <dgm:resizeHandles val="exact"/>
        </dgm:presLayoutVars>
      </dgm:prSet>
      <dgm:spPr/>
    </dgm:pt>
    <dgm:pt modelId="{A15D4AD6-60D6-8A45-82F9-7ED89294DB04}" type="pres">
      <dgm:prSet presAssocID="{68770221-684C-394B-AA12-F5D6CEF6B787}" presName="dummyMaxCanvas" presStyleCnt="0">
        <dgm:presLayoutVars/>
      </dgm:prSet>
      <dgm:spPr/>
    </dgm:pt>
    <dgm:pt modelId="{A713684E-345B-E54A-9818-F4F60F2707F5}" type="pres">
      <dgm:prSet presAssocID="{68770221-684C-394B-AA12-F5D6CEF6B787}" presName="ThreeNodes_1" presStyleLbl="node1" presStyleIdx="0" presStyleCnt="3" custScaleY="85048">
        <dgm:presLayoutVars>
          <dgm:bulletEnabled val="1"/>
        </dgm:presLayoutVars>
      </dgm:prSet>
      <dgm:spPr/>
    </dgm:pt>
    <dgm:pt modelId="{5919DD09-ADA9-1141-95F6-3EF14F71FB96}" type="pres">
      <dgm:prSet presAssocID="{68770221-684C-394B-AA12-F5D6CEF6B787}" presName="ThreeNodes_2" presStyleLbl="node1" presStyleIdx="1" presStyleCnt="3">
        <dgm:presLayoutVars>
          <dgm:bulletEnabled val="1"/>
        </dgm:presLayoutVars>
      </dgm:prSet>
      <dgm:spPr/>
    </dgm:pt>
    <dgm:pt modelId="{F4FA7BCB-4FAC-4B4E-B462-EF52E97E9066}" type="pres">
      <dgm:prSet presAssocID="{68770221-684C-394B-AA12-F5D6CEF6B787}" presName="ThreeNodes_3" presStyleLbl="node1" presStyleIdx="2" presStyleCnt="3" custScaleY="87894">
        <dgm:presLayoutVars>
          <dgm:bulletEnabled val="1"/>
        </dgm:presLayoutVars>
      </dgm:prSet>
      <dgm:spPr/>
    </dgm:pt>
    <dgm:pt modelId="{300CD1FC-C749-B542-87A4-78BF84C2F264}" type="pres">
      <dgm:prSet presAssocID="{68770221-684C-394B-AA12-F5D6CEF6B787}" presName="ThreeConn_1-2" presStyleLbl="fgAccFollowNode1" presStyleIdx="0" presStyleCnt="2">
        <dgm:presLayoutVars>
          <dgm:bulletEnabled val="1"/>
        </dgm:presLayoutVars>
      </dgm:prSet>
      <dgm:spPr/>
    </dgm:pt>
    <dgm:pt modelId="{B62D33E5-6EF0-C14F-B4BD-E4CF013D8C05}" type="pres">
      <dgm:prSet presAssocID="{68770221-684C-394B-AA12-F5D6CEF6B787}" presName="ThreeConn_2-3" presStyleLbl="fgAccFollowNode1" presStyleIdx="1" presStyleCnt="2">
        <dgm:presLayoutVars>
          <dgm:bulletEnabled val="1"/>
        </dgm:presLayoutVars>
      </dgm:prSet>
      <dgm:spPr/>
    </dgm:pt>
    <dgm:pt modelId="{D5034AE8-BF0B-8D42-B393-BCDF779F472E}" type="pres">
      <dgm:prSet presAssocID="{68770221-684C-394B-AA12-F5D6CEF6B787}" presName="ThreeNodes_1_text" presStyleLbl="node1" presStyleIdx="2" presStyleCnt="3">
        <dgm:presLayoutVars>
          <dgm:bulletEnabled val="1"/>
        </dgm:presLayoutVars>
      </dgm:prSet>
      <dgm:spPr/>
    </dgm:pt>
    <dgm:pt modelId="{E62CDF38-AEE3-134D-93E1-3F5DE53ADBF6}" type="pres">
      <dgm:prSet presAssocID="{68770221-684C-394B-AA12-F5D6CEF6B787}" presName="ThreeNodes_2_text" presStyleLbl="node1" presStyleIdx="2" presStyleCnt="3">
        <dgm:presLayoutVars>
          <dgm:bulletEnabled val="1"/>
        </dgm:presLayoutVars>
      </dgm:prSet>
      <dgm:spPr/>
    </dgm:pt>
    <dgm:pt modelId="{1CD288C6-D9B1-B64D-9003-7E8804BD392E}" type="pres">
      <dgm:prSet presAssocID="{68770221-684C-394B-AA12-F5D6CEF6B787}" presName="ThreeNodes_3_text" presStyleLbl="node1" presStyleIdx="2" presStyleCnt="3">
        <dgm:presLayoutVars>
          <dgm:bulletEnabled val="1"/>
        </dgm:presLayoutVars>
      </dgm:prSet>
      <dgm:spPr/>
    </dgm:pt>
  </dgm:ptLst>
  <dgm:cxnLst>
    <dgm:cxn modelId="{2BC1DB21-C8C6-1348-B59E-C620894425EC}" type="presOf" srcId="{B9B42C91-1C6C-F040-A07D-10C7216DFBA7}" destId="{1CD288C6-D9B1-B64D-9003-7E8804BD392E}" srcOrd="1" destOrd="0" presId="urn:microsoft.com/office/officeart/2005/8/layout/vProcess5"/>
    <dgm:cxn modelId="{CE69CA23-4E18-D043-98E2-0517F2606DEF}" srcId="{68770221-684C-394B-AA12-F5D6CEF6B787}" destId="{B9B42C91-1C6C-F040-A07D-10C7216DFBA7}" srcOrd="2" destOrd="0" parTransId="{FEBA62C8-6EB9-C744-B2E3-A1ABCC42CD3C}" sibTransId="{5C4B0529-42DC-1949-B779-F314F12D85ED}"/>
    <dgm:cxn modelId="{DDA16F4C-436A-EB40-8448-96FD83CEF317}" type="presOf" srcId="{0661BE80-35C1-E845-9DEB-5F7FDBD8CFCB}" destId="{D5034AE8-BF0B-8D42-B393-BCDF779F472E}" srcOrd="1" destOrd="0" presId="urn:microsoft.com/office/officeart/2005/8/layout/vProcess5"/>
    <dgm:cxn modelId="{1E1A4A57-00C4-C344-94A2-6B9F7C5F69AD}" type="presOf" srcId="{0661BE80-35C1-E845-9DEB-5F7FDBD8CFCB}" destId="{A713684E-345B-E54A-9818-F4F60F2707F5}" srcOrd="0" destOrd="0" presId="urn:microsoft.com/office/officeart/2005/8/layout/vProcess5"/>
    <dgm:cxn modelId="{5FEB8A6A-E5E4-3843-AA20-ACD3F284AF3D}" type="presOf" srcId="{68770221-684C-394B-AA12-F5D6CEF6B787}" destId="{123DD784-BD17-0C42-888D-748751F318EF}" srcOrd="0" destOrd="0" presId="urn:microsoft.com/office/officeart/2005/8/layout/vProcess5"/>
    <dgm:cxn modelId="{3467B677-24A4-3347-B1CF-67439542FEE0}" type="presOf" srcId="{3CB99292-C7B9-314B-BD23-900F2E73A69E}" destId="{300CD1FC-C749-B542-87A4-78BF84C2F264}" srcOrd="0" destOrd="0" presId="urn:microsoft.com/office/officeart/2005/8/layout/vProcess5"/>
    <dgm:cxn modelId="{DE240E7F-C0A8-D14F-84B1-C7171478C6DC}" type="presOf" srcId="{BA397D62-4260-8E42-87FB-8B6BDD2D0596}" destId="{5919DD09-ADA9-1141-95F6-3EF14F71FB96}" srcOrd="0" destOrd="0" presId="urn:microsoft.com/office/officeart/2005/8/layout/vProcess5"/>
    <dgm:cxn modelId="{3E49908B-44A1-F441-9688-C8B5737B757C}" type="presOf" srcId="{BA397D62-4260-8E42-87FB-8B6BDD2D0596}" destId="{E62CDF38-AEE3-134D-93E1-3F5DE53ADBF6}" srcOrd="1" destOrd="0" presId="urn:microsoft.com/office/officeart/2005/8/layout/vProcess5"/>
    <dgm:cxn modelId="{FE7223B8-C7CA-904F-A6AE-C51D9EB816EE}" type="presOf" srcId="{A9028D29-334A-B648-B30E-EB83D7A6E095}" destId="{B62D33E5-6EF0-C14F-B4BD-E4CF013D8C05}" srcOrd="0" destOrd="0" presId="urn:microsoft.com/office/officeart/2005/8/layout/vProcess5"/>
    <dgm:cxn modelId="{A286B3CF-F4A8-8741-A4E7-896BE61B081A}" type="presOf" srcId="{B9B42C91-1C6C-F040-A07D-10C7216DFBA7}" destId="{F4FA7BCB-4FAC-4B4E-B462-EF52E97E9066}" srcOrd="0" destOrd="0" presId="urn:microsoft.com/office/officeart/2005/8/layout/vProcess5"/>
    <dgm:cxn modelId="{212FA0DF-D613-7B4C-9F18-A380882ABA79}" srcId="{68770221-684C-394B-AA12-F5D6CEF6B787}" destId="{0661BE80-35C1-E845-9DEB-5F7FDBD8CFCB}" srcOrd="0" destOrd="0" parTransId="{4AA3908F-9777-DA4A-82D9-87EA3AB2DF4A}" sibTransId="{3CB99292-C7B9-314B-BD23-900F2E73A69E}"/>
    <dgm:cxn modelId="{E201A5E8-05BC-CC41-8096-2ACA6B78E06A}" srcId="{68770221-684C-394B-AA12-F5D6CEF6B787}" destId="{BA397D62-4260-8E42-87FB-8B6BDD2D0596}" srcOrd="1" destOrd="0" parTransId="{0E9DF689-E772-B742-9318-ED273E9072BA}" sibTransId="{A9028D29-334A-B648-B30E-EB83D7A6E095}"/>
    <dgm:cxn modelId="{62ACC57A-1ADD-9140-A6F1-EBBBED5058AC}" type="presParOf" srcId="{123DD784-BD17-0C42-888D-748751F318EF}" destId="{A15D4AD6-60D6-8A45-82F9-7ED89294DB04}" srcOrd="0" destOrd="0" presId="urn:microsoft.com/office/officeart/2005/8/layout/vProcess5"/>
    <dgm:cxn modelId="{F46D9652-58E7-3942-91B9-D5A9FC5E5836}" type="presParOf" srcId="{123DD784-BD17-0C42-888D-748751F318EF}" destId="{A713684E-345B-E54A-9818-F4F60F2707F5}" srcOrd="1" destOrd="0" presId="urn:microsoft.com/office/officeart/2005/8/layout/vProcess5"/>
    <dgm:cxn modelId="{74B5683D-3E7E-F34E-8D7C-8539BB888216}" type="presParOf" srcId="{123DD784-BD17-0C42-888D-748751F318EF}" destId="{5919DD09-ADA9-1141-95F6-3EF14F71FB96}" srcOrd="2" destOrd="0" presId="urn:microsoft.com/office/officeart/2005/8/layout/vProcess5"/>
    <dgm:cxn modelId="{98A75160-E732-724B-BE60-9BB320DF4560}" type="presParOf" srcId="{123DD784-BD17-0C42-888D-748751F318EF}" destId="{F4FA7BCB-4FAC-4B4E-B462-EF52E97E9066}" srcOrd="3" destOrd="0" presId="urn:microsoft.com/office/officeart/2005/8/layout/vProcess5"/>
    <dgm:cxn modelId="{A9175491-27C6-C748-B9F4-D0BF856AA439}" type="presParOf" srcId="{123DD784-BD17-0C42-888D-748751F318EF}" destId="{300CD1FC-C749-B542-87A4-78BF84C2F264}" srcOrd="4" destOrd="0" presId="urn:microsoft.com/office/officeart/2005/8/layout/vProcess5"/>
    <dgm:cxn modelId="{31551D44-BA50-EF4D-A1DD-C989EF0C7069}" type="presParOf" srcId="{123DD784-BD17-0C42-888D-748751F318EF}" destId="{B62D33E5-6EF0-C14F-B4BD-E4CF013D8C05}" srcOrd="5" destOrd="0" presId="urn:microsoft.com/office/officeart/2005/8/layout/vProcess5"/>
    <dgm:cxn modelId="{F395E16C-C843-6E4F-9FDB-6FA439D0642D}" type="presParOf" srcId="{123DD784-BD17-0C42-888D-748751F318EF}" destId="{D5034AE8-BF0B-8D42-B393-BCDF779F472E}" srcOrd="6" destOrd="0" presId="urn:microsoft.com/office/officeart/2005/8/layout/vProcess5"/>
    <dgm:cxn modelId="{9CE051B0-AC84-5040-BDDC-FCD212C4F0D7}" type="presParOf" srcId="{123DD784-BD17-0C42-888D-748751F318EF}" destId="{E62CDF38-AEE3-134D-93E1-3F5DE53ADBF6}" srcOrd="7" destOrd="0" presId="urn:microsoft.com/office/officeart/2005/8/layout/vProcess5"/>
    <dgm:cxn modelId="{0CCBCA0C-0467-6443-A4F9-12408E32EF21}" type="presParOf" srcId="{123DD784-BD17-0C42-888D-748751F318EF}" destId="{1CD288C6-D9B1-B64D-9003-7E8804BD392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4047A-8E21-8A4C-A073-19D0FA4CB79F}">
      <dsp:nvSpPr>
        <dsp:cNvPr id="0" name=""/>
        <dsp:cNvSpPr/>
      </dsp:nvSpPr>
      <dsp:spPr>
        <a:xfrm>
          <a:off x="916509" y="1756"/>
          <a:ext cx="2589964" cy="155397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Investigación cuasi experimental</a:t>
          </a:r>
        </a:p>
      </dsp:txBody>
      <dsp:txXfrm>
        <a:off x="962023" y="47270"/>
        <a:ext cx="2498936" cy="1462950"/>
      </dsp:txXfrm>
    </dsp:sp>
    <dsp:sp modelId="{F3220DFF-D649-C647-AFF6-1CD63BCB1347}">
      <dsp:nvSpPr>
        <dsp:cNvPr id="0" name=""/>
        <dsp:cNvSpPr/>
      </dsp:nvSpPr>
      <dsp:spPr>
        <a:xfrm>
          <a:off x="3734391" y="457590"/>
          <a:ext cx="549072" cy="642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solidFill>
              <a:schemeClr val="bg2">
                <a:lumMod val="10000"/>
              </a:schemeClr>
            </a:solidFill>
          </a:endParaRPr>
        </a:p>
      </dsp:txBody>
      <dsp:txXfrm>
        <a:off x="3734391" y="586052"/>
        <a:ext cx="384350" cy="385387"/>
      </dsp:txXfrm>
    </dsp:sp>
    <dsp:sp modelId="{47F1F252-715C-6241-938B-BAB5408B7B5C}">
      <dsp:nvSpPr>
        <dsp:cNvPr id="0" name=""/>
        <dsp:cNvSpPr/>
      </dsp:nvSpPr>
      <dsp:spPr>
        <a:xfrm>
          <a:off x="4542460" y="1756"/>
          <a:ext cx="2589964" cy="155397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Estudio del problema de investigación a traves del tiempo</a:t>
          </a:r>
        </a:p>
      </dsp:txBody>
      <dsp:txXfrm>
        <a:off x="4587974" y="47270"/>
        <a:ext cx="2498936" cy="1462950"/>
      </dsp:txXfrm>
    </dsp:sp>
    <dsp:sp modelId="{7B89DE35-067F-0744-90F4-9BEAFB77E093}">
      <dsp:nvSpPr>
        <dsp:cNvPr id="0" name=""/>
        <dsp:cNvSpPr/>
      </dsp:nvSpPr>
      <dsp:spPr>
        <a:xfrm rot="5400000">
          <a:off x="5562906" y="1737033"/>
          <a:ext cx="549072" cy="642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solidFill>
              <a:schemeClr val="bg2">
                <a:lumMod val="10000"/>
              </a:schemeClr>
            </a:solidFill>
          </a:endParaRPr>
        </a:p>
      </dsp:txBody>
      <dsp:txXfrm rot="-5400000">
        <a:off x="5644749" y="1783652"/>
        <a:ext cx="385387" cy="384350"/>
      </dsp:txXfrm>
    </dsp:sp>
    <dsp:sp modelId="{9EA1D5F7-CFF4-8E45-9F3B-96B2C1862AFE}">
      <dsp:nvSpPr>
        <dsp:cNvPr id="0" name=""/>
        <dsp:cNvSpPr/>
      </dsp:nvSpPr>
      <dsp:spPr>
        <a:xfrm>
          <a:off x="4542460" y="2591721"/>
          <a:ext cx="2589964" cy="155397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Control</a:t>
          </a:r>
          <a:r>
            <a:rPr lang="es-EC" sz="1600" kern="1200" baseline="0" dirty="0"/>
            <a:t> de tres variables independientes: apariencia fisica, raza y sexo</a:t>
          </a:r>
          <a:endParaRPr lang="es-EC" sz="1600" kern="1200" dirty="0"/>
        </a:p>
      </dsp:txBody>
      <dsp:txXfrm>
        <a:off x="4587974" y="2637235"/>
        <a:ext cx="2498936" cy="1462950"/>
      </dsp:txXfrm>
    </dsp:sp>
    <dsp:sp modelId="{5A1295EB-48FA-A248-AA81-E4D5DA76CCD4}">
      <dsp:nvSpPr>
        <dsp:cNvPr id="0" name=""/>
        <dsp:cNvSpPr/>
      </dsp:nvSpPr>
      <dsp:spPr>
        <a:xfrm rot="10800000">
          <a:off x="3765471" y="3047555"/>
          <a:ext cx="549072" cy="642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solidFill>
              <a:schemeClr val="bg2">
                <a:lumMod val="10000"/>
              </a:schemeClr>
            </a:solidFill>
          </a:endParaRPr>
        </a:p>
      </dsp:txBody>
      <dsp:txXfrm rot="10800000">
        <a:off x="3930193" y="3176017"/>
        <a:ext cx="384350" cy="385387"/>
      </dsp:txXfrm>
    </dsp:sp>
    <dsp:sp modelId="{7509E692-F48C-6B46-AB74-CD630E90A1DD}">
      <dsp:nvSpPr>
        <dsp:cNvPr id="0" name=""/>
        <dsp:cNvSpPr/>
      </dsp:nvSpPr>
      <dsp:spPr>
        <a:xfrm>
          <a:off x="916509" y="2591721"/>
          <a:ext cx="2589964" cy="155397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Análisis descriptivo y de correspondencia múltiples de la manifestación interdependiente de las variables de estudio</a:t>
          </a:r>
          <a:endParaRPr lang="es-EC" sz="1600" kern="1200" dirty="0"/>
        </a:p>
      </dsp:txBody>
      <dsp:txXfrm>
        <a:off x="962023" y="2637235"/>
        <a:ext cx="2498936" cy="1462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36DA1-7017-0C46-931F-68065F4522BD}">
      <dsp:nvSpPr>
        <dsp:cNvPr id="0" name=""/>
        <dsp:cNvSpPr/>
      </dsp:nvSpPr>
      <dsp:spPr>
        <a:xfrm>
          <a:off x="0" y="1558444"/>
          <a:ext cx="5879026" cy="65488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A corto plazo, la existencia de esta problemática puede resultar en procesos de selección poco optimizados</a:t>
          </a:r>
          <a:endParaRPr lang="es-EC" sz="1400" kern="1200" dirty="0"/>
        </a:p>
      </dsp:txBody>
      <dsp:txXfrm>
        <a:off x="31969" y="1590413"/>
        <a:ext cx="5815088" cy="590944"/>
      </dsp:txXfrm>
    </dsp:sp>
    <dsp:sp modelId="{A7C6A261-9F1B-B742-AE27-B059D257923F}">
      <dsp:nvSpPr>
        <dsp:cNvPr id="0" name=""/>
        <dsp:cNvSpPr/>
      </dsp:nvSpPr>
      <dsp:spPr>
        <a:xfrm>
          <a:off x="0" y="2397646"/>
          <a:ext cx="5879026" cy="79424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A largo plazo, los efectos pueden convertirse en una menor productividad</a:t>
          </a:r>
          <a:endParaRPr lang="es-EC" sz="1400" kern="1200" dirty="0"/>
        </a:p>
      </dsp:txBody>
      <dsp:txXfrm>
        <a:off x="38772" y="2436418"/>
        <a:ext cx="5801482" cy="716699"/>
      </dsp:txXfrm>
    </dsp:sp>
    <dsp:sp modelId="{C1CCA8B3-02FF-C44B-BCC6-64989D3DB7B2}">
      <dsp:nvSpPr>
        <dsp:cNvPr id="0" name=""/>
        <dsp:cNvSpPr/>
      </dsp:nvSpPr>
      <dsp:spPr>
        <a:xfrm>
          <a:off x="32452" y="3376209"/>
          <a:ext cx="5814121" cy="66038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Con base a los hallazgos sobre la influencia del interés propio como un factor que puede causar la toma de decisiones discriminatorias, surgen medidas que pueden reducir los efectos de este problema </a:t>
          </a:r>
          <a:endParaRPr lang="es-EC" sz="1400" kern="1200" dirty="0"/>
        </a:p>
      </dsp:txBody>
      <dsp:txXfrm>
        <a:off x="64689" y="3408446"/>
        <a:ext cx="5749647" cy="595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7A87C-BAAC-2B45-825A-91B21FE3E3E8}">
      <dsp:nvSpPr>
        <dsp:cNvPr id="0" name=""/>
        <dsp:cNvSpPr/>
      </dsp:nvSpPr>
      <dsp:spPr>
        <a:xfrm>
          <a:off x="0" y="0"/>
          <a:ext cx="10415016" cy="81080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b="1" kern="1200" dirty="0"/>
            <a:t>Problema de la investigación: </a:t>
          </a:r>
          <a:r>
            <a:rPr lang="es-EC" sz="2100" kern="1200" dirty="0"/>
            <a:t>Discriminación laboral en la preselección de personal en el Distrito Metropolitano de Quito: apariencia física,raza y sexo. </a:t>
          </a:r>
        </a:p>
      </dsp:txBody>
      <dsp:txXfrm>
        <a:off x="39580" y="39580"/>
        <a:ext cx="10335856" cy="73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CD665-F1DB-46E0-B221-0230167ACC17}">
      <dsp:nvSpPr>
        <dsp:cNvPr id="0" name=""/>
        <dsp:cNvSpPr/>
      </dsp:nvSpPr>
      <dsp:spPr>
        <a:xfrm>
          <a:off x="1231902" y="552398"/>
          <a:ext cx="3680081" cy="3680081"/>
        </a:xfrm>
        <a:prstGeom prst="blockArc">
          <a:avLst>
            <a:gd name="adj1" fmla="val 900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2E68A-62E2-45C1-A8AB-439B0387575E}">
      <dsp:nvSpPr>
        <dsp:cNvPr id="0" name=""/>
        <dsp:cNvSpPr/>
      </dsp:nvSpPr>
      <dsp:spPr>
        <a:xfrm>
          <a:off x="1231902" y="552398"/>
          <a:ext cx="3680081" cy="3680081"/>
        </a:xfrm>
        <a:prstGeom prst="blockArc">
          <a:avLst>
            <a:gd name="adj1" fmla="val 1800000"/>
            <a:gd name="adj2" fmla="val 90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6D0D42-6326-4605-958E-694C63EAB068}">
      <dsp:nvSpPr>
        <dsp:cNvPr id="0" name=""/>
        <dsp:cNvSpPr/>
      </dsp:nvSpPr>
      <dsp:spPr>
        <a:xfrm>
          <a:off x="1231902" y="552398"/>
          <a:ext cx="3680081" cy="3680081"/>
        </a:xfrm>
        <a:prstGeom prst="blockArc">
          <a:avLst>
            <a:gd name="adj1" fmla="val 16200000"/>
            <a:gd name="adj2" fmla="val 18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0EB31-CB47-468B-9491-13B7530D220B}">
      <dsp:nvSpPr>
        <dsp:cNvPr id="0" name=""/>
        <dsp:cNvSpPr/>
      </dsp:nvSpPr>
      <dsp:spPr>
        <a:xfrm>
          <a:off x="2128633" y="1544954"/>
          <a:ext cx="1886618" cy="169496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Discriminación laboral</a:t>
          </a:r>
        </a:p>
      </dsp:txBody>
      <dsp:txXfrm>
        <a:off x="2404922" y="1793176"/>
        <a:ext cx="1334040" cy="1198524"/>
      </dsp:txXfrm>
    </dsp:sp>
    <dsp:sp modelId="{D4A5932E-FD73-4E97-A8D9-7FE698F67D73}">
      <dsp:nvSpPr>
        <dsp:cNvPr id="0" name=""/>
        <dsp:cNvSpPr/>
      </dsp:nvSpPr>
      <dsp:spPr>
        <a:xfrm>
          <a:off x="2478704" y="1872"/>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0" kern="1200" dirty="0">
              <a:latin typeface="Times New Roman" panose="02020603050405020304" pitchFamily="18" charset="0"/>
              <a:cs typeface="Times New Roman" panose="02020603050405020304" pitchFamily="18" charset="0"/>
            </a:rPr>
            <a:t>Empleos profesionales</a:t>
          </a:r>
        </a:p>
      </dsp:txBody>
      <dsp:txXfrm>
        <a:off x="2652460" y="175628"/>
        <a:ext cx="838965" cy="838965"/>
      </dsp:txXfrm>
    </dsp:sp>
    <dsp:sp modelId="{D77917F9-9604-4173-A3AA-FE01DEE82181}">
      <dsp:nvSpPr>
        <dsp:cNvPr id="0" name=""/>
        <dsp:cNvSpPr/>
      </dsp:nvSpPr>
      <dsp:spPr>
        <a:xfrm>
          <a:off x="4035235" y="2697863"/>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a:latin typeface="Times New Roman" panose="02020603050405020304" pitchFamily="18" charset="0"/>
              <a:cs typeface="Times New Roman" panose="02020603050405020304" pitchFamily="18" charset="0"/>
            </a:rPr>
            <a:t>Empleos no profesionales</a:t>
          </a:r>
        </a:p>
      </dsp:txBody>
      <dsp:txXfrm>
        <a:off x="4208991" y="2871619"/>
        <a:ext cx="838965" cy="838965"/>
      </dsp:txXfrm>
    </dsp:sp>
    <dsp:sp modelId="{F09B2818-EB99-43F6-9DE4-DCF8FE886B6F}">
      <dsp:nvSpPr>
        <dsp:cNvPr id="0" name=""/>
        <dsp:cNvSpPr/>
      </dsp:nvSpPr>
      <dsp:spPr>
        <a:xfrm>
          <a:off x="922172" y="2697863"/>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Times New Roman" panose="02020603050405020304" pitchFamily="18" charset="0"/>
              <a:cs typeface="Times New Roman" panose="02020603050405020304" pitchFamily="18" charset="0"/>
            </a:rPr>
            <a:t>Empleos técnicos</a:t>
          </a:r>
        </a:p>
      </dsp:txBody>
      <dsp:txXfrm>
        <a:off x="1095928" y="2871619"/>
        <a:ext cx="838965" cy="838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CD665-F1DB-46E0-B221-0230167ACC17}">
      <dsp:nvSpPr>
        <dsp:cNvPr id="0" name=""/>
        <dsp:cNvSpPr/>
      </dsp:nvSpPr>
      <dsp:spPr>
        <a:xfrm>
          <a:off x="1231902" y="552398"/>
          <a:ext cx="3680081" cy="3680081"/>
        </a:xfrm>
        <a:prstGeom prst="blockArc">
          <a:avLst>
            <a:gd name="adj1" fmla="val 900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2E68A-62E2-45C1-A8AB-439B0387575E}">
      <dsp:nvSpPr>
        <dsp:cNvPr id="0" name=""/>
        <dsp:cNvSpPr/>
      </dsp:nvSpPr>
      <dsp:spPr>
        <a:xfrm>
          <a:off x="1231902" y="552398"/>
          <a:ext cx="3680081" cy="3680081"/>
        </a:xfrm>
        <a:prstGeom prst="blockArc">
          <a:avLst>
            <a:gd name="adj1" fmla="val 1800000"/>
            <a:gd name="adj2" fmla="val 90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6D0D42-6326-4605-958E-694C63EAB068}">
      <dsp:nvSpPr>
        <dsp:cNvPr id="0" name=""/>
        <dsp:cNvSpPr/>
      </dsp:nvSpPr>
      <dsp:spPr>
        <a:xfrm>
          <a:off x="1231902" y="552398"/>
          <a:ext cx="3680081" cy="3680081"/>
        </a:xfrm>
        <a:prstGeom prst="blockArc">
          <a:avLst>
            <a:gd name="adj1" fmla="val 16200000"/>
            <a:gd name="adj2" fmla="val 18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0EB31-CB47-468B-9491-13B7530D220B}">
      <dsp:nvSpPr>
        <dsp:cNvPr id="0" name=""/>
        <dsp:cNvSpPr/>
      </dsp:nvSpPr>
      <dsp:spPr>
        <a:xfrm>
          <a:off x="2128633" y="1544954"/>
          <a:ext cx="1886618" cy="169496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Discriminación laboral</a:t>
          </a:r>
        </a:p>
      </dsp:txBody>
      <dsp:txXfrm>
        <a:off x="2404922" y="1793176"/>
        <a:ext cx="1334040" cy="1198524"/>
      </dsp:txXfrm>
    </dsp:sp>
    <dsp:sp modelId="{D4A5932E-FD73-4E97-A8D9-7FE698F67D73}">
      <dsp:nvSpPr>
        <dsp:cNvPr id="0" name=""/>
        <dsp:cNvSpPr/>
      </dsp:nvSpPr>
      <dsp:spPr>
        <a:xfrm>
          <a:off x="2478704" y="1872"/>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b="0" kern="1200" dirty="0">
              <a:latin typeface="Times New Roman" panose="02020603050405020304" pitchFamily="18" charset="0"/>
              <a:cs typeface="Times New Roman" panose="02020603050405020304" pitchFamily="18" charset="0"/>
            </a:rPr>
            <a:t>Empleos profesionales</a:t>
          </a:r>
        </a:p>
      </dsp:txBody>
      <dsp:txXfrm>
        <a:off x="2652460" y="175628"/>
        <a:ext cx="838965" cy="838965"/>
      </dsp:txXfrm>
    </dsp:sp>
    <dsp:sp modelId="{D77917F9-9604-4173-A3AA-FE01DEE82181}">
      <dsp:nvSpPr>
        <dsp:cNvPr id="0" name=""/>
        <dsp:cNvSpPr/>
      </dsp:nvSpPr>
      <dsp:spPr>
        <a:xfrm>
          <a:off x="4035235" y="2697863"/>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a:latin typeface="Times New Roman" panose="02020603050405020304" pitchFamily="18" charset="0"/>
              <a:cs typeface="Times New Roman" panose="02020603050405020304" pitchFamily="18" charset="0"/>
            </a:rPr>
            <a:t>Empleos no profesionales</a:t>
          </a:r>
        </a:p>
      </dsp:txBody>
      <dsp:txXfrm>
        <a:off x="4208991" y="2871619"/>
        <a:ext cx="838965" cy="838965"/>
      </dsp:txXfrm>
    </dsp:sp>
    <dsp:sp modelId="{F09B2818-EB99-43F6-9DE4-DCF8FE886B6F}">
      <dsp:nvSpPr>
        <dsp:cNvPr id="0" name=""/>
        <dsp:cNvSpPr/>
      </dsp:nvSpPr>
      <dsp:spPr>
        <a:xfrm>
          <a:off x="922172" y="2697863"/>
          <a:ext cx="1186477" cy="11864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Times New Roman" panose="02020603050405020304" pitchFamily="18" charset="0"/>
              <a:cs typeface="Times New Roman" panose="02020603050405020304" pitchFamily="18" charset="0"/>
            </a:rPr>
            <a:t>Empleos técnicos</a:t>
          </a:r>
        </a:p>
      </dsp:txBody>
      <dsp:txXfrm>
        <a:off x="1095928" y="2871619"/>
        <a:ext cx="838965" cy="838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E679-F565-1E49-A29F-D6F18B83F2FD}">
      <dsp:nvSpPr>
        <dsp:cNvPr id="0" name=""/>
        <dsp:cNvSpPr/>
      </dsp:nvSpPr>
      <dsp:spPr>
        <a:xfrm>
          <a:off x="0" y="49538"/>
          <a:ext cx="7604027" cy="163668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dirty="0">
              <a:latin typeface="Times" pitchFamily="2" charset="0"/>
            </a:rPr>
            <a:t>El primer tipo de aplicación propone enviar a candidatos ficticios (con ciertas características controladas) a entrevistas reales. Este método tiene como limitación, que existen muchas otras variables que pueden influir en los resultados de la entrevista y que no tienen que ver con la discriminación (evaluaciones específicas, nervios en la entrevista, </a:t>
          </a:r>
          <a:r>
            <a:rPr lang="es-ES" sz="1900" kern="1200" dirty="0" err="1">
              <a:latin typeface="Times" pitchFamily="2" charset="0"/>
            </a:rPr>
            <a:t>etc</a:t>
          </a:r>
          <a:r>
            <a:rPr lang="es-ES" sz="1900" kern="1200" dirty="0">
              <a:latin typeface="Times" pitchFamily="2" charset="0"/>
            </a:rPr>
            <a:t>). </a:t>
          </a:r>
          <a:endParaRPr lang="es-EC" sz="1900" kern="1200" dirty="0">
            <a:latin typeface="Times" pitchFamily="2" charset="0"/>
          </a:endParaRPr>
        </a:p>
      </dsp:txBody>
      <dsp:txXfrm>
        <a:off x="79896" y="129434"/>
        <a:ext cx="7444235" cy="1476891"/>
      </dsp:txXfrm>
    </dsp:sp>
    <dsp:sp modelId="{5E4438C7-FF55-334E-B11A-E383818E9AC0}">
      <dsp:nvSpPr>
        <dsp:cNvPr id="0" name=""/>
        <dsp:cNvSpPr/>
      </dsp:nvSpPr>
      <dsp:spPr>
        <a:xfrm>
          <a:off x="0" y="1740942"/>
          <a:ext cx="7604027" cy="163668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latin typeface="Times" pitchFamily="2" charset="0"/>
            </a:rPr>
            <a:t>El segundo tipo de aplicación propone la creación de hojas de vida (Currículos de Vida / CVs) de personajes ficticios con características controladas (similar capital humano) por el investigador y su postulación para puestos de trabajo reales. La discriminación en este caso, se podrá medir a partir del tratamiento diferenciado de los CVs a pesar del similar capital humano que significan.</a:t>
          </a:r>
          <a:endParaRPr lang="es-EC" sz="1900" kern="1200">
            <a:latin typeface="Times" pitchFamily="2" charset="0"/>
          </a:endParaRPr>
        </a:p>
      </dsp:txBody>
      <dsp:txXfrm>
        <a:off x="79896" y="1820838"/>
        <a:ext cx="7444235" cy="1476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BD4B4-8934-224D-B4CD-D9926282FE65}">
      <dsp:nvSpPr>
        <dsp:cNvPr id="0" name=""/>
        <dsp:cNvSpPr/>
      </dsp:nvSpPr>
      <dsp:spPr>
        <a:xfrm>
          <a:off x="392009" y="924842"/>
          <a:ext cx="1606168" cy="80308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itchFamily="2" charset="0"/>
            </a:rPr>
            <a:t>Diseño del instrumento de investigación</a:t>
          </a:r>
          <a:endParaRPr lang="es-ES" sz="1600" b="1" kern="1200" dirty="0">
            <a:latin typeface="Times" pitchFamily="2" charset="0"/>
          </a:endParaRPr>
        </a:p>
      </dsp:txBody>
      <dsp:txXfrm>
        <a:off x="415531" y="948364"/>
        <a:ext cx="1559124" cy="756040"/>
      </dsp:txXfrm>
    </dsp:sp>
    <dsp:sp modelId="{76B24A52-E2F0-3E4A-BF7A-BDF0EF68BE1E}">
      <dsp:nvSpPr>
        <dsp:cNvPr id="0" name=""/>
        <dsp:cNvSpPr/>
      </dsp:nvSpPr>
      <dsp:spPr>
        <a:xfrm rot="18289469">
          <a:off x="1756894" y="837364"/>
          <a:ext cx="1125034" cy="54492"/>
        </a:xfrm>
        <a:custGeom>
          <a:avLst/>
          <a:gdLst/>
          <a:ahLst/>
          <a:cxnLst/>
          <a:rect l="0" t="0" r="0" b="0"/>
          <a:pathLst>
            <a:path>
              <a:moveTo>
                <a:pt x="0" y="27246"/>
              </a:moveTo>
              <a:lnTo>
                <a:pt x="1125034"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pitchFamily="2" charset="0"/>
          </a:endParaRPr>
        </a:p>
      </dsp:txBody>
      <dsp:txXfrm>
        <a:off x="2291285" y="836485"/>
        <a:ext cx="56251" cy="56251"/>
      </dsp:txXfrm>
    </dsp:sp>
    <dsp:sp modelId="{F7AB30E6-594B-5940-9A88-84757349EE1A}">
      <dsp:nvSpPr>
        <dsp:cNvPr id="0" name=""/>
        <dsp:cNvSpPr/>
      </dsp:nvSpPr>
      <dsp:spPr>
        <a:xfrm>
          <a:off x="2640645" y="1295"/>
          <a:ext cx="1606168" cy="80308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pitchFamily="2" charset="0"/>
            </a:rPr>
            <a:t>Elaboración de los </a:t>
          </a:r>
          <a:r>
            <a:rPr lang="es-ES" sz="1600" kern="1200" dirty="0" err="1">
              <a:latin typeface="Times" pitchFamily="2" charset="0"/>
            </a:rPr>
            <a:t>CV´s</a:t>
          </a:r>
          <a:endParaRPr lang="es-ES" sz="1600" kern="1200" dirty="0">
            <a:latin typeface="Times" pitchFamily="2" charset="0"/>
          </a:endParaRPr>
        </a:p>
      </dsp:txBody>
      <dsp:txXfrm>
        <a:off x="2664167" y="24817"/>
        <a:ext cx="1559124" cy="756040"/>
      </dsp:txXfrm>
    </dsp:sp>
    <dsp:sp modelId="{499673C2-DA36-EC47-BDA6-3EFAE957C241}">
      <dsp:nvSpPr>
        <dsp:cNvPr id="0" name=""/>
        <dsp:cNvSpPr/>
      </dsp:nvSpPr>
      <dsp:spPr>
        <a:xfrm>
          <a:off x="1998177" y="1299138"/>
          <a:ext cx="642467" cy="54492"/>
        </a:xfrm>
        <a:custGeom>
          <a:avLst/>
          <a:gdLst/>
          <a:ahLst/>
          <a:cxnLst/>
          <a:rect l="0" t="0" r="0" b="0"/>
          <a:pathLst>
            <a:path>
              <a:moveTo>
                <a:pt x="0" y="27246"/>
              </a:moveTo>
              <a:lnTo>
                <a:pt x="642467"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pitchFamily="2" charset="0"/>
          </a:endParaRPr>
        </a:p>
      </dsp:txBody>
      <dsp:txXfrm>
        <a:off x="2303349" y="1310322"/>
        <a:ext cx="32123" cy="32123"/>
      </dsp:txXfrm>
    </dsp:sp>
    <dsp:sp modelId="{959D85F3-18A2-A549-83E1-F0E7576B5559}">
      <dsp:nvSpPr>
        <dsp:cNvPr id="0" name=""/>
        <dsp:cNvSpPr/>
      </dsp:nvSpPr>
      <dsp:spPr>
        <a:xfrm>
          <a:off x="2640645" y="924842"/>
          <a:ext cx="1606168" cy="80308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pitchFamily="2" charset="0"/>
            </a:rPr>
            <a:t>Selección de vacantes laborales </a:t>
          </a:r>
        </a:p>
      </dsp:txBody>
      <dsp:txXfrm>
        <a:off x="2664167" y="948364"/>
        <a:ext cx="1559124" cy="756040"/>
      </dsp:txXfrm>
    </dsp:sp>
    <dsp:sp modelId="{0E082452-91F0-AD4C-A0C0-BCDDFCAE5C28}">
      <dsp:nvSpPr>
        <dsp:cNvPr id="0" name=""/>
        <dsp:cNvSpPr/>
      </dsp:nvSpPr>
      <dsp:spPr>
        <a:xfrm rot="3310531">
          <a:off x="1756894" y="1760911"/>
          <a:ext cx="1125034" cy="54492"/>
        </a:xfrm>
        <a:custGeom>
          <a:avLst/>
          <a:gdLst/>
          <a:ahLst/>
          <a:cxnLst/>
          <a:rect l="0" t="0" r="0" b="0"/>
          <a:pathLst>
            <a:path>
              <a:moveTo>
                <a:pt x="0" y="27246"/>
              </a:moveTo>
              <a:lnTo>
                <a:pt x="1125034" y="272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pitchFamily="2" charset="0"/>
          </a:endParaRPr>
        </a:p>
      </dsp:txBody>
      <dsp:txXfrm>
        <a:off x="2291285" y="1760032"/>
        <a:ext cx="56251" cy="56251"/>
      </dsp:txXfrm>
    </dsp:sp>
    <dsp:sp modelId="{E6FF5752-2F7B-E94E-92C9-B34BCD222D08}">
      <dsp:nvSpPr>
        <dsp:cNvPr id="0" name=""/>
        <dsp:cNvSpPr/>
      </dsp:nvSpPr>
      <dsp:spPr>
        <a:xfrm>
          <a:off x="2640645" y="1848389"/>
          <a:ext cx="1606168" cy="80308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pitchFamily="2" charset="0"/>
            </a:rPr>
            <a:t>Definición de las categorías de empleo</a:t>
          </a:r>
        </a:p>
      </dsp:txBody>
      <dsp:txXfrm>
        <a:off x="2664167" y="1871911"/>
        <a:ext cx="1559124" cy="756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C7DDC-AC83-7E4D-AE3C-11F1F1AD9430}">
      <dsp:nvSpPr>
        <dsp:cNvPr id="0" name=""/>
        <dsp:cNvSpPr/>
      </dsp:nvSpPr>
      <dsp:spPr>
        <a:xfrm>
          <a:off x="0" y="574055"/>
          <a:ext cx="11228447" cy="235755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solidFill>
                <a:schemeClr val="bg2">
                  <a:lumMod val="10000"/>
                </a:schemeClr>
              </a:solidFill>
              <a:latin typeface="+mn-lt"/>
            </a:rPr>
            <a:t>La </a:t>
          </a:r>
          <a:r>
            <a:rPr lang="es-EC" sz="1600" i="1" kern="1200" dirty="0">
              <a:solidFill>
                <a:schemeClr val="bg2">
                  <a:lumMod val="10000"/>
                </a:schemeClr>
              </a:solidFill>
              <a:latin typeface="+mn-lt"/>
            </a:rPr>
            <a:t>H1 </a:t>
          </a:r>
          <a:r>
            <a:rPr lang="es-EC" sz="1600" kern="1200" dirty="0">
              <a:solidFill>
                <a:schemeClr val="bg2">
                  <a:lumMod val="10000"/>
                </a:schemeClr>
              </a:solidFill>
              <a:latin typeface="+mn-lt"/>
            </a:rPr>
            <a:t>señala que l</a:t>
          </a:r>
          <a:r>
            <a:rPr lang="es-ES" sz="1600" kern="1200" dirty="0">
              <a:solidFill>
                <a:schemeClr val="bg2">
                  <a:lumMod val="10000"/>
                </a:schemeClr>
              </a:solidFill>
              <a:latin typeface="+mn-lt"/>
            </a:rPr>
            <a:t>a discriminación laboral por apariencia física, raza y sexo tiene influencia en la preselección de personal.</a:t>
          </a:r>
          <a:r>
            <a:rPr lang="es-EC" sz="1600" kern="1200" dirty="0">
              <a:solidFill>
                <a:schemeClr val="bg2">
                  <a:lumMod val="10000"/>
                </a:schemeClr>
              </a:solidFill>
              <a:latin typeface="+mn-lt"/>
            </a:rPr>
            <a:t> </a:t>
          </a:r>
        </a:p>
        <a:p>
          <a:pPr marL="0" lvl="0" indent="0" algn="just" defTabSz="711200">
            <a:lnSpc>
              <a:spcPct val="90000"/>
            </a:lnSpc>
            <a:spcBef>
              <a:spcPct val="0"/>
            </a:spcBef>
            <a:spcAft>
              <a:spcPct val="35000"/>
            </a:spcAft>
            <a:buNone/>
          </a:pPr>
          <a:r>
            <a:rPr lang="es-EC" sz="1600" b="1" i="0" kern="1200" dirty="0">
              <a:solidFill>
                <a:schemeClr val="bg2">
                  <a:lumMod val="10000"/>
                </a:schemeClr>
              </a:solidFill>
              <a:latin typeface="+mn-lt"/>
            </a:rPr>
            <a:t>El presente estudio llega a aceptar de manera parcial dicha hipótesis. </a:t>
          </a:r>
          <a:r>
            <a:rPr lang="es-EC" sz="1600" kern="1200" dirty="0">
              <a:solidFill>
                <a:schemeClr val="bg2">
                  <a:lumMod val="10000"/>
                </a:schemeClr>
              </a:solidFill>
              <a:latin typeface="+mn-lt"/>
            </a:rPr>
            <a:t>La variable que refleja una mayor correlación es la apariencia física cuyo porcentaje muestra un valor de 283% frente a las demas. Adicional a esto, tambien se evidencia una brecha en las tasas de respuesta obtenidas con respecto a los CVs enviados con fotografía atractiva, no atractiva y sin foto. Las llamadas para los postulantes atractivos (19,26%) claramente superan a aquellos con fotografía no atractiva (1,71%) y sin fotografía (0,83%). En el caso de las variables raza (correlación negativa del -0.28%) y sexo (correlación negativa del -0.13%) las diferencias no llegan a ser significativas por lo que no se las llega a considerar como brechas. </a:t>
          </a:r>
        </a:p>
      </dsp:txBody>
      <dsp:txXfrm>
        <a:off x="115086" y="689141"/>
        <a:ext cx="10998275" cy="2127378"/>
      </dsp:txXfrm>
    </dsp:sp>
    <dsp:sp modelId="{18A64717-8FAF-0C42-B8B9-55BA8FE7D893}">
      <dsp:nvSpPr>
        <dsp:cNvPr id="0" name=""/>
        <dsp:cNvSpPr/>
      </dsp:nvSpPr>
      <dsp:spPr>
        <a:xfrm>
          <a:off x="0" y="3417281"/>
          <a:ext cx="11228447" cy="147422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solidFill>
                <a:schemeClr val="bg2">
                  <a:lumMod val="10000"/>
                </a:schemeClr>
              </a:solidFill>
              <a:latin typeface="+mn-lt"/>
            </a:rPr>
            <a:t>En el caso de la </a:t>
          </a:r>
          <a:r>
            <a:rPr lang="es-EC" sz="1600" i="1" kern="1200" dirty="0">
              <a:solidFill>
                <a:schemeClr val="bg2">
                  <a:lumMod val="10000"/>
                </a:schemeClr>
              </a:solidFill>
              <a:latin typeface="+mn-lt"/>
            </a:rPr>
            <a:t>H2 </a:t>
          </a:r>
          <a:r>
            <a:rPr lang="es-EC" sz="1600" kern="1200" dirty="0">
              <a:solidFill>
                <a:schemeClr val="bg2">
                  <a:lumMod val="10000"/>
                </a:schemeClr>
              </a:solidFill>
              <a:latin typeface="+mn-lt"/>
            </a:rPr>
            <a:t>se</a:t>
          </a:r>
          <a:r>
            <a:rPr lang="es-EC" sz="1600" i="1" kern="1200" dirty="0">
              <a:solidFill>
                <a:schemeClr val="bg2">
                  <a:lumMod val="10000"/>
                </a:schemeClr>
              </a:solidFill>
              <a:latin typeface="+mn-lt"/>
            </a:rPr>
            <a:t> </a:t>
          </a:r>
          <a:r>
            <a:rPr lang="es-EC" sz="1600" kern="1200" dirty="0">
              <a:solidFill>
                <a:schemeClr val="bg2">
                  <a:lumMod val="10000"/>
                </a:schemeClr>
              </a:solidFill>
              <a:latin typeface="+mn-lt"/>
            </a:rPr>
            <a:t>considera que l</a:t>
          </a:r>
          <a:r>
            <a:rPr lang="es-ES" sz="1600" kern="1200" dirty="0">
              <a:solidFill>
                <a:schemeClr val="bg2">
                  <a:lumMod val="10000"/>
                </a:schemeClr>
              </a:solidFill>
              <a:latin typeface="+mn-lt"/>
            </a:rPr>
            <a:t>a magnitud de la discriminación basada en la raza del candidato es sustancialmente mayor que la basada en su apariencia física.</a:t>
          </a:r>
          <a:r>
            <a:rPr lang="es-EC" sz="1600" kern="1200" dirty="0">
              <a:solidFill>
                <a:schemeClr val="bg2">
                  <a:lumMod val="10000"/>
                </a:schemeClr>
              </a:solidFill>
              <a:latin typeface="+mn-lt"/>
            </a:rPr>
            <a:t> </a:t>
          </a:r>
        </a:p>
        <a:p>
          <a:pPr marL="0" lvl="0" indent="0" algn="just" defTabSz="711200">
            <a:lnSpc>
              <a:spcPct val="90000"/>
            </a:lnSpc>
            <a:spcBef>
              <a:spcPct val="0"/>
            </a:spcBef>
            <a:spcAft>
              <a:spcPct val="35000"/>
            </a:spcAft>
            <a:buNone/>
          </a:pPr>
          <a:r>
            <a:rPr lang="es-EC" sz="1600" b="1" kern="1200" dirty="0">
              <a:solidFill>
                <a:schemeClr val="bg2">
                  <a:lumMod val="10000"/>
                </a:schemeClr>
              </a:solidFill>
              <a:latin typeface="+mn-lt"/>
            </a:rPr>
            <a:t>Esta hipótesis es rechazada. </a:t>
          </a:r>
          <a:r>
            <a:rPr lang="es-EC" sz="1600" kern="1200" dirty="0">
              <a:solidFill>
                <a:schemeClr val="bg2">
                  <a:lumMod val="10000"/>
                </a:schemeClr>
              </a:solidFill>
              <a:latin typeface="+mn-lt"/>
            </a:rPr>
            <a:t>Los análisis estadísticos reflejan que no existe una discriminación por raza ya que como se identifica en el parrafo anterior, los valores que llegan a tener una mayor corelación y significancia a lo largo del estudio, corresponden a la apariencia física y no a las demas variables (raza, sexo).</a:t>
          </a:r>
        </a:p>
      </dsp:txBody>
      <dsp:txXfrm>
        <a:off x="71966" y="3489247"/>
        <a:ext cx="11084515" cy="13302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39BEB-1D84-954C-8257-73603F37A351}">
      <dsp:nvSpPr>
        <dsp:cNvPr id="0" name=""/>
        <dsp:cNvSpPr/>
      </dsp:nvSpPr>
      <dsp:spPr>
        <a:xfrm>
          <a:off x="0" y="0"/>
          <a:ext cx="9382034" cy="11271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1. Albuja y Enríquez (2018) </a:t>
          </a:r>
          <a:r>
            <a:rPr lang="es-ES" sz="2000" kern="1200" dirty="0"/>
            <a:t>encontraron niveles de discriminación a favor de los hombres (o en contra de las mujeres).</a:t>
          </a:r>
        </a:p>
      </dsp:txBody>
      <dsp:txXfrm>
        <a:off x="33014" y="33014"/>
        <a:ext cx="8070473" cy="1061151"/>
      </dsp:txXfrm>
    </dsp:sp>
    <dsp:sp modelId="{069F821F-D098-9142-8098-320B0646A1FF}">
      <dsp:nvSpPr>
        <dsp:cNvPr id="0" name=""/>
        <dsp:cNvSpPr/>
      </dsp:nvSpPr>
      <dsp:spPr>
        <a:xfrm>
          <a:off x="785745" y="1332121"/>
          <a:ext cx="9382034" cy="11271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2. Espinoza y Gallegos (2018) no logran especificar el proceso organizacional en el cual se manifiesta la discriminación. </a:t>
          </a:r>
        </a:p>
      </dsp:txBody>
      <dsp:txXfrm>
        <a:off x="818759" y="1365135"/>
        <a:ext cx="7797594" cy="1061151"/>
      </dsp:txXfrm>
    </dsp:sp>
    <dsp:sp modelId="{BDA1FB76-4DAD-F947-88D9-7413E1561C68}">
      <dsp:nvSpPr>
        <dsp:cNvPr id="0" name=""/>
        <dsp:cNvSpPr/>
      </dsp:nvSpPr>
      <dsp:spPr>
        <a:xfrm>
          <a:off x="1559763" y="2664242"/>
          <a:ext cx="9382034" cy="11271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3. Gordillo y Fernández (2019) realizaron una investigación similar a la nuestra en las principales ciudades del Ecuador con una tasa de respuesta total de 11.1% </a:t>
          </a:r>
        </a:p>
      </dsp:txBody>
      <dsp:txXfrm>
        <a:off x="1592777" y="2697256"/>
        <a:ext cx="7809321" cy="1061151"/>
      </dsp:txXfrm>
    </dsp:sp>
    <dsp:sp modelId="{5F24E3C3-BEB8-4548-92D1-4C8E555DAA4B}">
      <dsp:nvSpPr>
        <dsp:cNvPr id="0" name=""/>
        <dsp:cNvSpPr/>
      </dsp:nvSpPr>
      <dsp:spPr>
        <a:xfrm>
          <a:off x="2345508" y="3996363"/>
          <a:ext cx="9382034" cy="11271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4. El análisis realizado por los autores demuestra que el atractivo físico es una variable influyente en la discriminación laboral y su repercusión es notoria en los procesos de selección para empleos profesionales y no profesionales. </a:t>
          </a:r>
        </a:p>
      </dsp:txBody>
      <dsp:txXfrm>
        <a:off x="2378522" y="4029377"/>
        <a:ext cx="7797594" cy="1061151"/>
      </dsp:txXfrm>
    </dsp:sp>
    <dsp:sp modelId="{235BCD02-FC54-224B-B658-D908A7A3C076}">
      <dsp:nvSpPr>
        <dsp:cNvPr id="0" name=""/>
        <dsp:cNvSpPr/>
      </dsp:nvSpPr>
      <dsp:spPr>
        <a:xfrm>
          <a:off x="8649367" y="863316"/>
          <a:ext cx="732666" cy="73266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8814217" y="863316"/>
        <a:ext cx="402966" cy="551331"/>
      </dsp:txXfrm>
    </dsp:sp>
    <dsp:sp modelId="{D01147B3-97A7-B84F-AFFC-E1125C5AEA58}">
      <dsp:nvSpPr>
        <dsp:cNvPr id="0" name=""/>
        <dsp:cNvSpPr/>
      </dsp:nvSpPr>
      <dsp:spPr>
        <a:xfrm>
          <a:off x="9435113" y="2195438"/>
          <a:ext cx="732666" cy="73266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9599963" y="2195438"/>
        <a:ext cx="402966" cy="551331"/>
      </dsp:txXfrm>
    </dsp:sp>
    <dsp:sp modelId="{6AA4479E-4BE3-9C45-B389-35D3FFC71F4B}">
      <dsp:nvSpPr>
        <dsp:cNvPr id="0" name=""/>
        <dsp:cNvSpPr/>
      </dsp:nvSpPr>
      <dsp:spPr>
        <a:xfrm>
          <a:off x="10209130" y="3527559"/>
          <a:ext cx="732666" cy="73266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10373980" y="3527559"/>
        <a:ext cx="402966" cy="551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3684E-345B-E54A-9818-F4F60F2707F5}">
      <dsp:nvSpPr>
        <dsp:cNvPr id="0" name=""/>
        <dsp:cNvSpPr/>
      </dsp:nvSpPr>
      <dsp:spPr>
        <a:xfrm>
          <a:off x="0" y="125485"/>
          <a:ext cx="4661147" cy="142753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La presente investigación entiende las variaciones que existen en estos patrones a través de la explicación brindada por un ajuste basado en estereotipos. </a:t>
          </a:r>
        </a:p>
      </dsp:txBody>
      <dsp:txXfrm>
        <a:off x="41811" y="167296"/>
        <a:ext cx="2864605" cy="1343917"/>
      </dsp:txXfrm>
    </dsp:sp>
    <dsp:sp modelId="{5919DD09-ADA9-1141-95F6-3EF14F71FB96}">
      <dsp:nvSpPr>
        <dsp:cNvPr id="0" name=""/>
        <dsp:cNvSpPr/>
      </dsp:nvSpPr>
      <dsp:spPr>
        <a:xfrm>
          <a:off x="411277" y="1958262"/>
          <a:ext cx="4661147" cy="167851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El modelo también propone que la interdependencia esperada entre la persona encargada de tomar la decisión y los candidatos, influye en los patrones de discriminación. </a:t>
          </a:r>
        </a:p>
      </dsp:txBody>
      <dsp:txXfrm>
        <a:off x="460439" y="2007424"/>
        <a:ext cx="3060513" cy="1580186"/>
      </dsp:txXfrm>
    </dsp:sp>
    <dsp:sp modelId="{F4FA7BCB-4FAC-4B4E-B462-EF52E97E9066}">
      <dsp:nvSpPr>
        <dsp:cNvPr id="0" name=""/>
        <dsp:cNvSpPr/>
      </dsp:nvSpPr>
      <dsp:spPr>
        <a:xfrm>
          <a:off x="822555" y="4018125"/>
          <a:ext cx="4661147" cy="147531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La naturaleza de la relación de interdependencia esperada entre seleccionador y candidato, determina si existirá una discriminación a favor o en contra de este último. </a:t>
          </a:r>
        </a:p>
      </dsp:txBody>
      <dsp:txXfrm>
        <a:off x="865765" y="4061335"/>
        <a:ext cx="3072417" cy="1388890"/>
      </dsp:txXfrm>
    </dsp:sp>
    <dsp:sp modelId="{300CD1FC-C749-B542-87A4-78BF84C2F264}">
      <dsp:nvSpPr>
        <dsp:cNvPr id="0" name=""/>
        <dsp:cNvSpPr/>
      </dsp:nvSpPr>
      <dsp:spPr>
        <a:xfrm>
          <a:off x="3570115" y="1272870"/>
          <a:ext cx="1091032" cy="10910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815597" y="1272870"/>
        <a:ext cx="600068" cy="821002"/>
      </dsp:txXfrm>
    </dsp:sp>
    <dsp:sp modelId="{B62D33E5-6EF0-C14F-B4BD-E4CF013D8C05}">
      <dsp:nvSpPr>
        <dsp:cNvPr id="0" name=""/>
        <dsp:cNvSpPr/>
      </dsp:nvSpPr>
      <dsp:spPr>
        <a:xfrm>
          <a:off x="3981393" y="3219943"/>
          <a:ext cx="1091032" cy="109103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4226875" y="3219943"/>
        <a:ext cx="600068" cy="8210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4870" cy="502755"/>
          </a:xfrm>
          <a:prstGeom prst="rect">
            <a:avLst/>
          </a:prstGeom>
        </p:spPr>
        <p:txBody>
          <a:bodyPr vert="horz" lIns="92026" tIns="46013" rIns="92026" bIns="46013" rtlCol="0"/>
          <a:lstStyle>
            <a:lvl1pPr algn="l">
              <a:defRPr sz="1200"/>
            </a:lvl1pPr>
          </a:lstStyle>
          <a:p>
            <a:endParaRPr lang="es-EC" dirty="0"/>
          </a:p>
        </p:txBody>
      </p:sp>
      <p:sp>
        <p:nvSpPr>
          <p:cNvPr id="3" name="Marcador de fecha 2"/>
          <p:cNvSpPr>
            <a:spLocks noGrp="1"/>
          </p:cNvSpPr>
          <p:nvPr>
            <p:ph type="dt" idx="1"/>
          </p:nvPr>
        </p:nvSpPr>
        <p:spPr>
          <a:xfrm>
            <a:off x="3901699" y="0"/>
            <a:ext cx="2984870" cy="502755"/>
          </a:xfrm>
          <a:prstGeom prst="rect">
            <a:avLst/>
          </a:prstGeom>
        </p:spPr>
        <p:txBody>
          <a:bodyPr vert="horz" lIns="92026" tIns="46013" rIns="92026" bIns="46013" rtlCol="0"/>
          <a:lstStyle>
            <a:lvl1pPr algn="r">
              <a:defRPr sz="1200"/>
            </a:lvl1pPr>
          </a:lstStyle>
          <a:p>
            <a:fld id="{17137635-6D2D-4A89-9D45-100A8B38E14F}" type="datetimeFigureOut">
              <a:rPr lang="es-EC" smtClean="0"/>
              <a:t>8/7/21</a:t>
            </a:fld>
            <a:endParaRPr lang="es-EC" dirty="0"/>
          </a:p>
        </p:txBody>
      </p:sp>
      <p:sp>
        <p:nvSpPr>
          <p:cNvPr id="4" name="Marcador de imagen de diapositiva 3"/>
          <p:cNvSpPr>
            <a:spLocks noGrp="1" noRot="1" noChangeAspect="1"/>
          </p:cNvSpPr>
          <p:nvPr>
            <p:ph type="sldImg" idx="2"/>
          </p:nvPr>
        </p:nvSpPr>
        <p:spPr>
          <a:xfrm>
            <a:off x="439738" y="1254125"/>
            <a:ext cx="6008687" cy="3381375"/>
          </a:xfrm>
          <a:prstGeom prst="rect">
            <a:avLst/>
          </a:prstGeom>
          <a:noFill/>
          <a:ln w="12700">
            <a:solidFill>
              <a:prstClr val="black"/>
            </a:solidFill>
          </a:ln>
        </p:spPr>
        <p:txBody>
          <a:bodyPr vert="horz" lIns="92026" tIns="46013" rIns="92026" bIns="46013" rtlCol="0" anchor="ctr"/>
          <a:lstStyle/>
          <a:p>
            <a:endParaRPr lang="es-EC" dirty="0"/>
          </a:p>
        </p:txBody>
      </p:sp>
      <p:sp>
        <p:nvSpPr>
          <p:cNvPr id="5" name="Marcador de notas 4"/>
          <p:cNvSpPr>
            <a:spLocks noGrp="1"/>
          </p:cNvSpPr>
          <p:nvPr>
            <p:ph type="body" sz="quarter" idx="3"/>
          </p:nvPr>
        </p:nvSpPr>
        <p:spPr>
          <a:xfrm>
            <a:off x="688817" y="4822271"/>
            <a:ext cx="5510530" cy="3945493"/>
          </a:xfrm>
          <a:prstGeom prst="rect">
            <a:avLst/>
          </a:prstGeom>
        </p:spPr>
        <p:txBody>
          <a:bodyPr vert="horz" lIns="92026" tIns="46013" rIns="92026" bIns="46013"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1" y="9517548"/>
            <a:ext cx="2984870" cy="502754"/>
          </a:xfrm>
          <a:prstGeom prst="rect">
            <a:avLst/>
          </a:prstGeom>
        </p:spPr>
        <p:txBody>
          <a:bodyPr vert="horz" lIns="92026" tIns="46013" rIns="92026" bIns="46013"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901699" y="9517548"/>
            <a:ext cx="2984870" cy="502754"/>
          </a:xfrm>
          <a:prstGeom prst="rect">
            <a:avLst/>
          </a:prstGeom>
        </p:spPr>
        <p:txBody>
          <a:bodyPr vert="horz" lIns="92026" tIns="46013" rIns="92026" bIns="46013" rtlCol="0" anchor="b"/>
          <a:lstStyle>
            <a:lvl1pPr algn="r">
              <a:defRPr sz="1200"/>
            </a:lvl1pPr>
          </a:lstStyle>
          <a:p>
            <a:fld id="{26324AA7-5210-4FBE-AA5B-F161470D65E0}" type="slidenum">
              <a:rPr lang="es-EC" smtClean="0"/>
              <a:t>‹Nº›</a:t>
            </a:fld>
            <a:endParaRPr lang="es-EC" dirty="0"/>
          </a:p>
        </p:txBody>
      </p:sp>
    </p:spTree>
    <p:extLst>
      <p:ext uri="{BB962C8B-B14F-4D97-AF65-F5344CB8AC3E}">
        <p14:creationId xmlns:p14="http://schemas.microsoft.com/office/powerpoint/2010/main" val="108918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a:t>
            </a:fld>
            <a:endParaRPr lang="es-EC" dirty="0"/>
          </a:p>
        </p:txBody>
      </p:sp>
    </p:spTree>
    <p:extLst>
      <p:ext uri="{BB962C8B-B14F-4D97-AF65-F5344CB8AC3E}">
        <p14:creationId xmlns:p14="http://schemas.microsoft.com/office/powerpoint/2010/main" val="137029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12</a:t>
            </a:fld>
            <a:endParaRPr lang="es-EC" dirty="0"/>
          </a:p>
        </p:txBody>
      </p:sp>
    </p:spTree>
    <p:extLst>
      <p:ext uri="{BB962C8B-B14F-4D97-AF65-F5344CB8AC3E}">
        <p14:creationId xmlns:p14="http://schemas.microsoft.com/office/powerpoint/2010/main" val="313055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13</a:t>
            </a:fld>
            <a:endParaRPr lang="es-EC" dirty="0"/>
          </a:p>
        </p:txBody>
      </p:sp>
    </p:spTree>
    <p:extLst>
      <p:ext uri="{BB962C8B-B14F-4D97-AF65-F5344CB8AC3E}">
        <p14:creationId xmlns:p14="http://schemas.microsoft.com/office/powerpoint/2010/main" val="302594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15</a:t>
            </a:fld>
            <a:endParaRPr lang="es-EC" dirty="0"/>
          </a:p>
        </p:txBody>
      </p:sp>
    </p:spTree>
    <p:extLst>
      <p:ext uri="{BB962C8B-B14F-4D97-AF65-F5344CB8AC3E}">
        <p14:creationId xmlns:p14="http://schemas.microsoft.com/office/powerpoint/2010/main" val="70579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OTROS EN PROFESIONALES: ANALISTA DE DATOS, ESPECIALISTA EN BASES, ASESOR EN BIENESTAR</a:t>
            </a:r>
          </a:p>
          <a:p>
            <a:r>
              <a:rPr lang="es-EC" dirty="0"/>
              <a:t>OTROS EN TECNICOS: AUXILIAR DE FACTURACION, ESPECIALISTA PARA TIENDAS, CONTENT CREATOR, PROJECT MANAGER</a:t>
            </a:r>
          </a:p>
          <a:p>
            <a:r>
              <a:rPr lang="es-EC" dirty="0"/>
              <a:t>OTROS EN NO PROFESIONALES: MERCADERISTA TRADICIONAL, AGENTE DE MAYOREO, OFICIAL DE CREDITO </a:t>
            </a:r>
          </a:p>
        </p:txBody>
      </p:sp>
      <p:sp>
        <p:nvSpPr>
          <p:cNvPr id="4" name="Marcador de número de diapositiva 3"/>
          <p:cNvSpPr>
            <a:spLocks noGrp="1"/>
          </p:cNvSpPr>
          <p:nvPr>
            <p:ph type="sldNum" sz="quarter" idx="5"/>
          </p:nvPr>
        </p:nvSpPr>
        <p:spPr/>
        <p:txBody>
          <a:bodyPr/>
          <a:lstStyle/>
          <a:p>
            <a:fld id="{26324AA7-5210-4FBE-AA5B-F161470D65E0}" type="slidenum">
              <a:rPr lang="es-EC" smtClean="0"/>
              <a:t>16</a:t>
            </a:fld>
            <a:endParaRPr lang="es-EC" dirty="0"/>
          </a:p>
        </p:txBody>
      </p:sp>
    </p:spTree>
    <p:extLst>
      <p:ext uri="{BB962C8B-B14F-4D97-AF65-F5344CB8AC3E}">
        <p14:creationId xmlns:p14="http://schemas.microsoft.com/office/powerpoint/2010/main" val="385449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18</a:t>
            </a:fld>
            <a:endParaRPr lang="es-EC" dirty="0"/>
          </a:p>
        </p:txBody>
      </p:sp>
    </p:spTree>
    <p:extLst>
      <p:ext uri="{BB962C8B-B14F-4D97-AF65-F5344CB8AC3E}">
        <p14:creationId xmlns:p14="http://schemas.microsoft.com/office/powerpoint/2010/main" val="251149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19</a:t>
            </a:fld>
            <a:endParaRPr lang="es-EC" dirty="0"/>
          </a:p>
        </p:txBody>
      </p:sp>
    </p:spTree>
    <p:extLst>
      <p:ext uri="{BB962C8B-B14F-4D97-AF65-F5344CB8AC3E}">
        <p14:creationId xmlns:p14="http://schemas.microsoft.com/office/powerpoint/2010/main" val="154978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2549" indent="-172549">
              <a:buFont typeface="Arial" panose="020B0604020202020204" pitchFamily="34" charset="0"/>
              <a:buChar char="•"/>
            </a:pP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20</a:t>
            </a:fld>
            <a:endParaRPr lang="es-EC" dirty="0"/>
          </a:p>
        </p:txBody>
      </p:sp>
    </p:spTree>
    <p:extLst>
      <p:ext uri="{BB962C8B-B14F-4D97-AF65-F5344CB8AC3E}">
        <p14:creationId xmlns:p14="http://schemas.microsoft.com/office/powerpoint/2010/main" val="55456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Factor 1x (sexo, raza, apariencia fisica, respuesta)</a:t>
            </a:r>
          </a:p>
          <a:p>
            <a:r>
              <a:rPr lang="es-EC" dirty="0"/>
              <a:t>Factor 2y (categoria de trabajo)</a:t>
            </a:r>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21</a:t>
            </a:fld>
            <a:endParaRPr lang="es-EC" dirty="0"/>
          </a:p>
        </p:txBody>
      </p:sp>
    </p:spTree>
    <p:extLst>
      <p:ext uri="{BB962C8B-B14F-4D97-AF65-F5344CB8AC3E}">
        <p14:creationId xmlns:p14="http://schemas.microsoft.com/office/powerpoint/2010/main" val="36486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En relación a esta variable, nuestros resultados son alentadores. Se encuentra una diferencia de 1,5% a favor de la tasa de respuesta total a </a:t>
            </a:r>
            <a:r>
              <a:rPr lang="es-ES" dirty="0" err="1"/>
              <a:t>CVs</a:t>
            </a:r>
            <a:r>
              <a:rPr lang="es-ES" dirty="0"/>
              <a:t> de mujeres con respecto a las de hombres.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Nuestra investigación aporta una prueba de que la discriminación (sin distinguir variables) se manifiesta en los procesos de preselección de personal del Distrito Metropolitano de Quito; a pesar de que no signifique que sea el único proceso organizacional afectado.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Nuestros resultados aumentan su importancia exponencialmente cuando se toma en cuenta que brindan un diagnostico situacional inmediato de los efectos causados por la pandemia </a:t>
            </a:r>
            <a:r>
              <a:rPr lang="es-ES" i="1" dirty="0" err="1"/>
              <a:t>Sars</a:t>
            </a:r>
            <a:r>
              <a:rPr lang="es-ES" i="1" dirty="0"/>
              <a:t> Covid-19 </a:t>
            </a:r>
            <a:r>
              <a:rPr lang="es-ES" dirty="0"/>
              <a:t>en el mercado laboral del DMQ con una tasa de 7,11%. </a:t>
            </a:r>
            <a:r>
              <a:rPr lang="es-ES" sz="1200" kern="1200" dirty="0">
                <a:solidFill>
                  <a:schemeClr val="tx1"/>
                </a:solidFill>
                <a:effectLst/>
                <a:latin typeface="+mn-lt"/>
                <a:ea typeface="+mn-ea"/>
                <a:cs typeface="+mn-cs"/>
              </a:rPr>
              <a:t>La diferencia porcentual encontrada en las tasas de respuesta para candidatos atractivos y no atractivos encontrada por Gordillo y </a:t>
            </a:r>
            <a:r>
              <a:rPr lang="es-ES" sz="1200" kern="1200" dirty="0" err="1">
                <a:solidFill>
                  <a:schemeClr val="tx1"/>
                </a:solidFill>
                <a:effectLst/>
                <a:latin typeface="+mn-lt"/>
                <a:ea typeface="+mn-ea"/>
                <a:cs typeface="+mn-cs"/>
              </a:rPr>
              <a:t>Fernandez</a:t>
            </a:r>
            <a:r>
              <a:rPr lang="es-ES" sz="1200" kern="1200" dirty="0">
                <a:solidFill>
                  <a:schemeClr val="tx1"/>
                </a:solidFill>
                <a:effectLst/>
                <a:latin typeface="+mn-lt"/>
                <a:ea typeface="+mn-ea"/>
                <a:cs typeface="+mn-cs"/>
              </a:rPr>
              <a:t> es del 3,7%. Actualmente esta diferencia porcentual es del 16,43%.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200" kern="1200" dirty="0">
                <a:solidFill>
                  <a:schemeClr val="tx1"/>
                </a:solidFill>
                <a:effectLst/>
                <a:latin typeface="+mn-lt"/>
                <a:ea typeface="+mn-ea"/>
                <a:cs typeface="+mn-cs"/>
              </a:rPr>
              <a:t>También descubren una mayor influencia de la apariencia </a:t>
            </a:r>
            <a:r>
              <a:rPr lang="es-ES" sz="1200" kern="1200" dirty="0" err="1">
                <a:solidFill>
                  <a:schemeClr val="tx1"/>
                </a:solidFill>
                <a:effectLst/>
                <a:latin typeface="+mn-lt"/>
                <a:ea typeface="+mn-ea"/>
                <a:cs typeface="+mn-cs"/>
              </a:rPr>
              <a:t>fisica</a:t>
            </a:r>
            <a:r>
              <a:rPr lang="es-ES" sz="1200" kern="1200" dirty="0">
                <a:solidFill>
                  <a:schemeClr val="tx1"/>
                </a:solidFill>
                <a:effectLst/>
                <a:latin typeface="+mn-lt"/>
                <a:ea typeface="+mn-ea"/>
                <a:cs typeface="+mn-cs"/>
              </a:rPr>
              <a:t> en empleos profesionales que en empleos no profesionales; mientras que nuestra investigación muestra una mayor influencia en la segunda, con una diferencia porcentual a su favor de 8,85%.</a:t>
            </a:r>
            <a:endParaRPr lang="es-EC"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dirty="0"/>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23</a:t>
            </a:fld>
            <a:endParaRPr lang="es-EC" dirty="0"/>
          </a:p>
        </p:txBody>
      </p:sp>
    </p:spTree>
    <p:extLst>
      <p:ext uri="{BB962C8B-B14F-4D97-AF65-F5344CB8AC3E}">
        <p14:creationId xmlns:p14="http://schemas.microsoft.com/office/powerpoint/2010/main" val="88045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INTERPRETACION TEORICA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1.Los resultados obtenidos pueden ser explicados a través de varias perspectivas teóricas.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2.1.Los estereotipos son creencias generalizadas sobre las caracteristicas que poseen las personas que pertenecen a ciertos grupos sociales especificos (Hilton &amp; Von Hippel, 1996).</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AL ULTIMO. Este se presenta como el factor principal por el cual se han encontrado brechas en la sección de analisis descriptivo.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IMPLICACIONES ADMINISTRATIVAS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1.</a:t>
            </a:r>
            <a:r>
              <a:rPr lang="es-ES" sz="1200" dirty="0"/>
              <a:t>En una clara falta de RSE por parte de las empresas, en ilegalidades y en un perjuicio para la sociedad.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2. un deterioro en la imagen de la empresa e incluso en consecuencias legales.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3. Medidas como darle a la persona encargada de estas un puesto de responsabilidad o una participación en las utilidades de la empresa, podría hacer que los intereses individuales y colectivos converjan (lo cual en teoría reduciría su propensión a discriminar) (Young y Otros,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4. A pesar de no solucionar el problema, una correcta labor gerencial y administrativa puede reducir considerablemente su influencia en las decisiones. </a:t>
            </a:r>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dirty="0"/>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24</a:t>
            </a:fld>
            <a:endParaRPr lang="es-EC" dirty="0"/>
          </a:p>
        </p:txBody>
      </p:sp>
    </p:spTree>
    <p:extLst>
      <p:ext uri="{BB962C8B-B14F-4D97-AF65-F5344CB8AC3E}">
        <p14:creationId xmlns:p14="http://schemas.microsoft.com/office/powerpoint/2010/main" val="307672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1. </a:t>
            </a:r>
            <a:r>
              <a:rPr lang="es-ES" dirty="0"/>
              <a:t>El documento presenta una investigación de tipo cuasi experimental, en la cual se analiza la discriminación laboral y su comportamiento en el mercado de trabajo del Distrito Metropolitano de Quito. </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2. el estudio de este problema se realiza a partir de una linea de tiempo que considera investigaciones realizadas en diferentes marcos geograficos y temporales.</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3. Nuestra metodologia propone el envio de hojas de vida reales, creadas a partir de candidatos ficticios. Decimos que es de tipo cuasi experimental, por que controlamos</a:t>
            </a:r>
            <a:r>
              <a:rPr lang="es-ES" dirty="0"/>
              <a:t> tres variables independientes (apariencia física, sexo y raza/origen del apellido),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4. A partir de las tasas de respuesta obtenidas se realiza un análisis descriptivo y de correspondencias </a:t>
            </a:r>
            <a:r>
              <a:rPr lang="es-ES" dirty="0" err="1"/>
              <a:t>multiples</a:t>
            </a: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2</a:t>
            </a:fld>
            <a:endParaRPr lang="es-EC" dirty="0"/>
          </a:p>
        </p:txBody>
      </p:sp>
    </p:spTree>
    <p:extLst>
      <p:ext uri="{BB962C8B-B14F-4D97-AF65-F5344CB8AC3E}">
        <p14:creationId xmlns:p14="http://schemas.microsoft.com/office/powerpoint/2010/main" val="221634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 discriminación laboral está presente desde la creación del trabajo mismo. En varios estudios se puede identificar que, a pesar del desarrollo y globalización de la sociedad actual, todavía prevalece la preferencia generalizada por ciertos grupos sociales.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CONVENIENCIA: </a:t>
            </a:r>
            <a:r>
              <a:rPr lang="es-ES" sz="1200" kern="1200" dirty="0">
                <a:solidFill>
                  <a:schemeClr val="tx1"/>
                </a:solidFill>
                <a:effectLst/>
                <a:latin typeface="+mn-lt"/>
                <a:ea typeface="+mn-ea"/>
                <a:cs typeface="+mn-cs"/>
              </a:rPr>
              <a:t>existencia o no de un fenómeno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RELEVANCIA: La relevancia social de este problema de investigación es amplia. Desde la comprensión de la discriminación laboral como un problema administrativo, se pone en perspectiva la importancia que tienen las empresas para su entorno social y las implicaciones que pueden llegar a tener sus decisiones. </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t>IMPLICACIONES: </a:t>
            </a:r>
            <a:r>
              <a:rPr lang="es-ES" sz="1200" kern="1200" dirty="0">
                <a:solidFill>
                  <a:schemeClr val="tx1"/>
                </a:solidFill>
                <a:effectLst/>
                <a:latin typeface="+mn-lt"/>
                <a:ea typeface="+mn-ea"/>
                <a:cs typeface="+mn-cs"/>
              </a:rPr>
              <a:t>diagnostica el tratamiento que se les está dando a los Recursos Humanos en la empresa</a:t>
            </a:r>
            <a:r>
              <a:rPr lang="es-EC" sz="1200" kern="1200" dirty="0">
                <a:solidFill>
                  <a:schemeClr val="tx1"/>
                </a:solidFill>
                <a:effectLst/>
                <a:latin typeface="+mn-lt"/>
                <a:ea typeface="+mn-ea"/>
                <a:cs typeface="+mn-cs"/>
              </a:rPr>
              <a:t>. </a:t>
            </a:r>
            <a:endParaRPr lang="es-EC" dirty="0"/>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3</a:t>
            </a:fld>
            <a:endParaRPr lang="es-EC" dirty="0"/>
          </a:p>
        </p:txBody>
      </p:sp>
    </p:spTree>
    <p:extLst>
      <p:ext uri="{BB962C8B-B14F-4D97-AF65-F5344CB8AC3E}">
        <p14:creationId xmlns:p14="http://schemas.microsoft.com/office/powerpoint/2010/main" val="272008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2549" indent="-172549">
              <a:buFont typeface="Arial" panose="020B0604020202020204" pitchFamily="34" charset="0"/>
              <a:buChar char="•"/>
            </a:pPr>
            <a:r>
              <a:rPr lang="es-EC" dirty="0"/>
              <a:t>Teorico </a:t>
            </a:r>
          </a:p>
          <a:p>
            <a:pPr marL="172549" indent="-172549">
              <a:buFont typeface="Arial" panose="020B0604020202020204" pitchFamily="34" charset="0"/>
              <a:buChar char="•"/>
            </a:pPr>
            <a:r>
              <a:rPr lang="es-EC" dirty="0"/>
              <a:t>Metodologico </a:t>
            </a:r>
          </a:p>
          <a:p>
            <a:pPr marL="172549" indent="-172549">
              <a:buFont typeface="Arial" panose="020B0604020202020204" pitchFamily="34" charset="0"/>
              <a:buChar char="•"/>
            </a:pPr>
            <a:r>
              <a:rPr lang="es-EC"/>
              <a:t>Empirico </a:t>
            </a: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4</a:t>
            </a:fld>
            <a:endParaRPr lang="es-EC" dirty="0"/>
          </a:p>
        </p:txBody>
      </p:sp>
    </p:spTree>
    <p:extLst>
      <p:ext uri="{BB962C8B-B14F-4D97-AF65-F5344CB8AC3E}">
        <p14:creationId xmlns:p14="http://schemas.microsoft.com/office/powerpoint/2010/main" val="64542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2549" indent="-172549">
              <a:buFont typeface="Arial" panose="020B0604020202020204" pitchFamily="34" charset="0"/>
              <a:buChar char="•"/>
            </a:pP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5</a:t>
            </a:fld>
            <a:endParaRPr lang="es-EC" dirty="0"/>
          </a:p>
        </p:txBody>
      </p:sp>
    </p:spTree>
    <p:extLst>
      <p:ext uri="{BB962C8B-B14F-4D97-AF65-F5344CB8AC3E}">
        <p14:creationId xmlns:p14="http://schemas.microsoft.com/office/powerpoint/2010/main" val="310258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0260"/>
            <a:r>
              <a:rPr lang="es-EC" dirty="0"/>
              <a:t> </a:t>
            </a:r>
          </a:p>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6</a:t>
            </a:fld>
            <a:endParaRPr lang="es-EC" dirty="0"/>
          </a:p>
        </p:txBody>
      </p:sp>
    </p:spTree>
    <p:extLst>
      <p:ext uri="{BB962C8B-B14F-4D97-AF65-F5344CB8AC3E}">
        <p14:creationId xmlns:p14="http://schemas.microsoft.com/office/powerpoint/2010/main" val="348482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7</a:t>
            </a:fld>
            <a:endParaRPr lang="es-EC" dirty="0"/>
          </a:p>
        </p:txBody>
      </p:sp>
    </p:spTree>
    <p:extLst>
      <p:ext uri="{BB962C8B-B14F-4D97-AF65-F5344CB8AC3E}">
        <p14:creationId xmlns:p14="http://schemas.microsoft.com/office/powerpoint/2010/main" val="54890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2549" indent="-172549">
              <a:buFont typeface="Arial" panose="020B0604020202020204" pitchFamily="34" charset="0"/>
              <a:buChar char="•"/>
            </a:pP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8</a:t>
            </a:fld>
            <a:endParaRPr lang="es-EC" dirty="0"/>
          </a:p>
        </p:txBody>
      </p:sp>
    </p:spTree>
    <p:extLst>
      <p:ext uri="{BB962C8B-B14F-4D97-AF65-F5344CB8AC3E}">
        <p14:creationId xmlns:p14="http://schemas.microsoft.com/office/powerpoint/2010/main" val="140352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2549" indent="-172549">
              <a:buFont typeface="Arial" panose="020B0604020202020204" pitchFamily="34" charset="0"/>
              <a:buChar char="•"/>
            </a:pPr>
            <a:endParaRPr lang="es-EC" dirty="0"/>
          </a:p>
        </p:txBody>
      </p:sp>
      <p:sp>
        <p:nvSpPr>
          <p:cNvPr id="4" name="Marcador de número de diapositiva 3"/>
          <p:cNvSpPr>
            <a:spLocks noGrp="1"/>
          </p:cNvSpPr>
          <p:nvPr>
            <p:ph type="sldNum" sz="quarter" idx="5"/>
          </p:nvPr>
        </p:nvSpPr>
        <p:spPr/>
        <p:txBody>
          <a:bodyPr/>
          <a:lstStyle/>
          <a:p>
            <a:fld id="{26324AA7-5210-4FBE-AA5B-F161470D65E0}" type="slidenum">
              <a:rPr lang="es-EC" smtClean="0"/>
              <a:t>9</a:t>
            </a:fld>
            <a:endParaRPr lang="es-EC" dirty="0"/>
          </a:p>
        </p:txBody>
      </p:sp>
    </p:spTree>
    <p:extLst>
      <p:ext uri="{BB962C8B-B14F-4D97-AF65-F5344CB8AC3E}">
        <p14:creationId xmlns:p14="http://schemas.microsoft.com/office/powerpoint/2010/main" val="3722015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3147"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6541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40413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2970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Lef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908720"/>
            <a:ext cx="9408551" cy="369332"/>
          </a:xfrm>
        </p:spPr>
        <p:txBody>
          <a:bodyPr wrap="square" anchor="ctr">
            <a:spAutoFit/>
          </a:bodyPr>
          <a:lstStyle>
            <a:lvl1pPr marL="0" indent="0" algn="l">
              <a:buNone/>
              <a:defRPr sz="18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s-ES"/>
              <a:t>Haga clic para modificar el estilo de subtítulo del patrón</a:t>
            </a:r>
            <a:endParaRPr lang="en-US"/>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2800" cap="small" baseline="0">
                <a:solidFill>
                  <a:srgbClr val="2F3A46"/>
                </a:solidFill>
              </a:defRPr>
            </a:lvl1pPr>
          </a:lstStyle>
          <a:p>
            <a:r>
              <a:rPr lang="es-ES"/>
              <a:t>Haga clic para modificar el estilo de título del patrón</a:t>
            </a:r>
            <a:endParaRPr lang="en-US" dirty="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p:nvGrpSpPr>
        <p:grpSpPr>
          <a:xfrm>
            <a:off x="437556" y="6237312"/>
            <a:ext cx="585654" cy="439240"/>
            <a:chOff x="186858" y="6096003"/>
            <a:chExt cx="580550" cy="580549"/>
          </a:xfrm>
          <a:solidFill>
            <a:schemeClr val="bg1">
              <a:lumMod val="75000"/>
              <a:alpha val="25000"/>
            </a:schemeClr>
          </a:solidFill>
        </p:grpSpPr>
        <p:sp>
          <p:nvSpPr>
            <p:cNvPr id="24" name="Rectangle 23"/>
            <p:cNvSpPr/>
            <p:nvPr/>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
        <p:nvSpPr>
          <p:cNvPr id="26" name="Slide Number Placeholder 5"/>
          <p:cNvSpPr>
            <a:spLocks noGrp="1"/>
          </p:cNvSpPr>
          <p:nvPr>
            <p:ph type="sldNum" sz="quarter" idx="12"/>
          </p:nvPr>
        </p:nvSpPr>
        <p:spPr>
          <a:xfrm>
            <a:off x="437556" y="6237314"/>
            <a:ext cx="585654" cy="390437"/>
          </a:xfrm>
          <a:prstGeom prst="rect">
            <a:avLst/>
          </a:prstGeom>
        </p:spPr>
        <p:txBody>
          <a:bodyPr anchor="ctr"/>
          <a:lstStyle>
            <a:lvl1pPr algn="ctr">
              <a:defRPr sz="1200">
                <a:solidFill>
                  <a:srgbClr val="2F3A46"/>
                </a:solidFill>
              </a:defRPr>
            </a:lvl1pPr>
          </a:lstStyle>
          <a:p>
            <a:fld id="{91918E0A-6A50-4521-B1A5-2053001F1180}" type="slidenum">
              <a:rPr lang="es-EC" smtClean="0"/>
              <a:t>‹Nº›</a:t>
            </a:fld>
            <a:endParaRPr lang="es-EC" dirty="0"/>
          </a:p>
        </p:txBody>
      </p:sp>
      <p:grpSp>
        <p:nvGrpSpPr>
          <p:cNvPr id="3" name="Group 2"/>
          <p:cNvGrpSpPr/>
          <p:nvPr/>
        </p:nvGrpSpPr>
        <p:grpSpPr>
          <a:xfrm>
            <a:off x="10112598" y="237075"/>
            <a:ext cx="1914029" cy="720080"/>
            <a:chOff x="7584449" y="237075"/>
            <a:chExt cx="1435522" cy="720080"/>
          </a:xfrm>
        </p:grpSpPr>
        <p:pic>
          <p:nvPicPr>
            <p:cNvPr id="13" name="Picture 12"/>
            <p:cNvPicPr>
              <a:picLocks noChangeAspect="1"/>
            </p:cNvPicPr>
            <p:nvPr/>
          </p:nvPicPr>
          <p:blipFill>
            <a:blip r:embed="rId3"/>
            <a:stretch>
              <a:fillRect/>
            </a:stretch>
          </p:blipFill>
          <p:spPr>
            <a:xfrm>
              <a:off x="7668344" y="421437"/>
              <a:ext cx="1267733" cy="351357"/>
            </a:xfrm>
            <a:prstGeom prst="rect">
              <a:avLst/>
            </a:prstGeom>
          </p:spPr>
        </p:pic>
        <p:sp>
          <p:nvSpPr>
            <p:cNvPr id="2" name="Rectangle 1"/>
            <p:cNvSpPr/>
            <p:nvPr/>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401720245"/>
      </p:ext>
    </p:extLst>
  </p:cSld>
  <p:clrMapOvr>
    <a:masterClrMapping/>
  </p:clrMapOvr>
  <p:extLst>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4" y="620688"/>
            <a:ext cx="7694646"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Espace réservé du titre 1"/>
          <p:cNvSpPr>
            <a:spLocks noGrp="1"/>
          </p:cNvSpPr>
          <p:nvPr>
            <p:ph type="title"/>
          </p:nvPr>
        </p:nvSpPr>
        <p:spPr>
          <a:xfrm>
            <a:off x="3887754" y="3076"/>
            <a:ext cx="7694646" cy="61761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pic>
        <p:nvPicPr>
          <p:cNvPr id="4"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2" y="71414"/>
            <a:ext cx="1714469" cy="532258"/>
          </a:xfrm>
          <a:prstGeom prst="rect">
            <a:avLst/>
          </a:prstGeom>
        </p:spPr>
      </p:pic>
    </p:spTree>
    <p:extLst>
      <p:ext uri="{BB962C8B-B14F-4D97-AF65-F5344CB8AC3E}">
        <p14:creationId xmlns:p14="http://schemas.microsoft.com/office/powerpoint/2010/main" val="307991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778F2D3C-F386-4926-8BA4-D794BB63D66A}" type="datetimeFigureOut">
              <a:rPr lang="en-US" smtClean="0"/>
              <a:t>7/8/21</a:t>
            </a:fld>
            <a:endParaRPr lang="en-US" dirty="0"/>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7137775-5AB8-4F87-B985-DD2D3166EF79}" type="slidenum">
              <a:rPr lang="en-US" smtClean="0"/>
              <a:t>‹Nº›</a:t>
            </a:fld>
            <a:endParaRPr lang="en-US" dirty="0"/>
          </a:p>
        </p:txBody>
      </p:sp>
    </p:spTree>
    <p:extLst>
      <p:ext uri="{BB962C8B-B14F-4D97-AF65-F5344CB8AC3E}">
        <p14:creationId xmlns:p14="http://schemas.microsoft.com/office/powerpoint/2010/main" val="100470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82824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A9820-FE36-4D89-AAC3-4D34C2EEA2FD}"/>
              </a:ext>
            </a:extLst>
          </p:cNvPr>
          <p:cNvSpPr>
            <a:spLocks noGrp="1"/>
          </p:cNvSpPr>
          <p:nvPr>
            <p:ph type="ctrTitle"/>
          </p:nvPr>
        </p:nvSpPr>
        <p:spPr>
          <a:xfrm>
            <a:off x="1524199" y="1122363"/>
            <a:ext cx="914360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9942C92-F7AA-4D03-AAF7-A0A907ED8D51}"/>
              </a:ext>
            </a:extLst>
          </p:cNvPr>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FB901FF-553A-4D89-853A-18A121531220}"/>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FA8D50C1-F1FC-4D52-8436-45993F5A18BE}"/>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21701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CE7C63D-E45C-4FC8-9851-981A3F48547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6F5CAFF-93E2-43F3-AF85-3079C37E6BC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3A20463B-89E0-423D-A60F-4E72CBD2195F}"/>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20230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81ED1-EC56-4A55-B2A7-FCCD58E91224}"/>
              </a:ext>
            </a:extLst>
          </p:cNvPr>
          <p:cNvSpPr>
            <a:spLocks noGrp="1"/>
          </p:cNvSpPr>
          <p:nvPr>
            <p:ph type="title"/>
          </p:nvPr>
        </p:nvSpPr>
        <p:spPr>
          <a:xfrm>
            <a:off x="831959" y="1709739"/>
            <a:ext cx="10515382"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2CC689-4ECE-4B93-BDED-6AAA986674C1}"/>
              </a:ext>
            </a:extLst>
          </p:cNvPr>
          <p:cNvSpPr>
            <a:spLocks noGrp="1"/>
          </p:cNvSpPr>
          <p:nvPr>
            <p:ph type="body" idx="1"/>
          </p:nvPr>
        </p:nvSpPr>
        <p:spPr>
          <a:xfrm>
            <a:off x="831959" y="4589464"/>
            <a:ext cx="105153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BDA59D-E984-4E73-A16C-FBD74E6E75A3}"/>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8661F8C0-BCF1-4F44-9B64-D9ECF6F2B97D}"/>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74182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E76EBD5-692F-44B0-A97E-EC08D8B298AA}"/>
              </a:ext>
            </a:extLst>
          </p:cNvPr>
          <p:cNvSpPr>
            <a:spLocks noGrp="1"/>
          </p:cNvSpPr>
          <p:nvPr>
            <p:ph sz="half" idx="1"/>
          </p:nvPr>
        </p:nvSpPr>
        <p:spPr>
          <a:xfrm>
            <a:off x="838310" y="1825625"/>
            <a:ext cx="5180687"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FFC3145-8DEA-498D-804A-EB758283610E}"/>
              </a:ext>
            </a:extLst>
          </p:cNvPr>
          <p:cNvSpPr>
            <a:spLocks noGrp="1"/>
          </p:cNvSpPr>
          <p:nvPr>
            <p:ph sz="half" idx="2"/>
          </p:nvPr>
        </p:nvSpPr>
        <p:spPr>
          <a:xfrm>
            <a:off x="6171416" y="1825625"/>
            <a:ext cx="5182275"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836ECBD-8565-415F-B5C8-89DD3BD96F49}"/>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6FC895B4-4C07-4B7B-8462-B38F99442FB7}"/>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9001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57544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31CB2-4082-473F-A7F5-A047B4FFF78B}"/>
              </a:ext>
            </a:extLst>
          </p:cNvPr>
          <p:cNvSpPr>
            <a:spLocks noGrp="1"/>
          </p:cNvSpPr>
          <p:nvPr>
            <p:ph type="title"/>
          </p:nvPr>
        </p:nvSpPr>
        <p:spPr>
          <a:xfrm>
            <a:off x="839897" y="365126"/>
            <a:ext cx="10515381"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8B6945-3706-4E15-9E31-FB075B66E329}"/>
              </a:ext>
            </a:extLst>
          </p:cNvPr>
          <p:cNvSpPr>
            <a:spLocks noGrp="1"/>
          </p:cNvSpPr>
          <p:nvPr>
            <p:ph type="body" idx="1"/>
          </p:nvPr>
        </p:nvSpPr>
        <p:spPr>
          <a:xfrm>
            <a:off x="839898" y="1681163"/>
            <a:ext cx="51584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EFD4B61-925F-4D8E-B94E-C285965BBF94}"/>
              </a:ext>
            </a:extLst>
          </p:cNvPr>
          <p:cNvSpPr>
            <a:spLocks noGrp="1"/>
          </p:cNvSpPr>
          <p:nvPr>
            <p:ph sz="half" idx="2"/>
          </p:nvPr>
        </p:nvSpPr>
        <p:spPr>
          <a:xfrm>
            <a:off x="839898" y="2505075"/>
            <a:ext cx="515845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A623F9C-9AF8-43FA-8F42-57809BE0056A}"/>
              </a:ext>
            </a:extLst>
          </p:cNvPr>
          <p:cNvSpPr>
            <a:spLocks noGrp="1"/>
          </p:cNvSpPr>
          <p:nvPr>
            <p:ph type="body" sz="quarter" idx="3"/>
          </p:nvPr>
        </p:nvSpPr>
        <p:spPr>
          <a:xfrm>
            <a:off x="6171417" y="1681163"/>
            <a:ext cx="51838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34AB6C-5309-41EF-830F-2EEAD8000657}"/>
              </a:ext>
            </a:extLst>
          </p:cNvPr>
          <p:cNvSpPr>
            <a:spLocks noGrp="1"/>
          </p:cNvSpPr>
          <p:nvPr>
            <p:ph sz="quarter" idx="4"/>
          </p:nvPr>
        </p:nvSpPr>
        <p:spPr>
          <a:xfrm>
            <a:off x="6171417" y="2505075"/>
            <a:ext cx="518386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EAD11BE-E647-4EA8-BA4C-5B985703A88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8" name="Marcador de pie de página 7">
            <a:extLst>
              <a:ext uri="{FF2B5EF4-FFF2-40B4-BE49-F238E27FC236}">
                <a16:creationId xmlns:a16="http://schemas.microsoft.com/office/drawing/2014/main" id="{A5DD1D3B-6807-4B25-B929-1FF4645EF8DB}"/>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1505305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DBD3BFD-D45B-4393-BAF2-47B70241776B}"/>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4" name="Marcador de pie de página 3">
            <a:extLst>
              <a:ext uri="{FF2B5EF4-FFF2-40B4-BE49-F238E27FC236}">
                <a16:creationId xmlns:a16="http://schemas.microsoft.com/office/drawing/2014/main" id="{F7C07A62-1143-4E37-BA31-288BBC1712B7}"/>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845477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A7BF13-630A-410E-A4CB-A6B29E2BDA99}"/>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3" name="Marcador de pie de página 2">
            <a:extLst>
              <a:ext uri="{FF2B5EF4-FFF2-40B4-BE49-F238E27FC236}">
                <a16:creationId xmlns:a16="http://schemas.microsoft.com/office/drawing/2014/main" id="{C588CFF9-E993-4A5B-895C-295946D26883}"/>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391638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10B56-0308-4D52-99B0-FA2D695F6920}"/>
              </a:ext>
            </a:extLst>
          </p:cNvPr>
          <p:cNvSpPr>
            <a:spLocks noGrp="1"/>
          </p:cNvSpPr>
          <p:nvPr>
            <p:ph type="title"/>
          </p:nvPr>
        </p:nvSpPr>
        <p:spPr>
          <a:xfrm>
            <a:off x="839898" y="457200"/>
            <a:ext cx="3932749"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5CEBE44-6714-4CB0-82BB-F722C5E070D9}"/>
              </a:ext>
            </a:extLst>
          </p:cNvPr>
          <p:cNvSpPr>
            <a:spLocks noGrp="1"/>
          </p:cNvSpPr>
          <p:nvPr>
            <p:ph idx="1"/>
          </p:nvPr>
        </p:nvSpPr>
        <p:spPr>
          <a:xfrm>
            <a:off x="5183863" y="987426"/>
            <a:ext cx="6171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FEB61BD-9413-46C3-B271-D59A479FC7B9}"/>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032DF-FB1C-472D-BC19-489116F315DD}"/>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D58E88A1-828F-43D2-9024-3DDE49112EAA}"/>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95229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BB015-9921-4572-8969-2B4AB9B637AE}"/>
              </a:ext>
            </a:extLst>
          </p:cNvPr>
          <p:cNvSpPr>
            <a:spLocks noGrp="1"/>
          </p:cNvSpPr>
          <p:nvPr>
            <p:ph type="title"/>
          </p:nvPr>
        </p:nvSpPr>
        <p:spPr>
          <a:xfrm>
            <a:off x="839898" y="457200"/>
            <a:ext cx="3932749"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1E74A9E-141C-4D5A-92DD-D06574A21924}"/>
              </a:ext>
            </a:extLst>
          </p:cNvPr>
          <p:cNvSpPr>
            <a:spLocks noGrp="1"/>
          </p:cNvSpPr>
          <p:nvPr>
            <p:ph type="pic" idx="1"/>
          </p:nvPr>
        </p:nvSpPr>
        <p:spPr>
          <a:xfrm>
            <a:off x="5183863" y="987426"/>
            <a:ext cx="6171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a:extLst>
              <a:ext uri="{FF2B5EF4-FFF2-40B4-BE49-F238E27FC236}">
                <a16:creationId xmlns:a16="http://schemas.microsoft.com/office/drawing/2014/main" id="{A3CA396A-DFEE-4857-BDB2-66787F684F7F}"/>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EF2079-B415-4BBB-879A-3F6EA39C4B81}"/>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6D516617-DBDF-4711-B85B-5000A987C3B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217886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3E0EC7E-C664-4B64-B75E-DFAE8741EB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E3E0210-6206-410B-A83C-30337A779E6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CE9763A2-C4EB-4036-8C19-247393230B10}"/>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259099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AC6561-F6D6-465D-ABD6-AB9A0629F814}"/>
              </a:ext>
            </a:extLst>
          </p:cNvPr>
          <p:cNvSpPr>
            <a:spLocks noGrp="1"/>
          </p:cNvSpPr>
          <p:nvPr>
            <p:ph type="title" orient="vert"/>
          </p:nvPr>
        </p:nvSpPr>
        <p:spPr>
          <a:xfrm>
            <a:off x="8726036" y="365125"/>
            <a:ext cx="2627655"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C40CB27-461F-4ADE-96B9-2F4B52C235DF}"/>
              </a:ext>
            </a:extLst>
          </p:cNvPr>
          <p:cNvSpPr>
            <a:spLocks noGrp="1"/>
          </p:cNvSpPr>
          <p:nvPr>
            <p:ph type="body" orient="vert" idx="1"/>
          </p:nvPr>
        </p:nvSpPr>
        <p:spPr>
          <a:xfrm>
            <a:off x="838309" y="365125"/>
            <a:ext cx="7735307"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7B068A-466F-4F42-AF02-9FAFE69CC181}"/>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DA3B0502-F094-4D49-A559-217510F02605}"/>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962265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409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7/8/21</a:t>
            </a:fld>
            <a:endParaRPr lang="en-US"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5309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417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0068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570017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79792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3748865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375122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19944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37883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12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767837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906898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278830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402789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8853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 Lef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623886" y="908720"/>
            <a:ext cx="9408551" cy="369332"/>
          </a:xfrm>
        </p:spPr>
        <p:txBody>
          <a:bodyPr wrap="square" anchor="ctr">
            <a:spAutoFit/>
          </a:bodyPr>
          <a:lstStyle>
            <a:lvl1pPr marL="0" indent="0" algn="l">
              <a:buNone/>
              <a:defRPr sz="18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s-ES"/>
              <a:t>Haga clic para modificar el estilo de subtítulo del patrón</a:t>
            </a:r>
            <a:endParaRPr lang="en-US"/>
          </a:p>
        </p:txBody>
      </p:sp>
      <p:sp>
        <p:nvSpPr>
          <p:cNvPr id="11" name="Espace réservé du titre 1"/>
          <p:cNvSpPr>
            <a:spLocks noGrp="1"/>
          </p:cNvSpPr>
          <p:nvPr>
            <p:ph type="title"/>
          </p:nvPr>
        </p:nvSpPr>
        <p:spPr>
          <a:xfrm>
            <a:off x="623886" y="304508"/>
            <a:ext cx="9408551" cy="585216"/>
          </a:xfrm>
          <a:prstGeom prst="rect">
            <a:avLst/>
          </a:prstGeom>
        </p:spPr>
        <p:txBody>
          <a:bodyPr vert="horz" lIns="91440" tIns="45720" rIns="91440" bIns="45720" rtlCol="0" anchor="ctr">
            <a:noAutofit/>
          </a:bodyPr>
          <a:lstStyle>
            <a:lvl1pPr algn="l">
              <a:defRPr sz="2800" cap="small" baseline="0">
                <a:solidFill>
                  <a:srgbClr val="2F3A46"/>
                </a:solidFill>
              </a:defRPr>
            </a:lvl1pPr>
          </a:lstStyle>
          <a:p>
            <a:r>
              <a:rPr lang="es-ES"/>
              <a:t>Haga clic para modificar el estilo de título del patrón</a:t>
            </a:r>
            <a:endParaRPr lang="en-US" dirty="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grpSp>
        <p:nvGrpSpPr>
          <p:cNvPr id="23" name="Group 22"/>
          <p:cNvGrpSpPr/>
          <p:nvPr/>
        </p:nvGrpSpPr>
        <p:grpSpPr>
          <a:xfrm>
            <a:off x="437556" y="6237312"/>
            <a:ext cx="585654" cy="439240"/>
            <a:chOff x="186858" y="6096003"/>
            <a:chExt cx="580550" cy="580549"/>
          </a:xfrm>
          <a:solidFill>
            <a:schemeClr val="bg1">
              <a:lumMod val="75000"/>
              <a:alpha val="25000"/>
            </a:schemeClr>
          </a:solidFill>
        </p:grpSpPr>
        <p:sp>
          <p:nvSpPr>
            <p:cNvPr id="24" name="Rectangle 23"/>
            <p:cNvSpPr/>
            <p:nvPr/>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grpSp>
      <p:sp>
        <p:nvSpPr>
          <p:cNvPr id="26" name="Slide Number Placeholder 5"/>
          <p:cNvSpPr>
            <a:spLocks noGrp="1"/>
          </p:cNvSpPr>
          <p:nvPr>
            <p:ph type="sldNum" sz="quarter" idx="12"/>
          </p:nvPr>
        </p:nvSpPr>
        <p:spPr>
          <a:xfrm>
            <a:off x="437556" y="6237314"/>
            <a:ext cx="585654" cy="390437"/>
          </a:xfrm>
          <a:prstGeom prst="rect">
            <a:avLst/>
          </a:prstGeom>
        </p:spPr>
        <p:txBody>
          <a:bodyPr anchor="ctr"/>
          <a:lstStyle>
            <a:lvl1pPr algn="ctr">
              <a:defRPr sz="1200">
                <a:solidFill>
                  <a:srgbClr val="2F3A46"/>
                </a:solidFill>
              </a:defRPr>
            </a:lvl1pPr>
          </a:lstStyle>
          <a:p>
            <a:fld id="{BACC06BD-742F-4CE3-8844-71C56B5F0A5D}" type="slidenum">
              <a:rPr lang="es-EC" smtClean="0"/>
              <a:t>‹Nº›</a:t>
            </a:fld>
            <a:endParaRPr lang="es-EC" dirty="0"/>
          </a:p>
        </p:txBody>
      </p:sp>
      <p:grpSp>
        <p:nvGrpSpPr>
          <p:cNvPr id="3" name="Group 2"/>
          <p:cNvGrpSpPr/>
          <p:nvPr/>
        </p:nvGrpSpPr>
        <p:grpSpPr>
          <a:xfrm>
            <a:off x="10112598" y="237075"/>
            <a:ext cx="1914029" cy="720080"/>
            <a:chOff x="7584449" y="237075"/>
            <a:chExt cx="1435522" cy="720080"/>
          </a:xfrm>
        </p:grpSpPr>
        <p:pic>
          <p:nvPicPr>
            <p:cNvPr id="13" name="Picture 12"/>
            <p:cNvPicPr>
              <a:picLocks noChangeAspect="1"/>
            </p:cNvPicPr>
            <p:nvPr/>
          </p:nvPicPr>
          <p:blipFill>
            <a:blip r:embed="rId3"/>
            <a:stretch>
              <a:fillRect/>
            </a:stretch>
          </p:blipFill>
          <p:spPr>
            <a:xfrm>
              <a:off x="7668344" y="421437"/>
              <a:ext cx="1267733" cy="351357"/>
            </a:xfrm>
            <a:prstGeom prst="rect">
              <a:avLst/>
            </a:prstGeom>
          </p:spPr>
        </p:pic>
        <p:sp>
          <p:nvSpPr>
            <p:cNvPr id="2" name="Rectangle 1"/>
            <p:cNvSpPr/>
            <p:nvPr/>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2642295378"/>
      </p:ext>
    </p:extLst>
  </p:cSld>
  <p:clrMapOvr>
    <a:masterClrMapping/>
  </p:clrMapOvr>
  <p:extLst>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08/07/2021</a:t>
            </a:fld>
            <a:endParaRPr lang="en-GB" dirty="0"/>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‹Nº›</a:t>
            </a:fld>
            <a:endParaRPr lang="en-GB" dirty="0"/>
          </a:p>
        </p:txBody>
      </p:sp>
    </p:spTree>
    <p:extLst>
      <p:ext uri="{BB962C8B-B14F-4D97-AF65-F5344CB8AC3E}">
        <p14:creationId xmlns:p14="http://schemas.microsoft.com/office/powerpoint/2010/main" val="1145242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4" y="620688"/>
            <a:ext cx="7694646"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Espace réservé du titre 1"/>
          <p:cNvSpPr>
            <a:spLocks noGrp="1"/>
          </p:cNvSpPr>
          <p:nvPr>
            <p:ph type="title"/>
          </p:nvPr>
        </p:nvSpPr>
        <p:spPr>
          <a:xfrm>
            <a:off x="3887754" y="3076"/>
            <a:ext cx="7694646" cy="61761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pic>
        <p:nvPicPr>
          <p:cNvPr id="4"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2" y="71414"/>
            <a:ext cx="1714469" cy="532258"/>
          </a:xfrm>
          <a:prstGeom prst="rect">
            <a:avLst/>
          </a:prstGeom>
        </p:spPr>
      </p:pic>
    </p:spTree>
    <p:extLst>
      <p:ext uri="{BB962C8B-B14F-4D97-AF65-F5344CB8AC3E}">
        <p14:creationId xmlns:p14="http://schemas.microsoft.com/office/powerpoint/2010/main" val="2969237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778F2D3C-F386-4926-8BA4-D794BB63D66A}" type="datetimeFigureOut">
              <a:rPr lang="en-US" smtClean="0"/>
              <a:t>7/8/21</a:t>
            </a:fld>
            <a:endParaRPr lang="en-US" dirty="0"/>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7137775-5AB8-4F87-B985-DD2D3166EF79}" type="slidenum">
              <a:rPr lang="en-US" smtClean="0"/>
              <a:t>‹Nº›</a:t>
            </a:fld>
            <a:endParaRPr lang="en-US" dirty="0"/>
          </a:p>
        </p:txBody>
      </p:sp>
    </p:spTree>
    <p:extLst>
      <p:ext uri="{BB962C8B-B14F-4D97-AF65-F5344CB8AC3E}">
        <p14:creationId xmlns:p14="http://schemas.microsoft.com/office/powerpoint/2010/main" val="3523650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355361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A9820-FE36-4D89-AAC3-4D34C2EEA2FD}"/>
              </a:ext>
            </a:extLst>
          </p:cNvPr>
          <p:cNvSpPr>
            <a:spLocks noGrp="1"/>
          </p:cNvSpPr>
          <p:nvPr>
            <p:ph type="ctrTitle"/>
          </p:nvPr>
        </p:nvSpPr>
        <p:spPr>
          <a:xfrm>
            <a:off x="1524199" y="1122363"/>
            <a:ext cx="914360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9942C92-F7AA-4D03-AAF7-A0A907ED8D51}"/>
              </a:ext>
            </a:extLst>
          </p:cNvPr>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FB901FF-553A-4D89-853A-18A121531220}"/>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FA8D50C1-F1FC-4D52-8436-45993F5A18BE}"/>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693045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CE7C63D-E45C-4FC8-9851-981A3F48547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6F5CAFF-93E2-43F3-AF85-3079C37E6BC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3A20463B-89E0-423D-A60F-4E72CBD2195F}"/>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947852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81ED1-EC56-4A55-B2A7-FCCD58E91224}"/>
              </a:ext>
            </a:extLst>
          </p:cNvPr>
          <p:cNvSpPr>
            <a:spLocks noGrp="1"/>
          </p:cNvSpPr>
          <p:nvPr>
            <p:ph type="title"/>
          </p:nvPr>
        </p:nvSpPr>
        <p:spPr>
          <a:xfrm>
            <a:off x="831959" y="1709739"/>
            <a:ext cx="10515382"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2CC689-4ECE-4B93-BDED-6AAA986674C1}"/>
              </a:ext>
            </a:extLst>
          </p:cNvPr>
          <p:cNvSpPr>
            <a:spLocks noGrp="1"/>
          </p:cNvSpPr>
          <p:nvPr>
            <p:ph type="body" idx="1"/>
          </p:nvPr>
        </p:nvSpPr>
        <p:spPr>
          <a:xfrm>
            <a:off x="831959" y="4589464"/>
            <a:ext cx="105153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BDA59D-E984-4E73-A16C-FBD74E6E75A3}"/>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8661F8C0-BCF1-4F44-9B64-D9ECF6F2B97D}"/>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2205978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E76EBD5-692F-44B0-A97E-EC08D8B298AA}"/>
              </a:ext>
            </a:extLst>
          </p:cNvPr>
          <p:cNvSpPr>
            <a:spLocks noGrp="1"/>
          </p:cNvSpPr>
          <p:nvPr>
            <p:ph sz="half" idx="1"/>
          </p:nvPr>
        </p:nvSpPr>
        <p:spPr>
          <a:xfrm>
            <a:off x="838310" y="1825625"/>
            <a:ext cx="5180687"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FFC3145-8DEA-498D-804A-EB758283610E}"/>
              </a:ext>
            </a:extLst>
          </p:cNvPr>
          <p:cNvSpPr>
            <a:spLocks noGrp="1"/>
          </p:cNvSpPr>
          <p:nvPr>
            <p:ph sz="half" idx="2"/>
          </p:nvPr>
        </p:nvSpPr>
        <p:spPr>
          <a:xfrm>
            <a:off x="6171416" y="1825625"/>
            <a:ext cx="5182275"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836ECBD-8565-415F-B5C8-89DD3BD96F49}"/>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6FC895B4-4C07-4B7B-8462-B38F99442FB7}"/>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3262372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31CB2-4082-473F-A7F5-A047B4FFF78B}"/>
              </a:ext>
            </a:extLst>
          </p:cNvPr>
          <p:cNvSpPr>
            <a:spLocks noGrp="1"/>
          </p:cNvSpPr>
          <p:nvPr>
            <p:ph type="title"/>
          </p:nvPr>
        </p:nvSpPr>
        <p:spPr>
          <a:xfrm>
            <a:off x="839897" y="365126"/>
            <a:ext cx="10515381"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8B6945-3706-4E15-9E31-FB075B66E329}"/>
              </a:ext>
            </a:extLst>
          </p:cNvPr>
          <p:cNvSpPr>
            <a:spLocks noGrp="1"/>
          </p:cNvSpPr>
          <p:nvPr>
            <p:ph type="body" idx="1"/>
          </p:nvPr>
        </p:nvSpPr>
        <p:spPr>
          <a:xfrm>
            <a:off x="839898" y="1681163"/>
            <a:ext cx="51584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EFD4B61-925F-4D8E-B94E-C285965BBF94}"/>
              </a:ext>
            </a:extLst>
          </p:cNvPr>
          <p:cNvSpPr>
            <a:spLocks noGrp="1"/>
          </p:cNvSpPr>
          <p:nvPr>
            <p:ph sz="half" idx="2"/>
          </p:nvPr>
        </p:nvSpPr>
        <p:spPr>
          <a:xfrm>
            <a:off x="839898" y="2505075"/>
            <a:ext cx="515845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A623F9C-9AF8-43FA-8F42-57809BE0056A}"/>
              </a:ext>
            </a:extLst>
          </p:cNvPr>
          <p:cNvSpPr>
            <a:spLocks noGrp="1"/>
          </p:cNvSpPr>
          <p:nvPr>
            <p:ph type="body" sz="quarter" idx="3"/>
          </p:nvPr>
        </p:nvSpPr>
        <p:spPr>
          <a:xfrm>
            <a:off x="6171417" y="1681163"/>
            <a:ext cx="51838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34AB6C-5309-41EF-830F-2EEAD8000657}"/>
              </a:ext>
            </a:extLst>
          </p:cNvPr>
          <p:cNvSpPr>
            <a:spLocks noGrp="1"/>
          </p:cNvSpPr>
          <p:nvPr>
            <p:ph sz="quarter" idx="4"/>
          </p:nvPr>
        </p:nvSpPr>
        <p:spPr>
          <a:xfrm>
            <a:off x="6171417" y="2505075"/>
            <a:ext cx="518386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EAD11BE-E647-4EA8-BA4C-5B985703A88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8" name="Marcador de pie de página 7">
            <a:extLst>
              <a:ext uri="{FF2B5EF4-FFF2-40B4-BE49-F238E27FC236}">
                <a16:creationId xmlns:a16="http://schemas.microsoft.com/office/drawing/2014/main" id="{A5DD1D3B-6807-4B25-B929-1FF4645EF8DB}"/>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176471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578269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DBD3BFD-D45B-4393-BAF2-47B70241776B}"/>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4" name="Marcador de pie de página 3">
            <a:extLst>
              <a:ext uri="{FF2B5EF4-FFF2-40B4-BE49-F238E27FC236}">
                <a16:creationId xmlns:a16="http://schemas.microsoft.com/office/drawing/2014/main" id="{F7C07A62-1143-4E37-BA31-288BBC1712B7}"/>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4259596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A7BF13-630A-410E-A4CB-A6B29E2BDA99}"/>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3" name="Marcador de pie de página 2">
            <a:extLst>
              <a:ext uri="{FF2B5EF4-FFF2-40B4-BE49-F238E27FC236}">
                <a16:creationId xmlns:a16="http://schemas.microsoft.com/office/drawing/2014/main" id="{C588CFF9-E993-4A5B-895C-295946D26883}"/>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683030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10B56-0308-4D52-99B0-FA2D695F6920}"/>
              </a:ext>
            </a:extLst>
          </p:cNvPr>
          <p:cNvSpPr>
            <a:spLocks noGrp="1"/>
          </p:cNvSpPr>
          <p:nvPr>
            <p:ph type="title"/>
          </p:nvPr>
        </p:nvSpPr>
        <p:spPr>
          <a:xfrm>
            <a:off x="839898" y="457200"/>
            <a:ext cx="3932749"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5CEBE44-6714-4CB0-82BB-F722C5E070D9}"/>
              </a:ext>
            </a:extLst>
          </p:cNvPr>
          <p:cNvSpPr>
            <a:spLocks noGrp="1"/>
          </p:cNvSpPr>
          <p:nvPr>
            <p:ph idx="1"/>
          </p:nvPr>
        </p:nvSpPr>
        <p:spPr>
          <a:xfrm>
            <a:off x="5183863" y="987426"/>
            <a:ext cx="6171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FEB61BD-9413-46C3-B271-D59A479FC7B9}"/>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032DF-FB1C-472D-BC19-489116F315DD}"/>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D58E88A1-828F-43D2-9024-3DDE49112EAA}"/>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1305893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BB015-9921-4572-8969-2B4AB9B637AE}"/>
              </a:ext>
            </a:extLst>
          </p:cNvPr>
          <p:cNvSpPr>
            <a:spLocks noGrp="1"/>
          </p:cNvSpPr>
          <p:nvPr>
            <p:ph type="title"/>
          </p:nvPr>
        </p:nvSpPr>
        <p:spPr>
          <a:xfrm>
            <a:off x="839898" y="457200"/>
            <a:ext cx="3932749"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1E74A9E-141C-4D5A-92DD-D06574A21924}"/>
              </a:ext>
            </a:extLst>
          </p:cNvPr>
          <p:cNvSpPr>
            <a:spLocks noGrp="1"/>
          </p:cNvSpPr>
          <p:nvPr>
            <p:ph type="pic" idx="1"/>
          </p:nvPr>
        </p:nvSpPr>
        <p:spPr>
          <a:xfrm>
            <a:off x="5183863" y="987426"/>
            <a:ext cx="6171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a:extLst>
              <a:ext uri="{FF2B5EF4-FFF2-40B4-BE49-F238E27FC236}">
                <a16:creationId xmlns:a16="http://schemas.microsoft.com/office/drawing/2014/main" id="{A3CA396A-DFEE-4857-BDB2-66787F684F7F}"/>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EF2079-B415-4BBB-879A-3F6EA39C4B81}"/>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6" name="Marcador de pie de página 5">
            <a:extLst>
              <a:ext uri="{FF2B5EF4-FFF2-40B4-BE49-F238E27FC236}">
                <a16:creationId xmlns:a16="http://schemas.microsoft.com/office/drawing/2014/main" id="{6D516617-DBDF-4711-B85B-5000A987C3BD}"/>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812062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3E0EC7E-C664-4B64-B75E-DFAE8741EB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E3E0210-6206-410B-A83C-30337A779E6F}"/>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CE9763A2-C4EB-4036-8C19-247393230B10}"/>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1335244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AC6561-F6D6-465D-ABD6-AB9A0629F814}"/>
              </a:ext>
            </a:extLst>
          </p:cNvPr>
          <p:cNvSpPr>
            <a:spLocks noGrp="1"/>
          </p:cNvSpPr>
          <p:nvPr>
            <p:ph type="title" orient="vert"/>
          </p:nvPr>
        </p:nvSpPr>
        <p:spPr>
          <a:xfrm>
            <a:off x="8726036" y="365125"/>
            <a:ext cx="2627655"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C40CB27-461F-4ADE-96B9-2F4B52C235DF}"/>
              </a:ext>
            </a:extLst>
          </p:cNvPr>
          <p:cNvSpPr>
            <a:spLocks noGrp="1"/>
          </p:cNvSpPr>
          <p:nvPr>
            <p:ph type="body" orient="vert" idx="1"/>
          </p:nvPr>
        </p:nvSpPr>
        <p:spPr>
          <a:xfrm>
            <a:off x="838309" y="365125"/>
            <a:ext cx="7735307"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7B068A-466F-4F42-AF02-9FAFE69CC181}"/>
              </a:ext>
            </a:extLst>
          </p:cNvPr>
          <p:cNvSpPr>
            <a:spLocks noGrp="1"/>
          </p:cNvSpPr>
          <p:nvPr>
            <p:ph type="dt" sz="half" idx="10"/>
          </p:nvPr>
        </p:nvSpPr>
        <p:spPr/>
        <p:txBody>
          <a:body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DA3B0502-F094-4D49-A559-217510F02605}"/>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dirty="0"/>
          </a:p>
        </p:txBody>
      </p:sp>
    </p:spTree>
    <p:extLst>
      <p:ext uri="{BB962C8B-B14F-4D97-AF65-F5344CB8AC3E}">
        <p14:creationId xmlns:p14="http://schemas.microsoft.com/office/powerpoint/2010/main" val="512374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7/8/21</a:t>
            </a:fld>
            <a:endParaRPr lang="en-US"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484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852821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226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887300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9038496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94534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u titre 1"/>
          <p:cNvSpPr>
            <a:spLocks noGrp="1"/>
          </p:cNvSpPr>
          <p:nvPr>
            <p:ph type="title"/>
          </p:nvPr>
        </p:nvSpPr>
        <p:spPr>
          <a:xfrm>
            <a:off x="3887754" y="3076"/>
            <a:ext cx="7694646"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4686" y="5799906"/>
            <a:ext cx="1839158" cy="27703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7395629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7271E-C187-43B6-A6B9-3C2B5B28E622}"/>
              </a:ext>
            </a:extLst>
          </p:cNvPr>
          <p:cNvSpPr>
            <a:spLocks noGrp="1"/>
          </p:cNvSpPr>
          <p:nvPr>
            <p:ph type="title"/>
          </p:nvPr>
        </p:nvSpPr>
        <p:spPr>
          <a:xfrm>
            <a:off x="838310" y="365126"/>
            <a:ext cx="10515382"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F28861-06A3-47DB-8153-00581448B9A5}"/>
              </a:ext>
            </a:extLst>
          </p:cNvPr>
          <p:cNvSpPr>
            <a:spLocks noGrp="1"/>
          </p:cNvSpPr>
          <p:nvPr>
            <p:ph type="body" idx="1"/>
          </p:nvPr>
        </p:nvSpPr>
        <p:spPr>
          <a:xfrm>
            <a:off x="838310" y="1825625"/>
            <a:ext cx="10515382"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a16="http://schemas.microsoft.com/office/drawing/2014/main" id="{E29558B3-192E-4D5F-A16D-4E984FFFB81C}"/>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2FB76A65-38CB-45F0-BAAD-952076896F52}"/>
              </a:ext>
            </a:extLst>
          </p:cNvPr>
          <p:cNvSpPr>
            <a:spLocks noGrp="1"/>
          </p:cNvSpPr>
          <p:nvPr>
            <p:ph type="ftr" sz="quarter" idx="3"/>
          </p:nvPr>
        </p:nvSpPr>
        <p:spPr>
          <a:xfrm>
            <a:off x="4039127" y="6356351"/>
            <a:ext cx="41137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226DA035-A1C7-4EB1-A904-4CA799B68895}"/>
              </a:ext>
            </a:extLst>
          </p:cNvPr>
          <p:cNvSpPr>
            <a:spLocks noGrp="1"/>
          </p:cNvSpPr>
          <p:nvPr>
            <p:ph type="sldNum" sz="quarter" idx="4"/>
          </p:nvPr>
        </p:nvSpPr>
        <p:spPr>
          <a:xfrm>
            <a:off x="8610134"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dirty="0"/>
          </a:p>
        </p:txBody>
      </p:sp>
    </p:spTree>
    <p:extLst>
      <p:ext uri="{BB962C8B-B14F-4D97-AF65-F5344CB8AC3E}">
        <p14:creationId xmlns:p14="http://schemas.microsoft.com/office/powerpoint/2010/main" val="63835151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Espace réservé du texte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FR" dirty="0"/>
          </a:p>
        </p:txBody>
      </p:sp>
      <p:sp>
        <p:nvSpPr>
          <p:cNvPr id="4" name="Espace réservé de la date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7/8/21</a:t>
            </a:fld>
            <a:endParaRPr lang="en-US" dirty="0">
              <a:solidFill>
                <a:prstClr val="black">
                  <a:tint val="75000"/>
                </a:prstClr>
              </a:solidFill>
            </a:endParaRPr>
          </a:p>
        </p:txBody>
      </p:sp>
      <p:sp>
        <p:nvSpPr>
          <p:cNvPr id="5" name="Espace réservé du pied de page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dirty="0">
              <a:solidFill>
                <a:prstClr val="black">
                  <a:tint val="75000"/>
                </a:prstClr>
              </a:solidFill>
            </a:endParaRPr>
          </a:p>
        </p:txBody>
      </p:sp>
      <p:sp>
        <p:nvSpPr>
          <p:cNvPr id="8" name="Rectangle 7"/>
          <p:cNvSpPr/>
          <p:nvPr/>
        </p:nvSpPr>
        <p:spPr>
          <a:xfrm rot="5400000">
            <a:off x="11604686" y="5799906"/>
            <a:ext cx="1839158" cy="27703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474014470"/>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5"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35968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59" r:id="rId1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u titre 1"/>
          <p:cNvSpPr>
            <a:spLocks noGrp="1"/>
          </p:cNvSpPr>
          <p:nvPr>
            <p:ph type="title"/>
          </p:nvPr>
        </p:nvSpPr>
        <p:spPr>
          <a:xfrm>
            <a:off x="3887754" y="3076"/>
            <a:ext cx="7694646"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4686" y="5799906"/>
            <a:ext cx="1839158" cy="27703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8304160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7271E-C187-43B6-A6B9-3C2B5B28E622}"/>
              </a:ext>
            </a:extLst>
          </p:cNvPr>
          <p:cNvSpPr>
            <a:spLocks noGrp="1"/>
          </p:cNvSpPr>
          <p:nvPr>
            <p:ph type="title"/>
          </p:nvPr>
        </p:nvSpPr>
        <p:spPr>
          <a:xfrm>
            <a:off x="838310" y="365126"/>
            <a:ext cx="10515382"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F28861-06A3-47DB-8153-00581448B9A5}"/>
              </a:ext>
            </a:extLst>
          </p:cNvPr>
          <p:cNvSpPr>
            <a:spLocks noGrp="1"/>
          </p:cNvSpPr>
          <p:nvPr>
            <p:ph type="body" idx="1"/>
          </p:nvPr>
        </p:nvSpPr>
        <p:spPr>
          <a:xfrm>
            <a:off x="838310" y="1825625"/>
            <a:ext cx="10515382"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a16="http://schemas.microsoft.com/office/drawing/2014/main" id="{E29558B3-192E-4D5F-A16D-4E984FFFB81C}"/>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8/7/21</a:t>
            </a:fld>
            <a:endParaRPr lang="es-EC" dirty="0"/>
          </a:p>
        </p:txBody>
      </p:sp>
      <p:sp>
        <p:nvSpPr>
          <p:cNvPr id="5" name="Marcador de pie de página 4">
            <a:extLst>
              <a:ext uri="{FF2B5EF4-FFF2-40B4-BE49-F238E27FC236}">
                <a16:creationId xmlns:a16="http://schemas.microsoft.com/office/drawing/2014/main" id="{2FB76A65-38CB-45F0-BAAD-952076896F52}"/>
              </a:ext>
            </a:extLst>
          </p:cNvPr>
          <p:cNvSpPr>
            <a:spLocks noGrp="1"/>
          </p:cNvSpPr>
          <p:nvPr>
            <p:ph type="ftr" sz="quarter" idx="3"/>
          </p:nvPr>
        </p:nvSpPr>
        <p:spPr>
          <a:xfrm>
            <a:off x="4039127" y="6356351"/>
            <a:ext cx="41137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226DA035-A1C7-4EB1-A904-4CA799B68895}"/>
              </a:ext>
            </a:extLst>
          </p:cNvPr>
          <p:cNvSpPr>
            <a:spLocks noGrp="1"/>
          </p:cNvSpPr>
          <p:nvPr>
            <p:ph type="sldNum" sz="quarter" idx="4"/>
          </p:nvPr>
        </p:nvSpPr>
        <p:spPr>
          <a:xfrm>
            <a:off x="8610134"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dirty="0"/>
          </a:p>
        </p:txBody>
      </p:sp>
    </p:spTree>
    <p:extLst>
      <p:ext uri="{BB962C8B-B14F-4D97-AF65-F5344CB8AC3E}">
        <p14:creationId xmlns:p14="http://schemas.microsoft.com/office/powerpoint/2010/main" val="162412226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Espace réservé du texte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FR" dirty="0"/>
          </a:p>
        </p:txBody>
      </p:sp>
      <p:sp>
        <p:nvSpPr>
          <p:cNvPr id="4" name="Espace réservé de la date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7/8/21</a:t>
            </a:fld>
            <a:endParaRPr lang="en-US" dirty="0">
              <a:solidFill>
                <a:prstClr val="black">
                  <a:tint val="75000"/>
                </a:prstClr>
              </a:solidFill>
            </a:endParaRPr>
          </a:p>
        </p:txBody>
      </p:sp>
      <p:sp>
        <p:nvSpPr>
          <p:cNvPr id="5" name="Espace réservé du pied de page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dirty="0">
              <a:solidFill>
                <a:prstClr val="black">
                  <a:tint val="75000"/>
                </a:prstClr>
              </a:solidFill>
            </a:endParaRPr>
          </a:p>
        </p:txBody>
      </p:sp>
      <p:sp>
        <p:nvSpPr>
          <p:cNvPr id="8" name="Rectangle 7"/>
          <p:cNvSpPr/>
          <p:nvPr/>
        </p:nvSpPr>
        <p:spPr>
          <a:xfrm rot="5400000">
            <a:off x="11604686" y="5799906"/>
            <a:ext cx="1839158" cy="277035"/>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266953102"/>
      </p:ext>
    </p:extLst>
  </p:cSld>
  <p:clrMap bg1="lt1" tx1="dk1" bg2="lt2" tx2="dk2" accent1="accent1" accent2="accent2" accent3="accent3" accent4="accent4" accent5="accent5" accent6="accent6" hlink="hlink" folHlink="folHlink"/>
  <p:sldLayoutIdLst>
    <p:sldLayoutId id="21474837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C9E2404A-7904-1347-AEC1-2CEECEC3163E}"/>
              </a:ext>
            </a:extLst>
          </p:cNvPr>
          <p:cNvSpPr txBox="1">
            <a:spLocks/>
          </p:cNvSpPr>
          <p:nvPr/>
        </p:nvSpPr>
        <p:spPr>
          <a:xfrm>
            <a:off x="3368304" y="3813700"/>
            <a:ext cx="6533829" cy="1269247"/>
          </a:xfrm>
          <a:prstGeom prst="rect">
            <a:avLst/>
          </a:prstGeom>
        </p:spPr>
        <p:txBody>
          <a:bodyPr>
            <a:normAutofit lnSpcReduction="10000"/>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endParaRPr lang="es-EC" kern="0" dirty="0">
              <a:solidFill>
                <a:schemeClr val="bg2">
                  <a:lumMod val="10000"/>
                </a:schemeClr>
              </a:solidFill>
              <a:latin typeface="Times" pitchFamily="2" charset="0"/>
            </a:endParaRPr>
          </a:p>
          <a:p>
            <a:r>
              <a:rPr lang="es-EC" b="1" kern="0" dirty="0">
                <a:solidFill>
                  <a:schemeClr val="bg2">
                    <a:lumMod val="10000"/>
                  </a:schemeClr>
                </a:solidFill>
                <a:latin typeface="Times" pitchFamily="2" charset="0"/>
              </a:rPr>
              <a:t>Autores: </a:t>
            </a:r>
            <a:r>
              <a:rPr lang="es-EC" kern="0" dirty="0">
                <a:solidFill>
                  <a:schemeClr val="bg2">
                    <a:lumMod val="10000"/>
                  </a:schemeClr>
                </a:solidFill>
                <a:latin typeface="Times" pitchFamily="2" charset="0"/>
              </a:rPr>
              <a:t>Marius Jácome, Sebastian Vela</a:t>
            </a:r>
          </a:p>
          <a:p>
            <a:r>
              <a:rPr lang="es-EC" b="1" kern="0" dirty="0">
                <a:solidFill>
                  <a:schemeClr val="bg2">
                    <a:lumMod val="10000"/>
                  </a:schemeClr>
                </a:solidFill>
                <a:latin typeface="Times" pitchFamily="2" charset="0"/>
              </a:rPr>
              <a:t>Carrera: </a:t>
            </a:r>
            <a:r>
              <a:rPr lang="es-EC" kern="0" dirty="0">
                <a:solidFill>
                  <a:schemeClr val="bg2">
                    <a:lumMod val="10000"/>
                  </a:schemeClr>
                </a:solidFill>
                <a:latin typeface="Times" pitchFamily="2" charset="0"/>
              </a:rPr>
              <a:t>Ingenieria Comercial</a:t>
            </a:r>
          </a:p>
        </p:txBody>
      </p:sp>
      <p:sp>
        <p:nvSpPr>
          <p:cNvPr id="10" name="Google Shape;67;p14">
            <a:extLst>
              <a:ext uri="{FF2B5EF4-FFF2-40B4-BE49-F238E27FC236}">
                <a16:creationId xmlns:a16="http://schemas.microsoft.com/office/drawing/2014/main" id="{86364A66-9DF9-934C-8899-B320523B6508}"/>
              </a:ext>
            </a:extLst>
          </p:cNvPr>
          <p:cNvSpPr txBox="1"/>
          <p:nvPr/>
        </p:nvSpPr>
        <p:spPr>
          <a:xfrm>
            <a:off x="1406834" y="1094704"/>
            <a:ext cx="10456767" cy="851814"/>
          </a:xfrm>
          <a:prstGeom prst="rect">
            <a:avLst/>
          </a:prstGeom>
          <a:noFill/>
          <a:ln>
            <a:noFill/>
          </a:ln>
        </p:spPr>
        <p:txBody>
          <a:bodyPr spcFirstLastPara="1" wrap="square" lIns="121900" tIns="121900" rIns="121900" bIns="121900" anchor="t" anchorCtr="0">
            <a:noAutofit/>
          </a:bodyPr>
          <a:lstStyle/>
          <a:p>
            <a:pPr algn="ctr"/>
            <a:r>
              <a:rPr lang="es" sz="2267" dirty="0">
                <a:solidFill>
                  <a:schemeClr val="bg2">
                    <a:lumMod val="10000"/>
                  </a:schemeClr>
                </a:solidFill>
                <a:latin typeface="Times" pitchFamily="2" charset="0"/>
                <a:ea typeface="Proxima Nova"/>
                <a:cs typeface="Segoe UI Light" panose="020B0502040204020203" pitchFamily="34" charset="0"/>
                <a:sym typeface="Proxima Nova"/>
              </a:rPr>
              <a:t>DEPARTAMENTO DE CIENCIAS ECONÓMICAS, ADMINISTRATIVAS Y DEL COMERCIO</a:t>
            </a:r>
          </a:p>
          <a:p>
            <a:pPr algn="ctr"/>
            <a:endParaRPr lang="es" sz="2267" dirty="0">
              <a:solidFill>
                <a:schemeClr val="bg2">
                  <a:lumMod val="10000"/>
                </a:schemeClr>
              </a:solidFill>
              <a:latin typeface="Times" pitchFamily="2" charset="0"/>
              <a:ea typeface="Proxima Nova"/>
              <a:cs typeface="Segoe UI Light" panose="020B0502040204020203" pitchFamily="34" charset="0"/>
              <a:sym typeface="Proxima Nova"/>
            </a:endParaRPr>
          </a:p>
          <a:p>
            <a:pPr algn="ctr"/>
            <a:endParaRPr lang="es" sz="2267" dirty="0">
              <a:solidFill>
                <a:schemeClr val="bg2">
                  <a:lumMod val="10000"/>
                </a:schemeClr>
              </a:solidFill>
              <a:latin typeface="Times" pitchFamily="2" charset="0"/>
              <a:ea typeface="Proxima Nova"/>
              <a:cs typeface="Segoe UI Light" panose="020B0502040204020203" pitchFamily="34" charset="0"/>
              <a:sym typeface="Proxima Nova"/>
            </a:endParaRPr>
          </a:p>
        </p:txBody>
      </p:sp>
      <p:sp>
        <p:nvSpPr>
          <p:cNvPr id="11" name="Rectángulo 10">
            <a:extLst>
              <a:ext uri="{FF2B5EF4-FFF2-40B4-BE49-F238E27FC236}">
                <a16:creationId xmlns:a16="http://schemas.microsoft.com/office/drawing/2014/main" id="{C2DC77BF-4B44-004C-A446-59B8610D8ED0}"/>
              </a:ext>
            </a:extLst>
          </p:cNvPr>
          <p:cNvSpPr/>
          <p:nvPr/>
        </p:nvSpPr>
        <p:spPr>
          <a:xfrm>
            <a:off x="1065990" y="2421363"/>
            <a:ext cx="10456767" cy="665054"/>
          </a:xfrm>
          <a:prstGeom prst="rect">
            <a:avLst/>
          </a:prstGeom>
        </p:spPr>
        <p:txBody>
          <a:bodyPr wrap="square">
            <a:spAutoFit/>
          </a:bodyPr>
          <a:lstStyle/>
          <a:p>
            <a:pPr algn="ctr">
              <a:lnSpc>
                <a:spcPct val="107000"/>
              </a:lnSpc>
              <a:spcAft>
                <a:spcPts val="800"/>
              </a:spcAft>
            </a:pPr>
            <a:r>
              <a:rPr lang="es-EC"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DISCRIMINACIÓN LABORAL EN </a:t>
            </a:r>
            <a:r>
              <a:rPr lang="es-EC"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LA PRE-SELECCION </a:t>
            </a:r>
            <a:r>
              <a:rPr lang="es-EC"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DEL PERSONAL EN EL DISTRITO METROPOLITANO  DE QUITO: APARIENCIA FISICA, RAZA Y SEXO</a:t>
            </a:r>
            <a:endParaRPr lang="es-EC"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14069524-A91E-B24D-982E-6D64E5392503}"/>
              </a:ext>
            </a:extLst>
          </p:cNvPr>
          <p:cNvSpPr/>
          <p:nvPr/>
        </p:nvSpPr>
        <p:spPr>
          <a:xfrm>
            <a:off x="1175628" y="3316419"/>
            <a:ext cx="10919182" cy="399405"/>
          </a:xfrm>
          <a:prstGeom prst="rect">
            <a:avLst/>
          </a:prstGeom>
        </p:spPr>
        <p:txBody>
          <a:bodyPr wrap="square">
            <a:spAutoFit/>
          </a:bodyPr>
          <a:lstStyle/>
          <a:p>
            <a:pPr algn="ctr">
              <a:lnSpc>
                <a:spcPct val="107000"/>
              </a:lnSpc>
              <a:spcAft>
                <a:spcPts val="800"/>
              </a:spcAft>
            </a:pPr>
            <a:r>
              <a:rPr lang="es-EC" sz="2000" b="1" dirty="0">
                <a:solidFill>
                  <a:schemeClr val="bg2">
                    <a:lumMod val="10000"/>
                  </a:schemeClr>
                </a:solidFill>
                <a:latin typeface="Times New Roman" panose="02020603050405020304" pitchFamily="18" charset="0"/>
                <a:cs typeface="Times New Roman" panose="02020603050405020304" pitchFamily="18" charset="0"/>
              </a:rPr>
              <a:t>Director: PhD GIOVANNI HERRERA ENRÍQUEZ</a:t>
            </a:r>
          </a:p>
        </p:txBody>
      </p:sp>
    </p:spTree>
    <p:extLst>
      <p:ext uri="{BB962C8B-B14F-4D97-AF65-F5344CB8AC3E}">
        <p14:creationId xmlns:p14="http://schemas.microsoft.com/office/powerpoint/2010/main" val="329499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0FDC1EB-3C46-8846-B0CD-60A8BAEBB98A}"/>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TECNICAS DE MEDICIÓN</a:t>
            </a:r>
          </a:p>
        </p:txBody>
      </p:sp>
      <p:sp>
        <p:nvSpPr>
          <p:cNvPr id="4" name="Marcador de contenido 2">
            <a:extLst>
              <a:ext uri="{FF2B5EF4-FFF2-40B4-BE49-F238E27FC236}">
                <a16:creationId xmlns:a16="http://schemas.microsoft.com/office/drawing/2014/main" id="{5D65946E-FD42-564B-8727-FBC9BB72BDB9}"/>
              </a:ext>
            </a:extLst>
          </p:cNvPr>
          <p:cNvSpPr txBox="1">
            <a:spLocks/>
          </p:cNvSpPr>
          <p:nvPr/>
        </p:nvSpPr>
        <p:spPr>
          <a:xfrm>
            <a:off x="2202108" y="1074101"/>
            <a:ext cx="8000884" cy="856526"/>
          </a:xfrm>
          <a:prstGeom prst="rect">
            <a:avLst/>
          </a:prstGeom>
        </p:spPr>
        <p:txBody>
          <a:bodyPr>
            <a:normAutofit fontScale="85000" lnSpcReduction="10000"/>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r>
              <a:rPr lang="es-EC" kern="0" dirty="0">
                <a:solidFill>
                  <a:schemeClr val="bg2">
                    <a:lumMod val="10000"/>
                  </a:schemeClr>
                </a:solidFill>
                <a:latin typeface="Times" pitchFamily="2" charset="0"/>
              </a:rPr>
              <a:t>La técnica de medición propuesta en esta investigación se basa en métodos de economía experimental conocidos como</a:t>
            </a:r>
            <a:r>
              <a:rPr lang="es-EC" i="1" kern="0" dirty="0">
                <a:solidFill>
                  <a:schemeClr val="bg2">
                    <a:lumMod val="10000"/>
                  </a:schemeClr>
                </a:solidFill>
                <a:latin typeface="Times" pitchFamily="2" charset="0"/>
              </a:rPr>
              <a:t> Audit Studies.</a:t>
            </a:r>
          </a:p>
          <a:p>
            <a:pPr marL="0" indent="0">
              <a:buFontTx/>
              <a:buNone/>
            </a:pPr>
            <a:endParaRPr lang="es-EC" i="1" kern="0" dirty="0">
              <a:solidFill>
                <a:schemeClr val="bg2">
                  <a:lumMod val="10000"/>
                </a:schemeClr>
              </a:solidFill>
              <a:latin typeface="Times" pitchFamily="2" charset="0"/>
            </a:endParaRPr>
          </a:p>
        </p:txBody>
      </p:sp>
      <p:sp>
        <p:nvSpPr>
          <p:cNvPr id="5" name="Rectángulo 4">
            <a:extLst>
              <a:ext uri="{FF2B5EF4-FFF2-40B4-BE49-F238E27FC236}">
                <a16:creationId xmlns:a16="http://schemas.microsoft.com/office/drawing/2014/main" id="{1C625F1A-6880-3F44-A2DB-BF6C4CDAEE0E}"/>
              </a:ext>
            </a:extLst>
          </p:cNvPr>
          <p:cNvSpPr/>
          <p:nvPr/>
        </p:nvSpPr>
        <p:spPr>
          <a:xfrm>
            <a:off x="1290483" y="1907477"/>
            <a:ext cx="4776488" cy="369332"/>
          </a:xfrm>
          <a:prstGeom prst="rect">
            <a:avLst/>
          </a:prstGeom>
        </p:spPr>
        <p:txBody>
          <a:bodyPr wrap="square">
            <a:spAutoFit/>
          </a:bodyPr>
          <a:lstStyle/>
          <a:p>
            <a:pPr algn="just"/>
            <a:r>
              <a:rPr lang="es-ES" dirty="0">
                <a:solidFill>
                  <a:schemeClr val="bg2">
                    <a:lumMod val="10000"/>
                  </a:schemeClr>
                </a:solidFill>
                <a:latin typeface="Times" pitchFamily="2" charset="0"/>
              </a:rPr>
              <a:t>Estos pueden aplicarse de dos formas distintas:</a:t>
            </a:r>
          </a:p>
        </p:txBody>
      </p:sp>
      <p:graphicFrame>
        <p:nvGraphicFramePr>
          <p:cNvPr id="6" name="Diagrama 5">
            <a:extLst>
              <a:ext uri="{FF2B5EF4-FFF2-40B4-BE49-F238E27FC236}">
                <a16:creationId xmlns:a16="http://schemas.microsoft.com/office/drawing/2014/main" id="{8F5C32BD-43AD-5B42-B5C7-EFA83B5C3F84}"/>
              </a:ext>
            </a:extLst>
          </p:cNvPr>
          <p:cNvGraphicFramePr/>
          <p:nvPr>
            <p:extLst>
              <p:ext uri="{D42A27DB-BD31-4B8C-83A1-F6EECF244321}">
                <p14:modId xmlns:p14="http://schemas.microsoft.com/office/powerpoint/2010/main" val="2392084030"/>
              </p:ext>
            </p:extLst>
          </p:nvPr>
        </p:nvGraphicFramePr>
        <p:xfrm>
          <a:off x="2598965" y="2366690"/>
          <a:ext cx="7604027" cy="342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532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156C8BA-DE3A-A14A-9BAB-4EAB807D0570}"/>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MODELO</a:t>
            </a:r>
          </a:p>
        </p:txBody>
      </p:sp>
      <p:pic>
        <p:nvPicPr>
          <p:cNvPr id="4" name="Picture 2">
            <a:extLst>
              <a:ext uri="{FF2B5EF4-FFF2-40B4-BE49-F238E27FC236}">
                <a16:creationId xmlns:a16="http://schemas.microsoft.com/office/drawing/2014/main" id="{7E955B20-A44E-1048-BF97-1FFA9117BD63}"/>
              </a:ext>
            </a:extLst>
          </p:cNvPr>
          <p:cNvPicPr/>
          <p:nvPr/>
        </p:nvPicPr>
        <p:blipFill rotWithShape="1">
          <a:blip r:embed="rId2"/>
          <a:srcRect l="5699" t="2910" r="9079" b="5731"/>
          <a:stretch/>
        </p:blipFill>
        <p:spPr bwMode="auto">
          <a:xfrm>
            <a:off x="6096000" y="1371099"/>
            <a:ext cx="5451346" cy="4115802"/>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E6193994-D7E9-BE48-8368-2EA687486895}"/>
              </a:ext>
            </a:extLst>
          </p:cNvPr>
          <p:cNvSpPr txBox="1"/>
          <p:nvPr/>
        </p:nvSpPr>
        <p:spPr>
          <a:xfrm>
            <a:off x="817615" y="1720840"/>
            <a:ext cx="3831220" cy="3416320"/>
          </a:xfrm>
          <a:prstGeom prst="rect">
            <a:avLst/>
          </a:prstGeom>
          <a:noFill/>
        </p:spPr>
        <p:txBody>
          <a:bodyPr wrap="square" rtlCol="0">
            <a:spAutoFit/>
          </a:bodyPr>
          <a:lstStyle/>
          <a:p>
            <a:pPr algn="just"/>
            <a:r>
              <a:rPr lang="es-ES" dirty="0">
                <a:solidFill>
                  <a:schemeClr val="bg2">
                    <a:lumMod val="10000"/>
                  </a:schemeClr>
                </a:solidFill>
                <a:latin typeface="Times" pitchFamily="2" charset="0"/>
              </a:rPr>
              <a:t>Basado en la aplicación del modelo utilizado por Young, y otros (2015) es posible realizar una integración de la teoría de la interdependencia humana (</a:t>
            </a:r>
            <a:r>
              <a:rPr lang="es-ES" dirty="0" err="1">
                <a:solidFill>
                  <a:schemeClr val="bg2">
                    <a:lumMod val="10000"/>
                  </a:schemeClr>
                </a:solidFill>
                <a:latin typeface="Times" pitchFamily="2" charset="0"/>
              </a:rPr>
              <a:t>Deutsch</a:t>
            </a:r>
            <a:r>
              <a:rPr lang="es-ES" dirty="0">
                <a:solidFill>
                  <a:schemeClr val="bg2">
                    <a:lumMod val="10000"/>
                  </a:schemeClr>
                </a:solidFill>
                <a:latin typeface="Times" pitchFamily="2" charset="0"/>
              </a:rPr>
              <a:t>, 1949)  con la teoría de ajuste por estereotipos (</a:t>
            </a:r>
            <a:r>
              <a:rPr lang="es-ES" dirty="0" err="1">
                <a:solidFill>
                  <a:schemeClr val="bg2">
                    <a:lumMod val="10000"/>
                  </a:schemeClr>
                </a:solidFill>
                <a:latin typeface="Times" pitchFamily="2" charset="0"/>
              </a:rPr>
              <a:t>Dipboye</a:t>
            </a:r>
            <a:r>
              <a:rPr lang="es-ES" dirty="0">
                <a:solidFill>
                  <a:schemeClr val="bg2">
                    <a:lumMod val="10000"/>
                  </a:schemeClr>
                </a:solidFill>
                <a:latin typeface="Times" pitchFamily="2" charset="0"/>
              </a:rPr>
              <a:t>, </a:t>
            </a:r>
            <a:r>
              <a:rPr lang="es-ES" dirty="0" err="1">
                <a:solidFill>
                  <a:schemeClr val="bg2">
                    <a:lumMod val="10000"/>
                  </a:schemeClr>
                </a:solidFill>
                <a:latin typeface="Times" pitchFamily="2" charset="0"/>
              </a:rPr>
              <a:t>Fromkin</a:t>
            </a:r>
            <a:r>
              <a:rPr lang="es-ES" dirty="0">
                <a:solidFill>
                  <a:schemeClr val="bg2">
                    <a:lumMod val="10000"/>
                  </a:schemeClr>
                </a:solidFill>
                <a:latin typeface="Times" pitchFamily="2" charset="0"/>
              </a:rPr>
              <a:t>, y </a:t>
            </a:r>
            <a:r>
              <a:rPr lang="es-ES" dirty="0" err="1">
                <a:solidFill>
                  <a:schemeClr val="bg2">
                    <a:lumMod val="10000"/>
                  </a:schemeClr>
                </a:solidFill>
                <a:latin typeface="Times" pitchFamily="2" charset="0"/>
              </a:rPr>
              <a:t>Wiback</a:t>
            </a:r>
            <a:r>
              <a:rPr lang="es-ES" dirty="0">
                <a:solidFill>
                  <a:schemeClr val="bg2">
                    <a:lumMod val="10000"/>
                  </a:schemeClr>
                </a:solidFill>
                <a:latin typeface="Times" pitchFamily="2" charset="0"/>
              </a:rPr>
              <a:t>, 1975) para explicar la forma en la que la discriminación laboral se manifiesta en función de las variables de estudio y las dimensiones del fenómeno. </a:t>
            </a:r>
            <a:endParaRPr lang="es-EC" dirty="0">
              <a:solidFill>
                <a:schemeClr val="bg2">
                  <a:lumMod val="10000"/>
                </a:schemeClr>
              </a:solidFill>
              <a:latin typeface="Times" pitchFamily="2" charset="0"/>
            </a:endParaRPr>
          </a:p>
          <a:p>
            <a:pPr algn="just"/>
            <a:endParaRPr lang="es-EC" dirty="0">
              <a:solidFill>
                <a:schemeClr val="bg2">
                  <a:lumMod val="10000"/>
                </a:schemeClr>
              </a:solidFill>
              <a:latin typeface="Times" pitchFamily="2" charset="0"/>
            </a:endParaRPr>
          </a:p>
        </p:txBody>
      </p:sp>
    </p:spTree>
    <p:extLst>
      <p:ext uri="{BB962C8B-B14F-4D97-AF65-F5344CB8AC3E}">
        <p14:creationId xmlns:p14="http://schemas.microsoft.com/office/powerpoint/2010/main" val="269278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C4F311C-FA7A-EE45-8419-BFFFE1C1454F}"/>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METODOLOGIA</a:t>
            </a:r>
          </a:p>
        </p:txBody>
      </p:sp>
      <p:sp>
        <p:nvSpPr>
          <p:cNvPr id="4" name="Marcador de contenido 2">
            <a:extLst>
              <a:ext uri="{FF2B5EF4-FFF2-40B4-BE49-F238E27FC236}">
                <a16:creationId xmlns:a16="http://schemas.microsoft.com/office/drawing/2014/main" id="{7AC0E409-FED7-2B43-8755-5CB082EB7ABD}"/>
              </a:ext>
            </a:extLst>
          </p:cNvPr>
          <p:cNvSpPr txBox="1">
            <a:spLocks/>
          </p:cNvSpPr>
          <p:nvPr/>
        </p:nvSpPr>
        <p:spPr>
          <a:xfrm>
            <a:off x="2176580" y="972545"/>
            <a:ext cx="7852791" cy="2321548"/>
          </a:xfrm>
          <a:prstGeom prst="rect">
            <a:avLst/>
          </a:prstGeom>
          <a:ln>
            <a:solidFill>
              <a:schemeClr val="accent1">
                <a:lumMod val="50000"/>
              </a:schemeClr>
            </a:solidFill>
          </a:ln>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r>
              <a:rPr lang="es-ES" sz="2000" kern="0" dirty="0">
                <a:solidFill>
                  <a:schemeClr val="bg2">
                    <a:lumMod val="10000"/>
                  </a:schemeClr>
                </a:solidFill>
                <a:latin typeface="Noto Sans Kannada" panose="020B0502040504020204" pitchFamily="34" charset="0"/>
                <a:cs typeface="Noto Sans Kannada" panose="020B0502040504020204" pitchFamily="34" charset="0"/>
              </a:rPr>
              <a:t>El tipo de diseño experimental que se plantea en el presente trabajo se basa en el instrumento utilizado por Galarza y </a:t>
            </a:r>
            <a:r>
              <a:rPr lang="es-ES" sz="2000" kern="0" dirty="0" err="1">
                <a:solidFill>
                  <a:schemeClr val="bg2">
                    <a:lumMod val="10000"/>
                  </a:schemeClr>
                </a:solidFill>
                <a:latin typeface="Noto Sans Kannada" panose="020B0502040504020204" pitchFamily="34" charset="0"/>
                <a:cs typeface="Noto Sans Kannada" panose="020B0502040504020204" pitchFamily="34" charset="0"/>
              </a:rPr>
              <a:t>Yamada</a:t>
            </a:r>
            <a:r>
              <a:rPr lang="es-ES" sz="2000" kern="0" dirty="0">
                <a:solidFill>
                  <a:schemeClr val="bg2">
                    <a:lumMod val="10000"/>
                  </a:schemeClr>
                </a:solidFill>
                <a:latin typeface="Noto Sans Kannada" panose="020B0502040504020204" pitchFamily="34" charset="0"/>
                <a:cs typeface="Noto Sans Kannada" panose="020B0502040504020204" pitchFamily="34" charset="0"/>
              </a:rPr>
              <a:t> (2012), y sugiere una investigación de forma cuasi experimental; en la cual, a través del control de tres variables independientes (apariencia física, raza/origen del apellido y sexo) se estudia la probabilidad de que se reciba una respuesta favorable al CV enviado por un determinado candidato para una vacante laboral ofertada</a:t>
            </a:r>
            <a:r>
              <a:rPr lang="es-EC" sz="2000" kern="0" dirty="0">
                <a:solidFill>
                  <a:schemeClr val="bg2">
                    <a:lumMod val="10000"/>
                  </a:schemeClr>
                </a:solidFill>
                <a:latin typeface="Noto Sans Kannada" panose="020B0502040504020204" pitchFamily="34" charset="0"/>
                <a:cs typeface="Noto Sans Kannada" panose="020B0502040504020204" pitchFamily="34" charset="0"/>
              </a:rPr>
              <a:t>.</a:t>
            </a:r>
          </a:p>
        </p:txBody>
      </p:sp>
      <p:sp>
        <p:nvSpPr>
          <p:cNvPr id="5" name="Marcador de contenido 2">
            <a:extLst>
              <a:ext uri="{FF2B5EF4-FFF2-40B4-BE49-F238E27FC236}">
                <a16:creationId xmlns:a16="http://schemas.microsoft.com/office/drawing/2014/main" id="{D4672C9B-D741-B04D-8861-CAF47CC815D0}"/>
              </a:ext>
            </a:extLst>
          </p:cNvPr>
          <p:cNvSpPr txBox="1">
            <a:spLocks/>
          </p:cNvSpPr>
          <p:nvPr/>
        </p:nvSpPr>
        <p:spPr>
          <a:xfrm>
            <a:off x="1072432" y="3491845"/>
            <a:ext cx="2208295" cy="5565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buNone/>
            </a:pPr>
            <a:r>
              <a:rPr lang="es-ES" sz="1600" b="1" dirty="0">
                <a:solidFill>
                  <a:schemeClr val="bg2">
                    <a:lumMod val="10000"/>
                  </a:schemeClr>
                </a:solidFill>
                <a:latin typeface="Noto Sans Kannada" panose="020B0502040504020204" pitchFamily="34" charset="0"/>
                <a:cs typeface="Noto Sans Kannada" panose="020B0502040504020204" pitchFamily="34" charset="0"/>
              </a:rPr>
              <a:t>Objeto de estudio </a:t>
            </a:r>
            <a:endParaRPr lang="es-EC" sz="1600" b="1" dirty="0">
              <a:solidFill>
                <a:schemeClr val="bg2">
                  <a:lumMod val="10000"/>
                </a:schemeClr>
              </a:solidFill>
              <a:latin typeface="Noto Sans Kannada" panose="020B0502040504020204" pitchFamily="34" charset="0"/>
              <a:cs typeface="Noto Sans Kannada" panose="020B0502040504020204" pitchFamily="34" charset="0"/>
            </a:endParaRPr>
          </a:p>
        </p:txBody>
      </p:sp>
      <p:sp>
        <p:nvSpPr>
          <p:cNvPr id="6" name="Rectángulo 5">
            <a:extLst>
              <a:ext uri="{FF2B5EF4-FFF2-40B4-BE49-F238E27FC236}">
                <a16:creationId xmlns:a16="http://schemas.microsoft.com/office/drawing/2014/main" id="{E724208E-5965-E143-890A-3072C1A05105}"/>
              </a:ext>
            </a:extLst>
          </p:cNvPr>
          <p:cNvSpPr/>
          <p:nvPr/>
        </p:nvSpPr>
        <p:spPr>
          <a:xfrm>
            <a:off x="1072432" y="4048412"/>
            <a:ext cx="4124601" cy="1815882"/>
          </a:xfrm>
          <a:prstGeom prst="rect">
            <a:avLst/>
          </a:prstGeom>
          <a:ln>
            <a:solidFill>
              <a:schemeClr val="accent1">
                <a:lumMod val="50000"/>
              </a:schemeClr>
            </a:solidFill>
          </a:ln>
        </p:spPr>
        <p:txBody>
          <a:bodyPr wrap="square">
            <a:spAutoFit/>
          </a:bodyPr>
          <a:lstStyle/>
          <a:p>
            <a:pPr algn="just"/>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El objeto de estudio del presente trabajo se encuentra en los procesos de selección de personal de las empresas del Distrito Metropolitano de Quito. Más específicamente, el objeto de estudio resulta en la etapa de preselección (recepción del </a:t>
            </a:r>
            <a:r>
              <a:rPr lang="es-ES" sz="1600" dirty="0" err="1">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CVs</a:t>
            </a:r>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 de los candidatos) de estos procesos. </a:t>
            </a:r>
            <a:endParaRPr lang="es-EC" sz="1600" dirty="0">
              <a:solidFill>
                <a:schemeClr val="bg2">
                  <a:lumMod val="10000"/>
                </a:schemeClr>
              </a:solidFill>
              <a:latin typeface="Noto Sans Kannada" panose="020B0502040504020204" pitchFamily="34" charset="0"/>
              <a:cs typeface="Noto Sans Kannada" panose="020B0502040504020204" pitchFamily="34" charset="0"/>
            </a:endParaRPr>
          </a:p>
        </p:txBody>
      </p:sp>
      <p:sp>
        <p:nvSpPr>
          <p:cNvPr id="7" name="Marcador de contenido 2">
            <a:extLst>
              <a:ext uri="{FF2B5EF4-FFF2-40B4-BE49-F238E27FC236}">
                <a16:creationId xmlns:a16="http://schemas.microsoft.com/office/drawing/2014/main" id="{12F5875A-2AAF-3347-A529-35B278C9C63B}"/>
              </a:ext>
            </a:extLst>
          </p:cNvPr>
          <p:cNvSpPr txBox="1">
            <a:spLocks/>
          </p:cNvSpPr>
          <p:nvPr/>
        </p:nvSpPr>
        <p:spPr>
          <a:xfrm>
            <a:off x="6688157" y="3491845"/>
            <a:ext cx="2988276" cy="3588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buNone/>
            </a:pPr>
            <a:r>
              <a:rPr lang="es-ES" sz="1600" b="1" dirty="0">
                <a:solidFill>
                  <a:schemeClr val="bg2">
                    <a:lumMod val="10000"/>
                  </a:schemeClr>
                </a:solidFill>
                <a:latin typeface="Noto Sans Kannada" panose="020B0502040504020204" pitchFamily="34" charset="0"/>
                <a:cs typeface="Noto Sans Kannada" panose="020B0502040504020204" pitchFamily="34" charset="0"/>
              </a:rPr>
              <a:t>Enfoque metodológico</a:t>
            </a:r>
            <a:endParaRPr lang="es-EC" sz="1600" b="1" dirty="0">
              <a:solidFill>
                <a:schemeClr val="bg2">
                  <a:lumMod val="10000"/>
                </a:schemeClr>
              </a:solidFill>
              <a:latin typeface="Noto Sans Kannada" panose="020B0502040504020204" pitchFamily="34" charset="0"/>
              <a:cs typeface="Noto Sans Kannada" panose="020B0502040504020204" pitchFamily="34" charset="0"/>
            </a:endParaRPr>
          </a:p>
        </p:txBody>
      </p:sp>
      <p:sp>
        <p:nvSpPr>
          <p:cNvPr id="8" name="Rectángulo 7">
            <a:extLst>
              <a:ext uri="{FF2B5EF4-FFF2-40B4-BE49-F238E27FC236}">
                <a16:creationId xmlns:a16="http://schemas.microsoft.com/office/drawing/2014/main" id="{94E3B734-C251-3B4C-AD7D-C256ED869189}"/>
              </a:ext>
            </a:extLst>
          </p:cNvPr>
          <p:cNvSpPr/>
          <p:nvPr/>
        </p:nvSpPr>
        <p:spPr>
          <a:xfrm>
            <a:off x="6583908" y="4048412"/>
            <a:ext cx="4124601" cy="1600438"/>
          </a:xfrm>
          <a:prstGeom prst="rect">
            <a:avLst/>
          </a:prstGeom>
          <a:ln>
            <a:solidFill>
              <a:schemeClr val="accent1">
                <a:lumMod val="50000"/>
              </a:schemeClr>
            </a:solidFill>
          </a:ln>
        </p:spPr>
        <p:txBody>
          <a:bodyPr wrap="square">
            <a:spAutoFit/>
          </a:bodyPr>
          <a:lstStyle/>
          <a:p>
            <a:pPr algn="just"/>
            <a:r>
              <a:rPr lang="es-ES" sz="1400" dirty="0">
                <a:solidFill>
                  <a:schemeClr val="bg2">
                    <a:lumMod val="10000"/>
                  </a:schemeClr>
                </a:solidFill>
                <a:latin typeface="Noto Sans Kannada" panose="020B0502040504020204" pitchFamily="34" charset="0"/>
                <a:cs typeface="Noto Sans Kannada" panose="020B0502040504020204" pitchFamily="34" charset="0"/>
              </a:rPr>
              <a:t>El enfoque metodológico de la investigación es mixto. A pesar de que en la primera etapa de la aplicación instrumental se realiza una calificación cualitativa de las imágenes a incluir en los </a:t>
            </a:r>
            <a:r>
              <a:rPr lang="es-ES" sz="1400" dirty="0" err="1">
                <a:solidFill>
                  <a:schemeClr val="bg2">
                    <a:lumMod val="10000"/>
                  </a:schemeClr>
                </a:solidFill>
                <a:latin typeface="Noto Sans Kannada" panose="020B0502040504020204" pitchFamily="34" charset="0"/>
                <a:cs typeface="Noto Sans Kannada" panose="020B0502040504020204" pitchFamily="34" charset="0"/>
              </a:rPr>
              <a:t>CVs</a:t>
            </a:r>
            <a:r>
              <a:rPr lang="es-ES" sz="1400" dirty="0">
                <a:solidFill>
                  <a:schemeClr val="bg2">
                    <a:lumMod val="10000"/>
                  </a:schemeClr>
                </a:solidFill>
                <a:latin typeface="Noto Sans Kannada" panose="020B0502040504020204" pitchFamily="34" charset="0"/>
                <a:cs typeface="Noto Sans Kannada" panose="020B0502040504020204" pitchFamily="34" charset="0"/>
              </a:rPr>
              <a:t> (el método se detalla más adelante); la recolección de datos utiliza la tasa de respuesta obtenida sobre el envío de los </a:t>
            </a:r>
            <a:r>
              <a:rPr lang="es-ES" sz="1400" dirty="0" err="1">
                <a:solidFill>
                  <a:schemeClr val="bg2">
                    <a:lumMod val="10000"/>
                  </a:schemeClr>
                </a:solidFill>
                <a:latin typeface="Noto Sans Kannada" panose="020B0502040504020204" pitchFamily="34" charset="0"/>
                <a:cs typeface="Noto Sans Kannada" panose="020B0502040504020204" pitchFamily="34" charset="0"/>
              </a:rPr>
              <a:t>CVs</a:t>
            </a:r>
            <a:r>
              <a:rPr lang="es-ES" sz="1400" dirty="0">
                <a:solidFill>
                  <a:schemeClr val="bg2">
                    <a:lumMod val="10000"/>
                  </a:schemeClr>
                </a:solidFill>
                <a:latin typeface="Noto Sans Kannada" panose="020B0502040504020204" pitchFamily="34" charset="0"/>
                <a:cs typeface="Noto Sans Kannada" panose="020B0502040504020204" pitchFamily="34" charset="0"/>
              </a:rPr>
              <a:t> y la analiza de forma cuantitativa</a:t>
            </a:r>
            <a:r>
              <a:rPr lang="es-EC" sz="1400" dirty="0">
                <a:solidFill>
                  <a:schemeClr val="bg2">
                    <a:lumMod val="10000"/>
                  </a:schemeClr>
                </a:solidFill>
                <a:latin typeface="Noto Sans Kannada" panose="020B0502040504020204" pitchFamily="34" charset="0"/>
                <a:cs typeface="Noto Sans Kannada" panose="020B0502040504020204" pitchFamily="34" charset="0"/>
              </a:rPr>
              <a:t> </a:t>
            </a:r>
          </a:p>
        </p:txBody>
      </p:sp>
    </p:spTree>
    <p:extLst>
      <p:ext uri="{BB962C8B-B14F-4D97-AF65-F5344CB8AC3E}">
        <p14:creationId xmlns:p14="http://schemas.microsoft.com/office/powerpoint/2010/main" val="499975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val 248">
            <a:extLst>
              <a:ext uri="{FF2B5EF4-FFF2-40B4-BE49-F238E27FC236}">
                <a16:creationId xmlns:a16="http://schemas.microsoft.com/office/drawing/2014/main" id="{12326A06-67EE-4A2A-85B7-9E26C93C9EA6}"/>
              </a:ext>
            </a:extLst>
          </p:cNvPr>
          <p:cNvSpPr/>
          <p:nvPr/>
        </p:nvSpPr>
        <p:spPr>
          <a:xfrm>
            <a:off x="11512283" y="243039"/>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GB" dirty="0">
                <a:latin typeface="Noto Sans" panose="020B0502040504020204" pitchFamily="34"/>
                <a:ea typeface="Noto Sans" panose="020B0502040504020204" pitchFamily="34"/>
                <a:cs typeface="Noto Sans" panose="020B0502040504020204" pitchFamily="34"/>
              </a:rPr>
              <a:t>2</a:t>
            </a:r>
          </a:p>
        </p:txBody>
      </p:sp>
      <p:sp>
        <p:nvSpPr>
          <p:cNvPr id="248" name="Rectángulo 247">
            <a:extLst>
              <a:ext uri="{FF2B5EF4-FFF2-40B4-BE49-F238E27FC236}">
                <a16:creationId xmlns:a16="http://schemas.microsoft.com/office/drawing/2014/main" id="{888E71E5-0F87-4D5A-8C0B-BAB55F3813AA}"/>
              </a:ext>
            </a:extLst>
          </p:cNvPr>
          <p:cNvSpPr/>
          <p:nvPr/>
        </p:nvSpPr>
        <p:spPr>
          <a:xfrm>
            <a:off x="0" y="1"/>
            <a:ext cx="12192000" cy="76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MUESTRA Y DISEÑO DEL INSTRUMENTO</a:t>
            </a:r>
          </a:p>
        </p:txBody>
      </p:sp>
      <p:grpSp>
        <p:nvGrpSpPr>
          <p:cNvPr id="3" name="Grupo 2">
            <a:extLst>
              <a:ext uri="{FF2B5EF4-FFF2-40B4-BE49-F238E27FC236}">
                <a16:creationId xmlns:a16="http://schemas.microsoft.com/office/drawing/2014/main" id="{B7876AFA-AE4D-8041-93A3-C8C85A82C634}"/>
              </a:ext>
            </a:extLst>
          </p:cNvPr>
          <p:cNvGrpSpPr/>
          <p:nvPr/>
        </p:nvGrpSpPr>
        <p:grpSpPr>
          <a:xfrm>
            <a:off x="2660094" y="1591487"/>
            <a:ext cx="4347891" cy="4269798"/>
            <a:chOff x="6009410" y="1632917"/>
            <a:chExt cx="5071068" cy="3995704"/>
          </a:xfrm>
        </p:grpSpPr>
        <p:sp>
          <p:nvSpPr>
            <p:cNvPr id="832" name="Rectangle: Rounded Corners 831">
              <a:extLst>
                <a:ext uri="{FF2B5EF4-FFF2-40B4-BE49-F238E27FC236}">
                  <a16:creationId xmlns:a16="http://schemas.microsoft.com/office/drawing/2014/main" id="{E9328F35-7099-43C7-B841-FF2F66124DD8}"/>
                </a:ext>
              </a:extLst>
            </p:cNvPr>
            <p:cNvSpPr/>
            <p:nvPr/>
          </p:nvSpPr>
          <p:spPr>
            <a:xfrm>
              <a:off x="6009410" y="1632917"/>
              <a:ext cx="4920042" cy="3995704"/>
            </a:xfrm>
            <a:prstGeom prst="roundRect">
              <a:avLst>
                <a:gd name="adj" fmla="val 3334"/>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2" name="Marcador de contenido 2">
                  <a:extLst>
                    <a:ext uri="{FF2B5EF4-FFF2-40B4-BE49-F238E27FC236}">
                      <a16:creationId xmlns:a16="http://schemas.microsoft.com/office/drawing/2014/main" id="{6B43099C-4441-2F4A-9AB8-096EA34CC724}"/>
                    </a:ext>
                  </a:extLst>
                </p:cNvPr>
                <p:cNvSpPr txBox="1">
                  <a:spLocks/>
                </p:cNvSpPr>
                <p:nvPr/>
              </p:nvSpPr>
              <p:spPr>
                <a:xfrm>
                  <a:off x="6612951" y="1750443"/>
                  <a:ext cx="2918210" cy="2223878"/>
                </a:xfrm>
                <a:ln>
                  <a:solidFill>
                    <a:schemeClr val="tx1"/>
                  </a:solidFill>
                </a:ln>
              </p:spPr>
              <p:txBody>
                <a:bodyPr>
                  <a:normAutofit/>
                </a:bodyPr>
                <a:lstStyle>
                  <a:lvl1pPr marL="0" indent="0" algn="ctr" rtl="0" eaLnBrk="1" fontAlgn="base" hangingPunct="1">
                    <a:spcBef>
                      <a:spcPct val="20000"/>
                    </a:spcBef>
                    <a:spcAft>
                      <a:spcPct val="0"/>
                    </a:spcAft>
                    <a:buNone/>
                    <a:defRPr sz="2400">
                      <a:solidFill>
                        <a:schemeClr val="bg1"/>
                      </a:solidFill>
                      <a:latin typeface="+mn-lt"/>
                      <a:ea typeface="+mn-ea"/>
                      <a:cs typeface="+mn-cs"/>
                    </a:defRPr>
                  </a:lvl1pPr>
                  <a:lvl2pPr marL="457200" indent="0" algn="ctr" rtl="0" eaLnBrk="1" fontAlgn="base" hangingPunct="1">
                    <a:spcBef>
                      <a:spcPct val="20000"/>
                    </a:spcBef>
                    <a:spcAft>
                      <a:spcPct val="0"/>
                    </a:spcAft>
                    <a:buNone/>
                    <a:defRPr sz="2000">
                      <a:solidFill>
                        <a:schemeClr val="bg1"/>
                      </a:solidFill>
                      <a:latin typeface="+mn-lt"/>
                    </a:defRPr>
                  </a:lvl2pPr>
                  <a:lvl3pPr marL="914400" indent="0" algn="ctr" rtl="0" eaLnBrk="1" fontAlgn="base" hangingPunct="1">
                    <a:spcBef>
                      <a:spcPct val="20000"/>
                    </a:spcBef>
                    <a:spcAft>
                      <a:spcPct val="0"/>
                    </a:spcAft>
                    <a:buNone/>
                    <a:defRPr sz="1800">
                      <a:solidFill>
                        <a:schemeClr val="bg1"/>
                      </a:solidFill>
                      <a:latin typeface="+mn-lt"/>
                    </a:defRPr>
                  </a:lvl3pPr>
                  <a:lvl4pPr marL="1371600" indent="0" algn="ctr" rtl="0" eaLnBrk="1" fontAlgn="base" hangingPunct="1">
                    <a:spcBef>
                      <a:spcPct val="20000"/>
                    </a:spcBef>
                    <a:spcAft>
                      <a:spcPct val="0"/>
                    </a:spcAft>
                    <a:buNone/>
                    <a:defRPr sz="1600">
                      <a:solidFill>
                        <a:schemeClr val="bg1"/>
                      </a:solidFill>
                      <a:latin typeface="+mn-lt"/>
                    </a:defRPr>
                  </a:lvl4pPr>
                  <a:lvl5pPr marL="1828800" indent="0" algn="ctr" rtl="0" eaLnBrk="1" fontAlgn="base" hangingPunct="1">
                    <a:spcBef>
                      <a:spcPct val="20000"/>
                    </a:spcBef>
                    <a:spcAft>
                      <a:spcPct val="0"/>
                    </a:spcAft>
                    <a:buNone/>
                    <a:defRPr sz="1600">
                      <a:solidFill>
                        <a:schemeClr val="bg1"/>
                      </a:solidFill>
                      <a:latin typeface="+mn-lt"/>
                    </a:defRPr>
                  </a:lvl5pPr>
                  <a:lvl6pPr marL="2286000" indent="0" algn="ctr" rtl="0" eaLnBrk="1" fontAlgn="base" hangingPunct="1">
                    <a:spcBef>
                      <a:spcPct val="20000"/>
                    </a:spcBef>
                    <a:spcAft>
                      <a:spcPct val="0"/>
                    </a:spcAft>
                    <a:buNone/>
                    <a:defRPr sz="1600">
                      <a:solidFill>
                        <a:schemeClr val="bg1"/>
                      </a:solidFill>
                      <a:latin typeface="+mn-lt"/>
                    </a:defRPr>
                  </a:lvl6pPr>
                  <a:lvl7pPr marL="2743200" indent="0" algn="ctr" rtl="0" eaLnBrk="1" fontAlgn="base" hangingPunct="1">
                    <a:spcBef>
                      <a:spcPct val="20000"/>
                    </a:spcBef>
                    <a:spcAft>
                      <a:spcPct val="0"/>
                    </a:spcAft>
                    <a:buNone/>
                    <a:defRPr sz="1600">
                      <a:solidFill>
                        <a:schemeClr val="bg1"/>
                      </a:solidFill>
                      <a:latin typeface="+mn-lt"/>
                    </a:defRPr>
                  </a:lvl7pPr>
                  <a:lvl8pPr marL="3200400" indent="0" algn="ctr" rtl="0" eaLnBrk="1" fontAlgn="base" hangingPunct="1">
                    <a:spcBef>
                      <a:spcPct val="20000"/>
                    </a:spcBef>
                    <a:spcAft>
                      <a:spcPct val="0"/>
                    </a:spcAft>
                    <a:buNone/>
                    <a:defRPr sz="1600">
                      <a:solidFill>
                        <a:schemeClr val="bg1"/>
                      </a:solidFill>
                      <a:latin typeface="+mn-lt"/>
                    </a:defRPr>
                  </a:lvl8pPr>
                  <a:lvl9pPr marL="3657600" indent="0" algn="ctr" rtl="0" eaLnBrk="1" fontAlgn="base" hangingPunct="1">
                    <a:spcBef>
                      <a:spcPct val="20000"/>
                    </a:spcBef>
                    <a:spcAft>
                      <a:spcPct val="0"/>
                    </a:spcAft>
                    <a:buNone/>
                    <a:defRPr sz="1600">
                      <a:solidFill>
                        <a:schemeClr val="bg1"/>
                      </a:solidFill>
                      <a:latin typeface="+mn-lt"/>
                    </a:defRPr>
                  </a:lvl9pPr>
                </a:lstStyle>
                <a:p>
                  <a14:m>
                    <m:oMath xmlns:m="http://schemas.openxmlformats.org/officeDocument/2006/math">
                      <m:r>
                        <a:rPr lang="es-ES" i="1" kern="0" smtClean="0">
                          <a:solidFill>
                            <a:schemeClr val="bg2">
                              <a:lumMod val="10000"/>
                            </a:schemeClr>
                          </a:solidFill>
                          <a:latin typeface="Cambria Math" panose="02040503050406030204" pitchFamily="18" charset="0"/>
                        </a:rPr>
                        <m:t>𝑥</m:t>
                      </m:r>
                      <m:r>
                        <a:rPr lang="es-ES" kern="0">
                          <a:solidFill>
                            <a:schemeClr val="bg2">
                              <a:lumMod val="10000"/>
                            </a:schemeClr>
                          </a:solidFill>
                          <a:latin typeface="Cambria Math" panose="02040503050406030204" pitchFamily="18" charset="0"/>
                        </a:rPr>
                        <m:t>=</m:t>
                      </m:r>
                      <m:f>
                        <m:fPr>
                          <m:ctrlPr>
                            <a:rPr lang="es-EC" i="1" kern="0">
                              <a:solidFill>
                                <a:schemeClr val="bg2">
                                  <a:lumMod val="10000"/>
                                </a:schemeClr>
                              </a:solidFill>
                              <a:latin typeface="Cambria Math" panose="02040503050406030204" pitchFamily="18" charset="0"/>
                            </a:rPr>
                          </m:ctrlPr>
                        </m:fPr>
                        <m:num>
                          <m:sSup>
                            <m:sSupPr>
                              <m:ctrlPr>
                                <a:rPr lang="es-EC" i="1" kern="0">
                                  <a:solidFill>
                                    <a:schemeClr val="bg2">
                                      <a:lumMod val="10000"/>
                                    </a:schemeClr>
                                  </a:solidFill>
                                  <a:latin typeface="Cambria Math" panose="02040503050406030204" pitchFamily="18" charset="0"/>
                                </a:rPr>
                              </m:ctrlPr>
                            </m:sSupPr>
                            <m:e>
                              <m:r>
                                <a:rPr lang="es-ES" i="1" kern="0">
                                  <a:solidFill>
                                    <a:schemeClr val="bg2">
                                      <a:lumMod val="10000"/>
                                    </a:schemeClr>
                                  </a:solidFill>
                                  <a:latin typeface="Cambria Math" panose="02040503050406030204" pitchFamily="18" charset="0"/>
                                </a:rPr>
                                <m:t>𝑍</m:t>
                              </m:r>
                            </m:e>
                            <m:sup>
                              <m:r>
                                <a:rPr lang="es-ES" i="1" kern="0">
                                  <a:solidFill>
                                    <a:schemeClr val="bg2">
                                      <a:lumMod val="10000"/>
                                    </a:schemeClr>
                                  </a:solidFill>
                                  <a:latin typeface="Cambria Math" panose="02040503050406030204" pitchFamily="18" charset="0"/>
                                </a:rPr>
                                <m:t>2</m:t>
                              </m:r>
                            </m:sup>
                          </m:sSup>
                          <m:r>
                            <a:rPr lang="es-ES" i="1" kern="0">
                              <a:solidFill>
                                <a:schemeClr val="bg2">
                                  <a:lumMod val="10000"/>
                                </a:schemeClr>
                              </a:solidFill>
                              <a:latin typeface="Cambria Math" panose="02040503050406030204" pitchFamily="18" charset="0"/>
                            </a:rPr>
                            <m:t>𝑥</m:t>
                          </m:r>
                          <m:r>
                            <a:rPr lang="es-ES" i="1" kern="0">
                              <a:solidFill>
                                <a:schemeClr val="bg2">
                                  <a:lumMod val="10000"/>
                                </a:schemeClr>
                              </a:solidFill>
                              <a:latin typeface="Cambria Math" panose="02040503050406030204" pitchFamily="18" charset="0"/>
                            </a:rPr>
                            <m:t> </m:t>
                          </m:r>
                          <m:r>
                            <a:rPr lang="es-ES" i="1" kern="0">
                              <a:solidFill>
                                <a:schemeClr val="bg2">
                                  <a:lumMod val="10000"/>
                                </a:schemeClr>
                              </a:solidFill>
                              <a:latin typeface="Cambria Math" panose="02040503050406030204" pitchFamily="18" charset="0"/>
                            </a:rPr>
                            <m:t>𝑝</m:t>
                          </m:r>
                          <m:r>
                            <a:rPr lang="es-ES" i="1" kern="0">
                              <a:solidFill>
                                <a:schemeClr val="bg2">
                                  <a:lumMod val="10000"/>
                                </a:schemeClr>
                              </a:solidFill>
                              <a:latin typeface="Cambria Math" panose="02040503050406030204" pitchFamily="18" charset="0"/>
                            </a:rPr>
                            <m:t> </m:t>
                          </m:r>
                          <m:r>
                            <a:rPr lang="es-ES" i="1" kern="0">
                              <a:solidFill>
                                <a:schemeClr val="bg2">
                                  <a:lumMod val="10000"/>
                                </a:schemeClr>
                              </a:solidFill>
                              <a:latin typeface="Cambria Math" panose="02040503050406030204" pitchFamily="18" charset="0"/>
                            </a:rPr>
                            <m:t>𝑥</m:t>
                          </m:r>
                          <m:r>
                            <a:rPr lang="es-ES" i="1" kern="0">
                              <a:solidFill>
                                <a:schemeClr val="bg2">
                                  <a:lumMod val="10000"/>
                                </a:schemeClr>
                              </a:solidFill>
                              <a:latin typeface="Cambria Math" panose="02040503050406030204" pitchFamily="18" charset="0"/>
                            </a:rPr>
                            <m:t> </m:t>
                          </m:r>
                          <m:r>
                            <a:rPr lang="es-ES" i="1" kern="0">
                              <a:solidFill>
                                <a:schemeClr val="bg2">
                                  <a:lumMod val="10000"/>
                                </a:schemeClr>
                              </a:solidFill>
                              <a:latin typeface="Cambria Math" panose="02040503050406030204" pitchFamily="18" charset="0"/>
                            </a:rPr>
                            <m:t>𝑞</m:t>
                          </m:r>
                        </m:num>
                        <m:den>
                          <m:sSup>
                            <m:sSupPr>
                              <m:ctrlPr>
                                <a:rPr lang="es-EC" i="1" kern="0">
                                  <a:solidFill>
                                    <a:schemeClr val="bg2">
                                      <a:lumMod val="10000"/>
                                    </a:schemeClr>
                                  </a:solidFill>
                                  <a:latin typeface="Cambria Math" panose="02040503050406030204" pitchFamily="18" charset="0"/>
                                </a:rPr>
                              </m:ctrlPr>
                            </m:sSupPr>
                            <m:e>
                              <m:r>
                                <a:rPr lang="es-ES" i="1" kern="0">
                                  <a:solidFill>
                                    <a:schemeClr val="bg2">
                                      <a:lumMod val="10000"/>
                                    </a:schemeClr>
                                  </a:solidFill>
                                  <a:latin typeface="Cambria Math" panose="02040503050406030204" pitchFamily="18" charset="0"/>
                                </a:rPr>
                                <m:t>𝑑</m:t>
                              </m:r>
                            </m:e>
                            <m:sup>
                              <m:r>
                                <a:rPr lang="es-ES" i="1" kern="0">
                                  <a:solidFill>
                                    <a:schemeClr val="bg2">
                                      <a:lumMod val="10000"/>
                                    </a:schemeClr>
                                  </a:solidFill>
                                  <a:latin typeface="Cambria Math" panose="02040503050406030204" pitchFamily="18" charset="0"/>
                                </a:rPr>
                                <m:t>2</m:t>
                              </m:r>
                            </m:sup>
                          </m:sSup>
                        </m:den>
                      </m:f>
                    </m:oMath>
                  </a14:m>
                  <a:r>
                    <a:rPr lang="es-EC" kern="0" dirty="0">
                      <a:solidFill>
                        <a:schemeClr val="bg2">
                          <a:lumMod val="10000"/>
                        </a:schemeClr>
                      </a:solidFill>
                      <a:latin typeface="Noto Sans Kannada" panose="020B0502040504020204" pitchFamily="34" charset="0"/>
                      <a:cs typeface="Noto Sans Kannada" panose="020B0502040504020204" pitchFamily="34" charset="0"/>
                    </a:rPr>
                    <a:t> </a:t>
                  </a:r>
                </a:p>
                <a:p>
                  <a14:m>
                    <m:oMath xmlns:m="http://schemas.openxmlformats.org/officeDocument/2006/math">
                      <m:r>
                        <a:rPr lang="es-ES" i="1" kern="0">
                          <a:solidFill>
                            <a:schemeClr val="bg2">
                              <a:lumMod val="10000"/>
                            </a:schemeClr>
                          </a:solidFill>
                          <a:latin typeface="Cambria Math" panose="02040503050406030204" pitchFamily="18" charset="0"/>
                        </a:rPr>
                        <m:t>𝑥</m:t>
                      </m:r>
                      <m:r>
                        <a:rPr lang="es-ES" kern="0">
                          <a:solidFill>
                            <a:schemeClr val="bg2">
                              <a:lumMod val="10000"/>
                            </a:schemeClr>
                          </a:solidFill>
                          <a:latin typeface="Cambria Math" panose="02040503050406030204" pitchFamily="18" charset="0"/>
                        </a:rPr>
                        <m:t>=</m:t>
                      </m:r>
                      <m:f>
                        <m:fPr>
                          <m:ctrlPr>
                            <a:rPr lang="es-EC" i="1" kern="0">
                              <a:solidFill>
                                <a:schemeClr val="bg2">
                                  <a:lumMod val="10000"/>
                                </a:schemeClr>
                              </a:solidFill>
                              <a:latin typeface="Cambria Math" panose="02040503050406030204" pitchFamily="18" charset="0"/>
                            </a:rPr>
                          </m:ctrlPr>
                        </m:fPr>
                        <m:num>
                          <m:sSup>
                            <m:sSupPr>
                              <m:ctrlPr>
                                <a:rPr lang="es-EC" i="1" kern="0">
                                  <a:solidFill>
                                    <a:schemeClr val="bg2">
                                      <a:lumMod val="10000"/>
                                    </a:schemeClr>
                                  </a:solidFill>
                                  <a:latin typeface="Cambria Math" panose="02040503050406030204" pitchFamily="18" charset="0"/>
                                </a:rPr>
                              </m:ctrlPr>
                            </m:sSupPr>
                            <m:e>
                              <m:r>
                                <a:rPr lang="es-ES" i="1" kern="0">
                                  <a:solidFill>
                                    <a:schemeClr val="bg2">
                                      <a:lumMod val="10000"/>
                                    </a:schemeClr>
                                  </a:solidFill>
                                  <a:latin typeface="Cambria Math" panose="02040503050406030204" pitchFamily="18" charset="0"/>
                                </a:rPr>
                                <m:t>1.96</m:t>
                              </m:r>
                            </m:e>
                            <m:sup>
                              <m:r>
                                <a:rPr lang="es-ES" i="1" kern="0">
                                  <a:solidFill>
                                    <a:schemeClr val="bg2">
                                      <a:lumMod val="10000"/>
                                    </a:schemeClr>
                                  </a:solidFill>
                                  <a:latin typeface="Cambria Math" panose="02040503050406030204" pitchFamily="18" charset="0"/>
                                </a:rPr>
                                <m:t>2</m:t>
                              </m:r>
                            </m:sup>
                          </m:sSup>
                          <m:r>
                            <a:rPr lang="es-ES" i="1" kern="0">
                              <a:solidFill>
                                <a:schemeClr val="bg2">
                                  <a:lumMod val="10000"/>
                                </a:schemeClr>
                              </a:solidFill>
                              <a:latin typeface="Cambria Math" panose="02040503050406030204" pitchFamily="18" charset="0"/>
                            </a:rPr>
                            <m:t>𝑥</m:t>
                          </m:r>
                          <m:r>
                            <a:rPr lang="es-ES" i="1" kern="0">
                              <a:solidFill>
                                <a:schemeClr val="bg2">
                                  <a:lumMod val="10000"/>
                                </a:schemeClr>
                              </a:solidFill>
                              <a:latin typeface="Cambria Math" panose="02040503050406030204" pitchFamily="18" charset="0"/>
                            </a:rPr>
                            <m:t> 0.5 </m:t>
                          </m:r>
                          <m:r>
                            <a:rPr lang="es-ES" i="1" kern="0">
                              <a:solidFill>
                                <a:schemeClr val="bg2">
                                  <a:lumMod val="10000"/>
                                </a:schemeClr>
                              </a:solidFill>
                              <a:latin typeface="Cambria Math" panose="02040503050406030204" pitchFamily="18" charset="0"/>
                            </a:rPr>
                            <m:t>𝑥</m:t>
                          </m:r>
                          <m:r>
                            <a:rPr lang="es-ES" i="1" kern="0">
                              <a:solidFill>
                                <a:schemeClr val="bg2">
                                  <a:lumMod val="10000"/>
                                </a:schemeClr>
                              </a:solidFill>
                              <a:latin typeface="Cambria Math" panose="02040503050406030204" pitchFamily="18" charset="0"/>
                            </a:rPr>
                            <m:t> 0.5</m:t>
                          </m:r>
                        </m:num>
                        <m:den>
                          <m:sSup>
                            <m:sSupPr>
                              <m:ctrlPr>
                                <a:rPr lang="es-EC" i="1" kern="0">
                                  <a:solidFill>
                                    <a:schemeClr val="bg2">
                                      <a:lumMod val="10000"/>
                                    </a:schemeClr>
                                  </a:solidFill>
                                  <a:latin typeface="Cambria Math" panose="02040503050406030204" pitchFamily="18" charset="0"/>
                                </a:rPr>
                              </m:ctrlPr>
                            </m:sSupPr>
                            <m:e>
                              <m:r>
                                <a:rPr lang="es-ES" i="1" kern="0">
                                  <a:solidFill>
                                    <a:schemeClr val="bg2">
                                      <a:lumMod val="10000"/>
                                    </a:schemeClr>
                                  </a:solidFill>
                                  <a:latin typeface="Cambria Math" panose="02040503050406030204" pitchFamily="18" charset="0"/>
                                </a:rPr>
                                <m:t>0.05</m:t>
                              </m:r>
                            </m:e>
                            <m:sup>
                              <m:r>
                                <a:rPr lang="es-ES" i="1" kern="0">
                                  <a:solidFill>
                                    <a:schemeClr val="bg2">
                                      <a:lumMod val="10000"/>
                                    </a:schemeClr>
                                  </a:solidFill>
                                  <a:latin typeface="Cambria Math" panose="02040503050406030204" pitchFamily="18" charset="0"/>
                                </a:rPr>
                                <m:t>2</m:t>
                              </m:r>
                            </m:sup>
                          </m:sSup>
                        </m:den>
                      </m:f>
                    </m:oMath>
                  </a14:m>
                  <a:r>
                    <a:rPr lang="es-EC" kern="0" dirty="0">
                      <a:solidFill>
                        <a:schemeClr val="bg2">
                          <a:lumMod val="10000"/>
                        </a:schemeClr>
                      </a:solidFill>
                      <a:latin typeface="Noto Sans Kannada" panose="020B0502040504020204" pitchFamily="34" charset="0"/>
                      <a:cs typeface="Noto Sans Kannada" panose="020B0502040504020204" pitchFamily="34" charset="0"/>
                    </a:rPr>
                    <a:t> </a:t>
                  </a:r>
                </a:p>
                <a:p>
                  <a14:m>
                    <m:oMath xmlns:m="http://schemas.openxmlformats.org/officeDocument/2006/math">
                      <m:r>
                        <a:rPr lang="es-ES" i="1" kern="0">
                          <a:solidFill>
                            <a:schemeClr val="bg2">
                              <a:lumMod val="10000"/>
                            </a:schemeClr>
                          </a:solidFill>
                          <a:latin typeface="Cambria Math" panose="02040503050406030204" pitchFamily="18" charset="0"/>
                        </a:rPr>
                        <m:t>𝑥</m:t>
                      </m:r>
                      <m:r>
                        <a:rPr lang="es-ES" kern="0">
                          <a:solidFill>
                            <a:schemeClr val="bg2">
                              <a:lumMod val="10000"/>
                            </a:schemeClr>
                          </a:solidFill>
                          <a:latin typeface="Cambria Math" panose="02040503050406030204" pitchFamily="18" charset="0"/>
                        </a:rPr>
                        <m:t>=</m:t>
                      </m:r>
                      <m:r>
                        <a:rPr lang="es-ES" i="1" kern="0">
                          <a:solidFill>
                            <a:schemeClr val="bg2">
                              <a:lumMod val="10000"/>
                            </a:schemeClr>
                          </a:solidFill>
                          <a:latin typeface="Cambria Math" panose="02040503050406030204" pitchFamily="18" charset="0"/>
                        </a:rPr>
                        <m:t>384.20</m:t>
                      </m:r>
                    </m:oMath>
                  </a14:m>
                  <a:r>
                    <a:rPr lang="es-EC" kern="0" dirty="0">
                      <a:solidFill>
                        <a:schemeClr val="bg2">
                          <a:lumMod val="10000"/>
                        </a:schemeClr>
                      </a:solidFill>
                      <a:latin typeface="Noto Sans Kannada" panose="020B0502040504020204" pitchFamily="34" charset="0"/>
                      <a:cs typeface="Noto Sans Kannada" panose="020B0502040504020204" pitchFamily="34" charset="0"/>
                    </a:rPr>
                    <a:t> </a:t>
                  </a:r>
                </a:p>
              </p:txBody>
            </p:sp>
          </mc:Choice>
          <mc:Fallback xmlns="">
            <p:sp>
              <p:nvSpPr>
                <p:cNvPr id="252" name="Marcador de contenido 2">
                  <a:extLst>
                    <a:ext uri="{FF2B5EF4-FFF2-40B4-BE49-F238E27FC236}">
                      <a16:creationId xmlns:a16="http://schemas.microsoft.com/office/drawing/2014/main" id="{6B43099C-4441-2F4A-9AB8-096EA34CC724}"/>
                    </a:ext>
                  </a:extLst>
                </p:cNvPr>
                <p:cNvSpPr txBox="1">
                  <a:spLocks noRot="1" noChangeAspect="1" noMove="1" noResize="1" noEditPoints="1" noAdjustHandles="1" noChangeArrowheads="1" noChangeShapeType="1" noTextEdit="1"/>
                </p:cNvSpPr>
                <p:nvPr/>
              </p:nvSpPr>
              <p:spPr>
                <a:xfrm>
                  <a:off x="6612951" y="1750443"/>
                  <a:ext cx="2918210" cy="2223878"/>
                </a:xfrm>
                <a:blipFill>
                  <a:blip r:embed="rId3"/>
                  <a:stretch>
                    <a:fillRect/>
                  </a:stretch>
                </a:blipFill>
                <a:ln>
                  <a:solidFill>
                    <a:schemeClr val="tx1"/>
                  </a:solidFill>
                </a:ln>
              </p:spPr>
              <p:txBody>
                <a:bodyPr/>
                <a:lstStyle/>
                <a:p>
                  <a:r>
                    <a:rPr lang="es-EC">
                      <a:noFill/>
                    </a:rPr>
                    <a:t> </a:t>
                  </a:r>
                </a:p>
              </p:txBody>
            </p:sp>
          </mc:Fallback>
        </mc:AlternateContent>
        <p:sp>
          <p:nvSpPr>
            <p:cNvPr id="319" name="Rectángulo 318">
              <a:extLst>
                <a:ext uri="{FF2B5EF4-FFF2-40B4-BE49-F238E27FC236}">
                  <a16:creationId xmlns:a16="http://schemas.microsoft.com/office/drawing/2014/main" id="{620123E6-EDB8-5F4A-9816-494F15C4CA61}"/>
                </a:ext>
              </a:extLst>
            </p:cNvPr>
            <p:cNvSpPr/>
            <p:nvPr/>
          </p:nvSpPr>
          <p:spPr>
            <a:xfrm>
              <a:off x="6036647" y="3448461"/>
              <a:ext cx="5043831" cy="1940360"/>
            </a:xfrm>
            <a:prstGeom prst="rect">
              <a:avLst/>
            </a:prstGeom>
          </p:spPr>
          <p:txBody>
            <a:bodyPr wrap="square">
              <a:spAutoFit/>
            </a:bodyPr>
            <a:lstStyle/>
            <a:p>
              <a:pPr algn="just">
                <a:lnSpc>
                  <a:spcPct val="200000"/>
                </a:lnSpc>
              </a:pPr>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Z= Nivel de confianza</a:t>
              </a:r>
              <a:endParaRPr lang="es-EC"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endParaRPr>
            </a:p>
            <a:p>
              <a:pPr algn="just">
                <a:lnSpc>
                  <a:spcPct val="200000"/>
                </a:lnSpc>
              </a:pPr>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p= probabilidad de éxito, o proporción esperada</a:t>
              </a:r>
              <a:endParaRPr lang="es-EC"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endParaRPr>
            </a:p>
            <a:p>
              <a:pPr algn="just">
                <a:lnSpc>
                  <a:spcPct val="200000"/>
                </a:lnSpc>
              </a:pPr>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q= probabilidad de fracaso</a:t>
              </a:r>
              <a:endParaRPr lang="es-EC"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endParaRPr>
            </a:p>
            <a:p>
              <a:pPr algn="just">
                <a:lnSpc>
                  <a:spcPct val="200000"/>
                </a:lnSpc>
              </a:pPr>
              <a:r>
                <a:rPr lang="es-ES"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rPr>
                <a:t>d= Precisión u error máximo admisible</a:t>
              </a:r>
              <a:endParaRPr lang="es-EC" sz="1600" dirty="0">
                <a:solidFill>
                  <a:schemeClr val="bg2">
                    <a:lumMod val="10000"/>
                  </a:schemeClr>
                </a:solidFill>
                <a:latin typeface="Noto Sans Kannada" panose="020B0502040504020204" pitchFamily="34" charset="0"/>
                <a:ea typeface="Times New Roman" panose="02020603050405020304" pitchFamily="18" charset="0"/>
                <a:cs typeface="Noto Sans Kannada" panose="020B0502040504020204" pitchFamily="34" charset="0"/>
              </a:endParaRPr>
            </a:p>
          </p:txBody>
        </p:sp>
      </p:grpSp>
      <p:grpSp>
        <p:nvGrpSpPr>
          <p:cNvPr id="339" name="Group 270">
            <a:extLst>
              <a:ext uri="{FF2B5EF4-FFF2-40B4-BE49-F238E27FC236}">
                <a16:creationId xmlns:a16="http://schemas.microsoft.com/office/drawing/2014/main" id="{38771DEA-77DC-974F-B342-37A65BF560B8}"/>
              </a:ext>
            </a:extLst>
          </p:cNvPr>
          <p:cNvGrpSpPr/>
          <p:nvPr/>
        </p:nvGrpSpPr>
        <p:grpSpPr>
          <a:xfrm>
            <a:off x="1573767" y="3327609"/>
            <a:ext cx="311688" cy="535166"/>
            <a:chOff x="3046413" y="2012950"/>
            <a:chExt cx="1851025" cy="4549776"/>
          </a:xfrm>
          <a:solidFill>
            <a:schemeClr val="tx1"/>
          </a:solidFill>
        </p:grpSpPr>
        <p:sp>
          <p:nvSpPr>
            <p:cNvPr id="340" name="Freeform 6">
              <a:extLst>
                <a:ext uri="{FF2B5EF4-FFF2-40B4-BE49-F238E27FC236}">
                  <a16:creationId xmlns:a16="http://schemas.microsoft.com/office/drawing/2014/main" id="{E38A22ED-AA87-5A41-9220-FFC683825CB9}"/>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1" name="Freeform 7">
              <a:extLst>
                <a:ext uri="{FF2B5EF4-FFF2-40B4-BE49-F238E27FC236}">
                  <a16:creationId xmlns:a16="http://schemas.microsoft.com/office/drawing/2014/main" id="{17142672-4670-3341-8510-A9D0D057C173}"/>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2" name="Line 9">
              <a:extLst>
                <a:ext uri="{FF2B5EF4-FFF2-40B4-BE49-F238E27FC236}">
                  <a16:creationId xmlns:a16="http://schemas.microsoft.com/office/drawing/2014/main" id="{A6DBE6B1-801C-AB4C-8C17-054E95B37EC6}"/>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3" name="Line 10">
              <a:extLst>
                <a:ext uri="{FF2B5EF4-FFF2-40B4-BE49-F238E27FC236}">
                  <a16:creationId xmlns:a16="http://schemas.microsoft.com/office/drawing/2014/main" id="{4A00121F-4F6C-E347-9AEA-901B2C6130C0}"/>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4" name="Freeform 11">
              <a:extLst>
                <a:ext uri="{FF2B5EF4-FFF2-40B4-BE49-F238E27FC236}">
                  <a16:creationId xmlns:a16="http://schemas.microsoft.com/office/drawing/2014/main" id="{29807C74-E1FB-6B4F-8E60-1BA0E057D667}"/>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345" name="Group 276">
            <a:extLst>
              <a:ext uri="{FF2B5EF4-FFF2-40B4-BE49-F238E27FC236}">
                <a16:creationId xmlns:a16="http://schemas.microsoft.com/office/drawing/2014/main" id="{2CDA27A7-69AB-B54E-B03B-2551EF85ADBD}"/>
              </a:ext>
            </a:extLst>
          </p:cNvPr>
          <p:cNvGrpSpPr/>
          <p:nvPr/>
        </p:nvGrpSpPr>
        <p:grpSpPr>
          <a:xfrm>
            <a:off x="766931" y="3961183"/>
            <a:ext cx="285590" cy="518970"/>
            <a:chOff x="3046413" y="2012950"/>
            <a:chExt cx="1851025" cy="4549776"/>
          </a:xfrm>
          <a:solidFill>
            <a:schemeClr val="tx1"/>
          </a:solidFill>
        </p:grpSpPr>
        <p:sp>
          <p:nvSpPr>
            <p:cNvPr id="346" name="Freeform 6">
              <a:extLst>
                <a:ext uri="{FF2B5EF4-FFF2-40B4-BE49-F238E27FC236}">
                  <a16:creationId xmlns:a16="http://schemas.microsoft.com/office/drawing/2014/main" id="{3BE042D1-22E4-2342-95C9-AEF29B80C0E9}"/>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7" name="Freeform 7">
              <a:extLst>
                <a:ext uri="{FF2B5EF4-FFF2-40B4-BE49-F238E27FC236}">
                  <a16:creationId xmlns:a16="http://schemas.microsoft.com/office/drawing/2014/main" id="{2521D269-3951-E240-874F-59C2534DF8CF}"/>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8" name="Line 9">
              <a:extLst>
                <a:ext uri="{FF2B5EF4-FFF2-40B4-BE49-F238E27FC236}">
                  <a16:creationId xmlns:a16="http://schemas.microsoft.com/office/drawing/2014/main" id="{BFB18CC7-1D6A-8346-962F-D6922EE5A7B2}"/>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9" name="Line 10">
              <a:extLst>
                <a:ext uri="{FF2B5EF4-FFF2-40B4-BE49-F238E27FC236}">
                  <a16:creationId xmlns:a16="http://schemas.microsoft.com/office/drawing/2014/main" id="{9104DE41-086E-7142-9EE5-5CA147109FA6}"/>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50" name="Freeform 11">
              <a:extLst>
                <a:ext uri="{FF2B5EF4-FFF2-40B4-BE49-F238E27FC236}">
                  <a16:creationId xmlns:a16="http://schemas.microsoft.com/office/drawing/2014/main" id="{7B5DF333-83C1-1547-BC1A-B1F74F7300FB}"/>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2" name="Grupo 1">
            <a:extLst>
              <a:ext uri="{FF2B5EF4-FFF2-40B4-BE49-F238E27FC236}">
                <a16:creationId xmlns:a16="http://schemas.microsoft.com/office/drawing/2014/main" id="{DC084833-15C2-9046-9F51-9A9DF1035DA3}"/>
              </a:ext>
            </a:extLst>
          </p:cNvPr>
          <p:cNvGrpSpPr/>
          <p:nvPr/>
        </p:nvGrpSpPr>
        <p:grpSpPr>
          <a:xfrm>
            <a:off x="32163" y="2329084"/>
            <a:ext cx="2590680" cy="2402573"/>
            <a:chOff x="449944" y="899887"/>
            <a:chExt cx="2772228" cy="2757713"/>
          </a:xfrm>
        </p:grpSpPr>
        <p:sp>
          <p:nvSpPr>
            <p:cNvPr id="136" name="Oval 135">
              <a:extLst>
                <a:ext uri="{FF2B5EF4-FFF2-40B4-BE49-F238E27FC236}">
                  <a16:creationId xmlns:a16="http://schemas.microsoft.com/office/drawing/2014/main" id="{CF92AA61-1454-4FE0-8328-43E379AA445B}"/>
                </a:ext>
              </a:extLst>
            </p:cNvPr>
            <p:cNvSpPr/>
            <p:nvPr/>
          </p:nvSpPr>
          <p:spPr>
            <a:xfrm>
              <a:off x="449944" y="899887"/>
              <a:ext cx="2772228" cy="275771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26" name="Group 252">
              <a:extLst>
                <a:ext uri="{FF2B5EF4-FFF2-40B4-BE49-F238E27FC236}">
                  <a16:creationId xmlns:a16="http://schemas.microsoft.com/office/drawing/2014/main" id="{6582764E-47C4-CF41-9D82-8482F373A310}"/>
                </a:ext>
              </a:extLst>
            </p:cNvPr>
            <p:cNvGrpSpPr/>
            <p:nvPr/>
          </p:nvGrpSpPr>
          <p:grpSpPr>
            <a:xfrm>
              <a:off x="1673516" y="1022544"/>
              <a:ext cx="325084" cy="564695"/>
              <a:chOff x="3046413" y="2012950"/>
              <a:chExt cx="1851025" cy="4549776"/>
            </a:xfrm>
            <a:solidFill>
              <a:schemeClr val="tx1"/>
            </a:solidFill>
          </p:grpSpPr>
          <p:sp>
            <p:nvSpPr>
              <p:cNvPr id="327" name="Freeform 6">
                <a:extLst>
                  <a:ext uri="{FF2B5EF4-FFF2-40B4-BE49-F238E27FC236}">
                    <a16:creationId xmlns:a16="http://schemas.microsoft.com/office/drawing/2014/main" id="{FDB83853-4459-604F-82DA-B3286B5100D3}"/>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8" name="Freeform 7">
                <a:extLst>
                  <a:ext uri="{FF2B5EF4-FFF2-40B4-BE49-F238E27FC236}">
                    <a16:creationId xmlns:a16="http://schemas.microsoft.com/office/drawing/2014/main" id="{52EBC1C6-A5D1-1D47-A607-9ED8DD8DAD7A}"/>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9" name="Line 9">
                <a:extLst>
                  <a:ext uri="{FF2B5EF4-FFF2-40B4-BE49-F238E27FC236}">
                    <a16:creationId xmlns:a16="http://schemas.microsoft.com/office/drawing/2014/main" id="{2E7E736C-429F-644F-81A1-43B1CEC02FFC}"/>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0" name="Line 10">
                <a:extLst>
                  <a:ext uri="{FF2B5EF4-FFF2-40B4-BE49-F238E27FC236}">
                    <a16:creationId xmlns:a16="http://schemas.microsoft.com/office/drawing/2014/main" id="{9B651BCB-B411-9A44-B8F1-2992AFCDABF3}"/>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2" name="Freeform 11">
                <a:extLst>
                  <a:ext uri="{FF2B5EF4-FFF2-40B4-BE49-F238E27FC236}">
                    <a16:creationId xmlns:a16="http://schemas.microsoft.com/office/drawing/2014/main" id="{AD210B4C-AC8E-DB45-95DD-7EAF266E8B8C}"/>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333" name="Group 258">
              <a:extLst>
                <a:ext uri="{FF2B5EF4-FFF2-40B4-BE49-F238E27FC236}">
                  <a16:creationId xmlns:a16="http://schemas.microsoft.com/office/drawing/2014/main" id="{D22E138B-BAF8-5B4B-8C21-189FCF42A099}"/>
                </a:ext>
              </a:extLst>
            </p:cNvPr>
            <p:cNvGrpSpPr/>
            <p:nvPr/>
          </p:nvGrpSpPr>
          <p:grpSpPr>
            <a:xfrm>
              <a:off x="1097153" y="1242533"/>
              <a:ext cx="325084" cy="564695"/>
              <a:chOff x="3046413" y="2012950"/>
              <a:chExt cx="1851025" cy="4549776"/>
            </a:xfrm>
            <a:solidFill>
              <a:schemeClr val="tx1"/>
            </a:solidFill>
          </p:grpSpPr>
          <p:sp>
            <p:nvSpPr>
              <p:cNvPr id="334" name="Freeform 6">
                <a:extLst>
                  <a:ext uri="{FF2B5EF4-FFF2-40B4-BE49-F238E27FC236}">
                    <a16:creationId xmlns:a16="http://schemas.microsoft.com/office/drawing/2014/main" id="{193E0CA1-241E-064F-A8AF-CB6B4253A5F0}"/>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5" name="Freeform 7">
                <a:extLst>
                  <a:ext uri="{FF2B5EF4-FFF2-40B4-BE49-F238E27FC236}">
                    <a16:creationId xmlns:a16="http://schemas.microsoft.com/office/drawing/2014/main" id="{3C703D08-FAEA-2945-B0E7-CB91D35B96BF}"/>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6" name="Line 9">
                <a:extLst>
                  <a:ext uri="{FF2B5EF4-FFF2-40B4-BE49-F238E27FC236}">
                    <a16:creationId xmlns:a16="http://schemas.microsoft.com/office/drawing/2014/main" id="{92DC0F97-8BD4-8A48-9665-C764C85E6704}"/>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7" name="Line 10">
                <a:extLst>
                  <a:ext uri="{FF2B5EF4-FFF2-40B4-BE49-F238E27FC236}">
                    <a16:creationId xmlns:a16="http://schemas.microsoft.com/office/drawing/2014/main" id="{D3B9CB21-73B5-A84B-B47C-FD860541DE33}"/>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38" name="Freeform 11">
                <a:extLst>
                  <a:ext uri="{FF2B5EF4-FFF2-40B4-BE49-F238E27FC236}">
                    <a16:creationId xmlns:a16="http://schemas.microsoft.com/office/drawing/2014/main" id="{F832CE27-9761-E44F-A950-B722ED93185B}"/>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375" name="Group 803">
              <a:extLst>
                <a:ext uri="{FF2B5EF4-FFF2-40B4-BE49-F238E27FC236}">
                  <a16:creationId xmlns:a16="http://schemas.microsoft.com/office/drawing/2014/main" id="{BA161B48-5BE1-C640-BA72-9CBA74365880}"/>
                </a:ext>
              </a:extLst>
            </p:cNvPr>
            <p:cNvGrpSpPr/>
            <p:nvPr/>
          </p:nvGrpSpPr>
          <p:grpSpPr>
            <a:xfrm>
              <a:off x="814932" y="2446312"/>
              <a:ext cx="325084" cy="564695"/>
              <a:chOff x="3046413" y="2012950"/>
              <a:chExt cx="1851025" cy="4549776"/>
            </a:xfrm>
            <a:solidFill>
              <a:schemeClr val="tx1"/>
            </a:solidFill>
          </p:grpSpPr>
          <p:sp>
            <p:nvSpPr>
              <p:cNvPr id="376" name="Freeform 6">
                <a:extLst>
                  <a:ext uri="{FF2B5EF4-FFF2-40B4-BE49-F238E27FC236}">
                    <a16:creationId xmlns:a16="http://schemas.microsoft.com/office/drawing/2014/main" id="{4084FED2-A43D-3C49-B1DB-3D7A94A94290}"/>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77" name="Freeform 7">
                <a:extLst>
                  <a:ext uri="{FF2B5EF4-FFF2-40B4-BE49-F238E27FC236}">
                    <a16:creationId xmlns:a16="http://schemas.microsoft.com/office/drawing/2014/main" id="{4591C882-EF17-EE40-AB60-718D0B23BEFC}"/>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78" name="Line 9">
                <a:extLst>
                  <a:ext uri="{FF2B5EF4-FFF2-40B4-BE49-F238E27FC236}">
                    <a16:creationId xmlns:a16="http://schemas.microsoft.com/office/drawing/2014/main" id="{6A7C1934-F9AB-344D-B4A3-EED825FE5F19}"/>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79" name="Line 10">
                <a:extLst>
                  <a:ext uri="{FF2B5EF4-FFF2-40B4-BE49-F238E27FC236}">
                    <a16:creationId xmlns:a16="http://schemas.microsoft.com/office/drawing/2014/main" id="{4EA1866D-354F-5840-A4C8-10EEE356656D}"/>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80" name="Freeform 11">
                <a:extLst>
                  <a:ext uri="{FF2B5EF4-FFF2-40B4-BE49-F238E27FC236}">
                    <a16:creationId xmlns:a16="http://schemas.microsoft.com/office/drawing/2014/main" id="{53C7306F-CF6D-1643-BD21-72D719EF625C}"/>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17" name="Group 156">
              <a:extLst>
                <a:ext uri="{FF2B5EF4-FFF2-40B4-BE49-F238E27FC236}">
                  <a16:creationId xmlns:a16="http://schemas.microsoft.com/office/drawing/2014/main" id="{DC182943-76E6-4E4F-B3B6-5FA1E91C1B3E}"/>
                </a:ext>
              </a:extLst>
            </p:cNvPr>
            <p:cNvGrpSpPr/>
            <p:nvPr/>
          </p:nvGrpSpPr>
          <p:grpSpPr>
            <a:xfrm>
              <a:off x="2660839" y="2409749"/>
              <a:ext cx="325084" cy="564695"/>
              <a:chOff x="3046413" y="2012950"/>
              <a:chExt cx="1851025" cy="4549776"/>
            </a:xfrm>
            <a:solidFill>
              <a:schemeClr val="tx1"/>
            </a:solidFill>
          </p:grpSpPr>
          <p:sp>
            <p:nvSpPr>
              <p:cNvPr id="418" name="Freeform 6">
                <a:extLst>
                  <a:ext uri="{FF2B5EF4-FFF2-40B4-BE49-F238E27FC236}">
                    <a16:creationId xmlns:a16="http://schemas.microsoft.com/office/drawing/2014/main" id="{2AFE5988-B6C7-B64B-AFE9-3EEB799FDE0E}"/>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19" name="Freeform 7">
                <a:extLst>
                  <a:ext uri="{FF2B5EF4-FFF2-40B4-BE49-F238E27FC236}">
                    <a16:creationId xmlns:a16="http://schemas.microsoft.com/office/drawing/2014/main" id="{F50AFA43-12B9-DF41-A27E-DD90E594BA94}"/>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0" name="Line 9">
                <a:extLst>
                  <a:ext uri="{FF2B5EF4-FFF2-40B4-BE49-F238E27FC236}">
                    <a16:creationId xmlns:a16="http://schemas.microsoft.com/office/drawing/2014/main" id="{1CF4AA86-4728-DE4A-AEA8-872B1BD0C357}"/>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1" name="Line 10">
                <a:extLst>
                  <a:ext uri="{FF2B5EF4-FFF2-40B4-BE49-F238E27FC236}">
                    <a16:creationId xmlns:a16="http://schemas.microsoft.com/office/drawing/2014/main" id="{8D887018-FD9D-C44A-9D1A-C7057DD7C60E}"/>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2" name="Freeform 11">
                <a:extLst>
                  <a:ext uri="{FF2B5EF4-FFF2-40B4-BE49-F238E27FC236}">
                    <a16:creationId xmlns:a16="http://schemas.microsoft.com/office/drawing/2014/main" id="{72D62302-0565-7949-99D9-ACAEFC931BB2}"/>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23" name="Group 162">
              <a:extLst>
                <a:ext uri="{FF2B5EF4-FFF2-40B4-BE49-F238E27FC236}">
                  <a16:creationId xmlns:a16="http://schemas.microsoft.com/office/drawing/2014/main" id="{E5F30906-90CF-7946-A721-745FBA18C2AD}"/>
                </a:ext>
              </a:extLst>
            </p:cNvPr>
            <p:cNvGrpSpPr/>
            <p:nvPr/>
          </p:nvGrpSpPr>
          <p:grpSpPr>
            <a:xfrm>
              <a:off x="2498297" y="1714048"/>
              <a:ext cx="325084" cy="564695"/>
              <a:chOff x="3046413" y="2012950"/>
              <a:chExt cx="1851025" cy="4549776"/>
            </a:xfrm>
            <a:solidFill>
              <a:schemeClr val="tx1"/>
            </a:solidFill>
          </p:grpSpPr>
          <p:sp>
            <p:nvSpPr>
              <p:cNvPr id="424" name="Freeform 6">
                <a:extLst>
                  <a:ext uri="{FF2B5EF4-FFF2-40B4-BE49-F238E27FC236}">
                    <a16:creationId xmlns:a16="http://schemas.microsoft.com/office/drawing/2014/main" id="{D8A5A4BE-7FD8-3A4B-B10B-2591233FCEC1}"/>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5" name="Freeform 7">
                <a:extLst>
                  <a:ext uri="{FF2B5EF4-FFF2-40B4-BE49-F238E27FC236}">
                    <a16:creationId xmlns:a16="http://schemas.microsoft.com/office/drawing/2014/main" id="{3F22AA7A-79DC-D948-9873-F5F050FEE466}"/>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6" name="Line 9">
                <a:extLst>
                  <a:ext uri="{FF2B5EF4-FFF2-40B4-BE49-F238E27FC236}">
                    <a16:creationId xmlns:a16="http://schemas.microsoft.com/office/drawing/2014/main" id="{522D0DE6-1543-0B47-AA51-A96877326614}"/>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7" name="Line 10">
                <a:extLst>
                  <a:ext uri="{FF2B5EF4-FFF2-40B4-BE49-F238E27FC236}">
                    <a16:creationId xmlns:a16="http://schemas.microsoft.com/office/drawing/2014/main" id="{306CAA29-2ACC-9542-AB61-C986C68C64B0}"/>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28" name="Freeform 11">
                <a:extLst>
                  <a:ext uri="{FF2B5EF4-FFF2-40B4-BE49-F238E27FC236}">
                    <a16:creationId xmlns:a16="http://schemas.microsoft.com/office/drawing/2014/main" id="{D85ECADE-B1B1-AB4F-8700-1D18495D69F6}"/>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29" name="Group 168">
              <a:extLst>
                <a:ext uri="{FF2B5EF4-FFF2-40B4-BE49-F238E27FC236}">
                  <a16:creationId xmlns:a16="http://schemas.microsoft.com/office/drawing/2014/main" id="{77EAE529-FCB0-8D44-9E7E-575F463542CF}"/>
                </a:ext>
              </a:extLst>
            </p:cNvPr>
            <p:cNvGrpSpPr/>
            <p:nvPr/>
          </p:nvGrpSpPr>
          <p:grpSpPr>
            <a:xfrm>
              <a:off x="2253394" y="1185748"/>
              <a:ext cx="325084" cy="564695"/>
              <a:chOff x="3046413" y="2012950"/>
              <a:chExt cx="1851025" cy="4549776"/>
            </a:xfrm>
            <a:solidFill>
              <a:schemeClr val="tx1"/>
            </a:solidFill>
          </p:grpSpPr>
          <p:sp>
            <p:nvSpPr>
              <p:cNvPr id="430" name="Freeform 6">
                <a:extLst>
                  <a:ext uri="{FF2B5EF4-FFF2-40B4-BE49-F238E27FC236}">
                    <a16:creationId xmlns:a16="http://schemas.microsoft.com/office/drawing/2014/main" id="{C1CDAE1C-5DEB-0C41-BF57-4C3FA9C1BE03}"/>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1" name="Freeform 7">
                <a:extLst>
                  <a:ext uri="{FF2B5EF4-FFF2-40B4-BE49-F238E27FC236}">
                    <a16:creationId xmlns:a16="http://schemas.microsoft.com/office/drawing/2014/main" id="{465E5491-2A85-BC4E-967B-23060971B30B}"/>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2" name="Line 9">
                <a:extLst>
                  <a:ext uri="{FF2B5EF4-FFF2-40B4-BE49-F238E27FC236}">
                    <a16:creationId xmlns:a16="http://schemas.microsoft.com/office/drawing/2014/main" id="{BB9CF4FF-7E0C-D744-9979-DEF3633F209C}"/>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3" name="Line 10">
                <a:extLst>
                  <a:ext uri="{FF2B5EF4-FFF2-40B4-BE49-F238E27FC236}">
                    <a16:creationId xmlns:a16="http://schemas.microsoft.com/office/drawing/2014/main" id="{3C482078-5A5B-1143-B5FA-5802B606D191}"/>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4" name="Freeform 11">
                <a:extLst>
                  <a:ext uri="{FF2B5EF4-FFF2-40B4-BE49-F238E27FC236}">
                    <a16:creationId xmlns:a16="http://schemas.microsoft.com/office/drawing/2014/main" id="{39D4905E-A5AE-8B49-A56B-C14708588BB5}"/>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35" name="Group 174">
              <a:extLst>
                <a:ext uri="{FF2B5EF4-FFF2-40B4-BE49-F238E27FC236}">
                  <a16:creationId xmlns:a16="http://schemas.microsoft.com/office/drawing/2014/main" id="{11985433-B58C-8044-8918-020C0746A8D3}"/>
                </a:ext>
              </a:extLst>
            </p:cNvPr>
            <p:cNvGrpSpPr/>
            <p:nvPr/>
          </p:nvGrpSpPr>
          <p:grpSpPr>
            <a:xfrm>
              <a:off x="672334" y="1714048"/>
              <a:ext cx="325084" cy="564695"/>
              <a:chOff x="3046413" y="2012950"/>
              <a:chExt cx="1851025" cy="4549776"/>
            </a:xfrm>
            <a:solidFill>
              <a:schemeClr val="tx1"/>
            </a:solidFill>
          </p:grpSpPr>
          <p:sp>
            <p:nvSpPr>
              <p:cNvPr id="436" name="Freeform 6">
                <a:extLst>
                  <a:ext uri="{FF2B5EF4-FFF2-40B4-BE49-F238E27FC236}">
                    <a16:creationId xmlns:a16="http://schemas.microsoft.com/office/drawing/2014/main" id="{A3A250A5-0F2A-FD4A-95F5-C3BE277FF15B}"/>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7" name="Freeform 7">
                <a:extLst>
                  <a:ext uri="{FF2B5EF4-FFF2-40B4-BE49-F238E27FC236}">
                    <a16:creationId xmlns:a16="http://schemas.microsoft.com/office/drawing/2014/main" id="{93551B80-6480-1C47-A947-E61F6719C022}"/>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8" name="Line 9">
                <a:extLst>
                  <a:ext uri="{FF2B5EF4-FFF2-40B4-BE49-F238E27FC236}">
                    <a16:creationId xmlns:a16="http://schemas.microsoft.com/office/drawing/2014/main" id="{A0F31CD3-F42C-DD47-BE2F-61E4BF7CACAC}"/>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39" name="Line 10">
                <a:extLst>
                  <a:ext uri="{FF2B5EF4-FFF2-40B4-BE49-F238E27FC236}">
                    <a16:creationId xmlns:a16="http://schemas.microsoft.com/office/drawing/2014/main" id="{90816C90-B14C-D14A-85C6-6D94806DF493}"/>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0" name="Freeform 11">
                <a:extLst>
                  <a:ext uri="{FF2B5EF4-FFF2-40B4-BE49-F238E27FC236}">
                    <a16:creationId xmlns:a16="http://schemas.microsoft.com/office/drawing/2014/main" id="{9B9B7599-FD16-4746-B91C-42F4405D48BA}"/>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41" name="Group 180">
              <a:extLst>
                <a:ext uri="{FF2B5EF4-FFF2-40B4-BE49-F238E27FC236}">
                  <a16:creationId xmlns:a16="http://schemas.microsoft.com/office/drawing/2014/main" id="{C9E82274-6F15-6C46-A9BA-988956A9867C}"/>
                </a:ext>
              </a:extLst>
            </p:cNvPr>
            <p:cNvGrpSpPr/>
            <p:nvPr/>
          </p:nvGrpSpPr>
          <p:grpSpPr>
            <a:xfrm>
              <a:off x="1510974" y="1858042"/>
              <a:ext cx="325084" cy="564695"/>
              <a:chOff x="3046413" y="2012950"/>
              <a:chExt cx="1851025" cy="4549776"/>
            </a:xfrm>
            <a:solidFill>
              <a:schemeClr val="tx1"/>
            </a:solidFill>
          </p:grpSpPr>
          <p:sp>
            <p:nvSpPr>
              <p:cNvPr id="442" name="Freeform 6">
                <a:extLst>
                  <a:ext uri="{FF2B5EF4-FFF2-40B4-BE49-F238E27FC236}">
                    <a16:creationId xmlns:a16="http://schemas.microsoft.com/office/drawing/2014/main" id="{5F5A3FCE-422F-D644-915E-1A97290AF826}"/>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3" name="Freeform 7">
                <a:extLst>
                  <a:ext uri="{FF2B5EF4-FFF2-40B4-BE49-F238E27FC236}">
                    <a16:creationId xmlns:a16="http://schemas.microsoft.com/office/drawing/2014/main" id="{D3CA6783-4ACF-6948-8DCC-7B20E441A1C0}"/>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4" name="Line 9">
                <a:extLst>
                  <a:ext uri="{FF2B5EF4-FFF2-40B4-BE49-F238E27FC236}">
                    <a16:creationId xmlns:a16="http://schemas.microsoft.com/office/drawing/2014/main" id="{4002904A-7987-8F4E-84BC-BCE68D791F5C}"/>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5" name="Line 10">
                <a:extLst>
                  <a:ext uri="{FF2B5EF4-FFF2-40B4-BE49-F238E27FC236}">
                    <a16:creationId xmlns:a16="http://schemas.microsoft.com/office/drawing/2014/main" id="{740FE60E-98C1-3441-8DFA-7C242D3CCF6E}"/>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6" name="Freeform 11">
                <a:extLst>
                  <a:ext uri="{FF2B5EF4-FFF2-40B4-BE49-F238E27FC236}">
                    <a16:creationId xmlns:a16="http://schemas.microsoft.com/office/drawing/2014/main" id="{2373EE10-1631-FC42-B309-5D1F4BCE88BD}"/>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47" name="Group 186">
              <a:extLst>
                <a:ext uri="{FF2B5EF4-FFF2-40B4-BE49-F238E27FC236}">
                  <a16:creationId xmlns:a16="http://schemas.microsoft.com/office/drawing/2014/main" id="{28049E49-1E1D-A240-AFA3-8B275CD20A66}"/>
                </a:ext>
              </a:extLst>
            </p:cNvPr>
            <p:cNvGrpSpPr/>
            <p:nvPr/>
          </p:nvGrpSpPr>
          <p:grpSpPr>
            <a:xfrm>
              <a:off x="1673516" y="2580034"/>
              <a:ext cx="325084" cy="564695"/>
              <a:chOff x="3046413" y="2012950"/>
              <a:chExt cx="1851025" cy="4549776"/>
            </a:xfrm>
            <a:solidFill>
              <a:schemeClr val="tx1"/>
            </a:solidFill>
          </p:grpSpPr>
          <p:sp>
            <p:nvSpPr>
              <p:cNvPr id="448" name="Freeform 6">
                <a:extLst>
                  <a:ext uri="{FF2B5EF4-FFF2-40B4-BE49-F238E27FC236}">
                    <a16:creationId xmlns:a16="http://schemas.microsoft.com/office/drawing/2014/main" id="{334DD404-22F7-A44A-AA37-25A12893A38B}"/>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49" name="Freeform 7">
                <a:extLst>
                  <a:ext uri="{FF2B5EF4-FFF2-40B4-BE49-F238E27FC236}">
                    <a16:creationId xmlns:a16="http://schemas.microsoft.com/office/drawing/2014/main" id="{31EF6055-42A1-6244-ACAB-1FD524B5F80E}"/>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0" name="Line 9">
                <a:extLst>
                  <a:ext uri="{FF2B5EF4-FFF2-40B4-BE49-F238E27FC236}">
                    <a16:creationId xmlns:a16="http://schemas.microsoft.com/office/drawing/2014/main" id="{1B566E66-3019-CD49-BE84-D037FFA78745}"/>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1" name="Line 10">
                <a:extLst>
                  <a:ext uri="{FF2B5EF4-FFF2-40B4-BE49-F238E27FC236}">
                    <a16:creationId xmlns:a16="http://schemas.microsoft.com/office/drawing/2014/main" id="{1942F18D-FF3E-4943-849E-94895B9CDCF7}"/>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2" name="Freeform 11">
                <a:extLst>
                  <a:ext uri="{FF2B5EF4-FFF2-40B4-BE49-F238E27FC236}">
                    <a16:creationId xmlns:a16="http://schemas.microsoft.com/office/drawing/2014/main" id="{0382E892-7036-A24D-9A33-4134C8071E37}"/>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453" name="Group 192">
              <a:extLst>
                <a:ext uri="{FF2B5EF4-FFF2-40B4-BE49-F238E27FC236}">
                  <a16:creationId xmlns:a16="http://schemas.microsoft.com/office/drawing/2014/main" id="{5525A647-D415-9145-8335-E9032E46A153}"/>
                </a:ext>
              </a:extLst>
            </p:cNvPr>
            <p:cNvGrpSpPr/>
            <p:nvPr/>
          </p:nvGrpSpPr>
          <p:grpSpPr>
            <a:xfrm>
              <a:off x="2154090" y="2864305"/>
              <a:ext cx="325084" cy="564695"/>
              <a:chOff x="3046413" y="2012950"/>
              <a:chExt cx="1851025" cy="4549776"/>
            </a:xfrm>
            <a:solidFill>
              <a:schemeClr val="tx1"/>
            </a:solidFill>
          </p:grpSpPr>
          <p:sp>
            <p:nvSpPr>
              <p:cNvPr id="454" name="Freeform 6">
                <a:extLst>
                  <a:ext uri="{FF2B5EF4-FFF2-40B4-BE49-F238E27FC236}">
                    <a16:creationId xmlns:a16="http://schemas.microsoft.com/office/drawing/2014/main" id="{15CC4E3E-2D24-1E45-B8EA-CFACC78EDA18}"/>
                  </a:ext>
                </a:extLst>
              </p:cNvPr>
              <p:cNvSpPr>
                <a:spLocks/>
              </p:cNvSpPr>
              <p:nvPr/>
            </p:nvSpPr>
            <p:spPr bwMode="auto">
              <a:xfrm>
                <a:off x="3584575" y="2012950"/>
                <a:ext cx="776287" cy="757238"/>
              </a:xfrm>
              <a:custGeom>
                <a:avLst/>
                <a:gdLst>
                  <a:gd name="T0" fmla="*/ 77 w 244"/>
                  <a:gd name="T1" fmla="*/ 229 h 238"/>
                  <a:gd name="T2" fmla="*/ 128 w 244"/>
                  <a:gd name="T3" fmla="*/ 237 h 238"/>
                  <a:gd name="T4" fmla="*/ 172 w 244"/>
                  <a:gd name="T5" fmla="*/ 227 h 238"/>
                  <a:gd name="T6" fmla="*/ 214 w 244"/>
                  <a:gd name="T7" fmla="*/ 198 h 238"/>
                  <a:gd name="T8" fmla="*/ 244 w 244"/>
                  <a:gd name="T9" fmla="*/ 118 h 238"/>
                  <a:gd name="T10" fmla="*/ 222 w 244"/>
                  <a:gd name="T11" fmla="*/ 52 h 238"/>
                  <a:gd name="T12" fmla="*/ 116 w 244"/>
                  <a:gd name="T13" fmla="*/ 2 h 238"/>
                  <a:gd name="T14" fmla="*/ 61 w 244"/>
                  <a:gd name="T15" fmla="*/ 17 h 238"/>
                  <a:gd name="T16" fmla="*/ 13 w 244"/>
                  <a:gd name="T17" fmla="*/ 68 h 238"/>
                  <a:gd name="T18" fmla="*/ 0 w 244"/>
                  <a:gd name="T19" fmla="*/ 121 h 238"/>
                  <a:gd name="T20" fmla="*/ 13 w 244"/>
                  <a:gd name="T21" fmla="*/ 173 h 238"/>
                  <a:gd name="T22" fmla="*/ 77 w 244"/>
                  <a:gd name="T23" fmla="*/ 22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38">
                    <a:moveTo>
                      <a:pt x="77" y="229"/>
                    </a:moveTo>
                    <a:cubicBezTo>
                      <a:pt x="93" y="236"/>
                      <a:pt x="110" y="238"/>
                      <a:pt x="128" y="237"/>
                    </a:cubicBezTo>
                    <a:cubicBezTo>
                      <a:pt x="143" y="236"/>
                      <a:pt x="158" y="233"/>
                      <a:pt x="172" y="227"/>
                    </a:cubicBezTo>
                    <a:cubicBezTo>
                      <a:pt x="188" y="220"/>
                      <a:pt x="202" y="211"/>
                      <a:pt x="214" y="198"/>
                    </a:cubicBezTo>
                    <a:cubicBezTo>
                      <a:pt x="234" y="175"/>
                      <a:pt x="244" y="148"/>
                      <a:pt x="244" y="118"/>
                    </a:cubicBezTo>
                    <a:cubicBezTo>
                      <a:pt x="244" y="93"/>
                      <a:pt x="237" y="71"/>
                      <a:pt x="222" y="52"/>
                    </a:cubicBezTo>
                    <a:cubicBezTo>
                      <a:pt x="197" y="19"/>
                      <a:pt x="164" y="2"/>
                      <a:pt x="116" y="2"/>
                    </a:cubicBezTo>
                    <a:cubicBezTo>
                      <a:pt x="97" y="0"/>
                      <a:pt x="74" y="10"/>
                      <a:pt x="61" y="17"/>
                    </a:cubicBezTo>
                    <a:cubicBezTo>
                      <a:pt x="40" y="29"/>
                      <a:pt x="24" y="46"/>
                      <a:pt x="13" y="68"/>
                    </a:cubicBezTo>
                    <a:cubicBezTo>
                      <a:pt x="4" y="85"/>
                      <a:pt x="0" y="103"/>
                      <a:pt x="0" y="121"/>
                    </a:cubicBezTo>
                    <a:cubicBezTo>
                      <a:pt x="0" y="139"/>
                      <a:pt x="5" y="157"/>
                      <a:pt x="13" y="173"/>
                    </a:cubicBezTo>
                    <a:cubicBezTo>
                      <a:pt x="28" y="200"/>
                      <a:pt x="49" y="218"/>
                      <a:pt x="77"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5" name="Freeform 7">
                <a:extLst>
                  <a:ext uri="{FF2B5EF4-FFF2-40B4-BE49-F238E27FC236}">
                    <a16:creationId xmlns:a16="http://schemas.microsoft.com/office/drawing/2014/main" id="{977478B4-04C1-2C4E-9C06-5D4EB8263B02}"/>
                  </a:ext>
                </a:extLst>
              </p:cNvPr>
              <p:cNvSpPr>
                <a:spLocks/>
              </p:cNvSpPr>
              <p:nvPr/>
            </p:nvSpPr>
            <p:spPr bwMode="auto">
              <a:xfrm>
                <a:off x="4291013" y="6562725"/>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6" name="Line 9">
                <a:extLst>
                  <a:ext uri="{FF2B5EF4-FFF2-40B4-BE49-F238E27FC236}">
                    <a16:creationId xmlns:a16="http://schemas.microsoft.com/office/drawing/2014/main" id="{5F1743D2-22E6-2B41-8758-DAE3E753BDF0}"/>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7" name="Line 10">
                <a:extLst>
                  <a:ext uri="{FF2B5EF4-FFF2-40B4-BE49-F238E27FC236}">
                    <a16:creationId xmlns:a16="http://schemas.microsoft.com/office/drawing/2014/main" id="{51636478-6149-1C4D-9714-13CCB900853A}"/>
                  </a:ext>
                </a:extLst>
              </p:cNvPr>
              <p:cNvSpPr>
                <a:spLocks noChangeShapeType="1"/>
              </p:cNvSpPr>
              <p:nvPr/>
            </p:nvSpPr>
            <p:spPr bwMode="auto">
              <a:xfrm>
                <a:off x="3746500" y="65563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58" name="Freeform 11">
                <a:extLst>
                  <a:ext uri="{FF2B5EF4-FFF2-40B4-BE49-F238E27FC236}">
                    <a16:creationId xmlns:a16="http://schemas.microsoft.com/office/drawing/2014/main" id="{929330AE-3189-D843-95CA-F0A124B60B1A}"/>
                  </a:ext>
                </a:extLst>
              </p:cNvPr>
              <p:cNvSpPr>
                <a:spLocks/>
              </p:cNvSpPr>
              <p:nvPr/>
            </p:nvSpPr>
            <p:spPr bwMode="auto">
              <a:xfrm>
                <a:off x="3046413" y="2824163"/>
                <a:ext cx="1851025" cy="3738563"/>
              </a:xfrm>
              <a:custGeom>
                <a:avLst/>
                <a:gdLst>
                  <a:gd name="T0" fmla="*/ 569 w 582"/>
                  <a:gd name="T1" fmla="*/ 93 h 1175"/>
                  <a:gd name="T2" fmla="*/ 500 w 582"/>
                  <a:gd name="T3" fmla="*/ 20 h 1175"/>
                  <a:gd name="T4" fmla="*/ 410 w 582"/>
                  <a:gd name="T5" fmla="*/ 1 h 1175"/>
                  <a:gd name="T6" fmla="*/ 80 w 582"/>
                  <a:gd name="T7" fmla="*/ 20 h 1175"/>
                  <a:gd name="T8" fmla="*/ 0 w 582"/>
                  <a:gd name="T9" fmla="*/ 147 h 1175"/>
                  <a:gd name="T10" fmla="*/ 9 w 582"/>
                  <a:gd name="T11" fmla="*/ 547 h 1175"/>
                  <a:gd name="T12" fmla="*/ 100 w 582"/>
                  <a:gd name="T13" fmla="*/ 542 h 1175"/>
                  <a:gd name="T14" fmla="*/ 106 w 582"/>
                  <a:gd name="T15" fmla="*/ 197 h 1175"/>
                  <a:gd name="T16" fmla="*/ 109 w 582"/>
                  <a:gd name="T17" fmla="*/ 189 h 1175"/>
                  <a:gd name="T18" fmla="*/ 133 w 582"/>
                  <a:gd name="T19" fmla="*/ 194 h 1175"/>
                  <a:gd name="T20" fmla="*/ 133 w 582"/>
                  <a:gd name="T21" fmla="*/ 968 h 1175"/>
                  <a:gd name="T22" fmla="*/ 132 w 582"/>
                  <a:gd name="T23" fmla="*/ 1103 h 1175"/>
                  <a:gd name="T24" fmla="*/ 188 w 582"/>
                  <a:gd name="T25" fmla="*/ 1173 h 1175"/>
                  <a:gd name="T26" fmla="*/ 204 w 582"/>
                  <a:gd name="T27" fmla="*/ 1175 h 1175"/>
                  <a:gd name="T28" fmla="*/ 251 w 582"/>
                  <a:gd name="T29" fmla="*/ 1158 h 1175"/>
                  <a:gd name="T30" fmla="*/ 265 w 582"/>
                  <a:gd name="T31" fmla="*/ 1142 h 1175"/>
                  <a:gd name="T32" fmla="*/ 273 w 582"/>
                  <a:gd name="T33" fmla="*/ 1123 h 1175"/>
                  <a:gd name="T34" fmla="*/ 276 w 582"/>
                  <a:gd name="T35" fmla="*/ 1103 h 1175"/>
                  <a:gd name="T36" fmla="*/ 276 w 582"/>
                  <a:gd name="T37" fmla="*/ 582 h 1175"/>
                  <a:gd name="T38" fmla="*/ 281 w 582"/>
                  <a:gd name="T39" fmla="*/ 572 h 1175"/>
                  <a:gd name="T40" fmla="*/ 305 w 582"/>
                  <a:gd name="T41" fmla="*/ 577 h 1175"/>
                  <a:gd name="T42" fmla="*/ 305 w 582"/>
                  <a:gd name="T43" fmla="*/ 1102 h 1175"/>
                  <a:gd name="T44" fmla="*/ 305 w 582"/>
                  <a:gd name="T45" fmla="*/ 1105 h 1175"/>
                  <a:gd name="T46" fmla="*/ 313 w 582"/>
                  <a:gd name="T47" fmla="*/ 1136 h 1175"/>
                  <a:gd name="T48" fmla="*/ 361 w 582"/>
                  <a:gd name="T49" fmla="*/ 1173 h 1175"/>
                  <a:gd name="T50" fmla="*/ 438 w 582"/>
                  <a:gd name="T51" fmla="*/ 1141 h 1175"/>
                  <a:gd name="T52" fmla="*/ 441 w 582"/>
                  <a:gd name="T53" fmla="*/ 1136 h 1175"/>
                  <a:gd name="T54" fmla="*/ 444 w 582"/>
                  <a:gd name="T55" fmla="*/ 1130 h 1175"/>
                  <a:gd name="T56" fmla="*/ 449 w 582"/>
                  <a:gd name="T57" fmla="*/ 1103 h 1175"/>
                  <a:gd name="T58" fmla="*/ 449 w 582"/>
                  <a:gd name="T59" fmla="*/ 1101 h 1175"/>
                  <a:gd name="T60" fmla="*/ 449 w 582"/>
                  <a:gd name="T61" fmla="*/ 194 h 1175"/>
                  <a:gd name="T62" fmla="*/ 470 w 582"/>
                  <a:gd name="T63" fmla="*/ 189 h 1175"/>
                  <a:gd name="T64" fmla="*/ 476 w 582"/>
                  <a:gd name="T65" fmla="*/ 264 h 1175"/>
                  <a:gd name="T66" fmla="*/ 529 w 582"/>
                  <a:gd name="T67" fmla="*/ 569 h 1175"/>
                  <a:gd name="T68" fmla="*/ 582 w 582"/>
                  <a:gd name="T69" fmla="*/ 517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2" h="1175">
                    <a:moveTo>
                      <a:pt x="582" y="147"/>
                    </a:moveTo>
                    <a:cubicBezTo>
                      <a:pt x="582" y="129"/>
                      <a:pt x="578" y="110"/>
                      <a:pt x="569" y="93"/>
                    </a:cubicBezTo>
                    <a:cubicBezTo>
                      <a:pt x="564" y="83"/>
                      <a:pt x="558" y="72"/>
                      <a:pt x="551" y="62"/>
                    </a:cubicBezTo>
                    <a:cubicBezTo>
                      <a:pt x="538" y="44"/>
                      <a:pt x="513" y="26"/>
                      <a:pt x="500" y="20"/>
                    </a:cubicBezTo>
                    <a:cubicBezTo>
                      <a:pt x="489" y="15"/>
                      <a:pt x="478" y="11"/>
                      <a:pt x="466" y="7"/>
                    </a:cubicBezTo>
                    <a:cubicBezTo>
                      <a:pt x="448" y="0"/>
                      <a:pt x="429" y="1"/>
                      <a:pt x="410" y="1"/>
                    </a:cubicBezTo>
                    <a:cubicBezTo>
                      <a:pt x="324" y="1"/>
                      <a:pt x="239" y="1"/>
                      <a:pt x="153" y="1"/>
                    </a:cubicBezTo>
                    <a:cubicBezTo>
                      <a:pt x="127" y="1"/>
                      <a:pt x="103" y="8"/>
                      <a:pt x="80" y="20"/>
                    </a:cubicBezTo>
                    <a:cubicBezTo>
                      <a:pt x="52" y="35"/>
                      <a:pt x="31" y="56"/>
                      <a:pt x="16" y="84"/>
                    </a:cubicBezTo>
                    <a:cubicBezTo>
                      <a:pt x="6" y="104"/>
                      <a:pt x="0" y="125"/>
                      <a:pt x="0" y="147"/>
                    </a:cubicBezTo>
                    <a:cubicBezTo>
                      <a:pt x="0" y="269"/>
                      <a:pt x="0" y="391"/>
                      <a:pt x="0" y="513"/>
                    </a:cubicBezTo>
                    <a:cubicBezTo>
                      <a:pt x="0" y="525"/>
                      <a:pt x="1" y="537"/>
                      <a:pt x="9" y="547"/>
                    </a:cubicBezTo>
                    <a:cubicBezTo>
                      <a:pt x="18" y="560"/>
                      <a:pt x="30" y="567"/>
                      <a:pt x="46" y="569"/>
                    </a:cubicBezTo>
                    <a:cubicBezTo>
                      <a:pt x="69" y="571"/>
                      <a:pt x="88" y="562"/>
                      <a:pt x="100" y="542"/>
                    </a:cubicBezTo>
                    <a:cubicBezTo>
                      <a:pt x="104" y="535"/>
                      <a:pt x="106" y="527"/>
                      <a:pt x="106" y="519"/>
                    </a:cubicBezTo>
                    <a:cubicBezTo>
                      <a:pt x="106" y="412"/>
                      <a:pt x="106" y="304"/>
                      <a:pt x="106" y="197"/>
                    </a:cubicBezTo>
                    <a:cubicBezTo>
                      <a:pt x="106" y="195"/>
                      <a:pt x="105" y="193"/>
                      <a:pt x="106" y="192"/>
                    </a:cubicBezTo>
                    <a:cubicBezTo>
                      <a:pt x="106" y="191"/>
                      <a:pt x="108" y="189"/>
                      <a:pt x="109" y="189"/>
                    </a:cubicBezTo>
                    <a:cubicBezTo>
                      <a:pt x="116" y="188"/>
                      <a:pt x="122" y="189"/>
                      <a:pt x="129" y="189"/>
                    </a:cubicBezTo>
                    <a:cubicBezTo>
                      <a:pt x="133" y="188"/>
                      <a:pt x="133" y="191"/>
                      <a:pt x="133" y="194"/>
                    </a:cubicBezTo>
                    <a:cubicBezTo>
                      <a:pt x="133" y="210"/>
                      <a:pt x="133" y="225"/>
                      <a:pt x="133" y="241"/>
                    </a:cubicBezTo>
                    <a:cubicBezTo>
                      <a:pt x="133" y="484"/>
                      <a:pt x="133" y="726"/>
                      <a:pt x="133" y="968"/>
                    </a:cubicBezTo>
                    <a:cubicBezTo>
                      <a:pt x="133" y="1012"/>
                      <a:pt x="133" y="1056"/>
                      <a:pt x="133" y="1099"/>
                    </a:cubicBezTo>
                    <a:cubicBezTo>
                      <a:pt x="133" y="1100"/>
                      <a:pt x="132" y="1102"/>
                      <a:pt x="132" y="1103"/>
                    </a:cubicBezTo>
                    <a:cubicBezTo>
                      <a:pt x="132" y="1137"/>
                      <a:pt x="156" y="1166"/>
                      <a:pt x="188" y="1173"/>
                    </a:cubicBezTo>
                    <a:cubicBezTo>
                      <a:pt x="188" y="1173"/>
                      <a:pt x="188" y="1173"/>
                      <a:pt x="188" y="1173"/>
                    </a:cubicBezTo>
                    <a:cubicBezTo>
                      <a:pt x="188" y="1173"/>
                      <a:pt x="188" y="1173"/>
                      <a:pt x="189" y="1173"/>
                    </a:cubicBezTo>
                    <a:cubicBezTo>
                      <a:pt x="194" y="1174"/>
                      <a:pt x="199" y="1175"/>
                      <a:pt x="204" y="1175"/>
                    </a:cubicBezTo>
                    <a:cubicBezTo>
                      <a:pt x="210" y="1175"/>
                      <a:pt x="215" y="1174"/>
                      <a:pt x="220" y="1173"/>
                    </a:cubicBezTo>
                    <a:cubicBezTo>
                      <a:pt x="231" y="1171"/>
                      <a:pt x="242" y="1165"/>
                      <a:pt x="251" y="1158"/>
                    </a:cubicBezTo>
                    <a:cubicBezTo>
                      <a:pt x="256" y="1154"/>
                      <a:pt x="260" y="1149"/>
                      <a:pt x="264" y="1144"/>
                    </a:cubicBezTo>
                    <a:cubicBezTo>
                      <a:pt x="264" y="1143"/>
                      <a:pt x="264" y="1142"/>
                      <a:pt x="265" y="1142"/>
                    </a:cubicBezTo>
                    <a:cubicBezTo>
                      <a:pt x="265" y="1141"/>
                      <a:pt x="266" y="1141"/>
                      <a:pt x="266" y="1140"/>
                    </a:cubicBezTo>
                    <a:cubicBezTo>
                      <a:pt x="269" y="1135"/>
                      <a:pt x="272" y="1129"/>
                      <a:pt x="273" y="1123"/>
                    </a:cubicBezTo>
                    <a:cubicBezTo>
                      <a:pt x="273" y="1123"/>
                      <a:pt x="273" y="1123"/>
                      <a:pt x="273" y="1123"/>
                    </a:cubicBezTo>
                    <a:cubicBezTo>
                      <a:pt x="275" y="1117"/>
                      <a:pt x="276" y="1110"/>
                      <a:pt x="276" y="1103"/>
                    </a:cubicBezTo>
                    <a:cubicBezTo>
                      <a:pt x="276" y="1102"/>
                      <a:pt x="276" y="1100"/>
                      <a:pt x="276" y="1099"/>
                    </a:cubicBezTo>
                    <a:cubicBezTo>
                      <a:pt x="276" y="927"/>
                      <a:pt x="276" y="754"/>
                      <a:pt x="276" y="582"/>
                    </a:cubicBezTo>
                    <a:cubicBezTo>
                      <a:pt x="276" y="581"/>
                      <a:pt x="276" y="579"/>
                      <a:pt x="276" y="578"/>
                    </a:cubicBezTo>
                    <a:cubicBezTo>
                      <a:pt x="276" y="574"/>
                      <a:pt x="278" y="572"/>
                      <a:pt x="281" y="572"/>
                    </a:cubicBezTo>
                    <a:cubicBezTo>
                      <a:pt x="288" y="572"/>
                      <a:pt x="294" y="572"/>
                      <a:pt x="300" y="572"/>
                    </a:cubicBezTo>
                    <a:cubicBezTo>
                      <a:pt x="303" y="572"/>
                      <a:pt x="305" y="574"/>
                      <a:pt x="305" y="577"/>
                    </a:cubicBezTo>
                    <a:cubicBezTo>
                      <a:pt x="305" y="579"/>
                      <a:pt x="305" y="581"/>
                      <a:pt x="305" y="583"/>
                    </a:cubicBezTo>
                    <a:cubicBezTo>
                      <a:pt x="305" y="756"/>
                      <a:pt x="305" y="929"/>
                      <a:pt x="305" y="1102"/>
                    </a:cubicBezTo>
                    <a:cubicBezTo>
                      <a:pt x="305" y="1102"/>
                      <a:pt x="305" y="1103"/>
                      <a:pt x="305" y="1103"/>
                    </a:cubicBezTo>
                    <a:cubicBezTo>
                      <a:pt x="305" y="1104"/>
                      <a:pt x="305" y="1104"/>
                      <a:pt x="305" y="1105"/>
                    </a:cubicBezTo>
                    <a:cubicBezTo>
                      <a:pt x="305" y="1105"/>
                      <a:pt x="305" y="1105"/>
                      <a:pt x="305" y="1105"/>
                    </a:cubicBezTo>
                    <a:cubicBezTo>
                      <a:pt x="305" y="1116"/>
                      <a:pt x="308" y="1126"/>
                      <a:pt x="313" y="1136"/>
                    </a:cubicBezTo>
                    <a:cubicBezTo>
                      <a:pt x="320" y="1150"/>
                      <a:pt x="333" y="1162"/>
                      <a:pt x="348" y="1169"/>
                    </a:cubicBezTo>
                    <a:cubicBezTo>
                      <a:pt x="361" y="1173"/>
                      <a:pt x="361" y="1173"/>
                      <a:pt x="361" y="1173"/>
                    </a:cubicBezTo>
                    <a:cubicBezTo>
                      <a:pt x="366" y="1174"/>
                      <a:pt x="371" y="1175"/>
                      <a:pt x="377" y="1175"/>
                    </a:cubicBezTo>
                    <a:cubicBezTo>
                      <a:pt x="402" y="1175"/>
                      <a:pt x="425" y="1162"/>
                      <a:pt x="438" y="1141"/>
                    </a:cubicBezTo>
                    <a:cubicBezTo>
                      <a:pt x="438" y="1140"/>
                      <a:pt x="439" y="1139"/>
                      <a:pt x="440" y="1138"/>
                    </a:cubicBezTo>
                    <a:cubicBezTo>
                      <a:pt x="440" y="1137"/>
                      <a:pt x="440" y="1137"/>
                      <a:pt x="441" y="1136"/>
                    </a:cubicBezTo>
                    <a:cubicBezTo>
                      <a:pt x="441" y="1135"/>
                      <a:pt x="442" y="1134"/>
                      <a:pt x="443" y="1132"/>
                    </a:cubicBezTo>
                    <a:cubicBezTo>
                      <a:pt x="443" y="1131"/>
                      <a:pt x="443" y="1130"/>
                      <a:pt x="444" y="1130"/>
                    </a:cubicBezTo>
                    <a:cubicBezTo>
                      <a:pt x="444" y="1129"/>
                      <a:pt x="444" y="1128"/>
                      <a:pt x="444" y="1127"/>
                    </a:cubicBezTo>
                    <a:cubicBezTo>
                      <a:pt x="447" y="1120"/>
                      <a:pt x="449" y="1112"/>
                      <a:pt x="449" y="1103"/>
                    </a:cubicBezTo>
                    <a:cubicBezTo>
                      <a:pt x="449" y="1103"/>
                      <a:pt x="449" y="1102"/>
                      <a:pt x="449" y="1101"/>
                    </a:cubicBezTo>
                    <a:cubicBezTo>
                      <a:pt x="449" y="1101"/>
                      <a:pt x="449" y="1101"/>
                      <a:pt x="449" y="1101"/>
                    </a:cubicBezTo>
                    <a:cubicBezTo>
                      <a:pt x="449" y="950"/>
                      <a:pt x="449" y="798"/>
                      <a:pt x="449" y="647"/>
                    </a:cubicBezTo>
                    <a:cubicBezTo>
                      <a:pt x="449" y="496"/>
                      <a:pt x="449" y="345"/>
                      <a:pt x="449" y="194"/>
                    </a:cubicBezTo>
                    <a:cubicBezTo>
                      <a:pt x="449" y="190"/>
                      <a:pt x="450" y="188"/>
                      <a:pt x="454" y="189"/>
                    </a:cubicBezTo>
                    <a:cubicBezTo>
                      <a:pt x="459" y="189"/>
                      <a:pt x="464" y="189"/>
                      <a:pt x="470" y="189"/>
                    </a:cubicBezTo>
                    <a:cubicBezTo>
                      <a:pt x="476" y="189"/>
                      <a:pt x="476" y="189"/>
                      <a:pt x="476" y="195"/>
                    </a:cubicBezTo>
                    <a:cubicBezTo>
                      <a:pt x="476" y="218"/>
                      <a:pt x="476" y="241"/>
                      <a:pt x="476" y="264"/>
                    </a:cubicBezTo>
                    <a:cubicBezTo>
                      <a:pt x="476" y="348"/>
                      <a:pt x="476" y="432"/>
                      <a:pt x="476" y="517"/>
                    </a:cubicBezTo>
                    <a:cubicBezTo>
                      <a:pt x="475" y="546"/>
                      <a:pt x="501" y="570"/>
                      <a:pt x="529" y="569"/>
                    </a:cubicBezTo>
                    <a:cubicBezTo>
                      <a:pt x="550" y="569"/>
                      <a:pt x="565" y="560"/>
                      <a:pt x="576" y="542"/>
                    </a:cubicBezTo>
                    <a:cubicBezTo>
                      <a:pt x="580" y="534"/>
                      <a:pt x="582" y="526"/>
                      <a:pt x="582" y="517"/>
                    </a:cubicBezTo>
                    <a:cubicBezTo>
                      <a:pt x="582" y="393"/>
                      <a:pt x="582" y="270"/>
                      <a:pt x="582"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graphicFrame>
        <p:nvGraphicFramePr>
          <p:cNvPr id="489" name="Marcador de contenido 3">
            <a:extLst>
              <a:ext uri="{FF2B5EF4-FFF2-40B4-BE49-F238E27FC236}">
                <a16:creationId xmlns:a16="http://schemas.microsoft.com/office/drawing/2014/main" id="{FAAEC53D-7879-6544-8E26-D0B5BD2E6E2A}"/>
              </a:ext>
            </a:extLst>
          </p:cNvPr>
          <p:cNvGraphicFramePr>
            <a:graphicFrameLocks/>
          </p:cNvGraphicFramePr>
          <p:nvPr>
            <p:extLst>
              <p:ext uri="{D42A27DB-BD31-4B8C-83A1-F6EECF244321}">
                <p14:modId xmlns:p14="http://schemas.microsoft.com/office/powerpoint/2010/main" val="2067652618"/>
              </p:ext>
            </p:extLst>
          </p:nvPr>
        </p:nvGraphicFramePr>
        <p:xfrm>
          <a:off x="7412822" y="652770"/>
          <a:ext cx="4638823" cy="2652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90" name="Imagen 489">
            <a:extLst>
              <a:ext uri="{FF2B5EF4-FFF2-40B4-BE49-F238E27FC236}">
                <a16:creationId xmlns:a16="http://schemas.microsoft.com/office/drawing/2014/main" id="{59413EC5-EDB9-9640-90CD-61B677D23884}"/>
              </a:ext>
            </a:extLst>
          </p:cNvPr>
          <p:cNvPicPr/>
          <p:nvPr/>
        </p:nvPicPr>
        <p:blipFill>
          <a:blip r:embed="rId9">
            <a:extLst>
              <a:ext uri="{28A0092B-C50C-407E-A947-70E740481C1C}">
                <a14:useLocalDpi xmlns:a14="http://schemas.microsoft.com/office/drawing/2010/main" val="0"/>
              </a:ext>
            </a:extLst>
          </a:blip>
          <a:stretch>
            <a:fillRect/>
          </a:stretch>
        </p:blipFill>
        <p:spPr>
          <a:xfrm>
            <a:off x="7182851" y="2519856"/>
            <a:ext cx="2544060" cy="3341429"/>
          </a:xfrm>
          <a:prstGeom prst="rect">
            <a:avLst/>
          </a:prstGeom>
          <a:ln>
            <a:solidFill>
              <a:schemeClr val="tx1"/>
            </a:solidFill>
          </a:ln>
        </p:spPr>
      </p:pic>
    </p:spTree>
    <p:extLst>
      <p:ext uri="{BB962C8B-B14F-4D97-AF65-F5344CB8AC3E}">
        <p14:creationId xmlns:p14="http://schemas.microsoft.com/office/powerpoint/2010/main" val="261064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8148C3D-9B0C-524F-8478-7849176A5561}"/>
              </a:ext>
            </a:extLst>
          </p:cNvPr>
          <p:cNvSpPr>
            <a:spLocks noGrp="1"/>
          </p:cNvSpPr>
          <p:nvPr>
            <p:ph type="subTitle" idx="1"/>
          </p:nvPr>
        </p:nvSpPr>
        <p:spPr/>
        <p:txBody>
          <a:bodyPr/>
          <a:lstStyle/>
          <a:p>
            <a:endParaRPr lang="es-EC" dirty="0"/>
          </a:p>
        </p:txBody>
      </p:sp>
      <p:sp>
        <p:nvSpPr>
          <p:cNvPr id="4" name="Rectángulo 3">
            <a:extLst>
              <a:ext uri="{FF2B5EF4-FFF2-40B4-BE49-F238E27FC236}">
                <a16:creationId xmlns:a16="http://schemas.microsoft.com/office/drawing/2014/main" id="{D354FF8C-C08D-DC4E-80D2-76BE9BA3D914}"/>
              </a:ext>
            </a:extLst>
          </p:cNvPr>
          <p:cNvSpPr/>
          <p:nvPr/>
        </p:nvSpPr>
        <p:spPr>
          <a:xfrm>
            <a:off x="0" y="-18064"/>
            <a:ext cx="12192000" cy="814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400" b="1" dirty="0">
              <a:solidFill>
                <a:schemeClr val="tx2"/>
              </a:solidFill>
              <a:latin typeface="Noto Sans" panose="020B0502040504020204"/>
            </a:endParaRPr>
          </a:p>
          <a:p>
            <a:pPr algn="ctr"/>
            <a:r>
              <a:rPr lang="es-EC" sz="4400" b="1" dirty="0">
                <a:solidFill>
                  <a:schemeClr val="tx2"/>
                </a:solidFill>
                <a:latin typeface="Noto Sans" panose="020B0502040504020204"/>
              </a:rPr>
              <a:t>GRUPO FOCAL PARA LA CLASIFICACIÓN DE LAS FOTOGRAFIAS</a:t>
            </a:r>
          </a:p>
        </p:txBody>
      </p:sp>
      <p:pic>
        <p:nvPicPr>
          <p:cNvPr id="5" name="Imagen 4">
            <a:extLst>
              <a:ext uri="{FF2B5EF4-FFF2-40B4-BE49-F238E27FC236}">
                <a16:creationId xmlns:a16="http://schemas.microsoft.com/office/drawing/2014/main" id="{19767CFF-F8A5-724A-BCF2-4653E33DD3C8}"/>
              </a:ext>
            </a:extLst>
          </p:cNvPr>
          <p:cNvPicPr>
            <a:picLocks noChangeAspect="1"/>
          </p:cNvPicPr>
          <p:nvPr/>
        </p:nvPicPr>
        <p:blipFill>
          <a:blip r:embed="rId2"/>
          <a:stretch>
            <a:fillRect/>
          </a:stretch>
        </p:blipFill>
        <p:spPr>
          <a:xfrm>
            <a:off x="7608703" y="1592921"/>
            <a:ext cx="3355828" cy="2009117"/>
          </a:xfrm>
          <a:prstGeom prst="rect">
            <a:avLst/>
          </a:prstGeom>
          <a:ln>
            <a:solidFill>
              <a:schemeClr val="tx1"/>
            </a:solidFill>
          </a:ln>
        </p:spPr>
      </p:pic>
      <p:pic>
        <p:nvPicPr>
          <p:cNvPr id="6" name="Imagen 5">
            <a:extLst>
              <a:ext uri="{FF2B5EF4-FFF2-40B4-BE49-F238E27FC236}">
                <a16:creationId xmlns:a16="http://schemas.microsoft.com/office/drawing/2014/main" id="{349FACE2-9FDE-0A47-A948-7107CC2ECCE1}"/>
              </a:ext>
            </a:extLst>
          </p:cNvPr>
          <p:cNvPicPr>
            <a:picLocks noChangeAspect="1"/>
          </p:cNvPicPr>
          <p:nvPr/>
        </p:nvPicPr>
        <p:blipFill>
          <a:blip r:embed="rId3"/>
          <a:stretch>
            <a:fillRect/>
          </a:stretch>
        </p:blipFill>
        <p:spPr>
          <a:xfrm>
            <a:off x="277639" y="1592922"/>
            <a:ext cx="3355829" cy="2009118"/>
          </a:xfrm>
          <a:prstGeom prst="rect">
            <a:avLst/>
          </a:prstGeom>
          <a:ln>
            <a:solidFill>
              <a:schemeClr val="tx1"/>
            </a:solidFill>
          </a:ln>
        </p:spPr>
      </p:pic>
      <p:graphicFrame>
        <p:nvGraphicFramePr>
          <p:cNvPr id="7" name="Tabla 6">
            <a:extLst>
              <a:ext uri="{FF2B5EF4-FFF2-40B4-BE49-F238E27FC236}">
                <a16:creationId xmlns:a16="http://schemas.microsoft.com/office/drawing/2014/main" id="{2CAFDAEB-DBF4-CD4C-8736-4F2A6807BC61}"/>
              </a:ext>
            </a:extLst>
          </p:cNvPr>
          <p:cNvGraphicFramePr>
            <a:graphicFrameLocks noGrp="1"/>
          </p:cNvGraphicFramePr>
          <p:nvPr>
            <p:extLst>
              <p:ext uri="{D42A27DB-BD31-4B8C-83A1-F6EECF244321}">
                <p14:modId xmlns:p14="http://schemas.microsoft.com/office/powerpoint/2010/main" val="1961322782"/>
              </p:ext>
            </p:extLst>
          </p:nvPr>
        </p:nvGraphicFramePr>
        <p:xfrm>
          <a:off x="277639" y="4302611"/>
          <a:ext cx="11301660" cy="1610985"/>
        </p:xfrm>
        <a:graphic>
          <a:graphicData uri="http://schemas.openxmlformats.org/drawingml/2006/table">
            <a:tbl>
              <a:tblPr firstRow="1" firstCol="1" bandRow="1">
                <a:tableStyleId>{5940675A-B579-460E-94D1-54222C63F5DA}</a:tableStyleId>
              </a:tblPr>
              <a:tblGrid>
                <a:gridCol w="2646880">
                  <a:extLst>
                    <a:ext uri="{9D8B030D-6E8A-4147-A177-3AD203B41FA5}">
                      <a16:colId xmlns:a16="http://schemas.microsoft.com/office/drawing/2014/main" val="1616139630"/>
                    </a:ext>
                  </a:extLst>
                </a:gridCol>
                <a:gridCol w="2099879">
                  <a:extLst>
                    <a:ext uri="{9D8B030D-6E8A-4147-A177-3AD203B41FA5}">
                      <a16:colId xmlns:a16="http://schemas.microsoft.com/office/drawing/2014/main" val="4204069504"/>
                    </a:ext>
                  </a:extLst>
                </a:gridCol>
                <a:gridCol w="2260939">
                  <a:extLst>
                    <a:ext uri="{9D8B030D-6E8A-4147-A177-3AD203B41FA5}">
                      <a16:colId xmlns:a16="http://schemas.microsoft.com/office/drawing/2014/main" val="2066163181"/>
                    </a:ext>
                  </a:extLst>
                </a:gridCol>
                <a:gridCol w="2033023">
                  <a:extLst>
                    <a:ext uri="{9D8B030D-6E8A-4147-A177-3AD203B41FA5}">
                      <a16:colId xmlns:a16="http://schemas.microsoft.com/office/drawing/2014/main" val="2933926459"/>
                    </a:ext>
                  </a:extLst>
                </a:gridCol>
                <a:gridCol w="2260939">
                  <a:extLst>
                    <a:ext uri="{9D8B030D-6E8A-4147-A177-3AD203B41FA5}">
                      <a16:colId xmlns:a16="http://schemas.microsoft.com/office/drawing/2014/main" val="3871470260"/>
                    </a:ext>
                  </a:extLst>
                </a:gridCol>
              </a:tblGrid>
              <a:tr h="215883">
                <a:tc>
                  <a:txBody>
                    <a:bodyPr/>
                    <a:lstStyle/>
                    <a:p>
                      <a:pPr algn="l"/>
                      <a:endParaRPr lang="es-EC" sz="1100" dirty="0">
                        <a:solidFill>
                          <a:schemeClr val="bg2">
                            <a:lumMod val="10000"/>
                          </a:schemeClr>
                        </a:solidFill>
                        <a:effectLst/>
                        <a:latin typeface="Times" pitchFamily="2" charset="0"/>
                        <a:cs typeface="Times New Roman" panose="02020603050405020304" pitchFamily="18" charset="0"/>
                      </a:endParaRPr>
                    </a:p>
                  </a:txBody>
                  <a:tcPr marL="68580" marR="68580" marT="0" marB="0"/>
                </a:tc>
                <a:tc gridSpan="2">
                  <a:txBody>
                    <a:bodyPr/>
                    <a:lstStyle/>
                    <a:p>
                      <a:pPr algn="ctr"/>
                      <a:r>
                        <a:rPr lang="es-ES" sz="1200" b="1">
                          <a:solidFill>
                            <a:schemeClr val="bg2">
                              <a:lumMod val="10000"/>
                            </a:schemeClr>
                          </a:solidFill>
                          <a:effectLst/>
                          <a:latin typeface="Times" pitchFamily="2" charset="0"/>
                        </a:rPr>
                        <a:t>Hombre</a:t>
                      </a:r>
                      <a:endParaRPr lang="es-EC" sz="1200" b="1">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r>
                        <a:rPr lang="es-ES" sz="1200" b="1" dirty="0">
                          <a:solidFill>
                            <a:schemeClr val="bg2">
                              <a:lumMod val="10000"/>
                            </a:schemeClr>
                          </a:solidFill>
                          <a:effectLst/>
                          <a:latin typeface="Times" pitchFamily="2" charset="0"/>
                        </a:rPr>
                        <a:t>Mujer</a:t>
                      </a:r>
                      <a:endParaRPr lang="es-EC" sz="1200" b="1"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646660575"/>
                  </a:ext>
                </a:extLst>
              </a:tr>
              <a:tr h="443092">
                <a:tc>
                  <a:txBody>
                    <a:bodyPr/>
                    <a:lstStyle/>
                    <a:p>
                      <a:pPr algn="l"/>
                      <a:endParaRPr lang="es-EC" sz="1100" dirty="0">
                        <a:solidFill>
                          <a:schemeClr val="bg2">
                            <a:lumMod val="10000"/>
                          </a:schemeClr>
                        </a:solidFill>
                        <a:effectLst/>
                        <a:latin typeface="Times" pitchFamily="2" charset="0"/>
                        <a:cs typeface="Times New Roman" panose="02020603050405020304" pitchFamily="18" charset="0"/>
                      </a:endParaRPr>
                    </a:p>
                  </a:txBody>
                  <a:tcPr marL="68580" marR="68580" marT="0" marB="0"/>
                </a:tc>
                <a:tc>
                  <a:txBody>
                    <a:bodyPr/>
                    <a:lstStyle/>
                    <a:p>
                      <a:pPr algn="ctr"/>
                      <a:r>
                        <a:rPr lang="es-ES" sz="1200" b="1">
                          <a:solidFill>
                            <a:schemeClr val="bg2">
                              <a:lumMod val="10000"/>
                            </a:schemeClr>
                          </a:solidFill>
                          <a:effectLst/>
                          <a:latin typeface="Times" pitchFamily="2" charset="0"/>
                        </a:rPr>
                        <a:t>Origen blanco</a:t>
                      </a:r>
                      <a:endParaRPr lang="es-EC" sz="1200" b="1">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s-ES" sz="1200" b="1">
                          <a:solidFill>
                            <a:schemeClr val="bg2">
                              <a:lumMod val="10000"/>
                            </a:schemeClr>
                          </a:solidFill>
                          <a:effectLst/>
                          <a:latin typeface="Times" pitchFamily="2" charset="0"/>
                        </a:rPr>
                        <a:t>Origen indígena</a:t>
                      </a:r>
                      <a:endParaRPr lang="es-EC" sz="1200" b="1">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s-ES" sz="1200" b="1">
                          <a:solidFill>
                            <a:schemeClr val="bg2">
                              <a:lumMod val="10000"/>
                            </a:schemeClr>
                          </a:solidFill>
                          <a:effectLst/>
                          <a:latin typeface="Times" pitchFamily="2" charset="0"/>
                        </a:rPr>
                        <a:t>Origen blanco</a:t>
                      </a:r>
                      <a:endParaRPr lang="es-EC" sz="1200" b="1">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es-ES" sz="1200" b="1" dirty="0">
                          <a:solidFill>
                            <a:schemeClr val="bg2">
                              <a:lumMod val="10000"/>
                            </a:schemeClr>
                          </a:solidFill>
                          <a:effectLst/>
                          <a:latin typeface="Times" pitchFamily="2" charset="0"/>
                        </a:rPr>
                        <a:t>Origen indígena</a:t>
                      </a:r>
                      <a:endParaRPr lang="es-EC" sz="1200" b="1"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6138361"/>
                  </a:ext>
                </a:extLst>
              </a:tr>
              <a:tr h="497594">
                <a:tc>
                  <a:txBody>
                    <a:bodyPr/>
                    <a:lstStyle/>
                    <a:p>
                      <a:pPr algn="ctr"/>
                      <a:r>
                        <a:rPr lang="es-ES" sz="1200" b="1">
                          <a:solidFill>
                            <a:schemeClr val="bg2">
                              <a:lumMod val="10000"/>
                            </a:schemeClr>
                          </a:solidFill>
                          <a:effectLst/>
                          <a:latin typeface="Times" pitchFamily="2" charset="0"/>
                        </a:rPr>
                        <a:t>Persona Atractiva</a:t>
                      </a:r>
                      <a:endParaRPr lang="es-EC" sz="1200" b="1">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dirty="0">
                          <a:solidFill>
                            <a:schemeClr val="bg2">
                              <a:lumMod val="10000"/>
                            </a:schemeClr>
                          </a:solidFill>
                          <a:effectLst/>
                          <a:latin typeface="Times" pitchFamily="2" charset="0"/>
                        </a:rPr>
                        <a:t>5,91</a:t>
                      </a:r>
                      <a:endParaRPr lang="es-EC" sz="12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4,63</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5,33</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4,75</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9149324"/>
                  </a:ext>
                </a:extLst>
              </a:tr>
              <a:tr h="454416">
                <a:tc>
                  <a:txBody>
                    <a:bodyPr/>
                    <a:lstStyle/>
                    <a:p>
                      <a:pPr algn="ctr"/>
                      <a:r>
                        <a:rPr lang="es-ES" sz="1200" b="1" dirty="0">
                          <a:solidFill>
                            <a:schemeClr val="bg2">
                              <a:lumMod val="10000"/>
                            </a:schemeClr>
                          </a:solidFill>
                          <a:effectLst/>
                          <a:latin typeface="Times" pitchFamily="2" charset="0"/>
                        </a:rPr>
                        <a:t>Persona no atractiva</a:t>
                      </a:r>
                      <a:endParaRPr lang="es-EC" sz="1200" b="1"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3,13</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2,68</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a:solidFill>
                            <a:schemeClr val="bg2">
                              <a:lumMod val="10000"/>
                            </a:schemeClr>
                          </a:solidFill>
                          <a:effectLst/>
                          <a:latin typeface="Times" pitchFamily="2" charset="0"/>
                        </a:rPr>
                        <a:t>3,38</a:t>
                      </a:r>
                      <a:endParaRPr lang="es-EC" sz="12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s-ES" sz="1200" dirty="0">
                          <a:solidFill>
                            <a:schemeClr val="bg2">
                              <a:lumMod val="10000"/>
                            </a:schemeClr>
                          </a:solidFill>
                          <a:effectLst/>
                          <a:latin typeface="Times" pitchFamily="2" charset="0"/>
                        </a:rPr>
                        <a:t>3,4</a:t>
                      </a:r>
                      <a:endParaRPr lang="es-EC" sz="12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982370"/>
                  </a:ext>
                </a:extLst>
              </a:tr>
            </a:tbl>
          </a:graphicData>
        </a:graphic>
      </p:graphicFrame>
      <p:sp>
        <p:nvSpPr>
          <p:cNvPr id="8" name="CuadroTexto 7">
            <a:extLst>
              <a:ext uri="{FF2B5EF4-FFF2-40B4-BE49-F238E27FC236}">
                <a16:creationId xmlns:a16="http://schemas.microsoft.com/office/drawing/2014/main" id="{94270304-1DE9-0744-A784-EC25047FC46A}"/>
              </a:ext>
            </a:extLst>
          </p:cNvPr>
          <p:cNvSpPr txBox="1"/>
          <p:nvPr/>
        </p:nvSpPr>
        <p:spPr>
          <a:xfrm>
            <a:off x="374320" y="3933279"/>
            <a:ext cx="1323474" cy="369332"/>
          </a:xfrm>
          <a:prstGeom prst="rect">
            <a:avLst/>
          </a:prstGeom>
          <a:noFill/>
        </p:spPr>
        <p:txBody>
          <a:bodyPr wrap="square" rtlCol="0">
            <a:spAutoFit/>
          </a:bodyPr>
          <a:lstStyle/>
          <a:p>
            <a:r>
              <a:rPr lang="es-EC" b="1" dirty="0">
                <a:solidFill>
                  <a:schemeClr val="bg2">
                    <a:lumMod val="10000"/>
                  </a:schemeClr>
                </a:solidFill>
                <a:latin typeface="Times" pitchFamily="2" charset="0"/>
              </a:rPr>
              <a:t>Resultados</a:t>
            </a:r>
          </a:p>
        </p:txBody>
      </p:sp>
      <p:pic>
        <p:nvPicPr>
          <p:cNvPr id="9" name="Imagen 8">
            <a:extLst>
              <a:ext uri="{FF2B5EF4-FFF2-40B4-BE49-F238E27FC236}">
                <a16:creationId xmlns:a16="http://schemas.microsoft.com/office/drawing/2014/main" id="{66BA3940-32E0-9846-ACF3-8F137844B19A}"/>
              </a:ext>
            </a:extLst>
          </p:cNvPr>
          <p:cNvPicPr>
            <a:picLocks noChangeAspect="1"/>
          </p:cNvPicPr>
          <p:nvPr/>
        </p:nvPicPr>
        <p:blipFill>
          <a:blip r:embed="rId4"/>
          <a:stretch>
            <a:fillRect/>
          </a:stretch>
        </p:blipFill>
        <p:spPr>
          <a:xfrm>
            <a:off x="3826953" y="1592921"/>
            <a:ext cx="3355828" cy="2009117"/>
          </a:xfrm>
          <a:prstGeom prst="rect">
            <a:avLst/>
          </a:prstGeom>
          <a:ln>
            <a:solidFill>
              <a:schemeClr val="tx1"/>
            </a:solidFill>
          </a:ln>
        </p:spPr>
      </p:pic>
    </p:spTree>
    <p:extLst>
      <p:ext uri="{BB962C8B-B14F-4D97-AF65-F5344CB8AC3E}">
        <p14:creationId xmlns:p14="http://schemas.microsoft.com/office/powerpoint/2010/main" val="335361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D98D9B2-B113-488E-83FD-5C15A68993C7}"/>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solidFill>
                  <a:schemeClr val="tx2"/>
                </a:solidFill>
                <a:latin typeface="Noto Sans" panose="020B0502040504020204"/>
              </a:rPr>
              <a:t>ESQUEMATIZACIÓN DE LOS TRATAMIENTOS</a:t>
            </a:r>
          </a:p>
        </p:txBody>
      </p:sp>
      <p:graphicFrame>
        <p:nvGraphicFramePr>
          <p:cNvPr id="11" name="Marcador de contenido 3">
            <a:extLst>
              <a:ext uri="{FF2B5EF4-FFF2-40B4-BE49-F238E27FC236}">
                <a16:creationId xmlns:a16="http://schemas.microsoft.com/office/drawing/2014/main" id="{0E2268F6-2B6F-8F4C-A5E1-0DA61D0D133C}"/>
              </a:ext>
            </a:extLst>
          </p:cNvPr>
          <p:cNvGraphicFramePr>
            <a:graphicFrameLocks/>
          </p:cNvGraphicFramePr>
          <p:nvPr>
            <p:extLst>
              <p:ext uri="{D42A27DB-BD31-4B8C-83A1-F6EECF244321}">
                <p14:modId xmlns:p14="http://schemas.microsoft.com/office/powerpoint/2010/main" val="296362858"/>
              </p:ext>
            </p:extLst>
          </p:nvPr>
        </p:nvGraphicFramePr>
        <p:xfrm>
          <a:off x="351398" y="1425264"/>
          <a:ext cx="5931567" cy="4247146"/>
        </p:xfrm>
        <a:graphic>
          <a:graphicData uri="http://schemas.openxmlformats.org/drawingml/2006/table">
            <a:tbl>
              <a:tblPr firstRow="1" firstCol="1" bandRow="1">
                <a:tableStyleId>{5940675A-B579-460E-94D1-54222C63F5DA}</a:tableStyleId>
              </a:tblPr>
              <a:tblGrid>
                <a:gridCol w="757989">
                  <a:extLst>
                    <a:ext uri="{9D8B030D-6E8A-4147-A177-3AD203B41FA5}">
                      <a16:colId xmlns:a16="http://schemas.microsoft.com/office/drawing/2014/main" val="2195182927"/>
                    </a:ext>
                  </a:extLst>
                </a:gridCol>
                <a:gridCol w="1731723">
                  <a:extLst>
                    <a:ext uri="{9D8B030D-6E8A-4147-A177-3AD203B41FA5}">
                      <a16:colId xmlns:a16="http://schemas.microsoft.com/office/drawing/2014/main" val="3021011254"/>
                    </a:ext>
                  </a:extLst>
                </a:gridCol>
                <a:gridCol w="986632">
                  <a:extLst>
                    <a:ext uri="{9D8B030D-6E8A-4147-A177-3AD203B41FA5}">
                      <a16:colId xmlns:a16="http://schemas.microsoft.com/office/drawing/2014/main" val="2192759583"/>
                    </a:ext>
                  </a:extLst>
                </a:gridCol>
                <a:gridCol w="884856">
                  <a:extLst>
                    <a:ext uri="{9D8B030D-6E8A-4147-A177-3AD203B41FA5}">
                      <a16:colId xmlns:a16="http://schemas.microsoft.com/office/drawing/2014/main" val="683736872"/>
                    </a:ext>
                  </a:extLst>
                </a:gridCol>
                <a:gridCol w="884856">
                  <a:extLst>
                    <a:ext uri="{9D8B030D-6E8A-4147-A177-3AD203B41FA5}">
                      <a16:colId xmlns:a16="http://schemas.microsoft.com/office/drawing/2014/main" val="3722751214"/>
                    </a:ext>
                  </a:extLst>
                </a:gridCol>
                <a:gridCol w="685511">
                  <a:extLst>
                    <a:ext uri="{9D8B030D-6E8A-4147-A177-3AD203B41FA5}">
                      <a16:colId xmlns:a16="http://schemas.microsoft.com/office/drawing/2014/main" val="1160685958"/>
                    </a:ext>
                  </a:extLst>
                </a:gridCol>
              </a:tblGrid>
              <a:tr h="226070">
                <a:tc>
                  <a:txBody>
                    <a:bodyPr/>
                    <a:lstStyle/>
                    <a:p>
                      <a:pPr>
                        <a:lnSpc>
                          <a:spcPct val="107000"/>
                        </a:lnSpc>
                      </a:pPr>
                      <a:r>
                        <a:rPr lang="es-EC" sz="1400">
                          <a:solidFill>
                            <a:schemeClr val="bg2">
                              <a:lumMod val="10000"/>
                            </a:schemeClr>
                          </a:solidFill>
                          <a:effectLst/>
                          <a:highlight>
                            <a:srgbClr val="000000"/>
                          </a:highlight>
                          <a:latin typeface="Times" pitchFamily="2" charset="0"/>
                        </a:rPr>
                        <a:t> </a:t>
                      </a:r>
                      <a:endParaRPr lang="es-EC" sz="1400">
                        <a:solidFill>
                          <a:schemeClr val="bg2">
                            <a:lumMod val="10000"/>
                          </a:schemeClr>
                        </a:solidFill>
                        <a:effectLst/>
                        <a:highlight>
                          <a:srgbClr val="000000"/>
                        </a:highligh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highlight>
                            <a:srgbClr val="000000"/>
                          </a:highlight>
                          <a:latin typeface="Times" pitchFamily="2" charset="0"/>
                        </a:rPr>
                        <a:t> </a:t>
                      </a:r>
                      <a:endParaRPr lang="es-EC" sz="1400">
                        <a:solidFill>
                          <a:schemeClr val="bg2">
                            <a:lumMod val="10000"/>
                          </a:schemeClr>
                        </a:solidFill>
                        <a:effectLst/>
                        <a:highlight>
                          <a:srgbClr val="000000"/>
                        </a:highlight>
                        <a:latin typeface="Times" pitchFamily="2" charset="0"/>
                        <a:ea typeface="Times New Roman" panose="02020603050405020304" pitchFamily="18" charset="0"/>
                        <a:cs typeface="Times New Roman" panose="02020603050405020304" pitchFamily="18" charset="0"/>
                      </a:endParaRPr>
                    </a:p>
                  </a:txBody>
                  <a:tcPr marL="38768" marR="38768" marT="0" marB="0" anchor="b"/>
                </a:tc>
                <a:tc gridSpan="2">
                  <a:txBody>
                    <a:bodyPr/>
                    <a:lstStyle/>
                    <a:p>
                      <a:pPr algn="ctr">
                        <a:lnSpc>
                          <a:spcPct val="107000"/>
                        </a:lnSpc>
                      </a:pPr>
                      <a:r>
                        <a:rPr lang="es-EC" sz="1400" dirty="0">
                          <a:solidFill>
                            <a:schemeClr val="bg2">
                              <a:lumMod val="10000"/>
                            </a:schemeClr>
                          </a:solidFill>
                          <a:effectLst/>
                          <a:latin typeface="Times" pitchFamily="2" charset="0"/>
                        </a:rPr>
                        <a:t>INDIGENA</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hMerge="1">
                  <a:txBody>
                    <a:bodyPr/>
                    <a:lstStyle/>
                    <a:p>
                      <a:endParaRPr lang="es-EC"/>
                    </a:p>
                  </a:txBody>
                  <a:tcPr/>
                </a:tc>
                <a:tc gridSpan="2">
                  <a:txBody>
                    <a:bodyPr/>
                    <a:lstStyle/>
                    <a:p>
                      <a:pPr algn="ctr">
                        <a:lnSpc>
                          <a:spcPct val="107000"/>
                        </a:lnSpc>
                      </a:pPr>
                      <a:r>
                        <a:rPr lang="es-EC" sz="1400" dirty="0">
                          <a:solidFill>
                            <a:schemeClr val="bg2">
                              <a:lumMod val="10000"/>
                            </a:schemeClr>
                          </a:solidFill>
                          <a:effectLst/>
                          <a:latin typeface="Times" pitchFamily="2" charset="0"/>
                        </a:rPr>
                        <a:t>BLANCO </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hMerge="1">
                  <a:txBody>
                    <a:bodyPr/>
                    <a:lstStyle/>
                    <a:p>
                      <a:endParaRPr lang="es-EC"/>
                    </a:p>
                  </a:txBody>
                  <a:tcPr/>
                </a:tc>
                <a:extLst>
                  <a:ext uri="{0D108BD9-81ED-4DB2-BD59-A6C34878D82A}">
                    <a16:rowId xmlns:a16="http://schemas.microsoft.com/office/drawing/2014/main" val="227409950"/>
                  </a:ext>
                </a:extLst>
              </a:tr>
              <a:tr h="455846">
                <a:tc>
                  <a:txBody>
                    <a:bodyPr/>
                    <a:lstStyle/>
                    <a:p>
                      <a:pPr>
                        <a:lnSpc>
                          <a:spcPct val="107000"/>
                        </a:lnSpc>
                      </a:pPr>
                      <a:endParaRPr lang="es-EC" sz="1400">
                        <a:solidFill>
                          <a:schemeClr val="bg2">
                            <a:lumMod val="10000"/>
                          </a:schemeClr>
                        </a:solidFill>
                        <a:effectLst/>
                        <a:highlight>
                          <a:srgbClr val="000000"/>
                        </a:highlight>
                        <a:latin typeface="Times" pitchFamily="2" charset="0"/>
                        <a:cs typeface="Times New Roman" panose="02020603050405020304" pitchFamily="18" charset="0"/>
                      </a:endParaRPr>
                    </a:p>
                  </a:txBody>
                  <a:tcPr marL="38768" marR="38768" marT="0" marB="0" anchor="b"/>
                </a:tc>
                <a:tc>
                  <a:txBody>
                    <a:bodyPr/>
                    <a:lstStyle/>
                    <a:p>
                      <a:pPr>
                        <a:lnSpc>
                          <a:spcPct val="107000"/>
                        </a:lnSpc>
                      </a:pPr>
                      <a:r>
                        <a:rPr lang="es-EC" sz="1400" dirty="0">
                          <a:solidFill>
                            <a:schemeClr val="bg2">
                              <a:lumMod val="10000"/>
                            </a:schemeClr>
                          </a:solidFill>
                          <a:effectLst/>
                          <a:highlight>
                            <a:srgbClr val="000000"/>
                          </a:highlight>
                          <a:latin typeface="Times" pitchFamily="2" charset="0"/>
                        </a:rPr>
                        <a:t> </a:t>
                      </a:r>
                      <a:endParaRPr lang="es-EC" sz="1400" dirty="0">
                        <a:solidFill>
                          <a:schemeClr val="bg2">
                            <a:lumMod val="10000"/>
                          </a:schemeClr>
                        </a:solidFill>
                        <a:effectLst/>
                        <a:highlight>
                          <a:srgbClr val="000000"/>
                        </a:highligh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HOMBRE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dirty="0">
                          <a:solidFill>
                            <a:schemeClr val="bg2">
                              <a:lumMod val="10000"/>
                            </a:schemeClr>
                          </a:solidFill>
                          <a:effectLst/>
                          <a:latin typeface="Times" pitchFamily="2" charset="0"/>
                        </a:rPr>
                        <a:t>MUJER</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HOMBRE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MUJER</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extLst>
                  <a:ext uri="{0D108BD9-81ED-4DB2-BD59-A6C34878D82A}">
                    <a16:rowId xmlns:a16="http://schemas.microsoft.com/office/drawing/2014/main" val="3976841644"/>
                  </a:ext>
                </a:extLst>
              </a:tr>
              <a:tr h="685623">
                <a:tc rowSpan="3">
                  <a:txBody>
                    <a:bodyPr/>
                    <a:lstStyle/>
                    <a:p>
                      <a:pPr algn="ctr">
                        <a:lnSpc>
                          <a:spcPct val="107000"/>
                        </a:lnSpc>
                      </a:pPr>
                      <a:r>
                        <a:rPr lang="es-EC" sz="1400">
                          <a:solidFill>
                            <a:schemeClr val="bg2">
                              <a:lumMod val="10000"/>
                            </a:schemeClr>
                          </a:solidFill>
                          <a:effectLst/>
                          <a:latin typeface="Times" pitchFamily="2" charset="0"/>
                        </a:rPr>
                        <a:t>INDIGENA</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vert="vert270" anchor="b"/>
                </a:tc>
                <a:tc>
                  <a:txBody>
                    <a:bodyPr/>
                    <a:lstStyle/>
                    <a:p>
                      <a:pPr>
                        <a:lnSpc>
                          <a:spcPct val="107000"/>
                        </a:lnSpc>
                      </a:pPr>
                      <a:r>
                        <a:rPr lang="es-EC" sz="1400">
                          <a:solidFill>
                            <a:schemeClr val="bg2">
                              <a:lumMod val="10000"/>
                            </a:schemeClr>
                          </a:solidFill>
                          <a:effectLst/>
                          <a:latin typeface="Times" pitchFamily="2" charset="0"/>
                        </a:rPr>
                        <a:t>Fotografía candidato atractivo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dirty="0">
                          <a:solidFill>
                            <a:schemeClr val="bg2">
                              <a:lumMod val="10000"/>
                            </a:schemeClr>
                          </a:solidFill>
                          <a:effectLst/>
                          <a:latin typeface="Times" pitchFamily="2" charset="0"/>
                        </a:rPr>
                        <a:t>T1 </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T2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extLst>
                  <a:ext uri="{0D108BD9-81ED-4DB2-BD59-A6C34878D82A}">
                    <a16:rowId xmlns:a16="http://schemas.microsoft.com/office/drawing/2014/main" val="3189080812"/>
                  </a:ext>
                </a:extLst>
              </a:tr>
              <a:tr h="691924">
                <a:tc vMerge="1">
                  <a:txBody>
                    <a:bodyPr/>
                    <a:lstStyle/>
                    <a:p>
                      <a:endParaRPr lang="es-EC"/>
                    </a:p>
                  </a:txBody>
                  <a:tcPr/>
                </a:tc>
                <a:tc>
                  <a:txBody>
                    <a:bodyPr/>
                    <a:lstStyle/>
                    <a:p>
                      <a:pPr>
                        <a:lnSpc>
                          <a:spcPct val="107000"/>
                        </a:lnSpc>
                      </a:pPr>
                      <a:r>
                        <a:rPr lang="es-EC" sz="1400">
                          <a:solidFill>
                            <a:schemeClr val="bg2">
                              <a:lumMod val="10000"/>
                            </a:schemeClr>
                          </a:solidFill>
                          <a:effectLst/>
                          <a:latin typeface="Times" pitchFamily="2" charset="0"/>
                        </a:rPr>
                        <a:t>Fotografía candidato no atractivo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T3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T4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extLst>
                  <a:ext uri="{0D108BD9-81ED-4DB2-BD59-A6C34878D82A}">
                    <a16:rowId xmlns:a16="http://schemas.microsoft.com/office/drawing/2014/main" val="319340384"/>
                  </a:ext>
                </a:extLst>
              </a:tr>
              <a:tr h="405068">
                <a:tc vMerge="1">
                  <a:txBody>
                    <a:bodyPr/>
                    <a:lstStyle/>
                    <a:p>
                      <a:endParaRPr lang="es-EC"/>
                    </a:p>
                  </a:txBody>
                  <a:tcPr/>
                </a:tc>
                <a:tc>
                  <a:txBody>
                    <a:bodyPr/>
                    <a:lstStyle/>
                    <a:p>
                      <a:pPr>
                        <a:lnSpc>
                          <a:spcPct val="107000"/>
                        </a:lnSpc>
                      </a:pPr>
                      <a:r>
                        <a:rPr lang="es-EC" sz="1400">
                          <a:solidFill>
                            <a:schemeClr val="bg2">
                              <a:lumMod val="10000"/>
                            </a:schemeClr>
                          </a:solidFill>
                          <a:effectLst/>
                          <a:latin typeface="Times" pitchFamily="2" charset="0"/>
                        </a:rPr>
                        <a:t>Sin fotografía</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T5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T6</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extLst>
                  <a:ext uri="{0D108BD9-81ED-4DB2-BD59-A6C34878D82A}">
                    <a16:rowId xmlns:a16="http://schemas.microsoft.com/office/drawing/2014/main" val="1403980211"/>
                  </a:ext>
                </a:extLst>
              </a:tr>
              <a:tr h="685623">
                <a:tc rowSpan="3">
                  <a:txBody>
                    <a:bodyPr/>
                    <a:lstStyle/>
                    <a:p>
                      <a:pPr algn="ctr">
                        <a:lnSpc>
                          <a:spcPct val="107000"/>
                        </a:lnSpc>
                      </a:pPr>
                      <a:r>
                        <a:rPr lang="es-EC" sz="1400" dirty="0">
                          <a:solidFill>
                            <a:schemeClr val="bg2">
                              <a:lumMod val="10000"/>
                            </a:schemeClr>
                          </a:solidFill>
                          <a:effectLst/>
                          <a:latin typeface="Times" pitchFamily="2" charset="0"/>
                        </a:rPr>
                        <a:t>BLANCO</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vert="vert270" anchor="b"/>
                </a:tc>
                <a:tc>
                  <a:txBody>
                    <a:bodyPr/>
                    <a:lstStyle/>
                    <a:p>
                      <a:pPr>
                        <a:lnSpc>
                          <a:spcPct val="107000"/>
                        </a:lnSpc>
                      </a:pPr>
                      <a:r>
                        <a:rPr lang="es-EC" sz="1400">
                          <a:solidFill>
                            <a:schemeClr val="bg2">
                              <a:lumMod val="10000"/>
                            </a:schemeClr>
                          </a:solidFill>
                          <a:effectLst/>
                          <a:latin typeface="Times" pitchFamily="2" charset="0"/>
                        </a:rPr>
                        <a:t>Fotografía candidato atractivo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T7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T8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extLst>
                  <a:ext uri="{0D108BD9-81ED-4DB2-BD59-A6C34878D82A}">
                    <a16:rowId xmlns:a16="http://schemas.microsoft.com/office/drawing/2014/main" val="4142426065"/>
                  </a:ext>
                </a:extLst>
              </a:tr>
              <a:tr h="691924">
                <a:tc vMerge="1">
                  <a:txBody>
                    <a:bodyPr/>
                    <a:lstStyle/>
                    <a:p>
                      <a:endParaRPr lang="es-EC"/>
                    </a:p>
                  </a:txBody>
                  <a:tcPr/>
                </a:tc>
                <a:tc>
                  <a:txBody>
                    <a:bodyPr/>
                    <a:lstStyle/>
                    <a:p>
                      <a:pPr>
                        <a:lnSpc>
                          <a:spcPct val="107000"/>
                        </a:lnSpc>
                      </a:pPr>
                      <a:r>
                        <a:rPr lang="es-EC" sz="1400">
                          <a:solidFill>
                            <a:schemeClr val="bg2">
                              <a:lumMod val="10000"/>
                            </a:schemeClr>
                          </a:solidFill>
                          <a:effectLst/>
                          <a:latin typeface="Times" pitchFamily="2" charset="0"/>
                        </a:rPr>
                        <a:t>Fotografía candidato no atractivo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endParaRPr lang="es-EC" sz="1400">
                        <a:solidFill>
                          <a:schemeClr val="bg2">
                            <a:lumMod val="10000"/>
                          </a:schemeClr>
                        </a:solidFill>
                        <a:effectLst/>
                        <a:latin typeface="Times" pitchFamily="2"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T9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T10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extLst>
                  <a:ext uri="{0D108BD9-81ED-4DB2-BD59-A6C34878D82A}">
                    <a16:rowId xmlns:a16="http://schemas.microsoft.com/office/drawing/2014/main" val="2896379339"/>
                  </a:ext>
                </a:extLst>
              </a:tr>
              <a:tr h="405068">
                <a:tc vMerge="1">
                  <a:txBody>
                    <a:bodyPr/>
                    <a:lstStyle/>
                    <a:p>
                      <a:endParaRPr lang="es-EC"/>
                    </a:p>
                  </a:txBody>
                  <a:tcPr/>
                </a:tc>
                <a:tc>
                  <a:txBody>
                    <a:bodyPr/>
                    <a:lstStyle/>
                    <a:p>
                      <a:pPr>
                        <a:lnSpc>
                          <a:spcPct val="107000"/>
                        </a:lnSpc>
                      </a:pPr>
                      <a:r>
                        <a:rPr lang="es-EC" sz="1400">
                          <a:solidFill>
                            <a:schemeClr val="bg2">
                              <a:lumMod val="10000"/>
                            </a:schemeClr>
                          </a:solidFill>
                          <a:effectLst/>
                          <a:latin typeface="Times" pitchFamily="2" charset="0"/>
                        </a:rPr>
                        <a:t>Sin fotografía</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a:solidFill>
                            <a:schemeClr val="bg2">
                              <a:lumMod val="10000"/>
                            </a:schemeClr>
                          </a:solidFill>
                          <a:effectLst/>
                          <a:latin typeface="Times" pitchFamily="2" charset="0"/>
                        </a:rPr>
                        <a:t> </a:t>
                      </a:r>
                      <a:endParaRPr lang="es-EC" sz="140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dirty="0">
                          <a:solidFill>
                            <a:schemeClr val="bg2">
                              <a:lumMod val="10000"/>
                            </a:schemeClr>
                          </a:solidFill>
                          <a:effectLst/>
                          <a:latin typeface="Times" pitchFamily="2" charset="0"/>
                        </a:rPr>
                        <a:t>T11 </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tc>
                  <a:txBody>
                    <a:bodyPr/>
                    <a:lstStyle/>
                    <a:p>
                      <a:pPr>
                        <a:lnSpc>
                          <a:spcPct val="107000"/>
                        </a:lnSpc>
                      </a:pPr>
                      <a:r>
                        <a:rPr lang="es-EC" sz="1400" dirty="0">
                          <a:solidFill>
                            <a:schemeClr val="bg2">
                              <a:lumMod val="10000"/>
                            </a:schemeClr>
                          </a:solidFill>
                          <a:effectLst/>
                          <a:latin typeface="Times" pitchFamily="2" charset="0"/>
                        </a:rPr>
                        <a:t>T12 </a:t>
                      </a:r>
                      <a:endParaRPr lang="es-EC" sz="1400" dirty="0">
                        <a:solidFill>
                          <a:schemeClr val="bg2">
                            <a:lumMod val="10000"/>
                          </a:schemeClr>
                        </a:solidFill>
                        <a:effectLst/>
                        <a:latin typeface="Times" pitchFamily="2" charset="0"/>
                        <a:ea typeface="Times New Roman" panose="02020603050405020304" pitchFamily="18" charset="0"/>
                        <a:cs typeface="Times New Roman" panose="02020603050405020304" pitchFamily="18" charset="0"/>
                      </a:endParaRPr>
                    </a:p>
                  </a:txBody>
                  <a:tcPr marL="38768" marR="38768" marT="0" marB="0" anchor="b"/>
                </a:tc>
                <a:extLst>
                  <a:ext uri="{0D108BD9-81ED-4DB2-BD59-A6C34878D82A}">
                    <a16:rowId xmlns:a16="http://schemas.microsoft.com/office/drawing/2014/main" val="3331004360"/>
                  </a:ext>
                </a:extLst>
              </a:tr>
            </a:tbl>
          </a:graphicData>
        </a:graphic>
      </p:graphicFrame>
      <p:sp>
        <p:nvSpPr>
          <p:cNvPr id="12" name="Rectángulo 11">
            <a:extLst>
              <a:ext uri="{FF2B5EF4-FFF2-40B4-BE49-F238E27FC236}">
                <a16:creationId xmlns:a16="http://schemas.microsoft.com/office/drawing/2014/main" id="{7781288D-9737-E146-A360-88B68885663D}"/>
              </a:ext>
            </a:extLst>
          </p:cNvPr>
          <p:cNvSpPr/>
          <p:nvPr/>
        </p:nvSpPr>
        <p:spPr>
          <a:xfrm>
            <a:off x="6503546" y="2117676"/>
            <a:ext cx="5253789" cy="3416320"/>
          </a:xfrm>
          <a:prstGeom prst="rect">
            <a:avLst/>
          </a:prstGeom>
        </p:spPr>
        <p:txBody>
          <a:bodyPr wrap="square">
            <a:spAutoFit/>
          </a:bodyPr>
          <a:lstStyle/>
          <a:p>
            <a:pPr marL="285750" indent="-285750" algn="just">
              <a:buFont typeface="Arial" panose="020B0604020202020204" pitchFamily="34" charset="0"/>
              <a:buChar char="•"/>
            </a:pPr>
            <a:r>
              <a:rPr lang="es-EC" dirty="0">
                <a:solidFill>
                  <a:schemeClr val="bg2">
                    <a:lumMod val="10000"/>
                  </a:schemeClr>
                </a:solidFill>
                <a:latin typeface="Times" pitchFamily="2" charset="0"/>
              </a:rPr>
              <a:t>En el instrumento se utilizarán doce tratamientos diferentes (T1 a T12) que se esquematizan en la Figura. </a:t>
            </a:r>
          </a:p>
          <a:p>
            <a:pPr marL="285750" indent="-285750" algn="just">
              <a:buFont typeface="Arial" panose="020B0604020202020204" pitchFamily="34" charset="0"/>
              <a:buChar char="•"/>
            </a:pPr>
            <a:r>
              <a:rPr lang="es-EC" dirty="0">
                <a:solidFill>
                  <a:schemeClr val="bg2">
                    <a:lumMod val="10000"/>
                  </a:schemeClr>
                </a:solidFill>
                <a:latin typeface="Times" pitchFamily="2" charset="0"/>
              </a:rPr>
              <a:t>Para cada oferta laboral se enviaran CVs en grupos de 4 (dos de hombres y dos de mujeres), conformados por candidatos con apellidos de origen blanco y de origen indigena (uno de cada uno, para cada sexo). </a:t>
            </a:r>
          </a:p>
          <a:p>
            <a:pPr marL="285750" indent="-285750" algn="just">
              <a:buFont typeface="Arial" panose="020B0604020202020204" pitchFamily="34" charset="0"/>
              <a:buChar char="•"/>
            </a:pPr>
            <a:r>
              <a:rPr lang="es-EC" dirty="0">
                <a:solidFill>
                  <a:schemeClr val="bg2">
                    <a:lumMod val="10000"/>
                  </a:schemeClr>
                </a:solidFill>
                <a:latin typeface="Times" pitchFamily="2" charset="0"/>
              </a:rPr>
              <a:t>Se envía una tercera parte del total de CVs sin fotografía, otra con fotografías de candidatos atractivos y la restante con fotografías de candidatos no atractivos.</a:t>
            </a:r>
          </a:p>
        </p:txBody>
      </p:sp>
    </p:spTree>
    <p:extLst>
      <p:ext uri="{BB962C8B-B14F-4D97-AF65-F5344CB8AC3E}">
        <p14:creationId xmlns:p14="http://schemas.microsoft.com/office/powerpoint/2010/main" val="216333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39865A4-E323-104C-AFED-CB4A93E516C8}"/>
              </a:ext>
            </a:extLst>
          </p:cNvPr>
          <p:cNvGraphicFramePr>
            <a:graphicFrameLocks/>
          </p:cNvGraphicFramePr>
          <p:nvPr>
            <p:extLst>
              <p:ext uri="{D42A27DB-BD31-4B8C-83A1-F6EECF244321}">
                <p14:modId xmlns:p14="http://schemas.microsoft.com/office/powerpoint/2010/main" val="1094436298"/>
              </p:ext>
            </p:extLst>
          </p:nvPr>
        </p:nvGraphicFramePr>
        <p:xfrm>
          <a:off x="-544281" y="1670957"/>
          <a:ext cx="4796972" cy="3516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AC99927A-A5B9-854B-A13D-34BED54D0B6C}"/>
              </a:ext>
            </a:extLst>
          </p:cNvPr>
          <p:cNvGraphicFramePr>
            <a:graphicFrameLocks/>
          </p:cNvGraphicFramePr>
          <p:nvPr>
            <p:extLst>
              <p:ext uri="{D42A27DB-BD31-4B8C-83A1-F6EECF244321}">
                <p14:modId xmlns:p14="http://schemas.microsoft.com/office/powerpoint/2010/main" val="329918604"/>
              </p:ext>
            </p:extLst>
          </p:nvPr>
        </p:nvGraphicFramePr>
        <p:xfrm>
          <a:off x="3450772" y="1670957"/>
          <a:ext cx="4942114" cy="35160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CA68B013-CA92-8F4B-8DC0-E6A72548247E}"/>
              </a:ext>
            </a:extLst>
          </p:cNvPr>
          <p:cNvGraphicFramePr>
            <a:graphicFrameLocks/>
          </p:cNvGraphicFramePr>
          <p:nvPr>
            <p:extLst>
              <p:ext uri="{D42A27DB-BD31-4B8C-83A1-F6EECF244321}">
                <p14:modId xmlns:p14="http://schemas.microsoft.com/office/powerpoint/2010/main" val="727389958"/>
              </p:ext>
            </p:extLst>
          </p:nvPr>
        </p:nvGraphicFramePr>
        <p:xfrm>
          <a:off x="7975598" y="1670958"/>
          <a:ext cx="4942113" cy="3516084"/>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Conector recto 5">
            <a:extLst>
              <a:ext uri="{FF2B5EF4-FFF2-40B4-BE49-F238E27FC236}">
                <a16:creationId xmlns:a16="http://schemas.microsoft.com/office/drawing/2014/main" id="{B476B6DD-993C-DF45-834C-633DED891B4E}"/>
              </a:ext>
            </a:extLst>
          </p:cNvPr>
          <p:cNvCxnSpPr/>
          <p:nvPr/>
        </p:nvCxnSpPr>
        <p:spPr>
          <a:xfrm>
            <a:off x="3556000" y="711200"/>
            <a:ext cx="0" cy="535577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8477D0BB-B930-E64E-99E4-369E63B67943}"/>
              </a:ext>
            </a:extLst>
          </p:cNvPr>
          <p:cNvCxnSpPr/>
          <p:nvPr/>
        </p:nvCxnSpPr>
        <p:spPr>
          <a:xfrm>
            <a:off x="7975598" y="751113"/>
            <a:ext cx="0" cy="535577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16DB2C97-9312-3942-88C9-E4FEC4169A4C}"/>
              </a:ext>
            </a:extLst>
          </p:cNvPr>
          <p:cNvSpPr/>
          <p:nvPr/>
        </p:nvSpPr>
        <p:spPr>
          <a:xfrm>
            <a:off x="0" y="253978"/>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tx2"/>
                </a:solidFill>
                <a:latin typeface="Noto Sans" panose="020B0502040504020204"/>
              </a:rPr>
              <a:t>COMPOSICIÓN DE PUESTOS DE TRABAJO POR CATEGORIA </a:t>
            </a:r>
          </a:p>
        </p:txBody>
      </p:sp>
    </p:spTree>
    <p:extLst>
      <p:ext uri="{BB962C8B-B14F-4D97-AF65-F5344CB8AC3E}">
        <p14:creationId xmlns:p14="http://schemas.microsoft.com/office/powerpoint/2010/main" val="3322672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2C9232-10FD-9B4D-B864-14C83F8E8D12}"/>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ANÁLISIS DESCRIPTIVO</a:t>
            </a:r>
          </a:p>
        </p:txBody>
      </p:sp>
      <p:graphicFrame>
        <p:nvGraphicFramePr>
          <p:cNvPr id="3" name="Tabla 2">
            <a:extLst>
              <a:ext uri="{FF2B5EF4-FFF2-40B4-BE49-F238E27FC236}">
                <a16:creationId xmlns:a16="http://schemas.microsoft.com/office/drawing/2014/main" id="{17654050-778B-444E-9BE6-226E217F657F}"/>
              </a:ext>
            </a:extLst>
          </p:cNvPr>
          <p:cNvGraphicFramePr>
            <a:graphicFrameLocks noGrp="1"/>
          </p:cNvGraphicFramePr>
          <p:nvPr>
            <p:extLst>
              <p:ext uri="{D42A27DB-BD31-4B8C-83A1-F6EECF244321}">
                <p14:modId xmlns:p14="http://schemas.microsoft.com/office/powerpoint/2010/main" val="2326783732"/>
              </p:ext>
            </p:extLst>
          </p:nvPr>
        </p:nvGraphicFramePr>
        <p:xfrm>
          <a:off x="514973" y="391886"/>
          <a:ext cx="11415770" cy="5537364"/>
        </p:xfrm>
        <a:graphic>
          <a:graphicData uri="http://schemas.openxmlformats.org/drawingml/2006/table">
            <a:tbl>
              <a:tblPr firstRow="1" firstCol="1" bandRow="1">
                <a:tableStyleId>{5940675A-B579-460E-94D1-54222C63F5DA}</a:tableStyleId>
              </a:tblPr>
              <a:tblGrid>
                <a:gridCol w="1405351">
                  <a:extLst>
                    <a:ext uri="{9D8B030D-6E8A-4147-A177-3AD203B41FA5}">
                      <a16:colId xmlns:a16="http://schemas.microsoft.com/office/drawing/2014/main" val="708409289"/>
                    </a:ext>
                  </a:extLst>
                </a:gridCol>
                <a:gridCol w="1405351">
                  <a:extLst>
                    <a:ext uri="{9D8B030D-6E8A-4147-A177-3AD203B41FA5}">
                      <a16:colId xmlns:a16="http://schemas.microsoft.com/office/drawing/2014/main" val="2513741653"/>
                    </a:ext>
                  </a:extLst>
                </a:gridCol>
                <a:gridCol w="1405351">
                  <a:extLst>
                    <a:ext uri="{9D8B030D-6E8A-4147-A177-3AD203B41FA5}">
                      <a16:colId xmlns:a16="http://schemas.microsoft.com/office/drawing/2014/main" val="392591958"/>
                    </a:ext>
                  </a:extLst>
                </a:gridCol>
                <a:gridCol w="1405351">
                  <a:extLst>
                    <a:ext uri="{9D8B030D-6E8A-4147-A177-3AD203B41FA5}">
                      <a16:colId xmlns:a16="http://schemas.microsoft.com/office/drawing/2014/main" val="1119042850"/>
                    </a:ext>
                  </a:extLst>
                </a:gridCol>
                <a:gridCol w="1405351">
                  <a:extLst>
                    <a:ext uri="{9D8B030D-6E8A-4147-A177-3AD203B41FA5}">
                      <a16:colId xmlns:a16="http://schemas.microsoft.com/office/drawing/2014/main" val="646085114"/>
                    </a:ext>
                  </a:extLst>
                </a:gridCol>
                <a:gridCol w="172962">
                  <a:extLst>
                    <a:ext uri="{9D8B030D-6E8A-4147-A177-3AD203B41FA5}">
                      <a16:colId xmlns:a16="http://schemas.microsoft.com/office/drawing/2014/main" val="56723617"/>
                    </a:ext>
                  </a:extLst>
                </a:gridCol>
                <a:gridCol w="1405351">
                  <a:extLst>
                    <a:ext uri="{9D8B030D-6E8A-4147-A177-3AD203B41FA5}">
                      <a16:colId xmlns:a16="http://schemas.microsoft.com/office/drawing/2014/main" val="2466308698"/>
                    </a:ext>
                  </a:extLst>
                </a:gridCol>
                <a:gridCol w="1405351">
                  <a:extLst>
                    <a:ext uri="{9D8B030D-6E8A-4147-A177-3AD203B41FA5}">
                      <a16:colId xmlns:a16="http://schemas.microsoft.com/office/drawing/2014/main" val="789352731"/>
                    </a:ext>
                  </a:extLst>
                </a:gridCol>
                <a:gridCol w="1405351">
                  <a:extLst>
                    <a:ext uri="{9D8B030D-6E8A-4147-A177-3AD203B41FA5}">
                      <a16:colId xmlns:a16="http://schemas.microsoft.com/office/drawing/2014/main" val="1942246190"/>
                    </a:ext>
                  </a:extLst>
                </a:gridCol>
              </a:tblGrid>
              <a:tr h="523651">
                <a:tc rowSpan="3">
                  <a:txBody>
                    <a:bodyPr/>
                    <a:lstStyle/>
                    <a:p>
                      <a:pPr algn="ctr">
                        <a:lnSpc>
                          <a:spcPct val="107000"/>
                        </a:lnSpc>
                      </a:pPr>
                      <a:r>
                        <a:rPr lang="es-ES" sz="1100" b="1" dirty="0">
                          <a:solidFill>
                            <a:schemeClr val="bg2">
                              <a:lumMod val="10000"/>
                            </a:schemeClr>
                          </a:solidFill>
                          <a:effectLst/>
                        </a:rPr>
                        <a:t>CATEGORIA DE EMPLEO</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N DE CV ENVIADOS</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07000"/>
                        </a:lnSpc>
                      </a:pPr>
                      <a:r>
                        <a:rPr lang="es-ES" sz="1100" b="1" dirty="0">
                          <a:solidFill>
                            <a:schemeClr val="bg2">
                              <a:lumMod val="10000"/>
                            </a:schemeClr>
                          </a:solidFill>
                          <a:effectLst/>
                        </a:rPr>
                        <a:t>TASA DE RESPUESTA (%)</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gridSpan="2">
                  <a:txBody>
                    <a:bodyPr/>
                    <a:lstStyle/>
                    <a:p>
                      <a:pPr>
                        <a:lnSpc>
                          <a:spcPct val="107000"/>
                        </a:lnSpc>
                      </a:pPr>
                      <a:r>
                        <a:rPr lang="es-ES" sz="1100">
                          <a:solidFill>
                            <a:schemeClr val="bg2">
                              <a:lumMod val="10000"/>
                            </a:schemeClr>
                          </a:solidFill>
                          <a:effectLst/>
                        </a:rPr>
                        <a:t>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endParaRPr lang="es-EC" sz="3200">
                        <a:solidFill>
                          <a:schemeClr val="bg2">
                            <a:lumMod val="10000"/>
                          </a:schemeClr>
                        </a:solidFill>
                      </a:endParaRPr>
                    </a:p>
                  </a:txBody>
                  <a:tcPr marL="59768" marR="59768" marT="29884" marB="2988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C" sz="3200" dirty="0">
                        <a:solidFill>
                          <a:schemeClr val="bg2">
                            <a:lumMod val="10000"/>
                          </a:schemeClr>
                        </a:solidFill>
                      </a:endParaRPr>
                    </a:p>
                  </a:txBody>
                  <a:tcPr marL="59768" marR="59768" marT="29884" marB="2988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2998780"/>
                  </a:ext>
                </a:extLst>
              </a:tr>
              <a:tr h="161325">
                <a:tc vMerge="1">
                  <a:txBody>
                    <a:bodyPr/>
                    <a:lstStyle/>
                    <a:p>
                      <a:endParaRPr lang="es-EC"/>
                    </a:p>
                  </a:txBody>
                  <a:tcPr/>
                </a:tc>
                <a:tc gridSpan="7">
                  <a:txBody>
                    <a:bodyPr/>
                    <a:lstStyle/>
                    <a:p>
                      <a:pPr algn="ctr">
                        <a:lnSpc>
                          <a:spcPct val="107000"/>
                        </a:lnSpc>
                      </a:pPr>
                      <a:r>
                        <a:rPr lang="es-ES" sz="1100" b="1" dirty="0">
                          <a:solidFill>
                            <a:schemeClr val="bg2">
                              <a:lumMod val="10000"/>
                            </a:schemeClr>
                          </a:solidFill>
                          <a:effectLst/>
                        </a:rPr>
                        <a:t>A. POR SEXO</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r>
                        <a:rPr lang="es-ES" sz="1100">
                          <a:solidFill>
                            <a:schemeClr val="bg2">
                              <a:lumMod val="10000"/>
                            </a:schemeClr>
                          </a:solidFill>
                          <a:effectLst/>
                        </a:rPr>
                        <a:t>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934496"/>
                  </a:ext>
                </a:extLst>
              </a:tr>
              <a:tr h="343246">
                <a:tc vMerge="1">
                  <a:txBody>
                    <a:bodyPr/>
                    <a:lstStyle/>
                    <a:p>
                      <a:endParaRPr lang="es-EC"/>
                    </a:p>
                  </a:txBody>
                  <a:tcPr/>
                </a:tc>
                <a:tc>
                  <a:txBody>
                    <a:bodyPr/>
                    <a:lstStyle/>
                    <a:p>
                      <a:pPr>
                        <a:lnSpc>
                          <a:spcPct val="107000"/>
                        </a:lnSpc>
                      </a:pPr>
                      <a:r>
                        <a:rPr lang="es-ES" sz="1100">
                          <a:solidFill>
                            <a:schemeClr val="bg2">
                              <a:lumMod val="10000"/>
                            </a:schemeClr>
                          </a:solidFill>
                          <a:effectLst/>
                        </a:rPr>
                        <a:t>MUJER</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HOMBRE</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7000"/>
                        </a:lnSpc>
                      </a:pPr>
                      <a:r>
                        <a:rPr lang="es-ES" sz="1100">
                          <a:solidFill>
                            <a:schemeClr val="bg2">
                              <a:lumMod val="10000"/>
                            </a:schemeClr>
                          </a:solidFill>
                          <a:effectLst/>
                        </a:rPr>
                        <a:t>MUJER</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pPr>
                        <a:lnSpc>
                          <a:spcPct val="107000"/>
                        </a:lnSpc>
                      </a:pPr>
                      <a:r>
                        <a:rPr lang="es-ES" sz="1100" dirty="0">
                          <a:solidFill>
                            <a:schemeClr val="bg2">
                              <a:lumMod val="10000"/>
                            </a:schemeClr>
                          </a:solidFill>
                          <a:effectLst/>
                        </a:rPr>
                        <a:t>HOMBRE</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pPr>
                      <a:r>
                        <a:rPr lang="es-ES" sz="1100" dirty="0">
                          <a:solidFill>
                            <a:schemeClr val="bg2">
                              <a:lumMod val="10000"/>
                            </a:schemeClr>
                          </a:solidFill>
                          <a:effectLst/>
                        </a:rPr>
                        <a:t>RESPUESTAS TOTALES</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355029"/>
                  </a:ext>
                </a:extLst>
              </a:tr>
              <a:tr h="288119">
                <a:tc>
                  <a:txBody>
                    <a:bodyPr/>
                    <a:lstStyle/>
                    <a:p>
                      <a:pPr>
                        <a:lnSpc>
                          <a:spcPct val="107000"/>
                        </a:lnSpc>
                      </a:pPr>
                      <a:r>
                        <a:rPr lang="es-ES" sz="1100">
                          <a:solidFill>
                            <a:schemeClr val="bg2">
                              <a:lumMod val="10000"/>
                            </a:schemeClr>
                          </a:solidFill>
                          <a:effectLst/>
                        </a:rPr>
                        <a:t>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dirty="0">
                          <a:solidFill>
                            <a:schemeClr val="bg2">
                              <a:lumMod val="10000"/>
                            </a:schemeClr>
                          </a:solidFill>
                          <a:effectLst/>
                        </a:rPr>
                        <a:t>266</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266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532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8,27%</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6,77%</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dirty="0">
                          <a:solidFill>
                            <a:schemeClr val="bg2">
                              <a:lumMod val="10000"/>
                            </a:schemeClr>
                          </a:solidFill>
                          <a:effectLst/>
                        </a:rPr>
                        <a:t>40</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3626159"/>
                  </a:ext>
                </a:extLst>
              </a:tr>
              <a:tr h="161325">
                <a:tc>
                  <a:txBody>
                    <a:bodyPr/>
                    <a:lstStyle/>
                    <a:p>
                      <a:pPr>
                        <a:lnSpc>
                          <a:spcPct val="107000"/>
                        </a:lnSpc>
                      </a:pPr>
                      <a:r>
                        <a:rPr lang="es-ES" sz="1100" dirty="0">
                          <a:solidFill>
                            <a:schemeClr val="bg2">
                              <a:lumMod val="10000"/>
                            </a:schemeClr>
                          </a:solidFill>
                          <a:effectLst/>
                        </a:rPr>
                        <a:t>TECNICO</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256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256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512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3,52%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3,13%</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3,33%</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17</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5524795"/>
                  </a:ext>
                </a:extLst>
              </a:tr>
              <a:tr h="437050">
                <a:tc>
                  <a:txBody>
                    <a:bodyPr/>
                    <a:lstStyle/>
                    <a:p>
                      <a:pPr>
                        <a:lnSpc>
                          <a:spcPct val="107000"/>
                        </a:lnSpc>
                      </a:pPr>
                      <a:r>
                        <a:rPr lang="es-ES" sz="1100">
                          <a:solidFill>
                            <a:schemeClr val="bg2">
                              <a:lumMod val="10000"/>
                            </a:schemeClr>
                          </a:solidFill>
                          <a:effectLst/>
                        </a:rPr>
                        <a:t>NO 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496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10,48%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10,48%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10,48%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1521123"/>
                  </a:ext>
                </a:extLst>
              </a:tr>
              <a:tr h="161325">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770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770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1540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7,42%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6,79%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7,11%</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109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8809423"/>
                  </a:ext>
                </a:extLst>
              </a:tr>
              <a:tr h="208642">
                <a:tc rowSpan="3">
                  <a:txBody>
                    <a:bodyPr/>
                    <a:lstStyle/>
                    <a:p>
                      <a:pPr algn="ctr">
                        <a:lnSpc>
                          <a:spcPct val="107000"/>
                        </a:lnSpc>
                      </a:pPr>
                      <a:r>
                        <a:rPr lang="es-ES" sz="1100" b="1" dirty="0">
                          <a:solidFill>
                            <a:schemeClr val="bg2">
                              <a:lumMod val="10000"/>
                            </a:schemeClr>
                          </a:solidFill>
                          <a:effectLst/>
                        </a:rPr>
                        <a:t>CATEGORIA DE EMPLEO</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lnSpc>
                          <a:spcPct val="107000"/>
                        </a:lnSpc>
                      </a:pPr>
                      <a:r>
                        <a:rPr lang="es-ES" sz="1100" dirty="0">
                          <a:solidFill>
                            <a:schemeClr val="bg2">
                              <a:lumMod val="10000"/>
                            </a:schemeClr>
                          </a:solidFill>
                          <a:effectLst/>
                        </a:rPr>
                        <a:t>N DE CV ENVIADOS</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gridSpan="4">
                  <a:txBody>
                    <a:bodyPr/>
                    <a:lstStyle/>
                    <a:p>
                      <a:pPr algn="ctr">
                        <a:lnSpc>
                          <a:spcPct val="107000"/>
                        </a:lnSpc>
                      </a:pPr>
                      <a:r>
                        <a:rPr lang="es-ES" sz="1100">
                          <a:solidFill>
                            <a:schemeClr val="bg2">
                              <a:lumMod val="10000"/>
                            </a:schemeClr>
                          </a:solidFill>
                          <a:effectLst/>
                        </a:rPr>
                        <a:t>TASA DE RESPUESTA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400">
                        <a:solidFill>
                          <a:schemeClr val="bg2">
                            <a:lumMod val="10000"/>
                          </a:schemeClr>
                        </a:solidFill>
                        <a:effectLst/>
                        <a:latin typeface="Calibri" panose="020F0502020204030204" pitchFamily="34"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2796314"/>
                  </a:ext>
                </a:extLst>
              </a:tr>
              <a:tr h="161325">
                <a:tc vMerge="1">
                  <a:txBody>
                    <a:bodyPr/>
                    <a:lstStyle/>
                    <a:p>
                      <a:endParaRPr lang="es-EC"/>
                    </a:p>
                  </a:txBody>
                  <a:tcPr/>
                </a:tc>
                <a:tc gridSpan="7">
                  <a:txBody>
                    <a:bodyPr/>
                    <a:lstStyle/>
                    <a:p>
                      <a:pPr algn="ctr">
                        <a:lnSpc>
                          <a:spcPct val="107000"/>
                        </a:lnSpc>
                      </a:pPr>
                      <a:r>
                        <a:rPr lang="es-ES" sz="1100" b="1" dirty="0">
                          <a:solidFill>
                            <a:schemeClr val="bg2">
                              <a:lumMod val="10000"/>
                            </a:schemeClr>
                          </a:solidFill>
                          <a:effectLst/>
                        </a:rPr>
                        <a:t>B. POR RAZA</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pPr>
                      <a:r>
                        <a:rPr lang="es-ES" sz="1100">
                          <a:solidFill>
                            <a:schemeClr val="bg2">
                              <a:lumMod val="10000"/>
                            </a:schemeClr>
                          </a:solidFill>
                          <a:effectLst/>
                        </a:rPr>
                        <a:t>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5556369"/>
                  </a:ext>
                </a:extLst>
              </a:tr>
              <a:tr h="208642">
                <a:tc vMerge="1">
                  <a:txBody>
                    <a:bodyPr/>
                    <a:lstStyle/>
                    <a:p>
                      <a:endParaRPr lang="es-EC"/>
                    </a:p>
                  </a:txBody>
                  <a:tcPr/>
                </a:tc>
                <a:tc>
                  <a:txBody>
                    <a:bodyPr/>
                    <a:lstStyle/>
                    <a:p>
                      <a:pPr>
                        <a:lnSpc>
                          <a:spcPct val="107000"/>
                        </a:lnSpc>
                      </a:pPr>
                      <a:r>
                        <a:rPr lang="es-ES" sz="1100">
                          <a:solidFill>
                            <a:schemeClr val="bg2">
                              <a:lumMod val="10000"/>
                            </a:schemeClr>
                          </a:solidFill>
                          <a:effectLst/>
                        </a:rPr>
                        <a:t>INDIGENA</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BLANCO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7000"/>
                        </a:lnSpc>
                      </a:pPr>
                      <a:r>
                        <a:rPr lang="es-ES" sz="1100">
                          <a:solidFill>
                            <a:schemeClr val="bg2">
                              <a:lumMod val="10000"/>
                            </a:schemeClr>
                          </a:solidFill>
                          <a:effectLst/>
                        </a:rPr>
                        <a:t>INDIGENA</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pPr>
                        <a:lnSpc>
                          <a:spcPct val="107000"/>
                        </a:lnSpc>
                      </a:pPr>
                      <a:r>
                        <a:rPr lang="es-ES" sz="1100">
                          <a:solidFill>
                            <a:schemeClr val="bg2">
                              <a:lumMod val="10000"/>
                            </a:schemeClr>
                          </a:solidFill>
                          <a:effectLst/>
                        </a:rPr>
                        <a:t>BLANCO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dirty="0">
                          <a:solidFill>
                            <a:schemeClr val="bg2">
                              <a:lumMod val="10000"/>
                            </a:schemeClr>
                          </a:solidFill>
                          <a:effectLst/>
                        </a:rPr>
                        <a:t>TOTAL</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es-EC" sz="1400">
                        <a:solidFill>
                          <a:schemeClr val="bg2">
                            <a:lumMod val="10000"/>
                          </a:schemeClr>
                        </a:solidFill>
                        <a:effectLst/>
                        <a:latin typeface="Calibri" panose="020F0502020204030204" pitchFamily="34"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2309867"/>
                  </a:ext>
                </a:extLst>
              </a:tr>
              <a:tr h="288119">
                <a:tc>
                  <a:txBody>
                    <a:bodyPr/>
                    <a:lstStyle/>
                    <a:p>
                      <a:pPr>
                        <a:lnSpc>
                          <a:spcPct val="107000"/>
                        </a:lnSpc>
                      </a:pPr>
                      <a:r>
                        <a:rPr lang="es-ES" sz="1100">
                          <a:solidFill>
                            <a:schemeClr val="bg2">
                              <a:lumMod val="10000"/>
                            </a:schemeClr>
                          </a:solidFill>
                          <a:effectLst/>
                        </a:rPr>
                        <a:t>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266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266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532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7,52%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7,52%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dirty="0">
                          <a:solidFill>
                            <a:schemeClr val="bg2">
                              <a:lumMod val="10000"/>
                            </a:schemeClr>
                          </a:solidFill>
                          <a:effectLst/>
                        </a:rPr>
                        <a:t>7,52%</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40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838747"/>
                  </a:ext>
                </a:extLst>
              </a:tr>
              <a:tr h="161325">
                <a:tc>
                  <a:txBody>
                    <a:bodyPr/>
                    <a:lstStyle/>
                    <a:p>
                      <a:pPr>
                        <a:lnSpc>
                          <a:spcPct val="107000"/>
                        </a:lnSpc>
                      </a:pPr>
                      <a:r>
                        <a:rPr lang="es-ES" sz="1100">
                          <a:solidFill>
                            <a:schemeClr val="bg2">
                              <a:lumMod val="10000"/>
                            </a:schemeClr>
                          </a:solidFill>
                          <a:effectLst/>
                        </a:rPr>
                        <a:t>TECNICO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256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256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512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dirty="0">
                          <a:solidFill>
                            <a:schemeClr val="bg2">
                              <a:lumMod val="10000"/>
                            </a:schemeClr>
                          </a:solidFill>
                          <a:effectLst/>
                        </a:rPr>
                        <a:t>3,91%</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2,73%</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3,33%</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17</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1177788"/>
                  </a:ext>
                </a:extLst>
              </a:tr>
              <a:tr h="437050">
                <a:tc>
                  <a:txBody>
                    <a:bodyPr/>
                    <a:lstStyle/>
                    <a:p>
                      <a:pPr>
                        <a:lnSpc>
                          <a:spcPct val="107000"/>
                        </a:lnSpc>
                      </a:pPr>
                      <a:r>
                        <a:rPr lang="es-ES" sz="1100">
                          <a:solidFill>
                            <a:schemeClr val="bg2">
                              <a:lumMod val="10000"/>
                            </a:schemeClr>
                          </a:solidFill>
                          <a:effectLst/>
                        </a:rPr>
                        <a:t>NO 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496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dirty="0">
                          <a:solidFill>
                            <a:schemeClr val="bg2">
                              <a:lumMod val="10000"/>
                            </a:schemeClr>
                          </a:solidFill>
                          <a:effectLst/>
                        </a:rPr>
                        <a:t>12,10%</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8,87%</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dirty="0">
                          <a:solidFill>
                            <a:schemeClr val="bg2">
                              <a:lumMod val="10000"/>
                            </a:schemeClr>
                          </a:solidFill>
                          <a:effectLst/>
                        </a:rPr>
                        <a:t>10,48%</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52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636677"/>
                  </a:ext>
                </a:extLst>
              </a:tr>
              <a:tr h="161325">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770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770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1540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7,84%</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dirty="0">
                          <a:solidFill>
                            <a:schemeClr val="bg2">
                              <a:lumMod val="10000"/>
                            </a:schemeClr>
                          </a:solidFill>
                          <a:effectLst/>
                        </a:rPr>
                        <a:t>6,37%</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7,11%</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109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0479779"/>
                  </a:ext>
                </a:extLst>
              </a:tr>
              <a:tr h="208642">
                <a:tc rowSpan="3">
                  <a:txBody>
                    <a:bodyPr/>
                    <a:lstStyle/>
                    <a:p>
                      <a:pPr algn="ctr">
                        <a:lnSpc>
                          <a:spcPct val="107000"/>
                        </a:lnSpc>
                      </a:pPr>
                      <a:r>
                        <a:rPr lang="es-ES" sz="1100" b="1" dirty="0">
                          <a:solidFill>
                            <a:schemeClr val="bg2">
                              <a:lumMod val="10000"/>
                            </a:schemeClr>
                          </a:solidFill>
                          <a:effectLst/>
                        </a:rPr>
                        <a:t>CATEGORIA DE EMPLEO</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lnSpc>
                          <a:spcPct val="107000"/>
                        </a:lnSpc>
                      </a:pPr>
                      <a:r>
                        <a:rPr lang="es-ES" sz="1100">
                          <a:solidFill>
                            <a:schemeClr val="bg2">
                              <a:lumMod val="10000"/>
                            </a:schemeClr>
                          </a:solidFill>
                          <a:effectLst/>
                        </a:rPr>
                        <a:t>N DE CV ENVIADOS</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gridSpan="4">
                  <a:txBody>
                    <a:bodyPr/>
                    <a:lstStyle/>
                    <a:p>
                      <a:pPr algn="ctr">
                        <a:lnSpc>
                          <a:spcPct val="107000"/>
                        </a:lnSpc>
                      </a:pPr>
                      <a:r>
                        <a:rPr lang="es-ES" sz="1100">
                          <a:solidFill>
                            <a:schemeClr val="bg2">
                              <a:lumMod val="10000"/>
                            </a:schemeClr>
                          </a:solidFill>
                          <a:effectLst/>
                        </a:rPr>
                        <a:t>TASA DE RESPUESTA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endParaRPr lang="es-EC" sz="1400">
                        <a:solidFill>
                          <a:schemeClr val="bg2">
                            <a:lumMod val="10000"/>
                          </a:schemeClr>
                        </a:solidFill>
                        <a:effectLst/>
                        <a:latin typeface="Calibri" panose="020F0502020204030204" pitchFamily="34"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0530212"/>
                  </a:ext>
                </a:extLst>
              </a:tr>
              <a:tr h="161325">
                <a:tc vMerge="1">
                  <a:txBody>
                    <a:bodyPr/>
                    <a:lstStyle/>
                    <a:p>
                      <a:endParaRPr lang="es-EC"/>
                    </a:p>
                  </a:txBody>
                  <a:tcPr/>
                </a:tc>
                <a:tc gridSpan="7">
                  <a:txBody>
                    <a:bodyPr/>
                    <a:lstStyle/>
                    <a:p>
                      <a:pPr algn="ctr">
                        <a:lnSpc>
                          <a:spcPct val="107000"/>
                        </a:lnSpc>
                      </a:pPr>
                      <a:r>
                        <a:rPr lang="es-ES" sz="1100" b="1" dirty="0">
                          <a:solidFill>
                            <a:schemeClr val="bg2">
                              <a:lumMod val="10000"/>
                            </a:schemeClr>
                          </a:solidFill>
                          <a:effectLst/>
                        </a:rPr>
                        <a:t>C. POR APARIENCIA FISICA</a:t>
                      </a:r>
                      <a:endParaRPr lang="es-EC" sz="16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pPr>
                      <a:r>
                        <a:rPr lang="es-ES" sz="1100">
                          <a:solidFill>
                            <a:schemeClr val="bg2">
                              <a:lumMod val="10000"/>
                            </a:schemeClr>
                          </a:solidFill>
                          <a:effectLst/>
                        </a:rPr>
                        <a:t> </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7469090"/>
                  </a:ext>
                </a:extLst>
              </a:tr>
              <a:tr h="309963">
                <a:tc vMerge="1">
                  <a:txBody>
                    <a:bodyPr/>
                    <a:lstStyle/>
                    <a:p>
                      <a:endParaRPr lang="es-EC"/>
                    </a:p>
                  </a:txBody>
                  <a:tcPr/>
                </a:tc>
                <a:tc>
                  <a:txBody>
                    <a:bodyPr/>
                    <a:lstStyle/>
                    <a:p>
                      <a:pPr>
                        <a:lnSpc>
                          <a:spcPct val="107000"/>
                        </a:lnSpc>
                      </a:pPr>
                      <a:r>
                        <a:rPr lang="es-ES" sz="1100">
                          <a:solidFill>
                            <a:schemeClr val="bg2">
                              <a:lumMod val="10000"/>
                            </a:schemeClr>
                          </a:solidFill>
                          <a:effectLst/>
                        </a:rPr>
                        <a:t>ATRACTIVO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NO ATRACTIVO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7000"/>
                        </a:lnSpc>
                      </a:pPr>
                      <a:r>
                        <a:rPr lang="es-ES" sz="1100">
                          <a:solidFill>
                            <a:schemeClr val="bg2">
                              <a:lumMod val="10000"/>
                            </a:schemeClr>
                          </a:solidFill>
                          <a:effectLst/>
                        </a:rPr>
                        <a:t>ATRACTIVO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a:txBody>
                    <a:bodyPr/>
                    <a:lstStyle/>
                    <a:p>
                      <a:pPr>
                        <a:lnSpc>
                          <a:spcPct val="107000"/>
                        </a:lnSpc>
                      </a:pPr>
                      <a:r>
                        <a:rPr lang="es-ES" sz="1100">
                          <a:solidFill>
                            <a:schemeClr val="bg2">
                              <a:lumMod val="10000"/>
                            </a:schemeClr>
                          </a:solidFill>
                          <a:effectLst/>
                        </a:rPr>
                        <a:t>NO ATRACTIVO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s-ES" sz="1100" dirty="0">
                          <a:solidFill>
                            <a:schemeClr val="bg2">
                              <a:lumMod val="10000"/>
                            </a:schemeClr>
                          </a:solidFill>
                          <a:effectLst/>
                        </a:rPr>
                        <a:t>TOTAL</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es-EC" sz="1400">
                        <a:solidFill>
                          <a:schemeClr val="bg2">
                            <a:lumMod val="10000"/>
                          </a:schemeClr>
                        </a:solidFill>
                        <a:effectLst/>
                        <a:latin typeface="Calibri" panose="020F0502020204030204" pitchFamily="34"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4258319"/>
                  </a:ext>
                </a:extLst>
              </a:tr>
              <a:tr h="288119">
                <a:tc>
                  <a:txBody>
                    <a:bodyPr/>
                    <a:lstStyle/>
                    <a:p>
                      <a:pPr>
                        <a:lnSpc>
                          <a:spcPct val="107000"/>
                        </a:lnSpc>
                      </a:pPr>
                      <a:r>
                        <a:rPr lang="es-ES" sz="1100">
                          <a:solidFill>
                            <a:schemeClr val="bg2">
                              <a:lumMod val="10000"/>
                            </a:schemeClr>
                          </a:solidFill>
                          <a:effectLst/>
                        </a:rPr>
                        <a:t>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216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172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388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17,59%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1,16%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9,38%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36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0445806"/>
                  </a:ext>
                </a:extLst>
              </a:tr>
              <a:tr h="161325">
                <a:tc>
                  <a:txBody>
                    <a:bodyPr/>
                    <a:lstStyle/>
                    <a:p>
                      <a:pPr>
                        <a:lnSpc>
                          <a:spcPct val="107000"/>
                        </a:lnSpc>
                      </a:pPr>
                      <a:r>
                        <a:rPr lang="es-ES" sz="1100">
                          <a:solidFill>
                            <a:schemeClr val="bg2">
                              <a:lumMod val="10000"/>
                            </a:schemeClr>
                          </a:solidFill>
                          <a:effectLst/>
                        </a:rPr>
                        <a:t>TECNICO</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140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204</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344</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11,43%</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0,49%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5,96%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a:solidFill>
                            <a:schemeClr val="bg2">
                              <a:lumMod val="10000"/>
                            </a:schemeClr>
                          </a:solidFill>
                          <a:effectLst/>
                        </a:rPr>
                        <a:t>21</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1197218"/>
                  </a:ext>
                </a:extLst>
              </a:tr>
              <a:tr h="437050">
                <a:tc>
                  <a:txBody>
                    <a:bodyPr/>
                    <a:lstStyle/>
                    <a:p>
                      <a:pPr>
                        <a:lnSpc>
                          <a:spcPct val="107000"/>
                        </a:lnSpc>
                      </a:pPr>
                      <a:r>
                        <a:rPr lang="es-ES" sz="1100">
                          <a:solidFill>
                            <a:schemeClr val="bg2">
                              <a:lumMod val="10000"/>
                            </a:schemeClr>
                          </a:solidFill>
                          <a:effectLst/>
                        </a:rPr>
                        <a:t>NO PROFESIONAL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156</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172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328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26,92%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a:solidFill>
                            <a:schemeClr val="bg2">
                              <a:lumMod val="10000"/>
                            </a:schemeClr>
                          </a:solidFill>
                          <a:effectLst/>
                        </a:rPr>
                        <a:t>3,49%</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15,21%</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dirty="0">
                          <a:solidFill>
                            <a:schemeClr val="bg2">
                              <a:lumMod val="10000"/>
                            </a:schemeClr>
                          </a:solidFill>
                          <a:effectLst/>
                        </a:rPr>
                        <a:t>50</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117413"/>
                  </a:ext>
                </a:extLst>
              </a:tr>
              <a:tr h="159807">
                <a:tc>
                  <a:txBody>
                    <a:bodyPr/>
                    <a:lstStyle/>
                    <a:p>
                      <a:pPr>
                        <a:lnSpc>
                          <a:spcPct val="107000"/>
                        </a:lnSpc>
                      </a:pPr>
                      <a:r>
                        <a:rPr lang="es-ES" sz="1100">
                          <a:solidFill>
                            <a:schemeClr val="bg2">
                              <a:lumMod val="10000"/>
                            </a:schemeClr>
                          </a:solidFill>
                          <a:effectLst/>
                        </a:rPr>
                        <a:t>TOTAL</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512</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548</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a:solidFill>
                            <a:schemeClr val="bg2">
                              <a:lumMod val="10000"/>
                            </a:schemeClr>
                          </a:solidFill>
                          <a:effectLst/>
                        </a:rPr>
                        <a:t>1060</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r">
                        <a:lnSpc>
                          <a:spcPct val="107000"/>
                        </a:lnSpc>
                      </a:pPr>
                      <a:r>
                        <a:rPr lang="es-ES" sz="1100">
                          <a:solidFill>
                            <a:schemeClr val="bg2">
                              <a:lumMod val="10000"/>
                            </a:schemeClr>
                          </a:solidFill>
                          <a:effectLst/>
                        </a:rPr>
                        <a:t>18,65%</a:t>
                      </a:r>
                      <a:endParaRPr lang="es-EC" sz="16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EC"/>
                    </a:p>
                  </a:txBody>
                  <a:tcPr/>
                </a:tc>
                <a:tc>
                  <a:txBody>
                    <a:bodyPr/>
                    <a:lstStyle/>
                    <a:p>
                      <a:pPr algn="r">
                        <a:lnSpc>
                          <a:spcPct val="107000"/>
                        </a:lnSpc>
                      </a:pPr>
                      <a:r>
                        <a:rPr lang="es-ES" sz="1100" dirty="0">
                          <a:solidFill>
                            <a:schemeClr val="bg2">
                              <a:lumMod val="10000"/>
                            </a:schemeClr>
                          </a:solidFill>
                          <a:effectLst/>
                        </a:rPr>
                        <a:t>1,71%</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pPr>
                      <a:r>
                        <a:rPr lang="es-ES" sz="1100" dirty="0">
                          <a:solidFill>
                            <a:schemeClr val="bg2">
                              <a:lumMod val="10000"/>
                            </a:schemeClr>
                          </a:solidFill>
                          <a:effectLst/>
                        </a:rPr>
                        <a:t>10,18%</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r>
                        <a:rPr lang="es-ES" sz="1100" dirty="0">
                          <a:solidFill>
                            <a:schemeClr val="bg2">
                              <a:lumMod val="10000"/>
                            </a:schemeClr>
                          </a:solidFill>
                          <a:effectLst/>
                        </a:rPr>
                        <a:t>108</a:t>
                      </a:r>
                      <a:endParaRPr lang="es-EC" sz="16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54" marR="2905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452005"/>
                  </a:ext>
                </a:extLst>
              </a:tr>
            </a:tbl>
          </a:graphicData>
        </a:graphic>
      </p:graphicFrame>
    </p:spTree>
    <p:extLst>
      <p:ext uri="{BB962C8B-B14F-4D97-AF65-F5344CB8AC3E}">
        <p14:creationId xmlns:p14="http://schemas.microsoft.com/office/powerpoint/2010/main" val="336363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870A499D-6FF6-443C-8F5B-B008BBB311F2}"/>
              </a:ext>
            </a:extLst>
          </p:cNvPr>
          <p:cNvSpPr txBox="1"/>
          <p:nvPr/>
        </p:nvSpPr>
        <p:spPr>
          <a:xfrm>
            <a:off x="2065685" y="661472"/>
            <a:ext cx="1549462" cy="369332"/>
          </a:xfrm>
          <a:prstGeom prst="rect">
            <a:avLst/>
          </a:prstGeom>
          <a:noFill/>
        </p:spPr>
        <p:txBody>
          <a:bodyPr wrap="square" rtlCol="0">
            <a:spAutoFit/>
          </a:bodyPr>
          <a:lstStyle/>
          <a:p>
            <a:r>
              <a:rPr lang="es-EC" dirty="0"/>
              <a:t>GÉNERO</a:t>
            </a:r>
          </a:p>
        </p:txBody>
      </p:sp>
      <p:sp>
        <p:nvSpPr>
          <p:cNvPr id="24" name="Rectángulo 23">
            <a:extLst>
              <a:ext uri="{FF2B5EF4-FFF2-40B4-BE49-F238E27FC236}">
                <a16:creationId xmlns:a16="http://schemas.microsoft.com/office/drawing/2014/main" id="{1AC03F15-F98B-48F0-9807-996FD34B6B0F}"/>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GRAFICOS Y SIGNIFICANCIA</a:t>
            </a:r>
          </a:p>
        </p:txBody>
      </p:sp>
      <p:cxnSp>
        <p:nvCxnSpPr>
          <p:cNvPr id="8" name="Conector recto 7">
            <a:extLst>
              <a:ext uri="{FF2B5EF4-FFF2-40B4-BE49-F238E27FC236}">
                <a16:creationId xmlns:a16="http://schemas.microsoft.com/office/drawing/2014/main" id="{A493F44F-0223-4079-B545-19CFA00BE255}"/>
              </a:ext>
            </a:extLst>
          </p:cNvPr>
          <p:cNvCxnSpPr/>
          <p:nvPr/>
        </p:nvCxnSpPr>
        <p:spPr>
          <a:xfrm>
            <a:off x="7775178" y="4720775"/>
            <a:ext cx="72000" cy="720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Gráfico 1">
            <a:extLst>
              <a:ext uri="{FF2B5EF4-FFF2-40B4-BE49-F238E27FC236}">
                <a16:creationId xmlns:a16="http://schemas.microsoft.com/office/drawing/2014/main" id="{6D6B5E31-D334-8149-B2E3-61C1AC4C62EA}"/>
              </a:ext>
            </a:extLst>
          </p:cNvPr>
          <p:cNvGraphicFramePr/>
          <p:nvPr>
            <p:extLst>
              <p:ext uri="{D42A27DB-BD31-4B8C-83A1-F6EECF244321}">
                <p14:modId xmlns:p14="http://schemas.microsoft.com/office/powerpoint/2010/main" val="3732354335"/>
              </p:ext>
            </p:extLst>
          </p:nvPr>
        </p:nvGraphicFramePr>
        <p:xfrm>
          <a:off x="75444" y="1157336"/>
          <a:ext cx="5558971" cy="3591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a 27">
            <a:extLst>
              <a:ext uri="{FF2B5EF4-FFF2-40B4-BE49-F238E27FC236}">
                <a16:creationId xmlns:a16="http://schemas.microsoft.com/office/drawing/2014/main" id="{5805B87A-A8A1-C349-9856-3C512B61F006}"/>
              </a:ext>
            </a:extLst>
          </p:cNvPr>
          <p:cNvGraphicFramePr>
            <a:graphicFrameLocks noGrp="1"/>
          </p:cNvGraphicFramePr>
          <p:nvPr>
            <p:extLst>
              <p:ext uri="{D42A27DB-BD31-4B8C-83A1-F6EECF244321}">
                <p14:modId xmlns:p14="http://schemas.microsoft.com/office/powerpoint/2010/main" val="99273952"/>
              </p:ext>
            </p:extLst>
          </p:nvPr>
        </p:nvGraphicFramePr>
        <p:xfrm>
          <a:off x="6400800" y="1637711"/>
          <a:ext cx="5138058" cy="3591889"/>
        </p:xfrm>
        <a:graphic>
          <a:graphicData uri="http://schemas.openxmlformats.org/drawingml/2006/table">
            <a:tbl>
              <a:tblPr/>
              <a:tblGrid>
                <a:gridCol w="1214930">
                  <a:extLst>
                    <a:ext uri="{9D8B030D-6E8A-4147-A177-3AD203B41FA5}">
                      <a16:colId xmlns:a16="http://schemas.microsoft.com/office/drawing/2014/main" val="3818426424"/>
                    </a:ext>
                  </a:extLst>
                </a:gridCol>
                <a:gridCol w="1214930">
                  <a:extLst>
                    <a:ext uri="{9D8B030D-6E8A-4147-A177-3AD203B41FA5}">
                      <a16:colId xmlns:a16="http://schemas.microsoft.com/office/drawing/2014/main" val="1631108504"/>
                    </a:ext>
                  </a:extLst>
                </a:gridCol>
                <a:gridCol w="1012442">
                  <a:extLst>
                    <a:ext uri="{9D8B030D-6E8A-4147-A177-3AD203B41FA5}">
                      <a16:colId xmlns:a16="http://schemas.microsoft.com/office/drawing/2014/main" val="2586351231"/>
                    </a:ext>
                  </a:extLst>
                </a:gridCol>
                <a:gridCol w="1012442">
                  <a:extLst>
                    <a:ext uri="{9D8B030D-6E8A-4147-A177-3AD203B41FA5}">
                      <a16:colId xmlns:a16="http://schemas.microsoft.com/office/drawing/2014/main" val="2486118046"/>
                    </a:ext>
                  </a:extLst>
                </a:gridCol>
                <a:gridCol w="683314">
                  <a:extLst>
                    <a:ext uri="{9D8B030D-6E8A-4147-A177-3AD203B41FA5}">
                      <a16:colId xmlns:a16="http://schemas.microsoft.com/office/drawing/2014/main" val="882113924"/>
                    </a:ext>
                  </a:extLst>
                </a:gridCol>
              </a:tblGrid>
              <a:tr h="228445">
                <a:tc gridSpan="4">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SEXO</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tcPr>
                </a:tc>
                <a:extLst>
                  <a:ext uri="{0D108BD9-81ED-4DB2-BD59-A6C34878D82A}">
                    <a16:rowId xmlns:a16="http://schemas.microsoft.com/office/drawing/2014/main" val="4016900664"/>
                  </a:ext>
                </a:extLst>
              </a:tr>
              <a:tr h="432268">
                <a:tc rowSpan="9">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CATEGORIA</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rowSpan="3">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PROFESIONAL</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rowSpan="3">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RESPUESTA</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Chi-cuadrado</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3234458054"/>
                  </a:ext>
                </a:extLst>
              </a:tr>
              <a:tr h="2328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4073295625"/>
                  </a:ext>
                </a:extLst>
              </a:tr>
              <a:tr h="2328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,511</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2022717415"/>
                  </a:ext>
                </a:extLst>
              </a:tr>
              <a:tr h="443720">
                <a:tc vMerge="1">
                  <a:txBody>
                    <a:bodyPr/>
                    <a:lstStyle/>
                    <a:p>
                      <a:endParaRPr lang="es-EC"/>
                    </a:p>
                  </a:txBody>
                  <a:tcPr/>
                </a:tc>
                <a:tc rowSpan="3">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TECNICO</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rowSpan="3">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RESPUESTA</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Chi-cuadrado</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,061</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3054432048"/>
                  </a:ext>
                </a:extLst>
              </a:tr>
              <a:tr h="2328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865414868"/>
                  </a:ext>
                </a:extLst>
              </a:tr>
              <a:tr h="2328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,805</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1267924425"/>
                  </a:ext>
                </a:extLst>
              </a:tr>
              <a:tr h="457079">
                <a:tc vMerge="1">
                  <a:txBody>
                    <a:bodyPr/>
                    <a:lstStyle/>
                    <a:p>
                      <a:endParaRPr lang="es-EC"/>
                    </a:p>
                  </a:txBody>
                  <a:tcPr/>
                </a:tc>
                <a:tc rowSpan="3">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 PROFESIONAL</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rowSpan="3">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RESPUESTA</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Chi-cuadrado</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2014578046"/>
                  </a:ext>
                </a:extLst>
              </a:tr>
              <a:tr h="22844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extLst>
                  <a:ext uri="{0D108BD9-81ED-4DB2-BD59-A6C34878D82A}">
                    <a16:rowId xmlns:a16="http://schemas.microsoft.com/office/drawing/2014/main" val="4093376867"/>
                  </a:ext>
                </a:extLst>
              </a:tr>
              <a:tr h="2328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a:lnSpc>
                          <a:spcPct val="107000"/>
                        </a:lnSpc>
                      </a:pPr>
                      <a:r>
                        <a:rPr lang="es-EC" sz="12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80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extLst>
                  <a:ext uri="{0D108BD9-81ED-4DB2-BD59-A6C34878D82A}">
                    <a16:rowId xmlns:a16="http://schemas.microsoft.com/office/drawing/2014/main" val="647658710"/>
                  </a:ext>
                </a:extLst>
              </a:tr>
              <a:tr h="637767">
                <a:tc gridSpan="5">
                  <a:txBody>
                    <a:bodyPr/>
                    <a:lstStyle/>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Los resultados se basan en filas y columnas no vacías en cada subtabla más interna.</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s-EC" sz="1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Elaboración propia</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02841830"/>
                  </a:ext>
                </a:extLst>
              </a:tr>
            </a:tbl>
          </a:graphicData>
        </a:graphic>
      </p:graphicFrame>
      <p:sp>
        <p:nvSpPr>
          <p:cNvPr id="29" name="CuadroTexto 28">
            <a:extLst>
              <a:ext uri="{FF2B5EF4-FFF2-40B4-BE49-F238E27FC236}">
                <a16:creationId xmlns:a16="http://schemas.microsoft.com/office/drawing/2014/main" id="{7F40CA05-A97F-3645-8BD1-C948C1CC3CF7}"/>
              </a:ext>
            </a:extLst>
          </p:cNvPr>
          <p:cNvSpPr txBox="1"/>
          <p:nvPr/>
        </p:nvSpPr>
        <p:spPr>
          <a:xfrm>
            <a:off x="6910342" y="1157336"/>
            <a:ext cx="3199117" cy="338554"/>
          </a:xfrm>
          <a:prstGeom prst="rect">
            <a:avLst/>
          </a:prstGeom>
          <a:noFill/>
        </p:spPr>
        <p:txBody>
          <a:bodyPr wrap="square" rtlCol="0">
            <a:spAutoFit/>
          </a:bodyPr>
          <a:lstStyle/>
          <a:p>
            <a:r>
              <a:rPr lang="es-EC" sz="1600" b="1" dirty="0">
                <a:solidFill>
                  <a:schemeClr val="bg2">
                    <a:lumMod val="10000"/>
                  </a:schemeClr>
                </a:solidFill>
                <a:latin typeface="Arial" panose="020B0604020202020204" pitchFamily="34" charset="0"/>
                <a:cs typeface="Arial" panose="020B0604020202020204" pitchFamily="34" charset="0"/>
              </a:rPr>
              <a:t>Significancia variable Sexo</a:t>
            </a:r>
          </a:p>
        </p:txBody>
      </p:sp>
    </p:spTree>
    <p:extLst>
      <p:ext uri="{BB962C8B-B14F-4D97-AF65-F5344CB8AC3E}">
        <p14:creationId xmlns:p14="http://schemas.microsoft.com/office/powerpoint/2010/main" val="241895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870A499D-6FF6-443C-8F5B-B008BBB311F2}"/>
              </a:ext>
            </a:extLst>
          </p:cNvPr>
          <p:cNvSpPr txBox="1"/>
          <p:nvPr/>
        </p:nvSpPr>
        <p:spPr>
          <a:xfrm>
            <a:off x="2065685" y="661472"/>
            <a:ext cx="1549462" cy="369332"/>
          </a:xfrm>
          <a:prstGeom prst="rect">
            <a:avLst/>
          </a:prstGeom>
          <a:noFill/>
        </p:spPr>
        <p:txBody>
          <a:bodyPr wrap="square" rtlCol="0">
            <a:spAutoFit/>
          </a:bodyPr>
          <a:lstStyle/>
          <a:p>
            <a:r>
              <a:rPr lang="es-EC" dirty="0"/>
              <a:t>GÉNERO</a:t>
            </a:r>
          </a:p>
        </p:txBody>
      </p:sp>
      <p:sp>
        <p:nvSpPr>
          <p:cNvPr id="24" name="Rectángulo 23">
            <a:extLst>
              <a:ext uri="{FF2B5EF4-FFF2-40B4-BE49-F238E27FC236}">
                <a16:creationId xmlns:a16="http://schemas.microsoft.com/office/drawing/2014/main" id="{1AC03F15-F98B-48F0-9807-996FD34B6B0F}"/>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GRAFICOS Y SIGNIFICANCIA</a:t>
            </a:r>
          </a:p>
        </p:txBody>
      </p:sp>
      <p:cxnSp>
        <p:nvCxnSpPr>
          <p:cNvPr id="8" name="Conector recto 7">
            <a:extLst>
              <a:ext uri="{FF2B5EF4-FFF2-40B4-BE49-F238E27FC236}">
                <a16:creationId xmlns:a16="http://schemas.microsoft.com/office/drawing/2014/main" id="{A493F44F-0223-4079-B545-19CFA00BE255}"/>
              </a:ext>
            </a:extLst>
          </p:cNvPr>
          <p:cNvCxnSpPr/>
          <p:nvPr/>
        </p:nvCxnSpPr>
        <p:spPr>
          <a:xfrm>
            <a:off x="7775178" y="4720775"/>
            <a:ext cx="72000" cy="720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Gráfico 26">
            <a:extLst>
              <a:ext uri="{FF2B5EF4-FFF2-40B4-BE49-F238E27FC236}">
                <a16:creationId xmlns:a16="http://schemas.microsoft.com/office/drawing/2014/main" id="{8E7D54CE-174F-6E47-9710-D67B99BDC73D}"/>
              </a:ext>
            </a:extLst>
          </p:cNvPr>
          <p:cNvGraphicFramePr/>
          <p:nvPr>
            <p:extLst>
              <p:ext uri="{D42A27DB-BD31-4B8C-83A1-F6EECF244321}">
                <p14:modId xmlns:p14="http://schemas.microsoft.com/office/powerpoint/2010/main" val="1228104748"/>
              </p:ext>
            </p:extLst>
          </p:nvPr>
        </p:nvGraphicFramePr>
        <p:xfrm>
          <a:off x="175239" y="1200885"/>
          <a:ext cx="5716495" cy="3821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08D42264-45A9-B142-8837-CAB300853162}"/>
              </a:ext>
            </a:extLst>
          </p:cNvPr>
          <p:cNvGraphicFramePr>
            <a:graphicFrameLocks noGrp="1"/>
          </p:cNvGraphicFramePr>
          <p:nvPr>
            <p:extLst>
              <p:ext uri="{D42A27DB-BD31-4B8C-83A1-F6EECF244321}">
                <p14:modId xmlns:p14="http://schemas.microsoft.com/office/powerpoint/2010/main" val="4283631583"/>
              </p:ext>
            </p:extLst>
          </p:nvPr>
        </p:nvGraphicFramePr>
        <p:xfrm>
          <a:off x="5891734" y="1481557"/>
          <a:ext cx="6125027" cy="4640904"/>
        </p:xfrm>
        <a:graphic>
          <a:graphicData uri="http://schemas.openxmlformats.org/drawingml/2006/table">
            <a:tbl>
              <a:tblPr/>
              <a:tblGrid>
                <a:gridCol w="884146">
                  <a:extLst>
                    <a:ext uri="{9D8B030D-6E8A-4147-A177-3AD203B41FA5}">
                      <a16:colId xmlns:a16="http://schemas.microsoft.com/office/drawing/2014/main" val="1614146639"/>
                    </a:ext>
                  </a:extLst>
                </a:gridCol>
                <a:gridCol w="1044476">
                  <a:extLst>
                    <a:ext uri="{9D8B030D-6E8A-4147-A177-3AD203B41FA5}">
                      <a16:colId xmlns:a16="http://schemas.microsoft.com/office/drawing/2014/main" val="3087274356"/>
                    </a:ext>
                  </a:extLst>
                </a:gridCol>
                <a:gridCol w="689558">
                  <a:extLst>
                    <a:ext uri="{9D8B030D-6E8A-4147-A177-3AD203B41FA5}">
                      <a16:colId xmlns:a16="http://schemas.microsoft.com/office/drawing/2014/main" val="4231776869"/>
                    </a:ext>
                  </a:extLst>
                </a:gridCol>
                <a:gridCol w="780823">
                  <a:extLst>
                    <a:ext uri="{9D8B030D-6E8A-4147-A177-3AD203B41FA5}">
                      <a16:colId xmlns:a16="http://schemas.microsoft.com/office/drawing/2014/main" val="2659731652"/>
                    </a:ext>
                  </a:extLst>
                </a:gridCol>
                <a:gridCol w="993773">
                  <a:extLst>
                    <a:ext uri="{9D8B030D-6E8A-4147-A177-3AD203B41FA5}">
                      <a16:colId xmlns:a16="http://schemas.microsoft.com/office/drawing/2014/main" val="4030307931"/>
                    </a:ext>
                  </a:extLst>
                </a:gridCol>
                <a:gridCol w="872088">
                  <a:extLst>
                    <a:ext uri="{9D8B030D-6E8A-4147-A177-3AD203B41FA5}">
                      <a16:colId xmlns:a16="http://schemas.microsoft.com/office/drawing/2014/main" val="3081868632"/>
                    </a:ext>
                  </a:extLst>
                </a:gridCol>
                <a:gridCol w="860163">
                  <a:extLst>
                    <a:ext uri="{9D8B030D-6E8A-4147-A177-3AD203B41FA5}">
                      <a16:colId xmlns:a16="http://schemas.microsoft.com/office/drawing/2014/main" val="2809878128"/>
                    </a:ext>
                  </a:extLst>
                </a:gridCol>
              </a:tblGrid>
              <a:tr h="201186">
                <a:tc gridSpan="6">
                  <a:txBody>
                    <a:bodyPr/>
                    <a:lstStyle/>
                    <a:p>
                      <a:pPr>
                        <a:lnSpc>
                          <a:spcPct val="107000"/>
                        </a:lnSpc>
                      </a:pPr>
                      <a:r>
                        <a:rPr lang="es-ES" sz="1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RAZA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noFill/>
                  </a:tcPr>
                </a:tc>
                <a:extLst>
                  <a:ext uri="{0D108BD9-81ED-4DB2-BD59-A6C34878D82A}">
                    <a16:rowId xmlns:a16="http://schemas.microsoft.com/office/drawing/2014/main" val="2647220524"/>
                  </a:ext>
                </a:extLst>
              </a:tr>
              <a:tr h="201186">
                <a:tc rowSpan="18">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CATEGORIA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rowSpan="6">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PROFESIONAL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6">
                  <a:txBody>
                    <a:bodyPr/>
                    <a:lstStyle/>
                    <a:p>
                      <a:pPr marL="38100" marR="38100">
                        <a:lnSpc>
                          <a:spcPts val="1600"/>
                        </a:lnSpc>
                        <a:spcAft>
                          <a:spcPts val="0"/>
                        </a:spcAft>
                      </a:pPr>
                      <a:r>
                        <a:rPr lang="es-ES" sz="1000" dirty="0">
                          <a:solidFill>
                            <a:srgbClr val="000000"/>
                          </a:solidFill>
                          <a:effectLst/>
                          <a:latin typeface="Times" pitchFamily="2" charset="0"/>
                          <a:ea typeface="Calibri" panose="020F0502020204030204" pitchFamily="34" charset="0"/>
                          <a:cs typeface="Arial" panose="020B0604020202020204" pitchFamily="34" charset="0"/>
                        </a:rPr>
                        <a:t>SEXO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50">
                          <a:solidFill>
                            <a:srgbClr val="000000"/>
                          </a:solidFill>
                          <a:effectLst/>
                          <a:latin typeface="Times" pitchFamily="2" charset="0"/>
                          <a:ea typeface="Calibri" panose="020F0502020204030204" pitchFamily="34" charset="0"/>
                          <a:cs typeface="Arial" panose="020B0604020202020204" pitchFamily="34" charset="0"/>
                        </a:rPr>
                        <a:t>HOMBRE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5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,238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999321517"/>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032186453"/>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,625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840040110"/>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MUJER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,198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421531159"/>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761933350"/>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,656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238896937"/>
                  </a:ext>
                </a:extLst>
              </a:tr>
              <a:tr h="201186">
                <a:tc vMerge="1">
                  <a:txBody>
                    <a:bodyPr/>
                    <a:lstStyle/>
                    <a:p>
                      <a:endParaRPr lang="es-EC"/>
                    </a:p>
                  </a:txBody>
                  <a:tcPr/>
                </a:tc>
                <a:tc rowSpan="6">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TECNICO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6">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SEXO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HOMBRE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00" dirty="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43662859"/>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766101338"/>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1,000</a:t>
                      </a:r>
                      <a:r>
                        <a:rPr lang="es-ES" sz="1100" baseline="30000">
                          <a:solidFill>
                            <a:srgbClr val="000000"/>
                          </a:solidFill>
                          <a:effectLst/>
                          <a:latin typeface="Times" pitchFamily="2" charset="0"/>
                          <a:ea typeface="Calibri" panose="020F0502020204030204" pitchFamily="34" charset="0"/>
                          <a:cs typeface="Arial" panose="020B0604020202020204" pitchFamily="34" charset="0"/>
                        </a:rPr>
                        <a: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755725721"/>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MUJER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1,036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415275649"/>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136010360"/>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,309</a:t>
                      </a:r>
                      <a:r>
                        <a:rPr lang="es-ES" sz="1100" baseline="30000">
                          <a:solidFill>
                            <a:srgbClr val="000000"/>
                          </a:solidFill>
                          <a:effectLst/>
                          <a:latin typeface="Times" pitchFamily="2" charset="0"/>
                          <a:ea typeface="Calibri" panose="020F0502020204030204" pitchFamily="34" charset="0"/>
                          <a:cs typeface="Arial" panose="020B0604020202020204" pitchFamily="34" charset="0"/>
                        </a:rPr>
                        <a: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409505944"/>
                  </a:ext>
                </a:extLst>
              </a:tr>
              <a:tr h="201186">
                <a:tc vMerge="1">
                  <a:txBody>
                    <a:bodyPr/>
                    <a:lstStyle/>
                    <a:p>
                      <a:endParaRPr lang="es-EC"/>
                    </a:p>
                  </a:txBody>
                  <a:tcPr/>
                </a:tc>
                <a:tc rowSpan="6">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NO PROFESIONAL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rowSpan="6">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SEXO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HOMBRE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,172</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896809791"/>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134053648"/>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,678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025221476"/>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rowSpan="3">
                  <a:txBody>
                    <a:bodyPr/>
                    <a:lstStyle/>
                    <a:p>
                      <a:pPr marL="38100" marR="38100">
                        <a:lnSpc>
                          <a:spcPts val="1600"/>
                        </a:lnSpc>
                        <a:spcAft>
                          <a:spcPts val="0"/>
                        </a:spcAft>
                      </a:pPr>
                      <a:r>
                        <a:rPr lang="es-ES" sz="1000">
                          <a:solidFill>
                            <a:srgbClr val="000000"/>
                          </a:solidFill>
                          <a:effectLst/>
                          <a:latin typeface="Times" pitchFamily="2" charset="0"/>
                          <a:ea typeface="Calibri" panose="020F0502020204030204" pitchFamily="34" charset="0"/>
                          <a:cs typeface="Arial" panose="020B0604020202020204" pitchFamily="34" charset="0"/>
                        </a:rPr>
                        <a:t>MUJER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rowSpan="3">
                  <a:txBody>
                    <a:bodyPr/>
                    <a:lstStyle/>
                    <a:p>
                      <a:pPr marL="38100" marR="38100">
                        <a:lnSpc>
                          <a:spcPts val="1600"/>
                        </a:lnSpc>
                        <a:spcAft>
                          <a:spcPts val="0"/>
                        </a:spcAft>
                      </a:pPr>
                      <a:r>
                        <a:rPr lang="es-ES" sz="1000" dirty="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4,297</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87070217"/>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df</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1</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974228849"/>
                  </a:ext>
                </a:extLst>
              </a:tr>
              <a:tr h="2011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Sig.</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tc>
                  <a:txBody>
                    <a:bodyPr/>
                    <a:lstStyle/>
                    <a:p>
                      <a:pPr marL="38100" marR="38100" algn="r">
                        <a:lnSpc>
                          <a:spcPts val="1600"/>
                        </a:lnSpc>
                        <a:spcAft>
                          <a:spcPts val="0"/>
                        </a:spcAft>
                      </a:pPr>
                      <a:r>
                        <a:rPr lang="es-ES" sz="1100">
                          <a:solidFill>
                            <a:srgbClr val="000000"/>
                          </a:solidFill>
                          <a:effectLst/>
                          <a:latin typeface="Times" pitchFamily="2" charset="0"/>
                          <a:ea typeface="Calibri" panose="020F0502020204030204" pitchFamily="34" charset="0"/>
                          <a:cs typeface="Arial" panose="020B0604020202020204" pitchFamily="34" charset="0"/>
                        </a:rPr>
                        <a:t>,038</a:t>
                      </a:r>
                      <a:r>
                        <a:rPr lang="es-ES" sz="1100" baseline="30000">
                          <a:solidFill>
                            <a:srgbClr val="000000"/>
                          </a:solidFill>
                          <a:effectLst/>
                          <a:latin typeface="Times" pitchFamily="2" charset="0"/>
                          <a:ea typeface="Calibri" panose="020F0502020204030204" pitchFamily="34" charset="0"/>
                          <a:cs typeface="Arial" panose="020B0604020202020204" pitchFamily="34" charset="0"/>
                        </a:rPr>
                        <a:t>*</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noFill/>
                  </a:tcPr>
                </a:tc>
                <a:extLst>
                  <a:ext uri="{0D108BD9-81ED-4DB2-BD59-A6C34878D82A}">
                    <a16:rowId xmlns:a16="http://schemas.microsoft.com/office/drawing/2014/main" val="3380188285"/>
                  </a:ext>
                </a:extLst>
              </a:tr>
              <a:tr h="201186">
                <a:tc gridSpan="7">
                  <a:txBody>
                    <a:bodyPr/>
                    <a:lstStyle/>
                    <a:p>
                      <a:pPr marL="38100" marR="38100">
                        <a:lnSpc>
                          <a:spcPts val="1600"/>
                        </a:lnSpc>
                        <a:spcAft>
                          <a:spcPts val="0"/>
                        </a:spcAft>
                      </a:pPr>
                      <a:r>
                        <a:rPr lang="es-ES" sz="1100">
                          <a:solidFill>
                            <a:srgbClr val="010205"/>
                          </a:solidFill>
                          <a:effectLst/>
                          <a:latin typeface="Times" pitchFamily="2" charset="0"/>
                          <a:ea typeface="Calibri" panose="020F0502020204030204" pitchFamily="34" charset="0"/>
                          <a:cs typeface="Arial" panose="020B0604020202020204" pitchFamily="34" charset="0"/>
                        </a:rPr>
                        <a:t>Los resultados se basan en filas y columnas no vacías en cada subtabla más interna.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55318905"/>
                  </a:ext>
                </a:extLst>
              </a:tr>
              <a:tr h="201186">
                <a:tc gridSpan="7">
                  <a:txBody>
                    <a:bodyPr/>
                    <a:lstStyle/>
                    <a:p>
                      <a:pPr marL="38100" marR="38100">
                        <a:lnSpc>
                          <a:spcPts val="1600"/>
                        </a:lnSpc>
                        <a:spcAft>
                          <a:spcPts val="0"/>
                        </a:spcAft>
                      </a:pPr>
                      <a:r>
                        <a:rPr lang="es-ES" sz="1100">
                          <a:solidFill>
                            <a:srgbClr val="010205"/>
                          </a:solidFill>
                          <a:effectLst/>
                          <a:latin typeface="Times" pitchFamily="2" charset="0"/>
                          <a:ea typeface="Calibri" panose="020F0502020204030204" pitchFamily="34" charset="0"/>
                          <a:cs typeface="Arial" panose="020B0604020202020204" pitchFamily="34" charset="0"/>
                        </a:rPr>
                        <a:t>*. El estadístico de chi-cuadrado es significativo en el nivel ,05.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68177438"/>
                  </a:ext>
                </a:extLst>
              </a:tr>
              <a:tr h="415998">
                <a:tc gridSpan="7">
                  <a:txBody>
                    <a:bodyPr/>
                    <a:lstStyle/>
                    <a:p>
                      <a:pPr marL="38100" marR="38100">
                        <a:lnSpc>
                          <a:spcPts val="1600"/>
                        </a:lnSpc>
                        <a:spcAft>
                          <a:spcPts val="0"/>
                        </a:spcAft>
                      </a:pPr>
                      <a:r>
                        <a:rPr lang="es-ES" sz="1100" dirty="0">
                          <a:solidFill>
                            <a:srgbClr val="010205"/>
                          </a:solidFill>
                          <a:effectLst/>
                          <a:latin typeface="Times" pitchFamily="2" charset="0"/>
                          <a:ea typeface="Calibri" panose="020F0502020204030204" pitchFamily="34" charset="0"/>
                          <a:cs typeface="Arial" panose="020B0604020202020204" pitchFamily="34" charset="0"/>
                        </a:rPr>
                        <a:t>a. Más del 20 % de las casillas de esta </a:t>
                      </a:r>
                      <a:r>
                        <a:rPr lang="es-ES" sz="1100" dirty="0" err="1">
                          <a:solidFill>
                            <a:srgbClr val="010205"/>
                          </a:solidFill>
                          <a:effectLst/>
                          <a:latin typeface="Times" pitchFamily="2" charset="0"/>
                          <a:ea typeface="Calibri" panose="020F0502020204030204" pitchFamily="34" charset="0"/>
                          <a:cs typeface="Arial" panose="020B0604020202020204" pitchFamily="34" charset="0"/>
                        </a:rPr>
                        <a:t>subtabla</a:t>
                      </a:r>
                      <a:r>
                        <a:rPr lang="es-ES" sz="1100" dirty="0">
                          <a:solidFill>
                            <a:srgbClr val="010205"/>
                          </a:solidFill>
                          <a:effectLst/>
                          <a:latin typeface="Times" pitchFamily="2" charset="0"/>
                          <a:ea typeface="Calibri" panose="020F0502020204030204" pitchFamily="34" charset="0"/>
                          <a:cs typeface="Arial" panose="020B0604020202020204" pitchFamily="34" charset="0"/>
                        </a:rPr>
                        <a:t> habían previsto recuentos de casillas menores que 5.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38100">
                        <a:lnSpc>
                          <a:spcPts val="1600"/>
                        </a:lnSpc>
                        <a:spcAft>
                          <a:spcPts val="0"/>
                        </a:spcAft>
                      </a:pPr>
                      <a:r>
                        <a:rPr lang="es-ES" sz="1100" dirty="0">
                          <a:solidFill>
                            <a:srgbClr val="010205"/>
                          </a:solidFill>
                          <a:effectLst/>
                          <a:latin typeface="Times" pitchFamily="2" charset="0"/>
                          <a:ea typeface="Calibri" panose="020F0502020204030204" pitchFamily="34" charset="0"/>
                          <a:cs typeface="Arial" panose="020B0604020202020204" pitchFamily="34" charset="0"/>
                        </a:rPr>
                        <a:t>Elaboración propia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96929163"/>
                  </a:ext>
                </a:extLst>
              </a:tr>
            </a:tbl>
          </a:graphicData>
        </a:graphic>
      </p:graphicFrame>
      <p:sp>
        <p:nvSpPr>
          <p:cNvPr id="11" name="CuadroTexto 10">
            <a:extLst>
              <a:ext uri="{FF2B5EF4-FFF2-40B4-BE49-F238E27FC236}">
                <a16:creationId xmlns:a16="http://schemas.microsoft.com/office/drawing/2014/main" id="{9319D8CA-AC9B-C74E-945B-F9EB994E825F}"/>
              </a:ext>
            </a:extLst>
          </p:cNvPr>
          <p:cNvSpPr txBox="1"/>
          <p:nvPr/>
        </p:nvSpPr>
        <p:spPr>
          <a:xfrm>
            <a:off x="6211619" y="1312280"/>
            <a:ext cx="3199117" cy="338554"/>
          </a:xfrm>
          <a:prstGeom prst="rect">
            <a:avLst/>
          </a:prstGeom>
          <a:noFill/>
        </p:spPr>
        <p:txBody>
          <a:bodyPr wrap="square" rtlCol="0">
            <a:spAutoFit/>
          </a:bodyPr>
          <a:lstStyle/>
          <a:p>
            <a:r>
              <a:rPr lang="es-EC" sz="1600" b="1" dirty="0">
                <a:solidFill>
                  <a:schemeClr val="bg2">
                    <a:lumMod val="10000"/>
                  </a:schemeClr>
                </a:solidFill>
                <a:latin typeface="Arial" panose="020B0604020202020204" pitchFamily="34" charset="0"/>
                <a:cs typeface="Arial" panose="020B0604020202020204" pitchFamily="34" charset="0"/>
              </a:rPr>
              <a:t>Significancia variable Raza</a:t>
            </a:r>
          </a:p>
        </p:txBody>
      </p:sp>
    </p:spTree>
    <p:extLst>
      <p:ext uri="{BB962C8B-B14F-4D97-AF65-F5344CB8AC3E}">
        <p14:creationId xmlns:p14="http://schemas.microsoft.com/office/powerpoint/2010/main" val="344914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8B3BB50-99C9-4CEC-AFC9-7E0EE4B2F802}"/>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RESUMEN</a:t>
            </a:r>
            <a:endParaRPr lang="es-EC" sz="5400" b="1" dirty="0">
              <a:solidFill>
                <a:schemeClr val="bg2">
                  <a:lumMod val="10000"/>
                </a:schemeClr>
              </a:solidFill>
              <a:latin typeface="Noto Sans" panose="020B0502040504020204"/>
            </a:endParaRPr>
          </a:p>
        </p:txBody>
      </p:sp>
      <p:graphicFrame>
        <p:nvGraphicFramePr>
          <p:cNvPr id="7" name="Diagrama 6">
            <a:extLst>
              <a:ext uri="{FF2B5EF4-FFF2-40B4-BE49-F238E27FC236}">
                <a16:creationId xmlns:a16="http://schemas.microsoft.com/office/drawing/2014/main" id="{225E3302-629E-4E86-8568-14CB2BF3C507}"/>
              </a:ext>
            </a:extLst>
          </p:cNvPr>
          <p:cNvGraphicFramePr/>
          <p:nvPr>
            <p:extLst>
              <p:ext uri="{D42A27DB-BD31-4B8C-83A1-F6EECF244321}">
                <p14:modId xmlns:p14="http://schemas.microsoft.com/office/powerpoint/2010/main" val="4110349691"/>
              </p:ext>
            </p:extLst>
          </p:nvPr>
        </p:nvGraphicFramePr>
        <p:xfrm>
          <a:off x="2074778" y="1306286"/>
          <a:ext cx="8048935" cy="4147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20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870A499D-6FF6-443C-8F5B-B008BBB311F2}"/>
              </a:ext>
            </a:extLst>
          </p:cNvPr>
          <p:cNvSpPr txBox="1"/>
          <p:nvPr/>
        </p:nvSpPr>
        <p:spPr>
          <a:xfrm>
            <a:off x="2065685" y="661472"/>
            <a:ext cx="1549462" cy="369332"/>
          </a:xfrm>
          <a:prstGeom prst="rect">
            <a:avLst/>
          </a:prstGeom>
          <a:noFill/>
        </p:spPr>
        <p:txBody>
          <a:bodyPr wrap="square" rtlCol="0">
            <a:spAutoFit/>
          </a:bodyPr>
          <a:lstStyle/>
          <a:p>
            <a:r>
              <a:rPr lang="es-EC" dirty="0"/>
              <a:t>GÉNERO</a:t>
            </a:r>
          </a:p>
        </p:txBody>
      </p:sp>
      <p:sp>
        <p:nvSpPr>
          <p:cNvPr id="24" name="Rectángulo 23">
            <a:extLst>
              <a:ext uri="{FF2B5EF4-FFF2-40B4-BE49-F238E27FC236}">
                <a16:creationId xmlns:a16="http://schemas.microsoft.com/office/drawing/2014/main" id="{1AC03F15-F98B-48F0-9807-996FD34B6B0F}"/>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GRAFICOS Y SIGNIFICANCIA</a:t>
            </a:r>
          </a:p>
        </p:txBody>
      </p:sp>
      <p:cxnSp>
        <p:nvCxnSpPr>
          <p:cNvPr id="8" name="Conector recto 7">
            <a:extLst>
              <a:ext uri="{FF2B5EF4-FFF2-40B4-BE49-F238E27FC236}">
                <a16:creationId xmlns:a16="http://schemas.microsoft.com/office/drawing/2014/main" id="{A493F44F-0223-4079-B545-19CFA00BE255}"/>
              </a:ext>
            </a:extLst>
          </p:cNvPr>
          <p:cNvCxnSpPr/>
          <p:nvPr/>
        </p:nvCxnSpPr>
        <p:spPr>
          <a:xfrm>
            <a:off x="7775178" y="4720775"/>
            <a:ext cx="72000" cy="7200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Gráfico 26">
            <a:extLst>
              <a:ext uri="{FF2B5EF4-FFF2-40B4-BE49-F238E27FC236}">
                <a16:creationId xmlns:a16="http://schemas.microsoft.com/office/drawing/2014/main" id="{8E7D54CE-174F-6E47-9710-D67B99BDC73D}"/>
              </a:ext>
            </a:extLst>
          </p:cNvPr>
          <p:cNvGraphicFramePr/>
          <p:nvPr>
            <p:extLst>
              <p:ext uri="{D42A27DB-BD31-4B8C-83A1-F6EECF244321}">
                <p14:modId xmlns:p14="http://schemas.microsoft.com/office/powerpoint/2010/main" val="522145726"/>
              </p:ext>
            </p:extLst>
          </p:nvPr>
        </p:nvGraphicFramePr>
        <p:xfrm>
          <a:off x="332763" y="1200885"/>
          <a:ext cx="5558971" cy="359189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EEBF7F99-47AC-3A4D-8C89-D5DD65D13BA6}"/>
              </a:ext>
            </a:extLst>
          </p:cNvPr>
          <p:cNvSpPr txBox="1"/>
          <p:nvPr/>
        </p:nvSpPr>
        <p:spPr>
          <a:xfrm>
            <a:off x="6808309" y="1200885"/>
            <a:ext cx="4134350" cy="338554"/>
          </a:xfrm>
          <a:prstGeom prst="rect">
            <a:avLst/>
          </a:prstGeom>
          <a:noFill/>
        </p:spPr>
        <p:txBody>
          <a:bodyPr wrap="square" rtlCol="0">
            <a:spAutoFit/>
          </a:bodyPr>
          <a:lstStyle/>
          <a:p>
            <a:r>
              <a:rPr lang="es-EC" sz="1600" b="1" dirty="0">
                <a:solidFill>
                  <a:schemeClr val="bg2">
                    <a:lumMod val="10000"/>
                  </a:schemeClr>
                </a:solidFill>
                <a:latin typeface="Arial" panose="020B0604020202020204" pitchFamily="34" charset="0"/>
                <a:cs typeface="Arial" panose="020B0604020202020204" pitchFamily="34" charset="0"/>
              </a:rPr>
              <a:t>Significancia variable apariencia física</a:t>
            </a:r>
          </a:p>
        </p:txBody>
      </p:sp>
      <p:graphicFrame>
        <p:nvGraphicFramePr>
          <p:cNvPr id="12" name="Tabla 11">
            <a:extLst>
              <a:ext uri="{FF2B5EF4-FFF2-40B4-BE49-F238E27FC236}">
                <a16:creationId xmlns:a16="http://schemas.microsoft.com/office/drawing/2014/main" id="{5684E08E-06F5-0D42-B5AD-F672CBC4921E}"/>
              </a:ext>
            </a:extLst>
          </p:cNvPr>
          <p:cNvGraphicFramePr>
            <a:graphicFrameLocks noGrp="1"/>
          </p:cNvGraphicFramePr>
          <p:nvPr>
            <p:extLst>
              <p:ext uri="{D42A27DB-BD31-4B8C-83A1-F6EECF244321}">
                <p14:modId xmlns:p14="http://schemas.microsoft.com/office/powerpoint/2010/main" val="109346639"/>
              </p:ext>
            </p:extLst>
          </p:nvPr>
        </p:nvGraphicFramePr>
        <p:xfrm>
          <a:off x="6096000" y="1539439"/>
          <a:ext cx="5967500" cy="3917020"/>
        </p:xfrm>
        <a:graphic>
          <a:graphicData uri="http://schemas.openxmlformats.org/drawingml/2006/table">
            <a:tbl>
              <a:tblPr/>
              <a:tblGrid>
                <a:gridCol w="1246620">
                  <a:extLst>
                    <a:ext uri="{9D8B030D-6E8A-4147-A177-3AD203B41FA5}">
                      <a16:colId xmlns:a16="http://schemas.microsoft.com/office/drawing/2014/main" val="90391716"/>
                    </a:ext>
                  </a:extLst>
                </a:gridCol>
                <a:gridCol w="1246620">
                  <a:extLst>
                    <a:ext uri="{9D8B030D-6E8A-4147-A177-3AD203B41FA5}">
                      <a16:colId xmlns:a16="http://schemas.microsoft.com/office/drawing/2014/main" val="2321866642"/>
                    </a:ext>
                  </a:extLst>
                </a:gridCol>
                <a:gridCol w="1207736">
                  <a:extLst>
                    <a:ext uri="{9D8B030D-6E8A-4147-A177-3AD203B41FA5}">
                      <a16:colId xmlns:a16="http://schemas.microsoft.com/office/drawing/2014/main" val="2859497175"/>
                    </a:ext>
                  </a:extLst>
                </a:gridCol>
                <a:gridCol w="1207736">
                  <a:extLst>
                    <a:ext uri="{9D8B030D-6E8A-4147-A177-3AD203B41FA5}">
                      <a16:colId xmlns:a16="http://schemas.microsoft.com/office/drawing/2014/main" val="3409870519"/>
                    </a:ext>
                  </a:extLst>
                </a:gridCol>
                <a:gridCol w="1058788">
                  <a:extLst>
                    <a:ext uri="{9D8B030D-6E8A-4147-A177-3AD203B41FA5}">
                      <a16:colId xmlns:a16="http://schemas.microsoft.com/office/drawing/2014/main" val="1645304519"/>
                    </a:ext>
                  </a:extLst>
                </a:gridCol>
              </a:tblGrid>
              <a:tr h="251248">
                <a:tc gridSpan="5">
                  <a:txBody>
                    <a:bodyPr/>
                    <a:lstStyle/>
                    <a:p>
                      <a:pPr marL="38100" marR="38100" algn="ctr">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76862302"/>
                  </a:ext>
                </a:extLst>
              </a:tr>
              <a:tr h="251248">
                <a:tc rowSpan="3" gridSpan="2">
                  <a:txBody>
                    <a:bodyPr/>
                    <a:lstStyle/>
                    <a:p>
                      <a:pPr>
                        <a:lnSpc>
                          <a:spcPct val="107000"/>
                        </a:lnSpc>
                      </a:pPr>
                      <a:r>
                        <a:rPr lang="es-ES" sz="14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tcPr>
                </a:tc>
                <a:tc rowSpan="3" hMerge="1">
                  <a:txBody>
                    <a:bodyPr/>
                    <a:lstStyle/>
                    <a:p>
                      <a:endParaRPr lang="es-EC"/>
                    </a:p>
                  </a:txBody>
                  <a:tcPr/>
                </a:tc>
                <a:tc gridSpan="3">
                  <a:txBody>
                    <a:bodyPr/>
                    <a:lstStyle/>
                    <a:p>
                      <a:pPr marL="38100" marR="38100" algn="ctr">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FOTOGRAFIA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43298310"/>
                  </a:ext>
                </a:extLst>
              </a:tr>
              <a:tr h="515377">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ATRACTIVO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tcPr>
                </a:tc>
                <a:tc>
                  <a:txBody>
                    <a:bodyPr/>
                    <a:lstStyle/>
                    <a:p>
                      <a:pPr marL="38100" marR="38100" algn="ctr">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NO ATRACTIVO</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a:noFill/>
                    </a:lnB>
                  </a:tcPr>
                </a:tc>
                <a:tc>
                  <a:txBody>
                    <a:bodyPr/>
                    <a:lstStyle/>
                    <a:p>
                      <a:pPr>
                        <a:lnSpc>
                          <a:spcPct val="107000"/>
                        </a:lnSpc>
                      </a:pPr>
                      <a:r>
                        <a:rPr lang="es-EC"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62695"/>
                  </a:ext>
                </a:extLst>
              </a:tr>
              <a:tr h="321248">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tcPr>
                </a:tc>
                <a:tc>
                  <a:txBody>
                    <a:bodyPr/>
                    <a:lstStyle/>
                    <a:p>
                      <a:pPr marL="38100" marR="38100" algn="ctr">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RESPUESTA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tcPr>
                </a:tc>
                <a:tc>
                  <a:txBody>
                    <a:bodyPr/>
                    <a:lstStyle/>
                    <a:p>
                      <a:pPr>
                        <a:lnSpc>
                          <a:spcPct val="107000"/>
                        </a:lnSpc>
                      </a:pPr>
                      <a:r>
                        <a:rPr lang="es-EC"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3126559"/>
                  </a:ext>
                </a:extLst>
              </a:tr>
              <a:tr h="321248">
                <a:tc rowSpan="3">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CATEGORIA</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Chi-cuadrado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r">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11,956</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5,550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9003423"/>
                  </a:ext>
                </a:extLst>
              </a:tr>
              <a:tr h="321248">
                <a:tc vMerge="1">
                  <a:txBody>
                    <a:bodyPr/>
                    <a:lstStyle/>
                    <a:p>
                      <a:endParaRPr lang="es-EC"/>
                    </a:p>
                  </a:txBody>
                  <a:tcPr/>
                </a:tc>
                <a:tc>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df</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nSpc>
                          <a:spcPct val="107000"/>
                        </a:lnSpc>
                      </a:pPr>
                      <a:r>
                        <a:rPr lang="es-EC"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3171899"/>
                  </a:ext>
                </a:extLst>
              </a:tr>
              <a:tr h="321248">
                <a:tc vMerge="1">
                  <a:txBody>
                    <a:bodyPr/>
                    <a:lstStyle/>
                    <a:p>
                      <a:endParaRPr lang="es-EC"/>
                    </a:p>
                  </a:txBody>
                  <a:tcPr/>
                </a:tc>
                <a:tc>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Sig.</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marL="38100" marR="38100" algn="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,003</a:t>
                      </a:r>
                      <a:r>
                        <a:rPr lang="es-ES" sz="1400" baseline="30000">
                          <a:solidFill>
                            <a:srgbClr val="000000"/>
                          </a:solidFill>
                          <a:effectLst/>
                          <a:latin typeface="Times" pitchFamily="2" charset="0"/>
                          <a:ea typeface="Calibri" panose="020F0502020204030204" pitchFamily="34" charset="0"/>
                          <a:cs typeface="Arial" panose="020B0604020202020204" pitchFamily="34" charset="0"/>
                        </a:rPr>
                        <a:t>*</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marL="38100" marR="38100" algn="r">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,062</a:t>
                      </a:r>
                      <a:r>
                        <a:rPr lang="es-ES" sz="1400" baseline="30000">
                          <a:solidFill>
                            <a:srgbClr val="000000"/>
                          </a:solidFill>
                          <a:effectLst/>
                          <a:latin typeface="Times" pitchFamily="2" charset="0"/>
                          <a:ea typeface="Calibri" panose="020F0502020204030204" pitchFamily="34" charset="0"/>
                          <a:cs typeface="Arial" panose="020B0604020202020204" pitchFamily="34" charset="0"/>
                        </a:rPr>
                        <a:t>b</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tcPr>
                </a:tc>
                <a:tc>
                  <a:txBody>
                    <a:bodyPr/>
                    <a:lstStyle/>
                    <a:p>
                      <a:pPr>
                        <a:lnSpc>
                          <a:spcPct val="107000"/>
                        </a:lnSpc>
                      </a:pPr>
                      <a:r>
                        <a:rPr lang="es-EC"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8084576"/>
                  </a:ext>
                </a:extLst>
              </a:tr>
              <a:tr h="256267">
                <a:tc gridSpan="5">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Los resultados se basan en filas y columnas no vacías en cada subtabla más interna.</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02332232"/>
                  </a:ext>
                </a:extLst>
              </a:tr>
              <a:tr h="251248">
                <a:tc gridSpan="5">
                  <a:txBody>
                    <a:bodyPr/>
                    <a:lstStyle/>
                    <a:p>
                      <a:pPr marL="38100" marR="38100">
                        <a:lnSpc>
                          <a:spcPts val="1600"/>
                        </a:lnSpc>
                        <a:spcAft>
                          <a:spcPts val="0"/>
                        </a:spcAft>
                      </a:pPr>
                      <a:r>
                        <a:rPr lang="es-ES" sz="1400">
                          <a:solidFill>
                            <a:srgbClr val="000000"/>
                          </a:solidFill>
                          <a:effectLst/>
                          <a:latin typeface="Times" pitchFamily="2" charset="0"/>
                          <a:ea typeface="Calibri" panose="020F0502020204030204" pitchFamily="34" charset="0"/>
                          <a:cs typeface="Arial" panose="020B0604020202020204" pitchFamily="34" charset="0"/>
                        </a:rPr>
                        <a:t>*. El estadístico de chi-cuadrado es significativo en el nivel ,05.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54775508"/>
                  </a:ext>
                </a:extLst>
              </a:tr>
              <a:tr h="781507">
                <a:tc gridSpan="5">
                  <a:txBody>
                    <a:bodyPr/>
                    <a:lstStyle/>
                    <a:p>
                      <a:pPr marL="38100" marR="38100">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b. Más del 20 % de las casillas de esta </a:t>
                      </a:r>
                      <a:r>
                        <a:rPr lang="es-ES" sz="1400" dirty="0" err="1">
                          <a:solidFill>
                            <a:srgbClr val="000000"/>
                          </a:solidFill>
                          <a:effectLst/>
                          <a:latin typeface="Times" pitchFamily="2" charset="0"/>
                          <a:ea typeface="Calibri" panose="020F0502020204030204" pitchFamily="34" charset="0"/>
                          <a:cs typeface="Arial" panose="020B0604020202020204" pitchFamily="34" charset="0"/>
                        </a:rPr>
                        <a:t>subtabla</a:t>
                      </a:r>
                      <a:r>
                        <a:rPr lang="es-ES" sz="1400" dirty="0">
                          <a:solidFill>
                            <a:srgbClr val="000000"/>
                          </a:solidFill>
                          <a:effectLst/>
                          <a:latin typeface="Times" pitchFamily="2" charset="0"/>
                          <a:ea typeface="Calibri" panose="020F0502020204030204" pitchFamily="34" charset="0"/>
                          <a:cs typeface="Arial" panose="020B0604020202020204" pitchFamily="34" charset="0"/>
                        </a:rPr>
                        <a:t> habían previsto recuentos de casillas menores que 5.</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38100">
                        <a:lnSpc>
                          <a:spcPts val="1600"/>
                        </a:lnSpc>
                        <a:spcAft>
                          <a:spcPts val="0"/>
                        </a:spcAft>
                      </a:pPr>
                      <a:r>
                        <a:rPr lang="es-ES" sz="1400" dirty="0">
                          <a:solidFill>
                            <a:srgbClr val="000000"/>
                          </a:solidFill>
                          <a:effectLst/>
                          <a:latin typeface="Times" pitchFamily="2" charset="0"/>
                          <a:ea typeface="Calibri" panose="020F0502020204030204" pitchFamily="34" charset="0"/>
                          <a:cs typeface="Arial" panose="020B0604020202020204" pitchFamily="34" charset="0"/>
                        </a:rPr>
                        <a:t>Elaboración propia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4340730"/>
                  </a:ext>
                </a:extLst>
              </a:tr>
            </a:tbl>
          </a:graphicData>
        </a:graphic>
      </p:graphicFrame>
    </p:spTree>
    <p:extLst>
      <p:ext uri="{BB962C8B-B14F-4D97-AF65-F5344CB8AC3E}">
        <p14:creationId xmlns:p14="http://schemas.microsoft.com/office/powerpoint/2010/main" val="264612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8556ED0-CA5A-4F97-B30A-596F2ADD79B9}"/>
              </a:ext>
            </a:extLst>
          </p:cNvPr>
          <p:cNvSpPr/>
          <p:nvPr/>
        </p:nvSpPr>
        <p:spPr>
          <a:xfrm>
            <a:off x="0" y="1"/>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ANÁLISIS DE CORRESPONDENCIAS MULTIPLES</a:t>
            </a:r>
          </a:p>
        </p:txBody>
      </p:sp>
      <p:pic>
        <p:nvPicPr>
          <p:cNvPr id="5" name="Imagen 4">
            <a:extLst>
              <a:ext uri="{FF2B5EF4-FFF2-40B4-BE49-F238E27FC236}">
                <a16:creationId xmlns:a16="http://schemas.microsoft.com/office/drawing/2014/main" id="{3FC5B4F7-6B0B-E041-816F-A9ABD66CFB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857" y="1016000"/>
            <a:ext cx="5733143" cy="5012268"/>
          </a:xfrm>
          <a:prstGeom prst="rect">
            <a:avLst/>
          </a:prstGeom>
          <a:noFill/>
          <a:ln>
            <a:solidFill>
              <a:schemeClr val="tx1"/>
            </a:solidFill>
          </a:ln>
        </p:spPr>
      </p:pic>
      <p:graphicFrame>
        <p:nvGraphicFramePr>
          <p:cNvPr id="6" name="Tabla 5">
            <a:extLst>
              <a:ext uri="{FF2B5EF4-FFF2-40B4-BE49-F238E27FC236}">
                <a16:creationId xmlns:a16="http://schemas.microsoft.com/office/drawing/2014/main" id="{D2315FCE-03E3-8F48-B9EB-293FEF58E3CB}"/>
              </a:ext>
            </a:extLst>
          </p:cNvPr>
          <p:cNvGraphicFramePr>
            <a:graphicFrameLocks noGrp="1"/>
          </p:cNvGraphicFramePr>
          <p:nvPr>
            <p:extLst>
              <p:ext uri="{D42A27DB-BD31-4B8C-83A1-F6EECF244321}">
                <p14:modId xmlns:p14="http://schemas.microsoft.com/office/powerpoint/2010/main" val="4068697288"/>
              </p:ext>
            </p:extLst>
          </p:nvPr>
        </p:nvGraphicFramePr>
        <p:xfrm>
          <a:off x="6290588" y="2409711"/>
          <a:ext cx="5733143" cy="3039328"/>
        </p:xfrm>
        <a:graphic>
          <a:graphicData uri="http://schemas.openxmlformats.org/drawingml/2006/table">
            <a:tbl>
              <a:tblPr/>
              <a:tblGrid>
                <a:gridCol w="1070572">
                  <a:extLst>
                    <a:ext uri="{9D8B030D-6E8A-4147-A177-3AD203B41FA5}">
                      <a16:colId xmlns:a16="http://schemas.microsoft.com/office/drawing/2014/main" val="2062695918"/>
                    </a:ext>
                  </a:extLst>
                </a:gridCol>
                <a:gridCol w="770481">
                  <a:extLst>
                    <a:ext uri="{9D8B030D-6E8A-4147-A177-3AD203B41FA5}">
                      <a16:colId xmlns:a16="http://schemas.microsoft.com/office/drawing/2014/main" val="156952321"/>
                    </a:ext>
                  </a:extLst>
                </a:gridCol>
                <a:gridCol w="771308">
                  <a:extLst>
                    <a:ext uri="{9D8B030D-6E8A-4147-A177-3AD203B41FA5}">
                      <a16:colId xmlns:a16="http://schemas.microsoft.com/office/drawing/2014/main" val="362426158"/>
                    </a:ext>
                  </a:extLst>
                </a:gridCol>
                <a:gridCol w="1071400">
                  <a:extLst>
                    <a:ext uri="{9D8B030D-6E8A-4147-A177-3AD203B41FA5}">
                      <a16:colId xmlns:a16="http://schemas.microsoft.com/office/drawing/2014/main" val="3443025817"/>
                    </a:ext>
                  </a:extLst>
                </a:gridCol>
                <a:gridCol w="1047426">
                  <a:extLst>
                    <a:ext uri="{9D8B030D-6E8A-4147-A177-3AD203B41FA5}">
                      <a16:colId xmlns:a16="http://schemas.microsoft.com/office/drawing/2014/main" val="2188713232"/>
                    </a:ext>
                  </a:extLst>
                </a:gridCol>
                <a:gridCol w="1001956">
                  <a:extLst>
                    <a:ext uri="{9D8B030D-6E8A-4147-A177-3AD203B41FA5}">
                      <a16:colId xmlns:a16="http://schemas.microsoft.com/office/drawing/2014/main" val="163992094"/>
                    </a:ext>
                  </a:extLst>
                </a:gridCol>
              </a:tblGrid>
              <a:tr h="604682">
                <a:tc>
                  <a:txBody>
                    <a:bodyPr/>
                    <a:lstStyle/>
                    <a:p>
                      <a:pPr algn="just">
                        <a:lnSpc>
                          <a:spcPct val="115000"/>
                        </a:lnSpc>
                      </a:pPr>
                      <a:r>
                        <a:rPr lang="es-EC" sz="1200">
                          <a:effectLst/>
                          <a:latin typeface="Times" pitchFamily="2" charset="0"/>
                          <a:ea typeface="Times New Roman" panose="02020603050405020304" pitchFamily="18" charset="0"/>
                          <a:cs typeface="Times New Roman" panose="02020603050405020304" pitchFamily="18" charset="0"/>
                        </a:rPr>
                        <a:t>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SEXO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RAZA</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FOTOGRAFIA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RESPUESTA</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CATEGORIA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889567"/>
                  </a:ext>
                </a:extLst>
              </a:tr>
              <a:tr h="292112">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SEXO</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-,013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5464157"/>
                  </a:ext>
                </a:extLst>
              </a:tr>
              <a:tr h="311435">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RAZA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-,028</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102267169"/>
                  </a:ext>
                </a:extLst>
              </a:tr>
              <a:tr h="604682">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FOTOGRAFIA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,283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,083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503708058"/>
                  </a:ext>
                </a:extLst>
              </a:tr>
              <a:tr h="311435">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RESPUESTA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-,013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-,028</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,283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-,045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2488470051"/>
                  </a:ext>
                </a:extLst>
              </a:tr>
              <a:tr h="311435">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CATEGORIA</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,083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-,045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23007322"/>
                  </a:ext>
                </a:extLst>
              </a:tr>
              <a:tr h="292112">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Dimensión</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2</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4</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605091973"/>
                  </a:ext>
                </a:extLst>
              </a:tr>
              <a:tr h="311435">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Autovalor</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1,287</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1,026</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a:solidFill>
                            <a:srgbClr val="000000"/>
                          </a:solidFill>
                          <a:effectLst/>
                          <a:latin typeface="Times" pitchFamily="2" charset="0"/>
                          <a:ea typeface="Times New Roman" panose="02020603050405020304" pitchFamily="18" charset="0"/>
                          <a:cs typeface="Arial" panose="020B0604020202020204" pitchFamily="34" charset="0"/>
                        </a:rPr>
                        <a:t>1,000</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,997</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just">
                        <a:lnSpc>
                          <a:spcPct val="115000"/>
                        </a:lnSpc>
                        <a:spcAft>
                          <a:spcPts val="0"/>
                        </a:spcAft>
                      </a:pPr>
                      <a:r>
                        <a:rPr lang="es-EC" sz="1200" dirty="0">
                          <a:solidFill>
                            <a:srgbClr val="000000"/>
                          </a:solidFill>
                          <a:effectLst/>
                          <a:latin typeface="Times" pitchFamily="2" charset="0"/>
                          <a:ea typeface="Times New Roman" panose="02020603050405020304" pitchFamily="18" charset="0"/>
                          <a:cs typeface="Arial" panose="020B0604020202020204" pitchFamily="34" charset="0"/>
                        </a:rPr>
                        <a:t>,689</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254243"/>
                  </a:ext>
                </a:extLst>
              </a:tr>
            </a:tbl>
          </a:graphicData>
        </a:graphic>
      </p:graphicFrame>
      <p:sp>
        <p:nvSpPr>
          <p:cNvPr id="7" name="CuadroTexto 6">
            <a:extLst>
              <a:ext uri="{FF2B5EF4-FFF2-40B4-BE49-F238E27FC236}">
                <a16:creationId xmlns:a16="http://schemas.microsoft.com/office/drawing/2014/main" id="{6565937F-D323-214A-8080-02D15C5291E1}"/>
              </a:ext>
            </a:extLst>
          </p:cNvPr>
          <p:cNvSpPr txBox="1"/>
          <p:nvPr/>
        </p:nvSpPr>
        <p:spPr>
          <a:xfrm>
            <a:off x="6290588" y="2030175"/>
            <a:ext cx="3419469" cy="369332"/>
          </a:xfrm>
          <a:prstGeom prst="rect">
            <a:avLst/>
          </a:prstGeom>
          <a:noFill/>
        </p:spPr>
        <p:txBody>
          <a:bodyPr wrap="square" rtlCol="0">
            <a:spAutoFit/>
          </a:bodyPr>
          <a:lstStyle/>
          <a:p>
            <a:r>
              <a:rPr lang="es-EC" b="1" dirty="0">
                <a:solidFill>
                  <a:schemeClr val="bg2">
                    <a:lumMod val="10000"/>
                  </a:schemeClr>
                </a:solidFill>
                <a:latin typeface="Arial" panose="020B0604020202020204" pitchFamily="34" charset="0"/>
                <a:cs typeface="Arial" panose="020B0604020202020204" pitchFamily="34" charset="0"/>
              </a:rPr>
              <a:t>Tabla de correspondencias</a:t>
            </a:r>
          </a:p>
        </p:txBody>
      </p:sp>
    </p:spTree>
    <p:extLst>
      <p:ext uri="{BB962C8B-B14F-4D97-AF65-F5344CB8AC3E}">
        <p14:creationId xmlns:p14="http://schemas.microsoft.com/office/powerpoint/2010/main" val="132526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0F71C6E-A6C0-5F40-868F-3B98E05515B6}"/>
              </a:ext>
            </a:extLst>
          </p:cNvPr>
          <p:cNvSpPr/>
          <p:nvPr/>
        </p:nvSpPr>
        <p:spPr>
          <a:xfrm>
            <a:off x="0" y="0"/>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RESPUESTA A LAS HIPOTESIS</a:t>
            </a:r>
          </a:p>
        </p:txBody>
      </p:sp>
      <p:graphicFrame>
        <p:nvGraphicFramePr>
          <p:cNvPr id="4" name="Marcador de contenido 3">
            <a:extLst>
              <a:ext uri="{FF2B5EF4-FFF2-40B4-BE49-F238E27FC236}">
                <a16:creationId xmlns:a16="http://schemas.microsoft.com/office/drawing/2014/main" id="{C311233F-A667-7240-94A1-40EFD4357C07}"/>
              </a:ext>
            </a:extLst>
          </p:cNvPr>
          <p:cNvGraphicFramePr>
            <a:graphicFrameLocks/>
          </p:cNvGraphicFramePr>
          <p:nvPr>
            <p:extLst>
              <p:ext uri="{D42A27DB-BD31-4B8C-83A1-F6EECF244321}">
                <p14:modId xmlns:p14="http://schemas.microsoft.com/office/powerpoint/2010/main" val="1762975652"/>
              </p:ext>
            </p:extLst>
          </p:nvPr>
        </p:nvGraphicFramePr>
        <p:xfrm>
          <a:off x="353952" y="783770"/>
          <a:ext cx="11228447" cy="5167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17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436C94E-FE6E-284B-BADF-3C5DE9272015}"/>
              </a:ext>
            </a:extLst>
          </p:cNvPr>
          <p:cNvSpPr/>
          <p:nvPr/>
        </p:nvSpPr>
        <p:spPr>
          <a:xfrm>
            <a:off x="0" y="0"/>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CONTEXTUALIZACION</a:t>
            </a:r>
          </a:p>
        </p:txBody>
      </p:sp>
      <p:graphicFrame>
        <p:nvGraphicFramePr>
          <p:cNvPr id="4" name="Diagrama 3">
            <a:extLst>
              <a:ext uri="{FF2B5EF4-FFF2-40B4-BE49-F238E27FC236}">
                <a16:creationId xmlns:a16="http://schemas.microsoft.com/office/drawing/2014/main" id="{847C70E8-AEB6-C449-9F8A-2130461C4613}"/>
              </a:ext>
            </a:extLst>
          </p:cNvPr>
          <p:cNvGraphicFramePr/>
          <p:nvPr>
            <p:extLst>
              <p:ext uri="{D42A27DB-BD31-4B8C-83A1-F6EECF244321}">
                <p14:modId xmlns:p14="http://schemas.microsoft.com/office/powerpoint/2010/main" val="3105485577"/>
              </p:ext>
            </p:extLst>
          </p:nvPr>
        </p:nvGraphicFramePr>
        <p:xfrm>
          <a:off x="348343" y="711201"/>
          <a:ext cx="11727543" cy="512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921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5037940-0916-EE49-9362-F254186F7778}"/>
              </a:ext>
            </a:extLst>
          </p:cNvPr>
          <p:cNvSpPr/>
          <p:nvPr/>
        </p:nvSpPr>
        <p:spPr>
          <a:xfrm>
            <a:off x="0" y="0"/>
            <a:ext cx="6096000" cy="82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2"/>
                </a:solidFill>
                <a:latin typeface="Noto Sans" panose="020B0502040504020204"/>
              </a:rPr>
              <a:t>INTERPRETACIÓN TEÓRICA</a:t>
            </a:r>
          </a:p>
        </p:txBody>
      </p:sp>
      <p:sp>
        <p:nvSpPr>
          <p:cNvPr id="4" name="Rectángulo 3">
            <a:extLst>
              <a:ext uri="{FF2B5EF4-FFF2-40B4-BE49-F238E27FC236}">
                <a16:creationId xmlns:a16="http://schemas.microsoft.com/office/drawing/2014/main" id="{265BAC49-08F9-2041-B1A6-BA2D3AF7AB31}"/>
              </a:ext>
            </a:extLst>
          </p:cNvPr>
          <p:cNvSpPr/>
          <p:nvPr/>
        </p:nvSpPr>
        <p:spPr>
          <a:xfrm>
            <a:off x="6096000" y="0"/>
            <a:ext cx="6096000" cy="827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tx2"/>
                </a:solidFill>
                <a:latin typeface="Noto Sans" panose="020B0502040504020204"/>
              </a:rPr>
              <a:t>IMPLICACIONES ADMINISTRATIVAS</a:t>
            </a:r>
          </a:p>
        </p:txBody>
      </p:sp>
      <p:graphicFrame>
        <p:nvGraphicFramePr>
          <p:cNvPr id="6" name="Marcador de contenido 15">
            <a:extLst>
              <a:ext uri="{FF2B5EF4-FFF2-40B4-BE49-F238E27FC236}">
                <a16:creationId xmlns:a16="http://schemas.microsoft.com/office/drawing/2014/main" id="{B92D8305-05FC-154E-9174-C7000AAB0E52}"/>
              </a:ext>
            </a:extLst>
          </p:cNvPr>
          <p:cNvGraphicFramePr>
            <a:graphicFrameLocks/>
          </p:cNvGraphicFramePr>
          <p:nvPr>
            <p:extLst>
              <p:ext uri="{D42A27DB-BD31-4B8C-83A1-F6EECF244321}">
                <p14:modId xmlns:p14="http://schemas.microsoft.com/office/powerpoint/2010/main" val="3522745266"/>
              </p:ext>
            </p:extLst>
          </p:nvPr>
        </p:nvGraphicFramePr>
        <p:xfrm>
          <a:off x="365553" y="595087"/>
          <a:ext cx="5483703" cy="559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438972CB-394A-4D43-B2CE-F587E668E107}"/>
              </a:ext>
            </a:extLst>
          </p:cNvPr>
          <p:cNvGraphicFramePr/>
          <p:nvPr>
            <p:extLst>
              <p:ext uri="{D42A27DB-BD31-4B8C-83A1-F6EECF244321}">
                <p14:modId xmlns:p14="http://schemas.microsoft.com/office/powerpoint/2010/main" val="1044580641"/>
              </p:ext>
            </p:extLst>
          </p:nvPr>
        </p:nvGraphicFramePr>
        <p:xfrm>
          <a:off x="6214809" y="493488"/>
          <a:ext cx="5879026" cy="5595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7571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D7E569-3D7E-F54A-8AD1-D61A67F6A362}"/>
              </a:ext>
            </a:extLst>
          </p:cNvPr>
          <p:cNvSpPr/>
          <p:nvPr/>
        </p:nvSpPr>
        <p:spPr>
          <a:xfrm>
            <a:off x="0" y="0"/>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CONCLUSIONES</a:t>
            </a:r>
          </a:p>
        </p:txBody>
      </p:sp>
      <p:sp>
        <p:nvSpPr>
          <p:cNvPr id="4" name="Marcador de contenido 2">
            <a:extLst>
              <a:ext uri="{FF2B5EF4-FFF2-40B4-BE49-F238E27FC236}">
                <a16:creationId xmlns:a16="http://schemas.microsoft.com/office/drawing/2014/main" id="{2F461715-7552-E142-8F95-67B2B680EF65}"/>
              </a:ext>
            </a:extLst>
          </p:cNvPr>
          <p:cNvSpPr txBox="1">
            <a:spLocks/>
          </p:cNvSpPr>
          <p:nvPr/>
        </p:nvSpPr>
        <p:spPr>
          <a:xfrm>
            <a:off x="1146313" y="1207840"/>
            <a:ext cx="9899374" cy="4651514"/>
          </a:xfrm>
          <a:prstGeom prst="rect">
            <a:avLst/>
          </a:prstGeom>
        </p:spPr>
        <p:txBody>
          <a:bodyPr>
            <a:normAutofit fontScale="92500"/>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r>
              <a:rPr lang="es-ES" sz="2000" kern="0" dirty="0">
                <a:solidFill>
                  <a:schemeClr val="bg2">
                    <a:lumMod val="10000"/>
                  </a:schemeClr>
                </a:solidFill>
              </a:rPr>
              <a:t>Se puede evidenciar que la discriminación laboral es un problema con influencia en el mercado de trabajo de la ciudad de Quito durante el periodo en el cual se realiza el estudio experimental. Existen varios enfoques desde los cuales se puede abordar la problemática; pero, sin embargo, las causas y efectos se deben al ámbito empresarial y administrativo.</a:t>
            </a:r>
            <a:endParaRPr lang="es-EC" sz="2000" kern="0" dirty="0">
              <a:solidFill>
                <a:schemeClr val="bg2">
                  <a:lumMod val="10000"/>
                </a:schemeClr>
              </a:solidFill>
            </a:endParaRPr>
          </a:p>
          <a:p>
            <a:pPr algn="just"/>
            <a:r>
              <a:rPr lang="es-ES" sz="2000" kern="0" dirty="0">
                <a:solidFill>
                  <a:schemeClr val="bg2">
                    <a:lumMod val="10000"/>
                  </a:schemeClr>
                </a:solidFill>
              </a:rPr>
              <a:t>La variable con mayor significancia e influencia en los procesos de preselección de personal de la ciudad de Quito es la apariencia física de los candidatos. La raza del candidato también es influyente en sus probabilidades de superar la etapa de preselección, pero en una menor medida. Y, por último, el sexo del candidato resulta poco influyente en dicho proceso; tomando en cuenta que las tasas de respuesta demuestran una ventaja mínima para las postulantes femeninas.</a:t>
            </a:r>
          </a:p>
          <a:p>
            <a:pPr algn="just"/>
            <a:r>
              <a:rPr lang="es-ES" sz="2000" kern="0" dirty="0">
                <a:solidFill>
                  <a:schemeClr val="bg2">
                    <a:lumMod val="10000"/>
                  </a:schemeClr>
                </a:solidFill>
              </a:rPr>
              <a:t>El nivel de influencia de la discriminación en los procesos de selección de personal puede disminuirse en cierta medida a través de una gestión administrativa adecuada. </a:t>
            </a:r>
          </a:p>
          <a:p>
            <a:pPr algn="just"/>
            <a:r>
              <a:rPr lang="es-ES" sz="2000" kern="0" dirty="0">
                <a:solidFill>
                  <a:schemeClr val="bg2">
                    <a:lumMod val="10000"/>
                  </a:schemeClr>
                </a:solidFill>
              </a:rPr>
              <a:t>Además de tener efectos negativos en el ámbito administrativo, la discriminación laboral se convierte en un problema para la sociedad y para la economía. </a:t>
            </a:r>
            <a:endParaRPr lang="es-EC" sz="2000" kern="0" dirty="0">
              <a:solidFill>
                <a:schemeClr val="bg2">
                  <a:lumMod val="10000"/>
                </a:schemeClr>
              </a:solidFill>
            </a:endParaRPr>
          </a:p>
          <a:p>
            <a:pPr algn="just"/>
            <a:endParaRPr lang="es-EC" sz="2000" kern="0" dirty="0">
              <a:solidFill>
                <a:schemeClr val="bg2">
                  <a:lumMod val="10000"/>
                </a:schemeClr>
              </a:solidFill>
            </a:endParaRPr>
          </a:p>
        </p:txBody>
      </p:sp>
    </p:spTree>
    <p:extLst>
      <p:ext uri="{BB962C8B-B14F-4D97-AF65-F5344CB8AC3E}">
        <p14:creationId xmlns:p14="http://schemas.microsoft.com/office/powerpoint/2010/main" val="103794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9210089-BE82-BA43-BFD7-3D988E10C1C4}"/>
              </a:ext>
            </a:extLst>
          </p:cNvPr>
          <p:cNvSpPr/>
          <p:nvPr/>
        </p:nvSpPr>
        <p:spPr>
          <a:xfrm>
            <a:off x="0" y="0"/>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RECOMENDACIONES</a:t>
            </a:r>
          </a:p>
        </p:txBody>
      </p:sp>
      <p:sp>
        <p:nvSpPr>
          <p:cNvPr id="4" name="Marcador de contenido 2">
            <a:extLst>
              <a:ext uri="{FF2B5EF4-FFF2-40B4-BE49-F238E27FC236}">
                <a16:creationId xmlns:a16="http://schemas.microsoft.com/office/drawing/2014/main" id="{AE1DB2B1-F6FC-4A46-B60B-0512C28B7DBC}"/>
              </a:ext>
            </a:extLst>
          </p:cNvPr>
          <p:cNvSpPr txBox="1">
            <a:spLocks/>
          </p:cNvSpPr>
          <p:nvPr/>
        </p:nvSpPr>
        <p:spPr>
          <a:xfrm>
            <a:off x="1355862" y="1173414"/>
            <a:ext cx="9178986" cy="4511172"/>
          </a:xfrm>
          <a:prstGeom prst="rect">
            <a:avLst/>
          </a:prstGeom>
        </p:spPr>
        <p:txBody>
          <a:bodyPr>
            <a:normAutofit fontScale="92500" lnSpcReduction="10000"/>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r>
              <a:rPr lang="es-EC" sz="2000" kern="0" dirty="0">
                <a:solidFill>
                  <a:schemeClr val="bg2">
                    <a:lumMod val="10000"/>
                  </a:schemeClr>
                </a:solidFill>
              </a:rPr>
              <a:t>Se debe considerar a la presente investigación como un aporte al estado del arte del tema. Los hallazgos del estudio adquieren una mayor importancia si se analizan de forma comparativa con los resultados de investigaciones anteriores y futuras.  </a:t>
            </a:r>
          </a:p>
          <a:p>
            <a:pPr algn="just"/>
            <a:r>
              <a:rPr lang="es-EC" sz="2000" kern="0" dirty="0">
                <a:solidFill>
                  <a:schemeClr val="bg2">
                    <a:lumMod val="10000"/>
                  </a:schemeClr>
                </a:solidFill>
              </a:rPr>
              <a:t>Es importante tomar en cuenta que la investigación se construye a partir de generalizaciones referentes a sus resultados; específicamente, en la etapa de interpretación teórica. </a:t>
            </a:r>
          </a:p>
          <a:p>
            <a:pPr algn="just"/>
            <a:r>
              <a:rPr lang="es-EC" sz="2000" kern="0" dirty="0">
                <a:solidFill>
                  <a:schemeClr val="bg2">
                    <a:lumMod val="10000"/>
                  </a:schemeClr>
                </a:solidFill>
              </a:rPr>
              <a:t>El estudio también se ve influenciado por factores subjetivos; cuya manifestación es mas notoria dentro del análisis de la apariencia física y en las aproximaciones teóricas. </a:t>
            </a:r>
          </a:p>
          <a:p>
            <a:pPr algn="just"/>
            <a:r>
              <a:rPr lang="es-EC" sz="2000" kern="0" dirty="0">
                <a:solidFill>
                  <a:schemeClr val="bg2">
                    <a:lumMod val="10000"/>
                  </a:schemeClr>
                </a:solidFill>
              </a:rPr>
              <a:t>Se debe entender a la discriminación laboral como un problema administrativo, a pesar de que sus efectos puedan tener un alcance que va mas allá del entorno organizacional. </a:t>
            </a:r>
          </a:p>
          <a:p>
            <a:pPr algn="just"/>
            <a:r>
              <a:rPr lang="es-EC" sz="2000" kern="0" dirty="0">
                <a:solidFill>
                  <a:schemeClr val="bg2">
                    <a:lumMod val="10000"/>
                  </a:schemeClr>
                </a:solidFill>
              </a:rPr>
              <a:t>Por último, la experimentación aplicada en el estudio ha sido susceptible a la influencia de varios factores situacionales propios del periodo en el cual se desarrolla. </a:t>
            </a:r>
          </a:p>
          <a:p>
            <a:pPr algn="just"/>
            <a:endParaRPr lang="es-EC" sz="2000" kern="0" dirty="0">
              <a:solidFill>
                <a:schemeClr val="bg2">
                  <a:lumMod val="10000"/>
                </a:schemeClr>
              </a:solidFill>
            </a:endParaRPr>
          </a:p>
        </p:txBody>
      </p:sp>
    </p:spTree>
    <p:extLst>
      <p:ext uri="{BB962C8B-B14F-4D97-AF65-F5344CB8AC3E}">
        <p14:creationId xmlns:p14="http://schemas.microsoft.com/office/powerpoint/2010/main" val="2925175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29E0AA7-311A-D448-AF8D-34D735E0DD5E}"/>
              </a:ext>
            </a:extLst>
          </p:cNvPr>
          <p:cNvSpPr/>
          <p:nvPr/>
        </p:nvSpPr>
        <p:spPr>
          <a:xfrm>
            <a:off x="0" y="2645230"/>
            <a:ext cx="12192000" cy="78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b="1" dirty="0">
                <a:solidFill>
                  <a:schemeClr val="tx2"/>
                </a:solidFill>
                <a:latin typeface="Noto Sans" panose="020B0502040504020204"/>
              </a:rPr>
              <a:t>GRACIAS</a:t>
            </a:r>
          </a:p>
        </p:txBody>
      </p:sp>
    </p:spTree>
    <p:extLst>
      <p:ext uri="{BB962C8B-B14F-4D97-AF65-F5344CB8AC3E}">
        <p14:creationId xmlns:p14="http://schemas.microsoft.com/office/powerpoint/2010/main" val="235606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C1F65B6-41A8-4E34-8F8D-A687DDBACB6A}"/>
              </a:ext>
            </a:extLst>
          </p:cNvPr>
          <p:cNvSpPr>
            <a:spLocks noGrp="1"/>
          </p:cNvSpPr>
          <p:nvPr>
            <p:ph type="title"/>
          </p:nvPr>
        </p:nvSpPr>
        <p:spPr>
          <a:xfrm>
            <a:off x="3474719" y="274638"/>
            <a:ext cx="8107681" cy="1143000"/>
          </a:xfrm>
        </p:spPr>
        <p:txBody>
          <a:bodyPr/>
          <a:lstStyle/>
          <a:p>
            <a:r>
              <a:rPr lang="es-EC" dirty="0"/>
              <a:t>PROBLEMA</a:t>
            </a:r>
          </a:p>
        </p:txBody>
      </p:sp>
      <p:sp>
        <p:nvSpPr>
          <p:cNvPr id="7" name="Rectángulo 6">
            <a:extLst>
              <a:ext uri="{FF2B5EF4-FFF2-40B4-BE49-F238E27FC236}">
                <a16:creationId xmlns:a16="http://schemas.microsoft.com/office/drawing/2014/main" id="{5F8187EA-A935-45B8-82F8-345A3B99BA98}"/>
              </a:ext>
            </a:extLst>
          </p:cNvPr>
          <p:cNvSpPr/>
          <p:nvPr/>
        </p:nvSpPr>
        <p:spPr>
          <a:xfrm>
            <a:off x="0" y="284378"/>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PLANTEAMIENTO DEL PROBLEMA</a:t>
            </a:r>
            <a:r>
              <a:rPr lang="es-EC" sz="5400" b="1" dirty="0">
                <a:solidFill>
                  <a:schemeClr val="bg2">
                    <a:lumMod val="10000"/>
                  </a:schemeClr>
                </a:solidFill>
                <a:latin typeface="Noto Sans" panose="020B0502040504020204"/>
              </a:rPr>
              <a:t> </a:t>
            </a:r>
          </a:p>
        </p:txBody>
      </p:sp>
      <p:graphicFrame>
        <p:nvGraphicFramePr>
          <p:cNvPr id="17" name="Diagrama 16">
            <a:extLst>
              <a:ext uri="{FF2B5EF4-FFF2-40B4-BE49-F238E27FC236}">
                <a16:creationId xmlns:a16="http://schemas.microsoft.com/office/drawing/2014/main" id="{C0F8E8A1-9344-AB4E-B42B-0004B0578D97}"/>
              </a:ext>
            </a:extLst>
          </p:cNvPr>
          <p:cNvGraphicFramePr/>
          <p:nvPr>
            <p:extLst>
              <p:ext uri="{D42A27DB-BD31-4B8C-83A1-F6EECF244321}">
                <p14:modId xmlns:p14="http://schemas.microsoft.com/office/powerpoint/2010/main" val="617572883"/>
              </p:ext>
            </p:extLst>
          </p:nvPr>
        </p:nvGraphicFramePr>
        <p:xfrm>
          <a:off x="813814" y="1358479"/>
          <a:ext cx="10415016"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D7428304-AED0-BC48-B486-F8D6E7409224}"/>
              </a:ext>
            </a:extLst>
          </p:cNvPr>
          <p:cNvSpPr txBox="1"/>
          <p:nvPr/>
        </p:nvSpPr>
        <p:spPr>
          <a:xfrm>
            <a:off x="160023" y="3316922"/>
            <a:ext cx="1564783" cy="338554"/>
          </a:xfrm>
          <a:prstGeom prst="rect">
            <a:avLst/>
          </a:prstGeom>
          <a:noFill/>
        </p:spPr>
        <p:txBody>
          <a:bodyPr wrap="square" rtlCol="0">
            <a:spAutoFit/>
          </a:bodyPr>
          <a:lstStyle/>
          <a:p>
            <a:pPr algn="ctr"/>
            <a:r>
              <a:rPr lang="es-EC" sz="1600" b="1" dirty="0">
                <a:solidFill>
                  <a:schemeClr val="bg2">
                    <a:lumMod val="10000"/>
                  </a:schemeClr>
                </a:solidFill>
              </a:rPr>
              <a:t>Conveniencia </a:t>
            </a:r>
          </a:p>
        </p:txBody>
      </p:sp>
      <p:sp>
        <p:nvSpPr>
          <p:cNvPr id="19" name="CuadroTexto 18">
            <a:extLst>
              <a:ext uri="{FF2B5EF4-FFF2-40B4-BE49-F238E27FC236}">
                <a16:creationId xmlns:a16="http://schemas.microsoft.com/office/drawing/2014/main" id="{1C4BEB64-C1A6-494A-B9EF-88FBC80BE832}"/>
              </a:ext>
            </a:extLst>
          </p:cNvPr>
          <p:cNvSpPr txBox="1"/>
          <p:nvPr/>
        </p:nvSpPr>
        <p:spPr>
          <a:xfrm>
            <a:off x="5145024" y="2498718"/>
            <a:ext cx="1901952" cy="369332"/>
          </a:xfrm>
          <a:prstGeom prst="rect">
            <a:avLst/>
          </a:prstGeom>
          <a:noFill/>
        </p:spPr>
        <p:txBody>
          <a:bodyPr wrap="square" rtlCol="0">
            <a:spAutoFit/>
          </a:bodyPr>
          <a:lstStyle/>
          <a:p>
            <a:pPr algn="ctr"/>
            <a:r>
              <a:rPr lang="es-EC" b="1" dirty="0">
                <a:solidFill>
                  <a:schemeClr val="bg2">
                    <a:lumMod val="10000"/>
                  </a:schemeClr>
                </a:solidFill>
              </a:rPr>
              <a:t>Justificación</a:t>
            </a:r>
          </a:p>
        </p:txBody>
      </p:sp>
      <p:sp>
        <p:nvSpPr>
          <p:cNvPr id="20" name="CuadroTexto 19">
            <a:extLst>
              <a:ext uri="{FF2B5EF4-FFF2-40B4-BE49-F238E27FC236}">
                <a16:creationId xmlns:a16="http://schemas.microsoft.com/office/drawing/2014/main" id="{0EEA5BE0-5807-8C4B-84E7-549E386F25F9}"/>
              </a:ext>
            </a:extLst>
          </p:cNvPr>
          <p:cNvSpPr txBox="1"/>
          <p:nvPr/>
        </p:nvSpPr>
        <p:spPr>
          <a:xfrm>
            <a:off x="160023" y="3760584"/>
            <a:ext cx="2098916" cy="1815882"/>
          </a:xfrm>
          <a:prstGeom prst="rect">
            <a:avLst/>
          </a:prstGeom>
          <a:noFill/>
        </p:spPr>
        <p:txBody>
          <a:bodyPr wrap="square" rtlCol="0">
            <a:spAutoFit/>
          </a:bodyPr>
          <a:lstStyle/>
          <a:p>
            <a:pPr algn="just"/>
            <a:r>
              <a:rPr lang="es-EC" sz="1600" dirty="0">
                <a:solidFill>
                  <a:schemeClr val="bg2">
                    <a:lumMod val="10000"/>
                  </a:schemeClr>
                </a:solidFill>
              </a:rPr>
              <a:t>Posee un alcance administrativo, social y económico. Permite evidenciar posibles problemas dentro de la gestión administrativa. </a:t>
            </a:r>
          </a:p>
        </p:txBody>
      </p:sp>
      <p:sp>
        <p:nvSpPr>
          <p:cNvPr id="21" name="CuadroTexto 20">
            <a:extLst>
              <a:ext uri="{FF2B5EF4-FFF2-40B4-BE49-F238E27FC236}">
                <a16:creationId xmlns:a16="http://schemas.microsoft.com/office/drawing/2014/main" id="{3B7328AE-E193-CF41-85AA-D468BB6EEDE5}"/>
              </a:ext>
            </a:extLst>
          </p:cNvPr>
          <p:cNvSpPr txBox="1"/>
          <p:nvPr/>
        </p:nvSpPr>
        <p:spPr>
          <a:xfrm>
            <a:off x="2602055" y="3313375"/>
            <a:ext cx="1940936" cy="338554"/>
          </a:xfrm>
          <a:prstGeom prst="rect">
            <a:avLst/>
          </a:prstGeom>
          <a:noFill/>
        </p:spPr>
        <p:txBody>
          <a:bodyPr wrap="square" rtlCol="0">
            <a:spAutoFit/>
          </a:bodyPr>
          <a:lstStyle/>
          <a:p>
            <a:pPr algn="ctr"/>
            <a:r>
              <a:rPr lang="es-EC" sz="1600" b="1" dirty="0">
                <a:solidFill>
                  <a:schemeClr val="bg2">
                    <a:lumMod val="10000"/>
                  </a:schemeClr>
                </a:solidFill>
              </a:rPr>
              <a:t>Relevancia social </a:t>
            </a:r>
          </a:p>
        </p:txBody>
      </p:sp>
      <p:sp>
        <p:nvSpPr>
          <p:cNvPr id="22" name="CuadroTexto 21">
            <a:extLst>
              <a:ext uri="{FF2B5EF4-FFF2-40B4-BE49-F238E27FC236}">
                <a16:creationId xmlns:a16="http://schemas.microsoft.com/office/drawing/2014/main" id="{C20DFD0E-23E9-044A-90AF-2C852B520C74}"/>
              </a:ext>
            </a:extLst>
          </p:cNvPr>
          <p:cNvSpPr txBox="1"/>
          <p:nvPr/>
        </p:nvSpPr>
        <p:spPr>
          <a:xfrm>
            <a:off x="7424650" y="3317493"/>
            <a:ext cx="1564783" cy="338554"/>
          </a:xfrm>
          <a:prstGeom prst="rect">
            <a:avLst/>
          </a:prstGeom>
          <a:noFill/>
        </p:spPr>
        <p:txBody>
          <a:bodyPr wrap="square" rtlCol="0">
            <a:spAutoFit/>
          </a:bodyPr>
          <a:lstStyle/>
          <a:p>
            <a:pPr algn="ctr"/>
            <a:r>
              <a:rPr lang="es-EC" sz="1600" b="1" dirty="0">
                <a:solidFill>
                  <a:schemeClr val="bg2">
                    <a:lumMod val="10000"/>
                  </a:schemeClr>
                </a:solidFill>
              </a:rPr>
              <a:t>Valor teórico</a:t>
            </a:r>
          </a:p>
        </p:txBody>
      </p:sp>
      <p:sp>
        <p:nvSpPr>
          <p:cNvPr id="23" name="CuadroTexto 22">
            <a:extLst>
              <a:ext uri="{FF2B5EF4-FFF2-40B4-BE49-F238E27FC236}">
                <a16:creationId xmlns:a16="http://schemas.microsoft.com/office/drawing/2014/main" id="{441D171B-D2CF-1A49-899B-2752C46ACB22}"/>
              </a:ext>
            </a:extLst>
          </p:cNvPr>
          <p:cNvSpPr txBox="1"/>
          <p:nvPr/>
        </p:nvSpPr>
        <p:spPr>
          <a:xfrm>
            <a:off x="2361847" y="3707888"/>
            <a:ext cx="2214267" cy="2127831"/>
          </a:xfrm>
          <a:prstGeom prst="rect">
            <a:avLst/>
          </a:prstGeom>
          <a:noFill/>
        </p:spPr>
        <p:txBody>
          <a:bodyPr wrap="square" rtlCol="0">
            <a:spAutoFit/>
          </a:bodyPr>
          <a:lstStyle/>
          <a:p>
            <a:pPr algn="just"/>
            <a:r>
              <a:rPr lang="es-EC" sz="1600" dirty="0">
                <a:solidFill>
                  <a:schemeClr val="bg2">
                    <a:lumMod val="10000"/>
                  </a:schemeClr>
                </a:solidFill>
              </a:rPr>
              <a:t>Incluye una de las tantas dimensiones a traves de las cuales se puede buscar un mayor bienestar y mejores condiciones de vida en la sociedad. </a:t>
            </a:r>
          </a:p>
        </p:txBody>
      </p:sp>
      <p:sp>
        <p:nvSpPr>
          <p:cNvPr id="24" name="CuadroTexto 23">
            <a:extLst>
              <a:ext uri="{FF2B5EF4-FFF2-40B4-BE49-F238E27FC236}">
                <a16:creationId xmlns:a16="http://schemas.microsoft.com/office/drawing/2014/main" id="{2E09805E-9F36-E24D-B133-49B96C25432F}"/>
              </a:ext>
            </a:extLst>
          </p:cNvPr>
          <p:cNvSpPr txBox="1"/>
          <p:nvPr/>
        </p:nvSpPr>
        <p:spPr>
          <a:xfrm>
            <a:off x="7099909" y="3707888"/>
            <a:ext cx="2214267" cy="2062103"/>
          </a:xfrm>
          <a:prstGeom prst="rect">
            <a:avLst/>
          </a:prstGeom>
          <a:noFill/>
        </p:spPr>
        <p:txBody>
          <a:bodyPr wrap="square" rtlCol="0">
            <a:spAutoFit/>
          </a:bodyPr>
          <a:lstStyle/>
          <a:p>
            <a:pPr algn="just"/>
            <a:r>
              <a:rPr lang="es-EC" sz="1600" dirty="0">
                <a:solidFill>
                  <a:schemeClr val="bg2">
                    <a:lumMod val="10000"/>
                  </a:schemeClr>
                </a:solidFill>
              </a:rPr>
              <a:t>Otorga resultados que brindan pautas para la realización de investigaciones relacionadas. Pretende ser un sustento a la teoria de la interdependencia.</a:t>
            </a:r>
          </a:p>
        </p:txBody>
      </p:sp>
      <p:sp>
        <p:nvSpPr>
          <p:cNvPr id="25" name="CuadroTexto 24">
            <a:extLst>
              <a:ext uri="{FF2B5EF4-FFF2-40B4-BE49-F238E27FC236}">
                <a16:creationId xmlns:a16="http://schemas.microsoft.com/office/drawing/2014/main" id="{807B015A-E694-354C-9BEF-14B74EEBAE4D}"/>
              </a:ext>
            </a:extLst>
          </p:cNvPr>
          <p:cNvSpPr txBox="1"/>
          <p:nvPr/>
        </p:nvSpPr>
        <p:spPr>
          <a:xfrm>
            <a:off x="9781203" y="3136612"/>
            <a:ext cx="2110826" cy="584775"/>
          </a:xfrm>
          <a:prstGeom prst="rect">
            <a:avLst/>
          </a:prstGeom>
          <a:noFill/>
        </p:spPr>
        <p:txBody>
          <a:bodyPr wrap="square" rtlCol="0">
            <a:spAutoFit/>
          </a:bodyPr>
          <a:lstStyle/>
          <a:p>
            <a:pPr algn="ctr"/>
            <a:r>
              <a:rPr lang="es-EC" sz="1600" b="1" dirty="0">
                <a:solidFill>
                  <a:schemeClr val="bg2">
                    <a:lumMod val="10000"/>
                  </a:schemeClr>
                </a:solidFill>
              </a:rPr>
              <a:t>Utilidad metodológica</a:t>
            </a:r>
          </a:p>
        </p:txBody>
      </p:sp>
      <p:sp>
        <p:nvSpPr>
          <p:cNvPr id="26" name="CuadroTexto 25">
            <a:extLst>
              <a:ext uri="{FF2B5EF4-FFF2-40B4-BE49-F238E27FC236}">
                <a16:creationId xmlns:a16="http://schemas.microsoft.com/office/drawing/2014/main" id="{1A59E6CA-67EF-DA48-AF97-1EEFC4FFDEA7}"/>
              </a:ext>
            </a:extLst>
          </p:cNvPr>
          <p:cNvSpPr txBox="1"/>
          <p:nvPr/>
        </p:nvSpPr>
        <p:spPr>
          <a:xfrm>
            <a:off x="9533087" y="3760584"/>
            <a:ext cx="2498890" cy="1815882"/>
          </a:xfrm>
          <a:prstGeom prst="rect">
            <a:avLst/>
          </a:prstGeom>
          <a:noFill/>
        </p:spPr>
        <p:txBody>
          <a:bodyPr wrap="square" rtlCol="0">
            <a:spAutoFit/>
          </a:bodyPr>
          <a:lstStyle/>
          <a:p>
            <a:pPr algn="just"/>
            <a:r>
              <a:rPr lang="es-EC" sz="1600" dirty="0">
                <a:solidFill>
                  <a:schemeClr val="bg2">
                    <a:lumMod val="10000"/>
                  </a:schemeClr>
                </a:solidFill>
              </a:rPr>
              <a:t>Permite complementar un instrumento de medición y un modelo teórico; representando una mejora en la experimentación de temas similares.</a:t>
            </a:r>
          </a:p>
        </p:txBody>
      </p:sp>
      <p:sp>
        <p:nvSpPr>
          <p:cNvPr id="14" name="CuadroTexto 13">
            <a:extLst>
              <a:ext uri="{FF2B5EF4-FFF2-40B4-BE49-F238E27FC236}">
                <a16:creationId xmlns:a16="http://schemas.microsoft.com/office/drawing/2014/main" id="{D6F41C68-E06D-C748-A7D9-A59EF5B9331D}"/>
              </a:ext>
            </a:extLst>
          </p:cNvPr>
          <p:cNvSpPr txBox="1"/>
          <p:nvPr/>
        </p:nvSpPr>
        <p:spPr>
          <a:xfrm>
            <a:off x="5225598" y="3195924"/>
            <a:ext cx="1564783" cy="584775"/>
          </a:xfrm>
          <a:prstGeom prst="rect">
            <a:avLst/>
          </a:prstGeom>
          <a:noFill/>
        </p:spPr>
        <p:txBody>
          <a:bodyPr wrap="square" rtlCol="0">
            <a:spAutoFit/>
          </a:bodyPr>
          <a:lstStyle/>
          <a:p>
            <a:pPr algn="ctr"/>
            <a:r>
              <a:rPr lang="es-EC" sz="1600" b="1" dirty="0">
                <a:solidFill>
                  <a:schemeClr val="bg2">
                    <a:lumMod val="10000"/>
                  </a:schemeClr>
                </a:solidFill>
              </a:rPr>
              <a:t>Implicaciones practicas</a:t>
            </a:r>
          </a:p>
        </p:txBody>
      </p:sp>
      <p:sp>
        <p:nvSpPr>
          <p:cNvPr id="15" name="CuadroTexto 14">
            <a:extLst>
              <a:ext uri="{FF2B5EF4-FFF2-40B4-BE49-F238E27FC236}">
                <a16:creationId xmlns:a16="http://schemas.microsoft.com/office/drawing/2014/main" id="{5F3F0545-7CF0-1843-B490-8F1F4D97E168}"/>
              </a:ext>
            </a:extLst>
          </p:cNvPr>
          <p:cNvSpPr txBox="1"/>
          <p:nvPr/>
        </p:nvSpPr>
        <p:spPr>
          <a:xfrm>
            <a:off x="4690380" y="3709081"/>
            <a:ext cx="2302565" cy="1815882"/>
          </a:xfrm>
          <a:prstGeom prst="rect">
            <a:avLst/>
          </a:prstGeom>
          <a:noFill/>
        </p:spPr>
        <p:txBody>
          <a:bodyPr wrap="square" rtlCol="0">
            <a:spAutoFit/>
          </a:bodyPr>
          <a:lstStyle/>
          <a:p>
            <a:pPr algn="just"/>
            <a:r>
              <a:rPr lang="es-ES" sz="1600" dirty="0">
                <a:solidFill>
                  <a:schemeClr val="bg2">
                    <a:lumMod val="10000"/>
                  </a:schemeClr>
                </a:solidFill>
              </a:rPr>
              <a:t>La investigación incluye consideraciones para que la dirección de las organizaciones mejore en materia de procesos de selección.</a:t>
            </a:r>
            <a:endParaRPr lang="es-EC" sz="1600" dirty="0">
              <a:solidFill>
                <a:schemeClr val="bg2">
                  <a:lumMod val="10000"/>
                </a:schemeClr>
              </a:solidFill>
            </a:endParaRPr>
          </a:p>
        </p:txBody>
      </p:sp>
    </p:spTree>
    <p:extLst>
      <p:ext uri="{BB962C8B-B14F-4D97-AF65-F5344CB8AC3E}">
        <p14:creationId xmlns:p14="http://schemas.microsoft.com/office/powerpoint/2010/main" val="761786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0611063-8E9F-46A2-B109-E168B9D8D9A5}"/>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OBJETIVOS</a:t>
            </a:r>
            <a:r>
              <a:rPr lang="es-EC" sz="5400" b="1" dirty="0">
                <a:solidFill>
                  <a:schemeClr val="bg2">
                    <a:lumMod val="10000"/>
                  </a:schemeClr>
                </a:solidFill>
                <a:latin typeface="Noto Sans" panose="020B0502040504020204"/>
              </a:rPr>
              <a:t> </a:t>
            </a:r>
          </a:p>
        </p:txBody>
      </p:sp>
      <p:sp>
        <p:nvSpPr>
          <p:cNvPr id="9" name="Oval 11">
            <a:extLst>
              <a:ext uri="{FF2B5EF4-FFF2-40B4-BE49-F238E27FC236}">
                <a16:creationId xmlns:a16="http://schemas.microsoft.com/office/drawing/2014/main" id="{5D8B693B-9B13-4A18-AFAA-CE9F303F77A7}"/>
              </a:ext>
            </a:extLst>
          </p:cNvPr>
          <p:cNvSpPr/>
          <p:nvPr/>
        </p:nvSpPr>
        <p:spPr>
          <a:xfrm>
            <a:off x="8882387" y="1125694"/>
            <a:ext cx="1527797" cy="26142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10">
            <a:extLst>
              <a:ext uri="{FF2B5EF4-FFF2-40B4-BE49-F238E27FC236}">
                <a16:creationId xmlns:a16="http://schemas.microsoft.com/office/drawing/2014/main" id="{A6091DB9-EC49-4A5A-9FC3-2A262246FEDF}"/>
              </a:ext>
            </a:extLst>
          </p:cNvPr>
          <p:cNvGrpSpPr/>
          <p:nvPr/>
        </p:nvGrpSpPr>
        <p:grpSpPr>
          <a:xfrm>
            <a:off x="8993197" y="58563"/>
            <a:ext cx="1171166" cy="1233204"/>
            <a:chOff x="5995988" y="2712903"/>
            <a:chExt cx="2457450" cy="2587625"/>
          </a:xfrm>
        </p:grpSpPr>
        <p:sp>
          <p:nvSpPr>
            <p:cNvPr id="11" name="Freeform 6">
              <a:extLst>
                <a:ext uri="{FF2B5EF4-FFF2-40B4-BE49-F238E27FC236}">
                  <a16:creationId xmlns:a16="http://schemas.microsoft.com/office/drawing/2014/main" id="{68A579B5-65DA-470F-8E35-30B589673F8A}"/>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b="1" dirty="0">
                <a:ln w="22225">
                  <a:solidFill>
                    <a:schemeClr val="accent2"/>
                  </a:solidFill>
                  <a:prstDash val="solid"/>
                </a:ln>
                <a:solidFill>
                  <a:schemeClr val="accent2">
                    <a:lumMod val="40000"/>
                    <a:lumOff val="60000"/>
                  </a:schemeClr>
                </a:solidFill>
              </a:endParaRPr>
            </a:p>
          </p:txBody>
        </p:sp>
        <p:sp>
          <p:nvSpPr>
            <p:cNvPr id="12" name="Freeform 7">
              <a:extLst>
                <a:ext uri="{FF2B5EF4-FFF2-40B4-BE49-F238E27FC236}">
                  <a16:creationId xmlns:a16="http://schemas.microsoft.com/office/drawing/2014/main" id="{951B5039-5775-44DF-8F44-73EC9B0CB069}"/>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b="1" dirty="0">
                <a:ln w="22225">
                  <a:solidFill>
                    <a:schemeClr val="accent2"/>
                  </a:solidFill>
                  <a:prstDash val="solid"/>
                </a:ln>
                <a:solidFill>
                  <a:schemeClr val="accent2">
                    <a:lumMod val="40000"/>
                    <a:lumOff val="60000"/>
                  </a:schemeClr>
                </a:solidFill>
              </a:endParaRPr>
            </a:p>
          </p:txBody>
        </p:sp>
        <p:sp>
          <p:nvSpPr>
            <p:cNvPr id="13" name="Freeform 8">
              <a:extLst>
                <a:ext uri="{FF2B5EF4-FFF2-40B4-BE49-F238E27FC236}">
                  <a16:creationId xmlns:a16="http://schemas.microsoft.com/office/drawing/2014/main" id="{A3AADEDE-3892-4FF9-BE23-2097A757FCA7}"/>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b="1" dirty="0">
                <a:ln w="22225">
                  <a:solidFill>
                    <a:schemeClr val="accent2"/>
                  </a:solidFill>
                  <a:prstDash val="solid"/>
                </a:ln>
                <a:solidFill>
                  <a:schemeClr val="accent2">
                    <a:lumMod val="40000"/>
                    <a:lumOff val="60000"/>
                  </a:schemeClr>
                </a:solidFill>
              </a:endParaRPr>
            </a:p>
          </p:txBody>
        </p:sp>
      </p:grpSp>
      <p:sp>
        <p:nvSpPr>
          <p:cNvPr id="14" name="Marcador de contenido 2">
            <a:extLst>
              <a:ext uri="{FF2B5EF4-FFF2-40B4-BE49-F238E27FC236}">
                <a16:creationId xmlns:a16="http://schemas.microsoft.com/office/drawing/2014/main" id="{134A215E-3E9C-1843-87DF-B4B751EF6CB4}"/>
              </a:ext>
            </a:extLst>
          </p:cNvPr>
          <p:cNvSpPr txBox="1">
            <a:spLocks/>
          </p:cNvSpPr>
          <p:nvPr/>
        </p:nvSpPr>
        <p:spPr>
          <a:xfrm>
            <a:off x="1024128" y="1339656"/>
            <a:ext cx="10143744" cy="4279392"/>
          </a:xfrm>
          <a:prstGeom prst="rect">
            <a:avLst/>
          </a:prstGeom>
        </p:spPr>
        <p:txBody>
          <a:bodyPr>
            <a:norm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S" sz="2000" b="1" kern="0" dirty="0">
                <a:solidFill>
                  <a:schemeClr val="bg2">
                    <a:lumMod val="10000"/>
                  </a:schemeClr>
                </a:solidFill>
              </a:rPr>
              <a:t>Objetivo general</a:t>
            </a:r>
          </a:p>
          <a:p>
            <a:r>
              <a:rPr lang="es-ES" sz="2000" kern="0" dirty="0">
                <a:solidFill>
                  <a:schemeClr val="bg2">
                    <a:lumMod val="10000"/>
                  </a:schemeClr>
                </a:solidFill>
              </a:rPr>
              <a:t>Analizar la discriminación laboral en la preselección de personal en el Distrito Metropolitano de Quito.</a:t>
            </a:r>
            <a:endParaRPr lang="es-EC" sz="2000" kern="0" dirty="0">
              <a:solidFill>
                <a:schemeClr val="bg2">
                  <a:lumMod val="10000"/>
                </a:schemeClr>
              </a:solidFill>
            </a:endParaRPr>
          </a:p>
          <a:p>
            <a:pPr marL="0" indent="0">
              <a:buFontTx/>
              <a:buNone/>
            </a:pPr>
            <a:r>
              <a:rPr lang="es-ES" sz="2000" b="1" kern="0" dirty="0">
                <a:solidFill>
                  <a:schemeClr val="bg2">
                    <a:lumMod val="10000"/>
                  </a:schemeClr>
                </a:solidFill>
              </a:rPr>
              <a:t>Objetivos específicos</a:t>
            </a:r>
            <a:endParaRPr lang="es-EC" sz="2000" b="1" kern="0" dirty="0">
              <a:solidFill>
                <a:schemeClr val="bg2">
                  <a:lumMod val="10000"/>
                </a:schemeClr>
              </a:solidFill>
            </a:endParaRPr>
          </a:p>
          <a:p>
            <a:r>
              <a:rPr lang="es-ES" sz="2000" kern="0" dirty="0">
                <a:solidFill>
                  <a:schemeClr val="bg2">
                    <a:lumMod val="10000"/>
                  </a:schemeClr>
                </a:solidFill>
              </a:rPr>
              <a:t>Explicar la discriminación laboral en la preselección de personal a través de la teoría de la interdependencia.</a:t>
            </a:r>
            <a:endParaRPr lang="es-EC" sz="2000" kern="0" dirty="0">
              <a:solidFill>
                <a:schemeClr val="bg2">
                  <a:lumMod val="10000"/>
                </a:schemeClr>
              </a:solidFill>
            </a:endParaRPr>
          </a:p>
          <a:p>
            <a:r>
              <a:rPr lang="es-ES" sz="2000" kern="0" dirty="0">
                <a:solidFill>
                  <a:schemeClr val="bg2">
                    <a:lumMod val="10000"/>
                  </a:schemeClr>
                </a:solidFill>
              </a:rPr>
              <a:t>Utilizar la metodología </a:t>
            </a:r>
            <a:r>
              <a:rPr lang="es-ES" sz="2000" i="1" kern="0" dirty="0" err="1">
                <a:solidFill>
                  <a:schemeClr val="bg2">
                    <a:lumMod val="10000"/>
                  </a:schemeClr>
                </a:solidFill>
              </a:rPr>
              <a:t>Audit</a:t>
            </a:r>
            <a:r>
              <a:rPr lang="es-ES" sz="2000" i="1" kern="0" dirty="0">
                <a:solidFill>
                  <a:schemeClr val="bg2">
                    <a:lumMod val="10000"/>
                  </a:schemeClr>
                </a:solidFill>
              </a:rPr>
              <a:t> </a:t>
            </a:r>
            <a:r>
              <a:rPr lang="es-ES" sz="2000" i="1" kern="0" dirty="0" err="1">
                <a:solidFill>
                  <a:schemeClr val="bg2">
                    <a:lumMod val="10000"/>
                  </a:schemeClr>
                </a:solidFill>
              </a:rPr>
              <a:t>Studies</a:t>
            </a:r>
            <a:r>
              <a:rPr lang="es-ES" sz="2000" kern="0" dirty="0">
                <a:solidFill>
                  <a:schemeClr val="bg2">
                    <a:lumMod val="10000"/>
                  </a:schemeClr>
                </a:solidFill>
              </a:rPr>
              <a:t> para el estudio de la discriminación laboral en la preselección de personal del DMQ.</a:t>
            </a:r>
            <a:endParaRPr lang="es-EC" sz="2000" kern="0" dirty="0">
              <a:solidFill>
                <a:schemeClr val="bg2">
                  <a:lumMod val="10000"/>
                </a:schemeClr>
              </a:solidFill>
            </a:endParaRPr>
          </a:p>
          <a:p>
            <a:r>
              <a:rPr lang="es-ES" sz="2000" kern="0" dirty="0">
                <a:solidFill>
                  <a:schemeClr val="bg2">
                    <a:lumMod val="10000"/>
                  </a:schemeClr>
                </a:solidFill>
              </a:rPr>
              <a:t>Analizar las características de la discriminación laboral por apariencia física, raza y sexo en la preselección de personal del DMQ.</a:t>
            </a:r>
            <a:endParaRPr lang="es-EC" sz="2000" kern="0" dirty="0">
              <a:solidFill>
                <a:schemeClr val="bg2">
                  <a:lumMod val="10000"/>
                </a:schemeClr>
              </a:solidFill>
            </a:endParaRPr>
          </a:p>
          <a:p>
            <a:pPr marL="0" indent="0">
              <a:buFontTx/>
              <a:buNone/>
            </a:pPr>
            <a:endParaRPr lang="es-EC" sz="2000" b="1" kern="0" dirty="0">
              <a:solidFill>
                <a:schemeClr val="bg2">
                  <a:lumMod val="10000"/>
                </a:schemeClr>
              </a:solidFill>
            </a:endParaRPr>
          </a:p>
          <a:p>
            <a:endParaRPr lang="es-EC" sz="2000" kern="0" dirty="0">
              <a:solidFill>
                <a:schemeClr val="bg2">
                  <a:lumMod val="10000"/>
                </a:schemeClr>
              </a:solidFill>
            </a:endParaRPr>
          </a:p>
        </p:txBody>
      </p:sp>
    </p:spTree>
    <p:extLst>
      <p:ext uri="{BB962C8B-B14F-4D97-AF65-F5344CB8AC3E}">
        <p14:creationId xmlns:p14="http://schemas.microsoft.com/office/powerpoint/2010/main" val="42760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164CD37-CAF2-4B71-8F3C-8BE8EF1CC56F}"/>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HIPÓTESIS</a:t>
            </a:r>
            <a:r>
              <a:rPr lang="es-EC" sz="5400" b="1" dirty="0">
                <a:solidFill>
                  <a:schemeClr val="bg2">
                    <a:lumMod val="10000"/>
                  </a:schemeClr>
                </a:solidFill>
                <a:latin typeface="Noto Sans" panose="020B0502040504020204"/>
              </a:rPr>
              <a:t> </a:t>
            </a:r>
          </a:p>
        </p:txBody>
      </p:sp>
      <p:sp>
        <p:nvSpPr>
          <p:cNvPr id="17" name="Marcador de contenido 2">
            <a:extLst>
              <a:ext uri="{FF2B5EF4-FFF2-40B4-BE49-F238E27FC236}">
                <a16:creationId xmlns:a16="http://schemas.microsoft.com/office/drawing/2014/main" id="{6B9125B6-51E6-6A47-9242-37730FF41102}"/>
              </a:ext>
            </a:extLst>
          </p:cNvPr>
          <p:cNvSpPr txBox="1">
            <a:spLocks/>
          </p:cNvSpPr>
          <p:nvPr/>
        </p:nvSpPr>
        <p:spPr>
          <a:xfrm>
            <a:off x="1342402" y="1359086"/>
            <a:ext cx="9598313" cy="2314555"/>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r>
              <a:rPr lang="es-ES" kern="0" dirty="0">
                <a:solidFill>
                  <a:schemeClr val="bg2">
                    <a:lumMod val="10000"/>
                  </a:schemeClr>
                </a:solidFill>
              </a:rPr>
              <a:t>H1: La discriminación laboral por apariencia física, raza y sexo tiene influencia en la preselección de personal.</a:t>
            </a:r>
            <a:endParaRPr lang="es-EC" kern="0" dirty="0">
              <a:solidFill>
                <a:schemeClr val="bg2">
                  <a:lumMod val="10000"/>
                </a:schemeClr>
              </a:solidFill>
            </a:endParaRPr>
          </a:p>
          <a:p>
            <a:r>
              <a:rPr lang="es-ES" kern="0" dirty="0">
                <a:solidFill>
                  <a:schemeClr val="bg2">
                    <a:lumMod val="10000"/>
                  </a:schemeClr>
                </a:solidFill>
              </a:rPr>
              <a:t>H2: La magnitud de la discriminación basada en la raza del candidato es sustancialmente mayor que la basada en su apariencia física.</a:t>
            </a:r>
          </a:p>
          <a:p>
            <a:pPr marL="0" indent="0">
              <a:buFontTx/>
              <a:buNone/>
            </a:pPr>
            <a:r>
              <a:rPr lang="es-ES" sz="1600" kern="0" dirty="0">
                <a:solidFill>
                  <a:schemeClr val="bg2">
                    <a:lumMod val="10000"/>
                  </a:schemeClr>
                </a:solidFill>
              </a:rPr>
              <a:t>Nota: Estas hipótesis se basan en investigaciones similares realizadas en otros países en vías de desarrollo (Galarza y </a:t>
            </a:r>
            <a:r>
              <a:rPr lang="es-ES" sz="1600" kern="0" dirty="0" err="1">
                <a:solidFill>
                  <a:schemeClr val="bg2">
                    <a:lumMod val="10000"/>
                  </a:schemeClr>
                </a:solidFill>
              </a:rPr>
              <a:t>Yamada</a:t>
            </a:r>
            <a:r>
              <a:rPr lang="es-ES" sz="1600" kern="0" dirty="0">
                <a:solidFill>
                  <a:schemeClr val="bg2">
                    <a:lumMod val="10000"/>
                  </a:schemeClr>
                </a:solidFill>
              </a:rPr>
              <a:t>, 2012).</a:t>
            </a:r>
            <a:endParaRPr lang="es-EC" sz="1600" kern="0" dirty="0">
              <a:solidFill>
                <a:schemeClr val="bg2">
                  <a:lumMod val="10000"/>
                </a:schemeClr>
              </a:solidFill>
            </a:endParaRPr>
          </a:p>
          <a:p>
            <a:pPr marL="0" indent="0">
              <a:buFontTx/>
              <a:buNone/>
            </a:pPr>
            <a:endParaRPr lang="es-EC" kern="0" dirty="0">
              <a:solidFill>
                <a:schemeClr val="bg2">
                  <a:lumMod val="10000"/>
                </a:schemeClr>
              </a:solidFill>
            </a:endParaRPr>
          </a:p>
          <a:p>
            <a:pPr marL="0" indent="0">
              <a:buFontTx/>
              <a:buNone/>
            </a:pPr>
            <a:endParaRPr lang="es-EC" kern="0" dirty="0">
              <a:solidFill>
                <a:schemeClr val="bg2">
                  <a:lumMod val="10000"/>
                </a:schemeClr>
              </a:solidFill>
            </a:endParaRPr>
          </a:p>
        </p:txBody>
      </p:sp>
      <p:graphicFrame>
        <p:nvGraphicFramePr>
          <p:cNvPr id="18" name="Tabla 17">
            <a:extLst>
              <a:ext uri="{FF2B5EF4-FFF2-40B4-BE49-F238E27FC236}">
                <a16:creationId xmlns:a16="http://schemas.microsoft.com/office/drawing/2014/main" id="{0CF23ACF-11DE-BB48-A6A9-3C76FEFB73B2}"/>
              </a:ext>
            </a:extLst>
          </p:cNvPr>
          <p:cNvGraphicFramePr>
            <a:graphicFrameLocks noGrp="1"/>
          </p:cNvGraphicFramePr>
          <p:nvPr>
            <p:extLst>
              <p:ext uri="{D42A27DB-BD31-4B8C-83A1-F6EECF244321}">
                <p14:modId xmlns:p14="http://schemas.microsoft.com/office/powerpoint/2010/main" val="1515071067"/>
              </p:ext>
            </p:extLst>
          </p:nvPr>
        </p:nvGraphicFramePr>
        <p:xfrm>
          <a:off x="1438656" y="4182080"/>
          <a:ext cx="9641720" cy="1303351"/>
        </p:xfrm>
        <a:graphic>
          <a:graphicData uri="http://schemas.openxmlformats.org/drawingml/2006/table">
            <a:tbl>
              <a:tblPr firstRow="1" firstCol="1" bandRow="1">
                <a:tableStyleId>{2D5ABB26-0587-4C30-8999-92F81FD0307C}</a:tableStyleId>
              </a:tblPr>
              <a:tblGrid>
                <a:gridCol w="4820860">
                  <a:extLst>
                    <a:ext uri="{9D8B030D-6E8A-4147-A177-3AD203B41FA5}">
                      <a16:colId xmlns:a16="http://schemas.microsoft.com/office/drawing/2014/main" val="3819159874"/>
                    </a:ext>
                  </a:extLst>
                </a:gridCol>
                <a:gridCol w="4820860">
                  <a:extLst>
                    <a:ext uri="{9D8B030D-6E8A-4147-A177-3AD203B41FA5}">
                      <a16:colId xmlns:a16="http://schemas.microsoft.com/office/drawing/2014/main" val="3373757105"/>
                    </a:ext>
                  </a:extLst>
                </a:gridCol>
              </a:tblGrid>
              <a:tr h="385045">
                <a:tc>
                  <a:txBody>
                    <a:bodyPr/>
                    <a:lstStyle/>
                    <a:p>
                      <a:pPr algn="just">
                        <a:lnSpc>
                          <a:spcPct val="200000"/>
                        </a:lnSpc>
                      </a:pPr>
                      <a:r>
                        <a:rPr lang="es-ES" sz="1800" b="1" dirty="0">
                          <a:solidFill>
                            <a:schemeClr val="bg2">
                              <a:lumMod val="10000"/>
                            </a:schemeClr>
                          </a:solidFill>
                          <a:effectLst/>
                        </a:rPr>
                        <a:t>Alcance del estudio              </a:t>
                      </a:r>
                      <a:endParaRPr lang="es-EC" sz="1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200000"/>
                        </a:lnSpc>
                      </a:pPr>
                      <a:r>
                        <a:rPr lang="es-ES" sz="1800" b="1" dirty="0">
                          <a:solidFill>
                            <a:schemeClr val="bg2">
                              <a:lumMod val="10000"/>
                            </a:schemeClr>
                          </a:solidFill>
                          <a:effectLst/>
                        </a:rPr>
                        <a:t>Formulación de las hipótesis </a:t>
                      </a:r>
                      <a:endParaRPr lang="es-EC" sz="18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463085"/>
                  </a:ext>
                </a:extLst>
              </a:tr>
              <a:tr h="838594">
                <a:tc>
                  <a:txBody>
                    <a:bodyPr/>
                    <a:lstStyle/>
                    <a:p>
                      <a:pPr algn="just">
                        <a:lnSpc>
                          <a:spcPct val="200000"/>
                        </a:lnSpc>
                      </a:pPr>
                      <a:r>
                        <a:rPr lang="es-ES" sz="1800" dirty="0">
                          <a:solidFill>
                            <a:schemeClr val="bg2">
                              <a:lumMod val="10000"/>
                            </a:schemeClr>
                          </a:solidFill>
                          <a:effectLst/>
                        </a:rPr>
                        <a:t>Mixto</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200000"/>
                        </a:lnSpc>
                      </a:pPr>
                      <a:r>
                        <a:rPr lang="es-ES" sz="1800" dirty="0">
                          <a:solidFill>
                            <a:schemeClr val="bg2">
                              <a:lumMod val="10000"/>
                            </a:schemeClr>
                          </a:solidFill>
                          <a:effectLst/>
                        </a:rPr>
                        <a:t>Se formulan hipótesis de tipo de correlacional</a:t>
                      </a:r>
                      <a:endParaRPr lang="es-EC" sz="1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586807"/>
                  </a:ext>
                </a:extLst>
              </a:tr>
            </a:tbl>
          </a:graphicData>
        </a:graphic>
      </p:graphicFrame>
    </p:spTree>
    <p:extLst>
      <p:ext uri="{BB962C8B-B14F-4D97-AF65-F5344CB8AC3E}">
        <p14:creationId xmlns:p14="http://schemas.microsoft.com/office/powerpoint/2010/main" val="70667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194147AD-05F1-4809-BCBB-19F36BAC0E47}"/>
              </a:ext>
            </a:extLst>
          </p:cNvPr>
          <p:cNvSpPr/>
          <p:nvPr/>
        </p:nvSpPr>
        <p:spPr>
          <a:xfrm>
            <a:off x="11512283" y="243039"/>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GB" dirty="0">
                <a:latin typeface="Noto Sans" panose="020B0502040504020204" pitchFamily="34"/>
                <a:ea typeface="Noto Sans" panose="020B0502040504020204" pitchFamily="34"/>
                <a:cs typeface="Noto Sans" panose="020B0502040504020204" pitchFamily="34"/>
              </a:rPr>
              <a:t>1</a:t>
            </a:r>
          </a:p>
        </p:txBody>
      </p:sp>
      <p:sp>
        <p:nvSpPr>
          <p:cNvPr id="27" name="Rectángulo 26">
            <a:extLst>
              <a:ext uri="{FF2B5EF4-FFF2-40B4-BE49-F238E27FC236}">
                <a16:creationId xmlns:a16="http://schemas.microsoft.com/office/drawing/2014/main" id="{3ECB2427-0571-48AC-84B5-882DFD802F0D}"/>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accent1">
                    <a:lumMod val="50000"/>
                  </a:schemeClr>
                </a:solidFill>
                <a:latin typeface="Noto Sans Kannada" panose="020B0502040504020204" pitchFamily="34" charset="0"/>
                <a:cs typeface="Noto Sans Kannada" panose="020B0502040504020204" pitchFamily="34" charset="0"/>
              </a:rPr>
              <a:t>LINEA DE TIEMPO – DISCRIMINACION LABORAL</a:t>
            </a:r>
          </a:p>
        </p:txBody>
      </p:sp>
      <p:grpSp>
        <p:nvGrpSpPr>
          <p:cNvPr id="18" name="Grupo 17">
            <a:extLst>
              <a:ext uri="{FF2B5EF4-FFF2-40B4-BE49-F238E27FC236}">
                <a16:creationId xmlns:a16="http://schemas.microsoft.com/office/drawing/2014/main" id="{51DC9750-7CE8-4B4D-9261-D4AF846303C8}"/>
              </a:ext>
            </a:extLst>
          </p:cNvPr>
          <p:cNvGrpSpPr/>
          <p:nvPr/>
        </p:nvGrpSpPr>
        <p:grpSpPr>
          <a:xfrm>
            <a:off x="370281" y="1096851"/>
            <a:ext cx="11433463" cy="4846124"/>
            <a:chOff x="843937" y="2739845"/>
            <a:chExt cx="10374040" cy="4147864"/>
          </a:xfrm>
        </p:grpSpPr>
        <p:cxnSp>
          <p:nvCxnSpPr>
            <p:cNvPr id="21" name="Conector recto 20">
              <a:extLst>
                <a:ext uri="{FF2B5EF4-FFF2-40B4-BE49-F238E27FC236}">
                  <a16:creationId xmlns:a16="http://schemas.microsoft.com/office/drawing/2014/main" id="{7C3BD800-9292-1047-B935-0D893C3643C9}"/>
                </a:ext>
              </a:extLst>
            </p:cNvPr>
            <p:cNvCxnSpPr/>
            <p:nvPr/>
          </p:nvCxnSpPr>
          <p:spPr>
            <a:xfrm flipV="1">
              <a:off x="1415480" y="4605022"/>
              <a:ext cx="9118948" cy="375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CB421A10-DFD5-604A-8267-9C5FA1293510}"/>
                </a:ext>
              </a:extLst>
            </p:cNvPr>
            <p:cNvGrpSpPr/>
            <p:nvPr/>
          </p:nvGrpSpPr>
          <p:grpSpPr>
            <a:xfrm>
              <a:off x="983432" y="3381967"/>
              <a:ext cx="930604" cy="940215"/>
              <a:chOff x="1369861" y="2377391"/>
              <a:chExt cx="930604" cy="940215"/>
            </a:xfrm>
          </p:grpSpPr>
          <p:sp>
            <p:nvSpPr>
              <p:cNvPr id="85" name="Lágrima 84">
                <a:extLst>
                  <a:ext uri="{FF2B5EF4-FFF2-40B4-BE49-F238E27FC236}">
                    <a16:creationId xmlns:a16="http://schemas.microsoft.com/office/drawing/2014/main" id="{D01B7737-2F89-4346-AB2A-CF8ADF509CB7}"/>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6" name="Elipse 85">
                <a:extLst>
                  <a:ext uri="{FF2B5EF4-FFF2-40B4-BE49-F238E27FC236}">
                    <a16:creationId xmlns:a16="http://schemas.microsoft.com/office/drawing/2014/main" id="{EE67F9BA-679A-A04A-A912-49FEABB8B28D}"/>
                  </a:ext>
                </a:extLst>
              </p:cNvPr>
              <p:cNvSpPr/>
              <p:nvPr/>
            </p:nvSpPr>
            <p:spPr>
              <a:xfrm>
                <a:off x="1422273" y="2436699"/>
                <a:ext cx="833012" cy="794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a:solidFill>
                      <a:schemeClr val="bg2">
                        <a:lumMod val="10000"/>
                      </a:schemeClr>
                    </a:solidFill>
                  </a:rPr>
                  <a:t>Deutsch</a:t>
                </a:r>
                <a:r>
                  <a:rPr lang="es-ES" sz="900" dirty="0">
                    <a:solidFill>
                      <a:schemeClr val="bg2">
                        <a:lumMod val="10000"/>
                      </a:schemeClr>
                    </a:solidFill>
                  </a:rPr>
                  <a:t> (1949)</a:t>
                </a:r>
                <a:endParaRPr lang="en-US" sz="900" dirty="0">
                  <a:solidFill>
                    <a:schemeClr val="bg2">
                      <a:lumMod val="10000"/>
                    </a:schemeClr>
                  </a:solidFill>
                </a:endParaRPr>
              </a:p>
            </p:txBody>
          </p:sp>
        </p:grpSp>
        <p:grpSp>
          <p:nvGrpSpPr>
            <p:cNvPr id="26" name="Grupo 25">
              <a:extLst>
                <a:ext uri="{FF2B5EF4-FFF2-40B4-BE49-F238E27FC236}">
                  <a16:creationId xmlns:a16="http://schemas.microsoft.com/office/drawing/2014/main" id="{0C28F986-E78D-2D49-9BF6-D189375D8269}"/>
                </a:ext>
              </a:extLst>
            </p:cNvPr>
            <p:cNvGrpSpPr/>
            <p:nvPr/>
          </p:nvGrpSpPr>
          <p:grpSpPr>
            <a:xfrm rot="10800000">
              <a:off x="1847529" y="4942412"/>
              <a:ext cx="930604" cy="940215"/>
              <a:chOff x="1369861" y="2377391"/>
              <a:chExt cx="930604" cy="940215"/>
            </a:xfrm>
          </p:grpSpPr>
          <p:sp>
            <p:nvSpPr>
              <p:cNvPr id="83" name="Lágrima 82">
                <a:extLst>
                  <a:ext uri="{FF2B5EF4-FFF2-40B4-BE49-F238E27FC236}">
                    <a16:creationId xmlns:a16="http://schemas.microsoft.com/office/drawing/2014/main" id="{4BC6ECC5-75D5-A945-AFF9-45C762C9B0DE}"/>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4" name="Elipse 83">
                <a:extLst>
                  <a:ext uri="{FF2B5EF4-FFF2-40B4-BE49-F238E27FC236}">
                    <a16:creationId xmlns:a16="http://schemas.microsoft.com/office/drawing/2014/main" id="{3E43223B-0EED-1644-8E22-63FD4E8467B5}"/>
                  </a:ext>
                </a:extLst>
              </p:cNvPr>
              <p:cNvSpPr/>
              <p:nvPr/>
            </p:nvSpPr>
            <p:spPr>
              <a:xfrm rot="10800000">
                <a:off x="1414347" y="2460383"/>
                <a:ext cx="867332" cy="745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err="1">
                    <a:solidFill>
                      <a:schemeClr val="bg2">
                        <a:lumMod val="10000"/>
                      </a:schemeClr>
                    </a:solidFill>
                  </a:rPr>
                  <a:t>Heilman</a:t>
                </a:r>
                <a:r>
                  <a:rPr lang="es-ES" sz="800" dirty="0">
                    <a:solidFill>
                      <a:schemeClr val="bg2">
                        <a:lumMod val="10000"/>
                      </a:schemeClr>
                    </a:solidFill>
                  </a:rPr>
                  <a:t> y </a:t>
                </a:r>
                <a:r>
                  <a:rPr lang="es-ES" sz="800" dirty="0" err="1">
                    <a:solidFill>
                      <a:schemeClr val="bg2">
                        <a:lumMod val="10000"/>
                      </a:schemeClr>
                    </a:solidFill>
                  </a:rPr>
                  <a:t>Saruwatari</a:t>
                </a:r>
                <a:r>
                  <a:rPr lang="es-ES" sz="800" dirty="0">
                    <a:solidFill>
                      <a:schemeClr val="bg2">
                        <a:lumMod val="10000"/>
                      </a:schemeClr>
                    </a:solidFill>
                  </a:rPr>
                  <a:t> </a:t>
                </a:r>
                <a:r>
                  <a:rPr lang="es-ES" sz="1000" dirty="0">
                    <a:solidFill>
                      <a:schemeClr val="bg2">
                        <a:lumMod val="10000"/>
                      </a:schemeClr>
                    </a:solidFill>
                  </a:rPr>
                  <a:t>(1979)</a:t>
                </a:r>
                <a:endParaRPr lang="en-US" sz="1000" dirty="0">
                  <a:solidFill>
                    <a:schemeClr val="bg2">
                      <a:lumMod val="10000"/>
                    </a:schemeClr>
                  </a:solidFill>
                </a:endParaRPr>
              </a:p>
            </p:txBody>
          </p:sp>
        </p:grpSp>
        <p:grpSp>
          <p:nvGrpSpPr>
            <p:cNvPr id="28" name="Grupo 27">
              <a:extLst>
                <a:ext uri="{FF2B5EF4-FFF2-40B4-BE49-F238E27FC236}">
                  <a16:creationId xmlns:a16="http://schemas.microsoft.com/office/drawing/2014/main" id="{A86C21CE-4511-0844-A5FF-19E18EB33D17}"/>
                </a:ext>
              </a:extLst>
            </p:cNvPr>
            <p:cNvGrpSpPr/>
            <p:nvPr/>
          </p:nvGrpSpPr>
          <p:grpSpPr>
            <a:xfrm>
              <a:off x="2573348" y="3410237"/>
              <a:ext cx="986114" cy="940215"/>
              <a:chOff x="3467043" y="2445132"/>
              <a:chExt cx="986114" cy="940215"/>
            </a:xfrm>
          </p:grpSpPr>
          <p:grpSp>
            <p:nvGrpSpPr>
              <p:cNvPr id="79" name="Grupo 78">
                <a:extLst>
                  <a:ext uri="{FF2B5EF4-FFF2-40B4-BE49-F238E27FC236}">
                    <a16:creationId xmlns:a16="http://schemas.microsoft.com/office/drawing/2014/main" id="{FC7A4E75-A2D4-FB48-B40C-536D43925143}"/>
                  </a:ext>
                </a:extLst>
              </p:cNvPr>
              <p:cNvGrpSpPr/>
              <p:nvPr/>
            </p:nvGrpSpPr>
            <p:grpSpPr>
              <a:xfrm>
                <a:off x="3489058" y="2445132"/>
                <a:ext cx="930604" cy="940215"/>
                <a:chOff x="1369861" y="2377391"/>
                <a:chExt cx="930604" cy="940215"/>
              </a:xfrm>
            </p:grpSpPr>
            <p:sp>
              <p:nvSpPr>
                <p:cNvPr id="81" name="Lágrima 80">
                  <a:extLst>
                    <a:ext uri="{FF2B5EF4-FFF2-40B4-BE49-F238E27FC236}">
                      <a16:creationId xmlns:a16="http://schemas.microsoft.com/office/drawing/2014/main" id="{4928933B-59C4-7248-BB6E-9C5AD082F34B}"/>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2" name="Elipse 81">
                  <a:extLst>
                    <a:ext uri="{FF2B5EF4-FFF2-40B4-BE49-F238E27FC236}">
                      <a16:creationId xmlns:a16="http://schemas.microsoft.com/office/drawing/2014/main" id="{E93261FB-45FA-344B-8DAA-2224738FC3FE}"/>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80" name="CuadroTexto 79">
                <a:extLst>
                  <a:ext uri="{FF2B5EF4-FFF2-40B4-BE49-F238E27FC236}">
                    <a16:creationId xmlns:a16="http://schemas.microsoft.com/office/drawing/2014/main" id="{EEB880FE-0D2C-D94D-9B22-25A8EC0A4C7E}"/>
                  </a:ext>
                </a:extLst>
              </p:cNvPr>
              <p:cNvSpPr txBox="1"/>
              <p:nvPr/>
            </p:nvSpPr>
            <p:spPr>
              <a:xfrm>
                <a:off x="3467043" y="2735683"/>
                <a:ext cx="986114" cy="465611"/>
              </a:xfrm>
              <a:prstGeom prst="rect">
                <a:avLst/>
              </a:prstGeom>
              <a:noFill/>
            </p:spPr>
            <p:txBody>
              <a:bodyPr wrap="square" rtlCol="0">
                <a:spAutoFit/>
              </a:bodyPr>
              <a:lstStyle/>
              <a:p>
                <a:pPr algn="ctr"/>
                <a:r>
                  <a:rPr lang="es-ES" sz="900" dirty="0" err="1">
                    <a:solidFill>
                      <a:schemeClr val="bg2">
                        <a:lumMod val="10000"/>
                      </a:schemeClr>
                    </a:solidFill>
                  </a:rPr>
                  <a:t>Hamermesh</a:t>
                </a:r>
                <a:r>
                  <a:rPr lang="es-ES" sz="900" dirty="0">
                    <a:solidFill>
                      <a:schemeClr val="bg2">
                        <a:lumMod val="10000"/>
                      </a:schemeClr>
                    </a:solidFill>
                  </a:rPr>
                  <a:t> y </a:t>
                </a:r>
                <a:r>
                  <a:rPr lang="es-ES" sz="900" dirty="0" err="1">
                    <a:solidFill>
                      <a:schemeClr val="bg2">
                        <a:lumMod val="10000"/>
                      </a:schemeClr>
                    </a:solidFill>
                  </a:rPr>
                  <a:t>Biddle</a:t>
                </a:r>
                <a:r>
                  <a:rPr lang="es-ES" sz="900" dirty="0">
                    <a:solidFill>
                      <a:schemeClr val="bg2">
                        <a:lumMod val="10000"/>
                      </a:schemeClr>
                    </a:solidFill>
                  </a:rPr>
                  <a:t> </a:t>
                </a:r>
              </a:p>
              <a:p>
                <a:pPr algn="ctr"/>
                <a:r>
                  <a:rPr lang="es-ES" sz="900" dirty="0">
                    <a:solidFill>
                      <a:schemeClr val="bg2">
                        <a:lumMod val="10000"/>
                      </a:schemeClr>
                    </a:solidFill>
                  </a:rPr>
                  <a:t>(1994)</a:t>
                </a:r>
                <a:endParaRPr lang="es-EC" sz="900" dirty="0">
                  <a:solidFill>
                    <a:schemeClr val="bg2">
                      <a:lumMod val="10000"/>
                    </a:schemeClr>
                  </a:solidFill>
                </a:endParaRPr>
              </a:p>
            </p:txBody>
          </p:sp>
        </p:grpSp>
        <p:grpSp>
          <p:nvGrpSpPr>
            <p:cNvPr id="29" name="Grupo 28">
              <a:extLst>
                <a:ext uri="{FF2B5EF4-FFF2-40B4-BE49-F238E27FC236}">
                  <a16:creationId xmlns:a16="http://schemas.microsoft.com/office/drawing/2014/main" id="{33C5D5B6-1920-CC43-9CE6-B0970B02E71D}"/>
                </a:ext>
              </a:extLst>
            </p:cNvPr>
            <p:cNvGrpSpPr/>
            <p:nvPr/>
          </p:nvGrpSpPr>
          <p:grpSpPr>
            <a:xfrm rot="10800000">
              <a:off x="3503713" y="4942411"/>
              <a:ext cx="930604" cy="940215"/>
              <a:chOff x="1369861" y="2377391"/>
              <a:chExt cx="930604" cy="940215"/>
            </a:xfrm>
          </p:grpSpPr>
          <p:sp>
            <p:nvSpPr>
              <p:cNvPr id="77" name="Lágrima 76">
                <a:extLst>
                  <a:ext uri="{FF2B5EF4-FFF2-40B4-BE49-F238E27FC236}">
                    <a16:creationId xmlns:a16="http://schemas.microsoft.com/office/drawing/2014/main" id="{C186A97D-17A0-484E-A8AE-98EA10AB0430}"/>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8" name="Elipse 77">
                <a:extLst>
                  <a:ext uri="{FF2B5EF4-FFF2-40B4-BE49-F238E27FC236}">
                    <a16:creationId xmlns:a16="http://schemas.microsoft.com/office/drawing/2014/main" id="{466AD2B0-ABE1-4E4D-992C-4269215723C6}"/>
                  </a:ext>
                </a:extLst>
              </p:cNvPr>
              <p:cNvSpPr/>
              <p:nvPr/>
            </p:nvSpPr>
            <p:spPr>
              <a:xfrm rot="10800000">
                <a:off x="1400601" y="2453130"/>
                <a:ext cx="871797" cy="7805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err="1">
                    <a:solidFill>
                      <a:schemeClr val="bg2">
                        <a:lumMod val="10000"/>
                      </a:schemeClr>
                    </a:solidFill>
                  </a:rPr>
                  <a:t>Finkelstein</a:t>
                </a:r>
                <a:r>
                  <a:rPr lang="es-ES" sz="800" dirty="0">
                    <a:solidFill>
                      <a:schemeClr val="bg2">
                        <a:lumMod val="10000"/>
                      </a:schemeClr>
                    </a:solidFill>
                  </a:rPr>
                  <a:t>, </a:t>
                </a:r>
                <a:r>
                  <a:rPr lang="es-ES" sz="800" dirty="0" err="1">
                    <a:solidFill>
                      <a:schemeClr val="bg2">
                        <a:lumMod val="10000"/>
                      </a:schemeClr>
                    </a:solidFill>
                  </a:rPr>
                  <a:t>Burke</a:t>
                </a:r>
                <a:r>
                  <a:rPr lang="es-ES" sz="800" dirty="0">
                    <a:solidFill>
                      <a:schemeClr val="bg2">
                        <a:lumMod val="10000"/>
                      </a:schemeClr>
                    </a:solidFill>
                  </a:rPr>
                  <a:t> y </a:t>
                </a:r>
                <a:r>
                  <a:rPr lang="es-ES" sz="800" dirty="0" err="1">
                    <a:solidFill>
                      <a:schemeClr val="bg2">
                        <a:lumMod val="10000"/>
                      </a:schemeClr>
                    </a:solidFill>
                  </a:rPr>
                  <a:t>Raju</a:t>
                </a:r>
                <a:r>
                  <a:rPr lang="es-ES" sz="800" dirty="0">
                    <a:solidFill>
                      <a:schemeClr val="bg2">
                        <a:lumMod val="10000"/>
                      </a:schemeClr>
                    </a:solidFill>
                  </a:rPr>
                  <a:t> (1995)</a:t>
                </a:r>
                <a:endParaRPr lang="en-US" sz="800" dirty="0">
                  <a:solidFill>
                    <a:schemeClr val="bg2">
                      <a:lumMod val="10000"/>
                    </a:schemeClr>
                  </a:solidFill>
                </a:endParaRPr>
              </a:p>
            </p:txBody>
          </p:sp>
        </p:grpSp>
        <p:grpSp>
          <p:nvGrpSpPr>
            <p:cNvPr id="30" name="Grupo 29">
              <a:extLst>
                <a:ext uri="{FF2B5EF4-FFF2-40B4-BE49-F238E27FC236}">
                  <a16:creationId xmlns:a16="http://schemas.microsoft.com/office/drawing/2014/main" id="{EE309D60-49C8-A345-8469-FDB95814823C}"/>
                </a:ext>
              </a:extLst>
            </p:cNvPr>
            <p:cNvGrpSpPr/>
            <p:nvPr/>
          </p:nvGrpSpPr>
          <p:grpSpPr>
            <a:xfrm>
              <a:off x="4137270" y="3413414"/>
              <a:ext cx="1341912" cy="940215"/>
              <a:chOff x="5164975" y="2458583"/>
              <a:chExt cx="1341912" cy="940215"/>
            </a:xfrm>
          </p:grpSpPr>
          <p:grpSp>
            <p:nvGrpSpPr>
              <p:cNvPr id="73" name="Grupo 72">
                <a:extLst>
                  <a:ext uri="{FF2B5EF4-FFF2-40B4-BE49-F238E27FC236}">
                    <a16:creationId xmlns:a16="http://schemas.microsoft.com/office/drawing/2014/main" id="{640B55A9-E2E6-D748-A4A4-E84FE4CD9DFF}"/>
                  </a:ext>
                </a:extLst>
              </p:cNvPr>
              <p:cNvGrpSpPr/>
              <p:nvPr/>
            </p:nvGrpSpPr>
            <p:grpSpPr>
              <a:xfrm>
                <a:off x="5380532" y="2458583"/>
                <a:ext cx="930604" cy="940215"/>
                <a:chOff x="1369861" y="2377391"/>
                <a:chExt cx="930604" cy="940215"/>
              </a:xfrm>
            </p:grpSpPr>
            <p:sp>
              <p:nvSpPr>
                <p:cNvPr id="75" name="Lágrima 74">
                  <a:extLst>
                    <a:ext uri="{FF2B5EF4-FFF2-40B4-BE49-F238E27FC236}">
                      <a16:creationId xmlns:a16="http://schemas.microsoft.com/office/drawing/2014/main" id="{562948F1-8BAE-1A43-BEC0-42D7E812861F}"/>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76" name="Elipse 75">
                  <a:extLst>
                    <a:ext uri="{FF2B5EF4-FFF2-40B4-BE49-F238E27FC236}">
                      <a16:creationId xmlns:a16="http://schemas.microsoft.com/office/drawing/2014/main" id="{FA1B938B-4204-694C-A585-A66357CCF8B7}"/>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74" name="CuadroTexto 73">
                <a:extLst>
                  <a:ext uri="{FF2B5EF4-FFF2-40B4-BE49-F238E27FC236}">
                    <a16:creationId xmlns:a16="http://schemas.microsoft.com/office/drawing/2014/main" id="{EEA4D6D1-45B1-B94A-8047-811EAF2D8613}"/>
                  </a:ext>
                </a:extLst>
              </p:cNvPr>
              <p:cNvSpPr txBox="1"/>
              <p:nvPr/>
            </p:nvSpPr>
            <p:spPr>
              <a:xfrm>
                <a:off x="5164975" y="2745957"/>
                <a:ext cx="1341912" cy="338627"/>
              </a:xfrm>
              <a:prstGeom prst="rect">
                <a:avLst/>
              </a:prstGeom>
              <a:noFill/>
            </p:spPr>
            <p:txBody>
              <a:bodyPr wrap="square" rtlCol="0">
                <a:spAutoFit/>
              </a:bodyPr>
              <a:lstStyle/>
              <a:p>
                <a:pPr algn="ctr"/>
                <a:r>
                  <a:rPr lang="es-EC" sz="900" dirty="0">
                    <a:solidFill>
                      <a:schemeClr val="bg2">
                        <a:lumMod val="10000"/>
                      </a:schemeClr>
                    </a:solidFill>
                  </a:rPr>
                  <a:t>Roe </a:t>
                </a:r>
              </a:p>
              <a:p>
                <a:pPr algn="ctr"/>
                <a:r>
                  <a:rPr lang="es-EC" sz="900" dirty="0">
                    <a:solidFill>
                      <a:schemeClr val="bg2">
                        <a:lumMod val="10000"/>
                      </a:schemeClr>
                    </a:solidFill>
                  </a:rPr>
                  <a:t>(1998)</a:t>
                </a:r>
              </a:p>
            </p:txBody>
          </p:sp>
        </p:grpSp>
        <p:grpSp>
          <p:nvGrpSpPr>
            <p:cNvPr id="31" name="Grupo 30">
              <a:extLst>
                <a:ext uri="{FF2B5EF4-FFF2-40B4-BE49-F238E27FC236}">
                  <a16:creationId xmlns:a16="http://schemas.microsoft.com/office/drawing/2014/main" id="{BE20F41B-71E3-9D4F-A430-87E14DE9F877}"/>
                </a:ext>
              </a:extLst>
            </p:cNvPr>
            <p:cNvGrpSpPr/>
            <p:nvPr/>
          </p:nvGrpSpPr>
          <p:grpSpPr>
            <a:xfrm rot="10800000">
              <a:off x="5231905" y="4934876"/>
              <a:ext cx="930604" cy="940215"/>
              <a:chOff x="1369861" y="2377391"/>
              <a:chExt cx="930604" cy="940215"/>
            </a:xfrm>
          </p:grpSpPr>
          <p:sp>
            <p:nvSpPr>
              <p:cNvPr id="71" name="Lágrima 70">
                <a:extLst>
                  <a:ext uri="{FF2B5EF4-FFF2-40B4-BE49-F238E27FC236}">
                    <a16:creationId xmlns:a16="http://schemas.microsoft.com/office/drawing/2014/main" id="{308120E7-A8F4-BF46-AFF8-D2C5E9047B37}"/>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2" name="Elipse 71">
                <a:extLst>
                  <a:ext uri="{FF2B5EF4-FFF2-40B4-BE49-F238E27FC236}">
                    <a16:creationId xmlns:a16="http://schemas.microsoft.com/office/drawing/2014/main" id="{8726DEE9-B42E-A747-A023-33ED7736F7BA}"/>
                  </a:ext>
                </a:extLst>
              </p:cNvPr>
              <p:cNvSpPr/>
              <p:nvPr/>
            </p:nvSpPr>
            <p:spPr>
              <a:xfrm rot="10800000">
                <a:off x="1400174" y="2445594"/>
                <a:ext cx="867366"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bg2">
                        <a:lumMod val="10000"/>
                      </a:schemeClr>
                    </a:solidFill>
                  </a:rPr>
                  <a:t>Bertrand y </a:t>
                </a:r>
                <a:r>
                  <a:rPr lang="es-ES" sz="900" dirty="0" err="1">
                    <a:solidFill>
                      <a:schemeClr val="bg2">
                        <a:lumMod val="10000"/>
                      </a:schemeClr>
                    </a:solidFill>
                  </a:rPr>
                  <a:t>Mullainathan</a:t>
                </a:r>
                <a:r>
                  <a:rPr lang="es-ES" sz="900" dirty="0">
                    <a:solidFill>
                      <a:schemeClr val="bg2">
                        <a:lumMod val="10000"/>
                      </a:schemeClr>
                    </a:solidFill>
                  </a:rPr>
                  <a:t> (2004)</a:t>
                </a:r>
                <a:endParaRPr lang="en-US" sz="900" dirty="0">
                  <a:solidFill>
                    <a:schemeClr val="bg2">
                      <a:lumMod val="10000"/>
                    </a:schemeClr>
                  </a:solidFill>
                </a:endParaRPr>
              </a:p>
            </p:txBody>
          </p:sp>
        </p:grpSp>
        <p:grpSp>
          <p:nvGrpSpPr>
            <p:cNvPr id="32" name="Grupo 31">
              <a:extLst>
                <a:ext uri="{FF2B5EF4-FFF2-40B4-BE49-F238E27FC236}">
                  <a16:creationId xmlns:a16="http://schemas.microsoft.com/office/drawing/2014/main" id="{C3BD8565-E551-A04F-8663-C7071900888D}"/>
                </a:ext>
              </a:extLst>
            </p:cNvPr>
            <p:cNvGrpSpPr/>
            <p:nvPr/>
          </p:nvGrpSpPr>
          <p:grpSpPr>
            <a:xfrm>
              <a:off x="6014978" y="3395418"/>
              <a:ext cx="930604" cy="940215"/>
              <a:chOff x="1369861" y="2377391"/>
              <a:chExt cx="930604" cy="940215"/>
            </a:xfrm>
          </p:grpSpPr>
          <p:sp>
            <p:nvSpPr>
              <p:cNvPr id="69" name="Lágrima 68">
                <a:extLst>
                  <a:ext uri="{FF2B5EF4-FFF2-40B4-BE49-F238E27FC236}">
                    <a16:creationId xmlns:a16="http://schemas.microsoft.com/office/drawing/2014/main" id="{17D12229-B9CD-C048-923C-8AD5BFD20B28}"/>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70" name="Elipse 69">
                <a:extLst>
                  <a:ext uri="{FF2B5EF4-FFF2-40B4-BE49-F238E27FC236}">
                    <a16:creationId xmlns:a16="http://schemas.microsoft.com/office/drawing/2014/main" id="{FBF22E6B-11C5-4B47-966F-AE2EE60C6071}"/>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2">
                        <a:lumMod val="10000"/>
                      </a:schemeClr>
                    </a:solidFill>
                  </a:rPr>
                  <a:t>Paz</a:t>
                </a:r>
              </a:p>
              <a:p>
                <a:pPr algn="ctr"/>
                <a:r>
                  <a:rPr lang="en-US" sz="900" dirty="0">
                    <a:solidFill>
                      <a:schemeClr val="bg2">
                        <a:lumMod val="10000"/>
                      </a:schemeClr>
                    </a:solidFill>
                  </a:rPr>
                  <a:t>(2005)</a:t>
                </a:r>
              </a:p>
            </p:txBody>
          </p:sp>
        </p:grpSp>
        <p:grpSp>
          <p:nvGrpSpPr>
            <p:cNvPr id="33" name="Grupo 32">
              <a:extLst>
                <a:ext uri="{FF2B5EF4-FFF2-40B4-BE49-F238E27FC236}">
                  <a16:creationId xmlns:a16="http://schemas.microsoft.com/office/drawing/2014/main" id="{CB99EF93-C510-3845-8E90-7674EFD061C7}"/>
                </a:ext>
              </a:extLst>
            </p:cNvPr>
            <p:cNvGrpSpPr/>
            <p:nvPr/>
          </p:nvGrpSpPr>
          <p:grpSpPr>
            <a:xfrm>
              <a:off x="6888088" y="4931108"/>
              <a:ext cx="953607" cy="940215"/>
              <a:chOff x="8078554" y="4009656"/>
              <a:chExt cx="953607" cy="940215"/>
            </a:xfrm>
          </p:grpSpPr>
          <p:grpSp>
            <p:nvGrpSpPr>
              <p:cNvPr id="65" name="Grupo 64">
                <a:extLst>
                  <a:ext uri="{FF2B5EF4-FFF2-40B4-BE49-F238E27FC236}">
                    <a16:creationId xmlns:a16="http://schemas.microsoft.com/office/drawing/2014/main" id="{8F7DA356-49A9-2F4B-9BB9-98C65E96D327}"/>
                  </a:ext>
                </a:extLst>
              </p:cNvPr>
              <p:cNvGrpSpPr/>
              <p:nvPr/>
            </p:nvGrpSpPr>
            <p:grpSpPr>
              <a:xfrm rot="10800000">
                <a:off x="8078554" y="4009656"/>
                <a:ext cx="930604" cy="940215"/>
                <a:chOff x="1369861" y="2377391"/>
                <a:chExt cx="930604" cy="940215"/>
              </a:xfrm>
            </p:grpSpPr>
            <p:sp>
              <p:nvSpPr>
                <p:cNvPr id="67" name="Lágrima 66">
                  <a:extLst>
                    <a:ext uri="{FF2B5EF4-FFF2-40B4-BE49-F238E27FC236}">
                      <a16:creationId xmlns:a16="http://schemas.microsoft.com/office/drawing/2014/main" id="{C27E9554-ADCA-3440-8E36-C2B9FC9DB9CD}"/>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8" name="Elipse 67">
                  <a:extLst>
                    <a:ext uri="{FF2B5EF4-FFF2-40B4-BE49-F238E27FC236}">
                      <a16:creationId xmlns:a16="http://schemas.microsoft.com/office/drawing/2014/main" id="{6B60AD6C-50C0-4D45-88DB-7595CEC28908}"/>
                    </a:ext>
                  </a:extLst>
                </p:cNvPr>
                <p:cNvSpPr/>
                <p:nvPr/>
              </p:nvSpPr>
              <p:spPr>
                <a:xfrm rot="10800000">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66" name="CuadroTexto 65">
                <a:extLst>
                  <a:ext uri="{FF2B5EF4-FFF2-40B4-BE49-F238E27FC236}">
                    <a16:creationId xmlns:a16="http://schemas.microsoft.com/office/drawing/2014/main" id="{B1549442-FE5F-884F-A415-A045123980B4}"/>
                  </a:ext>
                </a:extLst>
              </p:cNvPr>
              <p:cNvSpPr txBox="1"/>
              <p:nvPr/>
            </p:nvSpPr>
            <p:spPr>
              <a:xfrm>
                <a:off x="8096057" y="4306401"/>
                <a:ext cx="936104" cy="338627"/>
              </a:xfrm>
              <a:prstGeom prst="rect">
                <a:avLst/>
              </a:prstGeom>
              <a:noFill/>
            </p:spPr>
            <p:txBody>
              <a:bodyPr wrap="square" rtlCol="0">
                <a:spAutoFit/>
              </a:bodyPr>
              <a:lstStyle/>
              <a:p>
                <a:pPr algn="ctr"/>
                <a:r>
                  <a:rPr lang="es-EC" sz="900" dirty="0">
                    <a:solidFill>
                      <a:schemeClr val="bg2">
                        <a:lumMod val="10000"/>
                      </a:schemeClr>
                    </a:solidFill>
                  </a:rPr>
                  <a:t>King y otros </a:t>
                </a:r>
              </a:p>
              <a:p>
                <a:pPr algn="ctr"/>
                <a:r>
                  <a:rPr lang="es-EC" sz="900" dirty="0">
                    <a:solidFill>
                      <a:schemeClr val="bg2">
                        <a:lumMod val="10000"/>
                      </a:schemeClr>
                    </a:solidFill>
                  </a:rPr>
                  <a:t>(2006)</a:t>
                </a:r>
              </a:p>
            </p:txBody>
          </p:sp>
        </p:grpSp>
        <p:grpSp>
          <p:nvGrpSpPr>
            <p:cNvPr id="34" name="Grupo 33">
              <a:extLst>
                <a:ext uri="{FF2B5EF4-FFF2-40B4-BE49-F238E27FC236}">
                  <a16:creationId xmlns:a16="http://schemas.microsoft.com/office/drawing/2014/main" id="{B4B1DB49-FC97-E744-BD7E-6C6AA1FE8324}"/>
                </a:ext>
              </a:extLst>
            </p:cNvPr>
            <p:cNvGrpSpPr/>
            <p:nvPr/>
          </p:nvGrpSpPr>
          <p:grpSpPr>
            <a:xfrm>
              <a:off x="7599154" y="3380035"/>
              <a:ext cx="930604" cy="940215"/>
              <a:chOff x="1369861" y="2377391"/>
              <a:chExt cx="930604" cy="940215"/>
            </a:xfrm>
          </p:grpSpPr>
          <p:sp>
            <p:nvSpPr>
              <p:cNvPr id="63" name="Lágrima 62">
                <a:extLst>
                  <a:ext uri="{FF2B5EF4-FFF2-40B4-BE49-F238E27FC236}">
                    <a16:creationId xmlns:a16="http://schemas.microsoft.com/office/drawing/2014/main" id="{02FB2BDB-2982-4146-8BCE-1E4F3A841954}"/>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64" name="Elipse 63">
                <a:extLst>
                  <a:ext uri="{FF2B5EF4-FFF2-40B4-BE49-F238E27FC236}">
                    <a16:creationId xmlns:a16="http://schemas.microsoft.com/office/drawing/2014/main" id="{60E4F7F7-74A8-9A41-8044-8E109EADE995}"/>
                  </a:ext>
                </a:extLst>
              </p:cNvPr>
              <p:cNvSpPr/>
              <p:nvPr/>
            </p:nvSpPr>
            <p:spPr>
              <a:xfrm>
                <a:off x="1387889" y="2468880"/>
                <a:ext cx="89015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2">
                        <a:lumMod val="10000"/>
                      </a:schemeClr>
                    </a:solidFill>
                  </a:rPr>
                  <a:t>Ruffle y </a:t>
                </a:r>
                <a:r>
                  <a:rPr lang="en-US" sz="900" dirty="0" err="1">
                    <a:solidFill>
                      <a:schemeClr val="bg2">
                        <a:lumMod val="10000"/>
                      </a:schemeClr>
                    </a:solidFill>
                  </a:rPr>
                  <a:t>Shtudiner</a:t>
                </a:r>
                <a:r>
                  <a:rPr lang="en-US" sz="900" dirty="0">
                    <a:solidFill>
                      <a:schemeClr val="bg2">
                        <a:lumMod val="10000"/>
                      </a:schemeClr>
                    </a:solidFill>
                  </a:rPr>
                  <a:t> </a:t>
                </a:r>
              </a:p>
              <a:p>
                <a:pPr algn="ctr"/>
                <a:r>
                  <a:rPr lang="en-US" sz="900" dirty="0">
                    <a:solidFill>
                      <a:schemeClr val="bg2">
                        <a:lumMod val="10000"/>
                      </a:schemeClr>
                    </a:solidFill>
                  </a:rPr>
                  <a:t>(2010)</a:t>
                </a:r>
              </a:p>
            </p:txBody>
          </p:sp>
        </p:grpSp>
        <p:grpSp>
          <p:nvGrpSpPr>
            <p:cNvPr id="35" name="Grupo 34">
              <a:extLst>
                <a:ext uri="{FF2B5EF4-FFF2-40B4-BE49-F238E27FC236}">
                  <a16:creationId xmlns:a16="http://schemas.microsoft.com/office/drawing/2014/main" id="{66BB41BA-3DD5-C640-9DA5-4E3A3C4CBCBF}"/>
                </a:ext>
              </a:extLst>
            </p:cNvPr>
            <p:cNvGrpSpPr/>
            <p:nvPr/>
          </p:nvGrpSpPr>
          <p:grpSpPr>
            <a:xfrm>
              <a:off x="8400256" y="4922405"/>
              <a:ext cx="936104" cy="940215"/>
              <a:chOff x="8078554" y="4009656"/>
              <a:chExt cx="936104" cy="940215"/>
            </a:xfrm>
          </p:grpSpPr>
          <p:grpSp>
            <p:nvGrpSpPr>
              <p:cNvPr id="59" name="Grupo 58">
                <a:extLst>
                  <a:ext uri="{FF2B5EF4-FFF2-40B4-BE49-F238E27FC236}">
                    <a16:creationId xmlns:a16="http://schemas.microsoft.com/office/drawing/2014/main" id="{15E05548-F1A1-CA4F-9D25-642B0853CC87}"/>
                  </a:ext>
                </a:extLst>
              </p:cNvPr>
              <p:cNvGrpSpPr/>
              <p:nvPr/>
            </p:nvGrpSpPr>
            <p:grpSpPr>
              <a:xfrm rot="10800000">
                <a:off x="8078554" y="4009656"/>
                <a:ext cx="930604" cy="940215"/>
                <a:chOff x="1369861" y="2377391"/>
                <a:chExt cx="930604" cy="940215"/>
              </a:xfrm>
            </p:grpSpPr>
            <p:sp>
              <p:nvSpPr>
                <p:cNvPr id="61" name="Lágrima 60">
                  <a:extLst>
                    <a:ext uri="{FF2B5EF4-FFF2-40B4-BE49-F238E27FC236}">
                      <a16:creationId xmlns:a16="http://schemas.microsoft.com/office/drawing/2014/main" id="{CC1624AA-445E-5C40-A6E5-E4C579CBE874}"/>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Elipse 61">
                  <a:extLst>
                    <a:ext uri="{FF2B5EF4-FFF2-40B4-BE49-F238E27FC236}">
                      <a16:creationId xmlns:a16="http://schemas.microsoft.com/office/drawing/2014/main" id="{7648A144-0799-DC42-BCC8-3DF06F67D0DB}"/>
                    </a:ext>
                  </a:extLst>
                </p:cNvPr>
                <p:cNvSpPr/>
                <p:nvPr/>
              </p:nvSpPr>
              <p:spPr>
                <a:xfrm rot="10800000">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60" name="CuadroTexto 59">
                <a:extLst>
                  <a:ext uri="{FF2B5EF4-FFF2-40B4-BE49-F238E27FC236}">
                    <a16:creationId xmlns:a16="http://schemas.microsoft.com/office/drawing/2014/main" id="{7AB782DB-4119-8B4F-A356-88A000EC38FF}"/>
                  </a:ext>
                </a:extLst>
              </p:cNvPr>
              <p:cNvSpPr txBox="1"/>
              <p:nvPr/>
            </p:nvSpPr>
            <p:spPr>
              <a:xfrm>
                <a:off x="8078554" y="4292507"/>
                <a:ext cx="936104" cy="465611"/>
              </a:xfrm>
              <a:prstGeom prst="rect">
                <a:avLst/>
              </a:prstGeom>
              <a:noFill/>
            </p:spPr>
            <p:txBody>
              <a:bodyPr wrap="square" rtlCol="0">
                <a:spAutoFit/>
              </a:bodyPr>
              <a:lstStyle/>
              <a:p>
                <a:pPr algn="ctr"/>
                <a:r>
                  <a:rPr lang="es-EC" sz="900" dirty="0">
                    <a:solidFill>
                      <a:schemeClr val="bg2">
                        <a:lumMod val="10000"/>
                      </a:schemeClr>
                    </a:solidFill>
                  </a:rPr>
                  <a:t>Lai y </a:t>
                </a:r>
              </a:p>
              <a:p>
                <a:pPr algn="ctr"/>
                <a:r>
                  <a:rPr lang="es-EC" sz="900" dirty="0">
                    <a:solidFill>
                      <a:schemeClr val="bg2">
                        <a:lumMod val="10000"/>
                      </a:schemeClr>
                    </a:solidFill>
                  </a:rPr>
                  <a:t>Badcock </a:t>
                </a:r>
              </a:p>
              <a:p>
                <a:pPr algn="ctr"/>
                <a:r>
                  <a:rPr lang="es-EC" sz="900" dirty="0">
                    <a:solidFill>
                      <a:schemeClr val="bg2">
                        <a:lumMod val="10000"/>
                      </a:schemeClr>
                    </a:solidFill>
                  </a:rPr>
                  <a:t>(2012)</a:t>
                </a:r>
              </a:p>
            </p:txBody>
          </p:sp>
        </p:grpSp>
        <p:grpSp>
          <p:nvGrpSpPr>
            <p:cNvPr id="36" name="Grupo 35">
              <a:extLst>
                <a:ext uri="{FF2B5EF4-FFF2-40B4-BE49-F238E27FC236}">
                  <a16:creationId xmlns:a16="http://schemas.microsoft.com/office/drawing/2014/main" id="{52B452C5-1602-5748-A5D8-9E963A3AE39B}"/>
                </a:ext>
              </a:extLst>
            </p:cNvPr>
            <p:cNvGrpSpPr/>
            <p:nvPr/>
          </p:nvGrpSpPr>
          <p:grpSpPr>
            <a:xfrm>
              <a:off x="9123893" y="3395418"/>
              <a:ext cx="930604" cy="940215"/>
              <a:chOff x="1369861" y="2377391"/>
              <a:chExt cx="930604" cy="940215"/>
            </a:xfrm>
          </p:grpSpPr>
          <p:sp>
            <p:nvSpPr>
              <p:cNvPr id="57" name="Lágrima 56">
                <a:extLst>
                  <a:ext uri="{FF2B5EF4-FFF2-40B4-BE49-F238E27FC236}">
                    <a16:creationId xmlns:a16="http://schemas.microsoft.com/office/drawing/2014/main" id="{B2FE342F-F469-274D-877D-717FA81BF58C}"/>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58" name="Elipse 57">
                <a:extLst>
                  <a:ext uri="{FF2B5EF4-FFF2-40B4-BE49-F238E27FC236}">
                    <a16:creationId xmlns:a16="http://schemas.microsoft.com/office/drawing/2014/main" id="{4EFDC472-D017-D54A-8A51-03475A715C99}"/>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37" name="CuadroTexto 36">
              <a:extLst>
                <a:ext uri="{FF2B5EF4-FFF2-40B4-BE49-F238E27FC236}">
                  <a16:creationId xmlns:a16="http://schemas.microsoft.com/office/drawing/2014/main" id="{71DC5832-8F3F-9343-9160-92C1A4BD4B77}"/>
                </a:ext>
              </a:extLst>
            </p:cNvPr>
            <p:cNvSpPr txBox="1"/>
            <p:nvPr/>
          </p:nvSpPr>
          <p:spPr>
            <a:xfrm>
              <a:off x="9048328" y="3656815"/>
              <a:ext cx="1113785" cy="719582"/>
            </a:xfrm>
            <a:prstGeom prst="rect">
              <a:avLst/>
            </a:prstGeom>
            <a:noFill/>
          </p:spPr>
          <p:txBody>
            <a:bodyPr wrap="square" rtlCol="0">
              <a:spAutoFit/>
            </a:bodyPr>
            <a:lstStyle/>
            <a:p>
              <a:pPr algn="ctr"/>
              <a:r>
                <a:rPr lang="en-US" sz="900" dirty="0">
                  <a:solidFill>
                    <a:schemeClr val="bg2">
                      <a:lumMod val="10000"/>
                    </a:schemeClr>
                  </a:solidFill>
                </a:rPr>
                <a:t>Galarza </a:t>
              </a:r>
            </a:p>
            <a:p>
              <a:pPr algn="ctr"/>
              <a:r>
                <a:rPr lang="en-US" sz="900" dirty="0">
                  <a:solidFill>
                    <a:schemeClr val="bg2">
                      <a:lumMod val="10000"/>
                    </a:schemeClr>
                  </a:solidFill>
                </a:rPr>
                <a:t>y Yamada</a:t>
              </a:r>
            </a:p>
            <a:p>
              <a:pPr algn="ctr"/>
              <a:r>
                <a:rPr lang="en-US" sz="900" dirty="0">
                  <a:solidFill>
                    <a:schemeClr val="bg2">
                      <a:lumMod val="10000"/>
                    </a:schemeClr>
                  </a:solidFill>
                </a:rPr>
                <a:t>(2012)</a:t>
              </a:r>
            </a:p>
            <a:p>
              <a:endParaRPr lang="es-EC" dirty="0">
                <a:solidFill>
                  <a:schemeClr val="bg2">
                    <a:lumMod val="10000"/>
                  </a:schemeClr>
                </a:solidFill>
              </a:endParaRPr>
            </a:p>
          </p:txBody>
        </p:sp>
        <p:grpSp>
          <p:nvGrpSpPr>
            <p:cNvPr id="38" name="Grupo 37">
              <a:extLst>
                <a:ext uri="{FF2B5EF4-FFF2-40B4-BE49-F238E27FC236}">
                  <a16:creationId xmlns:a16="http://schemas.microsoft.com/office/drawing/2014/main" id="{07CB118E-4BCE-224C-98B2-CA43C9862279}"/>
                </a:ext>
              </a:extLst>
            </p:cNvPr>
            <p:cNvGrpSpPr/>
            <p:nvPr/>
          </p:nvGrpSpPr>
          <p:grpSpPr>
            <a:xfrm>
              <a:off x="10066376" y="4918637"/>
              <a:ext cx="936104" cy="940215"/>
              <a:chOff x="8078554" y="4009656"/>
              <a:chExt cx="936104" cy="940215"/>
            </a:xfrm>
          </p:grpSpPr>
          <p:grpSp>
            <p:nvGrpSpPr>
              <p:cNvPr id="53" name="Grupo 52">
                <a:extLst>
                  <a:ext uri="{FF2B5EF4-FFF2-40B4-BE49-F238E27FC236}">
                    <a16:creationId xmlns:a16="http://schemas.microsoft.com/office/drawing/2014/main" id="{8DCE4206-E523-604B-A16E-E75A92ACE1A8}"/>
                  </a:ext>
                </a:extLst>
              </p:cNvPr>
              <p:cNvGrpSpPr/>
              <p:nvPr/>
            </p:nvGrpSpPr>
            <p:grpSpPr>
              <a:xfrm rot="10800000">
                <a:off x="8078554" y="4009656"/>
                <a:ext cx="930604" cy="940215"/>
                <a:chOff x="1369861" y="2377391"/>
                <a:chExt cx="930604" cy="940215"/>
              </a:xfrm>
            </p:grpSpPr>
            <p:sp>
              <p:nvSpPr>
                <p:cNvPr id="55" name="Lágrima 54">
                  <a:extLst>
                    <a:ext uri="{FF2B5EF4-FFF2-40B4-BE49-F238E27FC236}">
                      <a16:creationId xmlns:a16="http://schemas.microsoft.com/office/drawing/2014/main" id="{CBC2B904-DC97-954A-A57C-B8E148F3C447}"/>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6" name="Elipse 55">
                  <a:extLst>
                    <a:ext uri="{FF2B5EF4-FFF2-40B4-BE49-F238E27FC236}">
                      <a16:creationId xmlns:a16="http://schemas.microsoft.com/office/drawing/2014/main" id="{6503C939-2EAE-6F47-9EDA-4F36935A400D}"/>
                    </a:ext>
                  </a:extLst>
                </p:cNvPr>
                <p:cNvSpPr/>
                <p:nvPr/>
              </p:nvSpPr>
              <p:spPr>
                <a:xfrm rot="10800000">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54" name="CuadroTexto 53">
                <a:extLst>
                  <a:ext uri="{FF2B5EF4-FFF2-40B4-BE49-F238E27FC236}">
                    <a16:creationId xmlns:a16="http://schemas.microsoft.com/office/drawing/2014/main" id="{B66C3709-1C4B-FE4C-9A01-3B545C50240A}"/>
                  </a:ext>
                </a:extLst>
              </p:cNvPr>
              <p:cNvSpPr txBox="1"/>
              <p:nvPr/>
            </p:nvSpPr>
            <p:spPr>
              <a:xfrm>
                <a:off x="8078554" y="4292507"/>
                <a:ext cx="936104" cy="338627"/>
              </a:xfrm>
              <a:prstGeom prst="rect">
                <a:avLst/>
              </a:prstGeom>
              <a:noFill/>
            </p:spPr>
            <p:txBody>
              <a:bodyPr wrap="square" rtlCol="0">
                <a:spAutoFit/>
              </a:bodyPr>
              <a:lstStyle/>
              <a:p>
                <a:pPr algn="ctr"/>
                <a:r>
                  <a:rPr lang="es-EC" sz="900" dirty="0">
                    <a:solidFill>
                      <a:schemeClr val="bg2">
                        <a:lumMod val="10000"/>
                      </a:schemeClr>
                    </a:solidFill>
                  </a:rPr>
                  <a:t>López </a:t>
                </a:r>
              </a:p>
              <a:p>
                <a:pPr algn="ctr"/>
                <a:r>
                  <a:rPr lang="es-EC" sz="900" dirty="0">
                    <a:solidFill>
                      <a:schemeClr val="bg2">
                        <a:lumMod val="10000"/>
                      </a:schemeClr>
                    </a:solidFill>
                  </a:rPr>
                  <a:t>(2013)</a:t>
                </a:r>
              </a:p>
            </p:txBody>
          </p:sp>
        </p:grpSp>
        <p:sp>
          <p:nvSpPr>
            <p:cNvPr id="39" name="CuadroTexto 38">
              <a:extLst>
                <a:ext uri="{FF2B5EF4-FFF2-40B4-BE49-F238E27FC236}">
                  <a16:creationId xmlns:a16="http://schemas.microsoft.com/office/drawing/2014/main" id="{62444455-C0D8-AF4E-9D8B-E2D45A985FCC}"/>
                </a:ext>
              </a:extLst>
            </p:cNvPr>
            <p:cNvSpPr txBox="1"/>
            <p:nvPr/>
          </p:nvSpPr>
          <p:spPr>
            <a:xfrm>
              <a:off x="9006495" y="2837247"/>
              <a:ext cx="1197450" cy="423284"/>
            </a:xfrm>
            <a:prstGeom prst="rect">
              <a:avLst/>
            </a:prstGeom>
            <a:noFill/>
          </p:spPr>
          <p:txBody>
            <a:bodyPr wrap="square" rtlCol="0">
              <a:spAutoFit/>
            </a:bodyPr>
            <a:lstStyle/>
            <a:p>
              <a:pPr algn="ctr"/>
              <a:r>
                <a:rPr lang="es-EC" sz="1200" dirty="0">
                  <a:solidFill>
                    <a:schemeClr val="bg2">
                      <a:lumMod val="10000"/>
                    </a:schemeClr>
                  </a:solidFill>
                </a:rPr>
                <a:t>Discriminación laboral en Lima</a:t>
              </a:r>
            </a:p>
          </p:txBody>
        </p:sp>
        <p:sp>
          <p:nvSpPr>
            <p:cNvPr id="40" name="CuadroTexto 39">
              <a:extLst>
                <a:ext uri="{FF2B5EF4-FFF2-40B4-BE49-F238E27FC236}">
                  <a16:creationId xmlns:a16="http://schemas.microsoft.com/office/drawing/2014/main" id="{5E252D75-19F3-614F-BEFC-D9820876060A}"/>
                </a:ext>
              </a:extLst>
            </p:cNvPr>
            <p:cNvSpPr txBox="1"/>
            <p:nvPr/>
          </p:nvSpPr>
          <p:spPr>
            <a:xfrm>
              <a:off x="2543890" y="2789881"/>
              <a:ext cx="1018048" cy="423283"/>
            </a:xfrm>
            <a:prstGeom prst="rect">
              <a:avLst/>
            </a:prstGeom>
            <a:noFill/>
          </p:spPr>
          <p:txBody>
            <a:bodyPr wrap="square" rtlCol="0">
              <a:spAutoFit/>
            </a:bodyPr>
            <a:lstStyle/>
            <a:p>
              <a:pPr algn="ctr"/>
              <a:r>
                <a:rPr lang="es-EC" sz="1200" dirty="0">
                  <a:solidFill>
                    <a:schemeClr val="bg2">
                      <a:lumMod val="10000"/>
                    </a:schemeClr>
                  </a:solidFill>
                </a:rPr>
                <a:t>Economia de la belleza</a:t>
              </a:r>
            </a:p>
          </p:txBody>
        </p:sp>
        <p:sp>
          <p:nvSpPr>
            <p:cNvPr id="41" name="CuadroTexto 40">
              <a:extLst>
                <a:ext uri="{FF2B5EF4-FFF2-40B4-BE49-F238E27FC236}">
                  <a16:creationId xmlns:a16="http://schemas.microsoft.com/office/drawing/2014/main" id="{A138D587-2F3D-104C-B122-9531AD74FE45}"/>
                </a:ext>
              </a:extLst>
            </p:cNvPr>
            <p:cNvSpPr txBox="1"/>
            <p:nvPr/>
          </p:nvSpPr>
          <p:spPr>
            <a:xfrm>
              <a:off x="1738300" y="5926398"/>
              <a:ext cx="1130819" cy="592597"/>
            </a:xfrm>
            <a:prstGeom prst="rect">
              <a:avLst/>
            </a:prstGeom>
            <a:noFill/>
          </p:spPr>
          <p:txBody>
            <a:bodyPr wrap="square" rtlCol="0">
              <a:spAutoFit/>
            </a:bodyPr>
            <a:lstStyle/>
            <a:p>
              <a:pPr algn="ctr"/>
              <a:r>
                <a:rPr lang="es-EC" sz="1200" dirty="0">
                  <a:solidFill>
                    <a:schemeClr val="bg2">
                      <a:lumMod val="10000"/>
                    </a:schemeClr>
                  </a:solidFill>
                </a:rPr>
                <a:t>La imagen en la empleabilidad</a:t>
              </a:r>
            </a:p>
          </p:txBody>
        </p:sp>
        <p:sp>
          <p:nvSpPr>
            <p:cNvPr id="43" name="CuadroTexto 42">
              <a:extLst>
                <a:ext uri="{FF2B5EF4-FFF2-40B4-BE49-F238E27FC236}">
                  <a16:creationId xmlns:a16="http://schemas.microsoft.com/office/drawing/2014/main" id="{0AB711C9-5EEB-2240-91AC-9E7983B343DD}"/>
                </a:ext>
              </a:extLst>
            </p:cNvPr>
            <p:cNvSpPr txBox="1"/>
            <p:nvPr/>
          </p:nvSpPr>
          <p:spPr>
            <a:xfrm>
              <a:off x="843937" y="2756779"/>
              <a:ext cx="1266893" cy="395145"/>
            </a:xfrm>
            <a:prstGeom prst="rect">
              <a:avLst/>
            </a:prstGeom>
            <a:noFill/>
          </p:spPr>
          <p:txBody>
            <a:bodyPr wrap="square" rtlCol="0">
              <a:spAutoFit/>
            </a:bodyPr>
            <a:lstStyle/>
            <a:p>
              <a:pPr algn="ctr"/>
              <a:r>
                <a:rPr lang="es-EC" sz="1200" dirty="0">
                  <a:solidFill>
                    <a:schemeClr val="bg2">
                      <a:lumMod val="10000"/>
                    </a:schemeClr>
                  </a:solidFill>
                </a:rPr>
                <a:t>Teoría de la interdependencia</a:t>
              </a:r>
            </a:p>
          </p:txBody>
        </p:sp>
        <p:sp>
          <p:nvSpPr>
            <p:cNvPr id="44" name="CuadroTexto 43">
              <a:extLst>
                <a:ext uri="{FF2B5EF4-FFF2-40B4-BE49-F238E27FC236}">
                  <a16:creationId xmlns:a16="http://schemas.microsoft.com/office/drawing/2014/main" id="{7DEB75E9-C49E-3C4F-AA23-AAEC40262B68}"/>
                </a:ext>
              </a:extLst>
            </p:cNvPr>
            <p:cNvSpPr txBox="1"/>
            <p:nvPr/>
          </p:nvSpPr>
          <p:spPr>
            <a:xfrm>
              <a:off x="3459990" y="5926398"/>
              <a:ext cx="1197449" cy="761910"/>
            </a:xfrm>
            <a:prstGeom prst="rect">
              <a:avLst/>
            </a:prstGeom>
            <a:noFill/>
          </p:spPr>
          <p:txBody>
            <a:bodyPr wrap="square" rtlCol="0">
              <a:spAutoFit/>
            </a:bodyPr>
            <a:lstStyle/>
            <a:p>
              <a:pPr algn="ctr"/>
              <a:r>
                <a:rPr lang="es-EC" sz="1200" dirty="0">
                  <a:solidFill>
                    <a:schemeClr val="bg2">
                      <a:lumMod val="10000"/>
                    </a:schemeClr>
                  </a:solidFill>
                </a:rPr>
                <a:t>Preferencias de los seleccionadores</a:t>
              </a:r>
            </a:p>
          </p:txBody>
        </p:sp>
        <p:sp>
          <p:nvSpPr>
            <p:cNvPr id="46" name="CuadroTexto 45">
              <a:extLst>
                <a:ext uri="{FF2B5EF4-FFF2-40B4-BE49-F238E27FC236}">
                  <a16:creationId xmlns:a16="http://schemas.microsoft.com/office/drawing/2014/main" id="{6F583E59-1AD7-8C44-A228-077CA448518F}"/>
                </a:ext>
              </a:extLst>
            </p:cNvPr>
            <p:cNvSpPr txBox="1"/>
            <p:nvPr/>
          </p:nvSpPr>
          <p:spPr>
            <a:xfrm>
              <a:off x="4193985" y="2739845"/>
              <a:ext cx="1217734" cy="592597"/>
            </a:xfrm>
            <a:prstGeom prst="rect">
              <a:avLst/>
            </a:prstGeom>
            <a:noFill/>
          </p:spPr>
          <p:txBody>
            <a:bodyPr wrap="square" rtlCol="0">
              <a:spAutoFit/>
            </a:bodyPr>
            <a:lstStyle/>
            <a:p>
              <a:pPr algn="ctr"/>
              <a:r>
                <a:rPr lang="es-EC" sz="1200" dirty="0">
                  <a:solidFill>
                    <a:schemeClr val="bg2">
                      <a:lumMod val="10000"/>
                    </a:schemeClr>
                  </a:solidFill>
                </a:rPr>
                <a:t>Discriminación en la selección de personal</a:t>
              </a:r>
            </a:p>
          </p:txBody>
        </p:sp>
        <p:sp>
          <p:nvSpPr>
            <p:cNvPr id="47" name="CuadroTexto 46">
              <a:extLst>
                <a:ext uri="{FF2B5EF4-FFF2-40B4-BE49-F238E27FC236}">
                  <a16:creationId xmlns:a16="http://schemas.microsoft.com/office/drawing/2014/main" id="{66050A47-F8D7-6F45-9540-7B73CC5A3E76}"/>
                </a:ext>
              </a:extLst>
            </p:cNvPr>
            <p:cNvSpPr txBox="1"/>
            <p:nvPr/>
          </p:nvSpPr>
          <p:spPr>
            <a:xfrm>
              <a:off x="5085548" y="5982379"/>
              <a:ext cx="1197450" cy="423283"/>
            </a:xfrm>
            <a:prstGeom prst="rect">
              <a:avLst/>
            </a:prstGeom>
            <a:noFill/>
          </p:spPr>
          <p:txBody>
            <a:bodyPr wrap="square" rtlCol="0">
              <a:spAutoFit/>
            </a:bodyPr>
            <a:lstStyle/>
            <a:p>
              <a:pPr algn="ctr"/>
              <a:r>
                <a:rPr lang="es-EC" sz="1200" dirty="0">
                  <a:solidFill>
                    <a:schemeClr val="bg2">
                      <a:lumMod val="10000"/>
                    </a:schemeClr>
                  </a:solidFill>
                </a:rPr>
                <a:t>Discriminación racial y sexual</a:t>
              </a:r>
            </a:p>
          </p:txBody>
        </p:sp>
        <p:sp>
          <p:nvSpPr>
            <p:cNvPr id="48" name="CuadroTexto 47">
              <a:extLst>
                <a:ext uri="{FF2B5EF4-FFF2-40B4-BE49-F238E27FC236}">
                  <a16:creationId xmlns:a16="http://schemas.microsoft.com/office/drawing/2014/main" id="{772A6CC3-0EF0-A24D-91AE-677B4C3CF8CD}"/>
                </a:ext>
              </a:extLst>
            </p:cNvPr>
            <p:cNvSpPr txBox="1"/>
            <p:nvPr/>
          </p:nvSpPr>
          <p:spPr>
            <a:xfrm>
              <a:off x="5896888" y="2765084"/>
              <a:ext cx="1217734" cy="592597"/>
            </a:xfrm>
            <a:prstGeom prst="rect">
              <a:avLst/>
            </a:prstGeom>
            <a:noFill/>
          </p:spPr>
          <p:txBody>
            <a:bodyPr wrap="square" rtlCol="0">
              <a:spAutoFit/>
            </a:bodyPr>
            <a:lstStyle/>
            <a:p>
              <a:pPr algn="ctr"/>
              <a:r>
                <a:rPr lang="es-EC" sz="1200" dirty="0">
                  <a:solidFill>
                    <a:schemeClr val="bg2">
                      <a:lumMod val="10000"/>
                    </a:schemeClr>
                  </a:solidFill>
                </a:rPr>
                <a:t>La imagen en el entorno empresarial  </a:t>
              </a:r>
            </a:p>
          </p:txBody>
        </p:sp>
        <p:sp>
          <p:nvSpPr>
            <p:cNvPr id="49" name="CuadroTexto 48">
              <a:extLst>
                <a:ext uri="{FF2B5EF4-FFF2-40B4-BE49-F238E27FC236}">
                  <a16:creationId xmlns:a16="http://schemas.microsoft.com/office/drawing/2014/main" id="{5904A35A-3998-1841-84EE-529443F2DD47}"/>
                </a:ext>
              </a:extLst>
            </p:cNvPr>
            <p:cNvSpPr txBox="1"/>
            <p:nvPr/>
          </p:nvSpPr>
          <p:spPr>
            <a:xfrm>
              <a:off x="6753422" y="5964383"/>
              <a:ext cx="1197450" cy="761910"/>
            </a:xfrm>
            <a:prstGeom prst="rect">
              <a:avLst/>
            </a:prstGeom>
            <a:noFill/>
          </p:spPr>
          <p:txBody>
            <a:bodyPr wrap="square" rtlCol="0">
              <a:spAutoFit/>
            </a:bodyPr>
            <a:lstStyle/>
            <a:p>
              <a:pPr algn="ctr"/>
              <a:r>
                <a:rPr lang="es-EC" sz="1200" dirty="0">
                  <a:solidFill>
                    <a:schemeClr val="bg2">
                      <a:lumMod val="10000"/>
                    </a:schemeClr>
                  </a:solidFill>
                </a:rPr>
                <a:t>Preferencia por candidatos de otro grupo social</a:t>
              </a:r>
            </a:p>
          </p:txBody>
        </p:sp>
        <p:sp>
          <p:nvSpPr>
            <p:cNvPr id="50" name="CuadroTexto 49">
              <a:extLst>
                <a:ext uri="{FF2B5EF4-FFF2-40B4-BE49-F238E27FC236}">
                  <a16:creationId xmlns:a16="http://schemas.microsoft.com/office/drawing/2014/main" id="{DC89A36B-9339-EE46-A660-900495324C65}"/>
                </a:ext>
              </a:extLst>
            </p:cNvPr>
            <p:cNvSpPr txBox="1"/>
            <p:nvPr/>
          </p:nvSpPr>
          <p:spPr>
            <a:xfrm>
              <a:off x="7430114" y="2823291"/>
              <a:ext cx="1197450" cy="592597"/>
            </a:xfrm>
            <a:prstGeom prst="rect">
              <a:avLst/>
            </a:prstGeom>
            <a:noFill/>
          </p:spPr>
          <p:txBody>
            <a:bodyPr wrap="square" rtlCol="0">
              <a:spAutoFit/>
            </a:bodyPr>
            <a:lstStyle/>
            <a:p>
              <a:pPr algn="ctr"/>
              <a:r>
                <a:rPr lang="es-EC" sz="1200" dirty="0">
                  <a:solidFill>
                    <a:schemeClr val="bg2">
                      <a:lumMod val="10000"/>
                    </a:schemeClr>
                  </a:solidFill>
                </a:rPr>
                <a:t>Discriminación laboral en Israel</a:t>
              </a:r>
            </a:p>
          </p:txBody>
        </p:sp>
        <p:sp>
          <p:nvSpPr>
            <p:cNvPr id="51" name="CuadroTexto 50">
              <a:extLst>
                <a:ext uri="{FF2B5EF4-FFF2-40B4-BE49-F238E27FC236}">
                  <a16:creationId xmlns:a16="http://schemas.microsoft.com/office/drawing/2014/main" id="{CF105AE3-6482-1642-A1D6-3AD8A41A92B9}"/>
                </a:ext>
              </a:extLst>
            </p:cNvPr>
            <p:cNvSpPr txBox="1"/>
            <p:nvPr/>
          </p:nvSpPr>
          <p:spPr>
            <a:xfrm>
              <a:off x="8266833" y="5956485"/>
              <a:ext cx="1197450" cy="931224"/>
            </a:xfrm>
            <a:prstGeom prst="rect">
              <a:avLst/>
            </a:prstGeom>
            <a:noFill/>
          </p:spPr>
          <p:txBody>
            <a:bodyPr wrap="square" rtlCol="0">
              <a:spAutoFit/>
            </a:bodyPr>
            <a:lstStyle/>
            <a:p>
              <a:pPr algn="ctr"/>
              <a:r>
                <a:rPr lang="es-EC" sz="1200" dirty="0">
                  <a:solidFill>
                    <a:schemeClr val="bg2">
                      <a:lumMod val="10000"/>
                    </a:schemeClr>
                  </a:solidFill>
                </a:rPr>
                <a:t>La discriminación siempre influye en los procesos de selección? </a:t>
              </a:r>
            </a:p>
          </p:txBody>
        </p:sp>
        <p:sp>
          <p:nvSpPr>
            <p:cNvPr id="52" name="CuadroTexto 51">
              <a:extLst>
                <a:ext uri="{FF2B5EF4-FFF2-40B4-BE49-F238E27FC236}">
                  <a16:creationId xmlns:a16="http://schemas.microsoft.com/office/drawing/2014/main" id="{881EE36F-3687-4C44-A730-7F70FFE0E881}"/>
                </a:ext>
              </a:extLst>
            </p:cNvPr>
            <p:cNvSpPr txBox="1"/>
            <p:nvPr/>
          </p:nvSpPr>
          <p:spPr>
            <a:xfrm>
              <a:off x="10020527" y="5964383"/>
              <a:ext cx="1197450" cy="592597"/>
            </a:xfrm>
            <a:prstGeom prst="rect">
              <a:avLst/>
            </a:prstGeom>
            <a:noFill/>
          </p:spPr>
          <p:txBody>
            <a:bodyPr wrap="square" rtlCol="0">
              <a:spAutoFit/>
            </a:bodyPr>
            <a:lstStyle/>
            <a:p>
              <a:pPr algn="ctr"/>
              <a:r>
                <a:rPr lang="es-EC" sz="1200" dirty="0">
                  <a:solidFill>
                    <a:schemeClr val="bg2">
                      <a:lumMod val="10000"/>
                    </a:schemeClr>
                  </a:solidFill>
                </a:rPr>
                <a:t>Discriminación laboral en Buenos Aires</a:t>
              </a:r>
            </a:p>
          </p:txBody>
        </p:sp>
      </p:grpSp>
    </p:spTree>
    <p:extLst>
      <p:ext uri="{BB962C8B-B14F-4D97-AF65-F5344CB8AC3E}">
        <p14:creationId xmlns:p14="http://schemas.microsoft.com/office/powerpoint/2010/main" val="206947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3ECB2427-0571-48AC-84B5-882DFD802F0D}"/>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5400" b="1" dirty="0">
              <a:solidFill>
                <a:schemeClr val="bg2">
                  <a:lumMod val="10000"/>
                </a:schemeClr>
              </a:solidFill>
              <a:latin typeface="Noto Sans" panose="020B0502040504020204"/>
            </a:endParaRPr>
          </a:p>
        </p:txBody>
      </p:sp>
      <p:grpSp>
        <p:nvGrpSpPr>
          <p:cNvPr id="48" name="Grupo 47">
            <a:extLst>
              <a:ext uri="{FF2B5EF4-FFF2-40B4-BE49-F238E27FC236}">
                <a16:creationId xmlns:a16="http://schemas.microsoft.com/office/drawing/2014/main" id="{BBCD316C-961E-8747-9EB1-A63849EEEDB3}"/>
              </a:ext>
            </a:extLst>
          </p:cNvPr>
          <p:cNvGrpSpPr/>
          <p:nvPr/>
        </p:nvGrpSpPr>
        <p:grpSpPr>
          <a:xfrm>
            <a:off x="2764054" y="1236051"/>
            <a:ext cx="5778365" cy="4701150"/>
            <a:chOff x="854988" y="2603292"/>
            <a:chExt cx="5516582" cy="4310311"/>
          </a:xfrm>
        </p:grpSpPr>
        <p:cxnSp>
          <p:nvCxnSpPr>
            <p:cNvPr id="49" name="Conector recto 48">
              <a:extLst>
                <a:ext uri="{FF2B5EF4-FFF2-40B4-BE49-F238E27FC236}">
                  <a16:creationId xmlns:a16="http://schemas.microsoft.com/office/drawing/2014/main" id="{8778B64D-CDAD-BC4C-8EEE-A173B98EAC8A}"/>
                </a:ext>
              </a:extLst>
            </p:cNvPr>
            <p:cNvCxnSpPr>
              <a:cxnSpLocks/>
            </p:cNvCxnSpPr>
            <p:nvPr/>
          </p:nvCxnSpPr>
          <p:spPr>
            <a:xfrm flipV="1">
              <a:off x="1415480" y="4642599"/>
              <a:ext cx="4956090"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0" name="Grupo 49">
              <a:extLst>
                <a:ext uri="{FF2B5EF4-FFF2-40B4-BE49-F238E27FC236}">
                  <a16:creationId xmlns:a16="http://schemas.microsoft.com/office/drawing/2014/main" id="{B50BE5F8-9804-5D4C-BDFF-26448814F3B9}"/>
                </a:ext>
              </a:extLst>
            </p:cNvPr>
            <p:cNvGrpSpPr/>
            <p:nvPr/>
          </p:nvGrpSpPr>
          <p:grpSpPr>
            <a:xfrm>
              <a:off x="924372" y="3364133"/>
              <a:ext cx="1064020" cy="980945"/>
              <a:chOff x="1310801" y="2359557"/>
              <a:chExt cx="1064020" cy="980945"/>
            </a:xfrm>
          </p:grpSpPr>
          <p:sp>
            <p:nvSpPr>
              <p:cNvPr id="76" name="Lágrima 75">
                <a:extLst>
                  <a:ext uri="{FF2B5EF4-FFF2-40B4-BE49-F238E27FC236}">
                    <a16:creationId xmlns:a16="http://schemas.microsoft.com/office/drawing/2014/main" id="{04EB0FAD-3D89-BD4E-A1A3-226AF8378975}"/>
                  </a:ext>
                </a:extLst>
              </p:cNvPr>
              <p:cNvSpPr/>
              <p:nvPr/>
            </p:nvSpPr>
            <p:spPr>
              <a:xfrm rot="7999541">
                <a:off x="1352338" y="2318020"/>
                <a:ext cx="980945" cy="106402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7" name="Elipse 76">
                <a:extLst>
                  <a:ext uri="{FF2B5EF4-FFF2-40B4-BE49-F238E27FC236}">
                    <a16:creationId xmlns:a16="http://schemas.microsoft.com/office/drawing/2014/main" id="{89FB2E1F-5A40-E94A-AB5C-2B041142B0B4}"/>
                  </a:ext>
                </a:extLst>
              </p:cNvPr>
              <p:cNvSpPr/>
              <p:nvPr/>
            </p:nvSpPr>
            <p:spPr>
              <a:xfrm>
                <a:off x="1338584" y="2446395"/>
                <a:ext cx="961738" cy="8155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2">
                        <a:lumMod val="10000"/>
                      </a:schemeClr>
                    </a:solidFill>
                  </a:rPr>
                  <a:t>Fernández</a:t>
                </a:r>
              </a:p>
              <a:p>
                <a:pPr algn="ctr"/>
                <a:r>
                  <a:rPr lang="es-ES" sz="800" dirty="0">
                    <a:solidFill>
                      <a:schemeClr val="bg2">
                        <a:lumMod val="10000"/>
                      </a:schemeClr>
                    </a:solidFill>
                  </a:rPr>
                  <a:t>(2001)</a:t>
                </a:r>
                <a:endParaRPr lang="en-US" sz="800" dirty="0">
                  <a:solidFill>
                    <a:schemeClr val="bg2">
                      <a:lumMod val="10000"/>
                    </a:schemeClr>
                  </a:solidFill>
                </a:endParaRPr>
              </a:p>
            </p:txBody>
          </p:sp>
        </p:grpSp>
        <p:grpSp>
          <p:nvGrpSpPr>
            <p:cNvPr id="51" name="Grupo 50">
              <a:extLst>
                <a:ext uri="{FF2B5EF4-FFF2-40B4-BE49-F238E27FC236}">
                  <a16:creationId xmlns:a16="http://schemas.microsoft.com/office/drawing/2014/main" id="{33DA2D3C-D3C4-9B43-AE1C-7B3DD64F046D}"/>
                </a:ext>
              </a:extLst>
            </p:cNvPr>
            <p:cNvGrpSpPr/>
            <p:nvPr/>
          </p:nvGrpSpPr>
          <p:grpSpPr>
            <a:xfrm rot="10800000">
              <a:off x="1847529" y="4942412"/>
              <a:ext cx="930604" cy="940215"/>
              <a:chOff x="1369861" y="2377391"/>
              <a:chExt cx="930604" cy="940215"/>
            </a:xfrm>
          </p:grpSpPr>
          <p:sp>
            <p:nvSpPr>
              <p:cNvPr id="74" name="Lágrima 73">
                <a:extLst>
                  <a:ext uri="{FF2B5EF4-FFF2-40B4-BE49-F238E27FC236}">
                    <a16:creationId xmlns:a16="http://schemas.microsoft.com/office/drawing/2014/main" id="{08F41559-36D6-1B4F-BEC0-2CBCD758A508}"/>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5" name="Elipse 74">
                <a:extLst>
                  <a:ext uri="{FF2B5EF4-FFF2-40B4-BE49-F238E27FC236}">
                    <a16:creationId xmlns:a16="http://schemas.microsoft.com/office/drawing/2014/main" id="{2DD1D186-FAC6-384E-A05F-91437746B610}"/>
                  </a:ext>
                </a:extLst>
              </p:cNvPr>
              <p:cNvSpPr/>
              <p:nvPr/>
            </p:nvSpPr>
            <p:spPr>
              <a:xfrm rot="10800000">
                <a:off x="1420713" y="2443766"/>
                <a:ext cx="837220" cy="7536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bg2">
                        <a:lumMod val="10000"/>
                      </a:schemeClr>
                    </a:solidFill>
                  </a:rPr>
                  <a:t>Lee (2014)</a:t>
                </a:r>
                <a:endParaRPr lang="en-US" sz="1050" dirty="0">
                  <a:solidFill>
                    <a:schemeClr val="bg2">
                      <a:lumMod val="10000"/>
                    </a:schemeClr>
                  </a:solidFill>
                </a:endParaRPr>
              </a:p>
            </p:txBody>
          </p:sp>
        </p:grpSp>
        <p:grpSp>
          <p:nvGrpSpPr>
            <p:cNvPr id="52" name="Grupo 51">
              <a:extLst>
                <a:ext uri="{FF2B5EF4-FFF2-40B4-BE49-F238E27FC236}">
                  <a16:creationId xmlns:a16="http://schemas.microsoft.com/office/drawing/2014/main" id="{62605AE9-8C18-5E40-8318-1F7EBF5F49E1}"/>
                </a:ext>
              </a:extLst>
            </p:cNvPr>
            <p:cNvGrpSpPr/>
            <p:nvPr/>
          </p:nvGrpSpPr>
          <p:grpSpPr>
            <a:xfrm>
              <a:off x="2542594" y="3410237"/>
              <a:ext cx="986114" cy="940215"/>
              <a:chOff x="3436289" y="2445132"/>
              <a:chExt cx="986114" cy="940215"/>
            </a:xfrm>
          </p:grpSpPr>
          <p:grpSp>
            <p:nvGrpSpPr>
              <p:cNvPr id="70" name="Grupo 69">
                <a:extLst>
                  <a:ext uri="{FF2B5EF4-FFF2-40B4-BE49-F238E27FC236}">
                    <a16:creationId xmlns:a16="http://schemas.microsoft.com/office/drawing/2014/main" id="{8CE48023-BE51-664C-908C-41A5F1588151}"/>
                  </a:ext>
                </a:extLst>
              </p:cNvPr>
              <p:cNvGrpSpPr/>
              <p:nvPr/>
            </p:nvGrpSpPr>
            <p:grpSpPr>
              <a:xfrm>
                <a:off x="3489058" y="2445132"/>
                <a:ext cx="930604" cy="940215"/>
                <a:chOff x="1369861" y="2377391"/>
                <a:chExt cx="930604" cy="940215"/>
              </a:xfrm>
            </p:grpSpPr>
            <p:sp>
              <p:nvSpPr>
                <p:cNvPr id="72" name="Lágrima 71">
                  <a:extLst>
                    <a:ext uri="{FF2B5EF4-FFF2-40B4-BE49-F238E27FC236}">
                      <a16:creationId xmlns:a16="http://schemas.microsoft.com/office/drawing/2014/main" id="{2C326225-BB86-144E-8E97-B863EF4231D3}"/>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3" name="Elipse 72">
                  <a:extLst>
                    <a:ext uri="{FF2B5EF4-FFF2-40B4-BE49-F238E27FC236}">
                      <a16:creationId xmlns:a16="http://schemas.microsoft.com/office/drawing/2014/main" id="{A66E83E1-1D8C-E244-BE99-36BCC369C981}"/>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71" name="CuadroTexto 70">
                <a:extLst>
                  <a:ext uri="{FF2B5EF4-FFF2-40B4-BE49-F238E27FC236}">
                    <a16:creationId xmlns:a16="http://schemas.microsoft.com/office/drawing/2014/main" id="{088136F3-0120-F549-9B98-84FAD1F0D57C}"/>
                  </a:ext>
                </a:extLst>
              </p:cNvPr>
              <p:cNvSpPr txBox="1"/>
              <p:nvPr/>
            </p:nvSpPr>
            <p:spPr>
              <a:xfrm>
                <a:off x="3436289" y="2745926"/>
                <a:ext cx="986114" cy="338627"/>
              </a:xfrm>
              <a:prstGeom prst="rect">
                <a:avLst/>
              </a:prstGeom>
              <a:noFill/>
            </p:spPr>
            <p:txBody>
              <a:bodyPr wrap="square" rtlCol="0">
                <a:spAutoFit/>
              </a:bodyPr>
              <a:lstStyle/>
              <a:p>
                <a:pPr algn="ctr"/>
                <a:r>
                  <a:rPr lang="es-ES" sz="900" dirty="0">
                    <a:solidFill>
                      <a:schemeClr val="bg2">
                        <a:lumMod val="10000"/>
                      </a:schemeClr>
                    </a:solidFill>
                  </a:rPr>
                  <a:t>Dávila</a:t>
                </a:r>
              </a:p>
              <a:p>
                <a:pPr algn="ctr"/>
                <a:r>
                  <a:rPr lang="es-ES" sz="900" dirty="0">
                    <a:solidFill>
                      <a:schemeClr val="bg2">
                        <a:lumMod val="10000"/>
                      </a:schemeClr>
                    </a:solidFill>
                  </a:rPr>
                  <a:t>(2016)</a:t>
                </a:r>
                <a:endParaRPr lang="es-EC" sz="900" dirty="0">
                  <a:solidFill>
                    <a:schemeClr val="bg2">
                      <a:lumMod val="10000"/>
                    </a:schemeClr>
                  </a:solidFill>
                </a:endParaRPr>
              </a:p>
            </p:txBody>
          </p:sp>
        </p:grpSp>
        <p:grpSp>
          <p:nvGrpSpPr>
            <p:cNvPr id="53" name="Grupo 52">
              <a:extLst>
                <a:ext uri="{FF2B5EF4-FFF2-40B4-BE49-F238E27FC236}">
                  <a16:creationId xmlns:a16="http://schemas.microsoft.com/office/drawing/2014/main" id="{26FF999A-2AFA-6646-94B0-F6E3EB89B240}"/>
                </a:ext>
              </a:extLst>
            </p:cNvPr>
            <p:cNvGrpSpPr/>
            <p:nvPr/>
          </p:nvGrpSpPr>
          <p:grpSpPr>
            <a:xfrm rot="10800000">
              <a:off x="3503713" y="4942411"/>
              <a:ext cx="930604" cy="940215"/>
              <a:chOff x="1369861" y="2377391"/>
              <a:chExt cx="930604" cy="940215"/>
            </a:xfrm>
          </p:grpSpPr>
          <p:sp>
            <p:nvSpPr>
              <p:cNvPr id="68" name="Lágrima 67">
                <a:extLst>
                  <a:ext uri="{FF2B5EF4-FFF2-40B4-BE49-F238E27FC236}">
                    <a16:creationId xmlns:a16="http://schemas.microsoft.com/office/drawing/2014/main" id="{45EB1660-BBEB-0243-B9D5-9BBDA85FF5C8}"/>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9" name="Elipse 68">
                <a:extLst>
                  <a:ext uri="{FF2B5EF4-FFF2-40B4-BE49-F238E27FC236}">
                    <a16:creationId xmlns:a16="http://schemas.microsoft.com/office/drawing/2014/main" id="{3BB0B9C8-FA8A-9046-BA16-94CE0C89D056}"/>
                  </a:ext>
                </a:extLst>
              </p:cNvPr>
              <p:cNvSpPr/>
              <p:nvPr/>
            </p:nvSpPr>
            <p:spPr>
              <a:xfrm rot="10800000">
                <a:off x="1426939" y="2468880"/>
                <a:ext cx="845459"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err="1">
                    <a:solidFill>
                      <a:schemeClr val="bg2">
                        <a:lumMod val="10000"/>
                      </a:schemeClr>
                    </a:solidFill>
                  </a:rPr>
                  <a:t>Albuja</a:t>
                </a:r>
                <a:r>
                  <a:rPr lang="es-ES" sz="800" dirty="0">
                    <a:solidFill>
                      <a:schemeClr val="bg2">
                        <a:lumMod val="10000"/>
                      </a:schemeClr>
                    </a:solidFill>
                  </a:rPr>
                  <a:t> y Enríquez (2018)</a:t>
                </a:r>
                <a:endParaRPr lang="en-US" sz="800" dirty="0">
                  <a:solidFill>
                    <a:schemeClr val="bg2">
                      <a:lumMod val="10000"/>
                    </a:schemeClr>
                  </a:solidFill>
                </a:endParaRPr>
              </a:p>
            </p:txBody>
          </p:sp>
        </p:grpSp>
        <p:grpSp>
          <p:nvGrpSpPr>
            <p:cNvPr id="54" name="Grupo 53">
              <a:extLst>
                <a:ext uri="{FF2B5EF4-FFF2-40B4-BE49-F238E27FC236}">
                  <a16:creationId xmlns:a16="http://schemas.microsoft.com/office/drawing/2014/main" id="{0FB385BB-6346-A344-8CDA-8E542DA3F14F}"/>
                </a:ext>
              </a:extLst>
            </p:cNvPr>
            <p:cNvGrpSpPr/>
            <p:nvPr/>
          </p:nvGrpSpPr>
          <p:grpSpPr>
            <a:xfrm>
              <a:off x="4137270" y="3413414"/>
              <a:ext cx="1341912" cy="940215"/>
              <a:chOff x="5164975" y="2458583"/>
              <a:chExt cx="1341912" cy="940215"/>
            </a:xfrm>
          </p:grpSpPr>
          <p:grpSp>
            <p:nvGrpSpPr>
              <p:cNvPr id="64" name="Grupo 63">
                <a:extLst>
                  <a:ext uri="{FF2B5EF4-FFF2-40B4-BE49-F238E27FC236}">
                    <a16:creationId xmlns:a16="http://schemas.microsoft.com/office/drawing/2014/main" id="{4F042181-6937-6E4C-A85D-A386BA400706}"/>
                  </a:ext>
                </a:extLst>
              </p:cNvPr>
              <p:cNvGrpSpPr/>
              <p:nvPr/>
            </p:nvGrpSpPr>
            <p:grpSpPr>
              <a:xfrm>
                <a:off x="5380532" y="2458583"/>
                <a:ext cx="930604" cy="940215"/>
                <a:chOff x="1369861" y="2377391"/>
                <a:chExt cx="930604" cy="940215"/>
              </a:xfrm>
            </p:grpSpPr>
            <p:sp>
              <p:nvSpPr>
                <p:cNvPr id="66" name="Lágrima 65">
                  <a:extLst>
                    <a:ext uri="{FF2B5EF4-FFF2-40B4-BE49-F238E27FC236}">
                      <a16:creationId xmlns:a16="http://schemas.microsoft.com/office/drawing/2014/main" id="{07E55263-C7DC-ED46-B9CE-1C382857786E}"/>
                    </a:ext>
                  </a:extLst>
                </p:cNvPr>
                <p:cNvSpPr/>
                <p:nvPr/>
              </p:nvSpPr>
              <p:spPr>
                <a:xfrm rot="7999541">
                  <a:off x="1365055" y="2382197"/>
                  <a:ext cx="940215" cy="93060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67" name="Elipse 66">
                  <a:extLst>
                    <a:ext uri="{FF2B5EF4-FFF2-40B4-BE49-F238E27FC236}">
                      <a16:creationId xmlns:a16="http://schemas.microsoft.com/office/drawing/2014/main" id="{4F49376F-FD96-E946-BC4F-9DE2ABC2FEB9}"/>
                    </a:ext>
                  </a:extLst>
                </p:cNvPr>
                <p:cNvSpPr/>
                <p:nvPr/>
              </p:nvSpPr>
              <p:spPr>
                <a:xfrm>
                  <a:off x="1463799" y="2468880"/>
                  <a:ext cx="73907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10000"/>
                      </a:schemeClr>
                    </a:solidFill>
                  </a:endParaRPr>
                </a:p>
              </p:txBody>
            </p:sp>
          </p:grpSp>
          <p:sp>
            <p:nvSpPr>
              <p:cNvPr id="65" name="CuadroTexto 64">
                <a:extLst>
                  <a:ext uri="{FF2B5EF4-FFF2-40B4-BE49-F238E27FC236}">
                    <a16:creationId xmlns:a16="http://schemas.microsoft.com/office/drawing/2014/main" id="{9FD0E898-E87B-0046-BFEA-52A1283BFAD5}"/>
                  </a:ext>
                </a:extLst>
              </p:cNvPr>
              <p:cNvSpPr txBox="1"/>
              <p:nvPr/>
            </p:nvSpPr>
            <p:spPr>
              <a:xfrm>
                <a:off x="5164975" y="2745957"/>
                <a:ext cx="1341912" cy="465612"/>
              </a:xfrm>
              <a:prstGeom prst="rect">
                <a:avLst/>
              </a:prstGeom>
              <a:noFill/>
            </p:spPr>
            <p:txBody>
              <a:bodyPr wrap="square" rtlCol="0">
                <a:spAutoFit/>
              </a:bodyPr>
              <a:lstStyle/>
              <a:p>
                <a:pPr algn="ctr"/>
                <a:r>
                  <a:rPr lang="es-EC" sz="900" dirty="0">
                    <a:solidFill>
                      <a:schemeClr val="bg2">
                        <a:lumMod val="10000"/>
                      </a:schemeClr>
                    </a:solidFill>
                  </a:rPr>
                  <a:t>Espinoza </a:t>
                </a:r>
              </a:p>
              <a:p>
                <a:pPr algn="ctr"/>
                <a:r>
                  <a:rPr lang="es-EC" sz="900" dirty="0">
                    <a:solidFill>
                      <a:schemeClr val="bg2">
                        <a:lumMod val="10000"/>
                      </a:schemeClr>
                    </a:solidFill>
                  </a:rPr>
                  <a:t>y Gallegos </a:t>
                </a:r>
              </a:p>
              <a:p>
                <a:pPr algn="ctr"/>
                <a:r>
                  <a:rPr lang="es-EC" sz="900" dirty="0">
                    <a:solidFill>
                      <a:schemeClr val="bg2">
                        <a:lumMod val="10000"/>
                      </a:schemeClr>
                    </a:solidFill>
                  </a:rPr>
                  <a:t>(2018)</a:t>
                </a:r>
              </a:p>
            </p:txBody>
          </p:sp>
        </p:grpSp>
        <p:grpSp>
          <p:nvGrpSpPr>
            <p:cNvPr id="55" name="Grupo 54">
              <a:extLst>
                <a:ext uri="{FF2B5EF4-FFF2-40B4-BE49-F238E27FC236}">
                  <a16:creationId xmlns:a16="http://schemas.microsoft.com/office/drawing/2014/main" id="{5B3C5FC1-23A7-B445-BEA7-FEF3F3EF360F}"/>
                </a:ext>
              </a:extLst>
            </p:cNvPr>
            <p:cNvGrpSpPr/>
            <p:nvPr/>
          </p:nvGrpSpPr>
          <p:grpSpPr>
            <a:xfrm rot="10800000">
              <a:off x="5236629" y="4953821"/>
              <a:ext cx="975548" cy="909850"/>
              <a:chOff x="1320193" y="2388811"/>
              <a:chExt cx="975548" cy="909850"/>
            </a:xfrm>
          </p:grpSpPr>
          <p:sp>
            <p:nvSpPr>
              <p:cNvPr id="62" name="Lágrima 61">
                <a:extLst>
                  <a:ext uri="{FF2B5EF4-FFF2-40B4-BE49-F238E27FC236}">
                    <a16:creationId xmlns:a16="http://schemas.microsoft.com/office/drawing/2014/main" id="{31422276-0702-774F-B5FD-FF95853061B2}"/>
                  </a:ext>
                </a:extLst>
              </p:cNvPr>
              <p:cNvSpPr/>
              <p:nvPr/>
            </p:nvSpPr>
            <p:spPr>
              <a:xfrm rot="7999541">
                <a:off x="1353042" y="2355962"/>
                <a:ext cx="909850" cy="97554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Elipse 62">
                <a:extLst>
                  <a:ext uri="{FF2B5EF4-FFF2-40B4-BE49-F238E27FC236}">
                    <a16:creationId xmlns:a16="http://schemas.microsoft.com/office/drawing/2014/main" id="{B0907574-25D4-7E4A-9F50-37542C99A387}"/>
                  </a:ext>
                </a:extLst>
              </p:cNvPr>
              <p:cNvSpPr/>
              <p:nvPr/>
            </p:nvSpPr>
            <p:spPr>
              <a:xfrm rot="10800000">
                <a:off x="1340946" y="2445594"/>
                <a:ext cx="932034" cy="764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bg2">
                        <a:lumMod val="10000"/>
                      </a:schemeClr>
                    </a:solidFill>
                  </a:rPr>
                  <a:t>Gordillo y Fernández </a:t>
                </a:r>
              </a:p>
              <a:p>
                <a:pPr algn="ctr"/>
                <a:r>
                  <a:rPr lang="es-ES" sz="900" dirty="0">
                    <a:solidFill>
                      <a:schemeClr val="bg2">
                        <a:lumMod val="10000"/>
                      </a:schemeClr>
                    </a:solidFill>
                  </a:rPr>
                  <a:t>(2019)</a:t>
                </a:r>
                <a:endParaRPr lang="en-US" sz="900" dirty="0">
                  <a:solidFill>
                    <a:schemeClr val="bg2">
                      <a:lumMod val="10000"/>
                    </a:schemeClr>
                  </a:solidFill>
                </a:endParaRPr>
              </a:p>
            </p:txBody>
          </p:sp>
        </p:grpSp>
        <p:sp>
          <p:nvSpPr>
            <p:cNvPr id="56" name="CuadroTexto 55">
              <a:extLst>
                <a:ext uri="{FF2B5EF4-FFF2-40B4-BE49-F238E27FC236}">
                  <a16:creationId xmlns:a16="http://schemas.microsoft.com/office/drawing/2014/main" id="{0BB95931-638E-004E-865C-8D981D81FBE3}"/>
                </a:ext>
              </a:extLst>
            </p:cNvPr>
            <p:cNvSpPr txBox="1"/>
            <p:nvPr/>
          </p:nvSpPr>
          <p:spPr>
            <a:xfrm>
              <a:off x="2547506" y="2603292"/>
              <a:ext cx="1018048" cy="825402"/>
            </a:xfrm>
            <a:prstGeom prst="rect">
              <a:avLst/>
            </a:prstGeom>
            <a:noFill/>
          </p:spPr>
          <p:txBody>
            <a:bodyPr wrap="square" rtlCol="0">
              <a:spAutoFit/>
            </a:bodyPr>
            <a:lstStyle/>
            <a:p>
              <a:pPr algn="ctr"/>
              <a:r>
                <a:rPr lang="es-EC" sz="1050" dirty="0">
                  <a:solidFill>
                    <a:schemeClr val="bg2">
                      <a:lumMod val="10000"/>
                    </a:schemeClr>
                  </a:solidFill>
                </a:rPr>
                <a:t>Discriminación por género, apellido y lugar de procedencia</a:t>
              </a:r>
            </a:p>
          </p:txBody>
        </p:sp>
        <p:sp>
          <p:nvSpPr>
            <p:cNvPr id="57" name="CuadroTexto 56">
              <a:extLst>
                <a:ext uri="{FF2B5EF4-FFF2-40B4-BE49-F238E27FC236}">
                  <a16:creationId xmlns:a16="http://schemas.microsoft.com/office/drawing/2014/main" id="{674E8CD4-6683-D44C-AAC7-D7BBB1FE2011}"/>
                </a:ext>
              </a:extLst>
            </p:cNvPr>
            <p:cNvSpPr txBox="1"/>
            <p:nvPr/>
          </p:nvSpPr>
          <p:spPr>
            <a:xfrm>
              <a:off x="1738300" y="5926398"/>
              <a:ext cx="1130819" cy="592597"/>
            </a:xfrm>
            <a:prstGeom prst="rect">
              <a:avLst/>
            </a:prstGeom>
            <a:noFill/>
          </p:spPr>
          <p:txBody>
            <a:bodyPr wrap="square" rtlCol="0">
              <a:spAutoFit/>
            </a:bodyPr>
            <a:lstStyle/>
            <a:p>
              <a:pPr algn="ctr"/>
              <a:r>
                <a:rPr lang="es-EC" sz="1200" dirty="0">
                  <a:solidFill>
                    <a:schemeClr val="bg2">
                      <a:lumMod val="10000"/>
                    </a:schemeClr>
                  </a:solidFill>
                </a:rPr>
                <a:t>Discriminación por sexo en Guayaquil</a:t>
              </a:r>
            </a:p>
          </p:txBody>
        </p:sp>
        <p:sp>
          <p:nvSpPr>
            <p:cNvPr id="58" name="CuadroTexto 57">
              <a:extLst>
                <a:ext uri="{FF2B5EF4-FFF2-40B4-BE49-F238E27FC236}">
                  <a16:creationId xmlns:a16="http://schemas.microsoft.com/office/drawing/2014/main" id="{75368138-1B88-5C4B-AB4E-44CF3D1F9182}"/>
                </a:ext>
              </a:extLst>
            </p:cNvPr>
            <p:cNvSpPr txBox="1"/>
            <p:nvPr/>
          </p:nvSpPr>
          <p:spPr>
            <a:xfrm>
              <a:off x="854988" y="2756779"/>
              <a:ext cx="1209591" cy="423284"/>
            </a:xfrm>
            <a:prstGeom prst="rect">
              <a:avLst/>
            </a:prstGeom>
            <a:noFill/>
          </p:spPr>
          <p:txBody>
            <a:bodyPr wrap="square" rtlCol="0">
              <a:spAutoFit/>
            </a:bodyPr>
            <a:lstStyle/>
            <a:p>
              <a:pPr algn="ctr"/>
              <a:r>
                <a:rPr lang="es-EC" sz="1200" dirty="0">
                  <a:solidFill>
                    <a:schemeClr val="bg2">
                      <a:lumMod val="10000"/>
                    </a:schemeClr>
                  </a:solidFill>
                </a:rPr>
                <a:t>Primeras investigaciones</a:t>
              </a:r>
            </a:p>
          </p:txBody>
        </p:sp>
        <p:sp>
          <p:nvSpPr>
            <p:cNvPr id="59" name="CuadroTexto 58">
              <a:extLst>
                <a:ext uri="{FF2B5EF4-FFF2-40B4-BE49-F238E27FC236}">
                  <a16:creationId xmlns:a16="http://schemas.microsoft.com/office/drawing/2014/main" id="{68F5B16B-4D0C-444B-A323-0D1C9F44E93F}"/>
                </a:ext>
              </a:extLst>
            </p:cNvPr>
            <p:cNvSpPr txBox="1"/>
            <p:nvPr/>
          </p:nvSpPr>
          <p:spPr>
            <a:xfrm>
              <a:off x="3459990" y="5926398"/>
              <a:ext cx="1197449" cy="761910"/>
            </a:xfrm>
            <a:prstGeom prst="rect">
              <a:avLst/>
            </a:prstGeom>
            <a:noFill/>
          </p:spPr>
          <p:txBody>
            <a:bodyPr wrap="square" rtlCol="0">
              <a:spAutoFit/>
            </a:bodyPr>
            <a:lstStyle/>
            <a:p>
              <a:pPr algn="ctr"/>
              <a:r>
                <a:rPr lang="es-EC" sz="1200" dirty="0">
                  <a:solidFill>
                    <a:schemeClr val="bg2">
                      <a:lumMod val="10000"/>
                    </a:schemeClr>
                  </a:solidFill>
                </a:rPr>
                <a:t>Discriminación por sexo en salarios percibidos</a:t>
              </a:r>
            </a:p>
          </p:txBody>
        </p:sp>
        <p:sp>
          <p:nvSpPr>
            <p:cNvPr id="60" name="CuadroTexto 59">
              <a:extLst>
                <a:ext uri="{FF2B5EF4-FFF2-40B4-BE49-F238E27FC236}">
                  <a16:creationId xmlns:a16="http://schemas.microsoft.com/office/drawing/2014/main" id="{0CE145AD-D22F-4E4F-8115-CBC6FAF2CC5A}"/>
                </a:ext>
              </a:extLst>
            </p:cNvPr>
            <p:cNvSpPr txBox="1"/>
            <p:nvPr/>
          </p:nvSpPr>
          <p:spPr>
            <a:xfrm>
              <a:off x="4207435" y="2675364"/>
              <a:ext cx="1217734" cy="761910"/>
            </a:xfrm>
            <a:prstGeom prst="rect">
              <a:avLst/>
            </a:prstGeom>
            <a:noFill/>
          </p:spPr>
          <p:txBody>
            <a:bodyPr wrap="square" rtlCol="0">
              <a:spAutoFit/>
            </a:bodyPr>
            <a:lstStyle/>
            <a:p>
              <a:pPr algn="ctr"/>
              <a:r>
                <a:rPr lang="es-EC" sz="1200" dirty="0">
                  <a:solidFill>
                    <a:schemeClr val="bg2">
                      <a:lumMod val="10000"/>
                    </a:schemeClr>
                  </a:solidFill>
                </a:rPr>
                <a:t>Discriminación basada en Derecho y Jurisprudencia</a:t>
              </a:r>
            </a:p>
          </p:txBody>
        </p:sp>
        <p:sp>
          <p:nvSpPr>
            <p:cNvPr id="61" name="CuadroTexto 60">
              <a:extLst>
                <a:ext uri="{FF2B5EF4-FFF2-40B4-BE49-F238E27FC236}">
                  <a16:creationId xmlns:a16="http://schemas.microsoft.com/office/drawing/2014/main" id="{A8EB1139-5C26-9D43-BE65-A51652006354}"/>
                </a:ext>
              </a:extLst>
            </p:cNvPr>
            <p:cNvSpPr txBox="1"/>
            <p:nvPr/>
          </p:nvSpPr>
          <p:spPr>
            <a:xfrm>
              <a:off x="5085548" y="5982379"/>
              <a:ext cx="1197450" cy="931224"/>
            </a:xfrm>
            <a:prstGeom prst="rect">
              <a:avLst/>
            </a:prstGeom>
            <a:noFill/>
          </p:spPr>
          <p:txBody>
            <a:bodyPr wrap="square" rtlCol="0">
              <a:spAutoFit/>
            </a:bodyPr>
            <a:lstStyle/>
            <a:p>
              <a:pPr algn="ctr"/>
              <a:r>
                <a:rPr lang="es-EC" sz="1200" dirty="0">
                  <a:solidFill>
                    <a:schemeClr val="bg2">
                      <a:lumMod val="10000"/>
                    </a:schemeClr>
                  </a:solidFill>
                </a:rPr>
                <a:t>Discriminación laboral en las principales ciudades del país</a:t>
              </a:r>
            </a:p>
          </p:txBody>
        </p:sp>
      </p:grpSp>
      <p:sp>
        <p:nvSpPr>
          <p:cNvPr id="2" name="Rectángulo 1">
            <a:extLst>
              <a:ext uri="{FF2B5EF4-FFF2-40B4-BE49-F238E27FC236}">
                <a16:creationId xmlns:a16="http://schemas.microsoft.com/office/drawing/2014/main" id="{EFB16680-470E-F74F-9B71-F444ED295F9E}"/>
              </a:ext>
            </a:extLst>
          </p:cNvPr>
          <p:cNvSpPr/>
          <p:nvPr/>
        </p:nvSpPr>
        <p:spPr>
          <a:xfrm>
            <a:off x="529162" y="263506"/>
            <a:ext cx="11387067" cy="584775"/>
          </a:xfrm>
          <a:prstGeom prst="rect">
            <a:avLst/>
          </a:prstGeom>
        </p:spPr>
        <p:txBody>
          <a:bodyPr wrap="square">
            <a:spAutoFit/>
          </a:bodyPr>
          <a:lstStyle/>
          <a:p>
            <a:pPr algn="ctr"/>
            <a:r>
              <a:rPr lang="es-EC" sz="3200" b="1" dirty="0">
                <a:solidFill>
                  <a:schemeClr val="accent1">
                    <a:lumMod val="50000"/>
                  </a:schemeClr>
                </a:solidFill>
                <a:latin typeface="Noto Sans Kannada" panose="020B0502040504020204" pitchFamily="34" charset="0"/>
                <a:cs typeface="Noto Sans Kannada" panose="020B0502040504020204" pitchFamily="34" charset="0"/>
              </a:rPr>
              <a:t>LINEA DE TIEMPO – DISCRIMINACION LABORAL EN ECUADOR</a:t>
            </a:r>
          </a:p>
        </p:txBody>
      </p:sp>
    </p:spTree>
    <p:extLst>
      <p:ext uri="{BB962C8B-B14F-4D97-AF65-F5344CB8AC3E}">
        <p14:creationId xmlns:p14="http://schemas.microsoft.com/office/powerpoint/2010/main" val="185618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94B211B-9E49-4B0D-A851-B299908C64E9}"/>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VARIABLES Y DIMENSIONES  </a:t>
            </a:r>
          </a:p>
        </p:txBody>
      </p:sp>
      <p:graphicFrame>
        <p:nvGraphicFramePr>
          <p:cNvPr id="13" name="Diagram 18">
            <a:extLst>
              <a:ext uri="{FF2B5EF4-FFF2-40B4-BE49-F238E27FC236}">
                <a16:creationId xmlns:a16="http://schemas.microsoft.com/office/drawing/2014/main" id="{B104B9AF-01E7-D04A-8CC5-073C2FBD8FB9}"/>
              </a:ext>
            </a:extLst>
          </p:cNvPr>
          <p:cNvGraphicFramePr/>
          <p:nvPr>
            <p:extLst>
              <p:ext uri="{D42A27DB-BD31-4B8C-83A1-F6EECF244321}">
                <p14:modId xmlns:p14="http://schemas.microsoft.com/office/powerpoint/2010/main" val="2027162004"/>
              </p:ext>
            </p:extLst>
          </p:nvPr>
        </p:nvGraphicFramePr>
        <p:xfrm>
          <a:off x="0" y="1193286"/>
          <a:ext cx="6143886" cy="447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6">
            <a:extLst>
              <a:ext uri="{FF2B5EF4-FFF2-40B4-BE49-F238E27FC236}">
                <a16:creationId xmlns:a16="http://schemas.microsoft.com/office/drawing/2014/main" id="{7A4DF1F9-4D3C-FE41-BF84-7ED46A2A1CE1}"/>
              </a:ext>
            </a:extLst>
          </p:cNvPr>
          <p:cNvSpPr txBox="1"/>
          <p:nvPr/>
        </p:nvSpPr>
        <p:spPr>
          <a:xfrm>
            <a:off x="1418347" y="3055984"/>
            <a:ext cx="719455" cy="792480"/>
          </a:xfrm>
          <a:prstGeom prst="rect">
            <a:avLst/>
          </a:prstGeom>
          <a:noFill/>
        </p:spPr>
        <p:txBody>
          <a:bodyPr wrap="none" rtlCol="0">
            <a:spAutoFit/>
          </a:bodyPr>
          <a:lstStyle/>
          <a:p>
            <a:r>
              <a:rPr lang="es-EC" sz="900" kern="1200" dirty="0">
                <a:solidFill>
                  <a:srgbClr val="404040"/>
                </a:solidFill>
                <a:effectLst/>
                <a:latin typeface="Times New Roman" panose="02020603050405020304" pitchFamily="18" charset="0"/>
                <a:ea typeface="Times New Roman" panose="02020603050405020304" pitchFamily="18" charset="0"/>
              </a:rPr>
              <a:t>    Raza</a:t>
            </a:r>
            <a:endParaRPr lang="es-EC" sz="1200" dirty="0">
              <a:effectLst/>
              <a:latin typeface="Times New Roman" panose="02020603050405020304" pitchFamily="18" charset="0"/>
              <a:ea typeface="Times New Roman" panose="02020603050405020304" pitchFamily="18" charset="0"/>
            </a:endParaRPr>
          </a:p>
          <a:p>
            <a:pPr algn="ctr"/>
            <a:r>
              <a:rPr lang="es-EC" sz="900" kern="1200" dirty="0">
                <a:solidFill>
                  <a:srgbClr val="404040"/>
                </a:solidFill>
                <a:effectLst/>
                <a:latin typeface="Times New Roman" panose="02020603050405020304" pitchFamily="18" charset="0"/>
                <a:ea typeface="Times New Roman" panose="02020603050405020304" pitchFamily="18" charset="0"/>
              </a:rPr>
              <a:t>/</a:t>
            </a:r>
            <a:endParaRPr lang="es-EC" sz="1200" dirty="0">
              <a:effectLst/>
              <a:latin typeface="Times New Roman" panose="02020603050405020304" pitchFamily="18" charset="0"/>
              <a:ea typeface="Times New Roman" panose="02020603050405020304" pitchFamily="18" charset="0"/>
            </a:endParaRPr>
          </a:p>
          <a:p>
            <a:r>
              <a:rPr lang="es-EC" sz="900" kern="1200" dirty="0">
                <a:solidFill>
                  <a:srgbClr val="404040"/>
                </a:solidFill>
                <a:effectLst/>
                <a:latin typeface="Times New Roman" panose="02020603050405020304" pitchFamily="18" charset="0"/>
                <a:ea typeface="Times New Roman" panose="02020603050405020304" pitchFamily="18" charset="0"/>
              </a:rPr>
              <a:t>Origen </a:t>
            </a:r>
            <a:endParaRPr lang="es-EC" sz="1200" dirty="0">
              <a:effectLst/>
              <a:latin typeface="Times New Roman" panose="02020603050405020304" pitchFamily="18" charset="0"/>
              <a:ea typeface="Times New Roman" panose="02020603050405020304" pitchFamily="18" charset="0"/>
            </a:endParaRPr>
          </a:p>
          <a:p>
            <a:r>
              <a:rPr lang="es-EC" sz="900" kern="1200" dirty="0">
                <a:solidFill>
                  <a:srgbClr val="404040"/>
                </a:solidFill>
                <a:effectLst/>
                <a:latin typeface="Times New Roman" panose="02020603050405020304" pitchFamily="18" charset="0"/>
                <a:ea typeface="Times New Roman" panose="02020603050405020304" pitchFamily="18" charset="0"/>
              </a:rPr>
              <a:t>del apellido</a:t>
            </a:r>
            <a:endParaRPr lang="es-EC" sz="1200" dirty="0">
              <a:effectLst/>
              <a:latin typeface="Times New Roman" panose="02020603050405020304" pitchFamily="18" charset="0"/>
              <a:ea typeface="Times New Roman" panose="02020603050405020304" pitchFamily="18" charset="0"/>
            </a:endParaRPr>
          </a:p>
          <a:p>
            <a:r>
              <a:rPr lang="es-EC" sz="1200" dirty="0">
                <a:effectLst/>
                <a:latin typeface="Times New Roman" panose="02020603050405020304" pitchFamily="18" charset="0"/>
                <a:ea typeface="Times New Roman" panose="02020603050405020304" pitchFamily="18" charset="0"/>
              </a:rPr>
              <a:t> </a:t>
            </a:r>
          </a:p>
        </p:txBody>
      </p:sp>
      <p:sp>
        <p:nvSpPr>
          <p:cNvPr id="15" name="TextBox 8">
            <a:extLst>
              <a:ext uri="{FF2B5EF4-FFF2-40B4-BE49-F238E27FC236}">
                <a16:creationId xmlns:a16="http://schemas.microsoft.com/office/drawing/2014/main" id="{98639D6F-DF92-5C40-BC11-AB632E108123}"/>
              </a:ext>
            </a:extLst>
          </p:cNvPr>
          <p:cNvSpPr txBox="1"/>
          <p:nvPr/>
        </p:nvSpPr>
        <p:spPr>
          <a:xfrm>
            <a:off x="4073170" y="3206115"/>
            <a:ext cx="412115" cy="222885"/>
          </a:xfrm>
          <a:prstGeom prst="rect">
            <a:avLst/>
          </a:prstGeom>
          <a:noFill/>
        </p:spPr>
        <p:txBody>
          <a:bodyPr wrap="none" rtlCol="0">
            <a:spAutoFit/>
          </a:bodyPr>
          <a:lstStyle/>
          <a:p>
            <a:r>
              <a:rPr lang="es-EC" sz="900" kern="1200">
                <a:solidFill>
                  <a:srgbClr val="404040"/>
                </a:solidFill>
                <a:effectLst/>
                <a:latin typeface="Times New Roman" panose="02020603050405020304" pitchFamily="18" charset="0"/>
                <a:ea typeface="Times New Roman" panose="02020603050405020304" pitchFamily="18" charset="0"/>
              </a:rPr>
              <a:t>Sexo</a:t>
            </a:r>
            <a:endParaRPr lang="es-EC" sz="1200">
              <a:effectLst/>
              <a:latin typeface="Times New Roman" panose="02020603050405020304" pitchFamily="18" charset="0"/>
              <a:ea typeface="Times New Roman" panose="02020603050405020304" pitchFamily="18" charset="0"/>
            </a:endParaRPr>
          </a:p>
        </p:txBody>
      </p:sp>
      <p:sp>
        <p:nvSpPr>
          <p:cNvPr id="16" name="TextBox 5">
            <a:extLst>
              <a:ext uri="{FF2B5EF4-FFF2-40B4-BE49-F238E27FC236}">
                <a16:creationId xmlns:a16="http://schemas.microsoft.com/office/drawing/2014/main" id="{0A83077D-D0F3-B44C-9467-CE73BBB55BDD}"/>
              </a:ext>
            </a:extLst>
          </p:cNvPr>
          <p:cNvSpPr txBox="1"/>
          <p:nvPr/>
        </p:nvSpPr>
        <p:spPr>
          <a:xfrm>
            <a:off x="2398470" y="4672619"/>
            <a:ext cx="1257300" cy="492125"/>
          </a:xfrm>
          <a:prstGeom prst="rect">
            <a:avLst/>
          </a:prstGeom>
          <a:noFill/>
        </p:spPr>
        <p:txBody>
          <a:bodyPr wrap="square" rtlCol="0">
            <a:noAutofit/>
          </a:bodyPr>
          <a:lstStyle/>
          <a:p>
            <a:pPr algn="ctr"/>
            <a:r>
              <a:rPr lang="es-EC" sz="900" kern="1200">
                <a:solidFill>
                  <a:srgbClr val="404040"/>
                </a:solidFill>
                <a:effectLst/>
                <a:latin typeface="Times New Roman" panose="02020603050405020304" pitchFamily="18" charset="0"/>
                <a:ea typeface="Times New Roman" panose="02020603050405020304" pitchFamily="18" charset="0"/>
              </a:rPr>
              <a:t>Apariencia física</a:t>
            </a:r>
            <a:endParaRPr lang="es-EC" sz="1200">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E91BE7C-C780-3042-B4E4-01EBE21C87B1}"/>
              </a:ext>
            </a:extLst>
          </p:cNvPr>
          <p:cNvSpPr txBox="1"/>
          <p:nvPr/>
        </p:nvSpPr>
        <p:spPr>
          <a:xfrm>
            <a:off x="6352598" y="838690"/>
            <a:ext cx="5055632" cy="839651"/>
          </a:xfrm>
          <a:prstGeom prst="rect">
            <a:avLst/>
          </a:prstGeom>
          <a:noFill/>
          <a:ln>
            <a:solidFill>
              <a:schemeClr val="tx1"/>
            </a:solidFill>
          </a:ln>
        </p:spPr>
        <p:txBody>
          <a:bodyPr wrap="square" rtlCol="0">
            <a:noAutofit/>
          </a:bodyPr>
          <a:lstStyle/>
          <a:p>
            <a:pPr algn="just"/>
            <a:r>
              <a:rPr lang="es-EC" sz="1600" b="1" kern="1200" dirty="0">
                <a:solidFill>
                  <a:schemeClr val="bg2">
                    <a:lumMod val="10000"/>
                  </a:schemeClr>
                </a:solidFill>
                <a:effectLst/>
                <a:latin typeface="Times New Roman" panose="02020603050405020304" pitchFamily="18" charset="0"/>
                <a:ea typeface="Times New Roman" panose="02020603050405020304" pitchFamily="18" charset="0"/>
              </a:rPr>
              <a:t>Apariencia física: </a:t>
            </a:r>
            <a:r>
              <a:rPr lang="es-EC" sz="1600" kern="1200" dirty="0">
                <a:solidFill>
                  <a:schemeClr val="bg2">
                    <a:lumMod val="10000"/>
                  </a:schemeClr>
                </a:solidFill>
                <a:effectLst/>
                <a:latin typeface="Times New Roman" panose="02020603050405020304" pitchFamily="18" charset="0"/>
                <a:ea typeface="Times New Roman" panose="02020603050405020304" pitchFamily="18" charset="0"/>
              </a:rPr>
              <a:t>Es la variable en donde se manifiestan las diferencias de cada individuo en forma física para el posibile empleador (Hamermesh, 2011).</a:t>
            </a:r>
            <a:endParaRPr lang="es-EC" sz="2800" dirty="0">
              <a:solidFill>
                <a:schemeClr val="bg2">
                  <a:lumMod val="10000"/>
                </a:schemeClr>
              </a:solidFill>
              <a:effectLst/>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2DAAEDBF-5E45-EB47-AC37-A26537A031D0}"/>
              </a:ext>
            </a:extLst>
          </p:cNvPr>
          <p:cNvSpPr/>
          <p:nvPr/>
        </p:nvSpPr>
        <p:spPr>
          <a:xfrm>
            <a:off x="6352598" y="2186708"/>
            <a:ext cx="5055632" cy="830997"/>
          </a:xfrm>
          <a:prstGeom prst="rect">
            <a:avLst/>
          </a:prstGeom>
          <a:ln>
            <a:solidFill>
              <a:schemeClr val="tx1"/>
            </a:solidFill>
          </a:ln>
        </p:spPr>
        <p:txBody>
          <a:bodyPr wrap="square">
            <a:spAutoFit/>
          </a:bodyPr>
          <a:lstStyle/>
          <a:p>
            <a:pPr algn="just"/>
            <a:r>
              <a:rPr lang="es-ES" sz="1600" b="1" dirty="0">
                <a:solidFill>
                  <a:schemeClr val="bg2">
                    <a:lumMod val="10000"/>
                  </a:schemeClr>
                </a:solidFill>
                <a:latin typeface="Times New Roman" panose="02020603050405020304" pitchFamily="18" charset="0"/>
                <a:ea typeface="Times New Roman" panose="02020603050405020304" pitchFamily="18" charset="0"/>
              </a:rPr>
              <a:t>Raza:</a:t>
            </a:r>
            <a:r>
              <a:rPr lang="es-ES" sz="1600" dirty="0">
                <a:solidFill>
                  <a:schemeClr val="bg2">
                    <a:lumMod val="10000"/>
                  </a:schemeClr>
                </a:solidFill>
                <a:latin typeface="Times New Roman" panose="02020603050405020304" pitchFamily="18" charset="0"/>
                <a:ea typeface="Times New Roman" panose="02020603050405020304" pitchFamily="18" charset="0"/>
              </a:rPr>
              <a:t> Hace referencia a la agrupación social de los individuos según ciertos atributos que son considerados innatos e inmutables (Lydia, 2017).</a:t>
            </a:r>
            <a:r>
              <a:rPr lang="es-EC" sz="1600" dirty="0">
                <a:solidFill>
                  <a:schemeClr val="bg2">
                    <a:lumMod val="10000"/>
                  </a:schemeClr>
                </a:solidFill>
              </a:rPr>
              <a:t> </a:t>
            </a:r>
          </a:p>
        </p:txBody>
      </p:sp>
      <p:sp>
        <p:nvSpPr>
          <p:cNvPr id="19" name="Rectángulo 18">
            <a:extLst>
              <a:ext uri="{FF2B5EF4-FFF2-40B4-BE49-F238E27FC236}">
                <a16:creationId xmlns:a16="http://schemas.microsoft.com/office/drawing/2014/main" id="{F8DA3907-FF1E-7B45-A2DC-42F38EA5B4CB}"/>
              </a:ext>
            </a:extLst>
          </p:cNvPr>
          <p:cNvSpPr/>
          <p:nvPr/>
        </p:nvSpPr>
        <p:spPr>
          <a:xfrm>
            <a:off x="6352597" y="3812020"/>
            <a:ext cx="5055632" cy="1077218"/>
          </a:xfrm>
          <a:prstGeom prst="rect">
            <a:avLst/>
          </a:prstGeom>
          <a:ln>
            <a:solidFill>
              <a:schemeClr val="tx1"/>
            </a:solidFill>
          </a:ln>
        </p:spPr>
        <p:txBody>
          <a:bodyPr wrap="square">
            <a:spAutoFit/>
          </a:bodyPr>
          <a:lstStyle/>
          <a:p>
            <a:pPr algn="just"/>
            <a:r>
              <a:rPr lang="es-ES" sz="1600" b="1" dirty="0">
                <a:solidFill>
                  <a:schemeClr val="bg2">
                    <a:lumMod val="10000"/>
                  </a:schemeClr>
                </a:solidFill>
                <a:latin typeface="Times" pitchFamily="2" charset="0"/>
                <a:ea typeface="Times New Roman" panose="02020603050405020304" pitchFamily="18" charset="0"/>
              </a:rPr>
              <a:t>Sexo:</a:t>
            </a:r>
            <a:r>
              <a:rPr lang="es-ES" sz="1600" dirty="0">
                <a:solidFill>
                  <a:schemeClr val="bg2">
                    <a:lumMod val="10000"/>
                  </a:schemeClr>
                </a:solidFill>
                <a:latin typeface="Times" pitchFamily="2" charset="0"/>
                <a:ea typeface="Times New Roman" panose="02020603050405020304" pitchFamily="18" charset="0"/>
              </a:rPr>
              <a:t> E</a:t>
            </a:r>
            <a:r>
              <a:rPr lang="es-ES" sz="1600" dirty="0">
                <a:solidFill>
                  <a:schemeClr val="bg2">
                    <a:lumMod val="10000"/>
                  </a:schemeClr>
                </a:solidFill>
                <a:latin typeface="Times" pitchFamily="2" charset="0"/>
              </a:rPr>
              <a:t>s frecuente encontrar diferenciaciones para con las personas cuando se tiende a considerar a sus capacidades biológicas por razón de su sexo (</a:t>
            </a:r>
            <a:r>
              <a:rPr lang="es-ES" sz="1600" dirty="0" err="1">
                <a:solidFill>
                  <a:schemeClr val="bg2">
                    <a:lumMod val="10000"/>
                  </a:schemeClr>
                </a:solidFill>
                <a:latin typeface="Times" pitchFamily="2" charset="0"/>
              </a:rPr>
              <a:t>Viqueira</a:t>
            </a:r>
            <a:r>
              <a:rPr lang="es-ES" sz="1600" dirty="0">
                <a:solidFill>
                  <a:schemeClr val="bg2">
                    <a:lumMod val="10000"/>
                  </a:schemeClr>
                </a:solidFill>
                <a:latin typeface="Times" pitchFamily="2" charset="0"/>
              </a:rPr>
              <a:t>, Rivas, Beltrán, Alemán y </a:t>
            </a:r>
            <a:r>
              <a:rPr lang="es-ES" sz="1600" dirty="0" err="1">
                <a:solidFill>
                  <a:schemeClr val="bg2">
                    <a:lumMod val="10000"/>
                  </a:schemeClr>
                </a:solidFill>
                <a:latin typeface="Times" pitchFamily="2" charset="0"/>
              </a:rPr>
              <a:t>Garrigues</a:t>
            </a:r>
            <a:r>
              <a:rPr lang="es-ES" sz="1600" dirty="0">
                <a:solidFill>
                  <a:schemeClr val="bg2">
                    <a:lumMod val="10000"/>
                  </a:schemeClr>
                </a:solidFill>
                <a:latin typeface="Times" pitchFamily="2" charset="0"/>
              </a:rPr>
              <a:t>, 2018). </a:t>
            </a:r>
            <a:endParaRPr lang="es-EC" sz="1600" dirty="0">
              <a:solidFill>
                <a:schemeClr val="bg2">
                  <a:lumMod val="10000"/>
                </a:schemeClr>
              </a:solidFill>
              <a:latin typeface="Times" pitchFamily="2" charset="0"/>
            </a:endParaRPr>
          </a:p>
        </p:txBody>
      </p:sp>
    </p:spTree>
    <p:extLst>
      <p:ext uri="{BB962C8B-B14F-4D97-AF65-F5344CB8AC3E}">
        <p14:creationId xmlns:p14="http://schemas.microsoft.com/office/powerpoint/2010/main" val="135211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94B211B-9E49-4B0D-A851-B299908C64E9}"/>
              </a:ext>
            </a:extLst>
          </p:cNvPr>
          <p:cNvSpPr/>
          <p:nvPr/>
        </p:nvSpPr>
        <p:spPr>
          <a:xfrm>
            <a:off x="0" y="0"/>
            <a:ext cx="12192000" cy="107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dirty="0">
                <a:solidFill>
                  <a:schemeClr val="tx2"/>
                </a:solidFill>
                <a:latin typeface="Noto Sans" panose="020B0502040504020204"/>
              </a:rPr>
              <a:t>VARIABLES Y DIMENSIONES  </a:t>
            </a:r>
          </a:p>
        </p:txBody>
      </p:sp>
      <p:graphicFrame>
        <p:nvGraphicFramePr>
          <p:cNvPr id="13" name="Diagram 18">
            <a:extLst>
              <a:ext uri="{FF2B5EF4-FFF2-40B4-BE49-F238E27FC236}">
                <a16:creationId xmlns:a16="http://schemas.microsoft.com/office/drawing/2014/main" id="{B104B9AF-01E7-D04A-8CC5-073C2FBD8FB9}"/>
              </a:ext>
            </a:extLst>
          </p:cNvPr>
          <p:cNvGraphicFramePr/>
          <p:nvPr/>
        </p:nvGraphicFramePr>
        <p:xfrm>
          <a:off x="0" y="1193286"/>
          <a:ext cx="6143886" cy="447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6">
            <a:extLst>
              <a:ext uri="{FF2B5EF4-FFF2-40B4-BE49-F238E27FC236}">
                <a16:creationId xmlns:a16="http://schemas.microsoft.com/office/drawing/2014/main" id="{7A4DF1F9-4D3C-FE41-BF84-7ED46A2A1CE1}"/>
              </a:ext>
            </a:extLst>
          </p:cNvPr>
          <p:cNvSpPr txBox="1"/>
          <p:nvPr/>
        </p:nvSpPr>
        <p:spPr>
          <a:xfrm>
            <a:off x="1418347" y="3055984"/>
            <a:ext cx="719455" cy="792480"/>
          </a:xfrm>
          <a:prstGeom prst="rect">
            <a:avLst/>
          </a:prstGeom>
          <a:noFill/>
        </p:spPr>
        <p:txBody>
          <a:bodyPr wrap="none" rtlCol="0">
            <a:spAutoFit/>
          </a:bodyPr>
          <a:lstStyle/>
          <a:p>
            <a:r>
              <a:rPr lang="es-EC" sz="900" kern="1200" dirty="0">
                <a:solidFill>
                  <a:srgbClr val="404040"/>
                </a:solidFill>
                <a:effectLst/>
                <a:latin typeface="Times New Roman" panose="02020603050405020304" pitchFamily="18" charset="0"/>
                <a:ea typeface="Times New Roman" panose="02020603050405020304" pitchFamily="18" charset="0"/>
              </a:rPr>
              <a:t>    Raza</a:t>
            </a:r>
            <a:endParaRPr lang="es-EC" sz="1200" dirty="0">
              <a:effectLst/>
              <a:latin typeface="Times New Roman" panose="02020603050405020304" pitchFamily="18" charset="0"/>
              <a:ea typeface="Times New Roman" panose="02020603050405020304" pitchFamily="18" charset="0"/>
            </a:endParaRPr>
          </a:p>
          <a:p>
            <a:pPr algn="ctr"/>
            <a:r>
              <a:rPr lang="es-EC" sz="900" kern="1200" dirty="0">
                <a:solidFill>
                  <a:srgbClr val="404040"/>
                </a:solidFill>
                <a:effectLst/>
                <a:latin typeface="Times New Roman" panose="02020603050405020304" pitchFamily="18" charset="0"/>
                <a:ea typeface="Times New Roman" panose="02020603050405020304" pitchFamily="18" charset="0"/>
              </a:rPr>
              <a:t>/</a:t>
            </a:r>
            <a:endParaRPr lang="es-EC" sz="1200" dirty="0">
              <a:effectLst/>
              <a:latin typeface="Times New Roman" panose="02020603050405020304" pitchFamily="18" charset="0"/>
              <a:ea typeface="Times New Roman" panose="02020603050405020304" pitchFamily="18" charset="0"/>
            </a:endParaRPr>
          </a:p>
          <a:p>
            <a:r>
              <a:rPr lang="es-EC" sz="900" kern="1200" dirty="0">
                <a:solidFill>
                  <a:srgbClr val="404040"/>
                </a:solidFill>
                <a:effectLst/>
                <a:latin typeface="Times New Roman" panose="02020603050405020304" pitchFamily="18" charset="0"/>
                <a:ea typeface="Times New Roman" panose="02020603050405020304" pitchFamily="18" charset="0"/>
              </a:rPr>
              <a:t>Origen </a:t>
            </a:r>
            <a:endParaRPr lang="es-EC" sz="1200" dirty="0">
              <a:effectLst/>
              <a:latin typeface="Times New Roman" panose="02020603050405020304" pitchFamily="18" charset="0"/>
              <a:ea typeface="Times New Roman" panose="02020603050405020304" pitchFamily="18" charset="0"/>
            </a:endParaRPr>
          </a:p>
          <a:p>
            <a:r>
              <a:rPr lang="es-EC" sz="900" kern="1200" dirty="0">
                <a:solidFill>
                  <a:srgbClr val="404040"/>
                </a:solidFill>
                <a:effectLst/>
                <a:latin typeface="Times New Roman" panose="02020603050405020304" pitchFamily="18" charset="0"/>
                <a:ea typeface="Times New Roman" panose="02020603050405020304" pitchFamily="18" charset="0"/>
              </a:rPr>
              <a:t>del apellido</a:t>
            </a:r>
            <a:endParaRPr lang="es-EC" sz="1200" dirty="0">
              <a:effectLst/>
              <a:latin typeface="Times New Roman" panose="02020603050405020304" pitchFamily="18" charset="0"/>
              <a:ea typeface="Times New Roman" panose="02020603050405020304" pitchFamily="18" charset="0"/>
            </a:endParaRPr>
          </a:p>
          <a:p>
            <a:r>
              <a:rPr lang="es-EC" sz="1200" dirty="0">
                <a:effectLst/>
                <a:latin typeface="Times New Roman" panose="02020603050405020304" pitchFamily="18" charset="0"/>
                <a:ea typeface="Times New Roman" panose="02020603050405020304" pitchFamily="18" charset="0"/>
              </a:rPr>
              <a:t> </a:t>
            </a:r>
          </a:p>
        </p:txBody>
      </p:sp>
      <p:sp>
        <p:nvSpPr>
          <p:cNvPr id="15" name="TextBox 8">
            <a:extLst>
              <a:ext uri="{FF2B5EF4-FFF2-40B4-BE49-F238E27FC236}">
                <a16:creationId xmlns:a16="http://schemas.microsoft.com/office/drawing/2014/main" id="{98639D6F-DF92-5C40-BC11-AB632E108123}"/>
              </a:ext>
            </a:extLst>
          </p:cNvPr>
          <p:cNvSpPr txBox="1"/>
          <p:nvPr/>
        </p:nvSpPr>
        <p:spPr>
          <a:xfrm>
            <a:off x="4073170" y="3206115"/>
            <a:ext cx="412115" cy="222885"/>
          </a:xfrm>
          <a:prstGeom prst="rect">
            <a:avLst/>
          </a:prstGeom>
          <a:noFill/>
        </p:spPr>
        <p:txBody>
          <a:bodyPr wrap="none" rtlCol="0">
            <a:spAutoFit/>
          </a:bodyPr>
          <a:lstStyle/>
          <a:p>
            <a:r>
              <a:rPr lang="es-EC" sz="900" kern="1200">
                <a:solidFill>
                  <a:srgbClr val="404040"/>
                </a:solidFill>
                <a:effectLst/>
                <a:latin typeface="Times New Roman" panose="02020603050405020304" pitchFamily="18" charset="0"/>
                <a:ea typeface="Times New Roman" panose="02020603050405020304" pitchFamily="18" charset="0"/>
              </a:rPr>
              <a:t>Sexo</a:t>
            </a:r>
            <a:endParaRPr lang="es-EC" sz="1200">
              <a:effectLst/>
              <a:latin typeface="Times New Roman" panose="02020603050405020304" pitchFamily="18" charset="0"/>
              <a:ea typeface="Times New Roman" panose="02020603050405020304" pitchFamily="18" charset="0"/>
            </a:endParaRPr>
          </a:p>
        </p:txBody>
      </p:sp>
      <p:sp>
        <p:nvSpPr>
          <p:cNvPr id="16" name="TextBox 5">
            <a:extLst>
              <a:ext uri="{FF2B5EF4-FFF2-40B4-BE49-F238E27FC236}">
                <a16:creationId xmlns:a16="http://schemas.microsoft.com/office/drawing/2014/main" id="{0A83077D-D0F3-B44C-9467-CE73BBB55BDD}"/>
              </a:ext>
            </a:extLst>
          </p:cNvPr>
          <p:cNvSpPr txBox="1"/>
          <p:nvPr/>
        </p:nvSpPr>
        <p:spPr>
          <a:xfrm>
            <a:off x="2398470" y="4672619"/>
            <a:ext cx="1257300" cy="492125"/>
          </a:xfrm>
          <a:prstGeom prst="rect">
            <a:avLst/>
          </a:prstGeom>
          <a:noFill/>
        </p:spPr>
        <p:txBody>
          <a:bodyPr wrap="square" rtlCol="0">
            <a:noAutofit/>
          </a:bodyPr>
          <a:lstStyle/>
          <a:p>
            <a:pPr algn="ctr"/>
            <a:r>
              <a:rPr lang="es-EC" sz="900" kern="1200">
                <a:solidFill>
                  <a:srgbClr val="404040"/>
                </a:solidFill>
                <a:effectLst/>
                <a:latin typeface="Times New Roman" panose="02020603050405020304" pitchFamily="18" charset="0"/>
                <a:ea typeface="Times New Roman" panose="02020603050405020304" pitchFamily="18" charset="0"/>
              </a:rPr>
              <a:t>Apariencia física</a:t>
            </a:r>
            <a:endParaRPr lang="es-EC" sz="120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BD0F7A45-5422-A34F-ABA4-C3AD15ABDB04}"/>
              </a:ext>
            </a:extLst>
          </p:cNvPr>
          <p:cNvSpPr/>
          <p:nvPr/>
        </p:nvSpPr>
        <p:spPr>
          <a:xfrm>
            <a:off x="6420653" y="1193286"/>
            <a:ext cx="3954458" cy="830997"/>
          </a:xfrm>
          <a:prstGeom prst="rect">
            <a:avLst/>
          </a:prstGeom>
          <a:ln>
            <a:solidFill>
              <a:schemeClr val="tx1"/>
            </a:solidFill>
          </a:ln>
        </p:spPr>
        <p:txBody>
          <a:bodyPr wrap="square">
            <a:spAutoFit/>
          </a:bodyPr>
          <a:lstStyle/>
          <a:p>
            <a:pPr lvl="0"/>
            <a:r>
              <a:rPr lang="es-EC" sz="1600" b="1" dirty="0">
                <a:solidFill>
                  <a:schemeClr val="bg2">
                    <a:lumMod val="10000"/>
                  </a:schemeClr>
                </a:solidFill>
                <a:latin typeface="Times" pitchFamily="2" charset="0"/>
                <a:cs typeface="Times New Roman" panose="02020603050405020304" pitchFamily="18" charset="0"/>
              </a:rPr>
              <a:t>Empleos profesionales: </a:t>
            </a:r>
            <a:r>
              <a:rPr lang="es-ES" sz="1600" dirty="0">
                <a:solidFill>
                  <a:schemeClr val="bg2">
                    <a:lumMod val="10000"/>
                  </a:schemeClr>
                </a:solidFill>
                <a:latin typeface="Times" pitchFamily="2" charset="0"/>
              </a:rPr>
              <a:t>Este tipo de empleo requiere que el candidato tenga como mínimo un título de tercer nivel.</a:t>
            </a:r>
            <a:r>
              <a:rPr lang="es-EC" sz="1600" dirty="0">
                <a:solidFill>
                  <a:schemeClr val="bg2">
                    <a:lumMod val="10000"/>
                  </a:schemeClr>
                </a:solidFill>
                <a:latin typeface="Times" pitchFamily="2" charset="0"/>
              </a:rPr>
              <a:t> </a:t>
            </a:r>
            <a:r>
              <a:rPr lang="es-EC" sz="1600" dirty="0">
                <a:solidFill>
                  <a:schemeClr val="bg2">
                    <a:lumMod val="10000"/>
                  </a:schemeClr>
                </a:solidFill>
                <a:latin typeface="Times" pitchFamily="2" charset="0"/>
                <a:cs typeface="Times New Roman" panose="02020603050405020304" pitchFamily="18" charset="0"/>
              </a:rPr>
              <a:t>  </a:t>
            </a:r>
          </a:p>
        </p:txBody>
      </p:sp>
      <p:sp>
        <p:nvSpPr>
          <p:cNvPr id="11" name="Rectángulo 10">
            <a:extLst>
              <a:ext uri="{FF2B5EF4-FFF2-40B4-BE49-F238E27FC236}">
                <a16:creationId xmlns:a16="http://schemas.microsoft.com/office/drawing/2014/main" id="{749F5F7E-66ED-4F43-A79B-12FB047D269A}"/>
              </a:ext>
            </a:extLst>
          </p:cNvPr>
          <p:cNvSpPr/>
          <p:nvPr/>
        </p:nvSpPr>
        <p:spPr>
          <a:xfrm>
            <a:off x="6420653" y="2353338"/>
            <a:ext cx="3954458" cy="1631773"/>
          </a:xfrm>
          <a:prstGeom prst="rect">
            <a:avLst/>
          </a:prstGeom>
          <a:ln>
            <a:solidFill>
              <a:schemeClr val="tx1"/>
            </a:solidFill>
          </a:ln>
        </p:spPr>
        <p:txBody>
          <a:bodyPr wrap="square">
            <a:spAutoFit/>
          </a:bodyPr>
          <a:lstStyle/>
          <a:p>
            <a:pPr lvl="0" algn="just"/>
            <a:r>
              <a:rPr lang="es-EC" sz="1600" b="1" dirty="0">
                <a:solidFill>
                  <a:schemeClr val="bg2">
                    <a:lumMod val="10000"/>
                  </a:schemeClr>
                </a:solidFill>
                <a:latin typeface="Times" pitchFamily="2" charset="0"/>
                <a:cs typeface="Times New Roman" panose="02020603050405020304" pitchFamily="18" charset="0"/>
              </a:rPr>
              <a:t>Empleos técnicos: </a:t>
            </a:r>
            <a:r>
              <a:rPr lang="es-ES" sz="1600" dirty="0">
                <a:solidFill>
                  <a:schemeClr val="bg2">
                    <a:lumMod val="10000"/>
                  </a:schemeClr>
                </a:solidFill>
                <a:latin typeface="Times" pitchFamily="2" charset="0"/>
              </a:rPr>
              <a:t>Esta categoría de empleo es la que requiere talento humano con habilidades y conocimientos específicos, adquiridos en instituciones educativas como: institutos, escuelas u otros (Galarza &amp; </a:t>
            </a:r>
            <a:r>
              <a:rPr lang="es-ES" sz="1600" dirty="0" err="1">
                <a:solidFill>
                  <a:schemeClr val="bg2">
                    <a:lumMod val="10000"/>
                  </a:schemeClr>
                </a:solidFill>
                <a:latin typeface="Times" pitchFamily="2" charset="0"/>
              </a:rPr>
              <a:t>Yamada</a:t>
            </a:r>
            <a:r>
              <a:rPr lang="es-ES" sz="1600" dirty="0">
                <a:solidFill>
                  <a:schemeClr val="bg2">
                    <a:lumMod val="10000"/>
                  </a:schemeClr>
                </a:solidFill>
                <a:latin typeface="Times" pitchFamily="2" charset="0"/>
              </a:rPr>
              <a:t>, 2012). </a:t>
            </a:r>
            <a:endParaRPr lang="es-EC" sz="1600" b="1" dirty="0">
              <a:solidFill>
                <a:schemeClr val="bg2">
                  <a:lumMod val="10000"/>
                </a:schemeClr>
              </a:solidFill>
              <a:latin typeface="Times" pitchFamily="2" charset="0"/>
              <a:cs typeface="Times New Roman" panose="02020603050405020304" pitchFamily="18" charset="0"/>
            </a:endParaRPr>
          </a:p>
        </p:txBody>
      </p:sp>
      <p:sp>
        <p:nvSpPr>
          <p:cNvPr id="12" name="Rectángulo 11">
            <a:extLst>
              <a:ext uri="{FF2B5EF4-FFF2-40B4-BE49-F238E27FC236}">
                <a16:creationId xmlns:a16="http://schemas.microsoft.com/office/drawing/2014/main" id="{978E8600-F3B8-0F4D-BA89-00B3B0EC549F}"/>
              </a:ext>
            </a:extLst>
          </p:cNvPr>
          <p:cNvSpPr/>
          <p:nvPr/>
        </p:nvSpPr>
        <p:spPr>
          <a:xfrm>
            <a:off x="6420653" y="4314167"/>
            <a:ext cx="3954458" cy="1323439"/>
          </a:xfrm>
          <a:prstGeom prst="rect">
            <a:avLst/>
          </a:prstGeom>
          <a:ln>
            <a:solidFill>
              <a:schemeClr val="tx1"/>
            </a:solidFill>
          </a:ln>
        </p:spPr>
        <p:txBody>
          <a:bodyPr wrap="square">
            <a:spAutoFit/>
          </a:bodyPr>
          <a:lstStyle/>
          <a:p>
            <a:pPr algn="just"/>
            <a:r>
              <a:rPr lang="es-EC" sz="1600" b="1" dirty="0">
                <a:solidFill>
                  <a:schemeClr val="bg2">
                    <a:lumMod val="10000"/>
                  </a:schemeClr>
                </a:solidFill>
                <a:latin typeface="Times New Roman" panose="02020603050405020304" pitchFamily="18" charset="0"/>
                <a:cs typeface="Times New Roman" panose="02020603050405020304" pitchFamily="18" charset="0"/>
              </a:rPr>
              <a:t>Empleos no profesionales:  </a:t>
            </a:r>
            <a:r>
              <a:rPr lang="es-ES" sz="1600" dirty="0">
                <a:solidFill>
                  <a:schemeClr val="bg2">
                    <a:lumMod val="10000"/>
                  </a:schemeClr>
                </a:solidFill>
                <a:latin typeface="Times New Roman" panose="02020603050405020304" pitchFamily="18" charset="0"/>
                <a:ea typeface="Times New Roman" panose="02020603050405020304" pitchFamily="18" charset="0"/>
              </a:rPr>
              <a:t>Los empleos no calificados, poseen requerimientos de capital humano exclusivamente relacionados a la experiencia laboral y no a la educación de los candidatos.</a:t>
            </a:r>
            <a:endParaRPr lang="es-EC" sz="1600" dirty="0">
              <a:solidFill>
                <a:schemeClr val="bg2">
                  <a:lumMod val="10000"/>
                </a:schemeClr>
              </a:solidFill>
            </a:endParaRPr>
          </a:p>
        </p:txBody>
      </p:sp>
    </p:spTree>
    <p:extLst>
      <p:ext uri="{BB962C8B-B14F-4D97-AF65-F5344CB8AC3E}">
        <p14:creationId xmlns:p14="http://schemas.microsoft.com/office/powerpoint/2010/main" val="159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ESPE">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ESPE" id="{4E29387F-1C74-4843-872E-218D4D00766C}" vid="{6AB0050A-2399-45F0-8C82-B92F4E0589A2}"/>
    </a:ext>
  </a:extLst>
</a:theme>
</file>

<file path=ppt/theme/theme2.xml><?xml version="1.0" encoding="utf-8"?>
<a:theme xmlns:a="http://schemas.openxmlformats.org/drawingml/2006/main" name="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ESPE">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 ESPE" id="{4E29387F-1C74-4843-872E-218D4D00766C}" vid="{6AB0050A-2399-45F0-8C82-B92F4E0589A2}"/>
    </a:ext>
  </a:extLst>
</a:theme>
</file>

<file path=ppt/theme/theme6.xml><?xml version="1.0" encoding="utf-8"?>
<a:theme xmlns:a="http://schemas.openxmlformats.org/drawingml/2006/main" name="1_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ESPE</Template>
  <TotalTime>39043</TotalTime>
  <Words>3671</Words>
  <Application>Microsoft Macintosh PowerPoint</Application>
  <PresentationFormat>Panorámica</PresentationFormat>
  <Paragraphs>610</Paragraphs>
  <Slides>27</Slides>
  <Notes>19</Notes>
  <HiddenSlides>0</HiddenSlides>
  <MMClips>0</MMClips>
  <ScaleCrop>false</ScaleCrop>
  <HeadingPairs>
    <vt:vector size="8" baseType="variant">
      <vt:variant>
        <vt:lpstr>Fuentes usadas</vt:lpstr>
      </vt:variant>
      <vt:variant>
        <vt:i4>11</vt:i4>
      </vt:variant>
      <vt:variant>
        <vt:lpstr>Tema</vt:lpstr>
      </vt:variant>
      <vt:variant>
        <vt:i4>8</vt:i4>
      </vt:variant>
      <vt:variant>
        <vt:lpstr>Servidores OLE incrustados</vt:lpstr>
      </vt:variant>
      <vt:variant>
        <vt:i4>1</vt:i4>
      </vt:variant>
      <vt:variant>
        <vt:lpstr>Títulos de diapositiva</vt:lpstr>
      </vt:variant>
      <vt:variant>
        <vt:i4>27</vt:i4>
      </vt:variant>
    </vt:vector>
  </HeadingPairs>
  <TitlesOfParts>
    <vt:vector size="47" baseType="lpstr">
      <vt:lpstr>Arial</vt:lpstr>
      <vt:lpstr>Calibri</vt:lpstr>
      <vt:lpstr>Calibri Light</vt:lpstr>
      <vt:lpstr>Cambria Math</vt:lpstr>
      <vt:lpstr>GeosansLight</vt:lpstr>
      <vt:lpstr>Noto Sans</vt:lpstr>
      <vt:lpstr>Noto Sans Kannada</vt:lpstr>
      <vt:lpstr>Open Sans</vt:lpstr>
      <vt:lpstr>Times</vt:lpstr>
      <vt:lpstr>Times New Roman</vt:lpstr>
      <vt:lpstr>Verdana</vt:lpstr>
      <vt:lpstr>TEMA ESPE</vt:lpstr>
      <vt:lpstr>Showeet theme (white grey bkgd)</vt:lpstr>
      <vt:lpstr>Diseño personalizado</vt:lpstr>
      <vt:lpstr>Blank</vt:lpstr>
      <vt:lpstr>1_TEMA ESPE</vt:lpstr>
      <vt:lpstr>1_Showeet theme (white grey bkgd)</vt:lpstr>
      <vt:lpstr>1_Diseño personalizado</vt:lpstr>
      <vt:lpstr>1_Blank</vt:lpstr>
      <vt:lpstr>CorelDRAW</vt:lpstr>
      <vt:lpstr>Presentación de PowerPoint</vt:lpstr>
      <vt:lpstr>Presentación de PowerPoint</vt:lpstr>
      <vt:lpstr>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CALIDAD DE VIDA LABORAL EN LOS TRABAJADORES AGRÍCOLAS. CASO DE ESTUDIO</dc:title>
  <dc:creator>Karol Mateus</dc:creator>
  <cp:lastModifiedBy>Marius Jacome</cp:lastModifiedBy>
  <cp:revision>263</cp:revision>
  <cp:lastPrinted>2020-06-16T22:13:13Z</cp:lastPrinted>
  <dcterms:created xsi:type="dcterms:W3CDTF">2020-04-14T16:10:57Z</dcterms:created>
  <dcterms:modified xsi:type="dcterms:W3CDTF">2021-07-08T16:18:32Z</dcterms:modified>
</cp:coreProperties>
</file>