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3"/>
  </p:notesMasterIdLst>
  <p:sldIdLst>
    <p:sldId id="256" r:id="rId2"/>
    <p:sldId id="308" r:id="rId3"/>
    <p:sldId id="272" r:id="rId4"/>
    <p:sldId id="270" r:id="rId5"/>
    <p:sldId id="271" r:id="rId6"/>
    <p:sldId id="257" r:id="rId7"/>
    <p:sldId id="274" r:id="rId8"/>
    <p:sldId id="275" r:id="rId9"/>
    <p:sldId id="277" r:id="rId10"/>
    <p:sldId id="276" r:id="rId11"/>
    <p:sldId id="278" r:id="rId12"/>
    <p:sldId id="309" r:id="rId13"/>
    <p:sldId id="284" r:id="rId14"/>
    <p:sldId id="285" r:id="rId15"/>
    <p:sldId id="287" r:id="rId16"/>
    <p:sldId id="286" r:id="rId17"/>
    <p:sldId id="288" r:id="rId18"/>
    <p:sldId id="310" r:id="rId19"/>
    <p:sldId id="290" r:id="rId20"/>
    <p:sldId id="292" r:id="rId21"/>
    <p:sldId id="293" r:id="rId22"/>
    <p:sldId id="294" r:id="rId23"/>
    <p:sldId id="311" r:id="rId24"/>
    <p:sldId id="260" r:id="rId25"/>
    <p:sldId id="295" r:id="rId26"/>
    <p:sldId id="296" r:id="rId27"/>
    <p:sldId id="297" r:id="rId28"/>
    <p:sldId id="298" r:id="rId29"/>
    <p:sldId id="299" r:id="rId30"/>
    <p:sldId id="300" r:id="rId31"/>
    <p:sldId id="301" r:id="rId32"/>
    <p:sldId id="302" r:id="rId33"/>
    <p:sldId id="303" r:id="rId34"/>
    <p:sldId id="313" r:id="rId35"/>
    <p:sldId id="304" r:id="rId36"/>
    <p:sldId id="305" r:id="rId37"/>
    <p:sldId id="306" r:id="rId38"/>
    <p:sldId id="307" r:id="rId39"/>
    <p:sldId id="315" r:id="rId40"/>
    <p:sldId id="261" r:id="rId41"/>
    <p:sldId id="266"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rTs/L5YIWxLNe8MeSdRER/HR5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14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996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05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40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288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27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60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68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418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35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32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128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88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91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716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173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999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4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129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52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763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283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891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377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56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2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50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67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5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56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emf"/><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9" name="Google Shape;89;p1"/>
          <p:cNvSpPr/>
          <p:nvPr/>
        </p:nvSpPr>
        <p:spPr>
          <a:xfrm>
            <a:off x="305"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1358625" y="4168089"/>
            <a:ext cx="9740100" cy="1489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2400"/>
              <a:buFont typeface="Calibri"/>
              <a:buNone/>
            </a:pPr>
            <a:r>
              <a:rPr lang="es-ES" sz="2400" b="1" i="1" dirty="0">
                <a:solidFill>
                  <a:schemeClr val="dk2"/>
                </a:solidFill>
              </a:rPr>
              <a:t>Necesidades Y Situación Actual De La Matriz Productiva Para La Creación De La Tecnología En Mecatrónica Mención Procesos Industriales, Para El Instituto Tecnológico Superior KACHARIY, De La Parroquia Tumbaco, Cantón Quito.</a:t>
            </a:r>
            <a:endParaRPr b="1" i="1" dirty="0"/>
          </a:p>
        </p:txBody>
      </p:sp>
      <p:sp>
        <p:nvSpPr>
          <p:cNvPr id="91" name="Google Shape;91;p1"/>
          <p:cNvSpPr txBox="1">
            <a:spLocks noGrp="1"/>
          </p:cNvSpPr>
          <p:nvPr>
            <p:ph type="subTitle" idx="1"/>
          </p:nvPr>
        </p:nvSpPr>
        <p:spPr>
          <a:xfrm>
            <a:off x="1513968" y="5884799"/>
            <a:ext cx="9163757" cy="45044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2000"/>
              <a:buNone/>
            </a:pPr>
            <a:r>
              <a:rPr lang="es-ES" sz="2000" dirty="0">
                <a:solidFill>
                  <a:schemeClr val="dk2"/>
                </a:solidFill>
              </a:rPr>
              <a:t>Diego F. Bustamante V.</a:t>
            </a:r>
            <a:endParaRPr dirty="0"/>
          </a:p>
        </p:txBody>
      </p:sp>
      <p:grpSp>
        <p:nvGrpSpPr>
          <p:cNvPr id="92" name="Google Shape;92;p1"/>
          <p:cNvGrpSpPr/>
          <p:nvPr/>
        </p:nvGrpSpPr>
        <p:grpSpPr>
          <a:xfrm flipH="1">
            <a:off x="9676747" y="0"/>
            <a:ext cx="2514948" cy="2174333"/>
            <a:chOff x="-305" y="-4155"/>
            <a:chExt cx="2514948" cy="2174333"/>
          </a:xfrm>
        </p:grpSpPr>
        <p:sp>
          <p:nvSpPr>
            <p:cNvPr id="93" name="Google Shape;93;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4" name="Google Shape;94;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dirty="0">
                <a:solidFill>
                  <a:schemeClr val="lt1"/>
                </a:solidFill>
                <a:latin typeface="Calibri"/>
                <a:ea typeface="Calibri"/>
                <a:cs typeface="Calibri"/>
                <a:sym typeface="Calibri"/>
              </a:endParaRPr>
            </a:p>
          </p:txBody>
        </p:sp>
        <p:sp>
          <p:nvSpPr>
            <p:cNvPr id="96" name="Google Shape;96;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97" name="Google Shape;97;p1" descr="Imagen que contiene objeto, reloj, dibujo, plato&#10;&#10;Descripción generada automáticamente"/>
          <p:cNvPicPr preferRelativeResize="0"/>
          <p:nvPr/>
        </p:nvPicPr>
        <p:blipFill rotWithShape="1">
          <a:blip r:embed="rId3">
            <a:alphaModFix/>
          </a:blip>
          <a:srcRect/>
          <a:stretch/>
        </p:blipFill>
        <p:spPr>
          <a:xfrm>
            <a:off x="557385" y="320232"/>
            <a:ext cx="11015777" cy="1778096"/>
          </a:xfrm>
          <a:prstGeom prst="rect">
            <a:avLst/>
          </a:prstGeom>
          <a:noFill/>
          <a:ln>
            <a:noFill/>
          </a:ln>
        </p:spPr>
      </p:pic>
      <p:grpSp>
        <p:nvGrpSpPr>
          <p:cNvPr id="98" name="Google Shape;98;p1"/>
          <p:cNvGrpSpPr/>
          <p:nvPr/>
        </p:nvGrpSpPr>
        <p:grpSpPr>
          <a:xfrm rot="10800000" flipH="1">
            <a:off x="-305" y="4322879"/>
            <a:ext cx="3378428" cy="2535121"/>
            <a:chOff x="-305" y="-1"/>
            <a:chExt cx="3832880" cy="2876136"/>
          </a:xfrm>
        </p:grpSpPr>
        <p:sp>
          <p:nvSpPr>
            <p:cNvPr id="99" name="Google Shape;99;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1" name="Google Shape;101;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2" name="Google Shape;102;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03" name="Google Shape;103;p1"/>
          <p:cNvSpPr txBox="1"/>
          <p:nvPr/>
        </p:nvSpPr>
        <p:spPr>
          <a:xfrm>
            <a:off x="908300" y="2203078"/>
            <a:ext cx="10640700" cy="17781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2"/>
              </a:buClr>
              <a:buSzPts val="2800"/>
              <a:buFont typeface="Calibri"/>
              <a:buNone/>
            </a:pPr>
            <a:r>
              <a:rPr lang="es-ES" sz="2800" b="0" i="0" u="none" strike="noStrike" cap="none" dirty="0">
                <a:solidFill>
                  <a:schemeClr val="dk2"/>
                </a:solidFill>
                <a:latin typeface="Calibri"/>
                <a:ea typeface="Calibri"/>
                <a:cs typeface="Calibri"/>
                <a:sym typeface="Calibri"/>
              </a:rPr>
              <a:t>Vicerrectorado De Investigación Innovación Y Transferencia De Tecnología</a:t>
            </a:r>
            <a:endParaRPr dirty="0"/>
          </a:p>
          <a:p>
            <a:pPr marL="0" marR="0" lvl="0" indent="0" algn="ctr" rtl="0">
              <a:lnSpc>
                <a:spcPct val="90000"/>
              </a:lnSpc>
              <a:spcBef>
                <a:spcPts val="0"/>
              </a:spcBef>
              <a:spcAft>
                <a:spcPts val="0"/>
              </a:spcAft>
              <a:buClr>
                <a:schemeClr val="dk1"/>
              </a:buClr>
              <a:buSzPts val="800"/>
              <a:buFont typeface="Calibri"/>
              <a:buNone/>
            </a:pPr>
            <a:endParaRPr sz="800" b="0" i="0" u="none" strike="noStrike" cap="none" dirty="0">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chemeClr val="dk2"/>
              </a:buClr>
              <a:buSzPts val="2800"/>
              <a:buFont typeface="Calibri"/>
              <a:buNone/>
            </a:pPr>
            <a:r>
              <a:rPr lang="es-ES" sz="2800" b="0" i="0" u="none" strike="noStrike" cap="none" dirty="0">
                <a:solidFill>
                  <a:schemeClr val="dk2"/>
                </a:solidFill>
                <a:latin typeface="Calibri"/>
                <a:ea typeface="Calibri"/>
                <a:cs typeface="Calibri"/>
                <a:sym typeface="Calibri"/>
              </a:rPr>
              <a:t>Departamento De Ciencias Humanas Y Sociales</a:t>
            </a:r>
            <a:endParaRPr dirty="0"/>
          </a:p>
          <a:p>
            <a:pPr marL="0" marR="0" lvl="0" indent="0" algn="ctr" rtl="0">
              <a:lnSpc>
                <a:spcPct val="90000"/>
              </a:lnSpc>
              <a:spcBef>
                <a:spcPts val="0"/>
              </a:spcBef>
              <a:spcAft>
                <a:spcPts val="0"/>
              </a:spcAft>
              <a:buClr>
                <a:schemeClr val="dk1"/>
              </a:buClr>
              <a:buSzPts val="800"/>
              <a:buFont typeface="Calibri"/>
              <a:buNone/>
            </a:pPr>
            <a:endParaRPr sz="800" b="0" i="0" u="none" strike="noStrike" cap="none" dirty="0">
              <a:solidFill>
                <a:schemeClr val="dk2"/>
              </a:solidFill>
              <a:latin typeface="Calibri"/>
              <a:ea typeface="Calibri"/>
              <a:cs typeface="Calibri"/>
              <a:sym typeface="Calibri"/>
            </a:endParaRPr>
          </a:p>
          <a:p>
            <a:pPr marL="0" marR="0" lvl="0" indent="0" algn="ctr" rtl="0">
              <a:lnSpc>
                <a:spcPct val="90000"/>
              </a:lnSpc>
              <a:spcBef>
                <a:spcPts val="0"/>
              </a:spcBef>
              <a:spcAft>
                <a:spcPts val="0"/>
              </a:spcAft>
              <a:buClr>
                <a:schemeClr val="dk2"/>
              </a:buClr>
              <a:buSzPts val="2800"/>
              <a:buFont typeface="Calibri"/>
              <a:buNone/>
            </a:pPr>
            <a:r>
              <a:rPr lang="es-ES" sz="2800" b="1" i="0" u="none" strike="noStrike" cap="none" dirty="0">
                <a:solidFill>
                  <a:schemeClr val="dk2"/>
                </a:solidFill>
                <a:latin typeface="Calibri"/>
                <a:ea typeface="Calibri"/>
                <a:cs typeface="Calibri"/>
                <a:sym typeface="Calibri"/>
              </a:rPr>
              <a:t>Maestría En Docencia Universitaria</a:t>
            </a:r>
            <a:endParaRPr sz="2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Objetivo General  </a:t>
            </a:r>
            <a:endParaRPr lang="es-ES" dirty="0"/>
          </a:p>
        </p:txBody>
      </p:sp>
      <p:sp>
        <p:nvSpPr>
          <p:cNvPr id="10" name="Marcador de texto 9">
            <a:extLst>
              <a:ext uri="{FF2B5EF4-FFF2-40B4-BE49-F238E27FC236}">
                <a16:creationId xmlns:a16="http://schemas.microsoft.com/office/drawing/2014/main" id="{752E5124-D30E-4B8B-822A-8831DEE37C0A}"/>
              </a:ext>
            </a:extLst>
          </p:cNvPr>
          <p:cNvSpPr>
            <a:spLocks noGrp="1"/>
          </p:cNvSpPr>
          <p:nvPr>
            <p:ph type="body" idx="1"/>
          </p:nvPr>
        </p:nvSpPr>
        <p:spPr>
          <a:xfrm>
            <a:off x="838200" y="2705659"/>
            <a:ext cx="10515600" cy="2396751"/>
          </a:xfrm>
        </p:spPr>
        <p:txBody>
          <a:bodyPr/>
          <a:lstStyle/>
          <a:p>
            <a:pPr marL="114300" indent="0">
              <a:buNone/>
            </a:pPr>
            <a:r>
              <a:rPr lang="es-ES" dirty="0"/>
              <a:t>Analizar las necesidades y situación actual de la matriz productiva para la creación de la tecnología en mecatrónica mención Procesos industriales, para el Instituto Tecnológico Superior KACHARIY de la ciudad de Quito.</a:t>
            </a:r>
          </a:p>
        </p:txBody>
      </p:sp>
      <p:sp>
        <p:nvSpPr>
          <p:cNvPr id="119" name="Google Shape;119;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10</a:t>
            </a:fld>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Tree>
    <p:extLst>
      <p:ext uri="{BB962C8B-B14F-4D97-AF65-F5344CB8AC3E}">
        <p14:creationId xmlns:p14="http://schemas.microsoft.com/office/powerpoint/2010/main" val="336066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Objetivos Específicos</a:t>
            </a:r>
            <a:endParaRPr dirty="0"/>
          </a:p>
        </p:txBody>
      </p:sp>
      <p:sp>
        <p:nvSpPr>
          <p:cNvPr id="10" name="Marcador de texto 9">
            <a:extLst>
              <a:ext uri="{FF2B5EF4-FFF2-40B4-BE49-F238E27FC236}">
                <a16:creationId xmlns:a16="http://schemas.microsoft.com/office/drawing/2014/main" id="{752E5124-D30E-4B8B-822A-8831DEE37C0A}"/>
              </a:ext>
            </a:extLst>
          </p:cNvPr>
          <p:cNvSpPr>
            <a:spLocks noGrp="1"/>
          </p:cNvSpPr>
          <p:nvPr>
            <p:ph type="body" idx="1"/>
          </p:nvPr>
        </p:nvSpPr>
        <p:spPr/>
        <p:txBody>
          <a:bodyPr>
            <a:normAutofit fontScale="92500" lnSpcReduction="10000"/>
          </a:bodyPr>
          <a:lstStyle/>
          <a:p>
            <a:r>
              <a:rPr lang="es-ES" dirty="0"/>
              <a:t>Reconocer situaciones y necesidades a nivel local, regional y nacional que se resolverá a través de la tecnología en Mecatrónica mención Procesos industriales. </a:t>
            </a:r>
          </a:p>
          <a:p>
            <a:r>
              <a:rPr lang="es-ES" dirty="0"/>
              <a:t>Determinar las tendencias del desarrollo a nivel local y regional articuladas al campo de actuación de la tecnología en Mecatrónica mención Procesos industriales. </a:t>
            </a:r>
          </a:p>
          <a:p>
            <a:r>
              <a:rPr lang="es-ES" dirty="0"/>
              <a:t>Definir los instrumentos de planificación con los que se alinea el proyecto de tecnología en Mecatrónica mención Procesos industriales. </a:t>
            </a:r>
          </a:p>
          <a:p>
            <a:r>
              <a:rPr lang="es-ES" dirty="0"/>
              <a:t>Identificar los aportes profesionales que los tecnólogos en Mecatrónica mención Procesos industriales proveerán para la solución de problemas territoriales de la zona 9.</a:t>
            </a:r>
          </a:p>
        </p:txBody>
      </p:sp>
      <p:sp>
        <p:nvSpPr>
          <p:cNvPr id="119" name="Google Shape;119;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11</a:t>
            </a:fld>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Tree>
    <p:extLst>
      <p:ext uri="{BB962C8B-B14F-4D97-AF65-F5344CB8AC3E}">
        <p14:creationId xmlns:p14="http://schemas.microsoft.com/office/powerpoint/2010/main" val="239919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E6F2ABE-5CDA-40E7-AA44-46AD2AEFC4B2}"/>
              </a:ext>
            </a:extLst>
          </p:cNvPr>
          <p:cNvSpPr>
            <a:spLocks noGrp="1"/>
          </p:cNvSpPr>
          <p:nvPr>
            <p:ph type="title"/>
          </p:nvPr>
        </p:nvSpPr>
        <p:spPr>
          <a:xfrm>
            <a:off x="7534655" y="993913"/>
            <a:ext cx="4013877" cy="4021637"/>
          </a:xfrm>
        </p:spPr>
        <p:txBody>
          <a:bodyPr vert="horz" lIns="91440" tIns="45720" rIns="91440" bIns="45720" rtlCol="0" anchor="b">
            <a:noAutofit/>
          </a:bodyPr>
          <a:lstStyle/>
          <a:p>
            <a:pPr>
              <a:spcBef>
                <a:spcPct val="0"/>
              </a:spcBef>
            </a:pPr>
            <a:r>
              <a:rPr lang="es-ES" sz="5400" dirty="0"/>
              <a:t>Maro teórico</a:t>
            </a:r>
            <a:endParaRPr lang="en-US" sz="5400" kern="1200" dirty="0">
              <a:solidFill>
                <a:schemeClr val="tx1"/>
              </a:solidFill>
              <a:latin typeface="+mj-lt"/>
              <a:ea typeface="+mj-ea"/>
              <a:cs typeface="+mj-cs"/>
            </a:endParaRPr>
          </a:p>
        </p:txBody>
      </p:sp>
      <p:sp>
        <p:nvSpPr>
          <p:cNvPr id="13" name="Freeform: Shape 12">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6">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arcador de número de diapositiva 3">
            <a:extLst>
              <a:ext uri="{FF2B5EF4-FFF2-40B4-BE49-F238E27FC236}">
                <a16:creationId xmlns:a16="http://schemas.microsoft.com/office/drawing/2014/main" id="{D7AFDC43-304C-4EF5-9ECE-2A937B4D1511}"/>
              </a:ext>
            </a:extLst>
          </p:cNvPr>
          <p:cNvSpPr>
            <a:spLocks noGrp="1"/>
          </p:cNvSpPr>
          <p:nvPr>
            <p:ph type="sldNum" idx="12"/>
          </p:nvPr>
        </p:nvSpPr>
        <p:spPr>
          <a:xfrm>
            <a:off x="604414" y="3977135"/>
            <a:ext cx="457200" cy="457200"/>
          </a:xfrm>
          <a:prstGeom prst="ellipse">
            <a:avLst/>
          </a:prstGeom>
          <a:solidFill>
            <a:schemeClr val="tx1">
              <a:alpha val="80000"/>
            </a:schemeClr>
          </a:solidFill>
          <a:ln w="19050">
            <a:noFill/>
          </a:ln>
        </p:spPr>
        <p:txBody>
          <a:bodyPr vert="horz" lIns="91440" tIns="45720" rIns="91440" bIns="45720" rtlCol="0" anchor="ctr">
            <a:normAutofit fontScale="92500"/>
          </a:bodyPr>
          <a:lstStyle/>
          <a:p>
            <a:pPr lvl="0" indent="0" algn="ctr">
              <a:lnSpc>
                <a:spcPct val="90000"/>
              </a:lnSpc>
              <a:spcBef>
                <a:spcPts val="0"/>
              </a:spcBef>
              <a:spcAft>
                <a:spcPts val="600"/>
              </a:spcAft>
              <a:buNone/>
            </a:pPr>
            <a:fld id="{00000000-1234-1234-1234-123412341234}" type="slidenum">
              <a:rPr lang="en-US" sz="1100" kern="1200" smtClean="0">
                <a:solidFill>
                  <a:schemeClr val="bg1"/>
                </a:solidFill>
                <a:latin typeface="+mn-lt"/>
                <a:ea typeface="+mn-ea"/>
                <a:cs typeface="+mn-cs"/>
              </a:rPr>
              <a:pPr lvl="0" indent="0" algn="ctr">
                <a:lnSpc>
                  <a:spcPct val="90000"/>
                </a:lnSpc>
                <a:spcBef>
                  <a:spcPts val="0"/>
                </a:spcBef>
                <a:spcAft>
                  <a:spcPts val="600"/>
                </a:spcAft>
                <a:buNone/>
              </a:pPr>
              <a:t>12</a:t>
            </a:fld>
            <a:endParaRPr lang="en-US" sz="1100" kern="1200" dirty="0">
              <a:solidFill>
                <a:schemeClr val="bg1"/>
              </a:solidFill>
              <a:latin typeface="+mn-lt"/>
              <a:ea typeface="+mn-ea"/>
              <a:cs typeface="+mn-cs"/>
            </a:endParaRPr>
          </a:p>
        </p:txBody>
      </p:sp>
      <p:pic>
        <p:nvPicPr>
          <p:cNvPr id="5" name="Google Shape;117;p2" descr="Imagen que contiene objeto, reloj, dibujo, plato&#10;&#10;Descripción generada automáticamente">
            <a:extLst>
              <a:ext uri="{FF2B5EF4-FFF2-40B4-BE49-F238E27FC236}">
                <a16:creationId xmlns:a16="http://schemas.microsoft.com/office/drawing/2014/main" id="{FFD43A31-B418-4F26-B147-2BFD96C1E379}"/>
              </a:ext>
            </a:extLst>
          </p:cNvPr>
          <p:cNvPicPr preferRelativeResize="0"/>
          <p:nvPr/>
        </p:nvPicPr>
        <p:blipFill rotWithShape="1">
          <a:blip r:embed="rId2">
            <a:alphaModFix/>
          </a:blip>
          <a:srcRect/>
          <a:stretch/>
        </p:blipFill>
        <p:spPr>
          <a:xfrm>
            <a:off x="10544176" y="10048"/>
            <a:ext cx="1647824" cy="424315"/>
          </a:xfrm>
          <a:prstGeom prst="rect">
            <a:avLst/>
          </a:prstGeom>
          <a:noFill/>
          <a:ln>
            <a:noFill/>
          </a:ln>
        </p:spPr>
      </p:pic>
      <p:pic>
        <p:nvPicPr>
          <p:cNvPr id="6" name="Google Shape;118;p2" descr="Un dibujo animado con letras&#10;&#10;Descripción generada automáticamente con confianza media">
            <a:extLst>
              <a:ext uri="{FF2B5EF4-FFF2-40B4-BE49-F238E27FC236}">
                <a16:creationId xmlns:a16="http://schemas.microsoft.com/office/drawing/2014/main" id="{A67A5A48-5D18-401A-8A94-33360BB76A47}"/>
              </a:ext>
            </a:extLst>
          </p:cNvPr>
          <p:cNvPicPr preferRelativeResize="0"/>
          <p:nvPr/>
        </p:nvPicPr>
        <p:blipFill rotWithShape="1">
          <a:blip r:embed="rId3">
            <a:alphaModFix/>
          </a:blip>
          <a:srcRect l="1750" t="19274" r="1915" b="14792"/>
          <a:stretch/>
        </p:blipFill>
        <p:spPr>
          <a:xfrm>
            <a:off x="66677" y="8360"/>
            <a:ext cx="1647824" cy="563915"/>
          </a:xfrm>
          <a:prstGeom prst="rect">
            <a:avLst/>
          </a:prstGeom>
          <a:noFill/>
          <a:ln>
            <a:noFill/>
          </a:ln>
        </p:spPr>
      </p:pic>
      <p:pic>
        <p:nvPicPr>
          <p:cNvPr id="1026" name="Picture 2" descr="▷ Brazos Roboticos Industriales ¿Que son y Como Funcionan?">
            <a:extLst>
              <a:ext uri="{FF2B5EF4-FFF2-40B4-BE49-F238E27FC236}">
                <a16:creationId xmlns:a16="http://schemas.microsoft.com/office/drawing/2014/main" id="{EB86B3E4-7D3A-4BBA-9280-92CD26F0909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2748" y="930940"/>
            <a:ext cx="2498060" cy="249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5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5" name="Google Shape;125;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Maro teórico</a:t>
            </a:r>
            <a:endParaRPr sz="3600" dirty="0"/>
          </a:p>
        </p:txBody>
      </p:sp>
      <p:sp>
        <p:nvSpPr>
          <p:cNvPr id="135" name="Google Shape;135;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13</a:t>
            </a:fld>
            <a:endParaRPr dirty="0"/>
          </a:p>
        </p:txBody>
      </p:sp>
      <p:grpSp>
        <p:nvGrpSpPr>
          <p:cNvPr id="127" name="Google Shape;127;p3"/>
          <p:cNvGrpSpPr/>
          <p:nvPr/>
        </p:nvGrpSpPr>
        <p:grpSpPr>
          <a:xfrm>
            <a:off x="0" y="4601497"/>
            <a:ext cx="1014061" cy="2017580"/>
            <a:chOff x="0" y="4601497"/>
            <a:chExt cx="1014061" cy="2017580"/>
          </a:xfrm>
        </p:grpSpPr>
        <p:sp>
          <p:nvSpPr>
            <p:cNvPr id="128" name="Google Shape;128;p3"/>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3"/>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30" name="Google Shape;130;p3"/>
          <p:cNvGrpSpPr/>
          <p:nvPr/>
        </p:nvGrpSpPr>
        <p:grpSpPr>
          <a:xfrm>
            <a:off x="11219290" y="1"/>
            <a:ext cx="972709" cy="1935307"/>
            <a:chOff x="10918968" y="713127"/>
            <a:chExt cx="1273032" cy="2532832"/>
          </a:xfrm>
        </p:grpSpPr>
        <p:sp>
          <p:nvSpPr>
            <p:cNvPr id="131" name="Google Shape;131;p3"/>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3"/>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33" name="Google Shape;133;p3"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34" name="Google Shape;134;p3"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4" name="Rectángulo: esquinas redondeadas 3">
            <a:extLst>
              <a:ext uri="{FF2B5EF4-FFF2-40B4-BE49-F238E27FC236}">
                <a16:creationId xmlns:a16="http://schemas.microsoft.com/office/drawing/2014/main" id="{260FD5FA-F801-488F-ABDC-2288CFD185B7}"/>
              </a:ext>
            </a:extLst>
          </p:cNvPr>
          <p:cNvSpPr/>
          <p:nvPr/>
        </p:nvSpPr>
        <p:spPr>
          <a:xfrm>
            <a:off x="1014060" y="1237121"/>
            <a:ext cx="9116058" cy="45356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Mecatrónica</a:t>
            </a:r>
          </a:p>
        </p:txBody>
      </p:sp>
      <p:sp>
        <p:nvSpPr>
          <p:cNvPr id="22" name="Rectángulo: esquinas redondeadas 21">
            <a:extLst>
              <a:ext uri="{FF2B5EF4-FFF2-40B4-BE49-F238E27FC236}">
                <a16:creationId xmlns:a16="http://schemas.microsoft.com/office/drawing/2014/main" id="{525B6ACB-9B5D-4142-8201-3750AF3D6DDE}"/>
              </a:ext>
            </a:extLst>
          </p:cNvPr>
          <p:cNvSpPr/>
          <p:nvPr/>
        </p:nvSpPr>
        <p:spPr>
          <a:xfrm>
            <a:off x="1166460" y="1797796"/>
            <a:ext cx="9116058" cy="46630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Planificación nacional y oportunidades para la formación profesional en mecatrónica </a:t>
            </a:r>
          </a:p>
        </p:txBody>
      </p:sp>
      <p:sp>
        <p:nvSpPr>
          <p:cNvPr id="23" name="Rectángulo: esquinas redondeadas 22">
            <a:extLst>
              <a:ext uri="{FF2B5EF4-FFF2-40B4-BE49-F238E27FC236}">
                <a16:creationId xmlns:a16="http://schemas.microsoft.com/office/drawing/2014/main" id="{6FFC151F-CBC6-4A11-B26E-1BCA44FCC0E6}"/>
              </a:ext>
            </a:extLst>
          </p:cNvPr>
          <p:cNvSpPr/>
          <p:nvPr/>
        </p:nvSpPr>
        <p:spPr>
          <a:xfrm>
            <a:off x="2071892" y="5378082"/>
            <a:ext cx="9116058" cy="4752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t>Plan de desarrollo Metropolitano de Quito en la Zona 9</a:t>
            </a:r>
          </a:p>
        </p:txBody>
      </p:sp>
      <p:sp>
        <p:nvSpPr>
          <p:cNvPr id="24" name="Rectángulo: esquinas redondeadas 23">
            <a:extLst>
              <a:ext uri="{FF2B5EF4-FFF2-40B4-BE49-F238E27FC236}">
                <a16:creationId xmlns:a16="http://schemas.microsoft.com/office/drawing/2014/main" id="{18C11153-7BEB-4A7B-9A72-59F8516E1B00}"/>
              </a:ext>
            </a:extLst>
          </p:cNvPr>
          <p:cNvSpPr/>
          <p:nvPr/>
        </p:nvSpPr>
        <p:spPr>
          <a:xfrm>
            <a:off x="1309890" y="2395081"/>
            <a:ext cx="9116058" cy="4763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a:t>Procesos relacionados a la mecatrónica </a:t>
            </a:r>
          </a:p>
        </p:txBody>
      </p:sp>
      <p:sp>
        <p:nvSpPr>
          <p:cNvPr id="25" name="Rectángulo: esquinas redondeadas 24">
            <a:extLst>
              <a:ext uri="{FF2B5EF4-FFF2-40B4-BE49-F238E27FC236}">
                <a16:creationId xmlns:a16="http://schemas.microsoft.com/office/drawing/2014/main" id="{877AB461-FD38-48EA-B319-94B42A8520C5}"/>
              </a:ext>
            </a:extLst>
          </p:cNvPr>
          <p:cNvSpPr/>
          <p:nvPr/>
        </p:nvSpPr>
        <p:spPr>
          <a:xfrm>
            <a:off x="1462290" y="2986011"/>
            <a:ext cx="9116058" cy="4804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Procesos industriales </a:t>
            </a:r>
          </a:p>
        </p:txBody>
      </p:sp>
      <p:sp>
        <p:nvSpPr>
          <p:cNvPr id="26" name="Rectángulo: esquinas redondeadas 25">
            <a:extLst>
              <a:ext uri="{FF2B5EF4-FFF2-40B4-BE49-F238E27FC236}">
                <a16:creationId xmlns:a16="http://schemas.microsoft.com/office/drawing/2014/main" id="{387DE5F3-A6A5-4BA5-9E06-CEE326590D01}"/>
              </a:ext>
            </a:extLst>
          </p:cNvPr>
          <p:cNvSpPr/>
          <p:nvPr/>
        </p:nvSpPr>
        <p:spPr>
          <a:xfrm>
            <a:off x="1614690" y="3601213"/>
            <a:ext cx="9116058" cy="471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Nuevos conceptos industriales</a:t>
            </a:r>
          </a:p>
        </p:txBody>
      </p:sp>
      <p:sp>
        <p:nvSpPr>
          <p:cNvPr id="27" name="Rectángulo: esquinas redondeadas 26">
            <a:extLst>
              <a:ext uri="{FF2B5EF4-FFF2-40B4-BE49-F238E27FC236}">
                <a16:creationId xmlns:a16="http://schemas.microsoft.com/office/drawing/2014/main" id="{97B1A732-9BD8-4BF8-907D-1F95EA033ACA}"/>
              </a:ext>
            </a:extLst>
          </p:cNvPr>
          <p:cNvSpPr/>
          <p:nvPr/>
        </p:nvSpPr>
        <p:spPr>
          <a:xfrm>
            <a:off x="1767090" y="4188397"/>
            <a:ext cx="9116058" cy="4733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Sector productivo </a:t>
            </a:r>
          </a:p>
        </p:txBody>
      </p:sp>
      <p:sp>
        <p:nvSpPr>
          <p:cNvPr id="28" name="Rectángulo: esquinas redondeadas 27">
            <a:extLst>
              <a:ext uri="{FF2B5EF4-FFF2-40B4-BE49-F238E27FC236}">
                <a16:creationId xmlns:a16="http://schemas.microsoft.com/office/drawing/2014/main" id="{BF33133F-B45F-4274-8DA1-BA6C4DB4A598}"/>
              </a:ext>
            </a:extLst>
          </p:cNvPr>
          <p:cNvSpPr/>
          <p:nvPr/>
        </p:nvSpPr>
        <p:spPr>
          <a:xfrm>
            <a:off x="1919490" y="4779699"/>
            <a:ext cx="9116058" cy="47334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Tipos de empresas a nivel nacional, regional y local</a:t>
            </a:r>
          </a:p>
        </p:txBody>
      </p:sp>
      <p:sp>
        <p:nvSpPr>
          <p:cNvPr id="29" name="Rectángulo: esquinas redondeadas 28">
            <a:extLst>
              <a:ext uri="{FF2B5EF4-FFF2-40B4-BE49-F238E27FC236}">
                <a16:creationId xmlns:a16="http://schemas.microsoft.com/office/drawing/2014/main" id="{ACD31F69-6476-4F6A-9BCD-76D0EB7C3B87}"/>
              </a:ext>
            </a:extLst>
          </p:cNvPr>
          <p:cNvSpPr/>
          <p:nvPr/>
        </p:nvSpPr>
        <p:spPr>
          <a:xfrm>
            <a:off x="2242223" y="5977982"/>
            <a:ext cx="9116058" cy="47334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Fronteras en la formación de las Ingenierías y las tecnologías</a:t>
            </a:r>
          </a:p>
        </p:txBody>
      </p:sp>
    </p:spTree>
    <p:extLst>
      <p:ext uri="{BB962C8B-B14F-4D97-AF65-F5344CB8AC3E}">
        <p14:creationId xmlns:p14="http://schemas.microsoft.com/office/powerpoint/2010/main" val="148822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5" name="Google Shape;125;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Maro teórico</a:t>
            </a:r>
            <a:endParaRPr sz="3600" dirty="0"/>
          </a:p>
        </p:txBody>
      </p:sp>
      <p:sp>
        <p:nvSpPr>
          <p:cNvPr id="135" name="Google Shape;135;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14</a:t>
            </a:fld>
            <a:endParaRPr dirty="0"/>
          </a:p>
        </p:txBody>
      </p:sp>
      <p:grpSp>
        <p:nvGrpSpPr>
          <p:cNvPr id="127" name="Google Shape;127;p3"/>
          <p:cNvGrpSpPr/>
          <p:nvPr/>
        </p:nvGrpSpPr>
        <p:grpSpPr>
          <a:xfrm>
            <a:off x="0" y="4601497"/>
            <a:ext cx="1014061" cy="2017580"/>
            <a:chOff x="0" y="4601497"/>
            <a:chExt cx="1014061" cy="2017580"/>
          </a:xfrm>
        </p:grpSpPr>
        <p:sp>
          <p:nvSpPr>
            <p:cNvPr id="128" name="Google Shape;128;p3"/>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3"/>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30" name="Google Shape;130;p3"/>
          <p:cNvGrpSpPr/>
          <p:nvPr/>
        </p:nvGrpSpPr>
        <p:grpSpPr>
          <a:xfrm>
            <a:off x="11219290" y="1"/>
            <a:ext cx="972709" cy="1935307"/>
            <a:chOff x="10918968" y="713127"/>
            <a:chExt cx="1273032" cy="2532832"/>
          </a:xfrm>
        </p:grpSpPr>
        <p:sp>
          <p:nvSpPr>
            <p:cNvPr id="131" name="Google Shape;131;p3"/>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3"/>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33" name="Google Shape;133;p3"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34" name="Google Shape;134;p3"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22" name="Rectángulo: esquinas redondeadas 21">
            <a:extLst>
              <a:ext uri="{FF2B5EF4-FFF2-40B4-BE49-F238E27FC236}">
                <a16:creationId xmlns:a16="http://schemas.microsoft.com/office/drawing/2014/main" id="{525B6ACB-9B5D-4142-8201-3750AF3D6DDE}"/>
              </a:ext>
            </a:extLst>
          </p:cNvPr>
          <p:cNvSpPr/>
          <p:nvPr/>
        </p:nvSpPr>
        <p:spPr>
          <a:xfrm>
            <a:off x="1166460" y="1797796"/>
            <a:ext cx="9116058" cy="46630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Planificación nacional y oportunidades para la formación profesional en mecatrónica </a:t>
            </a:r>
          </a:p>
        </p:txBody>
      </p:sp>
      <p:sp>
        <p:nvSpPr>
          <p:cNvPr id="24" name="Rectángulo: esquinas redondeadas 23">
            <a:extLst>
              <a:ext uri="{FF2B5EF4-FFF2-40B4-BE49-F238E27FC236}">
                <a16:creationId xmlns:a16="http://schemas.microsoft.com/office/drawing/2014/main" id="{18C11153-7BEB-4A7B-9A72-59F8516E1B00}"/>
              </a:ext>
            </a:extLst>
          </p:cNvPr>
          <p:cNvSpPr/>
          <p:nvPr/>
        </p:nvSpPr>
        <p:spPr>
          <a:xfrm>
            <a:off x="1309890" y="2395081"/>
            <a:ext cx="9116058" cy="4763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a:t>Procesos relacionados a la mecatrónica </a:t>
            </a:r>
          </a:p>
        </p:txBody>
      </p:sp>
      <p:pic>
        <p:nvPicPr>
          <p:cNvPr id="3" name="Imagen 2">
            <a:extLst>
              <a:ext uri="{FF2B5EF4-FFF2-40B4-BE49-F238E27FC236}">
                <a16:creationId xmlns:a16="http://schemas.microsoft.com/office/drawing/2014/main" id="{BFEF1C31-6C5B-465D-9294-A52193BF9EB8}"/>
              </a:ext>
            </a:extLst>
          </p:cNvPr>
          <p:cNvPicPr>
            <a:picLocks noChangeAspect="1"/>
          </p:cNvPicPr>
          <p:nvPr/>
        </p:nvPicPr>
        <p:blipFill>
          <a:blip r:embed="rId5"/>
          <a:stretch>
            <a:fillRect/>
          </a:stretch>
        </p:blipFill>
        <p:spPr>
          <a:xfrm>
            <a:off x="3759454" y="2917559"/>
            <a:ext cx="3625269" cy="3732894"/>
          </a:xfrm>
          <a:prstGeom prst="rect">
            <a:avLst/>
          </a:prstGeom>
        </p:spPr>
      </p:pic>
      <p:sp>
        <p:nvSpPr>
          <p:cNvPr id="19" name="CuadroTexto 18">
            <a:extLst>
              <a:ext uri="{FF2B5EF4-FFF2-40B4-BE49-F238E27FC236}">
                <a16:creationId xmlns:a16="http://schemas.microsoft.com/office/drawing/2014/main" id="{6CC4E215-C601-4740-B57B-75A83F2A2C3C}"/>
              </a:ext>
            </a:extLst>
          </p:cNvPr>
          <p:cNvSpPr txBox="1"/>
          <p:nvPr/>
        </p:nvSpPr>
        <p:spPr>
          <a:xfrm>
            <a:off x="6563308" y="6385023"/>
            <a:ext cx="2132455" cy="307777"/>
          </a:xfrm>
          <a:prstGeom prst="rect">
            <a:avLst/>
          </a:prstGeom>
          <a:noFill/>
        </p:spPr>
        <p:txBody>
          <a:bodyPr wrap="square">
            <a:spAutoFit/>
          </a:bodyPr>
          <a:lstStyle/>
          <a:p>
            <a:r>
              <a:rPr lang="es-ES" dirty="0"/>
              <a:t>Siddharta Najera (2009)</a:t>
            </a:r>
          </a:p>
        </p:txBody>
      </p:sp>
      <p:pic>
        <p:nvPicPr>
          <p:cNvPr id="1026" name="Picture 2" descr="undefined">
            <a:extLst>
              <a:ext uri="{FF2B5EF4-FFF2-40B4-BE49-F238E27FC236}">
                <a16:creationId xmlns:a16="http://schemas.microsoft.com/office/drawing/2014/main" id="{E2F36396-F24B-4BB0-A489-6689222938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9358" y="2930330"/>
            <a:ext cx="3944090" cy="394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4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5" name="Google Shape;125;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Maro teórico</a:t>
            </a:r>
            <a:endParaRPr sz="3600" dirty="0"/>
          </a:p>
        </p:txBody>
      </p:sp>
      <p:sp>
        <p:nvSpPr>
          <p:cNvPr id="135" name="Google Shape;135;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15</a:t>
            </a:fld>
            <a:endParaRPr dirty="0"/>
          </a:p>
        </p:txBody>
      </p:sp>
      <p:grpSp>
        <p:nvGrpSpPr>
          <p:cNvPr id="127" name="Google Shape;127;p3"/>
          <p:cNvGrpSpPr/>
          <p:nvPr/>
        </p:nvGrpSpPr>
        <p:grpSpPr>
          <a:xfrm>
            <a:off x="0" y="4601497"/>
            <a:ext cx="1014061" cy="2017580"/>
            <a:chOff x="0" y="4601497"/>
            <a:chExt cx="1014061" cy="2017580"/>
          </a:xfrm>
        </p:grpSpPr>
        <p:sp>
          <p:nvSpPr>
            <p:cNvPr id="128" name="Google Shape;128;p3"/>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3"/>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30" name="Google Shape;130;p3"/>
          <p:cNvGrpSpPr/>
          <p:nvPr/>
        </p:nvGrpSpPr>
        <p:grpSpPr>
          <a:xfrm>
            <a:off x="11219290" y="1"/>
            <a:ext cx="972709" cy="1935307"/>
            <a:chOff x="10918968" y="713127"/>
            <a:chExt cx="1273032" cy="2532832"/>
          </a:xfrm>
        </p:grpSpPr>
        <p:sp>
          <p:nvSpPr>
            <p:cNvPr id="131" name="Google Shape;131;p3"/>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3"/>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33" name="Google Shape;133;p3"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34" name="Google Shape;134;p3"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25" name="Rectángulo: esquinas redondeadas 24">
            <a:extLst>
              <a:ext uri="{FF2B5EF4-FFF2-40B4-BE49-F238E27FC236}">
                <a16:creationId xmlns:a16="http://schemas.microsoft.com/office/drawing/2014/main" id="{877AB461-FD38-48EA-B319-94B42A8520C5}"/>
              </a:ext>
            </a:extLst>
          </p:cNvPr>
          <p:cNvSpPr/>
          <p:nvPr/>
        </p:nvSpPr>
        <p:spPr>
          <a:xfrm>
            <a:off x="1121632" y="1237892"/>
            <a:ext cx="9116058" cy="4804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Procesos industriales </a:t>
            </a:r>
          </a:p>
        </p:txBody>
      </p:sp>
      <p:pic>
        <p:nvPicPr>
          <p:cNvPr id="3" name="Imagen 2">
            <a:extLst>
              <a:ext uri="{FF2B5EF4-FFF2-40B4-BE49-F238E27FC236}">
                <a16:creationId xmlns:a16="http://schemas.microsoft.com/office/drawing/2014/main" id="{F6477F22-A71D-4F4A-85FC-5BA8A2CC014B}"/>
              </a:ext>
            </a:extLst>
          </p:cNvPr>
          <p:cNvPicPr>
            <a:picLocks noChangeAspect="1"/>
          </p:cNvPicPr>
          <p:nvPr/>
        </p:nvPicPr>
        <p:blipFill>
          <a:blip r:embed="rId5"/>
          <a:stretch>
            <a:fillRect/>
          </a:stretch>
        </p:blipFill>
        <p:spPr>
          <a:xfrm>
            <a:off x="2232215" y="1836270"/>
            <a:ext cx="6791626" cy="4885205"/>
          </a:xfrm>
          <a:prstGeom prst="rect">
            <a:avLst/>
          </a:prstGeom>
        </p:spPr>
      </p:pic>
      <p:sp>
        <p:nvSpPr>
          <p:cNvPr id="15" name="CuadroTexto 14">
            <a:extLst>
              <a:ext uri="{FF2B5EF4-FFF2-40B4-BE49-F238E27FC236}">
                <a16:creationId xmlns:a16="http://schemas.microsoft.com/office/drawing/2014/main" id="{E843388D-62D2-460B-B48F-8BC15F088FBA}"/>
              </a:ext>
            </a:extLst>
          </p:cNvPr>
          <p:cNvSpPr txBox="1"/>
          <p:nvPr/>
        </p:nvSpPr>
        <p:spPr>
          <a:xfrm>
            <a:off x="7216585" y="6323801"/>
            <a:ext cx="2743200" cy="307777"/>
          </a:xfrm>
          <a:prstGeom prst="rect">
            <a:avLst/>
          </a:prstGeom>
          <a:noFill/>
        </p:spPr>
        <p:txBody>
          <a:bodyPr wrap="square">
            <a:spAutoFit/>
          </a:bodyPr>
          <a:lstStyle/>
          <a:p>
            <a:r>
              <a:rPr lang="es-ES" sz="1400" b="0" i="0" u="none" strike="noStrike" baseline="0" dirty="0">
                <a:solidFill>
                  <a:srgbClr val="000000"/>
                </a:solidFill>
              </a:rPr>
              <a:t>Semplades (2019) </a:t>
            </a:r>
            <a:endParaRPr lang="es-ES" dirty="0"/>
          </a:p>
        </p:txBody>
      </p:sp>
    </p:spTree>
    <p:extLst>
      <p:ext uri="{BB962C8B-B14F-4D97-AF65-F5344CB8AC3E}">
        <p14:creationId xmlns:p14="http://schemas.microsoft.com/office/powerpoint/2010/main" val="242229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5" name="Google Shape;125;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Maro teórico</a:t>
            </a:r>
            <a:endParaRPr sz="3600" dirty="0"/>
          </a:p>
        </p:txBody>
      </p:sp>
      <p:sp>
        <p:nvSpPr>
          <p:cNvPr id="5" name="Marcador de texto 4">
            <a:extLst>
              <a:ext uri="{FF2B5EF4-FFF2-40B4-BE49-F238E27FC236}">
                <a16:creationId xmlns:a16="http://schemas.microsoft.com/office/drawing/2014/main" id="{BAAA99F3-BDF2-45EA-896F-035A9C132545}"/>
              </a:ext>
            </a:extLst>
          </p:cNvPr>
          <p:cNvSpPr>
            <a:spLocks noGrp="1"/>
          </p:cNvSpPr>
          <p:nvPr>
            <p:ph type="body" idx="1"/>
          </p:nvPr>
        </p:nvSpPr>
        <p:spPr/>
        <p:txBody>
          <a:bodyPr>
            <a:normAutofit/>
          </a:bodyPr>
          <a:lstStyle/>
          <a:p>
            <a:r>
              <a:rPr lang="es-ES" dirty="0"/>
              <a:t>Cultura digital </a:t>
            </a:r>
          </a:p>
        </p:txBody>
      </p:sp>
      <p:sp>
        <p:nvSpPr>
          <p:cNvPr id="7" name="Marcador de texto 6">
            <a:extLst>
              <a:ext uri="{FF2B5EF4-FFF2-40B4-BE49-F238E27FC236}">
                <a16:creationId xmlns:a16="http://schemas.microsoft.com/office/drawing/2014/main" id="{65ECDEE5-4CC7-42AF-8760-6854543B0E91}"/>
              </a:ext>
            </a:extLst>
          </p:cNvPr>
          <p:cNvSpPr>
            <a:spLocks noGrp="1"/>
          </p:cNvSpPr>
          <p:nvPr>
            <p:ph type="body" idx="3"/>
          </p:nvPr>
        </p:nvSpPr>
        <p:spPr/>
        <p:txBody>
          <a:bodyPr>
            <a:normAutofit/>
          </a:bodyPr>
          <a:lstStyle/>
          <a:p>
            <a:r>
              <a:rPr lang="es-ES" dirty="0"/>
              <a:t>Industria 4,0</a:t>
            </a:r>
          </a:p>
        </p:txBody>
      </p:sp>
      <p:sp>
        <p:nvSpPr>
          <p:cNvPr id="135" name="Google Shape;135;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16</a:t>
            </a:fld>
            <a:endParaRPr dirty="0"/>
          </a:p>
        </p:txBody>
      </p:sp>
      <p:grpSp>
        <p:nvGrpSpPr>
          <p:cNvPr id="127" name="Google Shape;127;p3"/>
          <p:cNvGrpSpPr/>
          <p:nvPr/>
        </p:nvGrpSpPr>
        <p:grpSpPr>
          <a:xfrm>
            <a:off x="0" y="4601497"/>
            <a:ext cx="1014061" cy="2017580"/>
            <a:chOff x="0" y="4601497"/>
            <a:chExt cx="1014061" cy="2017580"/>
          </a:xfrm>
        </p:grpSpPr>
        <p:sp>
          <p:nvSpPr>
            <p:cNvPr id="128" name="Google Shape;128;p3"/>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3"/>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30" name="Google Shape;130;p3"/>
          <p:cNvGrpSpPr/>
          <p:nvPr/>
        </p:nvGrpSpPr>
        <p:grpSpPr>
          <a:xfrm>
            <a:off x="11219290" y="1"/>
            <a:ext cx="972709" cy="1935307"/>
            <a:chOff x="10918968" y="713127"/>
            <a:chExt cx="1273032" cy="2532832"/>
          </a:xfrm>
        </p:grpSpPr>
        <p:sp>
          <p:nvSpPr>
            <p:cNvPr id="131" name="Google Shape;131;p3"/>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3"/>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33" name="Google Shape;133;p3"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34" name="Google Shape;134;p3"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26" name="Rectángulo: esquinas redondeadas 25">
            <a:extLst>
              <a:ext uri="{FF2B5EF4-FFF2-40B4-BE49-F238E27FC236}">
                <a16:creationId xmlns:a16="http://schemas.microsoft.com/office/drawing/2014/main" id="{387DE5F3-A6A5-4BA5-9E06-CEE326590D01}"/>
              </a:ext>
            </a:extLst>
          </p:cNvPr>
          <p:cNvSpPr/>
          <p:nvPr/>
        </p:nvSpPr>
        <p:spPr>
          <a:xfrm>
            <a:off x="1247137" y="1243490"/>
            <a:ext cx="9116058" cy="471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Nuevos conceptos industriales</a:t>
            </a:r>
          </a:p>
        </p:txBody>
      </p:sp>
      <p:pic>
        <p:nvPicPr>
          <p:cNvPr id="10" name="Imagen 9">
            <a:extLst>
              <a:ext uri="{FF2B5EF4-FFF2-40B4-BE49-F238E27FC236}">
                <a16:creationId xmlns:a16="http://schemas.microsoft.com/office/drawing/2014/main" id="{0C21ADC0-3CEB-4538-B94C-0421CAF91A66}"/>
              </a:ext>
            </a:extLst>
          </p:cNvPr>
          <p:cNvPicPr>
            <a:picLocks noChangeAspect="1"/>
          </p:cNvPicPr>
          <p:nvPr/>
        </p:nvPicPr>
        <p:blipFill>
          <a:blip r:embed="rId5"/>
          <a:stretch>
            <a:fillRect/>
          </a:stretch>
        </p:blipFill>
        <p:spPr>
          <a:xfrm>
            <a:off x="836612" y="2650709"/>
            <a:ext cx="5335587" cy="3269279"/>
          </a:xfrm>
          <a:prstGeom prst="rect">
            <a:avLst/>
          </a:prstGeom>
        </p:spPr>
      </p:pic>
      <p:pic>
        <p:nvPicPr>
          <p:cNvPr id="2050" name="Picture 2">
            <a:extLst>
              <a:ext uri="{FF2B5EF4-FFF2-40B4-BE49-F238E27FC236}">
                <a16:creationId xmlns:a16="http://schemas.microsoft.com/office/drawing/2014/main" id="{609E9057-5475-4E4C-B063-2E19851D27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9759" y="2728860"/>
            <a:ext cx="3863143" cy="3438858"/>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FF50287F-AB11-42E7-BA61-003632C91CF4}"/>
              </a:ext>
            </a:extLst>
          </p:cNvPr>
          <p:cNvSpPr txBox="1"/>
          <p:nvPr/>
        </p:nvSpPr>
        <p:spPr>
          <a:xfrm>
            <a:off x="8824778" y="6160964"/>
            <a:ext cx="2743200" cy="307777"/>
          </a:xfrm>
          <a:prstGeom prst="rect">
            <a:avLst/>
          </a:prstGeom>
          <a:noFill/>
        </p:spPr>
        <p:txBody>
          <a:bodyPr wrap="square">
            <a:spAutoFit/>
          </a:bodyPr>
          <a:lstStyle/>
          <a:p>
            <a:r>
              <a:rPr lang="es-ES" sz="1400" b="0" i="0" u="none" strike="noStrike" baseline="0" dirty="0">
                <a:solidFill>
                  <a:srgbClr val="000000"/>
                </a:solidFill>
              </a:rPr>
              <a:t>Prevención integral (2018) </a:t>
            </a:r>
            <a:endParaRPr lang="es-ES" dirty="0"/>
          </a:p>
        </p:txBody>
      </p:sp>
      <p:sp>
        <p:nvSpPr>
          <p:cNvPr id="19" name="CuadroTexto 18">
            <a:extLst>
              <a:ext uri="{FF2B5EF4-FFF2-40B4-BE49-F238E27FC236}">
                <a16:creationId xmlns:a16="http://schemas.microsoft.com/office/drawing/2014/main" id="{D230A75E-F875-45C2-96C7-9D5058CACF9A}"/>
              </a:ext>
            </a:extLst>
          </p:cNvPr>
          <p:cNvSpPr txBox="1"/>
          <p:nvPr/>
        </p:nvSpPr>
        <p:spPr>
          <a:xfrm>
            <a:off x="3977617" y="6033926"/>
            <a:ext cx="2743200" cy="307777"/>
          </a:xfrm>
          <a:prstGeom prst="rect">
            <a:avLst/>
          </a:prstGeom>
          <a:noFill/>
        </p:spPr>
        <p:txBody>
          <a:bodyPr wrap="square">
            <a:spAutoFit/>
          </a:bodyPr>
          <a:lstStyle/>
          <a:p>
            <a:r>
              <a:rPr lang="es-ES" sz="1400" b="0" i="0" u="none" strike="noStrike" baseline="0" dirty="0">
                <a:solidFill>
                  <a:srgbClr val="000000"/>
                </a:solidFill>
              </a:rPr>
              <a:t>EAE Business School (2020) </a:t>
            </a:r>
            <a:endParaRPr lang="es-ES" dirty="0"/>
          </a:p>
        </p:txBody>
      </p:sp>
    </p:spTree>
    <p:extLst>
      <p:ext uri="{BB962C8B-B14F-4D97-AF65-F5344CB8AC3E}">
        <p14:creationId xmlns:p14="http://schemas.microsoft.com/office/powerpoint/2010/main" val="215148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5" name="Google Shape;125;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Maro teórico</a:t>
            </a:r>
            <a:endParaRPr sz="3600" dirty="0"/>
          </a:p>
        </p:txBody>
      </p:sp>
      <p:sp>
        <p:nvSpPr>
          <p:cNvPr id="135" name="Google Shape;135;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17</a:t>
            </a:fld>
            <a:endParaRPr dirty="0"/>
          </a:p>
        </p:txBody>
      </p:sp>
      <p:grpSp>
        <p:nvGrpSpPr>
          <p:cNvPr id="127" name="Google Shape;127;p3"/>
          <p:cNvGrpSpPr/>
          <p:nvPr/>
        </p:nvGrpSpPr>
        <p:grpSpPr>
          <a:xfrm>
            <a:off x="0" y="4601497"/>
            <a:ext cx="1014061" cy="2017580"/>
            <a:chOff x="0" y="4601497"/>
            <a:chExt cx="1014061" cy="2017580"/>
          </a:xfrm>
        </p:grpSpPr>
        <p:sp>
          <p:nvSpPr>
            <p:cNvPr id="128" name="Google Shape;128;p3"/>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3"/>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30" name="Google Shape;130;p3"/>
          <p:cNvGrpSpPr/>
          <p:nvPr/>
        </p:nvGrpSpPr>
        <p:grpSpPr>
          <a:xfrm>
            <a:off x="11219290" y="1"/>
            <a:ext cx="972709" cy="1935307"/>
            <a:chOff x="10918968" y="713127"/>
            <a:chExt cx="1273032" cy="2532832"/>
          </a:xfrm>
        </p:grpSpPr>
        <p:sp>
          <p:nvSpPr>
            <p:cNvPr id="131" name="Google Shape;131;p3"/>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3"/>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33" name="Google Shape;133;p3"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34" name="Google Shape;134;p3"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23" name="Rectángulo: esquinas redondeadas 22">
            <a:extLst>
              <a:ext uri="{FF2B5EF4-FFF2-40B4-BE49-F238E27FC236}">
                <a16:creationId xmlns:a16="http://schemas.microsoft.com/office/drawing/2014/main" id="{6FFC151F-CBC6-4A11-B26E-1BCA44FCC0E6}"/>
              </a:ext>
            </a:extLst>
          </p:cNvPr>
          <p:cNvSpPr/>
          <p:nvPr/>
        </p:nvSpPr>
        <p:spPr>
          <a:xfrm>
            <a:off x="1704339" y="3101045"/>
            <a:ext cx="9116058" cy="4752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t>Plan de desarrollo Metropolitano de Quito en la Zona 9</a:t>
            </a:r>
          </a:p>
        </p:txBody>
      </p:sp>
      <p:sp>
        <p:nvSpPr>
          <p:cNvPr id="27" name="Rectángulo: esquinas redondeadas 26">
            <a:extLst>
              <a:ext uri="{FF2B5EF4-FFF2-40B4-BE49-F238E27FC236}">
                <a16:creationId xmlns:a16="http://schemas.microsoft.com/office/drawing/2014/main" id="{97B1A732-9BD8-4BF8-907D-1F95EA033ACA}"/>
              </a:ext>
            </a:extLst>
          </p:cNvPr>
          <p:cNvSpPr/>
          <p:nvPr/>
        </p:nvSpPr>
        <p:spPr>
          <a:xfrm>
            <a:off x="1428118" y="1941759"/>
            <a:ext cx="9116058" cy="4733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Sector productivo </a:t>
            </a:r>
          </a:p>
        </p:txBody>
      </p:sp>
      <p:sp>
        <p:nvSpPr>
          <p:cNvPr id="29" name="Rectángulo: esquinas redondeadas 28">
            <a:extLst>
              <a:ext uri="{FF2B5EF4-FFF2-40B4-BE49-F238E27FC236}">
                <a16:creationId xmlns:a16="http://schemas.microsoft.com/office/drawing/2014/main" id="{ACD31F69-6476-4F6A-9BCD-76D0EB7C3B87}"/>
              </a:ext>
            </a:extLst>
          </p:cNvPr>
          <p:cNvSpPr/>
          <p:nvPr/>
        </p:nvSpPr>
        <p:spPr>
          <a:xfrm>
            <a:off x="1874670" y="4543629"/>
            <a:ext cx="9116058" cy="47334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Fronteras en la formación de las Ingenierías y las tecnologías</a:t>
            </a:r>
          </a:p>
        </p:txBody>
      </p:sp>
    </p:spTree>
    <p:extLst>
      <p:ext uri="{BB962C8B-B14F-4D97-AF65-F5344CB8AC3E}">
        <p14:creationId xmlns:p14="http://schemas.microsoft.com/office/powerpoint/2010/main" val="3630874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B8D5466-3D5A-4D5A-96A6-A980FEDA1631}"/>
              </a:ext>
            </a:extLst>
          </p:cNvPr>
          <p:cNvSpPr>
            <a:spLocks noGrp="1"/>
          </p:cNvSpPr>
          <p:nvPr>
            <p:ph type="title"/>
          </p:nvPr>
        </p:nvSpPr>
        <p:spPr>
          <a:xfrm>
            <a:off x="7534655" y="993913"/>
            <a:ext cx="4013877" cy="4021637"/>
          </a:xfrm>
        </p:spPr>
        <p:txBody>
          <a:bodyPr vert="horz" lIns="91440" tIns="45720" rIns="91440" bIns="45720" rtlCol="0" anchor="b">
            <a:normAutofit/>
          </a:bodyPr>
          <a:lstStyle/>
          <a:p>
            <a:pPr>
              <a:spcBef>
                <a:spcPct val="0"/>
              </a:spcBef>
            </a:pPr>
            <a:r>
              <a:rPr lang="en-US" sz="5000" kern="1200" dirty="0">
                <a:solidFill>
                  <a:schemeClr val="tx1"/>
                </a:solidFill>
                <a:latin typeface="+mj-lt"/>
                <a:ea typeface="+mj-ea"/>
                <a:cs typeface="+mj-cs"/>
              </a:rPr>
              <a:t>Marco metodológico</a:t>
            </a:r>
          </a:p>
        </p:txBody>
      </p:sp>
      <p:sp>
        <p:nvSpPr>
          <p:cNvPr id="13" name="Freeform: Shape 12">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6">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arcador de número de diapositiva 3">
            <a:extLst>
              <a:ext uri="{FF2B5EF4-FFF2-40B4-BE49-F238E27FC236}">
                <a16:creationId xmlns:a16="http://schemas.microsoft.com/office/drawing/2014/main" id="{416D8F1C-F854-4331-AD92-C4FF2DD6CE24}"/>
              </a:ext>
            </a:extLst>
          </p:cNvPr>
          <p:cNvSpPr>
            <a:spLocks noGrp="1"/>
          </p:cNvSpPr>
          <p:nvPr>
            <p:ph type="sldNum" idx="12"/>
          </p:nvPr>
        </p:nvSpPr>
        <p:spPr>
          <a:xfrm>
            <a:off x="604414" y="3977135"/>
            <a:ext cx="457200" cy="457200"/>
          </a:xfrm>
          <a:prstGeom prst="ellipse">
            <a:avLst/>
          </a:prstGeom>
          <a:solidFill>
            <a:schemeClr val="tx1">
              <a:alpha val="80000"/>
            </a:schemeClr>
          </a:solidFill>
          <a:ln w="19050">
            <a:noFill/>
          </a:ln>
        </p:spPr>
        <p:txBody>
          <a:bodyPr vert="horz" lIns="91440" tIns="45720" rIns="91440" bIns="45720" rtlCol="0" anchor="ctr">
            <a:normAutofit fontScale="92500"/>
          </a:bodyPr>
          <a:lstStyle/>
          <a:p>
            <a:pPr lvl="0" indent="0" algn="ctr">
              <a:lnSpc>
                <a:spcPct val="90000"/>
              </a:lnSpc>
              <a:spcBef>
                <a:spcPts val="0"/>
              </a:spcBef>
              <a:spcAft>
                <a:spcPts val="600"/>
              </a:spcAft>
              <a:buNone/>
            </a:pPr>
            <a:fld id="{00000000-1234-1234-1234-123412341234}" type="slidenum">
              <a:rPr lang="en-US" sz="1100" kern="1200">
                <a:solidFill>
                  <a:schemeClr val="bg1"/>
                </a:solidFill>
                <a:latin typeface="+mn-lt"/>
                <a:ea typeface="+mn-ea"/>
                <a:cs typeface="+mn-cs"/>
              </a:rPr>
              <a:pPr lvl="0" indent="0" algn="ctr">
                <a:lnSpc>
                  <a:spcPct val="90000"/>
                </a:lnSpc>
                <a:spcBef>
                  <a:spcPts val="0"/>
                </a:spcBef>
                <a:spcAft>
                  <a:spcPts val="600"/>
                </a:spcAft>
                <a:buNone/>
              </a:pPr>
              <a:t>18</a:t>
            </a:fld>
            <a:endParaRPr lang="en-US" sz="1100" kern="1200" dirty="0">
              <a:solidFill>
                <a:schemeClr val="bg1"/>
              </a:solidFill>
              <a:latin typeface="+mn-lt"/>
              <a:ea typeface="+mn-ea"/>
              <a:cs typeface="+mn-cs"/>
            </a:endParaRPr>
          </a:p>
        </p:txBody>
      </p:sp>
      <p:pic>
        <p:nvPicPr>
          <p:cNvPr id="5" name="Google Shape;149;p4" descr="Imagen que contiene objeto, reloj, dibujo, plato&#10;&#10;Descripción generada automáticamente">
            <a:extLst>
              <a:ext uri="{FF2B5EF4-FFF2-40B4-BE49-F238E27FC236}">
                <a16:creationId xmlns:a16="http://schemas.microsoft.com/office/drawing/2014/main" id="{6DD76D75-359B-40B8-AC1C-B508C9B90217}"/>
              </a:ext>
            </a:extLst>
          </p:cNvPr>
          <p:cNvPicPr preferRelativeResize="0"/>
          <p:nvPr/>
        </p:nvPicPr>
        <p:blipFill rotWithShape="1">
          <a:blip r:embed="rId2">
            <a:alphaModFix/>
          </a:blip>
          <a:srcRect/>
          <a:stretch/>
        </p:blipFill>
        <p:spPr>
          <a:xfrm>
            <a:off x="10544176" y="0"/>
            <a:ext cx="1647824" cy="424315"/>
          </a:xfrm>
          <a:prstGeom prst="rect">
            <a:avLst/>
          </a:prstGeom>
          <a:noFill/>
          <a:ln>
            <a:noFill/>
          </a:ln>
        </p:spPr>
      </p:pic>
      <p:pic>
        <p:nvPicPr>
          <p:cNvPr id="6" name="Google Shape;150;p4" descr="Un dibujo animado con letras&#10;&#10;Descripción generada automáticamente con confianza media">
            <a:extLst>
              <a:ext uri="{FF2B5EF4-FFF2-40B4-BE49-F238E27FC236}">
                <a16:creationId xmlns:a16="http://schemas.microsoft.com/office/drawing/2014/main" id="{BCFE3DBB-B4BB-4156-906A-3159D972A9FA}"/>
              </a:ext>
            </a:extLst>
          </p:cNvPr>
          <p:cNvPicPr preferRelativeResize="0"/>
          <p:nvPr/>
        </p:nvPicPr>
        <p:blipFill rotWithShape="1">
          <a:blip r:embed="rId3">
            <a:alphaModFix/>
          </a:blip>
          <a:srcRect l="1750" t="19274" r="1915" b="14792"/>
          <a:stretch/>
        </p:blipFill>
        <p:spPr>
          <a:xfrm>
            <a:off x="66677" y="8360"/>
            <a:ext cx="1647824" cy="563915"/>
          </a:xfrm>
          <a:prstGeom prst="rect">
            <a:avLst/>
          </a:prstGeom>
          <a:noFill/>
          <a:ln>
            <a:noFill/>
          </a:ln>
        </p:spPr>
      </p:pic>
    </p:spTree>
    <p:extLst>
      <p:ext uri="{BB962C8B-B14F-4D97-AF65-F5344CB8AC3E}">
        <p14:creationId xmlns:p14="http://schemas.microsoft.com/office/powerpoint/2010/main" val="28171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1" name="Google Shape;141;p4"/>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Marco metodológico</a:t>
            </a:r>
            <a:endParaRPr dirty="0"/>
          </a:p>
        </p:txBody>
      </p:sp>
      <p:grpSp>
        <p:nvGrpSpPr>
          <p:cNvPr id="143" name="Google Shape;143;p4"/>
          <p:cNvGrpSpPr/>
          <p:nvPr/>
        </p:nvGrpSpPr>
        <p:grpSpPr>
          <a:xfrm>
            <a:off x="0" y="4601497"/>
            <a:ext cx="1014061" cy="2017580"/>
            <a:chOff x="0" y="4601497"/>
            <a:chExt cx="1014061" cy="2017580"/>
          </a:xfrm>
        </p:grpSpPr>
        <p:sp>
          <p:nvSpPr>
            <p:cNvPr id="144" name="Google Shape;144;p4"/>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5" name="Google Shape;145;p4"/>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46" name="Google Shape;146;p4"/>
          <p:cNvGrpSpPr/>
          <p:nvPr/>
        </p:nvGrpSpPr>
        <p:grpSpPr>
          <a:xfrm>
            <a:off x="11219290" y="1"/>
            <a:ext cx="972709" cy="1935307"/>
            <a:chOff x="10918968" y="713127"/>
            <a:chExt cx="1273032" cy="2532832"/>
          </a:xfrm>
        </p:grpSpPr>
        <p:sp>
          <p:nvSpPr>
            <p:cNvPr id="147" name="Google Shape;147;p4"/>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8" name="Google Shape;148;p4"/>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49" name="Google Shape;149;p4"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50" name="Google Shape;150;p4"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51" name="Google Shape;15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19</a:t>
            </a:fld>
            <a:endParaRPr dirty="0"/>
          </a:p>
        </p:txBody>
      </p:sp>
      <p:sp>
        <p:nvSpPr>
          <p:cNvPr id="2" name="Rectángulo: esquinas redondeadas 1">
            <a:extLst>
              <a:ext uri="{FF2B5EF4-FFF2-40B4-BE49-F238E27FC236}">
                <a16:creationId xmlns:a16="http://schemas.microsoft.com/office/drawing/2014/main" id="{854FDFC5-301A-4767-93FD-FAAC3425B8D8}"/>
              </a:ext>
            </a:extLst>
          </p:cNvPr>
          <p:cNvSpPr/>
          <p:nvPr/>
        </p:nvSpPr>
        <p:spPr>
          <a:xfrm>
            <a:off x="943488" y="2021749"/>
            <a:ext cx="3477794" cy="1009291"/>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800" b="1" u="sng" dirty="0"/>
              <a:t>Diseño de la investigación </a:t>
            </a:r>
          </a:p>
        </p:txBody>
      </p:sp>
      <p:sp>
        <p:nvSpPr>
          <p:cNvPr id="15" name="Rectángulo: esquinas redondeadas 14">
            <a:extLst>
              <a:ext uri="{FF2B5EF4-FFF2-40B4-BE49-F238E27FC236}">
                <a16:creationId xmlns:a16="http://schemas.microsoft.com/office/drawing/2014/main" id="{8FC323BE-24D3-4E5C-95A5-0ABB9B910536}"/>
              </a:ext>
            </a:extLst>
          </p:cNvPr>
          <p:cNvSpPr/>
          <p:nvPr/>
        </p:nvSpPr>
        <p:spPr>
          <a:xfrm>
            <a:off x="4233527" y="2455068"/>
            <a:ext cx="3477794" cy="1009291"/>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800" b="1" u="sng" dirty="0"/>
              <a:t>Nivel de investigación</a:t>
            </a:r>
          </a:p>
        </p:txBody>
      </p:sp>
      <p:sp>
        <p:nvSpPr>
          <p:cNvPr id="16" name="Rectángulo: esquinas redondeadas 15">
            <a:extLst>
              <a:ext uri="{FF2B5EF4-FFF2-40B4-BE49-F238E27FC236}">
                <a16:creationId xmlns:a16="http://schemas.microsoft.com/office/drawing/2014/main" id="{42209287-6520-4DE3-B8ED-82493A072C88}"/>
              </a:ext>
            </a:extLst>
          </p:cNvPr>
          <p:cNvSpPr/>
          <p:nvPr/>
        </p:nvSpPr>
        <p:spPr>
          <a:xfrm>
            <a:off x="7469788" y="2900767"/>
            <a:ext cx="3477794" cy="1009291"/>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800" b="1" u="sng" dirty="0"/>
              <a:t>Modalidad de investigación </a:t>
            </a:r>
          </a:p>
        </p:txBody>
      </p:sp>
      <p:sp>
        <p:nvSpPr>
          <p:cNvPr id="3" name="Rectángulo: esquinas redondeadas 2">
            <a:extLst>
              <a:ext uri="{FF2B5EF4-FFF2-40B4-BE49-F238E27FC236}">
                <a16:creationId xmlns:a16="http://schemas.microsoft.com/office/drawing/2014/main" id="{ABBB6994-312C-4E1D-B7F8-0BB98FC22F62}"/>
              </a:ext>
            </a:extLst>
          </p:cNvPr>
          <p:cNvSpPr/>
          <p:nvPr/>
        </p:nvSpPr>
        <p:spPr>
          <a:xfrm>
            <a:off x="1266209" y="3021472"/>
            <a:ext cx="3068651" cy="709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Mixta </a:t>
            </a:r>
          </a:p>
        </p:txBody>
      </p:sp>
      <p:sp>
        <p:nvSpPr>
          <p:cNvPr id="18" name="Rectángulo: esquinas redondeadas 17">
            <a:extLst>
              <a:ext uri="{FF2B5EF4-FFF2-40B4-BE49-F238E27FC236}">
                <a16:creationId xmlns:a16="http://schemas.microsoft.com/office/drawing/2014/main" id="{AB396672-AA00-410E-9AF3-F5284569B2F2}"/>
              </a:ext>
            </a:extLst>
          </p:cNvPr>
          <p:cNvSpPr/>
          <p:nvPr/>
        </p:nvSpPr>
        <p:spPr>
          <a:xfrm>
            <a:off x="4556247" y="3447345"/>
            <a:ext cx="3068652" cy="709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Exploratoria</a:t>
            </a:r>
          </a:p>
        </p:txBody>
      </p:sp>
      <p:sp>
        <p:nvSpPr>
          <p:cNvPr id="19" name="Rectángulo: esquinas redondeadas 18">
            <a:extLst>
              <a:ext uri="{FF2B5EF4-FFF2-40B4-BE49-F238E27FC236}">
                <a16:creationId xmlns:a16="http://schemas.microsoft.com/office/drawing/2014/main" id="{6799362B-98E6-48AE-B6F9-91C57E43945D}"/>
              </a:ext>
            </a:extLst>
          </p:cNvPr>
          <p:cNvSpPr/>
          <p:nvPr/>
        </p:nvSpPr>
        <p:spPr>
          <a:xfrm>
            <a:off x="7907794" y="3893044"/>
            <a:ext cx="2922494" cy="724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Bibliográfica Documental</a:t>
            </a:r>
          </a:p>
        </p:txBody>
      </p:sp>
      <p:sp>
        <p:nvSpPr>
          <p:cNvPr id="20" name="Rectángulo: esquinas redondeadas 19">
            <a:extLst>
              <a:ext uri="{FF2B5EF4-FFF2-40B4-BE49-F238E27FC236}">
                <a16:creationId xmlns:a16="http://schemas.microsoft.com/office/drawing/2014/main" id="{672A3295-099B-49A5-B805-E237A228B028}"/>
              </a:ext>
            </a:extLst>
          </p:cNvPr>
          <p:cNvSpPr/>
          <p:nvPr/>
        </p:nvSpPr>
        <p:spPr>
          <a:xfrm>
            <a:off x="1266209" y="3723322"/>
            <a:ext cx="3068651" cy="709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Concurrente</a:t>
            </a:r>
          </a:p>
        </p:txBody>
      </p:sp>
      <p:sp>
        <p:nvSpPr>
          <p:cNvPr id="21" name="Rectángulo: esquinas redondeadas 20">
            <a:extLst>
              <a:ext uri="{FF2B5EF4-FFF2-40B4-BE49-F238E27FC236}">
                <a16:creationId xmlns:a16="http://schemas.microsoft.com/office/drawing/2014/main" id="{95EEBFF9-7400-4F9B-8839-67588BB44EA1}"/>
              </a:ext>
            </a:extLst>
          </p:cNvPr>
          <p:cNvSpPr/>
          <p:nvPr/>
        </p:nvSpPr>
        <p:spPr>
          <a:xfrm>
            <a:off x="4556245" y="4144868"/>
            <a:ext cx="3068653" cy="627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Descriptiva</a:t>
            </a:r>
          </a:p>
        </p:txBody>
      </p:sp>
      <p:sp>
        <p:nvSpPr>
          <p:cNvPr id="22" name="Rectángulo: esquinas redondeadas 21">
            <a:extLst>
              <a:ext uri="{FF2B5EF4-FFF2-40B4-BE49-F238E27FC236}">
                <a16:creationId xmlns:a16="http://schemas.microsoft.com/office/drawing/2014/main" id="{F3CEA266-FCDA-4BF3-88A3-0AB57467CF49}"/>
              </a:ext>
            </a:extLst>
          </p:cNvPr>
          <p:cNvSpPr/>
          <p:nvPr/>
        </p:nvSpPr>
        <p:spPr>
          <a:xfrm>
            <a:off x="7907794" y="4604963"/>
            <a:ext cx="2922494" cy="531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 campo </a:t>
            </a:r>
          </a:p>
        </p:txBody>
      </p:sp>
    </p:spTree>
    <p:extLst>
      <p:ext uri="{BB962C8B-B14F-4D97-AF65-F5344CB8AC3E}">
        <p14:creationId xmlns:p14="http://schemas.microsoft.com/office/powerpoint/2010/main" val="101568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E6F2ABE-5CDA-40E7-AA44-46AD2AEFC4B2}"/>
              </a:ext>
            </a:extLst>
          </p:cNvPr>
          <p:cNvSpPr>
            <a:spLocks noGrp="1"/>
          </p:cNvSpPr>
          <p:nvPr>
            <p:ph type="title"/>
          </p:nvPr>
        </p:nvSpPr>
        <p:spPr>
          <a:xfrm>
            <a:off x="7534655" y="993913"/>
            <a:ext cx="4013877" cy="4021637"/>
          </a:xfrm>
        </p:spPr>
        <p:txBody>
          <a:bodyPr vert="horz" lIns="91440" tIns="45720" rIns="91440" bIns="45720" rtlCol="0" anchor="b">
            <a:noAutofit/>
          </a:bodyPr>
          <a:lstStyle/>
          <a:p>
            <a:pPr>
              <a:spcBef>
                <a:spcPct val="0"/>
              </a:spcBef>
            </a:pPr>
            <a:r>
              <a:rPr lang="es-ES" sz="5400" dirty="0"/>
              <a:t>Problema de investigación</a:t>
            </a:r>
            <a:endParaRPr lang="en-US" sz="5400" kern="1200" dirty="0">
              <a:solidFill>
                <a:schemeClr val="tx1"/>
              </a:solidFill>
              <a:latin typeface="+mj-lt"/>
              <a:ea typeface="+mj-ea"/>
              <a:cs typeface="+mj-cs"/>
            </a:endParaRPr>
          </a:p>
        </p:txBody>
      </p:sp>
      <p:sp>
        <p:nvSpPr>
          <p:cNvPr id="13" name="Freeform: Shape 12">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6">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arcador de número de diapositiva 3">
            <a:extLst>
              <a:ext uri="{FF2B5EF4-FFF2-40B4-BE49-F238E27FC236}">
                <a16:creationId xmlns:a16="http://schemas.microsoft.com/office/drawing/2014/main" id="{D7AFDC43-304C-4EF5-9ECE-2A937B4D1511}"/>
              </a:ext>
            </a:extLst>
          </p:cNvPr>
          <p:cNvSpPr>
            <a:spLocks noGrp="1"/>
          </p:cNvSpPr>
          <p:nvPr>
            <p:ph type="sldNum" idx="12"/>
          </p:nvPr>
        </p:nvSpPr>
        <p:spPr>
          <a:xfrm>
            <a:off x="604414" y="3977135"/>
            <a:ext cx="457200" cy="457200"/>
          </a:xfrm>
          <a:prstGeom prst="ellipse">
            <a:avLst/>
          </a:prstGeom>
          <a:solidFill>
            <a:schemeClr val="tx1">
              <a:alpha val="80000"/>
            </a:schemeClr>
          </a:solidFill>
          <a:ln w="19050">
            <a:noFill/>
          </a:ln>
        </p:spPr>
        <p:txBody>
          <a:bodyPr vert="horz" lIns="91440" tIns="45720" rIns="91440" bIns="45720" rtlCol="0" anchor="ctr">
            <a:normAutofit/>
          </a:bodyPr>
          <a:lstStyle/>
          <a:p>
            <a:pPr lvl="0" indent="0" algn="ctr">
              <a:lnSpc>
                <a:spcPct val="90000"/>
              </a:lnSpc>
              <a:spcBef>
                <a:spcPts val="0"/>
              </a:spcBef>
              <a:spcAft>
                <a:spcPts val="600"/>
              </a:spcAft>
              <a:buNone/>
            </a:pPr>
            <a:fld id="{00000000-1234-1234-1234-123412341234}" type="slidenum">
              <a:rPr lang="en-US" sz="1100" kern="1200" smtClean="0">
                <a:solidFill>
                  <a:schemeClr val="bg1"/>
                </a:solidFill>
                <a:latin typeface="+mn-lt"/>
                <a:ea typeface="+mn-ea"/>
                <a:cs typeface="+mn-cs"/>
              </a:rPr>
              <a:pPr lvl="0" indent="0" algn="ctr">
                <a:lnSpc>
                  <a:spcPct val="90000"/>
                </a:lnSpc>
                <a:spcBef>
                  <a:spcPts val="0"/>
                </a:spcBef>
                <a:spcAft>
                  <a:spcPts val="600"/>
                </a:spcAft>
                <a:buNone/>
              </a:pPr>
              <a:t>2</a:t>
            </a:fld>
            <a:endParaRPr lang="en-US" sz="1100" kern="1200" dirty="0">
              <a:solidFill>
                <a:schemeClr val="bg1"/>
              </a:solidFill>
              <a:latin typeface="+mn-lt"/>
              <a:ea typeface="+mn-ea"/>
              <a:cs typeface="+mn-cs"/>
            </a:endParaRPr>
          </a:p>
        </p:txBody>
      </p:sp>
      <p:pic>
        <p:nvPicPr>
          <p:cNvPr id="5" name="Google Shape;117;p2" descr="Imagen que contiene objeto, reloj, dibujo, plato&#10;&#10;Descripción generada automáticamente">
            <a:extLst>
              <a:ext uri="{FF2B5EF4-FFF2-40B4-BE49-F238E27FC236}">
                <a16:creationId xmlns:a16="http://schemas.microsoft.com/office/drawing/2014/main" id="{FFD43A31-B418-4F26-B147-2BFD96C1E379}"/>
              </a:ext>
            </a:extLst>
          </p:cNvPr>
          <p:cNvPicPr preferRelativeResize="0"/>
          <p:nvPr/>
        </p:nvPicPr>
        <p:blipFill rotWithShape="1">
          <a:blip r:embed="rId2">
            <a:alphaModFix/>
          </a:blip>
          <a:srcRect/>
          <a:stretch/>
        </p:blipFill>
        <p:spPr>
          <a:xfrm>
            <a:off x="10544176" y="10048"/>
            <a:ext cx="1647824" cy="424315"/>
          </a:xfrm>
          <a:prstGeom prst="rect">
            <a:avLst/>
          </a:prstGeom>
          <a:noFill/>
          <a:ln>
            <a:noFill/>
          </a:ln>
        </p:spPr>
      </p:pic>
      <p:pic>
        <p:nvPicPr>
          <p:cNvPr id="6" name="Google Shape;118;p2" descr="Un dibujo animado con letras&#10;&#10;Descripción generada automáticamente con confianza media">
            <a:extLst>
              <a:ext uri="{FF2B5EF4-FFF2-40B4-BE49-F238E27FC236}">
                <a16:creationId xmlns:a16="http://schemas.microsoft.com/office/drawing/2014/main" id="{A67A5A48-5D18-401A-8A94-33360BB76A47}"/>
              </a:ext>
            </a:extLst>
          </p:cNvPr>
          <p:cNvPicPr preferRelativeResize="0"/>
          <p:nvPr/>
        </p:nvPicPr>
        <p:blipFill rotWithShape="1">
          <a:blip r:embed="rId3">
            <a:alphaModFix/>
          </a:blip>
          <a:srcRect l="1750" t="19274" r="1915" b="14792"/>
          <a:stretch/>
        </p:blipFill>
        <p:spPr>
          <a:xfrm>
            <a:off x="66677" y="8360"/>
            <a:ext cx="1647824" cy="563915"/>
          </a:xfrm>
          <a:prstGeom prst="rect">
            <a:avLst/>
          </a:prstGeom>
          <a:noFill/>
          <a:ln>
            <a:noFill/>
          </a:ln>
        </p:spPr>
      </p:pic>
      <p:pic>
        <p:nvPicPr>
          <p:cNvPr id="12" name="Imagen 11">
            <a:extLst>
              <a:ext uri="{FF2B5EF4-FFF2-40B4-BE49-F238E27FC236}">
                <a16:creationId xmlns:a16="http://schemas.microsoft.com/office/drawing/2014/main" id="{467FB352-D9D2-4EE9-A3D4-9B37022D2B27}"/>
              </a:ext>
            </a:extLst>
          </p:cNvPr>
          <p:cNvPicPr>
            <a:picLocks noChangeAspect="1"/>
          </p:cNvPicPr>
          <p:nvPr/>
        </p:nvPicPr>
        <p:blipFill rotWithShape="1">
          <a:blip r:embed="rId4"/>
          <a:srcRect l="944" t="360" r="724" b="2079"/>
          <a:stretch/>
        </p:blipFill>
        <p:spPr>
          <a:xfrm>
            <a:off x="903920" y="1209618"/>
            <a:ext cx="2384610" cy="1392232"/>
          </a:xfrm>
          <a:prstGeom prst="rect">
            <a:avLst/>
          </a:prstGeom>
        </p:spPr>
      </p:pic>
    </p:spTree>
    <p:extLst>
      <p:ext uri="{BB962C8B-B14F-4D97-AF65-F5344CB8AC3E}">
        <p14:creationId xmlns:p14="http://schemas.microsoft.com/office/powerpoint/2010/main" val="187567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1" name="Google Shape;141;p4"/>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Marco metodológico</a:t>
            </a:r>
            <a:endParaRPr dirty="0"/>
          </a:p>
        </p:txBody>
      </p:sp>
      <p:grpSp>
        <p:nvGrpSpPr>
          <p:cNvPr id="143" name="Google Shape;143;p4"/>
          <p:cNvGrpSpPr/>
          <p:nvPr/>
        </p:nvGrpSpPr>
        <p:grpSpPr>
          <a:xfrm>
            <a:off x="0" y="4601497"/>
            <a:ext cx="1014061" cy="2017580"/>
            <a:chOff x="0" y="4601497"/>
            <a:chExt cx="1014061" cy="2017580"/>
          </a:xfrm>
        </p:grpSpPr>
        <p:sp>
          <p:nvSpPr>
            <p:cNvPr id="144" name="Google Shape;144;p4"/>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5" name="Google Shape;145;p4"/>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46" name="Google Shape;146;p4"/>
          <p:cNvGrpSpPr/>
          <p:nvPr/>
        </p:nvGrpSpPr>
        <p:grpSpPr>
          <a:xfrm>
            <a:off x="11219290" y="1"/>
            <a:ext cx="972709" cy="1935307"/>
            <a:chOff x="10918968" y="713127"/>
            <a:chExt cx="1273032" cy="2532832"/>
          </a:xfrm>
        </p:grpSpPr>
        <p:sp>
          <p:nvSpPr>
            <p:cNvPr id="147" name="Google Shape;147;p4"/>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8" name="Google Shape;148;p4"/>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49" name="Google Shape;149;p4"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50" name="Google Shape;150;p4"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51" name="Google Shape;15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20</a:t>
            </a:fld>
            <a:endParaRPr dirty="0"/>
          </a:p>
        </p:txBody>
      </p:sp>
      <p:sp>
        <p:nvSpPr>
          <p:cNvPr id="2" name="Rectángulo: esquinas redondeadas 1">
            <a:extLst>
              <a:ext uri="{FF2B5EF4-FFF2-40B4-BE49-F238E27FC236}">
                <a16:creationId xmlns:a16="http://schemas.microsoft.com/office/drawing/2014/main" id="{854FDFC5-301A-4767-93FD-FAAC3425B8D8}"/>
              </a:ext>
            </a:extLst>
          </p:cNvPr>
          <p:cNvSpPr/>
          <p:nvPr/>
        </p:nvSpPr>
        <p:spPr>
          <a:xfrm>
            <a:off x="2823631" y="1608855"/>
            <a:ext cx="6662319" cy="65290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000" b="1" u="sng" dirty="0"/>
              <a:t>Instrumentos de recolección de datos </a:t>
            </a:r>
          </a:p>
        </p:txBody>
      </p:sp>
      <p:sp>
        <p:nvSpPr>
          <p:cNvPr id="3" name="Rectángulo: esquinas redondeadas 2">
            <a:extLst>
              <a:ext uri="{FF2B5EF4-FFF2-40B4-BE49-F238E27FC236}">
                <a16:creationId xmlns:a16="http://schemas.microsoft.com/office/drawing/2014/main" id="{ABBB6994-312C-4E1D-B7F8-0BB98FC22F62}"/>
              </a:ext>
            </a:extLst>
          </p:cNvPr>
          <p:cNvSpPr/>
          <p:nvPr/>
        </p:nvSpPr>
        <p:spPr>
          <a:xfrm>
            <a:off x="2331867" y="3021101"/>
            <a:ext cx="2196353" cy="3675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Encuestas </a:t>
            </a:r>
          </a:p>
        </p:txBody>
      </p:sp>
      <p:sp>
        <p:nvSpPr>
          <p:cNvPr id="18" name="Rectángulo: esquinas redondeadas 17">
            <a:extLst>
              <a:ext uri="{FF2B5EF4-FFF2-40B4-BE49-F238E27FC236}">
                <a16:creationId xmlns:a16="http://schemas.microsoft.com/office/drawing/2014/main" id="{AB396672-AA00-410E-9AF3-F5284569B2F2}"/>
              </a:ext>
            </a:extLst>
          </p:cNvPr>
          <p:cNvSpPr/>
          <p:nvPr/>
        </p:nvSpPr>
        <p:spPr>
          <a:xfrm>
            <a:off x="7663780" y="3021101"/>
            <a:ext cx="2196353" cy="3675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Entrevistas </a:t>
            </a:r>
          </a:p>
        </p:txBody>
      </p:sp>
      <p:sp>
        <p:nvSpPr>
          <p:cNvPr id="4" name="Rectángulo 3">
            <a:extLst>
              <a:ext uri="{FF2B5EF4-FFF2-40B4-BE49-F238E27FC236}">
                <a16:creationId xmlns:a16="http://schemas.microsoft.com/office/drawing/2014/main" id="{3B1DCA45-A33E-454B-94E9-29404F55BAE2}"/>
              </a:ext>
            </a:extLst>
          </p:cNvPr>
          <p:cNvSpPr/>
          <p:nvPr/>
        </p:nvSpPr>
        <p:spPr>
          <a:xfrm>
            <a:off x="2062925" y="3980329"/>
            <a:ext cx="2196353" cy="2017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encuesta se aplico a 91 trabajadores de diferentes empresas del parque industria de QUITO</a:t>
            </a:r>
          </a:p>
        </p:txBody>
      </p:sp>
      <p:sp>
        <p:nvSpPr>
          <p:cNvPr id="23" name="Rectángulo 22">
            <a:extLst>
              <a:ext uri="{FF2B5EF4-FFF2-40B4-BE49-F238E27FC236}">
                <a16:creationId xmlns:a16="http://schemas.microsoft.com/office/drawing/2014/main" id="{E3AF0E94-67AA-4FC5-9294-9BB4195E4B23}"/>
              </a:ext>
            </a:extLst>
          </p:cNvPr>
          <p:cNvSpPr/>
          <p:nvPr/>
        </p:nvSpPr>
        <p:spPr>
          <a:xfrm>
            <a:off x="7932723" y="3980329"/>
            <a:ext cx="2196353" cy="2017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entrevista se aplico a 8 personas de los mandos altos y medios de las empresas del parque industrial de QUITO</a:t>
            </a:r>
          </a:p>
        </p:txBody>
      </p:sp>
      <p:cxnSp>
        <p:nvCxnSpPr>
          <p:cNvPr id="6" name="Conector: curvado 5">
            <a:extLst>
              <a:ext uri="{FF2B5EF4-FFF2-40B4-BE49-F238E27FC236}">
                <a16:creationId xmlns:a16="http://schemas.microsoft.com/office/drawing/2014/main" id="{1E257139-3CA4-432C-AAE0-AEF78D762457}"/>
              </a:ext>
            </a:extLst>
          </p:cNvPr>
          <p:cNvCxnSpPr>
            <a:stCxn id="2" idx="2"/>
            <a:endCxn id="3" idx="0"/>
          </p:cNvCxnSpPr>
          <p:nvPr/>
        </p:nvCxnSpPr>
        <p:spPr>
          <a:xfrm rot="5400000">
            <a:off x="4412748" y="1279058"/>
            <a:ext cx="759340" cy="272474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curvado 9">
            <a:extLst>
              <a:ext uri="{FF2B5EF4-FFF2-40B4-BE49-F238E27FC236}">
                <a16:creationId xmlns:a16="http://schemas.microsoft.com/office/drawing/2014/main" id="{8AD0B297-974A-43B9-AAF6-5CA8F907D0EC}"/>
              </a:ext>
            </a:extLst>
          </p:cNvPr>
          <p:cNvCxnSpPr>
            <a:stCxn id="2" idx="2"/>
            <a:endCxn id="18" idx="0"/>
          </p:cNvCxnSpPr>
          <p:nvPr/>
        </p:nvCxnSpPr>
        <p:spPr>
          <a:xfrm rot="16200000" flipH="1">
            <a:off x="7078704" y="1337848"/>
            <a:ext cx="759340" cy="260716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curvado 11">
            <a:extLst>
              <a:ext uri="{FF2B5EF4-FFF2-40B4-BE49-F238E27FC236}">
                <a16:creationId xmlns:a16="http://schemas.microsoft.com/office/drawing/2014/main" id="{DFE4EBD1-632B-4A83-B6B1-3F2A8AEB893A}"/>
              </a:ext>
            </a:extLst>
          </p:cNvPr>
          <p:cNvCxnSpPr>
            <a:stCxn id="3" idx="2"/>
            <a:endCxn id="4" idx="0"/>
          </p:cNvCxnSpPr>
          <p:nvPr/>
        </p:nvCxnSpPr>
        <p:spPr>
          <a:xfrm rot="5400000">
            <a:off x="2999736" y="3550020"/>
            <a:ext cx="591675" cy="26894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curvado 35">
            <a:extLst>
              <a:ext uri="{FF2B5EF4-FFF2-40B4-BE49-F238E27FC236}">
                <a16:creationId xmlns:a16="http://schemas.microsoft.com/office/drawing/2014/main" id="{C4F0EA42-C561-4352-91BE-302074D86E96}"/>
              </a:ext>
            </a:extLst>
          </p:cNvPr>
          <p:cNvCxnSpPr>
            <a:cxnSpLocks/>
            <a:stCxn id="18" idx="2"/>
            <a:endCxn id="23" idx="0"/>
          </p:cNvCxnSpPr>
          <p:nvPr/>
        </p:nvCxnSpPr>
        <p:spPr>
          <a:xfrm rot="16200000" flipH="1">
            <a:off x="8600591" y="3550019"/>
            <a:ext cx="591675" cy="26894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05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1" name="Google Shape;141;p4"/>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Marco metodológico</a:t>
            </a:r>
            <a:endParaRPr dirty="0"/>
          </a:p>
        </p:txBody>
      </p:sp>
      <p:grpSp>
        <p:nvGrpSpPr>
          <p:cNvPr id="143" name="Google Shape;143;p4"/>
          <p:cNvGrpSpPr/>
          <p:nvPr/>
        </p:nvGrpSpPr>
        <p:grpSpPr>
          <a:xfrm>
            <a:off x="0" y="4601497"/>
            <a:ext cx="1014061" cy="2017580"/>
            <a:chOff x="0" y="4601497"/>
            <a:chExt cx="1014061" cy="2017580"/>
          </a:xfrm>
        </p:grpSpPr>
        <p:sp>
          <p:nvSpPr>
            <p:cNvPr id="144" name="Google Shape;144;p4"/>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5" name="Google Shape;145;p4"/>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46" name="Google Shape;146;p4"/>
          <p:cNvGrpSpPr/>
          <p:nvPr/>
        </p:nvGrpSpPr>
        <p:grpSpPr>
          <a:xfrm>
            <a:off x="11219290" y="1"/>
            <a:ext cx="972709" cy="1935307"/>
            <a:chOff x="10918968" y="713127"/>
            <a:chExt cx="1273032" cy="2532832"/>
          </a:xfrm>
        </p:grpSpPr>
        <p:sp>
          <p:nvSpPr>
            <p:cNvPr id="147" name="Google Shape;147;p4"/>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8" name="Google Shape;148;p4"/>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49" name="Google Shape;149;p4"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50" name="Google Shape;150;p4"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51" name="Google Shape;15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21</a:t>
            </a:fld>
            <a:endParaRPr dirty="0"/>
          </a:p>
        </p:txBody>
      </p:sp>
      <p:sp>
        <p:nvSpPr>
          <p:cNvPr id="2" name="Rectángulo: esquinas redondeadas 1">
            <a:extLst>
              <a:ext uri="{FF2B5EF4-FFF2-40B4-BE49-F238E27FC236}">
                <a16:creationId xmlns:a16="http://schemas.microsoft.com/office/drawing/2014/main" id="{854FDFC5-301A-4767-93FD-FAAC3425B8D8}"/>
              </a:ext>
            </a:extLst>
          </p:cNvPr>
          <p:cNvSpPr/>
          <p:nvPr/>
        </p:nvSpPr>
        <p:spPr>
          <a:xfrm>
            <a:off x="3755172" y="1895726"/>
            <a:ext cx="3093868" cy="65290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000" b="1" u="sng" dirty="0"/>
              <a:t>Población y muestra</a:t>
            </a:r>
          </a:p>
        </p:txBody>
      </p:sp>
      <p:sp>
        <p:nvSpPr>
          <p:cNvPr id="23" name="Rectángulo 22">
            <a:extLst>
              <a:ext uri="{FF2B5EF4-FFF2-40B4-BE49-F238E27FC236}">
                <a16:creationId xmlns:a16="http://schemas.microsoft.com/office/drawing/2014/main" id="{E3AF0E94-67AA-4FC5-9294-9BB4195E4B23}"/>
              </a:ext>
            </a:extLst>
          </p:cNvPr>
          <p:cNvSpPr/>
          <p:nvPr/>
        </p:nvSpPr>
        <p:spPr>
          <a:xfrm>
            <a:off x="3755171" y="2563903"/>
            <a:ext cx="3093868" cy="2956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La población es de 874 personas que trabajan en empresas manufactureras del Parque Industrial de Quito. </a:t>
            </a:r>
          </a:p>
        </p:txBody>
      </p:sp>
      <p:sp>
        <p:nvSpPr>
          <p:cNvPr id="5" name="Elipse 4">
            <a:extLst>
              <a:ext uri="{FF2B5EF4-FFF2-40B4-BE49-F238E27FC236}">
                <a16:creationId xmlns:a16="http://schemas.microsoft.com/office/drawing/2014/main" id="{6C0B8E40-82C2-44BB-97AF-538FBF6569F4}"/>
              </a:ext>
            </a:extLst>
          </p:cNvPr>
          <p:cNvSpPr/>
          <p:nvPr/>
        </p:nvSpPr>
        <p:spPr>
          <a:xfrm>
            <a:off x="5876369" y="4966444"/>
            <a:ext cx="2057401" cy="1398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muestra es de 91 trabajadores. </a:t>
            </a:r>
          </a:p>
        </p:txBody>
      </p:sp>
    </p:spTree>
    <p:extLst>
      <p:ext uri="{BB962C8B-B14F-4D97-AF65-F5344CB8AC3E}">
        <p14:creationId xmlns:p14="http://schemas.microsoft.com/office/powerpoint/2010/main" val="197301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4" name="Imagen 3">
            <a:extLst>
              <a:ext uri="{FF2B5EF4-FFF2-40B4-BE49-F238E27FC236}">
                <a16:creationId xmlns:a16="http://schemas.microsoft.com/office/drawing/2014/main" id="{62F9CAA1-3D11-45B2-824A-1C876196539D}"/>
              </a:ext>
            </a:extLst>
          </p:cNvPr>
          <p:cNvPicPr>
            <a:picLocks noChangeAspect="1"/>
          </p:cNvPicPr>
          <p:nvPr/>
        </p:nvPicPr>
        <p:blipFill>
          <a:blip r:embed="rId3"/>
          <a:stretch>
            <a:fillRect/>
          </a:stretch>
        </p:blipFill>
        <p:spPr>
          <a:xfrm>
            <a:off x="2772564" y="4962403"/>
            <a:ext cx="5648115" cy="1760110"/>
          </a:xfrm>
          <a:prstGeom prst="rect">
            <a:avLst/>
          </a:prstGeom>
        </p:spPr>
      </p:pic>
      <p:sp>
        <p:nvSpPr>
          <p:cNvPr id="141" name="Google Shape;141;p4"/>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Marco metodológico</a:t>
            </a:r>
            <a:endParaRPr dirty="0"/>
          </a:p>
        </p:txBody>
      </p:sp>
      <p:grpSp>
        <p:nvGrpSpPr>
          <p:cNvPr id="143" name="Google Shape;143;p4"/>
          <p:cNvGrpSpPr/>
          <p:nvPr/>
        </p:nvGrpSpPr>
        <p:grpSpPr>
          <a:xfrm>
            <a:off x="0" y="4601497"/>
            <a:ext cx="1014061" cy="2017580"/>
            <a:chOff x="0" y="4601497"/>
            <a:chExt cx="1014061" cy="2017580"/>
          </a:xfrm>
        </p:grpSpPr>
        <p:sp>
          <p:nvSpPr>
            <p:cNvPr id="144" name="Google Shape;144;p4"/>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5" name="Google Shape;145;p4"/>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46" name="Google Shape;146;p4"/>
          <p:cNvGrpSpPr/>
          <p:nvPr/>
        </p:nvGrpSpPr>
        <p:grpSpPr>
          <a:xfrm>
            <a:off x="11219290" y="1"/>
            <a:ext cx="972709" cy="1935307"/>
            <a:chOff x="10918968" y="713127"/>
            <a:chExt cx="1273032" cy="2532832"/>
          </a:xfrm>
        </p:grpSpPr>
        <p:sp>
          <p:nvSpPr>
            <p:cNvPr id="147" name="Google Shape;147;p4"/>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8" name="Google Shape;148;p4"/>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49" name="Google Shape;149;p4" descr="Imagen que contiene objeto, reloj, dibujo, plato&#10;&#10;Descripción generada automáticamente"/>
          <p:cNvPicPr preferRelativeResize="0"/>
          <p:nvPr/>
        </p:nvPicPr>
        <p:blipFill rotWithShape="1">
          <a:blip r:embed="rId4">
            <a:alphaModFix/>
          </a:blip>
          <a:srcRect/>
          <a:stretch/>
        </p:blipFill>
        <p:spPr>
          <a:xfrm>
            <a:off x="10544176" y="0"/>
            <a:ext cx="1647824" cy="424315"/>
          </a:xfrm>
          <a:prstGeom prst="rect">
            <a:avLst/>
          </a:prstGeom>
          <a:noFill/>
          <a:ln>
            <a:noFill/>
          </a:ln>
        </p:spPr>
      </p:pic>
      <p:pic>
        <p:nvPicPr>
          <p:cNvPr id="150" name="Google Shape;150;p4" descr="Un dibujo animado con letras&#10;&#10;Descripción generada automáticamente con confianza media"/>
          <p:cNvPicPr preferRelativeResize="0"/>
          <p:nvPr/>
        </p:nvPicPr>
        <p:blipFill rotWithShape="1">
          <a:blip r:embed="rId5">
            <a:alphaModFix/>
          </a:blip>
          <a:srcRect l="1750" t="19274" r="1915" b="14792"/>
          <a:stretch/>
        </p:blipFill>
        <p:spPr>
          <a:xfrm>
            <a:off x="66677" y="8360"/>
            <a:ext cx="1647824" cy="563915"/>
          </a:xfrm>
          <a:prstGeom prst="rect">
            <a:avLst/>
          </a:prstGeom>
          <a:noFill/>
          <a:ln>
            <a:noFill/>
          </a:ln>
        </p:spPr>
      </p:pic>
      <p:sp>
        <p:nvSpPr>
          <p:cNvPr id="151" name="Google Shape;15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22</a:t>
            </a:fld>
            <a:endParaRPr dirty="0"/>
          </a:p>
        </p:txBody>
      </p:sp>
      <p:sp>
        <p:nvSpPr>
          <p:cNvPr id="2" name="Rectángulo: esquinas redondeadas 1">
            <a:extLst>
              <a:ext uri="{FF2B5EF4-FFF2-40B4-BE49-F238E27FC236}">
                <a16:creationId xmlns:a16="http://schemas.microsoft.com/office/drawing/2014/main" id="{854FDFC5-301A-4767-93FD-FAAC3425B8D8}"/>
              </a:ext>
            </a:extLst>
          </p:cNvPr>
          <p:cNvSpPr/>
          <p:nvPr/>
        </p:nvSpPr>
        <p:spPr>
          <a:xfrm>
            <a:off x="2823631" y="1608855"/>
            <a:ext cx="6662319" cy="652906"/>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2000" b="1" u="sng" dirty="0"/>
              <a:t>VALIDEZ Y CONFIABILIDAD </a:t>
            </a:r>
          </a:p>
        </p:txBody>
      </p:sp>
      <p:sp>
        <p:nvSpPr>
          <p:cNvPr id="23" name="Rectángulo 22">
            <a:extLst>
              <a:ext uri="{FF2B5EF4-FFF2-40B4-BE49-F238E27FC236}">
                <a16:creationId xmlns:a16="http://schemas.microsoft.com/office/drawing/2014/main" id="{E3AF0E94-67AA-4FC5-9294-9BB4195E4B23}"/>
              </a:ext>
            </a:extLst>
          </p:cNvPr>
          <p:cNvSpPr/>
          <p:nvPr/>
        </p:nvSpPr>
        <p:spPr>
          <a:xfrm>
            <a:off x="5473271" y="2564269"/>
            <a:ext cx="5894817" cy="254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Se acudió a 3 expertos en el área manufacturera con conocimientos en procesos industriales con aplicación de la mecatrónica, los cuales dieron su valoración y correcciones respectivas de la encuesta y entrevista. </a:t>
            </a:r>
          </a:p>
        </p:txBody>
      </p:sp>
    </p:spTree>
    <p:extLst>
      <p:ext uri="{BB962C8B-B14F-4D97-AF65-F5344CB8AC3E}">
        <p14:creationId xmlns:p14="http://schemas.microsoft.com/office/powerpoint/2010/main" val="317909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9A52A68-D7FA-41C3-8FB3-26E2FFFEF650}"/>
              </a:ext>
            </a:extLst>
          </p:cNvPr>
          <p:cNvSpPr>
            <a:spLocks noGrp="1"/>
          </p:cNvSpPr>
          <p:nvPr>
            <p:ph type="title"/>
          </p:nvPr>
        </p:nvSpPr>
        <p:spPr>
          <a:xfrm>
            <a:off x="7534655" y="993913"/>
            <a:ext cx="4013877" cy="4021637"/>
          </a:xfrm>
        </p:spPr>
        <p:txBody>
          <a:bodyPr vert="horz" lIns="91440" tIns="45720" rIns="91440" bIns="45720" rtlCol="0" anchor="b">
            <a:normAutofit/>
          </a:bodyPr>
          <a:lstStyle/>
          <a:p>
            <a:pPr>
              <a:spcBef>
                <a:spcPct val="0"/>
              </a:spcBef>
            </a:pPr>
            <a:r>
              <a:rPr lang="en-US" sz="5600" kern="1200" dirty="0">
                <a:solidFill>
                  <a:schemeClr val="tx1"/>
                </a:solidFill>
                <a:latin typeface="+mj-lt"/>
                <a:ea typeface="+mj-ea"/>
                <a:cs typeface="+mj-cs"/>
              </a:rPr>
              <a:t>Resultados y Discusión </a:t>
            </a:r>
          </a:p>
        </p:txBody>
      </p:sp>
      <p:sp>
        <p:nvSpPr>
          <p:cNvPr id="13" name="Freeform: Shape 12">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6">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arcador de número de diapositiva 3">
            <a:extLst>
              <a:ext uri="{FF2B5EF4-FFF2-40B4-BE49-F238E27FC236}">
                <a16:creationId xmlns:a16="http://schemas.microsoft.com/office/drawing/2014/main" id="{6ADC387F-5C00-4B97-B877-CA7696F3BB49}"/>
              </a:ext>
            </a:extLst>
          </p:cNvPr>
          <p:cNvSpPr>
            <a:spLocks noGrp="1"/>
          </p:cNvSpPr>
          <p:nvPr>
            <p:ph type="sldNum" idx="12"/>
          </p:nvPr>
        </p:nvSpPr>
        <p:spPr>
          <a:xfrm>
            <a:off x="604414" y="3977135"/>
            <a:ext cx="457200" cy="457200"/>
          </a:xfrm>
          <a:prstGeom prst="ellipse">
            <a:avLst/>
          </a:prstGeom>
          <a:solidFill>
            <a:schemeClr val="tx1">
              <a:alpha val="80000"/>
            </a:schemeClr>
          </a:solidFill>
          <a:ln w="19050">
            <a:noFill/>
          </a:ln>
        </p:spPr>
        <p:txBody>
          <a:bodyPr vert="horz" lIns="91440" tIns="45720" rIns="91440" bIns="45720" rtlCol="0" anchor="ctr">
            <a:normAutofit fontScale="92500"/>
          </a:bodyPr>
          <a:lstStyle/>
          <a:p>
            <a:pPr lvl="0" indent="0" algn="ctr">
              <a:lnSpc>
                <a:spcPct val="90000"/>
              </a:lnSpc>
              <a:spcBef>
                <a:spcPts val="0"/>
              </a:spcBef>
              <a:spcAft>
                <a:spcPts val="600"/>
              </a:spcAft>
              <a:buNone/>
            </a:pPr>
            <a:fld id="{00000000-1234-1234-1234-123412341234}" type="slidenum">
              <a:rPr lang="en-US" sz="1100" kern="1200">
                <a:solidFill>
                  <a:schemeClr val="bg1"/>
                </a:solidFill>
                <a:latin typeface="+mn-lt"/>
                <a:ea typeface="+mn-ea"/>
                <a:cs typeface="+mn-cs"/>
              </a:rPr>
              <a:pPr lvl="0" indent="0" algn="ctr">
                <a:lnSpc>
                  <a:spcPct val="90000"/>
                </a:lnSpc>
                <a:spcBef>
                  <a:spcPts val="0"/>
                </a:spcBef>
                <a:spcAft>
                  <a:spcPts val="600"/>
                </a:spcAft>
                <a:buNone/>
              </a:pPr>
              <a:t>23</a:t>
            </a:fld>
            <a:endParaRPr lang="en-US" sz="1100" kern="1200" dirty="0">
              <a:solidFill>
                <a:schemeClr val="bg1"/>
              </a:solidFill>
              <a:latin typeface="+mn-lt"/>
              <a:ea typeface="+mn-ea"/>
              <a:cs typeface="+mn-cs"/>
            </a:endParaRPr>
          </a:p>
        </p:txBody>
      </p:sp>
      <p:pic>
        <p:nvPicPr>
          <p:cNvPr id="5" name="Google Shape;149;p4" descr="Imagen que contiene objeto, reloj, dibujo, plato&#10;&#10;Descripción generada automáticamente">
            <a:extLst>
              <a:ext uri="{FF2B5EF4-FFF2-40B4-BE49-F238E27FC236}">
                <a16:creationId xmlns:a16="http://schemas.microsoft.com/office/drawing/2014/main" id="{15C9BD3A-3B78-4431-AC67-0A57E691943D}"/>
              </a:ext>
            </a:extLst>
          </p:cNvPr>
          <p:cNvPicPr preferRelativeResize="0"/>
          <p:nvPr/>
        </p:nvPicPr>
        <p:blipFill rotWithShape="1">
          <a:blip r:embed="rId2">
            <a:alphaModFix/>
          </a:blip>
          <a:srcRect/>
          <a:stretch/>
        </p:blipFill>
        <p:spPr>
          <a:xfrm>
            <a:off x="10544176" y="0"/>
            <a:ext cx="1647824" cy="424315"/>
          </a:xfrm>
          <a:prstGeom prst="rect">
            <a:avLst/>
          </a:prstGeom>
          <a:noFill/>
          <a:ln>
            <a:noFill/>
          </a:ln>
        </p:spPr>
      </p:pic>
      <p:pic>
        <p:nvPicPr>
          <p:cNvPr id="6" name="Google Shape;150;p4" descr="Un dibujo animado con letras&#10;&#10;Descripción generada automáticamente con confianza media">
            <a:extLst>
              <a:ext uri="{FF2B5EF4-FFF2-40B4-BE49-F238E27FC236}">
                <a16:creationId xmlns:a16="http://schemas.microsoft.com/office/drawing/2014/main" id="{ECCC0A7A-CB87-477E-9F76-5E0B920669D5}"/>
              </a:ext>
            </a:extLst>
          </p:cNvPr>
          <p:cNvPicPr preferRelativeResize="0"/>
          <p:nvPr/>
        </p:nvPicPr>
        <p:blipFill rotWithShape="1">
          <a:blip r:embed="rId3">
            <a:alphaModFix/>
          </a:blip>
          <a:srcRect l="1750" t="19274" r="1915" b="14792"/>
          <a:stretch/>
        </p:blipFill>
        <p:spPr>
          <a:xfrm>
            <a:off x="66677" y="8360"/>
            <a:ext cx="1647824" cy="563915"/>
          </a:xfrm>
          <a:prstGeom prst="rect">
            <a:avLst/>
          </a:prstGeom>
          <a:noFill/>
          <a:ln>
            <a:noFill/>
          </a:ln>
        </p:spPr>
      </p:pic>
    </p:spTree>
    <p:extLst>
      <p:ext uri="{BB962C8B-B14F-4D97-AF65-F5344CB8AC3E}">
        <p14:creationId xmlns:p14="http://schemas.microsoft.com/office/powerpoint/2010/main" val="1237727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¿Los procesos que se llevan a cabo en su empresa a que categoría pertenece dentro del sector manufacturero?</a:t>
            </a:r>
          </a:p>
          <a:p>
            <a:pPr marL="0" lvl="0" indent="0" algn="l" rtl="0">
              <a:lnSpc>
                <a:spcPct val="90000"/>
              </a:lnSpc>
              <a:spcBef>
                <a:spcPts val="0"/>
              </a:spcBef>
              <a:spcAft>
                <a:spcPts val="0"/>
              </a:spcAft>
              <a:buClr>
                <a:schemeClr val="dk1"/>
              </a:buClr>
              <a:buSzPts val="2000"/>
              <a:buNone/>
            </a:pPr>
            <a:endParaRPr sz="2000"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24</a:t>
            </a:fld>
            <a:endParaRPr dirty="0"/>
          </a:p>
        </p:txBody>
      </p:sp>
      <p:pic>
        <p:nvPicPr>
          <p:cNvPr id="3" name="Imagen 2">
            <a:extLst>
              <a:ext uri="{FF2B5EF4-FFF2-40B4-BE49-F238E27FC236}">
                <a16:creationId xmlns:a16="http://schemas.microsoft.com/office/drawing/2014/main" id="{C43C5C33-E229-42E0-8384-227A0B1461A7}"/>
              </a:ext>
            </a:extLst>
          </p:cNvPr>
          <p:cNvPicPr>
            <a:picLocks noChangeAspect="1"/>
          </p:cNvPicPr>
          <p:nvPr/>
        </p:nvPicPr>
        <p:blipFill>
          <a:blip r:embed="rId5"/>
          <a:stretch>
            <a:fillRect/>
          </a:stretch>
        </p:blipFill>
        <p:spPr>
          <a:xfrm>
            <a:off x="2589119" y="2213959"/>
            <a:ext cx="6401921" cy="39585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¿De qué manera la mecatrónica interviene en la industria del Ecuador al momento de producir algún bien o servicio?</a:t>
            </a:r>
          </a:p>
          <a:p>
            <a:pPr marL="0" lvl="0" indent="0" algn="l" rtl="0">
              <a:lnSpc>
                <a:spcPct val="90000"/>
              </a:lnSpc>
              <a:spcBef>
                <a:spcPts val="0"/>
              </a:spcBef>
              <a:spcAft>
                <a:spcPts val="0"/>
              </a:spcAft>
              <a:buClr>
                <a:schemeClr val="dk1"/>
              </a:buClr>
              <a:buSzPts val="2000"/>
              <a:buNone/>
            </a:pPr>
            <a:endParaRPr sz="2000"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25</a:t>
            </a:fld>
            <a:endParaRPr dirty="0"/>
          </a:p>
        </p:txBody>
      </p:sp>
      <p:pic>
        <p:nvPicPr>
          <p:cNvPr id="3" name="Imagen 2">
            <a:extLst>
              <a:ext uri="{FF2B5EF4-FFF2-40B4-BE49-F238E27FC236}">
                <a16:creationId xmlns:a16="http://schemas.microsoft.com/office/drawing/2014/main" id="{A6F8025B-3A0C-491B-9EDA-30A156370A4D}"/>
              </a:ext>
            </a:extLst>
          </p:cNvPr>
          <p:cNvPicPr>
            <a:picLocks noChangeAspect="1"/>
          </p:cNvPicPr>
          <p:nvPr/>
        </p:nvPicPr>
        <p:blipFill>
          <a:blip r:embed="rId5"/>
          <a:stretch>
            <a:fillRect/>
          </a:stretch>
        </p:blipFill>
        <p:spPr>
          <a:xfrm>
            <a:off x="2648131" y="2502928"/>
            <a:ext cx="6563285" cy="3866869"/>
          </a:xfrm>
          <a:prstGeom prst="rect">
            <a:avLst/>
          </a:prstGeom>
        </p:spPr>
      </p:pic>
    </p:spTree>
    <p:extLst>
      <p:ext uri="{BB962C8B-B14F-4D97-AF65-F5344CB8AC3E}">
        <p14:creationId xmlns:p14="http://schemas.microsoft.com/office/powerpoint/2010/main" val="2855264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En su industria ¿Qué beneficios obtiene al implementar procesos de producción mecatrónicos?</a:t>
            </a:r>
          </a:p>
          <a:p>
            <a:pPr marL="0" lvl="0" indent="0" algn="l" rtl="0">
              <a:lnSpc>
                <a:spcPct val="90000"/>
              </a:lnSpc>
              <a:spcBef>
                <a:spcPts val="0"/>
              </a:spcBef>
              <a:spcAft>
                <a:spcPts val="0"/>
              </a:spcAft>
              <a:buClr>
                <a:schemeClr val="dk1"/>
              </a:buClr>
              <a:buSzPts val="2000"/>
              <a:buNone/>
            </a:pPr>
            <a:endParaRPr sz="2000"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26</a:t>
            </a:fld>
            <a:endParaRPr dirty="0"/>
          </a:p>
        </p:txBody>
      </p:sp>
      <p:pic>
        <p:nvPicPr>
          <p:cNvPr id="3" name="Imagen 2">
            <a:extLst>
              <a:ext uri="{FF2B5EF4-FFF2-40B4-BE49-F238E27FC236}">
                <a16:creationId xmlns:a16="http://schemas.microsoft.com/office/drawing/2014/main" id="{34AF8EDB-AC62-4460-A52C-252A91A020CE}"/>
              </a:ext>
            </a:extLst>
          </p:cNvPr>
          <p:cNvPicPr>
            <a:picLocks noChangeAspect="1"/>
          </p:cNvPicPr>
          <p:nvPr/>
        </p:nvPicPr>
        <p:blipFill>
          <a:blip r:embed="rId5"/>
          <a:stretch>
            <a:fillRect/>
          </a:stretch>
        </p:blipFill>
        <p:spPr>
          <a:xfrm>
            <a:off x="2556443" y="2171186"/>
            <a:ext cx="6235094" cy="3848043"/>
          </a:xfrm>
          <a:prstGeom prst="rect">
            <a:avLst/>
          </a:prstGeom>
        </p:spPr>
      </p:pic>
      <p:sp>
        <p:nvSpPr>
          <p:cNvPr id="16" name="Estrella: 5 puntas 15">
            <a:extLst>
              <a:ext uri="{FF2B5EF4-FFF2-40B4-BE49-F238E27FC236}">
                <a16:creationId xmlns:a16="http://schemas.microsoft.com/office/drawing/2014/main" id="{45300C24-76DB-449E-843A-3104682F842A}"/>
              </a:ext>
            </a:extLst>
          </p:cNvPr>
          <p:cNvSpPr/>
          <p:nvPr/>
        </p:nvSpPr>
        <p:spPr>
          <a:xfrm>
            <a:off x="10866269" y="1762769"/>
            <a:ext cx="291313" cy="323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1397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u="none" strike="noStrike" baseline="0" dirty="0">
                <a:solidFill>
                  <a:srgbClr val="000000"/>
                </a:solidFill>
                <a:latin typeface="Calibri" panose="020F0502020204030204" pitchFamily="34" charset="0"/>
                <a:cs typeface="Calibri" panose="020F0502020204030204" pitchFamily="34" charset="0"/>
              </a:rPr>
              <a:t>¿En base a su conocimiento y experiencia, cuáles son los procesos de producción más importantes de la industria en su área? </a:t>
            </a:r>
          </a:p>
          <a:p>
            <a:pPr marL="0" lvl="0" indent="0" algn="l" rtl="0">
              <a:lnSpc>
                <a:spcPct val="90000"/>
              </a:lnSpc>
              <a:spcBef>
                <a:spcPts val="0"/>
              </a:spcBef>
              <a:spcAft>
                <a:spcPts val="0"/>
              </a:spcAft>
              <a:buClr>
                <a:schemeClr val="dk1"/>
              </a:buClr>
              <a:buSzPts val="2000"/>
              <a:buNone/>
            </a:pPr>
            <a:endParaRPr lang="es-ES" sz="1800" b="1" i="1" dirty="0">
              <a:solidFill>
                <a:srgbClr val="000000"/>
              </a:solidFill>
              <a:latin typeface="Times New Roman" panose="02020603050405020304" pitchFamily="18" charset="0"/>
            </a:endParaRPr>
          </a:p>
          <a:p>
            <a:pPr marL="0" lvl="0" indent="0" algn="l" rtl="0">
              <a:lnSpc>
                <a:spcPct val="90000"/>
              </a:lnSpc>
              <a:spcBef>
                <a:spcPts val="0"/>
              </a:spcBef>
              <a:spcAft>
                <a:spcPts val="0"/>
              </a:spcAft>
              <a:buClr>
                <a:schemeClr val="dk1"/>
              </a:buClr>
              <a:buSzPts val="2000"/>
              <a:buNone/>
            </a:pPr>
            <a:endParaRPr lang="es-ES" sz="1800" b="1" i="1" dirty="0">
              <a:solidFill>
                <a:srgbClr val="000000"/>
              </a:solidFill>
              <a:latin typeface="Times New Roman" panose="02020603050405020304" pitchFamily="18" charset="0"/>
            </a:endParaRPr>
          </a:p>
          <a:p>
            <a:pPr marL="0" lvl="0" indent="0" algn="l" rtl="0">
              <a:lnSpc>
                <a:spcPct val="90000"/>
              </a:lnSpc>
              <a:spcBef>
                <a:spcPts val="0"/>
              </a:spcBef>
              <a:spcAft>
                <a:spcPts val="0"/>
              </a:spcAft>
              <a:buClr>
                <a:schemeClr val="dk1"/>
              </a:buClr>
              <a:buSzPts val="2000"/>
              <a:buNone/>
            </a:pPr>
            <a:endParaRPr lang="es-ES" sz="1800" b="1" i="1" dirty="0">
              <a:solidFill>
                <a:srgbClr val="000000"/>
              </a:solidFill>
              <a:latin typeface="Times New Roman" panose="02020603050405020304" pitchFamily="18" charset="0"/>
            </a:endParaRPr>
          </a:p>
          <a:p>
            <a:pPr marL="0" lvl="0" indent="0" algn="l" rtl="0">
              <a:lnSpc>
                <a:spcPct val="90000"/>
              </a:lnSpc>
              <a:spcBef>
                <a:spcPts val="0"/>
              </a:spcBef>
              <a:spcAft>
                <a:spcPts val="0"/>
              </a:spcAft>
              <a:buClr>
                <a:schemeClr val="dk1"/>
              </a:buClr>
              <a:buSzPts val="2000"/>
              <a:buNone/>
            </a:pPr>
            <a:r>
              <a:rPr lang="es-ES" sz="2000" dirty="0"/>
              <a:t>El </a:t>
            </a:r>
            <a:r>
              <a:rPr lang="es-ES" sz="2000" b="1" dirty="0"/>
              <a:t>control de los procesos </a:t>
            </a:r>
            <a:r>
              <a:rPr lang="es-ES" sz="2000" dirty="0"/>
              <a:t>industriales y logísticos los de mayor prioridad, debido a su amplia utilidad ya que optimizaría procesos mecánicos, informáticos y electrónicos.</a:t>
            </a:r>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r>
              <a:rPr lang="es-ES" sz="2000" dirty="0"/>
              <a:t>Para los entrevistados, está claro que en el campo de la Mecatrónica se combinan disciplinas como la mecánica, la robótica y la electrónica, en el funcionamiento de equipos de automatización que han </a:t>
            </a:r>
            <a:r>
              <a:rPr lang="es-ES" sz="2000" b="1" dirty="0"/>
              <a:t>mejorado la producción </a:t>
            </a:r>
            <a:r>
              <a:rPr lang="es-ES" sz="2000" dirty="0"/>
              <a:t>en las empresas, reconociendo que se ha logrado </a:t>
            </a:r>
            <a:r>
              <a:rPr lang="es-ES" sz="2000" b="1" dirty="0"/>
              <a:t>mayor rapidez y precisión</a:t>
            </a:r>
            <a:endParaRPr sz="2000" b="1"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27</a:t>
            </a:fld>
            <a:endParaRPr dirty="0"/>
          </a:p>
        </p:txBody>
      </p:sp>
      <p:sp>
        <p:nvSpPr>
          <p:cNvPr id="14" name="Estrella: 5 puntas 13">
            <a:extLst>
              <a:ext uri="{FF2B5EF4-FFF2-40B4-BE49-F238E27FC236}">
                <a16:creationId xmlns:a16="http://schemas.microsoft.com/office/drawing/2014/main" id="{3FE18150-B76C-486B-97D6-7F530AF9042E}"/>
              </a:ext>
            </a:extLst>
          </p:cNvPr>
          <p:cNvSpPr/>
          <p:nvPr/>
        </p:nvSpPr>
        <p:spPr>
          <a:xfrm>
            <a:off x="11353800" y="2050489"/>
            <a:ext cx="291313" cy="323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76500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¿Ha sentido la necesidad de capacitarse o capacitar a su personal después de haber adquirido alguna máquina o maquinaria especializada en cumplir un determinado proceso para la confección o elaboración de sus productos?</a:t>
            </a:r>
          </a:p>
          <a:p>
            <a:pPr marL="0" lvl="0" indent="0" algn="l" rtl="0">
              <a:lnSpc>
                <a:spcPct val="90000"/>
              </a:lnSpc>
              <a:spcBef>
                <a:spcPts val="0"/>
              </a:spcBef>
              <a:spcAft>
                <a:spcPts val="0"/>
              </a:spcAft>
              <a:buClr>
                <a:schemeClr val="dk1"/>
              </a:buClr>
              <a:buSzPts val="2000"/>
              <a:buNone/>
            </a:pPr>
            <a:endParaRPr sz="2000"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28</a:t>
            </a:fld>
            <a:endParaRPr dirty="0"/>
          </a:p>
        </p:txBody>
      </p:sp>
      <p:pic>
        <p:nvPicPr>
          <p:cNvPr id="3" name="Imagen 2">
            <a:extLst>
              <a:ext uri="{FF2B5EF4-FFF2-40B4-BE49-F238E27FC236}">
                <a16:creationId xmlns:a16="http://schemas.microsoft.com/office/drawing/2014/main" id="{69804A94-D467-4498-932D-F5744DD4DC29}"/>
              </a:ext>
            </a:extLst>
          </p:cNvPr>
          <p:cNvPicPr>
            <a:picLocks noChangeAspect="1"/>
          </p:cNvPicPr>
          <p:nvPr/>
        </p:nvPicPr>
        <p:blipFill>
          <a:blip r:embed="rId5"/>
          <a:stretch>
            <a:fillRect/>
          </a:stretch>
        </p:blipFill>
        <p:spPr>
          <a:xfrm>
            <a:off x="2877670" y="2649422"/>
            <a:ext cx="6087215" cy="3763928"/>
          </a:xfrm>
          <a:prstGeom prst="rect">
            <a:avLst/>
          </a:prstGeom>
        </p:spPr>
      </p:pic>
    </p:spTree>
    <p:extLst>
      <p:ext uri="{BB962C8B-B14F-4D97-AF65-F5344CB8AC3E}">
        <p14:creationId xmlns:p14="http://schemas.microsoft.com/office/powerpoint/2010/main" val="70185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¿Las máquinas o maquinarias que usted dispone en su lugar de trabajo deben ser operada por personal especializado con conocimientos técnicos en el área mecatrónica, automatización o control?</a:t>
            </a:r>
            <a:endParaRPr sz="2000" b="1" i="1"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29</a:t>
            </a:fld>
            <a:endParaRPr dirty="0"/>
          </a:p>
        </p:txBody>
      </p:sp>
      <p:pic>
        <p:nvPicPr>
          <p:cNvPr id="3" name="Imagen 2">
            <a:extLst>
              <a:ext uri="{FF2B5EF4-FFF2-40B4-BE49-F238E27FC236}">
                <a16:creationId xmlns:a16="http://schemas.microsoft.com/office/drawing/2014/main" id="{A61A0D5F-2CD9-4A1D-BD5D-AB84993DD314}"/>
              </a:ext>
            </a:extLst>
          </p:cNvPr>
          <p:cNvPicPr>
            <a:picLocks noChangeAspect="1"/>
          </p:cNvPicPr>
          <p:nvPr/>
        </p:nvPicPr>
        <p:blipFill>
          <a:blip r:embed="rId5"/>
          <a:stretch>
            <a:fillRect/>
          </a:stretch>
        </p:blipFill>
        <p:spPr>
          <a:xfrm>
            <a:off x="2863283" y="2473591"/>
            <a:ext cx="6419850" cy="3969608"/>
          </a:xfrm>
          <a:prstGeom prst="rect">
            <a:avLst/>
          </a:prstGeom>
        </p:spPr>
      </p:pic>
    </p:spTree>
    <p:extLst>
      <p:ext uri="{BB962C8B-B14F-4D97-AF65-F5344CB8AC3E}">
        <p14:creationId xmlns:p14="http://schemas.microsoft.com/office/powerpoint/2010/main" val="210393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5" name="Imagen 14">
            <a:extLst>
              <a:ext uri="{FF2B5EF4-FFF2-40B4-BE49-F238E27FC236}">
                <a16:creationId xmlns:a16="http://schemas.microsoft.com/office/drawing/2014/main" id="{34C271F6-DE6A-4E7B-B9C6-E382F9B1F190}"/>
              </a:ext>
            </a:extLst>
          </p:cNvPr>
          <p:cNvPicPr>
            <a:picLocks noChangeAspect="1"/>
          </p:cNvPicPr>
          <p:nvPr/>
        </p:nvPicPr>
        <p:blipFill rotWithShape="1">
          <a:blip r:embed="rId3"/>
          <a:srcRect t="20878" r="75375" b="1973"/>
          <a:stretch/>
        </p:blipFill>
        <p:spPr>
          <a:xfrm>
            <a:off x="-22750" y="1277875"/>
            <a:ext cx="2310318" cy="4259304"/>
          </a:xfrm>
          <a:prstGeom prst="rect">
            <a:avLst/>
          </a:prstGeom>
        </p:spPr>
      </p:pic>
      <p:sp>
        <p:nvSpPr>
          <p:cNvPr id="109" name="Google Shape;109;p2"/>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Problema de investigación</a:t>
            </a:r>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4">
            <a:alphaModFix/>
          </a:blip>
          <a:srcRect/>
          <a:stretch/>
        </p:blipFill>
        <p:spPr>
          <a:xfrm>
            <a:off x="10544176" y="10048"/>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5">
            <a:alphaModFix/>
          </a:blip>
          <a:srcRect l="1750" t="19274" r="1915" b="14792"/>
          <a:stretch/>
        </p:blipFill>
        <p:spPr>
          <a:xfrm>
            <a:off x="66677" y="8360"/>
            <a:ext cx="1647824" cy="563915"/>
          </a:xfrm>
          <a:prstGeom prst="rect">
            <a:avLst/>
          </a:prstGeom>
          <a:noFill/>
          <a:ln>
            <a:noFill/>
          </a:ln>
        </p:spPr>
      </p:pic>
      <p:sp>
        <p:nvSpPr>
          <p:cNvPr id="119" name="Google Shape;1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a:t>
            </a:fld>
            <a:endParaRPr dirty="0"/>
          </a:p>
        </p:txBody>
      </p:sp>
      <p:sp>
        <p:nvSpPr>
          <p:cNvPr id="2" name="Rectángulo: esquinas redondeadas 1">
            <a:extLst>
              <a:ext uri="{FF2B5EF4-FFF2-40B4-BE49-F238E27FC236}">
                <a16:creationId xmlns:a16="http://schemas.microsoft.com/office/drawing/2014/main" id="{97CD003A-466D-4F1F-92FF-D4E57173AE1F}"/>
              </a:ext>
            </a:extLst>
          </p:cNvPr>
          <p:cNvSpPr/>
          <p:nvPr/>
        </p:nvSpPr>
        <p:spPr>
          <a:xfrm>
            <a:off x="1989491" y="4356847"/>
            <a:ext cx="2671482" cy="1013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Industria Manufacturera</a:t>
            </a:r>
          </a:p>
        </p:txBody>
      </p:sp>
      <p:sp>
        <p:nvSpPr>
          <p:cNvPr id="3" name="Elipse 2">
            <a:extLst>
              <a:ext uri="{FF2B5EF4-FFF2-40B4-BE49-F238E27FC236}">
                <a16:creationId xmlns:a16="http://schemas.microsoft.com/office/drawing/2014/main" id="{69C339AD-7F76-4289-96BA-561F8C19FE9D}"/>
              </a:ext>
            </a:extLst>
          </p:cNvPr>
          <p:cNvSpPr/>
          <p:nvPr/>
        </p:nvSpPr>
        <p:spPr>
          <a:xfrm>
            <a:off x="2119482" y="1845028"/>
            <a:ext cx="2393576" cy="1367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dirty="0"/>
              <a:t>Mecánica </a:t>
            </a:r>
          </a:p>
        </p:txBody>
      </p:sp>
      <p:cxnSp>
        <p:nvCxnSpPr>
          <p:cNvPr id="5" name="Conector recto de flecha 4">
            <a:extLst>
              <a:ext uri="{FF2B5EF4-FFF2-40B4-BE49-F238E27FC236}">
                <a16:creationId xmlns:a16="http://schemas.microsoft.com/office/drawing/2014/main" id="{697C86A3-8EE6-43B0-A782-96DE456AB7B7}"/>
              </a:ext>
            </a:extLst>
          </p:cNvPr>
          <p:cNvCxnSpPr>
            <a:stCxn id="3" idx="4"/>
            <a:endCxn id="2" idx="0"/>
          </p:cNvCxnSpPr>
          <p:nvPr/>
        </p:nvCxnSpPr>
        <p:spPr>
          <a:xfrm>
            <a:off x="3316270" y="3212146"/>
            <a:ext cx="8962" cy="1144701"/>
          </a:xfrm>
          <a:prstGeom prst="straightConnector1">
            <a:avLst/>
          </a:prstGeom>
          <a:ln w="107950">
            <a:tailEnd type="triangle"/>
          </a:ln>
        </p:spPr>
        <p:style>
          <a:lnRef idx="3">
            <a:schemeClr val="dk1"/>
          </a:lnRef>
          <a:fillRef idx="0">
            <a:schemeClr val="dk1"/>
          </a:fillRef>
          <a:effectRef idx="2">
            <a:schemeClr val="dk1"/>
          </a:effectRef>
          <a:fontRef idx="minor">
            <a:schemeClr val="tx1"/>
          </a:fontRef>
        </p:style>
      </p:cxnSp>
      <p:sp>
        <p:nvSpPr>
          <p:cNvPr id="16" name="CuadroTexto 15">
            <a:extLst>
              <a:ext uri="{FF2B5EF4-FFF2-40B4-BE49-F238E27FC236}">
                <a16:creationId xmlns:a16="http://schemas.microsoft.com/office/drawing/2014/main" id="{83503BDC-E407-4151-B29A-E08F9E3E4694}"/>
              </a:ext>
            </a:extLst>
          </p:cNvPr>
          <p:cNvSpPr txBox="1"/>
          <p:nvPr/>
        </p:nvSpPr>
        <p:spPr>
          <a:xfrm>
            <a:off x="960745" y="5641408"/>
            <a:ext cx="686712" cy="307777"/>
          </a:xfrm>
          <a:prstGeom prst="rect">
            <a:avLst/>
          </a:prstGeom>
          <a:noFill/>
        </p:spPr>
        <p:txBody>
          <a:bodyPr wrap="square">
            <a:spAutoFit/>
          </a:bodyPr>
          <a:lstStyle/>
          <a:p>
            <a:r>
              <a:rPr lang="es-ES" sz="1400" b="0" i="0" u="none" strike="noStrike" baseline="0" dirty="0">
                <a:solidFill>
                  <a:srgbClr val="000000"/>
                </a:solidFill>
              </a:rPr>
              <a:t>1784</a:t>
            </a:r>
            <a:endParaRPr lang="es-ES" dirty="0"/>
          </a:p>
        </p:txBody>
      </p:sp>
      <p:pic>
        <p:nvPicPr>
          <p:cNvPr id="21" name="Imagen 20">
            <a:extLst>
              <a:ext uri="{FF2B5EF4-FFF2-40B4-BE49-F238E27FC236}">
                <a16:creationId xmlns:a16="http://schemas.microsoft.com/office/drawing/2014/main" id="{F90744E9-52D7-45D6-87F9-76F017F59086}"/>
              </a:ext>
            </a:extLst>
          </p:cNvPr>
          <p:cNvPicPr>
            <a:picLocks noChangeAspect="1"/>
          </p:cNvPicPr>
          <p:nvPr/>
        </p:nvPicPr>
        <p:blipFill rotWithShape="1">
          <a:blip r:embed="rId3"/>
          <a:srcRect l="25444" t="20876" r="50295" b="1975"/>
          <a:stretch/>
        </p:blipFill>
        <p:spPr>
          <a:xfrm>
            <a:off x="9912484" y="1367713"/>
            <a:ext cx="2276159" cy="4259304"/>
          </a:xfrm>
          <a:prstGeom prst="rect">
            <a:avLst/>
          </a:prstGeom>
        </p:spPr>
      </p:pic>
      <p:sp>
        <p:nvSpPr>
          <p:cNvPr id="22" name="Rectángulo: esquinas redondeadas 21">
            <a:extLst>
              <a:ext uri="{FF2B5EF4-FFF2-40B4-BE49-F238E27FC236}">
                <a16:creationId xmlns:a16="http://schemas.microsoft.com/office/drawing/2014/main" id="{E0A38748-6A08-4FB8-ABB7-D6A64BAA46D3}"/>
              </a:ext>
            </a:extLst>
          </p:cNvPr>
          <p:cNvSpPr/>
          <p:nvPr/>
        </p:nvSpPr>
        <p:spPr>
          <a:xfrm>
            <a:off x="6806293" y="4675708"/>
            <a:ext cx="2191110" cy="72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Industria Manufacturera</a:t>
            </a:r>
          </a:p>
        </p:txBody>
      </p:sp>
      <p:sp>
        <p:nvSpPr>
          <p:cNvPr id="23" name="Elipse 22">
            <a:extLst>
              <a:ext uri="{FF2B5EF4-FFF2-40B4-BE49-F238E27FC236}">
                <a16:creationId xmlns:a16="http://schemas.microsoft.com/office/drawing/2014/main" id="{97F2B730-C548-4ACA-A892-A3A86CEE4A3B}"/>
              </a:ext>
            </a:extLst>
          </p:cNvPr>
          <p:cNvSpPr/>
          <p:nvPr/>
        </p:nvSpPr>
        <p:spPr>
          <a:xfrm>
            <a:off x="5367862" y="2024552"/>
            <a:ext cx="1963176" cy="9795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dirty="0"/>
              <a:t>Mecánica</a:t>
            </a:r>
            <a:r>
              <a:rPr lang="es-ES" sz="2400" dirty="0"/>
              <a:t> </a:t>
            </a:r>
          </a:p>
        </p:txBody>
      </p:sp>
      <p:cxnSp>
        <p:nvCxnSpPr>
          <p:cNvPr id="24" name="Conector recto de flecha 23">
            <a:extLst>
              <a:ext uri="{FF2B5EF4-FFF2-40B4-BE49-F238E27FC236}">
                <a16:creationId xmlns:a16="http://schemas.microsoft.com/office/drawing/2014/main" id="{AABF3611-F9E0-4C08-A944-53F12FDFF207}"/>
              </a:ext>
            </a:extLst>
          </p:cNvPr>
          <p:cNvCxnSpPr>
            <a:cxnSpLocks/>
            <a:stCxn id="23" idx="4"/>
          </p:cNvCxnSpPr>
          <p:nvPr/>
        </p:nvCxnSpPr>
        <p:spPr>
          <a:xfrm>
            <a:off x="6349450" y="3004077"/>
            <a:ext cx="664364" cy="1597420"/>
          </a:xfrm>
          <a:prstGeom prst="straightConnector1">
            <a:avLst/>
          </a:prstGeom>
          <a:ln w="107950">
            <a:tailEnd type="triangle"/>
          </a:ln>
        </p:spPr>
        <p:style>
          <a:lnRef idx="3">
            <a:schemeClr val="dk1"/>
          </a:lnRef>
          <a:fillRef idx="0">
            <a:schemeClr val="dk1"/>
          </a:fillRef>
          <a:effectRef idx="2">
            <a:schemeClr val="dk1"/>
          </a:effectRef>
          <a:fontRef idx="minor">
            <a:schemeClr val="tx1"/>
          </a:fontRef>
        </p:style>
      </p:cxnSp>
      <p:sp>
        <p:nvSpPr>
          <p:cNvPr id="25" name="Elipse 24">
            <a:extLst>
              <a:ext uri="{FF2B5EF4-FFF2-40B4-BE49-F238E27FC236}">
                <a16:creationId xmlns:a16="http://schemas.microsoft.com/office/drawing/2014/main" id="{968FB65C-79E3-4D1C-8BA4-2D20BEE7A431}"/>
              </a:ext>
            </a:extLst>
          </p:cNvPr>
          <p:cNvSpPr/>
          <p:nvPr/>
        </p:nvSpPr>
        <p:spPr>
          <a:xfrm>
            <a:off x="8082321" y="1944939"/>
            <a:ext cx="2099890" cy="9795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dirty="0"/>
              <a:t>Eléctrica / Electrónica</a:t>
            </a:r>
          </a:p>
        </p:txBody>
      </p:sp>
      <p:cxnSp>
        <p:nvCxnSpPr>
          <p:cNvPr id="26" name="Conector recto de flecha 25">
            <a:extLst>
              <a:ext uri="{FF2B5EF4-FFF2-40B4-BE49-F238E27FC236}">
                <a16:creationId xmlns:a16="http://schemas.microsoft.com/office/drawing/2014/main" id="{F035C5CE-DB5F-4C39-B50F-CF311E73AD8E}"/>
              </a:ext>
            </a:extLst>
          </p:cNvPr>
          <p:cNvCxnSpPr>
            <a:cxnSpLocks/>
            <a:stCxn id="25" idx="4"/>
          </p:cNvCxnSpPr>
          <p:nvPr/>
        </p:nvCxnSpPr>
        <p:spPr>
          <a:xfrm flipH="1">
            <a:off x="8694179" y="2924464"/>
            <a:ext cx="438087" cy="1671631"/>
          </a:xfrm>
          <a:prstGeom prst="straightConnector1">
            <a:avLst/>
          </a:prstGeom>
          <a:ln w="107950">
            <a:tailEnd type="triangle"/>
          </a:ln>
        </p:spPr>
        <p:style>
          <a:lnRef idx="3">
            <a:schemeClr val="dk1"/>
          </a:lnRef>
          <a:fillRef idx="0">
            <a:schemeClr val="dk1"/>
          </a:fillRef>
          <a:effectRef idx="2">
            <a:schemeClr val="dk1"/>
          </a:effectRef>
          <a:fontRef idx="minor">
            <a:schemeClr val="tx1"/>
          </a:fontRef>
        </p:style>
      </p:cxnSp>
      <p:sp>
        <p:nvSpPr>
          <p:cNvPr id="27" name="Elipse 26">
            <a:extLst>
              <a:ext uri="{FF2B5EF4-FFF2-40B4-BE49-F238E27FC236}">
                <a16:creationId xmlns:a16="http://schemas.microsoft.com/office/drawing/2014/main" id="{DBFCDC27-E698-44CE-B40B-F855612D1AA4}"/>
              </a:ext>
            </a:extLst>
          </p:cNvPr>
          <p:cNvSpPr/>
          <p:nvPr/>
        </p:nvSpPr>
        <p:spPr>
          <a:xfrm>
            <a:off x="7395706" y="3263400"/>
            <a:ext cx="930120" cy="41638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100" dirty="0"/>
              <a:t>Control</a:t>
            </a:r>
            <a:endParaRPr lang="es-ES" dirty="0"/>
          </a:p>
        </p:txBody>
      </p:sp>
      <p:cxnSp>
        <p:nvCxnSpPr>
          <p:cNvPr id="28" name="Conector recto de flecha 27">
            <a:extLst>
              <a:ext uri="{FF2B5EF4-FFF2-40B4-BE49-F238E27FC236}">
                <a16:creationId xmlns:a16="http://schemas.microsoft.com/office/drawing/2014/main" id="{3D4B80E1-CDA2-47C7-B635-20B686A768AE}"/>
              </a:ext>
            </a:extLst>
          </p:cNvPr>
          <p:cNvCxnSpPr>
            <a:cxnSpLocks/>
            <a:stCxn id="22" idx="0"/>
            <a:endCxn id="27" idx="4"/>
          </p:cNvCxnSpPr>
          <p:nvPr/>
        </p:nvCxnSpPr>
        <p:spPr>
          <a:xfrm flipH="1" flipV="1">
            <a:off x="7860766" y="3679781"/>
            <a:ext cx="41082" cy="995927"/>
          </a:xfrm>
          <a:prstGeom prst="straightConnector1">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Conector recto de flecha 28">
            <a:extLst>
              <a:ext uri="{FF2B5EF4-FFF2-40B4-BE49-F238E27FC236}">
                <a16:creationId xmlns:a16="http://schemas.microsoft.com/office/drawing/2014/main" id="{4C175240-E671-4F4E-A83A-5AB00DBC36C9}"/>
              </a:ext>
            </a:extLst>
          </p:cNvPr>
          <p:cNvCxnSpPr>
            <a:cxnSpLocks/>
            <a:stCxn id="27" idx="7"/>
            <a:endCxn id="25" idx="3"/>
          </p:cNvCxnSpPr>
          <p:nvPr/>
        </p:nvCxnSpPr>
        <p:spPr>
          <a:xfrm flipV="1">
            <a:off x="8189613" y="2781016"/>
            <a:ext cx="200230" cy="543362"/>
          </a:xfrm>
          <a:prstGeom prst="straightConnector1">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ector recto de flecha 29">
            <a:extLst>
              <a:ext uri="{FF2B5EF4-FFF2-40B4-BE49-F238E27FC236}">
                <a16:creationId xmlns:a16="http://schemas.microsoft.com/office/drawing/2014/main" id="{0ACBEECD-B2A8-4B59-8B9E-E4F81F5C3989}"/>
              </a:ext>
            </a:extLst>
          </p:cNvPr>
          <p:cNvCxnSpPr>
            <a:cxnSpLocks/>
            <a:stCxn id="27" idx="1"/>
            <a:endCxn id="23" idx="5"/>
          </p:cNvCxnSpPr>
          <p:nvPr/>
        </p:nvCxnSpPr>
        <p:spPr>
          <a:xfrm flipH="1" flipV="1">
            <a:off x="7043538" y="2860629"/>
            <a:ext cx="488381" cy="463749"/>
          </a:xfrm>
          <a:prstGeom prst="straightConnector1">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1" name="Elipse 30">
            <a:extLst>
              <a:ext uri="{FF2B5EF4-FFF2-40B4-BE49-F238E27FC236}">
                <a16:creationId xmlns:a16="http://schemas.microsoft.com/office/drawing/2014/main" id="{6EC0AE7B-A91D-4661-A39E-B66572238702}"/>
              </a:ext>
            </a:extLst>
          </p:cNvPr>
          <p:cNvSpPr/>
          <p:nvPr/>
        </p:nvSpPr>
        <p:spPr>
          <a:xfrm>
            <a:off x="8448610" y="3500378"/>
            <a:ext cx="1390676" cy="35880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dirty="0"/>
              <a:t>Informática</a:t>
            </a:r>
            <a:endParaRPr lang="es-ES" dirty="0"/>
          </a:p>
        </p:txBody>
      </p:sp>
      <p:cxnSp>
        <p:nvCxnSpPr>
          <p:cNvPr id="32" name="Conector recto de flecha 31">
            <a:extLst>
              <a:ext uri="{FF2B5EF4-FFF2-40B4-BE49-F238E27FC236}">
                <a16:creationId xmlns:a16="http://schemas.microsoft.com/office/drawing/2014/main" id="{A3A9228E-81A6-4184-BCBC-DA6D1E5B6264}"/>
              </a:ext>
            </a:extLst>
          </p:cNvPr>
          <p:cNvCxnSpPr>
            <a:cxnSpLocks/>
            <a:stCxn id="31" idx="2"/>
            <a:endCxn id="22" idx="0"/>
          </p:cNvCxnSpPr>
          <p:nvPr/>
        </p:nvCxnSpPr>
        <p:spPr>
          <a:xfrm flipH="1">
            <a:off x="7901848" y="3679781"/>
            <a:ext cx="546762" cy="995927"/>
          </a:xfrm>
          <a:prstGeom prst="straightConnector1">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Conector recto de flecha 32">
            <a:extLst>
              <a:ext uri="{FF2B5EF4-FFF2-40B4-BE49-F238E27FC236}">
                <a16:creationId xmlns:a16="http://schemas.microsoft.com/office/drawing/2014/main" id="{33E4913C-82DE-4D76-8F29-712DA63E8EBA}"/>
              </a:ext>
            </a:extLst>
          </p:cNvPr>
          <p:cNvCxnSpPr>
            <a:cxnSpLocks/>
            <a:stCxn id="31" idx="0"/>
            <a:endCxn id="25" idx="5"/>
          </p:cNvCxnSpPr>
          <p:nvPr/>
        </p:nvCxnSpPr>
        <p:spPr>
          <a:xfrm flipV="1">
            <a:off x="9143948" y="2781016"/>
            <a:ext cx="730741" cy="719362"/>
          </a:xfrm>
          <a:prstGeom prst="straightConnector1">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4" name="CuadroTexto 33">
            <a:extLst>
              <a:ext uri="{FF2B5EF4-FFF2-40B4-BE49-F238E27FC236}">
                <a16:creationId xmlns:a16="http://schemas.microsoft.com/office/drawing/2014/main" id="{5795410E-EA21-4AFA-AACA-4AB82C8E280E}"/>
              </a:ext>
            </a:extLst>
          </p:cNvPr>
          <p:cNvSpPr txBox="1"/>
          <p:nvPr/>
        </p:nvSpPr>
        <p:spPr>
          <a:xfrm>
            <a:off x="10861821" y="5731246"/>
            <a:ext cx="686712" cy="307777"/>
          </a:xfrm>
          <a:prstGeom prst="rect">
            <a:avLst/>
          </a:prstGeom>
          <a:noFill/>
        </p:spPr>
        <p:txBody>
          <a:bodyPr wrap="square">
            <a:spAutoFit/>
          </a:bodyPr>
          <a:lstStyle/>
          <a:p>
            <a:r>
              <a:rPr lang="es-ES" sz="1400" b="0" i="0" u="none" strike="noStrike" baseline="0" dirty="0">
                <a:solidFill>
                  <a:srgbClr val="000000"/>
                </a:solidFill>
              </a:rPr>
              <a:t>1870</a:t>
            </a:r>
            <a:endParaRPr lang="es-ES" dirty="0"/>
          </a:p>
        </p:txBody>
      </p:sp>
    </p:spTree>
    <p:extLst>
      <p:ext uri="{BB962C8B-B14F-4D97-AF65-F5344CB8AC3E}">
        <p14:creationId xmlns:p14="http://schemas.microsoft.com/office/powerpoint/2010/main" val="204505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¿Conoce usted el nivel de cultura digital que posee su empresa, de cara a la integración de procesos y comunicación de clientes y proveedores?</a:t>
            </a:r>
          </a:p>
          <a:p>
            <a:pPr marL="0" lvl="0" indent="0" algn="l" rtl="0">
              <a:lnSpc>
                <a:spcPct val="90000"/>
              </a:lnSpc>
              <a:spcBef>
                <a:spcPts val="0"/>
              </a:spcBef>
              <a:spcAft>
                <a:spcPts val="0"/>
              </a:spcAft>
              <a:buClr>
                <a:schemeClr val="dk1"/>
              </a:buClr>
              <a:buSzPts val="2000"/>
              <a:buNone/>
            </a:pPr>
            <a:endParaRPr sz="2000"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30</a:t>
            </a:fld>
            <a:endParaRPr dirty="0"/>
          </a:p>
        </p:txBody>
      </p:sp>
      <p:pic>
        <p:nvPicPr>
          <p:cNvPr id="3" name="Imagen 2">
            <a:extLst>
              <a:ext uri="{FF2B5EF4-FFF2-40B4-BE49-F238E27FC236}">
                <a16:creationId xmlns:a16="http://schemas.microsoft.com/office/drawing/2014/main" id="{292DBCDD-AD2D-4BA1-B9A7-D01DD49E9C4F}"/>
              </a:ext>
            </a:extLst>
          </p:cNvPr>
          <p:cNvPicPr>
            <a:picLocks noChangeAspect="1"/>
          </p:cNvPicPr>
          <p:nvPr/>
        </p:nvPicPr>
        <p:blipFill>
          <a:blip r:embed="rId5"/>
          <a:stretch>
            <a:fillRect/>
          </a:stretch>
        </p:blipFill>
        <p:spPr>
          <a:xfrm>
            <a:off x="2963648" y="2415609"/>
            <a:ext cx="6306055" cy="3899244"/>
          </a:xfrm>
          <a:prstGeom prst="rect">
            <a:avLst/>
          </a:prstGeom>
        </p:spPr>
      </p:pic>
      <p:sp>
        <p:nvSpPr>
          <p:cNvPr id="15" name="Estrella: 5 puntas 14">
            <a:extLst>
              <a:ext uri="{FF2B5EF4-FFF2-40B4-BE49-F238E27FC236}">
                <a16:creationId xmlns:a16="http://schemas.microsoft.com/office/drawing/2014/main" id="{180BC3E3-AB02-4AB3-82BF-005757E2FBEA}"/>
              </a:ext>
            </a:extLst>
          </p:cNvPr>
          <p:cNvSpPr/>
          <p:nvPr/>
        </p:nvSpPr>
        <p:spPr>
          <a:xfrm>
            <a:off x="11076775" y="2150745"/>
            <a:ext cx="291313" cy="323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63709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¿Las máquinas o maquinaria que usted dispone en su empresa tienen la capacidad de cooperación con el humano y/o entre ellas?</a:t>
            </a:r>
          </a:p>
          <a:p>
            <a:pPr marL="0" lvl="0" indent="0" algn="l" rtl="0">
              <a:lnSpc>
                <a:spcPct val="90000"/>
              </a:lnSpc>
              <a:spcBef>
                <a:spcPts val="0"/>
              </a:spcBef>
              <a:spcAft>
                <a:spcPts val="0"/>
              </a:spcAft>
              <a:buClr>
                <a:schemeClr val="dk1"/>
              </a:buClr>
              <a:buSzPts val="2000"/>
              <a:buNone/>
            </a:pPr>
            <a:endParaRPr sz="2000"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31</a:t>
            </a:fld>
            <a:endParaRPr dirty="0"/>
          </a:p>
        </p:txBody>
      </p:sp>
      <p:pic>
        <p:nvPicPr>
          <p:cNvPr id="3" name="Imagen 2">
            <a:extLst>
              <a:ext uri="{FF2B5EF4-FFF2-40B4-BE49-F238E27FC236}">
                <a16:creationId xmlns:a16="http://schemas.microsoft.com/office/drawing/2014/main" id="{71D1BBBF-6D62-4B1F-9F07-DE7B9B0242D9}"/>
              </a:ext>
            </a:extLst>
          </p:cNvPr>
          <p:cNvPicPr>
            <a:picLocks noChangeAspect="1"/>
          </p:cNvPicPr>
          <p:nvPr/>
        </p:nvPicPr>
        <p:blipFill>
          <a:blip r:embed="rId5"/>
          <a:stretch>
            <a:fillRect/>
          </a:stretch>
        </p:blipFill>
        <p:spPr>
          <a:xfrm>
            <a:off x="3080105" y="2516251"/>
            <a:ext cx="6031790" cy="3729657"/>
          </a:xfrm>
          <a:prstGeom prst="rect">
            <a:avLst/>
          </a:prstGeom>
        </p:spPr>
      </p:pic>
      <p:pic>
        <p:nvPicPr>
          <p:cNvPr id="17" name="Imagen 16">
            <a:extLst>
              <a:ext uri="{FF2B5EF4-FFF2-40B4-BE49-F238E27FC236}">
                <a16:creationId xmlns:a16="http://schemas.microsoft.com/office/drawing/2014/main" id="{786B2E08-72A2-4F2F-8362-465005E66B1C}"/>
              </a:ext>
            </a:extLst>
          </p:cNvPr>
          <p:cNvPicPr>
            <a:picLocks noChangeAspect="1"/>
          </p:cNvPicPr>
          <p:nvPr/>
        </p:nvPicPr>
        <p:blipFill rotWithShape="1">
          <a:blip r:embed="rId6"/>
          <a:srcRect b="1972"/>
          <a:stretch/>
        </p:blipFill>
        <p:spPr>
          <a:xfrm>
            <a:off x="170185" y="2481604"/>
            <a:ext cx="2584836" cy="1561477"/>
          </a:xfrm>
          <a:prstGeom prst="rect">
            <a:avLst/>
          </a:prstGeom>
        </p:spPr>
      </p:pic>
      <p:sp>
        <p:nvSpPr>
          <p:cNvPr id="15" name="Estrella: 5 puntas 14">
            <a:extLst>
              <a:ext uri="{FF2B5EF4-FFF2-40B4-BE49-F238E27FC236}">
                <a16:creationId xmlns:a16="http://schemas.microsoft.com/office/drawing/2014/main" id="{32E49FBC-510D-4001-9720-173AEEA62614}"/>
              </a:ext>
            </a:extLst>
          </p:cNvPr>
          <p:cNvSpPr/>
          <p:nvPr/>
        </p:nvSpPr>
        <p:spPr>
          <a:xfrm>
            <a:off x="11208143" y="2130644"/>
            <a:ext cx="291313" cy="323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132828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¿Cuál es la operación o fase de operación más importante en la elaboración de su producto que requiera de un importante nivel de automatización para la incrementación o control de su producción?</a:t>
            </a:r>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r>
              <a:rPr lang="es-ES" sz="2000" dirty="0"/>
              <a:t>Se identificó a la </a:t>
            </a:r>
            <a:r>
              <a:rPr lang="es-ES" sz="2000" b="1" dirty="0"/>
              <a:t>producción</a:t>
            </a:r>
            <a:r>
              <a:rPr lang="es-ES" sz="2000" dirty="0"/>
              <a:t> como la operación más importante en la elaboración del producto, criterio en el que coinciden tanto los entrevistados como los encuestados.</a:t>
            </a:r>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r>
              <a:rPr lang="es-ES" sz="2000" dirty="0"/>
              <a:t>Algunos entrevistados mencionan que existen operaciones y sub operaciones en las que un alto grado de automatización y control </a:t>
            </a:r>
            <a:r>
              <a:rPr lang="es-ES" sz="2000" b="1" dirty="0"/>
              <a:t>reducirían los tiempos </a:t>
            </a:r>
            <a:r>
              <a:rPr lang="es-ES" sz="2000" dirty="0"/>
              <a:t>de producción a valores mínimos deseados como: en el </a:t>
            </a:r>
            <a:r>
              <a:rPr lang="es-ES" sz="2000" b="1" dirty="0"/>
              <a:t>mecanizado</a:t>
            </a:r>
            <a:r>
              <a:rPr lang="es-ES" sz="2000" dirty="0"/>
              <a:t>, </a:t>
            </a:r>
            <a:r>
              <a:rPr lang="es-ES" sz="2000" b="1" dirty="0"/>
              <a:t>diseño de moldes</a:t>
            </a:r>
            <a:r>
              <a:rPr lang="es-ES" sz="2000" dirty="0"/>
              <a:t>, </a:t>
            </a:r>
            <a:r>
              <a:rPr lang="es-ES" sz="2000" b="1" dirty="0"/>
              <a:t>matrices</a:t>
            </a:r>
            <a:r>
              <a:rPr lang="es-ES" sz="2000" dirty="0"/>
              <a:t> a partir de la utilización de máquinas CNC, </a:t>
            </a:r>
            <a:r>
              <a:rPr lang="es-ES" sz="2000" b="1" dirty="0"/>
              <a:t>corte laser</a:t>
            </a:r>
            <a:r>
              <a:rPr lang="es-ES" sz="2000" dirty="0"/>
              <a:t>, </a:t>
            </a:r>
            <a:r>
              <a:rPr lang="es-ES" sz="2000" b="1" dirty="0"/>
              <a:t>corte plasma </a:t>
            </a:r>
            <a:r>
              <a:rPr lang="es-ES" sz="2000" dirty="0"/>
              <a:t>y </a:t>
            </a:r>
            <a:r>
              <a:rPr lang="es-ES" sz="2000" b="1" dirty="0"/>
              <a:t>dobladoras</a:t>
            </a:r>
            <a:r>
              <a:rPr lang="es-ES" sz="2000" dirty="0"/>
              <a:t> de tubos CNC, procesos en los cuales están integradas los diseños, programación y trabajo mecánico.</a:t>
            </a:r>
            <a:endParaRPr sz="2000"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32</a:t>
            </a:fld>
            <a:endParaRPr dirty="0"/>
          </a:p>
        </p:txBody>
      </p:sp>
    </p:spTree>
    <p:extLst>
      <p:ext uri="{BB962C8B-B14F-4D97-AF65-F5344CB8AC3E}">
        <p14:creationId xmlns:p14="http://schemas.microsoft.com/office/powerpoint/2010/main" val="1659553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7" name="Google Shape;157;p5"/>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Resultados y Discusión </a:t>
            </a:r>
            <a:endParaRPr dirty="0"/>
          </a:p>
        </p:txBody>
      </p:sp>
      <p:sp>
        <p:nvSpPr>
          <p:cNvPr id="158" name="Google Shape;158;p5"/>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b="1" i="1" dirty="0"/>
              <a:t>Estamos estudiando la posibilidad de ofertar una tecnología en Mecatrónica mención procesos industriales, ¿Cree usted que esta iniciativa de lugar a mejorar, innovar, repotenciar o reforzar los procesos industriales en su categoría industrial dentro del área manufacturera? ¿En qué manera?</a:t>
            </a:r>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endParaRPr lang="es-ES" sz="2000" dirty="0"/>
          </a:p>
          <a:p>
            <a:pPr marL="0" lvl="0" indent="0" algn="l" rtl="0">
              <a:lnSpc>
                <a:spcPct val="90000"/>
              </a:lnSpc>
              <a:spcBef>
                <a:spcPts val="0"/>
              </a:spcBef>
              <a:spcAft>
                <a:spcPts val="0"/>
              </a:spcAft>
              <a:buClr>
                <a:schemeClr val="dk1"/>
              </a:buClr>
              <a:buSzPts val="2000"/>
              <a:buNone/>
            </a:pPr>
            <a:r>
              <a:rPr lang="es-ES" sz="2000" dirty="0"/>
              <a:t>Las personas encuestadas estuvieron de acuerdo con la necesidad de incluir a la mecatrónica dentro de la formación académica que se incorpora en la industria, mencionando en orden de frecuencia la importancia para: </a:t>
            </a:r>
            <a:r>
              <a:rPr lang="es-ES" sz="2000" b="1" dirty="0"/>
              <a:t>innovar, mejorar, reforzar y repotenciar los procesos industriales</a:t>
            </a:r>
            <a:r>
              <a:rPr lang="es-ES" sz="2000" dirty="0"/>
              <a:t> en su categoría industrial dentro del área manufacturera y de la producción en general.</a:t>
            </a:r>
          </a:p>
          <a:p>
            <a:pPr marL="0" lvl="0" indent="0" algn="l" rtl="0">
              <a:lnSpc>
                <a:spcPct val="90000"/>
              </a:lnSpc>
              <a:spcBef>
                <a:spcPts val="0"/>
              </a:spcBef>
              <a:spcAft>
                <a:spcPts val="0"/>
              </a:spcAft>
              <a:buClr>
                <a:schemeClr val="dk1"/>
              </a:buClr>
              <a:buSzPts val="2000"/>
              <a:buNone/>
            </a:pPr>
            <a:endParaRPr lang="es-ES" sz="2000" dirty="0"/>
          </a:p>
        </p:txBody>
      </p:sp>
      <p:grpSp>
        <p:nvGrpSpPr>
          <p:cNvPr id="159" name="Google Shape;159;p5"/>
          <p:cNvGrpSpPr/>
          <p:nvPr/>
        </p:nvGrpSpPr>
        <p:grpSpPr>
          <a:xfrm>
            <a:off x="0" y="4601497"/>
            <a:ext cx="1014061" cy="2017580"/>
            <a:chOff x="0" y="4601497"/>
            <a:chExt cx="1014061" cy="2017580"/>
          </a:xfrm>
        </p:grpSpPr>
        <p:sp>
          <p:nvSpPr>
            <p:cNvPr id="160" name="Google Shape;160;p5"/>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5"/>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62" name="Google Shape;162;p5"/>
          <p:cNvGrpSpPr/>
          <p:nvPr/>
        </p:nvGrpSpPr>
        <p:grpSpPr>
          <a:xfrm>
            <a:off x="11219290" y="1"/>
            <a:ext cx="972709" cy="1935307"/>
            <a:chOff x="10918968" y="713127"/>
            <a:chExt cx="1273032" cy="2532832"/>
          </a:xfrm>
        </p:grpSpPr>
        <p:sp>
          <p:nvSpPr>
            <p:cNvPr id="163" name="Google Shape;163;p5"/>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5"/>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65" name="Google Shape;165;p5"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66" name="Google Shape;166;p5"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67" name="Google Shape;1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33</a:t>
            </a:fld>
            <a:endParaRPr dirty="0"/>
          </a:p>
        </p:txBody>
      </p:sp>
    </p:spTree>
    <p:extLst>
      <p:ext uri="{BB962C8B-B14F-4D97-AF65-F5344CB8AC3E}">
        <p14:creationId xmlns:p14="http://schemas.microsoft.com/office/powerpoint/2010/main" val="56262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9A52A68-D7FA-41C3-8FB3-26E2FFFEF650}"/>
              </a:ext>
            </a:extLst>
          </p:cNvPr>
          <p:cNvSpPr>
            <a:spLocks noGrp="1"/>
          </p:cNvSpPr>
          <p:nvPr>
            <p:ph type="title"/>
          </p:nvPr>
        </p:nvSpPr>
        <p:spPr>
          <a:xfrm>
            <a:off x="7477822" y="1020807"/>
            <a:ext cx="4552813" cy="4021637"/>
          </a:xfrm>
        </p:spPr>
        <p:txBody>
          <a:bodyPr vert="horz" lIns="91440" tIns="45720" rIns="91440" bIns="45720" rtlCol="0" anchor="b">
            <a:normAutofit/>
          </a:bodyPr>
          <a:lstStyle/>
          <a:p>
            <a:pPr>
              <a:spcBef>
                <a:spcPct val="0"/>
              </a:spcBef>
            </a:pPr>
            <a:r>
              <a:rPr lang="es-EC" sz="5600" kern="1200" dirty="0">
                <a:solidFill>
                  <a:schemeClr val="tx1"/>
                </a:solidFill>
                <a:latin typeface="+mj-lt"/>
                <a:ea typeface="+mj-ea"/>
                <a:cs typeface="+mj-cs"/>
              </a:rPr>
              <a:t>Conclusiones</a:t>
            </a:r>
          </a:p>
        </p:txBody>
      </p:sp>
      <p:sp>
        <p:nvSpPr>
          <p:cNvPr id="13" name="Freeform: Shape 12">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6">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arcador de número de diapositiva 3">
            <a:extLst>
              <a:ext uri="{FF2B5EF4-FFF2-40B4-BE49-F238E27FC236}">
                <a16:creationId xmlns:a16="http://schemas.microsoft.com/office/drawing/2014/main" id="{6ADC387F-5C00-4B97-B877-CA7696F3BB49}"/>
              </a:ext>
            </a:extLst>
          </p:cNvPr>
          <p:cNvSpPr>
            <a:spLocks noGrp="1"/>
          </p:cNvSpPr>
          <p:nvPr>
            <p:ph type="sldNum" idx="12"/>
          </p:nvPr>
        </p:nvSpPr>
        <p:spPr>
          <a:xfrm>
            <a:off x="604414" y="3977135"/>
            <a:ext cx="457200" cy="457200"/>
          </a:xfrm>
          <a:prstGeom prst="ellipse">
            <a:avLst/>
          </a:prstGeom>
          <a:solidFill>
            <a:schemeClr val="tx1">
              <a:alpha val="80000"/>
            </a:schemeClr>
          </a:solidFill>
          <a:ln w="19050">
            <a:noFill/>
          </a:ln>
        </p:spPr>
        <p:txBody>
          <a:bodyPr vert="horz" lIns="91440" tIns="45720" rIns="91440" bIns="45720" rtlCol="0" anchor="ctr">
            <a:normAutofit fontScale="92500"/>
          </a:bodyPr>
          <a:lstStyle/>
          <a:p>
            <a:pPr lvl="0" indent="0" algn="ctr">
              <a:lnSpc>
                <a:spcPct val="90000"/>
              </a:lnSpc>
              <a:spcBef>
                <a:spcPts val="0"/>
              </a:spcBef>
              <a:spcAft>
                <a:spcPts val="600"/>
              </a:spcAft>
              <a:buNone/>
            </a:pPr>
            <a:fld id="{00000000-1234-1234-1234-123412341234}" type="slidenum">
              <a:rPr lang="en-US" sz="1100" kern="1200">
                <a:solidFill>
                  <a:schemeClr val="bg1"/>
                </a:solidFill>
                <a:latin typeface="+mn-lt"/>
                <a:ea typeface="+mn-ea"/>
                <a:cs typeface="+mn-cs"/>
              </a:rPr>
              <a:pPr lvl="0" indent="0" algn="ctr">
                <a:lnSpc>
                  <a:spcPct val="90000"/>
                </a:lnSpc>
                <a:spcBef>
                  <a:spcPts val="0"/>
                </a:spcBef>
                <a:spcAft>
                  <a:spcPts val="600"/>
                </a:spcAft>
                <a:buNone/>
              </a:pPr>
              <a:t>34</a:t>
            </a:fld>
            <a:endParaRPr lang="en-US" sz="1100" kern="1200" dirty="0">
              <a:solidFill>
                <a:schemeClr val="bg1"/>
              </a:solidFill>
              <a:latin typeface="+mn-lt"/>
              <a:ea typeface="+mn-ea"/>
              <a:cs typeface="+mn-cs"/>
            </a:endParaRPr>
          </a:p>
        </p:txBody>
      </p:sp>
      <p:pic>
        <p:nvPicPr>
          <p:cNvPr id="5" name="Google Shape;149;p4" descr="Imagen que contiene objeto, reloj, dibujo, plato&#10;&#10;Descripción generada automáticamente">
            <a:extLst>
              <a:ext uri="{FF2B5EF4-FFF2-40B4-BE49-F238E27FC236}">
                <a16:creationId xmlns:a16="http://schemas.microsoft.com/office/drawing/2014/main" id="{15C9BD3A-3B78-4431-AC67-0A57E691943D}"/>
              </a:ext>
            </a:extLst>
          </p:cNvPr>
          <p:cNvPicPr preferRelativeResize="0"/>
          <p:nvPr/>
        </p:nvPicPr>
        <p:blipFill rotWithShape="1">
          <a:blip r:embed="rId2">
            <a:alphaModFix/>
          </a:blip>
          <a:srcRect/>
          <a:stretch/>
        </p:blipFill>
        <p:spPr>
          <a:xfrm>
            <a:off x="10544176" y="0"/>
            <a:ext cx="1647824" cy="424315"/>
          </a:xfrm>
          <a:prstGeom prst="rect">
            <a:avLst/>
          </a:prstGeom>
          <a:noFill/>
          <a:ln>
            <a:noFill/>
          </a:ln>
        </p:spPr>
      </p:pic>
      <p:pic>
        <p:nvPicPr>
          <p:cNvPr id="6" name="Google Shape;150;p4" descr="Un dibujo animado con letras&#10;&#10;Descripción generada automáticamente con confianza media">
            <a:extLst>
              <a:ext uri="{FF2B5EF4-FFF2-40B4-BE49-F238E27FC236}">
                <a16:creationId xmlns:a16="http://schemas.microsoft.com/office/drawing/2014/main" id="{ECCC0A7A-CB87-477E-9F76-5E0B920669D5}"/>
              </a:ext>
            </a:extLst>
          </p:cNvPr>
          <p:cNvPicPr preferRelativeResize="0"/>
          <p:nvPr/>
        </p:nvPicPr>
        <p:blipFill rotWithShape="1">
          <a:blip r:embed="rId3">
            <a:alphaModFix/>
          </a:blip>
          <a:srcRect l="1750" t="19274" r="1915" b="14792"/>
          <a:stretch/>
        </p:blipFill>
        <p:spPr>
          <a:xfrm>
            <a:off x="66677" y="8360"/>
            <a:ext cx="1647824" cy="563915"/>
          </a:xfrm>
          <a:prstGeom prst="rect">
            <a:avLst/>
          </a:prstGeom>
          <a:noFill/>
          <a:ln>
            <a:noFill/>
          </a:ln>
        </p:spPr>
      </p:pic>
    </p:spTree>
    <p:extLst>
      <p:ext uri="{BB962C8B-B14F-4D97-AF65-F5344CB8AC3E}">
        <p14:creationId xmlns:p14="http://schemas.microsoft.com/office/powerpoint/2010/main" val="297070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3" name="Google Shape;173;p6"/>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Conclusiones</a:t>
            </a:r>
            <a:endParaRPr dirty="0"/>
          </a:p>
        </p:txBody>
      </p:sp>
      <p:sp>
        <p:nvSpPr>
          <p:cNvPr id="174" name="Google Shape;174;p6"/>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algn="l"/>
            <a:endParaRPr lang="es-ES" sz="1800" b="0" i="0" u="none" strike="noStrike" baseline="0"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Considerando que en la Zona 9 el 82.2% de las empresas están dedicadas al sector secundario o industrial, que en muchos casos han iniciado la integración de procesos mecatrónicos en sus tres etapas de industrialización (mecánica, electrónica e informática), la investigación a través de la encuesta y entrevista muestra que las necesidades más importantes del sector son en los </a:t>
            </a:r>
            <a:r>
              <a:rPr lang="es-ES" sz="1800" i="0" u="none" strike="noStrike" baseline="0" dirty="0">
                <a:solidFill>
                  <a:srgbClr val="000000"/>
                </a:solidFill>
                <a:latin typeface="Times New Roman" panose="02020603050405020304" pitchFamily="18" charset="0"/>
              </a:rPr>
              <a:t>procesos</a:t>
            </a:r>
            <a:r>
              <a:rPr lang="es-ES" sz="1800" b="1" i="0" u="none" strike="noStrike" baseline="0" dirty="0">
                <a:solidFill>
                  <a:srgbClr val="000000"/>
                </a:solidFill>
                <a:latin typeface="Times New Roman" panose="02020603050405020304" pitchFamily="18" charset="0"/>
              </a:rPr>
              <a:t> de ingeniería y producción </a:t>
            </a:r>
            <a:r>
              <a:rPr lang="es-ES" sz="1800" b="0" i="0" u="none" strike="noStrike" baseline="0" dirty="0">
                <a:solidFill>
                  <a:srgbClr val="000000"/>
                </a:solidFill>
                <a:latin typeface="Times New Roman" panose="02020603050405020304" pitchFamily="18" charset="0"/>
              </a:rPr>
              <a:t>para: </a:t>
            </a:r>
            <a:r>
              <a:rPr lang="es-ES" sz="1800" b="1" i="0" u="none" strike="noStrike" baseline="0" dirty="0">
                <a:solidFill>
                  <a:srgbClr val="000000"/>
                </a:solidFill>
                <a:latin typeface="Times New Roman" panose="02020603050405020304" pitchFamily="18" charset="0"/>
              </a:rPr>
              <a:t>automatizar la maquinaria</a:t>
            </a:r>
            <a:r>
              <a:rPr lang="es-ES" sz="1800" b="0" i="0" u="none" strike="noStrike" baseline="0" dirty="0">
                <a:solidFill>
                  <a:srgbClr val="000000"/>
                </a:solidFill>
                <a:latin typeface="Times New Roman" panose="02020603050405020304" pitchFamily="18" charset="0"/>
              </a:rPr>
              <a:t>; exigencias implícitas para la creación de </a:t>
            </a:r>
            <a:r>
              <a:rPr lang="es-ES" sz="1800" b="1" i="0" u="none" strike="noStrike" baseline="0" dirty="0">
                <a:solidFill>
                  <a:srgbClr val="000000"/>
                </a:solidFill>
                <a:latin typeface="Times New Roman" panose="02020603050405020304" pitchFamily="18" charset="0"/>
              </a:rPr>
              <a:t>productos inteligentes</a:t>
            </a:r>
            <a:r>
              <a:rPr lang="es-ES" sz="1800" b="0" i="0" u="none" strike="noStrike" baseline="0" dirty="0">
                <a:solidFill>
                  <a:srgbClr val="000000"/>
                </a:solidFill>
                <a:latin typeface="Times New Roman" panose="02020603050405020304" pitchFamily="18" charset="0"/>
              </a:rPr>
              <a:t>; mantenimiento de elementos mecánicos y electrónicos de las máquinas; </a:t>
            </a:r>
            <a:r>
              <a:rPr lang="es-ES" sz="1800" b="1" i="0" u="none" strike="noStrike" baseline="0" dirty="0">
                <a:solidFill>
                  <a:srgbClr val="000000"/>
                </a:solidFill>
                <a:latin typeface="Times New Roman" panose="02020603050405020304" pitchFamily="18" charset="0"/>
              </a:rPr>
              <a:t>reducir costos y pérdida de tiempo </a:t>
            </a:r>
            <a:r>
              <a:rPr lang="es-ES" sz="1800" b="0" i="0" u="none" strike="noStrike" baseline="0" dirty="0">
                <a:solidFill>
                  <a:srgbClr val="000000"/>
                </a:solidFill>
                <a:latin typeface="Times New Roman" panose="02020603050405020304" pitchFamily="18" charset="0"/>
              </a:rPr>
              <a:t>por procesos de capacitación del personal técnico operativo, para contar con personal calificado que permita optimizar la producción y reducir </a:t>
            </a:r>
            <a:r>
              <a:rPr lang="es-ES" sz="1800" b="1" i="0" u="none" strike="noStrike" baseline="0" dirty="0">
                <a:solidFill>
                  <a:srgbClr val="000000"/>
                </a:solidFill>
                <a:latin typeface="Times New Roman" panose="02020603050405020304" pitchFamily="18" charset="0"/>
              </a:rPr>
              <a:t>pérdidas económicas</a:t>
            </a:r>
            <a:r>
              <a:rPr lang="es-ES" sz="1800" b="0" i="0" u="none" strike="noStrike" baseline="0" dirty="0">
                <a:solidFill>
                  <a:srgbClr val="000000"/>
                </a:solidFill>
                <a:latin typeface="Times New Roman" panose="02020603050405020304" pitchFamily="18" charset="0"/>
              </a:rPr>
              <a:t>; implementar la </a:t>
            </a:r>
            <a:r>
              <a:rPr lang="es-ES" sz="1800" b="1" i="0" u="none" strike="noStrike" baseline="0" dirty="0">
                <a:solidFill>
                  <a:srgbClr val="000000"/>
                </a:solidFill>
                <a:latin typeface="Times New Roman" panose="02020603050405020304" pitchFamily="18" charset="0"/>
              </a:rPr>
              <a:t>cultura digital</a:t>
            </a:r>
            <a:r>
              <a:rPr lang="es-ES" sz="1800" b="0" i="0" u="none" strike="noStrike" baseline="0" dirty="0">
                <a:solidFill>
                  <a:srgbClr val="000000"/>
                </a:solidFill>
                <a:latin typeface="Times New Roman" panose="02020603050405020304" pitchFamily="18" charset="0"/>
              </a:rPr>
              <a:t>; incrementar </a:t>
            </a:r>
            <a:r>
              <a:rPr lang="es-ES" sz="1800" b="1" i="0" u="none" strike="noStrike" baseline="0" dirty="0">
                <a:solidFill>
                  <a:srgbClr val="000000"/>
                </a:solidFill>
                <a:latin typeface="Times New Roman" panose="02020603050405020304" pitchFamily="18" charset="0"/>
              </a:rPr>
              <a:t>estándares de automatización</a:t>
            </a:r>
            <a:r>
              <a:rPr lang="es-ES" sz="1800" b="0" i="0" u="none" strike="noStrike" baseline="0" dirty="0">
                <a:solidFill>
                  <a:srgbClr val="000000"/>
                </a:solidFill>
                <a:latin typeface="Times New Roman" panose="02020603050405020304" pitchFamily="18" charset="0"/>
              </a:rPr>
              <a:t>, optimización y mejoramiento del trabajo en las etapas industriales; fomentar la </a:t>
            </a:r>
            <a:r>
              <a:rPr lang="es-ES" sz="1800" b="1" i="0" u="none" strike="noStrike" baseline="0" dirty="0">
                <a:solidFill>
                  <a:srgbClr val="000000"/>
                </a:solidFill>
                <a:latin typeface="Times New Roman" panose="02020603050405020304" pitchFamily="18" charset="0"/>
              </a:rPr>
              <a:t>innovación, la mejora el refuerzo y repotenciación de los procesos industriales</a:t>
            </a:r>
            <a:r>
              <a:rPr lang="es-ES" sz="1800" b="0" i="0" u="none" strike="noStrike" baseline="0" dirty="0">
                <a:solidFill>
                  <a:srgbClr val="000000"/>
                </a:solidFill>
                <a:latin typeface="Times New Roman" panose="02020603050405020304" pitchFamily="18" charset="0"/>
              </a:rPr>
              <a:t>. </a:t>
            </a:r>
          </a:p>
        </p:txBody>
      </p:sp>
      <p:grpSp>
        <p:nvGrpSpPr>
          <p:cNvPr id="175" name="Google Shape;175;p6"/>
          <p:cNvGrpSpPr/>
          <p:nvPr/>
        </p:nvGrpSpPr>
        <p:grpSpPr>
          <a:xfrm>
            <a:off x="0" y="4601497"/>
            <a:ext cx="1014061" cy="2017580"/>
            <a:chOff x="0" y="4601497"/>
            <a:chExt cx="1014061" cy="2017580"/>
          </a:xfrm>
        </p:grpSpPr>
        <p:sp>
          <p:nvSpPr>
            <p:cNvPr id="176" name="Google Shape;176;p6"/>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7" name="Google Shape;177;p6"/>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78" name="Google Shape;178;p6"/>
          <p:cNvGrpSpPr/>
          <p:nvPr/>
        </p:nvGrpSpPr>
        <p:grpSpPr>
          <a:xfrm>
            <a:off x="11219290" y="1"/>
            <a:ext cx="972709" cy="1935307"/>
            <a:chOff x="10918968" y="713127"/>
            <a:chExt cx="1273032" cy="2532832"/>
          </a:xfrm>
        </p:grpSpPr>
        <p:sp>
          <p:nvSpPr>
            <p:cNvPr id="179" name="Google Shape;179;p6"/>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0" name="Google Shape;180;p6"/>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81" name="Google Shape;181;p6"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82" name="Google Shape;182;p6"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83" name="Google Shape;18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35</a:t>
            </a:fld>
            <a:r>
              <a:rPr lang="es-ES" dirty="0"/>
              <a:t>/20</a:t>
            </a:r>
            <a:endParaRPr dirty="0"/>
          </a:p>
        </p:txBody>
      </p:sp>
    </p:spTree>
    <p:extLst>
      <p:ext uri="{BB962C8B-B14F-4D97-AF65-F5344CB8AC3E}">
        <p14:creationId xmlns:p14="http://schemas.microsoft.com/office/powerpoint/2010/main" val="3041275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6"/>
          <p:cNvSpPr/>
          <p:nvPr/>
        </p:nvSpPr>
        <p:spPr>
          <a:xfrm>
            <a:off x="0" y="836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3" name="Google Shape;173;p6"/>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Conclusiones</a:t>
            </a:r>
            <a:endParaRPr dirty="0"/>
          </a:p>
        </p:txBody>
      </p:sp>
      <p:sp>
        <p:nvSpPr>
          <p:cNvPr id="174" name="Google Shape;174;p6"/>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r>
              <a:rPr lang="es-ES" sz="1800" b="0" i="0" u="none" strike="noStrike" baseline="0" dirty="0">
                <a:solidFill>
                  <a:srgbClr val="000000"/>
                </a:solidFill>
                <a:latin typeface="Times New Roman" panose="02020603050405020304" pitchFamily="18" charset="0"/>
              </a:rPr>
              <a:t>La tendencia global industrial busca: la </a:t>
            </a:r>
            <a:r>
              <a:rPr lang="es-ES" sz="1800" b="1" i="0" u="none" strike="noStrike" baseline="0" dirty="0">
                <a:solidFill>
                  <a:srgbClr val="000000"/>
                </a:solidFill>
                <a:latin typeface="Times New Roman" panose="02020603050405020304" pitchFamily="18" charset="0"/>
              </a:rPr>
              <a:t>automatización</a:t>
            </a:r>
            <a:r>
              <a:rPr lang="es-ES" sz="1800" b="0" i="0" u="none" strike="noStrike" baseline="0" dirty="0">
                <a:solidFill>
                  <a:srgbClr val="000000"/>
                </a:solidFill>
                <a:latin typeface="Times New Roman" panose="02020603050405020304" pitchFamily="18" charset="0"/>
              </a:rPr>
              <a:t>, la </a:t>
            </a:r>
            <a:r>
              <a:rPr lang="es-ES" sz="1800" b="1" i="0" u="none" strike="noStrike" baseline="0" dirty="0">
                <a:solidFill>
                  <a:srgbClr val="000000"/>
                </a:solidFill>
                <a:latin typeface="Times New Roman" panose="02020603050405020304" pitchFamily="18" charset="0"/>
              </a:rPr>
              <a:t>optimización</a:t>
            </a:r>
            <a:r>
              <a:rPr lang="es-ES" sz="1800" b="0" i="0" u="none" strike="noStrike" baseline="0" dirty="0">
                <a:solidFill>
                  <a:srgbClr val="000000"/>
                </a:solidFill>
                <a:latin typeface="Times New Roman" panose="02020603050405020304" pitchFamily="18" charset="0"/>
              </a:rPr>
              <a:t> y la </a:t>
            </a:r>
            <a:r>
              <a:rPr lang="es-ES" sz="1800" b="1" i="0" u="none" strike="noStrike" baseline="0" dirty="0">
                <a:solidFill>
                  <a:srgbClr val="000000"/>
                </a:solidFill>
                <a:latin typeface="Times New Roman" panose="02020603050405020304" pitchFamily="18" charset="0"/>
              </a:rPr>
              <a:t>digitalización</a:t>
            </a:r>
            <a:r>
              <a:rPr lang="es-ES" sz="1800" b="0" i="0" u="none" strike="noStrike" baseline="0" dirty="0">
                <a:solidFill>
                  <a:srgbClr val="000000"/>
                </a:solidFill>
                <a:latin typeface="Times New Roman" panose="02020603050405020304" pitchFamily="18" charset="0"/>
              </a:rPr>
              <a:t> de los procesos industriales, a lo cual se suma el desafío de avanzar a un horizonte de </a:t>
            </a:r>
            <a:r>
              <a:rPr lang="es-ES" sz="1800" b="1" i="0" u="none" strike="noStrike" baseline="0" dirty="0">
                <a:solidFill>
                  <a:srgbClr val="000000"/>
                </a:solidFill>
                <a:latin typeface="Times New Roman" panose="02020603050405020304" pitchFamily="18" charset="0"/>
              </a:rPr>
              <a:t>madurez digital</a:t>
            </a:r>
            <a:r>
              <a:rPr lang="es-ES" sz="1800" b="0" i="0" u="none" strike="noStrike" baseline="0" dirty="0">
                <a:solidFill>
                  <a:srgbClr val="000000"/>
                </a:solidFill>
                <a:latin typeface="Times New Roman" panose="02020603050405020304" pitchFamily="18" charset="0"/>
              </a:rPr>
              <a:t>. A partir de la investigación donde las tendencias de los procesos que se realiza en el sector manufacturero son predominantes en el campo de la </a:t>
            </a:r>
            <a:r>
              <a:rPr lang="es-ES" sz="1800" b="1" i="0" u="none" strike="noStrike" baseline="0" dirty="0">
                <a:solidFill>
                  <a:srgbClr val="000000"/>
                </a:solidFill>
                <a:latin typeface="Times New Roman" panose="02020603050405020304" pitchFamily="18" charset="0"/>
              </a:rPr>
              <a:t>Ingeniería (38%), </a:t>
            </a:r>
            <a:r>
              <a:rPr lang="es-ES" sz="1800" b="0" i="0" u="none" strike="noStrike" baseline="0" dirty="0">
                <a:solidFill>
                  <a:srgbClr val="000000"/>
                </a:solidFill>
                <a:latin typeface="Times New Roman" panose="02020603050405020304" pitchFamily="18" charset="0"/>
              </a:rPr>
              <a:t>seguido por la </a:t>
            </a:r>
            <a:r>
              <a:rPr lang="es-ES" sz="1800" b="1" i="0" u="none" strike="noStrike" baseline="0" dirty="0">
                <a:solidFill>
                  <a:srgbClr val="000000"/>
                </a:solidFill>
                <a:latin typeface="Times New Roman" panose="02020603050405020304" pitchFamily="18" charset="0"/>
              </a:rPr>
              <a:t>construcción (10%), </a:t>
            </a:r>
            <a:r>
              <a:rPr lang="es-ES" sz="1800" b="0" i="0" u="none" strike="noStrike" baseline="0" dirty="0">
                <a:solidFill>
                  <a:srgbClr val="000000"/>
                </a:solidFill>
                <a:latin typeface="Times New Roman" panose="02020603050405020304" pitchFamily="18" charset="0"/>
              </a:rPr>
              <a:t>luego por el sector de alimentos y </a:t>
            </a:r>
            <a:r>
              <a:rPr lang="es-ES" sz="1800" b="1" i="0" u="none" strike="noStrike" baseline="0" dirty="0">
                <a:solidFill>
                  <a:srgbClr val="000000"/>
                </a:solidFill>
                <a:latin typeface="Times New Roman" panose="02020603050405020304" pitchFamily="18" charset="0"/>
              </a:rPr>
              <a:t>telecomunicaciones (8%) </a:t>
            </a:r>
            <a:r>
              <a:rPr lang="es-ES" sz="1800" b="0" i="0" u="none" strike="noStrike" baseline="0" dirty="0">
                <a:solidFill>
                  <a:srgbClr val="000000"/>
                </a:solidFill>
                <a:latin typeface="Times New Roman" panose="02020603050405020304" pitchFamily="18" charset="0"/>
              </a:rPr>
              <a:t>como los más relevantes. En todos estos se identifica el control de los procesos industriales y logísticos como los de mayor prioridad. En relación con la digitalización las </a:t>
            </a:r>
            <a:r>
              <a:rPr lang="es-ES" sz="1800" b="0" i="0" u="none" strike="noStrike" baseline="0" dirty="0">
                <a:latin typeface="Times New Roman" panose="02020603050405020304" pitchFamily="18" charset="0"/>
              </a:rPr>
              <a:t>empresas tienen un nivel básico de comunicación, utilizando softwares de diseño estructural, algunos simuladores y redes sociales, lo cual, no satisface las necesidades industriales y genera pérdidas. Otros factores que se reconocen como claves son: pasar de la pre-automatización a la automatización, y superar la incipiente cooperación humano máquina. </a:t>
            </a:r>
          </a:p>
        </p:txBody>
      </p:sp>
      <p:grpSp>
        <p:nvGrpSpPr>
          <p:cNvPr id="175" name="Google Shape;175;p6"/>
          <p:cNvGrpSpPr/>
          <p:nvPr/>
        </p:nvGrpSpPr>
        <p:grpSpPr>
          <a:xfrm>
            <a:off x="0" y="4601497"/>
            <a:ext cx="1014061" cy="2017580"/>
            <a:chOff x="0" y="4601497"/>
            <a:chExt cx="1014061" cy="2017580"/>
          </a:xfrm>
        </p:grpSpPr>
        <p:sp>
          <p:nvSpPr>
            <p:cNvPr id="176" name="Google Shape;176;p6"/>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7" name="Google Shape;177;p6"/>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78" name="Google Shape;178;p6"/>
          <p:cNvGrpSpPr/>
          <p:nvPr/>
        </p:nvGrpSpPr>
        <p:grpSpPr>
          <a:xfrm>
            <a:off x="11219290" y="1"/>
            <a:ext cx="972709" cy="1935307"/>
            <a:chOff x="10918968" y="713127"/>
            <a:chExt cx="1273032" cy="2532832"/>
          </a:xfrm>
        </p:grpSpPr>
        <p:sp>
          <p:nvSpPr>
            <p:cNvPr id="179" name="Google Shape;179;p6"/>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0" name="Google Shape;180;p6"/>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81" name="Google Shape;181;p6"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82" name="Google Shape;182;p6"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83" name="Google Shape;18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36</a:t>
            </a:fld>
            <a:r>
              <a:rPr lang="es-ES" dirty="0"/>
              <a:t>/20</a:t>
            </a:r>
            <a:endParaRPr dirty="0"/>
          </a:p>
        </p:txBody>
      </p:sp>
    </p:spTree>
    <p:extLst>
      <p:ext uri="{BB962C8B-B14F-4D97-AF65-F5344CB8AC3E}">
        <p14:creationId xmlns:p14="http://schemas.microsoft.com/office/powerpoint/2010/main" val="2025248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3" name="Google Shape;173;p6"/>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Conclusiones</a:t>
            </a:r>
            <a:endParaRPr dirty="0"/>
          </a:p>
        </p:txBody>
      </p:sp>
      <p:sp>
        <p:nvSpPr>
          <p:cNvPr id="174" name="Google Shape;174;p6"/>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r>
              <a:rPr lang="es-ES" sz="1800" b="0" i="0" u="none" strike="noStrike" baseline="0" dirty="0">
                <a:solidFill>
                  <a:srgbClr val="000000"/>
                </a:solidFill>
                <a:latin typeface="Times New Roman" panose="02020603050405020304" pitchFamily="18" charset="0"/>
              </a:rPr>
              <a:t>La formación de Tecnólogos en Mecatrónica debería estar orientada a los campos de la </a:t>
            </a:r>
            <a:r>
              <a:rPr lang="es-ES" sz="1800" b="1" i="0" u="none" strike="noStrike" baseline="0" dirty="0">
                <a:solidFill>
                  <a:srgbClr val="000000"/>
                </a:solidFill>
                <a:latin typeface="Times New Roman" panose="02020603050405020304" pitchFamily="18" charset="0"/>
              </a:rPr>
              <a:t>ingeniería</a:t>
            </a:r>
            <a:r>
              <a:rPr lang="es-ES" sz="1800" b="0" i="0" u="none" strike="noStrike" baseline="0" dirty="0">
                <a:solidFill>
                  <a:srgbClr val="000000"/>
                </a:solidFill>
                <a:latin typeface="Times New Roman" panose="02020603050405020304" pitchFamily="18" charset="0"/>
              </a:rPr>
              <a:t> y </a:t>
            </a:r>
            <a:r>
              <a:rPr lang="es-ES" sz="1800" b="1" i="0" u="none" strike="noStrike" baseline="0" dirty="0">
                <a:solidFill>
                  <a:srgbClr val="000000"/>
                </a:solidFill>
                <a:latin typeface="Times New Roman" panose="02020603050405020304" pitchFamily="18" charset="0"/>
              </a:rPr>
              <a:t>producción</a:t>
            </a:r>
            <a:r>
              <a:rPr lang="es-ES" sz="1800" b="0" i="0" u="none" strike="noStrike" baseline="0" dirty="0">
                <a:solidFill>
                  <a:srgbClr val="000000"/>
                </a:solidFill>
                <a:latin typeface="Times New Roman" panose="02020603050405020304" pitchFamily="18" charset="0"/>
              </a:rPr>
              <a:t> para: operar y controlar los procesos de automatización de cara la creación de </a:t>
            </a:r>
            <a:r>
              <a:rPr lang="es-ES" sz="1800" b="1" i="0" u="none" strike="noStrike" baseline="0" dirty="0">
                <a:solidFill>
                  <a:srgbClr val="000000"/>
                </a:solidFill>
                <a:latin typeface="Times New Roman" panose="02020603050405020304" pitchFamily="18" charset="0"/>
              </a:rPr>
              <a:t>productos inteligentes</a:t>
            </a:r>
            <a:r>
              <a:rPr lang="es-ES" sz="1800" b="0" i="0" u="none" strike="noStrike" baseline="0" dirty="0">
                <a:solidFill>
                  <a:srgbClr val="000000"/>
                </a:solidFill>
                <a:latin typeface="Times New Roman" panose="02020603050405020304" pitchFamily="18" charset="0"/>
              </a:rPr>
              <a:t>; realizar </a:t>
            </a:r>
            <a:r>
              <a:rPr lang="es-ES" sz="1800" b="1" i="0" u="none" strike="noStrike" baseline="0" dirty="0">
                <a:solidFill>
                  <a:srgbClr val="000000"/>
                </a:solidFill>
                <a:latin typeface="Times New Roman" panose="02020603050405020304" pitchFamily="18" charset="0"/>
              </a:rPr>
              <a:t>mantenimiento predictivo</a:t>
            </a:r>
            <a:r>
              <a:rPr lang="es-ES" sz="1800" b="0" i="0" u="none" strike="noStrike" baseline="0" dirty="0">
                <a:solidFill>
                  <a:srgbClr val="000000"/>
                </a:solidFill>
                <a:latin typeface="Times New Roman" panose="02020603050405020304" pitchFamily="18" charset="0"/>
              </a:rPr>
              <a:t> a los elementos mecánicos y electrónicos de las máquinas; </a:t>
            </a:r>
            <a:r>
              <a:rPr lang="es-ES" sz="1800" b="1" i="0" u="none" strike="noStrike" baseline="0" dirty="0">
                <a:solidFill>
                  <a:srgbClr val="000000"/>
                </a:solidFill>
                <a:latin typeface="Times New Roman" panose="02020603050405020304" pitchFamily="18" charset="0"/>
              </a:rPr>
              <a:t>optimizar la producción </a:t>
            </a:r>
            <a:r>
              <a:rPr lang="es-ES" sz="1800" b="0" i="0" u="none" strike="noStrike" baseline="0" dirty="0">
                <a:solidFill>
                  <a:srgbClr val="000000"/>
                </a:solidFill>
                <a:latin typeface="Times New Roman" panose="02020603050405020304" pitchFamily="18" charset="0"/>
              </a:rPr>
              <a:t>y </a:t>
            </a:r>
            <a:r>
              <a:rPr lang="es-ES" sz="1800" b="1" i="0" u="none" strike="noStrike" baseline="0" dirty="0">
                <a:solidFill>
                  <a:srgbClr val="000000"/>
                </a:solidFill>
                <a:latin typeface="Times New Roman" panose="02020603050405020304" pitchFamily="18" charset="0"/>
              </a:rPr>
              <a:t>reducir pérdidas</a:t>
            </a:r>
            <a:r>
              <a:rPr lang="es-ES" sz="1800" b="0" i="0" u="none" strike="noStrike" baseline="0" dirty="0">
                <a:solidFill>
                  <a:srgbClr val="000000"/>
                </a:solidFill>
                <a:latin typeface="Times New Roman" panose="02020603050405020304" pitchFamily="18" charset="0"/>
              </a:rPr>
              <a:t> económicas mediante la innovación, la mejora el refuerzo y repotenciación de los procesos industriales; y fomentar la </a:t>
            </a:r>
            <a:r>
              <a:rPr lang="es-ES" sz="1800" b="1" i="0" u="none" strike="noStrike" baseline="0" dirty="0">
                <a:solidFill>
                  <a:srgbClr val="000000"/>
                </a:solidFill>
                <a:latin typeface="Times New Roman" panose="02020603050405020304" pitchFamily="18" charset="0"/>
              </a:rPr>
              <a:t>cultura digital</a:t>
            </a:r>
            <a:r>
              <a:rPr lang="es-ES" sz="1800" b="0" i="0" u="none" strike="noStrike" baseline="0" dirty="0">
                <a:solidFill>
                  <a:srgbClr val="000000"/>
                </a:solidFill>
                <a:latin typeface="Times New Roman" panose="02020603050405020304" pitchFamily="18" charset="0"/>
              </a:rPr>
              <a:t>, incrementando estándares de automatización, optimización y mejoramiento del trabajo en las etapas industriales. </a:t>
            </a:r>
            <a:endParaRPr lang="es-ES" sz="1800" dirty="0">
              <a:solidFill>
                <a:srgbClr val="000000"/>
              </a:solidFill>
              <a:latin typeface="Times New Roman" panose="02020603050405020304" pitchFamily="18" charset="0"/>
            </a:endParaRPr>
          </a:p>
          <a:p>
            <a:pPr marL="447675" indent="0">
              <a:buNone/>
            </a:pPr>
            <a:r>
              <a:rPr lang="es-ES" sz="1800" b="0" i="0" u="none" strike="noStrike" baseline="0" dirty="0">
                <a:solidFill>
                  <a:srgbClr val="000000"/>
                </a:solidFill>
                <a:latin typeface="Times New Roman" panose="02020603050405020304" pitchFamily="18" charset="0"/>
              </a:rPr>
              <a:t>Estos grandes elementos descritos como aportes profesionales para la solución de problemas de la industria y serían los ejes en los que se deberá desarrollar el perfil profesional y el currículo de la formación de la tecnología en mecatrónica mención procesos industriales. </a:t>
            </a:r>
          </a:p>
        </p:txBody>
      </p:sp>
      <p:grpSp>
        <p:nvGrpSpPr>
          <p:cNvPr id="175" name="Google Shape;175;p6"/>
          <p:cNvGrpSpPr/>
          <p:nvPr/>
        </p:nvGrpSpPr>
        <p:grpSpPr>
          <a:xfrm>
            <a:off x="0" y="4601497"/>
            <a:ext cx="1014061" cy="2017580"/>
            <a:chOff x="0" y="4601497"/>
            <a:chExt cx="1014061" cy="2017580"/>
          </a:xfrm>
        </p:grpSpPr>
        <p:sp>
          <p:nvSpPr>
            <p:cNvPr id="176" name="Google Shape;176;p6"/>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7" name="Google Shape;177;p6"/>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78" name="Google Shape;178;p6"/>
          <p:cNvGrpSpPr/>
          <p:nvPr/>
        </p:nvGrpSpPr>
        <p:grpSpPr>
          <a:xfrm>
            <a:off x="11219290" y="1"/>
            <a:ext cx="972709" cy="1935307"/>
            <a:chOff x="10918968" y="713127"/>
            <a:chExt cx="1273032" cy="2532832"/>
          </a:xfrm>
        </p:grpSpPr>
        <p:sp>
          <p:nvSpPr>
            <p:cNvPr id="179" name="Google Shape;179;p6"/>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0" name="Google Shape;180;p6"/>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81" name="Google Shape;181;p6"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82" name="Google Shape;182;p6"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83" name="Google Shape;18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37</a:t>
            </a:fld>
            <a:r>
              <a:rPr lang="es-ES" dirty="0"/>
              <a:t>/20</a:t>
            </a:r>
            <a:endParaRPr dirty="0"/>
          </a:p>
        </p:txBody>
      </p:sp>
    </p:spTree>
    <p:extLst>
      <p:ext uri="{BB962C8B-B14F-4D97-AF65-F5344CB8AC3E}">
        <p14:creationId xmlns:p14="http://schemas.microsoft.com/office/powerpoint/2010/main" val="4151178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3" name="Google Shape;173;p6"/>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Conclusiones</a:t>
            </a:r>
            <a:endParaRPr dirty="0"/>
          </a:p>
        </p:txBody>
      </p:sp>
      <p:sp>
        <p:nvSpPr>
          <p:cNvPr id="174" name="Google Shape;174;p6"/>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r>
              <a:rPr lang="es-ES" sz="1800" b="0" i="0" u="none" strike="noStrike" baseline="0" dirty="0">
                <a:solidFill>
                  <a:srgbClr val="000000"/>
                </a:solidFill>
                <a:latin typeface="Times New Roman" panose="02020603050405020304" pitchFamily="18" charset="0"/>
              </a:rPr>
              <a:t>La presente investigación realizó un primer acercamiento a las necesidades de los procesos industriales manufactureros en las industrias ubicadas dentro de la zona 9, sector que se identifica con la promoción del cambio de la matriz productiva, en el que se están implementando tecnologías para la </a:t>
            </a:r>
            <a:r>
              <a:rPr lang="es-ES" sz="1800" b="1" i="0" u="none" strike="noStrike" baseline="0" dirty="0">
                <a:solidFill>
                  <a:srgbClr val="000000"/>
                </a:solidFill>
                <a:latin typeface="Times New Roman" panose="02020603050405020304" pitchFamily="18" charset="0"/>
              </a:rPr>
              <a:t>automatización</a:t>
            </a:r>
            <a:r>
              <a:rPr lang="es-ES" sz="1800" b="0" i="0" u="none" strike="noStrike" baseline="0" dirty="0">
                <a:solidFill>
                  <a:srgbClr val="000000"/>
                </a:solidFill>
                <a:latin typeface="Times New Roman" panose="02020603050405020304" pitchFamily="18" charset="0"/>
              </a:rPr>
              <a:t>, la </a:t>
            </a:r>
            <a:r>
              <a:rPr lang="es-ES" sz="1800" b="1" i="0" u="none" strike="noStrike" baseline="0" dirty="0">
                <a:solidFill>
                  <a:srgbClr val="000000"/>
                </a:solidFill>
                <a:latin typeface="Times New Roman" panose="02020603050405020304" pitchFamily="18" charset="0"/>
              </a:rPr>
              <a:t>optimización</a:t>
            </a:r>
            <a:r>
              <a:rPr lang="es-ES" sz="1800" b="0" i="0" u="none" strike="noStrike" baseline="0" dirty="0">
                <a:solidFill>
                  <a:srgbClr val="000000"/>
                </a:solidFill>
                <a:latin typeface="Times New Roman" panose="02020603050405020304" pitchFamily="18" charset="0"/>
              </a:rPr>
              <a:t> y la </a:t>
            </a:r>
            <a:r>
              <a:rPr lang="es-ES" sz="1800" b="1" i="0" u="none" strike="noStrike" baseline="0" dirty="0">
                <a:solidFill>
                  <a:srgbClr val="000000"/>
                </a:solidFill>
                <a:latin typeface="Times New Roman" panose="02020603050405020304" pitchFamily="18" charset="0"/>
              </a:rPr>
              <a:t>digitalización</a:t>
            </a:r>
            <a:r>
              <a:rPr lang="es-ES" sz="1800" b="0" i="0" u="none" strike="noStrike" baseline="0" dirty="0">
                <a:solidFill>
                  <a:srgbClr val="000000"/>
                </a:solidFill>
                <a:latin typeface="Times New Roman" panose="02020603050405020304" pitchFamily="18" charset="0"/>
              </a:rPr>
              <a:t> donde la mecatrónica toma un papel importante en la articulación de campos como la mecánica, electrónica e informática, que </a:t>
            </a:r>
            <a:r>
              <a:rPr lang="es-ES" sz="1800" b="0" i="0" u="none" strike="noStrike" baseline="0" dirty="0">
                <a:latin typeface="Times New Roman" panose="02020603050405020304" pitchFamily="18" charset="0"/>
              </a:rPr>
              <a:t>requieren para la operación, control y mantenimiento de procesos industriales de talento humano formado en el ámbito tecnológico de la mecatrónica. </a:t>
            </a:r>
          </a:p>
          <a:p>
            <a:pPr marL="447675" indent="0">
              <a:buNone/>
            </a:pPr>
            <a:r>
              <a:rPr lang="es-ES" sz="1800" b="0" i="0" u="none" strike="noStrike" baseline="0" dirty="0">
                <a:latin typeface="Times New Roman" panose="02020603050405020304" pitchFamily="18" charset="0"/>
              </a:rPr>
              <a:t>Con todo esto, la investigación muestra la necesidad de pensar en una carrera de nivel tecnológico en mecatrónica. Por tanto, el instituto tecnológico superior KACHARIY podría iniciar con los estudios de oferta y demanda</a:t>
            </a:r>
            <a:r>
              <a:rPr lang="es-ES" sz="1800" dirty="0">
                <a:latin typeface="Times New Roman" panose="02020603050405020304" pitchFamily="18" charset="0"/>
              </a:rPr>
              <a:t>, tomando en cuenta que si existe el interés por parte de el sector industrial en contar con personal técnico calificado en mecatrónica. </a:t>
            </a:r>
            <a:endParaRPr lang="es-ES" sz="1800" b="0" i="0" u="none" strike="noStrike" baseline="0" dirty="0">
              <a:latin typeface="Times New Roman" panose="02020603050405020304" pitchFamily="18" charset="0"/>
            </a:endParaRPr>
          </a:p>
        </p:txBody>
      </p:sp>
      <p:grpSp>
        <p:nvGrpSpPr>
          <p:cNvPr id="175" name="Google Shape;175;p6"/>
          <p:cNvGrpSpPr/>
          <p:nvPr/>
        </p:nvGrpSpPr>
        <p:grpSpPr>
          <a:xfrm>
            <a:off x="0" y="4601497"/>
            <a:ext cx="1014061" cy="2017580"/>
            <a:chOff x="0" y="4601497"/>
            <a:chExt cx="1014061" cy="2017580"/>
          </a:xfrm>
        </p:grpSpPr>
        <p:sp>
          <p:nvSpPr>
            <p:cNvPr id="176" name="Google Shape;176;p6"/>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7" name="Google Shape;177;p6"/>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78" name="Google Shape;178;p6"/>
          <p:cNvGrpSpPr/>
          <p:nvPr/>
        </p:nvGrpSpPr>
        <p:grpSpPr>
          <a:xfrm>
            <a:off x="11219290" y="1"/>
            <a:ext cx="972709" cy="1935307"/>
            <a:chOff x="10918968" y="713127"/>
            <a:chExt cx="1273032" cy="2532832"/>
          </a:xfrm>
        </p:grpSpPr>
        <p:sp>
          <p:nvSpPr>
            <p:cNvPr id="179" name="Google Shape;179;p6"/>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0" name="Google Shape;180;p6"/>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81" name="Google Shape;181;p6"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82" name="Google Shape;182;p6"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83" name="Google Shape;18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38</a:t>
            </a:fld>
            <a:r>
              <a:rPr lang="es-ES" dirty="0"/>
              <a:t>/20</a:t>
            </a:r>
            <a:endParaRPr dirty="0"/>
          </a:p>
        </p:txBody>
      </p:sp>
    </p:spTree>
    <p:extLst>
      <p:ext uri="{BB962C8B-B14F-4D97-AF65-F5344CB8AC3E}">
        <p14:creationId xmlns:p14="http://schemas.microsoft.com/office/powerpoint/2010/main" val="2334632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9A52A68-D7FA-41C3-8FB3-26E2FFFEF650}"/>
              </a:ext>
            </a:extLst>
          </p:cNvPr>
          <p:cNvSpPr>
            <a:spLocks noGrp="1"/>
          </p:cNvSpPr>
          <p:nvPr>
            <p:ph type="title"/>
          </p:nvPr>
        </p:nvSpPr>
        <p:spPr>
          <a:xfrm>
            <a:off x="7477822" y="1020807"/>
            <a:ext cx="4552813" cy="4021637"/>
          </a:xfrm>
        </p:spPr>
        <p:txBody>
          <a:bodyPr vert="horz" lIns="91440" tIns="45720" rIns="91440" bIns="45720" rtlCol="0" anchor="b">
            <a:normAutofit/>
          </a:bodyPr>
          <a:lstStyle/>
          <a:p>
            <a:pPr>
              <a:spcBef>
                <a:spcPct val="0"/>
              </a:spcBef>
            </a:pPr>
            <a:r>
              <a:rPr lang="es-ES" dirty="0"/>
              <a:t>Recomendaciones</a:t>
            </a:r>
            <a:endParaRPr lang="es-EC" kern="1200" dirty="0">
              <a:solidFill>
                <a:schemeClr val="tx1"/>
              </a:solidFill>
              <a:latin typeface="+mj-lt"/>
              <a:ea typeface="+mj-ea"/>
              <a:cs typeface="+mj-cs"/>
            </a:endParaRPr>
          </a:p>
        </p:txBody>
      </p:sp>
      <p:sp>
        <p:nvSpPr>
          <p:cNvPr id="13" name="Freeform: Shape 12">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6">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arcador de número de diapositiva 3">
            <a:extLst>
              <a:ext uri="{FF2B5EF4-FFF2-40B4-BE49-F238E27FC236}">
                <a16:creationId xmlns:a16="http://schemas.microsoft.com/office/drawing/2014/main" id="{6ADC387F-5C00-4B97-B877-CA7696F3BB49}"/>
              </a:ext>
            </a:extLst>
          </p:cNvPr>
          <p:cNvSpPr>
            <a:spLocks noGrp="1"/>
          </p:cNvSpPr>
          <p:nvPr>
            <p:ph type="sldNum" idx="12"/>
          </p:nvPr>
        </p:nvSpPr>
        <p:spPr>
          <a:xfrm>
            <a:off x="604414" y="3977135"/>
            <a:ext cx="457200" cy="457200"/>
          </a:xfrm>
          <a:prstGeom prst="ellipse">
            <a:avLst/>
          </a:prstGeom>
          <a:solidFill>
            <a:schemeClr val="tx1">
              <a:alpha val="80000"/>
            </a:schemeClr>
          </a:solidFill>
          <a:ln w="19050">
            <a:noFill/>
          </a:ln>
        </p:spPr>
        <p:txBody>
          <a:bodyPr vert="horz" lIns="91440" tIns="45720" rIns="91440" bIns="45720" rtlCol="0" anchor="ctr">
            <a:normAutofit fontScale="92500"/>
          </a:bodyPr>
          <a:lstStyle/>
          <a:p>
            <a:pPr lvl="0" indent="0" algn="ctr">
              <a:lnSpc>
                <a:spcPct val="90000"/>
              </a:lnSpc>
              <a:spcBef>
                <a:spcPts val="0"/>
              </a:spcBef>
              <a:spcAft>
                <a:spcPts val="600"/>
              </a:spcAft>
              <a:buNone/>
            </a:pPr>
            <a:fld id="{00000000-1234-1234-1234-123412341234}" type="slidenum">
              <a:rPr lang="en-US" sz="1100" kern="1200">
                <a:solidFill>
                  <a:schemeClr val="bg1"/>
                </a:solidFill>
                <a:latin typeface="+mn-lt"/>
                <a:ea typeface="+mn-ea"/>
                <a:cs typeface="+mn-cs"/>
              </a:rPr>
              <a:pPr lvl="0" indent="0" algn="ctr">
                <a:lnSpc>
                  <a:spcPct val="90000"/>
                </a:lnSpc>
                <a:spcBef>
                  <a:spcPts val="0"/>
                </a:spcBef>
                <a:spcAft>
                  <a:spcPts val="600"/>
                </a:spcAft>
                <a:buNone/>
              </a:pPr>
              <a:t>39</a:t>
            </a:fld>
            <a:endParaRPr lang="en-US" sz="1100" kern="1200" dirty="0">
              <a:solidFill>
                <a:schemeClr val="bg1"/>
              </a:solidFill>
              <a:latin typeface="+mn-lt"/>
              <a:ea typeface="+mn-ea"/>
              <a:cs typeface="+mn-cs"/>
            </a:endParaRPr>
          </a:p>
        </p:txBody>
      </p:sp>
      <p:pic>
        <p:nvPicPr>
          <p:cNvPr id="5" name="Google Shape;149;p4" descr="Imagen que contiene objeto, reloj, dibujo, plato&#10;&#10;Descripción generada automáticamente">
            <a:extLst>
              <a:ext uri="{FF2B5EF4-FFF2-40B4-BE49-F238E27FC236}">
                <a16:creationId xmlns:a16="http://schemas.microsoft.com/office/drawing/2014/main" id="{15C9BD3A-3B78-4431-AC67-0A57E691943D}"/>
              </a:ext>
            </a:extLst>
          </p:cNvPr>
          <p:cNvPicPr preferRelativeResize="0"/>
          <p:nvPr/>
        </p:nvPicPr>
        <p:blipFill rotWithShape="1">
          <a:blip r:embed="rId2">
            <a:alphaModFix/>
          </a:blip>
          <a:srcRect/>
          <a:stretch/>
        </p:blipFill>
        <p:spPr>
          <a:xfrm>
            <a:off x="10544176" y="0"/>
            <a:ext cx="1647824" cy="424315"/>
          </a:xfrm>
          <a:prstGeom prst="rect">
            <a:avLst/>
          </a:prstGeom>
          <a:noFill/>
          <a:ln>
            <a:noFill/>
          </a:ln>
        </p:spPr>
      </p:pic>
      <p:pic>
        <p:nvPicPr>
          <p:cNvPr id="6" name="Google Shape;150;p4" descr="Un dibujo animado con letras&#10;&#10;Descripción generada automáticamente con confianza media">
            <a:extLst>
              <a:ext uri="{FF2B5EF4-FFF2-40B4-BE49-F238E27FC236}">
                <a16:creationId xmlns:a16="http://schemas.microsoft.com/office/drawing/2014/main" id="{ECCC0A7A-CB87-477E-9F76-5E0B920669D5}"/>
              </a:ext>
            </a:extLst>
          </p:cNvPr>
          <p:cNvPicPr preferRelativeResize="0"/>
          <p:nvPr/>
        </p:nvPicPr>
        <p:blipFill rotWithShape="1">
          <a:blip r:embed="rId3">
            <a:alphaModFix/>
          </a:blip>
          <a:srcRect l="1750" t="19274" r="1915" b="14792"/>
          <a:stretch/>
        </p:blipFill>
        <p:spPr>
          <a:xfrm>
            <a:off x="66677" y="8360"/>
            <a:ext cx="1647824" cy="563915"/>
          </a:xfrm>
          <a:prstGeom prst="rect">
            <a:avLst/>
          </a:prstGeom>
          <a:noFill/>
          <a:ln>
            <a:noFill/>
          </a:ln>
        </p:spPr>
      </p:pic>
    </p:spTree>
    <p:extLst>
      <p:ext uri="{BB962C8B-B14F-4D97-AF65-F5344CB8AC3E}">
        <p14:creationId xmlns:p14="http://schemas.microsoft.com/office/powerpoint/2010/main" val="369593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5" name="Imagen 14">
            <a:extLst>
              <a:ext uri="{FF2B5EF4-FFF2-40B4-BE49-F238E27FC236}">
                <a16:creationId xmlns:a16="http://schemas.microsoft.com/office/drawing/2014/main" id="{34C271F6-DE6A-4E7B-B9C6-E382F9B1F190}"/>
              </a:ext>
            </a:extLst>
          </p:cNvPr>
          <p:cNvPicPr>
            <a:picLocks noChangeAspect="1"/>
          </p:cNvPicPr>
          <p:nvPr/>
        </p:nvPicPr>
        <p:blipFill rotWithShape="1">
          <a:blip r:embed="rId3"/>
          <a:srcRect l="49805" t="9331" r="25934" b="550"/>
          <a:stretch/>
        </p:blipFill>
        <p:spPr>
          <a:xfrm>
            <a:off x="9912484" y="1089500"/>
            <a:ext cx="2276159" cy="4975264"/>
          </a:xfrm>
          <a:prstGeom prst="rect">
            <a:avLst/>
          </a:prstGeom>
        </p:spPr>
      </p:pic>
      <p:sp>
        <p:nvSpPr>
          <p:cNvPr id="109" name="Google Shape;109;p2"/>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Problema de investigación</a:t>
            </a:r>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4">
            <a:alphaModFix/>
          </a:blip>
          <a:srcRect/>
          <a:stretch/>
        </p:blipFill>
        <p:spPr>
          <a:xfrm>
            <a:off x="10544176" y="10048"/>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5">
            <a:alphaModFix/>
          </a:blip>
          <a:srcRect l="1750" t="19274" r="1915" b="14792"/>
          <a:stretch/>
        </p:blipFill>
        <p:spPr>
          <a:xfrm>
            <a:off x="66677" y="8360"/>
            <a:ext cx="1647824" cy="563915"/>
          </a:xfrm>
          <a:prstGeom prst="rect">
            <a:avLst/>
          </a:prstGeom>
          <a:noFill/>
          <a:ln>
            <a:noFill/>
          </a:ln>
        </p:spPr>
      </p:pic>
      <p:sp>
        <p:nvSpPr>
          <p:cNvPr id="119" name="Google Shape;1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a:t>
            </a:fld>
            <a:endParaRPr dirty="0"/>
          </a:p>
        </p:txBody>
      </p:sp>
      <p:sp>
        <p:nvSpPr>
          <p:cNvPr id="2" name="Rectángulo: esquinas redondeadas 1">
            <a:extLst>
              <a:ext uri="{FF2B5EF4-FFF2-40B4-BE49-F238E27FC236}">
                <a16:creationId xmlns:a16="http://schemas.microsoft.com/office/drawing/2014/main" id="{97CD003A-466D-4F1F-92FF-D4E57173AE1F}"/>
              </a:ext>
            </a:extLst>
          </p:cNvPr>
          <p:cNvSpPr/>
          <p:nvPr/>
        </p:nvSpPr>
        <p:spPr>
          <a:xfrm>
            <a:off x="3846688" y="5376179"/>
            <a:ext cx="2671482" cy="1013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Industria Manufacturera</a:t>
            </a:r>
          </a:p>
        </p:txBody>
      </p:sp>
      <p:sp>
        <p:nvSpPr>
          <p:cNvPr id="3" name="Elipse 2">
            <a:extLst>
              <a:ext uri="{FF2B5EF4-FFF2-40B4-BE49-F238E27FC236}">
                <a16:creationId xmlns:a16="http://schemas.microsoft.com/office/drawing/2014/main" id="{69C339AD-7F76-4289-96BA-561F8C19FE9D}"/>
              </a:ext>
            </a:extLst>
          </p:cNvPr>
          <p:cNvSpPr/>
          <p:nvPr/>
        </p:nvSpPr>
        <p:spPr>
          <a:xfrm>
            <a:off x="871430" y="1680419"/>
            <a:ext cx="2393576" cy="1367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dirty="0"/>
              <a:t>Mecánica </a:t>
            </a:r>
          </a:p>
        </p:txBody>
      </p:sp>
      <p:cxnSp>
        <p:nvCxnSpPr>
          <p:cNvPr id="5" name="Conector recto de flecha 4">
            <a:extLst>
              <a:ext uri="{FF2B5EF4-FFF2-40B4-BE49-F238E27FC236}">
                <a16:creationId xmlns:a16="http://schemas.microsoft.com/office/drawing/2014/main" id="{697C86A3-8EE6-43B0-A782-96DE456AB7B7}"/>
              </a:ext>
            </a:extLst>
          </p:cNvPr>
          <p:cNvCxnSpPr>
            <a:cxnSpLocks/>
            <a:stCxn id="3" idx="4"/>
            <a:endCxn id="26" idx="2"/>
          </p:cNvCxnSpPr>
          <p:nvPr/>
        </p:nvCxnSpPr>
        <p:spPr>
          <a:xfrm>
            <a:off x="2068218" y="3047537"/>
            <a:ext cx="1657445" cy="1065244"/>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Elipse 17">
            <a:extLst>
              <a:ext uri="{FF2B5EF4-FFF2-40B4-BE49-F238E27FC236}">
                <a16:creationId xmlns:a16="http://schemas.microsoft.com/office/drawing/2014/main" id="{FC700873-B9FE-4F6B-A46C-077A924C5F67}"/>
              </a:ext>
            </a:extLst>
          </p:cNvPr>
          <p:cNvSpPr/>
          <p:nvPr/>
        </p:nvSpPr>
        <p:spPr>
          <a:xfrm>
            <a:off x="7040027" y="1680419"/>
            <a:ext cx="2560263" cy="1367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dirty="0"/>
              <a:t>Eléctrica / Electrónica</a:t>
            </a:r>
          </a:p>
        </p:txBody>
      </p:sp>
      <p:cxnSp>
        <p:nvCxnSpPr>
          <p:cNvPr id="19" name="Conector recto de flecha 18">
            <a:extLst>
              <a:ext uri="{FF2B5EF4-FFF2-40B4-BE49-F238E27FC236}">
                <a16:creationId xmlns:a16="http://schemas.microsoft.com/office/drawing/2014/main" id="{B3F2A4EE-FA4E-41A9-B264-C69831060F30}"/>
              </a:ext>
            </a:extLst>
          </p:cNvPr>
          <p:cNvCxnSpPr>
            <a:cxnSpLocks/>
            <a:stCxn id="18" idx="4"/>
            <a:endCxn id="26" idx="6"/>
          </p:cNvCxnSpPr>
          <p:nvPr/>
        </p:nvCxnSpPr>
        <p:spPr>
          <a:xfrm flipH="1">
            <a:off x="6619740" y="3047537"/>
            <a:ext cx="1700419" cy="1065244"/>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6" name="Elipse 25">
            <a:extLst>
              <a:ext uri="{FF2B5EF4-FFF2-40B4-BE49-F238E27FC236}">
                <a16:creationId xmlns:a16="http://schemas.microsoft.com/office/drawing/2014/main" id="{81AF468C-0B11-414D-92C5-E8CA6F9246F5}"/>
              </a:ext>
            </a:extLst>
          </p:cNvPr>
          <p:cNvSpPr/>
          <p:nvPr/>
        </p:nvSpPr>
        <p:spPr>
          <a:xfrm>
            <a:off x="3725663" y="3429222"/>
            <a:ext cx="2894077" cy="13671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400" b="1" u="sng" dirty="0"/>
              <a:t>Mecatrónica</a:t>
            </a:r>
            <a:r>
              <a:rPr lang="es-ES" sz="2400" dirty="0"/>
              <a:t> </a:t>
            </a:r>
          </a:p>
        </p:txBody>
      </p:sp>
      <p:sp>
        <p:nvSpPr>
          <p:cNvPr id="29" name="Elipse 28">
            <a:extLst>
              <a:ext uri="{FF2B5EF4-FFF2-40B4-BE49-F238E27FC236}">
                <a16:creationId xmlns:a16="http://schemas.microsoft.com/office/drawing/2014/main" id="{FB55B225-9E98-4780-941E-3DB025E3ACEC}"/>
              </a:ext>
            </a:extLst>
          </p:cNvPr>
          <p:cNvSpPr/>
          <p:nvPr/>
        </p:nvSpPr>
        <p:spPr>
          <a:xfrm>
            <a:off x="3978896" y="1668223"/>
            <a:ext cx="2393576" cy="1367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dirty="0"/>
              <a:t>Informática </a:t>
            </a:r>
          </a:p>
        </p:txBody>
      </p:sp>
      <p:cxnSp>
        <p:nvCxnSpPr>
          <p:cNvPr id="37" name="Conector recto de flecha 36">
            <a:extLst>
              <a:ext uri="{FF2B5EF4-FFF2-40B4-BE49-F238E27FC236}">
                <a16:creationId xmlns:a16="http://schemas.microsoft.com/office/drawing/2014/main" id="{3D28FD9B-D62D-4541-AFB3-289A168D4A87}"/>
              </a:ext>
            </a:extLst>
          </p:cNvPr>
          <p:cNvCxnSpPr>
            <a:cxnSpLocks/>
            <a:stCxn id="2" idx="0"/>
            <a:endCxn id="26" idx="4"/>
          </p:cNvCxnSpPr>
          <p:nvPr/>
        </p:nvCxnSpPr>
        <p:spPr>
          <a:xfrm flipH="1" flipV="1">
            <a:off x="5172702" y="4796340"/>
            <a:ext cx="9727" cy="579839"/>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Conector recto de flecha 39">
            <a:extLst>
              <a:ext uri="{FF2B5EF4-FFF2-40B4-BE49-F238E27FC236}">
                <a16:creationId xmlns:a16="http://schemas.microsoft.com/office/drawing/2014/main" id="{6BD402EC-9764-4C6E-84D8-03098D2D63FF}"/>
              </a:ext>
            </a:extLst>
          </p:cNvPr>
          <p:cNvCxnSpPr>
            <a:cxnSpLocks/>
            <a:stCxn id="29" idx="4"/>
            <a:endCxn id="26" idx="0"/>
          </p:cNvCxnSpPr>
          <p:nvPr/>
        </p:nvCxnSpPr>
        <p:spPr>
          <a:xfrm flipH="1">
            <a:off x="5172702" y="3035341"/>
            <a:ext cx="2982" cy="393881"/>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Conector recto de flecha 42">
            <a:extLst>
              <a:ext uri="{FF2B5EF4-FFF2-40B4-BE49-F238E27FC236}">
                <a16:creationId xmlns:a16="http://schemas.microsoft.com/office/drawing/2014/main" id="{D6C482E8-7974-4615-A6DB-E6DDF500228D}"/>
              </a:ext>
            </a:extLst>
          </p:cNvPr>
          <p:cNvCxnSpPr>
            <a:cxnSpLocks/>
            <a:stCxn id="29" idx="2"/>
            <a:endCxn id="3" idx="6"/>
          </p:cNvCxnSpPr>
          <p:nvPr/>
        </p:nvCxnSpPr>
        <p:spPr>
          <a:xfrm flipH="1">
            <a:off x="3265006" y="2351782"/>
            <a:ext cx="713890" cy="12196"/>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ector recto de flecha 46">
            <a:extLst>
              <a:ext uri="{FF2B5EF4-FFF2-40B4-BE49-F238E27FC236}">
                <a16:creationId xmlns:a16="http://schemas.microsoft.com/office/drawing/2014/main" id="{FFF461B7-7F52-408B-B2E5-456706016AE5}"/>
              </a:ext>
            </a:extLst>
          </p:cNvPr>
          <p:cNvCxnSpPr>
            <a:cxnSpLocks/>
            <a:stCxn id="18" idx="2"/>
            <a:endCxn id="29" idx="6"/>
          </p:cNvCxnSpPr>
          <p:nvPr/>
        </p:nvCxnSpPr>
        <p:spPr>
          <a:xfrm flipH="1" flipV="1">
            <a:off x="6372472" y="2351782"/>
            <a:ext cx="667555" cy="12196"/>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4" name="CuadroTexto 23">
            <a:extLst>
              <a:ext uri="{FF2B5EF4-FFF2-40B4-BE49-F238E27FC236}">
                <a16:creationId xmlns:a16="http://schemas.microsoft.com/office/drawing/2014/main" id="{53958BE3-2CA3-4E98-85F1-A0E2B7BADC59}"/>
              </a:ext>
            </a:extLst>
          </p:cNvPr>
          <p:cNvSpPr txBox="1"/>
          <p:nvPr/>
        </p:nvSpPr>
        <p:spPr>
          <a:xfrm>
            <a:off x="10830445" y="6065058"/>
            <a:ext cx="686712" cy="307777"/>
          </a:xfrm>
          <a:prstGeom prst="rect">
            <a:avLst/>
          </a:prstGeom>
          <a:noFill/>
        </p:spPr>
        <p:txBody>
          <a:bodyPr wrap="square">
            <a:spAutoFit/>
          </a:bodyPr>
          <a:lstStyle/>
          <a:p>
            <a:r>
              <a:rPr lang="es-ES" sz="1400" b="0" i="0" u="none" strike="noStrike" baseline="0" dirty="0">
                <a:solidFill>
                  <a:srgbClr val="000000"/>
                </a:solidFill>
              </a:rPr>
              <a:t>1969</a:t>
            </a:r>
            <a:endParaRPr lang="es-ES" dirty="0"/>
          </a:p>
        </p:txBody>
      </p:sp>
    </p:spTree>
    <p:extLst>
      <p:ext uri="{BB962C8B-B14F-4D97-AF65-F5344CB8AC3E}">
        <p14:creationId xmlns:p14="http://schemas.microsoft.com/office/powerpoint/2010/main" val="1149671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3" name="Google Shape;173;p6"/>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Recomendaciones </a:t>
            </a:r>
            <a:endParaRPr dirty="0"/>
          </a:p>
        </p:txBody>
      </p:sp>
      <p:sp>
        <p:nvSpPr>
          <p:cNvPr id="174" name="Google Shape;174;p6"/>
          <p:cNvSpPr txBox="1">
            <a:spLocks noGrp="1"/>
          </p:cNvSpPr>
          <p:nvPr>
            <p:ph type="body" idx="1"/>
          </p:nvPr>
        </p:nvSpPr>
        <p:spPr>
          <a:xfrm>
            <a:off x="643469" y="1782981"/>
            <a:ext cx="10946414" cy="4393982"/>
          </a:xfrm>
          <a:prstGeom prst="rect">
            <a:avLst/>
          </a:prstGeom>
          <a:noFill/>
          <a:ln>
            <a:noFill/>
          </a:ln>
        </p:spPr>
        <p:txBody>
          <a:bodyPr spcFirstLastPara="1" wrap="square" lIns="91425" tIns="45700" rIns="91425" bIns="45700" anchor="t" anchorCtr="0">
            <a:normAutofit/>
          </a:bodyPr>
          <a:lstStyle/>
          <a:p>
            <a:pPr algn="l"/>
            <a:endParaRPr lang="es-ES" sz="1800" b="0" i="0" u="none" strike="noStrike" baseline="0"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Es importante recomendar al Instituto que</a:t>
            </a:r>
            <a:r>
              <a:rPr lang="es-ES" sz="180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de existir interés en abrir la oferta académica de nivel tecnológico en mecatrónica, debería realizar todos los estudios que demanda el proyecto de carrera, estudios de oferta, de demanda, y el diseño del perfil profesional y ocupacional, también, tomar en cuenta que el perfil académico de esta tecnología deberá responder a las necesidades identificadas en la primera conclusión del presente trabajo de investigación. Este perfil debería ser validado con un grupo focal de mandos altos de las industrias presentes en la zona 9, y a partir de estos perfiles configurar participativamente con el sector industrial el diseño curricular. </a:t>
            </a:r>
          </a:p>
          <a:p>
            <a:pPr marL="114300" indent="0">
              <a:buNone/>
            </a:pPr>
            <a:endParaRPr lang="es-ES" sz="1800" b="0" i="0" u="none" strike="noStrike" baseline="0"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Se recomienda al instituto KACHARIY ser un promotor y mediador que articule la industria de la zona con los colegios, para motivar a los futuros bachilleres y graduados para conocer de desempeño laboral que ofrecería la Tecnología en Mecatrónica.</a:t>
            </a:r>
          </a:p>
          <a:p>
            <a:pPr marL="114300" indent="0">
              <a:buNone/>
            </a:pPr>
            <a:endParaRPr lang="es-ES" sz="1800" b="0" i="0" u="none" strike="noStrike" baseline="0" dirty="0">
              <a:solidFill>
                <a:srgbClr val="000000"/>
              </a:solidFill>
              <a:latin typeface="Times New Roman" panose="02020603050405020304" pitchFamily="18" charset="0"/>
            </a:endParaRPr>
          </a:p>
        </p:txBody>
      </p:sp>
      <p:grpSp>
        <p:nvGrpSpPr>
          <p:cNvPr id="175" name="Google Shape;175;p6"/>
          <p:cNvGrpSpPr/>
          <p:nvPr/>
        </p:nvGrpSpPr>
        <p:grpSpPr>
          <a:xfrm>
            <a:off x="0" y="4601497"/>
            <a:ext cx="1014061" cy="2017580"/>
            <a:chOff x="0" y="4601497"/>
            <a:chExt cx="1014061" cy="2017580"/>
          </a:xfrm>
        </p:grpSpPr>
        <p:sp>
          <p:nvSpPr>
            <p:cNvPr id="176" name="Google Shape;176;p6"/>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7" name="Google Shape;177;p6"/>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78" name="Google Shape;178;p6"/>
          <p:cNvGrpSpPr/>
          <p:nvPr/>
        </p:nvGrpSpPr>
        <p:grpSpPr>
          <a:xfrm>
            <a:off x="11219290" y="1"/>
            <a:ext cx="972709" cy="1935307"/>
            <a:chOff x="10918968" y="713127"/>
            <a:chExt cx="1273032" cy="2532832"/>
          </a:xfrm>
        </p:grpSpPr>
        <p:sp>
          <p:nvSpPr>
            <p:cNvPr id="179" name="Google Shape;179;p6"/>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0" name="Google Shape;180;p6"/>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81" name="Google Shape;181;p6"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82" name="Google Shape;182;p6"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
        <p:nvSpPr>
          <p:cNvPr id="183" name="Google Shape;18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40</a:t>
            </a:fld>
            <a:r>
              <a:rPr lang="es-ES" dirty="0"/>
              <a:t>/20</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ítulo 4">
            <a:extLst>
              <a:ext uri="{FF2B5EF4-FFF2-40B4-BE49-F238E27FC236}">
                <a16:creationId xmlns:a16="http://schemas.microsoft.com/office/drawing/2014/main" id="{6344E5B5-BE06-4BC7-A183-991C2C9EB950}"/>
              </a:ext>
            </a:extLst>
          </p:cNvPr>
          <p:cNvSpPr>
            <a:spLocks noGrp="1"/>
          </p:cNvSpPr>
          <p:nvPr>
            <p:ph type="title"/>
          </p:nvPr>
        </p:nvSpPr>
        <p:spPr>
          <a:xfrm>
            <a:off x="7534655" y="993913"/>
            <a:ext cx="4013877" cy="4021637"/>
          </a:xfrm>
        </p:spPr>
        <p:txBody>
          <a:bodyPr vert="horz" lIns="91440" tIns="45720" rIns="91440" bIns="45720" rtlCol="0" anchor="b">
            <a:normAutofit/>
          </a:bodyPr>
          <a:lstStyle/>
          <a:p>
            <a:pPr>
              <a:spcBef>
                <a:spcPct val="0"/>
              </a:spcBef>
            </a:pPr>
            <a:r>
              <a:rPr lang="es-EC" sz="8000" kern="1200" dirty="0">
                <a:solidFill>
                  <a:schemeClr val="tx1"/>
                </a:solidFill>
                <a:latin typeface="+mj-lt"/>
                <a:ea typeface="+mj-ea"/>
                <a:cs typeface="+mj-cs"/>
              </a:rPr>
              <a:t>Muchas</a:t>
            </a:r>
            <a:r>
              <a:rPr lang="en-US" sz="8000" kern="1200" dirty="0">
                <a:solidFill>
                  <a:schemeClr val="tx1"/>
                </a:solidFill>
                <a:latin typeface="+mj-lt"/>
                <a:ea typeface="+mj-ea"/>
                <a:cs typeface="+mj-cs"/>
              </a:rPr>
              <a:t> Gracias </a:t>
            </a:r>
          </a:p>
        </p:txBody>
      </p:sp>
      <p:sp>
        <p:nvSpPr>
          <p:cNvPr id="6" name="Marcador de texto 5">
            <a:extLst>
              <a:ext uri="{FF2B5EF4-FFF2-40B4-BE49-F238E27FC236}">
                <a16:creationId xmlns:a16="http://schemas.microsoft.com/office/drawing/2014/main" id="{15801E6D-BAA4-47AF-9AC4-5B2576AACCD2}"/>
              </a:ext>
            </a:extLst>
          </p:cNvPr>
          <p:cNvSpPr>
            <a:spLocks noGrp="1"/>
          </p:cNvSpPr>
          <p:nvPr>
            <p:ph type="body" idx="1"/>
          </p:nvPr>
        </p:nvSpPr>
        <p:spPr>
          <a:xfrm>
            <a:off x="7534654" y="5015551"/>
            <a:ext cx="4013872" cy="1069441"/>
          </a:xfrm>
        </p:spPr>
        <p:txBody>
          <a:bodyPr vert="horz" lIns="91440" tIns="45720" rIns="91440" bIns="45720" rtlCol="0" anchor="t">
            <a:normAutofit/>
          </a:bodyPr>
          <a:lstStyle/>
          <a:p>
            <a:pPr marL="0" indent="0"/>
            <a:endParaRPr lang="en-US" sz="2400" kern="1200" dirty="0">
              <a:solidFill>
                <a:schemeClr val="tx1"/>
              </a:solidFill>
              <a:latin typeface="+mn-lt"/>
              <a:ea typeface="+mn-ea"/>
              <a:cs typeface="+mn-cs"/>
            </a:endParaRPr>
          </a:p>
        </p:txBody>
      </p:sp>
      <p:sp>
        <p:nvSpPr>
          <p:cNvPr id="15" name="Freeform: Shape 14">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Oval 18">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arcador de número de diapositiva 3">
            <a:extLst>
              <a:ext uri="{FF2B5EF4-FFF2-40B4-BE49-F238E27FC236}">
                <a16:creationId xmlns:a16="http://schemas.microsoft.com/office/drawing/2014/main" id="{4D5C3563-893C-4D10-A64D-03F9E830E3FD}"/>
              </a:ext>
            </a:extLst>
          </p:cNvPr>
          <p:cNvSpPr>
            <a:spLocks noGrp="1"/>
          </p:cNvSpPr>
          <p:nvPr>
            <p:ph type="sldNum" idx="12"/>
          </p:nvPr>
        </p:nvSpPr>
        <p:spPr>
          <a:xfrm>
            <a:off x="604414" y="3977135"/>
            <a:ext cx="457200" cy="457200"/>
          </a:xfrm>
          <a:prstGeom prst="ellipse">
            <a:avLst/>
          </a:prstGeom>
          <a:solidFill>
            <a:schemeClr val="tx1">
              <a:alpha val="80000"/>
            </a:schemeClr>
          </a:solidFill>
          <a:ln w="19050">
            <a:noFill/>
          </a:ln>
        </p:spPr>
        <p:txBody>
          <a:bodyPr vert="horz" lIns="91440" tIns="45720" rIns="91440" bIns="45720" rtlCol="0" anchor="ctr">
            <a:normAutofit fontScale="92500"/>
          </a:bodyPr>
          <a:lstStyle/>
          <a:p>
            <a:pPr lvl="0" indent="0" algn="ctr">
              <a:lnSpc>
                <a:spcPct val="90000"/>
              </a:lnSpc>
              <a:spcBef>
                <a:spcPts val="0"/>
              </a:spcBef>
              <a:spcAft>
                <a:spcPts val="600"/>
              </a:spcAft>
              <a:buNone/>
            </a:pPr>
            <a:fld id="{00000000-1234-1234-1234-123412341234}" type="slidenum">
              <a:rPr lang="en-US" sz="1100" kern="1200">
                <a:solidFill>
                  <a:schemeClr val="bg1"/>
                </a:solidFill>
                <a:latin typeface="+mn-lt"/>
                <a:ea typeface="+mn-ea"/>
                <a:cs typeface="+mn-cs"/>
              </a:rPr>
              <a:pPr lvl="0" indent="0" algn="ctr">
                <a:lnSpc>
                  <a:spcPct val="90000"/>
                </a:lnSpc>
                <a:spcBef>
                  <a:spcPts val="0"/>
                </a:spcBef>
                <a:spcAft>
                  <a:spcPts val="600"/>
                </a:spcAft>
                <a:buNone/>
              </a:pPr>
              <a:t>41</a:t>
            </a:fld>
            <a:endParaRPr lang="en-US" sz="1100" kern="1200" dirty="0">
              <a:solidFill>
                <a:schemeClr val="bg1"/>
              </a:solidFill>
              <a:latin typeface="+mn-lt"/>
              <a:ea typeface="+mn-ea"/>
              <a:cs typeface="+mn-cs"/>
            </a:endParaRPr>
          </a:p>
        </p:txBody>
      </p:sp>
      <p:pic>
        <p:nvPicPr>
          <p:cNvPr id="7" name="Google Shape;181;p6" descr="Imagen que contiene objeto, reloj, dibujo, plato&#10;&#10;Descripción generada automáticamente">
            <a:extLst>
              <a:ext uri="{FF2B5EF4-FFF2-40B4-BE49-F238E27FC236}">
                <a16:creationId xmlns:a16="http://schemas.microsoft.com/office/drawing/2014/main" id="{7549DB1F-BFAA-4FFC-8477-D0956FFE5E70}"/>
              </a:ext>
            </a:extLst>
          </p:cNvPr>
          <p:cNvPicPr preferRelativeResize="0"/>
          <p:nvPr/>
        </p:nvPicPr>
        <p:blipFill rotWithShape="1">
          <a:blip r:embed="rId2">
            <a:alphaModFix/>
          </a:blip>
          <a:srcRect/>
          <a:stretch/>
        </p:blipFill>
        <p:spPr>
          <a:xfrm>
            <a:off x="10544176" y="0"/>
            <a:ext cx="1647824" cy="424315"/>
          </a:xfrm>
          <a:prstGeom prst="rect">
            <a:avLst/>
          </a:prstGeom>
          <a:noFill/>
          <a:ln>
            <a:noFill/>
          </a:ln>
        </p:spPr>
      </p:pic>
      <p:pic>
        <p:nvPicPr>
          <p:cNvPr id="8" name="Google Shape;182;p6" descr="Un dibujo animado con letras&#10;&#10;Descripción generada automáticamente con confianza media">
            <a:extLst>
              <a:ext uri="{FF2B5EF4-FFF2-40B4-BE49-F238E27FC236}">
                <a16:creationId xmlns:a16="http://schemas.microsoft.com/office/drawing/2014/main" id="{CDC09F41-02D7-459E-A2C8-D17B3B52D04C}"/>
              </a:ext>
            </a:extLst>
          </p:cNvPr>
          <p:cNvPicPr preferRelativeResize="0"/>
          <p:nvPr/>
        </p:nvPicPr>
        <p:blipFill rotWithShape="1">
          <a:blip r:embed="rId3">
            <a:alphaModFix/>
          </a:blip>
          <a:srcRect l="1750" t="19274" r="1915" b="14792"/>
          <a:stretch/>
        </p:blipFill>
        <p:spPr>
          <a:xfrm>
            <a:off x="66677" y="8360"/>
            <a:ext cx="1647824" cy="563915"/>
          </a:xfrm>
          <a:prstGeom prst="rect">
            <a:avLst/>
          </a:prstGeom>
          <a:noFill/>
          <a:ln>
            <a:noFill/>
          </a:ln>
        </p:spPr>
      </p:pic>
    </p:spTree>
    <p:extLst>
      <p:ext uri="{BB962C8B-B14F-4D97-AF65-F5344CB8AC3E}">
        <p14:creationId xmlns:p14="http://schemas.microsoft.com/office/powerpoint/2010/main" val="137570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5" name="Imagen 14">
            <a:extLst>
              <a:ext uri="{FF2B5EF4-FFF2-40B4-BE49-F238E27FC236}">
                <a16:creationId xmlns:a16="http://schemas.microsoft.com/office/drawing/2014/main" id="{34C271F6-DE6A-4E7B-B9C6-E382F9B1F190}"/>
              </a:ext>
            </a:extLst>
          </p:cNvPr>
          <p:cNvPicPr>
            <a:picLocks noChangeAspect="1"/>
          </p:cNvPicPr>
          <p:nvPr/>
        </p:nvPicPr>
        <p:blipFill rotWithShape="1">
          <a:blip r:embed="rId3"/>
          <a:srcRect l="75132" t="-131" r="1901" b="2257"/>
          <a:stretch/>
        </p:blipFill>
        <p:spPr>
          <a:xfrm>
            <a:off x="10033902" y="846313"/>
            <a:ext cx="2154741" cy="5403283"/>
          </a:xfrm>
          <a:prstGeom prst="rect">
            <a:avLst/>
          </a:prstGeom>
        </p:spPr>
      </p:pic>
      <p:sp>
        <p:nvSpPr>
          <p:cNvPr id="109" name="Google Shape;109;p2"/>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Problema de investigación</a:t>
            </a:r>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4">
            <a:alphaModFix/>
          </a:blip>
          <a:srcRect/>
          <a:stretch/>
        </p:blipFill>
        <p:spPr>
          <a:xfrm>
            <a:off x="10544176" y="10048"/>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5">
            <a:alphaModFix/>
          </a:blip>
          <a:srcRect l="1750" t="19274" r="1915" b="14792"/>
          <a:stretch/>
        </p:blipFill>
        <p:spPr>
          <a:xfrm>
            <a:off x="66677" y="8360"/>
            <a:ext cx="1647824" cy="563915"/>
          </a:xfrm>
          <a:prstGeom prst="rect">
            <a:avLst/>
          </a:prstGeom>
          <a:noFill/>
          <a:ln>
            <a:noFill/>
          </a:ln>
        </p:spPr>
      </p:pic>
      <p:sp>
        <p:nvSpPr>
          <p:cNvPr id="119" name="Google Shape;1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5</a:t>
            </a:fld>
            <a:endParaRPr dirty="0"/>
          </a:p>
        </p:txBody>
      </p:sp>
      <p:sp>
        <p:nvSpPr>
          <p:cNvPr id="2" name="Rectángulo: esquinas redondeadas 1">
            <a:extLst>
              <a:ext uri="{FF2B5EF4-FFF2-40B4-BE49-F238E27FC236}">
                <a16:creationId xmlns:a16="http://schemas.microsoft.com/office/drawing/2014/main" id="{97CD003A-466D-4F1F-92FF-D4E57173AE1F}"/>
              </a:ext>
            </a:extLst>
          </p:cNvPr>
          <p:cNvSpPr/>
          <p:nvPr/>
        </p:nvSpPr>
        <p:spPr>
          <a:xfrm>
            <a:off x="3846688" y="5376179"/>
            <a:ext cx="2671482" cy="1013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Industria Manufacturera</a:t>
            </a:r>
          </a:p>
        </p:txBody>
      </p:sp>
      <p:sp>
        <p:nvSpPr>
          <p:cNvPr id="3" name="Elipse 2">
            <a:extLst>
              <a:ext uri="{FF2B5EF4-FFF2-40B4-BE49-F238E27FC236}">
                <a16:creationId xmlns:a16="http://schemas.microsoft.com/office/drawing/2014/main" id="{69C339AD-7F76-4289-96BA-561F8C19FE9D}"/>
              </a:ext>
            </a:extLst>
          </p:cNvPr>
          <p:cNvSpPr/>
          <p:nvPr/>
        </p:nvSpPr>
        <p:spPr>
          <a:xfrm>
            <a:off x="1605064" y="4355537"/>
            <a:ext cx="1659942" cy="936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800" dirty="0"/>
              <a:t>Mecánica</a:t>
            </a:r>
            <a:r>
              <a:rPr lang="es-ES" sz="2400" dirty="0"/>
              <a:t> </a:t>
            </a:r>
          </a:p>
        </p:txBody>
      </p:sp>
      <p:sp>
        <p:nvSpPr>
          <p:cNvPr id="18" name="Elipse 17">
            <a:extLst>
              <a:ext uri="{FF2B5EF4-FFF2-40B4-BE49-F238E27FC236}">
                <a16:creationId xmlns:a16="http://schemas.microsoft.com/office/drawing/2014/main" id="{FC700873-B9FE-4F6B-A46C-077A924C5F67}"/>
              </a:ext>
            </a:extLst>
          </p:cNvPr>
          <p:cNvSpPr/>
          <p:nvPr/>
        </p:nvSpPr>
        <p:spPr>
          <a:xfrm>
            <a:off x="7049755" y="4326358"/>
            <a:ext cx="1714867" cy="10433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600" dirty="0"/>
              <a:t>Eléctrica / Electrónica</a:t>
            </a:r>
          </a:p>
        </p:txBody>
      </p:sp>
      <p:sp>
        <p:nvSpPr>
          <p:cNvPr id="29" name="Elipse 28">
            <a:extLst>
              <a:ext uri="{FF2B5EF4-FFF2-40B4-BE49-F238E27FC236}">
                <a16:creationId xmlns:a16="http://schemas.microsoft.com/office/drawing/2014/main" id="{FB55B225-9E98-4780-941E-3DB025E3ACEC}"/>
              </a:ext>
            </a:extLst>
          </p:cNvPr>
          <p:cNvSpPr/>
          <p:nvPr/>
        </p:nvSpPr>
        <p:spPr>
          <a:xfrm>
            <a:off x="3784063" y="3419209"/>
            <a:ext cx="2806042" cy="13671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b="1" u="sng" dirty="0"/>
              <a:t>Mecatrónica</a:t>
            </a:r>
            <a:r>
              <a:rPr lang="es-ES" sz="2800" dirty="0"/>
              <a:t> </a:t>
            </a:r>
          </a:p>
        </p:txBody>
      </p:sp>
      <p:cxnSp>
        <p:nvCxnSpPr>
          <p:cNvPr id="37" name="Conector recto de flecha 36">
            <a:extLst>
              <a:ext uri="{FF2B5EF4-FFF2-40B4-BE49-F238E27FC236}">
                <a16:creationId xmlns:a16="http://schemas.microsoft.com/office/drawing/2014/main" id="{3D28FD9B-D62D-4541-AFB3-289A168D4A87}"/>
              </a:ext>
            </a:extLst>
          </p:cNvPr>
          <p:cNvCxnSpPr>
            <a:cxnSpLocks/>
            <a:stCxn id="29" idx="0"/>
            <a:endCxn id="36" idx="4"/>
          </p:cNvCxnSpPr>
          <p:nvPr/>
        </p:nvCxnSpPr>
        <p:spPr>
          <a:xfrm flipH="1" flipV="1">
            <a:off x="5175684" y="2904910"/>
            <a:ext cx="11400" cy="514299"/>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Conector recto de flecha 39">
            <a:extLst>
              <a:ext uri="{FF2B5EF4-FFF2-40B4-BE49-F238E27FC236}">
                <a16:creationId xmlns:a16="http://schemas.microsoft.com/office/drawing/2014/main" id="{6BD402EC-9764-4C6E-84D8-03098D2D63FF}"/>
              </a:ext>
            </a:extLst>
          </p:cNvPr>
          <p:cNvCxnSpPr>
            <a:cxnSpLocks/>
            <a:stCxn id="29" idx="4"/>
            <a:endCxn id="2" idx="0"/>
          </p:cNvCxnSpPr>
          <p:nvPr/>
        </p:nvCxnSpPr>
        <p:spPr>
          <a:xfrm flipH="1">
            <a:off x="5182429" y="4786327"/>
            <a:ext cx="4655" cy="589852"/>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Conector recto de flecha 42">
            <a:extLst>
              <a:ext uri="{FF2B5EF4-FFF2-40B4-BE49-F238E27FC236}">
                <a16:creationId xmlns:a16="http://schemas.microsoft.com/office/drawing/2014/main" id="{D6C482E8-7974-4615-A6DB-E6DDF500228D}"/>
              </a:ext>
            </a:extLst>
          </p:cNvPr>
          <p:cNvCxnSpPr>
            <a:cxnSpLocks/>
            <a:stCxn id="29" idx="2"/>
            <a:endCxn id="3" idx="7"/>
          </p:cNvCxnSpPr>
          <p:nvPr/>
        </p:nvCxnSpPr>
        <p:spPr>
          <a:xfrm flipH="1">
            <a:off x="3021913" y="4102768"/>
            <a:ext cx="762150" cy="389889"/>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ector recto de flecha 46">
            <a:extLst>
              <a:ext uri="{FF2B5EF4-FFF2-40B4-BE49-F238E27FC236}">
                <a16:creationId xmlns:a16="http://schemas.microsoft.com/office/drawing/2014/main" id="{FFF461B7-7F52-408B-B2E5-456706016AE5}"/>
              </a:ext>
            </a:extLst>
          </p:cNvPr>
          <p:cNvCxnSpPr>
            <a:cxnSpLocks/>
            <a:stCxn id="18" idx="1"/>
            <a:endCxn id="29" idx="6"/>
          </p:cNvCxnSpPr>
          <p:nvPr/>
        </p:nvCxnSpPr>
        <p:spPr>
          <a:xfrm flipH="1" flipV="1">
            <a:off x="6590105" y="4102768"/>
            <a:ext cx="710786" cy="376380"/>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6" name="Elipse 35">
            <a:extLst>
              <a:ext uri="{FF2B5EF4-FFF2-40B4-BE49-F238E27FC236}">
                <a16:creationId xmlns:a16="http://schemas.microsoft.com/office/drawing/2014/main" id="{D18D3717-58A3-4546-872E-EFC8095F355D}"/>
              </a:ext>
            </a:extLst>
          </p:cNvPr>
          <p:cNvSpPr/>
          <p:nvPr/>
        </p:nvSpPr>
        <p:spPr>
          <a:xfrm>
            <a:off x="3978896" y="1537792"/>
            <a:ext cx="2393576" cy="13671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000" dirty="0"/>
              <a:t>Informática</a:t>
            </a:r>
            <a:r>
              <a:rPr lang="es-ES" sz="2400" dirty="0"/>
              <a:t> </a:t>
            </a:r>
          </a:p>
        </p:txBody>
      </p:sp>
      <p:cxnSp>
        <p:nvCxnSpPr>
          <p:cNvPr id="64" name="Conector recto de flecha 63">
            <a:extLst>
              <a:ext uri="{FF2B5EF4-FFF2-40B4-BE49-F238E27FC236}">
                <a16:creationId xmlns:a16="http://schemas.microsoft.com/office/drawing/2014/main" id="{3FB7F117-649E-4E03-AC91-C871357748D3}"/>
              </a:ext>
            </a:extLst>
          </p:cNvPr>
          <p:cNvCxnSpPr>
            <a:cxnSpLocks/>
            <a:stCxn id="3" idx="4"/>
            <a:endCxn id="2" idx="1"/>
          </p:cNvCxnSpPr>
          <p:nvPr/>
        </p:nvCxnSpPr>
        <p:spPr>
          <a:xfrm>
            <a:off x="2435035" y="5291851"/>
            <a:ext cx="1411653" cy="590834"/>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Conector recto de flecha 66">
            <a:extLst>
              <a:ext uri="{FF2B5EF4-FFF2-40B4-BE49-F238E27FC236}">
                <a16:creationId xmlns:a16="http://schemas.microsoft.com/office/drawing/2014/main" id="{0810F55C-3B90-4C57-90EB-29037981190B}"/>
              </a:ext>
            </a:extLst>
          </p:cNvPr>
          <p:cNvCxnSpPr>
            <a:cxnSpLocks/>
            <a:stCxn id="18" idx="4"/>
            <a:endCxn id="2" idx="3"/>
          </p:cNvCxnSpPr>
          <p:nvPr/>
        </p:nvCxnSpPr>
        <p:spPr>
          <a:xfrm flipH="1">
            <a:off x="6518170" y="5369676"/>
            <a:ext cx="1389019" cy="513009"/>
          </a:xfrm>
          <a:prstGeom prst="straightConnector1">
            <a:avLst/>
          </a:prstGeom>
          <a:ln w="28575" cap="flat" cmpd="sng" algn="ctr">
            <a:solidFill>
              <a:srgbClr val="00B05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4" name="CuadroTexto 23">
            <a:extLst>
              <a:ext uri="{FF2B5EF4-FFF2-40B4-BE49-F238E27FC236}">
                <a16:creationId xmlns:a16="http://schemas.microsoft.com/office/drawing/2014/main" id="{9C1236D7-0703-4814-9F33-F456AA39AEE8}"/>
              </a:ext>
            </a:extLst>
          </p:cNvPr>
          <p:cNvSpPr txBox="1"/>
          <p:nvPr/>
        </p:nvSpPr>
        <p:spPr>
          <a:xfrm>
            <a:off x="10952986" y="6222259"/>
            <a:ext cx="686712" cy="307777"/>
          </a:xfrm>
          <a:prstGeom prst="rect">
            <a:avLst/>
          </a:prstGeom>
          <a:noFill/>
        </p:spPr>
        <p:txBody>
          <a:bodyPr wrap="square">
            <a:spAutoFit/>
          </a:bodyPr>
          <a:lstStyle/>
          <a:p>
            <a:r>
              <a:rPr lang="es-ES" sz="1400" b="0" i="0" u="none" strike="noStrike" baseline="0" dirty="0">
                <a:solidFill>
                  <a:srgbClr val="000000"/>
                </a:solidFill>
              </a:rPr>
              <a:t>2018</a:t>
            </a:r>
            <a:endParaRPr lang="es-ES" dirty="0"/>
          </a:p>
        </p:txBody>
      </p:sp>
    </p:spTree>
    <p:extLst>
      <p:ext uri="{BB962C8B-B14F-4D97-AF65-F5344CB8AC3E}">
        <p14:creationId xmlns:p14="http://schemas.microsoft.com/office/powerpoint/2010/main" val="162857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5" name="Imagen 14">
            <a:extLst>
              <a:ext uri="{FF2B5EF4-FFF2-40B4-BE49-F238E27FC236}">
                <a16:creationId xmlns:a16="http://schemas.microsoft.com/office/drawing/2014/main" id="{34C271F6-DE6A-4E7B-B9C6-E382F9B1F190}"/>
              </a:ext>
            </a:extLst>
          </p:cNvPr>
          <p:cNvPicPr>
            <a:picLocks noChangeAspect="1"/>
          </p:cNvPicPr>
          <p:nvPr/>
        </p:nvPicPr>
        <p:blipFill rotWithShape="1">
          <a:blip r:embed="rId3"/>
          <a:srcRect b="1972"/>
          <a:stretch/>
        </p:blipFill>
        <p:spPr>
          <a:xfrm>
            <a:off x="1162114" y="782696"/>
            <a:ext cx="9382125" cy="5667658"/>
          </a:xfrm>
          <a:prstGeom prst="rect">
            <a:avLst/>
          </a:prstGeom>
        </p:spPr>
      </p:pic>
      <p:sp>
        <p:nvSpPr>
          <p:cNvPr id="109" name="Google Shape;109;p2"/>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Problema de investigación</a:t>
            </a:r>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4">
            <a:alphaModFix/>
          </a:blip>
          <a:srcRect/>
          <a:stretch/>
        </p:blipFill>
        <p:spPr>
          <a:xfrm>
            <a:off x="10544176" y="0"/>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5">
            <a:alphaModFix/>
          </a:blip>
          <a:srcRect l="1750" t="19274" r="1915" b="14792"/>
          <a:stretch/>
        </p:blipFill>
        <p:spPr>
          <a:xfrm>
            <a:off x="66677" y="8360"/>
            <a:ext cx="1647824" cy="563915"/>
          </a:xfrm>
          <a:prstGeom prst="rect">
            <a:avLst/>
          </a:prstGeom>
          <a:noFill/>
          <a:ln>
            <a:noFill/>
          </a:ln>
        </p:spPr>
      </p:pic>
      <p:sp>
        <p:nvSpPr>
          <p:cNvPr id="119" name="Google Shape;1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5" name="Imagen 14">
            <a:extLst>
              <a:ext uri="{FF2B5EF4-FFF2-40B4-BE49-F238E27FC236}">
                <a16:creationId xmlns:a16="http://schemas.microsoft.com/office/drawing/2014/main" id="{34C271F6-DE6A-4E7B-B9C6-E382F9B1F190}"/>
              </a:ext>
            </a:extLst>
          </p:cNvPr>
          <p:cNvPicPr>
            <a:picLocks noChangeAspect="1"/>
          </p:cNvPicPr>
          <p:nvPr/>
        </p:nvPicPr>
        <p:blipFill rotWithShape="1">
          <a:blip r:embed="rId3"/>
          <a:srcRect b="1972"/>
          <a:stretch/>
        </p:blipFill>
        <p:spPr>
          <a:xfrm>
            <a:off x="1162114" y="782696"/>
            <a:ext cx="9382125" cy="5667658"/>
          </a:xfrm>
          <a:prstGeom prst="rect">
            <a:avLst/>
          </a:prstGeom>
        </p:spPr>
      </p:pic>
      <p:sp>
        <p:nvSpPr>
          <p:cNvPr id="109" name="Google Shape;109;p2"/>
          <p:cNvSpPr txBox="1">
            <a:spLocks noGrp="1"/>
          </p:cNvSpPr>
          <p:nvPr>
            <p:ph type="title"/>
          </p:nvPr>
        </p:nvSpPr>
        <p:spPr>
          <a:xfrm>
            <a:off x="643467" y="3090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Problema de investigación</a:t>
            </a:r>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4">
            <a:alphaModFix/>
          </a:blip>
          <a:srcRect/>
          <a:stretch/>
        </p:blipFill>
        <p:spPr>
          <a:xfrm>
            <a:off x="10544176" y="0"/>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5">
            <a:alphaModFix/>
          </a:blip>
          <a:srcRect l="1750" t="19274" r="1915" b="14792"/>
          <a:stretch/>
        </p:blipFill>
        <p:spPr>
          <a:xfrm>
            <a:off x="66677" y="8360"/>
            <a:ext cx="1647824" cy="563915"/>
          </a:xfrm>
          <a:prstGeom prst="rect">
            <a:avLst/>
          </a:prstGeom>
          <a:noFill/>
          <a:ln>
            <a:noFill/>
          </a:ln>
        </p:spPr>
      </p:pic>
      <p:sp>
        <p:nvSpPr>
          <p:cNvPr id="119" name="Google Shape;1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7</a:t>
            </a:fld>
            <a:endParaRPr dirty="0"/>
          </a:p>
        </p:txBody>
      </p:sp>
      <p:sp>
        <p:nvSpPr>
          <p:cNvPr id="2" name="Elipse 1">
            <a:extLst>
              <a:ext uri="{FF2B5EF4-FFF2-40B4-BE49-F238E27FC236}">
                <a16:creationId xmlns:a16="http://schemas.microsoft.com/office/drawing/2014/main" id="{9DE357A7-CCFA-4A64-ADDC-8FC284045827}"/>
              </a:ext>
            </a:extLst>
          </p:cNvPr>
          <p:cNvSpPr/>
          <p:nvPr/>
        </p:nvSpPr>
        <p:spPr>
          <a:xfrm>
            <a:off x="3424518" y="1803152"/>
            <a:ext cx="2438400" cy="4647202"/>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14" name="Elipse 13">
            <a:extLst>
              <a:ext uri="{FF2B5EF4-FFF2-40B4-BE49-F238E27FC236}">
                <a16:creationId xmlns:a16="http://schemas.microsoft.com/office/drawing/2014/main" id="{3164C971-0D2C-4C5F-BC9F-3D7488658BB3}"/>
              </a:ext>
            </a:extLst>
          </p:cNvPr>
          <p:cNvSpPr/>
          <p:nvPr/>
        </p:nvSpPr>
        <p:spPr>
          <a:xfrm>
            <a:off x="8125322" y="724989"/>
            <a:ext cx="2438400" cy="5860926"/>
          </a:xfrm>
          <a:prstGeom prst="ellipse">
            <a:avLst/>
          </a:prstGeom>
          <a:noFill/>
          <a:ln w="76200">
            <a:solidFill>
              <a:srgbClr val="002060"/>
            </a:solidFill>
            <a:prstDash val="lg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208846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6" name="Imagen 15">
            <a:extLst>
              <a:ext uri="{FF2B5EF4-FFF2-40B4-BE49-F238E27FC236}">
                <a16:creationId xmlns:a16="http://schemas.microsoft.com/office/drawing/2014/main" id="{2DC73C5A-CCDC-41CE-9A56-7E87278BA884}"/>
              </a:ext>
            </a:extLst>
          </p:cNvPr>
          <p:cNvPicPr>
            <a:picLocks noChangeAspect="1"/>
          </p:cNvPicPr>
          <p:nvPr/>
        </p:nvPicPr>
        <p:blipFill rotWithShape="1">
          <a:blip r:embed="rId3"/>
          <a:srcRect b="1972"/>
          <a:stretch/>
        </p:blipFill>
        <p:spPr>
          <a:xfrm>
            <a:off x="2721255" y="2752165"/>
            <a:ext cx="6401206" cy="3866912"/>
          </a:xfrm>
          <a:prstGeom prst="rect">
            <a:avLst/>
          </a:prstGeom>
        </p:spPr>
      </p:pic>
      <p:sp>
        <p:nvSpPr>
          <p:cNvPr id="109" name="Google Shape;109;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Problema de investigación</a:t>
            </a:r>
            <a:endParaRPr dirty="0"/>
          </a:p>
        </p:txBody>
      </p:sp>
      <p:sp>
        <p:nvSpPr>
          <p:cNvPr id="3" name="Marcador de texto 2">
            <a:extLst>
              <a:ext uri="{FF2B5EF4-FFF2-40B4-BE49-F238E27FC236}">
                <a16:creationId xmlns:a16="http://schemas.microsoft.com/office/drawing/2014/main" id="{8DDC56A0-FC9D-4473-ABBE-4E1997E37CEB}"/>
              </a:ext>
            </a:extLst>
          </p:cNvPr>
          <p:cNvSpPr>
            <a:spLocks noGrp="1"/>
          </p:cNvSpPr>
          <p:nvPr>
            <p:ph type="body" idx="1"/>
          </p:nvPr>
        </p:nvSpPr>
        <p:spPr/>
        <p:txBody>
          <a:bodyPr/>
          <a:lstStyle/>
          <a:p>
            <a:pPr marL="114300" indent="0">
              <a:buNone/>
            </a:pPr>
            <a:r>
              <a:rPr lang="es-ES" dirty="0"/>
              <a:t>¿Cuál es la situación actual de la matriz productiva para la creación de la tecnología en mecatrónica mención Procesos industriales, para el Instituto Tecnológico Superior KACHARIY?</a:t>
            </a:r>
          </a:p>
        </p:txBody>
      </p:sp>
      <p:sp>
        <p:nvSpPr>
          <p:cNvPr id="119" name="Google Shape;119;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8</a:t>
            </a:fld>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4">
            <a:alphaModFix/>
          </a:blip>
          <a:srcRect/>
          <a:stretch/>
        </p:blipFill>
        <p:spPr>
          <a:xfrm>
            <a:off x="10544176" y="0"/>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5">
            <a:alphaModFix/>
          </a:blip>
          <a:srcRect l="1750" t="19274" r="1915" b="14792"/>
          <a:stretch/>
        </p:blipFill>
        <p:spPr>
          <a:xfrm>
            <a:off x="66677" y="8360"/>
            <a:ext cx="1647824" cy="563915"/>
          </a:xfrm>
          <a:prstGeom prst="rect">
            <a:avLst/>
          </a:prstGeom>
          <a:noFill/>
          <a:ln>
            <a:noFill/>
          </a:ln>
        </p:spPr>
      </p:pic>
      <p:sp>
        <p:nvSpPr>
          <p:cNvPr id="17" name="Elipse 16">
            <a:extLst>
              <a:ext uri="{FF2B5EF4-FFF2-40B4-BE49-F238E27FC236}">
                <a16:creationId xmlns:a16="http://schemas.microsoft.com/office/drawing/2014/main" id="{68553EA8-BE78-4D5D-8DBA-BC2CA7140469}"/>
              </a:ext>
            </a:extLst>
          </p:cNvPr>
          <p:cNvSpPr/>
          <p:nvPr/>
        </p:nvSpPr>
        <p:spPr>
          <a:xfrm>
            <a:off x="5764300" y="3164541"/>
            <a:ext cx="1887944" cy="3556934"/>
          </a:xfrm>
          <a:prstGeom prst="ellipse">
            <a:avLst/>
          </a:prstGeom>
          <a:noFill/>
          <a:ln w="76200">
            <a:solidFill>
              <a:srgbClr val="FFC000"/>
            </a:solidFill>
            <a:prstDash val="lg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69682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dirty="0"/>
              <a:t>Justificación </a:t>
            </a:r>
            <a:endParaRPr dirty="0"/>
          </a:p>
        </p:txBody>
      </p:sp>
      <p:sp>
        <p:nvSpPr>
          <p:cNvPr id="2" name="Marcador de texto 1">
            <a:extLst>
              <a:ext uri="{FF2B5EF4-FFF2-40B4-BE49-F238E27FC236}">
                <a16:creationId xmlns:a16="http://schemas.microsoft.com/office/drawing/2014/main" id="{4B03D8EA-9F4B-4ED6-BE04-935913637149}"/>
              </a:ext>
            </a:extLst>
          </p:cNvPr>
          <p:cNvSpPr>
            <a:spLocks noGrp="1"/>
          </p:cNvSpPr>
          <p:nvPr>
            <p:ph type="body" idx="2"/>
          </p:nvPr>
        </p:nvSpPr>
        <p:spPr>
          <a:xfrm>
            <a:off x="839788" y="1598919"/>
            <a:ext cx="5157787" cy="4590744"/>
          </a:xfrm>
        </p:spPr>
        <p:txBody>
          <a:bodyPr>
            <a:normAutofit/>
          </a:bodyPr>
          <a:lstStyle/>
          <a:p>
            <a:pPr marL="114300" indent="0">
              <a:buNone/>
            </a:pPr>
            <a:r>
              <a:rPr lang="es-ES" sz="2800" dirty="0"/>
              <a:t>Hasta el 2012 la economía ecuatoriana se ha caracterizado únicamente por ser proveedora de materias primas frente al mercado internacional (SENPLADES, 2021). </a:t>
            </a:r>
          </a:p>
          <a:p>
            <a:pPr marL="114300" indent="0">
              <a:buNone/>
            </a:pPr>
            <a:r>
              <a:rPr lang="es-ES" sz="2800" dirty="0"/>
              <a:t>El mercado nacional un mercado más de consumo que de producción, afectando a la producción nacional. </a:t>
            </a:r>
          </a:p>
        </p:txBody>
      </p:sp>
      <p:sp>
        <p:nvSpPr>
          <p:cNvPr id="5" name="Marcador de texto 4">
            <a:extLst>
              <a:ext uri="{FF2B5EF4-FFF2-40B4-BE49-F238E27FC236}">
                <a16:creationId xmlns:a16="http://schemas.microsoft.com/office/drawing/2014/main" id="{7205B924-033D-4501-BABA-692E5CB77C41}"/>
              </a:ext>
            </a:extLst>
          </p:cNvPr>
          <p:cNvSpPr>
            <a:spLocks noGrp="1"/>
          </p:cNvSpPr>
          <p:nvPr>
            <p:ph type="body" idx="4"/>
          </p:nvPr>
        </p:nvSpPr>
        <p:spPr>
          <a:xfrm>
            <a:off x="6172200" y="1775012"/>
            <a:ext cx="5183188" cy="4414651"/>
          </a:xfrm>
        </p:spPr>
        <p:txBody>
          <a:bodyPr>
            <a:normAutofit fontScale="92500" lnSpcReduction="10000"/>
          </a:bodyPr>
          <a:lstStyle/>
          <a:p>
            <a:pPr marL="114300" indent="0">
              <a:buNone/>
            </a:pPr>
            <a:r>
              <a:rPr lang="es-ES" dirty="0"/>
              <a:t>Las políticas de gobierno están impulsando al sector industrial para que sean capaces de exportar sus productos, bienes y servicios. Entre ellos existe la industria florícola, que necesita de procesos complejos y automáticos para su producción: siembra, cosecha, fertilización, geminación, tratamiento de nutrientes y plagas; así también, el empaquetamiento y envío al exterior. (Expoflores, 2021),</a:t>
            </a:r>
          </a:p>
          <a:p>
            <a:pPr marL="114300" indent="0">
              <a:buNone/>
            </a:pPr>
            <a:endParaRPr lang="es-ES" dirty="0"/>
          </a:p>
        </p:txBody>
      </p:sp>
      <p:sp>
        <p:nvSpPr>
          <p:cNvPr id="119" name="Google Shape;119;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9</a:t>
            </a:fld>
            <a:endParaRPr dirty="0"/>
          </a:p>
        </p:txBody>
      </p:sp>
      <p:grpSp>
        <p:nvGrpSpPr>
          <p:cNvPr id="111" name="Google Shape;111;p2"/>
          <p:cNvGrpSpPr/>
          <p:nvPr/>
        </p:nvGrpSpPr>
        <p:grpSpPr>
          <a:xfrm>
            <a:off x="0" y="4601497"/>
            <a:ext cx="1014061" cy="2017580"/>
            <a:chOff x="0" y="4601497"/>
            <a:chExt cx="1014061" cy="2017580"/>
          </a:xfrm>
        </p:grpSpPr>
        <p:sp>
          <p:nvSpPr>
            <p:cNvPr id="112" name="Google Shape;112;p2"/>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14" name="Google Shape;114;p2"/>
          <p:cNvGrpSpPr/>
          <p:nvPr/>
        </p:nvGrpSpPr>
        <p:grpSpPr>
          <a:xfrm>
            <a:off x="11219290" y="1"/>
            <a:ext cx="972709" cy="1935307"/>
            <a:chOff x="10918968" y="713127"/>
            <a:chExt cx="1273032" cy="2532832"/>
          </a:xfrm>
        </p:grpSpPr>
        <p:sp>
          <p:nvSpPr>
            <p:cNvPr id="115" name="Google Shape;115;p2"/>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6" name="Google Shape;116;p2"/>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117" name="Google Shape;117;p2" descr="Imagen que contiene objeto, reloj, dibujo, plato&#10;&#10;Descripción generada automáticamente"/>
          <p:cNvPicPr preferRelativeResize="0"/>
          <p:nvPr/>
        </p:nvPicPr>
        <p:blipFill rotWithShape="1">
          <a:blip r:embed="rId3">
            <a:alphaModFix/>
          </a:blip>
          <a:srcRect/>
          <a:stretch/>
        </p:blipFill>
        <p:spPr>
          <a:xfrm>
            <a:off x="10544176" y="0"/>
            <a:ext cx="1647824" cy="424315"/>
          </a:xfrm>
          <a:prstGeom prst="rect">
            <a:avLst/>
          </a:prstGeom>
          <a:noFill/>
          <a:ln>
            <a:noFill/>
          </a:ln>
        </p:spPr>
      </p:pic>
      <p:pic>
        <p:nvPicPr>
          <p:cNvPr id="118" name="Google Shape;118;p2" descr="Un dibujo animado con letras&#10;&#10;Descripción generada automáticamente con confianza media"/>
          <p:cNvPicPr preferRelativeResize="0"/>
          <p:nvPr/>
        </p:nvPicPr>
        <p:blipFill rotWithShape="1">
          <a:blip r:embed="rId4">
            <a:alphaModFix/>
          </a:blip>
          <a:srcRect l="1750" t="19274" r="1915" b="14792"/>
          <a:stretch/>
        </p:blipFill>
        <p:spPr>
          <a:xfrm>
            <a:off x="66677" y="8360"/>
            <a:ext cx="1647824" cy="563915"/>
          </a:xfrm>
          <a:prstGeom prst="rect">
            <a:avLst/>
          </a:prstGeom>
          <a:noFill/>
          <a:ln>
            <a:noFill/>
          </a:ln>
        </p:spPr>
      </p:pic>
    </p:spTree>
    <p:extLst>
      <p:ext uri="{BB962C8B-B14F-4D97-AF65-F5344CB8AC3E}">
        <p14:creationId xmlns:p14="http://schemas.microsoft.com/office/powerpoint/2010/main" val="2052812716"/>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2025</Words>
  <Application>Microsoft Office PowerPoint</Application>
  <PresentationFormat>Panorámica</PresentationFormat>
  <Paragraphs>196</Paragraphs>
  <Slides>41</Slides>
  <Notes>34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41</vt:i4>
      </vt:variant>
    </vt:vector>
  </HeadingPairs>
  <TitlesOfParts>
    <vt:vector size="45" baseType="lpstr">
      <vt:lpstr>Arial</vt:lpstr>
      <vt:lpstr>Calibri</vt:lpstr>
      <vt:lpstr>Times New Roman</vt:lpstr>
      <vt:lpstr>Tema de Office</vt:lpstr>
      <vt:lpstr>Necesidades Y Situación Actual De La Matriz Productiva Para La Creación De La Tecnología En Mecatrónica Mención Procesos Industriales, Para El Instituto Tecnológico Superior KACHARIY, De La Parroquia Tumbaco, Cantón Quito.</vt:lpstr>
      <vt:lpstr>Problema de investigación</vt:lpstr>
      <vt:lpstr>Problema de investigación</vt:lpstr>
      <vt:lpstr>Problema de investigación</vt:lpstr>
      <vt:lpstr>Problema de investigación</vt:lpstr>
      <vt:lpstr>Problema de investigación</vt:lpstr>
      <vt:lpstr>Problema de investigación</vt:lpstr>
      <vt:lpstr>Problema de investigación</vt:lpstr>
      <vt:lpstr>Justificación </vt:lpstr>
      <vt:lpstr>Objetivo General  </vt:lpstr>
      <vt:lpstr>Objetivos Específicos</vt:lpstr>
      <vt:lpstr>Maro teórico</vt:lpstr>
      <vt:lpstr>Maro teórico</vt:lpstr>
      <vt:lpstr>Maro teórico</vt:lpstr>
      <vt:lpstr>Maro teórico</vt:lpstr>
      <vt:lpstr>Maro teórico</vt:lpstr>
      <vt:lpstr>Maro teórico</vt:lpstr>
      <vt:lpstr>Marco metodológico</vt:lpstr>
      <vt:lpstr>Marco metodológico</vt:lpstr>
      <vt:lpstr>Marco metodológico</vt:lpstr>
      <vt:lpstr>Marco metodológico</vt:lpstr>
      <vt:lpstr>Marco metodológico</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Conclusiones</vt:lpstr>
      <vt:lpstr>Conclusiones</vt:lpstr>
      <vt:lpstr>Conclusiones</vt:lpstr>
      <vt:lpstr>Conclusiones</vt:lpstr>
      <vt:lpstr>Conclusiones</vt:lpstr>
      <vt:lpstr>Recomendaciones</vt:lpstr>
      <vt:lpstr>Recomendaciones </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Necesidades Y Situación Actual De La Matriz Productiva Para La Creación De La Tecnología En Mecatrónica Mención Procesos Industriales, Para El Instituto Tecnológico Superior KACHARIY, De La Parroquia Tumbaco, Cantón Quito.</dc:title>
  <dc:creator>Diego F. Bustamante V.</dc:creator>
  <cp:lastModifiedBy>Diego F. Bustamante V.</cp:lastModifiedBy>
  <cp:revision>18</cp:revision>
  <dcterms:created xsi:type="dcterms:W3CDTF">2021-12-14T04:03:49Z</dcterms:created>
  <dcterms:modified xsi:type="dcterms:W3CDTF">2021-12-18T16:37:00Z</dcterms:modified>
</cp:coreProperties>
</file>