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vnd.openxmlformats-officedocument.vmlDrawing" Extension="vml"/>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2.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drawingml.diagramData+xml" PartName="/ppt/diagrams/data23.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drawingml.diagramData+xml" PartName="/ppt/diagrams/data24.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drawingml.diagramData+xml" PartName="/ppt/diagrams/data25.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drawingml.diagramData+xml" PartName="/ppt/diagrams/data26.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drawingml.diagramData+xml" PartName="/ppt/diagrams/data27.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drawingml.diagramData+xml" PartName="/ppt/diagrams/data28.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presentationml.notesSlide+xml" PartName="/ppt/notesSlides/notesSlide3.xml"/>
  <Override ContentType="application/vnd.openxmlformats-officedocument.drawingml.diagramData+xml" PartName="/ppt/diagrams/data29.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presentationml.notesSlide+xml" PartName="/ppt/notesSlides/notesSlide4.xml"/>
  <Override ContentType="application/vnd.openxmlformats-officedocument.drawingml.diagramData+xml" PartName="/ppt/diagrams/data30.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presentationml.notesSlide+xml" PartName="/ppt/notesSlides/notesSlide5.xml"/>
  <Override ContentType="application/vnd.openxmlformats-officedocument.drawingml.diagramData+xml" PartName="/ppt/diagrams/data31.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presentationml.notesSlide+xml" PartName="/ppt/notesSlides/notesSlide6.xml"/>
  <Override ContentType="application/vnd.openxmlformats-officedocument.drawingml.diagramData+xml" PartName="/ppt/diagrams/data32.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officedocument.presentationml.notesSlide+xml" PartName="/ppt/notesSlides/notesSlide7.xml"/>
  <Override ContentType="application/vnd.openxmlformats-officedocument.drawingml.diagramData+xml" PartName="/ppt/diagrams/data33.xml"/>
  <Override ContentType="application/vnd.openxmlformats-officedocument.drawingml.diagramLayout+xml" PartName="/ppt/diagrams/layout33.xml"/>
  <Override ContentType="application/vnd.openxmlformats-officedocument.drawingml.diagramStyle+xml" PartName="/ppt/diagrams/quickStyle33.xml"/>
  <Override ContentType="application/vnd.openxmlformats-officedocument.drawingml.diagramColors+xml" PartName="/ppt/diagrams/colors33.xml"/>
  <Override ContentType="application/vnd.ms-office.drawingml.diagramDrawing+xml" PartName="/ppt/diagrams/drawing33.xml"/>
  <Override ContentType="application/vnd.openxmlformats-officedocument.presentationml.notesSlide+xml" PartName="/ppt/notesSlides/notesSlide8.xml"/>
  <Override ContentType="application/vnd.openxmlformats-officedocument.drawingml.diagramData+xml" PartName="/ppt/diagrams/data34.xml"/>
  <Override ContentType="application/vnd.openxmlformats-officedocument.drawingml.diagramLayout+xml" PartName="/ppt/diagrams/layout34.xml"/>
  <Override ContentType="application/vnd.openxmlformats-officedocument.drawingml.diagramStyle+xml" PartName="/ppt/diagrams/quickStyle34.xml"/>
  <Override ContentType="application/vnd.openxmlformats-officedocument.drawingml.diagramColors+xml" PartName="/ppt/diagrams/colors34.xml"/>
  <Override ContentType="application/vnd.ms-office.drawingml.diagramDrawing+xml" PartName="/ppt/diagrams/drawing34.xml"/>
  <Override ContentType="application/vnd.openxmlformats-officedocument.drawingml.diagramData+xml" PartName="/ppt/diagrams/data35.xml"/>
  <Override ContentType="application/vnd.openxmlformats-officedocument.drawingml.diagramLayout+xml" PartName="/ppt/diagrams/layout35.xml"/>
  <Override ContentType="application/vnd.openxmlformats-officedocument.drawingml.diagramStyle+xml" PartName="/ppt/diagrams/quickStyle35.xml"/>
  <Override ContentType="application/vnd.openxmlformats-officedocument.drawingml.diagramColors+xml" PartName="/ppt/diagrams/colors35.xml"/>
  <Override ContentType="application/vnd.ms-office.drawingml.diagramDrawing+xml" PartName="/ppt/diagrams/drawing35.xml"/>
  <Override ContentType="application/vnd.openxmlformats-officedocument.drawingml.diagramData+xml" PartName="/ppt/diagrams/data36.xml"/>
  <Override ContentType="application/vnd.openxmlformats-officedocument.drawingml.diagramLayout+xml" PartName="/ppt/diagrams/layout36.xml"/>
  <Override ContentType="application/vnd.openxmlformats-officedocument.drawingml.diagramStyle+xml" PartName="/ppt/diagrams/quickStyle36.xml"/>
  <Override ContentType="application/vnd.openxmlformats-officedocument.drawingml.diagramColors+xml" PartName="/ppt/diagrams/colors36.xml"/>
  <Override ContentType="application/vnd.ms-office.drawingml.diagramDrawing+xml" PartName="/ppt/diagrams/drawing36.xml"/>
  <Override ContentType="application/vnd.openxmlformats-officedocument.drawingml.diagramData+xml" PartName="/ppt/diagrams/data37.xml"/>
  <Override ContentType="application/vnd.openxmlformats-officedocument.drawingml.diagramLayout+xml" PartName="/ppt/diagrams/layout37.xml"/>
  <Override ContentType="application/vnd.openxmlformats-officedocument.drawingml.diagramStyle+xml" PartName="/ppt/diagrams/quickStyle37.xml"/>
  <Override ContentType="application/vnd.openxmlformats-officedocument.drawingml.diagramColors+xml" PartName="/ppt/diagrams/colors37.xml"/>
  <Override ContentType="application/vnd.ms-office.drawingml.diagramDrawing+xml" PartName="/ppt/diagrams/drawing37.xml"/>
  <Override ContentType="application/vnd.openxmlformats-officedocument.drawingml.diagramData+xml" PartName="/ppt/diagrams/data38.xml"/>
  <Override ContentType="application/vnd.openxmlformats-officedocument.drawingml.diagramLayout+xml" PartName="/ppt/diagrams/layout38.xml"/>
  <Override ContentType="application/vnd.openxmlformats-officedocument.drawingml.diagramStyle+xml" PartName="/ppt/diagrams/quickStyle38.xml"/>
  <Override ContentType="application/vnd.openxmlformats-officedocument.drawingml.diagramColors+xml" PartName="/ppt/diagrams/colors38.xml"/>
  <Override ContentType="application/vnd.ms-office.drawingml.diagramDrawing+xml" PartName="/ppt/diagrams/drawing38.xml"/>
  <Override ContentType="application/vnd.openxmlformats-officedocument.drawingml.diagramData+xml" PartName="/ppt/diagrams/data39.xml"/>
  <Override ContentType="application/vnd.openxmlformats-officedocument.drawingml.diagramLayout+xml" PartName="/ppt/diagrams/layout39.xml"/>
  <Override ContentType="application/vnd.openxmlformats-officedocument.drawingml.diagramStyle+xml" PartName="/ppt/diagrams/quickStyle39.xml"/>
  <Override ContentType="application/vnd.openxmlformats-officedocument.drawingml.diagramColors+xml" PartName="/ppt/diagrams/colors39.xml"/>
  <Override ContentType="application/vnd.ms-office.drawingml.diagramDrawing+xml" PartName="/ppt/diagrams/drawing39.xml"/>
  <Override ContentType="application/vnd.openxmlformats-officedocument.drawingml.diagramData+xml" PartName="/ppt/diagrams/data40.xml"/>
  <Override ContentType="application/vnd.openxmlformats-officedocument.drawingml.diagramLayout+xml" PartName="/ppt/diagrams/layout40.xml"/>
  <Override ContentType="application/vnd.openxmlformats-officedocument.drawingml.diagramStyle+xml" PartName="/ppt/diagrams/quickStyle40.xml"/>
  <Override ContentType="application/vnd.openxmlformats-officedocument.drawingml.diagramColors+xml" PartName="/ppt/diagrams/colors40.xml"/>
  <Override ContentType="application/vnd.ms-office.drawingml.diagramDrawing+xml" PartName="/ppt/diagrams/drawing40.xml"/>
  <Override ContentType="application/vnd.openxmlformats-officedocument.drawingml.diagramData+xml" PartName="/ppt/diagrams/data41.xml"/>
  <Override ContentType="application/vnd.openxmlformats-officedocument.drawingml.diagramLayout+xml" PartName="/ppt/diagrams/layout41.xml"/>
  <Override ContentType="application/vnd.openxmlformats-officedocument.drawingml.diagramStyle+xml" PartName="/ppt/diagrams/quickStyle41.xml"/>
  <Override ContentType="application/vnd.openxmlformats-officedocument.drawingml.diagramColors+xml" PartName="/ppt/diagrams/colors41.xml"/>
  <Override ContentType="application/vnd.ms-office.drawingml.diagramDrawing+xml" PartName="/ppt/diagrams/drawing41.xml"/>
  <Override ContentType="application/vnd.openxmlformats-officedocument.drawingml.diagramData+xml" PartName="/ppt/diagrams/data42.xml"/>
  <Override ContentType="application/vnd.openxmlformats-officedocument.drawingml.diagramLayout+xml" PartName="/ppt/diagrams/layout42.xml"/>
  <Override ContentType="application/vnd.openxmlformats-officedocument.drawingml.diagramStyle+xml" PartName="/ppt/diagrams/quickStyle42.xml"/>
  <Override ContentType="application/vnd.openxmlformats-officedocument.drawingml.diagramColors+xml" PartName="/ppt/diagrams/colors42.xml"/>
  <Override ContentType="application/vnd.ms-office.drawingml.diagramDrawing+xml" PartName="/ppt/diagrams/drawing42.xml"/>
  <Override ContentType="application/vnd.openxmlformats-officedocument.drawingml.diagramData+xml" PartName="/ppt/diagrams/data43.xml"/>
  <Override ContentType="application/vnd.openxmlformats-officedocument.drawingml.diagramLayout+xml" PartName="/ppt/diagrams/layout43.xml"/>
  <Override ContentType="application/vnd.openxmlformats-officedocument.drawingml.diagramStyle+xml" PartName="/ppt/diagrams/quickStyle43.xml"/>
  <Override ContentType="application/vnd.openxmlformats-officedocument.drawingml.diagramColors+xml" PartName="/ppt/diagrams/colors43.xml"/>
  <Override ContentType="application/vnd.ms-office.drawingml.diagramDrawing+xml" PartName="/ppt/diagrams/drawing43.xml"/>
  <Override ContentType="application/vnd.openxmlformats-officedocument.presentationml.notesSlide+xml" PartName="/ppt/notesSlides/notesSlide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sldIdLst>
    <p:sldId id="286" r:id="rId3"/>
    <p:sldId id="257" r:id="rId4"/>
    <p:sldId id="442" r:id="rId5"/>
    <p:sldId id="458" r:id="rId6"/>
    <p:sldId id="459" r:id="rId7"/>
    <p:sldId id="445" r:id="rId8"/>
    <p:sldId id="471" r:id="rId9"/>
    <p:sldId id="464" r:id="rId10"/>
    <p:sldId id="463" r:id="rId11"/>
    <p:sldId id="461" r:id="rId12"/>
    <p:sldId id="319" r:id="rId13"/>
    <p:sldId id="472" r:id="rId14"/>
    <p:sldId id="450" r:id="rId15"/>
    <p:sldId id="465" r:id="rId16"/>
    <p:sldId id="474" r:id="rId17"/>
    <p:sldId id="475" r:id="rId18"/>
    <p:sldId id="466" r:id="rId19"/>
    <p:sldId id="468" r:id="rId20"/>
    <p:sldId id="470" r:id="rId21"/>
    <p:sldId id="469" r:id="rId22"/>
    <p:sldId id="486" r:id="rId23"/>
    <p:sldId id="487" r:id="rId24"/>
    <p:sldId id="488" r:id="rId25"/>
    <p:sldId id="491" r:id="rId26"/>
    <p:sldId id="492" r:id="rId27"/>
    <p:sldId id="508" r:id="rId28"/>
    <p:sldId id="495" r:id="rId29"/>
    <p:sldId id="478" r:id="rId30"/>
    <p:sldId id="455" r:id="rId31"/>
    <p:sldId id="479" r:id="rId32"/>
    <p:sldId id="499" r:id="rId33"/>
    <p:sldId id="500" r:id="rId34"/>
    <p:sldId id="509" r:id="rId35"/>
    <p:sldId id="497" r:id="rId36"/>
    <p:sldId id="480" r:id="rId37"/>
    <p:sldId id="496" r:id="rId38"/>
    <p:sldId id="483" r:id="rId39"/>
    <p:sldId id="484" r:id="rId40"/>
    <p:sldId id="504" r:id="rId41"/>
    <p:sldId id="501" r:id="rId42"/>
    <p:sldId id="505" r:id="rId43"/>
    <p:sldId id="502" r:id="rId44"/>
    <p:sldId id="485" r:id="rId45"/>
    <p:sldId id="507" r:id="rId46"/>
    <p:sldId id="503" r:id="rId47"/>
    <p:sldId id="416" r:id="rId48"/>
    <p:sldId id="506"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ónica Cachipuendo" initials="VC" lastIdx="1" clrIdx="0">
    <p:extLst>
      <p:ext uri="{19B8F6BF-5375-455C-9EA6-DF929625EA0E}">
        <p15:presenceInfo xmlns:p15="http://schemas.microsoft.com/office/powerpoint/2012/main" userId="b4308b115616f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966FF"/>
    <a:srgbClr val="CC66FF"/>
    <a:srgbClr val="CCCCFF"/>
    <a:srgbClr val="CC99FF"/>
    <a:srgbClr val="FFCC99"/>
    <a:srgbClr val="33CCCC"/>
    <a:srgbClr val="A1A1A1"/>
    <a:srgbClr val="0099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p:cViewPr varScale="1">
        <p:scale>
          <a:sx n="50" d="100"/>
          <a:sy n="50" d="100"/>
        </p:scale>
        <p:origin x="58" y="686"/>
      </p:cViewPr>
      <p:guideLst/>
    </p:cSldViewPr>
  </p:slid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image" Target="../media/image47.jpe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iagrams/_rels/drawing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image" Target="../media/image47.jpe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accent1">
            <a:lumMod val="90000"/>
          </a:schemeClr>
        </a:solidFill>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Planteamiento del problema</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183B2047-509F-4B9D-806F-81EBE705CCC5}">
      <dgm:prSet phldrT="[Texto]" custT="1"/>
      <dgm:spPr>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Justificación e importancia</a:t>
          </a:r>
        </a:p>
      </dgm:t>
    </dgm:pt>
    <dgm:pt modelId="{3FD127CC-9058-4986-A2B4-0D3CAC222A15}" type="par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2E27B1B7-3091-45C8-8F85-CA222E5BAC1F}" type="sib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91C32D61-530C-41DF-AB84-1DF19AB8D911}">
      <dgm:prSet phldrT="[Texto]" custT="1"/>
      <dgm:spPr>
        <a:ln>
          <a:solidFill>
            <a:schemeClr val="accent1"/>
          </a:solidFill>
        </a:ln>
      </dgm:spPr>
      <dgm:t>
        <a:bodyPr/>
        <a:lstStyle/>
        <a:p>
          <a:r>
            <a:rPr lang="es-EC" sz="1400" b="0" dirty="0">
              <a:latin typeface="Cambria" panose="02040503050406030204" pitchFamily="18" charset="0"/>
              <a:ea typeface="Cambria" panose="02040503050406030204" pitchFamily="18" charset="0"/>
              <a:cs typeface="Times New Roman" panose="02020603050405020304" pitchFamily="18" charset="0"/>
            </a:rPr>
            <a:t>Área de estudio</a:t>
          </a:r>
        </a:p>
      </dgm:t>
    </dgm:pt>
    <dgm:pt modelId="{4875FC77-BC9D-4B5F-8208-7EC24716131C}" type="parTrans" cxnId="{A9A2522D-FC01-4C6A-A0B0-BB6FF0F46255}">
      <dgm:prSet/>
      <dgm:spPr/>
      <dgm:t>
        <a:bodyPr/>
        <a:lstStyle/>
        <a:p>
          <a:endParaRPr lang="es-ES" sz="1400" b="0"/>
        </a:p>
      </dgm:t>
    </dgm:pt>
    <dgm:pt modelId="{F00C8A3A-406F-4D15-8D74-FE37B2486251}" type="sibTrans" cxnId="{A9A2522D-FC01-4C6A-A0B0-BB6FF0F46255}">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3" custScaleX="78060" custLinFactNeighborY="-22830">
        <dgm:presLayoutVars>
          <dgm:bulletEnabled val="1"/>
        </dgm:presLayoutVars>
      </dgm:prSet>
      <dgm:spPr/>
    </dgm:pt>
    <dgm:pt modelId="{E62C5162-CCE2-4E0D-AB9F-A0733560A749}" type="pres">
      <dgm:prSet presAssocID="{C57397B6-949C-48EA-BEC4-9730D17219D1}" presName="parSpace" presStyleCnt="0"/>
      <dgm:spPr/>
    </dgm:pt>
    <dgm:pt modelId="{FD1C9FAD-3245-4D9D-8858-771392B09C95}" type="pres">
      <dgm:prSet presAssocID="{183B2047-509F-4B9D-806F-81EBE705CCC5}" presName="parTxOnly" presStyleLbl="node1" presStyleIdx="1" presStyleCnt="3" custLinFactNeighborX="33007" custLinFactNeighborY="-5430">
        <dgm:presLayoutVars>
          <dgm:bulletEnabled val="1"/>
        </dgm:presLayoutVars>
      </dgm:prSet>
      <dgm:spPr/>
    </dgm:pt>
    <dgm:pt modelId="{3E058B39-C175-457F-AF48-4EAE4EA1AF6F}" type="pres">
      <dgm:prSet presAssocID="{2E27B1B7-3091-45C8-8F85-CA222E5BAC1F}" presName="parSpace" presStyleCnt="0"/>
      <dgm:spPr/>
    </dgm:pt>
    <dgm:pt modelId="{D8B0B033-DBF7-49F9-AED7-A10BA26088BB}" type="pres">
      <dgm:prSet presAssocID="{91C32D61-530C-41DF-AB84-1DF19AB8D911}" presName="parTxOnly" presStyleLbl="node1" presStyleIdx="2" presStyleCnt="3" custScaleX="80404">
        <dgm:presLayoutVars>
          <dgm:bulletEnabled val="1"/>
        </dgm:presLayoutVars>
      </dgm:prSet>
      <dgm:spPr/>
    </dgm:pt>
  </dgm:ptLst>
  <dgm:cxnLst>
    <dgm:cxn modelId="{7F06CD0A-3613-4AA4-BBF6-09CBB7421B09}" srcId="{763551C2-B2E0-43B4-91D1-07C6F3F550E3}" destId="{D6F39664-BA3B-4369-A8B3-3BED6F870EAF}" srcOrd="0" destOrd="0" parTransId="{4C78897B-0C5F-4EB3-92CA-BD37921B8F17}" sibTransId="{C57397B6-949C-48EA-BEC4-9730D17219D1}"/>
    <dgm:cxn modelId="{A9A2522D-FC01-4C6A-A0B0-BB6FF0F46255}" srcId="{763551C2-B2E0-43B4-91D1-07C6F3F550E3}" destId="{91C32D61-530C-41DF-AB84-1DF19AB8D911}" srcOrd="2" destOrd="0" parTransId="{4875FC77-BC9D-4B5F-8208-7EC24716131C}" sibTransId="{F00C8A3A-406F-4D15-8D74-FE37B2486251}"/>
    <dgm:cxn modelId="{89798B2D-010F-455F-B65A-F525651EAD67}" type="presOf" srcId="{183B2047-509F-4B9D-806F-81EBE705CCC5}" destId="{FD1C9FAD-3245-4D9D-8858-771392B09C95}" srcOrd="0" destOrd="0" presId="urn:microsoft.com/office/officeart/2005/8/layout/hChevron3"/>
    <dgm:cxn modelId="{8C175A37-71C0-42CB-8B96-348194675260}" type="presOf" srcId="{763551C2-B2E0-43B4-91D1-07C6F3F550E3}" destId="{3FFFFEAC-BD11-4A8F-B38F-42C896BDA545}" srcOrd="0" destOrd="0" presId="urn:microsoft.com/office/officeart/2005/8/layout/hChevron3"/>
    <dgm:cxn modelId="{C5392084-7C8A-4B7E-A016-933EAE76AC70}" type="presOf" srcId="{91C32D61-530C-41DF-AB84-1DF19AB8D911}" destId="{D8B0B033-DBF7-49F9-AED7-A10BA26088BB}"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634C0D5-A81B-4E23-819B-98444AB8D193}" srcId="{763551C2-B2E0-43B4-91D1-07C6F3F550E3}" destId="{183B2047-509F-4B9D-806F-81EBE705CCC5}" srcOrd="1" destOrd="0" parTransId="{3FD127CC-9058-4986-A2B4-0D3CAC222A15}" sibTransId="{2E27B1B7-3091-45C8-8F85-CA222E5BAC1F}"/>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5FEB6F64-9278-4106-B539-CBED96ABB1A4}" type="presParOf" srcId="{3FFFFEAC-BD11-4A8F-B38F-42C896BDA545}" destId="{FD1C9FAD-3245-4D9D-8858-771392B09C95}" srcOrd="2" destOrd="0" presId="urn:microsoft.com/office/officeart/2005/8/layout/hChevron3"/>
    <dgm:cxn modelId="{41C7F090-76C4-443B-8F56-D354C66D7462}" type="presParOf" srcId="{3FFFFEAC-BD11-4A8F-B38F-42C896BDA545}" destId="{3E058B39-C175-457F-AF48-4EAE4EA1AF6F}" srcOrd="3" destOrd="0" presId="urn:microsoft.com/office/officeart/2005/8/layout/hChevron3"/>
    <dgm:cxn modelId="{A9C572FC-577D-4A75-A347-BC14519639BE}" type="presParOf" srcId="{3FFFFEAC-BD11-4A8F-B38F-42C896BDA545}" destId="{D8B0B033-DBF7-49F9-AED7-A10BA26088BB}" srcOrd="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rgbClr val="92D050"/>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rgbClr val="92D050"/>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rgbClr val="92D050"/>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119850-6F9A-4C99-A204-C83A4A1E1E48}"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s-EC"/>
        </a:p>
      </dgm:t>
    </dgm:pt>
    <dgm:pt modelId="{4D462EED-E4A6-4A3D-80AD-F2F52B8D4F7C}">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dirty="0">
            <a:solidFill>
              <a:schemeClr val="tx1"/>
            </a:solidFill>
            <a:latin typeface="Cambria" panose="02040503050406030204" pitchFamily="18" charset="0"/>
            <a:ea typeface="Cambria" panose="02040503050406030204" pitchFamily="18" charset="0"/>
          </a:endParaRPr>
        </a:p>
      </dgm:t>
    </dgm:pt>
    <dgm:pt modelId="{086F6286-1024-41C2-8A19-2B104980C755}" type="par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99197942-8FAF-4172-AC61-FA0E440AE13B}" type="sib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13D1EAE9-45D1-4125-982E-26361A7082CE}">
      <dgm:prSet phldrT="[Texto]" custT="1"/>
      <dgm:spPr>
        <a:noFill/>
        <a:ln>
          <a:solidFill>
            <a:schemeClr val="accent1">
              <a:lumMod val="50000"/>
            </a:schemeClr>
          </a:solidFill>
          <a:prstDash val="lgDash"/>
        </a:ln>
      </dgm:spPr>
      <dgm:t>
        <a:bodyPr/>
        <a:lstStyle/>
        <a:p>
          <a:pPr algn="ctr"/>
          <a:r>
            <a:rPr lang="es-ES" sz="16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dirty="0">
            <a:solidFill>
              <a:schemeClr val="tx1"/>
            </a:solidFill>
            <a:effectLst/>
            <a:latin typeface="Cambria" panose="02040503050406030204" pitchFamily="18" charset="0"/>
            <a:ea typeface="Cambria" panose="02040503050406030204" pitchFamily="18" charset="0"/>
          </a:endParaRPr>
        </a:p>
      </dgm:t>
    </dgm:pt>
    <dgm:pt modelId="{FEC97DF1-790F-40BD-9A70-EE2BC973C384}" type="par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502C8CD0-F8A7-4CBF-9E1D-ED42F36D74D0}" type="sib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7D130757-00D5-477D-B33E-7E0DD36ACDFB}" type="pres">
      <dgm:prSet presAssocID="{18119850-6F9A-4C99-A204-C83A4A1E1E48}" presName="Name0" presStyleCnt="0">
        <dgm:presLayoutVars>
          <dgm:dir/>
          <dgm:animLvl val="lvl"/>
          <dgm:resizeHandles val="exact"/>
        </dgm:presLayoutVars>
      </dgm:prSet>
      <dgm:spPr/>
    </dgm:pt>
    <dgm:pt modelId="{1DCFE7F8-3C49-4E8F-B057-194201FF1689}" type="pres">
      <dgm:prSet presAssocID="{13D1EAE9-45D1-4125-982E-26361A7082CE}" presName="boxAndChildren" presStyleCnt="0"/>
      <dgm:spPr/>
    </dgm:pt>
    <dgm:pt modelId="{D4A53176-881C-4F23-8C79-79C708957908}" type="pres">
      <dgm:prSet presAssocID="{13D1EAE9-45D1-4125-982E-26361A7082CE}" presName="parentTextBox" presStyleLbl="node1" presStyleIdx="0" presStyleCnt="2"/>
      <dgm:spPr/>
    </dgm:pt>
    <dgm:pt modelId="{A397BF71-A155-4326-A087-DCF2BBF66497}" type="pres">
      <dgm:prSet presAssocID="{99197942-8FAF-4172-AC61-FA0E440AE13B}" presName="sp" presStyleCnt="0"/>
      <dgm:spPr/>
    </dgm:pt>
    <dgm:pt modelId="{E088E2AC-993A-4BEE-BDC8-1680545A250C}" type="pres">
      <dgm:prSet presAssocID="{4D462EED-E4A6-4A3D-80AD-F2F52B8D4F7C}" presName="arrowAndChildren" presStyleCnt="0"/>
      <dgm:spPr/>
    </dgm:pt>
    <dgm:pt modelId="{79BFBEA0-9B7A-4756-AF39-2515FECF7B55}" type="pres">
      <dgm:prSet presAssocID="{4D462EED-E4A6-4A3D-80AD-F2F52B8D4F7C}" presName="parentTextArrow" presStyleLbl="node1" presStyleIdx="1" presStyleCnt="2"/>
      <dgm:spPr/>
    </dgm:pt>
  </dgm:ptLst>
  <dgm:cxnLst>
    <dgm:cxn modelId="{B2F13802-682E-4E73-8787-C164156A866C}" type="presOf" srcId="{4D462EED-E4A6-4A3D-80AD-F2F52B8D4F7C}" destId="{79BFBEA0-9B7A-4756-AF39-2515FECF7B55}" srcOrd="0" destOrd="0" presId="urn:microsoft.com/office/officeart/2005/8/layout/process4"/>
    <dgm:cxn modelId="{5D689667-0C28-4522-8E95-216240CE0F58}" srcId="{18119850-6F9A-4C99-A204-C83A4A1E1E48}" destId="{13D1EAE9-45D1-4125-982E-26361A7082CE}" srcOrd="1" destOrd="0" parTransId="{FEC97DF1-790F-40BD-9A70-EE2BC973C384}" sibTransId="{502C8CD0-F8A7-4CBF-9E1D-ED42F36D74D0}"/>
    <dgm:cxn modelId="{0106748B-ED68-4E51-9B14-1FF3D1BE15FD}" type="presOf" srcId="{18119850-6F9A-4C99-A204-C83A4A1E1E48}" destId="{7D130757-00D5-477D-B33E-7E0DD36ACDFB}" srcOrd="0" destOrd="0" presId="urn:microsoft.com/office/officeart/2005/8/layout/process4"/>
    <dgm:cxn modelId="{64CE1FDB-FF4F-47AB-BB9C-788B6B8400AD}" srcId="{18119850-6F9A-4C99-A204-C83A4A1E1E48}" destId="{4D462EED-E4A6-4A3D-80AD-F2F52B8D4F7C}" srcOrd="0" destOrd="0" parTransId="{086F6286-1024-41C2-8A19-2B104980C755}" sibTransId="{99197942-8FAF-4172-AC61-FA0E440AE13B}"/>
    <dgm:cxn modelId="{A4A069F5-8FF6-4464-B6E5-2C262642595F}" type="presOf" srcId="{13D1EAE9-45D1-4125-982E-26361A7082CE}" destId="{D4A53176-881C-4F23-8C79-79C708957908}" srcOrd="0" destOrd="0" presId="urn:microsoft.com/office/officeart/2005/8/layout/process4"/>
    <dgm:cxn modelId="{63CBE559-FEAC-4B7A-8FAC-5FD155CA1230}" type="presParOf" srcId="{7D130757-00D5-477D-B33E-7E0DD36ACDFB}" destId="{1DCFE7F8-3C49-4E8F-B057-194201FF1689}" srcOrd="0" destOrd="0" presId="urn:microsoft.com/office/officeart/2005/8/layout/process4"/>
    <dgm:cxn modelId="{0E463377-C815-4561-9EA4-8C3353B09931}" type="presParOf" srcId="{1DCFE7F8-3C49-4E8F-B057-194201FF1689}" destId="{D4A53176-881C-4F23-8C79-79C708957908}" srcOrd="0" destOrd="0" presId="urn:microsoft.com/office/officeart/2005/8/layout/process4"/>
    <dgm:cxn modelId="{14AA562A-D325-4D77-8A30-6039160DED7C}" type="presParOf" srcId="{7D130757-00D5-477D-B33E-7E0DD36ACDFB}" destId="{A397BF71-A155-4326-A087-DCF2BBF66497}" srcOrd="1" destOrd="0" presId="urn:microsoft.com/office/officeart/2005/8/layout/process4"/>
    <dgm:cxn modelId="{9A541B3F-E55C-4F10-A2C6-8FDEB428B45C}" type="presParOf" srcId="{7D130757-00D5-477D-B33E-7E0DD36ACDFB}" destId="{E088E2AC-993A-4BEE-BDC8-1680545A250C}" srcOrd="2" destOrd="0" presId="urn:microsoft.com/office/officeart/2005/8/layout/process4"/>
    <dgm:cxn modelId="{4152611D-D91B-4552-8B1A-3FEE82B8E0A8}" type="presParOf" srcId="{E088E2AC-993A-4BEE-BDC8-1680545A250C}" destId="{79BFBEA0-9B7A-4756-AF39-2515FECF7B55}"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rgbClr val="92D050"/>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rgbClr val="92D050"/>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rgbClr val="92D050"/>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119850-6F9A-4C99-A204-C83A4A1E1E48}"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s-EC"/>
        </a:p>
      </dgm:t>
    </dgm:pt>
    <dgm:pt modelId="{4D462EED-E4A6-4A3D-80AD-F2F52B8D4F7C}">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dirty="0">
            <a:solidFill>
              <a:schemeClr val="tx1"/>
            </a:solidFill>
            <a:latin typeface="Cambria" panose="02040503050406030204" pitchFamily="18" charset="0"/>
            <a:ea typeface="Cambria" panose="02040503050406030204" pitchFamily="18" charset="0"/>
          </a:endParaRPr>
        </a:p>
      </dgm:t>
    </dgm:pt>
    <dgm:pt modelId="{086F6286-1024-41C2-8A19-2B104980C755}" type="par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99197942-8FAF-4172-AC61-FA0E440AE13B}" type="sib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13D1EAE9-45D1-4125-982E-26361A7082CE}">
      <dgm:prSet phldrT="[Texto]" custT="1"/>
      <dgm:spPr>
        <a:noFill/>
        <a:ln>
          <a:solidFill>
            <a:schemeClr val="accent1">
              <a:lumMod val="50000"/>
            </a:schemeClr>
          </a:solidFill>
          <a:prstDash val="lgDash"/>
        </a:ln>
      </dgm:spPr>
      <dgm:t>
        <a:bodyPr/>
        <a:lstStyle/>
        <a:p>
          <a:pPr algn="ctr"/>
          <a:r>
            <a:rPr lang="es-ES" sz="16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dirty="0">
            <a:solidFill>
              <a:schemeClr val="tx1"/>
            </a:solidFill>
            <a:effectLst/>
            <a:latin typeface="Cambria" panose="02040503050406030204" pitchFamily="18" charset="0"/>
            <a:ea typeface="Cambria" panose="02040503050406030204" pitchFamily="18" charset="0"/>
          </a:endParaRPr>
        </a:p>
      </dgm:t>
    </dgm:pt>
    <dgm:pt modelId="{FEC97DF1-790F-40BD-9A70-EE2BC973C384}" type="par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502C8CD0-F8A7-4CBF-9E1D-ED42F36D74D0}" type="sib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7D130757-00D5-477D-B33E-7E0DD36ACDFB}" type="pres">
      <dgm:prSet presAssocID="{18119850-6F9A-4C99-A204-C83A4A1E1E48}" presName="Name0" presStyleCnt="0">
        <dgm:presLayoutVars>
          <dgm:dir/>
          <dgm:animLvl val="lvl"/>
          <dgm:resizeHandles val="exact"/>
        </dgm:presLayoutVars>
      </dgm:prSet>
      <dgm:spPr/>
    </dgm:pt>
    <dgm:pt modelId="{1DCFE7F8-3C49-4E8F-B057-194201FF1689}" type="pres">
      <dgm:prSet presAssocID="{13D1EAE9-45D1-4125-982E-26361A7082CE}" presName="boxAndChildren" presStyleCnt="0"/>
      <dgm:spPr/>
    </dgm:pt>
    <dgm:pt modelId="{D4A53176-881C-4F23-8C79-79C708957908}" type="pres">
      <dgm:prSet presAssocID="{13D1EAE9-45D1-4125-982E-26361A7082CE}" presName="parentTextBox" presStyleLbl="node1" presStyleIdx="0" presStyleCnt="2"/>
      <dgm:spPr/>
    </dgm:pt>
    <dgm:pt modelId="{A397BF71-A155-4326-A087-DCF2BBF66497}" type="pres">
      <dgm:prSet presAssocID="{99197942-8FAF-4172-AC61-FA0E440AE13B}" presName="sp" presStyleCnt="0"/>
      <dgm:spPr/>
    </dgm:pt>
    <dgm:pt modelId="{E088E2AC-993A-4BEE-BDC8-1680545A250C}" type="pres">
      <dgm:prSet presAssocID="{4D462EED-E4A6-4A3D-80AD-F2F52B8D4F7C}" presName="arrowAndChildren" presStyleCnt="0"/>
      <dgm:spPr/>
    </dgm:pt>
    <dgm:pt modelId="{79BFBEA0-9B7A-4756-AF39-2515FECF7B55}" type="pres">
      <dgm:prSet presAssocID="{4D462EED-E4A6-4A3D-80AD-F2F52B8D4F7C}" presName="parentTextArrow" presStyleLbl="node1" presStyleIdx="1" presStyleCnt="2"/>
      <dgm:spPr/>
    </dgm:pt>
  </dgm:ptLst>
  <dgm:cxnLst>
    <dgm:cxn modelId="{B2F13802-682E-4E73-8787-C164156A866C}" type="presOf" srcId="{4D462EED-E4A6-4A3D-80AD-F2F52B8D4F7C}" destId="{79BFBEA0-9B7A-4756-AF39-2515FECF7B55}" srcOrd="0" destOrd="0" presId="urn:microsoft.com/office/officeart/2005/8/layout/process4"/>
    <dgm:cxn modelId="{5D689667-0C28-4522-8E95-216240CE0F58}" srcId="{18119850-6F9A-4C99-A204-C83A4A1E1E48}" destId="{13D1EAE9-45D1-4125-982E-26361A7082CE}" srcOrd="1" destOrd="0" parTransId="{FEC97DF1-790F-40BD-9A70-EE2BC973C384}" sibTransId="{502C8CD0-F8A7-4CBF-9E1D-ED42F36D74D0}"/>
    <dgm:cxn modelId="{0106748B-ED68-4E51-9B14-1FF3D1BE15FD}" type="presOf" srcId="{18119850-6F9A-4C99-A204-C83A4A1E1E48}" destId="{7D130757-00D5-477D-B33E-7E0DD36ACDFB}" srcOrd="0" destOrd="0" presId="urn:microsoft.com/office/officeart/2005/8/layout/process4"/>
    <dgm:cxn modelId="{64CE1FDB-FF4F-47AB-BB9C-788B6B8400AD}" srcId="{18119850-6F9A-4C99-A204-C83A4A1E1E48}" destId="{4D462EED-E4A6-4A3D-80AD-F2F52B8D4F7C}" srcOrd="0" destOrd="0" parTransId="{086F6286-1024-41C2-8A19-2B104980C755}" sibTransId="{99197942-8FAF-4172-AC61-FA0E440AE13B}"/>
    <dgm:cxn modelId="{A4A069F5-8FF6-4464-B6E5-2C262642595F}" type="presOf" srcId="{13D1EAE9-45D1-4125-982E-26361A7082CE}" destId="{D4A53176-881C-4F23-8C79-79C708957908}" srcOrd="0" destOrd="0" presId="urn:microsoft.com/office/officeart/2005/8/layout/process4"/>
    <dgm:cxn modelId="{63CBE559-FEAC-4B7A-8FAC-5FD155CA1230}" type="presParOf" srcId="{7D130757-00D5-477D-B33E-7E0DD36ACDFB}" destId="{1DCFE7F8-3C49-4E8F-B057-194201FF1689}" srcOrd="0" destOrd="0" presId="urn:microsoft.com/office/officeart/2005/8/layout/process4"/>
    <dgm:cxn modelId="{0E463377-C815-4561-9EA4-8C3353B09931}" type="presParOf" srcId="{1DCFE7F8-3C49-4E8F-B057-194201FF1689}" destId="{D4A53176-881C-4F23-8C79-79C708957908}" srcOrd="0" destOrd="0" presId="urn:microsoft.com/office/officeart/2005/8/layout/process4"/>
    <dgm:cxn modelId="{14AA562A-D325-4D77-8A30-6039160DED7C}" type="presParOf" srcId="{7D130757-00D5-477D-B33E-7E0DD36ACDFB}" destId="{A397BF71-A155-4326-A087-DCF2BBF66497}" srcOrd="1" destOrd="0" presId="urn:microsoft.com/office/officeart/2005/8/layout/process4"/>
    <dgm:cxn modelId="{9A541B3F-E55C-4F10-A2C6-8FDEB428B45C}" type="presParOf" srcId="{7D130757-00D5-477D-B33E-7E0DD36ACDFB}" destId="{E088E2AC-993A-4BEE-BDC8-1680545A250C}" srcOrd="2" destOrd="0" presId="urn:microsoft.com/office/officeart/2005/8/layout/process4"/>
    <dgm:cxn modelId="{4152611D-D91B-4552-8B1A-3FEE82B8E0A8}" type="presParOf" srcId="{E088E2AC-993A-4BEE-BDC8-1680545A250C}" destId="{79BFBEA0-9B7A-4756-AF39-2515FECF7B55}"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rgbClr val="92D050"/>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rgbClr val="92D050"/>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rgbClr val="92D050"/>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119850-6F9A-4C99-A204-C83A4A1E1E48}"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s-EC"/>
        </a:p>
      </dgm:t>
    </dgm:pt>
    <dgm:pt modelId="{4D462EED-E4A6-4A3D-80AD-F2F52B8D4F7C}">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dirty="0">
            <a:solidFill>
              <a:schemeClr val="tx1"/>
            </a:solidFill>
            <a:latin typeface="Cambria" panose="02040503050406030204" pitchFamily="18" charset="0"/>
            <a:ea typeface="Cambria" panose="02040503050406030204" pitchFamily="18" charset="0"/>
          </a:endParaRPr>
        </a:p>
      </dgm:t>
    </dgm:pt>
    <dgm:pt modelId="{086F6286-1024-41C2-8A19-2B104980C755}" type="par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99197942-8FAF-4172-AC61-FA0E440AE13B}" type="sibTrans" cxnId="{64CE1FDB-FF4F-47AB-BB9C-788B6B8400AD}">
      <dgm:prSet/>
      <dgm:spPr/>
      <dgm:t>
        <a:bodyPr/>
        <a:lstStyle/>
        <a:p>
          <a:endParaRPr lang="es-EC" sz="1600">
            <a:latin typeface="Cambria" panose="02040503050406030204" pitchFamily="18" charset="0"/>
            <a:ea typeface="Cambria" panose="02040503050406030204" pitchFamily="18" charset="0"/>
          </a:endParaRPr>
        </a:p>
      </dgm:t>
    </dgm:pt>
    <dgm:pt modelId="{13D1EAE9-45D1-4125-982E-26361A7082CE}">
      <dgm:prSet phldrT="[Texto]" custT="1"/>
      <dgm:spPr>
        <a:noFill/>
        <a:ln>
          <a:solidFill>
            <a:schemeClr val="accent1">
              <a:lumMod val="50000"/>
            </a:schemeClr>
          </a:solidFill>
          <a:prstDash val="lgDash"/>
        </a:ln>
      </dgm:spPr>
      <dgm:t>
        <a:bodyPr/>
        <a:lstStyle/>
        <a:p>
          <a:pPr algn="ctr"/>
          <a:r>
            <a:rPr lang="es-ES" sz="16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dirty="0">
            <a:solidFill>
              <a:schemeClr val="tx1"/>
            </a:solidFill>
            <a:effectLst/>
            <a:latin typeface="Cambria" panose="02040503050406030204" pitchFamily="18" charset="0"/>
            <a:ea typeface="Cambria" panose="02040503050406030204" pitchFamily="18" charset="0"/>
          </a:endParaRPr>
        </a:p>
      </dgm:t>
    </dgm:pt>
    <dgm:pt modelId="{FEC97DF1-790F-40BD-9A70-EE2BC973C384}" type="par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502C8CD0-F8A7-4CBF-9E1D-ED42F36D74D0}" type="sibTrans" cxnId="{5D689667-0C28-4522-8E95-216240CE0F58}">
      <dgm:prSet/>
      <dgm:spPr/>
      <dgm:t>
        <a:bodyPr/>
        <a:lstStyle/>
        <a:p>
          <a:endParaRPr lang="es-EC" sz="1600">
            <a:latin typeface="Cambria" panose="02040503050406030204" pitchFamily="18" charset="0"/>
            <a:ea typeface="Cambria" panose="02040503050406030204" pitchFamily="18" charset="0"/>
          </a:endParaRPr>
        </a:p>
      </dgm:t>
    </dgm:pt>
    <dgm:pt modelId="{7D130757-00D5-477D-B33E-7E0DD36ACDFB}" type="pres">
      <dgm:prSet presAssocID="{18119850-6F9A-4C99-A204-C83A4A1E1E48}" presName="Name0" presStyleCnt="0">
        <dgm:presLayoutVars>
          <dgm:dir/>
          <dgm:animLvl val="lvl"/>
          <dgm:resizeHandles val="exact"/>
        </dgm:presLayoutVars>
      </dgm:prSet>
      <dgm:spPr/>
    </dgm:pt>
    <dgm:pt modelId="{1DCFE7F8-3C49-4E8F-B057-194201FF1689}" type="pres">
      <dgm:prSet presAssocID="{13D1EAE9-45D1-4125-982E-26361A7082CE}" presName="boxAndChildren" presStyleCnt="0"/>
      <dgm:spPr/>
    </dgm:pt>
    <dgm:pt modelId="{D4A53176-881C-4F23-8C79-79C708957908}" type="pres">
      <dgm:prSet presAssocID="{13D1EAE9-45D1-4125-982E-26361A7082CE}" presName="parentTextBox" presStyleLbl="node1" presStyleIdx="0" presStyleCnt="2"/>
      <dgm:spPr/>
    </dgm:pt>
    <dgm:pt modelId="{A397BF71-A155-4326-A087-DCF2BBF66497}" type="pres">
      <dgm:prSet presAssocID="{99197942-8FAF-4172-AC61-FA0E440AE13B}" presName="sp" presStyleCnt="0"/>
      <dgm:spPr/>
    </dgm:pt>
    <dgm:pt modelId="{E088E2AC-993A-4BEE-BDC8-1680545A250C}" type="pres">
      <dgm:prSet presAssocID="{4D462EED-E4A6-4A3D-80AD-F2F52B8D4F7C}" presName="arrowAndChildren" presStyleCnt="0"/>
      <dgm:spPr/>
    </dgm:pt>
    <dgm:pt modelId="{79BFBEA0-9B7A-4756-AF39-2515FECF7B55}" type="pres">
      <dgm:prSet presAssocID="{4D462EED-E4A6-4A3D-80AD-F2F52B8D4F7C}" presName="parentTextArrow" presStyleLbl="node1" presStyleIdx="1" presStyleCnt="2"/>
      <dgm:spPr/>
    </dgm:pt>
  </dgm:ptLst>
  <dgm:cxnLst>
    <dgm:cxn modelId="{B2F13802-682E-4E73-8787-C164156A866C}" type="presOf" srcId="{4D462EED-E4A6-4A3D-80AD-F2F52B8D4F7C}" destId="{79BFBEA0-9B7A-4756-AF39-2515FECF7B55}" srcOrd="0" destOrd="0" presId="urn:microsoft.com/office/officeart/2005/8/layout/process4"/>
    <dgm:cxn modelId="{5D689667-0C28-4522-8E95-216240CE0F58}" srcId="{18119850-6F9A-4C99-A204-C83A4A1E1E48}" destId="{13D1EAE9-45D1-4125-982E-26361A7082CE}" srcOrd="1" destOrd="0" parTransId="{FEC97DF1-790F-40BD-9A70-EE2BC973C384}" sibTransId="{502C8CD0-F8A7-4CBF-9E1D-ED42F36D74D0}"/>
    <dgm:cxn modelId="{0106748B-ED68-4E51-9B14-1FF3D1BE15FD}" type="presOf" srcId="{18119850-6F9A-4C99-A204-C83A4A1E1E48}" destId="{7D130757-00D5-477D-B33E-7E0DD36ACDFB}" srcOrd="0" destOrd="0" presId="urn:microsoft.com/office/officeart/2005/8/layout/process4"/>
    <dgm:cxn modelId="{64CE1FDB-FF4F-47AB-BB9C-788B6B8400AD}" srcId="{18119850-6F9A-4C99-A204-C83A4A1E1E48}" destId="{4D462EED-E4A6-4A3D-80AD-F2F52B8D4F7C}" srcOrd="0" destOrd="0" parTransId="{086F6286-1024-41C2-8A19-2B104980C755}" sibTransId="{99197942-8FAF-4172-AC61-FA0E440AE13B}"/>
    <dgm:cxn modelId="{A4A069F5-8FF6-4464-B6E5-2C262642595F}" type="presOf" srcId="{13D1EAE9-45D1-4125-982E-26361A7082CE}" destId="{D4A53176-881C-4F23-8C79-79C708957908}" srcOrd="0" destOrd="0" presId="urn:microsoft.com/office/officeart/2005/8/layout/process4"/>
    <dgm:cxn modelId="{63CBE559-FEAC-4B7A-8FAC-5FD155CA1230}" type="presParOf" srcId="{7D130757-00D5-477D-B33E-7E0DD36ACDFB}" destId="{1DCFE7F8-3C49-4E8F-B057-194201FF1689}" srcOrd="0" destOrd="0" presId="urn:microsoft.com/office/officeart/2005/8/layout/process4"/>
    <dgm:cxn modelId="{0E463377-C815-4561-9EA4-8C3353B09931}" type="presParOf" srcId="{1DCFE7F8-3C49-4E8F-B057-194201FF1689}" destId="{D4A53176-881C-4F23-8C79-79C708957908}" srcOrd="0" destOrd="0" presId="urn:microsoft.com/office/officeart/2005/8/layout/process4"/>
    <dgm:cxn modelId="{14AA562A-D325-4D77-8A30-6039160DED7C}" type="presParOf" srcId="{7D130757-00D5-477D-B33E-7E0DD36ACDFB}" destId="{A397BF71-A155-4326-A087-DCF2BBF66497}" srcOrd="1" destOrd="0" presId="urn:microsoft.com/office/officeart/2005/8/layout/process4"/>
    <dgm:cxn modelId="{9A541B3F-E55C-4F10-A2C6-8FDEB428B45C}" type="presParOf" srcId="{7D130757-00D5-477D-B33E-7E0DD36ACDFB}" destId="{E088E2AC-993A-4BEE-BDC8-1680545A250C}" srcOrd="2" destOrd="0" presId="urn:microsoft.com/office/officeart/2005/8/layout/process4"/>
    <dgm:cxn modelId="{4152611D-D91B-4552-8B1A-3FEE82B8E0A8}" type="presParOf" srcId="{E088E2AC-993A-4BEE-BDC8-1680545A250C}" destId="{79BFBEA0-9B7A-4756-AF39-2515FECF7B55}"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14F921-2D4B-455C-AF76-F375E4C6A0C7}" type="doc">
      <dgm:prSet loTypeId="urn:microsoft.com/office/officeart/2005/8/layout/hProcess11" loCatId="process" qsTypeId="urn:microsoft.com/office/officeart/2005/8/quickstyle/simple3" qsCatId="simple" csTypeId="urn:microsoft.com/office/officeart/2005/8/colors/accent1_2" csCatId="accent1" phldr="1"/>
      <dgm:spPr/>
      <dgm:t>
        <a:bodyPr/>
        <a:lstStyle/>
        <a:p>
          <a:endParaRPr lang="es-MX"/>
        </a:p>
      </dgm:t>
    </dgm:pt>
    <dgm:pt modelId="{12936D34-82D3-489A-8F52-747BAE42D334}">
      <dgm:prSet phldrT="[Texto]" custT="1"/>
      <dgm:spPr/>
      <dgm:t>
        <a:bodyPr/>
        <a:lstStyle/>
        <a:p>
          <a:r>
            <a:rPr lang="es-ES" sz="1400" dirty="0">
              <a:latin typeface="Cambria" panose="02040503050406030204" pitchFamily="18" charset="0"/>
              <a:ea typeface="Cambria" panose="02040503050406030204" pitchFamily="18" charset="0"/>
              <a:cs typeface="Times New Roman" panose="02020603050405020304" pitchFamily="18" charset="0"/>
            </a:rPr>
            <a:t>Fuentes primarias y secundarias </a:t>
          </a:r>
          <a:endParaRPr lang="es-MX" sz="1400" dirty="0">
            <a:latin typeface="Cambria" panose="02040503050406030204" pitchFamily="18" charset="0"/>
            <a:ea typeface="Cambria" panose="02040503050406030204" pitchFamily="18" charset="0"/>
            <a:cs typeface="Times New Roman" panose="02020603050405020304" pitchFamily="18" charset="0"/>
          </a:endParaRPr>
        </a:p>
      </dgm:t>
    </dgm:pt>
    <dgm:pt modelId="{CA4EEDBF-C187-4259-8B7D-97EBBE3C2F1D}" type="parTrans" cxnId="{15291391-5D06-4BEB-BDD9-41614D66DC3B}">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1A9F9629-A5C4-48F6-ADD3-7024C63447D9}" type="sibTrans" cxnId="{15291391-5D06-4BEB-BDD9-41614D66DC3B}">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F785AFAD-4313-4817-8226-97595EBB2599}">
      <dgm:prSet phldrT="[Texto]" custT="1"/>
      <dgm:spPr/>
      <dgm:t>
        <a:bodyPr/>
        <a:lstStyle/>
        <a:p>
          <a:r>
            <a:rPr lang="es-ES" sz="1400" dirty="0">
              <a:latin typeface="Cambria" panose="02040503050406030204" pitchFamily="18" charset="0"/>
              <a:ea typeface="Cambria" panose="02040503050406030204" pitchFamily="18" charset="0"/>
              <a:cs typeface="Times New Roman" panose="02020603050405020304" pitchFamily="18" charset="0"/>
            </a:rPr>
            <a:t>Artículos académicos y científicos, informes, revistas científicas, tesis, entre otras</a:t>
          </a:r>
          <a:endParaRPr lang="es-MX" sz="1400" dirty="0">
            <a:latin typeface="Cambria" panose="02040503050406030204" pitchFamily="18" charset="0"/>
            <a:ea typeface="Cambria" panose="02040503050406030204" pitchFamily="18" charset="0"/>
            <a:cs typeface="Times New Roman" panose="02020603050405020304" pitchFamily="18" charset="0"/>
          </a:endParaRPr>
        </a:p>
      </dgm:t>
    </dgm:pt>
    <dgm:pt modelId="{435AF2B2-6DAC-486A-8E21-93D4E12841F7}" type="parTrans" cxnId="{42FD8FB7-E775-411B-A595-78F0CEADBCAC}">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27D76543-4ED6-4224-BD87-F749BC79F3B4}" type="sibTrans" cxnId="{42FD8FB7-E775-411B-A595-78F0CEADBCAC}">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9B20DF44-5DEE-44BB-8253-C0B9D64B2181}">
      <dgm:prSet phldrT="[Texto]" custT="1"/>
      <dgm:spPr/>
      <dgm:t>
        <a:bodyPr/>
        <a:lstStyle/>
        <a:p>
          <a:r>
            <a:rPr lang="es-ES" sz="1400" dirty="0">
              <a:latin typeface="Cambria" panose="02040503050406030204" pitchFamily="18" charset="0"/>
              <a:ea typeface="Cambria" panose="02040503050406030204" pitchFamily="18" charset="0"/>
              <a:cs typeface="Times New Roman" panose="02020603050405020304" pitchFamily="18" charset="0"/>
            </a:rPr>
            <a:t>Información geoespacial disponible</a:t>
          </a:r>
          <a:endParaRPr lang="es-MX" sz="1400" dirty="0">
            <a:latin typeface="Cambria" panose="02040503050406030204" pitchFamily="18" charset="0"/>
            <a:ea typeface="Cambria" panose="02040503050406030204" pitchFamily="18" charset="0"/>
            <a:cs typeface="Times New Roman" panose="02020603050405020304" pitchFamily="18" charset="0"/>
          </a:endParaRPr>
        </a:p>
      </dgm:t>
    </dgm:pt>
    <dgm:pt modelId="{7BD48552-FED3-4E24-8417-BB6B56E20CDE}" type="parTrans" cxnId="{3B66C428-7D9F-40C1-9AF2-BF12C74CEBC1}">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E8A6982C-38E4-4D9E-B1E2-BCFCDA46A6F3}" type="sibTrans" cxnId="{3B66C428-7D9F-40C1-9AF2-BF12C74CEBC1}">
      <dgm:prSet/>
      <dgm:spPr/>
      <dgm:t>
        <a:bodyPr/>
        <a:lstStyle/>
        <a:p>
          <a:endParaRPr lang="es-MX" sz="1400">
            <a:latin typeface="Cambria" panose="02040503050406030204" pitchFamily="18" charset="0"/>
            <a:ea typeface="Cambria" panose="02040503050406030204" pitchFamily="18" charset="0"/>
            <a:cs typeface="Times New Roman" panose="02020603050405020304" pitchFamily="18" charset="0"/>
          </a:endParaRPr>
        </a:p>
      </dgm:t>
    </dgm:pt>
    <dgm:pt modelId="{376EE036-B167-495E-BC49-9720170E4738}" type="pres">
      <dgm:prSet presAssocID="{DF14F921-2D4B-455C-AF76-F375E4C6A0C7}" presName="Name0" presStyleCnt="0">
        <dgm:presLayoutVars>
          <dgm:dir/>
          <dgm:resizeHandles val="exact"/>
        </dgm:presLayoutVars>
      </dgm:prSet>
      <dgm:spPr/>
    </dgm:pt>
    <dgm:pt modelId="{DCEF76AD-9514-4309-8202-C23E423CAC1F}" type="pres">
      <dgm:prSet presAssocID="{DF14F921-2D4B-455C-AF76-F375E4C6A0C7}" presName="arrow" presStyleLbl="bgShp" presStyleIdx="0" presStyleCnt="1" custLinFactNeighborX="-15472"/>
      <dgm:spPr>
        <a:solidFill>
          <a:srgbClr val="CC99FF">
            <a:alpha val="40000"/>
          </a:srgbClr>
        </a:solidFill>
      </dgm:spPr>
    </dgm:pt>
    <dgm:pt modelId="{DD418430-49D6-4AD9-82CC-9FE6883A6621}" type="pres">
      <dgm:prSet presAssocID="{DF14F921-2D4B-455C-AF76-F375E4C6A0C7}" presName="points" presStyleCnt="0"/>
      <dgm:spPr/>
    </dgm:pt>
    <dgm:pt modelId="{D7CD2C21-07B0-4CAF-85B3-3366BBAC6EBE}" type="pres">
      <dgm:prSet presAssocID="{12936D34-82D3-489A-8F52-747BAE42D334}" presName="compositeA" presStyleCnt="0"/>
      <dgm:spPr/>
    </dgm:pt>
    <dgm:pt modelId="{ABBBA464-DD7C-4387-886F-151E1B14D616}" type="pres">
      <dgm:prSet presAssocID="{12936D34-82D3-489A-8F52-747BAE42D334}" presName="textA" presStyleLbl="revTx" presStyleIdx="0" presStyleCnt="3" custScaleX="555258">
        <dgm:presLayoutVars>
          <dgm:bulletEnabled val="1"/>
        </dgm:presLayoutVars>
      </dgm:prSet>
      <dgm:spPr/>
    </dgm:pt>
    <dgm:pt modelId="{E0AB2E41-2304-4E11-9841-E48203B55289}" type="pres">
      <dgm:prSet presAssocID="{12936D34-82D3-489A-8F52-747BAE42D334}" presName="circleA" presStyleLbl="node1" presStyleIdx="0" presStyleCnt="3"/>
      <dgm:spPr>
        <a:solidFill>
          <a:srgbClr val="7030A0">
            <a:alpha val="60000"/>
          </a:srgbClr>
        </a:solidFill>
      </dgm:spPr>
    </dgm:pt>
    <dgm:pt modelId="{9672E86E-B9CD-4240-8D5C-7A6CCA4CC1C6}" type="pres">
      <dgm:prSet presAssocID="{12936D34-82D3-489A-8F52-747BAE42D334}" presName="spaceA" presStyleCnt="0"/>
      <dgm:spPr/>
    </dgm:pt>
    <dgm:pt modelId="{AC6917F7-9906-450F-A291-B59E40EB8D85}" type="pres">
      <dgm:prSet presAssocID="{1A9F9629-A5C4-48F6-ADD3-7024C63447D9}" presName="space" presStyleCnt="0"/>
      <dgm:spPr/>
    </dgm:pt>
    <dgm:pt modelId="{00AB6527-98D8-49E6-AB43-7AEFF6725D46}" type="pres">
      <dgm:prSet presAssocID="{F785AFAD-4313-4817-8226-97595EBB2599}" presName="compositeB" presStyleCnt="0"/>
      <dgm:spPr/>
    </dgm:pt>
    <dgm:pt modelId="{10CA4AF6-09C4-4F82-961F-9A538ED9454D}" type="pres">
      <dgm:prSet presAssocID="{F785AFAD-4313-4817-8226-97595EBB2599}" presName="textB" presStyleLbl="revTx" presStyleIdx="1" presStyleCnt="3" custScaleX="734381">
        <dgm:presLayoutVars>
          <dgm:bulletEnabled val="1"/>
        </dgm:presLayoutVars>
      </dgm:prSet>
      <dgm:spPr/>
    </dgm:pt>
    <dgm:pt modelId="{3F052E90-0C91-49BD-95DE-A25834EFD7B0}" type="pres">
      <dgm:prSet presAssocID="{F785AFAD-4313-4817-8226-97595EBB2599}" presName="circleB" presStyleLbl="node1" presStyleIdx="1" presStyleCnt="3"/>
      <dgm:spPr>
        <a:solidFill>
          <a:srgbClr val="7030A0">
            <a:alpha val="50000"/>
          </a:srgbClr>
        </a:solidFill>
      </dgm:spPr>
    </dgm:pt>
    <dgm:pt modelId="{C732F896-87E6-40E3-8A0A-E42B3A1950E0}" type="pres">
      <dgm:prSet presAssocID="{F785AFAD-4313-4817-8226-97595EBB2599}" presName="spaceB" presStyleCnt="0"/>
      <dgm:spPr/>
    </dgm:pt>
    <dgm:pt modelId="{BC7700E4-BFDC-4CCE-9DD4-1A3B0FADECC8}" type="pres">
      <dgm:prSet presAssocID="{27D76543-4ED6-4224-BD87-F749BC79F3B4}" presName="space" presStyleCnt="0"/>
      <dgm:spPr/>
    </dgm:pt>
    <dgm:pt modelId="{C1C9756D-1BBC-4741-AF23-59340B600306}" type="pres">
      <dgm:prSet presAssocID="{9B20DF44-5DEE-44BB-8253-C0B9D64B2181}" presName="compositeA" presStyleCnt="0"/>
      <dgm:spPr/>
    </dgm:pt>
    <dgm:pt modelId="{BCBCA909-7597-44C0-A830-88CCD136CC25}" type="pres">
      <dgm:prSet presAssocID="{9B20DF44-5DEE-44BB-8253-C0B9D64B2181}" presName="textA" presStyleLbl="revTx" presStyleIdx="2" presStyleCnt="3" custScaleX="503687">
        <dgm:presLayoutVars>
          <dgm:bulletEnabled val="1"/>
        </dgm:presLayoutVars>
      </dgm:prSet>
      <dgm:spPr/>
    </dgm:pt>
    <dgm:pt modelId="{9D98AAFA-9E66-4B86-9805-E58527462EF5}" type="pres">
      <dgm:prSet presAssocID="{9B20DF44-5DEE-44BB-8253-C0B9D64B2181}" presName="circleA" presStyleLbl="node1" presStyleIdx="2" presStyleCnt="3"/>
      <dgm:spPr>
        <a:solidFill>
          <a:srgbClr val="7030A0">
            <a:alpha val="60000"/>
          </a:srgbClr>
        </a:solidFill>
      </dgm:spPr>
    </dgm:pt>
    <dgm:pt modelId="{EE664514-B11B-4DB3-A1C5-D86CA1919752}" type="pres">
      <dgm:prSet presAssocID="{9B20DF44-5DEE-44BB-8253-C0B9D64B2181}" presName="spaceA" presStyleCnt="0"/>
      <dgm:spPr/>
    </dgm:pt>
  </dgm:ptLst>
  <dgm:cxnLst>
    <dgm:cxn modelId="{035BE608-ED6B-4689-B4C1-20420FF56413}" type="presOf" srcId="{9B20DF44-5DEE-44BB-8253-C0B9D64B2181}" destId="{BCBCA909-7597-44C0-A830-88CCD136CC25}" srcOrd="0" destOrd="0" presId="urn:microsoft.com/office/officeart/2005/8/layout/hProcess11"/>
    <dgm:cxn modelId="{3B66C428-7D9F-40C1-9AF2-BF12C74CEBC1}" srcId="{DF14F921-2D4B-455C-AF76-F375E4C6A0C7}" destId="{9B20DF44-5DEE-44BB-8253-C0B9D64B2181}" srcOrd="2" destOrd="0" parTransId="{7BD48552-FED3-4E24-8417-BB6B56E20CDE}" sibTransId="{E8A6982C-38E4-4D9E-B1E2-BCFCDA46A6F3}"/>
    <dgm:cxn modelId="{BCC94B48-EB33-4E68-8985-DE6D8029D6F8}" type="presOf" srcId="{DF14F921-2D4B-455C-AF76-F375E4C6A0C7}" destId="{376EE036-B167-495E-BC49-9720170E4738}" srcOrd="0" destOrd="0" presId="urn:microsoft.com/office/officeart/2005/8/layout/hProcess11"/>
    <dgm:cxn modelId="{3A9C6956-2CE5-4AA5-831B-8FA11251F786}" type="presOf" srcId="{F785AFAD-4313-4817-8226-97595EBB2599}" destId="{10CA4AF6-09C4-4F82-961F-9A538ED9454D}" srcOrd="0" destOrd="0" presId="urn:microsoft.com/office/officeart/2005/8/layout/hProcess11"/>
    <dgm:cxn modelId="{B40C097B-9902-49F0-AC9E-0D018CA52FAF}" type="presOf" srcId="{12936D34-82D3-489A-8F52-747BAE42D334}" destId="{ABBBA464-DD7C-4387-886F-151E1B14D616}" srcOrd="0" destOrd="0" presId="urn:microsoft.com/office/officeart/2005/8/layout/hProcess11"/>
    <dgm:cxn modelId="{15291391-5D06-4BEB-BDD9-41614D66DC3B}" srcId="{DF14F921-2D4B-455C-AF76-F375E4C6A0C7}" destId="{12936D34-82D3-489A-8F52-747BAE42D334}" srcOrd="0" destOrd="0" parTransId="{CA4EEDBF-C187-4259-8B7D-97EBBE3C2F1D}" sibTransId="{1A9F9629-A5C4-48F6-ADD3-7024C63447D9}"/>
    <dgm:cxn modelId="{42FD8FB7-E775-411B-A595-78F0CEADBCAC}" srcId="{DF14F921-2D4B-455C-AF76-F375E4C6A0C7}" destId="{F785AFAD-4313-4817-8226-97595EBB2599}" srcOrd="1" destOrd="0" parTransId="{435AF2B2-6DAC-486A-8E21-93D4E12841F7}" sibTransId="{27D76543-4ED6-4224-BD87-F749BC79F3B4}"/>
    <dgm:cxn modelId="{D8A0E031-C3B4-4393-B50F-3BF3B8B9CC5E}" type="presParOf" srcId="{376EE036-B167-495E-BC49-9720170E4738}" destId="{DCEF76AD-9514-4309-8202-C23E423CAC1F}" srcOrd="0" destOrd="0" presId="urn:microsoft.com/office/officeart/2005/8/layout/hProcess11"/>
    <dgm:cxn modelId="{2A263D6B-4603-43A0-A39A-547BA9D2650D}" type="presParOf" srcId="{376EE036-B167-495E-BC49-9720170E4738}" destId="{DD418430-49D6-4AD9-82CC-9FE6883A6621}" srcOrd="1" destOrd="0" presId="urn:microsoft.com/office/officeart/2005/8/layout/hProcess11"/>
    <dgm:cxn modelId="{AC3BDC3F-F103-4E15-AF01-9D5953FB5DA2}" type="presParOf" srcId="{DD418430-49D6-4AD9-82CC-9FE6883A6621}" destId="{D7CD2C21-07B0-4CAF-85B3-3366BBAC6EBE}" srcOrd="0" destOrd="0" presId="urn:microsoft.com/office/officeart/2005/8/layout/hProcess11"/>
    <dgm:cxn modelId="{C0984727-F780-4A74-A233-4325170F00C3}" type="presParOf" srcId="{D7CD2C21-07B0-4CAF-85B3-3366BBAC6EBE}" destId="{ABBBA464-DD7C-4387-886F-151E1B14D616}" srcOrd="0" destOrd="0" presId="urn:microsoft.com/office/officeart/2005/8/layout/hProcess11"/>
    <dgm:cxn modelId="{1FA94B30-36D8-4FA5-AAFF-4B8F2113F4C2}" type="presParOf" srcId="{D7CD2C21-07B0-4CAF-85B3-3366BBAC6EBE}" destId="{E0AB2E41-2304-4E11-9841-E48203B55289}" srcOrd="1" destOrd="0" presId="urn:microsoft.com/office/officeart/2005/8/layout/hProcess11"/>
    <dgm:cxn modelId="{71E24E4F-6E43-4A43-AC0C-80CAE7046AA8}" type="presParOf" srcId="{D7CD2C21-07B0-4CAF-85B3-3366BBAC6EBE}" destId="{9672E86E-B9CD-4240-8D5C-7A6CCA4CC1C6}" srcOrd="2" destOrd="0" presId="urn:microsoft.com/office/officeart/2005/8/layout/hProcess11"/>
    <dgm:cxn modelId="{DEC8012C-7F49-41E7-ABE5-6843E67EACF2}" type="presParOf" srcId="{DD418430-49D6-4AD9-82CC-9FE6883A6621}" destId="{AC6917F7-9906-450F-A291-B59E40EB8D85}" srcOrd="1" destOrd="0" presId="urn:microsoft.com/office/officeart/2005/8/layout/hProcess11"/>
    <dgm:cxn modelId="{20905011-0C25-418B-8798-42F0FAD6FD32}" type="presParOf" srcId="{DD418430-49D6-4AD9-82CC-9FE6883A6621}" destId="{00AB6527-98D8-49E6-AB43-7AEFF6725D46}" srcOrd="2" destOrd="0" presId="urn:microsoft.com/office/officeart/2005/8/layout/hProcess11"/>
    <dgm:cxn modelId="{759E12C0-CD55-4AAB-9754-90D3009D70A5}" type="presParOf" srcId="{00AB6527-98D8-49E6-AB43-7AEFF6725D46}" destId="{10CA4AF6-09C4-4F82-961F-9A538ED9454D}" srcOrd="0" destOrd="0" presId="urn:microsoft.com/office/officeart/2005/8/layout/hProcess11"/>
    <dgm:cxn modelId="{E9A9EDDF-BC0F-4198-8684-2483251BCFEE}" type="presParOf" srcId="{00AB6527-98D8-49E6-AB43-7AEFF6725D46}" destId="{3F052E90-0C91-49BD-95DE-A25834EFD7B0}" srcOrd="1" destOrd="0" presId="urn:microsoft.com/office/officeart/2005/8/layout/hProcess11"/>
    <dgm:cxn modelId="{22D03F58-7DD0-47DA-866B-ADC223B1E609}" type="presParOf" srcId="{00AB6527-98D8-49E6-AB43-7AEFF6725D46}" destId="{C732F896-87E6-40E3-8A0A-E42B3A1950E0}" srcOrd="2" destOrd="0" presId="urn:microsoft.com/office/officeart/2005/8/layout/hProcess11"/>
    <dgm:cxn modelId="{20C8F35A-C6E5-4446-B996-9D26EE12F27D}" type="presParOf" srcId="{DD418430-49D6-4AD9-82CC-9FE6883A6621}" destId="{BC7700E4-BFDC-4CCE-9DD4-1A3B0FADECC8}" srcOrd="3" destOrd="0" presId="urn:microsoft.com/office/officeart/2005/8/layout/hProcess11"/>
    <dgm:cxn modelId="{22E5CADF-9059-495F-A10B-78D2EBA080A4}" type="presParOf" srcId="{DD418430-49D6-4AD9-82CC-9FE6883A6621}" destId="{C1C9756D-1BBC-4741-AF23-59340B600306}" srcOrd="4" destOrd="0" presId="urn:microsoft.com/office/officeart/2005/8/layout/hProcess11"/>
    <dgm:cxn modelId="{76F362ED-EECC-4607-BDAE-83056D1374E8}" type="presParOf" srcId="{C1C9756D-1BBC-4741-AF23-59340B600306}" destId="{BCBCA909-7597-44C0-A830-88CCD136CC25}" srcOrd="0" destOrd="0" presId="urn:microsoft.com/office/officeart/2005/8/layout/hProcess11"/>
    <dgm:cxn modelId="{10511B4C-B5D3-482E-9994-19552AD1FA72}" type="presParOf" srcId="{C1C9756D-1BBC-4741-AF23-59340B600306}" destId="{9D98AAFA-9E66-4B86-9805-E58527462EF5}" srcOrd="1" destOrd="0" presId="urn:microsoft.com/office/officeart/2005/8/layout/hProcess11"/>
    <dgm:cxn modelId="{AAAF2D26-6280-4B5B-9B31-1CABC5823336}" type="presParOf" srcId="{C1C9756D-1BBC-4741-AF23-59340B600306}" destId="{EE664514-B11B-4DB3-A1C5-D86CA1919752}"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B8C08-8543-4BEB-83EA-8ACE0163735E}" type="doc">
      <dgm:prSet loTypeId="urn:microsoft.com/office/officeart/2005/8/layout/process2" loCatId="process" qsTypeId="urn:microsoft.com/office/officeart/2005/8/quickstyle/simple1" qsCatId="simple" csTypeId="urn:microsoft.com/office/officeart/2005/8/colors/accent1_4" csCatId="accent1" phldr="1"/>
      <dgm:spPr/>
      <dgm:t>
        <a:bodyPr/>
        <a:lstStyle/>
        <a:p>
          <a:endParaRPr lang="es-MX"/>
        </a:p>
      </dgm:t>
    </dgm:pt>
    <dgm:pt modelId="{D7D82F9B-3C00-4D92-972E-1A975DA7F0EC}">
      <dgm:prSet phldrT="[Texto]" custT="1"/>
      <dgm:spPr/>
      <dgm:t>
        <a:bodyPr/>
        <a:lstStyle/>
        <a:p>
          <a:r>
            <a:rPr lang="es-MX" sz="14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El Ecuador es un país privilegiado debido a la presencia de aguas termales y minerales localizadas mayoritariamente en el callejón Interandino.</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10525D26-5328-433F-8D07-56A801808BA6}" type="parTrans" cxnId="{76330182-4841-4056-B343-5857D3A9DA7E}">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1AE56CEC-98E4-406B-A849-F76E9CCF2843}" type="sibTrans" cxnId="{76330182-4841-4056-B343-5857D3A9DA7E}">
      <dgm:prSet custT="1"/>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743DFB5A-3618-4A56-A22C-61676FB877DF}">
      <dgm:prSet phldrT="[Texto]" custT="1"/>
      <dgm:spPr/>
      <dgm:t>
        <a:bodyPr/>
        <a:lstStyle/>
        <a:p>
          <a:r>
            <a:rPr lang="es-ES" sz="1400" b="0" i="0">
              <a:solidFill>
                <a:schemeClr val="tx1"/>
              </a:solidFill>
              <a:latin typeface="Cambria" panose="02040503050406030204" pitchFamily="18" charset="0"/>
              <a:ea typeface="Cambria" panose="02040503050406030204" pitchFamily="18" charset="0"/>
              <a:cs typeface="Times New Roman" panose="02020603050405020304" pitchFamily="18" charset="0"/>
            </a:rPr>
            <a:t>En el país existe un total desconocimiento sobre la composición química de los fluidos hidrotermales que emergen a la superficie</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5E532CD4-F2D3-46AA-862A-946B605BC771}" type="parTrans" cxnId="{DA84A925-A157-420C-B2D3-A4949B73C93C}">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9A76534A-BCA3-4713-81E4-B7063C17A098}" type="sibTrans" cxnId="{DA84A925-A157-420C-B2D3-A4949B73C93C}">
      <dgm:prSet custT="1"/>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1722A291-9A37-41D8-96C0-17DD641CCB1F}">
      <dgm:prSet phldrT="[Texto]" custT="1"/>
      <dgm:spPr/>
      <dgm:t>
        <a:bodyPr/>
        <a:lstStyle/>
        <a:p>
          <a:r>
            <a:rPr lang="es-MX" sz="1400" b="0" i="0">
              <a:solidFill>
                <a:schemeClr val="tx1"/>
              </a:solidFill>
              <a:latin typeface="Cambria" panose="02040503050406030204" pitchFamily="18" charset="0"/>
              <a:ea typeface="Cambria" panose="02040503050406030204" pitchFamily="18" charset="0"/>
              <a:cs typeface="Times New Roman" panose="02020603050405020304" pitchFamily="18" charset="0"/>
            </a:rPr>
            <a:t>Muchos estudios han analizado únicamente los parámetros físico-químicos básicos.</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09A7CEEF-1EB7-4454-A0E7-1B02D3D33C39}" type="parTrans" cxnId="{243597D3-1EF6-4A3D-AC34-EFA1B7994F9A}">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5E8A0EF6-6318-42E6-912B-A78CE3107C17}" type="sibTrans" cxnId="{243597D3-1EF6-4A3D-AC34-EFA1B7994F9A}">
      <dgm:prSet custT="1"/>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BBB092F1-6912-4555-96B6-2F8A73CCA156}">
      <dgm:prSet phldrT="[Texto]" custT="1"/>
      <dgm:spPr/>
      <dgm:t>
        <a:bodyPr/>
        <a:lstStyle/>
        <a:p>
          <a:r>
            <a:rPr lang="es-ES" sz="1400" b="0" i="0">
              <a:solidFill>
                <a:schemeClr val="tx1"/>
              </a:solidFill>
              <a:latin typeface="Cambria" panose="02040503050406030204" pitchFamily="18" charset="0"/>
              <a:ea typeface="Cambria" panose="02040503050406030204" pitchFamily="18" charset="0"/>
              <a:cs typeface="Times New Roman" panose="02020603050405020304" pitchFamily="18" charset="0"/>
            </a:rPr>
            <a:t>Para el aprovechamiento tanto de los lodos como de aguas, la población de Tufiño requiere conocer su composición </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3DC81820-5FA2-449F-BD0E-02D3CE4A4CE3}" type="parTrans" cxnId="{FF1F4290-31FA-40AF-AAF9-2A613A8E190A}">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7314082C-3FA6-4D55-90B6-8DAE071F2E75}" type="sibTrans" cxnId="{FF1F4290-31FA-40AF-AAF9-2A613A8E190A}">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C2728098-5D8D-411D-BCCA-A95115AB80B9}" type="pres">
      <dgm:prSet presAssocID="{8D3B8C08-8543-4BEB-83EA-8ACE0163735E}" presName="linearFlow" presStyleCnt="0">
        <dgm:presLayoutVars>
          <dgm:resizeHandles val="exact"/>
        </dgm:presLayoutVars>
      </dgm:prSet>
      <dgm:spPr/>
    </dgm:pt>
    <dgm:pt modelId="{249717F5-D5A6-4B08-9FE7-30420FE291E5}" type="pres">
      <dgm:prSet presAssocID="{D7D82F9B-3C00-4D92-972E-1A975DA7F0EC}" presName="node" presStyleLbl="node1" presStyleIdx="0" presStyleCnt="4">
        <dgm:presLayoutVars>
          <dgm:bulletEnabled val="1"/>
        </dgm:presLayoutVars>
      </dgm:prSet>
      <dgm:spPr/>
    </dgm:pt>
    <dgm:pt modelId="{8ED4D44A-F7FC-429A-818A-5A7D11375741}" type="pres">
      <dgm:prSet presAssocID="{1AE56CEC-98E4-406B-A849-F76E9CCF2843}" presName="sibTrans" presStyleLbl="sibTrans2D1" presStyleIdx="0" presStyleCnt="3"/>
      <dgm:spPr/>
    </dgm:pt>
    <dgm:pt modelId="{C9C47739-E05C-4C23-9FAC-5FBD79E57C16}" type="pres">
      <dgm:prSet presAssocID="{1AE56CEC-98E4-406B-A849-F76E9CCF2843}" presName="connectorText" presStyleLbl="sibTrans2D1" presStyleIdx="0" presStyleCnt="3"/>
      <dgm:spPr/>
    </dgm:pt>
    <dgm:pt modelId="{0D996F2B-F71E-45BD-AAAF-8A1AE02EAE26}" type="pres">
      <dgm:prSet presAssocID="{743DFB5A-3618-4A56-A22C-61676FB877DF}" presName="node" presStyleLbl="node1" presStyleIdx="1" presStyleCnt="4">
        <dgm:presLayoutVars>
          <dgm:bulletEnabled val="1"/>
        </dgm:presLayoutVars>
      </dgm:prSet>
      <dgm:spPr/>
    </dgm:pt>
    <dgm:pt modelId="{28319BA0-8D81-417D-9C16-1FF17A4434E2}" type="pres">
      <dgm:prSet presAssocID="{9A76534A-BCA3-4713-81E4-B7063C17A098}" presName="sibTrans" presStyleLbl="sibTrans2D1" presStyleIdx="1" presStyleCnt="3"/>
      <dgm:spPr/>
    </dgm:pt>
    <dgm:pt modelId="{5CCB2035-B025-4245-9182-B6CE414CB436}" type="pres">
      <dgm:prSet presAssocID="{9A76534A-BCA3-4713-81E4-B7063C17A098}" presName="connectorText" presStyleLbl="sibTrans2D1" presStyleIdx="1" presStyleCnt="3"/>
      <dgm:spPr/>
    </dgm:pt>
    <dgm:pt modelId="{02264680-B531-452B-A4A7-E8943AAB36EA}" type="pres">
      <dgm:prSet presAssocID="{1722A291-9A37-41D8-96C0-17DD641CCB1F}" presName="node" presStyleLbl="node1" presStyleIdx="2" presStyleCnt="4">
        <dgm:presLayoutVars>
          <dgm:bulletEnabled val="1"/>
        </dgm:presLayoutVars>
      </dgm:prSet>
      <dgm:spPr/>
    </dgm:pt>
    <dgm:pt modelId="{A34C9E65-CAE9-48A5-97E3-428B84911865}" type="pres">
      <dgm:prSet presAssocID="{5E8A0EF6-6318-42E6-912B-A78CE3107C17}" presName="sibTrans" presStyleLbl="sibTrans2D1" presStyleIdx="2" presStyleCnt="3"/>
      <dgm:spPr/>
    </dgm:pt>
    <dgm:pt modelId="{F9BBB3DC-528F-4F7D-BB1E-03B8E34C0823}" type="pres">
      <dgm:prSet presAssocID="{5E8A0EF6-6318-42E6-912B-A78CE3107C17}" presName="connectorText" presStyleLbl="sibTrans2D1" presStyleIdx="2" presStyleCnt="3"/>
      <dgm:spPr/>
    </dgm:pt>
    <dgm:pt modelId="{D59E6180-7E89-44A1-8B1F-41FDF57B734E}" type="pres">
      <dgm:prSet presAssocID="{BBB092F1-6912-4555-96B6-2F8A73CCA156}" presName="node" presStyleLbl="node1" presStyleIdx="3" presStyleCnt="4">
        <dgm:presLayoutVars>
          <dgm:bulletEnabled val="1"/>
        </dgm:presLayoutVars>
      </dgm:prSet>
      <dgm:spPr/>
    </dgm:pt>
  </dgm:ptLst>
  <dgm:cxnLst>
    <dgm:cxn modelId="{C1431A03-037B-40CE-A071-A20FF4CDCE0B}" type="presOf" srcId="{9A76534A-BCA3-4713-81E4-B7063C17A098}" destId="{5CCB2035-B025-4245-9182-B6CE414CB436}" srcOrd="1" destOrd="0" presId="urn:microsoft.com/office/officeart/2005/8/layout/process2"/>
    <dgm:cxn modelId="{6958DA19-D560-4C9C-85F7-1096DBCF4608}" type="presOf" srcId="{5E8A0EF6-6318-42E6-912B-A78CE3107C17}" destId="{A34C9E65-CAE9-48A5-97E3-428B84911865}" srcOrd="0" destOrd="0" presId="urn:microsoft.com/office/officeart/2005/8/layout/process2"/>
    <dgm:cxn modelId="{2DEEFA1B-947B-45EC-9207-EE1EC7CEB893}" type="presOf" srcId="{BBB092F1-6912-4555-96B6-2F8A73CCA156}" destId="{D59E6180-7E89-44A1-8B1F-41FDF57B734E}" srcOrd="0" destOrd="0" presId="urn:microsoft.com/office/officeart/2005/8/layout/process2"/>
    <dgm:cxn modelId="{DA84A925-A157-420C-B2D3-A4949B73C93C}" srcId="{8D3B8C08-8543-4BEB-83EA-8ACE0163735E}" destId="{743DFB5A-3618-4A56-A22C-61676FB877DF}" srcOrd="1" destOrd="0" parTransId="{5E532CD4-F2D3-46AA-862A-946B605BC771}" sibTransId="{9A76534A-BCA3-4713-81E4-B7063C17A098}"/>
    <dgm:cxn modelId="{7855444F-0B5E-439D-9FE8-3CD60F6CCDEA}" type="presOf" srcId="{1722A291-9A37-41D8-96C0-17DD641CCB1F}" destId="{02264680-B531-452B-A4A7-E8943AAB36EA}" srcOrd="0" destOrd="0" presId="urn:microsoft.com/office/officeart/2005/8/layout/process2"/>
    <dgm:cxn modelId="{BC304879-0FD7-4939-AF39-7B7AAA5BBCC5}" type="presOf" srcId="{1AE56CEC-98E4-406B-A849-F76E9CCF2843}" destId="{8ED4D44A-F7FC-429A-818A-5A7D11375741}" srcOrd="0" destOrd="0" presId="urn:microsoft.com/office/officeart/2005/8/layout/process2"/>
    <dgm:cxn modelId="{FDEF7E5A-2E6B-49A7-B7AA-72DDF83250B8}" type="presOf" srcId="{743DFB5A-3618-4A56-A22C-61676FB877DF}" destId="{0D996F2B-F71E-45BD-AAAF-8A1AE02EAE26}" srcOrd="0" destOrd="0" presId="urn:microsoft.com/office/officeart/2005/8/layout/process2"/>
    <dgm:cxn modelId="{76330182-4841-4056-B343-5857D3A9DA7E}" srcId="{8D3B8C08-8543-4BEB-83EA-8ACE0163735E}" destId="{D7D82F9B-3C00-4D92-972E-1A975DA7F0EC}" srcOrd="0" destOrd="0" parTransId="{10525D26-5328-433F-8D07-56A801808BA6}" sibTransId="{1AE56CEC-98E4-406B-A849-F76E9CCF2843}"/>
    <dgm:cxn modelId="{FF1F4290-31FA-40AF-AAF9-2A613A8E190A}" srcId="{8D3B8C08-8543-4BEB-83EA-8ACE0163735E}" destId="{BBB092F1-6912-4555-96B6-2F8A73CCA156}" srcOrd="3" destOrd="0" parTransId="{3DC81820-5FA2-449F-BD0E-02D3CE4A4CE3}" sibTransId="{7314082C-3FA6-4D55-90B6-8DAE071F2E75}"/>
    <dgm:cxn modelId="{5AA33A98-0C50-447D-ACDE-1B6CAD6A079B}" type="presOf" srcId="{9A76534A-BCA3-4713-81E4-B7063C17A098}" destId="{28319BA0-8D81-417D-9C16-1FF17A4434E2}" srcOrd="0" destOrd="0" presId="urn:microsoft.com/office/officeart/2005/8/layout/process2"/>
    <dgm:cxn modelId="{7BC976A0-9F46-47B9-B8AD-F3D409E15ED4}" type="presOf" srcId="{8D3B8C08-8543-4BEB-83EA-8ACE0163735E}" destId="{C2728098-5D8D-411D-BCCA-A95115AB80B9}" srcOrd="0" destOrd="0" presId="urn:microsoft.com/office/officeart/2005/8/layout/process2"/>
    <dgm:cxn modelId="{53CDEAB7-35FE-496F-91E3-BC2FC0226D87}" type="presOf" srcId="{5E8A0EF6-6318-42E6-912B-A78CE3107C17}" destId="{F9BBB3DC-528F-4F7D-BB1E-03B8E34C0823}" srcOrd="1" destOrd="0" presId="urn:microsoft.com/office/officeart/2005/8/layout/process2"/>
    <dgm:cxn modelId="{534150D3-FD67-438D-964B-9E45176F86D4}" type="presOf" srcId="{D7D82F9B-3C00-4D92-972E-1A975DA7F0EC}" destId="{249717F5-D5A6-4B08-9FE7-30420FE291E5}" srcOrd="0" destOrd="0" presId="urn:microsoft.com/office/officeart/2005/8/layout/process2"/>
    <dgm:cxn modelId="{243597D3-1EF6-4A3D-AC34-EFA1B7994F9A}" srcId="{8D3B8C08-8543-4BEB-83EA-8ACE0163735E}" destId="{1722A291-9A37-41D8-96C0-17DD641CCB1F}" srcOrd="2" destOrd="0" parTransId="{09A7CEEF-1EB7-4454-A0E7-1B02D3D33C39}" sibTransId="{5E8A0EF6-6318-42E6-912B-A78CE3107C17}"/>
    <dgm:cxn modelId="{1370B4E4-5867-42B4-B500-4F06F17CEDFF}" type="presOf" srcId="{1AE56CEC-98E4-406B-A849-F76E9CCF2843}" destId="{C9C47739-E05C-4C23-9FAC-5FBD79E57C16}" srcOrd="1" destOrd="0" presId="urn:microsoft.com/office/officeart/2005/8/layout/process2"/>
    <dgm:cxn modelId="{587EB93D-E18B-426D-871F-9037F66BA1F5}" type="presParOf" srcId="{C2728098-5D8D-411D-BCCA-A95115AB80B9}" destId="{249717F5-D5A6-4B08-9FE7-30420FE291E5}" srcOrd="0" destOrd="0" presId="urn:microsoft.com/office/officeart/2005/8/layout/process2"/>
    <dgm:cxn modelId="{FD99F678-0B2B-41D2-99A3-BAD4817C9DE6}" type="presParOf" srcId="{C2728098-5D8D-411D-BCCA-A95115AB80B9}" destId="{8ED4D44A-F7FC-429A-818A-5A7D11375741}" srcOrd="1" destOrd="0" presId="urn:microsoft.com/office/officeart/2005/8/layout/process2"/>
    <dgm:cxn modelId="{33BE37DF-AABC-4095-BE75-F9DA370F580B}" type="presParOf" srcId="{8ED4D44A-F7FC-429A-818A-5A7D11375741}" destId="{C9C47739-E05C-4C23-9FAC-5FBD79E57C16}" srcOrd="0" destOrd="0" presId="urn:microsoft.com/office/officeart/2005/8/layout/process2"/>
    <dgm:cxn modelId="{F53D45A9-920C-44B2-BBB6-054DA78A545C}" type="presParOf" srcId="{C2728098-5D8D-411D-BCCA-A95115AB80B9}" destId="{0D996F2B-F71E-45BD-AAAF-8A1AE02EAE26}" srcOrd="2" destOrd="0" presId="urn:microsoft.com/office/officeart/2005/8/layout/process2"/>
    <dgm:cxn modelId="{C3B3D717-B853-4813-8D91-5129E2737D20}" type="presParOf" srcId="{C2728098-5D8D-411D-BCCA-A95115AB80B9}" destId="{28319BA0-8D81-417D-9C16-1FF17A4434E2}" srcOrd="3" destOrd="0" presId="urn:microsoft.com/office/officeart/2005/8/layout/process2"/>
    <dgm:cxn modelId="{EB48A4BE-71FD-48AD-AC2C-A5E3FF22C35E}" type="presParOf" srcId="{28319BA0-8D81-417D-9C16-1FF17A4434E2}" destId="{5CCB2035-B025-4245-9182-B6CE414CB436}" srcOrd="0" destOrd="0" presId="urn:microsoft.com/office/officeart/2005/8/layout/process2"/>
    <dgm:cxn modelId="{C43B7BA3-C97D-45E4-8E72-CD9D05BF1235}" type="presParOf" srcId="{C2728098-5D8D-411D-BCCA-A95115AB80B9}" destId="{02264680-B531-452B-A4A7-E8943AAB36EA}" srcOrd="4" destOrd="0" presId="urn:microsoft.com/office/officeart/2005/8/layout/process2"/>
    <dgm:cxn modelId="{A13A0A02-5081-4715-BD8F-E8A5C92E56CD}" type="presParOf" srcId="{C2728098-5D8D-411D-BCCA-A95115AB80B9}" destId="{A34C9E65-CAE9-48A5-97E3-428B84911865}" srcOrd="5" destOrd="0" presId="urn:microsoft.com/office/officeart/2005/8/layout/process2"/>
    <dgm:cxn modelId="{1D67D7C1-46F1-4B73-9DC3-1310322E442B}" type="presParOf" srcId="{A34C9E65-CAE9-48A5-97E3-428B84911865}" destId="{F9BBB3DC-528F-4F7D-BB1E-03B8E34C0823}" srcOrd="0" destOrd="0" presId="urn:microsoft.com/office/officeart/2005/8/layout/process2"/>
    <dgm:cxn modelId="{47B65B85-C511-4A44-968B-E32C1BC403FE}" type="presParOf" srcId="{C2728098-5D8D-411D-BCCA-A95115AB80B9}" destId="{D59E6180-7E89-44A1-8B1F-41FDF57B734E}"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5D4C421-BA57-409C-AA69-92CAE0F5F9C7}" type="doc">
      <dgm:prSet loTypeId="urn:microsoft.com/office/officeart/2005/8/layout/bProcess2" loCatId="process" qsTypeId="urn:microsoft.com/office/officeart/2005/8/quickstyle/simple2" qsCatId="simple" csTypeId="urn:microsoft.com/office/officeart/2005/8/colors/accent1_2" csCatId="accent1" phldr="1"/>
      <dgm:spPr/>
    </dgm:pt>
    <dgm:pt modelId="{AD2607F0-D6DA-4B17-BFF6-99BD7970478F}">
      <dgm:prSet phldrT="[Texto]" custT="1"/>
      <dgm:spPr>
        <a:solidFill>
          <a:srgbClr val="CCCCFF">
            <a:alpha val="29804"/>
          </a:srgbClr>
        </a:solidFill>
      </dgm:spPr>
      <dgm:t>
        <a:bodyPr/>
        <a:lstStyle/>
        <a:p>
          <a:r>
            <a:rPr lang="es-ES" sz="1600" b="1"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a:t>
          </a:r>
        </a:p>
        <a:p>
          <a:r>
            <a:rPr lang="es-ES"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 Frascos de polietileno </a:t>
          </a:r>
        </a:p>
        <a:p>
          <a:r>
            <a:rPr lang="es-ES"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Recipientes esterilizados</a:t>
          </a:r>
          <a:endParaRPr lang="es-MX" sz="16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A13A6A9A-46DE-47B0-A6DB-1A25A542B841}" type="parTrans" cxnId="{5562710A-BD2D-456A-A4A3-31D941F28815}">
      <dgm:prSet/>
      <dgm:spPr/>
      <dgm:t>
        <a:bodyPr/>
        <a:lstStyle/>
        <a:p>
          <a:endParaRPr lang="es-MX" sz="16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33233B3E-49E9-457B-A841-A2ACFA7F824D}" type="sibTrans" cxnId="{5562710A-BD2D-456A-A4A3-31D941F28815}">
      <dgm:prSet/>
      <dgm:spPr>
        <a:solidFill>
          <a:srgbClr val="7030A0">
            <a:alpha val="40000"/>
          </a:srgbClr>
        </a:solidFill>
      </dgm:spPr>
      <dgm:t>
        <a:bodyPr/>
        <a:lstStyle/>
        <a:p>
          <a:endParaRPr lang="es-MX" sz="16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AD1A30EA-8FCA-4758-817C-E06A81925EA8}">
      <dgm:prSet phldrT="[Texto]" custT="1"/>
      <dgm:spPr>
        <a:solidFill>
          <a:srgbClr val="CC66FF">
            <a:alpha val="20000"/>
          </a:srgbClr>
        </a:solidFill>
      </dgm:spPr>
      <dgm:t>
        <a:bodyPr/>
        <a:lstStyle/>
        <a:p>
          <a:r>
            <a:rPr lang="es-MX" sz="1600" b="1" i="1" dirty="0">
              <a:solidFill>
                <a:schemeClr val="tx1"/>
              </a:solidFill>
              <a:latin typeface="Cambria" panose="02040503050406030204" pitchFamily="18" charset="0"/>
              <a:ea typeface="Cambria" panose="02040503050406030204" pitchFamily="18" charset="0"/>
              <a:cs typeface="Times New Roman" panose="02020603050405020304" pitchFamily="18" charset="0"/>
            </a:rPr>
            <a:t>SEDIMENTOS</a:t>
          </a:r>
        </a:p>
        <a:p>
          <a:r>
            <a:rPr lang="es-MX"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a:t>
          </a:r>
          <a:r>
            <a:rPr lang="es-ES"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ubo PVC</a:t>
          </a:r>
        </a:p>
        <a:p>
          <a:r>
            <a:rPr lang="es-ES"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- 500 gr (fundas Ziploc)</a:t>
          </a:r>
          <a:endParaRPr lang="es-MX" sz="16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43526F29-4AF0-4212-9E67-1DD2F4831AC7}" type="parTrans" cxnId="{FB97488D-E3D2-4DF0-AD09-B3A47A3ED526}">
      <dgm:prSet/>
      <dgm:spPr/>
      <dgm:t>
        <a:bodyPr/>
        <a:lstStyle/>
        <a:p>
          <a:endParaRPr lang="es-MX" sz="16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171723C9-240E-4360-A195-2E5813F8BF6C}" type="sibTrans" cxnId="{FB97488D-E3D2-4DF0-AD09-B3A47A3ED526}">
      <dgm:prSet/>
      <dgm:spPr/>
      <dgm:t>
        <a:bodyPr/>
        <a:lstStyle/>
        <a:p>
          <a:endParaRPr lang="es-MX" sz="16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BAB1B552-5952-433E-B206-1E3DE289EBB7}" type="pres">
      <dgm:prSet presAssocID="{D5D4C421-BA57-409C-AA69-92CAE0F5F9C7}" presName="diagram" presStyleCnt="0">
        <dgm:presLayoutVars>
          <dgm:dir/>
          <dgm:resizeHandles/>
        </dgm:presLayoutVars>
      </dgm:prSet>
      <dgm:spPr/>
    </dgm:pt>
    <dgm:pt modelId="{C5564506-8A0B-4FD9-BA66-759FC1469946}" type="pres">
      <dgm:prSet presAssocID="{AD2607F0-D6DA-4B17-BFF6-99BD7970478F}" presName="firstNode" presStyleLbl="node1" presStyleIdx="0" presStyleCnt="2">
        <dgm:presLayoutVars>
          <dgm:bulletEnabled val="1"/>
        </dgm:presLayoutVars>
      </dgm:prSet>
      <dgm:spPr/>
    </dgm:pt>
    <dgm:pt modelId="{1B840B8D-6A3C-46A7-BCFF-9DDBB86808E8}" type="pres">
      <dgm:prSet presAssocID="{33233B3E-49E9-457B-A841-A2ACFA7F824D}" presName="sibTrans" presStyleLbl="sibTrans2D1" presStyleIdx="0" presStyleCnt="1"/>
      <dgm:spPr/>
    </dgm:pt>
    <dgm:pt modelId="{F9C4AAD5-E474-47D0-8E72-5D2BF287F8BE}" type="pres">
      <dgm:prSet presAssocID="{AD1A30EA-8FCA-4758-817C-E06A81925EA8}" presName="lastNode" presStyleLbl="node1" presStyleIdx="1" presStyleCnt="2" custScaleX="105758">
        <dgm:presLayoutVars>
          <dgm:bulletEnabled val="1"/>
        </dgm:presLayoutVars>
      </dgm:prSet>
      <dgm:spPr/>
    </dgm:pt>
  </dgm:ptLst>
  <dgm:cxnLst>
    <dgm:cxn modelId="{5562710A-BD2D-456A-A4A3-31D941F28815}" srcId="{D5D4C421-BA57-409C-AA69-92CAE0F5F9C7}" destId="{AD2607F0-D6DA-4B17-BFF6-99BD7970478F}" srcOrd="0" destOrd="0" parTransId="{A13A6A9A-46DE-47B0-A6DB-1A25A542B841}" sibTransId="{33233B3E-49E9-457B-A841-A2ACFA7F824D}"/>
    <dgm:cxn modelId="{37A8012F-BB41-4E57-B511-916FDFB2AE4A}" type="presOf" srcId="{AD2607F0-D6DA-4B17-BFF6-99BD7970478F}" destId="{C5564506-8A0B-4FD9-BA66-759FC1469946}" srcOrd="0" destOrd="0" presId="urn:microsoft.com/office/officeart/2005/8/layout/bProcess2"/>
    <dgm:cxn modelId="{42B23432-CFD7-4D53-9828-2B054FF466CB}" type="presOf" srcId="{AD1A30EA-8FCA-4758-817C-E06A81925EA8}" destId="{F9C4AAD5-E474-47D0-8E72-5D2BF287F8BE}" srcOrd="0" destOrd="0" presId="urn:microsoft.com/office/officeart/2005/8/layout/bProcess2"/>
    <dgm:cxn modelId="{26C4CC34-8A3B-499B-BEF8-DBEEFCD3ECCB}" type="presOf" srcId="{33233B3E-49E9-457B-A841-A2ACFA7F824D}" destId="{1B840B8D-6A3C-46A7-BCFF-9DDBB86808E8}" srcOrd="0" destOrd="0" presId="urn:microsoft.com/office/officeart/2005/8/layout/bProcess2"/>
    <dgm:cxn modelId="{FB97488D-E3D2-4DF0-AD09-B3A47A3ED526}" srcId="{D5D4C421-BA57-409C-AA69-92CAE0F5F9C7}" destId="{AD1A30EA-8FCA-4758-817C-E06A81925EA8}" srcOrd="1" destOrd="0" parTransId="{43526F29-4AF0-4212-9E67-1DD2F4831AC7}" sibTransId="{171723C9-240E-4360-A195-2E5813F8BF6C}"/>
    <dgm:cxn modelId="{BDFB799B-314C-4623-A3E8-717710DCEBFC}" type="presOf" srcId="{D5D4C421-BA57-409C-AA69-92CAE0F5F9C7}" destId="{BAB1B552-5952-433E-B206-1E3DE289EBB7}" srcOrd="0" destOrd="0" presId="urn:microsoft.com/office/officeart/2005/8/layout/bProcess2"/>
    <dgm:cxn modelId="{EBC24785-4703-40FD-9322-E9DE9FC386F0}" type="presParOf" srcId="{BAB1B552-5952-433E-B206-1E3DE289EBB7}" destId="{C5564506-8A0B-4FD9-BA66-759FC1469946}" srcOrd="0" destOrd="0" presId="urn:microsoft.com/office/officeart/2005/8/layout/bProcess2"/>
    <dgm:cxn modelId="{B767D795-F723-4553-8D25-3140D4F86493}" type="presParOf" srcId="{BAB1B552-5952-433E-B206-1E3DE289EBB7}" destId="{1B840B8D-6A3C-46A7-BCFF-9DDBB86808E8}" srcOrd="1" destOrd="0" presId="urn:microsoft.com/office/officeart/2005/8/layout/bProcess2"/>
    <dgm:cxn modelId="{247D54DB-AB40-4554-B61E-EE114C141AA5}" type="presParOf" srcId="{BAB1B552-5952-433E-B206-1E3DE289EBB7}" destId="{F9C4AAD5-E474-47D0-8E72-5D2BF287F8BE}"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AFB8EF-0EC0-417C-B5A8-192B04887334}" type="doc">
      <dgm:prSet loTypeId="urn:microsoft.com/office/officeart/2005/8/layout/process1" loCatId="process" qsTypeId="urn:microsoft.com/office/officeart/2005/8/quickstyle/simple3" qsCatId="simple" csTypeId="urn:microsoft.com/office/officeart/2005/8/colors/colorful5" csCatId="colorful" phldr="1"/>
      <dgm:spPr/>
    </dgm:pt>
    <dgm:pt modelId="{FB90630E-80E1-42D0-B1B4-FFEEFE1AEE6A}">
      <dgm:prSet phldrT="[Texto]" custT="1"/>
      <dgm:spPr>
        <a:solidFill>
          <a:srgbClr val="CC99FF">
            <a:alpha val="20000"/>
          </a:srgbClr>
        </a:solidFill>
      </dgm:spPr>
      <dgm:t>
        <a:bodyPr/>
        <a:lstStyle/>
        <a:p>
          <a:r>
            <a:rPr lang="es-ES" sz="1600" b="0" i="1" dirty="0">
              <a:latin typeface="Cambria" panose="02040503050406030204" pitchFamily="18" charset="0"/>
              <a:ea typeface="Cambria" panose="02040503050406030204" pitchFamily="18" charset="0"/>
              <a:cs typeface="Times New Roman" panose="02020603050405020304" pitchFamily="18" charset="0"/>
            </a:rPr>
            <a:t>NTE INEN 2169:2013</a:t>
          </a:r>
          <a:endParaRPr lang="es-MX" sz="1600" b="0" i="1" dirty="0">
            <a:latin typeface="Cambria" panose="02040503050406030204" pitchFamily="18" charset="0"/>
            <a:ea typeface="Cambria" panose="02040503050406030204" pitchFamily="18" charset="0"/>
            <a:cs typeface="Times New Roman" panose="02020603050405020304" pitchFamily="18" charset="0"/>
          </a:endParaRPr>
        </a:p>
      </dgm:t>
    </dgm:pt>
    <dgm:pt modelId="{7D4CE9BA-F4C9-4130-A186-52B488C964AE}" type="parTrans" cxnId="{DEC84AE7-9C91-47DA-941F-DB55173C2584}">
      <dgm:prSet/>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4D067BC9-A9B5-4CF1-9E22-3D93FB2731E8}" type="sibTrans" cxnId="{DEC84AE7-9C91-47DA-941F-DB55173C2584}">
      <dgm:prSet custT="1"/>
      <dgm:spPr>
        <a:solidFill>
          <a:srgbClr val="7030A0">
            <a:alpha val="40000"/>
          </a:srgbClr>
        </a:solidFill>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5AE6C901-AD8C-4E5F-9C96-5B0CC1758449}">
      <dgm:prSet phldrT="[Texto]" custT="1"/>
      <dgm:spPr>
        <a:solidFill>
          <a:srgbClr val="9933FF">
            <a:alpha val="20000"/>
          </a:srgbClr>
        </a:solidFill>
      </dgm:spPr>
      <dgm:t>
        <a:bodyPr/>
        <a:lstStyle/>
        <a:p>
          <a:r>
            <a:rPr lang="es-ES" sz="1600" b="0" i="1" dirty="0">
              <a:latin typeface="Cambria" panose="02040503050406030204" pitchFamily="18" charset="0"/>
              <a:ea typeface="Cambria" panose="02040503050406030204" pitchFamily="18" charset="0"/>
              <a:cs typeface="Times New Roman" panose="02020603050405020304" pitchFamily="18" charset="0"/>
            </a:rPr>
            <a:t>NTE INEN 2226:2013</a:t>
          </a:r>
          <a:endParaRPr lang="es-MX" sz="1600" b="0" i="1" dirty="0">
            <a:latin typeface="Cambria" panose="02040503050406030204" pitchFamily="18" charset="0"/>
            <a:ea typeface="Cambria" panose="02040503050406030204" pitchFamily="18" charset="0"/>
            <a:cs typeface="Times New Roman" panose="02020603050405020304" pitchFamily="18" charset="0"/>
          </a:endParaRPr>
        </a:p>
      </dgm:t>
    </dgm:pt>
    <dgm:pt modelId="{DA519865-1797-4987-B325-C1B9773C8887}" type="parTrans" cxnId="{6E300000-3A0C-4F30-AED3-F02560EC8E1E}">
      <dgm:prSet/>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ADEC72DD-5E6A-4B7C-8EF9-3DA21B9BA98B}" type="sibTrans" cxnId="{6E300000-3A0C-4F30-AED3-F02560EC8E1E}">
      <dgm:prSet custT="1"/>
      <dgm:spPr>
        <a:solidFill>
          <a:srgbClr val="7030A0">
            <a:alpha val="40000"/>
          </a:srgbClr>
        </a:solidFill>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566602F4-28F2-48D3-A979-22C6D1DCA679}">
      <dgm:prSet phldrT="[Texto]" custT="1"/>
      <dgm:spPr>
        <a:solidFill>
          <a:srgbClr val="CC99FF">
            <a:alpha val="80000"/>
          </a:srgbClr>
        </a:solidFill>
      </dgm:spPr>
      <dgm:t>
        <a:bodyPr/>
        <a:lstStyle/>
        <a:p>
          <a:r>
            <a:rPr lang="es-ES" sz="1600" b="0" i="1" dirty="0">
              <a:latin typeface="Cambria" panose="02040503050406030204" pitchFamily="18" charset="0"/>
              <a:ea typeface="Cambria" panose="02040503050406030204" pitchFamily="18" charset="0"/>
              <a:cs typeface="Times New Roman" panose="02020603050405020304" pitchFamily="18" charset="0"/>
            </a:rPr>
            <a:t>NTE INEN 2176:2013</a:t>
          </a:r>
          <a:endParaRPr lang="es-MX" sz="1600" b="0" i="1" dirty="0">
            <a:latin typeface="Cambria" panose="02040503050406030204" pitchFamily="18" charset="0"/>
            <a:ea typeface="Cambria" panose="02040503050406030204" pitchFamily="18" charset="0"/>
            <a:cs typeface="Times New Roman" panose="02020603050405020304" pitchFamily="18" charset="0"/>
          </a:endParaRPr>
        </a:p>
      </dgm:t>
    </dgm:pt>
    <dgm:pt modelId="{0E651138-1B08-4F2C-ADDF-706F7335B182}" type="parTrans" cxnId="{C15CF44D-4500-4358-B9CA-53D82EEC5610}">
      <dgm:prSet/>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B63A67F8-4B87-4C86-9751-A76B9BB259AE}" type="sibTrans" cxnId="{C15CF44D-4500-4358-B9CA-53D82EEC5610}">
      <dgm:prSet/>
      <dgm:spPr/>
      <dgm:t>
        <a:bodyPr/>
        <a:lstStyle/>
        <a:p>
          <a:endParaRPr lang="es-MX" sz="1600" b="0" i="1">
            <a:latin typeface="Cambria" panose="02040503050406030204" pitchFamily="18" charset="0"/>
            <a:ea typeface="Cambria" panose="02040503050406030204" pitchFamily="18" charset="0"/>
            <a:cs typeface="Times New Roman" panose="02020603050405020304" pitchFamily="18" charset="0"/>
          </a:endParaRPr>
        </a:p>
      </dgm:t>
    </dgm:pt>
    <dgm:pt modelId="{4FCC85DD-2CE0-4311-8E72-DBA8F2937DC4}" type="pres">
      <dgm:prSet presAssocID="{64AFB8EF-0EC0-417C-B5A8-192B04887334}" presName="Name0" presStyleCnt="0">
        <dgm:presLayoutVars>
          <dgm:dir/>
          <dgm:resizeHandles val="exact"/>
        </dgm:presLayoutVars>
      </dgm:prSet>
      <dgm:spPr/>
    </dgm:pt>
    <dgm:pt modelId="{F3910101-1665-494E-ACF3-1E950FDA3E6E}" type="pres">
      <dgm:prSet presAssocID="{FB90630E-80E1-42D0-B1B4-FFEEFE1AEE6A}" presName="node" presStyleLbl="node1" presStyleIdx="0" presStyleCnt="3">
        <dgm:presLayoutVars>
          <dgm:bulletEnabled val="1"/>
        </dgm:presLayoutVars>
      </dgm:prSet>
      <dgm:spPr/>
    </dgm:pt>
    <dgm:pt modelId="{E063E5C5-3839-4FEB-866B-7F52EC28F4D8}" type="pres">
      <dgm:prSet presAssocID="{4D067BC9-A9B5-4CF1-9E22-3D93FB2731E8}" presName="sibTrans" presStyleLbl="sibTrans2D1" presStyleIdx="0" presStyleCnt="2"/>
      <dgm:spPr/>
    </dgm:pt>
    <dgm:pt modelId="{1F6DF026-3EC5-42D0-ACA0-8F45C1BEE8EF}" type="pres">
      <dgm:prSet presAssocID="{4D067BC9-A9B5-4CF1-9E22-3D93FB2731E8}" presName="connectorText" presStyleLbl="sibTrans2D1" presStyleIdx="0" presStyleCnt="2"/>
      <dgm:spPr/>
    </dgm:pt>
    <dgm:pt modelId="{750E35D6-D117-4BBA-945E-9E11F40DE306}" type="pres">
      <dgm:prSet presAssocID="{5AE6C901-AD8C-4E5F-9C96-5B0CC1758449}" presName="node" presStyleLbl="node1" presStyleIdx="1" presStyleCnt="3">
        <dgm:presLayoutVars>
          <dgm:bulletEnabled val="1"/>
        </dgm:presLayoutVars>
      </dgm:prSet>
      <dgm:spPr/>
    </dgm:pt>
    <dgm:pt modelId="{B0196A42-6407-40B7-88E5-01F975DD06CA}" type="pres">
      <dgm:prSet presAssocID="{ADEC72DD-5E6A-4B7C-8EF9-3DA21B9BA98B}" presName="sibTrans" presStyleLbl="sibTrans2D1" presStyleIdx="1" presStyleCnt="2"/>
      <dgm:spPr/>
    </dgm:pt>
    <dgm:pt modelId="{BF430EF1-508E-432C-AF7B-4BE92FDF174D}" type="pres">
      <dgm:prSet presAssocID="{ADEC72DD-5E6A-4B7C-8EF9-3DA21B9BA98B}" presName="connectorText" presStyleLbl="sibTrans2D1" presStyleIdx="1" presStyleCnt="2"/>
      <dgm:spPr/>
    </dgm:pt>
    <dgm:pt modelId="{37C8334F-FC6E-4F36-80C7-8D7AA3FC3D5B}" type="pres">
      <dgm:prSet presAssocID="{566602F4-28F2-48D3-A979-22C6D1DCA679}" presName="node" presStyleLbl="node1" presStyleIdx="2" presStyleCnt="3">
        <dgm:presLayoutVars>
          <dgm:bulletEnabled val="1"/>
        </dgm:presLayoutVars>
      </dgm:prSet>
      <dgm:spPr/>
    </dgm:pt>
  </dgm:ptLst>
  <dgm:cxnLst>
    <dgm:cxn modelId="{6E300000-3A0C-4F30-AED3-F02560EC8E1E}" srcId="{64AFB8EF-0EC0-417C-B5A8-192B04887334}" destId="{5AE6C901-AD8C-4E5F-9C96-5B0CC1758449}" srcOrd="1" destOrd="0" parTransId="{DA519865-1797-4987-B325-C1B9773C8887}" sibTransId="{ADEC72DD-5E6A-4B7C-8EF9-3DA21B9BA98B}"/>
    <dgm:cxn modelId="{7F76F703-4310-4A13-88AA-93B4E7865E89}" type="presOf" srcId="{5AE6C901-AD8C-4E5F-9C96-5B0CC1758449}" destId="{750E35D6-D117-4BBA-945E-9E11F40DE306}" srcOrd="0" destOrd="0" presId="urn:microsoft.com/office/officeart/2005/8/layout/process1"/>
    <dgm:cxn modelId="{237D3565-A901-4A0C-B51B-C755B0A567D2}" type="presOf" srcId="{FB90630E-80E1-42D0-B1B4-FFEEFE1AEE6A}" destId="{F3910101-1665-494E-ACF3-1E950FDA3E6E}" srcOrd="0" destOrd="0" presId="urn:microsoft.com/office/officeart/2005/8/layout/process1"/>
    <dgm:cxn modelId="{BD09D54A-F7C7-444C-B6B4-9B40F255FBFB}" type="presOf" srcId="{566602F4-28F2-48D3-A979-22C6D1DCA679}" destId="{37C8334F-FC6E-4F36-80C7-8D7AA3FC3D5B}" srcOrd="0" destOrd="0" presId="urn:microsoft.com/office/officeart/2005/8/layout/process1"/>
    <dgm:cxn modelId="{C15CF44D-4500-4358-B9CA-53D82EEC5610}" srcId="{64AFB8EF-0EC0-417C-B5A8-192B04887334}" destId="{566602F4-28F2-48D3-A979-22C6D1DCA679}" srcOrd="2" destOrd="0" parTransId="{0E651138-1B08-4F2C-ADDF-706F7335B182}" sibTransId="{B63A67F8-4B87-4C86-9751-A76B9BB259AE}"/>
    <dgm:cxn modelId="{37B4418C-431D-4657-BEE6-CDBC12C2B1F5}" type="presOf" srcId="{4D067BC9-A9B5-4CF1-9E22-3D93FB2731E8}" destId="{E063E5C5-3839-4FEB-866B-7F52EC28F4D8}" srcOrd="0" destOrd="0" presId="urn:microsoft.com/office/officeart/2005/8/layout/process1"/>
    <dgm:cxn modelId="{CF4879A9-EF98-4822-B9E6-BE9823ED986E}" type="presOf" srcId="{64AFB8EF-0EC0-417C-B5A8-192B04887334}" destId="{4FCC85DD-2CE0-4311-8E72-DBA8F2937DC4}" srcOrd="0" destOrd="0" presId="urn:microsoft.com/office/officeart/2005/8/layout/process1"/>
    <dgm:cxn modelId="{A086DECB-456D-4860-94D6-8A0B7DB080EA}" type="presOf" srcId="{ADEC72DD-5E6A-4B7C-8EF9-3DA21B9BA98B}" destId="{BF430EF1-508E-432C-AF7B-4BE92FDF174D}" srcOrd="1" destOrd="0" presId="urn:microsoft.com/office/officeart/2005/8/layout/process1"/>
    <dgm:cxn modelId="{9AD230DB-B661-4402-AFB4-8E6A88ABC2F6}" type="presOf" srcId="{ADEC72DD-5E6A-4B7C-8EF9-3DA21B9BA98B}" destId="{B0196A42-6407-40B7-88E5-01F975DD06CA}" srcOrd="0" destOrd="0" presId="urn:microsoft.com/office/officeart/2005/8/layout/process1"/>
    <dgm:cxn modelId="{DEC84AE7-9C91-47DA-941F-DB55173C2584}" srcId="{64AFB8EF-0EC0-417C-B5A8-192B04887334}" destId="{FB90630E-80E1-42D0-B1B4-FFEEFE1AEE6A}" srcOrd="0" destOrd="0" parTransId="{7D4CE9BA-F4C9-4130-A186-52B488C964AE}" sibTransId="{4D067BC9-A9B5-4CF1-9E22-3D93FB2731E8}"/>
    <dgm:cxn modelId="{FB88F8F9-DE8C-4EFD-AD86-CE801BC3CF35}" type="presOf" srcId="{4D067BC9-A9B5-4CF1-9E22-3D93FB2731E8}" destId="{1F6DF026-3EC5-42D0-ACA0-8F45C1BEE8EF}" srcOrd="1" destOrd="0" presId="urn:microsoft.com/office/officeart/2005/8/layout/process1"/>
    <dgm:cxn modelId="{58841DAF-4688-4072-8A51-620F27413BAE}" type="presParOf" srcId="{4FCC85DD-2CE0-4311-8E72-DBA8F2937DC4}" destId="{F3910101-1665-494E-ACF3-1E950FDA3E6E}" srcOrd="0" destOrd="0" presId="urn:microsoft.com/office/officeart/2005/8/layout/process1"/>
    <dgm:cxn modelId="{A06FAE3B-21A6-4EB3-A8E0-3C93DD9730E0}" type="presParOf" srcId="{4FCC85DD-2CE0-4311-8E72-DBA8F2937DC4}" destId="{E063E5C5-3839-4FEB-866B-7F52EC28F4D8}" srcOrd="1" destOrd="0" presId="urn:microsoft.com/office/officeart/2005/8/layout/process1"/>
    <dgm:cxn modelId="{20B47A20-204E-42D8-931D-245F7D1DA07C}" type="presParOf" srcId="{E063E5C5-3839-4FEB-866B-7F52EC28F4D8}" destId="{1F6DF026-3EC5-42D0-ACA0-8F45C1BEE8EF}" srcOrd="0" destOrd="0" presId="urn:microsoft.com/office/officeart/2005/8/layout/process1"/>
    <dgm:cxn modelId="{394D2E55-5708-46E4-92C1-566ED511636C}" type="presParOf" srcId="{4FCC85DD-2CE0-4311-8E72-DBA8F2937DC4}" destId="{750E35D6-D117-4BBA-945E-9E11F40DE306}" srcOrd="2" destOrd="0" presId="urn:microsoft.com/office/officeart/2005/8/layout/process1"/>
    <dgm:cxn modelId="{AFC7C76C-F900-41E4-9827-7CFFB1B2E862}" type="presParOf" srcId="{4FCC85DD-2CE0-4311-8E72-DBA8F2937DC4}" destId="{B0196A42-6407-40B7-88E5-01F975DD06CA}" srcOrd="3" destOrd="0" presId="urn:microsoft.com/office/officeart/2005/8/layout/process1"/>
    <dgm:cxn modelId="{13FEB1BB-9A0C-42B1-8C10-3A4539BF57C6}" type="presParOf" srcId="{B0196A42-6407-40B7-88E5-01F975DD06CA}" destId="{BF430EF1-508E-432C-AF7B-4BE92FDF174D}" srcOrd="0" destOrd="0" presId="urn:microsoft.com/office/officeart/2005/8/layout/process1"/>
    <dgm:cxn modelId="{8473A959-5F7F-4D78-AFB6-340400428A06}" type="presParOf" srcId="{4FCC85DD-2CE0-4311-8E72-DBA8F2937DC4}" destId="{37C8334F-FC6E-4F36-80C7-8D7AA3FC3D5B}"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9DB06C-C75D-44D1-97F4-6ADA444DBA0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8783593C-DA3D-4B48-88E1-1841CDD3F49F}">
      <dgm:prSet phldrT="[Texto]" custT="1"/>
      <dgm:spPr>
        <a:solidFill>
          <a:srgbClr val="CC66FF">
            <a:alpha val="50000"/>
          </a:srgbClr>
        </a:solidFill>
      </dgm:spPr>
      <dgm:t>
        <a:bodyPr/>
        <a:lstStyle/>
        <a:p>
          <a:pPr>
            <a:buFont typeface="Arial" panose="020B0604020202020204" pitchFamily="34" charset="0"/>
            <a:buNone/>
          </a:pPr>
          <a:r>
            <a:rPr lang="es-E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Almacenamiento a 4°C</a:t>
          </a:r>
          <a:endParaRPr lang="es-ES" sz="2000" dirty="0"/>
        </a:p>
      </dgm:t>
    </dgm:pt>
    <dgm:pt modelId="{48C97E89-3176-4832-B367-76E0FE4486B6}" type="parTrans" cxnId="{41698478-8507-45DC-8B16-012E2ED8E934}">
      <dgm:prSet/>
      <dgm:spPr/>
      <dgm:t>
        <a:bodyPr/>
        <a:lstStyle/>
        <a:p>
          <a:endParaRPr lang="es-ES" sz="2000"/>
        </a:p>
      </dgm:t>
    </dgm:pt>
    <dgm:pt modelId="{6D0890F9-3B42-4E49-A13F-E5F584B0C74F}" type="sibTrans" cxnId="{41698478-8507-45DC-8B16-012E2ED8E934}">
      <dgm:prSet/>
      <dgm:spPr>
        <a:solidFill>
          <a:srgbClr val="CCCCFF">
            <a:alpha val="80000"/>
          </a:srgbClr>
        </a:solidFill>
      </dgm:spPr>
      <dgm:t>
        <a:bodyPr/>
        <a:lstStyle/>
        <a:p>
          <a:endParaRPr lang="es-ES" sz="2000"/>
        </a:p>
      </dgm:t>
    </dgm:pt>
    <dgm:pt modelId="{6ECFDAD5-114A-4B09-ABCB-CAECD1864470}">
      <dgm:prSet phldrT="[Texto]" custT="1"/>
      <dgm:spPr>
        <a:solidFill>
          <a:srgbClr val="9966FF">
            <a:alpha val="50000"/>
          </a:srgbClr>
        </a:solidFill>
      </dgm:spPr>
      <dgm:t>
        <a:bodyPr/>
        <a:lstStyle/>
        <a:p>
          <a:pPr>
            <a:buFont typeface="Arial" panose="020B0604020202020204" pitchFamily="34" charset="0"/>
            <a:buNone/>
          </a:pPr>
          <a:r>
            <a:rPr lang="es-E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Oscuridad</a:t>
          </a:r>
          <a:endParaRPr lang="es-ES" sz="2000" dirty="0"/>
        </a:p>
      </dgm:t>
    </dgm:pt>
    <dgm:pt modelId="{A50F0B0C-0A4F-43EC-B727-D01BA9610D06}" type="parTrans" cxnId="{51C4234C-A89D-4E41-84CC-15158E1EB7C0}">
      <dgm:prSet/>
      <dgm:spPr/>
      <dgm:t>
        <a:bodyPr/>
        <a:lstStyle/>
        <a:p>
          <a:endParaRPr lang="es-ES" sz="2000"/>
        </a:p>
      </dgm:t>
    </dgm:pt>
    <dgm:pt modelId="{0602C28C-182D-4BF8-A7AE-A6EE6492AC54}" type="sibTrans" cxnId="{51C4234C-A89D-4E41-84CC-15158E1EB7C0}">
      <dgm:prSet/>
      <dgm:spPr/>
      <dgm:t>
        <a:bodyPr/>
        <a:lstStyle/>
        <a:p>
          <a:endParaRPr lang="es-ES" sz="2000"/>
        </a:p>
      </dgm:t>
    </dgm:pt>
    <dgm:pt modelId="{08763F56-EE35-49B9-A459-2B33BCCA1AE0}">
      <dgm:prSet phldrT="[Texto]" custT="1"/>
      <dgm:spPr>
        <a:solidFill>
          <a:srgbClr val="7030A0">
            <a:alpha val="50000"/>
          </a:srgbClr>
        </a:solidFill>
      </dgm:spPr>
      <dgm:t>
        <a:bodyPr/>
        <a:lstStyle/>
        <a:p>
          <a:pPr>
            <a:buFont typeface="Arial" panose="020B0604020202020204" pitchFamily="34" charset="0"/>
            <a:buNone/>
          </a:pPr>
          <a:r>
            <a:rPr lang="es-E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Tiempo límite de 24 horas</a:t>
          </a:r>
          <a:endParaRPr lang="es-ES" sz="2000" dirty="0"/>
        </a:p>
      </dgm:t>
    </dgm:pt>
    <dgm:pt modelId="{23089E6D-62D2-42C9-B464-4711957E1B69}" type="parTrans" cxnId="{7C1EE338-F04E-4EE6-B52E-CC6784D87DE0}">
      <dgm:prSet/>
      <dgm:spPr/>
      <dgm:t>
        <a:bodyPr/>
        <a:lstStyle/>
        <a:p>
          <a:endParaRPr lang="es-ES" sz="2000"/>
        </a:p>
      </dgm:t>
    </dgm:pt>
    <dgm:pt modelId="{0AB7AFC2-ECDF-4BE3-87E5-05B7A171A334}" type="sibTrans" cxnId="{7C1EE338-F04E-4EE6-B52E-CC6784D87DE0}">
      <dgm:prSet/>
      <dgm:spPr/>
      <dgm:t>
        <a:bodyPr/>
        <a:lstStyle/>
        <a:p>
          <a:endParaRPr lang="es-ES" sz="2000"/>
        </a:p>
      </dgm:t>
    </dgm:pt>
    <dgm:pt modelId="{25173B9E-8FDD-4AAC-8634-60143FCC10FF}">
      <dgm:prSet phldrT="[Texto]" custT="1"/>
      <dgm:spPr>
        <a:solidFill>
          <a:srgbClr val="CC99FF">
            <a:alpha val="20000"/>
          </a:srgbClr>
        </a:solidFill>
      </dgm:spPr>
      <dgm:t>
        <a:bodyPr/>
        <a:lstStyle/>
        <a:p>
          <a:pPr>
            <a:buFont typeface="Arial" panose="020B0604020202020204" pitchFamily="34" charset="0"/>
            <a:buNone/>
          </a:pPr>
          <a:r>
            <a:rPr lang="es-E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Etiquetadas</a:t>
          </a:r>
          <a:endParaRPr lang="es-ES" sz="2000" dirty="0"/>
        </a:p>
      </dgm:t>
    </dgm:pt>
    <dgm:pt modelId="{6002BB2F-BE8F-4B0A-9588-771527C73035}" type="parTrans" cxnId="{38B3A03F-A1B7-4B2F-85BC-8C33696D669E}">
      <dgm:prSet/>
      <dgm:spPr/>
      <dgm:t>
        <a:bodyPr/>
        <a:lstStyle/>
        <a:p>
          <a:endParaRPr lang="es-ES" sz="2000"/>
        </a:p>
      </dgm:t>
    </dgm:pt>
    <dgm:pt modelId="{C841BD16-F96E-4FCC-BFEA-437BEE32DC48}" type="sibTrans" cxnId="{38B3A03F-A1B7-4B2F-85BC-8C33696D669E}">
      <dgm:prSet/>
      <dgm:spPr/>
      <dgm:t>
        <a:bodyPr/>
        <a:lstStyle/>
        <a:p>
          <a:endParaRPr lang="es-ES" sz="2000"/>
        </a:p>
      </dgm:t>
    </dgm:pt>
    <dgm:pt modelId="{0BD0EAE0-B6AA-4DEA-87BA-0288DC9613F4}" type="pres">
      <dgm:prSet presAssocID="{BF9DB06C-C75D-44D1-97F4-6ADA444DBA0C}" presName="Name0" presStyleCnt="0">
        <dgm:presLayoutVars>
          <dgm:dir/>
          <dgm:resizeHandles val="exact"/>
        </dgm:presLayoutVars>
      </dgm:prSet>
      <dgm:spPr/>
    </dgm:pt>
    <dgm:pt modelId="{0BFBB798-E83E-4875-8AF8-1307B5435F3D}" type="pres">
      <dgm:prSet presAssocID="{BF9DB06C-C75D-44D1-97F4-6ADA444DBA0C}" presName="cycle" presStyleCnt="0"/>
      <dgm:spPr/>
    </dgm:pt>
    <dgm:pt modelId="{5A98C9B3-ED13-47EF-9BB5-6BE7830D30A2}" type="pres">
      <dgm:prSet presAssocID="{8783593C-DA3D-4B48-88E1-1841CDD3F49F}" presName="nodeFirstNode" presStyleLbl="node1" presStyleIdx="0" presStyleCnt="4" custScaleX="77183" custScaleY="74565">
        <dgm:presLayoutVars>
          <dgm:bulletEnabled val="1"/>
        </dgm:presLayoutVars>
      </dgm:prSet>
      <dgm:spPr/>
    </dgm:pt>
    <dgm:pt modelId="{6C7AF137-0AB6-4178-8E8A-4DBE6E2F1333}" type="pres">
      <dgm:prSet presAssocID="{6D0890F9-3B42-4E49-A13F-E5F584B0C74F}" presName="sibTransFirstNode" presStyleLbl="bgShp" presStyleIdx="0" presStyleCnt="1"/>
      <dgm:spPr/>
    </dgm:pt>
    <dgm:pt modelId="{EECEE6CC-CD76-4FA8-A6D1-F297B34290F9}" type="pres">
      <dgm:prSet presAssocID="{6ECFDAD5-114A-4B09-ABCB-CAECD1864470}" presName="nodeFollowingNodes" presStyleLbl="node1" presStyleIdx="1" presStyleCnt="4" custScaleX="77183" custScaleY="74565">
        <dgm:presLayoutVars>
          <dgm:bulletEnabled val="1"/>
        </dgm:presLayoutVars>
      </dgm:prSet>
      <dgm:spPr/>
    </dgm:pt>
    <dgm:pt modelId="{21DEFA37-7E10-4A28-B369-DA8E3083720A}" type="pres">
      <dgm:prSet presAssocID="{08763F56-EE35-49B9-A459-2B33BCCA1AE0}" presName="nodeFollowingNodes" presStyleLbl="node1" presStyleIdx="2" presStyleCnt="4" custScaleX="77183" custScaleY="74565">
        <dgm:presLayoutVars>
          <dgm:bulletEnabled val="1"/>
        </dgm:presLayoutVars>
      </dgm:prSet>
      <dgm:spPr/>
    </dgm:pt>
    <dgm:pt modelId="{6FAD32C7-69A5-4D64-9D49-C1E6B3B591F0}" type="pres">
      <dgm:prSet presAssocID="{25173B9E-8FDD-4AAC-8634-60143FCC10FF}" presName="nodeFollowingNodes" presStyleLbl="node1" presStyleIdx="3" presStyleCnt="4" custScaleX="77183" custScaleY="74565">
        <dgm:presLayoutVars>
          <dgm:bulletEnabled val="1"/>
        </dgm:presLayoutVars>
      </dgm:prSet>
      <dgm:spPr/>
    </dgm:pt>
  </dgm:ptLst>
  <dgm:cxnLst>
    <dgm:cxn modelId="{A16DFC00-F061-47D1-8035-4C26FF3B6209}" type="presOf" srcId="{8783593C-DA3D-4B48-88E1-1841CDD3F49F}" destId="{5A98C9B3-ED13-47EF-9BB5-6BE7830D30A2}" srcOrd="0" destOrd="0" presId="urn:microsoft.com/office/officeart/2005/8/layout/cycle3"/>
    <dgm:cxn modelId="{7C1EE338-F04E-4EE6-B52E-CC6784D87DE0}" srcId="{BF9DB06C-C75D-44D1-97F4-6ADA444DBA0C}" destId="{08763F56-EE35-49B9-A459-2B33BCCA1AE0}" srcOrd="2" destOrd="0" parTransId="{23089E6D-62D2-42C9-B464-4711957E1B69}" sibTransId="{0AB7AFC2-ECDF-4BE3-87E5-05B7A171A334}"/>
    <dgm:cxn modelId="{38B3A03F-A1B7-4B2F-85BC-8C33696D669E}" srcId="{BF9DB06C-C75D-44D1-97F4-6ADA444DBA0C}" destId="{25173B9E-8FDD-4AAC-8634-60143FCC10FF}" srcOrd="3" destOrd="0" parTransId="{6002BB2F-BE8F-4B0A-9588-771527C73035}" sibTransId="{C841BD16-F96E-4FCC-BFEA-437BEE32DC48}"/>
    <dgm:cxn modelId="{51C4234C-A89D-4E41-84CC-15158E1EB7C0}" srcId="{BF9DB06C-C75D-44D1-97F4-6ADA444DBA0C}" destId="{6ECFDAD5-114A-4B09-ABCB-CAECD1864470}" srcOrd="1" destOrd="0" parTransId="{A50F0B0C-0A4F-43EC-B727-D01BA9610D06}" sibTransId="{0602C28C-182D-4BF8-A7AE-A6EE6492AC54}"/>
    <dgm:cxn modelId="{41698478-8507-45DC-8B16-012E2ED8E934}" srcId="{BF9DB06C-C75D-44D1-97F4-6ADA444DBA0C}" destId="{8783593C-DA3D-4B48-88E1-1841CDD3F49F}" srcOrd="0" destOrd="0" parTransId="{48C97E89-3176-4832-B367-76E0FE4486B6}" sibTransId="{6D0890F9-3B42-4E49-A13F-E5F584B0C74F}"/>
    <dgm:cxn modelId="{B392859F-54CD-4A37-8864-69D2C82D10F5}" type="presOf" srcId="{25173B9E-8FDD-4AAC-8634-60143FCC10FF}" destId="{6FAD32C7-69A5-4D64-9D49-C1E6B3B591F0}" srcOrd="0" destOrd="0" presId="urn:microsoft.com/office/officeart/2005/8/layout/cycle3"/>
    <dgm:cxn modelId="{68C2F5AB-5217-447E-8556-DB2B36EC47C1}" type="presOf" srcId="{6ECFDAD5-114A-4B09-ABCB-CAECD1864470}" destId="{EECEE6CC-CD76-4FA8-A6D1-F297B34290F9}" srcOrd="0" destOrd="0" presId="urn:microsoft.com/office/officeart/2005/8/layout/cycle3"/>
    <dgm:cxn modelId="{8C3234AF-0F8D-4F20-8CBE-97450420CCA2}" type="presOf" srcId="{08763F56-EE35-49B9-A459-2B33BCCA1AE0}" destId="{21DEFA37-7E10-4A28-B369-DA8E3083720A}" srcOrd="0" destOrd="0" presId="urn:microsoft.com/office/officeart/2005/8/layout/cycle3"/>
    <dgm:cxn modelId="{189521BC-62EE-43D8-8A50-61075B250D74}" type="presOf" srcId="{6D0890F9-3B42-4E49-A13F-E5F584B0C74F}" destId="{6C7AF137-0AB6-4178-8E8A-4DBE6E2F1333}" srcOrd="0" destOrd="0" presId="urn:microsoft.com/office/officeart/2005/8/layout/cycle3"/>
    <dgm:cxn modelId="{F79E59D0-D65B-4976-94F1-6C55D8D02D20}" type="presOf" srcId="{BF9DB06C-C75D-44D1-97F4-6ADA444DBA0C}" destId="{0BD0EAE0-B6AA-4DEA-87BA-0288DC9613F4}" srcOrd="0" destOrd="0" presId="urn:microsoft.com/office/officeart/2005/8/layout/cycle3"/>
    <dgm:cxn modelId="{4C7E7CE1-2B6F-4A41-9D02-EE73E317FC04}" type="presParOf" srcId="{0BD0EAE0-B6AA-4DEA-87BA-0288DC9613F4}" destId="{0BFBB798-E83E-4875-8AF8-1307B5435F3D}" srcOrd="0" destOrd="0" presId="urn:microsoft.com/office/officeart/2005/8/layout/cycle3"/>
    <dgm:cxn modelId="{CCB0C4AD-2A4E-444D-AD28-B963BFA3D179}" type="presParOf" srcId="{0BFBB798-E83E-4875-8AF8-1307B5435F3D}" destId="{5A98C9B3-ED13-47EF-9BB5-6BE7830D30A2}" srcOrd="0" destOrd="0" presId="urn:microsoft.com/office/officeart/2005/8/layout/cycle3"/>
    <dgm:cxn modelId="{EA66A154-3B3C-4CDC-BF24-EF0D669DB8D7}" type="presParOf" srcId="{0BFBB798-E83E-4875-8AF8-1307B5435F3D}" destId="{6C7AF137-0AB6-4178-8E8A-4DBE6E2F1333}" srcOrd="1" destOrd="0" presId="urn:microsoft.com/office/officeart/2005/8/layout/cycle3"/>
    <dgm:cxn modelId="{B9D93E06-5B6D-425D-99AE-C0E1ED25AE1F}" type="presParOf" srcId="{0BFBB798-E83E-4875-8AF8-1307B5435F3D}" destId="{EECEE6CC-CD76-4FA8-A6D1-F297B34290F9}" srcOrd="2" destOrd="0" presId="urn:microsoft.com/office/officeart/2005/8/layout/cycle3"/>
    <dgm:cxn modelId="{70D0E21F-D79C-40A2-86A9-53BFF6C35053}" type="presParOf" srcId="{0BFBB798-E83E-4875-8AF8-1307B5435F3D}" destId="{21DEFA37-7E10-4A28-B369-DA8E3083720A}" srcOrd="3" destOrd="0" presId="urn:microsoft.com/office/officeart/2005/8/layout/cycle3"/>
    <dgm:cxn modelId="{F5D13B1D-CCE9-464D-BA37-FCBEA69BEF62}" type="presParOf" srcId="{0BFBB798-E83E-4875-8AF8-1307B5435F3D}" destId="{6FAD32C7-69A5-4D64-9D49-C1E6B3B591F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AFB8EF-0EC0-417C-B5A8-192B04887334}" type="doc">
      <dgm:prSet loTypeId="urn:microsoft.com/office/officeart/2005/8/layout/process1" loCatId="process" qsTypeId="urn:microsoft.com/office/officeart/2005/8/quickstyle/simple3" qsCatId="simple" csTypeId="urn:microsoft.com/office/officeart/2005/8/colors/colorful5" csCatId="colorful" phldr="1"/>
      <dgm:spPr/>
    </dgm:pt>
    <dgm:pt modelId="{FB90630E-80E1-42D0-B1B4-FFEEFE1AEE6A}">
      <dgm:prSet phldrT="[Texto]"/>
      <dgm:spPr>
        <a:solidFill>
          <a:srgbClr val="CCCCFF">
            <a:alpha val="50000"/>
          </a:srgbClr>
        </a:solidFill>
      </dgm:spPr>
      <dgm:t>
        <a:bodyPr/>
        <a:lstStyle/>
        <a:p>
          <a:r>
            <a:rPr lang="es-MX" dirty="0">
              <a:latin typeface="Cambria" panose="02040503050406030204" pitchFamily="18" charset="0"/>
              <a:ea typeface="Cambria" panose="02040503050406030204" pitchFamily="18" charset="0"/>
            </a:rPr>
            <a:t>Agua</a:t>
          </a:r>
        </a:p>
      </dgm:t>
    </dgm:pt>
    <dgm:pt modelId="{7D4CE9BA-F4C9-4130-A186-52B488C964AE}" type="parTrans" cxnId="{DEC84AE7-9C91-47DA-941F-DB55173C2584}">
      <dgm:prSet/>
      <dgm:spPr/>
      <dgm:t>
        <a:bodyPr/>
        <a:lstStyle/>
        <a:p>
          <a:endParaRPr lang="es-MX" dirty="0">
            <a:latin typeface="Cambria" panose="02040503050406030204" pitchFamily="18" charset="0"/>
            <a:ea typeface="Cambria" panose="02040503050406030204" pitchFamily="18" charset="0"/>
          </a:endParaRPr>
        </a:p>
      </dgm:t>
    </dgm:pt>
    <dgm:pt modelId="{4D067BC9-A9B5-4CF1-9E22-3D93FB2731E8}" type="sibTrans" cxnId="{DEC84AE7-9C91-47DA-941F-DB55173C2584}">
      <dgm:prSet/>
      <dgm:spPr>
        <a:solidFill>
          <a:srgbClr val="CC99FF">
            <a:alpha val="40000"/>
          </a:srgbClr>
        </a:solidFill>
      </dgm:spPr>
      <dgm:t>
        <a:bodyPr/>
        <a:lstStyle/>
        <a:p>
          <a:endParaRPr lang="es-MX" dirty="0">
            <a:latin typeface="Cambria" panose="02040503050406030204" pitchFamily="18" charset="0"/>
            <a:ea typeface="Cambria" panose="02040503050406030204" pitchFamily="18" charset="0"/>
          </a:endParaRPr>
        </a:p>
      </dgm:t>
    </dgm:pt>
    <dgm:pt modelId="{5AE6C901-AD8C-4E5F-9C96-5B0CC1758449}">
      <dgm:prSet phldrT="[Texto]"/>
      <dgm:spPr>
        <a:solidFill>
          <a:srgbClr val="CC66FF">
            <a:alpha val="50000"/>
          </a:srgbClr>
        </a:solidFill>
      </dgm:spPr>
      <dgm:t>
        <a:bodyPr/>
        <a:lstStyle/>
        <a:p>
          <a:r>
            <a:rPr lang="es-MX" dirty="0">
              <a:latin typeface="Cambria" panose="02040503050406030204" pitchFamily="18" charset="0"/>
              <a:ea typeface="Cambria" panose="02040503050406030204" pitchFamily="18" charset="0"/>
            </a:rPr>
            <a:t>Sedimento</a:t>
          </a:r>
        </a:p>
      </dgm:t>
    </dgm:pt>
    <dgm:pt modelId="{DA519865-1797-4987-B325-C1B9773C8887}" type="parTrans" cxnId="{6E300000-3A0C-4F30-AED3-F02560EC8E1E}">
      <dgm:prSet/>
      <dgm:spPr/>
      <dgm:t>
        <a:bodyPr/>
        <a:lstStyle/>
        <a:p>
          <a:endParaRPr lang="es-MX" dirty="0">
            <a:latin typeface="Cambria" panose="02040503050406030204" pitchFamily="18" charset="0"/>
            <a:ea typeface="Cambria" panose="02040503050406030204" pitchFamily="18" charset="0"/>
          </a:endParaRPr>
        </a:p>
      </dgm:t>
    </dgm:pt>
    <dgm:pt modelId="{ADEC72DD-5E6A-4B7C-8EF9-3DA21B9BA98B}" type="sibTrans" cxnId="{6E300000-3A0C-4F30-AED3-F02560EC8E1E}">
      <dgm:prSet/>
      <dgm:spPr/>
      <dgm:t>
        <a:bodyPr/>
        <a:lstStyle/>
        <a:p>
          <a:endParaRPr lang="es-MX" dirty="0">
            <a:latin typeface="Cambria" panose="02040503050406030204" pitchFamily="18" charset="0"/>
            <a:ea typeface="Cambria" panose="02040503050406030204" pitchFamily="18" charset="0"/>
          </a:endParaRPr>
        </a:p>
      </dgm:t>
    </dgm:pt>
    <dgm:pt modelId="{4FCC85DD-2CE0-4311-8E72-DBA8F2937DC4}" type="pres">
      <dgm:prSet presAssocID="{64AFB8EF-0EC0-417C-B5A8-192B04887334}" presName="Name0" presStyleCnt="0">
        <dgm:presLayoutVars>
          <dgm:dir/>
          <dgm:resizeHandles val="exact"/>
        </dgm:presLayoutVars>
      </dgm:prSet>
      <dgm:spPr/>
    </dgm:pt>
    <dgm:pt modelId="{F3910101-1665-494E-ACF3-1E950FDA3E6E}" type="pres">
      <dgm:prSet presAssocID="{FB90630E-80E1-42D0-B1B4-FFEEFE1AEE6A}" presName="node" presStyleLbl="node1" presStyleIdx="0" presStyleCnt="2">
        <dgm:presLayoutVars>
          <dgm:bulletEnabled val="1"/>
        </dgm:presLayoutVars>
      </dgm:prSet>
      <dgm:spPr/>
    </dgm:pt>
    <dgm:pt modelId="{E063E5C5-3839-4FEB-866B-7F52EC28F4D8}" type="pres">
      <dgm:prSet presAssocID="{4D067BC9-A9B5-4CF1-9E22-3D93FB2731E8}" presName="sibTrans" presStyleLbl="sibTrans2D1" presStyleIdx="0" presStyleCnt="1"/>
      <dgm:spPr/>
    </dgm:pt>
    <dgm:pt modelId="{1F6DF026-3EC5-42D0-ACA0-8F45C1BEE8EF}" type="pres">
      <dgm:prSet presAssocID="{4D067BC9-A9B5-4CF1-9E22-3D93FB2731E8}" presName="connectorText" presStyleLbl="sibTrans2D1" presStyleIdx="0" presStyleCnt="1"/>
      <dgm:spPr/>
    </dgm:pt>
    <dgm:pt modelId="{750E35D6-D117-4BBA-945E-9E11F40DE306}" type="pres">
      <dgm:prSet presAssocID="{5AE6C901-AD8C-4E5F-9C96-5B0CC1758449}" presName="node" presStyleLbl="node1" presStyleIdx="1" presStyleCnt="2">
        <dgm:presLayoutVars>
          <dgm:bulletEnabled val="1"/>
        </dgm:presLayoutVars>
      </dgm:prSet>
      <dgm:spPr/>
    </dgm:pt>
  </dgm:ptLst>
  <dgm:cxnLst>
    <dgm:cxn modelId="{6E300000-3A0C-4F30-AED3-F02560EC8E1E}" srcId="{64AFB8EF-0EC0-417C-B5A8-192B04887334}" destId="{5AE6C901-AD8C-4E5F-9C96-5B0CC1758449}" srcOrd="1" destOrd="0" parTransId="{DA519865-1797-4987-B325-C1B9773C8887}" sibTransId="{ADEC72DD-5E6A-4B7C-8EF9-3DA21B9BA98B}"/>
    <dgm:cxn modelId="{7F76F703-4310-4A13-88AA-93B4E7865E89}" type="presOf" srcId="{5AE6C901-AD8C-4E5F-9C96-5B0CC1758449}" destId="{750E35D6-D117-4BBA-945E-9E11F40DE306}" srcOrd="0" destOrd="0" presId="urn:microsoft.com/office/officeart/2005/8/layout/process1"/>
    <dgm:cxn modelId="{237D3565-A901-4A0C-B51B-C755B0A567D2}" type="presOf" srcId="{FB90630E-80E1-42D0-B1B4-FFEEFE1AEE6A}" destId="{F3910101-1665-494E-ACF3-1E950FDA3E6E}" srcOrd="0" destOrd="0" presId="urn:microsoft.com/office/officeart/2005/8/layout/process1"/>
    <dgm:cxn modelId="{37B4418C-431D-4657-BEE6-CDBC12C2B1F5}" type="presOf" srcId="{4D067BC9-A9B5-4CF1-9E22-3D93FB2731E8}" destId="{E063E5C5-3839-4FEB-866B-7F52EC28F4D8}" srcOrd="0" destOrd="0" presId="urn:microsoft.com/office/officeart/2005/8/layout/process1"/>
    <dgm:cxn modelId="{CF4879A9-EF98-4822-B9E6-BE9823ED986E}" type="presOf" srcId="{64AFB8EF-0EC0-417C-B5A8-192B04887334}" destId="{4FCC85DD-2CE0-4311-8E72-DBA8F2937DC4}" srcOrd="0" destOrd="0" presId="urn:microsoft.com/office/officeart/2005/8/layout/process1"/>
    <dgm:cxn modelId="{DEC84AE7-9C91-47DA-941F-DB55173C2584}" srcId="{64AFB8EF-0EC0-417C-B5A8-192B04887334}" destId="{FB90630E-80E1-42D0-B1B4-FFEEFE1AEE6A}" srcOrd="0" destOrd="0" parTransId="{7D4CE9BA-F4C9-4130-A186-52B488C964AE}" sibTransId="{4D067BC9-A9B5-4CF1-9E22-3D93FB2731E8}"/>
    <dgm:cxn modelId="{FB88F8F9-DE8C-4EFD-AD86-CE801BC3CF35}" type="presOf" srcId="{4D067BC9-A9B5-4CF1-9E22-3D93FB2731E8}" destId="{1F6DF026-3EC5-42D0-ACA0-8F45C1BEE8EF}" srcOrd="1" destOrd="0" presId="urn:microsoft.com/office/officeart/2005/8/layout/process1"/>
    <dgm:cxn modelId="{58841DAF-4688-4072-8A51-620F27413BAE}" type="presParOf" srcId="{4FCC85DD-2CE0-4311-8E72-DBA8F2937DC4}" destId="{F3910101-1665-494E-ACF3-1E950FDA3E6E}" srcOrd="0" destOrd="0" presId="urn:microsoft.com/office/officeart/2005/8/layout/process1"/>
    <dgm:cxn modelId="{A06FAE3B-21A6-4EB3-A8E0-3C93DD9730E0}" type="presParOf" srcId="{4FCC85DD-2CE0-4311-8E72-DBA8F2937DC4}" destId="{E063E5C5-3839-4FEB-866B-7F52EC28F4D8}" srcOrd="1" destOrd="0" presId="urn:microsoft.com/office/officeart/2005/8/layout/process1"/>
    <dgm:cxn modelId="{20B47A20-204E-42D8-931D-245F7D1DA07C}" type="presParOf" srcId="{E063E5C5-3839-4FEB-866B-7F52EC28F4D8}" destId="{1F6DF026-3EC5-42D0-ACA0-8F45C1BEE8EF}" srcOrd="0" destOrd="0" presId="urn:microsoft.com/office/officeart/2005/8/layout/process1"/>
    <dgm:cxn modelId="{394D2E55-5708-46E4-92C1-566ED511636C}" type="presParOf" srcId="{4FCC85DD-2CE0-4311-8E72-DBA8F2937DC4}" destId="{750E35D6-D117-4BBA-945E-9E11F40DE30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rgbClr val="CC99FF">
            <a:alpha val="70000"/>
          </a:srgb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chemeClr val="bg1"/>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105080">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noFill/>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Planteamiento del problema</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183B2047-509F-4B9D-806F-81EBE705CCC5}">
      <dgm:prSet phldrT="[Texto]" custT="1"/>
      <dgm:spPr>
        <a:solidFill>
          <a:schemeClr val="accent1">
            <a:lumMod val="90000"/>
          </a:schemeClr>
        </a:solidFill>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Justificación e importancia</a:t>
          </a:r>
        </a:p>
      </dgm:t>
    </dgm:pt>
    <dgm:pt modelId="{3FD127CC-9058-4986-A2B4-0D3CAC222A15}" type="par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2E27B1B7-3091-45C8-8F85-CA222E5BAC1F}" type="sib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91C32D61-530C-41DF-AB84-1DF19AB8D911}">
      <dgm:prSet phldrT="[Texto]" custT="1"/>
      <dgm:spPr>
        <a:ln>
          <a:solidFill>
            <a:schemeClr val="accent1"/>
          </a:solidFill>
        </a:ln>
      </dgm:spPr>
      <dgm:t>
        <a:bodyPr/>
        <a:lstStyle/>
        <a:p>
          <a:r>
            <a:rPr lang="es-EC" sz="1400" b="0" dirty="0">
              <a:latin typeface="Cambria" panose="02040503050406030204" pitchFamily="18" charset="0"/>
              <a:ea typeface="Cambria" panose="02040503050406030204" pitchFamily="18" charset="0"/>
              <a:cs typeface="Times New Roman" panose="02020603050405020304" pitchFamily="18" charset="0"/>
            </a:rPr>
            <a:t>Área de estudio</a:t>
          </a:r>
        </a:p>
      </dgm:t>
    </dgm:pt>
    <dgm:pt modelId="{4875FC77-BC9D-4B5F-8208-7EC24716131C}" type="parTrans" cxnId="{A9A2522D-FC01-4C6A-A0B0-BB6FF0F46255}">
      <dgm:prSet/>
      <dgm:spPr/>
      <dgm:t>
        <a:bodyPr/>
        <a:lstStyle/>
        <a:p>
          <a:endParaRPr lang="es-ES" sz="1400" b="0"/>
        </a:p>
      </dgm:t>
    </dgm:pt>
    <dgm:pt modelId="{F00C8A3A-406F-4D15-8D74-FE37B2486251}" type="sibTrans" cxnId="{A9A2522D-FC01-4C6A-A0B0-BB6FF0F46255}">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3" custScaleX="78060" custLinFactNeighborY="-22830">
        <dgm:presLayoutVars>
          <dgm:bulletEnabled val="1"/>
        </dgm:presLayoutVars>
      </dgm:prSet>
      <dgm:spPr/>
    </dgm:pt>
    <dgm:pt modelId="{E62C5162-CCE2-4E0D-AB9F-A0733560A749}" type="pres">
      <dgm:prSet presAssocID="{C57397B6-949C-48EA-BEC4-9730D17219D1}" presName="parSpace" presStyleCnt="0"/>
      <dgm:spPr/>
    </dgm:pt>
    <dgm:pt modelId="{FD1C9FAD-3245-4D9D-8858-771392B09C95}" type="pres">
      <dgm:prSet presAssocID="{183B2047-509F-4B9D-806F-81EBE705CCC5}" presName="parTxOnly" presStyleLbl="node1" presStyleIdx="1" presStyleCnt="3" custLinFactNeighborX="33007" custLinFactNeighborY="-5430">
        <dgm:presLayoutVars>
          <dgm:bulletEnabled val="1"/>
        </dgm:presLayoutVars>
      </dgm:prSet>
      <dgm:spPr/>
    </dgm:pt>
    <dgm:pt modelId="{3E058B39-C175-457F-AF48-4EAE4EA1AF6F}" type="pres">
      <dgm:prSet presAssocID="{2E27B1B7-3091-45C8-8F85-CA222E5BAC1F}" presName="parSpace" presStyleCnt="0"/>
      <dgm:spPr/>
    </dgm:pt>
    <dgm:pt modelId="{D8B0B033-DBF7-49F9-AED7-A10BA26088BB}" type="pres">
      <dgm:prSet presAssocID="{91C32D61-530C-41DF-AB84-1DF19AB8D911}" presName="parTxOnly" presStyleLbl="node1" presStyleIdx="2" presStyleCnt="3" custScaleX="80404">
        <dgm:presLayoutVars>
          <dgm:bulletEnabled val="1"/>
        </dgm:presLayoutVars>
      </dgm:prSet>
      <dgm:spPr/>
    </dgm:pt>
  </dgm:ptLst>
  <dgm:cxnLst>
    <dgm:cxn modelId="{7F06CD0A-3613-4AA4-BBF6-09CBB7421B09}" srcId="{763551C2-B2E0-43B4-91D1-07C6F3F550E3}" destId="{D6F39664-BA3B-4369-A8B3-3BED6F870EAF}" srcOrd="0" destOrd="0" parTransId="{4C78897B-0C5F-4EB3-92CA-BD37921B8F17}" sibTransId="{C57397B6-949C-48EA-BEC4-9730D17219D1}"/>
    <dgm:cxn modelId="{A9A2522D-FC01-4C6A-A0B0-BB6FF0F46255}" srcId="{763551C2-B2E0-43B4-91D1-07C6F3F550E3}" destId="{91C32D61-530C-41DF-AB84-1DF19AB8D911}" srcOrd="2" destOrd="0" parTransId="{4875FC77-BC9D-4B5F-8208-7EC24716131C}" sibTransId="{F00C8A3A-406F-4D15-8D74-FE37B2486251}"/>
    <dgm:cxn modelId="{89798B2D-010F-455F-B65A-F525651EAD67}" type="presOf" srcId="{183B2047-509F-4B9D-806F-81EBE705CCC5}" destId="{FD1C9FAD-3245-4D9D-8858-771392B09C95}" srcOrd="0" destOrd="0" presId="urn:microsoft.com/office/officeart/2005/8/layout/hChevron3"/>
    <dgm:cxn modelId="{8C175A37-71C0-42CB-8B96-348194675260}" type="presOf" srcId="{763551C2-B2E0-43B4-91D1-07C6F3F550E3}" destId="{3FFFFEAC-BD11-4A8F-B38F-42C896BDA545}" srcOrd="0" destOrd="0" presId="urn:microsoft.com/office/officeart/2005/8/layout/hChevron3"/>
    <dgm:cxn modelId="{C5392084-7C8A-4B7E-A016-933EAE76AC70}" type="presOf" srcId="{91C32D61-530C-41DF-AB84-1DF19AB8D911}" destId="{D8B0B033-DBF7-49F9-AED7-A10BA26088BB}"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634C0D5-A81B-4E23-819B-98444AB8D193}" srcId="{763551C2-B2E0-43B4-91D1-07C6F3F550E3}" destId="{183B2047-509F-4B9D-806F-81EBE705CCC5}" srcOrd="1" destOrd="0" parTransId="{3FD127CC-9058-4986-A2B4-0D3CAC222A15}" sibTransId="{2E27B1B7-3091-45C8-8F85-CA222E5BAC1F}"/>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5FEB6F64-9278-4106-B539-CBED96ABB1A4}" type="presParOf" srcId="{3FFFFEAC-BD11-4A8F-B38F-42C896BDA545}" destId="{FD1C9FAD-3245-4D9D-8858-771392B09C95}" srcOrd="2" destOrd="0" presId="urn:microsoft.com/office/officeart/2005/8/layout/hChevron3"/>
    <dgm:cxn modelId="{41C7F090-76C4-443B-8F56-D354C66D7462}" type="presParOf" srcId="{3FFFFEAC-BD11-4A8F-B38F-42C896BDA545}" destId="{3E058B39-C175-457F-AF48-4EAE4EA1AF6F}" srcOrd="3" destOrd="0" presId="urn:microsoft.com/office/officeart/2005/8/layout/hChevron3"/>
    <dgm:cxn modelId="{A9C572FC-577D-4A75-A347-BC14519639BE}" type="presParOf" srcId="{3FFFFEAC-BD11-4A8F-B38F-42C896BDA545}" destId="{D8B0B033-DBF7-49F9-AED7-A10BA26088BB}" srcOrd="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solidFill>
          <a:schemeClr val="bg1">
            <a:alpha val="80000"/>
          </a:schemeClr>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Recopilación de información</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6F191064-555B-4BEC-93B1-7F7D6750F19B}">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dirty="0">
              <a:latin typeface="Cambria" panose="02040503050406030204" pitchFamily="18" charset="0"/>
              <a:ea typeface="Cambria" panose="02040503050406030204" pitchFamily="18" charset="0"/>
            </a:rPr>
            <a:t>información </a:t>
          </a:r>
        </a:p>
        <a:p>
          <a:pPr algn="l"/>
          <a:r>
            <a:rPr lang="es-ES" sz="1400" b="0" dirty="0">
              <a:latin typeface="Cambria" panose="02040503050406030204" pitchFamily="18" charset="0"/>
              <a:ea typeface="Cambria" panose="02040503050406030204" pitchFamily="18" charset="0"/>
            </a:rPr>
            <a:t>geográfica </a:t>
          </a:r>
          <a:endParaRPr lang="es-EC" sz="1400" b="0" dirty="0">
            <a:latin typeface="Cambria" panose="02040503050406030204" pitchFamily="18" charset="0"/>
            <a:ea typeface="Cambria" panose="02040503050406030204" pitchFamily="18" charset="0"/>
            <a:cs typeface="Times New Roman" panose="02020603050405020304" pitchFamily="18" charset="0"/>
          </a:endParaRPr>
        </a:p>
      </dgm:t>
    </dgm:pt>
    <dgm:pt modelId="{C43F1939-C44C-4896-9E54-FDC5B692F806}" type="parTrans" cxnId="{55A5117B-F052-47F4-961D-24FAD9592591}">
      <dgm:prSet/>
      <dgm:spPr/>
      <dgm:t>
        <a:bodyPr/>
        <a:lstStyle/>
        <a:p>
          <a:endParaRPr lang="es-ES" sz="1400" b="0"/>
        </a:p>
      </dgm:t>
    </dgm:pt>
    <dgm:pt modelId="{31AB8EBE-72A2-4775-90B9-3ECF1757BFA0}" type="sibTrans" cxnId="{55A5117B-F052-47F4-961D-24FAD9592591}">
      <dgm:prSet/>
      <dgm:spPr/>
      <dgm:t>
        <a:bodyPr/>
        <a:lstStyle/>
        <a:p>
          <a:endParaRPr lang="es-ES" sz="1400" b="0"/>
        </a:p>
      </dgm:t>
    </dgm:pt>
    <dgm:pt modelId="{FF940B42-B784-46FB-872A-11E3CB399EF9}">
      <dgm:prSet phldrT="[Texto]" custT="1"/>
      <dgm:spPr>
        <a:solidFill>
          <a:schemeClr val="bg1"/>
        </a:solidFill>
        <a:ln>
          <a:solidFill>
            <a:srgbClr val="E6E6E6"/>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gm:t>
    </dgm:pt>
    <dgm:pt modelId="{070811CF-CFAD-457F-AC26-BB62D5557727}" type="parTrans" cxnId="{8077871D-BD2B-4397-9BEA-28B8550FA9DB}">
      <dgm:prSet/>
      <dgm:spPr/>
      <dgm:t>
        <a:bodyPr/>
        <a:lstStyle/>
        <a:p>
          <a:endParaRPr lang="es-ES" sz="1400" b="0"/>
        </a:p>
      </dgm:t>
    </dgm:pt>
    <dgm:pt modelId="{4EB30996-1598-4059-B39B-C7F59E904E03}" type="sibTrans" cxnId="{8077871D-BD2B-4397-9BEA-28B8550FA9DB}">
      <dgm:prSet/>
      <dgm:spPr/>
      <dgm:t>
        <a:bodyPr/>
        <a:lstStyle/>
        <a:p>
          <a:endParaRPr lang="es-ES" sz="1400" b="0"/>
        </a:p>
      </dgm:t>
    </dgm:pt>
    <dgm:pt modelId="{06670C75-1FCD-4AC7-A193-A162A0931853}">
      <dgm:prSet phldrT="[Texto]" custT="1"/>
      <dgm:spPr>
        <a:solidFill>
          <a:srgbClr val="CC99FF">
            <a:alpha val="70000"/>
          </a:srgbClr>
        </a:solidFill>
        <a:ln>
          <a:solidFill>
            <a:srgbClr val="E6E6E6"/>
          </a:solidFill>
        </a:ln>
      </dgm:spPr>
      <dgm:t>
        <a:bodyPr/>
        <a:lstStyle/>
        <a:p>
          <a:pPr algn="ctr"/>
          <a:r>
            <a:rPr lang="es-EC" sz="1400" b="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gm:t>
    </dgm:pt>
    <dgm:pt modelId="{269FCD81-724B-4EB8-B94F-A7B2F83B8381}" type="parTrans" cxnId="{1945D4EA-DDA3-42CC-BF20-CC50A764F19E}">
      <dgm:prSet/>
      <dgm:spPr/>
      <dgm:t>
        <a:bodyPr/>
        <a:lstStyle/>
        <a:p>
          <a:endParaRPr lang="es-ES" sz="1400" b="0"/>
        </a:p>
      </dgm:t>
    </dgm:pt>
    <dgm:pt modelId="{302F0F49-1A1D-4B9E-B5C2-285C3D87D063}" type="sibTrans" cxnId="{1945D4EA-DDA3-42CC-BF20-CC50A764F19E}">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4" custScaleX="91745" custLinFactNeighborY="-22830">
        <dgm:presLayoutVars>
          <dgm:bulletEnabled val="1"/>
        </dgm:presLayoutVars>
      </dgm:prSet>
      <dgm:spPr/>
    </dgm:pt>
    <dgm:pt modelId="{E62C5162-CCE2-4E0D-AB9F-A0733560A749}" type="pres">
      <dgm:prSet presAssocID="{C57397B6-949C-48EA-BEC4-9730D17219D1}" presName="parSpace" presStyleCnt="0"/>
      <dgm:spPr/>
    </dgm:pt>
    <dgm:pt modelId="{BD82C124-4C62-43C4-B8FC-B52F40C4BE93}" type="pres">
      <dgm:prSet presAssocID="{6F191064-555B-4BEC-93B1-7F7D6750F19B}" presName="parTxOnly" presStyleLbl="node1" presStyleIdx="1" presStyleCnt="4" custScaleX="100881">
        <dgm:presLayoutVars>
          <dgm:bulletEnabled val="1"/>
        </dgm:presLayoutVars>
      </dgm:prSet>
      <dgm:spPr/>
    </dgm:pt>
    <dgm:pt modelId="{D1281640-408B-4C0C-AD88-92D6C1C893D4}" type="pres">
      <dgm:prSet presAssocID="{31AB8EBE-72A2-4775-90B9-3ECF1757BFA0}" presName="parSpace" presStyleCnt="0"/>
      <dgm:spPr/>
    </dgm:pt>
    <dgm:pt modelId="{E3958DFE-F808-4185-9899-4C10949897E1}" type="pres">
      <dgm:prSet presAssocID="{FF940B42-B784-46FB-872A-11E3CB399EF9}" presName="parTxOnly" presStyleLbl="node1" presStyleIdx="2" presStyleCnt="4" custScaleX="98929">
        <dgm:presLayoutVars>
          <dgm:bulletEnabled val="1"/>
        </dgm:presLayoutVars>
      </dgm:prSet>
      <dgm:spPr/>
    </dgm:pt>
    <dgm:pt modelId="{5245E3E3-F491-4686-8EE3-37A843D7CCF9}" type="pres">
      <dgm:prSet presAssocID="{4EB30996-1598-4059-B39B-C7F59E904E03}" presName="parSpace" presStyleCnt="0"/>
      <dgm:spPr/>
    </dgm:pt>
    <dgm:pt modelId="{22B20F84-FF88-4BC2-84C1-10825FB7AAFC}" type="pres">
      <dgm:prSet presAssocID="{06670C75-1FCD-4AC7-A193-A162A0931853}" presName="parTxOnly" presStyleLbl="node1" presStyleIdx="3" presStyleCnt="4">
        <dgm:presLayoutVars>
          <dgm:bulletEnabled val="1"/>
        </dgm:presLayoutVars>
      </dgm:prSet>
      <dgm:spPr/>
    </dgm:pt>
  </dgm:ptLst>
  <dgm:cxnLst>
    <dgm:cxn modelId="{C2633609-468C-4E11-B073-7766A67FE636}" type="presOf" srcId="{06670C75-1FCD-4AC7-A193-A162A0931853}" destId="{22B20F84-FF88-4BC2-84C1-10825FB7AAFC}" srcOrd="0" destOrd="0" presId="urn:microsoft.com/office/officeart/2005/8/layout/hChevron3"/>
    <dgm:cxn modelId="{7F06CD0A-3613-4AA4-BBF6-09CBB7421B09}" srcId="{763551C2-B2E0-43B4-91D1-07C6F3F550E3}" destId="{D6F39664-BA3B-4369-A8B3-3BED6F870EAF}" srcOrd="0" destOrd="0" parTransId="{4C78897B-0C5F-4EB3-92CA-BD37921B8F17}" sibTransId="{C57397B6-949C-48EA-BEC4-9730D17219D1}"/>
    <dgm:cxn modelId="{8077871D-BD2B-4397-9BEA-28B8550FA9DB}" srcId="{763551C2-B2E0-43B4-91D1-07C6F3F550E3}" destId="{FF940B42-B784-46FB-872A-11E3CB399EF9}" srcOrd="2" destOrd="0" parTransId="{070811CF-CFAD-457F-AC26-BB62D5557727}" sibTransId="{4EB30996-1598-4059-B39B-C7F59E904E03}"/>
    <dgm:cxn modelId="{8C175A37-71C0-42CB-8B96-348194675260}" type="presOf" srcId="{763551C2-B2E0-43B4-91D1-07C6F3F550E3}" destId="{3FFFFEAC-BD11-4A8F-B38F-42C896BDA545}" srcOrd="0" destOrd="0" presId="urn:microsoft.com/office/officeart/2005/8/layout/hChevron3"/>
    <dgm:cxn modelId="{D52F4D77-3BC1-4210-AC92-D0A640F699B5}" type="presOf" srcId="{6F191064-555B-4BEC-93B1-7F7D6750F19B}" destId="{BD82C124-4C62-43C4-B8FC-B52F40C4BE93}" srcOrd="0" destOrd="0" presId="urn:microsoft.com/office/officeart/2005/8/layout/hChevron3"/>
    <dgm:cxn modelId="{55A5117B-F052-47F4-961D-24FAD9592591}" srcId="{763551C2-B2E0-43B4-91D1-07C6F3F550E3}" destId="{6F191064-555B-4BEC-93B1-7F7D6750F19B}" srcOrd="1" destOrd="0" parTransId="{C43F1939-C44C-4896-9E54-FDC5B692F806}" sibTransId="{31AB8EBE-72A2-4775-90B9-3ECF1757BFA0}"/>
    <dgm:cxn modelId="{C2259B7F-FD28-4057-957A-BB8737AA786D}" type="presOf" srcId="{FF940B42-B784-46FB-872A-11E3CB399EF9}" destId="{E3958DFE-F808-4185-9899-4C10949897E1}"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945D4EA-DDA3-42CC-BF20-CC50A764F19E}" srcId="{763551C2-B2E0-43B4-91D1-07C6F3F550E3}" destId="{06670C75-1FCD-4AC7-A193-A162A0931853}" srcOrd="3" destOrd="0" parTransId="{269FCD81-724B-4EB8-B94F-A7B2F83B8381}" sibTransId="{302F0F49-1A1D-4B9E-B5C2-285C3D87D063}"/>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7C81BA5F-F1FC-44E5-8C0D-116998AE2D34}" type="presParOf" srcId="{3FFFFEAC-BD11-4A8F-B38F-42C896BDA545}" destId="{BD82C124-4C62-43C4-B8FC-B52F40C4BE93}" srcOrd="2" destOrd="0" presId="urn:microsoft.com/office/officeart/2005/8/layout/hChevron3"/>
    <dgm:cxn modelId="{62B05069-4EBF-459A-851F-A8D506478239}" type="presParOf" srcId="{3FFFFEAC-BD11-4A8F-B38F-42C896BDA545}" destId="{D1281640-408B-4C0C-AD88-92D6C1C893D4}" srcOrd="3" destOrd="0" presId="urn:microsoft.com/office/officeart/2005/8/layout/hChevron3"/>
    <dgm:cxn modelId="{EDD9DB1A-A2C3-4395-B600-F6A0BB43D785}" type="presParOf" srcId="{3FFFFEAC-BD11-4A8F-B38F-42C896BDA545}" destId="{E3958DFE-F808-4185-9899-4C10949897E1}" srcOrd="4" destOrd="0" presId="urn:microsoft.com/office/officeart/2005/8/layout/hChevron3"/>
    <dgm:cxn modelId="{8A1BC3D4-6562-4029-A4E7-92152BD595A2}" type="presParOf" srcId="{3FFFFEAC-BD11-4A8F-B38F-42C896BDA545}" destId="{5245E3E3-F491-4686-8EE3-37A843D7CCF9}" srcOrd="5" destOrd="0" presId="urn:microsoft.com/office/officeart/2005/8/layout/hChevron3"/>
    <dgm:cxn modelId="{082228D3-DD52-4911-A3C1-F3891CC1D8CB}" type="presParOf" srcId="{3FFFFEAC-BD11-4A8F-B38F-42C896BDA545}" destId="{22B20F84-FF88-4BC2-84C1-10825FB7AAFC}" srcOrd="6"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4D41DB5-9E5B-4978-9CDF-807D6A049EEC}" type="doc">
      <dgm:prSet loTypeId="urn:microsoft.com/office/officeart/2008/layout/PictureStrips" loCatId="list" qsTypeId="urn:microsoft.com/office/officeart/2005/8/quickstyle/simple1" qsCatId="simple" csTypeId="urn:microsoft.com/office/officeart/2005/8/colors/accent1_4" csCatId="accent1" phldr="1"/>
      <dgm:spPr/>
      <dgm:t>
        <a:bodyPr/>
        <a:lstStyle/>
        <a:p>
          <a:endParaRPr lang="es-ES"/>
        </a:p>
      </dgm:t>
    </dgm:pt>
    <dgm:pt modelId="{10FA39FB-D681-4BB5-93E3-E5CB83D2899E}">
      <dgm:prSet phldrT="[Texto]" custT="1"/>
      <dgm:spPr>
        <a:solidFill>
          <a:srgbClr val="CC99FF">
            <a:alpha val="6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prevención y mitigación de impactos</a:t>
          </a:r>
        </a:p>
      </dgm:t>
    </dgm:pt>
    <dgm:pt modelId="{39254C61-34DC-460D-89F6-ACB33458E8A8}" type="parTrans" cxnId="{B9CA38A6-5BC2-478E-B397-B48EB11B01AE}">
      <dgm:prSet/>
      <dgm:spPr/>
      <dgm:t>
        <a:bodyPr/>
        <a:lstStyle/>
        <a:p>
          <a:endParaRPr lang="es-ES" sz="1600"/>
        </a:p>
      </dgm:t>
    </dgm:pt>
    <dgm:pt modelId="{2B40F0B7-53D4-4BE9-8878-F33F599E7278}" type="sibTrans" cxnId="{B9CA38A6-5BC2-478E-B397-B48EB11B01AE}">
      <dgm:prSet/>
      <dgm:spPr>
        <a:ln>
          <a:solidFill>
            <a:srgbClr val="CCCCFF"/>
          </a:solidFill>
        </a:ln>
      </dgm:spPr>
      <dgm:t>
        <a:bodyPr/>
        <a:lstStyle/>
        <a:p>
          <a:endParaRPr lang="es-ES" sz="1600"/>
        </a:p>
      </dgm:t>
    </dgm:pt>
    <dgm:pt modelId="{FF6AFB44-182A-4A3D-9749-17415830C233}">
      <dgm:prSet phldrT="[Texto]" custT="1"/>
      <dgm:spPr>
        <a:solidFill>
          <a:srgbClr val="CCCCFF">
            <a:alpha val="5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contingencias</a:t>
          </a:r>
        </a:p>
      </dgm:t>
    </dgm:pt>
    <dgm:pt modelId="{FCF993C2-76EA-4CDF-A36A-92A81072F76B}" type="parTrans" cxnId="{2914D68B-5610-4F55-80ED-7C4EF6625D3C}">
      <dgm:prSet/>
      <dgm:spPr/>
      <dgm:t>
        <a:bodyPr/>
        <a:lstStyle/>
        <a:p>
          <a:endParaRPr lang="es-ES" sz="1600"/>
        </a:p>
      </dgm:t>
    </dgm:pt>
    <dgm:pt modelId="{DEC9DE2C-4FE3-47CA-A32B-DCF151BE1A3E}" type="sibTrans" cxnId="{2914D68B-5610-4F55-80ED-7C4EF6625D3C}">
      <dgm:prSet/>
      <dgm:spPr/>
      <dgm:t>
        <a:bodyPr/>
        <a:lstStyle/>
        <a:p>
          <a:endParaRPr lang="es-ES" sz="1600"/>
        </a:p>
      </dgm:t>
    </dgm:pt>
    <dgm:pt modelId="{9084640A-097A-45D4-9111-993A362A82E2}">
      <dgm:prSet phldrT="[Texto]" custT="1"/>
      <dgm:spPr>
        <a:solidFill>
          <a:srgbClr val="CC66FF">
            <a:alpha val="6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comunicación, capacitación y educación ambiental</a:t>
          </a:r>
        </a:p>
      </dgm:t>
    </dgm:pt>
    <dgm:pt modelId="{5C913031-3000-4355-AAE6-90D4061F5A0F}" type="parTrans" cxnId="{0FDC0092-9F81-474E-AA3A-067BEADE6FBC}">
      <dgm:prSet/>
      <dgm:spPr/>
      <dgm:t>
        <a:bodyPr/>
        <a:lstStyle/>
        <a:p>
          <a:endParaRPr lang="es-ES" sz="1600"/>
        </a:p>
      </dgm:t>
    </dgm:pt>
    <dgm:pt modelId="{10162B49-2B74-4814-ADCA-B12F80D6B23A}" type="sibTrans" cxnId="{0FDC0092-9F81-474E-AA3A-067BEADE6FBC}">
      <dgm:prSet/>
      <dgm:spPr/>
      <dgm:t>
        <a:bodyPr/>
        <a:lstStyle/>
        <a:p>
          <a:endParaRPr lang="es-ES" sz="1600"/>
        </a:p>
      </dgm:t>
    </dgm:pt>
    <dgm:pt modelId="{CAE8C401-8FA7-44C4-908F-C6E23892AF4D}">
      <dgm:prSet phldrT="[Texto]" custT="1"/>
      <dgm:spPr>
        <a:solidFill>
          <a:srgbClr val="7030A0">
            <a:alpha val="6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manejo de desechos</a:t>
          </a:r>
        </a:p>
      </dgm:t>
    </dgm:pt>
    <dgm:pt modelId="{6E227964-B019-477C-8EB8-93AFB0910A5C}" type="parTrans" cxnId="{9FEF7237-13C4-4771-86CB-E143589E9F3A}">
      <dgm:prSet/>
      <dgm:spPr/>
      <dgm:t>
        <a:bodyPr/>
        <a:lstStyle/>
        <a:p>
          <a:endParaRPr lang="es-ES" sz="1600"/>
        </a:p>
      </dgm:t>
    </dgm:pt>
    <dgm:pt modelId="{51C3DC7B-3825-4303-ABA0-0C487B766186}" type="sibTrans" cxnId="{9FEF7237-13C4-4771-86CB-E143589E9F3A}">
      <dgm:prSet/>
      <dgm:spPr/>
      <dgm:t>
        <a:bodyPr/>
        <a:lstStyle/>
        <a:p>
          <a:endParaRPr lang="es-ES" sz="1600"/>
        </a:p>
      </dgm:t>
    </dgm:pt>
    <dgm:pt modelId="{613909A6-391D-4A1C-A0C9-CA4B1150856D}">
      <dgm:prSet phldrT="[Texto]" custT="1"/>
      <dgm:spPr>
        <a:solidFill>
          <a:srgbClr val="9966FF">
            <a:alpha val="4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rehabilitación de áreas afectadas</a:t>
          </a:r>
        </a:p>
      </dgm:t>
    </dgm:pt>
    <dgm:pt modelId="{6786716F-2702-48FF-B5A8-136DE41E4903}" type="parTrans" cxnId="{7DDBEA6C-C3DA-4BE0-8819-77DCE93A0371}">
      <dgm:prSet/>
      <dgm:spPr/>
      <dgm:t>
        <a:bodyPr/>
        <a:lstStyle/>
        <a:p>
          <a:endParaRPr lang="es-ES" sz="1600"/>
        </a:p>
      </dgm:t>
    </dgm:pt>
    <dgm:pt modelId="{BC239AB5-B8E2-4B56-A883-61BAA13E3C23}" type="sibTrans" cxnId="{7DDBEA6C-C3DA-4BE0-8819-77DCE93A0371}">
      <dgm:prSet/>
      <dgm:spPr/>
      <dgm:t>
        <a:bodyPr/>
        <a:lstStyle/>
        <a:p>
          <a:endParaRPr lang="es-ES" sz="1600"/>
        </a:p>
      </dgm:t>
    </dgm:pt>
    <dgm:pt modelId="{AB1B7B2D-4686-446C-B8C0-A93AE076A3FE}">
      <dgm:prSet phldrT="[Texto]" custT="1"/>
      <dgm:spPr>
        <a:solidFill>
          <a:srgbClr val="9933FF">
            <a:alpha val="50000"/>
          </a:srgbClr>
        </a:solidFill>
      </dgm:spPr>
      <dgm:t>
        <a:bodyPr/>
        <a:lstStyle/>
        <a:p>
          <a:r>
            <a:rPr lang="es-ES" sz="1600" b="0" dirty="0">
              <a:solidFill>
                <a:schemeClr val="tx1"/>
              </a:solidFill>
              <a:latin typeface="Cambria" panose="02040503050406030204" pitchFamily="18" charset="0"/>
              <a:ea typeface="Cambria" panose="02040503050406030204" pitchFamily="18" charset="0"/>
            </a:rPr>
            <a:t>Plan de monitoreo y seguimiento</a:t>
          </a:r>
        </a:p>
      </dgm:t>
    </dgm:pt>
    <dgm:pt modelId="{07F17C03-926C-4AAB-B368-3A8B793722F2}" type="parTrans" cxnId="{CBDA7EA2-AD02-481A-AD41-105F7F140E97}">
      <dgm:prSet/>
      <dgm:spPr/>
      <dgm:t>
        <a:bodyPr/>
        <a:lstStyle/>
        <a:p>
          <a:endParaRPr lang="es-ES"/>
        </a:p>
      </dgm:t>
    </dgm:pt>
    <dgm:pt modelId="{CBA58C67-B164-439C-A232-A9E6850447FB}" type="sibTrans" cxnId="{CBDA7EA2-AD02-481A-AD41-105F7F140E97}">
      <dgm:prSet/>
      <dgm:spPr/>
      <dgm:t>
        <a:bodyPr/>
        <a:lstStyle/>
        <a:p>
          <a:endParaRPr lang="es-ES"/>
        </a:p>
      </dgm:t>
    </dgm:pt>
    <dgm:pt modelId="{CF3BD390-1C51-43A4-80E1-6A6973021142}" type="pres">
      <dgm:prSet presAssocID="{24D41DB5-9E5B-4978-9CDF-807D6A049EEC}" presName="Name0" presStyleCnt="0">
        <dgm:presLayoutVars>
          <dgm:dir/>
          <dgm:resizeHandles val="exact"/>
        </dgm:presLayoutVars>
      </dgm:prSet>
      <dgm:spPr/>
    </dgm:pt>
    <dgm:pt modelId="{2AA163C2-5B8D-4AAF-BED1-A2DEDA405876}" type="pres">
      <dgm:prSet presAssocID="{10FA39FB-D681-4BB5-93E3-E5CB83D2899E}" presName="composite" presStyleCnt="0"/>
      <dgm:spPr/>
    </dgm:pt>
    <dgm:pt modelId="{0C44A8DD-6C11-485B-B60E-353FA4542370}" type="pres">
      <dgm:prSet presAssocID="{10FA39FB-D681-4BB5-93E3-E5CB83D2899E}" presName="rect1" presStyleLbl="trAlignAcc1" presStyleIdx="0" presStyleCnt="6">
        <dgm:presLayoutVars>
          <dgm:bulletEnabled val="1"/>
        </dgm:presLayoutVars>
      </dgm:prSet>
      <dgm:spPr/>
    </dgm:pt>
    <dgm:pt modelId="{657CF9B6-61B9-4F27-95AC-BC0402FFCBC8}" type="pres">
      <dgm:prSet presAssocID="{10FA39FB-D681-4BB5-93E3-E5CB83D2899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46C4345-40E2-4468-9E44-CFB066D74AAE}" type="pres">
      <dgm:prSet presAssocID="{2B40F0B7-53D4-4BE9-8878-F33F599E7278}" presName="sibTrans" presStyleCnt="0"/>
      <dgm:spPr/>
    </dgm:pt>
    <dgm:pt modelId="{2D21EC2F-B4F6-4B94-B589-58967EC453D9}" type="pres">
      <dgm:prSet presAssocID="{FF6AFB44-182A-4A3D-9749-17415830C233}" presName="composite" presStyleCnt="0"/>
      <dgm:spPr/>
    </dgm:pt>
    <dgm:pt modelId="{AB1B2B3A-9E38-4988-A3BC-666B99B67EC7}" type="pres">
      <dgm:prSet presAssocID="{FF6AFB44-182A-4A3D-9749-17415830C233}" presName="rect1" presStyleLbl="trAlignAcc1" presStyleIdx="1" presStyleCnt="6">
        <dgm:presLayoutVars>
          <dgm:bulletEnabled val="1"/>
        </dgm:presLayoutVars>
      </dgm:prSet>
      <dgm:spPr/>
    </dgm:pt>
    <dgm:pt modelId="{73EF52E7-1594-4394-B051-7337DC8F39FF}" type="pres">
      <dgm:prSet presAssocID="{FF6AFB44-182A-4A3D-9749-17415830C233}"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BA485F9-F128-44DA-BA0C-4F427926875B}" type="pres">
      <dgm:prSet presAssocID="{DEC9DE2C-4FE3-47CA-A32B-DCF151BE1A3E}" presName="sibTrans" presStyleCnt="0"/>
      <dgm:spPr/>
    </dgm:pt>
    <dgm:pt modelId="{70488405-8289-4E4A-ACD3-05EF3A4CF45E}" type="pres">
      <dgm:prSet presAssocID="{9084640A-097A-45D4-9111-993A362A82E2}" presName="composite" presStyleCnt="0"/>
      <dgm:spPr/>
    </dgm:pt>
    <dgm:pt modelId="{991A0FBA-B0C5-4DD7-AC36-173802AD7363}" type="pres">
      <dgm:prSet presAssocID="{9084640A-097A-45D4-9111-993A362A82E2}" presName="rect1" presStyleLbl="trAlignAcc1" presStyleIdx="2" presStyleCnt="6">
        <dgm:presLayoutVars>
          <dgm:bulletEnabled val="1"/>
        </dgm:presLayoutVars>
      </dgm:prSet>
      <dgm:spPr/>
    </dgm:pt>
    <dgm:pt modelId="{28855B82-8A52-4E8C-AB94-D3CA9511948A}" type="pres">
      <dgm:prSet presAssocID="{9084640A-097A-45D4-9111-993A362A82E2}"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712D66D-863F-4585-B53A-743A3C078F18}" type="pres">
      <dgm:prSet presAssocID="{10162B49-2B74-4814-ADCA-B12F80D6B23A}" presName="sibTrans" presStyleCnt="0"/>
      <dgm:spPr/>
    </dgm:pt>
    <dgm:pt modelId="{FF7D7F2E-1E6D-48C0-84CE-FF4E1A4FA862}" type="pres">
      <dgm:prSet presAssocID="{CAE8C401-8FA7-44C4-908F-C6E23892AF4D}" presName="composite" presStyleCnt="0"/>
      <dgm:spPr/>
    </dgm:pt>
    <dgm:pt modelId="{F8D9CD42-5519-4441-A2BB-33F6B70D130E}" type="pres">
      <dgm:prSet presAssocID="{CAE8C401-8FA7-44C4-908F-C6E23892AF4D}" presName="rect1" presStyleLbl="trAlignAcc1" presStyleIdx="3" presStyleCnt="6">
        <dgm:presLayoutVars>
          <dgm:bulletEnabled val="1"/>
        </dgm:presLayoutVars>
      </dgm:prSet>
      <dgm:spPr/>
    </dgm:pt>
    <dgm:pt modelId="{E2727655-DFCE-405A-A90D-419DD26D04CB}" type="pres">
      <dgm:prSet presAssocID="{CAE8C401-8FA7-44C4-908F-C6E23892AF4D}"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B1409EE-6E98-4261-978E-F29A64F5DBBF}" type="pres">
      <dgm:prSet presAssocID="{51C3DC7B-3825-4303-ABA0-0C487B766186}" presName="sibTrans" presStyleCnt="0"/>
      <dgm:spPr/>
    </dgm:pt>
    <dgm:pt modelId="{31A45FCA-8487-4030-AECB-FCFADAABBF97}" type="pres">
      <dgm:prSet presAssocID="{613909A6-391D-4A1C-A0C9-CA4B1150856D}" presName="composite" presStyleCnt="0"/>
      <dgm:spPr/>
    </dgm:pt>
    <dgm:pt modelId="{3561E939-DF41-4BF4-8BB7-2FC4B8BEEA78}" type="pres">
      <dgm:prSet presAssocID="{613909A6-391D-4A1C-A0C9-CA4B1150856D}" presName="rect1" presStyleLbl="trAlignAcc1" presStyleIdx="4" presStyleCnt="6">
        <dgm:presLayoutVars>
          <dgm:bulletEnabled val="1"/>
        </dgm:presLayoutVars>
      </dgm:prSet>
      <dgm:spPr/>
    </dgm:pt>
    <dgm:pt modelId="{BA57440C-1E7D-4C80-A6C8-136842AC1B20}" type="pres">
      <dgm:prSet presAssocID="{613909A6-391D-4A1C-A0C9-CA4B1150856D}"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E8496D0-5A08-4F73-83E5-D551CAD37C86}" type="pres">
      <dgm:prSet presAssocID="{BC239AB5-B8E2-4B56-A883-61BAA13E3C23}" presName="sibTrans" presStyleCnt="0"/>
      <dgm:spPr/>
    </dgm:pt>
    <dgm:pt modelId="{DEC1C33F-5E5F-4BF1-B529-C76B35FF9D6A}" type="pres">
      <dgm:prSet presAssocID="{AB1B7B2D-4686-446C-B8C0-A93AE076A3FE}" presName="composite" presStyleCnt="0"/>
      <dgm:spPr/>
    </dgm:pt>
    <dgm:pt modelId="{4ED88B88-AAB3-4FA2-9987-F5031917B320}" type="pres">
      <dgm:prSet presAssocID="{AB1B7B2D-4686-446C-B8C0-A93AE076A3FE}" presName="rect1" presStyleLbl="trAlignAcc1" presStyleIdx="5" presStyleCnt="6">
        <dgm:presLayoutVars>
          <dgm:bulletEnabled val="1"/>
        </dgm:presLayoutVars>
      </dgm:prSet>
      <dgm:spPr/>
    </dgm:pt>
    <dgm:pt modelId="{51D8DDCE-3544-4D0D-8019-59B8A884E2F9}" type="pres">
      <dgm:prSet presAssocID="{AB1B7B2D-4686-446C-B8C0-A93AE076A3FE}"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Lst>
  <dgm:cxnLst>
    <dgm:cxn modelId="{B2095519-7920-4CA0-ADD5-40DA0A5E28C4}" type="presOf" srcId="{24D41DB5-9E5B-4978-9CDF-807D6A049EEC}" destId="{CF3BD390-1C51-43A4-80E1-6A6973021142}" srcOrd="0" destOrd="0" presId="urn:microsoft.com/office/officeart/2008/layout/PictureStrips"/>
    <dgm:cxn modelId="{9FEF7237-13C4-4771-86CB-E143589E9F3A}" srcId="{24D41DB5-9E5B-4978-9CDF-807D6A049EEC}" destId="{CAE8C401-8FA7-44C4-908F-C6E23892AF4D}" srcOrd="3" destOrd="0" parTransId="{6E227964-B019-477C-8EB8-93AFB0910A5C}" sibTransId="{51C3DC7B-3825-4303-ABA0-0C487B766186}"/>
    <dgm:cxn modelId="{C597143F-9505-4E38-9409-FCA8214CB9D4}" type="presOf" srcId="{9084640A-097A-45D4-9111-993A362A82E2}" destId="{991A0FBA-B0C5-4DD7-AC36-173802AD7363}" srcOrd="0" destOrd="0" presId="urn:microsoft.com/office/officeart/2008/layout/PictureStrips"/>
    <dgm:cxn modelId="{7DDBEA6C-C3DA-4BE0-8819-77DCE93A0371}" srcId="{24D41DB5-9E5B-4978-9CDF-807D6A049EEC}" destId="{613909A6-391D-4A1C-A0C9-CA4B1150856D}" srcOrd="4" destOrd="0" parTransId="{6786716F-2702-48FF-B5A8-136DE41E4903}" sibTransId="{BC239AB5-B8E2-4B56-A883-61BAA13E3C23}"/>
    <dgm:cxn modelId="{6E9C9974-CCC3-4DD0-B6B5-0939BD9C337F}" type="presOf" srcId="{CAE8C401-8FA7-44C4-908F-C6E23892AF4D}" destId="{F8D9CD42-5519-4441-A2BB-33F6B70D130E}" srcOrd="0" destOrd="0" presId="urn:microsoft.com/office/officeart/2008/layout/PictureStrips"/>
    <dgm:cxn modelId="{0F207189-6403-4992-9F0A-299FE3E258B2}" type="presOf" srcId="{10FA39FB-D681-4BB5-93E3-E5CB83D2899E}" destId="{0C44A8DD-6C11-485B-B60E-353FA4542370}" srcOrd="0" destOrd="0" presId="urn:microsoft.com/office/officeart/2008/layout/PictureStrips"/>
    <dgm:cxn modelId="{5720CA89-5806-4F93-B25D-75219A5AF248}" type="presOf" srcId="{FF6AFB44-182A-4A3D-9749-17415830C233}" destId="{AB1B2B3A-9E38-4988-A3BC-666B99B67EC7}" srcOrd="0" destOrd="0" presId="urn:microsoft.com/office/officeart/2008/layout/PictureStrips"/>
    <dgm:cxn modelId="{2914D68B-5610-4F55-80ED-7C4EF6625D3C}" srcId="{24D41DB5-9E5B-4978-9CDF-807D6A049EEC}" destId="{FF6AFB44-182A-4A3D-9749-17415830C233}" srcOrd="1" destOrd="0" parTransId="{FCF993C2-76EA-4CDF-A36A-92A81072F76B}" sibTransId="{DEC9DE2C-4FE3-47CA-A32B-DCF151BE1A3E}"/>
    <dgm:cxn modelId="{0FDC0092-9F81-474E-AA3A-067BEADE6FBC}" srcId="{24D41DB5-9E5B-4978-9CDF-807D6A049EEC}" destId="{9084640A-097A-45D4-9111-993A362A82E2}" srcOrd="2" destOrd="0" parTransId="{5C913031-3000-4355-AAE6-90D4061F5A0F}" sibTransId="{10162B49-2B74-4814-ADCA-B12F80D6B23A}"/>
    <dgm:cxn modelId="{CBDA7EA2-AD02-481A-AD41-105F7F140E97}" srcId="{24D41DB5-9E5B-4978-9CDF-807D6A049EEC}" destId="{AB1B7B2D-4686-446C-B8C0-A93AE076A3FE}" srcOrd="5" destOrd="0" parTransId="{07F17C03-926C-4AAB-B368-3A8B793722F2}" sibTransId="{CBA58C67-B164-439C-A232-A9E6850447FB}"/>
    <dgm:cxn modelId="{B9CA38A6-5BC2-478E-B397-B48EB11B01AE}" srcId="{24D41DB5-9E5B-4978-9CDF-807D6A049EEC}" destId="{10FA39FB-D681-4BB5-93E3-E5CB83D2899E}" srcOrd="0" destOrd="0" parTransId="{39254C61-34DC-460D-89F6-ACB33458E8A8}" sibTransId="{2B40F0B7-53D4-4BE9-8878-F33F599E7278}"/>
    <dgm:cxn modelId="{D0D6D7B4-8553-409A-B9F2-E7B68D078D90}" type="presOf" srcId="{AB1B7B2D-4686-446C-B8C0-A93AE076A3FE}" destId="{4ED88B88-AAB3-4FA2-9987-F5031917B320}" srcOrd="0" destOrd="0" presId="urn:microsoft.com/office/officeart/2008/layout/PictureStrips"/>
    <dgm:cxn modelId="{90F131E7-0CE8-426A-9308-CF7B5B383AE9}" type="presOf" srcId="{613909A6-391D-4A1C-A0C9-CA4B1150856D}" destId="{3561E939-DF41-4BF4-8BB7-2FC4B8BEEA78}" srcOrd="0" destOrd="0" presId="urn:microsoft.com/office/officeart/2008/layout/PictureStrips"/>
    <dgm:cxn modelId="{3ECBA439-3DD1-479B-AF36-3C58FC2CB1AD}" type="presParOf" srcId="{CF3BD390-1C51-43A4-80E1-6A6973021142}" destId="{2AA163C2-5B8D-4AAF-BED1-A2DEDA405876}" srcOrd="0" destOrd="0" presId="urn:microsoft.com/office/officeart/2008/layout/PictureStrips"/>
    <dgm:cxn modelId="{31C76F62-171C-4966-8845-7070C8FFE51C}" type="presParOf" srcId="{2AA163C2-5B8D-4AAF-BED1-A2DEDA405876}" destId="{0C44A8DD-6C11-485B-B60E-353FA4542370}" srcOrd="0" destOrd="0" presId="urn:microsoft.com/office/officeart/2008/layout/PictureStrips"/>
    <dgm:cxn modelId="{006E9039-CE06-473E-903D-B85D5CA5ADC5}" type="presParOf" srcId="{2AA163C2-5B8D-4AAF-BED1-A2DEDA405876}" destId="{657CF9B6-61B9-4F27-95AC-BC0402FFCBC8}" srcOrd="1" destOrd="0" presId="urn:microsoft.com/office/officeart/2008/layout/PictureStrips"/>
    <dgm:cxn modelId="{25AD7511-14B3-4538-9AEC-D6E54E80E5CB}" type="presParOf" srcId="{CF3BD390-1C51-43A4-80E1-6A6973021142}" destId="{946C4345-40E2-4468-9E44-CFB066D74AAE}" srcOrd="1" destOrd="0" presId="urn:microsoft.com/office/officeart/2008/layout/PictureStrips"/>
    <dgm:cxn modelId="{9A11AF69-BC17-4118-BA4F-5F2E1F22C38E}" type="presParOf" srcId="{CF3BD390-1C51-43A4-80E1-6A6973021142}" destId="{2D21EC2F-B4F6-4B94-B589-58967EC453D9}" srcOrd="2" destOrd="0" presId="urn:microsoft.com/office/officeart/2008/layout/PictureStrips"/>
    <dgm:cxn modelId="{6FF62350-3504-4569-B5C0-8C68B4751196}" type="presParOf" srcId="{2D21EC2F-B4F6-4B94-B589-58967EC453D9}" destId="{AB1B2B3A-9E38-4988-A3BC-666B99B67EC7}" srcOrd="0" destOrd="0" presId="urn:microsoft.com/office/officeart/2008/layout/PictureStrips"/>
    <dgm:cxn modelId="{2EA22985-C93C-48C3-BE4A-24C9836A0AAB}" type="presParOf" srcId="{2D21EC2F-B4F6-4B94-B589-58967EC453D9}" destId="{73EF52E7-1594-4394-B051-7337DC8F39FF}" srcOrd="1" destOrd="0" presId="urn:microsoft.com/office/officeart/2008/layout/PictureStrips"/>
    <dgm:cxn modelId="{F51A8232-60B2-4AA1-9691-E303E42814E5}" type="presParOf" srcId="{CF3BD390-1C51-43A4-80E1-6A6973021142}" destId="{BBA485F9-F128-44DA-BA0C-4F427926875B}" srcOrd="3" destOrd="0" presId="urn:microsoft.com/office/officeart/2008/layout/PictureStrips"/>
    <dgm:cxn modelId="{6E54B8BA-3C24-453C-ADBE-0534D2A19569}" type="presParOf" srcId="{CF3BD390-1C51-43A4-80E1-6A6973021142}" destId="{70488405-8289-4E4A-ACD3-05EF3A4CF45E}" srcOrd="4" destOrd="0" presId="urn:microsoft.com/office/officeart/2008/layout/PictureStrips"/>
    <dgm:cxn modelId="{61906816-E36C-409E-9404-0AEB73365B56}" type="presParOf" srcId="{70488405-8289-4E4A-ACD3-05EF3A4CF45E}" destId="{991A0FBA-B0C5-4DD7-AC36-173802AD7363}" srcOrd="0" destOrd="0" presId="urn:microsoft.com/office/officeart/2008/layout/PictureStrips"/>
    <dgm:cxn modelId="{250BEFA0-BE78-425D-90E3-C07A02F2572E}" type="presParOf" srcId="{70488405-8289-4E4A-ACD3-05EF3A4CF45E}" destId="{28855B82-8A52-4E8C-AB94-D3CA9511948A}" srcOrd="1" destOrd="0" presId="urn:microsoft.com/office/officeart/2008/layout/PictureStrips"/>
    <dgm:cxn modelId="{5A202319-DA71-40E0-AE6A-2D78A5F818A9}" type="presParOf" srcId="{CF3BD390-1C51-43A4-80E1-6A6973021142}" destId="{4712D66D-863F-4585-B53A-743A3C078F18}" srcOrd="5" destOrd="0" presId="urn:microsoft.com/office/officeart/2008/layout/PictureStrips"/>
    <dgm:cxn modelId="{4D244593-E573-45EE-9E3E-F376D94D54A3}" type="presParOf" srcId="{CF3BD390-1C51-43A4-80E1-6A6973021142}" destId="{FF7D7F2E-1E6D-48C0-84CE-FF4E1A4FA862}" srcOrd="6" destOrd="0" presId="urn:microsoft.com/office/officeart/2008/layout/PictureStrips"/>
    <dgm:cxn modelId="{2ADFA864-0909-418E-BC3E-AE019255DBBE}" type="presParOf" srcId="{FF7D7F2E-1E6D-48C0-84CE-FF4E1A4FA862}" destId="{F8D9CD42-5519-4441-A2BB-33F6B70D130E}" srcOrd="0" destOrd="0" presId="urn:microsoft.com/office/officeart/2008/layout/PictureStrips"/>
    <dgm:cxn modelId="{D75FD21F-869F-4917-97AE-80D0FB3D4CD2}" type="presParOf" srcId="{FF7D7F2E-1E6D-48C0-84CE-FF4E1A4FA862}" destId="{E2727655-DFCE-405A-A90D-419DD26D04CB}" srcOrd="1" destOrd="0" presId="urn:microsoft.com/office/officeart/2008/layout/PictureStrips"/>
    <dgm:cxn modelId="{DC246715-1E38-441E-847A-0879E3CF676B}" type="presParOf" srcId="{CF3BD390-1C51-43A4-80E1-6A6973021142}" destId="{BB1409EE-6E98-4261-978E-F29A64F5DBBF}" srcOrd="7" destOrd="0" presId="urn:microsoft.com/office/officeart/2008/layout/PictureStrips"/>
    <dgm:cxn modelId="{790DF7D7-5ECC-4FE5-A5AA-5B30A62A8831}" type="presParOf" srcId="{CF3BD390-1C51-43A4-80E1-6A6973021142}" destId="{31A45FCA-8487-4030-AECB-FCFADAABBF97}" srcOrd="8" destOrd="0" presId="urn:microsoft.com/office/officeart/2008/layout/PictureStrips"/>
    <dgm:cxn modelId="{76DDB2D6-06C0-4CC3-A9D0-DB4B4A7541DF}" type="presParOf" srcId="{31A45FCA-8487-4030-AECB-FCFADAABBF97}" destId="{3561E939-DF41-4BF4-8BB7-2FC4B8BEEA78}" srcOrd="0" destOrd="0" presId="urn:microsoft.com/office/officeart/2008/layout/PictureStrips"/>
    <dgm:cxn modelId="{A854D4DD-888C-4B97-81B0-B30E1E6D0094}" type="presParOf" srcId="{31A45FCA-8487-4030-AECB-FCFADAABBF97}" destId="{BA57440C-1E7D-4C80-A6C8-136842AC1B20}" srcOrd="1" destOrd="0" presId="urn:microsoft.com/office/officeart/2008/layout/PictureStrips"/>
    <dgm:cxn modelId="{BDF62EA4-4735-4FC9-9D50-B2314D77CA0E}" type="presParOf" srcId="{CF3BD390-1C51-43A4-80E1-6A6973021142}" destId="{9E8496D0-5A08-4F73-83E5-D551CAD37C86}" srcOrd="9" destOrd="0" presId="urn:microsoft.com/office/officeart/2008/layout/PictureStrips"/>
    <dgm:cxn modelId="{E53AD328-1548-43C2-98F2-9D5988E5BA4F}" type="presParOf" srcId="{CF3BD390-1C51-43A4-80E1-6A6973021142}" destId="{DEC1C33F-5E5F-4BF1-B529-C76B35FF9D6A}" srcOrd="10" destOrd="0" presId="urn:microsoft.com/office/officeart/2008/layout/PictureStrips"/>
    <dgm:cxn modelId="{693937C5-8C9F-4F2E-A853-FEA5D4808ABB}" type="presParOf" srcId="{DEC1C33F-5E5F-4BF1-B529-C76B35FF9D6A}" destId="{4ED88B88-AAB3-4FA2-9987-F5031917B320}" srcOrd="0" destOrd="0" presId="urn:microsoft.com/office/officeart/2008/layout/PictureStrips"/>
    <dgm:cxn modelId="{6499630D-CB46-4913-9258-C032C018DF53}" type="presParOf" srcId="{DEC1C33F-5E5F-4BF1-B529-C76B35FF9D6A}" destId="{51D8DDCE-3544-4D0D-8019-59B8A884E2F9}"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27CC700-BB33-4166-9E7D-9B0BD1C8289B}" type="doc">
      <dgm:prSet loTypeId="urn:microsoft.com/office/officeart/2005/8/layout/process2"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custT="1"/>
      <dgm:spPr/>
      <dgm:t>
        <a:bodyPr/>
        <a:lstStyle/>
        <a:p>
          <a:r>
            <a:rPr lang="en-GB" sz="1600" dirty="0" err="1">
              <a:solidFill>
                <a:schemeClr val="tx1"/>
              </a:solidFill>
              <a:latin typeface="Cambria" panose="02040503050406030204" pitchFamily="18" charset="0"/>
              <a:ea typeface="Cambria" panose="02040503050406030204" pitchFamily="18" charset="0"/>
            </a:rPr>
            <a:t>Consumo</a:t>
          </a:r>
          <a:r>
            <a:rPr lang="en-GB" sz="1600" dirty="0">
              <a:solidFill>
                <a:schemeClr val="tx1"/>
              </a:solidFill>
              <a:latin typeface="Cambria" panose="02040503050406030204" pitchFamily="18" charset="0"/>
              <a:ea typeface="Cambria" panose="02040503050406030204" pitchFamily="18" charset="0"/>
            </a:rPr>
            <a:t> </a:t>
          </a:r>
          <a:r>
            <a:rPr lang="en-GB" sz="1600" dirty="0" err="1">
              <a:solidFill>
                <a:schemeClr val="tx1"/>
              </a:solidFill>
              <a:latin typeface="Cambria" panose="02040503050406030204" pitchFamily="18" charset="0"/>
              <a:ea typeface="Cambria" panose="02040503050406030204" pitchFamily="18" charset="0"/>
            </a:rPr>
            <a:t>humano</a:t>
          </a:r>
          <a:endParaRPr lang="es-ES" sz="1600" dirty="0">
            <a:solidFill>
              <a:schemeClr val="tx1"/>
            </a:solidFill>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1363FC99-3C4C-43CB-AC56-797FFCC28626}" type="sibTrans" cxnId="{18EA4BBD-8DE9-4087-9677-2DCE95AAE47C}">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1F430ACD-1AA8-48EE-A470-46FE05D4EF25}">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Fines recreacionales</a:t>
          </a:r>
        </a:p>
      </dgm:t>
    </dgm:pt>
    <dgm:pt modelId="{9C3A3D67-88AC-4395-B530-992B49E76104}" type="sibTrans" cxnId="{7A9EEB5E-8C79-4FE8-B54F-B94E696BBEDB}">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1CEE4010-50CD-4EBC-82EE-C69B7BD758AB}" type="parTrans" cxnId="{7A9EEB5E-8C79-4FE8-B54F-B94E696BBEDB}">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F9079159-1CE6-46D0-A2D9-4ADC5472BA83}">
      <dgm:prSet custT="1"/>
      <dgm:spPr/>
      <dgm:t>
        <a:bodyPr/>
        <a:lstStyle/>
        <a:p>
          <a:r>
            <a:rPr lang="es-EC" sz="1600" b="0" dirty="0">
              <a:solidFill>
                <a:schemeClr val="tx1"/>
              </a:solidFill>
              <a:latin typeface="Cambria" panose="02040503050406030204" pitchFamily="18" charset="0"/>
              <a:ea typeface="Cambria" panose="02040503050406030204" pitchFamily="18" charset="0"/>
            </a:rPr>
            <a:t>No es recomendable su uso</a:t>
          </a:r>
          <a:endParaRPr lang="es-ES" sz="1600" b="0" dirty="0">
            <a:solidFill>
              <a:schemeClr val="tx1"/>
            </a:solidFill>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BA21A188-F84E-462E-82BC-2384333CD740}" type="sibTrans" cxnId="{EF261DDA-E1DC-4337-8641-27A2A145DE7F}">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A46DF546-1FB0-4CD4-9AC4-93C2275C76CB}" type="pres">
      <dgm:prSet presAssocID="{727CC700-BB33-4166-9E7D-9B0BD1C8289B}" presName="linearFlow" presStyleCnt="0">
        <dgm:presLayoutVars>
          <dgm:resizeHandles val="exact"/>
        </dgm:presLayoutVars>
      </dgm:prSet>
      <dgm:spPr/>
    </dgm:pt>
    <dgm:pt modelId="{8DB76495-774C-4351-8AB7-A7DCD70871BB}" type="pres">
      <dgm:prSet presAssocID="{9101450D-6885-4CA6-BE1A-A559F02E4D20}" presName="node" presStyleLbl="node1" presStyleIdx="0" presStyleCnt="3">
        <dgm:presLayoutVars>
          <dgm:bulletEnabled val="1"/>
        </dgm:presLayoutVars>
      </dgm:prSet>
      <dgm:spPr/>
    </dgm:pt>
    <dgm:pt modelId="{1ACEDB1D-413D-4685-9F79-D63E2B9BF23E}" type="pres">
      <dgm:prSet presAssocID="{1363FC99-3C4C-43CB-AC56-797FFCC28626}" presName="sibTrans" presStyleLbl="sibTrans2D1" presStyleIdx="0" presStyleCnt="2"/>
      <dgm:spPr/>
    </dgm:pt>
    <dgm:pt modelId="{68B07930-D910-42B2-8EFF-745B3630DAE2}" type="pres">
      <dgm:prSet presAssocID="{1363FC99-3C4C-43CB-AC56-797FFCC28626}" presName="connectorText" presStyleLbl="sibTrans2D1" presStyleIdx="0" presStyleCnt="2"/>
      <dgm:spPr/>
    </dgm:pt>
    <dgm:pt modelId="{CDAA726E-6E40-4060-99CD-32989EC0ED94}" type="pres">
      <dgm:prSet presAssocID="{1F430ACD-1AA8-48EE-A470-46FE05D4EF25}" presName="node" presStyleLbl="node1" presStyleIdx="1" presStyleCnt="3">
        <dgm:presLayoutVars>
          <dgm:bulletEnabled val="1"/>
        </dgm:presLayoutVars>
      </dgm:prSet>
      <dgm:spPr/>
    </dgm:pt>
    <dgm:pt modelId="{DF10C452-52D6-407F-94A2-CBA9990E3CB9}" type="pres">
      <dgm:prSet presAssocID="{9C3A3D67-88AC-4395-B530-992B49E76104}" presName="sibTrans" presStyleLbl="sibTrans2D1" presStyleIdx="1" presStyleCnt="2"/>
      <dgm:spPr/>
    </dgm:pt>
    <dgm:pt modelId="{52B50996-8CB4-4AD6-9034-8B542BD966A5}" type="pres">
      <dgm:prSet presAssocID="{9C3A3D67-88AC-4395-B530-992B49E76104}" presName="connectorText" presStyleLbl="sibTrans2D1" presStyleIdx="1" presStyleCnt="2"/>
      <dgm:spPr/>
    </dgm:pt>
    <dgm:pt modelId="{54248FC4-B74E-46A9-8F24-9A516FE3561C}" type="pres">
      <dgm:prSet presAssocID="{F9079159-1CE6-46D0-A2D9-4ADC5472BA83}" presName="node" presStyleLbl="node1" presStyleIdx="2" presStyleCnt="3">
        <dgm:presLayoutVars>
          <dgm:bulletEnabled val="1"/>
        </dgm:presLayoutVars>
      </dgm:prSet>
      <dgm:spPr/>
    </dgm:pt>
  </dgm:ptLst>
  <dgm:cxnLst>
    <dgm:cxn modelId="{83CFA709-895C-4429-896D-C9673A73444B}" type="presOf" srcId="{1363FC99-3C4C-43CB-AC56-797FFCC28626}" destId="{68B07930-D910-42B2-8EFF-745B3630DAE2}" srcOrd="1" destOrd="0" presId="urn:microsoft.com/office/officeart/2005/8/layout/process2"/>
    <dgm:cxn modelId="{5171DC10-D209-49E3-81EA-3433D3DD4EB1}" type="presOf" srcId="{727CC700-BB33-4166-9E7D-9B0BD1C8289B}" destId="{A46DF546-1FB0-4CD4-9AC4-93C2275C76CB}" srcOrd="0" destOrd="0" presId="urn:microsoft.com/office/officeart/2005/8/layout/process2"/>
    <dgm:cxn modelId="{846E0114-1D19-4222-A3D3-7BC30DB0BBF3}" type="presOf" srcId="{F9079159-1CE6-46D0-A2D9-4ADC5472BA83}" destId="{54248FC4-B74E-46A9-8F24-9A516FE3561C}" srcOrd="0" destOrd="0" presId="urn:microsoft.com/office/officeart/2005/8/layout/process2"/>
    <dgm:cxn modelId="{24E81F32-E788-4323-8825-CC254DB13818}" type="presOf" srcId="{9C3A3D67-88AC-4395-B530-992B49E76104}" destId="{DF10C452-52D6-407F-94A2-CBA9990E3CB9}" srcOrd="0" destOrd="0" presId="urn:microsoft.com/office/officeart/2005/8/layout/process2"/>
    <dgm:cxn modelId="{7A9EEB5E-8C79-4FE8-B54F-B94E696BBEDB}" srcId="{727CC700-BB33-4166-9E7D-9B0BD1C8289B}" destId="{1F430ACD-1AA8-48EE-A470-46FE05D4EF25}" srcOrd="1" destOrd="0" parTransId="{1CEE4010-50CD-4EBC-82EE-C69B7BD758AB}" sibTransId="{9C3A3D67-88AC-4395-B530-992B49E76104}"/>
    <dgm:cxn modelId="{3D96287C-5C18-466B-B586-9AD547F92B17}" type="presOf" srcId="{1363FC99-3C4C-43CB-AC56-797FFCC28626}" destId="{1ACEDB1D-413D-4685-9F79-D63E2B9BF23E}" srcOrd="0" destOrd="0" presId="urn:microsoft.com/office/officeart/2005/8/layout/process2"/>
    <dgm:cxn modelId="{87D6829A-348B-498C-B8D4-945AABC7376D}" type="presOf" srcId="{9101450D-6885-4CA6-BE1A-A559F02E4D20}" destId="{8DB76495-774C-4351-8AB7-A7DCD70871BB}" srcOrd="0" destOrd="0" presId="urn:microsoft.com/office/officeart/2005/8/layout/process2"/>
    <dgm:cxn modelId="{248B049D-1528-42BC-95D5-0E959DFF7345}" type="presOf" srcId="{9C3A3D67-88AC-4395-B530-992B49E76104}" destId="{52B50996-8CB4-4AD6-9034-8B542BD966A5}" srcOrd="1" destOrd="0" presId="urn:microsoft.com/office/officeart/2005/8/layout/process2"/>
    <dgm:cxn modelId="{18EA4BBD-8DE9-4087-9677-2DCE95AAE47C}" srcId="{727CC700-BB33-4166-9E7D-9B0BD1C8289B}" destId="{9101450D-6885-4CA6-BE1A-A559F02E4D20}" srcOrd="0" destOrd="0" parTransId="{77EAAF45-A93B-4FB4-812D-EB23C5A264C5}" sibTransId="{1363FC99-3C4C-43CB-AC56-797FFCC28626}"/>
    <dgm:cxn modelId="{6BA4F9D4-D8A5-41DF-B1B5-9DD19A5486A9}" type="presOf" srcId="{1F430ACD-1AA8-48EE-A470-46FE05D4EF25}" destId="{CDAA726E-6E40-4060-99CD-32989EC0ED94}" srcOrd="0" destOrd="0" presId="urn:microsoft.com/office/officeart/2005/8/layout/process2"/>
    <dgm:cxn modelId="{EF261DDA-E1DC-4337-8641-27A2A145DE7F}" srcId="{727CC700-BB33-4166-9E7D-9B0BD1C8289B}" destId="{F9079159-1CE6-46D0-A2D9-4ADC5472BA83}" srcOrd="2" destOrd="0" parTransId="{A16D378A-6C55-47DD-BFCD-B99738577356}" sibTransId="{BA21A188-F84E-462E-82BC-2384333CD740}"/>
    <dgm:cxn modelId="{3E9CB9B1-A3FF-4DA3-8ACA-30B45DF4A002}" type="presParOf" srcId="{A46DF546-1FB0-4CD4-9AC4-93C2275C76CB}" destId="{8DB76495-774C-4351-8AB7-A7DCD70871BB}" srcOrd="0" destOrd="0" presId="urn:microsoft.com/office/officeart/2005/8/layout/process2"/>
    <dgm:cxn modelId="{E9ED6D1D-9619-44DF-960F-9727B66F4DE0}" type="presParOf" srcId="{A46DF546-1FB0-4CD4-9AC4-93C2275C76CB}" destId="{1ACEDB1D-413D-4685-9F79-D63E2B9BF23E}" srcOrd="1" destOrd="0" presId="urn:microsoft.com/office/officeart/2005/8/layout/process2"/>
    <dgm:cxn modelId="{A541877B-96E8-4BE8-93C4-A98379074D89}" type="presParOf" srcId="{1ACEDB1D-413D-4685-9F79-D63E2B9BF23E}" destId="{68B07930-D910-42B2-8EFF-745B3630DAE2}" srcOrd="0" destOrd="0" presId="urn:microsoft.com/office/officeart/2005/8/layout/process2"/>
    <dgm:cxn modelId="{6A580B89-206F-4AB3-AC72-40F1EF9D873D}" type="presParOf" srcId="{A46DF546-1FB0-4CD4-9AC4-93C2275C76CB}" destId="{CDAA726E-6E40-4060-99CD-32989EC0ED94}" srcOrd="2" destOrd="0" presId="urn:microsoft.com/office/officeart/2005/8/layout/process2"/>
    <dgm:cxn modelId="{99465958-72C0-433D-BF1F-52864D306373}" type="presParOf" srcId="{A46DF546-1FB0-4CD4-9AC4-93C2275C76CB}" destId="{DF10C452-52D6-407F-94A2-CBA9990E3CB9}" srcOrd="3" destOrd="0" presId="urn:microsoft.com/office/officeart/2005/8/layout/process2"/>
    <dgm:cxn modelId="{E0CCAFF4-F1CD-4AA5-935A-DBEB4695876F}" type="presParOf" srcId="{DF10C452-52D6-407F-94A2-CBA9990E3CB9}" destId="{52B50996-8CB4-4AD6-9034-8B542BD966A5}" srcOrd="0" destOrd="0" presId="urn:microsoft.com/office/officeart/2005/8/layout/process2"/>
    <dgm:cxn modelId="{801A4BE1-E19B-493B-B70A-5D65CD77C28A}" type="presParOf" srcId="{A46DF546-1FB0-4CD4-9AC4-93C2275C76CB}" destId="{54248FC4-B74E-46A9-8F24-9A516FE3561C}" srcOrd="4"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chemeClr val="accent5"/>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chemeClr val="accent5"/>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chemeClr val="accent5"/>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chemeClr val="accent5"/>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chemeClr val="accent5"/>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chemeClr val="accent5"/>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27CC700-BB33-4166-9E7D-9B0BD1C8289B}"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S"/>
        </a:p>
      </dgm:t>
    </dgm:pt>
    <dgm:pt modelId="{9101450D-6885-4CA6-BE1A-A559F02E4D20}">
      <dgm:prSet phldrT="[Texto]"/>
      <dgm:spPr/>
      <dgm:t>
        <a:bodyPr/>
        <a:lstStyle/>
        <a:p>
          <a:r>
            <a:rPr lang="en-GB" dirty="0">
              <a:latin typeface="Cambria" panose="02040503050406030204" pitchFamily="18" charset="0"/>
              <a:ea typeface="Cambria" panose="02040503050406030204" pitchFamily="18" charset="0"/>
            </a:rPr>
            <a:t>Factor de enriquecimiento (FE)</a:t>
          </a:r>
          <a:endParaRPr lang="es-ES" dirty="0">
            <a:latin typeface="Cambria" panose="02040503050406030204" pitchFamily="18" charset="0"/>
            <a:ea typeface="Cambria" panose="02040503050406030204" pitchFamily="18" charset="0"/>
          </a:endParaRPr>
        </a:p>
      </dgm:t>
    </dgm:pt>
    <dgm:pt modelId="{77EAAF45-A93B-4FB4-812D-EB23C5A264C5}" type="parTrans" cxnId="{18EA4BBD-8DE9-4087-9677-2DCE95AAE47C}">
      <dgm:prSet/>
      <dgm:spPr/>
      <dgm:t>
        <a:bodyPr/>
        <a:lstStyle/>
        <a:p>
          <a:endParaRPr lang="es-ES"/>
        </a:p>
      </dgm:t>
    </dgm:pt>
    <dgm:pt modelId="{1363FC99-3C4C-43CB-AC56-797FFCC28626}" type="sibTrans" cxnId="{18EA4BBD-8DE9-4087-9677-2DCE95AAE47C}">
      <dgm:prSet/>
      <dgm:spPr/>
      <dgm:t>
        <a:bodyPr/>
        <a:lstStyle/>
        <a:p>
          <a:endParaRPr lang="es-ES"/>
        </a:p>
      </dgm:t>
    </dgm:pt>
    <dgm:pt modelId="{1F430ACD-1AA8-48EE-A470-46FE05D4EF25}">
      <dgm:prSet phldrT="[Texto]"/>
      <dgm:spPr/>
      <dgm:t>
        <a:bodyPr/>
        <a:lstStyle/>
        <a:p>
          <a:r>
            <a:rPr lang="es-ES" dirty="0">
              <a:latin typeface="Cambria" panose="02040503050406030204" pitchFamily="18" charset="0"/>
              <a:ea typeface="Cambria" panose="02040503050406030204" pitchFamily="18" charset="0"/>
            </a:rPr>
            <a:t>Índice de geo acumulación (Igeo)</a:t>
          </a:r>
        </a:p>
      </dgm:t>
    </dgm:pt>
    <dgm:pt modelId="{9C3A3D67-88AC-4395-B530-992B49E76104}" type="sibTrans" cxnId="{7A9EEB5E-8C79-4FE8-B54F-B94E696BBEDB}">
      <dgm:prSet/>
      <dgm:spPr/>
      <dgm:t>
        <a:bodyPr/>
        <a:lstStyle/>
        <a:p>
          <a:endParaRPr lang="es-ES"/>
        </a:p>
      </dgm:t>
    </dgm:pt>
    <dgm:pt modelId="{1CEE4010-50CD-4EBC-82EE-C69B7BD758AB}" type="parTrans" cxnId="{7A9EEB5E-8C79-4FE8-B54F-B94E696BBEDB}">
      <dgm:prSet/>
      <dgm:spPr/>
      <dgm:t>
        <a:bodyPr/>
        <a:lstStyle/>
        <a:p>
          <a:endParaRPr lang="es-ES"/>
        </a:p>
      </dgm:t>
    </dgm:pt>
    <dgm:pt modelId="{F9079159-1CE6-46D0-A2D9-4ADC5472BA83}">
      <dgm:prSet/>
      <dgm:spPr/>
      <dgm:t>
        <a:bodyPr/>
        <a:lstStyle/>
        <a:p>
          <a:r>
            <a:rPr lang="es-EC" b="0" dirty="0">
              <a:latin typeface="Cambria" panose="02040503050406030204" pitchFamily="18" charset="0"/>
              <a:ea typeface="Cambria" panose="02040503050406030204" pitchFamily="18" charset="0"/>
            </a:rPr>
            <a:t>Riesgo ecológico potencial (RI)</a:t>
          </a:r>
          <a:endParaRPr lang="es-ES" b="0" dirty="0">
            <a:latin typeface="Cambria" panose="02040503050406030204" pitchFamily="18" charset="0"/>
            <a:ea typeface="Cambria" panose="02040503050406030204" pitchFamily="18" charset="0"/>
          </a:endParaRPr>
        </a:p>
      </dgm:t>
    </dgm:pt>
    <dgm:pt modelId="{A16D378A-6C55-47DD-BFCD-B99738577356}" type="parTrans" cxnId="{EF261DDA-E1DC-4337-8641-27A2A145DE7F}">
      <dgm:prSet/>
      <dgm:spPr/>
      <dgm:t>
        <a:bodyPr/>
        <a:lstStyle/>
        <a:p>
          <a:endParaRPr lang="es-ES"/>
        </a:p>
      </dgm:t>
    </dgm:pt>
    <dgm:pt modelId="{BA21A188-F84E-462E-82BC-2384333CD740}" type="sibTrans" cxnId="{EF261DDA-E1DC-4337-8641-27A2A145DE7F}">
      <dgm:prSet/>
      <dgm:spPr/>
      <dgm:t>
        <a:bodyPr/>
        <a:lstStyle/>
        <a:p>
          <a:endParaRPr lang="es-ES"/>
        </a:p>
      </dgm:t>
    </dgm:pt>
    <dgm:pt modelId="{505F4AA3-A129-4A68-AA7C-372D99324D96}" type="pres">
      <dgm:prSet presAssocID="{727CC700-BB33-4166-9E7D-9B0BD1C8289B}" presName="Name0" presStyleCnt="0">
        <dgm:presLayoutVars>
          <dgm:chMax val="7"/>
          <dgm:chPref val="7"/>
          <dgm:dir/>
          <dgm:animLvl val="lvl"/>
        </dgm:presLayoutVars>
      </dgm:prSet>
      <dgm:spPr/>
    </dgm:pt>
    <dgm:pt modelId="{3C7DDE23-9C91-47F5-89D8-A5067279A78E}" type="pres">
      <dgm:prSet presAssocID="{9101450D-6885-4CA6-BE1A-A559F02E4D20}" presName="Accent1" presStyleCnt="0"/>
      <dgm:spPr/>
    </dgm:pt>
    <dgm:pt modelId="{483DC4CC-1B0B-414D-8105-7581B68A3649}" type="pres">
      <dgm:prSet presAssocID="{9101450D-6885-4CA6-BE1A-A559F02E4D20}" presName="Accent" presStyleLbl="node1" presStyleIdx="0" presStyleCnt="3"/>
      <dgm:spPr>
        <a:solidFill>
          <a:schemeClr val="accent5"/>
        </a:solidFill>
      </dgm:spPr>
    </dgm:pt>
    <dgm:pt modelId="{C92DB126-1561-49DF-8223-88831D8673E9}" type="pres">
      <dgm:prSet presAssocID="{9101450D-6885-4CA6-BE1A-A559F02E4D20}" presName="Parent1" presStyleLbl="revTx" presStyleIdx="0" presStyleCnt="3">
        <dgm:presLayoutVars>
          <dgm:chMax val="1"/>
          <dgm:chPref val="1"/>
          <dgm:bulletEnabled val="1"/>
        </dgm:presLayoutVars>
      </dgm:prSet>
      <dgm:spPr/>
    </dgm:pt>
    <dgm:pt modelId="{74411102-3611-4D71-B1CA-5480729C908B}" type="pres">
      <dgm:prSet presAssocID="{1F430ACD-1AA8-48EE-A470-46FE05D4EF25}" presName="Accent2" presStyleCnt="0"/>
      <dgm:spPr/>
    </dgm:pt>
    <dgm:pt modelId="{FAE6834B-0E2E-4E2B-91E5-3F8D1A90296E}" type="pres">
      <dgm:prSet presAssocID="{1F430ACD-1AA8-48EE-A470-46FE05D4EF25}" presName="Accent" presStyleLbl="node1" presStyleIdx="1" presStyleCnt="3"/>
      <dgm:spPr>
        <a:solidFill>
          <a:schemeClr val="accent5"/>
        </a:solidFill>
      </dgm:spPr>
    </dgm:pt>
    <dgm:pt modelId="{19B2F6F5-C7B6-49FA-81C6-8A2CCBE6108C}" type="pres">
      <dgm:prSet presAssocID="{1F430ACD-1AA8-48EE-A470-46FE05D4EF25}" presName="Parent2" presStyleLbl="revTx" presStyleIdx="1" presStyleCnt="3">
        <dgm:presLayoutVars>
          <dgm:chMax val="1"/>
          <dgm:chPref val="1"/>
          <dgm:bulletEnabled val="1"/>
        </dgm:presLayoutVars>
      </dgm:prSet>
      <dgm:spPr/>
    </dgm:pt>
    <dgm:pt modelId="{437EF8E9-D0DE-486B-BFB6-668E890D3342}" type="pres">
      <dgm:prSet presAssocID="{F9079159-1CE6-46D0-A2D9-4ADC5472BA83}" presName="Accent3" presStyleCnt="0"/>
      <dgm:spPr/>
    </dgm:pt>
    <dgm:pt modelId="{C76EDFA0-F7DF-4540-9672-85EEF881130B}" type="pres">
      <dgm:prSet presAssocID="{F9079159-1CE6-46D0-A2D9-4ADC5472BA83}" presName="Accent" presStyleLbl="node1" presStyleIdx="2" presStyleCnt="3"/>
      <dgm:spPr>
        <a:solidFill>
          <a:schemeClr val="accent5"/>
        </a:solidFill>
      </dgm:spPr>
    </dgm:pt>
    <dgm:pt modelId="{02E3486A-89DB-4615-996D-59CA23CB6B77}" type="pres">
      <dgm:prSet presAssocID="{F9079159-1CE6-46D0-A2D9-4ADC5472BA83}" presName="Parent3" presStyleLbl="revTx" presStyleIdx="2" presStyleCnt="3">
        <dgm:presLayoutVars>
          <dgm:chMax val="1"/>
          <dgm:chPref val="1"/>
          <dgm:bulletEnabled val="1"/>
        </dgm:presLayoutVars>
      </dgm:prSet>
      <dgm:spPr/>
    </dgm:pt>
  </dgm:ptLst>
  <dgm:cxnLst>
    <dgm:cxn modelId="{C6616D06-A42A-41E3-BA7E-4472663E72FD}" type="presOf" srcId="{1F430ACD-1AA8-48EE-A470-46FE05D4EF25}" destId="{19B2F6F5-C7B6-49FA-81C6-8A2CCBE6108C}" srcOrd="0" destOrd="0" presId="urn:microsoft.com/office/officeart/2009/layout/CircleArrowProcess"/>
    <dgm:cxn modelId="{1C9BF22A-3B3E-4C45-906E-34D11E7571E3}" type="presOf" srcId="{9101450D-6885-4CA6-BE1A-A559F02E4D20}" destId="{C92DB126-1561-49DF-8223-88831D8673E9}" srcOrd="0" destOrd="0" presId="urn:microsoft.com/office/officeart/2009/layout/CircleArrowProcess"/>
    <dgm:cxn modelId="{7A9EEB5E-8C79-4FE8-B54F-B94E696BBEDB}" srcId="{727CC700-BB33-4166-9E7D-9B0BD1C8289B}" destId="{1F430ACD-1AA8-48EE-A470-46FE05D4EF25}" srcOrd="1" destOrd="0" parTransId="{1CEE4010-50CD-4EBC-82EE-C69B7BD758AB}" sibTransId="{9C3A3D67-88AC-4395-B530-992B49E76104}"/>
    <dgm:cxn modelId="{94B69F7C-3AAE-4846-BE59-AB1C6491A3EC}" type="presOf" srcId="{F9079159-1CE6-46D0-A2D9-4ADC5472BA83}" destId="{02E3486A-89DB-4615-996D-59CA23CB6B77}" srcOrd="0" destOrd="0" presId="urn:microsoft.com/office/officeart/2009/layout/CircleArrowProcess"/>
    <dgm:cxn modelId="{ED0812B1-E623-4574-8CB5-84CF80BA5921}" type="presOf" srcId="{727CC700-BB33-4166-9E7D-9B0BD1C8289B}" destId="{505F4AA3-A129-4A68-AA7C-372D99324D96}" srcOrd="0" destOrd="0" presId="urn:microsoft.com/office/officeart/2009/layout/CircleArrowProcess"/>
    <dgm:cxn modelId="{18EA4BBD-8DE9-4087-9677-2DCE95AAE47C}" srcId="{727CC700-BB33-4166-9E7D-9B0BD1C8289B}" destId="{9101450D-6885-4CA6-BE1A-A559F02E4D20}" srcOrd="0" destOrd="0" parTransId="{77EAAF45-A93B-4FB4-812D-EB23C5A264C5}" sibTransId="{1363FC99-3C4C-43CB-AC56-797FFCC28626}"/>
    <dgm:cxn modelId="{EF261DDA-E1DC-4337-8641-27A2A145DE7F}" srcId="{727CC700-BB33-4166-9E7D-9B0BD1C8289B}" destId="{F9079159-1CE6-46D0-A2D9-4ADC5472BA83}" srcOrd="2" destOrd="0" parTransId="{A16D378A-6C55-47DD-BFCD-B99738577356}" sibTransId="{BA21A188-F84E-462E-82BC-2384333CD740}"/>
    <dgm:cxn modelId="{FCE97A67-F0BA-4590-B3CB-16422C1AB20D}" type="presParOf" srcId="{505F4AA3-A129-4A68-AA7C-372D99324D96}" destId="{3C7DDE23-9C91-47F5-89D8-A5067279A78E}" srcOrd="0" destOrd="0" presId="urn:microsoft.com/office/officeart/2009/layout/CircleArrowProcess"/>
    <dgm:cxn modelId="{E23E1C1C-91EA-4D65-8432-08C1DFCD0417}" type="presParOf" srcId="{3C7DDE23-9C91-47F5-89D8-A5067279A78E}" destId="{483DC4CC-1B0B-414D-8105-7581B68A3649}" srcOrd="0" destOrd="0" presId="urn:microsoft.com/office/officeart/2009/layout/CircleArrowProcess"/>
    <dgm:cxn modelId="{B4ADA4F6-F51C-4EC4-940B-A60882DCF6FE}" type="presParOf" srcId="{505F4AA3-A129-4A68-AA7C-372D99324D96}" destId="{C92DB126-1561-49DF-8223-88831D8673E9}" srcOrd="1" destOrd="0" presId="urn:microsoft.com/office/officeart/2009/layout/CircleArrowProcess"/>
    <dgm:cxn modelId="{B6D9FE7D-71CE-46A7-9DFD-9F0F6BBDE167}" type="presParOf" srcId="{505F4AA3-A129-4A68-AA7C-372D99324D96}" destId="{74411102-3611-4D71-B1CA-5480729C908B}" srcOrd="2" destOrd="0" presId="urn:microsoft.com/office/officeart/2009/layout/CircleArrowProcess"/>
    <dgm:cxn modelId="{4CA36F4C-0A0C-40BB-9DA8-9CAD27E2808F}" type="presParOf" srcId="{74411102-3611-4D71-B1CA-5480729C908B}" destId="{FAE6834B-0E2E-4E2B-91E5-3F8D1A90296E}" srcOrd="0" destOrd="0" presId="urn:microsoft.com/office/officeart/2009/layout/CircleArrowProcess"/>
    <dgm:cxn modelId="{E47E2165-F9E2-4FBB-B005-157DEC8A5AA8}" type="presParOf" srcId="{505F4AA3-A129-4A68-AA7C-372D99324D96}" destId="{19B2F6F5-C7B6-49FA-81C6-8A2CCBE6108C}" srcOrd="3" destOrd="0" presId="urn:microsoft.com/office/officeart/2009/layout/CircleArrowProcess"/>
    <dgm:cxn modelId="{CC5F9DFE-7FDC-44EE-960B-7D4520BF167A}" type="presParOf" srcId="{505F4AA3-A129-4A68-AA7C-372D99324D96}" destId="{437EF8E9-D0DE-486B-BFB6-668E890D3342}" srcOrd="4" destOrd="0" presId="urn:microsoft.com/office/officeart/2009/layout/CircleArrowProcess"/>
    <dgm:cxn modelId="{2DF25199-B297-4CFE-8DCF-A30B340095E6}" type="presParOf" srcId="{437EF8E9-D0DE-486B-BFB6-668E890D3342}" destId="{C76EDFA0-F7DF-4540-9672-85EEF881130B}" srcOrd="0" destOrd="0" presId="urn:microsoft.com/office/officeart/2009/layout/CircleArrowProcess"/>
    <dgm:cxn modelId="{50C28045-BDD9-497C-8CA5-369FEE427F84}" type="presParOf" srcId="{505F4AA3-A129-4A68-AA7C-372D99324D96}" destId="{02E3486A-89DB-4615-996D-59CA23CB6B77}"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B7AD1-91C7-4E05-8BEF-4505752583E9}"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s-ES"/>
        </a:p>
      </dgm:t>
    </dgm:pt>
    <dgm:pt modelId="{EAE11811-8D9B-43B6-9C4E-7FAEC9F0E06D}">
      <dgm:prSet phldrT="[Texto]" custT="1"/>
      <dgm:spPr/>
      <dgm:t>
        <a:bodyPr/>
        <a:lstStyle/>
        <a:p>
          <a:pPr algn="ctr"/>
          <a:r>
            <a:rPr lang="es-ES" sz="1600" dirty="0">
              <a:solidFill>
                <a:schemeClr val="tx1"/>
              </a:solidFill>
              <a:latin typeface="Cambria" panose="02040503050406030204" pitchFamily="18" charset="0"/>
              <a:ea typeface="Cambria" panose="02040503050406030204" pitchFamily="18" charset="0"/>
            </a:rPr>
            <a:t>Existen varias fuentes termales en todo el país provenientes de las manifestaciones volcánicas.</a:t>
          </a:r>
        </a:p>
      </dgm:t>
    </dgm:pt>
    <dgm:pt modelId="{5BBCB219-276C-4277-96D2-A4B2BD0F098E}" type="parTrans" cxnId="{D5B31548-F9A0-4F31-AE50-5ADB38F1EF3D}">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530871DC-66CC-4343-9D7C-4F108F610298}" type="sibTrans" cxnId="{D5B31548-F9A0-4F31-AE50-5ADB38F1EF3D}">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B0B3A6C8-9D6E-4C81-B9A2-D89CDBF5C873}">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Las fuentes de aguas termales brindan diversos tipos de beneficios debido a sus características terapéuticas, medicinales,  recreacionales y de consumo</a:t>
          </a:r>
        </a:p>
      </dgm:t>
    </dgm:pt>
    <dgm:pt modelId="{A38F3D77-ECCC-4B39-BCC5-F5FB9AE3937C}" type="parTrans" cxnId="{3268068C-FE86-4FD2-9708-39027844AB15}">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79664A2F-E986-4E15-9E5D-F395D7943C44}" type="sibTrans" cxnId="{3268068C-FE86-4FD2-9708-39027844AB15}">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B2C8C500-AA46-496D-946E-8C90CCDBA26B}">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Debido a la presencia de metales y elementos tóxicos en necesario un análisis de los componentes de los acuíferos volcánicos</a:t>
          </a:r>
        </a:p>
      </dgm:t>
    </dgm:pt>
    <dgm:pt modelId="{581DB400-935B-4005-9D97-ADF28A393091}" type="parTrans" cxnId="{29F15B07-100A-498B-B7AE-F8D37BF0DF7C}">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38B7F5FB-E924-4E10-BC8F-02FE1B05DF37}" type="sibTrans" cxnId="{29F15B07-100A-498B-B7AE-F8D37BF0DF7C}">
      <dgm:prSet/>
      <dgm:spPr/>
      <dgm:t>
        <a:bodyPr/>
        <a:lstStyle/>
        <a:p>
          <a:endParaRPr lang="es-ES" sz="1600">
            <a:solidFill>
              <a:schemeClr val="tx1"/>
            </a:solidFill>
            <a:latin typeface="Cambria" panose="02040503050406030204" pitchFamily="18" charset="0"/>
            <a:ea typeface="Cambria" panose="02040503050406030204" pitchFamily="18" charset="0"/>
          </a:endParaRPr>
        </a:p>
      </dgm:t>
    </dgm:pt>
    <dgm:pt modelId="{086F3607-D9E9-4D03-8729-03616BE3BBA7}">
      <dgm:prSet phldrT="[Texto]" custT="1"/>
      <dgm:spPr/>
      <dgm:t>
        <a:bodyPr/>
        <a:lstStyle/>
        <a:p>
          <a:r>
            <a:rPr lang="es-ES" sz="1600" dirty="0">
              <a:solidFill>
                <a:schemeClr val="tx1"/>
              </a:solidFill>
              <a:latin typeface="Cambria" panose="02040503050406030204" pitchFamily="18" charset="0"/>
              <a:ea typeface="Cambria" panose="02040503050406030204" pitchFamily="18" charset="0"/>
            </a:rPr>
            <a:t>- Determinar una línea base sobre los componentes químicos presentes                                                                                                                  -Definir un plan de manejo </a:t>
          </a:r>
        </a:p>
      </dgm:t>
    </dgm:pt>
    <dgm:pt modelId="{EF382CCB-57CF-477B-9101-22E98D17D118}" type="parTrans" cxnId="{D0CA54BF-5187-457E-9ED6-9C04E81C6554}">
      <dgm:prSet/>
      <dgm:spPr/>
      <dgm:t>
        <a:bodyPr/>
        <a:lstStyle/>
        <a:p>
          <a:endParaRPr lang="es-ES" sz="1600"/>
        </a:p>
      </dgm:t>
    </dgm:pt>
    <dgm:pt modelId="{76326D32-FF0D-49E9-81CD-11394D9DA0C9}" type="sibTrans" cxnId="{D0CA54BF-5187-457E-9ED6-9C04E81C6554}">
      <dgm:prSet/>
      <dgm:spPr/>
      <dgm:t>
        <a:bodyPr/>
        <a:lstStyle/>
        <a:p>
          <a:endParaRPr lang="es-ES" sz="1600"/>
        </a:p>
      </dgm:t>
    </dgm:pt>
    <dgm:pt modelId="{0FCA97FD-D417-4A16-B194-3E67E6164C88}" type="pres">
      <dgm:prSet presAssocID="{35DB7AD1-91C7-4E05-8BEF-4505752583E9}" presName="rootnode" presStyleCnt="0">
        <dgm:presLayoutVars>
          <dgm:chMax/>
          <dgm:chPref/>
          <dgm:dir/>
          <dgm:animLvl val="lvl"/>
        </dgm:presLayoutVars>
      </dgm:prSet>
      <dgm:spPr/>
    </dgm:pt>
    <dgm:pt modelId="{4B39525F-921D-4AC3-AF11-355483F77892}" type="pres">
      <dgm:prSet presAssocID="{EAE11811-8D9B-43B6-9C4E-7FAEC9F0E06D}" presName="composite" presStyleCnt="0"/>
      <dgm:spPr/>
    </dgm:pt>
    <dgm:pt modelId="{2B2AB438-D680-4FF3-8736-A006F9FB8034}" type="pres">
      <dgm:prSet presAssocID="{EAE11811-8D9B-43B6-9C4E-7FAEC9F0E06D}" presName="bentUpArrow1" presStyleLbl="alignImgPlace1" presStyleIdx="0" presStyleCnt="3" custLinFactNeighborX="-69844" custLinFactNeighborY="7238"/>
      <dgm:spPr/>
    </dgm:pt>
    <dgm:pt modelId="{5D0ECD38-B1C2-41CA-B030-FB413D887376}" type="pres">
      <dgm:prSet presAssocID="{EAE11811-8D9B-43B6-9C4E-7FAEC9F0E06D}" presName="ParentText" presStyleLbl="node1" presStyleIdx="0" presStyleCnt="4" custScaleX="314561" custScaleY="77656">
        <dgm:presLayoutVars>
          <dgm:chMax val="1"/>
          <dgm:chPref val="1"/>
          <dgm:bulletEnabled val="1"/>
        </dgm:presLayoutVars>
      </dgm:prSet>
      <dgm:spPr/>
    </dgm:pt>
    <dgm:pt modelId="{C2ADD1BD-75B1-4AE9-8AAE-23E217F21530}" type="pres">
      <dgm:prSet presAssocID="{EAE11811-8D9B-43B6-9C4E-7FAEC9F0E06D}" presName="ChildText" presStyleLbl="revTx" presStyleIdx="0" presStyleCnt="3">
        <dgm:presLayoutVars>
          <dgm:chMax val="0"/>
          <dgm:chPref val="0"/>
          <dgm:bulletEnabled val="1"/>
        </dgm:presLayoutVars>
      </dgm:prSet>
      <dgm:spPr/>
    </dgm:pt>
    <dgm:pt modelId="{AA6B917B-2E62-4460-86DD-BD8466029B1D}" type="pres">
      <dgm:prSet presAssocID="{530871DC-66CC-4343-9D7C-4F108F610298}" presName="sibTrans" presStyleCnt="0"/>
      <dgm:spPr/>
    </dgm:pt>
    <dgm:pt modelId="{B25D8381-F0EC-438E-9416-7A82D3FA21BF}" type="pres">
      <dgm:prSet presAssocID="{B0B3A6C8-9D6E-4C81-B9A2-D89CDBF5C873}" presName="composite" presStyleCnt="0"/>
      <dgm:spPr/>
    </dgm:pt>
    <dgm:pt modelId="{00FE5FD7-A914-4E5E-896E-D5936D4A9464}" type="pres">
      <dgm:prSet presAssocID="{B0B3A6C8-9D6E-4C81-B9A2-D89CDBF5C873}" presName="bentUpArrow1" presStyleLbl="alignImgPlace1" presStyleIdx="1" presStyleCnt="3" custLinFactNeighborX="-76306" custLinFactNeighborY="7325"/>
      <dgm:spPr/>
    </dgm:pt>
    <dgm:pt modelId="{7CF86336-9071-405E-BDC6-897CF87B0680}" type="pres">
      <dgm:prSet presAssocID="{B0B3A6C8-9D6E-4C81-B9A2-D89CDBF5C873}" presName="ParentText" presStyleLbl="node1" presStyleIdx="1" presStyleCnt="4" custScaleX="342866">
        <dgm:presLayoutVars>
          <dgm:chMax val="1"/>
          <dgm:chPref val="1"/>
          <dgm:bulletEnabled val="1"/>
        </dgm:presLayoutVars>
      </dgm:prSet>
      <dgm:spPr/>
    </dgm:pt>
    <dgm:pt modelId="{AC90C47A-FCB7-413B-BC2F-524C1F346846}" type="pres">
      <dgm:prSet presAssocID="{B0B3A6C8-9D6E-4C81-B9A2-D89CDBF5C873}" presName="ChildText" presStyleLbl="revTx" presStyleIdx="1" presStyleCnt="3">
        <dgm:presLayoutVars>
          <dgm:chMax val="0"/>
          <dgm:chPref val="0"/>
          <dgm:bulletEnabled val="1"/>
        </dgm:presLayoutVars>
      </dgm:prSet>
      <dgm:spPr/>
    </dgm:pt>
    <dgm:pt modelId="{D9CF8B9E-33E6-406C-B664-3A7C2DFAF3D3}" type="pres">
      <dgm:prSet presAssocID="{79664A2F-E986-4E15-9E5D-F395D7943C44}" presName="sibTrans" presStyleCnt="0"/>
      <dgm:spPr/>
    </dgm:pt>
    <dgm:pt modelId="{A0BD8A95-A79C-40C3-BA66-99D03DAB37A3}" type="pres">
      <dgm:prSet presAssocID="{B2C8C500-AA46-496D-946E-8C90CCDBA26B}" presName="composite" presStyleCnt="0"/>
      <dgm:spPr/>
    </dgm:pt>
    <dgm:pt modelId="{3EEAEEE2-3D60-4261-B499-81918B6DF4B3}" type="pres">
      <dgm:prSet presAssocID="{B2C8C500-AA46-496D-946E-8C90CCDBA26B}" presName="bentUpArrow1" presStyleLbl="alignImgPlace1" presStyleIdx="2" presStyleCnt="3" custLinFactNeighborX="-62542" custLinFactNeighborY="0"/>
      <dgm:spPr/>
    </dgm:pt>
    <dgm:pt modelId="{5B5607D9-1457-4761-91C9-75B8BFCEA6CB}" type="pres">
      <dgm:prSet presAssocID="{B2C8C500-AA46-496D-946E-8C90CCDBA26B}" presName="ParentText" presStyleLbl="node1" presStyleIdx="2" presStyleCnt="4" custScaleX="314561">
        <dgm:presLayoutVars>
          <dgm:chMax val="1"/>
          <dgm:chPref val="1"/>
          <dgm:bulletEnabled val="1"/>
        </dgm:presLayoutVars>
      </dgm:prSet>
      <dgm:spPr/>
    </dgm:pt>
    <dgm:pt modelId="{FDD07030-F73A-40C5-A0D3-A5382FC8CDA7}" type="pres">
      <dgm:prSet presAssocID="{B2C8C500-AA46-496D-946E-8C90CCDBA26B}" presName="ChildText" presStyleLbl="revTx" presStyleIdx="2" presStyleCnt="3">
        <dgm:presLayoutVars>
          <dgm:chMax val="0"/>
          <dgm:chPref val="0"/>
          <dgm:bulletEnabled val="1"/>
        </dgm:presLayoutVars>
      </dgm:prSet>
      <dgm:spPr/>
    </dgm:pt>
    <dgm:pt modelId="{66DAD54E-D7BA-4271-AE56-79C9425A499D}" type="pres">
      <dgm:prSet presAssocID="{38B7F5FB-E924-4E10-BC8F-02FE1B05DF37}" presName="sibTrans" presStyleCnt="0"/>
      <dgm:spPr/>
    </dgm:pt>
    <dgm:pt modelId="{0836093B-CFFC-4ABE-AF29-403DFF6DE5B2}" type="pres">
      <dgm:prSet presAssocID="{086F3607-D9E9-4D03-8729-03616BE3BBA7}" presName="composite" presStyleCnt="0"/>
      <dgm:spPr/>
    </dgm:pt>
    <dgm:pt modelId="{F52C2BB2-34F0-4616-A85E-5DFF5A94EFC3}" type="pres">
      <dgm:prSet presAssocID="{086F3607-D9E9-4D03-8729-03616BE3BBA7}" presName="ParentText" presStyleLbl="node1" presStyleIdx="3" presStyleCnt="4" custScaleX="314561">
        <dgm:presLayoutVars>
          <dgm:chMax val="1"/>
          <dgm:chPref val="1"/>
          <dgm:bulletEnabled val="1"/>
        </dgm:presLayoutVars>
      </dgm:prSet>
      <dgm:spPr/>
    </dgm:pt>
  </dgm:ptLst>
  <dgm:cxnLst>
    <dgm:cxn modelId="{29F15B07-100A-498B-B7AE-F8D37BF0DF7C}" srcId="{35DB7AD1-91C7-4E05-8BEF-4505752583E9}" destId="{B2C8C500-AA46-496D-946E-8C90CCDBA26B}" srcOrd="2" destOrd="0" parTransId="{581DB400-935B-4005-9D97-ADF28A393091}" sibTransId="{38B7F5FB-E924-4E10-BC8F-02FE1B05DF37}"/>
    <dgm:cxn modelId="{7911EB36-1441-46D8-B637-EAF659EE19ED}" type="presOf" srcId="{086F3607-D9E9-4D03-8729-03616BE3BBA7}" destId="{F52C2BB2-34F0-4616-A85E-5DFF5A94EFC3}" srcOrd="0" destOrd="0" presId="urn:microsoft.com/office/officeart/2005/8/layout/StepDownProcess"/>
    <dgm:cxn modelId="{742ABD45-0E86-4FC1-B8C1-6E524D8592B1}" type="presOf" srcId="{35DB7AD1-91C7-4E05-8BEF-4505752583E9}" destId="{0FCA97FD-D417-4A16-B194-3E67E6164C88}" srcOrd="0" destOrd="0" presId="urn:microsoft.com/office/officeart/2005/8/layout/StepDownProcess"/>
    <dgm:cxn modelId="{D5B31548-F9A0-4F31-AE50-5ADB38F1EF3D}" srcId="{35DB7AD1-91C7-4E05-8BEF-4505752583E9}" destId="{EAE11811-8D9B-43B6-9C4E-7FAEC9F0E06D}" srcOrd="0" destOrd="0" parTransId="{5BBCB219-276C-4277-96D2-A4B2BD0F098E}" sibTransId="{530871DC-66CC-4343-9D7C-4F108F610298}"/>
    <dgm:cxn modelId="{5C85BE76-5B77-4FD8-80C5-7CA7542C7291}" type="presOf" srcId="{B2C8C500-AA46-496D-946E-8C90CCDBA26B}" destId="{5B5607D9-1457-4761-91C9-75B8BFCEA6CB}" srcOrd="0" destOrd="0" presId="urn:microsoft.com/office/officeart/2005/8/layout/StepDownProcess"/>
    <dgm:cxn modelId="{3268068C-FE86-4FD2-9708-39027844AB15}" srcId="{35DB7AD1-91C7-4E05-8BEF-4505752583E9}" destId="{B0B3A6C8-9D6E-4C81-B9A2-D89CDBF5C873}" srcOrd="1" destOrd="0" parTransId="{A38F3D77-ECCC-4B39-BCC5-F5FB9AE3937C}" sibTransId="{79664A2F-E986-4E15-9E5D-F395D7943C44}"/>
    <dgm:cxn modelId="{4E9440BA-6492-4A96-BB45-2B88979B58C4}" type="presOf" srcId="{B0B3A6C8-9D6E-4C81-B9A2-D89CDBF5C873}" destId="{7CF86336-9071-405E-BDC6-897CF87B0680}" srcOrd="0" destOrd="0" presId="urn:microsoft.com/office/officeart/2005/8/layout/StepDownProcess"/>
    <dgm:cxn modelId="{D0CA54BF-5187-457E-9ED6-9C04E81C6554}" srcId="{35DB7AD1-91C7-4E05-8BEF-4505752583E9}" destId="{086F3607-D9E9-4D03-8729-03616BE3BBA7}" srcOrd="3" destOrd="0" parTransId="{EF382CCB-57CF-477B-9101-22E98D17D118}" sibTransId="{76326D32-FF0D-49E9-81CD-11394D9DA0C9}"/>
    <dgm:cxn modelId="{69AD54F2-CDF6-443C-92AB-253798B99094}" type="presOf" srcId="{EAE11811-8D9B-43B6-9C4E-7FAEC9F0E06D}" destId="{5D0ECD38-B1C2-41CA-B030-FB413D887376}" srcOrd="0" destOrd="0" presId="urn:microsoft.com/office/officeart/2005/8/layout/StepDownProcess"/>
    <dgm:cxn modelId="{F7454C53-7A9D-4E3B-BE0E-C2CDF1BC381A}" type="presParOf" srcId="{0FCA97FD-D417-4A16-B194-3E67E6164C88}" destId="{4B39525F-921D-4AC3-AF11-355483F77892}" srcOrd="0" destOrd="0" presId="urn:microsoft.com/office/officeart/2005/8/layout/StepDownProcess"/>
    <dgm:cxn modelId="{07959972-411F-4C10-9332-21669DB302AA}" type="presParOf" srcId="{4B39525F-921D-4AC3-AF11-355483F77892}" destId="{2B2AB438-D680-4FF3-8736-A006F9FB8034}" srcOrd="0" destOrd="0" presId="urn:microsoft.com/office/officeart/2005/8/layout/StepDownProcess"/>
    <dgm:cxn modelId="{1674C8F0-12B6-4D59-91D9-ADE1596D1C09}" type="presParOf" srcId="{4B39525F-921D-4AC3-AF11-355483F77892}" destId="{5D0ECD38-B1C2-41CA-B030-FB413D887376}" srcOrd="1" destOrd="0" presId="urn:microsoft.com/office/officeart/2005/8/layout/StepDownProcess"/>
    <dgm:cxn modelId="{1328A246-86B8-4320-9C27-FB413DA7AA88}" type="presParOf" srcId="{4B39525F-921D-4AC3-AF11-355483F77892}" destId="{C2ADD1BD-75B1-4AE9-8AAE-23E217F21530}" srcOrd="2" destOrd="0" presId="urn:microsoft.com/office/officeart/2005/8/layout/StepDownProcess"/>
    <dgm:cxn modelId="{EF9B6690-FB7C-4479-A6DD-0C8465F70066}" type="presParOf" srcId="{0FCA97FD-D417-4A16-B194-3E67E6164C88}" destId="{AA6B917B-2E62-4460-86DD-BD8466029B1D}" srcOrd="1" destOrd="0" presId="urn:microsoft.com/office/officeart/2005/8/layout/StepDownProcess"/>
    <dgm:cxn modelId="{F0C15E14-0542-4F80-A15A-6909219156AC}" type="presParOf" srcId="{0FCA97FD-D417-4A16-B194-3E67E6164C88}" destId="{B25D8381-F0EC-438E-9416-7A82D3FA21BF}" srcOrd="2" destOrd="0" presId="urn:microsoft.com/office/officeart/2005/8/layout/StepDownProcess"/>
    <dgm:cxn modelId="{87FE50D1-6288-4060-B85C-2EACB7423326}" type="presParOf" srcId="{B25D8381-F0EC-438E-9416-7A82D3FA21BF}" destId="{00FE5FD7-A914-4E5E-896E-D5936D4A9464}" srcOrd="0" destOrd="0" presId="urn:microsoft.com/office/officeart/2005/8/layout/StepDownProcess"/>
    <dgm:cxn modelId="{B700B884-0BBC-43ED-815E-7F84BE55B361}" type="presParOf" srcId="{B25D8381-F0EC-438E-9416-7A82D3FA21BF}" destId="{7CF86336-9071-405E-BDC6-897CF87B0680}" srcOrd="1" destOrd="0" presId="urn:microsoft.com/office/officeart/2005/8/layout/StepDownProcess"/>
    <dgm:cxn modelId="{3056D881-6B22-4338-A07D-420821DD7788}" type="presParOf" srcId="{B25D8381-F0EC-438E-9416-7A82D3FA21BF}" destId="{AC90C47A-FCB7-413B-BC2F-524C1F346846}" srcOrd="2" destOrd="0" presId="urn:microsoft.com/office/officeart/2005/8/layout/StepDownProcess"/>
    <dgm:cxn modelId="{8C55C321-69B2-4086-B29D-AF2E376B8AAF}" type="presParOf" srcId="{0FCA97FD-D417-4A16-B194-3E67E6164C88}" destId="{D9CF8B9E-33E6-406C-B664-3A7C2DFAF3D3}" srcOrd="3" destOrd="0" presId="urn:microsoft.com/office/officeart/2005/8/layout/StepDownProcess"/>
    <dgm:cxn modelId="{0EF4365C-CC0D-4420-9C9E-54F3DEB4B30E}" type="presParOf" srcId="{0FCA97FD-D417-4A16-B194-3E67E6164C88}" destId="{A0BD8A95-A79C-40C3-BA66-99D03DAB37A3}" srcOrd="4" destOrd="0" presId="urn:microsoft.com/office/officeart/2005/8/layout/StepDownProcess"/>
    <dgm:cxn modelId="{2A2F9A1B-558B-4C3D-B113-FAE2700B044C}" type="presParOf" srcId="{A0BD8A95-A79C-40C3-BA66-99D03DAB37A3}" destId="{3EEAEEE2-3D60-4261-B499-81918B6DF4B3}" srcOrd="0" destOrd="0" presId="urn:microsoft.com/office/officeart/2005/8/layout/StepDownProcess"/>
    <dgm:cxn modelId="{6485B918-5011-42F0-AC05-37ACB9DD00E2}" type="presParOf" srcId="{A0BD8A95-A79C-40C3-BA66-99D03DAB37A3}" destId="{5B5607D9-1457-4761-91C9-75B8BFCEA6CB}" srcOrd="1" destOrd="0" presId="urn:microsoft.com/office/officeart/2005/8/layout/StepDownProcess"/>
    <dgm:cxn modelId="{49F9A629-5A30-4CD7-B210-8A8B6EBC580F}" type="presParOf" srcId="{A0BD8A95-A79C-40C3-BA66-99D03DAB37A3}" destId="{FDD07030-F73A-40C5-A0D3-A5382FC8CDA7}" srcOrd="2" destOrd="0" presId="urn:microsoft.com/office/officeart/2005/8/layout/StepDownProcess"/>
    <dgm:cxn modelId="{32932410-728E-4205-8CEF-F88C8EDF3260}" type="presParOf" srcId="{0FCA97FD-D417-4A16-B194-3E67E6164C88}" destId="{66DAD54E-D7BA-4271-AE56-79C9425A499D}" srcOrd="5" destOrd="0" presId="urn:microsoft.com/office/officeart/2005/8/layout/StepDownProcess"/>
    <dgm:cxn modelId="{77D8B95C-1D0F-4E49-8920-AA45E8D3D5F5}" type="presParOf" srcId="{0FCA97FD-D417-4A16-B194-3E67E6164C88}" destId="{0836093B-CFFC-4ABE-AF29-403DFF6DE5B2}" srcOrd="6" destOrd="0" presId="urn:microsoft.com/office/officeart/2005/8/layout/StepDownProcess"/>
    <dgm:cxn modelId="{A9938225-2441-41EF-AE6A-77B37ED54BB9}" type="presParOf" srcId="{0836093B-CFFC-4ABE-AF29-403DFF6DE5B2}" destId="{F52C2BB2-34F0-4616-A85E-5DFF5A94EFC3}"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1677B39-B07B-4712-99E1-7E1D846736FD}" type="doc">
      <dgm:prSet loTypeId="urn:microsoft.com/office/officeart/2005/8/layout/bProcess3" loCatId="process" qsTypeId="urn:microsoft.com/office/officeart/2005/8/quickstyle/simple1" qsCatId="simple" csTypeId="urn:microsoft.com/office/officeart/2005/8/colors/accent5_4" csCatId="accent5" phldr="1"/>
      <dgm:spPr/>
      <dgm:t>
        <a:bodyPr/>
        <a:lstStyle/>
        <a:p>
          <a:endParaRPr lang="es-ES"/>
        </a:p>
      </dgm:t>
    </dgm:pt>
    <dgm:pt modelId="{2085D489-E79B-43FE-B385-0615EE5D01AA}">
      <dgm:prSet phldrT="[Texto]" custT="1">
        <dgm:style>
          <a:lnRef idx="0">
            <a:scrgbClr r="0" g="0" b="0"/>
          </a:lnRef>
          <a:fillRef idx="0">
            <a:scrgbClr r="0" g="0" b="0"/>
          </a:fillRef>
          <a:effectRef idx="0">
            <a:scrgbClr r="0" g="0" b="0"/>
          </a:effectRef>
          <a:fontRef idx="minor">
            <a:schemeClr val="lt1"/>
          </a:fontRef>
        </dgm:style>
      </dgm:prSet>
      <dgm:spPr>
        <a:ln>
          <a:solidFill>
            <a:schemeClr val="accent1"/>
          </a:solidFill>
        </a:ln>
      </dgm:spPr>
      <dgm:t>
        <a:bodyPr/>
        <a:lstStyle/>
        <a:p>
          <a:r>
            <a:rPr lang="es-ES" sz="1500" dirty="0">
              <a:solidFill>
                <a:schemeClr val="tx1"/>
              </a:solidFill>
              <a:latin typeface="Cambria" panose="02040503050406030204" pitchFamily="18" charset="0"/>
              <a:ea typeface="Cambria" panose="02040503050406030204" pitchFamily="18" charset="0"/>
            </a:rPr>
            <a:t>Clima subhúmedo, con precipitaciones largas pero poco intensas</a:t>
          </a:r>
        </a:p>
      </dgm:t>
    </dgm:pt>
    <dgm:pt modelId="{D91C07CA-D2DB-4C59-8130-C4AF4219C28D}" type="parTrans" cxnId="{450858BD-2F23-4562-A1AE-202FD0F13AD5}">
      <dgm:prSet/>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E151213F-199A-410F-8BFB-6814EBAFE7D0}" type="sibTrans" cxnId="{450858BD-2F23-4562-A1AE-202FD0F13AD5}">
      <dgm:prSet custT="1"/>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B1907EEA-28E9-4CE4-B011-E1164CBD80E6}">
      <dgm:prSet phldrT="[Texto]" custT="1">
        <dgm:style>
          <a:lnRef idx="0">
            <a:scrgbClr r="0" g="0" b="0"/>
          </a:lnRef>
          <a:fillRef idx="0">
            <a:scrgbClr r="0" g="0" b="0"/>
          </a:fillRef>
          <a:effectRef idx="0">
            <a:scrgbClr r="0" g="0" b="0"/>
          </a:effectRef>
          <a:fontRef idx="minor">
            <a:schemeClr val="lt1"/>
          </a:fontRef>
        </dgm:style>
      </dgm:prSet>
      <dgm:spPr>
        <a:ln>
          <a:solidFill>
            <a:schemeClr val="accent6">
              <a:lumMod val="20000"/>
              <a:lumOff val="80000"/>
            </a:schemeClr>
          </a:solidFill>
        </a:ln>
      </dgm:spPr>
      <dgm:t>
        <a:bodyPr/>
        <a:lstStyle/>
        <a:p>
          <a:r>
            <a:rPr lang="es-ES" sz="1500" dirty="0">
              <a:solidFill>
                <a:schemeClr val="tx1"/>
              </a:solidFill>
              <a:latin typeface="Cambria" panose="02040503050406030204" pitchFamily="18" charset="0"/>
              <a:ea typeface="Cambria" panose="02040503050406030204" pitchFamily="18" charset="0"/>
            </a:rPr>
            <a:t>Cobertura vegetal arbustiva con estratos arbóreos (Aguas Hediondas)</a:t>
          </a:r>
        </a:p>
      </dgm:t>
    </dgm:pt>
    <dgm:pt modelId="{AA79766E-1965-4E6C-A214-40E3C18BC1F6}" type="parTrans" cxnId="{38CA2A2A-B95A-47F3-8B77-751A46F4CDCC}">
      <dgm:prSet/>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DFB0FEF5-0F3D-42F8-829B-AEF232CF56AE}" type="sibTrans" cxnId="{38CA2A2A-B95A-47F3-8B77-751A46F4CDCC}">
      <dgm:prSet custT="1"/>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B9021F8D-488F-43FD-970B-DD767A902328}">
      <dgm:prSet custT="1"/>
      <dgm:spPr/>
      <dgm:t>
        <a:bodyPr/>
        <a:lstStyle/>
        <a:p>
          <a:r>
            <a:rPr lang="es-ES" sz="1500" dirty="0">
              <a:solidFill>
                <a:schemeClr val="tx1"/>
              </a:solidFill>
              <a:latin typeface="Cambria" panose="02040503050406030204" pitchFamily="18" charset="0"/>
              <a:ea typeface="Cambria" panose="02040503050406030204" pitchFamily="18" charset="0"/>
            </a:rPr>
            <a:t>Constituidos principalmente por lavas andesitas basálticas, brechas compactas y tobas</a:t>
          </a:r>
        </a:p>
      </dgm:t>
    </dgm:pt>
    <dgm:pt modelId="{F8505A63-0D53-48CB-B15F-EABF85D412C8}" type="parTrans" cxnId="{E0E48F60-34FF-4A00-AFDB-598134EE0D1F}">
      <dgm:prSet/>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69329F6D-9754-4F62-83BE-5377E41D15AE}" type="sibTrans" cxnId="{E0E48F60-34FF-4A00-AFDB-598134EE0D1F}">
      <dgm:prSet custT="1"/>
      <dgm:spPr/>
      <dgm:t>
        <a:bodyPr/>
        <a:lstStyle/>
        <a:p>
          <a:endParaRPr lang="es-ES" sz="1100">
            <a:solidFill>
              <a:schemeClr val="tx1"/>
            </a:solidFill>
            <a:latin typeface="Cambria" panose="02040503050406030204" pitchFamily="18" charset="0"/>
            <a:ea typeface="Cambria" panose="02040503050406030204" pitchFamily="18" charset="0"/>
          </a:endParaRPr>
        </a:p>
      </dgm:t>
    </dgm:pt>
    <dgm:pt modelId="{4B84E8B4-950C-4A88-8D7B-BBD157DA6425}">
      <dgm:prSet custT="1"/>
      <dgm:spPr/>
      <dgm:t>
        <a:bodyPr/>
        <a:lstStyle/>
        <a:p>
          <a:r>
            <a:rPr lang="es-ES" sz="1500" dirty="0">
              <a:solidFill>
                <a:schemeClr val="tx1"/>
              </a:solidFill>
              <a:latin typeface="Cambria" panose="02040503050406030204" pitchFamily="18" charset="0"/>
              <a:ea typeface="Cambria" panose="02040503050406030204" pitchFamily="18" charset="0"/>
            </a:rPr>
            <a:t>Se asientan sobre suelos inceptisoles, con textura franco arenosa </a:t>
          </a:r>
        </a:p>
      </dgm:t>
    </dgm:pt>
    <dgm:pt modelId="{DC872805-10A8-419B-A84F-BE761DF48345}" type="parTrans" cxnId="{F121C23F-EDE3-4E88-80BC-B018C446A307}">
      <dgm:prSet/>
      <dgm:spPr/>
      <dgm:t>
        <a:bodyPr/>
        <a:lstStyle/>
        <a:p>
          <a:endParaRPr lang="es-ES" sz="1100">
            <a:latin typeface="Cambria" panose="02040503050406030204" pitchFamily="18" charset="0"/>
            <a:ea typeface="Cambria" panose="02040503050406030204" pitchFamily="18" charset="0"/>
          </a:endParaRPr>
        </a:p>
      </dgm:t>
    </dgm:pt>
    <dgm:pt modelId="{63FCA409-95B9-4588-8520-0B0392F7E236}" type="sibTrans" cxnId="{F121C23F-EDE3-4E88-80BC-B018C446A307}">
      <dgm:prSet custT="1"/>
      <dgm:spPr/>
      <dgm:t>
        <a:bodyPr/>
        <a:lstStyle/>
        <a:p>
          <a:endParaRPr lang="es-ES" sz="1100">
            <a:latin typeface="Cambria" panose="02040503050406030204" pitchFamily="18" charset="0"/>
            <a:ea typeface="Cambria" panose="02040503050406030204" pitchFamily="18" charset="0"/>
          </a:endParaRPr>
        </a:p>
      </dgm:t>
    </dgm:pt>
    <dgm:pt modelId="{49420FB8-B119-4630-91E4-F14880B544B3}">
      <dgm:prSet phldrT="[Texto]" custT="1">
        <dgm:style>
          <a:lnRef idx="0">
            <a:scrgbClr r="0" g="0" b="0"/>
          </a:lnRef>
          <a:fillRef idx="0">
            <a:scrgbClr r="0" g="0" b="0"/>
          </a:fillRef>
          <a:effectRef idx="0">
            <a:scrgbClr r="0" g="0" b="0"/>
          </a:effectRef>
          <a:fontRef idx="minor">
            <a:schemeClr val="lt1"/>
          </a:fontRef>
        </dgm:style>
      </dgm:prSet>
      <dgm:spPr>
        <a:noFill/>
        <a:ln>
          <a:solidFill>
            <a:schemeClr val="accent5">
              <a:lumMod val="90000"/>
            </a:schemeClr>
          </a:solidFill>
        </a:ln>
      </dgm:spPr>
      <dgm:t>
        <a:bodyPr/>
        <a:lstStyle/>
        <a:p>
          <a:r>
            <a:rPr lang="es-ES" sz="1500" dirty="0">
              <a:solidFill>
                <a:schemeClr val="tx1"/>
              </a:solidFill>
              <a:latin typeface="Cambria" panose="02040503050406030204" pitchFamily="18" charset="0"/>
              <a:ea typeface="Cambria" panose="02040503050406030204" pitchFamily="18" charset="0"/>
            </a:rPr>
            <a:t>Páramo de frailejones, pajonales, vegetación arbustiva y almohadillas (El Artesón)</a:t>
          </a:r>
        </a:p>
      </dgm:t>
    </dgm:pt>
    <dgm:pt modelId="{8E943718-0638-4EA4-914E-EB78B2C6729B}" type="parTrans" cxnId="{D91172FF-CC4C-4D73-AD01-02DFD92C0EEC}">
      <dgm:prSet/>
      <dgm:spPr/>
      <dgm:t>
        <a:bodyPr/>
        <a:lstStyle/>
        <a:p>
          <a:endParaRPr lang="es-ES"/>
        </a:p>
      </dgm:t>
    </dgm:pt>
    <dgm:pt modelId="{8F28E492-0B1D-42C6-B9C6-CAA2535B2E29}" type="sibTrans" cxnId="{D91172FF-CC4C-4D73-AD01-02DFD92C0EEC}">
      <dgm:prSet/>
      <dgm:spPr/>
      <dgm:t>
        <a:bodyPr/>
        <a:lstStyle/>
        <a:p>
          <a:endParaRPr lang="es-ES"/>
        </a:p>
      </dgm:t>
    </dgm:pt>
    <dgm:pt modelId="{8FE67F4C-DD6C-4945-8BD7-644CAA660535}">
      <dgm:prSet phldrT="[Texto]" custT="1">
        <dgm:style>
          <a:lnRef idx="0">
            <a:scrgbClr r="0" g="0" b="0"/>
          </a:lnRef>
          <a:fillRef idx="0">
            <a:scrgbClr r="0" g="0" b="0"/>
          </a:fillRef>
          <a:effectRef idx="0">
            <a:scrgbClr r="0" g="0" b="0"/>
          </a:effectRef>
          <a:fontRef idx="minor">
            <a:schemeClr val="lt1"/>
          </a:fontRef>
        </dgm:style>
      </dgm:prSet>
      <dgm:spPr>
        <a:solidFill>
          <a:schemeClr val="accent1">
            <a:lumMod val="50000"/>
            <a:alpha val="50000"/>
          </a:schemeClr>
        </a:solidFill>
        <a:ln>
          <a:solidFill>
            <a:schemeClr val="accent5">
              <a:lumMod val="90000"/>
            </a:schemeClr>
          </a:solidFill>
        </a:ln>
      </dgm:spPr>
      <dgm:t>
        <a:bodyPr/>
        <a:lstStyle/>
        <a:p>
          <a:r>
            <a:rPr lang="en-GB" sz="1500" dirty="0">
              <a:solidFill>
                <a:schemeClr val="tx1"/>
              </a:solidFill>
              <a:latin typeface="Cambria" panose="02040503050406030204" pitchFamily="18" charset="0"/>
              <a:ea typeface="Cambria" panose="02040503050406030204" pitchFamily="18" charset="0"/>
            </a:rPr>
            <a:t>Actividades de turismo que afectan a la flora y fauna de la zona</a:t>
          </a:r>
          <a:endParaRPr lang="es-ES" sz="1500" dirty="0">
            <a:solidFill>
              <a:schemeClr val="tx1"/>
            </a:solidFill>
            <a:latin typeface="Cambria" panose="02040503050406030204" pitchFamily="18" charset="0"/>
            <a:ea typeface="Cambria" panose="02040503050406030204" pitchFamily="18" charset="0"/>
          </a:endParaRPr>
        </a:p>
      </dgm:t>
    </dgm:pt>
    <dgm:pt modelId="{AA272DF0-6C7C-4637-9C44-A4065151D643}" type="parTrans" cxnId="{8B19171D-7734-4573-97AC-14AA1D8CB262}">
      <dgm:prSet/>
      <dgm:spPr/>
      <dgm:t>
        <a:bodyPr/>
        <a:lstStyle/>
        <a:p>
          <a:endParaRPr lang="es-ES"/>
        </a:p>
      </dgm:t>
    </dgm:pt>
    <dgm:pt modelId="{A301840B-4FC7-4E77-9337-8D9CF6AD9844}" type="sibTrans" cxnId="{8B19171D-7734-4573-97AC-14AA1D8CB262}">
      <dgm:prSet/>
      <dgm:spPr/>
      <dgm:t>
        <a:bodyPr/>
        <a:lstStyle/>
        <a:p>
          <a:endParaRPr lang="es-ES"/>
        </a:p>
      </dgm:t>
    </dgm:pt>
    <dgm:pt modelId="{FD2097AE-5C67-49DE-A3D6-09512E8F5D2C}" type="pres">
      <dgm:prSet presAssocID="{A1677B39-B07B-4712-99E1-7E1D846736FD}" presName="Name0" presStyleCnt="0">
        <dgm:presLayoutVars>
          <dgm:dir/>
          <dgm:resizeHandles val="exact"/>
        </dgm:presLayoutVars>
      </dgm:prSet>
      <dgm:spPr/>
    </dgm:pt>
    <dgm:pt modelId="{B725BE83-6157-4A66-A6BC-DF150DAC95BD}" type="pres">
      <dgm:prSet presAssocID="{2085D489-E79B-43FE-B385-0615EE5D01AA}" presName="node" presStyleLbl="node1" presStyleIdx="0" presStyleCnt="6">
        <dgm:presLayoutVars>
          <dgm:bulletEnabled val="1"/>
        </dgm:presLayoutVars>
      </dgm:prSet>
      <dgm:spPr/>
    </dgm:pt>
    <dgm:pt modelId="{7F15EA6D-573F-474A-97BB-B9AB5A31296B}" type="pres">
      <dgm:prSet presAssocID="{E151213F-199A-410F-8BFB-6814EBAFE7D0}" presName="sibTrans" presStyleLbl="sibTrans1D1" presStyleIdx="0" presStyleCnt="5"/>
      <dgm:spPr/>
    </dgm:pt>
    <dgm:pt modelId="{E919DC0D-581C-4C57-ABD7-818BDF4FB208}" type="pres">
      <dgm:prSet presAssocID="{E151213F-199A-410F-8BFB-6814EBAFE7D0}" presName="connectorText" presStyleLbl="sibTrans1D1" presStyleIdx="0" presStyleCnt="5"/>
      <dgm:spPr/>
    </dgm:pt>
    <dgm:pt modelId="{0CFE29C6-FBDD-4C6A-AE6A-B53CEB638637}" type="pres">
      <dgm:prSet presAssocID="{B9021F8D-488F-43FD-970B-DD767A902328}" presName="node" presStyleLbl="node1" presStyleIdx="1" presStyleCnt="6">
        <dgm:presLayoutVars>
          <dgm:bulletEnabled val="1"/>
        </dgm:presLayoutVars>
      </dgm:prSet>
      <dgm:spPr/>
    </dgm:pt>
    <dgm:pt modelId="{D3D1BC56-CD89-424A-AC57-2A96E3F33647}" type="pres">
      <dgm:prSet presAssocID="{69329F6D-9754-4F62-83BE-5377E41D15AE}" presName="sibTrans" presStyleLbl="sibTrans1D1" presStyleIdx="1" presStyleCnt="5"/>
      <dgm:spPr/>
    </dgm:pt>
    <dgm:pt modelId="{2D612F03-9747-440E-9FDF-739BEAA673B5}" type="pres">
      <dgm:prSet presAssocID="{69329F6D-9754-4F62-83BE-5377E41D15AE}" presName="connectorText" presStyleLbl="sibTrans1D1" presStyleIdx="1" presStyleCnt="5"/>
      <dgm:spPr/>
    </dgm:pt>
    <dgm:pt modelId="{95CF60D0-6F3A-43AB-8DBF-6D453DE117B9}" type="pres">
      <dgm:prSet presAssocID="{4B84E8B4-950C-4A88-8D7B-BBD157DA6425}" presName="node" presStyleLbl="node1" presStyleIdx="2" presStyleCnt="6">
        <dgm:presLayoutVars>
          <dgm:bulletEnabled val="1"/>
        </dgm:presLayoutVars>
      </dgm:prSet>
      <dgm:spPr/>
    </dgm:pt>
    <dgm:pt modelId="{7A6BA8B0-D39B-45A7-B24E-965681F7543F}" type="pres">
      <dgm:prSet presAssocID="{63FCA409-95B9-4588-8520-0B0392F7E236}" presName="sibTrans" presStyleLbl="sibTrans1D1" presStyleIdx="2" presStyleCnt="5"/>
      <dgm:spPr/>
    </dgm:pt>
    <dgm:pt modelId="{6D9B4E82-9A1F-4804-A12C-D6AD9FC4BF0A}" type="pres">
      <dgm:prSet presAssocID="{63FCA409-95B9-4588-8520-0B0392F7E236}" presName="connectorText" presStyleLbl="sibTrans1D1" presStyleIdx="2" presStyleCnt="5"/>
      <dgm:spPr/>
    </dgm:pt>
    <dgm:pt modelId="{0428F67F-F1BA-478C-BFFB-FCC0A3009CE2}" type="pres">
      <dgm:prSet presAssocID="{B1907EEA-28E9-4CE4-B011-E1164CBD80E6}" presName="node" presStyleLbl="node1" presStyleIdx="3" presStyleCnt="6">
        <dgm:presLayoutVars>
          <dgm:bulletEnabled val="1"/>
        </dgm:presLayoutVars>
      </dgm:prSet>
      <dgm:spPr/>
    </dgm:pt>
    <dgm:pt modelId="{6E217E85-DFB4-4C38-8133-9243440539F9}" type="pres">
      <dgm:prSet presAssocID="{DFB0FEF5-0F3D-42F8-829B-AEF232CF56AE}" presName="sibTrans" presStyleLbl="sibTrans1D1" presStyleIdx="3" presStyleCnt="5"/>
      <dgm:spPr/>
    </dgm:pt>
    <dgm:pt modelId="{6E982DAD-26F7-43D9-B305-F86D05D2B672}" type="pres">
      <dgm:prSet presAssocID="{DFB0FEF5-0F3D-42F8-829B-AEF232CF56AE}" presName="connectorText" presStyleLbl="sibTrans1D1" presStyleIdx="3" presStyleCnt="5"/>
      <dgm:spPr/>
    </dgm:pt>
    <dgm:pt modelId="{AD692F47-A587-4CDC-AEA1-95A96D288B95}" type="pres">
      <dgm:prSet presAssocID="{49420FB8-B119-4630-91E4-F14880B544B3}" presName="node" presStyleLbl="node1" presStyleIdx="4" presStyleCnt="6" custLinFactNeighborX="371" custLinFactNeighborY="282">
        <dgm:presLayoutVars>
          <dgm:bulletEnabled val="1"/>
        </dgm:presLayoutVars>
      </dgm:prSet>
      <dgm:spPr/>
    </dgm:pt>
    <dgm:pt modelId="{AB94FCDD-012D-40F0-9ABE-C73D7F0C2316}" type="pres">
      <dgm:prSet presAssocID="{8F28E492-0B1D-42C6-B9C6-CAA2535B2E29}" presName="sibTrans" presStyleLbl="sibTrans1D1" presStyleIdx="4" presStyleCnt="5"/>
      <dgm:spPr/>
    </dgm:pt>
    <dgm:pt modelId="{92006F0F-7DCA-4764-ABF9-7C83A1278CAE}" type="pres">
      <dgm:prSet presAssocID="{8F28E492-0B1D-42C6-B9C6-CAA2535B2E29}" presName="connectorText" presStyleLbl="sibTrans1D1" presStyleIdx="4" presStyleCnt="5"/>
      <dgm:spPr/>
    </dgm:pt>
    <dgm:pt modelId="{8A29565E-85E7-4AE1-AB51-22BE1DCBF8A8}" type="pres">
      <dgm:prSet presAssocID="{8FE67F4C-DD6C-4945-8BD7-644CAA660535}" presName="node" presStyleLbl="node1" presStyleIdx="5" presStyleCnt="6">
        <dgm:presLayoutVars>
          <dgm:bulletEnabled val="1"/>
        </dgm:presLayoutVars>
      </dgm:prSet>
      <dgm:spPr/>
    </dgm:pt>
  </dgm:ptLst>
  <dgm:cxnLst>
    <dgm:cxn modelId="{D70C2502-0823-4E07-A257-48ADB5CCD6BC}" type="presOf" srcId="{E151213F-199A-410F-8BFB-6814EBAFE7D0}" destId="{E919DC0D-581C-4C57-ABD7-818BDF4FB208}" srcOrd="1" destOrd="0" presId="urn:microsoft.com/office/officeart/2005/8/layout/bProcess3"/>
    <dgm:cxn modelId="{8B19171D-7734-4573-97AC-14AA1D8CB262}" srcId="{A1677B39-B07B-4712-99E1-7E1D846736FD}" destId="{8FE67F4C-DD6C-4945-8BD7-644CAA660535}" srcOrd="5" destOrd="0" parTransId="{AA272DF0-6C7C-4637-9C44-A4065151D643}" sibTransId="{A301840B-4FC7-4E77-9337-8D9CF6AD9844}"/>
    <dgm:cxn modelId="{5CB9AF20-1997-4B90-A1D8-D50ECBD009C6}" type="presOf" srcId="{69329F6D-9754-4F62-83BE-5377E41D15AE}" destId="{2D612F03-9747-440E-9FDF-739BEAA673B5}" srcOrd="1" destOrd="0" presId="urn:microsoft.com/office/officeart/2005/8/layout/bProcess3"/>
    <dgm:cxn modelId="{D2593027-B481-421C-A598-3A473762A20F}" type="presOf" srcId="{8F28E492-0B1D-42C6-B9C6-CAA2535B2E29}" destId="{AB94FCDD-012D-40F0-9ABE-C73D7F0C2316}" srcOrd="0" destOrd="0" presId="urn:microsoft.com/office/officeart/2005/8/layout/bProcess3"/>
    <dgm:cxn modelId="{38CA2A2A-B95A-47F3-8B77-751A46F4CDCC}" srcId="{A1677B39-B07B-4712-99E1-7E1D846736FD}" destId="{B1907EEA-28E9-4CE4-B011-E1164CBD80E6}" srcOrd="3" destOrd="0" parTransId="{AA79766E-1965-4E6C-A214-40E3C18BC1F6}" sibTransId="{DFB0FEF5-0F3D-42F8-829B-AEF232CF56AE}"/>
    <dgm:cxn modelId="{EF85432D-7673-497A-B845-BBACEE81CE0B}" type="presOf" srcId="{63FCA409-95B9-4588-8520-0B0392F7E236}" destId="{6D9B4E82-9A1F-4804-A12C-D6AD9FC4BF0A}" srcOrd="1" destOrd="0" presId="urn:microsoft.com/office/officeart/2005/8/layout/bProcess3"/>
    <dgm:cxn modelId="{6302D52E-A4DE-4D6B-A3DC-197A0FC62AB1}" type="presOf" srcId="{69329F6D-9754-4F62-83BE-5377E41D15AE}" destId="{D3D1BC56-CD89-424A-AC57-2A96E3F33647}" srcOrd="0" destOrd="0" presId="urn:microsoft.com/office/officeart/2005/8/layout/bProcess3"/>
    <dgm:cxn modelId="{F121C23F-EDE3-4E88-80BC-B018C446A307}" srcId="{A1677B39-B07B-4712-99E1-7E1D846736FD}" destId="{4B84E8B4-950C-4A88-8D7B-BBD157DA6425}" srcOrd="2" destOrd="0" parTransId="{DC872805-10A8-419B-A84F-BE761DF48345}" sibTransId="{63FCA409-95B9-4588-8520-0B0392F7E236}"/>
    <dgm:cxn modelId="{6477DA5E-A61A-474F-B207-241F106A5A66}" type="presOf" srcId="{B9021F8D-488F-43FD-970B-DD767A902328}" destId="{0CFE29C6-FBDD-4C6A-AE6A-B53CEB638637}" srcOrd="0" destOrd="0" presId="urn:microsoft.com/office/officeart/2005/8/layout/bProcess3"/>
    <dgm:cxn modelId="{E0E48F60-34FF-4A00-AFDB-598134EE0D1F}" srcId="{A1677B39-B07B-4712-99E1-7E1D846736FD}" destId="{B9021F8D-488F-43FD-970B-DD767A902328}" srcOrd="1" destOrd="0" parTransId="{F8505A63-0D53-48CB-B15F-EABF85D412C8}" sibTransId="{69329F6D-9754-4F62-83BE-5377E41D15AE}"/>
    <dgm:cxn modelId="{684FF162-65BB-4909-B303-8F406C065A77}" type="presOf" srcId="{E151213F-199A-410F-8BFB-6814EBAFE7D0}" destId="{7F15EA6D-573F-474A-97BB-B9AB5A31296B}" srcOrd="0" destOrd="0" presId="urn:microsoft.com/office/officeart/2005/8/layout/bProcess3"/>
    <dgm:cxn modelId="{8A2CB64B-6F1B-4818-9EB9-257C67E578DE}" type="presOf" srcId="{2085D489-E79B-43FE-B385-0615EE5D01AA}" destId="{B725BE83-6157-4A66-A6BC-DF150DAC95BD}" srcOrd="0" destOrd="0" presId="urn:microsoft.com/office/officeart/2005/8/layout/bProcess3"/>
    <dgm:cxn modelId="{F8EE1550-E4FF-4992-9617-75C52D55E07B}" type="presOf" srcId="{A1677B39-B07B-4712-99E1-7E1D846736FD}" destId="{FD2097AE-5C67-49DE-A3D6-09512E8F5D2C}" srcOrd="0" destOrd="0" presId="urn:microsoft.com/office/officeart/2005/8/layout/bProcess3"/>
    <dgm:cxn modelId="{94570779-3FEB-4B18-A64E-DAE3556B7585}" type="presOf" srcId="{B1907EEA-28E9-4CE4-B011-E1164CBD80E6}" destId="{0428F67F-F1BA-478C-BFFB-FCC0A3009CE2}" srcOrd="0" destOrd="0" presId="urn:microsoft.com/office/officeart/2005/8/layout/bProcess3"/>
    <dgm:cxn modelId="{6B7A0185-F843-475E-8889-A53B40BD2BB2}" type="presOf" srcId="{8F28E492-0B1D-42C6-B9C6-CAA2535B2E29}" destId="{92006F0F-7DCA-4764-ABF9-7C83A1278CAE}" srcOrd="1" destOrd="0" presId="urn:microsoft.com/office/officeart/2005/8/layout/bProcess3"/>
    <dgm:cxn modelId="{9BC9D587-9A48-4D88-A77C-D4EE81C93CF2}" type="presOf" srcId="{DFB0FEF5-0F3D-42F8-829B-AEF232CF56AE}" destId="{6E982DAD-26F7-43D9-B305-F86D05D2B672}" srcOrd="1" destOrd="0" presId="urn:microsoft.com/office/officeart/2005/8/layout/bProcess3"/>
    <dgm:cxn modelId="{FD41FE90-36E4-48FD-B2A8-E52F8E1320EC}" type="presOf" srcId="{DFB0FEF5-0F3D-42F8-829B-AEF232CF56AE}" destId="{6E217E85-DFB4-4C38-8133-9243440539F9}" srcOrd="0" destOrd="0" presId="urn:microsoft.com/office/officeart/2005/8/layout/bProcess3"/>
    <dgm:cxn modelId="{964F6AA7-9B38-4564-9624-39587F792228}" type="presOf" srcId="{8FE67F4C-DD6C-4945-8BD7-644CAA660535}" destId="{8A29565E-85E7-4AE1-AB51-22BE1DCBF8A8}" srcOrd="0" destOrd="0" presId="urn:microsoft.com/office/officeart/2005/8/layout/bProcess3"/>
    <dgm:cxn modelId="{450858BD-2F23-4562-A1AE-202FD0F13AD5}" srcId="{A1677B39-B07B-4712-99E1-7E1D846736FD}" destId="{2085D489-E79B-43FE-B385-0615EE5D01AA}" srcOrd="0" destOrd="0" parTransId="{D91C07CA-D2DB-4C59-8130-C4AF4219C28D}" sibTransId="{E151213F-199A-410F-8BFB-6814EBAFE7D0}"/>
    <dgm:cxn modelId="{A547EAC8-FC8E-4257-9671-32E62A3056B3}" type="presOf" srcId="{63FCA409-95B9-4588-8520-0B0392F7E236}" destId="{7A6BA8B0-D39B-45A7-B24E-965681F7543F}" srcOrd="0" destOrd="0" presId="urn:microsoft.com/office/officeart/2005/8/layout/bProcess3"/>
    <dgm:cxn modelId="{A6A13ED8-F97E-41DF-9D60-353363A858F6}" type="presOf" srcId="{4B84E8B4-950C-4A88-8D7B-BBD157DA6425}" destId="{95CF60D0-6F3A-43AB-8DBF-6D453DE117B9}" srcOrd="0" destOrd="0" presId="urn:microsoft.com/office/officeart/2005/8/layout/bProcess3"/>
    <dgm:cxn modelId="{571C4CFA-8501-400E-BD34-6F5F62C4A091}" type="presOf" srcId="{49420FB8-B119-4630-91E4-F14880B544B3}" destId="{AD692F47-A587-4CDC-AEA1-95A96D288B95}" srcOrd="0" destOrd="0" presId="urn:microsoft.com/office/officeart/2005/8/layout/bProcess3"/>
    <dgm:cxn modelId="{D91172FF-CC4C-4D73-AD01-02DFD92C0EEC}" srcId="{A1677B39-B07B-4712-99E1-7E1D846736FD}" destId="{49420FB8-B119-4630-91E4-F14880B544B3}" srcOrd="4" destOrd="0" parTransId="{8E943718-0638-4EA4-914E-EB78B2C6729B}" sibTransId="{8F28E492-0B1D-42C6-B9C6-CAA2535B2E29}"/>
    <dgm:cxn modelId="{72643321-BAE8-4E57-B415-E09F4B848158}" type="presParOf" srcId="{FD2097AE-5C67-49DE-A3D6-09512E8F5D2C}" destId="{B725BE83-6157-4A66-A6BC-DF150DAC95BD}" srcOrd="0" destOrd="0" presId="urn:microsoft.com/office/officeart/2005/8/layout/bProcess3"/>
    <dgm:cxn modelId="{D1C296A9-2856-4177-97E7-6192324CFE3E}" type="presParOf" srcId="{FD2097AE-5C67-49DE-A3D6-09512E8F5D2C}" destId="{7F15EA6D-573F-474A-97BB-B9AB5A31296B}" srcOrd="1" destOrd="0" presId="urn:microsoft.com/office/officeart/2005/8/layout/bProcess3"/>
    <dgm:cxn modelId="{119990AC-FBFE-4DC8-9ED2-236613D74601}" type="presParOf" srcId="{7F15EA6D-573F-474A-97BB-B9AB5A31296B}" destId="{E919DC0D-581C-4C57-ABD7-818BDF4FB208}" srcOrd="0" destOrd="0" presId="urn:microsoft.com/office/officeart/2005/8/layout/bProcess3"/>
    <dgm:cxn modelId="{2AAA45A3-BCC2-439A-8F3A-F0C12F6C9797}" type="presParOf" srcId="{FD2097AE-5C67-49DE-A3D6-09512E8F5D2C}" destId="{0CFE29C6-FBDD-4C6A-AE6A-B53CEB638637}" srcOrd="2" destOrd="0" presId="urn:microsoft.com/office/officeart/2005/8/layout/bProcess3"/>
    <dgm:cxn modelId="{FF6AC1ED-0CE8-4095-B5A2-A1611978CF9F}" type="presParOf" srcId="{FD2097AE-5C67-49DE-A3D6-09512E8F5D2C}" destId="{D3D1BC56-CD89-424A-AC57-2A96E3F33647}" srcOrd="3" destOrd="0" presId="urn:microsoft.com/office/officeart/2005/8/layout/bProcess3"/>
    <dgm:cxn modelId="{A8D2909C-0A30-42F5-A4E3-65E39CE6605A}" type="presParOf" srcId="{D3D1BC56-CD89-424A-AC57-2A96E3F33647}" destId="{2D612F03-9747-440E-9FDF-739BEAA673B5}" srcOrd="0" destOrd="0" presId="urn:microsoft.com/office/officeart/2005/8/layout/bProcess3"/>
    <dgm:cxn modelId="{082567A7-8453-4665-AF6F-177A54B5853F}" type="presParOf" srcId="{FD2097AE-5C67-49DE-A3D6-09512E8F5D2C}" destId="{95CF60D0-6F3A-43AB-8DBF-6D453DE117B9}" srcOrd="4" destOrd="0" presId="urn:microsoft.com/office/officeart/2005/8/layout/bProcess3"/>
    <dgm:cxn modelId="{C3DD9ED3-4A6A-4873-8645-F5F11BA86466}" type="presParOf" srcId="{FD2097AE-5C67-49DE-A3D6-09512E8F5D2C}" destId="{7A6BA8B0-D39B-45A7-B24E-965681F7543F}" srcOrd="5" destOrd="0" presId="urn:microsoft.com/office/officeart/2005/8/layout/bProcess3"/>
    <dgm:cxn modelId="{5BA8113D-A85F-4FEC-BD99-70EFDCC0BBD8}" type="presParOf" srcId="{7A6BA8B0-D39B-45A7-B24E-965681F7543F}" destId="{6D9B4E82-9A1F-4804-A12C-D6AD9FC4BF0A}" srcOrd="0" destOrd="0" presId="urn:microsoft.com/office/officeart/2005/8/layout/bProcess3"/>
    <dgm:cxn modelId="{A9941CE0-BEDB-4525-AD82-31FB46F20D26}" type="presParOf" srcId="{FD2097AE-5C67-49DE-A3D6-09512E8F5D2C}" destId="{0428F67F-F1BA-478C-BFFB-FCC0A3009CE2}" srcOrd="6" destOrd="0" presId="urn:microsoft.com/office/officeart/2005/8/layout/bProcess3"/>
    <dgm:cxn modelId="{A510FB61-B454-4AEC-9CD7-10C303CEA162}" type="presParOf" srcId="{FD2097AE-5C67-49DE-A3D6-09512E8F5D2C}" destId="{6E217E85-DFB4-4C38-8133-9243440539F9}" srcOrd="7" destOrd="0" presId="urn:microsoft.com/office/officeart/2005/8/layout/bProcess3"/>
    <dgm:cxn modelId="{88C19F75-DB03-4031-8443-31AB1E9EDE85}" type="presParOf" srcId="{6E217E85-DFB4-4C38-8133-9243440539F9}" destId="{6E982DAD-26F7-43D9-B305-F86D05D2B672}" srcOrd="0" destOrd="0" presId="urn:microsoft.com/office/officeart/2005/8/layout/bProcess3"/>
    <dgm:cxn modelId="{72D118B1-F812-49AA-9D6B-89BC4DD710CF}" type="presParOf" srcId="{FD2097AE-5C67-49DE-A3D6-09512E8F5D2C}" destId="{AD692F47-A587-4CDC-AEA1-95A96D288B95}" srcOrd="8" destOrd="0" presId="urn:microsoft.com/office/officeart/2005/8/layout/bProcess3"/>
    <dgm:cxn modelId="{13419E30-F05C-4AB1-A463-E337F1BE598F}" type="presParOf" srcId="{FD2097AE-5C67-49DE-A3D6-09512E8F5D2C}" destId="{AB94FCDD-012D-40F0-9ABE-C73D7F0C2316}" srcOrd="9" destOrd="0" presId="urn:microsoft.com/office/officeart/2005/8/layout/bProcess3"/>
    <dgm:cxn modelId="{887844F6-2983-494E-A5A8-9D3BABC640ED}" type="presParOf" srcId="{AB94FCDD-012D-40F0-9ABE-C73D7F0C2316}" destId="{92006F0F-7DCA-4764-ABF9-7C83A1278CAE}" srcOrd="0" destOrd="0" presId="urn:microsoft.com/office/officeart/2005/8/layout/bProcess3"/>
    <dgm:cxn modelId="{CF69E0BA-91BD-4FBC-A1AD-02E57ED2BB15}" type="presParOf" srcId="{FD2097AE-5C67-49DE-A3D6-09512E8F5D2C}" destId="{8A29565E-85E7-4AE1-AB51-22BE1DCBF8A8}" srcOrd="1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EB1224-4F75-456A-A8D7-58C7EE2B4CCE}"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69D1D945-653D-4B7A-97C0-DA830AF89074}">
      <dgm:prSet phldrT="[Texto]" custT="1"/>
      <dgm:spPr/>
      <dgm:t>
        <a:bodyPr anchor="ctr"/>
        <a:lstStyle/>
        <a:p>
          <a:pPr algn="ctr">
            <a:lnSpc>
              <a:spcPct val="120000"/>
            </a:lnSpc>
          </a:pPr>
          <a:r>
            <a:rPr lang="es-ES" sz="1600" dirty="0">
              <a:solidFill>
                <a:schemeClr val="tx1"/>
              </a:solidFill>
              <a:latin typeface="Cambria" panose="02040503050406030204" pitchFamily="18" charset="0"/>
              <a:ea typeface="Cambria" panose="02040503050406030204" pitchFamily="18" charset="0"/>
            </a:rPr>
            <a:t>Se obtuvieron mediante el uso del vehículo UAV dos</a:t>
          </a:r>
          <a:r>
            <a:rPr lang="es-ES" sz="1600" dirty="0">
              <a:solidFill>
                <a:schemeClr val="tx1"/>
              </a:solidFill>
              <a:effectLst/>
              <a:latin typeface="Cambria" panose="02040503050406030204" pitchFamily="18" charset="0"/>
              <a:ea typeface="Cambria" panose="02040503050406030204" pitchFamily="18" charset="0"/>
            </a:rPr>
            <a:t> ortomosaicos del total de extensión de cada complejo termal con escalas 1:16 000 para las termas El Artesón y 1:10 000 para Aguas Hediondas.</a:t>
          </a:r>
          <a:endParaRPr lang="es-ES" sz="1600" dirty="0">
            <a:solidFill>
              <a:schemeClr val="tx1"/>
            </a:solidFill>
            <a:latin typeface="Cambria" panose="02040503050406030204" pitchFamily="18" charset="0"/>
            <a:ea typeface="Cambria" panose="02040503050406030204" pitchFamily="18" charset="0"/>
          </a:endParaRPr>
        </a:p>
      </dgm:t>
    </dgm:pt>
    <dgm:pt modelId="{3F74A79E-1FFD-41E2-B128-B76A191E3EF0}" type="parTrans" cxnId="{EE3BFCB0-9223-44C5-8143-2D2142AE8A89}">
      <dgm:prSet/>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E2A472C5-C661-4EE4-960B-EC2F02030B49}" type="sibTrans" cxnId="{EE3BFCB0-9223-44C5-8143-2D2142AE8A89}">
      <dgm:prSet custT="1"/>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5B0899A4-98F7-4C96-A333-F78B8C7CE3E5}">
      <dgm:prSet phldrT="[Texto]" custT="1"/>
      <dgm:spPr/>
      <dgm:t>
        <a:bodyPr anchor="ctr"/>
        <a:lstStyle/>
        <a:p>
          <a:pPr algn="ctr">
            <a:lnSpc>
              <a:spcPct val="120000"/>
            </a:lnSpc>
          </a:pPr>
          <a:r>
            <a:rPr lang="es-MX" sz="1600" dirty="0">
              <a:solidFill>
                <a:schemeClr val="tx1"/>
              </a:solidFill>
              <a:latin typeface="Cambria" panose="02040503050406030204" pitchFamily="18" charset="0"/>
              <a:ea typeface="Cambria" panose="02040503050406030204" pitchFamily="18" charset="0"/>
            </a:rPr>
            <a:t>A través de los análisis realizados en laboratorio, se pudo dividir a las fuentes termales de estudio en dos grupos: </a:t>
          </a:r>
          <a:r>
            <a:rPr lang="es-MX" sz="1600" b="1" i="1" dirty="0">
              <a:solidFill>
                <a:schemeClr val="tx1"/>
              </a:solidFill>
              <a:latin typeface="Cambria" panose="02040503050406030204" pitchFamily="18" charset="0"/>
              <a:ea typeface="Cambria" panose="02040503050406030204" pitchFamily="18" charset="0"/>
            </a:rPr>
            <a:t>aguas bicarbonatadas</a:t>
          </a:r>
          <a:r>
            <a:rPr lang="es-MX" sz="1600" dirty="0">
              <a:solidFill>
                <a:schemeClr val="tx1"/>
              </a:solidFill>
              <a:latin typeface="Cambria" panose="02040503050406030204" pitchFamily="18" charset="0"/>
              <a:ea typeface="Cambria" panose="02040503050406030204" pitchFamily="18" charset="0"/>
            </a:rPr>
            <a:t> (El Artesón) y </a:t>
          </a:r>
          <a:r>
            <a:rPr lang="es-MX" sz="1600" b="1" i="1" dirty="0">
              <a:solidFill>
                <a:schemeClr val="tx1"/>
              </a:solidFill>
              <a:latin typeface="Cambria" panose="02040503050406030204" pitchFamily="18" charset="0"/>
              <a:ea typeface="Cambria" panose="02040503050406030204" pitchFamily="18" charset="0"/>
            </a:rPr>
            <a:t>aguas sulfatadas </a:t>
          </a:r>
          <a:r>
            <a:rPr lang="es-MX" sz="1600" dirty="0">
              <a:solidFill>
                <a:schemeClr val="tx1"/>
              </a:solidFill>
              <a:latin typeface="Cambria" panose="02040503050406030204" pitchFamily="18" charset="0"/>
              <a:ea typeface="Cambria" panose="02040503050406030204" pitchFamily="18" charset="0"/>
            </a:rPr>
            <a:t>(Aguas Hediondas).</a:t>
          </a:r>
          <a:endParaRPr lang="es-ES" sz="1600" dirty="0">
            <a:solidFill>
              <a:schemeClr val="tx1"/>
            </a:solidFill>
            <a:latin typeface="Cambria" panose="02040503050406030204" pitchFamily="18" charset="0"/>
            <a:ea typeface="Cambria" panose="02040503050406030204" pitchFamily="18" charset="0"/>
          </a:endParaRPr>
        </a:p>
      </dgm:t>
    </dgm:pt>
    <dgm:pt modelId="{6681AABC-80EE-4A2E-8579-4B07854C5170}" type="parTrans" cxnId="{27899398-198B-4072-B3A5-57E9E4419010}">
      <dgm:prSet/>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268D5C31-D6F4-438D-8159-B0D96E5C9683}" type="sibTrans" cxnId="{27899398-198B-4072-B3A5-57E9E4419010}">
      <dgm:prSet custT="1"/>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26F3696F-D93D-48CD-BD8A-F8E02A0754DA}">
      <dgm:prSet phldrT="[Texto]" custT="1"/>
      <dgm:spPr/>
      <dgm:t>
        <a:bodyPr anchor="ctr"/>
        <a:lstStyle/>
        <a:p>
          <a:pPr algn="ctr">
            <a:lnSpc>
              <a:spcPct val="120000"/>
            </a:lnSpc>
          </a:pPr>
          <a:r>
            <a:rPr lang="es-MX" sz="1600" dirty="0">
              <a:solidFill>
                <a:schemeClr val="tx1"/>
              </a:solidFill>
              <a:latin typeface="Cambria" panose="02040503050406030204" pitchFamily="18" charset="0"/>
              <a:ea typeface="Cambria" panose="02040503050406030204" pitchFamily="18" charset="0"/>
            </a:rPr>
            <a:t>En “</a:t>
          </a:r>
          <a:r>
            <a:rPr lang="es-MX" sz="1600" dirty="0">
              <a:solidFill>
                <a:schemeClr val="tx1"/>
              </a:solidFill>
              <a:effectLst/>
              <a:latin typeface="Cambria" panose="02040503050406030204" pitchFamily="18" charset="0"/>
              <a:ea typeface="Cambria" panose="02040503050406030204" pitchFamily="18" charset="0"/>
            </a:rPr>
            <a:t>El Artesón” se cumplen con todos los parámetros a excepción del </a:t>
          </a:r>
          <a:r>
            <a:rPr lang="es-MX" sz="1600" b="1" i="1" dirty="0">
              <a:solidFill>
                <a:schemeClr val="tx1"/>
              </a:solidFill>
              <a:effectLst/>
              <a:latin typeface="Cambria" panose="02040503050406030204" pitchFamily="18" charset="0"/>
              <a:ea typeface="Cambria" panose="02040503050406030204" pitchFamily="18" charset="0"/>
            </a:rPr>
            <a:t>material flotante</a:t>
          </a:r>
          <a:r>
            <a:rPr lang="es-MX" sz="1600" dirty="0">
              <a:solidFill>
                <a:schemeClr val="tx1"/>
              </a:solidFill>
              <a:effectLst/>
              <a:latin typeface="Cambria" panose="02040503050406030204" pitchFamily="18" charset="0"/>
              <a:ea typeface="Cambria" panose="02040503050406030204" pitchFamily="18" charset="0"/>
            </a:rPr>
            <a:t>, mientras que el complejo termal Aguas Hediondas si cumple con todos los parámetros establecidos.</a:t>
          </a:r>
          <a:endParaRPr lang="es-ES" sz="1600" dirty="0">
            <a:solidFill>
              <a:schemeClr val="tx1"/>
            </a:solidFill>
            <a:latin typeface="Cambria" panose="02040503050406030204" pitchFamily="18" charset="0"/>
            <a:ea typeface="Cambria" panose="02040503050406030204" pitchFamily="18" charset="0"/>
          </a:endParaRPr>
        </a:p>
      </dgm:t>
    </dgm:pt>
    <dgm:pt modelId="{AE3C3048-3879-4CF6-9FE0-0DBEA5785240}" type="parTrans" cxnId="{3599D35D-F75B-4066-947F-275D251D8A93}">
      <dgm:prSet/>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92ECC23D-79F7-4B2C-86C9-D62E03F066F1}" type="sibTrans" cxnId="{3599D35D-F75B-4066-947F-275D251D8A93}">
      <dgm:prSet custT="1"/>
      <dgm:spPr/>
      <dgm:t>
        <a:bodyPr/>
        <a:lstStyle/>
        <a:p>
          <a:pPr>
            <a:lnSpc>
              <a:spcPct val="120000"/>
            </a:lnSpc>
          </a:pPr>
          <a:endParaRPr lang="es-ES" sz="1600">
            <a:solidFill>
              <a:schemeClr val="tx1"/>
            </a:solidFill>
            <a:latin typeface="Cambria" panose="02040503050406030204" pitchFamily="18" charset="0"/>
            <a:ea typeface="Cambria" panose="02040503050406030204" pitchFamily="18" charset="0"/>
          </a:endParaRPr>
        </a:p>
      </dgm:t>
    </dgm:pt>
    <dgm:pt modelId="{451FCC80-239D-436F-83AB-5BC550F76C27}" type="pres">
      <dgm:prSet presAssocID="{81EB1224-4F75-456A-A8D7-58C7EE2B4CCE}" presName="linear" presStyleCnt="0">
        <dgm:presLayoutVars>
          <dgm:animLvl val="lvl"/>
          <dgm:resizeHandles val="exact"/>
        </dgm:presLayoutVars>
      </dgm:prSet>
      <dgm:spPr/>
    </dgm:pt>
    <dgm:pt modelId="{532AE365-DF5D-42FD-9031-4DCA48A7211C}" type="pres">
      <dgm:prSet presAssocID="{69D1D945-653D-4B7A-97C0-DA830AF89074}" presName="parentText" presStyleLbl="node1" presStyleIdx="0" presStyleCnt="3">
        <dgm:presLayoutVars>
          <dgm:chMax val="0"/>
          <dgm:bulletEnabled val="1"/>
        </dgm:presLayoutVars>
      </dgm:prSet>
      <dgm:spPr/>
    </dgm:pt>
    <dgm:pt modelId="{39CC9F70-D4A7-4CA5-9E1D-006690B1BDEF}" type="pres">
      <dgm:prSet presAssocID="{E2A472C5-C661-4EE4-960B-EC2F02030B49}" presName="spacer" presStyleCnt="0"/>
      <dgm:spPr/>
    </dgm:pt>
    <dgm:pt modelId="{AB83419B-6861-4059-849F-6412FD6C29B4}" type="pres">
      <dgm:prSet presAssocID="{5B0899A4-98F7-4C96-A333-F78B8C7CE3E5}" presName="parentText" presStyleLbl="node1" presStyleIdx="1" presStyleCnt="3">
        <dgm:presLayoutVars>
          <dgm:chMax val="0"/>
          <dgm:bulletEnabled val="1"/>
        </dgm:presLayoutVars>
      </dgm:prSet>
      <dgm:spPr/>
    </dgm:pt>
    <dgm:pt modelId="{8882ACA5-9ED8-494F-A360-8F25A65FFDA9}" type="pres">
      <dgm:prSet presAssocID="{268D5C31-D6F4-438D-8159-B0D96E5C9683}" presName="spacer" presStyleCnt="0"/>
      <dgm:spPr/>
    </dgm:pt>
    <dgm:pt modelId="{919D497D-8DA4-4254-B91C-0640AE508D07}" type="pres">
      <dgm:prSet presAssocID="{26F3696F-D93D-48CD-BD8A-F8E02A0754DA}" presName="parentText" presStyleLbl="node1" presStyleIdx="2" presStyleCnt="3">
        <dgm:presLayoutVars>
          <dgm:chMax val="0"/>
          <dgm:bulletEnabled val="1"/>
        </dgm:presLayoutVars>
      </dgm:prSet>
      <dgm:spPr/>
    </dgm:pt>
  </dgm:ptLst>
  <dgm:cxnLst>
    <dgm:cxn modelId="{B015BF3E-77CA-4818-ADF1-EABB59B8A137}" type="presOf" srcId="{81EB1224-4F75-456A-A8D7-58C7EE2B4CCE}" destId="{451FCC80-239D-436F-83AB-5BC550F76C27}" srcOrd="0" destOrd="0" presId="urn:microsoft.com/office/officeart/2005/8/layout/vList2"/>
    <dgm:cxn modelId="{3599D35D-F75B-4066-947F-275D251D8A93}" srcId="{81EB1224-4F75-456A-A8D7-58C7EE2B4CCE}" destId="{26F3696F-D93D-48CD-BD8A-F8E02A0754DA}" srcOrd="2" destOrd="0" parTransId="{AE3C3048-3879-4CF6-9FE0-0DBEA5785240}" sibTransId="{92ECC23D-79F7-4B2C-86C9-D62E03F066F1}"/>
    <dgm:cxn modelId="{A4F12B4B-8A74-4315-AD38-C585E4AD8CE3}" type="presOf" srcId="{5B0899A4-98F7-4C96-A333-F78B8C7CE3E5}" destId="{AB83419B-6861-4059-849F-6412FD6C29B4}" srcOrd="0" destOrd="0" presId="urn:microsoft.com/office/officeart/2005/8/layout/vList2"/>
    <dgm:cxn modelId="{05ECA295-EA11-4DB3-9263-E9299D0840E1}" type="presOf" srcId="{69D1D945-653D-4B7A-97C0-DA830AF89074}" destId="{532AE365-DF5D-42FD-9031-4DCA48A7211C}" srcOrd="0" destOrd="0" presId="urn:microsoft.com/office/officeart/2005/8/layout/vList2"/>
    <dgm:cxn modelId="{27899398-198B-4072-B3A5-57E9E4419010}" srcId="{81EB1224-4F75-456A-A8D7-58C7EE2B4CCE}" destId="{5B0899A4-98F7-4C96-A333-F78B8C7CE3E5}" srcOrd="1" destOrd="0" parTransId="{6681AABC-80EE-4A2E-8579-4B07854C5170}" sibTransId="{268D5C31-D6F4-438D-8159-B0D96E5C9683}"/>
    <dgm:cxn modelId="{EE3BFCB0-9223-44C5-8143-2D2142AE8A89}" srcId="{81EB1224-4F75-456A-A8D7-58C7EE2B4CCE}" destId="{69D1D945-653D-4B7A-97C0-DA830AF89074}" srcOrd="0" destOrd="0" parTransId="{3F74A79E-1FFD-41E2-B128-B76A191E3EF0}" sibTransId="{E2A472C5-C661-4EE4-960B-EC2F02030B49}"/>
    <dgm:cxn modelId="{A710F8F8-CF69-492A-B405-1C93F05CF79E}" type="presOf" srcId="{26F3696F-D93D-48CD-BD8A-F8E02A0754DA}" destId="{919D497D-8DA4-4254-B91C-0640AE508D07}" srcOrd="0" destOrd="0" presId="urn:microsoft.com/office/officeart/2005/8/layout/vList2"/>
    <dgm:cxn modelId="{9E3EF0D9-E863-4D24-A3CA-08C7361FEB19}" type="presParOf" srcId="{451FCC80-239D-436F-83AB-5BC550F76C27}" destId="{532AE365-DF5D-42FD-9031-4DCA48A7211C}" srcOrd="0" destOrd="0" presId="urn:microsoft.com/office/officeart/2005/8/layout/vList2"/>
    <dgm:cxn modelId="{F2C274ED-4958-435D-BDD2-3B8BD49A7CBA}" type="presParOf" srcId="{451FCC80-239D-436F-83AB-5BC550F76C27}" destId="{39CC9F70-D4A7-4CA5-9E1D-006690B1BDEF}" srcOrd="1" destOrd="0" presId="urn:microsoft.com/office/officeart/2005/8/layout/vList2"/>
    <dgm:cxn modelId="{7D14EA65-2BAF-43B9-80AB-927082981BFA}" type="presParOf" srcId="{451FCC80-239D-436F-83AB-5BC550F76C27}" destId="{AB83419B-6861-4059-849F-6412FD6C29B4}" srcOrd="2" destOrd="0" presId="urn:microsoft.com/office/officeart/2005/8/layout/vList2"/>
    <dgm:cxn modelId="{8BDC2AA8-DADD-47A7-A358-3CA6E8D8892E}" type="presParOf" srcId="{451FCC80-239D-436F-83AB-5BC550F76C27}" destId="{8882ACA5-9ED8-494F-A360-8F25A65FFDA9}" srcOrd="3" destOrd="0" presId="urn:microsoft.com/office/officeart/2005/8/layout/vList2"/>
    <dgm:cxn modelId="{2C345A0D-78C7-4694-B4EE-7E26798CEBD4}" type="presParOf" srcId="{451FCC80-239D-436F-83AB-5BC550F76C27}" destId="{919D497D-8DA4-4254-B91C-0640AE508D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1EB1224-4F75-456A-A8D7-58C7EE2B4CCE}"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69D1D945-653D-4B7A-97C0-DA830AF89074}">
      <dgm:prSet phldrT="[Texto]" custT="1"/>
      <dgm:spPr/>
      <dgm:t>
        <a:bodyPr anchor="ctr"/>
        <a:lstStyle/>
        <a:p>
          <a:pPr algn="ctr">
            <a:lnSpc>
              <a:spcPct val="120000"/>
            </a:lnSpc>
            <a:spcBef>
              <a:spcPts val="0"/>
            </a:spcBef>
          </a:pPr>
          <a:r>
            <a:rPr lang="es-MX" sz="1600" dirty="0">
              <a:solidFill>
                <a:schemeClr val="tx1"/>
              </a:solidFill>
              <a:latin typeface="Cambria" panose="02040503050406030204" pitchFamily="18" charset="0"/>
              <a:ea typeface="Cambria" panose="02040503050406030204" pitchFamily="18" charset="0"/>
            </a:rPr>
            <a:t>De acuerdo a los índices de calidad de agua ICA, se puede concluir que las aguas del Artesón pueden ser de </a:t>
          </a:r>
          <a:r>
            <a:rPr lang="es-MX" sz="1600" b="1" i="1" dirty="0">
              <a:solidFill>
                <a:schemeClr val="tx1"/>
              </a:solidFill>
              <a:latin typeface="Cambria" panose="02040503050406030204" pitchFamily="18" charset="0"/>
              <a:ea typeface="Cambria" panose="02040503050406030204" pitchFamily="18" charset="0"/>
            </a:rPr>
            <a:t>uso doméstico y actividades de riego</a:t>
          </a:r>
          <a:r>
            <a:rPr lang="es-MX" sz="1600" dirty="0">
              <a:solidFill>
                <a:schemeClr val="tx1"/>
              </a:solidFill>
              <a:latin typeface="Cambria" panose="02040503050406030204" pitchFamily="18" charset="0"/>
              <a:ea typeface="Cambria" panose="02040503050406030204" pitchFamily="18" charset="0"/>
            </a:rPr>
            <a:t>, siempre y cuando sean sometida a un tratamiento previo, mientras que, en Aguas Hediondas, el recurso no debería ser utilizado directamente del punto de surgencia en su estado actual, pero puede ser usado en el punto de aprovechamiento, siempre y cuando sea </a:t>
          </a:r>
          <a:r>
            <a:rPr lang="es-MX" sz="1600" b="1" i="1" dirty="0">
              <a:solidFill>
                <a:schemeClr val="tx1"/>
              </a:solidFill>
              <a:latin typeface="Cambria" panose="02040503050406030204" pitchFamily="18" charset="0"/>
              <a:ea typeface="Cambria" panose="02040503050406030204" pitchFamily="18" charset="0"/>
            </a:rPr>
            <a:t>para fines recreativos y no de consumo</a:t>
          </a:r>
          <a:r>
            <a:rPr lang="es-MX" sz="1600" dirty="0">
              <a:solidFill>
                <a:schemeClr val="tx1"/>
              </a:solidFill>
              <a:latin typeface="Cambria" panose="02040503050406030204" pitchFamily="18" charset="0"/>
              <a:ea typeface="Cambria" panose="02040503050406030204" pitchFamily="18" charset="0"/>
            </a:rPr>
            <a:t>.</a:t>
          </a:r>
          <a:endParaRPr lang="es-ES" sz="1600" dirty="0">
            <a:solidFill>
              <a:schemeClr val="tx1"/>
            </a:solidFill>
            <a:latin typeface="Cambria" panose="02040503050406030204" pitchFamily="18" charset="0"/>
            <a:ea typeface="Cambria" panose="02040503050406030204" pitchFamily="18" charset="0"/>
          </a:endParaRPr>
        </a:p>
      </dgm:t>
    </dgm:pt>
    <dgm:pt modelId="{3F74A79E-1FFD-41E2-B128-B76A191E3EF0}" type="parTrans" cxnId="{EE3BFCB0-9223-44C5-8143-2D2142AE8A89}">
      <dgm:prSet/>
      <dgm:spPr/>
      <dgm:t>
        <a:bodyPr/>
        <a:lstStyle/>
        <a:p>
          <a:pPr algn="ctr">
            <a:lnSpc>
              <a:spcPct val="120000"/>
            </a:lnSpc>
            <a:spcBef>
              <a:spcPts val="0"/>
            </a:spcBef>
          </a:pPr>
          <a:endParaRPr lang="es-ES" sz="1600">
            <a:solidFill>
              <a:schemeClr val="tx1"/>
            </a:solidFill>
            <a:latin typeface="Cambria" panose="02040503050406030204" pitchFamily="18" charset="0"/>
            <a:ea typeface="Cambria" panose="02040503050406030204" pitchFamily="18" charset="0"/>
          </a:endParaRPr>
        </a:p>
      </dgm:t>
    </dgm:pt>
    <dgm:pt modelId="{E2A472C5-C661-4EE4-960B-EC2F02030B49}" type="sibTrans" cxnId="{EE3BFCB0-9223-44C5-8143-2D2142AE8A89}">
      <dgm:prSet custT="1"/>
      <dgm:spPr/>
      <dgm:t>
        <a:bodyPr/>
        <a:lstStyle/>
        <a:p>
          <a:pPr algn="ctr">
            <a:lnSpc>
              <a:spcPct val="120000"/>
            </a:lnSpc>
            <a:spcBef>
              <a:spcPts val="0"/>
            </a:spcBef>
          </a:pPr>
          <a:endParaRPr lang="es-ES" sz="1600">
            <a:solidFill>
              <a:schemeClr val="tx1"/>
            </a:solidFill>
            <a:latin typeface="Cambria" panose="02040503050406030204" pitchFamily="18" charset="0"/>
            <a:ea typeface="Cambria" panose="02040503050406030204" pitchFamily="18" charset="0"/>
          </a:endParaRPr>
        </a:p>
      </dgm:t>
    </dgm:pt>
    <dgm:pt modelId="{73CDB871-2D3B-4AD4-A9A6-D7622F087BE4}">
      <dgm:prSet phldrT="[Texto]" custT="1"/>
      <dgm:spPr/>
      <dgm:t>
        <a:bodyPr/>
        <a:lstStyle/>
        <a:p>
          <a:pPr algn="ctr">
            <a:lnSpc>
              <a:spcPct val="120000"/>
            </a:lnSpc>
            <a:spcBef>
              <a:spcPts val="0"/>
            </a:spcBef>
            <a:buFont typeface="Arial" panose="020B0604020202020204" pitchFamily="34" charset="0"/>
            <a:buChar char="•"/>
          </a:pPr>
          <a:r>
            <a:rPr lang="es-MX" sz="1600" dirty="0">
              <a:solidFill>
                <a:schemeClr val="tx1"/>
              </a:solidFill>
              <a:latin typeface="Cambria" panose="02040503050406030204" pitchFamily="18" charset="0"/>
              <a:ea typeface="Cambria" panose="02040503050406030204" pitchFamily="18" charset="0"/>
            </a:rPr>
            <a:t>Los impactos ambientales dentro de la zona de estudio fueron de un 57.89% moderado, 21.05% severo, 15.79% crítico y 5.26% bajo para las termas “El Artesón” mientras que para el complejo termal “Aguas Hediondas”,  el porcentaje fue de 73.86% moderado, 15.79% severo y 10.53% crítico, mismos que no son controlados. </a:t>
          </a:r>
          <a:endParaRPr lang="es-ES" sz="1600" dirty="0">
            <a:solidFill>
              <a:schemeClr val="tx1"/>
            </a:solidFill>
            <a:latin typeface="Cambria" panose="02040503050406030204" pitchFamily="18" charset="0"/>
            <a:ea typeface="Cambria" panose="02040503050406030204" pitchFamily="18" charset="0"/>
          </a:endParaRPr>
        </a:p>
      </dgm:t>
    </dgm:pt>
    <dgm:pt modelId="{205D7BF9-1534-45D9-8C63-443386D20ADA}" type="parTrans" cxnId="{7D5DFBEF-B85A-4655-AEDB-1165B607C92A}">
      <dgm:prSet/>
      <dgm:spPr/>
      <dgm:t>
        <a:bodyPr/>
        <a:lstStyle/>
        <a:p>
          <a:pPr algn="ctr">
            <a:lnSpc>
              <a:spcPct val="120000"/>
            </a:lnSpc>
            <a:spcBef>
              <a:spcPts val="0"/>
            </a:spcBef>
          </a:pPr>
          <a:endParaRPr lang="es-ES" sz="1600"/>
        </a:p>
      </dgm:t>
    </dgm:pt>
    <dgm:pt modelId="{1A85DD4B-A471-45DB-ADCC-52E3543D4C66}" type="sibTrans" cxnId="{7D5DFBEF-B85A-4655-AEDB-1165B607C92A}">
      <dgm:prSet/>
      <dgm:spPr/>
      <dgm:t>
        <a:bodyPr/>
        <a:lstStyle/>
        <a:p>
          <a:pPr algn="ctr">
            <a:lnSpc>
              <a:spcPct val="120000"/>
            </a:lnSpc>
            <a:spcBef>
              <a:spcPts val="0"/>
            </a:spcBef>
          </a:pPr>
          <a:endParaRPr lang="es-ES" sz="1600"/>
        </a:p>
      </dgm:t>
    </dgm:pt>
    <dgm:pt modelId="{39F0B0EA-097B-4746-A5E4-D38A321581CE}">
      <dgm:prSet phldrT="[Texto]" custT="1"/>
      <dgm:spPr/>
      <dgm:t>
        <a:bodyPr/>
        <a:lstStyle/>
        <a:p>
          <a:pPr algn="ctr">
            <a:lnSpc>
              <a:spcPct val="120000"/>
            </a:lnSpc>
            <a:spcBef>
              <a:spcPts val="0"/>
            </a:spcBef>
            <a:buFont typeface="Arial" panose="020B0604020202020204" pitchFamily="34" charset="0"/>
            <a:buChar char="•"/>
          </a:pPr>
          <a:r>
            <a:rPr lang="es-MX" sz="1600" dirty="0">
              <a:solidFill>
                <a:schemeClr val="tx1"/>
              </a:solidFill>
              <a:latin typeface="Cambria" panose="02040503050406030204" pitchFamily="18" charset="0"/>
              <a:ea typeface="Cambria" panose="02040503050406030204" pitchFamily="18" charset="0"/>
            </a:rPr>
            <a:t>Los lodos de estudio, al presentar un gran contenido de </a:t>
          </a:r>
          <a:r>
            <a:rPr lang="es-MX" sz="1600" b="1" i="1" dirty="0">
              <a:solidFill>
                <a:schemeClr val="tx1"/>
              </a:solidFill>
              <a:latin typeface="Cambria" panose="02040503050406030204" pitchFamily="18" charset="0"/>
              <a:ea typeface="Cambria" panose="02040503050406030204" pitchFamily="18" charset="0"/>
            </a:rPr>
            <a:t>elementos traza</a:t>
          </a:r>
          <a:r>
            <a:rPr lang="es-MX" sz="1600" dirty="0">
              <a:solidFill>
                <a:schemeClr val="tx1"/>
              </a:solidFill>
              <a:latin typeface="Cambria" panose="02040503050406030204" pitchFamily="18" charset="0"/>
              <a:ea typeface="Cambria" panose="02040503050406030204" pitchFamily="18" charset="0"/>
            </a:rPr>
            <a:t>, representan un potencial </a:t>
          </a:r>
          <a:r>
            <a:rPr lang="es-MX" sz="1600" b="1" i="1" dirty="0">
              <a:solidFill>
                <a:schemeClr val="tx1"/>
              </a:solidFill>
              <a:latin typeface="Cambria" panose="02040503050406030204" pitchFamily="18" charset="0"/>
              <a:ea typeface="Cambria" panose="02040503050406030204" pitchFamily="18" charset="0"/>
            </a:rPr>
            <a:t>peligro</a:t>
          </a:r>
          <a:r>
            <a:rPr lang="es-MX" sz="1600" dirty="0">
              <a:solidFill>
                <a:schemeClr val="tx1"/>
              </a:solidFill>
              <a:latin typeface="Cambria" panose="02040503050406030204" pitchFamily="18" charset="0"/>
              <a:ea typeface="Cambria" panose="02040503050406030204" pitchFamily="18" charset="0"/>
            </a:rPr>
            <a:t>. De acuerdo a los índices de calidad de los lodos (Igeo, EF, RAI), se puede concluir que son </a:t>
          </a:r>
          <a:r>
            <a:rPr lang="es-MX" sz="1600" b="1" i="1" dirty="0">
              <a:solidFill>
                <a:schemeClr val="tx1"/>
              </a:solidFill>
              <a:latin typeface="Cambria" panose="02040503050406030204" pitchFamily="18" charset="0"/>
              <a:ea typeface="Cambria" panose="02040503050406030204" pitchFamily="18" charset="0"/>
            </a:rPr>
            <a:t>suelos extremadamente contaminados </a:t>
          </a:r>
          <a:r>
            <a:rPr lang="es-MX" sz="1600" dirty="0">
              <a:solidFill>
                <a:schemeClr val="tx1"/>
              </a:solidFill>
              <a:latin typeface="Cambria" panose="02040503050406030204" pitchFamily="18" charset="0"/>
              <a:ea typeface="Cambria" panose="02040503050406030204" pitchFamily="18" charset="0"/>
            </a:rPr>
            <a:t>debido al alto contenido de arsénico y plata en ambas termas</a:t>
          </a:r>
          <a:endParaRPr lang="es-ES" sz="1600" dirty="0">
            <a:solidFill>
              <a:schemeClr val="tx1"/>
            </a:solidFill>
            <a:latin typeface="Cambria" panose="02040503050406030204" pitchFamily="18" charset="0"/>
            <a:ea typeface="Cambria" panose="02040503050406030204" pitchFamily="18" charset="0"/>
          </a:endParaRPr>
        </a:p>
      </dgm:t>
    </dgm:pt>
    <dgm:pt modelId="{B31A0986-C626-4CF9-859C-07E529B8866A}" type="parTrans" cxnId="{99516FE4-C6C3-4A6C-9D0C-0089739F2200}">
      <dgm:prSet/>
      <dgm:spPr/>
      <dgm:t>
        <a:bodyPr/>
        <a:lstStyle/>
        <a:p>
          <a:pPr algn="ctr">
            <a:lnSpc>
              <a:spcPct val="120000"/>
            </a:lnSpc>
            <a:spcBef>
              <a:spcPts val="0"/>
            </a:spcBef>
          </a:pPr>
          <a:endParaRPr lang="es-ES" sz="1600"/>
        </a:p>
      </dgm:t>
    </dgm:pt>
    <dgm:pt modelId="{A13E6045-9F86-48C0-8ECF-3F344F1E1593}" type="sibTrans" cxnId="{99516FE4-C6C3-4A6C-9D0C-0089739F2200}">
      <dgm:prSet/>
      <dgm:spPr/>
      <dgm:t>
        <a:bodyPr/>
        <a:lstStyle/>
        <a:p>
          <a:pPr algn="ctr">
            <a:lnSpc>
              <a:spcPct val="120000"/>
            </a:lnSpc>
            <a:spcBef>
              <a:spcPts val="0"/>
            </a:spcBef>
          </a:pPr>
          <a:endParaRPr lang="es-ES" sz="1600"/>
        </a:p>
      </dgm:t>
    </dgm:pt>
    <dgm:pt modelId="{449AC1BD-31D6-403A-A4E9-32282DF8051E}" type="pres">
      <dgm:prSet presAssocID="{81EB1224-4F75-456A-A8D7-58C7EE2B4CCE}" presName="linear" presStyleCnt="0">
        <dgm:presLayoutVars>
          <dgm:animLvl val="lvl"/>
          <dgm:resizeHandles val="exact"/>
        </dgm:presLayoutVars>
      </dgm:prSet>
      <dgm:spPr/>
    </dgm:pt>
    <dgm:pt modelId="{EBD0B622-52EC-46B1-B486-8C6155BD558B}" type="pres">
      <dgm:prSet presAssocID="{39F0B0EA-097B-4746-A5E4-D38A321581CE}" presName="parentText" presStyleLbl="node1" presStyleIdx="0" presStyleCnt="3">
        <dgm:presLayoutVars>
          <dgm:chMax val="0"/>
          <dgm:bulletEnabled val="1"/>
        </dgm:presLayoutVars>
      </dgm:prSet>
      <dgm:spPr/>
    </dgm:pt>
    <dgm:pt modelId="{109B7F97-C4F2-4E59-B1B0-DF86643D6D3F}" type="pres">
      <dgm:prSet presAssocID="{A13E6045-9F86-48C0-8ECF-3F344F1E1593}" presName="spacer" presStyleCnt="0"/>
      <dgm:spPr/>
    </dgm:pt>
    <dgm:pt modelId="{4F5B19FE-DEB1-4047-B466-815616359554}" type="pres">
      <dgm:prSet presAssocID="{69D1D945-653D-4B7A-97C0-DA830AF89074}" presName="parentText" presStyleLbl="node1" presStyleIdx="1" presStyleCnt="3">
        <dgm:presLayoutVars>
          <dgm:chMax val="0"/>
          <dgm:bulletEnabled val="1"/>
        </dgm:presLayoutVars>
      </dgm:prSet>
      <dgm:spPr/>
    </dgm:pt>
    <dgm:pt modelId="{D9E97F81-AE47-4085-AD9A-D35D16489514}" type="pres">
      <dgm:prSet presAssocID="{E2A472C5-C661-4EE4-960B-EC2F02030B49}" presName="spacer" presStyleCnt="0"/>
      <dgm:spPr/>
    </dgm:pt>
    <dgm:pt modelId="{DF835AEC-AEF7-411B-85D0-70A3408C95DE}" type="pres">
      <dgm:prSet presAssocID="{73CDB871-2D3B-4AD4-A9A6-D7622F087BE4}" presName="parentText" presStyleLbl="node1" presStyleIdx="2" presStyleCnt="3">
        <dgm:presLayoutVars>
          <dgm:chMax val="0"/>
          <dgm:bulletEnabled val="1"/>
        </dgm:presLayoutVars>
      </dgm:prSet>
      <dgm:spPr/>
    </dgm:pt>
  </dgm:ptLst>
  <dgm:cxnLst>
    <dgm:cxn modelId="{93519312-90FC-4385-A744-D21E2CFD47D0}" type="presOf" srcId="{81EB1224-4F75-456A-A8D7-58C7EE2B4CCE}" destId="{449AC1BD-31D6-403A-A4E9-32282DF8051E}" srcOrd="0" destOrd="0" presId="urn:microsoft.com/office/officeart/2005/8/layout/vList2"/>
    <dgm:cxn modelId="{C8FF9948-0DDD-48D5-BB3E-9B37A63719AA}" type="presOf" srcId="{69D1D945-653D-4B7A-97C0-DA830AF89074}" destId="{4F5B19FE-DEB1-4047-B466-815616359554}" srcOrd="0" destOrd="0" presId="urn:microsoft.com/office/officeart/2005/8/layout/vList2"/>
    <dgm:cxn modelId="{34AFA291-77BE-46CD-9F89-0E342DD53291}" type="presOf" srcId="{39F0B0EA-097B-4746-A5E4-D38A321581CE}" destId="{EBD0B622-52EC-46B1-B486-8C6155BD558B}" srcOrd="0" destOrd="0" presId="urn:microsoft.com/office/officeart/2005/8/layout/vList2"/>
    <dgm:cxn modelId="{EE3BFCB0-9223-44C5-8143-2D2142AE8A89}" srcId="{81EB1224-4F75-456A-A8D7-58C7EE2B4CCE}" destId="{69D1D945-653D-4B7A-97C0-DA830AF89074}" srcOrd="1" destOrd="0" parTransId="{3F74A79E-1FFD-41E2-B128-B76A191E3EF0}" sibTransId="{E2A472C5-C661-4EE4-960B-EC2F02030B49}"/>
    <dgm:cxn modelId="{99516FE4-C6C3-4A6C-9D0C-0089739F2200}" srcId="{81EB1224-4F75-456A-A8D7-58C7EE2B4CCE}" destId="{39F0B0EA-097B-4746-A5E4-D38A321581CE}" srcOrd="0" destOrd="0" parTransId="{B31A0986-C626-4CF9-859C-07E529B8866A}" sibTransId="{A13E6045-9F86-48C0-8ECF-3F344F1E1593}"/>
    <dgm:cxn modelId="{7D5DFBEF-B85A-4655-AEDB-1165B607C92A}" srcId="{81EB1224-4F75-456A-A8D7-58C7EE2B4CCE}" destId="{73CDB871-2D3B-4AD4-A9A6-D7622F087BE4}" srcOrd="2" destOrd="0" parTransId="{205D7BF9-1534-45D9-8C63-443386D20ADA}" sibTransId="{1A85DD4B-A471-45DB-ADCC-52E3543D4C66}"/>
    <dgm:cxn modelId="{34269AF0-AFBD-4BF7-AC7E-90E11B02A66A}" type="presOf" srcId="{73CDB871-2D3B-4AD4-A9A6-D7622F087BE4}" destId="{DF835AEC-AEF7-411B-85D0-70A3408C95DE}" srcOrd="0" destOrd="0" presId="urn:microsoft.com/office/officeart/2005/8/layout/vList2"/>
    <dgm:cxn modelId="{7628449B-5E9B-481C-B09B-CD8C920A60D8}" type="presParOf" srcId="{449AC1BD-31D6-403A-A4E9-32282DF8051E}" destId="{EBD0B622-52EC-46B1-B486-8C6155BD558B}" srcOrd="0" destOrd="0" presId="urn:microsoft.com/office/officeart/2005/8/layout/vList2"/>
    <dgm:cxn modelId="{3C41A8CE-335C-4B6A-AD20-77AD76FC9ED7}" type="presParOf" srcId="{449AC1BD-31D6-403A-A4E9-32282DF8051E}" destId="{109B7F97-C4F2-4E59-B1B0-DF86643D6D3F}" srcOrd="1" destOrd="0" presId="urn:microsoft.com/office/officeart/2005/8/layout/vList2"/>
    <dgm:cxn modelId="{CD48C7CB-CE98-4034-B7C8-D20420307D01}" type="presParOf" srcId="{449AC1BD-31D6-403A-A4E9-32282DF8051E}" destId="{4F5B19FE-DEB1-4047-B466-815616359554}" srcOrd="2" destOrd="0" presId="urn:microsoft.com/office/officeart/2005/8/layout/vList2"/>
    <dgm:cxn modelId="{13378F46-E4D7-4B7A-A718-432267ACC840}" type="presParOf" srcId="{449AC1BD-31D6-403A-A4E9-32282DF8051E}" destId="{D9E97F81-AE47-4085-AD9A-D35D16489514}" srcOrd="3" destOrd="0" presId="urn:microsoft.com/office/officeart/2005/8/layout/vList2"/>
    <dgm:cxn modelId="{9A8059E6-55CC-471C-9147-93C4A7C472AA}" type="presParOf" srcId="{449AC1BD-31D6-403A-A4E9-32282DF8051E}" destId="{DF835AEC-AEF7-411B-85D0-70A3408C95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1EB1224-4F75-456A-A8D7-58C7EE2B4CCE}"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s-ES"/>
        </a:p>
      </dgm:t>
    </dgm:pt>
    <dgm:pt modelId="{69D1D945-653D-4B7A-97C0-DA830AF89074}">
      <dgm:prSet phldrT="[Texto]" custT="1"/>
      <dgm:spPr/>
      <dgm:t>
        <a:bodyPr anchor="ctr"/>
        <a:lstStyle/>
        <a:p>
          <a:pPr algn="ctr">
            <a:lnSpc>
              <a:spcPct val="120000"/>
            </a:lnSpc>
          </a:pPr>
          <a:r>
            <a:rPr lang="es-MX" sz="1400">
              <a:solidFill>
                <a:schemeClr val="tx1"/>
              </a:solidFill>
              <a:latin typeface="Cambria" panose="02040503050406030204" pitchFamily="18" charset="0"/>
              <a:ea typeface="Cambria" panose="02040503050406030204" pitchFamily="18" charset="0"/>
            </a:rPr>
            <a:t>En áreas pequeñas obtener i</a:t>
          </a:r>
          <a:r>
            <a:rPr lang="es-MX" sz="1400">
              <a:solidFill>
                <a:schemeClr val="tx1"/>
              </a:solidFill>
              <a:effectLst/>
              <a:latin typeface="Cambria" panose="02040503050406030204" pitchFamily="18" charset="0"/>
              <a:ea typeface="Cambria" panose="02040503050406030204" pitchFamily="18" charset="0"/>
            </a:rPr>
            <a:t>mágenes a través del levantamiento con un vehículo UAV, que proporciona imágenes con alta resolución, contrario a las imágenes satelitales de libre acceso </a:t>
          </a:r>
          <a:endParaRPr lang="es-ES" sz="1400" dirty="0">
            <a:solidFill>
              <a:schemeClr val="tx1"/>
            </a:solidFill>
            <a:latin typeface="Cambria" panose="02040503050406030204" pitchFamily="18" charset="0"/>
            <a:ea typeface="Cambria" panose="02040503050406030204" pitchFamily="18" charset="0"/>
          </a:endParaRPr>
        </a:p>
      </dgm:t>
    </dgm:pt>
    <dgm:pt modelId="{3F74A79E-1FFD-41E2-B128-B76A191E3EF0}" type="parTrans" cxnId="{EE3BFCB0-9223-44C5-8143-2D2142AE8A89}">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E2A472C5-C661-4EE4-960B-EC2F02030B49}" type="sibTrans" cxnId="{EE3BFCB0-9223-44C5-8143-2D2142AE8A89}">
      <dgm:prSet custT="1"/>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5B0899A4-98F7-4C96-A333-F78B8C7CE3E5}">
      <dgm:prSet phldrT="[Texto]" custT="1"/>
      <dgm:spPr/>
      <dgm:t>
        <a:bodyPr anchor="ctr"/>
        <a:lstStyle/>
        <a:p>
          <a:pPr algn="ctr">
            <a:lnSpc>
              <a:spcPct val="120000"/>
            </a:lnSpc>
          </a:pPr>
          <a:r>
            <a:rPr lang="es-MX" sz="1400">
              <a:solidFill>
                <a:schemeClr val="tx1"/>
              </a:solidFill>
              <a:latin typeface="Cambria" panose="02040503050406030204" pitchFamily="18" charset="0"/>
              <a:ea typeface="Cambria" panose="02040503050406030204" pitchFamily="18" charset="0"/>
            </a:rPr>
            <a:t>Estandarizar la información geográfica disponible en las diferentes entidades públicas y privadas</a:t>
          </a:r>
          <a:endParaRPr lang="es-ES" sz="1400" dirty="0">
            <a:solidFill>
              <a:schemeClr val="tx1"/>
            </a:solidFill>
            <a:latin typeface="Cambria" panose="02040503050406030204" pitchFamily="18" charset="0"/>
            <a:ea typeface="Cambria" panose="02040503050406030204" pitchFamily="18" charset="0"/>
          </a:endParaRPr>
        </a:p>
      </dgm:t>
    </dgm:pt>
    <dgm:pt modelId="{6681AABC-80EE-4A2E-8579-4B07854C5170}" type="parTrans" cxnId="{27899398-198B-4072-B3A5-57E9E4419010}">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268D5C31-D6F4-438D-8159-B0D96E5C9683}" type="sibTrans" cxnId="{27899398-198B-4072-B3A5-57E9E4419010}">
      <dgm:prSet custT="1"/>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26F3696F-D93D-48CD-BD8A-F8E02A0754DA}">
      <dgm:prSet phldrT="[Texto]" custT="1"/>
      <dgm:spPr/>
      <dgm:t>
        <a:bodyPr anchor="ctr"/>
        <a:lstStyle/>
        <a:p>
          <a:pPr algn="ctr">
            <a:lnSpc>
              <a:spcPct val="120000"/>
            </a:lnSpc>
          </a:pPr>
          <a:r>
            <a:rPr lang="es-MX" sz="1400">
              <a:solidFill>
                <a:schemeClr val="tx1"/>
              </a:solidFill>
              <a:latin typeface="Cambria" panose="02040503050406030204" pitchFamily="18" charset="0"/>
              <a:ea typeface="Cambria" panose="02040503050406030204" pitchFamily="18" charset="0"/>
            </a:rPr>
            <a:t>Trabajo en conjunto entre las autoridades encargadas del recurso y las comunidades implicadas.</a:t>
          </a:r>
          <a:endParaRPr lang="es-ES" sz="1400" dirty="0">
            <a:solidFill>
              <a:schemeClr val="tx1"/>
            </a:solidFill>
            <a:latin typeface="Cambria" panose="02040503050406030204" pitchFamily="18" charset="0"/>
            <a:ea typeface="Cambria" panose="02040503050406030204" pitchFamily="18" charset="0"/>
          </a:endParaRPr>
        </a:p>
      </dgm:t>
    </dgm:pt>
    <dgm:pt modelId="{AE3C3048-3879-4CF6-9FE0-0DBEA5785240}" type="parTrans" cxnId="{3599D35D-F75B-4066-947F-275D251D8A93}">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92ECC23D-79F7-4B2C-86C9-D62E03F066F1}" type="sibTrans" cxnId="{3599D35D-F75B-4066-947F-275D251D8A93}">
      <dgm:prSet custT="1"/>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A68E343C-827E-484B-8D4B-452B2A990E12}">
      <dgm:prSet custT="1"/>
      <dgm:spPr/>
      <dgm:t>
        <a:bodyPr/>
        <a:lstStyle/>
        <a:p>
          <a:pPr algn="ctr">
            <a:lnSpc>
              <a:spcPct val="120000"/>
            </a:lnSpc>
          </a:pPr>
          <a:r>
            <a:rPr lang="es-MX" sz="1400">
              <a:solidFill>
                <a:schemeClr val="tx1"/>
              </a:solidFill>
              <a:effectLst/>
              <a:latin typeface="Cambria" panose="02040503050406030204" pitchFamily="18" charset="0"/>
              <a:ea typeface="Cambria" panose="02040503050406030204" pitchFamily="18" charset="0"/>
            </a:rPr>
            <a:t>Generar acuerdos que regulen el aprovechamiento y disposición de los recursos que se encuentran dentro de zonas sensibles</a:t>
          </a:r>
          <a:endParaRPr lang="es-ES" sz="1400" dirty="0">
            <a:solidFill>
              <a:schemeClr val="tx1"/>
            </a:solidFill>
            <a:effectLst/>
            <a:latin typeface="Cambria" panose="02040503050406030204" pitchFamily="18" charset="0"/>
            <a:ea typeface="Cambria" panose="02040503050406030204" pitchFamily="18" charset="0"/>
          </a:endParaRPr>
        </a:p>
      </dgm:t>
    </dgm:pt>
    <dgm:pt modelId="{07E3695D-A334-4A50-AA0F-68386FC3B4F5}" type="parTrans" cxnId="{8E85AEE4-2341-4EEF-A545-354B74345111}">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0C226998-9608-4BC8-B89A-5F4327CA7A6A}" type="sibTrans" cxnId="{8E85AEE4-2341-4EEF-A545-354B74345111}">
      <dgm:prSet custT="1"/>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011B8CE4-2891-4843-A515-E219313C90AC}">
      <dgm:prSet custT="1"/>
      <dgm:spPr/>
      <dgm:t>
        <a:bodyPr/>
        <a:lstStyle/>
        <a:p>
          <a:pPr algn="ctr">
            <a:lnSpc>
              <a:spcPct val="120000"/>
            </a:lnSpc>
          </a:pPr>
          <a:r>
            <a:rPr lang="es-ES" sz="1400">
              <a:solidFill>
                <a:schemeClr val="tx1"/>
              </a:solidFill>
              <a:latin typeface="Cambria" panose="02040503050406030204" pitchFamily="18" charset="0"/>
              <a:ea typeface="Cambria" panose="02040503050406030204" pitchFamily="18" charset="0"/>
            </a:rPr>
            <a:t>Realizar monitoreos periódicos, con el fin de controlar y realizar los cambios necesarios acorde al estado de los recursos. </a:t>
          </a:r>
          <a:endParaRPr lang="es-ES" sz="1400" dirty="0">
            <a:solidFill>
              <a:schemeClr val="tx1"/>
            </a:solidFill>
            <a:effectLst/>
            <a:latin typeface="Cambria" panose="02040503050406030204" pitchFamily="18" charset="0"/>
            <a:ea typeface="Cambria" panose="02040503050406030204" pitchFamily="18" charset="0"/>
          </a:endParaRPr>
        </a:p>
      </dgm:t>
    </dgm:pt>
    <dgm:pt modelId="{F98B65E0-DE7B-49F6-928F-7214B5000F95}" type="parTrans" cxnId="{C7A4ECD1-5DFD-4736-A310-377A7651772B}">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4327E363-F683-41FA-B99E-2BE64E50A868}" type="sibTrans" cxnId="{C7A4ECD1-5DFD-4736-A310-377A7651772B}">
      <dgm:prSet/>
      <dgm:spPr/>
      <dgm:t>
        <a:bodyPr/>
        <a:lstStyle/>
        <a:p>
          <a:pPr>
            <a:lnSpc>
              <a:spcPct val="120000"/>
            </a:lnSpc>
          </a:pPr>
          <a:endParaRPr lang="es-ES" sz="1400">
            <a:solidFill>
              <a:schemeClr val="tx1"/>
            </a:solidFill>
            <a:latin typeface="Cambria" panose="02040503050406030204" pitchFamily="18" charset="0"/>
            <a:ea typeface="Cambria" panose="02040503050406030204" pitchFamily="18" charset="0"/>
          </a:endParaRPr>
        </a:p>
      </dgm:t>
    </dgm:pt>
    <dgm:pt modelId="{D5D3F866-F163-4B6F-AED9-611BC6840D6A}" type="pres">
      <dgm:prSet presAssocID="{81EB1224-4F75-456A-A8D7-58C7EE2B4CCE}" presName="outerComposite" presStyleCnt="0">
        <dgm:presLayoutVars>
          <dgm:chMax val="5"/>
          <dgm:dir/>
          <dgm:resizeHandles val="exact"/>
        </dgm:presLayoutVars>
      </dgm:prSet>
      <dgm:spPr/>
    </dgm:pt>
    <dgm:pt modelId="{F8321B25-AAE7-4F55-8076-1568986EEAD3}" type="pres">
      <dgm:prSet presAssocID="{81EB1224-4F75-456A-A8D7-58C7EE2B4CCE}" presName="dummyMaxCanvas" presStyleCnt="0">
        <dgm:presLayoutVars/>
      </dgm:prSet>
      <dgm:spPr/>
    </dgm:pt>
    <dgm:pt modelId="{E2E25876-916E-4B43-BA5B-CADCF442EEF2}" type="pres">
      <dgm:prSet presAssocID="{81EB1224-4F75-456A-A8D7-58C7EE2B4CCE}" presName="FiveNodes_1" presStyleLbl="node1" presStyleIdx="0" presStyleCnt="5">
        <dgm:presLayoutVars>
          <dgm:bulletEnabled val="1"/>
        </dgm:presLayoutVars>
      </dgm:prSet>
      <dgm:spPr/>
    </dgm:pt>
    <dgm:pt modelId="{95C04098-68C0-4C87-85B8-10E8A787803A}" type="pres">
      <dgm:prSet presAssocID="{81EB1224-4F75-456A-A8D7-58C7EE2B4CCE}" presName="FiveNodes_2" presStyleLbl="node1" presStyleIdx="1" presStyleCnt="5">
        <dgm:presLayoutVars>
          <dgm:bulletEnabled val="1"/>
        </dgm:presLayoutVars>
      </dgm:prSet>
      <dgm:spPr/>
    </dgm:pt>
    <dgm:pt modelId="{6900A05C-9C03-42BC-8A1E-BB28090BD6A3}" type="pres">
      <dgm:prSet presAssocID="{81EB1224-4F75-456A-A8D7-58C7EE2B4CCE}" presName="FiveNodes_3" presStyleLbl="node1" presStyleIdx="2" presStyleCnt="5">
        <dgm:presLayoutVars>
          <dgm:bulletEnabled val="1"/>
        </dgm:presLayoutVars>
      </dgm:prSet>
      <dgm:spPr/>
    </dgm:pt>
    <dgm:pt modelId="{5AF66491-1523-4C20-8D59-3AA2AFE6A4A0}" type="pres">
      <dgm:prSet presAssocID="{81EB1224-4F75-456A-A8D7-58C7EE2B4CCE}" presName="FiveNodes_4" presStyleLbl="node1" presStyleIdx="3" presStyleCnt="5">
        <dgm:presLayoutVars>
          <dgm:bulletEnabled val="1"/>
        </dgm:presLayoutVars>
      </dgm:prSet>
      <dgm:spPr/>
    </dgm:pt>
    <dgm:pt modelId="{9A57037A-D766-4D67-A216-B188B2FCB647}" type="pres">
      <dgm:prSet presAssocID="{81EB1224-4F75-456A-A8D7-58C7EE2B4CCE}" presName="FiveNodes_5" presStyleLbl="node1" presStyleIdx="4" presStyleCnt="5">
        <dgm:presLayoutVars>
          <dgm:bulletEnabled val="1"/>
        </dgm:presLayoutVars>
      </dgm:prSet>
      <dgm:spPr/>
    </dgm:pt>
    <dgm:pt modelId="{98B7CA0A-3FFD-4C2C-9978-0273B744837C}" type="pres">
      <dgm:prSet presAssocID="{81EB1224-4F75-456A-A8D7-58C7EE2B4CCE}" presName="FiveConn_1-2" presStyleLbl="fgAccFollowNode1" presStyleIdx="0" presStyleCnt="4">
        <dgm:presLayoutVars>
          <dgm:bulletEnabled val="1"/>
        </dgm:presLayoutVars>
      </dgm:prSet>
      <dgm:spPr/>
    </dgm:pt>
    <dgm:pt modelId="{0BEC58B3-B20E-48A7-8903-179A650EAB9F}" type="pres">
      <dgm:prSet presAssocID="{81EB1224-4F75-456A-A8D7-58C7EE2B4CCE}" presName="FiveConn_2-3" presStyleLbl="fgAccFollowNode1" presStyleIdx="1" presStyleCnt="4">
        <dgm:presLayoutVars>
          <dgm:bulletEnabled val="1"/>
        </dgm:presLayoutVars>
      </dgm:prSet>
      <dgm:spPr/>
    </dgm:pt>
    <dgm:pt modelId="{F70DFB04-D5DD-4403-9F18-F54F0A8C9C7F}" type="pres">
      <dgm:prSet presAssocID="{81EB1224-4F75-456A-A8D7-58C7EE2B4CCE}" presName="FiveConn_3-4" presStyleLbl="fgAccFollowNode1" presStyleIdx="2" presStyleCnt="4">
        <dgm:presLayoutVars>
          <dgm:bulletEnabled val="1"/>
        </dgm:presLayoutVars>
      </dgm:prSet>
      <dgm:spPr/>
    </dgm:pt>
    <dgm:pt modelId="{F502683B-CD1A-438F-B563-341C10CA3826}" type="pres">
      <dgm:prSet presAssocID="{81EB1224-4F75-456A-A8D7-58C7EE2B4CCE}" presName="FiveConn_4-5" presStyleLbl="fgAccFollowNode1" presStyleIdx="3" presStyleCnt="4">
        <dgm:presLayoutVars>
          <dgm:bulletEnabled val="1"/>
        </dgm:presLayoutVars>
      </dgm:prSet>
      <dgm:spPr/>
    </dgm:pt>
    <dgm:pt modelId="{F618A889-D9CE-4D9A-980B-EC965B7B9E5A}" type="pres">
      <dgm:prSet presAssocID="{81EB1224-4F75-456A-A8D7-58C7EE2B4CCE}" presName="FiveNodes_1_text" presStyleLbl="node1" presStyleIdx="4" presStyleCnt="5">
        <dgm:presLayoutVars>
          <dgm:bulletEnabled val="1"/>
        </dgm:presLayoutVars>
      </dgm:prSet>
      <dgm:spPr/>
    </dgm:pt>
    <dgm:pt modelId="{70D2A765-DA96-4CA8-948E-5E48D4E46771}" type="pres">
      <dgm:prSet presAssocID="{81EB1224-4F75-456A-A8D7-58C7EE2B4CCE}" presName="FiveNodes_2_text" presStyleLbl="node1" presStyleIdx="4" presStyleCnt="5">
        <dgm:presLayoutVars>
          <dgm:bulletEnabled val="1"/>
        </dgm:presLayoutVars>
      </dgm:prSet>
      <dgm:spPr/>
    </dgm:pt>
    <dgm:pt modelId="{94D31201-7B76-4268-90DC-D8A6D9E033A7}" type="pres">
      <dgm:prSet presAssocID="{81EB1224-4F75-456A-A8D7-58C7EE2B4CCE}" presName="FiveNodes_3_text" presStyleLbl="node1" presStyleIdx="4" presStyleCnt="5">
        <dgm:presLayoutVars>
          <dgm:bulletEnabled val="1"/>
        </dgm:presLayoutVars>
      </dgm:prSet>
      <dgm:spPr/>
    </dgm:pt>
    <dgm:pt modelId="{F6146319-D55E-4F0E-A18E-DFA96056218A}" type="pres">
      <dgm:prSet presAssocID="{81EB1224-4F75-456A-A8D7-58C7EE2B4CCE}" presName="FiveNodes_4_text" presStyleLbl="node1" presStyleIdx="4" presStyleCnt="5">
        <dgm:presLayoutVars>
          <dgm:bulletEnabled val="1"/>
        </dgm:presLayoutVars>
      </dgm:prSet>
      <dgm:spPr/>
    </dgm:pt>
    <dgm:pt modelId="{CE5E84DB-3C2C-4939-9D71-E2B77F260048}" type="pres">
      <dgm:prSet presAssocID="{81EB1224-4F75-456A-A8D7-58C7EE2B4CCE}" presName="FiveNodes_5_text" presStyleLbl="node1" presStyleIdx="4" presStyleCnt="5">
        <dgm:presLayoutVars>
          <dgm:bulletEnabled val="1"/>
        </dgm:presLayoutVars>
      </dgm:prSet>
      <dgm:spPr/>
    </dgm:pt>
  </dgm:ptLst>
  <dgm:cxnLst>
    <dgm:cxn modelId="{8C94C900-F5B3-43DF-BB35-87BE60C71B1D}" type="presOf" srcId="{69D1D945-653D-4B7A-97C0-DA830AF89074}" destId="{E2E25876-916E-4B43-BA5B-CADCF442EEF2}" srcOrd="0" destOrd="0" presId="urn:microsoft.com/office/officeart/2005/8/layout/vProcess5"/>
    <dgm:cxn modelId="{8AC1BC1D-54E4-4E78-8FF7-081F774FF3FB}" type="presOf" srcId="{5B0899A4-98F7-4C96-A333-F78B8C7CE3E5}" destId="{70D2A765-DA96-4CA8-948E-5E48D4E46771}" srcOrd="1" destOrd="0" presId="urn:microsoft.com/office/officeart/2005/8/layout/vProcess5"/>
    <dgm:cxn modelId="{2C2C9B2D-DA67-4DA7-B898-26071126ECE6}" type="presOf" srcId="{69D1D945-653D-4B7A-97C0-DA830AF89074}" destId="{F618A889-D9CE-4D9A-980B-EC965B7B9E5A}" srcOrd="1" destOrd="0" presId="urn:microsoft.com/office/officeart/2005/8/layout/vProcess5"/>
    <dgm:cxn modelId="{B4B2F631-3716-49DB-8D71-3614FA071ECC}" type="presOf" srcId="{92ECC23D-79F7-4B2C-86C9-D62E03F066F1}" destId="{F70DFB04-D5DD-4403-9F18-F54F0A8C9C7F}" srcOrd="0" destOrd="0" presId="urn:microsoft.com/office/officeart/2005/8/layout/vProcess5"/>
    <dgm:cxn modelId="{3599D35D-F75B-4066-947F-275D251D8A93}" srcId="{81EB1224-4F75-456A-A8D7-58C7EE2B4CCE}" destId="{26F3696F-D93D-48CD-BD8A-F8E02A0754DA}" srcOrd="2" destOrd="0" parTransId="{AE3C3048-3879-4CF6-9FE0-0DBEA5785240}" sibTransId="{92ECC23D-79F7-4B2C-86C9-D62E03F066F1}"/>
    <dgm:cxn modelId="{2EA2B845-3276-42DD-95B1-BE7C224428EE}" type="presOf" srcId="{81EB1224-4F75-456A-A8D7-58C7EE2B4CCE}" destId="{D5D3F866-F163-4B6F-AED9-611BC6840D6A}" srcOrd="0" destOrd="0" presId="urn:microsoft.com/office/officeart/2005/8/layout/vProcess5"/>
    <dgm:cxn modelId="{5B95B969-2C91-417A-AAD2-CEC7F05DE021}" type="presOf" srcId="{011B8CE4-2891-4843-A515-E219313C90AC}" destId="{CE5E84DB-3C2C-4939-9D71-E2B77F260048}" srcOrd="1" destOrd="0" presId="urn:microsoft.com/office/officeart/2005/8/layout/vProcess5"/>
    <dgm:cxn modelId="{21E9146B-4FC0-4058-841C-CFD635A9B19D}" type="presOf" srcId="{E2A472C5-C661-4EE4-960B-EC2F02030B49}" destId="{98B7CA0A-3FFD-4C2C-9978-0273B744837C}" srcOrd="0" destOrd="0" presId="urn:microsoft.com/office/officeart/2005/8/layout/vProcess5"/>
    <dgm:cxn modelId="{2F2CBD50-1818-4DDD-9F4F-CE4BC4B24E06}" type="presOf" srcId="{26F3696F-D93D-48CD-BD8A-F8E02A0754DA}" destId="{6900A05C-9C03-42BC-8A1E-BB28090BD6A3}" srcOrd="0" destOrd="0" presId="urn:microsoft.com/office/officeart/2005/8/layout/vProcess5"/>
    <dgm:cxn modelId="{8A15DB76-8AB3-4D38-B1B9-B2530F87F6E7}" type="presOf" srcId="{A68E343C-827E-484B-8D4B-452B2A990E12}" destId="{F6146319-D55E-4F0E-A18E-DFA96056218A}" srcOrd="1" destOrd="0" presId="urn:microsoft.com/office/officeart/2005/8/layout/vProcess5"/>
    <dgm:cxn modelId="{D4686F79-B5CE-4153-9537-51552850597E}" type="presOf" srcId="{0C226998-9608-4BC8-B89A-5F4327CA7A6A}" destId="{F502683B-CD1A-438F-B563-341C10CA3826}" srcOrd="0" destOrd="0" presId="urn:microsoft.com/office/officeart/2005/8/layout/vProcess5"/>
    <dgm:cxn modelId="{AAD0F27E-7B63-4F24-80CA-CAB22DCE920F}" type="presOf" srcId="{011B8CE4-2891-4843-A515-E219313C90AC}" destId="{9A57037A-D766-4D67-A216-B188B2FCB647}" srcOrd="0" destOrd="0" presId="urn:microsoft.com/office/officeart/2005/8/layout/vProcess5"/>
    <dgm:cxn modelId="{61013594-3E51-4F22-B00A-5734A2024436}" type="presOf" srcId="{268D5C31-D6F4-438D-8159-B0D96E5C9683}" destId="{0BEC58B3-B20E-48A7-8903-179A650EAB9F}" srcOrd="0" destOrd="0" presId="urn:microsoft.com/office/officeart/2005/8/layout/vProcess5"/>
    <dgm:cxn modelId="{27899398-198B-4072-B3A5-57E9E4419010}" srcId="{81EB1224-4F75-456A-A8D7-58C7EE2B4CCE}" destId="{5B0899A4-98F7-4C96-A333-F78B8C7CE3E5}" srcOrd="1" destOrd="0" parTransId="{6681AABC-80EE-4A2E-8579-4B07854C5170}" sibTransId="{268D5C31-D6F4-438D-8159-B0D96E5C9683}"/>
    <dgm:cxn modelId="{EE3BFCB0-9223-44C5-8143-2D2142AE8A89}" srcId="{81EB1224-4F75-456A-A8D7-58C7EE2B4CCE}" destId="{69D1D945-653D-4B7A-97C0-DA830AF89074}" srcOrd="0" destOrd="0" parTransId="{3F74A79E-1FFD-41E2-B128-B76A191E3EF0}" sibTransId="{E2A472C5-C661-4EE4-960B-EC2F02030B49}"/>
    <dgm:cxn modelId="{1DBE8ABA-E960-4BDB-A8A8-6416FC49B3AC}" type="presOf" srcId="{26F3696F-D93D-48CD-BD8A-F8E02A0754DA}" destId="{94D31201-7B76-4268-90DC-D8A6D9E033A7}" srcOrd="1" destOrd="0" presId="urn:microsoft.com/office/officeart/2005/8/layout/vProcess5"/>
    <dgm:cxn modelId="{C7A4ECD1-5DFD-4736-A310-377A7651772B}" srcId="{81EB1224-4F75-456A-A8D7-58C7EE2B4CCE}" destId="{011B8CE4-2891-4843-A515-E219313C90AC}" srcOrd="4" destOrd="0" parTransId="{F98B65E0-DE7B-49F6-928F-7214B5000F95}" sibTransId="{4327E363-F683-41FA-B99E-2BE64E50A868}"/>
    <dgm:cxn modelId="{CC2459D5-A1B9-4FC5-A27F-B82A64AE5B93}" type="presOf" srcId="{A68E343C-827E-484B-8D4B-452B2A990E12}" destId="{5AF66491-1523-4C20-8D59-3AA2AFE6A4A0}" srcOrd="0" destOrd="0" presId="urn:microsoft.com/office/officeart/2005/8/layout/vProcess5"/>
    <dgm:cxn modelId="{8E85AEE4-2341-4EEF-A545-354B74345111}" srcId="{81EB1224-4F75-456A-A8D7-58C7EE2B4CCE}" destId="{A68E343C-827E-484B-8D4B-452B2A990E12}" srcOrd="3" destOrd="0" parTransId="{07E3695D-A334-4A50-AA0F-68386FC3B4F5}" sibTransId="{0C226998-9608-4BC8-B89A-5F4327CA7A6A}"/>
    <dgm:cxn modelId="{8B730FF4-6283-4550-92BC-A9D4E625CAB1}" type="presOf" srcId="{5B0899A4-98F7-4C96-A333-F78B8C7CE3E5}" destId="{95C04098-68C0-4C87-85B8-10E8A787803A}" srcOrd="0" destOrd="0" presId="urn:microsoft.com/office/officeart/2005/8/layout/vProcess5"/>
    <dgm:cxn modelId="{F71BE25B-670F-4378-97AD-8172D9CF7E62}" type="presParOf" srcId="{D5D3F866-F163-4B6F-AED9-611BC6840D6A}" destId="{F8321B25-AAE7-4F55-8076-1568986EEAD3}" srcOrd="0" destOrd="0" presId="urn:microsoft.com/office/officeart/2005/8/layout/vProcess5"/>
    <dgm:cxn modelId="{CBC963F8-2F37-4D3B-B8E7-A5D7C7FD8CC2}" type="presParOf" srcId="{D5D3F866-F163-4B6F-AED9-611BC6840D6A}" destId="{E2E25876-916E-4B43-BA5B-CADCF442EEF2}" srcOrd="1" destOrd="0" presId="urn:microsoft.com/office/officeart/2005/8/layout/vProcess5"/>
    <dgm:cxn modelId="{1036DF74-C3A8-400D-9725-8807DF477300}" type="presParOf" srcId="{D5D3F866-F163-4B6F-AED9-611BC6840D6A}" destId="{95C04098-68C0-4C87-85B8-10E8A787803A}" srcOrd="2" destOrd="0" presId="urn:microsoft.com/office/officeart/2005/8/layout/vProcess5"/>
    <dgm:cxn modelId="{8F8A3708-5589-4A4D-911F-C52BF86DCBD3}" type="presParOf" srcId="{D5D3F866-F163-4B6F-AED9-611BC6840D6A}" destId="{6900A05C-9C03-42BC-8A1E-BB28090BD6A3}" srcOrd="3" destOrd="0" presId="urn:microsoft.com/office/officeart/2005/8/layout/vProcess5"/>
    <dgm:cxn modelId="{57FDB3B2-432B-4E06-8C6F-53A6E46AF045}" type="presParOf" srcId="{D5D3F866-F163-4B6F-AED9-611BC6840D6A}" destId="{5AF66491-1523-4C20-8D59-3AA2AFE6A4A0}" srcOrd="4" destOrd="0" presId="urn:microsoft.com/office/officeart/2005/8/layout/vProcess5"/>
    <dgm:cxn modelId="{02B41B82-A958-4950-AC9B-1FB27D2B6287}" type="presParOf" srcId="{D5D3F866-F163-4B6F-AED9-611BC6840D6A}" destId="{9A57037A-D766-4D67-A216-B188B2FCB647}" srcOrd="5" destOrd="0" presId="urn:microsoft.com/office/officeart/2005/8/layout/vProcess5"/>
    <dgm:cxn modelId="{453DF52B-2118-4C7E-89D1-F2415780EE1C}" type="presParOf" srcId="{D5D3F866-F163-4B6F-AED9-611BC6840D6A}" destId="{98B7CA0A-3FFD-4C2C-9978-0273B744837C}" srcOrd="6" destOrd="0" presId="urn:microsoft.com/office/officeart/2005/8/layout/vProcess5"/>
    <dgm:cxn modelId="{8FAB1034-F649-4EB0-857E-6FBC852692A7}" type="presParOf" srcId="{D5D3F866-F163-4B6F-AED9-611BC6840D6A}" destId="{0BEC58B3-B20E-48A7-8903-179A650EAB9F}" srcOrd="7" destOrd="0" presId="urn:microsoft.com/office/officeart/2005/8/layout/vProcess5"/>
    <dgm:cxn modelId="{CC2F171F-FE83-4011-9D09-805F00EF26D6}" type="presParOf" srcId="{D5D3F866-F163-4B6F-AED9-611BC6840D6A}" destId="{F70DFB04-D5DD-4403-9F18-F54F0A8C9C7F}" srcOrd="8" destOrd="0" presId="urn:microsoft.com/office/officeart/2005/8/layout/vProcess5"/>
    <dgm:cxn modelId="{BF95568F-1EA7-4A59-9229-B0B5ECD7DD6B}" type="presParOf" srcId="{D5D3F866-F163-4B6F-AED9-611BC6840D6A}" destId="{F502683B-CD1A-438F-B563-341C10CA3826}" srcOrd="9" destOrd="0" presId="urn:microsoft.com/office/officeart/2005/8/layout/vProcess5"/>
    <dgm:cxn modelId="{5B9DCBFA-4270-474D-92BB-FB2264128331}" type="presParOf" srcId="{D5D3F866-F163-4B6F-AED9-611BC6840D6A}" destId="{F618A889-D9CE-4D9A-980B-EC965B7B9E5A}" srcOrd="10" destOrd="0" presId="urn:microsoft.com/office/officeart/2005/8/layout/vProcess5"/>
    <dgm:cxn modelId="{E5E954A9-3E56-49B1-9CBA-49574EAAFBC9}" type="presParOf" srcId="{D5D3F866-F163-4B6F-AED9-611BC6840D6A}" destId="{70D2A765-DA96-4CA8-948E-5E48D4E46771}" srcOrd="11" destOrd="0" presId="urn:microsoft.com/office/officeart/2005/8/layout/vProcess5"/>
    <dgm:cxn modelId="{A4166F5B-8A31-46DE-BEF0-D056B1290458}" type="presParOf" srcId="{D5D3F866-F163-4B6F-AED9-611BC6840D6A}" destId="{94D31201-7B76-4268-90DC-D8A6D9E033A7}" srcOrd="12" destOrd="0" presId="urn:microsoft.com/office/officeart/2005/8/layout/vProcess5"/>
    <dgm:cxn modelId="{E288DC7B-4326-479B-B03A-6743D9AD836B}" type="presParOf" srcId="{D5D3F866-F163-4B6F-AED9-611BC6840D6A}" destId="{F6146319-D55E-4F0E-A18E-DFA96056218A}" srcOrd="13" destOrd="0" presId="urn:microsoft.com/office/officeart/2005/8/layout/vProcess5"/>
    <dgm:cxn modelId="{74FB0473-359C-44A1-A25E-B04D79BDCBF5}" type="presParOf" srcId="{D5D3F866-F163-4B6F-AED9-611BC6840D6A}" destId="{CE5E84DB-3C2C-4939-9D71-E2B77F2600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3551C2-B2E0-43B4-91D1-07C6F3F550E3}" type="doc">
      <dgm:prSet loTypeId="urn:microsoft.com/office/officeart/2005/8/layout/hChevron3" loCatId="process" qsTypeId="urn:microsoft.com/office/officeart/2005/8/quickstyle/simple1" qsCatId="simple" csTypeId="urn:microsoft.com/office/officeart/2005/8/colors/accent1_1" csCatId="accent1" phldr="1"/>
      <dgm:spPr/>
    </dgm:pt>
    <dgm:pt modelId="{D6F39664-BA3B-4369-A8B3-3BED6F870EAF}">
      <dgm:prSet phldrT="[Texto]" custT="1"/>
      <dgm:spPr>
        <a:noFill/>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Planteamiento del problema</a:t>
          </a:r>
        </a:p>
      </dgm:t>
    </dgm:pt>
    <dgm:pt modelId="{4C78897B-0C5F-4EB3-92CA-BD37921B8F17}" type="par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C57397B6-949C-48EA-BEC4-9730D17219D1}" type="sibTrans" cxnId="{7F06CD0A-3613-4AA4-BBF6-09CBB7421B09}">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183B2047-509F-4B9D-806F-81EBE705CCC5}">
      <dgm:prSet phldrT="[Texto]" custT="1"/>
      <dgm:spPr>
        <a:ln>
          <a:solidFill>
            <a:schemeClr val="accent1"/>
          </a:solidFill>
        </a:ln>
      </dgm:spPr>
      <dgm:t>
        <a:bodyPr/>
        <a:lstStyle/>
        <a:p>
          <a:pPr algn="l"/>
          <a:r>
            <a:rPr lang="es-EC" sz="1400" b="0" dirty="0">
              <a:latin typeface="Cambria" panose="02040503050406030204" pitchFamily="18" charset="0"/>
              <a:ea typeface="Cambria" panose="02040503050406030204" pitchFamily="18" charset="0"/>
              <a:cs typeface="Times New Roman" panose="02020603050405020304" pitchFamily="18" charset="0"/>
            </a:rPr>
            <a:t>             Justificación e importancia</a:t>
          </a:r>
        </a:p>
      </dgm:t>
    </dgm:pt>
    <dgm:pt modelId="{3FD127CC-9058-4986-A2B4-0D3CAC222A15}" type="par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2E27B1B7-3091-45C8-8F85-CA222E5BAC1F}" type="sibTrans" cxnId="{1634C0D5-A81B-4E23-819B-98444AB8D193}">
      <dgm:prSet/>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91C32D61-530C-41DF-AB84-1DF19AB8D911}">
      <dgm:prSet phldrT="[Texto]" custT="1"/>
      <dgm:spPr>
        <a:solidFill>
          <a:schemeClr val="accent1">
            <a:lumMod val="90000"/>
          </a:schemeClr>
        </a:solidFill>
        <a:ln>
          <a:solidFill>
            <a:schemeClr val="accent1"/>
          </a:solidFill>
        </a:ln>
      </dgm:spPr>
      <dgm:t>
        <a:bodyPr/>
        <a:lstStyle/>
        <a:p>
          <a:r>
            <a:rPr lang="es-EC" sz="1400" b="0" dirty="0">
              <a:latin typeface="Cambria" panose="02040503050406030204" pitchFamily="18" charset="0"/>
              <a:ea typeface="Cambria" panose="02040503050406030204" pitchFamily="18" charset="0"/>
              <a:cs typeface="Times New Roman" panose="02020603050405020304" pitchFamily="18" charset="0"/>
            </a:rPr>
            <a:t>Área de estudio</a:t>
          </a:r>
        </a:p>
      </dgm:t>
    </dgm:pt>
    <dgm:pt modelId="{4875FC77-BC9D-4B5F-8208-7EC24716131C}" type="parTrans" cxnId="{A9A2522D-FC01-4C6A-A0B0-BB6FF0F46255}">
      <dgm:prSet/>
      <dgm:spPr/>
      <dgm:t>
        <a:bodyPr/>
        <a:lstStyle/>
        <a:p>
          <a:endParaRPr lang="es-ES" sz="1400" b="0"/>
        </a:p>
      </dgm:t>
    </dgm:pt>
    <dgm:pt modelId="{F00C8A3A-406F-4D15-8D74-FE37B2486251}" type="sibTrans" cxnId="{A9A2522D-FC01-4C6A-A0B0-BB6FF0F46255}">
      <dgm:prSet/>
      <dgm:spPr/>
      <dgm:t>
        <a:bodyPr/>
        <a:lstStyle/>
        <a:p>
          <a:endParaRPr lang="es-ES" sz="1400" b="0"/>
        </a:p>
      </dgm:t>
    </dgm:pt>
    <dgm:pt modelId="{3FFFFEAC-BD11-4A8F-B38F-42C896BDA545}" type="pres">
      <dgm:prSet presAssocID="{763551C2-B2E0-43B4-91D1-07C6F3F550E3}" presName="Name0" presStyleCnt="0">
        <dgm:presLayoutVars>
          <dgm:dir/>
          <dgm:resizeHandles val="exact"/>
        </dgm:presLayoutVars>
      </dgm:prSet>
      <dgm:spPr/>
    </dgm:pt>
    <dgm:pt modelId="{601E33F8-D5A5-4094-B31F-A853EC451EE7}" type="pres">
      <dgm:prSet presAssocID="{D6F39664-BA3B-4369-A8B3-3BED6F870EAF}" presName="parTxOnly" presStyleLbl="node1" presStyleIdx="0" presStyleCnt="3" custScaleX="78060" custLinFactNeighborY="-22830">
        <dgm:presLayoutVars>
          <dgm:bulletEnabled val="1"/>
        </dgm:presLayoutVars>
      </dgm:prSet>
      <dgm:spPr/>
    </dgm:pt>
    <dgm:pt modelId="{E62C5162-CCE2-4E0D-AB9F-A0733560A749}" type="pres">
      <dgm:prSet presAssocID="{C57397B6-949C-48EA-BEC4-9730D17219D1}" presName="parSpace" presStyleCnt="0"/>
      <dgm:spPr/>
    </dgm:pt>
    <dgm:pt modelId="{FD1C9FAD-3245-4D9D-8858-771392B09C95}" type="pres">
      <dgm:prSet presAssocID="{183B2047-509F-4B9D-806F-81EBE705CCC5}" presName="parTxOnly" presStyleLbl="node1" presStyleIdx="1" presStyleCnt="3" custLinFactNeighborX="33007" custLinFactNeighborY="-5430">
        <dgm:presLayoutVars>
          <dgm:bulletEnabled val="1"/>
        </dgm:presLayoutVars>
      </dgm:prSet>
      <dgm:spPr/>
    </dgm:pt>
    <dgm:pt modelId="{3E058B39-C175-457F-AF48-4EAE4EA1AF6F}" type="pres">
      <dgm:prSet presAssocID="{2E27B1B7-3091-45C8-8F85-CA222E5BAC1F}" presName="parSpace" presStyleCnt="0"/>
      <dgm:spPr/>
    </dgm:pt>
    <dgm:pt modelId="{D8B0B033-DBF7-49F9-AED7-A10BA26088BB}" type="pres">
      <dgm:prSet presAssocID="{91C32D61-530C-41DF-AB84-1DF19AB8D911}" presName="parTxOnly" presStyleLbl="node1" presStyleIdx="2" presStyleCnt="3" custScaleX="80404">
        <dgm:presLayoutVars>
          <dgm:bulletEnabled val="1"/>
        </dgm:presLayoutVars>
      </dgm:prSet>
      <dgm:spPr/>
    </dgm:pt>
  </dgm:ptLst>
  <dgm:cxnLst>
    <dgm:cxn modelId="{7F06CD0A-3613-4AA4-BBF6-09CBB7421B09}" srcId="{763551C2-B2E0-43B4-91D1-07C6F3F550E3}" destId="{D6F39664-BA3B-4369-A8B3-3BED6F870EAF}" srcOrd="0" destOrd="0" parTransId="{4C78897B-0C5F-4EB3-92CA-BD37921B8F17}" sibTransId="{C57397B6-949C-48EA-BEC4-9730D17219D1}"/>
    <dgm:cxn modelId="{A9A2522D-FC01-4C6A-A0B0-BB6FF0F46255}" srcId="{763551C2-B2E0-43B4-91D1-07C6F3F550E3}" destId="{91C32D61-530C-41DF-AB84-1DF19AB8D911}" srcOrd="2" destOrd="0" parTransId="{4875FC77-BC9D-4B5F-8208-7EC24716131C}" sibTransId="{F00C8A3A-406F-4D15-8D74-FE37B2486251}"/>
    <dgm:cxn modelId="{89798B2D-010F-455F-B65A-F525651EAD67}" type="presOf" srcId="{183B2047-509F-4B9D-806F-81EBE705CCC5}" destId="{FD1C9FAD-3245-4D9D-8858-771392B09C95}" srcOrd="0" destOrd="0" presId="urn:microsoft.com/office/officeart/2005/8/layout/hChevron3"/>
    <dgm:cxn modelId="{8C175A37-71C0-42CB-8B96-348194675260}" type="presOf" srcId="{763551C2-B2E0-43B4-91D1-07C6F3F550E3}" destId="{3FFFFEAC-BD11-4A8F-B38F-42C896BDA545}" srcOrd="0" destOrd="0" presId="urn:microsoft.com/office/officeart/2005/8/layout/hChevron3"/>
    <dgm:cxn modelId="{C5392084-7C8A-4B7E-A016-933EAE76AC70}" type="presOf" srcId="{91C32D61-530C-41DF-AB84-1DF19AB8D911}" destId="{D8B0B033-DBF7-49F9-AED7-A10BA26088BB}" srcOrd="0" destOrd="0" presId="urn:microsoft.com/office/officeart/2005/8/layout/hChevron3"/>
    <dgm:cxn modelId="{8CF48DC3-84B7-4CFA-AEBD-308568E23D1A}" type="presOf" srcId="{D6F39664-BA3B-4369-A8B3-3BED6F870EAF}" destId="{601E33F8-D5A5-4094-B31F-A853EC451EE7}" srcOrd="0" destOrd="0" presId="urn:microsoft.com/office/officeart/2005/8/layout/hChevron3"/>
    <dgm:cxn modelId="{1634C0D5-A81B-4E23-819B-98444AB8D193}" srcId="{763551C2-B2E0-43B4-91D1-07C6F3F550E3}" destId="{183B2047-509F-4B9D-806F-81EBE705CCC5}" srcOrd="1" destOrd="0" parTransId="{3FD127CC-9058-4986-A2B4-0D3CAC222A15}" sibTransId="{2E27B1B7-3091-45C8-8F85-CA222E5BAC1F}"/>
    <dgm:cxn modelId="{F0DD7809-F840-4014-9513-A83C97547DB6}" type="presParOf" srcId="{3FFFFEAC-BD11-4A8F-B38F-42C896BDA545}" destId="{601E33F8-D5A5-4094-B31F-A853EC451EE7}" srcOrd="0" destOrd="0" presId="urn:microsoft.com/office/officeart/2005/8/layout/hChevron3"/>
    <dgm:cxn modelId="{F794670E-435A-4161-88BC-D9851FF205E3}" type="presParOf" srcId="{3FFFFEAC-BD11-4A8F-B38F-42C896BDA545}" destId="{E62C5162-CCE2-4E0D-AB9F-A0733560A749}" srcOrd="1" destOrd="0" presId="urn:microsoft.com/office/officeart/2005/8/layout/hChevron3"/>
    <dgm:cxn modelId="{5FEB6F64-9278-4106-B539-CBED96ABB1A4}" type="presParOf" srcId="{3FFFFEAC-BD11-4A8F-B38F-42C896BDA545}" destId="{FD1C9FAD-3245-4D9D-8858-771392B09C95}" srcOrd="2" destOrd="0" presId="urn:microsoft.com/office/officeart/2005/8/layout/hChevron3"/>
    <dgm:cxn modelId="{41C7F090-76C4-443B-8F56-D354C66D7462}" type="presParOf" srcId="{3FFFFEAC-BD11-4A8F-B38F-42C896BDA545}" destId="{3E058B39-C175-457F-AF48-4EAE4EA1AF6F}" srcOrd="3" destOrd="0" presId="urn:microsoft.com/office/officeart/2005/8/layout/hChevron3"/>
    <dgm:cxn modelId="{A9C572FC-577D-4A75-A347-BC14519639BE}" type="presParOf" srcId="{3FFFFEAC-BD11-4A8F-B38F-42C896BDA545}" destId="{D8B0B033-DBF7-49F9-AED7-A10BA26088BB}" srcOrd="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FB8EF-0EC0-417C-B5A8-192B04887334}" type="doc">
      <dgm:prSet loTypeId="urn:microsoft.com/office/officeart/2005/8/layout/process1" loCatId="process" qsTypeId="urn:microsoft.com/office/officeart/2005/8/quickstyle/simple1" qsCatId="simple" csTypeId="urn:microsoft.com/office/officeart/2005/8/colors/accent1_4" csCatId="accent1" phldr="1"/>
      <dgm:spPr/>
    </dgm:pt>
    <dgm:pt modelId="{FB90630E-80E1-42D0-B1B4-FFEEFE1AEE6A}">
      <dgm:prSet phldrT="[Texto]" custT="1"/>
      <dgm:spPr/>
      <dgm:t>
        <a:bodyPr/>
        <a:lstStyle/>
        <a:p>
          <a:r>
            <a:rPr lang="es-MX" sz="1800">
              <a:solidFill>
                <a:schemeClr val="tx1"/>
              </a:solidFill>
              <a:latin typeface="Cambria" panose="02040503050406030204" pitchFamily="18" charset="0"/>
              <a:ea typeface="Cambria" panose="02040503050406030204" pitchFamily="18" charset="0"/>
            </a:rPr>
            <a:t>CARCHI</a:t>
          </a:r>
          <a:endParaRPr lang="es-MX" sz="1800" dirty="0">
            <a:solidFill>
              <a:schemeClr val="tx1"/>
            </a:solidFill>
            <a:latin typeface="Cambria" panose="02040503050406030204" pitchFamily="18" charset="0"/>
            <a:ea typeface="Cambria" panose="02040503050406030204" pitchFamily="18" charset="0"/>
          </a:endParaRPr>
        </a:p>
      </dgm:t>
    </dgm:pt>
    <dgm:pt modelId="{7D4CE9BA-F4C9-4130-A186-52B488C964AE}" type="parTrans" cxnId="{DEC84AE7-9C91-47DA-941F-DB55173C2584}">
      <dgm:prSet/>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4D067BC9-A9B5-4CF1-9E22-3D93FB2731E8}" type="sibTrans" cxnId="{DEC84AE7-9C91-47DA-941F-DB55173C2584}">
      <dgm:prSet custT="1"/>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5AE6C901-AD8C-4E5F-9C96-5B0CC1758449}">
      <dgm:prSet phldrT="[Texto]" custT="1"/>
      <dgm:spPr/>
      <dgm:t>
        <a:bodyPr/>
        <a:lstStyle/>
        <a:p>
          <a:r>
            <a:rPr lang="es-MX" sz="1800">
              <a:solidFill>
                <a:schemeClr val="tx1"/>
              </a:solidFill>
              <a:latin typeface="Cambria" panose="02040503050406030204" pitchFamily="18" charset="0"/>
              <a:ea typeface="Cambria" panose="02040503050406030204" pitchFamily="18" charset="0"/>
            </a:rPr>
            <a:t>TULCÁN</a:t>
          </a:r>
          <a:endParaRPr lang="es-MX" sz="1800" dirty="0">
            <a:solidFill>
              <a:schemeClr val="tx1"/>
            </a:solidFill>
            <a:latin typeface="Cambria" panose="02040503050406030204" pitchFamily="18" charset="0"/>
            <a:ea typeface="Cambria" panose="02040503050406030204" pitchFamily="18" charset="0"/>
          </a:endParaRPr>
        </a:p>
      </dgm:t>
    </dgm:pt>
    <dgm:pt modelId="{DA519865-1797-4987-B325-C1B9773C8887}" type="parTrans" cxnId="{6E300000-3A0C-4F30-AED3-F02560EC8E1E}">
      <dgm:prSet/>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ADEC72DD-5E6A-4B7C-8EF9-3DA21B9BA98B}" type="sibTrans" cxnId="{6E300000-3A0C-4F30-AED3-F02560EC8E1E}">
      <dgm:prSet custT="1"/>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566602F4-28F2-48D3-A979-22C6D1DCA679}">
      <dgm:prSet phldrT="[Texto]" custT="1"/>
      <dgm:spPr/>
      <dgm:t>
        <a:bodyPr/>
        <a:lstStyle/>
        <a:p>
          <a:r>
            <a:rPr lang="es-MX" sz="1800">
              <a:solidFill>
                <a:schemeClr val="tx1"/>
              </a:solidFill>
              <a:latin typeface="Cambria" panose="02040503050406030204" pitchFamily="18" charset="0"/>
              <a:ea typeface="Cambria" panose="02040503050406030204" pitchFamily="18" charset="0"/>
            </a:rPr>
            <a:t>TUFIÑO</a:t>
          </a:r>
          <a:endParaRPr lang="es-MX" sz="1800" dirty="0">
            <a:solidFill>
              <a:schemeClr val="tx1"/>
            </a:solidFill>
            <a:latin typeface="Cambria" panose="02040503050406030204" pitchFamily="18" charset="0"/>
            <a:ea typeface="Cambria" panose="02040503050406030204" pitchFamily="18" charset="0"/>
          </a:endParaRPr>
        </a:p>
      </dgm:t>
    </dgm:pt>
    <dgm:pt modelId="{0E651138-1B08-4F2C-ADDF-706F7335B182}" type="parTrans" cxnId="{C15CF44D-4500-4358-B9CA-53D82EEC5610}">
      <dgm:prSet/>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B63A67F8-4B87-4C86-9751-A76B9BB259AE}" type="sibTrans" cxnId="{C15CF44D-4500-4358-B9CA-53D82EEC5610}">
      <dgm:prSet/>
      <dgm:spPr/>
      <dgm:t>
        <a:bodyPr/>
        <a:lstStyle/>
        <a:p>
          <a:endParaRPr lang="es-MX" sz="1800">
            <a:solidFill>
              <a:schemeClr val="tx1"/>
            </a:solidFill>
            <a:latin typeface="Cambria" panose="02040503050406030204" pitchFamily="18" charset="0"/>
            <a:ea typeface="Cambria" panose="02040503050406030204" pitchFamily="18" charset="0"/>
          </a:endParaRPr>
        </a:p>
      </dgm:t>
    </dgm:pt>
    <dgm:pt modelId="{4FCC85DD-2CE0-4311-8E72-DBA8F2937DC4}" type="pres">
      <dgm:prSet presAssocID="{64AFB8EF-0EC0-417C-B5A8-192B04887334}" presName="Name0" presStyleCnt="0">
        <dgm:presLayoutVars>
          <dgm:dir/>
          <dgm:resizeHandles val="exact"/>
        </dgm:presLayoutVars>
      </dgm:prSet>
      <dgm:spPr/>
    </dgm:pt>
    <dgm:pt modelId="{F3910101-1665-494E-ACF3-1E950FDA3E6E}" type="pres">
      <dgm:prSet presAssocID="{FB90630E-80E1-42D0-B1B4-FFEEFE1AEE6A}" presName="node" presStyleLbl="node1" presStyleIdx="0" presStyleCnt="3">
        <dgm:presLayoutVars>
          <dgm:bulletEnabled val="1"/>
        </dgm:presLayoutVars>
      </dgm:prSet>
      <dgm:spPr/>
    </dgm:pt>
    <dgm:pt modelId="{E063E5C5-3839-4FEB-866B-7F52EC28F4D8}" type="pres">
      <dgm:prSet presAssocID="{4D067BC9-A9B5-4CF1-9E22-3D93FB2731E8}" presName="sibTrans" presStyleLbl="sibTrans2D1" presStyleIdx="0" presStyleCnt="2"/>
      <dgm:spPr/>
    </dgm:pt>
    <dgm:pt modelId="{1F6DF026-3EC5-42D0-ACA0-8F45C1BEE8EF}" type="pres">
      <dgm:prSet presAssocID="{4D067BC9-A9B5-4CF1-9E22-3D93FB2731E8}" presName="connectorText" presStyleLbl="sibTrans2D1" presStyleIdx="0" presStyleCnt="2"/>
      <dgm:spPr/>
    </dgm:pt>
    <dgm:pt modelId="{750E35D6-D117-4BBA-945E-9E11F40DE306}" type="pres">
      <dgm:prSet presAssocID="{5AE6C901-AD8C-4E5F-9C96-5B0CC1758449}" presName="node" presStyleLbl="node1" presStyleIdx="1" presStyleCnt="3">
        <dgm:presLayoutVars>
          <dgm:bulletEnabled val="1"/>
        </dgm:presLayoutVars>
      </dgm:prSet>
      <dgm:spPr/>
    </dgm:pt>
    <dgm:pt modelId="{B0196A42-6407-40B7-88E5-01F975DD06CA}" type="pres">
      <dgm:prSet presAssocID="{ADEC72DD-5E6A-4B7C-8EF9-3DA21B9BA98B}" presName="sibTrans" presStyleLbl="sibTrans2D1" presStyleIdx="1" presStyleCnt="2"/>
      <dgm:spPr/>
    </dgm:pt>
    <dgm:pt modelId="{BF430EF1-508E-432C-AF7B-4BE92FDF174D}" type="pres">
      <dgm:prSet presAssocID="{ADEC72DD-5E6A-4B7C-8EF9-3DA21B9BA98B}" presName="connectorText" presStyleLbl="sibTrans2D1" presStyleIdx="1" presStyleCnt="2"/>
      <dgm:spPr/>
    </dgm:pt>
    <dgm:pt modelId="{37C8334F-FC6E-4F36-80C7-8D7AA3FC3D5B}" type="pres">
      <dgm:prSet presAssocID="{566602F4-28F2-48D3-A979-22C6D1DCA679}" presName="node" presStyleLbl="node1" presStyleIdx="2" presStyleCnt="3">
        <dgm:presLayoutVars>
          <dgm:bulletEnabled val="1"/>
        </dgm:presLayoutVars>
      </dgm:prSet>
      <dgm:spPr/>
    </dgm:pt>
  </dgm:ptLst>
  <dgm:cxnLst>
    <dgm:cxn modelId="{6E300000-3A0C-4F30-AED3-F02560EC8E1E}" srcId="{64AFB8EF-0EC0-417C-B5A8-192B04887334}" destId="{5AE6C901-AD8C-4E5F-9C96-5B0CC1758449}" srcOrd="1" destOrd="0" parTransId="{DA519865-1797-4987-B325-C1B9773C8887}" sibTransId="{ADEC72DD-5E6A-4B7C-8EF9-3DA21B9BA98B}"/>
    <dgm:cxn modelId="{7F76F703-4310-4A13-88AA-93B4E7865E89}" type="presOf" srcId="{5AE6C901-AD8C-4E5F-9C96-5B0CC1758449}" destId="{750E35D6-D117-4BBA-945E-9E11F40DE306}" srcOrd="0" destOrd="0" presId="urn:microsoft.com/office/officeart/2005/8/layout/process1"/>
    <dgm:cxn modelId="{237D3565-A901-4A0C-B51B-C755B0A567D2}" type="presOf" srcId="{FB90630E-80E1-42D0-B1B4-FFEEFE1AEE6A}" destId="{F3910101-1665-494E-ACF3-1E950FDA3E6E}" srcOrd="0" destOrd="0" presId="urn:microsoft.com/office/officeart/2005/8/layout/process1"/>
    <dgm:cxn modelId="{BD09D54A-F7C7-444C-B6B4-9B40F255FBFB}" type="presOf" srcId="{566602F4-28F2-48D3-A979-22C6D1DCA679}" destId="{37C8334F-FC6E-4F36-80C7-8D7AA3FC3D5B}" srcOrd="0" destOrd="0" presId="urn:microsoft.com/office/officeart/2005/8/layout/process1"/>
    <dgm:cxn modelId="{C15CF44D-4500-4358-B9CA-53D82EEC5610}" srcId="{64AFB8EF-0EC0-417C-B5A8-192B04887334}" destId="{566602F4-28F2-48D3-A979-22C6D1DCA679}" srcOrd="2" destOrd="0" parTransId="{0E651138-1B08-4F2C-ADDF-706F7335B182}" sibTransId="{B63A67F8-4B87-4C86-9751-A76B9BB259AE}"/>
    <dgm:cxn modelId="{37B4418C-431D-4657-BEE6-CDBC12C2B1F5}" type="presOf" srcId="{4D067BC9-A9B5-4CF1-9E22-3D93FB2731E8}" destId="{E063E5C5-3839-4FEB-866B-7F52EC28F4D8}" srcOrd="0" destOrd="0" presId="urn:microsoft.com/office/officeart/2005/8/layout/process1"/>
    <dgm:cxn modelId="{CF4879A9-EF98-4822-B9E6-BE9823ED986E}" type="presOf" srcId="{64AFB8EF-0EC0-417C-B5A8-192B04887334}" destId="{4FCC85DD-2CE0-4311-8E72-DBA8F2937DC4}" srcOrd="0" destOrd="0" presId="urn:microsoft.com/office/officeart/2005/8/layout/process1"/>
    <dgm:cxn modelId="{A086DECB-456D-4860-94D6-8A0B7DB080EA}" type="presOf" srcId="{ADEC72DD-5E6A-4B7C-8EF9-3DA21B9BA98B}" destId="{BF430EF1-508E-432C-AF7B-4BE92FDF174D}" srcOrd="1" destOrd="0" presId="urn:microsoft.com/office/officeart/2005/8/layout/process1"/>
    <dgm:cxn modelId="{9AD230DB-B661-4402-AFB4-8E6A88ABC2F6}" type="presOf" srcId="{ADEC72DD-5E6A-4B7C-8EF9-3DA21B9BA98B}" destId="{B0196A42-6407-40B7-88E5-01F975DD06CA}" srcOrd="0" destOrd="0" presId="urn:microsoft.com/office/officeart/2005/8/layout/process1"/>
    <dgm:cxn modelId="{DEC84AE7-9C91-47DA-941F-DB55173C2584}" srcId="{64AFB8EF-0EC0-417C-B5A8-192B04887334}" destId="{FB90630E-80E1-42D0-B1B4-FFEEFE1AEE6A}" srcOrd="0" destOrd="0" parTransId="{7D4CE9BA-F4C9-4130-A186-52B488C964AE}" sibTransId="{4D067BC9-A9B5-4CF1-9E22-3D93FB2731E8}"/>
    <dgm:cxn modelId="{FB88F8F9-DE8C-4EFD-AD86-CE801BC3CF35}" type="presOf" srcId="{4D067BC9-A9B5-4CF1-9E22-3D93FB2731E8}" destId="{1F6DF026-3EC5-42D0-ACA0-8F45C1BEE8EF}" srcOrd="1" destOrd="0" presId="urn:microsoft.com/office/officeart/2005/8/layout/process1"/>
    <dgm:cxn modelId="{58841DAF-4688-4072-8A51-620F27413BAE}" type="presParOf" srcId="{4FCC85DD-2CE0-4311-8E72-DBA8F2937DC4}" destId="{F3910101-1665-494E-ACF3-1E950FDA3E6E}" srcOrd="0" destOrd="0" presId="urn:microsoft.com/office/officeart/2005/8/layout/process1"/>
    <dgm:cxn modelId="{A06FAE3B-21A6-4EB3-A8E0-3C93DD9730E0}" type="presParOf" srcId="{4FCC85DD-2CE0-4311-8E72-DBA8F2937DC4}" destId="{E063E5C5-3839-4FEB-866B-7F52EC28F4D8}" srcOrd="1" destOrd="0" presId="urn:microsoft.com/office/officeart/2005/8/layout/process1"/>
    <dgm:cxn modelId="{20B47A20-204E-42D8-931D-245F7D1DA07C}" type="presParOf" srcId="{E063E5C5-3839-4FEB-866B-7F52EC28F4D8}" destId="{1F6DF026-3EC5-42D0-ACA0-8F45C1BEE8EF}" srcOrd="0" destOrd="0" presId="urn:microsoft.com/office/officeart/2005/8/layout/process1"/>
    <dgm:cxn modelId="{394D2E55-5708-46E4-92C1-566ED511636C}" type="presParOf" srcId="{4FCC85DD-2CE0-4311-8E72-DBA8F2937DC4}" destId="{750E35D6-D117-4BBA-945E-9E11F40DE306}" srcOrd="2" destOrd="0" presId="urn:microsoft.com/office/officeart/2005/8/layout/process1"/>
    <dgm:cxn modelId="{AFC7C76C-F900-41E4-9827-7CFFB1B2E862}" type="presParOf" srcId="{4FCC85DD-2CE0-4311-8E72-DBA8F2937DC4}" destId="{B0196A42-6407-40B7-88E5-01F975DD06CA}" srcOrd="3" destOrd="0" presId="urn:microsoft.com/office/officeart/2005/8/layout/process1"/>
    <dgm:cxn modelId="{13FEB1BB-9A0C-42B1-8C10-3A4539BF57C6}" type="presParOf" srcId="{B0196A42-6407-40B7-88E5-01F975DD06CA}" destId="{BF430EF1-508E-432C-AF7B-4BE92FDF174D}" srcOrd="0" destOrd="0" presId="urn:microsoft.com/office/officeart/2005/8/layout/process1"/>
    <dgm:cxn modelId="{8473A959-5F7F-4D78-AFB6-340400428A06}" type="presParOf" srcId="{4FCC85DD-2CE0-4311-8E72-DBA8F2937DC4}" destId="{37C8334F-FC6E-4F36-80C7-8D7AA3FC3D5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572790-572B-475E-A0A0-EA740FBB4E2B}" type="doc">
      <dgm:prSet loTypeId="urn:microsoft.com/office/officeart/2005/8/layout/vList2" loCatId="list" qsTypeId="urn:microsoft.com/office/officeart/2005/8/quickstyle/simple4" qsCatId="simple" csTypeId="urn:microsoft.com/office/officeart/2005/8/colors/accent5_4" csCatId="accent5" phldr="1"/>
      <dgm:spPr/>
      <dgm:t>
        <a:bodyPr/>
        <a:lstStyle/>
        <a:p>
          <a:endParaRPr lang="es-EC"/>
        </a:p>
      </dgm:t>
    </dgm:pt>
    <dgm:pt modelId="{58EA09B4-E53D-43EC-A55A-35C5874FA775}">
      <dgm:prSet phldrT="[Texto]" custT="1"/>
      <dgm:spPr>
        <a:solidFill>
          <a:schemeClr val="accent5">
            <a:lumMod val="50000"/>
            <a:alpha val="50000"/>
          </a:schemeClr>
        </a:solidFill>
      </dgm:spPr>
      <dgm:t>
        <a:bodyPr anchor="ctr"/>
        <a:lstStyle/>
        <a:p>
          <a:pPr>
            <a:buFont typeface="Symbol" panose="05050102010706020507" pitchFamily="18" charset="2"/>
            <a:buChar char=""/>
          </a:pPr>
          <a:r>
            <a:rPr lang="es-ES" sz="1400" dirty="0">
              <a:solidFill>
                <a:schemeClr val="tx1"/>
              </a:solidFill>
              <a:latin typeface="Cambria" panose="02040503050406030204" pitchFamily="18" charset="0"/>
              <a:ea typeface="Cambria" panose="02040503050406030204" pitchFamily="18" charset="0"/>
            </a:rPr>
            <a:t>Recolectar información del complejo volcánico Chile – Cerro Negro, mediante un levantamiento con vehículo UAV, para la generación de cartografía base de la zona de estudio.</a:t>
          </a:r>
          <a:endParaRPr lang="es-EC" sz="1400" dirty="0">
            <a:solidFill>
              <a:schemeClr val="tx1"/>
            </a:solidFill>
            <a:latin typeface="Cambria" panose="02040503050406030204" pitchFamily="18" charset="0"/>
            <a:ea typeface="Cambria" panose="02040503050406030204" pitchFamily="18" charset="0"/>
          </a:endParaRPr>
        </a:p>
      </dgm:t>
    </dgm:pt>
    <dgm:pt modelId="{F2896B4B-D9B3-494D-AE6B-2E4FDD54B90E}" type="parTrans" cxnId="{BECC0660-5E75-4CF4-A3F7-EEF0A4B4AE85}">
      <dgm:prSet/>
      <dgm:spPr/>
      <dgm:t>
        <a:bodyPr/>
        <a:lstStyle/>
        <a:p>
          <a:endParaRPr lang="es-EC" sz="1400">
            <a:latin typeface="Cambria" panose="02040503050406030204" pitchFamily="18" charset="0"/>
            <a:ea typeface="Cambria" panose="02040503050406030204" pitchFamily="18" charset="0"/>
          </a:endParaRPr>
        </a:p>
      </dgm:t>
    </dgm:pt>
    <dgm:pt modelId="{18684F9B-165F-4228-8EB5-35EE77ED8A7B}" type="sibTrans" cxnId="{BECC0660-5E75-4CF4-A3F7-EEF0A4B4AE85}">
      <dgm:prSet/>
      <dgm:spPr/>
      <dgm:t>
        <a:bodyPr/>
        <a:lstStyle/>
        <a:p>
          <a:endParaRPr lang="es-EC" sz="1400">
            <a:latin typeface="Cambria" panose="02040503050406030204" pitchFamily="18" charset="0"/>
            <a:ea typeface="Cambria" panose="02040503050406030204" pitchFamily="18" charset="0"/>
          </a:endParaRPr>
        </a:p>
      </dgm:t>
    </dgm:pt>
    <dgm:pt modelId="{2D675E37-17CC-478B-B0CB-90DBEA725464}">
      <dgm:prSet custT="1"/>
      <dgm:spPr>
        <a:solidFill>
          <a:schemeClr val="accent1">
            <a:lumMod val="90000"/>
          </a:schemeClr>
        </a:solidFill>
      </dgm:spPr>
      <dgm:t>
        <a:bodyPr/>
        <a:lstStyle/>
        <a:p>
          <a:pPr>
            <a:buSzPts val="900"/>
            <a:buFont typeface="Noto Sans Symbols"/>
            <a:buChar char="●"/>
          </a:pPr>
          <a:r>
            <a:rPr lang="es-ES" sz="1400" dirty="0">
              <a:solidFill>
                <a:schemeClr val="tx1"/>
              </a:solidFill>
              <a:latin typeface="Cambria" panose="02040503050406030204" pitchFamily="18" charset="0"/>
              <a:ea typeface="Cambria" panose="02040503050406030204" pitchFamily="18" charset="0"/>
            </a:rPr>
            <a:t>Determinar los parámetros físico - químicos en las aguas termales Aguas Hediondas y El Artesón del complejo volcánico Chiles-Cerro Negro, mediante la toma y análisis de muestras, de manera que se logre identificar la calidad y cantidad de las aguas termales comparando con valores de normativas vigentes.</a:t>
          </a:r>
        </a:p>
      </dgm:t>
    </dgm:pt>
    <dgm:pt modelId="{6CDCEC4A-DD73-48F9-AF65-57CD6C8714AE}" type="parTrans" cxnId="{F3A39AF8-7855-4415-8C2F-0240A765DD52}">
      <dgm:prSet/>
      <dgm:spPr/>
      <dgm:t>
        <a:bodyPr/>
        <a:lstStyle/>
        <a:p>
          <a:endParaRPr lang="es-ES" sz="1400"/>
        </a:p>
      </dgm:t>
    </dgm:pt>
    <dgm:pt modelId="{97432BD1-E243-43F3-B986-35445AC4D134}" type="sibTrans" cxnId="{F3A39AF8-7855-4415-8C2F-0240A765DD52}">
      <dgm:prSet/>
      <dgm:spPr/>
      <dgm:t>
        <a:bodyPr/>
        <a:lstStyle/>
        <a:p>
          <a:endParaRPr lang="es-ES" sz="1400"/>
        </a:p>
      </dgm:t>
    </dgm:pt>
    <dgm:pt modelId="{132D1C67-5B2C-4845-9A04-658B1D2ACE54}">
      <dgm:prSet custT="1"/>
      <dgm:spPr>
        <a:solidFill>
          <a:schemeClr val="accent5"/>
        </a:solidFill>
      </dgm:spPr>
      <dgm:t>
        <a:bodyPr/>
        <a:lstStyle/>
        <a:p>
          <a:pPr>
            <a:buSzPts val="900"/>
            <a:buFont typeface="Noto Sans Symbols"/>
            <a:buChar char="●"/>
          </a:pPr>
          <a:r>
            <a:rPr lang="es-ES" sz="1400" dirty="0">
              <a:solidFill>
                <a:schemeClr val="tx1"/>
              </a:solidFill>
              <a:latin typeface="Cambria" panose="02040503050406030204" pitchFamily="18" charset="0"/>
              <a:ea typeface="Cambria" panose="02040503050406030204" pitchFamily="18" charset="0"/>
            </a:rPr>
            <a:t>Conocer la calidad de los lodos de las fuentes Aguas Hediondas y El Artesón del complejo volcánico Chiles-Cerro Negro, mediante el uso de índices de riesgo ecológico (RI), factor de enriquecimiento (EF) e índice de geo acumulación (Igeo), con el fin de identificar los usos adecuados del recurso.</a:t>
          </a:r>
        </a:p>
      </dgm:t>
    </dgm:pt>
    <dgm:pt modelId="{FF5EE637-2E95-4966-A97F-EE629D61A890}" type="parTrans" cxnId="{EFB50D7A-B51C-4EE3-994A-DE8F7830E995}">
      <dgm:prSet/>
      <dgm:spPr/>
      <dgm:t>
        <a:bodyPr/>
        <a:lstStyle/>
        <a:p>
          <a:endParaRPr lang="es-ES" sz="1400"/>
        </a:p>
      </dgm:t>
    </dgm:pt>
    <dgm:pt modelId="{EB58534B-3EF4-4498-97B9-096C6DB9D28C}" type="sibTrans" cxnId="{EFB50D7A-B51C-4EE3-994A-DE8F7830E995}">
      <dgm:prSet/>
      <dgm:spPr/>
      <dgm:t>
        <a:bodyPr/>
        <a:lstStyle/>
        <a:p>
          <a:endParaRPr lang="es-ES" sz="1400"/>
        </a:p>
      </dgm:t>
    </dgm:pt>
    <dgm:pt modelId="{52776279-8C03-4220-9659-13EE94232AE1}">
      <dgm:prSet custT="1"/>
      <dgm:spPr>
        <a:solidFill>
          <a:schemeClr val="accent1">
            <a:lumMod val="50000"/>
            <a:alpha val="70000"/>
          </a:schemeClr>
        </a:solidFill>
      </dgm:spPr>
      <dgm:t>
        <a:bodyPr/>
        <a:lstStyle/>
        <a:p>
          <a:pPr>
            <a:buSzPts val="900"/>
            <a:buFont typeface="Noto Sans Symbols"/>
            <a:buChar char="●"/>
          </a:pPr>
          <a:r>
            <a:rPr lang="es-ES" sz="1400" dirty="0">
              <a:solidFill>
                <a:schemeClr val="tx1"/>
              </a:solidFill>
              <a:latin typeface="Cambria" panose="02040503050406030204" pitchFamily="18" charset="0"/>
              <a:ea typeface="Cambria" panose="02040503050406030204" pitchFamily="18" charset="0"/>
            </a:rPr>
            <a:t>Generar una propuesta de plan de manejo de los lodos y aguas de las fuentes termales Aguas Hediondas y El Artesón provenientes del complejo volcánico Chiles-Cerro Negro donde se incorporará información recolectada in situ, bibliográfica y de línea base, con el fin de apoyar a la comunidad en el manejo de estos recursos</a:t>
          </a:r>
        </a:p>
      </dgm:t>
    </dgm:pt>
    <dgm:pt modelId="{A605CAA8-AE1C-4933-91E4-8E12F1F305A8}" type="parTrans" cxnId="{FA35E4E1-EB76-42CC-9ECE-92F6248818EE}">
      <dgm:prSet/>
      <dgm:spPr/>
      <dgm:t>
        <a:bodyPr/>
        <a:lstStyle/>
        <a:p>
          <a:endParaRPr lang="es-ES" sz="1400"/>
        </a:p>
      </dgm:t>
    </dgm:pt>
    <dgm:pt modelId="{B4E2D048-88AE-4BA1-B392-B191A6889F57}" type="sibTrans" cxnId="{FA35E4E1-EB76-42CC-9ECE-92F6248818EE}">
      <dgm:prSet/>
      <dgm:spPr/>
      <dgm:t>
        <a:bodyPr/>
        <a:lstStyle/>
        <a:p>
          <a:endParaRPr lang="es-ES" sz="1400"/>
        </a:p>
      </dgm:t>
    </dgm:pt>
    <dgm:pt modelId="{D0577902-B80C-4E2C-BF91-C760AC8975B4}" type="pres">
      <dgm:prSet presAssocID="{DA572790-572B-475E-A0A0-EA740FBB4E2B}" presName="linear" presStyleCnt="0">
        <dgm:presLayoutVars>
          <dgm:animLvl val="lvl"/>
          <dgm:resizeHandles val="exact"/>
        </dgm:presLayoutVars>
      </dgm:prSet>
      <dgm:spPr/>
    </dgm:pt>
    <dgm:pt modelId="{F33A3D5B-FFC6-4248-A60B-04CD0FE97D52}" type="pres">
      <dgm:prSet presAssocID="{58EA09B4-E53D-43EC-A55A-35C5874FA775}" presName="parentText" presStyleLbl="node1" presStyleIdx="0" presStyleCnt="4">
        <dgm:presLayoutVars>
          <dgm:chMax val="0"/>
          <dgm:bulletEnabled val="1"/>
        </dgm:presLayoutVars>
      </dgm:prSet>
      <dgm:spPr/>
    </dgm:pt>
    <dgm:pt modelId="{4A5A779F-B1BC-4AD9-B329-E3A61D42EC09}" type="pres">
      <dgm:prSet presAssocID="{18684F9B-165F-4228-8EB5-35EE77ED8A7B}" presName="spacer" presStyleCnt="0"/>
      <dgm:spPr/>
    </dgm:pt>
    <dgm:pt modelId="{9BEEDCAC-403F-4098-8BEE-A4E2590CD713}" type="pres">
      <dgm:prSet presAssocID="{2D675E37-17CC-478B-B0CB-90DBEA725464}" presName="parentText" presStyleLbl="node1" presStyleIdx="1" presStyleCnt="4">
        <dgm:presLayoutVars>
          <dgm:chMax val="0"/>
          <dgm:bulletEnabled val="1"/>
        </dgm:presLayoutVars>
      </dgm:prSet>
      <dgm:spPr/>
    </dgm:pt>
    <dgm:pt modelId="{78584CE3-3C29-4EEA-80F5-F46371464946}" type="pres">
      <dgm:prSet presAssocID="{97432BD1-E243-43F3-B986-35445AC4D134}" presName="spacer" presStyleCnt="0"/>
      <dgm:spPr/>
    </dgm:pt>
    <dgm:pt modelId="{F58FC900-D0CF-47DD-AC84-62D3C7283A29}" type="pres">
      <dgm:prSet presAssocID="{132D1C67-5B2C-4845-9A04-658B1D2ACE54}" presName="parentText" presStyleLbl="node1" presStyleIdx="2" presStyleCnt="4">
        <dgm:presLayoutVars>
          <dgm:chMax val="0"/>
          <dgm:bulletEnabled val="1"/>
        </dgm:presLayoutVars>
      </dgm:prSet>
      <dgm:spPr/>
    </dgm:pt>
    <dgm:pt modelId="{85A5F999-A1C4-48BD-AE4E-9F3DCC7BE46A}" type="pres">
      <dgm:prSet presAssocID="{EB58534B-3EF4-4498-97B9-096C6DB9D28C}" presName="spacer" presStyleCnt="0"/>
      <dgm:spPr/>
    </dgm:pt>
    <dgm:pt modelId="{3EEFD05A-2C7F-4491-B364-2F248A777BBB}" type="pres">
      <dgm:prSet presAssocID="{52776279-8C03-4220-9659-13EE94232AE1}" presName="parentText" presStyleLbl="node1" presStyleIdx="3" presStyleCnt="4">
        <dgm:presLayoutVars>
          <dgm:chMax val="0"/>
          <dgm:bulletEnabled val="1"/>
        </dgm:presLayoutVars>
      </dgm:prSet>
      <dgm:spPr/>
    </dgm:pt>
  </dgm:ptLst>
  <dgm:cxnLst>
    <dgm:cxn modelId="{7B586123-32C1-4BC5-943D-A9BFB57B4DE7}" type="presOf" srcId="{58EA09B4-E53D-43EC-A55A-35C5874FA775}" destId="{F33A3D5B-FFC6-4248-A60B-04CD0FE97D52}" srcOrd="0" destOrd="0" presId="urn:microsoft.com/office/officeart/2005/8/layout/vList2"/>
    <dgm:cxn modelId="{BECC0660-5E75-4CF4-A3F7-EEF0A4B4AE85}" srcId="{DA572790-572B-475E-A0A0-EA740FBB4E2B}" destId="{58EA09B4-E53D-43EC-A55A-35C5874FA775}" srcOrd="0" destOrd="0" parTransId="{F2896B4B-D9B3-494D-AE6B-2E4FDD54B90E}" sibTransId="{18684F9B-165F-4228-8EB5-35EE77ED8A7B}"/>
    <dgm:cxn modelId="{EFB50D7A-B51C-4EE3-994A-DE8F7830E995}" srcId="{DA572790-572B-475E-A0A0-EA740FBB4E2B}" destId="{132D1C67-5B2C-4845-9A04-658B1D2ACE54}" srcOrd="2" destOrd="0" parTransId="{FF5EE637-2E95-4966-A97F-EE629D61A890}" sibTransId="{EB58534B-3EF4-4498-97B9-096C6DB9D28C}"/>
    <dgm:cxn modelId="{BFFE0D80-055B-485C-AF4B-73BD0BED795D}" type="presOf" srcId="{132D1C67-5B2C-4845-9A04-658B1D2ACE54}" destId="{F58FC900-D0CF-47DD-AC84-62D3C7283A29}" srcOrd="0" destOrd="0" presId="urn:microsoft.com/office/officeart/2005/8/layout/vList2"/>
    <dgm:cxn modelId="{19D289CC-0B0F-42CB-84CE-12F26D9F9037}" type="presOf" srcId="{2D675E37-17CC-478B-B0CB-90DBEA725464}" destId="{9BEEDCAC-403F-4098-8BEE-A4E2590CD713}" srcOrd="0" destOrd="0" presId="urn:microsoft.com/office/officeart/2005/8/layout/vList2"/>
    <dgm:cxn modelId="{24695AD4-A67D-4307-BAC0-77ADA2E51D43}" type="presOf" srcId="{52776279-8C03-4220-9659-13EE94232AE1}" destId="{3EEFD05A-2C7F-4491-B364-2F248A777BBB}" srcOrd="0" destOrd="0" presId="urn:microsoft.com/office/officeart/2005/8/layout/vList2"/>
    <dgm:cxn modelId="{FA35E4E1-EB76-42CC-9ECE-92F6248818EE}" srcId="{DA572790-572B-475E-A0A0-EA740FBB4E2B}" destId="{52776279-8C03-4220-9659-13EE94232AE1}" srcOrd="3" destOrd="0" parTransId="{A605CAA8-AE1C-4933-91E4-8E12F1F305A8}" sibTransId="{B4E2D048-88AE-4BA1-B392-B191A6889F57}"/>
    <dgm:cxn modelId="{F3A39AF8-7855-4415-8C2F-0240A765DD52}" srcId="{DA572790-572B-475E-A0A0-EA740FBB4E2B}" destId="{2D675E37-17CC-478B-B0CB-90DBEA725464}" srcOrd="1" destOrd="0" parTransId="{6CDCEC4A-DD73-48F9-AF65-57CD6C8714AE}" sibTransId="{97432BD1-E243-43F3-B986-35445AC4D134}"/>
    <dgm:cxn modelId="{1DA796FA-0438-4927-A84C-24BB3B0B74F7}" type="presOf" srcId="{DA572790-572B-475E-A0A0-EA740FBB4E2B}" destId="{D0577902-B80C-4E2C-BF91-C760AC8975B4}" srcOrd="0" destOrd="0" presId="urn:microsoft.com/office/officeart/2005/8/layout/vList2"/>
    <dgm:cxn modelId="{36FAD08B-EFD3-46C5-B0E8-F378E5F96D69}" type="presParOf" srcId="{D0577902-B80C-4E2C-BF91-C760AC8975B4}" destId="{F33A3D5B-FFC6-4248-A60B-04CD0FE97D52}" srcOrd="0" destOrd="0" presId="urn:microsoft.com/office/officeart/2005/8/layout/vList2"/>
    <dgm:cxn modelId="{84464964-3589-45AD-ABCA-DD57CC246C00}" type="presParOf" srcId="{D0577902-B80C-4E2C-BF91-C760AC8975B4}" destId="{4A5A779F-B1BC-4AD9-B329-E3A61D42EC09}" srcOrd="1" destOrd="0" presId="urn:microsoft.com/office/officeart/2005/8/layout/vList2"/>
    <dgm:cxn modelId="{A5345741-8C76-4D99-BB2D-3E503B048789}" type="presParOf" srcId="{D0577902-B80C-4E2C-BF91-C760AC8975B4}" destId="{9BEEDCAC-403F-4098-8BEE-A4E2590CD713}" srcOrd="2" destOrd="0" presId="urn:microsoft.com/office/officeart/2005/8/layout/vList2"/>
    <dgm:cxn modelId="{40BCE0C0-EA11-41AD-A5EC-E6C9AB9FFBDE}" type="presParOf" srcId="{D0577902-B80C-4E2C-BF91-C760AC8975B4}" destId="{78584CE3-3C29-4EEA-80F5-F46371464946}" srcOrd="3" destOrd="0" presId="urn:microsoft.com/office/officeart/2005/8/layout/vList2"/>
    <dgm:cxn modelId="{202C38BA-7BF9-4F8F-AF71-7D832C5B2F2B}" type="presParOf" srcId="{D0577902-B80C-4E2C-BF91-C760AC8975B4}" destId="{F58FC900-D0CF-47DD-AC84-62D3C7283A29}" srcOrd="4" destOrd="0" presId="urn:microsoft.com/office/officeart/2005/8/layout/vList2"/>
    <dgm:cxn modelId="{FDCB6F5A-B9A6-4B0B-8984-C175D74B7F5E}" type="presParOf" srcId="{D0577902-B80C-4E2C-BF91-C760AC8975B4}" destId="{85A5F999-A1C4-48BD-AE4E-9F3DCC7BE46A}" srcOrd="5" destOrd="0" presId="urn:microsoft.com/office/officeart/2005/8/layout/vList2"/>
    <dgm:cxn modelId="{072EA611-A612-415F-8179-5434B693DCC4}" type="presParOf" srcId="{D0577902-B80C-4E2C-BF91-C760AC8975B4}" destId="{3EEFD05A-2C7F-4491-B364-2F248A777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E4FCA7A-9495-465A-A234-7D5F1EA1C4FD}" type="doc">
      <dgm:prSet loTypeId="urn:microsoft.com/office/officeart/2005/8/layout/lProcess1" loCatId="process" qsTypeId="urn:microsoft.com/office/officeart/2005/8/quickstyle/simple1" qsCatId="simple" csTypeId="urn:microsoft.com/office/officeart/2005/8/colors/accent1_4" csCatId="accent1" phldr="1"/>
      <dgm:spPr/>
      <dgm:t>
        <a:bodyPr/>
        <a:lstStyle/>
        <a:p>
          <a:endParaRPr lang="es-MX"/>
        </a:p>
      </dgm:t>
    </dgm:pt>
    <dgm:pt modelId="{FD6FFBA5-A929-4BC9-9BF8-D04A4DFD4363}">
      <dgm:prSet phldrT="[Texto]" custT="1"/>
      <dgm:spPr>
        <a:solidFill>
          <a:srgbClr val="99CC00">
            <a:alpha val="60000"/>
          </a:srgbClr>
        </a:solidFill>
        <a:ln>
          <a:noFill/>
        </a:ln>
      </dgm:spPr>
      <dgm:t>
        <a:bodyPr/>
        <a:lstStyle/>
        <a:p>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Temperatura</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BF745F31-645A-4E34-8A1C-55079B3E72CE}" type="parTrans" cxnId="{D25B51F5-DADB-4FBF-9791-B2DA0B22DC0F}">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9B7CF74F-A2FC-4232-AADF-F282C9AD3588}" type="sibTrans" cxnId="{D25B51F5-DADB-4FBF-9791-B2DA0B22DC0F}">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4ED45549-48F4-4DD5-A7D0-D1F83978EC76}">
      <dgm:prSet phldrT="[Texto]" custT="1"/>
      <dgm:spPr>
        <a:solidFill>
          <a:srgbClr val="808000">
            <a:alpha val="60000"/>
          </a:srgbClr>
        </a:solidFill>
        <a:ln>
          <a:noFill/>
        </a:ln>
      </dgm:spPr>
      <dgm:t>
        <a:bodyPr/>
        <a:lstStyle/>
        <a:p>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Composición Química</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40DF337D-10D5-4C2E-802C-1DBA7400E8D8}" type="parTrans" cxnId="{EF31B17C-8AE9-4229-94EA-331CB8E6EC47}">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67B4FCC4-28D4-4E95-8C18-1C19F5E538E7}" type="sibTrans" cxnId="{EF31B17C-8AE9-4229-94EA-331CB8E6EC47}">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5B464372-6179-4805-A85F-53B903CE8C3F}">
      <dgm:prSet phldrT="[Texto]" custT="1"/>
      <dgm:spPr>
        <a:noFill/>
        <a:ln w="28575">
          <a:solidFill>
            <a:srgbClr val="669900"/>
          </a:solidFill>
          <a:prstDash val="lgDash"/>
        </a:ln>
      </dgm:spPr>
      <dgm:t>
        <a:bodyPr/>
        <a:lstStyle/>
        <a:p>
          <a:r>
            <a:rPr lang="es-ES" sz="1400" b="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 Sulfatada: 	</a:t>
          </a:r>
          <a:r>
            <a:rPr lang="es-ES" sz="14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P</a:t>
          </a: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redomina el anión sulfato</a:t>
          </a:r>
          <a:endParaRPr lang="es-MX"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B067E4F8-D0A1-4A10-A3CD-74950C266074}" type="parTrans" cxnId="{EC1B2CBA-B0F7-49E0-9BDD-D8096EF8A028}">
      <dgm:prSet/>
      <dgm:spPr>
        <a:solidFill>
          <a:srgbClr val="92D050">
            <a:alpha val="50000"/>
          </a:srgbClr>
        </a:solidFill>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1640FA55-5452-4A28-835F-D64DECC618A9}" type="sibTrans" cxnId="{EC1B2CBA-B0F7-49E0-9BDD-D8096EF8A028}">
      <dgm:prSet/>
      <dgm:spPr>
        <a:solidFill>
          <a:srgbClr val="92D050">
            <a:alpha val="50000"/>
          </a:srgbClr>
        </a:solidFill>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282101B8-6F42-40CB-A2F4-C0204DE18427}">
      <dgm:prSet phldrT="[Texto]" custT="1"/>
      <dgm:spPr>
        <a:noFill/>
        <a:ln w="28575">
          <a:solidFill>
            <a:srgbClr val="99CC00"/>
          </a:solidFill>
          <a:prstDash val="lgDash"/>
        </a:ln>
      </dgm:spPr>
      <dgm:t>
        <a:bodyPr/>
        <a:lstStyle/>
        <a:p>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La temperatura aumenta conforme la hondura del acuífero</a:t>
          </a:r>
          <a:endParaRPr lang="es-MX"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A64ECF43-35F5-4EB1-9F97-C7BAB450772C}" type="parTrans" cxnId="{2645CA33-5731-4EBC-A347-E4FCE462BD86}">
      <dgm:prSet/>
      <dgm:spPr>
        <a:solidFill>
          <a:srgbClr val="92D050">
            <a:alpha val="50000"/>
          </a:srgbClr>
        </a:solidFill>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7CF5F942-7524-4BB9-9256-828BA507218C}" type="sibTrans" cxnId="{2645CA33-5731-4EBC-A347-E4FCE462BD86}">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6FBBE07D-7A43-4AAE-B8F7-F0C7EFBFEBCF}">
      <dgm:prSet phldrT="[Texto]" custT="1"/>
      <dgm:spPr>
        <a:noFill/>
        <a:ln w="28575">
          <a:solidFill>
            <a:srgbClr val="666633"/>
          </a:solidFill>
          <a:prstDash val="lgDash"/>
        </a:ln>
      </dgm:spPr>
      <dgm:t>
        <a:bodyPr/>
        <a:lstStyle/>
        <a:p>
          <a:r>
            <a:rPr lang="es-ES" sz="1400" b="0" i="1" u="none"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 Bicarbonatada: </a:t>
          </a:r>
          <a:r>
            <a:rPr lang="es-E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Predomina el ion NaHCO</a:t>
          </a:r>
          <a:r>
            <a:rPr lang="es-ES" sz="1400" b="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s-ES"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rPr>
            <a:t> que es acompañado de Ca, Mg, Na, Cl- </a:t>
          </a:r>
          <a:endParaRPr lang="es-MX" sz="1400" b="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603949F9-B35A-4477-A245-1CB45EE8A833}" type="parTrans" cxnId="{34B6B97B-7657-44F0-8ED4-BE5E69B17C66}">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7AF12DBB-95F1-4136-AC4F-EE506A961E3B}" type="sibTrans" cxnId="{34B6B97B-7657-44F0-8ED4-BE5E69B17C66}">
      <dgm:prSet/>
      <dgm:spPr/>
      <dgm:t>
        <a:bodyPr/>
        <a:lstStyle/>
        <a:p>
          <a:endParaRPr lang="es-MX" sz="14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EF2CB52C-14F9-49DC-954C-B585B11BBAB9}" type="pres">
      <dgm:prSet presAssocID="{2E4FCA7A-9495-465A-A234-7D5F1EA1C4FD}" presName="Name0" presStyleCnt="0">
        <dgm:presLayoutVars>
          <dgm:dir/>
          <dgm:animLvl val="lvl"/>
          <dgm:resizeHandles val="exact"/>
        </dgm:presLayoutVars>
      </dgm:prSet>
      <dgm:spPr/>
    </dgm:pt>
    <dgm:pt modelId="{B1EA27B7-FDCF-46AE-BE2F-460EF553DA2C}" type="pres">
      <dgm:prSet presAssocID="{FD6FFBA5-A929-4BC9-9BF8-D04A4DFD4363}" presName="vertFlow" presStyleCnt="0"/>
      <dgm:spPr/>
    </dgm:pt>
    <dgm:pt modelId="{5003EE91-A0B4-4E3A-AC01-DC433CE1C721}" type="pres">
      <dgm:prSet presAssocID="{FD6FFBA5-A929-4BC9-9BF8-D04A4DFD4363}" presName="header" presStyleLbl="node1" presStyleIdx="0" presStyleCnt="2" custScaleX="83701" custScaleY="73976"/>
      <dgm:spPr/>
    </dgm:pt>
    <dgm:pt modelId="{BA196465-01F4-454A-B770-7BC44D0732C9}" type="pres">
      <dgm:prSet presAssocID="{A64ECF43-35F5-4EB1-9F97-C7BAB450772C}" presName="parTrans" presStyleLbl="sibTrans2D1" presStyleIdx="0" presStyleCnt="3"/>
      <dgm:spPr/>
    </dgm:pt>
    <dgm:pt modelId="{09DB4623-6799-4E37-BCA3-03736EADFCCE}" type="pres">
      <dgm:prSet presAssocID="{282101B8-6F42-40CB-A2F4-C0204DE18427}" presName="child" presStyleLbl="alignAccFollowNode1" presStyleIdx="0" presStyleCnt="3">
        <dgm:presLayoutVars>
          <dgm:chMax val="0"/>
          <dgm:bulletEnabled val="1"/>
        </dgm:presLayoutVars>
      </dgm:prSet>
      <dgm:spPr/>
    </dgm:pt>
    <dgm:pt modelId="{3383C38C-B5EF-4699-B546-EA3E350ABBFA}" type="pres">
      <dgm:prSet presAssocID="{FD6FFBA5-A929-4BC9-9BF8-D04A4DFD4363}" presName="hSp" presStyleCnt="0"/>
      <dgm:spPr/>
    </dgm:pt>
    <dgm:pt modelId="{99E5BBB4-85AE-42F8-B879-4A8E4B74B295}" type="pres">
      <dgm:prSet presAssocID="{4ED45549-48F4-4DD5-A7D0-D1F83978EC76}" presName="vertFlow" presStyleCnt="0"/>
      <dgm:spPr/>
    </dgm:pt>
    <dgm:pt modelId="{024E904E-22E3-40F7-A7A5-D5671E06CE35}" type="pres">
      <dgm:prSet presAssocID="{4ED45549-48F4-4DD5-A7D0-D1F83978EC76}" presName="header" presStyleLbl="node1" presStyleIdx="1" presStyleCnt="2" custScaleX="83701" custScaleY="73976"/>
      <dgm:spPr/>
    </dgm:pt>
    <dgm:pt modelId="{897A1531-96E9-4F9F-85C5-3DA85D47E382}" type="pres">
      <dgm:prSet presAssocID="{B067E4F8-D0A1-4A10-A3CD-74950C266074}" presName="parTrans" presStyleLbl="sibTrans2D1" presStyleIdx="1" presStyleCnt="3"/>
      <dgm:spPr/>
    </dgm:pt>
    <dgm:pt modelId="{50B7B08C-6C9F-4CCF-8030-B040039D9E43}" type="pres">
      <dgm:prSet presAssocID="{5B464372-6179-4805-A85F-53B903CE8C3F}" presName="child" presStyleLbl="alignAccFollowNode1" presStyleIdx="1" presStyleCnt="3">
        <dgm:presLayoutVars>
          <dgm:chMax val="0"/>
          <dgm:bulletEnabled val="1"/>
        </dgm:presLayoutVars>
      </dgm:prSet>
      <dgm:spPr/>
    </dgm:pt>
    <dgm:pt modelId="{0840D636-2857-45FB-AC24-742137B8CE82}" type="pres">
      <dgm:prSet presAssocID="{1640FA55-5452-4A28-835F-D64DECC618A9}" presName="sibTrans" presStyleLbl="sibTrans2D1" presStyleIdx="2" presStyleCnt="3"/>
      <dgm:spPr/>
    </dgm:pt>
    <dgm:pt modelId="{FFFF394D-34A7-4644-9869-86A1B3D70D9A}" type="pres">
      <dgm:prSet presAssocID="{6FBBE07D-7A43-4AAE-B8F7-F0C7EFBFEBCF}" presName="child" presStyleLbl="alignAccFollowNode1" presStyleIdx="2" presStyleCnt="3">
        <dgm:presLayoutVars>
          <dgm:chMax val="0"/>
          <dgm:bulletEnabled val="1"/>
        </dgm:presLayoutVars>
      </dgm:prSet>
      <dgm:spPr/>
    </dgm:pt>
  </dgm:ptLst>
  <dgm:cxnLst>
    <dgm:cxn modelId="{E9C3A610-E8CB-44C2-9CE9-8C70EF115DA8}" type="presOf" srcId="{282101B8-6F42-40CB-A2F4-C0204DE18427}" destId="{09DB4623-6799-4E37-BCA3-03736EADFCCE}" srcOrd="0" destOrd="0" presId="urn:microsoft.com/office/officeart/2005/8/layout/lProcess1"/>
    <dgm:cxn modelId="{3CD5C414-B1CC-4879-9C92-C98150798094}" type="presOf" srcId="{4ED45549-48F4-4DD5-A7D0-D1F83978EC76}" destId="{024E904E-22E3-40F7-A7A5-D5671E06CE35}" srcOrd="0" destOrd="0" presId="urn:microsoft.com/office/officeart/2005/8/layout/lProcess1"/>
    <dgm:cxn modelId="{AC807E23-C8F3-452B-B293-04D7AD8C1D48}" type="presOf" srcId="{6FBBE07D-7A43-4AAE-B8F7-F0C7EFBFEBCF}" destId="{FFFF394D-34A7-4644-9869-86A1B3D70D9A}" srcOrd="0" destOrd="0" presId="urn:microsoft.com/office/officeart/2005/8/layout/lProcess1"/>
    <dgm:cxn modelId="{9C8FFF31-F90F-4B2E-8AD5-19AFEFCD4DF0}" type="presOf" srcId="{2E4FCA7A-9495-465A-A234-7D5F1EA1C4FD}" destId="{EF2CB52C-14F9-49DC-954C-B585B11BBAB9}" srcOrd="0" destOrd="0" presId="urn:microsoft.com/office/officeart/2005/8/layout/lProcess1"/>
    <dgm:cxn modelId="{2645CA33-5731-4EBC-A347-E4FCE462BD86}" srcId="{FD6FFBA5-A929-4BC9-9BF8-D04A4DFD4363}" destId="{282101B8-6F42-40CB-A2F4-C0204DE18427}" srcOrd="0" destOrd="0" parTransId="{A64ECF43-35F5-4EB1-9F97-C7BAB450772C}" sibTransId="{7CF5F942-7524-4BB9-9256-828BA507218C}"/>
    <dgm:cxn modelId="{EF04FA61-0E67-4058-A643-69D99A37D9CE}" type="presOf" srcId="{A64ECF43-35F5-4EB1-9F97-C7BAB450772C}" destId="{BA196465-01F4-454A-B770-7BC44D0732C9}" srcOrd="0" destOrd="0" presId="urn:microsoft.com/office/officeart/2005/8/layout/lProcess1"/>
    <dgm:cxn modelId="{34B6B97B-7657-44F0-8ED4-BE5E69B17C66}" srcId="{4ED45549-48F4-4DD5-A7D0-D1F83978EC76}" destId="{6FBBE07D-7A43-4AAE-B8F7-F0C7EFBFEBCF}" srcOrd="1" destOrd="0" parTransId="{603949F9-B35A-4477-A245-1CB45EE8A833}" sibTransId="{7AF12DBB-95F1-4136-AC4F-EE506A961E3B}"/>
    <dgm:cxn modelId="{EF31B17C-8AE9-4229-94EA-331CB8E6EC47}" srcId="{2E4FCA7A-9495-465A-A234-7D5F1EA1C4FD}" destId="{4ED45549-48F4-4DD5-A7D0-D1F83978EC76}" srcOrd="1" destOrd="0" parTransId="{40DF337D-10D5-4C2E-802C-1DBA7400E8D8}" sibTransId="{67B4FCC4-28D4-4E95-8C18-1C19F5E538E7}"/>
    <dgm:cxn modelId="{E26C6883-A028-4B90-B100-A8E1B3AEAF19}" type="presOf" srcId="{FD6FFBA5-A929-4BC9-9BF8-D04A4DFD4363}" destId="{5003EE91-A0B4-4E3A-AC01-DC433CE1C721}" srcOrd="0" destOrd="0" presId="urn:microsoft.com/office/officeart/2005/8/layout/lProcess1"/>
    <dgm:cxn modelId="{74E90FA4-0F18-47F2-A668-7288CE546750}" type="presOf" srcId="{B067E4F8-D0A1-4A10-A3CD-74950C266074}" destId="{897A1531-96E9-4F9F-85C5-3DA85D47E382}" srcOrd="0" destOrd="0" presId="urn:microsoft.com/office/officeart/2005/8/layout/lProcess1"/>
    <dgm:cxn modelId="{EC1B2CBA-B0F7-49E0-9BDD-D8096EF8A028}" srcId="{4ED45549-48F4-4DD5-A7D0-D1F83978EC76}" destId="{5B464372-6179-4805-A85F-53B903CE8C3F}" srcOrd="0" destOrd="0" parTransId="{B067E4F8-D0A1-4A10-A3CD-74950C266074}" sibTransId="{1640FA55-5452-4A28-835F-D64DECC618A9}"/>
    <dgm:cxn modelId="{F66563DD-FDCE-4E1F-896A-55B36C6FD14C}" type="presOf" srcId="{1640FA55-5452-4A28-835F-D64DECC618A9}" destId="{0840D636-2857-45FB-AC24-742137B8CE82}" srcOrd="0" destOrd="0" presId="urn:microsoft.com/office/officeart/2005/8/layout/lProcess1"/>
    <dgm:cxn modelId="{FE61F5DE-2669-431C-9C0E-395C1B47555B}" type="presOf" srcId="{5B464372-6179-4805-A85F-53B903CE8C3F}" destId="{50B7B08C-6C9F-4CCF-8030-B040039D9E43}" srcOrd="0" destOrd="0" presId="urn:microsoft.com/office/officeart/2005/8/layout/lProcess1"/>
    <dgm:cxn modelId="{D25B51F5-DADB-4FBF-9791-B2DA0B22DC0F}" srcId="{2E4FCA7A-9495-465A-A234-7D5F1EA1C4FD}" destId="{FD6FFBA5-A929-4BC9-9BF8-D04A4DFD4363}" srcOrd="0" destOrd="0" parTransId="{BF745F31-645A-4E34-8A1C-55079B3E72CE}" sibTransId="{9B7CF74F-A2FC-4232-AADF-F282C9AD3588}"/>
    <dgm:cxn modelId="{3317250B-E2FD-401A-AA36-64DE4C634D21}" type="presParOf" srcId="{EF2CB52C-14F9-49DC-954C-B585B11BBAB9}" destId="{B1EA27B7-FDCF-46AE-BE2F-460EF553DA2C}" srcOrd="0" destOrd="0" presId="urn:microsoft.com/office/officeart/2005/8/layout/lProcess1"/>
    <dgm:cxn modelId="{8AFB6C53-750F-4148-ACEC-8BB611237140}" type="presParOf" srcId="{B1EA27B7-FDCF-46AE-BE2F-460EF553DA2C}" destId="{5003EE91-A0B4-4E3A-AC01-DC433CE1C721}" srcOrd="0" destOrd="0" presId="urn:microsoft.com/office/officeart/2005/8/layout/lProcess1"/>
    <dgm:cxn modelId="{877B156C-2A65-43C5-B9CC-F40CE24756A5}" type="presParOf" srcId="{B1EA27B7-FDCF-46AE-BE2F-460EF553DA2C}" destId="{BA196465-01F4-454A-B770-7BC44D0732C9}" srcOrd="1" destOrd="0" presId="urn:microsoft.com/office/officeart/2005/8/layout/lProcess1"/>
    <dgm:cxn modelId="{42EDAF4B-3F0D-440E-A0AE-8B87C1ACACC5}" type="presParOf" srcId="{B1EA27B7-FDCF-46AE-BE2F-460EF553DA2C}" destId="{09DB4623-6799-4E37-BCA3-03736EADFCCE}" srcOrd="2" destOrd="0" presId="urn:microsoft.com/office/officeart/2005/8/layout/lProcess1"/>
    <dgm:cxn modelId="{431D7978-F16C-460C-BAF0-92BD6AE776E9}" type="presParOf" srcId="{EF2CB52C-14F9-49DC-954C-B585B11BBAB9}" destId="{3383C38C-B5EF-4699-B546-EA3E350ABBFA}" srcOrd="1" destOrd="0" presId="urn:microsoft.com/office/officeart/2005/8/layout/lProcess1"/>
    <dgm:cxn modelId="{0EF5D1C3-94AE-4717-815B-9B4C6567EA3A}" type="presParOf" srcId="{EF2CB52C-14F9-49DC-954C-B585B11BBAB9}" destId="{99E5BBB4-85AE-42F8-B879-4A8E4B74B295}" srcOrd="2" destOrd="0" presId="urn:microsoft.com/office/officeart/2005/8/layout/lProcess1"/>
    <dgm:cxn modelId="{272DB1D3-E719-4E9A-A1FF-CAF63AE55406}" type="presParOf" srcId="{99E5BBB4-85AE-42F8-B879-4A8E4B74B295}" destId="{024E904E-22E3-40F7-A7A5-D5671E06CE35}" srcOrd="0" destOrd="0" presId="urn:microsoft.com/office/officeart/2005/8/layout/lProcess1"/>
    <dgm:cxn modelId="{F173760C-0060-412E-80C7-36745B50576B}" type="presParOf" srcId="{99E5BBB4-85AE-42F8-B879-4A8E4B74B295}" destId="{897A1531-96E9-4F9F-85C5-3DA85D47E382}" srcOrd="1" destOrd="0" presId="urn:microsoft.com/office/officeart/2005/8/layout/lProcess1"/>
    <dgm:cxn modelId="{42160569-E984-4C35-BAD0-9D31C1FBB71D}" type="presParOf" srcId="{99E5BBB4-85AE-42F8-B879-4A8E4B74B295}" destId="{50B7B08C-6C9F-4CCF-8030-B040039D9E43}" srcOrd="2" destOrd="0" presId="urn:microsoft.com/office/officeart/2005/8/layout/lProcess1"/>
    <dgm:cxn modelId="{A250CF7F-8293-4A06-86E0-E8A688B0E210}" type="presParOf" srcId="{99E5BBB4-85AE-42F8-B879-4A8E4B74B295}" destId="{0840D636-2857-45FB-AC24-742137B8CE82}" srcOrd="3" destOrd="0" presId="urn:microsoft.com/office/officeart/2005/8/layout/lProcess1"/>
    <dgm:cxn modelId="{14BEDADF-D947-489A-9F5D-8562EA31079C}" type="presParOf" srcId="{99E5BBB4-85AE-42F8-B879-4A8E4B74B295}" destId="{FFFF394D-34A7-4644-9869-86A1B3D70D9A}" srcOrd="4" destOrd="0" presId="urn:microsoft.com/office/officeart/2005/8/layout/l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385FFD-0404-412B-886C-60BCD243C5D1}" type="doc">
      <dgm:prSet loTypeId="urn:microsoft.com/office/officeart/2009/3/layout/SubStepProcess" loCatId="process" qsTypeId="urn:microsoft.com/office/officeart/2005/8/quickstyle/simple1" qsCatId="simple" csTypeId="urn:microsoft.com/office/officeart/2005/8/colors/accent1_4" csCatId="accent1" phldr="1"/>
      <dgm:spPr/>
      <dgm:t>
        <a:bodyPr/>
        <a:lstStyle/>
        <a:p>
          <a:endParaRPr lang="es-ES"/>
        </a:p>
      </dgm:t>
    </dgm:pt>
    <dgm:pt modelId="{E021EBF0-C1EB-412F-B4AB-34D0158B3CDF}">
      <dgm:prSet phldrT="[Texto]" custT="1"/>
      <dgm:spPr>
        <a:solidFill>
          <a:srgbClr val="00B050">
            <a:alpha val="50000"/>
          </a:srgbClr>
        </a:solidFill>
      </dgm:spPr>
      <dgm:t>
        <a:bodyPr/>
        <a:lstStyle/>
        <a:p>
          <a:r>
            <a:rPr lang="es-ES" sz="1600" dirty="0">
              <a:solidFill>
                <a:schemeClr val="tx1"/>
              </a:solidFill>
              <a:latin typeface="Cambria" panose="02040503050406030204" pitchFamily="18" charset="0"/>
              <a:ea typeface="Cambria" panose="02040503050406030204" pitchFamily="18" charset="0"/>
            </a:rPr>
            <a:t>Agua termal</a:t>
          </a:r>
        </a:p>
      </dgm:t>
    </dgm:pt>
    <dgm:pt modelId="{AA722BA7-3FC6-4E1C-BFF2-EB4E45997CCD}" type="parTrans" cxnId="{C7C6BBCB-56E2-460B-A6F6-66B085CE7F39}">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D621221B-6046-4F4D-99ED-6F70251FC0DB}" type="sibTrans" cxnId="{C7C6BBCB-56E2-460B-A6F6-66B085CE7F39}">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391E1465-768E-4698-8C34-1A3DDA336CE6}">
      <dgm:prSet phldrT="[Texto]" custT="1"/>
      <dgm:spPr/>
      <dgm:t>
        <a:bodyPr/>
        <a:lstStyle/>
        <a:p>
          <a:pPr>
            <a:buFont typeface="Arial" panose="020B0604020202020204" pitchFamily="34" charset="0"/>
            <a:buChar char="•"/>
          </a:pP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Al menos 5°C mayor </a:t>
          </a:r>
          <a:endParaRPr lang="es-ES" sz="1400" dirty="0">
            <a:solidFill>
              <a:schemeClr val="tx1"/>
            </a:solidFill>
            <a:latin typeface="Cambria" panose="02040503050406030204" pitchFamily="18" charset="0"/>
            <a:ea typeface="Cambria" panose="02040503050406030204" pitchFamily="18" charset="0"/>
          </a:endParaRPr>
        </a:p>
      </dgm:t>
    </dgm:pt>
    <dgm:pt modelId="{06BF7406-9DFC-4C18-8F5F-A4A858C804A4}" type="parTrans" cxnId="{C1466B50-0183-42DE-988E-101F6DA67C5D}">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BD59A70B-D76A-48F3-A241-CAE4E44EE70F}" type="sibTrans" cxnId="{C1466B50-0183-42DE-988E-101F6DA67C5D}">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447C8D2F-4318-43A7-B093-13019B6D4419}">
      <dgm:prSet phldrT="[Texto]" custT="1"/>
      <dgm:spPr/>
      <dgm:t>
        <a:bodyPr/>
        <a:lstStyle/>
        <a:p>
          <a:pPr>
            <a:buFont typeface="Arial" panose="020B0604020202020204" pitchFamily="34" charset="0"/>
            <a:buChar char="•"/>
          </a:pP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Capas subterráneas</a:t>
          </a:r>
          <a:endParaRPr lang="es-ES" sz="1400" dirty="0">
            <a:solidFill>
              <a:schemeClr val="tx1"/>
            </a:solidFill>
            <a:latin typeface="Cambria" panose="02040503050406030204" pitchFamily="18" charset="0"/>
            <a:ea typeface="Cambria" panose="02040503050406030204" pitchFamily="18" charset="0"/>
          </a:endParaRPr>
        </a:p>
      </dgm:t>
    </dgm:pt>
    <dgm:pt modelId="{C3E89D89-608C-4C9B-8762-21CEB2804AC4}" type="parTrans" cxnId="{2D6CAB86-3D14-4EB5-B763-29B3D7C662F1}">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898EA8D2-085C-4E0A-A48A-1A5E1136EDBA}" type="sibTrans" cxnId="{2D6CAB86-3D14-4EB5-B763-29B3D7C662F1}">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84371FBA-EB2C-4BE4-BB6F-DC4022895DF9}">
      <dgm:prSet phldrT="[Texto]" custT="1"/>
      <dgm:spPr/>
      <dgm:t>
        <a:bodyPr/>
        <a:lstStyle/>
        <a:p>
          <a:pPr>
            <a:buFont typeface="Arial" panose="020B0604020202020204" pitchFamily="34" charset="0"/>
            <a:buChar char="•"/>
          </a:pP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Componentes minerales </a:t>
          </a:r>
          <a:endParaRPr lang="es-ES" sz="1400" dirty="0">
            <a:solidFill>
              <a:schemeClr val="tx1"/>
            </a:solidFill>
            <a:latin typeface="Cambria" panose="02040503050406030204" pitchFamily="18" charset="0"/>
            <a:ea typeface="Cambria" panose="02040503050406030204" pitchFamily="18" charset="0"/>
          </a:endParaRPr>
        </a:p>
      </dgm:t>
    </dgm:pt>
    <dgm:pt modelId="{D8A8CBE3-DDF9-42B3-8490-1A5CB4A9D341}" type="parTrans" cxnId="{3A0506B0-1979-4CF4-A67A-971991C426D0}">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C49E2B8C-7E9B-404A-8E21-D0A2DC16D43E}" type="sibTrans" cxnId="{3A0506B0-1979-4CF4-A67A-971991C426D0}">
      <dgm:prSet/>
      <dgm:spPr/>
      <dgm:t>
        <a:bodyPr/>
        <a:lstStyle/>
        <a:p>
          <a:endParaRPr lang="es-ES" sz="1400">
            <a:solidFill>
              <a:schemeClr val="tx1"/>
            </a:solidFill>
            <a:latin typeface="Cambria" panose="02040503050406030204" pitchFamily="18" charset="0"/>
            <a:ea typeface="Cambria" panose="02040503050406030204" pitchFamily="18" charset="0"/>
          </a:endParaRPr>
        </a:p>
      </dgm:t>
    </dgm:pt>
    <dgm:pt modelId="{D55DAF73-5C2B-49C5-AC15-E628ECEECE30}" type="pres">
      <dgm:prSet presAssocID="{68385FFD-0404-412B-886C-60BCD243C5D1}" presName="Name0" presStyleCnt="0">
        <dgm:presLayoutVars>
          <dgm:chMax val="7"/>
          <dgm:dir/>
          <dgm:animOne val="branch"/>
        </dgm:presLayoutVars>
      </dgm:prSet>
      <dgm:spPr/>
    </dgm:pt>
    <dgm:pt modelId="{EA8885A8-7CDC-42C6-8625-9336AC32066C}" type="pres">
      <dgm:prSet presAssocID="{E021EBF0-C1EB-412F-B4AB-34D0158B3CDF}" presName="parTx1" presStyleLbl="node1" presStyleIdx="0" presStyleCnt="1" custScaleX="89849" custScaleY="76049"/>
      <dgm:spPr/>
    </dgm:pt>
    <dgm:pt modelId="{D8D5DEE2-3DF4-4CBF-8467-51C54D8923E8}" type="pres">
      <dgm:prSet presAssocID="{E021EBF0-C1EB-412F-B4AB-34D0158B3CDF}" presName="spPre1" presStyleCnt="0"/>
      <dgm:spPr/>
    </dgm:pt>
    <dgm:pt modelId="{05D5D895-DE93-4E89-8DC5-FFE485576E95}" type="pres">
      <dgm:prSet presAssocID="{E021EBF0-C1EB-412F-B4AB-34D0158B3CDF}" presName="chLin1" presStyleCnt="0"/>
      <dgm:spPr/>
    </dgm:pt>
    <dgm:pt modelId="{AFECC2B2-EE7F-4587-94F7-CAF26BA6D9D5}" type="pres">
      <dgm:prSet presAssocID="{06BF7406-9DFC-4C18-8F5F-A4A858C804A4}" presName="Name11" presStyleLbl="parChTrans1D1" presStyleIdx="0" presStyleCnt="6"/>
      <dgm:spPr>
        <a:ln>
          <a:solidFill>
            <a:srgbClr val="00B050">
              <a:alpha val="50000"/>
            </a:srgbClr>
          </a:solidFill>
        </a:ln>
      </dgm:spPr>
    </dgm:pt>
    <dgm:pt modelId="{5521FA60-E421-4E24-A049-8EEB1F3B09FC}" type="pres">
      <dgm:prSet presAssocID="{391E1465-768E-4698-8C34-1A3DDA336CE6}" presName="txAndLines1" presStyleCnt="0"/>
      <dgm:spPr/>
    </dgm:pt>
    <dgm:pt modelId="{A45CD0C7-326A-4131-A8D7-765CA475FB75}" type="pres">
      <dgm:prSet presAssocID="{391E1465-768E-4698-8C34-1A3DDA336CE6}" presName="anchor1" presStyleCnt="0"/>
      <dgm:spPr/>
    </dgm:pt>
    <dgm:pt modelId="{EEEBA061-4A86-411D-AF20-6ADB516B4BDC}" type="pres">
      <dgm:prSet presAssocID="{391E1465-768E-4698-8C34-1A3DDA336CE6}" presName="backup1" presStyleCnt="0"/>
      <dgm:spPr/>
    </dgm:pt>
    <dgm:pt modelId="{32E74F8F-E27D-416C-8B2A-45EF07DA7935}" type="pres">
      <dgm:prSet presAssocID="{391E1465-768E-4698-8C34-1A3DDA336CE6}" presName="preLine1" presStyleLbl="parChTrans1D1" presStyleIdx="1" presStyleCnt="6"/>
      <dgm:spPr>
        <a:ln>
          <a:solidFill>
            <a:srgbClr val="00B050">
              <a:alpha val="50000"/>
            </a:srgbClr>
          </a:solidFill>
        </a:ln>
      </dgm:spPr>
    </dgm:pt>
    <dgm:pt modelId="{CD319E89-6389-4EE9-B106-B52FBB4BEA40}" type="pres">
      <dgm:prSet presAssocID="{391E1465-768E-4698-8C34-1A3DDA336CE6}" presName="desTx1" presStyleLbl="revTx" presStyleIdx="0" presStyleCnt="0">
        <dgm:presLayoutVars>
          <dgm:bulletEnabled val="1"/>
        </dgm:presLayoutVars>
      </dgm:prSet>
      <dgm:spPr/>
    </dgm:pt>
    <dgm:pt modelId="{56017986-17C3-468C-974B-D23A86A22AAE}" type="pres">
      <dgm:prSet presAssocID="{C3E89D89-608C-4C9B-8762-21CEB2804AC4}" presName="Name11" presStyleLbl="parChTrans1D1" presStyleIdx="2" presStyleCnt="6"/>
      <dgm:spPr>
        <a:ln>
          <a:solidFill>
            <a:srgbClr val="00B050">
              <a:alpha val="50000"/>
            </a:srgbClr>
          </a:solidFill>
        </a:ln>
      </dgm:spPr>
    </dgm:pt>
    <dgm:pt modelId="{B0B6A8BC-1BCA-41BA-B6B5-F70E9076D1E5}" type="pres">
      <dgm:prSet presAssocID="{447C8D2F-4318-43A7-B093-13019B6D4419}" presName="txAndLines1" presStyleCnt="0"/>
      <dgm:spPr/>
    </dgm:pt>
    <dgm:pt modelId="{A2E4824C-6B92-4499-BC8F-DB7CCB7F59AA}" type="pres">
      <dgm:prSet presAssocID="{447C8D2F-4318-43A7-B093-13019B6D4419}" presName="anchor1" presStyleCnt="0"/>
      <dgm:spPr/>
    </dgm:pt>
    <dgm:pt modelId="{877E759A-8D59-4B7B-8F07-D80C1F963C66}" type="pres">
      <dgm:prSet presAssocID="{447C8D2F-4318-43A7-B093-13019B6D4419}" presName="backup1" presStyleCnt="0"/>
      <dgm:spPr/>
    </dgm:pt>
    <dgm:pt modelId="{7AC77B34-B1D1-492E-8540-BE90C8BD45E0}" type="pres">
      <dgm:prSet presAssocID="{447C8D2F-4318-43A7-B093-13019B6D4419}" presName="preLine1" presStyleLbl="parChTrans1D1" presStyleIdx="3" presStyleCnt="6"/>
      <dgm:spPr>
        <a:ln>
          <a:solidFill>
            <a:srgbClr val="00B050">
              <a:alpha val="50000"/>
            </a:srgbClr>
          </a:solidFill>
        </a:ln>
      </dgm:spPr>
    </dgm:pt>
    <dgm:pt modelId="{4449D19B-498D-4AC3-BA39-475FCC7F62FC}" type="pres">
      <dgm:prSet presAssocID="{447C8D2F-4318-43A7-B093-13019B6D4419}" presName="desTx1" presStyleLbl="revTx" presStyleIdx="0" presStyleCnt="0">
        <dgm:presLayoutVars>
          <dgm:bulletEnabled val="1"/>
        </dgm:presLayoutVars>
      </dgm:prSet>
      <dgm:spPr/>
    </dgm:pt>
    <dgm:pt modelId="{BE5A0E6B-346E-4925-879E-E652D4B71C6F}" type="pres">
      <dgm:prSet presAssocID="{D8A8CBE3-DDF9-42B3-8490-1A5CB4A9D341}" presName="Name11" presStyleLbl="parChTrans1D1" presStyleIdx="4" presStyleCnt="6"/>
      <dgm:spPr>
        <a:ln>
          <a:solidFill>
            <a:srgbClr val="00B050">
              <a:alpha val="50000"/>
            </a:srgbClr>
          </a:solidFill>
        </a:ln>
      </dgm:spPr>
    </dgm:pt>
    <dgm:pt modelId="{0E8BC335-932A-42FC-8820-E12152018554}" type="pres">
      <dgm:prSet presAssocID="{84371FBA-EB2C-4BE4-BB6F-DC4022895DF9}" presName="txAndLines1" presStyleCnt="0"/>
      <dgm:spPr/>
    </dgm:pt>
    <dgm:pt modelId="{E00564E1-E41D-40C4-8895-B588E3C45D17}" type="pres">
      <dgm:prSet presAssocID="{84371FBA-EB2C-4BE4-BB6F-DC4022895DF9}" presName="anchor1" presStyleCnt="0"/>
      <dgm:spPr/>
    </dgm:pt>
    <dgm:pt modelId="{EBDA4A74-FDBD-45D9-9044-DEEB1F925016}" type="pres">
      <dgm:prSet presAssocID="{84371FBA-EB2C-4BE4-BB6F-DC4022895DF9}" presName="backup1" presStyleCnt="0"/>
      <dgm:spPr/>
    </dgm:pt>
    <dgm:pt modelId="{73873C76-C567-4CE2-B0B6-8BD8FD4138E5}" type="pres">
      <dgm:prSet presAssocID="{84371FBA-EB2C-4BE4-BB6F-DC4022895DF9}" presName="preLine1" presStyleLbl="parChTrans1D1" presStyleIdx="5" presStyleCnt="6"/>
      <dgm:spPr>
        <a:ln>
          <a:solidFill>
            <a:srgbClr val="00B050">
              <a:alpha val="50000"/>
            </a:srgbClr>
          </a:solidFill>
        </a:ln>
      </dgm:spPr>
    </dgm:pt>
    <dgm:pt modelId="{993488B3-B37F-4AF7-A01F-1E9A7BFEF1E6}" type="pres">
      <dgm:prSet presAssocID="{84371FBA-EB2C-4BE4-BB6F-DC4022895DF9}" presName="desTx1" presStyleLbl="revTx" presStyleIdx="0" presStyleCnt="0">
        <dgm:presLayoutVars>
          <dgm:bulletEnabled val="1"/>
        </dgm:presLayoutVars>
      </dgm:prSet>
      <dgm:spPr/>
    </dgm:pt>
  </dgm:ptLst>
  <dgm:cxnLst>
    <dgm:cxn modelId="{09CCCD6C-729F-41CB-8A2F-65F64A1CE2FB}" type="presOf" srcId="{68385FFD-0404-412B-886C-60BCD243C5D1}" destId="{D55DAF73-5C2B-49C5-AC15-E628ECEECE30}" srcOrd="0" destOrd="0" presId="urn:microsoft.com/office/officeart/2009/3/layout/SubStepProcess"/>
    <dgm:cxn modelId="{C1466B50-0183-42DE-988E-101F6DA67C5D}" srcId="{E021EBF0-C1EB-412F-B4AB-34D0158B3CDF}" destId="{391E1465-768E-4698-8C34-1A3DDA336CE6}" srcOrd="0" destOrd="0" parTransId="{06BF7406-9DFC-4C18-8F5F-A4A858C804A4}" sibTransId="{BD59A70B-D76A-48F3-A241-CAE4E44EE70F}"/>
    <dgm:cxn modelId="{3A318771-D0FA-480F-A0D6-531CFA2C729B}" type="presOf" srcId="{84371FBA-EB2C-4BE4-BB6F-DC4022895DF9}" destId="{993488B3-B37F-4AF7-A01F-1E9A7BFEF1E6}" srcOrd="0" destOrd="0" presId="urn:microsoft.com/office/officeart/2009/3/layout/SubStepProcess"/>
    <dgm:cxn modelId="{97FBEC71-4B05-4327-9FBD-F5C3BC35E52B}" type="presOf" srcId="{E021EBF0-C1EB-412F-B4AB-34D0158B3CDF}" destId="{EA8885A8-7CDC-42C6-8625-9336AC32066C}" srcOrd="0" destOrd="0" presId="urn:microsoft.com/office/officeart/2009/3/layout/SubStepProcess"/>
    <dgm:cxn modelId="{04C94E7E-6AAE-4558-8542-D7A84ECDD6A7}" type="presOf" srcId="{447C8D2F-4318-43A7-B093-13019B6D4419}" destId="{4449D19B-498D-4AC3-BA39-475FCC7F62FC}" srcOrd="0" destOrd="0" presId="urn:microsoft.com/office/officeart/2009/3/layout/SubStepProcess"/>
    <dgm:cxn modelId="{2D6CAB86-3D14-4EB5-B763-29B3D7C662F1}" srcId="{E021EBF0-C1EB-412F-B4AB-34D0158B3CDF}" destId="{447C8D2F-4318-43A7-B093-13019B6D4419}" srcOrd="1" destOrd="0" parTransId="{C3E89D89-608C-4C9B-8762-21CEB2804AC4}" sibTransId="{898EA8D2-085C-4E0A-A48A-1A5E1136EDBA}"/>
    <dgm:cxn modelId="{AA986492-2D53-4C67-A50D-1E84674B98EB}" type="presOf" srcId="{391E1465-768E-4698-8C34-1A3DDA336CE6}" destId="{CD319E89-6389-4EE9-B106-B52FBB4BEA40}" srcOrd="0" destOrd="0" presId="urn:microsoft.com/office/officeart/2009/3/layout/SubStepProcess"/>
    <dgm:cxn modelId="{3A0506B0-1979-4CF4-A67A-971991C426D0}" srcId="{E021EBF0-C1EB-412F-B4AB-34D0158B3CDF}" destId="{84371FBA-EB2C-4BE4-BB6F-DC4022895DF9}" srcOrd="2" destOrd="0" parTransId="{D8A8CBE3-DDF9-42B3-8490-1A5CB4A9D341}" sibTransId="{C49E2B8C-7E9B-404A-8E21-D0A2DC16D43E}"/>
    <dgm:cxn modelId="{C7C6BBCB-56E2-460B-A6F6-66B085CE7F39}" srcId="{68385FFD-0404-412B-886C-60BCD243C5D1}" destId="{E021EBF0-C1EB-412F-B4AB-34D0158B3CDF}" srcOrd="0" destOrd="0" parTransId="{AA722BA7-3FC6-4E1C-BFF2-EB4E45997CCD}" sibTransId="{D621221B-6046-4F4D-99ED-6F70251FC0DB}"/>
    <dgm:cxn modelId="{92FB3D65-4505-4662-9876-8EB3BB26DC7E}" type="presParOf" srcId="{D55DAF73-5C2B-49C5-AC15-E628ECEECE30}" destId="{EA8885A8-7CDC-42C6-8625-9336AC32066C}" srcOrd="0" destOrd="0" presId="urn:microsoft.com/office/officeart/2009/3/layout/SubStepProcess"/>
    <dgm:cxn modelId="{1B99A112-B650-4244-B02A-886663EF9237}" type="presParOf" srcId="{D55DAF73-5C2B-49C5-AC15-E628ECEECE30}" destId="{D8D5DEE2-3DF4-4CBF-8467-51C54D8923E8}" srcOrd="1" destOrd="0" presId="urn:microsoft.com/office/officeart/2009/3/layout/SubStepProcess"/>
    <dgm:cxn modelId="{4C6A3B94-EBE0-41C5-9E53-05F66D6A9CFE}" type="presParOf" srcId="{D55DAF73-5C2B-49C5-AC15-E628ECEECE30}" destId="{05D5D895-DE93-4E89-8DC5-FFE485576E95}" srcOrd="2" destOrd="0" presId="urn:microsoft.com/office/officeart/2009/3/layout/SubStepProcess"/>
    <dgm:cxn modelId="{B2377DB2-1719-4043-BA2B-01F2B30B1038}" type="presParOf" srcId="{05D5D895-DE93-4E89-8DC5-FFE485576E95}" destId="{AFECC2B2-EE7F-4587-94F7-CAF26BA6D9D5}" srcOrd="0" destOrd="0" presId="urn:microsoft.com/office/officeart/2009/3/layout/SubStepProcess"/>
    <dgm:cxn modelId="{0301A6D9-548A-456E-AA90-4BCE5944FBEE}" type="presParOf" srcId="{05D5D895-DE93-4E89-8DC5-FFE485576E95}" destId="{5521FA60-E421-4E24-A049-8EEB1F3B09FC}" srcOrd="1" destOrd="0" presId="urn:microsoft.com/office/officeart/2009/3/layout/SubStepProcess"/>
    <dgm:cxn modelId="{80CFBD01-F504-4C8F-B22A-4C5A2323E91E}" type="presParOf" srcId="{5521FA60-E421-4E24-A049-8EEB1F3B09FC}" destId="{A45CD0C7-326A-4131-A8D7-765CA475FB75}" srcOrd="0" destOrd="0" presId="urn:microsoft.com/office/officeart/2009/3/layout/SubStepProcess"/>
    <dgm:cxn modelId="{30599064-1F0E-4B1E-94A9-9B63C6B435C3}" type="presParOf" srcId="{5521FA60-E421-4E24-A049-8EEB1F3B09FC}" destId="{EEEBA061-4A86-411D-AF20-6ADB516B4BDC}" srcOrd="1" destOrd="0" presId="urn:microsoft.com/office/officeart/2009/3/layout/SubStepProcess"/>
    <dgm:cxn modelId="{50EED4F6-9705-477C-8F69-0C8DDA5836DA}" type="presParOf" srcId="{5521FA60-E421-4E24-A049-8EEB1F3B09FC}" destId="{32E74F8F-E27D-416C-8B2A-45EF07DA7935}" srcOrd="2" destOrd="0" presId="urn:microsoft.com/office/officeart/2009/3/layout/SubStepProcess"/>
    <dgm:cxn modelId="{CCB6FFFD-13CC-4D48-A663-C7CFC817FE46}" type="presParOf" srcId="{5521FA60-E421-4E24-A049-8EEB1F3B09FC}" destId="{CD319E89-6389-4EE9-B106-B52FBB4BEA40}" srcOrd="3" destOrd="0" presId="urn:microsoft.com/office/officeart/2009/3/layout/SubStepProcess"/>
    <dgm:cxn modelId="{1E9CF874-17DF-4FCB-A296-F7ACEF645550}" type="presParOf" srcId="{05D5D895-DE93-4E89-8DC5-FFE485576E95}" destId="{56017986-17C3-468C-974B-D23A86A22AAE}" srcOrd="2" destOrd="0" presId="urn:microsoft.com/office/officeart/2009/3/layout/SubStepProcess"/>
    <dgm:cxn modelId="{BFDD4D4F-6E54-4D90-934A-F6F3F77A0FF3}" type="presParOf" srcId="{05D5D895-DE93-4E89-8DC5-FFE485576E95}" destId="{B0B6A8BC-1BCA-41BA-B6B5-F70E9076D1E5}" srcOrd="3" destOrd="0" presId="urn:microsoft.com/office/officeart/2009/3/layout/SubStepProcess"/>
    <dgm:cxn modelId="{CA15643F-7DB5-4FA2-B201-14FDFD7CA2C1}" type="presParOf" srcId="{B0B6A8BC-1BCA-41BA-B6B5-F70E9076D1E5}" destId="{A2E4824C-6B92-4499-BC8F-DB7CCB7F59AA}" srcOrd="0" destOrd="0" presId="urn:microsoft.com/office/officeart/2009/3/layout/SubStepProcess"/>
    <dgm:cxn modelId="{F9BF8896-42D2-436C-A771-6030FCC7F884}" type="presParOf" srcId="{B0B6A8BC-1BCA-41BA-B6B5-F70E9076D1E5}" destId="{877E759A-8D59-4B7B-8F07-D80C1F963C66}" srcOrd="1" destOrd="0" presId="urn:microsoft.com/office/officeart/2009/3/layout/SubStepProcess"/>
    <dgm:cxn modelId="{ABA7D080-0CB0-4835-A870-26AC04EDCC0B}" type="presParOf" srcId="{B0B6A8BC-1BCA-41BA-B6B5-F70E9076D1E5}" destId="{7AC77B34-B1D1-492E-8540-BE90C8BD45E0}" srcOrd="2" destOrd="0" presId="urn:microsoft.com/office/officeart/2009/3/layout/SubStepProcess"/>
    <dgm:cxn modelId="{8BA50697-F6E4-4663-9EB8-A27E1B85F9A7}" type="presParOf" srcId="{B0B6A8BC-1BCA-41BA-B6B5-F70E9076D1E5}" destId="{4449D19B-498D-4AC3-BA39-475FCC7F62FC}" srcOrd="3" destOrd="0" presId="urn:microsoft.com/office/officeart/2009/3/layout/SubStepProcess"/>
    <dgm:cxn modelId="{813A3D28-EF3F-4E62-8539-11F768605E9C}" type="presParOf" srcId="{05D5D895-DE93-4E89-8DC5-FFE485576E95}" destId="{BE5A0E6B-346E-4925-879E-E652D4B71C6F}" srcOrd="4" destOrd="0" presId="urn:microsoft.com/office/officeart/2009/3/layout/SubStepProcess"/>
    <dgm:cxn modelId="{C5A139B8-0E7E-4201-8BFE-50B7699C73BF}" type="presParOf" srcId="{05D5D895-DE93-4E89-8DC5-FFE485576E95}" destId="{0E8BC335-932A-42FC-8820-E12152018554}" srcOrd="5" destOrd="0" presId="urn:microsoft.com/office/officeart/2009/3/layout/SubStepProcess"/>
    <dgm:cxn modelId="{8D4D785D-55C7-437F-9273-A901D4D410DC}" type="presParOf" srcId="{0E8BC335-932A-42FC-8820-E12152018554}" destId="{E00564E1-E41D-40C4-8895-B588E3C45D17}" srcOrd="0" destOrd="0" presId="urn:microsoft.com/office/officeart/2009/3/layout/SubStepProcess"/>
    <dgm:cxn modelId="{E927FCCF-6015-42D7-9A53-795419637BA6}" type="presParOf" srcId="{0E8BC335-932A-42FC-8820-E12152018554}" destId="{EBDA4A74-FDBD-45D9-9044-DEEB1F925016}" srcOrd="1" destOrd="0" presId="urn:microsoft.com/office/officeart/2009/3/layout/SubStepProcess"/>
    <dgm:cxn modelId="{3724ADB1-2929-4FA5-8E99-20BF341B0ABF}" type="presParOf" srcId="{0E8BC335-932A-42FC-8820-E12152018554}" destId="{73873C76-C567-4CE2-B0B6-8BD8FD4138E5}" srcOrd="2" destOrd="0" presId="urn:microsoft.com/office/officeart/2009/3/layout/SubStepProcess"/>
    <dgm:cxn modelId="{A02759DC-4C12-4782-9729-8EC81A5BEA96}" type="presParOf" srcId="{0E8BC335-932A-42FC-8820-E12152018554}" destId="{993488B3-B37F-4AF7-A01F-1E9A7BFEF1E6}" srcOrd="3" destOrd="0" presId="urn:microsoft.com/office/officeart/2009/3/layout/SubStep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2953" y="0"/>
          <a:ext cx="4354247" cy="667529"/>
        </a:xfrm>
        <a:prstGeom prst="homePlate">
          <a:avLst/>
        </a:prstGeom>
        <a:solidFill>
          <a:schemeClr val="accent1">
            <a:lumMod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Planteamiento del problema</a:t>
          </a:r>
        </a:p>
      </dsp:txBody>
      <dsp:txXfrm>
        <a:off x="2953" y="0"/>
        <a:ext cx="4187365" cy="667529"/>
      </dsp:txXfrm>
    </dsp:sp>
    <dsp:sp modelId="{FD1C9FAD-3245-4D9D-8858-771392B09C95}">
      <dsp:nvSpPr>
        <dsp:cNvPr id="0" name=""/>
        <dsp:cNvSpPr/>
      </dsp:nvSpPr>
      <dsp:spPr>
        <a:xfrm>
          <a:off x="3609817" y="0"/>
          <a:ext cx="5578078" cy="667529"/>
        </a:xfrm>
        <a:prstGeom prst="chevron">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Justificación e importancia</a:t>
          </a:r>
        </a:p>
      </dsp:txBody>
      <dsp:txXfrm>
        <a:off x="3943582" y="0"/>
        <a:ext cx="4910549" cy="667529"/>
      </dsp:txXfrm>
    </dsp:sp>
    <dsp:sp modelId="{D8B0B033-DBF7-49F9-AED7-A10BA26088BB}">
      <dsp:nvSpPr>
        <dsp:cNvPr id="0" name=""/>
        <dsp:cNvSpPr/>
      </dsp:nvSpPr>
      <dsp:spPr>
        <a:xfrm>
          <a:off x="7704048" y="0"/>
          <a:ext cx="4484997" cy="667529"/>
        </a:xfrm>
        <a:prstGeom prst="chevron">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Área de estudio</a:t>
          </a:r>
        </a:p>
      </dsp:txBody>
      <dsp:txXfrm>
        <a:off x="8037813" y="0"/>
        <a:ext cx="3817468" cy="6675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3176-881C-4F23-8C79-79C708957908}">
      <dsp:nvSpPr>
        <dsp:cNvPr id="0" name=""/>
        <dsp:cNvSpPr/>
      </dsp:nvSpPr>
      <dsp:spPr>
        <a:xfrm>
          <a:off x="0" y="1293489"/>
          <a:ext cx="4023728" cy="848669"/>
        </a:xfrm>
        <a:prstGeom prst="rect">
          <a:avLst/>
        </a:prstGeom>
        <a:noFill/>
        <a:ln>
          <a:solidFill>
            <a:schemeClr val="accent1">
              <a:lumMod val="50000"/>
            </a:schemeClr>
          </a:solidFill>
          <a:prstDash val="lgDash"/>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kern="1200" dirty="0">
            <a:solidFill>
              <a:schemeClr val="tx1"/>
            </a:solidFill>
            <a:effectLst/>
            <a:latin typeface="Cambria" panose="02040503050406030204" pitchFamily="18" charset="0"/>
            <a:ea typeface="Cambria" panose="02040503050406030204" pitchFamily="18" charset="0"/>
          </a:endParaRPr>
        </a:p>
      </dsp:txBody>
      <dsp:txXfrm>
        <a:off x="0" y="1293489"/>
        <a:ext cx="4023728" cy="848669"/>
      </dsp:txXfrm>
    </dsp:sp>
    <dsp:sp modelId="{79BFBEA0-9B7A-4756-AF39-2515FECF7B55}">
      <dsp:nvSpPr>
        <dsp:cNvPr id="0" name=""/>
        <dsp:cNvSpPr/>
      </dsp:nvSpPr>
      <dsp:spPr>
        <a:xfrm rot="10800000">
          <a:off x="0" y="966"/>
          <a:ext cx="4023728" cy="1305253"/>
        </a:xfrm>
        <a:prstGeom prst="upArrowCallou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kern="1200" dirty="0">
            <a:solidFill>
              <a:schemeClr val="tx1"/>
            </a:solidFill>
            <a:latin typeface="Cambria" panose="02040503050406030204" pitchFamily="18" charset="0"/>
            <a:ea typeface="Cambria" panose="02040503050406030204" pitchFamily="18" charset="0"/>
          </a:endParaRPr>
        </a:p>
      </dsp:txBody>
      <dsp:txXfrm rot="10800000">
        <a:off x="0" y="966"/>
        <a:ext cx="4023728" cy="8481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3176-881C-4F23-8C79-79C708957908}">
      <dsp:nvSpPr>
        <dsp:cNvPr id="0" name=""/>
        <dsp:cNvSpPr/>
      </dsp:nvSpPr>
      <dsp:spPr>
        <a:xfrm>
          <a:off x="0" y="1293489"/>
          <a:ext cx="4023728" cy="848669"/>
        </a:xfrm>
        <a:prstGeom prst="rect">
          <a:avLst/>
        </a:prstGeom>
        <a:noFill/>
        <a:ln>
          <a:solidFill>
            <a:schemeClr val="accent1">
              <a:lumMod val="50000"/>
            </a:schemeClr>
          </a:solidFill>
          <a:prstDash val="lgDash"/>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kern="1200" dirty="0">
            <a:solidFill>
              <a:schemeClr val="tx1"/>
            </a:solidFill>
            <a:effectLst/>
            <a:latin typeface="Cambria" panose="02040503050406030204" pitchFamily="18" charset="0"/>
            <a:ea typeface="Cambria" panose="02040503050406030204" pitchFamily="18" charset="0"/>
          </a:endParaRPr>
        </a:p>
      </dsp:txBody>
      <dsp:txXfrm>
        <a:off x="0" y="1293489"/>
        <a:ext cx="4023728" cy="848669"/>
      </dsp:txXfrm>
    </dsp:sp>
    <dsp:sp modelId="{79BFBEA0-9B7A-4756-AF39-2515FECF7B55}">
      <dsp:nvSpPr>
        <dsp:cNvPr id="0" name=""/>
        <dsp:cNvSpPr/>
      </dsp:nvSpPr>
      <dsp:spPr>
        <a:xfrm rot="10800000">
          <a:off x="0" y="966"/>
          <a:ext cx="4023728" cy="1305253"/>
        </a:xfrm>
        <a:prstGeom prst="upArrowCallou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kern="1200" dirty="0">
            <a:solidFill>
              <a:schemeClr val="tx1"/>
            </a:solidFill>
            <a:latin typeface="Cambria" panose="02040503050406030204" pitchFamily="18" charset="0"/>
            <a:ea typeface="Cambria" panose="02040503050406030204" pitchFamily="18" charset="0"/>
          </a:endParaRPr>
        </a:p>
      </dsp:txBody>
      <dsp:txXfrm rot="10800000">
        <a:off x="0" y="966"/>
        <a:ext cx="4023728" cy="8481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3176-881C-4F23-8C79-79C708957908}">
      <dsp:nvSpPr>
        <dsp:cNvPr id="0" name=""/>
        <dsp:cNvSpPr/>
      </dsp:nvSpPr>
      <dsp:spPr>
        <a:xfrm>
          <a:off x="0" y="1293489"/>
          <a:ext cx="4023728" cy="848669"/>
        </a:xfrm>
        <a:prstGeom prst="rect">
          <a:avLst/>
        </a:prstGeom>
        <a:noFill/>
        <a:ln>
          <a:solidFill>
            <a:schemeClr val="accent1">
              <a:lumMod val="50000"/>
            </a:schemeClr>
          </a:solidFill>
          <a:prstDash val="lgDash"/>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effectLst/>
              <a:latin typeface="Cambria" panose="02040503050406030204" pitchFamily="18" charset="0"/>
              <a:ea typeface="Cambria" panose="02040503050406030204" pitchFamily="18" charset="0"/>
            </a:rPr>
            <a:t>El Índice Simplificado de Calidad del Aguas (ISQA)</a:t>
          </a:r>
          <a:endParaRPr lang="es-EC" sz="1600" kern="1200" dirty="0">
            <a:solidFill>
              <a:schemeClr val="tx1"/>
            </a:solidFill>
            <a:effectLst/>
            <a:latin typeface="Cambria" panose="02040503050406030204" pitchFamily="18" charset="0"/>
            <a:ea typeface="Cambria" panose="02040503050406030204" pitchFamily="18" charset="0"/>
          </a:endParaRPr>
        </a:p>
      </dsp:txBody>
      <dsp:txXfrm>
        <a:off x="0" y="1293489"/>
        <a:ext cx="4023728" cy="848669"/>
      </dsp:txXfrm>
    </dsp:sp>
    <dsp:sp modelId="{79BFBEA0-9B7A-4756-AF39-2515FECF7B55}">
      <dsp:nvSpPr>
        <dsp:cNvPr id="0" name=""/>
        <dsp:cNvSpPr/>
      </dsp:nvSpPr>
      <dsp:spPr>
        <a:xfrm rot="10800000">
          <a:off x="0" y="966"/>
          <a:ext cx="4023728" cy="1305253"/>
        </a:xfrm>
        <a:prstGeom prst="upArrowCallou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Caracterización física, química y biológica de una muestra de agua</a:t>
          </a:r>
          <a:endParaRPr lang="es-EC" sz="1600" kern="1200" dirty="0">
            <a:solidFill>
              <a:schemeClr val="tx1"/>
            </a:solidFill>
            <a:latin typeface="Cambria" panose="02040503050406030204" pitchFamily="18" charset="0"/>
            <a:ea typeface="Cambria" panose="02040503050406030204" pitchFamily="18" charset="0"/>
          </a:endParaRPr>
        </a:p>
      </dsp:txBody>
      <dsp:txXfrm rot="10800000">
        <a:off x="0" y="966"/>
        <a:ext cx="4023728" cy="8481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F76AD-9514-4309-8202-C23E423CAC1F}">
      <dsp:nvSpPr>
        <dsp:cNvPr id="0" name=""/>
        <dsp:cNvSpPr/>
      </dsp:nvSpPr>
      <dsp:spPr>
        <a:xfrm>
          <a:off x="0" y="643786"/>
          <a:ext cx="6085059" cy="858382"/>
        </a:xfrm>
        <a:prstGeom prst="notchedRightArrow">
          <a:avLst/>
        </a:prstGeom>
        <a:solidFill>
          <a:srgbClr val="CC99FF">
            <a:alpha val="4000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BBBA464-DD7C-4387-886F-151E1B14D616}">
      <dsp:nvSpPr>
        <dsp:cNvPr id="0" name=""/>
        <dsp:cNvSpPr/>
      </dsp:nvSpPr>
      <dsp:spPr>
        <a:xfrm>
          <a:off x="1637" y="0"/>
          <a:ext cx="1685264" cy="85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dirty="0">
              <a:latin typeface="Cambria" panose="02040503050406030204" pitchFamily="18" charset="0"/>
              <a:ea typeface="Cambria" panose="02040503050406030204" pitchFamily="18" charset="0"/>
              <a:cs typeface="Times New Roman" panose="02020603050405020304" pitchFamily="18" charset="0"/>
            </a:rPr>
            <a:t>Fuentes primarias y secundarias </a:t>
          </a:r>
          <a:endParaRPr lang="es-MX"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637" y="0"/>
        <a:ext cx="1685264" cy="858382"/>
      </dsp:txXfrm>
    </dsp:sp>
    <dsp:sp modelId="{E0AB2E41-2304-4E11-9841-E48203B55289}">
      <dsp:nvSpPr>
        <dsp:cNvPr id="0" name=""/>
        <dsp:cNvSpPr/>
      </dsp:nvSpPr>
      <dsp:spPr>
        <a:xfrm>
          <a:off x="736972" y="965679"/>
          <a:ext cx="214595" cy="214595"/>
        </a:xfrm>
        <a:prstGeom prst="ellipse">
          <a:avLst/>
        </a:prstGeom>
        <a:solidFill>
          <a:srgbClr val="7030A0">
            <a:alpha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CA4AF6-09C4-4F82-961F-9A538ED9454D}">
      <dsp:nvSpPr>
        <dsp:cNvPr id="0" name=""/>
        <dsp:cNvSpPr/>
      </dsp:nvSpPr>
      <dsp:spPr>
        <a:xfrm>
          <a:off x="1702077" y="1287572"/>
          <a:ext cx="2228920" cy="85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dirty="0">
              <a:latin typeface="Cambria" panose="02040503050406030204" pitchFamily="18" charset="0"/>
              <a:ea typeface="Cambria" panose="02040503050406030204" pitchFamily="18" charset="0"/>
              <a:cs typeface="Times New Roman" panose="02020603050405020304" pitchFamily="18" charset="0"/>
            </a:rPr>
            <a:t>Artículos académicos y científicos, informes, revistas científicas, tesis, entre otras</a:t>
          </a:r>
          <a:endParaRPr lang="es-MX"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702077" y="1287572"/>
        <a:ext cx="2228920" cy="858382"/>
      </dsp:txXfrm>
    </dsp:sp>
    <dsp:sp modelId="{3F052E90-0C91-49BD-95DE-A25834EFD7B0}">
      <dsp:nvSpPr>
        <dsp:cNvPr id="0" name=""/>
        <dsp:cNvSpPr/>
      </dsp:nvSpPr>
      <dsp:spPr>
        <a:xfrm>
          <a:off x="2709240" y="965679"/>
          <a:ext cx="214595" cy="214595"/>
        </a:xfrm>
        <a:prstGeom prst="ellipse">
          <a:avLst/>
        </a:prstGeom>
        <a:solidFill>
          <a:srgbClr val="7030A0">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BCA909-7597-44C0-A830-88CCD136CC25}">
      <dsp:nvSpPr>
        <dsp:cNvPr id="0" name=""/>
        <dsp:cNvSpPr/>
      </dsp:nvSpPr>
      <dsp:spPr>
        <a:xfrm>
          <a:off x="3946174" y="0"/>
          <a:ext cx="1528741" cy="85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dirty="0">
              <a:latin typeface="Cambria" panose="02040503050406030204" pitchFamily="18" charset="0"/>
              <a:ea typeface="Cambria" panose="02040503050406030204" pitchFamily="18" charset="0"/>
              <a:cs typeface="Times New Roman" panose="02020603050405020304" pitchFamily="18" charset="0"/>
            </a:rPr>
            <a:t>Información geoespacial disponible</a:t>
          </a:r>
          <a:endParaRPr lang="es-MX"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3946174" y="0"/>
        <a:ext cx="1528741" cy="858382"/>
      </dsp:txXfrm>
    </dsp:sp>
    <dsp:sp modelId="{9D98AAFA-9E66-4B86-9805-E58527462EF5}">
      <dsp:nvSpPr>
        <dsp:cNvPr id="0" name=""/>
        <dsp:cNvSpPr/>
      </dsp:nvSpPr>
      <dsp:spPr>
        <a:xfrm>
          <a:off x="4603246" y="965679"/>
          <a:ext cx="214595" cy="214595"/>
        </a:xfrm>
        <a:prstGeom prst="ellipse">
          <a:avLst/>
        </a:prstGeom>
        <a:solidFill>
          <a:srgbClr val="7030A0">
            <a:alpha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17F5-D5A6-4B08-9FE7-30420FE291E5}">
      <dsp:nvSpPr>
        <dsp:cNvPr id="0" name=""/>
        <dsp:cNvSpPr/>
      </dsp:nvSpPr>
      <dsp:spPr>
        <a:xfrm>
          <a:off x="1241647" y="4748"/>
          <a:ext cx="3531425" cy="88285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El Ecuador es un país privilegiado debido a la presencia de aguas termales y minerales localizadas mayoritariamente en el callejón Interandino.</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267505" y="30606"/>
        <a:ext cx="3479709" cy="831140"/>
      </dsp:txXfrm>
    </dsp:sp>
    <dsp:sp modelId="{8ED4D44A-F7FC-429A-818A-5A7D11375741}">
      <dsp:nvSpPr>
        <dsp:cNvPr id="0" name=""/>
        <dsp:cNvSpPr/>
      </dsp:nvSpPr>
      <dsp:spPr>
        <a:xfrm rot="5400000">
          <a:off x="2841824" y="909676"/>
          <a:ext cx="331071" cy="39728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rot="-5400000">
        <a:off x="2888175" y="942783"/>
        <a:ext cx="238371" cy="231750"/>
      </dsp:txXfrm>
    </dsp:sp>
    <dsp:sp modelId="{0D996F2B-F71E-45BD-AAAF-8A1AE02EAE26}">
      <dsp:nvSpPr>
        <dsp:cNvPr id="0" name=""/>
        <dsp:cNvSpPr/>
      </dsp:nvSpPr>
      <dsp:spPr>
        <a:xfrm>
          <a:off x="1241647" y="1329033"/>
          <a:ext cx="3531425" cy="882856"/>
        </a:xfrm>
        <a:prstGeom prst="roundRect">
          <a:avLst>
            <a:gd name="adj" fmla="val 10000"/>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i="0" kern="1200">
              <a:solidFill>
                <a:schemeClr val="tx1"/>
              </a:solidFill>
              <a:latin typeface="Cambria" panose="02040503050406030204" pitchFamily="18" charset="0"/>
              <a:ea typeface="Cambria" panose="02040503050406030204" pitchFamily="18" charset="0"/>
              <a:cs typeface="Times New Roman" panose="02020603050405020304" pitchFamily="18" charset="0"/>
            </a:rPr>
            <a:t>En el país existe un total desconocimiento sobre la composición química de los fluidos hidrotermales que emergen a la superficie</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267505" y="1354891"/>
        <a:ext cx="3479709" cy="831140"/>
      </dsp:txXfrm>
    </dsp:sp>
    <dsp:sp modelId="{28319BA0-8D81-417D-9C16-1FF17A4434E2}">
      <dsp:nvSpPr>
        <dsp:cNvPr id="0" name=""/>
        <dsp:cNvSpPr/>
      </dsp:nvSpPr>
      <dsp:spPr>
        <a:xfrm rot="5400000">
          <a:off x="2841824" y="2233961"/>
          <a:ext cx="331071" cy="397285"/>
        </a:xfrm>
        <a:prstGeom prst="rightArrow">
          <a:avLst>
            <a:gd name="adj1" fmla="val 60000"/>
            <a:gd name="adj2" fmla="val 50000"/>
          </a:avLst>
        </a:prstGeom>
        <a:solidFill>
          <a:schemeClr val="accent1">
            <a:shade val="90000"/>
            <a:hueOff val="12622"/>
            <a:satOff val="3725"/>
            <a:lumOff val="92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rot="-5400000">
        <a:off x="2888175" y="2267068"/>
        <a:ext cx="238371" cy="231750"/>
      </dsp:txXfrm>
    </dsp:sp>
    <dsp:sp modelId="{02264680-B531-452B-A4A7-E8943AAB36EA}">
      <dsp:nvSpPr>
        <dsp:cNvPr id="0" name=""/>
        <dsp:cNvSpPr/>
      </dsp:nvSpPr>
      <dsp:spPr>
        <a:xfrm>
          <a:off x="1241647" y="2653318"/>
          <a:ext cx="3531425" cy="882856"/>
        </a:xfrm>
        <a:prstGeom prst="roundRect">
          <a:avLst>
            <a:gd name="adj" fmla="val 10000"/>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a:solidFill>
                <a:schemeClr val="tx1"/>
              </a:solidFill>
              <a:latin typeface="Cambria" panose="02040503050406030204" pitchFamily="18" charset="0"/>
              <a:ea typeface="Cambria" panose="02040503050406030204" pitchFamily="18" charset="0"/>
              <a:cs typeface="Times New Roman" panose="02020603050405020304" pitchFamily="18" charset="0"/>
            </a:rPr>
            <a:t>Muchos estudios han analizado únicamente los parámetros físico-químicos básicos.</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267505" y="2679176"/>
        <a:ext cx="3479709" cy="831140"/>
      </dsp:txXfrm>
    </dsp:sp>
    <dsp:sp modelId="{A34C9E65-CAE9-48A5-97E3-428B84911865}">
      <dsp:nvSpPr>
        <dsp:cNvPr id="0" name=""/>
        <dsp:cNvSpPr/>
      </dsp:nvSpPr>
      <dsp:spPr>
        <a:xfrm rot="5400000">
          <a:off x="2841824" y="3558245"/>
          <a:ext cx="331071" cy="397285"/>
        </a:xfrm>
        <a:prstGeom prst="rightArrow">
          <a:avLst>
            <a:gd name="adj1" fmla="val 60000"/>
            <a:gd name="adj2" fmla="val 50000"/>
          </a:avLst>
        </a:prstGeom>
        <a:solidFill>
          <a:schemeClr val="accent1">
            <a:shade val="90000"/>
            <a:hueOff val="12622"/>
            <a:satOff val="3725"/>
            <a:lumOff val="92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rot="-5400000">
        <a:off x="2888175" y="3591352"/>
        <a:ext cx="238371" cy="231750"/>
      </dsp:txXfrm>
    </dsp:sp>
    <dsp:sp modelId="{D59E6180-7E89-44A1-8B1F-41FDF57B734E}">
      <dsp:nvSpPr>
        <dsp:cNvPr id="0" name=""/>
        <dsp:cNvSpPr/>
      </dsp:nvSpPr>
      <dsp:spPr>
        <a:xfrm>
          <a:off x="1241647" y="3977602"/>
          <a:ext cx="3531425" cy="882856"/>
        </a:xfrm>
        <a:prstGeom prst="roundRect">
          <a:avLst>
            <a:gd name="adj" fmla="val 10000"/>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i="0" kern="1200">
              <a:solidFill>
                <a:schemeClr val="tx1"/>
              </a:solidFill>
              <a:latin typeface="Cambria" panose="02040503050406030204" pitchFamily="18" charset="0"/>
              <a:ea typeface="Cambria" panose="02040503050406030204" pitchFamily="18" charset="0"/>
              <a:cs typeface="Times New Roman" panose="02020603050405020304" pitchFamily="18" charset="0"/>
            </a:rPr>
            <a:t>Para el aprovechamiento tanto de los lodos como de aguas, la población de Tufiño requiere conocer su composición </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267505" y="4003460"/>
        <a:ext cx="3479709" cy="8311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64506-8A0B-4FD9-BA66-759FC1469946}">
      <dsp:nvSpPr>
        <dsp:cNvPr id="0" name=""/>
        <dsp:cNvSpPr/>
      </dsp:nvSpPr>
      <dsp:spPr>
        <a:xfrm>
          <a:off x="2650504" y="75"/>
          <a:ext cx="1830154" cy="1830154"/>
        </a:xfrm>
        <a:prstGeom prst="ellipse">
          <a:avLst/>
        </a:prstGeom>
        <a:solidFill>
          <a:srgbClr val="CCCCFF">
            <a:alpha val="29804"/>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a:t>
          </a:r>
        </a:p>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Frascos de polietileno </a:t>
          </a:r>
        </a:p>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Recipientes esterilizados</a:t>
          </a:r>
          <a:endParaRPr lang="es-MX"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2918524" y="268095"/>
        <a:ext cx="1294114" cy="1294114"/>
      </dsp:txXfrm>
    </dsp:sp>
    <dsp:sp modelId="{1B840B8D-6A3C-46A7-BCFF-9DDBB86808E8}">
      <dsp:nvSpPr>
        <dsp:cNvPr id="0" name=""/>
        <dsp:cNvSpPr/>
      </dsp:nvSpPr>
      <dsp:spPr>
        <a:xfrm rot="5400000">
          <a:off x="4631646" y="672657"/>
          <a:ext cx="640554" cy="484991"/>
        </a:xfrm>
        <a:prstGeom prst="triangle">
          <a:avLst/>
        </a:prstGeom>
        <a:solidFill>
          <a:srgbClr val="7030A0">
            <a:alpha val="4000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9C4AAD5-E474-47D0-8E72-5D2BF287F8BE}">
      <dsp:nvSpPr>
        <dsp:cNvPr id="0" name=""/>
        <dsp:cNvSpPr/>
      </dsp:nvSpPr>
      <dsp:spPr>
        <a:xfrm>
          <a:off x="5395736" y="75"/>
          <a:ext cx="1935535" cy="1830154"/>
        </a:xfrm>
        <a:prstGeom prst="ellipse">
          <a:avLst/>
        </a:prstGeom>
        <a:solidFill>
          <a:srgbClr val="CC66FF">
            <a:alpha val="2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i="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SEDIMENTOS</a:t>
          </a:r>
        </a:p>
        <a:p>
          <a:pPr marL="0" lvl="0" indent="0" algn="ctr" defTabSz="711200">
            <a:lnSpc>
              <a:spcPct val="90000"/>
            </a:lnSpc>
            <a:spcBef>
              <a:spcPct val="0"/>
            </a:spcBef>
            <a:spcAft>
              <a:spcPct val="35000"/>
            </a:spcAft>
            <a:buNone/>
          </a:pPr>
          <a:r>
            <a:rPr lang="es-MX"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a:t>
          </a:r>
          <a:r>
            <a:rPr lang="es-ES"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ubo PVC</a:t>
          </a:r>
        </a:p>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- 500 gr (fundas Ziploc)</a:t>
          </a:r>
          <a:endParaRPr lang="es-MX" sz="16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5679189" y="268095"/>
        <a:ext cx="1368629" cy="12941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0101-1665-494E-ACF3-1E950FDA3E6E}">
      <dsp:nvSpPr>
        <dsp:cNvPr id="0" name=""/>
        <dsp:cNvSpPr/>
      </dsp:nvSpPr>
      <dsp:spPr>
        <a:xfrm>
          <a:off x="7422" y="0"/>
          <a:ext cx="2218506" cy="796501"/>
        </a:xfrm>
        <a:prstGeom prst="roundRect">
          <a:avLst>
            <a:gd name="adj" fmla="val 10000"/>
          </a:avLst>
        </a:prstGeom>
        <a:solidFill>
          <a:srgbClr val="CC99FF">
            <a:alpha val="2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1" kern="1200" dirty="0">
              <a:latin typeface="Cambria" panose="02040503050406030204" pitchFamily="18" charset="0"/>
              <a:ea typeface="Cambria" panose="02040503050406030204" pitchFamily="18" charset="0"/>
              <a:cs typeface="Times New Roman" panose="02020603050405020304" pitchFamily="18" charset="0"/>
            </a:rPr>
            <a:t>NTE INEN 2169:2013</a:t>
          </a:r>
          <a:endParaRPr lang="es-MX" sz="1600" b="0" i="1" kern="1200" dirty="0">
            <a:latin typeface="Cambria" panose="02040503050406030204" pitchFamily="18" charset="0"/>
            <a:ea typeface="Cambria" panose="02040503050406030204" pitchFamily="18" charset="0"/>
            <a:cs typeface="Times New Roman" panose="02020603050405020304" pitchFamily="18" charset="0"/>
          </a:endParaRPr>
        </a:p>
      </dsp:txBody>
      <dsp:txXfrm>
        <a:off x="30751" y="23329"/>
        <a:ext cx="2171848" cy="749843"/>
      </dsp:txXfrm>
    </dsp:sp>
    <dsp:sp modelId="{E063E5C5-3839-4FEB-866B-7F52EC28F4D8}">
      <dsp:nvSpPr>
        <dsp:cNvPr id="0" name=""/>
        <dsp:cNvSpPr/>
      </dsp:nvSpPr>
      <dsp:spPr>
        <a:xfrm>
          <a:off x="2447779" y="123155"/>
          <a:ext cx="470323" cy="550189"/>
        </a:xfrm>
        <a:prstGeom prst="rightArrow">
          <a:avLst>
            <a:gd name="adj1" fmla="val 60000"/>
            <a:gd name="adj2" fmla="val 50000"/>
          </a:avLst>
        </a:prstGeom>
        <a:solidFill>
          <a:srgbClr val="7030A0">
            <a:alpha val="40000"/>
          </a:srgb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b="0" i="1" kern="1200">
            <a:latin typeface="Cambria" panose="02040503050406030204" pitchFamily="18" charset="0"/>
            <a:ea typeface="Cambria" panose="02040503050406030204" pitchFamily="18" charset="0"/>
            <a:cs typeface="Times New Roman" panose="02020603050405020304" pitchFamily="18" charset="0"/>
          </a:endParaRPr>
        </a:p>
      </dsp:txBody>
      <dsp:txXfrm>
        <a:off x="2447779" y="233193"/>
        <a:ext cx="329226" cy="330113"/>
      </dsp:txXfrm>
    </dsp:sp>
    <dsp:sp modelId="{750E35D6-D117-4BBA-945E-9E11F40DE306}">
      <dsp:nvSpPr>
        <dsp:cNvPr id="0" name=""/>
        <dsp:cNvSpPr/>
      </dsp:nvSpPr>
      <dsp:spPr>
        <a:xfrm>
          <a:off x="3113330" y="0"/>
          <a:ext cx="2218506" cy="796501"/>
        </a:xfrm>
        <a:prstGeom prst="roundRect">
          <a:avLst>
            <a:gd name="adj" fmla="val 10000"/>
          </a:avLst>
        </a:prstGeom>
        <a:solidFill>
          <a:srgbClr val="9933FF">
            <a:alpha val="2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1" kern="1200" dirty="0">
              <a:latin typeface="Cambria" panose="02040503050406030204" pitchFamily="18" charset="0"/>
              <a:ea typeface="Cambria" panose="02040503050406030204" pitchFamily="18" charset="0"/>
              <a:cs typeface="Times New Roman" panose="02020603050405020304" pitchFamily="18" charset="0"/>
            </a:rPr>
            <a:t>NTE INEN 2226:2013</a:t>
          </a:r>
          <a:endParaRPr lang="es-MX" sz="1600" b="0" i="1" kern="1200" dirty="0">
            <a:latin typeface="Cambria" panose="02040503050406030204" pitchFamily="18" charset="0"/>
            <a:ea typeface="Cambria" panose="02040503050406030204" pitchFamily="18" charset="0"/>
            <a:cs typeface="Times New Roman" panose="02020603050405020304" pitchFamily="18" charset="0"/>
          </a:endParaRPr>
        </a:p>
      </dsp:txBody>
      <dsp:txXfrm>
        <a:off x="3136659" y="23329"/>
        <a:ext cx="2171848" cy="749843"/>
      </dsp:txXfrm>
    </dsp:sp>
    <dsp:sp modelId="{B0196A42-6407-40B7-88E5-01F975DD06CA}">
      <dsp:nvSpPr>
        <dsp:cNvPr id="0" name=""/>
        <dsp:cNvSpPr/>
      </dsp:nvSpPr>
      <dsp:spPr>
        <a:xfrm>
          <a:off x="5553687" y="123155"/>
          <a:ext cx="470323" cy="550189"/>
        </a:xfrm>
        <a:prstGeom prst="rightArrow">
          <a:avLst>
            <a:gd name="adj1" fmla="val 60000"/>
            <a:gd name="adj2" fmla="val 50000"/>
          </a:avLst>
        </a:prstGeom>
        <a:solidFill>
          <a:srgbClr val="7030A0">
            <a:alpha val="40000"/>
          </a:srgb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b="0" i="1" kern="1200">
            <a:latin typeface="Cambria" panose="02040503050406030204" pitchFamily="18" charset="0"/>
            <a:ea typeface="Cambria" panose="02040503050406030204" pitchFamily="18" charset="0"/>
            <a:cs typeface="Times New Roman" panose="02020603050405020304" pitchFamily="18" charset="0"/>
          </a:endParaRPr>
        </a:p>
      </dsp:txBody>
      <dsp:txXfrm>
        <a:off x="5553687" y="233193"/>
        <a:ext cx="329226" cy="330113"/>
      </dsp:txXfrm>
    </dsp:sp>
    <dsp:sp modelId="{37C8334F-FC6E-4F36-80C7-8D7AA3FC3D5B}">
      <dsp:nvSpPr>
        <dsp:cNvPr id="0" name=""/>
        <dsp:cNvSpPr/>
      </dsp:nvSpPr>
      <dsp:spPr>
        <a:xfrm>
          <a:off x="6219239" y="0"/>
          <a:ext cx="2218506" cy="796501"/>
        </a:xfrm>
        <a:prstGeom prst="roundRect">
          <a:avLst>
            <a:gd name="adj" fmla="val 10000"/>
          </a:avLst>
        </a:prstGeom>
        <a:solidFill>
          <a:srgbClr val="CC99FF">
            <a:alpha val="8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1" kern="1200" dirty="0">
              <a:latin typeface="Cambria" panose="02040503050406030204" pitchFamily="18" charset="0"/>
              <a:ea typeface="Cambria" panose="02040503050406030204" pitchFamily="18" charset="0"/>
              <a:cs typeface="Times New Roman" panose="02020603050405020304" pitchFamily="18" charset="0"/>
            </a:rPr>
            <a:t>NTE INEN 2176:2013</a:t>
          </a:r>
          <a:endParaRPr lang="es-MX" sz="1600" b="0" i="1" kern="1200" dirty="0">
            <a:latin typeface="Cambria" panose="02040503050406030204" pitchFamily="18" charset="0"/>
            <a:ea typeface="Cambria" panose="02040503050406030204" pitchFamily="18" charset="0"/>
            <a:cs typeface="Times New Roman" panose="02020603050405020304" pitchFamily="18" charset="0"/>
          </a:endParaRPr>
        </a:p>
      </dsp:txBody>
      <dsp:txXfrm>
        <a:off x="6242568" y="23329"/>
        <a:ext cx="2171848" cy="7498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AF137-0AB6-4178-8E8A-4DBE6E2F1333}">
      <dsp:nvSpPr>
        <dsp:cNvPr id="0" name=""/>
        <dsp:cNvSpPr/>
      </dsp:nvSpPr>
      <dsp:spPr>
        <a:xfrm>
          <a:off x="1326916" y="174324"/>
          <a:ext cx="4434684" cy="4434684"/>
        </a:xfrm>
        <a:prstGeom prst="circularArrow">
          <a:avLst>
            <a:gd name="adj1" fmla="val 4668"/>
            <a:gd name="adj2" fmla="val 272909"/>
            <a:gd name="adj3" fmla="val 13724522"/>
            <a:gd name="adj4" fmla="val 17452772"/>
            <a:gd name="adj5" fmla="val 4847"/>
          </a:avLst>
        </a:prstGeom>
        <a:solidFill>
          <a:srgbClr val="CCCCFF">
            <a:alpha val="80000"/>
          </a:srgbClr>
        </a:solidFill>
        <a:ln>
          <a:noFill/>
        </a:ln>
        <a:effectLst/>
      </dsp:spPr>
      <dsp:style>
        <a:lnRef idx="0">
          <a:scrgbClr r="0" g="0" b="0"/>
        </a:lnRef>
        <a:fillRef idx="1">
          <a:scrgbClr r="0" g="0" b="0"/>
        </a:fillRef>
        <a:effectRef idx="0">
          <a:scrgbClr r="0" g="0" b="0"/>
        </a:effectRef>
        <a:fontRef idx="minor"/>
      </dsp:style>
    </dsp:sp>
    <dsp:sp modelId="{5A98C9B3-ED13-47EF-9BB5-6BE7830D30A2}">
      <dsp:nvSpPr>
        <dsp:cNvPr id="0" name=""/>
        <dsp:cNvSpPr/>
      </dsp:nvSpPr>
      <dsp:spPr>
        <a:xfrm>
          <a:off x="2435606" y="183912"/>
          <a:ext cx="2217304" cy="1071047"/>
        </a:xfrm>
        <a:prstGeom prst="roundRect">
          <a:avLst/>
        </a:prstGeom>
        <a:solidFill>
          <a:srgbClr val="CC66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Almacenamiento a 4°C</a:t>
          </a:r>
          <a:endParaRPr lang="es-ES" sz="2000" kern="1200" dirty="0"/>
        </a:p>
      </dsp:txBody>
      <dsp:txXfrm>
        <a:off x="2487890" y="236196"/>
        <a:ext cx="2112736" cy="966479"/>
      </dsp:txXfrm>
    </dsp:sp>
    <dsp:sp modelId="{EECEE6CC-CD76-4FA8-A6D1-F297B34290F9}">
      <dsp:nvSpPr>
        <dsp:cNvPr id="0" name=""/>
        <dsp:cNvSpPr/>
      </dsp:nvSpPr>
      <dsp:spPr>
        <a:xfrm>
          <a:off x="4027953" y="1776258"/>
          <a:ext cx="2217304" cy="1071047"/>
        </a:xfrm>
        <a:prstGeom prst="roundRect">
          <a:avLst/>
        </a:prstGeom>
        <a:solidFill>
          <a:srgbClr val="9966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Oscuridad</a:t>
          </a:r>
          <a:endParaRPr lang="es-ES" sz="2000" kern="1200" dirty="0"/>
        </a:p>
      </dsp:txBody>
      <dsp:txXfrm>
        <a:off x="4080237" y="1828542"/>
        <a:ext cx="2112736" cy="966479"/>
      </dsp:txXfrm>
    </dsp:sp>
    <dsp:sp modelId="{21DEFA37-7E10-4A28-B369-DA8E3083720A}">
      <dsp:nvSpPr>
        <dsp:cNvPr id="0" name=""/>
        <dsp:cNvSpPr/>
      </dsp:nvSpPr>
      <dsp:spPr>
        <a:xfrm>
          <a:off x="2435606" y="3368604"/>
          <a:ext cx="2217304" cy="1071047"/>
        </a:xfrm>
        <a:prstGeom prst="roundRect">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Tiempo límite de 24 horas</a:t>
          </a:r>
          <a:endParaRPr lang="es-ES" sz="2000" kern="1200" dirty="0"/>
        </a:p>
      </dsp:txBody>
      <dsp:txXfrm>
        <a:off x="2487890" y="3420888"/>
        <a:ext cx="2112736" cy="966479"/>
      </dsp:txXfrm>
    </dsp:sp>
    <dsp:sp modelId="{6FAD32C7-69A5-4D64-9D49-C1E6B3B591F0}">
      <dsp:nvSpPr>
        <dsp:cNvPr id="0" name=""/>
        <dsp:cNvSpPr/>
      </dsp:nvSpPr>
      <dsp:spPr>
        <a:xfrm>
          <a:off x="843260" y="1776258"/>
          <a:ext cx="2217304" cy="1071047"/>
        </a:xfrm>
        <a:prstGeom prst="roundRect">
          <a:avLst/>
        </a:prstGeom>
        <a:solidFill>
          <a:srgbClr val="CC99FF">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Etiquetadas</a:t>
          </a:r>
          <a:endParaRPr lang="es-ES" sz="2000" kern="1200" dirty="0"/>
        </a:p>
      </dsp:txBody>
      <dsp:txXfrm>
        <a:off x="895544" y="1828542"/>
        <a:ext cx="2112736" cy="9664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0101-1665-494E-ACF3-1E950FDA3E6E}">
      <dsp:nvSpPr>
        <dsp:cNvPr id="0" name=""/>
        <dsp:cNvSpPr/>
      </dsp:nvSpPr>
      <dsp:spPr>
        <a:xfrm>
          <a:off x="1561" y="0"/>
          <a:ext cx="3329824" cy="523221"/>
        </a:xfrm>
        <a:prstGeom prst="roundRect">
          <a:avLst>
            <a:gd name="adj" fmla="val 10000"/>
          </a:avLst>
        </a:prstGeom>
        <a:solidFill>
          <a:srgbClr val="CC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Cambria" panose="02040503050406030204" pitchFamily="18" charset="0"/>
              <a:ea typeface="Cambria" panose="02040503050406030204" pitchFamily="18" charset="0"/>
            </a:rPr>
            <a:t>Agua</a:t>
          </a:r>
        </a:p>
      </dsp:txBody>
      <dsp:txXfrm>
        <a:off x="16886" y="15325"/>
        <a:ext cx="3299174" cy="492571"/>
      </dsp:txXfrm>
    </dsp:sp>
    <dsp:sp modelId="{E063E5C5-3839-4FEB-866B-7F52EC28F4D8}">
      <dsp:nvSpPr>
        <dsp:cNvPr id="0" name=""/>
        <dsp:cNvSpPr/>
      </dsp:nvSpPr>
      <dsp:spPr>
        <a:xfrm>
          <a:off x="3664368" y="0"/>
          <a:ext cx="705922" cy="523221"/>
        </a:xfrm>
        <a:prstGeom prst="rightArrow">
          <a:avLst>
            <a:gd name="adj1" fmla="val 60000"/>
            <a:gd name="adj2" fmla="val 50000"/>
          </a:avLst>
        </a:prstGeom>
        <a:solidFill>
          <a:srgbClr val="CC99FF">
            <a:alpha val="40000"/>
          </a:srgb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dirty="0">
            <a:latin typeface="Cambria" panose="02040503050406030204" pitchFamily="18" charset="0"/>
            <a:ea typeface="Cambria" panose="02040503050406030204" pitchFamily="18" charset="0"/>
          </a:endParaRPr>
        </a:p>
      </dsp:txBody>
      <dsp:txXfrm>
        <a:off x="3664368" y="104644"/>
        <a:ext cx="548956" cy="313933"/>
      </dsp:txXfrm>
    </dsp:sp>
    <dsp:sp modelId="{750E35D6-D117-4BBA-945E-9E11F40DE306}">
      <dsp:nvSpPr>
        <dsp:cNvPr id="0" name=""/>
        <dsp:cNvSpPr/>
      </dsp:nvSpPr>
      <dsp:spPr>
        <a:xfrm>
          <a:off x="4663315" y="0"/>
          <a:ext cx="3329824" cy="523221"/>
        </a:xfrm>
        <a:prstGeom prst="roundRect">
          <a:avLst>
            <a:gd name="adj" fmla="val 10000"/>
          </a:avLst>
        </a:prstGeom>
        <a:solidFill>
          <a:srgbClr val="CC66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Cambria" panose="02040503050406030204" pitchFamily="18" charset="0"/>
              <a:ea typeface="Cambria" panose="02040503050406030204" pitchFamily="18" charset="0"/>
            </a:rPr>
            <a:t>Sedimento</a:t>
          </a:r>
        </a:p>
      </dsp:txBody>
      <dsp:txXfrm>
        <a:off x="4678640" y="15325"/>
        <a:ext cx="3299174" cy="4925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4469" y="0"/>
          <a:ext cx="3309786"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4469" y="0"/>
        <a:ext cx="3142904" cy="667529"/>
      </dsp:txXfrm>
    </dsp:sp>
    <dsp:sp modelId="{BD82C124-4C62-43C4-B8FC-B52F40C4BE93}">
      <dsp:nvSpPr>
        <dsp:cNvPr id="0" name=""/>
        <dsp:cNvSpPr/>
      </dsp:nvSpPr>
      <dsp:spPr>
        <a:xfrm>
          <a:off x="2592737" y="0"/>
          <a:ext cx="3639376"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26502" y="0"/>
        <a:ext cx="2971847" cy="667529"/>
      </dsp:txXfrm>
    </dsp:sp>
    <dsp:sp modelId="{E3958DFE-F808-4185-9899-4C10949897E1}">
      <dsp:nvSpPr>
        <dsp:cNvPr id="0" name=""/>
        <dsp:cNvSpPr/>
      </dsp:nvSpPr>
      <dsp:spPr>
        <a:xfrm>
          <a:off x="5510595" y="0"/>
          <a:ext cx="3790859"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844360" y="0"/>
        <a:ext cx="3123330" cy="667529"/>
      </dsp:txXfrm>
    </dsp:sp>
    <dsp:sp modelId="{22B20F84-FF88-4BC2-84C1-10825FB7AAFC}">
      <dsp:nvSpPr>
        <dsp:cNvPr id="0" name=""/>
        <dsp:cNvSpPr/>
      </dsp:nvSpPr>
      <dsp:spPr>
        <a:xfrm>
          <a:off x="8579936" y="0"/>
          <a:ext cx="3607593"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913701" y="0"/>
        <a:ext cx="2940064" cy="66752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2953" y="0"/>
          <a:ext cx="4354247" cy="667529"/>
        </a:xfrm>
        <a:prstGeom prst="homePlat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Planteamiento del problema</a:t>
          </a:r>
        </a:p>
      </dsp:txBody>
      <dsp:txXfrm>
        <a:off x="2953" y="0"/>
        <a:ext cx="4187365" cy="667529"/>
      </dsp:txXfrm>
    </dsp:sp>
    <dsp:sp modelId="{FD1C9FAD-3245-4D9D-8858-771392B09C95}">
      <dsp:nvSpPr>
        <dsp:cNvPr id="0" name=""/>
        <dsp:cNvSpPr/>
      </dsp:nvSpPr>
      <dsp:spPr>
        <a:xfrm>
          <a:off x="3609817" y="0"/>
          <a:ext cx="5578078" cy="667529"/>
        </a:xfrm>
        <a:prstGeom prst="chevron">
          <a:avLst/>
        </a:prstGeom>
        <a:solidFill>
          <a:schemeClr val="accent1">
            <a:lumMod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Justificación e importancia</a:t>
          </a:r>
        </a:p>
      </dsp:txBody>
      <dsp:txXfrm>
        <a:off x="3943582" y="0"/>
        <a:ext cx="4910549" cy="667529"/>
      </dsp:txXfrm>
    </dsp:sp>
    <dsp:sp modelId="{D8B0B033-DBF7-49F9-AED7-A10BA26088BB}">
      <dsp:nvSpPr>
        <dsp:cNvPr id="0" name=""/>
        <dsp:cNvSpPr/>
      </dsp:nvSpPr>
      <dsp:spPr>
        <a:xfrm>
          <a:off x="7704048" y="0"/>
          <a:ext cx="4484997" cy="667529"/>
        </a:xfrm>
        <a:prstGeom prst="chevron">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Área de estudio</a:t>
          </a:r>
        </a:p>
      </dsp:txBody>
      <dsp:txXfrm>
        <a:off x="8037813" y="0"/>
        <a:ext cx="3817468" cy="66752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6862" y="0"/>
          <a:ext cx="3369865" cy="667529"/>
        </a:xfrm>
        <a:prstGeom prst="homePlate">
          <a:avLst/>
        </a:prstGeom>
        <a:solidFill>
          <a:schemeClr val="bg1">
            <a:alpha val="80000"/>
          </a:scheme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Recopilación de información</a:t>
          </a:r>
        </a:p>
      </dsp:txBody>
      <dsp:txXfrm>
        <a:off x="6862" y="0"/>
        <a:ext cx="3202983" cy="667529"/>
      </dsp:txXfrm>
    </dsp:sp>
    <dsp:sp modelId="{BD82C124-4C62-43C4-B8FC-B52F40C4BE93}">
      <dsp:nvSpPr>
        <dsp:cNvPr id="0" name=""/>
        <dsp:cNvSpPr/>
      </dsp:nvSpPr>
      <dsp:spPr>
        <a:xfrm>
          <a:off x="2642112" y="0"/>
          <a:ext cx="3705437"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Generación de </a:t>
          </a:r>
          <a:r>
            <a:rPr lang="es-ES" sz="1400" b="0" kern="1200" dirty="0">
              <a:latin typeface="Cambria" panose="02040503050406030204" pitchFamily="18" charset="0"/>
              <a:ea typeface="Cambria" panose="02040503050406030204" pitchFamily="18" charset="0"/>
            </a:rPr>
            <a:t>información </a:t>
          </a:r>
        </a:p>
        <a:p>
          <a:pPr marL="0" lvl="0" indent="0" algn="l" defTabSz="622300">
            <a:lnSpc>
              <a:spcPct val="90000"/>
            </a:lnSpc>
            <a:spcBef>
              <a:spcPct val="0"/>
            </a:spcBef>
            <a:spcAft>
              <a:spcPct val="35000"/>
            </a:spcAft>
            <a:buNone/>
          </a:pPr>
          <a:r>
            <a:rPr lang="es-ES" sz="1400" b="0" kern="1200" dirty="0">
              <a:latin typeface="Cambria" panose="02040503050406030204" pitchFamily="18" charset="0"/>
              <a:ea typeface="Cambria" panose="02040503050406030204" pitchFamily="18" charset="0"/>
            </a:rPr>
            <a:t>geográfica </a:t>
          </a:r>
          <a:endParaRPr lang="es-EC" sz="1400" b="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975877" y="0"/>
        <a:ext cx="3037908" cy="667529"/>
      </dsp:txXfrm>
    </dsp:sp>
    <dsp:sp modelId="{E3958DFE-F808-4185-9899-4C10949897E1}">
      <dsp:nvSpPr>
        <dsp:cNvPr id="0" name=""/>
        <dsp:cNvSpPr/>
      </dsp:nvSpPr>
      <dsp:spPr>
        <a:xfrm>
          <a:off x="5612935" y="0"/>
          <a:ext cx="3633739" cy="667529"/>
        </a:xfrm>
        <a:prstGeom prst="chevron">
          <a:avLst/>
        </a:prstGeom>
        <a:solidFill>
          <a:schemeClr val="bg1"/>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Muestreo y análisis en laboratorio</a:t>
          </a:r>
        </a:p>
      </dsp:txBody>
      <dsp:txXfrm>
        <a:off x="5946700" y="0"/>
        <a:ext cx="2966210" cy="667529"/>
      </dsp:txXfrm>
    </dsp:sp>
    <dsp:sp modelId="{22B20F84-FF88-4BC2-84C1-10825FB7AAFC}">
      <dsp:nvSpPr>
        <dsp:cNvPr id="0" name=""/>
        <dsp:cNvSpPr/>
      </dsp:nvSpPr>
      <dsp:spPr>
        <a:xfrm>
          <a:off x="8512058" y="0"/>
          <a:ext cx="3673078" cy="667529"/>
        </a:xfrm>
        <a:prstGeom prst="chevron">
          <a:avLst/>
        </a:prstGeom>
        <a:solidFill>
          <a:srgbClr val="CC99FF">
            <a:alpha val="70000"/>
          </a:srgbClr>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Elaboración de la propuesta de Plan de Manejo</a:t>
          </a:r>
        </a:p>
      </dsp:txBody>
      <dsp:txXfrm>
        <a:off x="8845823" y="0"/>
        <a:ext cx="3005549" cy="6675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4A8DD-6C11-485B-B60E-353FA4542370}">
      <dsp:nvSpPr>
        <dsp:cNvPr id="0" name=""/>
        <dsp:cNvSpPr/>
      </dsp:nvSpPr>
      <dsp:spPr>
        <a:xfrm>
          <a:off x="1658796" y="189008"/>
          <a:ext cx="3713448" cy="1160452"/>
        </a:xfrm>
        <a:prstGeom prst="rect">
          <a:avLst/>
        </a:prstGeom>
        <a:solidFill>
          <a:srgbClr val="CC99FF">
            <a:alpha val="6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prevención y mitigación de impactos</a:t>
          </a:r>
        </a:p>
      </dsp:txBody>
      <dsp:txXfrm>
        <a:off x="1658796" y="189008"/>
        <a:ext cx="3713448" cy="1160452"/>
      </dsp:txXfrm>
    </dsp:sp>
    <dsp:sp modelId="{657CF9B6-61B9-4F27-95AC-BC0402FFCBC8}">
      <dsp:nvSpPr>
        <dsp:cNvPr id="0" name=""/>
        <dsp:cNvSpPr/>
      </dsp:nvSpPr>
      <dsp:spPr>
        <a:xfrm>
          <a:off x="1504069" y="21387"/>
          <a:ext cx="812316" cy="1218475"/>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B2B3A-9E38-4988-A3BC-666B99B67EC7}">
      <dsp:nvSpPr>
        <dsp:cNvPr id="0" name=""/>
        <dsp:cNvSpPr/>
      </dsp:nvSpPr>
      <dsp:spPr>
        <a:xfrm>
          <a:off x="5679350" y="189008"/>
          <a:ext cx="3713448" cy="1160452"/>
        </a:xfrm>
        <a:prstGeom prst="rect">
          <a:avLst/>
        </a:prstGeom>
        <a:solidFill>
          <a:srgbClr val="CCCCFF">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contingencias</a:t>
          </a:r>
        </a:p>
      </dsp:txBody>
      <dsp:txXfrm>
        <a:off x="5679350" y="189008"/>
        <a:ext cx="3713448" cy="1160452"/>
      </dsp:txXfrm>
    </dsp:sp>
    <dsp:sp modelId="{73EF52E7-1594-4394-B051-7337DC8F39FF}">
      <dsp:nvSpPr>
        <dsp:cNvPr id="0" name=""/>
        <dsp:cNvSpPr/>
      </dsp:nvSpPr>
      <dsp:spPr>
        <a:xfrm>
          <a:off x="5524623" y="21387"/>
          <a:ext cx="812316" cy="121847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A0FBA-B0C5-4DD7-AC36-173802AD7363}">
      <dsp:nvSpPr>
        <dsp:cNvPr id="0" name=""/>
        <dsp:cNvSpPr/>
      </dsp:nvSpPr>
      <dsp:spPr>
        <a:xfrm>
          <a:off x="1658796" y="1649889"/>
          <a:ext cx="3713448" cy="1160452"/>
        </a:xfrm>
        <a:prstGeom prst="rect">
          <a:avLst/>
        </a:prstGeom>
        <a:solidFill>
          <a:srgbClr val="CC66FF">
            <a:alpha val="6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comunicación, capacitación y educación ambiental</a:t>
          </a:r>
        </a:p>
      </dsp:txBody>
      <dsp:txXfrm>
        <a:off x="1658796" y="1649889"/>
        <a:ext cx="3713448" cy="1160452"/>
      </dsp:txXfrm>
    </dsp:sp>
    <dsp:sp modelId="{28855B82-8A52-4E8C-AB94-D3CA9511948A}">
      <dsp:nvSpPr>
        <dsp:cNvPr id="0" name=""/>
        <dsp:cNvSpPr/>
      </dsp:nvSpPr>
      <dsp:spPr>
        <a:xfrm>
          <a:off x="1504069" y="1482268"/>
          <a:ext cx="812316" cy="121847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9CD42-5519-4441-A2BB-33F6B70D130E}">
      <dsp:nvSpPr>
        <dsp:cNvPr id="0" name=""/>
        <dsp:cNvSpPr/>
      </dsp:nvSpPr>
      <dsp:spPr>
        <a:xfrm>
          <a:off x="5679350" y="1649889"/>
          <a:ext cx="3713448" cy="1160452"/>
        </a:xfrm>
        <a:prstGeom prst="rect">
          <a:avLst/>
        </a:prstGeom>
        <a:solidFill>
          <a:srgbClr val="7030A0">
            <a:alpha val="6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manejo de desechos</a:t>
          </a:r>
        </a:p>
      </dsp:txBody>
      <dsp:txXfrm>
        <a:off x="5679350" y="1649889"/>
        <a:ext cx="3713448" cy="1160452"/>
      </dsp:txXfrm>
    </dsp:sp>
    <dsp:sp modelId="{E2727655-DFCE-405A-A90D-419DD26D04CB}">
      <dsp:nvSpPr>
        <dsp:cNvPr id="0" name=""/>
        <dsp:cNvSpPr/>
      </dsp:nvSpPr>
      <dsp:spPr>
        <a:xfrm>
          <a:off x="5524623" y="1482268"/>
          <a:ext cx="812316" cy="121847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1E939-DF41-4BF4-8BB7-2FC4B8BEEA78}">
      <dsp:nvSpPr>
        <dsp:cNvPr id="0" name=""/>
        <dsp:cNvSpPr/>
      </dsp:nvSpPr>
      <dsp:spPr>
        <a:xfrm>
          <a:off x="1658796" y="3110770"/>
          <a:ext cx="3713448" cy="1160452"/>
        </a:xfrm>
        <a:prstGeom prst="rect">
          <a:avLst/>
        </a:prstGeom>
        <a:solidFill>
          <a:srgbClr val="9966FF">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rehabilitación de áreas afectadas</a:t>
          </a:r>
        </a:p>
      </dsp:txBody>
      <dsp:txXfrm>
        <a:off x="1658796" y="3110770"/>
        <a:ext cx="3713448" cy="1160452"/>
      </dsp:txXfrm>
    </dsp:sp>
    <dsp:sp modelId="{BA57440C-1E7D-4C80-A6C8-136842AC1B20}">
      <dsp:nvSpPr>
        <dsp:cNvPr id="0" name=""/>
        <dsp:cNvSpPr/>
      </dsp:nvSpPr>
      <dsp:spPr>
        <a:xfrm>
          <a:off x="1504069" y="2943149"/>
          <a:ext cx="812316" cy="121847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D88B88-AAB3-4FA2-9987-F5031917B320}">
      <dsp:nvSpPr>
        <dsp:cNvPr id="0" name=""/>
        <dsp:cNvSpPr/>
      </dsp:nvSpPr>
      <dsp:spPr>
        <a:xfrm>
          <a:off x="5679350" y="3110770"/>
          <a:ext cx="3713448" cy="1160452"/>
        </a:xfrm>
        <a:prstGeom prst="rect">
          <a:avLst/>
        </a:prstGeom>
        <a:solidFill>
          <a:srgbClr val="9933FF">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013"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latin typeface="Cambria" panose="02040503050406030204" pitchFamily="18" charset="0"/>
              <a:ea typeface="Cambria" panose="02040503050406030204" pitchFamily="18" charset="0"/>
            </a:rPr>
            <a:t>Plan de monitoreo y seguimiento</a:t>
          </a:r>
        </a:p>
      </dsp:txBody>
      <dsp:txXfrm>
        <a:off x="5679350" y="3110770"/>
        <a:ext cx="3713448" cy="1160452"/>
      </dsp:txXfrm>
    </dsp:sp>
    <dsp:sp modelId="{51D8DDCE-3544-4D0D-8019-59B8A884E2F9}">
      <dsp:nvSpPr>
        <dsp:cNvPr id="0" name=""/>
        <dsp:cNvSpPr/>
      </dsp:nvSpPr>
      <dsp:spPr>
        <a:xfrm>
          <a:off x="5524623" y="2943149"/>
          <a:ext cx="812316" cy="121847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76495-774C-4351-8AB7-A7DCD70871BB}">
      <dsp:nvSpPr>
        <dsp:cNvPr id="0" name=""/>
        <dsp:cNvSpPr/>
      </dsp:nvSpPr>
      <dsp:spPr>
        <a:xfrm>
          <a:off x="2747424" y="0"/>
          <a:ext cx="1954898" cy="80822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chemeClr val="tx1"/>
              </a:solidFill>
              <a:latin typeface="Cambria" panose="02040503050406030204" pitchFamily="18" charset="0"/>
              <a:ea typeface="Cambria" panose="02040503050406030204" pitchFamily="18" charset="0"/>
            </a:rPr>
            <a:t>Consumo</a:t>
          </a:r>
          <a:r>
            <a:rPr lang="en-GB" sz="1600" kern="1200" dirty="0">
              <a:solidFill>
                <a:schemeClr val="tx1"/>
              </a:solidFill>
              <a:latin typeface="Cambria" panose="02040503050406030204" pitchFamily="18" charset="0"/>
              <a:ea typeface="Cambria" panose="02040503050406030204" pitchFamily="18" charset="0"/>
            </a:rPr>
            <a:t> </a:t>
          </a:r>
          <a:r>
            <a:rPr lang="en-GB" sz="1600" kern="1200" dirty="0" err="1">
              <a:solidFill>
                <a:schemeClr val="tx1"/>
              </a:solidFill>
              <a:latin typeface="Cambria" panose="02040503050406030204" pitchFamily="18" charset="0"/>
              <a:ea typeface="Cambria" panose="02040503050406030204" pitchFamily="18" charset="0"/>
            </a:rPr>
            <a:t>humano</a:t>
          </a:r>
          <a:endParaRPr lang="es-ES" sz="1600" kern="1200" dirty="0">
            <a:solidFill>
              <a:schemeClr val="tx1"/>
            </a:solidFill>
            <a:latin typeface="Cambria" panose="02040503050406030204" pitchFamily="18" charset="0"/>
            <a:ea typeface="Cambria" panose="02040503050406030204" pitchFamily="18" charset="0"/>
          </a:endParaRPr>
        </a:p>
      </dsp:txBody>
      <dsp:txXfrm>
        <a:off x="2771096" y="23672"/>
        <a:ext cx="1907554" cy="760882"/>
      </dsp:txXfrm>
    </dsp:sp>
    <dsp:sp modelId="{1ACEDB1D-413D-4685-9F79-D63E2B9BF23E}">
      <dsp:nvSpPr>
        <dsp:cNvPr id="0" name=""/>
        <dsp:cNvSpPr/>
      </dsp:nvSpPr>
      <dsp:spPr>
        <a:xfrm rot="5400000">
          <a:off x="3573331" y="828432"/>
          <a:ext cx="303085" cy="36370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solidFill>
              <a:schemeClr val="tx1"/>
            </a:solidFill>
            <a:latin typeface="Cambria" panose="02040503050406030204" pitchFamily="18" charset="0"/>
            <a:ea typeface="Cambria" panose="02040503050406030204" pitchFamily="18" charset="0"/>
          </a:endParaRPr>
        </a:p>
      </dsp:txBody>
      <dsp:txXfrm rot="-5400000">
        <a:off x="3615763" y="858741"/>
        <a:ext cx="218222" cy="212160"/>
      </dsp:txXfrm>
    </dsp:sp>
    <dsp:sp modelId="{CDAA726E-6E40-4060-99CD-32989EC0ED94}">
      <dsp:nvSpPr>
        <dsp:cNvPr id="0" name=""/>
        <dsp:cNvSpPr/>
      </dsp:nvSpPr>
      <dsp:spPr>
        <a:xfrm>
          <a:off x="2747424" y="1212340"/>
          <a:ext cx="1954898" cy="808226"/>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Fines recreacionales</a:t>
          </a:r>
        </a:p>
      </dsp:txBody>
      <dsp:txXfrm>
        <a:off x="2771096" y="1236012"/>
        <a:ext cx="1907554" cy="760882"/>
      </dsp:txXfrm>
    </dsp:sp>
    <dsp:sp modelId="{DF10C452-52D6-407F-94A2-CBA9990E3CB9}">
      <dsp:nvSpPr>
        <dsp:cNvPr id="0" name=""/>
        <dsp:cNvSpPr/>
      </dsp:nvSpPr>
      <dsp:spPr>
        <a:xfrm rot="5400000">
          <a:off x="3573331" y="2040772"/>
          <a:ext cx="303085" cy="363702"/>
        </a:xfrm>
        <a:prstGeom prst="rightArrow">
          <a:avLst>
            <a:gd name="adj1" fmla="val 60000"/>
            <a:gd name="adj2" fmla="val 50000"/>
          </a:avLst>
        </a:prstGeom>
        <a:solidFill>
          <a:schemeClr val="accent1">
            <a:shade val="90000"/>
            <a:hueOff val="18933"/>
            <a:satOff val="5588"/>
            <a:lumOff val="139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solidFill>
              <a:schemeClr val="tx1"/>
            </a:solidFill>
            <a:latin typeface="Cambria" panose="02040503050406030204" pitchFamily="18" charset="0"/>
            <a:ea typeface="Cambria" panose="02040503050406030204" pitchFamily="18" charset="0"/>
          </a:endParaRPr>
        </a:p>
      </dsp:txBody>
      <dsp:txXfrm rot="-5400000">
        <a:off x="3615763" y="2071081"/>
        <a:ext cx="218222" cy="212160"/>
      </dsp:txXfrm>
    </dsp:sp>
    <dsp:sp modelId="{54248FC4-B74E-46A9-8F24-9A516FE3561C}">
      <dsp:nvSpPr>
        <dsp:cNvPr id="0" name=""/>
        <dsp:cNvSpPr/>
      </dsp:nvSpPr>
      <dsp:spPr>
        <a:xfrm>
          <a:off x="2747424" y="2424680"/>
          <a:ext cx="1954898" cy="808226"/>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Cambria" panose="02040503050406030204" pitchFamily="18" charset="0"/>
              <a:ea typeface="Cambria" panose="02040503050406030204" pitchFamily="18" charset="0"/>
            </a:rPr>
            <a:t>No es recomendable su uso</a:t>
          </a:r>
          <a:endParaRPr lang="es-ES" sz="1600" b="0" kern="1200" dirty="0">
            <a:solidFill>
              <a:schemeClr val="tx1"/>
            </a:solidFill>
            <a:latin typeface="Cambria" panose="02040503050406030204" pitchFamily="18" charset="0"/>
            <a:ea typeface="Cambria" panose="02040503050406030204" pitchFamily="18" charset="0"/>
          </a:endParaRPr>
        </a:p>
      </dsp:txBody>
      <dsp:txXfrm>
        <a:off x="2771096" y="2448352"/>
        <a:ext cx="1907554" cy="76088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DC4CC-1B0B-414D-8105-7581B68A364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B126-1561-49DF-8223-88831D8673E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mbria" panose="02040503050406030204" pitchFamily="18" charset="0"/>
              <a:ea typeface="Cambria" panose="02040503050406030204" pitchFamily="18" charset="0"/>
            </a:rPr>
            <a:t>Factor de enriquecimiento (FE)</a:t>
          </a:r>
          <a:endParaRPr lang="es-ES" sz="1500" kern="1200" dirty="0">
            <a:latin typeface="Cambria" panose="02040503050406030204" pitchFamily="18" charset="0"/>
            <a:ea typeface="Cambria" panose="02040503050406030204" pitchFamily="18" charset="0"/>
          </a:endParaRPr>
        </a:p>
      </dsp:txBody>
      <dsp:txXfrm>
        <a:off x="3698614" y="941764"/>
        <a:ext cx="1449298" cy="724475"/>
      </dsp:txXfrm>
    </dsp:sp>
    <dsp:sp modelId="{FAE6834B-0E2E-4E2B-91E5-3F8D1A90296E}">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F6F5-C7B6-49FA-81C6-8A2CCBE6108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Cambria" panose="02040503050406030204" pitchFamily="18" charset="0"/>
              <a:ea typeface="Cambria" panose="02040503050406030204" pitchFamily="18" charset="0"/>
            </a:rPr>
            <a:t>Índice de geo acumulación (Igeo)</a:t>
          </a:r>
        </a:p>
      </dsp:txBody>
      <dsp:txXfrm>
        <a:off x="2977148" y="2449237"/>
        <a:ext cx="1449298" cy="724475"/>
      </dsp:txXfrm>
    </dsp:sp>
    <dsp:sp modelId="{C76EDFA0-F7DF-4540-9672-85EEF881130B}">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486A-89DB-4615-996D-59CA23CB6B77}">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0" kern="1200" dirty="0">
              <a:latin typeface="Cambria" panose="02040503050406030204" pitchFamily="18" charset="0"/>
              <a:ea typeface="Cambria" panose="02040503050406030204" pitchFamily="18" charset="0"/>
            </a:rPr>
            <a:t>Riesgo ecológico potencial (RI)</a:t>
          </a:r>
          <a:endParaRPr lang="es-ES" sz="1500" b="0" kern="1200" dirty="0">
            <a:latin typeface="Cambria" panose="02040503050406030204" pitchFamily="18" charset="0"/>
            <a:ea typeface="Cambria" panose="02040503050406030204" pitchFamily="18" charset="0"/>
          </a:endParaRPr>
        </a:p>
      </dsp:txBody>
      <dsp:txXfrm>
        <a:off x="3702042" y="3958878"/>
        <a:ext cx="1449298" cy="724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B438-D680-4FF3-8736-A006F9FB8034}">
      <dsp:nvSpPr>
        <dsp:cNvPr id="0" name=""/>
        <dsp:cNvSpPr/>
      </dsp:nvSpPr>
      <dsp:spPr>
        <a:xfrm rot="5400000">
          <a:off x="1120389" y="1240324"/>
          <a:ext cx="874450" cy="99553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ECD38-B1C2-41CA-B030-FB413D887376}">
      <dsp:nvSpPr>
        <dsp:cNvPr id="0" name=""/>
        <dsp:cNvSpPr/>
      </dsp:nvSpPr>
      <dsp:spPr>
        <a:xfrm>
          <a:off x="4798" y="322801"/>
          <a:ext cx="4630525" cy="800162"/>
        </a:xfrm>
        <a:prstGeom prst="roundRect">
          <a:avLst>
            <a:gd name="adj" fmla="val 166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Existen varias fuentes termales en todo el país provenientes de las manifestaciones volcánicas.</a:t>
          </a:r>
        </a:p>
      </dsp:txBody>
      <dsp:txXfrm>
        <a:off x="43866" y="361869"/>
        <a:ext cx="4552389" cy="722026"/>
      </dsp:txXfrm>
    </dsp:sp>
    <dsp:sp modelId="{C2ADD1BD-75B1-4AE9-8AAE-23E217F21530}">
      <dsp:nvSpPr>
        <dsp:cNvPr id="0" name=""/>
        <dsp:cNvSpPr/>
      </dsp:nvSpPr>
      <dsp:spPr>
        <a:xfrm>
          <a:off x="3056091" y="305957"/>
          <a:ext cx="1070635" cy="832809"/>
        </a:xfrm>
        <a:prstGeom prst="rect">
          <a:avLst/>
        </a:prstGeom>
        <a:noFill/>
        <a:ln>
          <a:noFill/>
        </a:ln>
        <a:effectLst/>
      </dsp:spPr>
      <dsp:style>
        <a:lnRef idx="0">
          <a:scrgbClr r="0" g="0" b="0"/>
        </a:lnRef>
        <a:fillRef idx="0">
          <a:scrgbClr r="0" g="0" b="0"/>
        </a:fillRef>
        <a:effectRef idx="0">
          <a:scrgbClr r="0" g="0" b="0"/>
        </a:effectRef>
        <a:fontRef idx="minor"/>
      </dsp:style>
    </dsp:sp>
    <dsp:sp modelId="{00FE5FD7-A914-4E5E-896E-D5936D4A9464}">
      <dsp:nvSpPr>
        <dsp:cNvPr id="0" name=""/>
        <dsp:cNvSpPr/>
      </dsp:nvSpPr>
      <dsp:spPr>
        <a:xfrm rot="5400000">
          <a:off x="3487043" y="2398557"/>
          <a:ext cx="874450" cy="995530"/>
        </a:xfrm>
        <a:prstGeom prst="bentUpArrow">
          <a:avLst>
            <a:gd name="adj1" fmla="val 32840"/>
            <a:gd name="adj2" fmla="val 25000"/>
            <a:gd name="adj3" fmla="val 35780"/>
          </a:avLst>
        </a:prstGeom>
        <a:solidFill>
          <a:schemeClr val="accent1">
            <a:tint val="50000"/>
            <a:hueOff val="-759"/>
            <a:satOff val="118"/>
            <a:lumOff val="-4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86336-9071-405E-BDC6-897CF87B0680}">
      <dsp:nvSpPr>
        <dsp:cNvPr id="0" name=""/>
        <dsp:cNvSpPr/>
      </dsp:nvSpPr>
      <dsp:spPr>
        <a:xfrm>
          <a:off x="2227450" y="1365158"/>
          <a:ext cx="5047192" cy="1030394"/>
        </a:xfrm>
        <a:prstGeom prst="roundRect">
          <a:avLst>
            <a:gd name="adj" fmla="val 16670"/>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Las fuentes de aguas termales brindan diversos tipos de beneficios debido a sus características terapéuticas, medicinales,  recreacionales y de consumo</a:t>
          </a:r>
        </a:p>
      </dsp:txBody>
      <dsp:txXfrm>
        <a:off x="2277759" y="1415467"/>
        <a:ext cx="4946574" cy="929776"/>
      </dsp:txXfrm>
    </dsp:sp>
    <dsp:sp modelId="{AC90C47A-FCB7-413B-BC2F-524C1F346846}">
      <dsp:nvSpPr>
        <dsp:cNvPr id="0" name=""/>
        <dsp:cNvSpPr/>
      </dsp:nvSpPr>
      <dsp:spPr>
        <a:xfrm>
          <a:off x="5487076" y="1463429"/>
          <a:ext cx="1070635" cy="832809"/>
        </a:xfrm>
        <a:prstGeom prst="rect">
          <a:avLst/>
        </a:prstGeom>
        <a:noFill/>
        <a:ln>
          <a:noFill/>
        </a:ln>
        <a:effectLst/>
      </dsp:spPr>
      <dsp:style>
        <a:lnRef idx="0">
          <a:scrgbClr r="0" g="0" b="0"/>
        </a:lnRef>
        <a:fillRef idx="0">
          <a:scrgbClr r="0" g="0" b="0"/>
        </a:fillRef>
        <a:effectRef idx="0">
          <a:scrgbClr r="0" g="0" b="0"/>
        </a:effectRef>
        <a:fontRef idx="minor"/>
      </dsp:style>
    </dsp:sp>
    <dsp:sp modelId="{3EEAEEE2-3D60-4261-B499-81918B6DF4B3}">
      <dsp:nvSpPr>
        <dsp:cNvPr id="0" name=""/>
        <dsp:cNvSpPr/>
      </dsp:nvSpPr>
      <dsp:spPr>
        <a:xfrm rot="5400000">
          <a:off x="5638387" y="3491976"/>
          <a:ext cx="874450" cy="995530"/>
        </a:xfrm>
        <a:prstGeom prst="bentUpArrow">
          <a:avLst>
            <a:gd name="adj1" fmla="val 32840"/>
            <a:gd name="adj2" fmla="val 25000"/>
            <a:gd name="adj3" fmla="val 35780"/>
          </a:avLst>
        </a:prstGeom>
        <a:solidFill>
          <a:schemeClr val="accent1">
            <a:tint val="50000"/>
            <a:hueOff val="-1518"/>
            <a:satOff val="236"/>
            <a:lumOff val="-9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607D9-1457-4761-91C9-75B8BFCEA6CB}">
      <dsp:nvSpPr>
        <dsp:cNvPr id="0" name=""/>
        <dsp:cNvSpPr/>
      </dsp:nvSpPr>
      <dsp:spPr>
        <a:xfrm>
          <a:off x="4450103" y="2522630"/>
          <a:ext cx="4630525" cy="1030394"/>
        </a:xfrm>
        <a:prstGeom prst="roundRect">
          <a:avLst>
            <a:gd name="adj" fmla="val 16670"/>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Debido a la presencia de metales y elementos tóxicos en necesario un análisis de los componentes de los acuíferos volcánicos</a:t>
          </a:r>
        </a:p>
      </dsp:txBody>
      <dsp:txXfrm>
        <a:off x="4500412" y="2572939"/>
        <a:ext cx="4529907" cy="929776"/>
      </dsp:txXfrm>
    </dsp:sp>
    <dsp:sp modelId="{FDD07030-F73A-40C5-A0D3-A5382FC8CDA7}">
      <dsp:nvSpPr>
        <dsp:cNvPr id="0" name=""/>
        <dsp:cNvSpPr/>
      </dsp:nvSpPr>
      <dsp:spPr>
        <a:xfrm>
          <a:off x="7501396" y="2620902"/>
          <a:ext cx="1070635" cy="832809"/>
        </a:xfrm>
        <a:prstGeom prst="rect">
          <a:avLst/>
        </a:prstGeom>
        <a:noFill/>
        <a:ln>
          <a:noFill/>
        </a:ln>
        <a:effectLst/>
      </dsp:spPr>
      <dsp:style>
        <a:lnRef idx="0">
          <a:scrgbClr r="0" g="0" b="0"/>
        </a:lnRef>
        <a:fillRef idx="0">
          <a:scrgbClr r="0" g="0" b="0"/>
        </a:fillRef>
        <a:effectRef idx="0">
          <a:scrgbClr r="0" g="0" b="0"/>
        </a:effectRef>
        <a:fontRef idx="minor"/>
      </dsp:style>
    </dsp:sp>
    <dsp:sp modelId="{F52C2BB2-34F0-4616-A85E-5DFF5A94EFC3}">
      <dsp:nvSpPr>
        <dsp:cNvPr id="0" name=""/>
        <dsp:cNvSpPr/>
      </dsp:nvSpPr>
      <dsp:spPr>
        <a:xfrm>
          <a:off x="6672755" y="3680103"/>
          <a:ext cx="4630525" cy="1030394"/>
        </a:xfrm>
        <a:prstGeom prst="roundRect">
          <a:avLst>
            <a:gd name="adj" fmla="val 16670"/>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 Determinar una línea base sobre los componentes químicos presentes                                                                                                                  -Definir un plan de manejo </a:t>
          </a:r>
        </a:p>
      </dsp:txBody>
      <dsp:txXfrm>
        <a:off x="6723064" y="3730412"/>
        <a:ext cx="4529907" cy="92977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5EA6D-573F-474A-97BB-B9AB5A31296B}">
      <dsp:nvSpPr>
        <dsp:cNvPr id="0" name=""/>
        <dsp:cNvSpPr/>
      </dsp:nvSpPr>
      <dsp:spPr>
        <a:xfrm>
          <a:off x="3601884" y="637362"/>
          <a:ext cx="491072" cy="91440"/>
        </a:xfrm>
        <a:custGeom>
          <a:avLst/>
          <a:gdLst/>
          <a:ahLst/>
          <a:cxnLst/>
          <a:rect l="0" t="0" r="0" b="0"/>
          <a:pathLst>
            <a:path>
              <a:moveTo>
                <a:pt x="0" y="45720"/>
              </a:moveTo>
              <a:lnTo>
                <a:pt x="491072" y="45720"/>
              </a:lnTo>
            </a:path>
          </a:pathLst>
        </a:custGeom>
        <a:noFill/>
        <a:ln w="9525" cap="flat" cmpd="sng" algn="ctr">
          <a:solidFill>
            <a:schemeClr val="accent5">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chemeClr val="tx1"/>
            </a:solidFill>
            <a:latin typeface="Cambria" panose="02040503050406030204" pitchFamily="18" charset="0"/>
            <a:ea typeface="Cambria" panose="02040503050406030204" pitchFamily="18" charset="0"/>
          </a:endParaRPr>
        </a:p>
      </dsp:txBody>
      <dsp:txXfrm>
        <a:off x="3834379" y="680474"/>
        <a:ext cx="26083" cy="5216"/>
      </dsp:txXfrm>
    </dsp:sp>
    <dsp:sp modelId="{B725BE83-6157-4A66-A6BC-DF150DAC95BD}">
      <dsp:nvSpPr>
        <dsp:cNvPr id="0" name=""/>
        <dsp:cNvSpPr/>
      </dsp:nvSpPr>
      <dsp:spPr>
        <a:xfrm>
          <a:off x="1335542" y="2639"/>
          <a:ext cx="2268141" cy="1360885"/>
        </a:xfrm>
        <a:prstGeom prst="rect">
          <a:avLst/>
        </a:prstGeom>
        <a:noFill/>
        <a:ln>
          <a:solidFill>
            <a:schemeClr val="accent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latin typeface="Cambria" panose="02040503050406030204" pitchFamily="18" charset="0"/>
              <a:ea typeface="Cambria" panose="02040503050406030204" pitchFamily="18" charset="0"/>
            </a:rPr>
            <a:t>Clima subhúmedo, con precipitaciones largas pero poco intensas</a:t>
          </a:r>
        </a:p>
      </dsp:txBody>
      <dsp:txXfrm>
        <a:off x="1335542" y="2639"/>
        <a:ext cx="2268141" cy="1360885"/>
      </dsp:txXfrm>
    </dsp:sp>
    <dsp:sp modelId="{D3D1BC56-CD89-424A-AC57-2A96E3F33647}">
      <dsp:nvSpPr>
        <dsp:cNvPr id="0" name=""/>
        <dsp:cNvSpPr/>
      </dsp:nvSpPr>
      <dsp:spPr>
        <a:xfrm>
          <a:off x="2469613" y="1361724"/>
          <a:ext cx="2789814" cy="491072"/>
        </a:xfrm>
        <a:custGeom>
          <a:avLst/>
          <a:gdLst/>
          <a:ahLst/>
          <a:cxnLst/>
          <a:rect l="0" t="0" r="0" b="0"/>
          <a:pathLst>
            <a:path>
              <a:moveTo>
                <a:pt x="2789814" y="0"/>
              </a:moveTo>
              <a:lnTo>
                <a:pt x="2789814" y="262636"/>
              </a:lnTo>
              <a:lnTo>
                <a:pt x="0" y="262636"/>
              </a:lnTo>
              <a:lnTo>
                <a:pt x="0" y="491072"/>
              </a:lnTo>
            </a:path>
          </a:pathLst>
        </a:custGeom>
        <a:noFill/>
        <a:ln w="9525" cap="flat" cmpd="sng" algn="ctr">
          <a:solidFill>
            <a:schemeClr val="accent5">
              <a:shade val="90000"/>
              <a:hueOff val="4259"/>
              <a:satOff val="4431"/>
              <a:lumOff val="38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chemeClr val="tx1"/>
            </a:solidFill>
            <a:latin typeface="Cambria" panose="02040503050406030204" pitchFamily="18" charset="0"/>
            <a:ea typeface="Cambria" panose="02040503050406030204" pitchFamily="18" charset="0"/>
          </a:endParaRPr>
        </a:p>
      </dsp:txBody>
      <dsp:txXfrm>
        <a:off x="3793566" y="1604652"/>
        <a:ext cx="141908" cy="5216"/>
      </dsp:txXfrm>
    </dsp:sp>
    <dsp:sp modelId="{0CFE29C6-FBDD-4C6A-AE6A-B53CEB638637}">
      <dsp:nvSpPr>
        <dsp:cNvPr id="0" name=""/>
        <dsp:cNvSpPr/>
      </dsp:nvSpPr>
      <dsp:spPr>
        <a:xfrm>
          <a:off x="4125357" y="2639"/>
          <a:ext cx="2268141" cy="1360885"/>
        </a:xfrm>
        <a:prstGeom prst="rect">
          <a:avLst/>
        </a:prstGeom>
        <a:solidFill>
          <a:schemeClr val="accent5">
            <a:shade val="50000"/>
            <a:hueOff val="3239"/>
            <a:satOff val="9804"/>
            <a:lumOff val="95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latin typeface="Cambria" panose="02040503050406030204" pitchFamily="18" charset="0"/>
              <a:ea typeface="Cambria" panose="02040503050406030204" pitchFamily="18" charset="0"/>
            </a:rPr>
            <a:t>Constituidos principalmente por lavas andesitas basálticas, brechas compactas y tobas</a:t>
          </a:r>
        </a:p>
      </dsp:txBody>
      <dsp:txXfrm>
        <a:off x="4125357" y="2639"/>
        <a:ext cx="2268141" cy="1360885"/>
      </dsp:txXfrm>
    </dsp:sp>
    <dsp:sp modelId="{7A6BA8B0-D39B-45A7-B24E-965681F7543F}">
      <dsp:nvSpPr>
        <dsp:cNvPr id="0" name=""/>
        <dsp:cNvSpPr/>
      </dsp:nvSpPr>
      <dsp:spPr>
        <a:xfrm>
          <a:off x="3601884" y="2519920"/>
          <a:ext cx="491072" cy="91440"/>
        </a:xfrm>
        <a:custGeom>
          <a:avLst/>
          <a:gdLst/>
          <a:ahLst/>
          <a:cxnLst/>
          <a:rect l="0" t="0" r="0" b="0"/>
          <a:pathLst>
            <a:path>
              <a:moveTo>
                <a:pt x="0" y="45720"/>
              </a:moveTo>
              <a:lnTo>
                <a:pt x="491072" y="45720"/>
              </a:lnTo>
            </a:path>
          </a:pathLst>
        </a:custGeom>
        <a:noFill/>
        <a:ln w="9525" cap="flat" cmpd="sng" algn="ctr">
          <a:solidFill>
            <a:schemeClr val="accent5">
              <a:shade val="90000"/>
              <a:hueOff val="8519"/>
              <a:satOff val="8862"/>
              <a:lumOff val="76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latin typeface="Cambria" panose="02040503050406030204" pitchFamily="18" charset="0"/>
            <a:ea typeface="Cambria" panose="02040503050406030204" pitchFamily="18" charset="0"/>
          </a:endParaRPr>
        </a:p>
      </dsp:txBody>
      <dsp:txXfrm>
        <a:off x="3834379" y="2563031"/>
        <a:ext cx="26083" cy="5216"/>
      </dsp:txXfrm>
    </dsp:sp>
    <dsp:sp modelId="{95CF60D0-6F3A-43AB-8DBF-6D453DE117B9}">
      <dsp:nvSpPr>
        <dsp:cNvPr id="0" name=""/>
        <dsp:cNvSpPr/>
      </dsp:nvSpPr>
      <dsp:spPr>
        <a:xfrm>
          <a:off x="1335542" y="1885197"/>
          <a:ext cx="2268141" cy="1360885"/>
        </a:xfrm>
        <a:prstGeom prst="rect">
          <a:avLst/>
        </a:prstGeom>
        <a:solidFill>
          <a:schemeClr val="accent5">
            <a:shade val="50000"/>
            <a:hueOff val="6478"/>
            <a:satOff val="19609"/>
            <a:lumOff val="19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latin typeface="Cambria" panose="02040503050406030204" pitchFamily="18" charset="0"/>
              <a:ea typeface="Cambria" panose="02040503050406030204" pitchFamily="18" charset="0"/>
            </a:rPr>
            <a:t>Se asientan sobre suelos inceptisoles, con textura franco arenosa </a:t>
          </a:r>
        </a:p>
      </dsp:txBody>
      <dsp:txXfrm>
        <a:off x="1335542" y="1885197"/>
        <a:ext cx="2268141" cy="1360885"/>
      </dsp:txXfrm>
    </dsp:sp>
    <dsp:sp modelId="{6E217E85-DFB4-4C38-8133-9243440539F9}">
      <dsp:nvSpPr>
        <dsp:cNvPr id="0" name=""/>
        <dsp:cNvSpPr/>
      </dsp:nvSpPr>
      <dsp:spPr>
        <a:xfrm>
          <a:off x="2478028" y="3244282"/>
          <a:ext cx="2781399" cy="493712"/>
        </a:xfrm>
        <a:custGeom>
          <a:avLst/>
          <a:gdLst/>
          <a:ahLst/>
          <a:cxnLst/>
          <a:rect l="0" t="0" r="0" b="0"/>
          <a:pathLst>
            <a:path>
              <a:moveTo>
                <a:pt x="2781399" y="0"/>
              </a:moveTo>
              <a:lnTo>
                <a:pt x="2781399" y="263956"/>
              </a:lnTo>
              <a:lnTo>
                <a:pt x="0" y="263956"/>
              </a:lnTo>
              <a:lnTo>
                <a:pt x="0" y="493712"/>
              </a:lnTo>
            </a:path>
          </a:pathLst>
        </a:custGeom>
        <a:noFill/>
        <a:ln w="9525" cap="flat" cmpd="sng" algn="ctr">
          <a:solidFill>
            <a:schemeClr val="accent5">
              <a:shade val="90000"/>
              <a:hueOff val="8519"/>
              <a:satOff val="8862"/>
              <a:lumOff val="76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chemeClr val="tx1"/>
            </a:solidFill>
            <a:latin typeface="Cambria" panose="02040503050406030204" pitchFamily="18" charset="0"/>
            <a:ea typeface="Cambria" panose="02040503050406030204" pitchFamily="18" charset="0"/>
          </a:endParaRPr>
        </a:p>
      </dsp:txBody>
      <dsp:txXfrm>
        <a:off x="3797968" y="3488530"/>
        <a:ext cx="141519" cy="5216"/>
      </dsp:txXfrm>
    </dsp:sp>
    <dsp:sp modelId="{0428F67F-F1BA-478C-BFFB-FCC0A3009CE2}">
      <dsp:nvSpPr>
        <dsp:cNvPr id="0" name=""/>
        <dsp:cNvSpPr/>
      </dsp:nvSpPr>
      <dsp:spPr>
        <a:xfrm>
          <a:off x="4125357" y="1885197"/>
          <a:ext cx="2268141" cy="1360885"/>
        </a:xfrm>
        <a:prstGeom prst="rect">
          <a:avLst/>
        </a:prstGeom>
        <a:noFill/>
        <a:ln>
          <a:solidFill>
            <a:schemeClr val="accent6">
              <a:lumMod val="20000"/>
              <a:lumOff val="80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latin typeface="Cambria" panose="02040503050406030204" pitchFamily="18" charset="0"/>
              <a:ea typeface="Cambria" panose="02040503050406030204" pitchFamily="18" charset="0"/>
            </a:rPr>
            <a:t>Cobertura vegetal arbustiva con estratos arbóreos (Aguas Hediondas)</a:t>
          </a:r>
        </a:p>
      </dsp:txBody>
      <dsp:txXfrm>
        <a:off x="4125357" y="1885197"/>
        <a:ext cx="2268141" cy="1360885"/>
      </dsp:txXfrm>
    </dsp:sp>
    <dsp:sp modelId="{AB94FCDD-012D-40F0-9ABE-C73D7F0C2316}">
      <dsp:nvSpPr>
        <dsp:cNvPr id="0" name=""/>
        <dsp:cNvSpPr/>
      </dsp:nvSpPr>
      <dsp:spPr>
        <a:xfrm>
          <a:off x="3610299" y="4402477"/>
          <a:ext cx="482657" cy="91440"/>
        </a:xfrm>
        <a:custGeom>
          <a:avLst/>
          <a:gdLst/>
          <a:ahLst/>
          <a:cxnLst/>
          <a:rect l="0" t="0" r="0" b="0"/>
          <a:pathLst>
            <a:path>
              <a:moveTo>
                <a:pt x="0" y="48359"/>
              </a:moveTo>
              <a:lnTo>
                <a:pt x="258428" y="48359"/>
              </a:lnTo>
              <a:lnTo>
                <a:pt x="258428" y="45720"/>
              </a:lnTo>
              <a:lnTo>
                <a:pt x="482657" y="45720"/>
              </a:lnTo>
            </a:path>
          </a:pathLst>
        </a:custGeom>
        <a:noFill/>
        <a:ln w="9525" cap="flat" cmpd="sng" algn="ctr">
          <a:solidFill>
            <a:schemeClr val="accent5">
              <a:shade val="90000"/>
              <a:hueOff val="4259"/>
              <a:satOff val="4431"/>
              <a:lumOff val="38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838796" y="4445589"/>
        <a:ext cx="25663" cy="5216"/>
      </dsp:txXfrm>
    </dsp:sp>
    <dsp:sp modelId="{AD692F47-A587-4CDC-AEA1-95A96D288B95}">
      <dsp:nvSpPr>
        <dsp:cNvPr id="0" name=""/>
        <dsp:cNvSpPr/>
      </dsp:nvSpPr>
      <dsp:spPr>
        <a:xfrm>
          <a:off x="1343957" y="3770394"/>
          <a:ext cx="2268141" cy="1360885"/>
        </a:xfrm>
        <a:prstGeom prst="rect">
          <a:avLst/>
        </a:prstGeom>
        <a:noFill/>
        <a:ln>
          <a:solidFill>
            <a:schemeClr val="accent5">
              <a:lumMod val="90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latin typeface="Cambria" panose="02040503050406030204" pitchFamily="18" charset="0"/>
              <a:ea typeface="Cambria" panose="02040503050406030204" pitchFamily="18" charset="0"/>
            </a:rPr>
            <a:t>Páramo de frailejones, pajonales, vegetación arbustiva y almohadillas (El Artesón)</a:t>
          </a:r>
        </a:p>
      </dsp:txBody>
      <dsp:txXfrm>
        <a:off x="1343957" y="3770394"/>
        <a:ext cx="2268141" cy="1360885"/>
      </dsp:txXfrm>
    </dsp:sp>
    <dsp:sp modelId="{8A29565E-85E7-4AE1-AB51-22BE1DCBF8A8}">
      <dsp:nvSpPr>
        <dsp:cNvPr id="0" name=""/>
        <dsp:cNvSpPr/>
      </dsp:nvSpPr>
      <dsp:spPr>
        <a:xfrm>
          <a:off x="4125357" y="3767755"/>
          <a:ext cx="2268141" cy="1360885"/>
        </a:xfrm>
        <a:prstGeom prst="rect">
          <a:avLst/>
        </a:prstGeom>
        <a:solidFill>
          <a:schemeClr val="accent1">
            <a:lumMod val="50000"/>
            <a:alpha val="50000"/>
          </a:schemeClr>
        </a:solidFill>
        <a:ln>
          <a:solidFill>
            <a:schemeClr val="accent5">
              <a:lumMod val="90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latin typeface="Cambria" panose="02040503050406030204" pitchFamily="18" charset="0"/>
              <a:ea typeface="Cambria" panose="02040503050406030204" pitchFamily="18" charset="0"/>
            </a:rPr>
            <a:t>Actividades de turismo que afectan a la flora y fauna de la zona</a:t>
          </a:r>
          <a:endParaRPr lang="es-ES" sz="1500" kern="1200" dirty="0">
            <a:solidFill>
              <a:schemeClr val="tx1"/>
            </a:solidFill>
            <a:latin typeface="Cambria" panose="02040503050406030204" pitchFamily="18" charset="0"/>
            <a:ea typeface="Cambria" panose="02040503050406030204" pitchFamily="18" charset="0"/>
          </a:endParaRPr>
        </a:p>
      </dsp:txBody>
      <dsp:txXfrm>
        <a:off x="4125357" y="3767755"/>
        <a:ext cx="2268141" cy="136088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AE365-DF5D-42FD-9031-4DCA48A7211C}">
      <dsp:nvSpPr>
        <dsp:cNvPr id="0" name=""/>
        <dsp:cNvSpPr/>
      </dsp:nvSpPr>
      <dsp:spPr>
        <a:xfrm>
          <a:off x="0" y="604836"/>
          <a:ext cx="11140336" cy="121680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Se obtuvieron mediante el uso del vehículo UAV dos</a:t>
          </a:r>
          <a:r>
            <a:rPr lang="es-ES" sz="1600" kern="1200" dirty="0">
              <a:solidFill>
                <a:schemeClr val="tx1"/>
              </a:solidFill>
              <a:effectLst/>
              <a:latin typeface="Cambria" panose="02040503050406030204" pitchFamily="18" charset="0"/>
              <a:ea typeface="Cambria" panose="02040503050406030204" pitchFamily="18" charset="0"/>
            </a:rPr>
            <a:t> ortomosaicos del total de extensión de cada complejo termal con escalas 1:16 000 para las termas El Artesón y 1:10 000 para Aguas Hediondas.</a:t>
          </a:r>
          <a:endParaRPr lang="es-ES" sz="1600" kern="1200" dirty="0">
            <a:solidFill>
              <a:schemeClr val="tx1"/>
            </a:solidFill>
            <a:latin typeface="Cambria" panose="02040503050406030204" pitchFamily="18" charset="0"/>
            <a:ea typeface="Cambria" panose="02040503050406030204" pitchFamily="18" charset="0"/>
          </a:endParaRPr>
        </a:p>
      </dsp:txBody>
      <dsp:txXfrm>
        <a:off x="59399" y="664235"/>
        <a:ext cx="11021538" cy="1098002"/>
      </dsp:txXfrm>
    </dsp:sp>
    <dsp:sp modelId="{AB83419B-6861-4059-849F-6412FD6C29B4}">
      <dsp:nvSpPr>
        <dsp:cNvPr id="0" name=""/>
        <dsp:cNvSpPr/>
      </dsp:nvSpPr>
      <dsp:spPr>
        <a:xfrm>
          <a:off x="0" y="2008836"/>
          <a:ext cx="11140336" cy="1216800"/>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None/>
          </a:pPr>
          <a:r>
            <a:rPr lang="es-MX" sz="1600" kern="1200" dirty="0">
              <a:solidFill>
                <a:schemeClr val="tx1"/>
              </a:solidFill>
              <a:latin typeface="Cambria" panose="02040503050406030204" pitchFamily="18" charset="0"/>
              <a:ea typeface="Cambria" panose="02040503050406030204" pitchFamily="18" charset="0"/>
            </a:rPr>
            <a:t>A través de los análisis realizados en laboratorio, se pudo dividir a las fuentes termales de estudio en dos grupos: </a:t>
          </a:r>
          <a:r>
            <a:rPr lang="es-MX" sz="1600" b="1" i="1" kern="1200" dirty="0">
              <a:solidFill>
                <a:schemeClr val="tx1"/>
              </a:solidFill>
              <a:latin typeface="Cambria" panose="02040503050406030204" pitchFamily="18" charset="0"/>
              <a:ea typeface="Cambria" panose="02040503050406030204" pitchFamily="18" charset="0"/>
            </a:rPr>
            <a:t>aguas bicarbonatadas</a:t>
          </a:r>
          <a:r>
            <a:rPr lang="es-MX" sz="1600" kern="1200" dirty="0">
              <a:solidFill>
                <a:schemeClr val="tx1"/>
              </a:solidFill>
              <a:latin typeface="Cambria" panose="02040503050406030204" pitchFamily="18" charset="0"/>
              <a:ea typeface="Cambria" panose="02040503050406030204" pitchFamily="18" charset="0"/>
            </a:rPr>
            <a:t> (El Artesón) y </a:t>
          </a:r>
          <a:r>
            <a:rPr lang="es-MX" sz="1600" b="1" i="1" kern="1200" dirty="0">
              <a:solidFill>
                <a:schemeClr val="tx1"/>
              </a:solidFill>
              <a:latin typeface="Cambria" panose="02040503050406030204" pitchFamily="18" charset="0"/>
              <a:ea typeface="Cambria" panose="02040503050406030204" pitchFamily="18" charset="0"/>
            </a:rPr>
            <a:t>aguas sulfatadas </a:t>
          </a:r>
          <a:r>
            <a:rPr lang="es-MX" sz="1600" kern="1200" dirty="0">
              <a:solidFill>
                <a:schemeClr val="tx1"/>
              </a:solidFill>
              <a:latin typeface="Cambria" panose="02040503050406030204" pitchFamily="18" charset="0"/>
              <a:ea typeface="Cambria" panose="02040503050406030204" pitchFamily="18" charset="0"/>
            </a:rPr>
            <a:t>(Aguas Hediondas).</a:t>
          </a:r>
          <a:endParaRPr lang="es-ES" sz="1600" kern="1200" dirty="0">
            <a:solidFill>
              <a:schemeClr val="tx1"/>
            </a:solidFill>
            <a:latin typeface="Cambria" panose="02040503050406030204" pitchFamily="18" charset="0"/>
            <a:ea typeface="Cambria" panose="02040503050406030204" pitchFamily="18" charset="0"/>
          </a:endParaRPr>
        </a:p>
      </dsp:txBody>
      <dsp:txXfrm>
        <a:off x="59399" y="2068235"/>
        <a:ext cx="11021538" cy="1098002"/>
      </dsp:txXfrm>
    </dsp:sp>
    <dsp:sp modelId="{919D497D-8DA4-4254-B91C-0640AE508D07}">
      <dsp:nvSpPr>
        <dsp:cNvPr id="0" name=""/>
        <dsp:cNvSpPr/>
      </dsp:nvSpPr>
      <dsp:spPr>
        <a:xfrm>
          <a:off x="0" y="3412836"/>
          <a:ext cx="11140336" cy="1216800"/>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None/>
          </a:pPr>
          <a:r>
            <a:rPr lang="es-MX" sz="1600" kern="1200" dirty="0">
              <a:solidFill>
                <a:schemeClr val="tx1"/>
              </a:solidFill>
              <a:latin typeface="Cambria" panose="02040503050406030204" pitchFamily="18" charset="0"/>
              <a:ea typeface="Cambria" panose="02040503050406030204" pitchFamily="18" charset="0"/>
            </a:rPr>
            <a:t>En “</a:t>
          </a:r>
          <a:r>
            <a:rPr lang="es-MX" sz="1600" kern="1200" dirty="0">
              <a:solidFill>
                <a:schemeClr val="tx1"/>
              </a:solidFill>
              <a:effectLst/>
              <a:latin typeface="Cambria" panose="02040503050406030204" pitchFamily="18" charset="0"/>
              <a:ea typeface="Cambria" panose="02040503050406030204" pitchFamily="18" charset="0"/>
            </a:rPr>
            <a:t>El Artesón” se cumplen con todos los parámetros a excepción del </a:t>
          </a:r>
          <a:r>
            <a:rPr lang="es-MX" sz="1600" b="1" i="1" kern="1200" dirty="0">
              <a:solidFill>
                <a:schemeClr val="tx1"/>
              </a:solidFill>
              <a:effectLst/>
              <a:latin typeface="Cambria" panose="02040503050406030204" pitchFamily="18" charset="0"/>
              <a:ea typeface="Cambria" panose="02040503050406030204" pitchFamily="18" charset="0"/>
            </a:rPr>
            <a:t>material flotante</a:t>
          </a:r>
          <a:r>
            <a:rPr lang="es-MX" sz="1600" kern="1200" dirty="0">
              <a:solidFill>
                <a:schemeClr val="tx1"/>
              </a:solidFill>
              <a:effectLst/>
              <a:latin typeface="Cambria" panose="02040503050406030204" pitchFamily="18" charset="0"/>
              <a:ea typeface="Cambria" panose="02040503050406030204" pitchFamily="18" charset="0"/>
            </a:rPr>
            <a:t>, mientras que el complejo termal Aguas Hediondas si cumple con todos los parámetros establecidos.</a:t>
          </a:r>
          <a:endParaRPr lang="es-ES" sz="1600" kern="1200" dirty="0">
            <a:solidFill>
              <a:schemeClr val="tx1"/>
            </a:solidFill>
            <a:latin typeface="Cambria" panose="02040503050406030204" pitchFamily="18" charset="0"/>
            <a:ea typeface="Cambria" panose="02040503050406030204" pitchFamily="18" charset="0"/>
          </a:endParaRPr>
        </a:p>
      </dsp:txBody>
      <dsp:txXfrm>
        <a:off x="59399" y="3472235"/>
        <a:ext cx="11021538" cy="109800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B622-52EC-46B1-B486-8C6155BD558B}">
      <dsp:nvSpPr>
        <dsp:cNvPr id="0" name=""/>
        <dsp:cNvSpPr/>
      </dsp:nvSpPr>
      <dsp:spPr>
        <a:xfrm>
          <a:off x="0" y="450278"/>
          <a:ext cx="10796866" cy="140692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Font typeface="Arial" panose="020B0604020202020204" pitchFamily="34" charset="0"/>
            <a:buNone/>
          </a:pPr>
          <a:r>
            <a:rPr lang="es-MX" sz="1600" kern="1200" dirty="0">
              <a:solidFill>
                <a:schemeClr val="tx1"/>
              </a:solidFill>
              <a:latin typeface="Cambria" panose="02040503050406030204" pitchFamily="18" charset="0"/>
              <a:ea typeface="Cambria" panose="02040503050406030204" pitchFamily="18" charset="0"/>
            </a:rPr>
            <a:t>Los lodos de estudio, al presentar un gran contenido de </a:t>
          </a:r>
          <a:r>
            <a:rPr lang="es-MX" sz="1600" b="1" i="1" kern="1200" dirty="0">
              <a:solidFill>
                <a:schemeClr val="tx1"/>
              </a:solidFill>
              <a:latin typeface="Cambria" panose="02040503050406030204" pitchFamily="18" charset="0"/>
              <a:ea typeface="Cambria" panose="02040503050406030204" pitchFamily="18" charset="0"/>
            </a:rPr>
            <a:t>elementos traza</a:t>
          </a:r>
          <a:r>
            <a:rPr lang="es-MX" sz="1600" kern="1200" dirty="0">
              <a:solidFill>
                <a:schemeClr val="tx1"/>
              </a:solidFill>
              <a:latin typeface="Cambria" panose="02040503050406030204" pitchFamily="18" charset="0"/>
              <a:ea typeface="Cambria" panose="02040503050406030204" pitchFamily="18" charset="0"/>
            </a:rPr>
            <a:t>, representan un potencial </a:t>
          </a:r>
          <a:r>
            <a:rPr lang="es-MX" sz="1600" b="1" i="1" kern="1200" dirty="0">
              <a:solidFill>
                <a:schemeClr val="tx1"/>
              </a:solidFill>
              <a:latin typeface="Cambria" panose="02040503050406030204" pitchFamily="18" charset="0"/>
              <a:ea typeface="Cambria" panose="02040503050406030204" pitchFamily="18" charset="0"/>
            </a:rPr>
            <a:t>peligro</a:t>
          </a:r>
          <a:r>
            <a:rPr lang="es-MX" sz="1600" kern="1200" dirty="0">
              <a:solidFill>
                <a:schemeClr val="tx1"/>
              </a:solidFill>
              <a:latin typeface="Cambria" panose="02040503050406030204" pitchFamily="18" charset="0"/>
              <a:ea typeface="Cambria" panose="02040503050406030204" pitchFamily="18" charset="0"/>
            </a:rPr>
            <a:t>. De acuerdo a los índices de calidad de los lodos (Igeo, EF, RAI), se puede concluir que son </a:t>
          </a:r>
          <a:r>
            <a:rPr lang="es-MX" sz="1600" b="1" i="1" kern="1200" dirty="0">
              <a:solidFill>
                <a:schemeClr val="tx1"/>
              </a:solidFill>
              <a:latin typeface="Cambria" panose="02040503050406030204" pitchFamily="18" charset="0"/>
              <a:ea typeface="Cambria" panose="02040503050406030204" pitchFamily="18" charset="0"/>
            </a:rPr>
            <a:t>suelos extremadamente contaminados </a:t>
          </a:r>
          <a:r>
            <a:rPr lang="es-MX" sz="1600" kern="1200" dirty="0">
              <a:solidFill>
                <a:schemeClr val="tx1"/>
              </a:solidFill>
              <a:latin typeface="Cambria" panose="02040503050406030204" pitchFamily="18" charset="0"/>
              <a:ea typeface="Cambria" panose="02040503050406030204" pitchFamily="18" charset="0"/>
            </a:rPr>
            <a:t>debido al alto contenido de arsénico y plata en ambas termas</a:t>
          </a:r>
          <a:endParaRPr lang="es-ES" sz="1600" kern="1200" dirty="0">
            <a:solidFill>
              <a:schemeClr val="tx1"/>
            </a:solidFill>
            <a:latin typeface="Cambria" panose="02040503050406030204" pitchFamily="18" charset="0"/>
            <a:ea typeface="Cambria" panose="02040503050406030204" pitchFamily="18" charset="0"/>
          </a:endParaRPr>
        </a:p>
      </dsp:txBody>
      <dsp:txXfrm>
        <a:off x="68680" y="518958"/>
        <a:ext cx="10659506" cy="1269564"/>
      </dsp:txXfrm>
    </dsp:sp>
    <dsp:sp modelId="{4F5B19FE-DEB1-4047-B466-815616359554}">
      <dsp:nvSpPr>
        <dsp:cNvPr id="0" name=""/>
        <dsp:cNvSpPr/>
      </dsp:nvSpPr>
      <dsp:spPr>
        <a:xfrm>
          <a:off x="0" y="2044403"/>
          <a:ext cx="10796866" cy="1406924"/>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None/>
          </a:pPr>
          <a:r>
            <a:rPr lang="es-MX" sz="1600" kern="1200" dirty="0">
              <a:solidFill>
                <a:schemeClr val="tx1"/>
              </a:solidFill>
              <a:latin typeface="Cambria" panose="02040503050406030204" pitchFamily="18" charset="0"/>
              <a:ea typeface="Cambria" panose="02040503050406030204" pitchFamily="18" charset="0"/>
            </a:rPr>
            <a:t>De acuerdo a los índices de calidad de agua ICA, se puede concluir que las aguas del Artesón pueden ser de </a:t>
          </a:r>
          <a:r>
            <a:rPr lang="es-MX" sz="1600" b="1" i="1" kern="1200" dirty="0">
              <a:solidFill>
                <a:schemeClr val="tx1"/>
              </a:solidFill>
              <a:latin typeface="Cambria" panose="02040503050406030204" pitchFamily="18" charset="0"/>
              <a:ea typeface="Cambria" panose="02040503050406030204" pitchFamily="18" charset="0"/>
            </a:rPr>
            <a:t>uso doméstico y actividades de riego</a:t>
          </a:r>
          <a:r>
            <a:rPr lang="es-MX" sz="1600" kern="1200" dirty="0">
              <a:solidFill>
                <a:schemeClr val="tx1"/>
              </a:solidFill>
              <a:latin typeface="Cambria" panose="02040503050406030204" pitchFamily="18" charset="0"/>
              <a:ea typeface="Cambria" panose="02040503050406030204" pitchFamily="18" charset="0"/>
            </a:rPr>
            <a:t>, siempre y cuando sean sometida a un tratamiento previo, mientras que, en Aguas Hediondas, el recurso no debería ser utilizado directamente del punto de surgencia en su estado actual, pero puede ser usado en el punto de aprovechamiento, siempre y cuando sea </a:t>
          </a:r>
          <a:r>
            <a:rPr lang="es-MX" sz="1600" b="1" i="1" kern="1200" dirty="0">
              <a:solidFill>
                <a:schemeClr val="tx1"/>
              </a:solidFill>
              <a:latin typeface="Cambria" panose="02040503050406030204" pitchFamily="18" charset="0"/>
              <a:ea typeface="Cambria" panose="02040503050406030204" pitchFamily="18" charset="0"/>
            </a:rPr>
            <a:t>para fines recreativos y no de consumo</a:t>
          </a:r>
          <a:r>
            <a:rPr lang="es-MX" sz="1600" kern="1200" dirty="0">
              <a:solidFill>
                <a:schemeClr val="tx1"/>
              </a:solidFill>
              <a:latin typeface="Cambria" panose="02040503050406030204" pitchFamily="18" charset="0"/>
              <a:ea typeface="Cambria" panose="02040503050406030204" pitchFamily="18" charset="0"/>
            </a:rPr>
            <a:t>.</a:t>
          </a:r>
          <a:endParaRPr lang="es-ES" sz="1600" kern="1200" dirty="0">
            <a:solidFill>
              <a:schemeClr val="tx1"/>
            </a:solidFill>
            <a:latin typeface="Cambria" panose="02040503050406030204" pitchFamily="18" charset="0"/>
            <a:ea typeface="Cambria" panose="02040503050406030204" pitchFamily="18" charset="0"/>
          </a:endParaRPr>
        </a:p>
      </dsp:txBody>
      <dsp:txXfrm>
        <a:off x="68680" y="2113083"/>
        <a:ext cx="10659506" cy="1269564"/>
      </dsp:txXfrm>
    </dsp:sp>
    <dsp:sp modelId="{DF835AEC-AEF7-411B-85D0-70A3408C95DE}">
      <dsp:nvSpPr>
        <dsp:cNvPr id="0" name=""/>
        <dsp:cNvSpPr/>
      </dsp:nvSpPr>
      <dsp:spPr>
        <a:xfrm>
          <a:off x="0" y="3638528"/>
          <a:ext cx="10796866" cy="1406924"/>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0000"/>
            </a:lnSpc>
            <a:spcBef>
              <a:spcPct val="0"/>
            </a:spcBef>
            <a:spcAft>
              <a:spcPct val="35000"/>
            </a:spcAft>
            <a:buFont typeface="Arial" panose="020B0604020202020204" pitchFamily="34" charset="0"/>
            <a:buNone/>
          </a:pPr>
          <a:r>
            <a:rPr lang="es-MX" sz="1600" kern="1200" dirty="0">
              <a:solidFill>
                <a:schemeClr val="tx1"/>
              </a:solidFill>
              <a:latin typeface="Cambria" panose="02040503050406030204" pitchFamily="18" charset="0"/>
              <a:ea typeface="Cambria" panose="02040503050406030204" pitchFamily="18" charset="0"/>
            </a:rPr>
            <a:t>Los impactos ambientales dentro de la zona de estudio fueron de un 57.89% moderado, 21.05% severo, 15.79% crítico y 5.26% bajo para las termas “El Artesón” mientras que para el complejo termal “Aguas Hediondas”,  el porcentaje fue de 73.86% moderado, 15.79% severo y 10.53% crítico, mismos que no son controlados. </a:t>
          </a:r>
          <a:endParaRPr lang="es-ES" sz="1600" kern="1200" dirty="0">
            <a:solidFill>
              <a:schemeClr val="tx1"/>
            </a:solidFill>
            <a:latin typeface="Cambria" panose="02040503050406030204" pitchFamily="18" charset="0"/>
            <a:ea typeface="Cambria" panose="02040503050406030204" pitchFamily="18" charset="0"/>
          </a:endParaRPr>
        </a:p>
      </dsp:txBody>
      <dsp:txXfrm>
        <a:off x="68680" y="3707208"/>
        <a:ext cx="10659506" cy="126956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25876-916E-4B43-BA5B-CADCF442EEF2}">
      <dsp:nvSpPr>
        <dsp:cNvPr id="0" name=""/>
        <dsp:cNvSpPr/>
      </dsp:nvSpPr>
      <dsp:spPr>
        <a:xfrm>
          <a:off x="0" y="0"/>
          <a:ext cx="7630470" cy="788530"/>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20000"/>
            </a:lnSpc>
            <a:spcBef>
              <a:spcPct val="0"/>
            </a:spcBef>
            <a:spcAft>
              <a:spcPct val="35000"/>
            </a:spcAft>
            <a:buNone/>
          </a:pPr>
          <a:r>
            <a:rPr lang="es-MX" sz="1400" kern="1200">
              <a:solidFill>
                <a:schemeClr val="tx1"/>
              </a:solidFill>
              <a:latin typeface="Cambria" panose="02040503050406030204" pitchFamily="18" charset="0"/>
              <a:ea typeface="Cambria" panose="02040503050406030204" pitchFamily="18" charset="0"/>
            </a:rPr>
            <a:t>En áreas pequeñas obtener i</a:t>
          </a:r>
          <a:r>
            <a:rPr lang="es-MX" sz="1400" kern="1200">
              <a:solidFill>
                <a:schemeClr val="tx1"/>
              </a:solidFill>
              <a:effectLst/>
              <a:latin typeface="Cambria" panose="02040503050406030204" pitchFamily="18" charset="0"/>
              <a:ea typeface="Cambria" panose="02040503050406030204" pitchFamily="18" charset="0"/>
            </a:rPr>
            <a:t>mágenes a través del levantamiento con un vehículo UAV, que proporciona imágenes con alta resolución, contrario a las imágenes satelitales de libre acceso </a:t>
          </a:r>
          <a:endParaRPr lang="es-ES" sz="1400" kern="1200" dirty="0">
            <a:solidFill>
              <a:schemeClr val="tx1"/>
            </a:solidFill>
            <a:latin typeface="Cambria" panose="02040503050406030204" pitchFamily="18" charset="0"/>
            <a:ea typeface="Cambria" panose="02040503050406030204" pitchFamily="18" charset="0"/>
          </a:endParaRPr>
        </a:p>
      </dsp:txBody>
      <dsp:txXfrm>
        <a:off x="23095" y="23095"/>
        <a:ext cx="6687327" cy="742340"/>
      </dsp:txXfrm>
    </dsp:sp>
    <dsp:sp modelId="{95C04098-68C0-4C87-85B8-10E8A787803A}">
      <dsp:nvSpPr>
        <dsp:cNvPr id="0" name=""/>
        <dsp:cNvSpPr/>
      </dsp:nvSpPr>
      <dsp:spPr>
        <a:xfrm>
          <a:off x="569807" y="898048"/>
          <a:ext cx="7630470" cy="788530"/>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20000"/>
            </a:lnSpc>
            <a:spcBef>
              <a:spcPct val="0"/>
            </a:spcBef>
            <a:spcAft>
              <a:spcPct val="35000"/>
            </a:spcAft>
            <a:buNone/>
          </a:pPr>
          <a:r>
            <a:rPr lang="es-MX" sz="1400" kern="1200">
              <a:solidFill>
                <a:schemeClr val="tx1"/>
              </a:solidFill>
              <a:latin typeface="Cambria" panose="02040503050406030204" pitchFamily="18" charset="0"/>
              <a:ea typeface="Cambria" panose="02040503050406030204" pitchFamily="18" charset="0"/>
            </a:rPr>
            <a:t>Estandarizar la información geográfica disponible en las diferentes entidades públicas y privadas</a:t>
          </a:r>
          <a:endParaRPr lang="es-ES" sz="1400" kern="1200" dirty="0">
            <a:solidFill>
              <a:schemeClr val="tx1"/>
            </a:solidFill>
            <a:latin typeface="Cambria" panose="02040503050406030204" pitchFamily="18" charset="0"/>
            <a:ea typeface="Cambria" panose="02040503050406030204" pitchFamily="18" charset="0"/>
          </a:endParaRPr>
        </a:p>
      </dsp:txBody>
      <dsp:txXfrm>
        <a:off x="592902" y="921143"/>
        <a:ext cx="6501928" cy="742340"/>
      </dsp:txXfrm>
    </dsp:sp>
    <dsp:sp modelId="{6900A05C-9C03-42BC-8A1E-BB28090BD6A3}">
      <dsp:nvSpPr>
        <dsp:cNvPr id="0" name=""/>
        <dsp:cNvSpPr/>
      </dsp:nvSpPr>
      <dsp:spPr>
        <a:xfrm>
          <a:off x="1139615" y="1796096"/>
          <a:ext cx="7630470" cy="788530"/>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20000"/>
            </a:lnSpc>
            <a:spcBef>
              <a:spcPct val="0"/>
            </a:spcBef>
            <a:spcAft>
              <a:spcPct val="35000"/>
            </a:spcAft>
            <a:buNone/>
          </a:pPr>
          <a:r>
            <a:rPr lang="es-MX" sz="1400" kern="1200">
              <a:solidFill>
                <a:schemeClr val="tx1"/>
              </a:solidFill>
              <a:latin typeface="Cambria" panose="02040503050406030204" pitchFamily="18" charset="0"/>
              <a:ea typeface="Cambria" panose="02040503050406030204" pitchFamily="18" charset="0"/>
            </a:rPr>
            <a:t>Trabajo en conjunto entre las autoridades encargadas del recurso y las comunidades implicadas.</a:t>
          </a:r>
          <a:endParaRPr lang="es-ES" sz="1400" kern="1200" dirty="0">
            <a:solidFill>
              <a:schemeClr val="tx1"/>
            </a:solidFill>
            <a:latin typeface="Cambria" panose="02040503050406030204" pitchFamily="18" charset="0"/>
            <a:ea typeface="Cambria" panose="02040503050406030204" pitchFamily="18" charset="0"/>
          </a:endParaRPr>
        </a:p>
      </dsp:txBody>
      <dsp:txXfrm>
        <a:off x="1162710" y="1819191"/>
        <a:ext cx="6501928" cy="742340"/>
      </dsp:txXfrm>
    </dsp:sp>
    <dsp:sp modelId="{5AF66491-1523-4C20-8D59-3AA2AFE6A4A0}">
      <dsp:nvSpPr>
        <dsp:cNvPr id="0" name=""/>
        <dsp:cNvSpPr/>
      </dsp:nvSpPr>
      <dsp:spPr>
        <a:xfrm>
          <a:off x="1709423" y="2694144"/>
          <a:ext cx="7630470" cy="788530"/>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20000"/>
            </a:lnSpc>
            <a:spcBef>
              <a:spcPct val="0"/>
            </a:spcBef>
            <a:spcAft>
              <a:spcPct val="35000"/>
            </a:spcAft>
            <a:buNone/>
          </a:pPr>
          <a:r>
            <a:rPr lang="es-MX" sz="1400" kern="1200">
              <a:solidFill>
                <a:schemeClr val="tx1"/>
              </a:solidFill>
              <a:effectLst/>
              <a:latin typeface="Cambria" panose="02040503050406030204" pitchFamily="18" charset="0"/>
              <a:ea typeface="Cambria" panose="02040503050406030204" pitchFamily="18" charset="0"/>
            </a:rPr>
            <a:t>Generar acuerdos que regulen el aprovechamiento y disposición de los recursos que se encuentran dentro de zonas sensibles</a:t>
          </a:r>
          <a:endParaRPr lang="es-ES" sz="1400" kern="1200" dirty="0">
            <a:solidFill>
              <a:schemeClr val="tx1"/>
            </a:solidFill>
            <a:effectLst/>
            <a:latin typeface="Cambria" panose="02040503050406030204" pitchFamily="18" charset="0"/>
            <a:ea typeface="Cambria" panose="02040503050406030204" pitchFamily="18" charset="0"/>
          </a:endParaRPr>
        </a:p>
      </dsp:txBody>
      <dsp:txXfrm>
        <a:off x="1732518" y="2717239"/>
        <a:ext cx="6501928" cy="742340"/>
      </dsp:txXfrm>
    </dsp:sp>
    <dsp:sp modelId="{9A57037A-D766-4D67-A216-B188B2FCB647}">
      <dsp:nvSpPr>
        <dsp:cNvPr id="0" name=""/>
        <dsp:cNvSpPr/>
      </dsp:nvSpPr>
      <dsp:spPr>
        <a:xfrm>
          <a:off x="2279231" y="3592192"/>
          <a:ext cx="7630470" cy="788530"/>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20000"/>
            </a:lnSpc>
            <a:spcBef>
              <a:spcPct val="0"/>
            </a:spcBef>
            <a:spcAft>
              <a:spcPct val="35000"/>
            </a:spcAft>
            <a:buNone/>
          </a:pPr>
          <a:r>
            <a:rPr lang="es-ES" sz="1400" kern="1200">
              <a:solidFill>
                <a:schemeClr val="tx1"/>
              </a:solidFill>
              <a:latin typeface="Cambria" panose="02040503050406030204" pitchFamily="18" charset="0"/>
              <a:ea typeface="Cambria" panose="02040503050406030204" pitchFamily="18" charset="0"/>
            </a:rPr>
            <a:t>Realizar monitoreos periódicos, con el fin de controlar y realizar los cambios necesarios acorde al estado de los recursos. </a:t>
          </a:r>
          <a:endParaRPr lang="es-ES" sz="1400" kern="1200" dirty="0">
            <a:solidFill>
              <a:schemeClr val="tx1"/>
            </a:solidFill>
            <a:effectLst/>
            <a:latin typeface="Cambria" panose="02040503050406030204" pitchFamily="18" charset="0"/>
            <a:ea typeface="Cambria" panose="02040503050406030204" pitchFamily="18" charset="0"/>
          </a:endParaRPr>
        </a:p>
      </dsp:txBody>
      <dsp:txXfrm>
        <a:off x="2302326" y="3615287"/>
        <a:ext cx="6501928" cy="742340"/>
      </dsp:txXfrm>
    </dsp:sp>
    <dsp:sp modelId="{98B7CA0A-3FFD-4C2C-9978-0273B744837C}">
      <dsp:nvSpPr>
        <dsp:cNvPr id="0" name=""/>
        <dsp:cNvSpPr/>
      </dsp:nvSpPr>
      <dsp:spPr>
        <a:xfrm>
          <a:off x="7117925" y="576065"/>
          <a:ext cx="512544" cy="512544"/>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endParaRPr lang="es-ES" sz="1400" kern="1200">
            <a:solidFill>
              <a:schemeClr val="tx1"/>
            </a:solidFill>
            <a:latin typeface="Cambria" panose="02040503050406030204" pitchFamily="18" charset="0"/>
            <a:ea typeface="Cambria" panose="02040503050406030204" pitchFamily="18" charset="0"/>
          </a:endParaRPr>
        </a:p>
      </dsp:txBody>
      <dsp:txXfrm>
        <a:off x="7233247" y="576065"/>
        <a:ext cx="281900" cy="385689"/>
      </dsp:txXfrm>
    </dsp:sp>
    <dsp:sp modelId="{0BEC58B3-B20E-48A7-8903-179A650EAB9F}">
      <dsp:nvSpPr>
        <dsp:cNvPr id="0" name=""/>
        <dsp:cNvSpPr/>
      </dsp:nvSpPr>
      <dsp:spPr>
        <a:xfrm>
          <a:off x="7687733" y="1474113"/>
          <a:ext cx="512544" cy="512544"/>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endParaRPr lang="es-ES" sz="1400" kern="1200">
            <a:solidFill>
              <a:schemeClr val="tx1"/>
            </a:solidFill>
            <a:latin typeface="Cambria" panose="02040503050406030204" pitchFamily="18" charset="0"/>
            <a:ea typeface="Cambria" panose="02040503050406030204" pitchFamily="18" charset="0"/>
          </a:endParaRPr>
        </a:p>
      </dsp:txBody>
      <dsp:txXfrm>
        <a:off x="7803055" y="1474113"/>
        <a:ext cx="281900" cy="385689"/>
      </dsp:txXfrm>
    </dsp:sp>
    <dsp:sp modelId="{F70DFB04-D5DD-4403-9F18-F54F0A8C9C7F}">
      <dsp:nvSpPr>
        <dsp:cNvPr id="0" name=""/>
        <dsp:cNvSpPr/>
      </dsp:nvSpPr>
      <dsp:spPr>
        <a:xfrm>
          <a:off x="8257541" y="2359019"/>
          <a:ext cx="512544" cy="512544"/>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endParaRPr lang="es-ES" sz="1400" kern="1200">
            <a:solidFill>
              <a:schemeClr val="tx1"/>
            </a:solidFill>
            <a:latin typeface="Cambria" panose="02040503050406030204" pitchFamily="18" charset="0"/>
            <a:ea typeface="Cambria" panose="02040503050406030204" pitchFamily="18" charset="0"/>
          </a:endParaRPr>
        </a:p>
      </dsp:txBody>
      <dsp:txXfrm>
        <a:off x="8372863" y="2359019"/>
        <a:ext cx="281900" cy="385689"/>
      </dsp:txXfrm>
    </dsp:sp>
    <dsp:sp modelId="{F502683B-CD1A-438F-B563-341C10CA3826}">
      <dsp:nvSpPr>
        <dsp:cNvPr id="0" name=""/>
        <dsp:cNvSpPr/>
      </dsp:nvSpPr>
      <dsp:spPr>
        <a:xfrm>
          <a:off x="8827349" y="3265828"/>
          <a:ext cx="512544" cy="512544"/>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endParaRPr lang="es-ES" sz="1400" kern="1200">
            <a:solidFill>
              <a:schemeClr val="tx1"/>
            </a:solidFill>
            <a:latin typeface="Cambria" panose="02040503050406030204" pitchFamily="18" charset="0"/>
            <a:ea typeface="Cambria" panose="02040503050406030204" pitchFamily="18" charset="0"/>
          </a:endParaRPr>
        </a:p>
      </dsp:txBody>
      <dsp:txXfrm>
        <a:off x="8942671" y="3265828"/>
        <a:ext cx="281900" cy="385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33F8-D5A5-4094-B31F-A853EC451EE7}">
      <dsp:nvSpPr>
        <dsp:cNvPr id="0" name=""/>
        <dsp:cNvSpPr/>
      </dsp:nvSpPr>
      <dsp:spPr>
        <a:xfrm>
          <a:off x="2953" y="0"/>
          <a:ext cx="4354247" cy="667529"/>
        </a:xfrm>
        <a:prstGeom prst="homePlat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Planteamiento del problema</a:t>
          </a:r>
        </a:p>
      </dsp:txBody>
      <dsp:txXfrm>
        <a:off x="2953" y="0"/>
        <a:ext cx="4187365" cy="667529"/>
      </dsp:txXfrm>
    </dsp:sp>
    <dsp:sp modelId="{FD1C9FAD-3245-4D9D-8858-771392B09C95}">
      <dsp:nvSpPr>
        <dsp:cNvPr id="0" name=""/>
        <dsp:cNvSpPr/>
      </dsp:nvSpPr>
      <dsp:spPr>
        <a:xfrm>
          <a:off x="3609817" y="0"/>
          <a:ext cx="5578078" cy="667529"/>
        </a:xfrm>
        <a:prstGeom prst="chevron">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             Justificación e importancia</a:t>
          </a:r>
        </a:p>
      </dsp:txBody>
      <dsp:txXfrm>
        <a:off x="3943582" y="0"/>
        <a:ext cx="4910549" cy="667529"/>
      </dsp:txXfrm>
    </dsp:sp>
    <dsp:sp modelId="{D8B0B033-DBF7-49F9-AED7-A10BA26088BB}">
      <dsp:nvSpPr>
        <dsp:cNvPr id="0" name=""/>
        <dsp:cNvSpPr/>
      </dsp:nvSpPr>
      <dsp:spPr>
        <a:xfrm>
          <a:off x="7704048" y="0"/>
          <a:ext cx="4484997" cy="667529"/>
        </a:xfrm>
        <a:prstGeom prst="chevron">
          <a:avLst/>
        </a:prstGeom>
        <a:solidFill>
          <a:schemeClr val="accent1">
            <a:lumMod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Cambria" panose="02040503050406030204" pitchFamily="18" charset="0"/>
              <a:ea typeface="Cambria" panose="02040503050406030204" pitchFamily="18" charset="0"/>
              <a:cs typeface="Times New Roman" panose="02020603050405020304" pitchFamily="18" charset="0"/>
            </a:rPr>
            <a:t>Área de estudio</a:t>
          </a:r>
        </a:p>
      </dsp:txBody>
      <dsp:txXfrm>
        <a:off x="8037813" y="0"/>
        <a:ext cx="3817468" cy="667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0101-1665-494E-ACF3-1E950FDA3E6E}">
      <dsp:nvSpPr>
        <dsp:cNvPr id="0" name=""/>
        <dsp:cNvSpPr/>
      </dsp:nvSpPr>
      <dsp:spPr>
        <a:xfrm>
          <a:off x="7165" y="0"/>
          <a:ext cx="2141757" cy="523221"/>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solidFill>
                <a:schemeClr val="tx1"/>
              </a:solidFill>
              <a:latin typeface="Cambria" panose="02040503050406030204" pitchFamily="18" charset="0"/>
              <a:ea typeface="Cambria" panose="02040503050406030204" pitchFamily="18" charset="0"/>
            </a:rPr>
            <a:t>CARCHI</a:t>
          </a:r>
          <a:endParaRPr lang="es-MX" sz="1800" kern="1200" dirty="0">
            <a:solidFill>
              <a:schemeClr val="tx1"/>
            </a:solidFill>
            <a:latin typeface="Cambria" panose="02040503050406030204" pitchFamily="18" charset="0"/>
            <a:ea typeface="Cambria" panose="02040503050406030204" pitchFamily="18" charset="0"/>
          </a:endParaRPr>
        </a:p>
      </dsp:txBody>
      <dsp:txXfrm>
        <a:off x="22490" y="15325"/>
        <a:ext cx="2111107" cy="492571"/>
      </dsp:txXfrm>
    </dsp:sp>
    <dsp:sp modelId="{E063E5C5-3839-4FEB-866B-7F52EC28F4D8}">
      <dsp:nvSpPr>
        <dsp:cNvPr id="0" name=""/>
        <dsp:cNvSpPr/>
      </dsp:nvSpPr>
      <dsp:spPr>
        <a:xfrm>
          <a:off x="2363098" y="0"/>
          <a:ext cx="454052" cy="52322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solidFill>
              <a:schemeClr val="tx1"/>
            </a:solidFill>
            <a:latin typeface="Cambria" panose="02040503050406030204" pitchFamily="18" charset="0"/>
            <a:ea typeface="Cambria" panose="02040503050406030204" pitchFamily="18" charset="0"/>
          </a:endParaRPr>
        </a:p>
      </dsp:txBody>
      <dsp:txXfrm>
        <a:off x="2363098" y="104644"/>
        <a:ext cx="317836" cy="313933"/>
      </dsp:txXfrm>
    </dsp:sp>
    <dsp:sp modelId="{750E35D6-D117-4BBA-945E-9E11F40DE306}">
      <dsp:nvSpPr>
        <dsp:cNvPr id="0" name=""/>
        <dsp:cNvSpPr/>
      </dsp:nvSpPr>
      <dsp:spPr>
        <a:xfrm>
          <a:off x="3005625" y="0"/>
          <a:ext cx="2141757" cy="523221"/>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solidFill>
                <a:schemeClr val="tx1"/>
              </a:solidFill>
              <a:latin typeface="Cambria" panose="02040503050406030204" pitchFamily="18" charset="0"/>
              <a:ea typeface="Cambria" panose="02040503050406030204" pitchFamily="18" charset="0"/>
            </a:rPr>
            <a:t>TULCÁN</a:t>
          </a:r>
          <a:endParaRPr lang="es-MX" sz="1800" kern="1200" dirty="0">
            <a:solidFill>
              <a:schemeClr val="tx1"/>
            </a:solidFill>
            <a:latin typeface="Cambria" panose="02040503050406030204" pitchFamily="18" charset="0"/>
            <a:ea typeface="Cambria" panose="02040503050406030204" pitchFamily="18" charset="0"/>
          </a:endParaRPr>
        </a:p>
      </dsp:txBody>
      <dsp:txXfrm>
        <a:off x="3020950" y="15325"/>
        <a:ext cx="2111107" cy="492571"/>
      </dsp:txXfrm>
    </dsp:sp>
    <dsp:sp modelId="{B0196A42-6407-40B7-88E5-01F975DD06CA}">
      <dsp:nvSpPr>
        <dsp:cNvPr id="0" name=""/>
        <dsp:cNvSpPr/>
      </dsp:nvSpPr>
      <dsp:spPr>
        <a:xfrm>
          <a:off x="5361558" y="0"/>
          <a:ext cx="454052" cy="523221"/>
        </a:xfrm>
        <a:prstGeom prst="rightArrow">
          <a:avLst>
            <a:gd name="adj1" fmla="val 60000"/>
            <a:gd name="adj2" fmla="val 50000"/>
          </a:avLst>
        </a:prstGeom>
        <a:solidFill>
          <a:schemeClr val="accent1">
            <a:shade val="90000"/>
            <a:hueOff val="18933"/>
            <a:satOff val="5588"/>
            <a:lumOff val="139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solidFill>
              <a:schemeClr val="tx1"/>
            </a:solidFill>
            <a:latin typeface="Cambria" panose="02040503050406030204" pitchFamily="18" charset="0"/>
            <a:ea typeface="Cambria" panose="02040503050406030204" pitchFamily="18" charset="0"/>
          </a:endParaRPr>
        </a:p>
      </dsp:txBody>
      <dsp:txXfrm>
        <a:off x="5361558" y="104644"/>
        <a:ext cx="317836" cy="313933"/>
      </dsp:txXfrm>
    </dsp:sp>
    <dsp:sp modelId="{37C8334F-FC6E-4F36-80C7-8D7AA3FC3D5B}">
      <dsp:nvSpPr>
        <dsp:cNvPr id="0" name=""/>
        <dsp:cNvSpPr/>
      </dsp:nvSpPr>
      <dsp:spPr>
        <a:xfrm>
          <a:off x="6004086" y="0"/>
          <a:ext cx="2141757" cy="523221"/>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solidFill>
                <a:schemeClr val="tx1"/>
              </a:solidFill>
              <a:latin typeface="Cambria" panose="02040503050406030204" pitchFamily="18" charset="0"/>
              <a:ea typeface="Cambria" panose="02040503050406030204" pitchFamily="18" charset="0"/>
            </a:rPr>
            <a:t>TUFIÑO</a:t>
          </a:r>
          <a:endParaRPr lang="es-MX" sz="1800" kern="1200" dirty="0">
            <a:solidFill>
              <a:schemeClr val="tx1"/>
            </a:solidFill>
            <a:latin typeface="Cambria" panose="02040503050406030204" pitchFamily="18" charset="0"/>
            <a:ea typeface="Cambria" panose="02040503050406030204" pitchFamily="18" charset="0"/>
          </a:endParaRPr>
        </a:p>
      </dsp:txBody>
      <dsp:txXfrm>
        <a:off x="6019411" y="15325"/>
        <a:ext cx="2111107" cy="492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A3D5B-FFC6-4248-A60B-04CD0FE97D52}">
      <dsp:nvSpPr>
        <dsp:cNvPr id="0" name=""/>
        <dsp:cNvSpPr/>
      </dsp:nvSpPr>
      <dsp:spPr>
        <a:xfrm>
          <a:off x="0" y="4716"/>
          <a:ext cx="10028462" cy="752895"/>
        </a:xfrm>
        <a:prstGeom prst="roundRect">
          <a:avLst/>
        </a:prstGeom>
        <a:solidFill>
          <a:schemeClr val="accent5">
            <a:lumMod val="50000"/>
            <a:alpha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S" sz="1400" kern="1200" dirty="0">
              <a:solidFill>
                <a:schemeClr val="tx1"/>
              </a:solidFill>
              <a:latin typeface="Cambria" panose="02040503050406030204" pitchFamily="18" charset="0"/>
              <a:ea typeface="Cambria" panose="02040503050406030204" pitchFamily="18" charset="0"/>
            </a:rPr>
            <a:t>Recolectar información del complejo volcánico Chile – Cerro Negro, mediante un levantamiento con vehículo UAV, para la generación de cartografía base de la zona de estudio.</a:t>
          </a:r>
          <a:endParaRPr lang="es-EC" sz="1400" kern="1200" dirty="0">
            <a:solidFill>
              <a:schemeClr val="tx1"/>
            </a:solidFill>
            <a:latin typeface="Cambria" panose="02040503050406030204" pitchFamily="18" charset="0"/>
            <a:ea typeface="Cambria" panose="02040503050406030204" pitchFamily="18" charset="0"/>
          </a:endParaRPr>
        </a:p>
      </dsp:txBody>
      <dsp:txXfrm>
        <a:off x="36753" y="41469"/>
        <a:ext cx="9954956" cy="679389"/>
      </dsp:txXfrm>
    </dsp:sp>
    <dsp:sp modelId="{9BEEDCAC-403F-4098-8BEE-A4E2590CD713}">
      <dsp:nvSpPr>
        <dsp:cNvPr id="0" name=""/>
        <dsp:cNvSpPr/>
      </dsp:nvSpPr>
      <dsp:spPr>
        <a:xfrm>
          <a:off x="0" y="852651"/>
          <a:ext cx="10028462" cy="752895"/>
        </a:xfrm>
        <a:prstGeom prst="roundRect">
          <a:avLst/>
        </a:prstGeom>
        <a:solidFill>
          <a:schemeClr val="accent1">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SzPts val="900"/>
            <a:buFont typeface="Noto Sans Symbols"/>
            <a:buNone/>
          </a:pPr>
          <a:r>
            <a:rPr lang="es-ES" sz="1400" kern="1200" dirty="0">
              <a:solidFill>
                <a:schemeClr val="tx1"/>
              </a:solidFill>
              <a:latin typeface="Cambria" panose="02040503050406030204" pitchFamily="18" charset="0"/>
              <a:ea typeface="Cambria" panose="02040503050406030204" pitchFamily="18" charset="0"/>
            </a:rPr>
            <a:t>Determinar los parámetros físico - químicos en las aguas termales Aguas Hediondas y El Artesón del complejo volcánico Chiles-Cerro Negro, mediante la toma y análisis de muestras, de manera que se logre identificar la calidad y cantidad de las aguas termales comparando con valores de normativas vigentes.</a:t>
          </a:r>
        </a:p>
      </dsp:txBody>
      <dsp:txXfrm>
        <a:off x="36753" y="889404"/>
        <a:ext cx="9954956" cy="679389"/>
      </dsp:txXfrm>
    </dsp:sp>
    <dsp:sp modelId="{F58FC900-D0CF-47DD-AC84-62D3C7283A29}">
      <dsp:nvSpPr>
        <dsp:cNvPr id="0" name=""/>
        <dsp:cNvSpPr/>
      </dsp:nvSpPr>
      <dsp:spPr>
        <a:xfrm>
          <a:off x="0" y="1700586"/>
          <a:ext cx="10028462" cy="752895"/>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SzPts val="900"/>
            <a:buFont typeface="Noto Sans Symbols"/>
            <a:buNone/>
          </a:pPr>
          <a:r>
            <a:rPr lang="es-ES" sz="1400" kern="1200" dirty="0">
              <a:solidFill>
                <a:schemeClr val="tx1"/>
              </a:solidFill>
              <a:latin typeface="Cambria" panose="02040503050406030204" pitchFamily="18" charset="0"/>
              <a:ea typeface="Cambria" panose="02040503050406030204" pitchFamily="18" charset="0"/>
            </a:rPr>
            <a:t>Conocer la calidad de los lodos de las fuentes Aguas Hediondas y El Artesón del complejo volcánico Chiles-Cerro Negro, mediante el uso de índices de riesgo ecológico (RI), factor de enriquecimiento (EF) e índice de geo acumulación (Igeo), con el fin de identificar los usos adecuados del recurso.</a:t>
          </a:r>
        </a:p>
      </dsp:txBody>
      <dsp:txXfrm>
        <a:off x="36753" y="1737339"/>
        <a:ext cx="9954956" cy="679389"/>
      </dsp:txXfrm>
    </dsp:sp>
    <dsp:sp modelId="{3EEFD05A-2C7F-4491-B364-2F248A777BBB}">
      <dsp:nvSpPr>
        <dsp:cNvPr id="0" name=""/>
        <dsp:cNvSpPr/>
      </dsp:nvSpPr>
      <dsp:spPr>
        <a:xfrm>
          <a:off x="0" y="2548521"/>
          <a:ext cx="10028462" cy="752895"/>
        </a:xfrm>
        <a:prstGeom prst="roundRect">
          <a:avLst/>
        </a:prstGeom>
        <a:solidFill>
          <a:schemeClr val="accent1">
            <a:lumMod val="50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SzPts val="900"/>
            <a:buFont typeface="Noto Sans Symbols"/>
            <a:buNone/>
          </a:pPr>
          <a:r>
            <a:rPr lang="es-ES" sz="1400" kern="1200" dirty="0">
              <a:solidFill>
                <a:schemeClr val="tx1"/>
              </a:solidFill>
              <a:latin typeface="Cambria" panose="02040503050406030204" pitchFamily="18" charset="0"/>
              <a:ea typeface="Cambria" panose="02040503050406030204" pitchFamily="18" charset="0"/>
            </a:rPr>
            <a:t>Generar una propuesta de plan de manejo de los lodos y aguas de las fuentes termales Aguas Hediondas y El Artesón provenientes del complejo volcánico Chiles-Cerro Negro donde se incorporará información recolectada in situ, bibliográfica y de línea base, con el fin de apoyar a la comunidad en el manejo de estos recursos</a:t>
          </a:r>
        </a:p>
      </dsp:txBody>
      <dsp:txXfrm>
        <a:off x="36753" y="2585274"/>
        <a:ext cx="9954956" cy="6793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3EE91-A0B4-4E3A-AC01-DC433CE1C721}">
      <dsp:nvSpPr>
        <dsp:cNvPr id="0" name=""/>
        <dsp:cNvSpPr/>
      </dsp:nvSpPr>
      <dsp:spPr>
        <a:xfrm>
          <a:off x="292517" y="629327"/>
          <a:ext cx="2993817" cy="661493"/>
        </a:xfrm>
        <a:prstGeom prst="roundRect">
          <a:avLst>
            <a:gd name="adj" fmla="val 10000"/>
          </a:avLst>
        </a:prstGeom>
        <a:solidFill>
          <a:srgbClr val="99CC00">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Temperatura</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311891" y="648701"/>
        <a:ext cx="2955069" cy="622745"/>
      </dsp:txXfrm>
    </dsp:sp>
    <dsp:sp modelId="{BA196465-01F4-454A-B770-7BC44D0732C9}">
      <dsp:nvSpPr>
        <dsp:cNvPr id="0" name=""/>
        <dsp:cNvSpPr/>
      </dsp:nvSpPr>
      <dsp:spPr>
        <a:xfrm rot="5400000">
          <a:off x="1711183" y="1369063"/>
          <a:ext cx="156485" cy="156485"/>
        </a:xfrm>
        <a:prstGeom prst="rightArrow">
          <a:avLst>
            <a:gd name="adj1" fmla="val 66700"/>
            <a:gd name="adj2" fmla="val 50000"/>
          </a:avLst>
        </a:prstGeom>
        <a:solidFill>
          <a:srgbClr val="92D050">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09DB4623-6799-4E37-BCA3-03736EADFCCE}">
      <dsp:nvSpPr>
        <dsp:cNvPr id="0" name=""/>
        <dsp:cNvSpPr/>
      </dsp:nvSpPr>
      <dsp:spPr>
        <a:xfrm>
          <a:off x="1025" y="1603791"/>
          <a:ext cx="3576800" cy="894200"/>
        </a:xfrm>
        <a:prstGeom prst="roundRect">
          <a:avLst>
            <a:gd name="adj" fmla="val 10000"/>
          </a:avLst>
        </a:prstGeom>
        <a:noFill/>
        <a:ln w="28575" cap="flat" cmpd="sng" algn="ctr">
          <a:solidFill>
            <a:srgbClr val="99CC00"/>
          </a:solidFill>
          <a:prstDash val="lgDash"/>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La temperatura aumenta conforme la hondura del acuífero</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27215" y="1629981"/>
        <a:ext cx="3524420" cy="841820"/>
      </dsp:txXfrm>
    </dsp:sp>
    <dsp:sp modelId="{024E904E-22E3-40F7-A7A5-D5671E06CE35}">
      <dsp:nvSpPr>
        <dsp:cNvPr id="0" name=""/>
        <dsp:cNvSpPr/>
      </dsp:nvSpPr>
      <dsp:spPr>
        <a:xfrm>
          <a:off x="4370069" y="629327"/>
          <a:ext cx="2993817" cy="661493"/>
        </a:xfrm>
        <a:prstGeom prst="roundRect">
          <a:avLst>
            <a:gd name="adj" fmla="val 10000"/>
          </a:avLst>
        </a:prstGeom>
        <a:solidFill>
          <a:srgbClr val="808000">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Composición Química</a:t>
          </a:r>
          <a:endParaRPr lang="es-MX"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4389443" y="648701"/>
        <a:ext cx="2955069" cy="622745"/>
      </dsp:txXfrm>
    </dsp:sp>
    <dsp:sp modelId="{897A1531-96E9-4F9F-85C5-3DA85D47E382}">
      <dsp:nvSpPr>
        <dsp:cNvPr id="0" name=""/>
        <dsp:cNvSpPr/>
      </dsp:nvSpPr>
      <dsp:spPr>
        <a:xfrm rot="5400000">
          <a:off x="5788735" y="1369063"/>
          <a:ext cx="156485" cy="156485"/>
        </a:xfrm>
        <a:prstGeom prst="rightArrow">
          <a:avLst>
            <a:gd name="adj1" fmla="val 66700"/>
            <a:gd name="adj2" fmla="val 50000"/>
          </a:avLst>
        </a:prstGeom>
        <a:solidFill>
          <a:srgbClr val="92D050">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50B7B08C-6C9F-4CCF-8030-B040039D9E43}">
      <dsp:nvSpPr>
        <dsp:cNvPr id="0" name=""/>
        <dsp:cNvSpPr/>
      </dsp:nvSpPr>
      <dsp:spPr>
        <a:xfrm>
          <a:off x="4078578" y="1603791"/>
          <a:ext cx="3576800" cy="894200"/>
        </a:xfrm>
        <a:prstGeom prst="roundRect">
          <a:avLst>
            <a:gd name="adj" fmla="val 10000"/>
          </a:avLst>
        </a:prstGeom>
        <a:noFill/>
        <a:ln w="28575" cap="flat" cmpd="sng" algn="ctr">
          <a:solidFill>
            <a:srgbClr val="669900"/>
          </a:solidFill>
          <a:prstDash val="lgDash"/>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 Sulfatada: 	</a:t>
          </a:r>
          <a:r>
            <a:rPr lang="es-ES" sz="14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P</a:t>
          </a: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redomina el anión sulfato</a:t>
          </a:r>
          <a:endParaRPr lang="es-MX" sz="1400" b="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4104768" y="1629981"/>
        <a:ext cx="3524420" cy="841820"/>
      </dsp:txXfrm>
    </dsp:sp>
    <dsp:sp modelId="{0840D636-2857-45FB-AC24-742137B8CE82}">
      <dsp:nvSpPr>
        <dsp:cNvPr id="0" name=""/>
        <dsp:cNvSpPr/>
      </dsp:nvSpPr>
      <dsp:spPr>
        <a:xfrm rot="5400000">
          <a:off x="5788735" y="2576233"/>
          <a:ext cx="156485" cy="156485"/>
        </a:xfrm>
        <a:prstGeom prst="rightArrow">
          <a:avLst>
            <a:gd name="adj1" fmla="val 66700"/>
            <a:gd name="adj2" fmla="val 50000"/>
          </a:avLst>
        </a:prstGeom>
        <a:solidFill>
          <a:srgbClr val="92D050">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FFFF394D-34A7-4644-9869-86A1B3D70D9A}">
      <dsp:nvSpPr>
        <dsp:cNvPr id="0" name=""/>
        <dsp:cNvSpPr/>
      </dsp:nvSpPr>
      <dsp:spPr>
        <a:xfrm>
          <a:off x="4078578" y="2810961"/>
          <a:ext cx="3576800" cy="894200"/>
        </a:xfrm>
        <a:prstGeom prst="roundRect">
          <a:avLst>
            <a:gd name="adj" fmla="val 10000"/>
          </a:avLst>
        </a:prstGeom>
        <a:noFill/>
        <a:ln w="28575" cap="flat" cmpd="sng" algn="ctr">
          <a:solidFill>
            <a:srgbClr val="666633"/>
          </a:solidFill>
          <a:prstDash val="lgDash"/>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1" u="none"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 Bicarbonatada: </a:t>
          </a:r>
          <a:r>
            <a:rPr lang="es-ES" sz="1400" b="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Predomina el ion NaHCO</a:t>
          </a:r>
          <a:r>
            <a:rPr lang="es-ES" sz="1400" b="0" kern="12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s-ES" sz="1400" b="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que es acompañado de Ca, Mg, Na, Cl- </a:t>
          </a:r>
          <a:endParaRPr lang="es-MX" sz="1400" b="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4104768" y="2837151"/>
        <a:ext cx="3524420" cy="8418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885A8-7CDC-42C6-8625-9336AC32066C}">
      <dsp:nvSpPr>
        <dsp:cNvPr id="0" name=""/>
        <dsp:cNvSpPr/>
      </dsp:nvSpPr>
      <dsp:spPr>
        <a:xfrm>
          <a:off x="463972" y="106719"/>
          <a:ext cx="1389656" cy="117621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Cambria" panose="02040503050406030204" pitchFamily="18" charset="0"/>
              <a:ea typeface="Cambria" panose="02040503050406030204" pitchFamily="18" charset="0"/>
            </a:rPr>
            <a:t>Agua termal</a:t>
          </a:r>
        </a:p>
      </dsp:txBody>
      <dsp:txXfrm>
        <a:off x="667482" y="278972"/>
        <a:ext cx="982636" cy="831711"/>
      </dsp:txXfrm>
    </dsp:sp>
    <dsp:sp modelId="{AFECC2B2-EE7F-4587-94F7-CAF26BA6D9D5}">
      <dsp:nvSpPr>
        <dsp:cNvPr id="0" name=""/>
        <dsp:cNvSpPr/>
      </dsp:nvSpPr>
      <dsp:spPr>
        <a:xfrm rot="19580291">
          <a:off x="1867779" y="437845"/>
          <a:ext cx="743469" cy="0"/>
        </a:xfrm>
        <a:custGeom>
          <a:avLst/>
          <a:gdLst/>
          <a:ahLst/>
          <a:cxnLst/>
          <a:rect l="0" t="0" r="0" b="0"/>
          <a:pathLst>
            <a:path>
              <a:moveTo>
                <a:pt x="0" y="0"/>
              </a:moveTo>
              <a:lnTo>
                <a:pt x="743469" y="0"/>
              </a:lnTo>
            </a:path>
          </a:pathLst>
        </a:cu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32E74F8F-E27D-416C-8B2A-45EF07DA7935}">
      <dsp:nvSpPr>
        <dsp:cNvPr id="0" name=""/>
        <dsp:cNvSpPr/>
      </dsp:nvSpPr>
      <dsp:spPr>
        <a:xfrm>
          <a:off x="2548918" y="231796"/>
          <a:ext cx="300998" cy="0"/>
        </a:xfrm>
        <a:prstGeom prst="line">
          <a:avLst/>
        </a:pr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CD319E89-6389-4EE9-B106-B52FBB4BEA40}">
      <dsp:nvSpPr>
        <dsp:cNvPr id="0" name=""/>
        <dsp:cNvSpPr/>
      </dsp:nvSpPr>
      <dsp:spPr>
        <a:xfrm>
          <a:off x="2849916" y="281"/>
          <a:ext cx="2134353" cy="4630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Al menos 5°C mayor </a:t>
          </a:r>
          <a:endParaRPr lang="es-ES" sz="1400" kern="1200" dirty="0">
            <a:solidFill>
              <a:schemeClr val="tx1"/>
            </a:solidFill>
            <a:latin typeface="Cambria" panose="02040503050406030204" pitchFamily="18" charset="0"/>
            <a:ea typeface="Cambria" panose="02040503050406030204" pitchFamily="18" charset="0"/>
          </a:endParaRPr>
        </a:p>
      </dsp:txBody>
      <dsp:txXfrm>
        <a:off x="2849916" y="281"/>
        <a:ext cx="2134353" cy="463031"/>
      </dsp:txXfrm>
    </dsp:sp>
    <dsp:sp modelId="{56017986-17C3-468C-974B-D23A86A22AAE}">
      <dsp:nvSpPr>
        <dsp:cNvPr id="0" name=""/>
        <dsp:cNvSpPr/>
      </dsp:nvSpPr>
      <dsp:spPr>
        <a:xfrm>
          <a:off x="1930110" y="694828"/>
          <a:ext cx="618807" cy="0"/>
        </a:xfrm>
        <a:custGeom>
          <a:avLst/>
          <a:gdLst/>
          <a:ahLst/>
          <a:cxnLst/>
          <a:rect l="0" t="0" r="0" b="0"/>
          <a:pathLst>
            <a:path>
              <a:moveTo>
                <a:pt x="0" y="0"/>
              </a:moveTo>
              <a:lnTo>
                <a:pt x="618807" y="0"/>
              </a:lnTo>
            </a:path>
          </a:pathLst>
        </a:cu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7AC77B34-B1D1-492E-8540-BE90C8BD45E0}">
      <dsp:nvSpPr>
        <dsp:cNvPr id="0" name=""/>
        <dsp:cNvSpPr/>
      </dsp:nvSpPr>
      <dsp:spPr>
        <a:xfrm>
          <a:off x="2548918" y="694828"/>
          <a:ext cx="300998" cy="0"/>
        </a:xfrm>
        <a:prstGeom prst="line">
          <a:avLst/>
        </a:pr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4449D19B-498D-4AC3-BA39-475FCC7F62FC}">
      <dsp:nvSpPr>
        <dsp:cNvPr id="0" name=""/>
        <dsp:cNvSpPr/>
      </dsp:nvSpPr>
      <dsp:spPr>
        <a:xfrm>
          <a:off x="2849916" y="463312"/>
          <a:ext cx="2134353" cy="4630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Capas subterráneas</a:t>
          </a:r>
          <a:endParaRPr lang="es-ES" sz="1400" kern="1200" dirty="0">
            <a:solidFill>
              <a:schemeClr val="tx1"/>
            </a:solidFill>
            <a:latin typeface="Cambria" panose="02040503050406030204" pitchFamily="18" charset="0"/>
            <a:ea typeface="Cambria" panose="02040503050406030204" pitchFamily="18" charset="0"/>
          </a:endParaRPr>
        </a:p>
      </dsp:txBody>
      <dsp:txXfrm>
        <a:off x="2849916" y="463312"/>
        <a:ext cx="2134353" cy="463031"/>
      </dsp:txXfrm>
    </dsp:sp>
    <dsp:sp modelId="{BE5A0E6B-346E-4925-879E-E652D4B71C6F}">
      <dsp:nvSpPr>
        <dsp:cNvPr id="0" name=""/>
        <dsp:cNvSpPr/>
      </dsp:nvSpPr>
      <dsp:spPr>
        <a:xfrm rot="2019709">
          <a:off x="1867779" y="951810"/>
          <a:ext cx="743469" cy="0"/>
        </a:xfrm>
        <a:custGeom>
          <a:avLst/>
          <a:gdLst/>
          <a:ahLst/>
          <a:cxnLst/>
          <a:rect l="0" t="0" r="0" b="0"/>
          <a:pathLst>
            <a:path>
              <a:moveTo>
                <a:pt x="0" y="0"/>
              </a:moveTo>
              <a:lnTo>
                <a:pt x="743469" y="0"/>
              </a:lnTo>
            </a:path>
          </a:pathLst>
        </a:cu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73873C76-C567-4CE2-B0B6-8BD8FD4138E5}">
      <dsp:nvSpPr>
        <dsp:cNvPr id="0" name=""/>
        <dsp:cNvSpPr/>
      </dsp:nvSpPr>
      <dsp:spPr>
        <a:xfrm>
          <a:off x="2548918" y="1157859"/>
          <a:ext cx="300998" cy="0"/>
        </a:xfrm>
        <a:prstGeom prst="line">
          <a:avLst/>
        </a:prstGeom>
        <a:noFill/>
        <a:ln w="25400" cap="flat" cmpd="sng" algn="ctr">
          <a:solidFill>
            <a:srgbClr val="00B050">
              <a:alpha val="50000"/>
            </a:srgbClr>
          </a:solidFill>
          <a:prstDash val="solid"/>
        </a:ln>
        <a:effectLst/>
      </dsp:spPr>
      <dsp:style>
        <a:lnRef idx="2">
          <a:scrgbClr r="0" g="0" b="0"/>
        </a:lnRef>
        <a:fillRef idx="0">
          <a:scrgbClr r="0" g="0" b="0"/>
        </a:fillRef>
        <a:effectRef idx="0">
          <a:scrgbClr r="0" g="0" b="0"/>
        </a:effectRef>
        <a:fontRef idx="minor"/>
      </dsp:style>
    </dsp:sp>
    <dsp:sp modelId="{993488B3-B37F-4AF7-A01F-1E9A7BFEF1E6}">
      <dsp:nvSpPr>
        <dsp:cNvPr id="0" name=""/>
        <dsp:cNvSpPr/>
      </dsp:nvSpPr>
      <dsp:spPr>
        <a:xfrm>
          <a:off x="2849916" y="926343"/>
          <a:ext cx="2134353" cy="4630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ES" sz="14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Componentes minerales </a:t>
          </a:r>
          <a:endParaRPr lang="es-ES" sz="1400" kern="1200" dirty="0">
            <a:solidFill>
              <a:schemeClr val="tx1"/>
            </a:solidFill>
            <a:latin typeface="Cambria" panose="02040503050406030204" pitchFamily="18" charset="0"/>
            <a:ea typeface="Cambria" panose="02040503050406030204" pitchFamily="18" charset="0"/>
          </a:endParaRPr>
        </a:p>
      </dsp:txBody>
      <dsp:txXfrm>
        <a:off x="2849916" y="926343"/>
        <a:ext cx="2134353" cy="46303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ACC5A-BAE7-4A66-8FFE-CD0A42832E70}" type="datetimeFigureOut">
              <a:rPr lang="es-EC" smtClean="0"/>
              <a:t>12/1/2022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7E957-7AF6-4A23-9FFD-1E6B91327E27}" type="slidenum">
              <a:rPr lang="es-EC" smtClean="0"/>
              <a:t>‹Nº›</a:t>
            </a:fld>
            <a:endParaRPr lang="es-EC"/>
          </a:p>
        </p:txBody>
      </p:sp>
    </p:spTree>
    <p:extLst>
      <p:ext uri="{BB962C8B-B14F-4D97-AF65-F5344CB8AC3E}">
        <p14:creationId xmlns:p14="http://schemas.microsoft.com/office/powerpoint/2010/main" val="381767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1</a:t>
            </a:fld>
            <a:endParaRPr lang="es-EC"/>
          </a:p>
        </p:txBody>
      </p:sp>
    </p:spTree>
    <p:extLst>
      <p:ext uri="{BB962C8B-B14F-4D97-AF65-F5344CB8AC3E}">
        <p14:creationId xmlns:p14="http://schemas.microsoft.com/office/powerpoint/2010/main" val="269106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8</a:t>
            </a:fld>
            <a:endParaRPr lang="es-EC"/>
          </a:p>
        </p:txBody>
      </p:sp>
    </p:spTree>
    <p:extLst>
      <p:ext uri="{BB962C8B-B14F-4D97-AF65-F5344CB8AC3E}">
        <p14:creationId xmlns:p14="http://schemas.microsoft.com/office/powerpoint/2010/main" val="80666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21</a:t>
            </a:fld>
            <a:endParaRPr lang="es-EC"/>
          </a:p>
        </p:txBody>
      </p:sp>
    </p:spTree>
    <p:extLst>
      <p:ext uri="{BB962C8B-B14F-4D97-AF65-F5344CB8AC3E}">
        <p14:creationId xmlns:p14="http://schemas.microsoft.com/office/powerpoint/2010/main" val="411325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22</a:t>
            </a:fld>
            <a:endParaRPr lang="es-EC"/>
          </a:p>
        </p:txBody>
      </p:sp>
    </p:spTree>
    <p:extLst>
      <p:ext uri="{BB962C8B-B14F-4D97-AF65-F5344CB8AC3E}">
        <p14:creationId xmlns:p14="http://schemas.microsoft.com/office/powerpoint/2010/main" val="162759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23</a:t>
            </a:fld>
            <a:endParaRPr lang="es-EC"/>
          </a:p>
        </p:txBody>
      </p:sp>
    </p:spTree>
    <p:extLst>
      <p:ext uri="{BB962C8B-B14F-4D97-AF65-F5344CB8AC3E}">
        <p14:creationId xmlns:p14="http://schemas.microsoft.com/office/powerpoint/2010/main" val="113790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24</a:t>
            </a:fld>
            <a:endParaRPr lang="es-EC"/>
          </a:p>
        </p:txBody>
      </p:sp>
    </p:spTree>
    <p:extLst>
      <p:ext uri="{BB962C8B-B14F-4D97-AF65-F5344CB8AC3E}">
        <p14:creationId xmlns:p14="http://schemas.microsoft.com/office/powerpoint/2010/main" val="120036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25</a:t>
            </a:fld>
            <a:endParaRPr lang="es-EC"/>
          </a:p>
        </p:txBody>
      </p:sp>
    </p:spTree>
    <p:extLst>
      <p:ext uri="{BB962C8B-B14F-4D97-AF65-F5344CB8AC3E}">
        <p14:creationId xmlns:p14="http://schemas.microsoft.com/office/powerpoint/2010/main" val="405763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26</a:t>
            </a:fld>
            <a:endParaRPr lang="es-EC"/>
          </a:p>
        </p:txBody>
      </p:sp>
    </p:spTree>
    <p:extLst>
      <p:ext uri="{BB962C8B-B14F-4D97-AF65-F5344CB8AC3E}">
        <p14:creationId xmlns:p14="http://schemas.microsoft.com/office/powerpoint/2010/main" val="131384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397E957-7AF6-4A23-9FFD-1E6B91327E27}" type="slidenum">
              <a:rPr lang="es-EC" smtClean="0"/>
              <a:t>47</a:t>
            </a:fld>
            <a:endParaRPr lang="es-EC"/>
          </a:p>
        </p:txBody>
      </p:sp>
    </p:spTree>
    <p:extLst>
      <p:ext uri="{BB962C8B-B14F-4D97-AF65-F5344CB8AC3E}">
        <p14:creationId xmlns:p14="http://schemas.microsoft.com/office/powerpoint/2010/main" val="63544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5AF09-7199-4EA7-95CF-882ECA4674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4319A2E-BDC8-4938-9C76-004320530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965D5B4-81C1-4E59-8D65-08C94DB0729A}"/>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DB4AD7F6-86AC-411A-86BD-3BA177E0B9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78496DB-9539-4308-A1D7-24073A7192BA}"/>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38204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C6A88-FDDA-4779-A7A8-A36CB0EBA81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E95960C-6824-48D5-97E6-5D2088E016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0125F1-CFC6-4A09-AB41-5E8301416C23}"/>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90FAD65F-B67B-4771-97AF-53F256AD56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31FF669-1D09-48C4-95AE-ABBDC700019A}"/>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29038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57F8FC-92FE-4480-B046-E4A53AF9DC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10B12A3-ADBB-4974-91AA-E7F45D69F3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FD4EDFB-05BF-42A1-87D2-DF6CCD6799F6}"/>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02F38B6A-7873-42AA-BD65-452823D261A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54E0E6A-45E3-4A00-86FA-B4802AE8D4B0}"/>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410848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2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70046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5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61916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4287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98943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6708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04458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6868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05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8B1E5-2C52-4CFF-BC8E-8323C54A347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957F381-302F-499B-908F-593C0B204A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31E1404-A217-46F6-B6D9-2C21120E1D59}"/>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5F3F2219-AD29-48C4-A7B5-59A428BF9FD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04A319-B093-4287-9020-C2F4397B67BD}"/>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822739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41202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63371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74843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800195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415877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FD07E-AC71-4C5E-85DA-614A863C64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D32DFD-8619-448C-A91A-61FCCF8BA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0E7FC9-689F-4DF2-B1ED-4E88CAF958CA}"/>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31691DBB-BA12-46D7-84EE-665B85A1070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159D0F-DC7C-4442-8623-F20153777EFD}"/>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360658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02EBE-4EC0-4886-A4E6-FB89DACB001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3CFE861-7AAA-4BD5-ADBE-3114E11E44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0070A71-0207-47A6-80EE-F8D76DC2F1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C62CFDD-2734-4F5B-8569-5ECE3BFCB180}"/>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6" name="Marcador de pie de página 5">
            <a:extLst>
              <a:ext uri="{FF2B5EF4-FFF2-40B4-BE49-F238E27FC236}">
                <a16:creationId xmlns:a16="http://schemas.microsoft.com/office/drawing/2014/main" id="{D023C3FE-440D-4E92-8FC6-41335A00B68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391BDDA-2A1B-4F18-B6A8-8FCBD47927D2}"/>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289454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66185-D48B-4F9A-A40A-267A8305766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D75974E-1F21-46FC-BAE0-40CD0AE71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F70994-1C3D-4204-96A0-CB843F3786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F2F4B40-6F10-40FA-89AF-CD912FDA8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AE72C0-134D-433B-A1E0-EAF2E6832E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948CE78-5A73-461B-8DD8-8B92AFD78A2B}"/>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8" name="Marcador de pie de página 7">
            <a:extLst>
              <a:ext uri="{FF2B5EF4-FFF2-40B4-BE49-F238E27FC236}">
                <a16:creationId xmlns:a16="http://schemas.microsoft.com/office/drawing/2014/main" id="{8AE7E16A-4CFD-4A1A-88F0-482C3550F5B6}"/>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76B77EE-E8B0-44BF-8166-1B73EB685E15}"/>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144202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A0332-5E3E-4416-B2F7-ED3F77B24D5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007CD8D-9D53-4A13-BC22-A2A13F6AF152}"/>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4" name="Marcador de pie de página 3">
            <a:extLst>
              <a:ext uri="{FF2B5EF4-FFF2-40B4-BE49-F238E27FC236}">
                <a16:creationId xmlns:a16="http://schemas.microsoft.com/office/drawing/2014/main" id="{DCC4C1A3-B23F-4E2D-AEC6-AFAFB093BA7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A80B32C-3073-4D37-9306-07FF64872081}"/>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327115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D810AD-0670-43F2-AD6A-7059C32CAB0D}"/>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3" name="Marcador de pie de página 2">
            <a:extLst>
              <a:ext uri="{FF2B5EF4-FFF2-40B4-BE49-F238E27FC236}">
                <a16:creationId xmlns:a16="http://schemas.microsoft.com/office/drawing/2014/main" id="{3AD61564-C92F-478B-BE11-FEB6C8E617B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23A7300-3F05-41AB-A5F6-3C69AF1E5238}"/>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300100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A1CBB-04B6-4B88-8372-B5120B0F05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4387538-3622-40A3-8899-4A3E1CF31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289D97B-EEA5-4E05-83AE-EA880B998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43FBD8-1272-4F01-8FDE-020198B7885B}"/>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6" name="Marcador de pie de página 5">
            <a:extLst>
              <a:ext uri="{FF2B5EF4-FFF2-40B4-BE49-F238E27FC236}">
                <a16:creationId xmlns:a16="http://schemas.microsoft.com/office/drawing/2014/main" id="{BA302E12-30D5-4888-BECA-45E19E0B8ED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1D7233E-3913-4C04-9B28-4E2E3341F8E5}"/>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388673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606E8-3E6C-42A2-84BE-40FB15C8B0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AD53767-EE35-4710-89B5-216FC7EE9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556170E-158C-483C-B8F7-6C71DEE45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9914E5-92CB-45FB-BD32-905C0CFBC48A}"/>
              </a:ext>
            </a:extLst>
          </p:cNvPr>
          <p:cNvSpPr>
            <a:spLocks noGrp="1"/>
          </p:cNvSpPr>
          <p:nvPr>
            <p:ph type="dt" sz="half" idx="10"/>
          </p:nvPr>
        </p:nvSpPr>
        <p:spPr/>
        <p:txBody>
          <a:bodyPr/>
          <a:lstStyle/>
          <a:p>
            <a:fld id="{73B24602-2AC8-4B1B-8AFA-FB01D8ACA217}" type="datetimeFigureOut">
              <a:rPr lang="es-EC" smtClean="0"/>
              <a:t>12/1/2022</a:t>
            </a:fld>
            <a:endParaRPr lang="es-EC"/>
          </a:p>
        </p:txBody>
      </p:sp>
      <p:sp>
        <p:nvSpPr>
          <p:cNvPr id="6" name="Marcador de pie de página 5">
            <a:extLst>
              <a:ext uri="{FF2B5EF4-FFF2-40B4-BE49-F238E27FC236}">
                <a16:creationId xmlns:a16="http://schemas.microsoft.com/office/drawing/2014/main" id="{4D079661-8B23-4A67-872D-63C1F7E02E6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508F517-0CA7-49BC-90C5-897BC5703193}"/>
              </a:ext>
            </a:extLst>
          </p:cNvPr>
          <p:cNvSpPr>
            <a:spLocks noGrp="1"/>
          </p:cNvSpPr>
          <p:nvPr>
            <p:ph type="sldNum" sz="quarter" idx="12"/>
          </p:nvPr>
        </p:nvSpPr>
        <p:spPr/>
        <p:txBody>
          <a:bodyPr/>
          <a:lstStyle/>
          <a:p>
            <a:fld id="{BBD3B275-6BB7-4392-B983-0FD57426E124}" type="slidenum">
              <a:rPr lang="es-EC" smtClean="0"/>
              <a:t>‹Nº›</a:t>
            </a:fld>
            <a:endParaRPr lang="es-EC"/>
          </a:p>
        </p:txBody>
      </p:sp>
    </p:spTree>
    <p:extLst>
      <p:ext uri="{BB962C8B-B14F-4D97-AF65-F5344CB8AC3E}">
        <p14:creationId xmlns:p14="http://schemas.microsoft.com/office/powerpoint/2010/main" val="185552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9C8278-EE3E-4F53-A18B-0CA07C536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D23F32B-5631-475B-AB1E-2ECD12A57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9BA3A27-5D5F-4E52-9A80-50A1E05FF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24602-2AC8-4B1B-8AFA-FB01D8ACA217}" type="datetimeFigureOut">
              <a:rPr lang="es-EC" smtClean="0"/>
              <a:t>12/1/2022</a:t>
            </a:fld>
            <a:endParaRPr lang="es-EC"/>
          </a:p>
        </p:txBody>
      </p:sp>
      <p:sp>
        <p:nvSpPr>
          <p:cNvPr id="5" name="Marcador de pie de página 4">
            <a:extLst>
              <a:ext uri="{FF2B5EF4-FFF2-40B4-BE49-F238E27FC236}">
                <a16:creationId xmlns:a16="http://schemas.microsoft.com/office/drawing/2014/main" id="{881CB5B4-7449-4605-9839-657F93266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72096F4-31B3-4B56-BAE2-52E8705D7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3B275-6BB7-4392-B983-0FD57426E124}" type="slidenum">
              <a:rPr lang="es-EC" smtClean="0"/>
              <a:t>‹Nº›</a:t>
            </a:fld>
            <a:endParaRPr lang="es-EC"/>
          </a:p>
        </p:txBody>
      </p:sp>
    </p:spTree>
    <p:extLst>
      <p:ext uri="{BB962C8B-B14F-4D97-AF65-F5344CB8AC3E}">
        <p14:creationId xmlns:p14="http://schemas.microsoft.com/office/powerpoint/2010/main" val="425097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4617214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16.gif"/><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20.png"/><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16.gif"/><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131.png"/><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image" Target="../media/image2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hyperlink" Target="https://isbn.cloud/ec/autor/marco-renan-robles-morillo/" TargetMode="Externa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arget="../media/image18.gif" Type="http://schemas.openxmlformats.org/officeDocument/2006/relationships/image"/><Relationship Id="rId3" Target="../diagrams/data20.xml" Type="http://schemas.openxmlformats.org/officeDocument/2006/relationships/diagramData"/><Relationship Id="rId7" Target="../diagrams/drawing20.xml" Type="http://schemas.microsoft.com/office/2007/relationships/diagramDrawing"/><Relationship Id="rId2" Target="../media/image17.jpeg" Type="http://schemas.openxmlformats.org/officeDocument/2006/relationships/image"/><Relationship Id="rId1" Target="../slideLayouts/slideLayout14.xml" Type="http://schemas.openxmlformats.org/officeDocument/2006/relationships/slideLayout"/><Relationship Id="rId6" Target="../diagrams/colors20.xml" Type="http://schemas.openxmlformats.org/officeDocument/2006/relationships/diagramColors"/><Relationship Id="rId5" Target="../diagrams/quickStyle20.xml" Type="http://schemas.openxmlformats.org/officeDocument/2006/relationships/diagramQuickStyle"/><Relationship Id="rId4" Target="../diagrams/layout20.xml" Type="http://schemas.openxmlformats.org/officeDocument/2006/relationships/diagramLayout"/><Relationship Id="rId9" Target="../media/image25.jpeg" Type="http://schemas.openxmlformats.org/officeDocument/2006/relationships/image"/></Relationships>
</file>

<file path=ppt/slides/_rels/slide17.xml.rels><?xml version="1.0" encoding="UTF-8" standalone="yes" ?><Relationships xmlns="http://schemas.openxmlformats.org/package/2006/relationships"><Relationship Id="rId8" Target="../diagrams/layout22.xml" Type="http://schemas.openxmlformats.org/officeDocument/2006/relationships/diagramLayout"/><Relationship Id="rId13" Target="../diagrams/data23.xml" Type="http://schemas.openxmlformats.org/officeDocument/2006/relationships/diagramData"/><Relationship Id="rId3" Target="../diagrams/layout21.xml" Type="http://schemas.openxmlformats.org/officeDocument/2006/relationships/diagramLayout"/><Relationship Id="rId7" Target="../diagrams/data22.xml" Type="http://schemas.openxmlformats.org/officeDocument/2006/relationships/diagramData"/><Relationship Id="rId12" Target="../media/image26.jpeg" Type="http://schemas.openxmlformats.org/officeDocument/2006/relationships/image"/><Relationship Id="rId17" Target="../diagrams/drawing23.xml" Type="http://schemas.microsoft.com/office/2007/relationships/diagramDrawing"/><Relationship Id="rId2" Target="../diagrams/data21.xml" Type="http://schemas.openxmlformats.org/officeDocument/2006/relationships/diagramData"/><Relationship Id="rId16" Target="../diagrams/colors23.xml" Type="http://schemas.openxmlformats.org/officeDocument/2006/relationships/diagramColors"/><Relationship Id="rId1" Target="../slideLayouts/slideLayout14.xml" Type="http://schemas.openxmlformats.org/officeDocument/2006/relationships/slideLayout"/><Relationship Id="rId6" Target="../diagrams/drawing21.xml" Type="http://schemas.microsoft.com/office/2007/relationships/diagramDrawing"/><Relationship Id="rId11" Target="../diagrams/drawing22.xml" Type="http://schemas.microsoft.com/office/2007/relationships/diagramDrawing"/><Relationship Id="rId5" Target="../diagrams/colors21.xml" Type="http://schemas.openxmlformats.org/officeDocument/2006/relationships/diagramColors"/><Relationship Id="rId15" Target="../diagrams/quickStyle23.xml" Type="http://schemas.openxmlformats.org/officeDocument/2006/relationships/diagramQuickStyle"/><Relationship Id="rId10" Target="../diagrams/colors22.xml" Type="http://schemas.openxmlformats.org/officeDocument/2006/relationships/diagramColors"/><Relationship Id="rId4" Target="../diagrams/quickStyle21.xml" Type="http://schemas.openxmlformats.org/officeDocument/2006/relationships/diagramQuickStyle"/><Relationship Id="rId9" Target="../diagrams/quickStyle22.xml" Type="http://schemas.openxmlformats.org/officeDocument/2006/relationships/diagramQuickStyle"/><Relationship Id="rId14" Target="../diagrams/layout23.xml" Type="http://schemas.openxmlformats.org/officeDocument/2006/relationships/diagramLayout"/></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diagramColors" Target="../diagrams/colors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QuickStyle" Target="../diagrams/quickStyle25.xml"/><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diagramColors" Target="../diagrams/colors24.xml"/><Relationship Id="rId11" Type="http://schemas.openxmlformats.org/officeDocument/2006/relationships/diagramLayout" Target="../diagrams/layout25.xml"/><Relationship Id="rId5" Type="http://schemas.openxmlformats.org/officeDocument/2006/relationships/diagramQuickStyle" Target="../diagrams/quickStyle24.xml"/><Relationship Id="rId10" Type="http://schemas.openxmlformats.org/officeDocument/2006/relationships/diagramData" Target="../diagrams/data25.xml"/><Relationship Id="rId4" Type="http://schemas.openxmlformats.org/officeDocument/2006/relationships/diagramLayout" Target="../diagrams/layout24.xml"/><Relationship Id="rId9" Type="http://schemas.openxmlformats.org/officeDocument/2006/relationships/image" Target="../media/image29.gif"/><Relationship Id="rId14" Type="http://schemas.microsoft.com/office/2007/relationships/diagramDrawing" Target="../diagrams/drawing2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2.jpeg"/><Relationship Id="rId7" Type="http://schemas.openxmlformats.org/officeDocument/2006/relationships/diagramQuickStyle" Target="../diagrams/quickStyle28.xml"/><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33.jpeg"/><Relationship Id="rId9" Type="http://schemas.microsoft.com/office/2007/relationships/diagramDrawing" Target="../diagrams/drawing28.xml"/></Relationships>
</file>

<file path=ppt/slides/_rels/slide21.xml.rels><?xml version="1.0" encoding="UTF-8" standalone="yes" ?><Relationships xmlns="http://schemas.openxmlformats.org/package/2006/relationships"><Relationship Id="rId8" Target="../media/image34.jpeg" Type="http://schemas.openxmlformats.org/officeDocument/2006/relationships/image"/><Relationship Id="rId13" Target="../media/image39.gif" Type="http://schemas.openxmlformats.org/officeDocument/2006/relationships/image"/><Relationship Id="rId3" Target="../diagrams/data29.xml" Type="http://schemas.openxmlformats.org/officeDocument/2006/relationships/diagramData"/><Relationship Id="rId7" Target="../diagrams/drawing29.xml" Type="http://schemas.microsoft.com/office/2007/relationships/diagramDrawing"/><Relationship Id="rId12" Target="../media/image38.png" Type="http://schemas.openxmlformats.org/officeDocument/2006/relationships/image"/><Relationship Id="rId2" Target="../notesSlides/notesSlide3.xml" Type="http://schemas.openxmlformats.org/officeDocument/2006/relationships/notesSlide"/><Relationship Id="rId1" Target="../slideLayouts/slideLayout14.xml" Type="http://schemas.openxmlformats.org/officeDocument/2006/relationships/slideLayout"/><Relationship Id="rId6" Target="../diagrams/colors29.xml" Type="http://schemas.openxmlformats.org/officeDocument/2006/relationships/diagramColors"/><Relationship Id="rId11" Target="../media/image37.png" Type="http://schemas.openxmlformats.org/officeDocument/2006/relationships/image"/><Relationship Id="rId5" Target="../diagrams/quickStyle29.xml" Type="http://schemas.openxmlformats.org/officeDocument/2006/relationships/diagramQuickStyle"/><Relationship Id="rId10" Target="../media/image36.jpeg" Type="http://schemas.openxmlformats.org/officeDocument/2006/relationships/image"/><Relationship Id="rId4" Target="../diagrams/layout29.xml" Type="http://schemas.openxmlformats.org/officeDocument/2006/relationships/diagramLayout"/><Relationship Id="rId9" Target="../media/image35.jpeg" Type="http://schemas.openxmlformats.org/officeDocument/2006/relationships/image"/></Relationships>
</file>

<file path=ppt/slides/_rels/slide22.xml.rels><?xml version="1.0" encoding="UTF-8" standalone="yes" ?><Relationships xmlns="http://schemas.openxmlformats.org/package/2006/relationships"><Relationship Id="rId8" Target="../media/image40.jpeg" Type="http://schemas.openxmlformats.org/officeDocument/2006/relationships/image"/><Relationship Id="rId13" Target="../media/image43.png" Type="http://schemas.openxmlformats.org/officeDocument/2006/relationships/image"/><Relationship Id="rId3" Target="../diagrams/data30.xml" Type="http://schemas.openxmlformats.org/officeDocument/2006/relationships/diagramData"/><Relationship Id="rId7" Target="../diagrams/drawing30.xml" Type="http://schemas.microsoft.com/office/2007/relationships/diagramDrawing"/><Relationship Id="rId12" Target="../media/image35.jpeg" Type="http://schemas.openxmlformats.org/officeDocument/2006/relationships/image"/><Relationship Id="rId2" Target="../notesSlides/notesSlide4.xml" Type="http://schemas.openxmlformats.org/officeDocument/2006/relationships/notesSlide"/><Relationship Id="rId1" Target="../slideLayouts/slideLayout14.xml" Type="http://schemas.openxmlformats.org/officeDocument/2006/relationships/slideLayout"/><Relationship Id="rId6" Target="../diagrams/colors30.xml" Type="http://schemas.openxmlformats.org/officeDocument/2006/relationships/diagramColors"/><Relationship Id="rId11" Target="../media/image42.jpeg" Type="http://schemas.openxmlformats.org/officeDocument/2006/relationships/image"/><Relationship Id="rId5" Target="../diagrams/quickStyle30.xml" Type="http://schemas.openxmlformats.org/officeDocument/2006/relationships/diagramQuickStyle"/><Relationship Id="rId15" Target="../media/image45.png" Type="http://schemas.openxmlformats.org/officeDocument/2006/relationships/image"/><Relationship Id="rId10" Target="../media/image41.jpeg" Type="http://schemas.openxmlformats.org/officeDocument/2006/relationships/image"/><Relationship Id="rId4" Target="../diagrams/layout30.xml" Type="http://schemas.openxmlformats.org/officeDocument/2006/relationships/diagramLayout"/><Relationship Id="rId9" Target="../media/image34.jpeg" Type="http://schemas.openxmlformats.org/officeDocument/2006/relationships/image"/><Relationship Id="rId14" Target="../media/image44.pn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4.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arget="../media/image54.jpeg" Type="http://schemas.openxmlformats.org/officeDocument/2006/relationships/image"/><Relationship Id="rId2" Target="../media/image53.jpeg" Type="http://schemas.openxmlformats.org/officeDocument/2006/relationships/image"/><Relationship Id="rId1" Target="../slideLayouts/slideLayout14.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56.jpeg" Type="http://schemas.openxmlformats.org/officeDocument/2006/relationships/image"/><Relationship Id="rId2" Target="../media/image55.jpeg" Type="http://schemas.openxmlformats.org/officeDocument/2006/relationships/image"/><Relationship Id="rId1" Target="../slideLayouts/slideLayout14.xml" Type="http://schemas.openxmlformats.org/officeDocument/2006/relationships/slideLayout"/></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5.jpe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8.xml.rels><?xml version="1.0" encoding="UTF-8" standalone="yes" ?><Relationships xmlns="http://schemas.openxmlformats.org/package/2006/relationships"><Relationship Id="rId8" Target="../media/image61.jpeg" Type="http://schemas.openxmlformats.org/officeDocument/2006/relationships/image"/><Relationship Id="rId3" Target="../diagrams/layout40.xml" Type="http://schemas.openxmlformats.org/officeDocument/2006/relationships/diagramLayout"/><Relationship Id="rId7" Target="../media/image58.jpeg" Type="http://schemas.openxmlformats.org/officeDocument/2006/relationships/image"/><Relationship Id="rId12" Target="../media/image66.jpeg" Type="http://schemas.openxmlformats.org/officeDocument/2006/relationships/image"/><Relationship Id="rId2" Target="../diagrams/data40.xml" Type="http://schemas.openxmlformats.org/officeDocument/2006/relationships/diagramData"/><Relationship Id="rId1" Target="../slideLayouts/slideLayout14.xml" Type="http://schemas.openxmlformats.org/officeDocument/2006/relationships/slideLayout"/><Relationship Id="rId6" Target="../diagrams/drawing40.xml" Type="http://schemas.microsoft.com/office/2007/relationships/diagramDrawing"/><Relationship Id="rId11" Target="../media/image64.jpeg" Type="http://schemas.openxmlformats.org/officeDocument/2006/relationships/image"/><Relationship Id="rId5" Target="../diagrams/colors40.xml" Type="http://schemas.openxmlformats.org/officeDocument/2006/relationships/diagramColors"/><Relationship Id="rId10" Target="../media/image63.jpeg" Type="http://schemas.openxmlformats.org/officeDocument/2006/relationships/image"/><Relationship Id="rId4" Target="../diagrams/quickStyle40.xml" Type="http://schemas.openxmlformats.org/officeDocument/2006/relationships/diagramQuickStyle"/><Relationship Id="rId9" Target="../media/image62.jpeg" Type="http://schemas.openxmlformats.org/officeDocument/2006/relationships/imag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arget="../diagrams/layout4.xml" Type="http://schemas.openxmlformats.org/officeDocument/2006/relationships/diagramLayout"/><Relationship Id="rId13" Target="../media/hdphoto1.wdp" Type="http://schemas.microsoft.com/office/2007/relationships/hdphoto"/><Relationship Id="rId3" Target="../diagrams/layout3.xml" Type="http://schemas.openxmlformats.org/officeDocument/2006/relationships/diagramLayout"/><Relationship Id="rId7" Target="../diagrams/data4.xml" Type="http://schemas.openxmlformats.org/officeDocument/2006/relationships/diagramData"/><Relationship Id="rId12" Target="../media/image8.png" Type="http://schemas.openxmlformats.org/officeDocument/2006/relationships/image"/><Relationship Id="rId17" Target="../media/image11.jpeg" Type="http://schemas.openxmlformats.org/officeDocument/2006/relationships/image"/><Relationship Id="rId2" Target="../diagrams/data3.xml" Type="http://schemas.openxmlformats.org/officeDocument/2006/relationships/diagramData"/><Relationship Id="rId16" Target="../media/image10.png" Type="http://schemas.openxmlformats.org/officeDocument/2006/relationships/image"/><Relationship Id="rId1" Target="../slideLayouts/slideLayout14.xml" Type="http://schemas.openxmlformats.org/officeDocument/2006/relationships/slideLayout"/><Relationship Id="rId6" Target="../diagrams/drawing3.xml" Type="http://schemas.microsoft.com/office/2007/relationships/diagramDrawing"/><Relationship Id="rId11" Target="../diagrams/drawing4.xml" Type="http://schemas.microsoft.com/office/2007/relationships/diagramDrawing"/><Relationship Id="rId5" Target="../diagrams/colors3.xml" Type="http://schemas.openxmlformats.org/officeDocument/2006/relationships/diagramColors"/><Relationship Id="rId15" Target="../media/hdphoto2.wdp" Type="http://schemas.microsoft.com/office/2007/relationships/hdphoto"/><Relationship Id="rId10" Target="../diagrams/colors4.xml" Type="http://schemas.openxmlformats.org/officeDocument/2006/relationships/diagramColors"/><Relationship Id="rId4" Target="../diagrams/quickStyle3.xml" Type="http://schemas.openxmlformats.org/officeDocument/2006/relationships/diagramQuickStyle"/><Relationship Id="rId9" Target="../diagrams/quickStyle4.xml" Type="http://schemas.openxmlformats.org/officeDocument/2006/relationships/diagramQuickStyle"/><Relationship Id="rId14" Target="../media/image9.jpeg" Type="http://schemas.openxmlformats.org/officeDocument/2006/relationships/image"/></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43.xml"/><Relationship Id="rId7" Type="http://schemas.openxmlformats.org/officeDocument/2006/relationships/image" Target="../media/image67.png"/><Relationship Id="rId2" Type="http://schemas.openxmlformats.org/officeDocument/2006/relationships/diagramData" Target="../diagrams/data43.xml"/><Relationship Id="rId1" Type="http://schemas.openxmlformats.org/officeDocument/2006/relationships/slideLayout" Target="../slideLayouts/slideLayout1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 Id="rId9" Type="http://schemas.openxmlformats.org/officeDocument/2006/relationships/image" Target="../media/image68.gif"/></Relationships>
</file>

<file path=ppt/slides/_rels/slide4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arget="../diagrams/data6.xml" Type="http://schemas.openxmlformats.org/officeDocument/2006/relationships/diagramData"/><Relationship Id="rId3" Target="../diagrams/layout5.xml" Type="http://schemas.openxmlformats.org/officeDocument/2006/relationships/diagramLayout"/><Relationship Id="rId7" Target="../media/image12.jpeg" Type="http://schemas.openxmlformats.org/officeDocument/2006/relationships/image"/><Relationship Id="rId12" Target="../diagrams/drawing6.xml" Type="http://schemas.microsoft.com/office/2007/relationships/diagramDrawing"/><Relationship Id="rId2" Target="../diagrams/data5.xml" Type="http://schemas.openxmlformats.org/officeDocument/2006/relationships/diagramData"/><Relationship Id="rId1" Target="../slideLayouts/slideLayout14.xml" Type="http://schemas.openxmlformats.org/officeDocument/2006/relationships/slideLayout"/><Relationship Id="rId6" Target="../diagrams/drawing5.xml" Type="http://schemas.microsoft.com/office/2007/relationships/diagramDrawing"/><Relationship Id="rId11" Target="../diagrams/colors6.xml" Type="http://schemas.openxmlformats.org/officeDocument/2006/relationships/diagramColors"/><Relationship Id="rId5" Target="../diagrams/colors5.xml" Type="http://schemas.openxmlformats.org/officeDocument/2006/relationships/diagramColors"/><Relationship Id="rId10" Target="../diagrams/quickStyle6.xml" Type="http://schemas.openxmlformats.org/officeDocument/2006/relationships/diagramQuickStyle"/><Relationship Id="rId4" Target="../diagrams/quickStyle5.xml" Type="http://schemas.openxmlformats.org/officeDocument/2006/relationships/diagramQuickStyle"/><Relationship Id="rId9" Target="../diagrams/layout6.xml" Type="http://schemas.openxmlformats.org/officeDocument/2006/relationships/diagramLayout"/></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arget="../media/image13.jpeg" Type="http://schemas.openxmlformats.org/officeDocument/2006/relationships/image"/><Relationship Id="rId13" Target="../diagrams/quickStyle9.xml" Type="http://schemas.openxmlformats.org/officeDocument/2006/relationships/diagramQuickStyle"/><Relationship Id="rId3" Target="../diagrams/data8.xml" Type="http://schemas.openxmlformats.org/officeDocument/2006/relationships/diagramData"/><Relationship Id="rId7" Target="../diagrams/drawing8.xml" Type="http://schemas.microsoft.com/office/2007/relationships/diagramDrawing"/><Relationship Id="rId12" Target="../diagrams/layout9.xml" Type="http://schemas.openxmlformats.org/officeDocument/2006/relationships/diagramLayout"/><Relationship Id="rId2" Target="../notesSlides/notesSlide2.xml" Type="http://schemas.openxmlformats.org/officeDocument/2006/relationships/notesSlide"/><Relationship Id="rId1" Target="../slideLayouts/slideLayout14.xml" Type="http://schemas.openxmlformats.org/officeDocument/2006/relationships/slideLayout"/><Relationship Id="rId6" Target="../diagrams/colors8.xml" Type="http://schemas.openxmlformats.org/officeDocument/2006/relationships/diagramColors"/><Relationship Id="rId11" Target="../diagrams/data9.xml" Type="http://schemas.openxmlformats.org/officeDocument/2006/relationships/diagramData"/><Relationship Id="rId5" Target="../diagrams/quickStyle8.xml" Type="http://schemas.openxmlformats.org/officeDocument/2006/relationships/diagramQuickStyle"/><Relationship Id="rId15" Target="../diagrams/drawing9.xml" Type="http://schemas.microsoft.com/office/2007/relationships/diagramDrawing"/><Relationship Id="rId10" Target="../media/image15.jpeg" Type="http://schemas.openxmlformats.org/officeDocument/2006/relationships/image"/><Relationship Id="rId4" Target="../diagrams/layout8.xml" Type="http://schemas.openxmlformats.org/officeDocument/2006/relationships/diagramLayout"/><Relationship Id="rId9" Target="../media/image14.jpeg" Type="http://schemas.openxmlformats.org/officeDocument/2006/relationships/image"/><Relationship Id="rId14" Target="../diagrams/colors9.xml" Type="http://schemas.openxmlformats.org/officeDocument/2006/relationships/diagramColors"/></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6.gif"/><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0.png"/><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image" Target="../media/image23.png"/><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77B923-6EEB-4916-88AF-EE5C5D694947}"/>
              </a:ext>
            </a:extLst>
          </p:cNvPr>
          <p:cNvSpPr txBox="1"/>
          <p:nvPr/>
        </p:nvSpPr>
        <p:spPr>
          <a:xfrm>
            <a:off x="2298471" y="913964"/>
            <a:ext cx="8279446" cy="873572"/>
          </a:xfrm>
          <a:prstGeom prst="rect">
            <a:avLst/>
          </a:prstGeom>
          <a:noFill/>
        </p:spPr>
        <p:txBody>
          <a:bodyPr wrap="none" rtlCol="0">
            <a:spAutoFit/>
          </a:bodyPr>
          <a:lstStyle/>
          <a:p>
            <a:pPr algn="ctr">
              <a:lnSpc>
                <a:spcPct val="150000"/>
              </a:lnSpc>
            </a:pPr>
            <a:r>
              <a:rPr lang="es-ES" b="1" dirty="0">
                <a:latin typeface="Times New Roman" panose="02020603050405020304" pitchFamily="18" charset="0"/>
                <a:cs typeface="Times New Roman" panose="02020603050405020304" pitchFamily="18" charset="0"/>
              </a:rPr>
              <a:t>DEPARTAMENTO DE CIENCIAS DE LA TIERRA </a:t>
            </a:r>
            <a:r>
              <a:rPr lang="es-ES" b="1">
                <a:latin typeface="Times New Roman" panose="02020603050405020304" pitchFamily="18" charset="0"/>
                <a:cs typeface="Times New Roman" panose="02020603050405020304" pitchFamily="18" charset="0"/>
              </a:rPr>
              <a:t>Y DE LA </a:t>
            </a:r>
            <a:r>
              <a:rPr lang="es-ES" b="1" dirty="0">
                <a:latin typeface="Times New Roman" panose="02020603050405020304" pitchFamily="18" charset="0"/>
                <a:cs typeface="Times New Roman" panose="02020603050405020304" pitchFamily="18" charset="0"/>
              </a:rPr>
              <a:t>CONSTRUCCI</a:t>
            </a:r>
            <a:r>
              <a:rPr lang="es-EC" b="1" dirty="0">
                <a:latin typeface="Times New Roman" panose="02020603050405020304" pitchFamily="18" charset="0"/>
                <a:cs typeface="Times New Roman" panose="02020603050405020304" pitchFamily="18" charset="0"/>
              </a:rPr>
              <a:t>ÓN </a:t>
            </a:r>
          </a:p>
          <a:p>
            <a:pPr algn="ctr">
              <a:lnSpc>
                <a:spcPct val="150000"/>
              </a:lnSpc>
            </a:pPr>
            <a:r>
              <a:rPr lang="es-EC" b="1" dirty="0">
                <a:latin typeface="Times New Roman" panose="02020603050405020304" pitchFamily="18" charset="0"/>
                <a:cs typeface="Times New Roman" panose="02020603050405020304" pitchFamily="18" charset="0"/>
              </a:rPr>
              <a:t>CARRERA DE INGENIERÍA GEOGRÁFICA Y DEL MEDIO AMBIENTE</a:t>
            </a:r>
            <a:r>
              <a:rPr lang="es-ES" b="1" dirty="0">
                <a:latin typeface="Times New Roman" panose="02020603050405020304" pitchFamily="18" charset="0"/>
                <a:cs typeface="Times New Roman" panose="02020603050405020304" pitchFamily="18" charset="0"/>
              </a:rPr>
              <a:t> </a:t>
            </a:r>
            <a:endParaRPr lang="es-EC" b="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DADD30C7-40DF-43C5-918C-10C426D02DBC}"/>
              </a:ext>
            </a:extLst>
          </p:cNvPr>
          <p:cNvSpPr txBox="1"/>
          <p:nvPr/>
        </p:nvSpPr>
        <p:spPr>
          <a:xfrm>
            <a:off x="1371573" y="1979006"/>
            <a:ext cx="10133242" cy="960328"/>
          </a:xfrm>
          <a:prstGeom prst="rect">
            <a:avLst/>
          </a:prstGeom>
          <a:noFill/>
        </p:spPr>
        <p:txBody>
          <a:bodyPr wrap="square" rtlCol="0">
            <a:spAutoFit/>
          </a:bodyPr>
          <a:lstStyle/>
          <a:p>
            <a:pPr indent="457200" algn="ctr">
              <a:lnSpc>
                <a:spcPct val="150000"/>
              </a:lnSpc>
              <a:spcAft>
                <a:spcPts val="800"/>
              </a:spcAft>
            </a:pPr>
            <a:r>
              <a:rPr lang="es-EC"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000" b="1" i="1" dirty="0">
                <a:effectLst/>
                <a:latin typeface="Times New Roman" panose="02020603050405020304" pitchFamily="18" charset="0"/>
                <a:ea typeface="Calibri" panose="020F0502020204030204" pitchFamily="34" charset="0"/>
                <a:cs typeface="Times New Roman" panose="02020603050405020304" pitchFamily="18" charset="0"/>
              </a:rPr>
              <a:t>Evaluación de la calidad y composición de los lodos y aguas de las fuentes termales Aguas Hediondas y El Artesón, y propuesta de Plan de Manejo</a:t>
            </a:r>
            <a:r>
              <a:rPr lang="es-EC"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E3AD771E-F066-4092-94C3-2D283DD8541C}"/>
              </a:ext>
            </a:extLst>
          </p:cNvPr>
          <p:cNvSpPr txBox="1"/>
          <p:nvPr/>
        </p:nvSpPr>
        <p:spPr>
          <a:xfrm>
            <a:off x="-3684884" y="5290009"/>
            <a:ext cx="9437077" cy="400110"/>
          </a:xfrm>
          <a:prstGeom prst="rect">
            <a:avLst/>
          </a:prstGeom>
          <a:noFill/>
        </p:spPr>
        <p:txBody>
          <a:bodyPr wrap="square" rtlCol="0">
            <a:spAutoFit/>
          </a:bodyPr>
          <a:lstStyle/>
          <a:p>
            <a:pPr lvl="0" algn="ctr" eaLnBrk="0" fontAlgn="base" hangingPunct="0">
              <a:spcBef>
                <a:spcPts val="300"/>
              </a:spcBef>
              <a:spcAft>
                <a:spcPct val="0"/>
              </a:spcAft>
              <a:buClr>
                <a:srgbClr val="4472C4"/>
              </a:buClr>
            </a:pPr>
            <a:r>
              <a:rPr lang="es-EC" sz="2000" dirty="0">
                <a:latin typeface="Times New Roman" panose="02020603050405020304" pitchFamily="18" charset="0"/>
                <a:cs typeface="Times New Roman" panose="02020603050405020304" pitchFamily="18" charset="0"/>
              </a:rPr>
              <a:t>.         </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3463517E-1CD8-4B33-A81E-AC4D397E9B53}"/>
              </a:ext>
            </a:extLst>
          </p:cNvPr>
          <p:cNvSpPr txBox="1"/>
          <p:nvPr/>
        </p:nvSpPr>
        <p:spPr>
          <a:xfrm>
            <a:off x="0" y="3200017"/>
            <a:ext cx="12192000" cy="646331"/>
          </a:xfrm>
          <a:prstGeom prst="rect">
            <a:avLst/>
          </a:prstGeom>
          <a:noFill/>
        </p:spPr>
        <p:txBody>
          <a:bodyPr wrap="square" rtlCol="0">
            <a:spAutoFit/>
          </a:bodyPr>
          <a:lstStyle/>
          <a:p>
            <a:pPr algn="ctr">
              <a:buClr>
                <a:srgbClr val="4472C4"/>
              </a:buClr>
            </a:pPr>
            <a:r>
              <a:rPr lang="es-EC" b="1" dirty="0">
                <a:latin typeface="Times New Roman" panose="02020603050405020304" pitchFamily="18" charset="0"/>
                <a:cs typeface="Times New Roman" panose="02020603050405020304" pitchFamily="18" charset="0"/>
              </a:rPr>
              <a:t>Autoras: </a:t>
            </a:r>
            <a:r>
              <a:rPr lang="es-EC" dirty="0">
                <a:latin typeface="Times New Roman" panose="02020603050405020304" pitchFamily="18" charset="0"/>
                <a:cs typeface="Times New Roman" panose="02020603050405020304" pitchFamily="18" charset="0"/>
              </a:rPr>
              <a:t>Barrera Cornejo, Samantha Lizeth</a:t>
            </a:r>
          </a:p>
          <a:p>
            <a:pPr algn="ctr">
              <a:buClr>
                <a:srgbClr val="4472C4"/>
              </a:buClr>
            </a:pPr>
            <a:r>
              <a:rPr lang="es-EC" dirty="0">
                <a:latin typeface="Times New Roman" panose="02020603050405020304" pitchFamily="18" charset="0"/>
                <a:cs typeface="Times New Roman" panose="02020603050405020304" pitchFamily="18" charset="0"/>
              </a:rPr>
              <a:t>           Barrera Flores, Jazmin Susana  </a:t>
            </a:r>
          </a:p>
        </p:txBody>
      </p:sp>
      <p:pic>
        <p:nvPicPr>
          <p:cNvPr id="8" name="Picture 2" descr="C:\Users\ESPE\Desktop\Alex-ESPE\Clases Semana 10 del 20 24 de julio 2020\Evidencias 21 Julio\Presentación-Tesis _García_Abigaíl.jpg">
            <a:extLst>
              <a:ext uri="{FF2B5EF4-FFF2-40B4-BE49-F238E27FC236}">
                <a16:creationId xmlns:a16="http://schemas.microsoft.com/office/drawing/2014/main" id="{C3747E57-EB89-4C43-AFDB-607692C66D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65930" y="160805"/>
            <a:ext cx="1524001" cy="134907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87901AA9-EE7F-4038-8F1C-0063EFC97D7C}"/>
              </a:ext>
            </a:extLst>
          </p:cNvPr>
          <p:cNvSpPr txBox="1"/>
          <p:nvPr/>
        </p:nvSpPr>
        <p:spPr>
          <a:xfrm>
            <a:off x="2004434" y="5005316"/>
            <a:ext cx="3523606" cy="684803"/>
          </a:xfrm>
          <a:prstGeom prst="rect">
            <a:avLst/>
          </a:prstGeom>
          <a:noFill/>
        </p:spPr>
        <p:txBody>
          <a:bodyPr wrap="square" rtlCol="0">
            <a:spAutoFit/>
          </a:bodyPr>
          <a:lstStyle/>
          <a:p>
            <a:pPr algn="ctr">
              <a:spcBef>
                <a:spcPts val="300"/>
              </a:spcBef>
              <a:buClr>
                <a:srgbClr val="4472C4"/>
              </a:buClr>
            </a:pPr>
            <a:r>
              <a:rPr lang="es-EC" sz="1800" b="1" dirty="0">
                <a:solidFill>
                  <a:prstClr val="black"/>
                </a:solidFill>
                <a:latin typeface="Times New Roman" panose="02020603050405020304" pitchFamily="18" charset="0"/>
                <a:cs typeface="Times New Roman" panose="02020603050405020304" pitchFamily="18" charset="0"/>
              </a:rPr>
              <a:t>Director de Carrera</a:t>
            </a:r>
          </a:p>
          <a:p>
            <a:pPr algn="ctr">
              <a:spcBef>
                <a:spcPts val="300"/>
              </a:spcBef>
              <a:buClr>
                <a:srgbClr val="4472C4"/>
              </a:buClr>
            </a:pPr>
            <a:r>
              <a:rPr lang="es-EC" sz="1800" dirty="0">
                <a:solidFill>
                  <a:schemeClr val="tx1"/>
                </a:solidFill>
                <a:latin typeface="Times New Roman" panose="02020603050405020304" pitchFamily="18" charset="0"/>
                <a:cs typeface="Times New Roman" panose="02020603050405020304" pitchFamily="18" charset="0"/>
              </a:rPr>
              <a:t>Ing. </a:t>
            </a:r>
            <a:r>
              <a:rPr lang="es-EC" sz="1800" dirty="0">
                <a:latin typeface="Times New Roman" panose="02020603050405020304" pitchFamily="18" charset="0"/>
                <a:cs typeface="Times New Roman" panose="02020603050405020304" pitchFamily="18" charset="0"/>
              </a:rPr>
              <a:t>Robayo Nieto, Alexander MSc</a:t>
            </a:r>
          </a:p>
        </p:txBody>
      </p:sp>
      <p:sp>
        <p:nvSpPr>
          <p:cNvPr id="11" name="CuadroTexto 10">
            <a:extLst>
              <a:ext uri="{FF2B5EF4-FFF2-40B4-BE49-F238E27FC236}">
                <a16:creationId xmlns:a16="http://schemas.microsoft.com/office/drawing/2014/main" id="{88BE1832-424F-46EE-BBEE-ADD01C0A1008}"/>
              </a:ext>
            </a:extLst>
          </p:cNvPr>
          <p:cNvSpPr txBox="1"/>
          <p:nvPr/>
        </p:nvSpPr>
        <p:spPr>
          <a:xfrm>
            <a:off x="1530899" y="4193788"/>
            <a:ext cx="4470676"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Directora del proyecto</a:t>
            </a:r>
          </a:p>
          <a:p>
            <a:pPr algn="ctr">
              <a:spcBef>
                <a:spcPts val="300"/>
              </a:spcBef>
              <a:buClr>
                <a:srgbClr val="4472C4"/>
              </a:buClr>
            </a:pPr>
            <a:r>
              <a:rPr lang="es-ES_tradnl" dirty="0">
                <a:latin typeface="Times New Roman" panose="02020603050405020304" pitchFamily="18" charset="0"/>
                <a:cs typeface="Times New Roman" panose="02020603050405020304" pitchFamily="18" charset="0"/>
              </a:rPr>
              <a:t>Ing. Guevara García</a:t>
            </a:r>
            <a:r>
              <a:rPr lang="es-ES" dirty="0">
                <a:latin typeface="Times New Roman" panose="02020603050405020304" pitchFamily="18" charset="0"/>
                <a:cs typeface="Times New Roman" panose="02020603050405020304" pitchFamily="18" charset="0"/>
              </a:rPr>
              <a:t>, Paulina </a:t>
            </a:r>
            <a:r>
              <a:rPr lang="es-ES_tradnl" dirty="0">
                <a:latin typeface="Times New Roman" panose="02020603050405020304" pitchFamily="18" charset="0"/>
                <a:cs typeface="Times New Roman" panose="02020603050405020304" pitchFamily="18" charset="0"/>
              </a:rPr>
              <a:t>PhD </a:t>
            </a:r>
            <a:endParaRPr lang="es-MX"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3D2C0F4A-8085-4837-8BFB-B151520D2660}"/>
              </a:ext>
            </a:extLst>
          </p:cNvPr>
          <p:cNvSpPr txBox="1"/>
          <p:nvPr/>
        </p:nvSpPr>
        <p:spPr>
          <a:xfrm>
            <a:off x="7199639" y="4193788"/>
            <a:ext cx="3523606"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Docente Evaluador</a:t>
            </a:r>
          </a:p>
          <a:p>
            <a:pPr algn="ctr">
              <a:spcBef>
                <a:spcPts val="300"/>
              </a:spcBef>
              <a:buClr>
                <a:srgbClr val="4472C4"/>
              </a:buClr>
            </a:pPr>
            <a:r>
              <a:rPr lang="es-EC" b="1"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Ing. Haro Robayo, Margarita </a:t>
            </a:r>
            <a:r>
              <a:rPr lang="es-MX" dirty="0" err="1">
                <a:latin typeface="Times New Roman" panose="02020603050405020304" pitchFamily="18" charset="0"/>
                <a:cs typeface="Times New Roman" panose="02020603050405020304" pitchFamily="18" charset="0"/>
              </a:rPr>
              <a:t>MSc</a:t>
            </a:r>
            <a:endParaRPr lang="es-MX"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9C2B57FD-485C-4052-AF1D-A0B29D95D09F}"/>
              </a:ext>
            </a:extLst>
          </p:cNvPr>
          <p:cNvSpPr txBox="1"/>
          <p:nvPr/>
        </p:nvSpPr>
        <p:spPr>
          <a:xfrm>
            <a:off x="7289301" y="5005316"/>
            <a:ext cx="3344282"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Secretaria Académica</a:t>
            </a:r>
          </a:p>
          <a:p>
            <a:pPr algn="ctr">
              <a:spcBef>
                <a:spcPts val="300"/>
              </a:spcBef>
              <a:buClr>
                <a:srgbClr val="4472C4"/>
              </a:buClr>
            </a:pPr>
            <a:r>
              <a:rPr lang="es-EC" dirty="0">
                <a:latin typeface="Times New Roman" panose="02020603050405020304" pitchFamily="18" charset="0"/>
                <a:cs typeface="Times New Roman" panose="02020603050405020304" pitchFamily="18" charset="0"/>
              </a:rPr>
              <a:t>Ab. Benavides Guzmán, Michelle </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8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A34C83E7-9C70-4BA7-975D-96BB4199A81D}"/>
              </a:ext>
            </a:extLst>
          </p:cNvPr>
          <p:cNvSpPr/>
          <p:nvPr/>
        </p:nvSpPr>
        <p:spPr>
          <a:xfrm>
            <a:off x="5537119" y="2589197"/>
            <a:ext cx="1694931" cy="1679605"/>
          </a:xfrm>
          <a:prstGeom prst="ellipse">
            <a:avLst/>
          </a:prstGeom>
          <a:solidFill>
            <a:srgbClr val="8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Diagrama 1">
            <a:extLst>
              <a:ext uri="{FF2B5EF4-FFF2-40B4-BE49-F238E27FC236}">
                <a16:creationId xmlns:a16="http://schemas.microsoft.com/office/drawing/2014/main" id="{6D318613-3274-4A4B-AD2A-0FB51C3A2BAE}"/>
              </a:ext>
            </a:extLst>
          </p:cNvPr>
          <p:cNvGraphicFramePr/>
          <p:nvPr>
            <p:extLst>
              <p:ext uri="{D42A27DB-BD31-4B8C-83A1-F6EECF244321}">
                <p14:modId xmlns:p14="http://schemas.microsoft.com/office/powerpoint/2010/main" val="2813793712"/>
              </p:ext>
            </p:extLst>
          </p:nvPr>
        </p:nvGraphicFramePr>
        <p:xfrm>
          <a:off x="2655609" y="63027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Conector recto 21">
            <a:extLst>
              <a:ext uri="{FF2B5EF4-FFF2-40B4-BE49-F238E27FC236}">
                <a16:creationId xmlns:a16="http://schemas.microsoft.com/office/drawing/2014/main" id="{92137579-E60D-438B-B95D-2A08AA20572C}"/>
              </a:ext>
            </a:extLst>
          </p:cNvPr>
          <p:cNvCxnSpPr>
            <a:cxnSpLocks/>
          </p:cNvCxnSpPr>
          <p:nvPr/>
        </p:nvCxnSpPr>
        <p:spPr>
          <a:xfrm>
            <a:off x="4904652" y="630275"/>
            <a:ext cx="0" cy="5597450"/>
          </a:xfrm>
          <a:prstGeom prst="line">
            <a:avLst/>
          </a:prstGeom>
          <a:ln w="12700">
            <a:solidFill>
              <a:schemeClr val="tx1"/>
            </a:solidFill>
          </a:ln>
        </p:spPr>
        <p:style>
          <a:lnRef idx="3">
            <a:schemeClr val="accent2"/>
          </a:lnRef>
          <a:fillRef idx="0">
            <a:schemeClr val="accent2"/>
          </a:fillRef>
          <a:effectRef idx="2">
            <a:schemeClr val="accent2"/>
          </a:effectRef>
          <a:fontRef idx="minor">
            <a:schemeClr val="tx1"/>
          </a:fontRef>
        </p:style>
      </p:cxnSp>
      <p:graphicFrame>
        <p:nvGraphicFramePr>
          <p:cNvPr id="31" name="Diagrama 30">
            <a:extLst>
              <a:ext uri="{FF2B5EF4-FFF2-40B4-BE49-F238E27FC236}">
                <a16:creationId xmlns:a16="http://schemas.microsoft.com/office/drawing/2014/main" id="{FC7BF540-A70D-499A-97E7-05CB738D2EF1}"/>
              </a:ext>
            </a:extLst>
          </p:cNvPr>
          <p:cNvGraphicFramePr/>
          <p:nvPr>
            <p:extLst>
              <p:ext uri="{D42A27DB-BD31-4B8C-83A1-F6EECF244321}">
                <p14:modId xmlns:p14="http://schemas.microsoft.com/office/powerpoint/2010/main" val="1547634670"/>
              </p:ext>
            </p:extLst>
          </p:nvPr>
        </p:nvGraphicFramePr>
        <p:xfrm>
          <a:off x="428622" y="1063332"/>
          <a:ext cx="4023728" cy="2143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a:extLst>
              <a:ext uri="{FF2B5EF4-FFF2-40B4-BE49-F238E27FC236}">
                <a16:creationId xmlns:a16="http://schemas.microsoft.com/office/drawing/2014/main" id="{D6E6BD64-717F-4EEF-ADDF-FACC6254966D}"/>
              </a:ext>
            </a:extLst>
          </p:cNvPr>
          <p:cNvSpPr txBox="1"/>
          <p:nvPr/>
        </p:nvSpPr>
        <p:spPr>
          <a:xfrm>
            <a:off x="1" y="23326"/>
            <a:ext cx="4904652" cy="523220"/>
          </a:xfrm>
          <a:prstGeom prst="rect">
            <a:avLst/>
          </a:prstGeom>
          <a:noFill/>
        </p:spPr>
        <p:txBody>
          <a:bodyPr wrap="square" rtlCol="0">
            <a:spAutoFit/>
          </a:bodyPr>
          <a:lstStyle/>
          <a:p>
            <a:pPr algn="ctr"/>
            <a:r>
              <a:rPr lang="es-ES"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rPr>
              <a:t>Índices de calidad del agua</a:t>
            </a:r>
            <a:endParaRPr lang="es-EC"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FA4D1624-0104-4DB9-B27F-14629A70FA90}"/>
              </a:ext>
            </a:extLst>
          </p:cNvPr>
          <p:cNvSpPr txBox="1"/>
          <p:nvPr/>
        </p:nvSpPr>
        <p:spPr>
          <a:xfrm>
            <a:off x="5053941" y="23327"/>
            <a:ext cx="7138059" cy="523220"/>
          </a:xfrm>
          <a:prstGeom prst="rect">
            <a:avLst/>
          </a:prstGeom>
          <a:noFill/>
        </p:spPr>
        <p:txBody>
          <a:bodyPr wrap="square" rtlCol="0" anchor="ctr">
            <a:spAutoFit/>
          </a:bodyPr>
          <a:lstStyle/>
          <a:p>
            <a:pPr algn="ctr"/>
            <a:r>
              <a:rPr lang="es-ES"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rPr>
              <a:t>Evaluación de la calidad de los lodos</a:t>
            </a:r>
            <a:endParaRPr lang="es-EC"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50FFE43-59B4-4266-8C0C-543E12B77704}"/>
                  </a:ext>
                </a:extLst>
              </p:cNvPr>
              <p:cNvSpPr txBox="1"/>
              <p:nvPr/>
            </p:nvSpPr>
            <p:spPr>
              <a:xfrm>
                <a:off x="236112" y="4036279"/>
                <a:ext cx="4531832" cy="400110"/>
              </a:xfrm>
              <a:prstGeom prst="rect">
                <a:avLst/>
              </a:prstGeom>
              <a:noFill/>
            </p:spPr>
            <p:txBody>
              <a:bodyPr wrap="square">
                <a:spAutoFit/>
              </a:bodyPr>
              <a:lstStyle/>
              <a:p>
                <a14:m>
                  <m:oMath xmlns:m="http://schemas.openxmlformats.org/officeDocument/2006/math">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𝐼𝑆𝑄𝐴</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𝑇</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𝐷𝑄𝑂</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𝑆𝑆</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𝑂𝐷</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𝐶𝑜𝑛𝑑</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s-ES" sz="2000" i="1" dirty="0">
                    <a:effectLst/>
                    <a:latin typeface="Cambria" panose="02040503050406030204" pitchFamily="18" charset="0"/>
                    <a:ea typeface="Cambria" panose="02040503050406030204" pitchFamily="18" charset="0"/>
                  </a:rPr>
                  <a:t> </a:t>
                </a:r>
                <a:endParaRPr lang="es-ES" sz="2000" dirty="0">
                  <a:latin typeface="Cambria" panose="02040503050406030204" pitchFamily="18" charset="0"/>
                  <a:ea typeface="Cambria" panose="02040503050406030204" pitchFamily="18" charset="0"/>
                </a:endParaRPr>
              </a:p>
            </p:txBody>
          </p:sp>
        </mc:Choice>
        <mc:Fallback xmlns="">
          <p:sp>
            <p:nvSpPr>
              <p:cNvPr id="13" name="CuadroTexto 12">
                <a:extLst>
                  <a:ext uri="{FF2B5EF4-FFF2-40B4-BE49-F238E27FC236}">
                    <a16:creationId xmlns:a16="http://schemas.microsoft.com/office/drawing/2014/main" id="{A50FFE43-59B4-4266-8C0C-543E12B77704}"/>
                  </a:ext>
                </a:extLst>
              </p:cNvPr>
              <p:cNvSpPr txBox="1">
                <a:spLocks noRot="1" noChangeAspect="1" noMove="1" noResize="1" noEditPoints="1" noAdjustHandles="1" noChangeArrowheads="1" noChangeShapeType="1" noTextEdit="1"/>
              </p:cNvSpPr>
              <p:nvPr/>
            </p:nvSpPr>
            <p:spPr>
              <a:xfrm>
                <a:off x="236112" y="4036279"/>
                <a:ext cx="4531832" cy="400110"/>
              </a:xfrm>
              <a:prstGeom prst="rect">
                <a:avLst/>
              </a:prstGeom>
              <a:blipFill>
                <a:blip r:embed="rId12"/>
                <a:stretch>
                  <a:fillRect l="-404" b="-18182"/>
                </a:stretch>
              </a:blipFill>
            </p:spPr>
            <p:txBody>
              <a:bodyPr/>
              <a:lstStyle/>
              <a:p>
                <a:r>
                  <a:rPr lang="es-EC">
                    <a:noFill/>
                  </a:rPr>
                  <a:t> </a:t>
                </a:r>
              </a:p>
            </p:txBody>
          </p:sp>
        </mc:Fallback>
      </mc:AlternateContent>
      <p:pic>
        <p:nvPicPr>
          <p:cNvPr id="5122" name="Picture 2" descr="Imagenes Animadas de Gotas de Agua">
            <a:extLst>
              <a:ext uri="{FF2B5EF4-FFF2-40B4-BE49-F238E27FC236}">
                <a16:creationId xmlns:a16="http://schemas.microsoft.com/office/drawing/2014/main" id="{1AF8F276-5D3B-4A83-BB16-79EBA96B873E}"/>
              </a:ext>
            </a:extLst>
          </p:cNvPr>
          <p:cNvPicPr>
            <a:picLocks noChangeAspect="1" noChangeArrowheads="1" noCrop="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91023" y="4595149"/>
            <a:ext cx="2030164" cy="148837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59D8BE0-3BE3-48DB-9D34-C1A102237A31}"/>
              </a:ext>
            </a:extLst>
          </p:cNvPr>
          <p:cNvSpPr/>
          <p:nvPr/>
        </p:nvSpPr>
        <p:spPr>
          <a:xfrm>
            <a:off x="113028" y="3877519"/>
            <a:ext cx="4654916" cy="717630"/>
          </a:xfrm>
          <a:prstGeom prst="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5167CFE-011A-4FFB-89CB-745D2114CAAE}"/>
              </a:ext>
            </a:extLst>
          </p:cNvPr>
          <p:cNvSpPr/>
          <p:nvPr/>
        </p:nvSpPr>
        <p:spPr>
          <a:xfrm rot="5400000">
            <a:off x="2651455" y="3987964"/>
            <a:ext cx="145949" cy="52267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687D1EBE-D103-4EBC-8ED1-EEF8A31A9C4F}"/>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FUNDAMENTOS TE</a:t>
            </a:r>
            <a:r>
              <a:rPr lang="es-ES" sz="2800" b="1" dirty="0">
                <a:latin typeface="Cambria" panose="02040503050406030204" pitchFamily="18" charset="0"/>
                <a:ea typeface="Cambria" panose="02040503050406030204" pitchFamily="18" charset="0"/>
                <a:cs typeface="Times New Roman" panose="02020603050405020304" pitchFamily="18" charset="0"/>
              </a:rPr>
              <a:t>ÓRICOS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ángulo: esquinas redondeadas 16">
            <a:extLst>
              <a:ext uri="{FF2B5EF4-FFF2-40B4-BE49-F238E27FC236}">
                <a16:creationId xmlns:a16="http://schemas.microsoft.com/office/drawing/2014/main" id="{4F7D1499-5DC5-484A-B3A5-862E8E7365AB}"/>
              </a:ext>
            </a:extLst>
          </p:cNvPr>
          <p:cNvSpPr/>
          <p:nvPr/>
        </p:nvSpPr>
        <p:spPr>
          <a:xfrm>
            <a:off x="9243060" y="1509427"/>
            <a:ext cx="1915389" cy="732783"/>
          </a:xfrm>
          <a:prstGeom prst="roundRect">
            <a:avLst/>
          </a:prstGeom>
          <a:noFill/>
          <a:ln>
            <a:solidFill>
              <a:srgbClr val="6666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9C1E95F2-FD4A-4A41-803B-5889CE75FAB2}"/>
                  </a:ext>
                </a:extLst>
              </p:cNvPr>
              <p:cNvSpPr txBox="1"/>
              <p:nvPr/>
            </p:nvSpPr>
            <p:spPr>
              <a:xfrm>
                <a:off x="8839274" y="1553039"/>
                <a:ext cx="2745967"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rgbClr val="836967"/>
                              </a:solidFill>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𝑔𝑒𝑜</m:t>
                          </m:r>
                        </m:sub>
                      </m:sSub>
                      <m:r>
                        <a:rPr lang="es-ES" sz="1600" i="0">
                          <a:latin typeface="Cambria Math" panose="02040503050406030204" pitchFamily="18" charset="0"/>
                        </a:rPr>
                        <m:t>=</m:t>
                      </m:r>
                      <m:func>
                        <m:funcPr>
                          <m:ctrlPr>
                            <a:rPr lang="es-ES" sz="1600" i="1">
                              <a:latin typeface="Cambria Math" panose="02040503050406030204" pitchFamily="18" charset="0"/>
                            </a:rPr>
                          </m:ctrlPr>
                        </m:funcPr>
                        <m:fName>
                          <m:sSub>
                            <m:sSubPr>
                              <m:ctrlPr>
                                <a:rPr lang="es-ES" sz="1600" i="1">
                                  <a:solidFill>
                                    <a:srgbClr val="836967"/>
                                  </a:solidFill>
                                  <a:latin typeface="Cambria Math" panose="02040503050406030204" pitchFamily="18" charset="0"/>
                                </a:rPr>
                              </m:ctrlPr>
                            </m:sSubPr>
                            <m:e>
                              <m:r>
                                <m:rPr>
                                  <m:sty m:val="p"/>
                                </m:rPr>
                                <a:rPr lang="es-ES" sz="1600" i="0">
                                  <a:latin typeface="Cambria Math" panose="02040503050406030204" pitchFamily="18" charset="0"/>
                                </a:rPr>
                                <m:t>log</m:t>
                              </m:r>
                            </m:e>
                            <m:sub>
                              <m:r>
                                <a:rPr lang="es-ES" sz="1600" i="0">
                                  <a:latin typeface="Cambria Math" panose="02040503050406030204" pitchFamily="18" charset="0"/>
                                </a:rPr>
                                <m:t>2</m:t>
                              </m:r>
                            </m:sub>
                          </m:sSub>
                        </m:fName>
                        <m:e>
                          <m:d>
                            <m:dPr>
                              <m:ctrlPr>
                                <a:rPr lang="es-ES" sz="1600" i="1">
                                  <a:solidFill>
                                    <a:srgbClr val="836967"/>
                                  </a:solidFill>
                                  <a:latin typeface="Cambria Math" panose="02040503050406030204" pitchFamily="18" charset="0"/>
                                </a:rPr>
                              </m:ctrlPr>
                            </m:dPr>
                            <m:e>
                              <m:f>
                                <m:fPr>
                                  <m:ctrlPr>
                                    <a:rPr lang="es-ES" sz="1600" i="1">
                                      <a:solidFill>
                                        <a:srgbClr val="836967"/>
                                      </a:solidFill>
                                      <a:latin typeface="Cambria Math" panose="02040503050406030204" pitchFamily="18" charset="0"/>
                                    </a:rPr>
                                  </m:ctrlPr>
                                </m:fPr>
                                <m:num>
                                  <m:sSub>
                                    <m:sSubPr>
                                      <m:ctrlPr>
                                        <a:rPr lang="es-ES" sz="1600" i="1">
                                          <a:solidFill>
                                            <a:srgbClr val="836967"/>
                                          </a:solidFill>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𝑛</m:t>
                                      </m:r>
                                    </m:sub>
                                  </m:sSub>
                                </m:num>
                                <m:den>
                                  <m:sSub>
                                    <m:sSubPr>
                                      <m:ctrlPr>
                                        <a:rPr lang="es-ES" sz="1600" i="1">
                                          <a:solidFill>
                                            <a:srgbClr val="836967"/>
                                          </a:solidFill>
                                          <a:latin typeface="Cambria Math" panose="02040503050406030204" pitchFamily="18" charset="0"/>
                                        </a:rPr>
                                      </m:ctrlPr>
                                    </m:sSubPr>
                                    <m:e>
                                      <m:r>
                                        <a:rPr lang="es-ES" sz="1600" i="0">
                                          <a:latin typeface="Cambria Math" panose="02040503050406030204" pitchFamily="18" charset="0"/>
                                        </a:rPr>
                                        <m:t>1.5</m:t>
                                      </m:r>
                                      <m:r>
                                        <a:rPr lang="es-ES" sz="1600" i="1">
                                          <a:latin typeface="Cambria Math" panose="02040503050406030204" pitchFamily="18" charset="0"/>
                                        </a:rPr>
                                        <m:t>𝐵</m:t>
                                      </m:r>
                                    </m:e>
                                    <m:sub>
                                      <m:r>
                                        <a:rPr lang="es-ES" sz="1600" i="1">
                                          <a:latin typeface="Cambria Math" panose="02040503050406030204" pitchFamily="18" charset="0"/>
                                        </a:rPr>
                                        <m:t>𝑛</m:t>
                                      </m:r>
                                    </m:sub>
                                  </m:sSub>
                                </m:den>
                              </m:f>
                            </m:e>
                          </m:d>
                        </m:e>
                      </m:func>
                    </m:oMath>
                  </m:oMathPara>
                </a14:m>
                <a:endParaRPr lang="es-ES" sz="1600" dirty="0"/>
              </a:p>
            </p:txBody>
          </p:sp>
        </mc:Choice>
        <mc:Fallback xmlns="">
          <p:sp>
            <p:nvSpPr>
              <p:cNvPr id="20" name="CuadroTexto 19">
                <a:extLst>
                  <a:ext uri="{FF2B5EF4-FFF2-40B4-BE49-F238E27FC236}">
                    <a16:creationId xmlns:a16="http://schemas.microsoft.com/office/drawing/2014/main" id="{9C1E95F2-FD4A-4A41-803B-5889CE75FAB2}"/>
                  </a:ext>
                </a:extLst>
              </p:cNvPr>
              <p:cNvSpPr txBox="1">
                <a:spLocks noRot="1" noChangeAspect="1" noMove="1" noResize="1" noEditPoints="1" noAdjustHandles="1" noChangeArrowheads="1" noChangeShapeType="1" noTextEdit="1"/>
              </p:cNvSpPr>
              <p:nvPr/>
            </p:nvSpPr>
            <p:spPr>
              <a:xfrm>
                <a:off x="8839274" y="1553039"/>
                <a:ext cx="2745967" cy="645561"/>
              </a:xfrm>
              <a:prstGeom prst="rect">
                <a:avLst/>
              </a:prstGeom>
              <a:blipFill>
                <a:blip r:embed="rId14"/>
                <a:stretch>
                  <a:fillRect/>
                </a:stretch>
              </a:blipFill>
            </p:spPr>
            <p:txBody>
              <a:bodyPr/>
              <a:lstStyle/>
              <a:p>
                <a:r>
                  <a:rPr lang="es-EC">
                    <a:noFill/>
                  </a:rPr>
                  <a:t> </a:t>
                </a:r>
              </a:p>
            </p:txBody>
          </p:sp>
        </mc:Fallback>
      </mc:AlternateContent>
      <p:graphicFrame>
        <p:nvGraphicFramePr>
          <p:cNvPr id="3" name="Tabla 2">
            <a:extLst>
              <a:ext uri="{FF2B5EF4-FFF2-40B4-BE49-F238E27FC236}">
                <a16:creationId xmlns:a16="http://schemas.microsoft.com/office/drawing/2014/main" id="{A83E1664-76EF-4D15-A9CD-BB4915493A00}"/>
              </a:ext>
            </a:extLst>
          </p:cNvPr>
          <p:cNvGraphicFramePr>
            <a:graphicFrameLocks noGrp="1"/>
          </p:cNvGraphicFramePr>
          <p:nvPr>
            <p:extLst>
              <p:ext uri="{D42A27DB-BD31-4B8C-83A1-F6EECF244321}">
                <p14:modId xmlns:p14="http://schemas.microsoft.com/office/powerpoint/2010/main" val="836878475"/>
              </p:ext>
            </p:extLst>
          </p:nvPr>
        </p:nvGraphicFramePr>
        <p:xfrm>
          <a:off x="8345544" y="2678027"/>
          <a:ext cx="3733428" cy="2177004"/>
        </p:xfrm>
        <a:graphic>
          <a:graphicData uri="http://schemas.openxmlformats.org/drawingml/2006/table">
            <a:tbl>
              <a:tblPr firstRow="1" firstCol="1" bandRow="1">
                <a:tableStyleId>{7E9639D4-E3E2-4D34-9284-5A2195B3D0D7}</a:tableStyleId>
              </a:tblPr>
              <a:tblGrid>
                <a:gridCol w="573836">
                  <a:extLst>
                    <a:ext uri="{9D8B030D-6E8A-4147-A177-3AD203B41FA5}">
                      <a16:colId xmlns:a16="http://schemas.microsoft.com/office/drawing/2014/main" val="1058729246"/>
                    </a:ext>
                  </a:extLst>
                </a:gridCol>
                <a:gridCol w="761625">
                  <a:extLst>
                    <a:ext uri="{9D8B030D-6E8A-4147-A177-3AD203B41FA5}">
                      <a16:colId xmlns:a16="http://schemas.microsoft.com/office/drawing/2014/main" val="4036944697"/>
                    </a:ext>
                  </a:extLst>
                </a:gridCol>
                <a:gridCol w="2397967">
                  <a:extLst>
                    <a:ext uri="{9D8B030D-6E8A-4147-A177-3AD203B41FA5}">
                      <a16:colId xmlns:a16="http://schemas.microsoft.com/office/drawing/2014/main" val="1101889287"/>
                    </a:ext>
                  </a:extLst>
                </a:gridCol>
              </a:tblGrid>
              <a:tr h="304246">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I geo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Categoría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Descripción de la calidad de los sedimentos o suelos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5416909"/>
                  </a:ext>
                </a:extLst>
              </a:tr>
              <a:tr h="198493">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&gt;5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Extremadamente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8575270"/>
                  </a:ext>
                </a:extLst>
              </a:tr>
              <a:tr h="184447">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4-5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5</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Fuertemente a extremadamente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871883"/>
                  </a:ext>
                </a:extLst>
              </a:tr>
              <a:tr h="198493">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3-4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Fuertemente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7516630"/>
                  </a:ext>
                </a:extLst>
              </a:tr>
              <a:tr h="192802">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2-3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Moderadamente a fuertemente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687386"/>
                  </a:ext>
                </a:extLst>
              </a:tr>
              <a:tr h="198493">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Moderadamente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5076635"/>
                  </a:ext>
                </a:extLst>
              </a:tr>
              <a:tr h="304246">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0-1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No contaminado a moderadamente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8825924"/>
                  </a:ext>
                </a:extLst>
              </a:tr>
              <a:tr h="198493">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&lt;0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No contaminado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9957682"/>
                  </a:ext>
                </a:extLst>
              </a:tr>
            </a:tbl>
          </a:graphicData>
        </a:graphic>
      </p:graphicFrame>
      <p:sp>
        <p:nvSpPr>
          <p:cNvPr id="23" name="CuadroTexto 22">
            <a:extLst>
              <a:ext uri="{FF2B5EF4-FFF2-40B4-BE49-F238E27FC236}">
                <a16:creationId xmlns:a16="http://schemas.microsoft.com/office/drawing/2014/main" id="{B291B266-171C-46CC-9309-495E518CB2DA}"/>
              </a:ext>
            </a:extLst>
          </p:cNvPr>
          <p:cNvSpPr txBox="1"/>
          <p:nvPr/>
        </p:nvSpPr>
        <p:spPr>
          <a:xfrm>
            <a:off x="9139436" y="5190376"/>
            <a:ext cx="2542251" cy="523220"/>
          </a:xfrm>
          <a:prstGeom prst="rect">
            <a:avLst/>
          </a:prstGeom>
          <a:noFill/>
          <a:ln>
            <a:solidFill>
              <a:srgbClr val="808000"/>
            </a:solidFill>
            <a:prstDash val="sysDash"/>
          </a:ln>
        </p:spPr>
        <p:txBody>
          <a:bodyPr wrap="square">
            <a:spAutoFit/>
          </a:bodyPr>
          <a:lstStyle/>
          <a:p>
            <a:pPr algn="ctr"/>
            <a:r>
              <a:rPr lang="es-EC" sz="1400" dirty="0">
                <a:latin typeface="Cambria" panose="02040503050406030204" pitchFamily="18" charset="0"/>
                <a:ea typeface="Cambria" panose="02040503050406030204" pitchFamily="18" charset="0"/>
              </a:rPr>
              <a:t>Revela la contaminación por metales pesados</a:t>
            </a:r>
            <a:endParaRPr lang="es-E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621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D318613-3274-4A4B-AD2A-0FB51C3A2BAE}"/>
              </a:ext>
            </a:extLst>
          </p:cNvPr>
          <p:cNvGraphicFramePr/>
          <p:nvPr>
            <p:extLst>
              <p:ext uri="{D42A27DB-BD31-4B8C-83A1-F6EECF244321}">
                <p14:modId xmlns:p14="http://schemas.microsoft.com/office/powerpoint/2010/main" val="1231372821"/>
              </p:ext>
            </p:extLst>
          </p:nvPr>
        </p:nvGraphicFramePr>
        <p:xfrm>
          <a:off x="6001636" y="5465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e 2">
            <a:extLst>
              <a:ext uri="{FF2B5EF4-FFF2-40B4-BE49-F238E27FC236}">
                <a16:creationId xmlns:a16="http://schemas.microsoft.com/office/drawing/2014/main" id="{90DD7495-7010-4FE0-85E9-3329918BA4B0}"/>
              </a:ext>
            </a:extLst>
          </p:cNvPr>
          <p:cNvSpPr/>
          <p:nvPr/>
        </p:nvSpPr>
        <p:spPr>
          <a:xfrm>
            <a:off x="9591870" y="4013216"/>
            <a:ext cx="1681462" cy="1675488"/>
          </a:xfrm>
          <a:prstGeom prst="ellipse">
            <a:avLst/>
          </a:prstGeom>
          <a:solidFill>
            <a:srgbClr val="8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21">
            <a:extLst>
              <a:ext uri="{FF2B5EF4-FFF2-40B4-BE49-F238E27FC236}">
                <a16:creationId xmlns:a16="http://schemas.microsoft.com/office/drawing/2014/main" id="{92137579-E60D-438B-B95D-2A08AA20572C}"/>
              </a:ext>
            </a:extLst>
          </p:cNvPr>
          <p:cNvCxnSpPr>
            <a:cxnSpLocks/>
          </p:cNvCxnSpPr>
          <p:nvPr/>
        </p:nvCxnSpPr>
        <p:spPr>
          <a:xfrm>
            <a:off x="4904652" y="630275"/>
            <a:ext cx="0" cy="5597450"/>
          </a:xfrm>
          <a:prstGeom prst="line">
            <a:avLst/>
          </a:prstGeom>
          <a:ln w="12700">
            <a:solidFill>
              <a:schemeClr val="tx1"/>
            </a:solidFill>
          </a:ln>
        </p:spPr>
        <p:style>
          <a:lnRef idx="3">
            <a:schemeClr val="accent2"/>
          </a:lnRef>
          <a:fillRef idx="0">
            <a:schemeClr val="accent2"/>
          </a:fillRef>
          <a:effectRef idx="2">
            <a:schemeClr val="accent2"/>
          </a:effectRef>
          <a:fontRef idx="minor">
            <a:schemeClr val="tx1"/>
          </a:fontRef>
        </p:style>
      </p:cxnSp>
      <p:graphicFrame>
        <p:nvGraphicFramePr>
          <p:cNvPr id="31" name="Diagrama 30">
            <a:extLst>
              <a:ext uri="{FF2B5EF4-FFF2-40B4-BE49-F238E27FC236}">
                <a16:creationId xmlns:a16="http://schemas.microsoft.com/office/drawing/2014/main" id="{FC7BF540-A70D-499A-97E7-05CB738D2EF1}"/>
              </a:ext>
            </a:extLst>
          </p:cNvPr>
          <p:cNvGraphicFramePr/>
          <p:nvPr>
            <p:extLst>
              <p:ext uri="{D42A27DB-BD31-4B8C-83A1-F6EECF244321}">
                <p14:modId xmlns:p14="http://schemas.microsoft.com/office/powerpoint/2010/main" val="3328395259"/>
              </p:ext>
            </p:extLst>
          </p:nvPr>
        </p:nvGraphicFramePr>
        <p:xfrm>
          <a:off x="428622" y="1063332"/>
          <a:ext cx="4023728" cy="2143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a:extLst>
              <a:ext uri="{FF2B5EF4-FFF2-40B4-BE49-F238E27FC236}">
                <a16:creationId xmlns:a16="http://schemas.microsoft.com/office/drawing/2014/main" id="{D6E6BD64-717F-4EEF-ADDF-FACC6254966D}"/>
              </a:ext>
            </a:extLst>
          </p:cNvPr>
          <p:cNvSpPr txBox="1"/>
          <p:nvPr/>
        </p:nvSpPr>
        <p:spPr>
          <a:xfrm>
            <a:off x="1" y="23326"/>
            <a:ext cx="4904652" cy="523220"/>
          </a:xfrm>
          <a:prstGeom prst="rect">
            <a:avLst/>
          </a:prstGeom>
          <a:noFill/>
        </p:spPr>
        <p:txBody>
          <a:bodyPr wrap="square" rtlCol="0">
            <a:spAutoFit/>
          </a:bodyPr>
          <a:lstStyle/>
          <a:p>
            <a:pPr algn="ctr"/>
            <a:r>
              <a:rPr lang="es-ES"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rPr>
              <a:t>Índices de calidad del agua</a:t>
            </a:r>
            <a:endParaRPr lang="es-EC"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FA4D1624-0104-4DB9-B27F-14629A70FA90}"/>
              </a:ext>
            </a:extLst>
          </p:cNvPr>
          <p:cNvSpPr txBox="1"/>
          <p:nvPr/>
        </p:nvSpPr>
        <p:spPr>
          <a:xfrm>
            <a:off x="5053941" y="23327"/>
            <a:ext cx="7138059" cy="523220"/>
          </a:xfrm>
          <a:prstGeom prst="rect">
            <a:avLst/>
          </a:prstGeom>
          <a:noFill/>
        </p:spPr>
        <p:txBody>
          <a:bodyPr wrap="square" rtlCol="0" anchor="ctr">
            <a:spAutoFit/>
          </a:bodyPr>
          <a:lstStyle/>
          <a:p>
            <a:pPr algn="ctr"/>
            <a:r>
              <a:rPr lang="es-ES"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rPr>
              <a:t>Evaluación de la calidad de los lodos</a:t>
            </a:r>
            <a:endParaRPr lang="es-EC"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50FFE43-59B4-4266-8C0C-543E12B77704}"/>
                  </a:ext>
                </a:extLst>
              </p:cNvPr>
              <p:cNvSpPr txBox="1"/>
              <p:nvPr/>
            </p:nvSpPr>
            <p:spPr>
              <a:xfrm>
                <a:off x="236112" y="4036279"/>
                <a:ext cx="4531832" cy="400110"/>
              </a:xfrm>
              <a:prstGeom prst="rect">
                <a:avLst/>
              </a:prstGeom>
              <a:noFill/>
            </p:spPr>
            <p:txBody>
              <a:bodyPr wrap="square">
                <a:spAutoFit/>
              </a:bodyPr>
              <a:lstStyle/>
              <a:p>
                <a14:m>
                  <m:oMath xmlns:m="http://schemas.openxmlformats.org/officeDocument/2006/math">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𝐼𝑆𝑄𝐴</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𝑇</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𝐷𝑄𝑂</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𝑆𝑆</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𝑂𝐷</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𝐶𝑜𝑛𝑑</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s-ES" sz="2000" i="1" dirty="0">
                    <a:effectLst/>
                    <a:latin typeface="Cambria" panose="02040503050406030204" pitchFamily="18" charset="0"/>
                    <a:ea typeface="Cambria" panose="02040503050406030204" pitchFamily="18" charset="0"/>
                  </a:rPr>
                  <a:t> </a:t>
                </a:r>
                <a:endParaRPr lang="es-ES" sz="2000" dirty="0">
                  <a:latin typeface="Cambria" panose="02040503050406030204" pitchFamily="18" charset="0"/>
                  <a:ea typeface="Cambria" panose="02040503050406030204" pitchFamily="18" charset="0"/>
                </a:endParaRPr>
              </a:p>
            </p:txBody>
          </p:sp>
        </mc:Choice>
        <mc:Fallback xmlns="">
          <p:sp>
            <p:nvSpPr>
              <p:cNvPr id="13" name="CuadroTexto 12">
                <a:extLst>
                  <a:ext uri="{FF2B5EF4-FFF2-40B4-BE49-F238E27FC236}">
                    <a16:creationId xmlns:a16="http://schemas.microsoft.com/office/drawing/2014/main" id="{A50FFE43-59B4-4266-8C0C-543E12B77704}"/>
                  </a:ext>
                </a:extLst>
              </p:cNvPr>
              <p:cNvSpPr txBox="1">
                <a:spLocks noRot="1" noChangeAspect="1" noMove="1" noResize="1" noEditPoints="1" noAdjustHandles="1" noChangeArrowheads="1" noChangeShapeType="1" noTextEdit="1"/>
              </p:cNvSpPr>
              <p:nvPr/>
            </p:nvSpPr>
            <p:spPr>
              <a:xfrm>
                <a:off x="236112" y="4036279"/>
                <a:ext cx="4531832" cy="400110"/>
              </a:xfrm>
              <a:prstGeom prst="rect">
                <a:avLst/>
              </a:prstGeom>
              <a:blipFill>
                <a:blip r:embed="rId12"/>
                <a:stretch>
                  <a:fillRect l="-404" b="-18182"/>
                </a:stretch>
              </a:blipFill>
            </p:spPr>
            <p:txBody>
              <a:bodyPr/>
              <a:lstStyle/>
              <a:p>
                <a:r>
                  <a:rPr lang="es-ES">
                    <a:noFill/>
                  </a:rPr>
                  <a:t> </a:t>
                </a:r>
              </a:p>
            </p:txBody>
          </p:sp>
        </mc:Fallback>
      </mc:AlternateContent>
      <p:pic>
        <p:nvPicPr>
          <p:cNvPr id="5122" name="Picture 2" descr="Imagenes Animadas de Gotas de Agua">
            <a:extLst>
              <a:ext uri="{FF2B5EF4-FFF2-40B4-BE49-F238E27FC236}">
                <a16:creationId xmlns:a16="http://schemas.microsoft.com/office/drawing/2014/main" id="{1AF8F276-5D3B-4A83-BB16-79EBA96B873E}"/>
              </a:ext>
            </a:extLst>
          </p:cNvPr>
          <p:cNvPicPr>
            <a:picLocks noChangeAspect="1" noChangeArrowheads="1" noCrop="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91023" y="4595149"/>
            <a:ext cx="2030164" cy="148837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59D8BE0-3BE3-48DB-9D34-C1A102237A31}"/>
              </a:ext>
            </a:extLst>
          </p:cNvPr>
          <p:cNvSpPr/>
          <p:nvPr/>
        </p:nvSpPr>
        <p:spPr>
          <a:xfrm>
            <a:off x="113028" y="3877519"/>
            <a:ext cx="4654916" cy="717630"/>
          </a:xfrm>
          <a:prstGeom prst="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5167CFE-011A-4FFB-89CB-745D2114CAAE}"/>
              </a:ext>
            </a:extLst>
          </p:cNvPr>
          <p:cNvSpPr/>
          <p:nvPr/>
        </p:nvSpPr>
        <p:spPr>
          <a:xfrm rot="5400000">
            <a:off x="2651455" y="3987964"/>
            <a:ext cx="145949" cy="52267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687D1EBE-D103-4EBC-8ED1-EEF8A31A9C4F}"/>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FUNDAMENTOS TE</a:t>
            </a:r>
            <a:r>
              <a:rPr lang="es-ES" sz="2800" b="1" dirty="0">
                <a:latin typeface="Cambria" panose="02040503050406030204" pitchFamily="18" charset="0"/>
                <a:ea typeface="Cambria" panose="02040503050406030204" pitchFamily="18" charset="0"/>
                <a:cs typeface="Times New Roman" panose="02020603050405020304" pitchFamily="18" charset="0"/>
              </a:rPr>
              <a:t>ÓRICOS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A2C94005-2ACB-4494-9C6B-5578EB5F4158}"/>
                  </a:ext>
                </a:extLst>
              </p:cNvPr>
              <p:cNvSpPr txBox="1"/>
              <p:nvPr/>
            </p:nvSpPr>
            <p:spPr>
              <a:xfrm>
                <a:off x="5400045" y="892787"/>
                <a:ext cx="2978846" cy="14558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𝑅𝐼</m:t>
                      </m:r>
                      <m:r>
                        <a:rPr lang="es-EC" sz="1600" i="1">
                          <a:latin typeface="Cambria Math" panose="02040503050406030204" pitchFamily="18" charset="0"/>
                        </a:rPr>
                        <m:t>=</m:t>
                      </m:r>
                      <m:nary>
                        <m:naryPr>
                          <m:chr m:val="∑"/>
                          <m:limLoc m:val="undOvr"/>
                          <m:subHide m:val="on"/>
                          <m:supHide m:val="on"/>
                          <m:ctrlPr>
                            <a:rPr lang="es-ES" sz="1600" i="1">
                              <a:latin typeface="Cambria Math" panose="02040503050406030204" pitchFamily="18" charset="0"/>
                            </a:rPr>
                          </m:ctrlPr>
                        </m:naryPr>
                        <m:sub/>
                        <m:sup/>
                        <m:e>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𝐸</m:t>
                                  </m:r>
                                </m:e>
                                <m:sup>
                                  <m:r>
                                    <a:rPr lang="es-EC" sz="1600" i="1">
                                      <a:latin typeface="Cambria Math" panose="02040503050406030204" pitchFamily="18" charset="0"/>
                                    </a:rPr>
                                    <m:t>𝑖</m:t>
                                  </m:r>
                                </m:sup>
                              </m:sSup>
                            </m:e>
                            <m:sub>
                              <m:r>
                                <a:rPr lang="es-EC" sz="1600" i="1">
                                  <a:latin typeface="Cambria Math" panose="02040503050406030204" pitchFamily="18" charset="0"/>
                                </a:rPr>
                                <m:t>𝑟</m:t>
                              </m:r>
                            </m:sub>
                          </m:sSub>
                        </m:e>
                      </m:nary>
                      <m:r>
                        <m:rPr>
                          <m:nor/>
                        </m:rPr>
                        <a:rPr lang="es-EC" sz="1600">
                          <a:latin typeface="Cambria" panose="02040503050406030204" pitchFamily="18" charset="0"/>
                          <a:ea typeface="Cambria" panose="02040503050406030204" pitchFamily="18" charset="0"/>
                        </a:rPr>
                        <m:t>  			</m:t>
                      </m:r>
                    </m:oMath>
                  </m:oMathPara>
                </a14:m>
                <a:endParaRPr lang="es-ES" sz="1600"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𝐸</m:t>
                              </m:r>
                            </m:e>
                            <m:sup>
                              <m:r>
                                <a:rPr lang="es-EC" sz="1600" i="1">
                                  <a:latin typeface="Cambria Math" panose="02040503050406030204" pitchFamily="18" charset="0"/>
                                </a:rPr>
                                <m:t>𝑖</m:t>
                              </m:r>
                            </m:sup>
                          </m:sSup>
                        </m:e>
                        <m:sub>
                          <m:r>
                            <a:rPr lang="es-EC" sz="1600" i="1">
                              <a:latin typeface="Cambria Math" panose="02040503050406030204" pitchFamily="18" charset="0"/>
                            </a:rPr>
                            <m:t>𝑟</m:t>
                          </m:r>
                        </m:sub>
                      </m:sSub>
                      <m:r>
                        <a:rPr lang="es-EC" sz="1600" i="1">
                          <a:latin typeface="Cambria Math" panose="02040503050406030204" pitchFamily="18" charset="0"/>
                        </a:rPr>
                        <m:t>=</m:t>
                      </m:r>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𝑇</m:t>
                              </m:r>
                            </m:e>
                            <m:sup>
                              <m:r>
                                <a:rPr lang="es-EC" sz="1600" i="1">
                                  <a:latin typeface="Cambria Math" panose="02040503050406030204" pitchFamily="18" charset="0"/>
                                </a:rPr>
                                <m:t>𝑖</m:t>
                              </m:r>
                            </m:sup>
                          </m:sSup>
                        </m:e>
                        <m:sub>
                          <m:r>
                            <a:rPr lang="es-EC" sz="1600" i="1">
                              <a:latin typeface="Cambria Math" panose="02040503050406030204" pitchFamily="18" charset="0"/>
                            </a:rPr>
                            <m:t>𝑟</m:t>
                          </m:r>
                        </m:sub>
                      </m:sSub>
                      <m:r>
                        <a:rPr lang="es-EC" sz="1600" i="1">
                          <a:latin typeface="Cambria Math" panose="02040503050406030204" pitchFamily="18" charset="0"/>
                        </a:rPr>
                        <m:t>×</m:t>
                      </m:r>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𝐶</m:t>
                              </m:r>
                            </m:e>
                            <m:sup>
                              <m:r>
                                <a:rPr lang="es-EC" sz="1600" i="1">
                                  <a:latin typeface="Cambria Math" panose="02040503050406030204" pitchFamily="18" charset="0"/>
                                </a:rPr>
                                <m:t>𝑖</m:t>
                              </m:r>
                            </m:sup>
                          </m:sSup>
                        </m:e>
                        <m:sub>
                          <m:r>
                            <a:rPr lang="es-EC" sz="1600" i="1">
                              <a:latin typeface="Cambria Math" panose="02040503050406030204" pitchFamily="18" charset="0"/>
                            </a:rPr>
                            <m:t>𝑓</m:t>
                          </m:r>
                        </m:sub>
                      </m:sSub>
                      <m:r>
                        <m:rPr>
                          <m:nor/>
                        </m:rPr>
                        <a:rPr lang="es-EC" sz="1600">
                          <a:latin typeface="Cambria" panose="02040503050406030204" pitchFamily="18" charset="0"/>
                          <a:ea typeface="Cambria" panose="02040503050406030204" pitchFamily="18" charset="0"/>
                        </a:rPr>
                        <m:t>					 </m:t>
                      </m:r>
                    </m:oMath>
                  </m:oMathPara>
                </a14:m>
                <a:endParaRPr lang="es-ES" sz="1600" dirty="0">
                  <a:latin typeface="Cambria" panose="02040503050406030204" pitchFamily="18" charset="0"/>
                  <a:ea typeface="Cambria" panose="02040503050406030204" pitchFamily="18" charset="0"/>
                </a:endParaRPr>
              </a:p>
              <a:p>
                <a:endParaRPr lang="es-ES" sz="1050"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𝐶</m:t>
                              </m:r>
                            </m:e>
                            <m:sup>
                              <m:r>
                                <a:rPr lang="es-EC" sz="1600" i="1">
                                  <a:latin typeface="Cambria Math" panose="02040503050406030204" pitchFamily="18" charset="0"/>
                                </a:rPr>
                                <m:t>𝑖</m:t>
                              </m:r>
                            </m:sup>
                          </m:sSup>
                        </m:e>
                        <m:sub>
                          <m:r>
                            <a:rPr lang="es-EC" sz="1600" i="1">
                              <a:latin typeface="Cambria Math" panose="02040503050406030204" pitchFamily="18" charset="0"/>
                            </a:rPr>
                            <m:t>𝑓</m:t>
                          </m:r>
                        </m:sub>
                      </m:sSub>
                      <m:r>
                        <a:rPr lang="es-EC" sz="1600" i="1">
                          <a:latin typeface="Cambria Math" panose="02040503050406030204" pitchFamily="18" charset="0"/>
                        </a:rPr>
                        <m:t>=</m:t>
                      </m:r>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𝐶</m:t>
                              </m:r>
                            </m:e>
                            <m:sup>
                              <m:r>
                                <a:rPr lang="es-EC" sz="1600" i="1">
                                  <a:latin typeface="Cambria Math" panose="02040503050406030204" pitchFamily="18" charset="0"/>
                                </a:rPr>
                                <m:t>𝑖</m:t>
                              </m:r>
                            </m:sup>
                          </m:sSup>
                        </m:e>
                        <m:sub>
                          <m:r>
                            <a:rPr lang="es-EC" sz="1600" i="1">
                              <a:latin typeface="Cambria Math" panose="02040503050406030204" pitchFamily="18" charset="0"/>
                            </a:rPr>
                            <m:t>0</m:t>
                          </m:r>
                        </m:sub>
                      </m:sSub>
                      <m:r>
                        <a:rPr lang="es-EC" sz="1600" b="0" i="1" smtClean="0">
                          <a:latin typeface="Cambria Math" panose="02040503050406030204" pitchFamily="18" charset="0"/>
                        </a:rPr>
                        <m:t>/</m:t>
                      </m:r>
                      <m:sSub>
                        <m:sSubPr>
                          <m:ctrlPr>
                            <a:rPr lang="es-ES" sz="1600" i="1">
                              <a:latin typeface="Cambria Math" panose="02040503050406030204" pitchFamily="18" charset="0"/>
                            </a:rPr>
                          </m:ctrlPr>
                        </m:sSubPr>
                        <m:e>
                          <m:sSup>
                            <m:sSupPr>
                              <m:ctrlPr>
                                <a:rPr lang="es-ES" sz="1600" i="1">
                                  <a:latin typeface="Cambria Math" panose="02040503050406030204" pitchFamily="18" charset="0"/>
                                </a:rPr>
                              </m:ctrlPr>
                            </m:sSupPr>
                            <m:e>
                              <m:r>
                                <a:rPr lang="es-EC" sz="1600" i="1">
                                  <a:latin typeface="Cambria Math" panose="02040503050406030204" pitchFamily="18" charset="0"/>
                                </a:rPr>
                                <m:t>𝐶</m:t>
                              </m:r>
                            </m:e>
                            <m:sup>
                              <m:r>
                                <a:rPr lang="es-EC" sz="1600" i="1">
                                  <a:latin typeface="Cambria Math" panose="02040503050406030204" pitchFamily="18" charset="0"/>
                                </a:rPr>
                                <m:t>𝑖</m:t>
                              </m:r>
                            </m:sup>
                          </m:sSup>
                        </m:e>
                        <m:sub>
                          <m:r>
                            <a:rPr lang="es-EC" sz="1600" i="1">
                              <a:latin typeface="Cambria Math" panose="02040503050406030204" pitchFamily="18" charset="0"/>
                            </a:rPr>
                            <m:t>𝑛</m:t>
                          </m:r>
                        </m:sub>
                      </m:sSub>
                    </m:oMath>
                  </m:oMathPara>
                </a14:m>
                <a:endParaRPr lang="es-ES" sz="1600" dirty="0">
                  <a:latin typeface="Cambria" panose="02040503050406030204" pitchFamily="18" charset="0"/>
                  <a:ea typeface="Cambria" panose="02040503050406030204" pitchFamily="18" charset="0"/>
                </a:endParaRPr>
              </a:p>
            </p:txBody>
          </p:sp>
        </mc:Choice>
        <mc:Fallback xmlns="">
          <p:sp>
            <p:nvSpPr>
              <p:cNvPr id="15" name="CuadroTexto 14">
                <a:extLst>
                  <a:ext uri="{FF2B5EF4-FFF2-40B4-BE49-F238E27FC236}">
                    <a16:creationId xmlns:a16="http://schemas.microsoft.com/office/drawing/2014/main" id="{A2C94005-2ACB-4494-9C6B-5578EB5F4158}"/>
                  </a:ext>
                </a:extLst>
              </p:cNvPr>
              <p:cNvSpPr txBox="1">
                <a:spLocks noRot="1" noChangeAspect="1" noMove="1" noResize="1" noEditPoints="1" noAdjustHandles="1" noChangeArrowheads="1" noChangeShapeType="1" noTextEdit="1"/>
              </p:cNvSpPr>
              <p:nvPr/>
            </p:nvSpPr>
            <p:spPr>
              <a:xfrm>
                <a:off x="5400045" y="892787"/>
                <a:ext cx="2978846" cy="1455848"/>
              </a:xfrm>
              <a:prstGeom prst="rect">
                <a:avLst/>
              </a:prstGeom>
              <a:blipFill>
                <a:blip r:embed="rId14"/>
                <a:stretch>
                  <a:fillRect/>
                </a:stretch>
              </a:blipFill>
            </p:spPr>
            <p:txBody>
              <a:bodyPr/>
              <a:lstStyle/>
              <a:p>
                <a:r>
                  <a:rPr lang="es-EC">
                    <a:noFill/>
                  </a:rPr>
                  <a:t> </a:t>
                </a:r>
              </a:p>
            </p:txBody>
          </p:sp>
        </mc:Fallback>
      </mc:AlternateContent>
      <p:sp>
        <p:nvSpPr>
          <p:cNvPr id="16" name="Rectángulo: esquinas redondeadas 15">
            <a:extLst>
              <a:ext uri="{FF2B5EF4-FFF2-40B4-BE49-F238E27FC236}">
                <a16:creationId xmlns:a16="http://schemas.microsoft.com/office/drawing/2014/main" id="{E5CEB56E-CE55-4655-9A62-B7E87D529731}"/>
              </a:ext>
            </a:extLst>
          </p:cNvPr>
          <p:cNvSpPr/>
          <p:nvPr/>
        </p:nvSpPr>
        <p:spPr>
          <a:xfrm>
            <a:off x="5946712" y="892787"/>
            <a:ext cx="1881673" cy="1506105"/>
          </a:xfrm>
          <a:prstGeom prst="roundRect">
            <a:avLst/>
          </a:prstGeom>
          <a:noFill/>
          <a:ln>
            <a:solidFill>
              <a:srgbClr val="6666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E1C3F5E5-53CF-4888-9D8E-DCF4B9224415}"/>
              </a:ext>
            </a:extLst>
          </p:cNvPr>
          <p:cNvSpPr txBox="1"/>
          <p:nvPr/>
        </p:nvSpPr>
        <p:spPr>
          <a:xfrm>
            <a:off x="5616419" y="4608212"/>
            <a:ext cx="2542251" cy="954107"/>
          </a:xfrm>
          <a:prstGeom prst="rect">
            <a:avLst/>
          </a:prstGeom>
          <a:noFill/>
          <a:ln>
            <a:solidFill>
              <a:srgbClr val="808000"/>
            </a:solidFill>
            <a:prstDash val="sysDash"/>
          </a:ln>
        </p:spPr>
        <p:txBody>
          <a:bodyPr wrap="square">
            <a:spAutoFit/>
          </a:bodyPr>
          <a:lstStyle/>
          <a:p>
            <a:pPr algn="ctr"/>
            <a:r>
              <a:rPr lang="es-EC" sz="1400" dirty="0">
                <a:latin typeface="Cambria" panose="02040503050406030204" pitchFamily="18" charset="0"/>
                <a:ea typeface="Cambria" panose="02040503050406030204" pitchFamily="18" charset="0"/>
              </a:rPr>
              <a:t>Valora los riesgos ecológicos por contaminación de metales pesados presentes en sedimentos </a:t>
            </a:r>
            <a:endParaRPr lang="es-ES" sz="1400" dirty="0">
              <a:latin typeface="Cambria" panose="02040503050406030204" pitchFamily="18" charset="0"/>
              <a:ea typeface="Cambria" panose="02040503050406030204" pitchFamily="18" charset="0"/>
            </a:endParaRPr>
          </a:p>
        </p:txBody>
      </p:sp>
      <p:graphicFrame>
        <p:nvGraphicFramePr>
          <p:cNvPr id="4" name="Tabla 3">
            <a:extLst>
              <a:ext uri="{FF2B5EF4-FFF2-40B4-BE49-F238E27FC236}">
                <a16:creationId xmlns:a16="http://schemas.microsoft.com/office/drawing/2014/main" id="{0614C236-9B92-463E-84D3-B7C05F3952A5}"/>
              </a:ext>
            </a:extLst>
          </p:cNvPr>
          <p:cNvGraphicFramePr>
            <a:graphicFrameLocks noGrp="1"/>
          </p:cNvGraphicFramePr>
          <p:nvPr>
            <p:extLst>
              <p:ext uri="{D42A27DB-BD31-4B8C-83A1-F6EECF244321}">
                <p14:modId xmlns:p14="http://schemas.microsoft.com/office/powerpoint/2010/main" val="2822167363"/>
              </p:ext>
            </p:extLst>
          </p:nvPr>
        </p:nvGraphicFramePr>
        <p:xfrm>
          <a:off x="5472773" y="3127280"/>
          <a:ext cx="2829546" cy="1055800"/>
        </p:xfrm>
        <a:graphic>
          <a:graphicData uri="http://schemas.openxmlformats.org/drawingml/2006/table">
            <a:tbl>
              <a:tblPr firstRow="1" firstCol="1" bandRow="1">
                <a:tableStyleId>{17292A2E-F333-43FB-9621-5CBBE7FDCDCB}</a:tableStyleId>
              </a:tblPr>
              <a:tblGrid>
                <a:gridCol w="1138857">
                  <a:extLst>
                    <a:ext uri="{9D8B030D-6E8A-4147-A177-3AD203B41FA5}">
                      <a16:colId xmlns:a16="http://schemas.microsoft.com/office/drawing/2014/main" val="816253913"/>
                    </a:ext>
                  </a:extLst>
                </a:gridCol>
                <a:gridCol w="1690689">
                  <a:extLst>
                    <a:ext uri="{9D8B030D-6E8A-4147-A177-3AD203B41FA5}">
                      <a16:colId xmlns:a16="http://schemas.microsoft.com/office/drawing/2014/main" val="2947478542"/>
                    </a:ext>
                  </a:extLst>
                </a:gridCol>
              </a:tblGrid>
              <a:tr h="211160">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RI</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Descripción del riesgo</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294261"/>
                  </a:ext>
                </a:extLst>
              </a:tr>
              <a:tr h="211160">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&lt; 75</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Bajo</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8070965"/>
                  </a:ext>
                </a:extLst>
              </a:tr>
              <a:tr h="211160">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75-150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Moderado</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00737"/>
                  </a:ext>
                </a:extLst>
              </a:tr>
              <a:tr h="211160">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150-300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Considerable</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488802"/>
                  </a:ext>
                </a:extLst>
              </a:tr>
              <a:tr h="211160">
                <a:tc>
                  <a:txBody>
                    <a:bodyPr/>
                    <a:lstStyle/>
                    <a:p>
                      <a:pPr algn="ctr">
                        <a:lnSpc>
                          <a:spcPct val="107000"/>
                        </a:lnSpc>
                        <a:spcBef>
                          <a:spcPts val="400"/>
                        </a:spcBef>
                        <a:spcAft>
                          <a:spcPts val="400"/>
                        </a:spcAft>
                      </a:pPr>
                      <a:r>
                        <a:rPr lang="es-EC" sz="1100">
                          <a:effectLst/>
                          <a:latin typeface="Cambria" panose="02040503050406030204" pitchFamily="18" charset="0"/>
                          <a:ea typeface="Cambria" panose="02040503050406030204" pitchFamily="18" charset="0"/>
                        </a:rPr>
                        <a:t>≥300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100" dirty="0">
                          <a:effectLst/>
                          <a:latin typeface="Cambria" panose="02040503050406030204" pitchFamily="18" charset="0"/>
                          <a:ea typeface="Cambria" panose="02040503050406030204" pitchFamily="18" charset="0"/>
                        </a:rPr>
                        <a:t>Muy alto</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851566"/>
                  </a:ext>
                </a:extLst>
              </a:tr>
            </a:tbl>
          </a:graphicData>
        </a:graphic>
      </p:graphicFrame>
      <p:sp>
        <p:nvSpPr>
          <p:cNvPr id="19" name="Flecha: hacia abajo 18">
            <a:extLst>
              <a:ext uri="{FF2B5EF4-FFF2-40B4-BE49-F238E27FC236}">
                <a16:creationId xmlns:a16="http://schemas.microsoft.com/office/drawing/2014/main" id="{81328D96-8AD3-4CB5-88CC-FCF63AC54CC0}"/>
              </a:ext>
            </a:extLst>
          </p:cNvPr>
          <p:cNvSpPr/>
          <p:nvPr/>
        </p:nvSpPr>
        <p:spPr>
          <a:xfrm>
            <a:off x="6673537" y="2547211"/>
            <a:ext cx="428017" cy="431750"/>
          </a:xfrm>
          <a:prstGeom prst="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08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998013" y="2633914"/>
            <a:ext cx="10360501" cy="1223963"/>
          </a:xfrm>
        </p:spPr>
        <p:txBody>
          <a:bodyPr>
            <a:normAutofit/>
          </a:bodyPr>
          <a:lstStyle/>
          <a:p>
            <a:pPr algn="ctr"/>
            <a:r>
              <a:rPr lang="es-419" sz="6400" b="0" i="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Metodología</a:t>
            </a:r>
            <a:endParaRPr lang="es-ES" sz="6400" b="0" i="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9217276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ACCC6F48-D306-437F-8308-117F0634CF3F}"/>
              </a:ext>
            </a:extLst>
          </p:cNvPr>
          <p:cNvGraphicFramePr/>
          <p:nvPr>
            <p:extLst>
              <p:ext uri="{D42A27DB-BD31-4B8C-83A1-F6EECF244321}">
                <p14:modId xmlns:p14="http://schemas.microsoft.com/office/powerpoint/2010/main" val="2054212"/>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AE39F41B-D223-43E6-AA21-D8FF283CF4DE}"/>
              </a:ext>
            </a:extLst>
          </p:cNvPr>
          <p:cNvGraphicFramePr/>
          <p:nvPr>
            <p:extLst>
              <p:ext uri="{D42A27DB-BD31-4B8C-83A1-F6EECF244321}">
                <p14:modId xmlns:p14="http://schemas.microsoft.com/office/powerpoint/2010/main" val="882696321"/>
              </p:ext>
            </p:extLst>
          </p:nvPr>
        </p:nvGraphicFramePr>
        <p:xfrm>
          <a:off x="111050" y="1253340"/>
          <a:ext cx="6085059" cy="2145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Tabla 5">
            <a:extLst>
              <a:ext uri="{FF2B5EF4-FFF2-40B4-BE49-F238E27FC236}">
                <a16:creationId xmlns:a16="http://schemas.microsoft.com/office/drawing/2014/main" id="{7E4C762D-9215-4C8D-ACF2-9597636163EE}"/>
              </a:ext>
            </a:extLst>
          </p:cNvPr>
          <p:cNvGraphicFramePr>
            <a:graphicFrameLocks noGrp="1"/>
          </p:cNvGraphicFramePr>
          <p:nvPr>
            <p:extLst>
              <p:ext uri="{D42A27DB-BD31-4B8C-83A1-F6EECF244321}">
                <p14:modId xmlns:p14="http://schemas.microsoft.com/office/powerpoint/2010/main" val="454196543"/>
              </p:ext>
            </p:extLst>
          </p:nvPr>
        </p:nvGraphicFramePr>
        <p:xfrm>
          <a:off x="6244530" y="794192"/>
          <a:ext cx="5705159" cy="5103142"/>
        </p:xfrm>
        <a:graphic>
          <a:graphicData uri="http://schemas.openxmlformats.org/drawingml/2006/table">
            <a:tbl>
              <a:tblPr firstRow="1" firstCol="1" bandRow="1">
                <a:tableStyleId>{17292A2E-F333-43FB-9621-5CBBE7FDCDCB}</a:tableStyleId>
              </a:tblPr>
              <a:tblGrid>
                <a:gridCol w="2490691">
                  <a:extLst>
                    <a:ext uri="{9D8B030D-6E8A-4147-A177-3AD203B41FA5}">
                      <a16:colId xmlns:a16="http://schemas.microsoft.com/office/drawing/2014/main" val="2796361266"/>
                    </a:ext>
                  </a:extLst>
                </a:gridCol>
                <a:gridCol w="2024743">
                  <a:extLst>
                    <a:ext uri="{9D8B030D-6E8A-4147-A177-3AD203B41FA5}">
                      <a16:colId xmlns:a16="http://schemas.microsoft.com/office/drawing/2014/main" val="2709661940"/>
                    </a:ext>
                  </a:extLst>
                </a:gridCol>
                <a:gridCol w="1189725">
                  <a:extLst>
                    <a:ext uri="{9D8B030D-6E8A-4147-A177-3AD203B41FA5}">
                      <a16:colId xmlns:a16="http://schemas.microsoft.com/office/drawing/2014/main" val="2800451532"/>
                    </a:ext>
                  </a:extLst>
                </a:gridCol>
              </a:tblGrid>
              <a:tr h="154934">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Titulo</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Autores</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Año</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2599938769"/>
                  </a:ext>
                </a:extLst>
              </a:tr>
              <a:tr h="318130">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Fuentes termales del Ecuador.</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Carrera, David; Guevara, Paulina</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2016</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4105720420"/>
                  </a:ext>
                </a:extLst>
              </a:tr>
              <a:tr h="619419">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Geoquímica de los Manantiales Termales en las zonas de Tufiño, Chachimbiro y Papallacta, Ecuador.</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Artiaga Franco, Oliva Lucía</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2004</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2369350819"/>
                  </a:ext>
                </a:extLst>
              </a:tr>
              <a:tr h="481325">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Aguas termales, minerales y naturales de manantial en el Ecuador.</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Paladines, </a:t>
                      </a:r>
                      <a:r>
                        <a:rPr lang="es-ES" sz="1100" dirty="0" err="1">
                          <a:effectLst/>
                          <a:latin typeface="Cambria" panose="02040503050406030204" pitchFamily="18" charset="0"/>
                          <a:ea typeface="Cambria" panose="02040503050406030204" pitchFamily="18" charset="0"/>
                        </a:rPr>
                        <a:t>Agustin</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2011</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638792393"/>
                  </a:ext>
                </a:extLst>
              </a:tr>
              <a:tr h="718691">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Análisis del Proceso de Gestión Ambiental del Parador Ecoturístico "Termales de las Nieves Puertas del Cielo" de la Parroquia </a:t>
                      </a:r>
                      <a:r>
                        <a:rPr lang="es-ES" sz="1100" b="0" i="1" dirty="0" err="1">
                          <a:effectLst/>
                          <a:latin typeface="Cambria" panose="02040503050406030204" pitchFamily="18" charset="0"/>
                          <a:ea typeface="Cambria" panose="02040503050406030204" pitchFamily="18" charset="0"/>
                        </a:rPr>
                        <a:t>Guapán</a:t>
                      </a:r>
                      <a:r>
                        <a:rPr lang="es-ES" sz="1100" b="0" i="1" dirty="0">
                          <a:effectLst/>
                          <a:latin typeface="Cambria" panose="02040503050406030204" pitchFamily="18" charset="0"/>
                          <a:ea typeface="Cambria" panose="02040503050406030204" pitchFamily="18" charset="0"/>
                        </a:rPr>
                        <a:t>, Cantón Azogues.</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González, Tannya; Viteri, María</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2019</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3571594626"/>
                  </a:ext>
                </a:extLst>
              </a:tr>
              <a:tr h="481325">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Estudio de la calidad ambiental de las aguas termales del balneario “El Tingo”</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err="1">
                          <a:effectLst/>
                          <a:latin typeface="Cambria" panose="02040503050406030204" pitchFamily="18" charset="0"/>
                          <a:ea typeface="Cambria" panose="02040503050406030204" pitchFamily="18" charset="0"/>
                        </a:rPr>
                        <a:t>Tipanta</a:t>
                      </a:r>
                      <a:r>
                        <a:rPr lang="es-ES" sz="1100" dirty="0">
                          <a:effectLst/>
                          <a:latin typeface="Cambria" panose="02040503050406030204" pitchFamily="18" charset="0"/>
                          <a:ea typeface="Cambria" panose="02040503050406030204" pitchFamily="18" charset="0"/>
                        </a:rPr>
                        <a:t>, Santiago</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2018</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2229295173"/>
                  </a:ext>
                </a:extLst>
              </a:tr>
              <a:tr h="462597">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Plan de Desarrollo y Ordenamiento Territorial Parroquia Rural de Tufiño</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GAD Parroquial Rural de Tufiño</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2015 - 2019</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1269431109"/>
                  </a:ext>
                </a:extLst>
              </a:tr>
              <a:tr h="318130">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Actualización Plan de Desarrollo y Ordenamiento Territorial “PDYOT”</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GAD Parroquial Rural de Tufiño</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2019 - 2023</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1177483480"/>
                  </a:ext>
                </a:extLst>
              </a:tr>
              <a:tr h="970912">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Estudios de factibilidad, impacto ambiental e ingeniería definitivos para la rectificación y mejoramiento de la carretera Tulcán – Tufiño - Maldonado; tramo no. 2: Tufiño - Maldonado</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Ministerio De Transporte y Obras Públicas, MTOP Consorcio PKS - ACOLIT</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2012</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587577390"/>
                  </a:ext>
                </a:extLst>
              </a:tr>
              <a:tr h="235019">
                <a:tc>
                  <a:txBody>
                    <a:bodyPr/>
                    <a:lstStyle/>
                    <a:p>
                      <a:pPr algn="ctr">
                        <a:lnSpc>
                          <a:spcPct val="107000"/>
                        </a:lnSpc>
                        <a:spcBef>
                          <a:spcPts val="400"/>
                        </a:spcBef>
                        <a:spcAft>
                          <a:spcPts val="400"/>
                        </a:spcAft>
                      </a:pPr>
                      <a:r>
                        <a:rPr lang="es-ES" sz="1100" b="0" i="1" dirty="0">
                          <a:effectLst/>
                          <a:latin typeface="Cambria" panose="02040503050406030204" pitchFamily="18" charset="0"/>
                          <a:ea typeface="Cambria" panose="02040503050406030204" pitchFamily="18" charset="0"/>
                        </a:rPr>
                        <a:t>Plan de manejo de la comuna La Esperanza</a:t>
                      </a:r>
                      <a:endParaRPr lang="es-MX" sz="1100" b="0" i="1"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u="sng">
                          <a:effectLst/>
                          <a:latin typeface="Cambria" panose="02040503050406030204" pitchFamily="18" charset="0"/>
                          <a:ea typeface="Cambria" panose="02040503050406030204" pitchFamily="18" charset="0"/>
                          <a:hlinkClick r:id="rId12" tooltip="Autor Marco Renán Robles Morillo"/>
                        </a:rPr>
                        <a:t>Consultora</a:t>
                      </a:r>
                      <a:r>
                        <a:rPr lang="es-ES" sz="1100" u="sng">
                          <a:effectLst/>
                          <a:latin typeface="Cambria" panose="02040503050406030204" pitchFamily="18" charset="0"/>
                          <a:ea typeface="Cambria" panose="02040503050406030204" pitchFamily="18" charset="0"/>
                        </a:rPr>
                        <a:t> Visión Ambiental</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2020</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4225" marR="64225" marT="0" marB="0" anchor="ctr"/>
                </a:tc>
                <a:extLst>
                  <a:ext uri="{0D108BD9-81ED-4DB2-BD59-A6C34878D82A}">
                    <a16:rowId xmlns:a16="http://schemas.microsoft.com/office/drawing/2014/main" val="208404656"/>
                  </a:ext>
                </a:extLst>
              </a:tr>
            </a:tbl>
          </a:graphicData>
        </a:graphic>
      </p:graphicFrame>
      <p:sp>
        <p:nvSpPr>
          <p:cNvPr id="8" name="CuadroTexto 7">
            <a:extLst>
              <a:ext uri="{FF2B5EF4-FFF2-40B4-BE49-F238E27FC236}">
                <a16:creationId xmlns:a16="http://schemas.microsoft.com/office/drawing/2014/main" id="{68B21B56-1BF1-4887-A76C-8CEF2B294CF2}"/>
              </a:ext>
            </a:extLst>
          </p:cNvPr>
          <p:cNvSpPr txBox="1"/>
          <p:nvPr/>
        </p:nvSpPr>
        <p:spPr>
          <a:xfrm>
            <a:off x="3547409" y="3773494"/>
            <a:ext cx="1678305" cy="1384995"/>
          </a:xfrm>
          <a:prstGeom prst="rect">
            <a:avLst/>
          </a:prstGeom>
          <a:ln>
            <a:solidFill>
              <a:srgbClr val="CC99FF"/>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CONALI</a:t>
            </a:r>
          </a:p>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SNI</a:t>
            </a:r>
          </a:p>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MAGAP</a:t>
            </a:r>
          </a:p>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IGM</a:t>
            </a:r>
          </a:p>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SIGAGRO</a:t>
            </a:r>
          </a:p>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INAMHI</a:t>
            </a:r>
          </a:p>
        </p:txBody>
      </p:sp>
      <p:sp>
        <p:nvSpPr>
          <p:cNvPr id="9" name="CuadroTexto 8">
            <a:extLst>
              <a:ext uri="{FF2B5EF4-FFF2-40B4-BE49-F238E27FC236}">
                <a16:creationId xmlns:a16="http://schemas.microsoft.com/office/drawing/2014/main" id="{617793A9-EB3D-4958-BFCC-D7E5EE68588E}"/>
              </a:ext>
            </a:extLst>
          </p:cNvPr>
          <p:cNvSpPr txBox="1"/>
          <p:nvPr/>
        </p:nvSpPr>
        <p:spPr>
          <a:xfrm>
            <a:off x="524668" y="3988937"/>
            <a:ext cx="2321168" cy="954107"/>
          </a:xfrm>
          <a:prstGeom prst="rect">
            <a:avLst/>
          </a:prstGeom>
          <a:ln>
            <a:solidFill>
              <a:srgbClr val="CC99FF"/>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Prefectura del Carchi</a:t>
            </a:r>
          </a:p>
          <a:p>
            <a:pPr marL="285750" indent="-285750">
              <a:buFont typeface="Arial" panose="020B0604020202020204" pitchFamily="34" charset="0"/>
              <a:buChar char="•"/>
            </a:pPr>
            <a:r>
              <a:rPr lang="es-ES" sz="1400" dirty="0">
                <a:latin typeface="Cambria" panose="02040503050406030204" pitchFamily="18" charset="0"/>
                <a:ea typeface="Cambria" panose="02040503050406030204" pitchFamily="18" charset="0"/>
                <a:cs typeface="Times New Roman" panose="02020603050405020304" pitchFamily="18" charset="0"/>
              </a:rPr>
              <a:t>Gobierno Autónomo Descentralizado de Tufiño </a:t>
            </a:r>
            <a:endParaRPr lang="es-MX" sz="1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Elipse 10">
            <a:extLst>
              <a:ext uri="{FF2B5EF4-FFF2-40B4-BE49-F238E27FC236}">
                <a16:creationId xmlns:a16="http://schemas.microsoft.com/office/drawing/2014/main" id="{83B5DAE6-BBAE-43FA-BEEB-0513A786745C}"/>
              </a:ext>
            </a:extLst>
          </p:cNvPr>
          <p:cNvSpPr/>
          <p:nvPr/>
        </p:nvSpPr>
        <p:spPr>
          <a:xfrm>
            <a:off x="2697344" y="3816117"/>
            <a:ext cx="332852" cy="345639"/>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Elipse 11">
            <a:extLst>
              <a:ext uri="{FF2B5EF4-FFF2-40B4-BE49-F238E27FC236}">
                <a16:creationId xmlns:a16="http://schemas.microsoft.com/office/drawing/2014/main" id="{E4FE8288-9A46-4635-8A47-C1B817517093}"/>
              </a:ext>
            </a:extLst>
          </p:cNvPr>
          <p:cNvSpPr/>
          <p:nvPr/>
        </p:nvSpPr>
        <p:spPr>
          <a:xfrm>
            <a:off x="5059288" y="4985669"/>
            <a:ext cx="332852" cy="345639"/>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74643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39FB0042-5C62-43F9-AFFA-BE4E5225E0B2}"/>
              </a:ext>
            </a:extLst>
          </p:cNvPr>
          <p:cNvSpPr/>
          <p:nvPr/>
        </p:nvSpPr>
        <p:spPr>
          <a:xfrm>
            <a:off x="1101031" y="973136"/>
            <a:ext cx="3379976" cy="672926"/>
          </a:xfrm>
          <a:prstGeom prst="roundRect">
            <a:avLst/>
          </a:prstGeom>
          <a:solidFill>
            <a:srgbClr val="CC99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Levantamiento de información con vehículo UAV</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6" name="Google Shape;1054;p52">
            <a:extLst>
              <a:ext uri="{FF2B5EF4-FFF2-40B4-BE49-F238E27FC236}">
                <a16:creationId xmlns:a16="http://schemas.microsoft.com/office/drawing/2014/main" id="{30EE82A5-735E-4D2D-8128-461DBD413E46}"/>
              </a:ext>
            </a:extLst>
          </p:cNvPr>
          <p:cNvGrpSpPr/>
          <p:nvPr/>
        </p:nvGrpSpPr>
        <p:grpSpPr>
          <a:xfrm>
            <a:off x="6746045" y="3297721"/>
            <a:ext cx="4341673" cy="2640257"/>
            <a:chOff x="1917372" y="1288466"/>
            <a:chExt cx="2993079" cy="2405568"/>
          </a:xfrm>
        </p:grpSpPr>
        <p:sp>
          <p:nvSpPr>
            <p:cNvPr id="17" name="Google Shape;1055;p52">
              <a:extLst>
                <a:ext uri="{FF2B5EF4-FFF2-40B4-BE49-F238E27FC236}">
                  <a16:creationId xmlns:a16="http://schemas.microsoft.com/office/drawing/2014/main" id="{05BB86CA-6EDC-4536-B215-B783DCD2103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6;p52">
              <a:extLst>
                <a:ext uri="{FF2B5EF4-FFF2-40B4-BE49-F238E27FC236}">
                  <a16:creationId xmlns:a16="http://schemas.microsoft.com/office/drawing/2014/main" id="{574A049C-70D8-4C98-9E17-B75084FC0BD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7;p52">
              <a:extLst>
                <a:ext uri="{FF2B5EF4-FFF2-40B4-BE49-F238E27FC236}">
                  <a16:creationId xmlns:a16="http://schemas.microsoft.com/office/drawing/2014/main" id="{95D63748-0557-4098-85B5-4DC3AC94F0D1}"/>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058;p52">
              <a:extLst>
                <a:ext uri="{FF2B5EF4-FFF2-40B4-BE49-F238E27FC236}">
                  <a16:creationId xmlns:a16="http://schemas.microsoft.com/office/drawing/2014/main" id="{81D585AC-DA88-414D-9346-602AACE6F2C9}"/>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9;p52">
              <a:extLst>
                <a:ext uri="{FF2B5EF4-FFF2-40B4-BE49-F238E27FC236}">
                  <a16:creationId xmlns:a16="http://schemas.microsoft.com/office/drawing/2014/main" id="{A4849FC2-6F6F-402E-9F97-61314A30DB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60;p52">
              <a:extLst>
                <a:ext uri="{FF2B5EF4-FFF2-40B4-BE49-F238E27FC236}">
                  <a16:creationId xmlns:a16="http://schemas.microsoft.com/office/drawing/2014/main" id="{FB961350-E56A-4F1A-8E08-85EAF293BD5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ángulo: esquinas redondeadas 23">
            <a:extLst>
              <a:ext uri="{FF2B5EF4-FFF2-40B4-BE49-F238E27FC236}">
                <a16:creationId xmlns:a16="http://schemas.microsoft.com/office/drawing/2014/main" id="{FDE022A0-B190-43E3-A044-8A93D26D9477}"/>
              </a:ext>
            </a:extLst>
          </p:cNvPr>
          <p:cNvSpPr/>
          <p:nvPr/>
        </p:nvSpPr>
        <p:spPr>
          <a:xfrm>
            <a:off x="5932088" y="973136"/>
            <a:ext cx="3379976" cy="672926"/>
          </a:xfrm>
          <a:prstGeom prst="roundRect">
            <a:avLst/>
          </a:prstGeom>
          <a:solidFill>
            <a:srgbClr val="9966FF">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400">
                <a:solidFill>
                  <a:schemeClr val="tx1"/>
                </a:solidFill>
                <a:latin typeface="Cambria" panose="02040503050406030204" pitchFamily="18" charset="0"/>
                <a:ea typeface="Cambria" panose="02040503050406030204" pitchFamily="18" charset="0"/>
                <a:cs typeface="Times New Roman" panose="02020603050405020304" pitchFamily="18" charset="0"/>
              </a:rPr>
              <a:t>Generación de los ortomosaicos</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Flecha: a la derecha 25">
            <a:extLst>
              <a:ext uri="{FF2B5EF4-FFF2-40B4-BE49-F238E27FC236}">
                <a16:creationId xmlns:a16="http://schemas.microsoft.com/office/drawing/2014/main" id="{6AE626BD-BAC9-475B-8B64-B124CEB295A4}"/>
              </a:ext>
            </a:extLst>
          </p:cNvPr>
          <p:cNvSpPr/>
          <p:nvPr/>
        </p:nvSpPr>
        <p:spPr>
          <a:xfrm>
            <a:off x="4742321" y="1129397"/>
            <a:ext cx="1062622" cy="300062"/>
          </a:xfrm>
          <a:prstGeom prst="rightArrow">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a:p>
        </p:txBody>
      </p:sp>
      <p:sp>
        <p:nvSpPr>
          <p:cNvPr id="27" name="Rectángulo: esquinas redondeadas 26">
            <a:extLst>
              <a:ext uri="{FF2B5EF4-FFF2-40B4-BE49-F238E27FC236}">
                <a16:creationId xmlns:a16="http://schemas.microsoft.com/office/drawing/2014/main" id="{EBC3D27D-EFE7-428A-9693-9B1597A25558}"/>
              </a:ext>
            </a:extLst>
          </p:cNvPr>
          <p:cNvSpPr/>
          <p:nvPr/>
        </p:nvSpPr>
        <p:spPr>
          <a:xfrm>
            <a:off x="5932087" y="2132534"/>
            <a:ext cx="3577671" cy="366634"/>
          </a:xfrm>
          <a:prstGeom prst="roundRect">
            <a:avLst/>
          </a:prstGeom>
          <a:ln>
            <a:solidFill>
              <a:srgbClr val="CECEEF"/>
            </a:solidFill>
          </a:ln>
        </p:spPr>
        <p:style>
          <a:lnRef idx="2">
            <a:schemeClr val="accent1"/>
          </a:lnRef>
          <a:fillRef idx="1">
            <a:schemeClr val="lt1"/>
          </a:fillRef>
          <a:effectRef idx="0">
            <a:schemeClr val="accent1"/>
          </a:effectRef>
          <a:fontRef idx="minor">
            <a:schemeClr val="dk1"/>
          </a:fontRef>
        </p:style>
        <p:txBody>
          <a:bodyPr rtlCol="0" anchor="ctr"/>
          <a:lstStyle/>
          <a:p>
            <a:r>
              <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Procesamiento de las imágenes en Pix4D</a:t>
            </a:r>
          </a:p>
        </p:txBody>
      </p:sp>
      <p:sp>
        <p:nvSpPr>
          <p:cNvPr id="28" name="Rectángulo: esquinas redondeadas 27">
            <a:extLst>
              <a:ext uri="{FF2B5EF4-FFF2-40B4-BE49-F238E27FC236}">
                <a16:creationId xmlns:a16="http://schemas.microsoft.com/office/drawing/2014/main" id="{E7A2AA0C-6917-462D-9742-F93CDAFB3A73}"/>
              </a:ext>
            </a:extLst>
          </p:cNvPr>
          <p:cNvSpPr/>
          <p:nvPr/>
        </p:nvSpPr>
        <p:spPr>
          <a:xfrm>
            <a:off x="5348243" y="2834048"/>
            <a:ext cx="6310355" cy="33871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es-ES"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Se procedió a cargar las imágenes capturas, definir el sistema de coordenadas y el tipo de cámara empleada </a:t>
            </a:r>
            <a:endParaRPr lang="es-EC"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33" name="Conector recto 32">
            <a:extLst>
              <a:ext uri="{FF2B5EF4-FFF2-40B4-BE49-F238E27FC236}">
                <a16:creationId xmlns:a16="http://schemas.microsoft.com/office/drawing/2014/main" id="{C251FEFB-4E88-421A-A84F-C3F74A0E30F5}"/>
              </a:ext>
            </a:extLst>
          </p:cNvPr>
          <p:cNvCxnSpPr>
            <a:cxnSpLocks/>
            <a:stCxn id="24" idx="2"/>
          </p:cNvCxnSpPr>
          <p:nvPr/>
        </p:nvCxnSpPr>
        <p:spPr>
          <a:xfrm>
            <a:off x="7622076" y="1646062"/>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69D65569-14B4-411F-97AB-E33612E2865D}"/>
              </a:ext>
            </a:extLst>
          </p:cNvPr>
          <p:cNvCxnSpPr/>
          <p:nvPr/>
        </p:nvCxnSpPr>
        <p:spPr>
          <a:xfrm flipH="1">
            <a:off x="5349931" y="1928169"/>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75F05C19-96ED-4235-A0D0-6B217C337AEE}"/>
              </a:ext>
            </a:extLst>
          </p:cNvPr>
          <p:cNvCxnSpPr>
            <a:cxnSpLocks/>
          </p:cNvCxnSpPr>
          <p:nvPr/>
        </p:nvCxnSpPr>
        <p:spPr>
          <a:xfrm>
            <a:off x="5349931" y="1928169"/>
            <a:ext cx="0" cy="3559608"/>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D77E3D9-E376-4242-9942-878F41B9FD60}"/>
              </a:ext>
            </a:extLst>
          </p:cNvPr>
          <p:cNvCxnSpPr>
            <a:cxnSpLocks/>
            <a:endCxn id="27" idx="1"/>
          </p:cNvCxnSpPr>
          <p:nvPr/>
        </p:nvCxnSpPr>
        <p:spPr>
          <a:xfrm>
            <a:off x="5349931" y="2315851"/>
            <a:ext cx="582156"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38" name="Rectángulo: esquinas redondeadas 37">
            <a:extLst>
              <a:ext uri="{FF2B5EF4-FFF2-40B4-BE49-F238E27FC236}">
                <a16:creationId xmlns:a16="http://schemas.microsoft.com/office/drawing/2014/main" id="{00341DF7-070C-40F5-A0C6-07C91880AE06}"/>
              </a:ext>
            </a:extLst>
          </p:cNvPr>
          <p:cNvSpPr/>
          <p:nvPr/>
        </p:nvSpPr>
        <p:spPr>
          <a:xfrm>
            <a:off x="3259455" y="3263772"/>
            <a:ext cx="2226434" cy="4874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Características del vehículo UAV</a:t>
            </a:r>
          </a:p>
        </p:txBody>
      </p:sp>
      <p:pic>
        <p:nvPicPr>
          <p:cNvPr id="39" name="Picture 2" descr="Check - Home | Facebook">
            <a:extLst>
              <a:ext uri="{FF2B5EF4-FFF2-40B4-BE49-F238E27FC236}">
                <a16:creationId xmlns:a16="http://schemas.microsoft.com/office/drawing/2014/main" id="{AAC14FA5-8CF1-447C-A82B-9F8367EEF3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5733" y="2116785"/>
            <a:ext cx="412661" cy="412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Rectángulo: esquinas redondeadas 39">
            <a:extLst>
              <a:ext uri="{FF2B5EF4-FFF2-40B4-BE49-F238E27FC236}">
                <a16:creationId xmlns:a16="http://schemas.microsoft.com/office/drawing/2014/main" id="{BC9C3EE2-FD5C-4AED-89DA-98B60649A98C}"/>
              </a:ext>
            </a:extLst>
          </p:cNvPr>
          <p:cNvSpPr/>
          <p:nvPr/>
        </p:nvSpPr>
        <p:spPr>
          <a:xfrm>
            <a:off x="9575248" y="2073153"/>
            <a:ext cx="2482180" cy="5123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71 imágenes “Aguas Hediondas”</a:t>
            </a:r>
          </a:p>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214 imágenes “El Artesón”</a:t>
            </a:r>
            <a:endParaRPr lang="es-EC"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1" name="Diagrama 40">
            <a:extLst>
              <a:ext uri="{FF2B5EF4-FFF2-40B4-BE49-F238E27FC236}">
                <a16:creationId xmlns:a16="http://schemas.microsoft.com/office/drawing/2014/main" id="{CB8B5562-9C1C-4536-B0B5-7241A006F10A}"/>
              </a:ext>
            </a:extLst>
          </p:cNvPr>
          <p:cNvGraphicFramePr/>
          <p:nvPr>
            <p:extLst>
              <p:ext uri="{D42A27DB-BD31-4B8C-83A1-F6EECF244321}">
                <p14:modId xmlns:p14="http://schemas.microsoft.com/office/powerpoint/2010/main" val="883750579"/>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ángulo: esquinas redondeadas 41">
            <a:extLst>
              <a:ext uri="{FF2B5EF4-FFF2-40B4-BE49-F238E27FC236}">
                <a16:creationId xmlns:a16="http://schemas.microsoft.com/office/drawing/2014/main" id="{E9F395C1-558D-4AE4-9AE7-4E356CAC7067}"/>
              </a:ext>
            </a:extLst>
          </p:cNvPr>
          <p:cNvSpPr/>
          <p:nvPr/>
        </p:nvSpPr>
        <p:spPr>
          <a:xfrm>
            <a:off x="1319509" y="2109238"/>
            <a:ext cx="2062777"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Vehículo UAV (dron)</a:t>
            </a:r>
          </a:p>
        </p:txBody>
      </p:sp>
      <p:sp>
        <p:nvSpPr>
          <p:cNvPr id="43" name="Rectángulo: esquinas redondeadas 42">
            <a:extLst>
              <a:ext uri="{FF2B5EF4-FFF2-40B4-BE49-F238E27FC236}">
                <a16:creationId xmlns:a16="http://schemas.microsoft.com/office/drawing/2014/main" id="{E8D7B315-6A52-45BE-99B6-D567A89B18A2}"/>
              </a:ext>
            </a:extLst>
          </p:cNvPr>
          <p:cNvSpPr/>
          <p:nvPr/>
        </p:nvSpPr>
        <p:spPr>
          <a:xfrm>
            <a:off x="1319509" y="2637610"/>
            <a:ext cx="3017266"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Condiciones climáticas favorables</a:t>
            </a:r>
          </a:p>
        </p:txBody>
      </p:sp>
      <p:cxnSp>
        <p:nvCxnSpPr>
          <p:cNvPr id="45" name="Conector recto 44">
            <a:extLst>
              <a:ext uri="{FF2B5EF4-FFF2-40B4-BE49-F238E27FC236}">
                <a16:creationId xmlns:a16="http://schemas.microsoft.com/office/drawing/2014/main" id="{A12FC3E9-8D73-4C4F-A420-3286DC87E6AA}"/>
              </a:ext>
            </a:extLst>
          </p:cNvPr>
          <p:cNvCxnSpPr>
            <a:cxnSpLocks/>
          </p:cNvCxnSpPr>
          <p:nvPr/>
        </p:nvCxnSpPr>
        <p:spPr>
          <a:xfrm>
            <a:off x="2790816" y="1646061"/>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04C51FC4-8D63-49F6-B761-8A11A218912B}"/>
              </a:ext>
            </a:extLst>
          </p:cNvPr>
          <p:cNvCxnSpPr>
            <a:cxnSpLocks/>
          </p:cNvCxnSpPr>
          <p:nvPr/>
        </p:nvCxnSpPr>
        <p:spPr>
          <a:xfrm flipH="1">
            <a:off x="414973" y="1928168"/>
            <a:ext cx="2375843" cy="1"/>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5D7ACAF-A6CF-4D37-8DC9-8A7DEC4994D9}"/>
              </a:ext>
            </a:extLst>
          </p:cNvPr>
          <p:cNvCxnSpPr>
            <a:cxnSpLocks/>
          </p:cNvCxnSpPr>
          <p:nvPr/>
        </p:nvCxnSpPr>
        <p:spPr>
          <a:xfrm>
            <a:off x="414972" y="1928169"/>
            <a:ext cx="0" cy="913799"/>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C34DB81F-F53B-4631-9D98-F86B1013BEDD}"/>
              </a:ext>
            </a:extLst>
          </p:cNvPr>
          <p:cNvCxnSpPr>
            <a:cxnSpLocks/>
          </p:cNvCxnSpPr>
          <p:nvPr/>
        </p:nvCxnSpPr>
        <p:spPr>
          <a:xfrm>
            <a:off x="414972" y="2315851"/>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9C11A0E7-A7AA-4F3F-8974-CDF6802D513E}"/>
              </a:ext>
            </a:extLst>
          </p:cNvPr>
          <p:cNvCxnSpPr>
            <a:cxnSpLocks/>
          </p:cNvCxnSpPr>
          <p:nvPr/>
        </p:nvCxnSpPr>
        <p:spPr>
          <a:xfrm>
            <a:off x="414972" y="2841968"/>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a 2">
            <a:extLst>
              <a:ext uri="{FF2B5EF4-FFF2-40B4-BE49-F238E27FC236}">
                <a16:creationId xmlns:a16="http://schemas.microsoft.com/office/drawing/2014/main" id="{E10EBF7D-3EEE-401E-8408-C22FF1CC6C69}"/>
              </a:ext>
            </a:extLst>
          </p:cNvPr>
          <p:cNvGraphicFramePr>
            <a:graphicFrameLocks noGrp="1"/>
          </p:cNvGraphicFramePr>
          <p:nvPr>
            <p:extLst>
              <p:ext uri="{D42A27DB-BD31-4B8C-83A1-F6EECF244321}">
                <p14:modId xmlns:p14="http://schemas.microsoft.com/office/powerpoint/2010/main" val="577139387"/>
              </p:ext>
            </p:extLst>
          </p:nvPr>
        </p:nvGraphicFramePr>
        <p:xfrm>
          <a:off x="331195" y="3900411"/>
          <a:ext cx="4771091" cy="819652"/>
        </p:xfrm>
        <a:graphic>
          <a:graphicData uri="http://schemas.openxmlformats.org/drawingml/2006/table">
            <a:tbl>
              <a:tblPr firstRow="1" firstCol="1" bandRow="1">
                <a:tableStyleId>{17292A2E-F333-43FB-9621-5CBBE7FDCDCB}</a:tableStyleId>
              </a:tblPr>
              <a:tblGrid>
                <a:gridCol w="947175">
                  <a:extLst>
                    <a:ext uri="{9D8B030D-6E8A-4147-A177-3AD203B41FA5}">
                      <a16:colId xmlns:a16="http://schemas.microsoft.com/office/drawing/2014/main" val="2673107974"/>
                    </a:ext>
                  </a:extLst>
                </a:gridCol>
                <a:gridCol w="774134">
                  <a:extLst>
                    <a:ext uri="{9D8B030D-6E8A-4147-A177-3AD203B41FA5}">
                      <a16:colId xmlns:a16="http://schemas.microsoft.com/office/drawing/2014/main" val="339268662"/>
                    </a:ext>
                  </a:extLst>
                </a:gridCol>
                <a:gridCol w="860958">
                  <a:extLst>
                    <a:ext uri="{9D8B030D-6E8A-4147-A177-3AD203B41FA5}">
                      <a16:colId xmlns:a16="http://schemas.microsoft.com/office/drawing/2014/main" val="313349873"/>
                    </a:ext>
                  </a:extLst>
                </a:gridCol>
                <a:gridCol w="553734">
                  <a:extLst>
                    <a:ext uri="{9D8B030D-6E8A-4147-A177-3AD203B41FA5}">
                      <a16:colId xmlns:a16="http://schemas.microsoft.com/office/drawing/2014/main" val="2370820045"/>
                    </a:ext>
                  </a:extLst>
                </a:gridCol>
                <a:gridCol w="774740">
                  <a:extLst>
                    <a:ext uri="{9D8B030D-6E8A-4147-A177-3AD203B41FA5}">
                      <a16:colId xmlns:a16="http://schemas.microsoft.com/office/drawing/2014/main" val="3496868170"/>
                    </a:ext>
                  </a:extLst>
                </a:gridCol>
                <a:gridCol w="860350">
                  <a:extLst>
                    <a:ext uri="{9D8B030D-6E8A-4147-A177-3AD203B41FA5}">
                      <a16:colId xmlns:a16="http://schemas.microsoft.com/office/drawing/2014/main" val="1275316739"/>
                    </a:ext>
                  </a:extLst>
                </a:gridCol>
              </a:tblGrid>
              <a:tr h="393093">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Marca/Modelo del DRON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Modelo de cámara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Resolución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Distancia focal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Tamaño de píxel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Precalibrada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5867860"/>
                  </a:ext>
                </a:extLst>
              </a:tr>
              <a:tr h="426559">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DJI MAVIC PRO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FC220 (4.7mm)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4000 x 3000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4.7 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1.56 x 1.56 micras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Sí</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687982"/>
                  </a:ext>
                </a:extLst>
              </a:tr>
            </a:tbl>
          </a:graphicData>
        </a:graphic>
      </p:graphicFrame>
      <p:pic>
        <p:nvPicPr>
          <p:cNvPr id="7170" name="Picture 2" descr="Drone Gif Png | Gif, Drone, Png">
            <a:extLst>
              <a:ext uri="{FF2B5EF4-FFF2-40B4-BE49-F238E27FC236}">
                <a16:creationId xmlns:a16="http://schemas.microsoft.com/office/drawing/2014/main" id="{F54F84B9-0978-46A7-B474-057042DDA5CC}"/>
              </a:ext>
            </a:extLst>
          </p:cNvPr>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rot="436309">
            <a:off x="2031960" y="4834008"/>
            <a:ext cx="1298042" cy="908629"/>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a:extLst>
              <a:ext uri="{FF2B5EF4-FFF2-40B4-BE49-F238E27FC236}">
                <a16:creationId xmlns:a16="http://schemas.microsoft.com/office/drawing/2014/main" id="{D6AFF151-1D67-4E03-9E03-672FED14B64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6812280" y="3364783"/>
            <a:ext cx="4206240" cy="2037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332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39FB0042-5C62-43F9-AFFA-BE4E5225E0B2}"/>
              </a:ext>
            </a:extLst>
          </p:cNvPr>
          <p:cNvSpPr/>
          <p:nvPr/>
        </p:nvSpPr>
        <p:spPr>
          <a:xfrm>
            <a:off x="1101031" y="973136"/>
            <a:ext cx="3379976" cy="672926"/>
          </a:xfrm>
          <a:prstGeom prst="roundRect">
            <a:avLst/>
          </a:prstGeom>
          <a:solidFill>
            <a:srgbClr val="CC99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Levantamiento de información con vehículo UAV</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6" name="Google Shape;1054;p52">
            <a:extLst>
              <a:ext uri="{FF2B5EF4-FFF2-40B4-BE49-F238E27FC236}">
                <a16:creationId xmlns:a16="http://schemas.microsoft.com/office/drawing/2014/main" id="{30EE82A5-735E-4D2D-8128-461DBD413E46}"/>
              </a:ext>
            </a:extLst>
          </p:cNvPr>
          <p:cNvGrpSpPr/>
          <p:nvPr/>
        </p:nvGrpSpPr>
        <p:grpSpPr>
          <a:xfrm>
            <a:off x="6746045" y="3297721"/>
            <a:ext cx="4341673" cy="2640257"/>
            <a:chOff x="1917372" y="1288466"/>
            <a:chExt cx="2993079" cy="2405568"/>
          </a:xfrm>
        </p:grpSpPr>
        <p:sp>
          <p:nvSpPr>
            <p:cNvPr id="17" name="Google Shape;1055;p52">
              <a:extLst>
                <a:ext uri="{FF2B5EF4-FFF2-40B4-BE49-F238E27FC236}">
                  <a16:creationId xmlns:a16="http://schemas.microsoft.com/office/drawing/2014/main" id="{05BB86CA-6EDC-4536-B215-B783DCD2103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6;p52">
              <a:extLst>
                <a:ext uri="{FF2B5EF4-FFF2-40B4-BE49-F238E27FC236}">
                  <a16:creationId xmlns:a16="http://schemas.microsoft.com/office/drawing/2014/main" id="{574A049C-70D8-4C98-9E17-B75084FC0BD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7;p52">
              <a:extLst>
                <a:ext uri="{FF2B5EF4-FFF2-40B4-BE49-F238E27FC236}">
                  <a16:creationId xmlns:a16="http://schemas.microsoft.com/office/drawing/2014/main" id="{95D63748-0557-4098-85B5-4DC3AC94F0D1}"/>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058;p52">
              <a:extLst>
                <a:ext uri="{FF2B5EF4-FFF2-40B4-BE49-F238E27FC236}">
                  <a16:creationId xmlns:a16="http://schemas.microsoft.com/office/drawing/2014/main" id="{81D585AC-DA88-414D-9346-602AACE6F2C9}"/>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9;p52">
              <a:extLst>
                <a:ext uri="{FF2B5EF4-FFF2-40B4-BE49-F238E27FC236}">
                  <a16:creationId xmlns:a16="http://schemas.microsoft.com/office/drawing/2014/main" id="{A4849FC2-6F6F-402E-9F97-61314A30DB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60;p52">
              <a:extLst>
                <a:ext uri="{FF2B5EF4-FFF2-40B4-BE49-F238E27FC236}">
                  <a16:creationId xmlns:a16="http://schemas.microsoft.com/office/drawing/2014/main" id="{FB961350-E56A-4F1A-8E08-85EAF293BD5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ángulo: esquinas redondeadas 23">
            <a:extLst>
              <a:ext uri="{FF2B5EF4-FFF2-40B4-BE49-F238E27FC236}">
                <a16:creationId xmlns:a16="http://schemas.microsoft.com/office/drawing/2014/main" id="{FDE022A0-B190-43E3-A044-8A93D26D9477}"/>
              </a:ext>
            </a:extLst>
          </p:cNvPr>
          <p:cNvSpPr/>
          <p:nvPr/>
        </p:nvSpPr>
        <p:spPr>
          <a:xfrm>
            <a:off x="5932088" y="973136"/>
            <a:ext cx="3379976" cy="672926"/>
          </a:xfrm>
          <a:prstGeom prst="roundRect">
            <a:avLst/>
          </a:prstGeom>
          <a:solidFill>
            <a:srgbClr val="9966FF">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400">
                <a:solidFill>
                  <a:schemeClr val="tx1"/>
                </a:solidFill>
                <a:latin typeface="Cambria" panose="02040503050406030204" pitchFamily="18" charset="0"/>
                <a:ea typeface="Cambria" panose="02040503050406030204" pitchFamily="18" charset="0"/>
                <a:cs typeface="Times New Roman" panose="02020603050405020304" pitchFamily="18" charset="0"/>
              </a:rPr>
              <a:t>Generación de los ortomosaicos</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Flecha: a la derecha 25">
            <a:extLst>
              <a:ext uri="{FF2B5EF4-FFF2-40B4-BE49-F238E27FC236}">
                <a16:creationId xmlns:a16="http://schemas.microsoft.com/office/drawing/2014/main" id="{6AE626BD-BAC9-475B-8B64-B124CEB295A4}"/>
              </a:ext>
            </a:extLst>
          </p:cNvPr>
          <p:cNvSpPr/>
          <p:nvPr/>
        </p:nvSpPr>
        <p:spPr>
          <a:xfrm>
            <a:off x="4742321" y="1129397"/>
            <a:ext cx="1062622" cy="300062"/>
          </a:xfrm>
          <a:prstGeom prst="rightArrow">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a:p>
        </p:txBody>
      </p:sp>
      <p:sp>
        <p:nvSpPr>
          <p:cNvPr id="27" name="Rectángulo: esquinas redondeadas 26">
            <a:extLst>
              <a:ext uri="{FF2B5EF4-FFF2-40B4-BE49-F238E27FC236}">
                <a16:creationId xmlns:a16="http://schemas.microsoft.com/office/drawing/2014/main" id="{EBC3D27D-EFE7-428A-9693-9B1597A25558}"/>
              </a:ext>
            </a:extLst>
          </p:cNvPr>
          <p:cNvSpPr/>
          <p:nvPr/>
        </p:nvSpPr>
        <p:spPr>
          <a:xfrm>
            <a:off x="5932087" y="2132534"/>
            <a:ext cx="3577671" cy="366634"/>
          </a:xfrm>
          <a:prstGeom prst="roundRect">
            <a:avLst/>
          </a:prstGeom>
          <a:ln>
            <a:solidFill>
              <a:srgbClr val="CECEEF"/>
            </a:solidFill>
          </a:ln>
        </p:spPr>
        <p:style>
          <a:lnRef idx="2">
            <a:schemeClr val="accent1"/>
          </a:lnRef>
          <a:fillRef idx="1">
            <a:schemeClr val="lt1"/>
          </a:fillRef>
          <a:effectRef idx="0">
            <a:schemeClr val="accent1"/>
          </a:effectRef>
          <a:fontRef idx="minor">
            <a:schemeClr val="dk1"/>
          </a:fontRef>
        </p:style>
        <p:txBody>
          <a:bodyPr rtlCol="0" anchor="ctr"/>
          <a:lstStyle/>
          <a:p>
            <a:r>
              <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Procesamiento de las imágenes en Pix4D</a:t>
            </a:r>
          </a:p>
        </p:txBody>
      </p:sp>
      <p:sp>
        <p:nvSpPr>
          <p:cNvPr id="28" name="Rectángulo: esquinas redondeadas 27">
            <a:extLst>
              <a:ext uri="{FF2B5EF4-FFF2-40B4-BE49-F238E27FC236}">
                <a16:creationId xmlns:a16="http://schemas.microsoft.com/office/drawing/2014/main" id="{E7A2AA0C-6917-462D-9742-F93CDAFB3A73}"/>
              </a:ext>
            </a:extLst>
          </p:cNvPr>
          <p:cNvSpPr/>
          <p:nvPr/>
        </p:nvSpPr>
        <p:spPr>
          <a:xfrm>
            <a:off x="5348243" y="2834048"/>
            <a:ext cx="6310355" cy="33871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es-ES"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Se seleccionó el tipo de procedimiento (3 etapas): procesamiento inicial, creación de la nube de puntos y generación del MDS, ortomosaico y el informe final </a:t>
            </a:r>
            <a:endParaRPr lang="es-EC"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33" name="Conector recto 32">
            <a:extLst>
              <a:ext uri="{FF2B5EF4-FFF2-40B4-BE49-F238E27FC236}">
                <a16:creationId xmlns:a16="http://schemas.microsoft.com/office/drawing/2014/main" id="{C251FEFB-4E88-421A-A84F-C3F74A0E30F5}"/>
              </a:ext>
            </a:extLst>
          </p:cNvPr>
          <p:cNvCxnSpPr>
            <a:cxnSpLocks/>
            <a:stCxn id="24" idx="2"/>
          </p:cNvCxnSpPr>
          <p:nvPr/>
        </p:nvCxnSpPr>
        <p:spPr>
          <a:xfrm>
            <a:off x="7622076" y="1646062"/>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69D65569-14B4-411F-97AB-E33612E2865D}"/>
              </a:ext>
            </a:extLst>
          </p:cNvPr>
          <p:cNvCxnSpPr/>
          <p:nvPr/>
        </p:nvCxnSpPr>
        <p:spPr>
          <a:xfrm flipH="1">
            <a:off x="5349931" y="1928169"/>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75F05C19-96ED-4235-A0D0-6B217C337AEE}"/>
              </a:ext>
            </a:extLst>
          </p:cNvPr>
          <p:cNvCxnSpPr>
            <a:cxnSpLocks/>
          </p:cNvCxnSpPr>
          <p:nvPr/>
        </p:nvCxnSpPr>
        <p:spPr>
          <a:xfrm>
            <a:off x="5349931" y="1928169"/>
            <a:ext cx="0" cy="3559608"/>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D77E3D9-E376-4242-9942-878F41B9FD60}"/>
              </a:ext>
            </a:extLst>
          </p:cNvPr>
          <p:cNvCxnSpPr>
            <a:cxnSpLocks/>
            <a:endCxn id="27" idx="1"/>
          </p:cNvCxnSpPr>
          <p:nvPr/>
        </p:nvCxnSpPr>
        <p:spPr>
          <a:xfrm>
            <a:off x="5349931" y="2315851"/>
            <a:ext cx="582156"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38" name="Rectángulo: esquinas redondeadas 37">
            <a:extLst>
              <a:ext uri="{FF2B5EF4-FFF2-40B4-BE49-F238E27FC236}">
                <a16:creationId xmlns:a16="http://schemas.microsoft.com/office/drawing/2014/main" id="{00341DF7-070C-40F5-A0C6-07C91880AE06}"/>
              </a:ext>
            </a:extLst>
          </p:cNvPr>
          <p:cNvSpPr/>
          <p:nvPr/>
        </p:nvSpPr>
        <p:spPr>
          <a:xfrm>
            <a:off x="3259455" y="3263772"/>
            <a:ext cx="2226434" cy="4874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Características del vehículo UAV</a:t>
            </a:r>
          </a:p>
        </p:txBody>
      </p:sp>
      <p:pic>
        <p:nvPicPr>
          <p:cNvPr id="39" name="Picture 2" descr="Check - Home | Facebook">
            <a:extLst>
              <a:ext uri="{FF2B5EF4-FFF2-40B4-BE49-F238E27FC236}">
                <a16:creationId xmlns:a16="http://schemas.microsoft.com/office/drawing/2014/main" id="{AAC14FA5-8CF1-447C-A82B-9F8367EEF3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5733" y="2116785"/>
            <a:ext cx="412661" cy="412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Rectángulo: esquinas redondeadas 39">
            <a:extLst>
              <a:ext uri="{FF2B5EF4-FFF2-40B4-BE49-F238E27FC236}">
                <a16:creationId xmlns:a16="http://schemas.microsoft.com/office/drawing/2014/main" id="{BC9C3EE2-FD5C-4AED-89DA-98B60649A98C}"/>
              </a:ext>
            </a:extLst>
          </p:cNvPr>
          <p:cNvSpPr/>
          <p:nvPr/>
        </p:nvSpPr>
        <p:spPr>
          <a:xfrm>
            <a:off x="9575248" y="2073153"/>
            <a:ext cx="2482180" cy="5123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71 imágenes “Aguas Hediondas”</a:t>
            </a:r>
          </a:p>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214 imágenes “El Artesón”</a:t>
            </a:r>
            <a:endParaRPr lang="es-EC"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1" name="Diagrama 40">
            <a:extLst>
              <a:ext uri="{FF2B5EF4-FFF2-40B4-BE49-F238E27FC236}">
                <a16:creationId xmlns:a16="http://schemas.microsoft.com/office/drawing/2014/main" id="{CB8B5562-9C1C-4536-B0B5-7241A006F10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ángulo: esquinas redondeadas 41">
            <a:extLst>
              <a:ext uri="{FF2B5EF4-FFF2-40B4-BE49-F238E27FC236}">
                <a16:creationId xmlns:a16="http://schemas.microsoft.com/office/drawing/2014/main" id="{E9F395C1-558D-4AE4-9AE7-4E356CAC7067}"/>
              </a:ext>
            </a:extLst>
          </p:cNvPr>
          <p:cNvSpPr/>
          <p:nvPr/>
        </p:nvSpPr>
        <p:spPr>
          <a:xfrm>
            <a:off x="1319509" y="2109238"/>
            <a:ext cx="2062777"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Vehículo UAV (dron)</a:t>
            </a:r>
          </a:p>
        </p:txBody>
      </p:sp>
      <p:sp>
        <p:nvSpPr>
          <p:cNvPr id="43" name="Rectángulo: esquinas redondeadas 42">
            <a:extLst>
              <a:ext uri="{FF2B5EF4-FFF2-40B4-BE49-F238E27FC236}">
                <a16:creationId xmlns:a16="http://schemas.microsoft.com/office/drawing/2014/main" id="{E8D7B315-6A52-45BE-99B6-D567A89B18A2}"/>
              </a:ext>
            </a:extLst>
          </p:cNvPr>
          <p:cNvSpPr/>
          <p:nvPr/>
        </p:nvSpPr>
        <p:spPr>
          <a:xfrm>
            <a:off x="1319509" y="2637610"/>
            <a:ext cx="3017266"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Condiciones climáticas favorables</a:t>
            </a:r>
          </a:p>
        </p:txBody>
      </p:sp>
      <p:cxnSp>
        <p:nvCxnSpPr>
          <p:cNvPr id="45" name="Conector recto 44">
            <a:extLst>
              <a:ext uri="{FF2B5EF4-FFF2-40B4-BE49-F238E27FC236}">
                <a16:creationId xmlns:a16="http://schemas.microsoft.com/office/drawing/2014/main" id="{A12FC3E9-8D73-4C4F-A420-3286DC87E6AA}"/>
              </a:ext>
            </a:extLst>
          </p:cNvPr>
          <p:cNvCxnSpPr>
            <a:cxnSpLocks/>
          </p:cNvCxnSpPr>
          <p:nvPr/>
        </p:nvCxnSpPr>
        <p:spPr>
          <a:xfrm>
            <a:off x="2790816" y="1646061"/>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04C51FC4-8D63-49F6-B761-8A11A218912B}"/>
              </a:ext>
            </a:extLst>
          </p:cNvPr>
          <p:cNvCxnSpPr>
            <a:cxnSpLocks/>
          </p:cNvCxnSpPr>
          <p:nvPr/>
        </p:nvCxnSpPr>
        <p:spPr>
          <a:xfrm flipH="1">
            <a:off x="414973" y="1928168"/>
            <a:ext cx="2375843" cy="1"/>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5D7ACAF-A6CF-4D37-8DC9-8A7DEC4994D9}"/>
              </a:ext>
            </a:extLst>
          </p:cNvPr>
          <p:cNvCxnSpPr>
            <a:cxnSpLocks/>
          </p:cNvCxnSpPr>
          <p:nvPr/>
        </p:nvCxnSpPr>
        <p:spPr>
          <a:xfrm>
            <a:off x="414972" y="1928169"/>
            <a:ext cx="0" cy="913799"/>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C34DB81F-F53B-4631-9D98-F86B1013BEDD}"/>
              </a:ext>
            </a:extLst>
          </p:cNvPr>
          <p:cNvCxnSpPr>
            <a:cxnSpLocks/>
          </p:cNvCxnSpPr>
          <p:nvPr/>
        </p:nvCxnSpPr>
        <p:spPr>
          <a:xfrm>
            <a:off x="414972" y="2315851"/>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9C11A0E7-A7AA-4F3F-8974-CDF6802D513E}"/>
              </a:ext>
            </a:extLst>
          </p:cNvPr>
          <p:cNvCxnSpPr>
            <a:cxnSpLocks/>
          </p:cNvCxnSpPr>
          <p:nvPr/>
        </p:nvCxnSpPr>
        <p:spPr>
          <a:xfrm>
            <a:off x="414972" y="2841968"/>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a 2">
            <a:extLst>
              <a:ext uri="{FF2B5EF4-FFF2-40B4-BE49-F238E27FC236}">
                <a16:creationId xmlns:a16="http://schemas.microsoft.com/office/drawing/2014/main" id="{E10EBF7D-3EEE-401E-8408-C22FF1CC6C69}"/>
              </a:ext>
            </a:extLst>
          </p:cNvPr>
          <p:cNvGraphicFramePr>
            <a:graphicFrameLocks noGrp="1"/>
          </p:cNvGraphicFramePr>
          <p:nvPr/>
        </p:nvGraphicFramePr>
        <p:xfrm>
          <a:off x="331195" y="3900411"/>
          <a:ext cx="4771091" cy="819652"/>
        </p:xfrm>
        <a:graphic>
          <a:graphicData uri="http://schemas.openxmlformats.org/drawingml/2006/table">
            <a:tbl>
              <a:tblPr firstRow="1" firstCol="1" bandRow="1">
                <a:tableStyleId>{17292A2E-F333-43FB-9621-5CBBE7FDCDCB}</a:tableStyleId>
              </a:tblPr>
              <a:tblGrid>
                <a:gridCol w="947175">
                  <a:extLst>
                    <a:ext uri="{9D8B030D-6E8A-4147-A177-3AD203B41FA5}">
                      <a16:colId xmlns:a16="http://schemas.microsoft.com/office/drawing/2014/main" val="2673107974"/>
                    </a:ext>
                  </a:extLst>
                </a:gridCol>
                <a:gridCol w="774134">
                  <a:extLst>
                    <a:ext uri="{9D8B030D-6E8A-4147-A177-3AD203B41FA5}">
                      <a16:colId xmlns:a16="http://schemas.microsoft.com/office/drawing/2014/main" val="339268662"/>
                    </a:ext>
                  </a:extLst>
                </a:gridCol>
                <a:gridCol w="860958">
                  <a:extLst>
                    <a:ext uri="{9D8B030D-6E8A-4147-A177-3AD203B41FA5}">
                      <a16:colId xmlns:a16="http://schemas.microsoft.com/office/drawing/2014/main" val="313349873"/>
                    </a:ext>
                  </a:extLst>
                </a:gridCol>
                <a:gridCol w="553734">
                  <a:extLst>
                    <a:ext uri="{9D8B030D-6E8A-4147-A177-3AD203B41FA5}">
                      <a16:colId xmlns:a16="http://schemas.microsoft.com/office/drawing/2014/main" val="2370820045"/>
                    </a:ext>
                  </a:extLst>
                </a:gridCol>
                <a:gridCol w="774740">
                  <a:extLst>
                    <a:ext uri="{9D8B030D-6E8A-4147-A177-3AD203B41FA5}">
                      <a16:colId xmlns:a16="http://schemas.microsoft.com/office/drawing/2014/main" val="3496868170"/>
                    </a:ext>
                  </a:extLst>
                </a:gridCol>
                <a:gridCol w="860350">
                  <a:extLst>
                    <a:ext uri="{9D8B030D-6E8A-4147-A177-3AD203B41FA5}">
                      <a16:colId xmlns:a16="http://schemas.microsoft.com/office/drawing/2014/main" val="1275316739"/>
                    </a:ext>
                  </a:extLst>
                </a:gridCol>
              </a:tblGrid>
              <a:tr h="393093">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Marca/Modelo del DRON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Modelo de cámara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Resolución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Distancia focal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Tamaño de píxel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Precalibrada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5867860"/>
                  </a:ext>
                </a:extLst>
              </a:tr>
              <a:tr h="426559">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DJI MAVIC PRO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FC220 (4.7mm)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4000 x 3000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4.7 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1.56 x 1.56 micras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Sí</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687982"/>
                  </a:ext>
                </a:extLst>
              </a:tr>
            </a:tbl>
          </a:graphicData>
        </a:graphic>
      </p:graphicFrame>
      <p:pic>
        <p:nvPicPr>
          <p:cNvPr id="7170" name="Picture 2" descr="Drone Gif Png | Gif, Drone, Png">
            <a:extLst>
              <a:ext uri="{FF2B5EF4-FFF2-40B4-BE49-F238E27FC236}">
                <a16:creationId xmlns:a16="http://schemas.microsoft.com/office/drawing/2014/main" id="{F54F84B9-0978-46A7-B474-057042DDA5CC}"/>
              </a:ext>
            </a:extLst>
          </p:cNvPr>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rot="436309">
            <a:off x="2031960" y="4834008"/>
            <a:ext cx="1298042" cy="908629"/>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08082B8D-8374-4AE6-B111-2A1E87ED391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6801312" y="3344502"/>
            <a:ext cx="4232444" cy="2096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58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39FB0042-5C62-43F9-AFFA-BE4E5225E0B2}"/>
              </a:ext>
            </a:extLst>
          </p:cNvPr>
          <p:cNvSpPr/>
          <p:nvPr/>
        </p:nvSpPr>
        <p:spPr>
          <a:xfrm>
            <a:off x="1101031" y="973136"/>
            <a:ext cx="3379976" cy="672926"/>
          </a:xfrm>
          <a:prstGeom prst="roundRect">
            <a:avLst/>
          </a:prstGeom>
          <a:solidFill>
            <a:srgbClr val="CC99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Levantamiento de información con vehículo UAV</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6" name="Google Shape;1054;p52">
            <a:extLst>
              <a:ext uri="{FF2B5EF4-FFF2-40B4-BE49-F238E27FC236}">
                <a16:creationId xmlns:a16="http://schemas.microsoft.com/office/drawing/2014/main" id="{30EE82A5-735E-4D2D-8128-461DBD413E46}"/>
              </a:ext>
            </a:extLst>
          </p:cNvPr>
          <p:cNvGrpSpPr/>
          <p:nvPr/>
        </p:nvGrpSpPr>
        <p:grpSpPr>
          <a:xfrm>
            <a:off x="8933281" y="3056225"/>
            <a:ext cx="3124141" cy="2205874"/>
            <a:chOff x="1917372" y="1288466"/>
            <a:chExt cx="2993079" cy="2405568"/>
          </a:xfrm>
        </p:grpSpPr>
        <p:sp>
          <p:nvSpPr>
            <p:cNvPr id="17" name="Google Shape;1055;p52">
              <a:extLst>
                <a:ext uri="{FF2B5EF4-FFF2-40B4-BE49-F238E27FC236}">
                  <a16:creationId xmlns:a16="http://schemas.microsoft.com/office/drawing/2014/main" id="{05BB86CA-6EDC-4536-B215-B783DCD2103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6;p52">
              <a:extLst>
                <a:ext uri="{FF2B5EF4-FFF2-40B4-BE49-F238E27FC236}">
                  <a16:creationId xmlns:a16="http://schemas.microsoft.com/office/drawing/2014/main" id="{574A049C-70D8-4C98-9E17-B75084FC0BDE}"/>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7;p52">
              <a:extLst>
                <a:ext uri="{FF2B5EF4-FFF2-40B4-BE49-F238E27FC236}">
                  <a16:creationId xmlns:a16="http://schemas.microsoft.com/office/drawing/2014/main" id="{95D63748-0557-4098-85B5-4DC3AC94F0D1}"/>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058;p52">
              <a:extLst>
                <a:ext uri="{FF2B5EF4-FFF2-40B4-BE49-F238E27FC236}">
                  <a16:creationId xmlns:a16="http://schemas.microsoft.com/office/drawing/2014/main" id="{81D585AC-DA88-414D-9346-602AACE6F2C9}"/>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9;p52">
              <a:extLst>
                <a:ext uri="{FF2B5EF4-FFF2-40B4-BE49-F238E27FC236}">
                  <a16:creationId xmlns:a16="http://schemas.microsoft.com/office/drawing/2014/main" id="{A4849FC2-6F6F-402E-9F97-61314A30DB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60;p52">
              <a:extLst>
                <a:ext uri="{FF2B5EF4-FFF2-40B4-BE49-F238E27FC236}">
                  <a16:creationId xmlns:a16="http://schemas.microsoft.com/office/drawing/2014/main" id="{FB961350-E56A-4F1A-8E08-85EAF293BD5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ángulo: esquinas redondeadas 23">
            <a:extLst>
              <a:ext uri="{FF2B5EF4-FFF2-40B4-BE49-F238E27FC236}">
                <a16:creationId xmlns:a16="http://schemas.microsoft.com/office/drawing/2014/main" id="{FDE022A0-B190-43E3-A044-8A93D26D9477}"/>
              </a:ext>
            </a:extLst>
          </p:cNvPr>
          <p:cNvSpPr/>
          <p:nvPr/>
        </p:nvSpPr>
        <p:spPr>
          <a:xfrm>
            <a:off x="5932088" y="973136"/>
            <a:ext cx="3379976" cy="672926"/>
          </a:xfrm>
          <a:prstGeom prst="roundRect">
            <a:avLst/>
          </a:prstGeom>
          <a:solidFill>
            <a:srgbClr val="9966FF">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400">
                <a:solidFill>
                  <a:schemeClr val="tx1"/>
                </a:solidFill>
                <a:latin typeface="Cambria" panose="02040503050406030204" pitchFamily="18" charset="0"/>
                <a:ea typeface="Cambria" panose="02040503050406030204" pitchFamily="18" charset="0"/>
                <a:cs typeface="Times New Roman" panose="02020603050405020304" pitchFamily="18" charset="0"/>
              </a:rPr>
              <a:t>Generación de los ortomosaicos</a:t>
            </a:r>
            <a:endPar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Flecha: a la derecha 25">
            <a:extLst>
              <a:ext uri="{FF2B5EF4-FFF2-40B4-BE49-F238E27FC236}">
                <a16:creationId xmlns:a16="http://schemas.microsoft.com/office/drawing/2014/main" id="{6AE626BD-BAC9-475B-8B64-B124CEB295A4}"/>
              </a:ext>
            </a:extLst>
          </p:cNvPr>
          <p:cNvSpPr/>
          <p:nvPr/>
        </p:nvSpPr>
        <p:spPr>
          <a:xfrm>
            <a:off x="4742321" y="1129397"/>
            <a:ext cx="1062622" cy="300062"/>
          </a:xfrm>
          <a:prstGeom prst="rightArrow">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a:p>
        </p:txBody>
      </p:sp>
      <p:sp>
        <p:nvSpPr>
          <p:cNvPr id="27" name="Rectángulo: esquinas redondeadas 26">
            <a:extLst>
              <a:ext uri="{FF2B5EF4-FFF2-40B4-BE49-F238E27FC236}">
                <a16:creationId xmlns:a16="http://schemas.microsoft.com/office/drawing/2014/main" id="{EBC3D27D-EFE7-428A-9693-9B1597A25558}"/>
              </a:ext>
            </a:extLst>
          </p:cNvPr>
          <p:cNvSpPr/>
          <p:nvPr/>
        </p:nvSpPr>
        <p:spPr>
          <a:xfrm>
            <a:off x="5932087" y="2132534"/>
            <a:ext cx="3577671" cy="366634"/>
          </a:xfrm>
          <a:prstGeom prst="roundRect">
            <a:avLst/>
          </a:prstGeom>
          <a:ln>
            <a:solidFill>
              <a:srgbClr val="CECEEF"/>
            </a:solidFill>
          </a:ln>
        </p:spPr>
        <p:style>
          <a:lnRef idx="2">
            <a:schemeClr val="accent1"/>
          </a:lnRef>
          <a:fillRef idx="1">
            <a:schemeClr val="lt1"/>
          </a:fillRef>
          <a:effectRef idx="0">
            <a:schemeClr val="accent1"/>
          </a:effectRef>
          <a:fontRef idx="minor">
            <a:schemeClr val="dk1"/>
          </a:fontRef>
        </p:style>
        <p:txBody>
          <a:bodyPr rtlCol="0" anchor="ctr"/>
          <a:lstStyle/>
          <a:p>
            <a:r>
              <a:rPr lang="es-EC"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Procesamiento de las imágenes en Pix4D</a:t>
            </a:r>
          </a:p>
        </p:txBody>
      </p:sp>
      <p:sp>
        <p:nvSpPr>
          <p:cNvPr id="28" name="Rectángulo: esquinas redondeadas 27">
            <a:extLst>
              <a:ext uri="{FF2B5EF4-FFF2-40B4-BE49-F238E27FC236}">
                <a16:creationId xmlns:a16="http://schemas.microsoft.com/office/drawing/2014/main" id="{E7A2AA0C-6917-462D-9742-F93CDAFB3A73}"/>
              </a:ext>
            </a:extLst>
          </p:cNvPr>
          <p:cNvSpPr/>
          <p:nvPr/>
        </p:nvSpPr>
        <p:spPr>
          <a:xfrm>
            <a:off x="5348243" y="2834048"/>
            <a:ext cx="6310355" cy="33871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es-ES"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Se determinó los puntos de muestreo, mediante el uso de la herramienta Add XY Coordinates </a:t>
            </a:r>
            <a:endParaRPr lang="es-EC" sz="13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33" name="Conector recto 32">
            <a:extLst>
              <a:ext uri="{FF2B5EF4-FFF2-40B4-BE49-F238E27FC236}">
                <a16:creationId xmlns:a16="http://schemas.microsoft.com/office/drawing/2014/main" id="{C251FEFB-4E88-421A-A84F-C3F74A0E30F5}"/>
              </a:ext>
            </a:extLst>
          </p:cNvPr>
          <p:cNvCxnSpPr>
            <a:cxnSpLocks/>
            <a:stCxn id="24" idx="2"/>
          </p:cNvCxnSpPr>
          <p:nvPr/>
        </p:nvCxnSpPr>
        <p:spPr>
          <a:xfrm>
            <a:off x="7622076" y="1646062"/>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69D65569-14B4-411F-97AB-E33612E2865D}"/>
              </a:ext>
            </a:extLst>
          </p:cNvPr>
          <p:cNvCxnSpPr/>
          <p:nvPr/>
        </p:nvCxnSpPr>
        <p:spPr>
          <a:xfrm flipH="1">
            <a:off x="5349931" y="1928169"/>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75F05C19-96ED-4235-A0D0-6B217C337AEE}"/>
              </a:ext>
            </a:extLst>
          </p:cNvPr>
          <p:cNvCxnSpPr>
            <a:cxnSpLocks/>
          </p:cNvCxnSpPr>
          <p:nvPr/>
        </p:nvCxnSpPr>
        <p:spPr>
          <a:xfrm>
            <a:off x="5349931" y="1928169"/>
            <a:ext cx="0" cy="3559608"/>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D77E3D9-E376-4242-9942-878F41B9FD60}"/>
              </a:ext>
            </a:extLst>
          </p:cNvPr>
          <p:cNvCxnSpPr>
            <a:cxnSpLocks/>
            <a:endCxn id="27" idx="1"/>
          </p:cNvCxnSpPr>
          <p:nvPr/>
        </p:nvCxnSpPr>
        <p:spPr>
          <a:xfrm>
            <a:off x="5349931" y="2315851"/>
            <a:ext cx="582156"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38" name="Rectángulo: esquinas redondeadas 37">
            <a:extLst>
              <a:ext uri="{FF2B5EF4-FFF2-40B4-BE49-F238E27FC236}">
                <a16:creationId xmlns:a16="http://schemas.microsoft.com/office/drawing/2014/main" id="{00341DF7-070C-40F5-A0C6-07C91880AE06}"/>
              </a:ext>
            </a:extLst>
          </p:cNvPr>
          <p:cNvSpPr/>
          <p:nvPr/>
        </p:nvSpPr>
        <p:spPr>
          <a:xfrm>
            <a:off x="3259455" y="3263772"/>
            <a:ext cx="2226434" cy="4874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Características del vehículo UAV</a:t>
            </a:r>
          </a:p>
        </p:txBody>
      </p:sp>
      <p:pic>
        <p:nvPicPr>
          <p:cNvPr id="39" name="Picture 2" descr="Check - Home | Facebook">
            <a:extLst>
              <a:ext uri="{FF2B5EF4-FFF2-40B4-BE49-F238E27FC236}">
                <a16:creationId xmlns:a16="http://schemas.microsoft.com/office/drawing/2014/main" id="{AAC14FA5-8CF1-447C-A82B-9F8367EEF3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5733" y="2116785"/>
            <a:ext cx="412661" cy="412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Rectángulo: esquinas redondeadas 39">
            <a:extLst>
              <a:ext uri="{FF2B5EF4-FFF2-40B4-BE49-F238E27FC236}">
                <a16:creationId xmlns:a16="http://schemas.microsoft.com/office/drawing/2014/main" id="{BC9C3EE2-FD5C-4AED-89DA-98B60649A98C}"/>
              </a:ext>
            </a:extLst>
          </p:cNvPr>
          <p:cNvSpPr/>
          <p:nvPr/>
        </p:nvSpPr>
        <p:spPr>
          <a:xfrm>
            <a:off x="9575248" y="2073153"/>
            <a:ext cx="2482180" cy="5123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71 imágenes “Aguas Hediondas”</a:t>
            </a:r>
          </a:p>
          <a:p>
            <a:pPr marL="285750" indent="-285750">
              <a:buFont typeface="Arial" panose="020B0604020202020204" pitchFamily="34" charset="0"/>
              <a:buChar char="•"/>
            </a:pPr>
            <a:r>
              <a:rPr lang="es-ES"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214 imágenes “El Artesón”</a:t>
            </a:r>
            <a:endParaRPr lang="es-EC" sz="1200"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1" name="Diagrama 40">
            <a:extLst>
              <a:ext uri="{FF2B5EF4-FFF2-40B4-BE49-F238E27FC236}">
                <a16:creationId xmlns:a16="http://schemas.microsoft.com/office/drawing/2014/main" id="{CB8B5562-9C1C-4536-B0B5-7241A006F10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ángulo: esquinas redondeadas 41">
            <a:extLst>
              <a:ext uri="{FF2B5EF4-FFF2-40B4-BE49-F238E27FC236}">
                <a16:creationId xmlns:a16="http://schemas.microsoft.com/office/drawing/2014/main" id="{E9F395C1-558D-4AE4-9AE7-4E356CAC7067}"/>
              </a:ext>
            </a:extLst>
          </p:cNvPr>
          <p:cNvSpPr/>
          <p:nvPr/>
        </p:nvSpPr>
        <p:spPr>
          <a:xfrm>
            <a:off x="1319509" y="2109238"/>
            <a:ext cx="2062777"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Vehículo UAV (dron)</a:t>
            </a:r>
          </a:p>
        </p:txBody>
      </p:sp>
      <p:sp>
        <p:nvSpPr>
          <p:cNvPr id="43" name="Rectángulo: esquinas redondeadas 42">
            <a:extLst>
              <a:ext uri="{FF2B5EF4-FFF2-40B4-BE49-F238E27FC236}">
                <a16:creationId xmlns:a16="http://schemas.microsoft.com/office/drawing/2014/main" id="{E8D7B315-6A52-45BE-99B6-D567A89B18A2}"/>
              </a:ext>
            </a:extLst>
          </p:cNvPr>
          <p:cNvSpPr/>
          <p:nvPr/>
        </p:nvSpPr>
        <p:spPr>
          <a:xfrm>
            <a:off x="1319509" y="2637610"/>
            <a:ext cx="3017266" cy="336259"/>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Condiciones climáticas favorables</a:t>
            </a:r>
          </a:p>
        </p:txBody>
      </p:sp>
      <p:cxnSp>
        <p:nvCxnSpPr>
          <p:cNvPr id="45" name="Conector recto 44">
            <a:extLst>
              <a:ext uri="{FF2B5EF4-FFF2-40B4-BE49-F238E27FC236}">
                <a16:creationId xmlns:a16="http://schemas.microsoft.com/office/drawing/2014/main" id="{A12FC3E9-8D73-4C4F-A420-3286DC87E6AA}"/>
              </a:ext>
            </a:extLst>
          </p:cNvPr>
          <p:cNvCxnSpPr>
            <a:cxnSpLocks/>
          </p:cNvCxnSpPr>
          <p:nvPr/>
        </p:nvCxnSpPr>
        <p:spPr>
          <a:xfrm>
            <a:off x="2790816" y="1646061"/>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04C51FC4-8D63-49F6-B761-8A11A218912B}"/>
              </a:ext>
            </a:extLst>
          </p:cNvPr>
          <p:cNvCxnSpPr>
            <a:cxnSpLocks/>
          </p:cNvCxnSpPr>
          <p:nvPr/>
        </p:nvCxnSpPr>
        <p:spPr>
          <a:xfrm flipH="1">
            <a:off x="414973" y="1928168"/>
            <a:ext cx="2375843" cy="1"/>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5D7ACAF-A6CF-4D37-8DC9-8A7DEC4994D9}"/>
              </a:ext>
            </a:extLst>
          </p:cNvPr>
          <p:cNvCxnSpPr>
            <a:cxnSpLocks/>
          </p:cNvCxnSpPr>
          <p:nvPr/>
        </p:nvCxnSpPr>
        <p:spPr>
          <a:xfrm>
            <a:off x="414972" y="1928169"/>
            <a:ext cx="0" cy="913799"/>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C34DB81F-F53B-4631-9D98-F86B1013BEDD}"/>
              </a:ext>
            </a:extLst>
          </p:cNvPr>
          <p:cNvCxnSpPr>
            <a:cxnSpLocks/>
          </p:cNvCxnSpPr>
          <p:nvPr/>
        </p:nvCxnSpPr>
        <p:spPr>
          <a:xfrm>
            <a:off x="414972" y="2315851"/>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9C11A0E7-A7AA-4F3F-8974-CDF6802D513E}"/>
              </a:ext>
            </a:extLst>
          </p:cNvPr>
          <p:cNvCxnSpPr>
            <a:cxnSpLocks/>
          </p:cNvCxnSpPr>
          <p:nvPr/>
        </p:nvCxnSpPr>
        <p:spPr>
          <a:xfrm>
            <a:off x="414972" y="2841968"/>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a 2">
            <a:extLst>
              <a:ext uri="{FF2B5EF4-FFF2-40B4-BE49-F238E27FC236}">
                <a16:creationId xmlns:a16="http://schemas.microsoft.com/office/drawing/2014/main" id="{E10EBF7D-3EEE-401E-8408-C22FF1CC6C69}"/>
              </a:ext>
            </a:extLst>
          </p:cNvPr>
          <p:cNvGraphicFramePr>
            <a:graphicFrameLocks noGrp="1"/>
          </p:cNvGraphicFramePr>
          <p:nvPr/>
        </p:nvGraphicFramePr>
        <p:xfrm>
          <a:off x="331195" y="3900411"/>
          <a:ext cx="4771091" cy="819652"/>
        </p:xfrm>
        <a:graphic>
          <a:graphicData uri="http://schemas.openxmlformats.org/drawingml/2006/table">
            <a:tbl>
              <a:tblPr firstRow="1" firstCol="1" bandRow="1">
                <a:tableStyleId>{17292A2E-F333-43FB-9621-5CBBE7FDCDCB}</a:tableStyleId>
              </a:tblPr>
              <a:tblGrid>
                <a:gridCol w="947175">
                  <a:extLst>
                    <a:ext uri="{9D8B030D-6E8A-4147-A177-3AD203B41FA5}">
                      <a16:colId xmlns:a16="http://schemas.microsoft.com/office/drawing/2014/main" val="2673107974"/>
                    </a:ext>
                  </a:extLst>
                </a:gridCol>
                <a:gridCol w="774134">
                  <a:extLst>
                    <a:ext uri="{9D8B030D-6E8A-4147-A177-3AD203B41FA5}">
                      <a16:colId xmlns:a16="http://schemas.microsoft.com/office/drawing/2014/main" val="339268662"/>
                    </a:ext>
                  </a:extLst>
                </a:gridCol>
                <a:gridCol w="860958">
                  <a:extLst>
                    <a:ext uri="{9D8B030D-6E8A-4147-A177-3AD203B41FA5}">
                      <a16:colId xmlns:a16="http://schemas.microsoft.com/office/drawing/2014/main" val="313349873"/>
                    </a:ext>
                  </a:extLst>
                </a:gridCol>
                <a:gridCol w="553734">
                  <a:extLst>
                    <a:ext uri="{9D8B030D-6E8A-4147-A177-3AD203B41FA5}">
                      <a16:colId xmlns:a16="http://schemas.microsoft.com/office/drawing/2014/main" val="2370820045"/>
                    </a:ext>
                  </a:extLst>
                </a:gridCol>
                <a:gridCol w="774740">
                  <a:extLst>
                    <a:ext uri="{9D8B030D-6E8A-4147-A177-3AD203B41FA5}">
                      <a16:colId xmlns:a16="http://schemas.microsoft.com/office/drawing/2014/main" val="3496868170"/>
                    </a:ext>
                  </a:extLst>
                </a:gridCol>
                <a:gridCol w="860350">
                  <a:extLst>
                    <a:ext uri="{9D8B030D-6E8A-4147-A177-3AD203B41FA5}">
                      <a16:colId xmlns:a16="http://schemas.microsoft.com/office/drawing/2014/main" val="1275316739"/>
                    </a:ext>
                  </a:extLst>
                </a:gridCol>
              </a:tblGrid>
              <a:tr h="393093">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Marca/Modelo del DRON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Modelo de cámara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Resolución</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Distancia focal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Tamaño de píxel</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b="0" dirty="0">
                          <a:effectLst/>
                          <a:latin typeface="Cambria" panose="02040503050406030204" pitchFamily="18" charset="0"/>
                          <a:ea typeface="Cambria" panose="02040503050406030204" pitchFamily="18" charset="0"/>
                        </a:rPr>
                        <a:t>Precalibrada</a:t>
                      </a:r>
                      <a:endParaRPr lang="es-E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5867860"/>
                  </a:ext>
                </a:extLst>
              </a:tr>
              <a:tr h="426559">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DJI MAVIC PRO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FC220 (4.7mm)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4000 x 3000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4.7 mm</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1.56 x 1.56 micras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Sí</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687982"/>
                  </a:ext>
                </a:extLst>
              </a:tr>
            </a:tbl>
          </a:graphicData>
        </a:graphic>
      </p:graphicFrame>
      <p:pic>
        <p:nvPicPr>
          <p:cNvPr id="7170" name="Picture 2" descr="Drone Gif Png | Gif, Drone, Png">
            <a:extLst>
              <a:ext uri="{FF2B5EF4-FFF2-40B4-BE49-F238E27FC236}">
                <a16:creationId xmlns:a16="http://schemas.microsoft.com/office/drawing/2014/main" id="{F54F84B9-0978-46A7-B474-057042DDA5CC}"/>
              </a:ext>
            </a:extLst>
          </p:cNvPr>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rot="436309">
            <a:off x="2031960" y="4834008"/>
            <a:ext cx="1298042" cy="9086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
            <a:extLst>
              <a:ext uri="{FF2B5EF4-FFF2-40B4-BE49-F238E27FC236}">
                <a16:creationId xmlns:a16="http://schemas.microsoft.com/office/drawing/2014/main" id="{15144315-87B3-4688-9C3C-5769C0CCA17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8998786" y="3103698"/>
            <a:ext cx="3010333" cy="1731201"/>
          </a:xfrm>
          <a:prstGeom prst="rect">
            <a:avLst/>
          </a:prstGeom>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9D366980-32B4-485C-99B2-90E02AB292BE}"/>
              </a:ext>
            </a:extLst>
          </p:cNvPr>
          <p:cNvGraphicFramePr>
            <a:graphicFrameLocks noGrp="1"/>
          </p:cNvGraphicFramePr>
          <p:nvPr>
            <p:extLst>
              <p:ext uri="{D42A27DB-BD31-4B8C-83A1-F6EECF244321}">
                <p14:modId xmlns:p14="http://schemas.microsoft.com/office/powerpoint/2010/main" val="4181976285"/>
              </p:ext>
            </p:extLst>
          </p:nvPr>
        </p:nvGraphicFramePr>
        <p:xfrm>
          <a:off x="5506657" y="4503816"/>
          <a:ext cx="3318762" cy="1516566"/>
        </p:xfrm>
        <a:graphic>
          <a:graphicData uri="http://schemas.openxmlformats.org/drawingml/2006/table">
            <a:tbl>
              <a:tblPr firstRow="1" firstCol="1" bandRow="1">
                <a:tableStyleId>{17292A2E-F333-43FB-9621-5CBBE7FDCDCB}</a:tableStyleId>
              </a:tblPr>
              <a:tblGrid>
                <a:gridCol w="267111">
                  <a:extLst>
                    <a:ext uri="{9D8B030D-6E8A-4147-A177-3AD203B41FA5}">
                      <a16:colId xmlns:a16="http://schemas.microsoft.com/office/drawing/2014/main" val="1492394356"/>
                    </a:ext>
                  </a:extLst>
                </a:gridCol>
                <a:gridCol w="562579">
                  <a:extLst>
                    <a:ext uri="{9D8B030D-6E8A-4147-A177-3AD203B41FA5}">
                      <a16:colId xmlns:a16="http://schemas.microsoft.com/office/drawing/2014/main" val="2111724380"/>
                    </a:ext>
                  </a:extLst>
                </a:gridCol>
                <a:gridCol w="848223">
                  <a:extLst>
                    <a:ext uri="{9D8B030D-6E8A-4147-A177-3AD203B41FA5}">
                      <a16:colId xmlns:a16="http://schemas.microsoft.com/office/drawing/2014/main" val="1393536716"/>
                    </a:ext>
                  </a:extLst>
                </a:gridCol>
                <a:gridCol w="919647">
                  <a:extLst>
                    <a:ext uri="{9D8B030D-6E8A-4147-A177-3AD203B41FA5}">
                      <a16:colId xmlns:a16="http://schemas.microsoft.com/office/drawing/2014/main" val="4039699904"/>
                    </a:ext>
                  </a:extLst>
                </a:gridCol>
                <a:gridCol w="721202">
                  <a:extLst>
                    <a:ext uri="{9D8B030D-6E8A-4147-A177-3AD203B41FA5}">
                      <a16:colId xmlns:a16="http://schemas.microsoft.com/office/drawing/2014/main" val="2620904175"/>
                    </a:ext>
                  </a:extLst>
                </a:gridCol>
              </a:tblGrid>
              <a:tr h="182019">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cs typeface="Times New Roman" panose="02020603050405020304" pitchFamily="18" charset="0"/>
                        </a:rPr>
                        <a:t>Nº</a:t>
                      </a: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Zona</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Tipo</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Coordenada X</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Coordenada Y</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21846"/>
                  </a:ext>
                </a:extLst>
              </a:tr>
              <a:tr h="248059">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1</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Artesón</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 aprovechamiento</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176497.794344</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86235.817549</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497148"/>
                  </a:ext>
                </a:extLst>
              </a:tr>
              <a:tr h="167875">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2</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Artesón</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Agua surgencia</a:t>
                      </a: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176479.882016</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86222.932315</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4026396"/>
                  </a:ext>
                </a:extLst>
              </a:tr>
              <a:tr h="174436">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3</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Artesón</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Sedimento </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176472.500127</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86217.852305</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6798386"/>
                  </a:ext>
                </a:extLst>
              </a:tr>
              <a:tr h="248059">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4</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Aguas Hediondas </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 surgencia</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176530.892078</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89613.384145</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662686"/>
                  </a:ext>
                </a:extLst>
              </a:tr>
              <a:tr h="248059">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5</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Aguas Hediondas </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 de salida</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176550.719993</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89634.847188</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4043198"/>
                  </a:ext>
                </a:extLst>
              </a:tr>
              <a:tr h="248059">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6</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Aguas Hediondas</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a:effectLst/>
                          <a:latin typeface="Cambria" panose="02040503050406030204" pitchFamily="18" charset="0"/>
                          <a:ea typeface="Cambria" panose="02040503050406030204" pitchFamily="18" charset="0"/>
                        </a:rPr>
                        <a:t>Sedimento</a:t>
                      </a:r>
                      <a:endParaRPr lang="es-ES" sz="7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176697.164956</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700" dirty="0">
                          <a:effectLst/>
                          <a:latin typeface="Cambria" panose="02040503050406030204" pitchFamily="18" charset="0"/>
                          <a:ea typeface="Cambria" panose="02040503050406030204" pitchFamily="18" charset="0"/>
                        </a:rPr>
                        <a:t>89729.997278</a:t>
                      </a:r>
                      <a:endParaRPr lang="es-ES" sz="7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07736"/>
                  </a:ext>
                </a:extLst>
              </a:tr>
            </a:tbl>
          </a:graphicData>
        </a:graphic>
      </p:graphicFrame>
    </p:spTree>
    <p:extLst>
      <p:ext uri="{BB962C8B-B14F-4D97-AF65-F5344CB8AC3E}">
        <p14:creationId xmlns:p14="http://schemas.microsoft.com/office/powerpoint/2010/main" val="396308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DF775BCA-1B51-4E21-9A39-1BEAC5B01ED3}"/>
              </a:ext>
            </a:extLst>
          </p:cNvPr>
          <p:cNvGraphicFramePr/>
          <p:nvPr>
            <p:extLst>
              <p:ext uri="{D42A27DB-BD31-4B8C-83A1-F6EECF244321}">
                <p14:modId xmlns:p14="http://schemas.microsoft.com/office/powerpoint/2010/main" val="3610652631"/>
              </p:ext>
            </p:extLst>
          </p:nvPr>
        </p:nvGraphicFramePr>
        <p:xfrm>
          <a:off x="1736805" y="2069750"/>
          <a:ext cx="9981776" cy="183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18A65F41-16F6-4B22-A91C-FE5DADCE0565}"/>
              </a:ext>
            </a:extLst>
          </p:cNvPr>
          <p:cNvGraphicFramePr/>
          <p:nvPr>
            <p:extLst>
              <p:ext uri="{D42A27DB-BD31-4B8C-83A1-F6EECF244321}">
                <p14:modId xmlns:p14="http://schemas.microsoft.com/office/powerpoint/2010/main" val="2444081865"/>
              </p:ext>
            </p:extLst>
          </p:nvPr>
        </p:nvGraphicFramePr>
        <p:xfrm>
          <a:off x="2505108" y="945790"/>
          <a:ext cx="8445168" cy="7965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32">
            <a:extLst>
              <a:ext uri="{FF2B5EF4-FFF2-40B4-BE49-F238E27FC236}">
                <a16:creationId xmlns:a16="http://schemas.microsoft.com/office/drawing/2014/main" id="{F1DF62E4-3B8D-4209-9074-1B8FD6C669C6}"/>
              </a:ext>
            </a:extLst>
          </p:cNvPr>
          <p:cNvPicPr/>
          <p:nvPr/>
        </p:nvPicPr>
        <p:blipFill>
          <a:blip r:embed="rId12"/>
          <a:stretch>
            <a:fillRect/>
          </a:stretch>
        </p:blipFill>
        <p:spPr>
          <a:xfrm>
            <a:off x="3170756" y="4040757"/>
            <a:ext cx="7113873" cy="1969558"/>
          </a:xfrm>
          <a:prstGeom prst="rect">
            <a:avLst/>
          </a:prstGeom>
          <a:ln>
            <a:noFill/>
          </a:ln>
          <a:effectLst/>
        </p:spPr>
      </p:pic>
      <p:sp>
        <p:nvSpPr>
          <p:cNvPr id="9" name="CuadroTexto 8">
            <a:extLst>
              <a:ext uri="{FF2B5EF4-FFF2-40B4-BE49-F238E27FC236}">
                <a16:creationId xmlns:a16="http://schemas.microsoft.com/office/drawing/2014/main" id="{CEAB6C56-BD46-42A7-8ADF-33EFA6BCD02D}"/>
              </a:ext>
            </a:extLst>
          </p:cNvPr>
          <p:cNvSpPr txBox="1"/>
          <p:nvPr/>
        </p:nvSpPr>
        <p:spPr>
          <a:xfrm>
            <a:off x="1736805" y="3264643"/>
            <a:ext cx="1833253" cy="584775"/>
          </a:xfrm>
          <a:prstGeom prst="rect">
            <a:avLst/>
          </a:prstGeom>
          <a:ln>
            <a:solidFill>
              <a:srgbClr val="CC99FF"/>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Laboratorio</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Testigo</a:t>
            </a:r>
          </a:p>
        </p:txBody>
      </p:sp>
      <p:sp>
        <p:nvSpPr>
          <p:cNvPr id="10" name="Rectángulo 9">
            <a:extLst>
              <a:ext uri="{FF2B5EF4-FFF2-40B4-BE49-F238E27FC236}">
                <a16:creationId xmlns:a16="http://schemas.microsoft.com/office/drawing/2014/main" id="{D3A353B1-28CE-44EB-9086-EEB064E3F89F}"/>
              </a:ext>
            </a:extLst>
          </p:cNvPr>
          <p:cNvSpPr/>
          <p:nvPr/>
        </p:nvSpPr>
        <p:spPr>
          <a:xfrm>
            <a:off x="515388" y="955455"/>
            <a:ext cx="318107" cy="4727402"/>
          </a:xfrm>
          <a:prstGeom prst="rect">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CuadroTexto 10">
            <a:extLst>
              <a:ext uri="{FF2B5EF4-FFF2-40B4-BE49-F238E27FC236}">
                <a16:creationId xmlns:a16="http://schemas.microsoft.com/office/drawing/2014/main" id="{705EA158-C2E2-48DF-8370-649BBA9D79B0}"/>
              </a:ext>
            </a:extLst>
          </p:cNvPr>
          <p:cNvSpPr txBox="1"/>
          <p:nvPr/>
        </p:nvSpPr>
        <p:spPr>
          <a:xfrm rot="16200000">
            <a:off x="-1835937" y="3042156"/>
            <a:ext cx="4727402" cy="553998"/>
          </a:xfrm>
          <a:prstGeom prst="rect">
            <a:avLst/>
          </a:prstGeom>
          <a:noFill/>
        </p:spPr>
        <p:txBody>
          <a:bodyPr wrap="square" rtlCol="0">
            <a:spAutoFit/>
          </a:bodyPr>
          <a:lstStyle/>
          <a:p>
            <a:pPr algn="ctr"/>
            <a:r>
              <a:rPr lang="es-EC" sz="3000" b="1" dirty="0">
                <a:latin typeface="Cambria" panose="02040503050406030204" pitchFamily="18" charset="0"/>
                <a:ea typeface="Cambria" panose="02040503050406030204" pitchFamily="18" charset="0"/>
                <a:cs typeface="Times New Roman" panose="02020603050405020304" pitchFamily="18" charset="0"/>
              </a:rPr>
              <a:t>Toma de muestras </a:t>
            </a:r>
          </a:p>
        </p:txBody>
      </p:sp>
      <p:sp>
        <p:nvSpPr>
          <p:cNvPr id="12" name="Elipse 11">
            <a:extLst>
              <a:ext uri="{FF2B5EF4-FFF2-40B4-BE49-F238E27FC236}">
                <a16:creationId xmlns:a16="http://schemas.microsoft.com/office/drawing/2014/main" id="{746CA910-7A11-46AE-B3EE-C7B67A4A9881}"/>
              </a:ext>
            </a:extLst>
          </p:cNvPr>
          <p:cNvSpPr/>
          <p:nvPr/>
        </p:nvSpPr>
        <p:spPr>
          <a:xfrm>
            <a:off x="912194" y="2963935"/>
            <a:ext cx="523221" cy="523220"/>
          </a:xfrm>
          <a:prstGeom prst="ellipse">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Diagrama 12">
            <a:extLst>
              <a:ext uri="{FF2B5EF4-FFF2-40B4-BE49-F238E27FC236}">
                <a16:creationId xmlns:a16="http://schemas.microsoft.com/office/drawing/2014/main" id="{80E01DED-2CAB-4209-876B-3C4E440F05D5}"/>
              </a:ext>
            </a:extLst>
          </p:cNvPr>
          <p:cNvGraphicFramePr/>
          <p:nvPr>
            <p:extLst>
              <p:ext uri="{D42A27DB-BD31-4B8C-83A1-F6EECF244321}">
                <p14:modId xmlns:p14="http://schemas.microsoft.com/office/powerpoint/2010/main" val="402904517"/>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7368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7" name="Elipse 16">
            <a:extLst>
              <a:ext uri="{FF2B5EF4-FFF2-40B4-BE49-F238E27FC236}">
                <a16:creationId xmlns:a16="http://schemas.microsoft.com/office/drawing/2014/main" id="{62450C69-2CD0-438F-81CB-A6A85E9F6AA6}"/>
              </a:ext>
            </a:extLst>
          </p:cNvPr>
          <p:cNvSpPr/>
          <p:nvPr/>
        </p:nvSpPr>
        <p:spPr>
          <a:xfrm>
            <a:off x="876682" y="3067707"/>
            <a:ext cx="523221" cy="523220"/>
          </a:xfrm>
          <a:prstGeom prst="ellipse">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194A7803-A311-4842-8ECD-9EAD2A8D3E98}"/>
              </a:ext>
            </a:extLst>
          </p:cNvPr>
          <p:cNvSpPr/>
          <p:nvPr/>
        </p:nvSpPr>
        <p:spPr>
          <a:xfrm>
            <a:off x="515388" y="955455"/>
            <a:ext cx="318107" cy="4727402"/>
          </a:xfrm>
          <a:prstGeom prst="rect">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CuadroTexto 18">
            <a:extLst>
              <a:ext uri="{FF2B5EF4-FFF2-40B4-BE49-F238E27FC236}">
                <a16:creationId xmlns:a16="http://schemas.microsoft.com/office/drawing/2014/main" id="{32A5A681-7363-4EDC-A92D-1B08CAACEF58}"/>
              </a:ext>
            </a:extLst>
          </p:cNvPr>
          <p:cNvSpPr txBox="1"/>
          <p:nvPr/>
        </p:nvSpPr>
        <p:spPr>
          <a:xfrm rot="16200000">
            <a:off x="-1835938" y="2842102"/>
            <a:ext cx="4727403" cy="954107"/>
          </a:xfrm>
          <a:prstGeom prst="rect">
            <a:avLst/>
          </a:prstGeom>
          <a:noFill/>
        </p:spPr>
        <p:txBody>
          <a:bodyPr wrap="square" rtlCol="0">
            <a:spAutoFit/>
          </a:bodyPr>
          <a:lstStyle/>
          <a:p>
            <a:pPr algn="ctr"/>
            <a:r>
              <a:rPr lang="es-EC" sz="2800" b="1" dirty="0">
                <a:latin typeface="Cambria" panose="02040503050406030204" pitchFamily="18" charset="0"/>
                <a:ea typeface="Cambria" panose="02040503050406030204" pitchFamily="18" charset="0"/>
                <a:cs typeface="Times New Roman" panose="02020603050405020304" pitchFamily="18" charset="0"/>
              </a:rPr>
              <a:t>Almacenamiento y transporte </a:t>
            </a:r>
          </a:p>
        </p:txBody>
      </p:sp>
      <p:pic>
        <p:nvPicPr>
          <p:cNvPr id="20" name="Picture 34">
            <a:extLst>
              <a:ext uri="{FF2B5EF4-FFF2-40B4-BE49-F238E27FC236}">
                <a16:creationId xmlns:a16="http://schemas.microsoft.com/office/drawing/2014/main" id="{A81D274A-EAF0-4312-BD16-8DD11365BB7D}"/>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9692179" y="1209447"/>
            <a:ext cx="2217302" cy="1858260"/>
          </a:xfrm>
          <a:prstGeom prst="rect">
            <a:avLst/>
          </a:prstGeom>
          <a:ln>
            <a:noFill/>
          </a:ln>
          <a:effectLst>
            <a:outerShdw blurRad="292100" dist="139700" dir="2700000" algn="tl" rotWithShape="0">
              <a:srgbClr val="333333">
                <a:alpha val="65000"/>
              </a:srgbClr>
            </a:outerShdw>
          </a:effectLst>
        </p:spPr>
      </p:pic>
      <p:graphicFrame>
        <p:nvGraphicFramePr>
          <p:cNvPr id="2" name="Diagrama 1">
            <a:extLst>
              <a:ext uri="{FF2B5EF4-FFF2-40B4-BE49-F238E27FC236}">
                <a16:creationId xmlns:a16="http://schemas.microsoft.com/office/drawing/2014/main" id="{B0038A36-AE8E-4416-8CEF-E835F02560E3}"/>
              </a:ext>
            </a:extLst>
          </p:cNvPr>
          <p:cNvGraphicFramePr/>
          <p:nvPr>
            <p:extLst>
              <p:ext uri="{D42A27DB-BD31-4B8C-83A1-F6EECF244321}">
                <p14:modId xmlns:p14="http://schemas.microsoft.com/office/powerpoint/2010/main" val="3009511761"/>
              </p:ext>
            </p:extLst>
          </p:nvPr>
        </p:nvGraphicFramePr>
        <p:xfrm>
          <a:off x="1138292" y="911143"/>
          <a:ext cx="7088518" cy="4623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Picture 34">
            <a:extLst>
              <a:ext uri="{FF2B5EF4-FFF2-40B4-BE49-F238E27FC236}">
                <a16:creationId xmlns:a16="http://schemas.microsoft.com/office/drawing/2014/main" id="{8135853B-80CF-483E-83C9-24B06F5BCAED}"/>
              </a:ext>
            </a:extLst>
          </p:cNvPr>
          <p:cNvPicPr/>
          <p:nvPr/>
        </p:nvPicPr>
        <p:blipFill rotWithShape="1">
          <a:blip r:embed="rId8" cstate="email">
            <a:extLst>
              <a:ext uri="{28A0092B-C50C-407E-A947-70E740481C1C}">
                <a14:useLocalDpi xmlns:a14="http://schemas.microsoft.com/office/drawing/2010/main"/>
              </a:ext>
            </a:extLst>
          </a:blip>
          <a:srcRect/>
          <a:stretch/>
        </p:blipFill>
        <p:spPr>
          <a:xfrm>
            <a:off x="7864787" y="3222925"/>
            <a:ext cx="2329800" cy="1858260"/>
          </a:xfrm>
          <a:prstGeom prst="rect">
            <a:avLst/>
          </a:prstGeom>
          <a:ln>
            <a:noFill/>
          </a:ln>
          <a:effectLst>
            <a:outerShdw blurRad="292100" dist="139700" dir="2700000" algn="tl" rotWithShape="0">
              <a:srgbClr val="333333">
                <a:alpha val="65000"/>
              </a:srgbClr>
            </a:outerShdw>
          </a:effectLst>
        </p:spPr>
      </p:pic>
      <p:pic>
        <p:nvPicPr>
          <p:cNvPr id="6150" name="Picture 6" descr="truck car auto street toy camion lastwagen straße rue tube deco gif anime  animated animation, truck , car , auto , street , toy , camion , lastwagen  , straße , rue , tube , deco , gif , anime , animated , animation - PicMix">
            <a:extLst>
              <a:ext uri="{FF2B5EF4-FFF2-40B4-BE49-F238E27FC236}">
                <a16:creationId xmlns:a16="http://schemas.microsoft.com/office/drawing/2014/main" id="{B4DE0684-FE0A-4F2C-8B07-15BC7821427E}"/>
              </a:ext>
            </a:extLst>
          </p:cNvPr>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9756411" y="4717915"/>
            <a:ext cx="2329800" cy="1165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Diagrama 35">
            <a:extLst>
              <a:ext uri="{FF2B5EF4-FFF2-40B4-BE49-F238E27FC236}">
                <a16:creationId xmlns:a16="http://schemas.microsoft.com/office/drawing/2014/main" id="{FBF06433-0099-40AA-8B3E-A3712F41147E}"/>
              </a:ext>
            </a:extLst>
          </p:cNvPr>
          <p:cNvGraphicFramePr/>
          <p:nvPr>
            <p:extLst>
              <p:ext uri="{D42A27DB-BD31-4B8C-83A1-F6EECF244321}">
                <p14:modId xmlns:p14="http://schemas.microsoft.com/office/powerpoint/2010/main" val="3332368086"/>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8435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id="{3613394A-D443-4FF4-AEF5-AC242CF87B12}"/>
              </a:ext>
            </a:extLst>
          </p:cNvPr>
          <p:cNvSpPr/>
          <p:nvPr/>
        </p:nvSpPr>
        <p:spPr>
          <a:xfrm>
            <a:off x="876682" y="3067707"/>
            <a:ext cx="523221" cy="523220"/>
          </a:xfrm>
          <a:prstGeom prst="ellipse">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B916A014-4D62-4EB8-9687-E217BA3A10D9}"/>
              </a:ext>
            </a:extLst>
          </p:cNvPr>
          <p:cNvSpPr/>
          <p:nvPr/>
        </p:nvSpPr>
        <p:spPr>
          <a:xfrm>
            <a:off x="515388" y="955455"/>
            <a:ext cx="318107" cy="4727402"/>
          </a:xfrm>
          <a:prstGeom prst="rect">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8FE6499A-9A09-4D27-B90D-3D1B8FC5BC97}"/>
              </a:ext>
            </a:extLst>
          </p:cNvPr>
          <p:cNvSpPr txBox="1"/>
          <p:nvPr/>
        </p:nvSpPr>
        <p:spPr>
          <a:xfrm rot="16200000">
            <a:off x="-1835937" y="2965212"/>
            <a:ext cx="4727402" cy="707886"/>
          </a:xfrm>
          <a:prstGeom prst="rect">
            <a:avLst/>
          </a:prstGeom>
          <a:noFill/>
        </p:spPr>
        <p:txBody>
          <a:bodyPr wrap="square" rtlCol="0">
            <a:spAutoFit/>
          </a:bodyPr>
          <a:lstStyle/>
          <a:p>
            <a:pPr algn="ctr"/>
            <a:r>
              <a:rPr lang="es-MX" sz="2000" b="1" dirty="0">
                <a:latin typeface="Cambria" panose="02040503050406030204" pitchFamily="18" charset="0"/>
                <a:ea typeface="Cambria" panose="02040503050406030204" pitchFamily="18" charset="0"/>
                <a:cs typeface="Times New Roman" panose="02020603050405020304" pitchFamily="18" charset="0"/>
              </a:rPr>
              <a:t>Determinación de los parámetros físico – químicos </a:t>
            </a:r>
            <a:endParaRPr lang="es-EC" sz="20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6" name="Tabla 15">
            <a:extLst>
              <a:ext uri="{FF2B5EF4-FFF2-40B4-BE49-F238E27FC236}">
                <a16:creationId xmlns:a16="http://schemas.microsoft.com/office/drawing/2014/main" id="{47387E83-31DD-4749-BC27-ABDE6E777305}"/>
              </a:ext>
            </a:extLst>
          </p:cNvPr>
          <p:cNvGraphicFramePr>
            <a:graphicFrameLocks noGrp="1"/>
          </p:cNvGraphicFramePr>
          <p:nvPr>
            <p:extLst>
              <p:ext uri="{D42A27DB-BD31-4B8C-83A1-F6EECF244321}">
                <p14:modId xmlns:p14="http://schemas.microsoft.com/office/powerpoint/2010/main" val="4167119271"/>
              </p:ext>
            </p:extLst>
          </p:nvPr>
        </p:nvGraphicFramePr>
        <p:xfrm>
          <a:off x="8621486" y="1443075"/>
          <a:ext cx="3328746" cy="5195541"/>
        </p:xfrm>
        <a:graphic>
          <a:graphicData uri="http://schemas.openxmlformats.org/drawingml/2006/table">
            <a:tbl>
              <a:tblPr>
                <a:tableStyleId>{1E171933-4619-4E11-9A3F-F7608DF75F80}</a:tableStyleId>
              </a:tblPr>
              <a:tblGrid>
                <a:gridCol w="968455">
                  <a:extLst>
                    <a:ext uri="{9D8B030D-6E8A-4147-A177-3AD203B41FA5}">
                      <a16:colId xmlns:a16="http://schemas.microsoft.com/office/drawing/2014/main" val="2687668933"/>
                    </a:ext>
                  </a:extLst>
                </a:gridCol>
                <a:gridCol w="780852">
                  <a:extLst>
                    <a:ext uri="{9D8B030D-6E8A-4147-A177-3AD203B41FA5}">
                      <a16:colId xmlns:a16="http://schemas.microsoft.com/office/drawing/2014/main" val="2047067074"/>
                    </a:ext>
                  </a:extLst>
                </a:gridCol>
                <a:gridCol w="1579439">
                  <a:extLst>
                    <a:ext uri="{9D8B030D-6E8A-4147-A177-3AD203B41FA5}">
                      <a16:colId xmlns:a16="http://schemas.microsoft.com/office/drawing/2014/main" val="325767508"/>
                    </a:ext>
                  </a:extLst>
                </a:gridCol>
              </a:tblGrid>
              <a:tr h="226626">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rPr>
                        <a:t>Parámetro</a:t>
                      </a:r>
                      <a:endParaRPr lang="es-MX" sz="1000" b="1" i="0" u="none" strike="noStrike"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solidFill>
                      <a:schemeClr val="tx1"/>
                    </a:solidFill>
                  </a:tcPr>
                </a:tc>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rPr>
                        <a:t>Unidad</a:t>
                      </a:r>
                      <a:endParaRPr lang="es-MX" sz="1000" b="1" i="0" u="none" strike="noStrike"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solidFill>
                      <a:schemeClr val="tx1"/>
                    </a:solidFill>
                  </a:tcPr>
                </a:tc>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rPr>
                        <a:t>Referencia</a:t>
                      </a:r>
                      <a:endParaRPr lang="es-MX" sz="1000" b="1" i="0" u="none" strike="noStrike"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solidFill>
                      <a:schemeClr val="tx1"/>
                    </a:solidFill>
                  </a:tcPr>
                </a:tc>
                <a:extLst>
                  <a:ext uri="{0D108BD9-81ED-4DB2-BD59-A6C34878D82A}">
                    <a16:rowId xmlns:a16="http://schemas.microsoft.com/office/drawing/2014/main" val="197218751"/>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Cobre</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23182946"/>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Arsénico</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60093212"/>
                  </a:ext>
                </a:extLst>
              </a:tr>
              <a:tr h="449454">
                <a:tc>
                  <a:txBody>
                    <a:bodyPr/>
                    <a:lstStyle/>
                    <a:p>
                      <a:pPr algn="ctr" fontAlgn="ctr"/>
                      <a:r>
                        <a:rPr lang="es-ES" sz="1000" u="none" strike="noStrike" dirty="0">
                          <a:effectLst/>
                          <a:latin typeface="Cambria" panose="02040503050406030204" pitchFamily="18" charset="0"/>
                          <a:ea typeface="Cambria" panose="02040503050406030204" pitchFamily="18" charset="0"/>
                        </a:rPr>
                        <a:t>Mercurio</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(EPA, 2007)                       Método 7471 B Rev. 2</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526368"/>
                  </a:ext>
                </a:extLst>
              </a:tr>
              <a:tr h="449454">
                <a:tc>
                  <a:txBody>
                    <a:bodyPr/>
                    <a:lstStyle/>
                    <a:p>
                      <a:pPr algn="ctr" fontAlgn="ctr"/>
                      <a:r>
                        <a:rPr lang="es-ES" sz="1000" u="none" strike="noStrike" dirty="0">
                          <a:effectLst/>
                          <a:latin typeface="Cambria" panose="02040503050406030204" pitchFamily="18" charset="0"/>
                          <a:ea typeface="Cambria" panose="02040503050406030204" pitchFamily="18" charset="0"/>
                        </a:rPr>
                        <a:t>Fluoruros</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75591178"/>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Plomo</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93122447"/>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Cromo Total</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17637676"/>
                  </a:ext>
                </a:extLst>
              </a:tr>
              <a:tr h="449454">
                <a:tc>
                  <a:txBody>
                    <a:bodyPr/>
                    <a:lstStyle/>
                    <a:p>
                      <a:pPr algn="ctr" fontAlgn="ctr"/>
                      <a:r>
                        <a:rPr lang="es-ES" sz="1000" u="none" strike="noStrike" dirty="0">
                          <a:effectLst/>
                          <a:latin typeface="Cambria" panose="02040503050406030204" pitchFamily="18" charset="0"/>
                          <a:ea typeface="Cambria" panose="02040503050406030204" pitchFamily="18" charset="0"/>
                        </a:rPr>
                        <a:t>Hierro</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28174618"/>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Cadmio</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10328077"/>
                  </a:ext>
                </a:extLst>
              </a:tr>
              <a:tr h="449454">
                <a:tc>
                  <a:txBody>
                    <a:bodyPr/>
                    <a:lstStyle/>
                    <a:p>
                      <a:pPr algn="ctr" fontAlgn="ctr"/>
                      <a:r>
                        <a:rPr lang="es-ES" sz="1000" u="none" strike="noStrike">
                          <a:effectLst/>
                          <a:latin typeface="Cambria" panose="02040503050406030204" pitchFamily="18" charset="0"/>
                          <a:ea typeface="Cambria" panose="02040503050406030204" pitchFamily="18" charset="0"/>
                        </a:rPr>
                        <a:t>Plata</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mg/kg</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(SM, 2017)                      Método 3120 B Ed. 23</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82293613"/>
                  </a:ext>
                </a:extLst>
              </a:tr>
              <a:tr h="307943">
                <a:tc>
                  <a:txBody>
                    <a:bodyPr/>
                    <a:lstStyle/>
                    <a:p>
                      <a:pPr algn="ctr" fontAlgn="ctr"/>
                      <a:r>
                        <a:rPr lang="es-ES" sz="1000" u="none" strike="noStrike">
                          <a:effectLst/>
                          <a:latin typeface="Cambria" panose="02040503050406030204" pitchFamily="18" charset="0"/>
                          <a:ea typeface="Cambria" panose="02040503050406030204" pitchFamily="18" charset="0"/>
                        </a:rPr>
                        <a:t>Conductividad Eléctrica</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b"/>
                      <a:r>
                        <a:rPr lang="es-MX" sz="1000" u="none" strike="noStrike">
                          <a:effectLst/>
                          <a:latin typeface="Cambria" panose="02040503050406030204" pitchFamily="18" charset="0"/>
                          <a:ea typeface="Cambria" panose="02040503050406030204" pitchFamily="18" charset="0"/>
                        </a:rPr>
                        <a:t>s/cm</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(APHA, 1995)                   Método 2510B. </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70154894"/>
                  </a:ext>
                </a:extLst>
              </a:tr>
              <a:tr h="307943">
                <a:tc>
                  <a:txBody>
                    <a:bodyPr/>
                    <a:lstStyle/>
                    <a:p>
                      <a:pPr algn="ctr" fontAlgn="ctr"/>
                      <a:r>
                        <a:rPr lang="es-ES" sz="1000" u="none" strike="noStrike">
                          <a:effectLst/>
                          <a:latin typeface="Cambria" panose="02040503050406030204" pitchFamily="18" charset="0"/>
                          <a:ea typeface="Cambria" panose="02040503050406030204" pitchFamily="18" charset="0"/>
                        </a:rPr>
                        <a:t>Temperatura</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rPr>
                        <a:t>°C</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(EPA, 1983)                      Método 170.1</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0250430"/>
                  </a:ext>
                </a:extLst>
              </a:tr>
              <a:tr h="307943">
                <a:tc>
                  <a:txBody>
                    <a:bodyPr/>
                    <a:lstStyle/>
                    <a:p>
                      <a:pPr algn="ctr" fontAlgn="ctr"/>
                      <a:r>
                        <a:rPr lang="es-ES" sz="1000" u="none" strike="noStrike" dirty="0">
                          <a:effectLst/>
                          <a:latin typeface="Cambria" panose="02040503050406030204" pitchFamily="18" charset="0"/>
                          <a:ea typeface="Cambria" panose="02040503050406030204" pitchFamily="18" charset="0"/>
                        </a:rPr>
                        <a:t>pH</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rPr>
                        <a:t>-- </a:t>
                      </a:r>
                      <a:endParaRPr lang="es-MX" sz="1000" b="0" i="0" u="none" strike="noStrike">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rPr>
                        <a:t>(EPA, 1983)                      Método 150.1</a:t>
                      </a:r>
                      <a:endParaRPr lang="es-MX" sz="1000" b="0" i="0" u="none" strike="noStrike"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0667403"/>
                  </a:ext>
                </a:extLst>
              </a:tr>
            </a:tbl>
          </a:graphicData>
        </a:graphic>
      </p:graphicFrame>
      <p:graphicFrame>
        <p:nvGraphicFramePr>
          <p:cNvPr id="17" name="Tabla 16">
            <a:extLst>
              <a:ext uri="{FF2B5EF4-FFF2-40B4-BE49-F238E27FC236}">
                <a16:creationId xmlns:a16="http://schemas.microsoft.com/office/drawing/2014/main" id="{4699CEB3-76F6-4097-AF3E-63749DEDF9FD}"/>
              </a:ext>
            </a:extLst>
          </p:cNvPr>
          <p:cNvGraphicFramePr>
            <a:graphicFrameLocks noGrp="1"/>
          </p:cNvGraphicFramePr>
          <p:nvPr>
            <p:extLst>
              <p:ext uri="{D42A27DB-BD31-4B8C-83A1-F6EECF244321}">
                <p14:modId xmlns:p14="http://schemas.microsoft.com/office/powerpoint/2010/main" val="3833113539"/>
              </p:ext>
            </p:extLst>
          </p:nvPr>
        </p:nvGraphicFramePr>
        <p:xfrm>
          <a:off x="3524760" y="1460139"/>
          <a:ext cx="4863460" cy="5195216"/>
        </p:xfrm>
        <a:graphic>
          <a:graphicData uri="http://schemas.openxmlformats.org/drawingml/2006/table">
            <a:tbl>
              <a:tblPr>
                <a:tableStyleId>{1E171933-4619-4E11-9A3F-F7608DF75F80}</a:tableStyleId>
              </a:tblPr>
              <a:tblGrid>
                <a:gridCol w="1422082">
                  <a:extLst>
                    <a:ext uri="{9D8B030D-6E8A-4147-A177-3AD203B41FA5}">
                      <a16:colId xmlns:a16="http://schemas.microsoft.com/office/drawing/2014/main" val="2154712984"/>
                    </a:ext>
                  </a:extLst>
                </a:gridCol>
                <a:gridCol w="1070611">
                  <a:extLst>
                    <a:ext uri="{9D8B030D-6E8A-4147-A177-3AD203B41FA5}">
                      <a16:colId xmlns:a16="http://schemas.microsoft.com/office/drawing/2014/main" val="2288209747"/>
                    </a:ext>
                  </a:extLst>
                </a:gridCol>
                <a:gridCol w="2370767">
                  <a:extLst>
                    <a:ext uri="{9D8B030D-6E8A-4147-A177-3AD203B41FA5}">
                      <a16:colId xmlns:a16="http://schemas.microsoft.com/office/drawing/2014/main" val="3581882487"/>
                    </a:ext>
                  </a:extLst>
                </a:gridCol>
              </a:tblGrid>
              <a:tr h="150878">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Parámetro</a:t>
                      </a:r>
                      <a:endParaRPr lang="es-MX" sz="10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solidFill>
                      <a:schemeClr val="tx1"/>
                    </a:solidFill>
                  </a:tcPr>
                </a:tc>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Unidad</a:t>
                      </a:r>
                      <a:endParaRPr lang="es-MX" sz="10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solidFill>
                      <a:schemeClr val="tx1"/>
                    </a:solidFill>
                  </a:tcPr>
                </a:tc>
                <a:tc>
                  <a:txBody>
                    <a:bodyPr/>
                    <a:lstStyle/>
                    <a:p>
                      <a:pPr algn="ctr" fontAlgn="ctr"/>
                      <a:r>
                        <a:rPr lang="es-ES" sz="100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rPr>
                        <a:t>Referencia</a:t>
                      </a:r>
                      <a:endParaRPr lang="es-MX" sz="1000" b="1" i="0" u="none" strike="noStrike"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solidFill>
                      <a:schemeClr val="tx1"/>
                    </a:solidFill>
                  </a:tcPr>
                </a:tc>
                <a:extLst>
                  <a:ext uri="{0D108BD9-81ED-4DB2-BD59-A6C34878D82A}">
                    <a16:rowId xmlns:a16="http://schemas.microsoft.com/office/drawing/2014/main" val="1789024274"/>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Bicarbonatos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2320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950275271"/>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Sulfatos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(EPA, 1978) Método 375.4</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663125909"/>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Cloruros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4500-Cl-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704004646"/>
                  </a:ext>
                </a:extLst>
              </a:tr>
              <a:tr h="301756">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Sulfuros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2012) Método 4500-S2- A y 4500-S2- D Ed. 22</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549072320"/>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Calcio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983962085"/>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Magnesio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582543453"/>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Manganeso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4283316740"/>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Hierro </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3120 B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276677567"/>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Sodio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3111 B</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421408012"/>
                  </a:ext>
                </a:extLst>
              </a:tr>
              <a:tr h="301756">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Potasio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 (SM, 2017) Método 3120B, 3030B, 3030D, 3030E</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695578362"/>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Boro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4500-B C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403269775"/>
                  </a:ext>
                </a:extLst>
              </a:tr>
              <a:tr h="221342">
                <a:tc>
                  <a:txBody>
                    <a:bodyPr/>
                    <a:lstStyle/>
                    <a:p>
                      <a:pPr algn="ctr" fontAlgn="ctr"/>
                      <a:r>
                        <a:rPr lang="es-MX" sz="1000" u="none" strike="noStrike" dirty="0">
                          <a:effectLst/>
                          <a:latin typeface="Cambria" panose="02040503050406030204" pitchFamily="18" charset="0"/>
                          <a:ea typeface="Cambria" panose="02040503050406030204" pitchFamily="18" charset="0"/>
                          <a:cs typeface="Calibri" panose="020F0502020204030204" pitchFamily="34" charset="0"/>
                        </a:rPr>
                        <a:t> Nitratos</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4500-NO3- E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1858241474"/>
                  </a:ext>
                </a:extLst>
              </a:tr>
              <a:tr h="301756">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Fosfatos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 (SM, 2017) Método 4500-P B y 4500-P C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799959213"/>
                  </a:ext>
                </a:extLst>
              </a:tr>
              <a:tr h="298779">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Fenoles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4500-P B</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 (SM, 2017) Método 5530 A y 5530 C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411681190"/>
                  </a:ext>
                </a:extLst>
              </a:tr>
              <a:tr h="28262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Tensoactivos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 </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2012) Método 5540 A y 5540 C Ed. 22</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1359169068"/>
                  </a:ext>
                </a:extLst>
              </a:tr>
              <a:tr h="301756">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Parásitos Nemátodos Intestinales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Ausencia/Presencia</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 (NMX, 2012) AA-113-SCFI-2012 Rev. 02</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786092171"/>
                  </a:ext>
                </a:extLst>
              </a:tr>
              <a:tr h="249474">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Coliformes totales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NMP/100ml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9221 B, E y F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567921923"/>
                  </a:ext>
                </a:extLst>
              </a:tr>
              <a:tr h="249474">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Coliformes fecales </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 NMP/100ml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Método 9221 B, E y F Ed. 23 </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452325902"/>
                  </a:ext>
                </a:extLst>
              </a:tr>
              <a:tr h="301756">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Sólidos Suspendidos Totales</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mg/l</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(SM, 2017) 2450 D Ed. 23</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818709782"/>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Oxígeno Disuelto</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ppm</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(EPA, 1983) Método 360.2</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6078218"/>
                  </a:ext>
                </a:extLst>
              </a:tr>
              <a:tr h="221342">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Conductividad Eléctrica</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b"/>
                      <a:r>
                        <a:rPr lang="es-MX" sz="1000" u="none" strike="noStrike" dirty="0">
                          <a:effectLst/>
                          <a:latin typeface="Cambria" panose="02040503050406030204" pitchFamily="18" charset="0"/>
                          <a:ea typeface="Cambria" panose="02040503050406030204" pitchFamily="18" charset="0"/>
                          <a:cs typeface="Calibri" panose="020F0502020204030204" pitchFamily="34" charset="0"/>
                        </a:rPr>
                        <a:t>s/cm</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(APHA, 1995) Método 2510B. </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794096732"/>
                  </a:ext>
                </a:extLst>
              </a:tr>
              <a:tr h="166315">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Temperatura</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°C</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(EPA, 1983) Método 170.1 </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3498081372"/>
                  </a:ext>
                </a:extLst>
              </a:tr>
              <a:tr h="166315">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pH</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a:effectLst/>
                          <a:latin typeface="Cambria" panose="02040503050406030204" pitchFamily="18" charset="0"/>
                          <a:ea typeface="Cambria" panose="02040503050406030204" pitchFamily="18" charset="0"/>
                          <a:cs typeface="Calibri" panose="020F0502020204030204" pitchFamily="34" charset="0"/>
                        </a:rPr>
                        <a:t>--</a:t>
                      </a:r>
                      <a:endParaRPr lang="es-MX" sz="1000" b="0" i="0" u="none" strike="noStrike">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tc>
                  <a:txBody>
                    <a:bodyPr/>
                    <a:lstStyle/>
                    <a:p>
                      <a:pPr algn="ctr" fontAlgn="ctr"/>
                      <a:r>
                        <a:rPr lang="es-ES" sz="1000" u="none" strike="noStrike" dirty="0">
                          <a:effectLst/>
                          <a:latin typeface="Cambria" panose="02040503050406030204" pitchFamily="18" charset="0"/>
                          <a:ea typeface="Cambria" panose="02040503050406030204" pitchFamily="18" charset="0"/>
                          <a:cs typeface="Calibri" panose="020F0502020204030204" pitchFamily="34" charset="0"/>
                        </a:rPr>
                        <a:t>(EPA, 1983) Método 150.1</a:t>
                      </a:r>
                      <a:endParaRPr lang="es-MX" sz="1000" b="0" i="0" u="none" strike="noStrike"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0" marR="0" marT="0" marB="0" anchor="ctr"/>
                </a:tc>
                <a:extLst>
                  <a:ext uri="{0D108BD9-81ED-4DB2-BD59-A6C34878D82A}">
                    <a16:rowId xmlns:a16="http://schemas.microsoft.com/office/drawing/2014/main" val="2341776044"/>
                  </a:ext>
                </a:extLst>
              </a:tr>
            </a:tbl>
          </a:graphicData>
        </a:graphic>
      </p:graphicFrame>
      <p:pic>
        <p:nvPicPr>
          <p:cNvPr id="18" name="Imagen 17">
            <a:extLst>
              <a:ext uri="{FF2B5EF4-FFF2-40B4-BE49-F238E27FC236}">
                <a16:creationId xmlns:a16="http://schemas.microsoft.com/office/drawing/2014/main" id="{CF67E84E-8C31-4FC5-AE3F-9890493AF12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16232" y="6137345"/>
            <a:ext cx="762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D02F10ED-CFF8-4EA4-842D-88625DCDF7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94015" y="5766923"/>
            <a:ext cx="76200" cy="161925"/>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3244A4A0-7971-4230-B201-2FD0C30B8FD6}"/>
              </a:ext>
            </a:extLst>
          </p:cNvPr>
          <p:cNvSpPr txBox="1"/>
          <p:nvPr/>
        </p:nvSpPr>
        <p:spPr>
          <a:xfrm>
            <a:off x="1599181" y="2989530"/>
            <a:ext cx="1726302" cy="954107"/>
          </a:xfrm>
          <a:prstGeom prst="rect">
            <a:avLst/>
          </a:prstGeom>
          <a:noFill/>
          <a:ln>
            <a:solidFill>
              <a:srgbClr val="CC99FF"/>
            </a:solidFill>
            <a:prstDash val="lgDash"/>
          </a:ln>
        </p:spPr>
        <p:txBody>
          <a:bodyPr wrap="square" rtlCol="0">
            <a:spAutoFit/>
          </a:bodyPr>
          <a:lstStyle/>
          <a:p>
            <a:pPr marL="285750" indent="-285750">
              <a:buFont typeface="Arial" panose="020B0604020202020204" pitchFamily="34" charset="0"/>
              <a:buChar char="•"/>
            </a:pPr>
            <a:r>
              <a:rPr lang="es-MX" sz="1400" dirty="0">
                <a:latin typeface="+mj-lt"/>
                <a:cs typeface="Times New Roman" panose="02020603050405020304" pitchFamily="18" charset="0"/>
              </a:rPr>
              <a:t>4 muestras de agua</a:t>
            </a:r>
          </a:p>
          <a:p>
            <a:pPr marL="285750" indent="-285750">
              <a:buFont typeface="Arial" panose="020B0604020202020204" pitchFamily="34" charset="0"/>
              <a:buChar char="•"/>
            </a:pPr>
            <a:r>
              <a:rPr lang="es-MX" sz="1400" dirty="0">
                <a:latin typeface="+mj-lt"/>
                <a:cs typeface="Times New Roman" panose="02020603050405020304" pitchFamily="18" charset="0"/>
              </a:rPr>
              <a:t>2 muestras de sedimento</a:t>
            </a:r>
          </a:p>
        </p:txBody>
      </p:sp>
      <p:graphicFrame>
        <p:nvGraphicFramePr>
          <p:cNvPr id="22" name="Diagrama 21">
            <a:extLst>
              <a:ext uri="{FF2B5EF4-FFF2-40B4-BE49-F238E27FC236}">
                <a16:creationId xmlns:a16="http://schemas.microsoft.com/office/drawing/2014/main" id="{A010B14A-F150-4A07-BC7D-BF21AB6E0B03}"/>
              </a:ext>
            </a:extLst>
          </p:cNvPr>
          <p:cNvGraphicFramePr/>
          <p:nvPr>
            <p:extLst>
              <p:ext uri="{D42A27DB-BD31-4B8C-83A1-F6EECF244321}">
                <p14:modId xmlns:p14="http://schemas.microsoft.com/office/powerpoint/2010/main" val="1637463827"/>
              </p:ext>
            </p:extLst>
          </p:nvPr>
        </p:nvGraphicFramePr>
        <p:xfrm>
          <a:off x="3955531" y="796681"/>
          <a:ext cx="7994701" cy="52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uadroTexto 23">
            <a:extLst>
              <a:ext uri="{FF2B5EF4-FFF2-40B4-BE49-F238E27FC236}">
                <a16:creationId xmlns:a16="http://schemas.microsoft.com/office/drawing/2014/main" id="{BBA786EB-EF0C-46A2-B104-F3423E8F55B0}"/>
              </a:ext>
            </a:extLst>
          </p:cNvPr>
          <p:cNvSpPr txBox="1"/>
          <p:nvPr/>
        </p:nvSpPr>
        <p:spPr>
          <a:xfrm>
            <a:off x="1697684" y="2386401"/>
            <a:ext cx="1529295" cy="369332"/>
          </a:xfrm>
          <a:prstGeom prst="rect">
            <a:avLst/>
          </a:prstGeom>
          <a:solidFill>
            <a:srgbClr val="7924C6"/>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dirty="0">
                <a:latin typeface="Cambria" panose="02040503050406030204" pitchFamily="18" charset="0"/>
                <a:ea typeface="Cambria" panose="02040503050406030204" pitchFamily="18" charset="0"/>
              </a:rPr>
              <a:t>ALS Global</a:t>
            </a:r>
          </a:p>
        </p:txBody>
      </p:sp>
      <p:graphicFrame>
        <p:nvGraphicFramePr>
          <p:cNvPr id="26" name="Diagrama 25">
            <a:extLst>
              <a:ext uri="{FF2B5EF4-FFF2-40B4-BE49-F238E27FC236}">
                <a16:creationId xmlns:a16="http://schemas.microsoft.com/office/drawing/2014/main" id="{CAE10572-294D-4063-B746-0E4A65AE4A44}"/>
              </a:ext>
            </a:extLst>
          </p:cNvPr>
          <p:cNvGraphicFramePr/>
          <p:nvPr>
            <p:extLst>
              <p:ext uri="{D42A27DB-BD31-4B8C-83A1-F6EECF244321}">
                <p14:modId xmlns:p14="http://schemas.microsoft.com/office/powerpoint/2010/main" val="3332368086"/>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733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998013" y="2633914"/>
            <a:ext cx="10360501" cy="1223963"/>
          </a:xfrm>
        </p:spPr>
        <p:txBody>
          <a:bodyPr>
            <a:normAutofit/>
          </a:bodyPr>
          <a:lstStyle/>
          <a:p>
            <a:pPr algn="ctr"/>
            <a:r>
              <a:rPr lang="es-419" sz="6400" b="0" i="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Introducción</a:t>
            </a:r>
            <a:r>
              <a:rPr lang="es-419" sz="6400" b="0" i="0" dirty="0">
                <a:solidFill>
                  <a:schemeClr val="tx1"/>
                </a:solidFill>
                <a:latin typeface="Cambria" panose="02040503050406030204" pitchFamily="18" charset="0"/>
                <a:ea typeface="Cambria" panose="02040503050406030204" pitchFamily="18" charset="0"/>
                <a:cs typeface="Arial" panose="020B0604020202020204" pitchFamily="34" charset="0"/>
              </a:rPr>
              <a:t> </a:t>
            </a:r>
            <a:endParaRPr lang="es-ES" sz="6400" b="0" i="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7728444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4" name="Rectángulo 13">
            <a:extLst>
              <a:ext uri="{FF2B5EF4-FFF2-40B4-BE49-F238E27FC236}">
                <a16:creationId xmlns:a16="http://schemas.microsoft.com/office/drawing/2014/main" id="{0A7D6AF5-C220-46B8-BC9C-D01D7D6CB846}"/>
              </a:ext>
            </a:extLst>
          </p:cNvPr>
          <p:cNvSpPr/>
          <p:nvPr/>
        </p:nvSpPr>
        <p:spPr>
          <a:xfrm>
            <a:off x="515388" y="955455"/>
            <a:ext cx="318107" cy="4727402"/>
          </a:xfrm>
          <a:prstGeom prst="rect">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C63FFF3F-8215-481A-9339-B02FC21CBDFD}"/>
              </a:ext>
            </a:extLst>
          </p:cNvPr>
          <p:cNvSpPr txBox="1"/>
          <p:nvPr/>
        </p:nvSpPr>
        <p:spPr>
          <a:xfrm rot="16200000">
            <a:off x="-1835935" y="3057543"/>
            <a:ext cx="4727402" cy="523220"/>
          </a:xfrm>
          <a:prstGeom prst="rect">
            <a:avLst/>
          </a:prstGeom>
          <a:noFill/>
        </p:spPr>
        <p:txBody>
          <a:bodyPr wrap="square" rtlCol="0">
            <a:spAutoFit/>
          </a:bodyPr>
          <a:lstStyle/>
          <a:p>
            <a:pPr algn="ctr"/>
            <a:r>
              <a:rPr lang="es-EC" sz="2800" b="1" dirty="0">
                <a:latin typeface="Cambria" panose="02040503050406030204" pitchFamily="18" charset="0"/>
                <a:ea typeface="Cambria" panose="02040503050406030204" pitchFamily="18" charset="0"/>
                <a:cs typeface="Times New Roman" panose="02020603050405020304" pitchFamily="18" charset="0"/>
              </a:rPr>
              <a:t>Parámetros </a:t>
            </a:r>
            <a:r>
              <a:rPr lang="es-EC" sz="2800" b="1" i="1" dirty="0">
                <a:latin typeface="Cambria" panose="02040503050406030204" pitchFamily="18" charset="0"/>
                <a:ea typeface="Cambria" panose="02040503050406030204" pitchFamily="18" charset="0"/>
                <a:cs typeface="Times New Roman" panose="02020603050405020304" pitchFamily="18" charset="0"/>
              </a:rPr>
              <a:t>in situ</a:t>
            </a:r>
          </a:p>
        </p:txBody>
      </p:sp>
      <p:grpSp>
        <p:nvGrpSpPr>
          <p:cNvPr id="16" name="Grupo 15">
            <a:extLst>
              <a:ext uri="{FF2B5EF4-FFF2-40B4-BE49-F238E27FC236}">
                <a16:creationId xmlns:a16="http://schemas.microsoft.com/office/drawing/2014/main" id="{A0F5B4C9-ADBD-4567-B210-46A70E154089}"/>
              </a:ext>
            </a:extLst>
          </p:cNvPr>
          <p:cNvGrpSpPr/>
          <p:nvPr/>
        </p:nvGrpSpPr>
        <p:grpSpPr>
          <a:xfrm>
            <a:off x="1863073" y="955457"/>
            <a:ext cx="9739647" cy="1493104"/>
            <a:chOff x="1860003" y="2561159"/>
            <a:chExt cx="9813539" cy="2261242"/>
          </a:xfrm>
        </p:grpSpPr>
        <p:sp>
          <p:nvSpPr>
            <p:cNvPr id="17" name="Forma libre: forma 16">
              <a:extLst>
                <a:ext uri="{FF2B5EF4-FFF2-40B4-BE49-F238E27FC236}">
                  <a16:creationId xmlns:a16="http://schemas.microsoft.com/office/drawing/2014/main" id="{4336B628-464D-4E05-8DBE-4E0920FFCB17}"/>
                </a:ext>
              </a:extLst>
            </p:cNvPr>
            <p:cNvSpPr/>
            <p:nvPr/>
          </p:nvSpPr>
          <p:spPr>
            <a:xfrm>
              <a:off x="1860003" y="2561159"/>
              <a:ext cx="2991932" cy="540132"/>
            </a:xfrm>
            <a:custGeom>
              <a:avLst/>
              <a:gdLst>
                <a:gd name="connsiteX0" fmla="*/ 0 w 2991932"/>
                <a:gd name="connsiteY0" fmla="*/ 0 h 864000"/>
                <a:gd name="connsiteX1" fmla="*/ 2991932 w 2991932"/>
                <a:gd name="connsiteY1" fmla="*/ 0 h 864000"/>
                <a:gd name="connsiteX2" fmla="*/ 2991932 w 2991932"/>
                <a:gd name="connsiteY2" fmla="*/ 864000 h 864000"/>
                <a:gd name="connsiteX3" fmla="*/ 0 w 2991932"/>
                <a:gd name="connsiteY3" fmla="*/ 864000 h 864000"/>
                <a:gd name="connsiteX4" fmla="*/ 0 w 2991932"/>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864000">
                  <a:moveTo>
                    <a:pt x="0" y="0"/>
                  </a:moveTo>
                  <a:lnTo>
                    <a:pt x="2991932" y="0"/>
                  </a:lnTo>
                  <a:lnTo>
                    <a:pt x="2991932" y="864000"/>
                  </a:lnTo>
                  <a:lnTo>
                    <a:pt x="0" y="864000"/>
                  </a:lnTo>
                  <a:lnTo>
                    <a:pt x="0" y="0"/>
                  </a:lnTo>
                  <a:close/>
                </a:path>
              </a:pathLst>
            </a:custGeom>
            <a:solidFill>
              <a:srgbClr val="CC66FF">
                <a:alpha val="50000"/>
              </a:srgbClr>
            </a:solidFill>
            <a:ln>
              <a:solidFill>
                <a:srgbClr val="CCCCF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MX" sz="1600" b="1" dirty="0">
                  <a:latin typeface="Cambria" panose="02040503050406030204" pitchFamily="18" charset="0"/>
                  <a:ea typeface="Cambria" panose="02040503050406030204" pitchFamily="18" charset="0"/>
                  <a:cs typeface="Times New Roman" panose="02020603050405020304" pitchFamily="18" charset="0"/>
                </a:rPr>
                <a:t>EQUIPOS</a:t>
              </a:r>
              <a:endParaRPr lang="es-MX" sz="1600" b="1" kern="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8" name="Forma libre: forma 17">
              <a:extLst>
                <a:ext uri="{FF2B5EF4-FFF2-40B4-BE49-F238E27FC236}">
                  <a16:creationId xmlns:a16="http://schemas.microsoft.com/office/drawing/2014/main" id="{626BD236-2914-4605-8AEF-FFB26E3EE1A3}"/>
                </a:ext>
              </a:extLst>
            </p:cNvPr>
            <p:cNvSpPr/>
            <p:nvPr/>
          </p:nvSpPr>
          <p:spPr>
            <a:xfrm>
              <a:off x="1860003" y="3190336"/>
              <a:ext cx="2991932" cy="1620396"/>
            </a:xfrm>
            <a:custGeom>
              <a:avLst/>
              <a:gdLst>
                <a:gd name="connsiteX0" fmla="*/ 0 w 2991932"/>
                <a:gd name="connsiteY0" fmla="*/ 0 h 1317600"/>
                <a:gd name="connsiteX1" fmla="*/ 2991932 w 2991932"/>
                <a:gd name="connsiteY1" fmla="*/ 0 h 1317600"/>
                <a:gd name="connsiteX2" fmla="*/ 2991932 w 2991932"/>
                <a:gd name="connsiteY2" fmla="*/ 1317600 h 1317600"/>
                <a:gd name="connsiteX3" fmla="*/ 0 w 2991932"/>
                <a:gd name="connsiteY3" fmla="*/ 1317600 h 1317600"/>
                <a:gd name="connsiteX4" fmla="*/ 0 w 2991932"/>
                <a:gd name="connsiteY4" fmla="*/ 0 h 13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1317600">
                  <a:moveTo>
                    <a:pt x="0" y="0"/>
                  </a:moveTo>
                  <a:lnTo>
                    <a:pt x="2991932" y="0"/>
                  </a:lnTo>
                  <a:lnTo>
                    <a:pt x="2991932" y="1317600"/>
                  </a:lnTo>
                  <a:lnTo>
                    <a:pt x="0" y="1317600"/>
                  </a:lnTo>
                  <a:lnTo>
                    <a:pt x="0" y="0"/>
                  </a:lnTo>
                  <a:close/>
                </a:path>
              </a:pathLst>
            </a:custGeom>
            <a:noFill/>
            <a:ln>
              <a:solidFill>
                <a:srgbClr val="CCCCFF"/>
              </a:solidFill>
              <a:prstDash val="sys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ctr" anchorCtr="0">
              <a:noAutofit/>
            </a:bodyPr>
            <a:lstStyle/>
            <a:p>
              <a:pPr marL="285750" lvl="1" indent="-285750" defTabSz="1333500">
                <a:lnSpc>
                  <a:spcPct val="90000"/>
                </a:lnSpc>
                <a:spcBef>
                  <a:spcPct val="0"/>
                </a:spcBef>
                <a:spcAft>
                  <a:spcPct val="15000"/>
                </a:spcAft>
                <a:buChar char="•"/>
              </a:pPr>
              <a:r>
                <a:rPr lang="es-MX" sz="1600" dirty="0">
                  <a:latin typeface="Cambria" panose="02040503050406030204" pitchFamily="18" charset="0"/>
                  <a:ea typeface="Cambria" panose="02040503050406030204" pitchFamily="18" charset="0"/>
                  <a:cs typeface="Times New Roman" panose="02020603050405020304" pitchFamily="18" charset="0"/>
                </a:rPr>
                <a:t>TDS&amp;EC meter (</a:t>
              </a:r>
              <a:r>
                <a:rPr lang="es-MX" sz="1600" dirty="0" err="1">
                  <a:latin typeface="Cambria" panose="02040503050406030204" pitchFamily="18" charset="0"/>
                  <a:ea typeface="Cambria" panose="02040503050406030204" pitchFamily="18" charset="0"/>
                  <a:cs typeface="Times New Roman" panose="02020603050405020304" pitchFamily="18" charset="0"/>
                </a:rPr>
                <a:t>hold</a:t>
              </a:r>
              <a:r>
                <a:rPr lang="es-MX" sz="1600" dirty="0">
                  <a:latin typeface="Cambria" panose="02040503050406030204" pitchFamily="18" charset="0"/>
                  <a:ea typeface="Cambria" panose="02040503050406030204" pitchFamily="18" charset="0"/>
                  <a:cs typeface="Times New Roman" panose="02020603050405020304" pitchFamily="18" charset="0"/>
                </a:rPr>
                <a:t>)</a:t>
              </a:r>
            </a:p>
            <a:p>
              <a:pPr marL="285750" lvl="1" indent="-285750" defTabSz="1333500">
                <a:lnSpc>
                  <a:spcPct val="90000"/>
                </a:lnSpc>
                <a:spcBef>
                  <a:spcPct val="0"/>
                </a:spcBef>
                <a:spcAft>
                  <a:spcPct val="15000"/>
                </a:spcAft>
                <a:buChar char="•"/>
              </a:pPr>
              <a:r>
                <a:rPr lang="es-MX" sz="1600" dirty="0">
                  <a:latin typeface="Cambria" panose="02040503050406030204" pitchFamily="18" charset="0"/>
                  <a:ea typeface="Cambria" panose="02040503050406030204" pitchFamily="18" charset="0"/>
                  <a:cs typeface="Times New Roman" panose="02020603050405020304" pitchFamily="18" charset="0"/>
                </a:rPr>
                <a:t>pHmetro</a:t>
              </a:r>
              <a:endParaRPr lang="es-MX" sz="1600" kern="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9" name="Forma libre: forma 18">
              <a:extLst>
                <a:ext uri="{FF2B5EF4-FFF2-40B4-BE49-F238E27FC236}">
                  <a16:creationId xmlns:a16="http://schemas.microsoft.com/office/drawing/2014/main" id="{E48374AB-0907-4104-829C-6736A74CC226}"/>
                </a:ext>
              </a:extLst>
            </p:cNvPr>
            <p:cNvSpPr/>
            <p:nvPr/>
          </p:nvSpPr>
          <p:spPr>
            <a:xfrm>
              <a:off x="5270807" y="2561159"/>
              <a:ext cx="2991932" cy="540132"/>
            </a:xfrm>
            <a:custGeom>
              <a:avLst/>
              <a:gdLst>
                <a:gd name="connsiteX0" fmla="*/ 0 w 2991932"/>
                <a:gd name="connsiteY0" fmla="*/ 0 h 864000"/>
                <a:gd name="connsiteX1" fmla="*/ 2991932 w 2991932"/>
                <a:gd name="connsiteY1" fmla="*/ 0 h 864000"/>
                <a:gd name="connsiteX2" fmla="*/ 2991932 w 2991932"/>
                <a:gd name="connsiteY2" fmla="*/ 864000 h 864000"/>
                <a:gd name="connsiteX3" fmla="*/ 0 w 2991932"/>
                <a:gd name="connsiteY3" fmla="*/ 864000 h 864000"/>
                <a:gd name="connsiteX4" fmla="*/ 0 w 2991932"/>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864000">
                  <a:moveTo>
                    <a:pt x="0" y="0"/>
                  </a:moveTo>
                  <a:lnTo>
                    <a:pt x="2991932" y="0"/>
                  </a:lnTo>
                  <a:lnTo>
                    <a:pt x="2991932" y="864000"/>
                  </a:lnTo>
                  <a:lnTo>
                    <a:pt x="0" y="864000"/>
                  </a:lnTo>
                  <a:lnTo>
                    <a:pt x="0" y="0"/>
                  </a:lnTo>
                  <a:close/>
                </a:path>
              </a:pathLst>
            </a:custGeom>
            <a:solidFill>
              <a:srgbClr val="CC66FF">
                <a:alpha val="50000"/>
              </a:srgbClr>
            </a:solidFill>
            <a:ln>
              <a:solidFill>
                <a:srgbClr val="CCCCF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algn="ctr" defTabSz="1333500">
                <a:lnSpc>
                  <a:spcPct val="90000"/>
                </a:lnSpc>
                <a:spcBef>
                  <a:spcPct val="0"/>
                </a:spcBef>
                <a:spcAft>
                  <a:spcPct val="35000"/>
                </a:spcAft>
              </a:pPr>
              <a:r>
                <a:rPr lang="es-MX" sz="1600" b="1" dirty="0">
                  <a:latin typeface="Cambria" panose="02040503050406030204" pitchFamily="18" charset="0"/>
                  <a:ea typeface="Cambria" panose="02040503050406030204" pitchFamily="18" charset="0"/>
                  <a:cs typeface="Times New Roman" panose="02020603050405020304" pitchFamily="18" charset="0"/>
                </a:rPr>
                <a:t>PARAMETROS</a:t>
              </a:r>
            </a:p>
          </p:txBody>
        </p:sp>
        <p:sp>
          <p:nvSpPr>
            <p:cNvPr id="20" name="Forma libre: forma 19">
              <a:extLst>
                <a:ext uri="{FF2B5EF4-FFF2-40B4-BE49-F238E27FC236}">
                  <a16:creationId xmlns:a16="http://schemas.microsoft.com/office/drawing/2014/main" id="{3A7BA3C3-F92B-4974-A135-F22927D79C88}"/>
                </a:ext>
              </a:extLst>
            </p:cNvPr>
            <p:cNvSpPr/>
            <p:nvPr/>
          </p:nvSpPr>
          <p:spPr>
            <a:xfrm>
              <a:off x="5270807" y="3202005"/>
              <a:ext cx="2991932" cy="1620396"/>
            </a:xfrm>
            <a:custGeom>
              <a:avLst/>
              <a:gdLst>
                <a:gd name="connsiteX0" fmla="*/ 0 w 2991932"/>
                <a:gd name="connsiteY0" fmla="*/ 0 h 1317600"/>
                <a:gd name="connsiteX1" fmla="*/ 2991932 w 2991932"/>
                <a:gd name="connsiteY1" fmla="*/ 0 h 1317600"/>
                <a:gd name="connsiteX2" fmla="*/ 2991932 w 2991932"/>
                <a:gd name="connsiteY2" fmla="*/ 1317600 h 1317600"/>
                <a:gd name="connsiteX3" fmla="*/ 0 w 2991932"/>
                <a:gd name="connsiteY3" fmla="*/ 1317600 h 1317600"/>
                <a:gd name="connsiteX4" fmla="*/ 0 w 2991932"/>
                <a:gd name="connsiteY4" fmla="*/ 0 h 13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1317600">
                  <a:moveTo>
                    <a:pt x="0" y="0"/>
                  </a:moveTo>
                  <a:lnTo>
                    <a:pt x="2991932" y="0"/>
                  </a:lnTo>
                  <a:lnTo>
                    <a:pt x="2991932" y="1317600"/>
                  </a:lnTo>
                  <a:lnTo>
                    <a:pt x="0" y="1317600"/>
                  </a:lnTo>
                  <a:lnTo>
                    <a:pt x="0" y="0"/>
                  </a:lnTo>
                  <a:close/>
                </a:path>
              </a:pathLst>
            </a:custGeom>
            <a:noFill/>
            <a:ln>
              <a:solidFill>
                <a:srgbClr val="CCCCFF"/>
              </a:solidFill>
              <a:prstDash val="sys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ctr" anchorCtr="0">
              <a:noAutofit/>
            </a:bodyPr>
            <a:lstStyle/>
            <a:p>
              <a:pPr marL="285750" indent="-285750">
                <a:buFont typeface="Arial" panose="020B0604020202020204" pitchFamily="34" charset="0"/>
                <a:buChar char="•"/>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pH</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Temperatura</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Conductividad </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Oxígeno disuelto </a:t>
              </a:r>
              <a:endParaRPr lang="es-MX" sz="1600" kern="1200" dirty="0">
                <a:latin typeface="Cambria" panose="02040503050406030204" pitchFamily="18" charset="0"/>
                <a:ea typeface="Cambria" panose="020405030504060302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endParaRPr lang="es-MX" sz="1600" kern="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1" name="Forma libre: forma 20">
              <a:extLst>
                <a:ext uri="{FF2B5EF4-FFF2-40B4-BE49-F238E27FC236}">
                  <a16:creationId xmlns:a16="http://schemas.microsoft.com/office/drawing/2014/main" id="{0E03331F-A0B8-40FF-8EB4-53714EADB9AE}"/>
                </a:ext>
              </a:extLst>
            </p:cNvPr>
            <p:cNvSpPr/>
            <p:nvPr/>
          </p:nvSpPr>
          <p:spPr>
            <a:xfrm>
              <a:off x="8681610" y="2561159"/>
              <a:ext cx="2991932" cy="540132"/>
            </a:xfrm>
            <a:custGeom>
              <a:avLst/>
              <a:gdLst>
                <a:gd name="connsiteX0" fmla="*/ 0 w 2991932"/>
                <a:gd name="connsiteY0" fmla="*/ 0 h 864000"/>
                <a:gd name="connsiteX1" fmla="*/ 2991932 w 2991932"/>
                <a:gd name="connsiteY1" fmla="*/ 0 h 864000"/>
                <a:gd name="connsiteX2" fmla="*/ 2991932 w 2991932"/>
                <a:gd name="connsiteY2" fmla="*/ 864000 h 864000"/>
                <a:gd name="connsiteX3" fmla="*/ 0 w 2991932"/>
                <a:gd name="connsiteY3" fmla="*/ 864000 h 864000"/>
                <a:gd name="connsiteX4" fmla="*/ 0 w 2991932"/>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864000">
                  <a:moveTo>
                    <a:pt x="0" y="0"/>
                  </a:moveTo>
                  <a:lnTo>
                    <a:pt x="2991932" y="0"/>
                  </a:lnTo>
                  <a:lnTo>
                    <a:pt x="2991932" y="864000"/>
                  </a:lnTo>
                  <a:lnTo>
                    <a:pt x="0" y="864000"/>
                  </a:lnTo>
                  <a:lnTo>
                    <a:pt x="0" y="0"/>
                  </a:lnTo>
                  <a:close/>
                </a:path>
              </a:pathLst>
            </a:custGeom>
            <a:solidFill>
              <a:srgbClr val="CC66FF">
                <a:alpha val="50000"/>
              </a:srgbClr>
            </a:solidFill>
            <a:ln>
              <a:solidFill>
                <a:srgbClr val="CCCCF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algn="ctr" defTabSz="1333500">
                <a:lnSpc>
                  <a:spcPct val="90000"/>
                </a:lnSpc>
                <a:spcBef>
                  <a:spcPct val="0"/>
                </a:spcBef>
                <a:spcAft>
                  <a:spcPct val="35000"/>
                </a:spcAft>
              </a:pPr>
              <a:r>
                <a:rPr lang="es-MX" sz="1600" b="1" dirty="0">
                  <a:latin typeface="Cambria" panose="02040503050406030204" pitchFamily="18" charset="0"/>
                  <a:ea typeface="Cambria" panose="02040503050406030204" pitchFamily="18" charset="0"/>
                  <a:cs typeface="Times New Roman" panose="02020603050405020304" pitchFamily="18" charset="0"/>
                </a:rPr>
                <a:t>CAUDAL</a:t>
              </a:r>
            </a:p>
          </p:txBody>
        </p:sp>
        <p:sp>
          <p:nvSpPr>
            <p:cNvPr id="22" name="Forma libre: forma 21">
              <a:extLst>
                <a:ext uri="{FF2B5EF4-FFF2-40B4-BE49-F238E27FC236}">
                  <a16:creationId xmlns:a16="http://schemas.microsoft.com/office/drawing/2014/main" id="{5CAF35D9-48D6-4889-9028-C29280E573F7}"/>
                </a:ext>
              </a:extLst>
            </p:cNvPr>
            <p:cNvSpPr/>
            <p:nvPr/>
          </p:nvSpPr>
          <p:spPr>
            <a:xfrm>
              <a:off x="8681610" y="3202005"/>
              <a:ext cx="2991932" cy="1620396"/>
            </a:xfrm>
            <a:custGeom>
              <a:avLst/>
              <a:gdLst>
                <a:gd name="connsiteX0" fmla="*/ 0 w 2991932"/>
                <a:gd name="connsiteY0" fmla="*/ 0 h 1317600"/>
                <a:gd name="connsiteX1" fmla="*/ 2991932 w 2991932"/>
                <a:gd name="connsiteY1" fmla="*/ 0 h 1317600"/>
                <a:gd name="connsiteX2" fmla="*/ 2991932 w 2991932"/>
                <a:gd name="connsiteY2" fmla="*/ 1317600 h 1317600"/>
                <a:gd name="connsiteX3" fmla="*/ 0 w 2991932"/>
                <a:gd name="connsiteY3" fmla="*/ 1317600 h 1317600"/>
                <a:gd name="connsiteX4" fmla="*/ 0 w 2991932"/>
                <a:gd name="connsiteY4" fmla="*/ 0 h 13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932" h="1317600">
                  <a:moveTo>
                    <a:pt x="0" y="0"/>
                  </a:moveTo>
                  <a:lnTo>
                    <a:pt x="2991932" y="0"/>
                  </a:lnTo>
                  <a:lnTo>
                    <a:pt x="2991932" y="1317600"/>
                  </a:lnTo>
                  <a:lnTo>
                    <a:pt x="0" y="1317600"/>
                  </a:lnTo>
                  <a:lnTo>
                    <a:pt x="0" y="0"/>
                  </a:lnTo>
                  <a:close/>
                </a:path>
              </a:pathLst>
            </a:custGeom>
            <a:noFill/>
            <a:ln>
              <a:solidFill>
                <a:srgbClr val="CCCCFF"/>
              </a:solidFill>
              <a:prstDash val="sys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ctr" anchorCtr="0">
              <a:noAutofit/>
            </a:bodyPr>
            <a:lstStyle/>
            <a:p>
              <a:pPr marL="285750" lvl="1" indent="-285750" defTabSz="1333500">
                <a:lnSpc>
                  <a:spcPct val="90000"/>
                </a:lnSpc>
                <a:spcBef>
                  <a:spcPct val="0"/>
                </a:spcBef>
                <a:spcAft>
                  <a:spcPct val="15000"/>
                </a:spcAft>
                <a:buChar char="•"/>
              </a:pPr>
              <a:r>
                <a:rPr lang="es-ES" sz="1600" dirty="0">
                  <a:latin typeface="Cambria" panose="02040503050406030204" pitchFamily="18" charset="0"/>
                  <a:ea typeface="Cambria" panose="02040503050406030204" pitchFamily="18" charset="0"/>
                  <a:cs typeface="Times New Roman" panose="02020603050405020304" pitchFamily="18" charset="0"/>
                </a:rPr>
                <a:t>Balde plástico de 4 Litros</a:t>
              </a:r>
            </a:p>
            <a:p>
              <a:pPr marL="285750" lvl="1" indent="-285750" defTabSz="1333500">
                <a:lnSpc>
                  <a:spcPct val="90000"/>
                </a:lnSpc>
                <a:spcBef>
                  <a:spcPct val="0"/>
                </a:spcBef>
                <a:spcAft>
                  <a:spcPct val="15000"/>
                </a:spcAft>
                <a:buChar char="•"/>
              </a:pPr>
              <a:r>
                <a:rPr lang="es-ES" sz="1600" dirty="0">
                  <a:latin typeface="Cambria" panose="02040503050406030204" pitchFamily="18" charset="0"/>
                  <a:ea typeface="Cambria" panose="02040503050406030204" pitchFamily="18" charset="0"/>
                  <a:cs typeface="Times New Roman" panose="02020603050405020304" pitchFamily="18" charset="0"/>
                </a:rPr>
                <a:t>Tres a cinco veces </a:t>
              </a:r>
              <a:endParaRPr lang="es-MX" sz="1600" kern="1200" dirty="0">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3" name="Picture 35">
            <a:extLst>
              <a:ext uri="{FF2B5EF4-FFF2-40B4-BE49-F238E27FC236}">
                <a16:creationId xmlns:a16="http://schemas.microsoft.com/office/drawing/2014/main" id="{8FD83F9A-0B21-4A91-8A88-A49F1A41AC68}"/>
              </a:ext>
            </a:extLst>
          </p:cNvPr>
          <p:cNvPicPr/>
          <p:nvPr/>
        </p:nvPicPr>
        <p:blipFill>
          <a:blip r:embed="rId2" cstate="email">
            <a:extLst>
              <a:ext uri="{28A0092B-C50C-407E-A947-70E740481C1C}">
                <a14:useLocalDpi xmlns:a14="http://schemas.microsoft.com/office/drawing/2010/main"/>
              </a:ext>
            </a:extLst>
          </a:blip>
          <a:stretch>
            <a:fillRect/>
          </a:stretch>
        </p:blipFill>
        <p:spPr>
          <a:xfrm>
            <a:off x="3359039" y="2713084"/>
            <a:ext cx="4530129" cy="1725920"/>
          </a:xfrm>
          <a:prstGeom prst="rect">
            <a:avLst/>
          </a:prstGeom>
        </p:spPr>
      </p:pic>
      <p:sp>
        <p:nvSpPr>
          <p:cNvPr id="24" name="Rectángulo: esquinas redondeadas 23">
            <a:extLst>
              <a:ext uri="{FF2B5EF4-FFF2-40B4-BE49-F238E27FC236}">
                <a16:creationId xmlns:a16="http://schemas.microsoft.com/office/drawing/2014/main" id="{A85B2B0B-ECF5-48A7-AF2D-36C89D5911DC}"/>
              </a:ext>
            </a:extLst>
          </p:cNvPr>
          <p:cNvSpPr/>
          <p:nvPr/>
        </p:nvSpPr>
        <p:spPr>
          <a:xfrm>
            <a:off x="1786840" y="4144528"/>
            <a:ext cx="1035770" cy="420711"/>
          </a:xfrm>
          <a:prstGeom prst="roundRect">
            <a:avLst/>
          </a:prstGeom>
          <a:ln w="22225">
            <a:solidFill>
              <a:srgbClr val="7030A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latin typeface="Cambria" panose="02040503050406030204" pitchFamily="18" charset="0"/>
                <a:ea typeface="Cambria" panose="02040503050406030204" pitchFamily="18" charset="0"/>
              </a:rPr>
              <a:t>3 veces</a:t>
            </a:r>
          </a:p>
        </p:txBody>
      </p:sp>
      <p:pic>
        <p:nvPicPr>
          <p:cNvPr id="26" name="Picture 36">
            <a:extLst>
              <a:ext uri="{FF2B5EF4-FFF2-40B4-BE49-F238E27FC236}">
                <a16:creationId xmlns:a16="http://schemas.microsoft.com/office/drawing/2014/main" id="{7C19BFFC-5DB2-4BBE-815B-6E9B2898B0EC}"/>
              </a:ext>
            </a:extLst>
          </p:cNvPr>
          <p:cNvPicPr/>
          <p:nvPr/>
        </p:nvPicPr>
        <p:blipFill>
          <a:blip r:embed="rId3" cstate="email">
            <a:extLst>
              <a:ext uri="{28A0092B-C50C-407E-A947-70E740481C1C}">
                <a14:useLocalDpi xmlns:a14="http://schemas.microsoft.com/office/drawing/2010/main"/>
              </a:ext>
            </a:extLst>
          </a:blip>
          <a:stretch>
            <a:fillRect/>
          </a:stretch>
        </p:blipFill>
        <p:spPr>
          <a:xfrm>
            <a:off x="3359039" y="4445276"/>
            <a:ext cx="4530129" cy="1707173"/>
          </a:xfrm>
          <a:prstGeom prst="rect">
            <a:avLst/>
          </a:prstGeom>
        </p:spPr>
      </p:pic>
      <p:sp>
        <p:nvSpPr>
          <p:cNvPr id="27" name="Flecha: pentágono 26">
            <a:extLst>
              <a:ext uri="{FF2B5EF4-FFF2-40B4-BE49-F238E27FC236}">
                <a16:creationId xmlns:a16="http://schemas.microsoft.com/office/drawing/2014/main" id="{96596D89-F77B-4C70-8059-08EDB66C225C}"/>
              </a:ext>
            </a:extLst>
          </p:cNvPr>
          <p:cNvSpPr/>
          <p:nvPr/>
        </p:nvSpPr>
        <p:spPr>
          <a:xfrm>
            <a:off x="1643832" y="3185408"/>
            <a:ext cx="1503863" cy="554938"/>
          </a:xfrm>
          <a:prstGeom prst="homePlate">
            <a:avLst/>
          </a:prstGeom>
          <a:solidFill>
            <a:srgbClr val="9966FF">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Agua</a:t>
            </a:r>
          </a:p>
        </p:txBody>
      </p:sp>
      <p:sp>
        <p:nvSpPr>
          <p:cNvPr id="28" name="Flecha: pentágono 27">
            <a:extLst>
              <a:ext uri="{FF2B5EF4-FFF2-40B4-BE49-F238E27FC236}">
                <a16:creationId xmlns:a16="http://schemas.microsoft.com/office/drawing/2014/main" id="{BDC68165-35AC-4221-A6C4-86EC52BAE6B2}"/>
              </a:ext>
            </a:extLst>
          </p:cNvPr>
          <p:cNvSpPr/>
          <p:nvPr/>
        </p:nvSpPr>
        <p:spPr>
          <a:xfrm>
            <a:off x="1482222" y="4969421"/>
            <a:ext cx="1839728" cy="540905"/>
          </a:xfrm>
          <a:prstGeom prst="homePlate">
            <a:avLst/>
          </a:prstGeom>
          <a:solidFill>
            <a:srgbClr val="CC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i="1" dirty="0">
                <a:solidFill>
                  <a:schemeClr val="tx1"/>
                </a:solidFill>
                <a:latin typeface="Cambria" panose="02040503050406030204" pitchFamily="18" charset="0"/>
                <a:ea typeface="Cambria" panose="02040503050406030204" pitchFamily="18" charset="0"/>
                <a:cs typeface="Times New Roman" panose="02020603050405020304" pitchFamily="18" charset="0"/>
              </a:rPr>
              <a:t>Sedimentos</a:t>
            </a:r>
          </a:p>
        </p:txBody>
      </p:sp>
      <p:pic>
        <p:nvPicPr>
          <p:cNvPr id="29" name="Picture 37">
            <a:extLst>
              <a:ext uri="{FF2B5EF4-FFF2-40B4-BE49-F238E27FC236}">
                <a16:creationId xmlns:a16="http://schemas.microsoft.com/office/drawing/2014/main" id="{4B95A3FF-4478-4824-A5B9-6B6F629E6CFF}"/>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8596077" y="2831296"/>
            <a:ext cx="3166536" cy="2143125"/>
          </a:xfrm>
          <a:prstGeom prst="rect">
            <a:avLst/>
          </a:prstGeom>
        </p:spPr>
      </p:pic>
      <p:sp>
        <p:nvSpPr>
          <p:cNvPr id="30" name="Elipse 29">
            <a:extLst>
              <a:ext uri="{FF2B5EF4-FFF2-40B4-BE49-F238E27FC236}">
                <a16:creationId xmlns:a16="http://schemas.microsoft.com/office/drawing/2014/main" id="{F31341BF-60E3-4384-9E83-10A730D1E0D4}"/>
              </a:ext>
            </a:extLst>
          </p:cNvPr>
          <p:cNvSpPr/>
          <p:nvPr/>
        </p:nvSpPr>
        <p:spPr>
          <a:xfrm>
            <a:off x="875216" y="3053069"/>
            <a:ext cx="523221" cy="523220"/>
          </a:xfrm>
          <a:prstGeom prst="ellipse">
            <a:avLst/>
          </a:prstGeom>
          <a:solidFill>
            <a:srgbClr val="CC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1" name="Diagrama 30">
            <a:extLst>
              <a:ext uri="{FF2B5EF4-FFF2-40B4-BE49-F238E27FC236}">
                <a16:creationId xmlns:a16="http://schemas.microsoft.com/office/drawing/2014/main" id="{B826FFD8-57AC-44FC-827F-CFB053B995AC}"/>
              </a:ext>
            </a:extLst>
          </p:cNvPr>
          <p:cNvGraphicFramePr/>
          <p:nvPr>
            <p:extLst>
              <p:ext uri="{D42A27DB-BD31-4B8C-83A1-F6EECF244321}">
                <p14:modId xmlns:p14="http://schemas.microsoft.com/office/powerpoint/2010/main" val="3332368086"/>
              </p:ext>
            </p:extLst>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280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111050" y="800075"/>
            <a:ext cx="3613767"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1. Levantamiento de información de línea base</a:t>
            </a:r>
          </a:p>
        </p:txBody>
      </p:sp>
      <p:pic>
        <p:nvPicPr>
          <p:cNvPr id="29" name="Picture 4" descr="Como Buscar Toda la Información de una Imagen">
            <a:extLst>
              <a:ext uri="{FF2B5EF4-FFF2-40B4-BE49-F238E27FC236}">
                <a16:creationId xmlns:a16="http://schemas.microsoft.com/office/drawing/2014/main" id="{9796FFD1-18CD-4D96-9ED9-27FF37829E9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0382" y="1759364"/>
            <a:ext cx="2627456" cy="13875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MAAE El Oro sur Twitter : &amp;quot;#InfoMAEElOro | ...tenencia, transporte y  tráfico de 42 especímenes de vida silvestre que se encontraban en listados  en la convención sobre el comercio internacional de especies">
            <a:extLst>
              <a:ext uri="{FF2B5EF4-FFF2-40B4-BE49-F238E27FC236}">
                <a16:creationId xmlns:a16="http://schemas.microsoft.com/office/drawing/2014/main" id="{45554393-2DBC-4D39-B092-92145B5D05F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537699" y="970484"/>
            <a:ext cx="1282777" cy="13502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lcaldía Tulcán (@GADMT04) / Twitter">
            <a:extLst>
              <a:ext uri="{FF2B5EF4-FFF2-40B4-BE49-F238E27FC236}">
                <a16:creationId xmlns:a16="http://schemas.microsoft.com/office/drawing/2014/main" id="{29D6B49E-FD70-47D6-86B5-594319436DD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9845780" y="4056679"/>
            <a:ext cx="1392625" cy="13202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ímbolos Parroquiales - GAD parroquial TufiñoGAD parroquial Tufiño">
            <a:extLst>
              <a:ext uri="{FF2B5EF4-FFF2-40B4-BE49-F238E27FC236}">
                <a16:creationId xmlns:a16="http://schemas.microsoft.com/office/drawing/2014/main" id="{5570385B-704A-49F0-BF38-DEDDA65DCB6D}"/>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014081" y="1476786"/>
            <a:ext cx="1203960" cy="12845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TOP - Ministerio de Transporte y Obras Públicas Logo Vector (.AI) Free  Download">
            <a:extLst>
              <a:ext uri="{FF2B5EF4-FFF2-40B4-BE49-F238E27FC236}">
                <a16:creationId xmlns:a16="http://schemas.microsoft.com/office/drawing/2014/main" id="{D4FBF5AC-2BF9-477B-94DC-1E7C3EC250B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194547" y="3095235"/>
            <a:ext cx="2695090" cy="667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3AF933BB-9F0A-4DF6-808D-54E828269CC0}"/>
              </a:ext>
            </a:extLst>
          </p:cNvPr>
          <p:cNvGraphicFramePr>
            <a:graphicFrameLocks noGrp="1"/>
          </p:cNvGraphicFramePr>
          <p:nvPr/>
        </p:nvGraphicFramePr>
        <p:xfrm>
          <a:off x="3652099" y="1737424"/>
          <a:ext cx="4901296" cy="4015105"/>
        </p:xfrm>
        <a:graphic>
          <a:graphicData uri="http://schemas.openxmlformats.org/drawingml/2006/table">
            <a:tbl>
              <a:tblPr firstRow="1" firstCol="1" bandRow="1">
                <a:tableStyleId>{17292A2E-F333-43FB-9621-5CBBE7FDCDCB}</a:tableStyleId>
              </a:tblPr>
              <a:tblGrid>
                <a:gridCol w="2848395">
                  <a:extLst>
                    <a:ext uri="{9D8B030D-6E8A-4147-A177-3AD203B41FA5}">
                      <a16:colId xmlns:a16="http://schemas.microsoft.com/office/drawing/2014/main" val="1848197286"/>
                    </a:ext>
                  </a:extLst>
                </a:gridCol>
                <a:gridCol w="2052901">
                  <a:extLst>
                    <a:ext uri="{9D8B030D-6E8A-4147-A177-3AD203B41FA5}">
                      <a16:colId xmlns:a16="http://schemas.microsoft.com/office/drawing/2014/main" val="1363257192"/>
                    </a:ext>
                  </a:extLst>
                </a:gridCol>
              </a:tblGrid>
              <a:tr h="201354">
                <a:tc>
                  <a:txBody>
                    <a:bodyPr/>
                    <a:lstStyle/>
                    <a:p>
                      <a:pPr algn="ctr">
                        <a:lnSpc>
                          <a:spcPct val="107000"/>
                        </a:lnSpc>
                        <a:spcBef>
                          <a:spcPts val="400"/>
                        </a:spcBef>
                        <a:spcAft>
                          <a:spcPts val="400"/>
                        </a:spcAft>
                      </a:pPr>
                      <a:r>
                        <a:rPr lang="es-ES" sz="1200" b="1" dirty="0">
                          <a:effectLst/>
                          <a:latin typeface="Cambria" panose="02040503050406030204" pitchFamily="18" charset="0"/>
                          <a:ea typeface="Cambria" panose="02040503050406030204" pitchFamily="18" charset="0"/>
                        </a:rPr>
                        <a:t>INFORMACIÓN</a:t>
                      </a:r>
                      <a:endParaRPr lang="es-ES"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1" dirty="0">
                          <a:effectLst/>
                          <a:latin typeface="Cambria" panose="02040503050406030204" pitchFamily="18" charset="0"/>
                          <a:ea typeface="Cambria" panose="02040503050406030204" pitchFamily="18" charset="0"/>
                        </a:rPr>
                        <a:t>FUENTE</a:t>
                      </a:r>
                      <a:endParaRPr lang="es-ES"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49736674"/>
                  </a:ext>
                </a:extLst>
              </a:tr>
              <a:tr h="635625">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Plan de Manejo de la Comuna La Esperanza</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Dirección de Gestión Ambiental, Consultoría Visión Ambiental</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666060"/>
                  </a:ext>
                </a:extLst>
              </a:tr>
              <a:tr h="635625">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Plan de Desarrollo y Ordenamiento Territorial de la Parroquia Tufiño (Administración 2014 – 2019) </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Prefectura del Carchi, GAD Parroquial de Tufiño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69168"/>
                  </a:ext>
                </a:extLst>
              </a:tr>
              <a:tr h="635625">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Plan de Desarrollo y Ordenamiento Territorial, Parroquia Rural de Tufiño (Administración 2015 – 2019) </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Prefectura del Carchi, GAD Parroquial de Tufiño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43556"/>
                  </a:ext>
                </a:extLst>
              </a:tr>
              <a:tr h="635625">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Actualización del Plan de Desarrollo y Ordenamiento Territorial “PDYOT” (Administración 2019 – 2023)</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Prefectura del Carchi, GAD Parroquial de Tufiño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8577731"/>
                  </a:ext>
                </a:extLst>
              </a:tr>
              <a:tr h="852761">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Estudios de factibilidad, impacto ambiental e Ingeniería definitivos para la rectificación y mejoramiento de la carretera Tulcán – Tufiño - Maldonado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MTOP, Consorcio “PKS ACOLIT”</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557457"/>
                  </a:ext>
                </a:extLst>
              </a:tr>
              <a:tr h="418490">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Plan de Manejo de la Reserva Ecológica El Ángel</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Ministerio del Ambiente</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7621558"/>
                  </a:ext>
                </a:extLst>
              </a:tr>
            </a:tbl>
          </a:graphicData>
        </a:graphic>
      </p:graphicFrame>
      <p:sp>
        <p:nvSpPr>
          <p:cNvPr id="19" name="Rectángulo: esquinas redondeadas 18">
            <a:extLst>
              <a:ext uri="{FF2B5EF4-FFF2-40B4-BE49-F238E27FC236}">
                <a16:creationId xmlns:a16="http://schemas.microsoft.com/office/drawing/2014/main" id="{FB3928A6-791C-4212-944E-14EAF767C193}"/>
              </a:ext>
            </a:extLst>
          </p:cNvPr>
          <p:cNvSpPr/>
          <p:nvPr/>
        </p:nvSpPr>
        <p:spPr>
          <a:xfrm>
            <a:off x="5850149" y="1092118"/>
            <a:ext cx="2703246" cy="4874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r">
              <a:buFont typeface="Wingdings" panose="05000000000000000000" pitchFamily="2" charset="2"/>
              <a:buChar char="v"/>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Información bibliográfica recopilada</a:t>
            </a:r>
          </a:p>
        </p:txBody>
      </p:sp>
      <p:pic>
        <p:nvPicPr>
          <p:cNvPr id="3090" name="Picture 18" descr="Imágenes animadas de Carpetas, Gifs de Oficina &amp;gt; Carpetas">
            <a:extLst>
              <a:ext uri="{FF2B5EF4-FFF2-40B4-BE49-F238E27FC236}">
                <a16:creationId xmlns:a16="http://schemas.microsoft.com/office/drawing/2014/main" id="{52DCA9B2-115E-4B66-89E1-B4B52BDDA306}"/>
              </a:ext>
            </a:extLst>
          </p:cNvPr>
          <p:cNvPicPr>
            <a:picLocks noChangeAspect="1" noChangeArrowheads="1" noCrop="1"/>
          </p:cNvPicPr>
          <p:nvPr/>
        </p:nvPicPr>
        <p:blipFill>
          <a:blip r:embed="rId13">
            <a:extLst>
              <a:ext uri="{28A0092B-C50C-407E-A947-70E740481C1C}">
                <a14:useLocalDpi xmlns:a14="http://schemas.microsoft.com/office/drawing/2010/main"/>
              </a:ext>
            </a:extLst>
          </a:blip>
          <a:srcRect/>
          <a:stretch>
            <a:fillRect/>
          </a:stretch>
        </p:blipFill>
        <p:spPr bwMode="auto">
          <a:xfrm>
            <a:off x="982667" y="3506400"/>
            <a:ext cx="1870531" cy="187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6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111050" y="800075"/>
            <a:ext cx="3613767"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1. Levantamiento de información de línea base</a:t>
            </a:r>
          </a:p>
        </p:txBody>
      </p:sp>
      <p:pic>
        <p:nvPicPr>
          <p:cNvPr id="28" name="Picture 2" descr="ALLPE - Services | Facebook">
            <a:extLst>
              <a:ext uri="{FF2B5EF4-FFF2-40B4-BE49-F238E27FC236}">
                <a16:creationId xmlns:a16="http://schemas.microsoft.com/office/drawing/2014/main" id="{65D2ABCF-BB6F-4991-90BE-8339B912905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2737" y="3654768"/>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omo Buscar Toda la Información de una Imagen">
            <a:extLst>
              <a:ext uri="{FF2B5EF4-FFF2-40B4-BE49-F238E27FC236}">
                <a16:creationId xmlns:a16="http://schemas.microsoft.com/office/drawing/2014/main" id="{9796FFD1-18CD-4D96-9ED9-27FF37829E9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1524" y="1510647"/>
            <a:ext cx="2627456" cy="13875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nstituto Geográfico Militar | Ecuador - Guía Oficial de Trámites y  Servicios">
            <a:extLst>
              <a:ext uri="{FF2B5EF4-FFF2-40B4-BE49-F238E27FC236}">
                <a16:creationId xmlns:a16="http://schemas.microsoft.com/office/drawing/2014/main" id="{08FBEE98-F934-487A-852D-BAEE264070B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15150" y="2034965"/>
            <a:ext cx="1470108" cy="14701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Visor Nacional SNI">
            <a:extLst>
              <a:ext uri="{FF2B5EF4-FFF2-40B4-BE49-F238E27FC236}">
                <a16:creationId xmlns:a16="http://schemas.microsoft.com/office/drawing/2014/main" id="{DA7013AE-C87A-4589-AE63-756E03778EC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189664" y="4779480"/>
            <a:ext cx="2714139" cy="7310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MAAE El Oro sur Twitter : &amp;quot;#InfoMAEElOro | ...tenencia, transporte y  tráfico de 42 especímenes de vida silvestre que se encontraban en listados  en la convención sobre el comercio internacional de especies">
            <a:extLst>
              <a:ext uri="{FF2B5EF4-FFF2-40B4-BE49-F238E27FC236}">
                <a16:creationId xmlns:a16="http://schemas.microsoft.com/office/drawing/2014/main" id="{45554393-2DBC-4D39-B092-92145B5D05F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669151" y="1094848"/>
            <a:ext cx="1282777" cy="13502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1-1 Ministerio de Agricultura y Ganadería o) Responsable de atender la  información pública">
            <a:extLst>
              <a:ext uri="{FF2B5EF4-FFF2-40B4-BE49-F238E27FC236}">
                <a16:creationId xmlns:a16="http://schemas.microsoft.com/office/drawing/2014/main" id="{631319E1-DD7E-410D-8B9C-B2FD20F93ABE}"/>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15722" t="20375" r="13613" b="22918"/>
          <a:stretch/>
        </p:blipFill>
        <p:spPr bwMode="auto">
          <a:xfrm>
            <a:off x="10454205" y="2695575"/>
            <a:ext cx="1712669" cy="7334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cretaria Técnica del Comité Nacional de Límites Internos | Ecuador - Guía  Oficial de Trámites y Servicios">
            <a:extLst>
              <a:ext uri="{FF2B5EF4-FFF2-40B4-BE49-F238E27FC236}">
                <a16:creationId xmlns:a16="http://schemas.microsoft.com/office/drawing/2014/main" id="{CB85DA77-4E47-414A-AB5B-E736F8F31660}"/>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715150" y="855070"/>
            <a:ext cx="20955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TOP - Ministerio de Transporte y Obras Públicas Logo Vector (.AI) Free  Download">
            <a:extLst>
              <a:ext uri="{FF2B5EF4-FFF2-40B4-BE49-F238E27FC236}">
                <a16:creationId xmlns:a16="http://schemas.microsoft.com/office/drawing/2014/main" id="{D4FBF5AC-2BF9-477B-94DC-1E7C3EC250B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489151" y="3888341"/>
            <a:ext cx="2360001" cy="584533"/>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esquinas redondeadas 20">
            <a:extLst>
              <a:ext uri="{FF2B5EF4-FFF2-40B4-BE49-F238E27FC236}">
                <a16:creationId xmlns:a16="http://schemas.microsoft.com/office/drawing/2014/main" id="{4A7B927E-97AC-4734-A3DF-DBEC5A8D6063}"/>
              </a:ext>
            </a:extLst>
          </p:cNvPr>
          <p:cNvSpPr/>
          <p:nvPr/>
        </p:nvSpPr>
        <p:spPr>
          <a:xfrm>
            <a:off x="5924142" y="934911"/>
            <a:ext cx="2703246" cy="4874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r">
              <a:buFont typeface="Wingdings" panose="05000000000000000000" pitchFamily="2" charset="2"/>
              <a:buChar char="v"/>
            </a:pP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Información geoespacial recopilada</a:t>
            </a:r>
          </a:p>
        </p:txBody>
      </p:sp>
      <p:graphicFrame>
        <p:nvGraphicFramePr>
          <p:cNvPr id="6" name="Tabla 5">
            <a:extLst>
              <a:ext uri="{FF2B5EF4-FFF2-40B4-BE49-F238E27FC236}">
                <a16:creationId xmlns:a16="http://schemas.microsoft.com/office/drawing/2014/main" id="{1DC2CCAE-28AF-4FB1-AACE-0B95ABC7287F}"/>
              </a:ext>
            </a:extLst>
          </p:cNvPr>
          <p:cNvGraphicFramePr>
            <a:graphicFrameLocks noGrp="1"/>
          </p:cNvGraphicFramePr>
          <p:nvPr/>
        </p:nvGraphicFramePr>
        <p:xfrm>
          <a:off x="3876054" y="1645708"/>
          <a:ext cx="4530128" cy="3905746"/>
        </p:xfrm>
        <a:graphic>
          <a:graphicData uri="http://schemas.openxmlformats.org/drawingml/2006/table">
            <a:tbl>
              <a:tblPr firstRow="1" firstCol="1" bandRow="1">
                <a:tableStyleId>{7E9639D4-E3E2-4D34-9284-5A2195B3D0D7}</a:tableStyleId>
              </a:tblPr>
              <a:tblGrid>
                <a:gridCol w="1930564">
                  <a:extLst>
                    <a:ext uri="{9D8B030D-6E8A-4147-A177-3AD203B41FA5}">
                      <a16:colId xmlns:a16="http://schemas.microsoft.com/office/drawing/2014/main" val="2373756824"/>
                    </a:ext>
                  </a:extLst>
                </a:gridCol>
                <a:gridCol w="1648658">
                  <a:extLst>
                    <a:ext uri="{9D8B030D-6E8A-4147-A177-3AD203B41FA5}">
                      <a16:colId xmlns:a16="http://schemas.microsoft.com/office/drawing/2014/main" val="4071056452"/>
                    </a:ext>
                  </a:extLst>
                </a:gridCol>
                <a:gridCol w="950906">
                  <a:extLst>
                    <a:ext uri="{9D8B030D-6E8A-4147-A177-3AD203B41FA5}">
                      <a16:colId xmlns:a16="http://schemas.microsoft.com/office/drawing/2014/main" val="2194912167"/>
                    </a:ext>
                  </a:extLst>
                </a:gridCol>
              </a:tblGrid>
              <a:tr h="241363">
                <a:tc>
                  <a:txBody>
                    <a:bodyPr/>
                    <a:lstStyle/>
                    <a:p>
                      <a:pPr algn="ctr">
                        <a:lnSpc>
                          <a:spcPct val="107000"/>
                        </a:lnSpc>
                        <a:spcBef>
                          <a:spcPts val="400"/>
                        </a:spcBef>
                        <a:spcAft>
                          <a:spcPts val="400"/>
                        </a:spcAft>
                      </a:pPr>
                      <a:r>
                        <a:rPr lang="es-ES" sz="1200" b="1" dirty="0">
                          <a:effectLst/>
                          <a:latin typeface="Cambria" panose="02040503050406030204" pitchFamily="18" charset="0"/>
                          <a:ea typeface="Cambria" panose="02040503050406030204" pitchFamily="18" charset="0"/>
                        </a:rPr>
                        <a:t>INFORMACIÓN</a:t>
                      </a:r>
                      <a:endParaRPr lang="es-ES"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Bef>
                          <a:spcPts val="400"/>
                        </a:spcBef>
                        <a:spcAft>
                          <a:spcPts val="400"/>
                        </a:spcAft>
                      </a:pPr>
                      <a:r>
                        <a:rPr lang="es-ES" sz="1200" b="1" dirty="0">
                          <a:effectLst/>
                          <a:latin typeface="Cambria" panose="02040503050406030204" pitchFamily="18" charset="0"/>
                          <a:ea typeface="Cambria" panose="02040503050406030204" pitchFamily="18" charset="0"/>
                        </a:rPr>
                        <a:t>FUENTE</a:t>
                      </a:r>
                      <a:endParaRPr lang="es-ES"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Bef>
                          <a:spcPts val="400"/>
                        </a:spcBef>
                        <a:spcAft>
                          <a:spcPts val="400"/>
                        </a:spcAft>
                      </a:pPr>
                      <a:r>
                        <a:rPr lang="es-ES" sz="1200" b="1" dirty="0">
                          <a:effectLst/>
                          <a:latin typeface="Cambria" panose="02040503050406030204" pitchFamily="18" charset="0"/>
                          <a:ea typeface="Cambria" panose="02040503050406030204" pitchFamily="18" charset="0"/>
                        </a:rPr>
                        <a:t>ESCALA</a:t>
                      </a:r>
                      <a:endParaRPr lang="es-ES"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26967914"/>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Limite parroquial</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CONALI</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rowSpan="3">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 </a:t>
                      </a:r>
                    </a:p>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1:100000</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40956310"/>
                  </a:ext>
                </a:extLst>
              </a:tr>
              <a:tr h="241363">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Geología </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MAGAP</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extLst>
                  <a:ext uri="{0D108BD9-81ED-4DB2-BD59-A6C34878D82A}">
                    <a16:rowId xmlns:a16="http://schemas.microsoft.com/office/drawing/2014/main" val="1777520464"/>
                  </a:ext>
                </a:extLst>
              </a:tr>
              <a:tr h="241363">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Pendientes</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Autoras</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extLst>
                  <a:ext uri="{0D108BD9-81ED-4DB2-BD59-A6C34878D82A}">
                    <a16:rowId xmlns:a16="http://schemas.microsoft.com/office/drawing/2014/main" val="4176695657"/>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Isoyetas</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rowSpan="2">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INAMHI</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9525" cap="flat" cmpd="sng" algn="ctr">
                      <a:solidFill>
                        <a:schemeClr val="tx2"/>
                      </a:solidFill>
                      <a:prstDash val="solid"/>
                      <a:round/>
                      <a:headEnd type="none" w="med" len="med"/>
                      <a:tailEnd type="none" w="med" len="med"/>
                    </a:lnB>
                    <a:solidFill>
                      <a:schemeClr val="bg1"/>
                    </a:solidFill>
                  </a:tcPr>
                </a:tc>
                <a:tc rowSpan="11">
                  <a:txBody>
                    <a:bodyPr/>
                    <a:lstStyle/>
                    <a:p>
                      <a:pPr algn="ctr">
                        <a:lnSpc>
                          <a:spcPct val="107000"/>
                        </a:lnSpc>
                        <a:spcAft>
                          <a:spcPts val="400"/>
                        </a:spcAft>
                      </a:pPr>
                      <a:r>
                        <a:rPr lang="es-ES" sz="1200" b="0" dirty="0">
                          <a:effectLst/>
                          <a:latin typeface="Cambria" panose="02040503050406030204" pitchFamily="18" charset="0"/>
                          <a:ea typeface="Cambria" panose="02040503050406030204" pitchFamily="18" charset="0"/>
                        </a:rPr>
                        <a:t> </a:t>
                      </a:r>
                    </a:p>
                    <a:p>
                      <a:pPr algn="ctr">
                        <a:lnSpc>
                          <a:spcPct val="107000"/>
                        </a:lnSpc>
                        <a:spcBef>
                          <a:spcPts val="400"/>
                        </a:spcBef>
                        <a:spcAft>
                          <a:spcPts val="800"/>
                        </a:spcAft>
                      </a:pPr>
                      <a:r>
                        <a:rPr lang="es-ES" sz="1200" b="0" dirty="0">
                          <a:effectLst/>
                          <a:latin typeface="Cambria" panose="02040503050406030204" pitchFamily="18" charset="0"/>
                          <a:ea typeface="Cambria" panose="02040503050406030204" pitchFamily="18" charset="0"/>
                        </a:rPr>
                        <a:t> </a:t>
                      </a:r>
                    </a:p>
                    <a:p>
                      <a:pPr algn="ctr">
                        <a:lnSpc>
                          <a:spcPct val="107000"/>
                        </a:lnSpc>
                        <a:spcBef>
                          <a:spcPts val="400"/>
                        </a:spcBef>
                        <a:spcAft>
                          <a:spcPts val="800"/>
                        </a:spcAft>
                      </a:pPr>
                      <a:r>
                        <a:rPr lang="es-ES" sz="1200" b="0" dirty="0">
                          <a:effectLst/>
                          <a:latin typeface="Cambria" panose="02040503050406030204" pitchFamily="18" charset="0"/>
                          <a:ea typeface="Cambria" panose="02040503050406030204" pitchFamily="18" charset="0"/>
                        </a:rPr>
                        <a:t> </a:t>
                      </a:r>
                    </a:p>
                    <a:p>
                      <a:pPr algn="ctr">
                        <a:lnSpc>
                          <a:spcPct val="107000"/>
                        </a:lnSpc>
                        <a:spcBef>
                          <a:spcPts val="400"/>
                        </a:spcBef>
                        <a:spcAft>
                          <a:spcPts val="800"/>
                        </a:spcAft>
                      </a:pPr>
                      <a:r>
                        <a:rPr lang="es-ES" sz="1200" b="0" dirty="0">
                          <a:effectLst/>
                          <a:latin typeface="Cambria" panose="02040503050406030204" pitchFamily="18" charset="0"/>
                          <a:ea typeface="Cambria" panose="02040503050406030204" pitchFamily="18" charset="0"/>
                        </a:rPr>
                        <a:t> </a:t>
                      </a:r>
                    </a:p>
                    <a:p>
                      <a:pPr algn="ctr">
                        <a:lnSpc>
                          <a:spcPct val="107000"/>
                        </a:lnSpc>
                        <a:spcBef>
                          <a:spcPts val="400"/>
                        </a:spcBef>
                        <a:spcAft>
                          <a:spcPts val="800"/>
                        </a:spcAft>
                      </a:pPr>
                      <a:r>
                        <a:rPr lang="es-ES" sz="1200" b="0" dirty="0">
                          <a:effectLst/>
                          <a:latin typeface="Cambria" panose="02040503050406030204" pitchFamily="18" charset="0"/>
                          <a:ea typeface="Cambria" panose="02040503050406030204" pitchFamily="18" charset="0"/>
                        </a:rPr>
                        <a:t> </a:t>
                      </a:r>
                    </a:p>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1:50000</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95475138"/>
                  </a:ext>
                </a:extLst>
              </a:tr>
              <a:tr h="241363">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Isotermas</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772511369"/>
                  </a:ext>
                </a:extLst>
              </a:tr>
              <a:tr h="241363">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Tipo de Suelo</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rowSpan="6">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SIGAGRO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814592305"/>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Textura del Suelo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562824172"/>
                  </a:ext>
                </a:extLst>
              </a:tr>
              <a:tr h="241363">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Conflicto de uso del Suelo</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405391691"/>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Riesgos</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088342111"/>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Zonas de Vida</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432012543"/>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Capacidad de uso del Suelo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9525" cap="flat" cmpd="sng" algn="ctr">
                      <a:solidFill>
                        <a:schemeClr val="tx2"/>
                      </a:solidFill>
                      <a:prstDash val="solid"/>
                      <a:round/>
                      <a:headEnd type="none" w="med" len="med"/>
                      <a:tailEnd type="none" w="med" len="med"/>
                    </a:lnB>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60951169"/>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Uso y Cobertura del Suelo</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9525" cap="flat" cmpd="sng" algn="ctr">
                      <a:solidFill>
                        <a:schemeClr val="tx2"/>
                      </a:solidFill>
                      <a:prstDash val="solid"/>
                      <a:round/>
                      <a:headEnd type="none" w="med" len="med"/>
                      <a:tailEnd type="none" w="med" len="med"/>
                    </a:lnT>
                    <a:solidFill>
                      <a:schemeClr val="bg1"/>
                    </a:solidFill>
                  </a:tcPr>
                </a:tc>
                <a:tc rowSpan="3">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Prefectura del Carchi</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4240951182"/>
                  </a:ext>
                </a:extLst>
              </a:tr>
              <a:tr h="241363">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Ecosistemas</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9525" cap="flat" cmpd="sng" algn="ctr">
                      <a:solidFill>
                        <a:schemeClr val="tx2"/>
                      </a:solidFill>
                      <a:prstDash val="solid"/>
                      <a:round/>
                      <a:headEnd type="none" w="med" len="med"/>
                      <a:tailEnd type="none" w="med" len="med"/>
                    </a:lnB>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526369200"/>
                  </a:ext>
                </a:extLst>
              </a:tr>
              <a:tr h="311530">
                <a:tc>
                  <a:txBody>
                    <a:bodyPr/>
                    <a:lstStyle/>
                    <a:p>
                      <a:pPr algn="ctr">
                        <a:lnSpc>
                          <a:spcPct val="107000"/>
                        </a:lnSpc>
                        <a:spcBef>
                          <a:spcPts val="400"/>
                        </a:spcBef>
                        <a:spcAft>
                          <a:spcPts val="400"/>
                        </a:spcAft>
                      </a:pPr>
                      <a:r>
                        <a:rPr lang="es-ES" sz="1200" b="0" dirty="0">
                          <a:effectLst/>
                          <a:latin typeface="Cambria" panose="02040503050406030204" pitchFamily="18" charset="0"/>
                          <a:ea typeface="Cambria" panose="02040503050406030204" pitchFamily="18" charset="0"/>
                        </a:rPr>
                        <a:t>Unidades Hidrográficas</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vMerge="1">
                  <a:txBody>
                    <a:bodyPr/>
                    <a:lstStyle/>
                    <a:p>
                      <a:endParaRPr lang="es-ES"/>
                    </a:p>
                  </a:txBody>
                  <a:tcPr/>
                </a:tc>
                <a:tc vMerge="1">
                  <a:txBody>
                    <a:bodyPr/>
                    <a:lstStyle/>
                    <a:p>
                      <a:pPr algn="ctr">
                        <a:lnSpc>
                          <a:spcPct val="107000"/>
                        </a:lnSpc>
                        <a:spcBef>
                          <a:spcPts val="400"/>
                        </a:spcBef>
                        <a:spcAft>
                          <a:spcPts val="400"/>
                        </a:spcAft>
                      </a:pPr>
                      <a:endParaRPr lang="es-ES" sz="9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2711363"/>
                  </a:ext>
                </a:extLst>
              </a:tr>
              <a:tr h="215134">
                <a:tc>
                  <a:txBody>
                    <a:bodyPr/>
                    <a:lstStyle/>
                    <a:p>
                      <a:pPr algn="ctr">
                        <a:lnSpc>
                          <a:spcPct val="107000"/>
                        </a:lnSpc>
                        <a:spcBef>
                          <a:spcPts val="400"/>
                        </a:spcBef>
                        <a:spcAft>
                          <a:spcPts val="400"/>
                        </a:spcAft>
                      </a:pPr>
                      <a:r>
                        <a:rPr lang="es-ES" sz="1200" b="0">
                          <a:effectLst/>
                          <a:latin typeface="Cambria" panose="02040503050406030204" pitchFamily="18" charset="0"/>
                          <a:ea typeface="Cambria" panose="02040503050406030204" pitchFamily="18" charset="0"/>
                        </a:rPr>
                        <a:t>Red Vial</a:t>
                      </a:r>
                      <a:endParaRPr lang="es-ES" sz="12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r>
                        <a:rPr lang="es-ES" sz="1200" b="0" dirty="0">
                          <a:effectLst/>
                          <a:latin typeface="Cambria" panose="02040503050406030204" pitchFamily="18" charset="0"/>
                          <a:ea typeface="Cambria" panose="02040503050406030204" pitchFamily="18" charset="0"/>
                        </a:rPr>
                        <a:t>MTOP</a:t>
                      </a:r>
                      <a:endParaRPr lang="es-ES" sz="1200" b="0" dirty="0">
                        <a:latin typeface="Cambria" panose="02040503050406030204" pitchFamily="18" charset="0"/>
                        <a:ea typeface="Cambria" panose="02040503050406030204" pitchFamily="18" charset="0"/>
                      </a:endParaRPr>
                    </a:p>
                  </a:txBody>
                  <a:tcPr marL="68580" marR="6858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400"/>
                        </a:spcAft>
                      </a:pPr>
                      <a:r>
                        <a:rPr lang="es-ES" sz="1200" b="0" dirty="0">
                          <a:effectLst/>
                          <a:latin typeface="Cambria" panose="02040503050406030204" pitchFamily="18" charset="0"/>
                          <a:ea typeface="Cambria" panose="02040503050406030204" pitchFamily="18" charset="0"/>
                        </a:rPr>
                        <a:t> 1:250000</a:t>
                      </a:r>
                      <a:endParaRPr lang="es-ES" sz="12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T w="9525"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4066138542"/>
                  </a:ext>
                </a:extLst>
              </a:tr>
            </a:tbl>
          </a:graphicData>
        </a:graphic>
      </p:graphicFrame>
    </p:spTree>
    <p:extLst>
      <p:ext uri="{BB962C8B-B14F-4D97-AF65-F5344CB8AC3E}">
        <p14:creationId xmlns:p14="http://schemas.microsoft.com/office/powerpoint/2010/main" val="164265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bla 97">
            <a:extLst>
              <a:ext uri="{FF2B5EF4-FFF2-40B4-BE49-F238E27FC236}">
                <a16:creationId xmlns:a16="http://schemas.microsoft.com/office/drawing/2014/main" id="{B9676C55-45B8-434A-8BA0-F0A9F318FF3E}"/>
              </a:ext>
            </a:extLst>
          </p:cNvPr>
          <p:cNvGraphicFramePr>
            <a:graphicFrameLocks noGrp="1"/>
          </p:cNvGraphicFramePr>
          <p:nvPr>
            <p:extLst>
              <p:ext uri="{D42A27DB-BD31-4B8C-83A1-F6EECF244321}">
                <p14:modId xmlns:p14="http://schemas.microsoft.com/office/powerpoint/2010/main" val="1933546071"/>
              </p:ext>
            </p:extLst>
          </p:nvPr>
        </p:nvGraphicFramePr>
        <p:xfrm>
          <a:off x="5859661" y="800075"/>
          <a:ext cx="6093765" cy="5440703"/>
        </p:xfrm>
        <a:graphic>
          <a:graphicData uri="http://schemas.openxmlformats.org/drawingml/2006/table">
            <a:tbl>
              <a:tblPr firstRow="1" firstCol="1" bandRow="1">
                <a:tableStyleId>{17292A2E-F333-43FB-9621-5CBBE7FDCDCB}</a:tableStyleId>
              </a:tblPr>
              <a:tblGrid>
                <a:gridCol w="1206475">
                  <a:extLst>
                    <a:ext uri="{9D8B030D-6E8A-4147-A177-3AD203B41FA5}">
                      <a16:colId xmlns:a16="http://schemas.microsoft.com/office/drawing/2014/main" val="1077591352"/>
                    </a:ext>
                  </a:extLst>
                </a:gridCol>
                <a:gridCol w="2856035">
                  <a:extLst>
                    <a:ext uri="{9D8B030D-6E8A-4147-A177-3AD203B41FA5}">
                      <a16:colId xmlns:a16="http://schemas.microsoft.com/office/drawing/2014/main" val="1495055368"/>
                    </a:ext>
                  </a:extLst>
                </a:gridCol>
                <a:gridCol w="2031255">
                  <a:extLst>
                    <a:ext uri="{9D8B030D-6E8A-4147-A177-3AD203B41FA5}">
                      <a16:colId xmlns:a16="http://schemas.microsoft.com/office/drawing/2014/main" val="2765560978"/>
                    </a:ext>
                  </a:extLst>
                </a:gridCol>
              </a:tblGrid>
              <a:tr h="186897">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Factor Ambiental</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Aspecto Ambiental</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Impacto Ambiental</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tc>
                <a:extLst>
                  <a:ext uri="{0D108BD9-81ED-4DB2-BD59-A6C34878D82A}">
                    <a16:rowId xmlns:a16="http://schemas.microsoft.com/office/drawing/2014/main" val="2791640008"/>
                  </a:ext>
                </a:extLst>
              </a:tr>
              <a:tr h="186897">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 Aire</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Emisión de gases tóxicos al ambiente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del aire</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555754758"/>
                  </a:ext>
                </a:extLst>
              </a:tr>
              <a:tr h="205967">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Daños a la salud humana</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2878850036"/>
                  </a:ext>
                </a:extLst>
              </a:tr>
              <a:tr h="353200">
                <a:tc rowSpan="3">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 Suelo</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Generación de desechos por actividades de turismo</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del suelo</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49013176"/>
                  </a:ext>
                </a:extLst>
              </a:tr>
              <a:tr h="353200">
                <a:tc vMerge="1">
                  <a:txBody>
                    <a:bodyPr/>
                    <a:lstStyle/>
                    <a:p>
                      <a:endParaRPr lang="es-ES"/>
                    </a:p>
                  </a:txBody>
                  <a:tcPr/>
                </a:tc>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Remoción de la cobertura vegetal</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Alteración de la biodiversidad del suelo</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190938562"/>
                  </a:ext>
                </a:extLst>
              </a:tr>
              <a:tr h="186897">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Erosión de suelos</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998644234"/>
                  </a:ext>
                </a:extLst>
              </a:tr>
              <a:tr h="353200">
                <a:tc rowSpan="4">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Agua</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Uso de agua directamente de la fuente de surgencia (útiles de aseo personal)</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 las fuentes de agua</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652510620"/>
                  </a:ext>
                </a:extLst>
              </a:tr>
              <a:tr h="353200">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Uso de útiles de aseo personal</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 las fuentes de agua</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821780909"/>
                  </a:ext>
                </a:extLst>
              </a:tr>
              <a:tr h="353200">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Generación de desechos por actividades de turismo</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 las fuentes de agua</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3424667"/>
                  </a:ext>
                </a:extLst>
              </a:tr>
              <a:tr h="353200">
                <a:tc vMerge="1">
                  <a:txBody>
                    <a:bodyPr/>
                    <a:lstStyle/>
                    <a:p>
                      <a:endParaRPr lang="es-ES"/>
                    </a:p>
                  </a:txBody>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Liberación de agua sin tratamiento previo </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Contaminación de las fuentes de agua</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045728148"/>
                  </a:ext>
                </a:extLst>
              </a:tr>
              <a:tr h="186897">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 Flora</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Turismo no ecológico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Alteración de los ecosistemas</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864910789"/>
                  </a:ext>
                </a:extLst>
              </a:tr>
              <a:tr h="220866">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Alteración de la flora presente</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521396058"/>
                  </a:ext>
                </a:extLst>
              </a:tr>
              <a:tr h="456817">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 Fauna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Turismo no ecológico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Alteración de los sistemas biológicos</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2495918877"/>
                  </a:ext>
                </a:extLst>
              </a:tr>
              <a:tr h="186897">
                <a:tc rowSpan="4">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Socioeconómico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B w="9525" cap="flat" cmpd="sng" algn="ctr">
                      <a:solidFill>
                        <a:schemeClr val="tx2"/>
                      </a:solidFill>
                      <a:prstDash val="solid"/>
                      <a:round/>
                      <a:headEnd type="none" w="med" len="med"/>
                      <a:tailEnd type="none" w="med" len="med"/>
                    </a:lnB>
                    <a:solidFill>
                      <a:schemeClr val="bg1"/>
                    </a:solidFill>
                  </a:tcPr>
                </a:tc>
                <a:tc rowSpan="3">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Actividades de construcción</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Alteración de paisajes naturales</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208667389"/>
                  </a:ext>
                </a:extLst>
              </a:tr>
              <a:tr h="353200">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Alteración de los cursos superficiales de agua</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312450842"/>
                  </a:ext>
                </a:extLst>
              </a:tr>
              <a:tr h="186897">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Vía de acceso</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997005182"/>
                  </a:ext>
                </a:extLst>
              </a:tr>
              <a:tr h="256871">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Infraestructura del complejo turístico  </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Alteración de los ecosistemas</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582026229"/>
                  </a:ext>
                </a:extLst>
              </a:tr>
              <a:tr h="353200">
                <a:tc rowSpan="2">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Riesgos Naturales</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lnT w="9525" cap="flat" cmpd="sng" algn="ctr">
                      <a:solidFill>
                        <a:schemeClr val="tx2"/>
                      </a:solidFill>
                      <a:prstDash val="solid"/>
                      <a:round/>
                      <a:headEnd type="none" w="med" len="med"/>
                      <a:tailEnd type="none" w="med" len="med"/>
                    </a:lnT>
                    <a:solidFill>
                      <a:schemeClr val="bg1"/>
                    </a:solidFill>
                  </a:tcPr>
                </a:tc>
                <a:tc>
                  <a:txBody>
                    <a:bodyPr/>
                    <a:lstStyle/>
                    <a:p>
                      <a:pPr algn="ctr">
                        <a:lnSpc>
                          <a:spcPct val="107000"/>
                        </a:lnSpc>
                        <a:spcAft>
                          <a:spcPts val="800"/>
                        </a:spcAft>
                      </a:pPr>
                      <a:r>
                        <a:rPr lang="es-ES" sz="1000">
                          <a:effectLst/>
                          <a:latin typeface="Cambria" panose="02040503050406030204" pitchFamily="18" charset="0"/>
                          <a:ea typeface="Cambria" panose="02040503050406030204" pitchFamily="18" charset="0"/>
                        </a:rPr>
                        <a:t>Deslizamientos de rocas</a:t>
                      </a:r>
                      <a:endParaRPr lang="es-ES" sz="100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nSpc>
                          <a:spcPct val="107000"/>
                        </a:lnSpc>
                        <a:spcAft>
                          <a:spcPts val="800"/>
                        </a:spcAft>
                      </a:pPr>
                      <a:r>
                        <a:rPr lang="es-ES" sz="1000" dirty="0">
                          <a:effectLst/>
                          <a:latin typeface="Cambria" panose="02040503050406030204" pitchFamily="18" charset="0"/>
                          <a:ea typeface="Cambria" panose="02040503050406030204" pitchFamily="18" charset="0"/>
                        </a:rPr>
                        <a:t>Impacto a la integridad física de los visitantes y trabajadores</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1870098597"/>
                  </a:ext>
                </a:extLst>
              </a:tr>
              <a:tr h="353200">
                <a:tc vMerge="1">
                  <a:txBody>
                    <a:bodyPr/>
                    <a:lstStyle/>
                    <a:p>
                      <a:endParaRPr lang="es-ES"/>
                    </a:p>
                  </a:txBody>
                  <a:tcPr/>
                </a:tc>
                <a:tc>
                  <a:txBody>
                    <a:bodyPr/>
                    <a:lstStyle/>
                    <a:p>
                      <a:pPr algn="ctr">
                        <a:lnSpc>
                          <a:spcPct val="107000"/>
                        </a:lnSpc>
                        <a:spcAft>
                          <a:spcPts val="800"/>
                        </a:spcAft>
                      </a:pPr>
                      <a:r>
                        <a:rPr lang="es-ES" sz="1000" dirty="0">
                          <a:effectLst/>
                          <a:latin typeface="Cambria" panose="02040503050406030204" pitchFamily="18" charset="0"/>
                          <a:ea typeface="Cambria" panose="02040503050406030204" pitchFamily="18" charset="0"/>
                        </a:rPr>
                        <a:t> Erupciones Volcánicas</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tc>
                  <a:txBody>
                    <a:bodyPr/>
                    <a:lstStyle/>
                    <a:p>
                      <a:pPr>
                        <a:lnSpc>
                          <a:spcPct val="107000"/>
                        </a:lnSpc>
                        <a:spcAft>
                          <a:spcPts val="800"/>
                        </a:spcAft>
                      </a:pPr>
                      <a:r>
                        <a:rPr lang="es-ES" sz="1000" dirty="0">
                          <a:effectLst/>
                          <a:latin typeface="Cambria" panose="02040503050406030204" pitchFamily="18" charset="0"/>
                          <a:ea typeface="Cambria" panose="02040503050406030204" pitchFamily="18" charset="0"/>
                        </a:rPr>
                        <a:t>Alteración de las propiedades de los recursos</a:t>
                      </a:r>
                      <a:endParaRPr lang="es-E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41434" marT="32066" marB="0" anchor="ctr">
                    <a:solidFill>
                      <a:schemeClr val="bg1"/>
                    </a:solidFill>
                  </a:tcPr>
                </a:tc>
                <a:extLst>
                  <a:ext uri="{0D108BD9-81ED-4DB2-BD59-A6C34878D82A}">
                    <a16:rowId xmlns:a16="http://schemas.microsoft.com/office/drawing/2014/main" val="2062567642"/>
                  </a:ext>
                </a:extLst>
              </a:tr>
            </a:tbl>
          </a:graphicData>
        </a:graphic>
      </p:graphicFrame>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111050" y="800075"/>
            <a:ext cx="3613767"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2. Identificación de los impactos ambientales</a:t>
            </a:r>
          </a:p>
        </p:txBody>
      </p:sp>
      <p:sp>
        <p:nvSpPr>
          <p:cNvPr id="80" name="CuadroTexto 79">
            <a:extLst>
              <a:ext uri="{FF2B5EF4-FFF2-40B4-BE49-F238E27FC236}">
                <a16:creationId xmlns:a16="http://schemas.microsoft.com/office/drawing/2014/main" id="{CB6661CD-CB48-4D5D-8534-AEC8F2BDCCE7}"/>
              </a:ext>
            </a:extLst>
          </p:cNvPr>
          <p:cNvSpPr txBox="1"/>
          <p:nvPr/>
        </p:nvSpPr>
        <p:spPr>
          <a:xfrm>
            <a:off x="337190" y="1903121"/>
            <a:ext cx="4530130" cy="79762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342900" indent="-342900">
              <a:buAutoNum type="alphaLcParenR"/>
              <a:defRPr sz="1600" i="1">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s-ES" sz="1400" dirty="0">
                <a:latin typeface="Cambria" panose="02040503050406030204" pitchFamily="18" charset="0"/>
                <a:ea typeface="Cambria" panose="02040503050406030204" pitchFamily="18" charset="0"/>
              </a:rPr>
              <a:t>Aspectos e impactos ambientales ocasionados por el aprovechamiento de los recursos</a:t>
            </a:r>
            <a:endParaRPr lang="es-EC" sz="1400" dirty="0">
              <a:latin typeface="Cambria" panose="02040503050406030204" pitchFamily="18" charset="0"/>
              <a:ea typeface="Cambria" panose="02040503050406030204" pitchFamily="18" charset="0"/>
            </a:endParaRPr>
          </a:p>
        </p:txBody>
      </p:sp>
      <p:sp>
        <p:nvSpPr>
          <p:cNvPr id="82" name="Rectángulo: esquinas redondeadas 81">
            <a:extLst>
              <a:ext uri="{FF2B5EF4-FFF2-40B4-BE49-F238E27FC236}">
                <a16:creationId xmlns:a16="http://schemas.microsoft.com/office/drawing/2014/main" id="{311241F9-4DC7-44B5-926E-4BF5021F1AC3}"/>
              </a:ext>
            </a:extLst>
          </p:cNvPr>
          <p:cNvSpPr/>
          <p:nvPr/>
        </p:nvSpPr>
        <p:spPr>
          <a:xfrm>
            <a:off x="1262844" y="1437017"/>
            <a:ext cx="2649843" cy="479771"/>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a:t>
            </a:r>
            <a:r>
              <a:rPr lang="es-ES"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medioambiental inicial </a:t>
            </a: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p:txBody>
      </p:sp>
      <p:cxnSp>
        <p:nvCxnSpPr>
          <p:cNvPr id="83" name="Conector recto 82">
            <a:extLst>
              <a:ext uri="{FF2B5EF4-FFF2-40B4-BE49-F238E27FC236}">
                <a16:creationId xmlns:a16="http://schemas.microsoft.com/office/drawing/2014/main" id="{44C5541F-DA7B-4C7E-A2C8-8EADBDE53924}"/>
              </a:ext>
            </a:extLst>
          </p:cNvPr>
          <p:cNvCxnSpPr>
            <a:cxnSpLocks/>
          </p:cNvCxnSpPr>
          <p:nvPr/>
        </p:nvCxnSpPr>
        <p:spPr>
          <a:xfrm>
            <a:off x="2609333" y="2543735"/>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609E2025-6886-43BD-BBF7-2891E06597D0}"/>
              </a:ext>
            </a:extLst>
          </p:cNvPr>
          <p:cNvCxnSpPr/>
          <p:nvPr/>
        </p:nvCxnSpPr>
        <p:spPr>
          <a:xfrm flipH="1">
            <a:off x="337188" y="2825842"/>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BC82E7AC-1C7E-4F67-9DD5-1F834230C1A0}"/>
              </a:ext>
            </a:extLst>
          </p:cNvPr>
          <p:cNvCxnSpPr>
            <a:cxnSpLocks/>
          </p:cNvCxnSpPr>
          <p:nvPr/>
        </p:nvCxnSpPr>
        <p:spPr>
          <a:xfrm>
            <a:off x="337188" y="336073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6" name="Rectángulo: esquinas redondeadas 85">
            <a:extLst>
              <a:ext uri="{FF2B5EF4-FFF2-40B4-BE49-F238E27FC236}">
                <a16:creationId xmlns:a16="http://schemas.microsoft.com/office/drawing/2014/main" id="{07EFA0B9-AFE5-4DAB-9DA9-C2CA2BB14EF1}"/>
              </a:ext>
            </a:extLst>
          </p:cNvPr>
          <p:cNvSpPr/>
          <p:nvPr/>
        </p:nvSpPr>
        <p:spPr>
          <a:xfrm>
            <a:off x="968936" y="3092334"/>
            <a:ext cx="1919267" cy="479771"/>
          </a:xfrm>
          <a:prstGeom prst="roundRect">
            <a:avLst/>
          </a:prstGeom>
          <a:solidFill>
            <a:srgbClr val="CC99FF">
              <a:alpha val="60000"/>
            </a:srgb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Aspectos e impactos ambientales</a:t>
            </a:r>
          </a:p>
        </p:txBody>
      </p:sp>
      <p:sp>
        <p:nvSpPr>
          <p:cNvPr id="87" name="Rectángulo: esquinas redondeadas 86">
            <a:extLst>
              <a:ext uri="{FF2B5EF4-FFF2-40B4-BE49-F238E27FC236}">
                <a16:creationId xmlns:a16="http://schemas.microsoft.com/office/drawing/2014/main" id="{5F4C4440-E8C6-46AB-93A5-731B65AA8B6A}"/>
              </a:ext>
            </a:extLst>
          </p:cNvPr>
          <p:cNvSpPr/>
          <p:nvPr/>
        </p:nvSpPr>
        <p:spPr>
          <a:xfrm>
            <a:off x="968936" y="4471667"/>
            <a:ext cx="1919267" cy="479771"/>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Valoración de los impactos ambientales</a:t>
            </a:r>
          </a:p>
        </p:txBody>
      </p:sp>
      <p:cxnSp>
        <p:nvCxnSpPr>
          <p:cNvPr id="88" name="Conector recto de flecha 87">
            <a:extLst>
              <a:ext uri="{FF2B5EF4-FFF2-40B4-BE49-F238E27FC236}">
                <a16:creationId xmlns:a16="http://schemas.microsoft.com/office/drawing/2014/main" id="{FC91E716-65FC-41DA-A8BB-8DCFD3A876AE}"/>
              </a:ext>
            </a:extLst>
          </p:cNvPr>
          <p:cNvCxnSpPr>
            <a:cxnSpLocks/>
          </p:cNvCxnSpPr>
          <p:nvPr/>
        </p:nvCxnSpPr>
        <p:spPr>
          <a:xfrm>
            <a:off x="337188" y="471155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9" name="Abrir llave 88">
            <a:extLst>
              <a:ext uri="{FF2B5EF4-FFF2-40B4-BE49-F238E27FC236}">
                <a16:creationId xmlns:a16="http://schemas.microsoft.com/office/drawing/2014/main" id="{FF89E7E4-5255-4F92-9E8C-03E4D9F71285}"/>
              </a:ext>
            </a:extLst>
          </p:cNvPr>
          <p:cNvSpPr/>
          <p:nvPr/>
        </p:nvSpPr>
        <p:spPr>
          <a:xfrm>
            <a:off x="4881477" y="800076"/>
            <a:ext cx="754390" cy="5440702"/>
          </a:xfrm>
          <a:prstGeom prst="leftBrace">
            <a:avLst>
              <a:gd name="adj1" fmla="val 8333"/>
              <a:gd name="adj2" fmla="val 53164"/>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95" name="Conector recto 94">
            <a:extLst>
              <a:ext uri="{FF2B5EF4-FFF2-40B4-BE49-F238E27FC236}">
                <a16:creationId xmlns:a16="http://schemas.microsoft.com/office/drawing/2014/main" id="{42E05253-486F-44FA-A15A-70CB590B7AA4}"/>
              </a:ext>
            </a:extLst>
          </p:cNvPr>
          <p:cNvCxnSpPr>
            <a:cxnSpLocks/>
          </p:cNvCxnSpPr>
          <p:nvPr/>
        </p:nvCxnSpPr>
        <p:spPr>
          <a:xfrm>
            <a:off x="337188" y="2825842"/>
            <a:ext cx="0" cy="188571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sp>
        <p:nvSpPr>
          <p:cNvPr id="96" name="Flecha: a la derecha 95">
            <a:extLst>
              <a:ext uri="{FF2B5EF4-FFF2-40B4-BE49-F238E27FC236}">
                <a16:creationId xmlns:a16="http://schemas.microsoft.com/office/drawing/2014/main" id="{33DA5086-0131-4546-86EA-472CEC54FDC7}"/>
              </a:ext>
            </a:extLst>
          </p:cNvPr>
          <p:cNvSpPr/>
          <p:nvPr/>
        </p:nvSpPr>
        <p:spPr>
          <a:xfrm>
            <a:off x="3320075" y="3232962"/>
            <a:ext cx="1185223" cy="290970"/>
          </a:xfrm>
          <a:prstGeom prst="rightArrow">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a:p>
        </p:txBody>
      </p:sp>
      <p:sp>
        <p:nvSpPr>
          <p:cNvPr id="97" name="Rectángulo: esquinas redondeadas 96">
            <a:extLst>
              <a:ext uri="{FF2B5EF4-FFF2-40B4-BE49-F238E27FC236}">
                <a16:creationId xmlns:a16="http://schemas.microsoft.com/office/drawing/2014/main" id="{24994296-9760-4AA8-975A-29ECF2938C21}"/>
              </a:ext>
            </a:extLst>
          </p:cNvPr>
          <p:cNvSpPr/>
          <p:nvPr/>
        </p:nvSpPr>
        <p:spPr>
          <a:xfrm>
            <a:off x="5803824" y="713909"/>
            <a:ext cx="5870016" cy="360511"/>
          </a:xfrm>
          <a:prstGeom prst="roundRect">
            <a:avLst/>
          </a:prstGeom>
          <a:solidFill>
            <a:srgbClr val="FF0000">
              <a:alpha val="30000"/>
            </a:srgb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919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111050" y="800075"/>
            <a:ext cx="3613767"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2. Identificación de los impactos ambientales</a:t>
            </a:r>
          </a:p>
        </p:txBody>
      </p:sp>
      <p:sp>
        <p:nvSpPr>
          <p:cNvPr id="80" name="CuadroTexto 79">
            <a:extLst>
              <a:ext uri="{FF2B5EF4-FFF2-40B4-BE49-F238E27FC236}">
                <a16:creationId xmlns:a16="http://schemas.microsoft.com/office/drawing/2014/main" id="{CB6661CD-CB48-4D5D-8534-AEC8F2BDCCE7}"/>
              </a:ext>
            </a:extLst>
          </p:cNvPr>
          <p:cNvSpPr txBox="1"/>
          <p:nvPr/>
        </p:nvSpPr>
        <p:spPr>
          <a:xfrm>
            <a:off x="337190" y="1903121"/>
            <a:ext cx="4530130" cy="79762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342900" indent="-342900">
              <a:buAutoNum type="alphaLcParenR"/>
              <a:defRPr sz="1600" i="1">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s-ES" sz="1400" dirty="0">
                <a:latin typeface="Cambria" panose="02040503050406030204" pitchFamily="18" charset="0"/>
                <a:ea typeface="Cambria" panose="02040503050406030204" pitchFamily="18" charset="0"/>
              </a:rPr>
              <a:t>Aspectos e impactos ambientales ocasionados por el aprovechamiento de los recursos</a:t>
            </a:r>
            <a:endParaRPr lang="es-EC" sz="1400" dirty="0">
              <a:latin typeface="Cambria" panose="02040503050406030204" pitchFamily="18" charset="0"/>
              <a:ea typeface="Cambria" panose="02040503050406030204" pitchFamily="18" charset="0"/>
            </a:endParaRPr>
          </a:p>
        </p:txBody>
      </p:sp>
      <p:sp>
        <p:nvSpPr>
          <p:cNvPr id="82" name="Rectángulo: esquinas redondeadas 81">
            <a:extLst>
              <a:ext uri="{FF2B5EF4-FFF2-40B4-BE49-F238E27FC236}">
                <a16:creationId xmlns:a16="http://schemas.microsoft.com/office/drawing/2014/main" id="{311241F9-4DC7-44B5-926E-4BF5021F1AC3}"/>
              </a:ext>
            </a:extLst>
          </p:cNvPr>
          <p:cNvSpPr/>
          <p:nvPr/>
        </p:nvSpPr>
        <p:spPr>
          <a:xfrm>
            <a:off x="1262844" y="1437017"/>
            <a:ext cx="2649843" cy="479771"/>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a:t>
            </a:r>
            <a:r>
              <a:rPr lang="es-ES"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medioambiental inicial </a:t>
            </a: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p:txBody>
      </p:sp>
      <p:cxnSp>
        <p:nvCxnSpPr>
          <p:cNvPr id="83" name="Conector recto 82">
            <a:extLst>
              <a:ext uri="{FF2B5EF4-FFF2-40B4-BE49-F238E27FC236}">
                <a16:creationId xmlns:a16="http://schemas.microsoft.com/office/drawing/2014/main" id="{44C5541F-DA7B-4C7E-A2C8-8EADBDE53924}"/>
              </a:ext>
            </a:extLst>
          </p:cNvPr>
          <p:cNvCxnSpPr>
            <a:cxnSpLocks/>
          </p:cNvCxnSpPr>
          <p:nvPr/>
        </p:nvCxnSpPr>
        <p:spPr>
          <a:xfrm>
            <a:off x="2609333" y="2543735"/>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609E2025-6886-43BD-BBF7-2891E06597D0}"/>
              </a:ext>
            </a:extLst>
          </p:cNvPr>
          <p:cNvCxnSpPr/>
          <p:nvPr/>
        </p:nvCxnSpPr>
        <p:spPr>
          <a:xfrm flipH="1">
            <a:off x="337188" y="2825842"/>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BC82E7AC-1C7E-4F67-9DD5-1F834230C1A0}"/>
              </a:ext>
            </a:extLst>
          </p:cNvPr>
          <p:cNvCxnSpPr>
            <a:cxnSpLocks/>
          </p:cNvCxnSpPr>
          <p:nvPr/>
        </p:nvCxnSpPr>
        <p:spPr>
          <a:xfrm>
            <a:off x="337188" y="336073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6" name="Rectángulo: esquinas redondeadas 85">
            <a:extLst>
              <a:ext uri="{FF2B5EF4-FFF2-40B4-BE49-F238E27FC236}">
                <a16:creationId xmlns:a16="http://schemas.microsoft.com/office/drawing/2014/main" id="{07EFA0B9-AFE5-4DAB-9DA9-C2CA2BB14EF1}"/>
              </a:ext>
            </a:extLst>
          </p:cNvPr>
          <p:cNvSpPr/>
          <p:nvPr/>
        </p:nvSpPr>
        <p:spPr>
          <a:xfrm>
            <a:off x="968936" y="3092334"/>
            <a:ext cx="1919267" cy="479771"/>
          </a:xfrm>
          <a:prstGeom prst="roundRect">
            <a:avLst/>
          </a:prstGeom>
          <a:solidFill>
            <a:schemeClr val="bg1"/>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Times New Roman" panose="02020603050405020304" pitchFamily="18" charset="0"/>
                <a:cs typeface="Times New Roman" panose="02020603050405020304" pitchFamily="18" charset="0"/>
              </a:rPr>
              <a:t>Aspectos e impactos ambientales</a:t>
            </a:r>
          </a:p>
        </p:txBody>
      </p:sp>
      <p:sp>
        <p:nvSpPr>
          <p:cNvPr id="87" name="Rectángulo: esquinas redondeadas 86">
            <a:extLst>
              <a:ext uri="{FF2B5EF4-FFF2-40B4-BE49-F238E27FC236}">
                <a16:creationId xmlns:a16="http://schemas.microsoft.com/office/drawing/2014/main" id="{5F4C4440-E8C6-46AB-93A5-731B65AA8B6A}"/>
              </a:ext>
            </a:extLst>
          </p:cNvPr>
          <p:cNvSpPr/>
          <p:nvPr/>
        </p:nvSpPr>
        <p:spPr>
          <a:xfrm>
            <a:off x="968936" y="4471667"/>
            <a:ext cx="1919267" cy="479771"/>
          </a:xfrm>
          <a:prstGeom prst="roundRect">
            <a:avLst/>
          </a:prstGeom>
          <a:solidFill>
            <a:srgbClr val="CC99FF">
              <a:alpha val="60000"/>
            </a:srgb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Times New Roman" panose="02020603050405020304" pitchFamily="18" charset="0"/>
                <a:cs typeface="Times New Roman" panose="02020603050405020304" pitchFamily="18" charset="0"/>
              </a:rPr>
              <a:t>Valoración de los impactos ambientales</a:t>
            </a:r>
          </a:p>
        </p:txBody>
      </p:sp>
      <p:cxnSp>
        <p:nvCxnSpPr>
          <p:cNvPr id="88" name="Conector recto de flecha 87">
            <a:extLst>
              <a:ext uri="{FF2B5EF4-FFF2-40B4-BE49-F238E27FC236}">
                <a16:creationId xmlns:a16="http://schemas.microsoft.com/office/drawing/2014/main" id="{FC91E716-65FC-41DA-A8BB-8DCFD3A876AE}"/>
              </a:ext>
            </a:extLst>
          </p:cNvPr>
          <p:cNvCxnSpPr>
            <a:cxnSpLocks/>
          </p:cNvCxnSpPr>
          <p:nvPr/>
        </p:nvCxnSpPr>
        <p:spPr>
          <a:xfrm>
            <a:off x="337188" y="471155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9" name="Abrir llave 88">
            <a:extLst>
              <a:ext uri="{FF2B5EF4-FFF2-40B4-BE49-F238E27FC236}">
                <a16:creationId xmlns:a16="http://schemas.microsoft.com/office/drawing/2014/main" id="{FF89E7E4-5255-4F92-9E8C-03E4D9F71285}"/>
              </a:ext>
            </a:extLst>
          </p:cNvPr>
          <p:cNvSpPr/>
          <p:nvPr/>
        </p:nvSpPr>
        <p:spPr>
          <a:xfrm>
            <a:off x="4881477" y="951726"/>
            <a:ext cx="754390" cy="4935890"/>
          </a:xfrm>
          <a:prstGeom prst="leftBrace">
            <a:avLst>
              <a:gd name="adj1" fmla="val 8333"/>
              <a:gd name="adj2" fmla="val 76939"/>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95" name="Conector recto 94">
            <a:extLst>
              <a:ext uri="{FF2B5EF4-FFF2-40B4-BE49-F238E27FC236}">
                <a16:creationId xmlns:a16="http://schemas.microsoft.com/office/drawing/2014/main" id="{42E05253-486F-44FA-A15A-70CB590B7AA4}"/>
              </a:ext>
            </a:extLst>
          </p:cNvPr>
          <p:cNvCxnSpPr>
            <a:cxnSpLocks/>
          </p:cNvCxnSpPr>
          <p:nvPr/>
        </p:nvCxnSpPr>
        <p:spPr>
          <a:xfrm>
            <a:off x="337188" y="2825842"/>
            <a:ext cx="0" cy="188571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sp>
        <p:nvSpPr>
          <p:cNvPr id="96" name="Flecha: a la derecha 95">
            <a:extLst>
              <a:ext uri="{FF2B5EF4-FFF2-40B4-BE49-F238E27FC236}">
                <a16:creationId xmlns:a16="http://schemas.microsoft.com/office/drawing/2014/main" id="{33DA5086-0131-4546-86EA-472CEC54FDC7}"/>
              </a:ext>
            </a:extLst>
          </p:cNvPr>
          <p:cNvSpPr/>
          <p:nvPr/>
        </p:nvSpPr>
        <p:spPr>
          <a:xfrm>
            <a:off x="3292228" y="4567836"/>
            <a:ext cx="1185223" cy="290970"/>
          </a:xfrm>
          <a:prstGeom prst="rightArrow">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a:p>
        </p:txBody>
      </p:sp>
      <p:sp>
        <p:nvSpPr>
          <p:cNvPr id="20" name="Rectángulo: esquinas redondeadas 19">
            <a:extLst>
              <a:ext uri="{FF2B5EF4-FFF2-40B4-BE49-F238E27FC236}">
                <a16:creationId xmlns:a16="http://schemas.microsoft.com/office/drawing/2014/main" id="{73BB084D-A846-4782-8860-E7B0C2984E11}"/>
              </a:ext>
            </a:extLst>
          </p:cNvPr>
          <p:cNvSpPr/>
          <p:nvPr/>
        </p:nvSpPr>
        <p:spPr>
          <a:xfrm>
            <a:off x="5727515" y="730930"/>
            <a:ext cx="2649843" cy="479771"/>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Wingdings" panose="05000000000000000000" pitchFamily="2" charset="2"/>
              <a:buChar char="v"/>
            </a:pPr>
            <a:r>
              <a:rPr lang="es-EC" sz="1400" i="1" dirty="0">
                <a:solidFill>
                  <a:schemeClr val="tx1"/>
                </a:solidFill>
                <a:latin typeface="Times New Roman" panose="02020603050405020304" pitchFamily="18" charset="0"/>
                <a:cs typeface="Times New Roman" panose="02020603050405020304" pitchFamily="18" charset="0"/>
              </a:rPr>
              <a:t>Matriz de Conesa Fernández</a:t>
            </a:r>
          </a:p>
        </p:txBody>
      </p:sp>
      <p:graphicFrame>
        <p:nvGraphicFramePr>
          <p:cNvPr id="2" name="Tabla 1">
            <a:extLst>
              <a:ext uri="{FF2B5EF4-FFF2-40B4-BE49-F238E27FC236}">
                <a16:creationId xmlns:a16="http://schemas.microsoft.com/office/drawing/2014/main" id="{D720DA45-67E2-4924-B17F-A2565CAED389}"/>
              </a:ext>
            </a:extLst>
          </p:cNvPr>
          <p:cNvGraphicFramePr>
            <a:graphicFrameLocks noGrp="1"/>
          </p:cNvGraphicFramePr>
          <p:nvPr>
            <p:extLst>
              <p:ext uri="{D42A27DB-BD31-4B8C-83A1-F6EECF244321}">
                <p14:modId xmlns:p14="http://schemas.microsoft.com/office/powerpoint/2010/main" val="3586165505"/>
              </p:ext>
            </p:extLst>
          </p:nvPr>
        </p:nvGraphicFramePr>
        <p:xfrm>
          <a:off x="5727515" y="2036377"/>
          <a:ext cx="5979927" cy="3749721"/>
        </p:xfrm>
        <a:graphic>
          <a:graphicData uri="http://schemas.openxmlformats.org/drawingml/2006/table">
            <a:tbl>
              <a:tblPr firstRow="1" firstCol="1" bandRow="1">
                <a:tableStyleId>{17292A2E-F333-43FB-9621-5CBBE7FDCDCB}</a:tableStyleId>
              </a:tblPr>
              <a:tblGrid>
                <a:gridCol w="1663973">
                  <a:extLst>
                    <a:ext uri="{9D8B030D-6E8A-4147-A177-3AD203B41FA5}">
                      <a16:colId xmlns:a16="http://schemas.microsoft.com/office/drawing/2014/main" val="1146004227"/>
                    </a:ext>
                  </a:extLst>
                </a:gridCol>
                <a:gridCol w="274736">
                  <a:extLst>
                    <a:ext uri="{9D8B030D-6E8A-4147-A177-3AD203B41FA5}">
                      <a16:colId xmlns:a16="http://schemas.microsoft.com/office/drawing/2014/main" val="3986421613"/>
                    </a:ext>
                  </a:extLst>
                </a:gridCol>
                <a:gridCol w="1447984">
                  <a:extLst>
                    <a:ext uri="{9D8B030D-6E8A-4147-A177-3AD203B41FA5}">
                      <a16:colId xmlns:a16="http://schemas.microsoft.com/office/drawing/2014/main" val="1860763375"/>
                    </a:ext>
                  </a:extLst>
                </a:gridCol>
                <a:gridCol w="268848">
                  <a:extLst>
                    <a:ext uri="{9D8B030D-6E8A-4147-A177-3AD203B41FA5}">
                      <a16:colId xmlns:a16="http://schemas.microsoft.com/office/drawing/2014/main" val="3749906778"/>
                    </a:ext>
                  </a:extLst>
                </a:gridCol>
                <a:gridCol w="2047438">
                  <a:extLst>
                    <a:ext uri="{9D8B030D-6E8A-4147-A177-3AD203B41FA5}">
                      <a16:colId xmlns:a16="http://schemas.microsoft.com/office/drawing/2014/main" val="2131887221"/>
                    </a:ext>
                  </a:extLst>
                </a:gridCol>
                <a:gridCol w="276948">
                  <a:extLst>
                    <a:ext uri="{9D8B030D-6E8A-4147-A177-3AD203B41FA5}">
                      <a16:colId xmlns:a16="http://schemas.microsoft.com/office/drawing/2014/main" val="1898612255"/>
                    </a:ext>
                  </a:extLst>
                </a:gridCol>
              </a:tblGrid>
              <a:tr h="181544">
                <a:tc grid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Signo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hMerge="1">
                  <a:txBody>
                    <a:bodyPr/>
                    <a:lstStyle/>
                    <a:p>
                      <a:endParaRPr lang="es-ES"/>
                    </a:p>
                  </a:txBody>
                  <a:tcPr/>
                </a:tc>
                <a:tc gridSpan="2">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Intensidad (IN)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hMerge="1">
                  <a:txBody>
                    <a:bodyPr/>
                    <a:lstStyle/>
                    <a:p>
                      <a:endParaRPr lang="es-ES"/>
                    </a:p>
                  </a:txBody>
                  <a:tcPr/>
                </a:tc>
                <a:tc grid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Extensión (EX)</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tc>
                <a:tc hMerge="1">
                  <a:txBody>
                    <a:bodyPr/>
                    <a:lstStyle/>
                    <a:p>
                      <a:endParaRPr lang="es-ES"/>
                    </a:p>
                  </a:txBody>
                  <a:tcPr/>
                </a:tc>
                <a:extLst>
                  <a:ext uri="{0D108BD9-81ED-4DB2-BD59-A6C34878D82A}">
                    <a16:rowId xmlns:a16="http://schemas.microsoft.com/office/drawing/2014/main" val="101795371"/>
                  </a:ext>
                </a:extLst>
              </a:tr>
              <a:tr h="181544">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Beneficioso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Baja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Puntual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53960087"/>
                  </a:ext>
                </a:extLst>
              </a:tr>
              <a:tr h="181544">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Media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Parcial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4221030"/>
                  </a:ext>
                </a:extLst>
              </a:tr>
              <a:tr h="181544">
                <a:tc rowSpan="3">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Perjudicial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3">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Alta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Extenso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0161535"/>
                  </a:ext>
                </a:extLst>
              </a:tr>
              <a:tr h="181544">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Muy alta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8</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8</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5776167"/>
                  </a:ext>
                </a:extLst>
              </a:tr>
              <a:tr h="315559">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Total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Crítica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13458495"/>
                  </a:ext>
                </a:extLst>
              </a:tr>
              <a:tr h="140777">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Momento (MO)</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Persistencia (PE)</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Reversibilidad (RV)</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extLst>
                  <a:ext uri="{0D108BD9-81ED-4DB2-BD59-A6C34878D82A}">
                    <a16:rowId xmlns:a16="http://schemas.microsoft.com/office/drawing/2014/main" val="1408055214"/>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Largo plazo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Fugaz</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Corto plazo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1974558"/>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Medio plazo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Temporal</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Medio plazo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99786604"/>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Inmediato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rowSpan="2">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Permanente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rowSpan="2">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Irreversible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30732449"/>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Crítico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8</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993304695"/>
                  </a:ext>
                </a:extLst>
              </a:tr>
              <a:tr h="181544">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Sinergia (SI)</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Acumulación (AC)</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Efecto (EF)</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extLst>
                  <a:ext uri="{0D108BD9-81ED-4DB2-BD59-A6C34878D82A}">
                    <a16:rowId xmlns:a16="http://schemas.microsoft.com/office/drawing/2014/main" val="2952540478"/>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Sin sinergismo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Simple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Indirecto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478268"/>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Sinérgico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rowSpan="2">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Acumulación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rowSpan="2">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Directo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581237"/>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Muy sinérgico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79086979"/>
                  </a:ext>
                </a:extLst>
              </a:tr>
              <a:tr h="181544">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Periodicidad (PR)</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gridSpan="2">
                  <a:txBody>
                    <a:bodyPr/>
                    <a:lstStyle/>
                    <a:p>
                      <a:pPr algn="ctr">
                        <a:lnSpc>
                          <a:spcPct val="107000"/>
                        </a:lnSpc>
                        <a:spcAft>
                          <a:spcPts val="800"/>
                        </a:spcAft>
                      </a:pPr>
                      <a:r>
                        <a:rPr lang="es-ES" sz="1100" b="1" dirty="0">
                          <a:solidFill>
                            <a:schemeClr val="bg1"/>
                          </a:solidFill>
                          <a:effectLst/>
                          <a:latin typeface="Cambria" panose="02040503050406030204" pitchFamily="18" charset="0"/>
                          <a:ea typeface="Cambria" panose="02040503050406030204" pitchFamily="18" charset="0"/>
                        </a:rPr>
                        <a:t>Recuperabilidad (MC)</a:t>
                      </a:r>
                      <a:endParaRPr lang="es-ES" sz="11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hMerge="1">
                  <a:txBody>
                    <a:bodyPr/>
                    <a:lstStyle/>
                    <a:p>
                      <a:endParaRPr lang="es-ES"/>
                    </a:p>
                  </a:txBody>
                  <a:tcPr/>
                </a:tc>
                <a:tc rowSpan="5" gridSpan="2">
                  <a:txBody>
                    <a:bodyPr/>
                    <a:lstStyle/>
                    <a:p>
                      <a:pPr>
                        <a:lnSpc>
                          <a:spcPct val="107000"/>
                        </a:lnSpc>
                      </a:pP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noFill/>
                      <a:prstDash val="solid"/>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5" hMerge="1">
                  <a:txBody>
                    <a:bodyPr/>
                    <a:lstStyle/>
                    <a:p>
                      <a:endParaRPr lang="es-ES"/>
                    </a:p>
                  </a:txBody>
                  <a:tcPr/>
                </a:tc>
                <a:extLst>
                  <a:ext uri="{0D108BD9-81ED-4DB2-BD59-A6C34878D82A}">
                    <a16:rowId xmlns:a16="http://schemas.microsoft.com/office/drawing/2014/main" val="3692303615"/>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Irregular</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Inmediata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1</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485638207"/>
                  </a:ext>
                </a:extLst>
              </a:tr>
              <a:tr h="181544">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Periódico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Recuperable</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2</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4237742089"/>
                  </a:ext>
                </a:extLst>
              </a:tr>
              <a:tr h="181544">
                <a:tc rowSpan="2">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Continuo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tx1"/>
                      </a:solidFill>
                      <a:prstDash val="solid"/>
                      <a:round/>
                      <a:headEnd type="none" w="med" len="med"/>
                      <a:tailEnd type="none" w="med" len="med"/>
                    </a:lnR>
                  </a:tcPr>
                </a:tc>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Mitigable</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4</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127758159"/>
                  </a:ext>
                </a:extLst>
              </a:tr>
              <a:tr h="181544">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Irrecuperable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8</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2156537566"/>
                  </a:ext>
                </a:extLst>
              </a:tr>
            </a:tbl>
          </a:graphicData>
        </a:graphic>
      </p:graphicFrame>
      <p:graphicFrame>
        <p:nvGraphicFramePr>
          <p:cNvPr id="3" name="Tabla 2">
            <a:extLst>
              <a:ext uri="{FF2B5EF4-FFF2-40B4-BE49-F238E27FC236}">
                <a16:creationId xmlns:a16="http://schemas.microsoft.com/office/drawing/2014/main" id="{F6281FAD-781C-4B8D-99AF-A6F91195BA3C}"/>
              </a:ext>
            </a:extLst>
          </p:cNvPr>
          <p:cNvGraphicFramePr>
            <a:graphicFrameLocks noGrp="1"/>
          </p:cNvGraphicFramePr>
          <p:nvPr/>
        </p:nvGraphicFramePr>
        <p:xfrm>
          <a:off x="11140751" y="5113176"/>
          <a:ext cx="208280" cy="365760"/>
        </p:xfrm>
        <a:graphic>
          <a:graphicData uri="http://schemas.openxmlformats.org/drawingml/2006/table">
            <a:tbl>
              <a:tblPr/>
              <a:tblGrid>
                <a:gridCol w="208280">
                  <a:extLst>
                    <a:ext uri="{9D8B030D-6E8A-4147-A177-3AD203B41FA5}">
                      <a16:colId xmlns:a16="http://schemas.microsoft.com/office/drawing/2014/main" val="1708637238"/>
                    </a:ext>
                  </a:extLst>
                </a:gridCol>
              </a:tblGrid>
              <a:tr h="0">
                <a:tc>
                  <a:txBody>
                    <a:bodyPr/>
                    <a:lstStyle/>
                    <a:p>
                      <a:endParaRPr lang="es-E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3530721016"/>
                  </a:ext>
                </a:extLst>
              </a:tr>
            </a:tbl>
          </a:graphicData>
        </a:graphic>
      </p:graphicFrame>
      <p:pic>
        <p:nvPicPr>
          <p:cNvPr id="5122" name="Picture 2" descr="Trabajando duro en el ordenador en Informaticos - GIF Animado | REYGIF">
            <a:extLst>
              <a:ext uri="{FF2B5EF4-FFF2-40B4-BE49-F238E27FC236}">
                <a16:creationId xmlns:a16="http://schemas.microsoft.com/office/drawing/2014/main" id="{AD6D9CE1-CF4C-4F12-9CEE-221B093E88BB}"/>
              </a:ext>
            </a:extLst>
          </p:cNvPr>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94713" y="5005583"/>
            <a:ext cx="754390" cy="7543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Rectángulo: esquinas redondeadas 26">
                <a:extLst>
                  <a:ext uri="{FF2B5EF4-FFF2-40B4-BE49-F238E27FC236}">
                    <a16:creationId xmlns:a16="http://schemas.microsoft.com/office/drawing/2014/main" id="{54E4B100-BD84-4DD0-ADFA-43E8BC6703A4}"/>
                  </a:ext>
                </a:extLst>
              </p:cNvPr>
              <p:cNvSpPr/>
              <p:nvPr/>
            </p:nvSpPr>
            <p:spPr>
              <a:xfrm>
                <a:off x="5563731" y="1249444"/>
                <a:ext cx="6307493" cy="479771"/>
              </a:xfrm>
              <a:prstGeom prst="roundRect">
                <a:avLst/>
              </a:prstGeom>
              <a:noFill/>
              <a:ln w="3175">
                <a:solidFill>
                  <a:srgbClr val="CC66FF"/>
                </a:solidFill>
              </a:ln>
            </p:spPr>
            <p:style>
              <a:lnRef idx="2">
                <a:schemeClr val="accent1"/>
              </a:lnRef>
              <a:fillRef idx="1">
                <a:schemeClr val="lt1"/>
              </a:fillRef>
              <a:effectRef idx="0">
                <a:schemeClr val="accent1"/>
              </a:effectRef>
              <a:fontRef idx="minor">
                <a:schemeClr val="dk1"/>
              </a:fontRef>
            </p:style>
            <p:txBody>
              <a:bodyPr rtlCol="0" anchor="ctr"/>
              <a:lstStyle/>
              <a:p>
                <a:pPr/>
                <a14:m>
                  <m:oMathPara xmlns:m="http://schemas.openxmlformats.org/officeDocument/2006/math">
                    <m:oMathParaPr>
                      <m:jc m:val="center"/>
                    </m:oMathParaPr>
                    <m:oMath xmlns:m="http://schemas.openxmlformats.org/officeDocument/2006/math">
                      <m:r>
                        <a:rPr lang="en-US" sz="1600" i="1" smtClean="0">
                          <a:effectLst/>
                          <a:latin typeface="Cambria Math" panose="02040503050406030204" pitchFamily="18" charset="0"/>
                          <a:ea typeface="Calibri" panose="020F0502020204030204" pitchFamily="34" charset="0"/>
                          <a:cs typeface="Arial" panose="020B0604020202020204" pitchFamily="34" charset="0"/>
                        </a:rPr>
                        <m:t>𝐼</m:t>
                      </m:r>
                      <m:r>
                        <a:rPr lang="es-ES" sz="1600" i="1">
                          <a:effectLst/>
                          <a:latin typeface="Cambria Math" panose="02040503050406030204" pitchFamily="18" charset="0"/>
                          <a:ea typeface="Calibri" panose="020F0502020204030204" pitchFamily="34" charset="0"/>
                          <a:cs typeface="Arial" panose="020B0604020202020204" pitchFamily="34" charset="0"/>
                        </a:rPr>
                        <m:t> = ± [3</m:t>
                      </m:r>
                      <m:r>
                        <a:rPr lang="en-US" sz="1600" i="1">
                          <a:effectLst/>
                          <a:latin typeface="Cambria Math" panose="02040503050406030204" pitchFamily="18" charset="0"/>
                          <a:ea typeface="Calibri" panose="020F0502020204030204" pitchFamily="34" charset="0"/>
                          <a:cs typeface="Arial" panose="020B0604020202020204" pitchFamily="34" charset="0"/>
                        </a:rPr>
                        <m:t>𝑖</m:t>
                      </m:r>
                      <m:r>
                        <a:rPr lang="es-ES" sz="1600" i="1">
                          <a:effectLst/>
                          <a:latin typeface="Cambria Math" panose="02040503050406030204" pitchFamily="18" charset="0"/>
                          <a:ea typeface="Calibri" panose="020F0502020204030204" pitchFamily="34" charset="0"/>
                          <a:cs typeface="Arial" panose="020B0604020202020204" pitchFamily="34" charset="0"/>
                        </a:rPr>
                        <m:t> +2</m:t>
                      </m:r>
                      <m:r>
                        <a:rPr lang="en-US" sz="1600" i="1">
                          <a:effectLst/>
                          <a:latin typeface="Cambria Math" panose="02040503050406030204" pitchFamily="18" charset="0"/>
                          <a:ea typeface="Calibri" panose="020F0502020204030204" pitchFamily="34" charset="0"/>
                          <a:cs typeface="Arial" panose="020B0604020202020204" pitchFamily="34" charset="0"/>
                        </a:rPr>
                        <m:t>𝐸𝑋</m:t>
                      </m:r>
                      <m:r>
                        <a:rPr lang="es-ES" sz="1600" i="1">
                          <a:effectLst/>
                          <a:latin typeface="Cambria Math" panose="02040503050406030204" pitchFamily="18" charset="0"/>
                          <a:ea typeface="Calibri" panose="020F0502020204030204" pitchFamily="34" charset="0"/>
                          <a:cs typeface="Arial" panose="020B0604020202020204" pitchFamily="34" charset="0"/>
                        </a:rPr>
                        <m:t>+</m:t>
                      </m:r>
                      <m:r>
                        <a:rPr lang="en-US" sz="1600" i="1">
                          <a:effectLst/>
                          <a:latin typeface="Cambria Math" panose="02040503050406030204" pitchFamily="18" charset="0"/>
                          <a:ea typeface="Calibri" panose="020F0502020204030204" pitchFamily="34" charset="0"/>
                          <a:cs typeface="Arial" panose="020B0604020202020204" pitchFamily="34" charset="0"/>
                        </a:rPr>
                        <m:t>𝑀𝑂</m:t>
                      </m:r>
                      <m:r>
                        <a:rPr lang="es-ES" sz="1600" i="1">
                          <a:effectLst/>
                          <a:latin typeface="Cambria Math" panose="02040503050406030204" pitchFamily="18" charset="0"/>
                          <a:ea typeface="Calibri" panose="020F0502020204030204" pitchFamily="34" charset="0"/>
                          <a:cs typeface="Arial" panose="020B0604020202020204" pitchFamily="34" charset="0"/>
                        </a:rPr>
                        <m:t>+</m:t>
                      </m:r>
                      <m:r>
                        <a:rPr lang="en-US" sz="1600" i="1">
                          <a:effectLst/>
                          <a:latin typeface="Cambria Math" panose="02040503050406030204" pitchFamily="18" charset="0"/>
                          <a:ea typeface="Calibri" panose="020F0502020204030204" pitchFamily="34" charset="0"/>
                          <a:cs typeface="Arial" panose="020B0604020202020204" pitchFamily="34" charset="0"/>
                        </a:rPr>
                        <m:t>𝑃𝐸</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𝑅𝑉</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𝑆𝐼</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𝐴𝐶</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𝐸𝐹</m:t>
                      </m:r>
                      <m:r>
                        <a:rPr lang="es-ES" sz="1600" i="1">
                          <a:effectLst/>
                          <a:latin typeface="Cambria Math" panose="02040503050406030204" pitchFamily="18" charset="0"/>
                          <a:ea typeface="Calibri" panose="020F0502020204030204" pitchFamily="34" charset="0"/>
                          <a:cs typeface="Arial" panose="020B0604020202020204" pitchFamily="34" charset="0"/>
                        </a:rPr>
                        <m:t> + </m:t>
                      </m:r>
                      <m:r>
                        <a:rPr lang="en-US" sz="1600" i="1">
                          <a:effectLst/>
                          <a:latin typeface="Cambria Math" panose="02040503050406030204" pitchFamily="18" charset="0"/>
                          <a:ea typeface="Calibri" panose="020F0502020204030204" pitchFamily="34" charset="0"/>
                          <a:cs typeface="Arial" panose="020B0604020202020204" pitchFamily="34" charset="0"/>
                        </a:rPr>
                        <m:t>𝑃𝑅</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𝑀𝐶</m:t>
                      </m:r>
                      <m:r>
                        <a:rPr lang="es-ES" sz="16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sz="1600" dirty="0">
                  <a:latin typeface="Cambria" panose="02040503050406030204" pitchFamily="18" charset="0"/>
                  <a:ea typeface="Cambria" panose="02040503050406030204" pitchFamily="18" charset="0"/>
                </a:endParaRPr>
              </a:p>
            </p:txBody>
          </p:sp>
        </mc:Choice>
        <mc:Fallback xmlns="">
          <p:sp>
            <p:nvSpPr>
              <p:cNvPr id="27" name="Rectángulo: esquinas redondeadas 26">
                <a:extLst>
                  <a:ext uri="{FF2B5EF4-FFF2-40B4-BE49-F238E27FC236}">
                    <a16:creationId xmlns:a16="http://schemas.microsoft.com/office/drawing/2014/main" id="{54E4B100-BD84-4DD0-ADFA-43E8BC6703A4}"/>
                  </a:ext>
                </a:extLst>
              </p:cNvPr>
              <p:cNvSpPr>
                <a:spLocks noRot="1" noChangeAspect="1" noMove="1" noResize="1" noEditPoints="1" noAdjustHandles="1" noChangeArrowheads="1" noChangeShapeType="1" noTextEdit="1"/>
              </p:cNvSpPr>
              <p:nvPr/>
            </p:nvSpPr>
            <p:spPr>
              <a:xfrm>
                <a:off x="5563731" y="1249444"/>
                <a:ext cx="6307493" cy="479771"/>
              </a:xfrm>
              <a:prstGeom prst="roundRect">
                <a:avLst/>
              </a:prstGeom>
              <a:blipFill>
                <a:blip r:embed="rId9"/>
                <a:stretch>
                  <a:fillRect/>
                </a:stretch>
              </a:blipFill>
              <a:ln w="3175">
                <a:solidFill>
                  <a:srgbClr val="CC66FF"/>
                </a:solidFill>
              </a:ln>
            </p:spPr>
            <p:txBody>
              <a:bodyPr/>
              <a:lstStyle/>
              <a:p>
                <a:r>
                  <a:rPr lang="es-EC">
                    <a:noFill/>
                  </a:rPr>
                  <a:t> </a:t>
                </a:r>
              </a:p>
            </p:txBody>
          </p:sp>
        </mc:Fallback>
      </mc:AlternateContent>
    </p:spTree>
    <p:extLst>
      <p:ext uri="{BB962C8B-B14F-4D97-AF65-F5344CB8AC3E}">
        <p14:creationId xmlns:p14="http://schemas.microsoft.com/office/powerpoint/2010/main" val="349652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111050" y="800075"/>
            <a:ext cx="3613767"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2. Identificación de los impactos ambientales</a:t>
            </a:r>
          </a:p>
        </p:txBody>
      </p:sp>
      <p:sp>
        <p:nvSpPr>
          <p:cNvPr id="80" name="CuadroTexto 79">
            <a:extLst>
              <a:ext uri="{FF2B5EF4-FFF2-40B4-BE49-F238E27FC236}">
                <a16:creationId xmlns:a16="http://schemas.microsoft.com/office/drawing/2014/main" id="{CB6661CD-CB48-4D5D-8534-AEC8F2BDCCE7}"/>
              </a:ext>
            </a:extLst>
          </p:cNvPr>
          <p:cNvSpPr txBox="1"/>
          <p:nvPr/>
        </p:nvSpPr>
        <p:spPr>
          <a:xfrm>
            <a:off x="337190" y="1903121"/>
            <a:ext cx="4530130" cy="79762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342900" indent="-342900">
              <a:buAutoNum type="alphaLcParenR"/>
              <a:defRPr sz="1600" i="1">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s-ES" sz="1400" dirty="0">
                <a:latin typeface="Cambria" panose="02040503050406030204" pitchFamily="18" charset="0"/>
                <a:ea typeface="Cambria" panose="02040503050406030204" pitchFamily="18" charset="0"/>
              </a:rPr>
              <a:t>Aspectos e impactos ambientales ocasionados por el aprovechamiento de los recursos</a:t>
            </a:r>
            <a:endParaRPr lang="es-EC" sz="1400" dirty="0">
              <a:latin typeface="Cambria" panose="02040503050406030204" pitchFamily="18" charset="0"/>
              <a:ea typeface="Cambria" panose="02040503050406030204" pitchFamily="18" charset="0"/>
            </a:endParaRPr>
          </a:p>
        </p:txBody>
      </p:sp>
      <p:sp>
        <p:nvSpPr>
          <p:cNvPr id="82" name="Rectángulo: esquinas redondeadas 81">
            <a:extLst>
              <a:ext uri="{FF2B5EF4-FFF2-40B4-BE49-F238E27FC236}">
                <a16:creationId xmlns:a16="http://schemas.microsoft.com/office/drawing/2014/main" id="{311241F9-4DC7-44B5-926E-4BF5021F1AC3}"/>
              </a:ext>
            </a:extLst>
          </p:cNvPr>
          <p:cNvSpPr/>
          <p:nvPr/>
        </p:nvSpPr>
        <p:spPr>
          <a:xfrm>
            <a:off x="1262844" y="1437017"/>
            <a:ext cx="2649843" cy="479771"/>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a:t>
            </a:r>
            <a:r>
              <a:rPr lang="es-ES"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medioambiental inicial </a:t>
            </a: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p:txBody>
      </p:sp>
      <p:cxnSp>
        <p:nvCxnSpPr>
          <p:cNvPr id="83" name="Conector recto 82">
            <a:extLst>
              <a:ext uri="{FF2B5EF4-FFF2-40B4-BE49-F238E27FC236}">
                <a16:creationId xmlns:a16="http://schemas.microsoft.com/office/drawing/2014/main" id="{44C5541F-DA7B-4C7E-A2C8-8EADBDE53924}"/>
              </a:ext>
            </a:extLst>
          </p:cNvPr>
          <p:cNvCxnSpPr>
            <a:cxnSpLocks/>
          </p:cNvCxnSpPr>
          <p:nvPr/>
        </p:nvCxnSpPr>
        <p:spPr>
          <a:xfrm>
            <a:off x="2609333" y="2543735"/>
            <a:ext cx="0" cy="282107"/>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609E2025-6886-43BD-BBF7-2891E06597D0}"/>
              </a:ext>
            </a:extLst>
          </p:cNvPr>
          <p:cNvCxnSpPr/>
          <p:nvPr/>
        </p:nvCxnSpPr>
        <p:spPr>
          <a:xfrm flipH="1">
            <a:off x="337188" y="2825842"/>
            <a:ext cx="2272145" cy="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BC82E7AC-1C7E-4F67-9DD5-1F834230C1A0}"/>
              </a:ext>
            </a:extLst>
          </p:cNvPr>
          <p:cNvCxnSpPr>
            <a:cxnSpLocks/>
          </p:cNvCxnSpPr>
          <p:nvPr/>
        </p:nvCxnSpPr>
        <p:spPr>
          <a:xfrm>
            <a:off x="337188" y="336073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6" name="Rectángulo: esquinas redondeadas 85">
            <a:extLst>
              <a:ext uri="{FF2B5EF4-FFF2-40B4-BE49-F238E27FC236}">
                <a16:creationId xmlns:a16="http://schemas.microsoft.com/office/drawing/2014/main" id="{07EFA0B9-AFE5-4DAB-9DA9-C2CA2BB14EF1}"/>
              </a:ext>
            </a:extLst>
          </p:cNvPr>
          <p:cNvSpPr/>
          <p:nvPr/>
        </p:nvSpPr>
        <p:spPr>
          <a:xfrm>
            <a:off x="968936" y="3092334"/>
            <a:ext cx="1919267" cy="479771"/>
          </a:xfrm>
          <a:prstGeom prst="roundRect">
            <a:avLst/>
          </a:prstGeom>
          <a:solidFill>
            <a:schemeClr val="bg1"/>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Aspectos e impactos ambientales</a:t>
            </a:r>
          </a:p>
        </p:txBody>
      </p:sp>
      <p:sp>
        <p:nvSpPr>
          <p:cNvPr id="87" name="Rectángulo: esquinas redondeadas 86">
            <a:extLst>
              <a:ext uri="{FF2B5EF4-FFF2-40B4-BE49-F238E27FC236}">
                <a16:creationId xmlns:a16="http://schemas.microsoft.com/office/drawing/2014/main" id="{5F4C4440-E8C6-46AB-93A5-731B65AA8B6A}"/>
              </a:ext>
            </a:extLst>
          </p:cNvPr>
          <p:cNvSpPr/>
          <p:nvPr/>
        </p:nvSpPr>
        <p:spPr>
          <a:xfrm>
            <a:off x="968936" y="4471667"/>
            <a:ext cx="1919267" cy="479771"/>
          </a:xfrm>
          <a:prstGeom prst="roundRect">
            <a:avLst/>
          </a:prstGeom>
          <a:solidFill>
            <a:srgbClr val="CC99FF">
              <a:alpha val="60000"/>
            </a:srgb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Valoración de los impactos ambientales</a:t>
            </a:r>
          </a:p>
        </p:txBody>
      </p:sp>
      <p:cxnSp>
        <p:nvCxnSpPr>
          <p:cNvPr id="88" name="Conector recto de flecha 87">
            <a:extLst>
              <a:ext uri="{FF2B5EF4-FFF2-40B4-BE49-F238E27FC236}">
                <a16:creationId xmlns:a16="http://schemas.microsoft.com/office/drawing/2014/main" id="{FC91E716-65FC-41DA-A8BB-8DCFD3A876AE}"/>
              </a:ext>
            </a:extLst>
          </p:cNvPr>
          <p:cNvCxnSpPr>
            <a:cxnSpLocks/>
          </p:cNvCxnSpPr>
          <p:nvPr/>
        </p:nvCxnSpPr>
        <p:spPr>
          <a:xfrm>
            <a:off x="337188" y="4711552"/>
            <a:ext cx="582157" cy="0"/>
          </a:xfrm>
          <a:prstGeom prst="straightConnector1">
            <a:avLst/>
          </a:prstGeom>
          <a:ln>
            <a:solidFill>
              <a:srgbClr val="CECEEF"/>
            </a:solidFill>
            <a:tailEnd type="triangle"/>
          </a:ln>
        </p:spPr>
        <p:style>
          <a:lnRef idx="1">
            <a:schemeClr val="accent1"/>
          </a:lnRef>
          <a:fillRef idx="0">
            <a:schemeClr val="accent1"/>
          </a:fillRef>
          <a:effectRef idx="0">
            <a:schemeClr val="accent1"/>
          </a:effectRef>
          <a:fontRef idx="minor">
            <a:schemeClr val="tx1"/>
          </a:fontRef>
        </p:style>
      </p:cxnSp>
      <p:sp>
        <p:nvSpPr>
          <p:cNvPr id="89" name="Abrir llave 88">
            <a:extLst>
              <a:ext uri="{FF2B5EF4-FFF2-40B4-BE49-F238E27FC236}">
                <a16:creationId xmlns:a16="http://schemas.microsoft.com/office/drawing/2014/main" id="{FF89E7E4-5255-4F92-9E8C-03E4D9F71285}"/>
              </a:ext>
            </a:extLst>
          </p:cNvPr>
          <p:cNvSpPr/>
          <p:nvPr/>
        </p:nvSpPr>
        <p:spPr>
          <a:xfrm>
            <a:off x="4881477" y="1437017"/>
            <a:ext cx="754390" cy="3918754"/>
          </a:xfrm>
          <a:prstGeom prst="leftBrace">
            <a:avLst>
              <a:gd name="adj1" fmla="val 8333"/>
              <a:gd name="adj2" fmla="val 83844"/>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95" name="Conector recto 94">
            <a:extLst>
              <a:ext uri="{FF2B5EF4-FFF2-40B4-BE49-F238E27FC236}">
                <a16:creationId xmlns:a16="http://schemas.microsoft.com/office/drawing/2014/main" id="{42E05253-486F-44FA-A15A-70CB590B7AA4}"/>
              </a:ext>
            </a:extLst>
          </p:cNvPr>
          <p:cNvCxnSpPr>
            <a:cxnSpLocks/>
          </p:cNvCxnSpPr>
          <p:nvPr/>
        </p:nvCxnSpPr>
        <p:spPr>
          <a:xfrm>
            <a:off x="337188" y="2825842"/>
            <a:ext cx="0" cy="1885710"/>
          </a:xfrm>
          <a:prstGeom prst="line">
            <a:avLst/>
          </a:prstGeom>
          <a:ln>
            <a:solidFill>
              <a:srgbClr val="CECEEF"/>
            </a:solidFill>
          </a:ln>
        </p:spPr>
        <p:style>
          <a:lnRef idx="1">
            <a:schemeClr val="accent1"/>
          </a:lnRef>
          <a:fillRef idx="0">
            <a:schemeClr val="accent1"/>
          </a:fillRef>
          <a:effectRef idx="0">
            <a:schemeClr val="accent1"/>
          </a:effectRef>
          <a:fontRef idx="minor">
            <a:schemeClr val="tx1"/>
          </a:fontRef>
        </p:style>
      </p:cxnSp>
      <p:sp>
        <p:nvSpPr>
          <p:cNvPr id="96" name="Flecha: a la derecha 95">
            <a:extLst>
              <a:ext uri="{FF2B5EF4-FFF2-40B4-BE49-F238E27FC236}">
                <a16:creationId xmlns:a16="http://schemas.microsoft.com/office/drawing/2014/main" id="{33DA5086-0131-4546-86EA-472CEC54FDC7}"/>
              </a:ext>
            </a:extLst>
          </p:cNvPr>
          <p:cNvSpPr/>
          <p:nvPr/>
        </p:nvSpPr>
        <p:spPr>
          <a:xfrm>
            <a:off x="3292228" y="4567836"/>
            <a:ext cx="1185223" cy="290970"/>
          </a:xfrm>
          <a:prstGeom prst="rightArrow">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
        <p:nvSpPr>
          <p:cNvPr id="20" name="Rectángulo: esquinas redondeadas 19">
            <a:extLst>
              <a:ext uri="{FF2B5EF4-FFF2-40B4-BE49-F238E27FC236}">
                <a16:creationId xmlns:a16="http://schemas.microsoft.com/office/drawing/2014/main" id="{73BB084D-A846-4782-8860-E7B0C2984E11}"/>
              </a:ext>
            </a:extLst>
          </p:cNvPr>
          <p:cNvSpPr/>
          <p:nvPr/>
        </p:nvSpPr>
        <p:spPr>
          <a:xfrm>
            <a:off x="5718091" y="1212429"/>
            <a:ext cx="2649843" cy="479771"/>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Wingdings" panose="05000000000000000000" pitchFamily="2" charset="2"/>
              <a:buChar char="v"/>
            </a:pPr>
            <a:r>
              <a:rPr lang="es-EC" sz="1400" i="1" dirty="0">
                <a:solidFill>
                  <a:schemeClr val="tx1"/>
                </a:solidFill>
                <a:latin typeface="Times New Roman" panose="02020603050405020304" pitchFamily="18" charset="0"/>
                <a:cs typeface="Times New Roman" panose="02020603050405020304" pitchFamily="18" charset="0"/>
              </a:rPr>
              <a:t>Matriz de Conesa Fernández</a:t>
            </a:r>
          </a:p>
        </p:txBody>
      </p:sp>
      <mc:AlternateContent xmlns:mc="http://schemas.openxmlformats.org/markup-compatibility/2006" xmlns:a14="http://schemas.microsoft.com/office/drawing/2010/main">
        <mc:Choice Requires="a14">
          <p:sp>
            <p:nvSpPr>
              <p:cNvPr id="27" name="Rectángulo: esquinas redondeadas 26">
                <a:extLst>
                  <a:ext uri="{FF2B5EF4-FFF2-40B4-BE49-F238E27FC236}">
                    <a16:creationId xmlns:a16="http://schemas.microsoft.com/office/drawing/2014/main" id="{54E4B100-BD84-4DD0-ADFA-43E8BC6703A4}"/>
                  </a:ext>
                </a:extLst>
              </p:cNvPr>
              <p:cNvSpPr/>
              <p:nvPr/>
            </p:nvSpPr>
            <p:spPr>
              <a:xfrm>
                <a:off x="5563730" y="1822164"/>
                <a:ext cx="6307493" cy="479771"/>
              </a:xfrm>
              <a:prstGeom prst="roundRect">
                <a:avLst/>
              </a:prstGeom>
              <a:noFill/>
              <a:ln w="3175">
                <a:solidFill>
                  <a:srgbClr val="CC66FF"/>
                </a:solidFill>
              </a:ln>
            </p:spPr>
            <p:style>
              <a:lnRef idx="2">
                <a:schemeClr val="accent1"/>
              </a:lnRef>
              <a:fillRef idx="1">
                <a:schemeClr val="lt1"/>
              </a:fillRef>
              <a:effectRef idx="0">
                <a:schemeClr val="accent1"/>
              </a:effectRef>
              <a:fontRef idx="minor">
                <a:schemeClr val="dk1"/>
              </a:fontRef>
            </p:style>
            <p:txBody>
              <a:bodyPr rtlCol="0" anchor="ctr"/>
              <a:lstStyle/>
              <a:p>
                <a:pPr/>
                <a14:m>
                  <m:oMathPara xmlns:m="http://schemas.openxmlformats.org/officeDocument/2006/math">
                    <m:oMathParaPr>
                      <m:jc m:val="center"/>
                    </m:oMathParaPr>
                    <m:oMath xmlns:m="http://schemas.openxmlformats.org/officeDocument/2006/math">
                      <m:r>
                        <a:rPr lang="en-US" sz="1600" i="1" smtClean="0">
                          <a:effectLst/>
                          <a:latin typeface="Cambria Math" panose="02040503050406030204" pitchFamily="18" charset="0"/>
                          <a:ea typeface="Calibri" panose="020F0502020204030204" pitchFamily="34" charset="0"/>
                          <a:cs typeface="Arial" panose="020B0604020202020204" pitchFamily="34" charset="0"/>
                        </a:rPr>
                        <m:t>𝐼</m:t>
                      </m:r>
                      <m:r>
                        <a:rPr lang="es-ES" sz="1600" i="1">
                          <a:effectLst/>
                          <a:latin typeface="Cambria Math" panose="02040503050406030204" pitchFamily="18" charset="0"/>
                          <a:ea typeface="Calibri" panose="020F0502020204030204" pitchFamily="34" charset="0"/>
                          <a:cs typeface="Arial" panose="020B0604020202020204" pitchFamily="34" charset="0"/>
                        </a:rPr>
                        <m:t> = ± [3</m:t>
                      </m:r>
                      <m:r>
                        <a:rPr lang="en-US" sz="1600" i="1">
                          <a:effectLst/>
                          <a:latin typeface="Cambria Math" panose="02040503050406030204" pitchFamily="18" charset="0"/>
                          <a:ea typeface="Calibri" panose="020F0502020204030204" pitchFamily="34" charset="0"/>
                          <a:cs typeface="Arial" panose="020B0604020202020204" pitchFamily="34" charset="0"/>
                        </a:rPr>
                        <m:t>𝑖</m:t>
                      </m:r>
                      <m:r>
                        <a:rPr lang="es-ES" sz="1600" i="1">
                          <a:effectLst/>
                          <a:latin typeface="Cambria Math" panose="02040503050406030204" pitchFamily="18" charset="0"/>
                          <a:ea typeface="Calibri" panose="020F0502020204030204" pitchFamily="34" charset="0"/>
                          <a:cs typeface="Arial" panose="020B0604020202020204" pitchFamily="34" charset="0"/>
                        </a:rPr>
                        <m:t> +2</m:t>
                      </m:r>
                      <m:r>
                        <a:rPr lang="en-US" sz="1600" i="1">
                          <a:effectLst/>
                          <a:latin typeface="Cambria Math" panose="02040503050406030204" pitchFamily="18" charset="0"/>
                          <a:ea typeface="Calibri" panose="020F0502020204030204" pitchFamily="34" charset="0"/>
                          <a:cs typeface="Arial" panose="020B0604020202020204" pitchFamily="34" charset="0"/>
                        </a:rPr>
                        <m:t>𝐸𝑋</m:t>
                      </m:r>
                      <m:r>
                        <a:rPr lang="es-ES" sz="1600" i="1">
                          <a:effectLst/>
                          <a:latin typeface="Cambria Math" panose="02040503050406030204" pitchFamily="18" charset="0"/>
                          <a:ea typeface="Calibri" panose="020F0502020204030204" pitchFamily="34" charset="0"/>
                          <a:cs typeface="Arial" panose="020B0604020202020204" pitchFamily="34" charset="0"/>
                        </a:rPr>
                        <m:t>+</m:t>
                      </m:r>
                      <m:r>
                        <a:rPr lang="en-US" sz="1600" i="1">
                          <a:effectLst/>
                          <a:latin typeface="Cambria Math" panose="02040503050406030204" pitchFamily="18" charset="0"/>
                          <a:ea typeface="Calibri" panose="020F0502020204030204" pitchFamily="34" charset="0"/>
                          <a:cs typeface="Arial" panose="020B0604020202020204" pitchFamily="34" charset="0"/>
                        </a:rPr>
                        <m:t>𝑀𝑂</m:t>
                      </m:r>
                      <m:r>
                        <a:rPr lang="es-ES" sz="1600" i="1">
                          <a:effectLst/>
                          <a:latin typeface="Cambria Math" panose="02040503050406030204" pitchFamily="18" charset="0"/>
                          <a:ea typeface="Calibri" panose="020F0502020204030204" pitchFamily="34" charset="0"/>
                          <a:cs typeface="Arial" panose="020B0604020202020204" pitchFamily="34" charset="0"/>
                        </a:rPr>
                        <m:t>+</m:t>
                      </m:r>
                      <m:r>
                        <a:rPr lang="en-US" sz="1600" i="1">
                          <a:effectLst/>
                          <a:latin typeface="Cambria Math" panose="02040503050406030204" pitchFamily="18" charset="0"/>
                          <a:ea typeface="Calibri" panose="020F0502020204030204" pitchFamily="34" charset="0"/>
                          <a:cs typeface="Arial" panose="020B0604020202020204" pitchFamily="34" charset="0"/>
                        </a:rPr>
                        <m:t>𝑃𝐸</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𝑅𝑉</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𝑆𝐼</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𝐴𝐶</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𝐸𝐹</m:t>
                      </m:r>
                      <m:r>
                        <a:rPr lang="es-ES" sz="1600" i="1">
                          <a:effectLst/>
                          <a:latin typeface="Cambria Math" panose="02040503050406030204" pitchFamily="18" charset="0"/>
                          <a:ea typeface="Calibri" panose="020F0502020204030204" pitchFamily="34" charset="0"/>
                          <a:cs typeface="Arial" panose="020B0604020202020204" pitchFamily="34" charset="0"/>
                        </a:rPr>
                        <m:t> + </m:t>
                      </m:r>
                      <m:r>
                        <a:rPr lang="en-US" sz="1600" i="1">
                          <a:effectLst/>
                          <a:latin typeface="Cambria Math" panose="02040503050406030204" pitchFamily="18" charset="0"/>
                          <a:ea typeface="Calibri" panose="020F0502020204030204" pitchFamily="34" charset="0"/>
                          <a:cs typeface="Arial" panose="020B0604020202020204" pitchFamily="34" charset="0"/>
                        </a:rPr>
                        <m:t>𝑃𝑅</m:t>
                      </m:r>
                      <m:r>
                        <a:rPr lang="es-ES" sz="1600" i="1">
                          <a:effectLst/>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Arial" panose="020B0604020202020204" pitchFamily="34" charset="0"/>
                        </a:rPr>
                        <m:t>𝑀𝐶</m:t>
                      </m:r>
                      <m:r>
                        <a:rPr lang="es-ES" sz="1600"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sz="1600" dirty="0">
                  <a:latin typeface="Cambria" panose="02040503050406030204" pitchFamily="18" charset="0"/>
                  <a:ea typeface="Cambria" panose="02040503050406030204" pitchFamily="18" charset="0"/>
                </a:endParaRPr>
              </a:p>
            </p:txBody>
          </p:sp>
        </mc:Choice>
        <mc:Fallback xmlns="">
          <p:sp>
            <p:nvSpPr>
              <p:cNvPr id="27" name="Rectángulo: esquinas redondeadas 26">
                <a:extLst>
                  <a:ext uri="{FF2B5EF4-FFF2-40B4-BE49-F238E27FC236}">
                    <a16:creationId xmlns:a16="http://schemas.microsoft.com/office/drawing/2014/main" id="{54E4B100-BD84-4DD0-ADFA-43E8BC6703A4}"/>
                  </a:ext>
                </a:extLst>
              </p:cNvPr>
              <p:cNvSpPr>
                <a:spLocks noRot="1" noChangeAspect="1" noMove="1" noResize="1" noEditPoints="1" noAdjustHandles="1" noChangeArrowheads="1" noChangeShapeType="1" noTextEdit="1"/>
              </p:cNvSpPr>
              <p:nvPr/>
            </p:nvSpPr>
            <p:spPr>
              <a:xfrm>
                <a:off x="5563730" y="1822164"/>
                <a:ext cx="6307493" cy="479771"/>
              </a:xfrm>
              <a:prstGeom prst="roundRect">
                <a:avLst/>
              </a:prstGeom>
              <a:blipFill>
                <a:blip r:embed="rId8"/>
                <a:stretch>
                  <a:fillRect/>
                </a:stretch>
              </a:blipFill>
              <a:ln w="3175">
                <a:solidFill>
                  <a:srgbClr val="CC66FF"/>
                </a:solidFill>
              </a:ln>
            </p:spPr>
            <p:txBody>
              <a:bodyPr/>
              <a:lstStyle/>
              <a:p>
                <a:r>
                  <a:rPr lang="es-EC">
                    <a:noFill/>
                  </a:rPr>
                  <a:t> </a:t>
                </a:r>
              </a:p>
            </p:txBody>
          </p:sp>
        </mc:Fallback>
      </mc:AlternateContent>
      <p:graphicFrame>
        <p:nvGraphicFramePr>
          <p:cNvPr id="4" name="Tabla 3">
            <a:extLst>
              <a:ext uri="{FF2B5EF4-FFF2-40B4-BE49-F238E27FC236}">
                <a16:creationId xmlns:a16="http://schemas.microsoft.com/office/drawing/2014/main" id="{2DFBBEE4-E1BA-4E64-8605-7641386FD688}"/>
              </a:ext>
            </a:extLst>
          </p:cNvPr>
          <p:cNvGraphicFramePr>
            <a:graphicFrameLocks noGrp="1"/>
          </p:cNvGraphicFramePr>
          <p:nvPr>
            <p:extLst>
              <p:ext uri="{D42A27DB-BD31-4B8C-83A1-F6EECF244321}">
                <p14:modId xmlns:p14="http://schemas.microsoft.com/office/powerpoint/2010/main" val="3417609061"/>
              </p:ext>
            </p:extLst>
          </p:nvPr>
        </p:nvGraphicFramePr>
        <p:xfrm>
          <a:off x="5896460" y="2851421"/>
          <a:ext cx="5642034" cy="2411043"/>
        </p:xfrm>
        <a:graphic>
          <a:graphicData uri="http://schemas.openxmlformats.org/drawingml/2006/table">
            <a:tbl>
              <a:tblPr firstRow="1" firstCol="1" bandRow="1">
                <a:tableStyleId>{17292A2E-F333-43FB-9621-5CBBE7FDCDCB}</a:tableStyleId>
              </a:tblPr>
              <a:tblGrid>
                <a:gridCol w="756858">
                  <a:extLst>
                    <a:ext uri="{9D8B030D-6E8A-4147-A177-3AD203B41FA5}">
                      <a16:colId xmlns:a16="http://schemas.microsoft.com/office/drawing/2014/main" val="3530573034"/>
                    </a:ext>
                  </a:extLst>
                </a:gridCol>
                <a:gridCol w="978789">
                  <a:extLst>
                    <a:ext uri="{9D8B030D-6E8A-4147-A177-3AD203B41FA5}">
                      <a16:colId xmlns:a16="http://schemas.microsoft.com/office/drawing/2014/main" val="2521223460"/>
                    </a:ext>
                  </a:extLst>
                </a:gridCol>
                <a:gridCol w="3906387">
                  <a:extLst>
                    <a:ext uri="{9D8B030D-6E8A-4147-A177-3AD203B41FA5}">
                      <a16:colId xmlns:a16="http://schemas.microsoft.com/office/drawing/2014/main" val="2293629688"/>
                    </a:ext>
                  </a:extLst>
                </a:gridCol>
              </a:tblGrid>
              <a:tr h="192136">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Valor (I)</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Calificación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Significado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994060"/>
                  </a:ext>
                </a:extLst>
              </a:tr>
              <a:tr h="399331">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 25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Bajo</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Tiene una afectación irrelevante en comparación con los fines del proyecto en cuestión</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230175"/>
                  </a:ext>
                </a:extLst>
              </a:tr>
              <a:tr h="399331">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25 - 50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Moderado</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FF00"/>
                    </a:solidFill>
                  </a:tcP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Tiene una afectación sobre el mismo, no precisa de prácticas correctivas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32368"/>
                  </a:ext>
                </a:extLst>
              </a:tr>
              <a:tr h="813720">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50 - 75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Severo</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Tiene una afectación que exige la recuperación de las condiciones del medio a través de medidas correctivas. Necesita de un tiempo de recuperación en un período prolongado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9684515"/>
                  </a:ext>
                </a:extLst>
              </a:tr>
              <a:tr h="606525">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 75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Crítico</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Tiene una afectación superior al umbral aceptable. Se produce una pérdida permanente en la calidad ambiental. No hay posibilidad de recuperación.</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726418"/>
                  </a:ext>
                </a:extLst>
              </a:tr>
            </a:tbl>
          </a:graphicData>
        </a:graphic>
      </p:graphicFrame>
      <p:cxnSp>
        <p:nvCxnSpPr>
          <p:cNvPr id="8" name="Conector: curvado 7">
            <a:extLst>
              <a:ext uri="{FF2B5EF4-FFF2-40B4-BE49-F238E27FC236}">
                <a16:creationId xmlns:a16="http://schemas.microsoft.com/office/drawing/2014/main" id="{C5D7E869-96B4-4246-A827-9F24E12184E2}"/>
              </a:ext>
            </a:extLst>
          </p:cNvPr>
          <p:cNvCxnSpPr>
            <a:cxnSpLocks/>
            <a:stCxn id="27" idx="1"/>
            <a:endCxn id="28" idx="0"/>
          </p:cNvCxnSpPr>
          <p:nvPr/>
        </p:nvCxnSpPr>
        <p:spPr>
          <a:xfrm rot="10800000" flipH="1" flipV="1">
            <a:off x="5563729" y="2062050"/>
            <a:ext cx="683115" cy="718248"/>
          </a:xfrm>
          <a:prstGeom prst="curvedConnector4">
            <a:avLst>
              <a:gd name="adj1" fmla="val -33464"/>
              <a:gd name="adj2" fmla="val 66699"/>
            </a:avLst>
          </a:prstGeom>
          <a:ln>
            <a:solidFill>
              <a:srgbClr val="CC66FF"/>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35692FE7-5659-4A42-AFC6-B6612EE72012}"/>
              </a:ext>
            </a:extLst>
          </p:cNvPr>
          <p:cNvSpPr/>
          <p:nvPr/>
        </p:nvSpPr>
        <p:spPr>
          <a:xfrm>
            <a:off x="5563729" y="1916788"/>
            <a:ext cx="332731" cy="324898"/>
          </a:xfrm>
          <a:prstGeom prst="ellipse">
            <a:avLst/>
          </a:prstGeom>
          <a:noFill/>
          <a:ln>
            <a:solidFill>
              <a:srgbClr val="CC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a:extLst>
              <a:ext uri="{FF2B5EF4-FFF2-40B4-BE49-F238E27FC236}">
                <a16:creationId xmlns:a16="http://schemas.microsoft.com/office/drawing/2014/main" id="{BD270DE1-5B2A-413D-9735-71CC6800064F}"/>
              </a:ext>
            </a:extLst>
          </p:cNvPr>
          <p:cNvSpPr/>
          <p:nvPr/>
        </p:nvSpPr>
        <p:spPr>
          <a:xfrm>
            <a:off x="5803641" y="2780298"/>
            <a:ext cx="886408" cy="362711"/>
          </a:xfrm>
          <a:prstGeom prst="ellipse">
            <a:avLst/>
          </a:prstGeom>
          <a:noFill/>
          <a:ln>
            <a:solidFill>
              <a:srgbClr val="CC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esquinas redondeadas 28">
            <a:extLst>
              <a:ext uri="{FF2B5EF4-FFF2-40B4-BE49-F238E27FC236}">
                <a16:creationId xmlns:a16="http://schemas.microsoft.com/office/drawing/2014/main" id="{13083550-C8C9-4B1A-BFB4-1B9B1BCF3EED}"/>
              </a:ext>
            </a:extLst>
          </p:cNvPr>
          <p:cNvSpPr/>
          <p:nvPr/>
        </p:nvSpPr>
        <p:spPr>
          <a:xfrm>
            <a:off x="6644640" y="2780298"/>
            <a:ext cx="984501" cy="2538462"/>
          </a:xfrm>
          <a:prstGeom prst="roundRect">
            <a:avLst/>
          </a:prstGeom>
          <a:noFill/>
          <a:ln w="2222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066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n-GB" sz="2800" b="1" dirty="0">
                <a:latin typeface="Cambria" panose="02040503050406030204" pitchFamily="18" charset="0"/>
                <a:ea typeface="Cambria" panose="02040503050406030204" pitchFamily="18" charset="0"/>
                <a:cs typeface="Times New Roman" panose="02020603050405020304" pitchFamily="18" charset="0"/>
              </a:rPr>
              <a:t>METODOLOG</a:t>
            </a:r>
            <a:r>
              <a:rPr lang="es-ES" sz="2800" b="1" dirty="0">
                <a:latin typeface="Cambria" panose="02040503050406030204" pitchFamily="18" charset="0"/>
                <a:ea typeface="Cambria" panose="02040503050406030204" pitchFamily="18" charset="0"/>
                <a:cs typeface="Times New Roman" panose="02020603050405020304" pitchFamily="18" charset="0"/>
              </a:rPr>
              <a:t>ÍA</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7C23A7-E36D-4303-9E16-AB096ACCEDAA}"/>
              </a:ext>
            </a:extLst>
          </p:cNvPr>
          <p:cNvGraphicFramePr/>
          <p:nvPr/>
        </p:nvGraphicFramePr>
        <p:xfrm>
          <a:off x="0" y="-30991"/>
          <a:ext cx="12192000" cy="66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FDE9AD6B-9E86-4BE2-A779-D8982B6A08A5}"/>
              </a:ext>
            </a:extLst>
          </p:cNvPr>
          <p:cNvSpPr/>
          <p:nvPr/>
        </p:nvSpPr>
        <p:spPr>
          <a:xfrm>
            <a:off x="337189" y="800075"/>
            <a:ext cx="2844550" cy="421707"/>
          </a:xfrm>
          <a:prstGeom prst="roundRect">
            <a:avLst/>
          </a:prstGeom>
          <a:solidFill>
            <a:srgbClr val="CC66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300" dirty="0">
                <a:solidFill>
                  <a:schemeClr val="tx1"/>
                </a:solidFill>
                <a:latin typeface="Cambria" panose="02040503050406030204" pitchFamily="18" charset="0"/>
                <a:ea typeface="Cambria" panose="02040503050406030204" pitchFamily="18" charset="0"/>
                <a:cs typeface="Times New Roman" panose="02020603050405020304" pitchFamily="18" charset="0"/>
              </a:rPr>
              <a:t>3. Planes de manejo ambiental</a:t>
            </a:r>
          </a:p>
        </p:txBody>
      </p:sp>
      <p:graphicFrame>
        <p:nvGraphicFramePr>
          <p:cNvPr id="20" name="Diagrama 19">
            <a:extLst>
              <a:ext uri="{FF2B5EF4-FFF2-40B4-BE49-F238E27FC236}">
                <a16:creationId xmlns:a16="http://schemas.microsoft.com/office/drawing/2014/main" id="{C63AF741-0F9C-4194-A44C-A4C40843D61D}"/>
              </a:ext>
            </a:extLst>
          </p:cNvPr>
          <p:cNvGraphicFramePr/>
          <p:nvPr>
            <p:extLst>
              <p:ext uri="{D42A27DB-BD31-4B8C-83A1-F6EECF244321}">
                <p14:modId xmlns:p14="http://schemas.microsoft.com/office/powerpoint/2010/main" val="1312681923"/>
              </p:ext>
            </p:extLst>
          </p:nvPr>
        </p:nvGraphicFramePr>
        <p:xfrm>
          <a:off x="647566" y="1385319"/>
          <a:ext cx="10896868" cy="42926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382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998013" y="2633914"/>
            <a:ext cx="10360501" cy="1223963"/>
          </a:xfrm>
        </p:spPr>
        <p:txBody>
          <a:bodyPr>
            <a:normAutofit/>
          </a:bodyPr>
          <a:lstStyle/>
          <a:p>
            <a:pPr algn="ctr"/>
            <a:r>
              <a:rPr lang="es-419" sz="6400" b="0" i="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Resultados</a:t>
            </a:r>
            <a:endParaRPr lang="es-ES" sz="6400" b="0" i="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4087481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309E037-86A6-4970-9C36-DD410D8B5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472848" y="122578"/>
            <a:ext cx="4386776" cy="6074548"/>
          </a:xfrm>
          <a:prstGeom prst="rect">
            <a:avLst/>
          </a:prstGeom>
          <a:noFill/>
          <a:ln>
            <a:noFill/>
          </a:ln>
          <a:extLst>
            <a:ext uri="{53640926-AAD7-44D8-BBD7-CCE9431645EC}">
              <a14:shadowObscured xmlns:a14="http://schemas.microsoft.com/office/drawing/2010/main"/>
            </a:ext>
          </a:extLst>
        </p:spPr>
      </p:pic>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3" y="2963134"/>
            <a:ext cx="4727404" cy="553998"/>
          </a:xfrm>
          <a:prstGeom prst="rect">
            <a:avLst/>
          </a:prstGeom>
          <a:noFill/>
        </p:spPr>
        <p:txBody>
          <a:bodyPr wrap="square" rtlCol="0">
            <a:spAutoFit/>
          </a:bodyPr>
          <a:lstStyle/>
          <a:p>
            <a:pPr algn="ctr"/>
            <a:r>
              <a:rPr lang="es-MX" sz="3000" b="1" dirty="0">
                <a:latin typeface="Cambria" panose="02040503050406030204" pitchFamily="18" charset="0"/>
                <a:ea typeface="Cambria" panose="02040503050406030204" pitchFamily="18" charset="0"/>
                <a:cs typeface="Times New Roman" panose="02020603050405020304" pitchFamily="18" charset="0"/>
              </a:rPr>
              <a:t>Ortomosaicos</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8A9D62F8-70A0-4AE7-A7C6-C38F4AE91C2E}"/>
              </a:ext>
            </a:extLst>
          </p:cNvPr>
          <p:cNvGraphicFramePr>
            <a:graphicFrameLocks noGrp="1"/>
          </p:cNvGraphicFramePr>
          <p:nvPr>
            <p:extLst>
              <p:ext uri="{D42A27DB-BD31-4B8C-83A1-F6EECF244321}">
                <p14:modId xmlns:p14="http://schemas.microsoft.com/office/powerpoint/2010/main" val="1266564760"/>
              </p:ext>
            </p:extLst>
          </p:nvPr>
        </p:nvGraphicFramePr>
        <p:xfrm>
          <a:off x="5932567" y="4799876"/>
          <a:ext cx="6121035" cy="891798"/>
        </p:xfrm>
        <a:graphic>
          <a:graphicData uri="http://schemas.openxmlformats.org/drawingml/2006/table">
            <a:tbl>
              <a:tblPr firstRow="1" firstCol="1" bandRow="1">
                <a:tableStyleId>{17292A2E-F333-43FB-9621-5CBBE7FDCDCB}</a:tableStyleId>
              </a:tblPr>
              <a:tblGrid>
                <a:gridCol w="1530069">
                  <a:extLst>
                    <a:ext uri="{9D8B030D-6E8A-4147-A177-3AD203B41FA5}">
                      <a16:colId xmlns:a16="http://schemas.microsoft.com/office/drawing/2014/main" val="2418102314"/>
                    </a:ext>
                  </a:extLst>
                </a:gridCol>
                <a:gridCol w="1025367">
                  <a:extLst>
                    <a:ext uri="{9D8B030D-6E8A-4147-A177-3AD203B41FA5}">
                      <a16:colId xmlns:a16="http://schemas.microsoft.com/office/drawing/2014/main" val="2688835994"/>
                    </a:ext>
                  </a:extLst>
                </a:gridCol>
                <a:gridCol w="1024607">
                  <a:extLst>
                    <a:ext uri="{9D8B030D-6E8A-4147-A177-3AD203B41FA5}">
                      <a16:colId xmlns:a16="http://schemas.microsoft.com/office/drawing/2014/main" val="2295081416"/>
                    </a:ext>
                  </a:extLst>
                </a:gridCol>
                <a:gridCol w="872587">
                  <a:extLst>
                    <a:ext uri="{9D8B030D-6E8A-4147-A177-3AD203B41FA5}">
                      <a16:colId xmlns:a16="http://schemas.microsoft.com/office/drawing/2014/main" val="1160179369"/>
                    </a:ext>
                  </a:extLst>
                </a:gridCol>
                <a:gridCol w="882468">
                  <a:extLst>
                    <a:ext uri="{9D8B030D-6E8A-4147-A177-3AD203B41FA5}">
                      <a16:colId xmlns:a16="http://schemas.microsoft.com/office/drawing/2014/main" val="3026736805"/>
                    </a:ext>
                  </a:extLst>
                </a:gridCol>
                <a:gridCol w="785937">
                  <a:extLst>
                    <a:ext uri="{9D8B030D-6E8A-4147-A177-3AD203B41FA5}">
                      <a16:colId xmlns:a16="http://schemas.microsoft.com/office/drawing/2014/main" val="2971345543"/>
                    </a:ext>
                  </a:extLst>
                </a:gridCol>
              </a:tblGrid>
              <a:tr h="449992">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Termas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100" dirty="0">
                          <a:effectLst/>
                          <a:latin typeface="Cambria" panose="02040503050406030204" pitchFamily="18" charset="0"/>
                          <a:ea typeface="Cambria" panose="02040503050406030204" pitchFamily="18" charset="0"/>
                        </a:rPr>
                        <a:t> Áreas (ha)</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100">
                          <a:effectLst/>
                          <a:latin typeface="Cambria" panose="02040503050406030204" pitchFamily="18" charset="0"/>
                          <a:ea typeface="Cambria" panose="02040503050406030204" pitchFamily="18" charset="0"/>
                        </a:rPr>
                        <a:t>Altura de vuelo (m)</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100">
                          <a:effectLst/>
                          <a:latin typeface="Cambria" panose="02040503050406030204" pitchFamily="18" charset="0"/>
                          <a:ea typeface="Cambria" panose="02040503050406030204" pitchFamily="18" charset="0"/>
                        </a:rPr>
                        <a:t>Distancia Focal (m)</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100" dirty="0">
                          <a:effectLst/>
                          <a:latin typeface="Cambria" panose="02040503050406030204" pitchFamily="18" charset="0"/>
                          <a:ea typeface="Cambria" panose="02040503050406030204" pitchFamily="18" charset="0"/>
                        </a:rPr>
                        <a:t>Escala</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100">
                          <a:effectLst/>
                          <a:latin typeface="Cambria" panose="02040503050406030204" pitchFamily="18" charset="0"/>
                          <a:ea typeface="Cambria" panose="02040503050406030204" pitchFamily="18" charset="0"/>
                        </a:rPr>
                        <a:t>1/E</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0775546"/>
                  </a:ext>
                </a:extLst>
              </a:tr>
              <a:tr h="220903">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Artesón</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6.36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73.9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0.0047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15723.40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1/16000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5871887"/>
                  </a:ext>
                </a:extLst>
              </a:tr>
              <a:tr h="220903">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Aguas Hediondas</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6.35</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45.1</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0.0047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9595.74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1/10000</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892319"/>
                  </a:ext>
                </a:extLst>
              </a:tr>
            </a:tbl>
          </a:graphicData>
        </a:graphic>
      </p:graphicFrame>
      <p:pic>
        <p:nvPicPr>
          <p:cNvPr id="10" name="Imagen 9">
            <a:extLst>
              <a:ext uri="{FF2B5EF4-FFF2-40B4-BE49-F238E27FC236}">
                <a16:creationId xmlns:a16="http://schemas.microsoft.com/office/drawing/2014/main" id="{163E7867-B710-4520-A5A3-29DF8A1961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932568" y="122578"/>
            <a:ext cx="6121035" cy="45054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383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FD406599-A19B-4FB9-9BD0-0D63214A6C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088769" y="541022"/>
            <a:ext cx="4425623" cy="5597451"/>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2" y="2963134"/>
            <a:ext cx="4727404" cy="553998"/>
          </a:xfrm>
          <a:prstGeom prst="rect">
            <a:avLst/>
          </a:prstGeom>
          <a:noFill/>
        </p:spPr>
        <p:txBody>
          <a:bodyPr wrap="square" rtlCol="0">
            <a:spAutoFit/>
          </a:bodyPr>
          <a:lstStyle/>
          <a:p>
            <a:pPr algn="ctr"/>
            <a:r>
              <a:rPr lang="es-MX" sz="3000" b="1" dirty="0">
                <a:latin typeface="Cambria" panose="02040503050406030204" pitchFamily="18" charset="0"/>
                <a:ea typeface="Cambria" panose="02040503050406030204" pitchFamily="18" charset="0"/>
                <a:cs typeface="Times New Roman" panose="02020603050405020304" pitchFamily="18" charset="0"/>
              </a:rPr>
              <a:t>Cartografía base</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EEDE3A63-8650-4BA1-8AE6-D15CD36F3E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923440" y="549000"/>
            <a:ext cx="4391878" cy="5589473"/>
          </a:xfrm>
          <a:prstGeom prst="rect">
            <a:avLst/>
          </a:prstGeom>
          <a:noFill/>
          <a:ln>
            <a:noFill/>
          </a:ln>
          <a:extLst>
            <a:ext uri="{53640926-AAD7-44D8-BBD7-CCE9431645EC}">
              <a14:shadowObscured xmlns:a14="http://schemas.microsoft.com/office/drawing/2010/main"/>
            </a:ext>
          </a:extLst>
        </p:spPr>
      </p:pic>
      <p:cxnSp>
        <p:nvCxnSpPr>
          <p:cNvPr id="11" name="Conector recto 10">
            <a:extLst>
              <a:ext uri="{FF2B5EF4-FFF2-40B4-BE49-F238E27FC236}">
                <a16:creationId xmlns:a16="http://schemas.microsoft.com/office/drawing/2014/main" id="{5FC36932-3EFC-40C1-9743-A4DC7A2A0D42}"/>
              </a:ext>
            </a:extLst>
          </p:cNvPr>
          <p:cNvCxnSpPr>
            <a:cxnSpLocks/>
          </p:cNvCxnSpPr>
          <p:nvPr/>
        </p:nvCxnSpPr>
        <p:spPr>
          <a:xfrm>
            <a:off x="6126154" y="630275"/>
            <a:ext cx="0" cy="559745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CuadroTexto 12">
            <a:extLst>
              <a:ext uri="{FF2B5EF4-FFF2-40B4-BE49-F238E27FC236}">
                <a16:creationId xmlns:a16="http://schemas.microsoft.com/office/drawing/2014/main" id="{EC043213-BDA1-4C00-9B34-51EFE2CB5DB5}"/>
              </a:ext>
            </a:extLst>
          </p:cNvPr>
          <p:cNvSpPr txBox="1"/>
          <p:nvPr/>
        </p:nvSpPr>
        <p:spPr>
          <a:xfrm>
            <a:off x="5911546" y="2022"/>
            <a:ext cx="6280454" cy="461665"/>
          </a:xfrm>
          <a:prstGeom prst="rect">
            <a:avLst/>
          </a:prstGeom>
          <a:noFill/>
        </p:spPr>
        <p:txBody>
          <a:bodyPr wrap="square" rtlCol="0">
            <a:spAutoFit/>
          </a:bodyPr>
          <a:lstStyle/>
          <a:p>
            <a:pPr algn="ctr"/>
            <a:r>
              <a:rPr lang="es-ES" sz="24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rPr>
              <a:t>Complejo Turístico “Aguas Hediondas”</a:t>
            </a:r>
            <a:endParaRPr lang="es-EC" sz="24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C6A041E9-29FC-4723-BDF1-D99E717AAB81}"/>
              </a:ext>
            </a:extLst>
          </p:cNvPr>
          <p:cNvSpPr txBox="1"/>
          <p:nvPr/>
        </p:nvSpPr>
        <p:spPr>
          <a:xfrm>
            <a:off x="951722" y="-13758"/>
            <a:ext cx="4959822" cy="461665"/>
          </a:xfrm>
          <a:prstGeom prst="rect">
            <a:avLst/>
          </a:prstGeom>
          <a:noFill/>
        </p:spPr>
        <p:txBody>
          <a:bodyPr wrap="square" rtlCol="0">
            <a:spAutoFit/>
          </a:bodyPr>
          <a:lstStyle/>
          <a:p>
            <a:pPr algn="ctr"/>
            <a:r>
              <a:rPr lang="es-ES" sz="24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rPr>
              <a:t>Aguas termales “El Artesón”</a:t>
            </a:r>
            <a:endParaRPr lang="es-EC" sz="24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15" name="Conector recto 14">
            <a:extLst>
              <a:ext uri="{FF2B5EF4-FFF2-40B4-BE49-F238E27FC236}">
                <a16:creationId xmlns:a16="http://schemas.microsoft.com/office/drawing/2014/main" id="{CF9AF5CA-6AD8-4535-9D4D-2FD54D1189F1}"/>
              </a:ext>
            </a:extLst>
          </p:cNvPr>
          <p:cNvCxnSpPr>
            <a:cxnSpLocks/>
          </p:cNvCxnSpPr>
          <p:nvPr/>
        </p:nvCxnSpPr>
        <p:spPr>
          <a:xfrm>
            <a:off x="6171991" y="614848"/>
            <a:ext cx="0" cy="5597450"/>
          </a:xfrm>
          <a:prstGeom prst="line">
            <a:avLst/>
          </a:prstGeom>
          <a:ln w="38100">
            <a:solidFill>
              <a:srgbClr val="0099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356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746036" y="4893383"/>
            <a:ext cx="145949" cy="341591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INTRODUCCIÓN</a:t>
            </a:r>
          </a:p>
        </p:txBody>
      </p:sp>
      <p:graphicFrame>
        <p:nvGraphicFramePr>
          <p:cNvPr id="23" name="Diagrama 22">
            <a:extLst>
              <a:ext uri="{FF2B5EF4-FFF2-40B4-BE49-F238E27FC236}">
                <a16:creationId xmlns:a16="http://schemas.microsoft.com/office/drawing/2014/main" id="{D18A3491-4732-44BF-9266-B277B5B6A311}"/>
              </a:ext>
            </a:extLst>
          </p:cNvPr>
          <p:cNvGraphicFramePr/>
          <p:nvPr>
            <p:extLst>
              <p:ext uri="{D42A27DB-BD31-4B8C-83A1-F6EECF244321}">
                <p14:modId xmlns:p14="http://schemas.microsoft.com/office/powerpoint/2010/main" val="1742520835"/>
              </p:ext>
            </p:extLst>
          </p:nvPr>
        </p:nvGraphicFramePr>
        <p:xfrm>
          <a:off x="1" y="-30991"/>
          <a:ext cx="12192000" cy="66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a:extLst>
              <a:ext uri="{FF2B5EF4-FFF2-40B4-BE49-F238E27FC236}">
                <a16:creationId xmlns:a16="http://schemas.microsoft.com/office/drawing/2014/main" id="{75FEBA70-9D09-4828-B62E-7CE156E4641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987173" y="2151292"/>
            <a:ext cx="2303894" cy="1736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1DE406C-EC21-4F87-B27A-789D868F759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81309" y="3821607"/>
            <a:ext cx="169208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B2D37DEF-7F06-499E-9270-02A0E1C92848}"/>
              </a:ext>
            </a:extLst>
          </p:cNvPr>
          <p:cNvGraphicFramePr/>
          <p:nvPr>
            <p:extLst>
              <p:ext uri="{D42A27DB-BD31-4B8C-83A1-F6EECF244321}">
                <p14:modId xmlns:p14="http://schemas.microsoft.com/office/powerpoint/2010/main" val="3379589653"/>
              </p:ext>
            </p:extLst>
          </p:nvPr>
        </p:nvGraphicFramePr>
        <p:xfrm>
          <a:off x="3347112" y="813431"/>
          <a:ext cx="6014720" cy="48652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CuadroTexto 8">
            <a:extLst>
              <a:ext uri="{FF2B5EF4-FFF2-40B4-BE49-F238E27FC236}">
                <a16:creationId xmlns:a16="http://schemas.microsoft.com/office/drawing/2014/main" id="{F87B9DED-B273-4C9D-A565-36109B33F792}"/>
              </a:ext>
            </a:extLst>
          </p:cNvPr>
          <p:cNvSpPr txBox="1"/>
          <p:nvPr/>
        </p:nvSpPr>
        <p:spPr>
          <a:xfrm>
            <a:off x="9003323" y="2151292"/>
            <a:ext cx="2883877" cy="954107"/>
          </a:xfrm>
          <a:prstGeom prst="rect">
            <a:avLst/>
          </a:prstGeom>
          <a:noFill/>
        </p:spPr>
        <p:txBody>
          <a:bodyPr wrap="square" rtlCol="0">
            <a:spAutoFit/>
          </a:bodyPr>
          <a:lstStyle/>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Debido a la procedencia de estas aguas, y a la interacción agua-roca que sufre durante su recorrido</a:t>
            </a:r>
          </a:p>
        </p:txBody>
      </p:sp>
      <p:sp>
        <p:nvSpPr>
          <p:cNvPr id="10" name="Rectángulo 9">
            <a:extLst>
              <a:ext uri="{FF2B5EF4-FFF2-40B4-BE49-F238E27FC236}">
                <a16:creationId xmlns:a16="http://schemas.microsoft.com/office/drawing/2014/main" id="{3B3A59CD-80FB-423A-9DD9-CD82AFED062C}"/>
              </a:ext>
            </a:extLst>
          </p:cNvPr>
          <p:cNvSpPr/>
          <p:nvPr/>
        </p:nvSpPr>
        <p:spPr>
          <a:xfrm>
            <a:off x="9003323" y="3598714"/>
            <a:ext cx="2774460" cy="738664"/>
          </a:xfrm>
          <a:prstGeom prst="rect">
            <a:avLst/>
          </a:prstGeom>
          <a:noFill/>
        </p:spPr>
        <p:txBody>
          <a:bodyPr wrap="square" rtlCol="0">
            <a:spAutoFit/>
          </a:bodyPr>
          <a:lstStyle/>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No identificando los elementos tóxicos presentes en los mismos</a:t>
            </a:r>
          </a:p>
        </p:txBody>
      </p:sp>
      <p:sp>
        <p:nvSpPr>
          <p:cNvPr id="11" name="Rectángulo 10">
            <a:extLst>
              <a:ext uri="{FF2B5EF4-FFF2-40B4-BE49-F238E27FC236}">
                <a16:creationId xmlns:a16="http://schemas.microsoft.com/office/drawing/2014/main" id="{56A7CC09-4F47-42CB-BE9B-E70A543BC5D0}"/>
              </a:ext>
            </a:extLst>
          </p:cNvPr>
          <p:cNvSpPr/>
          <p:nvPr/>
        </p:nvSpPr>
        <p:spPr>
          <a:xfrm>
            <a:off x="8978729" y="4753713"/>
            <a:ext cx="2929204" cy="1169551"/>
          </a:xfrm>
          <a:prstGeom prst="rect">
            <a:avLst/>
          </a:prstGeom>
          <a:noFill/>
        </p:spPr>
        <p:txBody>
          <a:bodyPr wrap="square" rtlCol="0">
            <a:spAutoFit/>
          </a:bodyPr>
          <a:lstStyle/>
          <a:p>
            <a:pPr marL="285750" indent="-285750">
              <a:buFont typeface="Arial" panose="020B0604020202020204" pitchFamily="34" charset="0"/>
              <a:buChar char="•"/>
            </a:pPr>
            <a:r>
              <a:rPr lang="es-MX" sz="1400" dirty="0">
                <a:latin typeface="Cambria" panose="02040503050406030204" pitchFamily="18" charset="0"/>
                <a:ea typeface="Cambria" panose="02040503050406030204" pitchFamily="18" charset="0"/>
                <a:cs typeface="Times New Roman" panose="02020603050405020304" pitchFamily="18" charset="0"/>
              </a:rPr>
              <a:t>Generar una propuesta de plan de manejo para su aprovechamiento, uso y gestión de manera eficiente y responsable</a:t>
            </a:r>
          </a:p>
        </p:txBody>
      </p:sp>
      <p:pic>
        <p:nvPicPr>
          <p:cNvPr id="12" name="Picture 2">
            <a:extLst>
              <a:ext uri="{FF2B5EF4-FFF2-40B4-BE49-F238E27FC236}">
                <a16:creationId xmlns:a16="http://schemas.microsoft.com/office/drawing/2014/main" id="{93311C8D-E2CE-4BF1-A080-5A4B1DE046DE}"/>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6916" y="864693"/>
            <a:ext cx="2324263" cy="1611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3" name="Conector recto de flecha 12">
            <a:extLst>
              <a:ext uri="{FF2B5EF4-FFF2-40B4-BE49-F238E27FC236}">
                <a16:creationId xmlns:a16="http://schemas.microsoft.com/office/drawing/2014/main" id="{7EE06DD2-2DA6-4395-88D5-9BACE4BED175}"/>
              </a:ext>
            </a:extLst>
          </p:cNvPr>
          <p:cNvCxnSpPr>
            <a:cxnSpLocks/>
          </p:cNvCxnSpPr>
          <p:nvPr/>
        </p:nvCxnSpPr>
        <p:spPr>
          <a:xfrm>
            <a:off x="8229600" y="2602525"/>
            <a:ext cx="749129"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512CC356-EE02-49FB-887E-77E6584A8695}"/>
              </a:ext>
            </a:extLst>
          </p:cNvPr>
          <p:cNvCxnSpPr>
            <a:cxnSpLocks/>
          </p:cNvCxnSpPr>
          <p:nvPr/>
        </p:nvCxnSpPr>
        <p:spPr>
          <a:xfrm>
            <a:off x="8241320" y="3866274"/>
            <a:ext cx="749129"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A3F58AF-4B05-4D9B-8C02-E97C5A2CA516}"/>
              </a:ext>
            </a:extLst>
          </p:cNvPr>
          <p:cNvCxnSpPr>
            <a:cxnSpLocks/>
          </p:cNvCxnSpPr>
          <p:nvPr/>
        </p:nvCxnSpPr>
        <p:spPr>
          <a:xfrm>
            <a:off x="8267110" y="5200363"/>
            <a:ext cx="749129"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64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5CF855C8-1849-4769-A79E-91A59D3A5562}"/>
              </a:ext>
            </a:extLst>
          </p:cNvPr>
          <p:cNvSpPr/>
          <p:nvPr/>
        </p:nvSpPr>
        <p:spPr>
          <a:xfrm rot="5400000">
            <a:off x="3873431" y="-3522415"/>
            <a:ext cx="165239" cy="763778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a:off x="0" y="-13757"/>
            <a:ext cx="7712150" cy="553998"/>
          </a:xfrm>
          <a:prstGeom prst="rect">
            <a:avLst/>
          </a:prstGeom>
          <a:noFill/>
        </p:spPr>
        <p:txBody>
          <a:bodyPr wrap="square" rtlCol="0">
            <a:spAutoFit/>
          </a:bodyPr>
          <a:lstStyle/>
          <a:p>
            <a:pPr algn="ctr"/>
            <a:r>
              <a:rPr lang="es-MX" sz="3000" b="1" dirty="0">
                <a:latin typeface="Cambria" panose="02040503050406030204" pitchFamily="18" charset="0"/>
                <a:ea typeface="Cambria" panose="02040503050406030204" pitchFamily="18" charset="0"/>
                <a:cs typeface="Times New Roman" panose="02020603050405020304" pitchFamily="18" charset="0"/>
              </a:rPr>
              <a:t>Parámetros físico-químico de las aguas</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5" name="Rectángulo: esquinas redondeadas 54">
            <a:extLst>
              <a:ext uri="{FF2B5EF4-FFF2-40B4-BE49-F238E27FC236}">
                <a16:creationId xmlns:a16="http://schemas.microsoft.com/office/drawing/2014/main" id="{FCFB9EBF-463B-40F2-9557-200C5FBE5F3A}"/>
              </a:ext>
            </a:extLst>
          </p:cNvPr>
          <p:cNvSpPr/>
          <p:nvPr/>
        </p:nvSpPr>
        <p:spPr>
          <a:xfrm>
            <a:off x="753036" y="1445929"/>
            <a:ext cx="1919267" cy="479771"/>
          </a:xfrm>
          <a:prstGeom prst="roundRect">
            <a:avLst/>
          </a:prstGeom>
          <a:solidFill>
            <a:schemeClr val="accent1">
              <a:lumMod val="75000"/>
              <a:alpha val="5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 situ</a:t>
            </a:r>
          </a:p>
        </p:txBody>
      </p:sp>
      <p:sp>
        <p:nvSpPr>
          <p:cNvPr id="56" name="Rectángulo: esquinas redondeadas 55">
            <a:extLst>
              <a:ext uri="{FF2B5EF4-FFF2-40B4-BE49-F238E27FC236}">
                <a16:creationId xmlns:a16="http://schemas.microsoft.com/office/drawing/2014/main" id="{5F0DD50D-F897-4245-A7E7-2A86F4F6C713}"/>
              </a:ext>
            </a:extLst>
          </p:cNvPr>
          <p:cNvSpPr/>
          <p:nvPr/>
        </p:nvSpPr>
        <p:spPr>
          <a:xfrm>
            <a:off x="753035" y="2643128"/>
            <a:ext cx="1919267" cy="479771"/>
          </a:xfrm>
          <a:prstGeom prst="round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 en laboratorio</a:t>
            </a:r>
          </a:p>
        </p:txBody>
      </p:sp>
      <p:sp>
        <p:nvSpPr>
          <p:cNvPr id="60" name="Flecha: a la derecha 59">
            <a:extLst>
              <a:ext uri="{FF2B5EF4-FFF2-40B4-BE49-F238E27FC236}">
                <a16:creationId xmlns:a16="http://schemas.microsoft.com/office/drawing/2014/main" id="{C484D41D-3FF0-4A02-A7C5-6F334EE7163F}"/>
              </a:ext>
            </a:extLst>
          </p:cNvPr>
          <p:cNvSpPr/>
          <p:nvPr/>
        </p:nvSpPr>
        <p:spPr>
          <a:xfrm>
            <a:off x="2896453" y="1540329"/>
            <a:ext cx="602652" cy="290970"/>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
        <p:nvSpPr>
          <p:cNvPr id="65" name="Flecha: hacia abajo 64">
            <a:extLst>
              <a:ext uri="{FF2B5EF4-FFF2-40B4-BE49-F238E27FC236}">
                <a16:creationId xmlns:a16="http://schemas.microsoft.com/office/drawing/2014/main" id="{44A37321-DBB5-439B-8300-8CE6F274BFAF}"/>
              </a:ext>
            </a:extLst>
          </p:cNvPr>
          <p:cNvSpPr/>
          <p:nvPr/>
        </p:nvSpPr>
        <p:spPr>
          <a:xfrm>
            <a:off x="1488518" y="2096162"/>
            <a:ext cx="448302" cy="458454"/>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graphicFrame>
            <p:nvGraphicFramePr>
              <p:cNvPr id="66" name="Tabla 65">
                <a:extLst>
                  <a:ext uri="{FF2B5EF4-FFF2-40B4-BE49-F238E27FC236}">
                    <a16:creationId xmlns:a16="http://schemas.microsoft.com/office/drawing/2014/main" id="{066BF9B4-14E8-4582-A08E-16A8D1518B32}"/>
                  </a:ext>
                </a:extLst>
              </p:cNvPr>
              <p:cNvGraphicFramePr>
                <a:graphicFrameLocks noGrp="1"/>
              </p:cNvGraphicFramePr>
              <p:nvPr>
                <p:extLst>
                  <p:ext uri="{D42A27DB-BD31-4B8C-83A1-F6EECF244321}">
                    <p14:modId xmlns:p14="http://schemas.microsoft.com/office/powerpoint/2010/main" val="2390534995"/>
                  </p:ext>
                </p:extLst>
              </p:nvPr>
            </p:nvGraphicFramePr>
            <p:xfrm>
              <a:off x="4114800" y="1066889"/>
              <a:ext cx="7674941" cy="2044755"/>
            </p:xfrm>
            <a:graphic>
              <a:graphicData uri="http://schemas.openxmlformats.org/drawingml/2006/table">
                <a:tbl>
                  <a:tblPr firstRow="1" firstCol="1" bandRow="1">
                    <a:tableStyleId>{17292A2E-F333-43FB-9621-5CBBE7FDCDCB}</a:tableStyleId>
                  </a:tblPr>
                  <a:tblGrid>
                    <a:gridCol w="1864282">
                      <a:extLst>
                        <a:ext uri="{9D8B030D-6E8A-4147-A177-3AD203B41FA5}">
                          <a16:colId xmlns:a16="http://schemas.microsoft.com/office/drawing/2014/main" val="1578433225"/>
                        </a:ext>
                      </a:extLst>
                    </a:gridCol>
                    <a:gridCol w="1225829">
                      <a:extLst>
                        <a:ext uri="{9D8B030D-6E8A-4147-A177-3AD203B41FA5}">
                          <a16:colId xmlns:a16="http://schemas.microsoft.com/office/drawing/2014/main" val="1961556574"/>
                        </a:ext>
                      </a:extLst>
                    </a:gridCol>
                    <a:gridCol w="902799">
                      <a:extLst>
                        <a:ext uri="{9D8B030D-6E8A-4147-A177-3AD203B41FA5}">
                          <a16:colId xmlns:a16="http://schemas.microsoft.com/office/drawing/2014/main" val="3447625569"/>
                        </a:ext>
                      </a:extLst>
                    </a:gridCol>
                    <a:gridCol w="1323859">
                      <a:extLst>
                        <a:ext uri="{9D8B030D-6E8A-4147-A177-3AD203B41FA5}">
                          <a16:colId xmlns:a16="http://schemas.microsoft.com/office/drawing/2014/main" val="4268597013"/>
                        </a:ext>
                      </a:extLst>
                    </a:gridCol>
                    <a:gridCol w="1190353">
                      <a:extLst>
                        <a:ext uri="{9D8B030D-6E8A-4147-A177-3AD203B41FA5}">
                          <a16:colId xmlns:a16="http://schemas.microsoft.com/office/drawing/2014/main" val="2742660744"/>
                        </a:ext>
                      </a:extLst>
                    </a:gridCol>
                    <a:gridCol w="1167819">
                      <a:extLst>
                        <a:ext uri="{9D8B030D-6E8A-4147-A177-3AD203B41FA5}">
                          <a16:colId xmlns:a16="http://schemas.microsoft.com/office/drawing/2014/main" val="2817863418"/>
                        </a:ext>
                      </a:extLst>
                    </a:gridCol>
                  </a:tblGrid>
                  <a:tr h="535995">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Nombre de la Muestra</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T (ºC)</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pH</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 CE ( </a:t>
                          </a:r>
                          <a14:m>
                            <m:oMath xmlns:m="http://schemas.openxmlformats.org/officeDocument/2006/math">
                              <m:r>
                                <a:rPr lang="es-ES" sz="1400">
                                  <a:effectLst/>
                                  <a:latin typeface="Cambria Math" panose="02040503050406030204" pitchFamily="18" charset="0"/>
                                </a:rPr>
                                <m:t>𝝁</m:t>
                              </m:r>
                            </m:oMath>
                          </a14:m>
                          <a:r>
                            <a:rPr lang="es-ES" sz="1400" dirty="0">
                              <a:effectLst/>
                              <a:latin typeface="Cambria" panose="02040503050406030204" pitchFamily="18" charset="0"/>
                              <a:ea typeface="Cambria" panose="02040503050406030204" pitchFamily="18" charset="0"/>
                            </a:rPr>
                            <a:t>s/cm)</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STD (ppm)</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OD (mg/L)</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8195828"/>
                      </a:ext>
                    </a:extLst>
                  </a:tr>
                  <a:tr h="257902">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surgencia “El Artesón”</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39</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5.58</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2193.00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1147.50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6.57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0251918"/>
                      </a:ext>
                    </a:extLst>
                  </a:tr>
                  <a:tr h="257902">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aprovechamiento “El Artesón”</a:t>
                          </a: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36</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6.08</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2179.33</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1089.67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6.87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3101889"/>
                      </a:ext>
                    </a:extLst>
                  </a:tr>
                  <a:tr h="257902">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surgencia “Aguas Hediondas”</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59</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3.42</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5262.00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2630.50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3.27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2686213"/>
                      </a:ext>
                    </a:extLst>
                  </a:tr>
                  <a:tr h="257902">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aprovechamiento “Aguas Hediondas”</a:t>
                          </a: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55</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3.69</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4334.67</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2232.67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3.95</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3835137"/>
                      </a:ext>
                    </a:extLst>
                  </a:tr>
                </a:tbl>
              </a:graphicData>
            </a:graphic>
          </p:graphicFrame>
        </mc:Choice>
        <mc:Fallback xmlns="">
          <p:graphicFrame>
            <p:nvGraphicFramePr>
              <p:cNvPr id="66" name="Tabla 65">
                <a:extLst>
                  <a:ext uri="{FF2B5EF4-FFF2-40B4-BE49-F238E27FC236}">
                    <a16:creationId xmlns:a16="http://schemas.microsoft.com/office/drawing/2014/main" id="{066BF9B4-14E8-4582-A08E-16A8D1518B32}"/>
                  </a:ext>
                </a:extLst>
              </p:cNvPr>
              <p:cNvGraphicFramePr>
                <a:graphicFrameLocks noGrp="1"/>
              </p:cNvGraphicFramePr>
              <p:nvPr>
                <p:extLst>
                  <p:ext uri="{D42A27DB-BD31-4B8C-83A1-F6EECF244321}">
                    <p14:modId xmlns:p14="http://schemas.microsoft.com/office/powerpoint/2010/main" val="2390534995"/>
                  </p:ext>
                </p:extLst>
              </p:nvPr>
            </p:nvGraphicFramePr>
            <p:xfrm>
              <a:off x="4114800" y="1066889"/>
              <a:ext cx="7674941" cy="2044755"/>
            </p:xfrm>
            <a:graphic>
              <a:graphicData uri="http://schemas.openxmlformats.org/drawingml/2006/table">
                <a:tbl>
                  <a:tblPr firstRow="1" firstCol="1" bandRow="1">
                    <a:tableStyleId>{17292A2E-F333-43FB-9621-5CBBE7FDCDCB}</a:tableStyleId>
                  </a:tblPr>
                  <a:tblGrid>
                    <a:gridCol w="1864282">
                      <a:extLst>
                        <a:ext uri="{9D8B030D-6E8A-4147-A177-3AD203B41FA5}">
                          <a16:colId xmlns:a16="http://schemas.microsoft.com/office/drawing/2014/main" val="1578433225"/>
                        </a:ext>
                      </a:extLst>
                    </a:gridCol>
                    <a:gridCol w="1225829">
                      <a:extLst>
                        <a:ext uri="{9D8B030D-6E8A-4147-A177-3AD203B41FA5}">
                          <a16:colId xmlns:a16="http://schemas.microsoft.com/office/drawing/2014/main" val="1961556574"/>
                        </a:ext>
                      </a:extLst>
                    </a:gridCol>
                    <a:gridCol w="902799">
                      <a:extLst>
                        <a:ext uri="{9D8B030D-6E8A-4147-A177-3AD203B41FA5}">
                          <a16:colId xmlns:a16="http://schemas.microsoft.com/office/drawing/2014/main" val="3447625569"/>
                        </a:ext>
                      </a:extLst>
                    </a:gridCol>
                    <a:gridCol w="1323859">
                      <a:extLst>
                        <a:ext uri="{9D8B030D-6E8A-4147-A177-3AD203B41FA5}">
                          <a16:colId xmlns:a16="http://schemas.microsoft.com/office/drawing/2014/main" val="4268597013"/>
                        </a:ext>
                      </a:extLst>
                    </a:gridCol>
                    <a:gridCol w="1190353">
                      <a:extLst>
                        <a:ext uri="{9D8B030D-6E8A-4147-A177-3AD203B41FA5}">
                          <a16:colId xmlns:a16="http://schemas.microsoft.com/office/drawing/2014/main" val="2742660744"/>
                        </a:ext>
                      </a:extLst>
                    </a:gridCol>
                    <a:gridCol w="1167819">
                      <a:extLst>
                        <a:ext uri="{9D8B030D-6E8A-4147-A177-3AD203B41FA5}">
                          <a16:colId xmlns:a16="http://schemas.microsoft.com/office/drawing/2014/main" val="2817863418"/>
                        </a:ext>
                      </a:extLst>
                    </a:gridCol>
                  </a:tblGrid>
                  <a:tr h="535995">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Nombre de la Muestra</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T (ºC)</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pH</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302765" t="-2273" r="-178802" b="-298864"/>
                          </a:stretch>
                        </a:blipFill>
                      </a:tcP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STD (ppm)</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OD (mg/L)</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8195828"/>
                      </a:ext>
                    </a:extLst>
                  </a:tr>
                  <a:tr h="377190">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surgencia “El Artesón”</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39</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5.58</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2193.00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1147.50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6.57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0251918"/>
                      </a:ext>
                    </a:extLst>
                  </a:tr>
                  <a:tr h="377190">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aprovechamiento “El Artesón”</a:t>
                          </a: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36</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6.08</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2179.33</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1089.67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6.87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3101889"/>
                      </a:ext>
                    </a:extLst>
                  </a:tr>
                  <a:tr h="377190">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surgencia “Aguas Hediondas”</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59</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3.42</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5262.00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2630.50</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3.27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2686213"/>
                      </a:ext>
                    </a:extLst>
                  </a:tr>
                  <a:tr h="377190">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Punto aprovechamiento “Aguas Hediondas”</a:t>
                          </a: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55</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3.69</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4334.67</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a:effectLst/>
                              <a:latin typeface="Cambria" panose="02040503050406030204" pitchFamily="18" charset="0"/>
                              <a:ea typeface="Cambria" panose="02040503050406030204" pitchFamily="18" charset="0"/>
                            </a:rPr>
                            <a:t>2232.67</a:t>
                          </a:r>
                          <a:endParaRPr lang="es-E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3.95</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3835137"/>
                      </a:ext>
                    </a:extLst>
                  </a:tr>
                </a:tbl>
              </a:graphicData>
            </a:graphic>
          </p:graphicFrame>
        </mc:Fallback>
      </mc:AlternateContent>
      <p:sp>
        <p:nvSpPr>
          <p:cNvPr id="74" name="Rectángulo: esquinas redondeadas 73">
            <a:extLst>
              <a:ext uri="{FF2B5EF4-FFF2-40B4-BE49-F238E27FC236}">
                <a16:creationId xmlns:a16="http://schemas.microsoft.com/office/drawing/2014/main" id="{74C45263-F0D2-4648-9414-EC5AE347B9A6}"/>
              </a:ext>
            </a:extLst>
          </p:cNvPr>
          <p:cNvSpPr/>
          <p:nvPr/>
        </p:nvSpPr>
        <p:spPr>
          <a:xfrm>
            <a:off x="2012668" y="3834366"/>
            <a:ext cx="3940263" cy="1245860"/>
          </a:xfrm>
          <a:prstGeom prst="roundRect">
            <a:avLst/>
          </a:prstGeom>
          <a:noFill/>
          <a:ln w="3175">
            <a:solidFill>
              <a:schemeClr val="bg1">
                <a:lumMod val="95000"/>
              </a:schemeClr>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SzPct val="50000"/>
              <a:buFont typeface="Wingdings" panose="05000000000000000000" pitchFamily="2" charset="2"/>
              <a:buChar char="v"/>
            </a:pPr>
            <a:r>
              <a:rPr lang="es-ES" sz="1600" i="1" dirty="0">
                <a:solidFill>
                  <a:schemeClr val="tx1"/>
                </a:solidFill>
                <a:effectLst/>
                <a:latin typeface="Cambria" panose="02040503050406030204" pitchFamily="18" charset="0"/>
                <a:ea typeface="Cambria" panose="02040503050406030204" pitchFamily="18" charset="0"/>
              </a:rPr>
              <a:t>TULSMA, Libro VI, Anexo 1, Tabla 6. Criterios de calidad de aguas para fines recreativos mediante contacto primario</a:t>
            </a:r>
            <a:endParaRPr lang="es-EC" sz="1600" i="1" dirty="0">
              <a:solidFill>
                <a:schemeClr val="tx1"/>
              </a:solidFill>
              <a:latin typeface="Cambria" panose="02040503050406030204" pitchFamily="18" charset="0"/>
              <a:ea typeface="Cambria" panose="02040503050406030204" pitchFamily="18" charset="0"/>
            </a:endParaRPr>
          </a:p>
        </p:txBody>
      </p:sp>
      <p:sp>
        <p:nvSpPr>
          <p:cNvPr id="75" name="Abrir llave 74">
            <a:extLst>
              <a:ext uri="{FF2B5EF4-FFF2-40B4-BE49-F238E27FC236}">
                <a16:creationId xmlns:a16="http://schemas.microsoft.com/office/drawing/2014/main" id="{D1608F53-9FE0-4B7E-AA0B-7AFA746D566E}"/>
              </a:ext>
            </a:extLst>
          </p:cNvPr>
          <p:cNvSpPr/>
          <p:nvPr/>
        </p:nvSpPr>
        <p:spPr>
          <a:xfrm>
            <a:off x="3552291" y="924560"/>
            <a:ext cx="395115" cy="2198339"/>
          </a:xfrm>
          <a:prstGeom prst="leftBrace">
            <a:avLst>
              <a:gd name="adj1" fmla="val 8333"/>
              <a:gd name="adj2" fmla="val 34532"/>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7" name="Rectángulo: esquinas redondeadas 76">
            <a:extLst>
              <a:ext uri="{FF2B5EF4-FFF2-40B4-BE49-F238E27FC236}">
                <a16:creationId xmlns:a16="http://schemas.microsoft.com/office/drawing/2014/main" id="{164AE6F4-539B-4224-9DB8-2F5C2D2D761E}"/>
              </a:ext>
            </a:extLst>
          </p:cNvPr>
          <p:cNvSpPr/>
          <p:nvPr/>
        </p:nvSpPr>
        <p:spPr>
          <a:xfrm>
            <a:off x="6253259" y="1994123"/>
            <a:ext cx="707917" cy="745887"/>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79" name="Rectángulo: esquinas redondeadas 78">
            <a:extLst>
              <a:ext uri="{FF2B5EF4-FFF2-40B4-BE49-F238E27FC236}">
                <a16:creationId xmlns:a16="http://schemas.microsoft.com/office/drawing/2014/main" id="{03B46077-88C2-476B-BCCB-EAF9D580C2C3}"/>
              </a:ext>
            </a:extLst>
          </p:cNvPr>
          <p:cNvSpPr/>
          <p:nvPr/>
        </p:nvSpPr>
        <p:spPr>
          <a:xfrm>
            <a:off x="7317058" y="2377441"/>
            <a:ext cx="707917" cy="74545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81" name="Rectángulo: esquinas redondeadas 80">
            <a:extLst>
              <a:ext uri="{FF2B5EF4-FFF2-40B4-BE49-F238E27FC236}">
                <a16:creationId xmlns:a16="http://schemas.microsoft.com/office/drawing/2014/main" id="{32AF9E82-D773-4520-8D1A-81289418BCEB}"/>
              </a:ext>
            </a:extLst>
          </p:cNvPr>
          <p:cNvSpPr/>
          <p:nvPr/>
        </p:nvSpPr>
        <p:spPr>
          <a:xfrm>
            <a:off x="8319898" y="2377440"/>
            <a:ext cx="848486" cy="745457"/>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graphicFrame>
        <p:nvGraphicFramePr>
          <p:cNvPr id="2" name="Tabla 1">
            <a:extLst>
              <a:ext uri="{FF2B5EF4-FFF2-40B4-BE49-F238E27FC236}">
                <a16:creationId xmlns:a16="http://schemas.microsoft.com/office/drawing/2014/main" id="{5497FC16-1E23-422C-8329-13378A788C11}"/>
              </a:ext>
            </a:extLst>
          </p:cNvPr>
          <p:cNvGraphicFramePr>
            <a:graphicFrameLocks noGrp="1"/>
          </p:cNvGraphicFramePr>
          <p:nvPr>
            <p:extLst>
              <p:ext uri="{D42A27DB-BD31-4B8C-83A1-F6EECF244321}">
                <p14:modId xmlns:p14="http://schemas.microsoft.com/office/powerpoint/2010/main" val="4266560419"/>
              </p:ext>
            </p:extLst>
          </p:nvPr>
        </p:nvGraphicFramePr>
        <p:xfrm>
          <a:off x="7512892" y="3948402"/>
          <a:ext cx="3669847" cy="894495"/>
        </p:xfrm>
        <a:graphic>
          <a:graphicData uri="http://schemas.openxmlformats.org/drawingml/2006/table">
            <a:tbl>
              <a:tblPr firstRow="1" firstCol="1" bandRow="1">
                <a:tableStyleId>{17292A2E-F333-43FB-9621-5CBBE7FDCDCB}</a:tableStyleId>
              </a:tblPr>
              <a:tblGrid>
                <a:gridCol w="1864282">
                  <a:extLst>
                    <a:ext uri="{9D8B030D-6E8A-4147-A177-3AD203B41FA5}">
                      <a16:colId xmlns:a16="http://schemas.microsoft.com/office/drawing/2014/main" val="449001332"/>
                    </a:ext>
                  </a:extLst>
                </a:gridCol>
                <a:gridCol w="1805565">
                  <a:extLst>
                    <a:ext uri="{9D8B030D-6E8A-4147-A177-3AD203B41FA5}">
                      <a16:colId xmlns:a16="http://schemas.microsoft.com/office/drawing/2014/main" val="1616617606"/>
                    </a:ext>
                  </a:extLst>
                </a:gridCol>
              </a:tblGrid>
              <a:tr h="378691">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Parámetro</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Criterio de calidad</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1264548"/>
                  </a:ext>
                </a:extLst>
              </a:tr>
              <a:tr h="257902">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pH</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400"/>
                        </a:spcBef>
                        <a:spcAft>
                          <a:spcPts val="800"/>
                        </a:spcAft>
                        <a:buClrTx/>
                        <a:buSzTx/>
                        <a:buFontTx/>
                        <a:buNone/>
                        <a:tabLst/>
                        <a:defRPr/>
                      </a:pPr>
                      <a:r>
                        <a:rPr lang="es-ES" sz="1400" b="0" dirty="0">
                          <a:solidFill>
                            <a:schemeClr val="tx1"/>
                          </a:solidFill>
                          <a:effectLst/>
                          <a:latin typeface="Cambria" panose="02040503050406030204" pitchFamily="18" charset="0"/>
                          <a:ea typeface="Cambria" panose="02040503050406030204" pitchFamily="18" charset="0"/>
                        </a:rPr>
                        <a:t>6.5 – 8.3</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820721"/>
                  </a:ext>
                </a:extLst>
              </a:tr>
              <a:tr h="257902">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OD (mg/L)</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6</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153070"/>
                  </a:ext>
                </a:extLst>
              </a:tr>
            </a:tbl>
          </a:graphicData>
        </a:graphic>
      </p:graphicFrame>
      <p:sp>
        <p:nvSpPr>
          <p:cNvPr id="24" name="Flecha: a la derecha 23">
            <a:extLst>
              <a:ext uri="{FF2B5EF4-FFF2-40B4-BE49-F238E27FC236}">
                <a16:creationId xmlns:a16="http://schemas.microsoft.com/office/drawing/2014/main" id="{DE1CA20E-9F93-4381-9FFA-A47F71E96468}"/>
              </a:ext>
            </a:extLst>
          </p:cNvPr>
          <p:cNvSpPr/>
          <p:nvPr/>
        </p:nvSpPr>
        <p:spPr>
          <a:xfrm>
            <a:off x="6202600" y="4311811"/>
            <a:ext cx="907327" cy="308288"/>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
        <p:nvSpPr>
          <p:cNvPr id="18" name="Rectángulo: esquinas redondeadas 17">
            <a:extLst>
              <a:ext uri="{FF2B5EF4-FFF2-40B4-BE49-F238E27FC236}">
                <a16:creationId xmlns:a16="http://schemas.microsoft.com/office/drawing/2014/main" id="{F0A649ED-3852-48E7-A0A7-0FF535A98EB9}"/>
              </a:ext>
            </a:extLst>
          </p:cNvPr>
          <p:cNvSpPr/>
          <p:nvPr/>
        </p:nvSpPr>
        <p:spPr>
          <a:xfrm>
            <a:off x="9593252" y="1994123"/>
            <a:ext cx="848486" cy="745457"/>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0" name="Rectángulo: esquinas redondeadas 19">
            <a:extLst>
              <a:ext uri="{FF2B5EF4-FFF2-40B4-BE49-F238E27FC236}">
                <a16:creationId xmlns:a16="http://schemas.microsoft.com/office/drawing/2014/main" id="{4FAF60E6-149B-4F7A-80FD-7DEFFF3D3A18}"/>
              </a:ext>
            </a:extLst>
          </p:cNvPr>
          <p:cNvSpPr/>
          <p:nvPr/>
        </p:nvSpPr>
        <p:spPr>
          <a:xfrm>
            <a:off x="10847334" y="2375370"/>
            <a:ext cx="707917" cy="74545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077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5CF855C8-1849-4769-A79E-91A59D3A5562}"/>
              </a:ext>
            </a:extLst>
          </p:cNvPr>
          <p:cNvSpPr/>
          <p:nvPr/>
        </p:nvSpPr>
        <p:spPr>
          <a:xfrm rot="5400000">
            <a:off x="3873431" y="-3522415"/>
            <a:ext cx="165239" cy="763778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a:off x="0" y="-13757"/>
            <a:ext cx="7712150" cy="553998"/>
          </a:xfrm>
          <a:prstGeom prst="rect">
            <a:avLst/>
          </a:prstGeom>
          <a:noFill/>
        </p:spPr>
        <p:txBody>
          <a:bodyPr wrap="square" rtlCol="0">
            <a:spAutoFit/>
          </a:bodyPr>
          <a:lstStyle/>
          <a:p>
            <a:pPr algn="ctr"/>
            <a:r>
              <a:rPr lang="es-MX" sz="3000" b="1" dirty="0">
                <a:latin typeface="Cambria" panose="02040503050406030204" pitchFamily="18" charset="0"/>
                <a:ea typeface="Cambria" panose="02040503050406030204" pitchFamily="18" charset="0"/>
                <a:cs typeface="Times New Roman" panose="02020603050405020304" pitchFamily="18" charset="0"/>
              </a:rPr>
              <a:t>Parámetros físico-químico de las aguas</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5" name="Rectángulo: esquinas redondeadas 54">
            <a:extLst>
              <a:ext uri="{FF2B5EF4-FFF2-40B4-BE49-F238E27FC236}">
                <a16:creationId xmlns:a16="http://schemas.microsoft.com/office/drawing/2014/main" id="{FCFB9EBF-463B-40F2-9557-200C5FBE5F3A}"/>
              </a:ext>
            </a:extLst>
          </p:cNvPr>
          <p:cNvSpPr/>
          <p:nvPr/>
        </p:nvSpPr>
        <p:spPr>
          <a:xfrm>
            <a:off x="244741" y="1641038"/>
            <a:ext cx="1919267" cy="479771"/>
          </a:xfrm>
          <a:prstGeom prst="roundRect">
            <a:avLst/>
          </a:prstGeom>
          <a:solidFill>
            <a:schemeClr val="bg1"/>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 situ</a:t>
            </a:r>
          </a:p>
        </p:txBody>
      </p:sp>
      <p:sp>
        <p:nvSpPr>
          <p:cNvPr id="56" name="Rectángulo: esquinas redondeadas 55">
            <a:extLst>
              <a:ext uri="{FF2B5EF4-FFF2-40B4-BE49-F238E27FC236}">
                <a16:creationId xmlns:a16="http://schemas.microsoft.com/office/drawing/2014/main" id="{5F0DD50D-F897-4245-A7E7-2A86F4F6C713}"/>
              </a:ext>
            </a:extLst>
          </p:cNvPr>
          <p:cNvSpPr/>
          <p:nvPr/>
        </p:nvSpPr>
        <p:spPr>
          <a:xfrm>
            <a:off x="244740" y="2838237"/>
            <a:ext cx="1919267" cy="479771"/>
          </a:xfrm>
          <a:prstGeom prst="roundRect">
            <a:avLst/>
          </a:prstGeom>
          <a:solidFill>
            <a:schemeClr val="accent1">
              <a:lumMod val="75000"/>
              <a:alpha val="5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 en laboratorio</a:t>
            </a:r>
          </a:p>
        </p:txBody>
      </p:sp>
      <p:sp>
        <p:nvSpPr>
          <p:cNvPr id="60" name="Flecha: a la derecha 59">
            <a:extLst>
              <a:ext uri="{FF2B5EF4-FFF2-40B4-BE49-F238E27FC236}">
                <a16:creationId xmlns:a16="http://schemas.microsoft.com/office/drawing/2014/main" id="{C484D41D-3FF0-4A02-A7C5-6F334EE7163F}"/>
              </a:ext>
            </a:extLst>
          </p:cNvPr>
          <p:cNvSpPr/>
          <p:nvPr/>
        </p:nvSpPr>
        <p:spPr>
          <a:xfrm>
            <a:off x="2449834" y="2932637"/>
            <a:ext cx="602652" cy="290970"/>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
        <p:nvSpPr>
          <p:cNvPr id="65" name="Flecha: hacia abajo 64">
            <a:extLst>
              <a:ext uri="{FF2B5EF4-FFF2-40B4-BE49-F238E27FC236}">
                <a16:creationId xmlns:a16="http://schemas.microsoft.com/office/drawing/2014/main" id="{44A37321-DBB5-439B-8300-8CE6F274BFAF}"/>
              </a:ext>
            </a:extLst>
          </p:cNvPr>
          <p:cNvSpPr/>
          <p:nvPr/>
        </p:nvSpPr>
        <p:spPr>
          <a:xfrm>
            <a:off x="980223" y="2291271"/>
            <a:ext cx="448302" cy="458454"/>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5" name="Abrir llave 74">
            <a:extLst>
              <a:ext uri="{FF2B5EF4-FFF2-40B4-BE49-F238E27FC236}">
                <a16:creationId xmlns:a16="http://schemas.microsoft.com/office/drawing/2014/main" id="{D1608F53-9FE0-4B7E-AA0B-7AFA746D566E}"/>
              </a:ext>
            </a:extLst>
          </p:cNvPr>
          <p:cNvSpPr/>
          <p:nvPr/>
        </p:nvSpPr>
        <p:spPr>
          <a:xfrm>
            <a:off x="3102633" y="962963"/>
            <a:ext cx="690244" cy="2377668"/>
          </a:xfrm>
          <a:prstGeom prst="leftBrace">
            <a:avLst>
              <a:gd name="adj1" fmla="val 8333"/>
              <a:gd name="adj2" fmla="val 89855"/>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22" name="Tabla 21">
            <a:extLst>
              <a:ext uri="{FF2B5EF4-FFF2-40B4-BE49-F238E27FC236}">
                <a16:creationId xmlns:a16="http://schemas.microsoft.com/office/drawing/2014/main" id="{3015CD6B-947A-4C7B-AEA8-AF3FB1D9A57B}"/>
              </a:ext>
            </a:extLst>
          </p:cNvPr>
          <p:cNvGraphicFramePr>
            <a:graphicFrameLocks noGrp="1"/>
          </p:cNvGraphicFramePr>
          <p:nvPr>
            <p:extLst>
              <p:ext uri="{D42A27DB-BD31-4B8C-83A1-F6EECF244321}">
                <p14:modId xmlns:p14="http://schemas.microsoft.com/office/powerpoint/2010/main" val="2436741741"/>
              </p:ext>
            </p:extLst>
          </p:nvPr>
        </p:nvGraphicFramePr>
        <p:xfrm>
          <a:off x="3991111" y="962963"/>
          <a:ext cx="7847045" cy="2439414"/>
        </p:xfrm>
        <a:graphic>
          <a:graphicData uri="http://schemas.openxmlformats.org/drawingml/2006/table">
            <a:tbl>
              <a:tblPr firstRow="1" firstCol="1" bandRow="1">
                <a:tableStyleId>{17292A2E-F333-43FB-9621-5CBBE7FDCDCB}</a:tableStyleId>
              </a:tblPr>
              <a:tblGrid>
                <a:gridCol w="1845892">
                  <a:extLst>
                    <a:ext uri="{9D8B030D-6E8A-4147-A177-3AD203B41FA5}">
                      <a16:colId xmlns:a16="http://schemas.microsoft.com/office/drawing/2014/main" val="3699994112"/>
                    </a:ext>
                  </a:extLst>
                </a:gridCol>
                <a:gridCol w="1185217">
                  <a:extLst>
                    <a:ext uri="{9D8B030D-6E8A-4147-A177-3AD203B41FA5}">
                      <a16:colId xmlns:a16="http://schemas.microsoft.com/office/drawing/2014/main" val="3042833076"/>
                    </a:ext>
                  </a:extLst>
                </a:gridCol>
                <a:gridCol w="1716318">
                  <a:extLst>
                    <a:ext uri="{9D8B030D-6E8A-4147-A177-3AD203B41FA5}">
                      <a16:colId xmlns:a16="http://schemas.microsoft.com/office/drawing/2014/main" val="90015775"/>
                    </a:ext>
                  </a:extLst>
                </a:gridCol>
                <a:gridCol w="1336132">
                  <a:extLst>
                    <a:ext uri="{9D8B030D-6E8A-4147-A177-3AD203B41FA5}">
                      <a16:colId xmlns:a16="http://schemas.microsoft.com/office/drawing/2014/main" val="3415018661"/>
                    </a:ext>
                  </a:extLst>
                </a:gridCol>
                <a:gridCol w="1763486">
                  <a:extLst>
                    <a:ext uri="{9D8B030D-6E8A-4147-A177-3AD203B41FA5}">
                      <a16:colId xmlns:a16="http://schemas.microsoft.com/office/drawing/2014/main" val="2536262326"/>
                    </a:ext>
                  </a:extLst>
                </a:gridCol>
              </a:tblGrid>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Parámetro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surgencia “El Artesón”</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aprovechamiento “El Artesón”</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surgencia “Aguas Hediondas”</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aprovechamiento “Aguas Hediondas”</a:t>
                      </a:r>
                    </a:p>
                  </a:txBody>
                  <a:tcPr marL="52961" marR="52961" marT="0" marB="0" anchor="ctr"/>
                </a:tc>
                <a:extLst>
                  <a:ext uri="{0D108BD9-81ED-4DB2-BD59-A6C34878D82A}">
                    <a16:rowId xmlns:a16="http://schemas.microsoft.com/office/drawing/2014/main" val="3186776528"/>
                  </a:ext>
                </a:extLst>
              </a:tr>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Tensoactivos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&lt;0.10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&lt;0.10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&lt;0.10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&lt;0.10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129622856"/>
                  </a:ext>
                </a:extLst>
              </a:tr>
              <a:tr h="282569">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Parásitos Nemátodos Intestinales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0000"/>
                        </a:lnSpc>
                        <a:spcAft>
                          <a:spcPts val="800"/>
                        </a:spcAft>
                      </a:pPr>
                      <a:r>
                        <a:rPr lang="es-ES" sz="1100" dirty="0">
                          <a:effectLst/>
                          <a:latin typeface="Cambria" panose="02040503050406030204" pitchFamily="18" charset="0"/>
                          <a:ea typeface="Cambria" panose="02040503050406030204" pitchFamily="18" charset="0"/>
                        </a:rPr>
                        <a:t>Ausencia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0000"/>
                        </a:lnSpc>
                        <a:spcAft>
                          <a:spcPts val="800"/>
                        </a:spcAft>
                      </a:pPr>
                      <a:r>
                        <a:rPr lang="es-ES" sz="1100" dirty="0">
                          <a:effectLst/>
                          <a:latin typeface="Cambria" panose="02040503050406030204" pitchFamily="18" charset="0"/>
                          <a:ea typeface="Cambria" panose="02040503050406030204" pitchFamily="18" charset="0"/>
                        </a:rPr>
                        <a:t> Ausencia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0000"/>
                        </a:lnSpc>
                        <a:spcAft>
                          <a:spcPts val="800"/>
                        </a:spcAft>
                      </a:pPr>
                      <a:r>
                        <a:rPr lang="es-ES" sz="1100" dirty="0">
                          <a:effectLst/>
                          <a:latin typeface="Cambria" panose="02040503050406030204" pitchFamily="18" charset="0"/>
                          <a:ea typeface="Cambria" panose="02040503050406030204" pitchFamily="18" charset="0"/>
                        </a:rPr>
                        <a:t> Ausencia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0000"/>
                        </a:lnSpc>
                        <a:spcAft>
                          <a:spcPts val="800"/>
                        </a:spcAft>
                      </a:pPr>
                      <a:r>
                        <a:rPr lang="es-ES" sz="1100" dirty="0">
                          <a:effectLst/>
                          <a:latin typeface="Cambria" panose="02040503050406030204" pitchFamily="18" charset="0"/>
                          <a:ea typeface="Cambria" panose="02040503050406030204" pitchFamily="18" charset="0"/>
                        </a:rPr>
                        <a:t>Ausencia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3763811509"/>
                  </a:ext>
                </a:extLst>
              </a:tr>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Coliformes totales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&lt;1.80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4.5</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&lt;1.80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&lt;1.80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1697134626"/>
                  </a:ext>
                </a:extLst>
              </a:tr>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Coliformes fecales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&lt;1.80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1.8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&lt;1.80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&lt;1.80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3991498616"/>
                  </a:ext>
                </a:extLst>
              </a:tr>
              <a:tr h="280428">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Sólidos Suspendidos Totales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 50.00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 14.00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 &lt;10.00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 &lt;10.00</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1886114452"/>
                  </a:ext>
                </a:extLst>
              </a:tr>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Grasas y aceites</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Ausencia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Ausencia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Ausencia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Ausencia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2356604007"/>
                  </a:ext>
                </a:extLst>
              </a:tr>
              <a:tr h="280428">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Materia Flotante</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Presencia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Presencia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Ausencia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Ausencia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extLst>
                  <a:ext uri="{0D108BD9-81ED-4DB2-BD59-A6C34878D82A}">
                    <a16:rowId xmlns:a16="http://schemas.microsoft.com/office/drawing/2014/main" val="3785805749"/>
                  </a:ext>
                </a:extLst>
              </a:tr>
            </a:tbl>
          </a:graphicData>
        </a:graphic>
      </p:graphicFrame>
      <p:sp>
        <p:nvSpPr>
          <p:cNvPr id="23" name="Rectángulo: esquinas redondeadas 22">
            <a:extLst>
              <a:ext uri="{FF2B5EF4-FFF2-40B4-BE49-F238E27FC236}">
                <a16:creationId xmlns:a16="http://schemas.microsoft.com/office/drawing/2014/main" id="{90C7BBF4-16D4-4E61-AC22-661512279D9A}"/>
              </a:ext>
            </a:extLst>
          </p:cNvPr>
          <p:cNvSpPr/>
          <p:nvPr/>
        </p:nvSpPr>
        <p:spPr>
          <a:xfrm>
            <a:off x="6034165" y="3104740"/>
            <a:ext cx="2348204" cy="332222"/>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15" name="Rectángulo: esquinas redondeadas 14">
            <a:extLst>
              <a:ext uri="{FF2B5EF4-FFF2-40B4-BE49-F238E27FC236}">
                <a16:creationId xmlns:a16="http://schemas.microsoft.com/office/drawing/2014/main" id="{112B214E-ECA4-404B-BC75-E9892D54B839}"/>
              </a:ext>
            </a:extLst>
          </p:cNvPr>
          <p:cNvSpPr/>
          <p:nvPr/>
        </p:nvSpPr>
        <p:spPr>
          <a:xfrm>
            <a:off x="1688339" y="3825099"/>
            <a:ext cx="3940263" cy="1245860"/>
          </a:xfrm>
          <a:prstGeom prst="roundRect">
            <a:avLst/>
          </a:prstGeom>
          <a:noFill/>
          <a:ln w="3175">
            <a:solidFill>
              <a:schemeClr val="bg1">
                <a:lumMod val="95000"/>
              </a:schemeClr>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SzPct val="50000"/>
              <a:buFont typeface="Wingdings" panose="05000000000000000000" pitchFamily="2" charset="2"/>
              <a:buChar char="v"/>
            </a:pPr>
            <a:r>
              <a:rPr lang="es-ES" sz="1600" i="1" dirty="0">
                <a:solidFill>
                  <a:schemeClr val="tx1"/>
                </a:solidFill>
                <a:effectLst/>
                <a:latin typeface="Cambria" panose="02040503050406030204" pitchFamily="18" charset="0"/>
                <a:ea typeface="Cambria" panose="02040503050406030204" pitchFamily="18" charset="0"/>
              </a:rPr>
              <a:t>TULSMA, Libro VI, Anexo 1, Tabla 6. Criterios de calidad de aguas para fines recreativos mediante contacto primario</a:t>
            </a:r>
            <a:endParaRPr lang="es-EC" sz="1600" i="1" dirty="0">
              <a:solidFill>
                <a:schemeClr val="tx1"/>
              </a:solidFill>
              <a:latin typeface="Cambria" panose="02040503050406030204" pitchFamily="18" charset="0"/>
              <a:ea typeface="Cambria" panose="02040503050406030204" pitchFamily="18" charset="0"/>
            </a:endParaRPr>
          </a:p>
        </p:txBody>
      </p:sp>
      <p:graphicFrame>
        <p:nvGraphicFramePr>
          <p:cNvPr id="16" name="Tabla 15">
            <a:extLst>
              <a:ext uri="{FF2B5EF4-FFF2-40B4-BE49-F238E27FC236}">
                <a16:creationId xmlns:a16="http://schemas.microsoft.com/office/drawing/2014/main" id="{1B71C474-413A-459C-BBEF-1CA62B637443}"/>
              </a:ext>
            </a:extLst>
          </p:cNvPr>
          <p:cNvGraphicFramePr>
            <a:graphicFrameLocks noGrp="1"/>
          </p:cNvGraphicFramePr>
          <p:nvPr>
            <p:extLst>
              <p:ext uri="{D42A27DB-BD31-4B8C-83A1-F6EECF244321}">
                <p14:modId xmlns:p14="http://schemas.microsoft.com/office/powerpoint/2010/main" val="1840846760"/>
              </p:ext>
            </p:extLst>
          </p:nvPr>
        </p:nvGraphicFramePr>
        <p:xfrm>
          <a:off x="7208267" y="4092035"/>
          <a:ext cx="3669847" cy="636593"/>
        </p:xfrm>
        <a:graphic>
          <a:graphicData uri="http://schemas.openxmlformats.org/drawingml/2006/table">
            <a:tbl>
              <a:tblPr firstRow="1" firstCol="1" bandRow="1">
                <a:tableStyleId>{17292A2E-F333-43FB-9621-5CBBE7FDCDCB}</a:tableStyleId>
              </a:tblPr>
              <a:tblGrid>
                <a:gridCol w="1864282">
                  <a:extLst>
                    <a:ext uri="{9D8B030D-6E8A-4147-A177-3AD203B41FA5}">
                      <a16:colId xmlns:a16="http://schemas.microsoft.com/office/drawing/2014/main" val="449001332"/>
                    </a:ext>
                  </a:extLst>
                </a:gridCol>
                <a:gridCol w="1805565">
                  <a:extLst>
                    <a:ext uri="{9D8B030D-6E8A-4147-A177-3AD203B41FA5}">
                      <a16:colId xmlns:a16="http://schemas.microsoft.com/office/drawing/2014/main" val="1616617606"/>
                    </a:ext>
                  </a:extLst>
                </a:gridCol>
              </a:tblGrid>
              <a:tr h="378691">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Parámetro</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Criterio de calidad</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1264548"/>
                  </a:ext>
                </a:extLst>
              </a:tr>
              <a:tr h="257902">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Material flotante</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400"/>
                        </a:spcBef>
                        <a:spcAft>
                          <a:spcPts val="800"/>
                        </a:spcAft>
                        <a:buClrTx/>
                        <a:buSzTx/>
                        <a:buFontTx/>
                        <a:buNone/>
                        <a:tabLst/>
                        <a:defRPr/>
                      </a:pPr>
                      <a:r>
                        <a:rPr lang="es-ES" sz="1400" b="0" dirty="0">
                          <a:solidFill>
                            <a:schemeClr val="tx1"/>
                          </a:solidFill>
                          <a:effectLst/>
                          <a:latin typeface="Cambria" panose="02040503050406030204" pitchFamily="18" charset="0"/>
                          <a:ea typeface="Cambria" panose="02040503050406030204" pitchFamily="18" charset="0"/>
                        </a:rPr>
                        <a:t>Ausencia</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820721"/>
                  </a:ext>
                </a:extLst>
              </a:tr>
            </a:tbl>
          </a:graphicData>
        </a:graphic>
      </p:graphicFrame>
      <p:sp>
        <p:nvSpPr>
          <p:cNvPr id="17" name="Flecha: a la derecha 16">
            <a:extLst>
              <a:ext uri="{FF2B5EF4-FFF2-40B4-BE49-F238E27FC236}">
                <a16:creationId xmlns:a16="http://schemas.microsoft.com/office/drawing/2014/main" id="{9EEA3CB9-7DEF-4326-BFFE-513B18F17329}"/>
              </a:ext>
            </a:extLst>
          </p:cNvPr>
          <p:cNvSpPr/>
          <p:nvPr/>
        </p:nvSpPr>
        <p:spPr>
          <a:xfrm>
            <a:off x="5878271" y="4302544"/>
            <a:ext cx="907327" cy="308288"/>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Tree>
    <p:extLst>
      <p:ext uri="{BB962C8B-B14F-4D97-AF65-F5344CB8AC3E}">
        <p14:creationId xmlns:p14="http://schemas.microsoft.com/office/powerpoint/2010/main" val="4286111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5CF855C8-1849-4769-A79E-91A59D3A5562}"/>
              </a:ext>
            </a:extLst>
          </p:cNvPr>
          <p:cNvSpPr/>
          <p:nvPr/>
        </p:nvSpPr>
        <p:spPr>
          <a:xfrm rot="5400000">
            <a:off x="3873431" y="-3522415"/>
            <a:ext cx="165239" cy="763778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a:off x="0" y="-13757"/>
            <a:ext cx="7712150" cy="553998"/>
          </a:xfrm>
          <a:prstGeom prst="rect">
            <a:avLst/>
          </a:prstGeom>
          <a:noFill/>
        </p:spPr>
        <p:txBody>
          <a:bodyPr wrap="square" rtlCol="0">
            <a:spAutoFit/>
          </a:bodyPr>
          <a:lstStyle/>
          <a:p>
            <a:pPr algn="ctr"/>
            <a:r>
              <a:rPr lang="es-MX" sz="3000" b="1" dirty="0">
                <a:latin typeface="Cambria" panose="02040503050406030204" pitchFamily="18" charset="0"/>
                <a:ea typeface="Cambria" panose="02040503050406030204" pitchFamily="18" charset="0"/>
                <a:cs typeface="Times New Roman" panose="02020603050405020304" pitchFamily="18" charset="0"/>
              </a:rPr>
              <a:t>Parámetros físico-químico de las aguas</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5" name="Rectángulo: esquinas redondeadas 54">
            <a:extLst>
              <a:ext uri="{FF2B5EF4-FFF2-40B4-BE49-F238E27FC236}">
                <a16:creationId xmlns:a16="http://schemas.microsoft.com/office/drawing/2014/main" id="{FCFB9EBF-463B-40F2-9557-200C5FBE5F3A}"/>
              </a:ext>
            </a:extLst>
          </p:cNvPr>
          <p:cNvSpPr/>
          <p:nvPr/>
        </p:nvSpPr>
        <p:spPr>
          <a:xfrm>
            <a:off x="585085" y="914084"/>
            <a:ext cx="1919267" cy="479771"/>
          </a:xfrm>
          <a:prstGeom prst="roundRect">
            <a:avLst/>
          </a:prstGeom>
          <a:solidFill>
            <a:schemeClr val="bg1"/>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 situ</a:t>
            </a:r>
          </a:p>
        </p:txBody>
      </p:sp>
      <p:sp>
        <p:nvSpPr>
          <p:cNvPr id="56" name="Rectángulo: esquinas redondeadas 55">
            <a:extLst>
              <a:ext uri="{FF2B5EF4-FFF2-40B4-BE49-F238E27FC236}">
                <a16:creationId xmlns:a16="http://schemas.microsoft.com/office/drawing/2014/main" id="{5F0DD50D-F897-4245-A7E7-2A86F4F6C713}"/>
              </a:ext>
            </a:extLst>
          </p:cNvPr>
          <p:cNvSpPr/>
          <p:nvPr/>
        </p:nvSpPr>
        <p:spPr>
          <a:xfrm>
            <a:off x="585084" y="2111283"/>
            <a:ext cx="1919267" cy="479771"/>
          </a:xfrm>
          <a:prstGeom prst="roundRect">
            <a:avLst/>
          </a:prstGeom>
          <a:solidFill>
            <a:schemeClr val="accent1">
              <a:lumMod val="75000"/>
              <a:alpha val="5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 en laboratorio</a:t>
            </a:r>
          </a:p>
        </p:txBody>
      </p:sp>
      <p:sp>
        <p:nvSpPr>
          <p:cNvPr id="60" name="Flecha: a la derecha 59">
            <a:extLst>
              <a:ext uri="{FF2B5EF4-FFF2-40B4-BE49-F238E27FC236}">
                <a16:creationId xmlns:a16="http://schemas.microsoft.com/office/drawing/2014/main" id="{C484D41D-3FF0-4A02-A7C5-6F334EE7163F}"/>
              </a:ext>
            </a:extLst>
          </p:cNvPr>
          <p:cNvSpPr/>
          <p:nvPr/>
        </p:nvSpPr>
        <p:spPr>
          <a:xfrm>
            <a:off x="2790178" y="2205683"/>
            <a:ext cx="602652" cy="290970"/>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sp>
        <p:nvSpPr>
          <p:cNvPr id="65" name="Flecha: hacia abajo 64">
            <a:extLst>
              <a:ext uri="{FF2B5EF4-FFF2-40B4-BE49-F238E27FC236}">
                <a16:creationId xmlns:a16="http://schemas.microsoft.com/office/drawing/2014/main" id="{44A37321-DBB5-439B-8300-8CE6F274BFAF}"/>
              </a:ext>
            </a:extLst>
          </p:cNvPr>
          <p:cNvSpPr/>
          <p:nvPr/>
        </p:nvSpPr>
        <p:spPr>
          <a:xfrm>
            <a:off x="1320567" y="1564317"/>
            <a:ext cx="448302" cy="458454"/>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5" name="Abrir llave 74">
            <a:extLst>
              <a:ext uri="{FF2B5EF4-FFF2-40B4-BE49-F238E27FC236}">
                <a16:creationId xmlns:a16="http://schemas.microsoft.com/office/drawing/2014/main" id="{D1608F53-9FE0-4B7E-AA0B-7AFA746D566E}"/>
              </a:ext>
            </a:extLst>
          </p:cNvPr>
          <p:cNvSpPr/>
          <p:nvPr/>
        </p:nvSpPr>
        <p:spPr>
          <a:xfrm>
            <a:off x="3491606" y="914084"/>
            <a:ext cx="690244" cy="3613755"/>
          </a:xfrm>
          <a:prstGeom prst="leftBrace">
            <a:avLst>
              <a:gd name="adj1" fmla="val 8333"/>
              <a:gd name="adj2" fmla="val 40187"/>
            </a:avLst>
          </a:prstGeom>
          <a:ln>
            <a:solidFill>
              <a:srgbClr val="CEC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2" name="Tabla 1">
            <a:extLst>
              <a:ext uri="{FF2B5EF4-FFF2-40B4-BE49-F238E27FC236}">
                <a16:creationId xmlns:a16="http://schemas.microsoft.com/office/drawing/2014/main" id="{4F8FA4D3-1FDD-40F2-82C6-44454DC384E2}"/>
              </a:ext>
            </a:extLst>
          </p:cNvPr>
          <p:cNvGraphicFramePr>
            <a:graphicFrameLocks noGrp="1"/>
          </p:cNvGraphicFramePr>
          <p:nvPr>
            <p:extLst>
              <p:ext uri="{D42A27DB-BD31-4B8C-83A1-F6EECF244321}">
                <p14:modId xmlns:p14="http://schemas.microsoft.com/office/powerpoint/2010/main" val="3767343320"/>
              </p:ext>
            </p:extLst>
          </p:nvPr>
        </p:nvGraphicFramePr>
        <p:xfrm>
          <a:off x="4380084" y="907245"/>
          <a:ext cx="7532757" cy="3647700"/>
        </p:xfrm>
        <a:graphic>
          <a:graphicData uri="http://schemas.openxmlformats.org/drawingml/2006/table">
            <a:tbl>
              <a:tblPr firstRow="1" firstCol="1" bandRow="1">
                <a:tableStyleId>{17292A2E-F333-43FB-9621-5CBBE7FDCDCB}</a:tableStyleId>
              </a:tblPr>
              <a:tblGrid>
                <a:gridCol w="1187941">
                  <a:extLst>
                    <a:ext uri="{9D8B030D-6E8A-4147-A177-3AD203B41FA5}">
                      <a16:colId xmlns:a16="http://schemas.microsoft.com/office/drawing/2014/main" val="3567248420"/>
                    </a:ext>
                  </a:extLst>
                </a:gridCol>
                <a:gridCol w="1287625">
                  <a:extLst>
                    <a:ext uri="{9D8B030D-6E8A-4147-A177-3AD203B41FA5}">
                      <a16:colId xmlns:a16="http://schemas.microsoft.com/office/drawing/2014/main" val="2901703601"/>
                    </a:ext>
                  </a:extLst>
                </a:gridCol>
                <a:gridCol w="1744824">
                  <a:extLst>
                    <a:ext uri="{9D8B030D-6E8A-4147-A177-3AD203B41FA5}">
                      <a16:colId xmlns:a16="http://schemas.microsoft.com/office/drawing/2014/main" val="2563403425"/>
                    </a:ext>
                  </a:extLst>
                </a:gridCol>
                <a:gridCol w="1641426">
                  <a:extLst>
                    <a:ext uri="{9D8B030D-6E8A-4147-A177-3AD203B41FA5}">
                      <a16:colId xmlns:a16="http://schemas.microsoft.com/office/drawing/2014/main" val="2223130260"/>
                    </a:ext>
                  </a:extLst>
                </a:gridCol>
                <a:gridCol w="1670941">
                  <a:extLst>
                    <a:ext uri="{9D8B030D-6E8A-4147-A177-3AD203B41FA5}">
                      <a16:colId xmlns:a16="http://schemas.microsoft.com/office/drawing/2014/main" val="1440064377"/>
                    </a:ext>
                  </a:extLst>
                </a:gridCol>
              </a:tblGrid>
              <a:tr h="235853">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Parámetro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surgencia “El Artesón”</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aprovechamiento “El Artesón”</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surgencia “Aguas Hediondas”</a:t>
                      </a:r>
                    </a:p>
                  </a:txBody>
                  <a:tcPr marL="52961" marR="52961" marT="0" marB="0" anchor="ctr"/>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Punto aprovechamiento “Aguas Hediondas”</a:t>
                      </a:r>
                    </a:p>
                  </a:txBody>
                  <a:tcPr marL="52961" marR="52961" marT="0" marB="0" anchor="ctr"/>
                </a:tc>
                <a:extLst>
                  <a:ext uri="{0D108BD9-81ED-4DB2-BD59-A6C34878D82A}">
                    <a16:rowId xmlns:a16="http://schemas.microsoft.com/office/drawing/2014/main" val="2546669108"/>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Bicarbonatos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468.10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486.60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&lt;20.00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&lt;20.00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360654"/>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Sulfatos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262.00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301.60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877.3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886.5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3644451"/>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Cloruros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34.40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26.00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418.00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394.7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018120"/>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Sulfuros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&lt;0.30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200">
                          <a:effectLst/>
                          <a:latin typeface="Cambria" panose="02040503050406030204" pitchFamily="18" charset="0"/>
                          <a:ea typeface="Cambria" panose="02040503050406030204" pitchFamily="18" charset="0"/>
                        </a:rPr>
                        <a:t>&lt;0.30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200">
                          <a:effectLst/>
                          <a:latin typeface="Cambria" panose="02040503050406030204" pitchFamily="18" charset="0"/>
                          <a:ea typeface="Cambria" panose="02040503050406030204" pitchFamily="18" charset="0"/>
                        </a:rPr>
                        <a:t>105.03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200">
                          <a:effectLst/>
                          <a:latin typeface="Cambria" panose="02040503050406030204" pitchFamily="18" charset="0"/>
                          <a:ea typeface="Cambria" panose="02040503050406030204" pitchFamily="18" charset="0"/>
                        </a:rPr>
                        <a:t>13.48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127434"/>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Calcio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93.50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91.54</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90.33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88.95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1399986"/>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Magnesio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52.56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51.54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56.35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55.25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44590"/>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Manganeso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0.229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0.197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3.97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3.91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832076"/>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Hierro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11.31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1.58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&lt;0.10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&lt;0.10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3181749"/>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Sodio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160.08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147.17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318.18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329.98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9072790"/>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Potasio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27.70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25.69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56.44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61.52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4404522"/>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Boro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2.51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1.16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6.80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6.70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103468"/>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Nitratos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&lt;1.00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&lt;1.00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14.36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1.99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5334057"/>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Fosfatos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&lt;1.23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&lt;1.23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29.21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&lt;1.23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7211820"/>
                  </a:ext>
                </a:extLst>
              </a:tr>
              <a:tr h="235853">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Fenoles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&lt;0.005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&lt;0.005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&lt;0.005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&lt;0.005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04501"/>
                  </a:ext>
                </a:extLst>
              </a:tr>
            </a:tbl>
          </a:graphicData>
        </a:graphic>
      </p:graphicFrame>
      <p:sp>
        <p:nvSpPr>
          <p:cNvPr id="24" name="Rectángulo: esquinas redondeadas 23">
            <a:extLst>
              <a:ext uri="{FF2B5EF4-FFF2-40B4-BE49-F238E27FC236}">
                <a16:creationId xmlns:a16="http://schemas.microsoft.com/office/drawing/2014/main" id="{01AFB3D8-A561-4686-86D0-839DFFE66349}"/>
              </a:ext>
            </a:extLst>
          </p:cNvPr>
          <p:cNvSpPr/>
          <p:nvPr/>
        </p:nvSpPr>
        <p:spPr>
          <a:xfrm>
            <a:off x="7102881" y="1267915"/>
            <a:ext cx="2902179"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3" name="Rectángulo: esquinas redondeadas 32">
            <a:extLst>
              <a:ext uri="{FF2B5EF4-FFF2-40B4-BE49-F238E27FC236}">
                <a16:creationId xmlns:a16="http://schemas.microsoft.com/office/drawing/2014/main" id="{C9418419-DD00-48FD-9454-DA9A53178450}"/>
              </a:ext>
            </a:extLst>
          </p:cNvPr>
          <p:cNvSpPr/>
          <p:nvPr/>
        </p:nvSpPr>
        <p:spPr>
          <a:xfrm>
            <a:off x="8549639" y="1505845"/>
            <a:ext cx="3149695"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3" name="Rectángulo: esquinas redondeadas 22">
            <a:extLst>
              <a:ext uri="{FF2B5EF4-FFF2-40B4-BE49-F238E27FC236}">
                <a16:creationId xmlns:a16="http://schemas.microsoft.com/office/drawing/2014/main" id="{9D7B10CB-78D6-459A-BEEE-E60AF90F7630}"/>
              </a:ext>
            </a:extLst>
          </p:cNvPr>
          <p:cNvSpPr/>
          <p:nvPr/>
        </p:nvSpPr>
        <p:spPr>
          <a:xfrm>
            <a:off x="7102881" y="1739966"/>
            <a:ext cx="2902179"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6" name="Rectángulo: esquinas redondeadas 25">
            <a:extLst>
              <a:ext uri="{FF2B5EF4-FFF2-40B4-BE49-F238E27FC236}">
                <a16:creationId xmlns:a16="http://schemas.microsoft.com/office/drawing/2014/main" id="{822E89B9-1731-433E-BEE9-330C775AA810}"/>
              </a:ext>
            </a:extLst>
          </p:cNvPr>
          <p:cNvSpPr/>
          <p:nvPr/>
        </p:nvSpPr>
        <p:spPr>
          <a:xfrm>
            <a:off x="7273489" y="3148311"/>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9" name="Rectángulo: esquinas redondeadas 28">
            <a:extLst>
              <a:ext uri="{FF2B5EF4-FFF2-40B4-BE49-F238E27FC236}">
                <a16:creationId xmlns:a16="http://schemas.microsoft.com/office/drawing/2014/main" id="{11DFF20E-CF6B-44BD-A447-2A7D64AEB5D1}"/>
              </a:ext>
            </a:extLst>
          </p:cNvPr>
          <p:cNvSpPr/>
          <p:nvPr/>
        </p:nvSpPr>
        <p:spPr>
          <a:xfrm>
            <a:off x="10605970" y="3154455"/>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4" name="Rectángulo: esquinas redondeadas 33">
            <a:extLst>
              <a:ext uri="{FF2B5EF4-FFF2-40B4-BE49-F238E27FC236}">
                <a16:creationId xmlns:a16="http://schemas.microsoft.com/office/drawing/2014/main" id="{B9F03046-6872-4035-8E05-4E6B2BA0D98C}"/>
              </a:ext>
            </a:extLst>
          </p:cNvPr>
          <p:cNvSpPr/>
          <p:nvPr/>
        </p:nvSpPr>
        <p:spPr>
          <a:xfrm>
            <a:off x="5723185" y="2211398"/>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5" name="Rectángulo: esquinas redondeadas 34">
            <a:extLst>
              <a:ext uri="{FF2B5EF4-FFF2-40B4-BE49-F238E27FC236}">
                <a16:creationId xmlns:a16="http://schemas.microsoft.com/office/drawing/2014/main" id="{790CBE27-E473-4C47-B63F-20879CD21A6E}"/>
              </a:ext>
            </a:extLst>
          </p:cNvPr>
          <p:cNvSpPr/>
          <p:nvPr/>
        </p:nvSpPr>
        <p:spPr>
          <a:xfrm>
            <a:off x="10605970" y="2216285"/>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6" name="Rectángulo: esquinas redondeadas 35">
            <a:extLst>
              <a:ext uri="{FF2B5EF4-FFF2-40B4-BE49-F238E27FC236}">
                <a16:creationId xmlns:a16="http://schemas.microsoft.com/office/drawing/2014/main" id="{7C8EA370-18F7-4116-A522-0D457F84D3FE}"/>
              </a:ext>
            </a:extLst>
          </p:cNvPr>
          <p:cNvSpPr/>
          <p:nvPr/>
        </p:nvSpPr>
        <p:spPr>
          <a:xfrm>
            <a:off x="8916075" y="2444138"/>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7" name="Rectángulo: esquinas redondeadas 36">
            <a:extLst>
              <a:ext uri="{FF2B5EF4-FFF2-40B4-BE49-F238E27FC236}">
                <a16:creationId xmlns:a16="http://schemas.microsoft.com/office/drawing/2014/main" id="{A173421B-4375-4BE8-A119-562F79A3A1A0}"/>
              </a:ext>
            </a:extLst>
          </p:cNvPr>
          <p:cNvSpPr/>
          <p:nvPr/>
        </p:nvSpPr>
        <p:spPr>
          <a:xfrm>
            <a:off x="7273489" y="3389779"/>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8" name="Rectángulo: esquinas redondeadas 37">
            <a:extLst>
              <a:ext uri="{FF2B5EF4-FFF2-40B4-BE49-F238E27FC236}">
                <a16:creationId xmlns:a16="http://schemas.microsoft.com/office/drawing/2014/main" id="{F4D09547-EFDA-46B6-92B2-5E651F7209D4}"/>
              </a:ext>
            </a:extLst>
          </p:cNvPr>
          <p:cNvSpPr/>
          <p:nvPr/>
        </p:nvSpPr>
        <p:spPr>
          <a:xfrm>
            <a:off x="10605970" y="3398494"/>
            <a:ext cx="971494" cy="203368"/>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9" name="Rectángulo: esquinas redondeadas 38">
            <a:extLst>
              <a:ext uri="{FF2B5EF4-FFF2-40B4-BE49-F238E27FC236}">
                <a16:creationId xmlns:a16="http://schemas.microsoft.com/office/drawing/2014/main" id="{136E9D69-1CC2-475E-8DB1-312BC378B75C}"/>
              </a:ext>
            </a:extLst>
          </p:cNvPr>
          <p:cNvSpPr/>
          <p:nvPr/>
        </p:nvSpPr>
        <p:spPr>
          <a:xfrm>
            <a:off x="5723185" y="2909940"/>
            <a:ext cx="2826455" cy="200271"/>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31" name="Rectángulo: esquinas redondeadas 30">
            <a:extLst>
              <a:ext uri="{FF2B5EF4-FFF2-40B4-BE49-F238E27FC236}">
                <a16:creationId xmlns:a16="http://schemas.microsoft.com/office/drawing/2014/main" id="{634FD8B1-F9F5-4A40-8BD7-54455CFDD7BA}"/>
              </a:ext>
            </a:extLst>
          </p:cNvPr>
          <p:cNvSpPr/>
          <p:nvPr/>
        </p:nvSpPr>
        <p:spPr>
          <a:xfrm>
            <a:off x="585084" y="4745542"/>
            <a:ext cx="3940263" cy="1245860"/>
          </a:xfrm>
          <a:prstGeom prst="roundRect">
            <a:avLst/>
          </a:prstGeom>
          <a:noFill/>
          <a:ln w="3175">
            <a:solidFill>
              <a:schemeClr val="bg1">
                <a:lumMod val="95000"/>
              </a:schemeClr>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SzPct val="50000"/>
              <a:buFont typeface="Wingdings" panose="05000000000000000000" pitchFamily="2" charset="2"/>
              <a:buChar char="v"/>
            </a:pPr>
            <a:r>
              <a:rPr lang="es-ES" sz="1600" i="1" dirty="0">
                <a:solidFill>
                  <a:schemeClr val="tx1"/>
                </a:solidFill>
                <a:effectLst/>
                <a:latin typeface="Cambria" panose="02040503050406030204" pitchFamily="18" charset="0"/>
                <a:ea typeface="Cambria" panose="02040503050406030204" pitchFamily="18" charset="0"/>
              </a:rPr>
              <a:t>TULSMA, Libro VI, Anexo 1, Tabla 1. Criterios de calidad de fuentes aguas para consumo humano  y doméstico</a:t>
            </a:r>
            <a:endParaRPr lang="es-EC" sz="1600" i="1" dirty="0">
              <a:solidFill>
                <a:schemeClr val="tx1"/>
              </a:solidFill>
              <a:latin typeface="Cambria" panose="02040503050406030204" pitchFamily="18" charset="0"/>
              <a:ea typeface="Cambria" panose="02040503050406030204" pitchFamily="18" charset="0"/>
            </a:endParaRPr>
          </a:p>
        </p:txBody>
      </p:sp>
      <p:sp>
        <p:nvSpPr>
          <p:cNvPr id="40" name="Flecha: a la derecha 39">
            <a:extLst>
              <a:ext uri="{FF2B5EF4-FFF2-40B4-BE49-F238E27FC236}">
                <a16:creationId xmlns:a16="http://schemas.microsoft.com/office/drawing/2014/main" id="{3DB67EE2-93B9-43B4-AA46-43239C14D90D}"/>
              </a:ext>
            </a:extLst>
          </p:cNvPr>
          <p:cNvSpPr/>
          <p:nvPr/>
        </p:nvSpPr>
        <p:spPr>
          <a:xfrm>
            <a:off x="4775016" y="5222987"/>
            <a:ext cx="907327" cy="308288"/>
          </a:xfrm>
          <a:prstGeom prst="rightArrow">
            <a:avLst/>
          </a:prstGeom>
          <a:solidFill>
            <a:schemeClr val="accent5">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p>
        </p:txBody>
      </p:sp>
      <p:graphicFrame>
        <p:nvGraphicFramePr>
          <p:cNvPr id="41" name="Tabla 40">
            <a:extLst>
              <a:ext uri="{FF2B5EF4-FFF2-40B4-BE49-F238E27FC236}">
                <a16:creationId xmlns:a16="http://schemas.microsoft.com/office/drawing/2014/main" id="{0D20387D-91B5-409C-8866-B7DE3AA03C48}"/>
              </a:ext>
            </a:extLst>
          </p:cNvPr>
          <p:cNvGraphicFramePr>
            <a:graphicFrameLocks noGrp="1"/>
          </p:cNvGraphicFramePr>
          <p:nvPr>
            <p:extLst>
              <p:ext uri="{D42A27DB-BD31-4B8C-83A1-F6EECF244321}">
                <p14:modId xmlns:p14="http://schemas.microsoft.com/office/powerpoint/2010/main" val="3419379978"/>
              </p:ext>
            </p:extLst>
          </p:nvPr>
        </p:nvGraphicFramePr>
        <p:xfrm>
          <a:off x="6217722" y="4929883"/>
          <a:ext cx="3669847" cy="894495"/>
        </p:xfrm>
        <a:graphic>
          <a:graphicData uri="http://schemas.openxmlformats.org/drawingml/2006/table">
            <a:tbl>
              <a:tblPr firstRow="1" firstCol="1" bandRow="1">
                <a:tableStyleId>{17292A2E-F333-43FB-9621-5CBBE7FDCDCB}</a:tableStyleId>
              </a:tblPr>
              <a:tblGrid>
                <a:gridCol w="1864282">
                  <a:extLst>
                    <a:ext uri="{9D8B030D-6E8A-4147-A177-3AD203B41FA5}">
                      <a16:colId xmlns:a16="http://schemas.microsoft.com/office/drawing/2014/main" val="449001332"/>
                    </a:ext>
                  </a:extLst>
                </a:gridCol>
                <a:gridCol w="1805565">
                  <a:extLst>
                    <a:ext uri="{9D8B030D-6E8A-4147-A177-3AD203B41FA5}">
                      <a16:colId xmlns:a16="http://schemas.microsoft.com/office/drawing/2014/main" val="1616617606"/>
                    </a:ext>
                  </a:extLst>
                </a:gridCol>
              </a:tblGrid>
              <a:tr h="378691">
                <a:tc>
                  <a:txBody>
                    <a:bodyPr/>
                    <a:lstStyle/>
                    <a:p>
                      <a:pPr algn="ctr">
                        <a:lnSpc>
                          <a:spcPct val="107000"/>
                        </a:lnSpc>
                        <a:spcBef>
                          <a:spcPts val="400"/>
                        </a:spcBef>
                        <a:spcAft>
                          <a:spcPts val="400"/>
                        </a:spcAft>
                      </a:pPr>
                      <a:r>
                        <a:rPr lang="es-ES" sz="1400" dirty="0">
                          <a:effectLst/>
                          <a:latin typeface="Cambria" panose="02040503050406030204" pitchFamily="18" charset="0"/>
                          <a:ea typeface="Cambria" panose="02040503050406030204" pitchFamily="18" charset="0"/>
                        </a:rPr>
                        <a:t>Parámetro</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800"/>
                        </a:spcAft>
                      </a:pPr>
                      <a:r>
                        <a:rPr lang="es-ES" sz="1400" dirty="0">
                          <a:effectLst/>
                          <a:latin typeface="Cambria" panose="02040503050406030204" pitchFamily="18" charset="0"/>
                          <a:ea typeface="Cambria" panose="02040503050406030204" pitchFamily="18" charset="0"/>
                        </a:rPr>
                        <a:t> Criterio de calidad</a:t>
                      </a:r>
                      <a:endParaRPr lang="es-E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1264548"/>
                  </a:ext>
                </a:extLst>
              </a:tr>
              <a:tr h="257902">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Sulfatos (mg/L)</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400"/>
                        </a:spcBef>
                        <a:spcAft>
                          <a:spcPts val="800"/>
                        </a:spcAft>
                        <a:buClrTx/>
                        <a:buSzTx/>
                        <a:buFontTx/>
                        <a:buNone/>
                        <a:tabLst/>
                        <a:defRPr/>
                      </a:pPr>
                      <a:r>
                        <a:rPr lang="es-ES" sz="1400" b="0" dirty="0">
                          <a:solidFill>
                            <a:schemeClr val="tx1"/>
                          </a:solidFill>
                          <a:effectLst/>
                          <a:latin typeface="Cambria" panose="02040503050406030204" pitchFamily="18" charset="0"/>
                          <a:ea typeface="Cambria" panose="02040503050406030204" pitchFamily="18" charset="0"/>
                        </a:rPr>
                        <a:t>500</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820721"/>
                  </a:ext>
                </a:extLst>
              </a:tr>
              <a:tr h="257902">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Hierro (mg/L)</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400" b="0" dirty="0">
                          <a:solidFill>
                            <a:schemeClr val="tx1"/>
                          </a:solidFill>
                          <a:effectLst/>
                          <a:latin typeface="Cambria" panose="02040503050406030204" pitchFamily="18" charset="0"/>
                          <a:ea typeface="Cambria" panose="02040503050406030204" pitchFamily="18" charset="0"/>
                        </a:rPr>
                        <a:t>1</a:t>
                      </a:r>
                      <a:endParaRPr lang="es-E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153070"/>
                  </a:ext>
                </a:extLst>
              </a:tr>
            </a:tbl>
          </a:graphicData>
        </a:graphic>
      </p:graphicFrame>
    </p:spTree>
    <p:extLst>
      <p:ext uri="{BB962C8B-B14F-4D97-AF65-F5344CB8AC3E}">
        <p14:creationId xmlns:p14="http://schemas.microsoft.com/office/powerpoint/2010/main" val="530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9"/>
                                        </p:tgtEl>
                                        <p:attrNameLst>
                                          <p:attrName>ppt_x</p:attrName>
                                        </p:attrNameLst>
                                      </p:cBhvr>
                                      <p:tavLst>
                                        <p:tav tm="0">
                                          <p:val>
                                            <p:strVal val="ppt_x"/>
                                          </p:val>
                                        </p:tav>
                                        <p:tav tm="100000">
                                          <p:val>
                                            <p:strVal val="ppt_x"/>
                                          </p:val>
                                        </p:tav>
                                      </p:tavLst>
                                    </p:anim>
                                    <p:anim calcmode="lin" valueType="num">
                                      <p:cBhvr additive="base">
                                        <p:cTn id="17" dur="500"/>
                                        <p:tgtEl>
                                          <p:spTgt spid="39"/>
                                        </p:tgtEl>
                                        <p:attrNameLst>
                                          <p:attrName>ppt_y</p:attrName>
                                        </p:attrNameLst>
                                      </p:cBhvr>
                                      <p:tavLst>
                                        <p:tav tm="0">
                                          <p:val>
                                            <p:strVal val="ppt_y"/>
                                          </p:val>
                                        </p:tav>
                                        <p:tav tm="100000">
                                          <p:val>
                                            <p:strVal val="1+ppt_h/2"/>
                                          </p:val>
                                        </p:tav>
                                      </p:tavLst>
                                    </p:anim>
                                    <p:set>
                                      <p:cBhvr>
                                        <p:cTn id="18" dur="1" fill="hold">
                                          <p:stCondLst>
                                            <p:cond delay="499"/>
                                          </p:stCondLst>
                                        </p:cTn>
                                        <p:tgtEl>
                                          <p:spTgt spid="39"/>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33"/>
                                        </p:tgtEl>
                                        <p:attrNameLst>
                                          <p:attrName>ppt_x</p:attrName>
                                        </p:attrNameLst>
                                      </p:cBhvr>
                                      <p:tavLst>
                                        <p:tav tm="0">
                                          <p:val>
                                            <p:strVal val="ppt_x"/>
                                          </p:val>
                                        </p:tav>
                                        <p:tav tm="100000">
                                          <p:val>
                                            <p:strVal val="ppt_x"/>
                                          </p:val>
                                        </p:tav>
                                      </p:tavLst>
                                    </p:anim>
                                    <p:anim calcmode="lin" valueType="num">
                                      <p:cBhvr additive="base">
                                        <p:cTn id="21" dur="500"/>
                                        <p:tgtEl>
                                          <p:spTgt spid="33"/>
                                        </p:tgtEl>
                                        <p:attrNameLst>
                                          <p:attrName>ppt_y</p:attrName>
                                        </p:attrNameLst>
                                      </p:cBhvr>
                                      <p:tavLst>
                                        <p:tav tm="0">
                                          <p:val>
                                            <p:strVal val="ppt_y"/>
                                          </p:val>
                                        </p:tav>
                                        <p:tav tm="100000">
                                          <p:val>
                                            <p:strVal val="1+ppt_h/2"/>
                                          </p:val>
                                        </p:tav>
                                      </p:tavLst>
                                    </p:anim>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3"/>
                                        </p:tgtEl>
                                        <p:attrNameLst>
                                          <p:attrName>ppt_x</p:attrName>
                                        </p:attrNameLst>
                                      </p:cBhvr>
                                      <p:tavLst>
                                        <p:tav tm="0">
                                          <p:val>
                                            <p:strVal val="ppt_x"/>
                                          </p:val>
                                        </p:tav>
                                        <p:tav tm="100000">
                                          <p:val>
                                            <p:strVal val="ppt_x"/>
                                          </p:val>
                                        </p:tav>
                                      </p:tavLst>
                                    </p:anim>
                                    <p:anim calcmode="lin" valueType="num">
                                      <p:cBhvr additive="base">
                                        <p:cTn id="45" dur="500"/>
                                        <p:tgtEl>
                                          <p:spTgt spid="23"/>
                                        </p:tgtEl>
                                        <p:attrNameLst>
                                          <p:attrName>ppt_y</p:attrName>
                                        </p:attrNameLst>
                                      </p:cBhvr>
                                      <p:tavLst>
                                        <p:tav tm="0">
                                          <p:val>
                                            <p:strVal val="ppt_y"/>
                                          </p:val>
                                        </p:tav>
                                        <p:tav tm="100000">
                                          <p:val>
                                            <p:strVal val="1+ppt_h/2"/>
                                          </p:val>
                                        </p:tav>
                                      </p:tavLst>
                                    </p:anim>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3" grpId="0" animBg="1"/>
      <p:bldP spid="33" grpId="1" animBg="1"/>
      <p:bldP spid="23" grpId="0" animBg="1"/>
      <p:bldP spid="23" grpId="1" animBg="1"/>
      <p:bldP spid="26" grpId="0" animBg="1"/>
      <p:bldP spid="29" grpId="0" animBg="1"/>
      <p:bldP spid="34" grpId="0" animBg="1"/>
      <p:bldP spid="35" grpId="0" animBg="1"/>
      <p:bldP spid="36" grpId="0" animBg="1"/>
      <p:bldP spid="37" grpId="0" animBg="1"/>
      <p:bldP spid="38" grpId="0" animBg="1"/>
      <p:bldP spid="39" grpId="0" animBg="1"/>
      <p:bldP spid="3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2" y="2824635"/>
            <a:ext cx="4727402" cy="830997"/>
          </a:xfrm>
          <a:prstGeom prst="rect">
            <a:avLst/>
          </a:prstGeom>
          <a:noFill/>
        </p:spPr>
        <p:txBody>
          <a:bodyPr wrap="square" rtlCol="0">
            <a:spAutoFit/>
          </a:bodyPr>
          <a:lstStyle/>
          <a:p>
            <a:pPr algn="ctr"/>
            <a:r>
              <a:rPr lang="es-MX" sz="2400" b="1" dirty="0">
                <a:latin typeface="Cambria" panose="02040503050406030204" pitchFamily="18" charset="0"/>
                <a:ea typeface="Cambria" panose="02040503050406030204" pitchFamily="18" charset="0"/>
                <a:cs typeface="Times New Roman" panose="02020603050405020304" pitchFamily="18" charset="0"/>
              </a:rPr>
              <a:t>Determinación de la calidad de las aguas</a:t>
            </a:r>
            <a:endParaRPr lang="es-EC"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CE0DD77D-AFE3-45FE-9B0B-D912ACC7D7B9}"/>
              </a:ext>
            </a:extLst>
          </p:cNvPr>
          <p:cNvSpPr>
            <a:spLocks noChangeArrowheads="1"/>
          </p:cNvSpPr>
          <p:nvPr/>
        </p:nvSpPr>
        <p:spPr bwMode="auto">
          <a:xfrm>
            <a:off x="3004892" y="388623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10" name="Diagrama 9">
            <a:extLst>
              <a:ext uri="{FF2B5EF4-FFF2-40B4-BE49-F238E27FC236}">
                <a16:creationId xmlns:a16="http://schemas.microsoft.com/office/drawing/2014/main" id="{538B5A9B-42EE-428A-BB8C-3E8AE9BF6FFA}"/>
              </a:ext>
            </a:extLst>
          </p:cNvPr>
          <p:cNvGraphicFramePr/>
          <p:nvPr/>
        </p:nvGraphicFramePr>
        <p:xfrm>
          <a:off x="6781874" y="1633840"/>
          <a:ext cx="7449748" cy="32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a:extLst>
              <a:ext uri="{FF2B5EF4-FFF2-40B4-BE49-F238E27FC236}">
                <a16:creationId xmlns:a16="http://schemas.microsoft.com/office/drawing/2014/main" id="{58DBC4CE-89B8-4AF4-9532-2950EAE165A7}"/>
              </a:ext>
            </a:extLst>
          </p:cNvPr>
          <p:cNvGraphicFramePr>
            <a:graphicFrameLocks noGrp="1"/>
          </p:cNvGraphicFramePr>
          <p:nvPr/>
        </p:nvGraphicFramePr>
        <p:xfrm>
          <a:off x="1685252" y="2103332"/>
          <a:ext cx="7233805" cy="2273602"/>
        </p:xfrm>
        <a:graphic>
          <a:graphicData uri="http://schemas.openxmlformats.org/drawingml/2006/table">
            <a:tbl>
              <a:tblPr firstRow="1" firstCol="1" bandRow="1">
                <a:tableStyleId>{17292A2E-F333-43FB-9621-5CBBE7FDCDCB}</a:tableStyleId>
              </a:tblPr>
              <a:tblGrid>
                <a:gridCol w="4460977">
                  <a:extLst>
                    <a:ext uri="{9D8B030D-6E8A-4147-A177-3AD203B41FA5}">
                      <a16:colId xmlns:a16="http://schemas.microsoft.com/office/drawing/2014/main" val="1337691540"/>
                    </a:ext>
                  </a:extLst>
                </a:gridCol>
                <a:gridCol w="1361528">
                  <a:extLst>
                    <a:ext uri="{9D8B030D-6E8A-4147-A177-3AD203B41FA5}">
                      <a16:colId xmlns:a16="http://schemas.microsoft.com/office/drawing/2014/main" val="1350418219"/>
                    </a:ext>
                  </a:extLst>
                </a:gridCol>
                <a:gridCol w="1411300">
                  <a:extLst>
                    <a:ext uri="{9D8B030D-6E8A-4147-A177-3AD203B41FA5}">
                      <a16:colId xmlns:a16="http://schemas.microsoft.com/office/drawing/2014/main" val="3814333544"/>
                    </a:ext>
                  </a:extLst>
                </a:gridCol>
              </a:tblGrid>
              <a:tr h="617034">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Punto de muestreo</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ISQA</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Categoría  </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1087059"/>
                  </a:ext>
                </a:extLst>
              </a:tr>
              <a:tr h="414142">
                <a:tc>
                  <a:txBody>
                    <a:bodyPr/>
                    <a:lstStyle/>
                    <a:p>
                      <a:pPr algn="ctr">
                        <a:lnSpc>
                          <a:spcPct val="107000"/>
                        </a:lnSpc>
                        <a:spcBef>
                          <a:spcPts val="400"/>
                        </a:spcBef>
                        <a:spcAft>
                          <a:spcPts val="400"/>
                        </a:spcAft>
                      </a:pPr>
                      <a:r>
                        <a:rPr lang="es-ES" sz="1800" b="0" dirty="0">
                          <a:effectLst/>
                          <a:latin typeface="Cambria" panose="02040503050406030204" pitchFamily="18" charset="0"/>
                          <a:ea typeface="Cambria" panose="02040503050406030204" pitchFamily="18" charset="0"/>
                        </a:rPr>
                        <a:t>Punto surgencia “El Artesón”</a:t>
                      </a: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47.24</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dirty="0">
                          <a:effectLst/>
                          <a:latin typeface="Cambria" panose="02040503050406030204" pitchFamily="18" charset="0"/>
                          <a:ea typeface="Cambria" panose="02040503050406030204" pitchFamily="18" charset="0"/>
                        </a:rPr>
                        <a:t>3</a:t>
                      </a:r>
                      <a:endParaRPr lang="es-E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420397424"/>
                  </a:ext>
                </a:extLst>
              </a:tr>
              <a:tr h="414142">
                <a:tc>
                  <a:txBody>
                    <a:bodyPr/>
                    <a:lstStyle/>
                    <a:p>
                      <a:pPr algn="ctr">
                        <a:lnSpc>
                          <a:spcPct val="107000"/>
                        </a:lnSpc>
                        <a:spcBef>
                          <a:spcPts val="400"/>
                        </a:spcBef>
                        <a:spcAft>
                          <a:spcPts val="400"/>
                        </a:spcAft>
                      </a:pPr>
                      <a:r>
                        <a:rPr lang="es-ES" sz="1800" b="0" dirty="0">
                          <a:effectLst/>
                          <a:latin typeface="Cambria" panose="02040503050406030204" pitchFamily="18" charset="0"/>
                          <a:ea typeface="Cambria" panose="02040503050406030204" pitchFamily="18" charset="0"/>
                        </a:rPr>
                        <a:t>Punto aprovechamiento “El Artesón”</a:t>
                      </a: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54.94</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dirty="0">
                          <a:effectLst/>
                          <a:latin typeface="Cambria" panose="02040503050406030204" pitchFamily="18" charset="0"/>
                          <a:ea typeface="Cambria" panose="02040503050406030204" pitchFamily="18" charset="0"/>
                        </a:rPr>
                        <a:t>3</a:t>
                      </a:r>
                      <a:endParaRPr lang="es-E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382307067"/>
                  </a:ext>
                </a:extLst>
              </a:tr>
              <a:tr h="414142">
                <a:tc>
                  <a:txBody>
                    <a:bodyPr/>
                    <a:lstStyle/>
                    <a:p>
                      <a:pPr algn="ctr">
                        <a:lnSpc>
                          <a:spcPct val="107000"/>
                        </a:lnSpc>
                        <a:spcBef>
                          <a:spcPts val="400"/>
                        </a:spcBef>
                        <a:spcAft>
                          <a:spcPts val="400"/>
                        </a:spcAft>
                      </a:pPr>
                      <a:r>
                        <a:rPr lang="es-ES" sz="1800" b="0" dirty="0">
                          <a:effectLst/>
                          <a:latin typeface="Cambria" panose="02040503050406030204" pitchFamily="18" charset="0"/>
                          <a:ea typeface="Cambria" panose="02040503050406030204" pitchFamily="18" charset="0"/>
                        </a:rPr>
                        <a:t>Punto surgencia “Aguas Hediondas”</a:t>
                      </a: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29.56</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dirty="0">
                          <a:effectLst/>
                          <a:latin typeface="Cambria" panose="02040503050406030204" pitchFamily="18" charset="0"/>
                          <a:ea typeface="Cambria" panose="02040503050406030204" pitchFamily="18" charset="0"/>
                        </a:rPr>
                        <a:t>1</a:t>
                      </a:r>
                      <a:endParaRPr lang="es-E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907004352"/>
                  </a:ext>
                </a:extLst>
              </a:tr>
              <a:tr h="414142">
                <a:tc>
                  <a:txBody>
                    <a:bodyPr/>
                    <a:lstStyle/>
                    <a:p>
                      <a:pPr algn="ctr">
                        <a:lnSpc>
                          <a:spcPct val="107000"/>
                        </a:lnSpc>
                        <a:spcBef>
                          <a:spcPts val="400"/>
                        </a:spcBef>
                        <a:spcAft>
                          <a:spcPts val="400"/>
                        </a:spcAft>
                      </a:pPr>
                      <a:r>
                        <a:rPr lang="es-ES" sz="1800" b="0" dirty="0">
                          <a:effectLst/>
                          <a:latin typeface="Cambria" panose="02040503050406030204" pitchFamily="18" charset="0"/>
                          <a:ea typeface="Cambria" panose="02040503050406030204" pitchFamily="18" charset="0"/>
                        </a:rPr>
                        <a:t>Punto aprovechamiento “Aguas Hediondas”</a:t>
                      </a:r>
                    </a:p>
                  </a:txBody>
                  <a:tcPr marL="68580" marR="68580" marT="0" marB="0" anchor="ctr"/>
                </a:tc>
                <a:tc>
                  <a:txBody>
                    <a:bodyPr/>
                    <a:lstStyle/>
                    <a:p>
                      <a:pPr algn="ctr">
                        <a:lnSpc>
                          <a:spcPct val="107000"/>
                        </a:lnSpc>
                        <a:spcBef>
                          <a:spcPts val="400"/>
                        </a:spcBef>
                        <a:spcAft>
                          <a:spcPts val="400"/>
                        </a:spcAft>
                      </a:pPr>
                      <a:r>
                        <a:rPr lang="es-ES" sz="1800">
                          <a:effectLst/>
                          <a:latin typeface="Cambria" panose="02040503050406030204" pitchFamily="18" charset="0"/>
                          <a:ea typeface="Cambria" panose="02040503050406030204" pitchFamily="18" charset="0"/>
                        </a:rPr>
                        <a:t>33.41</a:t>
                      </a:r>
                      <a:endParaRPr lang="es-E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800" dirty="0">
                          <a:effectLst/>
                          <a:latin typeface="Cambria" panose="02040503050406030204" pitchFamily="18" charset="0"/>
                          <a:ea typeface="Cambria" panose="02040503050406030204" pitchFamily="18" charset="0"/>
                        </a:rPr>
                        <a:t>2</a:t>
                      </a:r>
                      <a:endParaRPr lang="es-E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1648123100"/>
                  </a:ext>
                </a:extLst>
              </a:tr>
            </a:tbl>
          </a:graphicData>
        </a:graphic>
      </p:graphicFrame>
    </p:spTree>
    <p:extLst>
      <p:ext uri="{BB962C8B-B14F-4D97-AF65-F5344CB8AC3E}">
        <p14:creationId xmlns:p14="http://schemas.microsoft.com/office/powerpoint/2010/main" val="80541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1" y="2763078"/>
            <a:ext cx="4727403" cy="954107"/>
          </a:xfrm>
          <a:prstGeom prst="rect">
            <a:avLst/>
          </a:prstGeom>
          <a:noFill/>
        </p:spPr>
        <p:txBody>
          <a:bodyPr wrap="square" rtlCol="0">
            <a:spAutoFit/>
          </a:bodyPr>
          <a:lstStyle/>
          <a:p>
            <a:pPr algn="ctr"/>
            <a:r>
              <a:rPr lang="es-MX" sz="2800" b="1" dirty="0">
                <a:latin typeface="Cambria" panose="02040503050406030204" pitchFamily="18" charset="0"/>
                <a:ea typeface="Cambria" panose="02040503050406030204" pitchFamily="18" charset="0"/>
                <a:cs typeface="Times New Roman" panose="02020603050405020304" pitchFamily="18" charset="0"/>
              </a:rPr>
              <a:t>Parámetros físico-químico de los lodos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DCDC0E2A-1355-4255-9778-5CACC75FA300}"/>
                  </a:ext>
                </a:extLst>
              </p:cNvPr>
              <p:cNvGraphicFramePr>
                <a:graphicFrameLocks noGrp="1"/>
              </p:cNvGraphicFramePr>
              <p:nvPr>
                <p:extLst>
                  <p:ext uri="{D42A27DB-BD31-4B8C-83A1-F6EECF244321}">
                    <p14:modId xmlns:p14="http://schemas.microsoft.com/office/powerpoint/2010/main" val="2902432504"/>
                  </p:ext>
                </p:extLst>
              </p:nvPr>
            </p:nvGraphicFramePr>
            <p:xfrm>
              <a:off x="3317304" y="1052861"/>
              <a:ext cx="3737232" cy="1038446"/>
            </p:xfrm>
            <a:graphic>
              <a:graphicData uri="http://schemas.openxmlformats.org/drawingml/2006/table">
                <a:tbl>
                  <a:tblPr firstRow="1" firstCol="1" bandRow="1">
                    <a:tableStyleId>{17292A2E-F333-43FB-9621-5CBBE7FDCDCB}</a:tableStyleId>
                  </a:tblPr>
                  <a:tblGrid>
                    <a:gridCol w="438150">
                      <a:extLst>
                        <a:ext uri="{9D8B030D-6E8A-4147-A177-3AD203B41FA5}">
                          <a16:colId xmlns:a16="http://schemas.microsoft.com/office/drawing/2014/main" val="2735042694"/>
                        </a:ext>
                      </a:extLst>
                    </a:gridCol>
                    <a:gridCol w="864054">
                      <a:extLst>
                        <a:ext uri="{9D8B030D-6E8A-4147-A177-3AD203B41FA5}">
                          <a16:colId xmlns:a16="http://schemas.microsoft.com/office/drawing/2014/main" val="1673361345"/>
                        </a:ext>
                      </a:extLst>
                    </a:gridCol>
                    <a:gridCol w="796789">
                      <a:extLst>
                        <a:ext uri="{9D8B030D-6E8A-4147-A177-3AD203B41FA5}">
                          <a16:colId xmlns:a16="http://schemas.microsoft.com/office/drawing/2014/main" val="1313098427"/>
                        </a:ext>
                      </a:extLst>
                    </a:gridCol>
                    <a:gridCol w="672992">
                      <a:extLst>
                        <a:ext uri="{9D8B030D-6E8A-4147-A177-3AD203B41FA5}">
                          <a16:colId xmlns:a16="http://schemas.microsoft.com/office/drawing/2014/main" val="3924747006"/>
                        </a:ext>
                      </a:extLst>
                    </a:gridCol>
                    <a:gridCol w="965247">
                      <a:extLst>
                        <a:ext uri="{9D8B030D-6E8A-4147-A177-3AD203B41FA5}">
                          <a16:colId xmlns:a16="http://schemas.microsoft.com/office/drawing/2014/main" val="1104198396"/>
                        </a:ext>
                      </a:extLst>
                    </a:gridCol>
                  </a:tblGrid>
                  <a:tr h="42195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Nº</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Nombre de la Muestra</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400"/>
                            </a:spcAft>
                          </a:pPr>
                          <a:r>
                            <a:rPr lang="es-ES" sz="300">
                              <a:effectLst/>
                              <a:latin typeface="Cambria" panose="02040503050406030204" pitchFamily="18" charset="0"/>
                              <a:ea typeface="Cambria" panose="02040503050406030204" pitchFamily="18" charset="0"/>
                            </a:rPr>
                            <a:t> </a:t>
                          </a:r>
                          <a:endParaRPr lang="es-EC" sz="1100">
                            <a:effectLst/>
                            <a:latin typeface="Cambria" panose="02040503050406030204" pitchFamily="18" charset="0"/>
                            <a:ea typeface="Cambria" panose="02040503050406030204" pitchFamily="18" charset="0"/>
                          </a:endParaRPr>
                        </a:p>
                        <a:p>
                          <a:pPr algn="ctr">
                            <a:lnSpc>
                              <a:spcPct val="107000"/>
                            </a:lnSpc>
                            <a:spcAft>
                              <a:spcPts val="400"/>
                            </a:spcAft>
                          </a:pPr>
                          <a:r>
                            <a:rPr lang="es-ES" sz="1000">
                              <a:effectLst/>
                              <a:latin typeface="Cambria" panose="02040503050406030204" pitchFamily="18" charset="0"/>
                              <a:ea typeface="Cambria" panose="02040503050406030204" pitchFamily="18" charset="0"/>
                            </a:rPr>
                            <a:t>T (ºC)</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400"/>
                            </a:spcAft>
                          </a:pPr>
                          <a:r>
                            <a:rPr lang="es-ES" sz="1000">
                              <a:effectLst/>
                              <a:latin typeface="Cambria" panose="02040503050406030204" pitchFamily="18" charset="0"/>
                              <a:ea typeface="Cambria" panose="02040503050406030204" pitchFamily="18" charset="0"/>
                            </a:rPr>
                            <a:t>pH</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300" dirty="0">
                              <a:effectLst/>
                              <a:latin typeface="Cambria" panose="02040503050406030204" pitchFamily="18" charset="0"/>
                              <a:ea typeface="Cambria" panose="02040503050406030204" pitchFamily="18" charset="0"/>
                            </a:rPr>
                            <a:t> </a:t>
                          </a:r>
                          <a:endParaRPr lang="es-EC" sz="1100" dirty="0">
                            <a:effectLst/>
                            <a:latin typeface="Cambria" panose="02040503050406030204" pitchFamily="18" charset="0"/>
                            <a:ea typeface="Cambria" panose="02040503050406030204" pitchFamily="18" charset="0"/>
                          </a:endParaRPr>
                        </a:p>
                        <a:p>
                          <a:pPr algn="ctr">
                            <a:lnSpc>
                              <a:spcPct val="107000"/>
                            </a:lnSpc>
                            <a:spcAft>
                              <a:spcPts val="400"/>
                            </a:spcAft>
                          </a:pPr>
                          <a:r>
                            <a:rPr lang="es-ES" sz="1000" dirty="0">
                              <a:effectLst/>
                              <a:latin typeface="Cambria" panose="02040503050406030204" pitchFamily="18" charset="0"/>
                              <a:ea typeface="Cambria" panose="02040503050406030204" pitchFamily="18" charset="0"/>
                            </a:rPr>
                            <a:t>CE (</a:t>
                          </a:r>
                          <a14:m>
                            <m:oMath xmlns:m="http://schemas.openxmlformats.org/officeDocument/2006/math">
                              <m:r>
                                <a:rPr lang="es-ES" sz="1000">
                                  <a:effectLst/>
                                  <a:latin typeface="Cambria Math" panose="02040503050406030204" pitchFamily="18" charset="0"/>
                                </a:rPr>
                                <m:t>𝝁</m:t>
                              </m:r>
                            </m:oMath>
                          </a14:m>
                          <a:r>
                            <a:rPr lang="es-ES" sz="1000" dirty="0">
                              <a:effectLst/>
                              <a:latin typeface="Cambria" panose="02040503050406030204" pitchFamily="18" charset="0"/>
                              <a:ea typeface="Cambria" panose="02040503050406030204" pitchFamily="18" charset="0"/>
                            </a:rPr>
                            <a:t>s/cm)</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7884565"/>
                      </a:ext>
                    </a:extLst>
                  </a:tr>
                  <a:tr h="205498">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Ps_A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16.1</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4.12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143</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1712278"/>
                      </a:ext>
                    </a:extLst>
                  </a:tr>
                  <a:tr h="205498">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Ps_AH</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26.3</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5.74</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532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394700"/>
                      </a:ext>
                    </a:extLst>
                  </a:tr>
                  <a:tr h="205498">
                    <a:tc gridSpan="2">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TULSMAN</a:t>
                          </a:r>
                        </a:p>
                      </a:txBody>
                      <a:tcPr marL="68580" marR="68580" marT="0" marB="0" anchor="ctr"/>
                    </a:tc>
                    <a:tc hMerge="1">
                      <a:txBody>
                        <a:bodyPr/>
                        <a:lstStyle/>
                        <a:p>
                          <a:pPr algn="ctr">
                            <a:lnSpc>
                              <a:spcPct val="107000"/>
                            </a:lnSpc>
                            <a:spcBef>
                              <a:spcPts val="400"/>
                            </a:spcBef>
                            <a:spcAft>
                              <a:spcPts val="400"/>
                            </a:spcAft>
                          </a:pP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6 - 8</a:t>
                          </a: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200</a:t>
                          </a:r>
                        </a:p>
                      </a:txBody>
                      <a:tcPr marL="68580" marR="68580" marT="0" marB="0"/>
                    </a:tc>
                    <a:extLst>
                      <a:ext uri="{0D108BD9-81ED-4DB2-BD59-A6C34878D82A}">
                        <a16:rowId xmlns:a16="http://schemas.microsoft.com/office/drawing/2014/main" val="1800565009"/>
                      </a:ext>
                    </a:extLst>
                  </a:tr>
                </a:tbl>
              </a:graphicData>
            </a:graphic>
          </p:graphicFrame>
        </mc:Choice>
        <mc:Fallback xmlns="">
          <p:graphicFrame>
            <p:nvGraphicFramePr>
              <p:cNvPr id="2" name="Tabla 1">
                <a:extLst>
                  <a:ext uri="{FF2B5EF4-FFF2-40B4-BE49-F238E27FC236}">
                    <a16:creationId xmlns:a16="http://schemas.microsoft.com/office/drawing/2014/main" id="{DCDC0E2A-1355-4255-9778-5CACC75FA300}"/>
                  </a:ext>
                </a:extLst>
              </p:cNvPr>
              <p:cNvGraphicFramePr>
                <a:graphicFrameLocks noGrp="1"/>
              </p:cNvGraphicFramePr>
              <p:nvPr>
                <p:extLst>
                  <p:ext uri="{D42A27DB-BD31-4B8C-83A1-F6EECF244321}">
                    <p14:modId xmlns:p14="http://schemas.microsoft.com/office/powerpoint/2010/main" val="2902432504"/>
                  </p:ext>
                </p:extLst>
              </p:nvPr>
            </p:nvGraphicFramePr>
            <p:xfrm>
              <a:off x="3317304" y="1052861"/>
              <a:ext cx="3737232" cy="1038446"/>
            </p:xfrm>
            <a:graphic>
              <a:graphicData uri="http://schemas.openxmlformats.org/drawingml/2006/table">
                <a:tbl>
                  <a:tblPr firstRow="1" firstCol="1" bandRow="1">
                    <a:tableStyleId>{17292A2E-F333-43FB-9621-5CBBE7FDCDCB}</a:tableStyleId>
                  </a:tblPr>
                  <a:tblGrid>
                    <a:gridCol w="438150">
                      <a:extLst>
                        <a:ext uri="{9D8B030D-6E8A-4147-A177-3AD203B41FA5}">
                          <a16:colId xmlns:a16="http://schemas.microsoft.com/office/drawing/2014/main" val="2735042694"/>
                        </a:ext>
                      </a:extLst>
                    </a:gridCol>
                    <a:gridCol w="864054">
                      <a:extLst>
                        <a:ext uri="{9D8B030D-6E8A-4147-A177-3AD203B41FA5}">
                          <a16:colId xmlns:a16="http://schemas.microsoft.com/office/drawing/2014/main" val="1673361345"/>
                        </a:ext>
                      </a:extLst>
                    </a:gridCol>
                    <a:gridCol w="796789">
                      <a:extLst>
                        <a:ext uri="{9D8B030D-6E8A-4147-A177-3AD203B41FA5}">
                          <a16:colId xmlns:a16="http://schemas.microsoft.com/office/drawing/2014/main" val="1313098427"/>
                        </a:ext>
                      </a:extLst>
                    </a:gridCol>
                    <a:gridCol w="672992">
                      <a:extLst>
                        <a:ext uri="{9D8B030D-6E8A-4147-A177-3AD203B41FA5}">
                          <a16:colId xmlns:a16="http://schemas.microsoft.com/office/drawing/2014/main" val="3924747006"/>
                        </a:ext>
                      </a:extLst>
                    </a:gridCol>
                    <a:gridCol w="965247">
                      <a:extLst>
                        <a:ext uri="{9D8B030D-6E8A-4147-A177-3AD203B41FA5}">
                          <a16:colId xmlns:a16="http://schemas.microsoft.com/office/drawing/2014/main" val="1104198396"/>
                        </a:ext>
                      </a:extLst>
                    </a:gridCol>
                  </a:tblGrid>
                  <a:tr h="42195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Nº</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Nombre de la Muestra</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400"/>
                            </a:spcAft>
                          </a:pPr>
                          <a:r>
                            <a:rPr lang="es-ES" sz="300">
                              <a:effectLst/>
                              <a:latin typeface="Cambria" panose="02040503050406030204" pitchFamily="18" charset="0"/>
                              <a:ea typeface="Cambria" panose="02040503050406030204" pitchFamily="18" charset="0"/>
                            </a:rPr>
                            <a:t> </a:t>
                          </a:r>
                          <a:endParaRPr lang="es-EC" sz="1100">
                            <a:effectLst/>
                            <a:latin typeface="Cambria" panose="02040503050406030204" pitchFamily="18" charset="0"/>
                            <a:ea typeface="Cambria" panose="02040503050406030204" pitchFamily="18" charset="0"/>
                          </a:endParaRPr>
                        </a:p>
                        <a:p>
                          <a:pPr algn="ctr">
                            <a:lnSpc>
                              <a:spcPct val="107000"/>
                            </a:lnSpc>
                            <a:spcAft>
                              <a:spcPts val="400"/>
                            </a:spcAft>
                          </a:pPr>
                          <a:r>
                            <a:rPr lang="es-ES" sz="1000">
                              <a:effectLst/>
                              <a:latin typeface="Cambria" panose="02040503050406030204" pitchFamily="18" charset="0"/>
                              <a:ea typeface="Cambria" panose="02040503050406030204" pitchFamily="18" charset="0"/>
                            </a:rPr>
                            <a:t>T (ºC)</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400"/>
                            </a:spcAft>
                          </a:pPr>
                          <a:r>
                            <a:rPr lang="es-ES" sz="1000">
                              <a:effectLst/>
                              <a:latin typeface="Cambria" panose="02040503050406030204" pitchFamily="18" charset="0"/>
                              <a:ea typeface="Cambria" panose="02040503050406030204" pitchFamily="18" charset="0"/>
                            </a:rPr>
                            <a:t>pH</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s-ES"/>
                        </a:p>
                      </a:txBody>
                      <a:tcPr marL="68580" marR="68580" marT="0" marB="0">
                        <a:blipFill>
                          <a:blip r:embed="rId2"/>
                          <a:stretch>
                            <a:fillRect l="-286792" t="-8571" r="-629" b="-157143"/>
                          </a:stretch>
                        </a:blipFill>
                      </a:tcPr>
                    </a:tc>
                    <a:extLst>
                      <a:ext uri="{0D108BD9-81ED-4DB2-BD59-A6C34878D82A}">
                        <a16:rowId xmlns:a16="http://schemas.microsoft.com/office/drawing/2014/main" val="2407884565"/>
                      </a:ext>
                    </a:extLst>
                  </a:tr>
                  <a:tr h="205498">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Ps_A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16.1</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4.12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143</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1712278"/>
                      </a:ext>
                    </a:extLst>
                  </a:tr>
                  <a:tr h="205498">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Ps_AH</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26.3</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5.74</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532</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394700"/>
                      </a:ext>
                    </a:extLst>
                  </a:tr>
                  <a:tr h="205498">
                    <a:tc gridSpan="2">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TULSMAN</a:t>
                          </a:r>
                        </a:p>
                      </a:txBody>
                      <a:tcPr marL="68580" marR="68580" marT="0" marB="0" anchor="ctr"/>
                    </a:tc>
                    <a:tc hMerge="1">
                      <a:txBody>
                        <a:bodyPr/>
                        <a:lstStyle/>
                        <a:p>
                          <a:pPr algn="ctr">
                            <a:lnSpc>
                              <a:spcPct val="107000"/>
                            </a:lnSpc>
                            <a:spcBef>
                              <a:spcPts val="400"/>
                            </a:spcBef>
                            <a:spcAft>
                              <a:spcPts val="400"/>
                            </a:spcAft>
                          </a:pP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6 - 8</a:t>
                          </a: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200</a:t>
                          </a:r>
                        </a:p>
                      </a:txBody>
                      <a:tcPr marL="68580" marR="68580" marT="0" marB="0"/>
                    </a:tc>
                    <a:extLst>
                      <a:ext uri="{0D108BD9-81ED-4DB2-BD59-A6C34878D82A}">
                        <a16:rowId xmlns:a16="http://schemas.microsoft.com/office/drawing/2014/main" val="1800565009"/>
                      </a:ext>
                    </a:extLst>
                  </a:tr>
                </a:tbl>
              </a:graphicData>
            </a:graphic>
          </p:graphicFrame>
        </mc:Fallback>
      </mc:AlternateContent>
      <p:graphicFrame>
        <p:nvGraphicFramePr>
          <p:cNvPr id="3" name="Tabla 2">
            <a:extLst>
              <a:ext uri="{FF2B5EF4-FFF2-40B4-BE49-F238E27FC236}">
                <a16:creationId xmlns:a16="http://schemas.microsoft.com/office/drawing/2014/main" id="{ECD9CD0E-6100-4823-9FAA-F2AEEF466F9F}"/>
              </a:ext>
            </a:extLst>
          </p:cNvPr>
          <p:cNvGraphicFramePr>
            <a:graphicFrameLocks noGrp="1"/>
          </p:cNvGraphicFramePr>
          <p:nvPr>
            <p:extLst>
              <p:ext uri="{D42A27DB-BD31-4B8C-83A1-F6EECF244321}">
                <p14:modId xmlns:p14="http://schemas.microsoft.com/office/powerpoint/2010/main" val="433693592"/>
              </p:ext>
            </p:extLst>
          </p:nvPr>
        </p:nvGraphicFramePr>
        <p:xfrm>
          <a:off x="3320810" y="3535658"/>
          <a:ext cx="3980040" cy="2491065"/>
        </p:xfrm>
        <a:graphic>
          <a:graphicData uri="http://schemas.openxmlformats.org/drawingml/2006/table">
            <a:tbl>
              <a:tblPr firstRow="1" firstCol="1" bandRow="1">
                <a:tableStyleId>{17292A2E-F333-43FB-9621-5CBBE7FDCDCB}</a:tableStyleId>
              </a:tblPr>
              <a:tblGrid>
                <a:gridCol w="309865">
                  <a:extLst>
                    <a:ext uri="{9D8B030D-6E8A-4147-A177-3AD203B41FA5}">
                      <a16:colId xmlns:a16="http://schemas.microsoft.com/office/drawing/2014/main" val="1938661929"/>
                    </a:ext>
                  </a:extLst>
                </a:gridCol>
                <a:gridCol w="816772">
                  <a:extLst>
                    <a:ext uri="{9D8B030D-6E8A-4147-A177-3AD203B41FA5}">
                      <a16:colId xmlns:a16="http://schemas.microsoft.com/office/drawing/2014/main" val="3566146730"/>
                    </a:ext>
                  </a:extLst>
                </a:gridCol>
                <a:gridCol w="750561">
                  <a:extLst>
                    <a:ext uri="{9D8B030D-6E8A-4147-A177-3AD203B41FA5}">
                      <a16:colId xmlns:a16="http://schemas.microsoft.com/office/drawing/2014/main" val="1429099881"/>
                    </a:ext>
                  </a:extLst>
                </a:gridCol>
                <a:gridCol w="1051421">
                  <a:extLst>
                    <a:ext uri="{9D8B030D-6E8A-4147-A177-3AD203B41FA5}">
                      <a16:colId xmlns:a16="http://schemas.microsoft.com/office/drawing/2014/main" val="38199889"/>
                    </a:ext>
                  </a:extLst>
                </a:gridCol>
                <a:gridCol w="1051421">
                  <a:extLst>
                    <a:ext uri="{9D8B030D-6E8A-4147-A177-3AD203B41FA5}">
                      <a16:colId xmlns:a16="http://schemas.microsoft.com/office/drawing/2014/main" val="1821162961"/>
                    </a:ext>
                  </a:extLst>
                </a:gridCol>
              </a:tblGrid>
              <a:tr h="254013">
                <a:tc>
                  <a:txBody>
                    <a:bodyPr/>
                    <a:lstStyle/>
                    <a:p>
                      <a:pPr algn="ctr">
                        <a:lnSpc>
                          <a:spcPct val="107000"/>
                        </a:lnSpc>
                        <a:spcBef>
                          <a:spcPts val="400"/>
                        </a:spcBef>
                        <a:spcAft>
                          <a:spcPts val="400"/>
                        </a:spcAft>
                      </a:pPr>
                      <a:r>
                        <a:rPr lang="es-ES" sz="1000" dirty="0" err="1">
                          <a:effectLst/>
                          <a:latin typeface="Cambria" panose="02040503050406030204" pitchFamily="18" charset="0"/>
                          <a:ea typeface="Cambria" panose="02040503050406030204" pitchFamily="18" charset="0"/>
                        </a:rPr>
                        <a:t>Nº</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Parámetro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Artesón </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Aguas Hediondas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TULSMAN (mg/kg)</a:t>
                      </a:r>
                    </a:p>
                  </a:txBody>
                  <a:tcPr marL="68580" marR="68580" marT="0" marB="0" anchor="ctr"/>
                </a:tc>
                <a:extLst>
                  <a:ext uri="{0D108BD9-81ED-4DB2-BD59-A6C34878D82A}">
                    <a16:rowId xmlns:a16="http://schemas.microsoft.com/office/drawing/2014/main" val="2209642881"/>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Cobre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9.03</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33.94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4290855235"/>
                  </a:ext>
                </a:extLst>
              </a:tr>
              <a:tr h="254013">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Arsénico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736.56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79.57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12</a:t>
                      </a:r>
                    </a:p>
                  </a:txBody>
                  <a:tcPr marL="68580" marR="68580" marT="0" marB="0" anchor="ctr"/>
                </a:tc>
                <a:extLst>
                  <a:ext uri="{0D108BD9-81ED-4DB2-BD59-A6C34878D82A}">
                    <a16:rowId xmlns:a16="http://schemas.microsoft.com/office/drawing/2014/main" val="3823431681"/>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3</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Mercurio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&lt;0.10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&lt;0.10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0.1</a:t>
                      </a:r>
                    </a:p>
                  </a:txBody>
                  <a:tcPr marL="68580" marR="68580" marT="0" marB="0" anchor="ctr"/>
                </a:tc>
                <a:extLst>
                  <a:ext uri="{0D108BD9-81ED-4DB2-BD59-A6C34878D82A}">
                    <a16:rowId xmlns:a16="http://schemas.microsoft.com/office/drawing/2014/main" val="2676458054"/>
                  </a:ext>
                </a:extLst>
              </a:tr>
              <a:tr h="22936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Fluoruros</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8.9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000">
                          <a:effectLst/>
                          <a:latin typeface="Cambria" panose="02040503050406030204" pitchFamily="18" charset="0"/>
                          <a:ea typeface="Cambria" panose="02040503050406030204" pitchFamily="18" charset="0"/>
                        </a:rPr>
                        <a:t>4.4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200</a:t>
                      </a:r>
                    </a:p>
                  </a:txBody>
                  <a:tcPr marL="68580" marR="68580" marT="0" marB="0" anchor="ctr"/>
                </a:tc>
                <a:extLst>
                  <a:ext uri="{0D108BD9-81ED-4DB2-BD59-A6C34878D82A}">
                    <a16:rowId xmlns:a16="http://schemas.microsoft.com/office/drawing/2014/main" val="1843891631"/>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Plomo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2.37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4.30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19</a:t>
                      </a:r>
                    </a:p>
                  </a:txBody>
                  <a:tcPr marL="68580" marR="68580" marT="0" marB="0" anchor="ctr"/>
                </a:tc>
                <a:extLst>
                  <a:ext uri="{0D108BD9-81ED-4DB2-BD59-A6C34878D82A}">
                    <a16:rowId xmlns:a16="http://schemas.microsoft.com/office/drawing/2014/main" val="3067300860"/>
                  </a:ext>
                </a:extLst>
              </a:tr>
              <a:tr h="254013">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Cromo Total</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2.59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16.30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54</a:t>
                      </a:r>
                    </a:p>
                  </a:txBody>
                  <a:tcPr marL="68580" marR="68580" marT="0" marB="0" anchor="ctr"/>
                </a:tc>
                <a:extLst>
                  <a:ext uri="{0D108BD9-81ED-4DB2-BD59-A6C34878D82A}">
                    <a16:rowId xmlns:a16="http://schemas.microsoft.com/office/drawing/2014/main" val="470507"/>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Hierro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44887.50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6419.70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482634308"/>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8</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Cadmio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5.85</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0.558</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0.5</a:t>
                      </a:r>
                    </a:p>
                  </a:txBody>
                  <a:tcPr marL="68580" marR="68580" marT="0" marB="0" anchor="ctr"/>
                </a:tc>
                <a:extLst>
                  <a:ext uri="{0D108BD9-81ED-4DB2-BD59-A6C34878D82A}">
                    <a16:rowId xmlns:a16="http://schemas.microsoft.com/office/drawing/2014/main" val="3533924113"/>
                  </a:ext>
                </a:extLst>
              </a:tr>
              <a:tr h="239902">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Plata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1.48</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&lt;0.50</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C" sz="1000" dirty="0">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2306113142"/>
                  </a:ext>
                </a:extLst>
              </a:tr>
            </a:tbl>
          </a:graphicData>
        </a:graphic>
      </p:graphicFrame>
      <p:pic>
        <p:nvPicPr>
          <p:cNvPr id="19" name="Imagen 18">
            <a:extLst>
              <a:ext uri="{FF2B5EF4-FFF2-40B4-BE49-F238E27FC236}">
                <a16:creationId xmlns:a16="http://schemas.microsoft.com/office/drawing/2014/main" id="{1D8E120A-442F-4A32-A0BE-25768125CE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0495" y="302387"/>
            <a:ext cx="4587618" cy="5895813"/>
          </a:xfrm>
          <a:prstGeom prst="rect">
            <a:avLst/>
          </a:prstGeom>
        </p:spPr>
      </p:pic>
      <p:sp>
        <p:nvSpPr>
          <p:cNvPr id="28" name="Rectángulo: esquinas redondeadas 27">
            <a:extLst>
              <a:ext uri="{FF2B5EF4-FFF2-40B4-BE49-F238E27FC236}">
                <a16:creationId xmlns:a16="http://schemas.microsoft.com/office/drawing/2014/main" id="{1FD39E09-8E1E-426F-822A-4F6C1ACC0CA0}"/>
              </a:ext>
            </a:extLst>
          </p:cNvPr>
          <p:cNvSpPr/>
          <p:nvPr/>
        </p:nvSpPr>
        <p:spPr>
          <a:xfrm>
            <a:off x="3774958" y="4084321"/>
            <a:ext cx="3279578" cy="276225"/>
          </a:xfrm>
          <a:prstGeom prst="roundRect">
            <a:avLst/>
          </a:prstGeom>
          <a:solidFill>
            <a:schemeClr val="accent1">
              <a:lumMod val="25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9" name="Rectángulo: esquinas redondeadas 28">
            <a:extLst>
              <a:ext uri="{FF2B5EF4-FFF2-40B4-BE49-F238E27FC236}">
                <a16:creationId xmlns:a16="http://schemas.microsoft.com/office/drawing/2014/main" id="{8D41C397-45B9-4890-AF01-FD3111849DCE}"/>
              </a:ext>
            </a:extLst>
          </p:cNvPr>
          <p:cNvSpPr/>
          <p:nvPr/>
        </p:nvSpPr>
        <p:spPr>
          <a:xfrm>
            <a:off x="5394389" y="3830708"/>
            <a:ext cx="648271" cy="251460"/>
          </a:xfrm>
          <a:prstGeom prst="roundRect">
            <a:avLst/>
          </a:prstGeom>
          <a:solidFill>
            <a:schemeClr val="accent1">
              <a:lumMod val="50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4" name="Rectángulo: esquinas redondeadas 23">
            <a:extLst>
              <a:ext uri="{FF2B5EF4-FFF2-40B4-BE49-F238E27FC236}">
                <a16:creationId xmlns:a16="http://schemas.microsoft.com/office/drawing/2014/main" id="{FB16FC84-FDE1-4A3E-865F-1DE558685034}"/>
              </a:ext>
            </a:extLst>
          </p:cNvPr>
          <p:cNvSpPr/>
          <p:nvPr/>
        </p:nvSpPr>
        <p:spPr>
          <a:xfrm>
            <a:off x="3300999" y="2389622"/>
            <a:ext cx="3999850" cy="633609"/>
          </a:xfrm>
          <a:prstGeom prst="roundRect">
            <a:avLst/>
          </a:prstGeom>
          <a:noFill/>
          <a:ln w="3175">
            <a:solidFill>
              <a:schemeClr val="tx1"/>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SzPct val="50000"/>
              <a:buFont typeface="Wingdings" panose="05000000000000000000" pitchFamily="2" charset="2"/>
              <a:buChar char="v"/>
            </a:pPr>
            <a:r>
              <a:rPr lang="es-ES" sz="1600" i="1" dirty="0">
                <a:solidFill>
                  <a:schemeClr val="tx1"/>
                </a:solidFill>
                <a:effectLst/>
                <a:latin typeface="Cambria" panose="02040503050406030204" pitchFamily="18" charset="0"/>
                <a:ea typeface="Cambria" panose="02040503050406030204" pitchFamily="18" charset="0"/>
              </a:rPr>
              <a:t>TULSMA, Libro VI, Anexo 2, Tabla 1. Criterios de calidad del suelo</a:t>
            </a:r>
            <a:endParaRPr lang="es-EC" sz="1600" i="1" dirty="0">
              <a:solidFill>
                <a:schemeClr val="tx1"/>
              </a:solidFill>
              <a:latin typeface="Cambria" panose="02040503050406030204" pitchFamily="18" charset="0"/>
              <a:ea typeface="Cambria" panose="02040503050406030204" pitchFamily="18" charset="0"/>
            </a:endParaRPr>
          </a:p>
        </p:txBody>
      </p:sp>
      <p:sp>
        <p:nvSpPr>
          <p:cNvPr id="26" name="Rectángulo: esquinas redondeadas 25">
            <a:extLst>
              <a:ext uri="{FF2B5EF4-FFF2-40B4-BE49-F238E27FC236}">
                <a16:creationId xmlns:a16="http://schemas.microsoft.com/office/drawing/2014/main" id="{CC966BEC-3A44-4379-B368-3533112C79E3}"/>
              </a:ext>
            </a:extLst>
          </p:cNvPr>
          <p:cNvSpPr/>
          <p:nvPr/>
        </p:nvSpPr>
        <p:spPr>
          <a:xfrm>
            <a:off x="1200821" y="1303458"/>
            <a:ext cx="1919267" cy="479771"/>
          </a:xfrm>
          <a:prstGeom prst="roundRect">
            <a:avLst/>
          </a:prstGeom>
          <a:solidFill>
            <a:srgbClr val="0070C0">
              <a:alpha val="40000"/>
            </a:srgb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In situ</a:t>
            </a:r>
          </a:p>
        </p:txBody>
      </p:sp>
      <p:sp>
        <p:nvSpPr>
          <p:cNvPr id="27" name="Rectángulo: esquinas redondeadas 26">
            <a:extLst>
              <a:ext uri="{FF2B5EF4-FFF2-40B4-BE49-F238E27FC236}">
                <a16:creationId xmlns:a16="http://schemas.microsoft.com/office/drawing/2014/main" id="{1A89C8F9-A6EE-43E1-B6CF-8204C352CFBF}"/>
              </a:ext>
            </a:extLst>
          </p:cNvPr>
          <p:cNvSpPr/>
          <p:nvPr/>
        </p:nvSpPr>
        <p:spPr>
          <a:xfrm>
            <a:off x="1200821" y="3756660"/>
            <a:ext cx="1919267" cy="479771"/>
          </a:xfrm>
          <a:prstGeom prst="roundRect">
            <a:avLst/>
          </a:prstGeom>
          <a:solidFill>
            <a:schemeClr val="accent1">
              <a:lumMod val="75000"/>
              <a:alpha val="5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i="1" dirty="0">
                <a:solidFill>
                  <a:schemeClr val="tx1"/>
                </a:solidFill>
                <a:latin typeface="Cambria" panose="02040503050406030204" pitchFamily="18" charset="0"/>
                <a:ea typeface="Cambria" panose="02040503050406030204" pitchFamily="18" charset="0"/>
                <a:cs typeface="Times New Roman" panose="02020603050405020304" pitchFamily="18" charset="0"/>
              </a:rPr>
              <a:t>Análisis en laboratorio</a:t>
            </a:r>
          </a:p>
        </p:txBody>
      </p:sp>
      <p:sp>
        <p:nvSpPr>
          <p:cNvPr id="30" name="Flecha: hacia abajo 29">
            <a:extLst>
              <a:ext uri="{FF2B5EF4-FFF2-40B4-BE49-F238E27FC236}">
                <a16:creationId xmlns:a16="http://schemas.microsoft.com/office/drawing/2014/main" id="{072E3919-A42B-4A2D-9061-BD285FB10503}"/>
              </a:ext>
            </a:extLst>
          </p:cNvPr>
          <p:cNvSpPr/>
          <p:nvPr/>
        </p:nvSpPr>
        <p:spPr>
          <a:xfrm>
            <a:off x="1936303" y="2477199"/>
            <a:ext cx="448302" cy="458454"/>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esquinas redondeadas 20">
            <a:extLst>
              <a:ext uri="{FF2B5EF4-FFF2-40B4-BE49-F238E27FC236}">
                <a16:creationId xmlns:a16="http://schemas.microsoft.com/office/drawing/2014/main" id="{D018DBC1-778E-4B40-9E63-F7433DE471CE}"/>
              </a:ext>
            </a:extLst>
          </p:cNvPr>
          <p:cNvSpPr/>
          <p:nvPr/>
        </p:nvSpPr>
        <p:spPr>
          <a:xfrm>
            <a:off x="5433787" y="990600"/>
            <a:ext cx="1709963" cy="1156838"/>
          </a:xfrm>
          <a:prstGeom prst="roundRect">
            <a:avLst>
              <a:gd name="adj" fmla="val 16667"/>
            </a:avLst>
          </a:prstGeom>
          <a:noFill/>
          <a:ln w="3810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22" name="Rectángulo: esquinas redondeadas 21">
            <a:extLst>
              <a:ext uri="{FF2B5EF4-FFF2-40B4-BE49-F238E27FC236}">
                <a16:creationId xmlns:a16="http://schemas.microsoft.com/office/drawing/2014/main" id="{98B7104E-0140-4AD8-AD67-551D1F2FF395}"/>
              </a:ext>
            </a:extLst>
          </p:cNvPr>
          <p:cNvSpPr/>
          <p:nvPr/>
        </p:nvSpPr>
        <p:spPr>
          <a:xfrm>
            <a:off x="3774958" y="5517733"/>
            <a:ext cx="3279578" cy="276225"/>
          </a:xfrm>
          <a:prstGeom prst="roundRect">
            <a:avLst/>
          </a:prstGeom>
          <a:solidFill>
            <a:schemeClr val="accent1">
              <a:lumMod val="25000"/>
              <a:alpha val="30000"/>
            </a:scheme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3510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7271342F-64BD-4D45-8C2E-E693731D78DE}"/>
              </a:ext>
            </a:extLst>
          </p:cNvPr>
          <p:cNvSpPr/>
          <p:nvPr/>
        </p:nvSpPr>
        <p:spPr>
          <a:xfrm>
            <a:off x="9272096" y="1000543"/>
            <a:ext cx="1681462" cy="1675488"/>
          </a:xfrm>
          <a:prstGeom prst="ellipse">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2" y="2824635"/>
            <a:ext cx="4727402" cy="830997"/>
          </a:xfrm>
          <a:prstGeom prst="rect">
            <a:avLst/>
          </a:prstGeom>
          <a:noFill/>
        </p:spPr>
        <p:txBody>
          <a:bodyPr wrap="square" rtlCol="0">
            <a:spAutoFit/>
          </a:bodyPr>
          <a:lstStyle/>
          <a:p>
            <a:pPr algn="ctr"/>
            <a:r>
              <a:rPr lang="es-MX" sz="2400" b="1" dirty="0">
                <a:latin typeface="Cambria" panose="02040503050406030204" pitchFamily="18" charset="0"/>
                <a:ea typeface="Cambria" panose="02040503050406030204" pitchFamily="18" charset="0"/>
                <a:cs typeface="Times New Roman" panose="02020603050405020304" pitchFamily="18" charset="0"/>
              </a:rPr>
              <a:t>Determinación de la calidad de los lodos </a:t>
            </a:r>
            <a:endParaRPr lang="es-EC" sz="24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43CE7CE5-861B-4EB5-9D24-FE9DA18706BF}"/>
              </a:ext>
            </a:extLst>
          </p:cNvPr>
          <p:cNvGraphicFramePr>
            <a:graphicFrameLocks noGrp="1"/>
          </p:cNvGraphicFramePr>
          <p:nvPr>
            <p:extLst>
              <p:ext uri="{D42A27DB-BD31-4B8C-83A1-F6EECF244321}">
                <p14:modId xmlns:p14="http://schemas.microsoft.com/office/powerpoint/2010/main" val="2874853423"/>
              </p:ext>
            </p:extLst>
          </p:nvPr>
        </p:nvGraphicFramePr>
        <p:xfrm>
          <a:off x="2269698" y="717482"/>
          <a:ext cx="4772027" cy="2514096"/>
        </p:xfrm>
        <a:graphic>
          <a:graphicData uri="http://schemas.openxmlformats.org/drawingml/2006/table">
            <a:tbl>
              <a:tblPr firstRow="1" firstCol="1" bandRow="1">
                <a:tableStyleId>{17292A2E-F333-43FB-9621-5CBBE7FDCDCB}</a:tableStyleId>
              </a:tblPr>
              <a:tblGrid>
                <a:gridCol w="900670">
                  <a:extLst>
                    <a:ext uri="{9D8B030D-6E8A-4147-A177-3AD203B41FA5}">
                      <a16:colId xmlns:a16="http://schemas.microsoft.com/office/drawing/2014/main" val="3224949576"/>
                    </a:ext>
                  </a:extLst>
                </a:gridCol>
                <a:gridCol w="724093">
                  <a:extLst>
                    <a:ext uri="{9D8B030D-6E8A-4147-A177-3AD203B41FA5}">
                      <a16:colId xmlns:a16="http://schemas.microsoft.com/office/drawing/2014/main" val="3439754536"/>
                    </a:ext>
                  </a:extLst>
                </a:gridCol>
                <a:gridCol w="1170617">
                  <a:extLst>
                    <a:ext uri="{9D8B030D-6E8A-4147-A177-3AD203B41FA5}">
                      <a16:colId xmlns:a16="http://schemas.microsoft.com/office/drawing/2014/main" val="660806178"/>
                    </a:ext>
                  </a:extLst>
                </a:gridCol>
                <a:gridCol w="900035">
                  <a:extLst>
                    <a:ext uri="{9D8B030D-6E8A-4147-A177-3AD203B41FA5}">
                      <a16:colId xmlns:a16="http://schemas.microsoft.com/office/drawing/2014/main" val="2702996484"/>
                    </a:ext>
                  </a:extLst>
                </a:gridCol>
                <a:gridCol w="1076612">
                  <a:extLst>
                    <a:ext uri="{9D8B030D-6E8A-4147-A177-3AD203B41FA5}">
                      <a16:colId xmlns:a16="http://schemas.microsoft.com/office/drawing/2014/main" val="432222793"/>
                    </a:ext>
                  </a:extLst>
                </a:gridCol>
              </a:tblGrid>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Parámetro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Artesón</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Aguas Hediondas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8992144"/>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Cobre</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5.26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4218405841"/>
                  </a:ext>
                </a:extLst>
              </a:tr>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Arsénico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709.69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536.07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4165700649"/>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Mercurio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2.14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14.97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533305850"/>
                  </a:ext>
                </a:extLst>
              </a:tr>
              <a:tr h="857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Plomo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0.76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n-GB" sz="1000">
                          <a:effectLst/>
                          <a:latin typeface="Cambria" panose="02040503050406030204" pitchFamily="18" charset="0"/>
                          <a:ea typeface="Cambria" panose="02040503050406030204" pitchFamily="18" charset="0"/>
                        </a:rPr>
                        <a:t>9.66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654319127"/>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Cromo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0.03</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1.29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440126189"/>
                  </a:ext>
                </a:extLst>
              </a:tr>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Cadmio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51.24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34.17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326286792"/>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Plata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259.27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612.46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512956604"/>
                  </a:ext>
                </a:extLst>
              </a:tr>
            </a:tbl>
          </a:graphicData>
        </a:graphic>
      </p:graphicFrame>
      <p:sp>
        <p:nvSpPr>
          <p:cNvPr id="14" name="Rectangle 1">
            <a:extLst>
              <a:ext uri="{FF2B5EF4-FFF2-40B4-BE49-F238E27FC236}">
                <a16:creationId xmlns:a16="http://schemas.microsoft.com/office/drawing/2014/main" id="{CE0DD77D-AFE3-45FE-9B0B-D912ACC7D7B9}"/>
              </a:ext>
            </a:extLst>
          </p:cNvPr>
          <p:cNvSpPr>
            <a:spLocks noChangeArrowheads="1"/>
          </p:cNvSpPr>
          <p:nvPr/>
        </p:nvSpPr>
        <p:spPr bwMode="auto">
          <a:xfrm>
            <a:off x="3004892" y="388623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16" name="Tabla 15">
            <a:extLst>
              <a:ext uri="{FF2B5EF4-FFF2-40B4-BE49-F238E27FC236}">
                <a16:creationId xmlns:a16="http://schemas.microsoft.com/office/drawing/2014/main" id="{C247DB0A-8D72-4926-AA4A-C84BE4FDC789}"/>
              </a:ext>
            </a:extLst>
          </p:cNvPr>
          <p:cNvGraphicFramePr>
            <a:graphicFrameLocks noGrp="1"/>
          </p:cNvGraphicFramePr>
          <p:nvPr>
            <p:extLst>
              <p:ext uri="{D42A27DB-BD31-4B8C-83A1-F6EECF244321}">
                <p14:modId xmlns:p14="http://schemas.microsoft.com/office/powerpoint/2010/main" val="1375450350"/>
              </p:ext>
            </p:extLst>
          </p:nvPr>
        </p:nvGraphicFramePr>
        <p:xfrm>
          <a:off x="2256855" y="3511904"/>
          <a:ext cx="4772026" cy="2201817"/>
        </p:xfrm>
        <a:graphic>
          <a:graphicData uri="http://schemas.openxmlformats.org/drawingml/2006/table">
            <a:tbl>
              <a:tblPr firstRow="1" firstCol="1" bandRow="1">
                <a:tableStyleId>{17292A2E-F333-43FB-9621-5CBBE7FDCDCB}</a:tableStyleId>
              </a:tblPr>
              <a:tblGrid>
                <a:gridCol w="960015">
                  <a:extLst>
                    <a:ext uri="{9D8B030D-6E8A-4147-A177-3AD203B41FA5}">
                      <a16:colId xmlns:a16="http://schemas.microsoft.com/office/drawing/2014/main" val="1298362808"/>
                    </a:ext>
                  </a:extLst>
                </a:gridCol>
                <a:gridCol w="630868">
                  <a:extLst>
                    <a:ext uri="{9D8B030D-6E8A-4147-A177-3AD203B41FA5}">
                      <a16:colId xmlns:a16="http://schemas.microsoft.com/office/drawing/2014/main" val="3881775456"/>
                    </a:ext>
                  </a:extLst>
                </a:gridCol>
                <a:gridCol w="1148902">
                  <a:extLst>
                    <a:ext uri="{9D8B030D-6E8A-4147-A177-3AD203B41FA5}">
                      <a16:colId xmlns:a16="http://schemas.microsoft.com/office/drawing/2014/main" val="3826759829"/>
                    </a:ext>
                  </a:extLst>
                </a:gridCol>
                <a:gridCol w="883339">
                  <a:extLst>
                    <a:ext uri="{9D8B030D-6E8A-4147-A177-3AD203B41FA5}">
                      <a16:colId xmlns:a16="http://schemas.microsoft.com/office/drawing/2014/main" val="1250309557"/>
                    </a:ext>
                  </a:extLst>
                </a:gridCol>
                <a:gridCol w="1148902">
                  <a:extLst>
                    <a:ext uri="{9D8B030D-6E8A-4147-A177-3AD203B41FA5}">
                      <a16:colId xmlns:a16="http://schemas.microsoft.com/office/drawing/2014/main" val="3265564787"/>
                    </a:ext>
                  </a:extLst>
                </a:gridCol>
              </a:tblGrid>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Parámetro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Artesón</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Categoría</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Aguas Hediondas</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8218876"/>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Cobre</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221552573"/>
                  </a:ext>
                </a:extLst>
              </a:tr>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Arsénico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73.91</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7.98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865591735"/>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Mercurio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891655792"/>
                  </a:ext>
                </a:extLst>
              </a:tr>
              <a:tr h="17792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Plomo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n-GB" sz="1000">
                          <a:effectLst/>
                          <a:latin typeface="Cambria" panose="02040503050406030204" pitchFamily="18" charset="0"/>
                          <a:ea typeface="Cambria" panose="02040503050406030204" pitchFamily="18" charset="0"/>
                        </a:rPr>
                        <a:t>0.14</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17294726"/>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Cromo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0.003</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73750351"/>
                  </a:ext>
                </a:extLst>
              </a:tr>
              <a:tr h="36963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Cadmio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5.34</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0.51</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 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087996287"/>
                  </a:ext>
                </a:extLst>
              </a:tr>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Plata</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27.002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9.12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463105112"/>
                  </a:ext>
                </a:extLst>
              </a:tr>
            </a:tbl>
          </a:graphicData>
        </a:graphic>
      </p:graphicFrame>
      <p:graphicFrame>
        <p:nvGraphicFramePr>
          <p:cNvPr id="10" name="Diagrama 9">
            <a:extLst>
              <a:ext uri="{FF2B5EF4-FFF2-40B4-BE49-F238E27FC236}">
                <a16:creationId xmlns:a16="http://schemas.microsoft.com/office/drawing/2014/main" id="{538B5A9B-42EE-428A-BB8C-3E8AE9BF6FFA}"/>
              </a:ext>
            </a:extLst>
          </p:cNvPr>
          <p:cNvGraphicFramePr/>
          <p:nvPr>
            <p:extLst>
              <p:ext uri="{D42A27DB-BD31-4B8C-83A1-F6EECF244321}">
                <p14:modId xmlns:p14="http://schemas.microsoft.com/office/powerpoint/2010/main" val="3192749050"/>
              </p:ext>
            </p:extLst>
          </p:nvPr>
        </p:nvGraphicFramePr>
        <p:xfrm>
          <a:off x="5685547" y="540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428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7271342F-64BD-4D45-8C2E-E693731D78DE}"/>
              </a:ext>
            </a:extLst>
          </p:cNvPr>
          <p:cNvSpPr/>
          <p:nvPr/>
        </p:nvSpPr>
        <p:spPr>
          <a:xfrm>
            <a:off x="8477928" y="2459174"/>
            <a:ext cx="1823068" cy="1750226"/>
          </a:xfrm>
          <a:prstGeom prst="ellipse">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2" y="2824635"/>
            <a:ext cx="4727402" cy="830997"/>
          </a:xfrm>
          <a:prstGeom prst="rect">
            <a:avLst/>
          </a:prstGeom>
          <a:noFill/>
        </p:spPr>
        <p:txBody>
          <a:bodyPr wrap="square" rtlCol="0">
            <a:spAutoFit/>
          </a:bodyPr>
          <a:lstStyle/>
          <a:p>
            <a:pPr algn="ctr"/>
            <a:r>
              <a:rPr lang="es-MX" sz="2400" b="1" dirty="0">
                <a:latin typeface="Cambria" panose="02040503050406030204" pitchFamily="18" charset="0"/>
                <a:ea typeface="Cambria" panose="02040503050406030204" pitchFamily="18" charset="0"/>
                <a:cs typeface="Times New Roman" panose="02020603050405020304" pitchFamily="18" charset="0"/>
              </a:rPr>
              <a:t>Determinación de la calidad de los lodos </a:t>
            </a:r>
            <a:endParaRPr lang="es-EC" sz="24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43CE7CE5-861B-4EB5-9D24-FE9DA18706BF}"/>
              </a:ext>
            </a:extLst>
          </p:cNvPr>
          <p:cNvGraphicFramePr>
            <a:graphicFrameLocks noGrp="1"/>
          </p:cNvGraphicFramePr>
          <p:nvPr/>
        </p:nvGraphicFramePr>
        <p:xfrm>
          <a:off x="2269698" y="717482"/>
          <a:ext cx="4772027" cy="2514096"/>
        </p:xfrm>
        <a:graphic>
          <a:graphicData uri="http://schemas.openxmlformats.org/drawingml/2006/table">
            <a:tbl>
              <a:tblPr firstRow="1" firstCol="1" bandRow="1">
                <a:tableStyleId>{17292A2E-F333-43FB-9621-5CBBE7FDCDCB}</a:tableStyleId>
              </a:tblPr>
              <a:tblGrid>
                <a:gridCol w="900670">
                  <a:extLst>
                    <a:ext uri="{9D8B030D-6E8A-4147-A177-3AD203B41FA5}">
                      <a16:colId xmlns:a16="http://schemas.microsoft.com/office/drawing/2014/main" val="3224949576"/>
                    </a:ext>
                  </a:extLst>
                </a:gridCol>
                <a:gridCol w="724093">
                  <a:extLst>
                    <a:ext uri="{9D8B030D-6E8A-4147-A177-3AD203B41FA5}">
                      <a16:colId xmlns:a16="http://schemas.microsoft.com/office/drawing/2014/main" val="3439754536"/>
                    </a:ext>
                  </a:extLst>
                </a:gridCol>
                <a:gridCol w="1170617">
                  <a:extLst>
                    <a:ext uri="{9D8B030D-6E8A-4147-A177-3AD203B41FA5}">
                      <a16:colId xmlns:a16="http://schemas.microsoft.com/office/drawing/2014/main" val="660806178"/>
                    </a:ext>
                  </a:extLst>
                </a:gridCol>
                <a:gridCol w="900035">
                  <a:extLst>
                    <a:ext uri="{9D8B030D-6E8A-4147-A177-3AD203B41FA5}">
                      <a16:colId xmlns:a16="http://schemas.microsoft.com/office/drawing/2014/main" val="2702996484"/>
                    </a:ext>
                  </a:extLst>
                </a:gridCol>
                <a:gridCol w="1076612">
                  <a:extLst>
                    <a:ext uri="{9D8B030D-6E8A-4147-A177-3AD203B41FA5}">
                      <a16:colId xmlns:a16="http://schemas.microsoft.com/office/drawing/2014/main" val="432222793"/>
                    </a:ext>
                  </a:extLst>
                </a:gridCol>
              </a:tblGrid>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Parámetro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Artesón</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Aguas Hediondas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8992144"/>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Cobre</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0.20</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5.26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4218405841"/>
                  </a:ext>
                </a:extLst>
              </a:tr>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Arsénico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709.69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536.07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4165700649"/>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Mercurio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2.14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14.97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533305850"/>
                  </a:ext>
                </a:extLst>
              </a:tr>
              <a:tr h="857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Plomo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0.76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n-GB" sz="1000">
                          <a:effectLst/>
                          <a:latin typeface="Cambria" panose="02040503050406030204" pitchFamily="18" charset="0"/>
                          <a:ea typeface="Cambria" panose="02040503050406030204" pitchFamily="18" charset="0"/>
                        </a:rPr>
                        <a:t>9.66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654319127"/>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Cromo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0.03</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1.29</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Originarios de la Roca Madre</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440126189"/>
                  </a:ext>
                </a:extLst>
              </a:tr>
              <a:tr h="17145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Cadmio</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51.24</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34.17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326286792"/>
                  </a:ext>
                </a:extLst>
              </a:tr>
              <a:tr h="161925">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Plata</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259.27</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Moderadamente enriquecidos</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612.46</a:t>
                      </a:r>
                      <a:endParaRPr lang="es-EC"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Alto enriquecimiento</a:t>
                      </a:r>
                      <a:endParaRPr lang="es-EC"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512956604"/>
                  </a:ext>
                </a:extLst>
              </a:tr>
            </a:tbl>
          </a:graphicData>
        </a:graphic>
      </p:graphicFrame>
      <p:sp>
        <p:nvSpPr>
          <p:cNvPr id="14" name="Rectangle 1">
            <a:extLst>
              <a:ext uri="{FF2B5EF4-FFF2-40B4-BE49-F238E27FC236}">
                <a16:creationId xmlns:a16="http://schemas.microsoft.com/office/drawing/2014/main" id="{CE0DD77D-AFE3-45FE-9B0B-D912ACC7D7B9}"/>
              </a:ext>
            </a:extLst>
          </p:cNvPr>
          <p:cNvSpPr>
            <a:spLocks noChangeArrowheads="1"/>
          </p:cNvSpPr>
          <p:nvPr/>
        </p:nvSpPr>
        <p:spPr bwMode="auto">
          <a:xfrm>
            <a:off x="3004892" y="388623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16" name="Tabla 15">
            <a:extLst>
              <a:ext uri="{FF2B5EF4-FFF2-40B4-BE49-F238E27FC236}">
                <a16:creationId xmlns:a16="http://schemas.microsoft.com/office/drawing/2014/main" id="{C247DB0A-8D72-4926-AA4A-C84BE4FDC789}"/>
              </a:ext>
            </a:extLst>
          </p:cNvPr>
          <p:cNvGraphicFramePr>
            <a:graphicFrameLocks noGrp="1"/>
          </p:cNvGraphicFramePr>
          <p:nvPr/>
        </p:nvGraphicFramePr>
        <p:xfrm>
          <a:off x="2256855" y="3511904"/>
          <a:ext cx="4772026" cy="2201817"/>
        </p:xfrm>
        <a:graphic>
          <a:graphicData uri="http://schemas.openxmlformats.org/drawingml/2006/table">
            <a:tbl>
              <a:tblPr firstRow="1" firstCol="1" bandRow="1">
                <a:tableStyleId>{17292A2E-F333-43FB-9621-5CBBE7FDCDCB}</a:tableStyleId>
              </a:tblPr>
              <a:tblGrid>
                <a:gridCol w="960015">
                  <a:extLst>
                    <a:ext uri="{9D8B030D-6E8A-4147-A177-3AD203B41FA5}">
                      <a16:colId xmlns:a16="http://schemas.microsoft.com/office/drawing/2014/main" val="1298362808"/>
                    </a:ext>
                  </a:extLst>
                </a:gridCol>
                <a:gridCol w="630868">
                  <a:extLst>
                    <a:ext uri="{9D8B030D-6E8A-4147-A177-3AD203B41FA5}">
                      <a16:colId xmlns:a16="http://schemas.microsoft.com/office/drawing/2014/main" val="3881775456"/>
                    </a:ext>
                  </a:extLst>
                </a:gridCol>
                <a:gridCol w="1148902">
                  <a:extLst>
                    <a:ext uri="{9D8B030D-6E8A-4147-A177-3AD203B41FA5}">
                      <a16:colId xmlns:a16="http://schemas.microsoft.com/office/drawing/2014/main" val="3826759829"/>
                    </a:ext>
                  </a:extLst>
                </a:gridCol>
                <a:gridCol w="883339">
                  <a:extLst>
                    <a:ext uri="{9D8B030D-6E8A-4147-A177-3AD203B41FA5}">
                      <a16:colId xmlns:a16="http://schemas.microsoft.com/office/drawing/2014/main" val="1250309557"/>
                    </a:ext>
                  </a:extLst>
                </a:gridCol>
                <a:gridCol w="1148902">
                  <a:extLst>
                    <a:ext uri="{9D8B030D-6E8A-4147-A177-3AD203B41FA5}">
                      <a16:colId xmlns:a16="http://schemas.microsoft.com/office/drawing/2014/main" val="3265564787"/>
                    </a:ext>
                  </a:extLst>
                </a:gridCol>
              </a:tblGrid>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Parámetro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Artesón</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Categoría</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Aguas Hediondas</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Categoría</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8218876"/>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Cobre</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221552573"/>
                  </a:ext>
                </a:extLst>
              </a:tr>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Arsénico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73.91</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7.98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865591735"/>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Mercurio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0.22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891655792"/>
                  </a:ext>
                </a:extLst>
              </a:tr>
              <a:tr h="177920">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Plomo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0.08</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n-GB" sz="1000">
                          <a:effectLst/>
                          <a:latin typeface="Cambria" panose="02040503050406030204" pitchFamily="18" charset="0"/>
                          <a:ea typeface="Cambria" panose="02040503050406030204" pitchFamily="18" charset="0"/>
                        </a:rPr>
                        <a:t>0.14</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17294726"/>
                  </a:ext>
                </a:extLst>
              </a:tr>
              <a:tr h="18609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Cromo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0.003</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73750351"/>
                  </a:ext>
                </a:extLst>
              </a:tr>
              <a:tr h="369634">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Cadmio</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5.34</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0.51</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 No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087996287"/>
                  </a:ext>
                </a:extLst>
              </a:tr>
              <a:tr h="365327">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Plata</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27.002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Bef>
                          <a:spcPts val="400"/>
                        </a:spcBef>
                        <a:spcAft>
                          <a:spcPts val="400"/>
                        </a:spcAft>
                      </a:pPr>
                      <a:r>
                        <a:rPr lang="es-ES" sz="1000">
                          <a:effectLst/>
                          <a:latin typeface="Cambria" panose="02040503050406030204" pitchFamily="18" charset="0"/>
                          <a:ea typeface="Cambria" panose="02040503050406030204" pitchFamily="18" charset="0"/>
                        </a:rPr>
                        <a:t>9.12</a:t>
                      </a:r>
                      <a:endParaRPr lang="es-EC" sz="1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000" dirty="0">
                          <a:effectLst/>
                          <a:latin typeface="Cambria" panose="02040503050406030204" pitchFamily="18" charset="0"/>
                          <a:ea typeface="Cambria" panose="02040503050406030204" pitchFamily="18" charset="0"/>
                        </a:rPr>
                        <a:t>Extremadamente contaminados</a:t>
                      </a:r>
                      <a:endParaRPr lang="es-EC"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463105112"/>
                  </a:ext>
                </a:extLst>
              </a:tr>
            </a:tbl>
          </a:graphicData>
        </a:graphic>
      </p:graphicFrame>
      <p:graphicFrame>
        <p:nvGraphicFramePr>
          <p:cNvPr id="10" name="Diagrama 9">
            <a:extLst>
              <a:ext uri="{FF2B5EF4-FFF2-40B4-BE49-F238E27FC236}">
                <a16:creationId xmlns:a16="http://schemas.microsoft.com/office/drawing/2014/main" id="{538B5A9B-42EE-428A-BB8C-3E8AE9BF6FFA}"/>
              </a:ext>
            </a:extLst>
          </p:cNvPr>
          <p:cNvGraphicFramePr/>
          <p:nvPr>
            <p:extLst>
              <p:ext uri="{D42A27DB-BD31-4B8C-83A1-F6EECF244321}">
                <p14:modId xmlns:p14="http://schemas.microsoft.com/office/powerpoint/2010/main" val="553057955"/>
              </p:ext>
            </p:extLst>
          </p:nvPr>
        </p:nvGraphicFramePr>
        <p:xfrm>
          <a:off x="5685547" y="540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87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7271342F-64BD-4D45-8C2E-E693731D78DE}"/>
              </a:ext>
            </a:extLst>
          </p:cNvPr>
          <p:cNvSpPr/>
          <p:nvPr/>
        </p:nvSpPr>
        <p:spPr>
          <a:xfrm>
            <a:off x="9281823" y="4004947"/>
            <a:ext cx="1681462" cy="1675488"/>
          </a:xfrm>
          <a:prstGeom prst="ellipse">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BC51D293-56A1-4F68-95D1-D03D022D8160}"/>
              </a:ext>
            </a:extLst>
          </p:cNvPr>
          <p:cNvSpPr/>
          <p:nvPr/>
        </p:nvSpPr>
        <p:spPr>
          <a:xfrm>
            <a:off x="876682" y="2988684"/>
            <a:ext cx="523221" cy="52322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5CF855C8-1849-4769-A79E-91A59D3A5562}"/>
              </a:ext>
            </a:extLst>
          </p:cNvPr>
          <p:cNvSpPr/>
          <p:nvPr/>
        </p:nvSpPr>
        <p:spPr>
          <a:xfrm>
            <a:off x="515388" y="876432"/>
            <a:ext cx="318107" cy="4727402"/>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C9684A96-91DD-4C08-953C-618F5E79DDD6}"/>
              </a:ext>
            </a:extLst>
          </p:cNvPr>
          <p:cNvSpPr txBox="1"/>
          <p:nvPr/>
        </p:nvSpPr>
        <p:spPr>
          <a:xfrm rot="16200000">
            <a:off x="-1837152" y="2648183"/>
            <a:ext cx="4727402" cy="830997"/>
          </a:xfrm>
          <a:prstGeom prst="rect">
            <a:avLst/>
          </a:prstGeom>
          <a:noFill/>
        </p:spPr>
        <p:txBody>
          <a:bodyPr wrap="square" rtlCol="0">
            <a:spAutoFit/>
          </a:bodyPr>
          <a:lstStyle/>
          <a:p>
            <a:pPr algn="ctr"/>
            <a:r>
              <a:rPr lang="es-MX" sz="2400" b="1" dirty="0">
                <a:latin typeface="Cambria" panose="02040503050406030204" pitchFamily="18" charset="0"/>
                <a:ea typeface="Cambria" panose="02040503050406030204" pitchFamily="18" charset="0"/>
                <a:cs typeface="Times New Roman" panose="02020603050405020304" pitchFamily="18" charset="0"/>
              </a:rPr>
              <a:t>DETERMINACIÓN DE LA CALIDAD DE LOS LODOS </a:t>
            </a:r>
            <a:endParaRPr lang="es-EC" sz="24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A8FD5118-E990-41FD-8CD7-E189C8941037}"/>
              </a:ext>
            </a:extLst>
          </p:cNvPr>
          <p:cNvGraphicFramePr>
            <a:graphicFrameLocks noGrp="1"/>
          </p:cNvGraphicFramePr>
          <p:nvPr>
            <p:extLst>
              <p:ext uri="{D42A27DB-BD31-4B8C-83A1-F6EECF244321}">
                <p14:modId xmlns:p14="http://schemas.microsoft.com/office/powerpoint/2010/main" val="354257617"/>
              </p:ext>
            </p:extLst>
          </p:nvPr>
        </p:nvGraphicFramePr>
        <p:xfrm>
          <a:off x="2169323" y="1730910"/>
          <a:ext cx="4847296" cy="1515428"/>
        </p:xfrm>
        <a:graphic>
          <a:graphicData uri="http://schemas.openxmlformats.org/drawingml/2006/table">
            <a:tbl>
              <a:tblPr firstRow="1" firstCol="1" bandRow="1">
                <a:tableStyleId>{17292A2E-F333-43FB-9621-5CBBE7FDCDCB}</a:tableStyleId>
              </a:tblPr>
              <a:tblGrid>
                <a:gridCol w="932501">
                  <a:extLst>
                    <a:ext uri="{9D8B030D-6E8A-4147-A177-3AD203B41FA5}">
                      <a16:colId xmlns:a16="http://schemas.microsoft.com/office/drawing/2014/main" val="1027143724"/>
                    </a:ext>
                  </a:extLst>
                </a:gridCol>
                <a:gridCol w="839119">
                  <a:extLst>
                    <a:ext uri="{9D8B030D-6E8A-4147-A177-3AD203B41FA5}">
                      <a16:colId xmlns:a16="http://schemas.microsoft.com/office/drawing/2014/main" val="736095245"/>
                    </a:ext>
                  </a:extLst>
                </a:gridCol>
                <a:gridCol w="931844">
                  <a:extLst>
                    <a:ext uri="{9D8B030D-6E8A-4147-A177-3AD203B41FA5}">
                      <a16:colId xmlns:a16="http://schemas.microsoft.com/office/drawing/2014/main" val="2346587704"/>
                    </a:ext>
                  </a:extLst>
                </a:gridCol>
                <a:gridCol w="1211988">
                  <a:extLst>
                    <a:ext uri="{9D8B030D-6E8A-4147-A177-3AD203B41FA5}">
                      <a16:colId xmlns:a16="http://schemas.microsoft.com/office/drawing/2014/main" val="1497750605"/>
                    </a:ext>
                  </a:extLst>
                </a:gridCol>
                <a:gridCol w="931844">
                  <a:extLst>
                    <a:ext uri="{9D8B030D-6E8A-4147-A177-3AD203B41FA5}">
                      <a16:colId xmlns:a16="http://schemas.microsoft.com/office/drawing/2014/main" val="694419130"/>
                    </a:ext>
                  </a:extLst>
                </a:gridCol>
              </a:tblGrid>
              <a:tr h="171450">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Parámetro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Artesón</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Categoría</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Aguas Hediondas</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Categoría</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168831"/>
                  </a:ext>
                </a:extLst>
              </a:tr>
              <a:tr h="161925">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Cobre</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0.52</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1.95</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53974923"/>
                  </a:ext>
                </a:extLst>
              </a:tr>
              <a:tr h="171450">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Arsénico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3682.8</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Muy Alto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397.85</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Muy Alto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759742201"/>
                  </a:ext>
                </a:extLst>
              </a:tr>
              <a:tr h="161925">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Mercurio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44.44</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Moderado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44.44</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Moderado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063063223"/>
                  </a:ext>
                </a:extLst>
              </a:tr>
              <a:tr h="85725">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Plomo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1.98</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n-GB" sz="1100">
                          <a:effectLst/>
                          <a:latin typeface="Cambria" panose="02040503050406030204" pitchFamily="18" charset="0"/>
                          <a:ea typeface="Cambria" panose="02040503050406030204" pitchFamily="18" charset="0"/>
                        </a:rPr>
                        <a:t>3.58</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026810933"/>
                  </a:ext>
                </a:extLst>
              </a:tr>
              <a:tr h="161925">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Cromo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0.03</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0.19</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Bajo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000900583"/>
                  </a:ext>
                </a:extLst>
              </a:tr>
              <a:tr h="161925">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Cadmio</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797.73</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Muy Alto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76.09</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Moderado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454097342"/>
                  </a:ext>
                </a:extLst>
              </a:tr>
              <a:tr h="161925">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Plata</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134.55</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Considerable</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45.45</a:t>
                      </a:r>
                      <a:endParaRPr lang="es-EC"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Moderado</a:t>
                      </a:r>
                      <a:endParaRPr lang="es-EC"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938506344"/>
                  </a:ext>
                </a:extLst>
              </a:tr>
            </a:tbl>
          </a:graphicData>
        </a:graphic>
      </p:graphicFrame>
      <p:graphicFrame>
        <p:nvGraphicFramePr>
          <p:cNvPr id="3" name="Tabla 2">
            <a:extLst>
              <a:ext uri="{FF2B5EF4-FFF2-40B4-BE49-F238E27FC236}">
                <a16:creationId xmlns:a16="http://schemas.microsoft.com/office/drawing/2014/main" id="{8F9DF1FE-3949-4087-8D1D-3BF7F851E6D6}"/>
              </a:ext>
            </a:extLst>
          </p:cNvPr>
          <p:cNvGraphicFramePr>
            <a:graphicFrameLocks noGrp="1"/>
          </p:cNvGraphicFramePr>
          <p:nvPr>
            <p:extLst>
              <p:ext uri="{D42A27DB-BD31-4B8C-83A1-F6EECF244321}">
                <p14:modId xmlns:p14="http://schemas.microsoft.com/office/powerpoint/2010/main" val="3995191319"/>
              </p:ext>
            </p:extLst>
          </p:nvPr>
        </p:nvGraphicFramePr>
        <p:xfrm>
          <a:off x="2607413" y="4282473"/>
          <a:ext cx="3861822" cy="731520"/>
        </p:xfrm>
        <a:graphic>
          <a:graphicData uri="http://schemas.openxmlformats.org/drawingml/2006/table">
            <a:tbl>
              <a:tblPr firstRow="1" firstCol="1" bandRow="1">
                <a:tableStyleId>{17292A2E-F333-43FB-9621-5CBBE7FDCDCB}</a:tableStyleId>
              </a:tblPr>
              <a:tblGrid>
                <a:gridCol w="1489521">
                  <a:extLst>
                    <a:ext uri="{9D8B030D-6E8A-4147-A177-3AD203B41FA5}">
                      <a16:colId xmlns:a16="http://schemas.microsoft.com/office/drawing/2014/main" val="2077313598"/>
                    </a:ext>
                  </a:extLst>
                </a:gridCol>
                <a:gridCol w="950271">
                  <a:extLst>
                    <a:ext uri="{9D8B030D-6E8A-4147-A177-3AD203B41FA5}">
                      <a16:colId xmlns:a16="http://schemas.microsoft.com/office/drawing/2014/main" val="1279175837"/>
                    </a:ext>
                  </a:extLst>
                </a:gridCol>
                <a:gridCol w="1422030">
                  <a:extLst>
                    <a:ext uri="{9D8B030D-6E8A-4147-A177-3AD203B41FA5}">
                      <a16:colId xmlns:a16="http://schemas.microsoft.com/office/drawing/2014/main" val="73116492"/>
                    </a:ext>
                  </a:extLst>
                </a:gridCol>
              </a:tblGrid>
              <a:tr h="171450">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Terma</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s-ES" sz="1200" dirty="0">
                          <a:effectLst/>
                          <a:latin typeface="Cambria" panose="02040503050406030204" pitchFamily="18" charset="0"/>
                          <a:ea typeface="Cambria" panose="02040503050406030204" pitchFamily="18" charset="0"/>
                        </a:rPr>
                        <a:t>RI</a:t>
                      </a:r>
                      <a:endParaRPr lang="es-EC" sz="1200" dirty="0">
                        <a:latin typeface="Cambria" panose="02040503050406030204" pitchFamily="18" charset="0"/>
                        <a:ea typeface="Cambria" panose="02040503050406030204" pitchFamily="18" charset="0"/>
                      </a:endParaRPr>
                    </a:p>
                  </a:txBody>
                  <a:tcPr marL="68580" marR="68580" marT="0" marB="0"/>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Categorías</a:t>
                      </a:r>
                      <a:endParaRPr lang="es-EC"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1115760"/>
                  </a:ext>
                </a:extLst>
              </a:tr>
              <a:tr h="161925">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Artesón</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4662.04</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s-ES" sz="1200" dirty="0">
                          <a:effectLst/>
                          <a:latin typeface="Cambria" panose="02040503050406030204" pitchFamily="18" charset="0"/>
                          <a:ea typeface="Cambria" panose="02040503050406030204" pitchFamily="18" charset="0"/>
                        </a:rPr>
                        <a:t>Alta Toxicidad</a:t>
                      </a:r>
                      <a:endParaRPr lang="es-EC" sz="1200" dirty="0">
                        <a:latin typeface="Cambria" panose="02040503050406030204" pitchFamily="18" charset="0"/>
                        <a:ea typeface="Cambria" panose="02040503050406030204" pitchFamily="18" charset="0"/>
                      </a:endParaRPr>
                    </a:p>
                  </a:txBody>
                  <a:tcPr marL="68580" marR="68580" marT="0" marB="0">
                    <a:solidFill>
                      <a:srgbClr val="FF0000"/>
                    </a:solidFill>
                  </a:tcPr>
                </a:tc>
                <a:extLst>
                  <a:ext uri="{0D108BD9-81ED-4DB2-BD59-A6C34878D82A}">
                    <a16:rowId xmlns:a16="http://schemas.microsoft.com/office/drawing/2014/main" val="129741357"/>
                  </a:ext>
                </a:extLst>
              </a:tr>
              <a:tr h="161925">
                <a:tc>
                  <a:txBody>
                    <a:bodyPr/>
                    <a:lstStyle/>
                    <a:p>
                      <a:pPr algn="ctr">
                        <a:lnSpc>
                          <a:spcPct val="107000"/>
                        </a:lnSpc>
                        <a:spcBef>
                          <a:spcPts val="400"/>
                        </a:spcBef>
                        <a:spcAft>
                          <a:spcPts val="400"/>
                        </a:spcAft>
                      </a:pPr>
                      <a:r>
                        <a:rPr lang="es-ES" sz="1200">
                          <a:effectLst/>
                          <a:latin typeface="Cambria" panose="02040503050406030204" pitchFamily="18" charset="0"/>
                          <a:ea typeface="Cambria" panose="02040503050406030204" pitchFamily="18" charset="0"/>
                        </a:rPr>
                        <a:t>Aguas Hediondas</a:t>
                      </a:r>
                      <a:endParaRPr lang="es-EC"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s-ES" sz="1200" dirty="0">
                          <a:effectLst/>
                          <a:latin typeface="Cambria" panose="02040503050406030204" pitchFamily="18" charset="0"/>
                          <a:ea typeface="Cambria" panose="02040503050406030204" pitchFamily="18" charset="0"/>
                        </a:rPr>
                        <a:t> 569.56</a:t>
                      </a:r>
                      <a:endParaRPr lang="es-EC"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r>
                        <a:rPr lang="es-ES" sz="1200" dirty="0">
                          <a:effectLst/>
                          <a:latin typeface="Cambria" panose="02040503050406030204" pitchFamily="18" charset="0"/>
                          <a:ea typeface="Cambria" panose="02040503050406030204" pitchFamily="18" charset="0"/>
                        </a:rPr>
                        <a:t>Considerable Toxicidad</a:t>
                      </a:r>
                      <a:endParaRPr lang="es-EC" sz="1200" dirty="0">
                        <a:latin typeface="Cambria" panose="02040503050406030204" pitchFamily="18" charset="0"/>
                        <a:ea typeface="Cambria" panose="02040503050406030204" pitchFamily="18" charset="0"/>
                      </a:endParaRPr>
                    </a:p>
                  </a:txBody>
                  <a:tcPr marL="68580" marR="68580" marT="0" marB="0" anchor="ctr">
                    <a:solidFill>
                      <a:srgbClr val="FFC000"/>
                    </a:solidFill>
                  </a:tcPr>
                </a:tc>
                <a:extLst>
                  <a:ext uri="{0D108BD9-81ED-4DB2-BD59-A6C34878D82A}">
                    <a16:rowId xmlns:a16="http://schemas.microsoft.com/office/drawing/2014/main" val="87284920"/>
                  </a:ext>
                </a:extLst>
              </a:tr>
            </a:tbl>
          </a:graphicData>
        </a:graphic>
      </p:graphicFrame>
      <p:graphicFrame>
        <p:nvGraphicFramePr>
          <p:cNvPr id="10" name="Diagrama 9">
            <a:extLst>
              <a:ext uri="{FF2B5EF4-FFF2-40B4-BE49-F238E27FC236}">
                <a16:creationId xmlns:a16="http://schemas.microsoft.com/office/drawing/2014/main" id="{538B5A9B-42EE-428A-BB8C-3E8AE9BF6FFA}"/>
              </a:ext>
            </a:extLst>
          </p:cNvPr>
          <p:cNvGraphicFramePr/>
          <p:nvPr/>
        </p:nvGraphicFramePr>
        <p:xfrm>
          <a:off x="5685547" y="540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esquinas redondeadas 14">
            <a:extLst>
              <a:ext uri="{FF2B5EF4-FFF2-40B4-BE49-F238E27FC236}">
                <a16:creationId xmlns:a16="http://schemas.microsoft.com/office/drawing/2014/main" id="{2538F9E2-452A-4222-A1A7-DD79DFB18949}"/>
              </a:ext>
            </a:extLst>
          </p:cNvPr>
          <p:cNvSpPr/>
          <p:nvPr/>
        </p:nvSpPr>
        <p:spPr>
          <a:xfrm>
            <a:off x="2538399" y="922366"/>
            <a:ext cx="3999850" cy="540313"/>
          </a:xfrm>
          <a:prstGeom prst="roundRect">
            <a:avLst/>
          </a:prstGeom>
          <a:noFill/>
          <a:ln w="3175">
            <a:solidFill>
              <a:schemeClr val="tx1"/>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buSzPct val="50000"/>
            </a:pPr>
            <a:r>
              <a:rPr lang="es-ES" sz="1600" i="1" dirty="0">
                <a:solidFill>
                  <a:schemeClr val="tx1"/>
                </a:solidFill>
                <a:effectLst/>
                <a:latin typeface="Cambria" panose="02040503050406030204" pitchFamily="18" charset="0"/>
                <a:ea typeface="Cambria" panose="02040503050406030204" pitchFamily="18" charset="0"/>
              </a:rPr>
              <a:t>Factor de riesgo ecológico individual </a:t>
            </a:r>
          </a:p>
        </p:txBody>
      </p:sp>
      <p:sp>
        <p:nvSpPr>
          <p:cNvPr id="16" name="Rectángulo: esquinas redondeadas 15">
            <a:extLst>
              <a:ext uri="{FF2B5EF4-FFF2-40B4-BE49-F238E27FC236}">
                <a16:creationId xmlns:a16="http://schemas.microsoft.com/office/drawing/2014/main" id="{50F9A2C4-64A2-4860-BEC5-B3F237DFEB55}"/>
              </a:ext>
            </a:extLst>
          </p:cNvPr>
          <p:cNvSpPr/>
          <p:nvPr/>
        </p:nvSpPr>
        <p:spPr>
          <a:xfrm>
            <a:off x="2538399" y="3494249"/>
            <a:ext cx="3999850" cy="540313"/>
          </a:xfrm>
          <a:prstGeom prst="roundRect">
            <a:avLst/>
          </a:prstGeom>
          <a:noFill/>
          <a:ln w="3175">
            <a:solidFill>
              <a:schemeClr val="tx1"/>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buSzPct val="50000"/>
            </a:pPr>
            <a:r>
              <a:rPr lang="es-ES" sz="1600" i="1" dirty="0">
                <a:solidFill>
                  <a:schemeClr val="tx1"/>
                </a:solidFill>
                <a:effectLst/>
                <a:latin typeface="Cambria" panose="02040503050406030204" pitchFamily="18" charset="0"/>
                <a:ea typeface="Cambria" panose="02040503050406030204" pitchFamily="18" charset="0"/>
              </a:rPr>
              <a:t>Índice de riesgo ecológico </a:t>
            </a:r>
          </a:p>
        </p:txBody>
      </p:sp>
    </p:spTree>
    <p:extLst>
      <p:ext uri="{BB962C8B-B14F-4D97-AF65-F5344CB8AC3E}">
        <p14:creationId xmlns:p14="http://schemas.microsoft.com/office/powerpoint/2010/main" val="197844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1D8407DE-474C-4A34-9111-D0154B006E8C}"/>
              </a:ext>
            </a:extLst>
          </p:cNvPr>
          <p:cNvSpPr/>
          <p:nvPr/>
        </p:nvSpPr>
        <p:spPr>
          <a:xfrm rot="5400000">
            <a:off x="6026716" y="-5812858"/>
            <a:ext cx="165239" cy="1221867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BB737579-C7E0-42C6-A2C9-E9D778E4CD54}"/>
              </a:ext>
            </a:extLst>
          </p:cNvPr>
          <p:cNvSpPr txBox="1"/>
          <p:nvPr/>
        </p:nvSpPr>
        <p:spPr>
          <a:xfrm>
            <a:off x="0" y="-13757"/>
            <a:ext cx="10466832" cy="553998"/>
          </a:xfrm>
          <a:prstGeom prst="rect">
            <a:avLst/>
          </a:prstGeom>
          <a:noFill/>
        </p:spPr>
        <p:txBody>
          <a:bodyPr wrap="square" rtlCol="0">
            <a:spAutoFit/>
          </a:bodyPr>
          <a:lstStyle/>
          <a:p>
            <a:r>
              <a:rPr lang="es-ES" sz="3000" b="1" dirty="0">
                <a:latin typeface="Cambria" panose="02040503050406030204" pitchFamily="18" charset="0"/>
                <a:ea typeface="Cambria" panose="02040503050406030204" pitchFamily="18" charset="0"/>
                <a:cs typeface="Times New Roman" panose="02020603050405020304" pitchFamily="18" charset="0"/>
              </a:rPr>
              <a:t>Línea Base </a:t>
            </a:r>
          </a:p>
        </p:txBody>
      </p:sp>
      <p:graphicFrame>
        <p:nvGraphicFramePr>
          <p:cNvPr id="9" name="Tabla 8">
            <a:extLst>
              <a:ext uri="{FF2B5EF4-FFF2-40B4-BE49-F238E27FC236}">
                <a16:creationId xmlns:a16="http://schemas.microsoft.com/office/drawing/2014/main" id="{0DE86E0C-F14E-41BE-AB63-CFF1A80AE7FE}"/>
              </a:ext>
            </a:extLst>
          </p:cNvPr>
          <p:cNvGraphicFramePr>
            <a:graphicFrameLocks noGrp="1"/>
          </p:cNvGraphicFramePr>
          <p:nvPr/>
        </p:nvGraphicFramePr>
        <p:xfrm>
          <a:off x="13258800" y="1558212"/>
          <a:ext cx="208280" cy="365760"/>
        </p:xfrm>
        <a:graphic>
          <a:graphicData uri="http://schemas.openxmlformats.org/drawingml/2006/table">
            <a:tbl>
              <a:tblPr/>
              <a:tblGrid>
                <a:gridCol w="208280">
                  <a:extLst>
                    <a:ext uri="{9D8B030D-6E8A-4147-A177-3AD203B41FA5}">
                      <a16:colId xmlns:a16="http://schemas.microsoft.com/office/drawing/2014/main" val="3687674721"/>
                    </a:ext>
                  </a:extLst>
                </a:gridCol>
              </a:tblGrid>
              <a:tr h="0">
                <a:tc>
                  <a:txBody>
                    <a:bodyPr/>
                    <a:lstStyle/>
                    <a:p>
                      <a:endParaRPr lang="es-E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3239140958"/>
                  </a:ext>
                </a:extLst>
              </a:tr>
            </a:tbl>
          </a:graphicData>
        </a:graphic>
      </p:graphicFrame>
      <p:sp>
        <p:nvSpPr>
          <p:cNvPr id="10" name="Rectángulo 9">
            <a:extLst>
              <a:ext uri="{FF2B5EF4-FFF2-40B4-BE49-F238E27FC236}">
                <a16:creationId xmlns:a16="http://schemas.microsoft.com/office/drawing/2014/main" id="{F7755759-7C9D-4C63-8E9D-5B4AF20B57D3}"/>
              </a:ext>
            </a:extLst>
          </p:cNvPr>
          <p:cNvSpPr/>
          <p:nvPr/>
        </p:nvSpPr>
        <p:spPr>
          <a:xfrm>
            <a:off x="308324" y="767856"/>
            <a:ext cx="4655561" cy="5107650"/>
          </a:xfrm>
          <a:prstGeom prst="rect">
            <a:avLst/>
          </a:prstGeom>
          <a:noFill/>
          <a:ln w="12700">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8" name="Diagrama 17">
            <a:extLst>
              <a:ext uri="{FF2B5EF4-FFF2-40B4-BE49-F238E27FC236}">
                <a16:creationId xmlns:a16="http://schemas.microsoft.com/office/drawing/2014/main" id="{31ED2F3C-2126-4E92-A9A0-0892FE9CA1D8}"/>
              </a:ext>
            </a:extLst>
          </p:cNvPr>
          <p:cNvGraphicFramePr/>
          <p:nvPr>
            <p:extLst>
              <p:ext uri="{D42A27DB-BD31-4B8C-83A1-F6EECF244321}">
                <p14:modId xmlns:p14="http://schemas.microsoft.com/office/powerpoint/2010/main" val="1255671674"/>
              </p:ext>
            </p:extLst>
          </p:nvPr>
        </p:nvGraphicFramePr>
        <p:xfrm>
          <a:off x="4838454" y="744226"/>
          <a:ext cx="7729042" cy="5131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a:extLst>
              <a:ext uri="{FF2B5EF4-FFF2-40B4-BE49-F238E27FC236}">
                <a16:creationId xmlns:a16="http://schemas.microsoft.com/office/drawing/2014/main" id="{D181C1A8-385B-41D3-A0AE-466826241F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833" y="982494"/>
            <a:ext cx="2164429" cy="2791987"/>
          </a:xfrm>
          <a:prstGeom prst="rect">
            <a:avLst/>
          </a:prstGeom>
        </p:spPr>
      </p:pic>
      <p:pic>
        <p:nvPicPr>
          <p:cNvPr id="17" name="Imagen 16">
            <a:extLst>
              <a:ext uri="{FF2B5EF4-FFF2-40B4-BE49-F238E27FC236}">
                <a16:creationId xmlns:a16="http://schemas.microsoft.com/office/drawing/2014/main" id="{EA574D35-7062-4AC0-A4A0-CB44EAC7DAB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6200000">
            <a:off x="2856137" y="731617"/>
            <a:ext cx="1741960" cy="2243710"/>
          </a:xfrm>
          <a:prstGeom prst="rect">
            <a:avLst/>
          </a:prstGeom>
        </p:spPr>
      </p:pic>
      <p:pic>
        <p:nvPicPr>
          <p:cNvPr id="3" name="Imagen 2">
            <a:extLst>
              <a:ext uri="{FF2B5EF4-FFF2-40B4-BE49-F238E27FC236}">
                <a16:creationId xmlns:a16="http://schemas.microsoft.com/office/drawing/2014/main" id="{67955F99-4758-4D6F-BFA0-8DD07AE915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92694" y="3838692"/>
            <a:ext cx="2656278" cy="1877026"/>
          </a:xfrm>
          <a:prstGeom prst="rect">
            <a:avLst/>
          </a:prstGeom>
        </p:spPr>
      </p:pic>
      <p:pic>
        <p:nvPicPr>
          <p:cNvPr id="8" name="Imagen 7">
            <a:extLst>
              <a:ext uri="{FF2B5EF4-FFF2-40B4-BE49-F238E27FC236}">
                <a16:creationId xmlns:a16="http://schemas.microsoft.com/office/drawing/2014/main" id="{47C777AF-4F8F-443A-93DB-E79A69D6357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7034" y="3838692"/>
            <a:ext cx="1775660" cy="1877026"/>
          </a:xfrm>
          <a:prstGeom prst="rect">
            <a:avLst/>
          </a:prstGeom>
        </p:spPr>
      </p:pic>
      <p:pic>
        <p:nvPicPr>
          <p:cNvPr id="19" name="Imagen 18">
            <a:extLst>
              <a:ext uri="{FF2B5EF4-FFF2-40B4-BE49-F238E27FC236}">
                <a16:creationId xmlns:a16="http://schemas.microsoft.com/office/drawing/2014/main" id="{56D0692A-F2A1-4E4B-B923-DA190530CFE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05261" y="2724454"/>
            <a:ext cx="1044719" cy="1050028"/>
          </a:xfrm>
          <a:prstGeom prst="rect">
            <a:avLst/>
          </a:prstGeom>
        </p:spPr>
      </p:pic>
      <p:pic>
        <p:nvPicPr>
          <p:cNvPr id="21" name="Imagen 20">
            <a:extLst>
              <a:ext uri="{FF2B5EF4-FFF2-40B4-BE49-F238E27FC236}">
                <a16:creationId xmlns:a16="http://schemas.microsoft.com/office/drawing/2014/main" id="{8E2841CE-125B-440B-84EA-9F59029C838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649980" y="2724453"/>
            <a:ext cx="1196340" cy="1050028"/>
          </a:xfrm>
          <a:prstGeom prst="rect">
            <a:avLst/>
          </a:prstGeom>
        </p:spPr>
      </p:pic>
    </p:spTree>
    <p:extLst>
      <p:ext uri="{BB962C8B-B14F-4D97-AF65-F5344CB8AC3E}">
        <p14:creationId xmlns:p14="http://schemas.microsoft.com/office/powerpoint/2010/main" val="75379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1D8407DE-474C-4A34-9111-D0154B006E8C}"/>
              </a:ext>
            </a:extLst>
          </p:cNvPr>
          <p:cNvSpPr/>
          <p:nvPr/>
        </p:nvSpPr>
        <p:spPr>
          <a:xfrm rot="5400000">
            <a:off x="6026716" y="-5812858"/>
            <a:ext cx="165239" cy="1221867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BB737579-C7E0-42C6-A2C9-E9D778E4CD54}"/>
              </a:ext>
            </a:extLst>
          </p:cNvPr>
          <p:cNvSpPr txBox="1"/>
          <p:nvPr/>
        </p:nvSpPr>
        <p:spPr>
          <a:xfrm>
            <a:off x="0" y="-13757"/>
            <a:ext cx="10466832" cy="553998"/>
          </a:xfrm>
          <a:prstGeom prst="rect">
            <a:avLst/>
          </a:prstGeom>
          <a:noFill/>
        </p:spPr>
        <p:txBody>
          <a:bodyPr wrap="square" rtlCol="0">
            <a:spAutoFit/>
          </a:bodyPr>
          <a:lstStyle/>
          <a:p>
            <a:r>
              <a:rPr lang="es-MX" sz="3000" b="1" dirty="0">
                <a:latin typeface="Cambria" panose="02040503050406030204" pitchFamily="18" charset="0"/>
                <a:ea typeface="Cambria" panose="02040503050406030204" pitchFamily="18" charset="0"/>
                <a:cs typeface="Times New Roman" panose="02020603050405020304" pitchFamily="18" charset="0"/>
              </a:rPr>
              <a:t>Evaluación de los impactos ambientales en “El Artesón”</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3C865F54-530C-4D57-9C90-1578B2A6708A}"/>
              </a:ext>
            </a:extLst>
          </p:cNvPr>
          <p:cNvSpPr>
            <a:spLocks noChangeArrowheads="1"/>
          </p:cNvSpPr>
          <p:nvPr/>
        </p:nvSpPr>
        <p:spPr bwMode="auto">
          <a:xfrm>
            <a:off x="1541463" y="325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Tabla 7">
            <a:extLst>
              <a:ext uri="{FF2B5EF4-FFF2-40B4-BE49-F238E27FC236}">
                <a16:creationId xmlns:a16="http://schemas.microsoft.com/office/drawing/2014/main" id="{051E816B-07C7-4C65-98C4-4F4CE4C27FCB}"/>
              </a:ext>
            </a:extLst>
          </p:cNvPr>
          <p:cNvGraphicFramePr>
            <a:graphicFrameLocks noGrp="1"/>
          </p:cNvGraphicFramePr>
          <p:nvPr/>
        </p:nvGraphicFramePr>
        <p:xfrm>
          <a:off x="609936" y="890826"/>
          <a:ext cx="10922702" cy="4951582"/>
        </p:xfrm>
        <a:graphic>
          <a:graphicData uri="http://schemas.openxmlformats.org/drawingml/2006/table">
            <a:tbl>
              <a:tblPr firstRow="1" firstCol="1" bandRow="1">
                <a:tableStyleId>{17292A2E-F333-43FB-9621-5CBBE7FDCDCB}</a:tableStyleId>
              </a:tblPr>
              <a:tblGrid>
                <a:gridCol w="1336810">
                  <a:extLst>
                    <a:ext uri="{9D8B030D-6E8A-4147-A177-3AD203B41FA5}">
                      <a16:colId xmlns:a16="http://schemas.microsoft.com/office/drawing/2014/main" val="55883758"/>
                    </a:ext>
                  </a:extLst>
                </a:gridCol>
                <a:gridCol w="1336810">
                  <a:extLst>
                    <a:ext uri="{9D8B030D-6E8A-4147-A177-3AD203B41FA5}">
                      <a16:colId xmlns:a16="http://schemas.microsoft.com/office/drawing/2014/main" val="3413741679"/>
                    </a:ext>
                  </a:extLst>
                </a:gridCol>
                <a:gridCol w="1286389">
                  <a:extLst>
                    <a:ext uri="{9D8B030D-6E8A-4147-A177-3AD203B41FA5}">
                      <a16:colId xmlns:a16="http://schemas.microsoft.com/office/drawing/2014/main" val="3695671347"/>
                    </a:ext>
                  </a:extLst>
                </a:gridCol>
                <a:gridCol w="413979">
                  <a:extLst>
                    <a:ext uri="{9D8B030D-6E8A-4147-A177-3AD203B41FA5}">
                      <a16:colId xmlns:a16="http://schemas.microsoft.com/office/drawing/2014/main" val="563851061"/>
                    </a:ext>
                  </a:extLst>
                </a:gridCol>
                <a:gridCol w="344320">
                  <a:extLst>
                    <a:ext uri="{9D8B030D-6E8A-4147-A177-3AD203B41FA5}">
                      <a16:colId xmlns:a16="http://schemas.microsoft.com/office/drawing/2014/main" val="3860878254"/>
                    </a:ext>
                  </a:extLst>
                </a:gridCol>
                <a:gridCol w="344320">
                  <a:extLst>
                    <a:ext uri="{9D8B030D-6E8A-4147-A177-3AD203B41FA5}">
                      <a16:colId xmlns:a16="http://schemas.microsoft.com/office/drawing/2014/main" val="3847283300"/>
                    </a:ext>
                  </a:extLst>
                </a:gridCol>
                <a:gridCol w="307167">
                  <a:extLst>
                    <a:ext uri="{9D8B030D-6E8A-4147-A177-3AD203B41FA5}">
                      <a16:colId xmlns:a16="http://schemas.microsoft.com/office/drawing/2014/main" val="2181942262"/>
                    </a:ext>
                  </a:extLst>
                </a:gridCol>
                <a:gridCol w="277314">
                  <a:extLst>
                    <a:ext uri="{9D8B030D-6E8A-4147-A177-3AD203B41FA5}">
                      <a16:colId xmlns:a16="http://schemas.microsoft.com/office/drawing/2014/main" val="1120645285"/>
                    </a:ext>
                  </a:extLst>
                </a:gridCol>
                <a:gridCol w="277314">
                  <a:extLst>
                    <a:ext uri="{9D8B030D-6E8A-4147-A177-3AD203B41FA5}">
                      <a16:colId xmlns:a16="http://schemas.microsoft.com/office/drawing/2014/main" val="3595741020"/>
                    </a:ext>
                  </a:extLst>
                </a:gridCol>
                <a:gridCol w="284611">
                  <a:extLst>
                    <a:ext uri="{9D8B030D-6E8A-4147-A177-3AD203B41FA5}">
                      <a16:colId xmlns:a16="http://schemas.microsoft.com/office/drawing/2014/main" val="699755002"/>
                    </a:ext>
                  </a:extLst>
                </a:gridCol>
                <a:gridCol w="284611">
                  <a:extLst>
                    <a:ext uri="{9D8B030D-6E8A-4147-A177-3AD203B41FA5}">
                      <a16:colId xmlns:a16="http://schemas.microsoft.com/office/drawing/2014/main" val="1234909513"/>
                    </a:ext>
                  </a:extLst>
                </a:gridCol>
                <a:gridCol w="277314">
                  <a:extLst>
                    <a:ext uri="{9D8B030D-6E8A-4147-A177-3AD203B41FA5}">
                      <a16:colId xmlns:a16="http://schemas.microsoft.com/office/drawing/2014/main" val="3583968408"/>
                    </a:ext>
                  </a:extLst>
                </a:gridCol>
                <a:gridCol w="299871">
                  <a:extLst>
                    <a:ext uri="{9D8B030D-6E8A-4147-A177-3AD203B41FA5}">
                      <a16:colId xmlns:a16="http://schemas.microsoft.com/office/drawing/2014/main" val="2566952408"/>
                    </a:ext>
                  </a:extLst>
                </a:gridCol>
                <a:gridCol w="940744">
                  <a:extLst>
                    <a:ext uri="{9D8B030D-6E8A-4147-A177-3AD203B41FA5}">
                      <a16:colId xmlns:a16="http://schemas.microsoft.com/office/drawing/2014/main" val="3326885929"/>
                    </a:ext>
                  </a:extLst>
                </a:gridCol>
                <a:gridCol w="940744">
                  <a:extLst>
                    <a:ext uri="{9D8B030D-6E8A-4147-A177-3AD203B41FA5}">
                      <a16:colId xmlns:a16="http://schemas.microsoft.com/office/drawing/2014/main" val="450363819"/>
                    </a:ext>
                  </a:extLst>
                </a:gridCol>
                <a:gridCol w="985192">
                  <a:extLst>
                    <a:ext uri="{9D8B030D-6E8A-4147-A177-3AD203B41FA5}">
                      <a16:colId xmlns:a16="http://schemas.microsoft.com/office/drawing/2014/main" val="3585833694"/>
                    </a:ext>
                  </a:extLst>
                </a:gridCol>
                <a:gridCol w="985192">
                  <a:extLst>
                    <a:ext uri="{9D8B030D-6E8A-4147-A177-3AD203B41FA5}">
                      <a16:colId xmlns:a16="http://schemas.microsoft.com/office/drawing/2014/main" val="4084225094"/>
                    </a:ext>
                  </a:extLst>
                </a:gridCol>
              </a:tblGrid>
              <a:tr h="180862">
                <a:tc gridSpan="15">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PROPUESTA DE MANEJO AMBIENTAL PARA LAS FUENTES TERMALES "EL ARTESÓN"</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Fecha de emisión: marzo 2021</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rowSpan="2" hMerge="1">
                  <a:txBody>
                    <a:bodyPr/>
                    <a:lstStyle/>
                    <a:p>
                      <a:endParaRPr lang="es-ES"/>
                    </a:p>
                  </a:txBody>
                  <a:tcPr/>
                </a:tc>
                <a:extLst>
                  <a:ext uri="{0D108BD9-81ED-4DB2-BD59-A6C34878D82A}">
                    <a16:rowId xmlns:a16="http://schemas.microsoft.com/office/drawing/2014/main" val="3092292022"/>
                  </a:ext>
                </a:extLst>
              </a:tr>
              <a:tr h="180862">
                <a:tc gridSpan="15">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MATRIZ DE EVALUACIÓN DE ASPECTOS E IMPACTOS AMBIENTALES</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471592060"/>
                  </a:ext>
                </a:extLst>
              </a:tr>
              <a:tr h="152409">
                <a:tc rowSpan="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FACTOR AMBIENTAL</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ASPECTO AMBIENTAL</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IMPACTO AMBIENTAL</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gridSpan="1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IMPORTANCIA DEL IMPACTO</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TIPO DE ALERTA</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100">
                          <a:solidFill>
                            <a:schemeClr val="bg1"/>
                          </a:solidFill>
                          <a:effectLst/>
                          <a:latin typeface="Cambria" panose="02040503050406030204" pitchFamily="18" charset="0"/>
                          <a:ea typeface="Cambria" panose="02040503050406030204" pitchFamily="18" charset="0"/>
                        </a:rPr>
                        <a:t>VALORACIÓN</a:t>
                      </a:r>
                      <a:endParaRPr lang="es-ES" sz="110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11538121"/>
                  </a:ext>
                </a:extLst>
              </a:tr>
              <a:tr h="31287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3IN</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2EX</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MO</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PE</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RV</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SI</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AC</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EF</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PR</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MC</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100" dirty="0">
                          <a:solidFill>
                            <a:schemeClr val="bg1"/>
                          </a:solidFill>
                          <a:effectLst/>
                          <a:latin typeface="Cambria" panose="02040503050406030204" pitchFamily="18" charset="0"/>
                          <a:ea typeface="Cambria" panose="02040503050406030204" pitchFamily="18" charset="0"/>
                        </a:rPr>
                        <a:t>Importancia (I)</a:t>
                      </a:r>
                      <a:endParaRPr lang="es-ES" sz="1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945867887"/>
                  </a:ext>
                </a:extLst>
              </a:tr>
              <a:tr h="473333">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Agua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B w="952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Uso de instrumentos de aseo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Contaminación de las fuentes de agua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50</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B w="9525" cap="flat" cmpd="sng" algn="ctr">
                      <a:solidFill>
                        <a:schemeClr val="bg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SEVERO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2448300681"/>
                  </a:ext>
                </a:extLst>
              </a:tr>
              <a:tr h="473333">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Liberación de agua sin tratamiento previo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Contaminación de las fuentes de agua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51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SEVERO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1744742890"/>
                  </a:ext>
                </a:extLst>
              </a:tr>
              <a:tr h="473333">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Flora</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Senderos y turismo no ecológico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Alteración de flora presente</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77</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CRÍTICO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1022998819"/>
                  </a:ext>
                </a:extLst>
              </a:tr>
              <a:tr h="473333">
                <a:tc rowSpan="2">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Fauna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B w="952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Senderos y turismo no ecológico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Alteración de los sistemas biológicos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CRÍTICO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4112217521"/>
                  </a:ext>
                </a:extLst>
              </a:tr>
              <a:tr h="954720">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Incendios (Quema de pajonales)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dirty="0">
                          <a:effectLst/>
                          <a:latin typeface="Cambria" panose="02040503050406030204" pitchFamily="18" charset="0"/>
                          <a:ea typeface="Cambria" panose="02040503050406030204" pitchFamily="18" charset="0"/>
                        </a:rPr>
                        <a:t>Alteración de los sistemas biológicos debido al avance de la frontera agropecuaria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54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CRÍTICO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586843076"/>
                  </a:ext>
                </a:extLst>
              </a:tr>
              <a:tr h="473333">
                <a:tc rowSpan="2">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Socioeconómico </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tx1"/>
                      </a:solidFill>
                      <a:prstDash val="solid"/>
                      <a:round/>
                      <a:headEnd type="none" w="med" len="med"/>
                      <a:tailEnd type="none" w="med" len="med"/>
                    </a:lnT>
                  </a:tcPr>
                </a:tc>
                <a:tc rowSpan="2">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Actividades de construcción</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Alteración de paisajes naturales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74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SEVERO</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789241346"/>
                  </a:ext>
                </a:extLst>
              </a:tr>
              <a:tr h="633795">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1100">
                          <a:effectLst/>
                          <a:latin typeface="Cambria" panose="02040503050406030204" pitchFamily="18" charset="0"/>
                          <a:ea typeface="Cambria" panose="02040503050406030204" pitchFamily="18" charset="0"/>
                        </a:rPr>
                        <a:t>Alteración de áreas protegidas y bosques protectores</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36</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1</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2</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4</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8</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a:effectLst/>
                          <a:latin typeface="Cambria" panose="02040503050406030204" pitchFamily="18" charset="0"/>
                          <a:ea typeface="Cambria" panose="02040503050406030204" pitchFamily="18" charset="0"/>
                        </a:rPr>
                        <a:t>73</a:t>
                      </a:r>
                      <a:endParaRPr lang="es-ES" sz="110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lnT w="9525" cap="flat" cmpd="sng" algn="ctr">
                      <a:noFill/>
                      <a:prstDash val="solid"/>
                      <a:round/>
                      <a:headEnd type="none" w="med" len="med"/>
                      <a:tailEnd type="none" w="med" len="med"/>
                    </a:lnT>
                    <a:solidFill>
                      <a:srgbClr val="FFC000"/>
                    </a:solidFill>
                  </a:tcPr>
                </a:tc>
                <a:tc>
                  <a:txBody>
                    <a:bodyPr/>
                    <a:lstStyle/>
                    <a:p>
                      <a:pPr algn="ctr">
                        <a:lnSpc>
                          <a:spcPct val="107000"/>
                        </a:lnSpc>
                        <a:spcAft>
                          <a:spcPts val="800"/>
                        </a:spcAft>
                      </a:pPr>
                      <a:r>
                        <a:rPr lang="es-ES" sz="1100" dirty="0">
                          <a:effectLst/>
                          <a:latin typeface="Cambria" panose="02040503050406030204" pitchFamily="18" charset="0"/>
                          <a:ea typeface="Cambria" panose="02040503050406030204" pitchFamily="18" charset="0"/>
                        </a:rPr>
                        <a:t>SEVERO</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9788" marR="39788" marT="0" marB="0" anchor="ctr"/>
                </a:tc>
                <a:extLst>
                  <a:ext uri="{0D108BD9-81ED-4DB2-BD59-A6C34878D82A}">
                    <a16:rowId xmlns:a16="http://schemas.microsoft.com/office/drawing/2014/main" val="3258451661"/>
                  </a:ext>
                </a:extLst>
              </a:tr>
            </a:tbl>
          </a:graphicData>
        </a:graphic>
      </p:graphicFrame>
      <p:graphicFrame>
        <p:nvGraphicFramePr>
          <p:cNvPr id="9" name="Tabla 8">
            <a:extLst>
              <a:ext uri="{FF2B5EF4-FFF2-40B4-BE49-F238E27FC236}">
                <a16:creationId xmlns:a16="http://schemas.microsoft.com/office/drawing/2014/main" id="{0DE86E0C-F14E-41BE-AB63-CFF1A80AE7FE}"/>
              </a:ext>
            </a:extLst>
          </p:cNvPr>
          <p:cNvGraphicFramePr>
            <a:graphicFrameLocks noGrp="1"/>
          </p:cNvGraphicFramePr>
          <p:nvPr/>
        </p:nvGraphicFramePr>
        <p:xfrm>
          <a:off x="13258800" y="1558212"/>
          <a:ext cx="208280" cy="365760"/>
        </p:xfrm>
        <a:graphic>
          <a:graphicData uri="http://schemas.openxmlformats.org/drawingml/2006/table">
            <a:tbl>
              <a:tblPr/>
              <a:tblGrid>
                <a:gridCol w="208280">
                  <a:extLst>
                    <a:ext uri="{9D8B030D-6E8A-4147-A177-3AD203B41FA5}">
                      <a16:colId xmlns:a16="http://schemas.microsoft.com/office/drawing/2014/main" val="3687674721"/>
                    </a:ext>
                  </a:extLst>
                </a:gridCol>
              </a:tblGrid>
              <a:tr h="0">
                <a:tc>
                  <a:txBody>
                    <a:bodyPr/>
                    <a:lstStyle/>
                    <a:p>
                      <a:endParaRPr lang="es-E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3239140958"/>
                  </a:ext>
                </a:extLst>
              </a:tr>
            </a:tbl>
          </a:graphicData>
        </a:graphic>
      </p:graphicFrame>
    </p:spTree>
    <p:extLst>
      <p:ext uri="{BB962C8B-B14F-4D97-AF65-F5344CB8AC3E}">
        <p14:creationId xmlns:p14="http://schemas.microsoft.com/office/powerpoint/2010/main" val="47778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746036" y="4893383"/>
            <a:ext cx="145949" cy="341591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INTRODUCCIÓN</a:t>
            </a:r>
          </a:p>
        </p:txBody>
      </p:sp>
      <p:graphicFrame>
        <p:nvGraphicFramePr>
          <p:cNvPr id="23" name="Diagrama 22">
            <a:extLst>
              <a:ext uri="{FF2B5EF4-FFF2-40B4-BE49-F238E27FC236}">
                <a16:creationId xmlns:a16="http://schemas.microsoft.com/office/drawing/2014/main" id="{D18A3491-4732-44BF-9266-B277B5B6A311}"/>
              </a:ext>
            </a:extLst>
          </p:cNvPr>
          <p:cNvGraphicFramePr/>
          <p:nvPr>
            <p:extLst>
              <p:ext uri="{D42A27DB-BD31-4B8C-83A1-F6EECF244321}">
                <p14:modId xmlns:p14="http://schemas.microsoft.com/office/powerpoint/2010/main" val="770615986"/>
              </p:ext>
            </p:extLst>
          </p:nvPr>
        </p:nvGraphicFramePr>
        <p:xfrm>
          <a:off x="1" y="-30991"/>
          <a:ext cx="12192000" cy="66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F9AE13B9-EDC1-4F00-8C58-EE12374226B2}"/>
              </a:ext>
            </a:extLst>
          </p:cNvPr>
          <p:cNvGraphicFramePr/>
          <p:nvPr>
            <p:extLst>
              <p:ext uri="{D42A27DB-BD31-4B8C-83A1-F6EECF244321}">
                <p14:modId xmlns:p14="http://schemas.microsoft.com/office/powerpoint/2010/main" val="2143660218"/>
              </p:ext>
            </p:extLst>
          </p:nvPr>
        </p:nvGraphicFramePr>
        <p:xfrm>
          <a:off x="518160" y="827133"/>
          <a:ext cx="11308080" cy="5016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n 2">
            <a:extLst>
              <a:ext uri="{FF2B5EF4-FFF2-40B4-BE49-F238E27FC236}">
                <a16:creationId xmlns:a16="http://schemas.microsoft.com/office/drawing/2014/main" id="{265DB926-FE1D-487D-8C91-1D5A360614F4}"/>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7868" l="0" r="98077">
                        <a14:foregroundMark x1="29567" y1="97082" x2="33053" y2="97868"/>
                        <a14:foregroundMark x1="94111" y1="24467" x2="95913" y2="25140"/>
                        <a14:foregroundMark x1="97596" y1="37823" x2="98077" y2="29854"/>
                      </a14:backgroundRemoval>
                    </a14:imgEffect>
                  </a14:imgLayer>
                </a14:imgProps>
              </a:ext>
              <a:ext uri="{28A0092B-C50C-407E-A947-70E740481C1C}">
                <a14:useLocalDpi xmlns:a14="http://schemas.microsoft.com/office/drawing/2010/main"/>
              </a:ext>
            </a:extLst>
          </a:blip>
          <a:srcRect/>
          <a:stretch/>
        </p:blipFill>
        <p:spPr>
          <a:xfrm>
            <a:off x="1278063" y="3251011"/>
            <a:ext cx="2248907" cy="2407920"/>
          </a:xfrm>
          <a:prstGeom prst="rect">
            <a:avLst/>
          </a:prstGeom>
          <a:ln>
            <a:noFill/>
          </a:ln>
          <a:effectLst>
            <a:outerShdw blurRad="292100" dist="139700" dir="2700000" algn="tl" rotWithShape="0">
              <a:srgbClr val="333333">
                <a:alpha val="65000"/>
              </a:srgbClr>
            </a:outerShdw>
          </a:effectLst>
        </p:spPr>
      </p:pic>
      <p:pic>
        <p:nvPicPr>
          <p:cNvPr id="3076" name="Picture 4" descr="Suelo, Lombriz De Tierra, Muestreo imagen png - imagen transparente  descarga gratuita">
            <a:extLst>
              <a:ext uri="{FF2B5EF4-FFF2-40B4-BE49-F238E27FC236}">
                <a16:creationId xmlns:a16="http://schemas.microsoft.com/office/drawing/2014/main" id="{C9CAC542-263F-48A6-8E5F-4976424A7517}"/>
              </a:ext>
            </a:extLst>
          </p:cNvPr>
          <p:cNvPicPr>
            <a:picLocks noChangeAspect="1" noChangeArrowheads="1"/>
          </p:cNvPicPr>
          <p:nvPr/>
        </p:nvPicPr>
        <p:blipFill rotWithShape="1">
          <a:blip r:embed="rId14" cstate="email">
            <a:extLst>
              <a:ext uri="{BEBA8EAE-BF5A-486C-A8C5-ECC9F3942E4B}">
                <a14:imgProps xmlns:a14="http://schemas.microsoft.com/office/drawing/2010/main">
                  <a14:imgLayer r:embed="rId15">
                    <a14:imgEffect>
                      <a14:backgroundRemoval t="0" b="98131" l="0" r="100000">
                        <a14:foregroundMark x1="21290" y1="38318" x2="19355" y2="62617"/>
                        <a14:foregroundMark x1="14194" y1="42991" x2="13548" y2="42991"/>
                        <a14:foregroundMark x1="36129" y1="14953" x2="30968" y2="46729"/>
                        <a14:foregroundMark x1="49677" y1="38318" x2="65806" y2="84112"/>
                        <a14:foregroundMark x1="65806" y1="84112" x2="34839" y2="75701"/>
                        <a14:foregroundMark x1="48387" y1="35514" x2="54194" y2="34579"/>
                        <a14:foregroundMark x1="62581" y1="46729" x2="41935" y2="85047"/>
                        <a14:foregroundMark x1="41935" y1="85047" x2="19355" y2="75701"/>
                        <a14:foregroundMark x1="72258" y1="49533" x2="72258" y2="79439"/>
                        <a14:foregroundMark x1="55484" y1="37383" x2="76129" y2="38318"/>
                        <a14:foregroundMark x1="11613" y1="53271" x2="18710" y2="79439"/>
                        <a14:foregroundMark x1="12903" y1="76636" x2="7097" y2="57009"/>
                        <a14:foregroundMark x1="5161" y1="64486" x2="10323" y2="77570"/>
                        <a14:foregroundMark x1="35484" y1="41121" x2="41290" y2="41121"/>
                        <a14:foregroundMark x1="26452" y1="34579" x2="30968" y2="31776"/>
                        <a14:foregroundMark x1="8387" y1="45794" x2="34194" y2="85981"/>
                        <a14:foregroundMark x1="34194" y1="85981" x2="74839" y2="90654"/>
                        <a14:foregroundMark x1="0" y1="62617" x2="44516" y2="94393"/>
                        <a14:foregroundMark x1="45161" y1="95327" x2="56129" y2="98131"/>
                        <a14:foregroundMark x1="78710" y1="23364" x2="87097" y2="78505"/>
                        <a14:foregroundMark x1="87097" y1="78505" x2="84516" y2="85047"/>
                      </a14:backgroundRemoval>
                    </a14:imgEffect>
                  </a14:imgLayer>
                </a14:imgProps>
              </a:ext>
              <a:ext uri="{28A0092B-C50C-407E-A947-70E740481C1C}">
                <a14:useLocalDpi xmlns:a14="http://schemas.microsoft.com/office/drawing/2010/main"/>
              </a:ext>
            </a:extLst>
          </a:blip>
          <a:srcRect/>
          <a:stretch/>
        </p:blipFill>
        <p:spPr bwMode="auto">
          <a:xfrm>
            <a:off x="7998993" y="1443229"/>
            <a:ext cx="1791394" cy="1631433"/>
          </a:xfrm>
          <a:prstGeom prst="ellipse">
            <a:avLst/>
          </a:prstGeom>
          <a:noFill/>
          <a:extLst>
            <a:ext uri="{909E8E84-426E-40DD-AFC4-6F175D3DCCD1}">
              <a14:hiddenFill xmlns:a14="http://schemas.microsoft.com/office/drawing/2010/main">
                <a:solidFill>
                  <a:srgbClr val="FFFFFF"/>
                </a:solidFill>
              </a14:hiddenFill>
            </a:ext>
          </a:extLst>
        </p:spPr>
      </p:pic>
      <p:pic>
        <p:nvPicPr>
          <p:cNvPr id="3074" name="Picture 2" descr="Análisis de Agua – Terraproductos">
            <a:extLst>
              <a:ext uri="{FF2B5EF4-FFF2-40B4-BE49-F238E27FC236}">
                <a16:creationId xmlns:a16="http://schemas.microsoft.com/office/drawing/2014/main" id="{1D5712F4-96F6-4CF1-BF20-74BEEC3AC154}"/>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07115" y="617786"/>
            <a:ext cx="2533461"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 Plan de Manejo Ambiental en el proceso sancionatorio - Derecho del Medio  Ambiente">
            <a:extLst>
              <a:ext uri="{FF2B5EF4-FFF2-40B4-BE49-F238E27FC236}">
                <a16:creationId xmlns:a16="http://schemas.microsoft.com/office/drawing/2014/main" id="{41F65A8B-53F8-411F-97BC-C30AFC02D601}"/>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10074661" y="2485767"/>
            <a:ext cx="2025899" cy="200277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40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1D8407DE-474C-4A34-9111-D0154B006E8C}"/>
              </a:ext>
            </a:extLst>
          </p:cNvPr>
          <p:cNvSpPr/>
          <p:nvPr/>
        </p:nvSpPr>
        <p:spPr>
          <a:xfrm rot="5400000">
            <a:off x="6026716" y="-5812858"/>
            <a:ext cx="165239" cy="1221867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BB737579-C7E0-42C6-A2C9-E9D778E4CD54}"/>
              </a:ext>
            </a:extLst>
          </p:cNvPr>
          <p:cNvSpPr txBox="1"/>
          <p:nvPr/>
        </p:nvSpPr>
        <p:spPr>
          <a:xfrm>
            <a:off x="0" y="-13757"/>
            <a:ext cx="12192000" cy="553998"/>
          </a:xfrm>
          <a:prstGeom prst="rect">
            <a:avLst/>
          </a:prstGeom>
          <a:noFill/>
        </p:spPr>
        <p:txBody>
          <a:bodyPr wrap="square" rtlCol="0">
            <a:spAutoFit/>
          </a:bodyPr>
          <a:lstStyle/>
          <a:p>
            <a:r>
              <a:rPr lang="es-MX" sz="3000" b="1" dirty="0">
                <a:latin typeface="Cambria" panose="02040503050406030204" pitchFamily="18" charset="0"/>
                <a:ea typeface="Cambria" panose="02040503050406030204" pitchFamily="18" charset="0"/>
                <a:cs typeface="Times New Roman" panose="02020603050405020304" pitchFamily="18" charset="0"/>
              </a:rPr>
              <a:t>Evaluación de los impactos ambientales en “Aguas Hediondas”</a:t>
            </a:r>
            <a:endParaRPr lang="es-EC" sz="30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3C865F54-530C-4D57-9C90-1578B2A6708A}"/>
              </a:ext>
            </a:extLst>
          </p:cNvPr>
          <p:cNvSpPr>
            <a:spLocks noChangeArrowheads="1"/>
          </p:cNvSpPr>
          <p:nvPr/>
        </p:nvSpPr>
        <p:spPr bwMode="auto">
          <a:xfrm>
            <a:off x="1541463" y="325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Tabla 8">
            <a:extLst>
              <a:ext uri="{FF2B5EF4-FFF2-40B4-BE49-F238E27FC236}">
                <a16:creationId xmlns:a16="http://schemas.microsoft.com/office/drawing/2014/main" id="{0DE86E0C-F14E-41BE-AB63-CFF1A80AE7FE}"/>
              </a:ext>
            </a:extLst>
          </p:cNvPr>
          <p:cNvGraphicFramePr>
            <a:graphicFrameLocks noGrp="1"/>
          </p:cNvGraphicFramePr>
          <p:nvPr/>
        </p:nvGraphicFramePr>
        <p:xfrm>
          <a:off x="13258800" y="1558212"/>
          <a:ext cx="208280" cy="365760"/>
        </p:xfrm>
        <a:graphic>
          <a:graphicData uri="http://schemas.openxmlformats.org/drawingml/2006/table">
            <a:tbl>
              <a:tblPr/>
              <a:tblGrid>
                <a:gridCol w="208280">
                  <a:extLst>
                    <a:ext uri="{9D8B030D-6E8A-4147-A177-3AD203B41FA5}">
                      <a16:colId xmlns:a16="http://schemas.microsoft.com/office/drawing/2014/main" val="3687674721"/>
                    </a:ext>
                  </a:extLst>
                </a:gridCol>
              </a:tblGrid>
              <a:tr h="0">
                <a:tc>
                  <a:txBody>
                    <a:bodyPr/>
                    <a:lstStyle/>
                    <a:p>
                      <a:endParaRPr lang="es-E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3239140958"/>
                  </a:ext>
                </a:extLst>
              </a:tr>
            </a:tbl>
          </a:graphicData>
        </a:graphic>
      </p:graphicFrame>
      <p:graphicFrame>
        <p:nvGraphicFramePr>
          <p:cNvPr id="3" name="Tabla 2">
            <a:extLst>
              <a:ext uri="{FF2B5EF4-FFF2-40B4-BE49-F238E27FC236}">
                <a16:creationId xmlns:a16="http://schemas.microsoft.com/office/drawing/2014/main" id="{6DD60FE0-1906-470A-AA65-446218985673}"/>
              </a:ext>
            </a:extLst>
          </p:cNvPr>
          <p:cNvGraphicFramePr>
            <a:graphicFrameLocks noGrp="1"/>
          </p:cNvGraphicFramePr>
          <p:nvPr>
            <p:extLst>
              <p:ext uri="{D42A27DB-BD31-4B8C-83A1-F6EECF244321}">
                <p14:modId xmlns:p14="http://schemas.microsoft.com/office/powerpoint/2010/main" val="2102392610"/>
              </p:ext>
            </p:extLst>
          </p:nvPr>
        </p:nvGraphicFramePr>
        <p:xfrm>
          <a:off x="578498" y="824138"/>
          <a:ext cx="11168743" cy="4690255"/>
        </p:xfrm>
        <a:graphic>
          <a:graphicData uri="http://schemas.openxmlformats.org/drawingml/2006/table">
            <a:tbl>
              <a:tblPr firstRow="1" firstCol="1" bandRow="1">
                <a:tableStyleId>{17292A2E-F333-43FB-9621-5CBBE7FDCDCB}</a:tableStyleId>
              </a:tblPr>
              <a:tblGrid>
                <a:gridCol w="1346138">
                  <a:extLst>
                    <a:ext uri="{9D8B030D-6E8A-4147-A177-3AD203B41FA5}">
                      <a16:colId xmlns:a16="http://schemas.microsoft.com/office/drawing/2014/main" val="2208293836"/>
                    </a:ext>
                  </a:extLst>
                </a:gridCol>
                <a:gridCol w="1346138">
                  <a:extLst>
                    <a:ext uri="{9D8B030D-6E8A-4147-A177-3AD203B41FA5}">
                      <a16:colId xmlns:a16="http://schemas.microsoft.com/office/drawing/2014/main" val="2861546029"/>
                    </a:ext>
                  </a:extLst>
                </a:gridCol>
                <a:gridCol w="1250470">
                  <a:extLst>
                    <a:ext uri="{9D8B030D-6E8A-4147-A177-3AD203B41FA5}">
                      <a16:colId xmlns:a16="http://schemas.microsoft.com/office/drawing/2014/main" val="1813977593"/>
                    </a:ext>
                  </a:extLst>
                </a:gridCol>
                <a:gridCol w="440346">
                  <a:extLst>
                    <a:ext uri="{9D8B030D-6E8A-4147-A177-3AD203B41FA5}">
                      <a16:colId xmlns:a16="http://schemas.microsoft.com/office/drawing/2014/main" val="3960107788"/>
                    </a:ext>
                  </a:extLst>
                </a:gridCol>
                <a:gridCol w="355531">
                  <a:extLst>
                    <a:ext uri="{9D8B030D-6E8A-4147-A177-3AD203B41FA5}">
                      <a16:colId xmlns:a16="http://schemas.microsoft.com/office/drawing/2014/main" val="788495210"/>
                    </a:ext>
                  </a:extLst>
                </a:gridCol>
                <a:gridCol w="355531">
                  <a:extLst>
                    <a:ext uri="{9D8B030D-6E8A-4147-A177-3AD203B41FA5}">
                      <a16:colId xmlns:a16="http://schemas.microsoft.com/office/drawing/2014/main" val="36226992"/>
                    </a:ext>
                  </a:extLst>
                </a:gridCol>
                <a:gridCol w="316858">
                  <a:extLst>
                    <a:ext uri="{9D8B030D-6E8A-4147-A177-3AD203B41FA5}">
                      <a16:colId xmlns:a16="http://schemas.microsoft.com/office/drawing/2014/main" val="1131377207"/>
                    </a:ext>
                  </a:extLst>
                </a:gridCol>
                <a:gridCol w="286326">
                  <a:extLst>
                    <a:ext uri="{9D8B030D-6E8A-4147-A177-3AD203B41FA5}">
                      <a16:colId xmlns:a16="http://schemas.microsoft.com/office/drawing/2014/main" val="1745745023"/>
                    </a:ext>
                  </a:extLst>
                </a:gridCol>
                <a:gridCol w="286326">
                  <a:extLst>
                    <a:ext uri="{9D8B030D-6E8A-4147-A177-3AD203B41FA5}">
                      <a16:colId xmlns:a16="http://schemas.microsoft.com/office/drawing/2014/main" val="2533267428"/>
                    </a:ext>
                  </a:extLst>
                </a:gridCol>
                <a:gridCol w="297182">
                  <a:extLst>
                    <a:ext uri="{9D8B030D-6E8A-4147-A177-3AD203B41FA5}">
                      <a16:colId xmlns:a16="http://schemas.microsoft.com/office/drawing/2014/main" val="263086794"/>
                    </a:ext>
                  </a:extLst>
                </a:gridCol>
                <a:gridCol w="297182">
                  <a:extLst>
                    <a:ext uri="{9D8B030D-6E8A-4147-A177-3AD203B41FA5}">
                      <a16:colId xmlns:a16="http://schemas.microsoft.com/office/drawing/2014/main" val="2135939595"/>
                    </a:ext>
                  </a:extLst>
                </a:gridCol>
                <a:gridCol w="286326">
                  <a:extLst>
                    <a:ext uri="{9D8B030D-6E8A-4147-A177-3AD203B41FA5}">
                      <a16:colId xmlns:a16="http://schemas.microsoft.com/office/drawing/2014/main" val="2858788894"/>
                    </a:ext>
                  </a:extLst>
                </a:gridCol>
                <a:gridCol w="309395">
                  <a:extLst>
                    <a:ext uri="{9D8B030D-6E8A-4147-A177-3AD203B41FA5}">
                      <a16:colId xmlns:a16="http://schemas.microsoft.com/office/drawing/2014/main" val="1549085731"/>
                    </a:ext>
                  </a:extLst>
                </a:gridCol>
                <a:gridCol w="967538">
                  <a:extLst>
                    <a:ext uri="{9D8B030D-6E8A-4147-A177-3AD203B41FA5}">
                      <a16:colId xmlns:a16="http://schemas.microsoft.com/office/drawing/2014/main" val="2214526728"/>
                    </a:ext>
                  </a:extLst>
                </a:gridCol>
                <a:gridCol w="967538">
                  <a:extLst>
                    <a:ext uri="{9D8B030D-6E8A-4147-A177-3AD203B41FA5}">
                      <a16:colId xmlns:a16="http://schemas.microsoft.com/office/drawing/2014/main" val="1571621033"/>
                    </a:ext>
                  </a:extLst>
                </a:gridCol>
                <a:gridCol w="1029959">
                  <a:extLst>
                    <a:ext uri="{9D8B030D-6E8A-4147-A177-3AD203B41FA5}">
                      <a16:colId xmlns:a16="http://schemas.microsoft.com/office/drawing/2014/main" val="2790658046"/>
                    </a:ext>
                  </a:extLst>
                </a:gridCol>
                <a:gridCol w="1029959">
                  <a:extLst>
                    <a:ext uri="{9D8B030D-6E8A-4147-A177-3AD203B41FA5}">
                      <a16:colId xmlns:a16="http://schemas.microsoft.com/office/drawing/2014/main" val="2671605988"/>
                    </a:ext>
                  </a:extLst>
                </a:gridCol>
              </a:tblGrid>
              <a:tr h="216209">
                <a:tc gridSpan="15">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PROPUESTA DE MANEJO AMBIENTAL PARA EL COMPLEJO TURISTICO "AGUAS HEDIONDAS"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Fecha de emisión: marzo 2021</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rowSpan="2" hMerge="1">
                  <a:txBody>
                    <a:bodyPr/>
                    <a:lstStyle/>
                    <a:p>
                      <a:endParaRPr lang="es-ES"/>
                    </a:p>
                  </a:txBody>
                  <a:tcPr/>
                </a:tc>
                <a:extLst>
                  <a:ext uri="{0D108BD9-81ED-4DB2-BD59-A6C34878D82A}">
                    <a16:rowId xmlns:a16="http://schemas.microsoft.com/office/drawing/2014/main" val="1409766174"/>
                  </a:ext>
                </a:extLst>
              </a:tr>
              <a:tr h="227738">
                <a:tc gridSpan="15">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MATRIZ DE EVALUACIÓN DE ASPECTOS E IMPACTOS AMBIENTALES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2017645257"/>
                  </a:ext>
                </a:extLst>
              </a:tr>
              <a:tr h="216209">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FACTOR AMBIENTAL</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ASPECTO AMBIENTAL</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IMPACTO AMBIENTAL</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gridSpan="1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IMPORTANCIA DEL IMPACTO</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TIPO DE ALERTA</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rowSpan="2">
                  <a:txBody>
                    <a:bodyPr/>
                    <a:lstStyle/>
                    <a:p>
                      <a:pPr algn="ctr">
                        <a:lnSpc>
                          <a:spcPct val="107000"/>
                        </a:lnSpc>
                        <a:spcAft>
                          <a:spcPts val="800"/>
                        </a:spcAft>
                      </a:pPr>
                      <a:r>
                        <a:rPr lang="es-ES" sz="1200">
                          <a:solidFill>
                            <a:schemeClr val="bg1"/>
                          </a:solidFill>
                          <a:effectLst/>
                          <a:latin typeface="Cambria" panose="02040503050406030204" pitchFamily="18" charset="0"/>
                          <a:ea typeface="Cambria" panose="02040503050406030204" pitchFamily="18" charset="0"/>
                        </a:rPr>
                        <a:t>VALORACIÓN</a:t>
                      </a:r>
                      <a:endParaRPr lang="es-ES" sz="120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2723073599"/>
                  </a:ext>
                </a:extLst>
              </a:tr>
              <a:tr h="44394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3IN</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2EX</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MO</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PE</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RV</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SI</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AC</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EF</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PR</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MC</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Importancia (I)</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823562741"/>
                  </a:ext>
                </a:extLst>
              </a:tr>
              <a:tr h="1127158">
                <a:tc rowSpan="2">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Agua</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B w="952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Uso de agua directamente de la fuente de surgencia (útiles de aseo personal)</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Contaminación de las fuentes de agua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B w="9525" cap="flat" cmpd="sng" algn="ctr">
                      <a:solidFill>
                        <a:schemeClr val="bg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SEVERO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1996760"/>
                  </a:ext>
                </a:extLst>
              </a:tr>
              <a:tr h="671683">
                <a:tc vMerge="1">
                  <a:txBody>
                    <a:bodyPr/>
                    <a:lstStyle/>
                    <a:p>
                      <a:pPr>
                        <a:lnSpc>
                          <a:spcPct val="107000"/>
                        </a:lnSpc>
                      </a:pP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dirty="0">
                          <a:effectLst/>
                          <a:latin typeface="Cambria" panose="02040503050406030204" pitchFamily="18" charset="0"/>
                          <a:ea typeface="Cambria" panose="02040503050406030204" pitchFamily="18" charset="0"/>
                        </a:rPr>
                        <a:t>Liberación de agua sin tratamiento previo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Contaminación de las fuentes de agua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SEVERO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1149641"/>
                  </a:ext>
                </a:extLst>
              </a:tr>
              <a:tr h="671683">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Fauna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T w="9525"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Turismo no ecológico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Alteración de los sistemas biológicos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66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SEVERO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1050969"/>
                  </a:ext>
                </a:extLst>
              </a:tr>
              <a:tr h="671683">
                <a:tc rowSpan="2">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Socioeconómico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Actividades de construcción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Alteración de paisajes naturales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36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86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CRÍTICO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016295"/>
                  </a:ext>
                </a:extLst>
              </a:tr>
              <a:tr h="443946">
                <a:tc vMerge="1">
                  <a:txBody>
                    <a:bodyPr/>
                    <a:lstStyle/>
                    <a:p>
                      <a:endParaRPr lang="es-ES"/>
                    </a:p>
                  </a:txBody>
                  <a:tcP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Infraestructura del complejo turístico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S" sz="1200">
                          <a:effectLst/>
                          <a:latin typeface="Cambria" panose="02040503050406030204" pitchFamily="18" charset="0"/>
                          <a:ea typeface="Cambria" panose="02040503050406030204" pitchFamily="18" charset="0"/>
                        </a:rPr>
                        <a:t>Alteración de los ecosistemas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24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16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76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lnT w="9525" cap="flat" cmpd="sng" algn="ctr">
                      <a:solidFill>
                        <a:schemeClr val="bg1"/>
                      </a:solidFill>
                      <a:prstDash val="solid"/>
                      <a:round/>
                      <a:headEnd type="none" w="med" len="med"/>
                      <a:tailEnd type="none" w="med" len="med"/>
                    </a:lnT>
                    <a:solidFill>
                      <a:srgbClr val="FF0000"/>
                    </a:solidFill>
                  </a:tcP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CRÍTICO</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1513576"/>
                  </a:ext>
                </a:extLst>
              </a:tr>
            </a:tbl>
          </a:graphicData>
        </a:graphic>
      </p:graphicFrame>
    </p:spTree>
    <p:extLst>
      <p:ext uri="{BB962C8B-B14F-4D97-AF65-F5344CB8AC3E}">
        <p14:creationId xmlns:p14="http://schemas.microsoft.com/office/powerpoint/2010/main" val="150067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RESULTADOS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1D8407DE-474C-4A34-9111-D0154B006E8C}"/>
              </a:ext>
            </a:extLst>
          </p:cNvPr>
          <p:cNvSpPr/>
          <p:nvPr/>
        </p:nvSpPr>
        <p:spPr>
          <a:xfrm rot="5400000">
            <a:off x="6026716" y="-5812858"/>
            <a:ext cx="165239" cy="1221867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BB737579-C7E0-42C6-A2C9-E9D778E4CD54}"/>
              </a:ext>
            </a:extLst>
          </p:cNvPr>
          <p:cNvSpPr txBox="1"/>
          <p:nvPr/>
        </p:nvSpPr>
        <p:spPr>
          <a:xfrm>
            <a:off x="0" y="-13757"/>
            <a:ext cx="12192000" cy="553998"/>
          </a:xfrm>
          <a:prstGeom prst="rect">
            <a:avLst/>
          </a:prstGeom>
          <a:noFill/>
        </p:spPr>
        <p:txBody>
          <a:bodyPr wrap="square" rtlCol="0">
            <a:spAutoFit/>
          </a:bodyPr>
          <a:lstStyle/>
          <a:p>
            <a:r>
              <a:rPr lang="es-ES" sz="3000" b="1" dirty="0">
                <a:latin typeface="Cambria" panose="02040503050406030204" pitchFamily="18" charset="0"/>
                <a:ea typeface="Cambria" panose="02040503050406030204" pitchFamily="18" charset="0"/>
                <a:cs typeface="Times New Roman" panose="02020603050405020304" pitchFamily="18" charset="0"/>
              </a:rPr>
              <a:t>Planes de manejo medioambiental</a:t>
            </a:r>
          </a:p>
        </p:txBody>
      </p:sp>
      <p:sp>
        <p:nvSpPr>
          <p:cNvPr id="6" name="Rectangle 1">
            <a:extLst>
              <a:ext uri="{FF2B5EF4-FFF2-40B4-BE49-F238E27FC236}">
                <a16:creationId xmlns:a16="http://schemas.microsoft.com/office/drawing/2014/main" id="{3C865F54-530C-4D57-9C90-1578B2A6708A}"/>
              </a:ext>
            </a:extLst>
          </p:cNvPr>
          <p:cNvSpPr>
            <a:spLocks noChangeArrowheads="1"/>
          </p:cNvSpPr>
          <p:nvPr/>
        </p:nvSpPr>
        <p:spPr bwMode="auto">
          <a:xfrm>
            <a:off x="1541463" y="325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Tabla 8">
            <a:extLst>
              <a:ext uri="{FF2B5EF4-FFF2-40B4-BE49-F238E27FC236}">
                <a16:creationId xmlns:a16="http://schemas.microsoft.com/office/drawing/2014/main" id="{0DE86E0C-F14E-41BE-AB63-CFF1A80AE7FE}"/>
              </a:ext>
            </a:extLst>
          </p:cNvPr>
          <p:cNvGraphicFramePr>
            <a:graphicFrameLocks noGrp="1"/>
          </p:cNvGraphicFramePr>
          <p:nvPr/>
        </p:nvGraphicFramePr>
        <p:xfrm>
          <a:off x="13258800" y="1558212"/>
          <a:ext cx="208280" cy="365760"/>
        </p:xfrm>
        <a:graphic>
          <a:graphicData uri="http://schemas.openxmlformats.org/drawingml/2006/table">
            <a:tbl>
              <a:tblPr/>
              <a:tblGrid>
                <a:gridCol w="208280">
                  <a:extLst>
                    <a:ext uri="{9D8B030D-6E8A-4147-A177-3AD203B41FA5}">
                      <a16:colId xmlns:a16="http://schemas.microsoft.com/office/drawing/2014/main" val="3687674721"/>
                    </a:ext>
                  </a:extLst>
                </a:gridCol>
              </a:tblGrid>
              <a:tr h="0">
                <a:tc>
                  <a:txBody>
                    <a:bodyPr/>
                    <a:lstStyle/>
                    <a:p>
                      <a:endParaRPr lang="es-ES" dirty="0"/>
                    </a:p>
                  </a:txBody>
                  <a:tcPr>
                    <a:lnL w="9525" cmpd="sng">
                      <a:solidFill>
                        <a:schemeClr val="bg1"/>
                      </a:solidFill>
                      <a:prstDash val="solid"/>
                    </a:lnL>
                    <a:lnR w="9525" cmpd="sng">
                      <a:solidFill>
                        <a:schemeClr val="bg1"/>
                      </a:solidFill>
                      <a:prstDash val="solid"/>
                    </a:lnR>
                    <a:lnT w="9525" cmpd="sng">
                      <a:solidFill>
                        <a:schemeClr val="bg1"/>
                      </a:solidFill>
                      <a:prstDash val="solid"/>
                    </a:lnT>
                    <a:lnB w="9525" cmpd="sng">
                      <a:solidFill>
                        <a:schemeClr val="bg1"/>
                      </a:solidFill>
                      <a:prstDash val="solid"/>
                    </a:lnB>
                  </a:tcPr>
                </a:tc>
                <a:extLst>
                  <a:ext uri="{0D108BD9-81ED-4DB2-BD59-A6C34878D82A}">
                    <a16:rowId xmlns:a16="http://schemas.microsoft.com/office/drawing/2014/main" val="3239140958"/>
                  </a:ext>
                </a:extLst>
              </a:tr>
            </a:tbl>
          </a:graphicData>
        </a:graphic>
      </p:graphicFrame>
      <p:graphicFrame>
        <p:nvGraphicFramePr>
          <p:cNvPr id="8" name="Tabla 7">
            <a:extLst>
              <a:ext uri="{FF2B5EF4-FFF2-40B4-BE49-F238E27FC236}">
                <a16:creationId xmlns:a16="http://schemas.microsoft.com/office/drawing/2014/main" id="{B788ADD5-297B-40EC-A716-B734AE7AD065}"/>
              </a:ext>
            </a:extLst>
          </p:cNvPr>
          <p:cNvGraphicFramePr>
            <a:graphicFrameLocks noGrp="1"/>
          </p:cNvGraphicFramePr>
          <p:nvPr>
            <p:extLst>
              <p:ext uri="{D42A27DB-BD31-4B8C-83A1-F6EECF244321}">
                <p14:modId xmlns:p14="http://schemas.microsoft.com/office/powerpoint/2010/main" val="2821111529"/>
              </p:ext>
            </p:extLst>
          </p:nvPr>
        </p:nvGraphicFramePr>
        <p:xfrm>
          <a:off x="831718" y="840060"/>
          <a:ext cx="10870288" cy="5311039"/>
        </p:xfrm>
        <a:graphic>
          <a:graphicData uri="http://schemas.openxmlformats.org/drawingml/2006/table">
            <a:tbl>
              <a:tblPr firstRow="1" firstCol="1" bandRow="1">
                <a:tableStyleId>{17292A2E-F333-43FB-9621-5CBBE7FDCDCB}</a:tableStyleId>
              </a:tblPr>
              <a:tblGrid>
                <a:gridCol w="1360818">
                  <a:extLst>
                    <a:ext uri="{9D8B030D-6E8A-4147-A177-3AD203B41FA5}">
                      <a16:colId xmlns:a16="http://schemas.microsoft.com/office/drawing/2014/main" val="4021837050"/>
                    </a:ext>
                  </a:extLst>
                </a:gridCol>
                <a:gridCol w="1361555">
                  <a:extLst>
                    <a:ext uri="{9D8B030D-6E8A-4147-A177-3AD203B41FA5}">
                      <a16:colId xmlns:a16="http://schemas.microsoft.com/office/drawing/2014/main" val="3355718720"/>
                    </a:ext>
                  </a:extLst>
                </a:gridCol>
                <a:gridCol w="1361555">
                  <a:extLst>
                    <a:ext uri="{9D8B030D-6E8A-4147-A177-3AD203B41FA5}">
                      <a16:colId xmlns:a16="http://schemas.microsoft.com/office/drawing/2014/main" val="2777845280"/>
                    </a:ext>
                  </a:extLst>
                </a:gridCol>
                <a:gridCol w="1465723">
                  <a:extLst>
                    <a:ext uri="{9D8B030D-6E8A-4147-A177-3AD203B41FA5}">
                      <a16:colId xmlns:a16="http://schemas.microsoft.com/office/drawing/2014/main" val="2450378714"/>
                    </a:ext>
                  </a:extLst>
                </a:gridCol>
                <a:gridCol w="1465723">
                  <a:extLst>
                    <a:ext uri="{9D8B030D-6E8A-4147-A177-3AD203B41FA5}">
                      <a16:colId xmlns:a16="http://schemas.microsoft.com/office/drawing/2014/main" val="1837053104"/>
                    </a:ext>
                  </a:extLst>
                </a:gridCol>
                <a:gridCol w="1343088">
                  <a:extLst>
                    <a:ext uri="{9D8B030D-6E8A-4147-A177-3AD203B41FA5}">
                      <a16:colId xmlns:a16="http://schemas.microsoft.com/office/drawing/2014/main" val="29573592"/>
                    </a:ext>
                  </a:extLst>
                </a:gridCol>
                <a:gridCol w="1255913">
                  <a:extLst>
                    <a:ext uri="{9D8B030D-6E8A-4147-A177-3AD203B41FA5}">
                      <a16:colId xmlns:a16="http://schemas.microsoft.com/office/drawing/2014/main" val="575599312"/>
                    </a:ext>
                  </a:extLst>
                </a:gridCol>
                <a:gridCol w="1255913">
                  <a:extLst>
                    <a:ext uri="{9D8B030D-6E8A-4147-A177-3AD203B41FA5}">
                      <a16:colId xmlns:a16="http://schemas.microsoft.com/office/drawing/2014/main" val="3920725884"/>
                    </a:ext>
                  </a:extLst>
                </a:gridCol>
              </a:tblGrid>
              <a:tr h="190568">
                <a:tc gridSpan="8">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PLAN DE MANEJO DE DESECHOS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78438913"/>
                  </a:ext>
                </a:extLst>
              </a:tr>
              <a:tr h="190568">
                <a:tc gridSpan="8">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PROGRAMA DE GESTIÓN DE RESIDUOS </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99833531"/>
                  </a:ext>
                </a:extLst>
              </a:tr>
              <a:tr h="506627">
                <a:tc gridSpan="5">
                  <a:txBody>
                    <a:bodyPr/>
                    <a:lstStyle/>
                    <a:p>
                      <a:pPr algn="just">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OBJETIVO: </a:t>
                      </a:r>
                      <a:r>
                        <a:rPr lang="es-ES" sz="1200" b="0" i="1" dirty="0">
                          <a:solidFill>
                            <a:schemeClr val="bg1"/>
                          </a:solidFill>
                          <a:effectLst/>
                          <a:latin typeface="Cambria" panose="02040503050406030204" pitchFamily="18" charset="0"/>
                          <a:ea typeface="Cambria" panose="02040503050406030204" pitchFamily="18" charset="0"/>
                        </a:rPr>
                        <a:t>Implementar un plan integral de manejo de desechos con el fin de mitigar los efectos adversos que puedan generarse sobre el ambiente.</a:t>
                      </a:r>
                      <a:endParaRPr lang="es-ES" sz="1200" b="0" i="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R w="12700" cap="flat" cmpd="sng" algn="ctr">
                      <a:solidFill>
                        <a:schemeClr val="tx1"/>
                      </a:solidFill>
                      <a:prstDash val="solid"/>
                      <a:round/>
                      <a:headEnd type="none" w="med" len="med"/>
                      <a:tailEnd type="none" w="med" len="med"/>
                    </a:ln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3">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PMA-2</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rowSpan="2" hMerge="1">
                  <a:txBody>
                    <a:bodyPr/>
                    <a:lstStyle/>
                    <a:p>
                      <a:endParaRPr lang="es-ES"/>
                    </a:p>
                  </a:txBody>
                  <a:tcPr/>
                </a:tc>
                <a:tc rowSpan="2" hMerge="1">
                  <a:txBody>
                    <a:bodyPr/>
                    <a:lstStyle/>
                    <a:p>
                      <a:endParaRPr lang="es-ES"/>
                    </a:p>
                  </a:txBody>
                  <a:tcPr/>
                </a:tc>
                <a:extLst>
                  <a:ext uri="{0D108BD9-81ED-4DB2-BD59-A6C34878D82A}">
                    <a16:rowId xmlns:a16="http://schemas.microsoft.com/office/drawing/2014/main" val="3133763372"/>
                  </a:ext>
                </a:extLst>
              </a:tr>
              <a:tr h="293235">
                <a:tc gridSpan="5">
                  <a:txBody>
                    <a:bodyPr/>
                    <a:lstStyle/>
                    <a:p>
                      <a:pP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LUGAR DE APLICACIÓN: </a:t>
                      </a:r>
                      <a:r>
                        <a:rPr lang="es-ES" sz="1200" b="0" dirty="0">
                          <a:solidFill>
                            <a:schemeClr val="bg1"/>
                          </a:solidFill>
                          <a:effectLst/>
                          <a:latin typeface="Cambria" panose="02040503050406030204" pitchFamily="18" charset="0"/>
                          <a:ea typeface="Cambria" panose="02040503050406030204" pitchFamily="18" charset="0"/>
                        </a:rPr>
                        <a:t>Termas "El Artesón", Tufiño-Carchi                            </a:t>
                      </a:r>
                      <a:endParaRPr lang="es-ES" sz="1200" b="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R w="12700" cap="flat" cmpd="sng" algn="ctr">
                      <a:solidFill>
                        <a:schemeClr val="tx1"/>
                      </a:solidFill>
                      <a:prstDash val="solid"/>
                      <a:round/>
                      <a:headEnd type="none" w="med" len="med"/>
                      <a:tailEnd type="none" w="med" len="med"/>
                    </a:ln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2199166781"/>
                  </a:ext>
                </a:extLst>
              </a:tr>
              <a:tr h="190568">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ASPECTO</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IMPACTO</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ACCIONES PROPUESTAS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INDICADORES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rowSpan="2">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MEDIOS DE VERIFICACIÓN</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gridSpan="3">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PLAZOS</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93842476"/>
                  </a:ext>
                </a:extLst>
              </a:tr>
              <a:tr h="19056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INICIO </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PERIODICIDAD</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lnSpc>
                          <a:spcPct val="107000"/>
                        </a:lnSpc>
                        <a:spcAft>
                          <a:spcPts val="800"/>
                        </a:spcAft>
                      </a:pPr>
                      <a:r>
                        <a:rPr lang="es-ES" sz="1200" dirty="0">
                          <a:solidFill>
                            <a:schemeClr val="bg1"/>
                          </a:solidFill>
                          <a:effectLst/>
                          <a:latin typeface="Cambria" panose="02040503050406030204" pitchFamily="18" charset="0"/>
                          <a:ea typeface="Cambria" panose="02040503050406030204" pitchFamily="18" charset="0"/>
                        </a:rPr>
                        <a:t>FINALIZACIÓN</a:t>
                      </a:r>
                      <a:endParaRPr lang="es-ES"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3679188499"/>
                  </a:ext>
                </a:extLst>
              </a:tr>
              <a:tr h="959166">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Uso de instrumentos de aseo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Contaminación de las fuentes de agua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Interceptar y tratar las descargas hacia los cuerpos de agua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Monitoreo de la cantidad de desechos generados y tratados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Registro de disposición final de desechos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 partir de la fecha de aprobación del plan de manejo propuesto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Permanente</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Finalización de actividades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extLst>
                  <a:ext uri="{0D108BD9-81ED-4DB2-BD59-A6C34878D82A}">
                    <a16:rowId xmlns:a16="http://schemas.microsoft.com/office/drawing/2014/main" val="3258531238"/>
                  </a:ext>
                </a:extLst>
              </a:tr>
              <a:tr h="1173642">
                <a:tc rowSpan="2">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Actividades de construcción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Alteración de paisajes naturales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Adecuar un área para la disposición temporal de los materiales sobrantes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Cantidad de desechos gestionados / Cantidad de desechos generados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Registro de</a:t>
                      </a:r>
                    </a:p>
                    <a:p>
                      <a:pPr>
                        <a:lnSpc>
                          <a:spcPct val="107000"/>
                        </a:lnSpc>
                        <a:spcAft>
                          <a:spcPts val="800"/>
                        </a:spcAft>
                      </a:pPr>
                      <a:r>
                        <a:rPr lang="es-ES" sz="1200">
                          <a:effectLst/>
                          <a:latin typeface="Cambria" panose="02040503050406030204" pitchFamily="18" charset="0"/>
                          <a:ea typeface="Cambria" panose="02040503050406030204" pitchFamily="18" charset="0"/>
                        </a:rPr>
                        <a:t>disposición final de</a:t>
                      </a:r>
                    </a:p>
                    <a:p>
                      <a:pPr algn="ctr">
                        <a:lnSpc>
                          <a:spcPct val="107000"/>
                        </a:lnSpc>
                        <a:spcAft>
                          <a:spcPts val="800"/>
                        </a:spcAft>
                      </a:pPr>
                      <a:r>
                        <a:rPr lang="es-ES" sz="1200">
                          <a:effectLst/>
                          <a:latin typeface="Cambria" panose="02040503050406030204" pitchFamily="18" charset="0"/>
                          <a:ea typeface="Cambria" panose="02040503050406030204" pitchFamily="18" charset="0"/>
                        </a:rPr>
                        <a:t>desechos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 partir de la fecha de aprobación del plan de manejo propuesto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Durante fase de adecuación del complejo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Finalización de actividades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extLst>
                  <a:ext uri="{0D108BD9-81ED-4DB2-BD59-A6C34878D82A}">
                    <a16:rowId xmlns:a16="http://schemas.microsoft.com/office/drawing/2014/main" val="2857922571"/>
                  </a:ext>
                </a:extLst>
              </a:tr>
              <a:tr h="1616097">
                <a:tc vMerge="1">
                  <a:txBody>
                    <a:bodyPr/>
                    <a:lstStyle/>
                    <a:p>
                      <a:endParaRPr lang="es-ES"/>
                    </a:p>
                  </a:txBody>
                  <a:tcP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Alteración de áreas protegidas y bosques protectores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Implementar medidas que regulen el desecho de escombros en medio de senderos y zonas que generen un impacto ambiental</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Cantidad de desechos gestionados / Cantidad de desechos generados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Registro Fotográfico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A partir de la fecha de aprobación del plan de manejo propuesto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a:effectLst/>
                          <a:latin typeface="Cambria" panose="02040503050406030204" pitchFamily="18" charset="0"/>
                          <a:ea typeface="Cambria" panose="02040503050406030204" pitchFamily="18" charset="0"/>
                        </a:rPr>
                        <a:t>Durante fase de adecuación del complejo</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tc>
                  <a:txBody>
                    <a:bodyPr/>
                    <a:lstStyle/>
                    <a:p>
                      <a:pPr algn="ctr">
                        <a:lnSpc>
                          <a:spcPct val="107000"/>
                        </a:lnSpc>
                        <a:spcAft>
                          <a:spcPts val="800"/>
                        </a:spcAft>
                      </a:pPr>
                      <a:r>
                        <a:rPr lang="es-ES" sz="1200" dirty="0">
                          <a:effectLst/>
                          <a:latin typeface="Cambria" panose="02040503050406030204" pitchFamily="18" charset="0"/>
                          <a:ea typeface="Cambria" panose="02040503050406030204" pitchFamily="18" charset="0"/>
                        </a:rPr>
                        <a:t>Finalización de actividades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0332" marR="40332" marT="0" marB="0" anchor="ctr"/>
                </a:tc>
                <a:extLst>
                  <a:ext uri="{0D108BD9-81ED-4DB2-BD59-A6C34878D82A}">
                    <a16:rowId xmlns:a16="http://schemas.microsoft.com/office/drawing/2014/main" val="2845126741"/>
                  </a:ext>
                </a:extLst>
              </a:tr>
            </a:tbl>
          </a:graphicData>
        </a:graphic>
      </p:graphicFrame>
      <p:sp>
        <p:nvSpPr>
          <p:cNvPr id="10" name="Rectángulo: esquinas redondeadas 9">
            <a:extLst>
              <a:ext uri="{FF2B5EF4-FFF2-40B4-BE49-F238E27FC236}">
                <a16:creationId xmlns:a16="http://schemas.microsoft.com/office/drawing/2014/main" id="{93E40426-D36B-441D-8219-CF0D5792A64B}"/>
              </a:ext>
            </a:extLst>
          </p:cNvPr>
          <p:cNvSpPr/>
          <p:nvPr/>
        </p:nvSpPr>
        <p:spPr>
          <a:xfrm>
            <a:off x="773436" y="1274833"/>
            <a:ext cx="1913779" cy="777902"/>
          </a:xfrm>
          <a:prstGeom prst="roundRect">
            <a:avLst/>
          </a:prstGeom>
          <a:noFill/>
          <a:ln w="2222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11" name="Rectángulo: esquinas redondeadas 10">
            <a:extLst>
              <a:ext uri="{FF2B5EF4-FFF2-40B4-BE49-F238E27FC236}">
                <a16:creationId xmlns:a16="http://schemas.microsoft.com/office/drawing/2014/main" id="{5BE73FDB-A107-4AB4-9B37-1ECC17DEB397}"/>
              </a:ext>
            </a:extLst>
          </p:cNvPr>
          <p:cNvSpPr/>
          <p:nvPr/>
        </p:nvSpPr>
        <p:spPr>
          <a:xfrm>
            <a:off x="4070228" y="760080"/>
            <a:ext cx="4393268" cy="591820"/>
          </a:xfrm>
          <a:prstGeom prst="roundRect">
            <a:avLst>
              <a:gd name="adj" fmla="val 16667"/>
            </a:avLst>
          </a:prstGeom>
          <a:noFill/>
          <a:ln w="3810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12" name="Rectángulo: esquinas redondeadas 11">
            <a:extLst>
              <a:ext uri="{FF2B5EF4-FFF2-40B4-BE49-F238E27FC236}">
                <a16:creationId xmlns:a16="http://schemas.microsoft.com/office/drawing/2014/main" id="{748F308A-645F-4B04-8790-CE25ED895345}"/>
              </a:ext>
            </a:extLst>
          </p:cNvPr>
          <p:cNvSpPr/>
          <p:nvPr/>
        </p:nvSpPr>
        <p:spPr>
          <a:xfrm>
            <a:off x="3495040" y="1887279"/>
            <a:ext cx="4324014" cy="591820"/>
          </a:xfrm>
          <a:prstGeom prst="roundRect">
            <a:avLst/>
          </a:prstGeom>
          <a:solidFill>
            <a:srgbClr val="FF0000">
              <a:alpha val="30000"/>
            </a:srgb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
        <p:nvSpPr>
          <p:cNvPr id="13" name="Rectángulo: esquinas redondeadas 12">
            <a:extLst>
              <a:ext uri="{FF2B5EF4-FFF2-40B4-BE49-F238E27FC236}">
                <a16:creationId xmlns:a16="http://schemas.microsoft.com/office/drawing/2014/main" id="{87B80C07-17F9-4CAF-B038-712CA027B524}"/>
              </a:ext>
            </a:extLst>
          </p:cNvPr>
          <p:cNvSpPr/>
          <p:nvPr/>
        </p:nvSpPr>
        <p:spPr>
          <a:xfrm>
            <a:off x="9106677" y="2183189"/>
            <a:ext cx="1475361" cy="364068"/>
          </a:xfrm>
          <a:prstGeom prst="roundRect">
            <a:avLst/>
          </a:prstGeom>
          <a:solidFill>
            <a:srgbClr val="FF0000">
              <a:alpha val="30000"/>
            </a:srgbClr>
          </a:solidFill>
          <a:ln w="22225">
            <a:no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7416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915749" y="2205037"/>
            <a:ext cx="10360501" cy="1223963"/>
          </a:xfrm>
        </p:spPr>
        <p:txBody>
          <a:bodyPr>
            <a:normAutofit fontScale="90000"/>
          </a:bodyPr>
          <a:lstStyle/>
          <a:p>
            <a:pPr algn="ctr"/>
            <a:r>
              <a:rPr lang="es-419" sz="6400" b="0" i="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Conclusiones y Recomendaciones</a:t>
            </a:r>
            <a:endParaRPr lang="es-ES" sz="6400" b="0" i="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8437310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33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CONCLUSIONES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A7898264-6ED9-426A-BF3B-034F47AF383A}"/>
              </a:ext>
            </a:extLst>
          </p:cNvPr>
          <p:cNvGraphicFramePr/>
          <p:nvPr>
            <p:extLst>
              <p:ext uri="{D42A27DB-BD31-4B8C-83A1-F6EECF244321}">
                <p14:modId xmlns:p14="http://schemas.microsoft.com/office/powerpoint/2010/main" val="1944035492"/>
              </p:ext>
            </p:extLst>
          </p:nvPr>
        </p:nvGraphicFramePr>
        <p:xfrm>
          <a:off x="690880" y="578497"/>
          <a:ext cx="11140336" cy="523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071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612278" y="5027142"/>
            <a:ext cx="145949" cy="3148405"/>
          </a:xfrm>
          <a:prstGeom prst="rect">
            <a:avLst/>
          </a:prstGeom>
          <a:solidFill>
            <a:srgbClr val="33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CONCLUSIONES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A7898264-6ED9-426A-BF3B-034F47AF383A}"/>
              </a:ext>
            </a:extLst>
          </p:cNvPr>
          <p:cNvGraphicFramePr/>
          <p:nvPr>
            <p:extLst>
              <p:ext uri="{D42A27DB-BD31-4B8C-83A1-F6EECF244321}">
                <p14:modId xmlns:p14="http://schemas.microsoft.com/office/powerpoint/2010/main" val="1975723393"/>
              </p:ext>
            </p:extLst>
          </p:nvPr>
        </p:nvGraphicFramePr>
        <p:xfrm>
          <a:off x="697567" y="569166"/>
          <a:ext cx="10796866" cy="549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112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100B91F-FABA-4EFF-B3F7-9DEF21BD68D6}"/>
              </a:ext>
            </a:extLst>
          </p:cNvPr>
          <p:cNvSpPr/>
          <p:nvPr/>
        </p:nvSpPr>
        <p:spPr>
          <a:xfrm rot="5400000">
            <a:off x="1886279" y="4753140"/>
            <a:ext cx="145949" cy="3696410"/>
          </a:xfrm>
          <a:prstGeom prst="rect">
            <a:avLst/>
          </a:prstGeom>
          <a:solidFill>
            <a:srgbClr val="33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S" sz="2800" b="1" dirty="0">
                <a:latin typeface="Cambria" panose="02040503050406030204" pitchFamily="18" charset="0"/>
                <a:ea typeface="Cambria" panose="02040503050406030204" pitchFamily="18" charset="0"/>
                <a:cs typeface="Times New Roman" panose="02020603050405020304" pitchFamily="18" charset="0"/>
              </a:rPr>
              <a:t>RECOMENDACIONES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A7898264-6ED9-426A-BF3B-034F47AF383A}"/>
              </a:ext>
            </a:extLst>
          </p:cNvPr>
          <p:cNvGraphicFramePr/>
          <p:nvPr>
            <p:extLst>
              <p:ext uri="{D42A27DB-BD31-4B8C-83A1-F6EECF244321}">
                <p14:modId xmlns:p14="http://schemas.microsoft.com/office/powerpoint/2010/main" val="3984953070"/>
              </p:ext>
            </p:extLst>
          </p:nvPr>
        </p:nvGraphicFramePr>
        <p:xfrm>
          <a:off x="1000986" y="1031032"/>
          <a:ext cx="9909702" cy="438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Sistema de información geográfica tecnología de la información, ir en  línea, diverso, Red de computadoras png | PNGEgg">
            <a:extLst>
              <a:ext uri="{FF2B5EF4-FFF2-40B4-BE49-F238E27FC236}">
                <a16:creationId xmlns:a16="http://schemas.microsoft.com/office/drawing/2014/main" id="{46D58788-4EC5-470C-8BB6-B2C7D268A61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24889" y1="41000" x2="39889" y2="43111"/>
                        <a14:foregroundMark x1="51444" y1="19778" x2="71333" y2="25444"/>
                        <a14:foregroundMark x1="80000" y1="23444" x2="82333" y2="26778"/>
                      </a14:backgroundRemoval>
                    </a14:imgEffect>
                  </a14:imgLayer>
                </a14:imgProps>
              </a:ext>
              <a:ext uri="{28A0092B-C50C-407E-A947-70E740481C1C}">
                <a14:useLocalDpi xmlns:a14="http://schemas.microsoft.com/office/drawing/2010/main"/>
              </a:ext>
            </a:extLst>
          </a:blip>
          <a:srcRect/>
          <a:stretch>
            <a:fillRect/>
          </a:stretch>
        </p:blipFill>
        <p:spPr bwMode="auto">
          <a:xfrm>
            <a:off x="9756320" y="1031032"/>
            <a:ext cx="1891782" cy="189178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usy List GIF - Busy List Check - Descubre &amp;amp; Comparte GIFs">
            <a:extLst>
              <a:ext uri="{FF2B5EF4-FFF2-40B4-BE49-F238E27FC236}">
                <a16:creationId xmlns:a16="http://schemas.microsoft.com/office/drawing/2014/main" id="{BB006111-35EB-44E6-821C-7170F5763833}"/>
              </a:ext>
            </a:extLst>
          </p:cNvPr>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00986" y="4155096"/>
            <a:ext cx="1572403" cy="125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674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 en Diseño interiores casas">
            <a:extLst>
              <a:ext uri="{FF2B5EF4-FFF2-40B4-BE49-F238E27FC236}">
                <a16:creationId xmlns:a16="http://schemas.microsoft.com/office/drawing/2014/main" id="{90515FF5-7535-46BC-BFB7-9FBB433BA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08398" y="2118137"/>
            <a:ext cx="7157606" cy="24725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envenidos al divertido mundo de los números - Doris Bustos">
            <a:extLst>
              <a:ext uri="{FF2B5EF4-FFF2-40B4-BE49-F238E27FC236}">
                <a16:creationId xmlns:a16="http://schemas.microsoft.com/office/drawing/2014/main" id="{142C0F67-A367-4FBB-A334-EB293DE3AE3A}"/>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48" y="3620277"/>
            <a:ext cx="2264630" cy="2754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6DFC133-E1D4-4F79-BE8F-93BC0413E22B}"/>
              </a:ext>
            </a:extLst>
          </p:cNvPr>
          <p:cNvSpPr/>
          <p:nvPr/>
        </p:nvSpPr>
        <p:spPr>
          <a:xfrm>
            <a:off x="0" y="3354398"/>
            <a:ext cx="2621902" cy="928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bg1"/>
                </a:solidFill>
              </a:ln>
              <a:solidFill>
                <a:schemeClr val="bg1"/>
              </a:solidFill>
            </a:endParaRPr>
          </a:p>
        </p:txBody>
      </p:sp>
    </p:spTree>
    <p:extLst>
      <p:ext uri="{BB962C8B-B14F-4D97-AF65-F5344CB8AC3E}">
        <p14:creationId xmlns:p14="http://schemas.microsoft.com/office/powerpoint/2010/main" val="1993967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77B923-6EEB-4916-88AF-EE5C5D694947}"/>
              </a:ext>
            </a:extLst>
          </p:cNvPr>
          <p:cNvSpPr txBox="1"/>
          <p:nvPr/>
        </p:nvSpPr>
        <p:spPr>
          <a:xfrm>
            <a:off x="2298471" y="913964"/>
            <a:ext cx="8279446" cy="873572"/>
          </a:xfrm>
          <a:prstGeom prst="rect">
            <a:avLst/>
          </a:prstGeom>
          <a:noFill/>
        </p:spPr>
        <p:txBody>
          <a:bodyPr wrap="none" rtlCol="0">
            <a:spAutoFit/>
          </a:bodyPr>
          <a:lstStyle/>
          <a:p>
            <a:pPr algn="ctr">
              <a:lnSpc>
                <a:spcPct val="150000"/>
              </a:lnSpc>
            </a:pPr>
            <a:r>
              <a:rPr lang="es-ES" b="1" dirty="0">
                <a:latin typeface="Times New Roman" panose="02020603050405020304" pitchFamily="18" charset="0"/>
                <a:cs typeface="Times New Roman" panose="02020603050405020304" pitchFamily="18" charset="0"/>
              </a:rPr>
              <a:t>DEPARTAMENTO DE CIENCIAS DE LA TIERRA </a:t>
            </a:r>
            <a:r>
              <a:rPr lang="es-ES" b="1">
                <a:latin typeface="Times New Roman" panose="02020603050405020304" pitchFamily="18" charset="0"/>
                <a:cs typeface="Times New Roman" panose="02020603050405020304" pitchFamily="18" charset="0"/>
              </a:rPr>
              <a:t>Y DE LA </a:t>
            </a:r>
            <a:r>
              <a:rPr lang="es-ES" b="1" dirty="0">
                <a:latin typeface="Times New Roman" panose="02020603050405020304" pitchFamily="18" charset="0"/>
                <a:cs typeface="Times New Roman" panose="02020603050405020304" pitchFamily="18" charset="0"/>
              </a:rPr>
              <a:t>CONSTRUCCI</a:t>
            </a:r>
            <a:r>
              <a:rPr lang="es-EC" b="1" dirty="0">
                <a:latin typeface="Times New Roman" panose="02020603050405020304" pitchFamily="18" charset="0"/>
                <a:cs typeface="Times New Roman" panose="02020603050405020304" pitchFamily="18" charset="0"/>
              </a:rPr>
              <a:t>ÓN </a:t>
            </a:r>
          </a:p>
          <a:p>
            <a:pPr algn="ctr">
              <a:lnSpc>
                <a:spcPct val="150000"/>
              </a:lnSpc>
            </a:pPr>
            <a:r>
              <a:rPr lang="es-EC" b="1" dirty="0">
                <a:latin typeface="Times New Roman" panose="02020603050405020304" pitchFamily="18" charset="0"/>
                <a:cs typeface="Times New Roman" panose="02020603050405020304" pitchFamily="18" charset="0"/>
              </a:rPr>
              <a:t>CARRERA DE INGENIERÍA GEOGRÁFICA Y DEL MEDIO AMBIENTE</a:t>
            </a:r>
            <a:r>
              <a:rPr lang="es-ES" b="1" dirty="0">
                <a:latin typeface="Times New Roman" panose="02020603050405020304" pitchFamily="18" charset="0"/>
                <a:cs typeface="Times New Roman" panose="02020603050405020304" pitchFamily="18" charset="0"/>
              </a:rPr>
              <a:t> </a:t>
            </a:r>
            <a:endParaRPr lang="es-EC" b="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DADD30C7-40DF-43C5-918C-10C426D02DBC}"/>
              </a:ext>
            </a:extLst>
          </p:cNvPr>
          <p:cNvSpPr txBox="1"/>
          <p:nvPr/>
        </p:nvSpPr>
        <p:spPr>
          <a:xfrm>
            <a:off x="1371573" y="1979006"/>
            <a:ext cx="10133242" cy="960328"/>
          </a:xfrm>
          <a:prstGeom prst="rect">
            <a:avLst/>
          </a:prstGeom>
          <a:noFill/>
        </p:spPr>
        <p:txBody>
          <a:bodyPr wrap="square" rtlCol="0">
            <a:spAutoFit/>
          </a:bodyPr>
          <a:lstStyle/>
          <a:p>
            <a:pPr indent="457200" algn="ctr">
              <a:lnSpc>
                <a:spcPct val="150000"/>
              </a:lnSpc>
              <a:spcAft>
                <a:spcPts val="800"/>
              </a:spcAft>
            </a:pPr>
            <a:r>
              <a:rPr lang="es-EC"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000" b="1" i="1" dirty="0">
                <a:effectLst/>
                <a:latin typeface="Times New Roman" panose="02020603050405020304" pitchFamily="18" charset="0"/>
                <a:ea typeface="Calibri" panose="020F0502020204030204" pitchFamily="34" charset="0"/>
                <a:cs typeface="Times New Roman" panose="02020603050405020304" pitchFamily="18" charset="0"/>
              </a:rPr>
              <a:t>Evaluación de la calidad y composición de los lodos y aguas de las fuentes termales Aguas Hediondas y El Artesón, y propuesta de Plan de Manejo</a:t>
            </a:r>
            <a:r>
              <a:rPr lang="es-EC"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E3AD771E-F066-4092-94C3-2D283DD8541C}"/>
              </a:ext>
            </a:extLst>
          </p:cNvPr>
          <p:cNvSpPr txBox="1"/>
          <p:nvPr/>
        </p:nvSpPr>
        <p:spPr>
          <a:xfrm>
            <a:off x="-3684884" y="5290009"/>
            <a:ext cx="9437077" cy="400110"/>
          </a:xfrm>
          <a:prstGeom prst="rect">
            <a:avLst/>
          </a:prstGeom>
          <a:noFill/>
        </p:spPr>
        <p:txBody>
          <a:bodyPr wrap="square" rtlCol="0">
            <a:spAutoFit/>
          </a:bodyPr>
          <a:lstStyle/>
          <a:p>
            <a:pPr lvl="0" algn="ctr" eaLnBrk="0" fontAlgn="base" hangingPunct="0">
              <a:spcBef>
                <a:spcPts val="300"/>
              </a:spcBef>
              <a:spcAft>
                <a:spcPct val="0"/>
              </a:spcAft>
              <a:buClr>
                <a:srgbClr val="4472C4"/>
              </a:buClr>
            </a:pPr>
            <a:r>
              <a:rPr lang="es-EC" sz="2000" dirty="0">
                <a:latin typeface="Times New Roman" panose="02020603050405020304" pitchFamily="18" charset="0"/>
                <a:cs typeface="Times New Roman" panose="02020603050405020304" pitchFamily="18" charset="0"/>
              </a:rPr>
              <a:t>.         </a:t>
            </a:r>
            <a:endParaRPr lang="es-EC" sz="2000" dirty="0">
              <a:solidFill>
                <a:prstClr val="black"/>
              </a:solidFill>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3463517E-1CD8-4B33-A81E-AC4D397E9B53}"/>
              </a:ext>
            </a:extLst>
          </p:cNvPr>
          <p:cNvSpPr txBox="1"/>
          <p:nvPr/>
        </p:nvSpPr>
        <p:spPr>
          <a:xfrm>
            <a:off x="0" y="3200017"/>
            <a:ext cx="12192000" cy="646331"/>
          </a:xfrm>
          <a:prstGeom prst="rect">
            <a:avLst/>
          </a:prstGeom>
          <a:noFill/>
        </p:spPr>
        <p:txBody>
          <a:bodyPr wrap="square" rtlCol="0">
            <a:spAutoFit/>
          </a:bodyPr>
          <a:lstStyle/>
          <a:p>
            <a:pPr algn="ctr">
              <a:buClr>
                <a:srgbClr val="4472C4"/>
              </a:buClr>
            </a:pPr>
            <a:r>
              <a:rPr lang="es-EC" b="1" dirty="0">
                <a:latin typeface="Times New Roman" panose="02020603050405020304" pitchFamily="18" charset="0"/>
                <a:cs typeface="Times New Roman" panose="02020603050405020304" pitchFamily="18" charset="0"/>
              </a:rPr>
              <a:t>Autoras: </a:t>
            </a:r>
            <a:r>
              <a:rPr lang="es-EC" dirty="0">
                <a:latin typeface="Times New Roman" panose="02020603050405020304" pitchFamily="18" charset="0"/>
                <a:cs typeface="Times New Roman" panose="02020603050405020304" pitchFamily="18" charset="0"/>
              </a:rPr>
              <a:t>Barrera Cornejo, Samantha Lizeth</a:t>
            </a:r>
          </a:p>
          <a:p>
            <a:pPr algn="ctr">
              <a:buClr>
                <a:srgbClr val="4472C4"/>
              </a:buClr>
            </a:pPr>
            <a:r>
              <a:rPr lang="es-EC" dirty="0">
                <a:latin typeface="Times New Roman" panose="02020603050405020304" pitchFamily="18" charset="0"/>
                <a:cs typeface="Times New Roman" panose="02020603050405020304" pitchFamily="18" charset="0"/>
              </a:rPr>
              <a:t>           Barrera Flores, Jazmin Susana  </a:t>
            </a:r>
          </a:p>
        </p:txBody>
      </p:sp>
      <p:pic>
        <p:nvPicPr>
          <p:cNvPr id="8" name="Picture 2" descr="C:\Users\ESPE\Desktop\Alex-ESPE\Clases Semana 10 del 20 24 de julio 2020\Evidencias 21 Julio\Presentación-Tesis _García_Abigaíl.jpg">
            <a:extLst>
              <a:ext uri="{FF2B5EF4-FFF2-40B4-BE49-F238E27FC236}">
                <a16:creationId xmlns:a16="http://schemas.microsoft.com/office/drawing/2014/main" id="{C3747E57-EB89-4C43-AFDB-607692C66D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65930" y="160805"/>
            <a:ext cx="1524001" cy="134907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87901AA9-EE7F-4038-8F1C-0063EFC97D7C}"/>
              </a:ext>
            </a:extLst>
          </p:cNvPr>
          <p:cNvSpPr txBox="1"/>
          <p:nvPr/>
        </p:nvSpPr>
        <p:spPr>
          <a:xfrm>
            <a:off x="2004434" y="5005316"/>
            <a:ext cx="3523606" cy="684803"/>
          </a:xfrm>
          <a:prstGeom prst="rect">
            <a:avLst/>
          </a:prstGeom>
          <a:noFill/>
        </p:spPr>
        <p:txBody>
          <a:bodyPr wrap="square" rtlCol="0">
            <a:spAutoFit/>
          </a:bodyPr>
          <a:lstStyle/>
          <a:p>
            <a:pPr algn="ctr">
              <a:spcBef>
                <a:spcPts val="300"/>
              </a:spcBef>
              <a:buClr>
                <a:srgbClr val="4472C4"/>
              </a:buClr>
            </a:pPr>
            <a:r>
              <a:rPr lang="es-EC" sz="1800" b="1" dirty="0">
                <a:solidFill>
                  <a:prstClr val="black"/>
                </a:solidFill>
                <a:latin typeface="Times New Roman" panose="02020603050405020304" pitchFamily="18" charset="0"/>
                <a:cs typeface="Times New Roman" panose="02020603050405020304" pitchFamily="18" charset="0"/>
              </a:rPr>
              <a:t>Director de Carrera</a:t>
            </a:r>
          </a:p>
          <a:p>
            <a:pPr algn="ctr">
              <a:spcBef>
                <a:spcPts val="300"/>
              </a:spcBef>
              <a:buClr>
                <a:srgbClr val="4472C4"/>
              </a:buClr>
            </a:pPr>
            <a:r>
              <a:rPr lang="es-EC" sz="1800" dirty="0">
                <a:solidFill>
                  <a:schemeClr val="tx1"/>
                </a:solidFill>
                <a:latin typeface="Times New Roman" panose="02020603050405020304" pitchFamily="18" charset="0"/>
                <a:cs typeface="Times New Roman" panose="02020603050405020304" pitchFamily="18" charset="0"/>
              </a:rPr>
              <a:t>Ing. </a:t>
            </a:r>
            <a:r>
              <a:rPr lang="es-EC" sz="1800" dirty="0">
                <a:latin typeface="Times New Roman" panose="02020603050405020304" pitchFamily="18" charset="0"/>
                <a:cs typeface="Times New Roman" panose="02020603050405020304" pitchFamily="18" charset="0"/>
              </a:rPr>
              <a:t>Robayo Nieto, Alexander MSc</a:t>
            </a:r>
          </a:p>
        </p:txBody>
      </p:sp>
      <p:sp>
        <p:nvSpPr>
          <p:cNvPr id="11" name="CuadroTexto 10">
            <a:extLst>
              <a:ext uri="{FF2B5EF4-FFF2-40B4-BE49-F238E27FC236}">
                <a16:creationId xmlns:a16="http://schemas.microsoft.com/office/drawing/2014/main" id="{88BE1832-424F-46EE-BBEE-ADD01C0A1008}"/>
              </a:ext>
            </a:extLst>
          </p:cNvPr>
          <p:cNvSpPr txBox="1"/>
          <p:nvPr/>
        </p:nvSpPr>
        <p:spPr>
          <a:xfrm>
            <a:off x="1530899" y="4193788"/>
            <a:ext cx="4470676"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Directora del proyecto</a:t>
            </a:r>
          </a:p>
          <a:p>
            <a:pPr algn="ctr">
              <a:spcBef>
                <a:spcPts val="300"/>
              </a:spcBef>
              <a:buClr>
                <a:srgbClr val="4472C4"/>
              </a:buClr>
            </a:pPr>
            <a:r>
              <a:rPr lang="es-ES_tradnl" dirty="0">
                <a:latin typeface="Times New Roman" panose="02020603050405020304" pitchFamily="18" charset="0"/>
                <a:cs typeface="Times New Roman" panose="02020603050405020304" pitchFamily="18" charset="0"/>
              </a:rPr>
              <a:t>Ing. Guevara García</a:t>
            </a:r>
            <a:r>
              <a:rPr lang="es-ES" dirty="0">
                <a:latin typeface="Times New Roman" panose="02020603050405020304" pitchFamily="18" charset="0"/>
                <a:cs typeface="Times New Roman" panose="02020603050405020304" pitchFamily="18" charset="0"/>
              </a:rPr>
              <a:t>, Paulina </a:t>
            </a:r>
            <a:r>
              <a:rPr lang="es-ES_tradnl" dirty="0">
                <a:latin typeface="Times New Roman" panose="02020603050405020304" pitchFamily="18" charset="0"/>
                <a:cs typeface="Times New Roman" panose="02020603050405020304" pitchFamily="18" charset="0"/>
              </a:rPr>
              <a:t>PhD </a:t>
            </a:r>
            <a:endParaRPr lang="es-MX"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3D2C0F4A-8085-4837-8BFB-B151520D2660}"/>
              </a:ext>
            </a:extLst>
          </p:cNvPr>
          <p:cNvSpPr txBox="1"/>
          <p:nvPr/>
        </p:nvSpPr>
        <p:spPr>
          <a:xfrm>
            <a:off x="7199639" y="4193788"/>
            <a:ext cx="3523606"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Docente Evaluador</a:t>
            </a:r>
          </a:p>
          <a:p>
            <a:pPr algn="ctr">
              <a:spcBef>
                <a:spcPts val="300"/>
              </a:spcBef>
              <a:buClr>
                <a:srgbClr val="4472C4"/>
              </a:buClr>
            </a:pPr>
            <a:r>
              <a:rPr lang="es-EC" b="1"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Ing. Haro Robayo, Margarita </a:t>
            </a:r>
            <a:r>
              <a:rPr lang="es-MX" dirty="0" err="1">
                <a:latin typeface="Times New Roman" panose="02020603050405020304" pitchFamily="18" charset="0"/>
                <a:cs typeface="Times New Roman" panose="02020603050405020304" pitchFamily="18" charset="0"/>
              </a:rPr>
              <a:t>MSc</a:t>
            </a:r>
            <a:endParaRPr lang="es-MX"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9C2B57FD-485C-4052-AF1D-A0B29D95D09F}"/>
              </a:ext>
            </a:extLst>
          </p:cNvPr>
          <p:cNvSpPr txBox="1"/>
          <p:nvPr/>
        </p:nvSpPr>
        <p:spPr>
          <a:xfrm>
            <a:off x="7289301" y="5005316"/>
            <a:ext cx="3344282" cy="684803"/>
          </a:xfrm>
          <a:prstGeom prst="rect">
            <a:avLst/>
          </a:prstGeom>
          <a:noFill/>
        </p:spPr>
        <p:txBody>
          <a:bodyPr wrap="square" rtlCol="0">
            <a:spAutoFit/>
          </a:bodyPr>
          <a:lstStyle/>
          <a:p>
            <a:pPr algn="ctr">
              <a:spcBef>
                <a:spcPts val="300"/>
              </a:spcBef>
              <a:buClr>
                <a:srgbClr val="4472C4"/>
              </a:buClr>
            </a:pPr>
            <a:r>
              <a:rPr lang="es-EC" b="1" dirty="0">
                <a:latin typeface="Times New Roman" panose="02020603050405020304" pitchFamily="18" charset="0"/>
                <a:cs typeface="Times New Roman" panose="02020603050405020304" pitchFamily="18" charset="0"/>
              </a:rPr>
              <a:t>Secretaria Académica</a:t>
            </a:r>
          </a:p>
          <a:p>
            <a:pPr algn="ctr">
              <a:spcBef>
                <a:spcPts val="300"/>
              </a:spcBef>
              <a:buClr>
                <a:srgbClr val="4472C4"/>
              </a:buClr>
            </a:pPr>
            <a:r>
              <a:rPr lang="es-EC" dirty="0">
                <a:latin typeface="Times New Roman" panose="02020603050405020304" pitchFamily="18" charset="0"/>
                <a:cs typeface="Times New Roman" panose="02020603050405020304" pitchFamily="18" charset="0"/>
              </a:rPr>
              <a:t>Ab. Benavides Guzmán, Michelle </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33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1746036" y="4893383"/>
            <a:ext cx="145949" cy="341591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INTRODUCCIÓN</a:t>
            </a:r>
          </a:p>
        </p:txBody>
      </p:sp>
      <p:graphicFrame>
        <p:nvGraphicFramePr>
          <p:cNvPr id="23" name="Diagrama 22">
            <a:extLst>
              <a:ext uri="{FF2B5EF4-FFF2-40B4-BE49-F238E27FC236}">
                <a16:creationId xmlns:a16="http://schemas.microsoft.com/office/drawing/2014/main" id="{D18A3491-4732-44BF-9266-B277B5B6A311}"/>
              </a:ext>
            </a:extLst>
          </p:cNvPr>
          <p:cNvGraphicFramePr/>
          <p:nvPr>
            <p:extLst>
              <p:ext uri="{D42A27DB-BD31-4B8C-83A1-F6EECF244321}">
                <p14:modId xmlns:p14="http://schemas.microsoft.com/office/powerpoint/2010/main" val="2288346758"/>
              </p:ext>
            </p:extLst>
          </p:nvPr>
        </p:nvGraphicFramePr>
        <p:xfrm>
          <a:off x="1" y="-30991"/>
          <a:ext cx="12192000" cy="66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9D53018D-5EA7-4F03-AF43-6712C7D5FF7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95417" y="1545720"/>
            <a:ext cx="6497881" cy="4474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5DD20311-7FE0-4A8F-9B8F-495CCBDA4D27}"/>
              </a:ext>
            </a:extLst>
          </p:cNvPr>
          <p:cNvGraphicFramePr/>
          <p:nvPr>
            <p:extLst>
              <p:ext uri="{D42A27DB-BD31-4B8C-83A1-F6EECF244321}">
                <p14:modId xmlns:p14="http://schemas.microsoft.com/office/powerpoint/2010/main" val="2787287363"/>
              </p:ext>
            </p:extLst>
          </p:nvPr>
        </p:nvGraphicFramePr>
        <p:xfrm>
          <a:off x="2019495" y="851899"/>
          <a:ext cx="8153009" cy="5232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A1A88C33-20D2-4AA7-8321-CDADE4FC9E31}"/>
              </a:ext>
            </a:extLst>
          </p:cNvPr>
          <p:cNvSpPr txBox="1"/>
          <p:nvPr/>
        </p:nvSpPr>
        <p:spPr>
          <a:xfrm>
            <a:off x="294060" y="2347172"/>
            <a:ext cx="2374878" cy="1077218"/>
          </a:xfrm>
          <a:prstGeom prst="rect">
            <a:avLst/>
          </a:prstGeom>
          <a:ln>
            <a:solidFill>
              <a:schemeClr val="accent5">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Fuentes Termales “Aguas Hediondas”</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Fuentes Termales “El Artesón”</a:t>
            </a:r>
          </a:p>
        </p:txBody>
      </p:sp>
      <p:sp>
        <p:nvSpPr>
          <p:cNvPr id="9" name="CuadroTexto 8">
            <a:extLst>
              <a:ext uri="{FF2B5EF4-FFF2-40B4-BE49-F238E27FC236}">
                <a16:creationId xmlns:a16="http://schemas.microsoft.com/office/drawing/2014/main" id="{3366D199-8D17-47E7-9356-5F25A1024D60}"/>
              </a:ext>
            </a:extLst>
          </p:cNvPr>
          <p:cNvSpPr txBox="1"/>
          <p:nvPr/>
        </p:nvSpPr>
        <p:spPr>
          <a:xfrm>
            <a:off x="9675573" y="3244192"/>
            <a:ext cx="2374878" cy="1077218"/>
          </a:xfrm>
          <a:prstGeom prst="rect">
            <a:avLst/>
          </a:prstGeom>
          <a:ln>
            <a:solidFill>
              <a:schemeClr val="accent5">
                <a:lumMod val="50000"/>
              </a:schemeClr>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Comuna “La Esperanza”</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Reserva Ecológica “El Ángel”</a:t>
            </a:r>
          </a:p>
        </p:txBody>
      </p:sp>
      <p:sp>
        <p:nvSpPr>
          <p:cNvPr id="2" name="TextBox 1">
            <a:extLst>
              <a:ext uri="{FF2B5EF4-FFF2-40B4-BE49-F238E27FC236}">
                <a16:creationId xmlns:a16="http://schemas.microsoft.com/office/drawing/2014/main" id="{7A735477-E9F5-4929-8ECE-A712D018452A}"/>
              </a:ext>
            </a:extLst>
          </p:cNvPr>
          <p:cNvSpPr txBox="1"/>
          <p:nvPr/>
        </p:nvSpPr>
        <p:spPr>
          <a:xfrm>
            <a:off x="323824" y="4508933"/>
            <a:ext cx="2315351" cy="830997"/>
          </a:xfrm>
          <a:prstGeom prst="rect">
            <a:avLst/>
          </a:prstGeom>
          <a:ln>
            <a:solidFill>
              <a:schemeClr val="accent2"/>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marL="285750" indent="-285750">
              <a:buFont typeface="Arial" panose="020B0604020202020204" pitchFamily="34" charset="0"/>
              <a:buChar char="•"/>
              <a:defRPr sz="1600">
                <a:solidFill>
                  <a:schemeClr val="dk1"/>
                </a:solidFill>
                <a:latin typeface="Cambria" panose="02040503050406030204" pitchFamily="18" charset="0"/>
                <a:ea typeface="Cambria" panose="020405030504060302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A 3 km del complejo volcánico Chiles-Cerro Negro</a:t>
            </a:r>
          </a:p>
        </p:txBody>
      </p:sp>
    </p:spTree>
    <p:extLst>
      <p:ext uri="{BB962C8B-B14F-4D97-AF65-F5344CB8AC3E}">
        <p14:creationId xmlns:p14="http://schemas.microsoft.com/office/powerpoint/2010/main" val="183206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B073F37-15AE-4196-A0A2-12E7D4872B04}"/>
              </a:ext>
            </a:extLst>
          </p:cNvPr>
          <p:cNvSpPr/>
          <p:nvPr/>
        </p:nvSpPr>
        <p:spPr>
          <a:xfrm rot="5400000">
            <a:off x="1746036" y="4908623"/>
            <a:ext cx="145949" cy="341591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233681" y="6337773"/>
            <a:ext cx="4604774"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OBJETIVOS</a:t>
            </a:r>
          </a:p>
        </p:txBody>
      </p:sp>
      <p:sp>
        <p:nvSpPr>
          <p:cNvPr id="5" name="Rectángulo 4">
            <a:extLst>
              <a:ext uri="{FF2B5EF4-FFF2-40B4-BE49-F238E27FC236}">
                <a16:creationId xmlns:a16="http://schemas.microsoft.com/office/drawing/2014/main" id="{960CDEF4-93BD-4A2E-A840-CA9B45CCC23D}"/>
              </a:ext>
            </a:extLst>
          </p:cNvPr>
          <p:cNvSpPr/>
          <p:nvPr/>
        </p:nvSpPr>
        <p:spPr>
          <a:xfrm>
            <a:off x="632889" y="549669"/>
            <a:ext cx="3768039" cy="547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tx1"/>
                </a:solidFill>
                <a:latin typeface="Cambria" panose="02040503050406030204" pitchFamily="18" charset="0"/>
                <a:ea typeface="Cambria" panose="02040503050406030204" pitchFamily="18" charset="0"/>
              </a:rPr>
              <a:t>Objetivo General</a:t>
            </a:r>
          </a:p>
        </p:txBody>
      </p:sp>
      <p:sp>
        <p:nvSpPr>
          <p:cNvPr id="6" name="Rectángulo 5">
            <a:extLst>
              <a:ext uri="{FF2B5EF4-FFF2-40B4-BE49-F238E27FC236}">
                <a16:creationId xmlns:a16="http://schemas.microsoft.com/office/drawing/2014/main" id="{17B41CD0-621A-4D95-B0A8-F417A2E15A15}"/>
              </a:ext>
            </a:extLst>
          </p:cNvPr>
          <p:cNvSpPr/>
          <p:nvPr/>
        </p:nvSpPr>
        <p:spPr>
          <a:xfrm>
            <a:off x="636500" y="1067381"/>
            <a:ext cx="11297353" cy="1050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Cambria" panose="02040503050406030204" pitchFamily="18" charset="0"/>
                <a:ea typeface="Cambria" panose="02040503050406030204" pitchFamily="18" charset="0"/>
              </a:rPr>
              <a:t>Evaluar la calidad y composición de los lodos y aguas de las fuentes termales Aguas Hediondas y El Artesón provenientes del complejo volcánico Chiles - Cerro Negro, mediante una caracterización físico – química, con el fin de plantear propuestas de aprovechamiento que se plasmaran en un plan de manejo.</a:t>
            </a:r>
            <a:endParaRPr lang="es-EC" dirty="0">
              <a:solidFill>
                <a:schemeClr val="tx1"/>
              </a:solidFill>
              <a:latin typeface="Cambria" panose="02040503050406030204" pitchFamily="18" charset="0"/>
              <a:ea typeface="Cambria" panose="02040503050406030204" pitchFamily="18" charset="0"/>
            </a:endParaRPr>
          </a:p>
        </p:txBody>
      </p:sp>
      <p:sp>
        <p:nvSpPr>
          <p:cNvPr id="8" name="Rectángulo 7">
            <a:extLst>
              <a:ext uri="{FF2B5EF4-FFF2-40B4-BE49-F238E27FC236}">
                <a16:creationId xmlns:a16="http://schemas.microsoft.com/office/drawing/2014/main" id="{E4EA17E1-97D4-4F54-8C15-398451D44C54}"/>
              </a:ext>
            </a:extLst>
          </p:cNvPr>
          <p:cNvSpPr/>
          <p:nvPr/>
        </p:nvSpPr>
        <p:spPr>
          <a:xfrm>
            <a:off x="636500" y="2088993"/>
            <a:ext cx="5363308" cy="547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tx1"/>
                </a:solidFill>
                <a:latin typeface="Cambria" panose="02040503050406030204" pitchFamily="18" charset="0"/>
                <a:ea typeface="Cambria" panose="02040503050406030204" pitchFamily="18" charset="0"/>
              </a:rPr>
              <a:t>Objetivos Específicos</a:t>
            </a:r>
          </a:p>
        </p:txBody>
      </p:sp>
      <p:graphicFrame>
        <p:nvGraphicFramePr>
          <p:cNvPr id="14" name="Diagrama 13">
            <a:extLst>
              <a:ext uri="{FF2B5EF4-FFF2-40B4-BE49-F238E27FC236}">
                <a16:creationId xmlns:a16="http://schemas.microsoft.com/office/drawing/2014/main" id="{C6AA88BA-F48C-43AD-9959-B4C378071610}"/>
              </a:ext>
            </a:extLst>
          </p:cNvPr>
          <p:cNvGraphicFramePr/>
          <p:nvPr>
            <p:extLst>
              <p:ext uri="{D42A27DB-BD31-4B8C-83A1-F6EECF244321}">
                <p14:modId xmlns:p14="http://schemas.microsoft.com/office/powerpoint/2010/main" val="3591991779"/>
              </p:ext>
            </p:extLst>
          </p:nvPr>
        </p:nvGraphicFramePr>
        <p:xfrm>
          <a:off x="1270945" y="2650938"/>
          <a:ext cx="10028462" cy="3306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34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998013" y="2633914"/>
            <a:ext cx="10360501" cy="1223963"/>
          </a:xfrm>
        </p:spPr>
        <p:txBody>
          <a:bodyPr>
            <a:normAutofit/>
          </a:bodyPr>
          <a:lstStyle/>
          <a:p>
            <a:pPr algn="ctr"/>
            <a:r>
              <a:rPr lang="es-419" sz="6400" b="0" i="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Fundamentos Teóricos</a:t>
            </a:r>
            <a:r>
              <a:rPr lang="es-419" sz="6400" b="0" i="0" dirty="0">
                <a:solidFill>
                  <a:schemeClr val="tx1"/>
                </a:solidFill>
                <a:latin typeface="Cambria" panose="02040503050406030204" pitchFamily="18" charset="0"/>
                <a:ea typeface="Cambria" panose="02040503050406030204" pitchFamily="18" charset="0"/>
                <a:cs typeface="Arial" panose="020B0604020202020204" pitchFamily="34" charset="0"/>
              </a:rPr>
              <a:t> </a:t>
            </a:r>
            <a:endParaRPr lang="es-ES" sz="6400" b="0" i="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916589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B161A47-6ADB-4186-A347-4FCB8DD2F7F3}"/>
              </a:ext>
            </a:extLst>
          </p:cNvPr>
          <p:cNvSpPr/>
          <p:nvPr/>
        </p:nvSpPr>
        <p:spPr>
          <a:xfrm rot="5400000">
            <a:off x="2651455" y="3987964"/>
            <a:ext cx="145949" cy="52267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2174041-8F5D-4F7C-A0A8-23F9B5C05EC5}"/>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FUNDAMENTOS TE</a:t>
            </a:r>
            <a:r>
              <a:rPr lang="es-ES" sz="2800" b="1" dirty="0">
                <a:latin typeface="Cambria" panose="02040503050406030204" pitchFamily="18" charset="0"/>
                <a:ea typeface="Cambria" panose="02040503050406030204" pitchFamily="18" charset="0"/>
                <a:cs typeface="Times New Roman" panose="02020603050405020304" pitchFamily="18" charset="0"/>
              </a:rPr>
              <a:t>ÓRICOS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9DD50AE9-B61A-44EA-AACB-8216744CD4C7}"/>
              </a:ext>
            </a:extLst>
          </p:cNvPr>
          <p:cNvGraphicFramePr/>
          <p:nvPr>
            <p:extLst>
              <p:ext uri="{D42A27DB-BD31-4B8C-83A1-F6EECF244321}">
                <p14:modId xmlns:p14="http://schemas.microsoft.com/office/powerpoint/2010/main" val="940509960"/>
              </p:ext>
            </p:extLst>
          </p:nvPr>
        </p:nvGraphicFramePr>
        <p:xfrm>
          <a:off x="666503" y="1530221"/>
          <a:ext cx="7656404" cy="4334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Tabla 10">
            <a:extLst>
              <a:ext uri="{FF2B5EF4-FFF2-40B4-BE49-F238E27FC236}">
                <a16:creationId xmlns:a16="http://schemas.microsoft.com/office/drawing/2014/main" id="{98C7465B-D55D-4665-BA58-C433FF3BB5BF}"/>
              </a:ext>
            </a:extLst>
          </p:cNvPr>
          <p:cNvGraphicFramePr>
            <a:graphicFrameLocks noGrp="1"/>
          </p:cNvGraphicFramePr>
          <p:nvPr>
            <p:extLst>
              <p:ext uri="{D42A27DB-BD31-4B8C-83A1-F6EECF244321}">
                <p14:modId xmlns:p14="http://schemas.microsoft.com/office/powerpoint/2010/main" val="694996501"/>
              </p:ext>
            </p:extLst>
          </p:nvPr>
        </p:nvGraphicFramePr>
        <p:xfrm>
          <a:off x="592596" y="4326394"/>
          <a:ext cx="3694825" cy="1268535"/>
        </p:xfrm>
        <a:graphic>
          <a:graphicData uri="http://schemas.openxmlformats.org/drawingml/2006/table">
            <a:tbl>
              <a:tblPr firstRow="1" firstCol="1" bandRow="1">
                <a:tableStyleId>{073A0DAA-6AF3-43AB-8588-CEC1D06C72B9}</a:tableStyleId>
              </a:tblPr>
              <a:tblGrid>
                <a:gridCol w="1618800">
                  <a:extLst>
                    <a:ext uri="{9D8B030D-6E8A-4147-A177-3AD203B41FA5}">
                      <a16:colId xmlns:a16="http://schemas.microsoft.com/office/drawing/2014/main" val="3709985422"/>
                    </a:ext>
                  </a:extLst>
                </a:gridCol>
                <a:gridCol w="2076025">
                  <a:extLst>
                    <a:ext uri="{9D8B030D-6E8A-4147-A177-3AD203B41FA5}">
                      <a16:colId xmlns:a16="http://schemas.microsoft.com/office/drawing/2014/main" val="3705277957"/>
                    </a:ext>
                  </a:extLst>
                </a:gridCol>
              </a:tblGrid>
              <a:tr h="253707">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Clasificación </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Temperatura </a:t>
                      </a:r>
                      <a:r>
                        <a:rPr lang="es-ES" sz="1100" baseline="30000">
                          <a:effectLst/>
                          <a:latin typeface="Cambria" panose="02040503050406030204" pitchFamily="18" charset="0"/>
                          <a:ea typeface="Cambria" panose="02040503050406030204" pitchFamily="18" charset="0"/>
                        </a:rPr>
                        <a:t>o</a:t>
                      </a:r>
                      <a:r>
                        <a:rPr lang="es-ES" sz="1100">
                          <a:effectLst/>
                          <a:latin typeface="Cambria" panose="02040503050406030204" pitchFamily="18" charset="0"/>
                          <a:ea typeface="Cambria" panose="02040503050406030204" pitchFamily="18" charset="0"/>
                        </a:rPr>
                        <a:t> C</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7472069"/>
                  </a:ext>
                </a:extLst>
              </a:tr>
              <a:tr h="253707">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Fuente fría</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&lt; 20</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4845808"/>
                  </a:ext>
                </a:extLst>
              </a:tr>
              <a:tr h="253707">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Hipotermal</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20 – 30</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845145"/>
                  </a:ext>
                </a:extLst>
              </a:tr>
              <a:tr h="253707">
                <a:tc>
                  <a:txBody>
                    <a:bodyPr/>
                    <a:lstStyle/>
                    <a:p>
                      <a:pPr algn="ctr">
                        <a:lnSpc>
                          <a:spcPct val="107000"/>
                        </a:lnSpc>
                        <a:spcBef>
                          <a:spcPts val="400"/>
                        </a:spcBef>
                        <a:spcAft>
                          <a:spcPts val="400"/>
                        </a:spcAft>
                      </a:pPr>
                      <a:r>
                        <a:rPr lang="es-ES" sz="1100">
                          <a:effectLst/>
                          <a:latin typeface="Cambria" panose="02040503050406030204" pitchFamily="18" charset="0"/>
                          <a:ea typeface="Cambria" panose="02040503050406030204" pitchFamily="18" charset="0"/>
                        </a:rPr>
                        <a:t>Termal</a:t>
                      </a:r>
                      <a:endParaRPr lang="es-MX"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30 - 40</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9730312"/>
                  </a:ext>
                </a:extLst>
              </a:tr>
              <a:tr h="253707">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Hipertermal</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s-ES" sz="1100" dirty="0">
                          <a:effectLst/>
                          <a:latin typeface="Cambria" panose="02040503050406030204" pitchFamily="18" charset="0"/>
                          <a:ea typeface="Cambria" panose="02040503050406030204" pitchFamily="18" charset="0"/>
                        </a:rPr>
                        <a:t>&gt; 40</a:t>
                      </a:r>
                      <a:endParaRPr lang="es-MX"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0342726"/>
                  </a:ext>
                </a:extLst>
              </a:tr>
            </a:tbl>
          </a:graphicData>
        </a:graphic>
      </p:graphicFrame>
      <p:pic>
        <p:nvPicPr>
          <p:cNvPr id="12" name="Imagen 11">
            <a:extLst>
              <a:ext uri="{FF2B5EF4-FFF2-40B4-BE49-F238E27FC236}">
                <a16:creationId xmlns:a16="http://schemas.microsoft.com/office/drawing/2014/main" id="{EF5A9417-3BFE-4BDF-ADB3-8E217294FB63}"/>
              </a:ext>
            </a:extLst>
          </p:cNvPr>
          <p:cNvPicPr/>
          <p:nvPr/>
        </p:nvPicPr>
        <p:blipFill rotWithShape="1">
          <a:blip r:embed="rId8" cstate="email">
            <a:extLst>
              <a:ext uri="{28A0092B-C50C-407E-A947-70E740481C1C}">
                <a14:useLocalDpi xmlns:a14="http://schemas.microsoft.com/office/drawing/2010/main"/>
              </a:ext>
            </a:extLst>
          </a:blip>
          <a:srcRect/>
          <a:stretch/>
        </p:blipFill>
        <p:spPr>
          <a:xfrm>
            <a:off x="8669898" y="928021"/>
            <a:ext cx="3253877" cy="2470385"/>
          </a:xfrm>
          <a:prstGeom prst="rect">
            <a:avLst/>
          </a:prstGeom>
          <a:ln>
            <a:noFill/>
          </a:ln>
          <a:effectLst/>
        </p:spPr>
      </p:pic>
      <p:pic>
        <p:nvPicPr>
          <p:cNvPr id="3" name="Imagen 2">
            <a:extLst>
              <a:ext uri="{FF2B5EF4-FFF2-40B4-BE49-F238E27FC236}">
                <a16:creationId xmlns:a16="http://schemas.microsoft.com/office/drawing/2014/main" id="{576C4CEF-20CE-4B88-A0E3-6717CF26787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69898" y="3398407"/>
            <a:ext cx="1563600" cy="2309470"/>
          </a:xfrm>
          <a:prstGeom prst="rect">
            <a:avLst/>
          </a:prstGeom>
          <a:ln>
            <a:noFill/>
          </a:ln>
          <a:effectLst/>
        </p:spPr>
      </p:pic>
      <p:pic>
        <p:nvPicPr>
          <p:cNvPr id="13" name="Imagen 12">
            <a:extLst>
              <a:ext uri="{FF2B5EF4-FFF2-40B4-BE49-F238E27FC236}">
                <a16:creationId xmlns:a16="http://schemas.microsoft.com/office/drawing/2014/main" id="{82971F00-25B3-489B-B2A8-1FC25D983EF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33498" y="3398407"/>
            <a:ext cx="1690277" cy="2309470"/>
          </a:xfrm>
          <a:prstGeom prst="rect">
            <a:avLst/>
          </a:prstGeom>
          <a:ln>
            <a:noFill/>
          </a:ln>
          <a:effectLst/>
        </p:spPr>
      </p:pic>
      <p:graphicFrame>
        <p:nvGraphicFramePr>
          <p:cNvPr id="14" name="Diagrama 13">
            <a:extLst>
              <a:ext uri="{FF2B5EF4-FFF2-40B4-BE49-F238E27FC236}">
                <a16:creationId xmlns:a16="http://schemas.microsoft.com/office/drawing/2014/main" id="{86956EBE-3E62-4FD7-BCFD-47C4684DEB66}"/>
              </a:ext>
            </a:extLst>
          </p:cNvPr>
          <p:cNvGraphicFramePr/>
          <p:nvPr>
            <p:extLst>
              <p:ext uri="{D42A27DB-BD31-4B8C-83A1-F6EECF244321}">
                <p14:modId xmlns:p14="http://schemas.microsoft.com/office/powerpoint/2010/main" val="1268772525"/>
              </p:ext>
            </p:extLst>
          </p:nvPr>
        </p:nvGraphicFramePr>
        <p:xfrm>
          <a:off x="2006916" y="568243"/>
          <a:ext cx="5448243" cy="1389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62529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90DD7495-7010-4FE0-85E9-3329918BA4B0}"/>
              </a:ext>
            </a:extLst>
          </p:cNvPr>
          <p:cNvSpPr/>
          <p:nvPr/>
        </p:nvSpPr>
        <p:spPr>
          <a:xfrm>
            <a:off x="9588185" y="1011832"/>
            <a:ext cx="1681462" cy="1675488"/>
          </a:xfrm>
          <a:prstGeom prst="ellipse">
            <a:avLst/>
          </a:prstGeom>
          <a:solidFill>
            <a:srgbClr val="8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Diagrama 1">
            <a:extLst>
              <a:ext uri="{FF2B5EF4-FFF2-40B4-BE49-F238E27FC236}">
                <a16:creationId xmlns:a16="http://schemas.microsoft.com/office/drawing/2014/main" id="{6D318613-3274-4A4B-AD2A-0FB51C3A2BAE}"/>
              </a:ext>
            </a:extLst>
          </p:cNvPr>
          <p:cNvGraphicFramePr/>
          <p:nvPr>
            <p:extLst>
              <p:ext uri="{D42A27DB-BD31-4B8C-83A1-F6EECF244321}">
                <p14:modId xmlns:p14="http://schemas.microsoft.com/office/powerpoint/2010/main" val="3253565418"/>
              </p:ext>
            </p:extLst>
          </p:nvPr>
        </p:nvGraphicFramePr>
        <p:xfrm>
          <a:off x="6001636" y="5652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Conector recto 21">
            <a:extLst>
              <a:ext uri="{FF2B5EF4-FFF2-40B4-BE49-F238E27FC236}">
                <a16:creationId xmlns:a16="http://schemas.microsoft.com/office/drawing/2014/main" id="{92137579-E60D-438B-B95D-2A08AA20572C}"/>
              </a:ext>
            </a:extLst>
          </p:cNvPr>
          <p:cNvCxnSpPr>
            <a:cxnSpLocks/>
          </p:cNvCxnSpPr>
          <p:nvPr/>
        </p:nvCxnSpPr>
        <p:spPr>
          <a:xfrm>
            <a:off x="4904652" y="630275"/>
            <a:ext cx="0" cy="5597450"/>
          </a:xfrm>
          <a:prstGeom prst="line">
            <a:avLst/>
          </a:prstGeom>
          <a:ln w="12700">
            <a:solidFill>
              <a:schemeClr val="tx1"/>
            </a:solidFill>
          </a:ln>
        </p:spPr>
        <p:style>
          <a:lnRef idx="3">
            <a:schemeClr val="accent2"/>
          </a:lnRef>
          <a:fillRef idx="0">
            <a:schemeClr val="accent2"/>
          </a:fillRef>
          <a:effectRef idx="2">
            <a:schemeClr val="accent2"/>
          </a:effectRef>
          <a:fontRef idx="minor">
            <a:schemeClr val="tx1"/>
          </a:fontRef>
        </p:style>
      </p:cxnSp>
      <p:graphicFrame>
        <p:nvGraphicFramePr>
          <p:cNvPr id="31" name="Diagrama 30">
            <a:extLst>
              <a:ext uri="{FF2B5EF4-FFF2-40B4-BE49-F238E27FC236}">
                <a16:creationId xmlns:a16="http://schemas.microsoft.com/office/drawing/2014/main" id="{FC7BF540-A70D-499A-97E7-05CB738D2EF1}"/>
              </a:ext>
            </a:extLst>
          </p:cNvPr>
          <p:cNvGraphicFramePr/>
          <p:nvPr>
            <p:extLst>
              <p:ext uri="{D42A27DB-BD31-4B8C-83A1-F6EECF244321}">
                <p14:modId xmlns:p14="http://schemas.microsoft.com/office/powerpoint/2010/main" val="2402864436"/>
              </p:ext>
            </p:extLst>
          </p:nvPr>
        </p:nvGraphicFramePr>
        <p:xfrm>
          <a:off x="428622" y="1063332"/>
          <a:ext cx="4023728" cy="2143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a:extLst>
              <a:ext uri="{FF2B5EF4-FFF2-40B4-BE49-F238E27FC236}">
                <a16:creationId xmlns:a16="http://schemas.microsoft.com/office/drawing/2014/main" id="{D6E6BD64-717F-4EEF-ADDF-FACC6254966D}"/>
              </a:ext>
            </a:extLst>
          </p:cNvPr>
          <p:cNvSpPr txBox="1"/>
          <p:nvPr/>
        </p:nvSpPr>
        <p:spPr>
          <a:xfrm>
            <a:off x="1" y="23326"/>
            <a:ext cx="4904652" cy="523220"/>
          </a:xfrm>
          <a:prstGeom prst="rect">
            <a:avLst/>
          </a:prstGeom>
          <a:noFill/>
        </p:spPr>
        <p:txBody>
          <a:bodyPr wrap="square" rtlCol="0">
            <a:spAutoFit/>
          </a:bodyPr>
          <a:lstStyle/>
          <a:p>
            <a:pPr algn="ctr"/>
            <a:r>
              <a:rPr lang="es-ES"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rPr>
              <a:t>Índices de calidad del agua</a:t>
            </a:r>
            <a:endParaRPr lang="es-EC" sz="2800" b="1" dirty="0">
              <a:solidFill>
                <a:schemeClr val="accent5">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FA4D1624-0104-4DB9-B27F-14629A70FA90}"/>
              </a:ext>
            </a:extLst>
          </p:cNvPr>
          <p:cNvSpPr txBox="1"/>
          <p:nvPr/>
        </p:nvSpPr>
        <p:spPr>
          <a:xfrm>
            <a:off x="5053941" y="23327"/>
            <a:ext cx="7138059" cy="523220"/>
          </a:xfrm>
          <a:prstGeom prst="rect">
            <a:avLst/>
          </a:prstGeom>
          <a:noFill/>
        </p:spPr>
        <p:txBody>
          <a:bodyPr wrap="square" rtlCol="0" anchor="ctr">
            <a:spAutoFit/>
          </a:bodyPr>
          <a:lstStyle/>
          <a:p>
            <a:pPr algn="ctr"/>
            <a:r>
              <a:rPr lang="es-ES"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rPr>
              <a:t>Evaluación de la calidad de los lodos</a:t>
            </a:r>
            <a:endParaRPr lang="es-EC" sz="2800" b="1" dirty="0">
              <a:solidFill>
                <a:srgbClr val="808000"/>
              </a:solidFill>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50FFE43-59B4-4266-8C0C-543E12B77704}"/>
                  </a:ext>
                </a:extLst>
              </p:cNvPr>
              <p:cNvSpPr txBox="1"/>
              <p:nvPr/>
            </p:nvSpPr>
            <p:spPr>
              <a:xfrm>
                <a:off x="236112" y="4036279"/>
                <a:ext cx="4531832" cy="400110"/>
              </a:xfrm>
              <a:prstGeom prst="rect">
                <a:avLst/>
              </a:prstGeom>
              <a:noFill/>
            </p:spPr>
            <p:txBody>
              <a:bodyPr wrap="square">
                <a:spAutoFit/>
              </a:bodyPr>
              <a:lstStyle/>
              <a:p>
                <a14:m>
                  <m:oMath xmlns:m="http://schemas.openxmlformats.org/officeDocument/2006/math">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𝐼𝑆𝑄𝐴</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𝑇</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𝐷𝑄𝑂</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𝑆𝑆</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𝑂𝐷</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𝐶𝑜𝑛𝑑</m:t>
                    </m:r>
                    <m:r>
                      <a:rPr lang="es-ES" sz="2000" i="1"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s-ES" sz="2000" i="1" dirty="0">
                    <a:effectLst/>
                    <a:latin typeface="Cambria" panose="02040503050406030204" pitchFamily="18" charset="0"/>
                    <a:ea typeface="Cambria" panose="02040503050406030204" pitchFamily="18" charset="0"/>
                  </a:rPr>
                  <a:t> </a:t>
                </a:r>
                <a:endParaRPr lang="es-ES" sz="2000" dirty="0">
                  <a:latin typeface="Cambria" panose="02040503050406030204" pitchFamily="18" charset="0"/>
                  <a:ea typeface="Cambria" panose="02040503050406030204" pitchFamily="18" charset="0"/>
                </a:endParaRPr>
              </a:p>
            </p:txBody>
          </p:sp>
        </mc:Choice>
        <mc:Fallback xmlns="">
          <p:sp>
            <p:nvSpPr>
              <p:cNvPr id="13" name="CuadroTexto 12">
                <a:extLst>
                  <a:ext uri="{FF2B5EF4-FFF2-40B4-BE49-F238E27FC236}">
                    <a16:creationId xmlns:a16="http://schemas.microsoft.com/office/drawing/2014/main" id="{A50FFE43-59B4-4266-8C0C-543E12B77704}"/>
                  </a:ext>
                </a:extLst>
              </p:cNvPr>
              <p:cNvSpPr txBox="1">
                <a:spLocks noRot="1" noChangeAspect="1" noMove="1" noResize="1" noEditPoints="1" noAdjustHandles="1" noChangeArrowheads="1" noChangeShapeType="1" noTextEdit="1"/>
              </p:cNvSpPr>
              <p:nvPr/>
            </p:nvSpPr>
            <p:spPr>
              <a:xfrm>
                <a:off x="236112" y="4036279"/>
                <a:ext cx="4531832" cy="400110"/>
              </a:xfrm>
              <a:prstGeom prst="rect">
                <a:avLst/>
              </a:prstGeom>
              <a:blipFill>
                <a:blip r:embed="rId12"/>
                <a:stretch>
                  <a:fillRect l="-404" b="-18182"/>
                </a:stretch>
              </a:blipFill>
            </p:spPr>
            <p:txBody>
              <a:bodyPr/>
              <a:lstStyle/>
              <a:p>
                <a:r>
                  <a:rPr lang="es-EC">
                    <a:noFill/>
                  </a:rPr>
                  <a:t> </a:t>
                </a:r>
              </a:p>
            </p:txBody>
          </p:sp>
        </mc:Fallback>
      </mc:AlternateContent>
      <p:pic>
        <p:nvPicPr>
          <p:cNvPr id="5122" name="Picture 2" descr="Imagenes Animadas de Gotas de Agua">
            <a:extLst>
              <a:ext uri="{FF2B5EF4-FFF2-40B4-BE49-F238E27FC236}">
                <a16:creationId xmlns:a16="http://schemas.microsoft.com/office/drawing/2014/main" id="{1AF8F276-5D3B-4A83-BB16-79EBA96B873E}"/>
              </a:ext>
            </a:extLst>
          </p:cNvPr>
          <p:cNvPicPr>
            <a:picLocks noChangeAspect="1" noChangeArrowheads="1" noCrop="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91023" y="4595149"/>
            <a:ext cx="2030164" cy="148837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59D8BE0-3BE3-48DB-9D34-C1A102237A31}"/>
              </a:ext>
            </a:extLst>
          </p:cNvPr>
          <p:cNvSpPr/>
          <p:nvPr/>
        </p:nvSpPr>
        <p:spPr>
          <a:xfrm>
            <a:off x="113028" y="3877519"/>
            <a:ext cx="4654916" cy="717630"/>
          </a:xfrm>
          <a:prstGeom prst="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5167CFE-011A-4FFB-89CB-745D2114CAAE}"/>
              </a:ext>
            </a:extLst>
          </p:cNvPr>
          <p:cNvSpPr/>
          <p:nvPr/>
        </p:nvSpPr>
        <p:spPr>
          <a:xfrm rot="5400000">
            <a:off x="2651455" y="3987964"/>
            <a:ext cx="145949" cy="52267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687D1EBE-D103-4EBC-8ED1-EEF8A31A9C4F}"/>
              </a:ext>
            </a:extLst>
          </p:cNvPr>
          <p:cNvSpPr txBox="1"/>
          <p:nvPr/>
        </p:nvSpPr>
        <p:spPr>
          <a:xfrm>
            <a:off x="308325" y="6337773"/>
            <a:ext cx="4530129" cy="523220"/>
          </a:xfrm>
          <a:prstGeom prst="rect">
            <a:avLst/>
          </a:prstGeom>
          <a:noFill/>
        </p:spPr>
        <p:txBody>
          <a:bodyPr wrap="square" rtlCol="0">
            <a:spAutoFit/>
          </a:bodyPr>
          <a:lstStyle/>
          <a:p>
            <a:r>
              <a:rPr lang="es-EC" sz="2800" b="1" dirty="0">
                <a:latin typeface="Cambria" panose="02040503050406030204" pitchFamily="18" charset="0"/>
                <a:ea typeface="Cambria" panose="02040503050406030204" pitchFamily="18" charset="0"/>
                <a:cs typeface="Times New Roman" panose="02020603050405020304" pitchFamily="18" charset="0"/>
              </a:rPr>
              <a:t>FUNDAMENTOS TE</a:t>
            </a:r>
            <a:r>
              <a:rPr lang="es-ES" sz="2800" b="1" dirty="0">
                <a:latin typeface="Cambria" panose="02040503050406030204" pitchFamily="18" charset="0"/>
                <a:ea typeface="Cambria" panose="02040503050406030204" pitchFamily="18" charset="0"/>
                <a:cs typeface="Times New Roman" panose="02020603050405020304" pitchFamily="18" charset="0"/>
              </a:rPr>
              <a:t>ÓRICOS</a:t>
            </a:r>
            <a:endParaRPr lang="es-EC" sz="2800" b="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BCC192F-59D7-4FEA-BF42-81E52FC68531}"/>
                  </a:ext>
                </a:extLst>
              </p:cNvPr>
              <p:cNvSpPr txBox="1"/>
              <p:nvPr/>
            </p:nvSpPr>
            <p:spPr>
              <a:xfrm>
                <a:off x="5549333" y="2291704"/>
                <a:ext cx="2542251" cy="767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𝐸𝐹</m:t>
                      </m:r>
                      <m:r>
                        <a:rPr lang="es-ES" sz="1600" i="0">
                          <a:latin typeface="Cambria Math" panose="02040503050406030204" pitchFamily="18" charset="0"/>
                        </a:rPr>
                        <m:t>=</m:t>
                      </m:r>
                      <m:f>
                        <m:fPr>
                          <m:ctrlPr>
                            <a:rPr lang="es-ES" sz="1600" i="1">
                              <a:solidFill>
                                <a:srgbClr val="836967"/>
                              </a:solidFill>
                              <a:latin typeface="Cambria Math" panose="02040503050406030204" pitchFamily="18" charset="0"/>
                            </a:rPr>
                          </m:ctrlPr>
                        </m:fPr>
                        <m:num>
                          <m:d>
                            <m:dPr>
                              <m:ctrlPr>
                                <a:rPr lang="es-ES" sz="1600" i="1">
                                  <a:solidFill>
                                    <a:srgbClr val="836967"/>
                                  </a:solidFill>
                                  <a:latin typeface="Cambria Math" panose="02040503050406030204" pitchFamily="18" charset="0"/>
                                </a:rPr>
                              </m:ctrlPr>
                            </m:dPr>
                            <m:e>
                              <m:f>
                                <m:fPr>
                                  <m:type m:val="skw"/>
                                  <m:ctrlPr>
                                    <a:rPr lang="es-ES" sz="1600" i="1">
                                      <a:solidFill>
                                        <a:srgbClr val="836967"/>
                                      </a:solidFill>
                                      <a:latin typeface="Cambria Math" panose="02040503050406030204" pitchFamily="18" charset="0"/>
                                    </a:rPr>
                                  </m:ctrlPr>
                                </m:fPr>
                                <m:num>
                                  <m:r>
                                    <a:rPr lang="es-ES" sz="1600" i="1">
                                      <a:latin typeface="Cambria Math" panose="02040503050406030204" pitchFamily="18" charset="0"/>
                                    </a:rPr>
                                    <m:t>𝑀𝑒</m:t>
                                  </m:r>
                                </m:num>
                                <m:den>
                                  <m:r>
                                    <a:rPr lang="es-ES" sz="1600" i="1">
                                      <a:latin typeface="Cambria Math" panose="02040503050406030204" pitchFamily="18" charset="0"/>
                                    </a:rPr>
                                    <m:t>𝐹𝑒</m:t>
                                  </m:r>
                                </m:den>
                              </m:f>
                            </m:e>
                          </m:d>
                        </m:num>
                        <m:den>
                          <m:d>
                            <m:dPr>
                              <m:ctrlPr>
                                <a:rPr lang="es-ES" sz="1600" i="1">
                                  <a:solidFill>
                                    <a:srgbClr val="836967"/>
                                  </a:solidFill>
                                  <a:latin typeface="Cambria Math" panose="02040503050406030204" pitchFamily="18" charset="0"/>
                                </a:rPr>
                              </m:ctrlPr>
                            </m:dPr>
                            <m:e>
                              <m:f>
                                <m:fPr>
                                  <m:type m:val="skw"/>
                                  <m:ctrlPr>
                                    <a:rPr lang="es-ES" sz="1600" i="1">
                                      <a:solidFill>
                                        <a:srgbClr val="836967"/>
                                      </a:solidFill>
                                      <a:latin typeface="Cambria Math" panose="02040503050406030204" pitchFamily="18" charset="0"/>
                                    </a:rPr>
                                  </m:ctrlPr>
                                </m:fPr>
                                <m:num>
                                  <m:r>
                                    <a:rPr lang="es-ES" sz="1600" i="1">
                                      <a:latin typeface="Cambria Math" panose="02040503050406030204" pitchFamily="18" charset="0"/>
                                    </a:rPr>
                                    <m:t>𝑀𝑒</m:t>
                                  </m:r>
                                </m:num>
                                <m:den>
                                  <m:r>
                                    <a:rPr lang="es-ES" sz="1600" i="1">
                                      <a:latin typeface="Cambria Math" panose="02040503050406030204" pitchFamily="18" charset="0"/>
                                    </a:rPr>
                                    <m:t>𝐹𝑒</m:t>
                                  </m:r>
                                </m:den>
                              </m:f>
                            </m:e>
                          </m:d>
                          <m:r>
                            <a:rPr lang="es-ES" sz="1600" i="1">
                              <a:latin typeface="Cambria Math" panose="02040503050406030204" pitchFamily="18" charset="0"/>
                            </a:rPr>
                            <m:t>𝑓𝑜𝑛𝑑𝑜</m:t>
                          </m:r>
                        </m:den>
                      </m:f>
                      <m:r>
                        <a:rPr lang="es-ES" sz="1600" i="0">
                          <a:latin typeface="Cambria Math" panose="02040503050406030204" pitchFamily="18" charset="0"/>
                        </a:rPr>
                        <m:t> </m:t>
                      </m:r>
                    </m:oMath>
                  </m:oMathPara>
                </a14:m>
                <a:endParaRPr lang="es-ES" sz="1600" dirty="0"/>
              </a:p>
            </p:txBody>
          </p:sp>
        </mc:Choice>
        <mc:Fallback xmlns="">
          <p:sp>
            <p:nvSpPr>
              <p:cNvPr id="15" name="CuadroTexto 14">
                <a:extLst>
                  <a:ext uri="{FF2B5EF4-FFF2-40B4-BE49-F238E27FC236}">
                    <a16:creationId xmlns:a16="http://schemas.microsoft.com/office/drawing/2014/main" id="{2BCC192F-59D7-4FEA-BF42-81E52FC68531}"/>
                  </a:ext>
                </a:extLst>
              </p:cNvPr>
              <p:cNvSpPr txBox="1">
                <a:spLocks noRot="1" noChangeAspect="1" noMove="1" noResize="1" noEditPoints="1" noAdjustHandles="1" noChangeArrowheads="1" noChangeShapeType="1" noTextEdit="1"/>
              </p:cNvSpPr>
              <p:nvPr/>
            </p:nvSpPr>
            <p:spPr>
              <a:xfrm>
                <a:off x="5549333" y="2291704"/>
                <a:ext cx="2542251" cy="767967"/>
              </a:xfrm>
              <a:prstGeom prst="rect">
                <a:avLst/>
              </a:prstGeom>
              <a:blipFill>
                <a:blip r:embed="rId14"/>
                <a:stretch>
                  <a:fillRect/>
                </a:stretch>
              </a:blipFill>
            </p:spPr>
            <p:txBody>
              <a:bodyPr/>
              <a:lstStyle/>
              <a:p>
                <a:r>
                  <a:rPr lang="es-EC">
                    <a:noFill/>
                  </a:rPr>
                  <a:t> </a:t>
                </a:r>
              </a:p>
            </p:txBody>
          </p:sp>
        </mc:Fallback>
      </mc:AlternateContent>
      <p:sp>
        <p:nvSpPr>
          <p:cNvPr id="17" name="Rectángulo: esquinas redondeadas 16">
            <a:extLst>
              <a:ext uri="{FF2B5EF4-FFF2-40B4-BE49-F238E27FC236}">
                <a16:creationId xmlns:a16="http://schemas.microsoft.com/office/drawing/2014/main" id="{4F7D1499-5DC5-484A-B3A5-862E8E7365AB}"/>
              </a:ext>
            </a:extLst>
          </p:cNvPr>
          <p:cNvSpPr/>
          <p:nvPr/>
        </p:nvSpPr>
        <p:spPr>
          <a:xfrm>
            <a:off x="5747082" y="2235121"/>
            <a:ext cx="2113943" cy="872930"/>
          </a:xfrm>
          <a:prstGeom prst="roundRect">
            <a:avLst/>
          </a:prstGeom>
          <a:noFill/>
          <a:ln>
            <a:solidFill>
              <a:srgbClr val="6666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99406BE5-97D7-4906-9F0C-FA1F71A853AA}"/>
                  </a:ext>
                </a:extLst>
              </p:cNvPr>
              <p:cNvSpPr txBox="1"/>
              <p:nvPr/>
            </p:nvSpPr>
            <p:spPr>
              <a:xfrm>
                <a:off x="5549333" y="4036279"/>
                <a:ext cx="2542251" cy="738664"/>
              </a:xfrm>
              <a:prstGeom prst="rect">
                <a:avLst/>
              </a:prstGeom>
              <a:noFill/>
              <a:ln>
                <a:solidFill>
                  <a:srgbClr val="808000"/>
                </a:solidFill>
                <a:prstDash val="sysDash"/>
              </a:ln>
            </p:spPr>
            <p:txBody>
              <a:bodyPr wrap="square">
                <a:spAutoFit/>
              </a:bodyPr>
              <a:lstStyle/>
              <a:p>
                <a:pPr algn="ctr"/>
                <a14:m>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Arial" panose="020B0604020202020204" pitchFamily="34" charset="0"/>
                      </a:rPr>
                      <m:t>𝐴</m:t>
                    </m:r>
                    <m:r>
                      <a:rPr lang="es-EC" sz="1400" i="1" smtClean="0">
                        <a:effectLst/>
                        <a:latin typeface="Cambria Math" panose="02040503050406030204" pitchFamily="18" charset="0"/>
                        <a:ea typeface="Times New Roman" panose="02020603050405020304" pitchFamily="18" charset="0"/>
                        <a:cs typeface="Arial" panose="020B0604020202020204" pitchFamily="34" charset="0"/>
                      </a:rPr>
                      <m:t>𝑙</m:t>
                    </m:r>
                  </m:oMath>
                </a14:m>
                <a:r>
                  <a:rPr lang="es-EC" sz="1400" dirty="0">
                    <a:effectLst/>
                    <a:latin typeface="Cambria" panose="02040503050406030204" pitchFamily="18" charset="0"/>
                    <a:ea typeface="Cambria" panose="02040503050406030204" pitchFamily="18" charset="0"/>
                  </a:rPr>
                  <a:t> y </a:t>
                </a:r>
                <a14:m>
                  <m:oMath xmlns:m="http://schemas.openxmlformats.org/officeDocument/2006/math">
                    <m:r>
                      <a:rPr lang="en-US" sz="1400" i="1">
                        <a:effectLst/>
                        <a:latin typeface="Cambria Math" panose="02040503050406030204" pitchFamily="18" charset="0"/>
                        <a:ea typeface="Times New Roman" panose="02020603050405020304" pitchFamily="18" charset="0"/>
                        <a:cs typeface="Arial" panose="020B0604020202020204" pitchFamily="34" charset="0"/>
                      </a:rPr>
                      <m:t>𝐹𝑒</m:t>
                    </m:r>
                  </m:oMath>
                </a14:m>
                <a:r>
                  <a:rPr lang="es-EC" sz="1400" dirty="0">
                    <a:effectLst/>
                    <a:latin typeface="Cambria" panose="02040503050406030204" pitchFamily="18" charset="0"/>
                    <a:ea typeface="Cambria" panose="02040503050406030204" pitchFamily="18" charset="0"/>
                  </a:rPr>
                  <a:t> son elementos de referencia de uso común para compensar las fluctuaciones</a:t>
                </a:r>
                <a:endParaRPr lang="es-ES" sz="1400" dirty="0">
                  <a:latin typeface="Cambria" panose="02040503050406030204" pitchFamily="18" charset="0"/>
                  <a:ea typeface="Cambria" panose="02040503050406030204" pitchFamily="18" charset="0"/>
                </a:endParaRPr>
              </a:p>
            </p:txBody>
          </p:sp>
        </mc:Choice>
        <mc:Fallback xmlns="">
          <p:sp>
            <p:nvSpPr>
              <p:cNvPr id="27" name="CuadroTexto 26">
                <a:extLst>
                  <a:ext uri="{FF2B5EF4-FFF2-40B4-BE49-F238E27FC236}">
                    <a16:creationId xmlns:a16="http://schemas.microsoft.com/office/drawing/2014/main" id="{99406BE5-97D7-4906-9F0C-FA1F71A853AA}"/>
                  </a:ext>
                </a:extLst>
              </p:cNvPr>
              <p:cNvSpPr txBox="1">
                <a:spLocks noRot="1" noChangeAspect="1" noMove="1" noResize="1" noEditPoints="1" noAdjustHandles="1" noChangeArrowheads="1" noChangeShapeType="1" noTextEdit="1"/>
              </p:cNvSpPr>
              <p:nvPr/>
            </p:nvSpPr>
            <p:spPr>
              <a:xfrm>
                <a:off x="5549333" y="4036279"/>
                <a:ext cx="2542251" cy="738664"/>
              </a:xfrm>
              <a:prstGeom prst="rect">
                <a:avLst/>
              </a:prstGeom>
              <a:blipFill>
                <a:blip r:embed="rId15"/>
                <a:stretch>
                  <a:fillRect t="-1626" b="-6504"/>
                </a:stretch>
              </a:blipFill>
              <a:ln>
                <a:solidFill>
                  <a:srgbClr val="808000"/>
                </a:solidFill>
                <a:prstDash val="sysDash"/>
              </a:ln>
            </p:spPr>
            <p:txBody>
              <a:bodyPr/>
              <a:lstStyle/>
              <a:p>
                <a:r>
                  <a:rPr lang="es-EC">
                    <a:noFill/>
                  </a:rPr>
                  <a:t> </a:t>
                </a:r>
              </a:p>
            </p:txBody>
          </p:sp>
        </mc:Fallback>
      </mc:AlternateContent>
      <p:sp>
        <p:nvSpPr>
          <p:cNvPr id="4" name="Flecha: hacia abajo 3">
            <a:extLst>
              <a:ext uri="{FF2B5EF4-FFF2-40B4-BE49-F238E27FC236}">
                <a16:creationId xmlns:a16="http://schemas.microsoft.com/office/drawing/2014/main" id="{630D85BE-4A41-4F2D-8D50-4B9653DD479F}"/>
              </a:ext>
            </a:extLst>
          </p:cNvPr>
          <p:cNvSpPr/>
          <p:nvPr/>
        </p:nvSpPr>
        <p:spPr>
          <a:xfrm>
            <a:off x="6606449" y="3318446"/>
            <a:ext cx="428017" cy="543837"/>
          </a:xfrm>
          <a:prstGeom prst="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94822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16594</TotalTime>
  <Words>5603</Words>
  <Application>Microsoft Office PowerPoint</Application>
  <PresentationFormat>Panorámica</PresentationFormat>
  <Paragraphs>1592</Paragraphs>
  <Slides>47</Slides>
  <Notes>9</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47</vt:i4>
      </vt:variant>
    </vt:vector>
  </HeadingPairs>
  <TitlesOfParts>
    <vt:vector size="59" baseType="lpstr">
      <vt:lpstr>Arial</vt:lpstr>
      <vt:lpstr>Calibri</vt:lpstr>
      <vt:lpstr>Calibri Light</vt:lpstr>
      <vt:lpstr>Cambria</vt:lpstr>
      <vt:lpstr>Cambria Math</vt:lpstr>
      <vt:lpstr>Noto Sans Symbols</vt:lpstr>
      <vt:lpstr>Symbol</vt:lpstr>
      <vt:lpstr>Times New Roman</vt:lpstr>
      <vt:lpstr>Wingdings</vt:lpstr>
      <vt:lpstr>Tema de Office</vt:lpstr>
      <vt:lpstr>Diseño predeterminado</vt:lpstr>
      <vt:lpstr>CorelDRAW</vt:lpstr>
      <vt:lpstr>Presentación de PowerPoint</vt:lpstr>
      <vt:lpstr>Introducción </vt:lpstr>
      <vt:lpstr>Presentación de PowerPoint</vt:lpstr>
      <vt:lpstr>Presentación de PowerPoint</vt:lpstr>
      <vt:lpstr>Presentación de PowerPoint</vt:lpstr>
      <vt:lpstr>Presentación de PowerPoint</vt:lpstr>
      <vt:lpstr>Fundamentos Teóricos </vt:lpstr>
      <vt:lpstr>Presentación de PowerPoint</vt:lpstr>
      <vt:lpstr>Presentación de PowerPoint</vt:lpstr>
      <vt:lpstr>Presentación de PowerPoint</vt:lpstr>
      <vt:lpstr>Presentación de PowerPoint</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Verónica Cachipuendo</dc:creator>
  <cp:lastModifiedBy>samantha barrera</cp:lastModifiedBy>
  <cp:revision>174</cp:revision>
  <dcterms:created xsi:type="dcterms:W3CDTF">2021-09-07T17:48:53Z</dcterms:created>
  <dcterms:modified xsi:type="dcterms:W3CDTF">2022-01-12T16:21:27Z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7498280</vt:lpwstr>
  </property>
  <property fmtid="{D5CDD505-2E9C-101B-9397-08002B2CF9AE}" name="NXPowerLiteSettings" pid="3">
    <vt:lpwstr>F7000400038000</vt:lpwstr>
  </property>
  <property fmtid="{D5CDD505-2E9C-101B-9397-08002B2CF9AE}" name="NXPowerLiteVersion" pid="4">
    <vt:lpwstr>S9.1.2</vt:lpwstr>
  </property>
</Properties>
</file>