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5" r:id="rId18"/>
    <p:sldId id="291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92" r:id="rId27"/>
    <p:sldId id="283" r:id="rId28"/>
    <p:sldId id="284" r:id="rId29"/>
    <p:sldId id="285" r:id="rId30"/>
    <p:sldId id="294" r:id="rId31"/>
    <p:sldId id="286" r:id="rId32"/>
    <p:sldId id="287" r:id="rId33"/>
    <p:sldId id="295" r:id="rId34"/>
    <p:sldId id="288" r:id="rId35"/>
    <p:sldId id="289" r:id="rId36"/>
    <p:sldId id="293" r:id="rId37"/>
    <p:sldId id="290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Roboto Medium" panose="020000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47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9075c053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9075c053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a9075c053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a9075c053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cef69d4e54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cef69d4e54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42e6d7f1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042e6d7f1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mushpi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42e6d7f1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042e6d7f1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4bfbd623b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4bfbd623b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042e6d7f1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042e6d7f1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4bfbd623b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04bfbd623b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4bfbd623b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04bfbd623b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07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ef69d4e54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cef69d4e54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35d5f3df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35d5f3df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cef69d4e54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cef69d4e54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cef69d4e5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cef69d4e5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35d5f3df2_2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035d5f3df2_2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035d5f3df2_2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035d5f3df2_2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35d5f3df2_2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35d5f3df2_2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035d5f3df2_2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035d5f3df2_2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035d5f3df2_2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035d5f3df2_2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243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433f49ed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0433f49ed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0433f49ed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0433f49ed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0433f49ed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0433f49ed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35d5f3df2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35d5f3df2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0433f49ed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0433f49ed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044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035d5f3df2_2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035d5f3df2_2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035d5f3df2_2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035d5f3df2_2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035d5f3df2_2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035d5f3df2_2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2265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35d5f3df2_2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035d5f3df2_2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035d5f3df2_2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035d5f3df2_2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035d5f3df2_2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035d5f3df2_2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309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035d5f3df2_2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035d5f3df2_2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4bfbd623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04bfbd623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35d5f3df2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035d5f3df2_2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35d5f3df2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35d5f3df2_2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9075c053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9075c053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9075c053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9075c053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35d5f3df2_2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35d5f3df2_2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jpg"/><Relationship Id="rId11" Type="http://schemas.openxmlformats.org/officeDocument/2006/relationships/image" Target="../media/image50.jpe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4.png"/><Relationship Id="rId4" Type="http://schemas.openxmlformats.org/officeDocument/2006/relationships/video" Target="../media/media3.mp4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fi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0650" y="1522825"/>
            <a:ext cx="9122700" cy="15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500" b="1"/>
              <a:t>“Diseño y construcción de un prototipo de extrusor de doble tornillo (EDT) para fabricación de filamento polimérico con alta carga metálica para impresión 3D mediante tecnología FDM.”</a:t>
            </a:r>
            <a:endParaRPr sz="2500" b="1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558300" y="3992675"/>
            <a:ext cx="6165600" cy="1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 b="1"/>
              <a:t>Integrantes: </a:t>
            </a: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/>
              <a:t>Chávez Roberto - Narváez Andrés</a:t>
            </a:r>
            <a:endParaRPr sz="23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100" y="187525"/>
            <a:ext cx="3995741" cy="11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1843" y="229525"/>
            <a:ext cx="983557" cy="11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1558300" y="3172532"/>
            <a:ext cx="6165600" cy="1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 b="1"/>
              <a:t>Tutor: </a:t>
            </a: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/>
              <a:t>Ing. Edwin Ocaña PhD.</a:t>
            </a:r>
            <a:endParaRPr sz="23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4AD19DC-CBD0-4C02-B8FC-B61CA7288C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</a:t>
            </a:fld>
            <a:endParaRPr lang="es-419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390126" y="36751"/>
            <a:ext cx="7393200" cy="11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Selección de materiales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solidFill>
                  <a:schemeClr val="dk2"/>
                </a:solidFill>
              </a:rPr>
              <a:t>Criterios de selección para la carga metálica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187" name="Google Shape;187;p22"/>
          <p:cNvPicPr preferRelativeResize="0"/>
          <p:nvPr/>
        </p:nvPicPr>
        <p:blipFill rotWithShape="1">
          <a:blip r:embed="rId4">
            <a:alphaModFix/>
          </a:blip>
          <a:srcRect l="21340" t="11574" r="7807" b="14274"/>
          <a:stretch/>
        </p:blipFill>
        <p:spPr>
          <a:xfrm>
            <a:off x="5824960" y="1400228"/>
            <a:ext cx="1559408" cy="215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Metodología y Materiales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5">
            <a:alphaModFix/>
          </a:blip>
          <a:srcRect t="16033" b="8835"/>
          <a:stretch/>
        </p:blipFill>
        <p:spPr>
          <a:xfrm>
            <a:off x="7384369" y="1806159"/>
            <a:ext cx="1707530" cy="173350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8000"/>
              </a:srgbClr>
            </a:outerShdw>
          </a:effectLst>
        </p:spPr>
      </p:pic>
      <p:sp>
        <p:nvSpPr>
          <p:cNvPr id="190" name="Google Shape;190;p22"/>
          <p:cNvSpPr/>
          <p:nvPr/>
        </p:nvSpPr>
        <p:spPr>
          <a:xfrm>
            <a:off x="1714009" y="1535372"/>
            <a:ext cx="3488606" cy="3537789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22"/>
          <p:cNvGrpSpPr/>
          <p:nvPr/>
        </p:nvGrpSpPr>
        <p:grpSpPr>
          <a:xfrm>
            <a:off x="2516732" y="1175507"/>
            <a:ext cx="1913961" cy="1940945"/>
            <a:chOff x="3619861" y="407378"/>
            <a:chExt cx="2166000" cy="2166000"/>
          </a:xfrm>
        </p:grpSpPr>
        <p:sp>
          <p:nvSpPr>
            <p:cNvPr id="192" name="Google Shape;192;p22"/>
            <p:cNvSpPr/>
            <p:nvPr/>
          </p:nvSpPr>
          <p:spPr>
            <a:xfrm>
              <a:off x="3619861" y="407378"/>
              <a:ext cx="2166000" cy="2166000"/>
            </a:xfrm>
            <a:prstGeom prst="ellipse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2"/>
            <p:cNvSpPr txBox="1"/>
            <p:nvPr/>
          </p:nvSpPr>
          <p:spPr>
            <a:xfrm>
              <a:off x="4024522" y="70773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4" name="Google Shape;194;p22"/>
          <p:cNvGrpSpPr/>
          <p:nvPr/>
        </p:nvGrpSpPr>
        <p:grpSpPr>
          <a:xfrm>
            <a:off x="3544982" y="1911172"/>
            <a:ext cx="1913961" cy="1940945"/>
            <a:chOff x="4648111" y="1143043"/>
            <a:chExt cx="2166000" cy="2166000"/>
          </a:xfrm>
        </p:grpSpPr>
        <p:sp>
          <p:nvSpPr>
            <p:cNvPr id="195" name="Google Shape;195;p22"/>
            <p:cNvSpPr/>
            <p:nvPr/>
          </p:nvSpPr>
          <p:spPr>
            <a:xfrm>
              <a:off x="4648111" y="1143043"/>
              <a:ext cx="2166000" cy="2166000"/>
            </a:xfrm>
            <a:prstGeom prst="ellipse">
              <a:avLst/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2"/>
            <p:cNvSpPr txBox="1"/>
            <p:nvPr/>
          </p:nvSpPr>
          <p:spPr>
            <a:xfrm>
              <a:off x="5431956" y="1669515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7" name="Google Shape;197;p22"/>
          <p:cNvGrpSpPr/>
          <p:nvPr/>
        </p:nvGrpSpPr>
        <p:grpSpPr>
          <a:xfrm>
            <a:off x="3135683" y="3125818"/>
            <a:ext cx="1913961" cy="1940945"/>
            <a:chOff x="4238812" y="2357689"/>
            <a:chExt cx="2166000" cy="2166000"/>
          </a:xfrm>
        </p:grpSpPr>
        <p:sp>
          <p:nvSpPr>
            <p:cNvPr id="198" name="Google Shape;198;p22"/>
            <p:cNvSpPr/>
            <p:nvPr/>
          </p:nvSpPr>
          <p:spPr>
            <a:xfrm>
              <a:off x="4238812" y="2357689"/>
              <a:ext cx="2166000" cy="21660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2"/>
            <p:cNvSpPr txBox="1"/>
            <p:nvPr/>
          </p:nvSpPr>
          <p:spPr>
            <a:xfrm>
              <a:off x="5047891" y="318518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0" name="Google Shape;200;p22"/>
          <p:cNvGrpSpPr/>
          <p:nvPr/>
        </p:nvGrpSpPr>
        <p:grpSpPr>
          <a:xfrm>
            <a:off x="1880072" y="3125919"/>
            <a:ext cx="1913961" cy="1940945"/>
            <a:chOff x="2983201" y="2357790"/>
            <a:chExt cx="2166000" cy="2166000"/>
          </a:xfrm>
        </p:grpSpPr>
        <p:sp>
          <p:nvSpPr>
            <p:cNvPr id="201" name="Google Shape;201;p22"/>
            <p:cNvSpPr/>
            <p:nvPr/>
          </p:nvSpPr>
          <p:spPr>
            <a:xfrm>
              <a:off x="2983201" y="2357790"/>
              <a:ext cx="2166000" cy="21660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2"/>
            <p:cNvSpPr txBox="1"/>
            <p:nvPr/>
          </p:nvSpPr>
          <p:spPr>
            <a:xfrm>
              <a:off x="3059406" y="3168962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3" name="Google Shape;203;p22"/>
          <p:cNvGrpSpPr/>
          <p:nvPr/>
        </p:nvGrpSpPr>
        <p:grpSpPr>
          <a:xfrm>
            <a:off x="1488599" y="1911141"/>
            <a:ext cx="1913961" cy="1940945"/>
            <a:chOff x="2591728" y="1143012"/>
            <a:chExt cx="2166000" cy="2166000"/>
          </a:xfrm>
        </p:grpSpPr>
        <p:sp>
          <p:nvSpPr>
            <p:cNvPr id="204" name="Google Shape;204;p22"/>
            <p:cNvSpPr/>
            <p:nvPr/>
          </p:nvSpPr>
          <p:spPr>
            <a:xfrm>
              <a:off x="2591728" y="1143012"/>
              <a:ext cx="2166000" cy="21660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2"/>
            <p:cNvSpPr txBox="1"/>
            <p:nvPr/>
          </p:nvSpPr>
          <p:spPr>
            <a:xfrm>
              <a:off x="2830556" y="1666262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6" name="Google Shape;206;p22"/>
          <p:cNvSpPr/>
          <p:nvPr/>
        </p:nvSpPr>
        <p:spPr>
          <a:xfrm>
            <a:off x="2932597" y="2613610"/>
            <a:ext cx="1083165" cy="1098435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2"/>
          <p:cNvSpPr/>
          <p:nvPr/>
        </p:nvSpPr>
        <p:spPr>
          <a:xfrm>
            <a:off x="1714009" y="1535372"/>
            <a:ext cx="3488606" cy="3537789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22"/>
          <p:cNvGrpSpPr/>
          <p:nvPr/>
        </p:nvGrpSpPr>
        <p:grpSpPr>
          <a:xfrm>
            <a:off x="2516732" y="1099307"/>
            <a:ext cx="1913961" cy="1940945"/>
            <a:chOff x="3619861" y="407378"/>
            <a:chExt cx="2166000" cy="2166000"/>
          </a:xfrm>
        </p:grpSpPr>
        <p:sp>
          <p:nvSpPr>
            <p:cNvPr id="209" name="Google Shape;209;p22"/>
            <p:cNvSpPr/>
            <p:nvPr/>
          </p:nvSpPr>
          <p:spPr>
            <a:xfrm>
              <a:off x="3619861" y="407378"/>
              <a:ext cx="2166000" cy="2166000"/>
            </a:xfrm>
            <a:prstGeom prst="ellipse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2"/>
            <p:cNvSpPr txBox="1"/>
            <p:nvPr/>
          </p:nvSpPr>
          <p:spPr>
            <a:xfrm>
              <a:off x="4024522" y="70773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Disponibilidad en el mercado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1" name="Google Shape;211;p22"/>
          <p:cNvGrpSpPr/>
          <p:nvPr/>
        </p:nvGrpSpPr>
        <p:grpSpPr>
          <a:xfrm>
            <a:off x="3544982" y="1911172"/>
            <a:ext cx="1913961" cy="1940945"/>
            <a:chOff x="4648111" y="1143043"/>
            <a:chExt cx="2166000" cy="2166000"/>
          </a:xfrm>
        </p:grpSpPr>
        <p:sp>
          <p:nvSpPr>
            <p:cNvPr id="212" name="Google Shape;212;p22"/>
            <p:cNvSpPr/>
            <p:nvPr/>
          </p:nvSpPr>
          <p:spPr>
            <a:xfrm>
              <a:off x="4648111" y="1143043"/>
              <a:ext cx="2166000" cy="2166000"/>
            </a:xfrm>
            <a:prstGeom prst="ellipse">
              <a:avLst/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2"/>
            <p:cNvSpPr txBox="1"/>
            <p:nvPr/>
          </p:nvSpPr>
          <p:spPr>
            <a:xfrm>
              <a:off x="5205970" y="1671676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Trabajos previos </a:t>
              </a:r>
              <a:endParaRPr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4" name="Google Shape;214;p22"/>
          <p:cNvGrpSpPr/>
          <p:nvPr/>
        </p:nvGrpSpPr>
        <p:grpSpPr>
          <a:xfrm>
            <a:off x="3135683" y="3125818"/>
            <a:ext cx="1913961" cy="1940945"/>
            <a:chOff x="4238812" y="2357689"/>
            <a:chExt cx="2166000" cy="2166000"/>
          </a:xfrm>
        </p:grpSpPr>
        <p:sp>
          <p:nvSpPr>
            <p:cNvPr id="215" name="Google Shape;215;p22"/>
            <p:cNvSpPr/>
            <p:nvPr/>
          </p:nvSpPr>
          <p:spPr>
            <a:xfrm>
              <a:off x="4238812" y="2357689"/>
              <a:ext cx="2166000" cy="21660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2"/>
            <p:cNvSpPr txBox="1"/>
            <p:nvPr/>
          </p:nvSpPr>
          <p:spPr>
            <a:xfrm>
              <a:off x="4917940" y="3192269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Costo </a:t>
              </a:r>
              <a:endParaRPr sz="1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7" name="Google Shape;217;p22"/>
          <p:cNvGrpSpPr/>
          <p:nvPr/>
        </p:nvGrpSpPr>
        <p:grpSpPr>
          <a:xfrm>
            <a:off x="1880072" y="3125919"/>
            <a:ext cx="1913961" cy="1940945"/>
            <a:chOff x="2983201" y="2357790"/>
            <a:chExt cx="2166000" cy="2166000"/>
          </a:xfrm>
        </p:grpSpPr>
        <p:sp>
          <p:nvSpPr>
            <p:cNvPr id="218" name="Google Shape;218;p22"/>
            <p:cNvSpPr/>
            <p:nvPr/>
          </p:nvSpPr>
          <p:spPr>
            <a:xfrm>
              <a:off x="2983201" y="2357790"/>
              <a:ext cx="2166000" cy="21660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2"/>
            <p:cNvSpPr txBox="1"/>
            <p:nvPr/>
          </p:nvSpPr>
          <p:spPr>
            <a:xfrm>
              <a:off x="3359152" y="3481670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Aplicaciones en diferentes industrias </a:t>
              </a:r>
              <a:endParaRPr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0" name="Google Shape;220;p22"/>
          <p:cNvGrpSpPr/>
          <p:nvPr/>
        </p:nvGrpSpPr>
        <p:grpSpPr>
          <a:xfrm>
            <a:off x="1488599" y="1911141"/>
            <a:ext cx="1913961" cy="1940945"/>
            <a:chOff x="2591728" y="1143012"/>
            <a:chExt cx="2166000" cy="2166000"/>
          </a:xfrm>
        </p:grpSpPr>
        <p:sp>
          <p:nvSpPr>
            <p:cNvPr id="221" name="Google Shape;221;p22"/>
            <p:cNvSpPr/>
            <p:nvPr/>
          </p:nvSpPr>
          <p:spPr>
            <a:xfrm>
              <a:off x="2591728" y="1143012"/>
              <a:ext cx="2166000" cy="21660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2"/>
            <p:cNvSpPr txBox="1"/>
            <p:nvPr/>
          </p:nvSpPr>
          <p:spPr>
            <a:xfrm>
              <a:off x="2730656" y="1885081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Propiedades mecánica-térmica </a:t>
              </a:r>
              <a:endParaRPr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3" name="Google Shape;223;p22"/>
          <p:cNvSpPr/>
          <p:nvPr/>
        </p:nvSpPr>
        <p:spPr>
          <a:xfrm>
            <a:off x="2852317" y="2613610"/>
            <a:ext cx="1163038" cy="1098435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 b="1" dirty="0"/>
              <a:t>ACERO </a:t>
            </a:r>
            <a:r>
              <a:rPr lang="es-419" sz="900" b="1" dirty="0" err="1"/>
              <a:t>INOX</a:t>
            </a:r>
            <a:r>
              <a:rPr lang="es-419" sz="900" b="1" dirty="0"/>
              <a:t>  316 L</a:t>
            </a:r>
            <a:endParaRPr sz="900" b="1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43C7573-613A-4CA6-898E-156E73EFD38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3106" y="4720457"/>
            <a:ext cx="484852" cy="35270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10</a:t>
            </a:fld>
            <a:endParaRPr lang="es-419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E96B3D-D8FC-45D2-99BE-80174190D349}"/>
              </a:ext>
            </a:extLst>
          </p:cNvPr>
          <p:cNvSpPr txBox="1"/>
          <p:nvPr/>
        </p:nvSpPr>
        <p:spPr>
          <a:xfrm>
            <a:off x="5658431" y="3774193"/>
            <a:ext cx="296761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Polvo metálico</a:t>
            </a:r>
          </a:p>
          <a:p>
            <a:r>
              <a:rPr lang="es-EC" sz="1200" i="1" dirty="0"/>
              <a:t>Marca: </a:t>
            </a:r>
            <a:r>
              <a:rPr lang="es-EC" sz="1200" dirty="0"/>
              <a:t>Sandvik</a:t>
            </a:r>
            <a:br>
              <a:rPr lang="es-EC" sz="1200" dirty="0"/>
            </a:br>
            <a:r>
              <a:rPr lang="es-EC" sz="1200" i="1" dirty="0"/>
              <a:t>Material: acero inoxidable 316 L</a:t>
            </a:r>
          </a:p>
          <a:p>
            <a:r>
              <a:rPr lang="es-EC" sz="1200" i="1" dirty="0"/>
              <a:t>Presentación: Polvo</a:t>
            </a:r>
          </a:p>
          <a:p>
            <a:r>
              <a:rPr lang="es-EC" sz="1200" i="1" dirty="0"/>
              <a:t>Tamaño de grano: &lt;20 micras</a:t>
            </a:r>
          </a:p>
          <a:p>
            <a:endParaRPr lang="es-EC" sz="1200" i="1" dirty="0"/>
          </a:p>
          <a:p>
            <a:r>
              <a:rPr lang="es-EC" sz="1050" i="1" dirty="0"/>
              <a:t>Nota: material no caracterizado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CF92884-B5CC-4832-ACBF-0BD6F0D9E99D}"/>
              </a:ext>
            </a:extLst>
          </p:cNvPr>
          <p:cNvSpPr txBox="1"/>
          <p:nvPr/>
        </p:nvSpPr>
        <p:spPr>
          <a:xfrm>
            <a:off x="5754418" y="931598"/>
            <a:ext cx="3212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3: </a:t>
            </a: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Polvo de acero inoxidable 316L a)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envase </a:t>
            </a: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material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72716C7-D74C-4FAC-A070-5A7DB03E709D}"/>
              </a:ext>
            </a:extLst>
          </p:cNvPr>
          <p:cNvSpPr txBox="1"/>
          <p:nvPr/>
        </p:nvSpPr>
        <p:spPr>
          <a:xfrm>
            <a:off x="6470520" y="3508961"/>
            <a:ext cx="351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s-EC" sz="12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BDCE257-0983-4D23-A2E3-3E522A777CC4}"/>
              </a:ext>
            </a:extLst>
          </p:cNvPr>
          <p:cNvSpPr txBox="1"/>
          <p:nvPr/>
        </p:nvSpPr>
        <p:spPr>
          <a:xfrm>
            <a:off x="8117745" y="3508960"/>
            <a:ext cx="351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EC" sz="1200" dirty="0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B90C1B81-E2FC-45CE-86E6-AB1EC941C234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>
            <a:spLocks noGrp="1"/>
          </p:cNvSpPr>
          <p:nvPr>
            <p:ph type="title"/>
          </p:nvPr>
        </p:nvSpPr>
        <p:spPr>
          <a:xfrm>
            <a:off x="1440525" y="131700"/>
            <a:ext cx="7254900" cy="11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 b="1" dirty="0"/>
              <a:t>Selección de materiales</a:t>
            </a:r>
            <a:endParaRPr sz="3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700" dirty="0">
                <a:solidFill>
                  <a:schemeClr val="dk2"/>
                </a:solidFill>
              </a:rPr>
              <a:t>Criterios de selección para la matriz polimérica</a:t>
            </a:r>
            <a:endParaRPr sz="2700" dirty="0">
              <a:solidFill>
                <a:schemeClr val="dk2"/>
              </a:solidFill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Metodología y Materiales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t="23195" b="37011"/>
          <a:stretch/>
        </p:blipFill>
        <p:spPr>
          <a:xfrm>
            <a:off x="1594350" y="1820800"/>
            <a:ext cx="2891776" cy="20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/>
          <p:nvPr/>
        </p:nvSpPr>
        <p:spPr>
          <a:xfrm rot="-2081266">
            <a:off x="6121529" y="2377628"/>
            <a:ext cx="1323660" cy="1321079"/>
          </a:xfrm>
          <a:prstGeom prst="ellipse">
            <a:avLst/>
          </a:prstGeom>
          <a:solidFill>
            <a:srgbClr val="A1C3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23"/>
          <p:cNvGrpSpPr/>
          <p:nvPr/>
        </p:nvGrpSpPr>
        <p:grpSpPr>
          <a:xfrm>
            <a:off x="4186745" y="1674507"/>
            <a:ext cx="2407147" cy="2190413"/>
            <a:chOff x="1978637" y="1202068"/>
            <a:chExt cx="2407147" cy="2190413"/>
          </a:xfrm>
        </p:grpSpPr>
        <p:sp>
          <p:nvSpPr>
            <p:cNvPr id="233" name="Google Shape;233;p23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3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0C58D3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 txBox="1"/>
            <p:nvPr/>
          </p:nvSpPr>
          <p:spPr>
            <a:xfrm rot="-4432199">
              <a:off x="2798390" y="1964894"/>
              <a:ext cx="1304451" cy="562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6" name="Google Shape;236;p23"/>
          <p:cNvGrpSpPr/>
          <p:nvPr/>
        </p:nvGrpSpPr>
        <p:grpSpPr>
          <a:xfrm>
            <a:off x="5075220" y="3072366"/>
            <a:ext cx="2108006" cy="2437164"/>
            <a:chOff x="2867112" y="2599927"/>
            <a:chExt cx="2108006" cy="2437164"/>
          </a:xfrm>
        </p:grpSpPr>
        <p:sp>
          <p:nvSpPr>
            <p:cNvPr id="237" name="Google Shape;237;p23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avLst/>
              <a:gdLst/>
              <a:ahLst/>
              <a:cxnLst/>
              <a:rect l="l" t="t" r="r" b="b"/>
              <a:pathLst>
                <a:path w="163" h="300" extrusionOk="0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avLst/>
              <a:gdLst/>
              <a:ahLst/>
              <a:cxnLst/>
              <a:rect l="l" t="t" r="r" b="b"/>
              <a:pathLst>
                <a:path w="183" h="273" extrusionOk="0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rgbClr val="0D5DDF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3"/>
            <p:cNvSpPr txBox="1"/>
            <p:nvPr/>
          </p:nvSpPr>
          <p:spPr>
            <a:xfrm rot="2156063">
              <a:off x="3231785" y="3231412"/>
              <a:ext cx="1304574" cy="562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0" name="Google Shape;240;p23"/>
          <p:cNvGrpSpPr/>
          <p:nvPr/>
        </p:nvGrpSpPr>
        <p:grpSpPr>
          <a:xfrm>
            <a:off x="6545624" y="2936853"/>
            <a:ext cx="2424506" cy="2097542"/>
            <a:chOff x="4337515" y="2464414"/>
            <a:chExt cx="2424506" cy="2097542"/>
          </a:xfrm>
        </p:grpSpPr>
        <p:sp>
          <p:nvSpPr>
            <p:cNvPr id="241" name="Google Shape;241;p23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avLst/>
              <a:gdLst/>
              <a:ahLst/>
              <a:cxnLst/>
              <a:rect l="l" t="t" r="r" b="b"/>
              <a:pathLst>
                <a:path w="326" h="99" extrusionOk="0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0E65F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 txBox="1"/>
            <p:nvPr/>
          </p:nvSpPr>
          <p:spPr>
            <a:xfrm rot="-2245873">
              <a:off x="4639442" y="3207930"/>
              <a:ext cx="1304523" cy="563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4" name="Google Shape;244;p23"/>
          <p:cNvGrpSpPr/>
          <p:nvPr/>
        </p:nvGrpSpPr>
        <p:grpSpPr>
          <a:xfrm>
            <a:off x="5471204" y="543772"/>
            <a:ext cx="2344104" cy="2370669"/>
            <a:chOff x="3263096" y="71333"/>
            <a:chExt cx="2344104" cy="2370669"/>
          </a:xfrm>
        </p:grpSpPr>
        <p:sp>
          <p:nvSpPr>
            <p:cNvPr id="245" name="Google Shape;245;p23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avLst/>
              <a:gdLst/>
              <a:ahLst/>
              <a:cxnLst/>
              <a:rect l="l" t="t" r="r" b="b"/>
              <a:pathLst>
                <a:path w="299" h="172" extrusionOk="0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3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avLst/>
              <a:gdLst/>
              <a:ahLst/>
              <a:cxnLst/>
              <a:rect l="l" t="t" r="r" b="b"/>
              <a:pathLst>
                <a:path w="258" h="217" extrusionOk="0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0944A1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3"/>
            <p:cNvSpPr txBox="1"/>
            <p:nvPr/>
          </p:nvSpPr>
          <p:spPr>
            <a:xfrm>
              <a:off x="3919788" y="1123225"/>
              <a:ext cx="13044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8" name="Google Shape;248;p23"/>
          <p:cNvGrpSpPr/>
          <p:nvPr/>
        </p:nvGrpSpPr>
        <p:grpSpPr>
          <a:xfrm>
            <a:off x="6801415" y="1276815"/>
            <a:ext cx="2268741" cy="2444000"/>
            <a:chOff x="4593307" y="804376"/>
            <a:chExt cx="2268741" cy="2444000"/>
          </a:xfrm>
        </p:grpSpPr>
        <p:sp>
          <p:nvSpPr>
            <p:cNvPr id="249" name="Google Shape;249;p23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3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307BF3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3"/>
            <p:cNvSpPr txBox="1"/>
            <p:nvPr/>
          </p:nvSpPr>
          <p:spPr>
            <a:xfrm rot="4352156">
              <a:off x="5032997" y="1939707"/>
              <a:ext cx="1304532" cy="562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2" name="Google Shape;252;p23"/>
          <p:cNvSpPr/>
          <p:nvPr/>
        </p:nvSpPr>
        <p:spPr>
          <a:xfrm>
            <a:off x="6121529" y="2377647"/>
            <a:ext cx="1323600" cy="1321200"/>
          </a:xfrm>
          <a:prstGeom prst="ellipse">
            <a:avLst/>
          </a:prstGeom>
          <a:solidFill>
            <a:srgbClr val="A1C3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PLA</a:t>
            </a:r>
            <a:endParaRPr/>
          </a:p>
        </p:txBody>
      </p:sp>
      <p:grpSp>
        <p:nvGrpSpPr>
          <p:cNvPr id="253" name="Google Shape;253;p23"/>
          <p:cNvGrpSpPr/>
          <p:nvPr/>
        </p:nvGrpSpPr>
        <p:grpSpPr>
          <a:xfrm>
            <a:off x="4186745" y="1674507"/>
            <a:ext cx="2407147" cy="2190413"/>
            <a:chOff x="1978637" y="1202068"/>
            <a:chExt cx="2407147" cy="2190413"/>
          </a:xfrm>
        </p:grpSpPr>
        <p:sp>
          <p:nvSpPr>
            <p:cNvPr id="254" name="Google Shape;254;p23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0C58D3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 txBox="1"/>
            <p:nvPr/>
          </p:nvSpPr>
          <p:spPr>
            <a:xfrm rot="-4432199">
              <a:off x="2798390" y="1964894"/>
              <a:ext cx="1304451" cy="562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Biodegradable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7" name="Google Shape;257;p23"/>
          <p:cNvGrpSpPr/>
          <p:nvPr/>
        </p:nvGrpSpPr>
        <p:grpSpPr>
          <a:xfrm>
            <a:off x="5075220" y="3072366"/>
            <a:ext cx="2108006" cy="2437164"/>
            <a:chOff x="2867112" y="2599927"/>
            <a:chExt cx="2108006" cy="2437164"/>
          </a:xfrm>
        </p:grpSpPr>
        <p:sp>
          <p:nvSpPr>
            <p:cNvPr id="258" name="Google Shape;258;p23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avLst/>
              <a:gdLst/>
              <a:ahLst/>
              <a:cxnLst/>
              <a:rect l="l" t="t" r="r" b="b"/>
              <a:pathLst>
                <a:path w="163" h="300" extrusionOk="0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avLst/>
              <a:gdLst/>
              <a:ahLst/>
              <a:cxnLst/>
              <a:rect l="l" t="t" r="r" b="b"/>
              <a:pathLst>
                <a:path w="183" h="273" extrusionOk="0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rgbClr val="0D5DDF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3"/>
            <p:cNvSpPr txBox="1"/>
            <p:nvPr/>
          </p:nvSpPr>
          <p:spPr>
            <a:xfrm rot="2156063">
              <a:off x="3231785" y="3231412"/>
              <a:ext cx="1304574" cy="562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Propiedades térmicas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1" name="Google Shape;261;p23"/>
          <p:cNvGrpSpPr/>
          <p:nvPr/>
        </p:nvGrpSpPr>
        <p:grpSpPr>
          <a:xfrm>
            <a:off x="6545624" y="2936853"/>
            <a:ext cx="2424506" cy="2097542"/>
            <a:chOff x="4337515" y="2464414"/>
            <a:chExt cx="2424506" cy="2097542"/>
          </a:xfrm>
        </p:grpSpPr>
        <p:sp>
          <p:nvSpPr>
            <p:cNvPr id="262" name="Google Shape;262;p23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avLst/>
              <a:gdLst/>
              <a:ahLst/>
              <a:cxnLst/>
              <a:rect l="l" t="t" r="r" b="b"/>
              <a:pathLst>
                <a:path w="326" h="99" extrusionOk="0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3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0E65F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3"/>
            <p:cNvSpPr txBox="1"/>
            <p:nvPr/>
          </p:nvSpPr>
          <p:spPr>
            <a:xfrm rot="-2245873">
              <a:off x="4639442" y="3207930"/>
              <a:ext cx="1304523" cy="563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Costo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5" name="Google Shape;265;p23"/>
          <p:cNvGrpSpPr/>
          <p:nvPr/>
        </p:nvGrpSpPr>
        <p:grpSpPr>
          <a:xfrm>
            <a:off x="5471204" y="543772"/>
            <a:ext cx="2344104" cy="2370669"/>
            <a:chOff x="3263096" y="71333"/>
            <a:chExt cx="2344104" cy="2370669"/>
          </a:xfrm>
        </p:grpSpPr>
        <p:sp>
          <p:nvSpPr>
            <p:cNvPr id="266" name="Google Shape;266;p23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avLst/>
              <a:gdLst/>
              <a:ahLst/>
              <a:cxnLst/>
              <a:rect l="l" t="t" r="r" b="b"/>
              <a:pathLst>
                <a:path w="299" h="172" extrusionOk="0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3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avLst/>
              <a:gdLst/>
              <a:ahLst/>
              <a:cxnLst/>
              <a:rect l="l" t="t" r="r" b="b"/>
              <a:pathLst>
                <a:path w="258" h="217" extrusionOk="0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0944A1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3"/>
            <p:cNvSpPr txBox="1"/>
            <p:nvPr/>
          </p:nvSpPr>
          <p:spPr>
            <a:xfrm>
              <a:off x="3919788" y="1123225"/>
              <a:ext cx="13044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Disponibilidad en el mercado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9" name="Google Shape;269;p23"/>
          <p:cNvGrpSpPr/>
          <p:nvPr/>
        </p:nvGrpSpPr>
        <p:grpSpPr>
          <a:xfrm>
            <a:off x="6801415" y="1276815"/>
            <a:ext cx="2268741" cy="2444000"/>
            <a:chOff x="4593307" y="804376"/>
            <a:chExt cx="2268741" cy="2444000"/>
          </a:xfrm>
        </p:grpSpPr>
        <p:sp>
          <p:nvSpPr>
            <p:cNvPr id="270" name="Google Shape;270;p23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307BF3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3"/>
            <p:cNvSpPr txBox="1"/>
            <p:nvPr/>
          </p:nvSpPr>
          <p:spPr>
            <a:xfrm rot="4352156">
              <a:off x="5032997" y="1939707"/>
              <a:ext cx="1304532" cy="562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Trabajos previos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378D042-2F48-4D5B-96ED-70055FD4450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94344" y="4640796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11</a:t>
            </a:fld>
            <a:endParaRPr lang="es-419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A6E1034-7194-458E-BFD5-70DB31B9D723}"/>
              </a:ext>
            </a:extLst>
          </p:cNvPr>
          <p:cNvSpPr txBox="1"/>
          <p:nvPr/>
        </p:nvSpPr>
        <p:spPr>
          <a:xfrm>
            <a:off x="1535874" y="1544252"/>
            <a:ext cx="19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4: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 obtenido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AABBF08-E3A4-41ED-8EEC-DBF760CAED06}"/>
              </a:ext>
            </a:extLst>
          </p:cNvPr>
          <p:cNvSpPr txBox="1"/>
          <p:nvPr/>
        </p:nvSpPr>
        <p:spPr>
          <a:xfrm>
            <a:off x="1536430" y="3919240"/>
            <a:ext cx="29676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PLA</a:t>
            </a:r>
          </a:p>
          <a:p>
            <a:r>
              <a:rPr lang="es-EC" i="1" dirty="0"/>
              <a:t>Marca: </a:t>
            </a:r>
            <a:r>
              <a:rPr lang="es-EC" i="1" dirty="0" err="1"/>
              <a:t>ECOMAX</a:t>
            </a:r>
            <a:endParaRPr lang="es-EC" i="1" dirty="0"/>
          </a:p>
          <a:p>
            <a:r>
              <a:rPr lang="es-EC" i="1" dirty="0"/>
              <a:t>Presentación: Pellets</a:t>
            </a:r>
          </a:p>
          <a:p>
            <a:r>
              <a:rPr lang="es-EC" i="1" dirty="0"/>
              <a:t>Tamaño pellet: &gt; 2,5mm</a:t>
            </a:r>
          </a:p>
          <a:p>
            <a:r>
              <a:rPr lang="es-EC" i="1" dirty="0"/>
              <a:t>Color: Transparente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51C70C29-9A07-45FE-840E-CA3F4E851565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"/>
          <p:cNvSpPr txBox="1">
            <a:spLocks noGrp="1"/>
          </p:cNvSpPr>
          <p:nvPr>
            <p:ph type="title"/>
          </p:nvPr>
        </p:nvSpPr>
        <p:spPr>
          <a:xfrm>
            <a:off x="1480250" y="147450"/>
            <a:ext cx="7147500" cy="9431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Diseño Conceptual</a:t>
            </a:r>
            <a:r>
              <a:rPr lang="es-419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solidFill>
                  <a:schemeClr val="dk2"/>
                </a:solidFill>
              </a:rPr>
              <a:t>Diseño del Tornillo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Diseño Mecánico - Eléctrico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79" name="Google Shape;2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7013" y="1002401"/>
            <a:ext cx="1625238" cy="115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9275" y="1395325"/>
            <a:ext cx="5279683" cy="5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30B55A1-C443-4886-B0EA-497E0C1974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12</a:t>
            </a:fld>
            <a:endParaRPr lang="es-419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2AB5BA-3FDF-449E-9A2C-67CDCCE60EE3}"/>
              </a:ext>
            </a:extLst>
          </p:cNvPr>
          <p:cNvSpPr txBox="1"/>
          <p:nvPr/>
        </p:nvSpPr>
        <p:spPr>
          <a:xfrm>
            <a:off x="2351149" y="2215570"/>
            <a:ext cx="163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Datos de entrada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13D0E9B-D619-4394-B45F-FB07AC9240FE}"/>
              </a:ext>
            </a:extLst>
          </p:cNvPr>
          <p:cNvSpPr txBox="1"/>
          <p:nvPr/>
        </p:nvSpPr>
        <p:spPr>
          <a:xfrm>
            <a:off x="5710565" y="2186756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Variables del tornillo calculadas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3003B9E-15A7-447F-82D0-079F44B1509A}"/>
              </a:ext>
            </a:extLst>
          </p:cNvPr>
          <p:cNvSpPr txBox="1"/>
          <p:nvPr/>
        </p:nvSpPr>
        <p:spPr>
          <a:xfrm>
            <a:off x="3699275" y="1100914"/>
            <a:ext cx="301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5: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Tornillo extrusor relación L/D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B54AF9F-660A-46ED-9E97-2711D438444D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562677-8F81-49DB-9E8C-EEBEB9465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185" y="2457136"/>
            <a:ext cx="3676808" cy="18787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781C863-D38E-4AE6-B3DF-55A509AF0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498" y="2446901"/>
            <a:ext cx="4082384" cy="1173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>
            <a:spLocks noGrp="1"/>
          </p:cNvSpPr>
          <p:nvPr>
            <p:ph type="title"/>
          </p:nvPr>
        </p:nvSpPr>
        <p:spPr>
          <a:xfrm>
            <a:off x="1480250" y="147450"/>
            <a:ext cx="71475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Diseño Conceptual</a:t>
            </a:r>
            <a:r>
              <a:rPr lang="es-419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solidFill>
                  <a:schemeClr val="dk2"/>
                </a:solidFill>
              </a:rPr>
              <a:t>Diseño final del tornillo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97" name="Google Shape;297;p26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Diseño Mecánico - Eléctrico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98" name="Google Shape;298;p26"/>
          <p:cNvSpPr txBox="1"/>
          <p:nvPr/>
        </p:nvSpPr>
        <p:spPr>
          <a:xfrm>
            <a:off x="3568100" y="3330000"/>
            <a:ext cx="3314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/>
              <a:t>Pasos:</a:t>
            </a:r>
            <a:r>
              <a:rPr lang="es-419" sz="1500"/>
              <a:t> 40mm, 20mm, 10mm</a:t>
            </a:r>
            <a:endParaRPr sz="1500"/>
          </a:p>
        </p:txBody>
      </p:sp>
      <p:pic>
        <p:nvPicPr>
          <p:cNvPr id="299" name="Google Shape;29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2300" y="1579090"/>
            <a:ext cx="7294249" cy="10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6"/>
          <p:cNvSpPr txBox="1"/>
          <p:nvPr/>
        </p:nvSpPr>
        <p:spPr>
          <a:xfrm>
            <a:off x="3568088" y="3745500"/>
            <a:ext cx="265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/>
              <a:t>Caudal mínimo:</a:t>
            </a:r>
            <a:r>
              <a:rPr lang="es-419" sz="1500"/>
              <a:t> 117 kg/hr  </a:t>
            </a:r>
            <a:endParaRPr sz="1500"/>
          </a:p>
        </p:txBody>
      </p:sp>
      <p:sp>
        <p:nvSpPr>
          <p:cNvPr id="301" name="Google Shape;301;p26"/>
          <p:cNvSpPr txBox="1"/>
          <p:nvPr/>
        </p:nvSpPr>
        <p:spPr>
          <a:xfrm>
            <a:off x="3568100" y="4138050"/>
            <a:ext cx="26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Caudal máximo:</a:t>
            </a:r>
            <a:r>
              <a:rPr lang="es-419"/>
              <a:t> 124 kg/hr  </a:t>
            </a:r>
            <a:endParaRPr/>
          </a:p>
        </p:txBody>
      </p:sp>
      <p:sp>
        <p:nvSpPr>
          <p:cNvPr id="302" name="Google Shape;302;p26"/>
          <p:cNvSpPr txBox="1"/>
          <p:nvPr/>
        </p:nvSpPr>
        <p:spPr>
          <a:xfrm>
            <a:off x="3568100" y="4538250"/>
            <a:ext cx="297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Presión de operación:</a:t>
            </a:r>
            <a:r>
              <a:rPr lang="es-419"/>
              <a:t> 16.24 MPa  </a:t>
            </a:r>
            <a:endParaRPr/>
          </a:p>
        </p:txBody>
      </p:sp>
      <p:sp>
        <p:nvSpPr>
          <p:cNvPr id="303" name="Google Shape;303;p26"/>
          <p:cNvSpPr txBox="1"/>
          <p:nvPr/>
        </p:nvSpPr>
        <p:spPr>
          <a:xfrm>
            <a:off x="3568100" y="2571750"/>
            <a:ext cx="265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/>
              <a:t>Longitud total:</a:t>
            </a:r>
            <a:r>
              <a:rPr lang="es-419" sz="1500"/>
              <a:t> 480 mm</a:t>
            </a:r>
            <a:r>
              <a:rPr lang="es-419" sz="1500" b="1"/>
              <a:t> </a:t>
            </a:r>
            <a:endParaRPr sz="1500" b="1"/>
          </a:p>
        </p:txBody>
      </p:sp>
      <p:sp>
        <p:nvSpPr>
          <p:cNvPr id="304" name="Google Shape;304;p26"/>
          <p:cNvSpPr txBox="1"/>
          <p:nvPr/>
        </p:nvSpPr>
        <p:spPr>
          <a:xfrm>
            <a:off x="3568100" y="2952750"/>
            <a:ext cx="351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/>
              <a:t>Longitud de rosca:</a:t>
            </a:r>
            <a:r>
              <a:rPr lang="es-419" sz="1500"/>
              <a:t> 440 mm</a:t>
            </a:r>
            <a:r>
              <a:rPr lang="es-419" sz="1500" b="1"/>
              <a:t> </a:t>
            </a:r>
            <a:endParaRPr sz="15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561B71C-C103-47BE-9F84-ED111DDA82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13</a:t>
            </a:fld>
            <a:endParaRPr lang="es-419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11B935D-6FBC-4951-930C-3B98F9FD8056}"/>
              </a:ext>
            </a:extLst>
          </p:cNvPr>
          <p:cNvSpPr txBox="1"/>
          <p:nvPr/>
        </p:nvSpPr>
        <p:spPr>
          <a:xfrm>
            <a:off x="1702299" y="1346097"/>
            <a:ext cx="3274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6: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Etapas del tornillo extrusor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B2E41CD-6119-4C31-B333-D070794323FF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7"/>
          <p:cNvSpPr txBox="1">
            <a:spLocks noGrp="1"/>
          </p:cNvSpPr>
          <p:nvPr>
            <p:ph type="title"/>
          </p:nvPr>
        </p:nvSpPr>
        <p:spPr>
          <a:xfrm>
            <a:off x="1480250" y="151260"/>
            <a:ext cx="71475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Diseño Mecánico</a:t>
            </a:r>
            <a:r>
              <a:rPr lang="es-419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solidFill>
                  <a:schemeClr val="dk2"/>
                </a:solidFill>
              </a:rPr>
              <a:t>Análisis estático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310" name="Google Shape;310;p27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Diseño Mecánico - Eléctrico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12" name="Google Shape;312;p27"/>
          <p:cNvSpPr txBox="1"/>
          <p:nvPr/>
        </p:nvSpPr>
        <p:spPr>
          <a:xfrm>
            <a:off x="1578867" y="1620130"/>
            <a:ext cx="181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Momento torsor:</a:t>
            </a:r>
            <a:endParaRPr b="1" dirty="0"/>
          </a:p>
        </p:txBody>
      </p:sp>
      <p:pic>
        <p:nvPicPr>
          <p:cNvPr id="313" name="Google Shape;31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7892" y="1629627"/>
            <a:ext cx="1568450" cy="42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1649" y="2014218"/>
            <a:ext cx="1568461" cy="4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7"/>
          <p:cNvSpPr txBox="1"/>
          <p:nvPr/>
        </p:nvSpPr>
        <p:spPr>
          <a:xfrm>
            <a:off x="1578867" y="2052143"/>
            <a:ext cx="181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Fuerza Axial:</a:t>
            </a:r>
            <a:endParaRPr b="1"/>
          </a:p>
        </p:txBody>
      </p:sp>
      <p:pic>
        <p:nvPicPr>
          <p:cNvPr id="316" name="Google Shape;31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0817" y="3285805"/>
            <a:ext cx="1692695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7"/>
          <p:cNvSpPr txBox="1"/>
          <p:nvPr/>
        </p:nvSpPr>
        <p:spPr>
          <a:xfrm>
            <a:off x="1578855" y="2398798"/>
            <a:ext cx="1817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Desplazamiento Máximo:</a:t>
            </a:r>
            <a:endParaRPr b="1"/>
          </a:p>
        </p:txBody>
      </p:sp>
      <p:sp>
        <p:nvSpPr>
          <p:cNvPr id="318" name="Google Shape;318;p27"/>
          <p:cNvSpPr txBox="1"/>
          <p:nvPr/>
        </p:nvSpPr>
        <p:spPr>
          <a:xfrm>
            <a:off x="1566292" y="3284605"/>
            <a:ext cx="181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Esfuerzo Flector: </a:t>
            </a:r>
            <a:endParaRPr b="1"/>
          </a:p>
        </p:txBody>
      </p:sp>
      <p:pic>
        <p:nvPicPr>
          <p:cNvPr id="319" name="Google Shape;31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3379" y="2484180"/>
            <a:ext cx="665038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7"/>
          <p:cNvSpPr txBox="1"/>
          <p:nvPr/>
        </p:nvSpPr>
        <p:spPr>
          <a:xfrm>
            <a:off x="1578867" y="2884430"/>
            <a:ext cx="181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Esfuerzo de Corte: </a:t>
            </a:r>
            <a:endParaRPr b="1"/>
          </a:p>
        </p:txBody>
      </p:sp>
      <p:pic>
        <p:nvPicPr>
          <p:cNvPr id="321" name="Google Shape;32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39543" y="2884406"/>
            <a:ext cx="1124628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1517" y="3684805"/>
            <a:ext cx="1958575" cy="7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08792" y="2540467"/>
            <a:ext cx="1070800" cy="2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B0573A2-2A42-46CD-A49F-044D6E118C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14</a:t>
            </a:fld>
            <a:endParaRPr lang="es-419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8F1943F-1EAE-4D3E-B43F-FBDD385C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92" y="289561"/>
            <a:ext cx="4036424" cy="227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2051EDA-35F6-4E1D-8A29-B040D449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445" y="2605299"/>
            <a:ext cx="3931714" cy="221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5A974DF-15B6-4282-B343-25DD760B4BA8}"/>
              </a:ext>
            </a:extLst>
          </p:cNvPr>
          <p:cNvSpPr txBox="1"/>
          <p:nvPr/>
        </p:nvSpPr>
        <p:spPr>
          <a:xfrm>
            <a:off x="5615170" y="245627"/>
            <a:ext cx="19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7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3834831-4895-4477-969C-E19ED06631DC}"/>
              </a:ext>
            </a:extLst>
          </p:cNvPr>
          <p:cNvSpPr txBox="1"/>
          <p:nvPr/>
        </p:nvSpPr>
        <p:spPr>
          <a:xfrm>
            <a:off x="5615170" y="2560049"/>
            <a:ext cx="19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8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0C0AE96F-A693-4D40-B0AD-A5CD91C6A625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 txBox="1">
            <a:spLocks noGrp="1"/>
          </p:cNvSpPr>
          <p:nvPr>
            <p:ph type="title"/>
          </p:nvPr>
        </p:nvSpPr>
        <p:spPr>
          <a:xfrm>
            <a:off x="1480250" y="147450"/>
            <a:ext cx="71475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Diseño Mecánico</a:t>
            </a:r>
            <a:r>
              <a:rPr lang="es-419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solidFill>
                  <a:schemeClr val="dk2"/>
                </a:solidFill>
              </a:rPr>
              <a:t>Placa rompedora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331" name="Google Shape;331;p28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dirty="0">
                <a:solidFill>
                  <a:schemeClr val="dk2"/>
                </a:solidFill>
              </a:rPr>
              <a:t>Introducción</a:t>
            </a: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dirty="0">
                <a:solidFill>
                  <a:schemeClr val="dk2"/>
                </a:solidFill>
              </a:rPr>
              <a:t>Objetivos</a:t>
            </a: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dirty="0">
                <a:solidFill>
                  <a:schemeClr val="dk2"/>
                </a:solidFill>
              </a:rPr>
              <a:t>Metodología y Materiales</a:t>
            </a: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 dirty="0">
                <a:solidFill>
                  <a:srgbClr val="CC0000"/>
                </a:solidFill>
              </a:rPr>
              <a:t>Diseño Mecánico - Eléctrico</a:t>
            </a:r>
            <a:endParaRPr sz="1000" b="1"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dirty="0">
                <a:solidFill>
                  <a:schemeClr val="dk2"/>
                </a:solidFill>
              </a:rPr>
              <a:t>Maquinado y Ensamble</a:t>
            </a: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dirty="0">
                <a:solidFill>
                  <a:schemeClr val="dk2"/>
                </a:solidFill>
              </a:rPr>
              <a:t>Pruebas y resultados</a:t>
            </a: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 dirty="0">
                <a:solidFill>
                  <a:schemeClr val="dk2"/>
                </a:solidFill>
              </a:rPr>
              <a:t>Conclusiones y recomendaciones</a:t>
            </a:r>
            <a:endParaRPr sz="900" dirty="0">
              <a:solidFill>
                <a:schemeClr val="dk2"/>
              </a:solidFill>
            </a:endParaRPr>
          </a:p>
        </p:txBody>
      </p:sp>
      <p:pic>
        <p:nvPicPr>
          <p:cNvPr id="334" name="Google Shape;3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968" y="4340758"/>
            <a:ext cx="1781225" cy="3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8"/>
          <p:cNvSpPr txBox="1"/>
          <p:nvPr/>
        </p:nvSpPr>
        <p:spPr>
          <a:xfrm>
            <a:off x="3837356" y="4584033"/>
            <a:ext cx="261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Espesor calculado:</a:t>
            </a:r>
            <a:r>
              <a:rPr lang="es-419" dirty="0"/>
              <a:t> 2mm</a:t>
            </a:r>
            <a:endParaRPr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6F303C8-4B9E-4DBB-B60A-14458F9006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15</a:t>
            </a:fld>
            <a:endParaRPr lang="es-419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F29D611-D5CB-4054-BA61-BAEAF6A384B3}"/>
              </a:ext>
            </a:extLst>
          </p:cNvPr>
          <p:cNvGrpSpPr/>
          <p:nvPr/>
        </p:nvGrpSpPr>
        <p:grpSpPr>
          <a:xfrm>
            <a:off x="6365632" y="202562"/>
            <a:ext cx="2484999" cy="2137409"/>
            <a:chOff x="1828800" y="2902025"/>
            <a:chExt cx="2149590" cy="1844281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B6776811-8B38-4228-AB84-E25D822E61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4" r="28507" b="4419"/>
            <a:stretch/>
          </p:blipFill>
          <p:spPr bwMode="auto">
            <a:xfrm>
              <a:off x="1828800" y="2902025"/>
              <a:ext cx="1779270" cy="1844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2D81F4B1-03E5-4C65-8BB1-7D751E1EC3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65" r="2740" b="4419"/>
            <a:stretch/>
          </p:blipFill>
          <p:spPr bwMode="auto">
            <a:xfrm>
              <a:off x="3608070" y="2902025"/>
              <a:ext cx="370320" cy="1844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30F5E4A4-2755-4462-83A1-CB7834D10898}"/>
              </a:ext>
            </a:extLst>
          </p:cNvPr>
          <p:cNvGrpSpPr/>
          <p:nvPr/>
        </p:nvGrpSpPr>
        <p:grpSpPr>
          <a:xfrm>
            <a:off x="6407624" y="2459962"/>
            <a:ext cx="2511376" cy="2255339"/>
            <a:chOff x="2701290" y="786060"/>
            <a:chExt cx="4387899" cy="4139340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51ECF678-A42B-4FDF-8309-0C3FD090C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0" r="30005"/>
            <a:stretch/>
          </p:blipFill>
          <p:spPr bwMode="auto">
            <a:xfrm>
              <a:off x="2701290" y="786060"/>
              <a:ext cx="3722370" cy="41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D69098AC-B23C-45F1-8103-BB44FAEFFA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86" r="1478"/>
            <a:stretch/>
          </p:blipFill>
          <p:spPr bwMode="auto">
            <a:xfrm>
              <a:off x="6403389" y="793455"/>
              <a:ext cx="685800" cy="41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2" name="Picture 6">
            <a:extLst>
              <a:ext uri="{FF2B5EF4-FFF2-40B4-BE49-F238E27FC236}">
                <a16:creationId xmlns:a16="http://schemas.microsoft.com/office/drawing/2014/main" id="{690CBF5B-8FBA-49B2-9DF5-CCA29E46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81" y="1367483"/>
            <a:ext cx="3175465" cy="191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7B07074-FB7D-4112-AF95-3268E8BC4E7A}"/>
              </a:ext>
            </a:extLst>
          </p:cNvPr>
          <p:cNvSpPr txBox="1"/>
          <p:nvPr/>
        </p:nvSpPr>
        <p:spPr>
          <a:xfrm>
            <a:off x="2418532" y="1065273"/>
            <a:ext cx="3175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</a:t>
            </a: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Dado extrusor b) sección de corte</a:t>
            </a:r>
            <a:endParaRPr lang="es-EC" sz="1200" i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9A25F4F-1A86-49C1-96C2-A8EA27CF83CD}"/>
              </a:ext>
            </a:extLst>
          </p:cNvPr>
          <p:cNvSpPr txBox="1"/>
          <p:nvPr/>
        </p:nvSpPr>
        <p:spPr>
          <a:xfrm>
            <a:off x="6059218" y="116743"/>
            <a:ext cx="19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11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1E6E2A6-CAD8-4124-8C1E-F5B4A2207CCD}"/>
              </a:ext>
            </a:extLst>
          </p:cNvPr>
          <p:cNvSpPr txBox="1"/>
          <p:nvPr/>
        </p:nvSpPr>
        <p:spPr>
          <a:xfrm>
            <a:off x="6175183" y="2399288"/>
            <a:ext cx="19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12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pic>
        <p:nvPicPr>
          <p:cNvPr id="23" name="Google Shape;333;p28">
            <a:extLst>
              <a:ext uri="{FF2B5EF4-FFF2-40B4-BE49-F238E27FC236}">
                <a16:creationId xmlns:a16="http://schemas.microsoft.com/office/drawing/2014/main" id="{1FBBEFB2-CEAD-4EE2-BD22-D9B059778E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600" t="38787" r="26982" b="28288"/>
          <a:stretch/>
        </p:blipFill>
        <p:spPr>
          <a:xfrm rot="10800000">
            <a:off x="1467580" y="3755124"/>
            <a:ext cx="2294652" cy="117027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829D993-EA7F-47A4-972E-3A4CE89C814A}"/>
              </a:ext>
            </a:extLst>
          </p:cNvPr>
          <p:cNvSpPr txBox="1"/>
          <p:nvPr/>
        </p:nvSpPr>
        <p:spPr>
          <a:xfrm>
            <a:off x="1474916" y="3477560"/>
            <a:ext cx="19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10: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 rompedora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02C68098-A255-478F-B880-1BA0487843B4}"/>
              </a:ext>
            </a:extLst>
          </p:cNvPr>
          <p:cNvCxnSpPr>
            <a:cxnSpLocks/>
          </p:cNvCxnSpPr>
          <p:nvPr/>
        </p:nvCxnSpPr>
        <p:spPr>
          <a:xfrm flipH="1" flipV="1">
            <a:off x="4608253" y="2231143"/>
            <a:ext cx="164337" cy="1213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1D6F28E-F303-4F74-9418-7EBB24B9C092}"/>
              </a:ext>
            </a:extLst>
          </p:cNvPr>
          <p:cNvSpPr txBox="1"/>
          <p:nvPr/>
        </p:nvSpPr>
        <p:spPr>
          <a:xfrm>
            <a:off x="4320880" y="3462411"/>
            <a:ext cx="138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 rompedora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46CA89BA-A773-4EA5-ACB5-97E4CA70D14A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"/>
          <p:cNvSpPr txBox="1">
            <a:spLocks noGrp="1"/>
          </p:cNvSpPr>
          <p:nvPr>
            <p:ph type="title"/>
          </p:nvPr>
        </p:nvSpPr>
        <p:spPr>
          <a:xfrm>
            <a:off x="1480250" y="147450"/>
            <a:ext cx="71475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Diseño Mecánico</a:t>
            </a:r>
            <a:r>
              <a:rPr lang="es-419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</a:rPr>
              <a:t>Caja de transmisión de potencia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44" name="Google Shape;344;p29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Diseño Mecánico - Eléctrico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DE77D10-399E-4A18-BC9F-3015D5D61F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16</a:t>
            </a:fld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43F467-2A49-4220-8D0B-CF0689AE9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249" y="1230448"/>
            <a:ext cx="3976535" cy="11508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301FDF-D5F2-47A3-B2C9-A87AC50B2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510" y="2473914"/>
            <a:ext cx="3503230" cy="970443"/>
          </a:xfrm>
          <a:prstGeom prst="rect">
            <a:avLst/>
          </a:prstGeom>
        </p:spPr>
      </p:pic>
      <p:pic>
        <p:nvPicPr>
          <p:cNvPr id="13" name="Google Shape;355;p30">
            <a:extLst>
              <a:ext uri="{FF2B5EF4-FFF2-40B4-BE49-F238E27FC236}">
                <a16:creationId xmlns:a16="http://schemas.microsoft.com/office/drawing/2014/main" id="{23B587FB-1417-46CE-95F1-D3D16368C7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74" b="5855"/>
          <a:stretch/>
        </p:blipFill>
        <p:spPr>
          <a:xfrm rot="5400000">
            <a:off x="5744387" y="2089844"/>
            <a:ext cx="3758605" cy="21753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A601DAE-7A4F-489D-961A-289D99905C08}"/>
              </a:ext>
            </a:extLst>
          </p:cNvPr>
          <p:cNvSpPr txBox="1"/>
          <p:nvPr/>
        </p:nvSpPr>
        <p:spPr>
          <a:xfrm>
            <a:off x="6454585" y="1036899"/>
            <a:ext cx="2303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13: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Caja de transmisión</a:t>
            </a:r>
            <a:endParaRPr lang="es-EC" sz="1200" i="1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CC068B8-11F8-4E59-8E1B-BA7A5C877954}"/>
              </a:ext>
            </a:extLst>
          </p:cNvPr>
          <p:cNvCxnSpPr/>
          <p:nvPr/>
        </p:nvCxnSpPr>
        <p:spPr>
          <a:xfrm>
            <a:off x="7943850" y="2434590"/>
            <a:ext cx="76751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CB9830-3763-48DF-AE9D-7D2B72B0035E}"/>
              </a:ext>
            </a:extLst>
          </p:cNvPr>
          <p:cNvSpPr txBox="1"/>
          <p:nvPr/>
        </p:nvSpPr>
        <p:spPr>
          <a:xfrm>
            <a:off x="8686392" y="2288217"/>
            <a:ext cx="63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1A9AD4B2-E33D-438C-BCC0-ABA92C86C854}"/>
              </a:ext>
            </a:extLst>
          </p:cNvPr>
          <p:cNvCxnSpPr>
            <a:cxnSpLocks/>
          </p:cNvCxnSpPr>
          <p:nvPr/>
        </p:nvCxnSpPr>
        <p:spPr>
          <a:xfrm flipH="1">
            <a:off x="6226221" y="2434590"/>
            <a:ext cx="9413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0078BF8-7E86-417B-9040-1404E1F8CA06}"/>
              </a:ext>
            </a:extLst>
          </p:cNvPr>
          <p:cNvSpPr txBox="1"/>
          <p:nvPr/>
        </p:nvSpPr>
        <p:spPr>
          <a:xfrm>
            <a:off x="5953534" y="2297086"/>
            <a:ext cx="63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F810DDC7-FF67-4811-B85A-736600837C3A}"/>
              </a:ext>
            </a:extLst>
          </p:cNvPr>
          <p:cNvCxnSpPr>
            <a:cxnSpLocks/>
          </p:cNvCxnSpPr>
          <p:nvPr/>
        </p:nvCxnSpPr>
        <p:spPr>
          <a:xfrm flipH="1">
            <a:off x="6337800" y="3890010"/>
            <a:ext cx="9413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DBC6A1A-F327-4B86-A922-FB04BA1C9D8C}"/>
              </a:ext>
            </a:extLst>
          </p:cNvPr>
          <p:cNvSpPr txBox="1"/>
          <p:nvPr/>
        </p:nvSpPr>
        <p:spPr>
          <a:xfrm>
            <a:off x="6065113" y="3752506"/>
            <a:ext cx="63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dirty="0"/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0373CDEB-8564-49D1-90D2-65C93D858CBD}"/>
              </a:ext>
            </a:extLst>
          </p:cNvPr>
          <p:cNvCxnSpPr>
            <a:cxnSpLocks/>
          </p:cNvCxnSpPr>
          <p:nvPr/>
        </p:nvCxnSpPr>
        <p:spPr>
          <a:xfrm>
            <a:off x="7652812" y="3377483"/>
            <a:ext cx="10335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6213F-FF9B-499C-8844-CC0122C53E62}"/>
              </a:ext>
            </a:extLst>
          </p:cNvPr>
          <p:cNvSpPr txBox="1"/>
          <p:nvPr/>
        </p:nvSpPr>
        <p:spPr>
          <a:xfrm>
            <a:off x="8686392" y="3224243"/>
            <a:ext cx="632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7812967-0D1F-4BD3-9866-0A11FBF93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250" y="3463096"/>
            <a:ext cx="4044940" cy="1268693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86B6F37E-702A-4B13-9B19-823F25299F20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 txBox="1">
            <a:spLocks noGrp="1"/>
          </p:cNvSpPr>
          <p:nvPr>
            <p:ph type="title"/>
          </p:nvPr>
        </p:nvSpPr>
        <p:spPr>
          <a:xfrm>
            <a:off x="1405175" y="110375"/>
            <a:ext cx="68172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Diseño Electrónico</a:t>
            </a:r>
            <a:endParaRPr b="1"/>
          </a:p>
        </p:txBody>
      </p:sp>
      <p:pic>
        <p:nvPicPr>
          <p:cNvPr id="372" name="Google Shape;372;p32"/>
          <p:cNvPicPr preferRelativeResize="0"/>
          <p:nvPr/>
        </p:nvPicPr>
        <p:blipFill rotWithShape="1">
          <a:blip r:embed="rId4">
            <a:alphaModFix/>
          </a:blip>
          <a:srcRect l="2666" t="2498" r="1899" b="46820"/>
          <a:stretch/>
        </p:blipFill>
        <p:spPr>
          <a:xfrm>
            <a:off x="1337310" y="830579"/>
            <a:ext cx="4792980" cy="402717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2"/>
          <p:cNvSpPr txBox="1"/>
          <p:nvPr/>
        </p:nvSpPr>
        <p:spPr>
          <a:xfrm>
            <a:off x="5902005" y="1482359"/>
            <a:ext cx="31581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Motor:</a:t>
            </a:r>
            <a:r>
              <a:rPr lang="es-419" dirty="0"/>
              <a:t> 1HP, 1700 rpm, 220VAC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Variador de frecuencia: </a:t>
            </a:r>
            <a:r>
              <a:rPr lang="es-419" i="1" dirty="0">
                <a:solidFill>
                  <a:schemeClr val="dk1"/>
                </a:solidFill>
              </a:rPr>
              <a:t>WEG CFW100</a:t>
            </a:r>
            <a:endParaRPr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chemeClr val="dk1"/>
                </a:solidFill>
              </a:rPr>
              <a:t>Termorresistencias:</a:t>
            </a:r>
            <a:r>
              <a:rPr lang="es-419" dirty="0">
                <a:solidFill>
                  <a:schemeClr val="dk1"/>
                </a:solidFill>
              </a:rPr>
              <a:t> 110VAC , 200 W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chemeClr val="dk1"/>
                </a:solidFill>
              </a:rPr>
              <a:t>Relé de estado sólido:</a:t>
            </a:r>
            <a:r>
              <a:rPr lang="es-419" dirty="0">
                <a:solidFill>
                  <a:schemeClr val="dk1"/>
                </a:solidFill>
              </a:rPr>
              <a:t> AC/DC, voltaje de control 3-32VDC, voltaje de salida 110-220V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chemeClr val="dk1"/>
                </a:solidFill>
              </a:rPr>
              <a:t>Fusibles: </a:t>
            </a:r>
            <a:r>
              <a:rPr lang="es-419" dirty="0">
                <a:solidFill>
                  <a:schemeClr val="dk1"/>
                </a:solidFill>
              </a:rPr>
              <a:t>Cerámicos 10 A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374" name="Google Shape;374;p32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Diseño Mecánico - Eléctrico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511D191-C485-4504-808B-24D33FC5F9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17</a:t>
            </a:fld>
            <a:endParaRPr lang="es-419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35F293-BBCA-4AD5-AAA4-8E30D9D6FDE4}"/>
              </a:ext>
            </a:extLst>
          </p:cNvPr>
          <p:cNvSpPr txBox="1"/>
          <p:nvPr/>
        </p:nvSpPr>
        <p:spPr>
          <a:xfrm>
            <a:off x="3404210" y="1195830"/>
            <a:ext cx="233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14: </a:t>
            </a:r>
            <a:r>
              <a:rPr lang="es-EC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Circuito electrónico (Parte 1)</a:t>
            </a:r>
            <a:endParaRPr lang="es-EC" i="1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8B75409-3893-41D5-A351-A719C91EF7E2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 txBox="1">
            <a:spLocks noGrp="1"/>
          </p:cNvSpPr>
          <p:nvPr>
            <p:ph type="title"/>
          </p:nvPr>
        </p:nvSpPr>
        <p:spPr>
          <a:xfrm>
            <a:off x="1405175" y="110375"/>
            <a:ext cx="68172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Diseño Electrónico</a:t>
            </a:r>
            <a:endParaRPr b="1"/>
          </a:p>
        </p:txBody>
      </p:sp>
      <p:pic>
        <p:nvPicPr>
          <p:cNvPr id="372" name="Google Shape;372;p32"/>
          <p:cNvPicPr preferRelativeResize="0"/>
          <p:nvPr/>
        </p:nvPicPr>
        <p:blipFill rotWithShape="1">
          <a:blip r:embed="rId4">
            <a:alphaModFix/>
          </a:blip>
          <a:srcRect l="23838" t="52848" r="1963" b="1456"/>
          <a:stretch/>
        </p:blipFill>
        <p:spPr>
          <a:xfrm>
            <a:off x="1405175" y="1005472"/>
            <a:ext cx="4485922" cy="413802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2"/>
          <p:cNvSpPr txBox="1"/>
          <p:nvPr/>
        </p:nvSpPr>
        <p:spPr>
          <a:xfrm>
            <a:off x="3704561" y="3506817"/>
            <a:ext cx="470154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chemeClr val="dk1"/>
                </a:solidFill>
              </a:rPr>
              <a:t>Controlador de temperatura: </a:t>
            </a:r>
            <a:r>
              <a:rPr lang="es-419" dirty="0" err="1">
                <a:solidFill>
                  <a:srgbClr val="212529"/>
                </a:solidFill>
              </a:rPr>
              <a:t>Autonics</a:t>
            </a:r>
            <a:r>
              <a:rPr lang="es-419" dirty="0">
                <a:solidFill>
                  <a:srgbClr val="212529"/>
                </a:solidFill>
              </a:rPr>
              <a:t> TM4-N2SB 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rgbClr val="212529"/>
                </a:solidFill>
              </a:rPr>
              <a:t>Tipo de control:</a:t>
            </a:r>
            <a:r>
              <a:rPr lang="es-419" dirty="0">
                <a:solidFill>
                  <a:srgbClr val="212529"/>
                </a:solidFill>
              </a:rPr>
              <a:t> PID</a:t>
            </a:r>
            <a:endParaRPr dirty="0">
              <a:solidFill>
                <a:srgbClr val="2125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rgbClr val="212529"/>
                </a:solidFill>
              </a:rPr>
              <a:t>Convertidor: </a:t>
            </a:r>
            <a:r>
              <a:rPr lang="es-419" dirty="0">
                <a:solidFill>
                  <a:schemeClr val="dk1"/>
                </a:solidFill>
              </a:rPr>
              <a:t>Convertidor USB a RS485 Aislado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chemeClr val="dk1"/>
                </a:solidFill>
              </a:rPr>
              <a:t>Termopar: </a:t>
            </a:r>
            <a:r>
              <a:rPr lang="es-419" dirty="0">
                <a:solidFill>
                  <a:schemeClr val="dk1"/>
                </a:solidFill>
              </a:rPr>
              <a:t>Tipo J (rosca M6), Tipo K (arandela)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>
                <a:solidFill>
                  <a:schemeClr val="dk1"/>
                </a:solidFill>
              </a:rPr>
              <a:t>Fuente de voltaje DC:</a:t>
            </a:r>
            <a:r>
              <a:rPr lang="es-419" dirty="0">
                <a:solidFill>
                  <a:schemeClr val="dk1"/>
                </a:solidFill>
              </a:rPr>
              <a:t> alimentación 110VAC, salida de 3-32 </a:t>
            </a:r>
            <a:r>
              <a:rPr lang="es-419" dirty="0" err="1">
                <a:solidFill>
                  <a:schemeClr val="dk1"/>
                </a:solidFill>
              </a:rPr>
              <a:t>VDC</a:t>
            </a:r>
            <a:r>
              <a:rPr lang="es-419" dirty="0">
                <a:solidFill>
                  <a:schemeClr val="dk1"/>
                </a:solidFill>
              </a:rPr>
              <a:t>, 80W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74" name="Google Shape;374;p32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Diseño Mecánico - Eléctrico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511D191-C485-4504-808B-24D33FC5F9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18</a:t>
            </a:fld>
            <a:endParaRPr lang="es-419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72D972-389E-4563-B945-B4C3E8A28EF8}"/>
              </a:ext>
            </a:extLst>
          </p:cNvPr>
          <p:cNvSpPr txBox="1"/>
          <p:nvPr/>
        </p:nvSpPr>
        <p:spPr>
          <a:xfrm>
            <a:off x="1852684" y="652609"/>
            <a:ext cx="3575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15: </a:t>
            </a:r>
            <a:r>
              <a:rPr lang="es-EC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Circuito electrónico (Parte 2)</a:t>
            </a:r>
            <a:endParaRPr lang="es-EC" sz="1600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D0CE3E1-F690-4475-94AF-D632D4A710B5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281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"/>
          <p:cNvSpPr txBox="1">
            <a:spLocks noGrp="1"/>
          </p:cNvSpPr>
          <p:nvPr>
            <p:ph type="title"/>
          </p:nvPr>
        </p:nvSpPr>
        <p:spPr>
          <a:xfrm>
            <a:off x="1525918" y="130462"/>
            <a:ext cx="72261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Diseño Térmico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p33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Diseño Mecánico - Eléctrico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383" name="Google Shape;38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959" y="3229993"/>
            <a:ext cx="2022499" cy="122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5695" y="2509719"/>
            <a:ext cx="1479100" cy="4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3"/>
          <p:cNvSpPr txBox="1"/>
          <p:nvPr/>
        </p:nvSpPr>
        <p:spPr>
          <a:xfrm>
            <a:off x="6409862" y="4413283"/>
            <a:ext cx="209750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1" dirty="0"/>
              <a:t>Conductividad Térmica del aislante= </a:t>
            </a:r>
            <a:r>
              <a:rPr lang="es-419" sz="1200" dirty="0"/>
              <a:t>0.044 W/</a:t>
            </a:r>
            <a:r>
              <a:rPr lang="es-419" sz="1200" dirty="0" err="1"/>
              <a:t>mK</a:t>
            </a:r>
            <a:endParaRPr sz="1200" dirty="0"/>
          </a:p>
        </p:txBody>
      </p:sp>
      <p:sp>
        <p:nvSpPr>
          <p:cNvPr id="386" name="Google Shape;386;p33"/>
          <p:cNvSpPr txBox="1"/>
          <p:nvPr/>
        </p:nvSpPr>
        <p:spPr>
          <a:xfrm>
            <a:off x="6503745" y="2212557"/>
            <a:ext cx="210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Transferencia de calor</a:t>
            </a:r>
            <a:endParaRPr b="1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37AFE1-E2FC-4A91-8F0C-1A2559CE81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19</a:t>
            </a:fld>
            <a:endParaRPr lang="es-419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1E37C3-2A24-480D-9E26-A1FBBF0C7423}"/>
              </a:ext>
            </a:extLst>
          </p:cNvPr>
          <p:cNvSpPr txBox="1"/>
          <p:nvPr/>
        </p:nvSpPr>
        <p:spPr>
          <a:xfrm>
            <a:off x="6553805" y="2952994"/>
            <a:ext cx="160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18: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Aislante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4736729-F90D-4F85-8F03-051B95FAA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47" y="1310664"/>
            <a:ext cx="5150928" cy="289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860A25C-CA5E-4927-BCC4-7B935A50FF4F}"/>
              </a:ext>
            </a:extLst>
          </p:cNvPr>
          <p:cNvSpPr txBox="1"/>
          <p:nvPr/>
        </p:nvSpPr>
        <p:spPr>
          <a:xfrm>
            <a:off x="2228664" y="1282043"/>
            <a:ext cx="1945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16: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CCBEBF-7D5E-445F-84D5-C7FD2073E2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154"/>
          <a:stretch/>
        </p:blipFill>
        <p:spPr>
          <a:xfrm>
            <a:off x="6362916" y="692483"/>
            <a:ext cx="2528822" cy="134777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DF69669-EA78-4539-842A-D14892809429}"/>
              </a:ext>
            </a:extLst>
          </p:cNvPr>
          <p:cNvSpPr txBox="1"/>
          <p:nvPr/>
        </p:nvSpPr>
        <p:spPr>
          <a:xfrm>
            <a:off x="6277930" y="313070"/>
            <a:ext cx="2634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17: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Temperatura entre zona de alimentación y mezcla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806A61B-D49C-4FD4-91ED-7DB5E66F2AF1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190575" y="419325"/>
            <a:ext cx="3443400" cy="6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800" b="1"/>
              <a:t>Índice.</a:t>
            </a:r>
            <a:endParaRPr sz="3800" b="1"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1071575" y="970550"/>
            <a:ext cx="7752600" cy="3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5274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419" sz="2300"/>
              <a:t>Introducción.</a:t>
            </a:r>
            <a:endParaRPr sz="2300"/>
          </a:p>
          <a:p>
            <a:pPr marL="457200" lvl="0" indent="-35274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419" sz="2300"/>
              <a:t>Objetivos.</a:t>
            </a:r>
            <a:endParaRPr sz="2300"/>
          </a:p>
          <a:p>
            <a:pPr marL="457200" lvl="0" indent="-35274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419" sz="2300"/>
              <a:t>Metodología y Materiales.</a:t>
            </a:r>
            <a:endParaRPr sz="2300"/>
          </a:p>
          <a:p>
            <a:pPr marL="457200" lvl="0" indent="-35274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419" sz="2300"/>
              <a:t>Diseño Mecánico - Térmico - Electrónico.</a:t>
            </a:r>
            <a:endParaRPr sz="2300"/>
          </a:p>
          <a:p>
            <a:pPr marL="457200" lvl="0" indent="-35274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419" sz="2300"/>
              <a:t>Maquinado y ensamble.</a:t>
            </a:r>
            <a:endParaRPr sz="2300"/>
          </a:p>
          <a:p>
            <a:pPr marL="457200" lvl="0" indent="-35274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419" sz="2300"/>
              <a:t>Pruebas y resultados.</a:t>
            </a:r>
            <a:endParaRPr sz="2300"/>
          </a:p>
          <a:p>
            <a:pPr marL="457200" lvl="0" indent="-35274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419" sz="2300"/>
              <a:t>Conclusiones y recomendaciones.</a:t>
            </a:r>
            <a:endParaRPr sz="23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1F1D9B5-E521-4CCE-8664-0C09C910C7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</a:t>
            </a:fld>
            <a:endParaRPr lang="es-419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Diseño Mecánico - Eléctrico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975F0BD-9877-44A6-8837-8235F6F4E5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20</a:t>
            </a:fld>
            <a:endParaRPr lang="es-419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5D195E82-1621-4298-81D5-7873CCEB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08" y="1252887"/>
            <a:ext cx="3105322" cy="26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" name="Google Shape;391;p34"/>
          <p:cNvSpPr txBox="1">
            <a:spLocks noGrp="1"/>
          </p:cNvSpPr>
          <p:nvPr>
            <p:ph type="title"/>
          </p:nvPr>
        </p:nvSpPr>
        <p:spPr>
          <a:xfrm>
            <a:off x="1385295" y="24772"/>
            <a:ext cx="64281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Máquina Extrusora</a:t>
            </a:r>
            <a:r>
              <a:rPr lang="es-419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>
                <a:solidFill>
                  <a:schemeClr val="dk2"/>
                </a:solidFill>
              </a:rPr>
              <a:t>Partes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665DAC3-1D25-4F64-B771-C44ED79C6CCB}"/>
              </a:ext>
            </a:extLst>
          </p:cNvPr>
          <p:cNvSpPr txBox="1"/>
          <p:nvPr/>
        </p:nvSpPr>
        <p:spPr>
          <a:xfrm>
            <a:off x="1438376" y="939978"/>
            <a:ext cx="403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19: </a:t>
            </a:r>
            <a:r>
              <a:rPr lang="es-EC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Diseño conceptual de la maquina</a:t>
            </a:r>
            <a:endParaRPr lang="es-EC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C3C9CF-312A-473E-8B37-47D4D2C0BB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35" r="13972"/>
          <a:stretch/>
        </p:blipFill>
        <p:spPr>
          <a:xfrm>
            <a:off x="1737357" y="1208246"/>
            <a:ext cx="3239589" cy="3919438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AF6DED4-2F6C-4779-AEF9-EB833CE18DFF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4294414" y="2837906"/>
            <a:ext cx="882763" cy="4367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9B918DC-8AD9-44FB-B62A-CC016EC19FA0}"/>
              </a:ext>
            </a:extLst>
          </p:cNvPr>
          <p:cNvSpPr txBox="1"/>
          <p:nvPr/>
        </p:nvSpPr>
        <p:spPr>
          <a:xfrm>
            <a:off x="5177177" y="3105330"/>
            <a:ext cx="303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s-EC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682AB1D4-9A66-4558-8D77-39973D45C405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3970176" y="2416109"/>
            <a:ext cx="1203649" cy="351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95BCF87-4703-456F-8E1A-8D224B6B56CE}"/>
              </a:ext>
            </a:extLst>
          </p:cNvPr>
          <p:cNvSpPr txBox="1"/>
          <p:nvPr/>
        </p:nvSpPr>
        <p:spPr>
          <a:xfrm>
            <a:off x="5173825" y="2282014"/>
            <a:ext cx="303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s-EC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9AE07F6E-986F-40B8-AC7E-2EDFA75CCA9D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703321" y="1853606"/>
            <a:ext cx="14705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AF84EBF-6880-4673-9AC1-4F884A519914}"/>
              </a:ext>
            </a:extLst>
          </p:cNvPr>
          <p:cNvSpPr txBox="1"/>
          <p:nvPr/>
        </p:nvSpPr>
        <p:spPr>
          <a:xfrm>
            <a:off x="5173825" y="1684329"/>
            <a:ext cx="303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s-EC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8B0B457-7E03-43D6-B839-E8386CAC894C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4702629" y="4165963"/>
            <a:ext cx="5024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F766A15-624D-4BC0-9563-0ADE104F75D5}"/>
              </a:ext>
            </a:extLst>
          </p:cNvPr>
          <p:cNvSpPr txBox="1"/>
          <p:nvPr/>
        </p:nvSpPr>
        <p:spPr>
          <a:xfrm>
            <a:off x="5205107" y="3996686"/>
            <a:ext cx="272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s-EC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610581C9-C2A3-41B9-93A2-D469146B971E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2359122" y="3354178"/>
            <a:ext cx="18319" cy="8727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1E5357E-A688-40C8-9B50-AC895087A8A5}"/>
              </a:ext>
            </a:extLst>
          </p:cNvPr>
          <p:cNvSpPr txBox="1"/>
          <p:nvPr/>
        </p:nvSpPr>
        <p:spPr>
          <a:xfrm>
            <a:off x="2203643" y="4226898"/>
            <a:ext cx="310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s-EC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6ABB5632-311B-47C2-8BA3-62611BDBAEFC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1673834" y="1845243"/>
            <a:ext cx="815662" cy="58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9321270-F5FC-4C33-A7CA-E5D647E6C410}"/>
              </a:ext>
            </a:extLst>
          </p:cNvPr>
          <p:cNvSpPr txBox="1"/>
          <p:nvPr/>
        </p:nvSpPr>
        <p:spPr>
          <a:xfrm>
            <a:off x="1374852" y="1675966"/>
            <a:ext cx="298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s-EC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8FD4944B-E8C3-4CE4-9240-EABA5DA50A0B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1685738" y="2311345"/>
            <a:ext cx="1227279" cy="507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B8B276B-07B4-442A-BF62-BE32953AA187}"/>
              </a:ext>
            </a:extLst>
          </p:cNvPr>
          <p:cNvSpPr txBox="1"/>
          <p:nvPr/>
        </p:nvSpPr>
        <p:spPr>
          <a:xfrm>
            <a:off x="1386757" y="2649899"/>
            <a:ext cx="29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s-EC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3064449-94FE-4CAC-BF1F-AA0620AC661C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433379" y="18466"/>
            <a:ext cx="68172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Proceso de Mecanizado</a:t>
            </a:r>
            <a:endParaRPr b="1" dirty="0"/>
          </a:p>
        </p:txBody>
      </p:sp>
      <p:pic>
        <p:nvPicPr>
          <p:cNvPr id="399" name="Google Shape;399;p35"/>
          <p:cNvPicPr preferRelativeResize="0"/>
          <p:nvPr/>
        </p:nvPicPr>
        <p:blipFill rotWithShape="1">
          <a:blip r:embed="rId6">
            <a:alphaModFix/>
          </a:blip>
          <a:srcRect l="12902" t="16070" r="8375" b="9457"/>
          <a:stretch/>
        </p:blipFill>
        <p:spPr>
          <a:xfrm>
            <a:off x="1524131" y="906803"/>
            <a:ext cx="1718180" cy="132966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5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Maquinado y Ensamble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402" name="Google Shape;402;p35"/>
          <p:cNvPicPr preferRelativeResize="0"/>
          <p:nvPr/>
        </p:nvPicPr>
        <p:blipFill rotWithShape="1">
          <a:blip r:embed="rId7">
            <a:alphaModFix/>
          </a:blip>
          <a:srcRect l="11792" t="23074" r="36484" b="10581"/>
          <a:stretch/>
        </p:blipFill>
        <p:spPr>
          <a:xfrm>
            <a:off x="1499210" y="2523657"/>
            <a:ext cx="1767709" cy="11957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DFEDA13-6DD2-44EF-B59C-D8E6A9BDED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21</a:t>
            </a:fld>
            <a:endParaRPr lang="es-419"/>
          </a:p>
        </p:txBody>
      </p:sp>
      <p:pic>
        <p:nvPicPr>
          <p:cNvPr id="3" name="mecanizadoTornillo">
            <a:hlinkClick r:id="" action="ppaction://media"/>
            <a:extLst>
              <a:ext uri="{FF2B5EF4-FFF2-40B4-BE49-F238E27FC236}">
                <a16:creationId xmlns:a16="http://schemas.microsoft.com/office/drawing/2014/main" id="{F9F274A2-0213-410B-B5EF-A47D4CF22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8558" y="791437"/>
            <a:ext cx="2280065" cy="30627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CC14CF-1FD9-455A-B931-6858D029F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1836564" y="4078670"/>
            <a:ext cx="6456997" cy="45490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8FF53E1-9704-436F-B7E2-E10C4C6F4DFF}"/>
              </a:ext>
            </a:extLst>
          </p:cNvPr>
          <p:cNvSpPr txBox="1"/>
          <p:nvPr/>
        </p:nvSpPr>
        <p:spPr>
          <a:xfrm>
            <a:off x="1499210" y="2258975"/>
            <a:ext cx="1999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21: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Barril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688FEA2-DD18-4A37-A60B-E6423490ED3C}"/>
              </a:ext>
            </a:extLst>
          </p:cNvPr>
          <p:cNvSpPr txBox="1"/>
          <p:nvPr/>
        </p:nvSpPr>
        <p:spPr>
          <a:xfrm>
            <a:off x="1484289" y="637994"/>
            <a:ext cx="220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20: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Soporte de barril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246E928-F724-4D65-9397-92F76A837814}"/>
              </a:ext>
            </a:extLst>
          </p:cNvPr>
          <p:cNvSpPr txBox="1"/>
          <p:nvPr/>
        </p:nvSpPr>
        <p:spPr>
          <a:xfrm>
            <a:off x="1805097" y="3770892"/>
            <a:ext cx="345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24: </a:t>
            </a:r>
            <a:r>
              <a:rPr lang="es-EC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a)Diseño inicial b)Diseño final</a:t>
            </a:r>
            <a:endParaRPr lang="es-EC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4D64620-6A6E-476B-A30E-591ABB71DEFE}"/>
              </a:ext>
            </a:extLst>
          </p:cNvPr>
          <p:cNvSpPr txBox="1"/>
          <p:nvPr/>
        </p:nvSpPr>
        <p:spPr>
          <a:xfrm>
            <a:off x="6374196" y="521196"/>
            <a:ext cx="2646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23: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Mecanizado del tornillo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oogle Shape;281;p24">
            <a:extLst>
              <a:ext uri="{FF2B5EF4-FFF2-40B4-BE49-F238E27FC236}">
                <a16:creationId xmlns:a16="http://schemas.microsoft.com/office/drawing/2014/main" id="{584E976D-531D-426D-A7DB-8EC81D0EE3A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3143" b="44766"/>
          <a:stretch/>
        </p:blipFill>
        <p:spPr>
          <a:xfrm>
            <a:off x="1879544" y="4696571"/>
            <a:ext cx="6371035" cy="32689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B08F9F8-B770-415E-B8F8-13D3FF1E0E4E}"/>
              </a:ext>
            </a:extLst>
          </p:cNvPr>
          <p:cNvSpPr txBox="1"/>
          <p:nvPr/>
        </p:nvSpPr>
        <p:spPr>
          <a:xfrm>
            <a:off x="4842242" y="3852370"/>
            <a:ext cx="44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s-EC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0AFC33E-4D94-44BC-BD67-AB6A4A77B9DA}"/>
              </a:ext>
            </a:extLst>
          </p:cNvPr>
          <p:cNvSpPr txBox="1"/>
          <p:nvPr/>
        </p:nvSpPr>
        <p:spPr>
          <a:xfrm>
            <a:off x="4827940" y="4470247"/>
            <a:ext cx="44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s-EC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EC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AD47399-2AB5-4C67-BAE5-8FCF3C9B7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6" b="19347"/>
          <a:stretch/>
        </p:blipFill>
        <p:spPr bwMode="auto">
          <a:xfrm>
            <a:off x="3821235" y="1498012"/>
            <a:ext cx="1985079" cy="185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D461D11-5545-4E38-82CA-44E9193C539A}"/>
              </a:ext>
            </a:extLst>
          </p:cNvPr>
          <p:cNvSpPr txBox="1"/>
          <p:nvPr/>
        </p:nvSpPr>
        <p:spPr>
          <a:xfrm>
            <a:off x="3769843" y="1181131"/>
            <a:ext cx="1999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22: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Acople de boquilla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7D3F9E7-0577-4F06-8FF6-254C91C1CA0C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6"/>
          <p:cNvSpPr txBox="1">
            <a:spLocks noGrp="1"/>
          </p:cNvSpPr>
          <p:nvPr>
            <p:ph type="title"/>
          </p:nvPr>
        </p:nvSpPr>
        <p:spPr>
          <a:xfrm>
            <a:off x="1499708" y="126243"/>
            <a:ext cx="724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Características de la máquina</a:t>
            </a:r>
            <a:endParaRPr b="1" dirty="0"/>
          </a:p>
        </p:txBody>
      </p:sp>
      <p:sp>
        <p:nvSpPr>
          <p:cNvPr id="411" name="Google Shape;411;p36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Maquinado y Ensamble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412" name="Google Shape;412;p36"/>
          <p:cNvSpPr txBox="1"/>
          <p:nvPr/>
        </p:nvSpPr>
        <p:spPr>
          <a:xfrm>
            <a:off x="2363685" y="3755879"/>
            <a:ext cx="58830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/>
              <a:t>Dimensiones generales (</a:t>
            </a:r>
            <a:r>
              <a:rPr lang="es-419" sz="1600" b="1" dirty="0" err="1"/>
              <a:t>LxWxH</a:t>
            </a:r>
            <a:r>
              <a:rPr lang="es-419" sz="1600" b="1" dirty="0"/>
              <a:t>):</a:t>
            </a:r>
            <a:r>
              <a:rPr lang="es-419" sz="1600" dirty="0"/>
              <a:t> </a:t>
            </a:r>
            <a:r>
              <a:rPr lang="es-419" sz="1600" dirty="0">
                <a:solidFill>
                  <a:schemeClr val="dk1"/>
                </a:solidFill>
              </a:rPr>
              <a:t>1268 x  450 x 1366</a:t>
            </a:r>
            <a:r>
              <a:rPr lang="es-419" sz="1600" i="1" dirty="0">
                <a:solidFill>
                  <a:schemeClr val="dk1"/>
                </a:solidFill>
              </a:rPr>
              <a:t> mm</a:t>
            </a:r>
            <a:endParaRPr sz="160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dk1"/>
                </a:solidFill>
              </a:rPr>
              <a:t>Potencia: </a:t>
            </a:r>
            <a:r>
              <a:rPr lang="es-419" sz="1600" dirty="0">
                <a:solidFill>
                  <a:schemeClr val="dk1"/>
                </a:solidFill>
              </a:rPr>
              <a:t>1HP, 59Nm, reducción 1:20.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dk1"/>
                </a:solidFill>
              </a:rPr>
              <a:t>Alimentación eléctrica:</a:t>
            </a:r>
            <a:r>
              <a:rPr lang="es-419" sz="1600" dirty="0">
                <a:solidFill>
                  <a:schemeClr val="dk1"/>
                </a:solidFill>
              </a:rPr>
              <a:t> 220 </a:t>
            </a:r>
            <a:r>
              <a:rPr lang="es-419" sz="1600" dirty="0" err="1">
                <a:solidFill>
                  <a:schemeClr val="dk1"/>
                </a:solidFill>
              </a:rPr>
              <a:t>VAC</a:t>
            </a:r>
            <a:r>
              <a:rPr lang="es-419" sz="1600" dirty="0">
                <a:solidFill>
                  <a:schemeClr val="dk1"/>
                </a:solidFill>
              </a:rPr>
              <a:t>-Trifásico</a:t>
            </a:r>
            <a:br>
              <a:rPr lang="es-419" sz="1600" dirty="0">
                <a:solidFill>
                  <a:schemeClr val="dk1"/>
                </a:solidFill>
              </a:rPr>
            </a:br>
            <a:r>
              <a:rPr lang="es-419" sz="1600" b="1" dirty="0">
                <a:solidFill>
                  <a:schemeClr val="dk1"/>
                </a:solidFill>
              </a:rPr>
              <a:t>Velocidad del motor:</a:t>
            </a:r>
            <a:r>
              <a:rPr lang="es-419" sz="1600" dirty="0">
                <a:solidFill>
                  <a:schemeClr val="dk1"/>
                </a:solidFill>
              </a:rPr>
              <a:t> 60-108 rpm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413" name="Google Shape;41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4515" y="1027025"/>
            <a:ext cx="3485424" cy="261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2B39039-8F2F-4B2C-9A7A-F51E91580C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22</a:t>
            </a:fld>
            <a:endParaRPr lang="es-419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0398BB-2D89-47B1-B1CC-46D8B7CD351B}"/>
              </a:ext>
            </a:extLst>
          </p:cNvPr>
          <p:cNvSpPr txBox="1"/>
          <p:nvPr/>
        </p:nvSpPr>
        <p:spPr>
          <a:xfrm>
            <a:off x="3240289" y="724616"/>
            <a:ext cx="3007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25: </a:t>
            </a:r>
            <a:r>
              <a:rPr lang="es-EC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Máqu</a:t>
            </a:r>
            <a:r>
              <a:rPr lang="es-EC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 prototipo EDT </a:t>
            </a:r>
            <a:endParaRPr lang="es-EC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C3FB4CB-4A58-459D-AC5C-932A71496ED0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"/>
          <p:cNvSpPr txBox="1">
            <a:spLocks noGrp="1"/>
          </p:cNvSpPr>
          <p:nvPr>
            <p:ph type="title"/>
          </p:nvPr>
        </p:nvSpPr>
        <p:spPr>
          <a:xfrm>
            <a:off x="1511750" y="216425"/>
            <a:ext cx="73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Protocolo de prueba del EDT</a:t>
            </a:r>
            <a:endParaRPr b="1"/>
          </a:p>
        </p:txBody>
      </p:sp>
      <p:sp>
        <p:nvSpPr>
          <p:cNvPr id="419" name="Google Shape;419;p37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Pruebas y resultados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146C713-8DDF-4515-937B-57C36B6BC7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23</a:t>
            </a:fld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34A547-9A10-4902-895E-E2E5A7341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615" y="838894"/>
            <a:ext cx="3736019" cy="18544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5AA649-5867-4CB9-967F-376E494CF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5634" y="838894"/>
            <a:ext cx="4093282" cy="1732856"/>
          </a:xfrm>
          <a:prstGeom prst="rect">
            <a:avLst/>
          </a:prstGeom>
        </p:spPr>
      </p:pic>
      <p:pic>
        <p:nvPicPr>
          <p:cNvPr id="3" name="VID-20210827-WA0006">
            <a:hlinkClick r:id="" action="ppaction://media"/>
            <a:extLst>
              <a:ext uri="{FF2B5EF4-FFF2-40B4-BE49-F238E27FC236}">
                <a16:creationId xmlns:a16="http://schemas.microsoft.com/office/drawing/2014/main" id="{92854FC6-7B46-440F-B0E3-61C8ABB48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6703" y="2743087"/>
            <a:ext cx="3621318" cy="1992196"/>
          </a:xfrm>
          <a:prstGeom prst="rect">
            <a:avLst/>
          </a:prstGeom>
        </p:spPr>
      </p:pic>
      <p:pic>
        <p:nvPicPr>
          <p:cNvPr id="5" name="VID-20210902-WA0005">
            <a:hlinkClick r:id="" action="ppaction://media"/>
            <a:extLst>
              <a:ext uri="{FF2B5EF4-FFF2-40B4-BE49-F238E27FC236}">
                <a16:creationId xmlns:a16="http://schemas.microsoft.com/office/drawing/2014/main" id="{3EFA3FF9-7475-4A9B-9446-88A9934E10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73657" y="2743087"/>
            <a:ext cx="3519201" cy="1992196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3F0C291-576B-48CD-9C5B-11EB4C5358C5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8"/>
          <p:cNvSpPr txBox="1">
            <a:spLocks noGrp="1"/>
          </p:cNvSpPr>
          <p:nvPr>
            <p:ph type="title"/>
          </p:nvPr>
        </p:nvSpPr>
        <p:spPr>
          <a:xfrm>
            <a:off x="1354800" y="118050"/>
            <a:ext cx="75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Velocidad de rotación de los tornillos</a:t>
            </a:r>
            <a:endParaRPr b="1"/>
          </a:p>
        </p:txBody>
      </p:sp>
      <p:sp>
        <p:nvSpPr>
          <p:cNvPr id="427" name="Google Shape;427;p38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Pruebas y resultados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429" name="Google Shape;429;p38"/>
          <p:cNvSpPr txBox="1"/>
          <p:nvPr/>
        </p:nvSpPr>
        <p:spPr>
          <a:xfrm>
            <a:off x="3783927" y="4355455"/>
            <a:ext cx="228159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i="1" dirty="0"/>
              <a:t>Velocidad sin carga</a:t>
            </a:r>
            <a:r>
              <a:rPr lang="es-419" dirty="0"/>
              <a:t>: &gt;4%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i="1" dirty="0"/>
              <a:t>Velocidad con carga:</a:t>
            </a:r>
            <a:r>
              <a:rPr lang="es-419" dirty="0"/>
              <a:t> &lt;3% </a:t>
            </a:r>
            <a:endParaRPr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4B58DA3-0B19-435D-AA3C-F4D5A7BEF5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24</a:t>
            </a:fld>
            <a:endParaRPr lang="es-419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1FFAB1A-ADB9-4588-9445-8EEF0B70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31" y="947831"/>
            <a:ext cx="5141224" cy="34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F19C56D-EC8F-4075-88F0-2D1336059740}"/>
              </a:ext>
            </a:extLst>
          </p:cNvPr>
          <p:cNvSpPr txBox="1"/>
          <p:nvPr/>
        </p:nvSpPr>
        <p:spPr>
          <a:xfrm>
            <a:off x="4363123" y="690750"/>
            <a:ext cx="112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26 </a:t>
            </a:r>
            <a:endParaRPr lang="es-EC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D92CC26-43D9-435A-8AC5-4BD7006BDF73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9"/>
          <p:cNvSpPr txBox="1">
            <a:spLocks noGrp="1"/>
          </p:cNvSpPr>
          <p:nvPr>
            <p:ph type="title"/>
          </p:nvPr>
        </p:nvSpPr>
        <p:spPr>
          <a:xfrm>
            <a:off x="1398975" y="73850"/>
            <a:ext cx="75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Parámetros para </a:t>
            </a:r>
            <a:r>
              <a:rPr lang="es-419" b="1" dirty="0" err="1"/>
              <a:t>DOE</a:t>
            </a:r>
            <a:endParaRPr b="1" dirty="0"/>
          </a:p>
        </p:txBody>
      </p:sp>
      <p:sp>
        <p:nvSpPr>
          <p:cNvPr id="438" name="Google Shape;438;p39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Pruebas y resultados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439" name="Google Shape;439;p39"/>
          <p:cNvPicPr preferRelativeResize="0"/>
          <p:nvPr/>
        </p:nvPicPr>
        <p:blipFill rotWithShape="1">
          <a:blip r:embed="rId4">
            <a:alphaModFix/>
          </a:blip>
          <a:srcRect b="11738"/>
          <a:stretch/>
        </p:blipFill>
        <p:spPr>
          <a:xfrm>
            <a:off x="2435372" y="646549"/>
            <a:ext cx="4783375" cy="11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9"/>
          <p:cNvPicPr preferRelativeResize="0"/>
          <p:nvPr/>
        </p:nvPicPr>
        <p:blipFill rotWithShape="1">
          <a:blip r:embed="rId5">
            <a:alphaModFix/>
          </a:blip>
          <a:srcRect t="30604" b="14567"/>
          <a:stretch/>
        </p:blipFill>
        <p:spPr>
          <a:xfrm>
            <a:off x="2476248" y="1821273"/>
            <a:ext cx="4701625" cy="698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1E52B8A-2EF1-4B5D-B0BE-C02584623F56}"/>
              </a:ext>
            </a:extLst>
          </p:cNvPr>
          <p:cNvGrpSpPr/>
          <p:nvPr/>
        </p:nvGrpSpPr>
        <p:grpSpPr>
          <a:xfrm>
            <a:off x="3160695" y="2617164"/>
            <a:ext cx="3363650" cy="2397849"/>
            <a:chOff x="3386300" y="2571750"/>
            <a:chExt cx="3363650" cy="2397849"/>
          </a:xfrm>
        </p:grpSpPr>
        <p:pic>
          <p:nvPicPr>
            <p:cNvPr id="441" name="Google Shape;441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86302" y="2571750"/>
              <a:ext cx="3363648" cy="1479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39"/>
            <p:cNvPicPr preferRelativeResize="0"/>
            <p:nvPr/>
          </p:nvPicPr>
          <p:blipFill rotWithShape="1">
            <a:blip r:embed="rId7">
              <a:alphaModFix/>
            </a:blip>
            <a:srcRect t="3287" b="10883"/>
            <a:stretch/>
          </p:blipFill>
          <p:spPr>
            <a:xfrm>
              <a:off x="3386300" y="3982849"/>
              <a:ext cx="3363650" cy="986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BB93F06-382C-4518-9892-FACFBE19E0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25</a:t>
            </a:fld>
            <a:endParaRPr lang="es-419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F90CEC9-2917-44BA-AF46-D3DA0C893335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8DBBCCD-DA46-46B6-853B-8256C631C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7074" y="2902881"/>
            <a:ext cx="3934651" cy="219630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9"/>
          <p:cNvSpPr txBox="1">
            <a:spLocks noGrp="1"/>
          </p:cNvSpPr>
          <p:nvPr>
            <p:ph type="title"/>
          </p:nvPr>
        </p:nvSpPr>
        <p:spPr>
          <a:xfrm>
            <a:off x="1398975" y="83460"/>
            <a:ext cx="75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Material</a:t>
            </a:r>
            <a:endParaRPr b="1" dirty="0"/>
          </a:p>
        </p:txBody>
      </p:sp>
      <p:sp>
        <p:nvSpPr>
          <p:cNvPr id="438" name="Google Shape;438;p39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Pruebas y resultados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BB93F06-382C-4518-9892-FACFBE19E0F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4141" y="4666038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26</a:t>
            </a:fld>
            <a:endParaRPr lang="es-41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FE345B-E717-4C27-BDE7-B702EE742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78" b="17852"/>
          <a:stretch/>
        </p:blipFill>
        <p:spPr>
          <a:xfrm>
            <a:off x="6246973" y="3025205"/>
            <a:ext cx="2389476" cy="19871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3BCC359-725C-4B01-B086-C45759700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72" b="14668"/>
          <a:stretch/>
        </p:blipFill>
        <p:spPr>
          <a:xfrm>
            <a:off x="3996622" y="3015584"/>
            <a:ext cx="2138309" cy="20886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C66F2F-1EF8-45E1-8291-31F8CA55BA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57"/>
          <a:stretch/>
        </p:blipFill>
        <p:spPr>
          <a:xfrm rot="5400000">
            <a:off x="1699688" y="2770167"/>
            <a:ext cx="1949132" cy="242065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506D922-64EE-40EA-872C-19D05888ED5B}"/>
              </a:ext>
            </a:extLst>
          </p:cNvPr>
          <p:cNvSpPr txBox="1"/>
          <p:nvPr/>
        </p:nvSpPr>
        <p:spPr>
          <a:xfrm>
            <a:off x="3120975" y="2462700"/>
            <a:ext cx="4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28: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Filamento con  a)0% </a:t>
            </a:r>
            <a:r>
              <a:rPr lang="es-EC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CPM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b)60% </a:t>
            </a:r>
            <a:r>
              <a:rPr lang="es-EC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CPM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)80% </a:t>
            </a:r>
            <a:r>
              <a:rPr lang="es-EC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CPM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E881DED-6B85-4D51-B5EE-5775EE7A8B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50" b="90583" l="21563" r="87375">
                        <a14:foregroundMark x1="65938" y1="23167" x2="46688" y2="23583"/>
                        <a14:foregroundMark x1="46688" y1="23583" x2="25938" y2="34000"/>
                        <a14:foregroundMark x1="25938" y1="34000" x2="19125" y2="50000"/>
                        <a14:foregroundMark x1="19125" y1="50000" x2="20938" y2="64333"/>
                        <a14:foregroundMark x1="20938" y1="64333" x2="27875" y2="77250"/>
                        <a14:foregroundMark x1="27875" y1="77250" x2="55625" y2="88417"/>
                        <a14:foregroundMark x1="55625" y1="88417" x2="84750" y2="78333"/>
                        <a14:foregroundMark x1="90250" y1="61500" x2="87375" y2="43417"/>
                        <a14:foregroundMark x1="87375" y1="43417" x2="80688" y2="32000"/>
                        <a14:foregroundMark x1="80688" y1="32000" x2="79125" y2="34583"/>
                        <a14:foregroundMark x1="28000" y1="28250" x2="17813" y2="39917"/>
                        <a14:foregroundMark x1="17813" y1="39917" x2="20188" y2="80583"/>
                        <a14:foregroundMark x1="20188" y1="80583" x2="26687" y2="90583"/>
                        <a14:foregroundMark x1="26687" y1="90583" x2="32938" y2="85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17248" r="9847" b="9874"/>
          <a:stretch/>
        </p:blipFill>
        <p:spPr bwMode="auto">
          <a:xfrm>
            <a:off x="3844537" y="379661"/>
            <a:ext cx="2536358" cy="1971649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0691117-D520-49C4-AE98-B2E7E7ED3245}"/>
              </a:ext>
            </a:extLst>
          </p:cNvPr>
          <p:cNvSpPr txBox="1"/>
          <p:nvPr/>
        </p:nvSpPr>
        <p:spPr>
          <a:xfrm>
            <a:off x="3862006" y="111079"/>
            <a:ext cx="2989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27:</a:t>
            </a:r>
            <a:r>
              <a:rPr lang="es-EC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Material de entrada</a:t>
            </a:r>
            <a:endParaRPr lang="es-EC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BD06F54-F414-4036-A4D5-0E3799DB7DC3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D2F4FCB-7993-474C-A984-AFA1B27550C4}"/>
              </a:ext>
            </a:extLst>
          </p:cNvPr>
          <p:cNvSpPr txBox="1"/>
          <p:nvPr/>
        </p:nvSpPr>
        <p:spPr>
          <a:xfrm>
            <a:off x="2531529" y="2739142"/>
            <a:ext cx="577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		                 b)		    	    c)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04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"/>
          <p:cNvSpPr txBox="1">
            <a:spLocks noGrp="1"/>
          </p:cNvSpPr>
          <p:nvPr>
            <p:ph type="title"/>
          </p:nvPr>
        </p:nvSpPr>
        <p:spPr>
          <a:xfrm>
            <a:off x="1398975" y="73850"/>
            <a:ext cx="75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Diámetros Obtenidos</a:t>
            </a:r>
            <a:endParaRPr b="1"/>
          </a:p>
        </p:txBody>
      </p:sp>
      <p:sp>
        <p:nvSpPr>
          <p:cNvPr id="448" name="Google Shape;448;p40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Pruebas y resultados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FB2AE36-A8E6-47DF-A804-74BBBB8714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27</a:t>
            </a:fld>
            <a:endParaRPr lang="es-419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C8408B3-C8DF-4FBF-A784-E22A3E3E6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493" y="2961894"/>
            <a:ext cx="2558671" cy="13541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65D085C-03F5-4D4D-9D5B-32432F700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493" y="4382290"/>
            <a:ext cx="3376541" cy="7212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50BF71-E08D-44AF-AEED-04A0FA6B2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599" y="603637"/>
            <a:ext cx="3269591" cy="217972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229C7E15-A522-4D58-95CA-959E243431C0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42CE3D-5F9C-4A85-AB81-69D56A90D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198" y="625093"/>
            <a:ext cx="3269592" cy="217972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"/>
          <p:cNvSpPr txBox="1">
            <a:spLocks noGrp="1"/>
          </p:cNvSpPr>
          <p:nvPr>
            <p:ph type="title"/>
          </p:nvPr>
        </p:nvSpPr>
        <p:spPr>
          <a:xfrm>
            <a:off x="1398975" y="73850"/>
            <a:ext cx="753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Ensayo de tracción</a:t>
            </a:r>
            <a:endParaRPr b="1"/>
          </a:p>
        </p:txBody>
      </p:sp>
      <p:sp>
        <p:nvSpPr>
          <p:cNvPr id="458" name="Google Shape;458;p41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Pruebas y resultados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CE61906-B59E-48AB-8967-D137F29222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28</a:t>
            </a:fld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7E37C4-8A27-4DB4-AC64-D0F26C3B2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734" y="4168640"/>
            <a:ext cx="3489503" cy="7567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4C2A40-6F0D-40C7-8688-C6DC3190A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734" y="2852297"/>
            <a:ext cx="2452472" cy="13163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808899-E53D-4450-BFF8-7FD4E6B95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448" y="646550"/>
            <a:ext cx="3277937" cy="2185291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6EB5E1B-91A4-4756-B08C-D1ADCE2ADA96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79D48C-71D7-4F2B-A203-39B7B5E20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806" y="635925"/>
            <a:ext cx="3312295" cy="220819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2"/>
          <p:cNvSpPr txBox="1">
            <a:spLocks noGrp="1"/>
          </p:cNvSpPr>
          <p:nvPr>
            <p:ph type="title"/>
          </p:nvPr>
        </p:nvSpPr>
        <p:spPr>
          <a:xfrm>
            <a:off x="1365805" y="226423"/>
            <a:ext cx="228801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Metalografía</a:t>
            </a:r>
            <a:endParaRPr b="1" dirty="0"/>
          </a:p>
        </p:txBody>
      </p:sp>
      <p:sp>
        <p:nvSpPr>
          <p:cNvPr id="468" name="Google Shape;468;p42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Pruebas y resultados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470" name="Google Shape;47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798" y="3398624"/>
            <a:ext cx="1469600" cy="15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2"/>
          <p:cNvPicPr preferRelativeResize="0"/>
          <p:nvPr/>
        </p:nvPicPr>
        <p:blipFill rotWithShape="1">
          <a:blip r:embed="rId5">
            <a:alphaModFix/>
          </a:blip>
          <a:srcRect b="13807"/>
          <a:stretch/>
        </p:blipFill>
        <p:spPr>
          <a:xfrm>
            <a:off x="4196016" y="1479623"/>
            <a:ext cx="3067172" cy="131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1743" y="1479623"/>
            <a:ext cx="1973848" cy="13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3188" y="1502099"/>
            <a:ext cx="1568648" cy="13187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Google Shape;474;p42"/>
          <p:cNvCxnSpPr>
            <a:cxnSpLocks/>
            <a:stCxn id="472" idx="3"/>
            <a:endCxn id="471" idx="1"/>
          </p:cNvCxnSpPr>
          <p:nvPr/>
        </p:nvCxnSpPr>
        <p:spPr>
          <a:xfrm flipV="1">
            <a:off x="3525591" y="2139018"/>
            <a:ext cx="670425" cy="2110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7" name="Google Shape;477;p42"/>
          <p:cNvCxnSpPr>
            <a:cxnSpLocks/>
            <a:endCxn id="470" idx="0"/>
          </p:cNvCxnSpPr>
          <p:nvPr/>
        </p:nvCxnSpPr>
        <p:spPr>
          <a:xfrm>
            <a:off x="6551598" y="2798413"/>
            <a:ext cx="0" cy="60021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F98D2CD-E1DD-4CBF-95CE-97F020D63F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29</a:t>
            </a:fld>
            <a:endParaRPr lang="es-419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D0CDD0D-36A9-4CC2-B179-50F9906CE0BD}"/>
              </a:ext>
            </a:extLst>
          </p:cNvPr>
          <p:cNvSpPr txBox="1"/>
          <p:nvPr/>
        </p:nvSpPr>
        <p:spPr>
          <a:xfrm>
            <a:off x="4675157" y="914387"/>
            <a:ext cx="438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</a:t>
            </a:r>
            <a:r>
              <a:rPr lang="es-EC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60 %</a:t>
            </a:r>
            <a:r>
              <a:rPr lang="es-EC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CPM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b) 80%CPM, c) </a:t>
            </a:r>
            <a:r>
              <a:rPr lang="es-EC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Ultrafuse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316L</a:t>
            </a:r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B317249-0A80-4EF4-9E04-C59D4FC76CD2}"/>
              </a:ext>
            </a:extLst>
          </p:cNvPr>
          <p:cNvSpPr txBox="1"/>
          <p:nvPr/>
        </p:nvSpPr>
        <p:spPr>
          <a:xfrm>
            <a:off x="1273958" y="1202624"/>
            <a:ext cx="283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</a:t>
            </a:r>
            <a:r>
              <a:rPr lang="es-EC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Muestras para metalografía</a:t>
            </a:r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722BDA6-0564-4CDD-B905-B1AF868D70EF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5A911CC-5DA0-489F-A7DB-AA9B1484C8DD}"/>
              </a:ext>
            </a:extLst>
          </p:cNvPr>
          <p:cNvSpPr txBox="1"/>
          <p:nvPr/>
        </p:nvSpPr>
        <p:spPr>
          <a:xfrm>
            <a:off x="4858301" y="1213862"/>
            <a:ext cx="3678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	                b)		       c)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E82C89D-531E-41EE-9903-F753AC55DF6A}"/>
              </a:ext>
            </a:extLst>
          </p:cNvPr>
          <p:cNvSpPr txBox="1"/>
          <p:nvPr/>
        </p:nvSpPr>
        <p:spPr>
          <a:xfrm>
            <a:off x="4523590" y="3810444"/>
            <a:ext cx="1420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</a:t>
            </a:r>
            <a:r>
              <a:rPr lang="es-EC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 de partículas metálicas por software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Introducción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1952088" y="857255"/>
            <a:ext cx="6123600" cy="4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/>
          </a:p>
        </p:txBody>
      </p:sp>
      <p:sp>
        <p:nvSpPr>
          <p:cNvPr id="71" name="Google Shape;71;p15"/>
          <p:cNvSpPr txBox="1">
            <a:spLocks noGrp="1"/>
          </p:cNvSpPr>
          <p:nvPr>
            <p:ph type="ctrTitle" idx="4294967295"/>
          </p:nvPr>
        </p:nvSpPr>
        <p:spPr>
          <a:xfrm>
            <a:off x="3404875" y="15625"/>
            <a:ext cx="41706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620" b="1" dirty="0"/>
              <a:t>ANTECEDENTES</a:t>
            </a:r>
            <a:endParaRPr sz="3620" b="1" dirty="0"/>
          </a:p>
        </p:txBody>
      </p:sp>
      <p:grpSp>
        <p:nvGrpSpPr>
          <p:cNvPr id="72" name="Google Shape;72;p15"/>
          <p:cNvGrpSpPr/>
          <p:nvPr/>
        </p:nvGrpSpPr>
        <p:grpSpPr>
          <a:xfrm>
            <a:off x="3851928" y="789767"/>
            <a:ext cx="4333050" cy="731700"/>
            <a:chOff x="2789785" y="1323164"/>
            <a:chExt cx="5221800" cy="731700"/>
          </a:xfrm>
        </p:grpSpPr>
        <p:sp>
          <p:nvSpPr>
            <p:cNvPr id="73" name="Google Shape;73;p15"/>
            <p:cNvSpPr/>
            <p:nvPr/>
          </p:nvSpPr>
          <p:spPr>
            <a:xfrm>
              <a:off x="2789785" y="1323164"/>
              <a:ext cx="52218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 txBox="1"/>
            <p:nvPr/>
          </p:nvSpPr>
          <p:spPr>
            <a:xfrm>
              <a:off x="2914389" y="1407440"/>
              <a:ext cx="4765800" cy="575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 elit. Duis sit amet odio vel purus bibendum luctus.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5" name="Google Shape;75;p15"/>
          <p:cNvGrpSpPr/>
          <p:nvPr/>
        </p:nvGrpSpPr>
        <p:grpSpPr>
          <a:xfrm>
            <a:off x="3851929" y="1674128"/>
            <a:ext cx="4033077" cy="731700"/>
            <a:chOff x="2789787" y="2207525"/>
            <a:chExt cx="4860300" cy="731700"/>
          </a:xfrm>
        </p:grpSpPr>
        <p:sp>
          <p:nvSpPr>
            <p:cNvPr id="76" name="Google Shape;76;p15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 txBox="1"/>
            <p:nvPr/>
          </p:nvSpPr>
          <p:spPr>
            <a:xfrm>
              <a:off x="2914387" y="2414096"/>
              <a:ext cx="4373100" cy="330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 elit. Duis sit amet odio vel purus bibendum luctus.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8" name="Google Shape;78;p15"/>
          <p:cNvGrpSpPr/>
          <p:nvPr/>
        </p:nvGrpSpPr>
        <p:grpSpPr>
          <a:xfrm>
            <a:off x="1952076" y="2549199"/>
            <a:ext cx="6046934" cy="731700"/>
            <a:chOff x="755105" y="3088625"/>
            <a:chExt cx="6532283" cy="731700"/>
          </a:xfrm>
        </p:grpSpPr>
        <p:sp>
          <p:nvSpPr>
            <p:cNvPr id="79" name="Google Shape;79;p15"/>
            <p:cNvSpPr txBox="1"/>
            <p:nvPr/>
          </p:nvSpPr>
          <p:spPr>
            <a:xfrm>
              <a:off x="755105" y="3138825"/>
              <a:ext cx="1959900" cy="6297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22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Innovación</a:t>
              </a:r>
              <a:endParaRPr sz="2200">
                <a:solidFill>
                  <a:srgbClr val="0B7743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789787" y="3088625"/>
              <a:ext cx="44976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 txBox="1"/>
            <p:nvPr/>
          </p:nvSpPr>
          <p:spPr>
            <a:xfrm>
              <a:off x="2914375" y="3181280"/>
              <a:ext cx="4162500" cy="44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100" dirty="0">
                  <a:solidFill>
                    <a:schemeClr val="lt1"/>
                  </a:solidFill>
                </a:rPr>
                <a:t>Integrar procesos por impresión por FDM, requiere un proceso de extrusión</a:t>
              </a:r>
              <a:endParaRPr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2" name="Google Shape;82;p15"/>
          <p:cNvGrpSpPr/>
          <p:nvPr/>
        </p:nvGrpSpPr>
        <p:grpSpPr>
          <a:xfrm>
            <a:off x="3851823" y="789775"/>
            <a:ext cx="4567508" cy="731700"/>
            <a:chOff x="2789785" y="1323164"/>
            <a:chExt cx="5221800" cy="731700"/>
          </a:xfrm>
        </p:grpSpPr>
        <p:sp>
          <p:nvSpPr>
            <p:cNvPr id="83" name="Google Shape;83;p15"/>
            <p:cNvSpPr/>
            <p:nvPr/>
          </p:nvSpPr>
          <p:spPr>
            <a:xfrm>
              <a:off x="2789785" y="1323164"/>
              <a:ext cx="52218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2914390" y="1407447"/>
              <a:ext cx="4965600" cy="575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Proceso de fundición y compresión que obliga a un cierto material a pasar por una boquilla.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5" name="Google Shape;85;p15"/>
          <p:cNvGrpSpPr/>
          <p:nvPr/>
        </p:nvGrpSpPr>
        <p:grpSpPr>
          <a:xfrm>
            <a:off x="3852029" y="1674125"/>
            <a:ext cx="4389337" cy="731700"/>
            <a:chOff x="2789787" y="2207525"/>
            <a:chExt cx="4860300" cy="731700"/>
          </a:xfrm>
        </p:grpSpPr>
        <p:sp>
          <p:nvSpPr>
            <p:cNvPr id="86" name="Google Shape;86;p15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 txBox="1"/>
            <p:nvPr/>
          </p:nvSpPr>
          <p:spPr>
            <a:xfrm>
              <a:off x="2914381" y="2414100"/>
              <a:ext cx="4673400" cy="330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Industria automotriz, aeronáutica, naval, biomédica y alimenticia</a:t>
              </a:r>
              <a:endParaRPr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8" name="Google Shape;88;p15"/>
          <p:cNvSpPr txBox="1"/>
          <p:nvPr/>
        </p:nvSpPr>
        <p:spPr>
          <a:xfrm>
            <a:off x="1600200" y="809930"/>
            <a:ext cx="2253300" cy="62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solidFill>
                  <a:srgbClr val="0B7140"/>
                </a:solidFill>
                <a:latin typeface="Roboto Medium"/>
                <a:ea typeface="Roboto Medium"/>
                <a:cs typeface="Roboto Medium"/>
                <a:sym typeface="Roboto Medium"/>
              </a:rPr>
              <a:t>Extrusión</a:t>
            </a:r>
            <a:endParaRPr sz="3600">
              <a:solidFill>
                <a:srgbClr val="0B714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1600200" y="1724331"/>
            <a:ext cx="2253300" cy="62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600">
                <a:solidFill>
                  <a:srgbClr val="0B7140"/>
                </a:solidFill>
                <a:latin typeface="Roboto Medium"/>
                <a:ea typeface="Roboto Medium"/>
                <a:cs typeface="Roboto Medium"/>
                <a:sym typeface="Roboto Medium"/>
              </a:rPr>
              <a:t>Aplicación</a:t>
            </a:r>
            <a:endParaRPr sz="2600">
              <a:solidFill>
                <a:srgbClr val="0B714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051390-D71A-4D29-A6AA-E818B647D1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</a:t>
            </a:fld>
            <a:endParaRPr lang="es-419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A91EBE9-537D-4D50-BCD1-89B7B2EBB03B}"/>
              </a:ext>
            </a:extLst>
          </p:cNvPr>
          <p:cNvSpPr txBox="1"/>
          <p:nvPr/>
        </p:nvSpPr>
        <p:spPr>
          <a:xfrm>
            <a:off x="1438049" y="3671822"/>
            <a:ext cx="1228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1: </a:t>
            </a:r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Aplicación en la industria a) automotriz [1], b) biomédica [2] y c) aeronáutica [3]</a:t>
            </a:r>
            <a:endParaRPr lang="es-EC" sz="1200" i="1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9EA638A-7265-4E70-804D-75D03E9B9926}"/>
              </a:ext>
            </a:extLst>
          </p:cNvPr>
          <p:cNvGrpSpPr/>
          <p:nvPr/>
        </p:nvGrpSpPr>
        <p:grpSpPr>
          <a:xfrm>
            <a:off x="2755717" y="3526267"/>
            <a:ext cx="5522869" cy="1577172"/>
            <a:chOff x="2628355" y="3905735"/>
            <a:chExt cx="4949895" cy="1109278"/>
          </a:xfrm>
        </p:grpSpPr>
        <p:pic>
          <p:nvPicPr>
            <p:cNvPr id="90" name="Google Shape;90;p15"/>
            <p:cNvPicPr preferRelativeResize="0"/>
            <p:nvPr/>
          </p:nvPicPr>
          <p:blipFill rotWithShape="1">
            <a:blip r:embed="rId4">
              <a:alphaModFix/>
            </a:blip>
            <a:srcRect l="17516" r="4668"/>
            <a:stretch/>
          </p:blipFill>
          <p:spPr>
            <a:xfrm>
              <a:off x="2628355" y="3905735"/>
              <a:ext cx="1694761" cy="1109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374DBE6-B6A5-4383-B65B-B58353C53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14"/>
            <a:stretch/>
          </p:blipFill>
          <p:spPr>
            <a:xfrm>
              <a:off x="4323116" y="3905735"/>
              <a:ext cx="1776057" cy="1109278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0D4A466-4348-4F00-93D2-CFBF4C162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5935" y="3905735"/>
              <a:ext cx="1472315" cy="1109278"/>
            </a:xfrm>
            <a:prstGeom prst="rect">
              <a:avLst/>
            </a:prstGeom>
          </p:spPr>
        </p:pic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00D6A7E0-5499-4096-BC7C-184496ACE904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6E98BE0-FEB8-4E7B-88D3-3A339ED0DE26}"/>
              </a:ext>
            </a:extLst>
          </p:cNvPr>
          <p:cNvSpPr txBox="1"/>
          <p:nvPr/>
        </p:nvSpPr>
        <p:spPr>
          <a:xfrm>
            <a:off x="3540711" y="3275352"/>
            <a:ext cx="4322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		b) 		c)</a:t>
            </a:r>
            <a:endParaRPr lang="es-EC" sz="1200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2"/>
          <p:cNvSpPr txBox="1">
            <a:spLocks noGrp="1"/>
          </p:cNvSpPr>
          <p:nvPr>
            <p:ph type="title"/>
          </p:nvPr>
        </p:nvSpPr>
        <p:spPr>
          <a:xfrm>
            <a:off x="1365805" y="226423"/>
            <a:ext cx="228801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Metalografía</a:t>
            </a:r>
            <a:endParaRPr b="1" dirty="0"/>
          </a:p>
        </p:txBody>
      </p:sp>
      <p:sp>
        <p:nvSpPr>
          <p:cNvPr id="468" name="Google Shape;468;p42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Pruebas y resultados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F98D2CD-E1DD-4CBF-95CE-97F020D63F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30</a:t>
            </a:fld>
            <a:endParaRPr lang="es-419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3314DC-6F0F-45DA-946F-BEA6A4FAB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242" y="3686333"/>
            <a:ext cx="3943350" cy="8572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F16DC3-7ADE-491C-AF61-8A9888BB8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865" y="3363300"/>
            <a:ext cx="2952750" cy="15621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98903DA-065F-485A-AC0E-D7B2B3E0B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636" y="772977"/>
            <a:ext cx="3787411" cy="252494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C0209983-A890-41C2-8915-B2CB271830F4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CF40D2-64CA-40B1-A5B3-9C4C1954D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964" y="772978"/>
            <a:ext cx="3787411" cy="25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78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3"/>
          <p:cNvSpPr txBox="1">
            <a:spLocks noGrp="1"/>
          </p:cNvSpPr>
          <p:nvPr>
            <p:ph type="title"/>
          </p:nvPr>
        </p:nvSpPr>
        <p:spPr>
          <a:xfrm>
            <a:off x="1590900" y="126875"/>
            <a:ext cx="72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Conclusiones </a:t>
            </a:r>
            <a:endParaRPr b="1" dirty="0"/>
          </a:p>
        </p:txBody>
      </p:sp>
      <p:sp>
        <p:nvSpPr>
          <p:cNvPr id="484" name="Google Shape;484;p43"/>
          <p:cNvSpPr txBox="1">
            <a:spLocks noGrp="1"/>
          </p:cNvSpPr>
          <p:nvPr>
            <p:ph type="body" idx="1"/>
          </p:nvPr>
        </p:nvSpPr>
        <p:spPr>
          <a:xfrm>
            <a:off x="1047465" y="564107"/>
            <a:ext cx="8041944" cy="43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57200">
              <a:lnSpc>
                <a:spcPct val="100000"/>
              </a:lnSpc>
            </a:pP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 diseñó y construyó un prototipo de EDT con dimensiones de 1268 x 450 x 1366 </a:t>
            </a:r>
            <a:r>
              <a:rPr lang="es-EC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mm</a:t>
            </a:r>
            <a:r>
              <a:rPr lang="es-EC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capacidad de producción de 2.1 kg/h, capaz de llegar a una temperaturas de hasta 210 °C, que produce un filamento de diámetro polimérico entre 0.6 y 2.5 mm, con velocidad de extrusión de 8.48 cm/s y velocidad de husillo de 64 a 108 rpm.</a:t>
            </a:r>
          </a:p>
          <a:p>
            <a:pPr indent="457200">
              <a:lnSpc>
                <a:spcPct val="100000"/>
              </a:lnSpc>
            </a:pPr>
            <a:endParaRPr lang="es-EC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>
              <a:lnSpc>
                <a:spcPct val="100000"/>
              </a:lnSpc>
            </a:pP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Mediante la ayuda de tablas de selección de materiales y considerando los factores de mayor importancia para la selección de la materia prima; se produjo un filamento compuesto con base polimérica PLA y carga metálica de polvo de acero inoxidable 316L.</a:t>
            </a:r>
          </a:p>
          <a:p>
            <a:pPr indent="457200">
              <a:lnSpc>
                <a:spcPct val="100000"/>
              </a:lnSpc>
            </a:pPr>
            <a:endParaRPr lang="es-EC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>
              <a:lnSpc>
                <a:spcPct val="100000"/>
              </a:lnSpc>
            </a:pP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Basados en los esfuerzos obtenidos mediante cálculos mecánicos, térmicos y eliminando posibles concentradores de esfuerzos que podrían llevar al mal funcionamiento o desgaste de las piezas, se seleccionaron los materiales para cada parte del EDT, demostrando que los resultados son apropiados para su correcto funcionamiento.</a:t>
            </a:r>
            <a:endParaRPr lang="es-ES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485" name="Google Shape;485;p43"/>
          <p:cNvSpPr txBox="1"/>
          <p:nvPr/>
        </p:nvSpPr>
        <p:spPr>
          <a:xfrm>
            <a:off x="0" y="0"/>
            <a:ext cx="1272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Conclusiones y recomendaciones</a:t>
            </a:r>
            <a:endParaRPr sz="1000" b="1">
              <a:solidFill>
                <a:srgbClr val="CC000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7033DAF-0924-4907-8635-4DEAF53C8B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31</a:t>
            </a:fld>
            <a:endParaRPr lang="es-419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FD9F493-3984-4901-92DC-0C0B8389B8A4}"/>
              </a:ext>
            </a:extLst>
          </p:cNvPr>
          <p:cNvSpPr/>
          <p:nvPr/>
        </p:nvSpPr>
        <p:spPr>
          <a:xfrm>
            <a:off x="1160063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4"/>
          <p:cNvSpPr txBox="1">
            <a:spLocks noGrp="1"/>
          </p:cNvSpPr>
          <p:nvPr>
            <p:ph type="title"/>
          </p:nvPr>
        </p:nvSpPr>
        <p:spPr>
          <a:xfrm>
            <a:off x="1590900" y="-25525"/>
            <a:ext cx="72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Conclusiones </a:t>
            </a:r>
            <a:endParaRPr b="1" dirty="0"/>
          </a:p>
        </p:txBody>
      </p:sp>
      <p:sp>
        <p:nvSpPr>
          <p:cNvPr id="491" name="Google Shape;491;p44"/>
          <p:cNvSpPr txBox="1">
            <a:spLocks noGrp="1"/>
          </p:cNvSpPr>
          <p:nvPr>
            <p:ph type="body" idx="1"/>
          </p:nvPr>
        </p:nvSpPr>
        <p:spPr>
          <a:xfrm>
            <a:off x="1048400" y="515417"/>
            <a:ext cx="7894295" cy="3326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57200">
              <a:lnSpc>
                <a:spcPct val="100000"/>
              </a:lnSpc>
            </a:pP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prototipo fue montado de acuerdo a los planos realizados en el diseño respetando dimensiones, tolerancias y ajustes. El equipo fue probado y calibrado de acuerdo a los parámetros establecidos por el </a:t>
            </a:r>
            <a:r>
              <a:rPr lang="es-EC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O</a:t>
            </a: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bteniendo que los parámetros más relevantes para un diámetro cercano a la media son: % </a:t>
            </a:r>
            <a:r>
              <a:rPr lang="es-EC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CPM</a:t>
            </a: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el rango de temperaturas. La combinación de parámetros que permitirían obtener un diámetro cercano al estándar de 1.75mm son: 80% </a:t>
            </a:r>
            <a:r>
              <a:rPr lang="es-EC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CPM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T2 y 86 rpm. </a:t>
            </a:r>
          </a:p>
          <a:p>
            <a:pPr indent="457200">
              <a:lnSpc>
                <a:spcPct val="100000"/>
              </a:lnSpc>
            </a:pPr>
            <a:endParaRPr lang="es-EC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>
              <a:lnSpc>
                <a:spcPct val="100000"/>
              </a:lnSpc>
            </a:pP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resistencia a la tracción se ve afectada principalmente por el % </a:t>
            </a:r>
            <a:r>
              <a:rPr lang="es-EC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CPM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por lo cual la relación entre el esfuerzo de tracción y el % </a:t>
            </a:r>
            <a:r>
              <a:rPr lang="es-EC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CPM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es inversamente proporcional. </a:t>
            </a: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 obtener un filamento con mayor resistencia a la tracción los parámetros que se deben utilizar son: 0% </a:t>
            </a:r>
            <a:r>
              <a:rPr lang="es-EC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CPM</a:t>
            </a: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T2 y 86 rpm.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492" name="Google Shape;492;p44"/>
          <p:cNvSpPr txBox="1"/>
          <p:nvPr/>
        </p:nvSpPr>
        <p:spPr>
          <a:xfrm>
            <a:off x="0" y="0"/>
            <a:ext cx="1272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Conclusiones y recomendaciones</a:t>
            </a:r>
            <a:endParaRPr sz="1000" b="1">
              <a:solidFill>
                <a:srgbClr val="CC000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3F7120D-D6A2-44A1-A106-5169F2CEC2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32</a:t>
            </a:fld>
            <a:endParaRPr lang="es-419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8FEA5CE-690D-442B-9A98-DE5E34704FD1}"/>
              </a:ext>
            </a:extLst>
          </p:cNvPr>
          <p:cNvSpPr/>
          <p:nvPr/>
        </p:nvSpPr>
        <p:spPr>
          <a:xfrm>
            <a:off x="1160063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4"/>
          <p:cNvSpPr txBox="1">
            <a:spLocks noGrp="1"/>
          </p:cNvSpPr>
          <p:nvPr>
            <p:ph type="title"/>
          </p:nvPr>
        </p:nvSpPr>
        <p:spPr>
          <a:xfrm>
            <a:off x="1590900" y="-25525"/>
            <a:ext cx="72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Conclusiones </a:t>
            </a:r>
            <a:endParaRPr b="1"/>
          </a:p>
        </p:txBody>
      </p:sp>
      <p:sp>
        <p:nvSpPr>
          <p:cNvPr id="491" name="Google Shape;491;p44"/>
          <p:cNvSpPr txBox="1">
            <a:spLocks noGrp="1"/>
          </p:cNvSpPr>
          <p:nvPr>
            <p:ph type="body" idx="1"/>
          </p:nvPr>
        </p:nvSpPr>
        <p:spPr>
          <a:xfrm>
            <a:off x="1070396" y="515417"/>
            <a:ext cx="7845004" cy="43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57200">
              <a:lnSpc>
                <a:spcPct val="100000"/>
              </a:lnSpc>
            </a:pPr>
            <a:r>
              <a:rPr lang="es-EC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distribución de la carga metálica en la base polimérica del filamento con respecto al área del filamento obtenido tiene una media de 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13,81</a:t>
            </a:r>
            <a:r>
              <a:rPr lang="es-EC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% que, con relación a las tres muestras del filamento comercial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C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Ultrafuse</a:t>
            </a:r>
            <a:r>
              <a:rPr lang="es-EC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316L, que tienen 9,46%, </a:t>
            </a:r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24,93% y 39,11%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respectivamente.</a:t>
            </a:r>
            <a:r>
              <a:rPr lang="es-EC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evidencia que la carga metálica presenta una menor distribución que la versión comercial, pero se encuentra dentro del rango. Esto e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 debido a que los tornillos no tienen secciones de mezcla.</a:t>
            </a:r>
            <a:endParaRPr lang="es-EC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>
              <a:lnSpc>
                <a:spcPct val="100000"/>
              </a:lnSpc>
            </a:pPr>
            <a:endParaRPr lang="es-EC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>
              <a:lnSpc>
                <a:spcPct val="100000"/>
              </a:lnSpc>
            </a:pPr>
            <a:r>
              <a:rPr lang="es-EC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presente proyecto de titulación ha sido parte del proyecto de investigación que consta dentro del listado de proyectos del portafolio de investigación de la UFA-ESPE. Este proyecto fue ganador del concurso de proyectos de ciencia aplicada ESPE – 2020 cuyo título es “Fabricación de filamento polimérico con alta carga metálica para la impresión de partes metálicas para la industria aeronáutica”, cuyo código es PIJ-05.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492" name="Google Shape;492;p44"/>
          <p:cNvSpPr txBox="1"/>
          <p:nvPr/>
        </p:nvSpPr>
        <p:spPr>
          <a:xfrm>
            <a:off x="0" y="0"/>
            <a:ext cx="1272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Conclusiones y recomendaciones</a:t>
            </a:r>
            <a:endParaRPr sz="1000" b="1">
              <a:solidFill>
                <a:srgbClr val="CC000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3F7120D-D6A2-44A1-A106-5169F2CEC2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33</a:t>
            </a:fld>
            <a:endParaRPr lang="es-419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2CB0805-01DE-4E5F-A9E0-9832E63CA4D9}"/>
              </a:ext>
            </a:extLst>
          </p:cNvPr>
          <p:cNvSpPr/>
          <p:nvPr/>
        </p:nvSpPr>
        <p:spPr>
          <a:xfrm>
            <a:off x="1160063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4463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5"/>
          <p:cNvSpPr txBox="1">
            <a:spLocks noGrp="1"/>
          </p:cNvSpPr>
          <p:nvPr>
            <p:ph type="title"/>
          </p:nvPr>
        </p:nvSpPr>
        <p:spPr>
          <a:xfrm>
            <a:off x="1590900" y="139182"/>
            <a:ext cx="72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Recomendaciones</a:t>
            </a:r>
            <a:endParaRPr b="1" dirty="0"/>
          </a:p>
        </p:txBody>
      </p:sp>
      <p:sp>
        <p:nvSpPr>
          <p:cNvPr id="498" name="Google Shape;498;p45"/>
          <p:cNvSpPr txBox="1">
            <a:spLocks noGrp="1"/>
          </p:cNvSpPr>
          <p:nvPr>
            <p:ph type="body" idx="1"/>
          </p:nvPr>
        </p:nvSpPr>
        <p:spPr>
          <a:xfrm>
            <a:off x="1590900" y="768174"/>
            <a:ext cx="7241400" cy="3861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s-419" sz="1400" dirty="0">
                <a:solidFill>
                  <a:schemeClr val="dk1"/>
                </a:solidFill>
              </a:rPr>
              <a:t>El prototipo de EDT tiene la capacidad de producir filamentos no únicamente compuestos en acero inoxidable y PLA. Se podría fabricar otros filamentos con diferentes bases poliméricas y cargas metálicas dependiendo la aplicación deseada. </a:t>
            </a:r>
          </a:p>
          <a:p>
            <a:pPr marL="285750" indent="-285750"/>
            <a:endParaRPr lang="es-419" sz="1400" dirty="0">
              <a:solidFill>
                <a:schemeClr val="dk1"/>
              </a:solidFill>
            </a:endParaRPr>
          </a:p>
          <a:p>
            <a:pPr marL="285750" indent="-285750"/>
            <a:r>
              <a:rPr lang="es-419" sz="1400" dirty="0">
                <a:solidFill>
                  <a:schemeClr val="dk1"/>
                </a:solidFill>
              </a:rPr>
              <a:t>Realizar pruebas de calorimetría y reológicas para obtener valores reales tanto de viscosidad e índices de fluidez del material compuesto utilizado ya que la mayoría de los cálculos son basados en valores aproximados.</a:t>
            </a:r>
            <a:endParaRPr sz="1400" dirty="0">
              <a:solidFill>
                <a:schemeClr val="dk1"/>
              </a:solidFill>
            </a:endParaRPr>
          </a:p>
          <a:p>
            <a:pPr marL="285750" indent="-285750">
              <a:spcBef>
                <a:spcPts val="1200"/>
              </a:spcBef>
            </a:pPr>
            <a:r>
              <a:rPr lang="es-419" sz="1400" dirty="0">
                <a:solidFill>
                  <a:schemeClr val="dk1"/>
                </a:solidFill>
              </a:rPr>
              <a:t>Rediseñar los tornillos, mejorando sus características de distribución y dispersión, implementado segmentos y discos de mezcla intercambiables. Diseños que se vienen utilizando en este tipo de extrusión actualmente.</a:t>
            </a:r>
          </a:p>
          <a:p>
            <a:pPr marL="285750" indent="-285750">
              <a:spcBef>
                <a:spcPts val="1200"/>
              </a:spcBef>
            </a:pPr>
            <a:r>
              <a:rPr lang="es-419" sz="1400" dirty="0">
                <a:solidFill>
                  <a:schemeClr val="dk1"/>
                </a:solidFill>
              </a:rPr>
              <a:t>Implementar un subsistema de dosificación y mezcla de los materiales que permitan mejorar las características finales del filamento. </a:t>
            </a:r>
          </a:p>
        </p:txBody>
      </p:sp>
      <p:sp>
        <p:nvSpPr>
          <p:cNvPr id="499" name="Google Shape;499;p45"/>
          <p:cNvSpPr txBox="1"/>
          <p:nvPr/>
        </p:nvSpPr>
        <p:spPr>
          <a:xfrm>
            <a:off x="0" y="0"/>
            <a:ext cx="1272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Conclusiones y recomendaciones</a:t>
            </a:r>
            <a:endParaRPr sz="1000" b="1">
              <a:solidFill>
                <a:srgbClr val="CC000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AB9A592-0F25-481F-94B9-FF328B5F7F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34</a:t>
            </a:fld>
            <a:endParaRPr lang="es-419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D0D1282-40A6-475E-AE77-6BC22E6D4C88}"/>
              </a:ext>
            </a:extLst>
          </p:cNvPr>
          <p:cNvSpPr/>
          <p:nvPr/>
        </p:nvSpPr>
        <p:spPr>
          <a:xfrm>
            <a:off x="1156651" y="5008188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6"/>
          <p:cNvSpPr txBox="1">
            <a:spLocks noGrp="1"/>
          </p:cNvSpPr>
          <p:nvPr>
            <p:ph type="title"/>
          </p:nvPr>
        </p:nvSpPr>
        <p:spPr>
          <a:xfrm>
            <a:off x="1590900" y="126875"/>
            <a:ext cx="72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Recomendaciones</a:t>
            </a:r>
            <a:endParaRPr b="1"/>
          </a:p>
        </p:txBody>
      </p:sp>
      <p:sp>
        <p:nvSpPr>
          <p:cNvPr id="505" name="Google Shape;505;p46"/>
          <p:cNvSpPr txBox="1">
            <a:spLocks noGrp="1"/>
          </p:cNvSpPr>
          <p:nvPr>
            <p:ph type="body" idx="1"/>
          </p:nvPr>
        </p:nvSpPr>
        <p:spPr>
          <a:xfrm>
            <a:off x="1590900" y="693000"/>
            <a:ext cx="7241400" cy="43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s-419" sz="1400" dirty="0">
                <a:solidFill>
                  <a:schemeClr val="dk1"/>
                </a:solidFill>
              </a:rPr>
              <a:t>Implementar un sistema de control mediante PLC, que permita el uso de más sensores y actuadores necesarios para la operación de un extrusor. Y una </a:t>
            </a:r>
            <a:r>
              <a:rPr lang="es-419" sz="1400" dirty="0" err="1">
                <a:solidFill>
                  <a:schemeClr val="dk1"/>
                </a:solidFill>
              </a:rPr>
              <a:t>HMI</a:t>
            </a:r>
            <a:r>
              <a:rPr lang="es-419" sz="1400" dirty="0">
                <a:solidFill>
                  <a:schemeClr val="dk1"/>
                </a:solidFill>
              </a:rPr>
              <a:t> que permita el control conjunto de variables del EDT y presentación de los datos.</a:t>
            </a:r>
          </a:p>
          <a:p>
            <a:pPr marL="285750" indent="-285750"/>
            <a:endParaRPr sz="1400" dirty="0">
              <a:solidFill>
                <a:schemeClr val="dk1"/>
              </a:solidFill>
            </a:endParaRPr>
          </a:p>
          <a:p>
            <a:pPr marL="285750" indent="-285750"/>
            <a:r>
              <a:rPr lang="es-419" sz="1400" dirty="0">
                <a:solidFill>
                  <a:schemeClr val="dk1"/>
                </a:solidFill>
              </a:rPr>
              <a:t>Implementar un sistema de enfriamiento para el EDT y el filamento, con la finalidad de mejorar la calidad del filamento. Y un sistema de bobinado para obtener un filamento que se rija bajo estándares utilizados por sistemas de impresión 3D mediante FDM.</a:t>
            </a:r>
          </a:p>
          <a:p>
            <a:pPr marL="285750" indent="-285750"/>
            <a:endParaRPr lang="es-419" sz="1400" dirty="0">
              <a:solidFill>
                <a:schemeClr val="dk1"/>
              </a:solidFill>
            </a:endParaRPr>
          </a:p>
          <a:p>
            <a:pPr marL="285750" indent="-285750"/>
            <a:r>
              <a:rPr lang="es-EC" sz="1400" dirty="0">
                <a:solidFill>
                  <a:schemeClr val="dk1"/>
                </a:solidFill>
              </a:rPr>
              <a:t>El presente trabajo de titulación será la base para la escritura y presentación de un artículo científico que se ha iniciado con su escritura y se publicará próximamente en una revista científica indexado a la base de datos </a:t>
            </a:r>
            <a:r>
              <a:rPr lang="es-EC" sz="1400" dirty="0" err="1">
                <a:solidFill>
                  <a:schemeClr val="dk1"/>
                </a:solidFill>
              </a:rPr>
              <a:t>scopus</a:t>
            </a:r>
            <a:r>
              <a:rPr lang="es-EC" sz="1400" dirty="0">
                <a:solidFill>
                  <a:schemeClr val="dk1"/>
                </a:solidFill>
              </a:rPr>
              <a:t>, misma que está en proceso de definición.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/>
          </a:p>
        </p:txBody>
      </p:sp>
      <p:sp>
        <p:nvSpPr>
          <p:cNvPr id="506" name="Google Shape;506;p46"/>
          <p:cNvSpPr txBox="1"/>
          <p:nvPr/>
        </p:nvSpPr>
        <p:spPr>
          <a:xfrm>
            <a:off x="0" y="0"/>
            <a:ext cx="1272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Conclusiones y recomendaciones</a:t>
            </a:r>
            <a:endParaRPr sz="1000" b="1">
              <a:solidFill>
                <a:srgbClr val="CC000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B758D13-9325-4257-8B15-F261C26F31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35</a:t>
            </a:fld>
            <a:endParaRPr lang="es-419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04E54DC-F1D4-4990-8B12-3608892C6D9A}"/>
              </a:ext>
            </a:extLst>
          </p:cNvPr>
          <p:cNvSpPr/>
          <p:nvPr/>
        </p:nvSpPr>
        <p:spPr>
          <a:xfrm>
            <a:off x="1156651" y="5008188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6"/>
          <p:cNvSpPr txBox="1">
            <a:spLocks noGrp="1"/>
          </p:cNvSpPr>
          <p:nvPr>
            <p:ph type="body" idx="1"/>
          </p:nvPr>
        </p:nvSpPr>
        <p:spPr>
          <a:xfrm>
            <a:off x="1590900" y="692999"/>
            <a:ext cx="7241400" cy="4274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	Car and Driver España, </a:t>
            </a:r>
            <a:r>
              <a:rPr lang="es-EC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Bugatti pone a prueba su pinza de freno impresa en 3D | CAR AND DRIVER</a:t>
            </a: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(2019). Accedido: dic. 02, 2021. [En línea Video]. Disponible en: https://www.youtube.com/watch?v=MdXnMfrsd4g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	Alberto, «Investigador del IPN realiza prótesis de mandíbula única a nivel mundial». https://noticyti.com/salud/561-investigador-del-ipn-realiza-pr%C3%B3tesis-de-mand%C3%ADbula-%C3%BAnica-a-nivel-mundial.html (accedido dic. 02, 2021).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[3]	Mito3D.com, «turbo Modelos de impresión 3D | Mito3D». https://mito3d.com/es/3dmodels/search/turbo/all/all/bestmodels/1 (accedido dic. 02, 2021).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[4]	J.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Gausemeier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S.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Moehringer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«VDI 2206- A New Guideline for the Design of Mechatronic Systems»,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2nd IFAC Conf. </a:t>
            </a:r>
            <a:r>
              <a:rPr lang="en-US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Mechatron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Syst. Berkeley CA USA 9-11 Dec.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vol. 35,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</a:t>
            </a:r>
            <a:r>
              <a:rPr lang="en-US" sz="16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2, pp. 785-790,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2002,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10.1016/S1474-6670(17)34035-1.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endParaRPr sz="1600" dirty="0"/>
          </a:p>
          <a:p>
            <a:pPr marL="0" indent="0">
              <a:spcBef>
                <a:spcPts val="1200"/>
              </a:spcBef>
              <a:buNone/>
            </a:pPr>
            <a:endParaRPr sz="1600" dirty="0"/>
          </a:p>
          <a:p>
            <a:pPr marL="0" indent="0">
              <a:spcBef>
                <a:spcPts val="1200"/>
              </a:spcBef>
              <a:buNone/>
            </a:pPr>
            <a:endParaRPr sz="1600" dirty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  <p:sp>
        <p:nvSpPr>
          <p:cNvPr id="506" name="Google Shape;506;p46"/>
          <p:cNvSpPr txBox="1"/>
          <p:nvPr/>
        </p:nvSpPr>
        <p:spPr>
          <a:xfrm>
            <a:off x="0" y="0"/>
            <a:ext cx="1272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Conclusiones y recomendaciones</a:t>
            </a:r>
            <a:endParaRPr sz="1000" b="1">
              <a:solidFill>
                <a:srgbClr val="CC000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B758D13-9325-4257-8B15-F261C26F31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36</a:t>
            </a:fld>
            <a:endParaRPr lang="es-419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AC73089-FE66-4EF9-A282-00C230F8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380" y="86683"/>
            <a:ext cx="8520600" cy="572700"/>
          </a:xfrm>
        </p:spPr>
        <p:txBody>
          <a:bodyPr>
            <a:normAutofit/>
          </a:bodyPr>
          <a:lstStyle/>
          <a:p>
            <a:r>
              <a:rPr lang="es-EC" sz="2400" b="1" dirty="0"/>
              <a:t>Bibliografía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F1269CB-CD11-4568-AD2B-44BCBF3E2B0D}"/>
              </a:ext>
            </a:extLst>
          </p:cNvPr>
          <p:cNvSpPr/>
          <p:nvPr/>
        </p:nvSpPr>
        <p:spPr>
          <a:xfrm>
            <a:off x="1156651" y="5008188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5314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7"/>
          <p:cNvSpPr txBox="1">
            <a:spLocks noGrp="1"/>
          </p:cNvSpPr>
          <p:nvPr>
            <p:ph type="ctrTitle"/>
          </p:nvPr>
        </p:nvSpPr>
        <p:spPr>
          <a:xfrm>
            <a:off x="2961750" y="2186550"/>
            <a:ext cx="59505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900" b="1"/>
              <a:t>Gracias por su atención</a:t>
            </a:r>
            <a:endParaRPr sz="39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61085FB-9843-40A2-B0F1-E52FF0E795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37</a:t>
            </a:fld>
            <a:endParaRPr lang="es-419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Introducción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9E37957-88BD-480A-B929-32D47B9A9D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4</a:t>
            </a:fld>
            <a:endParaRPr lang="es-419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B6230F-807D-46EF-86C1-A4EFC05E2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49577" b="19002"/>
          <a:stretch/>
        </p:blipFill>
        <p:spPr bwMode="auto">
          <a:xfrm>
            <a:off x="1508760" y="605324"/>
            <a:ext cx="340614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7EF4490-BB6B-444F-9101-A71629581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3" r="1661" b="34288"/>
          <a:stretch/>
        </p:blipFill>
        <p:spPr bwMode="auto">
          <a:xfrm>
            <a:off x="5383530" y="605324"/>
            <a:ext cx="3406140" cy="301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387D1FD-9B8E-4C8E-BC86-AE08F42FA5B5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437450" y="597425"/>
            <a:ext cx="747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Objetivo General</a:t>
            </a:r>
            <a:endParaRPr b="1"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1361000" y="1000075"/>
            <a:ext cx="7471200" cy="8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s-419" sz="1600"/>
              <a:t>Diseñar y construir un prototipo de extrusor de doble tornillo (EDT) para fabricación de filamento polimérico con alta carga metálica para impresión 3D mediante tecnología FDM.</a:t>
            </a:r>
            <a:endParaRPr sz="1600"/>
          </a:p>
        </p:txBody>
      </p:sp>
      <p:sp>
        <p:nvSpPr>
          <p:cNvPr id="106" name="Google Shape;106;p17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Objetivos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Metodología y Materiales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1460625" y="2017125"/>
            <a:ext cx="747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Objetivos Específicos</a:t>
            </a:r>
            <a:endParaRPr b="1"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1460625" y="2589825"/>
            <a:ext cx="7471200" cy="24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419" sz="1600"/>
              <a:t>Diseñar el prototipo del EDT conceptualmente;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419" sz="1600"/>
              <a:t>Seleccionar materiales para el filamento y el prototipo de extrusor;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419" sz="1600"/>
              <a:t>Diseñar mecánica y electrónicamente el extrusor, mediante metodologías de diseño de producto;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419" sz="1600"/>
              <a:t>Verificar el funcionamiento del EDT mediante simulación mecánica y térmica;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419" sz="1600"/>
              <a:t>Construir, montar, probar y calibrar el EDT;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419" sz="1600"/>
              <a:t>Caracterizar el filamento polimérico con alta carga metálica obtenido.</a:t>
            </a:r>
            <a:endParaRPr sz="1600"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560" y="1617575"/>
            <a:ext cx="1014135" cy="16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>
            <a:spLocks noGrp="1"/>
          </p:cNvSpPr>
          <p:nvPr>
            <p:ph type="ctrTitle" idx="4294967295"/>
          </p:nvPr>
        </p:nvSpPr>
        <p:spPr>
          <a:xfrm>
            <a:off x="4052388" y="0"/>
            <a:ext cx="2898900" cy="7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620" b="1"/>
              <a:t>OBJETIVOS</a:t>
            </a:r>
            <a:endParaRPr sz="362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EABC7B0-D198-4A3A-8A75-E71A2ADAC4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5</a:t>
            </a:fld>
            <a:endParaRPr lang="es-419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59D32A1-3AD7-45A6-8B12-C65AFF86CB33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1440625" y="709975"/>
            <a:ext cx="751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Metodología: </a:t>
            </a:r>
            <a:r>
              <a:rPr lang="es-419" dirty="0"/>
              <a:t>VDI 2206</a:t>
            </a:r>
            <a:endParaRPr b="1" dirty="0"/>
          </a:p>
        </p:txBody>
      </p:sp>
      <p:sp>
        <p:nvSpPr>
          <p:cNvPr id="117" name="Google Shape;117;p18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Metodología y Materiales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426" t="1610" r="1523" b="3106"/>
          <a:stretch/>
        </p:blipFill>
        <p:spPr>
          <a:xfrm>
            <a:off x="3225981" y="1675665"/>
            <a:ext cx="3684269" cy="336735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>
            <a:spLocks noGrp="1"/>
          </p:cNvSpPr>
          <p:nvPr>
            <p:ph type="ctrTitle" idx="4294967295"/>
          </p:nvPr>
        </p:nvSpPr>
        <p:spPr>
          <a:xfrm>
            <a:off x="2857175" y="76375"/>
            <a:ext cx="49578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/>
              <a:t>METODOLOGÍA Y MATERIALES</a:t>
            </a:r>
            <a:endParaRPr sz="2400" b="1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B461455-AA68-4724-AF2E-D0C340DE47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6</a:t>
            </a:fld>
            <a:endParaRPr lang="es-419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FA842D9-A2BE-421A-A68F-E57EBCC0973D}"/>
              </a:ext>
            </a:extLst>
          </p:cNvPr>
          <p:cNvSpPr txBox="1"/>
          <p:nvPr/>
        </p:nvSpPr>
        <p:spPr>
          <a:xfrm>
            <a:off x="3831609" y="1343575"/>
            <a:ext cx="2409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2: </a:t>
            </a:r>
            <a:r>
              <a:rPr lang="es-EC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Metodología VDI </a:t>
            </a: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[4]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299F5E8-8AA8-4E6C-A51B-B9458BAA4DE8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1445708" y="221196"/>
            <a:ext cx="730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Requerimientos para la extrusora</a:t>
            </a:r>
            <a:endParaRPr b="1" dirty="0"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1310242" y="1500958"/>
            <a:ext cx="4056900" cy="2241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Fundir PLA, PETG y ABS para mezclar con polvo metálico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Filamento de 1.75 o 2.85mm para impresión 3D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Filamento continuo sin aire interior.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Diseño Modular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Bajo costo y fácil de mantenimiento.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Larga vida útil.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5199018" y="1157213"/>
            <a:ext cx="3740920" cy="261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Resistencia a la temperatura hasta 400°C.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De manejo sencillo y control robusto.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Aislamiento térmico para el proceso de operación.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Control de temperatura para el proceso de extrusión.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dirty="0">
                <a:solidFill>
                  <a:schemeClr val="dk1"/>
                </a:solidFill>
              </a:rPr>
              <a:t>Capacidad de 2 kg/h de producción.</a:t>
            </a:r>
            <a:endParaRPr sz="1500" dirty="0">
              <a:solidFill>
                <a:schemeClr val="dk1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Metodología y Materiales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0D6CA84-C5C8-49F4-9C11-6BA66053C6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7</a:t>
            </a:fld>
            <a:endParaRPr lang="es-419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D6FDB73-E39A-4F8F-9C47-E8AEB19FF566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1513135" y="86683"/>
            <a:ext cx="723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Especificaciones técnicas (EDT)</a:t>
            </a:r>
            <a:endParaRPr b="1" dirty="0"/>
          </a:p>
        </p:txBody>
      </p:sp>
      <p:sp>
        <p:nvSpPr>
          <p:cNvPr id="173" name="Google Shape;173;p20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Metodología y Materiales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89CB701-E12A-4D60-97F1-E318BE1AB6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8</a:t>
            </a:fld>
            <a:endParaRPr lang="es-419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19ADD4-0C33-4BE5-B312-A3BF46F61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891" y="646934"/>
            <a:ext cx="6695116" cy="4409883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4471529-090D-490B-9324-A573289B2ADD}"/>
              </a:ext>
            </a:extLst>
          </p:cNvPr>
          <p:cNvSpPr/>
          <p:nvPr/>
        </p:nvSpPr>
        <p:spPr>
          <a:xfrm>
            <a:off x="975815" y="5011601"/>
            <a:ext cx="64827" cy="89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1547875" y="190299"/>
            <a:ext cx="73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Selección de Materiales</a:t>
            </a:r>
            <a:br>
              <a:rPr lang="es-419" b="1" dirty="0"/>
            </a:br>
            <a:r>
              <a:rPr lang="es-419" dirty="0" err="1">
                <a:solidFill>
                  <a:schemeClr val="dk2"/>
                </a:solidFill>
              </a:rPr>
              <a:t>Materiales</a:t>
            </a:r>
            <a:r>
              <a:rPr lang="es-419" dirty="0">
                <a:solidFill>
                  <a:schemeClr val="dk2"/>
                </a:solidFill>
              </a:rPr>
              <a:t> del EDT</a:t>
            </a:r>
            <a:br>
              <a:rPr lang="es-419" b="1" dirty="0"/>
            </a:br>
            <a:endParaRPr b="1" dirty="0"/>
          </a:p>
        </p:txBody>
      </p:sp>
      <p:sp>
        <p:nvSpPr>
          <p:cNvPr id="179" name="Google Shape;179;p21"/>
          <p:cNvSpPr txBox="1"/>
          <p:nvPr/>
        </p:nvSpPr>
        <p:spPr>
          <a:xfrm>
            <a:off x="0" y="0"/>
            <a:ext cx="11232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Introducción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Objetivos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rgbClr val="CC0000"/>
                </a:solidFill>
              </a:rPr>
              <a:t>Metodología y Materiales</a:t>
            </a: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Diseño Mecánico - Eléctrico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Maquinado y Ensamble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Pruebas y resultados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Conclusiones y recomendaciones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2184145" y="4102544"/>
            <a:ext cx="545708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dirty="0"/>
              <a:t>El material es referente a placas y ejes encontrados en el mercado nacional</a:t>
            </a:r>
            <a:endParaRPr sz="1200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808AE16-0D25-4C14-98AB-3DC67789F3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9</a:t>
            </a:fld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71B512-A7E7-450C-B2F3-7AE74800B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40" y="1351129"/>
            <a:ext cx="5243501" cy="2535709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93576091-1083-4C6A-B714-E59BD12E87F8}"/>
              </a:ext>
            </a:extLst>
          </p:cNvPr>
          <p:cNvSpPr/>
          <p:nvPr/>
        </p:nvSpPr>
        <p:spPr>
          <a:xfrm>
            <a:off x="968991" y="5015013"/>
            <a:ext cx="64827" cy="892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2651</Words>
  <Application>Microsoft Office PowerPoint</Application>
  <PresentationFormat>Presentación en pantalla (16:9)</PresentationFormat>
  <Paragraphs>1116</Paragraphs>
  <Slides>37</Slides>
  <Notes>37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Times New Roman</vt:lpstr>
      <vt:lpstr>Roboto</vt:lpstr>
      <vt:lpstr>Roboto Medium</vt:lpstr>
      <vt:lpstr>Calibri</vt:lpstr>
      <vt:lpstr>Simple Light</vt:lpstr>
      <vt:lpstr>“Diseño y construcción de un prototipo de extrusor de doble tornillo (EDT) para fabricación de filamento polimérico con alta carga metálica para impresión 3D mediante tecnología FDM.”</vt:lpstr>
      <vt:lpstr>Índice.</vt:lpstr>
      <vt:lpstr>ANTECEDENTES</vt:lpstr>
      <vt:lpstr>Presentación de PowerPoint</vt:lpstr>
      <vt:lpstr>Objetivo General</vt:lpstr>
      <vt:lpstr>Metodología: VDI 2206</vt:lpstr>
      <vt:lpstr>Requerimientos para la extrusora</vt:lpstr>
      <vt:lpstr>Especificaciones técnicas (EDT)</vt:lpstr>
      <vt:lpstr>Selección de Materiales Materiales del EDT </vt:lpstr>
      <vt:lpstr>Selección de materiales Criterios de selección para la carga metálica</vt:lpstr>
      <vt:lpstr>Selección de materiales Criterios de selección para la matriz polimérica</vt:lpstr>
      <vt:lpstr>Diseño Conceptual  Diseño del Tornillo</vt:lpstr>
      <vt:lpstr>Diseño Conceptual  Diseño final del tornillo</vt:lpstr>
      <vt:lpstr>Diseño Mecánico  Análisis estático</vt:lpstr>
      <vt:lpstr>Diseño Mecánico  Placa rompedora</vt:lpstr>
      <vt:lpstr>Diseño Mecánico  Caja de transmisión de potencia</vt:lpstr>
      <vt:lpstr>Diseño Electrónico</vt:lpstr>
      <vt:lpstr>Diseño Electrónico</vt:lpstr>
      <vt:lpstr>Diseño Térmico </vt:lpstr>
      <vt:lpstr>Máquina Extrusora  Partes</vt:lpstr>
      <vt:lpstr>Proceso de Mecanizado</vt:lpstr>
      <vt:lpstr>Características de la máquina</vt:lpstr>
      <vt:lpstr>Protocolo de prueba del EDT</vt:lpstr>
      <vt:lpstr>Velocidad de rotación de los tornillos</vt:lpstr>
      <vt:lpstr>Parámetros para DOE</vt:lpstr>
      <vt:lpstr>Material</vt:lpstr>
      <vt:lpstr>Diámetros Obtenidos</vt:lpstr>
      <vt:lpstr>Ensayo de tracción</vt:lpstr>
      <vt:lpstr>Metalografía</vt:lpstr>
      <vt:lpstr>Metalografía</vt:lpstr>
      <vt:lpstr>Conclusiones </vt:lpstr>
      <vt:lpstr>Conclusiones </vt:lpstr>
      <vt:lpstr>Conclusiones </vt:lpstr>
      <vt:lpstr>Recomendaciones</vt:lpstr>
      <vt:lpstr>Recomendaciones</vt:lpstr>
      <vt:lpstr>Bibliografía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“Diseño y construcción de un prototipo de extrusor de doble tornillo (EDT) para fabricación de filamento polimérico con alta carga metálica para impresión 3D mediante tecnología FDM.”</dc:title>
  <cp:lastModifiedBy>Andres Narváez</cp:lastModifiedBy>
  <cp:revision>19</cp:revision>
  <dcterms:modified xsi:type="dcterms:W3CDTF">2021-12-16T02:00:40Z</dcterms:modified>
</cp:coreProperties>
</file>