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7" r:id="rId2"/>
    <p:sldId id="283" r:id="rId3"/>
    <p:sldId id="258" r:id="rId4"/>
    <p:sldId id="284" r:id="rId5"/>
    <p:sldId id="366" r:id="rId6"/>
    <p:sldId id="367" r:id="rId7"/>
    <p:sldId id="259" r:id="rId8"/>
    <p:sldId id="402" r:id="rId9"/>
    <p:sldId id="261" r:id="rId10"/>
    <p:sldId id="403" r:id="rId11"/>
    <p:sldId id="404" r:id="rId12"/>
    <p:sldId id="405" r:id="rId13"/>
    <p:sldId id="406" r:id="rId14"/>
    <p:sldId id="407" r:id="rId15"/>
    <p:sldId id="408" r:id="rId16"/>
    <p:sldId id="369" r:id="rId17"/>
    <p:sldId id="409" r:id="rId18"/>
    <p:sldId id="410" r:id="rId19"/>
    <p:sldId id="368" r:id="rId20"/>
    <p:sldId id="411" r:id="rId21"/>
    <p:sldId id="412" r:id="rId22"/>
    <p:sldId id="413" r:id="rId23"/>
    <p:sldId id="414" r:id="rId24"/>
    <p:sldId id="415" r:id="rId25"/>
    <p:sldId id="416" r:id="rId26"/>
    <p:sldId id="417" r:id="rId27"/>
    <p:sldId id="418" r:id="rId28"/>
    <p:sldId id="419" r:id="rId29"/>
    <p:sldId id="420" r:id="rId30"/>
    <p:sldId id="421"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 id="438" r:id="rId48"/>
    <p:sldId id="440" r:id="rId49"/>
    <p:sldId id="441" r:id="rId50"/>
    <p:sldId id="442" r:id="rId51"/>
    <p:sldId id="443" r:id="rId52"/>
    <p:sldId id="444" r:id="rId53"/>
    <p:sldId id="349" r:id="rId54"/>
    <p:sldId id="445" r:id="rId55"/>
    <p:sldId id="446" r:id="rId56"/>
    <p:sldId id="447" r:id="rId57"/>
    <p:sldId id="352" r:id="rId58"/>
    <p:sldId id="448" r:id="rId59"/>
    <p:sldId id="401" r:id="rId60"/>
    <p:sldId id="291" r:id="rId6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14"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Parra" userId="e87f0bfdb0c480b6" providerId="LiveId" clId="{A509EDC6-F5AB-4252-A2A1-1E76220B1FDD}"/>
    <pc:docChg chg="undo custSel addSld delSld modSld">
      <pc:chgData name="Joel Parra" userId="e87f0bfdb0c480b6" providerId="LiveId" clId="{A509EDC6-F5AB-4252-A2A1-1E76220B1FDD}" dt="2021-11-25T01:24:08.961" v="192"/>
      <pc:docMkLst>
        <pc:docMk/>
      </pc:docMkLst>
      <pc:sldChg chg="addSp delSp modSp mod">
        <pc:chgData name="Joel Parra" userId="e87f0bfdb0c480b6" providerId="LiveId" clId="{A509EDC6-F5AB-4252-A2A1-1E76220B1FDD}" dt="2021-11-25T01:09:02.449" v="15" actId="1076"/>
        <pc:sldMkLst>
          <pc:docMk/>
          <pc:sldMk cId="1514196483" sldId="258"/>
        </pc:sldMkLst>
        <pc:picChg chg="add mod modCrop">
          <ac:chgData name="Joel Parra" userId="e87f0bfdb0c480b6" providerId="LiveId" clId="{A509EDC6-F5AB-4252-A2A1-1E76220B1FDD}" dt="2021-11-25T01:09:02.449" v="15" actId="1076"/>
          <ac:picMkLst>
            <pc:docMk/>
            <pc:sldMk cId="1514196483" sldId="258"/>
            <ac:picMk id="3" creationId="{8AF63CEB-8547-463B-B5EE-29D091AF1881}"/>
          </ac:picMkLst>
        </pc:picChg>
        <pc:picChg chg="del">
          <ac:chgData name="Joel Parra" userId="e87f0bfdb0c480b6" providerId="LiveId" clId="{A509EDC6-F5AB-4252-A2A1-1E76220B1FDD}" dt="2021-11-25T01:08:45.947" v="9" actId="478"/>
          <ac:picMkLst>
            <pc:docMk/>
            <pc:sldMk cId="1514196483" sldId="258"/>
            <ac:picMk id="1026" creationId="{8015EE13-B31A-4676-B530-CC5CC89224A7}"/>
          </ac:picMkLst>
        </pc:picChg>
        <pc:picChg chg="del">
          <ac:chgData name="Joel Parra" userId="e87f0bfdb0c480b6" providerId="LiveId" clId="{A509EDC6-F5AB-4252-A2A1-1E76220B1FDD}" dt="2021-11-25T01:08:44.923" v="8" actId="478"/>
          <ac:picMkLst>
            <pc:docMk/>
            <pc:sldMk cId="1514196483" sldId="258"/>
            <ac:picMk id="1028" creationId="{28C8CDA8-E23B-4162-A25D-39823A6A85D5}"/>
          </ac:picMkLst>
        </pc:picChg>
        <pc:picChg chg="del">
          <ac:chgData name="Joel Parra" userId="e87f0bfdb0c480b6" providerId="LiveId" clId="{A509EDC6-F5AB-4252-A2A1-1E76220B1FDD}" dt="2021-11-25T01:08:44.191" v="7" actId="478"/>
          <ac:picMkLst>
            <pc:docMk/>
            <pc:sldMk cId="1514196483" sldId="258"/>
            <ac:picMk id="1030" creationId="{F9E6E2C2-594F-47CB-9CF6-5AED10488861}"/>
          </ac:picMkLst>
        </pc:picChg>
      </pc:sldChg>
      <pc:sldChg chg="delSp modSp mod">
        <pc:chgData name="Joel Parra" userId="e87f0bfdb0c480b6" providerId="LiveId" clId="{A509EDC6-F5AB-4252-A2A1-1E76220B1FDD}" dt="2021-11-25T01:17:47.338" v="120" actId="478"/>
        <pc:sldMkLst>
          <pc:docMk/>
          <pc:sldMk cId="2690985928" sldId="261"/>
        </pc:sldMkLst>
        <pc:spChg chg="mod">
          <ac:chgData name="Joel Parra" userId="e87f0bfdb0c480b6" providerId="LiveId" clId="{A509EDC6-F5AB-4252-A2A1-1E76220B1FDD}" dt="2021-11-25T01:17:38.551" v="113" actId="1076"/>
          <ac:spMkLst>
            <pc:docMk/>
            <pc:sldMk cId="2690985928" sldId="261"/>
            <ac:spMk id="3" creationId="{37AB4206-5C46-4DC9-97E2-7697DE98DB08}"/>
          </ac:spMkLst>
        </pc:spChg>
        <pc:spChg chg="del">
          <ac:chgData name="Joel Parra" userId="e87f0bfdb0c480b6" providerId="LiveId" clId="{A509EDC6-F5AB-4252-A2A1-1E76220B1FDD}" dt="2021-11-25T01:17:40.871" v="115" actId="478"/>
          <ac:spMkLst>
            <pc:docMk/>
            <pc:sldMk cId="2690985928" sldId="261"/>
            <ac:spMk id="7" creationId="{1A14B289-56B4-45BB-A5D1-4094FD77E34A}"/>
          </ac:spMkLst>
        </pc:spChg>
        <pc:spChg chg="del">
          <ac:chgData name="Joel Parra" userId="e87f0bfdb0c480b6" providerId="LiveId" clId="{A509EDC6-F5AB-4252-A2A1-1E76220B1FDD}" dt="2021-11-25T01:17:40.871" v="115" actId="478"/>
          <ac:spMkLst>
            <pc:docMk/>
            <pc:sldMk cId="2690985928" sldId="261"/>
            <ac:spMk id="8" creationId="{5BE1419A-0E55-413D-B135-A8FE82E76850}"/>
          </ac:spMkLst>
        </pc:spChg>
        <pc:spChg chg="del">
          <ac:chgData name="Joel Parra" userId="e87f0bfdb0c480b6" providerId="LiveId" clId="{A509EDC6-F5AB-4252-A2A1-1E76220B1FDD}" dt="2021-11-25T01:17:47.338" v="120" actId="478"/>
          <ac:spMkLst>
            <pc:docMk/>
            <pc:sldMk cId="2690985928" sldId="261"/>
            <ac:spMk id="9" creationId="{AC3FBBA3-8EA1-4224-9875-690B5F1329E2}"/>
          </ac:spMkLst>
        </pc:spChg>
        <pc:spChg chg="del">
          <ac:chgData name="Joel Parra" userId="e87f0bfdb0c480b6" providerId="LiveId" clId="{A509EDC6-F5AB-4252-A2A1-1E76220B1FDD}" dt="2021-11-25T01:17:45.811" v="119" actId="478"/>
          <ac:spMkLst>
            <pc:docMk/>
            <pc:sldMk cId="2690985928" sldId="261"/>
            <ac:spMk id="10" creationId="{F17380C1-C735-4843-8F10-40FFAB404AF5}"/>
          </ac:spMkLst>
        </pc:spChg>
        <pc:spChg chg="mod">
          <ac:chgData name="Joel Parra" userId="e87f0bfdb0c480b6" providerId="LiveId" clId="{A509EDC6-F5AB-4252-A2A1-1E76220B1FDD}" dt="2021-11-25T01:17:02.735" v="88"/>
          <ac:spMkLst>
            <pc:docMk/>
            <pc:sldMk cId="2690985928" sldId="261"/>
            <ac:spMk id="15" creationId="{A2419A25-4334-415D-AEDD-A0680B0C42AC}"/>
          </ac:spMkLst>
        </pc:spChg>
        <pc:picChg chg="del">
          <ac:chgData name="Joel Parra" userId="e87f0bfdb0c480b6" providerId="LiveId" clId="{A509EDC6-F5AB-4252-A2A1-1E76220B1FDD}" dt="2021-11-25T01:17:42.976" v="117" actId="478"/>
          <ac:picMkLst>
            <pc:docMk/>
            <pc:sldMk cId="2690985928" sldId="261"/>
            <ac:picMk id="20" creationId="{80FDAA3F-49E8-42E8-9F9B-00126AB3CC64}"/>
          </ac:picMkLst>
        </pc:picChg>
        <pc:picChg chg="del">
          <ac:chgData name="Joel Parra" userId="e87f0bfdb0c480b6" providerId="LiveId" clId="{A509EDC6-F5AB-4252-A2A1-1E76220B1FDD}" dt="2021-11-25T01:17:36.427" v="111" actId="478"/>
          <ac:picMkLst>
            <pc:docMk/>
            <pc:sldMk cId="2690985928" sldId="261"/>
            <ac:picMk id="21" creationId="{DA7CEFB3-637D-4886-8D26-E76596FEF0DC}"/>
          </ac:picMkLst>
        </pc:picChg>
        <pc:picChg chg="del">
          <ac:chgData name="Joel Parra" userId="e87f0bfdb0c480b6" providerId="LiveId" clId="{A509EDC6-F5AB-4252-A2A1-1E76220B1FDD}" dt="2021-11-25T01:17:43.513" v="118" actId="478"/>
          <ac:picMkLst>
            <pc:docMk/>
            <pc:sldMk cId="2690985928" sldId="261"/>
            <ac:picMk id="11270" creationId="{2FA03FAE-7923-4F76-A55D-94AA60460EED}"/>
          </ac:picMkLst>
        </pc:picChg>
        <pc:cxnChg chg="del mod">
          <ac:chgData name="Joel Parra" userId="e87f0bfdb0c480b6" providerId="LiveId" clId="{A509EDC6-F5AB-4252-A2A1-1E76220B1FDD}" dt="2021-11-25T01:17:42.238" v="116" actId="478"/>
          <ac:cxnSpMkLst>
            <pc:docMk/>
            <pc:sldMk cId="2690985928" sldId="261"/>
            <ac:cxnSpMk id="12" creationId="{5F1811B5-C190-4487-9CAF-815BBE012C2D}"/>
          </ac:cxnSpMkLst>
        </pc:cxnChg>
        <pc:cxnChg chg="del mod">
          <ac:chgData name="Joel Parra" userId="e87f0bfdb0c480b6" providerId="LiveId" clId="{A509EDC6-F5AB-4252-A2A1-1E76220B1FDD}" dt="2021-11-25T01:17:40.871" v="115" actId="478"/>
          <ac:cxnSpMkLst>
            <pc:docMk/>
            <pc:sldMk cId="2690985928" sldId="261"/>
            <ac:cxnSpMk id="14" creationId="{7E54616D-F12F-4BA5-900C-354E8502C2C9}"/>
          </ac:cxnSpMkLst>
        </pc:cxnChg>
        <pc:cxnChg chg="del mod">
          <ac:chgData name="Joel Parra" userId="e87f0bfdb0c480b6" providerId="LiveId" clId="{A509EDC6-F5AB-4252-A2A1-1E76220B1FDD}" dt="2021-11-25T01:17:39.411" v="114" actId="478"/>
          <ac:cxnSpMkLst>
            <pc:docMk/>
            <pc:sldMk cId="2690985928" sldId="261"/>
            <ac:cxnSpMk id="16" creationId="{60738648-33CD-4604-BB4C-337F4A908566}"/>
          </ac:cxnSpMkLst>
        </pc:cxnChg>
      </pc:sldChg>
      <pc:sldChg chg="del">
        <pc:chgData name="Joel Parra" userId="e87f0bfdb0c480b6" providerId="LiveId" clId="{A509EDC6-F5AB-4252-A2A1-1E76220B1FDD}" dt="2021-11-25T01:20:04.337" v="121" actId="47"/>
        <pc:sldMkLst>
          <pc:docMk/>
          <pc:sldMk cId="4227535767" sldId="288"/>
        </pc:sldMkLst>
      </pc:sldChg>
      <pc:sldChg chg="del">
        <pc:chgData name="Joel Parra" userId="e87f0bfdb0c480b6" providerId="LiveId" clId="{A509EDC6-F5AB-4252-A2A1-1E76220B1FDD}" dt="2021-11-25T01:20:32.798" v="140" actId="47"/>
        <pc:sldMkLst>
          <pc:docMk/>
          <pc:sldMk cId="2804596543" sldId="348"/>
        </pc:sldMkLst>
      </pc:sldChg>
      <pc:sldChg chg="modSp mod">
        <pc:chgData name="Joel Parra" userId="e87f0bfdb0c480b6" providerId="LiveId" clId="{A509EDC6-F5AB-4252-A2A1-1E76220B1FDD}" dt="2021-11-25T01:23:03.740" v="163"/>
        <pc:sldMkLst>
          <pc:docMk/>
          <pc:sldMk cId="254036393" sldId="349"/>
        </pc:sldMkLst>
        <pc:spChg chg="mod">
          <ac:chgData name="Joel Parra" userId="e87f0bfdb0c480b6" providerId="LiveId" clId="{A509EDC6-F5AB-4252-A2A1-1E76220B1FDD}" dt="2021-11-25T01:23:03.740" v="163"/>
          <ac:spMkLst>
            <pc:docMk/>
            <pc:sldMk cId="254036393" sldId="349"/>
            <ac:spMk id="7" creationId="{622BDEFE-BB49-402B-9FBA-8234C0825249}"/>
          </ac:spMkLst>
        </pc:spChg>
      </pc:sldChg>
      <pc:sldChg chg="del">
        <pc:chgData name="Joel Parra" userId="e87f0bfdb0c480b6" providerId="LiveId" clId="{A509EDC6-F5AB-4252-A2A1-1E76220B1FDD}" dt="2021-11-25T01:23:06.263" v="164" actId="47"/>
        <pc:sldMkLst>
          <pc:docMk/>
          <pc:sldMk cId="3957921108" sldId="351"/>
        </pc:sldMkLst>
      </pc:sldChg>
      <pc:sldChg chg="modSp mod">
        <pc:chgData name="Joel Parra" userId="e87f0bfdb0c480b6" providerId="LiveId" clId="{A509EDC6-F5AB-4252-A2A1-1E76220B1FDD}" dt="2021-11-25T01:23:29.392" v="173"/>
        <pc:sldMkLst>
          <pc:docMk/>
          <pc:sldMk cId="2418722419" sldId="352"/>
        </pc:sldMkLst>
        <pc:spChg chg="mod">
          <ac:chgData name="Joel Parra" userId="e87f0bfdb0c480b6" providerId="LiveId" clId="{A509EDC6-F5AB-4252-A2A1-1E76220B1FDD}" dt="2021-11-25T01:23:29.392" v="173"/>
          <ac:spMkLst>
            <pc:docMk/>
            <pc:sldMk cId="2418722419" sldId="352"/>
            <ac:spMk id="7" creationId="{F880C379-139C-4C0A-A8DD-5CC2F86A0D94}"/>
          </ac:spMkLst>
        </pc:spChg>
      </pc:sldChg>
      <pc:sldChg chg="del">
        <pc:chgData name="Joel Parra" userId="e87f0bfdb0c480b6" providerId="LiveId" clId="{A509EDC6-F5AB-4252-A2A1-1E76220B1FDD}" dt="2021-11-25T01:20:07.349" v="124" actId="47"/>
        <pc:sldMkLst>
          <pc:docMk/>
          <pc:sldMk cId="2627399032" sldId="353"/>
        </pc:sldMkLst>
      </pc:sldChg>
      <pc:sldChg chg="del">
        <pc:chgData name="Joel Parra" userId="e87f0bfdb0c480b6" providerId="LiveId" clId="{A509EDC6-F5AB-4252-A2A1-1E76220B1FDD}" dt="2021-11-25T01:20:08.050" v="125" actId="47"/>
        <pc:sldMkLst>
          <pc:docMk/>
          <pc:sldMk cId="1234112066" sldId="354"/>
        </pc:sldMkLst>
      </pc:sldChg>
      <pc:sldChg chg="del">
        <pc:chgData name="Joel Parra" userId="e87f0bfdb0c480b6" providerId="LiveId" clId="{A509EDC6-F5AB-4252-A2A1-1E76220B1FDD}" dt="2021-11-25T01:20:30.464" v="137" actId="47"/>
        <pc:sldMkLst>
          <pc:docMk/>
          <pc:sldMk cId="3785920529" sldId="361"/>
        </pc:sldMkLst>
      </pc:sldChg>
      <pc:sldChg chg="del">
        <pc:chgData name="Joel Parra" userId="e87f0bfdb0c480b6" providerId="LiveId" clId="{A509EDC6-F5AB-4252-A2A1-1E76220B1FDD}" dt="2021-11-25T01:20:28.912" v="135" actId="47"/>
        <pc:sldMkLst>
          <pc:docMk/>
          <pc:sldMk cId="1119491358" sldId="363"/>
        </pc:sldMkLst>
      </pc:sldChg>
      <pc:sldChg chg="modSp mod">
        <pc:chgData name="Joel Parra" userId="e87f0bfdb0c480b6" providerId="LiveId" clId="{A509EDC6-F5AB-4252-A2A1-1E76220B1FDD}" dt="2021-11-25T01:16:15.438" v="80" actId="20577"/>
        <pc:sldMkLst>
          <pc:docMk/>
          <pc:sldMk cId="887341899" sldId="366"/>
        </pc:sldMkLst>
        <pc:spChg chg="mod">
          <ac:chgData name="Joel Parra" userId="e87f0bfdb0c480b6" providerId="LiveId" clId="{A509EDC6-F5AB-4252-A2A1-1E76220B1FDD}" dt="2021-11-25T01:16:15.438" v="80" actId="20577"/>
          <ac:spMkLst>
            <pc:docMk/>
            <pc:sldMk cId="887341899" sldId="366"/>
            <ac:spMk id="2" creationId="{DFBA9615-7DB5-4D57-B0E9-14BDBBE81C4C}"/>
          </ac:spMkLst>
        </pc:spChg>
      </pc:sldChg>
      <pc:sldChg chg="modSp mod">
        <pc:chgData name="Joel Parra" userId="e87f0bfdb0c480b6" providerId="LiveId" clId="{A509EDC6-F5AB-4252-A2A1-1E76220B1FDD}" dt="2021-11-25T01:20:18.541" v="133"/>
        <pc:sldMkLst>
          <pc:docMk/>
          <pc:sldMk cId="420869543" sldId="368"/>
        </pc:sldMkLst>
        <pc:spChg chg="mod">
          <ac:chgData name="Joel Parra" userId="e87f0bfdb0c480b6" providerId="LiveId" clId="{A509EDC6-F5AB-4252-A2A1-1E76220B1FDD}" dt="2021-11-25T01:20:18.541" v="133"/>
          <ac:spMkLst>
            <pc:docMk/>
            <pc:sldMk cId="420869543" sldId="368"/>
            <ac:spMk id="9" creationId="{3C7AEA1D-EA79-4580-9AAC-DD3B00378B63}"/>
          </ac:spMkLst>
        </pc:spChg>
      </pc:sldChg>
      <pc:sldChg chg="modSp mod">
        <pc:chgData name="Joel Parra" userId="e87f0bfdb0c480b6" providerId="LiveId" clId="{A509EDC6-F5AB-4252-A2A1-1E76220B1FDD}" dt="2021-11-25T01:17:20.197" v="97"/>
        <pc:sldMkLst>
          <pc:docMk/>
          <pc:sldMk cId="237490443" sldId="369"/>
        </pc:sldMkLst>
        <pc:spChg chg="mod">
          <ac:chgData name="Joel Parra" userId="e87f0bfdb0c480b6" providerId="LiveId" clId="{A509EDC6-F5AB-4252-A2A1-1E76220B1FDD}" dt="2021-11-25T01:17:20.197" v="97"/>
          <ac:spMkLst>
            <pc:docMk/>
            <pc:sldMk cId="237490443" sldId="369"/>
            <ac:spMk id="5" creationId="{CBA1CE84-99FD-4D23-A500-3A0C95F9AB97}"/>
          </ac:spMkLst>
        </pc:spChg>
      </pc:sldChg>
      <pc:sldChg chg="del">
        <pc:chgData name="Joel Parra" userId="e87f0bfdb0c480b6" providerId="LiveId" clId="{A509EDC6-F5AB-4252-A2A1-1E76220B1FDD}" dt="2021-11-25T01:20:05.598" v="122" actId="47"/>
        <pc:sldMkLst>
          <pc:docMk/>
          <pc:sldMk cId="2917807577" sldId="371"/>
        </pc:sldMkLst>
      </pc:sldChg>
      <pc:sldChg chg="del">
        <pc:chgData name="Joel Parra" userId="e87f0bfdb0c480b6" providerId="LiveId" clId="{A509EDC6-F5AB-4252-A2A1-1E76220B1FDD}" dt="2021-11-25T01:20:06.372" v="123" actId="47"/>
        <pc:sldMkLst>
          <pc:docMk/>
          <pc:sldMk cId="1813765624" sldId="373"/>
        </pc:sldMkLst>
      </pc:sldChg>
      <pc:sldChg chg="del">
        <pc:chgData name="Joel Parra" userId="e87f0bfdb0c480b6" providerId="LiveId" clId="{A509EDC6-F5AB-4252-A2A1-1E76220B1FDD}" dt="2021-11-25T01:20:27.915" v="134" actId="47"/>
        <pc:sldMkLst>
          <pc:docMk/>
          <pc:sldMk cId="3442344401" sldId="374"/>
        </pc:sldMkLst>
      </pc:sldChg>
      <pc:sldChg chg="del">
        <pc:chgData name="Joel Parra" userId="e87f0bfdb0c480b6" providerId="LiveId" clId="{A509EDC6-F5AB-4252-A2A1-1E76220B1FDD}" dt="2021-11-25T01:20:29.712" v="136" actId="47"/>
        <pc:sldMkLst>
          <pc:docMk/>
          <pc:sldMk cId="3623179103" sldId="375"/>
        </pc:sldMkLst>
      </pc:sldChg>
      <pc:sldChg chg="del">
        <pc:chgData name="Joel Parra" userId="e87f0bfdb0c480b6" providerId="LiveId" clId="{A509EDC6-F5AB-4252-A2A1-1E76220B1FDD}" dt="2021-11-25T01:20:31.227" v="138" actId="47"/>
        <pc:sldMkLst>
          <pc:docMk/>
          <pc:sldMk cId="2937944750" sldId="376"/>
        </pc:sldMkLst>
      </pc:sldChg>
      <pc:sldChg chg="del">
        <pc:chgData name="Joel Parra" userId="e87f0bfdb0c480b6" providerId="LiveId" clId="{A509EDC6-F5AB-4252-A2A1-1E76220B1FDD}" dt="2021-11-25T01:20:31.965" v="139" actId="47"/>
        <pc:sldMkLst>
          <pc:docMk/>
          <pc:sldMk cId="1092001387" sldId="378"/>
        </pc:sldMkLst>
      </pc:sldChg>
      <pc:sldChg chg="del">
        <pc:chgData name="Joel Parra" userId="e87f0bfdb0c480b6" providerId="LiveId" clId="{A509EDC6-F5AB-4252-A2A1-1E76220B1FDD}" dt="2021-11-25T01:20:33.704" v="141" actId="47"/>
        <pc:sldMkLst>
          <pc:docMk/>
          <pc:sldMk cId="1227615000" sldId="379"/>
        </pc:sldMkLst>
      </pc:sldChg>
      <pc:sldChg chg="del">
        <pc:chgData name="Joel Parra" userId="e87f0bfdb0c480b6" providerId="LiveId" clId="{A509EDC6-F5AB-4252-A2A1-1E76220B1FDD}" dt="2021-11-25T01:20:34.550" v="142" actId="47"/>
        <pc:sldMkLst>
          <pc:docMk/>
          <pc:sldMk cId="1004955630" sldId="380"/>
        </pc:sldMkLst>
      </pc:sldChg>
      <pc:sldChg chg="del">
        <pc:chgData name="Joel Parra" userId="e87f0bfdb0c480b6" providerId="LiveId" clId="{A509EDC6-F5AB-4252-A2A1-1E76220B1FDD}" dt="2021-11-25T01:20:35.295" v="143" actId="47"/>
        <pc:sldMkLst>
          <pc:docMk/>
          <pc:sldMk cId="2988777360" sldId="381"/>
        </pc:sldMkLst>
      </pc:sldChg>
      <pc:sldChg chg="del">
        <pc:chgData name="Joel Parra" userId="e87f0bfdb0c480b6" providerId="LiveId" clId="{A509EDC6-F5AB-4252-A2A1-1E76220B1FDD}" dt="2021-11-25T01:20:36.077" v="144" actId="47"/>
        <pc:sldMkLst>
          <pc:docMk/>
          <pc:sldMk cId="497081042" sldId="382"/>
        </pc:sldMkLst>
      </pc:sldChg>
      <pc:sldChg chg="del">
        <pc:chgData name="Joel Parra" userId="e87f0bfdb0c480b6" providerId="LiveId" clId="{A509EDC6-F5AB-4252-A2A1-1E76220B1FDD}" dt="2021-11-25T01:20:37.028" v="145" actId="47"/>
        <pc:sldMkLst>
          <pc:docMk/>
          <pc:sldMk cId="392351395" sldId="383"/>
        </pc:sldMkLst>
      </pc:sldChg>
      <pc:sldChg chg="del">
        <pc:chgData name="Joel Parra" userId="e87f0bfdb0c480b6" providerId="LiveId" clId="{A509EDC6-F5AB-4252-A2A1-1E76220B1FDD}" dt="2021-11-25T01:20:37.678" v="146" actId="47"/>
        <pc:sldMkLst>
          <pc:docMk/>
          <pc:sldMk cId="2028380656" sldId="384"/>
        </pc:sldMkLst>
      </pc:sldChg>
      <pc:sldChg chg="del">
        <pc:chgData name="Joel Parra" userId="e87f0bfdb0c480b6" providerId="LiveId" clId="{A509EDC6-F5AB-4252-A2A1-1E76220B1FDD}" dt="2021-11-25T01:20:38.578" v="147" actId="47"/>
        <pc:sldMkLst>
          <pc:docMk/>
          <pc:sldMk cId="1920971355" sldId="385"/>
        </pc:sldMkLst>
      </pc:sldChg>
      <pc:sldChg chg="del">
        <pc:chgData name="Joel Parra" userId="e87f0bfdb0c480b6" providerId="LiveId" clId="{A509EDC6-F5AB-4252-A2A1-1E76220B1FDD}" dt="2021-11-25T01:20:40.174" v="148" actId="47"/>
        <pc:sldMkLst>
          <pc:docMk/>
          <pc:sldMk cId="2545276042" sldId="386"/>
        </pc:sldMkLst>
      </pc:sldChg>
      <pc:sldChg chg="del">
        <pc:chgData name="Joel Parra" userId="e87f0bfdb0c480b6" providerId="LiveId" clId="{A509EDC6-F5AB-4252-A2A1-1E76220B1FDD}" dt="2021-11-25T01:20:40.994" v="149" actId="47"/>
        <pc:sldMkLst>
          <pc:docMk/>
          <pc:sldMk cId="3203838303" sldId="387"/>
        </pc:sldMkLst>
      </pc:sldChg>
      <pc:sldChg chg="del">
        <pc:chgData name="Joel Parra" userId="e87f0bfdb0c480b6" providerId="LiveId" clId="{A509EDC6-F5AB-4252-A2A1-1E76220B1FDD}" dt="2021-11-25T01:20:41.806" v="150" actId="47"/>
        <pc:sldMkLst>
          <pc:docMk/>
          <pc:sldMk cId="73324242" sldId="388"/>
        </pc:sldMkLst>
      </pc:sldChg>
      <pc:sldChg chg="del">
        <pc:chgData name="Joel Parra" userId="e87f0bfdb0c480b6" providerId="LiveId" clId="{A509EDC6-F5AB-4252-A2A1-1E76220B1FDD}" dt="2021-11-25T01:20:42.769" v="151" actId="47"/>
        <pc:sldMkLst>
          <pc:docMk/>
          <pc:sldMk cId="804305633" sldId="389"/>
        </pc:sldMkLst>
      </pc:sldChg>
      <pc:sldChg chg="del">
        <pc:chgData name="Joel Parra" userId="e87f0bfdb0c480b6" providerId="LiveId" clId="{A509EDC6-F5AB-4252-A2A1-1E76220B1FDD}" dt="2021-11-25T01:20:43.708" v="152" actId="47"/>
        <pc:sldMkLst>
          <pc:docMk/>
          <pc:sldMk cId="3653310536" sldId="390"/>
        </pc:sldMkLst>
      </pc:sldChg>
      <pc:sldChg chg="del">
        <pc:chgData name="Joel Parra" userId="e87f0bfdb0c480b6" providerId="LiveId" clId="{A509EDC6-F5AB-4252-A2A1-1E76220B1FDD}" dt="2021-11-25T01:20:45.247" v="154" actId="47"/>
        <pc:sldMkLst>
          <pc:docMk/>
          <pc:sldMk cId="3359366317" sldId="391"/>
        </pc:sldMkLst>
      </pc:sldChg>
      <pc:sldChg chg="del">
        <pc:chgData name="Joel Parra" userId="e87f0bfdb0c480b6" providerId="LiveId" clId="{A509EDC6-F5AB-4252-A2A1-1E76220B1FDD}" dt="2021-11-25T01:22:29.771" v="157" actId="47"/>
        <pc:sldMkLst>
          <pc:docMk/>
          <pc:sldMk cId="2739034145" sldId="392"/>
        </pc:sldMkLst>
      </pc:sldChg>
      <pc:sldChg chg="del">
        <pc:chgData name="Joel Parra" userId="e87f0bfdb0c480b6" providerId="LiveId" clId="{A509EDC6-F5AB-4252-A2A1-1E76220B1FDD}" dt="2021-11-25T01:22:04.407" v="156" actId="47"/>
        <pc:sldMkLst>
          <pc:docMk/>
          <pc:sldMk cId="3680281045" sldId="393"/>
        </pc:sldMkLst>
      </pc:sldChg>
      <pc:sldChg chg="del">
        <pc:chgData name="Joel Parra" userId="e87f0bfdb0c480b6" providerId="LiveId" clId="{A509EDC6-F5AB-4252-A2A1-1E76220B1FDD}" dt="2021-11-25T01:22:03.165" v="155" actId="47"/>
        <pc:sldMkLst>
          <pc:docMk/>
          <pc:sldMk cId="1758977535" sldId="394"/>
        </pc:sldMkLst>
      </pc:sldChg>
      <pc:sldChg chg="del">
        <pc:chgData name="Joel Parra" userId="e87f0bfdb0c480b6" providerId="LiveId" clId="{A509EDC6-F5AB-4252-A2A1-1E76220B1FDD}" dt="2021-11-25T01:23:07.858" v="165" actId="47"/>
        <pc:sldMkLst>
          <pc:docMk/>
          <pc:sldMk cId="3628577981" sldId="395"/>
        </pc:sldMkLst>
      </pc:sldChg>
      <pc:sldChg chg="del">
        <pc:chgData name="Joel Parra" userId="e87f0bfdb0c480b6" providerId="LiveId" clId="{A509EDC6-F5AB-4252-A2A1-1E76220B1FDD}" dt="2021-11-25T01:23:08.564" v="166" actId="47"/>
        <pc:sldMkLst>
          <pc:docMk/>
          <pc:sldMk cId="3468262729" sldId="396"/>
        </pc:sldMkLst>
      </pc:sldChg>
      <pc:sldChg chg="del">
        <pc:chgData name="Joel Parra" userId="e87f0bfdb0c480b6" providerId="LiveId" clId="{A509EDC6-F5AB-4252-A2A1-1E76220B1FDD}" dt="2021-11-25T01:23:16.329" v="167" actId="47"/>
        <pc:sldMkLst>
          <pc:docMk/>
          <pc:sldMk cId="4265910329" sldId="397"/>
        </pc:sldMkLst>
      </pc:sldChg>
      <pc:sldChg chg="del">
        <pc:chgData name="Joel Parra" userId="e87f0bfdb0c480b6" providerId="LiveId" clId="{A509EDC6-F5AB-4252-A2A1-1E76220B1FDD}" dt="2021-11-25T01:20:44.414" v="153" actId="47"/>
        <pc:sldMkLst>
          <pc:docMk/>
          <pc:sldMk cId="1494398467" sldId="398"/>
        </pc:sldMkLst>
      </pc:sldChg>
      <pc:sldChg chg="modSp mod">
        <pc:chgData name="Joel Parra" userId="e87f0bfdb0c480b6" providerId="LiveId" clId="{A509EDC6-F5AB-4252-A2A1-1E76220B1FDD}" dt="2021-11-25T01:24:08.961" v="192"/>
        <pc:sldMkLst>
          <pc:docMk/>
          <pc:sldMk cId="3399752179" sldId="400"/>
        </pc:sldMkLst>
        <pc:spChg chg="mod">
          <ac:chgData name="Joel Parra" userId="e87f0bfdb0c480b6" providerId="LiveId" clId="{A509EDC6-F5AB-4252-A2A1-1E76220B1FDD}" dt="2021-11-25T01:24:08.961" v="192"/>
          <ac:spMkLst>
            <pc:docMk/>
            <pc:sldMk cId="3399752179" sldId="400"/>
            <ac:spMk id="7" creationId="{DF1E3767-2102-4562-AC66-A8FEB154A173}"/>
          </ac:spMkLst>
        </pc:spChg>
      </pc:sldChg>
      <pc:sldChg chg="modSp mod">
        <pc:chgData name="Joel Parra" userId="e87f0bfdb0c480b6" providerId="LiveId" clId="{A509EDC6-F5AB-4252-A2A1-1E76220B1FDD}" dt="2021-11-25T01:23:48.552" v="183"/>
        <pc:sldMkLst>
          <pc:docMk/>
          <pc:sldMk cId="2619200936" sldId="401"/>
        </pc:sldMkLst>
        <pc:spChg chg="mod">
          <ac:chgData name="Joel Parra" userId="e87f0bfdb0c480b6" providerId="LiveId" clId="{A509EDC6-F5AB-4252-A2A1-1E76220B1FDD}" dt="2021-11-25T01:23:48.552" v="183"/>
          <ac:spMkLst>
            <pc:docMk/>
            <pc:sldMk cId="2619200936" sldId="401"/>
            <ac:spMk id="7" creationId="{82B45F9E-1047-41D6-94D3-698CB5D4B0A7}"/>
          </ac:spMkLst>
        </pc:spChg>
      </pc:sldChg>
      <pc:sldChg chg="modSp del mod">
        <pc:chgData name="Joel Parra" userId="e87f0bfdb0c480b6" providerId="LiveId" clId="{A509EDC6-F5AB-4252-A2A1-1E76220B1FDD}" dt="2021-11-25T01:23:40.715" v="177" actId="47"/>
        <pc:sldMkLst>
          <pc:docMk/>
          <pc:sldMk cId="1446929046" sldId="402"/>
        </pc:sldMkLst>
        <pc:spChg chg="mod">
          <ac:chgData name="Joel Parra" userId="e87f0bfdb0c480b6" providerId="LiveId" clId="{A509EDC6-F5AB-4252-A2A1-1E76220B1FDD}" dt="2021-11-25T01:23:34.198" v="176"/>
          <ac:spMkLst>
            <pc:docMk/>
            <pc:sldMk cId="1446929046" sldId="402"/>
            <ac:spMk id="7" creationId="{6D15D226-8957-4992-9052-1C57CFA77C25}"/>
          </ac:spMkLst>
        </pc:spChg>
      </pc:sldChg>
      <pc:sldChg chg="del">
        <pc:chgData name="Joel Parra" userId="e87f0bfdb0c480b6" providerId="LiveId" clId="{A509EDC6-F5AB-4252-A2A1-1E76220B1FDD}" dt="2021-11-25T01:17:06.673" v="89" actId="47"/>
        <pc:sldMkLst>
          <pc:docMk/>
          <pc:sldMk cId="41946775" sldId="403"/>
        </pc:sldMkLst>
      </pc:sldChg>
      <pc:sldChg chg="del">
        <pc:chgData name="Joel Parra" userId="e87f0bfdb0c480b6" providerId="LiveId" clId="{A509EDC6-F5AB-4252-A2A1-1E76220B1FDD}" dt="2021-11-25T01:17:08.331" v="90" actId="47"/>
        <pc:sldMkLst>
          <pc:docMk/>
          <pc:sldMk cId="2816143161" sldId="404"/>
        </pc:sldMkLst>
      </pc:sldChg>
      <pc:sldChg chg="del">
        <pc:chgData name="Joel Parra" userId="e87f0bfdb0c480b6" providerId="LiveId" clId="{A509EDC6-F5AB-4252-A2A1-1E76220B1FDD}" dt="2021-11-25T01:17:09.617" v="91" actId="47"/>
        <pc:sldMkLst>
          <pc:docMk/>
          <pc:sldMk cId="3087415063" sldId="405"/>
        </pc:sldMkLst>
      </pc:sldChg>
      <pc:sldChg chg="modSp add del mod">
        <pc:chgData name="Joel Parra" userId="e87f0bfdb0c480b6" providerId="LiveId" clId="{A509EDC6-F5AB-4252-A2A1-1E76220B1FDD}" dt="2021-11-25T01:14:09.351" v="50" actId="47"/>
        <pc:sldMkLst>
          <pc:docMk/>
          <pc:sldMk cId="2327618189" sldId="406"/>
        </pc:sldMkLst>
        <pc:spChg chg="mod">
          <ac:chgData name="Joel Parra" userId="e87f0bfdb0c480b6" providerId="LiveId" clId="{A509EDC6-F5AB-4252-A2A1-1E76220B1FDD}" dt="2021-11-25T01:11:03.606" v="49" actId="20577"/>
          <ac:spMkLst>
            <pc:docMk/>
            <pc:sldMk cId="2327618189" sldId="406"/>
            <ac:spMk id="5" creationId="{80B93CED-C34E-4824-8A89-E703FE06C189}"/>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4B289-7362-463B-B1D0-DD26F49B31E2}" type="datetimeFigureOut">
              <a:rPr lang="es-MX" smtClean="0"/>
              <a:t>09/12/2021</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B2BB2-463C-4078-8D0B-A3F5214F2728}" type="slidenum">
              <a:rPr lang="es-MX" smtClean="0"/>
              <a:t>‹Nº›</a:t>
            </a:fld>
            <a:endParaRPr lang="es-MX" dirty="0"/>
          </a:p>
        </p:txBody>
      </p:sp>
    </p:spTree>
    <p:extLst>
      <p:ext uri="{BB962C8B-B14F-4D97-AF65-F5344CB8AC3E}">
        <p14:creationId xmlns:p14="http://schemas.microsoft.com/office/powerpoint/2010/main" val="182725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dirty="0"/>
          </a:p>
        </p:txBody>
      </p:sp>
      <p:sp>
        <p:nvSpPr>
          <p:cNvPr id="13" name="Rectángulo 4">
            <a:extLst>
              <a:ext uri="{FF2B5EF4-FFF2-40B4-BE49-F238E27FC236}">
                <a16:creationId xmlns:a16="http://schemas.microsoft.com/office/drawing/2014/main" id="{7B98FF81-A9B0-4D9E-BFF5-1877E89C64FE}"/>
              </a:ext>
            </a:extLst>
          </p:cNvPr>
          <p:cNvSpPr/>
          <p:nvPr/>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dirty="0"/>
          </a:p>
        </p:txBody>
      </p:sp>
      <p:pic>
        <p:nvPicPr>
          <p:cNvPr id="10" name="Imagen 9" descr="Resultado de imagen para espe">
            <a:extLst>
              <a:ext uri="{FF2B5EF4-FFF2-40B4-BE49-F238E27FC236}">
                <a16:creationId xmlns:a16="http://schemas.microsoft.com/office/drawing/2014/main" id="{7DAFB53B-D726-42F6-8453-CBAC83256719}"/>
              </a:ext>
            </a:extLst>
          </p:cNvPr>
          <p:cNvPicPr/>
          <p:nvPr/>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8F628730-889D-4D5A-A652-2D8F23EC9E62}" type="datetimeFigureOut">
              <a:rPr lang="es-MX" smtClean="0"/>
              <a:t>09/12/2021</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dirty="0"/>
          </a:p>
        </p:txBody>
      </p:sp>
      <p:pic>
        <p:nvPicPr>
          <p:cNvPr id="9" name="Imagen 8" descr="Resultado de imagen para espe">
            <a:extLst>
              <a:ext uri="{FF2B5EF4-FFF2-40B4-BE49-F238E27FC236}">
                <a16:creationId xmlns:a16="http://schemas.microsoft.com/office/drawing/2014/main" id="{7FDDA7ED-4C62-453B-82CB-0F62D2CB80C6}"/>
              </a:ext>
            </a:extLst>
          </p:cNvPr>
          <p:cNvPicPr/>
          <p:nvPr/>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341170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222635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303719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275110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16820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9" name="Footer Placeholder 8"/>
          <p:cNvSpPr>
            <a:spLocks noGrp="1"/>
          </p:cNvSpPr>
          <p:nvPr>
            <p:ph type="ftr" sz="quarter" idx="11"/>
          </p:nvPr>
        </p:nvSpPr>
        <p:spPr/>
        <p:txBody>
          <a:bodyPr/>
          <a:lstStyle/>
          <a:p>
            <a:endParaRPr lang="es-MX" dirty="0"/>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240367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11" name="Footer Placeholder 10"/>
          <p:cNvSpPr>
            <a:spLocks noGrp="1"/>
          </p:cNvSpPr>
          <p:nvPr>
            <p:ph type="ftr" sz="quarter" idx="11"/>
          </p:nvPr>
        </p:nvSpPr>
        <p:spPr/>
        <p:txBody>
          <a:bodyPr/>
          <a:lstStyle/>
          <a:p>
            <a:endParaRPr lang="es-MX" dirty="0"/>
          </a:p>
        </p:txBody>
      </p:sp>
      <p:sp>
        <p:nvSpPr>
          <p:cNvPr id="12" name="Slide Number Placeholder 11"/>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33578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7" name="Footer Placeholder 6"/>
          <p:cNvSpPr>
            <a:spLocks noGrp="1"/>
          </p:cNvSpPr>
          <p:nvPr>
            <p:ph type="ftr" sz="quarter" idx="11"/>
          </p:nvPr>
        </p:nvSpPr>
        <p:spPr/>
        <p:txBody>
          <a:bodyPr/>
          <a:lstStyle/>
          <a:p>
            <a:endParaRPr lang="es-MX" dirty="0"/>
          </a:p>
        </p:txBody>
      </p:sp>
      <p:sp>
        <p:nvSpPr>
          <p:cNvPr id="8" name="Slide Number Placeholder 7"/>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77849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122746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9" name="Footer Placeholder 8"/>
          <p:cNvSpPr>
            <a:spLocks noGrp="1"/>
          </p:cNvSpPr>
          <p:nvPr>
            <p:ph type="ftr" sz="quarter" idx="11"/>
          </p:nvPr>
        </p:nvSpPr>
        <p:spPr/>
        <p:txBody>
          <a:bodyPr/>
          <a:lstStyle/>
          <a:p>
            <a:endParaRPr lang="es-MX" dirty="0"/>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39509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09/12/2021</a:t>
            </a:fld>
            <a:endParaRPr lang="es-MX" dirty="0"/>
          </a:p>
        </p:txBody>
      </p:sp>
      <p:sp>
        <p:nvSpPr>
          <p:cNvPr id="9" name="Footer Placeholder 8"/>
          <p:cNvSpPr>
            <a:spLocks noGrp="1"/>
          </p:cNvSpPr>
          <p:nvPr>
            <p:ph type="ftr" sz="quarter" idx="11"/>
          </p:nvPr>
        </p:nvSpPr>
        <p:spPr>
          <a:xfrm>
            <a:off x="3499101" y="6356350"/>
            <a:ext cx="5911517" cy="365125"/>
          </a:xfrm>
        </p:spPr>
        <p:txBody>
          <a:bodyPr/>
          <a:lstStyle/>
          <a:p>
            <a:endParaRPr lang="es-MX" dirty="0"/>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dirty="0"/>
          </a:p>
        </p:txBody>
      </p:sp>
    </p:spTree>
    <p:extLst>
      <p:ext uri="{BB962C8B-B14F-4D97-AF65-F5344CB8AC3E}">
        <p14:creationId xmlns:p14="http://schemas.microsoft.com/office/powerpoint/2010/main" val="214947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dirty="0"/>
          </a:p>
        </p:txBody>
      </p:sp>
      <p:sp>
        <p:nvSpPr>
          <p:cNvPr id="17" name="Rectángulo 4">
            <a:extLst>
              <a:ext uri="{FF2B5EF4-FFF2-40B4-BE49-F238E27FC236}">
                <a16:creationId xmlns:a16="http://schemas.microsoft.com/office/drawing/2014/main" id="{D9ED41AA-C25B-4D32-80A1-FBAA030CA83C}"/>
              </a:ext>
            </a:extLst>
          </p:cNvPr>
          <p:cNvSpPr/>
          <p:nvPr/>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dirty="0"/>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F628730-889D-4D5A-A652-2D8F23EC9E62}" type="datetimeFigureOut">
              <a:rPr lang="es-MX" smtClean="0"/>
              <a:t>09/12/2021</a:t>
            </a:fld>
            <a:endParaRPr lang="es-MX"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MX"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81574AB-824F-43BF-A954-43A501DB43BB}" type="slidenum">
              <a:rPr lang="es-MX" smtClean="0"/>
              <a:t>‹Nº›</a:t>
            </a:fld>
            <a:endParaRPr lang="es-MX" dirty="0"/>
          </a:p>
        </p:txBody>
      </p:sp>
      <p:pic>
        <p:nvPicPr>
          <p:cNvPr id="14" name="Imagen 13" descr="Resultado de imagen para espe">
            <a:extLst>
              <a:ext uri="{FF2B5EF4-FFF2-40B4-BE49-F238E27FC236}">
                <a16:creationId xmlns:a16="http://schemas.microsoft.com/office/drawing/2014/main" id="{388FB323-E807-4565-8409-B0EC9DE7289D}"/>
              </a:ext>
            </a:extLst>
          </p:cNvPr>
          <p:cNvPicPr/>
          <p:nvPr/>
        </p:nvPicPr>
        <p:blipFill rotWithShape="1">
          <a:blip r:embed="rId14" cstate="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1046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emf"/><Relationship Id="rId5" Type="http://schemas.openxmlformats.org/officeDocument/2006/relationships/package" Target="../embeddings/Microsoft_Word_Document3.docx"/><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5.jpeg"/><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7.emf"/><Relationship Id="rId4" Type="http://schemas.openxmlformats.org/officeDocument/2006/relationships/package" Target="../embeddings/Microsoft_Word_Document8.docx"/></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9.docx"/><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10.doc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11.docx"/><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4.png"/><Relationship Id="rId4" Type="http://schemas.openxmlformats.org/officeDocument/2006/relationships/image" Target="../media/image33.emf"/></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5.emf"/><Relationship Id="rId4" Type="http://schemas.openxmlformats.org/officeDocument/2006/relationships/package" Target="../embeddings/Microsoft_Word_Document12.docx"/></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package" Target="../embeddings/Microsoft_Word_Document13.docx"/><Relationship Id="rId7"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package" Target="../embeddings/Microsoft_Word_Document14.docx"/><Relationship Id="rId5" Type="http://schemas.openxmlformats.org/officeDocument/2006/relationships/image" Target="../media/image42.png"/><Relationship Id="rId4" Type="http://schemas.openxmlformats.org/officeDocument/2006/relationships/image" Target="../media/image40.emf"/></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Word_Document15.docx"/><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69.emf"/></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Word_Document16.docx"/><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70.emf"/></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Word_Document17.docx"/><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7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4435" y="958698"/>
            <a:ext cx="7403212" cy="1808872"/>
          </a:xfrm>
        </p:spPr>
        <p:txBody>
          <a:bodyPr>
            <a:noAutofit/>
          </a:bodyPr>
          <a:lstStyle/>
          <a:p>
            <a:pPr algn="ctr">
              <a:lnSpc>
                <a:spcPct val="150000"/>
              </a:lnSpc>
            </a:pPr>
            <a:r>
              <a:rPr lang="es-EC" sz="1800" dirty="0">
                <a:effectLst/>
              </a:rPr>
              <a:t>DEPARTAMENTO DE CIENCIAS DE LA ENERGÍA Y MECÁNICA</a:t>
            </a:r>
            <a:br>
              <a:rPr lang="es-EC" sz="1800" dirty="0">
                <a:effectLst/>
              </a:rPr>
            </a:br>
            <a:r>
              <a:rPr lang="es-EC" sz="1800" dirty="0">
                <a:effectLst/>
              </a:rPr>
              <a:t>CARRERA DE INGENIERÍA EN MECATRÓNICA</a:t>
            </a:r>
            <a:br>
              <a:rPr lang="es-EC" sz="1800" dirty="0">
                <a:effectLst/>
              </a:rPr>
            </a:br>
            <a:br>
              <a:rPr lang="es-EC" sz="1800" dirty="0">
                <a:effectLst/>
              </a:rPr>
            </a:br>
            <a:r>
              <a:rPr lang="es-EC" sz="1800" dirty="0">
                <a:effectLst/>
              </a:rPr>
              <a:t> TRABAJO DE TITULACIÓN, PREVIO A LA OBTENCIÓN DEL TÍTULO DE INGENIERO EN MECATRÓNICA</a:t>
            </a:r>
            <a:br>
              <a:rPr lang="es-EC" sz="1800" dirty="0">
                <a:effectLst/>
              </a:rPr>
            </a:br>
            <a:endParaRPr lang="es-EC" sz="1800" dirty="0"/>
          </a:p>
        </p:txBody>
      </p:sp>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231860" y="4411939"/>
            <a:ext cx="7315200" cy="2104364"/>
          </a:xfrm>
        </p:spPr>
        <p:txBody>
          <a:bodyPr rtlCol="0">
            <a:noAutofit/>
          </a:bodyPr>
          <a:lstStyle/>
          <a:p>
            <a:pPr algn="ctr">
              <a:lnSpc>
                <a:spcPct val="100000"/>
              </a:lnSpc>
            </a:pPr>
            <a:r>
              <a:rPr lang="es-EC" sz="2000" b="1" dirty="0">
                <a:solidFill>
                  <a:schemeClr val="tx1"/>
                </a:solidFill>
                <a:latin typeface="+mj-lt"/>
                <a:cs typeface="Times New Roman" panose="02020603050405020304" pitchFamily="18" charset="0"/>
              </a:rPr>
              <a:t>AUTORES:               CHIRIBOGA TAPIA CHARLY BRYAN</a:t>
            </a:r>
          </a:p>
          <a:p>
            <a:pPr algn="ctr">
              <a:lnSpc>
                <a:spcPct val="100000"/>
              </a:lnSpc>
            </a:pPr>
            <a:r>
              <a:rPr lang="es-ES" sz="2000" b="1" dirty="0">
                <a:solidFill>
                  <a:schemeClr val="tx1"/>
                </a:solidFill>
                <a:latin typeface="+mj-lt"/>
                <a:cs typeface="Times New Roman" panose="02020603050405020304" pitchFamily="18" charset="0"/>
              </a:rPr>
              <a:t>                                   </a:t>
            </a:r>
            <a:r>
              <a:rPr lang="es-MX" sz="2000" b="1" dirty="0">
                <a:solidFill>
                  <a:schemeClr val="tx1"/>
                </a:solidFill>
                <a:latin typeface="+mj-lt"/>
                <a:cs typeface="Times New Roman" panose="02020603050405020304" pitchFamily="18" charset="0"/>
              </a:rPr>
              <a:t>PARRA GARCÍA JOEL ALEJANDRO</a:t>
            </a:r>
            <a:endParaRPr lang="es-EC" sz="2000" b="1" dirty="0">
              <a:solidFill>
                <a:schemeClr val="tx1"/>
              </a:solidFill>
              <a:latin typeface="+mj-lt"/>
              <a:cs typeface="Times New Roman" panose="02020603050405020304" pitchFamily="18" charset="0"/>
            </a:endParaRPr>
          </a:p>
          <a:p>
            <a:pPr algn="ctr">
              <a:lnSpc>
                <a:spcPct val="150000"/>
              </a:lnSpc>
            </a:pPr>
            <a:r>
              <a:rPr lang="es-EC" sz="2000" b="1" dirty="0">
                <a:solidFill>
                  <a:schemeClr val="tx1"/>
                </a:solidFill>
                <a:latin typeface="+mj-lt"/>
                <a:cs typeface="Times New Roman" panose="02020603050405020304" pitchFamily="18" charset="0"/>
              </a:rPr>
              <a:t>DIRECTOR: ING. OSWALDO ALEXANDER IBARRA JÁCOME</a:t>
            </a:r>
          </a:p>
          <a:p>
            <a:pPr algn="ctr">
              <a:lnSpc>
                <a:spcPct val="150000"/>
              </a:lnSpc>
            </a:pPr>
            <a:r>
              <a:rPr lang="es-EC" sz="2000" b="1" dirty="0">
                <a:solidFill>
                  <a:schemeClr val="tx1"/>
                </a:solidFill>
                <a:latin typeface="+mj-lt"/>
                <a:cs typeface="Times New Roman" panose="02020603050405020304" pitchFamily="18" charset="0"/>
              </a:rPr>
              <a:t>2021</a:t>
            </a:r>
            <a:endParaRPr lang="es-ES" sz="2000" b="1" dirty="0">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317460" y="2578884"/>
            <a:ext cx="9144000" cy="954107"/>
          </a:xfrm>
          <a:prstGeom prst="rect">
            <a:avLst/>
          </a:prstGeom>
        </p:spPr>
        <p:txBody>
          <a:bodyPr wrap="square">
            <a:spAutoFit/>
          </a:bodyPr>
          <a:lstStyle/>
          <a:p>
            <a:pPr algn="ctr" defTabSz="457200">
              <a:defRPr/>
            </a:pPr>
            <a:r>
              <a:rPr lang="es-EC" sz="2800" b="1" spc="-100" dirty="0">
                <a:solidFill>
                  <a:schemeClr val="tx2"/>
                </a:solidFill>
                <a:latin typeface="+mj-lt"/>
                <a:ea typeface="+mj-ea"/>
                <a:cs typeface="+mj-cs"/>
              </a:rPr>
              <a:t>“</a:t>
            </a:r>
            <a:r>
              <a:rPr lang="es-MX" sz="2800" b="1" spc="-100" dirty="0">
                <a:solidFill>
                  <a:schemeClr val="tx2"/>
                </a:solidFill>
                <a:latin typeface="+mj-lt"/>
                <a:ea typeface="+mj-ea"/>
                <a:cs typeface="+mj-cs"/>
              </a:rPr>
              <a:t>REPOTENCIACIÓN DE UNA MÁQUINA ENFAJILLADORA MARCA DASE-SING MODELO DSL-345MH</a:t>
            </a:r>
            <a:r>
              <a:rPr lang="es-EC" sz="2800" b="1" spc="-100" dirty="0">
                <a:solidFill>
                  <a:schemeClr val="tx2"/>
                </a:solidFill>
                <a:latin typeface="+mj-lt"/>
                <a:ea typeface="+mj-ea"/>
                <a:cs typeface="+mj-cs"/>
              </a:rPr>
              <a:t>”</a:t>
            </a:r>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a:t>Industria de alimentos</a:t>
            </a: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4" name="Marcador de contenido 2">
            <a:extLst>
              <a:ext uri="{FF2B5EF4-FFF2-40B4-BE49-F238E27FC236}">
                <a16:creationId xmlns:a16="http://schemas.microsoft.com/office/drawing/2014/main" id="{1F02C233-0F62-4B29-83E6-A2751C5C3A1D}"/>
              </a:ext>
            </a:extLst>
          </p:cNvPr>
          <p:cNvSpPr>
            <a:spLocks noGrp="1"/>
          </p:cNvSpPr>
          <p:nvPr>
            <p:ph idx="1"/>
          </p:nvPr>
        </p:nvSpPr>
        <p:spPr>
          <a:xfrm>
            <a:off x="2018805" y="1502781"/>
            <a:ext cx="9547761" cy="4983743"/>
          </a:xfrm>
        </p:spPr>
        <p:txBody>
          <a:bodyPr/>
          <a:lstStyle/>
          <a:p>
            <a:r>
              <a:rPr lang="es-MX" dirty="0"/>
              <a:t>Es la encargada de la adquisición, acondicionamiento y transformación de la materia prima, envasado, almacenamiento y distribución del producto final (International Labour Organization, 1998).</a:t>
            </a:r>
          </a:p>
          <a:p>
            <a:r>
              <a:rPr lang="es-MX" dirty="0"/>
              <a:t>El crecimiento y diversificación de esta industria se ve reflejado con producciones que van desde emprendimientos caseros hasta procesos de producción altamente automatizados (International Labour Organization, 1998).</a:t>
            </a:r>
          </a:p>
          <a:p>
            <a:r>
              <a:rPr lang="es-MX" dirty="0"/>
              <a:t>La industria de alimentos y bebidas en el Ecuador es la industria más importante del país teniendo desde 2018 un 7% con respecto al PIB total y también ocupando el 38% respecto a la industria manufacturera nacional.</a:t>
            </a:r>
          </a:p>
        </p:txBody>
      </p:sp>
    </p:spTree>
    <p:extLst>
      <p:ext uri="{BB962C8B-B14F-4D97-AF65-F5344CB8AC3E}">
        <p14:creationId xmlns:p14="http://schemas.microsoft.com/office/powerpoint/2010/main" val="188403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167426" y="472108"/>
            <a:ext cx="7315200" cy="2021710"/>
          </a:xfrm>
        </p:spPr>
        <p:txBody>
          <a:bodyPr/>
          <a:lstStyle/>
          <a:p>
            <a:r>
              <a:rPr lang="es-MX" dirty="0"/>
              <a:t>Mantenimiento de la maquinaria en la industria de alimentos</a:t>
            </a: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4" name="Marcador de contenido 2">
            <a:extLst>
              <a:ext uri="{FF2B5EF4-FFF2-40B4-BE49-F238E27FC236}">
                <a16:creationId xmlns:a16="http://schemas.microsoft.com/office/drawing/2014/main" id="{1F02C233-0F62-4B29-83E6-A2751C5C3A1D}"/>
              </a:ext>
            </a:extLst>
          </p:cNvPr>
          <p:cNvSpPr>
            <a:spLocks noGrp="1"/>
          </p:cNvSpPr>
          <p:nvPr>
            <p:ph idx="1"/>
          </p:nvPr>
        </p:nvSpPr>
        <p:spPr>
          <a:xfrm>
            <a:off x="2051145" y="2037171"/>
            <a:ext cx="9547761" cy="4256751"/>
          </a:xfrm>
        </p:spPr>
        <p:txBody>
          <a:bodyPr/>
          <a:lstStyle/>
          <a:p>
            <a:r>
              <a:rPr lang="es-MX" dirty="0"/>
              <a:t>La importancia del mantenimiento en la industria en general recae en la capacidad de conservar a las máquinas funcionando de modo que la fábrica pueda seguir con sus procesos de producción ininterrumpidamente.</a:t>
            </a:r>
          </a:p>
          <a:p>
            <a:r>
              <a:rPr lang="es-MX" dirty="0"/>
              <a:t>Realizar mantenimientos de cualquier tipo, de manera periódica, en la maquinaria brinda la capacidad de controlar, prevenir y ejecutar planes de reparación, refacción o reacondicionamiento que puedan evitar posibles daños que comprometan la confiabilidad de las máquinas que intervienen en el proceso de producción.</a:t>
            </a:r>
          </a:p>
          <a:p>
            <a:r>
              <a:rPr lang="es-EC" sz="1800" dirty="0">
                <a:effectLst/>
                <a:latin typeface="Arial" panose="020B0604020202020204" pitchFamily="34" charset="0"/>
                <a:ea typeface="Calibri" panose="020F0502020204030204" pitchFamily="34" charset="0"/>
                <a:cs typeface="Times New Roman" panose="02020603050405020304" pitchFamily="18" charset="0"/>
              </a:rPr>
              <a:t>La interrupción de la producción ya sea por error de los operarios, las máquinas o algún equipo pueden afectar en gran magnitud la producción y las ganancias de la fábrica.</a:t>
            </a:r>
          </a:p>
        </p:txBody>
      </p:sp>
    </p:spTree>
    <p:extLst>
      <p:ext uri="{BB962C8B-B14F-4D97-AF65-F5344CB8AC3E}">
        <p14:creationId xmlns:p14="http://schemas.microsoft.com/office/powerpoint/2010/main" val="74970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135085" y="155884"/>
            <a:ext cx="7315200" cy="1346897"/>
          </a:xfrm>
        </p:spPr>
        <p:txBody>
          <a:bodyPr/>
          <a:lstStyle/>
          <a:p>
            <a:r>
              <a:rPr lang="es-MX" dirty="0"/>
              <a:t>Tipos de mantenimientos</a:t>
            </a: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4" name="Marcador de contenido 2">
            <a:extLst>
              <a:ext uri="{FF2B5EF4-FFF2-40B4-BE49-F238E27FC236}">
                <a16:creationId xmlns:a16="http://schemas.microsoft.com/office/drawing/2014/main" id="{1F02C233-0F62-4B29-83E6-A2751C5C3A1D}"/>
              </a:ext>
            </a:extLst>
          </p:cNvPr>
          <p:cNvSpPr>
            <a:spLocks noGrp="1"/>
          </p:cNvSpPr>
          <p:nvPr>
            <p:ph idx="1"/>
          </p:nvPr>
        </p:nvSpPr>
        <p:spPr>
          <a:xfrm>
            <a:off x="2018805" y="1502781"/>
            <a:ext cx="9547761" cy="4983743"/>
          </a:xfrm>
        </p:spPr>
        <p:txBody>
          <a:bodyPr/>
          <a:lstStyle/>
          <a:p>
            <a:r>
              <a:rPr lang="es-MX" dirty="0"/>
              <a:t>Correctivo: </a:t>
            </a:r>
            <a:r>
              <a:rPr lang="es-EC" sz="1800" dirty="0">
                <a:effectLst/>
                <a:latin typeface="Arial" panose="020B0604020202020204" pitchFamily="34" charset="0"/>
                <a:ea typeface="Calibri" panose="020F0502020204030204" pitchFamily="34" charset="0"/>
                <a:cs typeface="Times New Roman" panose="02020603050405020304" pitchFamily="18" charset="0"/>
              </a:rPr>
              <a:t>se lleva a cabo cuando la avería ya se ha presentado en la máquina o en el equipo.</a:t>
            </a:r>
            <a:endParaRPr lang="es-MX" dirty="0"/>
          </a:p>
          <a:p>
            <a:r>
              <a:rPr lang="es-MX" dirty="0"/>
              <a:t>Preventivo: </a:t>
            </a:r>
            <a:r>
              <a:rPr lang="es-EC" sz="1800" dirty="0">
                <a:effectLst/>
                <a:latin typeface="Arial" panose="020B0604020202020204" pitchFamily="34" charset="0"/>
                <a:ea typeface="Calibri" panose="020F0502020204030204" pitchFamily="34" charset="0"/>
                <a:cs typeface="Times New Roman" panose="02020603050405020304" pitchFamily="18" charset="0"/>
              </a:rPr>
              <a:t>prevenir el fallo mediante revisiones, evaluaciones y mantenimientos leves que con mediciones de variables relacionadas con el funcionamiento de la máquina o equipo en cuestión denoten un funcionamiento normal y deseado para el proceso productivo (Rodríguez A. , 2012). </a:t>
            </a:r>
            <a:endParaRPr lang="es-MX" dirty="0"/>
          </a:p>
          <a:p>
            <a:r>
              <a:rPr lang="es-EC" sz="1800" dirty="0">
                <a:effectLst/>
                <a:latin typeface="Arial" panose="020B0604020202020204" pitchFamily="34" charset="0"/>
                <a:ea typeface="Calibri" panose="020F0502020204030204" pitchFamily="34" charset="0"/>
                <a:cs typeface="Times New Roman" panose="02020603050405020304" pitchFamily="18" charset="0"/>
              </a:rPr>
              <a:t>Predictivo: requiere de medios técnicos avanzados que permitan, en cierta medida, evitar las averías imprevistas, sugiriendo el reemplazo o reparación de los componentes que en función del informe de estado y operatividad puedan presentar en el futuro algún desperfecto (Nogués, 2017).</a:t>
            </a:r>
          </a:p>
          <a:p>
            <a:r>
              <a:rPr lang="es-EC" sz="1800" dirty="0">
                <a:latin typeface="Arial" panose="020B0604020202020204" pitchFamily="34" charset="0"/>
                <a:ea typeface="Calibri" panose="020F0502020204030204" pitchFamily="34" charset="0"/>
                <a:cs typeface="Times New Roman" panose="02020603050405020304" pitchFamily="18" charset="0"/>
              </a:rPr>
              <a:t>Cero Horas: </a:t>
            </a:r>
            <a:r>
              <a:rPr lang="es-EC" sz="1800" dirty="0">
                <a:effectLst/>
                <a:latin typeface="Arial" panose="020B0604020202020204" pitchFamily="34" charset="0"/>
                <a:ea typeface="Calibri" panose="020F0502020204030204" pitchFamily="34" charset="0"/>
                <a:cs typeface="Times New Roman" panose="02020603050405020304" pitchFamily="18" charset="0"/>
              </a:rPr>
              <a:t>comprende las actividades de revisión y evaluación de la maquinaria en intervalos programados en un cronograma de mantenimiento.</a:t>
            </a:r>
            <a:endParaRPr lang="es-EC" sz="1800" dirty="0">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En Uso: consiste en el desarrollo de un conjunto de actividades básicas como son inspecciones visuales, limpieza, lubricación, ajuste de tornillos y calibraciones en general (Nogués, 2017).</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422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a:t>Procesos de etiquetado de productos envasados</a:t>
            </a: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4" name="Marcador de contenido 2">
            <a:extLst>
              <a:ext uri="{FF2B5EF4-FFF2-40B4-BE49-F238E27FC236}">
                <a16:creationId xmlns:a16="http://schemas.microsoft.com/office/drawing/2014/main" id="{1F02C233-0F62-4B29-83E6-A2751C5C3A1D}"/>
              </a:ext>
            </a:extLst>
          </p:cNvPr>
          <p:cNvSpPr>
            <a:spLocks noGrp="1"/>
          </p:cNvSpPr>
          <p:nvPr>
            <p:ph idx="1"/>
          </p:nvPr>
        </p:nvSpPr>
        <p:spPr>
          <a:xfrm>
            <a:off x="2018805" y="1502781"/>
            <a:ext cx="9547761" cy="4983743"/>
          </a:xfrm>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Las etiquetas constituyen cualquier tipo de rótulo, grabado, calcomanía u otra representación gráfica  que sirve para transmitir información al consumidor sobre los ingredientes, la calidad o el valor nutricional. Además estas también cumplen la función de protección y conservación del producto final.</a:t>
            </a:r>
          </a:p>
          <a:p>
            <a:r>
              <a:rPr lang="es-MX" dirty="0"/>
              <a:t>Los principales materiales utilizados para el envasado de productos son el vidrio, el plástico y el metal los cuales pueden ser utilizados en envases de distintas formas, tamaños y colores.</a:t>
            </a:r>
          </a:p>
          <a:p>
            <a:r>
              <a:rPr lang="es-MX" dirty="0"/>
              <a:t>Existen tres métodos de decoración de productos envasados: el etiquetado, el enfajillado y la impresión directa o litografía.</a:t>
            </a:r>
          </a:p>
          <a:p>
            <a:endParaRPr lang="es-MX" dirty="0"/>
          </a:p>
        </p:txBody>
      </p:sp>
    </p:spTree>
    <p:extLst>
      <p:ext uri="{BB962C8B-B14F-4D97-AF65-F5344CB8AC3E}">
        <p14:creationId xmlns:p14="http://schemas.microsoft.com/office/powerpoint/2010/main" val="276800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2018805" y="472108"/>
            <a:ext cx="9547761" cy="1346897"/>
          </a:xfrm>
        </p:spPr>
        <p:txBody>
          <a:bodyPr/>
          <a:lstStyle/>
          <a:p>
            <a:r>
              <a:rPr lang="es-MX" dirty="0"/>
              <a:t>Etiquetado, Enfajillado e Impresión Directa</a:t>
            </a: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5" name="Marcador de contenido 4" descr="Imagen que contiene Texto&#10;&#10;Descripción generada automáticamente">
            <a:extLst>
              <a:ext uri="{FF2B5EF4-FFF2-40B4-BE49-F238E27FC236}">
                <a16:creationId xmlns:a16="http://schemas.microsoft.com/office/drawing/2014/main" id="{4DFEB941-D9E0-495F-90A2-47D5639EF35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50016" y="3130729"/>
            <a:ext cx="3603567" cy="2701636"/>
          </a:xfrm>
          <a:prstGeom prst="rect">
            <a:avLst/>
          </a:prstGeom>
          <a:noFill/>
          <a:ln>
            <a:noFill/>
          </a:ln>
        </p:spPr>
      </p:pic>
      <p:pic>
        <p:nvPicPr>
          <p:cNvPr id="6" name="Imagen 5">
            <a:extLst>
              <a:ext uri="{FF2B5EF4-FFF2-40B4-BE49-F238E27FC236}">
                <a16:creationId xmlns:a16="http://schemas.microsoft.com/office/drawing/2014/main" id="{0CC1947C-1D3F-4405-9614-633CC32F06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60" t="3044" r="31298" b="1682"/>
          <a:stretch/>
        </p:blipFill>
        <p:spPr bwMode="auto">
          <a:xfrm>
            <a:off x="5514657" y="2880885"/>
            <a:ext cx="1162685" cy="2951480"/>
          </a:xfrm>
          <a:prstGeom prst="rect">
            <a:avLst/>
          </a:prstGeom>
          <a:noFill/>
          <a:ln>
            <a:noFill/>
          </a:ln>
          <a:extLst>
            <a:ext uri="{53640926-AAD7-44D8-BBD7-CCE9431645EC}">
              <a14:shadowObscured xmlns:a14="http://schemas.microsoft.com/office/drawing/2010/main"/>
            </a:ext>
          </a:extLst>
        </p:spPr>
      </p:pic>
      <p:pic>
        <p:nvPicPr>
          <p:cNvPr id="7" name="Imagen 6" descr="Botella de plástico verde&#10;&#10;Descripción generada automáticamente con confianza media">
            <a:extLst>
              <a:ext uri="{FF2B5EF4-FFF2-40B4-BE49-F238E27FC236}">
                <a16:creationId xmlns:a16="http://schemas.microsoft.com/office/drawing/2014/main" id="{1A22FEDB-E8A5-496B-963A-815F42AAA3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03" t="1595" r="34198" b="1981"/>
          <a:stretch/>
        </p:blipFill>
        <p:spPr bwMode="auto">
          <a:xfrm>
            <a:off x="6643352" y="2088405"/>
            <a:ext cx="1226820" cy="3743960"/>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65AB076F-0E00-42D9-983B-5726A4985C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94" t="11792" r="10674" b="1256"/>
          <a:stretch/>
        </p:blipFill>
        <p:spPr bwMode="auto">
          <a:xfrm>
            <a:off x="8257869" y="2556400"/>
            <a:ext cx="2921000" cy="3275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9226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135312" y="155884"/>
            <a:ext cx="7315200" cy="844241"/>
          </a:xfrm>
        </p:spPr>
        <p:txBody>
          <a:bodyPr/>
          <a:lstStyle/>
          <a:p>
            <a:r>
              <a:rPr lang="es-MX" dirty="0"/>
              <a:t>Máquinas Enfajilladoras</a:t>
            </a: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5" name="Marcador de contenido 4">
            <a:extLst>
              <a:ext uri="{FF2B5EF4-FFF2-40B4-BE49-F238E27FC236}">
                <a16:creationId xmlns:a16="http://schemas.microsoft.com/office/drawing/2014/main" id="{D5C54D79-6350-437A-8479-2B5AE62BA16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26655" y="1000125"/>
            <a:ext cx="6132513" cy="5658637"/>
          </a:xfrm>
          <a:prstGeom prst="rect">
            <a:avLst/>
          </a:prstGeom>
          <a:noFill/>
          <a:ln>
            <a:noFill/>
          </a:ln>
        </p:spPr>
      </p:pic>
    </p:spTree>
    <p:extLst>
      <p:ext uri="{BB962C8B-B14F-4D97-AF65-F5344CB8AC3E}">
        <p14:creationId xmlns:p14="http://schemas.microsoft.com/office/powerpoint/2010/main" val="152189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253151" y="238125"/>
            <a:ext cx="7315200" cy="685530"/>
          </a:xfrm>
        </p:spPr>
        <p:txBody>
          <a:bodyPr/>
          <a:lstStyle/>
          <a:p>
            <a:r>
              <a:rPr lang="es-MX" dirty="0"/>
              <a:t>Metodología</a:t>
            </a:r>
          </a:p>
        </p:txBody>
      </p:sp>
      <p:sp>
        <p:nvSpPr>
          <p:cNvPr id="5" name="Marcador de contenido 2">
            <a:extLst>
              <a:ext uri="{FF2B5EF4-FFF2-40B4-BE49-F238E27FC236}">
                <a16:creationId xmlns:a16="http://schemas.microsoft.com/office/drawing/2014/main" id="{CBA1CE84-99FD-4D23-A500-3A0C95F9AB9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6" name="Imagen 5">
            <a:extLst>
              <a:ext uri="{FF2B5EF4-FFF2-40B4-BE49-F238E27FC236}">
                <a16:creationId xmlns:a16="http://schemas.microsoft.com/office/drawing/2014/main" id="{DBB062A4-B52C-490C-970F-B009AEAFD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7581" y="1054099"/>
            <a:ext cx="9031832" cy="5565776"/>
          </a:xfrm>
          <a:prstGeom prst="rect">
            <a:avLst/>
          </a:prstGeom>
          <a:noFill/>
          <a:ln>
            <a:noFill/>
          </a:ln>
        </p:spPr>
      </p:pic>
    </p:spTree>
    <p:extLst>
      <p:ext uri="{BB962C8B-B14F-4D97-AF65-F5344CB8AC3E}">
        <p14:creationId xmlns:p14="http://schemas.microsoft.com/office/powerpoint/2010/main" val="237490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253151" y="238125"/>
            <a:ext cx="7315200" cy="685530"/>
          </a:xfrm>
        </p:spPr>
        <p:txBody>
          <a:bodyPr/>
          <a:lstStyle/>
          <a:p>
            <a:r>
              <a:rPr lang="es-MX" dirty="0"/>
              <a:t>Diagrama Funcional</a:t>
            </a:r>
          </a:p>
        </p:txBody>
      </p:sp>
      <p:sp>
        <p:nvSpPr>
          <p:cNvPr id="5" name="Marcador de contenido 2">
            <a:extLst>
              <a:ext uri="{FF2B5EF4-FFF2-40B4-BE49-F238E27FC236}">
                <a16:creationId xmlns:a16="http://schemas.microsoft.com/office/drawing/2014/main" id="{CBA1CE84-99FD-4D23-A500-3A0C95F9AB9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7" name="Imagen 6">
            <a:extLst>
              <a:ext uri="{FF2B5EF4-FFF2-40B4-BE49-F238E27FC236}">
                <a16:creationId xmlns:a16="http://schemas.microsoft.com/office/drawing/2014/main" id="{FF5B8A4B-0005-4EED-927C-1D4185766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970" b="74347"/>
          <a:stretch/>
        </p:blipFill>
        <p:spPr bwMode="auto">
          <a:xfrm>
            <a:off x="3372992" y="1248630"/>
            <a:ext cx="7075517" cy="2520000"/>
          </a:xfrm>
          <a:prstGeom prst="rect">
            <a:avLst/>
          </a:prstGeom>
          <a:noFill/>
          <a:ln>
            <a:noFill/>
          </a:ln>
        </p:spPr>
      </p:pic>
      <p:pic>
        <p:nvPicPr>
          <p:cNvPr id="8" name="Imagen 7">
            <a:extLst>
              <a:ext uri="{FF2B5EF4-FFF2-40B4-BE49-F238E27FC236}">
                <a16:creationId xmlns:a16="http://schemas.microsoft.com/office/drawing/2014/main" id="{42E241FC-46DC-45F5-8021-F4D1522224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982" t="82004"/>
          <a:stretch/>
        </p:blipFill>
        <p:spPr bwMode="auto">
          <a:xfrm>
            <a:off x="6484251" y="4093605"/>
            <a:ext cx="1582451" cy="1656000"/>
          </a:xfrm>
          <a:prstGeom prst="rect">
            <a:avLst/>
          </a:prstGeom>
          <a:noFill/>
          <a:ln>
            <a:noFill/>
          </a:ln>
        </p:spPr>
      </p:pic>
    </p:spTree>
    <p:extLst>
      <p:ext uri="{BB962C8B-B14F-4D97-AF65-F5344CB8AC3E}">
        <p14:creationId xmlns:p14="http://schemas.microsoft.com/office/powerpoint/2010/main" val="2477035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253151" y="238125"/>
            <a:ext cx="7315200" cy="685530"/>
          </a:xfrm>
        </p:spPr>
        <p:txBody>
          <a:bodyPr/>
          <a:lstStyle/>
          <a:p>
            <a:r>
              <a:rPr lang="es-MX" dirty="0"/>
              <a:t>Diagrama Funcional</a:t>
            </a:r>
          </a:p>
        </p:txBody>
      </p:sp>
      <p:sp>
        <p:nvSpPr>
          <p:cNvPr id="5" name="Marcador de contenido 2">
            <a:extLst>
              <a:ext uri="{FF2B5EF4-FFF2-40B4-BE49-F238E27FC236}">
                <a16:creationId xmlns:a16="http://schemas.microsoft.com/office/drawing/2014/main" id="{CBA1CE84-99FD-4D23-A500-3A0C95F9AB9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10" name="Imagen 9">
            <a:extLst>
              <a:ext uri="{FF2B5EF4-FFF2-40B4-BE49-F238E27FC236}">
                <a16:creationId xmlns:a16="http://schemas.microsoft.com/office/drawing/2014/main" id="{F04CD8E8-CEDD-496D-AADC-7E9A49B9F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094" b="19144"/>
          <a:stretch/>
        </p:blipFill>
        <p:spPr bwMode="auto">
          <a:xfrm>
            <a:off x="2876643" y="1086524"/>
            <a:ext cx="8068215" cy="5400000"/>
          </a:xfrm>
          <a:prstGeom prst="rect">
            <a:avLst/>
          </a:prstGeom>
          <a:noFill/>
          <a:ln>
            <a:noFill/>
          </a:ln>
        </p:spPr>
      </p:pic>
    </p:spTree>
    <p:extLst>
      <p:ext uri="{BB962C8B-B14F-4D97-AF65-F5344CB8AC3E}">
        <p14:creationId xmlns:p14="http://schemas.microsoft.com/office/powerpoint/2010/main" val="87415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Desarrollo de la Repotenciación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4239292" y="1065704"/>
            <a:ext cx="5106783" cy="369332"/>
          </a:xfrm>
          <a:prstGeom prst="rect">
            <a:avLst/>
          </a:prstGeom>
          <a:noFill/>
        </p:spPr>
        <p:txBody>
          <a:bodyPr wrap="none" rtlCol="0">
            <a:spAutoFit/>
          </a:bodyPr>
          <a:lstStyle/>
          <a:p>
            <a:r>
              <a:rPr lang="es-MX" b="1" dirty="0"/>
              <a:t>Repotenciación Eléctrica, Electrónica y de Control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018805" y="1502781"/>
            <a:ext cx="9547761" cy="4983743"/>
          </a:xfrm>
        </p:spPr>
        <p:txBody>
          <a:bodyPr>
            <a:normAutofit fontScale="92500" lnSpcReduction="20000"/>
          </a:bodyPr>
          <a:lstStyle/>
          <a:p>
            <a:r>
              <a:rPr lang="es-MX" dirty="0"/>
              <a:t>Diseño del sistema de control</a:t>
            </a:r>
          </a:p>
          <a:p>
            <a:pPr lvl="1"/>
            <a:r>
              <a:rPr lang="es-MX" dirty="0"/>
              <a:t>Identificación de componentes indispensables.</a:t>
            </a:r>
          </a:p>
          <a:p>
            <a:pPr lvl="2"/>
            <a:r>
              <a:rPr lang="es-MX" dirty="0"/>
              <a:t>Actuadores</a:t>
            </a:r>
          </a:p>
          <a:p>
            <a:pPr lvl="2"/>
            <a:r>
              <a:rPr lang="es-MX" dirty="0"/>
              <a:t>Sensores</a:t>
            </a:r>
          </a:p>
          <a:p>
            <a:pPr lvl="2"/>
            <a:r>
              <a:rPr lang="es-MX" dirty="0"/>
              <a:t>Elementos de maniobra</a:t>
            </a:r>
          </a:p>
          <a:p>
            <a:r>
              <a:rPr lang="es-MX" dirty="0"/>
              <a:t>Evaluación y selección de componentes reutilizables</a:t>
            </a:r>
          </a:p>
          <a:p>
            <a:r>
              <a:rPr lang="es-MX" dirty="0"/>
              <a:t>Dimensionamiento y selección de componentes faltantes</a:t>
            </a:r>
          </a:p>
          <a:p>
            <a:r>
              <a:rPr lang="es-MX" dirty="0"/>
              <a:t>Implementación del sistema de control</a:t>
            </a:r>
          </a:p>
          <a:p>
            <a:pPr lvl="1"/>
            <a:r>
              <a:rPr lang="es-MX" dirty="0"/>
              <a:t>Armado del tablero de control</a:t>
            </a:r>
          </a:p>
          <a:p>
            <a:pPr lvl="2"/>
            <a:r>
              <a:rPr lang="es-MX" dirty="0"/>
              <a:t>Planificación de la distribución de componentes</a:t>
            </a:r>
          </a:p>
          <a:p>
            <a:pPr lvl="2"/>
            <a:r>
              <a:rPr lang="es-MX" dirty="0"/>
              <a:t>Planificación de la conexión de componentes</a:t>
            </a:r>
          </a:p>
          <a:p>
            <a:pPr lvl="2"/>
            <a:r>
              <a:rPr lang="es-MX" dirty="0"/>
              <a:t>Dimensionamiento del cableado de componentes</a:t>
            </a:r>
          </a:p>
          <a:p>
            <a:pPr lvl="2"/>
            <a:r>
              <a:rPr lang="es-MX" dirty="0"/>
              <a:t>Identificación del cableado</a:t>
            </a:r>
          </a:p>
          <a:p>
            <a:pPr lvl="2"/>
            <a:r>
              <a:rPr lang="es-MX" dirty="0"/>
              <a:t>Programación del PLC</a:t>
            </a:r>
          </a:p>
          <a:p>
            <a:r>
              <a:rPr lang="es-MX" dirty="0"/>
              <a:t>Interfaz Humano – Máquina</a:t>
            </a:r>
          </a:p>
          <a:p>
            <a:pPr lvl="1"/>
            <a:r>
              <a:rPr lang="es-MX" dirty="0"/>
              <a:t>Pantalla HMI</a:t>
            </a:r>
          </a:p>
          <a:p>
            <a:pPr lvl="1"/>
            <a:r>
              <a:rPr lang="es-MX" dirty="0"/>
              <a:t>Panel de operación</a:t>
            </a:r>
          </a:p>
          <a:p>
            <a:pPr lvl="1"/>
            <a:r>
              <a:rPr lang="es-MX" dirty="0"/>
              <a:t>Programación de la pantalla HMI</a:t>
            </a:r>
          </a:p>
        </p:txBody>
      </p:sp>
    </p:spTree>
    <p:extLst>
      <p:ext uri="{BB962C8B-B14F-4D97-AF65-F5344CB8AC3E}">
        <p14:creationId xmlns:p14="http://schemas.microsoft.com/office/powerpoint/2010/main" val="420869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752301" y="1222791"/>
            <a:ext cx="4025766" cy="4060409"/>
          </a:xfrm>
        </p:spPr>
        <p:txBody>
          <a:bodyPr>
            <a:noAutofit/>
          </a:bodyPr>
          <a:lstStyle/>
          <a:p>
            <a:pPr>
              <a:lnSpc>
                <a:spcPct val="100000"/>
              </a:lnSpc>
              <a:buClr>
                <a:srgbClr val="549E39"/>
              </a:buClr>
              <a:defRPr/>
            </a:pPr>
            <a:r>
              <a:rPr lang="es-ES" sz="2400" dirty="0">
                <a:solidFill>
                  <a:schemeClr val="tx1"/>
                </a:solidFill>
              </a:rPr>
              <a:t>Introducción</a:t>
            </a:r>
            <a:endParaRPr lang="es-MX" sz="2400" dirty="0">
              <a:solidFill>
                <a:schemeClr val="tx1"/>
              </a:solidFill>
            </a:endParaRPr>
          </a:p>
          <a:p>
            <a:r>
              <a:rPr lang="es-MX" sz="2400" dirty="0">
                <a:solidFill>
                  <a:schemeClr val="tx1"/>
                </a:solidFill>
              </a:rPr>
              <a:t>Marco teórico</a:t>
            </a:r>
          </a:p>
          <a:p>
            <a:r>
              <a:rPr lang="es-MX" sz="2400" dirty="0">
                <a:solidFill>
                  <a:schemeClr val="tx1"/>
                </a:solidFill>
              </a:rPr>
              <a:t>Metodología</a:t>
            </a:r>
          </a:p>
          <a:p>
            <a:r>
              <a:rPr lang="es-MX" sz="2400" dirty="0">
                <a:solidFill>
                  <a:schemeClr val="tx1"/>
                </a:solidFill>
                <a:cs typeface="Times New Roman" panose="02020603050405020304" pitchFamily="18" charset="0"/>
              </a:rPr>
              <a:t>Repotenciación</a:t>
            </a:r>
            <a:endParaRPr lang="es-MX" sz="2400" dirty="0">
              <a:solidFill>
                <a:schemeClr val="tx1"/>
              </a:solidFill>
            </a:endParaRPr>
          </a:p>
          <a:p>
            <a:r>
              <a:rPr lang="es-MX" sz="2400" dirty="0">
                <a:solidFill>
                  <a:schemeClr val="tx1"/>
                </a:solidFill>
              </a:rPr>
              <a:t>Pruebas y Resultados</a:t>
            </a:r>
          </a:p>
          <a:p>
            <a:r>
              <a:rPr lang="es-MX" sz="2400" dirty="0">
                <a:solidFill>
                  <a:schemeClr val="tx1"/>
                </a:solidFill>
              </a:rPr>
              <a:t>Conclusiones</a:t>
            </a:r>
          </a:p>
          <a:p>
            <a:r>
              <a:rPr lang="es-MX" sz="2400" dirty="0">
                <a:solidFill>
                  <a:schemeClr val="tx1"/>
                </a:solidFill>
              </a:rPr>
              <a:t>Recomendaciones</a:t>
            </a:r>
          </a:p>
        </p:txBody>
      </p:sp>
    </p:spTree>
    <p:extLst>
      <p:ext uri="{BB962C8B-B14F-4D97-AF65-F5344CB8AC3E}">
        <p14:creationId xmlns:p14="http://schemas.microsoft.com/office/powerpoint/2010/main" val="10231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Diseño del sistema de control</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4416872" y="1133449"/>
            <a:ext cx="4751622" cy="369332"/>
          </a:xfrm>
          <a:prstGeom prst="rect">
            <a:avLst/>
          </a:prstGeom>
          <a:noFill/>
        </p:spPr>
        <p:txBody>
          <a:bodyPr wrap="none" rtlCol="0">
            <a:spAutoFit/>
          </a:bodyPr>
          <a:lstStyle/>
          <a:p>
            <a:r>
              <a:rPr lang="es-MX" b="1" dirty="0"/>
              <a:t>Identificación de componentes indispensables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1977239" y="1728412"/>
            <a:ext cx="9630889" cy="4983743"/>
          </a:xfrm>
        </p:spPr>
        <p:txBody>
          <a:bodyPr numCol="3">
            <a:normAutofit fontScale="32500" lnSpcReduction="20000"/>
          </a:bodyPr>
          <a:lstStyle/>
          <a:p>
            <a:pPr marL="0" indent="0">
              <a:buNone/>
            </a:pPr>
            <a:r>
              <a:rPr lang="es-MX" sz="4300" b="1" dirty="0"/>
              <a:t>Actuadores.</a:t>
            </a:r>
          </a:p>
          <a:p>
            <a:r>
              <a:rPr lang="es-MX" sz="4300" dirty="0"/>
              <a:t>Servomotor para el arrastre de la etiqueta</a:t>
            </a:r>
          </a:p>
          <a:p>
            <a:r>
              <a:rPr lang="es-MX" sz="4300" dirty="0"/>
              <a:t>Servomotor para el corte de la etiqueta</a:t>
            </a:r>
          </a:p>
          <a:p>
            <a:r>
              <a:rPr lang="es-MX" sz="4300" dirty="0"/>
              <a:t>Motor trifásico de inducción para la expulsión de la etiqueta</a:t>
            </a:r>
          </a:p>
          <a:p>
            <a:r>
              <a:rPr lang="es-MX" sz="4300" dirty="0"/>
              <a:t>Motor trifásico de inducción con reducción para la alimentación de material (rollo de etiquetas)</a:t>
            </a:r>
          </a:p>
          <a:p>
            <a:r>
              <a:rPr lang="es-MX" sz="4300" dirty="0"/>
              <a:t>Motor trifásico de inducción con reducción para la banda transportadora (ingreso de productos)</a:t>
            </a:r>
          </a:p>
          <a:p>
            <a:r>
              <a:rPr lang="es-MX" sz="4300" dirty="0"/>
              <a:t>Motor trifásico de inducción con reducción para el tornillo separador (separación de productos)</a:t>
            </a:r>
          </a:p>
          <a:p>
            <a:r>
              <a:rPr lang="es-MX" sz="4300" dirty="0"/>
              <a:t>Motor trifásico de inducción para la regulación de altura del cabezal de corte.</a:t>
            </a:r>
          </a:p>
          <a:p>
            <a:pPr marL="0" indent="0">
              <a:buNone/>
            </a:pPr>
            <a:endParaRPr lang="es-MX" sz="4300" dirty="0"/>
          </a:p>
          <a:p>
            <a:pPr marL="0" indent="0">
              <a:buNone/>
            </a:pPr>
            <a:endParaRPr lang="es-MX" sz="4300" dirty="0"/>
          </a:p>
          <a:p>
            <a:pPr marL="0" indent="0">
              <a:buNone/>
            </a:pPr>
            <a:endParaRPr lang="es-MX" sz="4300" dirty="0"/>
          </a:p>
          <a:p>
            <a:pPr marL="0" indent="0">
              <a:buNone/>
            </a:pPr>
            <a:r>
              <a:rPr lang="es-MX" sz="4300" b="1" dirty="0"/>
              <a:t>Sensores.</a:t>
            </a:r>
          </a:p>
          <a:p>
            <a:r>
              <a:rPr lang="es-MX" sz="4300" dirty="0"/>
              <a:t>Sensor fotoeléctrico para la detección de producto</a:t>
            </a:r>
          </a:p>
          <a:p>
            <a:r>
              <a:rPr lang="es-MX" sz="4300" dirty="0"/>
              <a:t>Sensor óptico de contraste (taca)</a:t>
            </a:r>
          </a:p>
          <a:p>
            <a:r>
              <a:rPr lang="es-MX" sz="4300" dirty="0"/>
              <a:t>Sensor óptico de distancia para la alimentación de material</a:t>
            </a:r>
          </a:p>
          <a:p>
            <a:r>
              <a:rPr lang="es-MX" sz="4300" dirty="0"/>
              <a:t>Sensor final de carrera para la posición superior del cabezal de corte.</a:t>
            </a:r>
          </a:p>
          <a:p>
            <a:r>
              <a:rPr lang="es-MX" sz="4300" dirty="0"/>
              <a:t>Sensor final de carrera para la posición inferior del cabezal de corte.</a:t>
            </a:r>
          </a:p>
          <a:p>
            <a:pPr marL="0" indent="0">
              <a:buNone/>
            </a:pPr>
            <a:endParaRPr lang="es-MX" sz="4300" dirty="0"/>
          </a:p>
          <a:p>
            <a:pPr marL="0" indent="0">
              <a:buNone/>
            </a:pPr>
            <a:endParaRPr lang="es-MX" sz="4300" dirty="0"/>
          </a:p>
          <a:p>
            <a:pPr marL="0" indent="0">
              <a:buNone/>
            </a:pPr>
            <a:endParaRPr lang="es-MX" sz="4300" dirty="0"/>
          </a:p>
          <a:p>
            <a:pPr marL="0" indent="0">
              <a:buNone/>
            </a:pPr>
            <a:endParaRPr lang="es-MX" sz="4300" dirty="0"/>
          </a:p>
          <a:p>
            <a:pPr marL="0" indent="0">
              <a:buNone/>
            </a:pPr>
            <a:endParaRPr lang="es-MX" sz="4300" dirty="0"/>
          </a:p>
          <a:p>
            <a:pPr marL="0" indent="0">
              <a:buNone/>
            </a:pPr>
            <a:endParaRPr lang="es-MX" sz="4300" dirty="0"/>
          </a:p>
          <a:p>
            <a:pPr marL="0" indent="0">
              <a:buNone/>
            </a:pPr>
            <a:endParaRPr lang="es-MX" sz="4300" dirty="0"/>
          </a:p>
          <a:p>
            <a:pPr marL="0" indent="0">
              <a:buNone/>
            </a:pPr>
            <a:endParaRPr lang="es-MX" sz="4300" dirty="0"/>
          </a:p>
          <a:p>
            <a:pPr marL="0" indent="0">
              <a:buNone/>
            </a:pPr>
            <a:r>
              <a:rPr lang="es-MX" sz="4300" b="1" dirty="0"/>
              <a:t>Elementos de maniobra.</a:t>
            </a:r>
          </a:p>
          <a:p>
            <a:r>
              <a:rPr lang="es-MX" sz="4300" dirty="0"/>
              <a:t>Servo drives para los servomotores de arrastre.</a:t>
            </a:r>
          </a:p>
          <a:p>
            <a:r>
              <a:rPr lang="es-MX" sz="4300" dirty="0"/>
              <a:t>Variador de frecuencia para el control de velocidad de la banda transportadora.</a:t>
            </a:r>
          </a:p>
          <a:p>
            <a:r>
              <a:rPr lang="es-MX" sz="4300" dirty="0"/>
              <a:t>Variador de frecuencia para el control de velocidad del tornillo separador.</a:t>
            </a:r>
          </a:p>
          <a:p>
            <a:r>
              <a:rPr lang="es-MX" sz="4300" dirty="0"/>
              <a:t>Contactores para activación/desactivación y cambio de sentido de giro para el motor trifásico de inducción para la regulación de la altura del cabezal de corte.</a:t>
            </a:r>
          </a:p>
          <a:p>
            <a:r>
              <a:rPr lang="es-MX" sz="4300" dirty="0"/>
              <a:t>Relés de estado sólido para la activación y desactivación del motor trifásico de inducción para la expulsión de la etiqueta.</a:t>
            </a:r>
          </a:p>
          <a:p>
            <a:r>
              <a:rPr lang="es-MX" sz="4300" dirty="0"/>
              <a:t>Relés de estado sólido para la activación y desactivación del motor trifásico de inducción para la alimentación de material.</a:t>
            </a:r>
          </a:p>
          <a:p>
            <a:pPr marL="0" indent="0">
              <a:buNone/>
            </a:pPr>
            <a:endParaRPr lang="es-MX" dirty="0"/>
          </a:p>
        </p:txBody>
      </p:sp>
    </p:spTree>
    <p:extLst>
      <p:ext uri="{BB962C8B-B14F-4D97-AF65-F5344CB8AC3E}">
        <p14:creationId xmlns:p14="http://schemas.microsoft.com/office/powerpoint/2010/main" val="1908190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018805" y="1900052"/>
            <a:ext cx="9547761" cy="1638795"/>
          </a:xfrm>
        </p:spPr>
        <p:txBody>
          <a:bodyPr>
            <a:normAutofit/>
          </a:bodyPr>
          <a:lstStyle/>
          <a:p>
            <a:pPr marL="0" indent="0">
              <a:buNone/>
            </a:pPr>
            <a:r>
              <a:rPr lang="es-MX" sz="1800" b="1" dirty="0"/>
              <a:t>Variador de frecuencia para la banda transportadora.</a:t>
            </a:r>
          </a:p>
          <a:p>
            <a:pPr marL="0" indent="0">
              <a:buNone/>
            </a:pPr>
            <a:r>
              <a:rPr lang="es-MX" sz="1800" dirty="0"/>
              <a:t>Requerimientos:</a:t>
            </a:r>
          </a:p>
          <a:p>
            <a:r>
              <a:rPr lang="es-MX" sz="1800" dirty="0"/>
              <a:t>Control de un motor trifásico de 0,75 [kW] a 220 [V].</a:t>
            </a:r>
          </a:p>
          <a:p>
            <a:pPr marL="0" indent="0">
              <a:buNone/>
            </a:pPr>
            <a:r>
              <a:rPr lang="es-MX" sz="1800" dirty="0"/>
              <a:t>Alternativas para la selección:</a:t>
            </a:r>
          </a:p>
        </p:txBody>
      </p:sp>
      <p:sp>
        <p:nvSpPr>
          <p:cNvPr id="6" name="CuadroTexto 5">
            <a:extLst>
              <a:ext uri="{FF2B5EF4-FFF2-40B4-BE49-F238E27FC236}">
                <a16:creationId xmlns:a16="http://schemas.microsoft.com/office/drawing/2014/main" id="{EF81D368-7F41-4167-8E02-4837FEA5C624}"/>
              </a:ext>
            </a:extLst>
          </p:cNvPr>
          <p:cNvSpPr txBox="1"/>
          <p:nvPr/>
        </p:nvSpPr>
        <p:spPr>
          <a:xfrm>
            <a:off x="5836589" y="1435547"/>
            <a:ext cx="1912190" cy="369332"/>
          </a:xfrm>
          <a:prstGeom prst="rect">
            <a:avLst/>
          </a:prstGeom>
          <a:noFill/>
        </p:spPr>
        <p:txBody>
          <a:bodyPr wrap="none" rtlCol="0">
            <a:spAutoFit/>
          </a:bodyPr>
          <a:lstStyle/>
          <a:p>
            <a:r>
              <a:rPr lang="es-MX" b="1" dirty="0"/>
              <a:t>Potencia (Fuerza)</a:t>
            </a:r>
          </a:p>
        </p:txBody>
      </p:sp>
      <p:graphicFrame>
        <p:nvGraphicFramePr>
          <p:cNvPr id="4" name="Objeto 3">
            <a:extLst>
              <a:ext uri="{FF2B5EF4-FFF2-40B4-BE49-F238E27FC236}">
                <a16:creationId xmlns:a16="http://schemas.microsoft.com/office/drawing/2014/main" id="{3BFA4377-60A8-4E46-825C-A00B24186969}"/>
              </a:ext>
            </a:extLst>
          </p:cNvPr>
          <p:cNvGraphicFramePr>
            <a:graphicFrameLocks noChangeAspect="1"/>
          </p:cNvGraphicFramePr>
          <p:nvPr>
            <p:extLst>
              <p:ext uri="{D42A27DB-BD31-4B8C-83A1-F6EECF244321}">
                <p14:modId xmlns:p14="http://schemas.microsoft.com/office/powerpoint/2010/main" val="2875772146"/>
              </p:ext>
            </p:extLst>
          </p:nvPr>
        </p:nvGraphicFramePr>
        <p:xfrm>
          <a:off x="2019300" y="3817938"/>
          <a:ext cx="5476875" cy="2239962"/>
        </p:xfrm>
        <a:graphic>
          <a:graphicData uri="http://schemas.openxmlformats.org/presentationml/2006/ole">
            <mc:AlternateContent xmlns:mc="http://schemas.openxmlformats.org/markup-compatibility/2006">
              <mc:Choice xmlns:v="urn:schemas-microsoft-com:vml" Requires="v">
                <p:oleObj spid="_x0000_s1032" name="Document" r:id="rId3" imgW="5489095" imgH="2290648" progId="Word.Document.12">
                  <p:embed/>
                </p:oleObj>
              </mc:Choice>
              <mc:Fallback>
                <p:oleObj name="Document" r:id="rId3" imgW="5489095" imgH="2290648" progId="Word.Document.12">
                  <p:embed/>
                  <p:pic>
                    <p:nvPicPr>
                      <p:cNvPr id="0" name=""/>
                      <p:cNvPicPr/>
                      <p:nvPr/>
                    </p:nvPicPr>
                    <p:blipFill>
                      <a:blip r:embed="rId4"/>
                      <a:stretch>
                        <a:fillRect/>
                      </a:stretch>
                    </p:blipFill>
                    <p:spPr>
                      <a:xfrm>
                        <a:off x="2019300" y="3817938"/>
                        <a:ext cx="5476875" cy="2239962"/>
                      </a:xfrm>
                      <a:prstGeom prst="rect">
                        <a:avLst/>
                      </a:prstGeom>
                    </p:spPr>
                  </p:pic>
                </p:oleObj>
              </mc:Fallback>
            </mc:AlternateContent>
          </a:graphicData>
        </a:graphic>
      </p:graphicFrame>
      <p:pic>
        <p:nvPicPr>
          <p:cNvPr id="12" name="Imagen 11" descr="Un reloj despertador&#10;&#10;Descripción generada automáticamente con confianza media">
            <a:extLst>
              <a:ext uri="{FF2B5EF4-FFF2-40B4-BE49-F238E27FC236}">
                <a16:creationId xmlns:a16="http://schemas.microsoft.com/office/drawing/2014/main" id="{83AA4974-2F42-42DB-A53C-B29E50F5C177}"/>
              </a:ext>
            </a:extLst>
          </p:cNvPr>
          <p:cNvPicPr>
            <a:picLocks noChangeAspect="1"/>
          </p:cNvPicPr>
          <p:nvPr/>
        </p:nvPicPr>
        <p:blipFill>
          <a:blip r:embed="rId5"/>
          <a:stretch>
            <a:fillRect/>
          </a:stretch>
        </p:blipFill>
        <p:spPr>
          <a:xfrm>
            <a:off x="8771767" y="2329687"/>
            <a:ext cx="1935480" cy="2843530"/>
          </a:xfrm>
          <a:prstGeom prst="rect">
            <a:avLst/>
          </a:prstGeom>
        </p:spPr>
      </p:pic>
    </p:spTree>
    <p:extLst>
      <p:ext uri="{BB962C8B-B14F-4D97-AF65-F5344CB8AC3E}">
        <p14:creationId xmlns:p14="http://schemas.microsoft.com/office/powerpoint/2010/main" val="2896452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018805" y="1900053"/>
            <a:ext cx="9547761" cy="2786247"/>
          </a:xfrm>
        </p:spPr>
        <p:txBody>
          <a:bodyPr>
            <a:normAutofit/>
          </a:bodyPr>
          <a:lstStyle/>
          <a:p>
            <a:pPr marL="0" indent="0">
              <a:buNone/>
            </a:pPr>
            <a:r>
              <a:rPr lang="es-MX" sz="1800" b="1" dirty="0"/>
              <a:t>Componentes para el accionamiento y cambio de giro del motor del cabezal de corte</a:t>
            </a:r>
          </a:p>
          <a:p>
            <a:pPr marL="0" indent="0">
              <a:buNone/>
            </a:pPr>
            <a:r>
              <a:rPr lang="es-MX" sz="1800" dirty="0"/>
              <a:t>Requerimientos: Control de un motor trifásico de 40 [W] a 220 [V].</a:t>
            </a:r>
          </a:p>
          <a:p>
            <a:pPr marL="0" indent="0">
              <a:buNone/>
            </a:pPr>
            <a:r>
              <a:rPr lang="es-MX" sz="1800" dirty="0"/>
              <a:t>Alternativas para la selección:</a:t>
            </a:r>
          </a:p>
          <a:p>
            <a:pPr marL="342900" indent="-342900">
              <a:buFont typeface="+mj-lt"/>
              <a:buAutoNum type="arabicPeriod"/>
            </a:pPr>
            <a:r>
              <a:rPr lang="es-MX" sz="1800" dirty="0"/>
              <a:t>Accionamiento e inversión de giro por medio de contactores y relés.</a:t>
            </a:r>
          </a:p>
          <a:p>
            <a:pPr marL="342900" indent="-342900">
              <a:buFont typeface="+mj-lt"/>
              <a:buAutoNum type="arabicPeriod"/>
            </a:pPr>
            <a:r>
              <a:rPr lang="es-MX" sz="1800" dirty="0"/>
              <a:t>Variador de frecuencia.</a:t>
            </a:r>
          </a:p>
          <a:p>
            <a:pPr marL="0" indent="0">
              <a:buNone/>
            </a:pPr>
            <a:r>
              <a:rPr lang="es-MX" sz="1800" dirty="0"/>
              <a:t>Selección:</a:t>
            </a:r>
          </a:p>
          <a:p>
            <a:r>
              <a:rPr lang="es-MX" sz="1800" dirty="0"/>
              <a:t>Alternativa 1</a:t>
            </a:r>
          </a:p>
        </p:txBody>
      </p:sp>
      <p:sp>
        <p:nvSpPr>
          <p:cNvPr id="6" name="CuadroTexto 5">
            <a:extLst>
              <a:ext uri="{FF2B5EF4-FFF2-40B4-BE49-F238E27FC236}">
                <a16:creationId xmlns:a16="http://schemas.microsoft.com/office/drawing/2014/main" id="{EF81D368-7F41-4167-8E02-4837FEA5C624}"/>
              </a:ext>
            </a:extLst>
          </p:cNvPr>
          <p:cNvSpPr txBox="1"/>
          <p:nvPr/>
        </p:nvSpPr>
        <p:spPr>
          <a:xfrm>
            <a:off x="5836589" y="1435547"/>
            <a:ext cx="1912190" cy="369332"/>
          </a:xfrm>
          <a:prstGeom prst="rect">
            <a:avLst/>
          </a:prstGeom>
          <a:noFill/>
        </p:spPr>
        <p:txBody>
          <a:bodyPr wrap="none" rtlCol="0">
            <a:spAutoFit/>
          </a:bodyPr>
          <a:lstStyle/>
          <a:p>
            <a:r>
              <a:rPr lang="es-MX" b="1" dirty="0"/>
              <a:t>Potencia (Fuerza)</a:t>
            </a:r>
          </a:p>
        </p:txBody>
      </p:sp>
      <p:graphicFrame>
        <p:nvGraphicFramePr>
          <p:cNvPr id="5" name="Objeto 4">
            <a:extLst>
              <a:ext uri="{FF2B5EF4-FFF2-40B4-BE49-F238E27FC236}">
                <a16:creationId xmlns:a16="http://schemas.microsoft.com/office/drawing/2014/main" id="{40069BC8-7FD8-4AEB-8BF4-DDFBFEDBB1F9}"/>
              </a:ext>
            </a:extLst>
          </p:cNvPr>
          <p:cNvGraphicFramePr>
            <a:graphicFrameLocks noChangeAspect="1"/>
          </p:cNvGraphicFramePr>
          <p:nvPr>
            <p:extLst>
              <p:ext uri="{D42A27DB-BD31-4B8C-83A1-F6EECF244321}">
                <p14:modId xmlns:p14="http://schemas.microsoft.com/office/powerpoint/2010/main" val="240514771"/>
              </p:ext>
            </p:extLst>
          </p:nvPr>
        </p:nvGraphicFramePr>
        <p:xfrm>
          <a:off x="2018805" y="4781474"/>
          <a:ext cx="5462588" cy="2160588"/>
        </p:xfrm>
        <a:graphic>
          <a:graphicData uri="http://schemas.openxmlformats.org/presentationml/2006/ole">
            <mc:AlternateContent xmlns:mc="http://schemas.openxmlformats.org/markup-compatibility/2006">
              <mc:Choice xmlns:v="urn:schemas-microsoft-com:vml" Requires="v">
                <p:oleObj spid="_x0000_s2056" name="Document" r:id="rId3" imgW="5489095" imgH="2176872" progId="Word.Document.12">
                  <p:embed/>
                </p:oleObj>
              </mc:Choice>
              <mc:Fallback>
                <p:oleObj name="Document" r:id="rId3" imgW="5489095" imgH="2176872" progId="Word.Document.12">
                  <p:embed/>
                  <p:pic>
                    <p:nvPicPr>
                      <p:cNvPr id="0" name=""/>
                      <p:cNvPicPr/>
                      <p:nvPr/>
                    </p:nvPicPr>
                    <p:blipFill>
                      <a:blip r:embed="rId4"/>
                      <a:stretch>
                        <a:fillRect/>
                      </a:stretch>
                    </p:blipFill>
                    <p:spPr>
                      <a:xfrm>
                        <a:off x="2018805" y="4781474"/>
                        <a:ext cx="5462588" cy="2160588"/>
                      </a:xfrm>
                      <a:prstGeom prst="rect">
                        <a:avLst/>
                      </a:prstGeom>
                    </p:spPr>
                  </p:pic>
                </p:oleObj>
              </mc:Fallback>
            </mc:AlternateContent>
          </a:graphicData>
        </a:graphic>
      </p:graphicFrame>
      <p:pic>
        <p:nvPicPr>
          <p:cNvPr id="11" name="Imagen 10">
            <a:extLst>
              <a:ext uri="{FF2B5EF4-FFF2-40B4-BE49-F238E27FC236}">
                <a16:creationId xmlns:a16="http://schemas.microsoft.com/office/drawing/2014/main" id="{59F6FADB-21A5-4890-B79D-750807DC64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95" t="4767" r="14952" b="3579"/>
          <a:stretch/>
        </p:blipFill>
        <p:spPr bwMode="auto">
          <a:xfrm>
            <a:off x="8678330" y="3821695"/>
            <a:ext cx="1314386" cy="1729210"/>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A11DB7CB-E73C-4743-967A-539ABF41D2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92650" y="5062011"/>
            <a:ext cx="1314386" cy="1314386"/>
          </a:xfrm>
          <a:prstGeom prst="rect">
            <a:avLst/>
          </a:prstGeom>
          <a:noFill/>
          <a:ln>
            <a:noFill/>
          </a:ln>
        </p:spPr>
      </p:pic>
    </p:spTree>
    <p:extLst>
      <p:ext uri="{BB962C8B-B14F-4D97-AF65-F5344CB8AC3E}">
        <p14:creationId xmlns:p14="http://schemas.microsoft.com/office/powerpoint/2010/main" val="3577677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018805" y="1900053"/>
            <a:ext cx="9547761" cy="2529443"/>
          </a:xfrm>
        </p:spPr>
        <p:txBody>
          <a:bodyPr>
            <a:normAutofit/>
          </a:bodyPr>
          <a:lstStyle/>
          <a:p>
            <a:pPr marL="0" indent="0">
              <a:buNone/>
            </a:pPr>
            <a:r>
              <a:rPr lang="es-MX" sz="1800" b="1" dirty="0"/>
              <a:t>Sensor para la etapa de alimentación de material.</a:t>
            </a:r>
          </a:p>
          <a:p>
            <a:pPr marL="0" indent="0">
              <a:buNone/>
            </a:pPr>
            <a:r>
              <a:rPr lang="es-MX" sz="1800" dirty="0"/>
              <a:t>Requerimientos: </a:t>
            </a:r>
          </a:p>
          <a:p>
            <a:pPr marL="0" indent="0">
              <a:buNone/>
            </a:pPr>
            <a:endParaRPr lang="es-MX" sz="1800" dirty="0"/>
          </a:p>
          <a:p>
            <a:pPr marL="0" indent="0">
              <a:buNone/>
            </a:pPr>
            <a:endParaRPr lang="es-MX" sz="1800" dirty="0"/>
          </a:p>
          <a:p>
            <a:pPr marL="0" indent="0">
              <a:buNone/>
            </a:pPr>
            <a:endParaRPr lang="es-MX" sz="1800" dirty="0"/>
          </a:p>
          <a:p>
            <a:pPr marL="0" indent="0">
              <a:buNone/>
            </a:pPr>
            <a:r>
              <a:rPr lang="es-MX" sz="1800" dirty="0"/>
              <a:t>Selección:</a:t>
            </a:r>
          </a:p>
        </p:txBody>
      </p:sp>
      <p:sp>
        <p:nvSpPr>
          <p:cNvPr id="6" name="CuadroTexto 5">
            <a:extLst>
              <a:ext uri="{FF2B5EF4-FFF2-40B4-BE49-F238E27FC236}">
                <a16:creationId xmlns:a16="http://schemas.microsoft.com/office/drawing/2014/main" id="{EF81D368-7F41-4167-8E02-4837FEA5C624}"/>
              </a:ext>
            </a:extLst>
          </p:cNvPr>
          <p:cNvSpPr txBox="1"/>
          <p:nvPr/>
        </p:nvSpPr>
        <p:spPr>
          <a:xfrm>
            <a:off x="6327652" y="1480616"/>
            <a:ext cx="930063" cy="369332"/>
          </a:xfrm>
          <a:prstGeom prst="rect">
            <a:avLst/>
          </a:prstGeom>
          <a:noFill/>
        </p:spPr>
        <p:txBody>
          <a:bodyPr wrap="none" rtlCol="0">
            <a:spAutoFit/>
          </a:bodyPr>
          <a:lstStyle/>
          <a:p>
            <a:r>
              <a:rPr lang="es-MX" b="1" dirty="0"/>
              <a:t>Control</a:t>
            </a:r>
          </a:p>
        </p:txBody>
      </p:sp>
      <p:graphicFrame>
        <p:nvGraphicFramePr>
          <p:cNvPr id="4" name="Objeto 3">
            <a:extLst>
              <a:ext uri="{FF2B5EF4-FFF2-40B4-BE49-F238E27FC236}">
                <a16:creationId xmlns:a16="http://schemas.microsoft.com/office/drawing/2014/main" id="{7B52AF61-C228-4A63-B6CE-733FE3D20F97}"/>
              </a:ext>
            </a:extLst>
          </p:cNvPr>
          <p:cNvGraphicFramePr>
            <a:graphicFrameLocks noChangeAspect="1"/>
          </p:cNvGraphicFramePr>
          <p:nvPr>
            <p:extLst>
              <p:ext uri="{D42A27DB-BD31-4B8C-83A1-F6EECF244321}">
                <p14:modId xmlns:p14="http://schemas.microsoft.com/office/powerpoint/2010/main" val="541346287"/>
              </p:ext>
            </p:extLst>
          </p:nvPr>
        </p:nvGraphicFramePr>
        <p:xfrm>
          <a:off x="4047895" y="2709538"/>
          <a:ext cx="5489575" cy="1770063"/>
        </p:xfrm>
        <a:graphic>
          <a:graphicData uri="http://schemas.openxmlformats.org/presentationml/2006/ole">
            <mc:AlternateContent xmlns:mc="http://schemas.openxmlformats.org/markup-compatibility/2006">
              <mc:Choice xmlns:v="urn:schemas-microsoft-com:vml" Requires="v">
                <p:oleObj spid="_x0000_s3089" name="Document" r:id="rId3" imgW="5489095" imgH="1770373" progId="Word.Document.12">
                  <p:embed/>
                </p:oleObj>
              </mc:Choice>
              <mc:Fallback>
                <p:oleObj name="Document" r:id="rId3" imgW="5489095" imgH="1770373" progId="Word.Document.12">
                  <p:embed/>
                  <p:pic>
                    <p:nvPicPr>
                      <p:cNvPr id="0" name=""/>
                      <p:cNvPicPr/>
                      <p:nvPr/>
                    </p:nvPicPr>
                    <p:blipFill>
                      <a:blip r:embed="rId4"/>
                      <a:stretch>
                        <a:fillRect/>
                      </a:stretch>
                    </p:blipFill>
                    <p:spPr>
                      <a:xfrm>
                        <a:off x="4047895" y="2709538"/>
                        <a:ext cx="5489575" cy="1770063"/>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DBE2A117-596C-40D0-B036-D8D583364E86}"/>
              </a:ext>
            </a:extLst>
          </p:cNvPr>
          <p:cNvGraphicFramePr>
            <a:graphicFrameLocks noChangeAspect="1"/>
          </p:cNvGraphicFramePr>
          <p:nvPr>
            <p:extLst>
              <p:ext uri="{D42A27DB-BD31-4B8C-83A1-F6EECF244321}">
                <p14:modId xmlns:p14="http://schemas.microsoft.com/office/powerpoint/2010/main" val="2286803737"/>
              </p:ext>
            </p:extLst>
          </p:nvPr>
        </p:nvGraphicFramePr>
        <p:xfrm>
          <a:off x="4047895" y="4754046"/>
          <a:ext cx="5489575" cy="1625600"/>
        </p:xfrm>
        <a:graphic>
          <a:graphicData uri="http://schemas.openxmlformats.org/presentationml/2006/ole">
            <mc:AlternateContent xmlns:mc="http://schemas.openxmlformats.org/markup-compatibility/2006">
              <mc:Choice xmlns:v="urn:schemas-microsoft-com:vml" Requires="v">
                <p:oleObj spid="_x0000_s3090" name="Document" r:id="rId5" imgW="5489095" imgH="1626353" progId="Word.Document.12">
                  <p:embed/>
                </p:oleObj>
              </mc:Choice>
              <mc:Fallback>
                <p:oleObj name="Document" r:id="rId5" imgW="5489095" imgH="1626353" progId="Word.Document.12">
                  <p:embed/>
                  <p:pic>
                    <p:nvPicPr>
                      <p:cNvPr id="0" name=""/>
                      <p:cNvPicPr/>
                      <p:nvPr/>
                    </p:nvPicPr>
                    <p:blipFill>
                      <a:blip r:embed="rId6"/>
                      <a:stretch>
                        <a:fillRect/>
                      </a:stretch>
                    </p:blipFill>
                    <p:spPr>
                      <a:xfrm>
                        <a:off x="4047895" y="4754046"/>
                        <a:ext cx="5489575" cy="1625600"/>
                      </a:xfrm>
                      <a:prstGeom prst="rect">
                        <a:avLst/>
                      </a:prstGeom>
                    </p:spPr>
                  </p:pic>
                </p:oleObj>
              </mc:Fallback>
            </mc:AlternateContent>
          </a:graphicData>
        </a:graphic>
      </p:graphicFrame>
    </p:spTree>
    <p:extLst>
      <p:ext uri="{BB962C8B-B14F-4D97-AF65-F5344CB8AC3E}">
        <p14:creationId xmlns:p14="http://schemas.microsoft.com/office/powerpoint/2010/main" val="2198553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018805" y="1900053"/>
            <a:ext cx="9547761" cy="3107999"/>
          </a:xfrm>
        </p:spPr>
        <p:txBody>
          <a:bodyPr>
            <a:normAutofit/>
          </a:bodyPr>
          <a:lstStyle/>
          <a:p>
            <a:pPr marL="0" indent="0">
              <a:buNone/>
            </a:pPr>
            <a:r>
              <a:rPr lang="es-MX" sz="1800" b="1" dirty="0"/>
              <a:t>Relés de estado sólido para la etapa de alimentación de material.</a:t>
            </a:r>
          </a:p>
          <a:p>
            <a:pPr marL="0" indent="0">
              <a:buNone/>
            </a:pPr>
            <a:r>
              <a:rPr lang="es-MX" sz="1800" dirty="0"/>
              <a:t>Requerimientos: </a:t>
            </a:r>
          </a:p>
          <a:p>
            <a:r>
              <a:rPr lang="es-MX" sz="1800" dirty="0"/>
              <a:t>Control de un motor de 60 [W] a 220 [V].</a:t>
            </a:r>
          </a:p>
          <a:p>
            <a:r>
              <a:rPr lang="es-MX" sz="1800" dirty="0"/>
              <a:t>Velocidad de activación rápida y repetitiva.</a:t>
            </a:r>
          </a:p>
          <a:p>
            <a:pPr marL="0" indent="0">
              <a:buNone/>
            </a:pPr>
            <a:r>
              <a:rPr lang="es-MX" sz="1800" dirty="0"/>
              <a:t>Selección:</a:t>
            </a:r>
          </a:p>
          <a:p>
            <a:pPr marL="0" indent="0">
              <a:buNone/>
            </a:pPr>
            <a:endParaRPr lang="es-MX" sz="1800" dirty="0"/>
          </a:p>
        </p:txBody>
      </p:sp>
      <p:sp>
        <p:nvSpPr>
          <p:cNvPr id="6" name="CuadroTexto 5">
            <a:extLst>
              <a:ext uri="{FF2B5EF4-FFF2-40B4-BE49-F238E27FC236}">
                <a16:creationId xmlns:a16="http://schemas.microsoft.com/office/drawing/2014/main" id="{EF81D368-7F41-4167-8E02-4837FEA5C624}"/>
              </a:ext>
            </a:extLst>
          </p:cNvPr>
          <p:cNvSpPr txBox="1"/>
          <p:nvPr/>
        </p:nvSpPr>
        <p:spPr>
          <a:xfrm>
            <a:off x="6327652" y="1480616"/>
            <a:ext cx="930063" cy="369332"/>
          </a:xfrm>
          <a:prstGeom prst="rect">
            <a:avLst/>
          </a:prstGeom>
          <a:noFill/>
        </p:spPr>
        <p:txBody>
          <a:bodyPr wrap="none" rtlCol="0">
            <a:spAutoFit/>
          </a:bodyPr>
          <a:lstStyle/>
          <a:p>
            <a:r>
              <a:rPr lang="es-MX" b="1" dirty="0"/>
              <a:t>Control</a:t>
            </a:r>
          </a:p>
        </p:txBody>
      </p:sp>
      <p:graphicFrame>
        <p:nvGraphicFramePr>
          <p:cNvPr id="5" name="Objeto 4">
            <a:extLst>
              <a:ext uri="{FF2B5EF4-FFF2-40B4-BE49-F238E27FC236}">
                <a16:creationId xmlns:a16="http://schemas.microsoft.com/office/drawing/2014/main" id="{3ABB7DA1-237A-46F3-8835-59DEDA7745D8}"/>
              </a:ext>
            </a:extLst>
          </p:cNvPr>
          <p:cNvGraphicFramePr>
            <a:graphicFrameLocks noChangeAspect="1"/>
          </p:cNvGraphicFramePr>
          <p:nvPr>
            <p:extLst>
              <p:ext uri="{D42A27DB-BD31-4B8C-83A1-F6EECF244321}">
                <p14:modId xmlns:p14="http://schemas.microsoft.com/office/powerpoint/2010/main" val="1108258119"/>
              </p:ext>
            </p:extLst>
          </p:nvPr>
        </p:nvGraphicFramePr>
        <p:xfrm>
          <a:off x="4047895" y="4644752"/>
          <a:ext cx="5489575" cy="1465263"/>
        </p:xfrm>
        <a:graphic>
          <a:graphicData uri="http://schemas.openxmlformats.org/presentationml/2006/ole">
            <mc:AlternateContent xmlns:mc="http://schemas.openxmlformats.org/markup-compatibility/2006">
              <mc:Choice xmlns:v="urn:schemas-microsoft-com:vml" Requires="v">
                <p:oleObj spid="_x0000_s4107" name="Document" r:id="rId3" imgW="5489095" imgH="1465770" progId="Word.Document.12">
                  <p:embed/>
                </p:oleObj>
              </mc:Choice>
              <mc:Fallback>
                <p:oleObj name="Document" r:id="rId3" imgW="5489095" imgH="1465770" progId="Word.Document.12">
                  <p:embed/>
                  <p:pic>
                    <p:nvPicPr>
                      <p:cNvPr id="0" name=""/>
                      <p:cNvPicPr/>
                      <p:nvPr/>
                    </p:nvPicPr>
                    <p:blipFill>
                      <a:blip r:embed="rId4"/>
                      <a:stretch>
                        <a:fillRect/>
                      </a:stretch>
                    </p:blipFill>
                    <p:spPr>
                      <a:xfrm>
                        <a:off x="4047895" y="4644752"/>
                        <a:ext cx="5489575" cy="1465263"/>
                      </a:xfrm>
                      <a:prstGeom prst="rect">
                        <a:avLst/>
                      </a:prstGeom>
                    </p:spPr>
                  </p:pic>
                </p:oleObj>
              </mc:Fallback>
            </mc:AlternateContent>
          </a:graphicData>
        </a:graphic>
      </p:graphicFrame>
    </p:spTree>
    <p:extLst>
      <p:ext uri="{BB962C8B-B14F-4D97-AF65-F5344CB8AC3E}">
        <p14:creationId xmlns:p14="http://schemas.microsoft.com/office/powerpoint/2010/main" val="1521621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018805" y="1900053"/>
            <a:ext cx="9547761" cy="3107999"/>
          </a:xfrm>
        </p:spPr>
        <p:txBody>
          <a:bodyPr>
            <a:normAutofit/>
          </a:bodyPr>
          <a:lstStyle/>
          <a:p>
            <a:pPr marL="0" indent="0">
              <a:buNone/>
            </a:pPr>
            <a:r>
              <a:rPr lang="es-MX" sz="1800" b="1" dirty="0"/>
              <a:t>Relés de estado sólido para la etapa de expulsión de la fajilla.</a:t>
            </a:r>
          </a:p>
          <a:p>
            <a:pPr marL="0" indent="0">
              <a:buNone/>
            </a:pPr>
            <a:r>
              <a:rPr lang="es-MX" sz="1800" dirty="0"/>
              <a:t>Requerimientos: </a:t>
            </a:r>
          </a:p>
          <a:p>
            <a:r>
              <a:rPr lang="es-MX" sz="1800" dirty="0"/>
              <a:t>Control de un motor de 90 [W] a 220 [V].</a:t>
            </a:r>
          </a:p>
          <a:p>
            <a:r>
              <a:rPr lang="es-MX" sz="1800" dirty="0"/>
              <a:t>Velocidad de activación rápida y repetitiva.</a:t>
            </a:r>
          </a:p>
          <a:p>
            <a:pPr marL="0" indent="0">
              <a:buNone/>
            </a:pPr>
            <a:r>
              <a:rPr lang="es-MX" sz="1800" dirty="0"/>
              <a:t>Selección:</a:t>
            </a:r>
          </a:p>
          <a:p>
            <a:pPr marL="0" indent="0">
              <a:buNone/>
            </a:pPr>
            <a:endParaRPr lang="es-MX" sz="1800" dirty="0"/>
          </a:p>
        </p:txBody>
      </p:sp>
      <p:sp>
        <p:nvSpPr>
          <p:cNvPr id="6" name="CuadroTexto 5">
            <a:extLst>
              <a:ext uri="{FF2B5EF4-FFF2-40B4-BE49-F238E27FC236}">
                <a16:creationId xmlns:a16="http://schemas.microsoft.com/office/drawing/2014/main" id="{EF81D368-7F41-4167-8E02-4837FEA5C624}"/>
              </a:ext>
            </a:extLst>
          </p:cNvPr>
          <p:cNvSpPr txBox="1"/>
          <p:nvPr/>
        </p:nvSpPr>
        <p:spPr>
          <a:xfrm>
            <a:off x="6327652" y="1480616"/>
            <a:ext cx="930063" cy="369332"/>
          </a:xfrm>
          <a:prstGeom prst="rect">
            <a:avLst/>
          </a:prstGeom>
          <a:noFill/>
        </p:spPr>
        <p:txBody>
          <a:bodyPr wrap="none" rtlCol="0">
            <a:spAutoFit/>
          </a:bodyPr>
          <a:lstStyle/>
          <a:p>
            <a:r>
              <a:rPr lang="es-MX" b="1" dirty="0"/>
              <a:t>Control</a:t>
            </a:r>
          </a:p>
        </p:txBody>
      </p:sp>
      <p:graphicFrame>
        <p:nvGraphicFramePr>
          <p:cNvPr id="4" name="Objeto 3">
            <a:extLst>
              <a:ext uri="{FF2B5EF4-FFF2-40B4-BE49-F238E27FC236}">
                <a16:creationId xmlns:a16="http://schemas.microsoft.com/office/drawing/2014/main" id="{D9F23135-0F9A-4C8B-A948-A9FB3299D597}"/>
              </a:ext>
            </a:extLst>
          </p:cNvPr>
          <p:cNvGraphicFramePr>
            <a:graphicFrameLocks noChangeAspect="1"/>
          </p:cNvGraphicFramePr>
          <p:nvPr>
            <p:extLst>
              <p:ext uri="{D42A27DB-BD31-4B8C-83A1-F6EECF244321}">
                <p14:modId xmlns:p14="http://schemas.microsoft.com/office/powerpoint/2010/main" val="3483807495"/>
              </p:ext>
            </p:extLst>
          </p:nvPr>
        </p:nvGraphicFramePr>
        <p:xfrm>
          <a:off x="4049483" y="4528381"/>
          <a:ext cx="5486400" cy="1460500"/>
        </p:xfrm>
        <a:graphic>
          <a:graphicData uri="http://schemas.openxmlformats.org/presentationml/2006/ole">
            <mc:AlternateContent xmlns:mc="http://schemas.openxmlformats.org/markup-compatibility/2006">
              <mc:Choice xmlns:v="urn:schemas-microsoft-com:vml" Requires="v">
                <p:oleObj spid="_x0000_s5130" name="Document" r:id="rId3" imgW="5489095" imgH="1465770" progId="Word.Document.12">
                  <p:embed/>
                </p:oleObj>
              </mc:Choice>
              <mc:Fallback>
                <p:oleObj name="Document" r:id="rId3" imgW="5489095" imgH="1465770" progId="Word.Document.12">
                  <p:embed/>
                  <p:pic>
                    <p:nvPicPr>
                      <p:cNvPr id="0" name=""/>
                      <p:cNvPicPr/>
                      <p:nvPr/>
                    </p:nvPicPr>
                    <p:blipFill>
                      <a:blip r:embed="rId4"/>
                      <a:stretch>
                        <a:fillRect/>
                      </a:stretch>
                    </p:blipFill>
                    <p:spPr>
                      <a:xfrm>
                        <a:off x="4049483" y="4528381"/>
                        <a:ext cx="5486400" cy="1460500"/>
                      </a:xfrm>
                      <a:prstGeom prst="rect">
                        <a:avLst/>
                      </a:prstGeom>
                    </p:spPr>
                  </p:pic>
                </p:oleObj>
              </mc:Fallback>
            </mc:AlternateContent>
          </a:graphicData>
        </a:graphic>
      </p:graphicFrame>
    </p:spTree>
    <p:extLst>
      <p:ext uri="{BB962C8B-B14F-4D97-AF65-F5344CB8AC3E}">
        <p14:creationId xmlns:p14="http://schemas.microsoft.com/office/powerpoint/2010/main" val="1437736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70068" y="1900053"/>
            <a:ext cx="9096498" cy="3107999"/>
          </a:xfrm>
        </p:spPr>
        <p:txBody>
          <a:bodyPr>
            <a:normAutofit/>
          </a:bodyPr>
          <a:lstStyle/>
          <a:p>
            <a:pPr marL="0" indent="0">
              <a:buNone/>
            </a:pPr>
            <a:r>
              <a:rPr lang="es-MX" sz="1800" b="1" dirty="0"/>
              <a:t>Fuente de alimentación 24 [VDC].</a:t>
            </a:r>
          </a:p>
          <a:p>
            <a:pPr marL="0" indent="0">
              <a:buNone/>
            </a:pPr>
            <a:r>
              <a:rPr lang="es-MX" sz="1800" dirty="0"/>
              <a:t>Requerimientos: </a:t>
            </a:r>
          </a:p>
          <a:p>
            <a:r>
              <a:rPr lang="es-MX" sz="1800" dirty="0"/>
              <a:t>Corriente superior a 1,62 [A]</a:t>
            </a:r>
          </a:p>
          <a:p>
            <a:r>
              <a:rPr lang="es-MX" sz="1800" dirty="0"/>
              <a:t>Alimentación de 220 [V]</a:t>
            </a:r>
          </a:p>
          <a:p>
            <a:pPr marL="0" indent="0">
              <a:buNone/>
            </a:pPr>
            <a:r>
              <a:rPr lang="es-MX" sz="1800" dirty="0"/>
              <a:t>Selección:</a:t>
            </a:r>
          </a:p>
          <a:p>
            <a:pPr marL="0" indent="0">
              <a:buNone/>
            </a:pPr>
            <a:endParaRPr lang="es-MX" sz="1800" dirty="0"/>
          </a:p>
        </p:txBody>
      </p:sp>
      <p:sp>
        <p:nvSpPr>
          <p:cNvPr id="6" name="CuadroTexto 5">
            <a:extLst>
              <a:ext uri="{FF2B5EF4-FFF2-40B4-BE49-F238E27FC236}">
                <a16:creationId xmlns:a16="http://schemas.microsoft.com/office/drawing/2014/main" id="{EF81D368-7F41-4167-8E02-4837FEA5C624}"/>
              </a:ext>
            </a:extLst>
          </p:cNvPr>
          <p:cNvSpPr txBox="1"/>
          <p:nvPr/>
        </p:nvSpPr>
        <p:spPr>
          <a:xfrm>
            <a:off x="6327652" y="1480616"/>
            <a:ext cx="930063" cy="369332"/>
          </a:xfrm>
          <a:prstGeom prst="rect">
            <a:avLst/>
          </a:prstGeom>
          <a:noFill/>
        </p:spPr>
        <p:txBody>
          <a:bodyPr wrap="none" rtlCol="0">
            <a:spAutoFit/>
          </a:bodyPr>
          <a:lstStyle/>
          <a:p>
            <a:r>
              <a:rPr lang="es-MX" b="1" dirty="0"/>
              <a:t>Control</a:t>
            </a:r>
          </a:p>
        </p:txBody>
      </p:sp>
      <p:graphicFrame>
        <p:nvGraphicFramePr>
          <p:cNvPr id="5" name="Objeto 4">
            <a:extLst>
              <a:ext uri="{FF2B5EF4-FFF2-40B4-BE49-F238E27FC236}">
                <a16:creationId xmlns:a16="http://schemas.microsoft.com/office/drawing/2014/main" id="{FCC4705B-C5E2-4991-B2D0-A1F8CA817BCD}"/>
              </a:ext>
            </a:extLst>
          </p:cNvPr>
          <p:cNvGraphicFramePr>
            <a:graphicFrameLocks noChangeAspect="1"/>
          </p:cNvGraphicFramePr>
          <p:nvPr>
            <p:extLst>
              <p:ext uri="{D42A27DB-BD31-4B8C-83A1-F6EECF244321}">
                <p14:modId xmlns:p14="http://schemas.microsoft.com/office/powerpoint/2010/main" val="3529206433"/>
              </p:ext>
            </p:extLst>
          </p:nvPr>
        </p:nvGraphicFramePr>
        <p:xfrm>
          <a:off x="2604715" y="4730478"/>
          <a:ext cx="5462587" cy="1293812"/>
        </p:xfrm>
        <a:graphic>
          <a:graphicData uri="http://schemas.openxmlformats.org/presentationml/2006/ole">
            <mc:AlternateContent xmlns:mc="http://schemas.openxmlformats.org/markup-compatibility/2006">
              <mc:Choice xmlns:v="urn:schemas-microsoft-com:vml" Requires="v">
                <p:oleObj spid="_x0000_s6154" name="Document" r:id="rId3" imgW="5489095" imgH="1309868" progId="Word.Document.12">
                  <p:embed/>
                </p:oleObj>
              </mc:Choice>
              <mc:Fallback>
                <p:oleObj name="Document" r:id="rId3" imgW="5489095" imgH="1309868" progId="Word.Document.12">
                  <p:embed/>
                  <p:pic>
                    <p:nvPicPr>
                      <p:cNvPr id="0" name=""/>
                      <p:cNvPicPr/>
                      <p:nvPr/>
                    </p:nvPicPr>
                    <p:blipFill>
                      <a:blip r:embed="rId4"/>
                      <a:stretch>
                        <a:fillRect/>
                      </a:stretch>
                    </p:blipFill>
                    <p:spPr>
                      <a:xfrm>
                        <a:off x="2604715" y="4730478"/>
                        <a:ext cx="5462587" cy="1293812"/>
                      </a:xfrm>
                      <a:prstGeom prst="rect">
                        <a:avLst/>
                      </a:prstGeom>
                    </p:spPr>
                  </p:pic>
                </p:oleObj>
              </mc:Fallback>
            </mc:AlternateContent>
          </a:graphicData>
        </a:graphic>
      </p:graphicFrame>
      <p:pic>
        <p:nvPicPr>
          <p:cNvPr id="11" name="Imagen 10">
            <a:extLst>
              <a:ext uri="{FF2B5EF4-FFF2-40B4-BE49-F238E27FC236}">
                <a16:creationId xmlns:a16="http://schemas.microsoft.com/office/drawing/2014/main" id="{6C43B8A7-605A-410C-B5C5-F082F02F48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276" t="7474" r="20681" b="6300"/>
          <a:stretch/>
        </p:blipFill>
        <p:spPr bwMode="auto">
          <a:xfrm>
            <a:off x="8852622" y="2803108"/>
            <a:ext cx="1767615" cy="27195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2194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70068" y="1900053"/>
            <a:ext cx="9096498" cy="369333"/>
          </a:xfrm>
        </p:spPr>
        <p:txBody>
          <a:bodyPr>
            <a:normAutofit/>
          </a:bodyPr>
          <a:lstStyle/>
          <a:p>
            <a:pPr marL="0" indent="0">
              <a:buNone/>
            </a:pPr>
            <a:r>
              <a:rPr lang="es-MX" sz="1800" b="1" dirty="0"/>
              <a:t>Controlador Lógico Programable</a:t>
            </a:r>
            <a:r>
              <a:rPr lang="es-MX" sz="1800" dirty="0"/>
              <a:t> </a:t>
            </a:r>
          </a:p>
        </p:txBody>
      </p:sp>
      <p:sp>
        <p:nvSpPr>
          <p:cNvPr id="6" name="CuadroTexto 5">
            <a:extLst>
              <a:ext uri="{FF2B5EF4-FFF2-40B4-BE49-F238E27FC236}">
                <a16:creationId xmlns:a16="http://schemas.microsoft.com/office/drawing/2014/main" id="{EF81D368-7F41-4167-8E02-4837FEA5C624}"/>
              </a:ext>
            </a:extLst>
          </p:cNvPr>
          <p:cNvSpPr txBox="1"/>
          <p:nvPr/>
        </p:nvSpPr>
        <p:spPr>
          <a:xfrm>
            <a:off x="6327652" y="1480616"/>
            <a:ext cx="930063" cy="369332"/>
          </a:xfrm>
          <a:prstGeom prst="rect">
            <a:avLst/>
          </a:prstGeom>
          <a:noFill/>
        </p:spPr>
        <p:txBody>
          <a:bodyPr wrap="none" rtlCol="0">
            <a:spAutoFit/>
          </a:bodyPr>
          <a:lstStyle/>
          <a:p>
            <a:r>
              <a:rPr lang="es-MX" b="1" dirty="0"/>
              <a:t>Control</a:t>
            </a:r>
          </a:p>
        </p:txBody>
      </p:sp>
      <p:graphicFrame>
        <p:nvGraphicFramePr>
          <p:cNvPr id="4" name="Objeto 3">
            <a:extLst>
              <a:ext uri="{FF2B5EF4-FFF2-40B4-BE49-F238E27FC236}">
                <a16:creationId xmlns:a16="http://schemas.microsoft.com/office/drawing/2014/main" id="{7E6DECC3-3A00-4E93-89C5-3A2420C8031E}"/>
              </a:ext>
            </a:extLst>
          </p:cNvPr>
          <p:cNvGraphicFramePr>
            <a:graphicFrameLocks noChangeAspect="1"/>
          </p:cNvGraphicFramePr>
          <p:nvPr>
            <p:extLst>
              <p:ext uri="{D42A27DB-BD31-4B8C-83A1-F6EECF244321}">
                <p14:modId xmlns:p14="http://schemas.microsoft.com/office/powerpoint/2010/main" val="659785360"/>
              </p:ext>
            </p:extLst>
          </p:nvPr>
        </p:nvGraphicFramePr>
        <p:xfrm>
          <a:off x="4047895" y="2364559"/>
          <a:ext cx="5489575" cy="4749800"/>
        </p:xfrm>
        <a:graphic>
          <a:graphicData uri="http://schemas.openxmlformats.org/presentationml/2006/ole">
            <mc:AlternateContent xmlns:mc="http://schemas.openxmlformats.org/markup-compatibility/2006">
              <mc:Choice xmlns:v="urn:schemas-microsoft-com:vml" Requires="v">
                <p:oleObj spid="_x0000_s7176" name="Document" r:id="rId3" imgW="5489095" imgH="4750520" progId="Word.Document.12">
                  <p:embed/>
                </p:oleObj>
              </mc:Choice>
              <mc:Fallback>
                <p:oleObj name="Document" r:id="rId3" imgW="5489095" imgH="4750520" progId="Word.Document.12">
                  <p:embed/>
                  <p:pic>
                    <p:nvPicPr>
                      <p:cNvPr id="0" name=""/>
                      <p:cNvPicPr/>
                      <p:nvPr/>
                    </p:nvPicPr>
                    <p:blipFill>
                      <a:blip r:embed="rId4"/>
                      <a:stretch>
                        <a:fillRect/>
                      </a:stretch>
                    </p:blipFill>
                    <p:spPr>
                      <a:xfrm>
                        <a:off x="4047895" y="2364559"/>
                        <a:ext cx="5489575" cy="4749800"/>
                      </a:xfrm>
                      <a:prstGeom prst="rect">
                        <a:avLst/>
                      </a:prstGeom>
                    </p:spPr>
                  </p:pic>
                </p:oleObj>
              </mc:Fallback>
            </mc:AlternateContent>
          </a:graphicData>
        </a:graphic>
      </p:graphicFrame>
    </p:spTree>
    <p:extLst>
      <p:ext uri="{BB962C8B-B14F-4D97-AF65-F5344CB8AC3E}">
        <p14:creationId xmlns:p14="http://schemas.microsoft.com/office/powerpoint/2010/main" val="1837224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70068" y="1900053"/>
            <a:ext cx="9096498" cy="369333"/>
          </a:xfrm>
        </p:spPr>
        <p:txBody>
          <a:bodyPr>
            <a:normAutofit/>
          </a:bodyPr>
          <a:lstStyle/>
          <a:p>
            <a:pPr marL="0" indent="0">
              <a:buNone/>
            </a:pPr>
            <a:r>
              <a:rPr lang="es-MX" sz="1800" b="1" dirty="0"/>
              <a:t>Controlador Lógico Programable</a:t>
            </a:r>
            <a:r>
              <a:rPr lang="es-MX" sz="1800" dirty="0"/>
              <a:t> </a:t>
            </a:r>
          </a:p>
        </p:txBody>
      </p:sp>
      <p:sp>
        <p:nvSpPr>
          <p:cNvPr id="6" name="CuadroTexto 5">
            <a:extLst>
              <a:ext uri="{FF2B5EF4-FFF2-40B4-BE49-F238E27FC236}">
                <a16:creationId xmlns:a16="http://schemas.microsoft.com/office/drawing/2014/main" id="{EF81D368-7F41-4167-8E02-4837FEA5C624}"/>
              </a:ext>
            </a:extLst>
          </p:cNvPr>
          <p:cNvSpPr txBox="1"/>
          <p:nvPr/>
        </p:nvSpPr>
        <p:spPr>
          <a:xfrm>
            <a:off x="6327652" y="1480616"/>
            <a:ext cx="930063" cy="369332"/>
          </a:xfrm>
          <a:prstGeom prst="rect">
            <a:avLst/>
          </a:prstGeom>
          <a:noFill/>
        </p:spPr>
        <p:txBody>
          <a:bodyPr wrap="none" rtlCol="0">
            <a:spAutoFit/>
          </a:bodyPr>
          <a:lstStyle/>
          <a:p>
            <a:r>
              <a:rPr lang="es-MX" b="1" dirty="0"/>
              <a:t>Control</a:t>
            </a:r>
          </a:p>
        </p:txBody>
      </p:sp>
      <p:pic>
        <p:nvPicPr>
          <p:cNvPr id="11" name="Imagen 10">
            <a:extLst>
              <a:ext uri="{FF2B5EF4-FFF2-40B4-BE49-F238E27FC236}">
                <a16:creationId xmlns:a16="http://schemas.microsoft.com/office/drawing/2014/main" id="{673D25BD-8AF9-4192-B2CF-3FF809315E99}"/>
              </a:ext>
            </a:extLst>
          </p:cNvPr>
          <p:cNvPicPr>
            <a:picLocks noChangeAspect="1"/>
          </p:cNvPicPr>
          <p:nvPr/>
        </p:nvPicPr>
        <p:blipFill rotWithShape="1">
          <a:blip r:embed="rId3">
            <a:extLst>
              <a:ext uri="{28A0092B-C50C-407E-A947-70E740481C1C}">
                <a14:useLocalDpi xmlns:a14="http://schemas.microsoft.com/office/drawing/2010/main" val="0"/>
              </a:ext>
            </a:extLst>
          </a:blip>
          <a:srcRect t="9900" b="12155"/>
          <a:stretch/>
        </p:blipFill>
        <p:spPr bwMode="auto">
          <a:xfrm>
            <a:off x="7416677" y="4381182"/>
            <a:ext cx="3098800" cy="2267585"/>
          </a:xfrm>
          <a:prstGeom prst="rect">
            <a:avLst/>
          </a:prstGeom>
          <a:noFill/>
          <a:ln>
            <a:noFill/>
          </a:ln>
          <a:extLst>
            <a:ext uri="{53640926-AAD7-44D8-BBD7-CCE9431645EC}">
              <a14:shadowObscured xmlns:a14="http://schemas.microsoft.com/office/drawing/2010/main"/>
            </a:ext>
          </a:extLst>
        </p:spPr>
      </p:pic>
      <p:graphicFrame>
        <p:nvGraphicFramePr>
          <p:cNvPr id="13" name="Objeto 12">
            <a:extLst>
              <a:ext uri="{FF2B5EF4-FFF2-40B4-BE49-F238E27FC236}">
                <a16:creationId xmlns:a16="http://schemas.microsoft.com/office/drawing/2014/main" id="{A969598F-A3F2-44EB-8D1D-4101708D8406}"/>
              </a:ext>
            </a:extLst>
          </p:cNvPr>
          <p:cNvGraphicFramePr>
            <a:graphicFrameLocks noChangeAspect="1"/>
          </p:cNvGraphicFramePr>
          <p:nvPr>
            <p:extLst>
              <p:ext uri="{D42A27DB-BD31-4B8C-83A1-F6EECF244321}">
                <p14:modId xmlns:p14="http://schemas.microsoft.com/office/powerpoint/2010/main" val="273018959"/>
              </p:ext>
            </p:extLst>
          </p:nvPr>
        </p:nvGraphicFramePr>
        <p:xfrm>
          <a:off x="4049483" y="2364559"/>
          <a:ext cx="5486400" cy="2409825"/>
        </p:xfrm>
        <a:graphic>
          <a:graphicData uri="http://schemas.openxmlformats.org/presentationml/2006/ole">
            <mc:AlternateContent xmlns:mc="http://schemas.openxmlformats.org/markup-compatibility/2006">
              <mc:Choice xmlns:v="urn:schemas-microsoft-com:vml" Requires="v">
                <p:oleObj spid="_x0000_s8200" name="Document" r:id="rId4" imgW="5489095" imgH="2445110" progId="Word.Document.12">
                  <p:embed/>
                </p:oleObj>
              </mc:Choice>
              <mc:Fallback>
                <p:oleObj name="Document" r:id="rId4" imgW="5489095" imgH="2445110" progId="Word.Document.12">
                  <p:embed/>
                  <p:pic>
                    <p:nvPicPr>
                      <p:cNvPr id="0" name=""/>
                      <p:cNvPicPr/>
                      <p:nvPr/>
                    </p:nvPicPr>
                    <p:blipFill>
                      <a:blip r:embed="rId5"/>
                      <a:stretch>
                        <a:fillRect/>
                      </a:stretch>
                    </p:blipFill>
                    <p:spPr>
                      <a:xfrm>
                        <a:off x="4049483" y="2364559"/>
                        <a:ext cx="5486400" cy="2409825"/>
                      </a:xfrm>
                      <a:prstGeom prst="rect">
                        <a:avLst/>
                      </a:prstGeom>
                    </p:spPr>
                  </p:pic>
                </p:oleObj>
              </mc:Fallback>
            </mc:AlternateContent>
          </a:graphicData>
        </a:graphic>
      </p:graphicFrame>
    </p:spTree>
    <p:extLst>
      <p:ext uri="{BB962C8B-B14F-4D97-AF65-F5344CB8AC3E}">
        <p14:creationId xmlns:p14="http://schemas.microsoft.com/office/powerpoint/2010/main" val="2666906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70068" y="1900053"/>
            <a:ext cx="9096498" cy="4319772"/>
          </a:xfrm>
        </p:spPr>
        <p:txBody>
          <a:bodyPr>
            <a:normAutofit fontScale="92500" lnSpcReduction="10000"/>
          </a:bodyPr>
          <a:lstStyle/>
          <a:p>
            <a:pPr indent="0">
              <a:lnSpc>
                <a:spcPct val="200000"/>
              </a:lnSpc>
              <a:spcBef>
                <a:spcPts val="600"/>
              </a:spcBef>
              <a:spcAft>
                <a:spcPts val="800"/>
              </a:spcAft>
              <a:buNone/>
            </a:pPr>
            <a:r>
              <a:rPr lang="es-EC" sz="1800" dirty="0">
                <a:effectLst/>
                <a:latin typeface="Arial" panose="020B0604020202020204" pitchFamily="34" charset="0"/>
                <a:ea typeface="Calibri" panose="020F0502020204030204" pitchFamily="34" charset="0"/>
                <a:cs typeface="Times New Roman" panose="02020603050405020304" pitchFamily="18" charset="0"/>
              </a:rPr>
              <a:t>Una vez seleccionados todos los componentes del sistema de control, se procede a dimensionar los elementos de protección para el circuito. Por solicitud de la empresa auspiciante, se han dividido los componentes en los siguientes grupos:</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Grupo 1: Motores trifásicos de inducción</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Grupo 2: Servo drives</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Grupo 3: Variadores de frecuencia</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Grupo 4: Alimentación de control</a:t>
            </a:r>
          </a:p>
        </p:txBody>
      </p:sp>
      <p:sp>
        <p:nvSpPr>
          <p:cNvPr id="6" name="CuadroTexto 5">
            <a:extLst>
              <a:ext uri="{FF2B5EF4-FFF2-40B4-BE49-F238E27FC236}">
                <a16:creationId xmlns:a16="http://schemas.microsoft.com/office/drawing/2014/main" id="{EF81D368-7F41-4167-8E02-4837FEA5C624}"/>
              </a:ext>
            </a:extLst>
          </p:cNvPr>
          <p:cNvSpPr txBox="1"/>
          <p:nvPr/>
        </p:nvSpPr>
        <p:spPr>
          <a:xfrm>
            <a:off x="6393081" y="1458081"/>
            <a:ext cx="1250471" cy="369332"/>
          </a:xfrm>
          <a:prstGeom prst="rect">
            <a:avLst/>
          </a:prstGeom>
          <a:noFill/>
        </p:spPr>
        <p:txBody>
          <a:bodyPr wrap="none" rtlCol="0">
            <a:spAutoFit/>
          </a:bodyPr>
          <a:lstStyle/>
          <a:p>
            <a:r>
              <a:rPr lang="es-MX" b="1" dirty="0"/>
              <a:t>Protección</a:t>
            </a:r>
          </a:p>
        </p:txBody>
      </p:sp>
    </p:spTree>
    <p:extLst>
      <p:ext uri="{BB962C8B-B14F-4D97-AF65-F5344CB8AC3E}">
        <p14:creationId xmlns:p14="http://schemas.microsoft.com/office/powerpoint/2010/main" val="152437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FA0AFC5C-334A-4876-80EB-68CBCE992C80}"/>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5" name="Título 4">
            <a:extLst>
              <a:ext uri="{FF2B5EF4-FFF2-40B4-BE49-F238E27FC236}">
                <a16:creationId xmlns:a16="http://schemas.microsoft.com/office/drawing/2014/main" id="{80B93CED-C34E-4824-8A89-E703FE06C189}"/>
              </a:ext>
            </a:extLst>
          </p:cNvPr>
          <p:cNvSpPr>
            <a:spLocks noGrp="1"/>
          </p:cNvSpPr>
          <p:nvPr>
            <p:ph type="title"/>
          </p:nvPr>
        </p:nvSpPr>
        <p:spPr/>
        <p:txBody>
          <a:bodyPr/>
          <a:lstStyle/>
          <a:p>
            <a:r>
              <a:rPr lang="es-MX" dirty="0"/>
              <a:t>Empresa Fractal Automation</a:t>
            </a:r>
          </a:p>
        </p:txBody>
      </p:sp>
      <p:pic>
        <p:nvPicPr>
          <p:cNvPr id="3" name="Imagen 2">
            <a:extLst>
              <a:ext uri="{FF2B5EF4-FFF2-40B4-BE49-F238E27FC236}">
                <a16:creationId xmlns:a16="http://schemas.microsoft.com/office/drawing/2014/main" id="{8AF63CEB-8547-463B-B5EE-29D091AF1881}"/>
              </a:ext>
            </a:extLst>
          </p:cNvPr>
          <p:cNvPicPr>
            <a:picLocks noChangeAspect="1"/>
          </p:cNvPicPr>
          <p:nvPr/>
        </p:nvPicPr>
        <p:blipFill rotWithShape="1">
          <a:blip r:embed="rId2">
            <a:extLst>
              <a:ext uri="{28A0092B-C50C-407E-A947-70E740481C1C}">
                <a14:useLocalDpi xmlns:a14="http://schemas.microsoft.com/office/drawing/2010/main" val="0"/>
              </a:ext>
            </a:extLst>
          </a:blip>
          <a:srcRect t="1383" b="1"/>
          <a:stretch/>
        </p:blipFill>
        <p:spPr>
          <a:xfrm>
            <a:off x="4937822" y="1971405"/>
            <a:ext cx="4935283" cy="3811767"/>
          </a:xfrm>
          <a:prstGeom prst="rect">
            <a:avLst/>
          </a:prstGeom>
        </p:spPr>
      </p:pic>
    </p:spTree>
    <p:extLst>
      <p:ext uri="{BB962C8B-B14F-4D97-AF65-F5344CB8AC3E}">
        <p14:creationId xmlns:p14="http://schemas.microsoft.com/office/powerpoint/2010/main" val="1514196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Dimensionamiento y selección de componentes faltantes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70068" y="1900053"/>
            <a:ext cx="9096498" cy="1223116"/>
          </a:xfrm>
        </p:spPr>
        <p:txBody>
          <a:bodyPr>
            <a:normAutofit/>
          </a:bodyPr>
          <a:lstStyle/>
          <a:p>
            <a:pPr indent="0">
              <a:lnSpc>
                <a:spcPct val="200000"/>
              </a:lnSpc>
              <a:spcBef>
                <a:spcPts val="600"/>
              </a:spcBef>
              <a:spcAft>
                <a:spcPts val="800"/>
              </a:spcAft>
              <a:buNone/>
            </a:pPr>
            <a:r>
              <a:rPr lang="es-EC" sz="1800" dirty="0">
                <a:effectLst/>
                <a:latin typeface="Arial" panose="020B0604020202020204" pitchFamily="34" charset="0"/>
                <a:ea typeface="Calibri" panose="020F0502020204030204" pitchFamily="34" charset="0"/>
                <a:cs typeface="Times New Roman" panose="02020603050405020304" pitchFamily="18" charset="0"/>
              </a:rPr>
              <a:t>Selección:</a:t>
            </a:r>
          </a:p>
          <a:p>
            <a:pPr indent="0">
              <a:lnSpc>
                <a:spcPct val="200000"/>
              </a:lnSpc>
              <a:spcBef>
                <a:spcPts val="600"/>
              </a:spcBef>
              <a:spcAft>
                <a:spcPts val="800"/>
              </a:spcAft>
              <a:buNone/>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EF81D368-7F41-4167-8E02-4837FEA5C624}"/>
              </a:ext>
            </a:extLst>
          </p:cNvPr>
          <p:cNvSpPr txBox="1"/>
          <p:nvPr/>
        </p:nvSpPr>
        <p:spPr>
          <a:xfrm>
            <a:off x="6393081" y="1554349"/>
            <a:ext cx="1250471" cy="369332"/>
          </a:xfrm>
          <a:prstGeom prst="rect">
            <a:avLst/>
          </a:prstGeom>
          <a:noFill/>
        </p:spPr>
        <p:txBody>
          <a:bodyPr wrap="none" rtlCol="0">
            <a:spAutoFit/>
          </a:bodyPr>
          <a:lstStyle/>
          <a:p>
            <a:r>
              <a:rPr lang="es-MX" b="1" dirty="0"/>
              <a:t>Protección</a:t>
            </a:r>
          </a:p>
        </p:txBody>
      </p:sp>
      <p:graphicFrame>
        <p:nvGraphicFramePr>
          <p:cNvPr id="5" name="Objeto 4">
            <a:extLst>
              <a:ext uri="{FF2B5EF4-FFF2-40B4-BE49-F238E27FC236}">
                <a16:creationId xmlns:a16="http://schemas.microsoft.com/office/drawing/2014/main" id="{0F91256D-BC32-40D2-A531-F3C2E0D860C4}"/>
              </a:ext>
            </a:extLst>
          </p:cNvPr>
          <p:cNvGraphicFramePr>
            <a:graphicFrameLocks noChangeAspect="1"/>
          </p:cNvGraphicFramePr>
          <p:nvPr>
            <p:extLst>
              <p:ext uri="{D42A27DB-BD31-4B8C-83A1-F6EECF244321}">
                <p14:modId xmlns:p14="http://schemas.microsoft.com/office/powerpoint/2010/main" val="467163709"/>
              </p:ext>
            </p:extLst>
          </p:nvPr>
        </p:nvGraphicFramePr>
        <p:xfrm>
          <a:off x="3714968" y="3003164"/>
          <a:ext cx="6618208" cy="3092835"/>
        </p:xfrm>
        <a:graphic>
          <a:graphicData uri="http://schemas.openxmlformats.org/presentationml/2006/ole">
            <mc:AlternateContent xmlns:mc="http://schemas.openxmlformats.org/markup-compatibility/2006">
              <mc:Choice xmlns:v="urn:schemas-microsoft-com:vml" Requires="v">
                <p:oleObj spid="_x0000_s10248" name="Document" r:id="rId3" imgW="5489095" imgH="2565727" progId="Word.Document.12">
                  <p:embed/>
                </p:oleObj>
              </mc:Choice>
              <mc:Fallback>
                <p:oleObj name="Document" r:id="rId3" imgW="5489095" imgH="2565727" progId="Word.Document.12">
                  <p:embed/>
                  <p:pic>
                    <p:nvPicPr>
                      <p:cNvPr id="0" name=""/>
                      <p:cNvPicPr/>
                      <p:nvPr/>
                    </p:nvPicPr>
                    <p:blipFill>
                      <a:blip r:embed="rId4"/>
                      <a:stretch>
                        <a:fillRect/>
                      </a:stretch>
                    </p:blipFill>
                    <p:spPr>
                      <a:xfrm>
                        <a:off x="3714968" y="3003164"/>
                        <a:ext cx="6618208" cy="3092835"/>
                      </a:xfrm>
                      <a:prstGeom prst="rect">
                        <a:avLst/>
                      </a:prstGeom>
                    </p:spPr>
                  </p:pic>
                </p:oleObj>
              </mc:Fallback>
            </mc:AlternateContent>
          </a:graphicData>
        </a:graphic>
      </p:graphicFrame>
    </p:spTree>
    <p:extLst>
      <p:ext uri="{BB962C8B-B14F-4D97-AF65-F5344CB8AC3E}">
        <p14:creationId xmlns:p14="http://schemas.microsoft.com/office/powerpoint/2010/main" val="2015232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Implementación del Sistema de Control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70067" y="1900052"/>
            <a:ext cx="9096498" cy="475219"/>
          </a:xfrm>
        </p:spPr>
        <p:txBody>
          <a:bodyPr>
            <a:normAutofit fontScale="85000" lnSpcReduction="10000"/>
          </a:bodyPr>
          <a:lstStyle/>
          <a:p>
            <a:pPr indent="0">
              <a:lnSpc>
                <a:spcPct val="200000"/>
              </a:lnSpc>
              <a:spcBef>
                <a:spcPts val="600"/>
              </a:spcBef>
              <a:spcAft>
                <a:spcPts val="800"/>
              </a:spcAft>
              <a:buNone/>
            </a:pPr>
            <a:r>
              <a:rPr lang="es-EC" sz="1800" dirty="0">
                <a:effectLst/>
                <a:latin typeface="Arial" panose="020B0604020202020204" pitchFamily="34" charset="0"/>
                <a:ea typeface="Calibri" panose="020F0502020204030204" pitchFamily="34" charset="0"/>
                <a:cs typeface="Times New Roman" panose="02020603050405020304" pitchFamily="18" charset="0"/>
              </a:rPr>
              <a:t>Planificación de distribución de componentes.</a:t>
            </a:r>
          </a:p>
        </p:txBody>
      </p:sp>
      <p:sp>
        <p:nvSpPr>
          <p:cNvPr id="6" name="CuadroTexto 5">
            <a:extLst>
              <a:ext uri="{FF2B5EF4-FFF2-40B4-BE49-F238E27FC236}">
                <a16:creationId xmlns:a16="http://schemas.microsoft.com/office/drawing/2014/main" id="{EF81D368-7F41-4167-8E02-4837FEA5C624}"/>
              </a:ext>
            </a:extLst>
          </p:cNvPr>
          <p:cNvSpPr txBox="1"/>
          <p:nvPr/>
        </p:nvSpPr>
        <p:spPr>
          <a:xfrm>
            <a:off x="5435992" y="1458081"/>
            <a:ext cx="3164649" cy="369332"/>
          </a:xfrm>
          <a:prstGeom prst="rect">
            <a:avLst/>
          </a:prstGeom>
          <a:noFill/>
        </p:spPr>
        <p:txBody>
          <a:bodyPr wrap="none" rtlCol="0">
            <a:spAutoFit/>
          </a:bodyPr>
          <a:lstStyle/>
          <a:p>
            <a:r>
              <a:rPr lang="es-MX" b="1" dirty="0"/>
              <a:t>Armado del tablero de control</a:t>
            </a:r>
          </a:p>
        </p:txBody>
      </p:sp>
      <p:pic>
        <p:nvPicPr>
          <p:cNvPr id="7" name="Imagen 6">
            <a:extLst>
              <a:ext uri="{FF2B5EF4-FFF2-40B4-BE49-F238E27FC236}">
                <a16:creationId xmlns:a16="http://schemas.microsoft.com/office/drawing/2014/main" id="{2575ED58-C56F-44FD-821B-2DD5E947A5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6867" y="2447910"/>
            <a:ext cx="6952380" cy="4109103"/>
          </a:xfrm>
          <a:prstGeom prst="rect">
            <a:avLst/>
          </a:prstGeom>
          <a:noFill/>
          <a:ln>
            <a:noFill/>
          </a:ln>
        </p:spPr>
      </p:pic>
    </p:spTree>
    <p:extLst>
      <p:ext uri="{BB962C8B-B14F-4D97-AF65-F5344CB8AC3E}">
        <p14:creationId xmlns:p14="http://schemas.microsoft.com/office/powerpoint/2010/main" val="1384780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Implementación del Sistema de Control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70067" y="1928627"/>
            <a:ext cx="9096498" cy="2176648"/>
          </a:xfrm>
        </p:spPr>
        <p:txBody>
          <a:bodyPr>
            <a:normAutofit fontScale="85000" lnSpcReduction="10000"/>
          </a:bodyPr>
          <a:lstStyle/>
          <a:p>
            <a:pPr indent="0">
              <a:lnSpc>
                <a:spcPct val="200000"/>
              </a:lnSpc>
              <a:spcBef>
                <a:spcPts val="600"/>
              </a:spcBef>
              <a:spcAft>
                <a:spcPts val="800"/>
              </a:spcAft>
              <a:buNone/>
            </a:pPr>
            <a:r>
              <a:rPr lang="es-EC" sz="1800" b="1" dirty="0">
                <a:effectLst/>
                <a:latin typeface="Arial" panose="020B0604020202020204" pitchFamily="34" charset="0"/>
                <a:ea typeface="Calibri" panose="020F0502020204030204" pitchFamily="34" charset="0"/>
                <a:cs typeface="Times New Roman" panose="02020603050405020304" pitchFamily="18" charset="0"/>
              </a:rPr>
              <a:t>Planificación de la conexión de componentes</a:t>
            </a:r>
            <a:r>
              <a:rPr lang="es-EC" sz="1800" b="1" dirty="0">
                <a:latin typeface="Arial" panose="020B0604020202020204" pitchFamily="34" charset="0"/>
                <a:ea typeface="Calibri" panose="020F0502020204030204" pitchFamily="34" charset="0"/>
                <a:cs typeface="Times New Roman" panose="02020603050405020304" pitchFamily="18" charset="0"/>
              </a:rPr>
              <a:t>:</a:t>
            </a:r>
          </a:p>
          <a:p>
            <a:pPr indent="0">
              <a:lnSpc>
                <a:spcPct val="200000"/>
              </a:lnSpc>
              <a:spcBef>
                <a:spcPts val="600"/>
              </a:spcBef>
              <a:spcAft>
                <a:spcPts val="800"/>
              </a:spcAft>
              <a:buNone/>
            </a:pPr>
            <a:r>
              <a:rPr lang="es-EC" sz="1800" dirty="0">
                <a:effectLst/>
                <a:latin typeface="Arial" panose="020B0604020202020204" pitchFamily="34" charset="0"/>
                <a:ea typeface="Calibri" panose="020F0502020204030204" pitchFamily="34" charset="0"/>
                <a:cs typeface="Times New Roman" panose="02020603050405020304" pitchFamily="18" charset="0"/>
              </a:rPr>
              <a:t>Los planos fueron realizados bajo la norma IEC-60617 para la simbología y nomenclatura eléctrica.</a:t>
            </a:r>
          </a:p>
          <a:p>
            <a:pPr indent="0">
              <a:lnSpc>
                <a:spcPct val="200000"/>
              </a:lnSpc>
              <a:spcBef>
                <a:spcPts val="600"/>
              </a:spcBef>
              <a:spcAft>
                <a:spcPts val="800"/>
              </a:spcAft>
              <a:buNone/>
            </a:pPr>
            <a:r>
              <a:rPr lang="es-EC" sz="1800" b="1" dirty="0">
                <a:latin typeface="Arial" panose="020B0604020202020204" pitchFamily="34" charset="0"/>
                <a:ea typeface="Calibri" panose="020F0502020204030204" pitchFamily="34" charset="0"/>
                <a:cs typeface="Times New Roman" panose="02020603050405020304" pitchFamily="18" charset="0"/>
              </a:rPr>
              <a:t>Dimensionamiento para el cableado de componentes:</a:t>
            </a:r>
          </a:p>
          <a:p>
            <a:pPr indent="0">
              <a:lnSpc>
                <a:spcPct val="200000"/>
              </a:lnSpc>
              <a:spcBef>
                <a:spcPts val="600"/>
              </a:spcBef>
              <a:spcAft>
                <a:spcPts val="800"/>
              </a:spcAft>
              <a:buNone/>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EF81D368-7F41-4167-8E02-4837FEA5C624}"/>
              </a:ext>
            </a:extLst>
          </p:cNvPr>
          <p:cNvSpPr txBox="1"/>
          <p:nvPr/>
        </p:nvSpPr>
        <p:spPr>
          <a:xfrm>
            <a:off x="5435992" y="1458081"/>
            <a:ext cx="3164649" cy="369332"/>
          </a:xfrm>
          <a:prstGeom prst="rect">
            <a:avLst/>
          </a:prstGeom>
          <a:noFill/>
        </p:spPr>
        <p:txBody>
          <a:bodyPr wrap="none" rtlCol="0">
            <a:spAutoFit/>
          </a:bodyPr>
          <a:lstStyle/>
          <a:p>
            <a:r>
              <a:rPr lang="es-MX" b="1" dirty="0"/>
              <a:t>Armado del tablero de control</a:t>
            </a:r>
          </a:p>
        </p:txBody>
      </p:sp>
      <p:graphicFrame>
        <p:nvGraphicFramePr>
          <p:cNvPr id="5" name="Objeto 4">
            <a:extLst>
              <a:ext uri="{FF2B5EF4-FFF2-40B4-BE49-F238E27FC236}">
                <a16:creationId xmlns:a16="http://schemas.microsoft.com/office/drawing/2014/main" id="{7D5F1EDA-FE1F-453E-AE09-AC70A4D2044F}"/>
              </a:ext>
            </a:extLst>
          </p:cNvPr>
          <p:cNvGraphicFramePr>
            <a:graphicFrameLocks noChangeAspect="1"/>
          </p:cNvGraphicFramePr>
          <p:nvPr>
            <p:extLst>
              <p:ext uri="{D42A27DB-BD31-4B8C-83A1-F6EECF244321}">
                <p14:modId xmlns:p14="http://schemas.microsoft.com/office/powerpoint/2010/main" val="2335960582"/>
              </p:ext>
            </p:extLst>
          </p:nvPr>
        </p:nvGraphicFramePr>
        <p:xfrm>
          <a:off x="4047896" y="3942594"/>
          <a:ext cx="5489575" cy="1457325"/>
        </p:xfrm>
        <a:graphic>
          <a:graphicData uri="http://schemas.openxmlformats.org/presentationml/2006/ole">
            <mc:AlternateContent xmlns:mc="http://schemas.openxmlformats.org/markup-compatibility/2006">
              <mc:Choice xmlns:v="urn:schemas-microsoft-com:vml" Requires="v">
                <p:oleObj spid="_x0000_s11272" name="Document" r:id="rId3" imgW="5489095" imgH="1457489" progId="Word.Document.12">
                  <p:embed/>
                </p:oleObj>
              </mc:Choice>
              <mc:Fallback>
                <p:oleObj name="Document" r:id="rId3" imgW="5489095" imgH="1457489" progId="Word.Document.12">
                  <p:embed/>
                  <p:pic>
                    <p:nvPicPr>
                      <p:cNvPr id="0" name=""/>
                      <p:cNvPicPr/>
                      <p:nvPr/>
                    </p:nvPicPr>
                    <p:blipFill>
                      <a:blip r:embed="rId4"/>
                      <a:stretch>
                        <a:fillRect/>
                      </a:stretch>
                    </p:blipFill>
                    <p:spPr>
                      <a:xfrm>
                        <a:off x="4047896" y="3942594"/>
                        <a:ext cx="5489575" cy="1457325"/>
                      </a:xfrm>
                      <a:prstGeom prst="rect">
                        <a:avLst/>
                      </a:prstGeom>
                    </p:spPr>
                  </p:pic>
                </p:oleObj>
              </mc:Fallback>
            </mc:AlternateContent>
          </a:graphicData>
        </a:graphic>
      </p:graphicFrame>
    </p:spTree>
    <p:extLst>
      <p:ext uri="{BB962C8B-B14F-4D97-AF65-F5344CB8AC3E}">
        <p14:creationId xmlns:p14="http://schemas.microsoft.com/office/powerpoint/2010/main" val="3615500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Implementación del Sistema de Control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41492" y="1822465"/>
            <a:ext cx="9096498" cy="518191"/>
          </a:xfrm>
        </p:spPr>
        <p:txBody>
          <a:bodyPr>
            <a:normAutofit fontScale="92500" lnSpcReduction="10000"/>
          </a:bodyPr>
          <a:lstStyle/>
          <a:p>
            <a:pPr indent="0">
              <a:lnSpc>
                <a:spcPct val="200000"/>
              </a:lnSpc>
              <a:spcBef>
                <a:spcPts val="600"/>
              </a:spcBef>
              <a:spcAft>
                <a:spcPts val="800"/>
              </a:spcAft>
              <a:buNone/>
            </a:pPr>
            <a:r>
              <a:rPr lang="es-EC" sz="1800" b="1" dirty="0">
                <a:effectLst/>
                <a:latin typeface="Arial" panose="020B0604020202020204" pitchFamily="34" charset="0"/>
                <a:ea typeface="Calibri" panose="020F0502020204030204" pitchFamily="34" charset="0"/>
                <a:cs typeface="Times New Roman" panose="02020603050405020304" pitchFamily="18" charset="0"/>
              </a:rPr>
              <a:t>Identificación del cableado:</a:t>
            </a:r>
            <a:endParaRPr lang="es-EC" sz="18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EF81D368-7F41-4167-8E02-4837FEA5C624}"/>
              </a:ext>
            </a:extLst>
          </p:cNvPr>
          <p:cNvSpPr txBox="1"/>
          <p:nvPr/>
        </p:nvSpPr>
        <p:spPr>
          <a:xfrm>
            <a:off x="5435992" y="1458081"/>
            <a:ext cx="3292889" cy="369332"/>
          </a:xfrm>
          <a:prstGeom prst="rect">
            <a:avLst/>
          </a:prstGeom>
          <a:noFill/>
        </p:spPr>
        <p:txBody>
          <a:bodyPr wrap="none" rtlCol="0">
            <a:spAutoFit/>
          </a:bodyPr>
          <a:lstStyle/>
          <a:p>
            <a:r>
              <a:rPr lang="es-MX" b="1" dirty="0"/>
              <a:t>Cableado del tablero de control</a:t>
            </a:r>
          </a:p>
        </p:txBody>
      </p:sp>
      <p:pic>
        <p:nvPicPr>
          <p:cNvPr id="7" name="Imagen 6" descr="Imagen que contiene interior, refrigerador, abrir, comida&#10;&#10;Descripción generada automáticamente">
            <a:extLst>
              <a:ext uri="{FF2B5EF4-FFF2-40B4-BE49-F238E27FC236}">
                <a16:creationId xmlns:a16="http://schemas.microsoft.com/office/drawing/2014/main" id="{E7A2AF1E-C924-44DA-BE14-A49AAA360C12}"/>
              </a:ext>
            </a:extLst>
          </p:cNvPr>
          <p:cNvPicPr>
            <a:picLocks noChangeAspect="1"/>
          </p:cNvPicPr>
          <p:nvPr/>
        </p:nvPicPr>
        <p:blipFill>
          <a:blip r:embed="rId2"/>
          <a:stretch>
            <a:fillRect/>
          </a:stretch>
        </p:blipFill>
        <p:spPr>
          <a:xfrm>
            <a:off x="3744897" y="2446819"/>
            <a:ext cx="6665928" cy="4110194"/>
          </a:xfrm>
          <a:prstGeom prst="rect">
            <a:avLst/>
          </a:prstGeom>
        </p:spPr>
      </p:pic>
    </p:spTree>
    <p:extLst>
      <p:ext uri="{BB962C8B-B14F-4D97-AF65-F5344CB8AC3E}">
        <p14:creationId xmlns:p14="http://schemas.microsoft.com/office/powerpoint/2010/main" val="872948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Implementación del Sistema de Control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41492" y="2038351"/>
            <a:ext cx="9096498" cy="4648200"/>
          </a:xfrm>
        </p:spPr>
        <p:txBody>
          <a:bodyPr>
            <a:normAutofit lnSpcReduction="10000"/>
          </a:bodyPr>
          <a:lstStyle/>
          <a:p>
            <a:pPr indent="0">
              <a:lnSpc>
                <a:spcPct val="200000"/>
              </a:lnSpc>
              <a:spcBef>
                <a:spcPts val="600"/>
              </a:spcBef>
              <a:spcAft>
                <a:spcPts val="800"/>
              </a:spcAft>
              <a:buNone/>
            </a:pPr>
            <a:r>
              <a:rPr lang="es-EC" sz="1800" b="1" dirty="0">
                <a:effectLst/>
                <a:latin typeface="Arial" panose="020B0604020202020204" pitchFamily="34" charset="0"/>
                <a:ea typeface="Calibri" panose="020F0502020204030204" pitchFamily="34" charset="0"/>
                <a:cs typeface="Times New Roman" panose="02020603050405020304" pitchFamily="18" charset="0"/>
              </a:rPr>
              <a:t>Diagrama de GRAFCET:</a:t>
            </a:r>
          </a:p>
          <a:p>
            <a:pPr marL="342900" lvl="0" indent="-342900">
              <a:lnSpc>
                <a:spcPct val="200000"/>
              </a:lnSpc>
              <a:spcBef>
                <a:spcPts val="600"/>
              </a:spcBef>
              <a:spcAft>
                <a:spcPts val="800"/>
              </a:spcAft>
              <a:buFont typeface="+mj-lt"/>
              <a:buAutoNum type="arabicPeriod"/>
            </a:pPr>
            <a:r>
              <a:rPr lang="es-EC" sz="1400" dirty="0">
                <a:effectLst/>
                <a:latin typeface="Arial" panose="020B0604020202020204" pitchFamily="34" charset="0"/>
                <a:ea typeface="Calibri" panose="020F0502020204030204" pitchFamily="34" charset="0"/>
                <a:cs typeface="Times New Roman" panose="02020603050405020304" pitchFamily="18" charset="0"/>
              </a:rPr>
              <a:t>Seguridad: en este diagrama, se controla la inicialización de los diagramas de menor jerarquía y también, detiene todo el sistema en caso de emergencia.</a:t>
            </a:r>
          </a:p>
          <a:p>
            <a:pPr marL="742950" lvl="1" indent="-285750">
              <a:lnSpc>
                <a:spcPct val="200000"/>
              </a:lnSpc>
              <a:spcBef>
                <a:spcPts val="600"/>
              </a:spcBef>
              <a:spcAft>
                <a:spcPts val="800"/>
              </a:spcAft>
              <a:buFont typeface="+mj-lt"/>
              <a:buAutoNum type="arabicPeriod"/>
            </a:pPr>
            <a:r>
              <a:rPr lang="es-EC" sz="1400" dirty="0">
                <a:effectLst/>
                <a:latin typeface="Arial" panose="020B0604020202020204" pitchFamily="34" charset="0"/>
                <a:ea typeface="Calibri" panose="020F0502020204030204" pitchFamily="34" charset="0"/>
                <a:cs typeface="Times New Roman" panose="02020603050405020304" pitchFamily="18" charset="0"/>
              </a:rPr>
              <a:t>Paro: Realiza la detención de los sistemas de transporte y separación.</a:t>
            </a:r>
          </a:p>
          <a:p>
            <a:pPr marL="742950" lvl="1" indent="-285750">
              <a:lnSpc>
                <a:spcPct val="200000"/>
              </a:lnSpc>
              <a:spcBef>
                <a:spcPts val="600"/>
              </a:spcBef>
              <a:spcAft>
                <a:spcPts val="800"/>
              </a:spcAft>
              <a:buFont typeface="+mj-lt"/>
              <a:buAutoNum type="arabicPeriod"/>
            </a:pPr>
            <a:r>
              <a:rPr lang="es-EC" sz="1400" dirty="0">
                <a:effectLst/>
                <a:latin typeface="Arial" panose="020B0604020202020204" pitchFamily="34" charset="0"/>
                <a:ea typeface="Calibri" panose="020F0502020204030204" pitchFamily="34" charset="0"/>
                <a:cs typeface="Times New Roman" panose="02020603050405020304" pitchFamily="18" charset="0"/>
              </a:rPr>
              <a:t>Transportar y Separar: Realiza la activación de los sistemas de transporte y separación.</a:t>
            </a:r>
          </a:p>
          <a:p>
            <a:pPr marL="742950" lvl="1" indent="-285750">
              <a:lnSpc>
                <a:spcPct val="200000"/>
              </a:lnSpc>
              <a:spcBef>
                <a:spcPts val="600"/>
              </a:spcBef>
              <a:spcAft>
                <a:spcPts val="800"/>
              </a:spcAft>
              <a:buFont typeface="+mj-lt"/>
              <a:buAutoNum type="arabicPeriod"/>
            </a:pPr>
            <a:r>
              <a:rPr lang="es-EC" sz="1400" dirty="0">
                <a:effectLst/>
                <a:latin typeface="Arial" panose="020B0604020202020204" pitchFamily="34" charset="0"/>
                <a:ea typeface="Calibri" panose="020F0502020204030204" pitchFamily="34" charset="0"/>
                <a:cs typeface="Times New Roman" panose="02020603050405020304" pitchFamily="18" charset="0"/>
              </a:rPr>
              <a:t>Alimentar: Controla la activación del sistema de alimentación de material.</a:t>
            </a:r>
          </a:p>
          <a:p>
            <a:pPr marL="742950" lvl="1" indent="-285750">
              <a:lnSpc>
                <a:spcPct val="200000"/>
              </a:lnSpc>
              <a:spcBef>
                <a:spcPts val="600"/>
              </a:spcBef>
              <a:spcAft>
                <a:spcPts val="800"/>
              </a:spcAft>
              <a:buFont typeface="+mj-lt"/>
              <a:buAutoNum type="arabicPeriod"/>
            </a:pPr>
            <a:r>
              <a:rPr lang="es-EC" sz="1400" dirty="0">
                <a:effectLst/>
                <a:latin typeface="Arial" panose="020B0604020202020204" pitchFamily="34" charset="0"/>
                <a:ea typeface="Calibri" panose="020F0502020204030204" pitchFamily="34" charset="0"/>
                <a:cs typeface="Times New Roman" panose="02020603050405020304" pitchFamily="18" charset="0"/>
              </a:rPr>
              <a:t>Subir y bajar cabezal: Controla la activación del motor para subir y bajar el cabezal de corte.</a:t>
            </a:r>
          </a:p>
          <a:p>
            <a:pPr marL="742950" lvl="1" indent="-285750">
              <a:lnSpc>
                <a:spcPct val="200000"/>
              </a:lnSpc>
              <a:spcBef>
                <a:spcPts val="600"/>
              </a:spcBef>
              <a:spcAft>
                <a:spcPts val="800"/>
              </a:spcAft>
              <a:buFont typeface="+mj-lt"/>
              <a:buAutoNum type="arabicPeriod"/>
            </a:pPr>
            <a:r>
              <a:rPr lang="es-EC" sz="1400" dirty="0">
                <a:effectLst/>
                <a:latin typeface="Arial" panose="020B0604020202020204" pitchFamily="34" charset="0"/>
                <a:ea typeface="Calibri" panose="020F0502020204030204" pitchFamily="34" charset="0"/>
                <a:cs typeface="Times New Roman" panose="02020603050405020304" pitchFamily="18" charset="0"/>
              </a:rPr>
              <a:t>Producción: Controla la secuencia del proceso de enfajillado. </a:t>
            </a:r>
          </a:p>
          <a:p>
            <a:pPr indent="0">
              <a:lnSpc>
                <a:spcPct val="200000"/>
              </a:lnSpc>
              <a:spcBef>
                <a:spcPts val="600"/>
              </a:spcBef>
              <a:spcAft>
                <a:spcPts val="800"/>
              </a:spcAft>
              <a:buNone/>
            </a:pPr>
            <a:endParaRPr lang="es-EC" sz="18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EF81D368-7F41-4167-8E02-4837FEA5C624}"/>
              </a:ext>
            </a:extLst>
          </p:cNvPr>
          <p:cNvSpPr txBox="1"/>
          <p:nvPr/>
        </p:nvSpPr>
        <p:spPr>
          <a:xfrm>
            <a:off x="5802268" y="1439296"/>
            <a:ext cx="2374946" cy="369332"/>
          </a:xfrm>
          <a:prstGeom prst="rect">
            <a:avLst/>
          </a:prstGeom>
          <a:noFill/>
        </p:spPr>
        <p:txBody>
          <a:bodyPr wrap="none" rtlCol="0">
            <a:spAutoFit/>
          </a:bodyPr>
          <a:lstStyle/>
          <a:p>
            <a:r>
              <a:rPr lang="es-MX" b="1" dirty="0"/>
              <a:t>Programación del PLC</a:t>
            </a:r>
          </a:p>
        </p:txBody>
      </p:sp>
    </p:spTree>
    <p:extLst>
      <p:ext uri="{BB962C8B-B14F-4D97-AF65-F5344CB8AC3E}">
        <p14:creationId xmlns:p14="http://schemas.microsoft.com/office/powerpoint/2010/main" val="185003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300987"/>
            <a:ext cx="7829125" cy="1084455"/>
          </a:xfrm>
        </p:spPr>
        <p:txBody>
          <a:bodyPr/>
          <a:lstStyle/>
          <a:p>
            <a:r>
              <a:rPr lang="es-MX" dirty="0"/>
              <a:t>Implementación del Sistema de Control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41492" y="1822465"/>
            <a:ext cx="9096498" cy="4578335"/>
          </a:xfrm>
        </p:spPr>
        <p:txBody>
          <a:bodyPr>
            <a:normAutofit/>
          </a:bodyPr>
          <a:lstStyle/>
          <a:p>
            <a:pPr indent="0">
              <a:lnSpc>
                <a:spcPct val="200000"/>
              </a:lnSpc>
              <a:spcBef>
                <a:spcPts val="600"/>
              </a:spcBef>
              <a:spcAft>
                <a:spcPts val="800"/>
              </a:spcAft>
              <a:buNone/>
            </a:pPr>
            <a:r>
              <a:rPr lang="es-EC" sz="1800" b="1" dirty="0">
                <a:effectLst/>
                <a:latin typeface="Arial" panose="020B0604020202020204" pitchFamily="34" charset="0"/>
                <a:ea typeface="Calibri" panose="020F0502020204030204" pitchFamily="34" charset="0"/>
                <a:cs typeface="Times New Roman" panose="02020603050405020304" pitchFamily="18" charset="0"/>
              </a:rPr>
              <a:t>Programación Estructurada:</a:t>
            </a:r>
          </a:p>
          <a:p>
            <a:pPr indent="0">
              <a:lnSpc>
                <a:spcPct val="200000"/>
              </a:lnSpc>
              <a:spcBef>
                <a:spcPts val="600"/>
              </a:spcBef>
              <a:spcAft>
                <a:spcPts val="800"/>
              </a:spcAft>
              <a:buNone/>
            </a:pPr>
            <a:r>
              <a:rPr lang="es-EC" sz="1800" dirty="0">
                <a:effectLst/>
                <a:latin typeface="Arial" panose="020B0604020202020204" pitchFamily="34" charset="0"/>
                <a:ea typeface="Calibri" panose="020F0502020204030204" pitchFamily="34" charset="0"/>
                <a:cs typeface="Times New Roman" panose="02020603050405020304" pitchFamily="18" charset="0"/>
              </a:rPr>
              <a:t>Los diagramas de GRAFCET diseñados anteriormente sirven como base para la traducción al lenguaje Ladder, en este caso particular, en virtud de que el PLC XINJE XCM 32T4-E, el cual fue seleccionado para la programación del sistema de control, se maneja el software de programación XCP Pro V3.3 en el cual se puede realizar la programación en lenguaje Ladder y en lista de instrucciones.</a:t>
            </a:r>
          </a:p>
          <a:p>
            <a:pPr indent="0">
              <a:lnSpc>
                <a:spcPct val="200000"/>
              </a:lnSpc>
              <a:spcBef>
                <a:spcPts val="600"/>
              </a:spcBef>
              <a:spcAft>
                <a:spcPts val="800"/>
              </a:spcAft>
              <a:buNone/>
            </a:pPr>
            <a:endParaRPr lang="es-EC" sz="18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EF81D368-7F41-4167-8E02-4837FEA5C624}"/>
              </a:ext>
            </a:extLst>
          </p:cNvPr>
          <p:cNvSpPr txBox="1"/>
          <p:nvPr/>
        </p:nvSpPr>
        <p:spPr>
          <a:xfrm>
            <a:off x="5802268" y="1502781"/>
            <a:ext cx="2374946" cy="369332"/>
          </a:xfrm>
          <a:prstGeom prst="rect">
            <a:avLst/>
          </a:prstGeom>
          <a:noFill/>
        </p:spPr>
        <p:txBody>
          <a:bodyPr wrap="none" rtlCol="0">
            <a:spAutoFit/>
          </a:bodyPr>
          <a:lstStyle/>
          <a:p>
            <a:r>
              <a:rPr lang="es-MX" b="1" dirty="0"/>
              <a:t>Programación del PLC</a:t>
            </a:r>
          </a:p>
        </p:txBody>
      </p:sp>
    </p:spTree>
    <p:extLst>
      <p:ext uri="{BB962C8B-B14F-4D97-AF65-F5344CB8AC3E}">
        <p14:creationId xmlns:p14="http://schemas.microsoft.com/office/powerpoint/2010/main" val="2942532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1" y="242846"/>
            <a:ext cx="7829125" cy="957930"/>
          </a:xfrm>
        </p:spPr>
        <p:txBody>
          <a:bodyPr/>
          <a:lstStyle/>
          <a:p>
            <a:r>
              <a:rPr lang="es-MX" dirty="0"/>
              <a:t>Interfaz Humano - Máquina</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515068" y="1739657"/>
            <a:ext cx="9096498" cy="2499834"/>
          </a:xfrm>
        </p:spPr>
        <p:txBody>
          <a:bodyPr>
            <a:normAutofit/>
          </a:bodyPr>
          <a:lstStyle/>
          <a:p>
            <a:pPr indent="0">
              <a:lnSpc>
                <a:spcPct val="100000"/>
              </a:lnSpc>
              <a:spcBef>
                <a:spcPts val="600"/>
              </a:spcBef>
              <a:spcAft>
                <a:spcPts val="800"/>
              </a:spcAft>
              <a:buNone/>
            </a:pPr>
            <a:r>
              <a:rPr lang="es-EC" sz="1500" b="1" dirty="0">
                <a:latin typeface="Arial" panose="020B0604020202020204" pitchFamily="34" charset="0"/>
                <a:ea typeface="Calibri" panose="020F0502020204030204" pitchFamily="34" charset="0"/>
                <a:cs typeface="Times New Roman" panose="02020603050405020304" pitchFamily="18" charset="0"/>
              </a:rPr>
              <a:t>Requerimientos:</a:t>
            </a:r>
          </a:p>
          <a:p>
            <a:pPr marL="525780" indent="-342900">
              <a:lnSpc>
                <a:spcPct val="100000"/>
              </a:lnSpc>
              <a:spcBef>
                <a:spcPts val="600"/>
              </a:spcBef>
              <a:spcAft>
                <a:spcPts val="800"/>
              </a:spcAft>
            </a:pPr>
            <a:r>
              <a:rPr lang="es-EC" sz="1500" dirty="0">
                <a:latin typeface="Arial" panose="020B0604020202020204" pitchFamily="34" charset="0"/>
                <a:ea typeface="Calibri" panose="020F0502020204030204" pitchFamily="34" charset="0"/>
                <a:cs typeface="Times New Roman" panose="02020603050405020304" pitchFamily="18" charset="0"/>
              </a:rPr>
              <a:t>Compatibilidad con el PLC XINJE XCM 32T4-E (conexión RS-232).</a:t>
            </a:r>
          </a:p>
          <a:p>
            <a:pPr marL="525780" indent="-342900">
              <a:lnSpc>
                <a:spcPct val="100000"/>
              </a:lnSpc>
              <a:spcBef>
                <a:spcPts val="600"/>
              </a:spcBef>
              <a:spcAft>
                <a:spcPts val="800"/>
              </a:spcAft>
            </a:pPr>
            <a:r>
              <a:rPr lang="es-EC" sz="1500" dirty="0">
                <a:latin typeface="Arial" panose="020B0604020202020204" pitchFamily="34" charset="0"/>
                <a:ea typeface="Calibri" panose="020F0502020204030204" pitchFamily="34" charset="0"/>
                <a:cs typeface="Times New Roman" panose="02020603050405020304" pitchFamily="18" charset="0"/>
              </a:rPr>
              <a:t>Dimensión de pantalla de al menos 4”.</a:t>
            </a:r>
          </a:p>
          <a:p>
            <a:pPr marL="525780" indent="-342900">
              <a:lnSpc>
                <a:spcPct val="100000"/>
              </a:lnSpc>
              <a:spcBef>
                <a:spcPts val="600"/>
              </a:spcBef>
              <a:spcAft>
                <a:spcPts val="800"/>
              </a:spcAft>
            </a:pPr>
            <a:r>
              <a:rPr lang="es-EC" sz="1500" dirty="0">
                <a:latin typeface="Arial" panose="020B0604020202020204" pitchFamily="34" charset="0"/>
                <a:ea typeface="Calibri" panose="020F0502020204030204" pitchFamily="34" charset="0"/>
                <a:cs typeface="Times New Roman" panose="02020603050405020304" pitchFamily="18" charset="0"/>
              </a:rPr>
              <a:t>Pantalla a color para una mejor visualización y ergonomía del operario.</a:t>
            </a:r>
          </a:p>
          <a:p>
            <a:pPr indent="0">
              <a:lnSpc>
                <a:spcPct val="100000"/>
              </a:lnSpc>
              <a:spcBef>
                <a:spcPts val="600"/>
              </a:spcBef>
              <a:spcAft>
                <a:spcPts val="800"/>
              </a:spcAft>
              <a:buNone/>
            </a:pPr>
            <a:r>
              <a:rPr lang="es-EC" sz="1500" b="1" dirty="0">
                <a:latin typeface="Arial" panose="020B0604020202020204" pitchFamily="34" charset="0"/>
                <a:ea typeface="Calibri" panose="020F0502020204030204" pitchFamily="34" charset="0"/>
                <a:cs typeface="Times New Roman" panose="02020603050405020304" pitchFamily="18" charset="0"/>
              </a:rPr>
              <a:t>Selección: </a:t>
            </a:r>
          </a:p>
          <a:p>
            <a:pPr indent="0">
              <a:lnSpc>
                <a:spcPct val="100000"/>
              </a:lnSpc>
              <a:spcBef>
                <a:spcPts val="600"/>
              </a:spcBef>
              <a:spcAft>
                <a:spcPts val="800"/>
              </a:spcAft>
              <a:buNone/>
            </a:pPr>
            <a:r>
              <a:rPr lang="es-EC" sz="1500" dirty="0">
                <a:latin typeface="Arial" panose="020B0604020202020204" pitchFamily="34" charset="0"/>
                <a:ea typeface="Calibri" panose="020F0502020204030204" pitchFamily="34" charset="0"/>
                <a:cs typeface="Times New Roman" panose="02020603050405020304" pitchFamily="18" charset="0"/>
              </a:rPr>
              <a:t>TouchWin TG-465-MT</a:t>
            </a:r>
            <a:endParaRPr lang="es-EC" sz="1500" b="1" dirty="0">
              <a:latin typeface="Arial" panose="020B0604020202020204" pitchFamily="34" charset="0"/>
              <a:ea typeface="Calibri" panose="020F0502020204030204" pitchFamily="34" charset="0"/>
              <a:cs typeface="Times New Roman" panose="02020603050405020304" pitchFamily="18" charset="0"/>
            </a:endParaRPr>
          </a:p>
          <a:p>
            <a:pPr indent="0">
              <a:lnSpc>
                <a:spcPct val="200000"/>
              </a:lnSpc>
              <a:spcBef>
                <a:spcPts val="600"/>
              </a:spcBef>
              <a:spcAft>
                <a:spcPts val="800"/>
              </a:spcAft>
              <a:buNone/>
            </a:pPr>
            <a:endParaRPr lang="es-EC"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EF81D368-7F41-4167-8E02-4837FEA5C624}"/>
              </a:ext>
            </a:extLst>
          </p:cNvPr>
          <p:cNvSpPr txBox="1"/>
          <p:nvPr/>
        </p:nvSpPr>
        <p:spPr>
          <a:xfrm>
            <a:off x="6055141" y="1062643"/>
            <a:ext cx="1475084" cy="369332"/>
          </a:xfrm>
          <a:prstGeom prst="rect">
            <a:avLst/>
          </a:prstGeom>
          <a:noFill/>
        </p:spPr>
        <p:txBody>
          <a:bodyPr wrap="none" rtlCol="0">
            <a:spAutoFit/>
          </a:bodyPr>
          <a:lstStyle/>
          <a:p>
            <a:r>
              <a:rPr lang="es-MX" b="1" dirty="0"/>
              <a:t>Pantalla HMI</a:t>
            </a:r>
          </a:p>
        </p:txBody>
      </p:sp>
      <p:graphicFrame>
        <p:nvGraphicFramePr>
          <p:cNvPr id="4" name="Objeto 3">
            <a:extLst>
              <a:ext uri="{FF2B5EF4-FFF2-40B4-BE49-F238E27FC236}">
                <a16:creationId xmlns:a16="http://schemas.microsoft.com/office/drawing/2014/main" id="{2CC17E6F-6D66-47E7-ABA9-C95493218BF8}"/>
              </a:ext>
            </a:extLst>
          </p:cNvPr>
          <p:cNvGraphicFramePr>
            <a:graphicFrameLocks noChangeAspect="1"/>
          </p:cNvGraphicFramePr>
          <p:nvPr>
            <p:extLst>
              <p:ext uri="{D42A27DB-BD31-4B8C-83A1-F6EECF244321}">
                <p14:modId xmlns:p14="http://schemas.microsoft.com/office/powerpoint/2010/main" val="2012095591"/>
              </p:ext>
            </p:extLst>
          </p:nvPr>
        </p:nvGraphicFramePr>
        <p:xfrm>
          <a:off x="2716331" y="3882245"/>
          <a:ext cx="5484813" cy="3027363"/>
        </p:xfrm>
        <a:graphic>
          <a:graphicData uri="http://schemas.openxmlformats.org/presentationml/2006/ole">
            <mc:AlternateContent xmlns:mc="http://schemas.openxmlformats.org/markup-compatibility/2006">
              <mc:Choice xmlns:v="urn:schemas-microsoft-com:vml" Requires="v">
                <p:oleObj spid="_x0000_s12294" name="Document" r:id="rId3" imgW="5485299" imgH="3036627" progId="Word.Document.12">
                  <p:embed/>
                </p:oleObj>
              </mc:Choice>
              <mc:Fallback>
                <p:oleObj name="Document" r:id="rId3" imgW="5485299" imgH="3036627" progId="Word.Document.12">
                  <p:embed/>
                  <p:pic>
                    <p:nvPicPr>
                      <p:cNvPr id="0" name=""/>
                      <p:cNvPicPr/>
                      <p:nvPr/>
                    </p:nvPicPr>
                    <p:blipFill>
                      <a:blip r:embed="rId4"/>
                      <a:stretch>
                        <a:fillRect/>
                      </a:stretch>
                    </p:blipFill>
                    <p:spPr>
                      <a:xfrm>
                        <a:off x="2716331" y="3882245"/>
                        <a:ext cx="5484813" cy="3027363"/>
                      </a:xfrm>
                      <a:prstGeom prst="rect">
                        <a:avLst/>
                      </a:prstGeom>
                    </p:spPr>
                  </p:pic>
                </p:oleObj>
              </mc:Fallback>
            </mc:AlternateContent>
          </a:graphicData>
        </a:graphic>
      </p:graphicFrame>
      <p:pic>
        <p:nvPicPr>
          <p:cNvPr id="7" name="Imagen 6">
            <a:extLst>
              <a:ext uri="{FF2B5EF4-FFF2-40B4-BE49-F238E27FC236}">
                <a16:creationId xmlns:a16="http://schemas.microsoft.com/office/drawing/2014/main" id="{CF3728FE-D9DC-490E-9EAE-2B434873CED8}"/>
              </a:ext>
            </a:extLst>
          </p:cNvPr>
          <p:cNvPicPr>
            <a:picLocks noChangeAspect="1"/>
          </p:cNvPicPr>
          <p:nvPr/>
        </p:nvPicPr>
        <p:blipFill>
          <a:blip r:embed="rId5"/>
          <a:stretch>
            <a:fillRect/>
          </a:stretch>
        </p:blipFill>
        <p:spPr>
          <a:xfrm>
            <a:off x="8402406" y="3882245"/>
            <a:ext cx="2938527" cy="2341067"/>
          </a:xfrm>
          <a:prstGeom prst="rect">
            <a:avLst/>
          </a:prstGeom>
        </p:spPr>
      </p:pic>
    </p:spTree>
    <p:extLst>
      <p:ext uri="{BB962C8B-B14F-4D97-AF65-F5344CB8AC3E}">
        <p14:creationId xmlns:p14="http://schemas.microsoft.com/office/powerpoint/2010/main" val="2541238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1" y="242846"/>
            <a:ext cx="7829125" cy="957930"/>
          </a:xfrm>
        </p:spPr>
        <p:txBody>
          <a:bodyPr/>
          <a:lstStyle/>
          <a:p>
            <a:r>
              <a:rPr lang="es-MX" dirty="0"/>
              <a:t>Interfaz Humano - Máquina</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6" name="CuadroTexto 5">
            <a:extLst>
              <a:ext uri="{FF2B5EF4-FFF2-40B4-BE49-F238E27FC236}">
                <a16:creationId xmlns:a16="http://schemas.microsoft.com/office/drawing/2014/main" id="{EF81D368-7F41-4167-8E02-4837FEA5C624}"/>
              </a:ext>
            </a:extLst>
          </p:cNvPr>
          <p:cNvSpPr txBox="1"/>
          <p:nvPr/>
        </p:nvSpPr>
        <p:spPr>
          <a:xfrm>
            <a:off x="5738259" y="1016110"/>
            <a:ext cx="2108847" cy="369332"/>
          </a:xfrm>
          <a:prstGeom prst="rect">
            <a:avLst/>
          </a:prstGeom>
          <a:noFill/>
        </p:spPr>
        <p:txBody>
          <a:bodyPr wrap="none" rtlCol="0">
            <a:spAutoFit/>
          </a:bodyPr>
          <a:lstStyle/>
          <a:p>
            <a:r>
              <a:rPr lang="es-MX" b="1" dirty="0"/>
              <a:t>Panel de Operación</a:t>
            </a:r>
          </a:p>
        </p:txBody>
      </p:sp>
      <p:pic>
        <p:nvPicPr>
          <p:cNvPr id="8" name="Imagen 7">
            <a:extLst>
              <a:ext uri="{FF2B5EF4-FFF2-40B4-BE49-F238E27FC236}">
                <a16:creationId xmlns:a16="http://schemas.microsoft.com/office/drawing/2014/main" id="{DB7D570B-A5A6-4209-A6B2-6BA44D7BAA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0157" y="1600702"/>
            <a:ext cx="3942715" cy="4787900"/>
          </a:xfrm>
          <a:prstGeom prst="rect">
            <a:avLst/>
          </a:prstGeom>
          <a:noFill/>
          <a:ln>
            <a:noFill/>
          </a:ln>
        </p:spPr>
      </p:pic>
      <p:graphicFrame>
        <p:nvGraphicFramePr>
          <p:cNvPr id="12" name="Objeto 11">
            <a:extLst>
              <a:ext uri="{FF2B5EF4-FFF2-40B4-BE49-F238E27FC236}">
                <a16:creationId xmlns:a16="http://schemas.microsoft.com/office/drawing/2014/main" id="{8FAF6FBC-ACA8-4DA3-B07B-8BD81814E886}"/>
              </a:ext>
            </a:extLst>
          </p:cNvPr>
          <p:cNvGraphicFramePr>
            <a:graphicFrameLocks noChangeAspect="1"/>
          </p:cNvGraphicFramePr>
          <p:nvPr>
            <p:extLst>
              <p:ext uri="{D42A27DB-BD31-4B8C-83A1-F6EECF244321}">
                <p14:modId xmlns:p14="http://schemas.microsoft.com/office/powerpoint/2010/main" val="691898463"/>
              </p:ext>
            </p:extLst>
          </p:nvPr>
        </p:nvGraphicFramePr>
        <p:xfrm>
          <a:off x="6168102" y="2341561"/>
          <a:ext cx="5484813" cy="3502025"/>
        </p:xfrm>
        <a:graphic>
          <a:graphicData uri="http://schemas.openxmlformats.org/presentationml/2006/ole">
            <mc:AlternateContent xmlns:mc="http://schemas.openxmlformats.org/markup-compatibility/2006">
              <mc:Choice xmlns:v="urn:schemas-microsoft-com:vml" Requires="v">
                <p:oleObj spid="_x0000_s13320" name="Document" r:id="rId4" imgW="5485299" imgH="3507101" progId="Word.Document.12">
                  <p:embed/>
                </p:oleObj>
              </mc:Choice>
              <mc:Fallback>
                <p:oleObj name="Document" r:id="rId4" imgW="5485299" imgH="3507101" progId="Word.Document.12">
                  <p:embed/>
                  <p:pic>
                    <p:nvPicPr>
                      <p:cNvPr id="0" name=""/>
                      <p:cNvPicPr/>
                      <p:nvPr/>
                    </p:nvPicPr>
                    <p:blipFill>
                      <a:blip r:embed="rId5"/>
                      <a:stretch>
                        <a:fillRect/>
                      </a:stretch>
                    </p:blipFill>
                    <p:spPr>
                      <a:xfrm>
                        <a:off x="6168102" y="2341561"/>
                        <a:ext cx="5484813" cy="3502025"/>
                      </a:xfrm>
                      <a:prstGeom prst="rect">
                        <a:avLst/>
                      </a:prstGeom>
                    </p:spPr>
                  </p:pic>
                </p:oleObj>
              </mc:Fallback>
            </mc:AlternateContent>
          </a:graphicData>
        </a:graphic>
      </p:graphicFrame>
    </p:spTree>
    <p:extLst>
      <p:ext uri="{BB962C8B-B14F-4D97-AF65-F5344CB8AC3E}">
        <p14:creationId xmlns:p14="http://schemas.microsoft.com/office/powerpoint/2010/main" val="1380280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1" y="242846"/>
            <a:ext cx="7829125" cy="957930"/>
          </a:xfrm>
        </p:spPr>
        <p:txBody>
          <a:bodyPr/>
          <a:lstStyle/>
          <a:p>
            <a:r>
              <a:rPr lang="es-MX" dirty="0"/>
              <a:t>Interfaz Humano - Máquina</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511226" y="1333508"/>
            <a:ext cx="9096498" cy="957930"/>
          </a:xfrm>
        </p:spPr>
        <p:txBody>
          <a:bodyPr>
            <a:normAutofit/>
          </a:bodyPr>
          <a:lstStyle/>
          <a:p>
            <a:pPr indent="0">
              <a:lnSpc>
                <a:spcPct val="100000"/>
              </a:lnSpc>
              <a:spcBef>
                <a:spcPts val="600"/>
              </a:spcBef>
              <a:spcAft>
                <a:spcPts val="800"/>
              </a:spcAft>
              <a:buNone/>
            </a:pPr>
            <a:r>
              <a:rPr lang="es-EC" sz="1500" b="1" dirty="0">
                <a:latin typeface="Arial" panose="020B0604020202020204" pitchFamily="34" charset="0"/>
                <a:ea typeface="Calibri" panose="020F0502020204030204" pitchFamily="34" charset="0"/>
                <a:cs typeface="Times New Roman" panose="02020603050405020304" pitchFamily="18" charset="0"/>
              </a:rPr>
              <a:t>Arquitectura de pantallas:</a:t>
            </a:r>
          </a:p>
          <a:p>
            <a:pPr indent="0">
              <a:lnSpc>
                <a:spcPct val="200000"/>
              </a:lnSpc>
              <a:spcBef>
                <a:spcPts val="600"/>
              </a:spcBef>
              <a:spcAft>
                <a:spcPts val="800"/>
              </a:spcAft>
              <a:buNone/>
            </a:pPr>
            <a:endParaRPr lang="es-EC"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EF81D368-7F41-4167-8E02-4837FEA5C624}"/>
              </a:ext>
            </a:extLst>
          </p:cNvPr>
          <p:cNvSpPr txBox="1"/>
          <p:nvPr/>
        </p:nvSpPr>
        <p:spPr>
          <a:xfrm>
            <a:off x="5075706" y="971695"/>
            <a:ext cx="3433953" cy="369332"/>
          </a:xfrm>
          <a:prstGeom prst="rect">
            <a:avLst/>
          </a:prstGeom>
          <a:noFill/>
        </p:spPr>
        <p:txBody>
          <a:bodyPr wrap="none" rtlCol="0">
            <a:spAutoFit/>
          </a:bodyPr>
          <a:lstStyle/>
          <a:p>
            <a:r>
              <a:rPr lang="es-MX" b="1" dirty="0"/>
              <a:t>Programación de la pantalla HMI</a:t>
            </a:r>
          </a:p>
        </p:txBody>
      </p:sp>
      <p:pic>
        <p:nvPicPr>
          <p:cNvPr id="5" name="Imagen 4">
            <a:extLst>
              <a:ext uri="{FF2B5EF4-FFF2-40B4-BE49-F238E27FC236}">
                <a16:creationId xmlns:a16="http://schemas.microsoft.com/office/drawing/2014/main" id="{C1372834-4ABC-4348-A949-E3E21E5B7AB7}"/>
              </a:ext>
            </a:extLst>
          </p:cNvPr>
          <p:cNvPicPr>
            <a:picLocks noChangeAspect="1"/>
          </p:cNvPicPr>
          <p:nvPr/>
        </p:nvPicPr>
        <p:blipFill>
          <a:blip r:embed="rId2"/>
          <a:stretch>
            <a:fillRect/>
          </a:stretch>
        </p:blipFill>
        <p:spPr>
          <a:xfrm>
            <a:off x="4442018" y="1689535"/>
            <a:ext cx="5234913" cy="2120090"/>
          </a:xfrm>
          <a:prstGeom prst="rect">
            <a:avLst/>
          </a:prstGeom>
        </p:spPr>
      </p:pic>
      <p:sp>
        <p:nvSpPr>
          <p:cNvPr id="11" name="Marcador de contenido 2">
            <a:extLst>
              <a:ext uri="{FF2B5EF4-FFF2-40B4-BE49-F238E27FC236}">
                <a16:creationId xmlns:a16="http://schemas.microsoft.com/office/drawing/2014/main" id="{756FF4FA-DB08-4B50-AEFE-D2E4018C93EE}"/>
              </a:ext>
            </a:extLst>
          </p:cNvPr>
          <p:cNvSpPr txBox="1">
            <a:spLocks/>
          </p:cNvSpPr>
          <p:nvPr/>
        </p:nvSpPr>
        <p:spPr>
          <a:xfrm>
            <a:off x="2511226" y="3608633"/>
            <a:ext cx="9096498" cy="95793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indent="0">
              <a:lnSpc>
                <a:spcPct val="100000"/>
              </a:lnSpc>
              <a:spcBef>
                <a:spcPts val="600"/>
              </a:spcBef>
              <a:spcAft>
                <a:spcPts val="800"/>
              </a:spcAft>
              <a:buFont typeface="Wingdings 2" pitchFamily="18" charset="2"/>
              <a:buNone/>
            </a:pPr>
            <a:r>
              <a:rPr lang="es-EC" sz="1500" b="1" dirty="0">
                <a:latin typeface="Arial" panose="020B0604020202020204" pitchFamily="34" charset="0"/>
                <a:ea typeface="Calibri" panose="020F0502020204030204" pitchFamily="34" charset="0"/>
                <a:cs typeface="Times New Roman" panose="02020603050405020304" pitchFamily="18" charset="0"/>
              </a:rPr>
              <a:t>Pantallas diseñadas:</a:t>
            </a:r>
          </a:p>
          <a:p>
            <a:pPr indent="0">
              <a:lnSpc>
                <a:spcPct val="200000"/>
              </a:lnSpc>
              <a:spcBef>
                <a:spcPts val="600"/>
              </a:spcBef>
              <a:spcAft>
                <a:spcPts val="800"/>
              </a:spcAft>
              <a:buFont typeface="Wingdings 2" pitchFamily="18" charset="2"/>
              <a:buNone/>
            </a:pPr>
            <a:endParaRPr lang="es-EC" sz="1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4E032DBB-B1B9-4A5D-8BD0-B63787538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5053" y="4175582"/>
            <a:ext cx="2957630" cy="1985766"/>
          </a:xfrm>
          <a:prstGeom prst="rect">
            <a:avLst/>
          </a:prstGeom>
        </p:spPr>
      </p:pic>
      <p:pic>
        <p:nvPicPr>
          <p:cNvPr id="13" name="Imagen 12">
            <a:extLst>
              <a:ext uri="{FF2B5EF4-FFF2-40B4-BE49-F238E27FC236}">
                <a16:creationId xmlns:a16="http://schemas.microsoft.com/office/drawing/2014/main" id="{AC6153BC-5A90-4870-9419-ED56B9DD7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474" y="4175582"/>
            <a:ext cx="2957630" cy="1985766"/>
          </a:xfrm>
          <a:prstGeom prst="rect">
            <a:avLst/>
          </a:prstGeom>
        </p:spPr>
      </p:pic>
    </p:spTree>
    <p:extLst>
      <p:ext uri="{BB962C8B-B14F-4D97-AF65-F5344CB8AC3E}">
        <p14:creationId xmlns:p14="http://schemas.microsoft.com/office/powerpoint/2010/main" val="673560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Desarrollo de la Repotenciación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5438627" y="1103760"/>
            <a:ext cx="2708114" cy="369332"/>
          </a:xfrm>
          <a:prstGeom prst="rect">
            <a:avLst/>
          </a:prstGeom>
          <a:noFill/>
        </p:spPr>
        <p:txBody>
          <a:bodyPr wrap="none" rtlCol="0">
            <a:spAutoFit/>
          </a:bodyPr>
          <a:lstStyle/>
          <a:p>
            <a:r>
              <a:rPr lang="es-MX" b="1" dirty="0"/>
              <a:t>Repotenciación Mecánica</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878122" y="1585909"/>
            <a:ext cx="8688444" cy="4054871"/>
          </a:xfrm>
        </p:spPr>
        <p:txBody>
          <a:bodyPr>
            <a:normAutofit fontScale="92500"/>
          </a:bodyPr>
          <a:lstStyle/>
          <a:p>
            <a:r>
              <a:rPr lang="es-MX" dirty="0"/>
              <a:t>Vulcanizado de rodillos para las etapas de arrastre y expulsión</a:t>
            </a:r>
          </a:p>
          <a:p>
            <a:r>
              <a:rPr lang="es-MX" dirty="0"/>
              <a:t>Reacondicionamiento de las puertas</a:t>
            </a:r>
          </a:p>
          <a:p>
            <a:r>
              <a:rPr lang="es-MX" dirty="0"/>
              <a:t>Diseño, construcción e implementación de una cubierta para el sensor de contraste</a:t>
            </a:r>
          </a:p>
          <a:p>
            <a:r>
              <a:rPr lang="es-MX" dirty="0"/>
              <a:t>Diseño, construcción e implementación de un soporte para el sensor de material</a:t>
            </a:r>
          </a:p>
          <a:p>
            <a:r>
              <a:rPr lang="es-MX" dirty="0"/>
              <a:t>Diseño, construcción e implementación de un mecanismo de posicionamiento para el sensor de producto</a:t>
            </a:r>
          </a:p>
          <a:p>
            <a:r>
              <a:rPr lang="es-MX" dirty="0"/>
              <a:t>Mantenimiento preventivo a los sistemas de transmisión de movimiento etapas de arrastre y expulsión.</a:t>
            </a:r>
          </a:p>
          <a:p>
            <a:r>
              <a:rPr lang="es-MX" dirty="0"/>
              <a:t>Mantenimiento correctivo al sistema de cuchillas del cabezal de corte</a:t>
            </a:r>
          </a:p>
          <a:p>
            <a:r>
              <a:rPr lang="es-MX" dirty="0"/>
              <a:t>Rediseño del formador para la manga de etiquetas</a:t>
            </a:r>
          </a:p>
        </p:txBody>
      </p:sp>
    </p:spTree>
    <p:extLst>
      <p:ext uri="{BB962C8B-B14F-4D97-AF65-F5344CB8AC3E}">
        <p14:creationId xmlns:p14="http://schemas.microsoft.com/office/powerpoint/2010/main" val="2252706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cs typeface="Times New Roman" panose="02020603050405020304" pitchFamily="18" charset="0"/>
              </a:rPr>
              <a:t>Antecedentes</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p:txBody>
          <a:bodyPr/>
          <a:lstStyle/>
          <a:p>
            <a:r>
              <a:rPr lang="es-MX" dirty="0"/>
              <a:t>Fractal Automation &amp; Imperial Bottling Company S.A.</a:t>
            </a:r>
          </a:p>
          <a:p>
            <a:r>
              <a:rPr lang="es-MX" dirty="0"/>
              <a:t>Máquina enfajilladora</a:t>
            </a:r>
          </a:p>
          <a:p>
            <a:pPr lvl="1"/>
            <a:r>
              <a:rPr lang="es-MX" dirty="0">
                <a:ea typeface="Calibri" panose="020F0502020204030204" pitchFamily="34" charset="0"/>
              </a:rPr>
              <a:t>Operando 20 años con actualizaciones y adecuaciones parciales.</a:t>
            </a:r>
            <a:endParaRPr lang="es-MX" sz="1800" dirty="0">
              <a:effectLst/>
              <a:ea typeface="Calibri" panose="020F0502020204030204" pitchFamily="34" charset="0"/>
            </a:endParaRPr>
          </a:p>
          <a:p>
            <a:pPr lvl="1"/>
            <a:r>
              <a:rPr lang="es-MX" dirty="0"/>
              <a:t>Queda inoperativa a inicios del año 2020.</a:t>
            </a:r>
          </a:p>
          <a:p>
            <a:r>
              <a:rPr lang="es-MX" dirty="0"/>
              <a:t>Cuello de botella en la línea de producción de latas.</a:t>
            </a:r>
          </a:p>
          <a:p>
            <a:r>
              <a:rPr lang="es-MX" dirty="0"/>
              <a:t>Aumento de la mano de obra requerida para el proceso de enfajillado.</a:t>
            </a:r>
          </a:p>
        </p:txBody>
      </p:sp>
      <p:sp>
        <p:nvSpPr>
          <p:cNvPr id="7" name="Marcador de contenido 2">
            <a:extLst>
              <a:ext uri="{FF2B5EF4-FFF2-40B4-BE49-F238E27FC236}">
                <a16:creationId xmlns:a16="http://schemas.microsoft.com/office/drawing/2014/main" id="{277BD92D-1D50-4BAC-BE71-D433F694EC6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321853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606395" y="1068467"/>
            <a:ext cx="6372578" cy="369332"/>
          </a:xfrm>
          <a:prstGeom prst="rect">
            <a:avLst/>
          </a:prstGeom>
          <a:noFill/>
        </p:spPr>
        <p:txBody>
          <a:bodyPr wrap="none" rtlCol="0">
            <a:spAutoFit/>
          </a:bodyPr>
          <a:lstStyle/>
          <a:p>
            <a:r>
              <a:rPr lang="es-MX" b="1" dirty="0"/>
              <a:t>Vulcanizado de rodillos para las etapas de arrastre y expulsión </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448462" y="1502781"/>
            <a:ext cx="9201232" cy="504149"/>
          </a:xfrm>
        </p:spPr>
        <p:txBody>
          <a:bodyPr>
            <a:normAutofit/>
          </a:bodyPr>
          <a:lstStyle/>
          <a:p>
            <a:pPr marL="0" indent="0">
              <a:buNone/>
            </a:pPr>
            <a:r>
              <a:rPr lang="es-MX" sz="1600" b="1" dirty="0"/>
              <a:t>Rodillos de arrastre:</a:t>
            </a:r>
          </a:p>
        </p:txBody>
      </p:sp>
      <p:graphicFrame>
        <p:nvGraphicFramePr>
          <p:cNvPr id="4" name="Objeto 3">
            <a:extLst>
              <a:ext uri="{FF2B5EF4-FFF2-40B4-BE49-F238E27FC236}">
                <a16:creationId xmlns:a16="http://schemas.microsoft.com/office/drawing/2014/main" id="{F724CB4D-5EBF-41C6-84B1-8D879AA01558}"/>
              </a:ext>
            </a:extLst>
          </p:cNvPr>
          <p:cNvGraphicFramePr>
            <a:graphicFrameLocks noChangeAspect="1"/>
          </p:cNvGraphicFramePr>
          <p:nvPr>
            <p:extLst>
              <p:ext uri="{D42A27DB-BD31-4B8C-83A1-F6EECF244321}">
                <p14:modId xmlns:p14="http://schemas.microsoft.com/office/powerpoint/2010/main" val="3151097897"/>
              </p:ext>
            </p:extLst>
          </p:nvPr>
        </p:nvGraphicFramePr>
        <p:xfrm>
          <a:off x="6096000" y="2068185"/>
          <a:ext cx="5484813" cy="1628775"/>
        </p:xfrm>
        <a:graphic>
          <a:graphicData uri="http://schemas.openxmlformats.org/presentationml/2006/ole">
            <mc:AlternateContent xmlns:mc="http://schemas.openxmlformats.org/markup-compatibility/2006">
              <mc:Choice xmlns:v="urn:schemas-microsoft-com:vml" Requires="v">
                <p:oleObj spid="_x0000_s15371" name="Document" r:id="rId3" imgW="5485299" imgH="1630975" progId="Word.Document.12">
                  <p:embed/>
                </p:oleObj>
              </mc:Choice>
              <mc:Fallback>
                <p:oleObj name="Document" r:id="rId3" imgW="5485299" imgH="1630975" progId="Word.Document.12">
                  <p:embed/>
                  <p:pic>
                    <p:nvPicPr>
                      <p:cNvPr id="0" name=""/>
                      <p:cNvPicPr/>
                      <p:nvPr/>
                    </p:nvPicPr>
                    <p:blipFill>
                      <a:blip r:embed="rId4"/>
                      <a:stretch>
                        <a:fillRect/>
                      </a:stretch>
                    </p:blipFill>
                    <p:spPr>
                      <a:xfrm>
                        <a:off x="6096000" y="2068185"/>
                        <a:ext cx="5484813" cy="1628775"/>
                      </a:xfrm>
                      <a:prstGeom prst="rect">
                        <a:avLst/>
                      </a:prstGeom>
                    </p:spPr>
                  </p:pic>
                </p:oleObj>
              </mc:Fallback>
            </mc:AlternateContent>
          </a:graphicData>
        </a:graphic>
      </p:graphicFrame>
      <p:pic>
        <p:nvPicPr>
          <p:cNvPr id="8" name="Imagen 7" descr="Imagen que contiene rueda&#10;&#10;Descripción generada automáticamente">
            <a:extLst>
              <a:ext uri="{FF2B5EF4-FFF2-40B4-BE49-F238E27FC236}">
                <a16:creationId xmlns:a16="http://schemas.microsoft.com/office/drawing/2014/main" id="{9CA0378B-EFEC-4FD5-B5E5-9A059D3577C5}"/>
              </a:ext>
            </a:extLst>
          </p:cNvPr>
          <p:cNvPicPr>
            <a:picLocks noChangeAspect="1"/>
          </p:cNvPicPr>
          <p:nvPr/>
        </p:nvPicPr>
        <p:blipFill>
          <a:blip r:embed="rId5"/>
          <a:stretch>
            <a:fillRect/>
          </a:stretch>
        </p:blipFill>
        <p:spPr>
          <a:xfrm>
            <a:off x="1998613" y="1985666"/>
            <a:ext cx="3962801" cy="1443334"/>
          </a:xfrm>
          <a:prstGeom prst="rect">
            <a:avLst/>
          </a:prstGeom>
        </p:spPr>
      </p:pic>
      <p:sp>
        <p:nvSpPr>
          <p:cNvPr id="12" name="Marcador de contenido 2">
            <a:extLst>
              <a:ext uri="{FF2B5EF4-FFF2-40B4-BE49-F238E27FC236}">
                <a16:creationId xmlns:a16="http://schemas.microsoft.com/office/drawing/2014/main" id="{38C80FAD-86E6-4AC6-807F-48CF2A2E0906}"/>
              </a:ext>
            </a:extLst>
          </p:cNvPr>
          <p:cNvSpPr txBox="1">
            <a:spLocks/>
          </p:cNvSpPr>
          <p:nvPr/>
        </p:nvSpPr>
        <p:spPr>
          <a:xfrm>
            <a:off x="2448462" y="3506140"/>
            <a:ext cx="9201232" cy="504149"/>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s-MX" sz="1600" b="1" dirty="0"/>
              <a:t>Rodillos de expulsión:</a:t>
            </a:r>
          </a:p>
        </p:txBody>
      </p:sp>
      <p:graphicFrame>
        <p:nvGraphicFramePr>
          <p:cNvPr id="6" name="Objeto 5">
            <a:extLst>
              <a:ext uri="{FF2B5EF4-FFF2-40B4-BE49-F238E27FC236}">
                <a16:creationId xmlns:a16="http://schemas.microsoft.com/office/drawing/2014/main" id="{C550EFE5-CEFB-4641-948B-C72EBF5FFD95}"/>
              </a:ext>
            </a:extLst>
          </p:cNvPr>
          <p:cNvGraphicFramePr>
            <a:graphicFrameLocks noChangeAspect="1"/>
          </p:cNvGraphicFramePr>
          <p:nvPr>
            <p:extLst>
              <p:ext uri="{D42A27DB-BD31-4B8C-83A1-F6EECF244321}">
                <p14:modId xmlns:p14="http://schemas.microsoft.com/office/powerpoint/2010/main" val="1729700061"/>
              </p:ext>
            </p:extLst>
          </p:nvPr>
        </p:nvGraphicFramePr>
        <p:xfrm>
          <a:off x="6096000" y="4381782"/>
          <a:ext cx="5484813" cy="1628775"/>
        </p:xfrm>
        <a:graphic>
          <a:graphicData uri="http://schemas.openxmlformats.org/presentationml/2006/ole">
            <mc:AlternateContent xmlns:mc="http://schemas.openxmlformats.org/markup-compatibility/2006">
              <mc:Choice xmlns:v="urn:schemas-microsoft-com:vml" Requires="v">
                <p:oleObj spid="_x0000_s15372" name="Document" r:id="rId6" imgW="5485299" imgH="1630975" progId="Word.Document.12">
                  <p:embed/>
                </p:oleObj>
              </mc:Choice>
              <mc:Fallback>
                <p:oleObj name="Document" r:id="rId6" imgW="5485299" imgH="1630975" progId="Word.Document.12">
                  <p:embed/>
                  <p:pic>
                    <p:nvPicPr>
                      <p:cNvPr id="0" name=""/>
                      <p:cNvPicPr/>
                      <p:nvPr/>
                    </p:nvPicPr>
                    <p:blipFill>
                      <a:blip r:embed="rId7"/>
                      <a:stretch>
                        <a:fillRect/>
                      </a:stretch>
                    </p:blipFill>
                    <p:spPr>
                      <a:xfrm>
                        <a:off x="6096000" y="4381782"/>
                        <a:ext cx="5484813" cy="1628775"/>
                      </a:xfrm>
                      <a:prstGeom prst="rect">
                        <a:avLst/>
                      </a:prstGeom>
                    </p:spPr>
                  </p:pic>
                </p:oleObj>
              </mc:Fallback>
            </mc:AlternateContent>
          </a:graphicData>
        </a:graphic>
      </p:graphicFrame>
      <p:pic>
        <p:nvPicPr>
          <p:cNvPr id="13" name="Imagen 12" descr="Imagen que contiene interior, cerca, tazón, gato&#10;&#10;Descripción generada automáticamente">
            <a:extLst>
              <a:ext uri="{FF2B5EF4-FFF2-40B4-BE49-F238E27FC236}">
                <a16:creationId xmlns:a16="http://schemas.microsoft.com/office/drawing/2014/main" id="{B1576B3F-3B01-4878-A300-E0DE3C47755F}"/>
              </a:ext>
            </a:extLst>
          </p:cNvPr>
          <p:cNvPicPr>
            <a:picLocks noChangeAspect="1"/>
          </p:cNvPicPr>
          <p:nvPr/>
        </p:nvPicPr>
        <p:blipFill>
          <a:blip r:embed="rId8"/>
          <a:stretch>
            <a:fillRect/>
          </a:stretch>
        </p:blipFill>
        <p:spPr>
          <a:xfrm>
            <a:off x="2987394" y="4087429"/>
            <a:ext cx="1799590" cy="1799590"/>
          </a:xfrm>
          <a:prstGeom prst="rect">
            <a:avLst/>
          </a:prstGeom>
        </p:spPr>
      </p:pic>
    </p:spTree>
    <p:extLst>
      <p:ext uri="{BB962C8B-B14F-4D97-AF65-F5344CB8AC3E}">
        <p14:creationId xmlns:p14="http://schemas.microsoft.com/office/powerpoint/2010/main" val="686350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4904026" y="1067865"/>
            <a:ext cx="3777316" cy="369332"/>
          </a:xfrm>
          <a:prstGeom prst="rect">
            <a:avLst/>
          </a:prstGeom>
          <a:noFill/>
        </p:spPr>
        <p:txBody>
          <a:bodyPr wrap="none" rtlCol="0">
            <a:spAutoFit/>
          </a:bodyPr>
          <a:lstStyle/>
          <a:p>
            <a:r>
              <a:rPr lang="es-MX" b="1" dirty="0"/>
              <a:t>Reacondicionamiento de las puertas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685969" y="1437197"/>
            <a:ext cx="3976089" cy="4572000"/>
          </a:xfrm>
        </p:spPr>
        <p:txBody>
          <a:bodyPr>
            <a:normAutofit/>
          </a:bodyPr>
          <a:lstStyle/>
          <a:p>
            <a:pPr marL="0" indent="0">
              <a:buNone/>
            </a:pPr>
            <a:r>
              <a:rPr lang="es-MX" sz="1600" b="1" dirty="0"/>
              <a:t>Procedimiento:</a:t>
            </a:r>
          </a:p>
          <a:p>
            <a:pPr>
              <a:buFontTx/>
              <a:buChar char="-"/>
            </a:pPr>
            <a:r>
              <a:rPr lang="es-MX" sz="1600" dirty="0"/>
              <a:t>Desmontaje de las puertas</a:t>
            </a:r>
          </a:p>
          <a:p>
            <a:pPr>
              <a:buFontTx/>
              <a:buChar char="-"/>
            </a:pPr>
            <a:r>
              <a:rPr lang="es-MX" sz="1600" dirty="0"/>
              <a:t>Limpieza y esterilización de los perfiles de aluminio</a:t>
            </a:r>
          </a:p>
          <a:p>
            <a:pPr>
              <a:buFontTx/>
              <a:buChar char="-"/>
            </a:pPr>
            <a:r>
              <a:rPr lang="es-MX" sz="1600" dirty="0"/>
              <a:t>Toma de medidas</a:t>
            </a:r>
          </a:p>
          <a:p>
            <a:pPr marL="0" indent="0">
              <a:buNone/>
            </a:pPr>
            <a:r>
              <a:rPr lang="es-MX" sz="1600" b="1" dirty="0"/>
              <a:t>Especificaciones:</a:t>
            </a:r>
          </a:p>
          <a:p>
            <a:pPr>
              <a:buFontTx/>
              <a:buChar char="-"/>
            </a:pPr>
            <a:r>
              <a:rPr lang="es-MX" sz="1600" b="1" dirty="0"/>
              <a:t>Material: </a:t>
            </a:r>
            <a:r>
              <a:rPr lang="es-MX" sz="1600" dirty="0"/>
              <a:t>Acrílico</a:t>
            </a:r>
          </a:p>
          <a:p>
            <a:pPr>
              <a:buFontTx/>
              <a:buChar char="-"/>
            </a:pPr>
            <a:r>
              <a:rPr lang="es-MX" sz="1600" b="1" dirty="0"/>
              <a:t>Color: </a:t>
            </a:r>
            <a:r>
              <a:rPr lang="es-MX" sz="1600" dirty="0"/>
              <a:t>Transparente</a:t>
            </a:r>
            <a:endParaRPr lang="es-MX" sz="1600" b="1" dirty="0"/>
          </a:p>
        </p:txBody>
      </p:sp>
      <p:pic>
        <p:nvPicPr>
          <p:cNvPr id="14" name="Imagen 13">
            <a:extLst>
              <a:ext uri="{FF2B5EF4-FFF2-40B4-BE49-F238E27FC236}">
                <a16:creationId xmlns:a16="http://schemas.microsoft.com/office/drawing/2014/main" id="{A2837760-7F61-4E0B-AFB2-20EAE2D2C7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9967" y="1708652"/>
            <a:ext cx="3637280" cy="4572000"/>
          </a:xfrm>
          <a:prstGeom prst="rect">
            <a:avLst/>
          </a:prstGeom>
          <a:noFill/>
          <a:ln>
            <a:noFill/>
          </a:ln>
        </p:spPr>
      </p:pic>
    </p:spTree>
    <p:extLst>
      <p:ext uri="{BB962C8B-B14F-4D97-AF65-F5344CB8AC3E}">
        <p14:creationId xmlns:p14="http://schemas.microsoft.com/office/powerpoint/2010/main" val="593086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878122" y="931057"/>
            <a:ext cx="8383834" cy="369332"/>
          </a:xfrm>
          <a:prstGeom prst="rect">
            <a:avLst/>
          </a:prstGeom>
          <a:noFill/>
        </p:spPr>
        <p:txBody>
          <a:bodyPr wrap="none" rtlCol="0">
            <a:spAutoFit/>
          </a:bodyPr>
          <a:lstStyle/>
          <a:p>
            <a:r>
              <a:rPr lang="es-MX" b="1" dirty="0"/>
              <a:t>Diseño, construcción e implementación de una cubierta para el sensor de contraste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878122" y="1425544"/>
            <a:ext cx="3976089" cy="2707291"/>
          </a:xfrm>
        </p:spPr>
        <p:txBody>
          <a:bodyPr>
            <a:normAutofit/>
          </a:bodyPr>
          <a:lstStyle/>
          <a:p>
            <a:pPr marL="0" indent="0">
              <a:buNone/>
            </a:pPr>
            <a:r>
              <a:rPr lang="es-MX" sz="1600" b="1" dirty="0"/>
              <a:t>Procedimiento:</a:t>
            </a:r>
          </a:p>
          <a:p>
            <a:pPr>
              <a:buFontTx/>
              <a:buChar char="-"/>
            </a:pPr>
            <a:r>
              <a:rPr lang="es-MX" sz="1600" dirty="0"/>
              <a:t>Toma de medidas</a:t>
            </a:r>
          </a:p>
          <a:p>
            <a:pPr>
              <a:buFontTx/>
              <a:buChar char="-"/>
            </a:pPr>
            <a:r>
              <a:rPr lang="es-MX" sz="1600" dirty="0"/>
              <a:t>Modelamiento CAD</a:t>
            </a:r>
          </a:p>
          <a:p>
            <a:pPr>
              <a:buFontTx/>
              <a:buChar char="-"/>
            </a:pPr>
            <a:r>
              <a:rPr lang="es-MX" sz="1600" dirty="0"/>
              <a:t>Manufactura mediante impresión 3D</a:t>
            </a:r>
          </a:p>
          <a:p>
            <a:pPr marL="0" indent="0">
              <a:buNone/>
            </a:pPr>
            <a:r>
              <a:rPr lang="es-MX" sz="1600" b="1" dirty="0"/>
              <a:t>Especificaciones:</a:t>
            </a:r>
          </a:p>
          <a:p>
            <a:pPr>
              <a:buFontTx/>
              <a:buChar char="-"/>
            </a:pPr>
            <a:r>
              <a:rPr lang="es-MX" sz="1600" b="1" dirty="0"/>
              <a:t>Material: </a:t>
            </a:r>
            <a:r>
              <a:rPr lang="es-MX" sz="1600" dirty="0"/>
              <a:t>PLA</a:t>
            </a:r>
          </a:p>
          <a:p>
            <a:pPr>
              <a:buFontTx/>
              <a:buChar char="-"/>
            </a:pPr>
            <a:r>
              <a:rPr lang="es-MX" sz="1600" b="1" dirty="0"/>
              <a:t>Color: </a:t>
            </a:r>
            <a:r>
              <a:rPr lang="es-MX" sz="1600" dirty="0"/>
              <a:t>Negro</a:t>
            </a:r>
            <a:endParaRPr lang="es-MX" sz="1600" b="1" dirty="0"/>
          </a:p>
        </p:txBody>
      </p:sp>
      <p:pic>
        <p:nvPicPr>
          <p:cNvPr id="7" name="Imagen 6">
            <a:extLst>
              <a:ext uri="{FF2B5EF4-FFF2-40B4-BE49-F238E27FC236}">
                <a16:creationId xmlns:a16="http://schemas.microsoft.com/office/drawing/2014/main" id="{6298FFCB-1161-4C08-B410-4652C4B05E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560" t="10794" r="27088" b="5954"/>
          <a:stretch/>
        </p:blipFill>
        <p:spPr bwMode="auto">
          <a:xfrm>
            <a:off x="8567871" y="1727429"/>
            <a:ext cx="3069163" cy="3746161"/>
          </a:xfrm>
          <a:prstGeom prst="rect">
            <a:avLst/>
          </a:prstGeom>
          <a:noFill/>
          <a:ln>
            <a:noFill/>
          </a:ln>
          <a:extLst>
            <a:ext uri="{53640926-AAD7-44D8-BBD7-CCE9431645EC}">
              <a14:shadowObscured xmlns:a14="http://schemas.microsoft.com/office/drawing/2010/main"/>
            </a:ext>
          </a:extLst>
        </p:spPr>
      </p:pic>
      <p:pic>
        <p:nvPicPr>
          <p:cNvPr id="6" name="Imagen 5" descr="Imagen que contiene interior, tabla, pequeño, mostrador&#10;&#10;Descripción generada automáticamente">
            <a:extLst>
              <a:ext uri="{FF2B5EF4-FFF2-40B4-BE49-F238E27FC236}">
                <a16:creationId xmlns:a16="http://schemas.microsoft.com/office/drawing/2014/main" id="{36FDFB61-BF3A-4779-B549-3CC1DEDB26CD}"/>
              </a:ext>
            </a:extLst>
          </p:cNvPr>
          <p:cNvPicPr>
            <a:picLocks noChangeAspect="1"/>
          </p:cNvPicPr>
          <p:nvPr/>
        </p:nvPicPr>
        <p:blipFill rotWithShape="1">
          <a:blip r:embed="rId3">
            <a:extLst>
              <a:ext uri="{28A0092B-C50C-407E-A947-70E740481C1C}">
                <a14:useLocalDpi xmlns:a14="http://schemas.microsoft.com/office/drawing/2010/main" val="0"/>
              </a:ext>
            </a:extLst>
          </a:blip>
          <a:srcRect l="20338" t="14323" r="53373" b="22724"/>
          <a:stretch/>
        </p:blipFill>
        <p:spPr>
          <a:xfrm rot="5400000">
            <a:off x="5439037" y="3495501"/>
            <a:ext cx="2707292" cy="2917309"/>
          </a:xfrm>
          <a:prstGeom prst="rect">
            <a:avLst/>
          </a:prstGeom>
        </p:spPr>
      </p:pic>
    </p:spTree>
    <p:extLst>
      <p:ext uri="{BB962C8B-B14F-4D97-AF65-F5344CB8AC3E}">
        <p14:creationId xmlns:p14="http://schemas.microsoft.com/office/powerpoint/2010/main" val="1709428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878122" y="931057"/>
            <a:ext cx="8045600" cy="369332"/>
          </a:xfrm>
          <a:prstGeom prst="rect">
            <a:avLst/>
          </a:prstGeom>
          <a:noFill/>
        </p:spPr>
        <p:txBody>
          <a:bodyPr wrap="none" rtlCol="0">
            <a:spAutoFit/>
          </a:bodyPr>
          <a:lstStyle/>
          <a:p>
            <a:r>
              <a:rPr lang="es-MX" b="1" dirty="0"/>
              <a:t>Diseño, construcción e implementación de un soporte para el sensor de material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266543" y="1163223"/>
            <a:ext cx="4977405" cy="4983742"/>
          </a:xfrm>
        </p:spPr>
        <p:txBody>
          <a:bodyPr>
            <a:normAutofit/>
          </a:bodyPr>
          <a:lstStyle/>
          <a:p>
            <a:pPr marL="0" indent="0">
              <a:buNone/>
            </a:pPr>
            <a:r>
              <a:rPr lang="es-MX" sz="1600" b="1" dirty="0"/>
              <a:t>Procedimiento:</a:t>
            </a:r>
          </a:p>
          <a:p>
            <a:pPr>
              <a:buFontTx/>
              <a:buChar char="-"/>
            </a:pPr>
            <a:r>
              <a:rPr lang="es-MX" sz="1600" dirty="0"/>
              <a:t>Toma de medidas y consideraciones para el montaje</a:t>
            </a:r>
          </a:p>
          <a:p>
            <a:pPr>
              <a:buFontTx/>
              <a:buChar char="-"/>
            </a:pPr>
            <a:r>
              <a:rPr lang="es-MX" sz="1600" dirty="0"/>
              <a:t>Modelamiento CAD</a:t>
            </a:r>
          </a:p>
          <a:p>
            <a:pPr>
              <a:buFontTx/>
              <a:buChar char="-"/>
            </a:pPr>
            <a:r>
              <a:rPr lang="es-MX" sz="1600" dirty="0"/>
              <a:t>Análisis de esfuerzos del soporte</a:t>
            </a:r>
          </a:p>
          <a:p>
            <a:pPr>
              <a:buFontTx/>
              <a:buChar char="-"/>
            </a:pPr>
            <a:r>
              <a:rPr lang="es-MX" sz="1600" dirty="0"/>
              <a:t>Análisis del factor de seguridad del soporte</a:t>
            </a:r>
          </a:p>
          <a:p>
            <a:pPr>
              <a:buFontTx/>
              <a:buChar char="-"/>
            </a:pPr>
            <a:r>
              <a:rPr lang="es-MX" sz="1600" dirty="0"/>
              <a:t>Manufactura mediante impresión 3D</a:t>
            </a:r>
          </a:p>
          <a:p>
            <a:pPr>
              <a:buFontTx/>
              <a:buChar char="-"/>
            </a:pPr>
            <a:r>
              <a:rPr lang="es-MX" sz="1600" dirty="0"/>
              <a:t>Implementación del soporte en la estructura de la máquina</a:t>
            </a:r>
          </a:p>
          <a:p>
            <a:pPr marL="0" indent="0">
              <a:buNone/>
            </a:pPr>
            <a:r>
              <a:rPr lang="es-MX" sz="1600" b="1" dirty="0"/>
              <a:t>Especificaciones:</a:t>
            </a:r>
            <a:endParaRPr lang="es-MX" sz="1600" dirty="0"/>
          </a:p>
          <a:p>
            <a:pPr>
              <a:buFontTx/>
              <a:buChar char="-"/>
            </a:pPr>
            <a:r>
              <a:rPr lang="es-MX" sz="1600" b="1" dirty="0"/>
              <a:t>Carga: </a:t>
            </a:r>
            <a:r>
              <a:rPr lang="es-MX" sz="1600" dirty="0"/>
              <a:t>70 g.</a:t>
            </a:r>
            <a:endParaRPr lang="es-MX" sz="1600" b="1" dirty="0"/>
          </a:p>
          <a:p>
            <a:pPr>
              <a:buFontTx/>
              <a:buChar char="-"/>
            </a:pPr>
            <a:r>
              <a:rPr lang="es-MX" sz="1600" b="1" dirty="0"/>
              <a:t>Material: </a:t>
            </a:r>
            <a:r>
              <a:rPr lang="es-MX" sz="1600" dirty="0"/>
              <a:t>PLA</a:t>
            </a:r>
          </a:p>
          <a:p>
            <a:pPr>
              <a:buFontTx/>
              <a:buChar char="-"/>
            </a:pPr>
            <a:r>
              <a:rPr lang="es-MX" sz="1600" b="1" dirty="0"/>
              <a:t>Color: </a:t>
            </a:r>
            <a:r>
              <a:rPr lang="es-MX" sz="1600" dirty="0"/>
              <a:t>Negro</a:t>
            </a:r>
            <a:endParaRPr lang="es-MX" sz="1600" b="1" dirty="0"/>
          </a:p>
        </p:txBody>
      </p:sp>
      <p:pic>
        <p:nvPicPr>
          <p:cNvPr id="8" name="Imagen 7">
            <a:extLst>
              <a:ext uri="{FF2B5EF4-FFF2-40B4-BE49-F238E27FC236}">
                <a16:creationId xmlns:a16="http://schemas.microsoft.com/office/drawing/2014/main" id="{65BB30E0-CA5F-43F6-9068-55C64C29EB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4192" y="1863838"/>
            <a:ext cx="3860836" cy="3130323"/>
          </a:xfrm>
          <a:prstGeom prst="rect">
            <a:avLst/>
          </a:prstGeom>
          <a:noFill/>
          <a:ln>
            <a:noFill/>
          </a:ln>
        </p:spPr>
      </p:pic>
    </p:spTree>
    <p:extLst>
      <p:ext uri="{BB962C8B-B14F-4D97-AF65-F5344CB8AC3E}">
        <p14:creationId xmlns:p14="http://schemas.microsoft.com/office/powerpoint/2010/main" val="2741518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878122" y="931057"/>
            <a:ext cx="8045600" cy="369332"/>
          </a:xfrm>
          <a:prstGeom prst="rect">
            <a:avLst/>
          </a:prstGeom>
          <a:noFill/>
        </p:spPr>
        <p:txBody>
          <a:bodyPr wrap="none" rtlCol="0">
            <a:spAutoFit/>
          </a:bodyPr>
          <a:lstStyle/>
          <a:p>
            <a:r>
              <a:rPr lang="es-MX" b="1" dirty="0"/>
              <a:t>Diseño, construcción e implementación de un soporte para el sensor de material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149105" y="2419452"/>
            <a:ext cx="4977405" cy="369332"/>
          </a:xfrm>
        </p:spPr>
        <p:txBody>
          <a:bodyPr>
            <a:normAutofit/>
          </a:bodyPr>
          <a:lstStyle/>
          <a:p>
            <a:pPr marL="0" indent="0">
              <a:buNone/>
            </a:pPr>
            <a:r>
              <a:rPr lang="es-MX" sz="1600" b="1" dirty="0"/>
              <a:t>Análisis de esfuerzos </a:t>
            </a:r>
          </a:p>
        </p:txBody>
      </p:sp>
      <p:pic>
        <p:nvPicPr>
          <p:cNvPr id="7" name="Imagen 6">
            <a:extLst>
              <a:ext uri="{FF2B5EF4-FFF2-40B4-BE49-F238E27FC236}">
                <a16:creationId xmlns:a16="http://schemas.microsoft.com/office/drawing/2014/main" id="{5F5B9603-8121-426C-8B6D-27472F7365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8583" y="1300389"/>
            <a:ext cx="4218664" cy="2772000"/>
          </a:xfrm>
          <a:prstGeom prst="rect">
            <a:avLst/>
          </a:prstGeom>
          <a:noFill/>
          <a:ln>
            <a:noFill/>
          </a:ln>
        </p:spPr>
      </p:pic>
      <p:sp>
        <p:nvSpPr>
          <p:cNvPr id="12" name="Marcador de contenido 2">
            <a:extLst>
              <a:ext uri="{FF2B5EF4-FFF2-40B4-BE49-F238E27FC236}">
                <a16:creationId xmlns:a16="http://schemas.microsoft.com/office/drawing/2014/main" id="{F2273A0A-9423-4E19-9A62-57EA14009544}"/>
              </a:ext>
            </a:extLst>
          </p:cNvPr>
          <p:cNvSpPr txBox="1">
            <a:spLocks/>
          </p:cNvSpPr>
          <p:nvPr/>
        </p:nvSpPr>
        <p:spPr>
          <a:xfrm>
            <a:off x="2149105" y="5022694"/>
            <a:ext cx="4977405" cy="369332"/>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s-MX" sz="1600" b="1" dirty="0"/>
              <a:t>Análisis del factor de seguridad</a:t>
            </a:r>
          </a:p>
        </p:txBody>
      </p:sp>
      <p:pic>
        <p:nvPicPr>
          <p:cNvPr id="13" name="Imagen 12">
            <a:extLst>
              <a:ext uri="{FF2B5EF4-FFF2-40B4-BE49-F238E27FC236}">
                <a16:creationId xmlns:a16="http://schemas.microsoft.com/office/drawing/2014/main" id="{CC13BDD3-BAB6-45E2-8B19-6F832FD3A6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6744" y="4060026"/>
            <a:ext cx="4300503" cy="2664000"/>
          </a:xfrm>
          <a:prstGeom prst="rect">
            <a:avLst/>
          </a:prstGeom>
          <a:noFill/>
          <a:ln>
            <a:noFill/>
          </a:ln>
        </p:spPr>
      </p:pic>
    </p:spTree>
    <p:extLst>
      <p:ext uri="{BB962C8B-B14F-4D97-AF65-F5344CB8AC3E}">
        <p14:creationId xmlns:p14="http://schemas.microsoft.com/office/powerpoint/2010/main" val="698176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878122" y="931057"/>
            <a:ext cx="8045600" cy="369332"/>
          </a:xfrm>
          <a:prstGeom prst="rect">
            <a:avLst/>
          </a:prstGeom>
          <a:noFill/>
        </p:spPr>
        <p:txBody>
          <a:bodyPr wrap="none" rtlCol="0">
            <a:spAutoFit/>
          </a:bodyPr>
          <a:lstStyle/>
          <a:p>
            <a:r>
              <a:rPr lang="es-MX" b="1" dirty="0"/>
              <a:t>Diseño, construcción e implementación de un soporte para el sensor de material</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149105" y="2419452"/>
            <a:ext cx="4977405" cy="369332"/>
          </a:xfrm>
        </p:spPr>
        <p:txBody>
          <a:bodyPr>
            <a:normAutofit/>
          </a:bodyPr>
          <a:lstStyle/>
          <a:p>
            <a:pPr marL="0" indent="0">
              <a:buNone/>
            </a:pPr>
            <a:r>
              <a:rPr lang="es-MX" sz="1600" b="1" dirty="0"/>
              <a:t>Modelamiento CAD</a:t>
            </a:r>
          </a:p>
        </p:txBody>
      </p:sp>
      <p:sp>
        <p:nvSpPr>
          <p:cNvPr id="12" name="Marcador de contenido 2">
            <a:extLst>
              <a:ext uri="{FF2B5EF4-FFF2-40B4-BE49-F238E27FC236}">
                <a16:creationId xmlns:a16="http://schemas.microsoft.com/office/drawing/2014/main" id="{F2273A0A-9423-4E19-9A62-57EA14009544}"/>
              </a:ext>
            </a:extLst>
          </p:cNvPr>
          <p:cNvSpPr txBox="1">
            <a:spLocks/>
          </p:cNvSpPr>
          <p:nvPr/>
        </p:nvSpPr>
        <p:spPr>
          <a:xfrm>
            <a:off x="2149105" y="5022694"/>
            <a:ext cx="4977405" cy="369332"/>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s-MX" sz="1600" b="1" dirty="0"/>
              <a:t>Implementación del soporte </a:t>
            </a:r>
          </a:p>
        </p:txBody>
      </p:sp>
      <p:pic>
        <p:nvPicPr>
          <p:cNvPr id="14" name="Imagen 13">
            <a:extLst>
              <a:ext uri="{FF2B5EF4-FFF2-40B4-BE49-F238E27FC236}">
                <a16:creationId xmlns:a16="http://schemas.microsoft.com/office/drawing/2014/main" id="{5EE992F0-B942-458A-9323-6D2897CBC2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39" t="18865" r="2608" b="25150"/>
          <a:stretch/>
        </p:blipFill>
        <p:spPr bwMode="auto">
          <a:xfrm>
            <a:off x="6140820" y="1617861"/>
            <a:ext cx="4832350" cy="1907540"/>
          </a:xfrm>
          <a:prstGeom prst="rect">
            <a:avLst/>
          </a:prstGeom>
          <a:noFill/>
          <a:ln>
            <a:noFill/>
          </a:ln>
          <a:extLst>
            <a:ext uri="{53640926-AAD7-44D8-BBD7-CCE9431645EC}">
              <a14:shadowObscured xmlns:a14="http://schemas.microsoft.com/office/drawing/2010/main"/>
            </a:ext>
          </a:extLst>
        </p:spPr>
      </p:pic>
      <p:pic>
        <p:nvPicPr>
          <p:cNvPr id="15" name="Imagen 14" descr="Imagen que contiene computadora&#10;&#10;Descripción generada automáticamente">
            <a:extLst>
              <a:ext uri="{FF2B5EF4-FFF2-40B4-BE49-F238E27FC236}">
                <a16:creationId xmlns:a16="http://schemas.microsoft.com/office/drawing/2014/main" id="{0CCDEE10-F600-4E65-9A5E-B297964421AB}"/>
              </a:ext>
            </a:extLst>
          </p:cNvPr>
          <p:cNvPicPr>
            <a:picLocks noChangeAspect="1"/>
          </p:cNvPicPr>
          <p:nvPr/>
        </p:nvPicPr>
        <p:blipFill rotWithShape="1">
          <a:blip r:embed="rId3"/>
          <a:srcRect t="20678" b="11362"/>
          <a:stretch/>
        </p:blipFill>
        <p:spPr bwMode="auto">
          <a:xfrm>
            <a:off x="6541187" y="4177156"/>
            <a:ext cx="4031615" cy="14039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7742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649823" y="856450"/>
            <a:ext cx="8285722" cy="646331"/>
          </a:xfrm>
          <a:prstGeom prst="rect">
            <a:avLst/>
          </a:prstGeom>
          <a:noFill/>
        </p:spPr>
        <p:txBody>
          <a:bodyPr wrap="square" rtlCol="0">
            <a:spAutoFit/>
          </a:bodyPr>
          <a:lstStyle/>
          <a:p>
            <a:pPr algn="ctr"/>
            <a:r>
              <a:rPr lang="es-MX" b="1" dirty="0"/>
              <a:t>Diseño, construcción e implementación de un mecanismo de posicionamiento para el sensor de producto</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266543" y="1863910"/>
            <a:ext cx="4977405" cy="4261484"/>
          </a:xfrm>
        </p:spPr>
        <p:txBody>
          <a:bodyPr>
            <a:normAutofit/>
          </a:bodyPr>
          <a:lstStyle/>
          <a:p>
            <a:pPr marL="0" indent="0">
              <a:buNone/>
            </a:pPr>
            <a:r>
              <a:rPr lang="es-MX" sz="1600" b="1" dirty="0"/>
              <a:t>Procedimiento:</a:t>
            </a:r>
          </a:p>
          <a:p>
            <a:pPr>
              <a:buFontTx/>
              <a:buChar char="-"/>
            </a:pPr>
            <a:r>
              <a:rPr lang="es-MX" sz="1600" dirty="0"/>
              <a:t>Desmontaje y despiece del sistema de posicionamiento del sensor de producto</a:t>
            </a:r>
          </a:p>
          <a:p>
            <a:pPr>
              <a:buFontTx/>
              <a:buChar char="-"/>
            </a:pPr>
            <a:r>
              <a:rPr lang="es-MX" sz="1600" dirty="0"/>
              <a:t>Limpieza y lubricación de las partes del sistema.</a:t>
            </a:r>
          </a:p>
          <a:p>
            <a:pPr>
              <a:buFontTx/>
              <a:buChar char="-"/>
            </a:pPr>
            <a:r>
              <a:rPr lang="es-MX" sz="1600" dirty="0"/>
              <a:t>Toma de medidas</a:t>
            </a:r>
          </a:p>
          <a:p>
            <a:pPr>
              <a:buFontTx/>
              <a:buChar char="-"/>
            </a:pPr>
            <a:r>
              <a:rPr lang="es-MX" sz="1600" dirty="0"/>
              <a:t>Cálculos y diseño de las piezas del mecanismo</a:t>
            </a:r>
          </a:p>
          <a:p>
            <a:pPr>
              <a:buFontTx/>
              <a:buChar char="-"/>
            </a:pPr>
            <a:r>
              <a:rPr lang="es-MX" sz="1600" dirty="0"/>
              <a:t>Modelamiento CAD</a:t>
            </a:r>
          </a:p>
          <a:p>
            <a:pPr>
              <a:buFontTx/>
              <a:buChar char="-"/>
            </a:pPr>
            <a:r>
              <a:rPr lang="es-MX" sz="1600" dirty="0"/>
              <a:t>Análisis de esfuerzos y factor de seguridad</a:t>
            </a:r>
          </a:p>
          <a:p>
            <a:pPr>
              <a:buFontTx/>
              <a:buChar char="-"/>
            </a:pPr>
            <a:r>
              <a:rPr lang="es-MX" sz="1600" dirty="0"/>
              <a:t>Manufactura mediante impresión 3D</a:t>
            </a:r>
          </a:p>
          <a:p>
            <a:pPr>
              <a:buFontTx/>
              <a:buChar char="-"/>
            </a:pPr>
            <a:endParaRPr lang="es-MX" sz="1600" dirty="0"/>
          </a:p>
        </p:txBody>
      </p:sp>
      <p:pic>
        <p:nvPicPr>
          <p:cNvPr id="7" name="Imagen 6" descr="Imagen que contiene interior, diferente, tabla, diversos&#10;&#10;Descripción generada automáticamente">
            <a:extLst>
              <a:ext uri="{FF2B5EF4-FFF2-40B4-BE49-F238E27FC236}">
                <a16:creationId xmlns:a16="http://schemas.microsoft.com/office/drawing/2014/main" id="{769058B7-6595-43F3-B364-4A684DB1A674}"/>
              </a:ext>
            </a:extLst>
          </p:cNvPr>
          <p:cNvPicPr>
            <a:picLocks noChangeAspect="1"/>
          </p:cNvPicPr>
          <p:nvPr/>
        </p:nvPicPr>
        <p:blipFill>
          <a:blip r:embed="rId2"/>
          <a:stretch>
            <a:fillRect/>
          </a:stretch>
        </p:blipFill>
        <p:spPr>
          <a:xfrm>
            <a:off x="7529479" y="1607745"/>
            <a:ext cx="3498215" cy="2303780"/>
          </a:xfrm>
          <a:prstGeom prst="rect">
            <a:avLst/>
          </a:prstGeom>
        </p:spPr>
      </p:pic>
      <p:pic>
        <p:nvPicPr>
          <p:cNvPr id="12" name="Imagen 11">
            <a:extLst>
              <a:ext uri="{FF2B5EF4-FFF2-40B4-BE49-F238E27FC236}">
                <a16:creationId xmlns:a16="http://schemas.microsoft.com/office/drawing/2014/main" id="{28C2D441-6FCC-4993-8FC3-8137FC181B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28" r="11200"/>
          <a:stretch/>
        </p:blipFill>
        <p:spPr bwMode="auto">
          <a:xfrm>
            <a:off x="7725610" y="3994652"/>
            <a:ext cx="3105951" cy="252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4873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649823" y="856450"/>
            <a:ext cx="8285722" cy="646331"/>
          </a:xfrm>
          <a:prstGeom prst="rect">
            <a:avLst/>
          </a:prstGeom>
          <a:noFill/>
        </p:spPr>
        <p:txBody>
          <a:bodyPr wrap="square" rtlCol="0">
            <a:spAutoFit/>
          </a:bodyPr>
          <a:lstStyle/>
          <a:p>
            <a:pPr algn="ctr"/>
            <a:r>
              <a:rPr lang="es-MX" b="1" dirty="0"/>
              <a:t>Diseño, construcción e implementación de un mecanismo de posicionamiento para el sensor de producto</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566853" y="1783451"/>
            <a:ext cx="4276761" cy="1434762"/>
          </a:xfrm>
        </p:spPr>
        <p:txBody>
          <a:bodyPr>
            <a:normAutofit/>
          </a:bodyPr>
          <a:lstStyle/>
          <a:p>
            <a:pPr marL="0" indent="0">
              <a:buNone/>
            </a:pPr>
            <a:r>
              <a:rPr lang="es-MX" sz="1600" b="1" dirty="0"/>
              <a:t>Análisis de esfuerzos y factor de seguridad manivela:</a:t>
            </a:r>
          </a:p>
          <a:p>
            <a:pPr>
              <a:buFontTx/>
              <a:buChar char="-"/>
            </a:pPr>
            <a:r>
              <a:rPr lang="es-MX" sz="1600" dirty="0"/>
              <a:t>Fuerza promedio de un hombre adulto: aprox. 270 [N]</a:t>
            </a:r>
          </a:p>
          <a:p>
            <a:pPr>
              <a:buFontTx/>
              <a:buChar char="-"/>
            </a:pPr>
            <a:endParaRPr lang="es-MX" sz="1600" dirty="0"/>
          </a:p>
          <a:p>
            <a:pPr>
              <a:buFontTx/>
              <a:buChar char="-"/>
            </a:pPr>
            <a:endParaRPr lang="es-MX" sz="1600" dirty="0"/>
          </a:p>
        </p:txBody>
      </p:sp>
      <p:pic>
        <p:nvPicPr>
          <p:cNvPr id="8" name="Imagen 7">
            <a:extLst>
              <a:ext uri="{FF2B5EF4-FFF2-40B4-BE49-F238E27FC236}">
                <a16:creationId xmlns:a16="http://schemas.microsoft.com/office/drawing/2014/main" id="{1467A935-47DE-4CC7-9642-9BC1D1980B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9823" y="3057741"/>
            <a:ext cx="3707614" cy="2943809"/>
          </a:xfrm>
          <a:prstGeom prst="rect">
            <a:avLst/>
          </a:prstGeom>
          <a:noFill/>
          <a:ln>
            <a:noFill/>
          </a:ln>
        </p:spPr>
      </p:pic>
      <p:pic>
        <p:nvPicPr>
          <p:cNvPr id="13" name="Imagen 12">
            <a:extLst>
              <a:ext uri="{FF2B5EF4-FFF2-40B4-BE49-F238E27FC236}">
                <a16:creationId xmlns:a16="http://schemas.microsoft.com/office/drawing/2014/main" id="{D3A882AB-973E-4CC1-A539-4FAEDE2E5B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0525" y="1581570"/>
            <a:ext cx="3533242" cy="2520000"/>
          </a:xfrm>
          <a:prstGeom prst="rect">
            <a:avLst/>
          </a:prstGeom>
          <a:noFill/>
          <a:ln>
            <a:noFill/>
          </a:ln>
        </p:spPr>
      </p:pic>
      <p:pic>
        <p:nvPicPr>
          <p:cNvPr id="14" name="Imagen 13">
            <a:extLst>
              <a:ext uri="{FF2B5EF4-FFF2-40B4-BE49-F238E27FC236}">
                <a16:creationId xmlns:a16="http://schemas.microsoft.com/office/drawing/2014/main" id="{19660BCA-56F7-4B1B-911E-43CA174A23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3768" y="4180359"/>
            <a:ext cx="3521777" cy="2484000"/>
          </a:xfrm>
          <a:prstGeom prst="rect">
            <a:avLst/>
          </a:prstGeom>
          <a:noFill/>
          <a:ln>
            <a:noFill/>
          </a:ln>
        </p:spPr>
      </p:pic>
    </p:spTree>
    <p:extLst>
      <p:ext uri="{BB962C8B-B14F-4D97-AF65-F5344CB8AC3E}">
        <p14:creationId xmlns:p14="http://schemas.microsoft.com/office/powerpoint/2010/main" val="2613197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Repotenciación Mecánica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2649823" y="856450"/>
            <a:ext cx="8285722" cy="646331"/>
          </a:xfrm>
          <a:prstGeom prst="rect">
            <a:avLst/>
          </a:prstGeom>
          <a:noFill/>
        </p:spPr>
        <p:txBody>
          <a:bodyPr wrap="square" rtlCol="0">
            <a:spAutoFit/>
          </a:bodyPr>
          <a:lstStyle/>
          <a:p>
            <a:pPr algn="ctr"/>
            <a:r>
              <a:rPr lang="es-MX" b="1" dirty="0"/>
              <a:t>Diseño, construcción e implementación de un mecanismo de posicionamiento para el sensor de producto</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566853" y="1783451"/>
            <a:ext cx="4276761" cy="1434762"/>
          </a:xfrm>
        </p:spPr>
        <p:txBody>
          <a:bodyPr>
            <a:normAutofit/>
          </a:bodyPr>
          <a:lstStyle/>
          <a:p>
            <a:pPr marL="0" indent="0">
              <a:buNone/>
            </a:pPr>
            <a:r>
              <a:rPr lang="es-MX" sz="1600" b="1" dirty="0"/>
              <a:t>Análisis de esfuerzos y factor de seguridad engranajes cónicos:</a:t>
            </a:r>
          </a:p>
          <a:p>
            <a:pPr>
              <a:buFontTx/>
              <a:buChar char="-"/>
            </a:pPr>
            <a:r>
              <a:rPr lang="es-MX" sz="1600" dirty="0"/>
              <a:t>Fuerza promedio de un hombre adulto: aprox. 270 [N]</a:t>
            </a:r>
          </a:p>
          <a:p>
            <a:pPr>
              <a:buFontTx/>
              <a:buChar char="-"/>
            </a:pPr>
            <a:endParaRPr lang="es-MX" sz="1600" dirty="0"/>
          </a:p>
          <a:p>
            <a:pPr>
              <a:buFontTx/>
              <a:buChar char="-"/>
            </a:pPr>
            <a:endParaRPr lang="es-MX" sz="1600" dirty="0"/>
          </a:p>
        </p:txBody>
      </p:sp>
      <p:pic>
        <p:nvPicPr>
          <p:cNvPr id="12" name="Imagen 11" descr="Imagen que contiene Diagrama&#10;&#10;Descripción generada automáticamente">
            <a:extLst>
              <a:ext uri="{FF2B5EF4-FFF2-40B4-BE49-F238E27FC236}">
                <a16:creationId xmlns:a16="http://schemas.microsoft.com/office/drawing/2014/main" id="{F67F0711-86B7-4383-8912-F040F5D3A5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9961" y="1682354"/>
            <a:ext cx="3324431" cy="2520000"/>
          </a:xfrm>
          <a:prstGeom prst="rect">
            <a:avLst/>
          </a:prstGeom>
          <a:noFill/>
          <a:ln>
            <a:noFill/>
          </a:ln>
        </p:spPr>
      </p:pic>
      <p:pic>
        <p:nvPicPr>
          <p:cNvPr id="15" name="Imagen 14" descr="Imagen que contiene Diagrama&#10;&#10;Descripción generada automáticamente">
            <a:extLst>
              <a:ext uri="{FF2B5EF4-FFF2-40B4-BE49-F238E27FC236}">
                <a16:creationId xmlns:a16="http://schemas.microsoft.com/office/drawing/2014/main" id="{EEC26104-70A0-4247-991E-6C5856DB89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2210" y="4310677"/>
            <a:ext cx="3123285" cy="2376000"/>
          </a:xfrm>
          <a:prstGeom prst="rect">
            <a:avLst/>
          </a:prstGeom>
          <a:noFill/>
          <a:ln>
            <a:noFill/>
          </a:ln>
        </p:spPr>
      </p:pic>
      <p:pic>
        <p:nvPicPr>
          <p:cNvPr id="16" name="Imagen 15" descr="Imagen en blanco y negro de un escritorio&#10;&#10;Descripción generada automáticamente con confianza baja">
            <a:extLst>
              <a:ext uri="{FF2B5EF4-FFF2-40B4-BE49-F238E27FC236}">
                <a16:creationId xmlns:a16="http://schemas.microsoft.com/office/drawing/2014/main" id="{394017A3-8B14-4926-BD4E-6107E12E8F75}"/>
              </a:ext>
            </a:extLst>
          </p:cNvPr>
          <p:cNvPicPr>
            <a:picLocks noChangeAspect="1"/>
          </p:cNvPicPr>
          <p:nvPr/>
        </p:nvPicPr>
        <p:blipFill>
          <a:blip r:embed="rId4"/>
          <a:stretch>
            <a:fillRect/>
          </a:stretch>
        </p:blipFill>
        <p:spPr>
          <a:xfrm>
            <a:off x="2649823" y="3050837"/>
            <a:ext cx="4822825" cy="2519680"/>
          </a:xfrm>
          <a:prstGeom prst="rect">
            <a:avLst/>
          </a:prstGeom>
        </p:spPr>
      </p:pic>
    </p:spTree>
    <p:extLst>
      <p:ext uri="{BB962C8B-B14F-4D97-AF65-F5344CB8AC3E}">
        <p14:creationId xmlns:p14="http://schemas.microsoft.com/office/powerpoint/2010/main" val="3311533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Desarrollo de la Repotenciación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799966" y="1002641"/>
            <a:ext cx="5985435" cy="646331"/>
          </a:xfrm>
          <a:prstGeom prst="rect">
            <a:avLst/>
          </a:prstGeom>
          <a:noFill/>
        </p:spPr>
        <p:txBody>
          <a:bodyPr wrap="square" rtlCol="0">
            <a:spAutoFit/>
          </a:bodyPr>
          <a:lstStyle/>
          <a:p>
            <a:pPr algn="ctr"/>
            <a:r>
              <a:rPr lang="es-MX" b="1" dirty="0"/>
              <a:t>Mantenimiento preventivo a los sistemas de transmisión de movimiento etapas de arrastre y expulsión.</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878122" y="1799013"/>
            <a:ext cx="8240597" cy="1490452"/>
          </a:xfrm>
        </p:spPr>
        <p:txBody>
          <a:bodyPr>
            <a:normAutofit/>
          </a:bodyPr>
          <a:lstStyle/>
          <a:p>
            <a:pPr marL="0" indent="0">
              <a:buNone/>
            </a:pPr>
            <a:r>
              <a:rPr lang="es-MX" sz="1600" b="1" dirty="0"/>
              <a:t>Procedimiento del mantenimiento sistema de transmisión de movimiento etapa de arrastre:</a:t>
            </a:r>
          </a:p>
          <a:p>
            <a:pPr>
              <a:buFontTx/>
              <a:buChar char="-"/>
            </a:pPr>
            <a:r>
              <a:rPr lang="es-MX" sz="1600" dirty="0"/>
              <a:t>Desmontaje</a:t>
            </a:r>
          </a:p>
          <a:p>
            <a:pPr>
              <a:buFontTx/>
              <a:buChar char="-"/>
            </a:pPr>
            <a:r>
              <a:rPr lang="es-MX" sz="1600" dirty="0"/>
              <a:t>Limpieza</a:t>
            </a:r>
          </a:p>
          <a:p>
            <a:pPr>
              <a:buFontTx/>
              <a:buChar char="-"/>
            </a:pPr>
            <a:r>
              <a:rPr lang="es-MX" sz="1600" dirty="0"/>
              <a:t>Ajuste y lubricación</a:t>
            </a:r>
          </a:p>
        </p:txBody>
      </p:sp>
      <p:pic>
        <p:nvPicPr>
          <p:cNvPr id="6" name="Imagen 5">
            <a:extLst>
              <a:ext uri="{FF2B5EF4-FFF2-40B4-BE49-F238E27FC236}">
                <a16:creationId xmlns:a16="http://schemas.microsoft.com/office/drawing/2014/main" id="{1368DEC8-9ED4-40D8-BFA7-59FD7D941E8D}"/>
              </a:ext>
            </a:extLst>
          </p:cNvPr>
          <p:cNvPicPr>
            <a:picLocks noChangeAspect="1"/>
          </p:cNvPicPr>
          <p:nvPr/>
        </p:nvPicPr>
        <p:blipFill>
          <a:blip r:embed="rId2"/>
          <a:stretch>
            <a:fillRect/>
          </a:stretch>
        </p:blipFill>
        <p:spPr>
          <a:xfrm>
            <a:off x="2448461" y="3636818"/>
            <a:ext cx="3088883" cy="2700000"/>
          </a:xfrm>
          <a:prstGeom prst="rect">
            <a:avLst/>
          </a:prstGeom>
        </p:spPr>
      </p:pic>
      <p:pic>
        <p:nvPicPr>
          <p:cNvPr id="7" name="Imagen 6">
            <a:extLst>
              <a:ext uri="{FF2B5EF4-FFF2-40B4-BE49-F238E27FC236}">
                <a16:creationId xmlns:a16="http://schemas.microsoft.com/office/drawing/2014/main" id="{D6E7F43E-464A-4077-B22A-99563E7587DC}"/>
              </a:ext>
            </a:extLst>
          </p:cNvPr>
          <p:cNvPicPr>
            <a:picLocks noChangeAspect="1"/>
          </p:cNvPicPr>
          <p:nvPr/>
        </p:nvPicPr>
        <p:blipFill>
          <a:blip r:embed="rId3"/>
          <a:stretch>
            <a:fillRect/>
          </a:stretch>
        </p:blipFill>
        <p:spPr>
          <a:xfrm>
            <a:off x="5806995" y="3636818"/>
            <a:ext cx="2569210" cy="2699385"/>
          </a:xfrm>
          <a:prstGeom prst="rect">
            <a:avLst/>
          </a:prstGeom>
        </p:spPr>
      </p:pic>
      <p:pic>
        <p:nvPicPr>
          <p:cNvPr id="8" name="Imagen 7">
            <a:extLst>
              <a:ext uri="{FF2B5EF4-FFF2-40B4-BE49-F238E27FC236}">
                <a16:creationId xmlns:a16="http://schemas.microsoft.com/office/drawing/2014/main" id="{AEE5E2A3-A204-49E9-8D3B-05CEF2144F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259" b="21518"/>
          <a:stretch/>
        </p:blipFill>
        <p:spPr bwMode="auto">
          <a:xfrm>
            <a:off x="8645856" y="3636818"/>
            <a:ext cx="2472863" cy="270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3829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cs typeface="Times New Roman" panose="02020603050405020304" pitchFamily="18" charset="0"/>
              </a:rPr>
              <a:t>Descripción del proyecto</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2438400" y="708993"/>
            <a:ext cx="7315200" cy="5440013"/>
          </a:xfrm>
        </p:spPr>
        <p:txBody>
          <a:bodyPr/>
          <a:lstStyle/>
          <a:p>
            <a:r>
              <a:rPr lang="es-MX" dirty="0"/>
              <a:t>Repotenciación mecatrónica.</a:t>
            </a:r>
          </a:p>
          <a:p>
            <a:pPr lvl="1"/>
            <a:r>
              <a:rPr lang="es-MX" dirty="0"/>
              <a:t>Repotenciación mecánica.</a:t>
            </a:r>
          </a:p>
          <a:p>
            <a:pPr lvl="2"/>
            <a:r>
              <a:rPr lang="es-MX" dirty="0"/>
              <a:t>Diseño e implementación de componentes.</a:t>
            </a:r>
          </a:p>
          <a:p>
            <a:pPr lvl="2"/>
            <a:r>
              <a:rPr lang="es-MX" dirty="0"/>
              <a:t>Mantenimiento preventivo y correctivo.</a:t>
            </a:r>
          </a:p>
          <a:p>
            <a:pPr lvl="2"/>
            <a:r>
              <a:rPr lang="es-MX" dirty="0"/>
              <a:t>Limpieza y esterilización.</a:t>
            </a:r>
          </a:p>
          <a:p>
            <a:pPr lvl="1"/>
            <a:r>
              <a:rPr lang="es-MX" dirty="0"/>
              <a:t>Repotenciación eléctrica y electrónica.</a:t>
            </a:r>
          </a:p>
          <a:p>
            <a:pPr lvl="2"/>
            <a:r>
              <a:rPr lang="es-MX" dirty="0"/>
              <a:t>Diseño e implementación del tablero de control.</a:t>
            </a:r>
          </a:p>
          <a:p>
            <a:pPr lvl="1"/>
            <a:r>
              <a:rPr lang="es-MX" dirty="0"/>
              <a:t>Repotenciación del sistema de control.</a:t>
            </a:r>
          </a:p>
          <a:p>
            <a:pPr lvl="2"/>
            <a:r>
              <a:rPr lang="es-MX" dirty="0"/>
              <a:t>Programación de la secuencia de funcionamiento de la máquina.</a:t>
            </a:r>
          </a:p>
          <a:p>
            <a:r>
              <a:rPr lang="es-MX" dirty="0"/>
              <a:t>Habilitación de la máquina en la línea de producción de latas</a:t>
            </a:r>
          </a:p>
          <a:p>
            <a:pPr lvl="1"/>
            <a:r>
              <a:rPr lang="es-MX" dirty="0"/>
              <a:t>Pruebas de producción continuas.</a:t>
            </a:r>
          </a:p>
          <a:p>
            <a:pPr lvl="1"/>
            <a:r>
              <a:rPr lang="es-MX" dirty="0"/>
              <a:t>Control de calidad del proceso de enfajillado.</a:t>
            </a:r>
          </a:p>
        </p:txBody>
      </p:sp>
      <p:sp>
        <p:nvSpPr>
          <p:cNvPr id="6" name="Marcador de contenido 2">
            <a:extLst>
              <a:ext uri="{FF2B5EF4-FFF2-40B4-BE49-F238E27FC236}">
                <a16:creationId xmlns:a16="http://schemas.microsoft.com/office/drawing/2014/main" id="{A211150A-7853-4BC7-A49A-853EE217FE6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pic>
        <p:nvPicPr>
          <p:cNvPr id="1030" name="Picture 6" descr="Grupo de Ingeniería y gestión de mantenimiento - grupos.emagister.com">
            <a:extLst>
              <a:ext uri="{FF2B5EF4-FFF2-40B4-BE49-F238E27FC236}">
                <a16:creationId xmlns:a16="http://schemas.microsoft.com/office/drawing/2014/main" id="{A5EFE0B3-EEA1-4AA2-A6CD-83CE1CE7A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6726" y="38862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41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69332"/>
            <a:ext cx="7829125" cy="796372"/>
          </a:xfrm>
        </p:spPr>
        <p:txBody>
          <a:bodyPr/>
          <a:lstStyle/>
          <a:p>
            <a:r>
              <a:rPr lang="es-MX" dirty="0"/>
              <a:t>Desarrollo de la Repotenciación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799966" y="1002641"/>
            <a:ext cx="5985435" cy="646331"/>
          </a:xfrm>
          <a:prstGeom prst="rect">
            <a:avLst/>
          </a:prstGeom>
          <a:noFill/>
        </p:spPr>
        <p:txBody>
          <a:bodyPr wrap="square" rtlCol="0">
            <a:spAutoFit/>
          </a:bodyPr>
          <a:lstStyle/>
          <a:p>
            <a:pPr algn="ctr"/>
            <a:r>
              <a:rPr lang="es-MX" b="1" dirty="0"/>
              <a:t>Mantenimiento preventivo a los sistemas de transmisión de movimiento etapas de arrastre y expulsión.</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878122" y="1799013"/>
            <a:ext cx="8670258" cy="1490452"/>
          </a:xfrm>
        </p:spPr>
        <p:txBody>
          <a:bodyPr>
            <a:normAutofit/>
          </a:bodyPr>
          <a:lstStyle/>
          <a:p>
            <a:pPr marL="0" indent="0">
              <a:buNone/>
            </a:pPr>
            <a:r>
              <a:rPr lang="es-MX" sz="1600" b="1" dirty="0"/>
              <a:t>Procedimiento del mantenimiento sistema de transmisión de movimiento etapa de expulsión:</a:t>
            </a:r>
          </a:p>
          <a:p>
            <a:pPr>
              <a:buFontTx/>
              <a:buChar char="-"/>
            </a:pPr>
            <a:r>
              <a:rPr lang="es-MX" sz="1600" dirty="0"/>
              <a:t>Desmontaje</a:t>
            </a:r>
          </a:p>
          <a:p>
            <a:pPr>
              <a:buFontTx/>
              <a:buChar char="-"/>
            </a:pPr>
            <a:r>
              <a:rPr lang="es-MX" sz="1600" dirty="0"/>
              <a:t>Limpieza</a:t>
            </a:r>
          </a:p>
          <a:p>
            <a:pPr>
              <a:buFontTx/>
              <a:buChar char="-"/>
            </a:pPr>
            <a:r>
              <a:rPr lang="es-MX" sz="1600" dirty="0"/>
              <a:t>Ajuste y lubricación</a:t>
            </a:r>
          </a:p>
        </p:txBody>
      </p:sp>
      <p:pic>
        <p:nvPicPr>
          <p:cNvPr id="12" name="Imagen 11">
            <a:extLst>
              <a:ext uri="{FF2B5EF4-FFF2-40B4-BE49-F238E27FC236}">
                <a16:creationId xmlns:a16="http://schemas.microsoft.com/office/drawing/2014/main" id="{AF1B664A-EEE6-4002-9BF5-98958942D8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22" t="19772" r="16806" b="3993"/>
          <a:stretch/>
        </p:blipFill>
        <p:spPr bwMode="auto">
          <a:xfrm>
            <a:off x="3056252" y="3362490"/>
            <a:ext cx="2140444" cy="3124034"/>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182A5AEC-2C8E-4F16-8516-2478F5AC6B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781" b="13850"/>
          <a:stretch/>
        </p:blipFill>
        <p:spPr bwMode="auto">
          <a:xfrm>
            <a:off x="5760659" y="3362490"/>
            <a:ext cx="2469294" cy="3106452"/>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18EAE2E1-3A10-437C-92C1-F055AEC4FB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9325" y="3362490"/>
            <a:ext cx="2332152" cy="3106452"/>
          </a:xfrm>
          <a:prstGeom prst="rect">
            <a:avLst/>
          </a:prstGeom>
          <a:noFill/>
          <a:ln>
            <a:noFill/>
          </a:ln>
        </p:spPr>
      </p:pic>
    </p:spTree>
    <p:extLst>
      <p:ext uri="{BB962C8B-B14F-4D97-AF65-F5344CB8AC3E}">
        <p14:creationId xmlns:p14="http://schemas.microsoft.com/office/powerpoint/2010/main" val="918240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06269"/>
            <a:ext cx="7829125" cy="796372"/>
          </a:xfrm>
        </p:spPr>
        <p:txBody>
          <a:bodyPr/>
          <a:lstStyle/>
          <a:p>
            <a:r>
              <a:rPr lang="es-MX" dirty="0"/>
              <a:t>Desarrollo de la Repotenciación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218142" y="1002641"/>
            <a:ext cx="7149083" cy="369332"/>
          </a:xfrm>
          <a:prstGeom prst="rect">
            <a:avLst/>
          </a:prstGeom>
          <a:noFill/>
        </p:spPr>
        <p:txBody>
          <a:bodyPr wrap="square" rtlCol="0">
            <a:spAutoFit/>
          </a:bodyPr>
          <a:lstStyle/>
          <a:p>
            <a:pPr algn="ctr"/>
            <a:r>
              <a:rPr lang="es-MX" b="1" dirty="0"/>
              <a:t>Mantenimiento correctivo al sistema de cuchillas del cabezal de corte</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153727" y="1317043"/>
            <a:ext cx="8670258" cy="5355218"/>
          </a:xfrm>
        </p:spPr>
        <p:txBody>
          <a:bodyPr>
            <a:normAutofit fontScale="92500" lnSpcReduction="20000"/>
          </a:bodyPr>
          <a:lstStyle/>
          <a:p>
            <a:pPr marL="0" indent="0">
              <a:lnSpc>
                <a:spcPct val="160000"/>
              </a:lnSpc>
              <a:buNone/>
            </a:pPr>
            <a:r>
              <a:rPr lang="es-MX" sz="1800" b="1" dirty="0">
                <a:latin typeface="+mj-lt"/>
              </a:rPr>
              <a:t>Procedimiento del mantenimiento :</a:t>
            </a:r>
          </a:p>
          <a:p>
            <a:pPr marL="0" lvl="0" indent="0">
              <a:lnSpc>
                <a:spcPct val="160000"/>
              </a:lnSpc>
              <a:spcBef>
                <a:spcPts val="600"/>
              </a:spcBef>
              <a:spcAft>
                <a:spcPts val="800"/>
              </a:spcAft>
              <a:buNone/>
            </a:pPr>
            <a:r>
              <a:rPr lang="es-EC" sz="1800" dirty="0">
                <a:effectLst/>
                <a:latin typeface="+mj-lt"/>
                <a:ea typeface="Calibri" panose="020F0502020204030204" pitchFamily="34" charset="0"/>
                <a:cs typeface="Times New Roman" panose="02020603050405020304" pitchFamily="18" charset="0"/>
              </a:rPr>
              <a:t>- Desmontaje de las tapas de seguridad que cubren los bujes donde se alojan las cuchillas de corte.</a:t>
            </a:r>
          </a:p>
          <a:p>
            <a:pPr marL="0" lvl="0" indent="0">
              <a:lnSpc>
                <a:spcPct val="160000"/>
              </a:lnSpc>
              <a:spcBef>
                <a:spcPts val="600"/>
              </a:spcBef>
              <a:spcAft>
                <a:spcPts val="800"/>
              </a:spcAft>
              <a:buNone/>
            </a:pPr>
            <a:r>
              <a:rPr lang="es-EC" sz="1800" dirty="0">
                <a:effectLst/>
                <a:latin typeface="+mj-lt"/>
                <a:ea typeface="Calibri" panose="020F0502020204030204" pitchFamily="34" charset="0"/>
                <a:cs typeface="Times New Roman" panose="02020603050405020304" pitchFamily="18" charset="0"/>
              </a:rPr>
              <a:t>- Desmontaje de las cuchillas de los bujes.</a:t>
            </a:r>
          </a:p>
          <a:p>
            <a:pPr marL="0" lvl="0" indent="0">
              <a:lnSpc>
                <a:spcPct val="160000"/>
              </a:lnSpc>
              <a:spcBef>
                <a:spcPts val="600"/>
              </a:spcBef>
              <a:spcAft>
                <a:spcPts val="800"/>
              </a:spcAft>
              <a:buNone/>
            </a:pPr>
            <a:r>
              <a:rPr lang="es-EC" sz="1800" dirty="0">
                <a:latin typeface="+mj-lt"/>
                <a:ea typeface="Calibri" panose="020F0502020204030204" pitchFamily="34" charset="0"/>
                <a:cs typeface="Times New Roman" panose="02020603050405020304" pitchFamily="18" charset="0"/>
              </a:rPr>
              <a:t>- </a:t>
            </a:r>
            <a:r>
              <a:rPr lang="es-EC" sz="1800" dirty="0">
                <a:effectLst/>
                <a:latin typeface="+mj-lt"/>
                <a:ea typeface="Calibri" panose="020F0502020204030204" pitchFamily="34" charset="0"/>
                <a:cs typeface="Times New Roman" panose="02020603050405020304" pitchFamily="18" charset="0"/>
              </a:rPr>
              <a:t>Desmontaje de los bujes del cabezal.</a:t>
            </a:r>
          </a:p>
          <a:p>
            <a:pPr marL="0" lvl="0" indent="0">
              <a:lnSpc>
                <a:spcPct val="160000"/>
              </a:lnSpc>
              <a:spcBef>
                <a:spcPts val="600"/>
              </a:spcBef>
              <a:spcAft>
                <a:spcPts val="800"/>
              </a:spcAft>
              <a:buNone/>
            </a:pPr>
            <a:r>
              <a:rPr lang="es-EC" sz="1800" dirty="0">
                <a:effectLst/>
                <a:latin typeface="+mj-lt"/>
                <a:ea typeface="Calibri" panose="020F0502020204030204" pitchFamily="34" charset="0"/>
                <a:cs typeface="Times New Roman" panose="02020603050405020304" pitchFamily="18" charset="0"/>
              </a:rPr>
              <a:t>- Rectificado de la base de referencia para nivelar los 6 bujes.</a:t>
            </a:r>
          </a:p>
          <a:p>
            <a:pPr marL="0" lvl="0" indent="0">
              <a:lnSpc>
                <a:spcPct val="160000"/>
              </a:lnSpc>
              <a:spcBef>
                <a:spcPts val="600"/>
              </a:spcBef>
              <a:spcAft>
                <a:spcPts val="800"/>
              </a:spcAft>
              <a:buNone/>
            </a:pPr>
            <a:r>
              <a:rPr lang="es-EC" sz="1800" dirty="0">
                <a:effectLst/>
                <a:latin typeface="+mj-lt"/>
                <a:ea typeface="Calibri" panose="020F0502020204030204" pitchFamily="34" charset="0"/>
                <a:cs typeface="Times New Roman" panose="02020603050405020304" pitchFamily="18" charset="0"/>
              </a:rPr>
              <a:t>- Montaje, calibración y sincronización de los bujes.</a:t>
            </a:r>
          </a:p>
          <a:p>
            <a:pPr marL="0" lvl="0" indent="0">
              <a:lnSpc>
                <a:spcPct val="160000"/>
              </a:lnSpc>
              <a:spcBef>
                <a:spcPts val="600"/>
              </a:spcBef>
              <a:spcAft>
                <a:spcPts val="800"/>
              </a:spcAft>
              <a:buNone/>
            </a:pPr>
            <a:r>
              <a:rPr lang="es-EC" sz="1800" dirty="0">
                <a:effectLst/>
                <a:latin typeface="+mj-lt"/>
                <a:ea typeface="Calibri" panose="020F0502020204030204" pitchFamily="34" charset="0"/>
                <a:cs typeface="Times New Roman" panose="02020603050405020304" pitchFamily="18" charset="0"/>
              </a:rPr>
              <a:t>- Colocación de fijador de roscas.</a:t>
            </a:r>
          </a:p>
          <a:p>
            <a:pPr marL="0" lvl="0" indent="0">
              <a:lnSpc>
                <a:spcPct val="160000"/>
              </a:lnSpc>
              <a:spcBef>
                <a:spcPts val="600"/>
              </a:spcBef>
              <a:spcAft>
                <a:spcPts val="800"/>
              </a:spcAft>
              <a:buNone/>
            </a:pPr>
            <a:r>
              <a:rPr lang="es-EC" sz="1800" dirty="0">
                <a:effectLst/>
                <a:latin typeface="+mj-lt"/>
                <a:ea typeface="Calibri" panose="020F0502020204030204" pitchFamily="34" charset="0"/>
                <a:cs typeface="Times New Roman" panose="02020603050405020304" pitchFamily="18" charset="0"/>
              </a:rPr>
              <a:t>- Reemplazo de cuchillas.</a:t>
            </a:r>
          </a:p>
          <a:p>
            <a:pPr marL="0" lvl="0" indent="0">
              <a:lnSpc>
                <a:spcPct val="160000"/>
              </a:lnSpc>
              <a:spcBef>
                <a:spcPts val="600"/>
              </a:spcBef>
              <a:spcAft>
                <a:spcPts val="800"/>
              </a:spcAft>
              <a:buNone/>
            </a:pPr>
            <a:r>
              <a:rPr lang="es-EC" sz="1800" dirty="0">
                <a:effectLst/>
                <a:latin typeface="+mj-lt"/>
                <a:ea typeface="Calibri" panose="020F0502020204030204" pitchFamily="34" charset="0"/>
                <a:cs typeface="Times New Roman" panose="02020603050405020304" pitchFamily="18" charset="0"/>
              </a:rPr>
              <a:t>- Colocación de las tapas de seguridad.</a:t>
            </a:r>
          </a:p>
          <a:p>
            <a:pPr marL="0" indent="0">
              <a:buNone/>
            </a:pPr>
            <a:endParaRPr lang="es-MX" sz="1600" b="1" dirty="0"/>
          </a:p>
        </p:txBody>
      </p:sp>
      <p:pic>
        <p:nvPicPr>
          <p:cNvPr id="15" name="Imagen 14" descr="Imagen que contiene interior, persona, hombre, cocina&#10;&#10;Descripción generada automáticamente">
            <a:extLst>
              <a:ext uri="{FF2B5EF4-FFF2-40B4-BE49-F238E27FC236}">
                <a16:creationId xmlns:a16="http://schemas.microsoft.com/office/drawing/2014/main" id="{5FD15462-754D-41B8-AC59-33021AEA220E}"/>
              </a:ext>
            </a:extLst>
          </p:cNvPr>
          <p:cNvPicPr>
            <a:picLocks noChangeAspect="1"/>
          </p:cNvPicPr>
          <p:nvPr/>
        </p:nvPicPr>
        <p:blipFill>
          <a:blip r:embed="rId2"/>
          <a:stretch>
            <a:fillRect/>
          </a:stretch>
        </p:blipFill>
        <p:spPr>
          <a:xfrm>
            <a:off x="8835264" y="2363510"/>
            <a:ext cx="2160000" cy="2130979"/>
          </a:xfrm>
          <a:prstGeom prst="rect">
            <a:avLst/>
          </a:prstGeom>
        </p:spPr>
      </p:pic>
      <p:pic>
        <p:nvPicPr>
          <p:cNvPr id="16" name="Imagen 15" descr="Imagen que contiene caja, cocina, estufa, viejo&#10;&#10;Descripción generada automáticamente">
            <a:extLst>
              <a:ext uri="{FF2B5EF4-FFF2-40B4-BE49-F238E27FC236}">
                <a16:creationId xmlns:a16="http://schemas.microsoft.com/office/drawing/2014/main" id="{85F9F94E-BB0D-422D-B97E-F6A29A3A110D}"/>
              </a:ext>
            </a:extLst>
          </p:cNvPr>
          <p:cNvPicPr>
            <a:picLocks noChangeAspect="1"/>
          </p:cNvPicPr>
          <p:nvPr/>
        </p:nvPicPr>
        <p:blipFill>
          <a:blip r:embed="rId3"/>
          <a:stretch>
            <a:fillRect/>
          </a:stretch>
        </p:blipFill>
        <p:spPr>
          <a:xfrm>
            <a:off x="8835264" y="4359840"/>
            <a:ext cx="2160000" cy="1841902"/>
          </a:xfrm>
          <a:prstGeom prst="rect">
            <a:avLst/>
          </a:prstGeom>
        </p:spPr>
      </p:pic>
    </p:spTree>
    <p:extLst>
      <p:ext uri="{BB962C8B-B14F-4D97-AF65-F5344CB8AC3E}">
        <p14:creationId xmlns:p14="http://schemas.microsoft.com/office/powerpoint/2010/main" val="3702784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878122" y="206269"/>
            <a:ext cx="7829125" cy="796372"/>
          </a:xfrm>
        </p:spPr>
        <p:txBody>
          <a:bodyPr/>
          <a:lstStyle/>
          <a:p>
            <a:r>
              <a:rPr lang="es-MX" dirty="0"/>
              <a:t>Desarrollo de la Repotenciación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218142" y="1002641"/>
            <a:ext cx="7149083" cy="369332"/>
          </a:xfrm>
          <a:prstGeom prst="rect">
            <a:avLst/>
          </a:prstGeom>
          <a:noFill/>
        </p:spPr>
        <p:txBody>
          <a:bodyPr wrap="square" rtlCol="0">
            <a:spAutoFit/>
          </a:bodyPr>
          <a:lstStyle/>
          <a:p>
            <a:pPr algn="ctr"/>
            <a:r>
              <a:rPr lang="es-MX" b="1" dirty="0"/>
              <a:t>Rediseño del formador para la manga de etiquetas</a:t>
            </a:r>
          </a:p>
        </p:txBody>
      </p:sp>
      <p:sp>
        <p:nvSpPr>
          <p:cNvPr id="9" name="Marcador de contenido 2">
            <a:extLst>
              <a:ext uri="{FF2B5EF4-FFF2-40B4-BE49-F238E27FC236}">
                <a16:creationId xmlns:a16="http://schemas.microsoft.com/office/drawing/2014/main" id="{3C7AEA1D-EA79-4580-9AAC-DD3B00378B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10" name="Marcador de contenido 2">
            <a:extLst>
              <a:ext uri="{FF2B5EF4-FFF2-40B4-BE49-F238E27FC236}">
                <a16:creationId xmlns:a16="http://schemas.microsoft.com/office/drawing/2014/main" id="{B070D39D-2288-4514-B9A8-FDE003123520}"/>
              </a:ext>
            </a:extLst>
          </p:cNvPr>
          <p:cNvSpPr>
            <a:spLocks noGrp="1"/>
          </p:cNvSpPr>
          <p:nvPr>
            <p:ph idx="1"/>
          </p:nvPr>
        </p:nvSpPr>
        <p:spPr>
          <a:xfrm>
            <a:off x="2878121" y="1317043"/>
            <a:ext cx="7945863" cy="5355218"/>
          </a:xfrm>
        </p:spPr>
        <p:txBody>
          <a:bodyPr>
            <a:normAutofit/>
          </a:bodyPr>
          <a:lstStyle/>
          <a:p>
            <a:pPr marL="0" indent="0">
              <a:lnSpc>
                <a:spcPct val="160000"/>
              </a:lnSpc>
              <a:buNone/>
            </a:pPr>
            <a:r>
              <a:rPr lang="es-MX" sz="1800" b="1" dirty="0">
                <a:latin typeface="+mj-lt"/>
              </a:rPr>
              <a:t>Procedimiento:</a:t>
            </a:r>
          </a:p>
          <a:p>
            <a:pPr lvl="0">
              <a:lnSpc>
                <a:spcPct val="160000"/>
              </a:lnSpc>
              <a:spcBef>
                <a:spcPts val="600"/>
              </a:spcBef>
              <a:spcAft>
                <a:spcPts val="800"/>
              </a:spcAft>
              <a:buFontTx/>
              <a:buChar char="-"/>
            </a:pPr>
            <a:r>
              <a:rPr lang="es-EC" sz="1800" dirty="0">
                <a:effectLst/>
                <a:latin typeface="+mj-lt"/>
                <a:ea typeface="Calibri" panose="020F0502020204030204" pitchFamily="34" charset="0"/>
                <a:cs typeface="Times New Roman" panose="02020603050405020304" pitchFamily="18" charset="0"/>
              </a:rPr>
              <a:t>Toma de medidas</a:t>
            </a:r>
          </a:p>
          <a:p>
            <a:pPr lvl="0">
              <a:lnSpc>
                <a:spcPct val="160000"/>
              </a:lnSpc>
              <a:spcBef>
                <a:spcPts val="600"/>
              </a:spcBef>
              <a:spcAft>
                <a:spcPts val="800"/>
              </a:spcAft>
              <a:buFontTx/>
              <a:buChar char="-"/>
            </a:pPr>
            <a:r>
              <a:rPr lang="es-EC" sz="1800" dirty="0">
                <a:latin typeface="+mj-lt"/>
                <a:ea typeface="Calibri" panose="020F0502020204030204" pitchFamily="34" charset="0"/>
                <a:cs typeface="Times New Roman" panose="02020603050405020304" pitchFamily="18" charset="0"/>
              </a:rPr>
              <a:t>Modelamiento CAD 3D</a:t>
            </a:r>
          </a:p>
          <a:p>
            <a:pPr lvl="0">
              <a:lnSpc>
                <a:spcPct val="160000"/>
              </a:lnSpc>
              <a:spcBef>
                <a:spcPts val="600"/>
              </a:spcBef>
              <a:spcAft>
                <a:spcPts val="800"/>
              </a:spcAft>
              <a:buFontTx/>
              <a:buChar char="-"/>
            </a:pPr>
            <a:r>
              <a:rPr lang="es-EC" sz="1800" dirty="0">
                <a:effectLst/>
                <a:latin typeface="+mj-lt"/>
                <a:ea typeface="Calibri" panose="020F0502020204030204" pitchFamily="34" charset="0"/>
                <a:cs typeface="Times New Roman" panose="02020603050405020304" pitchFamily="18" charset="0"/>
              </a:rPr>
              <a:t>Consideraciones del montaje</a:t>
            </a:r>
          </a:p>
          <a:p>
            <a:pPr lvl="0">
              <a:lnSpc>
                <a:spcPct val="160000"/>
              </a:lnSpc>
              <a:spcBef>
                <a:spcPts val="600"/>
              </a:spcBef>
              <a:spcAft>
                <a:spcPts val="800"/>
              </a:spcAft>
              <a:buFontTx/>
              <a:buChar char="-"/>
            </a:pPr>
            <a:r>
              <a:rPr lang="es-EC" sz="1800" dirty="0">
                <a:latin typeface="+mj-lt"/>
                <a:ea typeface="Calibri" panose="020F0502020204030204" pitchFamily="34" charset="0"/>
                <a:cs typeface="Times New Roman" panose="02020603050405020304" pitchFamily="18" charset="0"/>
              </a:rPr>
              <a:t>Manufactura del formador</a:t>
            </a:r>
          </a:p>
          <a:p>
            <a:pPr lvl="0">
              <a:lnSpc>
                <a:spcPct val="160000"/>
              </a:lnSpc>
              <a:spcBef>
                <a:spcPts val="600"/>
              </a:spcBef>
              <a:spcAft>
                <a:spcPts val="800"/>
              </a:spcAft>
              <a:buFontTx/>
              <a:buChar char="-"/>
            </a:pPr>
            <a:r>
              <a:rPr lang="es-EC" sz="1800" dirty="0">
                <a:effectLst/>
                <a:latin typeface="+mj-lt"/>
                <a:ea typeface="Calibri" panose="020F0502020204030204" pitchFamily="34" charset="0"/>
                <a:cs typeface="Times New Roman" panose="02020603050405020304" pitchFamily="18" charset="0"/>
              </a:rPr>
              <a:t>Implementación del forma</a:t>
            </a:r>
            <a:r>
              <a:rPr lang="es-EC" sz="1800" dirty="0">
                <a:latin typeface="+mj-lt"/>
                <a:ea typeface="Calibri" panose="020F0502020204030204" pitchFamily="34" charset="0"/>
                <a:cs typeface="Times New Roman" panose="02020603050405020304" pitchFamily="18" charset="0"/>
              </a:rPr>
              <a:t>dor</a:t>
            </a:r>
            <a:endParaRPr lang="es-EC" sz="1800" dirty="0">
              <a:effectLst/>
              <a:latin typeface="+mj-lt"/>
              <a:ea typeface="Calibri" panose="020F0502020204030204" pitchFamily="34" charset="0"/>
              <a:cs typeface="Times New Roman" panose="02020603050405020304" pitchFamily="18" charset="0"/>
            </a:endParaRPr>
          </a:p>
          <a:p>
            <a:pPr marL="0" indent="0">
              <a:buNone/>
            </a:pPr>
            <a:endParaRPr lang="es-MX" sz="1600" b="1" dirty="0"/>
          </a:p>
        </p:txBody>
      </p:sp>
      <p:pic>
        <p:nvPicPr>
          <p:cNvPr id="8" name="Imagen 7">
            <a:extLst>
              <a:ext uri="{FF2B5EF4-FFF2-40B4-BE49-F238E27FC236}">
                <a16:creationId xmlns:a16="http://schemas.microsoft.com/office/drawing/2014/main" id="{3714E222-6E6A-40EB-B7E7-EA1646DCFA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797" r="31646"/>
          <a:stretch/>
        </p:blipFill>
        <p:spPr bwMode="auto">
          <a:xfrm>
            <a:off x="8524051" y="1934101"/>
            <a:ext cx="1959664" cy="3606856"/>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4134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472108"/>
            <a:ext cx="7315200" cy="1030673"/>
          </a:xfrm>
        </p:spPr>
        <p:txBody>
          <a:bodyPr/>
          <a:lstStyle/>
          <a:p>
            <a:r>
              <a:rPr lang="es-MX" dirty="0"/>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3250484" y="1318115"/>
            <a:ext cx="7149083" cy="369332"/>
          </a:xfrm>
          <a:prstGeom prst="rect">
            <a:avLst/>
          </a:prstGeom>
          <a:noFill/>
        </p:spPr>
        <p:txBody>
          <a:bodyPr wrap="square" rtlCol="0">
            <a:spAutoFit/>
          </a:bodyPr>
          <a:lstStyle/>
          <a:p>
            <a:pPr algn="ctr"/>
            <a:r>
              <a:rPr lang="es-MX" b="1" dirty="0"/>
              <a:t>Protocolo Experimental</a:t>
            </a:r>
          </a:p>
        </p:txBody>
      </p:sp>
      <p:sp>
        <p:nvSpPr>
          <p:cNvPr id="9" name="Marcador de contenido 2">
            <a:extLst>
              <a:ext uri="{FF2B5EF4-FFF2-40B4-BE49-F238E27FC236}">
                <a16:creationId xmlns:a16="http://schemas.microsoft.com/office/drawing/2014/main" id="{A62CEE45-E077-4DD4-BB77-FDB076E3C4C2}"/>
              </a:ext>
            </a:extLst>
          </p:cNvPr>
          <p:cNvSpPr>
            <a:spLocks noGrp="1"/>
          </p:cNvSpPr>
          <p:nvPr>
            <p:ph idx="1"/>
          </p:nvPr>
        </p:nvSpPr>
        <p:spPr>
          <a:xfrm>
            <a:off x="2053291" y="1892719"/>
            <a:ext cx="9543468" cy="4203865"/>
          </a:xfrm>
        </p:spPr>
        <p:txBody>
          <a:bodyPr numCol="2">
            <a:normAutofit lnSpcReduction="10000"/>
          </a:bodyPr>
          <a:lstStyle/>
          <a:p>
            <a:pPr marL="342900" indent="-342900">
              <a:buFont typeface="+mj-lt"/>
              <a:buAutoNum type="arabicPeriod"/>
            </a:pPr>
            <a:r>
              <a:rPr lang="es-MX" sz="1600" dirty="0"/>
              <a:t>Alinear el formador cilíndrico de etiquetas con respecto al cabezal de corte priorizando el paralelismo y perpendicularidad entre estos elementos.</a:t>
            </a:r>
          </a:p>
          <a:p>
            <a:pPr marL="342900" indent="-342900">
              <a:buFont typeface="+mj-lt"/>
              <a:buAutoNum type="arabicPeriod"/>
            </a:pPr>
            <a:r>
              <a:rPr lang="es-MX" sz="1600" dirty="0"/>
              <a:t>Montar el rollo de etiquetas y ajustar el carrete al diámetro interior del rollo haciendo que estos dos elementos se muevan como un solo cuerpo.</a:t>
            </a:r>
          </a:p>
          <a:p>
            <a:pPr marL="342900" indent="-342900">
              <a:buFont typeface="+mj-lt"/>
              <a:buAutoNum type="arabicPeriod"/>
            </a:pPr>
            <a:r>
              <a:rPr lang="es-MX" sz="1600" dirty="0"/>
              <a:t>Pasar la manga del rollo de etiquetas por el sistema de rodillos liberadores de tensión priorizando la alineación por todo el trayecto hasta llegar al formador.</a:t>
            </a:r>
          </a:p>
          <a:p>
            <a:pPr marL="342900" indent="-342900">
              <a:buFont typeface="+mj-lt"/>
              <a:buAutoNum type="arabicPeriod"/>
            </a:pPr>
            <a:r>
              <a:rPr lang="es-MX" sz="1600" dirty="0"/>
              <a:t>Verificar que los rodillos del motor de alimentación de material, los rodillos de la etapa de arrastre y los rodillos de la etapa de expulsión se encuentren correctamente ajustados.</a:t>
            </a:r>
          </a:p>
          <a:p>
            <a:pPr marL="342900" indent="-342900">
              <a:buFont typeface="+mj-lt"/>
              <a:buAutoNum type="arabicPeriod"/>
            </a:pPr>
            <a:r>
              <a:rPr lang="es-MX" sz="1600" dirty="0"/>
              <a:t>Verificar que el rodillo de tensión no se encuentre debajo del sensor de alimentación.</a:t>
            </a:r>
          </a:p>
          <a:p>
            <a:pPr marL="342900" indent="-342900">
              <a:buFont typeface="+mj-lt"/>
              <a:buAutoNum type="arabicPeriod"/>
            </a:pPr>
            <a:r>
              <a:rPr lang="es-MX" sz="1600" dirty="0"/>
              <a:t>Ajustar la sensibilidad del sensor de contraste según el color de la etiqueta.</a:t>
            </a:r>
          </a:p>
          <a:p>
            <a:pPr marL="342900" indent="-342900">
              <a:buFont typeface="+mj-lt"/>
              <a:buAutoNum type="arabicPeriod"/>
            </a:pPr>
            <a:r>
              <a:rPr lang="es-MX" sz="1600" dirty="0"/>
              <a:t>Alinear las guías de la banda transportadora y el tornillo separador con el formador cilíndrico de etiquetas para el paso de los envases.</a:t>
            </a:r>
          </a:p>
          <a:p>
            <a:pPr marL="342900" indent="-342900">
              <a:buFont typeface="+mj-lt"/>
              <a:buAutoNum type="arabicPeriod"/>
            </a:pPr>
            <a:r>
              <a:rPr lang="es-MX" sz="1600" dirty="0"/>
              <a:t>Calibrar la altura del cabezal de corte considerando que exista al menos 10 cm de separación entre el formador y la parte superior del envase.</a:t>
            </a:r>
          </a:p>
          <a:p>
            <a:pPr marL="342900" indent="-342900">
              <a:buFont typeface="+mj-lt"/>
              <a:buAutoNum type="arabicPeriod"/>
            </a:pPr>
            <a:r>
              <a:rPr lang="es-MX" sz="1600" dirty="0"/>
              <a:t>Calibrar la posición del sensor de producto.</a:t>
            </a:r>
          </a:p>
          <a:p>
            <a:pPr marL="342900" indent="-342900">
              <a:buFont typeface="+mj-lt"/>
              <a:buAutoNum type="arabicPeriod"/>
            </a:pPr>
            <a:r>
              <a:rPr lang="es-MX" sz="1600" dirty="0"/>
              <a:t>Seleccionar la velocidad deseada de la banda transportadora.</a:t>
            </a:r>
          </a:p>
          <a:p>
            <a:pPr marL="342900" indent="-342900">
              <a:buFont typeface="+mj-lt"/>
              <a:buAutoNum type="arabicPeriod"/>
            </a:pPr>
            <a:r>
              <a:rPr lang="es-MX" sz="1600" dirty="0"/>
              <a:t>Ajustar la separación de los envases ajustando la velocidad del tornillo separador.</a:t>
            </a:r>
          </a:p>
          <a:p>
            <a:pPr marL="0" indent="0">
              <a:buNone/>
            </a:pPr>
            <a:endParaRPr lang="es-MX" sz="1600" b="1" dirty="0"/>
          </a:p>
        </p:txBody>
      </p:sp>
    </p:spTree>
    <p:extLst>
      <p:ext uri="{BB962C8B-B14F-4D97-AF65-F5344CB8AC3E}">
        <p14:creationId xmlns:p14="http://schemas.microsoft.com/office/powerpoint/2010/main" val="254036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5" y="287442"/>
            <a:ext cx="7315200" cy="745711"/>
          </a:xfrm>
        </p:spPr>
        <p:txBody>
          <a:bodyPr/>
          <a:lstStyle/>
          <a:p>
            <a:r>
              <a:rPr lang="es-MX" dirty="0"/>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3250481" y="1033153"/>
            <a:ext cx="7149083" cy="369332"/>
          </a:xfrm>
          <a:prstGeom prst="rect">
            <a:avLst/>
          </a:prstGeom>
          <a:noFill/>
        </p:spPr>
        <p:txBody>
          <a:bodyPr wrap="square" rtlCol="0">
            <a:spAutoFit/>
          </a:bodyPr>
          <a:lstStyle/>
          <a:p>
            <a:pPr algn="ctr"/>
            <a:r>
              <a:rPr lang="es-MX" b="1" dirty="0"/>
              <a:t>Pruebas en vacío</a:t>
            </a:r>
          </a:p>
        </p:txBody>
      </p:sp>
      <p:graphicFrame>
        <p:nvGraphicFramePr>
          <p:cNvPr id="6" name="Objeto 5">
            <a:extLst>
              <a:ext uri="{FF2B5EF4-FFF2-40B4-BE49-F238E27FC236}">
                <a16:creationId xmlns:a16="http://schemas.microsoft.com/office/drawing/2014/main" id="{41B72925-2C97-482C-A7C5-7A83C0DA55C8}"/>
              </a:ext>
            </a:extLst>
          </p:cNvPr>
          <p:cNvGraphicFramePr>
            <a:graphicFrameLocks noChangeAspect="1"/>
          </p:cNvGraphicFramePr>
          <p:nvPr>
            <p:extLst>
              <p:ext uri="{D42A27DB-BD31-4B8C-83A1-F6EECF244321}">
                <p14:modId xmlns:p14="http://schemas.microsoft.com/office/powerpoint/2010/main" val="1294372637"/>
              </p:ext>
            </p:extLst>
          </p:nvPr>
        </p:nvGraphicFramePr>
        <p:xfrm>
          <a:off x="3614094" y="1624131"/>
          <a:ext cx="6421855" cy="4862393"/>
        </p:xfrm>
        <a:graphic>
          <a:graphicData uri="http://schemas.openxmlformats.org/presentationml/2006/ole">
            <mc:AlternateContent xmlns:mc="http://schemas.openxmlformats.org/markup-compatibility/2006">
              <mc:Choice xmlns:v="urn:schemas-microsoft-com:vml" Requires="v">
                <p:oleObj spid="_x0000_s18438" name="Document" r:id="rId3" imgW="5485299" imgH="4158914" progId="Word.Document.12">
                  <p:embed/>
                </p:oleObj>
              </mc:Choice>
              <mc:Fallback>
                <p:oleObj name="Document" r:id="rId3" imgW="5485299" imgH="4158914" progId="Word.Document.12">
                  <p:embed/>
                  <p:pic>
                    <p:nvPicPr>
                      <p:cNvPr id="0" name=""/>
                      <p:cNvPicPr/>
                      <p:nvPr/>
                    </p:nvPicPr>
                    <p:blipFill>
                      <a:blip r:embed="rId4"/>
                      <a:stretch>
                        <a:fillRect/>
                      </a:stretch>
                    </p:blipFill>
                    <p:spPr>
                      <a:xfrm>
                        <a:off x="3614094" y="1624131"/>
                        <a:ext cx="6421855" cy="4862393"/>
                      </a:xfrm>
                      <a:prstGeom prst="rect">
                        <a:avLst/>
                      </a:prstGeom>
                    </p:spPr>
                  </p:pic>
                </p:oleObj>
              </mc:Fallback>
            </mc:AlternateContent>
          </a:graphicData>
        </a:graphic>
      </p:graphicFrame>
    </p:spTree>
    <p:extLst>
      <p:ext uri="{BB962C8B-B14F-4D97-AF65-F5344CB8AC3E}">
        <p14:creationId xmlns:p14="http://schemas.microsoft.com/office/powerpoint/2010/main" val="86830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5" y="287442"/>
            <a:ext cx="7315200" cy="745711"/>
          </a:xfrm>
        </p:spPr>
        <p:txBody>
          <a:bodyPr/>
          <a:lstStyle/>
          <a:p>
            <a:r>
              <a:rPr lang="es-MX" dirty="0"/>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3250481" y="1033153"/>
            <a:ext cx="7149083" cy="369332"/>
          </a:xfrm>
          <a:prstGeom prst="rect">
            <a:avLst/>
          </a:prstGeom>
          <a:noFill/>
        </p:spPr>
        <p:txBody>
          <a:bodyPr wrap="square" rtlCol="0">
            <a:spAutoFit/>
          </a:bodyPr>
          <a:lstStyle/>
          <a:p>
            <a:pPr algn="ctr"/>
            <a:r>
              <a:rPr lang="es-MX" b="1" dirty="0"/>
              <a:t>Pruebas preliminares</a:t>
            </a:r>
          </a:p>
        </p:txBody>
      </p:sp>
      <p:graphicFrame>
        <p:nvGraphicFramePr>
          <p:cNvPr id="3" name="Objeto 2">
            <a:extLst>
              <a:ext uri="{FF2B5EF4-FFF2-40B4-BE49-F238E27FC236}">
                <a16:creationId xmlns:a16="http://schemas.microsoft.com/office/drawing/2014/main" id="{D6FB2BE3-6CDE-4704-8D1D-A619A1CFA1AA}"/>
              </a:ext>
            </a:extLst>
          </p:cNvPr>
          <p:cNvGraphicFramePr>
            <a:graphicFrameLocks noChangeAspect="1"/>
          </p:cNvGraphicFramePr>
          <p:nvPr>
            <p:extLst>
              <p:ext uri="{D42A27DB-BD31-4B8C-83A1-F6EECF244321}">
                <p14:modId xmlns:p14="http://schemas.microsoft.com/office/powerpoint/2010/main" val="4055045729"/>
              </p:ext>
            </p:extLst>
          </p:nvPr>
        </p:nvGraphicFramePr>
        <p:xfrm>
          <a:off x="3854561" y="1473735"/>
          <a:ext cx="5940921" cy="5889127"/>
        </p:xfrm>
        <a:graphic>
          <a:graphicData uri="http://schemas.openxmlformats.org/presentationml/2006/ole">
            <mc:AlternateContent xmlns:mc="http://schemas.openxmlformats.org/markup-compatibility/2006">
              <mc:Choice xmlns:v="urn:schemas-microsoft-com:vml" Requires="v">
                <p:oleObj spid="_x0000_s19464" name="Document" r:id="rId3" imgW="5485299" imgH="5443433" progId="Word.Document.12">
                  <p:embed/>
                </p:oleObj>
              </mc:Choice>
              <mc:Fallback>
                <p:oleObj name="Document" r:id="rId3" imgW="5485299" imgH="5443433" progId="Word.Document.12">
                  <p:embed/>
                  <p:pic>
                    <p:nvPicPr>
                      <p:cNvPr id="0" name=""/>
                      <p:cNvPicPr/>
                      <p:nvPr/>
                    </p:nvPicPr>
                    <p:blipFill>
                      <a:blip r:embed="rId4"/>
                      <a:stretch>
                        <a:fillRect/>
                      </a:stretch>
                    </p:blipFill>
                    <p:spPr>
                      <a:xfrm>
                        <a:off x="3854561" y="1473735"/>
                        <a:ext cx="5940921" cy="5889127"/>
                      </a:xfrm>
                      <a:prstGeom prst="rect">
                        <a:avLst/>
                      </a:prstGeom>
                    </p:spPr>
                  </p:pic>
                </p:oleObj>
              </mc:Fallback>
            </mc:AlternateContent>
          </a:graphicData>
        </a:graphic>
      </p:graphicFrame>
    </p:spTree>
    <p:extLst>
      <p:ext uri="{BB962C8B-B14F-4D97-AF65-F5344CB8AC3E}">
        <p14:creationId xmlns:p14="http://schemas.microsoft.com/office/powerpoint/2010/main" val="1518588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5" y="287442"/>
            <a:ext cx="7315200" cy="745711"/>
          </a:xfrm>
        </p:spPr>
        <p:txBody>
          <a:bodyPr/>
          <a:lstStyle/>
          <a:p>
            <a:r>
              <a:rPr lang="es-MX" dirty="0"/>
              <a:t>Pruebas y Resultados</a:t>
            </a:r>
          </a:p>
        </p:txBody>
      </p:sp>
      <p:sp>
        <p:nvSpPr>
          <p:cNvPr id="7" name="Marcador de contenido 2">
            <a:extLst>
              <a:ext uri="{FF2B5EF4-FFF2-40B4-BE49-F238E27FC236}">
                <a16:creationId xmlns:a16="http://schemas.microsoft.com/office/drawing/2014/main" id="{622BDEFE-BB49-402B-9FBA-8234C0825249}"/>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8" name="CuadroTexto 7">
            <a:extLst>
              <a:ext uri="{FF2B5EF4-FFF2-40B4-BE49-F238E27FC236}">
                <a16:creationId xmlns:a16="http://schemas.microsoft.com/office/drawing/2014/main" id="{2A38B3A1-31B3-4F73-B4BE-BE99509C3C64}"/>
              </a:ext>
            </a:extLst>
          </p:cNvPr>
          <p:cNvSpPr txBox="1"/>
          <p:nvPr/>
        </p:nvSpPr>
        <p:spPr>
          <a:xfrm>
            <a:off x="3250481" y="1033153"/>
            <a:ext cx="7149083" cy="369332"/>
          </a:xfrm>
          <a:prstGeom prst="rect">
            <a:avLst/>
          </a:prstGeom>
          <a:noFill/>
        </p:spPr>
        <p:txBody>
          <a:bodyPr wrap="square" rtlCol="0">
            <a:spAutoFit/>
          </a:bodyPr>
          <a:lstStyle/>
          <a:p>
            <a:pPr algn="ctr"/>
            <a:r>
              <a:rPr lang="es-MX" b="1" dirty="0"/>
              <a:t>Pruebas de producción</a:t>
            </a:r>
          </a:p>
        </p:txBody>
      </p:sp>
      <p:graphicFrame>
        <p:nvGraphicFramePr>
          <p:cNvPr id="3" name="Objeto 2">
            <a:extLst>
              <a:ext uri="{FF2B5EF4-FFF2-40B4-BE49-F238E27FC236}">
                <a16:creationId xmlns:a16="http://schemas.microsoft.com/office/drawing/2014/main" id="{1B2C54A3-0E97-4204-AA94-21CBFA8CC644}"/>
              </a:ext>
            </a:extLst>
          </p:cNvPr>
          <p:cNvGraphicFramePr>
            <a:graphicFrameLocks noChangeAspect="1"/>
          </p:cNvGraphicFramePr>
          <p:nvPr>
            <p:extLst>
              <p:ext uri="{D42A27DB-BD31-4B8C-83A1-F6EECF244321}">
                <p14:modId xmlns:p14="http://schemas.microsoft.com/office/powerpoint/2010/main" val="998909574"/>
              </p:ext>
            </p:extLst>
          </p:nvPr>
        </p:nvGraphicFramePr>
        <p:xfrm>
          <a:off x="3830114" y="1509362"/>
          <a:ext cx="5989815" cy="5572001"/>
        </p:xfrm>
        <a:graphic>
          <a:graphicData uri="http://schemas.openxmlformats.org/presentationml/2006/ole">
            <mc:AlternateContent xmlns:mc="http://schemas.openxmlformats.org/markup-compatibility/2006">
              <mc:Choice xmlns:v="urn:schemas-microsoft-com:vml" Requires="v">
                <p:oleObj spid="_x0000_s20488" name="Document" r:id="rId3" imgW="5485299" imgH="5109595" progId="Word.Document.12">
                  <p:embed/>
                </p:oleObj>
              </mc:Choice>
              <mc:Fallback>
                <p:oleObj name="Document" r:id="rId3" imgW="5485299" imgH="5109595" progId="Word.Document.12">
                  <p:embed/>
                  <p:pic>
                    <p:nvPicPr>
                      <p:cNvPr id="0" name=""/>
                      <p:cNvPicPr/>
                      <p:nvPr/>
                    </p:nvPicPr>
                    <p:blipFill>
                      <a:blip r:embed="rId4"/>
                      <a:stretch>
                        <a:fillRect/>
                      </a:stretch>
                    </p:blipFill>
                    <p:spPr>
                      <a:xfrm>
                        <a:off x="3830114" y="1509362"/>
                        <a:ext cx="5989815" cy="5572001"/>
                      </a:xfrm>
                      <a:prstGeom prst="rect">
                        <a:avLst/>
                      </a:prstGeom>
                    </p:spPr>
                  </p:pic>
                </p:oleObj>
              </mc:Fallback>
            </mc:AlternateContent>
          </a:graphicData>
        </a:graphic>
      </p:graphicFrame>
    </p:spTree>
    <p:extLst>
      <p:ext uri="{BB962C8B-B14F-4D97-AF65-F5344CB8AC3E}">
        <p14:creationId xmlns:p14="http://schemas.microsoft.com/office/powerpoint/2010/main" val="3593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Conclusiones</a:t>
            </a:r>
          </a:p>
        </p:txBody>
      </p:sp>
      <p:sp>
        <p:nvSpPr>
          <p:cNvPr id="5" name="CuadroTexto 4">
            <a:extLst>
              <a:ext uri="{FF2B5EF4-FFF2-40B4-BE49-F238E27FC236}">
                <a16:creationId xmlns:a16="http://schemas.microsoft.com/office/drawing/2014/main" id="{644D5BFB-A4BE-4980-8488-008B12F5A820}"/>
              </a:ext>
            </a:extLst>
          </p:cNvPr>
          <p:cNvSpPr txBox="1"/>
          <p:nvPr/>
        </p:nvSpPr>
        <p:spPr>
          <a:xfrm>
            <a:off x="2214978" y="1502781"/>
            <a:ext cx="9541593" cy="4746941"/>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MX" sz="1500" dirty="0">
                <a:ea typeface="Calibri" panose="020F0502020204030204" pitchFamily="34" charset="0"/>
                <a:cs typeface="Times New Roman" panose="02020603050405020304" pitchFamily="18" charset="0"/>
              </a:rPr>
              <a:t>Se ha desarrollado el trabajo de repotenciación de la máquina enfajilladora marca DASE SING modelo DSL-345MH, el cual permitió habilitar su funcionamiento en la línea de producción de latas de la fábrica Imperial Bottling Company S.A., logrando con esto un aumento en la velocidad de producción pasando de 90 [unidades/min] a 150 [unidades/min] representando un incremento del 66.67%, un aumento en el volumen de producción pasando de 10000 [unidades/día] a 40000 [unidades/día] lo que implica un incremento del 300%, además se disminuye el número de operarios para el proceso de enfajillado pasando de 9 operarios a 1 operario.</a:t>
            </a:r>
          </a:p>
          <a:p>
            <a:pPr marL="285750" indent="-285750">
              <a:lnSpc>
                <a:spcPct val="200000"/>
              </a:lnSpc>
              <a:spcAft>
                <a:spcPts val="800"/>
              </a:spcAft>
              <a:buFont typeface="Arial" panose="020B0604020202020204" pitchFamily="34" charset="0"/>
              <a:buChar char="•"/>
            </a:pPr>
            <a:r>
              <a:rPr lang="es-MX" sz="1500" dirty="0">
                <a:ea typeface="Calibri" panose="020F0502020204030204" pitchFamily="34" charset="0"/>
                <a:cs typeface="Times New Roman" panose="02020603050405020304" pitchFamily="18" charset="0"/>
              </a:rPr>
              <a:t>Se diseñó un nuevo sistema de control para los sensores y actuadores que intervienen en el proceso de enfajillado que realiza la máquina, siguiendo la secuencia de funcionamiento adecuada que garantiza un correcto desempeño de la misma en la línea de producción. La implementación de este sistema en el panel de control se llevó a cabo bajo las consideraciones de distribución, cableado e identificación de las conexiones de acuerdo con la norma IEC 60617.</a:t>
            </a:r>
          </a:p>
        </p:txBody>
      </p:sp>
      <p:sp>
        <p:nvSpPr>
          <p:cNvPr id="7" name="Marcador de contenido 2">
            <a:extLst>
              <a:ext uri="{FF2B5EF4-FFF2-40B4-BE49-F238E27FC236}">
                <a16:creationId xmlns:a16="http://schemas.microsoft.com/office/drawing/2014/main" id="{F880C379-139C-4C0A-A8DD-5CC2F86A0D94}"/>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2418722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Conclusiones</a:t>
            </a:r>
          </a:p>
        </p:txBody>
      </p:sp>
      <p:sp>
        <p:nvSpPr>
          <p:cNvPr id="5" name="CuadroTexto 4">
            <a:extLst>
              <a:ext uri="{FF2B5EF4-FFF2-40B4-BE49-F238E27FC236}">
                <a16:creationId xmlns:a16="http://schemas.microsoft.com/office/drawing/2014/main" id="{644D5BFB-A4BE-4980-8488-008B12F5A820}"/>
              </a:ext>
            </a:extLst>
          </p:cNvPr>
          <p:cNvSpPr txBox="1"/>
          <p:nvPr/>
        </p:nvSpPr>
        <p:spPr>
          <a:xfrm>
            <a:off x="2214978" y="1502781"/>
            <a:ext cx="9541593" cy="5388142"/>
          </a:xfrm>
          <a:prstGeom prst="rect">
            <a:avLst/>
          </a:prstGeom>
          <a:noFill/>
        </p:spPr>
        <p:txBody>
          <a:bodyPr wrap="square">
            <a:spAutoFit/>
          </a:bodyPr>
          <a:lstStyle/>
          <a:p>
            <a:pPr marL="285750" indent="-285750">
              <a:lnSpc>
                <a:spcPct val="200000"/>
              </a:lnSpc>
              <a:spcBef>
                <a:spcPts val="600"/>
              </a:spcBef>
              <a:spcAft>
                <a:spcPts val="800"/>
              </a:spcAft>
              <a:buFont typeface="Arial" panose="020B0604020202020204" pitchFamily="34" charset="0"/>
              <a:buChar char="•"/>
            </a:pPr>
            <a:r>
              <a:rPr lang="es-EC" sz="1500" dirty="0">
                <a:effectLst/>
                <a:latin typeface="+mj-lt"/>
                <a:ea typeface="Calibri" panose="020F0502020204030204" pitchFamily="34" charset="0"/>
                <a:cs typeface="Times New Roman" panose="02020603050405020304" pitchFamily="18" charset="0"/>
              </a:rPr>
              <a:t>Se diseñó e implementó una HMI que aporta a la cibernética del proceso siguiendo las recomendaciones de la guía GEDIS la misma que fue sometida a una evaluación alcanzando una puntuación de 4.63 sobre 5 lo que indica que su grado de ergonomía para los operarios es alta garantizando una fácil manipulación y comprensión de las funciones que se pueden controlar a través de esta.</a:t>
            </a:r>
          </a:p>
          <a:p>
            <a:pPr marL="285750" indent="-285750">
              <a:lnSpc>
                <a:spcPct val="200000"/>
              </a:lnSpc>
              <a:spcBef>
                <a:spcPts val="600"/>
              </a:spcBef>
              <a:spcAft>
                <a:spcPts val="800"/>
              </a:spcAft>
              <a:buFont typeface="Arial" panose="020B0604020202020204" pitchFamily="34" charset="0"/>
              <a:buChar char="•"/>
            </a:pPr>
            <a:r>
              <a:rPr lang="es-EC" sz="1500" dirty="0">
                <a:effectLst/>
                <a:latin typeface="+mj-lt"/>
                <a:ea typeface="Calibri" panose="020F0502020204030204" pitchFamily="34" charset="0"/>
                <a:cs typeface="Times New Roman" panose="02020603050405020304" pitchFamily="18" charset="0"/>
              </a:rPr>
              <a:t>Se realizó un trabajo de reacondicionamiento de la parte mecánica de la máquina para lo cual se desempeñaron trabajos de mantenimiento preventivos y correctivos para garantizar un correcto funcionamiento de los sistemas de transmisión de movimiento, sistemas de cuchillas, rodillos de arrastre y expulsión, además se realizó el diseño, manufactura e implementación de piezas mecánicas como el soporte para el sensor para la etapa de alimentación de material, el mecanismo engranajes-manivela para el posicionamiento del sensor de producto y la cubierta para eliminar el ruido de la luz ambiental en el sensor de contraste. </a:t>
            </a:r>
          </a:p>
          <a:p>
            <a:pPr marL="285750" indent="-285750">
              <a:lnSpc>
                <a:spcPct val="200000"/>
              </a:lnSpc>
              <a:spcAft>
                <a:spcPts val="800"/>
              </a:spcAft>
              <a:buFont typeface="Arial" panose="020B0604020202020204" pitchFamily="34" charset="0"/>
              <a:buChar char="•"/>
            </a:pPr>
            <a:endParaRPr lang="es-MX" sz="1500" dirty="0">
              <a:effectLst/>
              <a:ea typeface="Calibri" panose="020F0502020204030204" pitchFamily="34" charset="0"/>
              <a:cs typeface="Times New Roman" panose="02020603050405020304" pitchFamily="18" charset="0"/>
            </a:endParaRPr>
          </a:p>
        </p:txBody>
      </p:sp>
      <p:sp>
        <p:nvSpPr>
          <p:cNvPr id="7" name="Marcador de contenido 2">
            <a:extLst>
              <a:ext uri="{FF2B5EF4-FFF2-40B4-BE49-F238E27FC236}">
                <a16:creationId xmlns:a16="http://schemas.microsoft.com/office/drawing/2014/main" id="{F880C379-139C-4C0A-A8DD-5CC2F86A0D94}"/>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2168780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Recomendaciones</a:t>
            </a:r>
          </a:p>
        </p:txBody>
      </p:sp>
      <p:sp>
        <p:nvSpPr>
          <p:cNvPr id="5" name="CuadroTexto 4">
            <a:extLst>
              <a:ext uri="{FF2B5EF4-FFF2-40B4-BE49-F238E27FC236}">
                <a16:creationId xmlns:a16="http://schemas.microsoft.com/office/drawing/2014/main" id="{741AC6A4-54B4-4C8A-BFF2-519CA8CD2B74}"/>
              </a:ext>
            </a:extLst>
          </p:cNvPr>
          <p:cNvSpPr txBox="1"/>
          <p:nvPr/>
        </p:nvSpPr>
        <p:spPr>
          <a:xfrm>
            <a:off x="1921165" y="1716537"/>
            <a:ext cx="9807721" cy="4115166"/>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MX" sz="1400" dirty="0">
                <a:effectLst/>
                <a:ea typeface="Calibri" panose="020F0502020204030204" pitchFamily="34" charset="0"/>
                <a:cs typeface="Arial" panose="020B0604020202020204" pitchFamily="34" charset="0"/>
              </a:rPr>
              <a:t>Las variaciones identificadas en el corte de las fajillas fueron solventadas, pero aún se puede mejorar buscando una alternativa al sensor de contraste con una respuesta más rápida y además con un rango de sensibilidad mayor que no se vea afectado fácilmente por incidencia de la luz ambiental de la fábrica donde se encuentra operando la máquina.</a:t>
            </a:r>
          </a:p>
          <a:p>
            <a:pPr marL="285750" indent="-285750">
              <a:lnSpc>
                <a:spcPct val="200000"/>
              </a:lnSpc>
              <a:spcAft>
                <a:spcPts val="800"/>
              </a:spcAft>
              <a:buFont typeface="Arial" panose="020B0604020202020204" pitchFamily="34" charset="0"/>
              <a:buChar char="•"/>
            </a:pPr>
            <a:r>
              <a:rPr lang="es-MX" sz="1400" dirty="0">
                <a:effectLst/>
                <a:ea typeface="Calibri" panose="020F0502020204030204" pitchFamily="34" charset="0"/>
                <a:cs typeface="Arial" panose="020B0604020202020204" pitchFamily="34" charset="0"/>
              </a:rPr>
              <a:t>Si bien el cabezal de corte de la máquina fue sometido a un mantenimiento correctivo, este se encuentra próximo a cumplir su vida útil por lo que es recomendable adquirir e implementar uno nuevo con el objetivo de disminuir las variaciones en el corte o el aparecimiento de bigotes en las fajillas cortadas.</a:t>
            </a:r>
          </a:p>
          <a:p>
            <a:pPr marL="285750" indent="-285750">
              <a:lnSpc>
                <a:spcPct val="200000"/>
              </a:lnSpc>
              <a:spcAft>
                <a:spcPts val="800"/>
              </a:spcAft>
              <a:buFont typeface="Arial" panose="020B0604020202020204" pitchFamily="34" charset="0"/>
              <a:buChar char="•"/>
            </a:pPr>
            <a:r>
              <a:rPr lang="es-MX" sz="1400" dirty="0">
                <a:effectLst/>
                <a:ea typeface="Calibri" panose="020F0502020204030204" pitchFamily="34" charset="0"/>
                <a:cs typeface="Arial" panose="020B0604020202020204" pitchFamily="34" charset="0"/>
              </a:rPr>
              <a:t>La línea de producción de latas está sometida a un constante montaje y desmontaje de máquinas que se utilizan en otras líneas de producción por lo que es importante realizar una nivelación de todas las bandas transportadoras, con el propósito de disminuir los problemas en el montaje del formador cilíndrico de etiquetas y la colocación de las fajillas.</a:t>
            </a:r>
          </a:p>
        </p:txBody>
      </p:sp>
      <p:sp>
        <p:nvSpPr>
          <p:cNvPr id="7" name="Marcador de contenido 2">
            <a:extLst>
              <a:ext uri="{FF2B5EF4-FFF2-40B4-BE49-F238E27FC236}">
                <a16:creationId xmlns:a16="http://schemas.microsoft.com/office/drawing/2014/main" id="{82B45F9E-1047-41D6-94D3-698CB5D4B0A7}"/>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b="1" u="sng" dirty="0">
                <a:solidFill>
                  <a:prstClr val="white"/>
                </a:solidFill>
                <a:effectLst>
                  <a:outerShdw blurRad="38100" dist="38100" dir="2700000" algn="tl">
                    <a:srgbClr val="000000">
                      <a:alpha val="43137"/>
                    </a:srgbClr>
                  </a:outerShdw>
                </a:effectLst>
                <a:latin typeface="Corbel" panose="020B0503020204020204"/>
              </a:rPr>
              <a:t>Recomendaciones</a:t>
            </a:r>
          </a:p>
          <a:p>
            <a:pPr algn="ctr"/>
            <a:endParaRPr lang="es-MX" sz="1200" dirty="0">
              <a:solidFill>
                <a:prstClr val="white"/>
              </a:solidFill>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19200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cs typeface="Times New Roman" panose="02020603050405020304" pitchFamily="18" charset="0"/>
              </a:rPr>
              <a:t>Justificación e Importancia</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3167426" y="1741574"/>
            <a:ext cx="7315200" cy="4506156"/>
          </a:xfrm>
        </p:spPr>
        <p:txBody>
          <a:bodyPr/>
          <a:lstStyle/>
          <a:p>
            <a:r>
              <a:rPr lang="es-MX" dirty="0"/>
              <a:t>Automatización como pilar fundamental para la mejora continua en la industria de alimentos del Ecuador.</a:t>
            </a:r>
          </a:p>
          <a:p>
            <a:r>
              <a:rPr lang="es-MX" dirty="0"/>
              <a:t>Situación actual negativa de la maquinaria utilizada en el sector industrial del Ecuador.</a:t>
            </a:r>
          </a:p>
          <a:p>
            <a:r>
              <a:rPr lang="es-MX" dirty="0"/>
              <a:t>Salubridad en los procesos productivos de las industrias de alimentos.</a:t>
            </a:r>
          </a:p>
          <a:p>
            <a:r>
              <a:rPr lang="es-MX" dirty="0"/>
              <a:t>Mala administración de la mano de obra en las líneas de producción.</a:t>
            </a:r>
          </a:p>
          <a:p>
            <a:r>
              <a:rPr lang="es-MX" dirty="0"/>
              <a:t>Reducción de costos de producción y aumento del volumen de producción.</a:t>
            </a:r>
          </a:p>
          <a:p>
            <a:endParaRPr lang="es-MX" dirty="0"/>
          </a:p>
        </p:txBody>
      </p:sp>
      <p:sp>
        <p:nvSpPr>
          <p:cNvPr id="6" name="Marcador de contenido 2">
            <a:extLst>
              <a:ext uri="{FF2B5EF4-FFF2-40B4-BE49-F238E27FC236}">
                <a16:creationId xmlns:a16="http://schemas.microsoft.com/office/drawing/2014/main" id="{C85A27DC-E97F-4CB0-9723-668A45300F63}"/>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Tree>
    <p:extLst>
      <p:ext uri="{BB962C8B-B14F-4D97-AF65-F5344CB8AC3E}">
        <p14:creationId xmlns:p14="http://schemas.microsoft.com/office/powerpoint/2010/main" val="3792116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354435" y="2069431"/>
            <a:ext cx="7315200" cy="1968736"/>
          </a:xfrm>
        </p:spPr>
        <p:txBody>
          <a:bodyPr/>
          <a:lstStyle/>
          <a:p>
            <a:pPr algn="ctr"/>
            <a:r>
              <a:rPr lang="es-EC" dirty="0"/>
              <a:t>GRACIAS POR SU ATENCIÓN</a:t>
            </a:r>
          </a:p>
        </p:txBody>
      </p:sp>
    </p:spTree>
    <p:extLst>
      <p:ext uri="{BB962C8B-B14F-4D97-AF65-F5344CB8AC3E}">
        <p14:creationId xmlns:p14="http://schemas.microsoft.com/office/powerpoint/2010/main" val="31690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6"/>
            <a:ext cx="7315200" cy="588824"/>
          </a:xfrm>
        </p:spPr>
        <p:txBody>
          <a:bodyPr>
            <a:normAutofit fontScale="90000"/>
          </a:bodyPr>
          <a:lstStyle/>
          <a:p>
            <a:r>
              <a:rPr lang="es-MX" dirty="0">
                <a:cs typeface="Times New Roman" panose="02020603050405020304" pitchFamily="18" charset="0"/>
              </a:rPr>
              <a:t>Objetivos</a:t>
            </a:r>
          </a:p>
        </p:txBody>
      </p:sp>
      <p:sp>
        <p:nvSpPr>
          <p:cNvPr id="5" name="Marcador de contenido 2">
            <a:extLst>
              <a:ext uri="{FF2B5EF4-FFF2-40B4-BE49-F238E27FC236}">
                <a16:creationId xmlns:a16="http://schemas.microsoft.com/office/drawing/2014/main" id="{0A91F8FF-8A27-460B-B605-00F6F0C5ABFA}"/>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6" name="Marcador de contenido 2">
            <a:extLst>
              <a:ext uri="{FF2B5EF4-FFF2-40B4-BE49-F238E27FC236}">
                <a16:creationId xmlns:a16="http://schemas.microsoft.com/office/drawing/2014/main" id="{3790F347-B0C6-44B6-9098-532B6D4B7139}"/>
              </a:ext>
            </a:extLst>
          </p:cNvPr>
          <p:cNvSpPr>
            <a:spLocks noGrp="1"/>
          </p:cNvSpPr>
          <p:nvPr>
            <p:ph idx="1"/>
          </p:nvPr>
        </p:nvSpPr>
        <p:spPr>
          <a:xfrm>
            <a:off x="2580027" y="1076556"/>
            <a:ext cx="8383979" cy="5508118"/>
          </a:xfrm>
        </p:spPr>
        <p:txBody>
          <a:bodyPr>
            <a:normAutofit fontScale="77500" lnSpcReduction="20000"/>
          </a:bodyPr>
          <a:lstStyle/>
          <a:p>
            <a:pPr marL="0" indent="0">
              <a:lnSpc>
                <a:spcPct val="200000"/>
              </a:lnSpc>
              <a:spcBef>
                <a:spcPts val="200"/>
              </a:spcBef>
              <a:buNone/>
            </a:pPr>
            <a:r>
              <a:rPr lang="es-EC" sz="1800" b="1" i="1" dirty="0">
                <a:effectLst/>
                <a:latin typeface="Arial" panose="020B0604020202020204" pitchFamily="34" charset="0"/>
                <a:ea typeface="Times New Roman" panose="02020603050405020304" pitchFamily="18" charset="0"/>
                <a:cs typeface="Times New Roman" panose="02020603050405020304" pitchFamily="18" charset="0"/>
              </a:rPr>
              <a:t>Objetivo general</a:t>
            </a:r>
          </a:p>
          <a:p>
            <a:pPr indent="457200">
              <a:lnSpc>
                <a:spcPct val="200000"/>
              </a:lnSpc>
              <a:spcBef>
                <a:spcPts val="600"/>
              </a:spcBef>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Desarrollar el trabajo de repotenciación de la máquina enfajilladora marca DASE-SING modelo DSL-345MH para la empresa Fractal Automation aplicando metodologías y conocimientos inherentes a la carrera de ingeniería mecatrónica sobre automatización de maquinaria industrial y diseño de elementos de máquinas analizando los requerimientos de control del proceso para habilitar el funcionamiento de dicha máquina en la línea de producción correspondiente.</a:t>
            </a:r>
          </a:p>
          <a:p>
            <a:pPr marL="0" indent="0">
              <a:lnSpc>
                <a:spcPct val="200000"/>
              </a:lnSpc>
              <a:spcBef>
                <a:spcPts val="200"/>
              </a:spcBef>
              <a:buNone/>
            </a:pPr>
            <a:r>
              <a:rPr lang="es-EC" sz="1800" b="1" i="1" dirty="0">
                <a:effectLst/>
                <a:latin typeface="Arial" panose="020B0604020202020204" pitchFamily="34" charset="0"/>
                <a:ea typeface="Times New Roman" panose="02020603050405020304" pitchFamily="18" charset="0"/>
                <a:cs typeface="Times New Roman" panose="02020603050405020304" pitchFamily="18" charset="0"/>
              </a:rPr>
              <a:t>Objetivos específicos</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Diseñar e implementar el sistema de control que deberá contener la programación de la secuencia de operación de la máquina analizando los parámetros de producción bajo los cuales regirá su funcionamiento para garantizar un correcto desempeño de la máquina en la línea de producción de la fábrica. </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Diseñar e implementar una interfaz HMI siguiendo las recomendaciones de la guía GEDIS para garantizar la ergonomía y practicidad en la operación de la máquina. </a:t>
            </a:r>
          </a:p>
        </p:txBody>
      </p:sp>
    </p:spTree>
    <p:extLst>
      <p:ext uri="{BB962C8B-B14F-4D97-AF65-F5344CB8AC3E}">
        <p14:creationId xmlns:p14="http://schemas.microsoft.com/office/powerpoint/2010/main" val="4026407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6"/>
            <a:ext cx="7315200" cy="588824"/>
          </a:xfrm>
        </p:spPr>
        <p:txBody>
          <a:bodyPr>
            <a:normAutofit fontScale="90000"/>
          </a:bodyPr>
          <a:lstStyle/>
          <a:p>
            <a:r>
              <a:rPr lang="es-MX" dirty="0">
                <a:cs typeface="Times New Roman" panose="02020603050405020304" pitchFamily="18" charset="0"/>
              </a:rPr>
              <a:t>Objetivos</a:t>
            </a:r>
          </a:p>
        </p:txBody>
      </p:sp>
      <p:sp>
        <p:nvSpPr>
          <p:cNvPr id="5" name="Marcador de contenido 2">
            <a:extLst>
              <a:ext uri="{FF2B5EF4-FFF2-40B4-BE49-F238E27FC236}">
                <a16:creationId xmlns:a16="http://schemas.microsoft.com/office/drawing/2014/main" id="{0A91F8FF-8A27-460B-B605-00F6F0C5ABFA}"/>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6" name="Marcador de contenido 2">
            <a:extLst>
              <a:ext uri="{FF2B5EF4-FFF2-40B4-BE49-F238E27FC236}">
                <a16:creationId xmlns:a16="http://schemas.microsoft.com/office/drawing/2014/main" id="{3790F347-B0C6-44B6-9098-532B6D4B7139}"/>
              </a:ext>
            </a:extLst>
          </p:cNvPr>
          <p:cNvSpPr>
            <a:spLocks noGrp="1"/>
          </p:cNvSpPr>
          <p:nvPr>
            <p:ph idx="1"/>
          </p:nvPr>
        </p:nvSpPr>
        <p:spPr>
          <a:xfrm>
            <a:off x="2580027" y="1076556"/>
            <a:ext cx="8383979" cy="5508118"/>
          </a:xfrm>
        </p:spPr>
        <p:txBody>
          <a:bodyPr>
            <a:normAutofit fontScale="85000" lnSpcReduction="20000"/>
          </a:bodyPr>
          <a:lstStyle/>
          <a:p>
            <a:pPr marL="0" indent="0">
              <a:lnSpc>
                <a:spcPct val="200000"/>
              </a:lnSpc>
              <a:spcBef>
                <a:spcPts val="200"/>
              </a:spcBef>
              <a:buNone/>
            </a:pPr>
            <a:r>
              <a:rPr lang="es-EC" sz="1800" b="1" i="1" dirty="0">
                <a:effectLst/>
                <a:latin typeface="Arial" panose="020B0604020202020204" pitchFamily="34" charset="0"/>
                <a:ea typeface="Times New Roman" panose="02020603050405020304" pitchFamily="18" charset="0"/>
                <a:cs typeface="Times New Roman" panose="02020603050405020304" pitchFamily="18" charset="0"/>
              </a:rPr>
              <a:t>Objetivos específicos</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Diseñar e implementar un panel de control el cual deberá contener los elementos eléctricos/electrónicos y de control cumpliendo criterios de diseño y normativas que permitan el funcionamiento correcto de la máquina para garantizar la seguridad de los operarios y las instalaciones de la fábrica. </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Reacondicionar los componentes mecánicos de la máquina mediante mantenimientos preventivos y correctivos para garantizar el correcto funcionamiento de los sistemas para la transmisión de movimiento de esta. </a:t>
            </a:r>
          </a:p>
          <a:p>
            <a:pPr marL="342900" lvl="0" indent="-342900">
              <a:lnSpc>
                <a:spcPct val="200000"/>
              </a:lnSpc>
              <a:spcBef>
                <a:spcPts val="600"/>
              </a:spcBef>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Realizar la documentación del trabajo de repotenciación el cual deberá incluir planos, diagramas y esquemas mecánicos y eléctricos así también como el manual de usuario bajo el cumplimiento de normativas utilizando software especializado para consolidar el trabajo desarrollado.</a:t>
            </a:r>
          </a:p>
        </p:txBody>
      </p:sp>
    </p:spTree>
    <p:extLst>
      <p:ext uri="{BB962C8B-B14F-4D97-AF65-F5344CB8AC3E}">
        <p14:creationId xmlns:p14="http://schemas.microsoft.com/office/powerpoint/2010/main" val="187191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a:t>Marco teórico</a:t>
            </a:r>
          </a:p>
        </p:txBody>
      </p:sp>
      <p:sp>
        <p:nvSpPr>
          <p:cNvPr id="15" name="Marcador de contenido 2">
            <a:extLst>
              <a:ext uri="{FF2B5EF4-FFF2-40B4-BE49-F238E27FC236}">
                <a16:creationId xmlns:a16="http://schemas.microsoft.com/office/drawing/2014/main" id="{A2419A25-4334-415D-AEDD-A0680B0C42AC}"/>
              </a:ext>
            </a:extLst>
          </p:cNvPr>
          <p:cNvSpPr txBox="1">
            <a:spLocks/>
          </p:cNvSpPr>
          <p:nvPr/>
        </p:nvSpPr>
        <p:spPr>
          <a:xfrm>
            <a:off x="6239" y="1502781"/>
            <a:ext cx="1433146" cy="49837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Marco teórico</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Repotenciación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p:txBody>
      </p:sp>
      <p:sp>
        <p:nvSpPr>
          <p:cNvPr id="4" name="Marcador de contenido 2">
            <a:extLst>
              <a:ext uri="{FF2B5EF4-FFF2-40B4-BE49-F238E27FC236}">
                <a16:creationId xmlns:a16="http://schemas.microsoft.com/office/drawing/2014/main" id="{1F02C233-0F62-4B29-83E6-A2751C5C3A1D}"/>
              </a:ext>
            </a:extLst>
          </p:cNvPr>
          <p:cNvSpPr>
            <a:spLocks noGrp="1"/>
          </p:cNvSpPr>
          <p:nvPr>
            <p:ph idx="1"/>
          </p:nvPr>
        </p:nvSpPr>
        <p:spPr>
          <a:xfrm>
            <a:off x="3167426" y="1741574"/>
            <a:ext cx="7315200" cy="4506156"/>
          </a:xfrm>
        </p:spPr>
        <p:txBody>
          <a:bodyPr/>
          <a:lstStyle/>
          <a:p>
            <a:r>
              <a:rPr lang="es-MX" dirty="0"/>
              <a:t>Industria de alimentos</a:t>
            </a:r>
          </a:p>
          <a:p>
            <a:r>
              <a:rPr lang="es-MX" dirty="0"/>
              <a:t>Mantenimiento de la maquinaria en la industria de alimentos</a:t>
            </a:r>
          </a:p>
          <a:p>
            <a:pPr lvl="1"/>
            <a:r>
              <a:rPr lang="es-MX" dirty="0"/>
              <a:t>Tipos de mantenimiento</a:t>
            </a:r>
          </a:p>
          <a:p>
            <a:r>
              <a:rPr lang="es-MX" dirty="0"/>
              <a:t>Proceso de etiquetado de productos envasados</a:t>
            </a:r>
          </a:p>
          <a:p>
            <a:pPr lvl="1"/>
            <a:r>
              <a:rPr lang="es-MX" dirty="0"/>
              <a:t>Materiales para envasado</a:t>
            </a:r>
          </a:p>
          <a:p>
            <a:pPr lvl="1"/>
            <a:r>
              <a:rPr lang="es-MX" dirty="0"/>
              <a:t>Materiales para etiquetado</a:t>
            </a:r>
          </a:p>
          <a:p>
            <a:r>
              <a:rPr lang="es-MX" dirty="0"/>
              <a:t>Máquinas enfajilladoras</a:t>
            </a:r>
          </a:p>
        </p:txBody>
      </p:sp>
    </p:spTree>
    <p:extLst>
      <p:ext uri="{BB962C8B-B14F-4D97-AF65-F5344CB8AC3E}">
        <p14:creationId xmlns:p14="http://schemas.microsoft.com/office/powerpoint/2010/main" val="2690985928"/>
      </p:ext>
    </p:extLst>
  </p:cSld>
  <p:clrMapOvr>
    <a:masterClrMapping/>
  </p:clrMapOvr>
</p:sld>
</file>

<file path=ppt/theme/theme1.xml><?xml version="1.0" encoding="utf-8"?>
<a:theme xmlns:a="http://schemas.openxmlformats.org/drawingml/2006/main" name="ESP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SPE" id="{A5568C71-925F-4522-9704-0E450C2CC13E}" vid="{135D8DBE-FBA3-4D94-8B93-1C452B4BF1F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2966</TotalTime>
  <Words>4071</Words>
  <Application>Microsoft Office PowerPoint</Application>
  <PresentationFormat>Panorámica</PresentationFormat>
  <Paragraphs>1108</Paragraphs>
  <Slides>60</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2</vt:i4>
      </vt:variant>
      <vt:variant>
        <vt:lpstr>Títulos de diapositiva</vt:lpstr>
      </vt:variant>
      <vt:variant>
        <vt:i4>60</vt:i4>
      </vt:variant>
    </vt:vector>
  </HeadingPairs>
  <TitlesOfParts>
    <vt:vector size="68" baseType="lpstr">
      <vt:lpstr>Arial</vt:lpstr>
      <vt:lpstr>Calibri</vt:lpstr>
      <vt:lpstr>Corbel</vt:lpstr>
      <vt:lpstr>Symbol</vt:lpstr>
      <vt:lpstr>Wingdings 2</vt:lpstr>
      <vt:lpstr>ESPE</vt:lpstr>
      <vt:lpstr>Document</vt:lpstr>
      <vt:lpstr>Documento de Microsoft Word</vt:lpstr>
      <vt:lpstr>DEPARTAMENTO DE CIENCIAS DE LA ENERGÍA Y MECÁNICA CARRERA DE INGENIERÍA EN MECATRÓNICA   TRABAJO DE TITULACIÓN, PREVIO A LA OBTENCIÓN DEL TÍTULO DE INGENIERO EN MECATRÓNICA </vt:lpstr>
      <vt:lpstr>CONTENIDO</vt:lpstr>
      <vt:lpstr>Empresa Fractal Automation</vt:lpstr>
      <vt:lpstr>Antecedentes</vt:lpstr>
      <vt:lpstr>Descripción del proyecto</vt:lpstr>
      <vt:lpstr>Justificación e Importancia</vt:lpstr>
      <vt:lpstr>Objetivos</vt:lpstr>
      <vt:lpstr>Objetivos</vt:lpstr>
      <vt:lpstr>Marco teórico</vt:lpstr>
      <vt:lpstr>Industria de alimentos</vt:lpstr>
      <vt:lpstr>Mantenimiento de la maquinaria en la industria de alimentos</vt:lpstr>
      <vt:lpstr>Tipos de mantenimientos</vt:lpstr>
      <vt:lpstr>Procesos de etiquetado de productos envasados</vt:lpstr>
      <vt:lpstr>Etiquetado, Enfajillado e Impresión Directa</vt:lpstr>
      <vt:lpstr>Máquinas Enfajilladoras</vt:lpstr>
      <vt:lpstr>Metodología</vt:lpstr>
      <vt:lpstr>Diagrama Funcional</vt:lpstr>
      <vt:lpstr>Diagrama Funcional</vt:lpstr>
      <vt:lpstr>Desarrollo de la Repotenciación</vt:lpstr>
      <vt:lpstr>Diseño del sistema de control</vt:lpstr>
      <vt:lpstr>Dimensionamiento y selección de componentes faltantes</vt:lpstr>
      <vt:lpstr>Dimensionamiento y selección de componentes faltantes</vt:lpstr>
      <vt:lpstr>Dimensionamiento y selección de componentes faltantes</vt:lpstr>
      <vt:lpstr>Dimensionamiento y selección de componentes faltantes</vt:lpstr>
      <vt:lpstr>Dimensionamiento y selección de componentes faltantes</vt:lpstr>
      <vt:lpstr>Dimensionamiento y selección de componentes faltantes</vt:lpstr>
      <vt:lpstr>Dimensionamiento y selección de componentes faltantes</vt:lpstr>
      <vt:lpstr>Dimensionamiento y selección de componentes faltantes</vt:lpstr>
      <vt:lpstr>Dimensionamiento y selección de componentes faltantes</vt:lpstr>
      <vt:lpstr>Dimensionamiento y selección de componentes faltantes</vt:lpstr>
      <vt:lpstr>Implementación del Sistema de Control</vt:lpstr>
      <vt:lpstr>Implementación del Sistema de Control</vt:lpstr>
      <vt:lpstr>Implementación del Sistema de Control</vt:lpstr>
      <vt:lpstr>Implementación del Sistema de Control</vt:lpstr>
      <vt:lpstr>Implementación del Sistema de Control</vt:lpstr>
      <vt:lpstr>Interfaz Humano - Máquina</vt:lpstr>
      <vt:lpstr>Interfaz Humano - Máquina</vt:lpstr>
      <vt:lpstr>Interfaz Humano - Máquina</vt:lpstr>
      <vt:lpstr>Desarrollo de la Repotenciación</vt:lpstr>
      <vt:lpstr>Repotenciación Mecánica</vt:lpstr>
      <vt:lpstr>Repotenciación Mecánica</vt:lpstr>
      <vt:lpstr>Repotenciación Mecánica</vt:lpstr>
      <vt:lpstr>Repotenciación Mecánica</vt:lpstr>
      <vt:lpstr>Repotenciación Mecánica</vt:lpstr>
      <vt:lpstr>Repotenciación Mecánica</vt:lpstr>
      <vt:lpstr>Repotenciación Mecánica</vt:lpstr>
      <vt:lpstr>Repotenciación Mecánica</vt:lpstr>
      <vt:lpstr>Repotenciación Mecánica</vt:lpstr>
      <vt:lpstr>Desarrollo de la Repotenciación</vt:lpstr>
      <vt:lpstr>Desarrollo de la Repotenciación</vt:lpstr>
      <vt:lpstr>Desarrollo de la Repotenciación</vt:lpstr>
      <vt:lpstr>Desarrollo de la Repotenciación</vt:lpstr>
      <vt:lpstr>Pruebas y Resultados</vt:lpstr>
      <vt:lpstr>Pruebas y Resultados</vt:lpstr>
      <vt:lpstr>Pruebas y Resultados</vt:lpstr>
      <vt:lpstr>Pruebas y Resultados</vt:lpstr>
      <vt:lpstr>Conclusiones</vt:lpstr>
      <vt:lpstr>Conclusiones</vt:lpstr>
      <vt:lpstr>Recomendaciones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EN MECATRÓNICA   TRABAJO DE TITULACIÓN, PREVIO A LA OBTENCIÓN DEL TÍTULO DE INGENIERO EN MECATRÓNICA</dc:title>
  <dc:creator>Joel Parra;Charly Chiriboga</dc:creator>
  <cp:lastModifiedBy>Charly</cp:lastModifiedBy>
  <cp:revision>10</cp:revision>
  <dcterms:created xsi:type="dcterms:W3CDTF">2021-08-18T05:23:49Z</dcterms:created>
  <dcterms:modified xsi:type="dcterms:W3CDTF">2021-12-10T03:01:44Z</dcterms:modified>
</cp:coreProperties>
</file>